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5"/>
  </p:sldMasterIdLst>
  <p:notesMasterIdLst>
    <p:notesMasterId r:id="rId7"/>
  </p:notesMasterIdLst>
  <p:handoutMasterIdLst>
    <p:handoutMasterId r:id="rId8"/>
  </p:handoutMasterIdLst>
  <p:sldIdLst>
    <p:sldId id="257" r:id="rId6"/>
  </p:sldIdLst>
  <p:sldSz cx="30275213" cy="42803763"/>
  <p:notesSz cx="6858000" cy="9144000"/>
  <p:custDataLst>
    <p:tags r:id="rId9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A88"/>
    <a:srgbClr val="138677"/>
    <a:srgbClr val="CDD2DE"/>
    <a:srgbClr val="F3F5FA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0BC58-243E-43A1-8991-3AF340ED2769}" v="8" dt="2023-07-25T10:01:42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7" autoAdjust="0"/>
    <p:restoredTop sz="96357" autoAdjust="0"/>
  </p:normalViewPr>
  <p:slideViewPr>
    <p:cSldViewPr snapToGrid="0" snapToObjects="1">
      <p:cViewPr>
        <p:scale>
          <a:sx n="40" d="100"/>
          <a:sy n="40" d="100"/>
        </p:scale>
        <p:origin x="6660" y="-78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45B9DE-E19D-4C07-9832-CD7F76B3777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0A64525-8F40-4AA3-A7CD-F481B5998B8D}">
      <dgm:prSet phldrT="[Text]" custT="1"/>
      <dgm:spPr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Formal Coverage</a:t>
          </a:r>
        </a:p>
      </dgm:t>
    </dgm:pt>
    <dgm:pt modelId="{B8ED05CC-FB15-4834-AB29-B12EFDF69402}" type="parTrans" cxnId="{DF548BD3-E8BB-4251-9FCB-9F9E29C4A539}">
      <dgm:prSet/>
      <dgm:spPr/>
      <dgm:t>
        <a:bodyPr/>
        <a:lstStyle/>
        <a:p>
          <a:endParaRPr lang="en-US"/>
        </a:p>
      </dgm:t>
    </dgm:pt>
    <dgm:pt modelId="{4C2B74EB-8099-4AB0-9289-B66F15DFE76B}" type="sibTrans" cxnId="{DF548BD3-E8BB-4251-9FCB-9F9E29C4A539}">
      <dgm:prSet/>
      <dgm:spPr/>
      <dgm:t>
        <a:bodyPr/>
        <a:lstStyle/>
        <a:p>
          <a:endParaRPr lang="en-US"/>
        </a:p>
      </dgm:t>
    </dgm:pt>
    <dgm:pt modelId="{1D95663D-80B0-4202-940D-FC22EAA31F9C}">
      <dgm:prSet phldrT="[Text]" custT="1"/>
      <dgm:spPr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FVIP protocol compliance</a:t>
          </a:r>
        </a:p>
      </dgm:t>
    </dgm:pt>
    <dgm:pt modelId="{BDCAFB9B-7367-4F6D-894C-82685218A3C7}" type="parTrans" cxnId="{5A0FBC2C-62B3-4555-8EE9-76A2FF3B583A}">
      <dgm:prSet/>
      <dgm:spPr/>
      <dgm:t>
        <a:bodyPr/>
        <a:lstStyle/>
        <a:p>
          <a:endParaRPr lang="en-US"/>
        </a:p>
      </dgm:t>
    </dgm:pt>
    <dgm:pt modelId="{2FFA31FF-A51E-421F-9771-C199A2955031}" type="sibTrans" cxnId="{5A0FBC2C-62B3-4555-8EE9-76A2FF3B583A}">
      <dgm:prSet/>
      <dgm:spPr/>
      <dgm:t>
        <a:bodyPr/>
        <a:lstStyle/>
        <a:p>
          <a:endParaRPr lang="en-US"/>
        </a:p>
      </dgm:t>
    </dgm:pt>
    <dgm:pt modelId="{50D77377-F23D-4ABA-ABFE-60BA50058D50}">
      <dgm:prSet phldrT="[Text]" custT="1"/>
      <dgm:spPr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IP level FPV</a:t>
          </a:r>
        </a:p>
      </dgm:t>
    </dgm:pt>
    <dgm:pt modelId="{5BC72496-B47A-4E57-AAF9-4FF4E0D0F779}" type="parTrans" cxnId="{B0D5816C-F717-428C-8B34-7B85A4746A79}">
      <dgm:prSet/>
      <dgm:spPr/>
      <dgm:t>
        <a:bodyPr/>
        <a:lstStyle/>
        <a:p>
          <a:endParaRPr lang="en-US"/>
        </a:p>
      </dgm:t>
    </dgm:pt>
    <dgm:pt modelId="{CC297A6E-C8B9-40B3-A63F-53BC1D6CC42D}" type="sibTrans" cxnId="{B0D5816C-F717-428C-8B34-7B85A4746A79}">
      <dgm:prSet/>
      <dgm:spPr/>
      <dgm:t>
        <a:bodyPr/>
        <a:lstStyle/>
        <a:p>
          <a:endParaRPr lang="en-US"/>
        </a:p>
      </dgm:t>
    </dgm:pt>
    <dgm:pt modelId="{50E92F92-93DF-4D47-9CD0-FDC437F2E22F}">
      <dgm:prSet phldrT="[Text]" custT="1"/>
      <dgm:spPr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CSR verification</a:t>
          </a:r>
        </a:p>
      </dgm:t>
    </dgm:pt>
    <dgm:pt modelId="{3D7F4A74-41D3-4165-A2B5-4759F547E857}" type="parTrans" cxnId="{40CA110D-975A-43A4-8EA8-307A55BABC27}">
      <dgm:prSet/>
      <dgm:spPr/>
      <dgm:t>
        <a:bodyPr/>
        <a:lstStyle/>
        <a:p>
          <a:endParaRPr lang="en-US"/>
        </a:p>
      </dgm:t>
    </dgm:pt>
    <dgm:pt modelId="{A57AED3A-15EC-44B2-A159-A894BE8CF873}" type="sibTrans" cxnId="{40CA110D-975A-43A4-8EA8-307A55BABC27}">
      <dgm:prSet/>
      <dgm:spPr/>
      <dgm:t>
        <a:bodyPr/>
        <a:lstStyle/>
        <a:p>
          <a:endParaRPr lang="en-US"/>
        </a:p>
      </dgm:t>
    </dgm:pt>
    <dgm:pt modelId="{88FC3677-EAF1-4531-B6B9-2AF6877691A8}">
      <dgm:prSet phldrT="[Text]" custT="1"/>
      <dgm:spPr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Connectivity Verification</a:t>
          </a:r>
        </a:p>
      </dgm:t>
    </dgm:pt>
    <dgm:pt modelId="{4E26B3FA-692F-43C9-B1A8-BEA536A1D57D}" type="parTrans" cxnId="{6895256B-EBA1-4388-B23B-B9500DC81EC8}">
      <dgm:prSet/>
      <dgm:spPr/>
      <dgm:t>
        <a:bodyPr/>
        <a:lstStyle/>
        <a:p>
          <a:endParaRPr lang="en-US"/>
        </a:p>
      </dgm:t>
    </dgm:pt>
    <dgm:pt modelId="{154F4484-014D-4B01-8DA8-15A046E0F146}" type="sibTrans" cxnId="{6895256B-EBA1-4388-B23B-B9500DC81EC8}">
      <dgm:prSet/>
      <dgm:spPr/>
      <dgm:t>
        <a:bodyPr/>
        <a:lstStyle/>
        <a:p>
          <a:endParaRPr lang="en-US"/>
        </a:p>
      </dgm:t>
    </dgm:pt>
    <dgm:pt modelId="{1858B841-5AA1-452F-962A-E2168AC39887}">
      <dgm:prSet phldrT="[Text]" custT="1"/>
      <dgm:spPr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Auto Formal Checks</a:t>
          </a:r>
        </a:p>
      </dgm:t>
    </dgm:pt>
    <dgm:pt modelId="{BD4F93FF-D40A-4F65-BD2F-86B0F654C1B7}" type="parTrans" cxnId="{8FD90C22-BCC0-4E35-B860-91A60FC36474}">
      <dgm:prSet/>
      <dgm:spPr/>
      <dgm:t>
        <a:bodyPr/>
        <a:lstStyle/>
        <a:p>
          <a:endParaRPr lang="en-US"/>
        </a:p>
      </dgm:t>
    </dgm:pt>
    <dgm:pt modelId="{8340A521-A199-415A-846E-FAD1ABDE145A}" type="sibTrans" cxnId="{8FD90C22-BCC0-4E35-B860-91A60FC36474}">
      <dgm:prSet/>
      <dgm:spPr/>
      <dgm:t>
        <a:bodyPr/>
        <a:lstStyle/>
        <a:p>
          <a:endParaRPr lang="en-US"/>
        </a:p>
      </dgm:t>
    </dgm:pt>
    <dgm:pt modelId="{FD84864C-D465-472E-8E95-F1BCDF16B3B5}">
      <dgm:prSet phldrT="[Text]" custT="1"/>
      <dgm:spPr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Module level FPV</a:t>
          </a:r>
        </a:p>
      </dgm:t>
    </dgm:pt>
    <dgm:pt modelId="{A741D403-9E69-48AD-B6B8-6E2249C7C151}" type="parTrans" cxnId="{FC499C43-B89D-4460-AF2A-0345940FBC5C}">
      <dgm:prSet/>
      <dgm:spPr/>
      <dgm:t>
        <a:bodyPr/>
        <a:lstStyle/>
        <a:p>
          <a:endParaRPr lang="en-US"/>
        </a:p>
      </dgm:t>
    </dgm:pt>
    <dgm:pt modelId="{8D5629F7-27A0-4EF8-95B4-532926FFAF96}" type="sibTrans" cxnId="{FC499C43-B89D-4460-AF2A-0345940FBC5C}">
      <dgm:prSet/>
      <dgm:spPr/>
      <dgm:t>
        <a:bodyPr/>
        <a:lstStyle/>
        <a:p>
          <a:endParaRPr lang="en-US"/>
        </a:p>
      </dgm:t>
    </dgm:pt>
    <dgm:pt modelId="{48410CDF-1777-478F-8444-A86DC78FFA70}">
      <dgm:prSet phldrT="[Text]" custT="1"/>
      <dgm:spPr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SEC - CG Verification </a:t>
          </a:r>
        </a:p>
      </dgm:t>
    </dgm:pt>
    <dgm:pt modelId="{8110D127-AE16-4FC5-91B7-A399D7ED9A2A}" type="parTrans" cxnId="{A70D6C0F-63A4-4E56-ABC8-5AE20A85CFDF}">
      <dgm:prSet/>
      <dgm:spPr/>
      <dgm:t>
        <a:bodyPr/>
        <a:lstStyle/>
        <a:p>
          <a:endParaRPr lang="en-US"/>
        </a:p>
      </dgm:t>
    </dgm:pt>
    <dgm:pt modelId="{A9590573-4ADF-44EF-A7D2-EE73E013EABF}" type="sibTrans" cxnId="{A70D6C0F-63A4-4E56-ABC8-5AE20A85CFDF}">
      <dgm:prSet/>
      <dgm:spPr/>
      <dgm:t>
        <a:bodyPr/>
        <a:lstStyle/>
        <a:p>
          <a:endParaRPr lang="en-US"/>
        </a:p>
      </dgm:t>
    </dgm:pt>
    <dgm:pt modelId="{0139FBD6-A50A-4182-94F8-BBE994334618}" type="pres">
      <dgm:prSet presAssocID="{9845B9DE-E19D-4C07-9832-CD7F76B37777}" presName="CompostProcess" presStyleCnt="0">
        <dgm:presLayoutVars>
          <dgm:dir/>
          <dgm:resizeHandles val="exact"/>
        </dgm:presLayoutVars>
      </dgm:prSet>
      <dgm:spPr/>
    </dgm:pt>
    <dgm:pt modelId="{069AB186-D962-455C-9776-4119B3886848}" type="pres">
      <dgm:prSet presAssocID="{9845B9DE-E19D-4C07-9832-CD7F76B37777}" presName="arrow" presStyleLbl="bgShp" presStyleIdx="0" presStyleCnt="1" custScaleX="117647" custLinFactNeighborX="-98"/>
      <dgm:spPr>
        <a:solidFill>
          <a:srgbClr val="FFFFFF"/>
        </a:solidFill>
      </dgm:spPr>
    </dgm:pt>
    <dgm:pt modelId="{6FF0732F-F4D2-4077-85B1-9F2C58481DBD}" type="pres">
      <dgm:prSet presAssocID="{9845B9DE-E19D-4C07-9832-CD7F76B37777}" presName="linearProcess" presStyleCnt="0"/>
      <dgm:spPr/>
    </dgm:pt>
    <dgm:pt modelId="{6FA51C3E-61C8-4B28-B9FD-F1B6E303FD7F}" type="pres">
      <dgm:prSet presAssocID="{1858B841-5AA1-452F-962A-E2168AC39887}" presName="textNode" presStyleLbl="node1" presStyleIdx="0" presStyleCnt="8" custScaleX="148325" custLinFactNeighborX="19656">
        <dgm:presLayoutVars>
          <dgm:bulletEnabled val="1"/>
        </dgm:presLayoutVars>
      </dgm:prSet>
      <dgm:spPr>
        <a:prstGeom prst="roundRect">
          <a:avLst/>
        </a:prstGeom>
      </dgm:spPr>
    </dgm:pt>
    <dgm:pt modelId="{AAEE78AD-0D0B-41B3-B7BE-F7CA251CFA56}" type="pres">
      <dgm:prSet presAssocID="{8340A521-A199-415A-846E-FAD1ABDE145A}" presName="sibTrans" presStyleCnt="0"/>
      <dgm:spPr/>
    </dgm:pt>
    <dgm:pt modelId="{DBF988CA-88B0-454B-906B-1BA82EBDDB37}" type="pres">
      <dgm:prSet presAssocID="{FD84864C-D465-472E-8E95-F1BCDF16B3B5}" presName="textNode" presStyleLbl="node1" presStyleIdx="1" presStyleCnt="8" custScaleX="111706" custLinFactNeighborX="-7044" custLinFactNeighborY="199">
        <dgm:presLayoutVars>
          <dgm:bulletEnabled val="1"/>
        </dgm:presLayoutVars>
      </dgm:prSet>
      <dgm:spPr>
        <a:prstGeom prst="roundRect">
          <a:avLst/>
        </a:prstGeom>
      </dgm:spPr>
    </dgm:pt>
    <dgm:pt modelId="{8018338A-499F-4D46-A060-22E6F2B0EC7D}" type="pres">
      <dgm:prSet presAssocID="{8D5629F7-27A0-4EF8-95B4-532926FFAF96}" presName="sibTrans" presStyleCnt="0"/>
      <dgm:spPr/>
    </dgm:pt>
    <dgm:pt modelId="{B378A537-993E-4BBD-B180-A91E8DD219B5}" type="pres">
      <dgm:prSet presAssocID="{1D95663D-80B0-4202-940D-FC22EAA31F9C}" presName="textNode" presStyleLbl="node1" presStyleIdx="2" presStyleCnt="8" custScaleX="149453" custLinFactNeighborX="-22864" custLinFactNeighborY="199">
        <dgm:presLayoutVars>
          <dgm:bulletEnabled val="1"/>
        </dgm:presLayoutVars>
      </dgm:prSet>
      <dgm:spPr>
        <a:xfrm>
          <a:off x="4091373" y="533202"/>
          <a:ext cx="1298140" cy="710937"/>
        </a:xfrm>
        <a:prstGeom prst="roundRect">
          <a:avLst/>
        </a:prstGeom>
      </dgm:spPr>
    </dgm:pt>
    <dgm:pt modelId="{FDB1F12F-AEA9-41D5-9CC0-232900617653}" type="pres">
      <dgm:prSet presAssocID="{2FFA31FF-A51E-421F-9771-C199A2955031}" presName="sibTrans" presStyleCnt="0"/>
      <dgm:spPr/>
    </dgm:pt>
    <dgm:pt modelId="{5F7AABF7-8B7F-4745-B726-BB364E82062E}" type="pres">
      <dgm:prSet presAssocID="{50D77377-F23D-4ABA-ABFE-60BA50058D50}" presName="textNode" presStyleLbl="node1" presStyleIdx="3" presStyleCnt="8" custScaleX="95185" custLinFactNeighborX="-54794" custLinFactNeighborY="199">
        <dgm:presLayoutVars>
          <dgm:bulletEnabled val="1"/>
        </dgm:presLayoutVars>
      </dgm:prSet>
      <dgm:spPr>
        <a:prstGeom prst="roundRect">
          <a:avLst/>
        </a:prstGeom>
      </dgm:spPr>
    </dgm:pt>
    <dgm:pt modelId="{F9E832B5-DF7F-4CDF-9E47-D8DF9B5CF937}" type="pres">
      <dgm:prSet presAssocID="{CC297A6E-C8B9-40B3-A63F-53BC1D6CC42D}" presName="sibTrans" presStyleCnt="0"/>
      <dgm:spPr/>
    </dgm:pt>
    <dgm:pt modelId="{7B8BC9D6-82DF-47FF-9A9F-A5C188F19283}" type="pres">
      <dgm:prSet presAssocID="{50E92F92-93DF-4D47-9CD0-FDC437F2E22F}" presName="textNode" presStyleLbl="node1" presStyleIdx="4" presStyleCnt="8" custScaleX="143795" custLinFactX="-3173" custLinFactNeighborX="-100000" custLinFactNeighborY="172">
        <dgm:presLayoutVars>
          <dgm:bulletEnabled val="1"/>
        </dgm:presLayoutVars>
      </dgm:prSet>
      <dgm:spPr>
        <a:xfrm>
          <a:off x="5593643" y="704309"/>
          <a:ext cx="1451630" cy="936930"/>
        </a:xfrm>
        <a:prstGeom prst="roundRect">
          <a:avLst/>
        </a:prstGeom>
      </dgm:spPr>
    </dgm:pt>
    <dgm:pt modelId="{C7A8210E-9F5C-4DCD-8834-522865EFB4B7}" type="pres">
      <dgm:prSet presAssocID="{A57AED3A-15EC-44B2-A159-A894BE8CF873}" presName="sibTrans" presStyleCnt="0"/>
      <dgm:spPr/>
    </dgm:pt>
    <dgm:pt modelId="{544659BA-16A8-47F8-94D8-A66202D1B48F}" type="pres">
      <dgm:prSet presAssocID="{48410CDF-1777-478F-8444-A86DC78FFA70}" presName="textNode" presStyleLbl="node1" presStyleIdx="5" presStyleCnt="8" custScaleX="135194" custLinFactX="-15568" custLinFactNeighborX="-100000" custLinFactNeighborY="1200">
        <dgm:presLayoutVars>
          <dgm:bulletEnabled val="1"/>
        </dgm:presLayoutVars>
      </dgm:prSet>
      <dgm:spPr>
        <a:prstGeom prst="roundRect">
          <a:avLst/>
        </a:prstGeom>
      </dgm:spPr>
    </dgm:pt>
    <dgm:pt modelId="{BDA44CDE-B1F3-452E-9278-DF93EE4FF684}" type="pres">
      <dgm:prSet presAssocID="{A9590573-4ADF-44EF-A7D2-EE73E013EABF}" presName="sibTrans" presStyleCnt="0"/>
      <dgm:spPr/>
    </dgm:pt>
    <dgm:pt modelId="{FEEAD058-F8A1-4BD5-B646-E999F44CB878}" type="pres">
      <dgm:prSet presAssocID="{88FC3677-EAF1-4531-B6B9-2AF6877691A8}" presName="textNode" presStyleLbl="node1" presStyleIdx="6" presStyleCnt="8" custScaleX="141118" custScaleY="94418" custLinFactX="-26909" custLinFactNeighborX="-100000" custLinFactNeighborY="1040">
        <dgm:presLayoutVars>
          <dgm:bulletEnabled val="1"/>
        </dgm:presLayoutVars>
      </dgm:prSet>
      <dgm:spPr>
        <a:xfrm>
          <a:off x="5334331" y="560438"/>
          <a:ext cx="1392777" cy="671252"/>
        </a:xfrm>
        <a:prstGeom prst="roundRect">
          <a:avLst/>
        </a:prstGeom>
      </dgm:spPr>
    </dgm:pt>
    <dgm:pt modelId="{06E720FA-69C9-4673-8FF6-910D0672CD2A}" type="pres">
      <dgm:prSet presAssocID="{154F4484-014D-4B01-8DA8-15A046E0F146}" presName="sibTrans" presStyleCnt="0"/>
      <dgm:spPr/>
    </dgm:pt>
    <dgm:pt modelId="{F9804A00-686B-407E-96F8-0163D6034BC7}" type="pres">
      <dgm:prSet presAssocID="{20A64525-8F40-4AA3-A7CD-F481B5998B8D}" presName="textNode" presStyleLbl="node1" presStyleIdx="7" presStyleCnt="8" custScaleX="118914" custLinFactX="-37736" custLinFactNeighborX="-100000">
        <dgm:presLayoutVars>
          <dgm:bulletEnabled val="1"/>
        </dgm:presLayoutVars>
      </dgm:prSet>
      <dgm:spPr>
        <a:xfrm>
          <a:off x="9990519" y="702698"/>
          <a:ext cx="1200452" cy="936930"/>
        </a:xfrm>
        <a:prstGeom prst="roundRect">
          <a:avLst/>
        </a:prstGeom>
      </dgm:spPr>
    </dgm:pt>
  </dgm:ptLst>
  <dgm:cxnLst>
    <dgm:cxn modelId="{8E593F07-AAEE-4D28-8D87-D60BEBA124C9}" type="presOf" srcId="{50D77377-F23D-4ABA-ABFE-60BA50058D50}" destId="{5F7AABF7-8B7F-4745-B726-BB364E82062E}" srcOrd="0" destOrd="0" presId="urn:microsoft.com/office/officeart/2005/8/layout/hProcess9"/>
    <dgm:cxn modelId="{40CA110D-975A-43A4-8EA8-307A55BABC27}" srcId="{9845B9DE-E19D-4C07-9832-CD7F76B37777}" destId="{50E92F92-93DF-4D47-9CD0-FDC437F2E22F}" srcOrd="4" destOrd="0" parTransId="{3D7F4A74-41D3-4165-A2B5-4759F547E857}" sibTransId="{A57AED3A-15EC-44B2-A159-A894BE8CF873}"/>
    <dgm:cxn modelId="{A70D6C0F-63A4-4E56-ABC8-5AE20A85CFDF}" srcId="{9845B9DE-E19D-4C07-9832-CD7F76B37777}" destId="{48410CDF-1777-478F-8444-A86DC78FFA70}" srcOrd="5" destOrd="0" parTransId="{8110D127-AE16-4FC5-91B7-A399D7ED9A2A}" sibTransId="{A9590573-4ADF-44EF-A7D2-EE73E013EABF}"/>
    <dgm:cxn modelId="{8FD90C22-BCC0-4E35-B860-91A60FC36474}" srcId="{9845B9DE-E19D-4C07-9832-CD7F76B37777}" destId="{1858B841-5AA1-452F-962A-E2168AC39887}" srcOrd="0" destOrd="0" parTransId="{BD4F93FF-D40A-4F65-BD2F-86B0F654C1B7}" sibTransId="{8340A521-A199-415A-846E-FAD1ABDE145A}"/>
    <dgm:cxn modelId="{05E77525-C2EE-46A5-B52C-C44ABE4CC82D}" type="presOf" srcId="{FD84864C-D465-472E-8E95-F1BCDF16B3B5}" destId="{DBF988CA-88B0-454B-906B-1BA82EBDDB37}" srcOrd="0" destOrd="0" presId="urn:microsoft.com/office/officeart/2005/8/layout/hProcess9"/>
    <dgm:cxn modelId="{5A0FBC2C-62B3-4555-8EE9-76A2FF3B583A}" srcId="{9845B9DE-E19D-4C07-9832-CD7F76B37777}" destId="{1D95663D-80B0-4202-940D-FC22EAA31F9C}" srcOrd="2" destOrd="0" parTransId="{BDCAFB9B-7367-4F6D-894C-82685218A3C7}" sibTransId="{2FFA31FF-A51E-421F-9771-C199A2955031}"/>
    <dgm:cxn modelId="{FC499C43-B89D-4460-AF2A-0345940FBC5C}" srcId="{9845B9DE-E19D-4C07-9832-CD7F76B37777}" destId="{FD84864C-D465-472E-8E95-F1BCDF16B3B5}" srcOrd="1" destOrd="0" parTransId="{A741D403-9E69-48AD-B6B8-6E2249C7C151}" sibTransId="{8D5629F7-27A0-4EF8-95B4-532926FFAF96}"/>
    <dgm:cxn modelId="{5083CB45-B8F9-4E56-B3C1-87A57BF34452}" type="presOf" srcId="{48410CDF-1777-478F-8444-A86DC78FFA70}" destId="{544659BA-16A8-47F8-94D8-A66202D1B48F}" srcOrd="0" destOrd="0" presId="urn:microsoft.com/office/officeart/2005/8/layout/hProcess9"/>
    <dgm:cxn modelId="{A0B28247-6297-4AA7-A0BE-7374C6D27AF8}" type="presOf" srcId="{9845B9DE-E19D-4C07-9832-CD7F76B37777}" destId="{0139FBD6-A50A-4182-94F8-BBE994334618}" srcOrd="0" destOrd="0" presId="urn:microsoft.com/office/officeart/2005/8/layout/hProcess9"/>
    <dgm:cxn modelId="{6895256B-EBA1-4388-B23B-B9500DC81EC8}" srcId="{9845B9DE-E19D-4C07-9832-CD7F76B37777}" destId="{88FC3677-EAF1-4531-B6B9-2AF6877691A8}" srcOrd="6" destOrd="0" parTransId="{4E26B3FA-692F-43C9-B1A8-BEA536A1D57D}" sibTransId="{154F4484-014D-4B01-8DA8-15A046E0F146}"/>
    <dgm:cxn modelId="{B0D5816C-F717-428C-8B34-7B85A4746A79}" srcId="{9845B9DE-E19D-4C07-9832-CD7F76B37777}" destId="{50D77377-F23D-4ABA-ABFE-60BA50058D50}" srcOrd="3" destOrd="0" parTransId="{5BC72496-B47A-4E57-AAF9-4FF4E0D0F779}" sibTransId="{CC297A6E-C8B9-40B3-A63F-53BC1D6CC42D}"/>
    <dgm:cxn modelId="{6673CC55-BD09-4C86-AF4B-3475A804E296}" type="presOf" srcId="{1858B841-5AA1-452F-962A-E2168AC39887}" destId="{6FA51C3E-61C8-4B28-B9FD-F1B6E303FD7F}" srcOrd="0" destOrd="0" presId="urn:microsoft.com/office/officeart/2005/8/layout/hProcess9"/>
    <dgm:cxn modelId="{25749E90-8D96-4646-9229-7607B5AA5C53}" type="presOf" srcId="{1D95663D-80B0-4202-940D-FC22EAA31F9C}" destId="{B378A537-993E-4BBD-B180-A91E8DD219B5}" srcOrd="0" destOrd="0" presId="urn:microsoft.com/office/officeart/2005/8/layout/hProcess9"/>
    <dgm:cxn modelId="{DA8E60AE-7A41-4377-8886-FF88A204CCD8}" type="presOf" srcId="{50E92F92-93DF-4D47-9CD0-FDC437F2E22F}" destId="{7B8BC9D6-82DF-47FF-9A9F-A5C188F19283}" srcOrd="0" destOrd="0" presId="urn:microsoft.com/office/officeart/2005/8/layout/hProcess9"/>
    <dgm:cxn modelId="{0CEA3ED1-1E7D-49A9-9547-CBDCC4C3380D}" type="presOf" srcId="{88FC3677-EAF1-4531-B6B9-2AF6877691A8}" destId="{FEEAD058-F8A1-4BD5-B646-E999F44CB878}" srcOrd="0" destOrd="0" presId="urn:microsoft.com/office/officeart/2005/8/layout/hProcess9"/>
    <dgm:cxn modelId="{DF548BD3-E8BB-4251-9FCB-9F9E29C4A539}" srcId="{9845B9DE-E19D-4C07-9832-CD7F76B37777}" destId="{20A64525-8F40-4AA3-A7CD-F481B5998B8D}" srcOrd="7" destOrd="0" parTransId="{B8ED05CC-FB15-4834-AB29-B12EFDF69402}" sibTransId="{4C2B74EB-8099-4AB0-9289-B66F15DFE76B}"/>
    <dgm:cxn modelId="{E27703E6-780D-4037-95D8-E9F524EFC630}" type="presOf" srcId="{20A64525-8F40-4AA3-A7CD-F481B5998B8D}" destId="{F9804A00-686B-407E-96F8-0163D6034BC7}" srcOrd="0" destOrd="0" presId="urn:microsoft.com/office/officeart/2005/8/layout/hProcess9"/>
    <dgm:cxn modelId="{87E2EE61-AF6F-42B0-B927-9F421BB78F72}" type="presParOf" srcId="{0139FBD6-A50A-4182-94F8-BBE994334618}" destId="{069AB186-D962-455C-9776-4119B3886848}" srcOrd="0" destOrd="0" presId="urn:microsoft.com/office/officeart/2005/8/layout/hProcess9"/>
    <dgm:cxn modelId="{67FFDD55-2CF6-4320-872B-F364A1344274}" type="presParOf" srcId="{0139FBD6-A50A-4182-94F8-BBE994334618}" destId="{6FF0732F-F4D2-4077-85B1-9F2C58481DBD}" srcOrd="1" destOrd="0" presId="urn:microsoft.com/office/officeart/2005/8/layout/hProcess9"/>
    <dgm:cxn modelId="{26D684DA-BD29-4EA0-9A43-56BF092BE249}" type="presParOf" srcId="{6FF0732F-F4D2-4077-85B1-9F2C58481DBD}" destId="{6FA51C3E-61C8-4B28-B9FD-F1B6E303FD7F}" srcOrd="0" destOrd="0" presId="urn:microsoft.com/office/officeart/2005/8/layout/hProcess9"/>
    <dgm:cxn modelId="{20EA53A2-CAB4-41A6-9D1B-4F56842C24CE}" type="presParOf" srcId="{6FF0732F-F4D2-4077-85B1-9F2C58481DBD}" destId="{AAEE78AD-0D0B-41B3-B7BE-F7CA251CFA56}" srcOrd="1" destOrd="0" presId="urn:microsoft.com/office/officeart/2005/8/layout/hProcess9"/>
    <dgm:cxn modelId="{6CFB3FFF-AD1A-41B4-8747-BA9D5A3D9DBC}" type="presParOf" srcId="{6FF0732F-F4D2-4077-85B1-9F2C58481DBD}" destId="{DBF988CA-88B0-454B-906B-1BA82EBDDB37}" srcOrd="2" destOrd="0" presId="urn:microsoft.com/office/officeart/2005/8/layout/hProcess9"/>
    <dgm:cxn modelId="{9E304388-1324-4BFD-AF09-D60C621C1EDB}" type="presParOf" srcId="{6FF0732F-F4D2-4077-85B1-9F2C58481DBD}" destId="{8018338A-499F-4D46-A060-22E6F2B0EC7D}" srcOrd="3" destOrd="0" presId="urn:microsoft.com/office/officeart/2005/8/layout/hProcess9"/>
    <dgm:cxn modelId="{710D7334-E0CE-4CC6-BDB3-B037664DBE15}" type="presParOf" srcId="{6FF0732F-F4D2-4077-85B1-9F2C58481DBD}" destId="{B378A537-993E-4BBD-B180-A91E8DD219B5}" srcOrd="4" destOrd="0" presId="urn:microsoft.com/office/officeart/2005/8/layout/hProcess9"/>
    <dgm:cxn modelId="{678827AD-7868-4499-A902-E30666D0A8B6}" type="presParOf" srcId="{6FF0732F-F4D2-4077-85B1-9F2C58481DBD}" destId="{FDB1F12F-AEA9-41D5-9CC0-232900617653}" srcOrd="5" destOrd="0" presId="urn:microsoft.com/office/officeart/2005/8/layout/hProcess9"/>
    <dgm:cxn modelId="{C1F00CCF-FFB3-4976-99B1-A21186227607}" type="presParOf" srcId="{6FF0732F-F4D2-4077-85B1-9F2C58481DBD}" destId="{5F7AABF7-8B7F-4745-B726-BB364E82062E}" srcOrd="6" destOrd="0" presId="urn:microsoft.com/office/officeart/2005/8/layout/hProcess9"/>
    <dgm:cxn modelId="{B1017E90-4282-4B51-9A96-302F8482795A}" type="presParOf" srcId="{6FF0732F-F4D2-4077-85B1-9F2C58481DBD}" destId="{F9E832B5-DF7F-4CDF-9E47-D8DF9B5CF937}" srcOrd="7" destOrd="0" presId="urn:microsoft.com/office/officeart/2005/8/layout/hProcess9"/>
    <dgm:cxn modelId="{2C97FC88-9AFC-4E69-8DB1-7602AA4AC0E9}" type="presParOf" srcId="{6FF0732F-F4D2-4077-85B1-9F2C58481DBD}" destId="{7B8BC9D6-82DF-47FF-9A9F-A5C188F19283}" srcOrd="8" destOrd="0" presId="urn:microsoft.com/office/officeart/2005/8/layout/hProcess9"/>
    <dgm:cxn modelId="{702BF204-A827-4266-AF27-9B91CE5FB1F1}" type="presParOf" srcId="{6FF0732F-F4D2-4077-85B1-9F2C58481DBD}" destId="{C7A8210E-9F5C-4DCD-8834-522865EFB4B7}" srcOrd="9" destOrd="0" presId="urn:microsoft.com/office/officeart/2005/8/layout/hProcess9"/>
    <dgm:cxn modelId="{1CCF7C7C-23CA-496E-B311-97F51C6D7CF1}" type="presParOf" srcId="{6FF0732F-F4D2-4077-85B1-9F2C58481DBD}" destId="{544659BA-16A8-47F8-94D8-A66202D1B48F}" srcOrd="10" destOrd="0" presId="urn:microsoft.com/office/officeart/2005/8/layout/hProcess9"/>
    <dgm:cxn modelId="{C3DAEFCD-5654-4538-873A-69930DC2C0BA}" type="presParOf" srcId="{6FF0732F-F4D2-4077-85B1-9F2C58481DBD}" destId="{BDA44CDE-B1F3-452E-9278-DF93EE4FF684}" srcOrd="11" destOrd="0" presId="urn:microsoft.com/office/officeart/2005/8/layout/hProcess9"/>
    <dgm:cxn modelId="{BD6E2AC6-BD1D-48D1-A77C-2410E2C3BE7C}" type="presParOf" srcId="{6FF0732F-F4D2-4077-85B1-9F2C58481DBD}" destId="{FEEAD058-F8A1-4BD5-B646-E999F44CB878}" srcOrd="12" destOrd="0" presId="urn:microsoft.com/office/officeart/2005/8/layout/hProcess9"/>
    <dgm:cxn modelId="{5D9B4235-223B-46DC-A27D-5E015CB15F6E}" type="presParOf" srcId="{6FF0732F-F4D2-4077-85B1-9F2C58481DBD}" destId="{06E720FA-69C9-4673-8FF6-910D0672CD2A}" srcOrd="13" destOrd="0" presId="urn:microsoft.com/office/officeart/2005/8/layout/hProcess9"/>
    <dgm:cxn modelId="{D7D98B72-6122-415E-AB97-42B2917D6266}" type="presParOf" srcId="{6FF0732F-F4D2-4077-85B1-9F2C58481DBD}" destId="{F9804A00-686B-407E-96F8-0163D6034BC7}" srcOrd="14" destOrd="0" presId="urn:microsoft.com/office/officeart/2005/8/layout/hProcess9"/>
  </dgm:cxnLst>
  <dgm:bg>
    <a:solidFill>
      <a:srgbClr val="06050B"/>
    </a:solidFill>
  </dgm:bg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AB186-D962-455C-9776-4119B3886848}">
      <dsp:nvSpPr>
        <dsp:cNvPr id="0" name=""/>
        <dsp:cNvSpPr/>
      </dsp:nvSpPr>
      <dsp:spPr>
        <a:xfrm>
          <a:off x="0" y="0"/>
          <a:ext cx="13714894" cy="3778099"/>
        </a:xfrm>
        <a:prstGeom prst="rightArrow">
          <a:avLst/>
        </a:prstGeom>
        <a:solidFill>
          <a:srgbClr val="FFFF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51C3E-61C8-4B28-B9FD-F1B6E303FD7F}">
      <dsp:nvSpPr>
        <dsp:cNvPr id="0" name=""/>
        <dsp:cNvSpPr/>
      </dsp:nvSpPr>
      <dsp:spPr>
        <a:xfrm>
          <a:off x="69106" y="1133429"/>
          <a:ext cx="1745323" cy="1511239"/>
        </a:xfrm>
        <a:prstGeom prst="roundRect">
          <a:avLst/>
        </a:prstGeom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Auto Formal Checks</a:t>
          </a:r>
        </a:p>
      </dsp:txBody>
      <dsp:txXfrm>
        <a:off x="142879" y="1207202"/>
        <a:ext cx="1597777" cy="1363693"/>
      </dsp:txXfrm>
    </dsp:sp>
    <dsp:sp modelId="{DBF988CA-88B0-454B-906B-1BA82EBDDB37}">
      <dsp:nvSpPr>
        <dsp:cNvPr id="0" name=""/>
        <dsp:cNvSpPr/>
      </dsp:nvSpPr>
      <dsp:spPr>
        <a:xfrm>
          <a:off x="1958182" y="1136437"/>
          <a:ext cx="1314431" cy="1511239"/>
        </a:xfrm>
        <a:prstGeom prst="roundRect">
          <a:avLst/>
        </a:prstGeom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Module level FPV</a:t>
          </a:r>
        </a:p>
      </dsp:txBody>
      <dsp:txXfrm>
        <a:off x="2022347" y="1200602"/>
        <a:ext cx="1186101" cy="1382909"/>
      </dsp:txXfrm>
    </dsp:sp>
    <dsp:sp modelId="{B378A537-993E-4BBD-B180-A91E8DD219B5}">
      <dsp:nvSpPr>
        <dsp:cNvPr id="0" name=""/>
        <dsp:cNvSpPr/>
      </dsp:nvSpPr>
      <dsp:spPr>
        <a:xfrm>
          <a:off x="3437703" y="1136437"/>
          <a:ext cx="1758596" cy="1511239"/>
        </a:xfrm>
        <a:prstGeom prst="roundRect">
          <a:avLst/>
        </a:prstGeom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FVIP protocol compliance</a:t>
          </a:r>
        </a:p>
      </dsp:txBody>
      <dsp:txXfrm>
        <a:off x="3511476" y="1210210"/>
        <a:ext cx="1611050" cy="1363693"/>
      </dsp:txXfrm>
    </dsp:sp>
    <dsp:sp modelId="{5F7AABF7-8B7F-4745-B726-BB364E82062E}">
      <dsp:nvSpPr>
        <dsp:cNvPr id="0" name=""/>
        <dsp:cNvSpPr/>
      </dsp:nvSpPr>
      <dsp:spPr>
        <a:xfrm>
          <a:off x="5329795" y="1136437"/>
          <a:ext cx="1120030" cy="1511239"/>
        </a:xfrm>
        <a:prstGeom prst="roundRect">
          <a:avLst/>
        </a:prstGeom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IP level FPV</a:t>
          </a:r>
        </a:p>
      </dsp:txBody>
      <dsp:txXfrm>
        <a:off x="5384470" y="1191112"/>
        <a:ext cx="1010680" cy="1401889"/>
      </dsp:txXfrm>
    </dsp:sp>
    <dsp:sp modelId="{7B8BC9D6-82DF-47FF-9A9F-A5C188F19283}">
      <dsp:nvSpPr>
        <dsp:cNvPr id="0" name=""/>
        <dsp:cNvSpPr/>
      </dsp:nvSpPr>
      <dsp:spPr>
        <a:xfrm>
          <a:off x="6519948" y="1136029"/>
          <a:ext cx="1692019" cy="1511239"/>
        </a:xfrm>
        <a:prstGeom prst="roundRect">
          <a:avLst/>
        </a:prstGeom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CSR verification</a:t>
          </a:r>
        </a:p>
      </dsp:txBody>
      <dsp:txXfrm>
        <a:off x="6593721" y="1209802"/>
        <a:ext cx="1544473" cy="1363693"/>
      </dsp:txXfrm>
    </dsp:sp>
    <dsp:sp modelId="{544659BA-16A8-47F8-94D8-A66202D1B48F}">
      <dsp:nvSpPr>
        <dsp:cNvPr id="0" name=""/>
        <dsp:cNvSpPr/>
      </dsp:nvSpPr>
      <dsp:spPr>
        <a:xfrm>
          <a:off x="8262232" y="1151564"/>
          <a:ext cx="1590812" cy="1511239"/>
        </a:xfrm>
        <a:prstGeom prst="roundRect">
          <a:avLst/>
        </a:prstGeom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SEC - CG Verification </a:t>
          </a:r>
        </a:p>
      </dsp:txBody>
      <dsp:txXfrm>
        <a:off x="8336005" y="1225337"/>
        <a:ext cx="1443266" cy="1363693"/>
      </dsp:txXfrm>
    </dsp:sp>
    <dsp:sp modelId="{FEEAD058-F8A1-4BD5-B646-E999F44CB878}">
      <dsp:nvSpPr>
        <dsp:cNvPr id="0" name=""/>
        <dsp:cNvSpPr/>
      </dsp:nvSpPr>
      <dsp:spPr>
        <a:xfrm>
          <a:off x="9915711" y="1191325"/>
          <a:ext cx="1660519" cy="1426882"/>
        </a:xfrm>
        <a:prstGeom prst="roundRect">
          <a:avLst/>
        </a:prstGeom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Connectivity Verification</a:t>
          </a:r>
        </a:p>
      </dsp:txBody>
      <dsp:txXfrm>
        <a:off x="9985366" y="1260980"/>
        <a:ext cx="1521209" cy="1287572"/>
      </dsp:txXfrm>
    </dsp:sp>
    <dsp:sp modelId="{F9804A00-686B-407E-96F8-0163D6034BC7}">
      <dsp:nvSpPr>
        <dsp:cNvPr id="0" name=""/>
        <dsp:cNvSpPr/>
      </dsp:nvSpPr>
      <dsp:spPr>
        <a:xfrm>
          <a:off x="11644945" y="1133429"/>
          <a:ext cx="1399247" cy="1511239"/>
        </a:xfrm>
        <a:prstGeom prst="roundRect">
          <a:avLst/>
        </a:prstGeom>
        <a:solidFill>
          <a:srgbClr val="39A3B5">
            <a:lumMod val="75000"/>
          </a:srgbClr>
        </a:solidFill>
        <a:ln w="10795" cap="flat" cmpd="sng" algn="ctr">
          <a:solidFill>
            <a:srgbClr val="F7F8F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rgbClr val="F7F8FA"/>
              </a:solidFill>
              <a:latin typeface="Merriweather Sans" panose="020B0604020202020204" pitchFamily="2" charset="0"/>
              <a:ea typeface="+mn-ea"/>
              <a:cs typeface="+mn-cs"/>
            </a:rPr>
            <a:t>Formal Coverage</a:t>
          </a:r>
        </a:p>
      </dsp:txBody>
      <dsp:txXfrm>
        <a:off x="11713251" y="1201735"/>
        <a:ext cx="1262635" cy="1374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 dirty="0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23574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23574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158" y="1645761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9CE8BFFA-17D3-4DF2-B40B-C49C0E6EE7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016" y="1302816"/>
            <a:ext cx="6260039" cy="3749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diagramData" Target="../diagrams/data1.xml"/><Relationship Id="rId5" Type="http://schemas.openxmlformats.org/officeDocument/2006/relationships/image" Target="../media/image5.png"/><Relationship Id="rId15" Type="http://schemas.microsoft.com/office/2007/relationships/diagramDrawing" Target="../diagrams/drawing1.xml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 Placeholder 266">
            <a:extLst>
              <a:ext uri="{FF2B5EF4-FFF2-40B4-BE49-F238E27FC236}">
                <a16:creationId xmlns:a16="http://schemas.microsoft.com/office/drawing/2014/main" id="{BC6A51DF-F61B-44A3-AEB5-23EA3D045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3093" y="12705929"/>
            <a:ext cx="14148559" cy="3997713"/>
          </a:xfrm>
        </p:spPr>
        <p:txBody>
          <a:bodyPr/>
          <a:lstStyle/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i="1" dirty="0"/>
              <a:t>DUT converts packets from one protocol to that of another using complex state tracking, ID management and transaction dependencies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i="1" dirty="0"/>
              <a:t>DUT handles response, data re-ordering and management of data buffer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i="1" dirty="0"/>
              <a:t>Master uses proprietary protocol for coherent accesses to the memory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i="1" dirty="0"/>
              <a:t>DUT consists of ASIL-B, protection unit and performance monitor unit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i="1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>
          <a:xfrm>
            <a:off x="636213" y="6242427"/>
            <a:ext cx="14287866" cy="688682"/>
          </a:xfrm>
        </p:spPr>
        <p:txBody>
          <a:bodyPr/>
          <a:lstStyle/>
          <a:p>
            <a:r>
              <a:rPr lang="en-GB" sz="3300" i="1" dirty="0">
                <a:latin typeface="Trebuchet MS"/>
              </a:rPr>
              <a:t>Introduction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636211" y="17042789"/>
            <a:ext cx="14291358" cy="688682"/>
          </a:xfrm>
        </p:spPr>
        <p:txBody>
          <a:bodyPr/>
          <a:lstStyle/>
          <a:p>
            <a:r>
              <a:rPr lang="en-US" sz="3300" i="1" dirty="0">
                <a:latin typeface="Trebuchet MS"/>
              </a:rPr>
              <a:t>FPV Testbench Implementation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>
          <a:xfrm>
            <a:off x="15353328" y="6242427"/>
            <a:ext cx="14287682" cy="688682"/>
          </a:xfrm>
        </p:spPr>
        <p:txBody>
          <a:bodyPr/>
          <a:lstStyle/>
          <a:p>
            <a:r>
              <a:rPr lang="en-US" sz="3300" i="1">
                <a:latin typeface="Trebuchet MS"/>
              </a:rPr>
              <a:t>Proposed Methodology</a:t>
            </a:r>
            <a:endParaRPr lang="en-US" sz="3300" i="1" dirty="0">
              <a:latin typeface="Trebuchet MS"/>
            </a:endParaRP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>
          <a:xfrm>
            <a:off x="15376966" y="17096024"/>
            <a:ext cx="14283756" cy="688682"/>
          </a:xfrm>
        </p:spPr>
        <p:txBody>
          <a:bodyPr/>
          <a:lstStyle/>
          <a:p>
            <a:r>
              <a:rPr lang="en-IN" sz="3300" i="1" dirty="0">
                <a:latin typeface="Trebuchet MS"/>
              </a:rPr>
              <a:t>RTL Bug1: Packet is getting dropped when design re-enters IDLE</a:t>
            </a:r>
            <a:endParaRPr lang="en-US" sz="3300" i="1" dirty="0">
              <a:latin typeface="Trebuchet MS"/>
            </a:endParaRPr>
          </a:p>
        </p:txBody>
      </p:sp>
      <p:sp>
        <p:nvSpPr>
          <p:cNvPr id="270" name="Text Placeholder 269">
            <a:extLst>
              <a:ext uri="{FF2B5EF4-FFF2-40B4-BE49-F238E27FC236}">
                <a16:creationId xmlns:a16="http://schemas.microsoft.com/office/drawing/2014/main" id="{24E67FAD-2EC9-4452-953C-16270FE232E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646117" y="17804575"/>
            <a:ext cx="14277961" cy="9383802"/>
          </a:xfrm>
        </p:spPr>
        <p:txBody>
          <a:bodyPr wrap="square" lIns="223877" tIns="223877" rIns="223877" bIns="223877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IN" b="1" i="1" dirty="0">
                <a:latin typeface="Trebuchet MS"/>
              </a:rPr>
              <a:t>Floating pulse method is used for data integrity checks:</a:t>
            </a:r>
            <a:endParaRPr lang="en-US" b="1" i="1" dirty="0">
              <a:latin typeface="Trebuchet MS"/>
            </a:endParaRPr>
          </a:p>
          <a:p>
            <a:pPr marL="457200" indent="-457200">
              <a:buFont typeface="Arial" charset="0"/>
              <a:buChar char="•"/>
            </a:pPr>
            <a:r>
              <a:rPr lang="en-IN" i="1" dirty="0">
                <a:latin typeface="Trebuchet MS"/>
              </a:rPr>
              <a:t>A random packet is coloured at the input</a:t>
            </a:r>
          </a:p>
          <a:p>
            <a:pPr marL="457200" indent="-457200">
              <a:buFont typeface="Arial" charset="0"/>
              <a:buChar char="•"/>
            </a:pPr>
            <a:r>
              <a:rPr lang="en-IN" i="1" dirty="0">
                <a:latin typeface="Trebuchet MS"/>
              </a:rPr>
              <a:t>On the output, checked the coloured packet</a:t>
            </a:r>
          </a:p>
          <a:p>
            <a:pPr marL="457200" indent="-457200">
              <a:buFont typeface="Arial" charset="0"/>
              <a:buChar char="•"/>
            </a:pPr>
            <a:r>
              <a:rPr lang="en-IN" i="1" dirty="0">
                <a:latin typeface="Trebuchet MS"/>
              </a:rPr>
              <a:t>A mapping function was created which maps input to output</a:t>
            </a:r>
            <a:endParaRPr lang="en-US" i="1" dirty="0">
              <a:latin typeface="Trebuchet MS"/>
            </a:endParaRPr>
          </a:p>
          <a:p>
            <a:endParaRPr lang="en-US" sz="2000" dirty="0"/>
          </a:p>
          <a:p>
            <a:endParaRPr lang="en-US" sz="2000" dirty="0">
              <a:latin typeface="Trebuchet MS"/>
            </a:endParaRPr>
          </a:p>
          <a:p>
            <a:endParaRPr lang="en-US" sz="2000" dirty="0">
              <a:latin typeface="Trebuchet MS"/>
            </a:endParaRPr>
          </a:p>
          <a:p>
            <a:endParaRPr lang="en-US" sz="2000" dirty="0">
              <a:latin typeface="Trebuchet MS"/>
            </a:endParaRPr>
          </a:p>
          <a:p>
            <a:endParaRPr lang="en-US" sz="2000" dirty="0">
              <a:latin typeface="Trebuchet MS"/>
            </a:endParaRPr>
          </a:p>
          <a:p>
            <a:endParaRPr lang="en-US" sz="2000" dirty="0">
              <a:latin typeface="Trebuchet MS"/>
            </a:endParaRPr>
          </a:p>
          <a:p>
            <a:endParaRPr lang="en-US" sz="2000" dirty="0">
              <a:latin typeface="Trebuchet MS"/>
            </a:endParaRPr>
          </a:p>
          <a:p>
            <a:endParaRPr lang="en-US" sz="2000" dirty="0">
              <a:latin typeface="Trebuchet MS"/>
            </a:endParaRPr>
          </a:p>
          <a:p>
            <a:endParaRPr lang="en-US" sz="2000" dirty="0">
              <a:latin typeface="Trebuchet MS"/>
            </a:endParaRPr>
          </a:p>
          <a:p>
            <a:endParaRPr lang="en-US" sz="2000" dirty="0">
              <a:latin typeface="Trebuchet MS"/>
            </a:endParaRPr>
          </a:p>
          <a:p>
            <a:endParaRPr lang="en-US" dirty="0">
              <a:latin typeface="Trebuchet MS"/>
            </a:endParaRPr>
          </a:p>
          <a:p>
            <a:endParaRPr lang="en-US" i="1" dirty="0">
              <a:latin typeface="Trebuchet MS"/>
            </a:endParaRPr>
          </a:p>
          <a:p>
            <a:endParaRPr lang="en-US" i="1" dirty="0">
              <a:latin typeface="Trebuchet MS"/>
            </a:endParaRPr>
          </a:p>
          <a:p>
            <a:r>
              <a:rPr lang="en-US" i="1" dirty="0">
                <a:latin typeface="Trebuchet MS"/>
              </a:rPr>
              <a:t>For ordering check we again used </a:t>
            </a:r>
            <a:r>
              <a:rPr lang="en-US" i="1" dirty="0" err="1">
                <a:latin typeface="Trebuchet MS"/>
              </a:rPr>
              <a:t>colouring</a:t>
            </a:r>
            <a:r>
              <a:rPr lang="en-US" i="1" dirty="0">
                <a:latin typeface="Trebuchet MS"/>
              </a:rPr>
              <a:t>:</a:t>
            </a:r>
            <a:endParaRPr lang="en-US" i="1" dirty="0"/>
          </a:p>
          <a:p>
            <a:pPr marL="457200" indent="-457200">
              <a:buChar char="•"/>
            </a:pPr>
            <a:r>
              <a:rPr lang="en-US" i="1" dirty="0">
                <a:latin typeface="Trebuchet MS"/>
              </a:rPr>
              <a:t>Two different </a:t>
            </a:r>
            <a:r>
              <a:rPr lang="en-US" i="1" dirty="0" err="1">
                <a:latin typeface="Trebuchet MS"/>
              </a:rPr>
              <a:t>coloured</a:t>
            </a:r>
            <a:r>
              <a:rPr lang="en-US" i="1" dirty="0">
                <a:latin typeface="Trebuchet MS"/>
              </a:rPr>
              <a:t> packets were sent</a:t>
            </a:r>
          </a:p>
          <a:p>
            <a:pPr marL="457200" indent="-457200">
              <a:buChar char="•"/>
            </a:pPr>
            <a:r>
              <a:rPr lang="en-US" i="1" dirty="0">
                <a:latin typeface="Trebuchet MS"/>
              </a:rPr>
              <a:t>Output order of the packets was noted and checked for re-ordering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0"/>
          </p:nvPr>
        </p:nvSpPr>
        <p:spPr>
          <a:xfrm>
            <a:off x="6766395" y="1663673"/>
            <a:ext cx="9303145" cy="3483804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Pulicharla Ravindrareddy</a:t>
            </a:r>
            <a:r>
              <a:rPr lang="en-US" dirty="0"/>
              <a:t>, </a:t>
            </a:r>
            <a:r>
              <a:rPr lang="en-US" sz="2400" dirty="0"/>
              <a:t>Lead Engineer, Senior</a:t>
            </a:r>
          </a:p>
          <a:p>
            <a:pPr algn="l"/>
            <a:r>
              <a:rPr lang="en-US" sz="4000" dirty="0"/>
              <a:t>Chayan Pathak</a:t>
            </a:r>
            <a:r>
              <a:rPr lang="en-US" dirty="0"/>
              <a:t>, </a:t>
            </a:r>
            <a:r>
              <a:rPr lang="en-US" sz="2400" dirty="0"/>
              <a:t>Engineer, Senior</a:t>
            </a:r>
          </a:p>
          <a:p>
            <a:pPr algn="l"/>
            <a:r>
              <a:rPr lang="en-US" sz="4000" dirty="0"/>
              <a:t>Venkatesh Chepuri</a:t>
            </a:r>
            <a:r>
              <a:rPr lang="en-US" dirty="0"/>
              <a:t>, </a:t>
            </a:r>
            <a:r>
              <a:rPr lang="en-US" sz="2400" dirty="0"/>
              <a:t>Engineer</a:t>
            </a:r>
          </a:p>
          <a:p>
            <a:pPr algn="l"/>
            <a:r>
              <a:rPr lang="en-US" sz="4000" dirty="0"/>
              <a:t>Nitin Neralkar</a:t>
            </a:r>
            <a:r>
              <a:rPr lang="en-US" dirty="0"/>
              <a:t>, </a:t>
            </a:r>
            <a:r>
              <a:rPr lang="en-US" sz="2400" dirty="0"/>
              <a:t>Engineer, Principal/Manager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3"/>
          </p:nvPr>
        </p:nvSpPr>
        <p:spPr>
          <a:xfrm>
            <a:off x="1555411" y="247190"/>
            <a:ext cx="27441158" cy="139277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Formal Verification Accelerating Coherent Bridge IP Development and Fast Forward DV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>
          <a:xfrm>
            <a:off x="423692" y="28027730"/>
            <a:ext cx="14863317" cy="1408880"/>
          </a:xfrm>
        </p:spPr>
        <p:txBody>
          <a:bodyPr/>
          <a:lstStyle/>
          <a:p>
            <a:r>
              <a:rPr lang="en-US" sz="3300" b="1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RTL Bug 2: Wrong packet deallocated due to simultaneous deallocation</a:t>
            </a:r>
          </a:p>
          <a:p>
            <a:endParaRPr lang="nl-NL" b="0" u="none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>
          <a:xfrm>
            <a:off x="15353329" y="27961379"/>
            <a:ext cx="14283756" cy="688682"/>
          </a:xfrm>
        </p:spPr>
        <p:txBody>
          <a:bodyPr/>
          <a:lstStyle/>
          <a:p>
            <a:r>
              <a:rPr lang="nl-NL" sz="3300" i="1" dirty="0">
                <a:latin typeface="Trebuchet MS"/>
              </a:rPr>
              <a:t>Conclusion</a:t>
            </a:r>
            <a:endParaRPr lang="en-US" sz="3300" i="1" dirty="0" err="1">
              <a:latin typeface="Trebuchet MS"/>
            </a:endParaRPr>
          </a:p>
        </p:txBody>
      </p:sp>
      <p:sp>
        <p:nvSpPr>
          <p:cNvPr id="272" name="Text Placeholder 271">
            <a:extLst>
              <a:ext uri="{FF2B5EF4-FFF2-40B4-BE49-F238E27FC236}">
                <a16:creationId xmlns:a16="http://schemas.microsoft.com/office/drawing/2014/main" id="{6C3BD757-8D37-46FE-8C88-AA7D76F0A593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>
          <a:xfrm>
            <a:off x="15347853" y="28633557"/>
            <a:ext cx="14289232" cy="8678353"/>
          </a:xfrm>
        </p:spPr>
        <p:txBody>
          <a:bodyPr wrap="square" lIns="223877" tIns="223877" rIns="223877" bIns="223877" anchor="t">
            <a:spAutoFit/>
          </a:bodyPr>
          <a:lstStyle/>
          <a:p>
            <a:pPr marL="34290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IN" i="1" dirty="0">
                <a:latin typeface="Trebuchet MS"/>
              </a:rPr>
              <a:t>Removed Dozen plus block level sim DV effort </a:t>
            </a:r>
            <a:endParaRPr lang="en-US" i="1" dirty="0">
              <a:latin typeface="Trebuchet MS"/>
            </a:endParaRPr>
          </a:p>
          <a:p>
            <a:pPr marL="34290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IN" i="1" dirty="0">
                <a:latin typeface="Trebuchet MS"/>
              </a:rPr>
              <a:t>SEC - Clock gating verification, Auto formal checks, CSR and debug connectivity speeds up the verification</a:t>
            </a:r>
          </a:p>
          <a:p>
            <a:pPr marL="34290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IN" i="1" dirty="0">
                <a:latin typeface="Trebuchet MS"/>
              </a:rPr>
              <a:t>ASIL-B - ECC &amp; parity feature verification closure using FV </a:t>
            </a:r>
          </a:p>
          <a:p>
            <a:pPr marL="34290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US" i="1" dirty="0">
                <a:latin typeface="Trebuchet MS"/>
              </a:rPr>
              <a:t>FV complements simulation and catches critical corner case bugs early in DV cycle</a:t>
            </a:r>
          </a:p>
          <a:p>
            <a:pPr marL="34290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IN" i="1" dirty="0">
                <a:latin typeface="Trebuchet MS"/>
              </a:rPr>
              <a:t>Found 35 % RTL bugs and 10% SPEC bugs by FV of Total IP's bugs</a:t>
            </a:r>
          </a:p>
          <a:p>
            <a:pPr marL="34290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IN" i="1" dirty="0">
                <a:latin typeface="Trebuchet MS"/>
              </a:rPr>
              <a:t>Formal Verification left shifted verification closure by 4 Months</a:t>
            </a:r>
          </a:p>
          <a:p>
            <a:pPr marL="34290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US" i="1" dirty="0">
                <a:latin typeface="Trebuchet MS"/>
              </a:rPr>
              <a:t>Formal Verification Accelerating Coherent Bridge IP Development and</a:t>
            </a:r>
          </a:p>
          <a:p>
            <a:pPr algn="just"/>
            <a:r>
              <a:rPr lang="en-US" i="1" dirty="0">
                <a:latin typeface="Trebuchet MS"/>
              </a:rPr>
              <a:t>   Fast Forward DV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B224D8F-1ED7-2E42-EB1A-52CACBEB6CF3}"/>
              </a:ext>
            </a:extLst>
          </p:cNvPr>
          <p:cNvSpPr txBox="1"/>
          <p:nvPr/>
        </p:nvSpPr>
        <p:spPr>
          <a:xfrm>
            <a:off x="15509434" y="18325967"/>
            <a:ext cx="8491613" cy="512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Packet transactions between Controller interface and FABRIC starts when the FSM is in RUN state</a:t>
            </a:r>
            <a:endParaRPr lang="en-US" sz="2800" i="1" dirty="0">
              <a:solidFill>
                <a:schemeClr val="accent5">
                  <a:lumMod val="50000"/>
                </a:schemeClr>
              </a:solidFill>
              <a:latin typeface="Trebuchet MS" pitchFamily="34" charset="0"/>
              <a:cs typeface="+mn-cs"/>
            </a:endParaRPr>
          </a:p>
          <a:p>
            <a:pPr marL="457200" lvl="0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Packets are sent from Controller, stored in FIFO and the FIFO becomes full</a:t>
            </a:r>
            <a:endParaRPr lang="en-US" sz="2800" i="1" dirty="0">
              <a:solidFill>
                <a:schemeClr val="accent5">
                  <a:lumMod val="50000"/>
                </a:schemeClr>
              </a:solidFill>
              <a:latin typeface="Trebuchet MS" pitchFamily="34" charset="0"/>
              <a:cs typeface="+mn-cs"/>
            </a:endParaRPr>
          </a:p>
          <a:p>
            <a:pPr marL="457200" lvl="0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Ready from the Fabric is not available yet and the packets from the FIFO are not fetched</a:t>
            </a:r>
            <a:endParaRPr lang="en-US" sz="2800" i="1" dirty="0">
              <a:solidFill>
                <a:schemeClr val="accent5">
                  <a:lumMod val="50000"/>
                </a:schemeClr>
              </a:solidFill>
              <a:latin typeface="Trebuchet MS" pitchFamily="34" charset="0"/>
              <a:cs typeface="+mn-cs"/>
            </a:endParaRPr>
          </a:p>
          <a:p>
            <a:pPr marL="457200" lvl="0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Now the FSM goes to the IDLE state, and the FIFO write pointer gets reset which leads to loss of data</a:t>
            </a:r>
            <a:endParaRPr lang="en-US" sz="2800" i="1" dirty="0">
              <a:solidFill>
                <a:schemeClr val="accent5">
                  <a:lumMod val="50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AEA731-A4E6-9E5F-724A-00D6A408D15C}"/>
              </a:ext>
            </a:extLst>
          </p:cNvPr>
          <p:cNvSpPr txBox="1"/>
          <p:nvPr/>
        </p:nvSpPr>
        <p:spPr>
          <a:xfrm>
            <a:off x="719090" y="28719634"/>
            <a:ext cx="14201208" cy="62293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2800" i="1" dirty="0">
              <a:solidFill>
                <a:schemeClr val="accent5">
                  <a:lumMod val="50000"/>
                </a:schemeClr>
              </a:solidFill>
              <a:latin typeface="Trebuchet MS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There are two deallocation interfaces – one for tracker A and one for B.</a:t>
            </a:r>
          </a:p>
          <a:p>
            <a:pPr marL="457200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Only one tracker should deallocate in a cycle, hence both use the same ID.</a:t>
            </a:r>
          </a:p>
          <a:p>
            <a:pPr marL="457200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In the scenario, FV triggered a simultaneous deallocation of:</a:t>
            </a:r>
          </a:p>
          <a:p>
            <a:pPr marL="2606675" lvl="2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Transaction a - due to special opcode dropping data (Tracker A)</a:t>
            </a:r>
          </a:p>
          <a:p>
            <a:pPr marL="2606675" lvl="2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Transaction b - due to data moving out (Tracker B)</a:t>
            </a:r>
          </a:p>
          <a:p>
            <a:pPr marL="457200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Due to use of same ID for deallocation-transactions b and c are dropped (both ID 7)</a:t>
            </a:r>
          </a:p>
          <a:p>
            <a:pPr marL="457200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Result:</a:t>
            </a:r>
          </a:p>
          <a:p>
            <a:pPr marL="2606675" lvl="2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Incomplete transaction c is dropped</a:t>
            </a:r>
          </a:p>
          <a:p>
            <a:pPr marL="2606675" lvl="2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Trebuchet MS"/>
                <a:cs typeface="+mn-cs"/>
              </a:rPr>
              <a:t>Deallocation does not happen for transaction a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Trebuchet MS"/>
              <a:cs typeface="+mn-cs"/>
            </a:endParaRPr>
          </a:p>
          <a:p>
            <a:pPr marL="850900" indent="-850900">
              <a:lnSpc>
                <a:spcPct val="96000"/>
              </a:lnSpc>
              <a:buAutoNum type="arabicPeriod"/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Trebuchet MS"/>
              <a:cs typeface="+mn-cs"/>
            </a:endParaRPr>
          </a:p>
          <a:p>
            <a:pPr>
              <a:lnSpc>
                <a:spcPct val="96000"/>
              </a:lnSpc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Trebuchet MS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965B966-F33D-ACE8-4DA7-43814D213044}"/>
              </a:ext>
            </a:extLst>
          </p:cNvPr>
          <p:cNvGrpSpPr/>
          <p:nvPr/>
        </p:nvGrpSpPr>
        <p:grpSpPr>
          <a:xfrm>
            <a:off x="15731607" y="24275911"/>
            <a:ext cx="13126444" cy="2656936"/>
            <a:chOff x="52627" y="3807406"/>
            <a:chExt cx="12192000" cy="2282416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9169886B-8C2E-6908-4B6F-142287E26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627" y="3807406"/>
              <a:ext cx="12192000" cy="2282416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59F80B6-8461-BE35-EB5F-EF6D0537F133}"/>
                </a:ext>
              </a:extLst>
            </p:cNvPr>
            <p:cNvSpPr/>
            <p:nvPr/>
          </p:nvSpPr>
          <p:spPr>
            <a:xfrm>
              <a:off x="3106239" y="4579697"/>
              <a:ext cx="2326433" cy="186612"/>
            </a:xfrm>
            <a:prstGeom prst="rect">
              <a:avLst/>
            </a:prstGeom>
            <a:solidFill>
              <a:srgbClr val="92D050">
                <a:alpha val="4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7030A0"/>
                  </a:solidFill>
                </a:rPr>
                <a:t>RUN State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CC83401-5DFF-2B23-4AA9-F38733A4FCC2}"/>
                </a:ext>
              </a:extLst>
            </p:cNvPr>
            <p:cNvSpPr/>
            <p:nvPr/>
          </p:nvSpPr>
          <p:spPr>
            <a:xfrm>
              <a:off x="8606892" y="4579697"/>
              <a:ext cx="3023750" cy="186612"/>
            </a:xfrm>
            <a:prstGeom prst="rect">
              <a:avLst/>
            </a:prstGeom>
            <a:solidFill>
              <a:srgbClr val="92D050">
                <a:alpha val="4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7030A0"/>
                  </a:solidFill>
                </a:rPr>
                <a:t>RUN State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0D7CF73-55A9-82DA-8066-BA32363B5E9D}"/>
                </a:ext>
              </a:extLst>
            </p:cNvPr>
            <p:cNvSpPr/>
            <p:nvPr/>
          </p:nvSpPr>
          <p:spPr>
            <a:xfrm>
              <a:off x="5856565" y="4579697"/>
              <a:ext cx="2326433" cy="186612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7030A0"/>
                  </a:solidFill>
                </a:rPr>
                <a:t>IDLE State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75AD87C-9B40-D97C-FE86-B882352A55B5}"/>
                </a:ext>
              </a:extLst>
            </p:cNvPr>
            <p:cNvSpPr/>
            <p:nvPr/>
          </p:nvSpPr>
          <p:spPr>
            <a:xfrm>
              <a:off x="5290145" y="5742111"/>
              <a:ext cx="657842" cy="186612"/>
            </a:xfrm>
            <a:prstGeom prst="rect">
              <a:avLst/>
            </a:prstGeom>
            <a:solidFill>
              <a:srgbClr val="FFC000">
                <a:alpha val="4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</a:rPr>
                <a:t>Full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6861805-392C-B499-54BD-EE9CBFFB7A09}"/>
              </a:ext>
            </a:extLst>
          </p:cNvPr>
          <p:cNvGrpSpPr/>
          <p:nvPr/>
        </p:nvGrpSpPr>
        <p:grpSpPr>
          <a:xfrm>
            <a:off x="-373846408" y="-295099416"/>
            <a:ext cx="403046907" cy="318737311"/>
            <a:chOff x="-373663102" y="-295149857"/>
            <a:chExt cx="403046907" cy="31873731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C705AA2-C57C-8979-7146-BCA271D29A20}"/>
                </a:ext>
              </a:extLst>
            </p:cNvPr>
            <p:cNvGrpSpPr/>
            <p:nvPr/>
          </p:nvGrpSpPr>
          <p:grpSpPr>
            <a:xfrm>
              <a:off x="-373663102" y="-295149857"/>
              <a:ext cx="403046907" cy="318737311"/>
              <a:chOff x="-395893550" y="-312836471"/>
              <a:chExt cx="403046907" cy="318737311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136ECF7-DB5F-3A10-083F-F47E5359E971}"/>
                  </a:ext>
                </a:extLst>
              </p:cNvPr>
              <p:cNvSpPr/>
              <p:nvPr/>
            </p:nvSpPr>
            <p:spPr>
              <a:xfrm>
                <a:off x="3170797" y="677577"/>
                <a:ext cx="888086" cy="256558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Start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9AF1DB7-CA94-3F66-74FA-94DAFD3AA71F}"/>
                  </a:ext>
                </a:extLst>
              </p:cNvPr>
              <p:cNvSpPr/>
              <p:nvPr/>
            </p:nvSpPr>
            <p:spPr>
              <a:xfrm>
                <a:off x="2970280" y="1335419"/>
                <a:ext cx="1286081" cy="519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FSM</a:t>
                </a:r>
              </a:p>
              <a:p>
                <a:pPr algn="ctr"/>
                <a:r>
                  <a:rPr lang="en-US" sz="1600" b="1" dirty="0"/>
                  <a:t>IDLE -&gt; RUN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9982F26-D730-7006-605E-A04724AFD1F2}"/>
                  </a:ext>
                </a:extLst>
              </p:cNvPr>
              <p:cNvSpPr/>
              <p:nvPr/>
            </p:nvSpPr>
            <p:spPr>
              <a:xfrm>
                <a:off x="2970281" y="2244339"/>
                <a:ext cx="1286081" cy="519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Data enters FIFO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C236C86-39B3-4999-8158-93CFA7B7E6EF}"/>
                  </a:ext>
                </a:extLst>
              </p:cNvPr>
              <p:cNvSpPr/>
              <p:nvPr/>
            </p:nvSpPr>
            <p:spPr>
              <a:xfrm>
                <a:off x="2970279" y="3086375"/>
                <a:ext cx="1286081" cy="519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FIFO Full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DF99EC6-09DA-B613-051B-EF3B2F89BDD9}"/>
                  </a:ext>
                </a:extLst>
              </p:cNvPr>
              <p:cNvSpPr/>
              <p:nvPr/>
            </p:nvSpPr>
            <p:spPr>
              <a:xfrm>
                <a:off x="2802404" y="4732077"/>
                <a:ext cx="1657761" cy="662225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Ready from Fabric is not available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1E757B98-0FB9-715B-6E38-23AAEAFC25D2}"/>
                  </a:ext>
                </a:extLst>
              </p:cNvPr>
              <p:cNvCxnSpPr/>
              <p:nvPr/>
            </p:nvCxnSpPr>
            <p:spPr>
              <a:xfrm>
                <a:off x="3282630" y="3606070"/>
                <a:ext cx="0" cy="1136969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69A46E94-EF2A-7C73-9324-C4721CCE7434}"/>
                  </a:ext>
                </a:extLst>
              </p:cNvPr>
              <p:cNvCxnSpPr/>
              <p:nvPr/>
            </p:nvCxnSpPr>
            <p:spPr>
              <a:xfrm flipV="1">
                <a:off x="3914158" y="3606070"/>
                <a:ext cx="0" cy="112600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2EA2874-656D-2F37-3037-E68963CF59A8}"/>
                  </a:ext>
                </a:extLst>
              </p:cNvPr>
              <p:cNvSpPr txBox="1"/>
              <p:nvPr/>
            </p:nvSpPr>
            <p:spPr>
              <a:xfrm>
                <a:off x="3871398" y="3941099"/>
                <a:ext cx="6270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Ready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00FE76-48A6-2192-478D-237B137CDD67}"/>
                  </a:ext>
                </a:extLst>
              </p:cNvPr>
              <p:cNvSpPr txBox="1"/>
              <p:nvPr/>
            </p:nvSpPr>
            <p:spPr>
              <a:xfrm>
                <a:off x="2787853" y="3902701"/>
                <a:ext cx="5130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Valid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3D954B2D-DBF1-9ABE-212C-6C351B6011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20534" y="5394302"/>
                <a:ext cx="0" cy="50653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10F59D5-0976-9608-38C5-D23A0B5C00A2}"/>
                  </a:ext>
                </a:extLst>
              </p:cNvPr>
              <p:cNvSpPr txBox="1"/>
              <p:nvPr/>
            </p:nvSpPr>
            <p:spPr>
              <a:xfrm>
                <a:off x="-395893550" y="-312836471"/>
                <a:ext cx="1479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/>
                  <a:t>oupValid</a:t>
                </a:r>
                <a:endParaRPr lang="en-US" sz="1800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2AA5091-75C0-91D0-AD6B-07BE98EC69B6}"/>
                  </a:ext>
                </a:extLst>
              </p:cNvPr>
              <p:cNvSpPr/>
              <p:nvPr/>
            </p:nvSpPr>
            <p:spPr>
              <a:xfrm>
                <a:off x="5588222" y="2244338"/>
                <a:ext cx="1311544" cy="51969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FIFO location count is reset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1E68983-13F8-8FBD-0E3C-832B0DC165C5}"/>
                  </a:ext>
                </a:extLst>
              </p:cNvPr>
              <p:cNvSpPr/>
              <p:nvPr/>
            </p:nvSpPr>
            <p:spPr>
              <a:xfrm>
                <a:off x="5341920" y="4817983"/>
                <a:ext cx="1811437" cy="892331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Previous FIFO contents gets overwritten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372EDED-AFFB-BE6C-31B5-551AD91616C9}"/>
                  </a:ext>
                </a:extLst>
              </p:cNvPr>
              <p:cNvSpPr/>
              <p:nvPr/>
            </p:nvSpPr>
            <p:spPr>
              <a:xfrm>
                <a:off x="5598233" y="3836158"/>
                <a:ext cx="1286081" cy="519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Data enters FIFO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726163A-AB64-B466-52F1-2C81FCA2CECE}"/>
                  </a:ext>
                </a:extLst>
              </p:cNvPr>
              <p:cNvSpPr/>
              <p:nvPr/>
            </p:nvSpPr>
            <p:spPr>
              <a:xfrm>
                <a:off x="5598233" y="3087747"/>
                <a:ext cx="1286079" cy="519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FSM</a:t>
                </a:r>
              </a:p>
              <a:p>
                <a:pPr algn="ctr"/>
                <a:r>
                  <a:rPr lang="en-US" sz="1600" b="1" dirty="0"/>
                  <a:t>IDLE -&gt; RUN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FE1393B2-7765-7AC1-6B0D-A29D64A09F65}"/>
                  </a:ext>
                </a:extLst>
              </p:cNvPr>
              <p:cNvCxnSpPr>
                <a:cxnSpLocks/>
                <a:stCxn id="5" idx="2"/>
                <a:endCxn id="6" idx="0"/>
              </p:cNvCxnSpPr>
              <p:nvPr/>
            </p:nvCxnSpPr>
            <p:spPr>
              <a:xfrm flipH="1">
                <a:off x="3613321" y="934135"/>
                <a:ext cx="1519" cy="401284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B6E531FD-E2FA-C4E0-F71E-A0F253C809D9}"/>
                  </a:ext>
                </a:extLst>
              </p:cNvPr>
              <p:cNvCxnSpPr>
                <a:cxnSpLocks/>
                <a:stCxn id="6" idx="2"/>
                <a:endCxn id="7" idx="0"/>
              </p:cNvCxnSpPr>
              <p:nvPr/>
            </p:nvCxnSpPr>
            <p:spPr>
              <a:xfrm>
                <a:off x="-129769367" y="-104264570"/>
                <a:ext cx="1" cy="3892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F1FECC3-4E7B-84ED-0591-C78E0428894B}"/>
                  </a:ext>
                </a:extLst>
              </p:cNvPr>
              <p:cNvCxnSpPr>
                <a:cxnSpLocks/>
                <a:stCxn id="7" idx="2"/>
                <a:endCxn id="8" idx="0"/>
              </p:cNvCxnSpPr>
              <p:nvPr/>
            </p:nvCxnSpPr>
            <p:spPr>
              <a:xfrm flipH="1">
                <a:off x="3613320" y="2764034"/>
                <a:ext cx="2" cy="322341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1C8D7D4-1986-85CF-37D1-2AD6C80BFD68}"/>
                  </a:ext>
                </a:extLst>
              </p:cNvPr>
              <p:cNvSpPr/>
              <p:nvPr/>
            </p:nvSpPr>
            <p:spPr>
              <a:xfrm>
                <a:off x="5598233" y="1335418"/>
                <a:ext cx="1286081" cy="51969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FSM</a:t>
                </a:r>
              </a:p>
              <a:p>
                <a:pPr algn="ctr"/>
                <a:r>
                  <a:rPr lang="en-US" sz="1600" b="1" dirty="0"/>
                  <a:t>RUN -&gt; IDLE</a:t>
                </a:r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D2BFF733-68C9-2C67-6EEE-BCFB753A69AD}"/>
                  </a:ext>
                </a:extLst>
              </p:cNvPr>
              <p:cNvCxnSpPr>
                <a:cxnSpLocks/>
                <a:stCxn id="24" idx="2"/>
                <a:endCxn id="17" idx="0"/>
              </p:cNvCxnSpPr>
              <p:nvPr/>
            </p:nvCxnSpPr>
            <p:spPr>
              <a:xfrm>
                <a:off x="6241274" y="1855113"/>
                <a:ext cx="2720" cy="389225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F76BA8B5-FA68-8016-4167-3D4695D6EB8C}"/>
                  </a:ext>
                </a:extLst>
              </p:cNvPr>
              <p:cNvCxnSpPr>
                <a:cxnSpLocks/>
                <a:stCxn id="17" idx="2"/>
                <a:endCxn id="20" idx="0"/>
              </p:cNvCxnSpPr>
              <p:nvPr/>
            </p:nvCxnSpPr>
            <p:spPr>
              <a:xfrm flipH="1">
                <a:off x="6241273" y="2764033"/>
                <a:ext cx="2721" cy="323714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9DEF772A-2EC5-298E-2851-348DBD092357}"/>
                  </a:ext>
                </a:extLst>
              </p:cNvPr>
              <p:cNvCxnSpPr>
                <a:stCxn id="20" idx="2"/>
                <a:endCxn id="19" idx="0"/>
              </p:cNvCxnSpPr>
              <p:nvPr/>
            </p:nvCxnSpPr>
            <p:spPr>
              <a:xfrm>
                <a:off x="6241273" y="3607442"/>
                <a:ext cx="1" cy="228716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167287E9-CE97-E5F7-5D91-5928EB98209B}"/>
                  </a:ext>
                </a:extLst>
              </p:cNvPr>
              <p:cNvCxnSpPr>
                <a:cxnSpLocks/>
                <a:stCxn id="19" idx="2"/>
                <a:endCxn id="18" idx="0"/>
              </p:cNvCxnSpPr>
              <p:nvPr/>
            </p:nvCxnSpPr>
            <p:spPr>
              <a:xfrm>
                <a:off x="6241274" y="4355853"/>
                <a:ext cx="6365" cy="462130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or: Elbow 30">
                <a:extLst>
                  <a:ext uri="{FF2B5EF4-FFF2-40B4-BE49-F238E27FC236}">
                    <a16:creationId xmlns:a16="http://schemas.microsoft.com/office/drawing/2014/main" id="{3821E000-E557-6040-18C9-F990D5EA51B9}"/>
                  </a:ext>
                </a:extLst>
              </p:cNvPr>
              <p:cNvCxnSpPr>
                <a:stCxn id="9" idx="3"/>
              </p:cNvCxnSpPr>
              <p:nvPr/>
            </p:nvCxnSpPr>
            <p:spPr>
              <a:xfrm flipV="1">
                <a:off x="4460165" y="986763"/>
                <a:ext cx="598638" cy="4076427"/>
              </a:xfrm>
              <a:prstGeom prst="bentConnector2">
                <a:avLst/>
              </a:prstGeom>
              <a:ln w="285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or: Elbow 31">
                <a:extLst>
                  <a:ext uri="{FF2B5EF4-FFF2-40B4-BE49-F238E27FC236}">
                    <a16:creationId xmlns:a16="http://schemas.microsoft.com/office/drawing/2014/main" id="{FB4ACACF-4155-779E-B097-C4A605CC5328}"/>
                  </a:ext>
                </a:extLst>
              </p:cNvPr>
              <p:cNvCxnSpPr>
                <a:endCxn id="24" idx="0"/>
              </p:cNvCxnSpPr>
              <p:nvPr/>
            </p:nvCxnSpPr>
            <p:spPr>
              <a:xfrm>
                <a:off x="5058803" y="986763"/>
                <a:ext cx="1182471" cy="348655"/>
              </a:xfrm>
              <a:prstGeom prst="bentConnector2">
                <a:avLst/>
              </a:prstGeom>
              <a:ln w="285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A31FA02-EB71-9C68-D54F-20A672938B29}"/>
                </a:ext>
              </a:extLst>
            </p:cNvPr>
            <p:cNvSpPr txBox="1"/>
            <p:nvPr/>
          </p:nvSpPr>
          <p:spPr>
            <a:xfrm>
              <a:off x="24649883" y="19571434"/>
              <a:ext cx="9252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Input_valid</a:t>
              </a:r>
              <a:endParaRPr lang="en-US" sz="1200" dirty="0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B8575BD-5A72-D688-EE79-AD8249B7C5F3}"/>
                </a:ext>
              </a:extLst>
            </p:cNvPr>
            <p:cNvCxnSpPr>
              <a:cxnSpLocks/>
            </p:cNvCxnSpPr>
            <p:nvPr/>
          </p:nvCxnSpPr>
          <p:spPr>
            <a:xfrm>
              <a:off x="25523331" y="19555484"/>
              <a:ext cx="1" cy="389225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572B4F6-8440-2C8E-169E-90801B3099DB}"/>
                </a:ext>
              </a:extLst>
            </p:cNvPr>
            <p:cNvCxnSpPr>
              <a:cxnSpLocks/>
            </p:cNvCxnSpPr>
            <p:nvPr/>
          </p:nvCxnSpPr>
          <p:spPr>
            <a:xfrm>
              <a:off x="26114566" y="19542424"/>
              <a:ext cx="1" cy="389225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E53AB26-D4E2-D6FB-FE13-3A685F4F1AFA}"/>
                </a:ext>
              </a:extLst>
            </p:cNvPr>
            <p:cNvSpPr txBox="1"/>
            <p:nvPr/>
          </p:nvSpPr>
          <p:spPr>
            <a:xfrm>
              <a:off x="26069338" y="19565082"/>
              <a:ext cx="9092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Input_data</a:t>
              </a:r>
              <a:endParaRPr lang="en-US" sz="1200" dirty="0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ED565EC4-8B32-AE03-35EC-AFD683AAAA01}"/>
                </a:ext>
              </a:extLst>
            </p:cNvPr>
            <p:cNvCxnSpPr>
              <a:cxnSpLocks/>
            </p:cNvCxnSpPr>
            <p:nvPr/>
          </p:nvCxnSpPr>
          <p:spPr>
            <a:xfrm>
              <a:off x="26146235" y="23080915"/>
              <a:ext cx="0" cy="50653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4F7A251-0A89-78C2-5FA1-44F09CCCA076}"/>
                </a:ext>
              </a:extLst>
            </p:cNvPr>
            <p:cNvSpPr txBox="1"/>
            <p:nvPr/>
          </p:nvSpPr>
          <p:spPr>
            <a:xfrm>
              <a:off x="24589769" y="23135766"/>
              <a:ext cx="10454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output_valid</a:t>
              </a:r>
              <a:endParaRPr lang="en-US" sz="12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F94F7B1-7D05-A846-8B20-27F5FC441A6B}"/>
                </a:ext>
              </a:extLst>
            </p:cNvPr>
            <p:cNvSpPr txBox="1"/>
            <p:nvPr/>
          </p:nvSpPr>
          <p:spPr>
            <a:xfrm>
              <a:off x="26101846" y="23084833"/>
              <a:ext cx="994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output_data</a:t>
              </a:r>
              <a:endParaRPr lang="en-US" sz="1200" dirty="0"/>
            </a:p>
          </p:txBody>
        </p:sp>
      </p:grp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55C4CD22-59B2-0805-139D-F78A71363BA5}"/>
              </a:ext>
            </a:extLst>
          </p:cNvPr>
          <p:cNvSpPr/>
          <p:nvPr/>
        </p:nvSpPr>
        <p:spPr>
          <a:xfrm>
            <a:off x="7070562" y="35255163"/>
            <a:ext cx="1569578" cy="8296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297A7AE-0C7F-0CFF-09D6-AD47EF851BFF}"/>
              </a:ext>
            </a:extLst>
          </p:cNvPr>
          <p:cNvSpPr txBox="1"/>
          <p:nvPr/>
        </p:nvSpPr>
        <p:spPr>
          <a:xfrm>
            <a:off x="966477" y="20449842"/>
            <a:ext cx="11407341" cy="449353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 err="1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always_ff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@(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posedge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</a:t>
            </a:r>
            <a:r>
              <a:rPr lang="en-US" sz="2600" dirty="0" err="1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Clk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) 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begin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    </a:t>
            </a:r>
            <a:r>
              <a:rPr lang="en-US" sz="2600" dirty="0">
                <a:solidFill>
                  <a:srgbClr val="AF00DB"/>
                </a:solidFill>
                <a:latin typeface="Consolas" panose="020B0609020204030204" pitchFamily="49" charset="0"/>
                <a:ea typeface="Calibri"/>
                <a:cs typeface="Arial"/>
              </a:rPr>
              <a:t>if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(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Reset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) 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begin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        </a:t>
            </a:r>
            <a:r>
              <a:rPr lang="en-US" sz="2600" dirty="0" err="1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pulse_reg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&lt;= </a:t>
            </a:r>
            <a:r>
              <a:rPr lang="en-US" sz="2600" dirty="0">
                <a:solidFill>
                  <a:srgbClr val="098658"/>
                </a:solidFill>
                <a:latin typeface="Consolas" panose="020B0609020204030204" pitchFamily="49" charset="0"/>
                <a:ea typeface="Calibri"/>
                <a:cs typeface="Arial"/>
              </a:rPr>
              <a:t>0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;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    </a:t>
            </a:r>
            <a:r>
              <a:rPr lang="en-US" sz="2600" dirty="0">
                <a:solidFill>
                  <a:srgbClr val="AF00DB"/>
                </a:solidFill>
                <a:latin typeface="Consolas" panose="020B0609020204030204" pitchFamily="49" charset="0"/>
                <a:ea typeface="Calibri"/>
                <a:cs typeface="Arial"/>
              </a:rPr>
              <a:t>end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    </a:t>
            </a:r>
            <a:r>
              <a:rPr lang="en-US" sz="2600" dirty="0">
                <a:solidFill>
                  <a:srgbClr val="AF00DB"/>
                </a:solidFill>
                <a:latin typeface="Consolas" panose="020B0609020204030204" pitchFamily="49" charset="0"/>
                <a:ea typeface="Calibri"/>
                <a:cs typeface="Arial"/>
              </a:rPr>
              <a:t>else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</a:t>
            </a:r>
            <a:r>
              <a:rPr lang="en-US" sz="2600" dirty="0">
                <a:solidFill>
                  <a:srgbClr val="AF00DB"/>
                </a:solidFill>
                <a:latin typeface="Consolas" panose="020B0609020204030204" pitchFamily="49" charset="0"/>
                <a:ea typeface="Calibri"/>
                <a:cs typeface="Arial"/>
              </a:rPr>
              <a:t>if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(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pulse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) 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begin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        </a:t>
            </a:r>
            <a:r>
              <a:rPr lang="en-US" sz="2600" dirty="0" err="1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pulse_reg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&lt;= </a:t>
            </a:r>
            <a:r>
              <a:rPr lang="en-US" sz="2600" dirty="0">
                <a:solidFill>
                  <a:srgbClr val="098658"/>
                </a:solidFill>
                <a:latin typeface="Consolas" panose="020B0609020204030204" pitchFamily="49" charset="0"/>
                <a:ea typeface="Calibri"/>
                <a:cs typeface="Arial"/>
              </a:rPr>
              <a:t>1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; // When pulse is seen this signal 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    </a:t>
            </a:r>
            <a:r>
              <a:rPr lang="en-US" sz="2600" dirty="0">
                <a:solidFill>
                  <a:srgbClr val="AF00DB"/>
                </a:solidFill>
                <a:latin typeface="Consolas" panose="020B0609020204030204" pitchFamily="49" charset="0"/>
                <a:ea typeface="Calibri"/>
                <a:cs typeface="Arial"/>
              </a:rPr>
              <a:t>end                 </a:t>
            </a:r>
            <a:r>
              <a:rPr lang="en-US" sz="2600" dirty="0">
                <a:solidFill>
                  <a:srgbClr val="13161E"/>
                </a:solidFill>
                <a:latin typeface="Consolas" panose="020B0609020204030204" pitchFamily="49" charset="0"/>
                <a:ea typeface="Calibri"/>
                <a:cs typeface="Arial"/>
              </a:rPr>
              <a:t>// goes high &amp; prevents further pulse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>
                <a:solidFill>
                  <a:srgbClr val="AF00DB"/>
                </a:solidFill>
                <a:latin typeface="Consolas" panose="020B0609020204030204" pitchFamily="49" charset="0"/>
                <a:ea typeface="Calibri"/>
                <a:cs typeface="Arial"/>
              </a:rPr>
              <a:t>end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 err="1">
                <a:solidFill>
                  <a:srgbClr val="267F99"/>
                </a:solidFill>
                <a:latin typeface="Consolas" panose="020B0609020204030204" pitchFamily="49" charset="0"/>
                <a:ea typeface="Calibri"/>
                <a:cs typeface="Arial"/>
              </a:rPr>
              <a:t>pulse_occurs_once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: 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assume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</a:t>
            </a:r>
            <a:r>
              <a:rPr lang="en-US" sz="2600" dirty="0">
                <a:solidFill>
                  <a:srgbClr val="795E26"/>
                </a:solidFill>
                <a:latin typeface="Consolas" panose="020B0609020204030204" pitchFamily="49" charset="0"/>
                <a:ea typeface="Calibri"/>
                <a:cs typeface="Arial"/>
              </a:rPr>
              <a:t>property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(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    @(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posedge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</a:t>
            </a:r>
            <a:r>
              <a:rPr lang="en-US" sz="2600" dirty="0" err="1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Clk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) 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disable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</a:t>
            </a:r>
            <a:r>
              <a:rPr lang="en-US" sz="2600" dirty="0" err="1">
                <a:solidFill>
                  <a:srgbClr val="795E26"/>
                </a:solidFill>
                <a:latin typeface="Consolas" panose="020B0609020204030204" pitchFamily="49" charset="0"/>
                <a:ea typeface="Calibri"/>
                <a:cs typeface="Arial"/>
              </a:rPr>
              <a:t>iff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(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Reset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)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  <a:p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    </a:t>
            </a:r>
            <a:r>
              <a:rPr lang="en-US" sz="2600" dirty="0" err="1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pulse_reg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 |-&gt; !</a:t>
            </a:r>
            <a:r>
              <a:rPr lang="en-US" sz="2600" dirty="0">
                <a:solidFill>
                  <a:srgbClr val="001080"/>
                </a:solidFill>
                <a:latin typeface="Consolas" panose="020B0609020204030204" pitchFamily="49" charset="0"/>
                <a:ea typeface="Calibri"/>
                <a:cs typeface="Arial"/>
              </a:rPr>
              <a:t>pulse</a:t>
            </a:r>
            <a:r>
              <a:rPr lang="en-US" sz="2600" dirty="0">
                <a:latin typeface="Consolas" panose="020B0609020204030204" pitchFamily="49" charset="0"/>
                <a:ea typeface="Calibri"/>
                <a:cs typeface="Arial"/>
              </a:rPr>
              <a:t>);</a:t>
            </a:r>
            <a:endParaRPr lang="en-US" sz="2600" dirty="0">
              <a:latin typeface="Consolas" panose="020B0609020204030204" pitchFamily="49" charset="0"/>
              <a:ea typeface="Calibri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02FD56E-972A-196B-43EC-93196571E634}"/>
              </a:ext>
            </a:extLst>
          </p:cNvPr>
          <p:cNvSpPr/>
          <p:nvPr/>
        </p:nvSpPr>
        <p:spPr>
          <a:xfrm>
            <a:off x="1244721" y="33884562"/>
            <a:ext cx="5313661" cy="383280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a typeface="Calibri"/>
                <a:cs typeface="Calibri"/>
              </a:rPr>
              <a:t>DUT</a:t>
            </a:r>
            <a:endParaRPr lang="en-US" sz="3200">
              <a:ea typeface="Calibri"/>
              <a:cs typeface="Calibri"/>
            </a:endParaRPr>
          </a:p>
        </p:txBody>
      </p:sp>
      <p:graphicFrame>
        <p:nvGraphicFramePr>
          <p:cNvPr id="261" name="Table 261">
            <a:extLst>
              <a:ext uri="{FF2B5EF4-FFF2-40B4-BE49-F238E27FC236}">
                <a16:creationId xmlns:a16="http://schemas.microsoft.com/office/drawing/2014/main" id="{BE98877A-60E6-3E9D-5439-7D0280CEE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12213"/>
              </p:ext>
            </p:extLst>
          </p:nvPr>
        </p:nvGraphicFramePr>
        <p:xfrm>
          <a:off x="1814993" y="34537231"/>
          <a:ext cx="133438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385">
                  <a:extLst>
                    <a:ext uri="{9D8B030D-6E8A-4147-A177-3AD203B41FA5}">
                      <a16:colId xmlns:a16="http://schemas.microsoft.com/office/drawing/2014/main" val="143405774"/>
                    </a:ext>
                  </a:extLst>
                </a:gridCol>
              </a:tblGrid>
              <a:tr h="45194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Tracker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08701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r>
                        <a:rPr lang="en-US" sz="2400" b="0"/>
                        <a:t>a (ID 5)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832469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67524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r>
                        <a:rPr lang="en-US" sz="2400" b="0"/>
                        <a:t>c (ID 7)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7456"/>
                  </a:ext>
                </a:extLst>
              </a:tr>
            </a:tbl>
          </a:graphicData>
        </a:graphic>
      </p:graphicFrame>
      <p:graphicFrame>
        <p:nvGraphicFramePr>
          <p:cNvPr id="262" name="Table 261">
            <a:extLst>
              <a:ext uri="{FF2B5EF4-FFF2-40B4-BE49-F238E27FC236}">
                <a16:creationId xmlns:a16="http://schemas.microsoft.com/office/drawing/2014/main" id="{1DEE933B-4B0B-29EA-BB8D-B2631AEC4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05994"/>
              </p:ext>
            </p:extLst>
          </p:nvPr>
        </p:nvGraphicFramePr>
        <p:xfrm>
          <a:off x="4732831" y="34580862"/>
          <a:ext cx="133438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385">
                  <a:extLst>
                    <a:ext uri="{9D8B030D-6E8A-4147-A177-3AD203B41FA5}">
                      <a16:colId xmlns:a16="http://schemas.microsoft.com/office/drawing/2014/main" val="143405774"/>
                    </a:ext>
                  </a:extLst>
                </a:gridCol>
              </a:tblGrid>
              <a:tr h="45194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Tracker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08701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832469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r>
                        <a:rPr lang="en-US" sz="2400" b="0"/>
                        <a:t>b (ID 7)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67524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7456"/>
                  </a:ext>
                </a:extLst>
              </a:tr>
            </a:tbl>
          </a:graphicData>
        </a:graphic>
      </p:graphicFrame>
      <p:sp>
        <p:nvSpPr>
          <p:cNvPr id="274" name="Cloud 273">
            <a:extLst>
              <a:ext uri="{FF2B5EF4-FFF2-40B4-BE49-F238E27FC236}">
                <a16:creationId xmlns:a16="http://schemas.microsoft.com/office/drawing/2014/main" id="{EDC0CA20-9D4F-8B13-1D9A-0CFA94255125}"/>
              </a:ext>
            </a:extLst>
          </p:cNvPr>
          <p:cNvSpPr/>
          <p:nvPr/>
        </p:nvSpPr>
        <p:spPr>
          <a:xfrm>
            <a:off x="3337273" y="36480403"/>
            <a:ext cx="1001755" cy="827537"/>
          </a:xfrm>
          <a:prstGeom prst="clou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err="1">
                <a:ea typeface="Calibri"/>
                <a:cs typeface="Calibri"/>
              </a:rPr>
              <a:t>Dealloc</a:t>
            </a:r>
            <a:endParaRPr lang="en-US" sz="1100">
              <a:ea typeface="Calibri"/>
              <a:cs typeface="Calibri"/>
            </a:endParaRPr>
          </a:p>
        </p:txBody>
      </p:sp>
      <p:cxnSp>
        <p:nvCxnSpPr>
          <p:cNvPr id="276" name="Connector: Elbow 275">
            <a:extLst>
              <a:ext uri="{FF2B5EF4-FFF2-40B4-BE49-F238E27FC236}">
                <a16:creationId xmlns:a16="http://schemas.microsoft.com/office/drawing/2014/main" id="{E5C99CB4-D7CE-F884-B537-2171C1F95974}"/>
              </a:ext>
            </a:extLst>
          </p:cNvPr>
          <p:cNvCxnSpPr>
            <a:cxnSpLocks/>
          </p:cNvCxnSpPr>
          <p:nvPr/>
        </p:nvCxnSpPr>
        <p:spPr>
          <a:xfrm flipH="1" flipV="1">
            <a:off x="2153859" y="35516491"/>
            <a:ext cx="1194444" cy="1556428"/>
          </a:xfrm>
          <a:prstGeom prst="bentConnector3">
            <a:avLst>
              <a:gd name="adj1" fmla="val 42467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8" name="Rectangle: Rounded Corners 277">
            <a:extLst>
              <a:ext uri="{FF2B5EF4-FFF2-40B4-BE49-F238E27FC236}">
                <a16:creationId xmlns:a16="http://schemas.microsoft.com/office/drawing/2014/main" id="{7B6F7383-22F7-A8DE-97CA-0B5782109487}"/>
              </a:ext>
            </a:extLst>
          </p:cNvPr>
          <p:cNvSpPr/>
          <p:nvPr/>
        </p:nvSpPr>
        <p:spPr>
          <a:xfrm>
            <a:off x="8992734" y="33884639"/>
            <a:ext cx="5313661" cy="383280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a typeface="Calibri"/>
                <a:cs typeface="Calibri"/>
              </a:rPr>
              <a:t>DUT</a:t>
            </a:r>
            <a:endParaRPr lang="en-US" sz="3200">
              <a:ea typeface="Calibri"/>
              <a:cs typeface="Calibri"/>
            </a:endParaRPr>
          </a:p>
        </p:txBody>
      </p:sp>
      <p:graphicFrame>
        <p:nvGraphicFramePr>
          <p:cNvPr id="279" name="Table 261">
            <a:extLst>
              <a:ext uri="{FF2B5EF4-FFF2-40B4-BE49-F238E27FC236}">
                <a16:creationId xmlns:a16="http://schemas.microsoft.com/office/drawing/2014/main" id="{D047BA64-3D88-686C-60EE-4E6F34441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27351"/>
              </p:ext>
            </p:extLst>
          </p:nvPr>
        </p:nvGraphicFramePr>
        <p:xfrm>
          <a:off x="9563006" y="34537308"/>
          <a:ext cx="133438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385">
                  <a:extLst>
                    <a:ext uri="{9D8B030D-6E8A-4147-A177-3AD203B41FA5}">
                      <a16:colId xmlns:a16="http://schemas.microsoft.com/office/drawing/2014/main" val="143405774"/>
                    </a:ext>
                  </a:extLst>
                </a:gridCol>
              </a:tblGrid>
              <a:tr h="45194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Tracker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08701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r>
                        <a:rPr lang="en-US" sz="2400" b="0"/>
                        <a:t>5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832469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67524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7456"/>
                  </a:ext>
                </a:extLst>
              </a:tr>
            </a:tbl>
          </a:graphicData>
        </a:graphic>
      </p:graphicFrame>
      <p:graphicFrame>
        <p:nvGraphicFramePr>
          <p:cNvPr id="280" name="Table 279">
            <a:extLst>
              <a:ext uri="{FF2B5EF4-FFF2-40B4-BE49-F238E27FC236}">
                <a16:creationId xmlns:a16="http://schemas.microsoft.com/office/drawing/2014/main" id="{68454509-637C-DA3A-0F39-5CC08EEFC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15113"/>
              </p:ext>
            </p:extLst>
          </p:nvPr>
        </p:nvGraphicFramePr>
        <p:xfrm>
          <a:off x="12480844" y="34580939"/>
          <a:ext cx="133438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385">
                  <a:extLst>
                    <a:ext uri="{9D8B030D-6E8A-4147-A177-3AD203B41FA5}">
                      <a16:colId xmlns:a16="http://schemas.microsoft.com/office/drawing/2014/main" val="143405774"/>
                    </a:ext>
                  </a:extLst>
                </a:gridCol>
              </a:tblGrid>
              <a:tr h="45194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Tracker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08701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832469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endParaRPr lang="en-US" sz="2400" b="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67524"/>
                  </a:ext>
                </a:extLst>
              </a:tr>
              <a:tr h="451947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7456"/>
                  </a:ext>
                </a:extLst>
              </a:tr>
            </a:tbl>
          </a:graphicData>
        </a:graphic>
      </p:graphicFrame>
      <p:sp>
        <p:nvSpPr>
          <p:cNvPr id="281" name="Cloud 280">
            <a:extLst>
              <a:ext uri="{FF2B5EF4-FFF2-40B4-BE49-F238E27FC236}">
                <a16:creationId xmlns:a16="http://schemas.microsoft.com/office/drawing/2014/main" id="{1569077F-4DA6-AB15-810A-242CDB8FE85B}"/>
              </a:ext>
            </a:extLst>
          </p:cNvPr>
          <p:cNvSpPr/>
          <p:nvPr/>
        </p:nvSpPr>
        <p:spPr>
          <a:xfrm>
            <a:off x="11085286" y="36480480"/>
            <a:ext cx="1001755" cy="827537"/>
          </a:xfrm>
          <a:prstGeom prst="clou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err="1">
                <a:ea typeface="Calibri"/>
                <a:cs typeface="Calibri"/>
              </a:rPr>
              <a:t>Dealloc</a:t>
            </a:r>
            <a:endParaRPr lang="en-US" sz="1200">
              <a:ea typeface="Calibri"/>
              <a:cs typeface="Calibri"/>
            </a:endParaRPr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691B5BA8-03F6-F991-000B-3CFBE8EC5C0C}"/>
              </a:ext>
            </a:extLst>
          </p:cNvPr>
          <p:cNvGrpSpPr/>
          <p:nvPr/>
        </p:nvGrpSpPr>
        <p:grpSpPr>
          <a:xfrm>
            <a:off x="12638528" y="17801518"/>
            <a:ext cx="2104253" cy="8398136"/>
            <a:chOff x="11789471" y="17462927"/>
            <a:chExt cx="2104253" cy="8398136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21E5132-40D5-A9DF-9F1B-3389B6257AB5}"/>
                </a:ext>
              </a:extLst>
            </p:cNvPr>
            <p:cNvSpPr/>
            <p:nvPr/>
          </p:nvSpPr>
          <p:spPr>
            <a:xfrm>
              <a:off x="11789471" y="20357612"/>
              <a:ext cx="2104253" cy="259334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cs typeface="Calibri"/>
                </a:rPr>
                <a:t>DUT</a:t>
              </a:r>
              <a:endParaRPr lang="en-US" dirty="0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0A6FDAD-F3AA-5CE1-F8C7-9C655C8952F4}"/>
                </a:ext>
              </a:extLst>
            </p:cNvPr>
            <p:cNvSpPr/>
            <p:nvPr/>
          </p:nvSpPr>
          <p:spPr>
            <a:xfrm>
              <a:off x="12496499" y="17462927"/>
              <a:ext cx="648666" cy="657784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dirty="0">
                  <a:cs typeface="Calibri"/>
                </a:rPr>
                <a:t>1</a:t>
              </a:r>
              <a:endParaRPr lang="en-US" sz="2400">
                <a:cs typeface="Calibri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BFFB1F91-46D4-D041-6EFB-C955DF4F1531}"/>
                </a:ext>
              </a:extLst>
            </p:cNvPr>
            <p:cNvSpPr/>
            <p:nvPr/>
          </p:nvSpPr>
          <p:spPr>
            <a:xfrm>
              <a:off x="12479457" y="18315027"/>
              <a:ext cx="648666" cy="65778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dirty="0">
                  <a:cs typeface="Calibri"/>
                </a:rPr>
                <a:t>2</a:t>
              </a: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B3A6295A-2403-B907-4B88-88E1E2564E18}"/>
                </a:ext>
              </a:extLst>
            </p:cNvPr>
            <p:cNvSpPr/>
            <p:nvPr/>
          </p:nvSpPr>
          <p:spPr>
            <a:xfrm>
              <a:off x="12491467" y="19122281"/>
              <a:ext cx="648666" cy="657784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dirty="0">
                  <a:cs typeface="Calibri"/>
                </a:rPr>
                <a:t>3</a:t>
              </a: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4465905-6B5C-C6F7-01CA-1EB568999BD3}"/>
                </a:ext>
              </a:extLst>
            </p:cNvPr>
            <p:cNvSpPr/>
            <p:nvPr/>
          </p:nvSpPr>
          <p:spPr>
            <a:xfrm>
              <a:off x="12503418" y="23499081"/>
              <a:ext cx="648666" cy="65778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>
                  <a:ea typeface="Calibri"/>
                  <a:cs typeface="Calibri"/>
                </a:rPr>
                <a:t>2</a:t>
              </a:r>
              <a:endParaRPr lang="en-US" sz="2400">
                <a:cs typeface="Calibri"/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B0232F9-646E-2CFE-D86B-4226928A3471}"/>
                </a:ext>
              </a:extLst>
            </p:cNvPr>
            <p:cNvSpPr/>
            <p:nvPr/>
          </p:nvSpPr>
          <p:spPr>
            <a:xfrm>
              <a:off x="12486512" y="24351181"/>
              <a:ext cx="648666" cy="657784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dirty="0">
                  <a:ea typeface="Calibri"/>
                  <a:cs typeface="Calibri"/>
                </a:rPr>
                <a:t>1</a:t>
              </a: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1FB70D66-2895-0996-B62C-9F9B7E14C729}"/>
                </a:ext>
              </a:extLst>
            </p:cNvPr>
            <p:cNvSpPr/>
            <p:nvPr/>
          </p:nvSpPr>
          <p:spPr>
            <a:xfrm>
              <a:off x="12476251" y="25203279"/>
              <a:ext cx="648666" cy="657784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dirty="0">
                  <a:cs typeface="Calibri"/>
                </a:rPr>
                <a:t>3</a:t>
              </a:r>
            </a:p>
          </p:txBody>
        </p:sp>
        <p:cxnSp>
          <p:nvCxnSpPr>
            <p:cNvPr id="2" name="Straight Arrow Connector 1">
              <a:extLst>
                <a:ext uri="{FF2B5EF4-FFF2-40B4-BE49-F238E27FC236}">
                  <a16:creationId xmlns:a16="http://schemas.microsoft.com/office/drawing/2014/main" id="{EB78F026-5A3B-F005-0A7E-181BE4F9C7B3}"/>
                </a:ext>
              </a:extLst>
            </p:cNvPr>
            <p:cNvCxnSpPr/>
            <p:nvPr/>
          </p:nvCxnSpPr>
          <p:spPr>
            <a:xfrm flipH="1">
              <a:off x="12836420" y="19800556"/>
              <a:ext cx="5070" cy="57789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>
              <a:extLst>
                <a:ext uri="{FF2B5EF4-FFF2-40B4-BE49-F238E27FC236}">
                  <a16:creationId xmlns:a16="http://schemas.microsoft.com/office/drawing/2014/main" id="{31EB70DE-7929-B6DF-6C02-97DEE920E1A3}"/>
                </a:ext>
              </a:extLst>
            </p:cNvPr>
            <p:cNvCxnSpPr>
              <a:cxnSpLocks/>
            </p:cNvCxnSpPr>
            <p:nvPr/>
          </p:nvCxnSpPr>
          <p:spPr>
            <a:xfrm>
              <a:off x="12778762" y="22962189"/>
              <a:ext cx="17356" cy="55545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FA8686F-8E2D-6A25-7905-5CC7336E203C}"/>
              </a:ext>
            </a:extLst>
          </p:cNvPr>
          <p:cNvGrpSpPr/>
          <p:nvPr/>
        </p:nvGrpSpPr>
        <p:grpSpPr>
          <a:xfrm>
            <a:off x="2658980" y="7403159"/>
            <a:ext cx="8758988" cy="4695273"/>
            <a:chOff x="2481745" y="827088"/>
            <a:chExt cx="6351630" cy="4695273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FCC6418-329D-90CC-F1B2-CC1A0D831021}"/>
                </a:ext>
              </a:extLst>
            </p:cNvPr>
            <p:cNvGrpSpPr/>
            <p:nvPr/>
          </p:nvGrpSpPr>
          <p:grpSpPr>
            <a:xfrm>
              <a:off x="2481745" y="827088"/>
              <a:ext cx="6351630" cy="4695273"/>
              <a:chOff x="2481745" y="827088"/>
              <a:chExt cx="6351630" cy="4695273"/>
            </a:xfrm>
          </p:grpSpPr>
          <p:grpSp>
            <p:nvGrpSpPr>
              <p:cNvPr id="145" name="Group 6">
                <a:extLst>
                  <a:ext uri="{FF2B5EF4-FFF2-40B4-BE49-F238E27FC236}">
                    <a16:creationId xmlns:a16="http://schemas.microsoft.com/office/drawing/2014/main" id="{28217F0D-8AAA-02FA-8AF9-7C03FAE8336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043238" y="1793875"/>
                <a:ext cx="5181600" cy="2781300"/>
                <a:chOff x="1917" y="1130"/>
                <a:chExt cx="3264" cy="1752"/>
              </a:xfrm>
            </p:grpSpPr>
            <p:sp>
              <p:nvSpPr>
                <p:cNvPr id="163" name="AutoShape 5">
                  <a:extLst>
                    <a:ext uri="{FF2B5EF4-FFF2-40B4-BE49-F238E27FC236}">
                      <a16:creationId xmlns:a16="http://schemas.microsoft.com/office/drawing/2014/main" id="{76AC658F-6D6A-D939-EE26-A8739514DB2E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917" y="1130"/>
                  <a:ext cx="3264" cy="1752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164" name="Picture 7">
                  <a:extLst>
                    <a:ext uri="{FF2B5EF4-FFF2-40B4-BE49-F238E27FC236}">
                      <a16:creationId xmlns:a16="http://schemas.microsoft.com/office/drawing/2014/main" id="{D058668B-224E-F197-C840-6FC5F8E1201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29" y="1142"/>
                  <a:ext cx="3240" cy="172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65" name="Rectangle 8">
                  <a:extLst>
                    <a:ext uri="{FF2B5EF4-FFF2-40B4-BE49-F238E27FC236}">
                      <a16:creationId xmlns:a16="http://schemas.microsoft.com/office/drawing/2014/main" id="{CBD09009-28A4-FFD1-4B63-BE43D288A0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9" y="1142"/>
                  <a:ext cx="3240" cy="1728"/>
                </a:xfrm>
                <a:prstGeom prst="rect">
                  <a:avLst/>
                </a:prstGeom>
                <a:noFill/>
                <a:ln w="1270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166" name="Picture 9">
                  <a:extLst>
                    <a:ext uri="{FF2B5EF4-FFF2-40B4-BE49-F238E27FC236}">
                      <a16:creationId xmlns:a16="http://schemas.microsoft.com/office/drawing/2014/main" id="{96B49524-7D16-7B33-6A1B-955151661A4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33" y="1538"/>
                  <a:ext cx="792" cy="57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67" name="Rectangle 10">
                  <a:extLst>
                    <a:ext uri="{FF2B5EF4-FFF2-40B4-BE49-F238E27FC236}">
                      <a16:creationId xmlns:a16="http://schemas.microsoft.com/office/drawing/2014/main" id="{5CC2EB47-3D9D-7C91-5CC3-9CF0995D7A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3" y="1538"/>
                  <a:ext cx="792" cy="576"/>
                </a:xfrm>
                <a:prstGeom prst="rect">
                  <a:avLst/>
                </a:prstGeom>
                <a:noFill/>
                <a:ln w="1270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Rectangle 11">
                  <a:extLst>
                    <a:ext uri="{FF2B5EF4-FFF2-40B4-BE49-F238E27FC236}">
                      <a16:creationId xmlns:a16="http://schemas.microsoft.com/office/drawing/2014/main" id="{DDBB9086-44F1-813A-C0C8-70D7D78779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52" y="1781"/>
                  <a:ext cx="165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PMU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169" name="Picture 12">
                  <a:extLst>
                    <a:ext uri="{FF2B5EF4-FFF2-40B4-BE49-F238E27FC236}">
                      <a16:creationId xmlns:a16="http://schemas.microsoft.com/office/drawing/2014/main" id="{0421B80C-6B3F-1434-1386-FC910988263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33" y="2186"/>
                  <a:ext cx="792" cy="57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0" name="Rectangle 13">
                  <a:extLst>
                    <a:ext uri="{FF2B5EF4-FFF2-40B4-BE49-F238E27FC236}">
                      <a16:creationId xmlns:a16="http://schemas.microsoft.com/office/drawing/2014/main" id="{61930DE0-1BA7-BADA-497C-7AA52AE7A4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3" y="2186"/>
                  <a:ext cx="792" cy="576"/>
                </a:xfrm>
                <a:prstGeom prst="rect">
                  <a:avLst/>
                </a:prstGeom>
                <a:noFill/>
                <a:ln w="1270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Rectangle 19">
                  <a:extLst>
                    <a:ext uri="{FF2B5EF4-FFF2-40B4-BE49-F238E27FC236}">
                      <a16:creationId xmlns:a16="http://schemas.microsoft.com/office/drawing/2014/main" id="{10A1FD38-26E6-CABD-7D87-C31272DAC0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98" y="2406"/>
                  <a:ext cx="240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DEBUG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177" name="Picture 20">
                  <a:extLst>
                    <a:ext uri="{FF2B5EF4-FFF2-40B4-BE49-F238E27FC236}">
                      <a16:creationId xmlns:a16="http://schemas.microsoft.com/office/drawing/2014/main" id="{A33F6AA0-3257-6012-78D9-E18C922585F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7" y="2510"/>
                  <a:ext cx="648" cy="21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8" name="Rectangle 21">
                  <a:extLst>
                    <a:ext uri="{FF2B5EF4-FFF2-40B4-BE49-F238E27FC236}">
                      <a16:creationId xmlns:a16="http://schemas.microsoft.com/office/drawing/2014/main" id="{46EA964B-0EDC-6ADD-DFB0-1D975DA6C5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7" y="2510"/>
                  <a:ext cx="648" cy="216"/>
                </a:xfrm>
                <a:prstGeom prst="rect">
                  <a:avLst/>
                </a:prstGeom>
                <a:noFill/>
                <a:ln w="1270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Rectangle 22">
                  <a:extLst>
                    <a:ext uri="{FF2B5EF4-FFF2-40B4-BE49-F238E27FC236}">
                      <a16:creationId xmlns:a16="http://schemas.microsoft.com/office/drawing/2014/main" id="{6C273F29-D615-6EFC-0545-85CE47D9A8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69" y="2573"/>
                  <a:ext cx="502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ASIL Compliant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180" name="Picture 23">
                  <a:extLst>
                    <a:ext uri="{FF2B5EF4-FFF2-40B4-BE49-F238E27FC236}">
                      <a16:creationId xmlns:a16="http://schemas.microsoft.com/office/drawing/2014/main" id="{D9368E73-280C-DCD5-4F86-C393688418C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33" y="1214"/>
                  <a:ext cx="792" cy="21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81" name="Rectangle 24">
                  <a:extLst>
                    <a:ext uri="{FF2B5EF4-FFF2-40B4-BE49-F238E27FC236}">
                      <a16:creationId xmlns:a16="http://schemas.microsoft.com/office/drawing/2014/main" id="{7D38AA43-F6F0-E5A1-F477-3FAD896B1A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3" y="1214"/>
                  <a:ext cx="792" cy="216"/>
                </a:xfrm>
                <a:prstGeom prst="rect">
                  <a:avLst/>
                </a:prstGeom>
                <a:noFill/>
                <a:ln w="1270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Rectangle 25">
                  <a:extLst>
                    <a:ext uri="{FF2B5EF4-FFF2-40B4-BE49-F238E27FC236}">
                      <a16:creationId xmlns:a16="http://schemas.microsoft.com/office/drawing/2014/main" id="{8861C2B9-EE0F-235F-8ED1-CDFD2E1F2C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71" y="1277"/>
                  <a:ext cx="126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CSR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183" name="Picture 26">
                  <a:extLst>
                    <a:ext uri="{FF2B5EF4-FFF2-40B4-BE49-F238E27FC236}">
                      <a16:creationId xmlns:a16="http://schemas.microsoft.com/office/drawing/2014/main" id="{205BD84D-59C1-8BEB-166A-BEA0874536A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69" y="1538"/>
                  <a:ext cx="648" cy="57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84" name="Rectangle 27">
                  <a:extLst>
                    <a:ext uri="{FF2B5EF4-FFF2-40B4-BE49-F238E27FC236}">
                      <a16:creationId xmlns:a16="http://schemas.microsoft.com/office/drawing/2014/main" id="{66DBA1EF-0B51-5C64-E8F1-867C7FAC2B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69" y="1538"/>
                  <a:ext cx="648" cy="576"/>
                </a:xfrm>
                <a:prstGeom prst="rect">
                  <a:avLst/>
                </a:prstGeom>
                <a:noFill/>
                <a:ln w="1270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Rectangle 28">
                  <a:extLst>
                    <a:ext uri="{FF2B5EF4-FFF2-40B4-BE49-F238E27FC236}">
                      <a16:creationId xmlns:a16="http://schemas.microsoft.com/office/drawing/2014/main" id="{AC049D2B-26A6-89E4-513F-6C68B3BFE3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34" y="1781"/>
                  <a:ext cx="331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Link Layer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186" name="Picture 29">
                  <a:extLst>
                    <a:ext uri="{FF2B5EF4-FFF2-40B4-BE49-F238E27FC236}">
                      <a16:creationId xmlns:a16="http://schemas.microsoft.com/office/drawing/2014/main" id="{6210CCD8-9D08-B31D-C889-7664AFF8384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73" y="1538"/>
                  <a:ext cx="1080" cy="57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87" name="Rectangle 30">
                  <a:extLst>
                    <a:ext uri="{FF2B5EF4-FFF2-40B4-BE49-F238E27FC236}">
                      <a16:creationId xmlns:a16="http://schemas.microsoft.com/office/drawing/2014/main" id="{21F5740E-B8AD-1436-5FB4-F545134046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73" y="1538"/>
                  <a:ext cx="1080" cy="576"/>
                </a:xfrm>
                <a:prstGeom prst="rect">
                  <a:avLst/>
                </a:prstGeom>
                <a:noFill/>
                <a:ln w="1270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Rectangle 31">
                  <a:extLst>
                    <a:ext uri="{FF2B5EF4-FFF2-40B4-BE49-F238E27FC236}">
                      <a16:creationId xmlns:a16="http://schemas.microsoft.com/office/drawing/2014/main" id="{A3357D60-CDE5-3235-E070-5A3DDD9BFB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37" y="1733"/>
                  <a:ext cx="58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Translation Layer 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9" name="Rectangle 32">
                  <a:extLst>
                    <a:ext uri="{FF2B5EF4-FFF2-40B4-BE49-F238E27FC236}">
                      <a16:creationId xmlns:a16="http://schemas.microsoft.com/office/drawing/2014/main" id="{61976762-FF76-4960-A8B2-3BFB9A5AC1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39" y="1829"/>
                  <a:ext cx="765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(ID Table + Conversion)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190" name="Picture 33">
                  <a:extLst>
                    <a:ext uri="{FF2B5EF4-FFF2-40B4-BE49-F238E27FC236}">
                      <a16:creationId xmlns:a16="http://schemas.microsoft.com/office/drawing/2014/main" id="{E8BEED26-6C2C-CB63-BACA-4BDE02B2ACC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73" y="2510"/>
                  <a:ext cx="1080" cy="21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91" name="Rectangle 34">
                  <a:extLst>
                    <a:ext uri="{FF2B5EF4-FFF2-40B4-BE49-F238E27FC236}">
                      <a16:creationId xmlns:a16="http://schemas.microsoft.com/office/drawing/2014/main" id="{1418F928-A893-67AF-E5E6-17DABB9420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73" y="2510"/>
                  <a:ext cx="1080" cy="216"/>
                </a:xfrm>
                <a:prstGeom prst="rect">
                  <a:avLst/>
                </a:prstGeom>
                <a:noFill/>
                <a:ln w="1270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Rectangle 35">
                  <a:extLst>
                    <a:ext uri="{FF2B5EF4-FFF2-40B4-BE49-F238E27FC236}">
                      <a16:creationId xmlns:a16="http://schemas.microsoft.com/office/drawing/2014/main" id="{A4CD72C2-0288-573F-B189-53BA9FB335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67" y="2573"/>
                  <a:ext cx="510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Protection Unit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FD09D7CE-C56B-1BAA-7EA0-B684DFE00410}"/>
                  </a:ext>
                </a:extLst>
              </p:cNvPr>
              <p:cNvGrpSpPr/>
              <p:nvPr/>
            </p:nvGrpSpPr>
            <p:grpSpPr>
              <a:xfrm>
                <a:off x="2481745" y="827088"/>
                <a:ext cx="6256961" cy="428785"/>
                <a:chOff x="2749406" y="827088"/>
                <a:chExt cx="5690331" cy="428785"/>
              </a:xfrm>
            </p:grpSpPr>
            <p:pic>
              <p:nvPicPr>
                <p:cNvPr id="161" name="Picture 26">
                  <a:extLst>
                    <a:ext uri="{FF2B5EF4-FFF2-40B4-BE49-F238E27FC236}">
                      <a16:creationId xmlns:a16="http://schemas.microsoft.com/office/drawing/2014/main" id="{739A50D7-4045-2E3F-89CC-185B1B031BE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9406" y="827088"/>
                  <a:ext cx="5690331" cy="428785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62" name="Rectangle 28">
                  <a:extLst>
                    <a:ext uri="{FF2B5EF4-FFF2-40B4-BE49-F238E27FC236}">
                      <a16:creationId xmlns:a16="http://schemas.microsoft.com/office/drawing/2014/main" id="{D7240BD6-6FBE-F624-B77B-B3744F9533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80404" y="907627"/>
                  <a:ext cx="96981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600" b="1" dirty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Controller IP</a:t>
                  </a:r>
                  <a:endPara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55309B5B-389A-9B91-6B8C-3A4B6DFCD7B7}"/>
                  </a:ext>
                </a:extLst>
              </p:cNvPr>
              <p:cNvGrpSpPr/>
              <p:nvPr/>
            </p:nvGrpSpPr>
            <p:grpSpPr>
              <a:xfrm>
                <a:off x="2576414" y="5093576"/>
                <a:ext cx="6256961" cy="428785"/>
                <a:chOff x="2762933" y="5031583"/>
                <a:chExt cx="5690331" cy="428785"/>
              </a:xfrm>
            </p:grpSpPr>
            <p:pic>
              <p:nvPicPr>
                <p:cNvPr id="159" name="Picture 26">
                  <a:extLst>
                    <a:ext uri="{FF2B5EF4-FFF2-40B4-BE49-F238E27FC236}">
                      <a16:creationId xmlns:a16="http://schemas.microsoft.com/office/drawing/2014/main" id="{A2D90DBD-8A89-8746-B20C-F9474511F00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2933" y="5031583"/>
                  <a:ext cx="5690331" cy="428785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60" name="Rectangle 28">
                  <a:extLst>
                    <a:ext uri="{FF2B5EF4-FFF2-40B4-BE49-F238E27FC236}">
                      <a16:creationId xmlns:a16="http://schemas.microsoft.com/office/drawing/2014/main" id="{0AB721DD-F7B5-3B44-2ADC-07CEE91215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54449" y="5113501"/>
                  <a:ext cx="46429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Fabric</a:t>
                  </a:r>
                  <a:endPara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cxnSp>
            <p:nvCxnSpPr>
              <p:cNvPr id="148" name="Straight Arrow Connector 147">
                <a:extLst>
                  <a:ext uri="{FF2B5EF4-FFF2-40B4-BE49-F238E27FC236}">
                    <a16:creationId xmlns:a16="http://schemas.microsoft.com/office/drawing/2014/main" id="{2898B781-10E9-A4CC-4D97-6AAE49079D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65552" y="1255873"/>
                <a:ext cx="0" cy="557052"/>
              </a:xfrm>
              <a:prstGeom prst="straightConnector1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>
                <a:extLst>
                  <a:ext uri="{FF2B5EF4-FFF2-40B4-BE49-F238E27FC236}">
                    <a16:creationId xmlns:a16="http://schemas.microsoft.com/office/drawing/2014/main" id="{D8966C6C-7E67-B446-902E-5C1B1E0C29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2997" y="1255873"/>
                <a:ext cx="0" cy="557052"/>
              </a:xfrm>
              <a:prstGeom prst="straightConnector1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Arrow Connector 149">
                <a:extLst>
                  <a:ext uri="{FF2B5EF4-FFF2-40B4-BE49-F238E27FC236}">
                    <a16:creationId xmlns:a16="http://schemas.microsoft.com/office/drawing/2014/main" id="{31B31394-4FB0-33B8-1AE5-F5E60514CA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8843" y="1255873"/>
                <a:ext cx="0" cy="557052"/>
              </a:xfrm>
              <a:prstGeom prst="straightConnector1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>
                <a:extLst>
                  <a:ext uri="{FF2B5EF4-FFF2-40B4-BE49-F238E27FC236}">
                    <a16:creationId xmlns:a16="http://schemas.microsoft.com/office/drawing/2014/main" id="{FDD95372-6DF9-D2B7-D20C-23C8F5C525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96966" y="4556125"/>
                <a:ext cx="0" cy="537451"/>
              </a:xfrm>
              <a:prstGeom prst="straightConnector1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>
                <a:extLst>
                  <a:ext uri="{FF2B5EF4-FFF2-40B4-BE49-F238E27FC236}">
                    <a16:creationId xmlns:a16="http://schemas.microsoft.com/office/drawing/2014/main" id="{BCBC9BAA-350A-800B-593A-C5B931EC6E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795" y="1255873"/>
                <a:ext cx="0" cy="557052"/>
              </a:xfrm>
              <a:prstGeom prst="straightConnector1">
                <a:avLst/>
              </a:prstGeom>
              <a:ln w="28575">
                <a:solidFill>
                  <a:srgbClr val="E127C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>
                <a:extLst>
                  <a:ext uri="{FF2B5EF4-FFF2-40B4-BE49-F238E27FC236}">
                    <a16:creationId xmlns:a16="http://schemas.microsoft.com/office/drawing/2014/main" id="{44687B7D-2D8A-2B66-4015-CD2280E51D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795" y="4556125"/>
                <a:ext cx="0" cy="537451"/>
              </a:xfrm>
              <a:prstGeom prst="straightConnector1">
                <a:avLst/>
              </a:prstGeom>
              <a:ln w="28575">
                <a:solidFill>
                  <a:srgbClr val="E127C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>
                <a:extLst>
                  <a:ext uri="{FF2B5EF4-FFF2-40B4-BE49-F238E27FC236}">
                    <a16:creationId xmlns:a16="http://schemas.microsoft.com/office/drawing/2014/main" id="{D66B5B35-059F-D851-1192-D00DB3BC2E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40638" y="4556125"/>
                <a:ext cx="0" cy="537451"/>
              </a:xfrm>
              <a:prstGeom prst="straightConnector1">
                <a:avLst/>
              </a:prstGeom>
              <a:ln w="28575">
                <a:solidFill>
                  <a:srgbClr val="E127C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>
                <a:extLst>
                  <a:ext uri="{FF2B5EF4-FFF2-40B4-BE49-F238E27FC236}">
                    <a16:creationId xmlns:a16="http://schemas.microsoft.com/office/drawing/2014/main" id="{7AFE184A-8778-CFEA-974F-B875619B5A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79007" y="4556125"/>
                <a:ext cx="0" cy="537451"/>
              </a:xfrm>
              <a:prstGeom prst="straightConnector1">
                <a:avLst/>
              </a:prstGeom>
              <a:ln w="28575">
                <a:solidFill>
                  <a:srgbClr val="E127C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>
                <a:extLst>
                  <a:ext uri="{FF2B5EF4-FFF2-40B4-BE49-F238E27FC236}">
                    <a16:creationId xmlns:a16="http://schemas.microsoft.com/office/drawing/2014/main" id="{73591ACC-73A4-04C2-0CB3-F4958191975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64717" y="1255873"/>
                <a:ext cx="0" cy="557052"/>
              </a:xfrm>
              <a:prstGeom prst="straightConnector1">
                <a:avLst/>
              </a:prstGeom>
              <a:ln w="28575">
                <a:solidFill>
                  <a:srgbClr val="E127C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>
                <a:extLst>
                  <a:ext uri="{FF2B5EF4-FFF2-40B4-BE49-F238E27FC236}">
                    <a16:creationId xmlns:a16="http://schemas.microsoft.com/office/drawing/2014/main" id="{99520E83-377E-01A3-C03C-34F590931FF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76348" y="1255873"/>
                <a:ext cx="0" cy="559501"/>
              </a:xfrm>
              <a:prstGeom prst="straightConnector1">
                <a:avLst/>
              </a:prstGeom>
              <a:ln w="28575">
                <a:solidFill>
                  <a:srgbClr val="E127C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>
                <a:extLst>
                  <a:ext uri="{FF2B5EF4-FFF2-40B4-BE49-F238E27FC236}">
                    <a16:creationId xmlns:a16="http://schemas.microsoft.com/office/drawing/2014/main" id="{F9394CE2-06FC-B695-4596-F3258C1D29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1917" y="4556125"/>
                <a:ext cx="286" cy="537451"/>
              </a:xfrm>
              <a:prstGeom prst="straightConnector1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Rectangle 28">
              <a:extLst>
                <a:ext uri="{FF2B5EF4-FFF2-40B4-BE49-F238E27FC236}">
                  <a16:creationId xmlns:a16="http://schemas.microsoft.com/office/drawing/2014/main" id="{F545ECC9-EC5F-6AED-2C22-A6474F480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742" y="1396534"/>
              <a:ext cx="9582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Request dir a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28">
              <a:extLst>
                <a:ext uri="{FF2B5EF4-FFF2-40B4-BE49-F238E27FC236}">
                  <a16:creationId xmlns:a16="http://schemas.microsoft.com/office/drawing/2014/main" id="{89D41D04-8640-969F-7A33-5E74DBD1D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153" y="1426953"/>
              <a:ext cx="32476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data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28">
              <a:extLst>
                <a:ext uri="{FF2B5EF4-FFF2-40B4-BE49-F238E27FC236}">
                  <a16:creationId xmlns:a16="http://schemas.microsoft.com/office/drawing/2014/main" id="{5D648E7C-3EF6-67D4-2E78-1430A457D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4096" y="1436235"/>
              <a:ext cx="66447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28">
              <a:extLst>
                <a:ext uri="{FF2B5EF4-FFF2-40B4-BE49-F238E27FC236}">
                  <a16:creationId xmlns:a16="http://schemas.microsoft.com/office/drawing/2014/main" id="{FB0A364F-CC5F-B2D8-96E6-BBFB2AA26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352" y="1411178"/>
              <a:ext cx="652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Req dir b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28">
              <a:extLst>
                <a:ext uri="{FF2B5EF4-FFF2-40B4-BE49-F238E27FC236}">
                  <a16:creationId xmlns:a16="http://schemas.microsoft.com/office/drawing/2014/main" id="{8AC54D41-DF6A-63EB-AD91-F594B430C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4078" y="1436235"/>
              <a:ext cx="32476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data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Rectangle 28">
              <a:extLst>
                <a:ext uri="{FF2B5EF4-FFF2-40B4-BE49-F238E27FC236}">
                  <a16:creationId xmlns:a16="http://schemas.microsoft.com/office/drawing/2014/main" id="{12B23F35-A3C3-5734-B66A-A01A420E1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1628" y="1412178"/>
              <a:ext cx="66447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28">
              <a:extLst>
                <a:ext uri="{FF2B5EF4-FFF2-40B4-BE49-F238E27FC236}">
                  <a16:creationId xmlns:a16="http://schemas.microsoft.com/office/drawing/2014/main" id="{6C4BB8E5-EBC8-5B93-01DA-E8AEEF537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644" y="4690450"/>
              <a:ext cx="32476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data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28">
              <a:extLst>
                <a:ext uri="{FF2B5EF4-FFF2-40B4-BE49-F238E27FC236}">
                  <a16:creationId xmlns:a16="http://schemas.microsoft.com/office/drawing/2014/main" id="{4248139A-E0FC-4633-3387-A55147318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683" y="4708525"/>
              <a:ext cx="4818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response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28">
              <a:extLst>
                <a:ext uri="{FF2B5EF4-FFF2-40B4-BE49-F238E27FC236}">
                  <a16:creationId xmlns:a16="http://schemas.microsoft.com/office/drawing/2014/main" id="{04CE576A-BCBA-BDAC-7987-760BB5075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797" y="4687632"/>
              <a:ext cx="652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Req dir b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28">
              <a:extLst>
                <a:ext uri="{FF2B5EF4-FFF2-40B4-BE49-F238E27FC236}">
                  <a16:creationId xmlns:a16="http://schemas.microsoft.com/office/drawing/2014/main" id="{91BDE272-E5ED-D441-A315-9F4A344EE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0220" y="4689269"/>
              <a:ext cx="9582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Request dir a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0" name="Rectangle 28">
            <a:extLst>
              <a:ext uri="{FF2B5EF4-FFF2-40B4-BE49-F238E27FC236}">
                <a16:creationId xmlns:a16="http://schemas.microsoft.com/office/drawing/2014/main" id="{E94BB573-0466-1462-FF5D-7C0C04E3C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3594" y="11255398"/>
            <a:ext cx="9163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response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85" name="Connector: Elbow 284">
            <a:extLst>
              <a:ext uri="{FF2B5EF4-FFF2-40B4-BE49-F238E27FC236}">
                <a16:creationId xmlns:a16="http://schemas.microsoft.com/office/drawing/2014/main" id="{96B6767C-445E-B124-2C31-C11959543C4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180486" y="36243340"/>
            <a:ext cx="801905" cy="484821"/>
          </a:xfrm>
          <a:prstGeom prst="bentConnector3">
            <a:avLst>
              <a:gd name="adj1" fmla="val 99412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6CD1C2F-4130-8676-93F7-15F09E086F87}"/>
              </a:ext>
            </a:extLst>
          </p:cNvPr>
          <p:cNvCxnSpPr>
            <a:cxnSpLocks/>
          </p:cNvCxnSpPr>
          <p:nvPr/>
        </p:nvCxnSpPr>
        <p:spPr>
          <a:xfrm>
            <a:off x="5303589" y="11141721"/>
            <a:ext cx="394" cy="53745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Rectangle 28">
            <a:extLst>
              <a:ext uri="{FF2B5EF4-FFF2-40B4-BE49-F238E27FC236}">
                <a16:creationId xmlns:a16="http://schemas.microsoft.com/office/drawing/2014/main" id="{835EE4FF-92A6-CB5F-ED99-CF18A5F61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08" y="11275252"/>
            <a:ext cx="3247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Text Placeholder 39">
            <a:extLst>
              <a:ext uri="{FF2B5EF4-FFF2-40B4-BE49-F238E27FC236}">
                <a16:creationId xmlns:a16="http://schemas.microsoft.com/office/drawing/2014/main" id="{8FCED256-1732-DCEB-A3C7-3830C962311C}"/>
              </a:ext>
            </a:extLst>
          </p:cNvPr>
          <p:cNvSpPr txBox="1">
            <a:spLocks/>
          </p:cNvSpPr>
          <p:nvPr/>
        </p:nvSpPr>
        <p:spPr>
          <a:xfrm>
            <a:off x="13854722" y="2427826"/>
            <a:ext cx="14148560" cy="3245267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 defTabSz="42973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4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3490913" indent="-1343025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210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575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05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Sourabh Bhattacharjee</a:t>
            </a:r>
            <a:r>
              <a:rPr lang="en-US" dirty="0"/>
              <a:t>, </a:t>
            </a:r>
            <a:r>
              <a:rPr lang="en-US" sz="2400" dirty="0"/>
              <a:t>Engineer, Staff</a:t>
            </a:r>
          </a:p>
          <a:p>
            <a:pPr algn="l"/>
            <a:r>
              <a:rPr lang="en-US" sz="4000" dirty="0"/>
              <a:t>Piyush Upadhyay</a:t>
            </a:r>
            <a:r>
              <a:rPr lang="en-US" dirty="0"/>
              <a:t>, </a:t>
            </a:r>
            <a:r>
              <a:rPr lang="en-US" sz="2400" dirty="0"/>
              <a:t>Engineer, Staff</a:t>
            </a:r>
          </a:p>
          <a:p>
            <a:pPr algn="l"/>
            <a:r>
              <a:rPr lang="en-US" sz="4000" dirty="0"/>
              <a:t>Madhusudhan Koothapaakkam</a:t>
            </a:r>
            <a:r>
              <a:rPr lang="en-US" dirty="0"/>
              <a:t>, </a:t>
            </a:r>
            <a:r>
              <a:rPr lang="en-US" sz="2400" dirty="0"/>
              <a:t>Engineer, Principal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678757B7-9E86-4F29-AF40-5852276068D5}"/>
              </a:ext>
            </a:extLst>
          </p:cNvPr>
          <p:cNvSpPr txBox="1"/>
          <p:nvPr/>
        </p:nvSpPr>
        <p:spPr>
          <a:xfrm>
            <a:off x="15761072" y="11708404"/>
            <a:ext cx="10654941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Dozen plus subblock level formal verification</a:t>
            </a:r>
          </a:p>
          <a:p>
            <a:pPr marL="457200" marR="0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Following types of checks were done:</a:t>
            </a:r>
          </a:p>
          <a:p>
            <a:pPr marL="2606675" lvl="2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Data integrity</a:t>
            </a:r>
          </a:p>
          <a:p>
            <a:pPr marL="2606675" lvl="2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Data and response re-ordering</a:t>
            </a:r>
          </a:p>
          <a:p>
            <a:pPr marL="2606675" lvl="2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Data progress</a:t>
            </a:r>
          </a:p>
          <a:p>
            <a:pPr marL="2606675" lvl="2" indent="-457200" algn="just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cs typeface="+mn-cs"/>
              </a:rPr>
              <a:t>Coherent protocol conversion</a:t>
            </a:r>
          </a:p>
        </p:txBody>
      </p:sp>
      <p:graphicFrame>
        <p:nvGraphicFramePr>
          <p:cNvPr id="59" name="Diagram 58">
            <a:extLst>
              <a:ext uri="{FF2B5EF4-FFF2-40B4-BE49-F238E27FC236}">
                <a16:creationId xmlns:a16="http://schemas.microsoft.com/office/drawing/2014/main" id="{DC06F7E8-7F74-EA1A-C211-22F76746C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9133119"/>
              </p:ext>
            </p:extLst>
          </p:nvPr>
        </p:nvGraphicFramePr>
        <p:xfrm>
          <a:off x="15586830" y="7529020"/>
          <a:ext cx="13714901" cy="3778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217" name="TextBox 216">
            <a:extLst>
              <a:ext uri="{FF2B5EF4-FFF2-40B4-BE49-F238E27FC236}">
                <a16:creationId xmlns:a16="http://schemas.microsoft.com/office/drawing/2014/main" id="{BB470144-4497-423C-940E-1C2C8C704845}"/>
              </a:ext>
            </a:extLst>
          </p:cNvPr>
          <p:cNvSpPr txBox="1"/>
          <p:nvPr/>
        </p:nvSpPr>
        <p:spPr>
          <a:xfrm>
            <a:off x="15761072" y="7783550"/>
            <a:ext cx="2275318" cy="35458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Microsoft Sans Serif"/>
                <a:cs typeface="Microsoft Sans Serif" panose="020B0604020202020204" pitchFamily="34" charset="0"/>
              </a:rPr>
              <a:t>FV Methodology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icrosoft Sans Serif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9" grpId="0">
        <p:bldAsOne/>
      </p:bldGraphic>
      <p:bldP spid="2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c1b8fe5-2fae-4048-86e6-ac9e752d3d17">UEKF7UD7KTE5-472726579-1892</_dlc_DocId>
    <_dlc_DocIdUrl xmlns="bc1b8fe5-2fae-4048-86e6-ac9e752d3d17">
      <Url>https://qualcomm.sharepoint.com/teams/bdc_cores/InfraIP/_layouts/15/DocIdRedir.aspx?ID=UEKF7UD7KTE5-472726579-1892</Url>
      <Description>UEKF7UD7KTE5-472726579-1892</Description>
    </_dlc_DocIdUrl>
    <SharedWithUsers xmlns="bc1b8fe5-2fae-4048-86e6-ac9e752d3d17">
      <UserInfo>
        <DisplayName>Nitin Neralkar</DisplayName>
        <AccountId>3797</AccountId>
        <AccountType/>
      </UserInfo>
      <UserInfo>
        <DisplayName>Venkatesh Chepuri</DisplayName>
        <AccountId>6105</AccountId>
        <AccountType/>
      </UserInfo>
      <UserInfo>
        <DisplayName>CHAYAN PATHAK</DisplayName>
        <AccountId>6110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A56F565EB46468084E17C1C0B0211" ma:contentTypeVersion="13" ma:contentTypeDescription="Create a new document." ma:contentTypeScope="" ma:versionID="7c2463abe3df0daafe44a922492bc88f">
  <xsd:schema xmlns:xsd="http://www.w3.org/2001/XMLSchema" xmlns:xs="http://www.w3.org/2001/XMLSchema" xmlns:p="http://schemas.microsoft.com/office/2006/metadata/properties" xmlns:ns2="bc1b8fe5-2fae-4048-86e6-ac9e752d3d17" xmlns:ns3="3df78129-bcd8-4ef7-8ed4-4fb31edcee37" targetNamespace="http://schemas.microsoft.com/office/2006/metadata/properties" ma:root="true" ma:fieldsID="635937cd858ac96583cd1cbba7d1a0a2" ns2:_="" ns3:_="">
    <xsd:import namespace="bc1b8fe5-2fae-4048-86e6-ac9e752d3d17"/>
    <xsd:import namespace="3df78129-bcd8-4ef7-8ed4-4fb31edcee3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1b8fe5-2fae-4048-86e6-ac9e752d3d1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78129-bcd8-4ef7-8ed4-4fb31edcee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1C808778-54FF-41E0-8EB7-884D49C2534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3CE559B-7FEF-4A2C-A05E-8782766861B3}">
  <ds:schemaRefs>
    <ds:schemaRef ds:uri="http://schemas.microsoft.com/office/infopath/2007/PartnerControls"/>
    <ds:schemaRef ds:uri="http://purl.org/dc/dcmitype/"/>
    <ds:schemaRef ds:uri="bc1b8fe5-2fae-4048-86e6-ac9e752d3d1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3df78129-bcd8-4ef7-8ed4-4fb31edcee37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B12358C-AC7B-4932-91C2-6F256C622C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1b8fe5-2fae-4048-86e6-ac9e752d3d17"/>
    <ds:schemaRef ds:uri="3df78129-bcd8-4ef7-8ed4-4fb31edcee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22E7E57-C523-48F5-97AD-663AC4D83FA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713</Words>
  <Application>Microsoft Office PowerPoint</Application>
  <PresentationFormat>Custom</PresentationFormat>
  <Paragraphs>153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Consolas</vt:lpstr>
      <vt:lpstr>Merriweather Sans</vt:lpstr>
      <vt:lpstr>Microsoft Sans Serif</vt:lpstr>
      <vt:lpstr>Symbol</vt:lpstr>
      <vt:lpstr>Trebuchet MS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294</cp:revision>
  <dcterms:created xsi:type="dcterms:W3CDTF">2014-08-15T11:56:08Z</dcterms:created>
  <dcterms:modified xsi:type="dcterms:W3CDTF">2023-07-25T13:51:17Z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2022-12-15T11:05:39Z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140a3bd7-e52c-4f1a-a516-4da2c627b15d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  <property fmtid="{D5CDD505-2E9C-101B-9397-08002B2CF9AE}" pid="10" name="ContentTypeId">
    <vt:lpwstr>0x01010002DA56F565EB46468084E17C1C0B0211</vt:lpwstr>
  </property>
  <property fmtid="{D5CDD505-2E9C-101B-9397-08002B2CF9AE}" pid="11" name="_dlc_DocIdItemGuid">
    <vt:lpwstr>3975be83-47ee-495b-91aa-41ceec4b182f</vt:lpwstr>
  </property>
</Properties>
</file>