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3.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4.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diagrams/data2.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3"/>
  </p:notesMasterIdLst>
  <p:handoutMasterIdLst>
    <p:handoutMasterId r:id="rId4"/>
  </p:handoutMasterIdLst>
  <p:sldIdLst>
    <p:sldId id="257" r:id="rId2"/>
  </p:sldIdLst>
  <p:sldSz cx="30275213" cy="42803763"/>
  <p:notesSz cx="6858000" cy="9144000"/>
  <p:custDataLst>
    <p:tags r:id="rId5"/>
  </p:custDataLst>
  <p:defaultTextStyle>
    <a:defPPr>
      <a:defRPr lang="en-US"/>
    </a:defPPr>
    <a:lvl1pPr algn="l" defTabSz="4297363" rtl="0" fontAlgn="base">
      <a:spcBef>
        <a:spcPct val="0"/>
      </a:spcBef>
      <a:spcAft>
        <a:spcPct val="0"/>
      </a:spcAft>
      <a:defRPr sz="8500" kern="1200">
        <a:solidFill>
          <a:schemeClr val="tx1"/>
        </a:solidFill>
        <a:latin typeface="Arial" charset="0"/>
        <a:ea typeface="+mn-ea"/>
        <a:cs typeface="Arial" charset="0"/>
      </a:defRPr>
    </a:lvl1pPr>
    <a:lvl2pPr marL="2147888" indent="-1690688" algn="l" defTabSz="4297363" rtl="0" fontAlgn="base">
      <a:spcBef>
        <a:spcPct val="0"/>
      </a:spcBef>
      <a:spcAft>
        <a:spcPct val="0"/>
      </a:spcAft>
      <a:defRPr sz="8500" kern="1200">
        <a:solidFill>
          <a:schemeClr val="tx1"/>
        </a:solidFill>
        <a:latin typeface="Arial" charset="0"/>
        <a:ea typeface="+mn-ea"/>
        <a:cs typeface="Arial" charset="0"/>
      </a:defRPr>
    </a:lvl2pPr>
    <a:lvl3pPr marL="4297363" indent="-3382963" algn="l" defTabSz="4297363" rtl="0" fontAlgn="base">
      <a:spcBef>
        <a:spcPct val="0"/>
      </a:spcBef>
      <a:spcAft>
        <a:spcPct val="0"/>
      </a:spcAft>
      <a:defRPr sz="8500" kern="1200">
        <a:solidFill>
          <a:schemeClr val="tx1"/>
        </a:solidFill>
        <a:latin typeface="Arial" charset="0"/>
        <a:ea typeface="+mn-ea"/>
        <a:cs typeface="Arial" charset="0"/>
      </a:defRPr>
    </a:lvl3pPr>
    <a:lvl4pPr marL="6446838" indent="-5075238" algn="l" defTabSz="4297363" rtl="0" fontAlgn="base">
      <a:spcBef>
        <a:spcPct val="0"/>
      </a:spcBef>
      <a:spcAft>
        <a:spcPct val="0"/>
      </a:spcAft>
      <a:defRPr sz="8500" kern="1200">
        <a:solidFill>
          <a:schemeClr val="tx1"/>
        </a:solidFill>
        <a:latin typeface="Arial" charset="0"/>
        <a:ea typeface="+mn-ea"/>
        <a:cs typeface="Arial" charset="0"/>
      </a:defRPr>
    </a:lvl4pPr>
    <a:lvl5pPr marL="8596313" indent="-6767513" algn="l" defTabSz="4297363" rtl="0" fontAlgn="base">
      <a:spcBef>
        <a:spcPct val="0"/>
      </a:spcBef>
      <a:spcAft>
        <a:spcPct val="0"/>
      </a:spcAft>
      <a:defRPr sz="8500" kern="1200">
        <a:solidFill>
          <a:schemeClr val="tx1"/>
        </a:solidFill>
        <a:latin typeface="Arial" charset="0"/>
        <a:ea typeface="+mn-ea"/>
        <a:cs typeface="Arial" charset="0"/>
      </a:defRPr>
    </a:lvl5pPr>
    <a:lvl6pPr marL="2286000" algn="l" defTabSz="914400" rtl="0" eaLnBrk="1" latinLnBrk="0" hangingPunct="1">
      <a:defRPr sz="8500" kern="1200">
        <a:solidFill>
          <a:schemeClr val="tx1"/>
        </a:solidFill>
        <a:latin typeface="Arial" charset="0"/>
        <a:ea typeface="+mn-ea"/>
        <a:cs typeface="Arial" charset="0"/>
      </a:defRPr>
    </a:lvl6pPr>
    <a:lvl7pPr marL="2743200" algn="l" defTabSz="914400" rtl="0" eaLnBrk="1" latinLnBrk="0" hangingPunct="1">
      <a:defRPr sz="8500" kern="1200">
        <a:solidFill>
          <a:schemeClr val="tx1"/>
        </a:solidFill>
        <a:latin typeface="Arial" charset="0"/>
        <a:ea typeface="+mn-ea"/>
        <a:cs typeface="Arial" charset="0"/>
      </a:defRPr>
    </a:lvl7pPr>
    <a:lvl8pPr marL="3200400" algn="l" defTabSz="914400" rtl="0" eaLnBrk="1" latinLnBrk="0" hangingPunct="1">
      <a:defRPr sz="8500" kern="1200">
        <a:solidFill>
          <a:schemeClr val="tx1"/>
        </a:solidFill>
        <a:latin typeface="Arial" charset="0"/>
        <a:ea typeface="+mn-ea"/>
        <a:cs typeface="Arial" charset="0"/>
      </a:defRPr>
    </a:lvl8pPr>
    <a:lvl9pPr marL="3657600" algn="l" defTabSz="914400" rtl="0" eaLnBrk="1" latinLnBrk="0" hangingPunct="1">
      <a:defRPr sz="85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316">
          <p15:clr>
            <a:srgbClr val="A4A3A4"/>
          </p15:clr>
        </p15:guide>
        <p15:guide id="2" orient="horz" pos="375">
          <p15:clr>
            <a:srgbClr val="A4A3A4"/>
          </p15:clr>
        </p15:guide>
        <p15:guide id="3" orient="horz" pos="26214">
          <p15:clr>
            <a:srgbClr val="A4A3A4"/>
          </p15:clr>
        </p15:guide>
        <p15:guide id="4" orient="horz">
          <p15:clr>
            <a:srgbClr val="A4A3A4"/>
          </p15:clr>
        </p15:guide>
        <p15:guide id="5" pos="401">
          <p15:clr>
            <a:srgbClr val="A4A3A4"/>
          </p15:clr>
        </p15:guide>
        <p15:guide id="6" pos="1867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492793-097E-3BC8-2DA3-A693CE15FB09}" v="307" dt="2023-07-04T06:15:34.671"/>
    <p1510:client id="{734018AD-35C1-40A2-9084-10F7436BF1B8}" v="922" dt="2023-07-04T09:07:36.207"/>
    <p1510:client id="{7B01A4BC-D2D5-8C02-3B19-983AE8464988}" v="12" dt="2023-07-27T16:00:23.641"/>
    <p1510:client id="{7FE5A7B9-341D-F3F7-0423-763F4AF2D325}" v="119" dt="2023-07-04T08:44:28.437"/>
    <p1510:client id="{8698F997-834F-D23A-743A-BFC968C03980}" v="4" dt="2023-07-04T08:58:11.048"/>
    <p1510:client id="{AB31C1F3-33F6-F9C0-584C-436201A994C9}" v="231" dt="2023-07-03T09:36:58.288"/>
    <p1510:client id="{CF8CCABC-42EB-80E2-F49D-C493E359AA2E}" v="23" dt="2023-07-04T06:53:18.9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07" autoAdjust="0"/>
    <p:restoredTop sz="93103" autoAdjust="0"/>
  </p:normalViewPr>
  <p:slideViewPr>
    <p:cSldViewPr snapToGrid="0" snapToObjects="1">
      <p:cViewPr>
        <p:scale>
          <a:sx n="100" d="100"/>
          <a:sy n="100" d="100"/>
        </p:scale>
        <p:origin x="-4584" y="-12834"/>
      </p:cViewPr>
      <p:guideLst>
        <p:guide orient="horz" pos="4316"/>
        <p:guide orient="horz" pos="375"/>
        <p:guide orient="horz" pos="26214"/>
        <p:guide orient="horz"/>
        <p:guide pos="401"/>
        <p:guide pos="18672"/>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snapToObjects="1">
      <p:cViewPr varScale="1">
        <p:scale>
          <a:sx n="84" d="100"/>
          <a:sy n="84" d="100"/>
        </p:scale>
        <p:origin x="29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9D19F2-0543-4574-BED3-3369816F8A1B}" type="doc">
      <dgm:prSet loTypeId="urn:microsoft.com/office/officeart/2005/8/layout/process3" loCatId="process" qsTypeId="urn:microsoft.com/office/officeart/2005/8/quickstyle/simple1" qsCatId="simple" csTypeId="urn:microsoft.com/office/officeart/2005/8/colors/accent5_2" csCatId="accent5" phldr="1"/>
      <dgm:spPr/>
      <dgm:t>
        <a:bodyPr/>
        <a:lstStyle/>
        <a:p>
          <a:endParaRPr lang="en-US"/>
        </a:p>
      </dgm:t>
    </dgm:pt>
    <dgm:pt modelId="{5E957CC7-D3D4-4D33-B06A-04B0DA950228}">
      <dgm:prSet phldrT="[Text]" phldr="0"/>
      <dgm:spPr/>
      <dgm:t>
        <a:bodyPr/>
        <a:lstStyle/>
        <a:p>
          <a:pPr rtl="0"/>
          <a:r>
            <a:rPr lang="en-US" dirty="0">
              <a:latin typeface="Trebuchet MS"/>
            </a:rPr>
            <a:t>Transfer from CPU to DPU</a:t>
          </a:r>
        </a:p>
      </dgm:t>
    </dgm:pt>
    <dgm:pt modelId="{CA2AC553-C433-466B-AE3E-045B6B28FEE4}" type="parTrans" cxnId="{34D830E3-3627-406B-87D3-91B0B65FC1C0}">
      <dgm:prSet/>
      <dgm:spPr/>
      <dgm:t>
        <a:bodyPr/>
        <a:lstStyle/>
        <a:p>
          <a:endParaRPr lang="en-US"/>
        </a:p>
      </dgm:t>
    </dgm:pt>
    <dgm:pt modelId="{544E0698-AA02-4653-AC97-F871B1538C15}" type="sibTrans" cxnId="{34D830E3-3627-406B-87D3-91B0B65FC1C0}">
      <dgm:prSet/>
      <dgm:spPr/>
      <dgm:t>
        <a:bodyPr/>
        <a:lstStyle/>
        <a:p>
          <a:endParaRPr lang="en-US"/>
        </a:p>
      </dgm:t>
    </dgm:pt>
    <dgm:pt modelId="{549D6658-6CE4-409A-A696-72C0075FD8AA}">
      <dgm:prSet phldrT="[Text]" phldr="0" custT="1"/>
      <dgm:spPr/>
      <dgm:t>
        <a:bodyPr/>
        <a:lstStyle/>
        <a:p>
          <a:pPr rtl="0"/>
          <a:r>
            <a:rPr lang="en-US" sz="1300" dirty="0">
              <a:latin typeface="Trebuchet MS"/>
            </a:rPr>
            <a:t>Array A and B of each 100M size with type uint32_t.</a:t>
          </a:r>
        </a:p>
      </dgm:t>
    </dgm:pt>
    <dgm:pt modelId="{CA48D622-7042-4A74-9D12-2E4B099CA40C}" type="parTrans" cxnId="{660340B7-F88A-4DAE-80C7-D1491AE2632E}">
      <dgm:prSet/>
      <dgm:spPr/>
      <dgm:t>
        <a:bodyPr/>
        <a:lstStyle/>
        <a:p>
          <a:endParaRPr lang="en-US"/>
        </a:p>
      </dgm:t>
    </dgm:pt>
    <dgm:pt modelId="{99A13847-C6C3-4A74-8DDE-C1B0B740005D}" type="sibTrans" cxnId="{660340B7-F88A-4DAE-80C7-D1491AE2632E}">
      <dgm:prSet/>
      <dgm:spPr/>
      <dgm:t>
        <a:bodyPr/>
        <a:lstStyle/>
        <a:p>
          <a:endParaRPr lang="en-US"/>
        </a:p>
      </dgm:t>
    </dgm:pt>
    <dgm:pt modelId="{4D1C31CC-8228-4AC5-B2A5-3273CB540A12}">
      <dgm:prSet phldrT="[Text]" phldr="0"/>
      <dgm:spPr/>
      <dgm:t>
        <a:bodyPr/>
        <a:lstStyle/>
        <a:p>
          <a:pPr rtl="0"/>
          <a:r>
            <a:rPr lang="en-US" dirty="0">
              <a:latin typeface="Trebuchet MS"/>
            </a:rPr>
            <a:t>DPU Kernel Launch</a:t>
          </a:r>
        </a:p>
      </dgm:t>
    </dgm:pt>
    <dgm:pt modelId="{61329FEB-6909-44CB-BE28-BE08F3F9615C}" type="parTrans" cxnId="{A5B50D62-8D6B-4C34-B45B-51A581BCF537}">
      <dgm:prSet/>
      <dgm:spPr/>
      <dgm:t>
        <a:bodyPr/>
        <a:lstStyle/>
        <a:p>
          <a:endParaRPr lang="en-US"/>
        </a:p>
      </dgm:t>
    </dgm:pt>
    <dgm:pt modelId="{AFF475C8-DFBB-4654-939B-24076A082A23}" type="sibTrans" cxnId="{A5B50D62-8D6B-4C34-B45B-51A581BCF537}">
      <dgm:prSet/>
      <dgm:spPr/>
      <dgm:t>
        <a:bodyPr/>
        <a:lstStyle/>
        <a:p>
          <a:endParaRPr lang="en-US"/>
        </a:p>
      </dgm:t>
    </dgm:pt>
    <mc:AlternateContent xmlns:mc="http://schemas.openxmlformats.org/markup-compatibility/2006" xmlns:a14="http://schemas.microsoft.com/office/drawing/2010/main">
      <mc:Choice Requires="a14">
        <dgm:pt modelId="{B997AFBA-CE0C-4D88-A521-B430F81CB194}">
          <dgm:prSet phldrT="[Text]" phldr="0"/>
          <dgm:spPr/>
          <dgm:t>
            <a:bodyPr/>
            <a:lstStyle/>
            <a:p>
              <a:pPr rtl="0"/>
              <a:r>
                <a:rPr lang="en-US" dirty="0">
                  <a:latin typeface="Trebuchet MS"/>
                </a:rPr>
                <a:t>Compute BLAS L1 in DPUs using </a:t>
              </a:r>
              <a:r>
                <a:rPr lang="en-US" dirty="0" err="1">
                  <a:latin typeface="Trebuchet MS"/>
                </a:rPr>
                <a:t>tasklets</a:t>
              </a:r>
              <a:r>
                <a:rPr lang="en-US" dirty="0">
                  <a:latin typeface="Trebuchet MS"/>
                </a:rPr>
                <a:t>. </a:t>
              </a:r>
              <a14:m>
                <m:oMath xmlns:m="http://schemas.openxmlformats.org/officeDocument/2006/math">
                  <m:r>
                    <a:rPr lang="en-IN" b="0" i="1" smtClean="0">
                      <a:latin typeface="Cambria Math" panose="02040503050406030204" pitchFamily="18" charset="0"/>
                    </a:rPr>
                    <m:t>𝑌</m:t>
                  </m:r>
                  <m:r>
                    <a:rPr lang="en-IN" b="0" i="1" smtClean="0">
                      <a:latin typeface="Cambria Math" panose="02040503050406030204" pitchFamily="18" charset="0"/>
                    </a:rPr>
                    <m:t>=</m:t>
                  </m:r>
                  <m:r>
                    <a:rPr lang="en-IN" b="0" i="1" smtClean="0">
                      <a:latin typeface="Cambria Math" panose="02040503050406030204" pitchFamily="18" charset="0"/>
                    </a:rPr>
                    <m:t>𝛼</m:t>
                  </m:r>
                  <m:r>
                    <a:rPr lang="en-IN" b="0" i="1" smtClean="0">
                      <a:latin typeface="Cambria Math" panose="02040503050406030204" pitchFamily="18" charset="0"/>
                    </a:rPr>
                    <m:t>∗</m:t>
                  </m:r>
                  <m:r>
                    <a:rPr lang="en-IN" b="0" i="1" smtClean="0">
                      <a:latin typeface="Cambria Math" panose="02040503050406030204" pitchFamily="18" charset="0"/>
                    </a:rPr>
                    <m:t>𝐴</m:t>
                  </m:r>
                  <m:r>
                    <a:rPr lang="en-IN" b="0" i="1" smtClean="0">
                      <a:latin typeface="Cambria Math" panose="02040503050406030204" pitchFamily="18" charset="0"/>
                    </a:rPr>
                    <m:t>+</m:t>
                  </m:r>
                  <m:r>
                    <a:rPr lang="en-IN" b="0" i="1" smtClean="0">
                      <a:latin typeface="Cambria Math" panose="02040503050406030204" pitchFamily="18" charset="0"/>
                    </a:rPr>
                    <m:t>𝐵</m:t>
                  </m:r>
                </m:oMath>
              </a14:m>
              <a:endParaRPr lang="en-US" dirty="0">
                <a:latin typeface="Trebuchet MS"/>
              </a:endParaRPr>
            </a:p>
          </dgm:t>
        </dgm:pt>
      </mc:Choice>
      <mc:Fallback xmlns="">
        <dgm:pt modelId="{B997AFBA-CE0C-4D88-A521-B430F81CB194}">
          <dgm:prSet phldrT="[Text]" phldr="0"/>
          <dgm:spPr/>
          <dgm:t>
            <a:bodyPr/>
            <a:lstStyle/>
            <a:p>
              <a:pPr rtl="0"/>
              <a:r>
                <a:rPr lang="en-US" dirty="0">
                  <a:latin typeface="Trebuchet MS"/>
                </a:rPr>
                <a:t>Compute BLAS L1 in DPUs using </a:t>
              </a:r>
              <a:r>
                <a:rPr lang="en-US" dirty="0" err="1">
                  <a:latin typeface="Trebuchet MS"/>
                </a:rPr>
                <a:t>tasklets</a:t>
              </a:r>
              <a:r>
                <a:rPr lang="en-US" dirty="0">
                  <a:latin typeface="Trebuchet MS"/>
                </a:rPr>
                <a:t>. </a:t>
              </a:r>
              <a:r>
                <a:rPr lang="en-IN" b="0" i="0">
                  <a:latin typeface="Cambria Math" panose="02040503050406030204" pitchFamily="18" charset="0"/>
                </a:rPr>
                <a:t>𝑌=𝛼∗𝐴+𝐵</a:t>
              </a:r>
              <a:endParaRPr lang="en-US" dirty="0">
                <a:latin typeface="Trebuchet MS"/>
              </a:endParaRPr>
            </a:p>
          </dgm:t>
        </dgm:pt>
      </mc:Fallback>
    </mc:AlternateContent>
    <dgm:pt modelId="{E64B16F3-8ABA-4D7B-A84E-A117B4241FBB}" type="parTrans" cxnId="{86F51D2F-3B47-425C-B7F5-8C522C19CC7C}">
      <dgm:prSet/>
      <dgm:spPr/>
      <dgm:t>
        <a:bodyPr/>
        <a:lstStyle/>
        <a:p>
          <a:endParaRPr lang="en-US"/>
        </a:p>
      </dgm:t>
    </dgm:pt>
    <dgm:pt modelId="{C246DABF-C70A-40D3-A444-6DCEE4E92E88}" type="sibTrans" cxnId="{86F51D2F-3B47-425C-B7F5-8C522C19CC7C}">
      <dgm:prSet/>
      <dgm:spPr/>
      <dgm:t>
        <a:bodyPr/>
        <a:lstStyle/>
        <a:p>
          <a:endParaRPr lang="en-US"/>
        </a:p>
      </dgm:t>
    </dgm:pt>
    <dgm:pt modelId="{8ACE9FA3-F6D7-43F7-8292-76B38D19927A}">
      <dgm:prSet phldrT="[Text]" phldr="0"/>
      <dgm:spPr/>
      <dgm:t>
        <a:bodyPr/>
        <a:lstStyle/>
        <a:p>
          <a:pPr rtl="0"/>
          <a:r>
            <a:rPr lang="en-US" dirty="0">
              <a:latin typeface="Trebuchet MS"/>
            </a:rPr>
            <a:t>Transfer from DPU to CPU</a:t>
          </a:r>
        </a:p>
      </dgm:t>
    </dgm:pt>
    <dgm:pt modelId="{CE9EC49C-1DA8-4997-8636-F7CC03BA3B9A}" type="parTrans" cxnId="{67093A49-1789-4601-B083-9602C2E0B2CB}">
      <dgm:prSet/>
      <dgm:spPr/>
      <dgm:t>
        <a:bodyPr/>
        <a:lstStyle/>
        <a:p>
          <a:endParaRPr lang="en-US"/>
        </a:p>
      </dgm:t>
    </dgm:pt>
    <dgm:pt modelId="{ED04CF75-967B-4976-9A67-889B38DF3FCB}" type="sibTrans" cxnId="{67093A49-1789-4601-B083-9602C2E0B2CB}">
      <dgm:prSet/>
      <dgm:spPr/>
      <dgm:t>
        <a:bodyPr/>
        <a:lstStyle/>
        <a:p>
          <a:endParaRPr lang="en-US"/>
        </a:p>
      </dgm:t>
    </dgm:pt>
    <dgm:pt modelId="{836C6EF8-5BD8-4832-85BB-56AC5365D149}">
      <dgm:prSet phldrT="[Text]" phldr="0"/>
      <dgm:spPr/>
      <dgm:t>
        <a:bodyPr/>
        <a:lstStyle/>
        <a:p>
          <a:pPr rtl="0"/>
          <a:r>
            <a:rPr lang="en-US" dirty="0">
              <a:latin typeface="Trebuchet MS"/>
            </a:rPr>
            <a:t>Transfer result array and merge back in CPU.</a:t>
          </a:r>
        </a:p>
      </dgm:t>
    </dgm:pt>
    <dgm:pt modelId="{9AC3F0C8-1981-4716-9F14-91C6E40EAAEC}" type="parTrans" cxnId="{7E832FF7-43A2-42BE-BC30-633035350F30}">
      <dgm:prSet/>
      <dgm:spPr/>
      <dgm:t>
        <a:bodyPr/>
        <a:lstStyle/>
        <a:p>
          <a:endParaRPr lang="en-US"/>
        </a:p>
      </dgm:t>
    </dgm:pt>
    <dgm:pt modelId="{C5DC94B5-AB87-476D-A3C5-AD29F2D92B22}" type="sibTrans" cxnId="{7E832FF7-43A2-42BE-BC30-633035350F30}">
      <dgm:prSet/>
      <dgm:spPr/>
      <dgm:t>
        <a:bodyPr/>
        <a:lstStyle/>
        <a:p>
          <a:endParaRPr lang="en-US"/>
        </a:p>
      </dgm:t>
    </dgm:pt>
    <dgm:pt modelId="{E5F39486-D5DD-4998-9894-38FAA8065A20}" type="pres">
      <dgm:prSet presAssocID="{D69D19F2-0543-4574-BED3-3369816F8A1B}" presName="linearFlow" presStyleCnt="0">
        <dgm:presLayoutVars>
          <dgm:dir/>
          <dgm:animLvl val="lvl"/>
          <dgm:resizeHandles val="exact"/>
        </dgm:presLayoutVars>
      </dgm:prSet>
      <dgm:spPr/>
    </dgm:pt>
    <dgm:pt modelId="{EBB65FB6-B711-4532-86E5-6DD48D669418}" type="pres">
      <dgm:prSet presAssocID="{5E957CC7-D3D4-4D33-B06A-04B0DA950228}" presName="composite" presStyleCnt="0"/>
      <dgm:spPr/>
    </dgm:pt>
    <dgm:pt modelId="{BA845B7E-2305-476F-BF6B-9F8CFF4888D1}" type="pres">
      <dgm:prSet presAssocID="{5E957CC7-D3D4-4D33-B06A-04B0DA950228}" presName="parTx" presStyleLbl="node1" presStyleIdx="0" presStyleCnt="3">
        <dgm:presLayoutVars>
          <dgm:chMax val="0"/>
          <dgm:chPref val="0"/>
          <dgm:bulletEnabled val="1"/>
        </dgm:presLayoutVars>
      </dgm:prSet>
      <dgm:spPr/>
    </dgm:pt>
    <dgm:pt modelId="{89EA75E3-87E3-4746-8A88-CDD9025773EA}" type="pres">
      <dgm:prSet presAssocID="{5E957CC7-D3D4-4D33-B06A-04B0DA950228}" presName="parSh" presStyleLbl="node1" presStyleIdx="0" presStyleCnt="3"/>
      <dgm:spPr/>
    </dgm:pt>
    <dgm:pt modelId="{589462D6-5D96-4B24-A3AD-EA1D62FB9241}" type="pres">
      <dgm:prSet presAssocID="{5E957CC7-D3D4-4D33-B06A-04B0DA950228}" presName="desTx" presStyleLbl="fgAcc1" presStyleIdx="0" presStyleCnt="3">
        <dgm:presLayoutVars>
          <dgm:bulletEnabled val="1"/>
        </dgm:presLayoutVars>
      </dgm:prSet>
      <dgm:spPr/>
    </dgm:pt>
    <dgm:pt modelId="{843B0880-4B47-45EA-832A-8A6CF919B68E}" type="pres">
      <dgm:prSet presAssocID="{544E0698-AA02-4653-AC97-F871B1538C15}" presName="sibTrans" presStyleLbl="sibTrans2D1" presStyleIdx="0" presStyleCnt="2"/>
      <dgm:spPr/>
    </dgm:pt>
    <dgm:pt modelId="{EAB6E069-8A1E-43D5-8CC7-C720C4B97A4C}" type="pres">
      <dgm:prSet presAssocID="{544E0698-AA02-4653-AC97-F871B1538C15}" presName="connTx" presStyleLbl="sibTrans2D1" presStyleIdx="0" presStyleCnt="2"/>
      <dgm:spPr/>
    </dgm:pt>
    <dgm:pt modelId="{35A14496-7477-41BB-BEC7-F48E568821F0}" type="pres">
      <dgm:prSet presAssocID="{4D1C31CC-8228-4AC5-B2A5-3273CB540A12}" presName="composite" presStyleCnt="0"/>
      <dgm:spPr/>
    </dgm:pt>
    <dgm:pt modelId="{2FAF40F9-CF4B-4D71-80D1-BCA34D2562E7}" type="pres">
      <dgm:prSet presAssocID="{4D1C31CC-8228-4AC5-B2A5-3273CB540A12}" presName="parTx" presStyleLbl="node1" presStyleIdx="0" presStyleCnt="3">
        <dgm:presLayoutVars>
          <dgm:chMax val="0"/>
          <dgm:chPref val="0"/>
          <dgm:bulletEnabled val="1"/>
        </dgm:presLayoutVars>
      </dgm:prSet>
      <dgm:spPr/>
    </dgm:pt>
    <dgm:pt modelId="{E7A229A4-ECA7-435D-8859-BEB84B971AA8}" type="pres">
      <dgm:prSet presAssocID="{4D1C31CC-8228-4AC5-B2A5-3273CB540A12}" presName="parSh" presStyleLbl="node1" presStyleIdx="1" presStyleCnt="3"/>
      <dgm:spPr/>
    </dgm:pt>
    <dgm:pt modelId="{005B021F-98C3-43CA-9B3B-799A8E343913}" type="pres">
      <dgm:prSet presAssocID="{4D1C31CC-8228-4AC5-B2A5-3273CB540A12}" presName="desTx" presStyleLbl="fgAcc1" presStyleIdx="1" presStyleCnt="3">
        <dgm:presLayoutVars>
          <dgm:bulletEnabled val="1"/>
        </dgm:presLayoutVars>
      </dgm:prSet>
      <dgm:spPr/>
    </dgm:pt>
    <dgm:pt modelId="{CA603AEB-1764-41AF-AFA4-6C487D303A49}" type="pres">
      <dgm:prSet presAssocID="{AFF475C8-DFBB-4654-939B-24076A082A23}" presName="sibTrans" presStyleLbl="sibTrans2D1" presStyleIdx="1" presStyleCnt="2"/>
      <dgm:spPr/>
    </dgm:pt>
    <dgm:pt modelId="{97280F47-4143-47B8-A9C5-7EEAF5B12883}" type="pres">
      <dgm:prSet presAssocID="{AFF475C8-DFBB-4654-939B-24076A082A23}" presName="connTx" presStyleLbl="sibTrans2D1" presStyleIdx="1" presStyleCnt="2"/>
      <dgm:spPr/>
    </dgm:pt>
    <dgm:pt modelId="{E14642D8-BB2D-48D1-AAF6-83308C176656}" type="pres">
      <dgm:prSet presAssocID="{8ACE9FA3-F6D7-43F7-8292-76B38D19927A}" presName="composite" presStyleCnt="0"/>
      <dgm:spPr/>
    </dgm:pt>
    <dgm:pt modelId="{BF9D4407-D4D7-45B5-BDC1-373D7F8D458E}" type="pres">
      <dgm:prSet presAssocID="{8ACE9FA3-F6D7-43F7-8292-76B38D19927A}" presName="parTx" presStyleLbl="node1" presStyleIdx="1" presStyleCnt="3">
        <dgm:presLayoutVars>
          <dgm:chMax val="0"/>
          <dgm:chPref val="0"/>
          <dgm:bulletEnabled val="1"/>
        </dgm:presLayoutVars>
      </dgm:prSet>
      <dgm:spPr/>
    </dgm:pt>
    <dgm:pt modelId="{CBB73D5C-5E41-418C-8BB1-B79978786FC6}" type="pres">
      <dgm:prSet presAssocID="{8ACE9FA3-F6D7-43F7-8292-76B38D19927A}" presName="parSh" presStyleLbl="node1" presStyleIdx="2" presStyleCnt="3"/>
      <dgm:spPr/>
    </dgm:pt>
    <dgm:pt modelId="{298D4156-A240-4C50-82DF-C62AD1D0331A}" type="pres">
      <dgm:prSet presAssocID="{8ACE9FA3-F6D7-43F7-8292-76B38D19927A}" presName="desTx" presStyleLbl="fgAcc1" presStyleIdx="2" presStyleCnt="3">
        <dgm:presLayoutVars>
          <dgm:bulletEnabled val="1"/>
        </dgm:presLayoutVars>
      </dgm:prSet>
      <dgm:spPr/>
    </dgm:pt>
  </dgm:ptLst>
  <dgm:cxnLst>
    <dgm:cxn modelId="{670DFF02-8EE6-4A25-A1E0-B9491ABCB101}" type="presOf" srcId="{544E0698-AA02-4653-AC97-F871B1538C15}" destId="{EAB6E069-8A1E-43D5-8CC7-C720C4B97A4C}" srcOrd="1" destOrd="0" presId="urn:microsoft.com/office/officeart/2005/8/layout/process3"/>
    <dgm:cxn modelId="{911A0A0C-81A6-4080-BED3-40B38B573C6F}" type="presOf" srcId="{4D1C31CC-8228-4AC5-B2A5-3273CB540A12}" destId="{2FAF40F9-CF4B-4D71-80D1-BCA34D2562E7}" srcOrd="0" destOrd="0" presId="urn:microsoft.com/office/officeart/2005/8/layout/process3"/>
    <dgm:cxn modelId="{8243A727-1CEF-4733-9A46-5F0A40ABBD8F}" type="presOf" srcId="{8ACE9FA3-F6D7-43F7-8292-76B38D19927A}" destId="{CBB73D5C-5E41-418C-8BB1-B79978786FC6}" srcOrd="1" destOrd="0" presId="urn:microsoft.com/office/officeart/2005/8/layout/process3"/>
    <dgm:cxn modelId="{86F51D2F-3B47-425C-B7F5-8C522C19CC7C}" srcId="{4D1C31CC-8228-4AC5-B2A5-3273CB540A12}" destId="{B997AFBA-CE0C-4D88-A521-B430F81CB194}" srcOrd="0" destOrd="0" parTransId="{E64B16F3-8ABA-4D7B-A84E-A117B4241FBB}" sibTransId="{C246DABF-C70A-40D3-A444-6DCEE4E92E88}"/>
    <dgm:cxn modelId="{20AB2639-B19B-46E8-973C-CD2F4601F0F6}" type="presOf" srcId="{544E0698-AA02-4653-AC97-F871B1538C15}" destId="{843B0880-4B47-45EA-832A-8A6CF919B68E}" srcOrd="0" destOrd="0" presId="urn:microsoft.com/office/officeart/2005/8/layout/process3"/>
    <dgm:cxn modelId="{A5B50D62-8D6B-4C34-B45B-51A581BCF537}" srcId="{D69D19F2-0543-4574-BED3-3369816F8A1B}" destId="{4D1C31CC-8228-4AC5-B2A5-3273CB540A12}" srcOrd="1" destOrd="0" parTransId="{61329FEB-6909-44CB-BE28-BE08F3F9615C}" sibTransId="{AFF475C8-DFBB-4654-939B-24076A082A23}"/>
    <dgm:cxn modelId="{67093A49-1789-4601-B083-9602C2E0B2CB}" srcId="{D69D19F2-0543-4574-BED3-3369816F8A1B}" destId="{8ACE9FA3-F6D7-43F7-8292-76B38D19927A}" srcOrd="2" destOrd="0" parTransId="{CE9EC49C-1DA8-4997-8636-F7CC03BA3B9A}" sibTransId="{ED04CF75-967B-4976-9A67-889B38DF3FCB}"/>
    <dgm:cxn modelId="{3EB01A6A-3937-4CD0-9E33-0F08C25F5618}" type="presOf" srcId="{4D1C31CC-8228-4AC5-B2A5-3273CB540A12}" destId="{E7A229A4-ECA7-435D-8859-BEB84B971AA8}" srcOrd="1" destOrd="0" presId="urn:microsoft.com/office/officeart/2005/8/layout/process3"/>
    <dgm:cxn modelId="{E7F02081-5201-4F59-A3BD-C10E4A44D211}" type="presOf" srcId="{5E957CC7-D3D4-4D33-B06A-04B0DA950228}" destId="{89EA75E3-87E3-4746-8A88-CDD9025773EA}" srcOrd="1" destOrd="0" presId="urn:microsoft.com/office/officeart/2005/8/layout/process3"/>
    <dgm:cxn modelId="{94BE0284-5A07-4227-B238-10BCA62AF9EE}" type="presOf" srcId="{D69D19F2-0543-4574-BED3-3369816F8A1B}" destId="{E5F39486-D5DD-4998-9894-38FAA8065A20}" srcOrd="0" destOrd="0" presId="urn:microsoft.com/office/officeart/2005/8/layout/process3"/>
    <dgm:cxn modelId="{5254B087-610B-4097-B5DF-8178A4821D14}" type="presOf" srcId="{5E957CC7-D3D4-4D33-B06A-04B0DA950228}" destId="{BA845B7E-2305-476F-BF6B-9F8CFF4888D1}" srcOrd="0" destOrd="0" presId="urn:microsoft.com/office/officeart/2005/8/layout/process3"/>
    <dgm:cxn modelId="{46FF22A4-72EE-4995-B9FC-9B96E2B1FF54}" type="presOf" srcId="{B997AFBA-CE0C-4D88-A521-B430F81CB194}" destId="{005B021F-98C3-43CA-9B3B-799A8E343913}" srcOrd="0" destOrd="0" presId="urn:microsoft.com/office/officeart/2005/8/layout/process3"/>
    <dgm:cxn modelId="{FC5228B6-8EC2-479A-AE52-0546274DE05A}" type="presOf" srcId="{AFF475C8-DFBB-4654-939B-24076A082A23}" destId="{CA603AEB-1764-41AF-AFA4-6C487D303A49}" srcOrd="0" destOrd="0" presId="urn:microsoft.com/office/officeart/2005/8/layout/process3"/>
    <dgm:cxn modelId="{660340B7-F88A-4DAE-80C7-D1491AE2632E}" srcId="{5E957CC7-D3D4-4D33-B06A-04B0DA950228}" destId="{549D6658-6CE4-409A-A696-72C0075FD8AA}" srcOrd="0" destOrd="0" parTransId="{CA48D622-7042-4A74-9D12-2E4B099CA40C}" sibTransId="{99A13847-C6C3-4A74-8DDE-C1B0B740005D}"/>
    <dgm:cxn modelId="{255E49C1-C414-4436-9EC7-0C990E6A1A5F}" type="presOf" srcId="{AFF475C8-DFBB-4654-939B-24076A082A23}" destId="{97280F47-4143-47B8-A9C5-7EEAF5B12883}" srcOrd="1" destOrd="0" presId="urn:microsoft.com/office/officeart/2005/8/layout/process3"/>
    <dgm:cxn modelId="{34D830E3-3627-406B-87D3-91B0B65FC1C0}" srcId="{D69D19F2-0543-4574-BED3-3369816F8A1B}" destId="{5E957CC7-D3D4-4D33-B06A-04B0DA950228}" srcOrd="0" destOrd="0" parTransId="{CA2AC553-C433-466B-AE3E-045B6B28FEE4}" sibTransId="{544E0698-AA02-4653-AC97-F871B1538C15}"/>
    <dgm:cxn modelId="{F431FDE5-C03A-46EE-B904-6845DFEEE98A}" type="presOf" srcId="{549D6658-6CE4-409A-A696-72C0075FD8AA}" destId="{589462D6-5D96-4B24-A3AD-EA1D62FB9241}" srcOrd="0" destOrd="0" presId="urn:microsoft.com/office/officeart/2005/8/layout/process3"/>
    <dgm:cxn modelId="{08148AE8-449D-4331-AF31-19593BB4FB17}" type="presOf" srcId="{836C6EF8-5BD8-4832-85BB-56AC5365D149}" destId="{298D4156-A240-4C50-82DF-C62AD1D0331A}" srcOrd="0" destOrd="0" presId="urn:microsoft.com/office/officeart/2005/8/layout/process3"/>
    <dgm:cxn modelId="{B01217F5-869C-4182-BDB5-880B50CBC8C2}" type="presOf" srcId="{8ACE9FA3-F6D7-43F7-8292-76B38D19927A}" destId="{BF9D4407-D4D7-45B5-BDC1-373D7F8D458E}" srcOrd="0" destOrd="0" presId="urn:microsoft.com/office/officeart/2005/8/layout/process3"/>
    <dgm:cxn modelId="{7E832FF7-43A2-42BE-BC30-633035350F30}" srcId="{8ACE9FA3-F6D7-43F7-8292-76B38D19927A}" destId="{836C6EF8-5BD8-4832-85BB-56AC5365D149}" srcOrd="0" destOrd="0" parTransId="{9AC3F0C8-1981-4716-9F14-91C6E40EAAEC}" sibTransId="{C5DC94B5-AB87-476D-A3C5-AD29F2D92B22}"/>
    <dgm:cxn modelId="{8DB8FF4D-684C-4725-AE40-1FB4198B0F3C}" type="presParOf" srcId="{E5F39486-D5DD-4998-9894-38FAA8065A20}" destId="{EBB65FB6-B711-4532-86E5-6DD48D669418}" srcOrd="0" destOrd="0" presId="urn:microsoft.com/office/officeart/2005/8/layout/process3"/>
    <dgm:cxn modelId="{1C7DCF4B-81FF-48CD-B569-49F7EAB2906F}" type="presParOf" srcId="{EBB65FB6-B711-4532-86E5-6DD48D669418}" destId="{BA845B7E-2305-476F-BF6B-9F8CFF4888D1}" srcOrd="0" destOrd="0" presId="urn:microsoft.com/office/officeart/2005/8/layout/process3"/>
    <dgm:cxn modelId="{769926B5-7107-45D6-86F0-94DBCC5B87EF}" type="presParOf" srcId="{EBB65FB6-B711-4532-86E5-6DD48D669418}" destId="{89EA75E3-87E3-4746-8A88-CDD9025773EA}" srcOrd="1" destOrd="0" presId="urn:microsoft.com/office/officeart/2005/8/layout/process3"/>
    <dgm:cxn modelId="{B124D866-3FA3-4BB5-BE9A-6903A30F3D0C}" type="presParOf" srcId="{EBB65FB6-B711-4532-86E5-6DD48D669418}" destId="{589462D6-5D96-4B24-A3AD-EA1D62FB9241}" srcOrd="2" destOrd="0" presId="urn:microsoft.com/office/officeart/2005/8/layout/process3"/>
    <dgm:cxn modelId="{9928F186-C1B1-45D0-82E9-3482972F4D7E}" type="presParOf" srcId="{E5F39486-D5DD-4998-9894-38FAA8065A20}" destId="{843B0880-4B47-45EA-832A-8A6CF919B68E}" srcOrd="1" destOrd="0" presId="urn:microsoft.com/office/officeart/2005/8/layout/process3"/>
    <dgm:cxn modelId="{E88E3B0C-A502-4165-86CC-6BFF0AB21AE7}" type="presParOf" srcId="{843B0880-4B47-45EA-832A-8A6CF919B68E}" destId="{EAB6E069-8A1E-43D5-8CC7-C720C4B97A4C}" srcOrd="0" destOrd="0" presId="urn:microsoft.com/office/officeart/2005/8/layout/process3"/>
    <dgm:cxn modelId="{EDCC1BFA-3A39-4294-B599-79C79208602D}" type="presParOf" srcId="{E5F39486-D5DD-4998-9894-38FAA8065A20}" destId="{35A14496-7477-41BB-BEC7-F48E568821F0}" srcOrd="2" destOrd="0" presId="urn:microsoft.com/office/officeart/2005/8/layout/process3"/>
    <dgm:cxn modelId="{439D2225-164A-41F2-9AD0-904ADB60F0D3}" type="presParOf" srcId="{35A14496-7477-41BB-BEC7-F48E568821F0}" destId="{2FAF40F9-CF4B-4D71-80D1-BCA34D2562E7}" srcOrd="0" destOrd="0" presId="urn:microsoft.com/office/officeart/2005/8/layout/process3"/>
    <dgm:cxn modelId="{68F455B7-8FF0-42C0-95F4-BAFC511E6F87}" type="presParOf" srcId="{35A14496-7477-41BB-BEC7-F48E568821F0}" destId="{E7A229A4-ECA7-435D-8859-BEB84B971AA8}" srcOrd="1" destOrd="0" presId="urn:microsoft.com/office/officeart/2005/8/layout/process3"/>
    <dgm:cxn modelId="{7B810A53-1B1B-4EB2-9EF8-DA42F73DE987}" type="presParOf" srcId="{35A14496-7477-41BB-BEC7-F48E568821F0}" destId="{005B021F-98C3-43CA-9B3B-799A8E343913}" srcOrd="2" destOrd="0" presId="urn:microsoft.com/office/officeart/2005/8/layout/process3"/>
    <dgm:cxn modelId="{D9BB0006-18F9-4528-AD3F-CB3E38A1CABB}" type="presParOf" srcId="{E5F39486-D5DD-4998-9894-38FAA8065A20}" destId="{CA603AEB-1764-41AF-AFA4-6C487D303A49}" srcOrd="3" destOrd="0" presId="urn:microsoft.com/office/officeart/2005/8/layout/process3"/>
    <dgm:cxn modelId="{F944EF5F-D896-4E49-BCA6-BA145167B830}" type="presParOf" srcId="{CA603AEB-1764-41AF-AFA4-6C487D303A49}" destId="{97280F47-4143-47B8-A9C5-7EEAF5B12883}" srcOrd="0" destOrd="0" presId="urn:microsoft.com/office/officeart/2005/8/layout/process3"/>
    <dgm:cxn modelId="{32ECE8BE-FC1C-4AA5-AAE8-1632971923A2}" type="presParOf" srcId="{E5F39486-D5DD-4998-9894-38FAA8065A20}" destId="{E14642D8-BB2D-48D1-AAF6-83308C176656}" srcOrd="4" destOrd="0" presId="urn:microsoft.com/office/officeart/2005/8/layout/process3"/>
    <dgm:cxn modelId="{49EF0790-D473-42B6-B051-867050BFF64A}" type="presParOf" srcId="{E14642D8-BB2D-48D1-AAF6-83308C176656}" destId="{BF9D4407-D4D7-45B5-BDC1-373D7F8D458E}" srcOrd="0" destOrd="0" presId="urn:microsoft.com/office/officeart/2005/8/layout/process3"/>
    <dgm:cxn modelId="{7251EA3D-B0DA-42C1-8429-1A478C6DD9E6}" type="presParOf" srcId="{E14642D8-BB2D-48D1-AAF6-83308C176656}" destId="{CBB73D5C-5E41-418C-8BB1-B79978786FC6}" srcOrd="1" destOrd="0" presId="urn:microsoft.com/office/officeart/2005/8/layout/process3"/>
    <dgm:cxn modelId="{57BCAAF2-171A-44A8-AD62-C43DA94378A6}" type="presParOf" srcId="{E14642D8-BB2D-48D1-AAF6-83308C176656}" destId="{298D4156-A240-4C50-82DF-C62AD1D0331A}" srcOrd="2" destOrd="0" presId="urn:microsoft.com/office/officeart/2005/8/layout/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9D19F2-0543-4574-BED3-3369816F8A1B}" type="doc">
      <dgm:prSet loTypeId="urn:microsoft.com/office/officeart/2005/8/layout/process3" loCatId="process" qsTypeId="urn:microsoft.com/office/officeart/2005/8/quickstyle/simple1" qsCatId="simple" csTypeId="urn:microsoft.com/office/officeart/2005/8/colors/accent5_2" csCatId="accent5" phldr="1"/>
      <dgm:spPr/>
      <dgm:t>
        <a:bodyPr/>
        <a:lstStyle/>
        <a:p>
          <a:endParaRPr lang="en-US"/>
        </a:p>
      </dgm:t>
    </dgm:pt>
    <dgm:pt modelId="{5E957CC7-D3D4-4D33-B06A-04B0DA950228}">
      <dgm:prSet phldrT="[Text]" phldr="0"/>
      <dgm:spPr/>
      <dgm:t>
        <a:bodyPr/>
        <a:lstStyle/>
        <a:p>
          <a:pPr rtl="0"/>
          <a:r>
            <a:rPr lang="en-US" dirty="0">
              <a:latin typeface="Trebuchet MS"/>
            </a:rPr>
            <a:t>Transfer from CPU to DPU</a:t>
          </a:r>
        </a:p>
      </dgm:t>
    </dgm:pt>
    <dgm:pt modelId="{CA2AC553-C433-466B-AE3E-045B6B28FEE4}" type="parTrans" cxnId="{34D830E3-3627-406B-87D3-91B0B65FC1C0}">
      <dgm:prSet/>
      <dgm:spPr/>
      <dgm:t>
        <a:bodyPr/>
        <a:lstStyle/>
        <a:p>
          <a:endParaRPr lang="en-US"/>
        </a:p>
      </dgm:t>
    </dgm:pt>
    <dgm:pt modelId="{544E0698-AA02-4653-AC97-F871B1538C15}" type="sibTrans" cxnId="{34D830E3-3627-406B-87D3-91B0B65FC1C0}">
      <dgm:prSet/>
      <dgm:spPr/>
      <dgm:t>
        <a:bodyPr/>
        <a:lstStyle/>
        <a:p>
          <a:endParaRPr lang="en-US"/>
        </a:p>
      </dgm:t>
    </dgm:pt>
    <dgm:pt modelId="{549D6658-6CE4-409A-A696-72C0075FD8AA}">
      <dgm:prSet phldrT="[Text]" phldr="0" custT="1"/>
      <dgm:spPr/>
      <dgm:t>
        <a:bodyPr/>
        <a:lstStyle/>
        <a:p>
          <a:pPr rtl="0"/>
          <a:r>
            <a:rPr lang="en-US" sz="1300" dirty="0">
              <a:latin typeface="Trebuchet MS"/>
            </a:rPr>
            <a:t>Array A and B of each 100M size with type uint32_t.</a:t>
          </a:r>
        </a:p>
      </dgm:t>
    </dgm:pt>
    <dgm:pt modelId="{CA48D622-7042-4A74-9D12-2E4B099CA40C}" type="parTrans" cxnId="{660340B7-F88A-4DAE-80C7-D1491AE2632E}">
      <dgm:prSet/>
      <dgm:spPr/>
      <dgm:t>
        <a:bodyPr/>
        <a:lstStyle/>
        <a:p>
          <a:endParaRPr lang="en-US"/>
        </a:p>
      </dgm:t>
    </dgm:pt>
    <dgm:pt modelId="{99A13847-C6C3-4A74-8DDE-C1B0B740005D}" type="sibTrans" cxnId="{660340B7-F88A-4DAE-80C7-D1491AE2632E}">
      <dgm:prSet/>
      <dgm:spPr/>
      <dgm:t>
        <a:bodyPr/>
        <a:lstStyle/>
        <a:p>
          <a:endParaRPr lang="en-US"/>
        </a:p>
      </dgm:t>
    </dgm:pt>
    <dgm:pt modelId="{4D1C31CC-8228-4AC5-B2A5-3273CB540A12}">
      <dgm:prSet phldrT="[Text]" phldr="0"/>
      <dgm:spPr/>
      <dgm:t>
        <a:bodyPr/>
        <a:lstStyle/>
        <a:p>
          <a:pPr rtl="0"/>
          <a:r>
            <a:rPr lang="en-US" dirty="0">
              <a:latin typeface="Trebuchet MS"/>
            </a:rPr>
            <a:t>DPU Kernel Launch</a:t>
          </a:r>
        </a:p>
      </dgm:t>
    </dgm:pt>
    <dgm:pt modelId="{61329FEB-6909-44CB-BE28-BE08F3F9615C}" type="parTrans" cxnId="{A5B50D62-8D6B-4C34-B45B-51A581BCF537}">
      <dgm:prSet/>
      <dgm:spPr/>
      <dgm:t>
        <a:bodyPr/>
        <a:lstStyle/>
        <a:p>
          <a:endParaRPr lang="en-US"/>
        </a:p>
      </dgm:t>
    </dgm:pt>
    <dgm:pt modelId="{AFF475C8-DFBB-4654-939B-24076A082A23}" type="sibTrans" cxnId="{A5B50D62-8D6B-4C34-B45B-51A581BCF537}">
      <dgm:prSet/>
      <dgm:spPr/>
      <dgm:t>
        <a:bodyPr/>
        <a:lstStyle/>
        <a:p>
          <a:endParaRPr lang="en-US"/>
        </a:p>
      </dgm:t>
    </dgm:pt>
    <dgm:pt modelId="{B997AFBA-CE0C-4D88-A521-B430F81CB194}">
      <dgm:prSet phldrT="[Text]" phldr="0"/>
      <dgm:spPr>
        <a:blipFill>
          <a:blip xmlns:r="http://schemas.openxmlformats.org/officeDocument/2006/relationships" r:embed="rId1"/>
          <a:stretch>
            <a:fillRect/>
          </a:stretch>
        </a:blipFill>
      </dgm:spPr>
      <dgm:t>
        <a:bodyPr/>
        <a:lstStyle/>
        <a:p>
          <a:r>
            <a:rPr lang="en-IN">
              <a:noFill/>
            </a:rPr>
            <a:t> </a:t>
          </a:r>
        </a:p>
      </dgm:t>
    </dgm:pt>
    <dgm:pt modelId="{E64B16F3-8ABA-4D7B-A84E-A117B4241FBB}" type="parTrans" cxnId="{86F51D2F-3B47-425C-B7F5-8C522C19CC7C}">
      <dgm:prSet/>
      <dgm:spPr/>
      <dgm:t>
        <a:bodyPr/>
        <a:lstStyle/>
        <a:p>
          <a:endParaRPr lang="en-US"/>
        </a:p>
      </dgm:t>
    </dgm:pt>
    <dgm:pt modelId="{C246DABF-C70A-40D3-A444-6DCEE4E92E88}" type="sibTrans" cxnId="{86F51D2F-3B47-425C-B7F5-8C522C19CC7C}">
      <dgm:prSet/>
      <dgm:spPr/>
      <dgm:t>
        <a:bodyPr/>
        <a:lstStyle/>
        <a:p>
          <a:endParaRPr lang="en-US"/>
        </a:p>
      </dgm:t>
    </dgm:pt>
    <dgm:pt modelId="{8ACE9FA3-F6D7-43F7-8292-76B38D19927A}">
      <dgm:prSet phldrT="[Text]" phldr="0"/>
      <dgm:spPr/>
      <dgm:t>
        <a:bodyPr/>
        <a:lstStyle/>
        <a:p>
          <a:pPr rtl="0"/>
          <a:r>
            <a:rPr lang="en-US" dirty="0">
              <a:latin typeface="Trebuchet MS"/>
            </a:rPr>
            <a:t>Transfer from DPU to CPU</a:t>
          </a:r>
        </a:p>
      </dgm:t>
    </dgm:pt>
    <dgm:pt modelId="{CE9EC49C-1DA8-4997-8636-F7CC03BA3B9A}" type="parTrans" cxnId="{67093A49-1789-4601-B083-9602C2E0B2CB}">
      <dgm:prSet/>
      <dgm:spPr/>
      <dgm:t>
        <a:bodyPr/>
        <a:lstStyle/>
        <a:p>
          <a:endParaRPr lang="en-US"/>
        </a:p>
      </dgm:t>
    </dgm:pt>
    <dgm:pt modelId="{ED04CF75-967B-4976-9A67-889B38DF3FCB}" type="sibTrans" cxnId="{67093A49-1789-4601-B083-9602C2E0B2CB}">
      <dgm:prSet/>
      <dgm:spPr/>
      <dgm:t>
        <a:bodyPr/>
        <a:lstStyle/>
        <a:p>
          <a:endParaRPr lang="en-US"/>
        </a:p>
      </dgm:t>
    </dgm:pt>
    <dgm:pt modelId="{836C6EF8-5BD8-4832-85BB-56AC5365D149}">
      <dgm:prSet phldrT="[Text]" phldr="0"/>
      <dgm:spPr/>
      <dgm:t>
        <a:bodyPr/>
        <a:lstStyle/>
        <a:p>
          <a:pPr rtl="0"/>
          <a:r>
            <a:rPr lang="en-US" dirty="0">
              <a:latin typeface="Trebuchet MS"/>
            </a:rPr>
            <a:t>Transfer result array and merge back in CPU.</a:t>
          </a:r>
        </a:p>
      </dgm:t>
    </dgm:pt>
    <dgm:pt modelId="{9AC3F0C8-1981-4716-9F14-91C6E40EAAEC}" type="parTrans" cxnId="{7E832FF7-43A2-42BE-BC30-633035350F30}">
      <dgm:prSet/>
      <dgm:spPr/>
      <dgm:t>
        <a:bodyPr/>
        <a:lstStyle/>
        <a:p>
          <a:endParaRPr lang="en-US"/>
        </a:p>
      </dgm:t>
    </dgm:pt>
    <dgm:pt modelId="{C5DC94B5-AB87-476D-A3C5-AD29F2D92B22}" type="sibTrans" cxnId="{7E832FF7-43A2-42BE-BC30-633035350F30}">
      <dgm:prSet/>
      <dgm:spPr/>
      <dgm:t>
        <a:bodyPr/>
        <a:lstStyle/>
        <a:p>
          <a:endParaRPr lang="en-US"/>
        </a:p>
      </dgm:t>
    </dgm:pt>
    <dgm:pt modelId="{E5F39486-D5DD-4998-9894-38FAA8065A20}" type="pres">
      <dgm:prSet presAssocID="{D69D19F2-0543-4574-BED3-3369816F8A1B}" presName="linearFlow" presStyleCnt="0">
        <dgm:presLayoutVars>
          <dgm:dir/>
          <dgm:animLvl val="lvl"/>
          <dgm:resizeHandles val="exact"/>
        </dgm:presLayoutVars>
      </dgm:prSet>
      <dgm:spPr/>
    </dgm:pt>
    <dgm:pt modelId="{EBB65FB6-B711-4532-86E5-6DD48D669418}" type="pres">
      <dgm:prSet presAssocID="{5E957CC7-D3D4-4D33-B06A-04B0DA950228}" presName="composite" presStyleCnt="0"/>
      <dgm:spPr/>
    </dgm:pt>
    <dgm:pt modelId="{BA845B7E-2305-476F-BF6B-9F8CFF4888D1}" type="pres">
      <dgm:prSet presAssocID="{5E957CC7-D3D4-4D33-B06A-04B0DA950228}" presName="parTx" presStyleLbl="node1" presStyleIdx="0" presStyleCnt="3">
        <dgm:presLayoutVars>
          <dgm:chMax val="0"/>
          <dgm:chPref val="0"/>
          <dgm:bulletEnabled val="1"/>
        </dgm:presLayoutVars>
      </dgm:prSet>
      <dgm:spPr/>
    </dgm:pt>
    <dgm:pt modelId="{89EA75E3-87E3-4746-8A88-CDD9025773EA}" type="pres">
      <dgm:prSet presAssocID="{5E957CC7-D3D4-4D33-B06A-04B0DA950228}" presName="parSh" presStyleLbl="node1" presStyleIdx="0" presStyleCnt="3"/>
      <dgm:spPr/>
    </dgm:pt>
    <dgm:pt modelId="{589462D6-5D96-4B24-A3AD-EA1D62FB9241}" type="pres">
      <dgm:prSet presAssocID="{5E957CC7-D3D4-4D33-B06A-04B0DA950228}" presName="desTx" presStyleLbl="fgAcc1" presStyleIdx="0" presStyleCnt="3">
        <dgm:presLayoutVars>
          <dgm:bulletEnabled val="1"/>
        </dgm:presLayoutVars>
      </dgm:prSet>
      <dgm:spPr/>
    </dgm:pt>
    <dgm:pt modelId="{843B0880-4B47-45EA-832A-8A6CF919B68E}" type="pres">
      <dgm:prSet presAssocID="{544E0698-AA02-4653-AC97-F871B1538C15}" presName="sibTrans" presStyleLbl="sibTrans2D1" presStyleIdx="0" presStyleCnt="2"/>
      <dgm:spPr/>
    </dgm:pt>
    <dgm:pt modelId="{EAB6E069-8A1E-43D5-8CC7-C720C4B97A4C}" type="pres">
      <dgm:prSet presAssocID="{544E0698-AA02-4653-AC97-F871B1538C15}" presName="connTx" presStyleLbl="sibTrans2D1" presStyleIdx="0" presStyleCnt="2"/>
      <dgm:spPr/>
    </dgm:pt>
    <dgm:pt modelId="{35A14496-7477-41BB-BEC7-F48E568821F0}" type="pres">
      <dgm:prSet presAssocID="{4D1C31CC-8228-4AC5-B2A5-3273CB540A12}" presName="composite" presStyleCnt="0"/>
      <dgm:spPr/>
    </dgm:pt>
    <dgm:pt modelId="{2FAF40F9-CF4B-4D71-80D1-BCA34D2562E7}" type="pres">
      <dgm:prSet presAssocID="{4D1C31CC-8228-4AC5-B2A5-3273CB540A12}" presName="parTx" presStyleLbl="node1" presStyleIdx="0" presStyleCnt="3">
        <dgm:presLayoutVars>
          <dgm:chMax val="0"/>
          <dgm:chPref val="0"/>
          <dgm:bulletEnabled val="1"/>
        </dgm:presLayoutVars>
      </dgm:prSet>
      <dgm:spPr/>
    </dgm:pt>
    <dgm:pt modelId="{E7A229A4-ECA7-435D-8859-BEB84B971AA8}" type="pres">
      <dgm:prSet presAssocID="{4D1C31CC-8228-4AC5-B2A5-3273CB540A12}" presName="parSh" presStyleLbl="node1" presStyleIdx="1" presStyleCnt="3"/>
      <dgm:spPr/>
    </dgm:pt>
    <dgm:pt modelId="{005B021F-98C3-43CA-9B3B-799A8E343913}" type="pres">
      <dgm:prSet presAssocID="{4D1C31CC-8228-4AC5-B2A5-3273CB540A12}" presName="desTx" presStyleLbl="fgAcc1" presStyleIdx="1" presStyleCnt="3">
        <dgm:presLayoutVars>
          <dgm:bulletEnabled val="1"/>
        </dgm:presLayoutVars>
      </dgm:prSet>
      <dgm:spPr/>
    </dgm:pt>
    <dgm:pt modelId="{CA603AEB-1764-41AF-AFA4-6C487D303A49}" type="pres">
      <dgm:prSet presAssocID="{AFF475C8-DFBB-4654-939B-24076A082A23}" presName="sibTrans" presStyleLbl="sibTrans2D1" presStyleIdx="1" presStyleCnt="2"/>
      <dgm:spPr/>
    </dgm:pt>
    <dgm:pt modelId="{97280F47-4143-47B8-A9C5-7EEAF5B12883}" type="pres">
      <dgm:prSet presAssocID="{AFF475C8-DFBB-4654-939B-24076A082A23}" presName="connTx" presStyleLbl="sibTrans2D1" presStyleIdx="1" presStyleCnt="2"/>
      <dgm:spPr/>
    </dgm:pt>
    <dgm:pt modelId="{E14642D8-BB2D-48D1-AAF6-83308C176656}" type="pres">
      <dgm:prSet presAssocID="{8ACE9FA3-F6D7-43F7-8292-76B38D19927A}" presName="composite" presStyleCnt="0"/>
      <dgm:spPr/>
    </dgm:pt>
    <dgm:pt modelId="{BF9D4407-D4D7-45B5-BDC1-373D7F8D458E}" type="pres">
      <dgm:prSet presAssocID="{8ACE9FA3-F6D7-43F7-8292-76B38D19927A}" presName="parTx" presStyleLbl="node1" presStyleIdx="1" presStyleCnt="3">
        <dgm:presLayoutVars>
          <dgm:chMax val="0"/>
          <dgm:chPref val="0"/>
          <dgm:bulletEnabled val="1"/>
        </dgm:presLayoutVars>
      </dgm:prSet>
      <dgm:spPr/>
    </dgm:pt>
    <dgm:pt modelId="{CBB73D5C-5E41-418C-8BB1-B79978786FC6}" type="pres">
      <dgm:prSet presAssocID="{8ACE9FA3-F6D7-43F7-8292-76B38D19927A}" presName="parSh" presStyleLbl="node1" presStyleIdx="2" presStyleCnt="3"/>
      <dgm:spPr/>
    </dgm:pt>
    <dgm:pt modelId="{298D4156-A240-4C50-82DF-C62AD1D0331A}" type="pres">
      <dgm:prSet presAssocID="{8ACE9FA3-F6D7-43F7-8292-76B38D19927A}" presName="desTx" presStyleLbl="fgAcc1" presStyleIdx="2" presStyleCnt="3">
        <dgm:presLayoutVars>
          <dgm:bulletEnabled val="1"/>
        </dgm:presLayoutVars>
      </dgm:prSet>
      <dgm:spPr/>
    </dgm:pt>
  </dgm:ptLst>
  <dgm:cxnLst>
    <dgm:cxn modelId="{670DFF02-8EE6-4A25-A1E0-B9491ABCB101}" type="presOf" srcId="{544E0698-AA02-4653-AC97-F871B1538C15}" destId="{EAB6E069-8A1E-43D5-8CC7-C720C4B97A4C}" srcOrd="1" destOrd="0" presId="urn:microsoft.com/office/officeart/2005/8/layout/process3"/>
    <dgm:cxn modelId="{911A0A0C-81A6-4080-BED3-40B38B573C6F}" type="presOf" srcId="{4D1C31CC-8228-4AC5-B2A5-3273CB540A12}" destId="{2FAF40F9-CF4B-4D71-80D1-BCA34D2562E7}" srcOrd="0" destOrd="0" presId="urn:microsoft.com/office/officeart/2005/8/layout/process3"/>
    <dgm:cxn modelId="{8243A727-1CEF-4733-9A46-5F0A40ABBD8F}" type="presOf" srcId="{8ACE9FA3-F6D7-43F7-8292-76B38D19927A}" destId="{CBB73D5C-5E41-418C-8BB1-B79978786FC6}" srcOrd="1" destOrd="0" presId="urn:microsoft.com/office/officeart/2005/8/layout/process3"/>
    <dgm:cxn modelId="{86F51D2F-3B47-425C-B7F5-8C522C19CC7C}" srcId="{4D1C31CC-8228-4AC5-B2A5-3273CB540A12}" destId="{B997AFBA-CE0C-4D88-A521-B430F81CB194}" srcOrd="0" destOrd="0" parTransId="{E64B16F3-8ABA-4D7B-A84E-A117B4241FBB}" sibTransId="{C246DABF-C70A-40D3-A444-6DCEE4E92E88}"/>
    <dgm:cxn modelId="{20AB2639-B19B-46E8-973C-CD2F4601F0F6}" type="presOf" srcId="{544E0698-AA02-4653-AC97-F871B1538C15}" destId="{843B0880-4B47-45EA-832A-8A6CF919B68E}" srcOrd="0" destOrd="0" presId="urn:microsoft.com/office/officeart/2005/8/layout/process3"/>
    <dgm:cxn modelId="{A5B50D62-8D6B-4C34-B45B-51A581BCF537}" srcId="{D69D19F2-0543-4574-BED3-3369816F8A1B}" destId="{4D1C31CC-8228-4AC5-B2A5-3273CB540A12}" srcOrd="1" destOrd="0" parTransId="{61329FEB-6909-44CB-BE28-BE08F3F9615C}" sibTransId="{AFF475C8-DFBB-4654-939B-24076A082A23}"/>
    <dgm:cxn modelId="{67093A49-1789-4601-B083-9602C2E0B2CB}" srcId="{D69D19F2-0543-4574-BED3-3369816F8A1B}" destId="{8ACE9FA3-F6D7-43F7-8292-76B38D19927A}" srcOrd="2" destOrd="0" parTransId="{CE9EC49C-1DA8-4997-8636-F7CC03BA3B9A}" sibTransId="{ED04CF75-967B-4976-9A67-889B38DF3FCB}"/>
    <dgm:cxn modelId="{3EB01A6A-3937-4CD0-9E33-0F08C25F5618}" type="presOf" srcId="{4D1C31CC-8228-4AC5-B2A5-3273CB540A12}" destId="{E7A229A4-ECA7-435D-8859-BEB84B971AA8}" srcOrd="1" destOrd="0" presId="urn:microsoft.com/office/officeart/2005/8/layout/process3"/>
    <dgm:cxn modelId="{E7F02081-5201-4F59-A3BD-C10E4A44D211}" type="presOf" srcId="{5E957CC7-D3D4-4D33-B06A-04B0DA950228}" destId="{89EA75E3-87E3-4746-8A88-CDD9025773EA}" srcOrd="1" destOrd="0" presId="urn:microsoft.com/office/officeart/2005/8/layout/process3"/>
    <dgm:cxn modelId="{94BE0284-5A07-4227-B238-10BCA62AF9EE}" type="presOf" srcId="{D69D19F2-0543-4574-BED3-3369816F8A1B}" destId="{E5F39486-D5DD-4998-9894-38FAA8065A20}" srcOrd="0" destOrd="0" presId="urn:microsoft.com/office/officeart/2005/8/layout/process3"/>
    <dgm:cxn modelId="{5254B087-610B-4097-B5DF-8178A4821D14}" type="presOf" srcId="{5E957CC7-D3D4-4D33-B06A-04B0DA950228}" destId="{BA845B7E-2305-476F-BF6B-9F8CFF4888D1}" srcOrd="0" destOrd="0" presId="urn:microsoft.com/office/officeart/2005/8/layout/process3"/>
    <dgm:cxn modelId="{46FF22A4-72EE-4995-B9FC-9B96E2B1FF54}" type="presOf" srcId="{B997AFBA-CE0C-4D88-A521-B430F81CB194}" destId="{005B021F-98C3-43CA-9B3B-799A8E343913}" srcOrd="0" destOrd="0" presId="urn:microsoft.com/office/officeart/2005/8/layout/process3"/>
    <dgm:cxn modelId="{FC5228B6-8EC2-479A-AE52-0546274DE05A}" type="presOf" srcId="{AFF475C8-DFBB-4654-939B-24076A082A23}" destId="{CA603AEB-1764-41AF-AFA4-6C487D303A49}" srcOrd="0" destOrd="0" presId="urn:microsoft.com/office/officeart/2005/8/layout/process3"/>
    <dgm:cxn modelId="{660340B7-F88A-4DAE-80C7-D1491AE2632E}" srcId="{5E957CC7-D3D4-4D33-B06A-04B0DA950228}" destId="{549D6658-6CE4-409A-A696-72C0075FD8AA}" srcOrd="0" destOrd="0" parTransId="{CA48D622-7042-4A74-9D12-2E4B099CA40C}" sibTransId="{99A13847-C6C3-4A74-8DDE-C1B0B740005D}"/>
    <dgm:cxn modelId="{255E49C1-C414-4436-9EC7-0C990E6A1A5F}" type="presOf" srcId="{AFF475C8-DFBB-4654-939B-24076A082A23}" destId="{97280F47-4143-47B8-A9C5-7EEAF5B12883}" srcOrd="1" destOrd="0" presId="urn:microsoft.com/office/officeart/2005/8/layout/process3"/>
    <dgm:cxn modelId="{34D830E3-3627-406B-87D3-91B0B65FC1C0}" srcId="{D69D19F2-0543-4574-BED3-3369816F8A1B}" destId="{5E957CC7-D3D4-4D33-B06A-04B0DA950228}" srcOrd="0" destOrd="0" parTransId="{CA2AC553-C433-466B-AE3E-045B6B28FEE4}" sibTransId="{544E0698-AA02-4653-AC97-F871B1538C15}"/>
    <dgm:cxn modelId="{F431FDE5-C03A-46EE-B904-6845DFEEE98A}" type="presOf" srcId="{549D6658-6CE4-409A-A696-72C0075FD8AA}" destId="{589462D6-5D96-4B24-A3AD-EA1D62FB9241}" srcOrd="0" destOrd="0" presId="urn:microsoft.com/office/officeart/2005/8/layout/process3"/>
    <dgm:cxn modelId="{08148AE8-449D-4331-AF31-19593BB4FB17}" type="presOf" srcId="{836C6EF8-5BD8-4832-85BB-56AC5365D149}" destId="{298D4156-A240-4C50-82DF-C62AD1D0331A}" srcOrd="0" destOrd="0" presId="urn:microsoft.com/office/officeart/2005/8/layout/process3"/>
    <dgm:cxn modelId="{B01217F5-869C-4182-BDB5-880B50CBC8C2}" type="presOf" srcId="{8ACE9FA3-F6D7-43F7-8292-76B38D19927A}" destId="{BF9D4407-D4D7-45B5-BDC1-373D7F8D458E}" srcOrd="0" destOrd="0" presId="urn:microsoft.com/office/officeart/2005/8/layout/process3"/>
    <dgm:cxn modelId="{7E832FF7-43A2-42BE-BC30-633035350F30}" srcId="{8ACE9FA3-F6D7-43F7-8292-76B38D19927A}" destId="{836C6EF8-5BD8-4832-85BB-56AC5365D149}" srcOrd="0" destOrd="0" parTransId="{9AC3F0C8-1981-4716-9F14-91C6E40EAAEC}" sibTransId="{C5DC94B5-AB87-476D-A3C5-AD29F2D92B22}"/>
    <dgm:cxn modelId="{8DB8FF4D-684C-4725-AE40-1FB4198B0F3C}" type="presParOf" srcId="{E5F39486-D5DD-4998-9894-38FAA8065A20}" destId="{EBB65FB6-B711-4532-86E5-6DD48D669418}" srcOrd="0" destOrd="0" presId="urn:microsoft.com/office/officeart/2005/8/layout/process3"/>
    <dgm:cxn modelId="{1C7DCF4B-81FF-48CD-B569-49F7EAB2906F}" type="presParOf" srcId="{EBB65FB6-B711-4532-86E5-6DD48D669418}" destId="{BA845B7E-2305-476F-BF6B-9F8CFF4888D1}" srcOrd="0" destOrd="0" presId="urn:microsoft.com/office/officeart/2005/8/layout/process3"/>
    <dgm:cxn modelId="{769926B5-7107-45D6-86F0-94DBCC5B87EF}" type="presParOf" srcId="{EBB65FB6-B711-4532-86E5-6DD48D669418}" destId="{89EA75E3-87E3-4746-8A88-CDD9025773EA}" srcOrd="1" destOrd="0" presId="urn:microsoft.com/office/officeart/2005/8/layout/process3"/>
    <dgm:cxn modelId="{B124D866-3FA3-4BB5-BE9A-6903A30F3D0C}" type="presParOf" srcId="{EBB65FB6-B711-4532-86E5-6DD48D669418}" destId="{589462D6-5D96-4B24-A3AD-EA1D62FB9241}" srcOrd="2" destOrd="0" presId="urn:microsoft.com/office/officeart/2005/8/layout/process3"/>
    <dgm:cxn modelId="{9928F186-C1B1-45D0-82E9-3482972F4D7E}" type="presParOf" srcId="{E5F39486-D5DD-4998-9894-38FAA8065A20}" destId="{843B0880-4B47-45EA-832A-8A6CF919B68E}" srcOrd="1" destOrd="0" presId="urn:microsoft.com/office/officeart/2005/8/layout/process3"/>
    <dgm:cxn modelId="{E88E3B0C-A502-4165-86CC-6BFF0AB21AE7}" type="presParOf" srcId="{843B0880-4B47-45EA-832A-8A6CF919B68E}" destId="{EAB6E069-8A1E-43D5-8CC7-C720C4B97A4C}" srcOrd="0" destOrd="0" presId="urn:microsoft.com/office/officeart/2005/8/layout/process3"/>
    <dgm:cxn modelId="{EDCC1BFA-3A39-4294-B599-79C79208602D}" type="presParOf" srcId="{E5F39486-D5DD-4998-9894-38FAA8065A20}" destId="{35A14496-7477-41BB-BEC7-F48E568821F0}" srcOrd="2" destOrd="0" presId="urn:microsoft.com/office/officeart/2005/8/layout/process3"/>
    <dgm:cxn modelId="{439D2225-164A-41F2-9AD0-904ADB60F0D3}" type="presParOf" srcId="{35A14496-7477-41BB-BEC7-F48E568821F0}" destId="{2FAF40F9-CF4B-4D71-80D1-BCA34D2562E7}" srcOrd="0" destOrd="0" presId="urn:microsoft.com/office/officeart/2005/8/layout/process3"/>
    <dgm:cxn modelId="{68F455B7-8FF0-42C0-95F4-BAFC511E6F87}" type="presParOf" srcId="{35A14496-7477-41BB-BEC7-F48E568821F0}" destId="{E7A229A4-ECA7-435D-8859-BEB84B971AA8}" srcOrd="1" destOrd="0" presId="urn:microsoft.com/office/officeart/2005/8/layout/process3"/>
    <dgm:cxn modelId="{7B810A53-1B1B-4EB2-9EF8-DA42F73DE987}" type="presParOf" srcId="{35A14496-7477-41BB-BEC7-F48E568821F0}" destId="{005B021F-98C3-43CA-9B3B-799A8E343913}" srcOrd="2" destOrd="0" presId="urn:microsoft.com/office/officeart/2005/8/layout/process3"/>
    <dgm:cxn modelId="{D9BB0006-18F9-4528-AD3F-CB3E38A1CABB}" type="presParOf" srcId="{E5F39486-D5DD-4998-9894-38FAA8065A20}" destId="{CA603AEB-1764-41AF-AFA4-6C487D303A49}" srcOrd="3" destOrd="0" presId="urn:microsoft.com/office/officeart/2005/8/layout/process3"/>
    <dgm:cxn modelId="{F944EF5F-D896-4E49-BCA6-BA145167B830}" type="presParOf" srcId="{CA603AEB-1764-41AF-AFA4-6C487D303A49}" destId="{97280F47-4143-47B8-A9C5-7EEAF5B12883}" srcOrd="0" destOrd="0" presId="urn:microsoft.com/office/officeart/2005/8/layout/process3"/>
    <dgm:cxn modelId="{32ECE8BE-FC1C-4AA5-AAE8-1632971923A2}" type="presParOf" srcId="{E5F39486-D5DD-4998-9894-38FAA8065A20}" destId="{E14642D8-BB2D-48D1-AAF6-83308C176656}" srcOrd="4" destOrd="0" presId="urn:microsoft.com/office/officeart/2005/8/layout/process3"/>
    <dgm:cxn modelId="{49EF0790-D473-42B6-B051-867050BFF64A}" type="presParOf" srcId="{E14642D8-BB2D-48D1-AAF6-83308C176656}" destId="{BF9D4407-D4D7-45B5-BDC1-373D7F8D458E}" srcOrd="0" destOrd="0" presId="urn:microsoft.com/office/officeart/2005/8/layout/process3"/>
    <dgm:cxn modelId="{7251EA3D-B0DA-42C1-8429-1A478C6DD9E6}" type="presParOf" srcId="{E14642D8-BB2D-48D1-AAF6-83308C176656}" destId="{CBB73D5C-5E41-418C-8BB1-B79978786FC6}" srcOrd="1" destOrd="0" presId="urn:microsoft.com/office/officeart/2005/8/layout/process3"/>
    <dgm:cxn modelId="{57BCAAF2-171A-44A8-AD62-C43DA94378A6}" type="presParOf" srcId="{E14642D8-BB2D-48D1-AAF6-83308C176656}" destId="{298D4156-A240-4C50-82DF-C62AD1D0331A}" srcOrd="2" destOrd="0" presId="urn:microsoft.com/office/officeart/2005/8/layout/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5E889-AC6C-4EE5-9781-40B0A228F486}" type="doc">
      <dgm:prSet loTypeId="urn:microsoft.com/office/officeart/2005/8/layout/process2" loCatId="process" qsTypeId="urn:microsoft.com/office/officeart/2005/8/quickstyle/simple1" qsCatId="simple" csTypeId="urn:microsoft.com/office/officeart/2005/8/colors/accent5_2" csCatId="accent5" phldr="1"/>
      <dgm:spPr/>
    </dgm:pt>
    <dgm:pt modelId="{36A81DBB-9E40-4E50-B423-4E18CA60E70F}">
      <dgm:prSet phldrT="[Text]" phldr="0"/>
      <dgm:spPr/>
      <dgm:t>
        <a:bodyPr/>
        <a:lstStyle/>
        <a:p>
          <a:pPr rtl="0"/>
          <a:r>
            <a:rPr lang="en-US" dirty="0">
              <a:latin typeface="Calibri Light" panose="020F0302020204030204"/>
            </a:rPr>
            <a:t>100 M elements array in host</a:t>
          </a:r>
          <a:endParaRPr lang="en-US" dirty="0"/>
        </a:p>
      </dgm:t>
    </dgm:pt>
    <dgm:pt modelId="{DDCF0A63-A680-426B-B7EF-D0457A62AC0D}" type="parTrans" cxnId="{F9B4A26C-4B8F-4FDD-ADB1-AA2D5909C6FD}">
      <dgm:prSet/>
      <dgm:spPr/>
      <dgm:t>
        <a:bodyPr/>
        <a:lstStyle/>
        <a:p>
          <a:endParaRPr lang="en-US"/>
        </a:p>
      </dgm:t>
    </dgm:pt>
    <dgm:pt modelId="{A96C987A-2F28-4E54-B8E2-E60ECC08E595}" type="sibTrans" cxnId="{F9B4A26C-4B8F-4FDD-ADB1-AA2D5909C6FD}">
      <dgm:prSet/>
      <dgm:spPr/>
      <dgm:t>
        <a:bodyPr/>
        <a:lstStyle/>
        <a:p>
          <a:endParaRPr lang="en-US"/>
        </a:p>
      </dgm:t>
    </dgm:pt>
    <dgm:pt modelId="{FE4C04E0-46F0-4588-B9A2-6C607790F743}">
      <dgm:prSet phldrT="[Text]" phldr="0"/>
      <dgm:spPr/>
      <dgm:t>
        <a:bodyPr/>
        <a:lstStyle/>
        <a:p>
          <a:pPr rtl="0"/>
          <a:r>
            <a:rPr lang="en-US" dirty="0">
              <a:latin typeface="Calibri Light" panose="020F0302020204030204"/>
            </a:rPr>
            <a:t>With 2500 DPUs – 40000 elements/DPU</a:t>
          </a:r>
          <a:endParaRPr lang="en-US" dirty="0"/>
        </a:p>
      </dgm:t>
    </dgm:pt>
    <dgm:pt modelId="{770D06E9-5F29-4589-906C-7B1010449EFD}" type="parTrans" cxnId="{711FD466-C2F2-4B44-815A-C6A01A647395}">
      <dgm:prSet/>
      <dgm:spPr/>
      <dgm:t>
        <a:bodyPr/>
        <a:lstStyle/>
        <a:p>
          <a:endParaRPr lang="en-US"/>
        </a:p>
      </dgm:t>
    </dgm:pt>
    <dgm:pt modelId="{CC62BEDA-A462-490C-AA41-76B6DDDAA2EA}" type="sibTrans" cxnId="{711FD466-C2F2-4B44-815A-C6A01A647395}">
      <dgm:prSet/>
      <dgm:spPr/>
      <dgm:t>
        <a:bodyPr/>
        <a:lstStyle/>
        <a:p>
          <a:endParaRPr lang="en-US"/>
        </a:p>
      </dgm:t>
    </dgm:pt>
    <dgm:pt modelId="{A7944D78-CB22-4DFD-9F33-C3B99434B857}">
      <dgm:prSet phldrT="[Text]" phldr="0"/>
      <dgm:spPr/>
      <dgm:t>
        <a:bodyPr/>
        <a:lstStyle/>
        <a:p>
          <a:pPr rtl="0"/>
          <a:r>
            <a:rPr lang="en-US" dirty="0">
              <a:latin typeface="Calibri Light" panose="020F0302020204030204"/>
            </a:rPr>
            <a:t>With 10 </a:t>
          </a:r>
          <a:r>
            <a:rPr lang="en-US" dirty="0" err="1">
              <a:latin typeface="Calibri Light" panose="020F0302020204030204"/>
            </a:rPr>
            <a:t>Tasklets</a:t>
          </a:r>
          <a:r>
            <a:rPr lang="en-US" dirty="0">
              <a:latin typeface="Calibri Light" panose="020F0302020204030204"/>
            </a:rPr>
            <a:t> – 4000 elements/</a:t>
          </a:r>
          <a:r>
            <a:rPr lang="en-US" dirty="0" err="1">
              <a:latin typeface="Calibri Light" panose="020F0302020204030204"/>
            </a:rPr>
            <a:t>tasklet</a:t>
          </a:r>
          <a:endParaRPr lang="en-US" dirty="0"/>
        </a:p>
      </dgm:t>
    </dgm:pt>
    <dgm:pt modelId="{6ACB877F-597A-4C57-8354-88DB9F5DE847}" type="parTrans" cxnId="{882C14C1-CCA7-4094-9551-92F8143EB788}">
      <dgm:prSet/>
      <dgm:spPr/>
      <dgm:t>
        <a:bodyPr/>
        <a:lstStyle/>
        <a:p>
          <a:endParaRPr lang="en-US"/>
        </a:p>
      </dgm:t>
    </dgm:pt>
    <dgm:pt modelId="{31B5D20D-AECE-4639-8D46-D0EC44E7BB0F}" type="sibTrans" cxnId="{882C14C1-CCA7-4094-9551-92F8143EB788}">
      <dgm:prSet/>
      <dgm:spPr/>
      <dgm:t>
        <a:bodyPr/>
        <a:lstStyle/>
        <a:p>
          <a:endParaRPr lang="en-US"/>
        </a:p>
      </dgm:t>
    </dgm:pt>
    <dgm:pt modelId="{A0D43309-BF49-4EF5-8FF4-46AA45F90041}" type="pres">
      <dgm:prSet presAssocID="{1A55E889-AC6C-4EE5-9781-40B0A228F486}" presName="linearFlow" presStyleCnt="0">
        <dgm:presLayoutVars>
          <dgm:resizeHandles val="exact"/>
        </dgm:presLayoutVars>
      </dgm:prSet>
      <dgm:spPr/>
    </dgm:pt>
    <dgm:pt modelId="{759B072B-2296-4871-8CA3-4A67A9D31BFE}" type="pres">
      <dgm:prSet presAssocID="{36A81DBB-9E40-4E50-B423-4E18CA60E70F}" presName="node" presStyleLbl="node1" presStyleIdx="0" presStyleCnt="3">
        <dgm:presLayoutVars>
          <dgm:bulletEnabled val="1"/>
        </dgm:presLayoutVars>
      </dgm:prSet>
      <dgm:spPr/>
    </dgm:pt>
    <dgm:pt modelId="{BF6F1F62-3456-4B8F-A78C-1D099E95DF69}" type="pres">
      <dgm:prSet presAssocID="{A96C987A-2F28-4E54-B8E2-E60ECC08E595}" presName="sibTrans" presStyleLbl="sibTrans2D1" presStyleIdx="0" presStyleCnt="2"/>
      <dgm:spPr/>
    </dgm:pt>
    <dgm:pt modelId="{779A4C52-6A3E-477F-810D-CED7E0740A04}" type="pres">
      <dgm:prSet presAssocID="{A96C987A-2F28-4E54-B8E2-E60ECC08E595}" presName="connectorText" presStyleLbl="sibTrans2D1" presStyleIdx="0" presStyleCnt="2"/>
      <dgm:spPr/>
    </dgm:pt>
    <dgm:pt modelId="{C51669F5-6161-49C5-AD24-96130CC1C359}" type="pres">
      <dgm:prSet presAssocID="{FE4C04E0-46F0-4588-B9A2-6C607790F743}" presName="node" presStyleLbl="node1" presStyleIdx="1" presStyleCnt="3">
        <dgm:presLayoutVars>
          <dgm:bulletEnabled val="1"/>
        </dgm:presLayoutVars>
      </dgm:prSet>
      <dgm:spPr/>
    </dgm:pt>
    <dgm:pt modelId="{BC778A52-051E-4AB4-B4A5-B5400F160339}" type="pres">
      <dgm:prSet presAssocID="{CC62BEDA-A462-490C-AA41-76B6DDDAA2EA}" presName="sibTrans" presStyleLbl="sibTrans2D1" presStyleIdx="1" presStyleCnt="2"/>
      <dgm:spPr/>
    </dgm:pt>
    <dgm:pt modelId="{B27C32BD-A2A0-428E-8D16-202E117885C5}" type="pres">
      <dgm:prSet presAssocID="{CC62BEDA-A462-490C-AA41-76B6DDDAA2EA}" presName="connectorText" presStyleLbl="sibTrans2D1" presStyleIdx="1" presStyleCnt="2"/>
      <dgm:spPr/>
    </dgm:pt>
    <dgm:pt modelId="{D75E6C0F-7237-4EBE-9561-565411C6D9C0}" type="pres">
      <dgm:prSet presAssocID="{A7944D78-CB22-4DFD-9F33-C3B99434B857}" presName="node" presStyleLbl="node1" presStyleIdx="2" presStyleCnt="3">
        <dgm:presLayoutVars>
          <dgm:bulletEnabled val="1"/>
        </dgm:presLayoutVars>
      </dgm:prSet>
      <dgm:spPr/>
    </dgm:pt>
  </dgm:ptLst>
  <dgm:cxnLst>
    <dgm:cxn modelId="{23D00729-1EBE-4B3B-B9E8-BF60C749C5ED}" type="presOf" srcId="{36A81DBB-9E40-4E50-B423-4E18CA60E70F}" destId="{759B072B-2296-4871-8CA3-4A67A9D31BFE}" srcOrd="0" destOrd="0" presId="urn:microsoft.com/office/officeart/2005/8/layout/process2"/>
    <dgm:cxn modelId="{711FD466-C2F2-4B44-815A-C6A01A647395}" srcId="{1A55E889-AC6C-4EE5-9781-40B0A228F486}" destId="{FE4C04E0-46F0-4588-B9A2-6C607790F743}" srcOrd="1" destOrd="0" parTransId="{770D06E9-5F29-4589-906C-7B1010449EFD}" sibTransId="{CC62BEDA-A462-490C-AA41-76B6DDDAA2EA}"/>
    <dgm:cxn modelId="{F9B4A26C-4B8F-4FDD-ADB1-AA2D5909C6FD}" srcId="{1A55E889-AC6C-4EE5-9781-40B0A228F486}" destId="{36A81DBB-9E40-4E50-B423-4E18CA60E70F}" srcOrd="0" destOrd="0" parTransId="{DDCF0A63-A680-426B-B7EF-D0457A62AC0D}" sibTransId="{A96C987A-2F28-4E54-B8E2-E60ECC08E595}"/>
    <dgm:cxn modelId="{E6E7BD96-FD0C-4BC3-83EC-27D0DD7D0989}" type="presOf" srcId="{A96C987A-2F28-4E54-B8E2-E60ECC08E595}" destId="{779A4C52-6A3E-477F-810D-CED7E0740A04}" srcOrd="1" destOrd="0" presId="urn:microsoft.com/office/officeart/2005/8/layout/process2"/>
    <dgm:cxn modelId="{7ED9F4A5-03ED-41CC-B699-4095FF99BF81}" type="presOf" srcId="{A96C987A-2F28-4E54-B8E2-E60ECC08E595}" destId="{BF6F1F62-3456-4B8F-A78C-1D099E95DF69}" srcOrd="0" destOrd="0" presId="urn:microsoft.com/office/officeart/2005/8/layout/process2"/>
    <dgm:cxn modelId="{EF1527BE-ABF1-4BAC-AD01-31747EFE229F}" type="presOf" srcId="{FE4C04E0-46F0-4588-B9A2-6C607790F743}" destId="{C51669F5-6161-49C5-AD24-96130CC1C359}" srcOrd="0" destOrd="0" presId="urn:microsoft.com/office/officeart/2005/8/layout/process2"/>
    <dgm:cxn modelId="{882C14C1-CCA7-4094-9551-92F8143EB788}" srcId="{1A55E889-AC6C-4EE5-9781-40B0A228F486}" destId="{A7944D78-CB22-4DFD-9F33-C3B99434B857}" srcOrd="2" destOrd="0" parTransId="{6ACB877F-597A-4C57-8354-88DB9F5DE847}" sibTransId="{31B5D20D-AECE-4639-8D46-D0EC44E7BB0F}"/>
    <dgm:cxn modelId="{59B436C5-9D32-4815-85A1-C855639A58CA}" type="presOf" srcId="{CC62BEDA-A462-490C-AA41-76B6DDDAA2EA}" destId="{B27C32BD-A2A0-428E-8D16-202E117885C5}" srcOrd="1" destOrd="0" presId="urn:microsoft.com/office/officeart/2005/8/layout/process2"/>
    <dgm:cxn modelId="{298D15D8-3D55-4C5F-B41A-9BDC18236C4D}" type="presOf" srcId="{1A55E889-AC6C-4EE5-9781-40B0A228F486}" destId="{A0D43309-BF49-4EF5-8FF4-46AA45F90041}" srcOrd="0" destOrd="0" presId="urn:microsoft.com/office/officeart/2005/8/layout/process2"/>
    <dgm:cxn modelId="{53C0A6E1-71BF-47EF-93A0-A202CB828BC0}" type="presOf" srcId="{CC62BEDA-A462-490C-AA41-76B6DDDAA2EA}" destId="{BC778A52-051E-4AB4-B4A5-B5400F160339}" srcOrd="0" destOrd="0" presId="urn:microsoft.com/office/officeart/2005/8/layout/process2"/>
    <dgm:cxn modelId="{C5BAB5F7-1674-4226-916B-98A8C9ED633F}" type="presOf" srcId="{A7944D78-CB22-4DFD-9F33-C3B99434B857}" destId="{D75E6C0F-7237-4EBE-9561-565411C6D9C0}" srcOrd="0" destOrd="0" presId="urn:microsoft.com/office/officeart/2005/8/layout/process2"/>
    <dgm:cxn modelId="{B38A80B1-8E96-4FE3-8A68-F59E70623E96}" type="presParOf" srcId="{A0D43309-BF49-4EF5-8FF4-46AA45F90041}" destId="{759B072B-2296-4871-8CA3-4A67A9D31BFE}" srcOrd="0" destOrd="0" presId="urn:microsoft.com/office/officeart/2005/8/layout/process2"/>
    <dgm:cxn modelId="{BBF72F67-FF56-4FE8-9C34-5A7E8E605FEA}" type="presParOf" srcId="{A0D43309-BF49-4EF5-8FF4-46AA45F90041}" destId="{BF6F1F62-3456-4B8F-A78C-1D099E95DF69}" srcOrd="1" destOrd="0" presId="urn:microsoft.com/office/officeart/2005/8/layout/process2"/>
    <dgm:cxn modelId="{16B8FF87-18C5-47BA-94B8-7FF5D50827D7}" type="presParOf" srcId="{BF6F1F62-3456-4B8F-A78C-1D099E95DF69}" destId="{779A4C52-6A3E-477F-810D-CED7E0740A04}" srcOrd="0" destOrd="0" presId="urn:microsoft.com/office/officeart/2005/8/layout/process2"/>
    <dgm:cxn modelId="{0B32F4F5-BB04-40F0-A7F6-33AC218C19B4}" type="presParOf" srcId="{A0D43309-BF49-4EF5-8FF4-46AA45F90041}" destId="{C51669F5-6161-49C5-AD24-96130CC1C359}" srcOrd="2" destOrd="0" presId="urn:microsoft.com/office/officeart/2005/8/layout/process2"/>
    <dgm:cxn modelId="{93F58078-0FA0-4915-98A3-64ADDF23EA8F}" type="presParOf" srcId="{A0D43309-BF49-4EF5-8FF4-46AA45F90041}" destId="{BC778A52-051E-4AB4-B4A5-B5400F160339}" srcOrd="3" destOrd="0" presId="urn:microsoft.com/office/officeart/2005/8/layout/process2"/>
    <dgm:cxn modelId="{6BA053CD-E4CB-4A77-B8B2-DC159E437276}" type="presParOf" srcId="{BC778A52-051E-4AB4-B4A5-B5400F160339}" destId="{B27C32BD-A2A0-428E-8D16-202E117885C5}" srcOrd="0" destOrd="0" presId="urn:microsoft.com/office/officeart/2005/8/layout/process2"/>
    <dgm:cxn modelId="{D1943850-2A23-4BE1-A41C-52CF41D54200}" type="presParOf" srcId="{A0D43309-BF49-4EF5-8FF4-46AA45F90041}" destId="{D75E6C0F-7237-4EBE-9561-565411C6D9C0}" srcOrd="4" destOrd="0" presId="urn:microsoft.com/office/officeart/2005/8/layout/process2"/>
  </dgm:cxnLst>
  <dgm:bg/>
  <dgm:whole/>
  <dgm:extLst>
    <a:ext uri="http://schemas.microsoft.com/office/drawing/2008/diagram">
      <dsp:dataModelExt xmlns:dsp="http://schemas.microsoft.com/office/drawing/2008/diagram" relId="rId2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8F14DD4-38AE-4E49-A272-3A092AC58D4D}" type="doc">
      <dgm:prSet loTypeId="urn:microsoft.com/office/officeart/2005/8/layout/cycle2" loCatId="cycle" qsTypeId="urn:microsoft.com/office/officeart/2005/8/quickstyle/simple1" qsCatId="simple" csTypeId="urn:microsoft.com/office/officeart/2005/8/colors/accent5_1" csCatId="accent5" phldr="1"/>
      <dgm:spPr/>
    </dgm:pt>
    <dgm:pt modelId="{F0CB74DD-C6D4-41BE-9310-685BF1C4E982}">
      <dgm:prSet phldrT="[Text]" phldr="0"/>
      <dgm:spPr/>
      <dgm:t>
        <a:bodyPr/>
        <a:lstStyle/>
        <a:p>
          <a:pPr rtl="0"/>
          <a:r>
            <a:rPr lang="en-US" dirty="0">
              <a:latin typeface="Calibri Light" panose="020F0302020204030204"/>
            </a:rPr>
            <a:t>Send data in small chunks from MRAM (64 MB) to WRAM (64 KB)</a:t>
          </a:r>
          <a:r>
            <a:rPr lang="en-US" dirty="0">
              <a:latin typeface="Calibri Light"/>
              <a:cs typeface="Calibri Light"/>
            </a:rPr>
            <a:t> mram_read()</a:t>
          </a:r>
          <a:endParaRPr lang="en-US" dirty="0"/>
        </a:p>
      </dgm:t>
    </dgm:pt>
    <dgm:pt modelId="{3A510E09-103C-4D7F-9A98-8F29E9641E3A}" type="parTrans" cxnId="{A3327F3E-32DE-47AF-B02C-AE023F8F4E80}">
      <dgm:prSet/>
      <dgm:spPr/>
      <dgm:t>
        <a:bodyPr/>
        <a:lstStyle/>
        <a:p>
          <a:endParaRPr lang="en-IN"/>
        </a:p>
      </dgm:t>
    </dgm:pt>
    <dgm:pt modelId="{5A087A0D-AAF6-40B3-A2D3-78DE3137DF88}" type="sibTrans" cxnId="{A3327F3E-32DE-47AF-B02C-AE023F8F4E80}">
      <dgm:prSet/>
      <dgm:spPr/>
      <dgm:t>
        <a:bodyPr/>
        <a:lstStyle/>
        <a:p>
          <a:endParaRPr lang="en-US"/>
        </a:p>
      </dgm:t>
    </dgm:pt>
    <dgm:pt modelId="{0584F41D-A432-4F99-8EE0-9E7B53B63E29}">
      <dgm:prSet phldrT="[Text]" phldr="0"/>
      <dgm:spPr/>
      <dgm:t>
        <a:bodyPr/>
        <a:lstStyle/>
        <a:p>
          <a:pPr rtl="0"/>
          <a:r>
            <a:rPr lang="en-US" dirty="0">
              <a:latin typeface="Calibri Light" panose="020F0302020204030204"/>
            </a:rPr>
            <a:t>Compute in WRAM</a:t>
          </a:r>
          <a:endParaRPr lang="en-US" dirty="0"/>
        </a:p>
      </dgm:t>
    </dgm:pt>
    <dgm:pt modelId="{638F53DE-B54D-46B7-B535-6D7044547238}" type="parTrans" cxnId="{2527B6F3-7DD1-4491-816A-28BD2464F209}">
      <dgm:prSet/>
      <dgm:spPr/>
      <dgm:t>
        <a:bodyPr/>
        <a:lstStyle/>
        <a:p>
          <a:endParaRPr lang="en-IN"/>
        </a:p>
      </dgm:t>
    </dgm:pt>
    <dgm:pt modelId="{86046ED4-8DBE-43EC-9BF6-6C1F9FAEA821}" type="sibTrans" cxnId="{2527B6F3-7DD1-4491-816A-28BD2464F209}">
      <dgm:prSet/>
      <dgm:spPr/>
      <dgm:t>
        <a:bodyPr/>
        <a:lstStyle/>
        <a:p>
          <a:endParaRPr lang="en-US"/>
        </a:p>
      </dgm:t>
    </dgm:pt>
    <dgm:pt modelId="{64635326-78E1-4FC1-B55E-37CF96A249D1}">
      <dgm:prSet phldrT="[Text]" phldr="0"/>
      <dgm:spPr/>
      <dgm:t>
        <a:bodyPr/>
        <a:lstStyle/>
        <a:p>
          <a:pPr rtl="0"/>
          <a:r>
            <a:rPr lang="en-US" dirty="0">
              <a:latin typeface="Calibri Light" panose="020F0302020204030204"/>
            </a:rPr>
            <a:t>Transfer result back to MRAM mram_write</a:t>
          </a:r>
          <a:r>
            <a:rPr lang="en-US" dirty="0">
              <a:latin typeface="Calibri Light"/>
              <a:cs typeface="Calibri Light"/>
            </a:rPr>
            <a:t>().</a:t>
          </a:r>
          <a:endParaRPr lang="en-US" dirty="0">
            <a:latin typeface="Calibri"/>
            <a:cs typeface="Calibri"/>
          </a:endParaRPr>
        </a:p>
      </dgm:t>
    </dgm:pt>
    <dgm:pt modelId="{41DD63C4-460E-48E2-A480-5139479E8CCF}" type="parTrans" cxnId="{4433A9BC-38E8-4130-9783-125FE9996A24}">
      <dgm:prSet/>
      <dgm:spPr/>
      <dgm:t>
        <a:bodyPr/>
        <a:lstStyle/>
        <a:p>
          <a:endParaRPr lang="en-IN"/>
        </a:p>
      </dgm:t>
    </dgm:pt>
    <dgm:pt modelId="{39915C97-5465-45A5-A03D-5178AF4822A7}" type="sibTrans" cxnId="{4433A9BC-38E8-4130-9783-125FE9996A24}">
      <dgm:prSet/>
      <dgm:spPr/>
      <dgm:t>
        <a:bodyPr/>
        <a:lstStyle/>
        <a:p>
          <a:endParaRPr lang="en-US"/>
        </a:p>
      </dgm:t>
    </dgm:pt>
    <dgm:pt modelId="{11437802-5950-492A-AB7F-969BB1C95C17}" type="pres">
      <dgm:prSet presAssocID="{C8F14DD4-38AE-4E49-A272-3A092AC58D4D}" presName="cycle" presStyleCnt="0">
        <dgm:presLayoutVars>
          <dgm:dir/>
          <dgm:resizeHandles val="exact"/>
        </dgm:presLayoutVars>
      </dgm:prSet>
      <dgm:spPr/>
    </dgm:pt>
    <dgm:pt modelId="{758F2C0C-78BB-415C-85C6-E1AF3BFB3738}" type="pres">
      <dgm:prSet presAssocID="{F0CB74DD-C6D4-41BE-9310-685BF1C4E982}" presName="node" presStyleLbl="node1" presStyleIdx="0" presStyleCnt="3">
        <dgm:presLayoutVars>
          <dgm:bulletEnabled val="1"/>
        </dgm:presLayoutVars>
      </dgm:prSet>
      <dgm:spPr/>
    </dgm:pt>
    <dgm:pt modelId="{AD828B85-CA78-482C-AE31-29C8F8166789}" type="pres">
      <dgm:prSet presAssocID="{5A087A0D-AAF6-40B3-A2D3-78DE3137DF88}" presName="sibTrans" presStyleLbl="sibTrans2D1" presStyleIdx="0" presStyleCnt="3"/>
      <dgm:spPr/>
    </dgm:pt>
    <dgm:pt modelId="{0342DFAF-9FCA-477D-A8E1-A92B0D825875}" type="pres">
      <dgm:prSet presAssocID="{5A087A0D-AAF6-40B3-A2D3-78DE3137DF88}" presName="connectorText" presStyleLbl="sibTrans2D1" presStyleIdx="0" presStyleCnt="3"/>
      <dgm:spPr/>
    </dgm:pt>
    <dgm:pt modelId="{1AF64AEA-68F0-42E5-8298-FBBAF5DCB6F0}" type="pres">
      <dgm:prSet presAssocID="{0584F41D-A432-4F99-8EE0-9E7B53B63E29}" presName="node" presStyleLbl="node1" presStyleIdx="1" presStyleCnt="3">
        <dgm:presLayoutVars>
          <dgm:bulletEnabled val="1"/>
        </dgm:presLayoutVars>
      </dgm:prSet>
      <dgm:spPr/>
    </dgm:pt>
    <dgm:pt modelId="{AE401102-4E9B-44F6-A1ED-760735792502}" type="pres">
      <dgm:prSet presAssocID="{86046ED4-8DBE-43EC-9BF6-6C1F9FAEA821}" presName="sibTrans" presStyleLbl="sibTrans2D1" presStyleIdx="1" presStyleCnt="3"/>
      <dgm:spPr/>
    </dgm:pt>
    <dgm:pt modelId="{8B57992D-6EC5-4367-970E-E792AD7FBF94}" type="pres">
      <dgm:prSet presAssocID="{86046ED4-8DBE-43EC-9BF6-6C1F9FAEA821}" presName="connectorText" presStyleLbl="sibTrans2D1" presStyleIdx="1" presStyleCnt="3"/>
      <dgm:spPr/>
    </dgm:pt>
    <dgm:pt modelId="{0D4B0524-57D5-4AAD-BF01-F9615A595D07}" type="pres">
      <dgm:prSet presAssocID="{64635326-78E1-4FC1-B55E-37CF96A249D1}" presName="node" presStyleLbl="node1" presStyleIdx="2" presStyleCnt="3">
        <dgm:presLayoutVars>
          <dgm:bulletEnabled val="1"/>
        </dgm:presLayoutVars>
      </dgm:prSet>
      <dgm:spPr/>
    </dgm:pt>
    <dgm:pt modelId="{3CE417D4-C9F0-40B8-ACAD-B66C8BF73EA8}" type="pres">
      <dgm:prSet presAssocID="{39915C97-5465-45A5-A03D-5178AF4822A7}" presName="sibTrans" presStyleLbl="sibTrans2D1" presStyleIdx="2" presStyleCnt="3"/>
      <dgm:spPr/>
    </dgm:pt>
    <dgm:pt modelId="{6570DE65-7A55-4FD8-B885-1C02EB3E18C1}" type="pres">
      <dgm:prSet presAssocID="{39915C97-5465-45A5-A03D-5178AF4822A7}" presName="connectorText" presStyleLbl="sibTrans2D1" presStyleIdx="2" presStyleCnt="3"/>
      <dgm:spPr/>
    </dgm:pt>
  </dgm:ptLst>
  <dgm:cxnLst>
    <dgm:cxn modelId="{55EA020A-B751-49E8-97F8-815E02E72220}" type="presOf" srcId="{C8F14DD4-38AE-4E49-A272-3A092AC58D4D}" destId="{11437802-5950-492A-AB7F-969BB1C95C17}" srcOrd="0" destOrd="0" presId="urn:microsoft.com/office/officeart/2005/8/layout/cycle2"/>
    <dgm:cxn modelId="{99802C18-840F-4459-99C9-C76F0553DA60}" type="presOf" srcId="{0584F41D-A432-4F99-8EE0-9E7B53B63E29}" destId="{1AF64AEA-68F0-42E5-8298-FBBAF5DCB6F0}" srcOrd="0" destOrd="0" presId="urn:microsoft.com/office/officeart/2005/8/layout/cycle2"/>
    <dgm:cxn modelId="{62993C2F-D5C2-42DF-A68D-D3B02C3DEBF6}" type="presOf" srcId="{39915C97-5465-45A5-A03D-5178AF4822A7}" destId="{3CE417D4-C9F0-40B8-ACAD-B66C8BF73EA8}" srcOrd="0" destOrd="0" presId="urn:microsoft.com/office/officeart/2005/8/layout/cycle2"/>
    <dgm:cxn modelId="{4A2B3633-08DF-4C59-9D86-B495155A8144}" type="presOf" srcId="{5A087A0D-AAF6-40B3-A2D3-78DE3137DF88}" destId="{AD828B85-CA78-482C-AE31-29C8F8166789}" srcOrd="0" destOrd="0" presId="urn:microsoft.com/office/officeart/2005/8/layout/cycle2"/>
    <dgm:cxn modelId="{6E8FB437-91D7-4A96-A310-85A9D3D89B28}" type="presOf" srcId="{F0CB74DD-C6D4-41BE-9310-685BF1C4E982}" destId="{758F2C0C-78BB-415C-85C6-E1AF3BFB3738}" srcOrd="0" destOrd="0" presId="urn:microsoft.com/office/officeart/2005/8/layout/cycle2"/>
    <dgm:cxn modelId="{A3327F3E-32DE-47AF-B02C-AE023F8F4E80}" srcId="{C8F14DD4-38AE-4E49-A272-3A092AC58D4D}" destId="{F0CB74DD-C6D4-41BE-9310-685BF1C4E982}" srcOrd="0" destOrd="0" parTransId="{3A510E09-103C-4D7F-9A98-8F29E9641E3A}" sibTransId="{5A087A0D-AAF6-40B3-A2D3-78DE3137DF88}"/>
    <dgm:cxn modelId="{35BFE256-EECB-4344-BB9E-7CCA03E1B1AB}" type="presOf" srcId="{39915C97-5465-45A5-A03D-5178AF4822A7}" destId="{6570DE65-7A55-4FD8-B885-1C02EB3E18C1}" srcOrd="1" destOrd="0" presId="urn:microsoft.com/office/officeart/2005/8/layout/cycle2"/>
    <dgm:cxn modelId="{10218E85-C84B-49E8-B726-765D7FF24631}" type="presOf" srcId="{5A087A0D-AAF6-40B3-A2D3-78DE3137DF88}" destId="{0342DFAF-9FCA-477D-A8E1-A92B0D825875}" srcOrd="1" destOrd="0" presId="urn:microsoft.com/office/officeart/2005/8/layout/cycle2"/>
    <dgm:cxn modelId="{4433A9BC-38E8-4130-9783-125FE9996A24}" srcId="{C8F14DD4-38AE-4E49-A272-3A092AC58D4D}" destId="{64635326-78E1-4FC1-B55E-37CF96A249D1}" srcOrd="2" destOrd="0" parTransId="{41DD63C4-460E-48E2-A480-5139479E8CCF}" sibTransId="{39915C97-5465-45A5-A03D-5178AF4822A7}"/>
    <dgm:cxn modelId="{5C9BFECD-F768-438B-8B50-73B28D4BA966}" type="presOf" srcId="{86046ED4-8DBE-43EC-9BF6-6C1F9FAEA821}" destId="{AE401102-4E9B-44F6-A1ED-760735792502}" srcOrd="0" destOrd="0" presId="urn:microsoft.com/office/officeart/2005/8/layout/cycle2"/>
    <dgm:cxn modelId="{96163ADC-E5D8-47A3-B6B3-2248FE2C007A}" type="presOf" srcId="{86046ED4-8DBE-43EC-9BF6-6C1F9FAEA821}" destId="{8B57992D-6EC5-4367-970E-E792AD7FBF94}" srcOrd="1" destOrd="0" presId="urn:microsoft.com/office/officeart/2005/8/layout/cycle2"/>
    <dgm:cxn modelId="{2527B6F3-7DD1-4491-816A-28BD2464F209}" srcId="{C8F14DD4-38AE-4E49-A272-3A092AC58D4D}" destId="{0584F41D-A432-4F99-8EE0-9E7B53B63E29}" srcOrd="1" destOrd="0" parTransId="{638F53DE-B54D-46B7-B535-6D7044547238}" sibTransId="{86046ED4-8DBE-43EC-9BF6-6C1F9FAEA821}"/>
    <dgm:cxn modelId="{EBF46EF6-EDAD-4A90-A544-C5D335786FB2}" type="presOf" srcId="{64635326-78E1-4FC1-B55E-37CF96A249D1}" destId="{0D4B0524-57D5-4AAD-BF01-F9615A595D07}" srcOrd="0" destOrd="0" presId="urn:microsoft.com/office/officeart/2005/8/layout/cycle2"/>
    <dgm:cxn modelId="{9E97BDFF-FE15-45B2-AD25-4F67C2C9B4CF}" type="presParOf" srcId="{11437802-5950-492A-AB7F-969BB1C95C17}" destId="{758F2C0C-78BB-415C-85C6-E1AF3BFB3738}" srcOrd="0" destOrd="0" presId="urn:microsoft.com/office/officeart/2005/8/layout/cycle2"/>
    <dgm:cxn modelId="{C600E3B4-FC6B-474F-A3C2-B6EBF0755B2D}" type="presParOf" srcId="{11437802-5950-492A-AB7F-969BB1C95C17}" destId="{AD828B85-CA78-482C-AE31-29C8F8166789}" srcOrd="1" destOrd="0" presId="urn:microsoft.com/office/officeart/2005/8/layout/cycle2"/>
    <dgm:cxn modelId="{C1DEE2CD-D2E4-4B6F-AE16-0B41D60C054E}" type="presParOf" srcId="{AD828B85-CA78-482C-AE31-29C8F8166789}" destId="{0342DFAF-9FCA-477D-A8E1-A92B0D825875}" srcOrd="0" destOrd="0" presId="urn:microsoft.com/office/officeart/2005/8/layout/cycle2"/>
    <dgm:cxn modelId="{4489339A-771F-498B-A486-20CDB99818EA}" type="presParOf" srcId="{11437802-5950-492A-AB7F-969BB1C95C17}" destId="{1AF64AEA-68F0-42E5-8298-FBBAF5DCB6F0}" srcOrd="2" destOrd="0" presId="urn:microsoft.com/office/officeart/2005/8/layout/cycle2"/>
    <dgm:cxn modelId="{BC50B0EB-4A7E-46FA-89B0-D0B91016CF13}" type="presParOf" srcId="{11437802-5950-492A-AB7F-969BB1C95C17}" destId="{AE401102-4E9B-44F6-A1ED-760735792502}" srcOrd="3" destOrd="0" presId="urn:microsoft.com/office/officeart/2005/8/layout/cycle2"/>
    <dgm:cxn modelId="{0F0EE4A7-892E-4D8E-AF57-3199C93515C7}" type="presParOf" srcId="{AE401102-4E9B-44F6-A1ED-760735792502}" destId="{8B57992D-6EC5-4367-970E-E792AD7FBF94}" srcOrd="0" destOrd="0" presId="urn:microsoft.com/office/officeart/2005/8/layout/cycle2"/>
    <dgm:cxn modelId="{C9C974D7-F990-41B6-9F34-8858527F9900}" type="presParOf" srcId="{11437802-5950-492A-AB7F-969BB1C95C17}" destId="{0D4B0524-57D5-4AAD-BF01-F9615A595D07}" srcOrd="4" destOrd="0" presId="urn:microsoft.com/office/officeart/2005/8/layout/cycle2"/>
    <dgm:cxn modelId="{8D1AC857-732A-4794-97EE-3B591093AE58}" type="presParOf" srcId="{11437802-5950-492A-AB7F-969BB1C95C17}" destId="{3CE417D4-C9F0-40B8-ACAD-B66C8BF73EA8}" srcOrd="5" destOrd="0" presId="urn:microsoft.com/office/officeart/2005/8/layout/cycle2"/>
    <dgm:cxn modelId="{FA4AF2E2-CEF8-43AB-9A80-00A15F0962CF}" type="presParOf" srcId="{3CE417D4-C9F0-40B8-ACAD-B66C8BF73EA8}" destId="{6570DE65-7A55-4FD8-B885-1C02EB3E18C1}" srcOrd="0" destOrd="0" presId="urn:microsoft.com/office/officeart/2005/8/layout/cycle2"/>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EA75E3-87E3-4746-8A88-CDD9025773EA}">
      <dsp:nvSpPr>
        <dsp:cNvPr id="0" name=""/>
        <dsp:cNvSpPr/>
      </dsp:nvSpPr>
      <dsp:spPr>
        <a:xfrm>
          <a:off x="2809" y="856127"/>
          <a:ext cx="1277355" cy="73441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rtl="0">
            <a:lnSpc>
              <a:spcPct val="90000"/>
            </a:lnSpc>
            <a:spcBef>
              <a:spcPct val="0"/>
            </a:spcBef>
            <a:spcAft>
              <a:spcPct val="35000"/>
            </a:spcAft>
            <a:buNone/>
          </a:pPr>
          <a:r>
            <a:rPr lang="en-US" sz="1300" kern="1200" dirty="0">
              <a:latin typeface="Trebuchet MS"/>
            </a:rPr>
            <a:t>Transfer from CPU to DPU</a:t>
          </a:r>
        </a:p>
      </dsp:txBody>
      <dsp:txXfrm>
        <a:off x="2809" y="856127"/>
        <a:ext cx="1277355" cy="489607"/>
      </dsp:txXfrm>
    </dsp:sp>
    <dsp:sp modelId="{589462D6-5D96-4B24-A3AD-EA1D62FB9241}">
      <dsp:nvSpPr>
        <dsp:cNvPr id="0" name=""/>
        <dsp:cNvSpPr/>
      </dsp:nvSpPr>
      <dsp:spPr>
        <a:xfrm>
          <a:off x="264436" y="1345734"/>
          <a:ext cx="1277355" cy="129870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rtl="0">
            <a:lnSpc>
              <a:spcPct val="90000"/>
            </a:lnSpc>
            <a:spcBef>
              <a:spcPct val="0"/>
            </a:spcBef>
            <a:spcAft>
              <a:spcPct val="15000"/>
            </a:spcAft>
            <a:buChar char="•"/>
          </a:pPr>
          <a:r>
            <a:rPr lang="en-US" sz="1300" kern="1200" dirty="0">
              <a:latin typeface="Trebuchet MS"/>
            </a:rPr>
            <a:t>Array A and B of each 100M size with type uint32_t.</a:t>
          </a:r>
        </a:p>
      </dsp:txBody>
      <dsp:txXfrm>
        <a:off x="301848" y="1383146"/>
        <a:ext cx="1202531" cy="1223876"/>
      </dsp:txXfrm>
    </dsp:sp>
    <dsp:sp modelId="{843B0880-4B47-45EA-832A-8A6CF919B68E}">
      <dsp:nvSpPr>
        <dsp:cNvPr id="0" name=""/>
        <dsp:cNvSpPr/>
      </dsp:nvSpPr>
      <dsp:spPr>
        <a:xfrm>
          <a:off x="1473807" y="941918"/>
          <a:ext cx="410522" cy="318024"/>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473807" y="1005523"/>
        <a:ext cx="315115" cy="190814"/>
      </dsp:txXfrm>
    </dsp:sp>
    <dsp:sp modelId="{E7A229A4-ECA7-435D-8859-BEB84B971AA8}">
      <dsp:nvSpPr>
        <dsp:cNvPr id="0" name=""/>
        <dsp:cNvSpPr/>
      </dsp:nvSpPr>
      <dsp:spPr>
        <a:xfrm>
          <a:off x="2054734" y="856127"/>
          <a:ext cx="1277355" cy="73441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rtl="0">
            <a:lnSpc>
              <a:spcPct val="90000"/>
            </a:lnSpc>
            <a:spcBef>
              <a:spcPct val="0"/>
            </a:spcBef>
            <a:spcAft>
              <a:spcPct val="35000"/>
            </a:spcAft>
            <a:buNone/>
          </a:pPr>
          <a:r>
            <a:rPr lang="en-US" sz="1300" kern="1200" dirty="0">
              <a:latin typeface="Trebuchet MS"/>
            </a:rPr>
            <a:t>DPU Kernel Launch</a:t>
          </a:r>
        </a:p>
      </dsp:txBody>
      <dsp:txXfrm>
        <a:off x="2054734" y="856127"/>
        <a:ext cx="1277355" cy="489607"/>
      </dsp:txXfrm>
    </dsp:sp>
    <dsp:sp modelId="{005B021F-98C3-43CA-9B3B-799A8E343913}">
      <dsp:nvSpPr>
        <dsp:cNvPr id="0" name=""/>
        <dsp:cNvSpPr/>
      </dsp:nvSpPr>
      <dsp:spPr>
        <a:xfrm>
          <a:off x="2316361" y="1345734"/>
          <a:ext cx="1277355" cy="129870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rtl="0">
            <a:lnSpc>
              <a:spcPct val="90000"/>
            </a:lnSpc>
            <a:spcBef>
              <a:spcPct val="0"/>
            </a:spcBef>
            <a:spcAft>
              <a:spcPct val="15000"/>
            </a:spcAft>
            <a:buChar char="•"/>
          </a:pPr>
          <a:r>
            <a:rPr lang="en-US" sz="1300" kern="1200" dirty="0">
              <a:latin typeface="Trebuchet MS"/>
            </a:rPr>
            <a:t>Compute BLAS L1 in DPUs using </a:t>
          </a:r>
          <a:r>
            <a:rPr lang="en-US" sz="1300" kern="1200" dirty="0" err="1">
              <a:latin typeface="Trebuchet MS"/>
            </a:rPr>
            <a:t>tasklets</a:t>
          </a:r>
          <a:r>
            <a:rPr lang="en-US" sz="1300" kern="1200" dirty="0">
              <a:latin typeface="Trebuchet MS"/>
            </a:rPr>
            <a:t>. </a:t>
          </a:r>
          <a14:m xmlns:a14="http://schemas.microsoft.com/office/drawing/2010/main">
            <m:oMath xmlns:m="http://schemas.openxmlformats.org/officeDocument/2006/math">
              <m:r>
                <a:rPr lang="en-IN" sz="1300" b="0" i="1" kern="1200" smtClean="0">
                  <a:latin typeface="Cambria Math" panose="02040503050406030204" pitchFamily="18" charset="0"/>
                </a:rPr>
                <m:t>𝑌</m:t>
              </m:r>
              <m:r>
                <a:rPr lang="en-IN" sz="1300" b="0" i="1" kern="1200" smtClean="0">
                  <a:latin typeface="Cambria Math" panose="02040503050406030204" pitchFamily="18" charset="0"/>
                </a:rPr>
                <m:t>=</m:t>
              </m:r>
              <m:r>
                <a:rPr lang="en-IN" sz="1300" b="0" i="1" kern="1200" smtClean="0">
                  <a:latin typeface="Cambria Math" panose="02040503050406030204" pitchFamily="18" charset="0"/>
                </a:rPr>
                <m:t>𝛼</m:t>
              </m:r>
              <m:r>
                <a:rPr lang="en-IN" sz="1300" b="0" i="1" kern="1200" smtClean="0">
                  <a:latin typeface="Cambria Math" panose="02040503050406030204" pitchFamily="18" charset="0"/>
                </a:rPr>
                <m:t>∗</m:t>
              </m:r>
              <m:r>
                <a:rPr lang="en-IN" sz="1300" b="0" i="1" kern="1200" smtClean="0">
                  <a:latin typeface="Cambria Math" panose="02040503050406030204" pitchFamily="18" charset="0"/>
                </a:rPr>
                <m:t>𝐴</m:t>
              </m:r>
              <m:r>
                <a:rPr lang="en-IN" sz="1300" b="0" i="1" kern="1200" smtClean="0">
                  <a:latin typeface="Cambria Math" panose="02040503050406030204" pitchFamily="18" charset="0"/>
                </a:rPr>
                <m:t>+</m:t>
              </m:r>
              <m:r>
                <a:rPr lang="en-IN" sz="1300" b="0" i="1" kern="1200" smtClean="0">
                  <a:latin typeface="Cambria Math" panose="02040503050406030204" pitchFamily="18" charset="0"/>
                </a:rPr>
                <m:t>𝐵</m:t>
              </m:r>
            </m:oMath>
          </a14:m>
          <a:endParaRPr lang="en-US" sz="1300" kern="1200" dirty="0">
            <a:latin typeface="Trebuchet MS"/>
          </a:endParaRPr>
        </a:p>
      </dsp:txBody>
      <dsp:txXfrm>
        <a:off x="2353773" y="1383146"/>
        <a:ext cx="1202531" cy="1223876"/>
      </dsp:txXfrm>
    </dsp:sp>
    <dsp:sp modelId="{CA603AEB-1764-41AF-AFA4-6C487D303A49}">
      <dsp:nvSpPr>
        <dsp:cNvPr id="0" name=""/>
        <dsp:cNvSpPr/>
      </dsp:nvSpPr>
      <dsp:spPr>
        <a:xfrm>
          <a:off x="3525732" y="941918"/>
          <a:ext cx="410522" cy="318024"/>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525732" y="1005523"/>
        <a:ext cx="315115" cy="190814"/>
      </dsp:txXfrm>
    </dsp:sp>
    <dsp:sp modelId="{CBB73D5C-5E41-418C-8BB1-B79978786FC6}">
      <dsp:nvSpPr>
        <dsp:cNvPr id="0" name=""/>
        <dsp:cNvSpPr/>
      </dsp:nvSpPr>
      <dsp:spPr>
        <a:xfrm>
          <a:off x="4106660" y="856127"/>
          <a:ext cx="1277355" cy="734411"/>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rtl="0">
            <a:lnSpc>
              <a:spcPct val="90000"/>
            </a:lnSpc>
            <a:spcBef>
              <a:spcPct val="0"/>
            </a:spcBef>
            <a:spcAft>
              <a:spcPct val="35000"/>
            </a:spcAft>
            <a:buNone/>
          </a:pPr>
          <a:r>
            <a:rPr lang="en-US" sz="1300" kern="1200" dirty="0">
              <a:latin typeface="Trebuchet MS"/>
            </a:rPr>
            <a:t>Transfer from DPU to CPU</a:t>
          </a:r>
        </a:p>
      </dsp:txBody>
      <dsp:txXfrm>
        <a:off x="4106660" y="856127"/>
        <a:ext cx="1277355" cy="489607"/>
      </dsp:txXfrm>
    </dsp:sp>
    <dsp:sp modelId="{298D4156-A240-4C50-82DF-C62AD1D0331A}">
      <dsp:nvSpPr>
        <dsp:cNvPr id="0" name=""/>
        <dsp:cNvSpPr/>
      </dsp:nvSpPr>
      <dsp:spPr>
        <a:xfrm>
          <a:off x="4368287" y="1345734"/>
          <a:ext cx="1277355" cy="129870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92456" rIns="92456" bIns="92456" numCol="1" spcCol="1270" anchor="t" anchorCtr="0">
          <a:noAutofit/>
        </a:bodyPr>
        <a:lstStyle/>
        <a:p>
          <a:pPr marL="114300" lvl="1" indent="-114300" algn="l" defTabSz="577850" rtl="0">
            <a:lnSpc>
              <a:spcPct val="90000"/>
            </a:lnSpc>
            <a:spcBef>
              <a:spcPct val="0"/>
            </a:spcBef>
            <a:spcAft>
              <a:spcPct val="15000"/>
            </a:spcAft>
            <a:buChar char="•"/>
          </a:pPr>
          <a:r>
            <a:rPr lang="en-US" sz="1300" kern="1200" dirty="0">
              <a:latin typeface="Trebuchet MS"/>
            </a:rPr>
            <a:t>Transfer result array and merge back in CPU.</a:t>
          </a:r>
        </a:p>
      </dsp:txBody>
      <dsp:txXfrm>
        <a:off x="4405699" y="1383146"/>
        <a:ext cx="1202531" cy="12238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9B072B-2296-4871-8CA3-4A67A9D31BFE}">
      <dsp:nvSpPr>
        <dsp:cNvPr id="0" name=""/>
        <dsp:cNvSpPr/>
      </dsp:nvSpPr>
      <dsp:spPr>
        <a:xfrm>
          <a:off x="600736" y="0"/>
          <a:ext cx="2249223" cy="7910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Calibri Light" panose="020F0302020204030204"/>
            </a:rPr>
            <a:t>100 M elements array in host</a:t>
          </a:r>
          <a:endParaRPr lang="en-US" sz="1800" kern="1200" dirty="0"/>
        </a:p>
      </dsp:txBody>
      <dsp:txXfrm>
        <a:off x="623904" y="23168"/>
        <a:ext cx="2202887" cy="744677"/>
      </dsp:txXfrm>
    </dsp:sp>
    <dsp:sp modelId="{BF6F1F62-3456-4B8F-A78C-1D099E95DF69}">
      <dsp:nvSpPr>
        <dsp:cNvPr id="0" name=""/>
        <dsp:cNvSpPr/>
      </dsp:nvSpPr>
      <dsp:spPr>
        <a:xfrm rot="5400000">
          <a:off x="1577033" y="810789"/>
          <a:ext cx="296630" cy="355956"/>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1618562" y="840452"/>
        <a:ext cx="213574" cy="207641"/>
      </dsp:txXfrm>
    </dsp:sp>
    <dsp:sp modelId="{C51669F5-6161-49C5-AD24-96130CC1C359}">
      <dsp:nvSpPr>
        <dsp:cNvPr id="0" name=""/>
        <dsp:cNvSpPr/>
      </dsp:nvSpPr>
      <dsp:spPr>
        <a:xfrm>
          <a:off x="600736" y="1186521"/>
          <a:ext cx="2249223" cy="7910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Calibri Light" panose="020F0302020204030204"/>
            </a:rPr>
            <a:t>With 2500 DPUs – 40000 elements/DPU</a:t>
          </a:r>
          <a:endParaRPr lang="en-US" sz="1800" kern="1200" dirty="0"/>
        </a:p>
      </dsp:txBody>
      <dsp:txXfrm>
        <a:off x="623904" y="1209689"/>
        <a:ext cx="2202887" cy="744677"/>
      </dsp:txXfrm>
    </dsp:sp>
    <dsp:sp modelId="{BC778A52-051E-4AB4-B4A5-B5400F160339}">
      <dsp:nvSpPr>
        <dsp:cNvPr id="0" name=""/>
        <dsp:cNvSpPr/>
      </dsp:nvSpPr>
      <dsp:spPr>
        <a:xfrm rot="5400000">
          <a:off x="1577033" y="1997310"/>
          <a:ext cx="296630" cy="355956"/>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1618562" y="2026973"/>
        <a:ext cx="213574" cy="207641"/>
      </dsp:txXfrm>
    </dsp:sp>
    <dsp:sp modelId="{D75E6C0F-7237-4EBE-9561-565411C6D9C0}">
      <dsp:nvSpPr>
        <dsp:cNvPr id="0" name=""/>
        <dsp:cNvSpPr/>
      </dsp:nvSpPr>
      <dsp:spPr>
        <a:xfrm>
          <a:off x="600736" y="2373042"/>
          <a:ext cx="2249223" cy="7910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latin typeface="Calibri Light" panose="020F0302020204030204"/>
            </a:rPr>
            <a:t>With 10 </a:t>
          </a:r>
          <a:r>
            <a:rPr lang="en-US" sz="1800" kern="1200" dirty="0" err="1">
              <a:latin typeface="Calibri Light" panose="020F0302020204030204"/>
            </a:rPr>
            <a:t>Tasklets</a:t>
          </a:r>
          <a:r>
            <a:rPr lang="en-US" sz="1800" kern="1200" dirty="0">
              <a:latin typeface="Calibri Light" panose="020F0302020204030204"/>
            </a:rPr>
            <a:t> – 4000 elements/</a:t>
          </a:r>
          <a:r>
            <a:rPr lang="en-US" sz="1800" kern="1200" dirty="0" err="1">
              <a:latin typeface="Calibri Light" panose="020F0302020204030204"/>
            </a:rPr>
            <a:t>tasklet</a:t>
          </a:r>
          <a:endParaRPr lang="en-US" sz="1800" kern="1200" dirty="0"/>
        </a:p>
      </dsp:txBody>
      <dsp:txXfrm>
        <a:off x="623904" y="2396210"/>
        <a:ext cx="2202887" cy="7446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8F2C0C-78BB-415C-85C6-E1AF3BFB3738}">
      <dsp:nvSpPr>
        <dsp:cNvPr id="0" name=""/>
        <dsp:cNvSpPr/>
      </dsp:nvSpPr>
      <dsp:spPr>
        <a:xfrm>
          <a:off x="1266556" y="528"/>
          <a:ext cx="1267484" cy="1267484"/>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rtl="0">
            <a:lnSpc>
              <a:spcPct val="90000"/>
            </a:lnSpc>
            <a:spcBef>
              <a:spcPct val="0"/>
            </a:spcBef>
            <a:spcAft>
              <a:spcPct val="35000"/>
            </a:spcAft>
            <a:buNone/>
          </a:pPr>
          <a:r>
            <a:rPr lang="en-US" sz="900" kern="1200" dirty="0">
              <a:latin typeface="Calibri Light" panose="020F0302020204030204"/>
            </a:rPr>
            <a:t>Send data in small chunks from MRAM (64 MB) to WRAM (64 KB)</a:t>
          </a:r>
          <a:r>
            <a:rPr lang="en-US" sz="900" kern="1200" dirty="0">
              <a:latin typeface="Calibri Light"/>
              <a:cs typeface="Calibri Light"/>
            </a:rPr>
            <a:t> mram_read()</a:t>
          </a:r>
          <a:endParaRPr lang="en-US" sz="900" kern="1200" dirty="0"/>
        </a:p>
      </dsp:txBody>
      <dsp:txXfrm>
        <a:off x="1452175" y="186147"/>
        <a:ext cx="896246" cy="896246"/>
      </dsp:txXfrm>
    </dsp:sp>
    <dsp:sp modelId="{AD828B85-CA78-482C-AE31-29C8F8166789}">
      <dsp:nvSpPr>
        <dsp:cNvPr id="0" name=""/>
        <dsp:cNvSpPr/>
      </dsp:nvSpPr>
      <dsp:spPr>
        <a:xfrm rot="3600000">
          <a:off x="2202815" y="1237181"/>
          <a:ext cx="338124" cy="427775"/>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2228174" y="1278812"/>
        <a:ext cx="236687" cy="256665"/>
      </dsp:txXfrm>
    </dsp:sp>
    <dsp:sp modelId="{1AF64AEA-68F0-42E5-8298-FBBAF5DCB6F0}">
      <dsp:nvSpPr>
        <dsp:cNvPr id="0" name=""/>
        <dsp:cNvSpPr/>
      </dsp:nvSpPr>
      <dsp:spPr>
        <a:xfrm>
          <a:off x="2219283" y="1650700"/>
          <a:ext cx="1267484" cy="1267484"/>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rtl="0">
            <a:lnSpc>
              <a:spcPct val="90000"/>
            </a:lnSpc>
            <a:spcBef>
              <a:spcPct val="0"/>
            </a:spcBef>
            <a:spcAft>
              <a:spcPct val="35000"/>
            </a:spcAft>
            <a:buNone/>
          </a:pPr>
          <a:r>
            <a:rPr lang="en-US" sz="900" kern="1200" dirty="0">
              <a:latin typeface="Calibri Light" panose="020F0302020204030204"/>
            </a:rPr>
            <a:t>Compute in WRAM</a:t>
          </a:r>
          <a:endParaRPr lang="en-US" sz="900" kern="1200" dirty="0"/>
        </a:p>
      </dsp:txBody>
      <dsp:txXfrm>
        <a:off x="2404902" y="1836319"/>
        <a:ext cx="896246" cy="896246"/>
      </dsp:txXfrm>
    </dsp:sp>
    <dsp:sp modelId="{AE401102-4E9B-44F6-A1ED-760735792502}">
      <dsp:nvSpPr>
        <dsp:cNvPr id="0" name=""/>
        <dsp:cNvSpPr/>
      </dsp:nvSpPr>
      <dsp:spPr>
        <a:xfrm rot="10800000">
          <a:off x="1740805" y="2070554"/>
          <a:ext cx="338124" cy="427775"/>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rot="10800000">
        <a:off x="1842242" y="2156109"/>
        <a:ext cx="236687" cy="256665"/>
      </dsp:txXfrm>
    </dsp:sp>
    <dsp:sp modelId="{0D4B0524-57D5-4AAD-BF01-F9615A595D07}">
      <dsp:nvSpPr>
        <dsp:cNvPr id="0" name=""/>
        <dsp:cNvSpPr/>
      </dsp:nvSpPr>
      <dsp:spPr>
        <a:xfrm>
          <a:off x="313829" y="1650700"/>
          <a:ext cx="1267484" cy="1267484"/>
        </a:xfrm>
        <a:prstGeom prst="ellipse">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rtl="0">
            <a:lnSpc>
              <a:spcPct val="90000"/>
            </a:lnSpc>
            <a:spcBef>
              <a:spcPct val="0"/>
            </a:spcBef>
            <a:spcAft>
              <a:spcPct val="35000"/>
            </a:spcAft>
            <a:buNone/>
          </a:pPr>
          <a:r>
            <a:rPr lang="en-US" sz="900" kern="1200" dirty="0">
              <a:latin typeface="Calibri Light" panose="020F0302020204030204"/>
            </a:rPr>
            <a:t>Transfer result back to MRAM mram_write</a:t>
          </a:r>
          <a:r>
            <a:rPr lang="en-US" sz="900" kern="1200" dirty="0">
              <a:latin typeface="Calibri Light"/>
              <a:cs typeface="Calibri Light"/>
            </a:rPr>
            <a:t>().</a:t>
          </a:r>
          <a:endParaRPr lang="en-US" sz="900" kern="1200" dirty="0">
            <a:latin typeface="Calibri"/>
            <a:cs typeface="Calibri"/>
          </a:endParaRPr>
        </a:p>
      </dsp:txBody>
      <dsp:txXfrm>
        <a:off x="499448" y="1836319"/>
        <a:ext cx="896246" cy="896246"/>
      </dsp:txXfrm>
    </dsp:sp>
    <dsp:sp modelId="{3CE417D4-C9F0-40B8-ACAD-B66C8BF73EA8}">
      <dsp:nvSpPr>
        <dsp:cNvPr id="0" name=""/>
        <dsp:cNvSpPr/>
      </dsp:nvSpPr>
      <dsp:spPr>
        <a:xfrm rot="18000000">
          <a:off x="1250087" y="1253756"/>
          <a:ext cx="338124" cy="427775"/>
        </a:xfrm>
        <a:prstGeom prst="righ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11150">
            <a:lnSpc>
              <a:spcPct val="90000"/>
            </a:lnSpc>
            <a:spcBef>
              <a:spcPct val="0"/>
            </a:spcBef>
            <a:spcAft>
              <a:spcPct val="35000"/>
            </a:spcAft>
            <a:buNone/>
          </a:pPr>
          <a:endParaRPr lang="en-US" sz="700" kern="1200"/>
        </a:p>
      </dsp:txBody>
      <dsp:txXfrm>
        <a:off x="1275446" y="1383235"/>
        <a:ext cx="236687" cy="256665"/>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D6170067-98EE-4310-A749-221E75E39299}" type="datetimeFigureOut">
              <a:rPr lang="en-US"/>
              <a:pPr>
                <a:defRPr/>
              </a:pPr>
              <a:t>7/27/2023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F6B84B4C-35E0-4AD2-9D33-E2060ADD54DA}" type="slidenum">
              <a:rPr lang="en-US"/>
              <a:pPr>
                <a:defRPr/>
              </a:pPr>
              <a:t>‹#›</a:t>
            </a:fld>
            <a:endParaRPr lang="en-US" dirty="0"/>
          </a:p>
        </p:txBody>
      </p:sp>
    </p:spTree>
    <p:extLst>
      <p:ext uri="{BB962C8B-B14F-4D97-AF65-F5344CB8AC3E}">
        <p14:creationId xmlns:p14="http://schemas.microsoft.com/office/powerpoint/2010/main" val="19631054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429841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4298410" fontAlgn="auto">
              <a:spcBef>
                <a:spcPts val="0"/>
              </a:spcBef>
              <a:spcAft>
                <a:spcPts val="0"/>
              </a:spcAft>
              <a:defRPr sz="1200">
                <a:latin typeface="+mn-lt"/>
                <a:cs typeface="+mn-cs"/>
              </a:defRPr>
            </a:lvl1pPr>
          </a:lstStyle>
          <a:p>
            <a:pPr>
              <a:defRPr/>
            </a:pPr>
            <a:fld id="{263F9517-E024-4653-9649-815534AB44D7}" type="datetimeFigureOut">
              <a:rPr lang="en-US"/>
              <a:pPr>
                <a:defRPr/>
              </a:pPr>
              <a:t>7/27/2023</a:t>
            </a:fld>
            <a:endParaRPr lang="en-US" dirty="0"/>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29841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4298410" fontAlgn="auto">
              <a:spcBef>
                <a:spcPts val="0"/>
              </a:spcBef>
              <a:spcAft>
                <a:spcPts val="0"/>
              </a:spcAft>
              <a:defRPr sz="1200">
                <a:latin typeface="+mn-lt"/>
                <a:cs typeface="+mn-cs"/>
              </a:defRPr>
            </a:lvl1pPr>
          </a:lstStyle>
          <a:p>
            <a:pPr>
              <a:defRPr/>
            </a:pPr>
            <a:fld id="{0429B01F-019F-470C-80F6-928133E3A9D0}" type="slidenum">
              <a:rPr lang="en-US"/>
              <a:pPr>
                <a:defRPr/>
              </a:pPr>
              <a:t>‹#›</a:t>
            </a:fld>
            <a:endParaRPr lang="en-US" dirty="0"/>
          </a:p>
        </p:txBody>
      </p:sp>
    </p:spTree>
    <p:extLst>
      <p:ext uri="{BB962C8B-B14F-4D97-AF65-F5344CB8AC3E}">
        <p14:creationId xmlns:p14="http://schemas.microsoft.com/office/powerpoint/2010/main" val="3566461786"/>
      </p:ext>
    </p:extLst>
  </p:cSld>
  <p:clrMap bg1="lt1" tx1="dk1" bg2="lt2" tx2="dk2" accent1="accent1" accent2="accent2" accent3="accent3" accent4="accent4" accent5="accent5" accent6="accent6" hlink="hlink" folHlink="folHlink"/>
  <p:notesStyle>
    <a:lvl1pPr algn="l" defTabSz="4297363" rtl="0" eaLnBrk="0" fontAlgn="base" hangingPunct="0">
      <a:spcBef>
        <a:spcPct val="30000"/>
      </a:spcBef>
      <a:spcAft>
        <a:spcPct val="0"/>
      </a:spcAft>
      <a:defRPr sz="5800" kern="1200">
        <a:solidFill>
          <a:schemeClr val="tx1"/>
        </a:solidFill>
        <a:latin typeface="+mn-lt"/>
        <a:ea typeface="+mn-ea"/>
        <a:cs typeface="+mn-cs"/>
      </a:defRPr>
    </a:lvl1pPr>
    <a:lvl2pPr marL="2147888" algn="l" defTabSz="4297363" rtl="0" eaLnBrk="0" fontAlgn="base" hangingPunct="0">
      <a:spcBef>
        <a:spcPct val="30000"/>
      </a:spcBef>
      <a:spcAft>
        <a:spcPct val="0"/>
      </a:spcAft>
      <a:defRPr sz="5800" kern="1200">
        <a:solidFill>
          <a:schemeClr val="tx1"/>
        </a:solidFill>
        <a:latin typeface="+mn-lt"/>
        <a:ea typeface="+mn-ea"/>
        <a:cs typeface="+mn-cs"/>
      </a:defRPr>
    </a:lvl2pPr>
    <a:lvl3pPr marL="4297363" algn="l" defTabSz="4297363" rtl="0" eaLnBrk="0" fontAlgn="base" hangingPunct="0">
      <a:spcBef>
        <a:spcPct val="30000"/>
      </a:spcBef>
      <a:spcAft>
        <a:spcPct val="0"/>
      </a:spcAft>
      <a:defRPr sz="5800" kern="1200">
        <a:solidFill>
          <a:schemeClr val="tx1"/>
        </a:solidFill>
        <a:latin typeface="+mn-lt"/>
        <a:ea typeface="+mn-ea"/>
        <a:cs typeface="+mn-cs"/>
      </a:defRPr>
    </a:lvl3pPr>
    <a:lvl4pPr marL="6446838" algn="l" defTabSz="4297363" rtl="0" eaLnBrk="0" fontAlgn="base" hangingPunct="0">
      <a:spcBef>
        <a:spcPct val="30000"/>
      </a:spcBef>
      <a:spcAft>
        <a:spcPct val="0"/>
      </a:spcAft>
      <a:defRPr sz="5800" kern="1200">
        <a:solidFill>
          <a:schemeClr val="tx1"/>
        </a:solidFill>
        <a:latin typeface="+mn-lt"/>
        <a:ea typeface="+mn-ea"/>
        <a:cs typeface="+mn-cs"/>
      </a:defRPr>
    </a:lvl4pPr>
    <a:lvl5pPr marL="8596313" algn="l" defTabSz="4297363" rtl="0" eaLnBrk="0" fontAlgn="base" hangingPunct="0">
      <a:spcBef>
        <a:spcPct val="30000"/>
      </a:spcBef>
      <a:spcAft>
        <a:spcPct val="0"/>
      </a:spcAft>
      <a:defRPr sz="5800" kern="1200">
        <a:solidFill>
          <a:schemeClr val="tx1"/>
        </a:solidFill>
        <a:latin typeface="+mn-lt"/>
        <a:ea typeface="+mn-ea"/>
        <a:cs typeface="+mn-cs"/>
      </a:defRPr>
    </a:lvl5pPr>
    <a:lvl6pPr marL="10746023" algn="l" defTabSz="4298410" rtl="0" eaLnBrk="1" latinLnBrk="0" hangingPunct="1">
      <a:defRPr sz="5800" kern="1200">
        <a:solidFill>
          <a:schemeClr val="tx1"/>
        </a:solidFill>
        <a:latin typeface="+mn-lt"/>
        <a:ea typeface="+mn-ea"/>
        <a:cs typeface="+mn-cs"/>
      </a:defRPr>
    </a:lvl6pPr>
    <a:lvl7pPr marL="12895229" algn="l" defTabSz="4298410" rtl="0" eaLnBrk="1" latinLnBrk="0" hangingPunct="1">
      <a:defRPr sz="5800" kern="1200">
        <a:solidFill>
          <a:schemeClr val="tx1"/>
        </a:solidFill>
        <a:latin typeface="+mn-lt"/>
        <a:ea typeface="+mn-ea"/>
        <a:cs typeface="+mn-cs"/>
      </a:defRPr>
    </a:lvl7pPr>
    <a:lvl8pPr marL="15044432" algn="l" defTabSz="4298410" rtl="0" eaLnBrk="1" latinLnBrk="0" hangingPunct="1">
      <a:defRPr sz="5800" kern="1200">
        <a:solidFill>
          <a:schemeClr val="tx1"/>
        </a:solidFill>
        <a:latin typeface="+mn-lt"/>
        <a:ea typeface="+mn-ea"/>
        <a:cs typeface="+mn-cs"/>
      </a:defRPr>
    </a:lvl8pPr>
    <a:lvl9pPr marL="17193637" algn="l" defTabSz="429841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124" name="Slide Number Placeholder 3"/>
          <p:cNvSpPr>
            <a:spLocks noGrp="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sz="8500">
                <a:solidFill>
                  <a:schemeClr val="tx1"/>
                </a:solidFill>
                <a:latin typeface="Calibri" pitchFamily="34" charset="0"/>
              </a:defRPr>
            </a:lvl1pPr>
            <a:lvl2pPr marL="742950" indent="-285750">
              <a:defRPr sz="8500">
                <a:solidFill>
                  <a:schemeClr val="tx1"/>
                </a:solidFill>
                <a:latin typeface="Calibri" pitchFamily="34" charset="0"/>
              </a:defRPr>
            </a:lvl2pPr>
            <a:lvl3pPr marL="1143000" indent="-228600">
              <a:defRPr sz="8500">
                <a:solidFill>
                  <a:schemeClr val="tx1"/>
                </a:solidFill>
                <a:latin typeface="Calibri" pitchFamily="34" charset="0"/>
              </a:defRPr>
            </a:lvl3pPr>
            <a:lvl4pPr marL="1600200" indent="-228600">
              <a:defRPr sz="8500">
                <a:solidFill>
                  <a:schemeClr val="tx1"/>
                </a:solidFill>
                <a:latin typeface="Calibri" pitchFamily="34" charset="0"/>
              </a:defRPr>
            </a:lvl4pPr>
            <a:lvl5pPr marL="2057400" indent="-228600">
              <a:defRPr sz="8500">
                <a:solidFill>
                  <a:schemeClr val="tx1"/>
                </a:solidFill>
                <a:latin typeface="Calibri" pitchFamily="34" charset="0"/>
              </a:defRPr>
            </a:lvl5pPr>
            <a:lvl6pPr marL="2514600" indent="-228600" defTabSz="4297363" fontAlgn="base">
              <a:spcBef>
                <a:spcPct val="0"/>
              </a:spcBef>
              <a:spcAft>
                <a:spcPct val="0"/>
              </a:spcAft>
              <a:defRPr sz="8500">
                <a:solidFill>
                  <a:schemeClr val="tx1"/>
                </a:solidFill>
                <a:latin typeface="Calibri" pitchFamily="34" charset="0"/>
              </a:defRPr>
            </a:lvl6pPr>
            <a:lvl7pPr marL="2971800" indent="-228600" defTabSz="4297363" fontAlgn="base">
              <a:spcBef>
                <a:spcPct val="0"/>
              </a:spcBef>
              <a:spcAft>
                <a:spcPct val="0"/>
              </a:spcAft>
              <a:defRPr sz="8500">
                <a:solidFill>
                  <a:schemeClr val="tx1"/>
                </a:solidFill>
                <a:latin typeface="Calibri" pitchFamily="34" charset="0"/>
              </a:defRPr>
            </a:lvl7pPr>
            <a:lvl8pPr marL="3429000" indent="-228600" defTabSz="4297363" fontAlgn="base">
              <a:spcBef>
                <a:spcPct val="0"/>
              </a:spcBef>
              <a:spcAft>
                <a:spcPct val="0"/>
              </a:spcAft>
              <a:defRPr sz="8500">
                <a:solidFill>
                  <a:schemeClr val="tx1"/>
                </a:solidFill>
                <a:latin typeface="Calibri" pitchFamily="34" charset="0"/>
              </a:defRPr>
            </a:lvl8pPr>
            <a:lvl9pPr marL="3886200" indent="-228600" defTabSz="4297363" fontAlgn="base">
              <a:spcBef>
                <a:spcPct val="0"/>
              </a:spcBef>
              <a:spcAft>
                <a:spcPct val="0"/>
              </a:spcAft>
              <a:defRPr sz="8500">
                <a:solidFill>
                  <a:schemeClr val="tx1"/>
                </a:solidFill>
                <a:latin typeface="Calibri" pitchFamily="34" charset="0"/>
              </a:defRPr>
            </a:lvl9pPr>
          </a:lstStyle>
          <a:p>
            <a:pPr defTabSz="4297363" fontAlgn="base">
              <a:spcBef>
                <a:spcPct val="0"/>
              </a:spcBef>
              <a:spcAft>
                <a:spcPct val="0"/>
              </a:spcAft>
              <a:defRPr/>
            </a:pPr>
            <a:fld id="{FB55ECB4-2EF4-4FE8-8A50-D540F2DE8C72}" type="slidenum">
              <a:rPr lang="en-US" altLang="en-US" sz="1200" smtClean="0"/>
              <a:pPr defTabSz="4297363" fontAlgn="base">
                <a:spcBef>
                  <a:spcPct val="0"/>
                </a:spcBef>
                <a:spcAft>
                  <a:spcPct val="0"/>
                </a:spcAft>
                <a:defRPr/>
              </a:pPr>
              <a:t>1</a:t>
            </a:fld>
            <a:endParaRPr lang="en-US"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18" name="Rectangle 8"/>
          <p:cNvSpPr>
            <a:spLocks noChangeArrowheads="1"/>
          </p:cNvSpPr>
          <p:nvPr userDrawn="1"/>
        </p:nvSpPr>
        <p:spPr bwMode="auto">
          <a:xfrm>
            <a:off x="11668125" y="41965563"/>
            <a:ext cx="6354763" cy="692150"/>
          </a:xfrm>
          <a:prstGeom prst="rect">
            <a:avLst/>
          </a:prstGeom>
          <a:noFill/>
          <a:ln w="9525">
            <a:noFill/>
            <a:miter lim="800000"/>
            <a:headEnd/>
            <a:tailEnd/>
          </a:ln>
        </p:spPr>
        <p:txBody>
          <a:bodyPr wrap="none">
            <a:spAutoFit/>
          </a:bodyPr>
          <a:lstStyle/>
          <a:p>
            <a:r>
              <a:rPr lang="en-US" altLang="en-US" sz="3900" b="1" dirty="0">
                <a:solidFill>
                  <a:srgbClr val="2C3F71"/>
                </a:solidFill>
                <a:latin typeface="Calibri" pitchFamily="34" charset="0"/>
              </a:rPr>
              <a:t>© Accellera Systems Initiative</a:t>
            </a:r>
          </a:p>
        </p:txBody>
      </p:sp>
      <p:sp>
        <p:nvSpPr>
          <p:cNvPr id="4" name="Text Placeholder 3"/>
          <p:cNvSpPr>
            <a:spLocks noGrp="1"/>
          </p:cNvSpPr>
          <p:nvPr>
            <p:ph type="body" sz="quarter" idx="10"/>
          </p:nvPr>
        </p:nvSpPr>
        <p:spPr>
          <a:xfrm>
            <a:off x="623691" y="6925562"/>
            <a:ext cx="14299153"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6" name="Text Placeholder 5"/>
          <p:cNvSpPr>
            <a:spLocks noGrp="1"/>
          </p:cNvSpPr>
          <p:nvPr>
            <p:ph type="body" sz="quarter" idx="11"/>
          </p:nvPr>
        </p:nvSpPr>
        <p:spPr>
          <a:xfrm>
            <a:off x="636213" y="6186636"/>
            <a:ext cx="1428786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0" name="Text Placeholder 5"/>
          <p:cNvSpPr>
            <a:spLocks noGrp="1"/>
          </p:cNvSpPr>
          <p:nvPr>
            <p:ph type="body" sz="quarter" idx="20"/>
          </p:nvPr>
        </p:nvSpPr>
        <p:spPr>
          <a:xfrm>
            <a:off x="636211" y="16986998"/>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5" name="Text Placeholder 5"/>
          <p:cNvSpPr>
            <a:spLocks noGrp="1"/>
          </p:cNvSpPr>
          <p:nvPr>
            <p:ph type="body" sz="quarter" idx="25"/>
          </p:nvPr>
        </p:nvSpPr>
        <p:spPr>
          <a:xfrm>
            <a:off x="15353328" y="6186636"/>
            <a:ext cx="14287682"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6" name="Text Placeholder 3"/>
          <p:cNvSpPr>
            <a:spLocks noGrp="1"/>
          </p:cNvSpPr>
          <p:nvPr>
            <p:ph type="body" sz="quarter" idx="26"/>
          </p:nvPr>
        </p:nvSpPr>
        <p:spPr>
          <a:xfrm>
            <a:off x="15353328" y="6925562"/>
            <a:ext cx="1428768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27" name="Text Placeholder 5"/>
          <p:cNvSpPr>
            <a:spLocks noGrp="1"/>
          </p:cNvSpPr>
          <p:nvPr>
            <p:ph type="body" sz="quarter" idx="27"/>
          </p:nvPr>
        </p:nvSpPr>
        <p:spPr>
          <a:xfrm>
            <a:off x="15353329" y="17009575"/>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8" name="Text Placeholder 3"/>
          <p:cNvSpPr>
            <a:spLocks noGrp="1"/>
          </p:cNvSpPr>
          <p:nvPr>
            <p:ph type="body" sz="quarter" idx="28"/>
          </p:nvPr>
        </p:nvSpPr>
        <p:spPr>
          <a:xfrm>
            <a:off x="15347853" y="17802858"/>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60" name="Text Placeholder 3"/>
          <p:cNvSpPr>
            <a:spLocks noGrp="1"/>
          </p:cNvSpPr>
          <p:nvPr>
            <p:ph type="body" sz="quarter" idx="96"/>
          </p:nvPr>
        </p:nvSpPr>
        <p:spPr>
          <a:xfrm>
            <a:off x="623691" y="17782142"/>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76" name="Text Placeholder 76"/>
          <p:cNvSpPr>
            <a:spLocks noGrp="1"/>
          </p:cNvSpPr>
          <p:nvPr>
            <p:ph type="body" sz="quarter" idx="150"/>
          </p:nvPr>
        </p:nvSpPr>
        <p:spPr>
          <a:xfrm>
            <a:off x="7235743" y="4403558"/>
            <a:ext cx="15156028" cy="795708"/>
          </a:xfrm>
          <a:prstGeom prst="rect">
            <a:avLst/>
          </a:prstGeom>
        </p:spPr>
        <p:txBody>
          <a:bodyPr lIns="77349" tIns="38675" rIns="77349" bIns="38675">
            <a:normAutofit/>
          </a:bodyPr>
          <a:lstStyle>
            <a:lvl1pPr marL="0" indent="0" algn="ctr">
              <a:buFontTx/>
              <a:buNone/>
              <a:defRPr sz="44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79" name="Text Placeholder 76"/>
          <p:cNvSpPr>
            <a:spLocks noGrp="1"/>
          </p:cNvSpPr>
          <p:nvPr>
            <p:ph type="body" sz="quarter" idx="151"/>
          </p:nvPr>
        </p:nvSpPr>
        <p:spPr>
          <a:xfrm>
            <a:off x="7235743" y="3266282"/>
            <a:ext cx="15156028" cy="1060492"/>
          </a:xfrm>
          <a:prstGeom prst="rect">
            <a:avLst/>
          </a:prstGeom>
        </p:spPr>
        <p:txBody>
          <a:bodyPr lIns="77349" tIns="38675" rIns="77349" bIns="38675" anchor="t" anchorCtr="1">
            <a:noAutofit/>
          </a:bodyPr>
          <a:lstStyle>
            <a:lvl1pPr marL="0" indent="0" algn="ctr">
              <a:buFontTx/>
              <a:buNone/>
              <a:defRPr sz="600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80" name="Text Placeholder 76"/>
          <p:cNvSpPr>
            <a:spLocks noGrp="1"/>
          </p:cNvSpPr>
          <p:nvPr>
            <p:ph type="body" sz="quarter" idx="153"/>
          </p:nvPr>
        </p:nvSpPr>
        <p:spPr>
          <a:xfrm>
            <a:off x="7235743" y="758465"/>
            <a:ext cx="15156028" cy="2507817"/>
          </a:xfrm>
          <a:prstGeom prst="rect">
            <a:avLst/>
          </a:prstGeom>
        </p:spPr>
        <p:txBody>
          <a:bodyPr lIns="77349" tIns="38675" rIns="77349" bIns="38675" anchor="ctr" anchorCtr="1">
            <a:normAutofit/>
          </a:bodyPr>
          <a:lstStyle>
            <a:lvl1pPr marL="0" indent="0" algn="ctr">
              <a:lnSpc>
                <a:spcPts val="9000"/>
              </a:lnSpc>
              <a:spcBef>
                <a:spcPts val="0"/>
              </a:spcBef>
              <a:buFontTx/>
              <a:buNone/>
              <a:defRPr sz="9800" baseline="0">
                <a:solidFill>
                  <a:schemeClr val="tx2"/>
                </a:solidFill>
                <a:latin typeface="+mj-lt"/>
              </a:defRPr>
            </a:lvl1pPr>
            <a:lvl2pPr>
              <a:buFontTx/>
              <a:buNone/>
              <a:defRPr sz="6100"/>
            </a:lvl2pPr>
            <a:lvl3pPr>
              <a:buFontTx/>
              <a:buNone/>
              <a:defRPr sz="6100"/>
            </a:lvl3pPr>
            <a:lvl4pPr>
              <a:buFontTx/>
              <a:buNone/>
              <a:defRPr sz="6100"/>
            </a:lvl4pPr>
            <a:lvl5pPr>
              <a:buFontTx/>
              <a:buNone/>
              <a:defRPr sz="6100"/>
            </a:lvl5pPr>
          </a:lstStyle>
          <a:p>
            <a:pPr lvl="0"/>
            <a:r>
              <a:rPr lang="en-US"/>
              <a:t>Click to edit Master text styles</a:t>
            </a:r>
          </a:p>
        </p:txBody>
      </p:sp>
      <p:sp>
        <p:nvSpPr>
          <p:cNvPr id="19" name="Text Placeholder 5"/>
          <p:cNvSpPr>
            <a:spLocks noGrp="1"/>
          </p:cNvSpPr>
          <p:nvPr>
            <p:ph type="body" sz="quarter" idx="154"/>
          </p:nvPr>
        </p:nvSpPr>
        <p:spPr>
          <a:xfrm>
            <a:off x="7975668" y="38623192"/>
            <a:ext cx="14276605" cy="1381180"/>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24" name="Text Placeholder 5"/>
          <p:cNvSpPr>
            <a:spLocks noGrp="1"/>
          </p:cNvSpPr>
          <p:nvPr>
            <p:ph type="body" sz="quarter" idx="156"/>
          </p:nvPr>
        </p:nvSpPr>
        <p:spPr>
          <a:xfrm>
            <a:off x="636211" y="27883011"/>
            <a:ext cx="14291358"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31" name="Text Placeholder 5"/>
          <p:cNvSpPr>
            <a:spLocks noGrp="1"/>
          </p:cNvSpPr>
          <p:nvPr>
            <p:ph type="body" sz="quarter" idx="157"/>
          </p:nvPr>
        </p:nvSpPr>
        <p:spPr>
          <a:xfrm>
            <a:off x="15353329" y="27905588"/>
            <a:ext cx="14283756" cy="800265"/>
          </a:xfrm>
          <a:prstGeom prst="rect">
            <a:avLst/>
          </a:prstGeom>
          <a:noFill/>
        </p:spPr>
        <p:txBody>
          <a:bodyPr wrap="square" lIns="89551" tIns="89551" rIns="89551" bIns="89551" anchor="ctr" anchorCtr="0">
            <a:spAutoFit/>
          </a:bodyPr>
          <a:lstStyle>
            <a:lvl1pPr marL="0" indent="0" algn="ctr">
              <a:buNone/>
              <a:defRPr sz="3900" b="1" u="sng" baseline="0">
                <a:solidFill>
                  <a:schemeClr val="accent5">
                    <a:lumMod val="50000"/>
                  </a:schemeClr>
                </a:solidFill>
              </a:defRPr>
            </a:lvl1pPr>
          </a:lstStyle>
          <a:p>
            <a:pPr lvl="0"/>
            <a:r>
              <a:rPr lang="en-US"/>
              <a:t>Click to edit Master text styles</a:t>
            </a:r>
          </a:p>
        </p:txBody>
      </p:sp>
      <p:sp>
        <p:nvSpPr>
          <p:cNvPr id="32" name="Text Placeholder 3"/>
          <p:cNvSpPr>
            <a:spLocks noGrp="1"/>
          </p:cNvSpPr>
          <p:nvPr>
            <p:ph type="body" sz="quarter" idx="158"/>
          </p:nvPr>
        </p:nvSpPr>
        <p:spPr>
          <a:xfrm>
            <a:off x="15347853" y="28698871"/>
            <a:ext cx="14289232"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
        <p:nvSpPr>
          <p:cNvPr id="33" name="Text Placeholder 3"/>
          <p:cNvSpPr>
            <a:spLocks noGrp="1"/>
          </p:cNvSpPr>
          <p:nvPr>
            <p:ph type="body" sz="quarter" idx="159"/>
          </p:nvPr>
        </p:nvSpPr>
        <p:spPr>
          <a:xfrm>
            <a:off x="623691" y="28678155"/>
            <a:ext cx="14300387" cy="897605"/>
          </a:xfrm>
          <a:prstGeom prst="rect">
            <a:avLst/>
          </a:prstGeom>
        </p:spPr>
        <p:txBody>
          <a:bodyPr wrap="square" lIns="223877" tIns="223877" rIns="223877" bIns="223877">
            <a:spAutoFit/>
          </a:bodyPr>
          <a:lstStyle>
            <a:lvl1pPr marL="0" indent="0">
              <a:buNone/>
              <a:defRPr sz="2800">
                <a:solidFill>
                  <a:schemeClr val="accent5">
                    <a:lumMod val="50000"/>
                  </a:schemeClr>
                </a:solidFill>
                <a:latin typeface="Trebuchet MS" pitchFamily="34" charset="0"/>
              </a:defRPr>
            </a:lvl1pPr>
            <a:lvl2pPr marL="1455191" indent="-559688">
              <a:defRPr sz="2500">
                <a:latin typeface="Trebuchet MS" pitchFamily="34" charset="0"/>
              </a:defRPr>
            </a:lvl2pPr>
            <a:lvl3pPr marL="2014879" indent="-559688">
              <a:defRPr sz="2500">
                <a:latin typeface="Trebuchet MS" pitchFamily="34" charset="0"/>
              </a:defRPr>
            </a:lvl3pPr>
            <a:lvl4pPr marL="2630537" indent="-615658">
              <a:defRPr sz="2500">
                <a:latin typeface="Trebuchet MS" pitchFamily="34" charset="0"/>
              </a:defRPr>
            </a:lvl4pPr>
            <a:lvl5pPr marL="3078288" indent="-447751">
              <a:defRPr sz="2500">
                <a:latin typeface="Trebuchet MS" pitchFamily="34" charset="0"/>
              </a:defRPr>
            </a:lvl5pPr>
          </a:lstStyle>
          <a:p>
            <a:pPr lvl="0"/>
            <a:r>
              <a:rPr lang="en-US"/>
              <a:t>Click to edit Master text styles</a:t>
            </a:r>
          </a:p>
        </p:txBody>
      </p:sp>
    </p:spTree>
  </p:cSld>
  <p:clrMapOvr>
    <a:masterClrMapping/>
  </p:clrMapOvr>
  <p:extLst>
    <p:ext uri="{DCECCB84-F9BA-43D5-87BE-67443E8EF086}">
      <p15:sldGuideLst xmlns:p15="http://schemas.microsoft.com/office/powerpoint/2012/main">
        <p15:guide id="1" orient="horz" pos="13481" userDrawn="1">
          <p15:clr>
            <a:srgbClr val="FBAE40"/>
          </p15:clr>
        </p15:guide>
        <p15:guide id="2" pos="9535"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75000"/>
              </a:schemeClr>
            </a:gs>
            <a:gs pos="50000">
              <a:schemeClr val="accent5">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1026" name="Rectangle 33"/>
          <p:cNvSpPr>
            <a:spLocks noChangeArrowheads="1"/>
          </p:cNvSpPr>
          <p:nvPr/>
        </p:nvSpPr>
        <p:spPr bwMode="auto">
          <a:xfrm>
            <a:off x="635000" y="601503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7" name="Rectangle 33"/>
          <p:cNvSpPr>
            <a:spLocks noChangeArrowheads="1"/>
          </p:cNvSpPr>
          <p:nvPr userDrawn="1"/>
        </p:nvSpPr>
        <p:spPr bwMode="auto">
          <a:xfrm>
            <a:off x="635000" y="600075"/>
            <a:ext cx="29005213" cy="4789488"/>
          </a:xfrm>
          <a:prstGeom prst="roundRect">
            <a:avLst>
              <a:gd name="adj" fmla="val 3537"/>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28" name="Rectangle 33"/>
          <p:cNvSpPr>
            <a:spLocks noChangeArrowheads="1"/>
          </p:cNvSpPr>
          <p:nvPr userDrawn="1"/>
        </p:nvSpPr>
        <p:spPr bwMode="auto">
          <a:xfrm>
            <a:off x="635000" y="38458775"/>
            <a:ext cx="29005213" cy="3530600"/>
          </a:xfrm>
          <a:prstGeom prst="roundRect">
            <a:avLst>
              <a:gd name="adj" fmla="val 5694"/>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1029" name="Picture 13" descr="accellera-logo-poster.png"/>
          <p:cNvPicPr>
            <a:picLocks noChangeAspect="1"/>
          </p:cNvPicPr>
          <p:nvPr userDrawn="1"/>
        </p:nvPicPr>
        <p:blipFill>
          <a:blip r:embed="rId3" cstate="print"/>
          <a:srcRect/>
          <a:stretch>
            <a:fillRect/>
          </a:stretch>
        </p:blipFill>
        <p:spPr bwMode="auto">
          <a:xfrm>
            <a:off x="1006158" y="1645761"/>
            <a:ext cx="5529262" cy="3063875"/>
          </a:xfrm>
          <a:prstGeom prst="rect">
            <a:avLst/>
          </a:prstGeom>
          <a:noFill/>
          <a:ln w="9525">
            <a:noFill/>
            <a:miter lim="800000"/>
            <a:headEnd/>
            <a:tailEnd/>
          </a:ln>
        </p:spPr>
      </p:pic>
      <p:sp>
        <p:nvSpPr>
          <p:cNvPr id="1030" name="Rectangle 33"/>
          <p:cNvSpPr>
            <a:spLocks noChangeArrowheads="1"/>
          </p:cNvSpPr>
          <p:nvPr userDrawn="1"/>
        </p:nvSpPr>
        <p:spPr bwMode="auto">
          <a:xfrm>
            <a:off x="635000" y="16816388"/>
            <a:ext cx="29005213" cy="10169525"/>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sp>
        <p:nvSpPr>
          <p:cNvPr id="1031" name="Rectangle 33"/>
          <p:cNvSpPr>
            <a:spLocks noChangeArrowheads="1"/>
          </p:cNvSpPr>
          <p:nvPr userDrawn="1"/>
        </p:nvSpPr>
        <p:spPr bwMode="auto">
          <a:xfrm>
            <a:off x="635000" y="27611388"/>
            <a:ext cx="29005213" cy="10221912"/>
          </a:xfrm>
          <a:prstGeom prst="roundRect">
            <a:avLst>
              <a:gd name="adj" fmla="val 1449"/>
            </a:avLst>
          </a:prstGeom>
          <a:solidFill>
            <a:schemeClr val="bg1"/>
          </a:solidFill>
          <a:ln w="53975">
            <a:solidFill>
              <a:schemeClr val="tx2"/>
            </a:solidFill>
            <a:miter lim="800000"/>
            <a:headEnd/>
            <a:tailEnd/>
          </a:ln>
        </p:spPr>
        <p:txBody>
          <a:bodyPr wrap="none" lIns="89551" tIns="44774" rIns="89551" bIns="44774" anchor="ctr"/>
          <a:lstStyle/>
          <a:p>
            <a:endParaRPr lang="en-US" altLang="en-US" dirty="0">
              <a:latin typeface="Calibri" pitchFamily="34" charset="0"/>
            </a:endParaRPr>
          </a:p>
        </p:txBody>
      </p:sp>
      <p:pic>
        <p:nvPicPr>
          <p:cNvPr id="3" name="Picture 2" descr="Logo&#10;&#10;Description automatically generated with medium confidence">
            <a:extLst>
              <a:ext uri="{FF2B5EF4-FFF2-40B4-BE49-F238E27FC236}">
                <a16:creationId xmlns:a16="http://schemas.microsoft.com/office/drawing/2014/main" id="{9CE8BFFA-17D3-4DF2-B40B-C49C0E6EE7F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3009016" y="1302816"/>
            <a:ext cx="6260039" cy="3749764"/>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Lst>
  <p:txStyles>
    <p:titleStyle>
      <a:lvl1pPr algn="ctr" defTabSz="4297363" rtl="0" eaLnBrk="0" fontAlgn="base" hangingPunct="0">
        <a:spcBef>
          <a:spcPct val="0"/>
        </a:spcBef>
        <a:spcAft>
          <a:spcPct val="0"/>
        </a:spcAft>
        <a:defRPr sz="8500" kern="1200">
          <a:solidFill>
            <a:schemeClr val="bg1"/>
          </a:solidFill>
          <a:latin typeface="Trebuchet MS" pitchFamily="34" charset="0"/>
          <a:ea typeface="+mj-ea"/>
          <a:cs typeface="+mj-cs"/>
        </a:defRPr>
      </a:lvl1pPr>
      <a:lvl2pPr algn="ctr" defTabSz="4297363" rtl="0" eaLnBrk="0" fontAlgn="base" hangingPunct="0">
        <a:spcBef>
          <a:spcPct val="0"/>
        </a:spcBef>
        <a:spcAft>
          <a:spcPct val="0"/>
        </a:spcAft>
        <a:defRPr sz="8500">
          <a:solidFill>
            <a:schemeClr val="bg1"/>
          </a:solidFill>
          <a:latin typeface="Trebuchet MS" pitchFamily="34" charset="0"/>
        </a:defRPr>
      </a:lvl2pPr>
      <a:lvl3pPr algn="ctr" defTabSz="4297363" rtl="0" eaLnBrk="0" fontAlgn="base" hangingPunct="0">
        <a:spcBef>
          <a:spcPct val="0"/>
        </a:spcBef>
        <a:spcAft>
          <a:spcPct val="0"/>
        </a:spcAft>
        <a:defRPr sz="8500">
          <a:solidFill>
            <a:schemeClr val="bg1"/>
          </a:solidFill>
          <a:latin typeface="Trebuchet MS" pitchFamily="34" charset="0"/>
        </a:defRPr>
      </a:lvl3pPr>
      <a:lvl4pPr algn="ctr" defTabSz="4297363" rtl="0" eaLnBrk="0" fontAlgn="base" hangingPunct="0">
        <a:spcBef>
          <a:spcPct val="0"/>
        </a:spcBef>
        <a:spcAft>
          <a:spcPct val="0"/>
        </a:spcAft>
        <a:defRPr sz="8500">
          <a:solidFill>
            <a:schemeClr val="bg1"/>
          </a:solidFill>
          <a:latin typeface="Trebuchet MS" pitchFamily="34" charset="0"/>
        </a:defRPr>
      </a:lvl4pPr>
      <a:lvl5pPr algn="ctr" defTabSz="4297363" rtl="0" eaLnBrk="0" fontAlgn="base" hangingPunct="0">
        <a:spcBef>
          <a:spcPct val="0"/>
        </a:spcBef>
        <a:spcAft>
          <a:spcPct val="0"/>
        </a:spcAft>
        <a:defRPr sz="8500">
          <a:solidFill>
            <a:schemeClr val="bg1"/>
          </a:solidFill>
          <a:latin typeface="Trebuchet MS" pitchFamily="34" charset="0"/>
        </a:defRPr>
      </a:lvl5pPr>
      <a:lvl6pPr marL="457200" algn="ctr" defTabSz="4297363" rtl="0" fontAlgn="base">
        <a:spcBef>
          <a:spcPct val="0"/>
        </a:spcBef>
        <a:spcAft>
          <a:spcPct val="0"/>
        </a:spcAft>
        <a:defRPr sz="8500">
          <a:solidFill>
            <a:schemeClr val="bg1"/>
          </a:solidFill>
          <a:latin typeface="Trebuchet MS" pitchFamily="34" charset="0"/>
        </a:defRPr>
      </a:lvl6pPr>
      <a:lvl7pPr marL="914400" algn="ctr" defTabSz="4297363" rtl="0" fontAlgn="base">
        <a:spcBef>
          <a:spcPct val="0"/>
        </a:spcBef>
        <a:spcAft>
          <a:spcPct val="0"/>
        </a:spcAft>
        <a:defRPr sz="8500">
          <a:solidFill>
            <a:schemeClr val="bg1"/>
          </a:solidFill>
          <a:latin typeface="Trebuchet MS" pitchFamily="34" charset="0"/>
        </a:defRPr>
      </a:lvl7pPr>
      <a:lvl8pPr marL="1371600" algn="ctr" defTabSz="4297363" rtl="0" fontAlgn="base">
        <a:spcBef>
          <a:spcPct val="0"/>
        </a:spcBef>
        <a:spcAft>
          <a:spcPct val="0"/>
        </a:spcAft>
        <a:defRPr sz="8500">
          <a:solidFill>
            <a:schemeClr val="bg1"/>
          </a:solidFill>
          <a:latin typeface="Trebuchet MS" pitchFamily="34" charset="0"/>
        </a:defRPr>
      </a:lvl8pPr>
      <a:lvl9pPr marL="1828800" algn="ctr" defTabSz="4297363" rtl="0" fontAlgn="base">
        <a:spcBef>
          <a:spcPct val="0"/>
        </a:spcBef>
        <a:spcAft>
          <a:spcPct val="0"/>
        </a:spcAft>
        <a:defRPr sz="8500">
          <a:solidFill>
            <a:schemeClr val="bg1"/>
          </a:solidFill>
          <a:latin typeface="Trebuchet MS" pitchFamily="34" charset="0"/>
        </a:defRPr>
      </a:lvl9pPr>
    </p:titleStyle>
    <p:bodyStyle>
      <a:lvl1pPr marL="1611313" indent="-1611313" algn="l" defTabSz="4297363" rtl="0" eaLnBrk="0" fontAlgn="base" hangingPunct="0">
        <a:spcBef>
          <a:spcPct val="20000"/>
        </a:spcBef>
        <a:spcAft>
          <a:spcPct val="0"/>
        </a:spcAft>
        <a:buFont typeface="Arial" charset="0"/>
        <a:buChar char="•"/>
        <a:defRPr sz="15100" kern="1200">
          <a:solidFill>
            <a:schemeClr val="tx1"/>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p:bodyStyle>
    <p:otherStyle>
      <a:defPPr>
        <a:defRPr lang="en-US"/>
      </a:defPPr>
      <a:lvl1pPr marL="0" algn="l" defTabSz="4298410" rtl="0" eaLnBrk="1" latinLnBrk="0" hangingPunct="1">
        <a:defRPr sz="8500" kern="1200">
          <a:solidFill>
            <a:schemeClr val="tx1"/>
          </a:solidFill>
          <a:latin typeface="+mn-lt"/>
          <a:ea typeface="+mn-ea"/>
          <a:cs typeface="+mn-cs"/>
        </a:defRPr>
      </a:lvl1pPr>
      <a:lvl2pPr marL="2149205" algn="l" defTabSz="4298410" rtl="0" eaLnBrk="1" latinLnBrk="0" hangingPunct="1">
        <a:defRPr sz="8500" kern="1200">
          <a:solidFill>
            <a:schemeClr val="tx1"/>
          </a:solidFill>
          <a:latin typeface="+mn-lt"/>
          <a:ea typeface="+mn-ea"/>
          <a:cs typeface="+mn-cs"/>
        </a:defRPr>
      </a:lvl2pPr>
      <a:lvl3pPr marL="4298410" algn="l" defTabSz="4298410" rtl="0" eaLnBrk="1" latinLnBrk="0" hangingPunct="1">
        <a:defRPr sz="8500" kern="1200">
          <a:solidFill>
            <a:schemeClr val="tx1"/>
          </a:solidFill>
          <a:latin typeface="+mn-lt"/>
          <a:ea typeface="+mn-ea"/>
          <a:cs typeface="+mn-cs"/>
        </a:defRPr>
      </a:lvl3pPr>
      <a:lvl4pPr marL="6447613" algn="l" defTabSz="4298410" rtl="0" eaLnBrk="1" latinLnBrk="0" hangingPunct="1">
        <a:defRPr sz="8500" kern="1200">
          <a:solidFill>
            <a:schemeClr val="tx1"/>
          </a:solidFill>
          <a:latin typeface="+mn-lt"/>
          <a:ea typeface="+mn-ea"/>
          <a:cs typeface="+mn-cs"/>
        </a:defRPr>
      </a:lvl4pPr>
      <a:lvl5pPr marL="8596817" algn="l" defTabSz="4298410" rtl="0" eaLnBrk="1" latinLnBrk="0" hangingPunct="1">
        <a:defRPr sz="8500" kern="1200">
          <a:solidFill>
            <a:schemeClr val="tx1"/>
          </a:solidFill>
          <a:latin typeface="+mn-lt"/>
          <a:ea typeface="+mn-ea"/>
          <a:cs typeface="+mn-cs"/>
        </a:defRPr>
      </a:lvl5pPr>
      <a:lvl6pPr marL="10746023" algn="l" defTabSz="4298410" rtl="0" eaLnBrk="1" latinLnBrk="0" hangingPunct="1">
        <a:defRPr sz="8500" kern="1200">
          <a:solidFill>
            <a:schemeClr val="tx1"/>
          </a:solidFill>
          <a:latin typeface="+mn-lt"/>
          <a:ea typeface="+mn-ea"/>
          <a:cs typeface="+mn-cs"/>
        </a:defRPr>
      </a:lvl6pPr>
      <a:lvl7pPr marL="12895229" algn="l" defTabSz="4298410" rtl="0" eaLnBrk="1" latinLnBrk="0" hangingPunct="1">
        <a:defRPr sz="8500" kern="1200">
          <a:solidFill>
            <a:schemeClr val="tx1"/>
          </a:solidFill>
          <a:latin typeface="+mn-lt"/>
          <a:ea typeface="+mn-ea"/>
          <a:cs typeface="+mn-cs"/>
        </a:defRPr>
      </a:lvl7pPr>
      <a:lvl8pPr marL="15044432" algn="l" defTabSz="4298410" rtl="0" eaLnBrk="1" latinLnBrk="0" hangingPunct="1">
        <a:defRPr sz="8500" kern="1200">
          <a:solidFill>
            <a:schemeClr val="tx1"/>
          </a:solidFill>
          <a:latin typeface="+mn-lt"/>
          <a:ea typeface="+mn-ea"/>
          <a:cs typeface="+mn-cs"/>
        </a:defRPr>
      </a:lvl8pPr>
      <a:lvl9pPr marL="17193637" algn="l" defTabSz="429841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diagramLayout" Target="../diagrams/layout1.xml"/><Relationship Id="rId18" Type="http://schemas.openxmlformats.org/officeDocument/2006/relationships/diagramQuickStyle" Target="../diagrams/quickStyle2.xml"/><Relationship Id="rId26" Type="http://schemas.openxmlformats.org/officeDocument/2006/relationships/image" Target="../media/image7.jpeg"/><Relationship Id="rId3" Type="http://schemas.openxmlformats.org/officeDocument/2006/relationships/image" Target="../media/image3.png"/><Relationship Id="rId21" Type="http://schemas.openxmlformats.org/officeDocument/2006/relationships/diagramData" Target="../diagrams/data4.xml"/><Relationship Id="rId7" Type="http://schemas.openxmlformats.org/officeDocument/2006/relationships/diagramData" Target="../diagrams/data1.xml"/><Relationship Id="rId12" Type="http://schemas.openxmlformats.org/officeDocument/2006/relationships/diagramData" Target="../diagrams/data2.xml"/><Relationship Id="rId17" Type="http://schemas.openxmlformats.org/officeDocument/2006/relationships/diagramLayout" Target="../diagrams/layout2.xml"/><Relationship Id="rId25" Type="http://schemas.microsoft.com/office/2007/relationships/diagramDrawing" Target="../diagrams/drawing3.xml"/><Relationship Id="rId2" Type="http://schemas.openxmlformats.org/officeDocument/2006/relationships/notesSlide" Target="../notesSlides/notesSlide1.xml"/><Relationship Id="rId16" Type="http://schemas.openxmlformats.org/officeDocument/2006/relationships/diagramData" Target="../diagrams/data3.xml"/><Relationship Id="rId20" Type="http://schemas.microsoft.com/office/2007/relationships/diagramDrawing" Target="../diagrams/drawing2.xml"/><Relationship Id="rId29"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6.png"/><Relationship Id="rId11" Type="http://schemas.microsoft.com/office/2007/relationships/diagramDrawing" Target="../diagrams/drawing1.xml"/><Relationship Id="rId24" Type="http://schemas.openxmlformats.org/officeDocument/2006/relationships/diagramColors" Target="../diagrams/colors3.xml"/><Relationship Id="rId5" Type="http://schemas.openxmlformats.org/officeDocument/2006/relationships/image" Target="../media/image5.png"/><Relationship Id="rId15" Type="http://schemas.openxmlformats.org/officeDocument/2006/relationships/diagramColors" Target="../diagrams/colors1.xml"/><Relationship Id="rId23" Type="http://schemas.openxmlformats.org/officeDocument/2006/relationships/diagramQuickStyle" Target="../diagrams/quickStyle3.xml"/><Relationship Id="rId28" Type="http://schemas.openxmlformats.org/officeDocument/2006/relationships/image" Target="../media/image8.png"/><Relationship Id="rId10" Type="http://schemas.openxmlformats.org/officeDocument/2006/relationships/diagramColors" Target="../diagrams/colors1.xml"/><Relationship Id="rId19" Type="http://schemas.openxmlformats.org/officeDocument/2006/relationships/diagramColors" Target="../diagrams/colors2.xml"/><Relationship Id="rId4" Type="http://schemas.openxmlformats.org/officeDocument/2006/relationships/image" Target="../media/image4.png"/><Relationship Id="rId9" Type="http://schemas.openxmlformats.org/officeDocument/2006/relationships/diagramQuickStyle" Target="../diagrams/quickStyle1.xml"/><Relationship Id="rId14" Type="http://schemas.openxmlformats.org/officeDocument/2006/relationships/diagramQuickStyle" Target="../diagrams/quickStyle1.xml"/><Relationship Id="rId22" Type="http://schemas.openxmlformats.org/officeDocument/2006/relationships/diagramLayout" Target="../diagrams/layout3.xml"/><Relationship Id="rId27" Type="http://schemas.openxmlformats.org/officeDocument/2006/relationships/image" Target="../media/image7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25" name="Picture 1325">
            <a:extLst>
              <a:ext uri="{FF2B5EF4-FFF2-40B4-BE49-F238E27FC236}">
                <a16:creationId xmlns:a16="http://schemas.microsoft.com/office/drawing/2014/main" id="{8069038C-4064-D331-742C-A6C03E640C30}"/>
              </a:ext>
            </a:extLst>
          </p:cNvPr>
          <p:cNvPicPr>
            <a:picLocks noChangeAspect="1"/>
          </p:cNvPicPr>
          <p:nvPr/>
        </p:nvPicPr>
        <p:blipFill>
          <a:blip r:embed="rId3"/>
          <a:stretch>
            <a:fillRect/>
          </a:stretch>
        </p:blipFill>
        <p:spPr>
          <a:xfrm>
            <a:off x="23531147" y="12826879"/>
            <a:ext cx="5994034" cy="1648501"/>
          </a:xfrm>
          <a:prstGeom prst="rect">
            <a:avLst/>
          </a:prstGeom>
        </p:spPr>
      </p:pic>
      <p:sp>
        <p:nvSpPr>
          <p:cNvPr id="267" name="Text Placeholder 266">
            <a:extLst>
              <a:ext uri="{FF2B5EF4-FFF2-40B4-BE49-F238E27FC236}">
                <a16:creationId xmlns:a16="http://schemas.microsoft.com/office/drawing/2014/main" id="{BC6A51DF-F61B-44A3-AEB5-23EA3D04510B}"/>
              </a:ext>
            </a:extLst>
          </p:cNvPr>
          <p:cNvSpPr>
            <a:spLocks noGrp="1"/>
          </p:cNvSpPr>
          <p:nvPr>
            <p:ph type="body" sz="quarter" idx="10"/>
          </p:nvPr>
        </p:nvSpPr>
        <p:spPr>
          <a:xfrm>
            <a:off x="687626" y="7277173"/>
            <a:ext cx="14299153" cy="9020626"/>
          </a:xfrm>
        </p:spPr>
        <p:txBody>
          <a:bodyPr wrap="square" lIns="223877" tIns="223877" rIns="223877" bIns="223877" anchor="t">
            <a:spAutoFit/>
          </a:bodyPr>
          <a:lstStyle/>
          <a:p>
            <a:r>
              <a:rPr lang="en-US" sz="2400" dirty="0">
                <a:latin typeface="Trebuchet MS"/>
              </a:rPr>
              <a:t>Moore's law states that the number of transistors on a chip doubles every 2 years. This law is valid from 1970's until recently. Currently this law is fading away due to the size of transistors. Processing Speed of CPU has saturated. Today's computing system are based on Von-Neumann Architecture where CPU and memory are separate units. Today's data intensive workloads include databases, neural networks, data analytics etc. Currently multicore CPU's and Graphical processing units (GPU's) are widely used for these computationally intensive tasks. </a:t>
            </a:r>
            <a:endParaRPr lang="en-US" sz="2400"/>
          </a:p>
          <a:p>
            <a:endParaRPr lang="en-US" sz="2400" dirty="0">
              <a:latin typeface="Trebuchet MS"/>
            </a:endParaRPr>
          </a:p>
          <a:p>
            <a:r>
              <a:rPr lang="en-US" sz="2400" dirty="0">
                <a:latin typeface="Trebuchet MS"/>
              </a:rPr>
              <a:t>For these workloads in modern computing systems, a large amount of execution time and energy consumption happens moving data between memory and CPU cores. The reason for this is that communication happens through a narrow bus with high latency and limited bandwidth. This </a:t>
            </a:r>
            <a:r>
              <a:rPr lang="en-US" sz="2400" i="1" dirty="0">
                <a:latin typeface="Trebuchet MS"/>
              </a:rPr>
              <a:t>data movement bottleneck</a:t>
            </a:r>
            <a:r>
              <a:rPr lang="en-US" sz="2400" dirty="0">
                <a:latin typeface="Trebuchet MS"/>
              </a:rPr>
              <a:t> requires a model where the memory system plays an important role in computing by having processing capabilities. This model is known as processing in memory (PIM). </a:t>
            </a:r>
            <a:endParaRPr lang="en-US" sz="2400" dirty="0"/>
          </a:p>
          <a:p>
            <a:endParaRPr lang="en-US" sz="2400" dirty="0">
              <a:latin typeface="Trebuchet MS"/>
            </a:endParaRPr>
          </a:p>
          <a:p>
            <a:r>
              <a:rPr lang="en-US" sz="2400" dirty="0">
                <a:latin typeface="Trebuchet MS"/>
              </a:rPr>
              <a:t>Research in this field started in 90's then named as IRAM (Intelligent RAM)[1] and Computational RAM [2]. Recent advances in 3D stacking technology have enabled cost effective integration of logic and memory. Recent studies show PIM architecture is useful for deep neural network[3] and complex genome assembly[5].</a:t>
            </a:r>
          </a:p>
          <a:p>
            <a:endParaRPr lang="en-US" sz="2400" dirty="0">
              <a:latin typeface="Trebuchet MS"/>
            </a:endParaRPr>
          </a:p>
          <a:p>
            <a:r>
              <a:rPr lang="en-US" sz="2400" dirty="0">
                <a:latin typeface="Trebuchet MS"/>
              </a:rPr>
              <a:t>The first publicly available real world PIM architecture has been designed and manufactured by UPMEM company. It uses 2D DRAM arrays and combines these with general purpose processing cores, also called “DRAM Processing Units” (DPU), on the same chip</a:t>
            </a:r>
            <a:r>
              <a:rPr lang="en-US" sz="2400">
                <a:latin typeface="Trebuchet MS"/>
              </a:rPr>
              <a:t>[8].</a:t>
            </a:r>
            <a:r>
              <a:rPr lang="en-US" sz="2400" dirty="0">
                <a:latin typeface="Trebuchet MS"/>
              </a:rPr>
              <a:t> In this work we used this hardware to understand effectiveness of PIM. </a:t>
            </a:r>
            <a:endParaRPr lang="en-US" sz="2400"/>
          </a:p>
        </p:txBody>
      </p:sp>
      <p:sp>
        <p:nvSpPr>
          <p:cNvPr id="33" name="Text Placeholder 32"/>
          <p:cNvSpPr>
            <a:spLocks noGrp="1"/>
          </p:cNvSpPr>
          <p:nvPr>
            <p:ph type="body" sz="quarter" idx="11"/>
          </p:nvPr>
        </p:nvSpPr>
        <p:spPr/>
        <p:txBody>
          <a:bodyPr/>
          <a:lstStyle/>
          <a:p>
            <a:r>
              <a:rPr lang="en-GB"/>
              <a:t>Problem Statement/Introduction</a:t>
            </a:r>
            <a:endParaRPr lang="en-GB" dirty="0"/>
          </a:p>
        </p:txBody>
      </p:sp>
      <p:sp>
        <p:nvSpPr>
          <p:cNvPr id="34" name="Text Placeholder 33"/>
          <p:cNvSpPr>
            <a:spLocks noGrp="1"/>
          </p:cNvSpPr>
          <p:nvPr>
            <p:ph type="body" sz="quarter" idx="20"/>
          </p:nvPr>
        </p:nvSpPr>
        <p:spPr/>
        <p:txBody>
          <a:bodyPr/>
          <a:lstStyle/>
          <a:p>
            <a:r>
              <a:rPr lang="en-US" dirty="0"/>
              <a:t>Implemented Algorithms </a:t>
            </a:r>
          </a:p>
        </p:txBody>
      </p:sp>
      <p:sp>
        <p:nvSpPr>
          <p:cNvPr id="35" name="Text Placeholder 34"/>
          <p:cNvSpPr>
            <a:spLocks noGrp="1"/>
          </p:cNvSpPr>
          <p:nvPr>
            <p:ph type="body" sz="quarter" idx="25"/>
          </p:nvPr>
        </p:nvSpPr>
        <p:spPr/>
        <p:txBody>
          <a:bodyPr/>
          <a:lstStyle/>
          <a:p>
            <a:r>
              <a:rPr lang="en-US" dirty="0">
                <a:cs typeface="Calibri"/>
              </a:rPr>
              <a:t>UPMEM PIM Architecture</a:t>
            </a:r>
            <a:endParaRPr lang="en-US" dirty="0"/>
          </a:p>
        </p:txBody>
      </p:sp>
      <p:sp>
        <p:nvSpPr>
          <p:cNvPr id="37" name="Text Placeholder 36"/>
          <p:cNvSpPr>
            <a:spLocks noGrp="1"/>
          </p:cNvSpPr>
          <p:nvPr>
            <p:ph type="body" sz="quarter" idx="27"/>
          </p:nvPr>
        </p:nvSpPr>
        <p:spPr/>
        <p:txBody>
          <a:bodyPr/>
          <a:lstStyle/>
          <a:p>
            <a:r>
              <a:rPr lang="nl-NL" dirty="0" err="1"/>
              <a:t>Implementation</a:t>
            </a:r>
            <a:r>
              <a:rPr lang="nl-NL" dirty="0"/>
              <a:t> </a:t>
            </a:r>
            <a:r>
              <a:rPr lang="nl-NL"/>
              <a:t> Details</a:t>
            </a:r>
            <a:endParaRPr lang="en-US" dirty="0"/>
          </a:p>
        </p:txBody>
      </p:sp>
      <p:sp>
        <p:nvSpPr>
          <p:cNvPr id="269" name="Text Placeholder 268">
            <a:extLst>
              <a:ext uri="{FF2B5EF4-FFF2-40B4-BE49-F238E27FC236}">
                <a16:creationId xmlns:a16="http://schemas.microsoft.com/office/drawing/2014/main" id="{EFA6D686-ABE0-4ADD-821D-C966B83595AE}"/>
              </a:ext>
            </a:extLst>
          </p:cNvPr>
          <p:cNvSpPr>
            <a:spLocks noGrp="1"/>
          </p:cNvSpPr>
          <p:nvPr>
            <p:ph type="body" sz="quarter" idx="28"/>
          </p:nvPr>
        </p:nvSpPr>
        <p:spPr>
          <a:xfrm>
            <a:off x="15251952" y="7286513"/>
            <a:ext cx="14289232" cy="5401174"/>
          </a:xfrm>
        </p:spPr>
        <p:txBody>
          <a:bodyPr wrap="square" lIns="223877" tIns="223877" rIns="223877" bIns="223877" anchor="t">
            <a:spAutoFit/>
          </a:bodyPr>
          <a:lstStyle/>
          <a:p>
            <a:r>
              <a:rPr lang="en-US" sz="2400" dirty="0">
                <a:latin typeface="Trebuchet MS"/>
              </a:rPr>
              <a:t>A UPMEM DIMM contains 8 or 16 PIM chips (1 or 2 ranks of 8 chips each). Inside each PIM chip there are 8 DPUs. In 640 DPU system, there are 10 UPMEM DIMMs of 8 chips each. In 2560-DPU system there are 20 UPMEM DIMMs of 16 chips each. Since each chip has 8 DPUs, this will be a total of 2560 DPUs.  Real Hardware has Intel Xeon platforms which have up to 20 PIM DIMMs which comes to a total of </a:t>
            </a:r>
            <a:r>
              <a:rPr lang="en-US" sz="2400" b="1" dirty="0">
                <a:latin typeface="Trebuchet MS"/>
              </a:rPr>
              <a:t>2560 DPUs</a:t>
            </a:r>
            <a:r>
              <a:rPr lang="en-US" sz="2400" dirty="0">
                <a:latin typeface="Trebuchet MS"/>
              </a:rPr>
              <a:t> and </a:t>
            </a:r>
            <a:r>
              <a:rPr lang="en-US" sz="2400" b="1" dirty="0">
                <a:latin typeface="Trebuchet MS"/>
              </a:rPr>
              <a:t>160GB</a:t>
            </a:r>
            <a:r>
              <a:rPr lang="en-US" sz="2400" dirty="0">
                <a:latin typeface="Trebuchet MS"/>
              </a:rPr>
              <a:t> of PIM memory.  </a:t>
            </a:r>
            <a:endParaRPr lang="en-US" sz="2400" dirty="0"/>
          </a:p>
          <a:p>
            <a:endParaRPr lang="en-US" sz="2400" dirty="0"/>
          </a:p>
          <a:p>
            <a:r>
              <a:rPr lang="en-US" sz="2400" dirty="0">
                <a:latin typeface="Trebuchet MS"/>
              </a:rPr>
              <a:t>Inside each DPU, there is a 64MB DRAM bank, called Main RAM(MRAM), a 64 KB scratched pad memory called Working RAM(WRAM), and a 24-KB instruction memory (IRAM). For a 640-DPU system the total main memory would be 40 GB. For a 2560-DPU system it would be 160 GB. Figure on right shows real UPMEM based PIM DIMM. Figure on left shows PIM system organization where main memory and PIM memory and zoomed view of PIM chip. The main RAM(MRAM) is accessed by the host CPU for copying input data and retrieving results. These CPU- DPU data transfers can be done concurrently across multiple MRAM banks. </a:t>
            </a:r>
            <a:endParaRPr lang="en-US" sz="2400" dirty="0"/>
          </a:p>
        </p:txBody>
      </p:sp>
      <mc:AlternateContent xmlns:mc="http://schemas.openxmlformats.org/markup-compatibility/2006" xmlns:a14="http://schemas.microsoft.com/office/drawing/2010/main">
        <mc:Choice Requires="a14">
          <p:sp>
            <p:nvSpPr>
              <p:cNvPr id="270" name="Text Placeholder 269">
                <a:extLst>
                  <a:ext uri="{FF2B5EF4-FFF2-40B4-BE49-F238E27FC236}">
                    <a16:creationId xmlns:a16="http://schemas.microsoft.com/office/drawing/2014/main" id="{24E67FAD-2EC9-4452-953C-16270FE232E9}"/>
                  </a:ext>
                </a:extLst>
              </p:cNvPr>
              <p:cNvSpPr>
                <a:spLocks noGrp="1"/>
              </p:cNvSpPr>
              <p:nvPr>
                <p:ph type="body" sz="quarter" idx="96"/>
              </p:nvPr>
            </p:nvSpPr>
            <p:spPr>
              <a:xfrm>
                <a:off x="692491" y="17738864"/>
                <a:ext cx="14298843" cy="6274618"/>
              </a:xfrm>
            </p:spPr>
            <p:txBody>
              <a:bodyPr wrap="square" lIns="223877" tIns="223877" rIns="223877" bIns="223877" anchor="t">
                <a:spAutoFit/>
              </a:bodyPr>
              <a:lstStyle/>
              <a:p>
                <a:pPr marL="457200" indent="-457200">
                  <a:buFont typeface="Wingdings" charset="0"/>
                  <a:buChar char="v"/>
                </a:pPr>
                <a:r>
                  <a:rPr lang="en-US" sz="2000" dirty="0">
                    <a:latin typeface="Trebuchet MS"/>
                  </a:rPr>
                  <a:t>BLAS L1, BLAS L2, Reduction, Prefix sum (Scan), Binary Search, Jacobi Iterative technique for solving system of linear equations, Linked list in PIM, Linear congruential random number generators.</a:t>
                </a:r>
                <a:endParaRPr lang="en-US" sz="2000" dirty="0"/>
              </a:p>
              <a:p>
                <a:r>
                  <a:rPr lang="en-US" sz="2000" b="1" dirty="0">
                    <a:latin typeface="Trebuchet MS"/>
                  </a:rPr>
                  <a:t>BLAS L1</a:t>
                </a:r>
                <a:r>
                  <a:rPr lang="en-US" sz="2000" dirty="0">
                    <a:latin typeface="Trebuchet MS"/>
                  </a:rPr>
                  <a:t>: Operation performed is </a:t>
                </a:r>
                <a14:m>
                  <m:oMath xmlns:m="http://schemas.openxmlformats.org/officeDocument/2006/math">
                    <m:r>
                      <a:rPr lang="en-IN" sz="2000" b="0" i="1" smtClean="0">
                        <a:latin typeface="Cambria Math" panose="02040503050406030204" pitchFamily="18" charset="0"/>
                      </a:rPr>
                      <m:t>𝑌</m:t>
                    </m:r>
                    <m:r>
                      <a:rPr lang="en-IN" sz="2000" b="0" i="1" smtClean="0">
                        <a:latin typeface="Cambria Math" panose="02040503050406030204" pitchFamily="18" charset="0"/>
                      </a:rPr>
                      <m:t>=</m:t>
                    </m:r>
                    <m:r>
                      <a:rPr lang="en-IN" sz="2000" b="0" i="1" smtClean="0">
                        <a:latin typeface="Cambria Math" panose="02040503050406030204" pitchFamily="18" charset="0"/>
                      </a:rPr>
                      <m:t>𝛼</m:t>
                    </m:r>
                    <m:r>
                      <a:rPr lang="en-IN" sz="2000" b="0" i="1" smtClean="0">
                        <a:latin typeface="Cambria Math" panose="02040503050406030204" pitchFamily="18" charset="0"/>
                      </a:rPr>
                      <m:t>∗</m:t>
                    </m:r>
                    <m:r>
                      <a:rPr lang="en-IN" sz="2000" b="0" i="1" smtClean="0">
                        <a:latin typeface="Cambria Math" panose="02040503050406030204" pitchFamily="18" charset="0"/>
                      </a:rPr>
                      <m:t>𝐴</m:t>
                    </m:r>
                    <m:r>
                      <a:rPr lang="en-IN" sz="2000" b="0" i="1" smtClean="0">
                        <a:latin typeface="Cambria Math" panose="02040503050406030204" pitchFamily="18" charset="0"/>
                      </a:rPr>
                      <m:t>+</m:t>
                    </m:r>
                    <m:r>
                      <a:rPr lang="en-IN" sz="2000" b="0" i="1" smtClean="0">
                        <a:latin typeface="Cambria Math" panose="02040503050406030204" pitchFamily="18" charset="0"/>
                      </a:rPr>
                      <m:t>𝐵</m:t>
                    </m:r>
                  </m:oMath>
                </a14:m>
                <a:r>
                  <a:rPr lang="en-US" sz="2000" dirty="0">
                    <a:latin typeface="Trebuchet MS"/>
                  </a:rPr>
                  <a:t> where </a:t>
                </a:r>
                <a14:m>
                  <m:oMath xmlns:m="http://schemas.openxmlformats.org/officeDocument/2006/math">
                    <m:r>
                      <a:rPr lang="en-IN" sz="2000" b="0" i="1" smtClean="0">
                        <a:latin typeface="Cambria Math" panose="02040503050406030204" pitchFamily="18" charset="0"/>
                      </a:rPr>
                      <m:t>𝐴</m:t>
                    </m:r>
                    <m:r>
                      <a:rPr lang="en-IN" sz="2000" b="0" i="1" smtClean="0">
                        <a:latin typeface="Cambria Math" panose="02040503050406030204" pitchFamily="18" charset="0"/>
                      </a:rPr>
                      <m:t>,  </m:t>
                    </m:r>
                    <m:r>
                      <a:rPr lang="en-IN" sz="2000" b="0" i="1" smtClean="0">
                        <a:latin typeface="Cambria Math" panose="02040503050406030204" pitchFamily="18" charset="0"/>
                      </a:rPr>
                      <m:t>𝐵</m:t>
                    </m:r>
                  </m:oMath>
                </a14:m>
                <a:r>
                  <a:rPr lang="en-US" sz="2000" dirty="0">
                    <a:latin typeface="Trebuchet MS"/>
                  </a:rPr>
                  <a:t> are vectors and </a:t>
                </a:r>
                <a14:m>
                  <m:oMath xmlns:m="http://schemas.openxmlformats.org/officeDocument/2006/math">
                    <m:r>
                      <a:rPr lang="en-IN" sz="2000" b="0" i="1" smtClean="0">
                        <a:latin typeface="Cambria Math" panose="02040503050406030204" pitchFamily="18" charset="0"/>
                      </a:rPr>
                      <m:t>𝛼</m:t>
                    </m:r>
                  </m:oMath>
                </a14:m>
                <a:r>
                  <a:rPr lang="en-US" sz="2000" dirty="0">
                    <a:latin typeface="Trebuchet MS"/>
                  </a:rPr>
                  <a:t> is a scalar. There is a limitation that data sent to and received from MRAM must be multiple of 8 bytes. OpenMP code performance for all codes are compared with PIM codes. </a:t>
                </a:r>
                <a:endParaRPr lang="en-US" sz="2000" dirty="0"/>
              </a:p>
              <a:p>
                <a:pPr>
                  <a:spcBef>
                    <a:spcPts val="0"/>
                  </a:spcBef>
                  <a:spcAft>
                    <a:spcPts val="0"/>
                  </a:spcAft>
                </a:pPr>
                <a:endParaRPr lang="en-IN" sz="1400" dirty="0">
                  <a:solidFill>
                    <a:srgbClr val="000000"/>
                  </a:solidFill>
                  <a:latin typeface="Calibri"/>
                  <a:cs typeface="Calibri"/>
                </a:endParaRPr>
              </a:p>
              <a:p>
                <a:pPr>
                  <a:spcBef>
                    <a:spcPts val="0"/>
                  </a:spcBef>
                  <a:spcAft>
                    <a:spcPts val="0"/>
                  </a:spcAft>
                </a:pPr>
                <a:r>
                  <a:rPr lang="en-IN" sz="2000" dirty="0">
                    <a:latin typeface="Trebuchet MS"/>
                    <a:cs typeface="Calibri"/>
                  </a:rPr>
                  <a:t>//</a:t>
                </a:r>
                <a:r>
                  <a:rPr lang="en-IN" sz="2000" b="1" dirty="0">
                    <a:latin typeface="Trebuchet MS"/>
                    <a:cs typeface="Calibri"/>
                  </a:rPr>
                  <a:t> Compiling Steps</a:t>
                </a:r>
                <a:endParaRPr lang="en-US" sz="2000" b="1" dirty="0">
                  <a:latin typeface="Trebuchet MS"/>
                  <a:cs typeface="Calibri"/>
                </a:endParaRPr>
              </a:p>
              <a:p>
                <a:pPr marL="342900" indent="-342900">
                  <a:spcBef>
                    <a:spcPts val="0"/>
                  </a:spcBef>
                  <a:spcAft>
                    <a:spcPts val="0"/>
                  </a:spcAft>
                  <a:buChar char="•"/>
                </a:pPr>
                <a:r>
                  <a:rPr lang="en-IN" sz="2000" dirty="0" err="1">
                    <a:latin typeface="Trebuchet MS"/>
                    <a:cs typeface="Calibri"/>
                  </a:rPr>
                  <a:t>dpu</a:t>
                </a:r>
                <a:r>
                  <a:rPr lang="en-IN" sz="2000" dirty="0">
                    <a:latin typeface="Trebuchet MS"/>
                    <a:cs typeface="Calibri"/>
                  </a:rPr>
                  <a:t>-</a:t>
                </a:r>
                <a:r>
                  <a:rPr lang="en-IN" sz="2000" dirty="0" err="1">
                    <a:latin typeface="Trebuchet MS"/>
                    <a:cs typeface="Calibri"/>
                  </a:rPr>
                  <a:t>upmem</a:t>
                </a:r>
                <a:r>
                  <a:rPr lang="en-IN" sz="2000" dirty="0">
                    <a:latin typeface="Trebuchet MS"/>
                    <a:cs typeface="Calibri"/>
                  </a:rPr>
                  <a:t>-</a:t>
                </a:r>
                <a:r>
                  <a:rPr lang="en-IN" sz="2000" dirty="0" err="1">
                    <a:latin typeface="Trebuchet MS"/>
                    <a:cs typeface="Calibri"/>
                  </a:rPr>
                  <a:t>dpurte</a:t>
                </a:r>
                <a:r>
                  <a:rPr lang="en-IN" sz="2000" dirty="0">
                    <a:latin typeface="Trebuchet MS"/>
                    <a:cs typeface="Calibri"/>
                  </a:rPr>
                  <a:t>-clang –DNR_TASKLETS=x -O3 -o blas_l1 blas_l1.c    // Compile DPU C code</a:t>
                </a:r>
              </a:p>
              <a:p>
                <a:pPr marL="342900" indent="-342900">
                  <a:spcBef>
                    <a:spcPts val="0"/>
                  </a:spcBef>
                  <a:spcAft>
                    <a:spcPts val="0"/>
                  </a:spcAft>
                  <a:buChar char="•"/>
                </a:pPr>
                <a:r>
                  <a:rPr lang="en-IN" sz="2000" dirty="0" err="1">
                    <a:latin typeface="Trebuchet MS"/>
                    <a:cs typeface="Calibri"/>
                  </a:rPr>
                  <a:t>gcc</a:t>
                </a:r>
                <a:r>
                  <a:rPr lang="en-IN" sz="2000" dirty="0">
                    <a:latin typeface="Trebuchet MS"/>
                    <a:cs typeface="Calibri"/>
                  </a:rPr>
                  <a:t> -O3 --std=c99 -o blasl1_host blasl1_host.c -D_POSIX_C_SOURCE=199309L -g `</a:t>
                </a:r>
                <a:r>
                  <a:rPr lang="en-IN" sz="2000" dirty="0" err="1">
                    <a:latin typeface="Trebuchet MS"/>
                    <a:cs typeface="Calibri"/>
                  </a:rPr>
                  <a:t>dpu</a:t>
                </a:r>
                <a:r>
                  <a:rPr lang="en-IN" sz="2000" dirty="0">
                    <a:latin typeface="Trebuchet MS"/>
                    <a:cs typeface="Calibri"/>
                  </a:rPr>
                  <a:t>-</a:t>
                </a:r>
                <a:r>
                  <a:rPr lang="en-IN" sz="2000" dirty="0" err="1">
                    <a:latin typeface="Trebuchet MS"/>
                    <a:cs typeface="Calibri"/>
                  </a:rPr>
                  <a:t>pkg</a:t>
                </a:r>
                <a:r>
                  <a:rPr lang="en-IN" sz="2000" dirty="0">
                    <a:latin typeface="Trebuchet MS"/>
                    <a:cs typeface="Calibri"/>
                  </a:rPr>
                  <a:t>-config --</a:t>
                </a:r>
                <a:r>
                  <a:rPr lang="en-IN" sz="2000" dirty="0" err="1">
                    <a:latin typeface="Trebuchet MS"/>
                    <a:cs typeface="Calibri"/>
                  </a:rPr>
                  <a:t>cflags</a:t>
                </a:r>
                <a:r>
                  <a:rPr lang="en-IN" sz="2000" dirty="0">
                    <a:latin typeface="Trebuchet MS"/>
                    <a:cs typeface="Calibri"/>
                  </a:rPr>
                  <a:t> --libs </a:t>
                </a:r>
                <a:r>
                  <a:rPr lang="en-IN" sz="2000" dirty="0" err="1">
                    <a:latin typeface="Trebuchet MS"/>
                    <a:cs typeface="Calibri"/>
                  </a:rPr>
                  <a:t>dpu</a:t>
                </a:r>
                <a:r>
                  <a:rPr lang="en-IN" sz="2000" dirty="0">
                    <a:latin typeface="Trebuchet MS"/>
                    <a:cs typeface="Calibri"/>
                  </a:rPr>
                  <a:t>`</a:t>
                </a:r>
                <a:r>
                  <a:rPr lang="en-IN" sz="2000" dirty="0">
                    <a:solidFill>
                      <a:srgbClr val="000000"/>
                    </a:solidFill>
                    <a:latin typeface="Trebuchet MS"/>
                    <a:cs typeface="Calibri"/>
                  </a:rPr>
                  <a:t> // </a:t>
                </a:r>
                <a:r>
                  <a:rPr lang="en-IN" sz="2000" dirty="0">
                    <a:latin typeface="Trebuchet MS"/>
                    <a:cs typeface="Calibri"/>
                  </a:rPr>
                  <a:t>Compile main host program</a:t>
                </a:r>
                <a:endParaRPr lang="en-US" sz="2000" dirty="0">
                  <a:latin typeface="Trebuchet MS"/>
                  <a:cs typeface="Calibri"/>
                </a:endParaRPr>
              </a:p>
              <a:p>
                <a:pPr marL="342900" indent="-342900">
                  <a:spcBef>
                    <a:spcPts val="0"/>
                  </a:spcBef>
                  <a:spcAft>
                    <a:spcPts val="0"/>
                  </a:spcAft>
                  <a:buChar char="•"/>
                </a:pPr>
                <a:r>
                  <a:rPr lang="en-IN" sz="2000" dirty="0">
                    <a:latin typeface="Trebuchet MS"/>
                    <a:cs typeface="Calibri"/>
                  </a:rPr>
                  <a:t>./blasl1_host  // Execute binary</a:t>
                </a:r>
              </a:p>
              <a:p>
                <a:pPr>
                  <a:spcBef>
                    <a:spcPts val="0"/>
                  </a:spcBef>
                  <a:spcAft>
                    <a:spcPts val="0"/>
                  </a:spcAft>
                </a:pPr>
                <a:r>
                  <a:rPr lang="en-IN" sz="2000" b="1" dirty="0">
                    <a:solidFill>
                      <a:srgbClr val="2C3F71"/>
                    </a:solidFill>
                    <a:latin typeface="Trebuchet MS"/>
                    <a:cs typeface="Calibri"/>
                  </a:rPr>
                  <a:t>BLAS L2</a:t>
                </a:r>
                <a:r>
                  <a:rPr lang="en-IN" sz="2000" dirty="0">
                    <a:solidFill>
                      <a:srgbClr val="2C3F71"/>
                    </a:solidFill>
                    <a:latin typeface="Trebuchet MS"/>
                    <a:cs typeface="Calibri"/>
                  </a:rPr>
                  <a:t>: Operation is </a:t>
                </a:r>
                <a14:m>
                  <m:oMath xmlns:m="http://schemas.openxmlformats.org/officeDocument/2006/math">
                    <m:r>
                      <a:rPr lang="en-IN" sz="2000" b="0" i="1" smtClean="0">
                        <a:solidFill>
                          <a:srgbClr val="2C3F71"/>
                        </a:solidFill>
                        <a:latin typeface="Cambria Math" panose="02040503050406030204" pitchFamily="18" charset="0"/>
                        <a:cs typeface="Calibri"/>
                      </a:rPr>
                      <m:t>𝑌</m:t>
                    </m:r>
                    <m:r>
                      <a:rPr lang="en-IN" sz="2000" b="0" i="1" smtClean="0">
                        <a:solidFill>
                          <a:srgbClr val="2C3F71"/>
                        </a:solidFill>
                        <a:latin typeface="Cambria Math" panose="02040503050406030204" pitchFamily="18" charset="0"/>
                        <a:cs typeface="Calibri"/>
                      </a:rPr>
                      <m:t>=</m:t>
                    </m:r>
                    <m:r>
                      <a:rPr lang="en-IN" sz="2000" b="0" i="1" smtClean="0">
                        <a:solidFill>
                          <a:srgbClr val="2C3F71"/>
                        </a:solidFill>
                        <a:latin typeface="Cambria Math" panose="02040503050406030204" pitchFamily="18" charset="0"/>
                        <a:cs typeface="Calibri"/>
                      </a:rPr>
                      <m:t>𝛼</m:t>
                    </m:r>
                    <m:r>
                      <a:rPr lang="en-IN" sz="2000" b="0" i="1" smtClean="0">
                        <a:solidFill>
                          <a:srgbClr val="2C3F71"/>
                        </a:solidFill>
                        <a:latin typeface="Cambria Math" panose="02040503050406030204" pitchFamily="18" charset="0"/>
                        <a:cs typeface="Calibri"/>
                      </a:rPr>
                      <m:t>∗</m:t>
                    </m:r>
                    <m:r>
                      <a:rPr lang="en-IN" sz="2000" b="0" i="1" smtClean="0">
                        <a:solidFill>
                          <a:srgbClr val="2C3F71"/>
                        </a:solidFill>
                        <a:latin typeface="Cambria Math" panose="02040503050406030204" pitchFamily="18" charset="0"/>
                        <a:cs typeface="Calibri"/>
                      </a:rPr>
                      <m:t>𝐴</m:t>
                    </m:r>
                    <m:r>
                      <a:rPr lang="en-IN" sz="2000" b="0" i="1" smtClean="0">
                        <a:solidFill>
                          <a:srgbClr val="2C3F71"/>
                        </a:solidFill>
                        <a:latin typeface="Cambria Math" panose="02040503050406030204" pitchFamily="18" charset="0"/>
                        <a:cs typeface="Calibri"/>
                      </a:rPr>
                      <m:t>∗</m:t>
                    </m:r>
                    <m:r>
                      <a:rPr lang="en-IN" sz="2000" b="0" i="1" smtClean="0">
                        <a:solidFill>
                          <a:srgbClr val="2C3F71"/>
                        </a:solidFill>
                        <a:latin typeface="Cambria Math" panose="02040503050406030204" pitchFamily="18" charset="0"/>
                        <a:cs typeface="Calibri"/>
                      </a:rPr>
                      <m:t>𝑥</m:t>
                    </m:r>
                    <m:r>
                      <a:rPr lang="en-IN" sz="2000" b="0" i="1" smtClean="0">
                        <a:solidFill>
                          <a:srgbClr val="2C3F71"/>
                        </a:solidFill>
                        <a:latin typeface="Cambria Math" panose="02040503050406030204" pitchFamily="18" charset="0"/>
                        <a:cs typeface="Calibri"/>
                      </a:rPr>
                      <m:t>+</m:t>
                    </m:r>
                    <m:r>
                      <a:rPr lang="en-IN" sz="2000" b="0" i="1" smtClean="0">
                        <a:solidFill>
                          <a:srgbClr val="2C3F71"/>
                        </a:solidFill>
                        <a:latin typeface="Cambria Math" panose="02040503050406030204" pitchFamily="18" charset="0"/>
                        <a:cs typeface="Calibri"/>
                      </a:rPr>
                      <m:t>𝛽</m:t>
                    </m:r>
                    <m:r>
                      <a:rPr lang="en-IN" sz="2000" b="0" i="1" smtClean="0">
                        <a:solidFill>
                          <a:srgbClr val="2C3F71"/>
                        </a:solidFill>
                        <a:latin typeface="Cambria Math" panose="02040503050406030204" pitchFamily="18" charset="0"/>
                        <a:cs typeface="Calibri"/>
                      </a:rPr>
                      <m:t>∗</m:t>
                    </m:r>
                    <m:r>
                      <a:rPr lang="en-IN" sz="2000" b="0" i="1" smtClean="0">
                        <a:solidFill>
                          <a:srgbClr val="2C3F71"/>
                        </a:solidFill>
                        <a:latin typeface="Cambria Math" panose="02040503050406030204" pitchFamily="18" charset="0"/>
                        <a:cs typeface="Calibri"/>
                      </a:rPr>
                      <m:t>𝑦</m:t>
                    </m:r>
                    <m:r>
                      <a:rPr lang="en-IN" sz="2000" b="0" i="1" smtClean="0">
                        <a:solidFill>
                          <a:srgbClr val="2C3F71"/>
                        </a:solidFill>
                        <a:latin typeface="Cambria Math" panose="02040503050406030204" pitchFamily="18" charset="0"/>
                        <a:cs typeface="Calibri"/>
                      </a:rPr>
                      <m:t> </m:t>
                    </m:r>
                  </m:oMath>
                </a14:m>
                <a:r>
                  <a:rPr lang="en-IN" sz="2000" dirty="0">
                    <a:solidFill>
                      <a:srgbClr val="2C3F71"/>
                    </a:solidFill>
                    <a:latin typeface="Trebuchet MS"/>
                    <a:cs typeface="Calibri"/>
                  </a:rPr>
                  <a:t> where </a:t>
                </a:r>
                <a14:m>
                  <m:oMath xmlns:m="http://schemas.openxmlformats.org/officeDocument/2006/math">
                    <m:r>
                      <a:rPr lang="en-IN" sz="2000" b="0" i="1" smtClean="0">
                        <a:solidFill>
                          <a:srgbClr val="2C3F71"/>
                        </a:solidFill>
                        <a:latin typeface="Cambria Math" panose="02040503050406030204" pitchFamily="18" charset="0"/>
                        <a:cs typeface="Calibri"/>
                      </a:rPr>
                      <m:t>𝐴</m:t>
                    </m:r>
                  </m:oMath>
                </a14:m>
                <a:r>
                  <a:rPr lang="en-IN" sz="2000" dirty="0">
                    <a:solidFill>
                      <a:srgbClr val="2C3F71"/>
                    </a:solidFill>
                    <a:latin typeface="Trebuchet MS"/>
                    <a:cs typeface="Calibri"/>
                  </a:rPr>
                  <a:t> is a matrix, </a:t>
                </a:r>
                <a14:m>
                  <m:oMath xmlns:m="http://schemas.openxmlformats.org/officeDocument/2006/math">
                    <m:r>
                      <a:rPr lang="en-IN" sz="2000" b="0" i="1" smtClean="0">
                        <a:solidFill>
                          <a:srgbClr val="2C3F71"/>
                        </a:solidFill>
                        <a:latin typeface="Cambria Math" panose="02040503050406030204" pitchFamily="18" charset="0"/>
                        <a:cs typeface="Calibri"/>
                      </a:rPr>
                      <m:t>𝑥</m:t>
                    </m:r>
                  </m:oMath>
                </a14:m>
                <a:r>
                  <a:rPr lang="en-IN" sz="2000" dirty="0">
                    <a:solidFill>
                      <a:srgbClr val="2C3F71"/>
                    </a:solidFill>
                    <a:latin typeface="Trebuchet MS"/>
                    <a:cs typeface="Calibri"/>
                  </a:rPr>
                  <a:t> and </a:t>
                </a:r>
                <a14:m>
                  <m:oMath xmlns:m="http://schemas.openxmlformats.org/officeDocument/2006/math">
                    <m:r>
                      <a:rPr lang="en-IN" sz="2000" b="0" i="1" smtClean="0">
                        <a:solidFill>
                          <a:srgbClr val="2C3F71"/>
                        </a:solidFill>
                        <a:latin typeface="Cambria Math" panose="02040503050406030204" pitchFamily="18" charset="0"/>
                        <a:cs typeface="Calibri"/>
                      </a:rPr>
                      <m:t>𝑦</m:t>
                    </m:r>
                  </m:oMath>
                </a14:m>
                <a:r>
                  <a:rPr lang="en-IN" sz="2000" dirty="0">
                    <a:solidFill>
                      <a:srgbClr val="2C3F71"/>
                    </a:solidFill>
                    <a:latin typeface="Trebuchet MS"/>
                    <a:cs typeface="Calibri"/>
                  </a:rPr>
                  <a:t> are vectors, </a:t>
                </a:r>
                <a14:m>
                  <m:oMath xmlns:m="http://schemas.openxmlformats.org/officeDocument/2006/math">
                    <m:r>
                      <a:rPr lang="en-IN" sz="2000" b="0" i="1" smtClean="0">
                        <a:solidFill>
                          <a:srgbClr val="2C3F71"/>
                        </a:solidFill>
                        <a:latin typeface="Cambria Math" panose="02040503050406030204" pitchFamily="18" charset="0"/>
                        <a:cs typeface="Calibri"/>
                      </a:rPr>
                      <m:t>𝛼</m:t>
                    </m:r>
                  </m:oMath>
                </a14:m>
                <a:r>
                  <a:rPr lang="en-IN" sz="2000" dirty="0">
                    <a:solidFill>
                      <a:srgbClr val="2C3F71"/>
                    </a:solidFill>
                    <a:latin typeface="Trebuchet MS"/>
                    <a:cs typeface="Calibri"/>
                  </a:rPr>
                  <a:t> and </a:t>
                </a:r>
                <a14:m>
                  <m:oMath xmlns:m="http://schemas.openxmlformats.org/officeDocument/2006/math">
                    <m:r>
                      <a:rPr lang="en-IN" sz="2000" b="0" i="1" smtClean="0">
                        <a:solidFill>
                          <a:srgbClr val="2C3F71"/>
                        </a:solidFill>
                        <a:latin typeface="Cambria Math" panose="02040503050406030204" pitchFamily="18" charset="0"/>
                        <a:cs typeface="Calibri"/>
                      </a:rPr>
                      <m:t>𝛽</m:t>
                    </m:r>
                  </m:oMath>
                </a14:m>
                <a:r>
                  <a:rPr lang="en-IN" sz="2000" dirty="0">
                    <a:solidFill>
                      <a:srgbClr val="2C3F71"/>
                    </a:solidFill>
                    <a:latin typeface="Trebuchet MS"/>
                    <a:cs typeface="Calibri"/>
                  </a:rPr>
                  <a:t> are scalars. Rows of Matrix </a:t>
                </a:r>
                <a14:m>
                  <m:oMath xmlns:m="http://schemas.openxmlformats.org/officeDocument/2006/math">
                    <m:r>
                      <a:rPr lang="en-IN" sz="2000" b="0" i="1" smtClean="0">
                        <a:solidFill>
                          <a:srgbClr val="2C3F71"/>
                        </a:solidFill>
                        <a:latin typeface="Cambria Math" panose="02040503050406030204" pitchFamily="18" charset="0"/>
                        <a:cs typeface="Calibri"/>
                      </a:rPr>
                      <m:t>𝐴</m:t>
                    </m:r>
                  </m:oMath>
                </a14:m>
                <a:r>
                  <a:rPr lang="en-IN" sz="2000" dirty="0">
                    <a:solidFill>
                      <a:srgbClr val="2C3F71"/>
                    </a:solidFill>
                    <a:latin typeface="Trebuchet MS"/>
                    <a:cs typeface="Calibri"/>
                  </a:rPr>
                  <a:t> and </a:t>
                </a:r>
                <a14:m>
                  <m:oMath xmlns:m="http://schemas.openxmlformats.org/officeDocument/2006/math">
                    <m:r>
                      <a:rPr lang="en-IN" sz="2000" b="0" i="1" smtClean="0">
                        <a:solidFill>
                          <a:srgbClr val="2C3F71"/>
                        </a:solidFill>
                        <a:latin typeface="Cambria Math" panose="02040503050406030204" pitchFamily="18" charset="0"/>
                        <a:cs typeface="Calibri"/>
                      </a:rPr>
                      <m:t>𝑦</m:t>
                    </m:r>
                  </m:oMath>
                </a14:m>
                <a:r>
                  <a:rPr lang="en-IN" sz="2000" dirty="0">
                    <a:solidFill>
                      <a:srgbClr val="2C3F71"/>
                    </a:solidFill>
                    <a:latin typeface="Trebuchet MS"/>
                    <a:cs typeface="Calibri"/>
                  </a:rPr>
                  <a:t> vector are split among DPUs whereas </a:t>
                </a:r>
                <a14:m>
                  <m:oMath xmlns:m="http://schemas.openxmlformats.org/officeDocument/2006/math">
                    <m:r>
                      <a:rPr lang="en-IN" sz="2000" b="0" i="1" smtClean="0">
                        <a:solidFill>
                          <a:srgbClr val="2C3F71"/>
                        </a:solidFill>
                        <a:latin typeface="Cambria Math" panose="02040503050406030204" pitchFamily="18" charset="0"/>
                        <a:cs typeface="Calibri"/>
                      </a:rPr>
                      <m:t>𝑥</m:t>
                    </m:r>
                  </m:oMath>
                </a14:m>
                <a:r>
                  <a:rPr lang="en-IN" sz="2000" dirty="0">
                    <a:solidFill>
                      <a:srgbClr val="2C3F71"/>
                    </a:solidFill>
                    <a:latin typeface="Trebuchet MS"/>
                    <a:cs typeface="Calibri"/>
                  </a:rPr>
                  <a:t> vector is set in full to DPUs.</a:t>
                </a:r>
              </a:p>
              <a:p>
                <a:pPr>
                  <a:spcBef>
                    <a:spcPts val="0"/>
                  </a:spcBef>
                  <a:spcAft>
                    <a:spcPts val="0"/>
                  </a:spcAft>
                </a:pPr>
                <a:endParaRPr lang="en-IN" sz="2000" dirty="0">
                  <a:solidFill>
                    <a:srgbClr val="000000"/>
                  </a:solidFill>
                  <a:latin typeface="Trebuchet MS"/>
                  <a:cs typeface="Calibri"/>
                </a:endParaRPr>
              </a:p>
              <a:p>
                <a:pPr>
                  <a:spcBef>
                    <a:spcPts val="0"/>
                  </a:spcBef>
                  <a:spcAft>
                    <a:spcPts val="0"/>
                  </a:spcAft>
                </a:pPr>
                <a:r>
                  <a:rPr lang="en-IN" sz="2000" b="1" dirty="0">
                    <a:latin typeface="Trebuchet MS"/>
                    <a:cs typeface="Calibri"/>
                  </a:rPr>
                  <a:t>Reduction</a:t>
                </a:r>
                <a:r>
                  <a:rPr lang="en-IN" sz="2000" dirty="0">
                    <a:latin typeface="Trebuchet MS"/>
                    <a:cs typeface="Calibri"/>
                  </a:rPr>
                  <a:t>: Reduction operation is a parallel primitive to sum all the elements in an array. Partial sum is performed in all DPUs and partial sum's are added in the host to obtain final sum. The same methodology applies to min and max. </a:t>
                </a:r>
              </a:p>
              <a:p>
                <a:pPr>
                  <a:spcBef>
                    <a:spcPts val="0"/>
                  </a:spcBef>
                  <a:spcAft>
                    <a:spcPts val="0"/>
                  </a:spcAft>
                </a:pPr>
                <a:endParaRPr lang="en-IN" sz="2000" dirty="0">
                  <a:cs typeface="Calibri"/>
                </a:endParaRPr>
              </a:p>
              <a:p>
                <a:pPr>
                  <a:spcBef>
                    <a:spcPts val="0"/>
                  </a:spcBef>
                  <a:spcAft>
                    <a:spcPts val="0"/>
                  </a:spcAft>
                </a:pPr>
                <a:r>
                  <a:rPr lang="en-IN" sz="2000" b="1" dirty="0">
                    <a:latin typeface="Trebuchet MS"/>
                    <a:cs typeface="Calibri"/>
                  </a:rPr>
                  <a:t>Scan</a:t>
                </a:r>
                <a:r>
                  <a:rPr lang="en-IN" sz="2000" dirty="0">
                    <a:latin typeface="Trebuchet MS"/>
                    <a:cs typeface="Calibri"/>
                  </a:rPr>
                  <a:t>: We implement Exclusive scan in PIM. For an element in an array with index </a:t>
                </a:r>
                <a14:m>
                  <m:oMath xmlns:m="http://schemas.openxmlformats.org/officeDocument/2006/math">
                    <m:r>
                      <a:rPr lang="en-IN" sz="2000" b="0" i="1" smtClean="0">
                        <a:latin typeface="Cambria Math" panose="02040503050406030204" pitchFamily="18" charset="0"/>
                        <a:cs typeface="Calibri"/>
                      </a:rPr>
                      <m:t>𝑖</m:t>
                    </m:r>
                  </m:oMath>
                </a14:m>
                <a:r>
                  <a:rPr lang="en-IN" sz="2000" dirty="0">
                    <a:latin typeface="Trebuchet MS"/>
                    <a:cs typeface="Calibri"/>
                  </a:rPr>
                  <a:t>, output of scan is the sum of all elements in the array up to </a:t>
                </a:r>
                <a14:m>
                  <m:oMath xmlns:m="http://schemas.openxmlformats.org/officeDocument/2006/math">
                    <m:sSup>
                      <m:sSupPr>
                        <m:ctrlPr>
                          <a:rPr lang="en-IN" sz="2000" b="0" i="1" smtClean="0">
                            <a:latin typeface="Cambria Math" panose="02040503050406030204" pitchFamily="18" charset="0"/>
                            <a:cs typeface="Calibri"/>
                          </a:rPr>
                        </m:ctrlPr>
                      </m:sSupPr>
                      <m:e>
                        <m:d>
                          <m:dPr>
                            <m:ctrlPr>
                              <a:rPr lang="en-IN" sz="2000" b="0" i="1" smtClean="0">
                                <a:latin typeface="Cambria Math" panose="02040503050406030204" pitchFamily="18" charset="0"/>
                                <a:cs typeface="Calibri"/>
                              </a:rPr>
                            </m:ctrlPr>
                          </m:dPr>
                          <m:e>
                            <m:r>
                              <a:rPr lang="en-IN" sz="2000" b="0" i="1" smtClean="0">
                                <a:latin typeface="Cambria Math" panose="02040503050406030204" pitchFamily="18" charset="0"/>
                                <a:cs typeface="Calibri"/>
                              </a:rPr>
                              <m:t>𝑖</m:t>
                            </m:r>
                            <m:r>
                              <a:rPr lang="en-IN" sz="2000" b="0" i="1" smtClean="0">
                                <a:latin typeface="Cambria Math" panose="02040503050406030204" pitchFamily="18" charset="0"/>
                                <a:cs typeface="Calibri"/>
                              </a:rPr>
                              <m:t>−1</m:t>
                            </m:r>
                          </m:e>
                        </m:d>
                      </m:e>
                      <m:sup>
                        <m:r>
                          <a:rPr lang="en-IN" sz="2000" b="0" i="1" smtClean="0">
                            <a:latin typeface="Cambria Math" panose="02040503050406030204" pitchFamily="18" charset="0"/>
                            <a:cs typeface="Calibri"/>
                          </a:rPr>
                          <m:t>𝑡h</m:t>
                        </m:r>
                      </m:sup>
                    </m:sSup>
                  </m:oMath>
                </a14:m>
                <a:r>
                  <a:rPr lang="en-IN" sz="2000" dirty="0">
                    <a:latin typeface="Trebuchet MS"/>
                    <a:cs typeface="Calibri"/>
                  </a:rPr>
                  <a:t> index. We implement using Reduce-scan-scan (SCAN-RSS) method. </a:t>
                </a:r>
                <a:endParaRPr lang="en-IN" sz="2000" dirty="0">
                  <a:cs typeface="Calibri"/>
                </a:endParaRPr>
              </a:p>
            </p:txBody>
          </p:sp>
        </mc:Choice>
        <mc:Fallback xmlns="">
          <p:sp>
            <p:nvSpPr>
              <p:cNvPr id="270" name="Text Placeholder 269">
                <a:extLst>
                  <a:ext uri="{FF2B5EF4-FFF2-40B4-BE49-F238E27FC236}">
                    <a16:creationId xmlns:a16="http://schemas.microsoft.com/office/drawing/2014/main" id="{24E67FAD-2EC9-4452-953C-16270FE232E9}"/>
                  </a:ext>
                </a:extLst>
              </p:cNvPr>
              <p:cNvSpPr>
                <a:spLocks noGrp="1" noRot="1" noChangeAspect="1" noMove="1" noResize="1" noEditPoints="1" noAdjustHandles="1" noChangeArrowheads="1" noChangeShapeType="1" noTextEdit="1"/>
              </p:cNvSpPr>
              <p:nvPr>
                <p:ph type="body" sz="quarter" idx="96"/>
              </p:nvPr>
            </p:nvSpPr>
            <p:spPr>
              <a:xfrm>
                <a:off x="692491" y="17738864"/>
                <a:ext cx="14298843" cy="6274618"/>
              </a:xfrm>
              <a:blipFill>
                <a:blip r:embed="rId4"/>
                <a:stretch>
                  <a:fillRect/>
                </a:stretch>
              </a:blipFill>
            </p:spPr>
            <p:txBody>
              <a:bodyPr/>
              <a:lstStyle/>
              <a:p>
                <a:r>
                  <a:rPr lang="en-IN">
                    <a:noFill/>
                  </a:rPr>
                  <a:t> </a:t>
                </a:r>
              </a:p>
            </p:txBody>
          </p:sp>
        </mc:Fallback>
      </mc:AlternateContent>
      <p:sp>
        <p:nvSpPr>
          <p:cNvPr id="40" name="Text Placeholder 39"/>
          <p:cNvSpPr>
            <a:spLocks noGrp="1"/>
          </p:cNvSpPr>
          <p:nvPr>
            <p:ph type="body" sz="quarter" idx="150"/>
          </p:nvPr>
        </p:nvSpPr>
        <p:spPr/>
        <p:txBody>
          <a:bodyPr lIns="77349" tIns="38675" rIns="77349" bIns="38675" anchor="t">
            <a:normAutofit/>
          </a:bodyPr>
          <a:lstStyle/>
          <a:p>
            <a:r>
              <a:rPr lang="en-US" dirty="0">
                <a:cs typeface="Calibri"/>
              </a:rPr>
              <a:t>Next Gen R&amp;D, Tata Consultancy Services</a:t>
            </a:r>
          </a:p>
        </p:txBody>
      </p:sp>
      <p:sp>
        <p:nvSpPr>
          <p:cNvPr id="41" name="Text Placeholder 40"/>
          <p:cNvSpPr>
            <a:spLocks noGrp="1"/>
          </p:cNvSpPr>
          <p:nvPr>
            <p:ph type="body" sz="quarter" idx="151"/>
          </p:nvPr>
        </p:nvSpPr>
        <p:spPr>
          <a:xfrm>
            <a:off x="6966765" y="3266282"/>
            <a:ext cx="15156028" cy="1060492"/>
          </a:xfrm>
        </p:spPr>
        <p:txBody>
          <a:bodyPr/>
          <a:lstStyle/>
          <a:p>
            <a:r>
              <a:rPr lang="en-US" sz="3800" dirty="0">
                <a:cs typeface="Calibri"/>
              </a:rPr>
              <a:t>Ambati Rajashekar, </a:t>
            </a:r>
            <a:r>
              <a:rPr lang="en-US" sz="3800" err="1">
                <a:cs typeface="Calibri"/>
              </a:rPr>
              <a:t>Pranjit</a:t>
            </a:r>
            <a:r>
              <a:rPr lang="en-US" sz="3800" dirty="0">
                <a:cs typeface="Calibri"/>
              </a:rPr>
              <a:t> Das, Avi </a:t>
            </a:r>
            <a:r>
              <a:rPr lang="en-US" sz="3800" err="1">
                <a:cs typeface="Calibri"/>
              </a:rPr>
              <a:t>kumar</a:t>
            </a:r>
            <a:r>
              <a:rPr lang="en-US" sz="3800" dirty="0">
                <a:cs typeface="Calibri"/>
              </a:rPr>
              <a:t> Shrivastava, Partha Acharya</a:t>
            </a:r>
          </a:p>
        </p:txBody>
      </p:sp>
      <p:sp>
        <p:nvSpPr>
          <p:cNvPr id="42" name="Text Placeholder 41"/>
          <p:cNvSpPr>
            <a:spLocks noGrp="1"/>
          </p:cNvSpPr>
          <p:nvPr>
            <p:ph type="body" sz="quarter" idx="153"/>
          </p:nvPr>
        </p:nvSpPr>
        <p:spPr/>
        <p:txBody>
          <a:bodyPr>
            <a:normAutofit fontScale="40000" lnSpcReduction="20000"/>
          </a:bodyPr>
          <a:lstStyle/>
          <a:p>
            <a:r>
              <a:rPr lang="en-US" dirty="0">
                <a:ea typeface="Calibri"/>
                <a:cs typeface="Calibri"/>
              </a:rPr>
              <a:t>Comprehensive Benchmark Results: Comparing Processing-in-Memory Architecture Effectiveness using UPMEM Hardware</a:t>
            </a:r>
            <a:endParaRPr lang="en-US" dirty="0"/>
          </a:p>
        </p:txBody>
      </p:sp>
      <p:sp>
        <p:nvSpPr>
          <p:cNvPr id="271" name="Text Placeholder 270">
            <a:extLst>
              <a:ext uri="{FF2B5EF4-FFF2-40B4-BE49-F238E27FC236}">
                <a16:creationId xmlns:a16="http://schemas.microsoft.com/office/drawing/2014/main" id="{1E54C0B2-98BC-4D63-A34F-E0367D9D746B}"/>
              </a:ext>
            </a:extLst>
          </p:cNvPr>
          <p:cNvSpPr>
            <a:spLocks noGrp="1"/>
          </p:cNvSpPr>
          <p:nvPr>
            <p:ph type="body" sz="quarter" idx="154"/>
          </p:nvPr>
        </p:nvSpPr>
        <p:spPr>
          <a:xfrm>
            <a:off x="20650651" y="39167053"/>
            <a:ext cx="8379771" cy="2563042"/>
          </a:xfrm>
        </p:spPr>
        <p:txBody>
          <a:bodyPr/>
          <a:lstStyle/>
          <a:p>
            <a:pPr marL="342900" indent="-342900" algn="l">
              <a:buFont typeface="+mj-lt"/>
              <a:buAutoNum type="arabicPeriod" startAt="6"/>
            </a:pPr>
            <a:r>
              <a:rPr lang="en-US" sz="1800" b="0" u="none" dirty="0">
                <a:latin typeface="Trebuchet MS" panose="020B0603020202020204" pitchFamily="34" charset="0"/>
                <a:ea typeface="+mn-lt"/>
                <a:cs typeface="Arial"/>
              </a:rPr>
              <a:t>Understanding a modern processing-in-memory architecture. presentation by safari group: </a:t>
            </a:r>
            <a:r>
              <a:rPr lang="en-US" sz="1800" b="0" u="none" dirty="0" err="1">
                <a:latin typeface="Trebuchet MS" panose="020B0603020202020204" pitchFamily="34" charset="0"/>
                <a:ea typeface="+mn-lt"/>
                <a:cs typeface="Arial"/>
              </a:rPr>
              <a:t>Presentataion</a:t>
            </a:r>
            <a:r>
              <a:rPr lang="en-US" sz="1800" b="0" u="none" dirty="0">
                <a:latin typeface="Trebuchet MS" panose="020B0603020202020204" pitchFamily="34" charset="0"/>
                <a:ea typeface="+mn-lt"/>
                <a:cs typeface="Arial"/>
              </a:rPr>
              <a:t> by safari group,” 2020</a:t>
            </a:r>
            <a:endParaRPr lang="en-US" sz="1800" b="0" u="none" dirty="0">
              <a:latin typeface="Trebuchet MS" panose="020B0603020202020204" pitchFamily="34" charset="0"/>
              <a:ea typeface="+mn-lt"/>
              <a:cs typeface="+mn-lt"/>
            </a:endParaRPr>
          </a:p>
          <a:p>
            <a:pPr marL="342900" indent="-342900" algn="l">
              <a:buFont typeface="+mj-lt"/>
              <a:buAutoNum type="arabicPeriod" startAt="6"/>
            </a:pPr>
            <a:r>
              <a:rPr lang="en-US" sz="1800" b="0" u="none" dirty="0">
                <a:latin typeface="Trebuchet MS" panose="020B0603020202020204" pitchFamily="34" charset="0"/>
                <a:ea typeface="+mn-lt"/>
                <a:cs typeface="+mn-lt"/>
              </a:rPr>
              <a:t>J. G ́</a:t>
            </a:r>
            <a:r>
              <a:rPr lang="en-US" sz="1800" b="0" u="none" dirty="0" err="1">
                <a:latin typeface="Trebuchet MS" panose="020B0603020202020204" pitchFamily="34" charset="0"/>
                <a:ea typeface="+mn-lt"/>
                <a:cs typeface="+mn-lt"/>
              </a:rPr>
              <a:t>omez</a:t>
            </a:r>
            <a:r>
              <a:rPr lang="en-US" sz="1800" b="0" u="none" dirty="0">
                <a:latin typeface="Trebuchet MS" panose="020B0603020202020204" pitchFamily="34" charset="0"/>
                <a:ea typeface="+mn-lt"/>
                <a:cs typeface="+mn-lt"/>
              </a:rPr>
              <a:t>-Luna, I. E. Hajj, I. Fernandez, C. </a:t>
            </a:r>
            <a:r>
              <a:rPr lang="en-US" sz="1800" b="0" u="none" dirty="0" err="1">
                <a:latin typeface="Trebuchet MS" panose="020B0603020202020204" pitchFamily="34" charset="0"/>
                <a:ea typeface="+mn-lt"/>
                <a:cs typeface="+mn-lt"/>
              </a:rPr>
              <a:t>Giannoula</a:t>
            </a:r>
            <a:r>
              <a:rPr lang="en-US" sz="1800" b="0" u="none" dirty="0">
                <a:latin typeface="Trebuchet MS" panose="020B0603020202020204" pitchFamily="34" charset="0"/>
                <a:ea typeface="+mn-lt"/>
                <a:cs typeface="+mn-lt"/>
              </a:rPr>
              <a:t>, G. F. Oliveira, and</a:t>
            </a:r>
            <a:br>
              <a:rPr lang="en-US" sz="1800" b="0" u="none" dirty="0">
                <a:latin typeface="Trebuchet MS" panose="020B0603020202020204" pitchFamily="34" charset="0"/>
                <a:ea typeface="+mn-lt"/>
                <a:cs typeface="+mn-lt"/>
              </a:rPr>
            </a:br>
            <a:r>
              <a:rPr lang="en-US" sz="1800" b="0" u="none" dirty="0">
                <a:latin typeface="Trebuchet MS" panose="020B0603020202020204" pitchFamily="34" charset="0"/>
                <a:ea typeface="+mn-lt"/>
                <a:cs typeface="+mn-lt"/>
              </a:rPr>
              <a:t>O. Mutlu, “Benchmarking a new paradigm: Experimental analysis and char-</a:t>
            </a:r>
            <a:br>
              <a:rPr lang="en-US" sz="1800" b="0" u="none" dirty="0">
                <a:latin typeface="Trebuchet MS" panose="020B0603020202020204" pitchFamily="34" charset="0"/>
                <a:ea typeface="+mn-lt"/>
                <a:cs typeface="+mn-lt"/>
              </a:rPr>
            </a:br>
            <a:r>
              <a:rPr lang="en-US" sz="1800" b="0" u="none" dirty="0" err="1">
                <a:latin typeface="Trebuchet MS" panose="020B0603020202020204" pitchFamily="34" charset="0"/>
                <a:ea typeface="+mn-lt"/>
                <a:cs typeface="+mn-lt"/>
              </a:rPr>
              <a:t>acterization</a:t>
            </a:r>
            <a:r>
              <a:rPr lang="en-US" sz="1800" b="0" u="none" dirty="0">
                <a:latin typeface="Trebuchet MS" panose="020B0603020202020204" pitchFamily="34" charset="0"/>
                <a:ea typeface="+mn-lt"/>
                <a:cs typeface="+mn-lt"/>
              </a:rPr>
              <a:t> of a real processing-in-memory system,” IEEE Access, vol. 10,</a:t>
            </a:r>
            <a:br>
              <a:rPr lang="en-US" sz="1800" b="0" u="none" dirty="0">
                <a:latin typeface="Trebuchet MS" panose="020B0603020202020204" pitchFamily="34" charset="0"/>
                <a:ea typeface="+mn-lt"/>
                <a:cs typeface="+mn-lt"/>
              </a:rPr>
            </a:br>
            <a:r>
              <a:rPr lang="en-US" sz="1800" b="0" u="none" dirty="0">
                <a:latin typeface="Trebuchet MS" panose="020B0603020202020204" pitchFamily="34" charset="0"/>
                <a:ea typeface="+mn-lt"/>
                <a:cs typeface="+mn-lt"/>
              </a:rPr>
              <a:t>pp. 52565–52608, 2022.</a:t>
            </a:r>
          </a:p>
          <a:p>
            <a:pPr marL="342900" indent="-342900" algn="l">
              <a:buFont typeface="+mj-lt"/>
              <a:buAutoNum type="arabicPeriod" startAt="6"/>
            </a:pPr>
            <a:r>
              <a:rPr lang="en-US" sz="1800" b="0" u="none" dirty="0" err="1">
                <a:latin typeface="Trebuchet MS" panose="020B0603020202020204" pitchFamily="34" charset="0"/>
                <a:ea typeface="+mn-lt"/>
                <a:cs typeface="+mn-lt"/>
              </a:rPr>
              <a:t>Upmem</a:t>
            </a:r>
            <a:r>
              <a:rPr lang="en-US" sz="1800" b="0" u="none" dirty="0">
                <a:latin typeface="Trebuchet MS" panose="020B0603020202020204" pitchFamily="34" charset="0"/>
                <a:ea typeface="+mn-lt"/>
                <a:cs typeface="+mn-lt"/>
              </a:rPr>
              <a:t> processing in memory technology white paper,” 2022</a:t>
            </a:r>
          </a:p>
          <a:p>
            <a:pPr marL="342900" indent="-342900" algn="l">
              <a:buFont typeface="+mj-lt"/>
              <a:buAutoNum type="arabicPeriod" startAt="6"/>
            </a:pPr>
            <a:endParaRPr lang="en-US" sz="1800" b="0" u="none" dirty="0">
              <a:cs typeface="Calibri"/>
            </a:endParaRPr>
          </a:p>
        </p:txBody>
      </p:sp>
      <p:sp>
        <p:nvSpPr>
          <p:cNvPr id="44" name="Text Placeholder 43"/>
          <p:cNvSpPr>
            <a:spLocks noGrp="1"/>
          </p:cNvSpPr>
          <p:nvPr>
            <p:ph type="body" sz="quarter" idx="156"/>
          </p:nvPr>
        </p:nvSpPr>
        <p:spPr/>
        <p:txBody>
          <a:bodyPr/>
          <a:lstStyle/>
          <a:p>
            <a:r>
              <a:rPr lang="nl-NL" dirty="0" err="1"/>
              <a:t>Results</a:t>
            </a:r>
            <a:r>
              <a:rPr lang="nl-NL"/>
              <a:t> </a:t>
            </a:r>
            <a:r>
              <a:rPr lang="nl-NL" dirty="0" err="1"/>
              <a:t>Tables</a:t>
            </a:r>
            <a:endParaRPr lang="en-US" dirty="0" err="1"/>
          </a:p>
        </p:txBody>
      </p:sp>
      <p:sp>
        <p:nvSpPr>
          <p:cNvPr id="45" name="Text Placeholder 44"/>
          <p:cNvSpPr>
            <a:spLocks noGrp="1"/>
          </p:cNvSpPr>
          <p:nvPr>
            <p:ph type="body" sz="quarter" idx="157"/>
          </p:nvPr>
        </p:nvSpPr>
        <p:spPr/>
        <p:txBody>
          <a:bodyPr/>
          <a:lstStyle/>
          <a:p>
            <a:r>
              <a:rPr lang="nl-NL" dirty="0" err="1"/>
              <a:t>Conclusions</a:t>
            </a:r>
            <a:r>
              <a:rPr lang="nl-NL" dirty="0"/>
              <a:t>/</a:t>
            </a:r>
            <a:r>
              <a:rPr lang="nl-NL" dirty="0" err="1"/>
              <a:t>Recommendations</a:t>
            </a:r>
            <a:endParaRPr lang="en-US" dirty="0" err="1"/>
          </a:p>
        </p:txBody>
      </p:sp>
      <p:sp>
        <p:nvSpPr>
          <p:cNvPr id="272" name="Text Placeholder 271">
            <a:extLst>
              <a:ext uri="{FF2B5EF4-FFF2-40B4-BE49-F238E27FC236}">
                <a16:creationId xmlns:a16="http://schemas.microsoft.com/office/drawing/2014/main" id="{6C3BD757-8D37-46FE-8C88-AA7D76F0A593}"/>
              </a:ext>
            </a:extLst>
          </p:cNvPr>
          <p:cNvSpPr>
            <a:spLocks noGrp="1"/>
          </p:cNvSpPr>
          <p:nvPr>
            <p:ph type="body" sz="quarter" idx="158"/>
          </p:nvPr>
        </p:nvSpPr>
        <p:spPr>
          <a:xfrm>
            <a:off x="15347853" y="28698871"/>
            <a:ext cx="14289232" cy="8208096"/>
          </a:xfrm>
        </p:spPr>
        <p:txBody>
          <a:bodyPr wrap="square" lIns="223877" tIns="223877" rIns="223877" bIns="223877" anchor="t">
            <a:spAutoFit/>
          </a:bodyPr>
          <a:lstStyle/>
          <a:p>
            <a:pPr marL="342900" indent="-342900">
              <a:buFont typeface="Wingdings" charset="0"/>
              <a:buChar char="q"/>
            </a:pPr>
            <a:r>
              <a:rPr lang="en-US" sz="2000" dirty="0">
                <a:latin typeface="Trebuchet MS"/>
              </a:rPr>
              <a:t>Initially, Codes are run on simulator, and finally are tested on original hardware. Prediction of number of cycles on simulator is inaccurate. Therefore, we must rely on hardware for performance measurement. </a:t>
            </a:r>
            <a:endParaRPr lang="en-US" dirty="0"/>
          </a:p>
          <a:p>
            <a:pPr marL="457200" indent="-457200">
              <a:buFont typeface="Wingdings" charset="0"/>
              <a:buChar char="q"/>
            </a:pPr>
            <a:r>
              <a:rPr lang="en-US" sz="2000" dirty="0">
                <a:latin typeface="Trebuchet MS"/>
              </a:rPr>
              <a:t>Experiments show that the number of cycles in DPU decrease with increasing </a:t>
            </a:r>
            <a:r>
              <a:rPr lang="en-US" sz="2000" dirty="0" err="1">
                <a:latin typeface="Trebuchet MS"/>
              </a:rPr>
              <a:t>tasklets</a:t>
            </a:r>
            <a:r>
              <a:rPr lang="en-US" sz="2000" dirty="0">
                <a:latin typeface="Trebuchet MS"/>
              </a:rPr>
              <a:t> up to 10.</a:t>
            </a:r>
          </a:p>
          <a:p>
            <a:pPr marL="457200" indent="-457200">
              <a:buFont typeface="Wingdings" charset="0"/>
              <a:buChar char="q"/>
            </a:pPr>
            <a:r>
              <a:rPr lang="en-US" sz="2000" dirty="0">
                <a:latin typeface="Trebuchet MS"/>
              </a:rPr>
              <a:t>As the DPUs increase till upper limit (2500) for a fixed </a:t>
            </a:r>
            <a:r>
              <a:rPr lang="en-US" sz="2000" dirty="0" err="1">
                <a:latin typeface="Trebuchet MS"/>
              </a:rPr>
              <a:t>tasklet</a:t>
            </a:r>
            <a:r>
              <a:rPr lang="en-US" sz="2000" dirty="0">
                <a:latin typeface="Trebuchet MS"/>
              </a:rPr>
              <a:t>, number of cycles in DPU decreases. All the available DPUs have to be utilized for obtaining speed up w.r.to serial and multi core CPUs. </a:t>
            </a:r>
            <a:endParaRPr lang="en-US" sz="2000" dirty="0"/>
          </a:p>
          <a:p>
            <a:pPr marL="457200" indent="-457200">
              <a:buFont typeface="Wingdings" charset="0"/>
              <a:buChar char="q"/>
            </a:pPr>
            <a:r>
              <a:rPr lang="en-US" sz="2000" dirty="0">
                <a:latin typeface="Trebuchet MS"/>
              </a:rPr>
              <a:t>We observed an average speed up of 62.75X in PIM in comparison to serial code for BLAS L1, L2, Reduction and Scan algorithms. and 9.17X speed up for the above codes w.r.to multi core processor. Insert operation in linked list yielded a good speed up of 451X. </a:t>
            </a:r>
          </a:p>
          <a:p>
            <a:pPr marL="457200" indent="-457200">
              <a:buFont typeface="Wingdings" charset="0"/>
              <a:buChar char="q"/>
            </a:pPr>
            <a:r>
              <a:rPr lang="en-US" sz="2000" dirty="0">
                <a:latin typeface="Trebuchet MS"/>
              </a:rPr>
              <a:t>Data Push and receive times combined are more than 70 percent of total time for our current workloads. So, an application has to have more kernel time such that it dominates the transfer time to get full benefit out of PIM.</a:t>
            </a:r>
          </a:p>
          <a:p>
            <a:pPr marL="457200" indent="-457200">
              <a:buFont typeface="Wingdings" charset="0"/>
              <a:buChar char="q"/>
            </a:pPr>
            <a:r>
              <a:rPr lang="en-US" sz="2000" dirty="0">
                <a:latin typeface="Trebuchet MS"/>
              </a:rPr>
              <a:t>Some of the limitations of UPMEM PIM are as follows. Division/Multiplication and floating-point operations are implemented using software library routine. There is no hardware support.</a:t>
            </a:r>
          </a:p>
          <a:p>
            <a:pPr marL="457200" indent="-457200">
              <a:buFont typeface="Wingdings" charset="0"/>
              <a:buChar char="q"/>
            </a:pPr>
            <a:r>
              <a:rPr lang="en-US" sz="2000" dirty="0">
                <a:latin typeface="Trebuchet MS"/>
              </a:rPr>
              <a:t> Dynamic memory allocation on the DPU stack is not supported. That limits the usage of well used memory creation functions such as malloc, </a:t>
            </a:r>
            <a:r>
              <a:rPr lang="en-US" sz="2000" dirty="0" err="1">
                <a:latin typeface="Trebuchet MS"/>
              </a:rPr>
              <a:t>calloc</a:t>
            </a:r>
            <a:r>
              <a:rPr lang="en-US" sz="2000" dirty="0">
                <a:latin typeface="Trebuchet MS"/>
              </a:rPr>
              <a:t> in C. </a:t>
            </a:r>
            <a:endParaRPr lang="en-US" dirty="0"/>
          </a:p>
          <a:p>
            <a:pPr marL="457200" indent="-457200">
              <a:buFont typeface="Wingdings" charset="0"/>
              <a:buChar char="q"/>
            </a:pPr>
            <a:r>
              <a:rPr lang="en-US" sz="2000" dirty="0">
                <a:latin typeface="Trebuchet MS"/>
              </a:rPr>
              <a:t>There is no inter DPU communication, All the communication has to happen through the host.</a:t>
            </a:r>
            <a:endParaRPr lang="en-US" dirty="0"/>
          </a:p>
          <a:p>
            <a:pPr marL="457200" indent="-457200">
              <a:buFont typeface="Wingdings" charset="0"/>
              <a:buChar char="q"/>
            </a:pPr>
            <a:r>
              <a:rPr lang="en-US" sz="2000" dirty="0">
                <a:latin typeface="Trebuchet MS"/>
              </a:rPr>
              <a:t>Workloads with less compute, less communication and large memory requirements are well suited for DPU computing as DPUs include support for only integer addition/subtraction/compare and bit-wise operations.</a:t>
            </a:r>
          </a:p>
          <a:p>
            <a:pPr marL="457200" indent="-457200">
              <a:buFont typeface="Wingdings" charset="0"/>
              <a:buChar char="q"/>
            </a:pPr>
            <a:r>
              <a:rPr lang="en-US" sz="2000" dirty="0">
                <a:latin typeface="Trebuchet MS"/>
              </a:rPr>
              <a:t>Database query operations such as Create, Read, Update and Delete (CRUD) can get benefit out of PIM as observed from Linked list data structure implementation.</a:t>
            </a:r>
          </a:p>
          <a:p>
            <a:pPr marL="457200" indent="-457200">
              <a:buFont typeface="Wingdings" charset="0"/>
              <a:buChar char="q"/>
            </a:pPr>
            <a:r>
              <a:rPr lang="en-US" sz="2000" dirty="0">
                <a:latin typeface="Trebuchet MS"/>
              </a:rPr>
              <a:t> Some use cases mentioned in upmem.com are Compression/Decompression, Data Analytics, Machine Learning &amp; AI</a:t>
            </a:r>
            <a:r>
              <a:rPr lang="en-US" sz="2000">
                <a:latin typeface="Trebuchet MS"/>
              </a:rPr>
              <a:t> </a:t>
            </a:r>
            <a:r>
              <a:rPr lang="en-US" sz="2000" dirty="0">
                <a:latin typeface="Trebuchet MS"/>
              </a:rPr>
              <a:t>(</a:t>
            </a:r>
            <a:r>
              <a:rPr lang="en-US" sz="2000" dirty="0" err="1">
                <a:latin typeface="Trebuchet MS"/>
              </a:rPr>
              <a:t>Kmeans</a:t>
            </a:r>
            <a:r>
              <a:rPr lang="en-US" sz="2000" dirty="0">
                <a:latin typeface="Trebuchet MS"/>
              </a:rPr>
              <a:t>, CNN, Decision trees, etc.), Graph Algorithms, 3D Image reconstruction and FFT, n-step </a:t>
            </a:r>
            <a:r>
              <a:rPr lang="en-US" sz="2000" dirty="0" err="1">
                <a:latin typeface="Trebuchet MS"/>
              </a:rPr>
              <a:t>FMindex</a:t>
            </a:r>
            <a:r>
              <a:rPr lang="en-US" sz="2000" dirty="0">
                <a:latin typeface="Trebuchet MS"/>
              </a:rPr>
              <a:t>, Skyline (multi-feature preference query), Seismic reconstruction. </a:t>
            </a:r>
            <a:endParaRPr lang="en-US" dirty="0"/>
          </a:p>
          <a:p>
            <a:pPr marL="457200" indent="-457200">
              <a:buFont typeface="Wingdings" charset="0"/>
              <a:buChar char="q"/>
            </a:pPr>
            <a:r>
              <a:rPr lang="en-US" sz="2000" dirty="0">
                <a:latin typeface="Trebuchet MS"/>
              </a:rPr>
              <a:t>Overall UPMEM </a:t>
            </a:r>
            <a:r>
              <a:rPr lang="en-US" sz="2000" dirty="0" err="1">
                <a:latin typeface="Trebuchet MS"/>
              </a:rPr>
              <a:t>sdk</a:t>
            </a:r>
            <a:r>
              <a:rPr lang="en-US" sz="2000" dirty="0">
                <a:latin typeface="Trebuchet MS"/>
              </a:rPr>
              <a:t> is easy to use, understand and resembles GPU computing. </a:t>
            </a:r>
            <a:endParaRPr lang="en-US" sz="2000" dirty="0"/>
          </a:p>
        </p:txBody>
      </p:sp>
      <p:sp>
        <p:nvSpPr>
          <p:cNvPr id="273" name="Text Placeholder 272">
            <a:extLst>
              <a:ext uri="{FF2B5EF4-FFF2-40B4-BE49-F238E27FC236}">
                <a16:creationId xmlns:a16="http://schemas.microsoft.com/office/drawing/2014/main" id="{9F90BCF8-4499-43C1-97BF-B600B9351390}"/>
              </a:ext>
            </a:extLst>
          </p:cNvPr>
          <p:cNvSpPr>
            <a:spLocks noGrp="1"/>
          </p:cNvSpPr>
          <p:nvPr>
            <p:ph type="body" sz="quarter" idx="159"/>
          </p:nvPr>
        </p:nvSpPr>
        <p:spPr>
          <a:xfrm>
            <a:off x="623691" y="28678155"/>
            <a:ext cx="14300387" cy="1393923"/>
          </a:xfrm>
        </p:spPr>
        <p:txBody>
          <a:bodyPr wrap="square" lIns="223877" tIns="223877" rIns="223877" bIns="223877" anchor="t">
            <a:spAutoFit/>
          </a:bodyPr>
          <a:lstStyle/>
          <a:p>
            <a:pPr marL="285750" indent="-285750">
              <a:buFont typeface="Wingdings" charset="0"/>
              <a:buChar char="Ø"/>
            </a:pPr>
            <a:r>
              <a:rPr lang="en-US" sz="1800" dirty="0">
                <a:latin typeface="Trebuchet MS"/>
              </a:rPr>
              <a:t>We used Python script file to vary Vector Size, Num DPUs, </a:t>
            </a:r>
            <a:r>
              <a:rPr lang="en-US" sz="1800" dirty="0" err="1">
                <a:latin typeface="Trebuchet MS"/>
              </a:rPr>
              <a:t>tasklets</a:t>
            </a:r>
            <a:r>
              <a:rPr lang="en-US" sz="1800" dirty="0">
                <a:latin typeface="Trebuchet MS"/>
              </a:rPr>
              <a:t> simultaneously and store it in a .csv file.</a:t>
            </a:r>
            <a:endParaRPr lang="en-US" sz="1800" dirty="0"/>
          </a:p>
          <a:p>
            <a:pPr marL="285750" indent="-285750">
              <a:buFont typeface="Wingdings" charset="0"/>
              <a:buChar char="Ø"/>
            </a:pPr>
            <a:r>
              <a:rPr lang="en-US" sz="1800" dirty="0">
                <a:latin typeface="Trebuchet MS"/>
              </a:rPr>
              <a:t>Validation is done for all codes by writing serial algo in the same code and comparing the result. </a:t>
            </a:r>
          </a:p>
          <a:p>
            <a:pPr marL="285750" indent="-285750">
              <a:buFont typeface="Wingdings" charset="0"/>
              <a:buChar char="Ø"/>
            </a:pPr>
            <a:r>
              <a:rPr lang="en-US" sz="1800" dirty="0">
                <a:latin typeface="Trebuchet MS"/>
              </a:rPr>
              <a:t>A warm up iteration and three iterations are performed and average of those 3 iterations are noted for DPU times.</a:t>
            </a:r>
            <a:endParaRPr lang="en-US" sz="1800" dirty="0"/>
          </a:p>
        </p:txBody>
      </p:sp>
      <p:cxnSp>
        <p:nvCxnSpPr>
          <p:cNvPr id="15" name="Straight Connector 14"/>
          <p:cNvCxnSpPr/>
          <p:nvPr/>
        </p:nvCxnSpPr>
        <p:spPr>
          <a:xfrm>
            <a:off x="15136813" y="17210088"/>
            <a:ext cx="0" cy="9440862"/>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5136813" y="27979688"/>
            <a:ext cx="0" cy="9439275"/>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136813" y="6330950"/>
            <a:ext cx="0" cy="9440863"/>
          </a:xfrm>
          <a:prstGeom prst="line">
            <a:avLst/>
          </a:prstGeom>
          <a:ln w="1270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33" name="Text Placeholder 44">
            <a:extLst>
              <a:ext uri="{FF2B5EF4-FFF2-40B4-BE49-F238E27FC236}">
                <a16:creationId xmlns:a16="http://schemas.microsoft.com/office/drawing/2014/main" id="{749F937F-D152-4278-8DF2-2052C8B15446}"/>
              </a:ext>
            </a:extLst>
          </p:cNvPr>
          <p:cNvSpPr txBox="1">
            <a:spLocks/>
          </p:cNvSpPr>
          <p:nvPr/>
        </p:nvSpPr>
        <p:spPr>
          <a:xfrm>
            <a:off x="4881206" y="38380734"/>
            <a:ext cx="14283756" cy="800265"/>
          </a:xfrm>
          <a:prstGeom prst="rect">
            <a:avLst/>
          </a:prstGeom>
          <a:noFill/>
        </p:spPr>
        <p:txBody>
          <a:bodyPr wrap="square" lIns="89551" tIns="89551" rIns="89551" bIns="89551" anchor="ctr" anchorCtr="0">
            <a:spAutoFit/>
          </a:bodyPr>
          <a:lstStyle>
            <a:lvl1pPr marL="0" indent="0" algn="ctr" defTabSz="4297363" rtl="0" eaLnBrk="0" fontAlgn="base" hangingPunct="0">
              <a:spcBef>
                <a:spcPct val="20000"/>
              </a:spcBef>
              <a:spcAft>
                <a:spcPct val="0"/>
              </a:spcAft>
              <a:buFont typeface="Arial" charset="0"/>
              <a:buNone/>
              <a:defRPr sz="3900" b="1" u="sng" kern="1200" baseline="0">
                <a:solidFill>
                  <a:schemeClr val="accent5">
                    <a:lumMod val="50000"/>
                  </a:schemeClr>
                </a:solidFill>
                <a:latin typeface="+mn-lt"/>
                <a:ea typeface="+mn-ea"/>
                <a:cs typeface="+mn-cs"/>
              </a:defRPr>
            </a:lvl1pPr>
            <a:lvl2pPr marL="3490913" indent="-1343025" algn="l" defTabSz="4297363" rtl="0" eaLnBrk="0" fontAlgn="base" hangingPunct="0">
              <a:spcBef>
                <a:spcPct val="20000"/>
              </a:spcBef>
              <a:spcAft>
                <a:spcPct val="0"/>
              </a:spcAft>
              <a:buFont typeface="Arial" charset="0"/>
              <a:buChar char="–"/>
              <a:defRPr sz="13300" kern="1200">
                <a:solidFill>
                  <a:schemeClr val="tx1"/>
                </a:solidFill>
                <a:latin typeface="+mn-lt"/>
                <a:ea typeface="+mn-ea"/>
                <a:cs typeface="+mn-cs"/>
              </a:defRPr>
            </a:lvl2pPr>
            <a:lvl3pPr marL="5372100" indent="-1073150" algn="l" defTabSz="4297363" rtl="0" eaLnBrk="0" fontAlgn="base" hangingPunct="0">
              <a:spcBef>
                <a:spcPct val="20000"/>
              </a:spcBef>
              <a:spcAft>
                <a:spcPct val="0"/>
              </a:spcAft>
              <a:buFont typeface="Arial" charset="0"/>
              <a:buChar char="•"/>
              <a:defRPr sz="11300" kern="1200">
                <a:solidFill>
                  <a:schemeClr val="tx1"/>
                </a:solidFill>
                <a:latin typeface="+mn-lt"/>
                <a:ea typeface="+mn-ea"/>
                <a:cs typeface="+mn-cs"/>
              </a:defRPr>
            </a:lvl3pPr>
            <a:lvl4pPr marL="7521575"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4pPr>
            <a:lvl5pPr marL="9671050" indent="-1073150" algn="l" defTabSz="4297363" rtl="0" eaLnBrk="0" fontAlgn="base" hangingPunct="0">
              <a:spcBef>
                <a:spcPct val="20000"/>
              </a:spcBef>
              <a:spcAft>
                <a:spcPct val="0"/>
              </a:spcAft>
              <a:buFont typeface="Arial" charset="0"/>
              <a:buChar char="»"/>
              <a:defRPr sz="9500" kern="1200">
                <a:solidFill>
                  <a:schemeClr val="tx1"/>
                </a:solidFill>
                <a:latin typeface="+mn-lt"/>
                <a:ea typeface="+mn-ea"/>
                <a:cs typeface="+mn-cs"/>
              </a:defRPr>
            </a:lvl5pPr>
            <a:lvl6pPr marL="11820625"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396982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6119034"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18268238" indent="-1074603" algn="l" defTabSz="429841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defTabSz="4298410" eaLnBrk="1" fontAlgn="auto" hangingPunct="1">
              <a:spcAft>
                <a:spcPts val="0"/>
              </a:spcAft>
              <a:buFont typeface="Arial" pitchFamily="34" charset="0"/>
              <a:buNone/>
              <a:defRPr/>
            </a:pPr>
            <a:r>
              <a:rPr lang="nl-NL"/>
              <a:t>REFERENCES</a:t>
            </a:r>
            <a:endParaRPr lang="en-US" dirty="0"/>
          </a:p>
        </p:txBody>
      </p:sp>
      <p:sp>
        <p:nvSpPr>
          <p:cNvPr id="275" name="Text Placeholder 274">
            <a:extLst>
              <a:ext uri="{FF2B5EF4-FFF2-40B4-BE49-F238E27FC236}">
                <a16:creationId xmlns:a16="http://schemas.microsoft.com/office/drawing/2014/main" id="{1F6C2DF7-F837-4365-905A-AC3E47CB29B7}"/>
              </a:ext>
            </a:extLst>
          </p:cNvPr>
          <p:cNvSpPr>
            <a:spLocks noGrp="1"/>
          </p:cNvSpPr>
          <p:nvPr>
            <p:ph type="body" sz="quarter" idx="26"/>
          </p:nvPr>
        </p:nvSpPr>
        <p:spPr>
          <a:xfrm>
            <a:off x="19729802" y="17738656"/>
            <a:ext cx="5339676" cy="5548906"/>
          </a:xfrm>
        </p:spPr>
        <p:txBody>
          <a:bodyPr wrap="square" lIns="223877" tIns="223877" rIns="223877" bIns="223877" anchor="t">
            <a:spAutoFit/>
          </a:bodyPr>
          <a:lstStyle/>
          <a:p>
            <a:r>
              <a:rPr lang="en-US" sz="1800" dirty="0">
                <a:latin typeface="Trebuchet MS"/>
              </a:rPr>
              <a:t>Linked list: Elements of a singly linked lists are stored in a structure and one structure points to next structure and so on. Linked lists are created in </a:t>
            </a:r>
            <a:r>
              <a:rPr lang="en-US" sz="1800" err="1">
                <a:latin typeface="Trebuchet MS"/>
              </a:rPr>
              <a:t>dpu</a:t>
            </a:r>
            <a:r>
              <a:rPr lang="en-US" sz="1800" dirty="0">
                <a:latin typeface="Trebuchet MS"/>
              </a:rPr>
              <a:t> code by using fixed size block allocator (similar to </a:t>
            </a:r>
            <a:r>
              <a:rPr lang="en-US" sz="1800">
                <a:latin typeface="Trebuchet MS"/>
              </a:rPr>
              <a:t>malloc) in WRAM. </a:t>
            </a:r>
            <a:endParaRPr lang="en-US" sz="1800" dirty="0">
              <a:latin typeface="Trebuchet MS"/>
            </a:endParaRPr>
          </a:p>
          <a:p>
            <a:endParaRPr lang="en-US" sz="1800" dirty="0">
              <a:latin typeface="Trebuchet MS"/>
            </a:endParaRPr>
          </a:p>
          <a:p>
            <a:r>
              <a:rPr lang="en-US" sz="1800" dirty="0">
                <a:latin typeface="Trebuchet MS"/>
              </a:rPr>
              <a:t>Input array is partitioned among DPUs. The elements of the partitioned array are appended into a linked list in every DPU. Search variable is broadcasted to all DPUs. Individual Linked lists are maintained in all DPUs. Initially, Structure pointer of </a:t>
            </a:r>
            <a:r>
              <a:rPr lang="en-US" sz="1800" err="1">
                <a:latin typeface="Trebuchet MS"/>
              </a:rPr>
              <a:t>tasklets</a:t>
            </a:r>
            <a:r>
              <a:rPr lang="en-US" sz="1800" dirty="0">
                <a:latin typeface="Trebuchet MS"/>
              </a:rPr>
              <a:t> point to the starting node of the list. The </a:t>
            </a:r>
            <a:r>
              <a:rPr lang="en-US" sz="1800" err="1">
                <a:latin typeface="Trebuchet MS"/>
              </a:rPr>
              <a:t>tasklets</a:t>
            </a:r>
            <a:r>
              <a:rPr lang="en-US" sz="1800" dirty="0">
                <a:latin typeface="Trebuchet MS"/>
              </a:rPr>
              <a:t> are iterated to their next positions such that all </a:t>
            </a:r>
            <a:r>
              <a:rPr lang="en-US" sz="1800" err="1">
                <a:latin typeface="Trebuchet MS"/>
              </a:rPr>
              <a:t>tasklets</a:t>
            </a:r>
            <a:r>
              <a:rPr lang="en-US" sz="1800" dirty="0">
                <a:latin typeface="Trebuchet MS"/>
              </a:rPr>
              <a:t> have equal chunk to search for. Now all the </a:t>
            </a:r>
            <a:r>
              <a:rPr lang="en-US" sz="1800" err="1">
                <a:latin typeface="Trebuchet MS"/>
              </a:rPr>
              <a:t>tasklets</a:t>
            </a:r>
            <a:r>
              <a:rPr lang="en-US" sz="1800" dirty="0">
                <a:latin typeface="Trebuchet MS"/>
              </a:rPr>
              <a:t> will search in parallel for the variable by iterating to the next element one by one</a:t>
            </a:r>
          </a:p>
        </p:txBody>
      </p:sp>
      <p:sp>
        <p:nvSpPr>
          <p:cNvPr id="4" name="TextBox 3">
            <a:extLst>
              <a:ext uri="{FF2B5EF4-FFF2-40B4-BE49-F238E27FC236}">
                <a16:creationId xmlns:a16="http://schemas.microsoft.com/office/drawing/2014/main" id="{CFF90967-0CB9-5418-8A18-757329353BBE}"/>
              </a:ext>
            </a:extLst>
          </p:cNvPr>
          <p:cNvSpPr txBox="1"/>
          <p:nvPr/>
        </p:nvSpPr>
        <p:spPr>
          <a:xfrm>
            <a:off x="24315566" y="14523046"/>
            <a:ext cx="514532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800" dirty="0">
                <a:solidFill>
                  <a:schemeClr val="accent5">
                    <a:lumMod val="50000"/>
                  </a:schemeClr>
                </a:solidFill>
                <a:latin typeface="Trebuchet MS"/>
                <a:cs typeface="Arial"/>
              </a:rPr>
              <a:t>UPMEM PIM DDR4 DIMM with PIM-DRAM chips. Image downloaded from [8].</a:t>
            </a:r>
            <a:endParaRPr lang="en-US" sz="1800" dirty="0">
              <a:solidFill>
                <a:schemeClr val="accent5">
                  <a:lumMod val="50000"/>
                </a:schemeClr>
              </a:solidFill>
              <a:latin typeface="Trebuchet MS"/>
            </a:endParaRPr>
          </a:p>
        </p:txBody>
      </p:sp>
      <p:pic>
        <p:nvPicPr>
          <p:cNvPr id="5" name="Picture 5" descr="DPU Cycles">
            <a:extLst>
              <a:ext uri="{FF2B5EF4-FFF2-40B4-BE49-F238E27FC236}">
                <a16:creationId xmlns:a16="http://schemas.microsoft.com/office/drawing/2014/main" id="{5954A3E6-DF10-CE85-7FA2-3B5EA3259478}"/>
              </a:ext>
            </a:extLst>
          </p:cNvPr>
          <p:cNvPicPr>
            <a:picLocks noChangeAspect="1"/>
          </p:cNvPicPr>
          <p:nvPr/>
        </p:nvPicPr>
        <p:blipFill>
          <a:blip r:embed="rId5"/>
          <a:stretch>
            <a:fillRect/>
          </a:stretch>
        </p:blipFill>
        <p:spPr>
          <a:xfrm>
            <a:off x="18221857" y="23589809"/>
            <a:ext cx="4977899" cy="2908204"/>
          </a:xfrm>
          <a:prstGeom prst="rect">
            <a:avLst/>
          </a:prstGeom>
        </p:spPr>
      </p:pic>
      <p:pic>
        <p:nvPicPr>
          <p:cNvPr id="7" name="Picture 7" descr="Chart, scatter chart&#10;&#10;Description automatically generated">
            <a:extLst>
              <a:ext uri="{FF2B5EF4-FFF2-40B4-BE49-F238E27FC236}">
                <a16:creationId xmlns:a16="http://schemas.microsoft.com/office/drawing/2014/main" id="{EED85238-D82B-0688-2BFF-7159C49189D5}"/>
              </a:ext>
            </a:extLst>
          </p:cNvPr>
          <p:cNvPicPr>
            <a:picLocks noChangeAspect="1"/>
          </p:cNvPicPr>
          <p:nvPr/>
        </p:nvPicPr>
        <p:blipFill>
          <a:blip r:embed="rId6"/>
          <a:stretch>
            <a:fillRect/>
          </a:stretch>
        </p:blipFill>
        <p:spPr>
          <a:xfrm>
            <a:off x="23647270" y="22995627"/>
            <a:ext cx="5809604" cy="3508791"/>
          </a:xfrm>
          <a:prstGeom prst="rect">
            <a:avLst/>
          </a:prstGeom>
        </p:spPr>
      </p:pic>
      <p:graphicFrame>
        <p:nvGraphicFramePr>
          <p:cNvPr id="9" name="Table 9">
            <a:extLst>
              <a:ext uri="{FF2B5EF4-FFF2-40B4-BE49-F238E27FC236}">
                <a16:creationId xmlns:a16="http://schemas.microsoft.com/office/drawing/2014/main" id="{AB84D154-5744-6FBB-BFC5-862B90622CAD}"/>
              </a:ext>
            </a:extLst>
          </p:cNvPr>
          <p:cNvGraphicFramePr>
            <a:graphicFrameLocks noGrp="1"/>
          </p:cNvGraphicFramePr>
          <p:nvPr>
            <p:extLst>
              <p:ext uri="{D42A27DB-BD31-4B8C-83A1-F6EECF244321}">
                <p14:modId xmlns:p14="http://schemas.microsoft.com/office/powerpoint/2010/main" val="3885101963"/>
              </p:ext>
            </p:extLst>
          </p:nvPr>
        </p:nvGraphicFramePr>
        <p:xfrm>
          <a:off x="7582312" y="30006267"/>
          <a:ext cx="7335208" cy="5659239"/>
        </p:xfrm>
        <a:graphic>
          <a:graphicData uri="http://schemas.openxmlformats.org/drawingml/2006/table">
            <a:tbl>
              <a:tblPr firstRow="1" bandRow="1">
                <a:tableStyleId>{35758FB7-9AC5-4552-8A53-C91805E547FA}</a:tableStyleId>
              </a:tblPr>
              <a:tblGrid>
                <a:gridCol w="1437797">
                  <a:extLst>
                    <a:ext uri="{9D8B030D-6E8A-4147-A177-3AD203B41FA5}">
                      <a16:colId xmlns:a16="http://schemas.microsoft.com/office/drawing/2014/main" val="3588587934"/>
                    </a:ext>
                  </a:extLst>
                </a:gridCol>
                <a:gridCol w="1001133">
                  <a:extLst>
                    <a:ext uri="{9D8B030D-6E8A-4147-A177-3AD203B41FA5}">
                      <a16:colId xmlns:a16="http://schemas.microsoft.com/office/drawing/2014/main" val="730217006"/>
                    </a:ext>
                  </a:extLst>
                </a:gridCol>
                <a:gridCol w="952735">
                  <a:extLst>
                    <a:ext uri="{9D8B030D-6E8A-4147-A177-3AD203B41FA5}">
                      <a16:colId xmlns:a16="http://schemas.microsoft.com/office/drawing/2014/main" val="1611446084"/>
                    </a:ext>
                  </a:extLst>
                </a:gridCol>
                <a:gridCol w="1383025">
                  <a:extLst>
                    <a:ext uri="{9D8B030D-6E8A-4147-A177-3AD203B41FA5}">
                      <a16:colId xmlns:a16="http://schemas.microsoft.com/office/drawing/2014/main" val="2813179256"/>
                    </a:ext>
                  </a:extLst>
                </a:gridCol>
                <a:gridCol w="1156140">
                  <a:extLst>
                    <a:ext uri="{9D8B030D-6E8A-4147-A177-3AD203B41FA5}">
                      <a16:colId xmlns:a16="http://schemas.microsoft.com/office/drawing/2014/main" val="3211870648"/>
                    </a:ext>
                  </a:extLst>
                </a:gridCol>
                <a:gridCol w="1404378">
                  <a:extLst>
                    <a:ext uri="{9D8B030D-6E8A-4147-A177-3AD203B41FA5}">
                      <a16:colId xmlns:a16="http://schemas.microsoft.com/office/drawing/2014/main" val="2730392290"/>
                    </a:ext>
                  </a:extLst>
                </a:gridCol>
              </a:tblGrid>
              <a:tr h="1327956">
                <a:tc>
                  <a:txBody>
                    <a:bodyPr/>
                    <a:lstStyle/>
                    <a:p>
                      <a:r>
                        <a:rPr lang="en-US" sz="2400" dirty="0"/>
                        <a:t>Algorithm</a:t>
                      </a:r>
                    </a:p>
                  </a:txBody>
                  <a:tcPr/>
                </a:tc>
                <a:tc>
                  <a:txBody>
                    <a:bodyPr/>
                    <a:lstStyle/>
                    <a:p>
                      <a:r>
                        <a:rPr lang="en-US" sz="2400"/>
                        <a:t>Vector/Matrix Size</a:t>
                      </a:r>
                      <a:endParaRPr lang="en-US" sz="2400" dirty="0"/>
                    </a:p>
                  </a:txBody>
                  <a:tcPr/>
                </a:tc>
                <a:tc>
                  <a:txBody>
                    <a:bodyPr/>
                    <a:lstStyle/>
                    <a:p>
                      <a:r>
                        <a:rPr lang="en-US" sz="2400" dirty="0"/>
                        <a:t>Num DPUS</a:t>
                      </a:r>
                    </a:p>
                  </a:txBody>
                  <a:tcPr/>
                </a:tc>
                <a:tc>
                  <a:txBody>
                    <a:bodyPr/>
                    <a:lstStyle/>
                    <a:p>
                      <a:pPr lvl="0">
                        <a:buNone/>
                      </a:pPr>
                      <a:r>
                        <a:rPr lang="en-US" sz="2400" u="none" strike="noStrike" noProof="0"/>
                        <a:t>Speed up Overall</a:t>
                      </a:r>
                      <a:endParaRPr lang="en-US" dirty="0"/>
                    </a:p>
                  </a:txBody>
                  <a:tcPr/>
                </a:tc>
                <a:tc>
                  <a:txBody>
                    <a:bodyPr/>
                    <a:lstStyle/>
                    <a:p>
                      <a:pPr lvl="0">
                        <a:buNone/>
                      </a:pPr>
                      <a:r>
                        <a:rPr lang="en-US" sz="2400" u="none" strike="noStrike" noProof="0"/>
                        <a:t> Speed up DPU</a:t>
                      </a:r>
                      <a:endParaRPr lang="en-US" dirty="0"/>
                    </a:p>
                  </a:txBody>
                  <a:tcPr/>
                </a:tc>
                <a:tc>
                  <a:txBody>
                    <a:bodyPr/>
                    <a:lstStyle/>
                    <a:p>
                      <a:r>
                        <a:rPr lang="en-US" sz="2400"/>
                        <a:t>Speed up OpenMP</a:t>
                      </a:r>
                    </a:p>
                  </a:txBody>
                  <a:tcPr/>
                </a:tc>
                <a:extLst>
                  <a:ext uri="{0D108BD9-81ED-4DB2-BD59-A6C34878D82A}">
                    <a16:rowId xmlns:a16="http://schemas.microsoft.com/office/drawing/2014/main" val="4265502173"/>
                  </a:ext>
                </a:extLst>
              </a:tr>
              <a:tr h="972013">
                <a:tc>
                  <a:txBody>
                    <a:bodyPr/>
                    <a:lstStyle/>
                    <a:p>
                      <a:r>
                        <a:rPr lang="en-US" sz="2400"/>
                        <a:t>BLAS L1</a:t>
                      </a:r>
                      <a:endParaRPr lang="en-US" sz="2400" dirty="0"/>
                    </a:p>
                  </a:txBody>
                  <a:tcPr/>
                </a:tc>
                <a:tc>
                  <a:txBody>
                    <a:bodyPr/>
                    <a:lstStyle/>
                    <a:p>
                      <a:r>
                        <a:rPr lang="en-US" sz="2400"/>
                        <a:t>100M</a:t>
                      </a:r>
                      <a:endParaRPr lang="en-US" sz="2400" dirty="0"/>
                    </a:p>
                  </a:txBody>
                  <a:tcPr/>
                </a:tc>
                <a:tc>
                  <a:txBody>
                    <a:bodyPr/>
                    <a:lstStyle/>
                    <a:p>
                      <a:r>
                        <a:rPr lang="en-US" sz="2400" dirty="0"/>
                        <a:t>2500</a:t>
                      </a:r>
                    </a:p>
                  </a:txBody>
                  <a:tcPr/>
                </a:tc>
                <a:tc>
                  <a:txBody>
                    <a:bodyPr/>
                    <a:lstStyle/>
                    <a:p>
                      <a:r>
                        <a:rPr lang="en-US" sz="2400"/>
                        <a:t>3.04</a:t>
                      </a:r>
                      <a:endParaRPr lang="en-US" sz="2400" dirty="0"/>
                    </a:p>
                  </a:txBody>
                  <a:tcPr/>
                </a:tc>
                <a:tc>
                  <a:txBody>
                    <a:bodyPr/>
                    <a:lstStyle/>
                    <a:p>
                      <a:r>
                        <a:rPr lang="en-US" sz="2400"/>
                        <a:t>129.89</a:t>
                      </a:r>
                      <a:endParaRPr lang="en-US" sz="2400" dirty="0"/>
                    </a:p>
                  </a:txBody>
                  <a:tcPr/>
                </a:tc>
                <a:tc>
                  <a:txBody>
                    <a:bodyPr/>
                    <a:lstStyle/>
                    <a:p>
                      <a:r>
                        <a:rPr lang="en-US" sz="2400" dirty="0"/>
                        <a:t>19.92</a:t>
                      </a:r>
                    </a:p>
                  </a:txBody>
                  <a:tcPr/>
                </a:tc>
                <a:extLst>
                  <a:ext uri="{0D108BD9-81ED-4DB2-BD59-A6C34878D82A}">
                    <a16:rowId xmlns:a16="http://schemas.microsoft.com/office/drawing/2014/main" val="2917308514"/>
                  </a:ext>
                </a:extLst>
              </a:tr>
              <a:tr h="972013">
                <a:tc>
                  <a:txBody>
                    <a:bodyPr/>
                    <a:lstStyle/>
                    <a:p>
                      <a:r>
                        <a:rPr lang="en-US" sz="2400" dirty="0"/>
                        <a:t>BLAS L2</a:t>
                      </a:r>
                    </a:p>
                  </a:txBody>
                  <a:tcPr/>
                </a:tc>
                <a:tc>
                  <a:txBody>
                    <a:bodyPr/>
                    <a:lstStyle/>
                    <a:p>
                      <a:r>
                        <a:rPr lang="en-US" sz="2400"/>
                        <a:t>(50000X50000)</a:t>
                      </a:r>
                      <a:endParaRPr lang="en-US" sz="2400" dirty="0"/>
                    </a:p>
                  </a:txBody>
                  <a:tcPr/>
                </a:tc>
                <a:tc>
                  <a:txBody>
                    <a:bodyPr/>
                    <a:lstStyle/>
                    <a:p>
                      <a:r>
                        <a:rPr lang="en-US" sz="2400"/>
                        <a:t>2500</a:t>
                      </a:r>
                      <a:endParaRPr lang="en-US" sz="2400" dirty="0"/>
                    </a:p>
                  </a:txBody>
                  <a:tcPr/>
                </a:tc>
                <a:tc>
                  <a:txBody>
                    <a:bodyPr/>
                    <a:lstStyle/>
                    <a:p>
                      <a:r>
                        <a:rPr lang="en-US" sz="2400"/>
                        <a:t>7.13</a:t>
                      </a:r>
                      <a:endParaRPr lang="en-US" sz="2400" dirty="0"/>
                    </a:p>
                  </a:txBody>
                  <a:tcPr/>
                </a:tc>
                <a:tc>
                  <a:txBody>
                    <a:bodyPr/>
                    <a:lstStyle/>
                    <a:p>
                      <a:r>
                        <a:rPr lang="en-US" sz="2400"/>
                        <a:t>30.67</a:t>
                      </a:r>
                      <a:endParaRPr lang="en-US" sz="2400" dirty="0"/>
                    </a:p>
                  </a:txBody>
                  <a:tcPr/>
                </a:tc>
                <a:tc>
                  <a:txBody>
                    <a:bodyPr/>
                    <a:lstStyle/>
                    <a:p>
                      <a:pPr lvl="0">
                        <a:buNone/>
                      </a:pPr>
                      <a:r>
                        <a:rPr lang="en-US" sz="2400"/>
                        <a:t>0.82</a:t>
                      </a:r>
                      <a:endParaRPr lang="en-US" dirty="0"/>
                    </a:p>
                  </a:txBody>
                  <a:tcPr/>
                </a:tc>
                <a:extLst>
                  <a:ext uri="{0D108BD9-81ED-4DB2-BD59-A6C34878D82A}">
                    <a16:rowId xmlns:a16="http://schemas.microsoft.com/office/drawing/2014/main" val="1151356549"/>
                  </a:ext>
                </a:extLst>
              </a:tr>
              <a:tr h="972013">
                <a:tc>
                  <a:txBody>
                    <a:bodyPr/>
                    <a:lstStyle/>
                    <a:p>
                      <a:r>
                        <a:rPr lang="en-US" sz="2400"/>
                        <a:t>Reduction</a:t>
                      </a:r>
                      <a:endParaRPr lang="en-US" sz="2400" dirty="0"/>
                    </a:p>
                  </a:txBody>
                  <a:tcPr/>
                </a:tc>
                <a:tc>
                  <a:txBody>
                    <a:bodyPr/>
                    <a:lstStyle/>
                    <a:p>
                      <a:r>
                        <a:rPr lang="en-US" sz="2400"/>
                        <a:t>100M</a:t>
                      </a:r>
                      <a:endParaRPr lang="en-US" sz="2400" dirty="0"/>
                    </a:p>
                  </a:txBody>
                  <a:tcPr/>
                </a:tc>
                <a:tc>
                  <a:txBody>
                    <a:bodyPr/>
                    <a:lstStyle/>
                    <a:p>
                      <a:r>
                        <a:rPr lang="en-US" sz="2400"/>
                        <a:t>2000</a:t>
                      </a:r>
                      <a:endParaRPr lang="en-US" sz="2400" dirty="0"/>
                    </a:p>
                  </a:txBody>
                  <a:tcPr/>
                </a:tc>
                <a:tc>
                  <a:txBody>
                    <a:bodyPr/>
                    <a:lstStyle/>
                    <a:p>
                      <a:r>
                        <a:rPr lang="en-US" sz="2400"/>
                        <a:t>2.66</a:t>
                      </a:r>
                      <a:endParaRPr lang="en-US" sz="2400" dirty="0"/>
                    </a:p>
                  </a:txBody>
                  <a:tcPr/>
                </a:tc>
                <a:tc>
                  <a:txBody>
                    <a:bodyPr/>
                    <a:lstStyle/>
                    <a:p>
                      <a:r>
                        <a:rPr lang="en-US" sz="2400"/>
                        <a:t>86.38</a:t>
                      </a:r>
                      <a:endParaRPr lang="en-US" sz="2400" dirty="0"/>
                    </a:p>
                  </a:txBody>
                  <a:tcPr/>
                </a:tc>
                <a:tc>
                  <a:txBody>
                    <a:bodyPr/>
                    <a:lstStyle/>
                    <a:p>
                      <a:r>
                        <a:rPr lang="en-US" sz="2400"/>
                        <a:t>12.37</a:t>
                      </a:r>
                      <a:endParaRPr lang="en-US" sz="2400" dirty="0"/>
                    </a:p>
                  </a:txBody>
                  <a:tcPr/>
                </a:tc>
                <a:extLst>
                  <a:ext uri="{0D108BD9-81ED-4DB2-BD59-A6C34878D82A}">
                    <a16:rowId xmlns:a16="http://schemas.microsoft.com/office/drawing/2014/main" val="2512016248"/>
                  </a:ext>
                </a:extLst>
              </a:tr>
              <a:tr h="972013">
                <a:tc>
                  <a:txBody>
                    <a:bodyPr/>
                    <a:lstStyle/>
                    <a:p>
                      <a:r>
                        <a:rPr lang="en-US" sz="2400"/>
                        <a:t>Exclusive Scan </a:t>
                      </a:r>
                      <a:endParaRPr lang="en-US" sz="2400" dirty="0"/>
                    </a:p>
                  </a:txBody>
                  <a:tcPr/>
                </a:tc>
                <a:tc>
                  <a:txBody>
                    <a:bodyPr/>
                    <a:lstStyle/>
                    <a:p>
                      <a:r>
                        <a:rPr lang="en-US" sz="2400"/>
                        <a:t>50M</a:t>
                      </a:r>
                      <a:endParaRPr lang="en-US" sz="2400" dirty="0"/>
                    </a:p>
                  </a:txBody>
                  <a:tcPr/>
                </a:tc>
                <a:tc>
                  <a:txBody>
                    <a:bodyPr/>
                    <a:lstStyle/>
                    <a:p>
                      <a:r>
                        <a:rPr lang="en-US" sz="2400"/>
                        <a:t>2500</a:t>
                      </a:r>
                      <a:endParaRPr lang="en-US" sz="2400" dirty="0"/>
                    </a:p>
                  </a:txBody>
                  <a:tcPr/>
                </a:tc>
                <a:tc>
                  <a:txBody>
                    <a:bodyPr/>
                    <a:lstStyle/>
                    <a:p>
                      <a:r>
                        <a:rPr lang="en-US" sz="2400"/>
                        <a:t>2.75</a:t>
                      </a:r>
                      <a:endParaRPr lang="en-US" sz="2400" dirty="0"/>
                    </a:p>
                  </a:txBody>
                  <a:tcPr/>
                </a:tc>
                <a:tc>
                  <a:txBody>
                    <a:bodyPr/>
                    <a:lstStyle/>
                    <a:p>
                      <a:r>
                        <a:rPr lang="en-US" sz="2400"/>
                        <a:t>12.16</a:t>
                      </a:r>
                      <a:endParaRPr lang="en-US" sz="2400" dirty="0"/>
                    </a:p>
                  </a:txBody>
                  <a:tcPr/>
                </a:tc>
                <a:tc>
                  <a:txBody>
                    <a:bodyPr/>
                    <a:lstStyle/>
                    <a:p>
                      <a:r>
                        <a:rPr lang="en-US" sz="2400" dirty="0"/>
                        <a:t>4.43</a:t>
                      </a:r>
                    </a:p>
                  </a:txBody>
                  <a:tcPr/>
                </a:tc>
                <a:extLst>
                  <a:ext uri="{0D108BD9-81ED-4DB2-BD59-A6C34878D82A}">
                    <a16:rowId xmlns:a16="http://schemas.microsoft.com/office/drawing/2014/main" val="678888800"/>
                  </a:ext>
                </a:extLst>
              </a:tr>
            </a:tbl>
          </a:graphicData>
        </a:graphic>
      </p:graphicFrame>
      <mc:AlternateContent xmlns:mc="http://schemas.openxmlformats.org/markup-compatibility/2006" xmlns:a14="http://schemas.microsoft.com/office/drawing/2010/main">
        <mc:Choice Requires="a14">
          <p:graphicFrame>
            <p:nvGraphicFramePr>
              <p:cNvPr id="8" name="Diagram 7">
                <a:extLst>
                  <a:ext uri="{FF2B5EF4-FFF2-40B4-BE49-F238E27FC236}">
                    <a16:creationId xmlns:a16="http://schemas.microsoft.com/office/drawing/2014/main" id="{5BC5F67C-9A6D-A0DA-5036-622E1250ACE6}"/>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583713480"/>
                  </p:ext>
                </p:extLst>
              </p:nvPr>
            </p:nvGraphicFramePr>
            <p:xfrm>
              <a:off x="1595130" y="23886409"/>
              <a:ext cx="5648452" cy="35005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mc:Choice>
        <mc:Fallback xmlns="">
          <p:graphicFrame>
            <p:nvGraphicFramePr>
              <p:cNvPr id="8" name="Diagram 7">
                <a:extLst>
                  <a:ext uri="{FF2B5EF4-FFF2-40B4-BE49-F238E27FC236}">
                    <a16:creationId xmlns:a16="http://schemas.microsoft.com/office/drawing/2014/main" id="{5BC5F67C-9A6D-A0DA-5036-622E1250ACE6}"/>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1583713480"/>
                  </p:ext>
                </p:extLst>
              </p:nvPr>
            </p:nvGraphicFramePr>
            <p:xfrm>
              <a:off x="1595130" y="23886409"/>
              <a:ext cx="5648452" cy="350056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mc:Fallback>
      </mc:AlternateContent>
      <p:graphicFrame>
        <p:nvGraphicFramePr>
          <p:cNvPr id="982" name="Diagram 981">
            <a:extLst>
              <a:ext uri="{FF2B5EF4-FFF2-40B4-BE49-F238E27FC236}">
                <a16:creationId xmlns:a16="http://schemas.microsoft.com/office/drawing/2014/main" id="{858CDC79-5BBF-AAA4-6855-B921565CFC57}"/>
              </a:ext>
            </a:extLst>
          </p:cNvPr>
          <p:cNvGraphicFramePr/>
          <p:nvPr>
            <p:extLst>
              <p:ext uri="{D42A27DB-BD31-4B8C-83A1-F6EECF244321}">
                <p14:modId xmlns:p14="http://schemas.microsoft.com/office/powerpoint/2010/main" val="2142350388"/>
              </p:ext>
            </p:extLst>
          </p:nvPr>
        </p:nvGraphicFramePr>
        <p:xfrm>
          <a:off x="8512139" y="23775425"/>
          <a:ext cx="3450697" cy="3164056"/>
        </p:xfrm>
        <a:graphic>
          <a:graphicData uri="http://schemas.openxmlformats.org/drawingml/2006/diagram">
            <dgm:relIds xmlns:dgm="http://schemas.openxmlformats.org/drawingml/2006/diagram" xmlns:r="http://schemas.openxmlformats.org/officeDocument/2006/relationships" r:dm="rId16" r:lo="rId17" r:qs="rId18" r:cs="rId19"/>
          </a:graphicData>
        </a:graphic>
      </p:graphicFrame>
      <p:graphicFrame>
        <p:nvGraphicFramePr>
          <p:cNvPr id="24" name="Diagram 23">
            <a:extLst>
              <a:ext uri="{FF2B5EF4-FFF2-40B4-BE49-F238E27FC236}">
                <a16:creationId xmlns:a16="http://schemas.microsoft.com/office/drawing/2014/main" id="{A9413898-1643-2F03-E7BC-615B4FB99338}"/>
              </a:ext>
            </a:extLst>
          </p:cNvPr>
          <p:cNvGraphicFramePr/>
          <p:nvPr>
            <p:extLst>
              <p:ext uri="{D42A27DB-BD31-4B8C-83A1-F6EECF244321}">
                <p14:modId xmlns:p14="http://schemas.microsoft.com/office/powerpoint/2010/main" val="1939865209"/>
              </p:ext>
            </p:extLst>
          </p:nvPr>
        </p:nvGraphicFramePr>
        <p:xfrm>
          <a:off x="25498579" y="18661351"/>
          <a:ext cx="3800597" cy="2918713"/>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pic>
        <p:nvPicPr>
          <p:cNvPr id="1312" name="Picture 1312" descr="Diagram&#10;&#10;Description automatically generated">
            <a:extLst>
              <a:ext uri="{FF2B5EF4-FFF2-40B4-BE49-F238E27FC236}">
                <a16:creationId xmlns:a16="http://schemas.microsoft.com/office/drawing/2014/main" id="{57E04BA2-2D07-1A05-480D-44A07E28FA6F}"/>
              </a:ext>
            </a:extLst>
          </p:cNvPr>
          <p:cNvPicPr>
            <a:picLocks noChangeAspect="1"/>
          </p:cNvPicPr>
          <p:nvPr/>
        </p:nvPicPr>
        <p:blipFill>
          <a:blip r:embed="rId26"/>
          <a:stretch>
            <a:fillRect/>
          </a:stretch>
        </p:blipFill>
        <p:spPr>
          <a:xfrm>
            <a:off x="15762221" y="12800008"/>
            <a:ext cx="7558750" cy="2469258"/>
          </a:xfrm>
          <a:prstGeom prst="rect">
            <a:avLst/>
          </a:prstGeom>
        </p:spPr>
      </p:pic>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7B384B38-9EB9-E854-D318-EAC20725CB45}"/>
                  </a:ext>
                </a:extLst>
              </p:cNvPr>
              <p:cNvSpPr txBox="1"/>
              <p:nvPr/>
            </p:nvSpPr>
            <p:spPr>
              <a:xfrm>
                <a:off x="686886" y="30211748"/>
                <a:ext cx="6391275" cy="33648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𝑠𝑝𝑒𝑒𝑑𝑢𝑝</m:t>
                      </m:r>
                      <m:r>
                        <a:rPr lang="en-US" sz="1800" b="0" i="1" smtClean="0">
                          <a:latin typeface="Cambria Math" panose="02040503050406030204" pitchFamily="18" charset="0"/>
                        </a:rPr>
                        <m:t> </m:t>
                      </m:r>
                      <m:r>
                        <a:rPr lang="en-US" sz="1800" b="0" i="1" smtClean="0">
                          <a:latin typeface="Cambria Math" panose="02040503050406030204" pitchFamily="18" charset="0"/>
                        </a:rPr>
                        <m:t>𝑂𝑣𝑒𝑟𝑎𝑙𝑙</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𝑆𝑒𝑟𝑖𝑎𝑙</m:t>
                          </m:r>
                          <m:r>
                            <a:rPr lang="en-US" sz="1800" b="0" i="1" smtClean="0">
                              <a:latin typeface="Cambria Math" panose="02040503050406030204" pitchFamily="18" charset="0"/>
                            </a:rPr>
                            <m:t> </m:t>
                          </m:r>
                          <m:r>
                            <a:rPr lang="en-US" sz="1800" b="0" i="1" smtClean="0">
                              <a:latin typeface="Cambria Math" panose="02040503050406030204" pitchFamily="18" charset="0"/>
                            </a:rPr>
                            <m:t>𝑇𝑖𝑚𝑒</m:t>
                          </m:r>
                        </m:num>
                        <m:den>
                          <m:r>
                            <a:rPr lang="en-US" sz="1800" b="0" i="1" smtClean="0">
                              <a:latin typeface="Cambria Math" panose="02040503050406030204" pitchFamily="18" charset="0"/>
                            </a:rPr>
                            <m:t>𝑇𝑜𝑡𝑎𝑙</m:t>
                          </m:r>
                          <m:r>
                            <a:rPr lang="en-US" sz="1800" b="0" i="1" smtClean="0">
                              <a:latin typeface="Cambria Math" panose="02040503050406030204" pitchFamily="18" charset="0"/>
                            </a:rPr>
                            <m:t> </m:t>
                          </m:r>
                          <m:r>
                            <a:rPr lang="en-US" sz="1800" b="0" i="1" smtClean="0">
                              <a:latin typeface="Cambria Math" panose="02040503050406030204" pitchFamily="18" charset="0"/>
                            </a:rPr>
                            <m:t>𝐷𝑃𝑈</m:t>
                          </m:r>
                          <m:r>
                            <a:rPr lang="en-US" sz="1800" b="0" i="1" smtClean="0">
                              <a:latin typeface="Cambria Math" panose="02040503050406030204" pitchFamily="18" charset="0"/>
                            </a:rPr>
                            <m:t> </m:t>
                          </m:r>
                          <m:r>
                            <a:rPr lang="en-US" sz="1800" b="0" i="1" smtClean="0">
                              <a:latin typeface="Cambria Math" panose="02040503050406030204" pitchFamily="18" charset="0"/>
                            </a:rPr>
                            <m:t>𝑇𝑖𝑚𝑒</m:t>
                          </m:r>
                        </m:den>
                      </m:f>
                    </m:oMath>
                  </m:oMathPara>
                </a14:m>
                <a:endParaRPr lang="en-IN" sz="1800" dirty="0"/>
              </a:p>
              <a:p>
                <a:endParaRPr lang="en-IN" sz="1800" dirty="0"/>
              </a:p>
              <a:p>
                <a:r>
                  <a:rPr lang="en-US" sz="1800" b="0" dirty="0"/>
                  <a:t>Where </a:t>
                </a:r>
                <a14:m>
                  <m:oMath xmlns:m="http://schemas.openxmlformats.org/officeDocument/2006/math">
                    <m:r>
                      <a:rPr lang="en-US" sz="1800" b="0" i="1" smtClean="0">
                        <a:latin typeface="Cambria Math" panose="02040503050406030204" pitchFamily="18" charset="0"/>
                      </a:rPr>
                      <m:t>𝑇𝑜𝑡𝑎𝑙</m:t>
                    </m:r>
                    <m:r>
                      <a:rPr lang="en-US" sz="1800" b="0" i="1" smtClean="0">
                        <a:latin typeface="Cambria Math" panose="02040503050406030204" pitchFamily="18" charset="0"/>
                      </a:rPr>
                      <m:t> </m:t>
                    </m:r>
                    <m:r>
                      <a:rPr lang="en-US" sz="1800" b="0" i="1" smtClean="0">
                        <a:latin typeface="Cambria Math" panose="02040503050406030204" pitchFamily="18" charset="0"/>
                      </a:rPr>
                      <m:t>𝐷𝑃𝑈</m:t>
                    </m:r>
                    <m:r>
                      <a:rPr lang="en-US" sz="1800" b="0" i="1" smtClean="0">
                        <a:latin typeface="Cambria Math" panose="02040503050406030204" pitchFamily="18" charset="0"/>
                      </a:rPr>
                      <m:t> </m:t>
                    </m:r>
                    <m:r>
                      <a:rPr lang="en-US" sz="1800" b="0" i="1" smtClean="0">
                        <a:latin typeface="Cambria Math" panose="02040503050406030204" pitchFamily="18" charset="0"/>
                      </a:rPr>
                      <m:t>𝑇𝑖𝑚𝑒</m:t>
                    </m:r>
                    <m:r>
                      <a:rPr lang="en-US" sz="1800" b="0" i="1" smtClean="0">
                        <a:latin typeface="Cambria Math" panose="02040503050406030204" pitchFamily="18" charset="0"/>
                      </a:rPr>
                      <m:t>=</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𝐶𝑃𝑈</m:t>
                        </m:r>
                        <m:r>
                          <a:rPr lang="en-US" sz="1800" b="0" i="1" smtClean="0">
                            <a:latin typeface="Cambria Math" panose="02040503050406030204" pitchFamily="18" charset="0"/>
                          </a:rPr>
                          <m:t>_</m:t>
                        </m:r>
                        <m:r>
                          <a:rPr lang="en-US" sz="1800" b="0" i="1" smtClean="0">
                            <a:latin typeface="Cambria Math" panose="02040503050406030204" pitchFamily="18" charset="0"/>
                          </a:rPr>
                          <m:t>𝐷𝑃𝑈</m:t>
                        </m:r>
                        <m:r>
                          <a:rPr lang="en-US" sz="1800" b="0" i="1" smtClean="0">
                            <a:latin typeface="Cambria Math" panose="02040503050406030204" pitchFamily="18" charset="0"/>
                          </a:rPr>
                          <m:t> </m:t>
                        </m:r>
                        <m:r>
                          <a:rPr lang="en-US" sz="1800" b="0" i="1" smtClean="0">
                            <a:latin typeface="Cambria Math" panose="02040503050406030204" pitchFamily="18" charset="0"/>
                          </a:rPr>
                          <m:t>𝑇𝑖𝑚𝑒</m:t>
                        </m:r>
                        <m:r>
                          <a:rPr lang="en-US" sz="1800" b="0" i="1" smtClean="0">
                            <a:latin typeface="Cambria Math" panose="02040503050406030204" pitchFamily="18" charset="0"/>
                          </a:rPr>
                          <m:t>+</m:t>
                        </m:r>
                        <m:r>
                          <a:rPr lang="en-US" sz="1800" b="0" i="1" smtClean="0">
                            <a:latin typeface="Cambria Math" panose="02040503050406030204" pitchFamily="18" charset="0"/>
                          </a:rPr>
                          <m:t>𝐾𝑒𝑟𝑛𝑒𝑙</m:t>
                        </m:r>
                        <m:r>
                          <a:rPr lang="en-US" sz="1800" b="0" i="1" smtClean="0">
                            <a:latin typeface="Cambria Math" panose="02040503050406030204" pitchFamily="18" charset="0"/>
                          </a:rPr>
                          <m:t> </m:t>
                        </m:r>
                        <m:r>
                          <a:rPr lang="en-US" sz="1800" b="0" i="1" smtClean="0">
                            <a:latin typeface="Cambria Math" panose="02040503050406030204" pitchFamily="18" charset="0"/>
                          </a:rPr>
                          <m:t>𝑇𝑖𝑚𝑒</m:t>
                        </m:r>
                        <m:r>
                          <a:rPr lang="en-US" sz="1800" b="0" i="1" smtClean="0">
                            <a:latin typeface="Cambria Math" panose="02040503050406030204" pitchFamily="18" charset="0"/>
                          </a:rPr>
                          <m:t>+</m:t>
                        </m:r>
                        <m:r>
                          <a:rPr lang="en-US" sz="1800" b="0" i="1" smtClean="0">
                            <a:latin typeface="Cambria Math" panose="02040503050406030204" pitchFamily="18" charset="0"/>
                          </a:rPr>
                          <m:t>𝐼𝑛𝑡𝑒𝑟</m:t>
                        </m:r>
                        <m:r>
                          <a:rPr lang="en-US" sz="1800" b="0" i="1" smtClean="0">
                            <a:latin typeface="Cambria Math" panose="02040503050406030204" pitchFamily="18" charset="0"/>
                          </a:rPr>
                          <m:t> </m:t>
                        </m:r>
                        <m:r>
                          <a:rPr lang="en-US" sz="1800" b="0" i="1" smtClean="0">
                            <a:latin typeface="Cambria Math" panose="02040503050406030204" pitchFamily="18" charset="0"/>
                          </a:rPr>
                          <m:t>𝐷𝑃𝑈</m:t>
                        </m:r>
                        <m:r>
                          <a:rPr lang="en-US" sz="1800" b="0" i="1" smtClean="0">
                            <a:latin typeface="Cambria Math" panose="02040503050406030204" pitchFamily="18" charset="0"/>
                          </a:rPr>
                          <m:t> </m:t>
                        </m:r>
                        <m:r>
                          <a:rPr lang="en-US" sz="1800" b="0" i="1" smtClean="0">
                            <a:latin typeface="Cambria Math" panose="02040503050406030204" pitchFamily="18" charset="0"/>
                          </a:rPr>
                          <m:t>𝑇𝑖𝑚𝑒</m:t>
                        </m:r>
                        <m:r>
                          <a:rPr lang="en-US" sz="1800" b="0" i="1" smtClean="0">
                            <a:latin typeface="Cambria Math" panose="02040503050406030204" pitchFamily="18" charset="0"/>
                          </a:rPr>
                          <m:t>+</m:t>
                        </m:r>
                        <m:r>
                          <a:rPr lang="en-US" sz="1800" b="0" i="1" smtClean="0">
                            <a:latin typeface="Cambria Math" panose="02040503050406030204" pitchFamily="18" charset="0"/>
                          </a:rPr>
                          <m:t>𝐷𝑃𝑈</m:t>
                        </m:r>
                        <m:r>
                          <a:rPr lang="en-US" sz="1800" b="0" i="1" smtClean="0">
                            <a:latin typeface="Cambria Math" panose="02040503050406030204" pitchFamily="18" charset="0"/>
                          </a:rPr>
                          <m:t>_</m:t>
                        </m:r>
                        <m:r>
                          <a:rPr lang="en-US" sz="1800" b="0" i="1" smtClean="0">
                            <a:latin typeface="Cambria Math" panose="02040503050406030204" pitchFamily="18" charset="0"/>
                          </a:rPr>
                          <m:t>𝐶𝑃𝑈</m:t>
                        </m:r>
                        <m:r>
                          <a:rPr lang="en-US" sz="1800" b="0" i="1" smtClean="0">
                            <a:latin typeface="Cambria Math" panose="02040503050406030204" pitchFamily="18" charset="0"/>
                          </a:rPr>
                          <m:t> </m:t>
                        </m:r>
                        <m:r>
                          <a:rPr lang="en-US" sz="1800" b="0" i="1" smtClean="0">
                            <a:latin typeface="Cambria Math" panose="02040503050406030204" pitchFamily="18" charset="0"/>
                          </a:rPr>
                          <m:t>𝑇𝑖𝑚𝑒</m:t>
                        </m:r>
                      </m:e>
                    </m:d>
                  </m:oMath>
                </a14:m>
                <a:endParaRPr lang="en-US" sz="1800" b="0" dirty="0"/>
              </a:p>
              <a:p>
                <a:endParaRPr lang="en-US" sz="1800"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𝑆𝑝𝑒𝑒𝑑𝑢𝑝</m:t>
                      </m:r>
                      <m:r>
                        <a:rPr lang="en-US" sz="1800" b="0" i="1" smtClean="0">
                          <a:latin typeface="Cambria Math" panose="02040503050406030204" pitchFamily="18" charset="0"/>
                        </a:rPr>
                        <m:t> </m:t>
                      </m:r>
                      <m:r>
                        <a:rPr lang="en-US" sz="1800" b="0" i="1" smtClean="0">
                          <a:latin typeface="Cambria Math" panose="02040503050406030204" pitchFamily="18" charset="0"/>
                        </a:rPr>
                        <m:t>𝐷𝑃𝑈</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𝑆𝑒𝑟𝑖𝑎𝑙</m:t>
                          </m:r>
                          <m:r>
                            <a:rPr lang="en-US" sz="1800" b="0" i="1" smtClean="0">
                              <a:latin typeface="Cambria Math" panose="02040503050406030204" pitchFamily="18" charset="0"/>
                            </a:rPr>
                            <m:t> </m:t>
                          </m:r>
                          <m:r>
                            <a:rPr lang="en-US" sz="1800" b="0" i="1" smtClean="0">
                              <a:latin typeface="Cambria Math" panose="02040503050406030204" pitchFamily="18" charset="0"/>
                            </a:rPr>
                            <m:t>𝑇𝑖𝑚𝑒</m:t>
                          </m:r>
                        </m:num>
                        <m:den>
                          <m:r>
                            <a:rPr lang="en-US" sz="1800" b="0" i="1" smtClean="0">
                              <a:latin typeface="Cambria Math" panose="02040503050406030204" pitchFamily="18" charset="0"/>
                            </a:rPr>
                            <m:t>𝐷𝑃𝑈</m:t>
                          </m:r>
                          <m:r>
                            <a:rPr lang="en-US" sz="1800" b="0" i="1" smtClean="0">
                              <a:latin typeface="Cambria Math" panose="02040503050406030204" pitchFamily="18" charset="0"/>
                            </a:rPr>
                            <m:t> </m:t>
                          </m:r>
                          <m:r>
                            <a:rPr lang="en-US" sz="1800" b="0" i="1" smtClean="0">
                              <a:latin typeface="Cambria Math" panose="02040503050406030204" pitchFamily="18" charset="0"/>
                            </a:rPr>
                            <m:t>𝐾𝑒𝑟𝑛𝑒𝑙</m:t>
                          </m:r>
                          <m:r>
                            <a:rPr lang="en-US" sz="1800" b="0" i="1" smtClean="0">
                              <a:latin typeface="Cambria Math" panose="02040503050406030204" pitchFamily="18" charset="0"/>
                            </a:rPr>
                            <m:t> </m:t>
                          </m:r>
                          <m:r>
                            <a:rPr lang="en-US" sz="1800" b="0" i="1" smtClean="0">
                              <a:latin typeface="Cambria Math" panose="02040503050406030204" pitchFamily="18" charset="0"/>
                            </a:rPr>
                            <m:t>𝑇𝑖𝑚𝑒</m:t>
                          </m:r>
                          <m:r>
                            <a:rPr lang="en-US" sz="1800" b="0" i="1" smtClean="0">
                              <a:latin typeface="Cambria Math" panose="02040503050406030204" pitchFamily="18" charset="0"/>
                            </a:rPr>
                            <m:t>+</m:t>
                          </m:r>
                          <m:r>
                            <a:rPr lang="en-US" sz="1800" b="0" i="1" smtClean="0">
                              <a:latin typeface="Cambria Math" panose="02040503050406030204" pitchFamily="18" charset="0"/>
                            </a:rPr>
                            <m:t>𝐼𝑛𝑡𝑒𝑟</m:t>
                          </m:r>
                          <m:r>
                            <a:rPr lang="en-US" sz="1800" b="0" i="1" smtClean="0">
                              <a:latin typeface="Cambria Math" panose="02040503050406030204" pitchFamily="18" charset="0"/>
                            </a:rPr>
                            <m:t> </m:t>
                          </m:r>
                          <m:r>
                            <a:rPr lang="en-US" sz="1800" b="0" i="1" smtClean="0">
                              <a:latin typeface="Cambria Math" panose="02040503050406030204" pitchFamily="18" charset="0"/>
                            </a:rPr>
                            <m:t>𝐷𝑃𝑈</m:t>
                          </m:r>
                          <m:r>
                            <a:rPr lang="en-US" sz="1800" b="0" i="1" smtClean="0">
                              <a:latin typeface="Cambria Math" panose="02040503050406030204" pitchFamily="18" charset="0"/>
                            </a:rPr>
                            <m:t> </m:t>
                          </m:r>
                          <m:r>
                            <a:rPr lang="en-US" sz="1800" b="0" i="1" smtClean="0">
                              <a:latin typeface="Cambria Math" panose="02040503050406030204" pitchFamily="18" charset="0"/>
                            </a:rPr>
                            <m:t>𝑇𝑖𝑚𝑒</m:t>
                          </m:r>
                        </m:den>
                      </m:f>
                    </m:oMath>
                  </m:oMathPara>
                </a14:m>
                <a:endParaRPr lang="en-US" sz="1800" b="0" dirty="0"/>
              </a:p>
              <a:p>
                <a:endParaRPr lang="en-US" sz="1800" dirty="0"/>
              </a:p>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𝑆𝑝𝑒𝑒𝑑𝑢𝑝</m:t>
                      </m:r>
                      <m:r>
                        <a:rPr lang="en-US" sz="1800" b="0" i="1" smtClean="0">
                          <a:latin typeface="Cambria Math" panose="02040503050406030204" pitchFamily="18" charset="0"/>
                        </a:rPr>
                        <m:t> </m:t>
                      </m:r>
                      <m:r>
                        <a:rPr lang="en-US" sz="1800" b="0" i="1" smtClean="0">
                          <a:latin typeface="Cambria Math" panose="02040503050406030204" pitchFamily="18" charset="0"/>
                        </a:rPr>
                        <m:t>𝑂𝑝𝑒𝑛𝑀𝑃</m:t>
                      </m:r>
                      <m:r>
                        <a:rPr lang="en-US" sz="1800" b="0" i="1" smtClean="0">
                          <a:latin typeface="Cambria Math" panose="02040503050406030204" pitchFamily="18" charset="0"/>
                        </a:rPr>
                        <m:t>=</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𝑜𝑝𝑒𝑛𝑀𝑃</m:t>
                          </m:r>
                          <m:r>
                            <a:rPr lang="en-US" sz="1800" b="0" i="1" smtClean="0">
                              <a:latin typeface="Cambria Math" panose="02040503050406030204" pitchFamily="18" charset="0"/>
                            </a:rPr>
                            <m:t> </m:t>
                          </m:r>
                          <m:r>
                            <a:rPr lang="en-US" sz="1800" b="0" i="1" smtClean="0">
                              <a:latin typeface="Cambria Math" panose="02040503050406030204" pitchFamily="18" charset="0"/>
                            </a:rPr>
                            <m:t>𝑇𝑖𝑚𝑒</m:t>
                          </m:r>
                        </m:num>
                        <m:den>
                          <m:r>
                            <a:rPr lang="en-US" sz="1800" b="0" i="1" smtClean="0">
                              <a:latin typeface="Cambria Math" panose="02040503050406030204" pitchFamily="18" charset="0"/>
                            </a:rPr>
                            <m:t>𝐷𝑃𝑈</m:t>
                          </m:r>
                          <m:r>
                            <a:rPr lang="en-US" sz="1800" b="0" i="1" smtClean="0">
                              <a:latin typeface="Cambria Math" panose="02040503050406030204" pitchFamily="18" charset="0"/>
                            </a:rPr>
                            <m:t> </m:t>
                          </m:r>
                          <m:r>
                            <a:rPr lang="en-US" sz="1800" b="0" i="1" smtClean="0">
                              <a:latin typeface="Cambria Math" panose="02040503050406030204" pitchFamily="18" charset="0"/>
                            </a:rPr>
                            <m:t>𝐾𝑒𝑟𝑛𝑒𝑙</m:t>
                          </m:r>
                          <m:r>
                            <a:rPr lang="en-US" sz="1800" b="0" i="1" smtClean="0">
                              <a:latin typeface="Cambria Math" panose="02040503050406030204" pitchFamily="18" charset="0"/>
                            </a:rPr>
                            <m:t> </m:t>
                          </m:r>
                          <m:r>
                            <a:rPr lang="en-US" sz="1800" b="0" i="1" smtClean="0">
                              <a:latin typeface="Cambria Math" panose="02040503050406030204" pitchFamily="18" charset="0"/>
                            </a:rPr>
                            <m:t>𝑇𝑖𝑚𝑒</m:t>
                          </m:r>
                          <m:r>
                            <a:rPr lang="en-US" sz="1800" b="0" i="1" smtClean="0">
                              <a:latin typeface="Cambria Math" panose="02040503050406030204" pitchFamily="18" charset="0"/>
                            </a:rPr>
                            <m:t>+</m:t>
                          </m:r>
                          <m:r>
                            <a:rPr lang="en-US" sz="1800" b="0" i="1" smtClean="0">
                              <a:latin typeface="Cambria Math" panose="02040503050406030204" pitchFamily="18" charset="0"/>
                            </a:rPr>
                            <m:t>𝐼𝑛𝑡𝑒𝑟</m:t>
                          </m:r>
                          <m:r>
                            <a:rPr lang="en-US" sz="1800" b="0" i="1" smtClean="0">
                              <a:latin typeface="Cambria Math" panose="02040503050406030204" pitchFamily="18" charset="0"/>
                            </a:rPr>
                            <m:t> </m:t>
                          </m:r>
                          <m:r>
                            <a:rPr lang="en-US" sz="1800" b="0" i="1" smtClean="0">
                              <a:latin typeface="Cambria Math" panose="02040503050406030204" pitchFamily="18" charset="0"/>
                            </a:rPr>
                            <m:t>𝐷𝑃𝑈</m:t>
                          </m:r>
                          <m:r>
                            <a:rPr lang="en-US" sz="1800" b="0" i="1" smtClean="0">
                              <a:latin typeface="Cambria Math" panose="02040503050406030204" pitchFamily="18" charset="0"/>
                            </a:rPr>
                            <m:t> </m:t>
                          </m:r>
                          <m:r>
                            <a:rPr lang="en-US" sz="1800" b="0" i="1" smtClean="0">
                              <a:latin typeface="Cambria Math" panose="02040503050406030204" pitchFamily="18" charset="0"/>
                            </a:rPr>
                            <m:t>𝑇𝑖𝑚𝑒</m:t>
                          </m:r>
                        </m:den>
                      </m:f>
                    </m:oMath>
                  </m:oMathPara>
                </a14:m>
                <a:endParaRPr lang="en-US" sz="1800" b="0" dirty="0"/>
              </a:p>
              <a:p>
                <a:endParaRPr lang="en-IN" sz="2000" dirty="0"/>
              </a:p>
            </p:txBody>
          </p:sp>
        </mc:Choice>
        <mc:Fallback xmlns="">
          <p:sp>
            <p:nvSpPr>
              <p:cNvPr id="2" name="TextBox 1">
                <a:extLst>
                  <a:ext uri="{FF2B5EF4-FFF2-40B4-BE49-F238E27FC236}">
                    <a16:creationId xmlns:a16="http://schemas.microsoft.com/office/drawing/2014/main" id="{7B384B38-9EB9-E854-D318-EAC20725CB45}"/>
                  </a:ext>
                </a:extLst>
              </p:cNvPr>
              <p:cNvSpPr txBox="1">
                <a:spLocks noRot="1" noChangeAspect="1" noMove="1" noResize="1" noEditPoints="1" noAdjustHandles="1" noChangeArrowheads="1" noChangeShapeType="1" noTextEdit="1"/>
              </p:cNvSpPr>
              <p:nvPr/>
            </p:nvSpPr>
            <p:spPr>
              <a:xfrm>
                <a:off x="686886" y="30211748"/>
                <a:ext cx="6391275" cy="3364832"/>
              </a:xfrm>
              <a:prstGeom prst="rect">
                <a:avLst/>
              </a:prstGeom>
              <a:blipFill>
                <a:blip r:embed="rId27"/>
                <a:stretch>
                  <a:fillRect l="-85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C73E988-823C-9770-5A95-8BBCDEBD3F7E}"/>
                  </a:ext>
                </a:extLst>
              </p:cNvPr>
              <p:cNvSpPr txBox="1"/>
              <p:nvPr/>
            </p:nvSpPr>
            <p:spPr>
              <a:xfrm>
                <a:off x="15253409" y="25205126"/>
                <a:ext cx="2583724" cy="102996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𝐷𝑃𝑈</m:t>
                      </m:r>
                      <m:r>
                        <a:rPr lang="en-US" sz="2000" b="0" i="1" smtClean="0">
                          <a:latin typeface="Cambria Math" panose="02040503050406030204" pitchFamily="18" charset="0"/>
                        </a:rPr>
                        <m:t> </m:t>
                      </m:r>
                      <m:r>
                        <a:rPr lang="en-US" sz="2000" b="0" i="1" smtClean="0">
                          <a:latin typeface="Cambria Math" panose="02040503050406030204" pitchFamily="18" charset="0"/>
                        </a:rPr>
                        <m:t>𝑇𝑖𝑚𝑒</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𝑛𝑢𝑚𝑏𝑒𝑟</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r>
                            <a:rPr lang="en-US" sz="2000" b="0" i="1" smtClean="0">
                              <a:latin typeface="Cambria Math" panose="02040503050406030204" pitchFamily="18" charset="0"/>
                            </a:rPr>
                            <m:t>𝑐𝑦𝑐𝑙𝑒𝑠</m:t>
                          </m:r>
                        </m:num>
                        <m:den>
                          <m:r>
                            <a:rPr lang="en-US" sz="2000" b="0" i="1" smtClean="0">
                              <a:latin typeface="Cambria Math" panose="02040503050406030204" pitchFamily="18" charset="0"/>
                            </a:rPr>
                            <m:t>𝑐𝑙𝑜𝑐𝑘𝑠</m:t>
                          </m:r>
                          <m:r>
                            <a:rPr lang="en-US" sz="2000" b="0" i="1" smtClean="0">
                              <a:latin typeface="Cambria Math" panose="02040503050406030204" pitchFamily="18" charset="0"/>
                            </a:rPr>
                            <m:t> </m:t>
                          </m:r>
                          <m:r>
                            <a:rPr lang="en-US" sz="2000" b="0" i="1" smtClean="0">
                              <a:latin typeface="Cambria Math" panose="02040503050406030204" pitchFamily="18" charset="0"/>
                            </a:rPr>
                            <m:t>𝑝𝑒𝑟</m:t>
                          </m:r>
                          <m:r>
                            <a:rPr lang="en-US" sz="2000" b="0" i="1" smtClean="0">
                              <a:latin typeface="Cambria Math" panose="02040503050406030204" pitchFamily="18" charset="0"/>
                            </a:rPr>
                            <m:t> </m:t>
                          </m:r>
                          <m:r>
                            <a:rPr lang="en-US" sz="2000" b="0" i="1" smtClean="0">
                              <a:latin typeface="Cambria Math" panose="02040503050406030204" pitchFamily="18" charset="0"/>
                            </a:rPr>
                            <m:t>𝑠𝑒𝑐</m:t>
                          </m:r>
                        </m:den>
                      </m:f>
                    </m:oMath>
                  </m:oMathPara>
                </a14:m>
                <a:endParaRPr lang="en-IN" sz="2000" dirty="0"/>
              </a:p>
            </p:txBody>
          </p:sp>
        </mc:Choice>
        <mc:Fallback xmlns="">
          <p:sp>
            <p:nvSpPr>
              <p:cNvPr id="3" name="TextBox 2">
                <a:extLst>
                  <a:ext uri="{FF2B5EF4-FFF2-40B4-BE49-F238E27FC236}">
                    <a16:creationId xmlns:a16="http://schemas.microsoft.com/office/drawing/2014/main" id="{2C73E988-823C-9770-5A95-8BBCDEBD3F7E}"/>
                  </a:ext>
                </a:extLst>
              </p:cNvPr>
              <p:cNvSpPr txBox="1">
                <a:spLocks noRot="1" noChangeAspect="1" noMove="1" noResize="1" noEditPoints="1" noAdjustHandles="1" noChangeArrowheads="1" noChangeShapeType="1" noTextEdit="1"/>
              </p:cNvSpPr>
              <p:nvPr/>
            </p:nvSpPr>
            <p:spPr>
              <a:xfrm>
                <a:off x="15253409" y="25205126"/>
                <a:ext cx="2583724" cy="1029962"/>
              </a:xfrm>
              <a:prstGeom prst="rect">
                <a:avLst/>
              </a:prstGeom>
              <a:blipFill>
                <a:blip r:embed="rId28"/>
                <a:stretch>
                  <a:fillRect/>
                </a:stretch>
              </a:blipFill>
            </p:spPr>
            <p:txBody>
              <a:bodyPr/>
              <a:lstStyle/>
              <a:p>
                <a:r>
                  <a:rPr lang="en-US">
                    <a:noFill/>
                  </a:rPr>
                  <a:t> </a:t>
                </a:r>
              </a:p>
            </p:txBody>
          </p:sp>
        </mc:Fallback>
      </mc:AlternateContent>
      <p:graphicFrame>
        <p:nvGraphicFramePr>
          <p:cNvPr id="962" name="Table 962">
            <a:extLst>
              <a:ext uri="{FF2B5EF4-FFF2-40B4-BE49-F238E27FC236}">
                <a16:creationId xmlns:a16="http://schemas.microsoft.com/office/drawing/2014/main" id="{BA078666-5511-B421-0355-57B7CE1DC728}"/>
              </a:ext>
            </a:extLst>
          </p:cNvPr>
          <p:cNvGraphicFramePr>
            <a:graphicFrameLocks noGrp="1"/>
          </p:cNvGraphicFramePr>
          <p:nvPr>
            <p:extLst>
              <p:ext uri="{D42A27DB-BD31-4B8C-83A1-F6EECF244321}">
                <p14:modId xmlns:p14="http://schemas.microsoft.com/office/powerpoint/2010/main" val="1363421667"/>
              </p:ext>
            </p:extLst>
          </p:nvPr>
        </p:nvGraphicFramePr>
        <p:xfrm>
          <a:off x="964391" y="33606363"/>
          <a:ext cx="5830003" cy="1422376"/>
        </p:xfrm>
        <a:graphic>
          <a:graphicData uri="http://schemas.openxmlformats.org/drawingml/2006/table">
            <a:tbl>
              <a:tblPr firstRow="1" bandRow="1">
                <a:tableStyleId>{775DCB02-9BB8-47FD-8907-85C794F793BA}</a:tableStyleId>
              </a:tblPr>
              <a:tblGrid>
                <a:gridCol w="1283018">
                  <a:extLst>
                    <a:ext uri="{9D8B030D-6E8A-4147-A177-3AD203B41FA5}">
                      <a16:colId xmlns:a16="http://schemas.microsoft.com/office/drawing/2014/main" val="3061612498"/>
                    </a:ext>
                  </a:extLst>
                </a:gridCol>
                <a:gridCol w="1105084">
                  <a:extLst>
                    <a:ext uri="{9D8B030D-6E8A-4147-A177-3AD203B41FA5}">
                      <a16:colId xmlns:a16="http://schemas.microsoft.com/office/drawing/2014/main" val="3622687813"/>
                    </a:ext>
                  </a:extLst>
                </a:gridCol>
                <a:gridCol w="1105084">
                  <a:extLst>
                    <a:ext uri="{9D8B030D-6E8A-4147-A177-3AD203B41FA5}">
                      <a16:colId xmlns:a16="http://schemas.microsoft.com/office/drawing/2014/main" val="3103041733"/>
                    </a:ext>
                  </a:extLst>
                </a:gridCol>
                <a:gridCol w="1105084">
                  <a:extLst>
                    <a:ext uri="{9D8B030D-6E8A-4147-A177-3AD203B41FA5}">
                      <a16:colId xmlns:a16="http://schemas.microsoft.com/office/drawing/2014/main" val="3132994407"/>
                    </a:ext>
                  </a:extLst>
                </a:gridCol>
                <a:gridCol w="1231733">
                  <a:extLst>
                    <a:ext uri="{9D8B030D-6E8A-4147-A177-3AD203B41FA5}">
                      <a16:colId xmlns:a16="http://schemas.microsoft.com/office/drawing/2014/main" val="1871050010"/>
                    </a:ext>
                  </a:extLst>
                </a:gridCol>
              </a:tblGrid>
              <a:tr h="1016044">
                <a:tc>
                  <a:txBody>
                    <a:bodyPr/>
                    <a:lstStyle/>
                    <a:p>
                      <a:r>
                        <a:rPr lang="en-US" sz="1800" dirty="0"/>
                        <a:t>Matrix Size</a:t>
                      </a:r>
                    </a:p>
                  </a:txBody>
                  <a:tcPr>
                    <a:solidFill>
                      <a:schemeClr val="accent5">
                        <a:lumMod val="50000"/>
                      </a:schemeClr>
                    </a:solidFill>
                  </a:tcPr>
                </a:tc>
                <a:tc>
                  <a:txBody>
                    <a:bodyPr/>
                    <a:lstStyle/>
                    <a:p>
                      <a:r>
                        <a:rPr lang="en-US" sz="1800" dirty="0"/>
                        <a:t>Total Paral</a:t>
                      </a:r>
                      <a:r>
                        <a:rPr lang="en-US" sz="1800"/>
                        <a:t>lel time(s)</a:t>
                      </a:r>
                      <a:endParaRPr lang="en-US" sz="1800" dirty="0"/>
                    </a:p>
                  </a:txBody>
                  <a:tcPr>
                    <a:solidFill>
                      <a:schemeClr val="accent5">
                        <a:lumMod val="50000"/>
                      </a:schemeClr>
                    </a:solidFill>
                  </a:tcPr>
                </a:tc>
                <a:tc>
                  <a:txBody>
                    <a:bodyPr/>
                    <a:lstStyle/>
                    <a:p>
                      <a:r>
                        <a:rPr lang="en-US" sz="1800"/>
                        <a:t>Serial Time(s)</a:t>
                      </a:r>
                      <a:endParaRPr lang="en-US" sz="1800" dirty="0"/>
                    </a:p>
                  </a:txBody>
                  <a:tcPr>
                    <a:solidFill>
                      <a:schemeClr val="accent5">
                        <a:lumMod val="50000"/>
                      </a:schemeClr>
                    </a:solidFill>
                  </a:tcPr>
                </a:tc>
                <a:tc>
                  <a:txBody>
                    <a:bodyPr/>
                    <a:lstStyle/>
                    <a:p>
                      <a:r>
                        <a:rPr lang="en-US" sz="1800" dirty="0"/>
                        <a:t>No: of Iterations</a:t>
                      </a:r>
                    </a:p>
                  </a:txBody>
                  <a:tcPr>
                    <a:solidFill>
                      <a:schemeClr val="accent5">
                        <a:lumMod val="50000"/>
                      </a:schemeClr>
                    </a:solidFill>
                  </a:tcPr>
                </a:tc>
                <a:tc>
                  <a:txBody>
                    <a:bodyPr/>
                    <a:lstStyle/>
                    <a:p>
                      <a:r>
                        <a:rPr lang="en-US" sz="1800" dirty="0"/>
                        <a:t>L1 Norm</a:t>
                      </a:r>
                    </a:p>
                  </a:txBody>
                  <a:tcPr>
                    <a:solidFill>
                      <a:schemeClr val="accent5">
                        <a:lumMod val="50000"/>
                      </a:schemeClr>
                    </a:solidFill>
                  </a:tcPr>
                </a:tc>
                <a:extLst>
                  <a:ext uri="{0D108BD9-81ED-4DB2-BD59-A6C34878D82A}">
                    <a16:rowId xmlns:a16="http://schemas.microsoft.com/office/drawing/2014/main" val="4086095887"/>
                  </a:ext>
                </a:extLst>
              </a:tr>
              <a:tr h="406332">
                <a:tc>
                  <a:txBody>
                    <a:bodyPr/>
                    <a:lstStyle/>
                    <a:p>
                      <a:r>
                        <a:rPr lang="en-US" sz="1800" dirty="0">
                          <a:solidFill>
                            <a:schemeClr val="bg1"/>
                          </a:solidFill>
                        </a:rPr>
                        <a:t>5000X5000</a:t>
                      </a:r>
                    </a:p>
                  </a:txBody>
                  <a:tcPr>
                    <a:solidFill>
                      <a:schemeClr val="accent5">
                        <a:lumMod val="50000"/>
                      </a:schemeClr>
                    </a:solidFill>
                  </a:tcPr>
                </a:tc>
                <a:tc>
                  <a:txBody>
                    <a:bodyPr/>
                    <a:lstStyle/>
                    <a:p>
                      <a:r>
                        <a:rPr lang="en-US" sz="1800" dirty="0">
                          <a:solidFill>
                            <a:schemeClr val="bg1"/>
                          </a:solidFill>
                        </a:rPr>
                        <a:t>156.12</a:t>
                      </a:r>
                    </a:p>
                  </a:txBody>
                  <a:tcPr>
                    <a:solidFill>
                      <a:schemeClr val="accent5">
                        <a:lumMod val="50000"/>
                      </a:schemeClr>
                    </a:solidFill>
                  </a:tcPr>
                </a:tc>
                <a:tc>
                  <a:txBody>
                    <a:bodyPr/>
                    <a:lstStyle/>
                    <a:p>
                      <a:r>
                        <a:rPr lang="en-US" sz="1800" dirty="0">
                          <a:solidFill>
                            <a:schemeClr val="bg1"/>
                          </a:solidFill>
                        </a:rPr>
                        <a:t>2.11</a:t>
                      </a:r>
                    </a:p>
                  </a:txBody>
                  <a:tcPr>
                    <a:solidFill>
                      <a:schemeClr val="accent5">
                        <a:lumMod val="50000"/>
                      </a:schemeClr>
                    </a:solidFill>
                  </a:tcPr>
                </a:tc>
                <a:tc>
                  <a:txBody>
                    <a:bodyPr/>
                    <a:lstStyle/>
                    <a:p>
                      <a:r>
                        <a:rPr lang="en-US" sz="1800" dirty="0">
                          <a:solidFill>
                            <a:schemeClr val="bg1"/>
                          </a:solidFill>
                        </a:rPr>
                        <a:t>23</a:t>
                      </a:r>
                    </a:p>
                  </a:txBody>
                  <a:tcPr>
                    <a:solidFill>
                      <a:schemeClr val="accent5">
                        <a:lumMod val="50000"/>
                      </a:schemeClr>
                    </a:solidFill>
                  </a:tcPr>
                </a:tc>
                <a:tc>
                  <a:txBody>
                    <a:bodyPr/>
                    <a:lstStyle/>
                    <a:p>
                      <a:r>
                        <a:rPr lang="en-US" sz="1800" dirty="0">
                          <a:solidFill>
                            <a:schemeClr val="bg1"/>
                          </a:solidFill>
                        </a:rPr>
                        <a:t>0.00089</a:t>
                      </a:r>
                    </a:p>
                  </a:txBody>
                  <a:tcPr>
                    <a:solidFill>
                      <a:schemeClr val="accent5">
                        <a:lumMod val="50000"/>
                      </a:schemeClr>
                    </a:solidFill>
                  </a:tcPr>
                </a:tc>
                <a:extLst>
                  <a:ext uri="{0D108BD9-81ED-4DB2-BD59-A6C34878D82A}">
                    <a16:rowId xmlns:a16="http://schemas.microsoft.com/office/drawing/2014/main" val="3322530719"/>
                  </a:ext>
                </a:extLst>
              </a:tr>
            </a:tbl>
          </a:graphicData>
        </a:graphic>
      </p:graphicFrame>
      <p:sp>
        <p:nvSpPr>
          <p:cNvPr id="963" name="TextBox 962">
            <a:extLst>
              <a:ext uri="{FF2B5EF4-FFF2-40B4-BE49-F238E27FC236}">
                <a16:creationId xmlns:a16="http://schemas.microsoft.com/office/drawing/2014/main" id="{1D5C7DCB-9EC0-7F38-6C1C-F875EBEE774E}"/>
              </a:ext>
            </a:extLst>
          </p:cNvPr>
          <p:cNvSpPr txBox="1"/>
          <p:nvPr/>
        </p:nvSpPr>
        <p:spPr>
          <a:xfrm>
            <a:off x="1128737" y="35153326"/>
            <a:ext cx="551825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chemeClr val="accent5">
                    <a:lumMod val="50000"/>
                  </a:schemeClr>
                </a:solidFill>
                <a:latin typeface="Trebuchet MS"/>
                <a:cs typeface="Arial"/>
              </a:rPr>
              <a:t>Jacobi Solver given No: of DPUs=500, </a:t>
            </a:r>
            <a:r>
              <a:rPr lang="en-US" sz="1800" err="1">
                <a:solidFill>
                  <a:schemeClr val="accent5">
                    <a:lumMod val="50000"/>
                  </a:schemeClr>
                </a:solidFill>
                <a:latin typeface="Trebuchet MS"/>
                <a:cs typeface="Arial"/>
              </a:rPr>
              <a:t>tasklets</a:t>
            </a:r>
            <a:r>
              <a:rPr lang="en-US" sz="1800" dirty="0">
                <a:solidFill>
                  <a:schemeClr val="accent5">
                    <a:lumMod val="50000"/>
                  </a:schemeClr>
                </a:solidFill>
                <a:latin typeface="Trebuchet MS"/>
                <a:cs typeface="Arial"/>
              </a:rPr>
              <a:t> = 10</a:t>
            </a:r>
            <a:endParaRPr lang="en-US" dirty="0">
              <a:solidFill>
                <a:schemeClr val="accent5">
                  <a:lumMod val="50000"/>
                </a:schemeClr>
              </a:solidFill>
              <a:latin typeface="Trebuchet MS"/>
            </a:endParaRPr>
          </a:p>
        </p:txBody>
      </p:sp>
      <p:graphicFrame>
        <p:nvGraphicFramePr>
          <p:cNvPr id="964" name="Table 964">
            <a:extLst>
              <a:ext uri="{FF2B5EF4-FFF2-40B4-BE49-F238E27FC236}">
                <a16:creationId xmlns:a16="http://schemas.microsoft.com/office/drawing/2014/main" id="{70C37E1A-F385-24BA-4A52-5D7404363DA6}"/>
              </a:ext>
            </a:extLst>
          </p:cNvPr>
          <p:cNvGraphicFramePr>
            <a:graphicFrameLocks noGrp="1"/>
          </p:cNvGraphicFramePr>
          <p:nvPr>
            <p:extLst>
              <p:ext uri="{D42A27DB-BD31-4B8C-83A1-F6EECF244321}">
                <p14:modId xmlns:p14="http://schemas.microsoft.com/office/powerpoint/2010/main" val="2108081196"/>
              </p:ext>
            </p:extLst>
          </p:nvPr>
        </p:nvGraphicFramePr>
        <p:xfrm>
          <a:off x="942435" y="35849825"/>
          <a:ext cx="6307740" cy="1740123"/>
        </p:xfrm>
        <a:graphic>
          <a:graphicData uri="http://schemas.openxmlformats.org/drawingml/2006/table">
            <a:tbl>
              <a:tblPr firstRow="1" bandRow="1">
                <a:tableStyleId>{69C7853C-536D-4A76-A0AE-DD22124D55A5}</a:tableStyleId>
              </a:tblPr>
              <a:tblGrid>
                <a:gridCol w="1261548">
                  <a:extLst>
                    <a:ext uri="{9D8B030D-6E8A-4147-A177-3AD203B41FA5}">
                      <a16:colId xmlns:a16="http://schemas.microsoft.com/office/drawing/2014/main" val="1642958512"/>
                    </a:ext>
                  </a:extLst>
                </a:gridCol>
                <a:gridCol w="1261548">
                  <a:extLst>
                    <a:ext uri="{9D8B030D-6E8A-4147-A177-3AD203B41FA5}">
                      <a16:colId xmlns:a16="http://schemas.microsoft.com/office/drawing/2014/main" val="1865579260"/>
                    </a:ext>
                  </a:extLst>
                </a:gridCol>
                <a:gridCol w="1261548">
                  <a:extLst>
                    <a:ext uri="{9D8B030D-6E8A-4147-A177-3AD203B41FA5}">
                      <a16:colId xmlns:a16="http://schemas.microsoft.com/office/drawing/2014/main" val="2434598987"/>
                    </a:ext>
                  </a:extLst>
                </a:gridCol>
                <a:gridCol w="1261548">
                  <a:extLst>
                    <a:ext uri="{9D8B030D-6E8A-4147-A177-3AD203B41FA5}">
                      <a16:colId xmlns:a16="http://schemas.microsoft.com/office/drawing/2014/main" val="173649310"/>
                    </a:ext>
                  </a:extLst>
                </a:gridCol>
                <a:gridCol w="1261548">
                  <a:extLst>
                    <a:ext uri="{9D8B030D-6E8A-4147-A177-3AD203B41FA5}">
                      <a16:colId xmlns:a16="http://schemas.microsoft.com/office/drawing/2014/main" val="1085504111"/>
                    </a:ext>
                  </a:extLst>
                </a:gridCol>
              </a:tblGrid>
              <a:tr h="366681">
                <a:tc>
                  <a:txBody>
                    <a:bodyPr/>
                    <a:lstStyle/>
                    <a:p>
                      <a:r>
                        <a:rPr lang="en-US" sz="1800" dirty="0">
                          <a:solidFill>
                            <a:schemeClr val="tx1"/>
                          </a:solidFill>
                        </a:rPr>
                        <a:t>Operation</a:t>
                      </a:r>
                    </a:p>
                  </a:txBody>
                  <a:tcPr>
                    <a:solidFill>
                      <a:schemeClr val="accent3">
                        <a:lumMod val="40000"/>
                        <a:lumOff val="60000"/>
                      </a:schemeClr>
                    </a:solidFill>
                  </a:tcPr>
                </a:tc>
                <a:tc>
                  <a:txBody>
                    <a:bodyPr/>
                    <a:lstStyle/>
                    <a:p>
                      <a:r>
                        <a:rPr lang="en-US" sz="1800" dirty="0">
                          <a:solidFill>
                            <a:schemeClr val="tx1"/>
                          </a:solidFill>
                        </a:rPr>
                        <a:t>DPU Time (s)</a:t>
                      </a:r>
                    </a:p>
                  </a:txBody>
                  <a:tcPr>
                    <a:solidFill>
                      <a:schemeClr val="accent3">
                        <a:lumMod val="40000"/>
                        <a:lumOff val="60000"/>
                      </a:schemeClr>
                    </a:solidFill>
                  </a:tcPr>
                </a:tc>
                <a:tc>
                  <a:txBody>
                    <a:bodyPr/>
                    <a:lstStyle/>
                    <a:p>
                      <a:r>
                        <a:rPr lang="en-US" sz="1800" dirty="0">
                          <a:solidFill>
                            <a:schemeClr val="tx1"/>
                          </a:solidFill>
                        </a:rPr>
                        <a:t>Inter DPU </a:t>
                      </a:r>
                      <a:r>
                        <a:rPr lang="en-US" sz="1800">
                          <a:solidFill>
                            <a:schemeClr val="tx1"/>
                          </a:solidFill>
                        </a:rPr>
                        <a:t>Time (s)</a:t>
                      </a:r>
                      <a:endParaRPr lang="en-US" sz="1800" dirty="0">
                        <a:solidFill>
                          <a:schemeClr val="tx1"/>
                        </a:solidFill>
                      </a:endParaRPr>
                    </a:p>
                  </a:txBody>
                  <a:tcPr>
                    <a:solidFill>
                      <a:schemeClr val="accent3">
                        <a:lumMod val="40000"/>
                        <a:lumOff val="60000"/>
                      </a:schemeClr>
                    </a:solidFill>
                  </a:tcPr>
                </a:tc>
                <a:tc>
                  <a:txBody>
                    <a:bodyPr/>
                    <a:lstStyle/>
                    <a:p>
                      <a:r>
                        <a:rPr lang="en-US" sz="1800" dirty="0">
                          <a:solidFill>
                            <a:schemeClr val="tx1"/>
                          </a:solidFill>
                        </a:rPr>
                        <a:t>OpenMP </a:t>
                      </a:r>
                      <a:r>
                        <a:rPr lang="en-US" sz="1800">
                          <a:solidFill>
                            <a:schemeClr val="tx1"/>
                          </a:solidFill>
                        </a:rPr>
                        <a:t>Time (s)</a:t>
                      </a:r>
                      <a:endParaRPr lang="en-US" sz="1800" dirty="0">
                        <a:solidFill>
                          <a:schemeClr val="tx1"/>
                        </a:solidFill>
                      </a:endParaRPr>
                    </a:p>
                  </a:txBody>
                  <a:tcPr>
                    <a:solidFill>
                      <a:schemeClr val="accent3">
                        <a:lumMod val="40000"/>
                        <a:lumOff val="60000"/>
                      </a:schemeClr>
                    </a:solidFill>
                  </a:tcPr>
                </a:tc>
                <a:tc>
                  <a:txBody>
                    <a:bodyPr/>
                    <a:lstStyle/>
                    <a:p>
                      <a:r>
                        <a:rPr lang="en-US" sz="1800" dirty="0">
                          <a:solidFill>
                            <a:schemeClr val="tx1"/>
                          </a:solidFill>
                        </a:rPr>
                        <a:t>Speedup OpenMP</a:t>
                      </a:r>
                    </a:p>
                  </a:txBody>
                  <a:tcPr>
                    <a:solidFill>
                      <a:schemeClr val="accent3">
                        <a:lumMod val="40000"/>
                        <a:lumOff val="60000"/>
                      </a:schemeClr>
                    </a:solidFill>
                  </a:tcPr>
                </a:tc>
                <a:extLst>
                  <a:ext uri="{0D108BD9-81ED-4DB2-BD59-A6C34878D82A}">
                    <a16:rowId xmlns:a16="http://schemas.microsoft.com/office/drawing/2014/main" val="1112152961"/>
                  </a:ext>
                </a:extLst>
              </a:tr>
              <a:tr h="366681">
                <a:tc>
                  <a:txBody>
                    <a:bodyPr/>
                    <a:lstStyle/>
                    <a:p>
                      <a:r>
                        <a:rPr lang="en-US" sz="1800" dirty="0"/>
                        <a:t>Search</a:t>
                      </a:r>
                    </a:p>
                  </a:txBody>
                  <a:tcPr>
                    <a:solidFill>
                      <a:schemeClr val="accent3">
                        <a:lumMod val="40000"/>
                        <a:lumOff val="60000"/>
                      </a:schemeClr>
                    </a:solidFill>
                  </a:tcPr>
                </a:tc>
                <a:tc>
                  <a:txBody>
                    <a:bodyPr/>
                    <a:lstStyle/>
                    <a:p>
                      <a:r>
                        <a:rPr lang="en-US" sz="1800"/>
                        <a:t>0.000173</a:t>
                      </a:r>
                      <a:endParaRPr lang="en-US" sz="1800" dirty="0"/>
                    </a:p>
                  </a:txBody>
                  <a:tcPr>
                    <a:solidFill>
                      <a:schemeClr val="accent3">
                        <a:lumMod val="40000"/>
                        <a:lumOff val="60000"/>
                      </a:schemeClr>
                    </a:solidFill>
                  </a:tcPr>
                </a:tc>
                <a:tc>
                  <a:txBody>
                    <a:bodyPr/>
                    <a:lstStyle/>
                    <a:p>
                      <a:r>
                        <a:rPr lang="en-US" sz="1800"/>
                        <a:t>0.000944</a:t>
                      </a:r>
                      <a:endParaRPr lang="en-US" sz="1800" dirty="0"/>
                    </a:p>
                  </a:txBody>
                  <a:tcPr>
                    <a:solidFill>
                      <a:schemeClr val="accent3">
                        <a:lumMod val="40000"/>
                        <a:lumOff val="60000"/>
                      </a:schemeClr>
                    </a:solidFill>
                  </a:tcPr>
                </a:tc>
                <a:tc>
                  <a:txBody>
                    <a:bodyPr/>
                    <a:lstStyle/>
                    <a:p>
                      <a:r>
                        <a:rPr lang="en-US" sz="1800" dirty="0"/>
                        <a:t>3.6E-3</a:t>
                      </a:r>
                    </a:p>
                  </a:txBody>
                  <a:tcPr>
                    <a:solidFill>
                      <a:schemeClr val="accent3">
                        <a:lumMod val="40000"/>
                        <a:lumOff val="60000"/>
                      </a:schemeClr>
                    </a:solidFill>
                  </a:tcPr>
                </a:tc>
                <a:tc>
                  <a:txBody>
                    <a:bodyPr/>
                    <a:lstStyle/>
                    <a:p>
                      <a:r>
                        <a:rPr lang="en-US" sz="1800"/>
                        <a:t>2.73</a:t>
                      </a:r>
                      <a:endParaRPr lang="en-US" sz="1800" dirty="0"/>
                    </a:p>
                  </a:txBody>
                  <a:tcPr>
                    <a:solidFill>
                      <a:schemeClr val="accent3">
                        <a:lumMod val="40000"/>
                        <a:lumOff val="60000"/>
                      </a:schemeClr>
                    </a:solidFill>
                  </a:tcPr>
                </a:tc>
                <a:extLst>
                  <a:ext uri="{0D108BD9-81ED-4DB2-BD59-A6C34878D82A}">
                    <a16:rowId xmlns:a16="http://schemas.microsoft.com/office/drawing/2014/main" val="2936290147"/>
                  </a:ext>
                </a:extLst>
              </a:tr>
              <a:tr h="366681">
                <a:tc>
                  <a:txBody>
                    <a:bodyPr/>
                    <a:lstStyle/>
                    <a:p>
                      <a:r>
                        <a:rPr lang="en-US" sz="1800" dirty="0"/>
                        <a:t>Insert</a:t>
                      </a:r>
                    </a:p>
                  </a:txBody>
                  <a:tcPr>
                    <a:solidFill>
                      <a:schemeClr val="accent3">
                        <a:lumMod val="40000"/>
                        <a:lumOff val="60000"/>
                      </a:schemeClr>
                    </a:solidFill>
                  </a:tcPr>
                </a:tc>
                <a:tc>
                  <a:txBody>
                    <a:bodyPr/>
                    <a:lstStyle/>
                    <a:p>
                      <a:r>
                        <a:rPr lang="en-US" sz="1800" dirty="0"/>
                        <a:t>1.55E-6</a:t>
                      </a:r>
                    </a:p>
                  </a:txBody>
                  <a:tcPr>
                    <a:solidFill>
                      <a:schemeClr val="accent3">
                        <a:lumMod val="40000"/>
                        <a:lumOff val="60000"/>
                      </a:schemeClr>
                    </a:solidFill>
                  </a:tcPr>
                </a:tc>
                <a:tc>
                  <a:txBody>
                    <a:bodyPr/>
                    <a:lstStyle/>
                    <a:p>
                      <a:r>
                        <a:rPr lang="en-US" sz="1800" dirty="0"/>
                        <a:t>NA</a:t>
                      </a:r>
                    </a:p>
                  </a:txBody>
                  <a:tcPr>
                    <a:solidFill>
                      <a:schemeClr val="accent3">
                        <a:lumMod val="40000"/>
                        <a:lumOff val="60000"/>
                      </a:schemeClr>
                    </a:solidFill>
                  </a:tcPr>
                </a:tc>
                <a:tc>
                  <a:txBody>
                    <a:bodyPr/>
                    <a:lstStyle/>
                    <a:p>
                      <a:r>
                        <a:rPr lang="en-US" sz="1800" dirty="0"/>
                        <a:t>7.02E-4</a:t>
                      </a:r>
                    </a:p>
                  </a:txBody>
                  <a:tcPr>
                    <a:solidFill>
                      <a:schemeClr val="accent3">
                        <a:lumMod val="40000"/>
                        <a:lumOff val="60000"/>
                      </a:schemeClr>
                    </a:solidFill>
                  </a:tcPr>
                </a:tc>
                <a:tc>
                  <a:txBody>
                    <a:bodyPr/>
                    <a:lstStyle/>
                    <a:p>
                      <a:r>
                        <a:rPr lang="en-US" sz="1800"/>
                        <a:t>451.65</a:t>
                      </a:r>
                      <a:endParaRPr lang="en-US" sz="1800" dirty="0"/>
                    </a:p>
                  </a:txBody>
                  <a:tcPr>
                    <a:solidFill>
                      <a:schemeClr val="accent3">
                        <a:lumMod val="40000"/>
                        <a:lumOff val="60000"/>
                      </a:schemeClr>
                    </a:solidFill>
                  </a:tcPr>
                </a:tc>
                <a:extLst>
                  <a:ext uri="{0D108BD9-81ED-4DB2-BD59-A6C34878D82A}">
                    <a16:rowId xmlns:a16="http://schemas.microsoft.com/office/drawing/2014/main" val="3016207227"/>
                  </a:ext>
                </a:extLst>
              </a:tr>
              <a:tr h="366681">
                <a:tc>
                  <a:txBody>
                    <a:bodyPr/>
                    <a:lstStyle/>
                    <a:p>
                      <a:r>
                        <a:rPr lang="en-US" sz="1800" dirty="0"/>
                        <a:t>Delete</a:t>
                      </a:r>
                    </a:p>
                  </a:txBody>
                  <a:tcPr>
                    <a:solidFill>
                      <a:schemeClr val="accent3">
                        <a:lumMod val="40000"/>
                        <a:lumOff val="60000"/>
                      </a:schemeClr>
                    </a:solidFill>
                  </a:tcPr>
                </a:tc>
                <a:tc>
                  <a:txBody>
                    <a:bodyPr/>
                    <a:lstStyle/>
                    <a:p>
                      <a:r>
                        <a:rPr lang="en-US" sz="1800"/>
                        <a:t>0.000136</a:t>
                      </a:r>
                      <a:endParaRPr lang="en-US" sz="1800" dirty="0"/>
                    </a:p>
                  </a:txBody>
                  <a:tcPr>
                    <a:solidFill>
                      <a:schemeClr val="accent3">
                        <a:lumMod val="40000"/>
                        <a:lumOff val="60000"/>
                      </a:schemeClr>
                    </a:solidFill>
                  </a:tcPr>
                </a:tc>
                <a:tc>
                  <a:txBody>
                    <a:bodyPr/>
                    <a:lstStyle/>
                    <a:p>
                      <a:r>
                        <a:rPr lang="en-US" sz="1800" dirty="0"/>
                        <a:t>NA</a:t>
                      </a:r>
                    </a:p>
                  </a:txBody>
                  <a:tcPr>
                    <a:solidFill>
                      <a:schemeClr val="accent3">
                        <a:lumMod val="40000"/>
                        <a:lumOff val="60000"/>
                      </a:schemeClr>
                    </a:solidFill>
                  </a:tcPr>
                </a:tc>
                <a:tc>
                  <a:txBody>
                    <a:bodyPr/>
                    <a:lstStyle/>
                    <a:p>
                      <a:r>
                        <a:rPr lang="en-US" sz="1800" dirty="0"/>
                        <a:t>1.05E-3</a:t>
                      </a:r>
                    </a:p>
                  </a:txBody>
                  <a:tcPr>
                    <a:solidFill>
                      <a:schemeClr val="accent3">
                        <a:lumMod val="40000"/>
                        <a:lumOff val="60000"/>
                      </a:schemeClr>
                    </a:solidFill>
                  </a:tcPr>
                </a:tc>
                <a:tc>
                  <a:txBody>
                    <a:bodyPr/>
                    <a:lstStyle/>
                    <a:p>
                      <a:r>
                        <a:rPr lang="en-US" sz="1800" dirty="0"/>
                        <a:t>7.68</a:t>
                      </a:r>
                    </a:p>
                  </a:txBody>
                  <a:tcPr>
                    <a:solidFill>
                      <a:schemeClr val="accent3">
                        <a:lumMod val="40000"/>
                        <a:lumOff val="60000"/>
                      </a:schemeClr>
                    </a:solidFill>
                  </a:tcPr>
                </a:tc>
                <a:extLst>
                  <a:ext uri="{0D108BD9-81ED-4DB2-BD59-A6C34878D82A}">
                    <a16:rowId xmlns:a16="http://schemas.microsoft.com/office/drawing/2014/main" val="596440513"/>
                  </a:ext>
                </a:extLst>
              </a:tr>
            </a:tbl>
          </a:graphicData>
        </a:graphic>
      </p:graphicFrame>
      <p:sp>
        <p:nvSpPr>
          <p:cNvPr id="38" name="TextBox 37">
            <a:extLst>
              <a:ext uri="{FF2B5EF4-FFF2-40B4-BE49-F238E27FC236}">
                <a16:creationId xmlns:a16="http://schemas.microsoft.com/office/drawing/2014/main" id="{BD2F48FE-0ACB-F955-DFC1-6E9EC5B0CDA4}"/>
              </a:ext>
            </a:extLst>
          </p:cNvPr>
          <p:cNvSpPr txBox="1"/>
          <p:nvPr/>
        </p:nvSpPr>
        <p:spPr>
          <a:xfrm>
            <a:off x="7287401" y="36590089"/>
            <a:ext cx="770588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chemeClr val="accent5">
                    <a:lumMod val="50000"/>
                  </a:schemeClr>
                </a:solidFill>
                <a:latin typeface="Trebuchet MS"/>
                <a:cs typeface="Arial"/>
              </a:rPr>
              <a:t>Linked list with size of 6M given number of DPUs=1000 and </a:t>
            </a:r>
            <a:r>
              <a:rPr lang="en-US" sz="1800" err="1">
                <a:solidFill>
                  <a:schemeClr val="accent5">
                    <a:lumMod val="50000"/>
                  </a:schemeClr>
                </a:solidFill>
                <a:latin typeface="Trebuchet MS"/>
                <a:cs typeface="Arial"/>
              </a:rPr>
              <a:t>tasklets</a:t>
            </a:r>
            <a:r>
              <a:rPr lang="en-US" sz="1800" dirty="0">
                <a:solidFill>
                  <a:schemeClr val="accent5">
                    <a:lumMod val="50000"/>
                  </a:schemeClr>
                </a:solidFill>
                <a:latin typeface="Trebuchet MS"/>
                <a:cs typeface="Arial"/>
              </a:rPr>
              <a:t>=10. In case of multicore CPU (OpenMP) number of threads = 10</a:t>
            </a:r>
            <a:endParaRPr lang="en-US" sz="1800">
              <a:solidFill>
                <a:schemeClr val="accent5">
                  <a:lumMod val="50000"/>
                </a:schemeClr>
              </a:solidFill>
              <a:latin typeface="Trebuchet MS"/>
            </a:endParaRPr>
          </a:p>
        </p:txBody>
      </p:sp>
      <p:sp>
        <p:nvSpPr>
          <p:cNvPr id="39" name="TextBox 38">
            <a:extLst>
              <a:ext uri="{FF2B5EF4-FFF2-40B4-BE49-F238E27FC236}">
                <a16:creationId xmlns:a16="http://schemas.microsoft.com/office/drawing/2014/main" id="{358924AA-8A81-CF2B-C691-A21FAEB9BCD5}"/>
              </a:ext>
            </a:extLst>
          </p:cNvPr>
          <p:cNvSpPr txBox="1"/>
          <p:nvPr/>
        </p:nvSpPr>
        <p:spPr>
          <a:xfrm>
            <a:off x="7917624" y="35743669"/>
            <a:ext cx="701320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chemeClr val="accent5">
                    <a:lumMod val="50000"/>
                  </a:schemeClr>
                </a:solidFill>
                <a:latin typeface="Trebuchet MS"/>
                <a:cs typeface="Arial"/>
              </a:rPr>
              <a:t>Summary of results: Max speed up values obtained in each algo</a:t>
            </a:r>
            <a:endParaRPr lang="en-US" dirty="0">
              <a:solidFill>
                <a:schemeClr val="accent5">
                  <a:lumMod val="50000"/>
                </a:schemeClr>
              </a:solidFill>
              <a:latin typeface="Trebuchet MS"/>
            </a:endParaRPr>
          </a:p>
        </p:txBody>
      </p:sp>
      <p:pic>
        <p:nvPicPr>
          <p:cNvPr id="969" name="Picture 969" descr="Text&#10;&#10;Description automatically generated">
            <a:extLst>
              <a:ext uri="{FF2B5EF4-FFF2-40B4-BE49-F238E27FC236}">
                <a16:creationId xmlns:a16="http://schemas.microsoft.com/office/drawing/2014/main" id="{64B29CC4-E375-056B-2A28-235662EE4308}"/>
              </a:ext>
            </a:extLst>
          </p:cNvPr>
          <p:cNvPicPr>
            <a:picLocks noChangeAspect="1"/>
          </p:cNvPicPr>
          <p:nvPr/>
        </p:nvPicPr>
        <p:blipFill>
          <a:blip r:embed="rId29"/>
          <a:stretch>
            <a:fillRect/>
          </a:stretch>
        </p:blipFill>
        <p:spPr>
          <a:xfrm>
            <a:off x="15417563" y="18046857"/>
            <a:ext cx="4087815" cy="5694008"/>
          </a:xfrm>
          <a:prstGeom prst="rect">
            <a:avLst/>
          </a:prstGeom>
        </p:spPr>
      </p:pic>
      <p:sp>
        <p:nvSpPr>
          <p:cNvPr id="43" name="TextBox 42">
            <a:extLst>
              <a:ext uri="{FF2B5EF4-FFF2-40B4-BE49-F238E27FC236}">
                <a16:creationId xmlns:a16="http://schemas.microsoft.com/office/drawing/2014/main" id="{FAF8F6F8-868B-28AC-A223-FE04A054BAC5}"/>
              </a:ext>
            </a:extLst>
          </p:cNvPr>
          <p:cNvSpPr txBox="1"/>
          <p:nvPr/>
        </p:nvSpPr>
        <p:spPr>
          <a:xfrm>
            <a:off x="15356952" y="23991381"/>
            <a:ext cx="346083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chemeClr val="accent5">
                    <a:lumMod val="50000"/>
                  </a:schemeClr>
                </a:solidFill>
                <a:latin typeface="Trebuchet MS"/>
                <a:cs typeface="Arial"/>
              </a:rPr>
              <a:t>Flow chart for Jacobi method for solving AX=B</a:t>
            </a:r>
            <a:endParaRPr lang="en-US" sz="1800">
              <a:solidFill>
                <a:schemeClr val="accent5">
                  <a:lumMod val="50000"/>
                </a:schemeClr>
              </a:solidFill>
              <a:latin typeface="Trebuchet MS"/>
            </a:endParaRPr>
          </a:p>
        </p:txBody>
      </p:sp>
      <p:sp>
        <p:nvSpPr>
          <p:cNvPr id="46" name="TextBox 45">
            <a:extLst>
              <a:ext uri="{FF2B5EF4-FFF2-40B4-BE49-F238E27FC236}">
                <a16:creationId xmlns:a16="http://schemas.microsoft.com/office/drawing/2014/main" id="{3EA382D1-F867-C92E-CE1E-C8A79BCCCEB6}"/>
              </a:ext>
            </a:extLst>
          </p:cNvPr>
          <p:cNvSpPr txBox="1"/>
          <p:nvPr/>
        </p:nvSpPr>
        <p:spPr>
          <a:xfrm>
            <a:off x="18106233" y="26496048"/>
            <a:ext cx="489665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chemeClr val="accent5">
                    <a:lumMod val="50000"/>
                  </a:schemeClr>
                </a:solidFill>
                <a:latin typeface="Trebuchet MS"/>
                <a:cs typeface="Arial"/>
              </a:rPr>
              <a:t>DPU cycles against </a:t>
            </a:r>
            <a:r>
              <a:rPr lang="en-US" sz="1800" err="1">
                <a:solidFill>
                  <a:schemeClr val="accent5">
                    <a:lumMod val="50000"/>
                  </a:schemeClr>
                </a:solidFill>
                <a:latin typeface="Trebuchet MS"/>
                <a:cs typeface="Arial"/>
              </a:rPr>
              <a:t>tasklets</a:t>
            </a:r>
            <a:r>
              <a:rPr lang="en-US" sz="1800" dirty="0">
                <a:solidFill>
                  <a:schemeClr val="accent5">
                    <a:lumMod val="50000"/>
                  </a:schemeClr>
                </a:solidFill>
                <a:latin typeface="Trebuchet MS"/>
                <a:cs typeface="Arial"/>
              </a:rPr>
              <a:t> for varying DPUs</a:t>
            </a:r>
            <a:endParaRPr lang="en-US" sz="1800">
              <a:solidFill>
                <a:schemeClr val="accent5">
                  <a:lumMod val="50000"/>
                </a:schemeClr>
              </a:solidFill>
              <a:latin typeface="Trebuchet MS"/>
            </a:endParaRPr>
          </a:p>
        </p:txBody>
      </p:sp>
      <p:sp>
        <p:nvSpPr>
          <p:cNvPr id="47" name="TextBox 46">
            <a:extLst>
              <a:ext uri="{FF2B5EF4-FFF2-40B4-BE49-F238E27FC236}">
                <a16:creationId xmlns:a16="http://schemas.microsoft.com/office/drawing/2014/main" id="{86F2EE5E-326C-5A24-557E-E3004A721B42}"/>
              </a:ext>
            </a:extLst>
          </p:cNvPr>
          <p:cNvSpPr txBox="1"/>
          <p:nvPr/>
        </p:nvSpPr>
        <p:spPr>
          <a:xfrm>
            <a:off x="23019785" y="26484247"/>
            <a:ext cx="637604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chemeClr val="accent5">
                    <a:lumMod val="50000"/>
                  </a:schemeClr>
                </a:solidFill>
                <a:latin typeface="Trebuchet MS"/>
                <a:cs typeface="Arial"/>
              </a:rPr>
              <a:t>Speed up for BLAS L1 given Vector Size=50M, </a:t>
            </a:r>
            <a:r>
              <a:rPr lang="en-US" sz="1800" err="1">
                <a:solidFill>
                  <a:schemeClr val="accent5">
                    <a:lumMod val="50000"/>
                  </a:schemeClr>
                </a:solidFill>
                <a:latin typeface="Trebuchet MS"/>
                <a:cs typeface="Arial"/>
              </a:rPr>
              <a:t>tasklets</a:t>
            </a:r>
            <a:r>
              <a:rPr lang="en-US" sz="1800" dirty="0">
                <a:solidFill>
                  <a:schemeClr val="accent5">
                    <a:lumMod val="50000"/>
                  </a:schemeClr>
                </a:solidFill>
                <a:latin typeface="Trebuchet MS"/>
                <a:cs typeface="Arial"/>
              </a:rPr>
              <a:t> =10</a:t>
            </a:r>
            <a:endParaRPr lang="en-US" sz="1800">
              <a:solidFill>
                <a:schemeClr val="accent5">
                  <a:lumMod val="50000"/>
                </a:schemeClr>
              </a:solidFill>
              <a:latin typeface="Trebuchet MS"/>
            </a:endParaRPr>
          </a:p>
        </p:txBody>
      </p:sp>
      <p:sp>
        <p:nvSpPr>
          <p:cNvPr id="290" name="TextBox 289">
            <a:extLst>
              <a:ext uri="{FF2B5EF4-FFF2-40B4-BE49-F238E27FC236}">
                <a16:creationId xmlns:a16="http://schemas.microsoft.com/office/drawing/2014/main" id="{71386C3D-0F90-A808-EFE5-CB563F1911C0}"/>
              </a:ext>
            </a:extLst>
          </p:cNvPr>
          <p:cNvSpPr txBox="1"/>
          <p:nvPr/>
        </p:nvSpPr>
        <p:spPr>
          <a:xfrm>
            <a:off x="25353304" y="17983656"/>
            <a:ext cx="4134712"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rgbClr val="2C3E71"/>
                </a:solidFill>
                <a:latin typeface="Trebuchet MS"/>
                <a:cs typeface="Arial"/>
              </a:rPr>
              <a:t>Optimization technique: MRAM-WRAM Transfer</a:t>
            </a:r>
            <a:endParaRPr lang="en-US" sz="1800" dirty="0">
              <a:solidFill>
                <a:srgbClr val="2C3E71"/>
              </a:solidFill>
              <a:latin typeface="Trebuchet MS"/>
            </a:endParaRPr>
          </a:p>
        </p:txBody>
      </p:sp>
      <p:sp>
        <p:nvSpPr>
          <p:cNvPr id="36" name="TextBox 35">
            <a:extLst>
              <a:ext uri="{FF2B5EF4-FFF2-40B4-BE49-F238E27FC236}">
                <a16:creationId xmlns:a16="http://schemas.microsoft.com/office/drawing/2014/main" id="{48A899C8-AF80-7FA4-8D8F-9B7A3CC82317}"/>
              </a:ext>
            </a:extLst>
          </p:cNvPr>
          <p:cNvSpPr txBox="1"/>
          <p:nvPr/>
        </p:nvSpPr>
        <p:spPr>
          <a:xfrm>
            <a:off x="1127794" y="39168853"/>
            <a:ext cx="7960020"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800" dirty="0">
              <a:latin typeface="Arial"/>
              <a:cs typeface="Arial"/>
            </a:endParaRPr>
          </a:p>
          <a:p>
            <a:pPr marL="342900" indent="-342900">
              <a:buAutoNum type="arabicPeriod"/>
            </a:pPr>
            <a:r>
              <a:rPr lang="en-US" sz="1800">
                <a:solidFill>
                  <a:schemeClr val="accent5">
                    <a:lumMod val="50000"/>
                  </a:schemeClr>
                </a:solidFill>
                <a:latin typeface="Trebuchet MS"/>
                <a:cs typeface="Arial"/>
              </a:rPr>
              <a:t>N. Bowman, N. Cardwell, C. </a:t>
            </a:r>
            <a:r>
              <a:rPr lang="en-US" sz="1800" err="1">
                <a:solidFill>
                  <a:schemeClr val="accent5">
                    <a:lumMod val="50000"/>
                  </a:schemeClr>
                </a:solidFill>
                <a:latin typeface="Trebuchet MS"/>
                <a:cs typeface="Arial"/>
              </a:rPr>
              <a:t>Kozyrakis</a:t>
            </a:r>
            <a:r>
              <a:rPr lang="en-US" sz="1800" dirty="0">
                <a:solidFill>
                  <a:schemeClr val="accent5">
                    <a:lumMod val="50000"/>
                  </a:schemeClr>
                </a:solidFill>
                <a:latin typeface="Trebuchet MS"/>
                <a:cs typeface="Arial"/>
              </a:rPr>
              <a:t>, C. Romer, and H. Wang, “</a:t>
            </a:r>
            <a:r>
              <a:rPr lang="en-US" sz="1800" err="1">
                <a:solidFill>
                  <a:schemeClr val="accent5">
                    <a:lumMod val="50000"/>
                  </a:schemeClr>
                </a:solidFill>
                <a:latin typeface="Trebuchet MS"/>
                <a:cs typeface="Arial"/>
              </a:rPr>
              <a:t>Evaluationof</a:t>
            </a:r>
            <a:r>
              <a:rPr lang="en-US" sz="1800" dirty="0">
                <a:solidFill>
                  <a:schemeClr val="accent5">
                    <a:lumMod val="50000"/>
                  </a:schemeClr>
                </a:solidFill>
                <a:latin typeface="Trebuchet MS"/>
                <a:cs typeface="Arial"/>
              </a:rPr>
              <a:t> existing architectures in </a:t>
            </a:r>
            <a:r>
              <a:rPr lang="en-US" sz="1800" err="1">
                <a:solidFill>
                  <a:schemeClr val="accent5">
                    <a:lumMod val="50000"/>
                  </a:schemeClr>
                </a:solidFill>
                <a:latin typeface="Trebuchet MS"/>
                <a:cs typeface="Arial"/>
              </a:rPr>
              <a:t>iram</a:t>
            </a:r>
            <a:r>
              <a:rPr lang="en-US" sz="1800" dirty="0">
                <a:solidFill>
                  <a:schemeClr val="accent5">
                    <a:lumMod val="50000"/>
                  </a:schemeClr>
                </a:solidFill>
                <a:latin typeface="Trebuchet MS"/>
                <a:cs typeface="Arial"/>
              </a:rPr>
              <a:t> systems,” in Workshop on Mixing Logic and DRAM, 24th International Symposium on Computer Architecture, p. 23, 1997</a:t>
            </a:r>
          </a:p>
          <a:p>
            <a:pPr marL="342900" indent="-342900">
              <a:buAutoNum type="arabicPeriod"/>
            </a:pPr>
            <a:r>
              <a:rPr lang="en-US" sz="1800">
                <a:solidFill>
                  <a:schemeClr val="accent5">
                    <a:lumMod val="50000"/>
                  </a:schemeClr>
                </a:solidFill>
                <a:latin typeface="Trebuchet MS"/>
                <a:cs typeface="Arial"/>
              </a:rPr>
              <a:t>D. G. Elliott, M. Stumm, W. M. Snelgrove, C. Cojocaru, and R. </a:t>
            </a:r>
            <a:r>
              <a:rPr lang="en-US" sz="1800" dirty="0">
                <a:solidFill>
                  <a:schemeClr val="accent5">
                    <a:lumMod val="50000"/>
                  </a:schemeClr>
                </a:solidFill>
                <a:latin typeface="Trebuchet MS"/>
                <a:cs typeface="Arial"/>
              </a:rPr>
              <a:t>McKenzie, “Computational ram: Implementing processors in memory,” IEEE Design &amp; Test of Computers, vol. 16, no. 1, pp. 32–41, 1999.</a:t>
            </a:r>
          </a:p>
          <a:p>
            <a:pPr marL="342900" indent="-342900">
              <a:buFontTx/>
              <a:buAutoNum type="arabicPeriod"/>
            </a:pPr>
            <a:endParaRPr lang="en-US" sz="1800" dirty="0">
              <a:solidFill>
                <a:schemeClr val="accent5">
                  <a:lumMod val="50000"/>
                </a:schemeClr>
              </a:solidFill>
              <a:latin typeface="Trebuchet MS"/>
              <a:cs typeface="Arial"/>
            </a:endParaRPr>
          </a:p>
        </p:txBody>
      </p:sp>
      <p:sp>
        <p:nvSpPr>
          <p:cNvPr id="48" name="TextBox 47">
            <a:extLst>
              <a:ext uri="{FF2B5EF4-FFF2-40B4-BE49-F238E27FC236}">
                <a16:creationId xmlns:a16="http://schemas.microsoft.com/office/drawing/2014/main" id="{C36135D9-B7FE-E4D5-40FC-476A64A62144}"/>
              </a:ext>
            </a:extLst>
          </p:cNvPr>
          <p:cNvSpPr txBox="1"/>
          <p:nvPr/>
        </p:nvSpPr>
        <p:spPr>
          <a:xfrm>
            <a:off x="9562227" y="39223605"/>
            <a:ext cx="10630773"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mj-lt"/>
              <a:buAutoNum type="arabicPeriod" startAt="3"/>
            </a:pPr>
            <a:r>
              <a:rPr lang="en-US" sz="1800" dirty="0">
                <a:solidFill>
                  <a:schemeClr val="accent5">
                    <a:lumMod val="50000"/>
                  </a:schemeClr>
                </a:solidFill>
                <a:latin typeface="Trebuchet MS"/>
                <a:cs typeface="Calibri"/>
              </a:rPr>
              <a:t>J. Liu, H. Zhao, M. A. </a:t>
            </a:r>
            <a:r>
              <a:rPr lang="en-US" sz="1800" dirty="0" err="1">
                <a:solidFill>
                  <a:schemeClr val="accent5">
                    <a:lumMod val="50000"/>
                  </a:schemeClr>
                </a:solidFill>
                <a:latin typeface="Trebuchet MS"/>
                <a:cs typeface="Calibri"/>
              </a:rPr>
              <a:t>Ogleari</a:t>
            </a:r>
            <a:r>
              <a:rPr lang="en-US" sz="1800" dirty="0">
                <a:solidFill>
                  <a:schemeClr val="accent5">
                    <a:lumMod val="50000"/>
                  </a:schemeClr>
                </a:solidFill>
                <a:latin typeface="Trebuchet MS"/>
                <a:cs typeface="Calibri"/>
              </a:rPr>
              <a:t>, D. Li, and J. Zhao, “Processing-in-memory for energy-efficient neural network training: A heterogeneous approach,” in 2018 51st Annual IEEE/ACM International Symposium on Microarchitecture (MI-CRO), pp. 655–668, IEEE, 2018</a:t>
            </a:r>
            <a:endParaRPr lang="en-US" dirty="0">
              <a:solidFill>
                <a:schemeClr val="accent5">
                  <a:lumMod val="50000"/>
                </a:schemeClr>
              </a:solidFill>
              <a:latin typeface="Trebuchet MS"/>
            </a:endParaRPr>
          </a:p>
          <a:p>
            <a:pPr marL="342900" indent="-342900">
              <a:buFont typeface="+mj-lt"/>
              <a:buAutoNum type="arabicPeriod" startAt="3"/>
            </a:pPr>
            <a:r>
              <a:rPr lang="en-US" sz="1800" dirty="0">
                <a:solidFill>
                  <a:schemeClr val="accent5">
                    <a:lumMod val="50000"/>
                  </a:schemeClr>
                </a:solidFill>
                <a:latin typeface="Trebuchet MS"/>
                <a:cs typeface="Arial"/>
              </a:rPr>
              <a:t>S. Ghose, A. Boroumand, J. S. Kim, J. G ́</a:t>
            </a:r>
            <a:r>
              <a:rPr lang="en-US" sz="1800" dirty="0" err="1">
                <a:solidFill>
                  <a:schemeClr val="accent5">
                    <a:lumMod val="50000"/>
                  </a:schemeClr>
                </a:solidFill>
                <a:latin typeface="Trebuchet MS"/>
                <a:cs typeface="Arial"/>
              </a:rPr>
              <a:t>omez</a:t>
            </a:r>
            <a:r>
              <a:rPr lang="en-US" sz="1800" dirty="0">
                <a:solidFill>
                  <a:schemeClr val="accent5">
                    <a:lumMod val="50000"/>
                  </a:schemeClr>
                </a:solidFill>
                <a:latin typeface="Trebuchet MS"/>
                <a:cs typeface="Arial"/>
              </a:rPr>
              <a:t>-Luna, and O. Mutlu, “Processing-in-memory: A workload-driven perspective,” IBM Journal of Research and De-</a:t>
            </a:r>
            <a:r>
              <a:rPr lang="en-US" sz="1800" dirty="0" err="1">
                <a:solidFill>
                  <a:schemeClr val="accent5">
                    <a:lumMod val="50000"/>
                  </a:schemeClr>
                </a:solidFill>
                <a:latin typeface="Trebuchet MS"/>
                <a:cs typeface="Arial"/>
              </a:rPr>
              <a:t>velopment</a:t>
            </a:r>
            <a:r>
              <a:rPr lang="en-US" sz="1800" dirty="0">
                <a:solidFill>
                  <a:schemeClr val="accent5">
                    <a:lumMod val="50000"/>
                  </a:schemeClr>
                </a:solidFill>
                <a:latin typeface="Trebuchet MS"/>
                <a:cs typeface="Arial"/>
              </a:rPr>
              <a:t>, vol. 63, no. 6, pp. 3:1–3:19, 2019</a:t>
            </a:r>
          </a:p>
          <a:p>
            <a:pPr marL="342900" indent="-342900">
              <a:buFont typeface="+mj-lt"/>
              <a:buAutoNum type="arabicPeriod" startAt="3"/>
            </a:pPr>
            <a:r>
              <a:rPr lang="en-US" sz="1800" dirty="0">
                <a:solidFill>
                  <a:schemeClr val="accent5">
                    <a:lumMod val="50000"/>
                  </a:schemeClr>
                </a:solidFill>
                <a:latin typeface="Trebuchet MS"/>
                <a:cs typeface="Arial"/>
              </a:rPr>
              <a:t>S. </a:t>
            </a:r>
            <a:r>
              <a:rPr lang="en-US" sz="1800" dirty="0" err="1">
                <a:solidFill>
                  <a:schemeClr val="accent5">
                    <a:lumMod val="50000"/>
                  </a:schemeClr>
                </a:solidFill>
                <a:latin typeface="Trebuchet MS"/>
                <a:cs typeface="Arial"/>
              </a:rPr>
              <a:t>Angizi</a:t>
            </a:r>
            <a:r>
              <a:rPr lang="en-US" sz="1800" dirty="0">
                <a:solidFill>
                  <a:schemeClr val="accent5">
                    <a:lumMod val="50000"/>
                  </a:schemeClr>
                </a:solidFill>
                <a:latin typeface="Trebuchet MS"/>
                <a:cs typeface="Arial"/>
              </a:rPr>
              <a:t>, N. A. Fahmi, W. Zhang, and D. Fan, “Pim-assembler: A processing-in-memory platform for genome assembly,” in 2020 57th ACM/IEEE design au-</a:t>
            </a:r>
            <a:r>
              <a:rPr lang="en-US" sz="1800" dirty="0" err="1">
                <a:solidFill>
                  <a:schemeClr val="accent5">
                    <a:lumMod val="50000"/>
                  </a:schemeClr>
                </a:solidFill>
                <a:latin typeface="Trebuchet MS"/>
                <a:cs typeface="Arial"/>
              </a:rPr>
              <a:t>tomation</a:t>
            </a:r>
            <a:r>
              <a:rPr lang="en-US" sz="1800" dirty="0">
                <a:solidFill>
                  <a:schemeClr val="accent5">
                    <a:lumMod val="50000"/>
                  </a:schemeClr>
                </a:solidFill>
                <a:latin typeface="Trebuchet MS"/>
                <a:cs typeface="Arial"/>
              </a:rPr>
              <a:t> conference (DAC), pp. 1–6, IEEE, 2020.</a:t>
            </a:r>
          </a:p>
          <a:p>
            <a:pPr marL="342900" indent="-342900">
              <a:buFont typeface="+mj-lt"/>
              <a:buAutoNum type="arabicPeriod" startAt="3"/>
            </a:pPr>
            <a:endParaRPr lang="en-US" sz="1800" dirty="0"/>
          </a:p>
        </p:txBody>
      </p:sp>
      <p:sp>
        <p:nvSpPr>
          <p:cNvPr id="167" name="TextBox 166">
            <a:extLst>
              <a:ext uri="{FF2B5EF4-FFF2-40B4-BE49-F238E27FC236}">
                <a16:creationId xmlns:a16="http://schemas.microsoft.com/office/drawing/2014/main" id="{A67DA08E-AEAA-63D7-209F-2E3D24F11F68}"/>
              </a:ext>
            </a:extLst>
          </p:cNvPr>
          <p:cNvSpPr txBox="1"/>
          <p:nvPr/>
        </p:nvSpPr>
        <p:spPr>
          <a:xfrm>
            <a:off x="15353956" y="15425010"/>
            <a:ext cx="10596849"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err="1">
                <a:solidFill>
                  <a:schemeClr val="accent5">
                    <a:lumMod val="50000"/>
                  </a:schemeClr>
                </a:solidFill>
                <a:latin typeface="Trebuchet MS"/>
                <a:cs typeface="Arial"/>
              </a:rPr>
              <a:t>Upmem</a:t>
            </a:r>
            <a:r>
              <a:rPr lang="en-US" sz="2000" dirty="0">
                <a:solidFill>
                  <a:schemeClr val="accent5">
                    <a:lumMod val="50000"/>
                  </a:schemeClr>
                </a:solidFill>
                <a:latin typeface="Trebuchet MS"/>
                <a:cs typeface="Arial"/>
              </a:rPr>
              <a:t> based PIM system with a host CPU, standard main memory and PIM-enabled memory and internal components of a PIM chip. Fig downloaded from [7] </a:t>
            </a:r>
            <a:endParaRPr lang="en-US" sz="2000" dirty="0">
              <a:solidFill>
                <a:schemeClr val="accent5">
                  <a:lumMod val="50000"/>
                </a:schemeClr>
              </a:solidFill>
              <a:latin typeface="Trebuchet MS"/>
            </a:endParaRPr>
          </a:p>
        </p:txBody>
      </p:sp>
      <p:sp>
        <p:nvSpPr>
          <p:cNvPr id="129" name="TextBox 128">
            <a:extLst>
              <a:ext uri="{FF2B5EF4-FFF2-40B4-BE49-F238E27FC236}">
                <a16:creationId xmlns:a16="http://schemas.microsoft.com/office/drawing/2014/main" id="{D0A8100E-EE83-09A9-54D8-5CA908B4120F}"/>
              </a:ext>
            </a:extLst>
          </p:cNvPr>
          <p:cNvSpPr txBox="1"/>
          <p:nvPr/>
        </p:nvSpPr>
        <p:spPr>
          <a:xfrm>
            <a:off x="25337364" y="21763305"/>
            <a:ext cx="4231332"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800" dirty="0">
                <a:solidFill>
                  <a:schemeClr val="accent5">
                    <a:lumMod val="50000"/>
                  </a:schemeClr>
                </a:solidFill>
                <a:latin typeface="Trebuchet MS"/>
                <a:cs typeface="Arial"/>
              </a:rPr>
              <a:t>Note: Size of transfer should be a multiple of 8 and less than 2048 bytes for a given </a:t>
            </a:r>
            <a:r>
              <a:rPr lang="en-US" sz="1800" dirty="0" err="1">
                <a:solidFill>
                  <a:schemeClr val="accent5">
                    <a:lumMod val="50000"/>
                  </a:schemeClr>
                </a:solidFill>
                <a:latin typeface="Trebuchet MS"/>
                <a:cs typeface="Arial"/>
              </a:rPr>
              <a:t>tasklet</a:t>
            </a:r>
            <a:r>
              <a:rPr lang="en-US" sz="1800" dirty="0">
                <a:solidFill>
                  <a:schemeClr val="accent5">
                    <a:lumMod val="50000"/>
                  </a:schemeClr>
                </a:solidFill>
                <a:latin typeface="Trebuchet MS"/>
                <a:cs typeface="Arial"/>
              </a:rPr>
              <a:t>.</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osterPresentations.com-100CMx140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PosterPresentations.com-100CMx140CM</Template>
  <TotalTime>0</TotalTime>
  <Words>2226</Words>
  <Application>Microsoft Office PowerPoint</Application>
  <PresentationFormat>Custom</PresentationFormat>
  <Paragraphs>150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PosterPresentations.com-100CMx140CM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756</cp:revision>
  <dcterms:created xsi:type="dcterms:W3CDTF">2014-08-15T11:56:08Z</dcterms:created>
  <dcterms:modified xsi:type="dcterms:W3CDTF">2023-07-27T16:00:25Z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f75f480-7803-4ee9-bb54-84d0635fdbe7_Enabled">
    <vt:lpwstr>true</vt:lpwstr>
  </property>
  <property fmtid="{D5CDD505-2E9C-101B-9397-08002B2CF9AE}" pid="3" name="MSIP_Label_6f75f480-7803-4ee9-bb54-84d0635fdbe7_SetDate">
    <vt:lpwstr>2022-12-15T11:05:39Z</vt:lpwstr>
  </property>
  <property fmtid="{D5CDD505-2E9C-101B-9397-08002B2CF9AE}" pid="4" name="MSIP_Label_6f75f480-7803-4ee9-bb54-84d0635fdbe7_Method">
    <vt:lpwstr>Privileged</vt:lpwstr>
  </property>
  <property fmtid="{D5CDD505-2E9C-101B-9397-08002B2CF9AE}" pid="5" name="MSIP_Label_6f75f480-7803-4ee9-bb54-84d0635fdbe7_Name">
    <vt:lpwstr>unrestricted</vt:lpwstr>
  </property>
  <property fmtid="{D5CDD505-2E9C-101B-9397-08002B2CF9AE}" pid="6" name="MSIP_Label_6f75f480-7803-4ee9-bb54-84d0635fdbe7_SiteId">
    <vt:lpwstr>38ae3bcd-9579-4fd4-adda-b42e1495d55a</vt:lpwstr>
  </property>
  <property fmtid="{D5CDD505-2E9C-101B-9397-08002B2CF9AE}" pid="7" name="MSIP_Label_6f75f480-7803-4ee9-bb54-84d0635fdbe7_ActionId">
    <vt:lpwstr>140a3bd7-e52c-4f1a-a516-4da2c627b15d</vt:lpwstr>
  </property>
  <property fmtid="{D5CDD505-2E9C-101B-9397-08002B2CF9AE}" pid="8" name="MSIP_Label_6f75f480-7803-4ee9-bb54-84d0635fdbe7_ContentBits">
    <vt:lpwstr>0</vt:lpwstr>
  </property>
  <property fmtid="{D5CDD505-2E9C-101B-9397-08002B2CF9AE}" pid="9" name="Document_Confidentiality">
    <vt:lpwstr>Unrestricted</vt:lpwstr>
  </property>
</Properties>
</file>