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6" r:id="rId4"/>
  </p:sldMasterIdLst>
  <p:notesMasterIdLst>
    <p:notesMasterId r:id="rId26"/>
  </p:notesMasterIdLst>
  <p:handoutMasterIdLst>
    <p:handoutMasterId r:id="rId27"/>
  </p:handoutMasterIdLst>
  <p:sldIdLst>
    <p:sldId id="501" r:id="rId5"/>
    <p:sldId id="517" r:id="rId6"/>
    <p:sldId id="502" r:id="rId7"/>
    <p:sldId id="503" r:id="rId8"/>
    <p:sldId id="520" r:id="rId9"/>
    <p:sldId id="518" r:id="rId10"/>
    <p:sldId id="504" r:id="rId11"/>
    <p:sldId id="506" r:id="rId12"/>
    <p:sldId id="526" r:id="rId13"/>
    <p:sldId id="507" r:id="rId14"/>
    <p:sldId id="527" r:id="rId15"/>
    <p:sldId id="509" r:id="rId16"/>
    <p:sldId id="513" r:id="rId17"/>
    <p:sldId id="510" r:id="rId18"/>
    <p:sldId id="515" r:id="rId19"/>
    <p:sldId id="523" r:id="rId20"/>
    <p:sldId id="525" r:id="rId21"/>
    <p:sldId id="522" r:id="rId22"/>
    <p:sldId id="519" r:id="rId23"/>
    <p:sldId id="505" r:id="rId24"/>
    <p:sldId id="521" r:id="rId25"/>
  </p:sldIdLst>
  <p:sldSz cx="9144000" cy="6858000" type="screen4x3"/>
  <p:notesSz cx="10048875" cy="6918325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  <a:srgbClr val="385D8A"/>
    <a:srgbClr val="FFFFCC"/>
    <a:srgbClr val="FF9900"/>
    <a:srgbClr val="99FF33"/>
    <a:srgbClr val="CC99FF"/>
    <a:srgbClr val="66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81" autoAdjust="0"/>
    <p:restoredTop sz="85829" autoAdjust="0"/>
  </p:normalViewPr>
  <p:slideViewPr>
    <p:cSldViewPr>
      <p:cViewPr>
        <p:scale>
          <a:sx n="81" d="100"/>
          <a:sy n="81" d="100"/>
        </p:scale>
        <p:origin x="-9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67886653057299"/>
          <c:y val="3.3863000731465899E-2"/>
          <c:w val="0.62197737435598299"/>
          <c:h val="0.742219849637439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FCOV</c:v>
                </c:pt>
              </c:strCache>
            </c:strRef>
          </c:tx>
          <c:spPr>
            <a:ln w="47625">
              <a:noFill/>
            </a:ln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N</a:t>
                    </a:r>
                    <a:endParaRPr lang="en-US" dirty="0">
                      <a:solidFill>
                        <a:srgbClr val="0000FF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N*</a:t>
                    </a:r>
                    <a:r>
                      <a:rPr lang="en-US" dirty="0" err="1" smtClean="0">
                        <a:solidFill>
                          <a:srgbClr val="0000FF"/>
                        </a:solidFill>
                      </a:rPr>
                      <a:t>lnN</a:t>
                    </a:r>
                    <a:endParaRPr lang="en-US" dirty="0">
                      <a:solidFill>
                        <a:srgbClr val="0000FF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19200</a:t>
                    </a:r>
                    <a:endParaRPr lang="en-US" dirty="0">
                      <a:solidFill>
                        <a:srgbClr val="0000FF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og"/>
            <c:dispRSqr val="0"/>
            <c:dispEq val="0"/>
          </c:trendline>
          <c:xVal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100</c:v>
                </c:pt>
                <c:pt idx="2">
                  <c:v>192</c:v>
                </c:pt>
                <c:pt idx="3">
                  <c:v>1009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29</c:v>
                </c:pt>
                <c:pt idx="1">
                  <c:v>75</c:v>
                </c:pt>
                <c:pt idx="2">
                  <c:v>81</c:v>
                </c:pt>
                <c:pt idx="3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046272"/>
        <c:axId val="91047808"/>
      </c:scatterChart>
      <c:valAx>
        <c:axId val="9104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047808"/>
        <c:crosses val="autoZero"/>
        <c:crossBetween val="midCat"/>
      </c:valAx>
      <c:valAx>
        <c:axId val="91047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04627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0.26852</cdr:x>
      <cdr:y>0.9322</cdr:y>
    </cdr:from>
    <cdr:to>
      <cdr:x>0.88889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9800" y="4191000"/>
          <a:ext cx="5105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0.33333</cdr:x>
      <cdr:y>0.9322</cdr:y>
    </cdr:from>
    <cdr:to>
      <cdr:x>0.64815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43200" y="4191000"/>
          <a:ext cx="2590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0.40741</cdr:x>
      <cdr:y>0.86885</cdr:y>
    </cdr:from>
    <cdr:to>
      <cdr:x>0.75926</cdr:x>
      <cdr:y>0.9661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52800" y="4038600"/>
          <a:ext cx="2895600" cy="452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rgbClr val="0000FF"/>
              </a:solidFill>
            </a:rPr>
            <a:t>             </a:t>
          </a:r>
          <a:r>
            <a:rPr lang="en-US" sz="2400" dirty="0" smtClean="0">
              <a:solidFill>
                <a:srgbClr val="0000FF"/>
              </a:solidFill>
            </a:rPr>
            <a:t>NUM_XACTNS</a:t>
          </a:r>
          <a:r>
            <a:rPr lang="en-US" sz="1100" dirty="0" smtClean="0">
              <a:solidFill>
                <a:srgbClr val="0000FF"/>
              </a:solidFill>
            </a:rPr>
            <a:t>  </a:t>
          </a:r>
          <a:endParaRPr lang="en-US" sz="1100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0.69444</cdr:x>
      <cdr:y>0.91803</cdr:y>
    </cdr:from>
    <cdr:to>
      <cdr:x>0.90741</cdr:x>
      <cdr:y>0.91803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5715000" y="4267200"/>
          <a:ext cx="175260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0.12963</cdr:x>
      <cdr:y>0.39344</cdr:y>
    </cdr:from>
    <cdr:to>
      <cdr:x>0.24074</cdr:x>
      <cdr:y>0.59016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066800" y="1828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0.01852</cdr:x>
      <cdr:y>0.08197</cdr:y>
    </cdr:from>
    <cdr:to>
      <cdr:x>0.25</cdr:x>
      <cdr:y>0.72131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52400" y="381000"/>
          <a:ext cx="1905000" cy="2971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en-US" sz="2400" dirty="0" smtClean="0"/>
        </a:p>
        <a:p xmlns:a="http://schemas.openxmlformats.org/drawingml/2006/main">
          <a:pPr algn="ctr"/>
          <a:endParaRPr lang="en-US" sz="2400" dirty="0"/>
        </a:p>
        <a:p xmlns:a="http://schemas.openxmlformats.org/drawingml/2006/main">
          <a:pPr algn="ctr"/>
          <a:endParaRPr lang="en-US" sz="2400" dirty="0" smtClean="0"/>
        </a:p>
        <a:p xmlns:a="http://schemas.openxmlformats.org/drawingml/2006/main">
          <a:pPr algn="ctr"/>
          <a:endParaRPr lang="en-US" sz="2400" dirty="0"/>
        </a:p>
        <a:p xmlns:a="http://schemas.openxmlformats.org/drawingml/2006/main">
          <a:pPr algn="ctr"/>
          <a:r>
            <a:rPr lang="en-US" sz="2400" dirty="0" smtClean="0">
              <a:solidFill>
                <a:srgbClr val="0000FF"/>
              </a:solidFill>
            </a:rPr>
            <a:t>Functional</a:t>
          </a:r>
        </a:p>
        <a:p xmlns:a="http://schemas.openxmlformats.org/drawingml/2006/main">
          <a:pPr algn="ctr"/>
          <a:r>
            <a:rPr lang="en-US" sz="2400" dirty="0" smtClean="0">
              <a:solidFill>
                <a:srgbClr val="0000FF"/>
              </a:solidFill>
            </a:rPr>
            <a:t>Coverage</a:t>
          </a:r>
          <a:endParaRPr lang="en-US" sz="2400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0.12963</cdr:x>
      <cdr:y>0.18033</cdr:y>
    </cdr:from>
    <cdr:to>
      <cdr:x>0.12963</cdr:x>
      <cdr:y>0.39344</cdr:y>
    </cdr:to>
    <cdr:cxnSp macro="">
      <cdr:nvCxnSpPr>
        <cdr:cNvPr id="14" name="Straight Arrow Connector 13"/>
        <cdr:cNvCxnSpPr/>
      </cdr:nvCxnSpPr>
      <cdr:spPr>
        <a:xfrm xmlns:a="http://schemas.openxmlformats.org/drawingml/2006/main" flipV="1">
          <a:off x="1066800" y="838200"/>
          <a:ext cx="0" cy="9906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92038" y="0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r">
              <a:defRPr sz="1200"/>
            </a:lvl1pPr>
          </a:lstStyle>
          <a:p>
            <a:fld id="{9175845F-7813-4162-8E43-89DCBF023BA5}" type="datetimeFigureOut">
              <a:rPr lang="de-DE" smtClean="0"/>
              <a:pPr/>
              <a:t>03.09.2015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571208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92038" y="6571208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r">
              <a:defRPr sz="1200"/>
            </a:lvl1pPr>
          </a:lstStyle>
          <a:p>
            <a:fld id="{568AD7C4-ADB3-4393-A709-E94E9DB0B97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745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2038" y="0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A20AF34-6582-494F-851E-89D0463C3413}" type="datetimeFigureOut">
              <a:rPr lang="en-US"/>
              <a:pPr>
                <a:defRPr/>
              </a:pPr>
              <a:t>03-Sep-15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95650" y="519113"/>
            <a:ext cx="3457575" cy="2593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66" tIns="46383" rIns="92766" bIns="4638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vert="horz" lIns="92766" tIns="46383" rIns="92766" bIns="4638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71208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2038" y="6571208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1248D3D-B91D-4C0E-B577-B2CAAE2DB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14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96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D410-BB1B-47BE-81F8-FA61DEEC5942}" type="datetimeFigureOut">
              <a:rPr lang="en-US" smtClean="0"/>
              <a:pPr/>
              <a:t>03-Sep-15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820FFD-5868-4678-ACC2-C353669912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696200" y="5867400"/>
            <a:ext cx="1447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vcon-india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1344" y="5680309"/>
            <a:ext cx="1833894" cy="1097280"/>
          </a:xfrm>
          <a:prstGeom prst="rect">
            <a:avLst/>
          </a:prstGeom>
        </p:spPr>
      </p:pic>
      <p:pic>
        <p:nvPicPr>
          <p:cNvPr id="11" name="Picture 10" descr="accellera-logo-TM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8454" y="5973178"/>
            <a:ext cx="1463040" cy="8044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8AA75-262C-4581-B680-B40EED1AE53C}" type="datetime1">
              <a:rPr lang="en-US" smtClean="0"/>
              <a:pPr>
                <a:defRPr/>
              </a:pPr>
              <a:t>03-Sep-15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1D75C-4BF4-4FD2-BDFD-6A8F3FBC2A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495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D410-BB1B-47BE-81F8-FA61DEEC5942}" type="datetimeFigureOut">
              <a:rPr lang="en-US" smtClean="0"/>
              <a:pPr/>
              <a:t>03-Sep-15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2209800" cy="365125"/>
          </a:xfrm>
        </p:spPr>
        <p:txBody>
          <a:bodyPr/>
          <a:lstStyle/>
          <a:p>
            <a:r>
              <a:rPr lang="en-US" dirty="0" smtClean="0"/>
              <a:t>© Accellera Systems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C9A6E-F594-49C2-B860-46C046B55A0A}" type="datetime1">
              <a:rPr lang="en-US" smtClean="0"/>
              <a:pPr>
                <a:defRPr/>
              </a:pPr>
              <a:t>03-Sep-15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D2C31-2823-4D5C-9492-C333022367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3DBD0-EF53-4770-BD75-2D2F0D6ECE2F}" type="datetime1">
              <a:rPr lang="en-US" smtClean="0"/>
              <a:pPr>
                <a:defRPr/>
              </a:pPr>
              <a:t>03-Sep-15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7852F-9151-4853-BCAD-1A8F018BE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FC4C6-4205-4748-A8A0-C1F8D089C381}" type="datetime1">
              <a:rPr lang="en-US" smtClean="0"/>
              <a:pPr>
                <a:defRPr/>
              </a:pPr>
              <a:t>03-Sep-15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8F293-4BBC-458E-B2BD-F4405770B8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1D31CF-E045-4E65-98EA-1CC49C1609F0}" type="datetime1">
              <a:rPr lang="en-US" smtClean="0"/>
              <a:pPr>
                <a:defRPr/>
              </a:pPr>
              <a:t>03-Sep-15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1CC12-8E9A-49BF-AC1E-0475F8BB5E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1C8EF-5791-4944-A3D7-8A1B488512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4636B-F294-483D-938B-D9EE100D15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0D12D-C12F-4881-A45D-FFFF9E5E27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ccellera-logo-TM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6200" y="6228949"/>
            <a:ext cx="997851" cy="54864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98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6D410-BB1B-47BE-81F8-FA61DEEC5942}" type="datetimeFigureOut">
              <a:rPr lang="en-US" smtClean="0"/>
              <a:pPr/>
              <a:t>03-Sep-15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35635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Accellera Systems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57600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dvcon-india-logo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74204" y="6004667"/>
            <a:ext cx="1291791" cy="7729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4" r:id="rId7"/>
    <p:sldLayoutId id="2147483905" r:id="rId8"/>
    <p:sldLayoutId id="2147483906" r:id="rId9"/>
    <p:sldLayoutId id="2147483907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accellera.or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kersystems.com/" TargetMode="External"/><Relationship Id="rId2" Type="http://schemas.openxmlformats.org/officeDocument/2006/relationships/hyperlink" Target="https://en.wikipedia.org/wiki/Model-based_test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209800"/>
          </a:xfrm>
        </p:spPr>
        <p:txBody>
          <a:bodyPr>
            <a:normAutofit/>
          </a:bodyPr>
          <a:lstStyle/>
          <a:p>
            <a:r>
              <a:rPr lang="en-US" dirty="0"/>
              <a:t>Coverage </a:t>
            </a:r>
            <a:r>
              <a:rPr lang="en-US" dirty="0" smtClean="0"/>
              <a:t>Closure </a:t>
            </a:r>
            <a:r>
              <a:rPr lang="en-US" dirty="0"/>
              <a:t>– </a:t>
            </a:r>
            <a:r>
              <a:rPr lang="en-US" dirty="0" smtClean="0"/>
              <a:t>Is </a:t>
            </a:r>
            <a:r>
              <a:rPr lang="en-US" dirty="0"/>
              <a:t>it a “Game of Dice” or “Top 10 </a:t>
            </a:r>
            <a:r>
              <a:rPr lang="en-US" dirty="0" smtClean="0"/>
              <a:t>Tests</a:t>
            </a:r>
            <a:r>
              <a:rPr lang="en-US" dirty="0"/>
              <a:t>” or “Automated </a:t>
            </a:r>
            <a:r>
              <a:rPr lang="en-US" dirty="0" smtClean="0"/>
              <a:t>Closure</a:t>
            </a:r>
            <a:r>
              <a:rPr lang="en-US" dirty="0"/>
              <a:t>”?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143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Aditya</a:t>
            </a:r>
            <a:r>
              <a:rPr lang="en-US" dirty="0"/>
              <a:t> Sharma, T. </a:t>
            </a:r>
            <a:r>
              <a:rPr lang="en-US" dirty="0" err="1" smtClean="0"/>
              <a:t>Nagasundaram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err="1"/>
              <a:t>Nitin</a:t>
            </a:r>
            <a:r>
              <a:rPr lang="en-US" dirty="0"/>
              <a:t> </a:t>
            </a:r>
            <a:r>
              <a:rPr lang="en-US" dirty="0" smtClean="0"/>
              <a:t>Kumar, </a:t>
            </a:r>
            <a:r>
              <a:rPr lang="en-US" dirty="0" err="1" smtClean="0"/>
              <a:t>Nikhita</a:t>
            </a:r>
            <a:r>
              <a:rPr lang="en-US" dirty="0" smtClean="0"/>
              <a:t> Raj J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7" name="Picture 3" descr="C:\Users\Avighna\Desktop\cvc_logo_j.140174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23" y="5799512"/>
            <a:ext cx="1676400" cy="106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3" cstate="print"/>
          <a:srcRect l="27769" t="32107" r="29427" b="33018"/>
          <a:stretch>
            <a:fillRect/>
          </a:stretch>
        </p:blipFill>
        <p:spPr bwMode="auto">
          <a:xfrm>
            <a:off x="4876800" y="5798443"/>
            <a:ext cx="1676400" cy="103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Test Ranking Results : UVM </a:t>
            </a:r>
            <a:r>
              <a:rPr lang="en-US" dirty="0" err="1" smtClean="0"/>
              <a:t>SoC</a:t>
            </a:r>
            <a:r>
              <a:rPr lang="en-US" dirty="0" smtClean="0"/>
              <a:t> Reference Kit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240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UVM </a:t>
            </a:r>
            <a:r>
              <a:rPr lang="en-US" dirty="0" err="1" smtClean="0"/>
              <a:t>SoC</a:t>
            </a:r>
            <a:r>
              <a:rPr lang="en-US" dirty="0" smtClean="0"/>
              <a:t> Kit – Initial donation by Cadence</a:t>
            </a:r>
          </a:p>
          <a:p>
            <a:pPr algn="just"/>
            <a:r>
              <a:rPr lang="en-US" dirty="0" smtClean="0"/>
              <a:t>CVC ported to other tools, scripts, updated code</a:t>
            </a:r>
          </a:p>
          <a:p>
            <a:pPr algn="just"/>
            <a:r>
              <a:rPr lang="en-US" dirty="0" smtClean="0"/>
              <a:t>Freely available at </a:t>
            </a:r>
            <a:r>
              <a:rPr lang="en-US" dirty="0" smtClean="0">
                <a:hlinkClick r:id="rId2"/>
              </a:rPr>
              <a:t>www.accellera.org</a:t>
            </a:r>
            <a:r>
              <a:rPr lang="en-US" dirty="0" smtClean="0"/>
              <a:t> </a:t>
            </a:r>
          </a:p>
        </p:txBody>
      </p:sp>
      <p:pic>
        <p:nvPicPr>
          <p:cNvPr id="7" name="Picture 6" descr="Screen Shot 2015-09-03 at 3.13.5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2" t="57408" r="28161" b="15430"/>
          <a:stretch/>
        </p:blipFill>
        <p:spPr>
          <a:xfrm>
            <a:off x="457200" y="3962400"/>
            <a:ext cx="6940956" cy="2009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65732" y="3124200"/>
            <a:ext cx="40231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TCL commands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7009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Ranking </a:t>
            </a:r>
            <a:r>
              <a:rPr lang="en-US" dirty="0"/>
              <a:t>R</a:t>
            </a:r>
            <a:r>
              <a:rPr lang="en-US" dirty="0" smtClean="0"/>
              <a:t>esults with Aldec</a:t>
            </a:r>
            <a:endParaRPr lang="en-US" dirty="0"/>
          </a:p>
        </p:txBody>
      </p:sp>
      <p:pic>
        <p:nvPicPr>
          <p:cNvPr id="6" name="Content Placeholder 5" descr="Screenshot-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" r="42118" b="67076"/>
          <a:stretch/>
        </p:blipFill>
        <p:spPr>
          <a:xfrm>
            <a:off x="685800" y="1524000"/>
            <a:ext cx="76200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5" t="621" r="2210" b="2140"/>
          <a:stretch/>
        </p:blipFill>
        <p:spPr bwMode="auto">
          <a:xfrm>
            <a:off x="1524000" y="4267200"/>
            <a:ext cx="5351833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10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</a:t>
            </a:r>
            <a:r>
              <a:rPr lang="en-US" dirty="0"/>
              <a:t>Coverage </a:t>
            </a:r>
            <a:r>
              <a:rPr lang="en-US" dirty="0" smtClean="0"/>
              <a:t>Closure : GBV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dirty="0" smtClean="0"/>
              <a:t>GBV enables capturing </a:t>
            </a:r>
            <a:r>
              <a:rPr lang="en-US" dirty="0"/>
              <a:t>entire state space one-shot in a single graph</a:t>
            </a:r>
          </a:p>
          <a:p>
            <a:pPr algn="just"/>
            <a:r>
              <a:rPr lang="en-US" dirty="0" smtClean="0"/>
              <a:t>N vs. N*</a:t>
            </a:r>
            <a:r>
              <a:rPr lang="en-US" dirty="0" err="1" smtClean="0"/>
              <a:t>ln</a:t>
            </a:r>
            <a:r>
              <a:rPr lang="en-US" dirty="0" smtClean="0"/>
              <a:t>(N) advantage</a:t>
            </a:r>
          </a:p>
          <a:p>
            <a:pPr algn="just"/>
            <a:r>
              <a:rPr lang="en-US" dirty="0" smtClean="0"/>
              <a:t>Stimulus coverage goals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often correlate to existing 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functional coverage goals</a:t>
            </a:r>
          </a:p>
          <a:p>
            <a:pPr algn="just"/>
            <a:r>
              <a:rPr lang="en-US" dirty="0" smtClean="0"/>
              <a:t>Hence facilitating faster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coverage closure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setup_xf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3" r="39846"/>
          <a:stretch/>
        </p:blipFill>
        <p:spPr>
          <a:xfrm>
            <a:off x="4648200" y="2819402"/>
            <a:ext cx="4495800" cy="320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APB-SPI Use Case : Cover Group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Closer look to </a:t>
            </a:r>
            <a:r>
              <a:rPr lang="en-US" dirty="0" err="1" smtClean="0"/>
              <a:t>covergroup</a:t>
            </a:r>
            <a:r>
              <a:rPr lang="en-US" dirty="0" smtClean="0"/>
              <a:t> depicts total 192 cross coverage bins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153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6" r="1604"/>
          <a:stretch>
            <a:fillRect/>
          </a:stretch>
        </p:blipFill>
        <p:spPr bwMode="auto">
          <a:xfrm>
            <a:off x="762000" y="13716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99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1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In </a:t>
            </a:r>
            <a:r>
              <a:rPr lang="en-US" dirty="0"/>
              <a:t>this work we used Breker </a:t>
            </a:r>
            <a:r>
              <a:rPr lang="en-US" dirty="0" smtClean="0"/>
              <a:t>Verification System’s </a:t>
            </a:r>
            <a:r>
              <a:rPr lang="en-US" dirty="0" err="1"/>
              <a:t>TrekUVM</a:t>
            </a:r>
            <a:r>
              <a:rPr lang="en-US" dirty="0"/>
              <a:t> as a test </a:t>
            </a:r>
            <a:r>
              <a:rPr lang="en-US" dirty="0" smtClean="0"/>
              <a:t>generator &amp; APB-SPI UVM verification environment as a case study</a:t>
            </a:r>
          </a:p>
          <a:p>
            <a:pPr algn="just"/>
            <a:r>
              <a:rPr lang="en-US" dirty="0"/>
              <a:t>Automated Coverage Closure can be a reality with a model of state space driving a test generator to provide the needed UVM </a:t>
            </a:r>
            <a:r>
              <a:rPr lang="en-US" dirty="0" smtClean="0"/>
              <a:t>sequences</a:t>
            </a:r>
          </a:p>
          <a:p>
            <a:pPr algn="just"/>
            <a:r>
              <a:rPr lang="en-US" dirty="0"/>
              <a:t>192 </a:t>
            </a:r>
            <a:r>
              <a:rPr lang="en-US" dirty="0" smtClean="0"/>
              <a:t>paths corresponding to 192 cross coverage bins </a:t>
            </a:r>
            <a:r>
              <a:rPr lang="en-US" dirty="0"/>
              <a:t>for </a:t>
            </a:r>
            <a:r>
              <a:rPr lang="en-US" dirty="0" smtClean="0"/>
              <a:t>APB-SPI </a:t>
            </a:r>
            <a:r>
              <a:rPr lang="en-US" dirty="0"/>
              <a:t>can be depicted in a single </a:t>
            </a:r>
            <a:r>
              <a:rPr lang="en-US" dirty="0" smtClean="0"/>
              <a:t>graph</a:t>
            </a:r>
          </a:p>
          <a:p>
            <a:pPr algn="just"/>
            <a:r>
              <a:rPr lang="en-US" dirty="0" smtClean="0"/>
              <a:t>Turn On Coverage Closure Mode</a:t>
            </a:r>
          </a:p>
          <a:p>
            <a:pPr algn="just"/>
            <a:r>
              <a:rPr lang="en-US" dirty="0" smtClean="0"/>
              <a:t>Automatically fill the holes &amp; get 100% Coverage 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 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GBV with </a:t>
            </a:r>
            <a:r>
              <a:rPr lang="en-US" dirty="0" err="1" smtClean="0"/>
              <a:t>TrekUVM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3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Coverage Mode OFF/ON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8"/>
          <a:stretch>
            <a:fillRect/>
          </a:stretch>
        </p:blipFill>
        <p:spPr bwMode="auto">
          <a:xfrm>
            <a:off x="304800" y="1219200"/>
            <a:ext cx="4038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7" b="7538"/>
          <a:stretch>
            <a:fillRect/>
          </a:stretch>
        </p:blipFill>
        <p:spPr bwMode="auto">
          <a:xfrm>
            <a:off x="4419600" y="1219200"/>
            <a:ext cx="441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80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944562"/>
          </a:xfrm>
        </p:spPr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US" dirty="0" smtClean="0"/>
              <a:t>UM_XACTNS vs. FCOV : APB-SPI IP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155736"/>
              </p:ext>
            </p:extLst>
          </p:nvPr>
        </p:nvGraphicFramePr>
        <p:xfrm>
          <a:off x="457200" y="12954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4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1"/>
          </a:xfrm>
        </p:spPr>
        <p:txBody>
          <a:bodyPr>
            <a:noAutofit/>
          </a:bodyPr>
          <a:lstStyle/>
          <a:p>
            <a:pPr algn="just"/>
            <a:r>
              <a:rPr lang="en-US" b="1" dirty="0" smtClean="0"/>
              <a:t>CRV</a:t>
            </a:r>
            <a:r>
              <a:rPr lang="en-US" dirty="0" smtClean="0"/>
              <a:t> : Redundancy is inherent. Good at times, many a times too much redundancy. Leads to lot of manual coverage closure</a:t>
            </a:r>
          </a:p>
          <a:p>
            <a:pPr algn="just"/>
            <a:r>
              <a:rPr lang="en-US" b="1" dirty="0" smtClean="0"/>
              <a:t>Test Ranking </a:t>
            </a:r>
            <a:r>
              <a:rPr lang="en-US" dirty="0" smtClean="0"/>
              <a:t>: Helps identifying high value tests. No rescue from manual coverage closure</a:t>
            </a:r>
          </a:p>
          <a:p>
            <a:pPr algn="just"/>
            <a:r>
              <a:rPr lang="en-US" b="1" dirty="0" smtClean="0"/>
              <a:t>GBV :</a:t>
            </a:r>
            <a:r>
              <a:rPr lang="en-US" dirty="0" smtClean="0"/>
              <a:t> Eliminates redundancy totally while still preserving constraint randomness. Small effort to capture state-space as graph, fills coverage holes automatically.  </a:t>
            </a:r>
          </a:p>
          <a:p>
            <a:pPr lvl="1" algn="just"/>
            <a:r>
              <a:rPr lang="en-US" dirty="0" smtClean="0"/>
              <a:t>We used it in this case study for input stimulus only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5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Conclusion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6400800" cy="44958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CRV is closely correlated to Coupon Collector Problem in probability theory</a:t>
            </a:r>
            <a:endParaRPr lang="en-US" dirty="0"/>
          </a:p>
          <a:p>
            <a:pPr algn="just"/>
            <a:r>
              <a:rPr lang="en-US" dirty="0" smtClean="0"/>
              <a:t>First 80% vs. Rest 20% - 80-20 rule</a:t>
            </a:r>
          </a:p>
          <a:p>
            <a:pPr algn="just"/>
            <a:r>
              <a:rPr lang="en-US" dirty="0" smtClean="0"/>
              <a:t>Coverage Closure above 80% solely via randomness is not feasible </a:t>
            </a:r>
            <a:r>
              <a:rPr lang="en-US" dirty="0" smtClean="0">
                <a:sym typeface="Wingdings" pitchFamily="2" charset="2"/>
              </a:rPr>
              <a:t></a:t>
            </a:r>
          </a:p>
          <a:p>
            <a:pPr algn="just"/>
            <a:r>
              <a:rPr lang="en-US" dirty="0" smtClean="0">
                <a:sym typeface="Wingdings" pitchFamily="2" charset="2"/>
              </a:rPr>
              <a:t>Lesser time to </a:t>
            </a:r>
            <a:r>
              <a:rPr lang="en-US" dirty="0" err="1" smtClean="0">
                <a:sym typeface="Wingdings" pitchFamily="2" charset="2"/>
              </a:rPr>
              <a:t>tapeout</a:t>
            </a:r>
            <a:r>
              <a:rPr lang="en-US" dirty="0" smtClean="0">
                <a:sym typeface="Wingdings" pitchFamily="2" charset="2"/>
              </a:rPr>
              <a:t>-s </a:t>
            </a:r>
          </a:p>
          <a:p>
            <a:pPr algn="just"/>
            <a:r>
              <a:rPr lang="en-US" dirty="0" smtClean="0">
                <a:sym typeface="Wingdings" pitchFamily="2" charset="2"/>
              </a:rPr>
              <a:t>Coverage closure via smart automation techniques can become the key differentiator technology</a:t>
            </a:r>
          </a:p>
          <a:p>
            <a:pPr marL="0" indent="0" algn="just">
              <a:buNone/>
            </a:pPr>
            <a:endParaRPr lang="en-US" dirty="0" smtClean="0">
              <a:sym typeface="Wingdings" pitchFamily="2" charset="2"/>
            </a:endParaRPr>
          </a:p>
          <a:p>
            <a:pPr algn="just"/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80-20_rul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524000"/>
            <a:ext cx="188218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5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Reference</a:t>
            </a:r>
            <a:br>
              <a:rPr lang="en-US" sz="4900" dirty="0" smtClean="0"/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i="1" dirty="0" smtClean="0"/>
              <a:t>Coupon collector’s problem: </a:t>
            </a:r>
            <a:r>
              <a:rPr lang="en-IN" i="1" u="sng" dirty="0" smtClean="0">
                <a:solidFill>
                  <a:srgbClr val="0000FF"/>
                </a:solidFill>
              </a:rPr>
              <a:t>http://</a:t>
            </a:r>
            <a:r>
              <a:rPr lang="en-IN" i="1" u="sng" dirty="0" err="1" smtClean="0">
                <a:solidFill>
                  <a:srgbClr val="0000FF"/>
                </a:solidFill>
              </a:rPr>
              <a:t>en.wikipedia.org</a:t>
            </a:r>
            <a:r>
              <a:rPr lang="en-IN" i="1" u="sng" dirty="0" smtClean="0">
                <a:solidFill>
                  <a:srgbClr val="0000FF"/>
                </a:solidFill>
              </a:rPr>
              <a:t>/wiki/</a:t>
            </a:r>
            <a:r>
              <a:rPr lang="en-IN" i="1" u="sng" dirty="0" err="1" smtClean="0">
                <a:solidFill>
                  <a:srgbClr val="0000FF"/>
                </a:solidFill>
              </a:rPr>
              <a:t>Coupon_collector’s_problem</a:t>
            </a:r>
            <a:endParaRPr lang="en-US" u="sng" dirty="0" smtClean="0">
              <a:solidFill>
                <a:srgbClr val="0000FF"/>
              </a:solidFill>
            </a:endParaRPr>
          </a:p>
          <a:p>
            <a:r>
              <a:rPr lang="en-IN" i="1" dirty="0" smtClean="0"/>
              <a:t>Model Based Testing: </a:t>
            </a:r>
            <a:r>
              <a:rPr lang="en-IN" i="1" dirty="0" smtClean="0">
                <a:hlinkClick r:id="rId2"/>
              </a:rPr>
              <a:t>https://en.wikipedia.org/wiki/Model-based_testing</a:t>
            </a:r>
            <a:endParaRPr lang="en-US" dirty="0" smtClean="0"/>
          </a:p>
          <a:p>
            <a:r>
              <a:rPr lang="en-IN" i="1" dirty="0" err="1" smtClean="0"/>
              <a:t>Breker</a:t>
            </a:r>
            <a:r>
              <a:rPr lang="en-IN" i="1" dirty="0" smtClean="0"/>
              <a:t> Verification Systems (</a:t>
            </a:r>
            <a:r>
              <a:rPr lang="en-IN" i="1" dirty="0" smtClean="0">
                <a:hlinkClick r:id="rId3"/>
              </a:rPr>
              <a:t>http://www.brekersystems.com</a:t>
            </a:r>
            <a:r>
              <a:rPr lang="en-IN" i="1" dirty="0" smtClean="0"/>
              <a:t>)</a:t>
            </a:r>
          </a:p>
          <a:p>
            <a:r>
              <a:rPr lang="en-IN" i="1" dirty="0"/>
              <a:t> http://tinyurl.com/uvmsoc</a:t>
            </a:r>
            <a:endParaRPr lang="en-IN" i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1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sz="7000" dirty="0" smtClean="0"/>
              <a:t>Conventional Coverage Closure : CRV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7000" dirty="0" smtClean="0"/>
          </a:p>
          <a:p>
            <a:pPr algn="just">
              <a:lnSpc>
                <a:spcPct val="120000"/>
              </a:lnSpc>
            </a:pPr>
            <a:r>
              <a:rPr lang="en-US" sz="7000" dirty="0" smtClean="0"/>
              <a:t>Smart Selection of Coverage Rich Tests : Test Ranking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7000" dirty="0" smtClean="0"/>
          </a:p>
          <a:p>
            <a:pPr algn="just">
              <a:lnSpc>
                <a:spcPct val="120000"/>
              </a:lnSpc>
            </a:pPr>
            <a:r>
              <a:rPr lang="en-US" sz="7000" dirty="0" smtClean="0"/>
              <a:t>Automated Coverage Closure : GBV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7000" dirty="0" smtClean="0"/>
          </a:p>
          <a:p>
            <a:pPr algn="just">
              <a:lnSpc>
                <a:spcPct val="120000"/>
              </a:lnSpc>
            </a:pPr>
            <a:r>
              <a:rPr lang="en-US" sz="7000" dirty="0" smtClean="0"/>
              <a:t>Summary &amp; Conclusion</a:t>
            </a:r>
          </a:p>
          <a:p>
            <a:pPr>
              <a:lnSpc>
                <a:spcPct val="120000"/>
              </a:lnSpc>
            </a:pPr>
            <a:endParaRPr lang="en-US" sz="6000" dirty="0" smtClean="0"/>
          </a:p>
          <a:p>
            <a:pPr>
              <a:lnSpc>
                <a:spcPct val="120000"/>
              </a:lnSpc>
            </a:pPr>
            <a:endParaRPr lang="en-US" sz="6000" dirty="0" smtClean="0"/>
          </a:p>
          <a:p>
            <a:pPr>
              <a:lnSpc>
                <a:spcPct val="120000"/>
              </a:lnSpc>
            </a:pPr>
            <a:endParaRPr lang="en-US" sz="6000" dirty="0" smtClean="0"/>
          </a:p>
          <a:p>
            <a:pPr>
              <a:lnSpc>
                <a:spcPct val="120000"/>
              </a:lnSpc>
            </a:pPr>
            <a:endParaRPr lang="en-US" sz="6000" dirty="0" smtClean="0"/>
          </a:p>
          <a:p>
            <a:endParaRPr lang="en-US" sz="31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Questions…?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hlink"/>
                    </a:solidFill>
                    <a:cs typeface="Arial" charset="0"/>
                  </a:rPr>
                  <a:t>N </a:t>
                </a:r>
                <a:r>
                  <a:rPr lang="en-US" dirty="0">
                    <a:cs typeface="Arial" charset="0"/>
                  </a:rPr>
                  <a:t>– total number of different coupons.</a:t>
                </a:r>
                <a:endParaRPr lang="en-US" dirty="0">
                  <a:solidFill>
                    <a:schemeClr val="hlink"/>
                  </a:solidFill>
                  <a:cs typeface="Arial" charset="0"/>
                </a:endParaRPr>
              </a:p>
              <a:p>
                <a:r>
                  <a:rPr lang="en-US" dirty="0">
                    <a:solidFill>
                      <a:schemeClr val="hlink"/>
                    </a:solidFill>
                    <a:cs typeface="Arial" charset="0"/>
                  </a:rPr>
                  <a:t>X</a:t>
                </a:r>
                <a:r>
                  <a:rPr lang="en-US" baseline="-25000" dirty="0">
                    <a:solidFill>
                      <a:schemeClr val="hlink"/>
                    </a:solidFill>
                    <a:cs typeface="Arial" charset="0"/>
                  </a:rPr>
                  <a:t>i</a:t>
                </a:r>
                <a:r>
                  <a:rPr lang="en-US" dirty="0">
                    <a:cs typeface="Arial" charset="0"/>
                  </a:rPr>
                  <a:t> – time to get the </a:t>
                </a:r>
                <a:r>
                  <a:rPr lang="en-US" dirty="0">
                    <a:solidFill>
                      <a:schemeClr val="hlink"/>
                    </a:solidFill>
                    <a:cs typeface="Arial" charset="0"/>
                  </a:rPr>
                  <a:t>i</a:t>
                </a:r>
                <a:r>
                  <a:rPr lang="en-US" dirty="0">
                    <a:cs typeface="Arial" charset="0"/>
                  </a:rPr>
                  <a:t>-</a:t>
                </a:r>
                <a:r>
                  <a:rPr lang="en-US" dirty="0" err="1">
                    <a:cs typeface="Arial" charset="0"/>
                  </a:rPr>
                  <a:t>th</a:t>
                </a:r>
                <a:r>
                  <a:rPr lang="en-US" dirty="0">
                    <a:cs typeface="Arial" charset="0"/>
                  </a:rPr>
                  <a:t> coupon</a:t>
                </a:r>
                <a:r>
                  <a:rPr lang="en-US" dirty="0" smtClean="0">
                    <a:cs typeface="Arial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/>
                        <a:cs typeface="Arial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600" i="1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60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6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sz="2600" dirty="0" smtClean="0">
                    <a:solidFill>
                      <a:srgbClr val="0000FF"/>
                    </a:solidFill>
                    <a:cs typeface="Arial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𝑁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𝑁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/>
                        <a:cs typeface="Arial" charset="0"/>
                      </a:rPr>
                      <m:t>+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𝑁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𝑁</m:t>
                        </m:r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−1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/>
                        <a:cs typeface="Arial" charset="0"/>
                      </a:rPr>
                      <m:t>+…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𝑁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𝑁</m:t>
                            </m:r>
                            <m: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𝑐</m:t>
                            </m:r>
                            <m: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+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en-US" sz="2600" dirty="0">
                            <a:solidFill>
                              <a:srgbClr val="0000FF"/>
                            </a:solidFill>
                          </a:rPr>
                          <m:t>Θ</m:t>
                        </m:r>
                        <m:d>
                          <m:dPr>
                            <m:ctrlPr>
                              <a:rPr lang="en-US" sz="260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600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sz="2600" dirty="0" smtClean="0">
                  <a:solidFill>
                    <a:srgbClr val="0000FF"/>
                  </a:solidFill>
                  <a:cs typeface="Arial" charset="0"/>
                </a:endParaRPr>
              </a:p>
              <a:p>
                <a:r>
                  <a:rPr lang="en-US" dirty="0" smtClean="0">
                    <a:cs typeface="Arial" charset="0"/>
                  </a:rPr>
                  <a:t>Only one coupon in a pack.</a:t>
                </a:r>
                <a:endParaRPr lang="en-US" dirty="0">
                  <a:cs typeface="Arial" charset="0"/>
                </a:endParaRPr>
              </a:p>
              <a:p>
                <a:r>
                  <a:rPr lang="en-US" dirty="0" smtClean="0">
                    <a:cs typeface="Arial" charset="0"/>
                  </a:rPr>
                  <a:t>Target is to collect all coupons. </a:t>
                </a:r>
                <a:endParaRPr lang="en-US" dirty="0">
                  <a:cs typeface="Arial" charset="0"/>
                </a:endParaRPr>
              </a:p>
              <a:p>
                <a:r>
                  <a:rPr lang="en-US" dirty="0" smtClean="0">
                    <a:cs typeface="Arial" charset="0"/>
                  </a:rPr>
                  <a:t>How many packs to be bought?</a:t>
                </a:r>
                <a:endParaRPr lang="en-US" dirty="0">
                  <a:cs typeface="Arial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Coupon </a:t>
            </a:r>
            <a:r>
              <a:rPr lang="en-US" dirty="0" smtClean="0"/>
              <a:t>Collector’s </a:t>
            </a:r>
            <a:r>
              <a:rPr lang="en-US" dirty="0"/>
              <a:t>Problem</a:t>
            </a:r>
          </a:p>
        </p:txBody>
      </p:sp>
      <p:pic>
        <p:nvPicPr>
          <p:cNvPr id="8" name="Picture 10" descr="kellog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52800"/>
            <a:ext cx="1890469" cy="245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70652" y="4687914"/>
            <a:ext cx="969963" cy="152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/>
          <a:srcRect b="12760"/>
          <a:stretch/>
        </p:blipFill>
        <p:spPr>
          <a:xfrm>
            <a:off x="7696200" y="5091122"/>
            <a:ext cx="518869" cy="7175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b="12760"/>
          <a:stretch/>
        </p:blipFill>
        <p:spPr>
          <a:xfrm>
            <a:off x="7707983" y="5114061"/>
            <a:ext cx="495300" cy="6946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4830099"/>
            <a:ext cx="990600" cy="9829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4818103"/>
            <a:ext cx="914400" cy="9949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200" y="4817184"/>
            <a:ext cx="990600" cy="10144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95800" y="4791014"/>
            <a:ext cx="990600" cy="101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5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Conventional Coverage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en-US" sz="5100" dirty="0" smtClean="0"/>
              <a:t>“Calling-it-a-day” in a typical </a:t>
            </a:r>
            <a:r>
              <a:rPr lang="en-US" sz="5100" dirty="0" err="1" smtClean="0"/>
              <a:t>SoC</a:t>
            </a:r>
            <a:r>
              <a:rPr lang="en-US" sz="5100" dirty="0" smtClean="0"/>
              <a:t> verification project?</a:t>
            </a:r>
          </a:p>
          <a:p>
            <a:pPr lvl="1" algn="just"/>
            <a:r>
              <a:rPr lang="en-US" sz="4400" dirty="0" smtClean="0"/>
              <a:t>approach is to use the coverage metrics available</a:t>
            </a:r>
          </a:p>
          <a:p>
            <a:pPr marL="457200" lvl="1" indent="0" algn="just">
              <a:buNone/>
            </a:pPr>
            <a:endParaRPr lang="en-US" sz="4500" dirty="0" smtClean="0"/>
          </a:p>
          <a:p>
            <a:pPr algn="just"/>
            <a:r>
              <a:rPr lang="en-US" sz="5100" dirty="0"/>
              <a:t>Though </a:t>
            </a:r>
            <a:r>
              <a:rPr lang="en-US" sz="5100" dirty="0" smtClean="0"/>
              <a:t>not silver bullets (functional &amp; </a:t>
            </a:r>
            <a:r>
              <a:rPr lang="en-US" sz="5100" dirty="0"/>
              <a:t>assertion </a:t>
            </a:r>
            <a:r>
              <a:rPr lang="en-US" sz="5100" dirty="0" smtClean="0"/>
              <a:t>coverage), but are the most formidable</a:t>
            </a:r>
          </a:p>
          <a:p>
            <a:pPr marL="0" indent="0" algn="just">
              <a:buNone/>
            </a:pPr>
            <a:endParaRPr lang="en-US" sz="4500" dirty="0" smtClean="0"/>
          </a:p>
          <a:p>
            <a:pPr algn="just"/>
            <a:r>
              <a:rPr lang="en-US" sz="5100" dirty="0"/>
              <a:t>Now with the acknowledged coverage metrics, the process involves three phases:</a:t>
            </a:r>
          </a:p>
          <a:p>
            <a:pPr marL="0" indent="0" algn="just">
              <a:buNone/>
            </a:pPr>
            <a:r>
              <a:rPr lang="en-US" sz="4500" dirty="0" smtClean="0"/>
              <a:t>	</a:t>
            </a:r>
            <a:r>
              <a:rPr lang="en-US" sz="4400" dirty="0" smtClean="0"/>
              <a:t>─ Coverage definition</a:t>
            </a:r>
            <a:endParaRPr lang="en-US" sz="4400" dirty="0"/>
          </a:p>
          <a:p>
            <a:pPr marL="0" indent="0" algn="just">
              <a:buNone/>
            </a:pPr>
            <a:r>
              <a:rPr lang="en-US" sz="4400" dirty="0"/>
              <a:t>	</a:t>
            </a:r>
            <a:r>
              <a:rPr lang="en-US" sz="4400" dirty="0" smtClean="0"/>
              <a:t>─ Coverage </a:t>
            </a:r>
            <a:r>
              <a:rPr lang="en-US" sz="4400" dirty="0"/>
              <a:t>collection (running simulations)</a:t>
            </a:r>
          </a:p>
          <a:p>
            <a:pPr marL="0" indent="0" algn="just">
              <a:buNone/>
            </a:pPr>
            <a:r>
              <a:rPr lang="en-US" sz="4400" dirty="0"/>
              <a:t>	</a:t>
            </a:r>
            <a:r>
              <a:rPr lang="en-US" sz="4400" dirty="0" smtClean="0"/>
              <a:t>─ Coverage </a:t>
            </a:r>
            <a:r>
              <a:rPr lang="en-US" sz="4400" dirty="0"/>
              <a:t>analysis &amp; closure (iterative)</a:t>
            </a:r>
          </a:p>
          <a:p>
            <a:endParaRPr lang="en-US" sz="26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CRV ─ more of a “Game of Dice”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4572000" cy="472439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Hit &amp; Try</a:t>
            </a:r>
          </a:p>
          <a:p>
            <a:r>
              <a:rPr lang="en-US" dirty="0" smtClean="0"/>
              <a:t>Typical constraint random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generator has well known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redundancy built in</a:t>
            </a:r>
          </a:p>
          <a:p>
            <a:r>
              <a:rPr lang="en-US" dirty="0" smtClean="0"/>
              <a:t>Coupon Collector’s Problem</a:t>
            </a:r>
            <a:endParaRPr lang="en-US" dirty="0"/>
          </a:p>
          <a:p>
            <a:r>
              <a:rPr lang="en-US" dirty="0" smtClean="0"/>
              <a:t>Expected number </a:t>
            </a:r>
            <a:r>
              <a:rPr lang="en-US" dirty="0"/>
              <a:t>of </a:t>
            </a:r>
            <a:r>
              <a:rPr lang="en-US" dirty="0" smtClean="0"/>
              <a:t>trails grows as </a:t>
            </a:r>
            <a:r>
              <a:rPr lang="en-US" dirty="0">
                <a:solidFill>
                  <a:srgbClr val="0000FF"/>
                </a:solidFill>
              </a:rPr>
              <a:t>Θ(</a:t>
            </a:r>
            <a:r>
              <a:rPr lang="en-US" dirty="0" err="1">
                <a:solidFill>
                  <a:srgbClr val="0000FF"/>
                </a:solidFill>
              </a:rPr>
              <a:t>nlog</a:t>
            </a:r>
            <a:r>
              <a:rPr lang="en-US" dirty="0">
                <a:solidFill>
                  <a:srgbClr val="0000FF"/>
                </a:solidFill>
              </a:rPr>
              <a:t>(n))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rcRect l="17195" t="36465" r="49534" b="32861"/>
          <a:stretch>
            <a:fillRect/>
          </a:stretch>
        </p:blipFill>
        <p:spPr bwMode="auto">
          <a:xfrm>
            <a:off x="4988169" y="1295400"/>
            <a:ext cx="39704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3962400" cy="244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of Dice - </a:t>
            </a:r>
            <a:r>
              <a:rPr lang="en-US" dirty="0"/>
              <a:t>S</a:t>
            </a:r>
            <a:r>
              <a:rPr lang="en-US" dirty="0" smtClean="0"/>
              <a:t>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APB-SPI IP</a:t>
            </a:r>
          </a:p>
          <a:p>
            <a:pPr lvl="1"/>
            <a:r>
              <a:rPr lang="en-US" dirty="0" smtClean="0"/>
              <a:t>Number of Coverage Points or (State </a:t>
            </a:r>
            <a:r>
              <a:rPr lang="en-US" dirty="0"/>
              <a:t>S</a:t>
            </a:r>
            <a:r>
              <a:rPr lang="en-US" dirty="0" smtClean="0"/>
              <a:t>pace) : </a:t>
            </a:r>
            <a:r>
              <a:rPr lang="en-US" dirty="0" smtClean="0">
                <a:solidFill>
                  <a:srgbClr val="0000FF"/>
                </a:solidFill>
              </a:rPr>
              <a:t>192 (N)</a:t>
            </a:r>
          </a:p>
          <a:p>
            <a:pPr lvl="1"/>
            <a:r>
              <a:rPr lang="en-US" dirty="0" smtClean="0"/>
              <a:t>NUM_XACTNS needed for 100% Coverage ≥</a:t>
            </a:r>
            <a:r>
              <a:rPr lang="en-US" dirty="0" smtClean="0">
                <a:solidFill>
                  <a:srgbClr val="0000FF"/>
                </a:solidFill>
              </a:rPr>
              <a:t> N*</a:t>
            </a:r>
            <a:r>
              <a:rPr lang="en-US" dirty="0" err="1" smtClean="0">
                <a:solidFill>
                  <a:srgbClr val="0000FF"/>
                </a:solidFill>
              </a:rPr>
              <a:t>ln</a:t>
            </a:r>
            <a:r>
              <a:rPr lang="en-US" dirty="0" smtClean="0">
                <a:solidFill>
                  <a:srgbClr val="0000FF"/>
                </a:solidFill>
              </a:rPr>
              <a:t>(N)</a:t>
            </a:r>
          </a:p>
          <a:p>
            <a:pPr lvl="1"/>
            <a:r>
              <a:rPr lang="en-US" dirty="0" smtClean="0"/>
              <a:t>N*</a:t>
            </a:r>
            <a:r>
              <a:rPr lang="en-US" dirty="0" err="1" smtClean="0"/>
              <a:t>ln</a:t>
            </a:r>
            <a:r>
              <a:rPr lang="en-US" dirty="0" smtClean="0"/>
              <a:t>(N) : </a:t>
            </a:r>
            <a:r>
              <a:rPr lang="en-US" dirty="0" smtClean="0">
                <a:solidFill>
                  <a:srgbClr val="0000FF"/>
                </a:solidFill>
              </a:rPr>
              <a:t>1009</a:t>
            </a:r>
          </a:p>
          <a:p>
            <a:pPr marL="457200" lvl="1" indent="0">
              <a:buNone/>
            </a:pPr>
            <a:r>
              <a:rPr lang="en-US" dirty="0" smtClean="0"/>
              <a:t>  </a:t>
            </a:r>
          </a:p>
          <a:p>
            <a:r>
              <a:rPr lang="en-US" b="1" dirty="0" smtClean="0"/>
              <a:t>UVM SoC Reference Kit</a:t>
            </a:r>
          </a:p>
          <a:p>
            <a:pPr lvl="1"/>
            <a:r>
              <a:rPr lang="en-US" dirty="0"/>
              <a:t>Number of </a:t>
            </a:r>
            <a:r>
              <a:rPr lang="en-US" dirty="0" smtClean="0"/>
              <a:t>Coverage Points or (State </a:t>
            </a:r>
            <a:r>
              <a:rPr lang="en-US" dirty="0"/>
              <a:t>S</a:t>
            </a:r>
            <a:r>
              <a:rPr lang="en-US" dirty="0" smtClean="0"/>
              <a:t>pace) : </a:t>
            </a:r>
            <a:r>
              <a:rPr lang="en-US" dirty="0" smtClean="0">
                <a:solidFill>
                  <a:srgbClr val="0000FF"/>
                </a:solidFill>
              </a:rPr>
              <a:t>2749 (</a:t>
            </a:r>
            <a:r>
              <a:rPr lang="en-US" dirty="0">
                <a:solidFill>
                  <a:srgbClr val="0000FF"/>
                </a:solidFill>
              </a:rPr>
              <a:t>N)</a:t>
            </a:r>
          </a:p>
          <a:p>
            <a:pPr lvl="1"/>
            <a:r>
              <a:rPr lang="en-US" dirty="0" smtClean="0"/>
              <a:t>NUM_XACTNS needed for </a:t>
            </a:r>
            <a:r>
              <a:rPr lang="en-US" dirty="0"/>
              <a:t>100% Coverage ≥</a:t>
            </a:r>
            <a:r>
              <a:rPr lang="en-US" dirty="0">
                <a:solidFill>
                  <a:srgbClr val="0000FF"/>
                </a:solidFill>
              </a:rPr>
              <a:t> N*</a:t>
            </a:r>
            <a:r>
              <a:rPr lang="en-US" dirty="0" err="1">
                <a:solidFill>
                  <a:srgbClr val="0000FF"/>
                </a:solidFill>
              </a:rPr>
              <a:t>ln</a:t>
            </a:r>
            <a:r>
              <a:rPr lang="en-US" dirty="0">
                <a:solidFill>
                  <a:srgbClr val="0000FF"/>
                </a:solidFill>
              </a:rPr>
              <a:t>(N) </a:t>
            </a:r>
          </a:p>
          <a:p>
            <a:pPr lvl="1"/>
            <a:r>
              <a:rPr lang="en-US" dirty="0" smtClean="0"/>
              <a:t>N*</a:t>
            </a:r>
            <a:r>
              <a:rPr lang="en-US" dirty="0" err="1" smtClean="0"/>
              <a:t>ln</a:t>
            </a:r>
            <a:r>
              <a:rPr lang="en-US" dirty="0" smtClean="0"/>
              <a:t>(N) : </a:t>
            </a:r>
            <a:r>
              <a:rPr lang="en-US" dirty="0" smtClean="0">
                <a:solidFill>
                  <a:srgbClr val="0000FF"/>
                </a:solidFill>
              </a:rPr>
              <a:t>21769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6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 typical UVM environment for a </a:t>
            </a:r>
            <a:r>
              <a:rPr lang="en-US" dirty="0" err="1"/>
              <a:t>SoC</a:t>
            </a:r>
            <a:r>
              <a:rPr lang="en-US" dirty="0"/>
              <a:t> looks as below: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 l="31532" t="33385" r="31135" b="29492"/>
          <a:stretch>
            <a:fillRect/>
          </a:stretch>
        </p:blipFill>
        <p:spPr bwMode="auto">
          <a:xfrm>
            <a:off x="381000" y="1600200"/>
            <a:ext cx="830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325562"/>
          </a:xfrm>
        </p:spPr>
        <p:txBody>
          <a:bodyPr>
            <a:noAutofit/>
          </a:bodyPr>
          <a:lstStyle/>
          <a:p>
            <a:r>
              <a:rPr lang="en-US" dirty="0"/>
              <a:t>Smart selection of </a:t>
            </a:r>
            <a:r>
              <a:rPr lang="en-US" dirty="0" smtClean="0"/>
              <a:t>Coverage </a:t>
            </a:r>
            <a:r>
              <a:rPr lang="en-US" dirty="0"/>
              <a:t>R</a:t>
            </a:r>
            <a:r>
              <a:rPr lang="en-US" dirty="0" smtClean="0"/>
              <a:t>ich Tests : Test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229600" cy="4267201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SoC</a:t>
            </a:r>
            <a:r>
              <a:rPr lang="en-US" dirty="0" smtClean="0"/>
              <a:t> verification comprises of several tests for single &amp; multiple peripherals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Typical regression of </a:t>
            </a:r>
            <a:r>
              <a:rPr lang="en-US" dirty="0"/>
              <a:t>these individual tests are run with different seeds to cover a good </a:t>
            </a:r>
            <a:r>
              <a:rPr lang="en-US" dirty="0" smtClean="0"/>
              <a:t>state-space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/>
              <a:t>Now the question is how </a:t>
            </a:r>
            <a:r>
              <a:rPr lang="en-US" dirty="0" smtClean="0"/>
              <a:t>to arrive </a:t>
            </a:r>
            <a:r>
              <a:rPr lang="en-US" dirty="0"/>
              <a:t>at a minimal sub-set to cover reasonable state-space automatically</a:t>
            </a:r>
            <a:r>
              <a:rPr lang="en-US" dirty="0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This is where a Test Ranking feature can be very useful</a:t>
            </a:r>
            <a:r>
              <a:rPr lang="en-US" dirty="0" smtClean="0"/>
              <a:t>!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challenge </a:t>
            </a:r>
            <a:r>
              <a:rPr lang="en-US" dirty="0" smtClean="0"/>
              <a:t>is : </a:t>
            </a:r>
            <a:r>
              <a:rPr lang="en-US" dirty="0"/>
              <a:t>Out of </a:t>
            </a:r>
            <a:r>
              <a:rPr lang="en-US" dirty="0" smtClean="0"/>
              <a:t>existing huge 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set </a:t>
            </a:r>
            <a:r>
              <a:rPr lang="en-US" dirty="0"/>
              <a:t>of tests (and seeds) identify the </a:t>
            </a:r>
            <a:r>
              <a:rPr lang="en-US" dirty="0" smtClean="0"/>
              <a:t>top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contributors!</a:t>
            </a:r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 l="8442" t="33110" r="41308" b="29970"/>
          <a:stretch>
            <a:fillRect/>
          </a:stretch>
        </p:blipFill>
        <p:spPr bwMode="auto">
          <a:xfrm>
            <a:off x="2133600" y="1981200"/>
            <a:ext cx="640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Avighna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4058857"/>
            <a:ext cx="1952625" cy="209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325562"/>
          </a:xfrm>
        </p:spPr>
        <p:txBody>
          <a:bodyPr>
            <a:noAutofit/>
          </a:bodyPr>
          <a:lstStyle/>
          <a:p>
            <a:r>
              <a:rPr lang="en-US" dirty="0" smtClean="0"/>
              <a:t>Test Ranking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19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ranking in UVM</a:t>
            </a:r>
            <a:endParaRPr lang="en-US" dirty="0"/>
          </a:p>
        </p:txBody>
      </p:sp>
      <p:pic>
        <p:nvPicPr>
          <p:cNvPr id="6" name="Content Placeholder 5" descr="VCS_URG_test_ranking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8" t="2577" b="2150"/>
          <a:stretch/>
        </p:blipFill>
        <p:spPr>
          <a:xfrm>
            <a:off x="457200" y="2819399"/>
            <a:ext cx="3581400" cy="329469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447801"/>
            <a:ext cx="8229600" cy="1219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Most EDA tools support this feature today</a:t>
            </a:r>
          </a:p>
          <a:p>
            <a:pPr algn="just"/>
            <a:r>
              <a:rPr lang="en-US" dirty="0" smtClean="0"/>
              <a:t>We have used </a:t>
            </a:r>
            <a:r>
              <a:rPr lang="en-US" dirty="0" err="1" smtClean="0"/>
              <a:t>Aldec’s</a:t>
            </a:r>
            <a:r>
              <a:rPr lang="en-US" dirty="0" smtClean="0"/>
              <a:t> Riviera-PRO </a:t>
            </a:r>
          </a:p>
          <a:p>
            <a:pPr algn="just"/>
            <a:r>
              <a:rPr lang="en-US" dirty="0" smtClean="0"/>
              <a:t>Below are few screenshots from other vendor tools (for completion sake)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09800" y="2514600"/>
            <a:ext cx="12393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VCS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705600" y="2286000"/>
            <a:ext cx="10397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IUS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59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C529A4D857314092F8987294A43FD3" ma:contentTypeVersion="0" ma:contentTypeDescription="Create a new document." ma:contentTypeScope="" ma:versionID="b3a40a446e339e50bd650e277a113f3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71F2A1-2ACF-4A95-B48F-47B38B713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A855BF4-2A99-441B-9566-850307E4F0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1CAD78-C6F6-407D-A9D5-329355F07703}">
  <ds:schemaRefs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870</Words>
  <Application>Microsoft Office PowerPoint</Application>
  <PresentationFormat>On-screen Show (4:3)</PresentationFormat>
  <Paragraphs>166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Coverage Closure – Is it a “Game of Dice” or “Top 10 Tests” or “Automated Closure”?</vt:lpstr>
      <vt:lpstr>Agenda</vt:lpstr>
      <vt:lpstr>Conventional Coverage Closure</vt:lpstr>
      <vt:lpstr>CRV ─ more of a “Game of Dice”</vt:lpstr>
      <vt:lpstr>Game of Dice - Samples</vt:lpstr>
      <vt:lpstr>A typical UVM environment for a SoC looks as below:</vt:lpstr>
      <vt:lpstr>Smart selection of Coverage Rich Tests : Test Ranking</vt:lpstr>
      <vt:lpstr>Test Ranking</vt:lpstr>
      <vt:lpstr>Test ranking in UVM</vt:lpstr>
      <vt:lpstr>Test Ranking Results : UVM SoC Reference Kit </vt:lpstr>
      <vt:lpstr>Test Ranking Results with Aldec</vt:lpstr>
      <vt:lpstr>Automated Coverage Closure : GBV</vt:lpstr>
      <vt:lpstr>APB-SPI Use Case : Cover Group</vt:lpstr>
      <vt:lpstr>GBV with TrekUVM</vt:lpstr>
      <vt:lpstr>Auto Coverage Mode OFF/ON</vt:lpstr>
      <vt:lpstr>NUM_XACTNS vs. FCOV : APB-SPI IP</vt:lpstr>
      <vt:lpstr>Summary</vt:lpstr>
      <vt:lpstr> Conclusion </vt:lpstr>
      <vt:lpstr> Reference </vt:lpstr>
      <vt:lpstr>Questions…?</vt:lpstr>
      <vt:lpstr>The Coupon Collector’s Problem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2011-11-23T07:37:04Z</dcterms:created>
  <dcterms:modified xsi:type="dcterms:W3CDTF">2015-09-03T17:18:37Z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0x0101004AC529A4D857314092F8987294A43FD3</vt:lpwstr>
  </property>
</Properties>
</file>