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26"/>
  </p:notesMasterIdLst>
  <p:handoutMasterIdLst>
    <p:handoutMasterId r:id="rId27"/>
  </p:handoutMasterIdLst>
  <p:sldIdLst>
    <p:sldId id="501" r:id="rId5"/>
    <p:sldId id="506" r:id="rId6"/>
    <p:sldId id="507" r:id="rId7"/>
    <p:sldId id="508" r:id="rId8"/>
    <p:sldId id="509" r:id="rId9"/>
    <p:sldId id="510" r:id="rId10"/>
    <p:sldId id="511" r:id="rId11"/>
    <p:sldId id="512" r:id="rId12"/>
    <p:sldId id="513" r:id="rId13"/>
    <p:sldId id="515" r:id="rId14"/>
    <p:sldId id="514" r:id="rId15"/>
    <p:sldId id="516" r:id="rId16"/>
    <p:sldId id="517" r:id="rId17"/>
    <p:sldId id="518" r:id="rId18"/>
    <p:sldId id="525" r:id="rId19"/>
    <p:sldId id="519" r:id="rId20"/>
    <p:sldId id="520" r:id="rId21"/>
    <p:sldId id="521" r:id="rId22"/>
    <p:sldId id="522" r:id="rId23"/>
    <p:sldId id="523" r:id="rId24"/>
    <p:sldId id="524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04" autoAdjust="0"/>
    <p:restoredTop sz="85829" autoAdjust="0"/>
  </p:normalViewPr>
  <p:slideViewPr>
    <p:cSldViewPr>
      <p:cViewPr varScale="1">
        <p:scale>
          <a:sx n="89" d="100"/>
          <a:sy n="89" d="100"/>
        </p:scale>
        <p:origin x="111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1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1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07.09.2014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4821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4821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1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1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9/7/2014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1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1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1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2D639A-AF38-4D9A-897E-57859A70BDE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3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ccellera_logo_color_200x11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454" y="5943600"/>
            <a:ext cx="1451383" cy="8055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138" y="5612405"/>
            <a:ext cx="1831004" cy="11651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290" y="419597"/>
            <a:ext cx="8313420" cy="622392"/>
          </a:xfrm>
        </p:spPr>
        <p:txBody>
          <a:bodyPr/>
          <a:lstStyle>
            <a:lvl1pPr algn="ctr"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5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2209800" cy="365125"/>
          </a:xfrm>
        </p:spPr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0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 descr="accellera_logo_color_200x111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08455" y="6200478"/>
            <a:ext cx="988540" cy="5486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973515"/>
            <a:ext cx="1247101" cy="7936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Configuration in UVM:</a:t>
            </a:r>
            <a:br>
              <a:rPr lang="en-US" dirty="0" smtClean="0"/>
            </a:br>
            <a:r>
              <a:rPr lang="en-US" dirty="0" smtClean="0"/>
              <a:t>The Missing Manual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Glasser</a:t>
            </a:r>
          </a:p>
          <a:p>
            <a:r>
              <a:rPr lang="en-US" dirty="0" smtClean="0"/>
              <a:t>NVIDIA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498" y="5181600"/>
            <a:ext cx="4659004" cy="1004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Scopes and Regular </a:t>
            </a:r>
            <a:r>
              <a:rPr lang="en-US" dirty="0"/>
              <a:t>E</a:t>
            </a:r>
            <a:r>
              <a:rPr lang="en-US" dirty="0" smtClean="0"/>
              <a:t>xpressions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596640" y="1982118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595211" y="2696227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u2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438559" y="2696227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u1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748371" y="2696227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u3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749800" y="3468370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55598" y="4230971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291931" y="4231288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x2</a:t>
            </a:r>
            <a:endParaRPr lang="en-US" dirty="0"/>
          </a:p>
        </p:txBody>
      </p:sp>
      <p:cxnSp>
        <p:nvCxnSpPr>
          <p:cNvPr id="13" name="Elbow Connector 12"/>
          <p:cNvCxnSpPr>
            <a:stCxn id="5" idx="2"/>
            <a:endCxn id="7" idx="0"/>
          </p:cNvCxnSpPr>
          <p:nvPr/>
        </p:nvCxnSpPr>
        <p:spPr>
          <a:xfrm rot="5400000">
            <a:off x="3239666" y="1950633"/>
            <a:ext cx="333108" cy="1158081"/>
          </a:xfrm>
          <a:prstGeom prst="bentConnector3">
            <a:avLst>
              <a:gd name="adj1" fmla="val 33852"/>
            </a:avLst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5" idx="2"/>
            <a:endCxn id="8" idx="0"/>
          </p:cNvCxnSpPr>
          <p:nvPr/>
        </p:nvCxnSpPr>
        <p:spPr>
          <a:xfrm rot="16200000" flipH="1">
            <a:off x="4394571" y="1953807"/>
            <a:ext cx="333108" cy="1151731"/>
          </a:xfrm>
          <a:prstGeom prst="bentConnector3">
            <a:avLst>
              <a:gd name="adj1" fmla="val 33852"/>
            </a:avLst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2"/>
            <a:endCxn id="9" idx="0"/>
          </p:cNvCxnSpPr>
          <p:nvPr/>
        </p:nvCxnSpPr>
        <p:spPr>
          <a:xfrm>
            <a:off x="5136991" y="3077227"/>
            <a:ext cx="1429" cy="391143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9" idx="2"/>
            <a:endCxn id="10" idx="0"/>
          </p:cNvCxnSpPr>
          <p:nvPr/>
        </p:nvCxnSpPr>
        <p:spPr>
          <a:xfrm rot="5400000">
            <a:off x="4650520" y="3743069"/>
            <a:ext cx="381601" cy="594202"/>
          </a:xfrm>
          <a:prstGeom prst="bentConnector3">
            <a:avLst>
              <a:gd name="adj1" fmla="val 35904"/>
            </a:avLst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9" idx="2"/>
            <a:endCxn id="11" idx="0"/>
          </p:cNvCxnSpPr>
          <p:nvPr/>
        </p:nvCxnSpPr>
        <p:spPr>
          <a:xfrm rot="16200000" flipH="1">
            <a:off x="5218526" y="3769264"/>
            <a:ext cx="381918" cy="542131"/>
          </a:xfrm>
          <a:prstGeom prst="bentConnector3">
            <a:avLst>
              <a:gd name="adj1" fmla="val 35916"/>
            </a:avLst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2"/>
            <a:endCxn id="6" idx="0"/>
          </p:cNvCxnSpPr>
          <p:nvPr/>
        </p:nvCxnSpPr>
        <p:spPr>
          <a:xfrm flipH="1">
            <a:off x="3983831" y="2363119"/>
            <a:ext cx="1429" cy="333108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2443481" y="3468369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1877378" y="4222433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2999581" y="4230971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x2</a:t>
            </a:r>
            <a:endParaRPr lang="en-US" dirty="0"/>
          </a:p>
        </p:txBody>
      </p:sp>
      <p:cxnSp>
        <p:nvCxnSpPr>
          <p:cNvPr id="34" name="Elbow Connector 33"/>
          <p:cNvCxnSpPr>
            <a:stCxn id="31" idx="2"/>
            <a:endCxn id="32" idx="0"/>
          </p:cNvCxnSpPr>
          <p:nvPr/>
        </p:nvCxnSpPr>
        <p:spPr>
          <a:xfrm rot="5400000">
            <a:off x="2362518" y="3752849"/>
            <a:ext cx="373063" cy="566103"/>
          </a:xfrm>
          <a:prstGeom prst="bentConnector3">
            <a:avLst>
              <a:gd name="adj1" fmla="val 35582"/>
            </a:avLst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31" idx="2"/>
            <a:endCxn id="33" idx="0"/>
          </p:cNvCxnSpPr>
          <p:nvPr/>
        </p:nvCxnSpPr>
        <p:spPr>
          <a:xfrm rot="16200000" flipH="1">
            <a:off x="2919350" y="3762120"/>
            <a:ext cx="381602" cy="556100"/>
          </a:xfrm>
          <a:prstGeom prst="bentConnector3">
            <a:avLst>
              <a:gd name="adj1" fmla="val 34839"/>
            </a:avLst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1290321" y="3468368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2827179" y="3067886"/>
            <a:ext cx="4922" cy="391143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7" idx="2"/>
            <a:endCxn id="39" idx="0"/>
          </p:cNvCxnSpPr>
          <p:nvPr/>
        </p:nvCxnSpPr>
        <p:spPr>
          <a:xfrm rot="5400000">
            <a:off x="2057490" y="2698678"/>
            <a:ext cx="391141" cy="1148238"/>
          </a:xfrm>
          <a:prstGeom prst="bentConnector3">
            <a:avLst>
              <a:gd name="adj1" fmla="val 45630"/>
            </a:avLst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1342074" y="5001542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2439193" y="5001542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239239" y="5001542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48" name="Elbow Connector 47"/>
          <p:cNvCxnSpPr>
            <a:stCxn id="32" idx="2"/>
            <a:endCxn id="45" idx="0"/>
          </p:cNvCxnSpPr>
          <p:nvPr/>
        </p:nvCxnSpPr>
        <p:spPr>
          <a:xfrm rot="16200000" flipH="1">
            <a:off x="2347851" y="4521579"/>
            <a:ext cx="398109" cy="561816"/>
          </a:xfrm>
          <a:prstGeom prst="bentConnector3">
            <a:avLst>
              <a:gd name="adj1" fmla="val 37615"/>
            </a:avLst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32" idx="2"/>
            <a:endCxn id="44" idx="0"/>
          </p:cNvCxnSpPr>
          <p:nvPr/>
        </p:nvCxnSpPr>
        <p:spPr>
          <a:xfrm rot="5400000">
            <a:off x="1799292" y="4534835"/>
            <a:ext cx="398109" cy="535303"/>
          </a:xfrm>
          <a:prstGeom prst="bentConnector3">
            <a:avLst>
              <a:gd name="adj1" fmla="val 37615"/>
            </a:avLst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32" idx="2"/>
            <a:endCxn id="46" idx="0"/>
          </p:cNvCxnSpPr>
          <p:nvPr/>
        </p:nvCxnSpPr>
        <p:spPr>
          <a:xfrm rot="5400000">
            <a:off x="1247875" y="3983418"/>
            <a:ext cx="398109" cy="1638138"/>
          </a:xfrm>
          <a:prstGeom prst="bentConnector3">
            <a:avLst>
              <a:gd name="adj1" fmla="val 37616"/>
            </a:avLst>
          </a:prstGeom>
          <a:ln w="158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ounded Rectangle 135"/>
          <p:cNvSpPr/>
          <p:nvPr/>
        </p:nvSpPr>
        <p:spPr>
          <a:xfrm>
            <a:off x="3596640" y="1982118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137" name="Rounded Rectangle 136"/>
          <p:cNvSpPr/>
          <p:nvPr/>
        </p:nvSpPr>
        <p:spPr>
          <a:xfrm>
            <a:off x="3595211" y="2696227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u2</a:t>
            </a:r>
            <a:endParaRPr lang="en-US" dirty="0"/>
          </a:p>
        </p:txBody>
      </p:sp>
      <p:sp>
        <p:nvSpPr>
          <p:cNvPr id="138" name="Rounded Rectangle 137"/>
          <p:cNvSpPr/>
          <p:nvPr/>
        </p:nvSpPr>
        <p:spPr>
          <a:xfrm>
            <a:off x="2438559" y="2696227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u1</a:t>
            </a:r>
            <a:endParaRPr lang="en-US" dirty="0"/>
          </a:p>
        </p:txBody>
      </p:sp>
      <p:sp>
        <p:nvSpPr>
          <p:cNvPr id="139" name="Rounded Rectangle 138"/>
          <p:cNvSpPr/>
          <p:nvPr/>
        </p:nvSpPr>
        <p:spPr>
          <a:xfrm>
            <a:off x="4748371" y="2696227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u3</a:t>
            </a:r>
            <a:endParaRPr lang="en-US" dirty="0"/>
          </a:p>
        </p:txBody>
      </p:sp>
      <p:sp>
        <p:nvSpPr>
          <p:cNvPr id="140" name="Rounded Rectangle 139"/>
          <p:cNvSpPr/>
          <p:nvPr/>
        </p:nvSpPr>
        <p:spPr>
          <a:xfrm>
            <a:off x="4749800" y="3468370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1" name="Rounded Rectangle 140"/>
          <p:cNvSpPr/>
          <p:nvPr/>
        </p:nvSpPr>
        <p:spPr>
          <a:xfrm>
            <a:off x="4155598" y="4230971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142" name="Rounded Rectangle 141"/>
          <p:cNvSpPr/>
          <p:nvPr/>
        </p:nvSpPr>
        <p:spPr>
          <a:xfrm>
            <a:off x="5291931" y="4231288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143" name="Rounded Rectangle 142"/>
          <p:cNvSpPr/>
          <p:nvPr/>
        </p:nvSpPr>
        <p:spPr>
          <a:xfrm>
            <a:off x="2443481" y="3468369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4" name="Rounded Rectangle 143"/>
          <p:cNvSpPr/>
          <p:nvPr/>
        </p:nvSpPr>
        <p:spPr>
          <a:xfrm>
            <a:off x="1877378" y="4222433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145" name="Rounded Rectangle 144"/>
          <p:cNvSpPr/>
          <p:nvPr/>
        </p:nvSpPr>
        <p:spPr>
          <a:xfrm>
            <a:off x="2999581" y="4230971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146" name="Rounded Rectangle 145"/>
          <p:cNvSpPr/>
          <p:nvPr/>
        </p:nvSpPr>
        <p:spPr>
          <a:xfrm>
            <a:off x="1290321" y="3468368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47" name="Rounded Rectangle 146"/>
          <p:cNvSpPr/>
          <p:nvPr/>
        </p:nvSpPr>
        <p:spPr>
          <a:xfrm>
            <a:off x="1342074" y="5001542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48" name="Rounded Rectangle 147"/>
          <p:cNvSpPr/>
          <p:nvPr/>
        </p:nvSpPr>
        <p:spPr>
          <a:xfrm>
            <a:off x="2439193" y="5001542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49" name="Rounded Rectangle 148"/>
          <p:cNvSpPr/>
          <p:nvPr/>
        </p:nvSpPr>
        <p:spPr>
          <a:xfrm>
            <a:off x="239239" y="5001542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50" name="Rounded Rectangle 149"/>
          <p:cNvSpPr/>
          <p:nvPr/>
        </p:nvSpPr>
        <p:spPr>
          <a:xfrm>
            <a:off x="3596640" y="1982118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151" name="Rounded Rectangle 150"/>
          <p:cNvSpPr/>
          <p:nvPr/>
        </p:nvSpPr>
        <p:spPr>
          <a:xfrm>
            <a:off x="3595211" y="2696227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u2</a:t>
            </a:r>
            <a:endParaRPr lang="en-US" dirty="0"/>
          </a:p>
        </p:txBody>
      </p:sp>
      <p:sp>
        <p:nvSpPr>
          <p:cNvPr id="152" name="Rounded Rectangle 151"/>
          <p:cNvSpPr/>
          <p:nvPr/>
        </p:nvSpPr>
        <p:spPr>
          <a:xfrm>
            <a:off x="2438559" y="2696227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u1</a:t>
            </a:r>
            <a:endParaRPr lang="en-US" dirty="0"/>
          </a:p>
        </p:txBody>
      </p:sp>
      <p:sp>
        <p:nvSpPr>
          <p:cNvPr id="153" name="Rounded Rectangle 152"/>
          <p:cNvSpPr/>
          <p:nvPr/>
        </p:nvSpPr>
        <p:spPr>
          <a:xfrm>
            <a:off x="4748371" y="2696227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u3</a:t>
            </a:r>
            <a:endParaRPr lang="en-US" dirty="0"/>
          </a:p>
        </p:txBody>
      </p:sp>
      <p:sp>
        <p:nvSpPr>
          <p:cNvPr id="154" name="Rounded Rectangle 153"/>
          <p:cNvSpPr/>
          <p:nvPr/>
        </p:nvSpPr>
        <p:spPr>
          <a:xfrm>
            <a:off x="4749800" y="3468370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5" name="Rounded Rectangle 154"/>
          <p:cNvSpPr/>
          <p:nvPr/>
        </p:nvSpPr>
        <p:spPr>
          <a:xfrm>
            <a:off x="4155598" y="4230971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156" name="Rounded Rectangle 155"/>
          <p:cNvSpPr/>
          <p:nvPr/>
        </p:nvSpPr>
        <p:spPr>
          <a:xfrm>
            <a:off x="5291931" y="4231288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157" name="Rounded Rectangle 156"/>
          <p:cNvSpPr/>
          <p:nvPr/>
        </p:nvSpPr>
        <p:spPr>
          <a:xfrm>
            <a:off x="2443481" y="3468369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8" name="Rounded Rectangle 157"/>
          <p:cNvSpPr/>
          <p:nvPr/>
        </p:nvSpPr>
        <p:spPr>
          <a:xfrm>
            <a:off x="1877378" y="4222433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159" name="Rounded Rectangle 158"/>
          <p:cNvSpPr/>
          <p:nvPr/>
        </p:nvSpPr>
        <p:spPr>
          <a:xfrm>
            <a:off x="2999581" y="4230971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160" name="Rounded Rectangle 159"/>
          <p:cNvSpPr/>
          <p:nvPr/>
        </p:nvSpPr>
        <p:spPr>
          <a:xfrm>
            <a:off x="1290321" y="3468368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1" name="Rounded Rectangle 160"/>
          <p:cNvSpPr/>
          <p:nvPr/>
        </p:nvSpPr>
        <p:spPr>
          <a:xfrm>
            <a:off x="1342074" y="5001542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2" name="Rounded Rectangle 161"/>
          <p:cNvSpPr/>
          <p:nvPr/>
        </p:nvSpPr>
        <p:spPr>
          <a:xfrm>
            <a:off x="2439193" y="5001542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63" name="Rounded Rectangle 162"/>
          <p:cNvSpPr/>
          <p:nvPr/>
        </p:nvSpPr>
        <p:spPr>
          <a:xfrm>
            <a:off x="239239" y="5001542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64" name="Rounded Rectangle 163"/>
          <p:cNvSpPr/>
          <p:nvPr/>
        </p:nvSpPr>
        <p:spPr>
          <a:xfrm>
            <a:off x="3596640" y="1982118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165" name="Rounded Rectangle 164"/>
          <p:cNvSpPr/>
          <p:nvPr/>
        </p:nvSpPr>
        <p:spPr>
          <a:xfrm>
            <a:off x="3595211" y="2696227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u2</a:t>
            </a:r>
            <a:endParaRPr lang="en-US" dirty="0"/>
          </a:p>
        </p:txBody>
      </p:sp>
      <p:sp>
        <p:nvSpPr>
          <p:cNvPr id="166" name="Rounded Rectangle 165"/>
          <p:cNvSpPr/>
          <p:nvPr/>
        </p:nvSpPr>
        <p:spPr>
          <a:xfrm>
            <a:off x="2438559" y="2696227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u1</a:t>
            </a:r>
            <a:endParaRPr lang="en-US" dirty="0"/>
          </a:p>
        </p:txBody>
      </p:sp>
      <p:sp>
        <p:nvSpPr>
          <p:cNvPr id="167" name="Rounded Rectangle 166"/>
          <p:cNvSpPr/>
          <p:nvPr/>
        </p:nvSpPr>
        <p:spPr>
          <a:xfrm>
            <a:off x="4748371" y="2696227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u3</a:t>
            </a:r>
            <a:endParaRPr lang="en-US" dirty="0"/>
          </a:p>
        </p:txBody>
      </p:sp>
      <p:sp>
        <p:nvSpPr>
          <p:cNvPr id="168" name="Rounded Rectangle 167"/>
          <p:cNvSpPr/>
          <p:nvPr/>
        </p:nvSpPr>
        <p:spPr>
          <a:xfrm>
            <a:off x="4749800" y="3467735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9" name="Rounded Rectangle 168"/>
          <p:cNvSpPr/>
          <p:nvPr/>
        </p:nvSpPr>
        <p:spPr>
          <a:xfrm>
            <a:off x="4155598" y="4230971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170" name="Rounded Rectangle 169"/>
          <p:cNvSpPr/>
          <p:nvPr/>
        </p:nvSpPr>
        <p:spPr>
          <a:xfrm>
            <a:off x="5291931" y="4231288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171" name="Rounded Rectangle 170"/>
          <p:cNvSpPr/>
          <p:nvPr/>
        </p:nvSpPr>
        <p:spPr>
          <a:xfrm>
            <a:off x="2443481" y="3467734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2" name="Rounded Rectangle 171"/>
          <p:cNvSpPr/>
          <p:nvPr/>
        </p:nvSpPr>
        <p:spPr>
          <a:xfrm>
            <a:off x="1877378" y="4222433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173" name="Rounded Rectangle 172"/>
          <p:cNvSpPr/>
          <p:nvPr/>
        </p:nvSpPr>
        <p:spPr>
          <a:xfrm>
            <a:off x="2999581" y="4230971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174" name="Rounded Rectangle 173"/>
          <p:cNvSpPr/>
          <p:nvPr/>
        </p:nvSpPr>
        <p:spPr>
          <a:xfrm>
            <a:off x="1290321" y="3467733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5" name="Rounded Rectangle 174"/>
          <p:cNvSpPr/>
          <p:nvPr/>
        </p:nvSpPr>
        <p:spPr>
          <a:xfrm>
            <a:off x="1342074" y="5001542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76" name="Rounded Rectangle 175"/>
          <p:cNvSpPr/>
          <p:nvPr/>
        </p:nvSpPr>
        <p:spPr>
          <a:xfrm>
            <a:off x="2439193" y="5001542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77" name="Rounded Rectangle 176"/>
          <p:cNvSpPr/>
          <p:nvPr/>
        </p:nvSpPr>
        <p:spPr>
          <a:xfrm>
            <a:off x="239239" y="5001542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78" name="Rounded Rectangle 177"/>
          <p:cNvSpPr/>
          <p:nvPr/>
        </p:nvSpPr>
        <p:spPr>
          <a:xfrm>
            <a:off x="3596640" y="1982118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179" name="Rounded Rectangle 178"/>
          <p:cNvSpPr/>
          <p:nvPr/>
        </p:nvSpPr>
        <p:spPr>
          <a:xfrm>
            <a:off x="3595211" y="2696227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u2</a:t>
            </a:r>
            <a:endParaRPr lang="en-US" dirty="0"/>
          </a:p>
        </p:txBody>
      </p:sp>
      <p:sp>
        <p:nvSpPr>
          <p:cNvPr id="180" name="Rounded Rectangle 179"/>
          <p:cNvSpPr/>
          <p:nvPr/>
        </p:nvSpPr>
        <p:spPr>
          <a:xfrm>
            <a:off x="2438559" y="2696227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u1</a:t>
            </a:r>
            <a:endParaRPr lang="en-US" dirty="0"/>
          </a:p>
        </p:txBody>
      </p:sp>
      <p:sp>
        <p:nvSpPr>
          <p:cNvPr id="181" name="Rounded Rectangle 180"/>
          <p:cNvSpPr/>
          <p:nvPr/>
        </p:nvSpPr>
        <p:spPr>
          <a:xfrm>
            <a:off x="4748371" y="2696227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u3</a:t>
            </a:r>
            <a:endParaRPr lang="en-US" dirty="0"/>
          </a:p>
        </p:txBody>
      </p:sp>
      <p:sp>
        <p:nvSpPr>
          <p:cNvPr id="182" name="Rounded Rectangle 181"/>
          <p:cNvSpPr/>
          <p:nvPr/>
        </p:nvSpPr>
        <p:spPr>
          <a:xfrm>
            <a:off x="4749800" y="3466178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3" name="Rounded Rectangle 182"/>
          <p:cNvSpPr/>
          <p:nvPr/>
        </p:nvSpPr>
        <p:spPr>
          <a:xfrm>
            <a:off x="4155598" y="4230971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184" name="Rounded Rectangle 183"/>
          <p:cNvSpPr/>
          <p:nvPr/>
        </p:nvSpPr>
        <p:spPr>
          <a:xfrm>
            <a:off x="5291931" y="4231288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185" name="Rounded Rectangle 184"/>
          <p:cNvSpPr/>
          <p:nvPr/>
        </p:nvSpPr>
        <p:spPr>
          <a:xfrm>
            <a:off x="2443481" y="3466178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6" name="Rounded Rectangle 185"/>
          <p:cNvSpPr/>
          <p:nvPr/>
        </p:nvSpPr>
        <p:spPr>
          <a:xfrm>
            <a:off x="1877378" y="4222433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187" name="Rounded Rectangle 186"/>
          <p:cNvSpPr/>
          <p:nvPr/>
        </p:nvSpPr>
        <p:spPr>
          <a:xfrm>
            <a:off x="2999581" y="4230971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188" name="Rounded Rectangle 187"/>
          <p:cNvSpPr/>
          <p:nvPr/>
        </p:nvSpPr>
        <p:spPr>
          <a:xfrm>
            <a:off x="1290321" y="3466177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9" name="Rounded Rectangle 188"/>
          <p:cNvSpPr/>
          <p:nvPr/>
        </p:nvSpPr>
        <p:spPr>
          <a:xfrm>
            <a:off x="1342074" y="5001542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90" name="Rounded Rectangle 189"/>
          <p:cNvSpPr/>
          <p:nvPr/>
        </p:nvSpPr>
        <p:spPr>
          <a:xfrm>
            <a:off x="2439193" y="5001542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91" name="Rounded Rectangle 190"/>
          <p:cNvSpPr/>
          <p:nvPr/>
        </p:nvSpPr>
        <p:spPr>
          <a:xfrm>
            <a:off x="239239" y="5001542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193" name="Rounded Rectangle 192"/>
          <p:cNvSpPr/>
          <p:nvPr/>
        </p:nvSpPr>
        <p:spPr>
          <a:xfrm>
            <a:off x="3593782" y="1982118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194" name="Rounded Rectangle 193"/>
          <p:cNvSpPr/>
          <p:nvPr/>
        </p:nvSpPr>
        <p:spPr>
          <a:xfrm>
            <a:off x="3595211" y="2696227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u2</a:t>
            </a:r>
            <a:endParaRPr lang="en-US" dirty="0"/>
          </a:p>
        </p:txBody>
      </p:sp>
      <p:sp>
        <p:nvSpPr>
          <p:cNvPr id="195" name="Rounded Rectangle 194"/>
          <p:cNvSpPr/>
          <p:nvPr/>
        </p:nvSpPr>
        <p:spPr>
          <a:xfrm>
            <a:off x="2438559" y="2696227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u1</a:t>
            </a:r>
            <a:endParaRPr lang="en-US" dirty="0"/>
          </a:p>
        </p:txBody>
      </p:sp>
      <p:sp>
        <p:nvSpPr>
          <p:cNvPr id="196" name="Rounded Rectangle 195"/>
          <p:cNvSpPr/>
          <p:nvPr/>
        </p:nvSpPr>
        <p:spPr>
          <a:xfrm>
            <a:off x="4748371" y="2696227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u3</a:t>
            </a:r>
            <a:endParaRPr lang="en-US" dirty="0"/>
          </a:p>
        </p:txBody>
      </p:sp>
      <p:sp>
        <p:nvSpPr>
          <p:cNvPr id="197" name="Rounded Rectangle 196"/>
          <p:cNvSpPr/>
          <p:nvPr/>
        </p:nvSpPr>
        <p:spPr>
          <a:xfrm>
            <a:off x="4746942" y="3468016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8" name="Rounded Rectangle 197"/>
          <p:cNvSpPr/>
          <p:nvPr/>
        </p:nvSpPr>
        <p:spPr>
          <a:xfrm>
            <a:off x="4155598" y="4230971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199" name="Rounded Rectangle 198"/>
          <p:cNvSpPr/>
          <p:nvPr/>
        </p:nvSpPr>
        <p:spPr>
          <a:xfrm>
            <a:off x="5291931" y="4231288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200" name="Rounded Rectangle 199"/>
          <p:cNvSpPr/>
          <p:nvPr/>
        </p:nvSpPr>
        <p:spPr>
          <a:xfrm>
            <a:off x="2440623" y="3468015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1" name="Rounded Rectangle 200"/>
          <p:cNvSpPr/>
          <p:nvPr/>
        </p:nvSpPr>
        <p:spPr>
          <a:xfrm>
            <a:off x="1874519" y="4224270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202" name="Rounded Rectangle 201"/>
          <p:cNvSpPr/>
          <p:nvPr/>
        </p:nvSpPr>
        <p:spPr>
          <a:xfrm>
            <a:off x="2999581" y="4230971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203" name="Rounded Rectangle 202"/>
          <p:cNvSpPr/>
          <p:nvPr/>
        </p:nvSpPr>
        <p:spPr>
          <a:xfrm>
            <a:off x="1287463" y="3468014"/>
            <a:ext cx="77724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04" name="Rounded Rectangle 203"/>
          <p:cNvSpPr/>
          <p:nvPr/>
        </p:nvSpPr>
        <p:spPr>
          <a:xfrm>
            <a:off x="1339216" y="5001542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05" name="Rounded Rectangle 204"/>
          <p:cNvSpPr/>
          <p:nvPr/>
        </p:nvSpPr>
        <p:spPr>
          <a:xfrm>
            <a:off x="2439193" y="5001542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206" name="Rounded Rectangle 205"/>
          <p:cNvSpPr/>
          <p:nvPr/>
        </p:nvSpPr>
        <p:spPr>
          <a:xfrm>
            <a:off x="239239" y="5001542"/>
            <a:ext cx="77724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09" name="Rectangle 208"/>
          <p:cNvSpPr/>
          <p:nvPr/>
        </p:nvSpPr>
        <p:spPr>
          <a:xfrm>
            <a:off x="6508458" y="1953840"/>
            <a:ext cx="1899932" cy="469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.*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6508458" y="2422880"/>
            <a:ext cx="1899932" cy="469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top\.u.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6508458" y="2891920"/>
            <a:ext cx="1899932" cy="469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.*(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a|b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6508458" y="3360960"/>
            <a:ext cx="1899932" cy="469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.*[0-9]</a:t>
            </a:r>
          </a:p>
        </p:txBody>
      </p:sp>
      <p:sp>
        <p:nvSpPr>
          <p:cNvPr id="213" name="Rectangle 212"/>
          <p:cNvSpPr/>
          <p:nvPr/>
        </p:nvSpPr>
        <p:spPr>
          <a:xfrm>
            <a:off x="6508458" y="3830000"/>
            <a:ext cx="1899932" cy="469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.*\.x1.*</a:t>
            </a:r>
          </a:p>
        </p:txBody>
      </p:sp>
    </p:spTree>
    <p:extLst>
      <p:ext uri="{BB962C8B-B14F-4D97-AF65-F5344CB8AC3E}">
        <p14:creationId xmlns:p14="http://schemas.microsoft.com/office/powerpoint/2010/main" val="16805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indefinite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indefinite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indefinite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9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3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1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5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Globs are a less powerful, but easier to write than regular expressions</a:t>
            </a:r>
          </a:p>
          <a:p>
            <a:r>
              <a:rPr lang="en-US" dirty="0" smtClean="0"/>
              <a:t>Can be used for most straightforward things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978419"/>
              </p:ext>
            </p:extLst>
          </p:nvPr>
        </p:nvGraphicFramePr>
        <p:xfrm>
          <a:off x="914400" y="3429000"/>
          <a:ext cx="7315200" cy="219964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3657600"/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GLOB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\.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?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.*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*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.+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61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Sequences do not have a natural namespace</a:t>
            </a:r>
          </a:p>
          <a:p>
            <a:pPr lvl="1"/>
            <a:r>
              <a:rPr lang="en-US" dirty="0" smtClean="0"/>
              <a:t>One must be created for them</a:t>
            </a:r>
          </a:p>
          <a:p>
            <a:r>
              <a:rPr lang="en-US" dirty="0" smtClean="0"/>
              <a:t>You can define your own convention</a:t>
            </a:r>
          </a:p>
          <a:p>
            <a:r>
              <a:rPr lang="en-US" dirty="0" smtClean="0"/>
              <a:t>Manufactured namespaces are pseudo spaces</a:t>
            </a:r>
          </a:p>
          <a:p>
            <a:r>
              <a:rPr lang="en-US" dirty="0" smtClean="0"/>
              <a:t>Any string can be a scope name, not only hierarchical paths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913188"/>
              </p:ext>
            </p:extLst>
          </p:nvPr>
        </p:nvGraphicFramePr>
        <p:xfrm>
          <a:off x="2057400" y="4419600"/>
          <a:ext cx="5041784" cy="1478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892"/>
                <a:gridCol w="252089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AXI_SEQ::reset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AXI_SEQ::\.*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AXI_SEQ::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config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AXI_SEQ::write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AXI_SEQ::read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3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Database Interfaces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Low-level interface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Uvm_resource_db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Uvm_config_db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Low-level interface provides direct access to all features of the resource database</a:t>
            </a:r>
          </a:p>
          <a:p>
            <a:r>
              <a:rPr lang="en-US" dirty="0" smtClean="0"/>
              <a:t>Takes more lines of code per </a:t>
            </a:r>
            <a:r>
              <a:rPr lang="en-US" dirty="0" smtClean="0"/>
              <a:t>operation</a:t>
            </a:r>
          </a:p>
          <a:p>
            <a:r>
              <a:rPr lang="en-US" dirty="0" smtClean="0"/>
              <a:t>2 and 3 are static interfaces that abstract many details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0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Interfaces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uvm_resource_db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Static interface</a:t>
            </a:r>
          </a:p>
          <a:p>
            <a:r>
              <a:rPr lang="en-US" sz="2000" dirty="0" smtClean="0"/>
              <a:t>Abstracts out details of resource containers</a:t>
            </a:r>
          </a:p>
          <a:p>
            <a:r>
              <a:rPr lang="en-US" sz="2000" dirty="0" smtClean="0"/>
              <a:t>Reduces multi-line operations to a single line</a:t>
            </a:r>
            <a:endParaRPr lang="en-US" sz="20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uvm_config_db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Static interface</a:t>
            </a:r>
          </a:p>
          <a:p>
            <a:r>
              <a:rPr lang="en-US" sz="2000" dirty="0" smtClean="0"/>
              <a:t>Abstracts out details of resource containers</a:t>
            </a:r>
          </a:p>
          <a:p>
            <a:r>
              <a:rPr lang="en-US" sz="2000" dirty="0" smtClean="0"/>
              <a:t>Reduces multi-line operations to a single line</a:t>
            </a:r>
          </a:p>
          <a:p>
            <a:r>
              <a:rPr lang="en-US" sz="2000" dirty="0" smtClean="0"/>
              <a:t>Derived </a:t>
            </a:r>
            <a:r>
              <a:rPr lang="en-US" sz="2000" dirty="0" smtClean="0"/>
              <a:t>from </a:t>
            </a:r>
            <a:r>
              <a:rPr lang="en-US" sz="2000" dirty="0" err="1" smtClean="0"/>
              <a:t>uvm_resource_db</a:t>
            </a:r>
            <a:endParaRPr lang="en-US" sz="2000" dirty="0" smtClean="0"/>
          </a:p>
          <a:p>
            <a:r>
              <a:rPr lang="en-US" sz="2000" dirty="0" smtClean="0"/>
              <a:t>Backward compatibility layer for </a:t>
            </a:r>
            <a:r>
              <a:rPr lang="en-US" sz="2000" dirty="0" err="1" smtClean="0"/>
              <a:t>set_config</a:t>
            </a:r>
            <a:r>
              <a:rPr lang="en-US" sz="2000" dirty="0" smtClean="0"/>
              <a:t>/</a:t>
            </a:r>
            <a:r>
              <a:rPr lang="en-US" sz="2000" dirty="0" err="1" smtClean="0"/>
              <a:t>get_config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0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to Use?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uvm_resource_db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Full access to regular expressions</a:t>
            </a:r>
          </a:p>
          <a:p>
            <a:r>
              <a:rPr lang="en-US" sz="2000" dirty="0" smtClean="0"/>
              <a:t>No restrictions on scope space names</a:t>
            </a:r>
            <a:endParaRPr lang="en-US" sz="2000" dirty="0" smtClean="0"/>
          </a:p>
          <a:p>
            <a:r>
              <a:rPr lang="en-US" sz="2000" dirty="0" smtClean="0"/>
              <a:t>Full use of auditing facilities</a:t>
            </a:r>
          </a:p>
          <a:p>
            <a:r>
              <a:rPr lang="en-US" sz="2000" dirty="0" smtClean="0"/>
              <a:t>Wait() uses specific resource</a:t>
            </a:r>
            <a:endParaRPr lang="en-US" sz="20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uvm_config_db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Uses </a:t>
            </a:r>
            <a:r>
              <a:rPr lang="en-US" sz="2000" dirty="0" err="1" smtClean="0"/>
              <a:t>set_config</a:t>
            </a:r>
            <a:r>
              <a:rPr lang="en-US" sz="2000" dirty="0" smtClean="0"/>
              <a:t>/</a:t>
            </a:r>
            <a:r>
              <a:rPr lang="en-US" sz="2000" dirty="0" err="1" smtClean="0"/>
              <a:t>get_config</a:t>
            </a:r>
            <a:r>
              <a:rPr lang="en-US" sz="2000" dirty="0" smtClean="0"/>
              <a:t> search semantics</a:t>
            </a:r>
          </a:p>
          <a:p>
            <a:r>
              <a:rPr lang="en-US" sz="2000" dirty="0" smtClean="0"/>
              <a:t>Restricts scope spaces to hierarchical names</a:t>
            </a:r>
          </a:p>
          <a:p>
            <a:r>
              <a:rPr lang="en-US" sz="2000" dirty="0" smtClean="0"/>
              <a:t>Uses precedence as a way to establish depth</a:t>
            </a:r>
          </a:p>
          <a:p>
            <a:r>
              <a:rPr lang="en-US" sz="2000" dirty="0" smtClean="0"/>
              <a:t>Caches resource handles</a:t>
            </a:r>
          </a:p>
          <a:p>
            <a:r>
              <a:rPr lang="en-US" sz="2000" dirty="0" smtClean="0"/>
              <a:t>Non-robust wait()</a:t>
            </a:r>
          </a:p>
          <a:p>
            <a:pPr lvl="1"/>
            <a:r>
              <a:rPr lang="en-US" sz="1600" dirty="0" smtClean="0"/>
              <a:t>Relies on matching instead of waiting on a specific resource</a:t>
            </a:r>
            <a:endParaRPr lang="en-US" sz="1600" dirty="0" smtClean="0"/>
          </a:p>
          <a:p>
            <a:endParaRPr lang="en-US" sz="2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3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Override Part I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 are stored in queues in insertion order</a:t>
            </a:r>
          </a:p>
          <a:p>
            <a:r>
              <a:rPr lang="en-US" dirty="0" smtClean="0"/>
              <a:t>Last </a:t>
            </a:r>
            <a:r>
              <a:rPr lang="en-US" dirty="0" smtClean="0"/>
              <a:t>one </a:t>
            </a:r>
            <a:r>
              <a:rPr lang="en-US" dirty="0" smtClean="0"/>
              <a:t>in wins</a:t>
            </a:r>
          </a:p>
          <a:p>
            <a:r>
              <a:rPr lang="en-US" dirty="0" err="1" smtClean="0"/>
              <a:t>Build_phase</a:t>
            </a:r>
            <a:r>
              <a:rPr lang="en-US" dirty="0" smtClean="0"/>
              <a:t> is a bottom-up phase</a:t>
            </a:r>
          </a:p>
          <a:p>
            <a:r>
              <a:rPr lang="en-US" dirty="0" smtClean="0"/>
              <a:t>Top-most components execute </a:t>
            </a:r>
            <a:r>
              <a:rPr lang="en-US" dirty="0" err="1" smtClean="0"/>
              <a:t>build_phase</a:t>
            </a:r>
            <a:r>
              <a:rPr lang="en-US" dirty="0" smtClean="0"/>
              <a:t> after bottom-most components</a:t>
            </a:r>
          </a:p>
          <a:p>
            <a:r>
              <a:rPr lang="en-US" dirty="0" smtClean="0">
                <a:latin typeface="Symbol" panose="05050102010706020507" pitchFamily="18" charset="2"/>
              </a:rPr>
              <a:t>\ </a:t>
            </a:r>
            <a:r>
              <a:rPr lang="en-US" dirty="0" smtClean="0"/>
              <a:t>Components higher in the hierarchy will override those lower in the hierarchy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21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Override 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Uvm_resource_db</a:t>
            </a:r>
            <a:r>
              <a:rPr lang="en-US" dirty="0" smtClean="0"/>
              <a:t>#()::</a:t>
            </a:r>
            <a:r>
              <a:rPr lang="en-US" dirty="0" err="1" smtClean="0"/>
              <a:t>set_override</a:t>
            </a:r>
            <a:r>
              <a:rPr lang="en-US" dirty="0" smtClean="0"/>
              <a:t> puts a resource in front of the queue</a:t>
            </a:r>
          </a:p>
          <a:p>
            <a:r>
              <a:rPr lang="en-US" dirty="0" err="1" smtClean="0"/>
              <a:t>Uvm_resource_db</a:t>
            </a:r>
            <a:r>
              <a:rPr lang="en-US" dirty="0" smtClean="0"/>
              <a:t>#()::set() puts a resource at the back of the queue</a:t>
            </a:r>
          </a:p>
          <a:p>
            <a:r>
              <a:rPr lang="en-US" dirty="0" smtClean="0"/>
              <a:t>Both functions take the same arguments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84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r>
              <a:rPr lang="en-US" dirty="0" smtClean="0"/>
              <a:t>Resource database can be used for purposes other than configuration</a:t>
            </a:r>
          </a:p>
          <a:p>
            <a:r>
              <a:rPr lang="en-US" dirty="0" smtClean="0"/>
              <a:t>Share an object across scopes</a:t>
            </a:r>
          </a:p>
          <a:p>
            <a:pPr lvl="1"/>
            <a:r>
              <a:rPr lang="en-US" dirty="0" smtClean="0"/>
              <a:t>Avoid issues associated with global variables</a:t>
            </a:r>
          </a:p>
          <a:p>
            <a:r>
              <a:rPr lang="en-US" dirty="0" smtClean="0"/>
              <a:t>Visibility can be limited by the regular expression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63581" y="4114800"/>
            <a:ext cx="5806139" cy="17578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76200" dir="786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memory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new();</a:t>
            </a:r>
          </a:p>
          <a:p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uvm_resource_db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#(memory)::set(“*.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axi_subsys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.*”,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“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”, 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this);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16651" y="4191000"/>
            <a:ext cx="2099998" cy="3416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>
                <a:latin typeface="Trebuchet MS" panose="020B0603020202020204" pitchFamily="34" charset="0"/>
              </a:rPr>
              <a:t>A SHARED MEMORY</a:t>
            </a:r>
          </a:p>
        </p:txBody>
      </p:sp>
    </p:spTree>
    <p:extLst>
      <p:ext uri="{BB962C8B-B14F-4D97-AF65-F5344CB8AC3E}">
        <p14:creationId xmlns:p14="http://schemas.microsoft.com/office/powerpoint/2010/main" val="1404999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49262" y="1590141"/>
            <a:ext cx="4038600" cy="4525963"/>
          </a:xfrm>
        </p:spPr>
        <p:txBody>
          <a:bodyPr/>
          <a:lstStyle/>
          <a:p>
            <a:r>
              <a:rPr lang="en-US" dirty="0" smtClean="0"/>
              <a:t>Spell Checker</a:t>
            </a:r>
          </a:p>
          <a:p>
            <a:r>
              <a:rPr lang="en-US" dirty="0" smtClean="0"/>
              <a:t>Database Dump</a:t>
            </a:r>
          </a:p>
          <a:p>
            <a:endParaRPr lang="en-US" dirty="0"/>
          </a:p>
          <a:p>
            <a:r>
              <a:rPr lang="en-US" dirty="0" smtClean="0"/>
              <a:t>Auditing</a:t>
            </a:r>
          </a:p>
          <a:p>
            <a:endParaRPr lang="en-US" dirty="0"/>
          </a:p>
          <a:p>
            <a:r>
              <a:rPr lang="en-US" dirty="0" smtClean="0"/>
              <a:t>Tracing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Unused resources</a:t>
            </a:r>
          </a:p>
          <a:p>
            <a:endParaRPr lang="en-US" dirty="0"/>
          </a:p>
          <a:p>
            <a:r>
              <a:rPr lang="en-US" dirty="0" smtClean="0"/>
              <a:t>“Get records”</a:t>
            </a:r>
          </a:p>
          <a:p>
            <a:endParaRPr lang="en-US" dirty="0"/>
          </a:p>
          <a:p>
            <a:r>
              <a:rPr lang="en-US" dirty="0" smtClean="0"/>
              <a:t>Access records</a:t>
            </a:r>
          </a:p>
          <a:p>
            <a:pPr lvl="1"/>
            <a:r>
              <a:rPr lang="en-US" sz="2000" dirty="0" smtClean="0"/>
              <a:t>Called by </a:t>
            </a:r>
            <a:r>
              <a:rPr lang="en-US" sz="2000" dirty="0" err="1" smtClean="0"/>
              <a:t>uvm_resource_pool</a:t>
            </a:r>
            <a:r>
              <a:rPr lang="en-US" sz="2000" dirty="0" smtClean="0"/>
              <a:t>::dump()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1" y="2681306"/>
            <a:ext cx="3637120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76200" dir="786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US" dirty="0" err="1"/>
              <a:t>uvm_resource_db</a:t>
            </a:r>
            <a:r>
              <a:rPr lang="en-US" dirty="0"/>
              <a:t>#(</a:t>
            </a:r>
            <a:r>
              <a:rPr lang="en-US" dirty="0" err="1"/>
              <a:t>int</a:t>
            </a:r>
            <a:r>
              <a:rPr lang="en-US" dirty="0"/>
              <a:t>)::dump()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3788756"/>
            <a:ext cx="4440079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76200" dir="786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US" dirty="0" err="1"/>
              <a:t>uvm_resource_options</a:t>
            </a:r>
            <a:r>
              <a:rPr lang="en-US" dirty="0"/>
              <a:t>::</a:t>
            </a:r>
            <a:r>
              <a:rPr lang="en-US" dirty="0" err="1"/>
              <a:t>turn_on_auditing</a:t>
            </a:r>
            <a:r>
              <a:rPr lang="en-US" dirty="0"/>
              <a:t>()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263" y="4704205"/>
            <a:ext cx="3645058" cy="5701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76200" dir="786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US" dirty="0"/>
              <a:t>+UVM_CONFIG_DB_TRACE</a:t>
            </a:r>
          </a:p>
          <a:p>
            <a:r>
              <a:rPr lang="en-US" dirty="0"/>
              <a:t>+UVM_RESOURCE_DB_TRACE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0599" y="2196884"/>
            <a:ext cx="4191001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76200" dir="786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US" dirty="0" err="1"/>
              <a:t>uvm_component</a:t>
            </a:r>
            <a:r>
              <a:rPr lang="en-US" dirty="0"/>
              <a:t>::</a:t>
            </a:r>
            <a:r>
              <a:rPr lang="en-US" dirty="0" err="1"/>
              <a:t>check_config_usage</a:t>
            </a:r>
            <a:r>
              <a:rPr lang="en-US" dirty="0"/>
              <a:t>()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00601" y="3211683"/>
            <a:ext cx="4190999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76200" dir="786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US" dirty="0" err="1"/>
              <a:t>uvm_resource_pool</a:t>
            </a:r>
            <a:r>
              <a:rPr lang="en-US" dirty="0"/>
              <a:t>::</a:t>
            </a:r>
            <a:r>
              <a:rPr lang="en-US" dirty="0" err="1"/>
              <a:t>dump_get_records</a:t>
            </a:r>
            <a:r>
              <a:rPr lang="en-US" dirty="0"/>
              <a:t>()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84828" y="4887126"/>
            <a:ext cx="4198938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76200" dir="786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US" dirty="0" err="1"/>
              <a:t>uvm_resource_base</a:t>
            </a:r>
            <a:r>
              <a:rPr lang="en-US" dirty="0"/>
              <a:t>::</a:t>
            </a:r>
            <a:r>
              <a:rPr lang="en-US" dirty="0" err="1"/>
              <a:t>print_accessors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717864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875540"/>
              </p:ext>
            </p:extLst>
          </p:nvPr>
        </p:nvGraphicFramePr>
        <p:xfrm>
          <a:off x="1752600" y="1828800"/>
          <a:ext cx="5638800" cy="3667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38800"/>
              </a:tblGrid>
              <a:tr h="73353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Resources Database Architecture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353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Search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Algorithm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353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Scopes and Regular Expressions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353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Use Models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3353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Debugging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90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 database is a powerful tool for precisely and accurately configuring a testbench</a:t>
            </a:r>
          </a:p>
          <a:p>
            <a:r>
              <a:rPr lang="en-US" dirty="0" smtClean="0"/>
              <a:t>Can be used as a general purpose facility for managing arbitrary resources</a:t>
            </a:r>
          </a:p>
          <a:p>
            <a:r>
              <a:rPr lang="en-US" dirty="0" smtClean="0"/>
              <a:t>Is flexible enough to support a wide variety of use models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10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1219200"/>
            <a:ext cx="5770682" cy="2308324"/>
          </a:xfrm>
          <a:prstGeom prst="rect">
            <a:avLst/>
          </a:prstGeom>
          <a:solidFill>
            <a:schemeClr val="accent5">
              <a:lumMod val="60000"/>
              <a:lumOff val="40000"/>
              <a:alpha val="56000"/>
            </a:schemeClr>
          </a:solidFill>
          <a:ln>
            <a:solidFill>
              <a:schemeClr val="bg1"/>
            </a:solidFill>
          </a:ln>
          <a:effectLst>
            <a:outerShdw blurRad="50800" dist="152400" dir="8100000" algn="tr" rotWithShape="0">
              <a:prstClr val="black">
                <a:alpha val="40000"/>
              </a:prstClr>
            </a:outerShdw>
          </a:effectLst>
        </p:spPr>
        <p:txBody>
          <a:bodyPr wrap="none" lIns="731520" tIns="731520" rIns="731520" bIns="731520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000" dirty="0" smtClean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THANK YOU!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1200" y="4572000"/>
            <a:ext cx="5770682" cy="1237262"/>
          </a:xfrm>
          <a:prstGeom prst="rect">
            <a:avLst/>
          </a:prstGeom>
          <a:solidFill>
            <a:schemeClr val="accent2">
              <a:lumMod val="40000"/>
              <a:lumOff val="60000"/>
              <a:alpha val="56000"/>
            </a:schemeClr>
          </a:solidFill>
          <a:ln>
            <a:solidFill>
              <a:schemeClr val="bg1"/>
            </a:solidFill>
          </a:ln>
          <a:effectLst>
            <a:outerShdw blurRad="50800" dist="152400" dir="8100000" algn="tr" rotWithShape="0">
              <a:prstClr val="black">
                <a:alpha val="40000"/>
              </a:prstClr>
            </a:outerShdw>
          </a:effectLst>
        </p:spPr>
        <p:txBody>
          <a:bodyPr wrap="square" lIns="365760" tIns="365760" rIns="365760" bIns="365760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41493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Parameterized container</a:t>
            </a:r>
          </a:p>
          <a:p>
            <a:pPr lvl="1"/>
            <a:r>
              <a:rPr lang="en-US" dirty="0" smtClean="0"/>
              <a:t>Can hold any type of object</a:t>
            </a:r>
          </a:p>
          <a:p>
            <a:r>
              <a:rPr lang="en-US" sz="2400" dirty="0" smtClean="0"/>
              <a:t>Manipulated </a:t>
            </a:r>
            <a:r>
              <a:rPr lang="en-US" sz="2400" dirty="0" err="1" smtClean="0"/>
              <a:t>Polymorphically</a:t>
            </a:r>
            <a:endParaRPr lang="en-US" sz="2400" dirty="0" smtClean="0"/>
          </a:p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uvm_object</a:t>
            </a:r>
            <a:r>
              <a:rPr lang="en-US" sz="2400" dirty="0" smtClean="0"/>
              <a:t> base class</a:t>
            </a:r>
          </a:p>
          <a:p>
            <a:pPr lvl="1"/>
            <a:r>
              <a:rPr lang="en-US" dirty="0" smtClean="0"/>
              <a:t>Provides naming services</a:t>
            </a:r>
          </a:p>
          <a:p>
            <a:r>
              <a:rPr lang="en-US" sz="2400" dirty="0" smtClean="0"/>
              <a:t>Type services provided in resource class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595037"/>
            <a:ext cx="4440715" cy="38116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76200" dir="786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lass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uvm_resource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#(type T=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extends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uvm_resource_base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protected T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uvm_resource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#(T)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tyis_type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static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this_type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my_type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get_type</a:t>
            </a:r>
            <a:r>
              <a:rPr lang="en-US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static function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this_type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get_type</a:t>
            </a:r>
            <a:r>
              <a:rPr lang="en-US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if(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my_type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null)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my_type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new();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14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my_type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endfunction</a:t>
            </a:r>
            <a:endParaRPr lang="en-US" sz="1400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endclass</a:t>
            </a:r>
            <a:endParaRPr lang="en-US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5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Database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of Resources</a:t>
            </a:r>
          </a:p>
          <a:p>
            <a:r>
              <a:rPr lang="en-US" dirty="0" smtClean="0"/>
              <a:t>Database is a singleton</a:t>
            </a:r>
          </a:p>
          <a:p>
            <a:pPr lvl="1"/>
            <a:r>
              <a:rPr lang="en-US" dirty="0" smtClean="0"/>
              <a:t>Separate from other data structures</a:t>
            </a:r>
          </a:p>
          <a:p>
            <a:r>
              <a:rPr lang="en-US" dirty="0" smtClean="0"/>
              <a:t>Organized as a pair of associative arrays</a:t>
            </a:r>
          </a:p>
          <a:p>
            <a:pPr lvl="1"/>
            <a:r>
              <a:rPr lang="en-US" dirty="0" smtClean="0"/>
              <a:t>Names and types</a:t>
            </a:r>
          </a:p>
          <a:p>
            <a:r>
              <a:rPr lang="en-US" dirty="0" smtClean="0"/>
              <a:t>Each entry is a queue</a:t>
            </a:r>
          </a:p>
          <a:p>
            <a:pPr lvl="1"/>
            <a:r>
              <a:rPr lang="en-US" dirty="0" smtClean="0"/>
              <a:t>Ordered list of resources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6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Database Architecture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097327"/>
            <a:ext cx="1848897" cy="452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2549503"/>
            <a:ext cx="1848897" cy="452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3001679"/>
            <a:ext cx="1848897" cy="452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3453855"/>
            <a:ext cx="1848897" cy="452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4400" y="3906031"/>
            <a:ext cx="1848897" cy="452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4400" y="4358207"/>
            <a:ext cx="1848897" cy="452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22572" y="2097327"/>
            <a:ext cx="1848897" cy="452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22572" y="2549503"/>
            <a:ext cx="1848897" cy="452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22572" y="3001679"/>
            <a:ext cx="1848897" cy="452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#(T)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22572" y="3453855"/>
            <a:ext cx="1848897" cy="452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422572" y="3906031"/>
            <a:ext cx="1848897" cy="452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22572" y="4358207"/>
            <a:ext cx="1848897" cy="4521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446020" y="2243405"/>
            <a:ext cx="155448" cy="160020"/>
          </a:xfrm>
          <a:prstGeom prst="ellipse">
            <a:avLst/>
          </a:prstGeom>
          <a:solidFill>
            <a:srgbClr val="116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446020" y="2696748"/>
            <a:ext cx="155448" cy="160020"/>
          </a:xfrm>
          <a:prstGeom prst="ellipse">
            <a:avLst/>
          </a:prstGeom>
          <a:solidFill>
            <a:srgbClr val="116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485644" y="3598093"/>
            <a:ext cx="155448" cy="160020"/>
          </a:xfrm>
          <a:prstGeom prst="ellipse">
            <a:avLst/>
          </a:prstGeom>
          <a:solidFill>
            <a:srgbClr val="116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557772" y="2681093"/>
            <a:ext cx="155448" cy="160020"/>
          </a:xfrm>
          <a:prstGeom prst="ellipse">
            <a:avLst/>
          </a:prstGeom>
          <a:solidFill>
            <a:srgbClr val="116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557772" y="3146205"/>
            <a:ext cx="155448" cy="160020"/>
          </a:xfrm>
          <a:prstGeom prst="ellipse">
            <a:avLst/>
          </a:prstGeom>
          <a:solidFill>
            <a:srgbClr val="116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223260" y="2167772"/>
            <a:ext cx="310896" cy="311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534156" y="2167772"/>
            <a:ext cx="310896" cy="311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38671" y="2167772"/>
            <a:ext cx="310896" cy="311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223260" y="2621115"/>
            <a:ext cx="310896" cy="311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534156" y="2621115"/>
            <a:ext cx="310896" cy="311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838671" y="2621115"/>
            <a:ext cx="310896" cy="311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601468" y="2323415"/>
            <a:ext cx="621792" cy="1"/>
          </a:xfrm>
          <a:prstGeom prst="straightConnector1">
            <a:avLst/>
          </a:prstGeom>
          <a:ln w="19050">
            <a:solidFill>
              <a:srgbClr val="11669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0" idx="6"/>
            <a:endCxn id="27" idx="1"/>
          </p:cNvCxnSpPr>
          <p:nvPr/>
        </p:nvCxnSpPr>
        <p:spPr>
          <a:xfrm>
            <a:off x="2601468" y="2776758"/>
            <a:ext cx="621792" cy="1"/>
          </a:xfrm>
          <a:prstGeom prst="straightConnector1">
            <a:avLst/>
          </a:prstGeom>
          <a:ln w="19050">
            <a:solidFill>
              <a:srgbClr val="11669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204972" y="3522460"/>
            <a:ext cx="310896" cy="311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515868" y="3522460"/>
            <a:ext cx="310896" cy="311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20383" y="3522460"/>
            <a:ext cx="310896" cy="311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018642" y="2605460"/>
            <a:ext cx="310896" cy="311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329538" y="2605460"/>
            <a:ext cx="310896" cy="311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634053" y="2605460"/>
            <a:ext cx="310896" cy="311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329538" y="3070572"/>
            <a:ext cx="310896" cy="311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634053" y="3070572"/>
            <a:ext cx="310896" cy="311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stCxn id="22" idx="2"/>
            <a:endCxn id="37" idx="3"/>
          </p:cNvCxnSpPr>
          <p:nvPr/>
        </p:nvCxnSpPr>
        <p:spPr>
          <a:xfrm flipH="1">
            <a:off x="5944949" y="2761103"/>
            <a:ext cx="612823" cy="1"/>
          </a:xfrm>
          <a:prstGeom prst="straightConnector1">
            <a:avLst/>
          </a:prstGeom>
          <a:ln w="19050">
            <a:solidFill>
              <a:srgbClr val="11669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3" idx="2"/>
            <a:endCxn id="39" idx="3"/>
          </p:cNvCxnSpPr>
          <p:nvPr/>
        </p:nvCxnSpPr>
        <p:spPr>
          <a:xfrm flipH="1">
            <a:off x="5944949" y="3226215"/>
            <a:ext cx="612823" cy="1"/>
          </a:xfrm>
          <a:prstGeom prst="straightConnector1">
            <a:avLst/>
          </a:prstGeom>
          <a:ln w="19050">
            <a:solidFill>
              <a:srgbClr val="11669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714127" y="2605460"/>
            <a:ext cx="310896" cy="311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149567" y="2167771"/>
            <a:ext cx="310896" cy="311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460463" y="2167770"/>
            <a:ext cx="310896" cy="311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stCxn id="21" idx="6"/>
          </p:cNvCxnSpPr>
          <p:nvPr/>
        </p:nvCxnSpPr>
        <p:spPr>
          <a:xfrm>
            <a:off x="2641092" y="3678103"/>
            <a:ext cx="552735" cy="1"/>
          </a:xfrm>
          <a:prstGeom prst="straightConnector1">
            <a:avLst/>
          </a:prstGeom>
          <a:ln w="19050">
            <a:solidFill>
              <a:srgbClr val="11669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193827" y="4810394"/>
            <a:ext cx="2727960" cy="533400"/>
          </a:xfrm>
          <a:prstGeom prst="rect">
            <a:avLst/>
          </a:prstGeom>
          <a:solidFill>
            <a:srgbClr val="A6CAA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Resource</a:t>
            </a:r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3938604" y="2718076"/>
            <a:ext cx="120719" cy="117365"/>
          </a:xfrm>
          <a:prstGeom prst="ellipse">
            <a:avLst/>
          </a:prstGeom>
          <a:solidFill>
            <a:srgbClr val="116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Elbow Connector 47"/>
          <p:cNvCxnSpPr>
            <a:stCxn id="47" idx="6"/>
            <a:endCxn id="46" idx="0"/>
          </p:cNvCxnSpPr>
          <p:nvPr/>
        </p:nvCxnSpPr>
        <p:spPr>
          <a:xfrm>
            <a:off x="4059323" y="2776759"/>
            <a:ext cx="498484" cy="2033635"/>
          </a:xfrm>
          <a:prstGeom prst="bentConnector2">
            <a:avLst/>
          </a:prstGeom>
          <a:ln w="19050">
            <a:solidFill>
              <a:srgbClr val="11669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52" idx="2"/>
          </p:cNvCxnSpPr>
          <p:nvPr/>
        </p:nvCxnSpPr>
        <p:spPr>
          <a:xfrm rot="10800000" flipV="1">
            <a:off x="4842546" y="3226215"/>
            <a:ext cx="578890" cy="1599250"/>
          </a:xfrm>
          <a:prstGeom prst="bentConnector2">
            <a:avLst/>
          </a:prstGeom>
          <a:ln w="19050">
            <a:solidFill>
              <a:srgbClr val="11669F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146444" y="1768905"/>
            <a:ext cx="1377300" cy="3416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>
                <a:latin typeface="Trebuchet MS" panose="020B0603020202020204" pitchFamily="34" charset="0"/>
              </a:rPr>
              <a:t>Name table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35496" y="1768012"/>
            <a:ext cx="1265732" cy="3416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Type table</a:t>
            </a: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5421436" y="3167532"/>
            <a:ext cx="120719" cy="117365"/>
          </a:xfrm>
          <a:prstGeom prst="ellipse">
            <a:avLst/>
          </a:prstGeom>
          <a:solidFill>
            <a:srgbClr val="116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671316" y="1764460"/>
            <a:ext cx="1906549" cy="3416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defRPr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resource queues</a:t>
            </a:r>
          </a:p>
        </p:txBody>
      </p:sp>
    </p:spTree>
    <p:extLst>
      <p:ext uri="{BB962C8B-B14F-4D97-AF65-F5344CB8AC3E}">
        <p14:creationId xmlns:p14="http://schemas.microsoft.com/office/powerpoint/2010/main" val="104424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Fields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377295"/>
              </p:ext>
            </p:extLst>
          </p:nvPr>
        </p:nvGraphicFramePr>
        <p:xfrm>
          <a:off x="914400" y="1600200"/>
          <a:ext cx="7467600" cy="310808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667000"/>
                <a:gridCol w="4800600"/>
              </a:tblGrid>
              <a:tr h="609309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the resource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9309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handle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9309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Type-specific 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9309">
                <a:tc>
                  <a:txBody>
                    <a:bodyPr/>
                    <a:lstStyle/>
                    <a:p>
                      <a:r>
                        <a:rPr lang="en-US" dirty="0" smtClean="0"/>
                        <a:t>scope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Regular expression identifying the scopes</a:t>
                      </a:r>
                      <a:r>
                        <a:rPr lang="en-US" baseline="0" dirty="0" smtClean="0"/>
                        <a:t> over which the resource is visible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9309">
                <a:tc>
                  <a:txBody>
                    <a:bodyPr/>
                    <a:lstStyle/>
                    <a:p>
                      <a:r>
                        <a:rPr lang="en-US" dirty="0" smtClean="0"/>
                        <a:t>precedence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Relative</a:t>
                      </a:r>
                      <a:r>
                        <a:rPr lang="en-US" baseline="0" dirty="0" smtClean="0"/>
                        <a:t> ordering of the resource for search purposes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7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Algorithm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 queue by name or type</a:t>
            </a:r>
          </a:p>
          <a:p>
            <a:r>
              <a:rPr lang="en-US" dirty="0" smtClean="0"/>
              <a:t>Traverse queue in order – front to back</a:t>
            </a:r>
          </a:p>
          <a:p>
            <a:r>
              <a:rPr lang="en-US" dirty="0" smtClean="0"/>
              <a:t>Locate resource</a:t>
            </a:r>
          </a:p>
          <a:p>
            <a:pPr lvl="1"/>
            <a:r>
              <a:rPr lang="en-US" dirty="0" smtClean="0"/>
              <a:t>Whose regular expression matches scope</a:t>
            </a:r>
          </a:p>
          <a:p>
            <a:pPr lvl="1"/>
            <a:r>
              <a:rPr lang="en-US" dirty="0" smtClean="0"/>
              <a:t>Has highest precedence amongst matches</a:t>
            </a:r>
          </a:p>
          <a:p>
            <a:r>
              <a:rPr lang="en-US" dirty="0" smtClean="0"/>
              <a:t>Return first resource with highest precedence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Accellera Systems Initiative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6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expression is a string that represents a set of other strings</a:t>
            </a:r>
          </a:p>
          <a:p>
            <a:r>
              <a:rPr lang="en-US" u="sng" dirty="0" err="1" smtClean="0">
                <a:solidFill>
                  <a:schemeClr val="accent3">
                    <a:lumMod val="75000"/>
                  </a:schemeClr>
                </a:solidFill>
              </a:rPr>
              <a:t>Metacharacters</a:t>
            </a:r>
            <a:r>
              <a:rPr lang="en-US" dirty="0" smtClean="0"/>
              <a:t> are used to create patterns</a:t>
            </a:r>
          </a:p>
          <a:p>
            <a:pPr lvl="1"/>
            <a:r>
              <a:rPr lang="en-US" dirty="0" smtClean="0"/>
              <a:t>* ? + [], etc.</a:t>
            </a:r>
          </a:p>
          <a:p>
            <a:r>
              <a:rPr lang="en-US" dirty="0" smtClean="0"/>
              <a:t>Hierarchical paths to UVM components are strings</a:t>
            </a:r>
          </a:p>
          <a:p>
            <a:r>
              <a:rPr lang="en-US" dirty="0" smtClean="0"/>
              <a:t>Therefore, a regular expression can be user to represent a set of components</a:t>
            </a:r>
          </a:p>
          <a:p>
            <a:r>
              <a:rPr lang="en-US" dirty="0" smtClean="0"/>
              <a:t>A set of components or other scopes is a </a:t>
            </a:r>
            <a:r>
              <a:rPr lang="en-US" u="sng" dirty="0">
                <a:solidFill>
                  <a:schemeClr val="accent3">
                    <a:lumMod val="75000"/>
                  </a:schemeClr>
                </a:solidFill>
              </a:rPr>
              <a:t>scope space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9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string can represent a scope space</a:t>
            </a:r>
          </a:p>
          <a:p>
            <a:r>
              <a:rPr lang="en-US" dirty="0" smtClean="0"/>
              <a:t>Component path names are convenient scope identifiers</a:t>
            </a:r>
          </a:p>
          <a:p>
            <a:r>
              <a:rPr lang="en-US" dirty="0" smtClean="0"/>
              <a:t>Sequences can also have their own scope space</a:t>
            </a:r>
          </a:p>
          <a:p>
            <a:r>
              <a:rPr lang="en-US" dirty="0" smtClean="0"/>
              <a:t>Scope spaces can be contiguous or </a:t>
            </a:r>
            <a:r>
              <a:rPr lang="en-US" dirty="0" err="1" smtClean="0"/>
              <a:t>discontiguous</a:t>
            </a:r>
            <a:endParaRPr lang="en-US" dirty="0" smtClean="0"/>
          </a:p>
          <a:p>
            <a:r>
              <a:rPr lang="en-US" i="1" dirty="0" smtClean="0"/>
              <a:t>Any set of scopes that can be represented with a regular expression is a valid scope space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2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91CAD78-C6F6-407D-A9D5-329355F07703}">
  <ds:schemaRefs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960</Words>
  <Application>Microsoft Office PowerPoint</Application>
  <PresentationFormat>On-screen Show (4:3)</PresentationFormat>
  <Paragraphs>307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Courier New</vt:lpstr>
      <vt:lpstr>Symbol</vt:lpstr>
      <vt:lpstr>Trebuchet MS</vt:lpstr>
      <vt:lpstr>Wingdings</vt:lpstr>
      <vt:lpstr>Office Theme</vt:lpstr>
      <vt:lpstr>Configuration in UVM: The Missing Manual</vt:lpstr>
      <vt:lpstr>Agenda</vt:lpstr>
      <vt:lpstr>Resource</vt:lpstr>
      <vt:lpstr>Resources Database</vt:lpstr>
      <vt:lpstr>Resource Database Architecture</vt:lpstr>
      <vt:lpstr>Resource Fields</vt:lpstr>
      <vt:lpstr>Search Algorithm</vt:lpstr>
      <vt:lpstr>Regular Expressions</vt:lpstr>
      <vt:lpstr>Scope Spaces</vt:lpstr>
      <vt:lpstr>Scopes and Regular Expressions</vt:lpstr>
      <vt:lpstr>Globs</vt:lpstr>
      <vt:lpstr>Configuring Sequences</vt:lpstr>
      <vt:lpstr>Resource Database Interfaces</vt:lpstr>
      <vt:lpstr>More Interfaces</vt:lpstr>
      <vt:lpstr>Which to Use?</vt:lpstr>
      <vt:lpstr>Override Part I</vt:lpstr>
      <vt:lpstr>Override Part II</vt:lpstr>
      <vt:lpstr>Shared Object</vt:lpstr>
      <vt:lpstr>Debugging</vt:lpstr>
      <vt:lpstr>Summary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2014-09-07T17:01:30Z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