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08821" r:id="rId5"/>
    <p:sldId id="2147308822" r:id="rId6"/>
    <p:sldId id="256" r:id="rId7"/>
    <p:sldId id="873" r:id="rId8"/>
    <p:sldId id="302" r:id="rId9"/>
    <p:sldId id="331" r:id="rId10"/>
    <p:sldId id="297" r:id="rId11"/>
    <p:sldId id="332" r:id="rId12"/>
    <p:sldId id="2007578596" r:id="rId13"/>
    <p:sldId id="334" r:id="rId14"/>
    <p:sldId id="877" r:id="rId15"/>
    <p:sldId id="2007578598" r:id="rId16"/>
    <p:sldId id="2007578600" r:id="rId17"/>
    <p:sldId id="859" r:id="rId18"/>
    <p:sldId id="876" r:id="rId19"/>
    <p:sldId id="1093" r:id="rId20"/>
    <p:sldId id="2007578595" r:id="rId21"/>
    <p:sldId id="864" r:id="rId22"/>
    <p:sldId id="860" r:id="rId23"/>
    <p:sldId id="861" r:id="rId24"/>
    <p:sldId id="874" r:id="rId25"/>
    <p:sldId id="870" r:id="rId26"/>
    <p:sldId id="871" r:id="rId27"/>
    <p:sldId id="1095" r:id="rId28"/>
    <p:sldId id="1090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B99536-08FA-A2EF-FF2E-D2CA5C21DB18}" name="Sandeep Dattaprasad - C33677" initials="SDC" userId="S::Sandeep.Dattaprasad@microchip.com::56b1ccaf-763b-4a8b-8991-173ebf95e69c" providerId="AD"/>
  <p188:author id="{97FF9A4A-87A2-FA9C-18A7-8FF1B257FFC8}" name="Kurtis Bowman" initials="KJB" userId="Kurtis Bowman" providerId="None"/>
  <p188:author id="{12F4498A-1CDE-0174-1F6C-E625122EE37C}" name="Elza Wong" initials="EW" userId="S::ewong@nereus-worldwide.com::79c69e3e-25e6-4463-9d74-0d63909ad018" providerId="AD"/>
  <p188:author id="{5311C3D8-A0F3-5418-70FE-0A887CC9A04C}" name="Moore, Danny" initials="MD" userId="S::dmoore@rambus.com::e4502cf2-d3cc-41e4-a8bd-76a95b931a4c" providerId="AD"/>
  <p188:author id="{400EFAE0-DE80-13A2-705B-34C74F3F86B7}" name="Lori Zielinski" initials="LZ" userId="S::lmesecke@nereus-worldwide.com::9fe8b96c-e8bf-490d-8c19-723c99915a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za Wong" initials="EW" lastIdx="8" clrIdx="0">
    <p:extLst>
      <p:ext uri="{19B8F6BF-5375-455C-9EA6-DF929625EA0E}">
        <p15:presenceInfo xmlns:p15="http://schemas.microsoft.com/office/powerpoint/2012/main" userId="S::ewong@nereus-worldwide.com::79c69e3e-25e6-4463-9d74-0d63909ad018" providerId="AD"/>
      </p:ext>
    </p:extLst>
  </p:cmAuthor>
  <p:cmAuthor id="2" name="Ishwar Agarwal" initials="IA" lastIdx="2" clrIdx="1">
    <p:extLst>
      <p:ext uri="{19B8F6BF-5375-455C-9EA6-DF929625EA0E}">
        <p15:presenceInfo xmlns:p15="http://schemas.microsoft.com/office/powerpoint/2012/main" userId="S::isagar@microsoft.com::e28de3d3-6286-4943-9b5f-1374dd8598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49D0E"/>
    <a:srgbClr val="A2D45F"/>
    <a:srgbClr val="C2AE38"/>
    <a:srgbClr val="DE593A"/>
    <a:srgbClr val="F2BDB0"/>
    <a:srgbClr val="DCD086"/>
    <a:srgbClr val="DACD88"/>
    <a:srgbClr val="59B5A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DF819-8FC6-4F5B-91C9-3A1069E9F3DA}" v="13" dt="2022-09-04T12:20:44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6331" autoAdjust="0"/>
  </p:normalViewPr>
  <p:slideViewPr>
    <p:cSldViewPr snapToGrid="0" showGuides="1">
      <p:cViewPr varScale="1">
        <p:scale>
          <a:sx n="107" d="100"/>
          <a:sy n="107" d="100"/>
        </p:scale>
        <p:origin x="528" y="114"/>
      </p:cViewPr>
      <p:guideLst>
        <p:guide orient="horz" pos="13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459"/>
    </p:cViewPr>
  </p:sorterViewPr>
  <p:notesViewPr>
    <p:cSldViewPr snapToGrid="0" showGuides="1">
      <p:cViewPr varScale="1">
        <p:scale>
          <a:sx n="122" d="100"/>
          <a:sy n="122" d="100"/>
        </p:scale>
        <p:origin x="493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asimha Babu G V L" userId="957241ee-2fe1-4b47-9f6d-67f5bda16a96" providerId="ADAL" clId="{A2BDF819-8FC6-4F5B-91C9-3A1069E9F3DA}"/>
    <pc:docChg chg="undo custSel addSld delSld modSld modMainMaster">
      <pc:chgData name="Narasimha Babu G V L" userId="957241ee-2fe1-4b47-9f6d-67f5bda16a96" providerId="ADAL" clId="{A2BDF819-8FC6-4F5B-91C9-3A1069E9F3DA}" dt="2022-09-04T12:20:44.486" v="330"/>
      <pc:docMkLst>
        <pc:docMk/>
      </pc:docMkLst>
      <pc:sldChg chg="delSp add del mod">
        <pc:chgData name="Narasimha Babu G V L" userId="957241ee-2fe1-4b47-9f6d-67f5bda16a96" providerId="ADAL" clId="{A2BDF819-8FC6-4F5B-91C9-3A1069E9F3DA}" dt="2022-09-04T11:49:05.004" v="5" actId="2696"/>
        <pc:sldMkLst>
          <pc:docMk/>
          <pc:sldMk cId="0" sldId="501"/>
        </pc:sldMkLst>
        <pc:picChg chg="del">
          <ac:chgData name="Narasimha Babu G V L" userId="957241ee-2fe1-4b47-9f6d-67f5bda16a96" providerId="ADAL" clId="{A2BDF819-8FC6-4F5B-91C9-3A1069E9F3DA}" dt="2022-09-04T11:46:58.336" v="2" actId="478"/>
          <ac:picMkLst>
            <pc:docMk/>
            <pc:sldMk cId="0" sldId="501"/>
            <ac:picMk id="10" creationId="{3E8A5C0A-972E-4FEC-90D4-290B839E0CAF}"/>
          </ac:picMkLst>
        </pc:picChg>
      </pc:sldChg>
      <pc:sldChg chg="add del">
        <pc:chgData name="Narasimha Babu G V L" userId="957241ee-2fe1-4b47-9f6d-67f5bda16a96" providerId="ADAL" clId="{A2BDF819-8FC6-4F5B-91C9-3A1069E9F3DA}" dt="2022-09-04T11:47:21.019" v="4"/>
        <pc:sldMkLst>
          <pc:docMk/>
          <pc:sldMk cId="0" sldId="2007578601"/>
        </pc:sldMkLst>
      </pc:sldChg>
      <pc:sldChg chg="addSp delSp modSp new del mod">
        <pc:chgData name="Narasimha Babu G V L" userId="957241ee-2fe1-4b47-9f6d-67f5bda16a96" providerId="ADAL" clId="{A2BDF819-8FC6-4F5B-91C9-3A1069E9F3DA}" dt="2022-09-04T12:11:32.159" v="15" actId="47"/>
        <pc:sldMkLst>
          <pc:docMk/>
          <pc:sldMk cId="2069929844" sldId="2007578601"/>
        </pc:sldMkLst>
        <pc:spChg chg="del">
          <ac:chgData name="Narasimha Babu G V L" userId="957241ee-2fe1-4b47-9f6d-67f5bda16a96" providerId="ADAL" clId="{A2BDF819-8FC6-4F5B-91C9-3A1069E9F3DA}" dt="2022-09-04T12:09:13.605" v="11"/>
          <ac:spMkLst>
            <pc:docMk/>
            <pc:sldMk cId="2069929844" sldId="2007578601"/>
            <ac:spMk id="2" creationId="{92527F02-EC11-4A15-8740-195D622D7CF9}"/>
          </ac:spMkLst>
        </pc:spChg>
        <pc:spChg chg="del">
          <ac:chgData name="Narasimha Babu G V L" userId="957241ee-2fe1-4b47-9f6d-67f5bda16a96" providerId="ADAL" clId="{A2BDF819-8FC6-4F5B-91C9-3A1069E9F3DA}" dt="2022-09-04T12:09:13.605" v="11"/>
          <ac:spMkLst>
            <pc:docMk/>
            <pc:sldMk cId="2069929844" sldId="2007578601"/>
            <ac:spMk id="3" creationId="{F707F82D-F95E-4FA2-8BA0-BF3FA702ED27}"/>
          </ac:spMkLst>
        </pc:spChg>
        <pc:spChg chg="del">
          <ac:chgData name="Narasimha Babu G V L" userId="957241ee-2fe1-4b47-9f6d-67f5bda16a96" providerId="ADAL" clId="{A2BDF819-8FC6-4F5B-91C9-3A1069E9F3DA}" dt="2022-09-04T12:09:13.605" v="11"/>
          <ac:spMkLst>
            <pc:docMk/>
            <pc:sldMk cId="2069929844" sldId="2007578601"/>
            <ac:spMk id="4" creationId="{194F216A-FABF-4ADA-B151-F74A7607261D}"/>
          </ac:spMkLst>
        </pc:spChg>
        <pc:spChg chg="mod">
          <ac:chgData name="Narasimha Babu G V L" userId="957241ee-2fe1-4b47-9f6d-67f5bda16a96" providerId="ADAL" clId="{A2BDF819-8FC6-4F5B-91C9-3A1069E9F3DA}" dt="2022-09-04T12:09:25.103" v="13" actId="20577"/>
          <ac:spMkLst>
            <pc:docMk/>
            <pc:sldMk cId="2069929844" sldId="2007578601"/>
            <ac:spMk id="5" creationId="{E840D6F7-A5AD-4953-808F-D20A8D2079A3}"/>
          </ac:spMkLst>
        </pc:spChg>
        <pc:picChg chg="add">
          <ac:chgData name="Narasimha Babu G V L" userId="957241ee-2fe1-4b47-9f6d-67f5bda16a96" providerId="ADAL" clId="{A2BDF819-8FC6-4F5B-91C9-3A1069E9F3DA}" dt="2022-09-04T12:09:48.358" v="14"/>
          <ac:picMkLst>
            <pc:docMk/>
            <pc:sldMk cId="2069929844" sldId="2007578601"/>
            <ac:picMk id="1026" creationId="{C33E8FA8-80C1-4A1B-96EB-62D57AE3AD23}"/>
          </ac:picMkLst>
        </pc:picChg>
      </pc:sldChg>
      <pc:sldChg chg="addSp delSp modSp add del mod">
        <pc:chgData name="Narasimha Babu G V L" userId="957241ee-2fe1-4b47-9f6d-67f5bda16a96" providerId="ADAL" clId="{A2BDF819-8FC6-4F5B-91C9-3A1069E9F3DA}" dt="2022-09-04T12:17:22.096" v="116" actId="242"/>
        <pc:sldMkLst>
          <pc:docMk/>
          <pc:sldMk cId="4135233575" sldId="2147308821"/>
        </pc:sldMkLst>
        <pc:spChg chg="mod">
          <ac:chgData name="Narasimha Babu G V L" userId="957241ee-2fe1-4b47-9f6d-67f5bda16a96" providerId="ADAL" clId="{A2BDF819-8FC6-4F5B-91C9-3A1069E9F3DA}" dt="2022-09-04T12:12:37.888" v="91" actId="20577"/>
          <ac:spMkLst>
            <pc:docMk/>
            <pc:sldMk cId="4135233575" sldId="2147308821"/>
            <ac:spMk id="6" creationId="{00000000-0000-0000-0000-000000000000}"/>
          </ac:spMkLst>
        </pc:spChg>
        <pc:spChg chg="mod">
          <ac:chgData name="Narasimha Babu G V L" userId="957241ee-2fe1-4b47-9f6d-67f5bda16a96" providerId="ADAL" clId="{A2BDF819-8FC6-4F5B-91C9-3A1069E9F3DA}" dt="2022-09-04T12:17:22.096" v="116" actId="242"/>
          <ac:spMkLst>
            <pc:docMk/>
            <pc:sldMk cId="4135233575" sldId="2147308821"/>
            <ac:spMk id="7" creationId="{00000000-0000-0000-0000-000000000000}"/>
          </ac:spMkLst>
        </pc:spChg>
        <pc:picChg chg="del">
          <ac:chgData name="Narasimha Babu G V L" userId="957241ee-2fe1-4b47-9f6d-67f5bda16a96" providerId="ADAL" clId="{A2BDF819-8FC6-4F5B-91C9-3A1069E9F3DA}" dt="2022-09-04T12:16:54.862" v="96" actId="478"/>
          <ac:picMkLst>
            <pc:docMk/>
            <pc:sldMk cId="4135233575" sldId="2147308821"/>
            <ac:picMk id="3" creationId="{ADDA7D9F-D108-4422-9E73-A52A0A967C6B}"/>
          </ac:picMkLst>
        </pc:picChg>
        <pc:picChg chg="add mod">
          <ac:chgData name="Narasimha Babu G V L" userId="957241ee-2fe1-4b47-9f6d-67f5bda16a96" providerId="ADAL" clId="{A2BDF819-8FC6-4F5B-91C9-3A1069E9F3DA}" dt="2022-09-04T12:11:58.152" v="19" actId="1076"/>
          <ac:picMkLst>
            <pc:docMk/>
            <pc:sldMk cId="4135233575" sldId="2147308821"/>
            <ac:picMk id="8" creationId="{65F8E765-E198-4370-9F88-62E925DD9030}"/>
          </ac:picMkLst>
        </pc:picChg>
      </pc:sldChg>
      <pc:sldChg chg="addSp delSp modSp new mod">
        <pc:chgData name="Narasimha Babu G V L" userId="957241ee-2fe1-4b47-9f6d-67f5bda16a96" providerId="ADAL" clId="{A2BDF819-8FC6-4F5B-91C9-3A1069E9F3DA}" dt="2022-09-04T12:20:44.486" v="330"/>
        <pc:sldMkLst>
          <pc:docMk/>
          <pc:sldMk cId="850120989" sldId="2147308822"/>
        </pc:sldMkLst>
        <pc:spChg chg="del">
          <ac:chgData name="Narasimha Babu G V L" userId="957241ee-2fe1-4b47-9f6d-67f5bda16a96" providerId="ADAL" clId="{A2BDF819-8FC6-4F5B-91C9-3A1069E9F3DA}" dt="2022-09-04T12:17:30.438" v="117"/>
          <ac:spMkLst>
            <pc:docMk/>
            <pc:sldMk cId="850120989" sldId="2147308822"/>
            <ac:spMk id="2" creationId="{1EDF7210-0351-4770-A443-3F8988989A32}"/>
          </ac:spMkLst>
        </pc:spChg>
        <pc:spChg chg="del">
          <ac:chgData name="Narasimha Babu G V L" userId="957241ee-2fe1-4b47-9f6d-67f5bda16a96" providerId="ADAL" clId="{A2BDF819-8FC6-4F5B-91C9-3A1069E9F3DA}" dt="2022-09-04T12:17:30.438" v="117"/>
          <ac:spMkLst>
            <pc:docMk/>
            <pc:sldMk cId="850120989" sldId="2147308822"/>
            <ac:spMk id="3" creationId="{5E1ABE9B-B485-4E24-88FE-256E2364D006}"/>
          </ac:spMkLst>
        </pc:spChg>
        <pc:spChg chg="add mod">
          <ac:chgData name="Narasimha Babu G V L" userId="957241ee-2fe1-4b47-9f6d-67f5bda16a96" providerId="ADAL" clId="{A2BDF819-8FC6-4F5B-91C9-3A1069E9F3DA}" dt="2022-09-04T12:17:34.415" v="124" actId="20577"/>
          <ac:spMkLst>
            <pc:docMk/>
            <pc:sldMk cId="850120989" sldId="2147308822"/>
            <ac:spMk id="5" creationId="{83BC448C-D00E-49CC-95CF-E98B0A663E89}"/>
          </ac:spMkLst>
        </pc:spChg>
        <pc:spChg chg="add mod">
          <ac:chgData name="Narasimha Babu G V L" userId="957241ee-2fe1-4b47-9f6d-67f5bda16a96" providerId="ADAL" clId="{A2BDF819-8FC6-4F5B-91C9-3A1069E9F3DA}" dt="2022-09-04T12:20:29.872" v="329" actId="20577"/>
          <ac:spMkLst>
            <pc:docMk/>
            <pc:sldMk cId="850120989" sldId="2147308822"/>
            <ac:spMk id="6" creationId="{FDDCDEF9-59DC-4290-BAB8-1DED64FFB567}"/>
          </ac:spMkLst>
        </pc:spChg>
        <pc:spChg chg="add mod">
          <ac:chgData name="Narasimha Babu G V L" userId="957241ee-2fe1-4b47-9f6d-67f5bda16a96" providerId="ADAL" clId="{A2BDF819-8FC6-4F5B-91C9-3A1069E9F3DA}" dt="2022-09-04T12:20:44.486" v="330"/>
          <ac:spMkLst>
            <pc:docMk/>
            <pc:sldMk cId="850120989" sldId="2147308822"/>
            <ac:spMk id="7" creationId="{11C06D0C-BFAA-4F05-9EE3-3C82AAC37117}"/>
          </ac:spMkLst>
        </pc:spChg>
        <pc:picChg chg="add mod">
          <ac:chgData name="Narasimha Babu G V L" userId="957241ee-2fe1-4b47-9f6d-67f5bda16a96" providerId="ADAL" clId="{A2BDF819-8FC6-4F5B-91C9-3A1069E9F3DA}" dt="2022-09-04T12:16:50.015" v="95"/>
          <ac:picMkLst>
            <pc:docMk/>
            <pc:sldMk cId="850120989" sldId="2147308822"/>
            <ac:picMk id="4" creationId="{96E9D134-6122-4F96-88AC-B87617CA82DC}"/>
          </ac:picMkLst>
        </pc:picChg>
      </pc:sldChg>
      <pc:sldChg chg="new del">
        <pc:chgData name="Narasimha Babu G V L" userId="957241ee-2fe1-4b47-9f6d-67f5bda16a96" providerId="ADAL" clId="{A2BDF819-8FC6-4F5B-91C9-3A1069E9F3DA}" dt="2022-09-04T12:16:36.073" v="93" actId="2696"/>
        <pc:sldMkLst>
          <pc:docMk/>
          <pc:sldMk cId="2635737459" sldId="2147308822"/>
        </pc:sldMkLst>
      </pc:sldChg>
      <pc:sldMasterChg chg="delSldLayout modSldLayout">
        <pc:chgData name="Narasimha Babu G V L" userId="957241ee-2fe1-4b47-9f6d-67f5bda16a96" providerId="ADAL" clId="{A2BDF819-8FC6-4F5B-91C9-3A1069E9F3DA}" dt="2022-09-04T11:49:05.004" v="5" actId="2696"/>
        <pc:sldMasterMkLst>
          <pc:docMk/>
          <pc:sldMasterMk cId="3180864635" sldId="2147483648"/>
        </pc:sldMasterMkLst>
        <pc:sldLayoutChg chg="delSp del mod">
          <pc:chgData name="Narasimha Babu G V L" userId="957241ee-2fe1-4b47-9f6d-67f5bda16a96" providerId="ADAL" clId="{A2BDF819-8FC6-4F5B-91C9-3A1069E9F3DA}" dt="2022-09-04T11:49:05.004" v="5" actId="2696"/>
          <pc:sldLayoutMkLst>
            <pc:docMk/>
            <pc:sldMasterMk cId="3180864635" sldId="2147483648"/>
            <pc:sldLayoutMk cId="600397237" sldId="2147483680"/>
          </pc:sldLayoutMkLst>
          <pc:spChg chg="del">
            <ac:chgData name="Narasimha Babu G V L" userId="957241ee-2fe1-4b47-9f6d-67f5bda16a96" providerId="ADAL" clId="{A2BDF819-8FC6-4F5B-91C9-3A1069E9F3DA}" dt="2022-09-04T11:46:37.156" v="1" actId="478"/>
            <ac:spMkLst>
              <pc:docMk/>
              <pc:sldMasterMk cId="3180864635" sldId="2147483648"/>
              <pc:sldLayoutMk cId="600397237" sldId="2147483680"/>
              <ac:spMk id="9" creationId="{81B432AE-220D-4D82-A055-582B7398D2A9}"/>
            </ac:spMkLst>
          </pc:spChg>
        </pc:sldLayoutChg>
      </pc:sldMasterChg>
    </pc:docChg>
  </pc:docChgLst>
  <pc:docChgLst>
    <pc:chgData name="Elza Wong" userId="79c69e3e-25e6-4463-9d74-0d63909ad018" providerId="ADAL" clId="{09FDF5E8-223B-4E2F-885D-972E42C758F5}"/>
    <pc:docChg chg="custSel modSld">
      <pc:chgData name="Elza Wong" userId="79c69e3e-25e6-4463-9d74-0d63909ad018" providerId="ADAL" clId="{09FDF5E8-223B-4E2F-885D-972E42C758F5}" dt="2022-08-08T23:16:01.315" v="63"/>
      <pc:docMkLst>
        <pc:docMk/>
      </pc:docMkLst>
      <pc:sldChg chg="delSp mod">
        <pc:chgData name="Elza Wong" userId="79c69e3e-25e6-4463-9d74-0d63909ad018" providerId="ADAL" clId="{09FDF5E8-223B-4E2F-885D-972E42C758F5}" dt="2022-07-26T21:10:50.078" v="3" actId="478"/>
        <pc:sldMkLst>
          <pc:docMk/>
          <pc:sldMk cId="3889139175" sldId="297"/>
        </pc:sldMkLst>
        <pc:spChg chg="del">
          <ac:chgData name="Elza Wong" userId="79c69e3e-25e6-4463-9d74-0d63909ad018" providerId="ADAL" clId="{09FDF5E8-223B-4E2F-885D-972E42C758F5}" dt="2022-07-26T21:10:50.078" v="3" actId="478"/>
          <ac:spMkLst>
            <pc:docMk/>
            <pc:sldMk cId="3889139175" sldId="297"/>
            <ac:spMk id="97" creationId="{151CF26E-97A0-4209-9066-A7350F26BCAC}"/>
          </ac:spMkLst>
        </pc:spChg>
      </pc:sldChg>
      <pc:sldChg chg="delSp mod">
        <pc:chgData name="Elza Wong" userId="79c69e3e-25e6-4463-9d74-0d63909ad018" providerId="ADAL" clId="{09FDF5E8-223B-4E2F-885D-972E42C758F5}" dt="2022-07-26T21:10:41.931" v="1" actId="478"/>
        <pc:sldMkLst>
          <pc:docMk/>
          <pc:sldMk cId="1003687511" sldId="302"/>
        </pc:sldMkLst>
        <pc:spChg chg="del">
          <ac:chgData name="Elza Wong" userId="79c69e3e-25e6-4463-9d74-0d63909ad018" providerId="ADAL" clId="{09FDF5E8-223B-4E2F-885D-972E42C758F5}" dt="2022-07-26T21:10:41.931" v="1" actId="478"/>
          <ac:spMkLst>
            <pc:docMk/>
            <pc:sldMk cId="1003687511" sldId="302"/>
            <ac:spMk id="20" creationId="{57FE707C-663A-47E8-A486-EB5C797CDAC1}"/>
          </ac:spMkLst>
        </pc:spChg>
      </pc:sldChg>
      <pc:sldChg chg="delSp mod">
        <pc:chgData name="Elza Wong" userId="79c69e3e-25e6-4463-9d74-0d63909ad018" providerId="ADAL" clId="{09FDF5E8-223B-4E2F-885D-972E42C758F5}" dt="2022-07-26T21:10:45.086" v="2" actId="478"/>
        <pc:sldMkLst>
          <pc:docMk/>
          <pc:sldMk cId="4008180390" sldId="331"/>
        </pc:sldMkLst>
        <pc:spChg chg="del">
          <ac:chgData name="Elza Wong" userId="79c69e3e-25e6-4463-9d74-0d63909ad018" providerId="ADAL" clId="{09FDF5E8-223B-4E2F-885D-972E42C758F5}" dt="2022-07-26T21:10:45.086" v="2" actId="478"/>
          <ac:spMkLst>
            <pc:docMk/>
            <pc:sldMk cId="4008180390" sldId="331"/>
            <ac:spMk id="4" creationId="{EF44E888-6B09-47A5-9125-A962432BFC4D}"/>
          </ac:spMkLst>
        </pc:spChg>
      </pc:sldChg>
      <pc:sldChg chg="delSp mod">
        <pc:chgData name="Elza Wong" userId="79c69e3e-25e6-4463-9d74-0d63909ad018" providerId="ADAL" clId="{09FDF5E8-223B-4E2F-885D-972E42C758F5}" dt="2022-07-26T21:10:55.935" v="4" actId="478"/>
        <pc:sldMkLst>
          <pc:docMk/>
          <pc:sldMk cId="3464239047" sldId="332"/>
        </pc:sldMkLst>
        <pc:spChg chg="del">
          <ac:chgData name="Elza Wong" userId="79c69e3e-25e6-4463-9d74-0d63909ad018" providerId="ADAL" clId="{09FDF5E8-223B-4E2F-885D-972E42C758F5}" dt="2022-07-26T21:10:55.935" v="4" actId="478"/>
          <ac:spMkLst>
            <pc:docMk/>
            <pc:sldMk cId="3464239047" sldId="332"/>
            <ac:spMk id="4" creationId="{84398E2A-A70B-4912-80A0-BEB121C9D045}"/>
          </ac:spMkLst>
        </pc:spChg>
      </pc:sldChg>
      <pc:sldChg chg="delSp modSp mod">
        <pc:chgData name="Elza Wong" userId="79c69e3e-25e6-4463-9d74-0d63909ad018" providerId="ADAL" clId="{09FDF5E8-223B-4E2F-885D-972E42C758F5}" dt="2022-08-08T23:15:47.660" v="56" actId="20577"/>
        <pc:sldMkLst>
          <pc:docMk/>
          <pc:sldMk cId="923505686" sldId="334"/>
        </pc:sldMkLst>
        <pc:spChg chg="mod">
          <ac:chgData name="Elza Wong" userId="79c69e3e-25e6-4463-9d74-0d63909ad018" providerId="ADAL" clId="{09FDF5E8-223B-4E2F-885D-972E42C758F5}" dt="2022-08-08T23:15:47.660" v="56" actId="20577"/>
          <ac:spMkLst>
            <pc:docMk/>
            <pc:sldMk cId="923505686" sldId="334"/>
            <ac:spMk id="2" creationId="{0C100FD8-8D6C-4584-968E-B48BDD765DF8}"/>
          </ac:spMkLst>
        </pc:spChg>
        <pc:spChg chg="del">
          <ac:chgData name="Elza Wong" userId="79c69e3e-25e6-4463-9d74-0d63909ad018" providerId="ADAL" clId="{09FDF5E8-223B-4E2F-885D-972E42C758F5}" dt="2022-07-26T21:14:36.435" v="31" actId="478"/>
          <ac:spMkLst>
            <pc:docMk/>
            <pc:sldMk cId="923505686" sldId="334"/>
            <ac:spMk id="4" creationId="{C127BEA3-67EE-4D00-ADE2-891E40986CD7}"/>
          </ac:spMkLst>
        </pc:spChg>
      </pc:sldChg>
      <pc:sldChg chg="delSp mod">
        <pc:chgData name="Elza Wong" userId="79c69e3e-25e6-4463-9d74-0d63909ad018" providerId="ADAL" clId="{09FDF5E8-223B-4E2F-885D-972E42C758F5}" dt="2022-07-26T21:15:09.891" v="35" actId="478"/>
        <pc:sldMkLst>
          <pc:docMk/>
          <pc:sldMk cId="3968532033" sldId="859"/>
        </pc:sldMkLst>
        <pc:spChg chg="del">
          <ac:chgData name="Elza Wong" userId="79c69e3e-25e6-4463-9d74-0d63909ad018" providerId="ADAL" clId="{09FDF5E8-223B-4E2F-885D-972E42C758F5}" dt="2022-07-26T21:15:09.891" v="35" actId="478"/>
          <ac:spMkLst>
            <pc:docMk/>
            <pc:sldMk cId="3968532033" sldId="859"/>
            <ac:spMk id="130" creationId="{419C9782-21A1-4CF5-B341-F8902E2AAA3A}"/>
          </ac:spMkLst>
        </pc:spChg>
      </pc:sldChg>
      <pc:sldChg chg="delSp modSp mod">
        <pc:chgData name="Elza Wong" userId="79c69e3e-25e6-4463-9d74-0d63909ad018" providerId="ADAL" clId="{09FDF5E8-223B-4E2F-885D-972E42C758F5}" dt="2022-07-26T23:20:31.522" v="55" actId="14100"/>
        <pc:sldMkLst>
          <pc:docMk/>
          <pc:sldMk cId="833047141" sldId="860"/>
        </pc:sldMkLst>
        <pc:spChg chg="del">
          <ac:chgData name="Elza Wong" userId="79c69e3e-25e6-4463-9d74-0d63909ad018" providerId="ADAL" clId="{09FDF5E8-223B-4E2F-885D-972E42C758F5}" dt="2022-07-26T21:15:23.065" v="40" actId="478"/>
          <ac:spMkLst>
            <pc:docMk/>
            <pc:sldMk cId="833047141" sldId="860"/>
            <ac:spMk id="130" creationId="{419C9782-21A1-4CF5-B341-F8902E2AAA3A}"/>
          </ac:spMkLst>
        </pc:spChg>
        <pc:cxnChg chg="mod">
          <ac:chgData name="Elza Wong" userId="79c69e3e-25e6-4463-9d74-0d63909ad018" providerId="ADAL" clId="{09FDF5E8-223B-4E2F-885D-972E42C758F5}" dt="2022-07-26T23:20:31.522" v="55" actId="14100"/>
          <ac:cxnSpMkLst>
            <pc:docMk/>
            <pc:sldMk cId="833047141" sldId="860"/>
            <ac:cxnSpMk id="190" creationId="{5C9E77B0-CD26-FB4E-AF2F-402BA9E65ED7}"/>
          </ac:cxnSpMkLst>
        </pc:cxnChg>
      </pc:sldChg>
      <pc:sldChg chg="delSp mod">
        <pc:chgData name="Elza Wong" userId="79c69e3e-25e6-4463-9d74-0d63909ad018" providerId="ADAL" clId="{09FDF5E8-223B-4E2F-885D-972E42C758F5}" dt="2022-07-26T21:15:25.247" v="41" actId="478"/>
        <pc:sldMkLst>
          <pc:docMk/>
          <pc:sldMk cId="3906386135" sldId="861"/>
        </pc:sldMkLst>
        <pc:spChg chg="del">
          <ac:chgData name="Elza Wong" userId="79c69e3e-25e6-4463-9d74-0d63909ad018" providerId="ADAL" clId="{09FDF5E8-223B-4E2F-885D-972E42C758F5}" dt="2022-07-26T21:15:25.247" v="41" actId="478"/>
          <ac:spMkLst>
            <pc:docMk/>
            <pc:sldMk cId="3906386135" sldId="861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5:20.511" v="39" actId="478"/>
        <pc:sldMkLst>
          <pc:docMk/>
          <pc:sldMk cId="2521377885" sldId="864"/>
        </pc:sldMkLst>
        <pc:spChg chg="del">
          <ac:chgData name="Elza Wong" userId="79c69e3e-25e6-4463-9d74-0d63909ad018" providerId="ADAL" clId="{09FDF5E8-223B-4E2F-885D-972E42C758F5}" dt="2022-07-26T21:15:20.511" v="39" actId="478"/>
          <ac:spMkLst>
            <pc:docMk/>
            <pc:sldMk cId="2521377885" sldId="864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5:30.418" v="43" actId="478"/>
        <pc:sldMkLst>
          <pc:docMk/>
          <pc:sldMk cId="901415707" sldId="870"/>
        </pc:sldMkLst>
        <pc:spChg chg="del">
          <ac:chgData name="Elza Wong" userId="79c69e3e-25e6-4463-9d74-0d63909ad018" providerId="ADAL" clId="{09FDF5E8-223B-4E2F-885D-972E42C758F5}" dt="2022-07-26T21:15:30.418" v="43" actId="478"/>
          <ac:spMkLst>
            <pc:docMk/>
            <pc:sldMk cId="901415707" sldId="870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5:34.254" v="44" actId="478"/>
        <pc:sldMkLst>
          <pc:docMk/>
          <pc:sldMk cId="557463692" sldId="871"/>
        </pc:sldMkLst>
        <pc:spChg chg="del">
          <ac:chgData name="Elza Wong" userId="79c69e3e-25e6-4463-9d74-0d63909ad018" providerId="ADAL" clId="{09FDF5E8-223B-4E2F-885D-972E42C758F5}" dt="2022-07-26T21:15:34.254" v="44" actId="478"/>
          <ac:spMkLst>
            <pc:docMk/>
            <pc:sldMk cId="557463692" sldId="871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0:39.162" v="0" actId="478"/>
        <pc:sldMkLst>
          <pc:docMk/>
          <pc:sldMk cId="3682501462" sldId="873"/>
        </pc:sldMkLst>
        <pc:spChg chg="del">
          <ac:chgData name="Elza Wong" userId="79c69e3e-25e6-4463-9d74-0d63909ad018" providerId="ADAL" clId="{09FDF5E8-223B-4E2F-885D-972E42C758F5}" dt="2022-07-26T21:10:39.162" v="0" actId="478"/>
          <ac:spMkLst>
            <pc:docMk/>
            <pc:sldMk cId="3682501462" sldId="873"/>
            <ac:spMk id="33" creationId="{4122E529-8BA7-461B-9DE0-975AD04A3FB9}"/>
          </ac:spMkLst>
        </pc:spChg>
      </pc:sldChg>
      <pc:sldChg chg="delSp mod">
        <pc:chgData name="Elza Wong" userId="79c69e3e-25e6-4463-9d74-0d63909ad018" providerId="ADAL" clId="{09FDF5E8-223B-4E2F-885D-972E42C758F5}" dt="2022-07-26T21:15:28.615" v="42" actId="478"/>
        <pc:sldMkLst>
          <pc:docMk/>
          <pc:sldMk cId="3244896565" sldId="874"/>
        </pc:sldMkLst>
        <pc:spChg chg="del">
          <ac:chgData name="Elza Wong" userId="79c69e3e-25e6-4463-9d74-0d63909ad018" providerId="ADAL" clId="{09FDF5E8-223B-4E2F-885D-972E42C758F5}" dt="2022-07-26T21:15:28.615" v="42" actId="478"/>
          <ac:spMkLst>
            <pc:docMk/>
            <pc:sldMk cId="3244896565" sldId="874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5:12.893" v="36" actId="478"/>
        <pc:sldMkLst>
          <pc:docMk/>
          <pc:sldMk cId="3701404854" sldId="876"/>
        </pc:sldMkLst>
        <pc:spChg chg="del">
          <ac:chgData name="Elza Wong" userId="79c69e3e-25e6-4463-9d74-0d63909ad018" providerId="ADAL" clId="{09FDF5E8-223B-4E2F-885D-972E42C758F5}" dt="2022-07-26T21:15:12.893" v="36" actId="478"/>
          <ac:spMkLst>
            <pc:docMk/>
            <pc:sldMk cId="3701404854" sldId="876"/>
            <ac:spMk id="130" creationId="{419C9782-21A1-4CF5-B341-F8902E2AAA3A}"/>
          </ac:spMkLst>
        </pc:spChg>
      </pc:sldChg>
      <pc:sldChg chg="delSp modSp mod">
        <pc:chgData name="Elza Wong" userId="79c69e3e-25e6-4463-9d74-0d63909ad018" providerId="ADAL" clId="{09FDF5E8-223B-4E2F-885D-972E42C758F5}" dt="2022-08-08T23:15:52.819" v="62" actId="20577"/>
        <pc:sldMkLst>
          <pc:docMk/>
          <pc:sldMk cId="2826473677" sldId="877"/>
        </pc:sldMkLst>
        <pc:spChg chg="del">
          <ac:chgData name="Elza Wong" userId="79c69e3e-25e6-4463-9d74-0d63909ad018" providerId="ADAL" clId="{09FDF5E8-223B-4E2F-885D-972E42C758F5}" dt="2022-07-26T21:15:01.929" v="32" actId="478"/>
          <ac:spMkLst>
            <pc:docMk/>
            <pc:sldMk cId="2826473677" sldId="877"/>
            <ac:spMk id="4" creationId="{B4371AA6-4EC6-44B7-8749-C81AE5CBD20A}"/>
          </ac:spMkLst>
        </pc:spChg>
        <pc:graphicFrameChg chg="modGraphic">
          <ac:chgData name="Elza Wong" userId="79c69e3e-25e6-4463-9d74-0d63909ad018" providerId="ADAL" clId="{09FDF5E8-223B-4E2F-885D-972E42C758F5}" dt="2022-08-08T23:15:52.819" v="62" actId="20577"/>
          <ac:graphicFrameMkLst>
            <pc:docMk/>
            <pc:sldMk cId="2826473677" sldId="877"/>
            <ac:graphicFrameMk id="7" creationId="{2FDD62F1-5B62-41E7-A523-428074D57743}"/>
          </ac:graphicFrameMkLst>
        </pc:graphicFrameChg>
      </pc:sldChg>
      <pc:sldChg chg="delSp modSp mod delCm">
        <pc:chgData name="Elza Wong" userId="79c69e3e-25e6-4463-9d74-0d63909ad018" providerId="ADAL" clId="{09FDF5E8-223B-4E2F-885D-972E42C758F5}" dt="2022-08-08T23:16:01.315" v="63"/>
        <pc:sldMkLst>
          <pc:docMk/>
          <pc:sldMk cId="2581729166" sldId="1090"/>
        </pc:sldMkLst>
        <pc:spChg chg="mod">
          <ac:chgData name="Elza Wong" userId="79c69e3e-25e6-4463-9d74-0d63909ad018" providerId="ADAL" clId="{09FDF5E8-223B-4E2F-885D-972E42C758F5}" dt="2022-07-26T21:17:02.147" v="54" actId="20577"/>
          <ac:spMkLst>
            <pc:docMk/>
            <pc:sldMk cId="2581729166" sldId="1090"/>
            <ac:spMk id="2" creationId="{8123F895-8AB4-2118-7190-A4587AD18365}"/>
          </ac:spMkLst>
        </pc:spChg>
        <pc:spChg chg="del">
          <ac:chgData name="Elza Wong" userId="79c69e3e-25e6-4463-9d74-0d63909ad018" providerId="ADAL" clId="{09FDF5E8-223B-4E2F-885D-972E42C758F5}" dt="2022-07-26T21:15:39.582" v="46" actId="478"/>
          <ac:spMkLst>
            <pc:docMk/>
            <pc:sldMk cId="2581729166" sldId="1090"/>
            <ac:spMk id="9" creationId="{31DAF3BE-1913-A6C4-C564-400EF50C455D}"/>
          </ac:spMkLst>
        </pc:spChg>
      </pc:sldChg>
      <pc:sldChg chg="delSp mod">
        <pc:chgData name="Elza Wong" userId="79c69e3e-25e6-4463-9d74-0d63909ad018" providerId="ADAL" clId="{09FDF5E8-223B-4E2F-885D-972E42C758F5}" dt="2022-07-26T21:15:15.116" v="37" actId="478"/>
        <pc:sldMkLst>
          <pc:docMk/>
          <pc:sldMk cId="2402056836" sldId="1093"/>
        </pc:sldMkLst>
        <pc:spChg chg="del">
          <ac:chgData name="Elza Wong" userId="79c69e3e-25e6-4463-9d74-0d63909ad018" providerId="ADAL" clId="{09FDF5E8-223B-4E2F-885D-972E42C758F5}" dt="2022-07-26T21:15:15.116" v="37" actId="478"/>
          <ac:spMkLst>
            <pc:docMk/>
            <pc:sldMk cId="2402056836" sldId="1093"/>
            <ac:spMk id="133" creationId="{EDB96DAC-FCFB-F648-A18A-7A4A645D24DF}"/>
          </ac:spMkLst>
        </pc:spChg>
      </pc:sldChg>
      <pc:sldChg chg="delSp mod">
        <pc:chgData name="Elza Wong" userId="79c69e3e-25e6-4463-9d74-0d63909ad018" providerId="ADAL" clId="{09FDF5E8-223B-4E2F-885D-972E42C758F5}" dt="2022-07-26T21:15:36.832" v="45" actId="478"/>
        <pc:sldMkLst>
          <pc:docMk/>
          <pc:sldMk cId="2325448080" sldId="1095"/>
        </pc:sldMkLst>
        <pc:spChg chg="del">
          <ac:chgData name="Elza Wong" userId="79c69e3e-25e6-4463-9d74-0d63909ad018" providerId="ADAL" clId="{09FDF5E8-223B-4E2F-885D-972E42C758F5}" dt="2022-07-26T21:15:36.832" v="45" actId="478"/>
          <ac:spMkLst>
            <pc:docMk/>
            <pc:sldMk cId="2325448080" sldId="1095"/>
            <ac:spMk id="130" creationId="{419C9782-21A1-4CF5-B341-F8902E2AAA3A}"/>
          </ac:spMkLst>
        </pc:spChg>
      </pc:sldChg>
      <pc:sldChg chg="delSp mod">
        <pc:chgData name="Elza Wong" userId="79c69e3e-25e6-4463-9d74-0d63909ad018" providerId="ADAL" clId="{09FDF5E8-223B-4E2F-885D-972E42C758F5}" dt="2022-07-26T21:15:17.584" v="38" actId="478"/>
        <pc:sldMkLst>
          <pc:docMk/>
          <pc:sldMk cId="1387941463" sldId="2007578595"/>
        </pc:sldMkLst>
        <pc:spChg chg="del">
          <ac:chgData name="Elza Wong" userId="79c69e3e-25e6-4463-9d74-0d63909ad018" providerId="ADAL" clId="{09FDF5E8-223B-4E2F-885D-972E42C758F5}" dt="2022-07-26T21:15:17.584" v="38" actId="478"/>
          <ac:spMkLst>
            <pc:docMk/>
            <pc:sldMk cId="1387941463" sldId="2007578595"/>
            <ac:spMk id="133" creationId="{EDB96DAC-FCFB-F648-A18A-7A4A645D24DF}"/>
          </ac:spMkLst>
        </pc:spChg>
      </pc:sldChg>
      <pc:sldChg chg="delSp modSp mod">
        <pc:chgData name="Elza Wong" userId="79c69e3e-25e6-4463-9d74-0d63909ad018" providerId="ADAL" clId="{09FDF5E8-223B-4E2F-885D-972E42C758F5}" dt="2022-07-26T21:14:33.699" v="30" actId="478"/>
        <pc:sldMkLst>
          <pc:docMk/>
          <pc:sldMk cId="4075491248" sldId="2007578596"/>
        </pc:sldMkLst>
        <pc:spChg chg="del">
          <ac:chgData name="Elza Wong" userId="79c69e3e-25e6-4463-9d74-0d63909ad018" providerId="ADAL" clId="{09FDF5E8-223B-4E2F-885D-972E42C758F5}" dt="2022-07-26T21:14:33.699" v="30" actId="478"/>
          <ac:spMkLst>
            <pc:docMk/>
            <pc:sldMk cId="4075491248" sldId="2007578596"/>
            <ac:spMk id="4" creationId="{79023B3C-8E23-4AFC-BA9B-D47F189053E7}"/>
          </ac:spMkLst>
        </pc:spChg>
        <pc:spChg chg="mod">
          <ac:chgData name="Elza Wong" userId="79c69e3e-25e6-4463-9d74-0d63909ad018" providerId="ADAL" clId="{09FDF5E8-223B-4E2F-885D-972E42C758F5}" dt="2022-07-26T21:11:03.762" v="20" actId="20577"/>
          <ac:spMkLst>
            <pc:docMk/>
            <pc:sldMk cId="4075491248" sldId="2007578596"/>
            <ac:spMk id="8" creationId="{B1DB811A-9D6C-4449-84C9-3CCB3D80F924}"/>
          </ac:spMkLst>
        </pc:spChg>
      </pc:sldChg>
      <pc:sldChg chg="delSp mod">
        <pc:chgData name="Elza Wong" userId="79c69e3e-25e6-4463-9d74-0d63909ad018" providerId="ADAL" clId="{09FDF5E8-223B-4E2F-885D-972E42C758F5}" dt="2022-07-26T21:15:05.031" v="33" actId="478"/>
        <pc:sldMkLst>
          <pc:docMk/>
          <pc:sldMk cId="2000407094" sldId="2007578598"/>
        </pc:sldMkLst>
        <pc:spChg chg="del">
          <ac:chgData name="Elza Wong" userId="79c69e3e-25e6-4463-9d74-0d63909ad018" providerId="ADAL" clId="{09FDF5E8-223B-4E2F-885D-972E42C758F5}" dt="2022-07-26T21:15:05.031" v="33" actId="478"/>
          <ac:spMkLst>
            <pc:docMk/>
            <pc:sldMk cId="2000407094" sldId="2007578598"/>
            <ac:spMk id="133" creationId="{EDB96DAC-FCFB-F648-A18A-7A4A645D24DF}"/>
          </ac:spMkLst>
        </pc:spChg>
      </pc:sldChg>
      <pc:sldChg chg="delSp mod">
        <pc:chgData name="Elza Wong" userId="79c69e3e-25e6-4463-9d74-0d63909ad018" providerId="ADAL" clId="{09FDF5E8-223B-4E2F-885D-972E42C758F5}" dt="2022-07-26T21:15:07.953" v="34" actId="478"/>
        <pc:sldMkLst>
          <pc:docMk/>
          <pc:sldMk cId="3921755905" sldId="2007578600"/>
        </pc:sldMkLst>
        <pc:spChg chg="del">
          <ac:chgData name="Elza Wong" userId="79c69e3e-25e6-4463-9d74-0d63909ad018" providerId="ADAL" clId="{09FDF5E8-223B-4E2F-885D-972E42C758F5}" dt="2022-07-26T21:15:07.953" v="34" actId="478"/>
          <ac:spMkLst>
            <pc:docMk/>
            <pc:sldMk cId="3921755905" sldId="2007578600"/>
            <ac:spMk id="130" creationId="{419C9782-21A1-4CF5-B341-F8902E2AAA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FE3304-6ACE-4EFA-B3E7-84FE270783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03B46-029E-45B0-A928-95D189748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45ACE-9E1E-47DD-8A94-611D5A38E78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8FA9A-D68C-431E-AF08-701D0A6AF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7E6F6-A0B4-49E6-8B99-1D5E870DC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4FCE-BEC9-4D6F-B2E2-8509468FA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E078-FE8E-4041-88DA-A22D6B34EFA4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64C3-7C06-4EFF-998A-8DF8580D0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64C3-7C06-4EFF-998A-8DF8580D01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1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Note: CXL fabric supports up to 2 levels of switching from a given node to any other node in the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33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33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168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8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64C3-7C06-4EFF-998A-8DF8580D0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5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Doubling bandwidth: </a:t>
            </a:r>
            <a:r>
              <a:rPr lang="en-US" sz="1200" dirty="0"/>
              <a:t>Bandwidth boost with 64 GT/s (PAM-4)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64C3-7C06-4EFF-998A-8DF8580D01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3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Multi-level switching – may be pushed to CXL 3.0 ECN depending on specification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64C3-7C06-4EFF-998A-8DF8580D01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4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1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9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F8FFC-DC5F-4279-A231-56928B21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316698-F6FC-42C5-83B0-79E48EB3BC5C}"/>
              </a:ext>
            </a:extLst>
          </p:cNvPr>
          <p:cNvSpPr/>
          <p:nvPr userDrawn="1"/>
        </p:nvSpPr>
        <p:spPr>
          <a:xfrm>
            <a:off x="0" y="2146871"/>
            <a:ext cx="12192000" cy="4711128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532F0B-9E84-4A0F-8C8D-4A814B5AA2F7}"/>
              </a:ext>
            </a:extLst>
          </p:cNvPr>
          <p:cNvSpPr/>
          <p:nvPr userDrawn="1"/>
        </p:nvSpPr>
        <p:spPr>
          <a:xfrm>
            <a:off x="0" y="-7151"/>
            <a:ext cx="12192000" cy="2154022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19601-80B6-4DDD-BA75-A838A5A2D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00" y="2904602"/>
            <a:ext cx="10304253" cy="1327524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rgbClr val="E9E9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AC522-4D92-41CC-907E-E2E26059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15" y="4157180"/>
            <a:ext cx="10304254" cy="51535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9E9E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C8BB97-F5ED-4831-B58C-9FB42686C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438" t="32487" r="13333" b="30958"/>
          <a:stretch/>
        </p:blipFill>
        <p:spPr>
          <a:xfrm>
            <a:off x="8734943" y="1162580"/>
            <a:ext cx="3104499" cy="67799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9AB79E7-70D8-4719-AAA3-69FF8F153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411" y="4998285"/>
            <a:ext cx="5134641" cy="383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9E9EC"/>
                </a:solidFill>
              </a:defRPr>
            </a:lvl1pPr>
          </a:lstStyle>
          <a:p>
            <a:pPr lvl="0"/>
            <a:r>
              <a:rPr lang="en-US"/>
              <a:t>Click to edit slide 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7CAE68-1DEF-405B-864C-05B79D36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FB190EC-E5EE-4076-9579-5038573C9D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070584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B2E65B-2AB0-4D81-A2AE-1647F3FBEA96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887D8-4759-4F0A-99E8-C1D1CC5CAEE5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81F336C-35FE-4F83-8D9C-526FF5A15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ABC34A3-C7C3-486A-85C0-6A722FFD3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3AFE8C4-AF20-48B2-9B86-111E286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F6CEF99-EA6D-4EAD-B3E4-EAA3FAF824F1}" type="datetime1">
              <a:rPr lang="en-US" smtClean="0"/>
              <a:pPr/>
              <a:t>9/4/2022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61C0ED-128F-40B8-9A69-0C16A3F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5508D5-49D2-4B87-BD56-1056464D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DFE3927A-0270-46F8-9E42-601B6827E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47894C-93F5-4586-8267-AB57BA93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852052-5685-46D0-87E5-0B6ECEE7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 dirty="0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82957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789596-C2BA-48AC-8CA8-F6D6A73CEB5A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A75472-BCB7-45C3-8CCC-28D4C85921CB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084C732-C52A-421D-A79C-9D1B1B4F32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8242B2A-DAF7-4557-829D-21410489E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8E84B27-DF87-4797-A891-010F66834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52027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721AA-0D9D-48A6-82CA-88BD6112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890DF4-2146-4804-902A-12625820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25420D-4075-4253-9019-DB391F1A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FF136AB-424C-4F9F-9B3A-504D174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43CEC1B-7240-4E9E-9848-92B11D67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828FD8-0617-48C3-8A05-2F17FC31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A1B315-77BC-4CF3-82C0-BD353318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yn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E86C6C-A88F-45BF-BAFF-B800DE091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E4D7FA5-3319-4D74-B8BC-835036A843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7996" y="6332806"/>
            <a:ext cx="1485901" cy="650082"/>
          </a:xfrm>
          <a:prstGeom prst="rect">
            <a:avLst/>
          </a:prstGeom>
        </p:spPr>
      </p:pic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D53EAA98-00C2-4BF9-8D18-70228D0B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8082B31B-F1E4-4BBA-B8FA-0B144B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yn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E86C6C-A88F-45BF-BAFF-B800DE091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E4D7FA5-3319-4D74-B8BC-835036A843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7996" y="6332806"/>
            <a:ext cx="1485901" cy="650082"/>
          </a:xfrm>
          <a:prstGeom prst="rect">
            <a:avLst/>
          </a:prstGeom>
        </p:spPr>
      </p:pic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D53EAA98-00C2-4BF9-8D18-70228D0B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8082B31B-F1E4-4BBA-B8FA-0B144B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733B7B-092A-497F-849D-60766DC8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56FAC-846A-4450-B192-74A7069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8F36E0-0BFA-4B19-8224-B06905DC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170384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00E71-6363-43CF-8BF1-74A460C5F035}"/>
              </a:ext>
            </a:extLst>
          </p:cNvPr>
          <p:cNvSpPr/>
          <p:nvPr userDrawn="1"/>
        </p:nvSpPr>
        <p:spPr>
          <a:xfrm>
            <a:off x="8735259" y="6448217"/>
            <a:ext cx="3456741" cy="40978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3303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2CC514-897B-4531-97CF-D5FB65C5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EF49A-85C8-4BE7-A0D6-632138A28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56" t="26164" r="11091" b="25881"/>
          <a:stretch/>
        </p:blipFill>
        <p:spPr>
          <a:xfrm>
            <a:off x="10688117" y="6503998"/>
            <a:ext cx="1125661" cy="307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EE1D8F-AE76-4D34-B981-269EC8C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97882-BCBE-4D36-9DFB-F50D0FB1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90218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TItl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B355C2C-291B-45FB-B7FD-9C7EC8EC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6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00E71-6363-43CF-8BF1-74A460C5F035}"/>
              </a:ext>
            </a:extLst>
          </p:cNvPr>
          <p:cNvSpPr/>
          <p:nvPr userDrawn="1"/>
        </p:nvSpPr>
        <p:spPr>
          <a:xfrm>
            <a:off x="8735259" y="6448217"/>
            <a:ext cx="3456741" cy="40978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3303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2CC514-897B-4531-97CF-D5FB65C5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EF49A-85C8-4BE7-A0D6-632138A28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56" t="26164" r="11091" b="25881"/>
          <a:stretch/>
        </p:blipFill>
        <p:spPr>
          <a:xfrm>
            <a:off x="10688117" y="6503998"/>
            <a:ext cx="1125661" cy="307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EE1D8F-AE76-4D34-B981-269EC8C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97882-BCBE-4D36-9DFB-F50D0FB1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25332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32C937-DA59-49A4-B34C-626E52A6E70F}"/>
              </a:ext>
            </a:extLst>
          </p:cNvPr>
          <p:cNvGrpSpPr/>
          <p:nvPr userDrawn="1"/>
        </p:nvGrpSpPr>
        <p:grpSpPr>
          <a:xfrm>
            <a:off x="3067878" y="2302072"/>
            <a:ext cx="6056244" cy="2253857"/>
            <a:chOff x="3063460" y="2093803"/>
            <a:chExt cx="6056244" cy="22538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C1C63-3E22-4F00-9DA8-60F1AE606D8E}"/>
                </a:ext>
              </a:extLst>
            </p:cNvPr>
            <p:cNvSpPr txBox="1"/>
            <p:nvPr userDrawn="1"/>
          </p:nvSpPr>
          <p:spPr>
            <a:xfrm>
              <a:off x="3063460" y="3605854"/>
              <a:ext cx="6056244" cy="741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4400">
                  <a:solidFill>
                    <a:schemeClr val="bg1"/>
                  </a:solidFill>
                </a:rPr>
                <a:t>Thank You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470261F-2F68-495C-A549-E361C10B02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156" t="26164" r="11091" b="25881"/>
            <a:stretch/>
          </p:blipFill>
          <p:spPr>
            <a:xfrm>
              <a:off x="3993839" y="2093803"/>
              <a:ext cx="4274700" cy="1168481"/>
            </a:xfrm>
            <a:prstGeom prst="rect">
              <a:avLst/>
            </a:prstGeom>
          </p:spPr>
        </p:pic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CC073E-B52E-4E2B-9246-D2936E81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74113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5600" y="6356350"/>
            <a:ext cx="1422400" cy="365125"/>
          </a:xfrm>
        </p:spPr>
        <p:txBody>
          <a:bodyPr/>
          <a:lstStyle/>
          <a:p>
            <a:fld id="{1736D410-BB1B-47BE-81F8-FA61DEEC5942}" type="datetimeFigureOut">
              <a:rPr lang="en-US" smtClean="0"/>
              <a:pPr/>
              <a:t>9/4/2022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  <p:sp>
        <p:nvSpPr>
          <p:cNvPr id="9" name="ConStatement">
            <a:extLst>
              <a:ext uri="{FF2B5EF4-FFF2-40B4-BE49-F238E27FC236}">
                <a16:creationId xmlns:a16="http://schemas.microsoft.com/office/drawing/2014/main" id="{61759CC6-0FEE-430B-B8F4-65CA0E5B9A7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089401" y="6548582"/>
            <a:ext cx="3556000" cy="20661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  <a:latin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</a:rPr>
              <a:t>Accellera</a:t>
            </a:r>
            <a:r>
              <a:rPr lang="en-US" sz="800" dirty="0">
                <a:solidFill>
                  <a:srgbClr val="7F7F7F"/>
                </a:solidFill>
                <a:latin typeface="Arial"/>
              </a:rPr>
              <a:t> Systems Initiative</a:t>
            </a:r>
          </a:p>
        </p:txBody>
      </p:sp>
    </p:spTree>
    <p:extLst>
      <p:ext uri="{BB962C8B-B14F-4D97-AF65-F5344CB8AC3E}">
        <p14:creationId xmlns:p14="http://schemas.microsoft.com/office/powerpoint/2010/main" val="27611431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39D1FB-A102-441D-BEB7-4FF6A01C1123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6FF1C3-2899-4D06-B7FC-AD4AAC16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6" y="1371599"/>
            <a:ext cx="11259113" cy="4679923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C187FC-41BD-4FF9-9863-053612C1A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A2858E-2D45-4829-B20D-192A6BD94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86A7E4-8D35-4AFB-8264-B6CAA6B6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CC1864-5D15-4276-87FB-CA6CDEF8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E7FEE4C-7FA9-49B8-A96A-BA664600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D0B7B8-E65E-4D0C-8E39-0362E5C5CA6D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6057C55-FFEC-4C51-8549-9DCCB76B34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8CAD57C-BEEB-4674-997B-479A15254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66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28" userDrawn="1">
          <p15:clr>
            <a:srgbClr val="FBAE40"/>
          </p15:clr>
        </p15:guide>
        <p15:guide id="2" pos="7368" userDrawn="1">
          <p15:clr>
            <a:srgbClr val="FBAE40"/>
          </p15:clr>
        </p15:guide>
        <p15:guide id="3" pos="312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  <p15:guide id="5" orient="horz" pos="4152" userDrawn="1">
          <p15:clr>
            <a:srgbClr val="FBAE40"/>
          </p15:clr>
        </p15:guide>
        <p15:guide id="6" orient="horz" pos="180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A7A23D-3020-4249-B0D2-D52D86B0EDF8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8265FA-3B29-4422-AB65-060DA744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CA8167-13ED-4B3B-A63A-0F2472584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BF614F7E-A14A-4BD1-94B8-C5C1941B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2FCBDB6-63B8-44A6-898C-9B3B153D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425583C5-6A65-4D2D-A2AC-7ED04DDB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8213FD-3DCC-40F5-93A9-27DA9AC58CEA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EC90E4B-D5B6-4143-AE44-3C50E77D4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BC48472-B4AE-4758-8783-E1EFD0318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314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51A5-8A9C-45AE-B9CD-BBCA4A03D4F1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9C4D97-A67E-4BA3-A152-80CBD2B86FCE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EFC7F3D-AEEB-42E0-B129-CA595ADA6A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329140E-40DD-40E7-A13A-1A01102B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CB6A754-8180-4921-AD3F-7B326F41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83" y="1371600"/>
            <a:ext cx="10515600" cy="4351338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3AB042-6692-452E-A1DC-5915703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823F714-07D3-4CEF-A4F4-25FC726CD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9510CA-0B21-4CB1-AFD1-D9BCE3C59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39EE80-A3E3-4D4F-8EE8-50931E3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40EE00-FB26-4C50-B01F-F2BAE21C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D958741-2347-44A7-A11C-89FAAC4B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5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B2E65B-2AB0-4D81-A2AE-1647F3FBEA96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887D8-4759-4F0A-99E8-C1D1CC5CAEE5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81F336C-35FE-4F83-8D9C-526FF5A15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ABC34A3-C7C3-486A-85C0-6A722FFD3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3AFE8C4-AF20-48B2-9B86-111E286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F6CEF99-EA6D-4EAD-B3E4-EAA3FAF824F1}" type="datetime1">
              <a:rPr lang="en-US" smtClean="0"/>
              <a:pPr/>
              <a:t>9/4/2022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61C0ED-128F-40B8-9A69-0C16A3F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5508D5-49D2-4B87-BD56-1056464D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DFE3927A-0270-46F8-9E42-601B6827E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47894C-93F5-4586-8267-AB57BA93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852052-5685-46D0-87E5-0B6ECEE7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186187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08846B-51C9-41B1-B4DE-CBAFD09EAE13}"/>
              </a:ext>
            </a:extLst>
          </p:cNvPr>
          <p:cNvSpPr/>
          <p:nvPr userDrawn="1"/>
        </p:nvSpPr>
        <p:spPr>
          <a:xfrm>
            <a:off x="0" y="6461251"/>
            <a:ext cx="12192000" cy="396749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98AE6-1C61-4C78-93C9-36E18A5F8E30}"/>
              </a:ext>
            </a:extLst>
          </p:cNvPr>
          <p:cNvSpPr/>
          <p:nvPr userDrawn="1"/>
        </p:nvSpPr>
        <p:spPr>
          <a:xfrm>
            <a:off x="0" y="-8045"/>
            <a:ext cx="12192000" cy="103208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853C7F6-C06D-49A2-BEB9-20F33102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C52CF29-0F5B-4119-8CA8-840B255A3678}" type="datetime1">
              <a:rPr lang="en-US" smtClean="0"/>
              <a:pPr/>
              <a:t>9/4/2022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A5BAB65-AC8E-4279-A375-89E2B567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915808-8233-436F-9C8C-9EEE10D40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156" t="26164" r="11091" b="25881"/>
          <a:stretch/>
        </p:blipFill>
        <p:spPr>
          <a:xfrm>
            <a:off x="9395112" y="166768"/>
            <a:ext cx="2412956" cy="6595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CB0C0AB-7CD0-4ECB-9DBA-E4EF74C79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AFC74D0F-EDCD-4C6A-A6BF-92FDA74E0916}"/>
              </a:ext>
            </a:extLst>
          </p:cNvPr>
          <p:cNvSpPr/>
          <p:nvPr userDrawn="1"/>
        </p:nvSpPr>
        <p:spPr>
          <a:xfrm>
            <a:off x="5126870" y="1087247"/>
            <a:ext cx="4020653" cy="5361518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38617"/>
              <a:gd name="connsiteY0" fmla="*/ 5358960 h 5358960"/>
              <a:gd name="connsiteX1" fmla="*/ 3041030 w 4038617"/>
              <a:gd name="connsiteY1" fmla="*/ 0 h 5358960"/>
              <a:gd name="connsiteX2" fmla="*/ 4038617 w 4038617"/>
              <a:gd name="connsiteY2" fmla="*/ 1587 h 5358960"/>
              <a:gd name="connsiteX3" fmla="*/ 989787 w 4038617"/>
              <a:gd name="connsiteY3" fmla="*/ 5357924 h 5358960"/>
              <a:gd name="connsiteX4" fmla="*/ 0 w 4038617"/>
              <a:gd name="connsiteY4" fmla="*/ 5358960 h 5358960"/>
              <a:gd name="connsiteX0" fmla="*/ 0 w 4020653"/>
              <a:gd name="connsiteY0" fmla="*/ 5360966 h 5360966"/>
              <a:gd name="connsiteX1" fmla="*/ 3041030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0966 h 5360966"/>
              <a:gd name="connsiteX1" fmla="*/ 3041030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2553 h 5362553"/>
              <a:gd name="connsiteX1" fmla="*/ 3035641 w 4020653"/>
              <a:gd name="connsiteY1" fmla="*/ 0 h 5362553"/>
              <a:gd name="connsiteX2" fmla="*/ 4020653 w 4020653"/>
              <a:gd name="connsiteY2" fmla="*/ 1587 h 5362553"/>
              <a:gd name="connsiteX3" fmla="*/ 989787 w 4020653"/>
              <a:gd name="connsiteY3" fmla="*/ 5361517 h 5362553"/>
              <a:gd name="connsiteX4" fmla="*/ 0 w 4020653"/>
              <a:gd name="connsiteY4" fmla="*/ 5362553 h 5362553"/>
              <a:gd name="connsiteX0" fmla="*/ 0 w 4020653"/>
              <a:gd name="connsiteY0" fmla="*/ 5360966 h 5360966"/>
              <a:gd name="connsiteX1" fmla="*/ 3037438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0966 h 5361518"/>
              <a:gd name="connsiteX1" fmla="*/ 3037438 w 4020653"/>
              <a:gd name="connsiteY1" fmla="*/ 2006 h 5361518"/>
              <a:gd name="connsiteX2" fmla="*/ 4020653 w 4020653"/>
              <a:gd name="connsiteY2" fmla="*/ 0 h 5361518"/>
              <a:gd name="connsiteX3" fmla="*/ 988199 w 4020653"/>
              <a:gd name="connsiteY3" fmla="*/ 5361518 h 5361518"/>
              <a:gd name="connsiteX4" fmla="*/ 0 w 4020653"/>
              <a:gd name="connsiteY4" fmla="*/ 5360966 h 53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53" h="5361518">
                <a:moveTo>
                  <a:pt x="0" y="5360966"/>
                </a:moveTo>
                <a:lnTo>
                  <a:pt x="3037438" y="2006"/>
                </a:lnTo>
                <a:lnTo>
                  <a:pt x="4020653" y="0"/>
                </a:lnTo>
                <a:lnTo>
                  <a:pt x="988199" y="5361518"/>
                </a:lnTo>
                <a:lnTo>
                  <a:pt x="0" y="5360966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Parallelogram 32">
            <a:extLst>
              <a:ext uri="{FF2B5EF4-FFF2-40B4-BE49-F238E27FC236}">
                <a16:creationId xmlns:a16="http://schemas.microsoft.com/office/drawing/2014/main" id="{DE774BDE-6C6D-4B34-9F6A-2FEBF667C0AB}"/>
              </a:ext>
            </a:extLst>
          </p:cNvPr>
          <p:cNvSpPr/>
          <p:nvPr userDrawn="1"/>
        </p:nvSpPr>
        <p:spPr>
          <a:xfrm>
            <a:off x="6124989" y="1083863"/>
            <a:ext cx="4015556" cy="5364349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22742"/>
              <a:gd name="connsiteY0" fmla="*/ 5360547 h 5360547"/>
              <a:gd name="connsiteX1" fmla="*/ 3041030 w 4022742"/>
              <a:gd name="connsiteY1" fmla="*/ 1587 h 5360547"/>
              <a:gd name="connsiteX2" fmla="*/ 4022742 w 4022742"/>
              <a:gd name="connsiteY2" fmla="*/ 0 h 5360547"/>
              <a:gd name="connsiteX3" fmla="*/ 989787 w 4022742"/>
              <a:gd name="connsiteY3" fmla="*/ 5359511 h 5360547"/>
              <a:gd name="connsiteX4" fmla="*/ 0 w 4022742"/>
              <a:gd name="connsiteY4" fmla="*/ 5360547 h 5360547"/>
              <a:gd name="connsiteX0" fmla="*/ 0 w 4022742"/>
              <a:gd name="connsiteY0" fmla="*/ 5366146 h 5366146"/>
              <a:gd name="connsiteX1" fmla="*/ 3026658 w 4022742"/>
              <a:gd name="connsiteY1" fmla="*/ 0 h 5366146"/>
              <a:gd name="connsiteX2" fmla="*/ 4022742 w 4022742"/>
              <a:gd name="connsiteY2" fmla="*/ 5599 h 5366146"/>
              <a:gd name="connsiteX3" fmla="*/ 989787 w 4022742"/>
              <a:gd name="connsiteY3" fmla="*/ 5365110 h 5366146"/>
              <a:gd name="connsiteX4" fmla="*/ 0 w 4022742"/>
              <a:gd name="connsiteY4" fmla="*/ 5366146 h 5366146"/>
              <a:gd name="connsiteX0" fmla="*/ 0 w 4022742"/>
              <a:gd name="connsiteY0" fmla="*/ 5364349 h 5364349"/>
              <a:gd name="connsiteX1" fmla="*/ 3024862 w 4022742"/>
              <a:gd name="connsiteY1" fmla="*/ 0 h 5364349"/>
              <a:gd name="connsiteX2" fmla="*/ 4022742 w 4022742"/>
              <a:gd name="connsiteY2" fmla="*/ 3802 h 5364349"/>
              <a:gd name="connsiteX3" fmla="*/ 989787 w 4022742"/>
              <a:gd name="connsiteY3" fmla="*/ 5363313 h 5364349"/>
              <a:gd name="connsiteX4" fmla="*/ 0 w 4022742"/>
              <a:gd name="connsiteY4" fmla="*/ 5364349 h 5364349"/>
              <a:gd name="connsiteX0" fmla="*/ 0 w 4015556"/>
              <a:gd name="connsiteY0" fmla="*/ 5364349 h 5364349"/>
              <a:gd name="connsiteX1" fmla="*/ 3024862 w 4015556"/>
              <a:gd name="connsiteY1" fmla="*/ 0 h 5364349"/>
              <a:gd name="connsiteX2" fmla="*/ 4015556 w 4015556"/>
              <a:gd name="connsiteY2" fmla="*/ 3802 h 5364349"/>
              <a:gd name="connsiteX3" fmla="*/ 989787 w 4015556"/>
              <a:gd name="connsiteY3" fmla="*/ 5363313 h 5364349"/>
              <a:gd name="connsiteX4" fmla="*/ 0 w 4015556"/>
              <a:gd name="connsiteY4" fmla="*/ 5364349 h 5364349"/>
              <a:gd name="connsiteX0" fmla="*/ 0 w 4015556"/>
              <a:gd name="connsiteY0" fmla="*/ 5364349 h 5364349"/>
              <a:gd name="connsiteX1" fmla="*/ 3024862 w 4015556"/>
              <a:gd name="connsiteY1" fmla="*/ 0 h 5364349"/>
              <a:gd name="connsiteX2" fmla="*/ 4015556 w 4015556"/>
              <a:gd name="connsiteY2" fmla="*/ 209 h 5364349"/>
              <a:gd name="connsiteX3" fmla="*/ 989787 w 4015556"/>
              <a:gd name="connsiteY3" fmla="*/ 5363313 h 5364349"/>
              <a:gd name="connsiteX4" fmla="*/ 0 w 4015556"/>
              <a:gd name="connsiteY4" fmla="*/ 5364349 h 536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556" h="5364349">
                <a:moveTo>
                  <a:pt x="0" y="5364349"/>
                </a:moveTo>
                <a:lnTo>
                  <a:pt x="3024862" y="0"/>
                </a:lnTo>
                <a:lnTo>
                  <a:pt x="4015556" y="209"/>
                </a:lnTo>
                <a:lnTo>
                  <a:pt x="989787" y="5363313"/>
                </a:lnTo>
                <a:lnTo>
                  <a:pt x="0" y="5364349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Parallelogram 32">
            <a:extLst>
              <a:ext uri="{FF2B5EF4-FFF2-40B4-BE49-F238E27FC236}">
                <a16:creationId xmlns:a16="http://schemas.microsoft.com/office/drawing/2014/main" id="{F447950C-1515-413E-B290-3EA07DEA6557}"/>
              </a:ext>
            </a:extLst>
          </p:cNvPr>
          <p:cNvSpPr/>
          <p:nvPr userDrawn="1"/>
        </p:nvSpPr>
        <p:spPr>
          <a:xfrm>
            <a:off x="7125234" y="1083655"/>
            <a:ext cx="3997936" cy="5364558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18805 w 4049730"/>
              <a:gd name="connsiteY1" fmla="*/ 1588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14104"/>
              <a:gd name="connsiteY0" fmla="*/ 5358960 h 5358960"/>
              <a:gd name="connsiteX1" fmla="*/ 3018805 w 4014104"/>
              <a:gd name="connsiteY1" fmla="*/ 1588 h 5358960"/>
              <a:gd name="connsiteX2" fmla="*/ 4014104 w 4014104"/>
              <a:gd name="connsiteY2" fmla="*/ 0 h 5358960"/>
              <a:gd name="connsiteX3" fmla="*/ 989787 w 4014104"/>
              <a:gd name="connsiteY3" fmla="*/ 5357924 h 5358960"/>
              <a:gd name="connsiteX4" fmla="*/ 0 w 4014104"/>
              <a:gd name="connsiteY4" fmla="*/ 5358960 h 5358960"/>
              <a:gd name="connsiteX0" fmla="*/ 0 w 4014104"/>
              <a:gd name="connsiteY0" fmla="*/ 5364558 h 5364558"/>
              <a:gd name="connsiteX1" fmla="*/ 3015212 w 4014104"/>
              <a:gd name="connsiteY1" fmla="*/ 0 h 5364558"/>
              <a:gd name="connsiteX2" fmla="*/ 4014104 w 4014104"/>
              <a:gd name="connsiteY2" fmla="*/ 5598 h 5364558"/>
              <a:gd name="connsiteX3" fmla="*/ 989787 w 4014104"/>
              <a:gd name="connsiteY3" fmla="*/ 5363522 h 5364558"/>
              <a:gd name="connsiteX4" fmla="*/ 0 w 4014104"/>
              <a:gd name="connsiteY4" fmla="*/ 5364558 h 5364558"/>
              <a:gd name="connsiteX0" fmla="*/ 0 w 3997936"/>
              <a:gd name="connsiteY0" fmla="*/ 5364558 h 5364558"/>
              <a:gd name="connsiteX1" fmla="*/ 3015212 w 3997936"/>
              <a:gd name="connsiteY1" fmla="*/ 0 h 5364558"/>
              <a:gd name="connsiteX2" fmla="*/ 3997936 w 3997936"/>
              <a:gd name="connsiteY2" fmla="*/ 3801 h 5364558"/>
              <a:gd name="connsiteX3" fmla="*/ 989787 w 3997936"/>
              <a:gd name="connsiteY3" fmla="*/ 5363522 h 5364558"/>
              <a:gd name="connsiteX4" fmla="*/ 0 w 3997936"/>
              <a:gd name="connsiteY4" fmla="*/ 5364558 h 53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936" h="5364558">
                <a:moveTo>
                  <a:pt x="0" y="5364558"/>
                </a:moveTo>
                <a:lnTo>
                  <a:pt x="3015212" y="0"/>
                </a:lnTo>
                <a:lnTo>
                  <a:pt x="3997936" y="3801"/>
                </a:lnTo>
                <a:lnTo>
                  <a:pt x="989787" y="5363522"/>
                </a:lnTo>
                <a:lnTo>
                  <a:pt x="0" y="5364558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Parallelogram 32">
            <a:extLst>
              <a:ext uri="{FF2B5EF4-FFF2-40B4-BE49-F238E27FC236}">
                <a16:creationId xmlns:a16="http://schemas.microsoft.com/office/drawing/2014/main" id="{8C5A4639-5044-4BFA-8330-AF20FCA2C078}"/>
              </a:ext>
            </a:extLst>
          </p:cNvPr>
          <p:cNvSpPr/>
          <p:nvPr userDrawn="1"/>
        </p:nvSpPr>
        <p:spPr>
          <a:xfrm>
            <a:off x="8127769" y="1087271"/>
            <a:ext cx="4049730" cy="5360941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01446 w 4049730"/>
              <a:gd name="connsiteY1" fmla="*/ 1979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60940 h 5360940"/>
              <a:gd name="connsiteX1" fmla="*/ 3001446 w 4049730"/>
              <a:gd name="connsiteY1" fmla="*/ 0 h 5360940"/>
              <a:gd name="connsiteX2" fmla="*/ 4049730 w 4049730"/>
              <a:gd name="connsiteY2" fmla="*/ 1980 h 5360940"/>
              <a:gd name="connsiteX3" fmla="*/ 989787 w 4049730"/>
              <a:gd name="connsiteY3" fmla="*/ 5359904 h 5360940"/>
              <a:gd name="connsiteX4" fmla="*/ 0 w 4049730"/>
              <a:gd name="connsiteY4" fmla="*/ 5360940 h 5360940"/>
              <a:gd name="connsiteX0" fmla="*/ 0 w 4049730"/>
              <a:gd name="connsiteY0" fmla="*/ 5362737 h 5362737"/>
              <a:gd name="connsiteX1" fmla="*/ 2997853 w 4049730"/>
              <a:gd name="connsiteY1" fmla="*/ 0 h 5362737"/>
              <a:gd name="connsiteX2" fmla="*/ 4049730 w 4049730"/>
              <a:gd name="connsiteY2" fmla="*/ 3777 h 5362737"/>
              <a:gd name="connsiteX3" fmla="*/ 989787 w 4049730"/>
              <a:gd name="connsiteY3" fmla="*/ 5361701 h 5362737"/>
              <a:gd name="connsiteX4" fmla="*/ 0 w 4049730"/>
              <a:gd name="connsiteY4" fmla="*/ 5362737 h 5362737"/>
              <a:gd name="connsiteX0" fmla="*/ 0 w 4049730"/>
              <a:gd name="connsiteY0" fmla="*/ 5360941 h 5360941"/>
              <a:gd name="connsiteX1" fmla="*/ 2994260 w 4049730"/>
              <a:gd name="connsiteY1" fmla="*/ 0 h 5360941"/>
              <a:gd name="connsiteX2" fmla="*/ 4049730 w 4049730"/>
              <a:gd name="connsiteY2" fmla="*/ 1981 h 5360941"/>
              <a:gd name="connsiteX3" fmla="*/ 989787 w 4049730"/>
              <a:gd name="connsiteY3" fmla="*/ 5359905 h 5360941"/>
              <a:gd name="connsiteX4" fmla="*/ 0 w 4049730"/>
              <a:gd name="connsiteY4" fmla="*/ 5360941 h 53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730" h="5360941">
                <a:moveTo>
                  <a:pt x="0" y="5360941"/>
                </a:moveTo>
                <a:lnTo>
                  <a:pt x="2994260" y="0"/>
                </a:lnTo>
                <a:lnTo>
                  <a:pt x="4049730" y="1981"/>
                </a:lnTo>
                <a:lnTo>
                  <a:pt x="989787" y="5359905"/>
                </a:lnTo>
                <a:lnTo>
                  <a:pt x="0" y="5360941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Parallelogram 32">
            <a:extLst>
              <a:ext uri="{FF2B5EF4-FFF2-40B4-BE49-F238E27FC236}">
                <a16:creationId xmlns:a16="http://schemas.microsoft.com/office/drawing/2014/main" id="{C86D9E77-4712-4340-A9E5-6A813303D271}"/>
              </a:ext>
            </a:extLst>
          </p:cNvPr>
          <p:cNvSpPr/>
          <p:nvPr userDrawn="1"/>
        </p:nvSpPr>
        <p:spPr>
          <a:xfrm>
            <a:off x="1360" y="1087544"/>
            <a:ext cx="951761" cy="1684121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3088048 w 4049730"/>
              <a:gd name="connsiteY3" fmla="*/ 1691489 h 5358960"/>
              <a:gd name="connsiteX4" fmla="*/ 0 w 4049730"/>
              <a:gd name="connsiteY4" fmla="*/ 5358960 h 5358960"/>
              <a:gd name="connsiteX0" fmla="*/ 0 w 1752686"/>
              <a:gd name="connsiteY0" fmla="*/ 1462821 h 1691489"/>
              <a:gd name="connsiteX1" fmla="*/ 743986 w 1752686"/>
              <a:gd name="connsiteY1" fmla="*/ 0 h 1691489"/>
              <a:gd name="connsiteX2" fmla="*/ 1752686 w 1752686"/>
              <a:gd name="connsiteY2" fmla="*/ 0 h 1691489"/>
              <a:gd name="connsiteX3" fmla="*/ 791004 w 1752686"/>
              <a:gd name="connsiteY3" fmla="*/ 1691489 h 1691489"/>
              <a:gd name="connsiteX4" fmla="*/ 0 w 1752686"/>
              <a:gd name="connsiteY4" fmla="*/ 1462821 h 1691489"/>
              <a:gd name="connsiteX0" fmla="*/ 47018 w 1008700"/>
              <a:gd name="connsiteY0" fmla="*/ 1691489 h 1691489"/>
              <a:gd name="connsiteX1" fmla="*/ 0 w 1008700"/>
              <a:gd name="connsiteY1" fmla="*/ 0 h 1691489"/>
              <a:gd name="connsiteX2" fmla="*/ 1008700 w 1008700"/>
              <a:gd name="connsiteY2" fmla="*/ 0 h 1691489"/>
              <a:gd name="connsiteX3" fmla="*/ 47018 w 1008700"/>
              <a:gd name="connsiteY3" fmla="*/ 1691489 h 1691489"/>
              <a:gd name="connsiteX0" fmla="*/ 0 w 961682"/>
              <a:gd name="connsiteY0" fmla="*/ 1691489 h 1691489"/>
              <a:gd name="connsiteX1" fmla="*/ 5990 w 961682"/>
              <a:gd name="connsiteY1" fmla="*/ 22087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14825 w 961682"/>
              <a:gd name="connsiteY1" fmla="*/ 61844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23660 w 961682"/>
              <a:gd name="connsiteY1" fmla="*/ 0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10408 w 961682"/>
              <a:gd name="connsiteY1" fmla="*/ 13252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3197 h 1693197"/>
              <a:gd name="connsiteX1" fmla="*/ 10408 w 961682"/>
              <a:gd name="connsiteY1" fmla="*/ 0 h 1693197"/>
              <a:gd name="connsiteX2" fmla="*/ 961682 w 961682"/>
              <a:gd name="connsiteY2" fmla="*/ 1708 h 1693197"/>
              <a:gd name="connsiteX3" fmla="*/ 0 w 961682"/>
              <a:gd name="connsiteY3" fmla="*/ 1693197 h 1693197"/>
              <a:gd name="connsiteX0" fmla="*/ 1424 w 951761"/>
              <a:gd name="connsiteY0" fmla="*/ 1684121 h 1684121"/>
              <a:gd name="connsiteX1" fmla="*/ 487 w 951761"/>
              <a:gd name="connsiteY1" fmla="*/ 0 h 1684121"/>
              <a:gd name="connsiteX2" fmla="*/ 951761 w 951761"/>
              <a:gd name="connsiteY2" fmla="*/ 1708 h 1684121"/>
              <a:gd name="connsiteX3" fmla="*/ 1424 w 951761"/>
              <a:gd name="connsiteY3" fmla="*/ 1684121 h 168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761" h="1684121">
                <a:moveTo>
                  <a:pt x="1424" y="1684121"/>
                </a:moveTo>
                <a:cubicBezTo>
                  <a:pt x="3421" y="1127654"/>
                  <a:pt x="-1510" y="556467"/>
                  <a:pt x="487" y="0"/>
                </a:cubicBezTo>
                <a:lnTo>
                  <a:pt x="951761" y="1708"/>
                </a:lnTo>
                <a:lnTo>
                  <a:pt x="1424" y="1684121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Parallelogram 32">
            <a:extLst>
              <a:ext uri="{FF2B5EF4-FFF2-40B4-BE49-F238E27FC236}">
                <a16:creationId xmlns:a16="http://schemas.microsoft.com/office/drawing/2014/main" id="{0756A132-B330-421D-A1ED-199C5CFE38C5}"/>
              </a:ext>
            </a:extLst>
          </p:cNvPr>
          <p:cNvSpPr/>
          <p:nvPr userDrawn="1"/>
        </p:nvSpPr>
        <p:spPr>
          <a:xfrm>
            <a:off x="-4155" y="1089253"/>
            <a:ext cx="1959812" cy="3419794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2098000 w 4049730"/>
              <a:gd name="connsiteY3" fmla="*/ 3419794 h 5358960"/>
              <a:gd name="connsiteX4" fmla="*/ 0 w 4049730"/>
              <a:gd name="connsiteY4" fmla="*/ 5358960 h 5358960"/>
              <a:gd name="connsiteX0" fmla="*/ 0 w 1957543"/>
              <a:gd name="connsiteY0" fmla="*/ 1676512 h 3419794"/>
              <a:gd name="connsiteX1" fmla="*/ 948843 w 1957543"/>
              <a:gd name="connsiteY1" fmla="*/ 0 h 3419794"/>
              <a:gd name="connsiteX2" fmla="*/ 1957543 w 1957543"/>
              <a:gd name="connsiteY2" fmla="*/ 0 h 3419794"/>
              <a:gd name="connsiteX3" fmla="*/ 5813 w 1957543"/>
              <a:gd name="connsiteY3" fmla="*/ 3419794 h 3419794"/>
              <a:gd name="connsiteX4" fmla="*/ 0 w 1957543"/>
              <a:gd name="connsiteY4" fmla="*/ 1676512 h 3419794"/>
              <a:gd name="connsiteX0" fmla="*/ 0 w 1962081"/>
              <a:gd name="connsiteY0" fmla="*/ 1767271 h 3419794"/>
              <a:gd name="connsiteX1" fmla="*/ 953381 w 1962081"/>
              <a:gd name="connsiteY1" fmla="*/ 0 h 3419794"/>
              <a:gd name="connsiteX2" fmla="*/ 1962081 w 1962081"/>
              <a:gd name="connsiteY2" fmla="*/ 0 h 3419794"/>
              <a:gd name="connsiteX3" fmla="*/ 10351 w 1962081"/>
              <a:gd name="connsiteY3" fmla="*/ 3419794 h 3419794"/>
              <a:gd name="connsiteX4" fmla="*/ 0 w 1962081"/>
              <a:gd name="connsiteY4" fmla="*/ 1767271 h 3419794"/>
              <a:gd name="connsiteX0" fmla="*/ 0 w 1959812"/>
              <a:gd name="connsiteY0" fmla="*/ 1685588 h 3419794"/>
              <a:gd name="connsiteX1" fmla="*/ 951112 w 1959812"/>
              <a:gd name="connsiteY1" fmla="*/ 0 h 3419794"/>
              <a:gd name="connsiteX2" fmla="*/ 1959812 w 1959812"/>
              <a:gd name="connsiteY2" fmla="*/ 0 h 3419794"/>
              <a:gd name="connsiteX3" fmla="*/ 8082 w 1959812"/>
              <a:gd name="connsiteY3" fmla="*/ 3419794 h 3419794"/>
              <a:gd name="connsiteX4" fmla="*/ 0 w 1959812"/>
              <a:gd name="connsiteY4" fmla="*/ 1685588 h 34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812" h="3419794">
                <a:moveTo>
                  <a:pt x="0" y="1685588"/>
                </a:moveTo>
                <a:lnTo>
                  <a:pt x="951112" y="0"/>
                </a:lnTo>
                <a:lnTo>
                  <a:pt x="1959812" y="0"/>
                </a:lnTo>
                <a:lnTo>
                  <a:pt x="8082" y="3419794"/>
                </a:lnTo>
                <a:cubicBezTo>
                  <a:pt x="6144" y="2838700"/>
                  <a:pt x="1938" y="2266682"/>
                  <a:pt x="0" y="1685588"/>
                </a:cubicBez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1184DAB6-5662-4E7E-A96E-4221BE0A8F25}"/>
              </a:ext>
            </a:extLst>
          </p:cNvPr>
          <p:cNvSpPr/>
          <p:nvPr userDrawn="1"/>
        </p:nvSpPr>
        <p:spPr>
          <a:xfrm>
            <a:off x="-1778" y="1089253"/>
            <a:ext cx="8169630" cy="5353936"/>
          </a:xfrm>
          <a:custGeom>
            <a:avLst/>
            <a:gdLst>
              <a:gd name="connsiteX0" fmla="*/ 0 w 9452742"/>
              <a:gd name="connsiteY0" fmla="*/ 5358614 h 5358614"/>
              <a:gd name="connsiteX1" fmla="*/ 3237460 w 9452742"/>
              <a:gd name="connsiteY1" fmla="*/ 0 h 5358614"/>
              <a:gd name="connsiteX2" fmla="*/ 9452742 w 9452742"/>
              <a:gd name="connsiteY2" fmla="*/ 0 h 5358614"/>
              <a:gd name="connsiteX3" fmla="*/ 6215282 w 9452742"/>
              <a:gd name="connsiteY3" fmla="*/ 5358614 h 5358614"/>
              <a:gd name="connsiteX4" fmla="*/ 0 w 9452742"/>
              <a:gd name="connsiteY4" fmla="*/ 5358614 h 5358614"/>
              <a:gd name="connsiteX0" fmla="*/ 0 w 9452742"/>
              <a:gd name="connsiteY0" fmla="*/ 5358614 h 5358614"/>
              <a:gd name="connsiteX1" fmla="*/ 3237460 w 9452742"/>
              <a:gd name="connsiteY1" fmla="*/ 0 h 5358614"/>
              <a:gd name="connsiteX2" fmla="*/ 9452742 w 9452742"/>
              <a:gd name="connsiteY2" fmla="*/ 0 h 5358614"/>
              <a:gd name="connsiteX3" fmla="*/ 6215282 w 9452742"/>
              <a:gd name="connsiteY3" fmla="*/ 5358614 h 5358614"/>
              <a:gd name="connsiteX4" fmla="*/ 1290946 w 9452742"/>
              <a:gd name="connsiteY4" fmla="*/ 5353936 h 5358614"/>
              <a:gd name="connsiteX5" fmla="*/ 0 w 9452742"/>
              <a:gd name="connsiteY5" fmla="*/ 5358614 h 5358614"/>
              <a:gd name="connsiteX0" fmla="*/ 0 w 8181060"/>
              <a:gd name="connsiteY0" fmla="*/ 3220977 h 5358614"/>
              <a:gd name="connsiteX1" fmla="*/ 1965778 w 8181060"/>
              <a:gd name="connsiteY1" fmla="*/ 0 h 5358614"/>
              <a:gd name="connsiteX2" fmla="*/ 8181060 w 8181060"/>
              <a:gd name="connsiteY2" fmla="*/ 0 h 5358614"/>
              <a:gd name="connsiteX3" fmla="*/ 4943600 w 8181060"/>
              <a:gd name="connsiteY3" fmla="*/ 5358614 h 5358614"/>
              <a:gd name="connsiteX4" fmla="*/ 19264 w 8181060"/>
              <a:gd name="connsiteY4" fmla="*/ 5353936 h 5358614"/>
              <a:gd name="connsiteX5" fmla="*/ 0 w 8181060"/>
              <a:gd name="connsiteY5" fmla="*/ 3220977 h 5358614"/>
              <a:gd name="connsiteX0" fmla="*/ 0 w 8174202"/>
              <a:gd name="connsiteY0" fmla="*/ 3262125 h 5358614"/>
              <a:gd name="connsiteX1" fmla="*/ 1958920 w 8174202"/>
              <a:gd name="connsiteY1" fmla="*/ 0 h 5358614"/>
              <a:gd name="connsiteX2" fmla="*/ 8174202 w 8174202"/>
              <a:gd name="connsiteY2" fmla="*/ 0 h 5358614"/>
              <a:gd name="connsiteX3" fmla="*/ 4936742 w 8174202"/>
              <a:gd name="connsiteY3" fmla="*/ 5358614 h 5358614"/>
              <a:gd name="connsiteX4" fmla="*/ 12406 w 8174202"/>
              <a:gd name="connsiteY4" fmla="*/ 5353936 h 5358614"/>
              <a:gd name="connsiteX5" fmla="*/ 0 w 8174202"/>
              <a:gd name="connsiteY5" fmla="*/ 3262125 h 5358614"/>
              <a:gd name="connsiteX0" fmla="*/ 0 w 8169630"/>
              <a:gd name="connsiteY0" fmla="*/ 3223263 h 5358614"/>
              <a:gd name="connsiteX1" fmla="*/ 1954348 w 8169630"/>
              <a:gd name="connsiteY1" fmla="*/ 0 h 5358614"/>
              <a:gd name="connsiteX2" fmla="*/ 8169630 w 8169630"/>
              <a:gd name="connsiteY2" fmla="*/ 0 h 5358614"/>
              <a:gd name="connsiteX3" fmla="*/ 4932170 w 8169630"/>
              <a:gd name="connsiteY3" fmla="*/ 5358614 h 5358614"/>
              <a:gd name="connsiteX4" fmla="*/ 7834 w 8169630"/>
              <a:gd name="connsiteY4" fmla="*/ 5353936 h 5358614"/>
              <a:gd name="connsiteX5" fmla="*/ 0 w 8169630"/>
              <a:gd name="connsiteY5" fmla="*/ 3223263 h 5358614"/>
              <a:gd name="connsiteX0" fmla="*/ 0 w 8169630"/>
              <a:gd name="connsiteY0" fmla="*/ 3223263 h 5358614"/>
              <a:gd name="connsiteX1" fmla="*/ 1954348 w 8169630"/>
              <a:gd name="connsiteY1" fmla="*/ 0 h 5358614"/>
              <a:gd name="connsiteX2" fmla="*/ 8169630 w 8169630"/>
              <a:gd name="connsiteY2" fmla="*/ 0 h 5358614"/>
              <a:gd name="connsiteX3" fmla="*/ 4932170 w 8169630"/>
              <a:gd name="connsiteY3" fmla="*/ 5358614 h 5358614"/>
              <a:gd name="connsiteX4" fmla="*/ 1484 w 8169630"/>
              <a:gd name="connsiteY4" fmla="*/ 5353936 h 5358614"/>
              <a:gd name="connsiteX5" fmla="*/ 0 w 8169630"/>
              <a:gd name="connsiteY5" fmla="*/ 3223263 h 5358614"/>
              <a:gd name="connsiteX0" fmla="*/ 0 w 8169630"/>
              <a:gd name="connsiteY0" fmla="*/ 3223263 h 5353936"/>
              <a:gd name="connsiteX1" fmla="*/ 1954348 w 8169630"/>
              <a:gd name="connsiteY1" fmla="*/ 0 h 5353936"/>
              <a:gd name="connsiteX2" fmla="*/ 8169630 w 8169630"/>
              <a:gd name="connsiteY2" fmla="*/ 0 h 5353936"/>
              <a:gd name="connsiteX3" fmla="*/ 5139788 w 8169630"/>
              <a:gd name="connsiteY3" fmla="*/ 5349779 h 5353936"/>
              <a:gd name="connsiteX4" fmla="*/ 1484 w 8169630"/>
              <a:gd name="connsiteY4" fmla="*/ 5353936 h 5353936"/>
              <a:gd name="connsiteX5" fmla="*/ 0 w 8169630"/>
              <a:gd name="connsiteY5" fmla="*/ 3223263 h 5353936"/>
              <a:gd name="connsiteX0" fmla="*/ 0 w 8169630"/>
              <a:gd name="connsiteY0" fmla="*/ 3435298 h 5353936"/>
              <a:gd name="connsiteX1" fmla="*/ 1954348 w 8169630"/>
              <a:gd name="connsiteY1" fmla="*/ 0 h 5353936"/>
              <a:gd name="connsiteX2" fmla="*/ 8169630 w 8169630"/>
              <a:gd name="connsiteY2" fmla="*/ 0 h 5353936"/>
              <a:gd name="connsiteX3" fmla="*/ 5139788 w 8169630"/>
              <a:gd name="connsiteY3" fmla="*/ 5349779 h 5353936"/>
              <a:gd name="connsiteX4" fmla="*/ 1484 w 8169630"/>
              <a:gd name="connsiteY4" fmla="*/ 5353936 h 5353936"/>
              <a:gd name="connsiteX5" fmla="*/ 0 w 8169630"/>
              <a:gd name="connsiteY5" fmla="*/ 3435298 h 53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630" h="5353936">
                <a:moveTo>
                  <a:pt x="0" y="3435298"/>
                </a:moveTo>
                <a:lnTo>
                  <a:pt x="1954348" y="0"/>
                </a:lnTo>
                <a:lnTo>
                  <a:pt x="8169630" y="0"/>
                </a:lnTo>
                <a:lnTo>
                  <a:pt x="5139788" y="5349779"/>
                </a:lnTo>
                <a:lnTo>
                  <a:pt x="1484" y="5353936"/>
                </a:lnTo>
                <a:cubicBezTo>
                  <a:pt x="-2651" y="4656666"/>
                  <a:pt x="4135" y="4132568"/>
                  <a:pt x="0" y="3435298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88137-6F62-42CB-9A1D-EC3433AD736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6080" y="1459436"/>
            <a:ext cx="4256658" cy="310303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1636A-2F7F-43FF-AA49-03FFE1D9914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66080" y="4589463"/>
            <a:ext cx="425665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89AF611-D321-4E4D-8FD0-522FB631322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/>
              <a:t>Confidential  |  CXL™ Consortium 2020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D897FC-ED25-43EC-9111-16B87B6F9D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06536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789596-C2BA-48AC-8CA8-F6D6A73CEB5A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A75472-BCB7-45C3-8CCC-28D4C85921CB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084C732-C52A-421D-A79C-9D1B1B4F32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8242B2A-DAF7-4557-829D-21410489E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8E84B27-DF87-4797-A891-010F66834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52027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721AA-0D9D-48A6-82CA-88BD6112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890DF4-2146-4804-902A-12625820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25420D-4075-4253-9019-DB391F1A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FF136AB-424C-4F9F-9B3A-504D174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A7A23D-3020-4249-B0D2-D52D86B0EDF8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8265FA-3B29-4422-AB65-060DA744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CA8167-13ED-4B3B-A63A-0F2472584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BF614F7E-A14A-4BD1-94B8-C5C1941B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2FCBDB6-63B8-44A6-898C-9B3B153D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425583C5-6A65-4D2D-A2AC-7ED04DDB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8213FD-3DCC-40F5-93A9-27DA9AC58CEA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EC90E4B-D5B6-4143-AE44-3C50E77D4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BC48472-B4AE-4758-8783-E1EFD0318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541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51A5-8A9C-45AE-B9CD-BBCA4A03D4F1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9C4D97-A67E-4BA3-A152-80CBD2B86FCE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EFC7F3D-AEEB-42E0-B129-CA595ADA6A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329140E-40DD-40E7-A13A-1A01102B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CB6A754-8180-4921-AD3F-7B326F41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83" y="1371600"/>
            <a:ext cx="10515600" cy="4351338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3AB042-6692-452E-A1DC-5915703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823F714-07D3-4CEF-A4F4-25FC726CD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9510CA-0B21-4CB1-AFD1-D9BCE3C59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39EE80-A3E3-4D4F-8EE8-50931E3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9/4/2022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40EE00-FB26-4C50-B01F-F2BAE21C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D958741-2347-44A7-A11C-89FAAC4B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07241-C6C8-4609-BEF1-E88CD93F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3EBC-F2E8-4FF6-BC0E-FE94FCCD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9AAA2-9192-4C93-B0A1-1EB3E2C1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3805A845-7285-4854-82B4-ED4DFEEB513B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63E2-84AB-4A43-9CF7-F23C1C8D7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Confidential  |  CXL™ Consortium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F7E06-C5DF-4E40-B81D-5CC8317D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3" r:id="rId8"/>
    <p:sldLayoutId id="2147483661" r:id="rId9"/>
    <p:sldLayoutId id="2147483662" r:id="rId10"/>
    <p:sldLayoutId id="2147483654" r:id="rId11"/>
    <p:sldLayoutId id="2147483655" r:id="rId12"/>
    <p:sldLayoutId id="2147483676" r:id="rId13"/>
    <p:sldLayoutId id="2147483667" r:id="rId14"/>
    <p:sldLayoutId id="2147483664" r:id="rId15"/>
    <p:sldLayoutId id="2147483677" r:id="rId16"/>
    <p:sldLayoutId id="2147483678" r:id="rId17"/>
    <p:sldLayoutId id="2147483679" r:id="rId18"/>
    <p:sldLayoutId id="214748368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microsoft.com/office/2007/relationships/hdphoto" Target="../media/hdphoto2.wdp"/><Relationship Id="rId3" Type="http://schemas.openxmlformats.org/officeDocument/2006/relationships/image" Target="../media/image13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microsoft.com/office/2007/relationships/hdphoto" Target="../media/hdphoto1.wdp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png"/><Relationship Id="rId28" Type="http://schemas.openxmlformats.org/officeDocument/2006/relationships/image" Target="../media/image45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4.png"/><Relationship Id="rId30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10363200" cy="18478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Compute Link Express – CXL</a:t>
            </a:r>
            <a:br>
              <a:rPr lang="en-US" dirty="0"/>
            </a:br>
            <a:r>
              <a:rPr lang="en-US" dirty="0" err="1"/>
              <a:t>CXL</a:t>
            </a:r>
            <a:r>
              <a:rPr lang="en-US" dirty="0"/>
              <a:t> Consortium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001000" cy="128643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Presenter: Narasimha Babu GVL</a:t>
            </a:r>
          </a:p>
          <a:p>
            <a:r>
              <a:rPr lang="en-US" dirty="0">
                <a:solidFill>
                  <a:srgbClr val="7030A0"/>
                </a:solidFill>
              </a:rPr>
              <a:t>Synopsys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876800" y="6356351"/>
            <a:ext cx="2336800" cy="365125"/>
          </a:xfrm>
        </p:spPr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54AD12D-C8C2-405A-B2A0-0C26D07B6AA9}"/>
              </a:ext>
            </a:extLst>
          </p:cNvPr>
          <p:cNvSpPr txBox="1">
            <a:spLocks/>
          </p:cNvSpPr>
          <p:nvPr/>
        </p:nvSpPr>
        <p:spPr>
          <a:xfrm>
            <a:off x="7417837" y="6355735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  <a:fld id="{2911CC12-8E9A-49BF-AC1E-0475F8BB5EF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5F8E765-E198-4370-9F88-62E925DD9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6138545"/>
            <a:ext cx="1143000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3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100FD8-8D6C-4584-968E-B48BDD76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5" y="1189578"/>
            <a:ext cx="3569193" cy="52245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B9285"/>
                </a:solidFill>
              </a:rPr>
              <a:t>Fabric capabilities and management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0B9285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B9285"/>
                </a:solidFill>
              </a:rPr>
              <a:t>Improved memory sharing and pooling 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0B9285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B9285"/>
                </a:solidFill>
              </a:rPr>
              <a:t>Enhanced coherency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0B9285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B9285"/>
                </a:solidFill>
              </a:rPr>
              <a:t>Peer-to-peer</a:t>
            </a:r>
            <a:r>
              <a:rPr lang="en-US" sz="1800" b="1" dirty="0">
                <a:solidFill>
                  <a:srgbClr val="0B9285"/>
                </a:solidFill>
              </a:rPr>
              <a:t> </a:t>
            </a:r>
            <a:endParaRPr lang="en-US" sz="3200" b="1" dirty="0">
              <a:solidFill>
                <a:srgbClr val="0B928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12B62-DD94-4816-858A-D513D825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3.0 Specification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E31F3-A346-4F67-9EB4-3095554E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DAF55-3F84-487B-B713-59DD5F11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6275968-46E1-8E49-A725-D317206AAC6F}"/>
              </a:ext>
            </a:extLst>
          </p:cNvPr>
          <p:cNvSpPr txBox="1">
            <a:spLocks/>
          </p:cNvSpPr>
          <p:nvPr/>
        </p:nvSpPr>
        <p:spPr>
          <a:xfrm>
            <a:off x="4674385" y="2493330"/>
            <a:ext cx="7260433" cy="392385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Fabric capabilities and fabric attached memory</a:t>
            </a:r>
          </a:p>
          <a:p>
            <a:pPr lvl="1"/>
            <a:r>
              <a:rPr lang="en-US" sz="2000" dirty="0"/>
              <a:t>Enhance fabric management framework</a:t>
            </a:r>
          </a:p>
          <a:p>
            <a:pPr lvl="1"/>
            <a:r>
              <a:rPr lang="en-US" sz="2000" dirty="0"/>
              <a:t>Memory pooling and sharing</a:t>
            </a:r>
          </a:p>
          <a:p>
            <a:pPr lvl="1"/>
            <a:r>
              <a:rPr lang="en-US" sz="2000" dirty="0"/>
              <a:t>Peer-to-peer memory access</a:t>
            </a:r>
          </a:p>
          <a:p>
            <a:pPr lvl="1"/>
            <a:r>
              <a:rPr lang="en-US" sz="2000" dirty="0"/>
              <a:t>Multi-level switching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Near memory processing</a:t>
            </a:r>
          </a:p>
          <a:p>
            <a:pPr lvl="1"/>
            <a:r>
              <a:rPr lang="en-US" sz="2000" dirty="0"/>
              <a:t>Multi-headed devices</a:t>
            </a:r>
          </a:p>
          <a:p>
            <a:pPr lvl="1"/>
            <a:r>
              <a:rPr lang="en-US" sz="2000" dirty="0"/>
              <a:t>Multiple Type 1/Type 2 devices per root port </a:t>
            </a:r>
          </a:p>
          <a:p>
            <a:pPr lvl="1"/>
            <a:r>
              <a:rPr lang="en-US" sz="2000" dirty="0"/>
              <a:t>Fully backward compatible to CXL 2.0, 1.1, and 1.0</a:t>
            </a:r>
          </a:p>
          <a:p>
            <a:pPr lvl="1"/>
            <a:r>
              <a:rPr lang="en-US" sz="2000" dirty="0"/>
              <a:t>Supports PCIe® 6.0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39BDF-0BBC-4747-B76D-534914179D6E}"/>
              </a:ext>
            </a:extLst>
          </p:cNvPr>
          <p:cNvSpPr txBox="1"/>
          <p:nvPr/>
        </p:nvSpPr>
        <p:spPr>
          <a:xfrm>
            <a:off x="5122189" y="1464193"/>
            <a:ext cx="66767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0B9285"/>
                </a:solidFill>
              </a:rPr>
              <a:t>Expanded capabilities for increasing scale and optimizing resource utilization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BBB26-EECD-604F-BFDD-59031D4067ED}"/>
              </a:ext>
            </a:extLst>
          </p:cNvPr>
          <p:cNvCxnSpPr>
            <a:cxnSpLocks/>
          </p:cNvCxnSpPr>
          <p:nvPr/>
        </p:nvCxnSpPr>
        <p:spPr>
          <a:xfrm>
            <a:off x="4639518" y="1591783"/>
            <a:ext cx="0" cy="4107267"/>
          </a:xfrm>
          <a:prstGeom prst="line">
            <a:avLst/>
          </a:prstGeom>
          <a:ln w="6350">
            <a:solidFill>
              <a:srgbClr val="61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0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4346F6E-2333-4F16-B68A-CD96832A1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637986"/>
              </p:ext>
            </p:extLst>
          </p:nvPr>
        </p:nvGraphicFramePr>
        <p:xfrm>
          <a:off x="10668821" y="5240892"/>
          <a:ext cx="1357147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7147">
                  <a:extLst>
                    <a:ext uri="{9D8B030D-6E8A-4147-A177-3AD203B41FA5}">
                      <a16:colId xmlns:a16="http://schemas.microsoft.com/office/drawing/2014/main" val="1692724943"/>
                    </a:ext>
                  </a:extLst>
                </a:gridCol>
              </a:tblGrid>
              <a:tr h="223273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Not supported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98566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marL="171450" indent="-171450" algn="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      Supported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21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E16FA5-D1BD-4797-AB86-C8076B82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3.0 Spec Feature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57D0-BAC3-463D-B393-0838AF16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11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AE263-B23D-4A5E-B4D2-A8E8F105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FDD62F1-5B62-41E7-A523-428074D57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21139"/>
              </p:ext>
            </p:extLst>
          </p:nvPr>
        </p:nvGraphicFramePr>
        <p:xfrm>
          <a:off x="475629" y="1339452"/>
          <a:ext cx="990789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726">
                  <a:extLst>
                    <a:ext uri="{9D8B030D-6E8A-4147-A177-3AD203B41FA5}">
                      <a16:colId xmlns:a16="http://schemas.microsoft.com/office/drawing/2014/main" val="3776081065"/>
                    </a:ext>
                  </a:extLst>
                </a:gridCol>
                <a:gridCol w="2133898">
                  <a:extLst>
                    <a:ext uri="{9D8B030D-6E8A-4147-A177-3AD203B41FA5}">
                      <a16:colId xmlns:a16="http://schemas.microsoft.com/office/drawing/2014/main" val="1678048282"/>
                    </a:ext>
                  </a:extLst>
                </a:gridCol>
                <a:gridCol w="2141950">
                  <a:extLst>
                    <a:ext uri="{9D8B030D-6E8A-4147-A177-3AD203B41FA5}">
                      <a16:colId xmlns:a16="http://schemas.microsoft.com/office/drawing/2014/main" val="3855308135"/>
                    </a:ext>
                  </a:extLst>
                </a:gridCol>
                <a:gridCol w="2198318">
                  <a:extLst>
                    <a:ext uri="{9D8B030D-6E8A-4147-A177-3AD203B41FA5}">
                      <a16:colId xmlns:a16="http://schemas.microsoft.com/office/drawing/2014/main" val="3821419468"/>
                    </a:ext>
                  </a:extLst>
                </a:gridCol>
              </a:tblGrid>
              <a:tr h="321393">
                <a:tc>
                  <a:txBody>
                    <a:bodyPr/>
                    <a:lstStyle/>
                    <a:p>
                      <a:r>
                        <a:rPr lang="en-US" sz="1600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CXL 1.0 /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CXL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CXL 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02170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Release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August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91097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Max link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44681"/>
                  </a:ext>
                </a:extLst>
              </a:tr>
              <a:tr h="237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Flit 68 byte (up to 32 GTs)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9140"/>
                  </a:ext>
                </a:extLst>
              </a:tr>
              <a:tr h="202928">
                <a:tc>
                  <a:txBody>
                    <a:bodyPr/>
                    <a:lstStyle/>
                    <a:p>
                      <a:r>
                        <a:rPr lang="en-US" sz="1200" dirty="0"/>
                        <a:t>Flit 256 byte (up to 64 GTs)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79615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Type 1, Type 2 and Type 3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16592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Memory Pooling w/ MLDs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18732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Global Persistent Flush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1784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CXL 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22091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Switching (Single-level)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8671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Switching (Multi-level)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38362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Direct memory access for peer-to-peer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76944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Enhanced coherency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6147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Memory sharing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14353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Multiple Type 1/Type 2 devices per root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2990"/>
                  </a:ext>
                </a:extLst>
              </a:tr>
              <a:tr h="262958">
                <a:tc>
                  <a:txBody>
                    <a:bodyPr/>
                    <a:lstStyle/>
                    <a:p>
                      <a:r>
                        <a:rPr lang="en-US" sz="1200" dirty="0"/>
                        <a:t>Fabric capabilities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2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8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7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oter Placeholder 5">
            <a:extLst>
              <a:ext uri="{FF2B5EF4-FFF2-40B4-BE49-F238E27FC236}">
                <a16:creationId xmlns:a16="http://schemas.microsoft.com/office/drawing/2014/main" id="{1A186058-7CAE-BD45-8DEC-84CDC389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762" y="6540765"/>
            <a:ext cx="6926556" cy="236484"/>
          </a:xfrm>
        </p:spPr>
        <p:txBody>
          <a:bodyPr/>
          <a:lstStyle/>
          <a:p>
            <a:pPr algn="ctr"/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2" name="Slide Number Placeholder 4">
            <a:extLst>
              <a:ext uri="{FF2B5EF4-FFF2-40B4-BE49-F238E27FC236}">
                <a16:creationId xmlns:a16="http://schemas.microsoft.com/office/drawing/2014/main" id="{5924C35E-BA86-8346-8AD1-0BFB8C08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12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FE205F-9C99-F54B-AC32-025C37D8B2DB}"/>
              </a:ext>
            </a:extLst>
          </p:cNvPr>
          <p:cNvSpPr txBox="1">
            <a:spLocks/>
          </p:cNvSpPr>
          <p:nvPr/>
        </p:nvSpPr>
        <p:spPr>
          <a:xfrm>
            <a:off x="348886" y="178708"/>
            <a:ext cx="10343828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RECAP: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2.0 FEATURE SUMMARY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0549-1021-B040-BA17-ED0813CFEF67}"/>
              </a:ext>
            </a:extLst>
          </p:cNvPr>
          <p:cNvSpPr txBox="1"/>
          <p:nvPr/>
        </p:nvSpPr>
        <p:spPr>
          <a:xfrm>
            <a:off x="348886" y="822149"/>
            <a:ext cx="516834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1DC5B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MEMORY POOLING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E4C5F-6601-2A1E-4211-93B8C0381215}"/>
              </a:ext>
            </a:extLst>
          </p:cNvPr>
          <p:cNvSpPr txBox="1"/>
          <p:nvPr/>
        </p:nvSpPr>
        <p:spPr>
          <a:xfrm>
            <a:off x="7297029" y="2433978"/>
            <a:ext cx="404125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Device memory can be allocated across multiple hosts. 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3FC0B89-86E7-4BDC-9B88-351E781AB36E}"/>
              </a:ext>
            </a:extLst>
          </p:cNvPr>
          <p:cNvSpPr/>
          <p:nvPr/>
        </p:nvSpPr>
        <p:spPr>
          <a:xfrm>
            <a:off x="6777646" y="4040688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1DC5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6E7E9B4-DEEE-4AAE-A8E9-22A01B6F5934}"/>
              </a:ext>
            </a:extLst>
          </p:cNvPr>
          <p:cNvSpPr txBox="1"/>
          <p:nvPr/>
        </p:nvSpPr>
        <p:spPr>
          <a:xfrm>
            <a:off x="7244664" y="3916983"/>
            <a:ext cx="404125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Multi Logical Devices allow for finer grain memory allocation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8C251BC-771B-4CF5-A3BB-6CF840BCCB04}"/>
              </a:ext>
            </a:extLst>
          </p:cNvPr>
          <p:cNvSpPr/>
          <p:nvPr/>
        </p:nvSpPr>
        <p:spPr>
          <a:xfrm>
            <a:off x="6777646" y="2595896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41BE69-300D-325C-56C9-66FE160A0CD9}"/>
              </a:ext>
            </a:extLst>
          </p:cNvPr>
          <p:cNvGrpSpPr/>
          <p:nvPr/>
        </p:nvGrpSpPr>
        <p:grpSpPr>
          <a:xfrm>
            <a:off x="830786" y="1902730"/>
            <a:ext cx="4840134" cy="3480943"/>
            <a:chOff x="748389" y="2151884"/>
            <a:chExt cx="4840134" cy="34809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232A11-2984-CF46-A1DA-3FF4344AC887}"/>
                </a:ext>
              </a:extLst>
            </p:cNvPr>
            <p:cNvGrpSpPr/>
            <p:nvPr/>
          </p:nvGrpSpPr>
          <p:grpSpPr>
            <a:xfrm>
              <a:off x="748389" y="2368927"/>
              <a:ext cx="4840134" cy="3263900"/>
              <a:chOff x="465584" y="2342294"/>
              <a:chExt cx="4840134" cy="32639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3DF8922-2C32-FB47-BA5C-812BD3A5A15C}"/>
                  </a:ext>
                </a:extLst>
              </p:cNvPr>
              <p:cNvGrpSpPr/>
              <p:nvPr/>
            </p:nvGrpSpPr>
            <p:grpSpPr>
              <a:xfrm>
                <a:off x="465584" y="2900109"/>
                <a:ext cx="4840134" cy="1036207"/>
                <a:chOff x="6344701" y="2981890"/>
                <a:chExt cx="4840134" cy="1036207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8FBE1A8-D183-0D4F-B0E6-97F364C247F2}"/>
                    </a:ext>
                  </a:extLst>
                </p:cNvPr>
                <p:cNvSpPr/>
                <p:nvPr/>
              </p:nvSpPr>
              <p:spPr>
                <a:xfrm>
                  <a:off x="6344703" y="2981890"/>
                  <a:ext cx="4840132" cy="10362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A2D45F">
                        <a:lumMod val="100000"/>
                      </a:srgbClr>
                    </a:gs>
                    <a:gs pos="100000">
                      <a:srgbClr val="A2D45F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   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CE9D8A8-E35B-5C4D-8D45-3521143FF447}"/>
                    </a:ext>
                  </a:extLst>
                </p:cNvPr>
                <p:cNvSpPr/>
                <p:nvPr/>
              </p:nvSpPr>
              <p:spPr>
                <a:xfrm>
                  <a:off x="6396001" y="3028392"/>
                  <a:ext cx="4737535" cy="943202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075207C-7F0C-854F-B44A-967F85DB9AE6}"/>
                    </a:ext>
                  </a:extLst>
                </p:cNvPr>
                <p:cNvSpPr txBox="1"/>
                <p:nvPr/>
              </p:nvSpPr>
              <p:spPr>
                <a:xfrm>
                  <a:off x="6344701" y="3345940"/>
                  <a:ext cx="4840133" cy="327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dirty="0">
                      <a:solidFill>
                        <a:srgbClr val="223647"/>
                      </a:solidFill>
                    </a:rPr>
                    <a:t>CXL 2.0 Switch</a:t>
                  </a: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E52C07A-F77E-A144-BAE1-FA682EBF2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7772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7807532-4AF8-6E47-9CF2-D31A09DBE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7762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5B67A37-177B-9F47-B145-0D44A8720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4162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2341AD-79EB-9C44-A8D8-DD79B39A0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387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1E7600-410D-FF43-B53D-44F5C8E0CE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787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C93DEDF-2F12-C942-BBB6-A81123D8CC3C}"/>
                  </a:ext>
                </a:extLst>
              </p:cNvPr>
              <p:cNvGrpSpPr/>
              <p:nvPr/>
            </p:nvGrpSpPr>
            <p:grpSpPr>
              <a:xfrm>
                <a:off x="465584" y="4063144"/>
                <a:ext cx="512316" cy="1543050"/>
                <a:chOff x="1717105" y="4063144"/>
                <a:chExt cx="512316" cy="1543050"/>
              </a:xfrm>
            </p:grpSpPr>
            <p:sp>
              <p:nvSpPr>
                <p:cNvPr id="98" name="Rounded Rectangle 97">
                  <a:extLst>
                    <a:ext uri="{FF2B5EF4-FFF2-40B4-BE49-F238E27FC236}">
                      <a16:creationId xmlns:a16="http://schemas.microsoft.com/office/drawing/2014/main" id="{0AEB76B7-8393-0D41-9F27-F3D8E185F1A7}"/>
                    </a:ext>
                  </a:extLst>
                </p:cNvPr>
                <p:cNvSpPr/>
                <p:nvPr/>
              </p:nvSpPr>
              <p:spPr>
                <a:xfrm>
                  <a:off x="1717105" y="4063144"/>
                  <a:ext cx="512316" cy="1543050"/>
                </a:xfrm>
                <a:prstGeom prst="roundRect">
                  <a:avLst>
                    <a:gd name="adj" fmla="val 12329"/>
                  </a:avLst>
                </a:prstGeom>
                <a:gradFill>
                  <a:gsLst>
                    <a:gs pos="0">
                      <a:srgbClr val="CACACB">
                        <a:lumMod val="55000"/>
                        <a:lumOff val="45000"/>
                      </a:srgbClr>
                    </a:gs>
                    <a:gs pos="100000">
                      <a:srgbClr val="CACAC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99" name="Rounded Rectangle 98">
                  <a:extLst>
                    <a:ext uri="{FF2B5EF4-FFF2-40B4-BE49-F238E27FC236}">
                      <a16:creationId xmlns:a16="http://schemas.microsoft.com/office/drawing/2014/main" id="{B5CFEAB6-0549-8444-96EC-9165E8AAC1D2}"/>
                    </a:ext>
                  </a:extLst>
                </p:cNvPr>
                <p:cNvSpPr/>
                <p:nvPr/>
              </p:nvSpPr>
              <p:spPr>
                <a:xfrm>
                  <a:off x="1771058" y="4112785"/>
                  <a:ext cx="404411" cy="1440290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3C565A9-8461-0D4C-9EBC-1614F6A84F79}"/>
                    </a:ext>
                  </a:extLst>
                </p:cNvPr>
                <p:cNvSpPr txBox="1"/>
                <p:nvPr/>
              </p:nvSpPr>
              <p:spPr>
                <a:xfrm>
                  <a:off x="1771057" y="4180065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rgbClr val="223647"/>
                      </a:solidFill>
                    </a:rPr>
                    <a:t>D1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D9C5A24-C1B9-6C4F-8580-03994F34B80E}"/>
                    </a:ext>
                  </a:extLst>
                </p:cNvPr>
                <p:cNvSpPr/>
                <p:nvPr/>
              </p:nvSpPr>
              <p:spPr>
                <a:xfrm>
                  <a:off x="1814513" y="4441111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B0FCFA14-B075-C348-8FF3-3292A4EA9DC6}"/>
                    </a:ext>
                  </a:extLst>
                </p:cNvPr>
                <p:cNvSpPr/>
                <p:nvPr/>
              </p:nvSpPr>
              <p:spPr>
                <a:xfrm>
                  <a:off x="1814513" y="4579904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6D1ADC1-53FD-834B-B8DB-52083EAAD216}"/>
                    </a:ext>
                  </a:extLst>
                </p:cNvPr>
                <p:cNvSpPr/>
                <p:nvPr/>
              </p:nvSpPr>
              <p:spPr>
                <a:xfrm>
                  <a:off x="1814513" y="4718697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C7967B7-BF39-2349-9A6A-C64DFC6B98BF}"/>
                    </a:ext>
                  </a:extLst>
                </p:cNvPr>
                <p:cNvSpPr/>
                <p:nvPr/>
              </p:nvSpPr>
              <p:spPr>
                <a:xfrm>
                  <a:off x="1814513" y="4857490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F3E104E-3730-FC48-99EF-E0AD851FCEE3}"/>
                    </a:ext>
                  </a:extLst>
                </p:cNvPr>
                <p:cNvSpPr/>
                <p:nvPr/>
              </p:nvSpPr>
              <p:spPr>
                <a:xfrm>
                  <a:off x="1814513" y="4996283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2F6A7C9-11E2-594E-9EEF-56AB183FA787}"/>
                    </a:ext>
                  </a:extLst>
                </p:cNvPr>
                <p:cNvSpPr/>
                <p:nvPr/>
              </p:nvSpPr>
              <p:spPr>
                <a:xfrm>
                  <a:off x="1814513" y="5135076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1962408-9A0B-E747-AA64-0EDF3AA42580}"/>
                    </a:ext>
                  </a:extLst>
                </p:cNvPr>
                <p:cNvSpPr/>
                <p:nvPr/>
              </p:nvSpPr>
              <p:spPr>
                <a:xfrm>
                  <a:off x="1814513" y="5273869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F61D60A-0C1A-3349-8E8A-8218477E0FEB}"/>
                    </a:ext>
                  </a:extLst>
                </p:cNvPr>
                <p:cNvSpPr/>
                <p:nvPr/>
              </p:nvSpPr>
              <p:spPr>
                <a:xfrm>
                  <a:off x="1814513" y="5412661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12A421A-9015-B044-83E6-9681935C400C}"/>
                  </a:ext>
                </a:extLst>
              </p:cNvPr>
              <p:cNvGrpSpPr/>
              <p:nvPr/>
            </p:nvGrpSpPr>
            <p:grpSpPr>
              <a:xfrm>
                <a:off x="1332359" y="4063144"/>
                <a:ext cx="512316" cy="1543050"/>
                <a:chOff x="1717105" y="4063144"/>
                <a:chExt cx="512316" cy="1543050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D47A2C77-ADB8-4E40-B6E0-92C6C9D59B77}"/>
                    </a:ext>
                  </a:extLst>
                </p:cNvPr>
                <p:cNvSpPr/>
                <p:nvPr/>
              </p:nvSpPr>
              <p:spPr>
                <a:xfrm>
                  <a:off x="1717105" y="4063144"/>
                  <a:ext cx="512316" cy="1543050"/>
                </a:xfrm>
                <a:prstGeom prst="roundRect">
                  <a:avLst>
                    <a:gd name="adj" fmla="val 12329"/>
                  </a:avLst>
                </a:prstGeom>
                <a:gradFill>
                  <a:gsLst>
                    <a:gs pos="0">
                      <a:srgbClr val="CACACB">
                        <a:lumMod val="55000"/>
                        <a:lumOff val="45000"/>
                      </a:srgbClr>
                    </a:gs>
                    <a:gs pos="100000">
                      <a:srgbClr val="CACAC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38DB1399-6545-DE45-8FAB-9313B5232103}"/>
                    </a:ext>
                  </a:extLst>
                </p:cNvPr>
                <p:cNvSpPr/>
                <p:nvPr/>
              </p:nvSpPr>
              <p:spPr>
                <a:xfrm>
                  <a:off x="1771058" y="4112785"/>
                  <a:ext cx="404411" cy="1440290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592D7F6-C301-C048-A697-BCA62882432A}"/>
                    </a:ext>
                  </a:extLst>
                </p:cNvPr>
                <p:cNvSpPr txBox="1"/>
                <p:nvPr/>
              </p:nvSpPr>
              <p:spPr>
                <a:xfrm>
                  <a:off x="1771057" y="4180065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rgbClr val="223647"/>
                      </a:solidFill>
                    </a:rPr>
                    <a:t>D2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0CCA3D8-F3A8-5144-B047-C02DD8E41741}"/>
                    </a:ext>
                  </a:extLst>
                </p:cNvPr>
                <p:cNvSpPr/>
                <p:nvPr/>
              </p:nvSpPr>
              <p:spPr>
                <a:xfrm>
                  <a:off x="1814513" y="4441111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86060A1-1A04-5E49-A4ED-BBD1211FCE94}"/>
                    </a:ext>
                  </a:extLst>
                </p:cNvPr>
                <p:cNvSpPr/>
                <p:nvPr/>
              </p:nvSpPr>
              <p:spPr>
                <a:xfrm>
                  <a:off x="1814513" y="4579904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21949AF-C553-F540-9D1C-0F4F595DA371}"/>
                    </a:ext>
                  </a:extLst>
                </p:cNvPr>
                <p:cNvSpPr/>
                <p:nvPr/>
              </p:nvSpPr>
              <p:spPr>
                <a:xfrm>
                  <a:off x="1814513" y="4718697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D6ED7D6-434A-2A47-A7DD-B77091225E19}"/>
                    </a:ext>
                  </a:extLst>
                </p:cNvPr>
                <p:cNvSpPr/>
                <p:nvPr/>
              </p:nvSpPr>
              <p:spPr>
                <a:xfrm>
                  <a:off x="1814513" y="4857490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8E4A2FC-1A09-D340-A109-878ABE8823CA}"/>
                    </a:ext>
                  </a:extLst>
                </p:cNvPr>
                <p:cNvSpPr/>
                <p:nvPr/>
              </p:nvSpPr>
              <p:spPr>
                <a:xfrm>
                  <a:off x="1814513" y="4996283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F1726CF-FA7F-C044-901E-BFA0F94FA318}"/>
                    </a:ext>
                  </a:extLst>
                </p:cNvPr>
                <p:cNvSpPr/>
                <p:nvPr/>
              </p:nvSpPr>
              <p:spPr>
                <a:xfrm>
                  <a:off x="1814513" y="5135076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CDF6EA9A-1A1D-8042-BD3B-147F0749A1A1}"/>
                    </a:ext>
                  </a:extLst>
                </p:cNvPr>
                <p:cNvSpPr/>
                <p:nvPr/>
              </p:nvSpPr>
              <p:spPr>
                <a:xfrm>
                  <a:off x="1814513" y="5273869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41C674F-7E4A-2248-B9D2-24E90677327A}"/>
                    </a:ext>
                  </a:extLst>
                </p:cNvPr>
                <p:cNvSpPr/>
                <p:nvPr/>
              </p:nvSpPr>
              <p:spPr>
                <a:xfrm>
                  <a:off x="1814513" y="5412661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BEE7E46-95B2-5842-9451-65196111F56D}"/>
                  </a:ext>
                </a:extLst>
              </p:cNvPr>
              <p:cNvGrpSpPr/>
              <p:nvPr/>
            </p:nvGrpSpPr>
            <p:grpSpPr>
              <a:xfrm>
                <a:off x="2195959" y="4063144"/>
                <a:ext cx="512316" cy="1543050"/>
                <a:chOff x="1717105" y="4063144"/>
                <a:chExt cx="512316" cy="1543050"/>
              </a:xfrm>
            </p:grpSpPr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B8F1FBBF-52CE-284D-8F8E-411EB7071C05}"/>
                    </a:ext>
                  </a:extLst>
                </p:cNvPr>
                <p:cNvSpPr/>
                <p:nvPr/>
              </p:nvSpPr>
              <p:spPr>
                <a:xfrm>
                  <a:off x="1717105" y="4063144"/>
                  <a:ext cx="512316" cy="1543050"/>
                </a:xfrm>
                <a:prstGeom prst="roundRect">
                  <a:avLst>
                    <a:gd name="adj" fmla="val 12329"/>
                  </a:avLst>
                </a:prstGeom>
                <a:gradFill>
                  <a:gsLst>
                    <a:gs pos="0">
                      <a:srgbClr val="CACACB">
                        <a:lumMod val="55000"/>
                        <a:lumOff val="45000"/>
                      </a:srgbClr>
                    </a:gs>
                    <a:gs pos="100000">
                      <a:srgbClr val="CACAC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878D1E0A-80F9-5542-90BB-03A79F95A72F}"/>
                    </a:ext>
                  </a:extLst>
                </p:cNvPr>
                <p:cNvSpPr/>
                <p:nvPr/>
              </p:nvSpPr>
              <p:spPr>
                <a:xfrm>
                  <a:off x="1771058" y="4112785"/>
                  <a:ext cx="404411" cy="1440290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25197DC1-0E9A-AD40-9B2D-7706ECFBE692}"/>
                    </a:ext>
                  </a:extLst>
                </p:cNvPr>
                <p:cNvSpPr txBox="1"/>
                <p:nvPr/>
              </p:nvSpPr>
              <p:spPr>
                <a:xfrm>
                  <a:off x="1717105" y="4180065"/>
                  <a:ext cx="512316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rgbClr val="223647"/>
                      </a:solidFill>
                    </a:rPr>
                    <a:t>D3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F91523-751C-E34F-B0A5-C0CB89E3A255}"/>
                    </a:ext>
                  </a:extLst>
                </p:cNvPr>
                <p:cNvSpPr/>
                <p:nvPr/>
              </p:nvSpPr>
              <p:spPr>
                <a:xfrm>
                  <a:off x="1814513" y="4441111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72AEC70-46FE-F44B-830A-D680DF76D49F}"/>
                    </a:ext>
                  </a:extLst>
                </p:cNvPr>
                <p:cNvSpPr/>
                <p:nvPr/>
              </p:nvSpPr>
              <p:spPr>
                <a:xfrm>
                  <a:off x="1814513" y="4579904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14372C4-141F-3143-BA4D-0FE3C276B92C}"/>
                    </a:ext>
                  </a:extLst>
                </p:cNvPr>
                <p:cNvSpPr/>
                <p:nvPr/>
              </p:nvSpPr>
              <p:spPr>
                <a:xfrm>
                  <a:off x="1814513" y="4718697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262194-7AEA-944B-AC52-51226963E3B6}"/>
                    </a:ext>
                  </a:extLst>
                </p:cNvPr>
                <p:cNvSpPr/>
                <p:nvPr/>
              </p:nvSpPr>
              <p:spPr>
                <a:xfrm>
                  <a:off x="1814513" y="4857490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191E2C5-1285-1645-A0EB-E03F4C11F90B}"/>
                    </a:ext>
                  </a:extLst>
                </p:cNvPr>
                <p:cNvSpPr/>
                <p:nvPr/>
              </p:nvSpPr>
              <p:spPr>
                <a:xfrm>
                  <a:off x="1814513" y="4996283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2B4559-F8A0-AC46-8FB3-949B189BAC06}"/>
                    </a:ext>
                  </a:extLst>
                </p:cNvPr>
                <p:cNvSpPr/>
                <p:nvPr/>
              </p:nvSpPr>
              <p:spPr>
                <a:xfrm>
                  <a:off x="1814513" y="5135076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786650-7E66-664F-980C-791F4C86849D}"/>
                    </a:ext>
                  </a:extLst>
                </p:cNvPr>
                <p:cNvSpPr/>
                <p:nvPr/>
              </p:nvSpPr>
              <p:spPr>
                <a:xfrm>
                  <a:off x="1814513" y="5273869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2985BE7E-F954-8E46-B2DD-C7E6CF1F0EFF}"/>
                    </a:ext>
                  </a:extLst>
                </p:cNvPr>
                <p:cNvSpPr/>
                <p:nvPr/>
              </p:nvSpPr>
              <p:spPr>
                <a:xfrm>
                  <a:off x="1814513" y="5412661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350B230-1D5D-024B-82AD-1ADB79781715}"/>
                  </a:ext>
                </a:extLst>
              </p:cNvPr>
              <p:cNvGrpSpPr/>
              <p:nvPr/>
            </p:nvGrpSpPr>
            <p:grpSpPr>
              <a:xfrm>
                <a:off x="3061604" y="4063144"/>
                <a:ext cx="512316" cy="1543050"/>
                <a:chOff x="1717105" y="4063144"/>
                <a:chExt cx="512316" cy="1543050"/>
              </a:xfrm>
            </p:grpSpPr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0B070F91-BCF6-FC4A-8B75-C0CFCCA0E70D}"/>
                    </a:ext>
                  </a:extLst>
                </p:cNvPr>
                <p:cNvSpPr/>
                <p:nvPr/>
              </p:nvSpPr>
              <p:spPr>
                <a:xfrm>
                  <a:off x="1717105" y="4063144"/>
                  <a:ext cx="512316" cy="1543050"/>
                </a:xfrm>
                <a:prstGeom prst="roundRect">
                  <a:avLst>
                    <a:gd name="adj" fmla="val 12329"/>
                  </a:avLst>
                </a:prstGeom>
                <a:gradFill>
                  <a:gsLst>
                    <a:gs pos="0">
                      <a:srgbClr val="CACACB">
                        <a:lumMod val="55000"/>
                        <a:lumOff val="45000"/>
                      </a:srgbClr>
                    </a:gs>
                    <a:gs pos="100000">
                      <a:srgbClr val="CACAC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id="{4B828008-AA9B-004E-A190-9637EBE9090E}"/>
                    </a:ext>
                  </a:extLst>
                </p:cNvPr>
                <p:cNvSpPr/>
                <p:nvPr/>
              </p:nvSpPr>
              <p:spPr>
                <a:xfrm>
                  <a:off x="1771058" y="4112785"/>
                  <a:ext cx="404411" cy="1440290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A8F1348-14D1-EF4B-A663-1B30AF601F45}"/>
                    </a:ext>
                  </a:extLst>
                </p:cNvPr>
                <p:cNvSpPr txBox="1"/>
                <p:nvPr/>
              </p:nvSpPr>
              <p:spPr>
                <a:xfrm>
                  <a:off x="1769917" y="4180065"/>
                  <a:ext cx="405552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rgbClr val="223647"/>
                      </a:solidFill>
                    </a:rPr>
                    <a:t>D4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3A0BE1F-341B-6A47-B582-E25442E1A10A}"/>
                    </a:ext>
                  </a:extLst>
                </p:cNvPr>
                <p:cNvSpPr/>
                <p:nvPr/>
              </p:nvSpPr>
              <p:spPr>
                <a:xfrm>
                  <a:off x="1814513" y="4441111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523E8CB-C40A-514C-930F-870BF0065E0C}"/>
                    </a:ext>
                  </a:extLst>
                </p:cNvPr>
                <p:cNvSpPr/>
                <p:nvPr/>
              </p:nvSpPr>
              <p:spPr>
                <a:xfrm>
                  <a:off x="1814513" y="4579904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6E24D56-BCC9-3D4D-8B0F-7705B885E5DA}"/>
                    </a:ext>
                  </a:extLst>
                </p:cNvPr>
                <p:cNvSpPr/>
                <p:nvPr/>
              </p:nvSpPr>
              <p:spPr>
                <a:xfrm>
                  <a:off x="1814513" y="4718697"/>
                  <a:ext cx="317500" cy="1030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7032AEB-2881-994F-8CA6-B9204265C3AB}"/>
                    </a:ext>
                  </a:extLst>
                </p:cNvPr>
                <p:cNvSpPr/>
                <p:nvPr/>
              </p:nvSpPr>
              <p:spPr>
                <a:xfrm>
                  <a:off x="1814513" y="4857490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4184DD4-8211-444A-B415-93295CE4D527}"/>
                    </a:ext>
                  </a:extLst>
                </p:cNvPr>
                <p:cNvSpPr/>
                <p:nvPr/>
              </p:nvSpPr>
              <p:spPr>
                <a:xfrm>
                  <a:off x="1814513" y="4996283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ECE327D-D281-E741-AF81-7E874FE31CD9}"/>
                    </a:ext>
                  </a:extLst>
                </p:cNvPr>
                <p:cNvSpPr/>
                <p:nvPr/>
              </p:nvSpPr>
              <p:spPr>
                <a:xfrm>
                  <a:off x="1814513" y="5135076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EF7B85D-67B8-5048-8F57-88A06D20513A}"/>
                    </a:ext>
                  </a:extLst>
                </p:cNvPr>
                <p:cNvSpPr/>
                <p:nvPr/>
              </p:nvSpPr>
              <p:spPr>
                <a:xfrm>
                  <a:off x="1814513" y="5273869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AB940EB-C8AC-864B-9CBD-0D9EFB0FF8FD}"/>
                    </a:ext>
                  </a:extLst>
                </p:cNvPr>
                <p:cNvSpPr/>
                <p:nvPr/>
              </p:nvSpPr>
              <p:spPr>
                <a:xfrm>
                  <a:off x="1814513" y="5412661"/>
                  <a:ext cx="317500" cy="103028"/>
                </a:xfrm>
                <a:prstGeom prst="rect">
                  <a:avLst/>
                </a:prstGeom>
                <a:solidFill>
                  <a:srgbClr val="C2AE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AFDE405-925E-134D-BE4D-D3298D8E63A6}"/>
                  </a:ext>
                </a:extLst>
              </p:cNvPr>
              <p:cNvGrpSpPr/>
              <p:nvPr/>
            </p:nvGrpSpPr>
            <p:grpSpPr>
              <a:xfrm>
                <a:off x="4791615" y="4061405"/>
                <a:ext cx="512316" cy="1543050"/>
                <a:chOff x="1717105" y="4063144"/>
                <a:chExt cx="512316" cy="1543050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7BE53CD8-B992-154A-A1D8-5AA6E056CD36}"/>
                    </a:ext>
                  </a:extLst>
                </p:cNvPr>
                <p:cNvSpPr/>
                <p:nvPr/>
              </p:nvSpPr>
              <p:spPr>
                <a:xfrm>
                  <a:off x="1717105" y="4063144"/>
                  <a:ext cx="512316" cy="1543050"/>
                </a:xfrm>
                <a:prstGeom prst="roundRect">
                  <a:avLst>
                    <a:gd name="adj" fmla="val 12329"/>
                  </a:avLst>
                </a:prstGeom>
                <a:gradFill>
                  <a:gsLst>
                    <a:gs pos="0">
                      <a:srgbClr val="CACACB">
                        <a:lumMod val="55000"/>
                        <a:lumOff val="45000"/>
                      </a:srgbClr>
                    </a:gs>
                    <a:gs pos="100000">
                      <a:srgbClr val="CACAC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DBA6C2B4-C88C-3548-82FA-E7776E983BD1}"/>
                    </a:ext>
                  </a:extLst>
                </p:cNvPr>
                <p:cNvSpPr/>
                <p:nvPr/>
              </p:nvSpPr>
              <p:spPr>
                <a:xfrm>
                  <a:off x="1771058" y="4112785"/>
                  <a:ext cx="404411" cy="1440290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0D99382-D02B-D34D-8247-6FAA8CFBFB2D}"/>
                    </a:ext>
                  </a:extLst>
                </p:cNvPr>
                <p:cNvSpPr txBox="1"/>
                <p:nvPr/>
              </p:nvSpPr>
              <p:spPr>
                <a:xfrm>
                  <a:off x="1771057" y="4180065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rgbClr val="223647"/>
                      </a:solidFill>
                    </a:rPr>
                    <a:t>D#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8AA1F82-35F3-7641-BA5D-C9076C2C7BA8}"/>
                    </a:ext>
                  </a:extLst>
                </p:cNvPr>
                <p:cNvSpPr/>
                <p:nvPr/>
              </p:nvSpPr>
              <p:spPr>
                <a:xfrm>
                  <a:off x="1814513" y="4441111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D3E26ED-17BD-0342-80AD-ACCE74D2CE47}"/>
                    </a:ext>
                  </a:extLst>
                </p:cNvPr>
                <p:cNvSpPr/>
                <p:nvPr/>
              </p:nvSpPr>
              <p:spPr>
                <a:xfrm>
                  <a:off x="1814513" y="4579904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D091CBD-85A3-3F48-861F-758F0189D474}"/>
                    </a:ext>
                  </a:extLst>
                </p:cNvPr>
                <p:cNvSpPr/>
                <p:nvPr/>
              </p:nvSpPr>
              <p:spPr>
                <a:xfrm>
                  <a:off x="1814513" y="4718697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D20F886-C6EF-9241-AA32-07D0700E13D9}"/>
                    </a:ext>
                  </a:extLst>
                </p:cNvPr>
                <p:cNvSpPr/>
                <p:nvPr/>
              </p:nvSpPr>
              <p:spPr>
                <a:xfrm>
                  <a:off x="1814513" y="4857490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324352C-3BF6-4B41-9049-C73892A42673}"/>
                    </a:ext>
                  </a:extLst>
                </p:cNvPr>
                <p:cNvSpPr/>
                <p:nvPr/>
              </p:nvSpPr>
              <p:spPr>
                <a:xfrm>
                  <a:off x="1814513" y="4996283"/>
                  <a:ext cx="317500" cy="10302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6BC3755-BA66-C249-AE3C-3AAEBDA642E6}"/>
                    </a:ext>
                  </a:extLst>
                </p:cNvPr>
                <p:cNvSpPr/>
                <p:nvPr/>
              </p:nvSpPr>
              <p:spPr>
                <a:xfrm>
                  <a:off x="1814513" y="5135076"/>
                  <a:ext cx="317500" cy="10302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8DE59D2-27AA-B84F-9984-F8172327F5D1}"/>
                    </a:ext>
                  </a:extLst>
                </p:cNvPr>
                <p:cNvSpPr/>
                <p:nvPr/>
              </p:nvSpPr>
              <p:spPr>
                <a:xfrm>
                  <a:off x="1814513" y="5273869"/>
                  <a:ext cx="317500" cy="10302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F583F31-014F-DB40-9BCC-4EC86E5A5F69}"/>
                    </a:ext>
                  </a:extLst>
                </p:cNvPr>
                <p:cNvSpPr/>
                <p:nvPr/>
              </p:nvSpPr>
              <p:spPr>
                <a:xfrm>
                  <a:off x="1814513" y="5412661"/>
                  <a:ext cx="317500" cy="10302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74FA4D-E99F-7C40-8BBE-9199AC8B2BB3}"/>
                  </a:ext>
                </a:extLst>
              </p:cNvPr>
              <p:cNvGrpSpPr/>
              <p:nvPr/>
            </p:nvGrpSpPr>
            <p:grpSpPr>
              <a:xfrm>
                <a:off x="4791615" y="2348252"/>
                <a:ext cx="512316" cy="432656"/>
                <a:chOff x="4279216" y="2342294"/>
                <a:chExt cx="512316" cy="432656"/>
              </a:xfrm>
            </p:grpSpPr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1F8AF850-C777-3E4C-A0C3-F2BDE67C49A4}"/>
                    </a:ext>
                  </a:extLst>
                </p:cNvPr>
                <p:cNvSpPr/>
                <p:nvPr/>
              </p:nvSpPr>
              <p:spPr>
                <a:xfrm>
                  <a:off x="4279216" y="2342294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rgbClr val="6F7072">
                        <a:lumMod val="75000"/>
                        <a:lumOff val="25000"/>
                      </a:srgbClr>
                    </a:gs>
                    <a:gs pos="100000">
                      <a:srgbClr val="6F7072">
                        <a:lumMod val="100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B86C2319-CB2D-5C4B-B09F-14847E26C5C7}"/>
                    </a:ext>
                  </a:extLst>
                </p:cNvPr>
                <p:cNvSpPr/>
                <p:nvPr/>
              </p:nvSpPr>
              <p:spPr>
                <a:xfrm>
                  <a:off x="4333169" y="2391935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C18F890-4B1A-5E46-B394-36AD39613B0D}"/>
                    </a:ext>
                  </a:extLst>
                </p:cNvPr>
                <p:cNvSpPr txBox="1"/>
                <p:nvPr/>
              </p:nvSpPr>
              <p:spPr>
                <a:xfrm>
                  <a:off x="4333169" y="2448130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H#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D0E3BC-00ED-734F-AF5E-4B2F1236EEA9}"/>
                  </a:ext>
                </a:extLst>
              </p:cNvPr>
              <p:cNvGrpSpPr/>
              <p:nvPr/>
            </p:nvGrpSpPr>
            <p:grpSpPr>
              <a:xfrm>
                <a:off x="3061604" y="2342294"/>
                <a:ext cx="512316" cy="432656"/>
                <a:chOff x="3390216" y="2342294"/>
                <a:chExt cx="512316" cy="432656"/>
              </a:xfrm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18A5CDC4-F026-A64B-80E7-15B3DD7313ED}"/>
                    </a:ext>
                  </a:extLst>
                </p:cNvPr>
                <p:cNvSpPr/>
                <p:nvPr/>
              </p:nvSpPr>
              <p:spPr>
                <a:xfrm>
                  <a:off x="3390216" y="2342294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65000"/>
                        <a:lumOff val="35000"/>
                      </a:schemeClr>
                    </a:gs>
                    <a:gs pos="100000">
                      <a:schemeClr val="accent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C29D49E1-297A-0D43-8261-CE881F42A0F8}"/>
                    </a:ext>
                  </a:extLst>
                </p:cNvPr>
                <p:cNvSpPr/>
                <p:nvPr/>
              </p:nvSpPr>
              <p:spPr>
                <a:xfrm>
                  <a:off x="3444169" y="2391935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0E626EB-DA7D-7347-92EF-3C4438462675}"/>
                    </a:ext>
                  </a:extLst>
                </p:cNvPr>
                <p:cNvSpPr txBox="1"/>
                <p:nvPr/>
              </p:nvSpPr>
              <p:spPr>
                <a:xfrm>
                  <a:off x="3444169" y="2448130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H4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F7801FC-3488-5249-A29E-2AC0DA3F64B8}"/>
                  </a:ext>
                </a:extLst>
              </p:cNvPr>
              <p:cNvGrpSpPr/>
              <p:nvPr/>
            </p:nvGrpSpPr>
            <p:grpSpPr>
              <a:xfrm>
                <a:off x="2196949" y="2342294"/>
                <a:ext cx="512316" cy="432656"/>
                <a:chOff x="2573845" y="2342294"/>
                <a:chExt cx="512316" cy="432656"/>
              </a:xfrm>
            </p:grpSpPr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2DD63DA7-9E99-DF4B-BB69-CC6F3B98FB8D}"/>
                    </a:ext>
                  </a:extLst>
                </p:cNvPr>
                <p:cNvSpPr/>
                <p:nvPr/>
              </p:nvSpPr>
              <p:spPr>
                <a:xfrm>
                  <a:off x="2573845" y="2342294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rgbClr val="997496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5C30FC56-5984-1445-96A8-8475BC42AA82}"/>
                    </a:ext>
                  </a:extLst>
                </p:cNvPr>
                <p:cNvSpPr/>
                <p:nvPr/>
              </p:nvSpPr>
              <p:spPr>
                <a:xfrm>
                  <a:off x="2627798" y="2391935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1147A3-1E60-F740-BD1F-EF9FCEA39365}"/>
                    </a:ext>
                  </a:extLst>
                </p:cNvPr>
                <p:cNvSpPr txBox="1"/>
                <p:nvPr/>
              </p:nvSpPr>
              <p:spPr>
                <a:xfrm>
                  <a:off x="2627798" y="2448130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  <a:latin typeface="Bahnschrift" panose="020B0502040204020203" pitchFamily="34" charset="0"/>
                    </a:rPr>
                    <a:t>H3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95C83E8-9CB0-834F-B28D-1619B4FA8E66}"/>
                  </a:ext>
                </a:extLst>
              </p:cNvPr>
              <p:cNvGrpSpPr/>
              <p:nvPr/>
            </p:nvGrpSpPr>
            <p:grpSpPr>
              <a:xfrm>
                <a:off x="1332295" y="2342294"/>
                <a:ext cx="512316" cy="432656"/>
                <a:chOff x="1332817" y="2342294"/>
                <a:chExt cx="512316" cy="432656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439567D9-C2AA-2743-8C7E-9935773EEDF0}"/>
                    </a:ext>
                  </a:extLst>
                </p:cNvPr>
                <p:cNvSpPr/>
                <p:nvPr/>
              </p:nvSpPr>
              <p:spPr>
                <a:xfrm>
                  <a:off x="1332817" y="2342294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9B48EC52-B027-A646-9E68-F26B09409191}"/>
                    </a:ext>
                  </a:extLst>
                </p:cNvPr>
                <p:cNvSpPr/>
                <p:nvPr/>
              </p:nvSpPr>
              <p:spPr>
                <a:xfrm>
                  <a:off x="1386770" y="2391935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3B1DD01-F180-6940-89C3-2D9492BB0FD8}"/>
                    </a:ext>
                  </a:extLst>
                </p:cNvPr>
                <p:cNvSpPr txBox="1"/>
                <p:nvPr/>
              </p:nvSpPr>
              <p:spPr>
                <a:xfrm>
                  <a:off x="1386770" y="2448130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H2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0A5C7F8-5D38-F448-8835-1C73A30422CF}"/>
                  </a:ext>
                </a:extLst>
              </p:cNvPr>
              <p:cNvGrpSpPr/>
              <p:nvPr/>
            </p:nvGrpSpPr>
            <p:grpSpPr>
              <a:xfrm>
                <a:off x="467641" y="2342294"/>
                <a:ext cx="512316" cy="432656"/>
                <a:chOff x="467641" y="2342294"/>
                <a:chExt cx="512316" cy="432656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A697F2E7-F451-1548-833A-CF9FAF701038}"/>
                    </a:ext>
                  </a:extLst>
                </p:cNvPr>
                <p:cNvSpPr/>
                <p:nvPr/>
              </p:nvSpPr>
              <p:spPr>
                <a:xfrm>
                  <a:off x="467641" y="2342294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rgbClr val="C2AE38">
                        <a:lumMod val="75000"/>
                        <a:lumOff val="25000"/>
                      </a:srgbClr>
                    </a:gs>
                    <a:gs pos="100000">
                      <a:srgbClr val="C2AE38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D81F4E93-7DD9-D94A-866F-45E6E40D68D9}"/>
                    </a:ext>
                  </a:extLst>
                </p:cNvPr>
                <p:cNvSpPr/>
                <p:nvPr/>
              </p:nvSpPr>
              <p:spPr>
                <a:xfrm>
                  <a:off x="521594" y="2391935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9359A41-32CB-9946-B15C-624A94D0F6D6}"/>
                    </a:ext>
                  </a:extLst>
                </p:cNvPr>
                <p:cNvSpPr txBox="1"/>
                <p:nvPr/>
              </p:nvSpPr>
              <p:spPr>
                <a:xfrm>
                  <a:off x="521594" y="2448130"/>
                  <a:ext cx="404411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H1</a:t>
                  </a:r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C87DC06-CDB4-404F-A0F2-2BD03D149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7192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1FA50C-F385-744C-8106-29FD039AB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2117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F91237-AAF9-4E41-90E1-3710FC013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387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4D3BB63-8E9A-0948-A550-D8FA3BC20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03" y="2774950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8E3832E-F92B-BA49-B49C-FC089668C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7772" y="3940175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6A723DF-7665-9846-AE1E-1939B9633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7192" y="3940175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EDAC83F-8FD9-B44B-9AC5-718E18CBA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2117" y="3940175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43DBA4A-DCAB-4847-BA03-D9B0367561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387" y="3940175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0CF883E-4339-C04B-8668-CF06606911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03" y="3940175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5CF8D2-442C-8F4D-8097-D322671EE55F}"/>
                  </a:ext>
                </a:extLst>
              </p:cNvPr>
              <p:cNvCxnSpPr/>
              <p:nvPr/>
            </p:nvCxnSpPr>
            <p:spPr>
              <a:xfrm>
                <a:off x="3648075" y="2561369"/>
                <a:ext cx="1082675" cy="0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7230047-16B8-174D-983A-CA19B9FB39A2}"/>
                  </a:ext>
                </a:extLst>
              </p:cNvPr>
              <p:cNvCxnSpPr/>
              <p:nvPr/>
            </p:nvCxnSpPr>
            <p:spPr>
              <a:xfrm>
                <a:off x="3648075" y="4287319"/>
                <a:ext cx="1082675" cy="0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7C58E8E-797C-4F47-8D1D-27B63DC4FF8F}"/>
                </a:ext>
              </a:extLst>
            </p:cNvPr>
            <p:cNvSpPr/>
            <p:nvPr/>
          </p:nvSpPr>
          <p:spPr>
            <a:xfrm>
              <a:off x="4259722" y="4452970"/>
              <a:ext cx="303655" cy="30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DC5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1" dirty="0">
                <a:solidFill>
                  <a:srgbClr val="1DC5B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C93F053-B9E1-4013-AFB9-B2D1087E30F7}"/>
                </a:ext>
              </a:extLst>
            </p:cNvPr>
            <p:cNvSpPr/>
            <p:nvPr/>
          </p:nvSpPr>
          <p:spPr>
            <a:xfrm>
              <a:off x="4234401" y="2151884"/>
              <a:ext cx="303655" cy="30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DC5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40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0DF8E-9427-49B6-A7F1-82AE89D57396}"/>
              </a:ext>
            </a:extLst>
          </p:cNvPr>
          <p:cNvSpPr txBox="1"/>
          <p:nvPr/>
        </p:nvSpPr>
        <p:spPr>
          <a:xfrm>
            <a:off x="8618899" y="2190939"/>
            <a:ext cx="2824681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j-lt"/>
              </a:rPr>
              <a:t>[Add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0D240-F810-41FC-B8DF-A85D9B047B37}"/>
              </a:ext>
            </a:extLst>
          </p:cNvPr>
          <p:cNvSpPr txBox="1"/>
          <p:nvPr/>
        </p:nvSpPr>
        <p:spPr>
          <a:xfrm>
            <a:off x="6590810" y="2948054"/>
            <a:ext cx="3864191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Supports </a:t>
            </a:r>
            <a:r>
              <a:rPr lang="en-US" sz="2400" dirty="0">
                <a:solidFill>
                  <a:srgbClr val="A2D45F"/>
                </a:solidFill>
              </a:rPr>
              <a:t>single-level switching</a:t>
            </a:r>
          </a:p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rgbClr val="FFC000"/>
                </a:solidFill>
              </a:rPr>
              <a:t> </a:t>
            </a:r>
          </a:p>
          <a:p>
            <a:pPr marL="285750" indent="-28575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Enables </a:t>
            </a:r>
            <a:r>
              <a:rPr lang="en-US" sz="2400" dirty="0">
                <a:solidFill>
                  <a:srgbClr val="A2D45F"/>
                </a:solidFill>
              </a:rPr>
              <a:t>memory expansion </a:t>
            </a:r>
            <a:r>
              <a:rPr lang="en-US" sz="2400" dirty="0">
                <a:solidFill>
                  <a:schemeClr val="bg1"/>
                </a:solidFill>
              </a:rPr>
              <a:t>and resource allocation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3DFDC-1F7B-CDEF-5D90-799345AFF840}"/>
              </a:ext>
            </a:extLst>
          </p:cNvPr>
          <p:cNvSpPr txBox="1">
            <a:spLocks/>
          </p:cNvSpPr>
          <p:nvPr/>
        </p:nvSpPr>
        <p:spPr>
          <a:xfrm>
            <a:off x="215535" y="225162"/>
            <a:ext cx="9687231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RECAP: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2.0 FEATURE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0E31B-49E8-BD99-14BC-0EA5FAEF107E}"/>
              </a:ext>
            </a:extLst>
          </p:cNvPr>
          <p:cNvSpPr txBox="1"/>
          <p:nvPr/>
        </p:nvSpPr>
        <p:spPr>
          <a:xfrm>
            <a:off x="215536" y="868603"/>
            <a:ext cx="516834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1DC5B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SWITCH CAPABILITY</a:t>
            </a:r>
            <a:endParaRPr lang="en-US" sz="1600" dirty="0">
              <a:latin typeface="+mj-lt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FCC006-5568-DB4B-B801-A1257B4CD03D}"/>
              </a:ext>
            </a:extLst>
          </p:cNvPr>
          <p:cNvGrpSpPr/>
          <p:nvPr/>
        </p:nvGrpSpPr>
        <p:grpSpPr>
          <a:xfrm>
            <a:off x="2269144" y="2440822"/>
            <a:ext cx="3080999" cy="2955987"/>
            <a:chOff x="83824" y="2250475"/>
            <a:chExt cx="3080999" cy="2955987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903DED5E-BB14-4A4D-A199-01C058ACB2E8}"/>
                </a:ext>
              </a:extLst>
            </p:cNvPr>
            <p:cNvSpPr/>
            <p:nvPr/>
          </p:nvSpPr>
          <p:spPr>
            <a:xfrm>
              <a:off x="1339976" y="2250475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97EA00A5-E1E3-9942-A01E-9F53766BEFAB}"/>
                </a:ext>
              </a:extLst>
            </p:cNvPr>
            <p:cNvSpPr/>
            <p:nvPr/>
          </p:nvSpPr>
          <p:spPr>
            <a:xfrm>
              <a:off x="1393929" y="2300116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4371E67-F016-344C-878C-C58F58704608}"/>
                </a:ext>
              </a:extLst>
            </p:cNvPr>
            <p:cNvSpPr txBox="1"/>
            <p:nvPr/>
          </p:nvSpPr>
          <p:spPr>
            <a:xfrm>
              <a:off x="1393929" y="2356311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H1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B6D408-7001-DD4A-A66D-5EC6964107EC}"/>
                </a:ext>
              </a:extLst>
            </p:cNvPr>
            <p:cNvCxnSpPr>
              <a:cxnSpLocks/>
            </p:cNvCxnSpPr>
            <p:nvPr/>
          </p:nvCxnSpPr>
          <p:spPr>
            <a:xfrm>
              <a:off x="2370460" y="4733633"/>
              <a:ext cx="228872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755EDE5-D909-9040-947D-A50B0978EC6B}"/>
                </a:ext>
              </a:extLst>
            </p:cNvPr>
            <p:cNvSpPr/>
            <p:nvPr/>
          </p:nvSpPr>
          <p:spPr>
            <a:xfrm>
              <a:off x="86478" y="3082231"/>
              <a:ext cx="3078345" cy="1036207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D80AB8C-D184-BE4B-8C0A-5DDA55CC1A1E}"/>
                </a:ext>
              </a:extLst>
            </p:cNvPr>
            <p:cNvSpPr/>
            <p:nvPr/>
          </p:nvSpPr>
          <p:spPr>
            <a:xfrm>
              <a:off x="137777" y="3128733"/>
              <a:ext cx="2971180" cy="943202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BF96BAE-1D0E-CB47-878F-148CFBE84891}"/>
                </a:ext>
              </a:extLst>
            </p:cNvPr>
            <p:cNvSpPr txBox="1"/>
            <p:nvPr/>
          </p:nvSpPr>
          <p:spPr>
            <a:xfrm>
              <a:off x="86477" y="3453438"/>
              <a:ext cx="3078346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Switch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020B17-0CC9-4A4E-A290-1BBDA10F157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295" y="267890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FECDA15-1D7D-AC48-8102-E5BF907E73B4}"/>
                </a:ext>
              </a:extLst>
            </p:cNvPr>
            <p:cNvCxnSpPr>
              <a:cxnSpLocks/>
            </p:cNvCxnSpPr>
            <p:nvPr/>
          </p:nvCxnSpPr>
          <p:spPr>
            <a:xfrm>
              <a:off x="1582295" y="295656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4F4AB0-3949-B042-B8B1-5B8A4E44F572}"/>
                </a:ext>
              </a:extLst>
            </p:cNvPr>
            <p:cNvSpPr txBox="1"/>
            <p:nvPr/>
          </p:nvSpPr>
          <p:spPr>
            <a:xfrm>
              <a:off x="1339976" y="2784880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CBEFCE23-8DD9-F74A-9262-D4EC4FDAB511}"/>
                </a:ext>
              </a:extLst>
            </p:cNvPr>
            <p:cNvSpPr/>
            <p:nvPr/>
          </p:nvSpPr>
          <p:spPr>
            <a:xfrm rot="10800000">
              <a:off x="83824" y="4519436"/>
              <a:ext cx="512316" cy="68702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33B9FFB8-C99C-DE45-93FA-A610D284F777}"/>
                </a:ext>
              </a:extLst>
            </p:cNvPr>
            <p:cNvSpPr/>
            <p:nvPr/>
          </p:nvSpPr>
          <p:spPr>
            <a:xfrm rot="10800000">
              <a:off x="137777" y="4569077"/>
              <a:ext cx="404411" cy="585531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73C02A8-5356-5841-934B-747B3BC520BD}"/>
                </a:ext>
              </a:extLst>
            </p:cNvPr>
            <p:cNvSpPr txBox="1"/>
            <p:nvPr/>
          </p:nvSpPr>
          <p:spPr>
            <a:xfrm>
              <a:off x="137777" y="4626358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D1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0D13A98-71E8-7F4C-86F1-3EEF3B41C64F}"/>
                </a:ext>
              </a:extLst>
            </p:cNvPr>
            <p:cNvCxnSpPr>
              <a:cxnSpLocks/>
            </p:cNvCxnSpPr>
            <p:nvPr/>
          </p:nvCxnSpPr>
          <p:spPr>
            <a:xfrm>
              <a:off x="339982" y="41177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2A67623-EE7D-2146-9CD4-80004F2715DF}"/>
                </a:ext>
              </a:extLst>
            </p:cNvPr>
            <p:cNvCxnSpPr>
              <a:cxnSpLocks/>
            </p:cNvCxnSpPr>
            <p:nvPr/>
          </p:nvCxnSpPr>
          <p:spPr>
            <a:xfrm>
              <a:off x="339982" y="4395363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FB278DC-0925-444A-84A2-41930C7549B6}"/>
                </a:ext>
              </a:extLst>
            </p:cNvPr>
            <p:cNvSpPr txBox="1"/>
            <p:nvPr/>
          </p:nvSpPr>
          <p:spPr>
            <a:xfrm>
              <a:off x="83824" y="4225268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BD144812-DBD6-2343-BC32-37F697D17E15}"/>
                </a:ext>
              </a:extLst>
            </p:cNvPr>
            <p:cNvSpPr/>
            <p:nvPr/>
          </p:nvSpPr>
          <p:spPr>
            <a:xfrm rot="10800000">
              <a:off x="2649351" y="4519436"/>
              <a:ext cx="512316" cy="68702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56739F16-6E4B-F943-B388-81CC33A0DF61}"/>
                </a:ext>
              </a:extLst>
            </p:cNvPr>
            <p:cNvSpPr/>
            <p:nvPr/>
          </p:nvSpPr>
          <p:spPr>
            <a:xfrm rot="10800000">
              <a:off x="2703304" y="4569077"/>
              <a:ext cx="404411" cy="585531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1BD6B98-C24B-BD46-B634-AB2C5EEBEC88}"/>
                </a:ext>
              </a:extLst>
            </p:cNvPr>
            <p:cNvSpPr txBox="1"/>
            <p:nvPr/>
          </p:nvSpPr>
          <p:spPr>
            <a:xfrm>
              <a:off x="2703304" y="4626358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D#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5C7D604-64ED-C643-A768-862DC0929EC5}"/>
                </a:ext>
              </a:extLst>
            </p:cNvPr>
            <p:cNvCxnSpPr>
              <a:cxnSpLocks/>
            </p:cNvCxnSpPr>
            <p:nvPr/>
          </p:nvCxnSpPr>
          <p:spPr>
            <a:xfrm>
              <a:off x="2905509" y="41177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7130AD1-3167-D247-AFE1-A09560041DC9}"/>
                </a:ext>
              </a:extLst>
            </p:cNvPr>
            <p:cNvCxnSpPr>
              <a:cxnSpLocks/>
            </p:cNvCxnSpPr>
            <p:nvPr/>
          </p:nvCxnSpPr>
          <p:spPr>
            <a:xfrm>
              <a:off x="2905509" y="4395363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AB16C4-9F7F-FD41-851F-E8A0DDB60315}"/>
                </a:ext>
              </a:extLst>
            </p:cNvPr>
            <p:cNvSpPr txBox="1"/>
            <p:nvPr/>
          </p:nvSpPr>
          <p:spPr>
            <a:xfrm>
              <a:off x="2649349" y="4225268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9293B744-DCBA-CE49-97B1-E6E8D4CC6A61}"/>
                </a:ext>
              </a:extLst>
            </p:cNvPr>
            <p:cNvSpPr/>
            <p:nvPr/>
          </p:nvSpPr>
          <p:spPr>
            <a:xfrm rot="10800000">
              <a:off x="1794176" y="4519436"/>
              <a:ext cx="512316" cy="68702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A7A54911-8AB6-2240-90C2-567A1B08B4BB}"/>
                </a:ext>
              </a:extLst>
            </p:cNvPr>
            <p:cNvSpPr/>
            <p:nvPr/>
          </p:nvSpPr>
          <p:spPr>
            <a:xfrm rot="10800000">
              <a:off x="1848129" y="4569077"/>
              <a:ext cx="404411" cy="585531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408952-641E-A349-A5EA-0859EA442201}"/>
                </a:ext>
              </a:extLst>
            </p:cNvPr>
            <p:cNvSpPr txBox="1"/>
            <p:nvPr/>
          </p:nvSpPr>
          <p:spPr>
            <a:xfrm>
              <a:off x="1848129" y="4626358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D3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B9880CB-8B7B-A643-B25F-B32A88A86C4D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34" y="41177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0EBF49-0FC4-DC45-967F-EB0F4D86D318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34" y="4395363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9A85DA4-FCB3-434D-B6B9-3E45FC33BA32}"/>
                </a:ext>
              </a:extLst>
            </p:cNvPr>
            <p:cNvSpPr txBox="1"/>
            <p:nvPr/>
          </p:nvSpPr>
          <p:spPr>
            <a:xfrm>
              <a:off x="1794174" y="4225268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DDFB493F-B9B9-5942-9F4F-0A269FE0DE37}"/>
                </a:ext>
              </a:extLst>
            </p:cNvPr>
            <p:cNvSpPr/>
            <p:nvPr/>
          </p:nvSpPr>
          <p:spPr>
            <a:xfrm rot="10800000">
              <a:off x="939000" y="4519436"/>
              <a:ext cx="512316" cy="68702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CCE96A04-776C-A04E-B8F8-1F5DAA5B7F36}"/>
                </a:ext>
              </a:extLst>
            </p:cNvPr>
            <p:cNvSpPr/>
            <p:nvPr/>
          </p:nvSpPr>
          <p:spPr>
            <a:xfrm rot="10800000">
              <a:off x="992953" y="4569077"/>
              <a:ext cx="404411" cy="585531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7B07BC8-019B-E64F-9126-1F47E229431A}"/>
                </a:ext>
              </a:extLst>
            </p:cNvPr>
            <p:cNvSpPr txBox="1"/>
            <p:nvPr/>
          </p:nvSpPr>
          <p:spPr>
            <a:xfrm>
              <a:off x="992953" y="4626358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D2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D64D88F-DEFB-9C42-AC9F-7ACE0190990D}"/>
                </a:ext>
              </a:extLst>
            </p:cNvPr>
            <p:cNvCxnSpPr>
              <a:cxnSpLocks/>
            </p:cNvCxnSpPr>
            <p:nvPr/>
          </p:nvCxnSpPr>
          <p:spPr>
            <a:xfrm>
              <a:off x="1195158" y="41177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CA51EB4-125F-E447-934C-DFC9F9E8ECCC}"/>
                </a:ext>
              </a:extLst>
            </p:cNvPr>
            <p:cNvCxnSpPr>
              <a:cxnSpLocks/>
            </p:cNvCxnSpPr>
            <p:nvPr/>
          </p:nvCxnSpPr>
          <p:spPr>
            <a:xfrm>
              <a:off x="1195158" y="4395363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931A9E2-94D4-AC4A-839A-E19A188C239C}"/>
                </a:ext>
              </a:extLst>
            </p:cNvPr>
            <p:cNvSpPr txBox="1"/>
            <p:nvPr/>
          </p:nvSpPr>
          <p:spPr>
            <a:xfrm>
              <a:off x="938998" y="4225268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CE8D97E-61F7-F943-8728-7EC45DF6FA7B}"/>
              </a:ext>
            </a:extLst>
          </p:cNvPr>
          <p:cNvSpPr txBox="1"/>
          <p:nvPr/>
        </p:nvSpPr>
        <p:spPr>
          <a:xfrm>
            <a:off x="3210207" y="1937161"/>
            <a:ext cx="111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CXL 2.0</a:t>
            </a:r>
          </a:p>
        </p:txBody>
      </p:sp>
    </p:spTree>
    <p:extLst>
      <p:ext uri="{BB962C8B-B14F-4D97-AF65-F5344CB8AC3E}">
        <p14:creationId xmlns:p14="http://schemas.microsoft.com/office/powerpoint/2010/main" val="392175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5">
            <a:extLst>
              <a:ext uri="{FF2B5EF4-FFF2-40B4-BE49-F238E27FC236}">
                <a16:creationId xmlns:a16="http://schemas.microsoft.com/office/drawing/2014/main" id="{579CD845-2E83-43C3-9B47-A3A6EFB0B031}"/>
              </a:ext>
            </a:extLst>
          </p:cNvPr>
          <p:cNvSpPr txBox="1"/>
          <p:nvPr/>
        </p:nvSpPr>
        <p:spPr>
          <a:xfrm>
            <a:off x="9731324" y="2368180"/>
            <a:ext cx="248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Multiple switch levels (aka cascade)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Supports fanout of all device types  </a:t>
            </a:r>
          </a:p>
        </p:txBody>
      </p: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A97E20A6-C352-0245-A070-E7365CFA901B}"/>
              </a:ext>
            </a:extLst>
          </p:cNvPr>
          <p:cNvSpPr txBox="1">
            <a:spLocks/>
          </p:cNvSpPr>
          <p:nvPr/>
        </p:nvSpPr>
        <p:spPr>
          <a:xfrm>
            <a:off x="348886" y="107588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D7F299-5353-5545-9C0C-3643F2D93C32}"/>
              </a:ext>
            </a:extLst>
          </p:cNvPr>
          <p:cNvSpPr txBox="1"/>
          <p:nvPr/>
        </p:nvSpPr>
        <p:spPr>
          <a:xfrm>
            <a:off x="348886" y="739952"/>
            <a:ext cx="6972341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1DC5B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Supporting vast array of switch topologies</a:t>
            </a:r>
            <a:endParaRPr lang="en-US" sz="1600" dirty="0">
              <a:latin typeface="+mj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657CBA0-9E65-1B4C-93C5-B8F91E73497B}"/>
              </a:ext>
            </a:extLst>
          </p:cNvPr>
          <p:cNvCxnSpPr>
            <a:cxnSpLocks/>
          </p:cNvCxnSpPr>
          <p:nvPr/>
        </p:nvCxnSpPr>
        <p:spPr>
          <a:xfrm flipH="1">
            <a:off x="5289723" y="1530135"/>
            <a:ext cx="13519" cy="4696900"/>
          </a:xfrm>
          <a:prstGeom prst="line">
            <a:avLst/>
          </a:prstGeom>
          <a:ln w="635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18CBB7E6-AA29-BC45-880C-FC43D60EEB9F}"/>
              </a:ext>
            </a:extLst>
          </p:cNvPr>
          <p:cNvSpPr/>
          <p:nvPr/>
        </p:nvSpPr>
        <p:spPr>
          <a:xfrm>
            <a:off x="9419909" y="2436954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0B3B18-C45B-4A06-83C7-54D5F98B01B4}"/>
              </a:ext>
            </a:extLst>
          </p:cNvPr>
          <p:cNvSpPr txBox="1">
            <a:spLocks/>
          </p:cNvSpPr>
          <p:nvPr/>
        </p:nvSpPr>
        <p:spPr>
          <a:xfrm>
            <a:off x="294995" y="107588"/>
            <a:ext cx="10115829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SWITCH CASCADE/FANOUT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6EDD2-8133-2A8E-F978-EF7B6975ECB9}"/>
              </a:ext>
            </a:extLst>
          </p:cNvPr>
          <p:cNvGrpSpPr/>
          <p:nvPr/>
        </p:nvGrpSpPr>
        <p:grpSpPr>
          <a:xfrm>
            <a:off x="5528068" y="1494615"/>
            <a:ext cx="3753943" cy="4623476"/>
            <a:chOff x="5528068" y="1494615"/>
            <a:chExt cx="3753943" cy="4623476"/>
          </a:xfrm>
        </p:grpSpPr>
        <p:sp>
          <p:nvSpPr>
            <p:cNvPr id="158" name="Rounded Rectangle 148">
              <a:extLst>
                <a:ext uri="{FF2B5EF4-FFF2-40B4-BE49-F238E27FC236}">
                  <a16:creationId xmlns:a16="http://schemas.microsoft.com/office/drawing/2014/main" id="{5F524479-0685-959E-5511-2E51D6490C26}"/>
                </a:ext>
              </a:extLst>
            </p:cNvPr>
            <p:cNvSpPr/>
            <p:nvPr/>
          </p:nvSpPr>
          <p:spPr>
            <a:xfrm>
              <a:off x="5528068" y="2437893"/>
              <a:ext cx="3753943" cy="2973690"/>
            </a:xfrm>
            <a:prstGeom prst="roundRect">
              <a:avLst>
                <a:gd name="adj" fmla="val 174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264D37A-55CC-A342-8DE9-099AC09C2068}"/>
                </a:ext>
              </a:extLst>
            </p:cNvPr>
            <p:cNvSpPr/>
            <p:nvPr/>
          </p:nvSpPr>
          <p:spPr>
            <a:xfrm>
              <a:off x="6135798" y="3772858"/>
              <a:ext cx="221150" cy="22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1DC5B5"/>
                  </a:solidFill>
                  <a:latin typeface="+mj-lt"/>
                </a:rPr>
                <a:t>1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70E6E4A-C6BB-B143-9971-597DC3D53252}"/>
                </a:ext>
              </a:extLst>
            </p:cNvPr>
            <p:cNvSpPr/>
            <p:nvPr/>
          </p:nvSpPr>
          <p:spPr>
            <a:xfrm>
              <a:off x="7755310" y="3772232"/>
              <a:ext cx="221150" cy="22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1DC5B5"/>
                  </a:solidFill>
                  <a:latin typeface="+mj-lt"/>
                </a:rPr>
                <a:t>1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94EA679-6030-5743-A29D-05C51DA96D28}"/>
                </a:ext>
              </a:extLst>
            </p:cNvPr>
            <p:cNvSpPr/>
            <p:nvPr/>
          </p:nvSpPr>
          <p:spPr>
            <a:xfrm>
              <a:off x="7081372" y="1966221"/>
              <a:ext cx="479710" cy="405120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9175E31-E3AA-924E-A7E2-A8D62AAFBD4A}"/>
                </a:ext>
              </a:extLst>
            </p:cNvPr>
            <p:cNvSpPr/>
            <p:nvPr/>
          </p:nvSpPr>
          <p:spPr>
            <a:xfrm>
              <a:off x="7131891" y="2012703"/>
              <a:ext cx="378673" cy="312158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CC7F1B-D5CD-4B44-8FCF-ED145E531AA1}"/>
                </a:ext>
              </a:extLst>
            </p:cNvPr>
            <p:cNvSpPr txBox="1"/>
            <p:nvPr/>
          </p:nvSpPr>
          <p:spPr>
            <a:xfrm>
              <a:off x="7131891" y="2065321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H1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8A10040-1E24-B64D-BE79-1593E05FC448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91" y="5685499"/>
              <a:ext cx="222823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34C744E-4CB5-EB46-8190-D70162CA3FEF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27" y="2367382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AC471E-6194-AF47-A5F0-64262B311556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27" y="2627368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F7EF09-570F-0345-A25F-0293B38172A5}"/>
                </a:ext>
              </a:extLst>
            </p:cNvPr>
            <p:cNvSpPr txBox="1"/>
            <p:nvPr/>
          </p:nvSpPr>
          <p:spPr>
            <a:xfrm>
              <a:off x="7081372" y="2466615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3188C8-16F1-4A49-9A6C-0A319B813C0B}"/>
                </a:ext>
              </a:extLst>
            </p:cNvPr>
            <p:cNvCxnSpPr>
              <a:cxnSpLocks/>
            </p:cNvCxnSpPr>
            <p:nvPr/>
          </p:nvCxnSpPr>
          <p:spPr>
            <a:xfrm>
              <a:off x="6516896" y="370920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56A2F-5A86-4E40-A911-104730BB3F9D}"/>
                </a:ext>
              </a:extLst>
            </p:cNvPr>
            <p:cNvSpPr txBox="1"/>
            <p:nvPr/>
          </p:nvSpPr>
          <p:spPr>
            <a:xfrm>
              <a:off x="6277041" y="3807475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E69A9E-00F1-E14A-BCC9-744CB1A1AFC8}"/>
                </a:ext>
              </a:extLst>
            </p:cNvPr>
            <p:cNvSpPr txBox="1"/>
            <p:nvPr/>
          </p:nvSpPr>
          <p:spPr>
            <a:xfrm>
              <a:off x="6799295" y="1494615"/>
              <a:ext cx="1043865" cy="33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CXL 3.0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1BF832-D45A-FD47-ABD8-06643A2505D4}"/>
                </a:ext>
              </a:extLst>
            </p:cNvPr>
            <p:cNvSpPr/>
            <p:nvPr/>
          </p:nvSpPr>
          <p:spPr>
            <a:xfrm>
              <a:off x="5880013" y="2745041"/>
              <a:ext cx="2882428" cy="97025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DD07C8-D6AF-2E47-8FBA-9A4CE32DF6C1}"/>
                </a:ext>
              </a:extLst>
            </p:cNvPr>
            <p:cNvSpPr/>
            <p:nvPr/>
          </p:nvSpPr>
          <p:spPr>
            <a:xfrm>
              <a:off x="5930186" y="2788584"/>
              <a:ext cx="2782083" cy="88317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738BB3-4030-7840-AAF1-1FEAEDEF1E93}"/>
                </a:ext>
              </a:extLst>
            </p:cNvPr>
            <p:cNvSpPr txBox="1"/>
            <p:nvPr/>
          </p:nvSpPr>
          <p:spPr>
            <a:xfrm>
              <a:off x="5880013" y="3092623"/>
              <a:ext cx="2882429" cy="30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Switch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5F4B0E1-0E90-5F4C-8E4F-F718D888F2AA}"/>
                </a:ext>
              </a:extLst>
            </p:cNvPr>
            <p:cNvSpPr/>
            <p:nvPr/>
          </p:nvSpPr>
          <p:spPr>
            <a:xfrm>
              <a:off x="5880014" y="4134465"/>
              <a:ext cx="1273764" cy="97025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89EF0F-F8A1-C046-8191-1FE25FE27FD4}"/>
                </a:ext>
              </a:extLst>
            </p:cNvPr>
            <p:cNvSpPr/>
            <p:nvPr/>
          </p:nvSpPr>
          <p:spPr>
            <a:xfrm>
              <a:off x="5928793" y="4178007"/>
              <a:ext cx="1176206" cy="88317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07650E-025E-E143-8C45-859CC4A4C8B8}"/>
                </a:ext>
              </a:extLst>
            </p:cNvPr>
            <p:cNvSpPr txBox="1"/>
            <p:nvPr/>
          </p:nvSpPr>
          <p:spPr>
            <a:xfrm>
              <a:off x="5880013" y="4482047"/>
              <a:ext cx="1273765" cy="28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rgbClr val="223647"/>
                  </a:solidFill>
                </a:rPr>
                <a:t>CXL Switch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1E7748C-126B-534C-8AF7-6AFC62A4C0F0}"/>
                </a:ext>
              </a:extLst>
            </p:cNvPr>
            <p:cNvSpPr/>
            <p:nvPr/>
          </p:nvSpPr>
          <p:spPr>
            <a:xfrm rot="10800000">
              <a:off x="5877529" y="5474790"/>
              <a:ext cx="479710" cy="643301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A9B2AF6-DC9E-684E-92D6-B89614923B67}"/>
                </a:ext>
              </a:extLst>
            </p:cNvPr>
            <p:cNvSpPr/>
            <p:nvPr/>
          </p:nvSpPr>
          <p:spPr>
            <a:xfrm rot="10800000">
              <a:off x="5928048" y="5521271"/>
              <a:ext cx="378673" cy="548266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15D7CB-4B09-584C-90E4-120C888272AF}"/>
                </a:ext>
              </a:extLst>
            </p:cNvPr>
            <p:cNvSpPr txBox="1"/>
            <p:nvPr/>
          </p:nvSpPr>
          <p:spPr>
            <a:xfrm>
              <a:off x="5928048" y="5574907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D1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011F46-BE5D-654C-8C24-10A4DEB8D8FE}"/>
                </a:ext>
              </a:extLst>
            </p:cNvPr>
            <p:cNvCxnSpPr>
              <a:cxnSpLocks/>
            </p:cNvCxnSpPr>
            <p:nvPr/>
          </p:nvCxnSpPr>
          <p:spPr>
            <a:xfrm>
              <a:off x="6117384" y="50986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F302F73-0486-BF43-A009-5EABDFD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6117384" y="535861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A8092E1-1DF6-4E4E-B0A7-AD59EAE84923}"/>
                </a:ext>
              </a:extLst>
            </p:cNvPr>
            <p:cNvSpPr txBox="1"/>
            <p:nvPr/>
          </p:nvSpPr>
          <p:spPr>
            <a:xfrm>
              <a:off x="5877529" y="5199344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6295CA9-A24A-9942-8E62-5F8E63373B6B}"/>
                </a:ext>
              </a:extLst>
            </p:cNvPr>
            <p:cNvSpPr/>
            <p:nvPr/>
          </p:nvSpPr>
          <p:spPr>
            <a:xfrm rot="10800000">
              <a:off x="8279776" y="5474790"/>
              <a:ext cx="479710" cy="643301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9E3F4210-5423-C144-BECE-00FCDC8441DB}"/>
                </a:ext>
              </a:extLst>
            </p:cNvPr>
            <p:cNvSpPr/>
            <p:nvPr/>
          </p:nvSpPr>
          <p:spPr>
            <a:xfrm rot="10800000">
              <a:off x="8330296" y="5521271"/>
              <a:ext cx="378673" cy="548266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CF3926-CE95-D944-A4BD-CC0CA13A7DBD}"/>
                </a:ext>
              </a:extLst>
            </p:cNvPr>
            <p:cNvSpPr txBox="1"/>
            <p:nvPr/>
          </p:nvSpPr>
          <p:spPr>
            <a:xfrm>
              <a:off x="8330296" y="5574907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D#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8F2D1F2-A76A-ED47-A5A2-5275CE4DD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19632" y="50986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70A8331-04D4-A94B-B26D-E8EB7143F62B}"/>
                </a:ext>
              </a:extLst>
            </p:cNvPr>
            <p:cNvCxnSpPr>
              <a:cxnSpLocks/>
            </p:cNvCxnSpPr>
            <p:nvPr/>
          </p:nvCxnSpPr>
          <p:spPr>
            <a:xfrm>
              <a:off x="8519632" y="535861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8B9A17-CBB2-8341-A221-044322F9055F}"/>
                </a:ext>
              </a:extLst>
            </p:cNvPr>
            <p:cNvSpPr txBox="1"/>
            <p:nvPr/>
          </p:nvSpPr>
          <p:spPr>
            <a:xfrm>
              <a:off x="8279775" y="5199344"/>
              <a:ext cx="475501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6B473488-A852-B345-BD0D-4703F3365AB2}"/>
                </a:ext>
              </a:extLst>
            </p:cNvPr>
            <p:cNvSpPr/>
            <p:nvPr/>
          </p:nvSpPr>
          <p:spPr>
            <a:xfrm rot="10800000">
              <a:off x="7479028" y="5474790"/>
              <a:ext cx="479710" cy="643301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2B6A3116-FF23-734D-99F8-9D45A5615BE8}"/>
                </a:ext>
              </a:extLst>
            </p:cNvPr>
            <p:cNvSpPr/>
            <p:nvPr/>
          </p:nvSpPr>
          <p:spPr>
            <a:xfrm rot="10800000">
              <a:off x="7529547" y="5521271"/>
              <a:ext cx="378673" cy="548266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C7A38C-E66E-D345-B732-54E85B8B198D}"/>
                </a:ext>
              </a:extLst>
            </p:cNvPr>
            <p:cNvSpPr txBox="1"/>
            <p:nvPr/>
          </p:nvSpPr>
          <p:spPr>
            <a:xfrm>
              <a:off x="7529547" y="5574907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D1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9BFEE7-1C6D-0449-BB27-817DD29BF83A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83" y="50986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4621E87-B6AD-DC44-A979-A9F15403F13C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83" y="535861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35E2773-9BEF-7D41-B141-53E8F1A54AEA}"/>
                </a:ext>
              </a:extLst>
            </p:cNvPr>
            <p:cNvSpPr txBox="1"/>
            <p:nvPr/>
          </p:nvSpPr>
          <p:spPr>
            <a:xfrm>
              <a:off x="7479026" y="5199344"/>
              <a:ext cx="475501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A62DAC00-D916-7847-81AA-71D06B04E63D}"/>
                </a:ext>
              </a:extLst>
            </p:cNvPr>
            <p:cNvSpPr/>
            <p:nvPr/>
          </p:nvSpPr>
          <p:spPr>
            <a:xfrm rot="10800000">
              <a:off x="6678278" y="5474790"/>
              <a:ext cx="479710" cy="643301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D8DED7C-D087-A14D-9670-D0CF4827B4C4}"/>
                </a:ext>
              </a:extLst>
            </p:cNvPr>
            <p:cNvSpPr/>
            <p:nvPr/>
          </p:nvSpPr>
          <p:spPr>
            <a:xfrm rot="10800000">
              <a:off x="6728798" y="5521271"/>
              <a:ext cx="378673" cy="548266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6F3F86E-BFE5-7C49-B925-42EE17C63C95}"/>
                </a:ext>
              </a:extLst>
            </p:cNvPr>
            <p:cNvSpPr txBox="1"/>
            <p:nvPr/>
          </p:nvSpPr>
          <p:spPr>
            <a:xfrm>
              <a:off x="6728798" y="5574907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D#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F4D54F-0A0A-EF4E-9CCE-70051BB20628}"/>
                </a:ext>
              </a:extLst>
            </p:cNvPr>
            <p:cNvCxnSpPr>
              <a:cxnSpLocks/>
            </p:cNvCxnSpPr>
            <p:nvPr/>
          </p:nvCxnSpPr>
          <p:spPr>
            <a:xfrm>
              <a:off x="6918134" y="50986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C96A4C8-267C-894C-A93A-3417C491DC32}"/>
                </a:ext>
              </a:extLst>
            </p:cNvPr>
            <p:cNvCxnSpPr>
              <a:cxnSpLocks/>
            </p:cNvCxnSpPr>
            <p:nvPr/>
          </p:nvCxnSpPr>
          <p:spPr>
            <a:xfrm>
              <a:off x="6918134" y="535861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1E1949-CD9B-F24B-BE27-86EB25856917}"/>
                </a:ext>
              </a:extLst>
            </p:cNvPr>
            <p:cNvSpPr txBox="1"/>
            <p:nvPr/>
          </p:nvSpPr>
          <p:spPr>
            <a:xfrm>
              <a:off x="6678277" y="5199344"/>
              <a:ext cx="475501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45D9C44-EF9B-0040-BB7A-D65F113D025B}"/>
                </a:ext>
              </a:extLst>
            </p:cNvPr>
            <p:cNvSpPr/>
            <p:nvPr/>
          </p:nvSpPr>
          <p:spPr>
            <a:xfrm>
              <a:off x="7488676" y="4134465"/>
              <a:ext cx="1273764" cy="97025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F9C228D-AD7E-554F-BA85-8E904451D5A9}"/>
                </a:ext>
              </a:extLst>
            </p:cNvPr>
            <p:cNvSpPr/>
            <p:nvPr/>
          </p:nvSpPr>
          <p:spPr>
            <a:xfrm>
              <a:off x="7537455" y="4178007"/>
              <a:ext cx="1176206" cy="88317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779DD6A-55B1-E840-883E-5D12E70554CD}"/>
                </a:ext>
              </a:extLst>
            </p:cNvPr>
            <p:cNvSpPr txBox="1"/>
            <p:nvPr/>
          </p:nvSpPr>
          <p:spPr>
            <a:xfrm>
              <a:off x="7488676" y="4482047"/>
              <a:ext cx="1273765" cy="28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rgbClr val="223647"/>
                  </a:solidFill>
                </a:rPr>
                <a:t>CXL Switch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12CEE0C-D3B0-DA4B-AD2F-66FF134A63DF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6516896" y="3973222"/>
              <a:ext cx="0" cy="1612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D7DCFF-ED94-D54A-89BD-4F4FCA4E1961}"/>
                </a:ext>
              </a:extLst>
            </p:cNvPr>
            <p:cNvCxnSpPr>
              <a:cxnSpLocks/>
            </p:cNvCxnSpPr>
            <p:nvPr/>
          </p:nvCxnSpPr>
          <p:spPr>
            <a:xfrm>
              <a:off x="8125558" y="3973222"/>
              <a:ext cx="0" cy="1612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B403F82-6F38-774C-BAE6-7CB3BDE7139C}"/>
                </a:ext>
              </a:extLst>
            </p:cNvPr>
            <p:cNvCxnSpPr>
              <a:cxnSpLocks/>
            </p:cNvCxnSpPr>
            <p:nvPr/>
          </p:nvCxnSpPr>
          <p:spPr>
            <a:xfrm>
              <a:off x="8125558" y="3709203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378F461-2BCE-014E-A4AB-0660155AFF3B}"/>
                </a:ext>
              </a:extLst>
            </p:cNvPr>
            <p:cNvSpPr txBox="1"/>
            <p:nvPr/>
          </p:nvSpPr>
          <p:spPr>
            <a:xfrm>
              <a:off x="7885703" y="3807475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F620797D-3579-E246-B763-56D88C319D9C}"/>
                </a:ext>
              </a:extLst>
            </p:cNvPr>
            <p:cNvCxnSpPr>
              <a:cxnSpLocks/>
            </p:cNvCxnSpPr>
            <p:nvPr/>
          </p:nvCxnSpPr>
          <p:spPr>
            <a:xfrm>
              <a:off x="8011545" y="5685499"/>
              <a:ext cx="222823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AB11D33-54F0-8BEA-9159-00A8E196ED5D}"/>
              </a:ext>
            </a:extLst>
          </p:cNvPr>
          <p:cNvGrpSpPr/>
          <p:nvPr/>
        </p:nvGrpSpPr>
        <p:grpSpPr>
          <a:xfrm>
            <a:off x="297107" y="1530135"/>
            <a:ext cx="4811546" cy="4571826"/>
            <a:chOff x="297107" y="1530135"/>
            <a:chExt cx="4811546" cy="4571826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949BB4B3-2ED1-E342-B452-B24B9D07914C}"/>
                </a:ext>
              </a:extLst>
            </p:cNvPr>
            <p:cNvSpPr/>
            <p:nvPr/>
          </p:nvSpPr>
          <p:spPr>
            <a:xfrm>
              <a:off x="821692" y="2478279"/>
              <a:ext cx="3753943" cy="2933640"/>
            </a:xfrm>
            <a:prstGeom prst="roundRect">
              <a:avLst>
                <a:gd name="adj" fmla="val 174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2C3B454F-7B3F-2C47-BDC1-7F5843324404}"/>
                </a:ext>
              </a:extLst>
            </p:cNvPr>
            <p:cNvSpPr/>
            <p:nvPr/>
          </p:nvSpPr>
          <p:spPr>
            <a:xfrm>
              <a:off x="2460676" y="2013370"/>
              <a:ext cx="479710" cy="405120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C0F17F2F-CB10-9A4C-9423-667197E99BAF}"/>
                </a:ext>
              </a:extLst>
            </p:cNvPr>
            <p:cNvSpPr/>
            <p:nvPr/>
          </p:nvSpPr>
          <p:spPr>
            <a:xfrm>
              <a:off x="2511195" y="2059852"/>
              <a:ext cx="378673" cy="312158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F8615E3-8943-9E49-946F-E35F1F87DB65}"/>
                </a:ext>
              </a:extLst>
            </p:cNvPr>
            <p:cNvSpPr txBox="1"/>
            <p:nvPr/>
          </p:nvSpPr>
          <p:spPr>
            <a:xfrm>
              <a:off x="2511195" y="2112470"/>
              <a:ext cx="378673" cy="22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H1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9175118-2951-FA4B-A590-46641D087713}"/>
                </a:ext>
              </a:extLst>
            </p:cNvPr>
            <p:cNvCxnSpPr>
              <a:cxnSpLocks/>
            </p:cNvCxnSpPr>
            <p:nvPr/>
          </p:nvCxnSpPr>
          <p:spPr>
            <a:xfrm>
              <a:off x="2700531" y="2414531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3EEFB9-FAE8-4148-9B37-00777BF4395E}"/>
                </a:ext>
              </a:extLst>
            </p:cNvPr>
            <p:cNvCxnSpPr>
              <a:cxnSpLocks/>
            </p:cNvCxnSpPr>
            <p:nvPr/>
          </p:nvCxnSpPr>
          <p:spPr>
            <a:xfrm>
              <a:off x="2700531" y="2674517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C4E518A-1713-8147-A876-02E22149095F}"/>
                </a:ext>
              </a:extLst>
            </p:cNvPr>
            <p:cNvSpPr txBox="1"/>
            <p:nvPr/>
          </p:nvSpPr>
          <p:spPr>
            <a:xfrm>
              <a:off x="2460676" y="2513764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D069B1E-1F05-CA48-9526-C815EF02AF85}"/>
                </a:ext>
              </a:extLst>
            </p:cNvPr>
            <p:cNvSpPr/>
            <p:nvPr/>
          </p:nvSpPr>
          <p:spPr>
            <a:xfrm>
              <a:off x="1259317" y="2788471"/>
              <a:ext cx="2882428" cy="97025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F272F19-F170-1E4C-9DA6-A75D13258C26}"/>
                </a:ext>
              </a:extLst>
            </p:cNvPr>
            <p:cNvSpPr/>
            <p:nvPr/>
          </p:nvSpPr>
          <p:spPr>
            <a:xfrm>
              <a:off x="1309490" y="2832014"/>
              <a:ext cx="2782083" cy="88317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1982492-E9B9-274A-A9B7-C401FF5C4776}"/>
                </a:ext>
              </a:extLst>
            </p:cNvPr>
            <p:cNvSpPr txBox="1"/>
            <p:nvPr/>
          </p:nvSpPr>
          <p:spPr>
            <a:xfrm>
              <a:off x="1259317" y="3120140"/>
              <a:ext cx="2882429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Switch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94A8109-60CB-CE4B-9729-E278EB92C38F}"/>
                </a:ext>
              </a:extLst>
            </p:cNvPr>
            <p:cNvSpPr/>
            <p:nvPr/>
          </p:nvSpPr>
          <p:spPr>
            <a:xfrm>
              <a:off x="1259317" y="4123746"/>
              <a:ext cx="2882428" cy="97025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6426102-FC11-1A46-A188-1A02193FC7E5}"/>
                </a:ext>
              </a:extLst>
            </p:cNvPr>
            <p:cNvSpPr/>
            <p:nvPr/>
          </p:nvSpPr>
          <p:spPr>
            <a:xfrm>
              <a:off x="1309490" y="4167289"/>
              <a:ext cx="2782083" cy="88317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6710E66-99DF-004C-86CB-9390CC5DAD99}"/>
                </a:ext>
              </a:extLst>
            </p:cNvPr>
            <p:cNvSpPr txBox="1"/>
            <p:nvPr/>
          </p:nvSpPr>
          <p:spPr>
            <a:xfrm>
              <a:off x="1259317" y="4471328"/>
              <a:ext cx="2882429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652A57A-4DEA-6746-997A-68B2158B0143}"/>
                </a:ext>
              </a:extLst>
            </p:cNvPr>
            <p:cNvGrpSpPr/>
            <p:nvPr/>
          </p:nvGrpSpPr>
          <p:grpSpPr>
            <a:xfrm>
              <a:off x="1256346" y="5086794"/>
              <a:ext cx="479710" cy="1015167"/>
              <a:chOff x="1256346" y="5266357"/>
              <a:chExt cx="479710" cy="101516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A2D6F99-60A5-3C4B-8E9B-714775119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01" y="5266357"/>
                <a:ext cx="0" cy="11719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B7D9977-1321-1C41-BC4B-6B61BCC18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01" y="5526344"/>
                <a:ext cx="0" cy="11719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9C03185-8739-8E43-B1E9-3ADEDF6F759E}"/>
                  </a:ext>
                </a:extLst>
              </p:cNvPr>
              <p:cNvSpPr txBox="1"/>
              <p:nvPr/>
            </p:nvSpPr>
            <p:spPr>
              <a:xfrm>
                <a:off x="1256346" y="5367075"/>
                <a:ext cx="479710" cy="1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6552391-E824-B14F-9DBC-524B2F76A795}"/>
                  </a:ext>
                </a:extLst>
              </p:cNvPr>
              <p:cNvGrpSpPr/>
              <p:nvPr/>
            </p:nvGrpSpPr>
            <p:grpSpPr>
              <a:xfrm>
                <a:off x="1256346" y="5638223"/>
                <a:ext cx="479710" cy="643301"/>
                <a:chOff x="1255928" y="5638223"/>
                <a:chExt cx="479710" cy="643301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2080C38D-E0D7-5048-835C-C44239CCA18F}"/>
                    </a:ext>
                  </a:extLst>
                </p:cNvPr>
                <p:cNvSpPr/>
                <p:nvPr/>
              </p:nvSpPr>
              <p:spPr>
                <a:xfrm rot="10800000">
                  <a:off x="1255928" y="5638223"/>
                  <a:ext cx="479710" cy="643301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165" name="Rounded Rectangle 164">
                  <a:extLst>
                    <a:ext uri="{FF2B5EF4-FFF2-40B4-BE49-F238E27FC236}">
                      <a16:creationId xmlns:a16="http://schemas.microsoft.com/office/drawing/2014/main" id="{2ABE0D62-9968-654C-B101-ADABBD59F3E0}"/>
                    </a:ext>
                  </a:extLst>
                </p:cNvPr>
                <p:cNvSpPr/>
                <p:nvPr/>
              </p:nvSpPr>
              <p:spPr>
                <a:xfrm rot="10800000">
                  <a:off x="1306447" y="5684704"/>
                  <a:ext cx="378673" cy="548266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F72DC91-51E5-5447-A9E2-740221004F11}"/>
                    </a:ext>
                  </a:extLst>
                </p:cNvPr>
                <p:cNvSpPr txBox="1"/>
                <p:nvPr/>
              </p:nvSpPr>
              <p:spPr>
                <a:xfrm>
                  <a:off x="1306447" y="5738340"/>
                  <a:ext cx="378673" cy="236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D1</a:t>
                  </a:r>
                </a:p>
              </p:txBody>
            </p: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F1A81A0-6B76-4A42-BB0E-0E907ACA2218}"/>
                </a:ext>
              </a:extLst>
            </p:cNvPr>
            <p:cNvGrpSpPr/>
            <p:nvPr/>
          </p:nvGrpSpPr>
          <p:grpSpPr>
            <a:xfrm>
              <a:off x="2056289" y="5086794"/>
              <a:ext cx="479710" cy="1015167"/>
              <a:chOff x="2076546" y="5266357"/>
              <a:chExt cx="479710" cy="1015167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4529543-03AE-1445-9DA6-A35B8064A842}"/>
                  </a:ext>
                </a:extLst>
              </p:cNvPr>
              <p:cNvGrpSpPr/>
              <p:nvPr/>
            </p:nvGrpSpPr>
            <p:grpSpPr>
              <a:xfrm>
                <a:off x="2076546" y="5266357"/>
                <a:ext cx="479710" cy="377180"/>
                <a:chOff x="1283886" y="5266357"/>
                <a:chExt cx="479710" cy="377180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5591556-5855-D349-8EDE-F7FF8ACFC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3741" y="5266357"/>
                  <a:ext cx="0" cy="11719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831E4691-29CD-B44D-867B-3C9DB4AB7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3741" y="5526344"/>
                  <a:ext cx="0" cy="11719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1D3ED51-D24F-2640-8873-FA77D5ED0DAF}"/>
                    </a:ext>
                  </a:extLst>
                </p:cNvPr>
                <p:cNvSpPr txBox="1"/>
                <p:nvPr/>
              </p:nvSpPr>
              <p:spPr>
                <a:xfrm>
                  <a:off x="1283886" y="5367075"/>
                  <a:ext cx="479710" cy="19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  <p:sp>
            <p:nvSpPr>
              <p:cNvPr id="167" name="Rounded Rectangle 166">
                <a:extLst>
                  <a:ext uri="{FF2B5EF4-FFF2-40B4-BE49-F238E27FC236}">
                    <a16:creationId xmlns:a16="http://schemas.microsoft.com/office/drawing/2014/main" id="{38AE92F1-090B-D947-B641-34665C684ABC}"/>
                  </a:ext>
                </a:extLst>
              </p:cNvPr>
              <p:cNvSpPr/>
              <p:nvPr/>
            </p:nvSpPr>
            <p:spPr>
              <a:xfrm rot="10800000">
                <a:off x="2076546" y="5638223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68" name="Rounded Rectangle 167">
                <a:extLst>
                  <a:ext uri="{FF2B5EF4-FFF2-40B4-BE49-F238E27FC236}">
                    <a16:creationId xmlns:a16="http://schemas.microsoft.com/office/drawing/2014/main" id="{F3A2FBCE-22FA-0B43-86A9-E3919D77B391}"/>
                  </a:ext>
                </a:extLst>
              </p:cNvPr>
              <p:cNvSpPr/>
              <p:nvPr/>
            </p:nvSpPr>
            <p:spPr>
              <a:xfrm rot="10800000">
                <a:off x="2127064" y="5684704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D4BF834-ECEB-184A-B885-2FB2ACA9CA0B}"/>
                  </a:ext>
                </a:extLst>
              </p:cNvPr>
              <p:cNvSpPr txBox="1"/>
              <p:nvPr/>
            </p:nvSpPr>
            <p:spPr>
              <a:xfrm>
                <a:off x="2127065" y="5738340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D2</a:t>
                </a:r>
              </a:p>
            </p:txBody>
          </p:sp>
        </p:grp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5C33393-9A9F-3D4C-803D-FDC612CA5249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87" y="5086794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1E4158-C942-8F43-8504-88773EBF9A6E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87" y="5346781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CFA55EB-4233-8843-8721-BD6684751594}"/>
                </a:ext>
              </a:extLst>
            </p:cNvPr>
            <p:cNvSpPr txBox="1"/>
            <p:nvPr/>
          </p:nvSpPr>
          <p:spPr>
            <a:xfrm>
              <a:off x="2856232" y="5187512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D0FCBF16-1775-A549-8C6E-0F86C16E47BE}"/>
                </a:ext>
              </a:extLst>
            </p:cNvPr>
            <p:cNvSpPr/>
            <p:nvPr/>
          </p:nvSpPr>
          <p:spPr>
            <a:xfrm rot="10800000">
              <a:off x="2856232" y="5458660"/>
              <a:ext cx="479710" cy="643301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A06595A7-B8E4-2C48-B6B8-DC5D482929F2}"/>
                </a:ext>
              </a:extLst>
            </p:cNvPr>
            <p:cNvSpPr/>
            <p:nvPr/>
          </p:nvSpPr>
          <p:spPr>
            <a:xfrm rot="10800000">
              <a:off x="2906750" y="5505141"/>
              <a:ext cx="378673" cy="548266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0B1B403-9086-7349-9798-BA0B585609B8}"/>
                </a:ext>
              </a:extLst>
            </p:cNvPr>
            <p:cNvSpPr txBox="1"/>
            <p:nvPr/>
          </p:nvSpPr>
          <p:spPr>
            <a:xfrm>
              <a:off x="2906751" y="5558777"/>
              <a:ext cx="378673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D3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D8A3522-312C-994B-AEB9-DECDF12113D5}"/>
                </a:ext>
              </a:extLst>
            </p:cNvPr>
            <p:cNvGrpSpPr/>
            <p:nvPr/>
          </p:nvGrpSpPr>
          <p:grpSpPr>
            <a:xfrm>
              <a:off x="3656174" y="5086794"/>
              <a:ext cx="479710" cy="1015167"/>
              <a:chOff x="3656174" y="5266357"/>
              <a:chExt cx="479710" cy="1015167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BBBD844-BC86-DF47-A27D-9BE60AF35F44}"/>
                  </a:ext>
                </a:extLst>
              </p:cNvPr>
              <p:cNvGrpSpPr/>
              <p:nvPr/>
            </p:nvGrpSpPr>
            <p:grpSpPr>
              <a:xfrm>
                <a:off x="3656174" y="5266357"/>
                <a:ext cx="479710" cy="377180"/>
                <a:chOff x="1283886" y="5266357"/>
                <a:chExt cx="479710" cy="37718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161FF26B-5AA8-654F-8E75-E5CD5E0E0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3741" y="5266357"/>
                  <a:ext cx="0" cy="11719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A5E4FBB-9784-7146-BF7F-B30D33845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3741" y="5526344"/>
                  <a:ext cx="0" cy="11719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D380A288-BA67-884A-B9FA-1A3251A5B457}"/>
                    </a:ext>
                  </a:extLst>
                </p:cNvPr>
                <p:cNvSpPr txBox="1"/>
                <p:nvPr/>
              </p:nvSpPr>
              <p:spPr>
                <a:xfrm>
                  <a:off x="1283886" y="5367075"/>
                  <a:ext cx="479710" cy="19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  <p:sp>
            <p:nvSpPr>
              <p:cNvPr id="173" name="Rounded Rectangle 172">
                <a:extLst>
                  <a:ext uri="{FF2B5EF4-FFF2-40B4-BE49-F238E27FC236}">
                    <a16:creationId xmlns:a16="http://schemas.microsoft.com/office/drawing/2014/main" id="{1493FA38-7582-E548-9537-AD994B3B51CC}"/>
                  </a:ext>
                </a:extLst>
              </p:cNvPr>
              <p:cNvSpPr/>
              <p:nvPr/>
            </p:nvSpPr>
            <p:spPr>
              <a:xfrm rot="10800000">
                <a:off x="3656174" y="5638223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91341A19-E827-AD4F-BC93-6121CA5B0AFD}"/>
                  </a:ext>
                </a:extLst>
              </p:cNvPr>
              <p:cNvSpPr/>
              <p:nvPr/>
            </p:nvSpPr>
            <p:spPr>
              <a:xfrm rot="10800000">
                <a:off x="3706692" y="5684704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D1F5F40-98E8-C243-960A-B08E7AEA294A}"/>
                  </a:ext>
                </a:extLst>
              </p:cNvPr>
              <p:cNvSpPr txBox="1"/>
              <p:nvPr/>
            </p:nvSpPr>
            <p:spPr>
              <a:xfrm>
                <a:off x="3706693" y="5738340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D#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364D620-A1C3-1549-844B-9ADC3472C454}"/>
                </a:ext>
              </a:extLst>
            </p:cNvPr>
            <p:cNvGrpSpPr/>
            <p:nvPr/>
          </p:nvGrpSpPr>
          <p:grpSpPr>
            <a:xfrm>
              <a:off x="4628943" y="2535330"/>
              <a:ext cx="479710" cy="1476541"/>
              <a:chOff x="4568151" y="2720769"/>
              <a:chExt cx="479710" cy="1476541"/>
            </a:xfrm>
          </p:grpSpPr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07825A57-1714-2B4F-A02F-722EF0C649EB}"/>
                  </a:ext>
                </a:extLst>
              </p:cNvPr>
              <p:cNvSpPr/>
              <p:nvPr/>
            </p:nvSpPr>
            <p:spPr>
              <a:xfrm rot="10800000">
                <a:off x="4568151" y="3554009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83" name="Rounded Rectangle 182">
                <a:extLst>
                  <a:ext uri="{FF2B5EF4-FFF2-40B4-BE49-F238E27FC236}">
                    <a16:creationId xmlns:a16="http://schemas.microsoft.com/office/drawing/2014/main" id="{CC7EFC6E-E0A9-E74E-80A6-97534C505890}"/>
                  </a:ext>
                </a:extLst>
              </p:cNvPr>
              <p:cNvSpPr/>
              <p:nvPr/>
            </p:nvSpPr>
            <p:spPr>
              <a:xfrm rot="10800000">
                <a:off x="4618670" y="3600490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FCB0CAC-DDAB-8840-980A-5D3F28EFD611}"/>
                  </a:ext>
                </a:extLst>
              </p:cNvPr>
              <p:cNvSpPr txBox="1"/>
              <p:nvPr/>
            </p:nvSpPr>
            <p:spPr>
              <a:xfrm>
                <a:off x="4618670" y="3654126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D3</a:t>
                </a:r>
              </a:p>
            </p:txBody>
          </p:sp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D46B022D-1BAF-AC48-A9B9-72AE9051DF0A}"/>
                  </a:ext>
                </a:extLst>
              </p:cNvPr>
              <p:cNvSpPr/>
              <p:nvPr/>
            </p:nvSpPr>
            <p:spPr>
              <a:xfrm rot="10800000">
                <a:off x="4568151" y="2720769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86" name="Rounded Rectangle 185">
                <a:extLst>
                  <a:ext uri="{FF2B5EF4-FFF2-40B4-BE49-F238E27FC236}">
                    <a16:creationId xmlns:a16="http://schemas.microsoft.com/office/drawing/2014/main" id="{9F42ADD9-13FC-5D49-B2C3-BFFDFA0B9916}"/>
                  </a:ext>
                </a:extLst>
              </p:cNvPr>
              <p:cNvSpPr/>
              <p:nvPr/>
            </p:nvSpPr>
            <p:spPr>
              <a:xfrm rot="10800000">
                <a:off x="4618670" y="2767250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8462B92-9320-804B-A072-BFA7835B9816}"/>
                  </a:ext>
                </a:extLst>
              </p:cNvPr>
              <p:cNvSpPr txBox="1"/>
              <p:nvPr/>
            </p:nvSpPr>
            <p:spPr>
              <a:xfrm>
                <a:off x="4618670" y="2820886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D#</a:t>
                </a: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B5505F24-39EA-0D4B-8D24-889C92736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3726" y="3401196"/>
                <a:ext cx="0" cy="120824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3A08C2A8-4AFB-8A4E-B521-ED0F6C036CB0}"/>
                </a:ext>
              </a:extLst>
            </p:cNvPr>
            <p:cNvGrpSpPr/>
            <p:nvPr/>
          </p:nvGrpSpPr>
          <p:grpSpPr>
            <a:xfrm>
              <a:off x="297107" y="2538035"/>
              <a:ext cx="479710" cy="1471130"/>
              <a:chOff x="391129" y="2726180"/>
              <a:chExt cx="479710" cy="1471130"/>
            </a:xfrm>
          </p:grpSpPr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CEA617D1-AE19-684C-8AF6-7D1A58F27660}"/>
                  </a:ext>
                </a:extLst>
              </p:cNvPr>
              <p:cNvSpPr/>
              <p:nvPr/>
            </p:nvSpPr>
            <p:spPr>
              <a:xfrm rot="10800000">
                <a:off x="391129" y="2726180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77" name="Rounded Rectangle 176">
                <a:extLst>
                  <a:ext uri="{FF2B5EF4-FFF2-40B4-BE49-F238E27FC236}">
                    <a16:creationId xmlns:a16="http://schemas.microsoft.com/office/drawing/2014/main" id="{749597DE-FE50-2444-8EBD-7B01538225A3}"/>
                  </a:ext>
                </a:extLst>
              </p:cNvPr>
              <p:cNvSpPr/>
              <p:nvPr/>
            </p:nvSpPr>
            <p:spPr>
              <a:xfrm rot="10800000">
                <a:off x="441648" y="2772661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6B48316-78BD-B645-815A-073E54242F4A}"/>
                  </a:ext>
                </a:extLst>
              </p:cNvPr>
              <p:cNvSpPr txBox="1"/>
              <p:nvPr/>
            </p:nvSpPr>
            <p:spPr>
              <a:xfrm>
                <a:off x="441648" y="2826297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D1</a:t>
                </a:r>
              </a:p>
            </p:txBody>
          </p:sp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F6CF4A10-5E23-0F47-926C-A5FB8803017B}"/>
                  </a:ext>
                </a:extLst>
              </p:cNvPr>
              <p:cNvSpPr/>
              <p:nvPr/>
            </p:nvSpPr>
            <p:spPr>
              <a:xfrm rot="10800000">
                <a:off x="391129" y="3554009"/>
                <a:ext cx="479710" cy="643301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679F042F-A07A-644D-9E4C-353AB7FBD97B}"/>
                  </a:ext>
                </a:extLst>
              </p:cNvPr>
              <p:cNvSpPr/>
              <p:nvPr/>
            </p:nvSpPr>
            <p:spPr>
              <a:xfrm rot="10800000">
                <a:off x="441648" y="3600490"/>
                <a:ext cx="378673" cy="548266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270E199-961C-6E40-816E-97187F184B2C}"/>
                  </a:ext>
                </a:extLst>
              </p:cNvPr>
              <p:cNvSpPr txBox="1"/>
              <p:nvPr/>
            </p:nvSpPr>
            <p:spPr>
              <a:xfrm>
                <a:off x="441648" y="3654126"/>
                <a:ext cx="378673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D2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C60007CF-AE7D-D745-9DEF-380FFA2E7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35" y="3401196"/>
                <a:ext cx="0" cy="120824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D046BE2-5BF0-6749-811B-14C4406DEB75}"/>
                </a:ext>
              </a:extLst>
            </p:cNvPr>
            <p:cNvCxnSpPr>
              <a:cxnSpLocks/>
            </p:cNvCxnSpPr>
            <p:nvPr/>
          </p:nvCxnSpPr>
          <p:spPr>
            <a:xfrm>
              <a:off x="2700531" y="3753086"/>
              <a:ext cx="0" cy="15618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1F63E64-EF50-2948-82D0-F5C3AC01C2C7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>
              <a:off x="2700531" y="4062204"/>
              <a:ext cx="0" cy="6154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AB31252-DF1C-674A-8F91-FB50C2389F03}"/>
                </a:ext>
              </a:extLst>
            </p:cNvPr>
            <p:cNvSpPr txBox="1"/>
            <p:nvPr/>
          </p:nvSpPr>
          <p:spPr>
            <a:xfrm>
              <a:off x="2460676" y="3894090"/>
              <a:ext cx="479710" cy="1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3F4B084-3EEE-BC4A-9C4C-ECA134E901BA}"/>
                </a:ext>
              </a:extLst>
            </p:cNvPr>
            <p:cNvGrpSpPr/>
            <p:nvPr/>
          </p:nvGrpSpPr>
          <p:grpSpPr>
            <a:xfrm>
              <a:off x="4135085" y="2876317"/>
              <a:ext cx="489637" cy="794566"/>
              <a:chOff x="4140729" y="3114240"/>
              <a:chExt cx="489637" cy="794566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BD1FC197-502A-F245-A248-4EA00937D3D4}"/>
                  </a:ext>
                </a:extLst>
              </p:cNvPr>
              <p:cNvSpPr txBox="1"/>
              <p:nvPr/>
            </p:nvSpPr>
            <p:spPr>
              <a:xfrm>
                <a:off x="4149681" y="3712117"/>
                <a:ext cx="479710" cy="1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FBDE4F1-5B24-D240-936D-FDE3CF1BF9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0729" y="3804145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3DF2FAF-87DC-1845-92FF-FC35C871C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1965" y="3804145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00735E3-81AC-B042-BA75-C5306FD5F157}"/>
                  </a:ext>
                </a:extLst>
              </p:cNvPr>
              <p:cNvSpPr txBox="1"/>
              <p:nvPr/>
            </p:nvSpPr>
            <p:spPr>
              <a:xfrm>
                <a:off x="4149681" y="3114240"/>
                <a:ext cx="479710" cy="1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2612B929-8C58-7548-A5E1-DD735EDE7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0729" y="3206268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5835CD2-65D4-CA44-8675-9508A8DE3C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1965" y="3206268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6172A75-55E6-0D49-9912-7A646ED71982}"/>
                </a:ext>
              </a:extLst>
            </p:cNvPr>
            <p:cNvGrpSpPr/>
            <p:nvPr/>
          </p:nvGrpSpPr>
          <p:grpSpPr>
            <a:xfrm>
              <a:off x="770128" y="2876317"/>
              <a:ext cx="489637" cy="794566"/>
              <a:chOff x="4140729" y="3114240"/>
              <a:chExt cx="489637" cy="794566"/>
            </a:xfrm>
          </p:grpSpPr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5B3D2F8C-F516-D34E-8592-98B34B0E2724}"/>
                  </a:ext>
                </a:extLst>
              </p:cNvPr>
              <p:cNvSpPr txBox="1"/>
              <p:nvPr/>
            </p:nvSpPr>
            <p:spPr>
              <a:xfrm>
                <a:off x="4149681" y="3712117"/>
                <a:ext cx="479710" cy="1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A5493C0-5404-4A45-BBF2-12FFA4C5F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0729" y="3804145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50EE035-6776-4440-B407-D836ADD402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1965" y="3804145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F42026B5-426F-CD48-9BED-39C8F1E029A9}"/>
                  </a:ext>
                </a:extLst>
              </p:cNvPr>
              <p:cNvSpPr txBox="1"/>
              <p:nvPr/>
            </p:nvSpPr>
            <p:spPr>
              <a:xfrm>
                <a:off x="4149681" y="3114240"/>
                <a:ext cx="479710" cy="1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9AE9859-B56F-F940-B522-DF463F0FAF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0729" y="3206268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9D89A01-03C2-DF4B-BC70-53ECEE94B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1965" y="3206268"/>
                <a:ext cx="1184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BB4E42A1-B2C6-4B42-8BE9-0170E89245F4}"/>
                </a:ext>
              </a:extLst>
            </p:cNvPr>
            <p:cNvSpPr txBox="1"/>
            <p:nvPr/>
          </p:nvSpPr>
          <p:spPr>
            <a:xfrm>
              <a:off x="2175496" y="1530135"/>
              <a:ext cx="1043865" cy="33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CXL 3.0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5BB787D-7877-FC1E-DF5C-496AA1A54F28}"/>
                </a:ext>
              </a:extLst>
            </p:cNvPr>
            <p:cNvSpPr/>
            <p:nvPr/>
          </p:nvSpPr>
          <p:spPr>
            <a:xfrm>
              <a:off x="2305550" y="3849793"/>
              <a:ext cx="221150" cy="22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1DC5B5"/>
                  </a:solidFill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5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58F828B-5B25-144B-9A91-75BFB4D37B4D}"/>
              </a:ext>
            </a:extLst>
          </p:cNvPr>
          <p:cNvGrpSpPr/>
          <p:nvPr/>
        </p:nvGrpSpPr>
        <p:grpSpPr>
          <a:xfrm>
            <a:off x="517546" y="4321106"/>
            <a:ext cx="512316" cy="1546551"/>
            <a:chOff x="1332817" y="2342293"/>
            <a:chExt cx="512316" cy="1546551"/>
          </a:xfrm>
        </p:grpSpPr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7905CB90-834C-134A-BCA4-D89A059F881A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52C5B30F-2A02-5049-BFDA-53FC59ED9670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831FA37-9500-2042-B092-53893DCCD73E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0F7D122-29D3-B94C-9723-ED980BC0D77A}"/>
              </a:ext>
            </a:extLst>
          </p:cNvPr>
          <p:cNvGrpSpPr/>
          <p:nvPr/>
        </p:nvGrpSpPr>
        <p:grpSpPr>
          <a:xfrm>
            <a:off x="2246551" y="4318864"/>
            <a:ext cx="512316" cy="1543050"/>
            <a:chOff x="1717105" y="4063144"/>
            <a:chExt cx="512316" cy="1543050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D66823F2-93FD-C34B-8523-FA52B689F4C0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3B3B6B20-415B-1942-9D4B-5963AE119897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CCFFE01-8C61-134A-9627-0EE208F5173F}"/>
                </a:ext>
              </a:extLst>
            </p:cNvPr>
            <p:cNvSpPr txBox="1"/>
            <p:nvPr/>
          </p:nvSpPr>
          <p:spPr>
            <a:xfrm>
              <a:off x="1717105" y="4180065"/>
              <a:ext cx="512316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D3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160AFBB-7F7A-F148-9572-BD44FF2DBFE7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6868127-D49F-C944-A237-A2E98D6B0DDD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CCCC308-775C-9E4E-A1F0-70D17575FAC1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B71138F-D22F-C940-A595-F61204959D90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848041B-0E8B-2B46-B583-4EB10E2AA9F5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1B90032-B669-AF45-AD32-C1AB61EE85B2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0FDE660-EFD6-9547-A8FB-9C6DEB1A0B4C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6E2F415-B078-AE43-836D-7B39A0B1076B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466121D-6C1F-B746-B66C-1EF5A2F9D1E6}"/>
              </a:ext>
            </a:extLst>
          </p:cNvPr>
          <p:cNvGrpSpPr/>
          <p:nvPr/>
        </p:nvGrpSpPr>
        <p:grpSpPr>
          <a:xfrm>
            <a:off x="1382479" y="4314929"/>
            <a:ext cx="512316" cy="1546551"/>
            <a:chOff x="1332817" y="2342293"/>
            <a:chExt cx="512316" cy="1546551"/>
          </a:xfrm>
        </p:grpSpPr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DBD5AE1B-182D-D84C-ABD5-CFF1E2A2ECF7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66" name="Rounded Rectangle 265">
              <a:extLst>
                <a:ext uri="{FF2B5EF4-FFF2-40B4-BE49-F238E27FC236}">
                  <a16:creationId xmlns:a16="http://schemas.microsoft.com/office/drawing/2014/main" id="{24781A12-99F2-4246-8A40-C9F3CFB6F952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BE2FEE43-523D-0849-A559-D719F426F841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D2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D522CB0-C618-1D4A-BA29-BE219606AEF9}"/>
              </a:ext>
            </a:extLst>
          </p:cNvPr>
          <p:cNvGrpSpPr/>
          <p:nvPr/>
        </p:nvGrpSpPr>
        <p:grpSpPr>
          <a:xfrm>
            <a:off x="3112343" y="4314929"/>
            <a:ext cx="512316" cy="1546551"/>
            <a:chOff x="1332817" y="2342293"/>
            <a:chExt cx="512316" cy="1546551"/>
          </a:xfrm>
        </p:grpSpPr>
        <p:sp>
          <p:nvSpPr>
            <p:cNvPr id="273" name="Rounded Rectangle 272">
              <a:extLst>
                <a:ext uri="{FF2B5EF4-FFF2-40B4-BE49-F238E27FC236}">
                  <a16:creationId xmlns:a16="http://schemas.microsoft.com/office/drawing/2014/main" id="{1D5ECBDA-AD64-F84D-9C0B-42B372C5F694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chemeClr val="accent5">
                    <a:lumMod val="65000"/>
                    <a:lumOff val="3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74" name="Rounded Rectangle 273">
              <a:extLst>
                <a:ext uri="{FF2B5EF4-FFF2-40B4-BE49-F238E27FC236}">
                  <a16:creationId xmlns:a16="http://schemas.microsoft.com/office/drawing/2014/main" id="{F477D28C-FED8-494D-8526-DCC8F1EA7766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497FE33C-2D9C-B24E-8C29-1D1A7E91369E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D4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701967C-A0E5-6A45-92F5-22CF0AAD3F07}"/>
              </a:ext>
            </a:extLst>
          </p:cNvPr>
          <p:cNvGrpSpPr/>
          <p:nvPr/>
        </p:nvGrpSpPr>
        <p:grpSpPr>
          <a:xfrm>
            <a:off x="3977275" y="4314929"/>
            <a:ext cx="512316" cy="1546551"/>
            <a:chOff x="1332817" y="2342293"/>
            <a:chExt cx="512316" cy="1546551"/>
          </a:xfrm>
        </p:grpSpPr>
        <p:sp>
          <p:nvSpPr>
            <p:cNvPr id="277" name="Rounded Rectangle 276">
              <a:extLst>
                <a:ext uri="{FF2B5EF4-FFF2-40B4-BE49-F238E27FC236}">
                  <a16:creationId xmlns:a16="http://schemas.microsoft.com/office/drawing/2014/main" id="{8E753C41-C6C8-504A-9994-86163CA16DAD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7E8B55BB-EF3A-1746-BFB0-ECD9D73F89BE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D1C0915-466A-FE42-AF85-9562C0746ACB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D5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B637476-D6ED-7743-8150-423731BF867C}"/>
              </a:ext>
            </a:extLst>
          </p:cNvPr>
          <p:cNvGrpSpPr/>
          <p:nvPr/>
        </p:nvGrpSpPr>
        <p:grpSpPr>
          <a:xfrm>
            <a:off x="6569760" y="4313056"/>
            <a:ext cx="512316" cy="1546551"/>
            <a:chOff x="1332817" y="2342293"/>
            <a:chExt cx="512316" cy="1546551"/>
          </a:xfrm>
        </p:grpSpPr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338C2263-912B-7F45-9C57-17A0DE480A67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DE0D1DE0-887F-4A40-898B-11C0303063B2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F56C8EF3-8AFB-A143-A3DF-C00D18583E4F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D#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F3D2040-90D6-4A96-BAE6-5268E4639766}"/>
              </a:ext>
            </a:extLst>
          </p:cNvPr>
          <p:cNvSpPr txBox="1">
            <a:spLocks/>
          </p:cNvSpPr>
          <p:nvPr/>
        </p:nvSpPr>
        <p:spPr>
          <a:xfrm>
            <a:off x="348886" y="178708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DEVICE TO DEVICE COMMS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79CD845-2E83-43C3-9B47-A3A6EFB0B031}"/>
              </a:ext>
            </a:extLst>
          </p:cNvPr>
          <p:cNvSpPr txBox="1"/>
          <p:nvPr/>
        </p:nvSpPr>
        <p:spPr>
          <a:xfrm>
            <a:off x="7833101" y="2182611"/>
            <a:ext cx="42425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CXL 3.0 enables </a:t>
            </a:r>
            <a:r>
              <a:rPr lang="en-US" sz="2400" b="1" dirty="0">
                <a:solidFill>
                  <a:srgbClr val="A2D45F"/>
                </a:solidFill>
              </a:rPr>
              <a:t>peer-to-peer communication (P2P)</a:t>
            </a:r>
            <a:r>
              <a:rPr lang="en-US" sz="2400" dirty="0">
                <a:solidFill>
                  <a:srgbClr val="A2D45F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within a virtual hierarchy of devices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Virtual hierarchies are associations of devices that maintains a coherency domain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15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FA123E-8D35-7C43-9946-97A2266EBCA0}"/>
              </a:ext>
            </a:extLst>
          </p:cNvPr>
          <p:cNvSpPr/>
          <p:nvPr/>
        </p:nvSpPr>
        <p:spPr>
          <a:xfrm>
            <a:off x="7505713" y="2267002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D3AED39-41A6-624F-A0A6-BD176C669432}"/>
              </a:ext>
            </a:extLst>
          </p:cNvPr>
          <p:cNvSpPr/>
          <p:nvPr/>
        </p:nvSpPr>
        <p:spPr>
          <a:xfrm>
            <a:off x="516176" y="3241759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3388F3-8318-3241-A7FF-DCC46FE525D9}"/>
              </a:ext>
            </a:extLst>
          </p:cNvPr>
          <p:cNvSpPr/>
          <p:nvPr/>
        </p:nvSpPr>
        <p:spPr>
          <a:xfrm>
            <a:off x="516178" y="2896119"/>
            <a:ext cx="6565898" cy="1036207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2536E9B-1008-2549-9F3D-5E8FB9BC7720}"/>
              </a:ext>
            </a:extLst>
          </p:cNvPr>
          <p:cNvSpPr/>
          <p:nvPr/>
        </p:nvSpPr>
        <p:spPr>
          <a:xfrm>
            <a:off x="567476" y="2942621"/>
            <a:ext cx="6465961" cy="94320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F82AF53-19D5-0849-9267-E34EDEFF773A}"/>
              </a:ext>
            </a:extLst>
          </p:cNvPr>
          <p:cNvSpPr txBox="1"/>
          <p:nvPr/>
        </p:nvSpPr>
        <p:spPr>
          <a:xfrm>
            <a:off x="5222801" y="3041783"/>
            <a:ext cx="185092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223647"/>
                </a:solidFill>
              </a:rPr>
              <a:t>CXL Switch(</a:t>
            </a:r>
            <a:r>
              <a:rPr lang="en-US" dirty="0" err="1">
                <a:solidFill>
                  <a:srgbClr val="223647"/>
                </a:solidFill>
              </a:rPr>
              <a:t>es</a:t>
            </a:r>
            <a:r>
              <a:rPr lang="en-US" dirty="0">
                <a:solidFill>
                  <a:srgbClr val="223647"/>
                </a:solidFill>
              </a:rPr>
              <a:t>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E1BCAF7-6873-5F44-905E-BC2184FE27B8}"/>
              </a:ext>
            </a:extLst>
          </p:cNvPr>
          <p:cNvGrpSpPr/>
          <p:nvPr/>
        </p:nvGrpSpPr>
        <p:grpSpPr>
          <a:xfrm>
            <a:off x="4842207" y="2082733"/>
            <a:ext cx="512316" cy="432656"/>
            <a:chOff x="4279216" y="2342294"/>
            <a:chExt cx="512316" cy="432656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4A854185-93D6-DD4C-82DC-33170D77C842}"/>
                </a:ext>
              </a:extLst>
            </p:cNvPr>
            <p:cNvSpPr/>
            <p:nvPr/>
          </p:nvSpPr>
          <p:spPr>
            <a:xfrm>
              <a:off x="4279216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6F7072">
                    <a:lumMod val="75000"/>
                    <a:lumOff val="25000"/>
                  </a:srgbClr>
                </a:gs>
                <a:gs pos="100000">
                  <a:srgbClr val="6F7072">
                    <a:lumMod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911CFBDC-73DA-F74E-981B-577A1EDE93D3}"/>
                </a:ext>
              </a:extLst>
            </p:cNvPr>
            <p:cNvSpPr/>
            <p:nvPr/>
          </p:nvSpPr>
          <p:spPr>
            <a:xfrm>
              <a:off x="4333169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EB8FBFF-6481-0F45-848D-C45216BD277A}"/>
                </a:ext>
              </a:extLst>
            </p:cNvPr>
            <p:cNvSpPr txBox="1"/>
            <p:nvPr/>
          </p:nvSpPr>
          <p:spPr>
            <a:xfrm>
              <a:off x="4333169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H#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822E365-42A9-6A41-A4AE-158EA553B68B}"/>
              </a:ext>
            </a:extLst>
          </p:cNvPr>
          <p:cNvGrpSpPr/>
          <p:nvPr/>
        </p:nvGrpSpPr>
        <p:grpSpPr>
          <a:xfrm>
            <a:off x="3112196" y="2076775"/>
            <a:ext cx="512316" cy="432656"/>
            <a:chOff x="3390216" y="2342294"/>
            <a:chExt cx="512316" cy="43265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25362BC4-E074-B24C-A5AC-FF2427DD4C0E}"/>
                </a:ext>
              </a:extLst>
            </p:cNvPr>
            <p:cNvSpPr/>
            <p:nvPr/>
          </p:nvSpPr>
          <p:spPr>
            <a:xfrm>
              <a:off x="3390216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5000"/>
                    <a:lumOff val="3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1CA25915-853A-524E-B189-12E7B7D9AA1C}"/>
                </a:ext>
              </a:extLst>
            </p:cNvPr>
            <p:cNvSpPr/>
            <p:nvPr/>
          </p:nvSpPr>
          <p:spPr>
            <a:xfrm>
              <a:off x="3444169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02141E6-E80D-4740-9F48-3DAB95FA81A5}"/>
                </a:ext>
              </a:extLst>
            </p:cNvPr>
            <p:cNvSpPr txBox="1"/>
            <p:nvPr/>
          </p:nvSpPr>
          <p:spPr>
            <a:xfrm>
              <a:off x="3444169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H4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4B80E06-2A22-1444-B151-75AD95FF8C48}"/>
              </a:ext>
            </a:extLst>
          </p:cNvPr>
          <p:cNvGrpSpPr/>
          <p:nvPr/>
        </p:nvGrpSpPr>
        <p:grpSpPr>
          <a:xfrm>
            <a:off x="2247541" y="2076775"/>
            <a:ext cx="512316" cy="432656"/>
            <a:chOff x="2573845" y="2342294"/>
            <a:chExt cx="512316" cy="432656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67EAF3C0-2330-CF47-8A8E-99AEB33364F7}"/>
                </a:ext>
              </a:extLst>
            </p:cNvPr>
            <p:cNvSpPr/>
            <p:nvPr/>
          </p:nvSpPr>
          <p:spPr>
            <a:xfrm>
              <a:off x="2573845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97496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E43D865-1831-B248-B2E4-A20A84A54262}"/>
                </a:ext>
              </a:extLst>
            </p:cNvPr>
            <p:cNvSpPr/>
            <p:nvPr/>
          </p:nvSpPr>
          <p:spPr>
            <a:xfrm>
              <a:off x="2627798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02F84C7-7C4F-6B4D-AC68-87C96A87ED91}"/>
                </a:ext>
              </a:extLst>
            </p:cNvPr>
            <p:cNvSpPr txBox="1"/>
            <p:nvPr/>
          </p:nvSpPr>
          <p:spPr>
            <a:xfrm>
              <a:off x="2627798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H3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E04284-044E-F742-8741-79C011907EB5}"/>
              </a:ext>
            </a:extLst>
          </p:cNvPr>
          <p:cNvGrpSpPr/>
          <p:nvPr/>
        </p:nvGrpSpPr>
        <p:grpSpPr>
          <a:xfrm>
            <a:off x="1382887" y="2076775"/>
            <a:ext cx="512316" cy="432656"/>
            <a:chOff x="1332817" y="2342294"/>
            <a:chExt cx="512316" cy="432656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E14C2F32-AAD9-9449-811E-C348AF5C6D24}"/>
                </a:ext>
              </a:extLst>
            </p:cNvPr>
            <p:cNvSpPr/>
            <p:nvPr/>
          </p:nvSpPr>
          <p:spPr>
            <a:xfrm>
              <a:off x="1332817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FEB549DE-A4E2-C54D-8D77-62CCB0EBB864}"/>
                </a:ext>
              </a:extLst>
            </p:cNvPr>
            <p:cNvSpPr/>
            <p:nvPr/>
          </p:nvSpPr>
          <p:spPr>
            <a:xfrm>
              <a:off x="1386770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673E0A4-16F6-6B43-9B14-A71083E62A1C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H2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CF2AA73-AC94-324D-A655-05DF03890E9D}"/>
              </a:ext>
            </a:extLst>
          </p:cNvPr>
          <p:cNvGrpSpPr/>
          <p:nvPr/>
        </p:nvGrpSpPr>
        <p:grpSpPr>
          <a:xfrm>
            <a:off x="518233" y="2076775"/>
            <a:ext cx="512316" cy="432656"/>
            <a:chOff x="467641" y="2342294"/>
            <a:chExt cx="512316" cy="432656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B66B9BAB-9E27-3E44-B077-8172BC355260}"/>
                </a:ext>
              </a:extLst>
            </p:cNvPr>
            <p:cNvSpPr/>
            <p:nvPr/>
          </p:nvSpPr>
          <p:spPr>
            <a:xfrm>
              <a:off x="467641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C2AE38">
                    <a:lumMod val="75000"/>
                    <a:lumOff val="25000"/>
                  </a:srgbClr>
                </a:gs>
                <a:gs pos="100000">
                  <a:srgbClr val="C2AE3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4F73553-6A90-9245-85CD-9A82AAA101F1}"/>
                </a:ext>
              </a:extLst>
            </p:cNvPr>
            <p:cNvSpPr/>
            <p:nvPr/>
          </p:nvSpPr>
          <p:spPr>
            <a:xfrm>
              <a:off x="521594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B1FE74-5AAC-4243-B4CE-89C8BA1CD3D5}"/>
                </a:ext>
              </a:extLst>
            </p:cNvPr>
            <p:cNvSpPr txBox="1"/>
            <p:nvPr/>
          </p:nvSpPr>
          <p:spPr>
            <a:xfrm>
              <a:off x="521594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H1</a:t>
              </a: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A105856-37C8-834D-B478-CD5C5AAE68D7}"/>
              </a:ext>
            </a:extLst>
          </p:cNvPr>
          <p:cNvCxnSpPr/>
          <p:nvPr/>
        </p:nvCxnSpPr>
        <p:spPr>
          <a:xfrm>
            <a:off x="3698667" y="2295850"/>
            <a:ext cx="1082675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687726D-E702-1D4D-BDD5-56230C663D3C}"/>
              </a:ext>
            </a:extLst>
          </p:cNvPr>
          <p:cNvCxnSpPr/>
          <p:nvPr/>
        </p:nvCxnSpPr>
        <p:spPr>
          <a:xfrm>
            <a:off x="5431774" y="4543039"/>
            <a:ext cx="1082675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960F9DA-9D83-754B-8D40-63062400AB31}"/>
              </a:ext>
            </a:extLst>
          </p:cNvPr>
          <p:cNvGrpSpPr/>
          <p:nvPr/>
        </p:nvGrpSpPr>
        <p:grpSpPr>
          <a:xfrm>
            <a:off x="4842207" y="2509431"/>
            <a:ext cx="512316" cy="386688"/>
            <a:chOff x="4842207" y="2509431"/>
            <a:chExt cx="512316" cy="38668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2E60F7-639E-154C-8259-61BED61DDE07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BE27AB4-AF3A-574B-BFE5-66D2B8C5EB3D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5243C-5C84-814C-A89B-EDE97120ADAA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439375F-2A33-3445-ADAD-016C5ABCD92E}"/>
              </a:ext>
            </a:extLst>
          </p:cNvPr>
          <p:cNvGrpSpPr/>
          <p:nvPr/>
        </p:nvGrpSpPr>
        <p:grpSpPr>
          <a:xfrm>
            <a:off x="3107510" y="2509431"/>
            <a:ext cx="512316" cy="386688"/>
            <a:chOff x="4842207" y="2509431"/>
            <a:chExt cx="512316" cy="386688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72DCD86-579B-1D42-BC9B-2676E8CC89D6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B518126-5A38-A94E-866B-201A7821745F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3CE4FB2-8ABA-B840-AAA7-7F820BD9DEBA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3F2FB26-BDAE-814F-878C-BF7DEF480B72}"/>
              </a:ext>
            </a:extLst>
          </p:cNvPr>
          <p:cNvGrpSpPr/>
          <p:nvPr/>
        </p:nvGrpSpPr>
        <p:grpSpPr>
          <a:xfrm>
            <a:off x="2240162" y="2509431"/>
            <a:ext cx="512316" cy="386688"/>
            <a:chOff x="4842207" y="2509431"/>
            <a:chExt cx="512316" cy="386688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75537F5-226C-664D-8F79-8BB79B8E5365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99E61E42-E011-8943-A662-1A12E9740E27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276EE4E-C938-0E4F-B6F4-2FC4D6D4E688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9376DDA-14B9-0648-AD92-83FB82FA3F92}"/>
              </a:ext>
            </a:extLst>
          </p:cNvPr>
          <p:cNvGrpSpPr/>
          <p:nvPr/>
        </p:nvGrpSpPr>
        <p:grpSpPr>
          <a:xfrm>
            <a:off x="1372814" y="2509431"/>
            <a:ext cx="512316" cy="386688"/>
            <a:chOff x="4842207" y="2509431"/>
            <a:chExt cx="512316" cy="38668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BAB0031-7D82-FD4A-9D7F-688D5DDF3808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1E6635D-E0B1-A643-825E-CAFAD5734DFF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067649E5-6B2D-2540-9725-252CA56FCE60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21ABB30-0F44-7646-A034-4D812E160DBE}"/>
              </a:ext>
            </a:extLst>
          </p:cNvPr>
          <p:cNvGrpSpPr/>
          <p:nvPr/>
        </p:nvGrpSpPr>
        <p:grpSpPr>
          <a:xfrm>
            <a:off x="519237" y="2509431"/>
            <a:ext cx="512316" cy="386688"/>
            <a:chOff x="4842207" y="2509431"/>
            <a:chExt cx="512316" cy="38668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C3B4182-E221-D443-B643-3E931083EC62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80A8F05-EC47-0844-9688-93ABD9681523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23C85F8-8E0E-9B4F-8303-F0D767F8BDB9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3713BB4-C141-4F4C-879D-44769A3EB051}"/>
              </a:ext>
            </a:extLst>
          </p:cNvPr>
          <p:cNvGrpSpPr/>
          <p:nvPr/>
        </p:nvGrpSpPr>
        <p:grpSpPr>
          <a:xfrm>
            <a:off x="4842207" y="3928878"/>
            <a:ext cx="512316" cy="386688"/>
            <a:chOff x="4842207" y="2509431"/>
            <a:chExt cx="512316" cy="38668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AB0AD9E-6518-C84B-9F61-067F7C7A0BDC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D073638-A886-1F47-B917-E5B6F95F9E02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E8249DE-BA7E-6E48-B56E-1C7D46E3D1F5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82FFFE9-79D8-8A44-BF55-992071746B63}"/>
              </a:ext>
            </a:extLst>
          </p:cNvPr>
          <p:cNvGrpSpPr/>
          <p:nvPr/>
        </p:nvGrpSpPr>
        <p:grpSpPr>
          <a:xfrm>
            <a:off x="3106498" y="3928878"/>
            <a:ext cx="512316" cy="386688"/>
            <a:chOff x="4842207" y="2509431"/>
            <a:chExt cx="512316" cy="386688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4F45106-B076-4347-8B59-5E8D7D0395CF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7B2A814-633F-EB43-9A0D-96082FFDE017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99A6A0A-3CFD-8648-B70D-819EFF87911A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64A66DC-08AB-AA42-AEFB-99B9B5707F2E}"/>
              </a:ext>
            </a:extLst>
          </p:cNvPr>
          <p:cNvGrpSpPr/>
          <p:nvPr/>
        </p:nvGrpSpPr>
        <p:grpSpPr>
          <a:xfrm>
            <a:off x="2246152" y="3928878"/>
            <a:ext cx="512316" cy="386688"/>
            <a:chOff x="4842207" y="2509431"/>
            <a:chExt cx="512316" cy="386688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18D9B8C-8FE6-EC4D-B2D0-BFA574DBB18D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2516525-6FE1-0949-AE6C-C161E3899748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732C3E0-A01F-4442-BB26-7312F1922069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148144B-486E-5A4B-8C8F-FAB0FFC1593F}"/>
              </a:ext>
            </a:extLst>
          </p:cNvPr>
          <p:cNvGrpSpPr/>
          <p:nvPr/>
        </p:nvGrpSpPr>
        <p:grpSpPr>
          <a:xfrm>
            <a:off x="1373000" y="3928878"/>
            <a:ext cx="512316" cy="386688"/>
            <a:chOff x="4842207" y="2509431"/>
            <a:chExt cx="512316" cy="386688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2522F13-3C1B-744E-87E9-D2545AF98C53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9F95EE9-7ABF-0B40-8299-034B418AB76A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6D7581F-F5BA-7D49-B863-EF0343A647B7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43C48ED-1466-A746-8696-69EDFCE25370}"/>
              </a:ext>
            </a:extLst>
          </p:cNvPr>
          <p:cNvCxnSpPr>
            <a:cxnSpLocks/>
          </p:cNvCxnSpPr>
          <p:nvPr/>
        </p:nvCxnSpPr>
        <p:spPr>
          <a:xfrm>
            <a:off x="773704" y="3934194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B1BC6BF-F89B-BE44-9767-4BF8FEDBA887}"/>
              </a:ext>
            </a:extLst>
          </p:cNvPr>
          <p:cNvCxnSpPr>
            <a:cxnSpLocks/>
          </p:cNvCxnSpPr>
          <p:nvPr/>
        </p:nvCxnSpPr>
        <p:spPr>
          <a:xfrm>
            <a:off x="773704" y="4203689"/>
            <a:ext cx="0" cy="1171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72135671-2312-A042-BF27-AE08CEE6CFD8}"/>
              </a:ext>
            </a:extLst>
          </p:cNvPr>
          <p:cNvSpPr txBox="1"/>
          <p:nvPr/>
        </p:nvSpPr>
        <p:spPr>
          <a:xfrm>
            <a:off x="517546" y="4035645"/>
            <a:ext cx="512316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DACD88"/>
                </a:solidFill>
              </a:rPr>
              <a:t>CXL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2A442-BCFD-654B-807C-1DB1D49D1A87}"/>
              </a:ext>
            </a:extLst>
          </p:cNvPr>
          <p:cNvGrpSpPr/>
          <p:nvPr/>
        </p:nvGrpSpPr>
        <p:grpSpPr>
          <a:xfrm>
            <a:off x="3975925" y="3928878"/>
            <a:ext cx="512316" cy="386688"/>
            <a:chOff x="4842207" y="2509431"/>
            <a:chExt cx="512316" cy="386688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F6ED53E-47BC-CF47-87E9-FE4119128AD9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59DD128-110B-5C4F-A523-93C1E116F46B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089C38E-F1DC-6E43-9217-84D75AEE4D08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E92B8C3-8C11-9543-B69A-383A83257D26}"/>
              </a:ext>
            </a:extLst>
          </p:cNvPr>
          <p:cNvGrpSpPr/>
          <p:nvPr/>
        </p:nvGrpSpPr>
        <p:grpSpPr>
          <a:xfrm>
            <a:off x="6565261" y="3928878"/>
            <a:ext cx="512316" cy="386688"/>
            <a:chOff x="4842207" y="2509431"/>
            <a:chExt cx="512316" cy="386688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FCB003E-BF76-5B43-8840-EF221C899E69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FE8E2F5-1273-1D45-A35F-8922C690B591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8F7648E0-E62B-CA41-9575-B7C75A47FC22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94CDF07-5C5B-5945-B18E-0E9CB978AD35}"/>
              </a:ext>
            </a:extLst>
          </p:cNvPr>
          <p:cNvGrpSpPr/>
          <p:nvPr/>
        </p:nvGrpSpPr>
        <p:grpSpPr>
          <a:xfrm>
            <a:off x="2247411" y="4314929"/>
            <a:ext cx="512316" cy="1546551"/>
            <a:chOff x="1332817" y="2342293"/>
            <a:chExt cx="512316" cy="1546551"/>
          </a:xfrm>
        </p:grpSpPr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E7F0E231-83ED-8743-9E9F-D99BB4D9CE2E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C2AE38">
                    <a:lumMod val="75000"/>
                    <a:lumOff val="25000"/>
                  </a:srgbClr>
                </a:gs>
                <a:gs pos="100000">
                  <a:srgbClr val="C2AE38">
                    <a:lumMod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EA8B1BEC-741C-A24C-AAE6-6D98E9088748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CAF77370-E304-6246-A5D9-9A11C6C21221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D3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DB33A-6E41-B849-82BB-8C3C39F8690D}"/>
              </a:ext>
            </a:extLst>
          </p:cNvPr>
          <p:cNvCxnSpPr/>
          <p:nvPr/>
        </p:nvCxnSpPr>
        <p:spPr>
          <a:xfrm flipV="1">
            <a:off x="773703" y="3618157"/>
            <a:ext cx="0" cy="315641"/>
          </a:xfrm>
          <a:prstGeom prst="line">
            <a:avLst/>
          </a:prstGeom>
          <a:ln w="254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49583559-E41E-8F40-AF70-68ABD49EE56F}"/>
              </a:ext>
            </a:extLst>
          </p:cNvPr>
          <p:cNvCxnSpPr/>
          <p:nvPr/>
        </p:nvCxnSpPr>
        <p:spPr>
          <a:xfrm flipV="1">
            <a:off x="4231278" y="3618157"/>
            <a:ext cx="0" cy="3156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5E7B087A-EB35-CE4C-8265-6D5B0273D1FC}"/>
              </a:ext>
            </a:extLst>
          </p:cNvPr>
          <p:cNvCxnSpPr/>
          <p:nvPr/>
        </p:nvCxnSpPr>
        <p:spPr>
          <a:xfrm flipV="1">
            <a:off x="1627778" y="3618157"/>
            <a:ext cx="0" cy="3156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B3930007-3D16-E643-907E-F7B1C1942152}"/>
              </a:ext>
            </a:extLst>
          </p:cNvPr>
          <p:cNvCxnSpPr/>
          <p:nvPr/>
        </p:nvCxnSpPr>
        <p:spPr>
          <a:xfrm flipV="1">
            <a:off x="5098053" y="3618157"/>
            <a:ext cx="0" cy="315641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2EE5649-00B7-914F-A540-E6FFEE4176C1}"/>
              </a:ext>
            </a:extLst>
          </p:cNvPr>
          <p:cNvCxnSpPr>
            <a:cxnSpLocks/>
          </p:cNvCxnSpPr>
          <p:nvPr/>
        </p:nvCxnSpPr>
        <p:spPr>
          <a:xfrm>
            <a:off x="773703" y="3618157"/>
            <a:ext cx="432319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Oval 352">
            <a:extLst>
              <a:ext uri="{FF2B5EF4-FFF2-40B4-BE49-F238E27FC236}">
                <a16:creationId xmlns:a16="http://schemas.microsoft.com/office/drawing/2014/main" id="{310F59C6-E93D-EC44-A5F6-32E8C1447B16}"/>
              </a:ext>
            </a:extLst>
          </p:cNvPr>
          <p:cNvSpPr/>
          <p:nvPr/>
        </p:nvSpPr>
        <p:spPr>
          <a:xfrm>
            <a:off x="615225" y="3309828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43FB021-2A3F-E511-F73A-FA2A64E016B5}"/>
              </a:ext>
            </a:extLst>
          </p:cNvPr>
          <p:cNvGrpSpPr/>
          <p:nvPr/>
        </p:nvGrpSpPr>
        <p:grpSpPr>
          <a:xfrm>
            <a:off x="4835062" y="4335624"/>
            <a:ext cx="512316" cy="1546551"/>
            <a:chOff x="1332817" y="2342293"/>
            <a:chExt cx="512316" cy="1546551"/>
          </a:xfrm>
        </p:grpSpPr>
        <p:sp>
          <p:nvSpPr>
            <p:cNvPr id="170" name="Rounded Rectangle 276">
              <a:extLst>
                <a:ext uri="{FF2B5EF4-FFF2-40B4-BE49-F238E27FC236}">
                  <a16:creationId xmlns:a16="http://schemas.microsoft.com/office/drawing/2014/main" id="{883A819E-3A1A-82ED-0D41-AB4CF1547BF6}"/>
                </a:ext>
              </a:extLst>
            </p:cNvPr>
            <p:cNvSpPr/>
            <p:nvPr/>
          </p:nvSpPr>
          <p:spPr>
            <a:xfrm rot="10800000">
              <a:off x="1332817" y="2342293"/>
              <a:ext cx="512316" cy="1546551"/>
            </a:xfrm>
            <a:prstGeom prst="roundRect">
              <a:avLst>
                <a:gd name="adj" fmla="val 11478"/>
              </a:avLst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1" name="Rounded Rectangle 277">
              <a:extLst>
                <a:ext uri="{FF2B5EF4-FFF2-40B4-BE49-F238E27FC236}">
                  <a16:creationId xmlns:a16="http://schemas.microsoft.com/office/drawing/2014/main" id="{5DF950B7-2A14-C998-DA4F-382A11AAFCA3}"/>
                </a:ext>
              </a:extLst>
            </p:cNvPr>
            <p:cNvSpPr/>
            <p:nvPr/>
          </p:nvSpPr>
          <p:spPr>
            <a:xfrm rot="10800000">
              <a:off x="1386770" y="2391935"/>
              <a:ext cx="404411" cy="145143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906ECF6-060A-6463-A80E-253B8001E47E}"/>
                </a:ext>
              </a:extLst>
            </p:cNvPr>
            <p:cNvSpPr txBox="1"/>
            <p:nvPr/>
          </p:nvSpPr>
          <p:spPr>
            <a:xfrm>
              <a:off x="1386770" y="2448130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D6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71CC8C0-22A4-4F0C-8D70-3158BAEF7C89}"/>
              </a:ext>
            </a:extLst>
          </p:cNvPr>
          <p:cNvSpPr txBox="1"/>
          <p:nvPr/>
        </p:nvSpPr>
        <p:spPr>
          <a:xfrm>
            <a:off x="2343959" y="3371735"/>
            <a:ext cx="1707458" cy="3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j-lt"/>
              </a:rPr>
              <a:t>P2P access</a:t>
            </a:r>
          </a:p>
        </p:txBody>
      </p:sp>
    </p:spTree>
    <p:extLst>
      <p:ext uri="{BB962C8B-B14F-4D97-AF65-F5344CB8AC3E}">
        <p14:creationId xmlns:p14="http://schemas.microsoft.com/office/powerpoint/2010/main" val="370140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2532101B-7A94-AF41-8AF7-1B734708D0A4}"/>
              </a:ext>
            </a:extLst>
          </p:cNvPr>
          <p:cNvSpPr/>
          <p:nvPr/>
        </p:nvSpPr>
        <p:spPr>
          <a:xfrm>
            <a:off x="516178" y="2896121"/>
            <a:ext cx="4471333" cy="1036207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Bahnschrift SemiBold Condensed"/>
              </a:rPr>
              <a:t>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AB1E226-B50F-4511-8F81-5761CC9740B4}"/>
              </a:ext>
            </a:extLst>
          </p:cNvPr>
          <p:cNvSpPr/>
          <p:nvPr/>
        </p:nvSpPr>
        <p:spPr>
          <a:xfrm>
            <a:off x="634266" y="3505384"/>
            <a:ext cx="4209306" cy="309351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7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B3EAA2-9B02-8947-AFE3-8A12B258CF2A}"/>
              </a:ext>
            </a:extLst>
          </p:cNvPr>
          <p:cNvSpPr/>
          <p:nvPr/>
        </p:nvSpPr>
        <p:spPr>
          <a:xfrm>
            <a:off x="2052434" y="4324136"/>
            <a:ext cx="1616501" cy="2216630"/>
          </a:xfrm>
          <a:prstGeom prst="roundRect">
            <a:avLst>
              <a:gd name="adj" fmla="val 12329"/>
            </a:avLst>
          </a:prstGeom>
          <a:gradFill>
            <a:gsLst>
              <a:gs pos="0">
                <a:srgbClr val="CACACB">
                  <a:lumMod val="55000"/>
                  <a:lumOff val="45000"/>
                </a:srgbClr>
              </a:gs>
              <a:gs pos="100000">
                <a:srgbClr val="CACAC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684084-153E-DC4A-83D9-A635079269EA}"/>
              </a:ext>
            </a:extLst>
          </p:cNvPr>
          <p:cNvSpPr txBox="1"/>
          <p:nvPr/>
        </p:nvSpPr>
        <p:spPr>
          <a:xfrm>
            <a:off x="2658477" y="4360088"/>
            <a:ext cx="404411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rgbClr val="223647"/>
                </a:solidFill>
                <a:latin typeface="Bahnschrift"/>
              </a:rPr>
              <a:t>D1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B767FD8-2AB4-5A46-A85E-9612E9D7A85F}"/>
              </a:ext>
            </a:extLst>
          </p:cNvPr>
          <p:cNvSpPr/>
          <p:nvPr/>
        </p:nvSpPr>
        <p:spPr>
          <a:xfrm>
            <a:off x="516176" y="3241760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</a:rPr>
              <a:t>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D1D637B-DBE1-F641-BB02-9A6845F32739}"/>
              </a:ext>
            </a:extLst>
          </p:cNvPr>
          <p:cNvSpPr txBox="1"/>
          <p:nvPr/>
        </p:nvSpPr>
        <p:spPr>
          <a:xfrm>
            <a:off x="1614912" y="3022735"/>
            <a:ext cx="236187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rgbClr val="223647"/>
                </a:solidFill>
                <a:latin typeface="Bahnschrift"/>
              </a:rPr>
              <a:t>CXL Switch(</a:t>
            </a:r>
            <a:r>
              <a:rPr lang="en-US" sz="2400" dirty="0" err="1">
                <a:solidFill>
                  <a:srgbClr val="223647"/>
                </a:solidFill>
                <a:latin typeface="Bahnschrift"/>
              </a:rPr>
              <a:t>es</a:t>
            </a:r>
            <a:r>
              <a:rPr lang="en-US" sz="2400" dirty="0">
                <a:solidFill>
                  <a:srgbClr val="223647"/>
                </a:solidFill>
                <a:latin typeface="Bahnschrift"/>
              </a:rPr>
              <a:t>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3D325DA-1922-3443-A67F-D99CA6E87318}"/>
              </a:ext>
            </a:extLst>
          </p:cNvPr>
          <p:cNvGrpSpPr/>
          <p:nvPr/>
        </p:nvGrpSpPr>
        <p:grpSpPr>
          <a:xfrm>
            <a:off x="3806226" y="1373521"/>
            <a:ext cx="1181287" cy="1132608"/>
            <a:chOff x="4279216" y="2342294"/>
            <a:chExt cx="512316" cy="432656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251A5F71-7B24-A44D-AC52-F7920706CE5C}"/>
                </a:ext>
              </a:extLst>
            </p:cNvPr>
            <p:cNvSpPr/>
            <p:nvPr/>
          </p:nvSpPr>
          <p:spPr>
            <a:xfrm>
              <a:off x="4279216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6F7072">
                    <a:lumMod val="75000"/>
                    <a:lumOff val="25000"/>
                  </a:srgbClr>
                </a:gs>
                <a:gs pos="100000">
                  <a:srgbClr val="6F7072">
                    <a:lumMod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Bahnschrift SemiBold Condensed"/>
                </a:rPr>
                <a:t> 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FA854304-D9BD-4E4B-A7DA-1F1F8E6AEF1D}"/>
                </a:ext>
              </a:extLst>
            </p:cNvPr>
            <p:cNvSpPr/>
            <p:nvPr/>
          </p:nvSpPr>
          <p:spPr>
            <a:xfrm>
              <a:off x="4333169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Bahnschrift SemiBold Condensed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A998EFE-C2A4-C24D-BFED-3D3681B435FD}"/>
                </a:ext>
              </a:extLst>
            </p:cNvPr>
            <p:cNvSpPr txBox="1"/>
            <p:nvPr/>
          </p:nvSpPr>
          <p:spPr>
            <a:xfrm>
              <a:off x="4329434" y="2376354"/>
              <a:ext cx="404411" cy="9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prstClr val="white"/>
                  </a:solidFill>
                  <a:latin typeface="Bahnschrift"/>
                </a:rPr>
                <a:t>H#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E7A2FEA-2B6E-414F-B190-C1738504DDA9}"/>
              </a:ext>
            </a:extLst>
          </p:cNvPr>
          <p:cNvGrpSpPr/>
          <p:nvPr/>
        </p:nvGrpSpPr>
        <p:grpSpPr>
          <a:xfrm>
            <a:off x="2052434" y="1345906"/>
            <a:ext cx="1221637" cy="1156501"/>
            <a:chOff x="1332817" y="2342294"/>
            <a:chExt cx="512316" cy="432656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2C66F1C1-B377-864D-94E8-65334F2AB6F4}"/>
                </a:ext>
              </a:extLst>
            </p:cNvPr>
            <p:cNvSpPr/>
            <p:nvPr/>
          </p:nvSpPr>
          <p:spPr>
            <a:xfrm>
              <a:off x="1332817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Bahnschrift SemiBold Condensed"/>
                </a:rPr>
                <a:t> </a:t>
              </a:r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9ED02227-98A9-AC44-ACBA-860A94132E75}"/>
                </a:ext>
              </a:extLst>
            </p:cNvPr>
            <p:cNvSpPr/>
            <p:nvPr/>
          </p:nvSpPr>
          <p:spPr>
            <a:xfrm>
              <a:off x="1386770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Bahnschrift SemiBold Condensed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1FAFC5A-2C76-8443-8BB2-A7487F17516A}"/>
                </a:ext>
              </a:extLst>
            </p:cNvPr>
            <p:cNvSpPr txBox="1"/>
            <p:nvPr/>
          </p:nvSpPr>
          <p:spPr>
            <a:xfrm>
              <a:off x="1384102" y="2377519"/>
              <a:ext cx="404411" cy="88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prstClr val="white"/>
                  </a:solidFill>
                  <a:latin typeface="Bahnschrift"/>
                </a:rPr>
                <a:t>H2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2DCF1FC-E5E5-8343-9D19-B6AE9B63AA8E}"/>
              </a:ext>
            </a:extLst>
          </p:cNvPr>
          <p:cNvGrpSpPr/>
          <p:nvPr/>
        </p:nvGrpSpPr>
        <p:grpSpPr>
          <a:xfrm>
            <a:off x="518234" y="1345907"/>
            <a:ext cx="1366897" cy="1163524"/>
            <a:chOff x="467641" y="2342294"/>
            <a:chExt cx="512316" cy="432656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885306A6-0697-854A-9680-9F1DADC092B6}"/>
                </a:ext>
              </a:extLst>
            </p:cNvPr>
            <p:cNvSpPr/>
            <p:nvPr/>
          </p:nvSpPr>
          <p:spPr>
            <a:xfrm>
              <a:off x="467641" y="2342294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C2AE38">
                    <a:lumMod val="75000"/>
                    <a:lumOff val="25000"/>
                  </a:srgbClr>
                </a:gs>
                <a:gs pos="100000">
                  <a:srgbClr val="C2AE3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Bahnschrift SemiBold Condensed"/>
                </a:rPr>
                <a:t> </a:t>
              </a: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B8B5259E-C5E7-CD45-8710-BF6B018C274A}"/>
                </a:ext>
              </a:extLst>
            </p:cNvPr>
            <p:cNvSpPr/>
            <p:nvPr/>
          </p:nvSpPr>
          <p:spPr>
            <a:xfrm>
              <a:off x="521594" y="2391935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Bahnschrift SemiBold Condensed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28DAE58-2461-A04D-A65B-518F8BF7747B}"/>
                </a:ext>
              </a:extLst>
            </p:cNvPr>
            <p:cNvSpPr txBox="1"/>
            <p:nvPr/>
          </p:nvSpPr>
          <p:spPr>
            <a:xfrm>
              <a:off x="521594" y="2374432"/>
              <a:ext cx="404411" cy="8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prstClr val="white"/>
                  </a:solidFill>
                  <a:latin typeface="Bahnschrift"/>
                </a:rPr>
                <a:t>H1</a:t>
              </a:r>
            </a:p>
          </p:txBody>
        </p: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58A7D74-2A9E-E346-8FE6-C4F8CCCD0D1D}"/>
              </a:ext>
            </a:extLst>
          </p:cNvPr>
          <p:cNvCxnSpPr>
            <a:cxnSpLocks/>
          </p:cNvCxnSpPr>
          <p:nvPr/>
        </p:nvCxnSpPr>
        <p:spPr>
          <a:xfrm>
            <a:off x="3317169" y="1923716"/>
            <a:ext cx="489057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7BB197-E4A1-8949-AD71-08D6CBA21B64}"/>
              </a:ext>
            </a:extLst>
          </p:cNvPr>
          <p:cNvGrpSpPr/>
          <p:nvPr/>
        </p:nvGrpSpPr>
        <p:grpSpPr>
          <a:xfrm>
            <a:off x="4111203" y="2509436"/>
            <a:ext cx="512316" cy="386689"/>
            <a:chOff x="4842207" y="2509431"/>
            <a:chExt cx="512316" cy="38668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6F57236-A359-1A45-9C14-EFF24752096A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CD3EDA2-83DA-4B4B-BE4F-236EB88BDEAE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36221741-186A-674F-80F2-CA67CF185969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  <a:latin typeface="Bahnschrift"/>
                </a:rPr>
                <a:t>CXL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C23C419-489C-994D-B95D-4286AABC948A}"/>
              </a:ext>
            </a:extLst>
          </p:cNvPr>
          <p:cNvGrpSpPr/>
          <p:nvPr/>
        </p:nvGrpSpPr>
        <p:grpSpPr>
          <a:xfrm>
            <a:off x="2414182" y="2500405"/>
            <a:ext cx="512316" cy="386689"/>
            <a:chOff x="4842207" y="2509431"/>
            <a:chExt cx="512316" cy="38668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9F38C87-918A-BF40-9FC3-BA069FAB07CC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89318FB-26B9-A143-B0C1-51117939AAF3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E469784-C759-3C46-8533-0EC7867DD097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  <a:latin typeface="Bahnschrift"/>
                </a:rPr>
                <a:t>CXL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69560FF-908D-FC4E-BEE9-230D31E6BC0B}"/>
              </a:ext>
            </a:extLst>
          </p:cNvPr>
          <p:cNvGrpSpPr/>
          <p:nvPr/>
        </p:nvGrpSpPr>
        <p:grpSpPr>
          <a:xfrm>
            <a:off x="943247" y="2509436"/>
            <a:ext cx="512316" cy="386689"/>
            <a:chOff x="4842207" y="2509431"/>
            <a:chExt cx="512316" cy="38668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17AB45B-B0E8-1741-A329-09165DBECD63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889E9C6-4060-9247-8636-CD95CB62AA6F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1F942EB-2E07-E548-8794-20307E803C79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  <a:latin typeface="Bahnschrift"/>
                </a:rPr>
                <a:t>CXL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6E20185-0D93-D445-8068-D4B1ABD72D45}"/>
              </a:ext>
            </a:extLst>
          </p:cNvPr>
          <p:cNvGrpSpPr/>
          <p:nvPr/>
        </p:nvGrpSpPr>
        <p:grpSpPr>
          <a:xfrm>
            <a:off x="2604526" y="3930036"/>
            <a:ext cx="512316" cy="386689"/>
            <a:chOff x="4842207" y="2509431"/>
            <a:chExt cx="512316" cy="386688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8B34702-215C-C947-BE82-E96A9F19008C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509431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1A6D2E1-2516-2C42-889B-5C06B9282714}"/>
                </a:ext>
              </a:extLst>
            </p:cNvPr>
            <p:cNvCxnSpPr>
              <a:cxnSpLocks/>
            </p:cNvCxnSpPr>
            <p:nvPr/>
          </p:nvCxnSpPr>
          <p:spPr>
            <a:xfrm>
              <a:off x="5098365" y="2778926"/>
              <a:ext cx="0" cy="11719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5E9F5A5-3F6D-F040-9450-20D63D8E871F}"/>
                </a:ext>
              </a:extLst>
            </p:cNvPr>
            <p:cNvSpPr txBox="1"/>
            <p:nvPr/>
          </p:nvSpPr>
          <p:spPr>
            <a:xfrm>
              <a:off x="4842207" y="2610882"/>
              <a:ext cx="512316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  <a:latin typeface="Bahnschrift"/>
                </a:rPr>
                <a:t>CXL</a:t>
              </a: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4F30033-C669-D24A-8FB6-A2D4F5D88A38}"/>
              </a:ext>
            </a:extLst>
          </p:cNvPr>
          <p:cNvSpPr txBox="1"/>
          <p:nvPr/>
        </p:nvSpPr>
        <p:spPr>
          <a:xfrm>
            <a:off x="4085883" y="4468828"/>
            <a:ext cx="1018255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solidFill>
                  <a:prstClr val="white"/>
                </a:solidFill>
                <a:latin typeface="Bahnschrift"/>
              </a:rPr>
              <a:t>Shared Memory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819E887B-417A-FA4E-AE5A-C45D017B988D}"/>
              </a:ext>
            </a:extLst>
          </p:cNvPr>
          <p:cNvSpPr txBox="1">
            <a:spLocks/>
          </p:cNvSpPr>
          <p:nvPr/>
        </p:nvSpPr>
        <p:spPr>
          <a:xfrm>
            <a:off x="348885" y="178708"/>
            <a:ext cx="8522595" cy="5669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377">
              <a:defRPr/>
            </a:pPr>
            <a:r>
              <a:rPr lang="en-US" sz="4800" dirty="0">
                <a:solidFill>
                  <a:srgbClr val="FFFFFF"/>
                </a:solidFill>
                <a:latin typeface="Bahnschrift SemiBold Condensed"/>
                <a:ea typeface="Verdana" panose="020B0604030504040204" pitchFamily="34" charset="0"/>
                <a:cs typeface="Verdana" panose="020B0604030504040204" pitchFamily="34" charset="0"/>
              </a:rPr>
              <a:t>CXL 3.0: COHERENT MEMORY SHARING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79E65D-2FDA-C14F-9AB7-5C4633F9B652}"/>
              </a:ext>
            </a:extLst>
          </p:cNvPr>
          <p:cNvSpPr txBox="1"/>
          <p:nvPr/>
        </p:nvSpPr>
        <p:spPr>
          <a:xfrm>
            <a:off x="7552046" y="998579"/>
            <a:ext cx="4070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Device </a:t>
            </a:r>
            <a:r>
              <a:rPr lang="en-US" sz="2400" dirty="0">
                <a:solidFill>
                  <a:srgbClr val="A2D45F"/>
                </a:solidFill>
              </a:rPr>
              <a:t>memory can be shared by all hosts </a:t>
            </a:r>
            <a:r>
              <a:rPr lang="en-US" sz="2400" dirty="0">
                <a:solidFill>
                  <a:prstClr val="white"/>
                </a:solidFill>
              </a:rPr>
              <a:t>to increase data flow efficiency and improve memory utilization 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Host can have a </a:t>
            </a:r>
            <a:r>
              <a:rPr lang="en-US" sz="2400" dirty="0">
                <a:solidFill>
                  <a:srgbClr val="82AF55"/>
                </a:solidFill>
              </a:rPr>
              <a:t>coherent copy of the shared region</a:t>
            </a:r>
            <a:r>
              <a:rPr lang="en-US" sz="2400" dirty="0">
                <a:solidFill>
                  <a:prstClr val="white"/>
                </a:solidFill>
              </a:rPr>
              <a:t> or portions of shared region in host cache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srgbClr val="A2D45F"/>
                </a:solidFill>
              </a:rPr>
              <a:t>CXL 3.0 defined mechanisms to enforce hardware cache coherency </a:t>
            </a:r>
            <a:r>
              <a:rPr lang="en-US" sz="2400" dirty="0">
                <a:solidFill>
                  <a:prstClr val="white"/>
                </a:solidFill>
              </a:rPr>
              <a:t>between copies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FBCEF31-38D7-9445-B93E-9D816EFACC32}"/>
              </a:ext>
            </a:extLst>
          </p:cNvPr>
          <p:cNvSpPr/>
          <p:nvPr/>
        </p:nvSpPr>
        <p:spPr>
          <a:xfrm>
            <a:off x="7094465" y="1120860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7" name="Footer Placeholder 5">
            <a:extLst>
              <a:ext uri="{FF2B5EF4-FFF2-40B4-BE49-F238E27FC236}">
                <a16:creationId xmlns:a16="http://schemas.microsoft.com/office/drawing/2014/main" id="{1A186058-7CAE-BD45-8DEC-84CDC389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763" y="6540766"/>
            <a:ext cx="6926556" cy="236484"/>
          </a:xfrm>
        </p:spPr>
        <p:txBody>
          <a:bodyPr/>
          <a:lstStyle/>
          <a:p>
            <a:r>
              <a:rPr lang="en-US" dirty="0">
                <a:solidFill>
                  <a:srgbClr val="E9E9EC">
                    <a:lumMod val="75000"/>
                  </a:srgbClr>
                </a:solidFill>
              </a:rPr>
              <a:t>Confidential  |  CXL™ Consortium 2022</a:t>
            </a:r>
            <a:endParaRPr lang="en-US" dirty="0">
              <a:solidFill>
                <a:srgbClr val="E9E9EC">
                  <a:lumMod val="50000"/>
                </a:srgbClr>
              </a:solidFill>
            </a:endParaRPr>
          </a:p>
        </p:txBody>
      </p:sp>
      <p:sp>
        <p:nvSpPr>
          <p:cNvPr id="132" name="Slide Number Placeholder 4">
            <a:extLst>
              <a:ext uri="{FF2B5EF4-FFF2-40B4-BE49-F238E27FC236}">
                <a16:creationId xmlns:a16="http://schemas.microsoft.com/office/drawing/2014/main" id="{5924C35E-BA86-8346-8AD1-0BFB8C08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7" y="6480388"/>
            <a:ext cx="614105" cy="365125"/>
          </a:xfrm>
        </p:spPr>
        <p:txBody>
          <a:bodyPr/>
          <a:lstStyle/>
          <a:p>
            <a:fld id="{42D6CF2F-E99A-4DCF-AFBF-E997E4DEA0F8}" type="slidenum">
              <a:rPr lang="en-US">
                <a:solidFill>
                  <a:srgbClr val="16978B"/>
                </a:solidFill>
              </a:rPr>
              <a:pPr/>
              <a:t>16</a:t>
            </a:fld>
            <a:endParaRPr lang="en-US" dirty="0">
              <a:solidFill>
                <a:srgbClr val="16978B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2474D28-D139-684C-90F2-A68D076BFD64}"/>
              </a:ext>
            </a:extLst>
          </p:cNvPr>
          <p:cNvSpPr/>
          <p:nvPr/>
        </p:nvSpPr>
        <p:spPr>
          <a:xfrm>
            <a:off x="3793607" y="4586850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</a:rPr>
              <a:t>1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DF286E7-E613-47F7-AA0B-B964E8E347B1}"/>
              </a:ext>
            </a:extLst>
          </p:cNvPr>
          <p:cNvSpPr/>
          <p:nvPr/>
        </p:nvSpPr>
        <p:spPr>
          <a:xfrm>
            <a:off x="2149604" y="4638778"/>
            <a:ext cx="1408853" cy="4081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Bahnschrift SemiBold Condensed"/>
              </a:rPr>
              <a:t>S1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BA47101-72C0-4406-968C-F0196311A7C3}"/>
              </a:ext>
            </a:extLst>
          </p:cNvPr>
          <p:cNvSpPr/>
          <p:nvPr/>
        </p:nvSpPr>
        <p:spPr>
          <a:xfrm>
            <a:off x="752358" y="1812890"/>
            <a:ext cx="904172" cy="245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Bahnschrift SemiBold Condensed"/>
              </a:rPr>
              <a:t>S1 Copy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15C227A2-2FE2-4C94-A7F4-991D2CAEBA7A}"/>
              </a:ext>
            </a:extLst>
          </p:cNvPr>
          <p:cNvSpPr/>
          <p:nvPr/>
        </p:nvSpPr>
        <p:spPr>
          <a:xfrm>
            <a:off x="7094464" y="3316908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6D1C384-33CF-42BE-8D03-F8020E109A6A}"/>
              </a:ext>
            </a:extLst>
          </p:cNvPr>
          <p:cNvSpPr/>
          <p:nvPr/>
        </p:nvSpPr>
        <p:spPr>
          <a:xfrm>
            <a:off x="7094464" y="5205838"/>
            <a:ext cx="303655" cy="313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B724E331-BB7D-4FD0-BBAD-2E5D94B72C7C}"/>
              </a:ext>
            </a:extLst>
          </p:cNvPr>
          <p:cNvSpPr/>
          <p:nvPr/>
        </p:nvSpPr>
        <p:spPr>
          <a:xfrm>
            <a:off x="3422058" y="2115847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</a:rPr>
              <a:t>2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96412F9-DC29-4333-861C-ED75511F47B4}"/>
              </a:ext>
            </a:extLst>
          </p:cNvPr>
          <p:cNvSpPr/>
          <p:nvPr/>
        </p:nvSpPr>
        <p:spPr>
          <a:xfrm>
            <a:off x="5146738" y="3212395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B0E061-4718-4C9C-859F-08E59C057521}"/>
              </a:ext>
            </a:extLst>
          </p:cNvPr>
          <p:cNvSpPr txBox="1"/>
          <p:nvPr/>
        </p:nvSpPr>
        <p:spPr>
          <a:xfrm>
            <a:off x="-290579" y="3513869"/>
            <a:ext cx="6058995" cy="323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Standardized CXL Fabric Manager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C9499D-95FE-47AE-8CA4-7B4486BC4479}"/>
              </a:ext>
            </a:extLst>
          </p:cNvPr>
          <p:cNvSpPr/>
          <p:nvPr/>
        </p:nvSpPr>
        <p:spPr>
          <a:xfrm>
            <a:off x="2149604" y="5032473"/>
            <a:ext cx="1408853" cy="408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Bahnschrift SemiBold Condensed"/>
              </a:rPr>
              <a:t>S2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88F158-9039-46AE-8BDD-8A3B39BA2FDD}"/>
              </a:ext>
            </a:extLst>
          </p:cNvPr>
          <p:cNvSpPr/>
          <p:nvPr/>
        </p:nvSpPr>
        <p:spPr>
          <a:xfrm>
            <a:off x="2229884" y="1828793"/>
            <a:ext cx="904172" cy="245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Bahnschrift SemiBold Condensed"/>
              </a:rPr>
              <a:t>S1 Copy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EB642B-D2E7-472D-BC78-39FF92897943}"/>
              </a:ext>
            </a:extLst>
          </p:cNvPr>
          <p:cNvSpPr/>
          <p:nvPr/>
        </p:nvSpPr>
        <p:spPr>
          <a:xfrm>
            <a:off x="2223751" y="2054843"/>
            <a:ext cx="904172" cy="245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Bahnschrift SemiBold Condensed"/>
              </a:rPr>
              <a:t>S2 Copy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D1E6EE1-D372-41E4-B60F-117E5C9B498C}"/>
              </a:ext>
            </a:extLst>
          </p:cNvPr>
          <p:cNvSpPr/>
          <p:nvPr/>
        </p:nvSpPr>
        <p:spPr>
          <a:xfrm>
            <a:off x="3958940" y="1843240"/>
            <a:ext cx="904172" cy="245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Bahnschrift SemiBold Condensed"/>
              </a:rPr>
              <a:t>S2 Copy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C87CBA-5916-49F8-85D1-6248742B5155}"/>
              </a:ext>
            </a:extLst>
          </p:cNvPr>
          <p:cNvSpPr/>
          <p:nvPr/>
        </p:nvSpPr>
        <p:spPr>
          <a:xfrm>
            <a:off x="2166262" y="5551134"/>
            <a:ext cx="1408853" cy="408147"/>
          </a:xfrm>
          <a:prstGeom prst="rect">
            <a:avLst/>
          </a:prstGeom>
          <a:solidFill>
            <a:srgbClr val="C2A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Bahnschrift SemiBold Condensed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323767-100E-4402-AEE0-F004E9BD5665}"/>
              </a:ext>
            </a:extLst>
          </p:cNvPr>
          <p:cNvSpPr/>
          <p:nvPr/>
        </p:nvSpPr>
        <p:spPr>
          <a:xfrm>
            <a:off x="2166261" y="6003978"/>
            <a:ext cx="1408853" cy="408147"/>
          </a:xfrm>
          <a:prstGeom prst="rect">
            <a:avLst/>
          </a:prstGeom>
          <a:solidFill>
            <a:srgbClr val="C2A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Bahnschrift SemiBold Condense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993446-0B61-4426-9FA0-05A1F440E16A}"/>
              </a:ext>
            </a:extLst>
          </p:cNvPr>
          <p:cNvSpPr txBox="1"/>
          <p:nvPr/>
        </p:nvSpPr>
        <p:spPr>
          <a:xfrm>
            <a:off x="3747900" y="5825601"/>
            <a:ext cx="1813713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solidFill>
                  <a:prstClr val="white"/>
                </a:solidFill>
                <a:latin typeface="Bahnschrift"/>
              </a:rPr>
              <a:t>Pooled Memory</a:t>
            </a:r>
          </a:p>
        </p:txBody>
      </p:sp>
    </p:spTree>
    <p:extLst>
      <p:ext uri="{BB962C8B-B14F-4D97-AF65-F5344CB8AC3E}">
        <p14:creationId xmlns:p14="http://schemas.microsoft.com/office/powerpoint/2010/main" val="240205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oter Placeholder 5">
            <a:extLst>
              <a:ext uri="{FF2B5EF4-FFF2-40B4-BE49-F238E27FC236}">
                <a16:creationId xmlns:a16="http://schemas.microsoft.com/office/drawing/2014/main" id="{1A186058-7CAE-BD45-8DEC-84CDC389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762" y="6540765"/>
            <a:ext cx="6926556" cy="236484"/>
          </a:xfrm>
        </p:spPr>
        <p:txBody>
          <a:bodyPr/>
          <a:lstStyle/>
          <a:p>
            <a:pPr algn="ctr"/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2" name="Slide Number Placeholder 4">
            <a:extLst>
              <a:ext uri="{FF2B5EF4-FFF2-40B4-BE49-F238E27FC236}">
                <a16:creationId xmlns:a16="http://schemas.microsoft.com/office/drawing/2014/main" id="{5924C35E-BA86-8346-8AD1-0BFB8C08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17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FE205F-9C99-F54B-AC32-025C37D8B2DB}"/>
              </a:ext>
            </a:extLst>
          </p:cNvPr>
          <p:cNvSpPr txBox="1">
            <a:spLocks/>
          </p:cNvSpPr>
          <p:nvPr/>
        </p:nvSpPr>
        <p:spPr>
          <a:xfrm>
            <a:off x="348886" y="178708"/>
            <a:ext cx="10343828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POOLING &amp; SHARING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232A11-2984-CF46-A1DA-3FF4344AC887}"/>
              </a:ext>
            </a:extLst>
          </p:cNvPr>
          <p:cNvGrpSpPr/>
          <p:nvPr/>
        </p:nvGrpSpPr>
        <p:grpSpPr>
          <a:xfrm>
            <a:off x="463565" y="1162173"/>
            <a:ext cx="6327852" cy="4444024"/>
            <a:chOff x="465584" y="2177278"/>
            <a:chExt cx="4840134" cy="34289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DF8922-2C32-FB47-BA5C-812BD3A5A15C}"/>
                </a:ext>
              </a:extLst>
            </p:cNvPr>
            <p:cNvGrpSpPr/>
            <p:nvPr/>
          </p:nvGrpSpPr>
          <p:grpSpPr>
            <a:xfrm>
              <a:off x="465584" y="2900109"/>
              <a:ext cx="4840134" cy="1036207"/>
              <a:chOff x="6344701" y="2981890"/>
              <a:chExt cx="4840134" cy="103620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8FBE1A8-D183-0D4F-B0E6-97F364C247F2}"/>
                  </a:ext>
                </a:extLst>
              </p:cNvPr>
              <p:cNvSpPr/>
              <p:nvPr/>
            </p:nvSpPr>
            <p:spPr>
              <a:xfrm>
                <a:off x="6344703" y="2981890"/>
                <a:ext cx="4840132" cy="1036207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E9D8A8-E35B-5C4D-8D45-3521143FF447}"/>
                  </a:ext>
                </a:extLst>
              </p:cNvPr>
              <p:cNvSpPr/>
              <p:nvPr/>
            </p:nvSpPr>
            <p:spPr>
              <a:xfrm>
                <a:off x="6396001" y="3028392"/>
                <a:ext cx="4737535" cy="943202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DD5D4FC-5CCD-AB42-9782-77CB820F5232}"/>
                  </a:ext>
                </a:extLst>
              </p:cNvPr>
              <p:cNvSpPr/>
              <p:nvPr/>
            </p:nvSpPr>
            <p:spPr>
              <a:xfrm>
                <a:off x="6449495" y="3615027"/>
                <a:ext cx="4634487" cy="295723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7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075207C-7F0C-854F-B44A-967F85DB9AE6}"/>
                  </a:ext>
                </a:extLst>
              </p:cNvPr>
              <p:cNvSpPr txBox="1"/>
              <p:nvPr/>
            </p:nvSpPr>
            <p:spPr>
              <a:xfrm>
                <a:off x="6344701" y="3233441"/>
                <a:ext cx="4840133" cy="252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>
                    <a:solidFill>
                      <a:srgbClr val="223647"/>
                    </a:solidFill>
                  </a:rPr>
                  <a:t>CXL 2.0 Switch(es)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01A870F-3724-1947-AEA7-8C93F3C672D5}"/>
                  </a:ext>
                </a:extLst>
              </p:cNvPr>
              <p:cNvSpPr txBox="1"/>
              <p:nvPr/>
            </p:nvSpPr>
            <p:spPr>
              <a:xfrm>
                <a:off x="6449495" y="3651401"/>
                <a:ext cx="4634487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Standardized CXL Fabric Manager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52C07A-F77E-A144-BAE1-FA682EBF2B6E}"/>
                </a:ext>
              </a:extLst>
            </p:cNvPr>
            <p:cNvCxnSpPr>
              <a:cxnSpLocks/>
            </p:cNvCxnSpPr>
            <p:nvPr/>
          </p:nvCxnSpPr>
          <p:spPr>
            <a:xfrm>
              <a:off x="5047772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807532-4AF8-6E47-9CF2-D31A09DBE821}"/>
                </a:ext>
              </a:extLst>
            </p:cNvPr>
            <p:cNvCxnSpPr>
              <a:cxnSpLocks/>
            </p:cNvCxnSpPr>
            <p:nvPr/>
          </p:nvCxnSpPr>
          <p:spPr>
            <a:xfrm>
              <a:off x="3317762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B67A37-177B-9F47-B145-0D44A8720AF4}"/>
                </a:ext>
              </a:extLst>
            </p:cNvPr>
            <p:cNvCxnSpPr>
              <a:cxnSpLocks/>
            </p:cNvCxnSpPr>
            <p:nvPr/>
          </p:nvCxnSpPr>
          <p:spPr>
            <a:xfrm>
              <a:off x="2454162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2341AD-79EB-9C44-A8D8-DD79B39A02D1}"/>
                </a:ext>
              </a:extLst>
            </p:cNvPr>
            <p:cNvCxnSpPr>
              <a:cxnSpLocks/>
            </p:cNvCxnSpPr>
            <p:nvPr/>
          </p:nvCxnSpPr>
          <p:spPr>
            <a:xfrm>
              <a:off x="1587387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1E7600-410D-FF43-B53D-44F5C8E0CE5E}"/>
                </a:ext>
              </a:extLst>
            </p:cNvPr>
            <p:cNvCxnSpPr>
              <a:cxnSpLocks/>
            </p:cNvCxnSpPr>
            <p:nvPr/>
          </p:nvCxnSpPr>
          <p:spPr>
            <a:xfrm>
              <a:off x="723787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93DEDF-2F12-C942-BBB6-A81123D8CC3C}"/>
                </a:ext>
              </a:extLst>
            </p:cNvPr>
            <p:cNvGrpSpPr/>
            <p:nvPr/>
          </p:nvGrpSpPr>
          <p:grpSpPr>
            <a:xfrm>
              <a:off x="465584" y="4063144"/>
              <a:ext cx="512316" cy="1543050"/>
              <a:chOff x="1717105" y="4063144"/>
              <a:chExt cx="512316" cy="1543050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0AEB76B7-8393-0D41-9F27-F3D8E185F1A7}"/>
                  </a:ext>
                </a:extLst>
              </p:cNvPr>
              <p:cNvSpPr/>
              <p:nvPr/>
            </p:nvSpPr>
            <p:spPr>
              <a:xfrm>
                <a:off x="1717105" y="4063144"/>
                <a:ext cx="512316" cy="1543050"/>
              </a:xfrm>
              <a:prstGeom prst="roundRect">
                <a:avLst>
                  <a:gd name="adj" fmla="val 12329"/>
                </a:avLst>
              </a:prstGeom>
              <a:gradFill>
                <a:gsLst>
                  <a:gs pos="0">
                    <a:srgbClr val="CACACB">
                      <a:lumMod val="55000"/>
                      <a:lumOff val="45000"/>
                    </a:srgbClr>
                  </a:gs>
                  <a:gs pos="100000">
                    <a:srgbClr val="CACAC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B5CFEAB6-0549-8444-96EC-9165E8AAC1D2}"/>
                  </a:ext>
                </a:extLst>
              </p:cNvPr>
              <p:cNvSpPr/>
              <p:nvPr/>
            </p:nvSpPr>
            <p:spPr>
              <a:xfrm>
                <a:off x="1771058" y="4112785"/>
                <a:ext cx="404411" cy="1440290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C565A9-8461-0D4C-9EBC-1614F6A84F79}"/>
                  </a:ext>
                </a:extLst>
              </p:cNvPr>
              <p:cNvSpPr txBox="1"/>
              <p:nvPr/>
            </p:nvSpPr>
            <p:spPr>
              <a:xfrm>
                <a:off x="1771057" y="4180065"/>
                <a:ext cx="404411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rgbClr val="223647"/>
                    </a:solidFill>
                  </a:rPr>
                  <a:t>D1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9C5A24-C1B9-6C4F-8580-03994F34B80E}"/>
                  </a:ext>
                </a:extLst>
              </p:cNvPr>
              <p:cNvSpPr/>
              <p:nvPr/>
            </p:nvSpPr>
            <p:spPr>
              <a:xfrm>
                <a:off x="1814513" y="4441111"/>
                <a:ext cx="317500" cy="1030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latin typeface="+mj-lt"/>
                  </a:rPr>
                  <a:t>S2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FCFA14-B075-C348-8FF3-3292A4EA9DC6}"/>
                  </a:ext>
                </a:extLst>
              </p:cNvPr>
              <p:cNvSpPr/>
              <p:nvPr/>
            </p:nvSpPr>
            <p:spPr>
              <a:xfrm>
                <a:off x="1814513" y="4579904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6D1ADC1-53FD-834B-B8DB-52083EAAD216}"/>
                  </a:ext>
                </a:extLst>
              </p:cNvPr>
              <p:cNvSpPr/>
              <p:nvPr/>
            </p:nvSpPr>
            <p:spPr>
              <a:xfrm>
                <a:off x="1814513" y="4718697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C7967B7-BF39-2349-9A6A-C64DFC6B98BF}"/>
                  </a:ext>
                </a:extLst>
              </p:cNvPr>
              <p:cNvSpPr/>
              <p:nvPr/>
            </p:nvSpPr>
            <p:spPr>
              <a:xfrm>
                <a:off x="1814513" y="4857490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F3E104E-3730-FC48-99EF-E0AD851FCEE3}"/>
                  </a:ext>
                </a:extLst>
              </p:cNvPr>
              <p:cNvSpPr/>
              <p:nvPr/>
            </p:nvSpPr>
            <p:spPr>
              <a:xfrm>
                <a:off x="1814513" y="4996283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2F6A7C9-11E2-594E-9EEF-56AB183FA787}"/>
                  </a:ext>
                </a:extLst>
              </p:cNvPr>
              <p:cNvSpPr/>
              <p:nvPr/>
            </p:nvSpPr>
            <p:spPr>
              <a:xfrm>
                <a:off x="1814513" y="5135076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1962408-9A0B-E747-AA64-0EDF3AA42580}"/>
                  </a:ext>
                </a:extLst>
              </p:cNvPr>
              <p:cNvSpPr/>
              <p:nvPr/>
            </p:nvSpPr>
            <p:spPr>
              <a:xfrm>
                <a:off x="1814513" y="5273869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F61D60A-0C1A-3349-8E8A-8218477E0FEB}"/>
                  </a:ext>
                </a:extLst>
              </p:cNvPr>
              <p:cNvSpPr/>
              <p:nvPr/>
            </p:nvSpPr>
            <p:spPr>
              <a:xfrm>
                <a:off x="1814513" y="5412661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12A421A-9015-B044-83E6-9681935C400C}"/>
                </a:ext>
              </a:extLst>
            </p:cNvPr>
            <p:cNvGrpSpPr/>
            <p:nvPr/>
          </p:nvGrpSpPr>
          <p:grpSpPr>
            <a:xfrm>
              <a:off x="1332359" y="4063144"/>
              <a:ext cx="512316" cy="1543050"/>
              <a:chOff x="1717105" y="4063144"/>
              <a:chExt cx="512316" cy="1543050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D47A2C77-ADB8-4E40-B6E0-92C6C9D59B77}"/>
                  </a:ext>
                </a:extLst>
              </p:cNvPr>
              <p:cNvSpPr/>
              <p:nvPr/>
            </p:nvSpPr>
            <p:spPr>
              <a:xfrm>
                <a:off x="1717105" y="4063144"/>
                <a:ext cx="512316" cy="1543050"/>
              </a:xfrm>
              <a:prstGeom prst="roundRect">
                <a:avLst>
                  <a:gd name="adj" fmla="val 12329"/>
                </a:avLst>
              </a:prstGeom>
              <a:gradFill>
                <a:gsLst>
                  <a:gs pos="0">
                    <a:srgbClr val="CACACB">
                      <a:lumMod val="55000"/>
                      <a:lumOff val="45000"/>
                    </a:srgbClr>
                  </a:gs>
                  <a:gs pos="100000">
                    <a:srgbClr val="CACAC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38DB1399-6545-DE45-8FAB-9313B5232103}"/>
                  </a:ext>
                </a:extLst>
              </p:cNvPr>
              <p:cNvSpPr/>
              <p:nvPr/>
            </p:nvSpPr>
            <p:spPr>
              <a:xfrm>
                <a:off x="1771058" y="4112785"/>
                <a:ext cx="404411" cy="1440290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92D7F6-C301-C048-A697-BCA62882432A}"/>
                  </a:ext>
                </a:extLst>
              </p:cNvPr>
              <p:cNvSpPr txBox="1"/>
              <p:nvPr/>
            </p:nvSpPr>
            <p:spPr>
              <a:xfrm>
                <a:off x="1771057" y="4180065"/>
                <a:ext cx="404411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rgbClr val="223647"/>
                    </a:solidFill>
                  </a:rPr>
                  <a:t>D2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0CCA3D8-F3A8-5144-B047-C02DD8E41741}"/>
                  </a:ext>
                </a:extLst>
              </p:cNvPr>
              <p:cNvSpPr/>
              <p:nvPr/>
            </p:nvSpPr>
            <p:spPr>
              <a:xfrm>
                <a:off x="1814513" y="4441111"/>
                <a:ext cx="317500" cy="103028"/>
              </a:xfrm>
              <a:prstGeom prst="rect">
                <a:avLst/>
              </a:prstGeom>
              <a:solidFill>
                <a:srgbClr val="DE5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86060A1-1A04-5E49-A4ED-BBD1211FCE94}"/>
                  </a:ext>
                </a:extLst>
              </p:cNvPr>
              <p:cNvSpPr/>
              <p:nvPr/>
            </p:nvSpPr>
            <p:spPr>
              <a:xfrm>
                <a:off x="1814513" y="4579904"/>
                <a:ext cx="317500" cy="103028"/>
              </a:xfrm>
              <a:prstGeom prst="rect">
                <a:avLst/>
              </a:prstGeom>
              <a:solidFill>
                <a:srgbClr val="DE5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21949AF-C553-F540-9D1C-0F4F595DA371}"/>
                  </a:ext>
                </a:extLst>
              </p:cNvPr>
              <p:cNvSpPr/>
              <p:nvPr/>
            </p:nvSpPr>
            <p:spPr>
              <a:xfrm>
                <a:off x="1814513" y="4718697"/>
                <a:ext cx="317500" cy="103028"/>
              </a:xfrm>
              <a:prstGeom prst="rect">
                <a:avLst/>
              </a:prstGeom>
              <a:solidFill>
                <a:srgbClr val="DE5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D6ED7D6-434A-2A47-A7DD-B77091225E19}"/>
                  </a:ext>
                </a:extLst>
              </p:cNvPr>
              <p:cNvSpPr/>
              <p:nvPr/>
            </p:nvSpPr>
            <p:spPr>
              <a:xfrm>
                <a:off x="1814513" y="4857490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8E4A2FC-1A09-D340-A109-878ABE8823CA}"/>
                  </a:ext>
                </a:extLst>
              </p:cNvPr>
              <p:cNvSpPr/>
              <p:nvPr/>
            </p:nvSpPr>
            <p:spPr>
              <a:xfrm>
                <a:off x="1814513" y="4996283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F1726CF-FA7F-C044-901E-BFA0F94FA318}"/>
                  </a:ext>
                </a:extLst>
              </p:cNvPr>
              <p:cNvSpPr/>
              <p:nvPr/>
            </p:nvSpPr>
            <p:spPr>
              <a:xfrm>
                <a:off x="1814513" y="5135076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F6EA9A-1A1D-8042-BD3B-147F0749A1A1}"/>
                  </a:ext>
                </a:extLst>
              </p:cNvPr>
              <p:cNvSpPr/>
              <p:nvPr/>
            </p:nvSpPr>
            <p:spPr>
              <a:xfrm>
                <a:off x="1814513" y="5273869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1C674F-7E4A-2248-B9D2-24E90677327A}"/>
                  </a:ext>
                </a:extLst>
              </p:cNvPr>
              <p:cNvSpPr/>
              <p:nvPr/>
            </p:nvSpPr>
            <p:spPr>
              <a:xfrm>
                <a:off x="1814513" y="5412661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EE7E46-95B2-5842-9451-65196111F56D}"/>
                </a:ext>
              </a:extLst>
            </p:cNvPr>
            <p:cNvGrpSpPr/>
            <p:nvPr/>
          </p:nvGrpSpPr>
          <p:grpSpPr>
            <a:xfrm>
              <a:off x="2195959" y="4063144"/>
              <a:ext cx="512316" cy="1543050"/>
              <a:chOff x="1717105" y="4063144"/>
              <a:chExt cx="512316" cy="1543050"/>
            </a:xfrm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B8F1FBBF-52CE-284D-8F8E-411EB7071C05}"/>
                  </a:ext>
                </a:extLst>
              </p:cNvPr>
              <p:cNvSpPr/>
              <p:nvPr/>
            </p:nvSpPr>
            <p:spPr>
              <a:xfrm>
                <a:off x="1717105" y="4063144"/>
                <a:ext cx="512316" cy="1543050"/>
              </a:xfrm>
              <a:prstGeom prst="roundRect">
                <a:avLst>
                  <a:gd name="adj" fmla="val 12329"/>
                </a:avLst>
              </a:prstGeom>
              <a:gradFill>
                <a:gsLst>
                  <a:gs pos="0">
                    <a:srgbClr val="CACACB">
                      <a:lumMod val="55000"/>
                      <a:lumOff val="45000"/>
                    </a:srgbClr>
                  </a:gs>
                  <a:gs pos="100000">
                    <a:srgbClr val="CACAC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878D1E0A-80F9-5542-90BB-03A79F95A72F}"/>
                  </a:ext>
                </a:extLst>
              </p:cNvPr>
              <p:cNvSpPr/>
              <p:nvPr/>
            </p:nvSpPr>
            <p:spPr>
              <a:xfrm>
                <a:off x="1771058" y="4112785"/>
                <a:ext cx="404411" cy="1440290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5197DC1-0E9A-AD40-9B2D-7706ECFBE692}"/>
                  </a:ext>
                </a:extLst>
              </p:cNvPr>
              <p:cNvSpPr txBox="1"/>
              <p:nvPr/>
            </p:nvSpPr>
            <p:spPr>
              <a:xfrm>
                <a:off x="1717105" y="4180065"/>
                <a:ext cx="512316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rgbClr val="223647"/>
                    </a:solidFill>
                  </a:rPr>
                  <a:t>D3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4F91523-751C-E34F-B0A5-C0CB89E3A255}"/>
                  </a:ext>
                </a:extLst>
              </p:cNvPr>
              <p:cNvSpPr/>
              <p:nvPr/>
            </p:nvSpPr>
            <p:spPr>
              <a:xfrm>
                <a:off x="1814513" y="4441111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72AEC70-46FE-F44B-830A-D680DF76D49F}"/>
                  </a:ext>
                </a:extLst>
              </p:cNvPr>
              <p:cNvSpPr/>
              <p:nvPr/>
            </p:nvSpPr>
            <p:spPr>
              <a:xfrm>
                <a:off x="1814513" y="4579904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14372C4-141F-3143-BA4D-0FE3C276B92C}"/>
                  </a:ext>
                </a:extLst>
              </p:cNvPr>
              <p:cNvSpPr/>
              <p:nvPr/>
            </p:nvSpPr>
            <p:spPr>
              <a:xfrm>
                <a:off x="1814513" y="4718697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E262194-7AEA-944B-AC52-51226963E3B6}"/>
                  </a:ext>
                </a:extLst>
              </p:cNvPr>
              <p:cNvSpPr/>
              <p:nvPr/>
            </p:nvSpPr>
            <p:spPr>
              <a:xfrm>
                <a:off x="1814513" y="4857490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191E2C5-1285-1645-A0EB-E03F4C11F90B}"/>
                  </a:ext>
                </a:extLst>
              </p:cNvPr>
              <p:cNvSpPr/>
              <p:nvPr/>
            </p:nvSpPr>
            <p:spPr>
              <a:xfrm>
                <a:off x="1814513" y="4996283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2B4559-F8A0-AC46-8FB3-949B189BAC06}"/>
                  </a:ext>
                </a:extLst>
              </p:cNvPr>
              <p:cNvSpPr/>
              <p:nvPr/>
            </p:nvSpPr>
            <p:spPr>
              <a:xfrm>
                <a:off x="1814513" y="5135076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6786650-7E66-664F-980C-791F4C86849D}"/>
                  </a:ext>
                </a:extLst>
              </p:cNvPr>
              <p:cNvSpPr/>
              <p:nvPr/>
            </p:nvSpPr>
            <p:spPr>
              <a:xfrm>
                <a:off x="1814513" y="5273869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985BE7E-F954-8E46-B2DD-C7E6CF1F0EFF}"/>
                  </a:ext>
                </a:extLst>
              </p:cNvPr>
              <p:cNvSpPr/>
              <p:nvPr/>
            </p:nvSpPr>
            <p:spPr>
              <a:xfrm>
                <a:off x="1814513" y="5412661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50B230-1D5D-024B-82AD-1ADB79781715}"/>
                </a:ext>
              </a:extLst>
            </p:cNvPr>
            <p:cNvGrpSpPr/>
            <p:nvPr/>
          </p:nvGrpSpPr>
          <p:grpSpPr>
            <a:xfrm>
              <a:off x="3061604" y="4063144"/>
              <a:ext cx="512316" cy="1543050"/>
              <a:chOff x="1717105" y="4063144"/>
              <a:chExt cx="512316" cy="1543050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0B070F91-BCF6-FC4A-8B75-C0CFCCA0E70D}"/>
                  </a:ext>
                </a:extLst>
              </p:cNvPr>
              <p:cNvSpPr/>
              <p:nvPr/>
            </p:nvSpPr>
            <p:spPr>
              <a:xfrm>
                <a:off x="1717105" y="4063144"/>
                <a:ext cx="512316" cy="1543050"/>
              </a:xfrm>
              <a:prstGeom prst="roundRect">
                <a:avLst>
                  <a:gd name="adj" fmla="val 12329"/>
                </a:avLst>
              </a:prstGeom>
              <a:gradFill>
                <a:gsLst>
                  <a:gs pos="0">
                    <a:srgbClr val="CACACB">
                      <a:lumMod val="55000"/>
                      <a:lumOff val="45000"/>
                    </a:srgbClr>
                  </a:gs>
                  <a:gs pos="100000">
                    <a:srgbClr val="CACAC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B828008-AA9B-004E-A190-9637EBE9090E}"/>
                  </a:ext>
                </a:extLst>
              </p:cNvPr>
              <p:cNvSpPr/>
              <p:nvPr/>
            </p:nvSpPr>
            <p:spPr>
              <a:xfrm>
                <a:off x="1771058" y="4112785"/>
                <a:ext cx="404411" cy="1440290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8F1348-14D1-EF4B-A663-1B30AF601F45}"/>
                  </a:ext>
                </a:extLst>
              </p:cNvPr>
              <p:cNvSpPr txBox="1"/>
              <p:nvPr/>
            </p:nvSpPr>
            <p:spPr>
              <a:xfrm>
                <a:off x="1769917" y="4180065"/>
                <a:ext cx="405552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rgbClr val="223647"/>
                    </a:solidFill>
                  </a:rPr>
                  <a:t>D4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3A0BE1F-341B-6A47-B582-E25442E1A10A}"/>
                  </a:ext>
                </a:extLst>
              </p:cNvPr>
              <p:cNvSpPr/>
              <p:nvPr/>
            </p:nvSpPr>
            <p:spPr>
              <a:xfrm>
                <a:off x="1814513" y="4441111"/>
                <a:ext cx="317500" cy="1030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latin typeface="+mj-lt"/>
                  </a:rPr>
                  <a:t>S1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523E8CB-C40A-514C-930F-870BF0065E0C}"/>
                  </a:ext>
                </a:extLst>
              </p:cNvPr>
              <p:cNvSpPr/>
              <p:nvPr/>
            </p:nvSpPr>
            <p:spPr>
              <a:xfrm>
                <a:off x="1814513" y="4579904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24D56-BCC9-3D4D-8B0F-7705B885E5DA}"/>
                  </a:ext>
                </a:extLst>
              </p:cNvPr>
              <p:cNvSpPr/>
              <p:nvPr/>
            </p:nvSpPr>
            <p:spPr>
              <a:xfrm>
                <a:off x="1814513" y="4718697"/>
                <a:ext cx="317500" cy="103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032AEB-2881-994F-8CA6-B9204265C3AB}"/>
                  </a:ext>
                </a:extLst>
              </p:cNvPr>
              <p:cNvSpPr/>
              <p:nvPr/>
            </p:nvSpPr>
            <p:spPr>
              <a:xfrm>
                <a:off x="1814513" y="4857490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4184DD4-8211-444A-B415-93295CE4D527}"/>
                  </a:ext>
                </a:extLst>
              </p:cNvPr>
              <p:cNvSpPr/>
              <p:nvPr/>
            </p:nvSpPr>
            <p:spPr>
              <a:xfrm>
                <a:off x="1814513" y="4996283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ECE327D-D281-E741-AF81-7E874FE31CD9}"/>
                  </a:ext>
                </a:extLst>
              </p:cNvPr>
              <p:cNvSpPr/>
              <p:nvPr/>
            </p:nvSpPr>
            <p:spPr>
              <a:xfrm>
                <a:off x="1814513" y="5135076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EF7B85D-67B8-5048-8F57-88A06D20513A}"/>
                  </a:ext>
                </a:extLst>
              </p:cNvPr>
              <p:cNvSpPr/>
              <p:nvPr/>
            </p:nvSpPr>
            <p:spPr>
              <a:xfrm>
                <a:off x="1814513" y="5273869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AB940EB-C8AC-864B-9CBD-0D9EFB0FF8FD}"/>
                  </a:ext>
                </a:extLst>
              </p:cNvPr>
              <p:cNvSpPr/>
              <p:nvPr/>
            </p:nvSpPr>
            <p:spPr>
              <a:xfrm>
                <a:off x="1814513" y="5412661"/>
                <a:ext cx="317500" cy="103028"/>
              </a:xfrm>
              <a:prstGeom prst="rect">
                <a:avLst/>
              </a:prstGeom>
              <a:solidFill>
                <a:srgbClr val="C2A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FDE405-925E-134D-BE4D-D3298D8E63A6}"/>
                </a:ext>
              </a:extLst>
            </p:cNvPr>
            <p:cNvGrpSpPr/>
            <p:nvPr/>
          </p:nvGrpSpPr>
          <p:grpSpPr>
            <a:xfrm>
              <a:off x="4791615" y="4061405"/>
              <a:ext cx="512316" cy="1543050"/>
              <a:chOff x="1717105" y="4063144"/>
              <a:chExt cx="512316" cy="1543050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7BE53CD8-B992-154A-A1D8-5AA6E056CD36}"/>
                  </a:ext>
                </a:extLst>
              </p:cNvPr>
              <p:cNvSpPr/>
              <p:nvPr/>
            </p:nvSpPr>
            <p:spPr>
              <a:xfrm>
                <a:off x="1717105" y="4063144"/>
                <a:ext cx="512316" cy="1543050"/>
              </a:xfrm>
              <a:prstGeom prst="roundRect">
                <a:avLst>
                  <a:gd name="adj" fmla="val 12329"/>
                </a:avLst>
              </a:prstGeom>
              <a:gradFill>
                <a:gsLst>
                  <a:gs pos="0">
                    <a:srgbClr val="CACACB">
                      <a:lumMod val="55000"/>
                      <a:lumOff val="45000"/>
                    </a:srgbClr>
                  </a:gs>
                  <a:gs pos="100000">
                    <a:srgbClr val="CACAC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BA6C2B4-C88C-3548-82FA-E7776E983BD1}"/>
                  </a:ext>
                </a:extLst>
              </p:cNvPr>
              <p:cNvSpPr/>
              <p:nvPr/>
            </p:nvSpPr>
            <p:spPr>
              <a:xfrm>
                <a:off x="1771058" y="4112785"/>
                <a:ext cx="404411" cy="1440290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D99382-D02B-D34D-8247-6FAA8CFBFB2D}"/>
                  </a:ext>
                </a:extLst>
              </p:cNvPr>
              <p:cNvSpPr txBox="1"/>
              <p:nvPr/>
            </p:nvSpPr>
            <p:spPr>
              <a:xfrm>
                <a:off x="1771057" y="4180065"/>
                <a:ext cx="404411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rgbClr val="223647"/>
                    </a:solidFill>
                  </a:rPr>
                  <a:t>D#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8AA1F82-35F3-7641-BA5D-C9076C2C7BA8}"/>
                  </a:ext>
                </a:extLst>
              </p:cNvPr>
              <p:cNvSpPr/>
              <p:nvPr/>
            </p:nvSpPr>
            <p:spPr>
              <a:xfrm>
                <a:off x="1814513" y="4441111"/>
                <a:ext cx="317500" cy="1030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latin typeface="+mj-lt"/>
                  </a:rPr>
                  <a:t>S3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D3E26ED-17BD-0342-80AD-ACCE74D2CE47}"/>
                  </a:ext>
                </a:extLst>
              </p:cNvPr>
              <p:cNvSpPr/>
              <p:nvPr/>
            </p:nvSpPr>
            <p:spPr>
              <a:xfrm>
                <a:off x="1814513" y="4579904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D091CBD-85A3-3F48-861F-758F0189D474}"/>
                  </a:ext>
                </a:extLst>
              </p:cNvPr>
              <p:cNvSpPr/>
              <p:nvPr/>
            </p:nvSpPr>
            <p:spPr>
              <a:xfrm>
                <a:off x="1814513" y="4718697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20F886-C6EF-9241-AA32-07D0700E13D9}"/>
                  </a:ext>
                </a:extLst>
              </p:cNvPr>
              <p:cNvSpPr/>
              <p:nvPr/>
            </p:nvSpPr>
            <p:spPr>
              <a:xfrm>
                <a:off x="1814513" y="4857490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324352C-3BF6-4B41-9049-C73892A42673}"/>
                  </a:ext>
                </a:extLst>
              </p:cNvPr>
              <p:cNvSpPr/>
              <p:nvPr/>
            </p:nvSpPr>
            <p:spPr>
              <a:xfrm>
                <a:off x="1814513" y="4996283"/>
                <a:ext cx="317500" cy="1030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6BC3755-BA66-C249-AE3C-3AAEBDA642E6}"/>
                  </a:ext>
                </a:extLst>
              </p:cNvPr>
              <p:cNvSpPr/>
              <p:nvPr/>
            </p:nvSpPr>
            <p:spPr>
              <a:xfrm>
                <a:off x="1814513" y="5135076"/>
                <a:ext cx="317500" cy="1030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8DE59D2-27AA-B84F-9984-F8172327F5D1}"/>
                  </a:ext>
                </a:extLst>
              </p:cNvPr>
              <p:cNvSpPr/>
              <p:nvPr/>
            </p:nvSpPr>
            <p:spPr>
              <a:xfrm>
                <a:off x="1814513" y="5273869"/>
                <a:ext cx="317500" cy="1030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F583F31-014F-DB40-9BCC-4EC86E5A5F69}"/>
                  </a:ext>
                </a:extLst>
              </p:cNvPr>
              <p:cNvSpPr/>
              <p:nvPr/>
            </p:nvSpPr>
            <p:spPr>
              <a:xfrm>
                <a:off x="1814513" y="5412661"/>
                <a:ext cx="317500" cy="1030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74FA4D-E99F-7C40-8BBE-9199AC8B2BB3}"/>
                </a:ext>
              </a:extLst>
            </p:cNvPr>
            <p:cNvGrpSpPr/>
            <p:nvPr/>
          </p:nvGrpSpPr>
          <p:grpSpPr>
            <a:xfrm>
              <a:off x="4680188" y="2177278"/>
              <a:ext cx="623743" cy="603631"/>
              <a:chOff x="4167789" y="2171320"/>
              <a:chExt cx="623743" cy="603631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1F8AF850-C777-3E4C-A0C3-F2BDE67C49A4}"/>
                  </a:ext>
                </a:extLst>
              </p:cNvPr>
              <p:cNvSpPr/>
              <p:nvPr/>
            </p:nvSpPr>
            <p:spPr>
              <a:xfrm>
                <a:off x="4167789" y="2171320"/>
                <a:ext cx="623743" cy="603631"/>
              </a:xfrm>
              <a:prstGeom prst="roundRect">
                <a:avLst/>
              </a:prstGeom>
              <a:gradFill>
                <a:gsLst>
                  <a:gs pos="0">
                    <a:srgbClr val="6F7072">
                      <a:lumMod val="75000"/>
                      <a:lumOff val="25000"/>
                    </a:srgbClr>
                  </a:gs>
                  <a:gs pos="100000">
                    <a:srgbClr val="6F7072">
                      <a:lumMod val="10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B86C2319-CB2D-5C4B-B09F-14847E26C5C7}"/>
                  </a:ext>
                </a:extLst>
              </p:cNvPr>
              <p:cNvSpPr/>
              <p:nvPr/>
            </p:nvSpPr>
            <p:spPr>
              <a:xfrm>
                <a:off x="4218351" y="2226639"/>
                <a:ext cx="519230" cy="498671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C18F890-4B1A-5E46-B394-36AD39613B0D}"/>
                  </a:ext>
                </a:extLst>
              </p:cNvPr>
              <p:cNvSpPr txBox="1"/>
              <p:nvPr/>
            </p:nvSpPr>
            <p:spPr>
              <a:xfrm>
                <a:off x="4236140" y="2242216"/>
                <a:ext cx="501440" cy="18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H#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D0E3BC-00ED-734F-AF5E-4B2F1236EEA9}"/>
                </a:ext>
              </a:extLst>
            </p:cNvPr>
            <p:cNvGrpSpPr/>
            <p:nvPr/>
          </p:nvGrpSpPr>
          <p:grpSpPr>
            <a:xfrm>
              <a:off x="3061604" y="2179016"/>
              <a:ext cx="617894" cy="595934"/>
              <a:chOff x="3390216" y="2179016"/>
              <a:chExt cx="617894" cy="595934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8A5CDC4-F026-A64B-80E7-15B3DD7313ED}"/>
                  </a:ext>
                </a:extLst>
              </p:cNvPr>
              <p:cNvSpPr/>
              <p:nvPr/>
            </p:nvSpPr>
            <p:spPr>
              <a:xfrm>
                <a:off x="3390216" y="2179016"/>
                <a:ext cx="617894" cy="595934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65000"/>
                      <a:lumOff val="3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C29D49E1-297A-0D43-8261-CE881F42A0F8}"/>
                  </a:ext>
                </a:extLst>
              </p:cNvPr>
              <p:cNvSpPr/>
              <p:nvPr/>
            </p:nvSpPr>
            <p:spPr>
              <a:xfrm>
                <a:off x="3471146" y="2245418"/>
                <a:ext cx="487751" cy="459187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E626EB-DA7D-7347-92EF-3C4438462675}"/>
                  </a:ext>
                </a:extLst>
              </p:cNvPr>
              <p:cNvSpPr txBox="1"/>
              <p:nvPr/>
            </p:nvSpPr>
            <p:spPr>
              <a:xfrm>
                <a:off x="3467082" y="2233642"/>
                <a:ext cx="487751" cy="18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H4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7801FC-3488-5249-A29E-2AC0DA3F64B8}"/>
                </a:ext>
              </a:extLst>
            </p:cNvPr>
            <p:cNvGrpSpPr/>
            <p:nvPr/>
          </p:nvGrpSpPr>
          <p:grpSpPr>
            <a:xfrm>
              <a:off x="2196949" y="2191248"/>
              <a:ext cx="620220" cy="583703"/>
              <a:chOff x="2573845" y="2191248"/>
              <a:chExt cx="620220" cy="583703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2DD63DA7-9E99-DF4B-BB69-CC6F3B98FB8D}"/>
                  </a:ext>
                </a:extLst>
              </p:cNvPr>
              <p:cNvSpPr/>
              <p:nvPr/>
            </p:nvSpPr>
            <p:spPr>
              <a:xfrm>
                <a:off x="2573845" y="2191248"/>
                <a:ext cx="620220" cy="583703"/>
              </a:xfrm>
              <a:prstGeom prst="roundRect">
                <a:avLst/>
              </a:prstGeom>
              <a:gradFill>
                <a:gsLst>
                  <a:gs pos="0">
                    <a:srgbClr val="99749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5C30FC56-5984-1445-96A8-8475BC42AA82}"/>
                  </a:ext>
                </a:extLst>
              </p:cNvPr>
              <p:cNvSpPr/>
              <p:nvPr/>
            </p:nvSpPr>
            <p:spPr>
              <a:xfrm>
                <a:off x="2634589" y="2242577"/>
                <a:ext cx="489588" cy="469033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1147A3-1E60-F740-BD1F-EF9FCEA39365}"/>
                  </a:ext>
                </a:extLst>
              </p:cNvPr>
              <p:cNvSpPr txBox="1"/>
              <p:nvPr/>
            </p:nvSpPr>
            <p:spPr>
              <a:xfrm>
                <a:off x="2681749" y="2249035"/>
                <a:ext cx="404411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H3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5C83E8-9CB0-834F-B28D-1619B4FA8E66}"/>
                </a:ext>
              </a:extLst>
            </p:cNvPr>
            <p:cNvGrpSpPr/>
            <p:nvPr/>
          </p:nvGrpSpPr>
          <p:grpSpPr>
            <a:xfrm>
              <a:off x="1332296" y="2191248"/>
              <a:ext cx="617893" cy="583703"/>
              <a:chOff x="1332818" y="2191248"/>
              <a:chExt cx="617893" cy="583703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39567D9-C2AA-2743-8C7E-9935773EEDF0}"/>
                  </a:ext>
                </a:extLst>
              </p:cNvPr>
              <p:cNvSpPr/>
              <p:nvPr/>
            </p:nvSpPr>
            <p:spPr>
              <a:xfrm>
                <a:off x="1332818" y="2191248"/>
                <a:ext cx="617893" cy="5837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9B48EC52-B027-A646-9E68-F26B09409191}"/>
                  </a:ext>
                </a:extLst>
              </p:cNvPr>
              <p:cNvSpPr/>
              <p:nvPr/>
            </p:nvSpPr>
            <p:spPr>
              <a:xfrm>
                <a:off x="1380053" y="2246436"/>
                <a:ext cx="520227" cy="478874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B1DD01-F180-6940-89C3-2D9492BB0FD8}"/>
                  </a:ext>
                </a:extLst>
              </p:cNvPr>
              <p:cNvSpPr txBox="1"/>
              <p:nvPr/>
            </p:nvSpPr>
            <p:spPr>
              <a:xfrm>
                <a:off x="1383573" y="2242577"/>
                <a:ext cx="520228" cy="18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A5C7F8-5D38-F448-8835-1C73A30422CF}"/>
                </a:ext>
              </a:extLst>
            </p:cNvPr>
            <p:cNvGrpSpPr/>
            <p:nvPr/>
          </p:nvGrpSpPr>
          <p:grpSpPr>
            <a:xfrm>
              <a:off x="467641" y="2191248"/>
              <a:ext cx="623039" cy="583703"/>
              <a:chOff x="467641" y="2191248"/>
              <a:chExt cx="623039" cy="583703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A697F2E7-F451-1548-833A-CF9FAF701038}"/>
                  </a:ext>
                </a:extLst>
              </p:cNvPr>
              <p:cNvSpPr/>
              <p:nvPr/>
            </p:nvSpPr>
            <p:spPr>
              <a:xfrm>
                <a:off x="467641" y="2191248"/>
                <a:ext cx="623039" cy="583703"/>
              </a:xfrm>
              <a:prstGeom prst="roundRect">
                <a:avLst/>
              </a:prstGeom>
              <a:gradFill>
                <a:gsLst>
                  <a:gs pos="0">
                    <a:srgbClr val="C2AE38">
                      <a:lumMod val="75000"/>
                      <a:lumOff val="25000"/>
                    </a:srgbClr>
                  </a:gs>
                  <a:gs pos="100000">
                    <a:srgbClr val="C2AE3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D81F4E93-7DD9-D94A-866F-45E6E40D68D9}"/>
                  </a:ext>
                </a:extLst>
              </p:cNvPr>
              <p:cNvSpPr/>
              <p:nvPr/>
            </p:nvSpPr>
            <p:spPr>
              <a:xfrm>
                <a:off x="521594" y="2249035"/>
                <a:ext cx="509697" cy="441273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359A41-32CB-9946-B15C-624A94D0F6D6}"/>
                  </a:ext>
                </a:extLst>
              </p:cNvPr>
              <p:cNvSpPr txBox="1"/>
              <p:nvPr/>
            </p:nvSpPr>
            <p:spPr>
              <a:xfrm>
                <a:off x="519678" y="2256689"/>
                <a:ext cx="511613" cy="18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H1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87DC06-CDB4-404F-A0F2-2BD03D149833}"/>
                </a:ext>
              </a:extLst>
            </p:cNvPr>
            <p:cNvCxnSpPr>
              <a:cxnSpLocks/>
            </p:cNvCxnSpPr>
            <p:nvPr/>
          </p:nvCxnSpPr>
          <p:spPr>
            <a:xfrm>
              <a:off x="3317192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1FA50C-F385-744C-8106-29FD039ABE28}"/>
                </a:ext>
              </a:extLst>
            </p:cNvPr>
            <p:cNvCxnSpPr>
              <a:cxnSpLocks/>
            </p:cNvCxnSpPr>
            <p:nvPr/>
          </p:nvCxnSpPr>
          <p:spPr>
            <a:xfrm>
              <a:off x="2452117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F91237-AAF9-4E41-90E1-3710FC013C38}"/>
                </a:ext>
              </a:extLst>
            </p:cNvPr>
            <p:cNvCxnSpPr>
              <a:cxnSpLocks/>
            </p:cNvCxnSpPr>
            <p:nvPr/>
          </p:nvCxnSpPr>
          <p:spPr>
            <a:xfrm>
              <a:off x="1587387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4D3BB63-8E9A-0948-A550-D8FA3BC209C3}"/>
                </a:ext>
              </a:extLst>
            </p:cNvPr>
            <p:cNvCxnSpPr>
              <a:cxnSpLocks/>
            </p:cNvCxnSpPr>
            <p:nvPr/>
          </p:nvCxnSpPr>
          <p:spPr>
            <a:xfrm>
              <a:off x="724803" y="277495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8E3832E-F92B-BA49-B49C-FC089668CC11}"/>
                </a:ext>
              </a:extLst>
            </p:cNvPr>
            <p:cNvCxnSpPr>
              <a:cxnSpLocks/>
            </p:cNvCxnSpPr>
            <p:nvPr/>
          </p:nvCxnSpPr>
          <p:spPr>
            <a:xfrm>
              <a:off x="5047772" y="394017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A723DF-7665-9846-AE1E-1939B9633C91}"/>
                </a:ext>
              </a:extLst>
            </p:cNvPr>
            <p:cNvCxnSpPr>
              <a:cxnSpLocks/>
            </p:cNvCxnSpPr>
            <p:nvPr/>
          </p:nvCxnSpPr>
          <p:spPr>
            <a:xfrm>
              <a:off x="3317192" y="394017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DAC83F-8FD9-B44B-9AC5-718E18CBA421}"/>
                </a:ext>
              </a:extLst>
            </p:cNvPr>
            <p:cNvCxnSpPr>
              <a:cxnSpLocks/>
            </p:cNvCxnSpPr>
            <p:nvPr/>
          </p:nvCxnSpPr>
          <p:spPr>
            <a:xfrm>
              <a:off x="2452117" y="394017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3DBA4A-DCAB-4847-BA03-D9B0367561C0}"/>
                </a:ext>
              </a:extLst>
            </p:cNvPr>
            <p:cNvCxnSpPr>
              <a:cxnSpLocks/>
            </p:cNvCxnSpPr>
            <p:nvPr/>
          </p:nvCxnSpPr>
          <p:spPr>
            <a:xfrm>
              <a:off x="1587387" y="394017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CF883E-4339-C04B-8668-CF06606911B8}"/>
                </a:ext>
              </a:extLst>
            </p:cNvPr>
            <p:cNvCxnSpPr>
              <a:cxnSpLocks/>
            </p:cNvCxnSpPr>
            <p:nvPr/>
          </p:nvCxnSpPr>
          <p:spPr>
            <a:xfrm>
              <a:off x="724803" y="394017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5CF8D2-442C-8F4D-8097-D322671EE55F}"/>
                </a:ext>
              </a:extLst>
            </p:cNvPr>
            <p:cNvCxnSpPr/>
            <p:nvPr/>
          </p:nvCxnSpPr>
          <p:spPr>
            <a:xfrm>
              <a:off x="3648075" y="2561369"/>
              <a:ext cx="1082675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230047-16B8-174D-983A-CA19B9FB39A2}"/>
                </a:ext>
              </a:extLst>
            </p:cNvPr>
            <p:cNvCxnSpPr/>
            <p:nvPr/>
          </p:nvCxnSpPr>
          <p:spPr>
            <a:xfrm>
              <a:off x="3648075" y="4287319"/>
              <a:ext cx="1082675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1B7B342-3E77-41A9-8B29-AE8D96AA557C}"/>
              </a:ext>
            </a:extLst>
          </p:cNvPr>
          <p:cNvSpPr/>
          <p:nvPr/>
        </p:nvSpPr>
        <p:spPr>
          <a:xfrm>
            <a:off x="593545" y="1504795"/>
            <a:ext cx="550349" cy="14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S1 Copy</a:t>
            </a:r>
            <a:endParaRPr lang="en-US" dirty="0">
              <a:latin typeface="+mj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72F1A5-BF0D-4F3C-9DA3-813CB44B3A6E}"/>
              </a:ext>
            </a:extLst>
          </p:cNvPr>
          <p:cNvSpPr/>
          <p:nvPr/>
        </p:nvSpPr>
        <p:spPr>
          <a:xfrm>
            <a:off x="2868011" y="1506394"/>
            <a:ext cx="550349" cy="14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S1 Copy</a:t>
            </a:r>
            <a:endParaRPr lang="en-US" dirty="0"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042D5CC-DAA2-459E-9258-DD8D7E9052B1}"/>
              </a:ext>
            </a:extLst>
          </p:cNvPr>
          <p:cNvSpPr/>
          <p:nvPr/>
        </p:nvSpPr>
        <p:spPr>
          <a:xfrm>
            <a:off x="6109673" y="1506503"/>
            <a:ext cx="550349" cy="14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S1 Copy</a:t>
            </a:r>
            <a:endParaRPr lang="en-US" dirty="0">
              <a:latin typeface="+mj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1D1933E-ED73-4203-B3E8-F6A815355E2B}"/>
              </a:ext>
            </a:extLst>
          </p:cNvPr>
          <p:cNvSpPr/>
          <p:nvPr/>
        </p:nvSpPr>
        <p:spPr>
          <a:xfrm>
            <a:off x="593545" y="1648552"/>
            <a:ext cx="550349" cy="148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S2 Copy</a:t>
            </a:r>
            <a:endParaRPr lang="en-US" dirty="0">
              <a:latin typeface="+mj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637CA4D-28B7-42C2-B634-28940497483E}"/>
              </a:ext>
            </a:extLst>
          </p:cNvPr>
          <p:cNvSpPr/>
          <p:nvPr/>
        </p:nvSpPr>
        <p:spPr>
          <a:xfrm>
            <a:off x="1724444" y="1501312"/>
            <a:ext cx="550349" cy="148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S2 Copy</a:t>
            </a:r>
            <a:endParaRPr lang="en-US" dirty="0">
              <a:latin typeface="+mj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59E6F4A-956A-4FF4-B4C3-512CD0929860}"/>
              </a:ext>
            </a:extLst>
          </p:cNvPr>
          <p:cNvSpPr/>
          <p:nvPr/>
        </p:nvSpPr>
        <p:spPr>
          <a:xfrm>
            <a:off x="6118182" y="1647764"/>
            <a:ext cx="541384" cy="1560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S3 Copy</a:t>
            </a:r>
            <a:endParaRPr lang="en-US" dirty="0">
              <a:latin typeface="+mj-l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651C25F-B0D0-42B8-BC75-497ED83BA623}"/>
              </a:ext>
            </a:extLst>
          </p:cNvPr>
          <p:cNvSpPr/>
          <p:nvPr/>
        </p:nvSpPr>
        <p:spPr>
          <a:xfrm>
            <a:off x="1725165" y="1649363"/>
            <a:ext cx="550349" cy="1544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S3 Copy</a:t>
            </a:r>
            <a:endParaRPr lang="en-US" dirty="0">
              <a:latin typeface="+mj-lt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A672E18-6F9C-4CB9-976D-EF3DA4296499}"/>
              </a:ext>
            </a:extLst>
          </p:cNvPr>
          <p:cNvSpPr/>
          <p:nvPr/>
        </p:nvSpPr>
        <p:spPr>
          <a:xfrm>
            <a:off x="6858481" y="2666820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BDC889-6D27-4758-8819-0CB6B6EE4800}"/>
              </a:ext>
            </a:extLst>
          </p:cNvPr>
          <p:cNvSpPr txBox="1"/>
          <p:nvPr/>
        </p:nvSpPr>
        <p:spPr>
          <a:xfrm>
            <a:off x="8470409" y="1483023"/>
            <a:ext cx="3438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Expanded use case showing </a:t>
            </a:r>
            <a:r>
              <a:rPr lang="en-US" sz="2400" dirty="0">
                <a:solidFill>
                  <a:srgbClr val="A2D45F"/>
                </a:solidFill>
              </a:rPr>
              <a:t>memory sharing and pooling</a:t>
            </a:r>
            <a:br>
              <a:rPr lang="en-US" sz="2400" dirty="0">
                <a:solidFill>
                  <a:srgbClr val="A2D45F"/>
                </a:solidFill>
              </a:rPr>
            </a:br>
            <a:endParaRPr lang="en-US" sz="2400" dirty="0">
              <a:solidFill>
                <a:srgbClr val="A2D45F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CXL Fabric Manager is available to setup, deploy, and modify the environment  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963395C-C1D8-4AF7-B37F-390429252539}"/>
              </a:ext>
            </a:extLst>
          </p:cNvPr>
          <p:cNvSpPr/>
          <p:nvPr/>
        </p:nvSpPr>
        <p:spPr>
          <a:xfrm>
            <a:off x="8097354" y="1574914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F1F6C5D-F6B6-8B95-2B87-503CB12630FA}"/>
              </a:ext>
            </a:extLst>
          </p:cNvPr>
          <p:cNvSpPr/>
          <p:nvPr/>
        </p:nvSpPr>
        <p:spPr>
          <a:xfrm>
            <a:off x="4896639" y="2959373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0A0E1FD-4ADE-FE46-A579-3C04A99091BB}"/>
              </a:ext>
            </a:extLst>
          </p:cNvPr>
          <p:cNvSpPr/>
          <p:nvPr/>
        </p:nvSpPr>
        <p:spPr>
          <a:xfrm>
            <a:off x="8097354" y="3015718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DC5B5"/>
                </a:solidFill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794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6CE91435-5136-E74E-A75F-0EDAD255F6C4}"/>
              </a:ext>
            </a:extLst>
          </p:cNvPr>
          <p:cNvSpPr txBox="1">
            <a:spLocks/>
          </p:cNvSpPr>
          <p:nvPr/>
        </p:nvSpPr>
        <p:spPr>
          <a:xfrm>
            <a:off x="348885" y="178708"/>
            <a:ext cx="11624040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MULTIPLE DEVICES OF ALL TYPES PER ROOT PORT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B064C1-382D-FA4B-B264-2B9BE36E1F89}"/>
              </a:ext>
            </a:extLst>
          </p:cNvPr>
          <p:cNvSpPr txBox="1"/>
          <p:nvPr/>
        </p:nvSpPr>
        <p:spPr>
          <a:xfrm>
            <a:off x="8391727" y="2857890"/>
            <a:ext cx="324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</a:rPr>
              <a:t>Each host’s root port can connect to </a:t>
            </a:r>
            <a:r>
              <a:rPr lang="en-US" sz="2400" dirty="0">
                <a:solidFill>
                  <a:srgbClr val="A2D45F"/>
                </a:solidFill>
              </a:rPr>
              <a:t>more than one device type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EEBE18-22E6-324C-86EE-CC861F02092F}"/>
              </a:ext>
            </a:extLst>
          </p:cNvPr>
          <p:cNvSpPr/>
          <p:nvPr/>
        </p:nvSpPr>
        <p:spPr>
          <a:xfrm>
            <a:off x="8088072" y="2962939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81533-6C55-92A1-F215-4E8A513AEA57}"/>
              </a:ext>
            </a:extLst>
          </p:cNvPr>
          <p:cNvSpPr txBox="1"/>
          <p:nvPr/>
        </p:nvSpPr>
        <p:spPr>
          <a:xfrm>
            <a:off x="357450" y="5522732"/>
            <a:ext cx="93170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1 or Type 2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DE139-D3B8-09EA-02BD-F313759977B5}"/>
              </a:ext>
            </a:extLst>
          </p:cNvPr>
          <p:cNvSpPr txBox="1"/>
          <p:nvPr/>
        </p:nvSpPr>
        <p:spPr>
          <a:xfrm>
            <a:off x="1766288" y="5522732"/>
            <a:ext cx="1502662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3 Devices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91CCAB0-753B-E777-7916-2872A809C3EE}"/>
              </a:ext>
            </a:extLst>
          </p:cNvPr>
          <p:cNvSpPr/>
          <p:nvPr/>
        </p:nvSpPr>
        <p:spPr>
          <a:xfrm rot="5400000">
            <a:off x="2378813" y="4136221"/>
            <a:ext cx="285779" cy="2379422"/>
          </a:xfrm>
          <a:prstGeom prst="rightBrace">
            <a:avLst>
              <a:gd name="adj1" fmla="val 8333"/>
              <a:gd name="adj2" fmla="val 50164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DE2AA28-AFA3-FA41-8BDD-596BF59EB044}"/>
              </a:ext>
            </a:extLst>
          </p:cNvPr>
          <p:cNvSpPr/>
          <p:nvPr/>
        </p:nvSpPr>
        <p:spPr>
          <a:xfrm>
            <a:off x="1832320" y="2367876"/>
            <a:ext cx="512316" cy="432656"/>
          </a:xfrm>
          <a:prstGeom prst="roundRect">
            <a:avLst/>
          </a:prstGeom>
          <a:gradFill>
            <a:gsLst>
              <a:gs pos="0">
                <a:srgbClr val="59B6A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82D5A24-B59F-0040-8F4F-304E2E50F721}"/>
              </a:ext>
            </a:extLst>
          </p:cNvPr>
          <p:cNvSpPr/>
          <p:nvPr/>
        </p:nvSpPr>
        <p:spPr>
          <a:xfrm>
            <a:off x="1886273" y="2417517"/>
            <a:ext cx="404411" cy="333375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BA4833-5272-CB46-8C32-A589519E79A2}"/>
              </a:ext>
            </a:extLst>
          </p:cNvPr>
          <p:cNvSpPr txBox="1"/>
          <p:nvPr/>
        </p:nvSpPr>
        <p:spPr>
          <a:xfrm>
            <a:off x="1886273" y="2473712"/>
            <a:ext cx="404411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C57E3A-18DD-1245-A9C8-15E4BF05EE74}"/>
              </a:ext>
            </a:extLst>
          </p:cNvPr>
          <p:cNvSpPr/>
          <p:nvPr/>
        </p:nvSpPr>
        <p:spPr>
          <a:xfrm>
            <a:off x="507496" y="3199632"/>
            <a:ext cx="3203918" cy="1036207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5E835A-70D2-0B49-945C-979D2D3FBDB0}"/>
              </a:ext>
            </a:extLst>
          </p:cNvPr>
          <p:cNvSpPr/>
          <p:nvPr/>
        </p:nvSpPr>
        <p:spPr>
          <a:xfrm>
            <a:off x="558795" y="3246134"/>
            <a:ext cx="3098372" cy="94320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AE139F-AFE3-E946-94ED-E52AD0646D5E}"/>
              </a:ext>
            </a:extLst>
          </p:cNvPr>
          <p:cNvSpPr txBox="1"/>
          <p:nvPr/>
        </p:nvSpPr>
        <p:spPr>
          <a:xfrm>
            <a:off x="578821" y="3570839"/>
            <a:ext cx="307834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223647"/>
                </a:solidFill>
              </a:rPr>
              <a:t>CXL Switch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FDABDE-5B9D-4E4A-8D59-F6DBA6D4A217}"/>
              </a:ext>
            </a:extLst>
          </p:cNvPr>
          <p:cNvCxnSpPr>
            <a:cxnSpLocks/>
          </p:cNvCxnSpPr>
          <p:nvPr/>
        </p:nvCxnSpPr>
        <p:spPr>
          <a:xfrm>
            <a:off x="2074639" y="2796303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0D8B150-F4BE-654F-BF61-B5181823E4DC}"/>
              </a:ext>
            </a:extLst>
          </p:cNvPr>
          <p:cNvCxnSpPr>
            <a:cxnSpLocks/>
          </p:cNvCxnSpPr>
          <p:nvPr/>
        </p:nvCxnSpPr>
        <p:spPr>
          <a:xfrm>
            <a:off x="2074639" y="307396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4B738B-2A37-A443-A2A3-61F1ED2D0FE7}"/>
              </a:ext>
            </a:extLst>
          </p:cNvPr>
          <p:cNvSpPr txBox="1"/>
          <p:nvPr/>
        </p:nvSpPr>
        <p:spPr>
          <a:xfrm>
            <a:off x="1832320" y="2902281"/>
            <a:ext cx="512316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DACD88"/>
                </a:solidFill>
              </a:rPr>
              <a:t>CXL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29BD76-E275-C94A-9C29-B027073288BB}"/>
              </a:ext>
            </a:extLst>
          </p:cNvPr>
          <p:cNvGrpSpPr/>
          <p:nvPr/>
        </p:nvGrpSpPr>
        <p:grpSpPr>
          <a:xfrm>
            <a:off x="3092206" y="4231198"/>
            <a:ext cx="507821" cy="402817"/>
            <a:chOff x="2976933" y="3963252"/>
            <a:chExt cx="507821" cy="40281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FA4349-1D8B-0D4A-AC06-A776343482BD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097EEDE-596C-9343-8770-7F1E4077C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03031E-5EE3-6244-AF1E-0ED5CDAD20CC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C89221E-512A-EC4B-B56D-3FC35C4742E8}"/>
              </a:ext>
            </a:extLst>
          </p:cNvPr>
          <p:cNvSpPr txBox="1"/>
          <p:nvPr/>
        </p:nvSpPr>
        <p:spPr>
          <a:xfrm>
            <a:off x="1180302" y="1853936"/>
            <a:ext cx="1788673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bg1"/>
                </a:solidFill>
              </a:rPr>
              <a:t>CXL 2.0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0D1B519-D9A4-F84D-95B8-E7748DD58ADA}"/>
              </a:ext>
            </a:extLst>
          </p:cNvPr>
          <p:cNvGrpSpPr/>
          <p:nvPr/>
        </p:nvGrpSpPr>
        <p:grpSpPr>
          <a:xfrm>
            <a:off x="1331993" y="4632928"/>
            <a:ext cx="730592" cy="437972"/>
            <a:chOff x="2863213" y="4364982"/>
            <a:chExt cx="730592" cy="437972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B8C675B4-1DB8-B44D-999C-6AE47475C4CE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A1FB59C7-4263-514A-9604-6857ABB8AF28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CBAF3FD-3998-2E4C-BD8C-C0712CCF87BC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74C7352-5516-D949-BD36-CC2403AA2192}"/>
              </a:ext>
            </a:extLst>
          </p:cNvPr>
          <p:cNvGrpSpPr/>
          <p:nvPr/>
        </p:nvGrpSpPr>
        <p:grpSpPr>
          <a:xfrm>
            <a:off x="507497" y="4632928"/>
            <a:ext cx="730592" cy="437972"/>
            <a:chOff x="2863213" y="4364982"/>
            <a:chExt cx="730592" cy="437972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E3896091-8866-884E-AD5F-BCA16F21F6F1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3">
                    <a:lumMod val="65000"/>
                    <a:lumOff val="3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472F1D93-6987-A847-9593-6364300F5CE9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B7CDEE5-97BF-4D4A-89FE-4C0F0F3BF46C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353559-A240-7A43-B99A-82C603C1631F}"/>
              </a:ext>
            </a:extLst>
          </p:cNvPr>
          <p:cNvGrpSpPr/>
          <p:nvPr/>
        </p:nvGrpSpPr>
        <p:grpSpPr>
          <a:xfrm>
            <a:off x="2263709" y="4230110"/>
            <a:ext cx="507821" cy="402817"/>
            <a:chOff x="2976933" y="3963252"/>
            <a:chExt cx="507821" cy="40281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69C34AE-2D5F-7C4F-898A-904D3446981A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577A829-5734-8B42-B714-91DAD463AAD1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2E80ADE-2DE0-404F-A4A9-369FAF0C8959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E6A79F2-6EBC-8A49-B4A3-55A3CA32260A}"/>
              </a:ext>
            </a:extLst>
          </p:cNvPr>
          <p:cNvGrpSpPr/>
          <p:nvPr/>
        </p:nvGrpSpPr>
        <p:grpSpPr>
          <a:xfrm>
            <a:off x="1439201" y="4230198"/>
            <a:ext cx="507821" cy="402817"/>
            <a:chOff x="2976933" y="3963252"/>
            <a:chExt cx="507821" cy="40281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E062ABC-6B29-A14B-B09F-AC89B6E6150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EC53CB-2E3B-F04A-9414-2A14C0449F24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3FA0C70-136E-3041-8C7E-48B089D73CB5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EC3FAC4-30ED-C746-91F8-E017BA4CB8F9}"/>
              </a:ext>
            </a:extLst>
          </p:cNvPr>
          <p:cNvGrpSpPr/>
          <p:nvPr/>
        </p:nvGrpSpPr>
        <p:grpSpPr>
          <a:xfrm>
            <a:off x="615692" y="4231764"/>
            <a:ext cx="507821" cy="402817"/>
            <a:chOff x="2976933" y="3963252"/>
            <a:chExt cx="507821" cy="40281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79B25CF-55C9-4943-815E-681E72C55D5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10E1E40-D929-4F48-A60B-6CEE72D572E8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6743195-3D06-9C4C-85F9-8C67241B51FB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BC82F48-B582-F04C-9B53-D9AB38C39D03}"/>
              </a:ext>
            </a:extLst>
          </p:cNvPr>
          <p:cNvGrpSpPr/>
          <p:nvPr/>
        </p:nvGrpSpPr>
        <p:grpSpPr>
          <a:xfrm>
            <a:off x="2156489" y="4632928"/>
            <a:ext cx="730592" cy="437972"/>
            <a:chOff x="2863213" y="4364982"/>
            <a:chExt cx="730592" cy="437972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F049F058-A0C2-8342-8F62-6982F457827E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D1AFE0F6-394E-D04A-8AD4-2DE546B6C4DF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BBFE2AF-B6F0-5E4B-9EE3-DA63827EB40D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00347D-39BF-1948-B827-77C043F4C20B}"/>
              </a:ext>
            </a:extLst>
          </p:cNvPr>
          <p:cNvGrpSpPr/>
          <p:nvPr/>
        </p:nvGrpSpPr>
        <p:grpSpPr>
          <a:xfrm>
            <a:off x="2980985" y="4631927"/>
            <a:ext cx="730592" cy="437972"/>
            <a:chOff x="2863213" y="4364982"/>
            <a:chExt cx="730592" cy="437972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A979B43E-CB3E-3F41-9046-97CC7A48C88B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A560159F-7E4C-4740-80DB-1000F60D2BE0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DB133B5-B0E9-5444-970C-CD75674D30EE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sp>
        <p:nvSpPr>
          <p:cNvPr id="11" name="Left Brace 10">
            <a:extLst>
              <a:ext uri="{FF2B5EF4-FFF2-40B4-BE49-F238E27FC236}">
                <a16:creationId xmlns:a16="http://schemas.microsoft.com/office/drawing/2014/main" id="{F1BBDAA2-98AE-BC4B-8E2C-5D84C1AD7A62}"/>
              </a:ext>
            </a:extLst>
          </p:cNvPr>
          <p:cNvSpPr/>
          <p:nvPr/>
        </p:nvSpPr>
        <p:spPr>
          <a:xfrm rot="16200000">
            <a:off x="731203" y="4959337"/>
            <a:ext cx="283183" cy="730593"/>
          </a:xfrm>
          <a:prstGeom prst="leftBrace">
            <a:avLst>
              <a:gd name="adj1" fmla="val 8333"/>
              <a:gd name="adj2" fmla="val 51070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487E6A3-BF3E-D44E-81D8-6E89C480A996}"/>
              </a:ext>
            </a:extLst>
          </p:cNvPr>
          <p:cNvSpPr txBox="1"/>
          <p:nvPr/>
        </p:nvSpPr>
        <p:spPr>
          <a:xfrm>
            <a:off x="4424812" y="5522732"/>
            <a:ext cx="73059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2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4393F4FF-F13B-E441-AB27-252DA9F2327D}"/>
              </a:ext>
            </a:extLst>
          </p:cNvPr>
          <p:cNvSpPr/>
          <p:nvPr/>
        </p:nvSpPr>
        <p:spPr>
          <a:xfrm>
            <a:off x="5749637" y="2367876"/>
            <a:ext cx="512316" cy="432656"/>
          </a:xfrm>
          <a:prstGeom prst="roundRect">
            <a:avLst/>
          </a:prstGeom>
          <a:gradFill>
            <a:gsLst>
              <a:gs pos="0">
                <a:srgbClr val="59B6A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689922D-E40B-8D4C-BB39-3A34256D5FF9}"/>
              </a:ext>
            </a:extLst>
          </p:cNvPr>
          <p:cNvSpPr/>
          <p:nvPr/>
        </p:nvSpPr>
        <p:spPr>
          <a:xfrm>
            <a:off x="5803590" y="2417517"/>
            <a:ext cx="404411" cy="333375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BB81A6E-5FB9-1148-B39B-B05DDDDECCC1}"/>
              </a:ext>
            </a:extLst>
          </p:cNvPr>
          <p:cNvSpPr txBox="1"/>
          <p:nvPr/>
        </p:nvSpPr>
        <p:spPr>
          <a:xfrm>
            <a:off x="5803590" y="2473712"/>
            <a:ext cx="404411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C34E814-4F87-6248-8920-9F108952A744}"/>
              </a:ext>
            </a:extLst>
          </p:cNvPr>
          <p:cNvSpPr/>
          <p:nvPr/>
        </p:nvSpPr>
        <p:spPr>
          <a:xfrm>
            <a:off x="4424813" y="3199632"/>
            <a:ext cx="3203918" cy="1036207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072DFD4-7213-F741-A296-D68AEE504ED5}"/>
              </a:ext>
            </a:extLst>
          </p:cNvPr>
          <p:cNvSpPr/>
          <p:nvPr/>
        </p:nvSpPr>
        <p:spPr>
          <a:xfrm>
            <a:off x="4476112" y="3246134"/>
            <a:ext cx="3098372" cy="94320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CBF60B0-986B-C048-8346-9BD861C0D584}"/>
              </a:ext>
            </a:extLst>
          </p:cNvPr>
          <p:cNvSpPr txBox="1"/>
          <p:nvPr/>
        </p:nvSpPr>
        <p:spPr>
          <a:xfrm>
            <a:off x="4496138" y="3570839"/>
            <a:ext cx="307834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223647"/>
                </a:solidFill>
              </a:rPr>
              <a:t>CXL Switch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929B60C-0215-5742-BCF1-3AAB82EA7346}"/>
              </a:ext>
            </a:extLst>
          </p:cNvPr>
          <p:cNvCxnSpPr>
            <a:cxnSpLocks/>
          </p:cNvCxnSpPr>
          <p:nvPr/>
        </p:nvCxnSpPr>
        <p:spPr>
          <a:xfrm>
            <a:off x="5991956" y="2796303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9735568-5263-D044-9552-6C8701985A71}"/>
              </a:ext>
            </a:extLst>
          </p:cNvPr>
          <p:cNvCxnSpPr>
            <a:cxnSpLocks/>
          </p:cNvCxnSpPr>
          <p:nvPr/>
        </p:nvCxnSpPr>
        <p:spPr>
          <a:xfrm>
            <a:off x="5991956" y="307396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DAA4D003-CFCD-5948-BD57-53AA45DEF47D}"/>
              </a:ext>
            </a:extLst>
          </p:cNvPr>
          <p:cNvSpPr txBox="1"/>
          <p:nvPr/>
        </p:nvSpPr>
        <p:spPr>
          <a:xfrm>
            <a:off x="5749637" y="2902281"/>
            <a:ext cx="512316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DACD88"/>
                </a:solidFill>
              </a:rPr>
              <a:t>CXL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812EA1-848C-8A4E-AA09-6C35CF8E24F3}"/>
              </a:ext>
            </a:extLst>
          </p:cNvPr>
          <p:cNvGrpSpPr/>
          <p:nvPr/>
        </p:nvGrpSpPr>
        <p:grpSpPr>
          <a:xfrm>
            <a:off x="7009523" y="4231198"/>
            <a:ext cx="507821" cy="402817"/>
            <a:chOff x="2976933" y="3963252"/>
            <a:chExt cx="507821" cy="402817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870719-F2EB-1340-8C2E-1EE1045102F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81764BF-3D0B-C248-9BAF-9B39F3261145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FE1F2F3-0966-1649-86E7-CDB38CDE13F0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79D81FD4-D30C-3345-8B84-F6ED7EDDA802}"/>
              </a:ext>
            </a:extLst>
          </p:cNvPr>
          <p:cNvSpPr txBox="1"/>
          <p:nvPr/>
        </p:nvSpPr>
        <p:spPr>
          <a:xfrm>
            <a:off x="5097619" y="1853936"/>
            <a:ext cx="1788673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bg1"/>
                </a:solidFill>
              </a:rPr>
              <a:t>CXL 3.0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5506FEF-2231-9F4A-8FC1-C37C9AB9AC6C}"/>
              </a:ext>
            </a:extLst>
          </p:cNvPr>
          <p:cNvGrpSpPr/>
          <p:nvPr/>
        </p:nvGrpSpPr>
        <p:grpSpPr>
          <a:xfrm>
            <a:off x="4424814" y="4632928"/>
            <a:ext cx="730592" cy="437972"/>
            <a:chOff x="2863213" y="4364982"/>
            <a:chExt cx="730592" cy="43797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7C5404D7-C1CC-0448-AD15-78F7183FD7CB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>
                    <a:lumMod val="65000"/>
                    <a:lumOff val="3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413EF41F-88EE-4648-ABB0-4B3A009C7030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C1AB329-F921-544A-94BD-3B8377D5031E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FPGA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8C9781C-D484-4A4A-868B-763707939BCC}"/>
              </a:ext>
            </a:extLst>
          </p:cNvPr>
          <p:cNvGrpSpPr/>
          <p:nvPr/>
        </p:nvGrpSpPr>
        <p:grpSpPr>
          <a:xfrm>
            <a:off x="6181026" y="4230110"/>
            <a:ext cx="507821" cy="402817"/>
            <a:chOff x="2976933" y="3963252"/>
            <a:chExt cx="507821" cy="40281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1E757C0-BDD3-8147-AC01-A561C790D44B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678616D-19B4-C945-BCA4-21E366ABBFDF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26ECCCB-0995-6D4E-BCE0-25F151390252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8AAF61-CA94-2D4B-BED8-0639B9C2BE4A}"/>
              </a:ext>
            </a:extLst>
          </p:cNvPr>
          <p:cNvGrpSpPr/>
          <p:nvPr/>
        </p:nvGrpSpPr>
        <p:grpSpPr>
          <a:xfrm>
            <a:off x="5356518" y="4230198"/>
            <a:ext cx="507821" cy="402817"/>
            <a:chOff x="2976933" y="3963252"/>
            <a:chExt cx="507821" cy="40281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D04A0CD-9461-4942-8285-9FEB6E2741A5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8A0A3CD-B204-1646-A440-B1792BF176D7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0D9052E-0355-9F48-B3E5-2E824D9C930C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C3D28B6-2636-1C45-8986-D7D86CBA6212}"/>
              </a:ext>
            </a:extLst>
          </p:cNvPr>
          <p:cNvGrpSpPr/>
          <p:nvPr/>
        </p:nvGrpSpPr>
        <p:grpSpPr>
          <a:xfrm>
            <a:off x="4533009" y="4231764"/>
            <a:ext cx="507821" cy="402817"/>
            <a:chOff x="2976933" y="3963252"/>
            <a:chExt cx="507821" cy="402817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489307F-A08F-3A4A-A692-9A42D246B114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3963252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7D8D7A6-577A-4446-A864-DEFE88FD135E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93" y="4240910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DC034E0-8A26-4142-8BF1-ADC61AE44C1A}"/>
                </a:ext>
              </a:extLst>
            </p:cNvPr>
            <p:cNvSpPr txBox="1"/>
            <p:nvPr/>
          </p:nvSpPr>
          <p:spPr>
            <a:xfrm>
              <a:off x="2976933" y="4070815"/>
              <a:ext cx="507821" cy="2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B03FF31-53E2-2D4F-8089-4CB533152D40}"/>
              </a:ext>
            </a:extLst>
          </p:cNvPr>
          <p:cNvGrpSpPr/>
          <p:nvPr/>
        </p:nvGrpSpPr>
        <p:grpSpPr>
          <a:xfrm>
            <a:off x="6898302" y="4631927"/>
            <a:ext cx="730592" cy="437972"/>
            <a:chOff x="2863213" y="4364982"/>
            <a:chExt cx="730592" cy="437972"/>
          </a:xfrm>
        </p:grpSpPr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89A2C118-A3FE-4B44-B6CB-DAC6ECA7951A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946EE787-8159-1146-A22D-B79D19D0AE90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EA2CF44-81BD-9D41-B7ED-16B3440763B6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sp>
        <p:nvSpPr>
          <p:cNvPr id="167" name="Left Brace 166">
            <a:extLst>
              <a:ext uri="{FF2B5EF4-FFF2-40B4-BE49-F238E27FC236}">
                <a16:creationId xmlns:a16="http://schemas.microsoft.com/office/drawing/2014/main" id="{885E14F2-59F4-1048-A523-955DA8E6D242}"/>
              </a:ext>
            </a:extLst>
          </p:cNvPr>
          <p:cNvSpPr/>
          <p:nvPr/>
        </p:nvSpPr>
        <p:spPr>
          <a:xfrm rot="16200000">
            <a:off x="4648518" y="4959336"/>
            <a:ext cx="283183" cy="730594"/>
          </a:xfrm>
          <a:prstGeom prst="leftBrace">
            <a:avLst>
              <a:gd name="adj1" fmla="val 8333"/>
              <a:gd name="adj2" fmla="val 51070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151902F-549E-934B-B7F9-E679F006BCD9}"/>
              </a:ext>
            </a:extLst>
          </p:cNvPr>
          <p:cNvGrpSpPr/>
          <p:nvPr/>
        </p:nvGrpSpPr>
        <p:grpSpPr>
          <a:xfrm>
            <a:off x="5249310" y="4632928"/>
            <a:ext cx="730592" cy="437972"/>
            <a:chOff x="2863213" y="4364982"/>
            <a:chExt cx="730592" cy="437972"/>
          </a:xfrm>
        </p:grpSpPr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D3F86AB5-5DA1-CE4E-9CB5-3EC799F2A341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3">
                    <a:lumMod val="65000"/>
                    <a:lumOff val="3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1912B467-C1A0-BA4D-902B-626A5D2FCC8D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C66A7AA-8C8C-D04D-8501-9485D25F6213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NIC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53CCD48-4959-FE47-9DF7-C03B0442516D}"/>
              </a:ext>
            </a:extLst>
          </p:cNvPr>
          <p:cNvGrpSpPr/>
          <p:nvPr/>
        </p:nvGrpSpPr>
        <p:grpSpPr>
          <a:xfrm>
            <a:off x="6073806" y="4632928"/>
            <a:ext cx="730592" cy="437972"/>
            <a:chOff x="2863213" y="4364982"/>
            <a:chExt cx="730592" cy="437972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2F1C7FDE-193D-C644-BCB3-0F111D5CC5B4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>
                    <a:lumMod val="65000"/>
                    <a:lumOff val="3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5EC3688B-F95E-B947-B4A4-9DC9D04C41E5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0A5B897-D414-E342-99F0-FAC625EE4DA1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FPGA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45497D0-0ADD-B847-9FE8-EFE6A3446C1E}"/>
              </a:ext>
            </a:extLst>
          </p:cNvPr>
          <p:cNvSpPr txBox="1"/>
          <p:nvPr/>
        </p:nvSpPr>
        <p:spPr>
          <a:xfrm>
            <a:off x="6073805" y="5522732"/>
            <a:ext cx="73059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2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177" name="Left Brace 176">
            <a:extLst>
              <a:ext uri="{FF2B5EF4-FFF2-40B4-BE49-F238E27FC236}">
                <a16:creationId xmlns:a16="http://schemas.microsoft.com/office/drawing/2014/main" id="{D950D6A9-A913-974C-B445-17ABA76D0DFB}"/>
              </a:ext>
            </a:extLst>
          </p:cNvPr>
          <p:cNvSpPr/>
          <p:nvPr/>
        </p:nvSpPr>
        <p:spPr>
          <a:xfrm rot="16200000">
            <a:off x="6297510" y="4959335"/>
            <a:ext cx="283183" cy="730593"/>
          </a:xfrm>
          <a:prstGeom prst="leftBrace">
            <a:avLst>
              <a:gd name="adj1" fmla="val 8333"/>
              <a:gd name="adj2" fmla="val 51070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A31CEEE-01D8-2D44-BBAD-6E7F2046E633}"/>
              </a:ext>
            </a:extLst>
          </p:cNvPr>
          <p:cNvSpPr txBox="1"/>
          <p:nvPr/>
        </p:nvSpPr>
        <p:spPr>
          <a:xfrm>
            <a:off x="5249308" y="5522732"/>
            <a:ext cx="73059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1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179" name="Left Brace 178">
            <a:extLst>
              <a:ext uri="{FF2B5EF4-FFF2-40B4-BE49-F238E27FC236}">
                <a16:creationId xmlns:a16="http://schemas.microsoft.com/office/drawing/2014/main" id="{604FB0F6-3F3A-1F44-A776-68739F0809E5}"/>
              </a:ext>
            </a:extLst>
          </p:cNvPr>
          <p:cNvSpPr/>
          <p:nvPr/>
        </p:nvSpPr>
        <p:spPr>
          <a:xfrm rot="16200000">
            <a:off x="5473014" y="4959335"/>
            <a:ext cx="283183" cy="730593"/>
          </a:xfrm>
          <a:prstGeom prst="leftBrace">
            <a:avLst>
              <a:gd name="adj1" fmla="val 8333"/>
              <a:gd name="adj2" fmla="val 51070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B1962DB-387C-3F47-81E1-42ED95319F7B}"/>
              </a:ext>
            </a:extLst>
          </p:cNvPr>
          <p:cNvSpPr txBox="1"/>
          <p:nvPr/>
        </p:nvSpPr>
        <p:spPr>
          <a:xfrm>
            <a:off x="6898302" y="5522732"/>
            <a:ext cx="73043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Type 3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CD0FC8D-AE62-2247-8A0F-022C7720D48C}"/>
              </a:ext>
            </a:extLst>
          </p:cNvPr>
          <p:cNvSpPr/>
          <p:nvPr/>
        </p:nvSpPr>
        <p:spPr>
          <a:xfrm rot="16200000">
            <a:off x="7121925" y="4959417"/>
            <a:ext cx="283183" cy="730430"/>
          </a:xfrm>
          <a:prstGeom prst="leftBrace">
            <a:avLst>
              <a:gd name="adj1" fmla="val 8333"/>
              <a:gd name="adj2" fmla="val 51070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C1F129D-5CD0-7D44-AF1F-0C6F39E50439}"/>
              </a:ext>
            </a:extLst>
          </p:cNvPr>
          <p:cNvSpPr/>
          <p:nvPr/>
        </p:nvSpPr>
        <p:spPr>
          <a:xfrm>
            <a:off x="6176992" y="2857890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7C7185C-2A1E-C643-E75F-E5B3C6FC5370}"/>
              </a:ext>
            </a:extLst>
          </p:cNvPr>
          <p:cNvCxnSpPr>
            <a:cxnSpLocks/>
          </p:cNvCxnSpPr>
          <p:nvPr/>
        </p:nvCxnSpPr>
        <p:spPr>
          <a:xfrm flipH="1">
            <a:off x="4040777" y="1538538"/>
            <a:ext cx="13519" cy="4696900"/>
          </a:xfrm>
          <a:prstGeom prst="line">
            <a:avLst/>
          </a:prstGeom>
          <a:ln w="635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7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5">
            <a:extLst>
              <a:ext uri="{FF2B5EF4-FFF2-40B4-BE49-F238E27FC236}">
                <a16:creationId xmlns:a16="http://schemas.microsoft.com/office/drawing/2014/main" id="{579CD845-2E83-43C3-9B47-A3A6EFB0B031}"/>
              </a:ext>
            </a:extLst>
          </p:cNvPr>
          <p:cNvSpPr txBox="1"/>
          <p:nvPr/>
        </p:nvSpPr>
        <p:spPr>
          <a:xfrm>
            <a:off x="8473656" y="3051347"/>
            <a:ext cx="3687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CXL 3.0 enables non-tree architectures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Each node can be a CXL Host, CXL device or PCIe device</a:t>
            </a:r>
          </a:p>
        </p:txBody>
      </p: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157675F2-65F6-2842-BF2A-F100037CDB02}"/>
              </a:ext>
            </a:extLst>
          </p:cNvPr>
          <p:cNvSpPr txBox="1">
            <a:spLocks/>
          </p:cNvSpPr>
          <p:nvPr/>
        </p:nvSpPr>
        <p:spPr>
          <a:xfrm>
            <a:off x="348886" y="178708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FABRICS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18B93FA-0369-C44D-9C46-AE101F6875C0}"/>
              </a:ext>
            </a:extLst>
          </p:cNvPr>
          <p:cNvSpPr/>
          <p:nvPr/>
        </p:nvSpPr>
        <p:spPr>
          <a:xfrm>
            <a:off x="8102598" y="3163700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E4F244-EA14-9947-B243-8627D5437955}"/>
              </a:ext>
            </a:extLst>
          </p:cNvPr>
          <p:cNvSpPr/>
          <p:nvPr/>
        </p:nvSpPr>
        <p:spPr>
          <a:xfrm rot="10800000">
            <a:off x="3885880" y="5712109"/>
            <a:ext cx="339941" cy="492189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E95598-FBD9-68B2-EFEF-EB7010CF3BDD}"/>
              </a:ext>
            </a:extLst>
          </p:cNvPr>
          <p:cNvGrpSpPr/>
          <p:nvPr/>
        </p:nvGrpSpPr>
        <p:grpSpPr>
          <a:xfrm>
            <a:off x="949006" y="1407736"/>
            <a:ext cx="6889996" cy="4840148"/>
            <a:chOff x="949006" y="1407736"/>
            <a:chExt cx="6889996" cy="4840148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DE5460AC-402C-234A-914A-8F93D2DCDAE4}"/>
                </a:ext>
              </a:extLst>
            </p:cNvPr>
            <p:cNvSpPr/>
            <p:nvPr/>
          </p:nvSpPr>
          <p:spPr>
            <a:xfrm>
              <a:off x="1417222" y="2039471"/>
              <a:ext cx="5944853" cy="3570882"/>
            </a:xfrm>
            <a:prstGeom prst="roundRect">
              <a:avLst>
                <a:gd name="adj" fmla="val 162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BC022B60-6AE4-AE45-B813-CD8E2B0BD17C}"/>
                </a:ext>
              </a:extLst>
            </p:cNvPr>
            <p:cNvGrpSpPr/>
            <p:nvPr/>
          </p:nvGrpSpPr>
          <p:grpSpPr>
            <a:xfrm>
              <a:off x="2935534" y="3192715"/>
              <a:ext cx="2917828" cy="1269573"/>
              <a:chOff x="2935534" y="3192715"/>
              <a:chExt cx="2917828" cy="1269573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BE7C538-BCDB-5745-A567-BFF1C44D0489}"/>
                  </a:ext>
                </a:extLst>
              </p:cNvPr>
              <p:cNvCxnSpPr>
                <a:cxnSpLocks/>
                <a:stCxn id="106" idx="0"/>
                <a:endCxn id="65" idx="0"/>
              </p:cNvCxnSpPr>
              <p:nvPr/>
            </p:nvCxnSpPr>
            <p:spPr>
              <a:xfrm>
                <a:off x="3708648" y="3193332"/>
                <a:ext cx="1371600" cy="1268956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8BE8246-0DFF-0548-B0FB-05D086728876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 flipH="1">
                <a:off x="3715523" y="3192715"/>
                <a:ext cx="1370827" cy="1269573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68A85D3-D1DC-4046-A56B-C0AAED985C8D}"/>
                  </a:ext>
                </a:extLst>
              </p:cNvPr>
              <p:cNvCxnSpPr>
                <a:cxnSpLocks/>
                <a:endCxn id="106" idx="0"/>
              </p:cNvCxnSpPr>
              <p:nvPr/>
            </p:nvCxnSpPr>
            <p:spPr>
              <a:xfrm flipV="1">
                <a:off x="2935534" y="3193332"/>
                <a:ext cx="773114" cy="63405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40D1C14-A0E9-DA4B-A564-3E7C40DC00F0}"/>
                  </a:ext>
                </a:extLst>
              </p:cNvPr>
              <p:cNvCxnSpPr>
                <a:cxnSpLocks/>
                <a:stCxn id="154" idx="3"/>
                <a:endCxn id="17" idx="0"/>
              </p:cNvCxnSpPr>
              <p:nvPr/>
            </p:nvCxnSpPr>
            <p:spPr>
              <a:xfrm>
                <a:off x="2936587" y="3824509"/>
                <a:ext cx="778936" cy="637779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EA16690-0266-8940-BEAA-2C5F856A2BD1}"/>
                  </a:ext>
                </a:extLst>
              </p:cNvPr>
              <p:cNvCxnSpPr>
                <a:cxnSpLocks/>
                <a:stCxn id="65" idx="0"/>
                <a:endCxn id="129" idx="1"/>
              </p:cNvCxnSpPr>
              <p:nvPr/>
            </p:nvCxnSpPr>
            <p:spPr>
              <a:xfrm flipV="1">
                <a:off x="5080248" y="3915252"/>
                <a:ext cx="773114" cy="547036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BE0754E-884C-A74B-9FA7-45B61EBA5618}"/>
                  </a:ext>
                </a:extLst>
              </p:cNvPr>
              <p:cNvCxnSpPr>
                <a:cxnSpLocks/>
                <a:stCxn id="129" idx="1"/>
                <a:endCxn id="87" idx="0"/>
              </p:cNvCxnSpPr>
              <p:nvPr/>
            </p:nvCxnSpPr>
            <p:spPr>
              <a:xfrm flipH="1" flipV="1">
                <a:off x="5080248" y="3193333"/>
                <a:ext cx="773114" cy="721919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79455E5-7941-FD43-BA6D-B50ABDE32EC1}"/>
                  </a:ext>
                </a:extLst>
              </p:cNvPr>
              <p:cNvCxnSpPr>
                <a:cxnSpLocks/>
                <a:stCxn id="154" idx="3"/>
                <a:endCxn id="87" idx="0"/>
              </p:cNvCxnSpPr>
              <p:nvPr/>
            </p:nvCxnSpPr>
            <p:spPr>
              <a:xfrm flipV="1">
                <a:off x="2936587" y="3193333"/>
                <a:ext cx="2143661" cy="631176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E8442A67-2C74-DF48-A591-B23712E78581}"/>
                  </a:ext>
                </a:extLst>
              </p:cNvPr>
              <p:cNvCxnSpPr>
                <a:cxnSpLocks/>
                <a:stCxn id="154" idx="3"/>
                <a:endCxn id="65" idx="0"/>
              </p:cNvCxnSpPr>
              <p:nvPr/>
            </p:nvCxnSpPr>
            <p:spPr>
              <a:xfrm>
                <a:off x="2936587" y="3824509"/>
                <a:ext cx="2143661" cy="637779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C9E77B0-CD26-FB4E-AF2F-402BA9E65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06958" y="3195970"/>
                <a:ext cx="2146404" cy="719282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AA07D2C3-D495-4543-B6CF-09063F41E9EE}"/>
                  </a:ext>
                </a:extLst>
              </p:cNvPr>
              <p:cNvCxnSpPr>
                <a:cxnSpLocks/>
                <a:stCxn id="129" idx="1"/>
                <a:endCxn id="17" idx="0"/>
              </p:cNvCxnSpPr>
              <p:nvPr/>
            </p:nvCxnSpPr>
            <p:spPr>
              <a:xfrm flipH="1">
                <a:off x="3715523" y="3915252"/>
                <a:ext cx="2137839" cy="547036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51AD9F-8F30-554C-8A0B-9C3DFB0776D9}"/>
                </a:ext>
              </a:extLst>
            </p:cNvPr>
            <p:cNvSpPr/>
            <p:nvPr/>
          </p:nvSpPr>
          <p:spPr>
            <a:xfrm>
              <a:off x="4610183" y="3709290"/>
              <a:ext cx="236181" cy="236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1DC5B5"/>
                  </a:solidFill>
                  <a:latin typeface="+mj-lt"/>
                </a:rPr>
                <a:t>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65DABE-4527-3848-94FB-6E82BF96697A}"/>
                </a:ext>
              </a:extLst>
            </p:cNvPr>
            <p:cNvCxnSpPr>
              <a:cxnSpLocks/>
            </p:cNvCxnSpPr>
            <p:nvPr/>
          </p:nvCxnSpPr>
          <p:spPr>
            <a:xfrm>
              <a:off x="3619942" y="5958202"/>
              <a:ext cx="215709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8AA18F-499E-3340-BBF7-E82B2BC94DFC}"/>
                </a:ext>
              </a:extLst>
            </p:cNvPr>
            <p:cNvSpPr/>
            <p:nvPr/>
          </p:nvSpPr>
          <p:spPr>
            <a:xfrm>
              <a:off x="3123913" y="4462288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FB7AD3-6BF6-1C4A-9A2D-E61EFB4A8B99}"/>
                </a:ext>
              </a:extLst>
            </p:cNvPr>
            <p:cNvSpPr/>
            <p:nvPr/>
          </p:nvSpPr>
          <p:spPr>
            <a:xfrm>
              <a:off x="3167033" y="4501378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96D677-0527-B64B-AE56-1EF8A9EAC463}"/>
                </a:ext>
              </a:extLst>
            </p:cNvPr>
            <p:cNvSpPr txBox="1"/>
            <p:nvPr/>
          </p:nvSpPr>
          <p:spPr>
            <a:xfrm>
              <a:off x="3123912" y="4774320"/>
              <a:ext cx="1183222" cy="43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3.0 Switch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4D0CF45-0D69-BE4A-A3B8-D01704F82853}"/>
                </a:ext>
              </a:extLst>
            </p:cNvPr>
            <p:cNvGrpSpPr/>
            <p:nvPr/>
          </p:nvGrpSpPr>
          <p:grpSpPr>
            <a:xfrm>
              <a:off x="3124087" y="5332692"/>
              <a:ext cx="430644" cy="915192"/>
              <a:chOff x="3121681" y="5332692"/>
              <a:chExt cx="430644" cy="915192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716122B-EA6A-A24B-BE18-E6C4560F3880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E6A5959-CDD0-524B-AA3A-3AFD7097D0E0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433C9D-A046-3045-BD7C-F46C595F185A}"/>
                  </a:ext>
                </a:extLst>
              </p:cNvPr>
              <p:cNvSpPr txBox="1"/>
              <p:nvPr/>
            </p:nvSpPr>
            <p:spPr>
              <a:xfrm>
                <a:off x="3172713" y="5854518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D6DB449-EF62-824C-9645-15E4ABAD0B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0619E1B-9E6F-3E42-A3B0-38AFF794E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0F59FC-FEF7-C741-9F4E-43EF91B923D1}"/>
                  </a:ext>
                </a:extLst>
              </p:cNvPr>
              <p:cNvSpPr txBox="1"/>
              <p:nvPr/>
            </p:nvSpPr>
            <p:spPr>
              <a:xfrm>
                <a:off x="3121681" y="5416384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4BEF74-EA36-F140-BD27-E1757B3102F6}"/>
                </a:ext>
              </a:extLst>
            </p:cNvPr>
            <p:cNvGrpSpPr/>
            <p:nvPr/>
          </p:nvGrpSpPr>
          <p:grpSpPr>
            <a:xfrm>
              <a:off x="3873161" y="5332692"/>
              <a:ext cx="430644" cy="915192"/>
              <a:chOff x="3121681" y="5332692"/>
              <a:chExt cx="430644" cy="915192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F6A01254-EC45-B044-AF07-4E056342D560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2EDEA30-839C-0E45-8DC3-94B726F958A3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F5CFC5-8EA0-FF4F-B647-0E6051AE6909}"/>
                  </a:ext>
                </a:extLst>
              </p:cNvPr>
              <p:cNvSpPr txBox="1"/>
              <p:nvPr/>
            </p:nvSpPr>
            <p:spPr>
              <a:xfrm>
                <a:off x="3167033" y="5859704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29D99E7-B5B6-864E-B966-7590D94FA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7EB312C-2B53-D040-A1C7-83C68A9D7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A56EB1A-E7BD-8A49-A0A1-73537D8C416C}"/>
                  </a:ext>
                </a:extLst>
              </p:cNvPr>
              <p:cNvSpPr txBox="1"/>
              <p:nvPr/>
            </p:nvSpPr>
            <p:spPr>
              <a:xfrm>
                <a:off x="3121681" y="5416384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79AB47-B09B-9847-B34A-9BFA66F89CC9}"/>
                </a:ext>
              </a:extLst>
            </p:cNvPr>
            <p:cNvGrpSpPr/>
            <p:nvPr/>
          </p:nvGrpSpPr>
          <p:grpSpPr>
            <a:xfrm>
              <a:off x="4488637" y="4462288"/>
              <a:ext cx="1183222" cy="1785596"/>
              <a:chOff x="4488637" y="4462288"/>
              <a:chExt cx="1183222" cy="178559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73B591B-0054-024A-A60B-B2A2AA7593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4667" y="5964733"/>
                <a:ext cx="202989" cy="1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2F439F5-98D8-064E-AFF9-90905934D37A}"/>
                  </a:ext>
                </a:extLst>
              </p:cNvPr>
              <p:cNvSpPr/>
              <p:nvPr/>
            </p:nvSpPr>
            <p:spPr>
              <a:xfrm>
                <a:off x="4488638" y="4462288"/>
                <a:ext cx="1183220" cy="871019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3E3FBBA-1F4B-F541-A65F-A61546850167}"/>
                  </a:ext>
                </a:extLst>
              </p:cNvPr>
              <p:cNvSpPr/>
              <p:nvPr/>
            </p:nvSpPr>
            <p:spPr>
              <a:xfrm>
                <a:off x="4531758" y="4501378"/>
                <a:ext cx="1100359" cy="792841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5F1DAB-F052-1943-8C35-5B68457D989C}"/>
                  </a:ext>
                </a:extLst>
              </p:cNvPr>
              <p:cNvSpPr txBox="1"/>
              <p:nvPr/>
            </p:nvSpPr>
            <p:spPr>
              <a:xfrm>
                <a:off x="4488637" y="4774320"/>
                <a:ext cx="1183222" cy="43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 dirty="0">
                    <a:solidFill>
                      <a:srgbClr val="223647"/>
                    </a:solidFill>
                  </a:rPr>
                  <a:t>CXL 3.0 Switch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B47C4D6-81F5-F740-A898-2A5582DD4E86}"/>
                  </a:ext>
                </a:extLst>
              </p:cNvPr>
              <p:cNvGrpSpPr/>
              <p:nvPr/>
            </p:nvGrpSpPr>
            <p:grpSpPr>
              <a:xfrm>
                <a:off x="4488812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EC32CB6B-54A0-F44E-B057-614BFE358936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EDD93519-2120-B54E-86D0-1F6D69243863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678BB7A-99F2-1442-9EE4-CE39F6F334E6}"/>
                    </a:ext>
                  </a:extLst>
                </p:cNvPr>
                <p:cNvSpPr txBox="1"/>
                <p:nvPr/>
              </p:nvSpPr>
              <p:spPr>
                <a:xfrm>
                  <a:off x="3167033" y="5854518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A2186A8-D316-4A42-9E0D-9477C09309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1768C3B-93EE-8E49-AD93-1C1AC2094B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F6ADFDC-8287-934D-8FAF-8A164A6E13F9}"/>
                    </a:ext>
                  </a:extLst>
                </p:cNvPr>
                <p:cNvSpPr txBox="1"/>
                <p:nvPr/>
              </p:nvSpPr>
              <p:spPr>
                <a:xfrm>
                  <a:off x="3121681" y="5416384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2EBBDE3-1ED5-7B40-A612-B3A0F7055AA2}"/>
                  </a:ext>
                </a:extLst>
              </p:cNvPr>
              <p:cNvGrpSpPr/>
              <p:nvPr/>
            </p:nvGrpSpPr>
            <p:grpSpPr>
              <a:xfrm>
                <a:off x="5237886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5847F9CF-40BB-EB4E-8A69-29F9216F04EF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F6AA4505-137B-9249-BDA2-C47DF771551A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4D074BC-696D-854B-AE9C-4508529C673B}"/>
                    </a:ext>
                  </a:extLst>
                </p:cNvPr>
                <p:cNvSpPr txBox="1"/>
                <p:nvPr/>
              </p:nvSpPr>
              <p:spPr>
                <a:xfrm>
                  <a:off x="3167033" y="5854518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C856ED6-3389-7945-B660-622762A7DE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02D2E15-626C-C142-9B01-88EC53BC4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1D930EA-03AC-5440-828B-F7DE167FD535}"/>
                    </a:ext>
                  </a:extLst>
                </p:cNvPr>
                <p:cNvSpPr txBox="1"/>
                <p:nvPr/>
              </p:nvSpPr>
              <p:spPr>
                <a:xfrm>
                  <a:off x="3121681" y="5416384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64BB75E-F776-CE47-8A27-5295ABB4D71F}"/>
                </a:ext>
              </a:extLst>
            </p:cNvPr>
            <p:cNvGrpSpPr/>
            <p:nvPr/>
          </p:nvGrpSpPr>
          <p:grpSpPr>
            <a:xfrm rot="10800000">
              <a:off x="4488637" y="1407737"/>
              <a:ext cx="1183222" cy="1785596"/>
              <a:chOff x="4488637" y="4462288"/>
              <a:chExt cx="1183222" cy="1785596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9F3874B-F31B-CF4E-B1BB-C6AE66194FE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977791" y="5958202"/>
                <a:ext cx="221533" cy="0"/>
              </a:xfrm>
              <a:prstGeom prst="line">
                <a:avLst/>
              </a:prstGeom>
              <a:ln w="25400" cap="rnd">
                <a:solidFill>
                  <a:srgbClr val="C2AE38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029B218-50DE-8849-8B9F-13BF3D6ECCCC}"/>
                  </a:ext>
                </a:extLst>
              </p:cNvPr>
              <p:cNvSpPr/>
              <p:nvPr/>
            </p:nvSpPr>
            <p:spPr>
              <a:xfrm>
                <a:off x="4488638" y="4462288"/>
                <a:ext cx="1183220" cy="871019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FAEA9C3-29AD-2541-881C-A64C891164FC}"/>
                  </a:ext>
                </a:extLst>
              </p:cNvPr>
              <p:cNvSpPr/>
              <p:nvPr/>
            </p:nvSpPr>
            <p:spPr>
              <a:xfrm>
                <a:off x="4531758" y="4501378"/>
                <a:ext cx="1100359" cy="792841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B4FAD34-E32E-4343-B4F6-428280C3BDCD}"/>
                  </a:ext>
                </a:extLst>
              </p:cNvPr>
              <p:cNvSpPr txBox="1"/>
              <p:nvPr/>
            </p:nvSpPr>
            <p:spPr>
              <a:xfrm rot="10800000">
                <a:off x="4488637" y="4604274"/>
                <a:ext cx="1183222" cy="43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 dirty="0">
                    <a:solidFill>
                      <a:srgbClr val="223647"/>
                    </a:solidFill>
                  </a:rPr>
                  <a:t>CXL 3.0 Switch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1BA3BC1-F2C3-CB4E-95AB-0F00999CD634}"/>
                  </a:ext>
                </a:extLst>
              </p:cNvPr>
              <p:cNvGrpSpPr/>
              <p:nvPr/>
            </p:nvGrpSpPr>
            <p:grpSpPr>
              <a:xfrm>
                <a:off x="4488812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98" name="Rounded Rectangle 97">
                  <a:extLst>
                    <a:ext uri="{FF2B5EF4-FFF2-40B4-BE49-F238E27FC236}">
                      <a16:creationId xmlns:a16="http://schemas.microsoft.com/office/drawing/2014/main" id="{0F469888-1324-EE4C-8522-F640C03D0247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99" name="Rounded Rectangle 98">
                  <a:extLst>
                    <a:ext uri="{FF2B5EF4-FFF2-40B4-BE49-F238E27FC236}">
                      <a16:creationId xmlns:a16="http://schemas.microsoft.com/office/drawing/2014/main" id="{B0900D78-E03B-894C-895E-CF4A2443DB29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4638162-F0F9-684E-98F6-F6A001C64E27}"/>
                    </a:ext>
                  </a:extLst>
                </p:cNvPr>
                <p:cNvSpPr txBox="1"/>
                <p:nvPr/>
              </p:nvSpPr>
              <p:spPr>
                <a:xfrm rot="10800000">
                  <a:off x="3167033" y="5862886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AB141491-494B-3749-9AE5-FC30052F6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6434AB5B-3CF6-D341-81F2-C74BC5558C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551A673-4CDC-614E-9524-FCEAE880685F}"/>
                    </a:ext>
                  </a:extLst>
                </p:cNvPr>
                <p:cNvSpPr txBox="1"/>
                <p:nvPr/>
              </p:nvSpPr>
              <p:spPr>
                <a:xfrm rot="10800000">
                  <a:off x="3121681" y="5418395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EAD65C8-AC4F-F648-8F33-63AA3FEB0382}"/>
                  </a:ext>
                </a:extLst>
              </p:cNvPr>
              <p:cNvGrpSpPr/>
              <p:nvPr/>
            </p:nvGrpSpPr>
            <p:grpSpPr>
              <a:xfrm>
                <a:off x="5237886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430B9CFB-73E8-F64F-A82A-05D66C7889DE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D03B3BF2-D86E-8C40-9970-7F5C726D06BA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EA200649-C0CD-AC42-9687-C9F33A22E99F}"/>
                    </a:ext>
                  </a:extLst>
                </p:cNvPr>
                <p:cNvSpPr txBox="1"/>
                <p:nvPr/>
              </p:nvSpPr>
              <p:spPr>
                <a:xfrm rot="10800000">
                  <a:off x="3167033" y="5867599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08A6DB9-BCDE-324A-8886-9D7AD838FC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23012C5-8964-734D-8C16-C284FEC065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3ADA7F-EDEF-4A49-876A-0E653B73B910}"/>
                    </a:ext>
                  </a:extLst>
                </p:cNvPr>
                <p:cNvSpPr txBox="1"/>
                <p:nvPr/>
              </p:nvSpPr>
              <p:spPr>
                <a:xfrm rot="10800000">
                  <a:off x="3121681" y="5418395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E60390D-96F8-814B-B880-3B2FC1EFFD81}"/>
                </a:ext>
              </a:extLst>
            </p:cNvPr>
            <p:cNvGrpSpPr/>
            <p:nvPr/>
          </p:nvGrpSpPr>
          <p:grpSpPr>
            <a:xfrm rot="10800000">
              <a:off x="3117037" y="1407736"/>
              <a:ext cx="1183222" cy="1785596"/>
              <a:chOff x="4488637" y="4462288"/>
              <a:chExt cx="1183222" cy="1785596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B687BC8-007A-634A-B640-0C426B20FCCB}"/>
                  </a:ext>
                </a:extLst>
              </p:cNvPr>
              <p:cNvSpPr/>
              <p:nvPr/>
            </p:nvSpPr>
            <p:spPr>
              <a:xfrm>
                <a:off x="4488638" y="4462288"/>
                <a:ext cx="1183220" cy="871019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6C9C3CD-AA44-9A47-BA13-D62A61733E72}"/>
                  </a:ext>
                </a:extLst>
              </p:cNvPr>
              <p:cNvSpPr/>
              <p:nvPr/>
            </p:nvSpPr>
            <p:spPr>
              <a:xfrm>
                <a:off x="4530068" y="4501378"/>
                <a:ext cx="1100359" cy="792841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B3288E4-2F04-A14D-B243-A78B044899E0}"/>
                  </a:ext>
                </a:extLst>
              </p:cNvPr>
              <p:cNvSpPr txBox="1"/>
              <p:nvPr/>
            </p:nvSpPr>
            <p:spPr>
              <a:xfrm rot="10800000">
                <a:off x="4488637" y="4681585"/>
                <a:ext cx="1183222" cy="43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 dirty="0">
                    <a:solidFill>
                      <a:srgbClr val="223647"/>
                    </a:solidFill>
                  </a:rPr>
                  <a:t>CXL 3.0 Switch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70F02DA-FCB9-2046-9956-97D47DC0C3D1}"/>
                  </a:ext>
                </a:extLst>
              </p:cNvPr>
              <p:cNvGrpSpPr/>
              <p:nvPr/>
            </p:nvGrpSpPr>
            <p:grpSpPr>
              <a:xfrm>
                <a:off x="4488812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D8DC8CE0-D4B9-ED40-9E4D-2E3756BB2D96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118" name="Rounded Rectangle 117">
                  <a:extLst>
                    <a:ext uri="{FF2B5EF4-FFF2-40B4-BE49-F238E27FC236}">
                      <a16:creationId xmlns:a16="http://schemas.microsoft.com/office/drawing/2014/main" id="{B6CF8AF6-487D-DA41-A598-615A37289ABB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6DE31C6-500F-724C-A32E-3220A135DF44}"/>
                    </a:ext>
                  </a:extLst>
                </p:cNvPr>
                <p:cNvSpPr txBox="1"/>
                <p:nvPr/>
              </p:nvSpPr>
              <p:spPr>
                <a:xfrm rot="10800000">
                  <a:off x="3167033" y="5867599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9FCF0198-4544-8940-93DD-3AC206E2C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E1AEAD56-3119-604F-BED1-6A4525722E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6476E9D-8B19-C14C-BEE2-6BCED4AD9E2C}"/>
                    </a:ext>
                  </a:extLst>
                </p:cNvPr>
                <p:cNvSpPr txBox="1"/>
                <p:nvPr/>
              </p:nvSpPr>
              <p:spPr>
                <a:xfrm rot="10800000">
                  <a:off x="3121681" y="5418395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E653B0A-7CAB-E740-BEB9-6BAA9BE33BC0}"/>
                  </a:ext>
                </a:extLst>
              </p:cNvPr>
              <p:cNvGrpSpPr/>
              <p:nvPr/>
            </p:nvGrpSpPr>
            <p:grpSpPr>
              <a:xfrm>
                <a:off x="5237886" y="5332692"/>
                <a:ext cx="430644" cy="915192"/>
                <a:chOff x="3121681" y="5332692"/>
                <a:chExt cx="430644" cy="915192"/>
              </a:xfrm>
            </p:grpSpPr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F7EF4350-151C-CA4E-97FC-873C2247D4B2}"/>
                    </a:ext>
                  </a:extLst>
                </p:cNvPr>
                <p:cNvSpPr/>
                <p:nvPr/>
              </p:nvSpPr>
              <p:spPr>
                <a:xfrm rot="10800000">
                  <a:off x="3121681" y="5670381"/>
                  <a:ext cx="430644" cy="577503"/>
                </a:xfrm>
                <a:prstGeom prst="roundRect">
                  <a:avLst/>
                </a:prstGeom>
                <a:gradFill>
                  <a:gsLst>
                    <a:gs pos="0">
                      <a:srgbClr val="59B6AC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2BDA91B9-1A8A-CE4E-8647-A4BC22EF4394}"/>
                    </a:ext>
                  </a:extLst>
                </p:cNvPr>
                <p:cNvSpPr/>
                <p:nvPr/>
              </p:nvSpPr>
              <p:spPr>
                <a:xfrm rot="10800000">
                  <a:off x="3167033" y="5712108"/>
                  <a:ext cx="339941" cy="492189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9D9B6616-4540-F744-B8A2-CA60FBBD5D14}"/>
                    </a:ext>
                  </a:extLst>
                </p:cNvPr>
                <p:cNvSpPr txBox="1"/>
                <p:nvPr/>
              </p:nvSpPr>
              <p:spPr>
                <a:xfrm rot="10800000">
                  <a:off x="3167033" y="5867599"/>
                  <a:ext cx="339941" cy="21005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61F9E6B-1FB0-9C46-A973-05C0A05A7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332692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CC2DC8D-8B42-C344-A182-6511A1AF1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7003" y="5566087"/>
                  <a:ext cx="0" cy="10520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42539FC-7A72-7F45-8233-4F8A5AB9C16A}"/>
                    </a:ext>
                  </a:extLst>
                </p:cNvPr>
                <p:cNvSpPr txBox="1"/>
                <p:nvPr/>
              </p:nvSpPr>
              <p:spPr>
                <a:xfrm rot="10800000">
                  <a:off x="3121681" y="5418395"/>
                  <a:ext cx="430644" cy="17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dirty="0">
                      <a:solidFill>
                        <a:srgbClr val="DACD88"/>
                      </a:solidFill>
                    </a:rPr>
                    <a:t>CXL</a:t>
                  </a:r>
                </a:p>
              </p:txBody>
            </p:sp>
          </p:grp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621F16E-500D-0942-9147-046DBC564238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72" y="3776904"/>
              <a:ext cx="0" cy="10603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1FFDADC-A25D-D64C-896C-CCF06F1EBD30}"/>
                </a:ext>
              </a:extLst>
            </p:cNvPr>
            <p:cNvSpPr/>
            <p:nvPr/>
          </p:nvSpPr>
          <p:spPr>
            <a:xfrm>
              <a:off x="5853363" y="3387007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61FE06-B121-094E-AA36-17E6DACB1978}"/>
                </a:ext>
              </a:extLst>
            </p:cNvPr>
            <p:cNvSpPr/>
            <p:nvPr/>
          </p:nvSpPr>
          <p:spPr>
            <a:xfrm>
              <a:off x="5896483" y="3426097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15E69F4-04B9-5E4A-80DF-DBD5E730E94F}"/>
                </a:ext>
              </a:extLst>
            </p:cNvPr>
            <p:cNvSpPr txBox="1"/>
            <p:nvPr/>
          </p:nvSpPr>
          <p:spPr>
            <a:xfrm>
              <a:off x="5853362" y="3699039"/>
              <a:ext cx="1183222" cy="43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3.0 Switch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492316-E4D4-B548-A5EC-5634C60D1159}"/>
                </a:ext>
              </a:extLst>
            </p:cNvPr>
            <p:cNvGrpSpPr/>
            <p:nvPr/>
          </p:nvGrpSpPr>
          <p:grpSpPr>
            <a:xfrm>
              <a:off x="7033255" y="3154243"/>
              <a:ext cx="805747" cy="577503"/>
              <a:chOff x="7033255" y="3154243"/>
              <a:chExt cx="805747" cy="577503"/>
            </a:xfrm>
          </p:grpSpPr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451B45A0-0651-AF49-9BFE-B0B674280837}"/>
                  </a:ext>
                </a:extLst>
              </p:cNvPr>
              <p:cNvSpPr/>
              <p:nvPr/>
            </p:nvSpPr>
            <p:spPr>
              <a:xfrm rot="10800000">
                <a:off x="7408358" y="3154243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1582696F-F5A1-B043-B865-6D705247C091}"/>
                  </a:ext>
                </a:extLst>
              </p:cNvPr>
              <p:cNvSpPr/>
              <p:nvPr/>
            </p:nvSpPr>
            <p:spPr>
              <a:xfrm rot="10800000">
                <a:off x="7452779" y="3196899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E365E55-E845-B447-A857-288F65021F16}"/>
                  </a:ext>
                </a:extLst>
              </p:cNvPr>
              <p:cNvSpPr txBox="1"/>
              <p:nvPr/>
            </p:nvSpPr>
            <p:spPr>
              <a:xfrm>
                <a:off x="7449086" y="3337964"/>
                <a:ext cx="34137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473B89-89A4-AA48-808D-76BF9897B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255" y="3506742"/>
                <a:ext cx="532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484B3CF-E69E-E540-B8AD-CB5E6059D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3546" y="3506742"/>
                <a:ext cx="7409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7B3926C-C0E1-9849-B457-89AAAECA8254}"/>
                  </a:ext>
                </a:extLst>
              </p:cNvPr>
              <p:cNvSpPr txBox="1"/>
              <p:nvPr/>
            </p:nvSpPr>
            <p:spPr>
              <a:xfrm>
                <a:off x="7089739" y="3411372"/>
                <a:ext cx="246357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412B1DD-5C7B-D848-815C-3D93506625E8}"/>
                </a:ext>
              </a:extLst>
            </p:cNvPr>
            <p:cNvGrpSpPr/>
            <p:nvPr/>
          </p:nvGrpSpPr>
          <p:grpSpPr>
            <a:xfrm>
              <a:off x="7033255" y="3915279"/>
              <a:ext cx="805747" cy="577503"/>
              <a:chOff x="7033255" y="3278465"/>
              <a:chExt cx="805747" cy="577503"/>
            </a:xfrm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7D0B042B-4385-0540-9071-2F039CB7D022}"/>
                  </a:ext>
                </a:extLst>
              </p:cNvPr>
              <p:cNvSpPr/>
              <p:nvPr/>
            </p:nvSpPr>
            <p:spPr>
              <a:xfrm rot="10800000">
                <a:off x="7408358" y="3278465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CB8567C3-27E3-F74C-B66C-116D9278C0C4}"/>
                  </a:ext>
                </a:extLst>
              </p:cNvPr>
              <p:cNvSpPr/>
              <p:nvPr/>
            </p:nvSpPr>
            <p:spPr>
              <a:xfrm rot="10800000">
                <a:off x="7452779" y="3321121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5EC04B5-81B3-8F49-9AA0-047C965B44D5}"/>
                  </a:ext>
                </a:extLst>
              </p:cNvPr>
              <p:cNvSpPr txBox="1"/>
              <p:nvPr/>
            </p:nvSpPr>
            <p:spPr>
              <a:xfrm>
                <a:off x="7449086" y="3462187"/>
                <a:ext cx="34137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FDE79F8-5122-2746-B7AE-21F2BCDE6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255" y="3506742"/>
                <a:ext cx="532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C46CF1B-FCD2-3346-AD7A-B2CCA0BB05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3546" y="3506742"/>
                <a:ext cx="7409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7415DDB-C2D8-634B-85F4-EE5E16223E42}"/>
                  </a:ext>
                </a:extLst>
              </p:cNvPr>
              <p:cNvSpPr txBox="1"/>
              <p:nvPr/>
            </p:nvSpPr>
            <p:spPr>
              <a:xfrm>
                <a:off x="7089739" y="3411372"/>
                <a:ext cx="246357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92A3B8-FD96-0045-AFE7-F431447024A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58457" y="3763686"/>
              <a:ext cx="0" cy="10603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1BA8162-DB69-104B-87FB-6789E82DA538}"/>
                </a:ext>
              </a:extLst>
            </p:cNvPr>
            <p:cNvSpPr/>
            <p:nvPr/>
          </p:nvSpPr>
          <p:spPr>
            <a:xfrm>
              <a:off x="1753367" y="3388999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067F95E-6123-4742-845B-37D5CB4E060A}"/>
                </a:ext>
              </a:extLst>
            </p:cNvPr>
            <p:cNvSpPr/>
            <p:nvPr/>
          </p:nvSpPr>
          <p:spPr>
            <a:xfrm>
              <a:off x="1793108" y="3428087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899C096-6C00-3144-AE4F-BE4192969629}"/>
                </a:ext>
              </a:extLst>
            </p:cNvPr>
            <p:cNvSpPr txBox="1"/>
            <p:nvPr/>
          </p:nvSpPr>
          <p:spPr>
            <a:xfrm>
              <a:off x="1735125" y="3685606"/>
              <a:ext cx="1183222" cy="43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3.0 Switch</a:t>
              </a: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7B17580C-76D3-AB49-B740-82C5BEBE1E70}"/>
                </a:ext>
              </a:extLst>
            </p:cNvPr>
            <p:cNvSpPr/>
            <p:nvPr/>
          </p:nvSpPr>
          <p:spPr>
            <a:xfrm rot="10800000">
              <a:off x="949006" y="3915279"/>
              <a:ext cx="430644" cy="577503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BA828FBC-6C79-8F41-B692-C07EC1398C9D}"/>
                </a:ext>
              </a:extLst>
            </p:cNvPr>
            <p:cNvSpPr/>
            <p:nvPr/>
          </p:nvSpPr>
          <p:spPr>
            <a:xfrm rot="10800000">
              <a:off x="995288" y="3957937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DA239C4-5766-7F46-B57B-5787E643C05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95545" y="4140283"/>
              <a:ext cx="532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8AF4382-399B-1C43-ACAC-A1A204A79E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74378" y="4140283"/>
              <a:ext cx="7409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F0D3E9C-3D8B-AA43-AB22-AB78EF80A4B3}"/>
                </a:ext>
              </a:extLst>
            </p:cNvPr>
            <p:cNvSpPr txBox="1"/>
            <p:nvPr/>
          </p:nvSpPr>
          <p:spPr>
            <a:xfrm>
              <a:off x="1455350" y="4049160"/>
              <a:ext cx="246357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4C0EDC82-3768-2E4E-986B-0DD380DFB7AA}"/>
                </a:ext>
              </a:extLst>
            </p:cNvPr>
            <p:cNvSpPr/>
            <p:nvPr/>
          </p:nvSpPr>
          <p:spPr>
            <a:xfrm rot="10800000">
              <a:off x="949006" y="3154243"/>
              <a:ext cx="430644" cy="577503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2B0A75D1-37E9-6C41-BCE4-24A89AF5D1C3}"/>
                </a:ext>
              </a:extLst>
            </p:cNvPr>
            <p:cNvSpPr/>
            <p:nvPr/>
          </p:nvSpPr>
          <p:spPr>
            <a:xfrm rot="10800000">
              <a:off x="995288" y="3196901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66C784D-579D-794D-AC55-79CAA63A65A2}"/>
                </a:ext>
              </a:extLst>
            </p:cNvPr>
            <p:cNvSpPr txBox="1"/>
            <p:nvPr/>
          </p:nvSpPr>
          <p:spPr>
            <a:xfrm>
              <a:off x="1005601" y="3337964"/>
              <a:ext cx="341371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Node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81DE052-FFE5-164A-A04B-EB47BA8E07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95545" y="3503469"/>
              <a:ext cx="532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DA8CD3E-E88B-834B-B2F5-3A4B4159CA3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74378" y="3503469"/>
              <a:ext cx="7409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5317539-032D-DA48-821B-A507FA59CBC8}"/>
                </a:ext>
              </a:extLst>
            </p:cNvPr>
            <p:cNvSpPr txBox="1"/>
            <p:nvPr/>
          </p:nvSpPr>
          <p:spPr>
            <a:xfrm>
              <a:off x="1455350" y="3412346"/>
              <a:ext cx="246357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C26A6D61-C57B-0C4B-A40D-66ED5289ED9A}"/>
                </a:ext>
              </a:extLst>
            </p:cNvPr>
            <p:cNvSpPr/>
            <p:nvPr/>
          </p:nvSpPr>
          <p:spPr>
            <a:xfrm>
              <a:off x="2799761" y="3056975"/>
              <a:ext cx="3181546" cy="1541179"/>
            </a:xfrm>
            <a:prstGeom prst="roundRect">
              <a:avLst>
                <a:gd name="adj" fmla="val 3131"/>
              </a:avLst>
            </a:prstGeom>
            <a:noFill/>
            <a:ln>
              <a:solidFill>
                <a:schemeClr val="accent4"/>
              </a:solidFill>
            </a:ln>
            <a:effectLst>
              <a:glow rad="38100">
                <a:schemeClr val="accent4">
                  <a:alpha val="2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AD6EF2B-3FF5-B947-BF9E-977562812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5418" y="1697418"/>
              <a:ext cx="262563" cy="1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CBA971B-A01B-B444-87FE-9B044F5988FE}"/>
                </a:ext>
              </a:extLst>
            </p:cNvPr>
            <p:cNvSpPr txBox="1"/>
            <p:nvPr/>
          </p:nvSpPr>
          <p:spPr>
            <a:xfrm>
              <a:off x="987771" y="4099001"/>
              <a:ext cx="341371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04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CDEF9-59DC-4290-BAB8-1DED64FF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3" y="1227220"/>
            <a:ext cx="11259113" cy="4679923"/>
          </a:xfrm>
        </p:spPr>
        <p:txBody>
          <a:bodyPr/>
          <a:lstStyle/>
          <a:p>
            <a:r>
              <a:rPr lang="en-IN" dirty="0"/>
              <a:t>CXL Overview</a:t>
            </a:r>
          </a:p>
          <a:p>
            <a:r>
              <a:rPr lang="en-IN" dirty="0"/>
              <a:t>Representative CXL use cases</a:t>
            </a:r>
          </a:p>
          <a:p>
            <a:r>
              <a:rPr lang="en-IN" dirty="0"/>
              <a:t>CXL 3.0 Features</a:t>
            </a:r>
          </a:p>
          <a:p>
            <a:pPr lvl="1"/>
            <a:r>
              <a:rPr lang="en-IN" dirty="0"/>
              <a:t>Switches</a:t>
            </a:r>
          </a:p>
          <a:p>
            <a:pPr lvl="1"/>
            <a:r>
              <a:rPr lang="en-IN" dirty="0"/>
              <a:t>Coherent Memory Sharing</a:t>
            </a:r>
          </a:p>
          <a:p>
            <a:pPr lvl="1"/>
            <a:r>
              <a:rPr lang="en-IN" dirty="0"/>
              <a:t>Pooling and Sharing</a:t>
            </a:r>
          </a:p>
          <a:p>
            <a:pPr lvl="1"/>
            <a:r>
              <a:rPr lang="en-IN" dirty="0"/>
              <a:t>Fabrics &amp; Use cases</a:t>
            </a:r>
          </a:p>
          <a:p>
            <a:pPr lvl="1"/>
            <a:endParaRPr lang="en-IN" dirty="0"/>
          </a:p>
          <a:p>
            <a:pPr marL="914400" lvl="2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BC448C-D00E-49CC-95CF-E98B0A66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Outline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E9D134-6122-4F96-88AC-B87617CA82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6138545"/>
            <a:ext cx="1143000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C06D0C-BFAA-4F05-9EE3-3C82AAC3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2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6A7167-5707-344D-A896-F74800F3DE21}"/>
              </a:ext>
            </a:extLst>
          </p:cNvPr>
          <p:cNvSpPr/>
          <p:nvPr/>
        </p:nvSpPr>
        <p:spPr>
          <a:xfrm>
            <a:off x="1417222" y="2039471"/>
            <a:ext cx="5944853" cy="3570882"/>
          </a:xfrm>
          <a:prstGeom prst="roundRect">
            <a:avLst>
              <a:gd name="adj" fmla="val 162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31FD9F6-461C-9D45-BFA7-FBBF437F9E34}"/>
              </a:ext>
            </a:extLst>
          </p:cNvPr>
          <p:cNvSpPr txBox="1">
            <a:spLocks/>
          </p:cNvSpPr>
          <p:nvPr/>
        </p:nvSpPr>
        <p:spPr>
          <a:xfrm>
            <a:off x="348886" y="178708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FABRICS EXAMPLE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78FAEE-ED35-F644-9AA9-1BDFB9C5B77B}"/>
              </a:ext>
            </a:extLst>
          </p:cNvPr>
          <p:cNvSpPr txBox="1"/>
          <p:nvPr/>
        </p:nvSpPr>
        <p:spPr>
          <a:xfrm>
            <a:off x="8141011" y="1348884"/>
            <a:ext cx="37231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Nodes can be </a:t>
            </a:r>
            <a:r>
              <a:rPr lang="en-US" sz="2400" dirty="0">
                <a:solidFill>
                  <a:srgbClr val="A2D45F"/>
                </a:solidFill>
              </a:rPr>
              <a:t>any combination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Type 1 – Device with cache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</a:rPr>
              <a:t>Example: Smart NIC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Type 2 – Device with cache and memory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</a:rPr>
              <a:t>Example: AI Accelerator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Type 3 – Device with memory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Example: memory expander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BB4CBF3-DB8E-1A45-BAC3-8DA951889D3F}"/>
              </a:ext>
            </a:extLst>
          </p:cNvPr>
          <p:cNvSpPr/>
          <p:nvPr/>
        </p:nvSpPr>
        <p:spPr>
          <a:xfrm>
            <a:off x="7783252" y="1451323"/>
            <a:ext cx="336200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B143A-6826-2745-9300-7CAA4FE09C59}"/>
              </a:ext>
            </a:extLst>
          </p:cNvPr>
          <p:cNvGrpSpPr/>
          <p:nvPr/>
        </p:nvGrpSpPr>
        <p:grpSpPr>
          <a:xfrm>
            <a:off x="2935534" y="3192715"/>
            <a:ext cx="2917828" cy="1269573"/>
            <a:chOff x="2935534" y="3192715"/>
            <a:chExt cx="2917828" cy="126957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4D11B1-5321-D14C-8117-AE3976FD80F1}"/>
                </a:ext>
              </a:extLst>
            </p:cNvPr>
            <p:cNvCxnSpPr>
              <a:stCxn id="93" idx="0"/>
              <a:endCxn id="52" idx="0"/>
            </p:cNvCxnSpPr>
            <p:nvPr/>
          </p:nvCxnSpPr>
          <p:spPr>
            <a:xfrm>
              <a:off x="3708648" y="3193332"/>
              <a:ext cx="1371600" cy="126895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7E7301-5195-EE40-AFB9-07CAC84FA331}"/>
                </a:ext>
              </a:extLst>
            </p:cNvPr>
            <p:cNvCxnSpPr>
              <a:endCxn id="25" idx="0"/>
            </p:cNvCxnSpPr>
            <p:nvPr/>
          </p:nvCxnSpPr>
          <p:spPr>
            <a:xfrm flipH="1">
              <a:off x="3715523" y="3192715"/>
              <a:ext cx="1370827" cy="1269573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869E26-32CB-9245-B080-0F396E6E31C3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V="1">
              <a:off x="2935534" y="3193332"/>
              <a:ext cx="773114" cy="63405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F77E85-2FE6-B041-88AD-677F0E089F27}"/>
                </a:ext>
              </a:extLst>
            </p:cNvPr>
            <p:cNvCxnSpPr>
              <a:cxnSpLocks/>
              <a:stCxn id="132" idx="3"/>
              <a:endCxn id="25" idx="0"/>
            </p:cNvCxnSpPr>
            <p:nvPr/>
          </p:nvCxnSpPr>
          <p:spPr>
            <a:xfrm>
              <a:off x="2936587" y="3824509"/>
              <a:ext cx="778936" cy="637779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864BFF-485B-FE43-A80C-D9B1915631B9}"/>
                </a:ext>
              </a:extLst>
            </p:cNvPr>
            <p:cNvCxnSpPr>
              <a:stCxn id="52" idx="0"/>
              <a:endCxn id="113" idx="1"/>
            </p:cNvCxnSpPr>
            <p:nvPr/>
          </p:nvCxnSpPr>
          <p:spPr>
            <a:xfrm flipV="1">
              <a:off x="5080248" y="3830229"/>
              <a:ext cx="773114" cy="632059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7B57C2-36AD-8141-A63F-0E8B3D4412B5}"/>
                </a:ext>
              </a:extLst>
            </p:cNvPr>
            <p:cNvCxnSpPr>
              <a:stCxn id="113" idx="1"/>
              <a:endCxn id="71" idx="0"/>
            </p:cNvCxnSpPr>
            <p:nvPr/>
          </p:nvCxnSpPr>
          <p:spPr>
            <a:xfrm flipH="1" flipV="1">
              <a:off x="5080248" y="3193333"/>
              <a:ext cx="773114" cy="63689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B1FA5CF-3F34-814A-BF57-050E1E65770E}"/>
                </a:ext>
              </a:extLst>
            </p:cNvPr>
            <p:cNvCxnSpPr>
              <a:cxnSpLocks/>
              <a:stCxn id="132" idx="3"/>
              <a:endCxn id="71" idx="0"/>
            </p:cNvCxnSpPr>
            <p:nvPr/>
          </p:nvCxnSpPr>
          <p:spPr>
            <a:xfrm flipV="1">
              <a:off x="2936587" y="3193333"/>
              <a:ext cx="2143661" cy="63117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E75CDC-1834-E849-A7D9-F9DF79B51111}"/>
                </a:ext>
              </a:extLst>
            </p:cNvPr>
            <p:cNvCxnSpPr>
              <a:cxnSpLocks/>
              <a:stCxn id="132" idx="3"/>
              <a:endCxn id="52" idx="0"/>
            </p:cNvCxnSpPr>
            <p:nvPr/>
          </p:nvCxnSpPr>
          <p:spPr>
            <a:xfrm>
              <a:off x="2936587" y="3824509"/>
              <a:ext cx="2143661" cy="637779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2B2632-FEF4-0D48-8BD2-605537D4ED3F}"/>
                </a:ext>
              </a:extLst>
            </p:cNvPr>
            <p:cNvCxnSpPr/>
            <p:nvPr/>
          </p:nvCxnSpPr>
          <p:spPr>
            <a:xfrm flipH="1" flipV="1">
              <a:off x="3706958" y="3195970"/>
              <a:ext cx="2143140" cy="633949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F65E79-F066-D947-805E-6221D182C452}"/>
                </a:ext>
              </a:extLst>
            </p:cNvPr>
            <p:cNvCxnSpPr>
              <a:cxnSpLocks/>
              <a:stCxn id="113" idx="1"/>
              <a:endCxn id="25" idx="0"/>
            </p:cNvCxnSpPr>
            <p:nvPr/>
          </p:nvCxnSpPr>
          <p:spPr>
            <a:xfrm flipH="1">
              <a:off x="3715523" y="3830229"/>
              <a:ext cx="2137839" cy="632059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7B7910F-2675-EA44-92F7-47874066CAD1}"/>
              </a:ext>
            </a:extLst>
          </p:cNvPr>
          <p:cNvSpPr/>
          <p:nvPr/>
        </p:nvSpPr>
        <p:spPr>
          <a:xfrm>
            <a:off x="4610183" y="3709290"/>
            <a:ext cx="236181" cy="236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DC5B5"/>
                </a:solidFill>
                <a:latin typeface="+mj-lt"/>
              </a:rPr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E37B7B-395D-9A47-BF5A-170017001AD2}"/>
              </a:ext>
            </a:extLst>
          </p:cNvPr>
          <p:cNvCxnSpPr>
            <a:cxnSpLocks/>
          </p:cNvCxnSpPr>
          <p:nvPr/>
        </p:nvCxnSpPr>
        <p:spPr>
          <a:xfrm>
            <a:off x="3619942" y="5958202"/>
            <a:ext cx="215709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F805521-7E34-2E4F-BCE2-8F29A0972E5C}"/>
              </a:ext>
            </a:extLst>
          </p:cNvPr>
          <p:cNvSpPr/>
          <p:nvPr/>
        </p:nvSpPr>
        <p:spPr>
          <a:xfrm>
            <a:off x="3123913" y="4462288"/>
            <a:ext cx="1183220" cy="871019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1F3525-E0E3-D24E-83DE-C7CA7F690E8B}"/>
              </a:ext>
            </a:extLst>
          </p:cNvPr>
          <p:cNvSpPr/>
          <p:nvPr/>
        </p:nvSpPr>
        <p:spPr>
          <a:xfrm>
            <a:off x="3167033" y="4501378"/>
            <a:ext cx="1100359" cy="79284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5FFF4-D23A-0046-A15F-756268A9AA5E}"/>
              </a:ext>
            </a:extLst>
          </p:cNvPr>
          <p:cNvSpPr txBox="1"/>
          <p:nvPr/>
        </p:nvSpPr>
        <p:spPr>
          <a:xfrm>
            <a:off x="3123912" y="4774320"/>
            <a:ext cx="118322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rgbClr val="223647"/>
                </a:solidFill>
              </a:rPr>
              <a:t>CXL Switch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0141FCE-53A5-2D44-A7BA-81D70309BD59}"/>
              </a:ext>
            </a:extLst>
          </p:cNvPr>
          <p:cNvSpPr/>
          <p:nvPr/>
        </p:nvSpPr>
        <p:spPr>
          <a:xfrm rot="10800000">
            <a:off x="3885880" y="5712109"/>
            <a:ext cx="339941" cy="492189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63C81-B344-E544-AF66-8FBB1D420BBD}"/>
              </a:ext>
            </a:extLst>
          </p:cNvPr>
          <p:cNvGrpSpPr/>
          <p:nvPr/>
        </p:nvGrpSpPr>
        <p:grpSpPr>
          <a:xfrm>
            <a:off x="3124087" y="5332692"/>
            <a:ext cx="430644" cy="915192"/>
            <a:chOff x="3121681" y="5332692"/>
            <a:chExt cx="430644" cy="91519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B8EA173-3542-8949-A030-4D6868055BCF}"/>
                </a:ext>
              </a:extLst>
            </p:cNvPr>
            <p:cNvSpPr/>
            <p:nvPr/>
          </p:nvSpPr>
          <p:spPr>
            <a:xfrm rot="10800000">
              <a:off x="3121681" y="5670381"/>
              <a:ext cx="430644" cy="577503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rgbClr val="DACD8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70528A7-B9C7-5F4B-AB29-1EA90A6A96FD}"/>
                </a:ext>
              </a:extLst>
            </p:cNvPr>
            <p:cNvSpPr/>
            <p:nvPr/>
          </p:nvSpPr>
          <p:spPr>
            <a:xfrm rot="10800000">
              <a:off x="3167033" y="5712108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B510FA-878B-414C-BF1D-78B24547C76E}"/>
                </a:ext>
              </a:extLst>
            </p:cNvPr>
            <p:cNvSpPr txBox="1"/>
            <p:nvPr/>
          </p:nvSpPr>
          <p:spPr>
            <a:xfrm>
              <a:off x="3172713" y="5854518"/>
              <a:ext cx="339941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Host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F68F8F-204E-8043-90F8-27D23090C214}"/>
                </a:ext>
              </a:extLst>
            </p:cNvPr>
            <p:cNvCxnSpPr>
              <a:cxnSpLocks/>
            </p:cNvCxnSpPr>
            <p:nvPr/>
          </p:nvCxnSpPr>
          <p:spPr>
            <a:xfrm>
              <a:off x="3337003" y="5332692"/>
              <a:ext cx="0" cy="10520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524DE9-5A17-CA42-9FB4-B8FDE33C41B3}"/>
                </a:ext>
              </a:extLst>
            </p:cNvPr>
            <p:cNvCxnSpPr>
              <a:cxnSpLocks/>
            </p:cNvCxnSpPr>
            <p:nvPr/>
          </p:nvCxnSpPr>
          <p:spPr>
            <a:xfrm>
              <a:off x="3337003" y="5566087"/>
              <a:ext cx="0" cy="10520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DE26DD-9DF1-CB44-AE22-273D588D7483}"/>
                </a:ext>
              </a:extLst>
            </p:cNvPr>
            <p:cNvSpPr txBox="1"/>
            <p:nvPr/>
          </p:nvSpPr>
          <p:spPr>
            <a:xfrm>
              <a:off x="3121681" y="5416384"/>
              <a:ext cx="430644" cy="17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CC2B75-F8E0-FC49-AFD0-54D3CBB388F6}"/>
              </a:ext>
            </a:extLst>
          </p:cNvPr>
          <p:cNvGrpSpPr/>
          <p:nvPr/>
        </p:nvGrpSpPr>
        <p:grpSpPr>
          <a:xfrm>
            <a:off x="3873161" y="5332692"/>
            <a:ext cx="430644" cy="915192"/>
            <a:chOff x="3121681" y="5332692"/>
            <a:chExt cx="430644" cy="915192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F40BA01-C43E-244C-B359-DBC04FEDE15C}"/>
                </a:ext>
              </a:extLst>
            </p:cNvPr>
            <p:cNvSpPr/>
            <p:nvPr/>
          </p:nvSpPr>
          <p:spPr>
            <a:xfrm rot="10800000">
              <a:off x="3121681" y="5670381"/>
              <a:ext cx="430644" cy="577503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8035BF1-9663-3D41-B007-53D2D5E0BD32}"/>
                </a:ext>
              </a:extLst>
            </p:cNvPr>
            <p:cNvSpPr/>
            <p:nvPr/>
          </p:nvSpPr>
          <p:spPr>
            <a:xfrm rot="10800000">
              <a:off x="3167033" y="5712108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90FBE9-C074-4F4C-BF08-7E51C5E0254F}"/>
                </a:ext>
              </a:extLst>
            </p:cNvPr>
            <p:cNvSpPr txBox="1"/>
            <p:nvPr/>
          </p:nvSpPr>
          <p:spPr>
            <a:xfrm>
              <a:off x="3167033" y="5859704"/>
              <a:ext cx="339941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Node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89FD9A5-489B-6943-9038-9E4C42DBD47A}"/>
                </a:ext>
              </a:extLst>
            </p:cNvPr>
            <p:cNvCxnSpPr>
              <a:cxnSpLocks/>
            </p:cNvCxnSpPr>
            <p:nvPr/>
          </p:nvCxnSpPr>
          <p:spPr>
            <a:xfrm>
              <a:off x="3337003" y="5332692"/>
              <a:ext cx="0" cy="10520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223243D-BB86-3547-97F5-DC4D98013F47}"/>
                </a:ext>
              </a:extLst>
            </p:cNvPr>
            <p:cNvCxnSpPr>
              <a:cxnSpLocks/>
            </p:cNvCxnSpPr>
            <p:nvPr/>
          </p:nvCxnSpPr>
          <p:spPr>
            <a:xfrm>
              <a:off x="3337003" y="5566087"/>
              <a:ext cx="0" cy="10520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DAD17A-E92A-1640-A381-E0415900A4F8}"/>
                </a:ext>
              </a:extLst>
            </p:cNvPr>
            <p:cNvSpPr txBox="1"/>
            <p:nvPr/>
          </p:nvSpPr>
          <p:spPr>
            <a:xfrm>
              <a:off x="3121681" y="5416384"/>
              <a:ext cx="430644" cy="17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5D156D-E0FC-9542-8824-357EA95D657F}"/>
              </a:ext>
            </a:extLst>
          </p:cNvPr>
          <p:cNvGrpSpPr/>
          <p:nvPr/>
        </p:nvGrpSpPr>
        <p:grpSpPr>
          <a:xfrm>
            <a:off x="4488637" y="4462288"/>
            <a:ext cx="1183222" cy="1785596"/>
            <a:chOff x="4488637" y="4462288"/>
            <a:chExt cx="1183222" cy="178559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070165F-41FC-3F4A-8CD7-6600171A91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4667" y="5964733"/>
              <a:ext cx="202989" cy="1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DDC42D-A705-D84C-8CB0-E7B86FF0196E}"/>
                </a:ext>
              </a:extLst>
            </p:cNvPr>
            <p:cNvSpPr/>
            <p:nvPr/>
          </p:nvSpPr>
          <p:spPr>
            <a:xfrm>
              <a:off x="4488638" y="4462288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99F926-4C1F-C040-A528-0779FA4B5EE6}"/>
                </a:ext>
              </a:extLst>
            </p:cNvPr>
            <p:cNvSpPr/>
            <p:nvPr/>
          </p:nvSpPr>
          <p:spPr>
            <a:xfrm>
              <a:off x="4531758" y="4501378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82723E-9223-3544-B914-7C27BE5E0B0B}"/>
                </a:ext>
              </a:extLst>
            </p:cNvPr>
            <p:cNvSpPr txBox="1"/>
            <p:nvPr/>
          </p:nvSpPr>
          <p:spPr>
            <a:xfrm>
              <a:off x="4488637" y="4774320"/>
              <a:ext cx="1183222" cy="26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98CE293-8B38-9A48-B13B-75E9DDB4EF39}"/>
                </a:ext>
              </a:extLst>
            </p:cNvPr>
            <p:cNvGrpSpPr/>
            <p:nvPr/>
          </p:nvGrpSpPr>
          <p:grpSpPr>
            <a:xfrm>
              <a:off x="4488812" y="5332692"/>
              <a:ext cx="430644" cy="915192"/>
              <a:chOff x="3121681" y="5332692"/>
              <a:chExt cx="430644" cy="915192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05B5AB3-C8D8-5B49-B268-A8ECC3D000FB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9A769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97A8CF17-3A03-5A43-84B6-590E4907AD9F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1F1DD-2FD6-A448-9E07-E2E634AD0909}"/>
                  </a:ext>
                </a:extLst>
              </p:cNvPr>
              <p:cNvSpPr txBox="1"/>
              <p:nvPr/>
            </p:nvSpPr>
            <p:spPr>
              <a:xfrm>
                <a:off x="3167033" y="5854518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Host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B60E17D-0725-8041-A4B2-48CCA795D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EEDD28E-C955-E84D-B2B5-7CEBF45FA8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FAFB76-93DA-544A-B6F2-ACA8F3970F7B}"/>
                  </a:ext>
                </a:extLst>
              </p:cNvPr>
              <p:cNvSpPr txBox="1"/>
              <p:nvPr/>
            </p:nvSpPr>
            <p:spPr>
              <a:xfrm>
                <a:off x="3121681" y="5416384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641437-642B-DD47-9F84-B171BADDC035}"/>
                </a:ext>
              </a:extLst>
            </p:cNvPr>
            <p:cNvGrpSpPr/>
            <p:nvPr/>
          </p:nvGrpSpPr>
          <p:grpSpPr>
            <a:xfrm>
              <a:off x="5237886" y="5332692"/>
              <a:ext cx="430644" cy="915192"/>
              <a:chOff x="3121681" y="5332692"/>
              <a:chExt cx="430644" cy="915192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CC754DAD-B74A-D345-980F-CFC84F396892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955A2744-51F6-B347-854E-6755D0B79D38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8DC797B-84C3-C744-BFF7-8475D395E554}"/>
                  </a:ext>
                </a:extLst>
              </p:cNvPr>
              <p:cNvSpPr txBox="1"/>
              <p:nvPr/>
            </p:nvSpPr>
            <p:spPr>
              <a:xfrm>
                <a:off x="3167033" y="5854518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E7CA45E-B04B-5A4D-901C-06316BCA1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F3BD3B2-0A3B-CE48-8CC4-5D7E89BF9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224735E-5D64-5946-A958-2CBB5B3A770C}"/>
                  </a:ext>
                </a:extLst>
              </p:cNvPr>
              <p:cNvSpPr txBox="1"/>
              <p:nvPr/>
            </p:nvSpPr>
            <p:spPr>
              <a:xfrm>
                <a:off x="3121681" y="5416384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DCD267-EFD2-B24C-A40B-48488754CECE}"/>
              </a:ext>
            </a:extLst>
          </p:cNvPr>
          <p:cNvGrpSpPr/>
          <p:nvPr/>
        </p:nvGrpSpPr>
        <p:grpSpPr>
          <a:xfrm rot="10800000">
            <a:off x="4488637" y="1407737"/>
            <a:ext cx="1183222" cy="1785596"/>
            <a:chOff x="4488637" y="4462288"/>
            <a:chExt cx="1183222" cy="178559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011503B-8055-4D48-AE4A-0DA8155C633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977791" y="5958202"/>
              <a:ext cx="221533" cy="0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E2194E-7042-8145-9953-0DC33837B64B}"/>
                </a:ext>
              </a:extLst>
            </p:cNvPr>
            <p:cNvSpPr/>
            <p:nvPr/>
          </p:nvSpPr>
          <p:spPr>
            <a:xfrm>
              <a:off x="4488638" y="4462288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7372C95-7A13-6244-802A-B3624C80A50A}"/>
                </a:ext>
              </a:extLst>
            </p:cNvPr>
            <p:cNvSpPr/>
            <p:nvPr/>
          </p:nvSpPr>
          <p:spPr>
            <a:xfrm>
              <a:off x="4531758" y="4501378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4D29DE4-1B7F-B043-86C9-E26D602ECFCD}"/>
                </a:ext>
              </a:extLst>
            </p:cNvPr>
            <p:cNvSpPr txBox="1"/>
            <p:nvPr/>
          </p:nvSpPr>
          <p:spPr>
            <a:xfrm rot="10800000">
              <a:off x="4488637" y="4774320"/>
              <a:ext cx="1183222" cy="26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BF8D93C-F6B9-2B4C-8524-B12B12B733DD}"/>
                </a:ext>
              </a:extLst>
            </p:cNvPr>
            <p:cNvGrpSpPr/>
            <p:nvPr/>
          </p:nvGrpSpPr>
          <p:grpSpPr>
            <a:xfrm>
              <a:off x="4488812" y="5332692"/>
              <a:ext cx="430644" cy="915192"/>
              <a:chOff x="3121681" y="5332692"/>
              <a:chExt cx="430644" cy="915192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C06DF185-D681-BA41-87BC-B72EE29D6C78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97E8EF75-74C3-D345-B2D8-89530CFE000A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562363C-DB7A-154D-BA28-38849B21C79F}"/>
                  </a:ext>
                </a:extLst>
              </p:cNvPr>
              <p:cNvSpPr txBox="1"/>
              <p:nvPr/>
            </p:nvSpPr>
            <p:spPr>
              <a:xfrm rot="10800000">
                <a:off x="3167033" y="5862886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40EE6AA-5833-DD44-B281-700DDDA82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2722892-2254-B24A-8233-6BA6B4240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5735D0C-7DA9-CD4B-BEBE-858E1E0F49C4}"/>
                  </a:ext>
                </a:extLst>
              </p:cNvPr>
              <p:cNvSpPr txBox="1"/>
              <p:nvPr/>
            </p:nvSpPr>
            <p:spPr>
              <a:xfrm rot="10800000">
                <a:off x="3121681" y="5418395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6042F8B-C980-9E41-BC3E-DA7E632BE765}"/>
                </a:ext>
              </a:extLst>
            </p:cNvPr>
            <p:cNvGrpSpPr/>
            <p:nvPr/>
          </p:nvGrpSpPr>
          <p:grpSpPr>
            <a:xfrm>
              <a:off x="5237886" y="5332692"/>
              <a:ext cx="430644" cy="915192"/>
              <a:chOff x="3121681" y="5332692"/>
              <a:chExt cx="430644" cy="915192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70F1B1DB-E83C-E548-83CB-49DBBF67C6DB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DACD8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1089269C-0D61-8343-BA43-EB824BEE1D7A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E3AF9A8-CA04-5D49-961E-CFE1FBBCC289}"/>
                  </a:ext>
                </a:extLst>
              </p:cNvPr>
              <p:cNvSpPr txBox="1"/>
              <p:nvPr/>
            </p:nvSpPr>
            <p:spPr>
              <a:xfrm rot="10800000">
                <a:off x="3167033" y="5867599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Host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3B7060F-6E73-EC4C-8D51-AA7632D44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392EEC3-26A8-084B-91C4-E31E8BC3D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FD62DA-A322-F941-AEE4-2C726B5181B1}"/>
                  </a:ext>
                </a:extLst>
              </p:cNvPr>
              <p:cNvSpPr txBox="1"/>
              <p:nvPr/>
            </p:nvSpPr>
            <p:spPr>
              <a:xfrm rot="10800000">
                <a:off x="3121681" y="5418395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4B46F9-FF00-AA45-B12D-B64D6725F0A0}"/>
              </a:ext>
            </a:extLst>
          </p:cNvPr>
          <p:cNvGrpSpPr/>
          <p:nvPr/>
        </p:nvGrpSpPr>
        <p:grpSpPr>
          <a:xfrm rot="10800000">
            <a:off x="3117037" y="1407736"/>
            <a:ext cx="1183222" cy="1785596"/>
            <a:chOff x="4488637" y="4462288"/>
            <a:chExt cx="1183222" cy="178559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FB2397F-3F2F-E445-BAC8-2D8B6A818BD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970915" y="5958201"/>
              <a:ext cx="262563" cy="1"/>
            </a:xfrm>
            <a:prstGeom prst="line">
              <a:avLst/>
            </a:prstGeom>
            <a:ln w="25400" cap="rnd">
              <a:solidFill>
                <a:srgbClr val="C2AE38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DAFF762-94BB-1740-B9F9-D6F4ABED1296}"/>
                </a:ext>
              </a:extLst>
            </p:cNvPr>
            <p:cNvSpPr/>
            <p:nvPr/>
          </p:nvSpPr>
          <p:spPr>
            <a:xfrm>
              <a:off x="4488638" y="4462288"/>
              <a:ext cx="1183220" cy="871019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C4C1CAF-F335-2F4F-BAFF-30D21ADAD93E}"/>
                </a:ext>
              </a:extLst>
            </p:cNvPr>
            <p:cNvSpPr/>
            <p:nvPr/>
          </p:nvSpPr>
          <p:spPr>
            <a:xfrm>
              <a:off x="4531758" y="4501378"/>
              <a:ext cx="1100359" cy="792841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BFEFBB5-B01E-2843-8429-2CBA738A0C04}"/>
                </a:ext>
              </a:extLst>
            </p:cNvPr>
            <p:cNvSpPr txBox="1"/>
            <p:nvPr/>
          </p:nvSpPr>
          <p:spPr>
            <a:xfrm rot="10800000">
              <a:off x="4488637" y="4774320"/>
              <a:ext cx="1183222" cy="26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61698F6-D581-0442-AAA1-3E2EDDE08F46}"/>
                </a:ext>
              </a:extLst>
            </p:cNvPr>
            <p:cNvGrpSpPr/>
            <p:nvPr/>
          </p:nvGrpSpPr>
          <p:grpSpPr>
            <a:xfrm>
              <a:off x="4488812" y="5332692"/>
              <a:ext cx="430644" cy="915192"/>
              <a:chOff x="3121681" y="5332692"/>
              <a:chExt cx="430644" cy="915192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81E61DC9-7169-B944-A10E-74D519F972B9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59B6AC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FD82B459-A3D5-834F-85ED-BCCF7E687154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10F90AA-FE48-AF42-859C-CD555824BB9E}"/>
                  </a:ext>
                </a:extLst>
              </p:cNvPr>
              <p:cNvSpPr txBox="1"/>
              <p:nvPr/>
            </p:nvSpPr>
            <p:spPr>
              <a:xfrm rot="10800000">
                <a:off x="3167033" y="5867599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Node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3A8721B-CD50-2948-9CDC-A7FAA30F1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C223DD-DC10-5643-8001-F1650F284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1297D46-02AE-E64B-B5B7-9555A375400C}"/>
                  </a:ext>
                </a:extLst>
              </p:cNvPr>
              <p:cNvSpPr txBox="1"/>
              <p:nvPr/>
            </p:nvSpPr>
            <p:spPr>
              <a:xfrm rot="10800000">
                <a:off x="3121681" y="5418395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2116141-3C04-BB42-B574-394621076396}"/>
                </a:ext>
              </a:extLst>
            </p:cNvPr>
            <p:cNvGrpSpPr/>
            <p:nvPr/>
          </p:nvGrpSpPr>
          <p:grpSpPr>
            <a:xfrm>
              <a:off x="5237886" y="5332692"/>
              <a:ext cx="430644" cy="915192"/>
              <a:chOff x="3121681" y="5332692"/>
              <a:chExt cx="430644" cy="915192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022FB705-C4F1-BB43-815E-C75A3827963E}"/>
                  </a:ext>
                </a:extLst>
              </p:cNvPr>
              <p:cNvSpPr/>
              <p:nvPr/>
            </p:nvSpPr>
            <p:spPr>
              <a:xfrm rot="10800000">
                <a:off x="3121681" y="5670381"/>
                <a:ext cx="430644" cy="577503"/>
              </a:xfrm>
              <a:prstGeom prst="roundRect">
                <a:avLst/>
              </a:prstGeom>
              <a:gradFill>
                <a:gsLst>
                  <a:gs pos="0">
                    <a:srgbClr val="9A769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94A7EB56-B2BC-DD4B-A6C2-FB7115DB5805}"/>
                  </a:ext>
                </a:extLst>
              </p:cNvPr>
              <p:cNvSpPr/>
              <p:nvPr/>
            </p:nvSpPr>
            <p:spPr>
              <a:xfrm rot="10800000">
                <a:off x="3167033" y="5712108"/>
                <a:ext cx="339941" cy="492189"/>
              </a:xfrm>
              <a:prstGeom prst="roundRect">
                <a:avLst>
                  <a:gd name="adj" fmla="val 4286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89005AB-5B0B-4B49-9425-9F3C8802CD05}"/>
                  </a:ext>
                </a:extLst>
              </p:cNvPr>
              <p:cNvSpPr txBox="1"/>
              <p:nvPr/>
            </p:nvSpPr>
            <p:spPr>
              <a:xfrm rot="10800000">
                <a:off x="3167033" y="5867599"/>
                <a:ext cx="339941" cy="21005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</a:rPr>
                  <a:t>Host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F1C7759-9AC1-F049-9EA7-6EAC8FA64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332692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A8DD138-0020-244A-BE0B-5AC6DE362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003" y="5566087"/>
                <a:ext cx="0" cy="10520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FC496E0-D07B-244F-9D4D-E2D209BDCC3C}"/>
                  </a:ext>
                </a:extLst>
              </p:cNvPr>
              <p:cNvSpPr txBox="1"/>
              <p:nvPr/>
            </p:nvSpPr>
            <p:spPr>
              <a:xfrm rot="10800000">
                <a:off x="3121681" y="5418395"/>
                <a:ext cx="430644" cy="17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900" dirty="0">
                    <a:solidFill>
                      <a:srgbClr val="DACD88"/>
                    </a:solidFill>
                  </a:rPr>
                  <a:t>CXL</a:t>
                </a:r>
              </a:p>
            </p:txBody>
          </p:sp>
        </p:grp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41D4909-B6A0-184C-B462-0C7DF0A6AD16}"/>
              </a:ext>
            </a:extLst>
          </p:cNvPr>
          <p:cNvCxnSpPr>
            <a:cxnSpLocks/>
          </p:cNvCxnSpPr>
          <p:nvPr/>
        </p:nvCxnSpPr>
        <p:spPr>
          <a:xfrm>
            <a:off x="7619772" y="3776904"/>
            <a:ext cx="0" cy="10603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9F21823-82E4-9B47-9AB6-70192BA044E3}"/>
              </a:ext>
            </a:extLst>
          </p:cNvPr>
          <p:cNvSpPr/>
          <p:nvPr/>
        </p:nvSpPr>
        <p:spPr>
          <a:xfrm>
            <a:off x="5853363" y="3387007"/>
            <a:ext cx="1183220" cy="871019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BC2945D-26D1-414E-AE97-A17C9DA18988}"/>
              </a:ext>
            </a:extLst>
          </p:cNvPr>
          <p:cNvSpPr/>
          <p:nvPr/>
        </p:nvSpPr>
        <p:spPr>
          <a:xfrm>
            <a:off x="5896483" y="3426097"/>
            <a:ext cx="1100359" cy="79284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00D711-729C-8B43-B551-772079649DDD}"/>
              </a:ext>
            </a:extLst>
          </p:cNvPr>
          <p:cNvSpPr txBox="1"/>
          <p:nvPr/>
        </p:nvSpPr>
        <p:spPr>
          <a:xfrm>
            <a:off x="5853362" y="3699039"/>
            <a:ext cx="118322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rgbClr val="223647"/>
                </a:solidFill>
              </a:rPr>
              <a:t>CXL Switch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FBE7AEE-6DFD-6A4B-93EA-096915ABAE56}"/>
              </a:ext>
            </a:extLst>
          </p:cNvPr>
          <p:cNvGrpSpPr/>
          <p:nvPr/>
        </p:nvGrpSpPr>
        <p:grpSpPr>
          <a:xfrm>
            <a:off x="7033255" y="3154243"/>
            <a:ext cx="805747" cy="577503"/>
            <a:chOff x="7033255" y="3154243"/>
            <a:chExt cx="805747" cy="577503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ABC981B6-7DB6-F349-8BB1-3890184267D7}"/>
                </a:ext>
              </a:extLst>
            </p:cNvPr>
            <p:cNvSpPr/>
            <p:nvPr/>
          </p:nvSpPr>
          <p:spPr>
            <a:xfrm rot="10800000">
              <a:off x="7408358" y="3154243"/>
              <a:ext cx="430644" cy="577503"/>
            </a:xfrm>
            <a:prstGeom prst="roundRect">
              <a:avLst/>
            </a:prstGeom>
            <a:gradFill>
              <a:gsLst>
                <a:gs pos="0">
                  <a:srgbClr val="59B6AC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411AFA46-371A-B948-934D-C1A695E875AE}"/>
                </a:ext>
              </a:extLst>
            </p:cNvPr>
            <p:cNvSpPr/>
            <p:nvPr/>
          </p:nvSpPr>
          <p:spPr>
            <a:xfrm rot="10800000">
              <a:off x="7452779" y="3196899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A1FEACC-2A38-BC42-9E89-53F94B6277CA}"/>
                </a:ext>
              </a:extLst>
            </p:cNvPr>
            <p:cNvSpPr txBox="1"/>
            <p:nvPr/>
          </p:nvSpPr>
          <p:spPr>
            <a:xfrm>
              <a:off x="7441881" y="3284488"/>
              <a:ext cx="341371" cy="3277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End-Point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0C8BCBA-F943-AB4B-8D11-404B567B9D7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255" y="3506742"/>
              <a:ext cx="532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DDEDBFA-BE9D-F241-AAA9-D18552191702}"/>
                </a:ext>
              </a:extLst>
            </p:cNvPr>
            <p:cNvCxnSpPr>
              <a:cxnSpLocks/>
            </p:cNvCxnSpPr>
            <p:nvPr/>
          </p:nvCxnSpPr>
          <p:spPr>
            <a:xfrm>
              <a:off x="7333546" y="3506742"/>
              <a:ext cx="7409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C72F06-1B38-2C46-90D8-970054E1014C}"/>
                </a:ext>
              </a:extLst>
            </p:cNvPr>
            <p:cNvSpPr txBox="1"/>
            <p:nvPr/>
          </p:nvSpPr>
          <p:spPr>
            <a:xfrm>
              <a:off x="7089739" y="3411372"/>
              <a:ext cx="246357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DF1BD64-0BD7-2440-8A04-084BD8AFF030}"/>
              </a:ext>
            </a:extLst>
          </p:cNvPr>
          <p:cNvGrpSpPr/>
          <p:nvPr/>
        </p:nvGrpSpPr>
        <p:grpSpPr>
          <a:xfrm>
            <a:off x="7033255" y="3915279"/>
            <a:ext cx="805747" cy="577503"/>
            <a:chOff x="7033255" y="3278465"/>
            <a:chExt cx="805747" cy="577503"/>
          </a:xfrm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9ACC97A9-47B4-444C-8B18-7601762C2F3A}"/>
                </a:ext>
              </a:extLst>
            </p:cNvPr>
            <p:cNvSpPr/>
            <p:nvPr/>
          </p:nvSpPr>
          <p:spPr>
            <a:xfrm rot="10800000">
              <a:off x="7408358" y="3278465"/>
              <a:ext cx="430644" cy="577503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5000"/>
                    <a:lumOff val="3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D3567BE6-D897-1849-898F-9E820332D1E7}"/>
                </a:ext>
              </a:extLst>
            </p:cNvPr>
            <p:cNvSpPr/>
            <p:nvPr/>
          </p:nvSpPr>
          <p:spPr>
            <a:xfrm rot="10800000">
              <a:off x="7452779" y="3321121"/>
              <a:ext cx="339941" cy="492189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EEEBFF7-4D0A-7D4B-A4F4-D7DF1007252E}"/>
                </a:ext>
              </a:extLst>
            </p:cNvPr>
            <p:cNvSpPr txBox="1"/>
            <p:nvPr/>
          </p:nvSpPr>
          <p:spPr>
            <a:xfrm>
              <a:off x="7449086" y="3462187"/>
              <a:ext cx="341371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Host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34860B7-FD63-9947-A505-744B96413C56}"/>
                </a:ext>
              </a:extLst>
            </p:cNvPr>
            <p:cNvCxnSpPr>
              <a:cxnSpLocks/>
            </p:cNvCxnSpPr>
            <p:nvPr/>
          </p:nvCxnSpPr>
          <p:spPr>
            <a:xfrm>
              <a:off x="7033255" y="3506742"/>
              <a:ext cx="532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71582ED-4469-FE47-9922-F8F18F92A130}"/>
                </a:ext>
              </a:extLst>
            </p:cNvPr>
            <p:cNvCxnSpPr>
              <a:cxnSpLocks/>
            </p:cNvCxnSpPr>
            <p:nvPr/>
          </p:nvCxnSpPr>
          <p:spPr>
            <a:xfrm>
              <a:off x="7333546" y="3506742"/>
              <a:ext cx="7409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DC2F1E1-2E24-2348-8807-1145DEA80483}"/>
                </a:ext>
              </a:extLst>
            </p:cNvPr>
            <p:cNvSpPr txBox="1"/>
            <p:nvPr/>
          </p:nvSpPr>
          <p:spPr>
            <a:xfrm>
              <a:off x="7089739" y="3411372"/>
              <a:ext cx="246357" cy="2100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rgbClr val="DACD88"/>
                  </a:solidFill>
                </a:rPr>
                <a:t>CXL</a:t>
              </a: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7B7E367-B3DD-7C4E-A23E-40CFE3B56B18}"/>
              </a:ext>
            </a:extLst>
          </p:cNvPr>
          <p:cNvCxnSpPr>
            <a:cxnSpLocks/>
          </p:cNvCxnSpPr>
          <p:nvPr/>
        </p:nvCxnSpPr>
        <p:spPr>
          <a:xfrm rot="10800000">
            <a:off x="1158457" y="3763686"/>
            <a:ext cx="0" cy="10603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DFF769B-70FA-5B49-8307-5442A01381D1}"/>
              </a:ext>
            </a:extLst>
          </p:cNvPr>
          <p:cNvSpPr/>
          <p:nvPr/>
        </p:nvSpPr>
        <p:spPr>
          <a:xfrm>
            <a:off x="1753367" y="3388999"/>
            <a:ext cx="1183220" cy="871019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2D9233-AFEF-E949-A264-EA5852CC86EC}"/>
              </a:ext>
            </a:extLst>
          </p:cNvPr>
          <p:cNvSpPr/>
          <p:nvPr/>
        </p:nvSpPr>
        <p:spPr>
          <a:xfrm>
            <a:off x="1793108" y="3428087"/>
            <a:ext cx="1100359" cy="79284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23C9AE-6BC3-A44B-B347-418F134953A2}"/>
              </a:ext>
            </a:extLst>
          </p:cNvPr>
          <p:cNvSpPr txBox="1"/>
          <p:nvPr/>
        </p:nvSpPr>
        <p:spPr>
          <a:xfrm>
            <a:off x="1735125" y="3685606"/>
            <a:ext cx="118322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rgbClr val="223647"/>
                </a:solidFill>
              </a:rPr>
              <a:t>CXL Switch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B1ADF31D-AB0B-7241-9DDC-3404629A2CE3}"/>
              </a:ext>
            </a:extLst>
          </p:cNvPr>
          <p:cNvSpPr/>
          <p:nvPr/>
        </p:nvSpPr>
        <p:spPr>
          <a:xfrm rot="10800000">
            <a:off x="949006" y="3915279"/>
            <a:ext cx="430644" cy="577503"/>
          </a:xfrm>
          <a:prstGeom prst="roundRect">
            <a:avLst/>
          </a:prstGeom>
          <a:gradFill>
            <a:gsLst>
              <a:gs pos="0">
                <a:srgbClr val="59B6A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2AC8B758-BC8D-484F-8ED9-83C7DB276597}"/>
              </a:ext>
            </a:extLst>
          </p:cNvPr>
          <p:cNvSpPr/>
          <p:nvPr/>
        </p:nvSpPr>
        <p:spPr>
          <a:xfrm rot="10800000">
            <a:off x="995288" y="3957937"/>
            <a:ext cx="339941" cy="492189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552758E-87A5-0943-9061-EAAA0807CE3A}"/>
              </a:ext>
            </a:extLst>
          </p:cNvPr>
          <p:cNvSpPr txBox="1"/>
          <p:nvPr/>
        </p:nvSpPr>
        <p:spPr>
          <a:xfrm>
            <a:off x="987771" y="4099001"/>
            <a:ext cx="341371" cy="2100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b="1" dirty="0">
                <a:solidFill>
                  <a:schemeClr val="bg1"/>
                </a:solidFill>
              </a:rPr>
              <a:t>Node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A76545E-D332-7844-950B-DD879F1C217E}"/>
              </a:ext>
            </a:extLst>
          </p:cNvPr>
          <p:cNvCxnSpPr>
            <a:cxnSpLocks/>
          </p:cNvCxnSpPr>
          <p:nvPr/>
        </p:nvCxnSpPr>
        <p:spPr>
          <a:xfrm rot="10800000">
            <a:off x="1695545" y="4140283"/>
            <a:ext cx="532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B3CB2AD-2D4C-BD4C-848B-C48A369E184C}"/>
              </a:ext>
            </a:extLst>
          </p:cNvPr>
          <p:cNvCxnSpPr>
            <a:cxnSpLocks/>
          </p:cNvCxnSpPr>
          <p:nvPr/>
        </p:nvCxnSpPr>
        <p:spPr>
          <a:xfrm rot="10800000">
            <a:off x="1374378" y="4140283"/>
            <a:ext cx="7409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B76292EE-924C-1743-9ED5-D4DE60DE780F}"/>
              </a:ext>
            </a:extLst>
          </p:cNvPr>
          <p:cNvSpPr txBox="1"/>
          <p:nvPr/>
        </p:nvSpPr>
        <p:spPr>
          <a:xfrm>
            <a:off x="1455350" y="4049160"/>
            <a:ext cx="246357" cy="2100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DACD88"/>
                </a:solidFill>
              </a:rPr>
              <a:t>CXL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1B458D8-743D-0841-A141-2A62666D57F3}"/>
              </a:ext>
            </a:extLst>
          </p:cNvPr>
          <p:cNvSpPr/>
          <p:nvPr/>
        </p:nvSpPr>
        <p:spPr>
          <a:xfrm rot="10800000">
            <a:off x="949006" y="3154243"/>
            <a:ext cx="430644" cy="577503"/>
          </a:xfrm>
          <a:prstGeom prst="roundRect">
            <a:avLst/>
          </a:prstGeom>
          <a:gradFill>
            <a:gsLst>
              <a:gs pos="0">
                <a:schemeClr val="accent5">
                  <a:lumMod val="65000"/>
                  <a:lumOff val="3500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CF1AE029-0489-9E41-9D73-7AF6EA0BB9E5}"/>
              </a:ext>
            </a:extLst>
          </p:cNvPr>
          <p:cNvSpPr/>
          <p:nvPr/>
        </p:nvSpPr>
        <p:spPr>
          <a:xfrm rot="10800000">
            <a:off x="995288" y="3196901"/>
            <a:ext cx="339941" cy="492189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61D6037-620C-3945-8778-D9A311D5320B}"/>
              </a:ext>
            </a:extLst>
          </p:cNvPr>
          <p:cNvSpPr txBox="1"/>
          <p:nvPr/>
        </p:nvSpPr>
        <p:spPr>
          <a:xfrm>
            <a:off x="1005601" y="3337964"/>
            <a:ext cx="341371" cy="2100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b="1" dirty="0">
                <a:solidFill>
                  <a:schemeClr val="bg1"/>
                </a:solidFill>
              </a:rPr>
              <a:t>Host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E1B4F61-49FA-C240-AE4C-D192F4B60966}"/>
              </a:ext>
            </a:extLst>
          </p:cNvPr>
          <p:cNvCxnSpPr>
            <a:cxnSpLocks/>
          </p:cNvCxnSpPr>
          <p:nvPr/>
        </p:nvCxnSpPr>
        <p:spPr>
          <a:xfrm rot="10800000">
            <a:off x="1695545" y="3503469"/>
            <a:ext cx="532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9F3C1EB-ECFF-3646-8137-5465B7E23685}"/>
              </a:ext>
            </a:extLst>
          </p:cNvPr>
          <p:cNvCxnSpPr>
            <a:cxnSpLocks/>
          </p:cNvCxnSpPr>
          <p:nvPr/>
        </p:nvCxnSpPr>
        <p:spPr>
          <a:xfrm rot="10800000">
            <a:off x="1374378" y="3503469"/>
            <a:ext cx="7409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09CDFFD4-7276-8847-991A-9D4579E804F6}"/>
              </a:ext>
            </a:extLst>
          </p:cNvPr>
          <p:cNvSpPr txBox="1"/>
          <p:nvPr/>
        </p:nvSpPr>
        <p:spPr>
          <a:xfrm>
            <a:off x="1455350" y="3412346"/>
            <a:ext cx="246357" cy="2100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DACD88"/>
                </a:solidFill>
              </a:rPr>
              <a:t>CXL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A6871195-4245-A047-BF91-07BE91EF33CB}"/>
              </a:ext>
            </a:extLst>
          </p:cNvPr>
          <p:cNvSpPr/>
          <p:nvPr/>
        </p:nvSpPr>
        <p:spPr>
          <a:xfrm>
            <a:off x="2799761" y="3056975"/>
            <a:ext cx="3181546" cy="1541179"/>
          </a:xfrm>
          <a:prstGeom prst="roundRect">
            <a:avLst>
              <a:gd name="adj" fmla="val 3131"/>
            </a:avLst>
          </a:prstGeom>
          <a:noFill/>
          <a:ln>
            <a:solidFill>
              <a:schemeClr val="accent4"/>
            </a:solidFill>
          </a:ln>
          <a:effectLst>
            <a:glow rad="38100">
              <a:schemeClr val="accent4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38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581A37EA-9BCB-9F4E-A93E-9A5561D17394}"/>
              </a:ext>
            </a:extLst>
          </p:cNvPr>
          <p:cNvSpPr/>
          <p:nvPr/>
        </p:nvSpPr>
        <p:spPr>
          <a:xfrm>
            <a:off x="674185" y="3742587"/>
            <a:ext cx="5669229" cy="16855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5000"/>
                  <a:lumOff val="15000"/>
                </a:schemeClr>
              </a:gs>
              <a:gs pos="99000">
                <a:schemeClr val="tx2">
                  <a:alpha val="55000"/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26EE310-6E1A-DF4B-B9C2-8B5B59B948E0}"/>
              </a:ext>
            </a:extLst>
          </p:cNvPr>
          <p:cNvSpPr/>
          <p:nvPr/>
        </p:nvSpPr>
        <p:spPr>
          <a:xfrm>
            <a:off x="729334" y="3798725"/>
            <a:ext cx="5564123" cy="157296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00EEB3-CFD7-014C-B1C8-A13D373EF4EB}"/>
              </a:ext>
            </a:extLst>
          </p:cNvPr>
          <p:cNvGrpSpPr/>
          <p:nvPr/>
        </p:nvGrpSpPr>
        <p:grpSpPr>
          <a:xfrm>
            <a:off x="1520285" y="2480171"/>
            <a:ext cx="3977029" cy="988372"/>
            <a:chOff x="1525695" y="2480171"/>
            <a:chExt cx="3977029" cy="98837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577C366-62FD-D745-95F7-4C2126405FDA}"/>
                </a:ext>
              </a:extLst>
            </p:cNvPr>
            <p:cNvSpPr/>
            <p:nvPr/>
          </p:nvSpPr>
          <p:spPr>
            <a:xfrm>
              <a:off x="3612416" y="2480171"/>
              <a:ext cx="1890308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8D3BF05-FBED-7748-A851-D5CE0475C236}"/>
                </a:ext>
              </a:extLst>
            </p:cNvPr>
            <p:cNvSpPr/>
            <p:nvPr/>
          </p:nvSpPr>
          <p:spPr>
            <a:xfrm>
              <a:off x="3663717" y="2526672"/>
              <a:ext cx="1771980" cy="8912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D0EBFD5-2CB2-AF47-9980-9A613821B6DC}"/>
                </a:ext>
              </a:extLst>
            </p:cNvPr>
            <p:cNvSpPr txBox="1"/>
            <p:nvPr/>
          </p:nvSpPr>
          <p:spPr>
            <a:xfrm>
              <a:off x="4330748" y="2691147"/>
              <a:ext cx="1171976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Switch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DB37E22-95B6-2B43-B6E3-20A7416A7A7C}"/>
                </a:ext>
              </a:extLst>
            </p:cNvPr>
            <p:cNvSpPr/>
            <p:nvPr/>
          </p:nvSpPr>
          <p:spPr>
            <a:xfrm>
              <a:off x="1525695" y="2480171"/>
              <a:ext cx="1890308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6684DBE-E6CC-394A-9F8D-DB606F1D3A77}"/>
                </a:ext>
              </a:extLst>
            </p:cNvPr>
            <p:cNvSpPr/>
            <p:nvPr/>
          </p:nvSpPr>
          <p:spPr>
            <a:xfrm>
              <a:off x="1576996" y="2526672"/>
              <a:ext cx="1771980" cy="8912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5F531B0-6186-7843-8863-792C1E348301}"/>
                </a:ext>
              </a:extLst>
            </p:cNvPr>
            <p:cNvSpPr txBox="1"/>
            <p:nvPr/>
          </p:nvSpPr>
          <p:spPr>
            <a:xfrm>
              <a:off x="1534049" y="2728180"/>
              <a:ext cx="1153769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223647"/>
                  </a:solidFill>
                </a:rPr>
                <a:t>CXL Switch</a:t>
              </a:r>
            </a:p>
          </p:txBody>
        </p:sp>
      </p:grp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7406" y="6542948"/>
            <a:ext cx="6926556" cy="236484"/>
          </a:xfrm>
        </p:spPr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A97E20A6-C352-0245-A070-E7365CFA901B}"/>
              </a:ext>
            </a:extLst>
          </p:cNvPr>
          <p:cNvSpPr txBox="1">
            <a:spLocks/>
          </p:cNvSpPr>
          <p:nvPr/>
        </p:nvSpPr>
        <p:spPr>
          <a:xfrm>
            <a:off x="220895" y="266833"/>
            <a:ext cx="11750210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GLOBAL FABRIC ATTACHED MEMORY (GFAM) DEVICE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D7F299-5353-5545-9C0C-3643F2D93C32}"/>
              </a:ext>
            </a:extLst>
          </p:cNvPr>
          <p:cNvSpPr txBox="1"/>
          <p:nvPr/>
        </p:nvSpPr>
        <p:spPr>
          <a:xfrm>
            <a:off x="7892053" y="1493824"/>
            <a:ext cx="39068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CXL 3.0 enables Global Fabric Attached Memory (GFAM) architecture which differs from traditional processor centric architecture by </a:t>
            </a:r>
            <a:r>
              <a:rPr lang="en-US" sz="2000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disaggregating the memory from the processing unit 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implements a shared large memory pool</a:t>
            </a: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Memory can be of the </a:t>
            </a:r>
            <a:r>
              <a:rPr lang="en-US" sz="2000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same type or different types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which can be accessed by multiple processors </a:t>
            </a:r>
            <a:r>
              <a:rPr lang="en-US" sz="2000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directly connected to GFAM or through a CXL switch</a:t>
            </a:r>
            <a:endParaRPr lang="en-US" sz="2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85000"/>
              </a:lnSpc>
            </a:pPr>
            <a:endParaRPr lang="en-US" sz="20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404-52E3-4354-9C2E-2BA0EBD18871}"/>
              </a:ext>
            </a:extLst>
          </p:cNvPr>
          <p:cNvSpPr txBox="1"/>
          <p:nvPr/>
        </p:nvSpPr>
        <p:spPr>
          <a:xfrm>
            <a:off x="3084190" y="3833074"/>
            <a:ext cx="8544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GFAM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A79FDCC-43C9-42EB-9568-788075550DB8}"/>
              </a:ext>
            </a:extLst>
          </p:cNvPr>
          <p:cNvCxnSpPr>
            <a:cxnSpLocks/>
          </p:cNvCxnSpPr>
          <p:nvPr/>
        </p:nvCxnSpPr>
        <p:spPr>
          <a:xfrm>
            <a:off x="4768360" y="1983171"/>
            <a:ext cx="760864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>
            <a:extLst>
              <a:ext uri="{FF2B5EF4-FFF2-40B4-BE49-F238E27FC236}">
                <a16:creationId xmlns:a16="http://schemas.microsoft.com/office/drawing/2014/main" id="{80F7B444-A043-412E-9A47-0231D16FFF24}"/>
              </a:ext>
            </a:extLst>
          </p:cNvPr>
          <p:cNvSpPr/>
          <p:nvPr/>
        </p:nvSpPr>
        <p:spPr>
          <a:xfrm>
            <a:off x="6369394" y="2202157"/>
            <a:ext cx="488121" cy="154043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31E20A-CBAF-4534-9FE8-A6171D3DC3C7}"/>
              </a:ext>
            </a:extLst>
          </p:cNvPr>
          <p:cNvSpPr txBox="1"/>
          <p:nvPr/>
        </p:nvSpPr>
        <p:spPr>
          <a:xfrm>
            <a:off x="6857515" y="2728322"/>
            <a:ext cx="100356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Fabric </a:t>
            </a:r>
          </a:p>
          <a:p>
            <a:pPr algn="l"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Interface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40BCEF-F959-4A98-9A94-E4006299BFF5}"/>
              </a:ext>
            </a:extLst>
          </p:cNvPr>
          <p:cNvCxnSpPr>
            <a:cxnSpLocks/>
          </p:cNvCxnSpPr>
          <p:nvPr/>
        </p:nvCxnSpPr>
        <p:spPr>
          <a:xfrm flipV="1">
            <a:off x="2212250" y="4267362"/>
            <a:ext cx="931103" cy="7523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66FBDF-0333-4871-B9C6-588C872188DB}"/>
              </a:ext>
            </a:extLst>
          </p:cNvPr>
          <p:cNvCxnSpPr>
            <a:cxnSpLocks/>
          </p:cNvCxnSpPr>
          <p:nvPr/>
        </p:nvCxnSpPr>
        <p:spPr>
          <a:xfrm>
            <a:off x="3762703" y="4267918"/>
            <a:ext cx="966051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2E1C64E-6AD8-47C3-8AF0-81F7088B9285}"/>
              </a:ext>
            </a:extLst>
          </p:cNvPr>
          <p:cNvCxnSpPr>
            <a:cxnSpLocks/>
            <a:stCxn id="43" idx="0"/>
            <a:endCxn id="112" idx="3"/>
          </p:cNvCxnSpPr>
          <p:nvPr/>
        </p:nvCxnSpPr>
        <p:spPr>
          <a:xfrm rot="16200000" flipH="1">
            <a:off x="185932" y="3055705"/>
            <a:ext cx="2290222" cy="583125"/>
          </a:xfrm>
          <a:prstGeom prst="bentConnector2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08E69A6-BD0B-4B00-B88E-CD2DCC2BFBE7}"/>
              </a:ext>
            </a:extLst>
          </p:cNvPr>
          <p:cNvCxnSpPr>
            <a:cxnSpLocks/>
            <a:stCxn id="47" idx="0"/>
            <a:endCxn id="111" idx="1"/>
          </p:cNvCxnSpPr>
          <p:nvPr/>
        </p:nvCxnSpPr>
        <p:spPr>
          <a:xfrm rot="5400000">
            <a:off x="1166814" y="3225138"/>
            <a:ext cx="2538577" cy="492615"/>
          </a:xfrm>
          <a:prstGeom prst="bentConnector2">
            <a:avLst/>
          </a:prstGeom>
          <a:ln w="2540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7C7F3-C1E3-4B67-A872-3F3601168C62}"/>
              </a:ext>
            </a:extLst>
          </p:cNvPr>
          <p:cNvCxnSpPr>
            <a:cxnSpLocks/>
          </p:cNvCxnSpPr>
          <p:nvPr/>
        </p:nvCxnSpPr>
        <p:spPr>
          <a:xfrm>
            <a:off x="2682408" y="4738890"/>
            <a:ext cx="46617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A09550E-7A46-477D-8101-1AF7028F3AD7}"/>
              </a:ext>
            </a:extLst>
          </p:cNvPr>
          <p:cNvCxnSpPr>
            <a:cxnSpLocks/>
          </p:cNvCxnSpPr>
          <p:nvPr/>
        </p:nvCxnSpPr>
        <p:spPr>
          <a:xfrm>
            <a:off x="5490135" y="4267918"/>
            <a:ext cx="68317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A2CD638-D3E5-4E88-9CD5-B4584290E1C0}"/>
              </a:ext>
            </a:extLst>
          </p:cNvPr>
          <p:cNvCxnSpPr>
            <a:cxnSpLocks/>
            <a:stCxn id="69" idx="0"/>
            <a:endCxn id="113" idx="1"/>
          </p:cNvCxnSpPr>
          <p:nvPr/>
        </p:nvCxnSpPr>
        <p:spPr>
          <a:xfrm rot="5400000">
            <a:off x="2878651" y="3045693"/>
            <a:ext cx="2290222" cy="603151"/>
          </a:xfrm>
          <a:prstGeom prst="bentConnector2">
            <a:avLst/>
          </a:prstGeom>
          <a:ln w="2540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411779-83AC-4C47-8894-8A3EC50167E3}"/>
              </a:ext>
            </a:extLst>
          </p:cNvPr>
          <p:cNvCxnSpPr>
            <a:cxnSpLocks/>
          </p:cNvCxnSpPr>
          <p:nvPr/>
        </p:nvCxnSpPr>
        <p:spPr>
          <a:xfrm>
            <a:off x="5966146" y="2202157"/>
            <a:ext cx="0" cy="1836474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0F16D6-A36D-48C8-A640-E6F16DF93B4D}"/>
              </a:ext>
            </a:extLst>
          </p:cNvPr>
          <p:cNvSpPr txBox="1"/>
          <p:nvPr/>
        </p:nvSpPr>
        <p:spPr>
          <a:xfrm>
            <a:off x="1623312" y="4153269"/>
            <a:ext cx="565777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FC55C1-BDC0-4D5E-809A-CE9F9360928E}"/>
              </a:ext>
            </a:extLst>
          </p:cNvPr>
          <p:cNvSpPr txBox="1"/>
          <p:nvPr/>
        </p:nvSpPr>
        <p:spPr>
          <a:xfrm>
            <a:off x="3154457" y="4170720"/>
            <a:ext cx="568268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A84944-5D55-4638-B0EC-48AB215FED85}"/>
              </a:ext>
            </a:extLst>
          </p:cNvPr>
          <p:cNvCxnSpPr>
            <a:cxnSpLocks/>
          </p:cNvCxnSpPr>
          <p:nvPr/>
        </p:nvCxnSpPr>
        <p:spPr>
          <a:xfrm>
            <a:off x="3438591" y="4881542"/>
            <a:ext cx="1" cy="135813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F59249-F645-C544-BF38-9459142A3E2B}"/>
              </a:ext>
            </a:extLst>
          </p:cNvPr>
          <p:cNvGrpSpPr/>
          <p:nvPr/>
        </p:nvGrpSpPr>
        <p:grpSpPr>
          <a:xfrm>
            <a:off x="674185" y="1764185"/>
            <a:ext cx="730592" cy="437972"/>
            <a:chOff x="2863213" y="4364982"/>
            <a:chExt cx="730592" cy="43797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401151-BCE5-3549-A31A-04EC80D736B2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100000">
                  <a:schemeClr val="accent4">
                    <a:lumMod val="65000"/>
                    <a:lumOff val="35000"/>
                  </a:schemeClr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26AFBE-0FEB-2A47-A1E4-CE0862D3B6FB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D267B2-3B6B-EC4D-B752-40BA0ACF0FDE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05AB67-08DB-0745-8810-42EBADEE36A1}"/>
              </a:ext>
            </a:extLst>
          </p:cNvPr>
          <p:cNvGrpSpPr/>
          <p:nvPr/>
        </p:nvGrpSpPr>
        <p:grpSpPr>
          <a:xfrm>
            <a:off x="2317113" y="1764185"/>
            <a:ext cx="730592" cy="437972"/>
            <a:chOff x="2863213" y="4364982"/>
            <a:chExt cx="730592" cy="437972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1D01A6C-13E2-F14A-8E42-6A77CDB48A42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100000">
                  <a:srgbClr val="9A7697"/>
                </a:gs>
                <a:gs pos="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09640B4-2B36-394A-BBAB-C15FB8B5FCC2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461208-9481-D84E-B07E-18ABE896C13A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E091B0-F060-3840-BB95-EA05467C1B70}"/>
              </a:ext>
            </a:extLst>
          </p:cNvPr>
          <p:cNvGrpSpPr/>
          <p:nvPr/>
        </p:nvGrpSpPr>
        <p:grpSpPr>
          <a:xfrm>
            <a:off x="5602968" y="1764185"/>
            <a:ext cx="730592" cy="437972"/>
            <a:chOff x="2863213" y="4364982"/>
            <a:chExt cx="730592" cy="43797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3F109A1-2EFA-B540-8C2D-274A99385DE6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100000">
                  <a:schemeClr val="accent3">
                    <a:lumMod val="65000"/>
                    <a:lumOff val="35000"/>
                  </a:schemeClr>
                </a:gs>
                <a:gs pos="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862073B-866B-4145-A83F-4EA40B9AF350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D297E4-4B90-5A41-8F4B-752555C63684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NIC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19AE93-F26A-E847-9916-D13FB75E6B49}"/>
              </a:ext>
            </a:extLst>
          </p:cNvPr>
          <p:cNvGrpSpPr/>
          <p:nvPr/>
        </p:nvGrpSpPr>
        <p:grpSpPr>
          <a:xfrm>
            <a:off x="3960041" y="1764185"/>
            <a:ext cx="730592" cy="437972"/>
            <a:chOff x="2863213" y="4364982"/>
            <a:chExt cx="730592" cy="437972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1DB43DB-E373-8C4C-AC73-968732D27FC4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FCB1E1A0-FE6F-2A44-9CE5-3DF273CD1D2B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0A113B-6353-C947-834A-A8B3680E2310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GPU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7BDCB4-0843-2E41-B11D-3D4EF5F56F18}"/>
              </a:ext>
            </a:extLst>
          </p:cNvPr>
          <p:cNvGrpSpPr/>
          <p:nvPr/>
        </p:nvGrpSpPr>
        <p:grpSpPr>
          <a:xfrm>
            <a:off x="5586839" y="4051128"/>
            <a:ext cx="619026" cy="437972"/>
            <a:chOff x="2863213" y="4364982"/>
            <a:chExt cx="730592" cy="437972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90644065-8FE2-B140-B82B-37174934F8C8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100000">
                  <a:schemeClr val="accent3">
                    <a:lumMod val="65000"/>
                    <a:lumOff val="35000"/>
                  </a:schemeClr>
                </a:gs>
                <a:gs pos="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77000A0-E71C-6144-AFD5-C19109EC5CB9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4462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192D540-63B9-FD4B-863C-15C967F53A52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NVM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5A43080-F44D-C644-9FDA-6ACDF9B3ACD5}"/>
              </a:ext>
            </a:extLst>
          </p:cNvPr>
          <p:cNvGrpSpPr/>
          <p:nvPr/>
        </p:nvGrpSpPr>
        <p:grpSpPr>
          <a:xfrm>
            <a:off x="4813148" y="4049853"/>
            <a:ext cx="622550" cy="437972"/>
            <a:chOff x="2863214" y="4364982"/>
            <a:chExt cx="730592" cy="437972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6F1E00B9-5F90-C24F-AD28-1D1F70887EB2}"/>
                </a:ext>
              </a:extLst>
            </p:cNvPr>
            <p:cNvSpPr/>
            <p:nvPr/>
          </p:nvSpPr>
          <p:spPr>
            <a:xfrm rot="10800000">
              <a:off x="2863214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100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2C8381FA-E760-794B-A79C-970E07E7ABFC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D6F6E2A-8D26-7A4C-B822-A3A738E50C78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NVM</a:t>
              </a:r>
            </a:p>
          </p:txBody>
        </p:sp>
      </p:grp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1E4E3FB3-90C6-7440-AAA4-27A0A0052F90}"/>
              </a:ext>
            </a:extLst>
          </p:cNvPr>
          <p:cNvSpPr/>
          <p:nvPr/>
        </p:nvSpPr>
        <p:spPr>
          <a:xfrm rot="10800000">
            <a:off x="3154998" y="4638442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rgbClr val="9A7697"/>
              </a:gs>
              <a:gs pos="0">
                <a:schemeClr val="accent2"/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E5523E1-0DDD-064D-BDDA-29F7797832AD}"/>
              </a:ext>
            </a:extLst>
          </p:cNvPr>
          <p:cNvSpPr/>
          <p:nvPr/>
        </p:nvSpPr>
        <p:spPr>
          <a:xfrm rot="10800000">
            <a:off x="1622606" y="4638442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rgbClr val="9A7697"/>
              </a:gs>
              <a:gs pos="0">
                <a:schemeClr val="accent2"/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2A6CFFF-A7E5-1347-9E80-AB8D23D8B1A6}"/>
              </a:ext>
            </a:extLst>
          </p:cNvPr>
          <p:cNvSpPr/>
          <p:nvPr/>
        </p:nvSpPr>
        <p:spPr>
          <a:xfrm rot="10800000">
            <a:off x="1622606" y="4390087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chemeClr val="accent4">
                  <a:lumMod val="65000"/>
                  <a:lumOff val="35000"/>
                </a:schemeClr>
              </a:gs>
              <a:gs pos="0">
                <a:schemeClr val="accent4"/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F65FD726-02C7-DC47-BDBF-D271C5A2E67A}"/>
              </a:ext>
            </a:extLst>
          </p:cNvPr>
          <p:cNvSpPr/>
          <p:nvPr/>
        </p:nvSpPr>
        <p:spPr>
          <a:xfrm rot="10800000">
            <a:off x="3154998" y="4390087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chemeClr val="accent6">
                  <a:lumMod val="65000"/>
                  <a:lumOff val="35000"/>
                </a:schemeClr>
              </a:gs>
              <a:gs pos="0">
                <a:schemeClr val="accent6"/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EBE07A5F-3A2A-9249-8BAE-6C65E495D29B}"/>
              </a:ext>
            </a:extLst>
          </p:cNvPr>
          <p:cNvSpPr/>
          <p:nvPr/>
        </p:nvSpPr>
        <p:spPr>
          <a:xfrm rot="10800000">
            <a:off x="3154998" y="5041259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4B3890F6-40F4-2E40-95BF-970984C73D67}"/>
              </a:ext>
            </a:extLst>
          </p:cNvPr>
          <p:cNvSpPr/>
          <p:nvPr/>
        </p:nvSpPr>
        <p:spPr>
          <a:xfrm rot="10800000">
            <a:off x="1622606" y="5041259"/>
            <a:ext cx="567188" cy="204584"/>
          </a:xfrm>
          <a:prstGeom prst="roundRect">
            <a:avLst>
              <a:gd name="adj" fmla="val 15065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980223A-833F-BA49-A4B5-3F0692170A69}"/>
              </a:ext>
            </a:extLst>
          </p:cNvPr>
          <p:cNvCxnSpPr>
            <a:cxnSpLocks/>
          </p:cNvCxnSpPr>
          <p:nvPr/>
        </p:nvCxnSpPr>
        <p:spPr>
          <a:xfrm>
            <a:off x="3134002" y="1983171"/>
            <a:ext cx="760864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7D578A3-E9CE-A844-AA39-F60B2561CBEF}"/>
              </a:ext>
            </a:extLst>
          </p:cNvPr>
          <p:cNvCxnSpPr>
            <a:cxnSpLocks/>
          </p:cNvCxnSpPr>
          <p:nvPr/>
        </p:nvCxnSpPr>
        <p:spPr>
          <a:xfrm>
            <a:off x="1489133" y="1983171"/>
            <a:ext cx="760864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9010CC-DE66-004A-98BA-685E2120395F}"/>
              </a:ext>
            </a:extLst>
          </p:cNvPr>
          <p:cNvCxnSpPr>
            <a:cxnSpLocks/>
          </p:cNvCxnSpPr>
          <p:nvPr/>
        </p:nvCxnSpPr>
        <p:spPr>
          <a:xfrm>
            <a:off x="1906200" y="4881542"/>
            <a:ext cx="1" cy="130558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9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02A1E5-8605-487A-9D37-8CA210C841A0}"/>
              </a:ext>
            </a:extLst>
          </p:cNvPr>
          <p:cNvCxnSpPr>
            <a:cxnSpLocks/>
            <a:stCxn id="199" idx="3"/>
          </p:cNvCxnSpPr>
          <p:nvPr/>
        </p:nvCxnSpPr>
        <p:spPr>
          <a:xfrm>
            <a:off x="2669561" y="4464188"/>
            <a:ext cx="1516459" cy="4513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4A71-BA7E-4F5F-8CC9-82475A0C2390}"/>
              </a:ext>
            </a:extLst>
          </p:cNvPr>
          <p:cNvCxnSpPr>
            <a:cxnSpLocks/>
            <a:stCxn id="199" idx="1"/>
          </p:cNvCxnSpPr>
          <p:nvPr/>
        </p:nvCxnSpPr>
        <p:spPr>
          <a:xfrm flipH="1">
            <a:off x="528652" y="4464188"/>
            <a:ext cx="1517434" cy="4513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DF3EE2A-EAA6-4E4F-BE03-18D5832AB1B8}"/>
              </a:ext>
            </a:extLst>
          </p:cNvPr>
          <p:cNvSpPr/>
          <p:nvPr/>
        </p:nvSpPr>
        <p:spPr>
          <a:xfrm>
            <a:off x="452000" y="4877705"/>
            <a:ext cx="3810856" cy="585842"/>
          </a:xfrm>
          <a:prstGeom prst="roundRect">
            <a:avLst>
              <a:gd name="adj" fmla="val 9140"/>
            </a:avLst>
          </a:prstGeom>
          <a:gradFill flip="none" rotWithShape="1">
            <a:gsLst>
              <a:gs pos="0">
                <a:srgbClr val="6F7072">
                  <a:lumMod val="80000"/>
                </a:srgbClr>
              </a:gs>
              <a:gs pos="100000">
                <a:srgbClr val="6F7072">
                  <a:lumMod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7031" y="6515206"/>
            <a:ext cx="6926556" cy="236484"/>
          </a:xfrm>
        </p:spPr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31FD9F6-461C-9D45-BFA7-FBBF437F9E34}"/>
              </a:ext>
            </a:extLst>
          </p:cNvPr>
          <p:cNvSpPr txBox="1">
            <a:spLocks/>
          </p:cNvSpPr>
          <p:nvPr/>
        </p:nvSpPr>
        <p:spPr>
          <a:xfrm>
            <a:off x="208498" y="199870"/>
            <a:ext cx="11002663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FABRICS EXAMPLE USE CASE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EA9A5C-BAC9-7844-BD8E-6A3176CD7F0B}"/>
              </a:ext>
            </a:extLst>
          </p:cNvPr>
          <p:cNvSpPr txBox="1"/>
          <p:nvPr/>
        </p:nvSpPr>
        <p:spPr>
          <a:xfrm>
            <a:off x="208499" y="931163"/>
            <a:ext cx="1177500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1DC5B5"/>
                </a:solidFill>
                <a:ea typeface="Verdana" panose="020B0604030504040204" pitchFamily="34" charset="0"/>
              </a:rPr>
              <a:t>Machine Learning Accelerator and GFAM Device in a Fabric Architecture</a:t>
            </a:r>
          </a:p>
          <a:p>
            <a:pPr algn="l">
              <a:lnSpc>
                <a:spcPct val="85000"/>
              </a:lnSpc>
            </a:pPr>
            <a:endParaRPr lang="en-US" sz="1600" dirty="0" err="1">
              <a:latin typeface="+mj-l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71B533E-179B-2446-8999-18F81C189517}"/>
              </a:ext>
            </a:extLst>
          </p:cNvPr>
          <p:cNvSpPr/>
          <p:nvPr/>
        </p:nvSpPr>
        <p:spPr>
          <a:xfrm>
            <a:off x="1282576" y="3136251"/>
            <a:ext cx="6037976" cy="988372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717C018-3698-9549-BD4B-4B582435F662}"/>
              </a:ext>
            </a:extLst>
          </p:cNvPr>
          <p:cNvSpPr/>
          <p:nvPr/>
        </p:nvSpPr>
        <p:spPr>
          <a:xfrm>
            <a:off x="1333876" y="3182752"/>
            <a:ext cx="5930309" cy="89871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86AD42-BC30-724D-9CF9-257A70C0E1FE}"/>
              </a:ext>
            </a:extLst>
          </p:cNvPr>
          <p:cNvSpPr txBox="1"/>
          <p:nvPr/>
        </p:nvSpPr>
        <p:spPr>
          <a:xfrm>
            <a:off x="1353902" y="3507457"/>
            <a:ext cx="591028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223647"/>
                </a:solidFill>
              </a:rPr>
              <a:t>CXL Switch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AB1B60B2-37B7-FC47-ADD3-7894EC3FE505}"/>
              </a:ext>
            </a:extLst>
          </p:cNvPr>
          <p:cNvSpPr/>
          <p:nvPr/>
        </p:nvSpPr>
        <p:spPr>
          <a:xfrm>
            <a:off x="2101270" y="2026100"/>
            <a:ext cx="512316" cy="432656"/>
          </a:xfrm>
          <a:prstGeom prst="roundRect">
            <a:avLst/>
          </a:prstGeom>
          <a:gradFill>
            <a:gsLst>
              <a:gs pos="0">
                <a:srgbClr val="DACD88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6057A408-EEE6-B441-B3EA-77F8CBE512C3}"/>
              </a:ext>
            </a:extLst>
          </p:cNvPr>
          <p:cNvSpPr/>
          <p:nvPr/>
        </p:nvSpPr>
        <p:spPr>
          <a:xfrm>
            <a:off x="2155223" y="2075741"/>
            <a:ext cx="404411" cy="333375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D79B2C-B47D-F848-817D-B9B7B6C9F281}"/>
              </a:ext>
            </a:extLst>
          </p:cNvPr>
          <p:cNvSpPr txBox="1"/>
          <p:nvPr/>
        </p:nvSpPr>
        <p:spPr>
          <a:xfrm>
            <a:off x="2155223" y="2131936"/>
            <a:ext cx="404411" cy="236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Host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9DAB85A-054D-AE4F-9812-661736D39A21}"/>
              </a:ext>
            </a:extLst>
          </p:cNvPr>
          <p:cNvGrpSpPr/>
          <p:nvPr/>
        </p:nvGrpSpPr>
        <p:grpSpPr>
          <a:xfrm>
            <a:off x="1841667" y="2581909"/>
            <a:ext cx="1031522" cy="437972"/>
            <a:chOff x="2863213" y="4364982"/>
            <a:chExt cx="1031522" cy="437972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68A99430-9793-0C4C-9100-B00AA42AB951}"/>
                </a:ext>
              </a:extLst>
            </p:cNvPr>
            <p:cNvSpPr/>
            <p:nvPr/>
          </p:nvSpPr>
          <p:spPr>
            <a:xfrm rot="10800000">
              <a:off x="2863213" y="4364982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/>
                </a:gs>
                <a:gs pos="100000">
                  <a:srgbClr val="DACD8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0A51BF6B-5EA3-E547-A463-A5D89C042F86}"/>
                </a:ext>
              </a:extLst>
            </p:cNvPr>
            <p:cNvSpPr/>
            <p:nvPr/>
          </p:nvSpPr>
          <p:spPr>
            <a:xfrm rot="10800000">
              <a:off x="2917164" y="4414623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5FD5CC5-54D6-BD4F-AD08-19FB42800D04}"/>
                </a:ext>
              </a:extLst>
            </p:cNvPr>
            <p:cNvSpPr txBox="1"/>
            <p:nvPr/>
          </p:nvSpPr>
          <p:spPr>
            <a:xfrm>
              <a:off x="2917167" y="4471905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49B21032-3EC0-1B40-97FA-14AE0EF64AFA}"/>
              </a:ext>
            </a:extLst>
          </p:cNvPr>
          <p:cNvCxnSpPr>
            <a:cxnSpLocks/>
          </p:cNvCxnSpPr>
          <p:nvPr/>
        </p:nvCxnSpPr>
        <p:spPr>
          <a:xfrm>
            <a:off x="2357428" y="2459974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FAA075D-1ECA-6148-B475-3CE8CBC23035}"/>
              </a:ext>
            </a:extLst>
          </p:cNvPr>
          <p:cNvCxnSpPr>
            <a:cxnSpLocks/>
          </p:cNvCxnSpPr>
          <p:nvPr/>
        </p:nvCxnSpPr>
        <p:spPr>
          <a:xfrm>
            <a:off x="2357428" y="3018027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95F60AE0-BEC8-0F42-8331-F6BB9EC45DDC}"/>
              </a:ext>
            </a:extLst>
          </p:cNvPr>
          <p:cNvSpPr/>
          <p:nvPr/>
        </p:nvSpPr>
        <p:spPr>
          <a:xfrm>
            <a:off x="3884841" y="2026100"/>
            <a:ext cx="512316" cy="432656"/>
          </a:xfrm>
          <a:prstGeom prst="roundRect">
            <a:avLst/>
          </a:prstGeom>
          <a:gradFill>
            <a:gsLst>
              <a:gs pos="0">
                <a:srgbClr val="9A7697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E4ED0EFD-AF7E-B546-AFA1-C14584987C89}"/>
              </a:ext>
            </a:extLst>
          </p:cNvPr>
          <p:cNvSpPr/>
          <p:nvPr/>
        </p:nvSpPr>
        <p:spPr>
          <a:xfrm>
            <a:off x="3938794" y="2075741"/>
            <a:ext cx="404411" cy="333375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2A149DC-34DE-6F48-828F-7E4A1CFABA6A}"/>
              </a:ext>
            </a:extLst>
          </p:cNvPr>
          <p:cNvSpPr txBox="1"/>
          <p:nvPr/>
        </p:nvSpPr>
        <p:spPr>
          <a:xfrm>
            <a:off x="3938794" y="2131936"/>
            <a:ext cx="404411" cy="236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Host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B0F2BA6-4C2D-B14A-A1EF-FE901EE4811D}"/>
              </a:ext>
            </a:extLst>
          </p:cNvPr>
          <p:cNvGrpSpPr/>
          <p:nvPr/>
        </p:nvGrpSpPr>
        <p:grpSpPr>
          <a:xfrm>
            <a:off x="3625238" y="2581909"/>
            <a:ext cx="1031522" cy="437972"/>
            <a:chOff x="2863213" y="4364982"/>
            <a:chExt cx="1031522" cy="437972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0EFD3914-449F-3A4C-8980-3A73A5AB2164}"/>
                </a:ext>
              </a:extLst>
            </p:cNvPr>
            <p:cNvSpPr/>
            <p:nvPr/>
          </p:nvSpPr>
          <p:spPr>
            <a:xfrm rot="10800000">
              <a:off x="2863213" y="4364982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2"/>
                </a:gs>
                <a:gs pos="100000">
                  <a:srgbClr val="9A76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A22C249F-60A7-9F44-8C62-596B2F3CB40D}"/>
                </a:ext>
              </a:extLst>
            </p:cNvPr>
            <p:cNvSpPr/>
            <p:nvPr/>
          </p:nvSpPr>
          <p:spPr>
            <a:xfrm rot="10800000">
              <a:off x="2917164" y="4414623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58ED4C6-A761-604A-A2D6-C77C42548768}"/>
                </a:ext>
              </a:extLst>
            </p:cNvPr>
            <p:cNvSpPr txBox="1"/>
            <p:nvPr/>
          </p:nvSpPr>
          <p:spPr>
            <a:xfrm>
              <a:off x="2917167" y="4471905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E343CB4-6806-A942-BD9D-348BF6CCD168}"/>
              </a:ext>
            </a:extLst>
          </p:cNvPr>
          <p:cNvCxnSpPr>
            <a:cxnSpLocks/>
          </p:cNvCxnSpPr>
          <p:nvPr/>
        </p:nvCxnSpPr>
        <p:spPr>
          <a:xfrm>
            <a:off x="4140999" y="2459974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2CFF46D-51A0-5542-ACFF-CB5102347A71}"/>
              </a:ext>
            </a:extLst>
          </p:cNvPr>
          <p:cNvCxnSpPr>
            <a:cxnSpLocks/>
          </p:cNvCxnSpPr>
          <p:nvPr/>
        </p:nvCxnSpPr>
        <p:spPr>
          <a:xfrm>
            <a:off x="4140999" y="3018027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453CBFE1-D9CB-4E49-9AB7-9404142A3AF6}"/>
              </a:ext>
            </a:extLst>
          </p:cNvPr>
          <p:cNvSpPr/>
          <p:nvPr/>
        </p:nvSpPr>
        <p:spPr>
          <a:xfrm>
            <a:off x="6548633" y="2026100"/>
            <a:ext cx="512316" cy="432656"/>
          </a:xfrm>
          <a:prstGeom prst="roundRect">
            <a:avLst/>
          </a:prstGeom>
          <a:gradFill>
            <a:gsLst>
              <a:gs pos="0">
                <a:srgbClr val="59B6A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B41E5447-5C23-034A-B984-CBA3B57123EB}"/>
              </a:ext>
            </a:extLst>
          </p:cNvPr>
          <p:cNvSpPr/>
          <p:nvPr/>
        </p:nvSpPr>
        <p:spPr>
          <a:xfrm>
            <a:off x="6602586" y="2075741"/>
            <a:ext cx="404411" cy="333375"/>
          </a:xfrm>
          <a:prstGeom prst="roundRect">
            <a:avLst>
              <a:gd name="adj" fmla="val 4286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0E3B36B-1D46-E148-8838-2103509C15D1}"/>
              </a:ext>
            </a:extLst>
          </p:cNvPr>
          <p:cNvSpPr txBox="1"/>
          <p:nvPr/>
        </p:nvSpPr>
        <p:spPr>
          <a:xfrm>
            <a:off x="6602586" y="2131936"/>
            <a:ext cx="404411" cy="236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bg1"/>
                </a:solidFill>
              </a:rPr>
              <a:t>Host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2B26859-0C50-EC4E-ABE1-D4F788406187}"/>
              </a:ext>
            </a:extLst>
          </p:cNvPr>
          <p:cNvGrpSpPr/>
          <p:nvPr/>
        </p:nvGrpSpPr>
        <p:grpSpPr>
          <a:xfrm>
            <a:off x="6289030" y="2581909"/>
            <a:ext cx="1031522" cy="437972"/>
            <a:chOff x="2863213" y="4364982"/>
            <a:chExt cx="1031522" cy="437972"/>
          </a:xfrm>
        </p:grpSpPr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D53630A3-8BE5-7B4B-A8B7-2183ADF82274}"/>
                </a:ext>
              </a:extLst>
            </p:cNvPr>
            <p:cNvSpPr/>
            <p:nvPr/>
          </p:nvSpPr>
          <p:spPr>
            <a:xfrm rot="10800000">
              <a:off x="2863213" y="4364982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1"/>
                </a:gs>
                <a:gs pos="100000">
                  <a:srgbClr val="53B5A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C40C2FBE-C20A-A340-B2BC-7B1920A3AA13}"/>
                </a:ext>
              </a:extLst>
            </p:cNvPr>
            <p:cNvSpPr/>
            <p:nvPr/>
          </p:nvSpPr>
          <p:spPr>
            <a:xfrm rot="10800000">
              <a:off x="2917164" y="4414623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A8F09B4-C7F2-D44C-BA2D-389F4F20F0F5}"/>
                </a:ext>
              </a:extLst>
            </p:cNvPr>
            <p:cNvSpPr txBox="1"/>
            <p:nvPr/>
          </p:nvSpPr>
          <p:spPr>
            <a:xfrm>
              <a:off x="2917167" y="4471905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A057D7F-DEF0-6749-BE1F-BB1302FE3D92}"/>
              </a:ext>
            </a:extLst>
          </p:cNvPr>
          <p:cNvCxnSpPr>
            <a:cxnSpLocks/>
          </p:cNvCxnSpPr>
          <p:nvPr/>
        </p:nvCxnSpPr>
        <p:spPr>
          <a:xfrm>
            <a:off x="6804791" y="2459974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666D7E3-6AAF-CC4B-9917-B40E892ACE61}"/>
              </a:ext>
            </a:extLst>
          </p:cNvPr>
          <p:cNvCxnSpPr>
            <a:cxnSpLocks/>
          </p:cNvCxnSpPr>
          <p:nvPr/>
        </p:nvCxnSpPr>
        <p:spPr>
          <a:xfrm>
            <a:off x="6804791" y="3018027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56D7927-6FB2-3F4B-832C-D5CACD84A72D}"/>
              </a:ext>
            </a:extLst>
          </p:cNvPr>
          <p:cNvGrpSpPr/>
          <p:nvPr/>
        </p:nvGrpSpPr>
        <p:grpSpPr>
          <a:xfrm>
            <a:off x="1992132" y="4239155"/>
            <a:ext cx="730592" cy="437972"/>
            <a:chOff x="2863213" y="4364982"/>
            <a:chExt cx="730592" cy="437972"/>
          </a:xfrm>
        </p:grpSpPr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6CA99761-4F4F-6449-8522-71CB0F421DBA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508D5522-8CC6-8943-B6EB-D8020ED3D09E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5BC8385-04C7-9F47-B88A-0EABE2F6D8A0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E390A3-706D-2041-A0F0-06AA21A6DA5B}"/>
              </a:ext>
            </a:extLst>
          </p:cNvPr>
          <p:cNvCxnSpPr>
            <a:cxnSpLocks/>
          </p:cNvCxnSpPr>
          <p:nvPr/>
        </p:nvCxnSpPr>
        <p:spPr>
          <a:xfrm>
            <a:off x="2357428" y="4120685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F1F35D5-AFF2-544F-8EA1-149C06CDC730}"/>
              </a:ext>
            </a:extLst>
          </p:cNvPr>
          <p:cNvGrpSpPr/>
          <p:nvPr/>
        </p:nvGrpSpPr>
        <p:grpSpPr>
          <a:xfrm>
            <a:off x="3775703" y="4239155"/>
            <a:ext cx="730592" cy="437972"/>
            <a:chOff x="2863213" y="4364982"/>
            <a:chExt cx="730592" cy="437972"/>
          </a:xfrm>
        </p:grpSpPr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206146D7-054F-374A-AC73-32071EF7A039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B9B8956A-6D4C-1F4C-977F-2CCE821A036D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87392AE-405C-DE4C-AB14-9ACF47A24FBC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EDFD3C8-AC67-1A42-99FF-FB693BDC1D5D}"/>
              </a:ext>
            </a:extLst>
          </p:cNvPr>
          <p:cNvCxnSpPr>
            <a:cxnSpLocks/>
          </p:cNvCxnSpPr>
          <p:nvPr/>
        </p:nvCxnSpPr>
        <p:spPr>
          <a:xfrm>
            <a:off x="4140999" y="4120685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FA0F804-A074-D44D-8BB3-394E65187CAB}"/>
              </a:ext>
            </a:extLst>
          </p:cNvPr>
          <p:cNvGrpSpPr/>
          <p:nvPr/>
        </p:nvGrpSpPr>
        <p:grpSpPr>
          <a:xfrm>
            <a:off x="6439495" y="4239155"/>
            <a:ext cx="730592" cy="437972"/>
            <a:chOff x="2863213" y="4364982"/>
            <a:chExt cx="730592" cy="437972"/>
          </a:xfrm>
        </p:grpSpPr>
        <p:sp>
          <p:nvSpPr>
            <p:cNvPr id="207" name="Rounded Rectangle 206">
              <a:extLst>
                <a:ext uri="{FF2B5EF4-FFF2-40B4-BE49-F238E27FC236}">
                  <a16:creationId xmlns:a16="http://schemas.microsoft.com/office/drawing/2014/main" id="{3BA18E69-C63D-1645-A98B-A7ED2DA5502B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08" name="Rounded Rectangle 207">
              <a:extLst>
                <a:ext uri="{FF2B5EF4-FFF2-40B4-BE49-F238E27FC236}">
                  <a16:creationId xmlns:a16="http://schemas.microsoft.com/office/drawing/2014/main" id="{166DE690-5DF3-DC42-B44B-BAB7BCECF0D1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A09297E-4F56-6144-9DE9-776AB6034649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2AE9ACB-927D-7645-A267-4312FF622E53}"/>
              </a:ext>
            </a:extLst>
          </p:cNvPr>
          <p:cNvCxnSpPr>
            <a:cxnSpLocks/>
          </p:cNvCxnSpPr>
          <p:nvPr/>
        </p:nvCxnSpPr>
        <p:spPr>
          <a:xfrm>
            <a:off x="6804791" y="4120685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3CAC61C-4662-A448-9B45-ABA5F99BA7C3}"/>
              </a:ext>
            </a:extLst>
          </p:cNvPr>
          <p:cNvCxnSpPr>
            <a:cxnSpLocks/>
          </p:cNvCxnSpPr>
          <p:nvPr/>
        </p:nvCxnSpPr>
        <p:spPr>
          <a:xfrm flipH="1">
            <a:off x="4580261" y="4453794"/>
            <a:ext cx="1789616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8841D72-1209-2D4E-B7C7-BA40181579EF}"/>
              </a:ext>
            </a:extLst>
          </p:cNvPr>
          <p:cNvGrpSpPr/>
          <p:nvPr/>
        </p:nvGrpSpPr>
        <p:grpSpPr>
          <a:xfrm>
            <a:off x="7431788" y="3358439"/>
            <a:ext cx="730592" cy="544183"/>
            <a:chOff x="2863213" y="4364981"/>
            <a:chExt cx="730592" cy="544183"/>
          </a:xfrm>
        </p:grpSpPr>
        <p:sp>
          <p:nvSpPr>
            <p:cNvPr id="213" name="Rounded Rectangle 212">
              <a:extLst>
                <a:ext uri="{FF2B5EF4-FFF2-40B4-BE49-F238E27FC236}">
                  <a16:creationId xmlns:a16="http://schemas.microsoft.com/office/drawing/2014/main" id="{F8638A17-5470-1F4E-96B1-E224E1E0EEC2}"/>
                </a:ext>
              </a:extLst>
            </p:cNvPr>
            <p:cNvSpPr/>
            <p:nvPr/>
          </p:nvSpPr>
          <p:spPr>
            <a:xfrm rot="10800000">
              <a:off x="2863213" y="4364981"/>
              <a:ext cx="730592" cy="544183"/>
            </a:xfrm>
            <a:prstGeom prst="roundRect">
              <a:avLst>
                <a:gd name="adj" fmla="val 11358"/>
              </a:avLst>
            </a:prstGeom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3D7EDEE9-FC31-5E4F-BBEA-4F359FAFFBF6}"/>
                </a:ext>
              </a:extLst>
            </p:cNvPr>
            <p:cNvSpPr/>
            <p:nvPr/>
          </p:nvSpPr>
          <p:spPr>
            <a:xfrm rot="10800000">
              <a:off x="2917164" y="4414623"/>
              <a:ext cx="623477" cy="43738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4F7FCDD-880D-4844-A559-9D88F3DC46B3}"/>
                </a:ext>
              </a:extLst>
            </p:cNvPr>
            <p:cNvSpPr txBox="1"/>
            <p:nvPr/>
          </p:nvSpPr>
          <p:spPr>
            <a:xfrm>
              <a:off x="2917167" y="4458457"/>
              <a:ext cx="623475" cy="380104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FM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 err="1">
                  <a:solidFill>
                    <a:schemeClr val="bg1"/>
                  </a:solidFill>
                </a:rPr>
                <a:t>vHost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D1DDE6B7-C43B-034A-8A05-09C03A49AB63}"/>
              </a:ext>
            </a:extLst>
          </p:cNvPr>
          <p:cNvCxnSpPr>
            <a:cxnSpLocks/>
          </p:cNvCxnSpPr>
          <p:nvPr/>
        </p:nvCxnSpPr>
        <p:spPr>
          <a:xfrm>
            <a:off x="7320836" y="3626541"/>
            <a:ext cx="1176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0C5A47C-7C71-FF4D-AD57-9BA36EB4867A}"/>
              </a:ext>
            </a:extLst>
          </p:cNvPr>
          <p:cNvGrpSpPr/>
          <p:nvPr/>
        </p:nvGrpSpPr>
        <p:grpSpPr>
          <a:xfrm>
            <a:off x="3459734" y="4946367"/>
            <a:ext cx="730592" cy="437972"/>
            <a:chOff x="2863213" y="4364982"/>
            <a:chExt cx="730592" cy="437972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CA090D9A-326C-EB4F-90C0-5F2C9C404923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>
                    <a:lumMod val="65000"/>
                    <a:lumOff val="3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C0764612-4CAB-7F40-886B-B7D03E9CA16E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6133C9D-0324-C242-8817-0BBA077AF61C}"/>
                </a:ext>
              </a:extLst>
            </p:cNvPr>
            <p:cNvSpPr txBox="1"/>
            <p:nvPr/>
          </p:nvSpPr>
          <p:spPr>
            <a:xfrm>
              <a:off x="2917167" y="4478629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NVM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5AC8967-0B93-DF4F-82BF-2B0C17F7FF3B}"/>
              </a:ext>
            </a:extLst>
          </p:cNvPr>
          <p:cNvGrpSpPr/>
          <p:nvPr/>
        </p:nvGrpSpPr>
        <p:grpSpPr>
          <a:xfrm>
            <a:off x="2482707" y="4946367"/>
            <a:ext cx="730592" cy="437972"/>
            <a:chOff x="2863213" y="4364982"/>
            <a:chExt cx="730592" cy="437972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255E3AA1-0C41-7149-9E16-4B35B44A23C4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>
                    <a:lumMod val="65000"/>
                    <a:lumOff val="3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61F1A21B-2D2B-4F46-A040-EE50C7EE7652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37B18571-16B7-C443-AD98-B87855156D43}"/>
                </a:ext>
              </a:extLst>
            </p:cNvPr>
            <p:cNvSpPr txBox="1"/>
            <p:nvPr/>
          </p:nvSpPr>
          <p:spPr>
            <a:xfrm>
              <a:off x="2917167" y="4478629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NVM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ED4EE64-5159-424F-AFD0-1AF799975730}"/>
              </a:ext>
            </a:extLst>
          </p:cNvPr>
          <p:cNvGrpSpPr/>
          <p:nvPr/>
        </p:nvGrpSpPr>
        <p:grpSpPr>
          <a:xfrm>
            <a:off x="1505679" y="4933152"/>
            <a:ext cx="730592" cy="437972"/>
            <a:chOff x="2863213" y="4364982"/>
            <a:chExt cx="730592" cy="437972"/>
          </a:xfrm>
        </p:grpSpPr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17BA5EE7-A821-A149-A263-4085722C84A0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53B5AE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ABC640B2-4A4D-BE45-911D-12722CB7AA8A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9BFCC4F-A157-7547-BAF3-4B9AB83630E9}"/>
                </a:ext>
              </a:extLst>
            </p:cNvPr>
            <p:cNvSpPr txBox="1"/>
            <p:nvPr/>
          </p:nvSpPr>
          <p:spPr>
            <a:xfrm>
              <a:off x="2917167" y="4478629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DRAM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A2C7281-82A2-EF44-859D-AB4D4C580FAF}"/>
              </a:ext>
            </a:extLst>
          </p:cNvPr>
          <p:cNvGrpSpPr/>
          <p:nvPr/>
        </p:nvGrpSpPr>
        <p:grpSpPr>
          <a:xfrm>
            <a:off x="528651" y="4953224"/>
            <a:ext cx="730592" cy="437972"/>
            <a:chOff x="2863213" y="4364982"/>
            <a:chExt cx="730592" cy="437972"/>
          </a:xfrm>
        </p:grpSpPr>
        <p:sp>
          <p:nvSpPr>
            <p:cNvPr id="230" name="Rounded Rectangle 229">
              <a:extLst>
                <a:ext uri="{FF2B5EF4-FFF2-40B4-BE49-F238E27FC236}">
                  <a16:creationId xmlns:a16="http://schemas.microsoft.com/office/drawing/2014/main" id="{0DD8E591-16AF-B847-BF44-6FE902CCEF2A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53B5AE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EE9C7639-28BF-0F47-BDE1-9250FE6CF4D3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3D12127-052A-8B4C-8B8E-B531B4FF9900}"/>
                </a:ext>
              </a:extLst>
            </p:cNvPr>
            <p:cNvSpPr txBox="1"/>
            <p:nvPr/>
          </p:nvSpPr>
          <p:spPr>
            <a:xfrm>
              <a:off x="2917167" y="4478629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DRAM</a:t>
              </a:r>
            </a:p>
          </p:txBody>
        </p:sp>
      </p:grp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DFF1069-7765-4F40-A384-448308E1CCF8}"/>
              </a:ext>
            </a:extLst>
          </p:cNvPr>
          <p:cNvCxnSpPr>
            <a:cxnSpLocks/>
          </p:cNvCxnSpPr>
          <p:nvPr/>
        </p:nvCxnSpPr>
        <p:spPr>
          <a:xfrm flipH="1">
            <a:off x="3245542" y="5174695"/>
            <a:ext cx="181950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B81CDDB-D8E2-6942-8FB2-3228C6F7E185}"/>
              </a:ext>
            </a:extLst>
          </p:cNvPr>
          <p:cNvCxnSpPr>
            <a:cxnSpLocks/>
          </p:cNvCxnSpPr>
          <p:nvPr/>
        </p:nvCxnSpPr>
        <p:spPr>
          <a:xfrm flipH="1">
            <a:off x="2268514" y="5174695"/>
            <a:ext cx="181950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8C17387-7B51-E642-A2B2-17CC8BE75448}"/>
              </a:ext>
            </a:extLst>
          </p:cNvPr>
          <p:cNvCxnSpPr>
            <a:cxnSpLocks/>
          </p:cNvCxnSpPr>
          <p:nvPr/>
        </p:nvCxnSpPr>
        <p:spPr>
          <a:xfrm flipH="1">
            <a:off x="1291486" y="5174695"/>
            <a:ext cx="181950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7DD38B7A-265C-8241-BA50-82EDDBCD387B}"/>
              </a:ext>
            </a:extLst>
          </p:cNvPr>
          <p:cNvCxnSpPr>
            <a:cxnSpLocks/>
          </p:cNvCxnSpPr>
          <p:nvPr/>
        </p:nvCxnSpPr>
        <p:spPr>
          <a:xfrm flipH="1">
            <a:off x="4719916" y="2799805"/>
            <a:ext cx="1485900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49648A-6770-3C83-91FD-A9CF415A1EA5}"/>
              </a:ext>
            </a:extLst>
          </p:cNvPr>
          <p:cNvSpPr txBox="1"/>
          <p:nvPr/>
        </p:nvSpPr>
        <p:spPr>
          <a:xfrm>
            <a:off x="8738827" y="2577084"/>
            <a:ext cx="2983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GFAM enables multiple media types, i.e. DRAM, Flash, future memory types</a:t>
            </a:r>
          </a:p>
        </p:txBody>
      </p:sp>
    </p:spTree>
    <p:extLst>
      <p:ext uri="{BB962C8B-B14F-4D97-AF65-F5344CB8AC3E}">
        <p14:creationId xmlns:p14="http://schemas.microsoft.com/office/powerpoint/2010/main" val="90141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31FD9F6-461C-9D45-BFA7-FBBF437F9E34}"/>
              </a:ext>
            </a:extLst>
          </p:cNvPr>
          <p:cNvSpPr txBox="1">
            <a:spLocks/>
          </p:cNvSpPr>
          <p:nvPr/>
        </p:nvSpPr>
        <p:spPr>
          <a:xfrm>
            <a:off x="299321" y="18736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FABRICS EXAMPLE USE CASE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EA9A5C-BAC9-7844-BD8E-6A3176CD7F0B}"/>
              </a:ext>
            </a:extLst>
          </p:cNvPr>
          <p:cNvSpPr txBox="1"/>
          <p:nvPr/>
        </p:nvSpPr>
        <p:spPr>
          <a:xfrm>
            <a:off x="299321" y="747602"/>
            <a:ext cx="1157012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1DC5B5"/>
                </a:solidFill>
                <a:ea typeface="Verdana" panose="020B0604030504040204" pitchFamily="34" charset="0"/>
              </a:rPr>
              <a:t>HPC/Analytics</a:t>
            </a:r>
          </a:p>
          <a:p>
            <a:pPr algn="l">
              <a:lnSpc>
                <a:spcPct val="85000"/>
              </a:lnSpc>
            </a:pPr>
            <a:endParaRPr lang="en-US" sz="1600" dirty="0" err="1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3CE135-DD18-C240-8FFC-99BF40CDCD51}"/>
              </a:ext>
            </a:extLst>
          </p:cNvPr>
          <p:cNvSpPr/>
          <p:nvPr/>
        </p:nvSpPr>
        <p:spPr>
          <a:xfrm>
            <a:off x="405965" y="3578905"/>
            <a:ext cx="6037976" cy="988372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A4496B-867D-534C-AB4C-E388C6BF45B7}"/>
              </a:ext>
            </a:extLst>
          </p:cNvPr>
          <p:cNvSpPr/>
          <p:nvPr/>
        </p:nvSpPr>
        <p:spPr>
          <a:xfrm>
            <a:off x="457265" y="3625406"/>
            <a:ext cx="5930309" cy="89871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26D5C0-BB4C-E34A-B37C-32A5AF44EBB4}"/>
              </a:ext>
            </a:extLst>
          </p:cNvPr>
          <p:cNvSpPr txBox="1"/>
          <p:nvPr/>
        </p:nvSpPr>
        <p:spPr>
          <a:xfrm>
            <a:off x="477291" y="3950111"/>
            <a:ext cx="591028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223647"/>
                </a:solidFill>
              </a:rPr>
              <a:t>CXL Switch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D875C2-C10D-DE47-BF9B-B80A024B76CD}"/>
              </a:ext>
            </a:extLst>
          </p:cNvPr>
          <p:cNvGrpSpPr/>
          <p:nvPr/>
        </p:nvGrpSpPr>
        <p:grpSpPr>
          <a:xfrm>
            <a:off x="661498" y="3033406"/>
            <a:ext cx="512316" cy="432656"/>
            <a:chOff x="2101270" y="2026100"/>
            <a:chExt cx="512316" cy="432656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A08FB547-9BBE-7046-9131-FAA587D8B8F8}"/>
                </a:ext>
              </a:extLst>
            </p:cNvPr>
            <p:cNvSpPr/>
            <p:nvPr/>
          </p:nvSpPr>
          <p:spPr>
            <a:xfrm>
              <a:off x="2101270" y="2026100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5029E75-EA27-0F41-88A5-4A07C4B7827D}"/>
                </a:ext>
              </a:extLst>
            </p:cNvPr>
            <p:cNvSpPr/>
            <p:nvPr/>
          </p:nvSpPr>
          <p:spPr>
            <a:xfrm>
              <a:off x="2155223" y="2075741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0C7C7E3-6169-C84D-9EA3-684DA70EBB82}"/>
                </a:ext>
              </a:extLst>
            </p:cNvPr>
            <p:cNvSpPr txBox="1"/>
            <p:nvPr/>
          </p:nvSpPr>
          <p:spPr>
            <a:xfrm>
              <a:off x="2155223" y="2131936"/>
              <a:ext cx="404411" cy="2362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Host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0716F2-8B5C-1E4D-A950-0C20F8593B8E}"/>
              </a:ext>
            </a:extLst>
          </p:cNvPr>
          <p:cNvGrpSpPr/>
          <p:nvPr/>
        </p:nvGrpSpPr>
        <p:grpSpPr>
          <a:xfrm>
            <a:off x="401895" y="2471886"/>
            <a:ext cx="1031522" cy="437972"/>
            <a:chOff x="1841667" y="2581909"/>
            <a:chExt cx="1031522" cy="437972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DF0B6CE0-9F36-0346-BF6C-F3DCA1F92616}"/>
                </a:ext>
              </a:extLst>
            </p:cNvPr>
            <p:cNvSpPr/>
            <p:nvPr/>
          </p:nvSpPr>
          <p:spPr>
            <a:xfrm rot="10800000">
              <a:off x="1841667" y="2581909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4"/>
                </a:gs>
                <a:gs pos="100000">
                  <a:srgbClr val="DACD8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243658D-66C1-394E-B207-954A317C0787}"/>
                </a:ext>
              </a:extLst>
            </p:cNvPr>
            <p:cNvSpPr/>
            <p:nvPr/>
          </p:nvSpPr>
          <p:spPr>
            <a:xfrm rot="10800000">
              <a:off x="1895618" y="2631550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0779CBD-6BC8-1544-B227-592D5B9BB969}"/>
                </a:ext>
              </a:extLst>
            </p:cNvPr>
            <p:cNvSpPr txBox="1"/>
            <p:nvPr/>
          </p:nvSpPr>
          <p:spPr>
            <a:xfrm>
              <a:off x="1895621" y="2688832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EE90F1-35E9-F14F-93E7-4E2E00BBBFD6}"/>
              </a:ext>
            </a:extLst>
          </p:cNvPr>
          <p:cNvCxnSpPr>
            <a:cxnSpLocks/>
          </p:cNvCxnSpPr>
          <p:nvPr/>
        </p:nvCxnSpPr>
        <p:spPr>
          <a:xfrm>
            <a:off x="917656" y="346068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C7A5A42-34A7-F547-B4DD-BF174754DF48}"/>
              </a:ext>
            </a:extLst>
          </p:cNvPr>
          <p:cNvGrpSpPr/>
          <p:nvPr/>
        </p:nvGrpSpPr>
        <p:grpSpPr>
          <a:xfrm>
            <a:off x="552360" y="4681809"/>
            <a:ext cx="730592" cy="437972"/>
            <a:chOff x="2863213" y="4364982"/>
            <a:chExt cx="730592" cy="437972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39AF944-B9B3-B84E-ADE8-9A75B806E4CB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68CB3D40-5F6E-D044-883C-3C68020D31AD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3EBBA20-A902-7D4D-9564-4D1773E96DB1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EB11C84-B100-B848-8071-A7086DBAF5BD}"/>
              </a:ext>
            </a:extLst>
          </p:cNvPr>
          <p:cNvCxnSpPr>
            <a:cxnSpLocks/>
          </p:cNvCxnSpPr>
          <p:nvPr/>
        </p:nvCxnSpPr>
        <p:spPr>
          <a:xfrm>
            <a:off x="917656" y="4563339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CBAC988-B003-BE4F-843C-644D50A9E7FB}"/>
              </a:ext>
            </a:extLst>
          </p:cNvPr>
          <p:cNvGrpSpPr/>
          <p:nvPr/>
        </p:nvGrpSpPr>
        <p:grpSpPr>
          <a:xfrm>
            <a:off x="1774381" y="4681809"/>
            <a:ext cx="730592" cy="437972"/>
            <a:chOff x="2863213" y="4364982"/>
            <a:chExt cx="730592" cy="437972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D032F84A-829F-3D45-AA52-D506F9AFD8EF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48B83502-1CAF-9146-A652-F103D86DEF57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7D5D1BA-43BB-7648-8BEF-54C4366A74CB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69E93F4-78AF-D842-8C4F-05FDEFE7D966}"/>
              </a:ext>
            </a:extLst>
          </p:cNvPr>
          <p:cNvCxnSpPr>
            <a:cxnSpLocks/>
          </p:cNvCxnSpPr>
          <p:nvPr/>
        </p:nvCxnSpPr>
        <p:spPr>
          <a:xfrm>
            <a:off x="2139677" y="4563339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BBF327D-831D-CB43-A1F4-39E0945779A5}"/>
              </a:ext>
            </a:extLst>
          </p:cNvPr>
          <p:cNvGrpSpPr/>
          <p:nvPr/>
        </p:nvGrpSpPr>
        <p:grpSpPr>
          <a:xfrm>
            <a:off x="3533145" y="4681809"/>
            <a:ext cx="730592" cy="437972"/>
            <a:chOff x="2863213" y="4364982"/>
            <a:chExt cx="730592" cy="437972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559A138C-2F8F-4A4D-B31A-1B2A85BB743B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rgbClr val="747577"/>
                </a:gs>
                <a:gs pos="100000">
                  <a:srgbClr val="9495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9A66D6B4-605B-E249-BDBE-F04A40DEF59A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72E9820-F35C-DA4A-AEFC-04137B12E53C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GFAM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7E9195A-577B-C449-AE47-52312C9D55B4}"/>
              </a:ext>
            </a:extLst>
          </p:cNvPr>
          <p:cNvCxnSpPr>
            <a:cxnSpLocks/>
          </p:cNvCxnSpPr>
          <p:nvPr/>
        </p:nvCxnSpPr>
        <p:spPr>
          <a:xfrm>
            <a:off x="3898441" y="4563339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3E3C054-3D65-8F4B-9C47-2AE17457E7B9}"/>
              </a:ext>
            </a:extLst>
          </p:cNvPr>
          <p:cNvCxnSpPr>
            <a:cxnSpLocks/>
          </p:cNvCxnSpPr>
          <p:nvPr/>
        </p:nvCxnSpPr>
        <p:spPr>
          <a:xfrm flipH="1">
            <a:off x="2558925" y="4896448"/>
            <a:ext cx="894266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14C2B3E-70A0-EC47-868E-B2A2B39E4546}"/>
              </a:ext>
            </a:extLst>
          </p:cNvPr>
          <p:cNvCxnSpPr>
            <a:cxnSpLocks/>
          </p:cNvCxnSpPr>
          <p:nvPr/>
        </p:nvCxnSpPr>
        <p:spPr>
          <a:xfrm>
            <a:off x="6444225" y="4069195"/>
            <a:ext cx="1176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B856A4C-D2AE-1847-ACF7-1E865CA0C33B}"/>
              </a:ext>
            </a:extLst>
          </p:cNvPr>
          <p:cNvCxnSpPr>
            <a:cxnSpLocks/>
          </p:cNvCxnSpPr>
          <p:nvPr/>
        </p:nvCxnSpPr>
        <p:spPr>
          <a:xfrm flipH="1">
            <a:off x="3661403" y="3242459"/>
            <a:ext cx="1931679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DC846-78B5-BC47-BDF7-DE32B16F2344}"/>
              </a:ext>
            </a:extLst>
          </p:cNvPr>
          <p:cNvGrpSpPr/>
          <p:nvPr/>
        </p:nvGrpSpPr>
        <p:grpSpPr>
          <a:xfrm>
            <a:off x="822094" y="2909859"/>
            <a:ext cx="191125" cy="125159"/>
            <a:chOff x="2233759" y="2467205"/>
            <a:chExt cx="191125" cy="12515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EE0971B-BDF6-A24D-B7A8-2906EF08CDA5}"/>
                </a:ext>
              </a:extLst>
            </p:cNvPr>
            <p:cNvCxnSpPr>
              <a:cxnSpLocks/>
            </p:cNvCxnSpPr>
            <p:nvPr/>
          </p:nvCxnSpPr>
          <p:spPr>
            <a:xfrm>
              <a:off x="2361175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0412D4D-F834-3644-9702-F3A6DAD5CB9A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84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4CF961F-3944-5E4F-8AA6-C8C925FEB657}"/>
                </a:ext>
              </a:extLst>
            </p:cNvPr>
            <p:cNvCxnSpPr>
              <a:cxnSpLocks/>
            </p:cNvCxnSpPr>
            <p:nvPr/>
          </p:nvCxnSpPr>
          <p:spPr>
            <a:xfrm>
              <a:off x="2233759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FA964D6-861D-4449-A169-322C519486C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467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C8D3C00-CBED-3F4F-ACE5-4A0C43873C7B}"/>
              </a:ext>
            </a:extLst>
          </p:cNvPr>
          <p:cNvGrpSpPr/>
          <p:nvPr/>
        </p:nvGrpSpPr>
        <p:grpSpPr>
          <a:xfrm>
            <a:off x="1883519" y="3033406"/>
            <a:ext cx="512316" cy="432656"/>
            <a:chOff x="2101270" y="2026100"/>
            <a:chExt cx="512316" cy="432656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C0FAE650-F884-FE43-8762-21CAEE37A1FE}"/>
                </a:ext>
              </a:extLst>
            </p:cNvPr>
            <p:cNvSpPr/>
            <p:nvPr/>
          </p:nvSpPr>
          <p:spPr>
            <a:xfrm>
              <a:off x="2101270" y="2026100"/>
              <a:ext cx="512316" cy="4326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5000"/>
                    <a:lumOff val="35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B4271D77-6FFE-3449-AD1E-434C6D911C05}"/>
                </a:ext>
              </a:extLst>
            </p:cNvPr>
            <p:cNvSpPr/>
            <p:nvPr/>
          </p:nvSpPr>
          <p:spPr>
            <a:xfrm>
              <a:off x="2155223" y="2075741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EB975C7-7314-264E-87F2-0EB911DA7D7B}"/>
                </a:ext>
              </a:extLst>
            </p:cNvPr>
            <p:cNvSpPr txBox="1"/>
            <p:nvPr/>
          </p:nvSpPr>
          <p:spPr>
            <a:xfrm>
              <a:off x="2155223" y="2131936"/>
              <a:ext cx="404411" cy="2362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Host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34F017F-EC79-4F44-9738-BFA440D446EB}"/>
              </a:ext>
            </a:extLst>
          </p:cNvPr>
          <p:cNvGrpSpPr/>
          <p:nvPr/>
        </p:nvGrpSpPr>
        <p:grpSpPr>
          <a:xfrm>
            <a:off x="1623916" y="2471886"/>
            <a:ext cx="1031522" cy="437972"/>
            <a:chOff x="1841667" y="2581909"/>
            <a:chExt cx="1031522" cy="437972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EEC741EF-1429-C848-9A38-E98B6BEA4286}"/>
                </a:ext>
              </a:extLst>
            </p:cNvPr>
            <p:cNvSpPr/>
            <p:nvPr/>
          </p:nvSpPr>
          <p:spPr>
            <a:xfrm rot="10800000">
              <a:off x="1841667" y="2581909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B6D00A68-06BE-2A4F-AAE7-357D93077CBA}"/>
                </a:ext>
              </a:extLst>
            </p:cNvPr>
            <p:cNvSpPr/>
            <p:nvPr/>
          </p:nvSpPr>
          <p:spPr>
            <a:xfrm rot="10800000">
              <a:off x="1895618" y="2631550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CF12453-B36A-6244-97E5-7967E2BD3755}"/>
                </a:ext>
              </a:extLst>
            </p:cNvPr>
            <p:cNvSpPr txBox="1"/>
            <p:nvPr/>
          </p:nvSpPr>
          <p:spPr>
            <a:xfrm>
              <a:off x="1895621" y="2688832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037E32B-ACD5-D248-83F5-1295CFCEE38F}"/>
              </a:ext>
            </a:extLst>
          </p:cNvPr>
          <p:cNvCxnSpPr>
            <a:cxnSpLocks/>
          </p:cNvCxnSpPr>
          <p:nvPr/>
        </p:nvCxnSpPr>
        <p:spPr>
          <a:xfrm>
            <a:off x="2139677" y="346068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626142-E9F8-F343-8DA8-33288F2C2F3B}"/>
              </a:ext>
            </a:extLst>
          </p:cNvPr>
          <p:cNvGrpSpPr/>
          <p:nvPr/>
        </p:nvGrpSpPr>
        <p:grpSpPr>
          <a:xfrm>
            <a:off x="2044115" y="2909859"/>
            <a:ext cx="191125" cy="125159"/>
            <a:chOff x="2233759" y="2467205"/>
            <a:chExt cx="191125" cy="125159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C7969F0-56EF-3647-9098-59DEE996926F}"/>
                </a:ext>
              </a:extLst>
            </p:cNvPr>
            <p:cNvCxnSpPr>
              <a:cxnSpLocks/>
            </p:cNvCxnSpPr>
            <p:nvPr/>
          </p:nvCxnSpPr>
          <p:spPr>
            <a:xfrm>
              <a:off x="2361175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1909BC2-5E75-8B42-8A50-C8017F739ED2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84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DB9BCC9-A2C5-584D-A60C-A1570C447B64}"/>
                </a:ext>
              </a:extLst>
            </p:cNvPr>
            <p:cNvCxnSpPr>
              <a:cxnSpLocks/>
            </p:cNvCxnSpPr>
            <p:nvPr/>
          </p:nvCxnSpPr>
          <p:spPr>
            <a:xfrm>
              <a:off x="2233759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85B997F-F0D0-5D49-B51C-9090C30A016C}"/>
                </a:ext>
              </a:extLst>
            </p:cNvPr>
            <p:cNvCxnSpPr>
              <a:cxnSpLocks/>
            </p:cNvCxnSpPr>
            <p:nvPr/>
          </p:nvCxnSpPr>
          <p:spPr>
            <a:xfrm>
              <a:off x="2297467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803E022-B7FB-554B-A894-BD1A40215243}"/>
              </a:ext>
            </a:extLst>
          </p:cNvPr>
          <p:cNvGrpSpPr/>
          <p:nvPr/>
        </p:nvGrpSpPr>
        <p:grpSpPr>
          <a:xfrm>
            <a:off x="3101470" y="3033406"/>
            <a:ext cx="512316" cy="432656"/>
            <a:chOff x="2101270" y="2026100"/>
            <a:chExt cx="512316" cy="432656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10CE9966-4AE7-F54B-91F1-5E4573FDB662}"/>
                </a:ext>
              </a:extLst>
            </p:cNvPr>
            <p:cNvSpPr/>
            <p:nvPr/>
          </p:nvSpPr>
          <p:spPr>
            <a:xfrm>
              <a:off x="2101270" y="2026100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37B16BE9-4A98-A244-9DE9-47614C57F92B}"/>
                </a:ext>
              </a:extLst>
            </p:cNvPr>
            <p:cNvSpPr/>
            <p:nvPr/>
          </p:nvSpPr>
          <p:spPr>
            <a:xfrm>
              <a:off x="2155223" y="2075741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C406CCA-007B-0044-8E82-10DA0F7CE55F}"/>
                </a:ext>
              </a:extLst>
            </p:cNvPr>
            <p:cNvSpPr txBox="1"/>
            <p:nvPr/>
          </p:nvSpPr>
          <p:spPr>
            <a:xfrm>
              <a:off x="2155223" y="2131936"/>
              <a:ext cx="404411" cy="2362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Host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B61E6B5-5A16-E04E-9553-608C2F2B53FB}"/>
              </a:ext>
            </a:extLst>
          </p:cNvPr>
          <p:cNvGrpSpPr/>
          <p:nvPr/>
        </p:nvGrpSpPr>
        <p:grpSpPr>
          <a:xfrm>
            <a:off x="2841867" y="2471886"/>
            <a:ext cx="1031522" cy="437972"/>
            <a:chOff x="1841667" y="2581909"/>
            <a:chExt cx="1031522" cy="437972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02CA7E56-B042-CD4F-9396-18930A584F85}"/>
                </a:ext>
              </a:extLst>
            </p:cNvPr>
            <p:cNvSpPr/>
            <p:nvPr/>
          </p:nvSpPr>
          <p:spPr>
            <a:xfrm rot="10800000">
              <a:off x="1841667" y="2581909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2"/>
                </a:gs>
                <a:gs pos="100000">
                  <a:srgbClr val="9A769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C9AC4453-DC24-604E-88E1-F35C0387447E}"/>
                </a:ext>
              </a:extLst>
            </p:cNvPr>
            <p:cNvSpPr/>
            <p:nvPr/>
          </p:nvSpPr>
          <p:spPr>
            <a:xfrm rot="10800000">
              <a:off x="1895618" y="2631550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BB66405-26A6-3B42-8B97-D8B0435F5F12}"/>
                </a:ext>
              </a:extLst>
            </p:cNvPr>
            <p:cNvSpPr txBox="1"/>
            <p:nvPr/>
          </p:nvSpPr>
          <p:spPr>
            <a:xfrm>
              <a:off x="1895621" y="2688832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49DDA2-6D4D-314A-9598-F0AF3CE0CF4C}"/>
              </a:ext>
            </a:extLst>
          </p:cNvPr>
          <p:cNvCxnSpPr>
            <a:cxnSpLocks/>
          </p:cNvCxnSpPr>
          <p:nvPr/>
        </p:nvCxnSpPr>
        <p:spPr>
          <a:xfrm>
            <a:off x="3357628" y="346068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9699532-DF87-364C-9486-50DA02A863A9}"/>
              </a:ext>
            </a:extLst>
          </p:cNvPr>
          <p:cNvGrpSpPr/>
          <p:nvPr/>
        </p:nvGrpSpPr>
        <p:grpSpPr>
          <a:xfrm>
            <a:off x="3262066" y="2909859"/>
            <a:ext cx="191125" cy="125159"/>
            <a:chOff x="2233759" y="2467205"/>
            <a:chExt cx="191125" cy="125159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E40FEE2-5840-854D-8CBA-8B2DD4DC4F14}"/>
                </a:ext>
              </a:extLst>
            </p:cNvPr>
            <p:cNvCxnSpPr>
              <a:cxnSpLocks/>
            </p:cNvCxnSpPr>
            <p:nvPr/>
          </p:nvCxnSpPr>
          <p:spPr>
            <a:xfrm>
              <a:off x="2361175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36C522-A84A-8546-BE2E-1396939B056A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84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E2AF024E-E2AF-7C42-8D08-540AFB6B76FD}"/>
                </a:ext>
              </a:extLst>
            </p:cNvPr>
            <p:cNvCxnSpPr>
              <a:cxnSpLocks/>
            </p:cNvCxnSpPr>
            <p:nvPr/>
          </p:nvCxnSpPr>
          <p:spPr>
            <a:xfrm>
              <a:off x="2233759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D78086E-A03C-7246-8D30-B3776DF884C4}"/>
                </a:ext>
              </a:extLst>
            </p:cNvPr>
            <p:cNvCxnSpPr>
              <a:cxnSpLocks/>
            </p:cNvCxnSpPr>
            <p:nvPr/>
          </p:nvCxnSpPr>
          <p:spPr>
            <a:xfrm>
              <a:off x="2297467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4B0093C-6778-324B-93CA-3DCCB39EADD9}"/>
              </a:ext>
            </a:extLst>
          </p:cNvPr>
          <p:cNvGrpSpPr/>
          <p:nvPr/>
        </p:nvGrpSpPr>
        <p:grpSpPr>
          <a:xfrm>
            <a:off x="5669612" y="3033406"/>
            <a:ext cx="512316" cy="432656"/>
            <a:chOff x="2101270" y="2026100"/>
            <a:chExt cx="512316" cy="432656"/>
          </a:xfrm>
        </p:grpSpPr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1DC5DB27-DCCB-0646-BB47-F6F24473E519}"/>
                </a:ext>
              </a:extLst>
            </p:cNvPr>
            <p:cNvSpPr/>
            <p:nvPr/>
          </p:nvSpPr>
          <p:spPr>
            <a:xfrm>
              <a:off x="2101270" y="2026100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53B5AE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6827FC3F-1ACB-434F-9256-16AD63164DBC}"/>
                </a:ext>
              </a:extLst>
            </p:cNvPr>
            <p:cNvSpPr/>
            <p:nvPr/>
          </p:nvSpPr>
          <p:spPr>
            <a:xfrm>
              <a:off x="2155223" y="2075741"/>
              <a:ext cx="404411" cy="333375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643BEF1-7807-7849-A8CD-0CB9DC8649B2}"/>
                </a:ext>
              </a:extLst>
            </p:cNvPr>
            <p:cNvSpPr txBox="1"/>
            <p:nvPr/>
          </p:nvSpPr>
          <p:spPr>
            <a:xfrm>
              <a:off x="2155223" y="2131936"/>
              <a:ext cx="404411" cy="2362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Host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AFE3A21-F8D8-AF45-A735-64DA33696F1B}"/>
              </a:ext>
            </a:extLst>
          </p:cNvPr>
          <p:cNvGrpSpPr/>
          <p:nvPr/>
        </p:nvGrpSpPr>
        <p:grpSpPr>
          <a:xfrm>
            <a:off x="5410009" y="2471886"/>
            <a:ext cx="1031522" cy="437972"/>
            <a:chOff x="1841667" y="2581909"/>
            <a:chExt cx="1031522" cy="437972"/>
          </a:xfrm>
        </p:grpSpPr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04D532A3-3AD7-FB4C-9EFD-BBFAFBF626E1}"/>
                </a:ext>
              </a:extLst>
            </p:cNvPr>
            <p:cNvSpPr/>
            <p:nvPr/>
          </p:nvSpPr>
          <p:spPr>
            <a:xfrm rot="10800000">
              <a:off x="1841667" y="2581909"/>
              <a:ext cx="103152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1"/>
                </a:gs>
                <a:gs pos="100000">
                  <a:srgbClr val="53B5A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BF4BF22B-BDD1-1447-BFEC-39A669188413}"/>
                </a:ext>
              </a:extLst>
            </p:cNvPr>
            <p:cNvSpPr/>
            <p:nvPr/>
          </p:nvSpPr>
          <p:spPr>
            <a:xfrm rot="10800000">
              <a:off x="1895618" y="2631550"/>
              <a:ext cx="921204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994D6092-40A6-B142-A45D-C12532BB21E1}"/>
                </a:ext>
              </a:extLst>
            </p:cNvPr>
            <p:cNvSpPr txBox="1"/>
            <p:nvPr/>
          </p:nvSpPr>
          <p:spPr>
            <a:xfrm>
              <a:off x="1895621" y="2688832"/>
              <a:ext cx="921202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Accelerator</a:t>
              </a: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C64F954-F590-E747-A2E9-B87DFAF930A9}"/>
              </a:ext>
            </a:extLst>
          </p:cNvPr>
          <p:cNvCxnSpPr>
            <a:cxnSpLocks/>
          </p:cNvCxnSpPr>
          <p:nvPr/>
        </p:nvCxnSpPr>
        <p:spPr>
          <a:xfrm>
            <a:off x="5925770" y="3460681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790CCC7-F948-584A-8A95-79E58855382F}"/>
              </a:ext>
            </a:extLst>
          </p:cNvPr>
          <p:cNvGrpSpPr/>
          <p:nvPr/>
        </p:nvGrpSpPr>
        <p:grpSpPr>
          <a:xfrm>
            <a:off x="5830208" y="2909859"/>
            <a:ext cx="191125" cy="125159"/>
            <a:chOff x="2233759" y="2467205"/>
            <a:chExt cx="191125" cy="125159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8C31C69-F7F9-1243-8ECA-1768154915DE}"/>
                </a:ext>
              </a:extLst>
            </p:cNvPr>
            <p:cNvCxnSpPr>
              <a:cxnSpLocks/>
            </p:cNvCxnSpPr>
            <p:nvPr/>
          </p:nvCxnSpPr>
          <p:spPr>
            <a:xfrm>
              <a:off x="2361175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1EFA7E0-72ED-304B-8DAF-74458BFCCEAE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84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5B503DF-7ECD-D644-8054-05EC03FC5299}"/>
                </a:ext>
              </a:extLst>
            </p:cNvPr>
            <p:cNvCxnSpPr>
              <a:cxnSpLocks/>
            </p:cNvCxnSpPr>
            <p:nvPr/>
          </p:nvCxnSpPr>
          <p:spPr>
            <a:xfrm>
              <a:off x="2233759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0DB53C9-17D7-444C-921E-63F4CA5446F2}"/>
                </a:ext>
              </a:extLst>
            </p:cNvPr>
            <p:cNvCxnSpPr>
              <a:cxnSpLocks/>
            </p:cNvCxnSpPr>
            <p:nvPr/>
          </p:nvCxnSpPr>
          <p:spPr>
            <a:xfrm>
              <a:off x="2297467" y="2467205"/>
              <a:ext cx="0" cy="12515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33D8B3C-AE31-4046-BA3E-1DCCF0179B1B}"/>
              </a:ext>
            </a:extLst>
          </p:cNvPr>
          <p:cNvGrpSpPr/>
          <p:nvPr/>
        </p:nvGrpSpPr>
        <p:grpSpPr>
          <a:xfrm>
            <a:off x="4622041" y="4680332"/>
            <a:ext cx="730592" cy="437972"/>
            <a:chOff x="2863213" y="4364982"/>
            <a:chExt cx="730592" cy="437972"/>
          </a:xfrm>
        </p:grpSpPr>
        <p:sp>
          <p:nvSpPr>
            <p:cNvPr id="201" name="Rounded Rectangle 200">
              <a:extLst>
                <a:ext uri="{FF2B5EF4-FFF2-40B4-BE49-F238E27FC236}">
                  <a16:creationId xmlns:a16="http://schemas.microsoft.com/office/drawing/2014/main" id="{0ECBAFF8-4018-454E-9089-9AEA2A2670AD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C485A299-4DB3-984F-86EC-32C8F368500F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2999010-58D8-FF40-A6B7-E13D0B60E279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NIC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29F4838-6A9D-7F4C-ADA2-D1C464ACD7C5}"/>
              </a:ext>
            </a:extLst>
          </p:cNvPr>
          <p:cNvGrpSpPr/>
          <p:nvPr/>
        </p:nvGrpSpPr>
        <p:grpSpPr>
          <a:xfrm>
            <a:off x="5710939" y="4680332"/>
            <a:ext cx="730592" cy="437972"/>
            <a:chOff x="2863213" y="4364982"/>
            <a:chExt cx="730592" cy="437972"/>
          </a:xfrm>
        </p:grpSpPr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989FB2B5-D850-CA44-B4CF-6D0D20D65D99}"/>
                </a:ext>
              </a:extLst>
            </p:cNvPr>
            <p:cNvSpPr/>
            <p:nvPr/>
          </p:nvSpPr>
          <p:spPr>
            <a:xfrm rot="10800000">
              <a:off x="2863213" y="4364982"/>
              <a:ext cx="730592" cy="437972"/>
            </a:xfrm>
            <a:prstGeom prst="roundRect">
              <a:avLst>
                <a:gd name="adj" fmla="val 15065"/>
              </a:avLst>
            </a:prstGeom>
            <a:gradFill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06" name="Rounded Rectangle 205">
              <a:extLst>
                <a:ext uri="{FF2B5EF4-FFF2-40B4-BE49-F238E27FC236}">
                  <a16:creationId xmlns:a16="http://schemas.microsoft.com/office/drawing/2014/main" id="{117BC713-0C80-8840-93AA-7B220A0AC5D3}"/>
                </a:ext>
              </a:extLst>
            </p:cNvPr>
            <p:cNvSpPr/>
            <p:nvPr/>
          </p:nvSpPr>
          <p:spPr>
            <a:xfrm rot="10800000">
              <a:off x="2917165" y="4414623"/>
              <a:ext cx="623477" cy="33573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D792C0A-2B13-B448-AACC-D21830890B53}"/>
                </a:ext>
              </a:extLst>
            </p:cNvPr>
            <p:cNvSpPr txBox="1"/>
            <p:nvPr/>
          </p:nvSpPr>
          <p:spPr>
            <a:xfrm>
              <a:off x="2917167" y="4471905"/>
              <a:ext cx="623475" cy="23621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NIC</a:t>
              </a:r>
            </a:p>
          </p:txBody>
        </p: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2F241B7-2623-764A-BDC0-3C27F2CBB07E}"/>
              </a:ext>
            </a:extLst>
          </p:cNvPr>
          <p:cNvCxnSpPr>
            <a:cxnSpLocks/>
          </p:cNvCxnSpPr>
          <p:nvPr/>
        </p:nvCxnSpPr>
        <p:spPr>
          <a:xfrm>
            <a:off x="4987337" y="4563339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2A20DF2-C9D3-4A4D-B550-1781DAAD1826}"/>
              </a:ext>
            </a:extLst>
          </p:cNvPr>
          <p:cNvCxnSpPr>
            <a:cxnSpLocks/>
          </p:cNvCxnSpPr>
          <p:nvPr/>
        </p:nvCxnSpPr>
        <p:spPr>
          <a:xfrm>
            <a:off x="6076235" y="4563339"/>
            <a:ext cx="0" cy="125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21E9F48-2849-BB4F-8091-FA5883811716}"/>
              </a:ext>
            </a:extLst>
          </p:cNvPr>
          <p:cNvCxnSpPr>
            <a:cxnSpLocks/>
          </p:cNvCxnSpPr>
          <p:nvPr/>
        </p:nvCxnSpPr>
        <p:spPr>
          <a:xfrm flipH="1">
            <a:off x="5427386" y="4896448"/>
            <a:ext cx="203274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F893CF7-CFCB-B449-8AD2-1FD64890C156}"/>
              </a:ext>
            </a:extLst>
          </p:cNvPr>
          <p:cNvGrpSpPr/>
          <p:nvPr/>
        </p:nvGrpSpPr>
        <p:grpSpPr>
          <a:xfrm>
            <a:off x="6555177" y="3801093"/>
            <a:ext cx="730592" cy="544183"/>
            <a:chOff x="2863213" y="4364981"/>
            <a:chExt cx="730592" cy="544183"/>
          </a:xfrm>
        </p:grpSpPr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7B4619A5-D2F5-074F-987B-ABEAAC130323}"/>
                </a:ext>
              </a:extLst>
            </p:cNvPr>
            <p:cNvSpPr/>
            <p:nvPr/>
          </p:nvSpPr>
          <p:spPr>
            <a:xfrm rot="10800000">
              <a:off x="2863213" y="4364981"/>
              <a:ext cx="730592" cy="544183"/>
            </a:xfrm>
            <a:prstGeom prst="roundRect">
              <a:avLst>
                <a:gd name="adj" fmla="val 11358"/>
              </a:avLst>
            </a:prstGeom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1DC5ABBF-A907-2541-8FDB-1B6E65B46CAA}"/>
                </a:ext>
              </a:extLst>
            </p:cNvPr>
            <p:cNvSpPr/>
            <p:nvPr/>
          </p:nvSpPr>
          <p:spPr>
            <a:xfrm rot="10800000">
              <a:off x="2917164" y="4414623"/>
              <a:ext cx="623477" cy="437386"/>
            </a:xfrm>
            <a:prstGeom prst="roundRect">
              <a:avLst>
                <a:gd name="adj" fmla="val 5323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F7A21CA-386B-F44F-811A-0A196285260B}"/>
                </a:ext>
              </a:extLst>
            </p:cNvPr>
            <p:cNvSpPr txBox="1"/>
            <p:nvPr/>
          </p:nvSpPr>
          <p:spPr>
            <a:xfrm>
              <a:off x="2917167" y="4458457"/>
              <a:ext cx="623475" cy="380104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FM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 err="1">
                  <a:solidFill>
                    <a:schemeClr val="bg1"/>
                  </a:solidFill>
                </a:rPr>
                <a:t>vHost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62A1E-364F-9892-4766-F6155072C9E9}"/>
              </a:ext>
            </a:extLst>
          </p:cNvPr>
          <p:cNvSpPr txBox="1"/>
          <p:nvPr/>
        </p:nvSpPr>
        <p:spPr>
          <a:xfrm>
            <a:off x="7926091" y="2997215"/>
            <a:ext cx="394335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Sharing memory and networking devices to reduce cost and improve efficiency</a:t>
            </a:r>
          </a:p>
        </p:txBody>
      </p:sp>
    </p:spTree>
    <p:extLst>
      <p:ext uri="{BB962C8B-B14F-4D97-AF65-F5344CB8AC3E}">
        <p14:creationId xmlns:p14="http://schemas.microsoft.com/office/powerpoint/2010/main" val="55746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5">
            <a:extLst>
              <a:ext uri="{FF2B5EF4-FFF2-40B4-BE49-F238E27FC236}">
                <a16:creationId xmlns:a16="http://schemas.microsoft.com/office/drawing/2014/main" id="{2F32F533-637C-4B1F-92B7-7D060BE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158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9E9EC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Confidential  |  CXL™ Consortium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9E9EC">
                  <a:lumMod val="5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8" name="Slide Number Placeholder 4">
            <a:extLst>
              <a:ext uri="{FF2B5EF4-FFF2-40B4-BE49-F238E27FC236}">
                <a16:creationId xmlns:a16="http://schemas.microsoft.com/office/drawing/2014/main" id="{AD699ACA-AC16-4170-BD93-9F37A1E0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31FD9F6-461C-9D45-BFA7-FBBF437F9E34}"/>
              </a:ext>
            </a:extLst>
          </p:cNvPr>
          <p:cNvSpPr txBox="1">
            <a:spLocks/>
          </p:cNvSpPr>
          <p:nvPr/>
        </p:nvSpPr>
        <p:spPr>
          <a:xfrm>
            <a:off x="299321" y="18736"/>
            <a:ext cx="8522594" cy="5669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CXL 3.0: FABRICS EXAMPLE USE CASE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EA9A5C-BAC9-7844-BD8E-6A3176CD7F0B}"/>
              </a:ext>
            </a:extLst>
          </p:cNvPr>
          <p:cNvSpPr txBox="1"/>
          <p:nvPr/>
        </p:nvSpPr>
        <p:spPr>
          <a:xfrm>
            <a:off x="299321" y="767310"/>
            <a:ext cx="11570120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1DC5B5"/>
                </a:solidFill>
                <a:ea typeface="Verdana" panose="020B0604030504040204" pitchFamily="34" charset="0"/>
              </a:rPr>
              <a:t>Composable Systems with Spine/Leaf Architecture</a:t>
            </a:r>
          </a:p>
          <a:p>
            <a:pPr algn="l">
              <a:lnSpc>
                <a:spcPct val="85000"/>
              </a:lnSpc>
            </a:pPr>
            <a:endParaRPr lang="en-US" sz="1400" dirty="0" err="1">
              <a:latin typeface="+mj-lt"/>
            </a:endParaRPr>
          </a:p>
        </p:txBody>
      </p:sp>
      <p:sp>
        <p:nvSpPr>
          <p:cNvPr id="303" name="Rounded Rectangle 302">
            <a:extLst>
              <a:ext uri="{FF2B5EF4-FFF2-40B4-BE49-F238E27FC236}">
                <a16:creationId xmlns:a16="http://schemas.microsoft.com/office/drawing/2014/main" id="{7272B842-628F-CE48-890E-FBD06C0D4401}"/>
              </a:ext>
            </a:extLst>
          </p:cNvPr>
          <p:cNvSpPr/>
          <p:nvPr/>
        </p:nvSpPr>
        <p:spPr>
          <a:xfrm rot="5400000">
            <a:off x="1561514" y="10127300"/>
            <a:ext cx="712971" cy="476004"/>
          </a:xfrm>
          <a:prstGeom prst="roundRect">
            <a:avLst>
              <a:gd name="adj" fmla="val 5323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391" name="Picture 390">
            <a:extLst>
              <a:ext uri="{FF2B5EF4-FFF2-40B4-BE49-F238E27FC236}">
                <a16:creationId xmlns:a16="http://schemas.microsoft.com/office/drawing/2014/main" id="{0BD4A701-6672-7143-A8C0-541D63EB6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52" y="3228364"/>
            <a:ext cx="2175002" cy="2895674"/>
          </a:xfrm>
          <a:prstGeom prst="rect">
            <a:avLst/>
          </a:prstGeom>
        </p:spPr>
      </p:pic>
      <p:sp>
        <p:nvSpPr>
          <p:cNvPr id="392" name="TextBox 391">
            <a:extLst>
              <a:ext uri="{FF2B5EF4-FFF2-40B4-BE49-F238E27FC236}">
                <a16:creationId xmlns:a16="http://schemas.microsoft.com/office/drawing/2014/main" id="{5F744BE9-C604-1D43-BE97-6344ECDA47DE}"/>
              </a:ext>
            </a:extLst>
          </p:cNvPr>
          <p:cNvSpPr txBox="1"/>
          <p:nvPr/>
        </p:nvSpPr>
        <p:spPr>
          <a:xfrm>
            <a:off x="8498210" y="1268515"/>
            <a:ext cx="3724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CXL 3.0 Fabric Architecture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Interconnected Spine Switch System</a:t>
            </a: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Leaf Switch NIC Enclosure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Leaf Switch CPU Enclosure</a:t>
            </a: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Leaf Switch Accelerator Enclosure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Leaf</a:t>
            </a:r>
            <a:r>
              <a:rPr lang="en-US" sz="1600" dirty="0">
                <a:solidFill>
                  <a:prstClr val="white"/>
                </a:solidFill>
              </a:rPr>
              <a:t> Switch Memory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Enclosure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75706ED-A2FB-E0C2-D764-5CF50729E291}"/>
              </a:ext>
            </a:extLst>
          </p:cNvPr>
          <p:cNvGrpSpPr/>
          <p:nvPr/>
        </p:nvGrpSpPr>
        <p:grpSpPr>
          <a:xfrm>
            <a:off x="160309" y="1888458"/>
            <a:ext cx="8094405" cy="3549929"/>
            <a:chOff x="419094" y="1534374"/>
            <a:chExt cx="11257018" cy="4115776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155094B9-22B5-A1C7-5A02-24DAAC720BF3}"/>
                </a:ext>
              </a:extLst>
            </p:cNvPr>
            <p:cNvSpPr/>
            <p:nvPr/>
          </p:nvSpPr>
          <p:spPr>
            <a:xfrm>
              <a:off x="1435878" y="1534374"/>
              <a:ext cx="10240234" cy="1796542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4A61303-ABCB-D6DF-73EF-F64181AA9437}"/>
                </a:ext>
              </a:extLst>
            </p:cNvPr>
            <p:cNvSpPr/>
            <p:nvPr/>
          </p:nvSpPr>
          <p:spPr>
            <a:xfrm>
              <a:off x="1435878" y="3332120"/>
              <a:ext cx="10240234" cy="1528808"/>
            </a:xfrm>
            <a:prstGeom prst="rect">
              <a:avLst/>
            </a:prstGeom>
            <a:gradFill>
              <a:gsLst>
                <a:gs pos="0">
                  <a:schemeClr val="accent1">
                    <a:alpha val="25000"/>
                    <a:lumMod val="65000"/>
                    <a:lumOff val="35000"/>
                  </a:schemeClr>
                </a:gs>
                <a:gs pos="100000">
                  <a:srgbClr val="14867B">
                    <a:alpha val="25000"/>
                    <a:lumMod val="65000"/>
                    <a:lumOff val="3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C0589D3-F114-4203-1E05-8F1C35A8BA81}"/>
                </a:ext>
              </a:extLst>
            </p:cNvPr>
            <p:cNvSpPr/>
            <p:nvPr/>
          </p:nvSpPr>
          <p:spPr>
            <a:xfrm>
              <a:off x="1435878" y="4860928"/>
              <a:ext cx="10240234" cy="789222"/>
            </a:xfrm>
            <a:prstGeom prst="rect">
              <a:avLst/>
            </a:prstGeom>
            <a:gradFill>
              <a:gsLst>
                <a:gs pos="0">
                  <a:schemeClr val="accent1">
                    <a:alpha val="25000"/>
                  </a:schemeClr>
                </a:gs>
                <a:gs pos="100000">
                  <a:srgbClr val="14867B">
                    <a:alpha val="2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10A9E00-08BE-6773-92D5-8C37CEB0A149}"/>
                </a:ext>
              </a:extLst>
            </p:cNvPr>
            <p:cNvSpPr/>
            <p:nvPr/>
          </p:nvSpPr>
          <p:spPr>
            <a:xfrm>
              <a:off x="1779613" y="3811889"/>
              <a:ext cx="3112259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DAA5832D-34A6-D15A-C803-8EEE95E64F30}"/>
                </a:ext>
              </a:extLst>
            </p:cNvPr>
            <p:cNvSpPr/>
            <p:nvPr/>
          </p:nvSpPr>
          <p:spPr>
            <a:xfrm>
              <a:off x="1830914" y="3858390"/>
              <a:ext cx="3007006" cy="898716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ED2D78FF-9C97-555D-B394-6444C39D7289}"/>
                </a:ext>
              </a:extLst>
            </p:cNvPr>
            <p:cNvSpPr txBox="1"/>
            <p:nvPr/>
          </p:nvSpPr>
          <p:spPr>
            <a:xfrm>
              <a:off x="1850939" y="4183095"/>
              <a:ext cx="2986981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E999F581-48DA-5CD2-3196-72DC26FBC9FB}"/>
                </a:ext>
              </a:extLst>
            </p:cNvPr>
            <p:cNvGrpSpPr/>
            <p:nvPr/>
          </p:nvGrpSpPr>
          <p:grpSpPr>
            <a:xfrm>
              <a:off x="1775543" y="4800261"/>
              <a:ext cx="956687" cy="555431"/>
              <a:chOff x="401895" y="4567277"/>
              <a:chExt cx="956687" cy="555431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A92745F6-EE8A-7C41-2770-4E678C037532}"/>
                  </a:ext>
                </a:extLst>
              </p:cNvPr>
              <p:cNvGrpSpPr/>
              <p:nvPr/>
            </p:nvGrpSpPr>
            <p:grpSpPr>
              <a:xfrm>
                <a:off x="401895" y="4684736"/>
                <a:ext cx="956687" cy="437972"/>
                <a:chOff x="1841667" y="2581909"/>
                <a:chExt cx="956687" cy="437972"/>
              </a:xfrm>
            </p:grpSpPr>
            <p:sp>
              <p:nvSpPr>
                <p:cNvPr id="402" name="Rounded Rectangle 139">
                  <a:extLst>
                    <a:ext uri="{FF2B5EF4-FFF2-40B4-BE49-F238E27FC236}">
                      <a16:creationId xmlns:a16="http://schemas.microsoft.com/office/drawing/2014/main" id="{9BFC131E-77F1-A6A1-F188-FB1E1C5261AD}"/>
                    </a:ext>
                  </a:extLst>
                </p:cNvPr>
                <p:cNvSpPr/>
                <p:nvPr/>
              </p:nvSpPr>
              <p:spPr>
                <a:xfrm rot="10800000">
                  <a:off x="1841667" y="2581909"/>
                  <a:ext cx="956687" cy="437972"/>
                </a:xfrm>
                <a:prstGeom prst="roundRect">
                  <a:avLst>
                    <a:gd name="adj" fmla="val 15065"/>
                  </a:avLst>
                </a:prstGeom>
                <a:gradFill>
                  <a:gsLst>
                    <a:gs pos="0">
                      <a:schemeClr val="accent4"/>
                    </a:gs>
                    <a:gs pos="100000">
                      <a:srgbClr val="DACD88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403" name="Rounded Rectangle 140">
                  <a:extLst>
                    <a:ext uri="{FF2B5EF4-FFF2-40B4-BE49-F238E27FC236}">
                      <a16:creationId xmlns:a16="http://schemas.microsoft.com/office/drawing/2014/main" id="{FA3D3A84-D65C-9BA1-1873-AF39AD97B7D1}"/>
                    </a:ext>
                  </a:extLst>
                </p:cNvPr>
                <p:cNvSpPr/>
                <p:nvPr/>
              </p:nvSpPr>
              <p:spPr>
                <a:xfrm rot="10800000">
                  <a:off x="1895618" y="2631550"/>
                  <a:ext cx="846012" cy="335736"/>
                </a:xfrm>
                <a:prstGeom prst="roundRect">
                  <a:avLst>
                    <a:gd name="adj" fmla="val 5323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CCA7C669-6C94-4CBD-6584-0C6B85A873BA}"/>
                    </a:ext>
                  </a:extLst>
                </p:cNvPr>
                <p:cNvSpPr txBox="1"/>
                <p:nvPr/>
              </p:nvSpPr>
              <p:spPr>
                <a:xfrm>
                  <a:off x="1895621" y="2688832"/>
                  <a:ext cx="846008" cy="213208"/>
                </a:xfrm>
                <a:prstGeom prst="rect">
                  <a:avLst/>
                </a:prstGeom>
                <a:noFill/>
              </p:spPr>
              <p:txBody>
                <a:bodyPr wrap="square" lIns="45720" rIns="4572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700" b="1" dirty="0">
                      <a:solidFill>
                        <a:schemeClr val="bg1"/>
                      </a:solidFill>
                    </a:rPr>
                    <a:t>Accelerator</a:t>
                  </a:r>
                </a:p>
              </p:txBody>
            </p:sp>
          </p:grp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919A26CE-C970-B3C1-9AD8-827B7DE943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656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567C522-9781-2DFE-CD48-807D550059CF}"/>
                </a:ext>
              </a:extLst>
            </p:cNvPr>
            <p:cNvGrpSpPr/>
            <p:nvPr/>
          </p:nvGrpSpPr>
          <p:grpSpPr>
            <a:xfrm>
              <a:off x="2842037" y="4800261"/>
              <a:ext cx="730592" cy="553954"/>
              <a:chOff x="1527516" y="4567277"/>
              <a:chExt cx="730592" cy="553954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88464C43-6934-C4AE-98B4-EFAC5A36569C}"/>
                  </a:ext>
                </a:extLst>
              </p:cNvPr>
              <p:cNvGrpSpPr/>
              <p:nvPr/>
            </p:nvGrpSpPr>
            <p:grpSpPr>
              <a:xfrm>
                <a:off x="1527516" y="4683259"/>
                <a:ext cx="730592" cy="437972"/>
                <a:chOff x="2863213" y="4364982"/>
                <a:chExt cx="730592" cy="437972"/>
              </a:xfrm>
            </p:grpSpPr>
            <p:sp>
              <p:nvSpPr>
                <p:cNvPr id="397" name="Rounded Rectangle 226">
                  <a:extLst>
                    <a:ext uri="{FF2B5EF4-FFF2-40B4-BE49-F238E27FC236}">
                      <a16:creationId xmlns:a16="http://schemas.microsoft.com/office/drawing/2014/main" id="{8757B7E2-5980-6804-A516-1C49B3F5AF9B}"/>
                    </a:ext>
                  </a:extLst>
                </p:cNvPr>
                <p:cNvSpPr/>
                <p:nvPr/>
              </p:nvSpPr>
              <p:spPr>
                <a:xfrm rot="10800000">
                  <a:off x="2863213" y="4364982"/>
                  <a:ext cx="730592" cy="437972"/>
                </a:xfrm>
                <a:prstGeom prst="roundRect">
                  <a:avLst>
                    <a:gd name="adj" fmla="val 15065"/>
                  </a:avLst>
                </a:prstGeom>
                <a:gradFill>
                  <a:gsLst>
                    <a:gs pos="100000">
                      <a:srgbClr val="9A7697"/>
                    </a:gs>
                    <a:gs pos="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98" name="Rounded Rectangle 227">
                  <a:extLst>
                    <a:ext uri="{FF2B5EF4-FFF2-40B4-BE49-F238E27FC236}">
                      <a16:creationId xmlns:a16="http://schemas.microsoft.com/office/drawing/2014/main" id="{BFE91FEC-2BB6-A509-B0AF-E73F5BCA775B}"/>
                    </a:ext>
                  </a:extLst>
                </p:cNvPr>
                <p:cNvSpPr/>
                <p:nvPr/>
              </p:nvSpPr>
              <p:spPr>
                <a:xfrm rot="10800000">
                  <a:off x="2917165" y="4414623"/>
                  <a:ext cx="623477" cy="335736"/>
                </a:xfrm>
                <a:prstGeom prst="roundRect">
                  <a:avLst>
                    <a:gd name="adj" fmla="val 5323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5052CADD-4EFD-15CE-A795-9A4429C25505}"/>
                    </a:ext>
                  </a:extLst>
                </p:cNvPr>
                <p:cNvSpPr txBox="1"/>
                <p:nvPr/>
              </p:nvSpPr>
              <p:spPr>
                <a:xfrm>
                  <a:off x="2917167" y="4471905"/>
                  <a:ext cx="623475" cy="213209"/>
                </a:xfrm>
                <a:prstGeom prst="rect">
                  <a:avLst/>
                </a:prstGeom>
                <a:noFill/>
              </p:spPr>
              <p:txBody>
                <a:bodyPr wrap="square" lIns="45720" rIns="4572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700" b="1" dirty="0">
                      <a:solidFill>
                        <a:schemeClr val="bg1"/>
                      </a:solidFill>
                    </a:rPr>
                    <a:t>Memory</a:t>
                  </a:r>
                </a:p>
              </p:txBody>
            </p:sp>
          </p:grp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5D256600-87D1-5B6F-4DAB-D9BDC2B766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2812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61AFA9E-1228-656D-B2C9-74BC1D485CC5}"/>
                </a:ext>
              </a:extLst>
            </p:cNvPr>
            <p:cNvGrpSpPr/>
            <p:nvPr/>
          </p:nvGrpSpPr>
          <p:grpSpPr>
            <a:xfrm>
              <a:off x="3682490" y="4800261"/>
              <a:ext cx="512316" cy="550940"/>
              <a:chOff x="2340719" y="4567277"/>
              <a:chExt cx="512316" cy="550940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E121403A-E87E-925A-BBEF-6DB747E9838F}"/>
                  </a:ext>
                </a:extLst>
              </p:cNvPr>
              <p:cNvGrpSpPr/>
              <p:nvPr/>
            </p:nvGrpSpPr>
            <p:grpSpPr>
              <a:xfrm>
                <a:off x="2340719" y="4685561"/>
                <a:ext cx="512316" cy="432656"/>
                <a:chOff x="2101270" y="2026100"/>
                <a:chExt cx="512316" cy="432656"/>
              </a:xfrm>
            </p:grpSpPr>
            <p:sp>
              <p:nvSpPr>
                <p:cNvPr id="390" name="Rounded Rectangle 231">
                  <a:extLst>
                    <a:ext uri="{FF2B5EF4-FFF2-40B4-BE49-F238E27FC236}">
                      <a16:creationId xmlns:a16="http://schemas.microsoft.com/office/drawing/2014/main" id="{6F4524D5-E007-F8A9-9DAE-BB4CDFCD3315}"/>
                    </a:ext>
                  </a:extLst>
                </p:cNvPr>
                <p:cNvSpPr/>
                <p:nvPr/>
              </p:nvSpPr>
              <p:spPr>
                <a:xfrm>
                  <a:off x="2101270" y="2026100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65000"/>
                        <a:lumOff val="35000"/>
                      </a:schemeClr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93" name="Rounded Rectangle 232">
                  <a:extLst>
                    <a:ext uri="{FF2B5EF4-FFF2-40B4-BE49-F238E27FC236}">
                      <a16:creationId xmlns:a16="http://schemas.microsoft.com/office/drawing/2014/main" id="{56CE27A2-4042-4F82-2E72-3023CCB11D11}"/>
                    </a:ext>
                  </a:extLst>
                </p:cNvPr>
                <p:cNvSpPr/>
                <p:nvPr/>
              </p:nvSpPr>
              <p:spPr>
                <a:xfrm>
                  <a:off x="2155223" y="2075741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4A8A07C9-0EEE-82E7-11BE-C0977454A4DD}"/>
                    </a:ext>
                  </a:extLst>
                </p:cNvPr>
                <p:cNvSpPr txBox="1"/>
                <p:nvPr/>
              </p:nvSpPr>
              <p:spPr>
                <a:xfrm>
                  <a:off x="2155223" y="2131936"/>
                  <a:ext cx="404410" cy="21320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700" b="1" dirty="0">
                      <a:solidFill>
                        <a:schemeClr val="bg1"/>
                      </a:solidFill>
                    </a:rPr>
                    <a:t>CPUs</a:t>
                  </a:r>
                </a:p>
              </p:txBody>
            </p:sp>
          </p:grp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655F47F4-D69E-305C-A582-6CE52375C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6877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188AB12-10FE-0D28-8F20-4AAD5954F7DE}"/>
                </a:ext>
              </a:extLst>
            </p:cNvPr>
            <p:cNvGrpSpPr/>
            <p:nvPr/>
          </p:nvGrpSpPr>
          <p:grpSpPr>
            <a:xfrm>
              <a:off x="4379556" y="4800261"/>
              <a:ext cx="512316" cy="550940"/>
              <a:chOff x="2974565" y="4567277"/>
              <a:chExt cx="512316" cy="550940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C359ECA4-569D-EF5A-76DD-A464378C06C0}"/>
                  </a:ext>
                </a:extLst>
              </p:cNvPr>
              <p:cNvGrpSpPr/>
              <p:nvPr/>
            </p:nvGrpSpPr>
            <p:grpSpPr>
              <a:xfrm>
                <a:off x="2974565" y="4685561"/>
                <a:ext cx="512316" cy="432656"/>
                <a:chOff x="2101270" y="2026100"/>
                <a:chExt cx="512316" cy="432656"/>
              </a:xfrm>
            </p:grpSpPr>
            <p:sp>
              <p:nvSpPr>
                <p:cNvPr id="385" name="Rounded Rectangle 235">
                  <a:extLst>
                    <a:ext uri="{FF2B5EF4-FFF2-40B4-BE49-F238E27FC236}">
                      <a16:creationId xmlns:a16="http://schemas.microsoft.com/office/drawing/2014/main" id="{7F0CD9F4-FF12-39A9-263C-9C5F9A914D84}"/>
                    </a:ext>
                  </a:extLst>
                </p:cNvPr>
                <p:cNvSpPr/>
                <p:nvPr/>
              </p:nvSpPr>
              <p:spPr>
                <a:xfrm>
                  <a:off x="2101270" y="2026100"/>
                  <a:ext cx="512316" cy="4326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65000"/>
                        <a:lumOff val="35000"/>
                      </a:schemeClr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86" name="Rounded Rectangle 236">
                  <a:extLst>
                    <a:ext uri="{FF2B5EF4-FFF2-40B4-BE49-F238E27FC236}">
                      <a16:creationId xmlns:a16="http://schemas.microsoft.com/office/drawing/2014/main" id="{47F060D5-AED1-EA16-A6EE-A0AB0931BDB7}"/>
                    </a:ext>
                  </a:extLst>
                </p:cNvPr>
                <p:cNvSpPr/>
                <p:nvPr/>
              </p:nvSpPr>
              <p:spPr>
                <a:xfrm>
                  <a:off x="2155223" y="2075741"/>
                  <a:ext cx="404411" cy="333375"/>
                </a:xfrm>
                <a:prstGeom prst="roundRect">
                  <a:avLst>
                    <a:gd name="adj" fmla="val 4286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E0C6D937-D679-48B5-F9B1-6A65D645ABC0}"/>
                    </a:ext>
                  </a:extLst>
                </p:cNvPr>
                <p:cNvSpPr txBox="1"/>
                <p:nvPr/>
              </p:nvSpPr>
              <p:spPr>
                <a:xfrm>
                  <a:off x="2155223" y="2131936"/>
                  <a:ext cx="404410" cy="21320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700" b="1" dirty="0">
                      <a:solidFill>
                        <a:schemeClr val="bg1"/>
                      </a:solidFill>
                    </a:rPr>
                    <a:t>CPUs</a:t>
                  </a:r>
                </a:p>
              </p:txBody>
            </p:sp>
          </p:grp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489A9BC9-3453-847D-A5F5-2BCEFB880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0723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FBD69A4F-FA79-2C34-1D9C-272FE311287A}"/>
                </a:ext>
              </a:extLst>
            </p:cNvPr>
            <p:cNvSpPr/>
            <p:nvPr/>
          </p:nvSpPr>
          <p:spPr>
            <a:xfrm>
              <a:off x="5336773" y="3811889"/>
              <a:ext cx="2411394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C299A29-B2BE-5A25-6A30-A7520F9B6687}"/>
                </a:ext>
              </a:extLst>
            </p:cNvPr>
            <p:cNvSpPr/>
            <p:nvPr/>
          </p:nvSpPr>
          <p:spPr>
            <a:xfrm>
              <a:off x="5390725" y="3858390"/>
              <a:ext cx="2304279" cy="898716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8D1581C-7D4D-FF83-0827-B790EA10D466}"/>
                </a:ext>
              </a:extLst>
            </p:cNvPr>
            <p:cNvSpPr txBox="1"/>
            <p:nvPr/>
          </p:nvSpPr>
          <p:spPr>
            <a:xfrm>
              <a:off x="5331036" y="4183095"/>
              <a:ext cx="2417131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rgbClr val="223647"/>
                  </a:solidFill>
                </a:rPr>
                <a:t>CXL Switch</a:t>
              </a: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F7A02A1F-9D18-6B52-B19B-9DBC84A442D7}"/>
                </a:ext>
              </a:extLst>
            </p:cNvPr>
            <p:cNvGrpSpPr/>
            <p:nvPr/>
          </p:nvGrpSpPr>
          <p:grpSpPr>
            <a:xfrm>
              <a:off x="5336774" y="4800261"/>
              <a:ext cx="2411393" cy="552477"/>
              <a:chOff x="3884243" y="4567277"/>
              <a:chExt cx="2411393" cy="552477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187D29CF-7461-57F4-9C71-0DDFF9BA083F}"/>
                  </a:ext>
                </a:extLst>
              </p:cNvPr>
              <p:cNvGrpSpPr/>
              <p:nvPr/>
            </p:nvGrpSpPr>
            <p:grpSpPr>
              <a:xfrm>
                <a:off x="3884243" y="4681782"/>
                <a:ext cx="730592" cy="437972"/>
                <a:chOff x="2863213" y="4364982"/>
                <a:chExt cx="730592" cy="437972"/>
              </a:xfrm>
            </p:grpSpPr>
            <p:sp>
              <p:nvSpPr>
                <p:cNvPr id="380" name="Rounded Rectangle 145">
                  <a:extLst>
                    <a:ext uri="{FF2B5EF4-FFF2-40B4-BE49-F238E27FC236}">
                      <a16:creationId xmlns:a16="http://schemas.microsoft.com/office/drawing/2014/main" id="{68E269E0-7DA3-861F-F7BA-1F8C803B58D2}"/>
                    </a:ext>
                  </a:extLst>
                </p:cNvPr>
                <p:cNvSpPr/>
                <p:nvPr/>
              </p:nvSpPr>
              <p:spPr>
                <a:xfrm rot="10800000">
                  <a:off x="2863213" y="4364982"/>
                  <a:ext cx="730592" cy="437972"/>
                </a:xfrm>
                <a:prstGeom prst="roundRect">
                  <a:avLst>
                    <a:gd name="adj" fmla="val 15065"/>
                  </a:avLst>
                </a:prstGeom>
                <a:gradFill>
                  <a:gsLst>
                    <a:gs pos="0">
                      <a:srgbClr val="747577"/>
                    </a:gs>
                    <a:gs pos="100000">
                      <a:srgbClr val="949597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81" name="Rounded Rectangle 146">
                  <a:extLst>
                    <a:ext uri="{FF2B5EF4-FFF2-40B4-BE49-F238E27FC236}">
                      <a16:creationId xmlns:a16="http://schemas.microsoft.com/office/drawing/2014/main" id="{C426E4D5-C0E1-4C2D-8664-95BCCBCCF427}"/>
                    </a:ext>
                  </a:extLst>
                </p:cNvPr>
                <p:cNvSpPr/>
                <p:nvPr/>
              </p:nvSpPr>
              <p:spPr>
                <a:xfrm rot="10800000">
                  <a:off x="2917165" y="4414623"/>
                  <a:ext cx="623477" cy="335736"/>
                </a:xfrm>
                <a:prstGeom prst="roundRect">
                  <a:avLst>
                    <a:gd name="adj" fmla="val 5323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E427EF8A-9BB2-2A70-9987-A5FC66B78B0F}"/>
                    </a:ext>
                  </a:extLst>
                </p:cNvPr>
                <p:cNvSpPr txBox="1"/>
                <p:nvPr/>
              </p:nvSpPr>
              <p:spPr>
                <a:xfrm>
                  <a:off x="2917167" y="4471905"/>
                  <a:ext cx="623475" cy="266288"/>
                </a:xfrm>
                <a:prstGeom prst="rect">
                  <a:avLst/>
                </a:prstGeom>
                <a:noFill/>
              </p:spPr>
              <p:txBody>
                <a:bodyPr wrap="square" lIns="45720" rIns="4572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50" b="1" dirty="0">
                      <a:solidFill>
                        <a:schemeClr val="bg1"/>
                      </a:solidFill>
                    </a:rPr>
                    <a:t>GFAM</a:t>
                  </a:r>
                </a:p>
              </p:txBody>
            </p:sp>
          </p:grp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FF71AB0C-7CA7-3892-EB61-06881E765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9539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6C7B53B3-5116-5710-9FA1-481E5E3C1ADA}"/>
                  </a:ext>
                </a:extLst>
              </p:cNvPr>
              <p:cNvGrpSpPr/>
              <p:nvPr/>
            </p:nvGrpSpPr>
            <p:grpSpPr>
              <a:xfrm>
                <a:off x="4724644" y="4681782"/>
                <a:ext cx="730592" cy="437972"/>
                <a:chOff x="2863213" y="4364982"/>
                <a:chExt cx="730592" cy="437972"/>
              </a:xfrm>
            </p:grpSpPr>
            <p:sp>
              <p:nvSpPr>
                <p:cNvPr id="377" name="Rounded Rectangle 245">
                  <a:extLst>
                    <a:ext uri="{FF2B5EF4-FFF2-40B4-BE49-F238E27FC236}">
                      <a16:creationId xmlns:a16="http://schemas.microsoft.com/office/drawing/2014/main" id="{41FAA61A-AD29-3249-FEDE-92569F7B9083}"/>
                    </a:ext>
                  </a:extLst>
                </p:cNvPr>
                <p:cNvSpPr/>
                <p:nvPr/>
              </p:nvSpPr>
              <p:spPr>
                <a:xfrm rot="10800000">
                  <a:off x="2863213" y="4364982"/>
                  <a:ext cx="730592" cy="437972"/>
                </a:xfrm>
                <a:prstGeom prst="roundRect">
                  <a:avLst>
                    <a:gd name="adj" fmla="val 15065"/>
                  </a:avLst>
                </a:prstGeom>
                <a:gradFill>
                  <a:gsLst>
                    <a:gs pos="0">
                      <a:srgbClr val="747577"/>
                    </a:gs>
                    <a:gs pos="100000">
                      <a:srgbClr val="949597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78" name="Rounded Rectangle 246">
                  <a:extLst>
                    <a:ext uri="{FF2B5EF4-FFF2-40B4-BE49-F238E27FC236}">
                      <a16:creationId xmlns:a16="http://schemas.microsoft.com/office/drawing/2014/main" id="{98D5DB9D-341A-3AF4-1B8A-DA33F0144272}"/>
                    </a:ext>
                  </a:extLst>
                </p:cNvPr>
                <p:cNvSpPr/>
                <p:nvPr/>
              </p:nvSpPr>
              <p:spPr>
                <a:xfrm rot="10800000">
                  <a:off x="2917165" y="4414623"/>
                  <a:ext cx="623477" cy="335736"/>
                </a:xfrm>
                <a:prstGeom prst="roundRect">
                  <a:avLst>
                    <a:gd name="adj" fmla="val 5323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508686F5-9185-3AC4-3AB7-3F8FCB52F5D8}"/>
                    </a:ext>
                  </a:extLst>
                </p:cNvPr>
                <p:cNvSpPr txBox="1"/>
                <p:nvPr/>
              </p:nvSpPr>
              <p:spPr>
                <a:xfrm>
                  <a:off x="2917167" y="4471905"/>
                  <a:ext cx="623475" cy="266288"/>
                </a:xfrm>
                <a:prstGeom prst="rect">
                  <a:avLst/>
                </a:prstGeom>
                <a:noFill/>
              </p:spPr>
              <p:txBody>
                <a:bodyPr wrap="square" lIns="45720" rIns="4572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50" b="1" dirty="0">
                      <a:solidFill>
                        <a:schemeClr val="bg1"/>
                      </a:solidFill>
                    </a:rPr>
                    <a:t>GFAM</a:t>
                  </a:r>
                </a:p>
              </p:txBody>
            </p:sp>
          </p:grp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0B349472-EAA3-7F04-0CA3-A64B4B2F5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9940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8E3BEFBD-C7A9-4BF6-9883-8F9A5B34A3B7}"/>
                  </a:ext>
                </a:extLst>
              </p:cNvPr>
              <p:cNvGrpSpPr/>
              <p:nvPr/>
            </p:nvGrpSpPr>
            <p:grpSpPr>
              <a:xfrm>
                <a:off x="5565044" y="4681782"/>
                <a:ext cx="730592" cy="437972"/>
                <a:chOff x="2863213" y="4364982"/>
                <a:chExt cx="730592" cy="437972"/>
              </a:xfrm>
            </p:grpSpPr>
            <p:sp>
              <p:nvSpPr>
                <p:cNvPr id="374" name="Rounded Rectangle 250">
                  <a:extLst>
                    <a:ext uri="{FF2B5EF4-FFF2-40B4-BE49-F238E27FC236}">
                      <a16:creationId xmlns:a16="http://schemas.microsoft.com/office/drawing/2014/main" id="{1277EDDB-C56C-3735-4CE4-D9EA460201AE}"/>
                    </a:ext>
                  </a:extLst>
                </p:cNvPr>
                <p:cNvSpPr/>
                <p:nvPr/>
              </p:nvSpPr>
              <p:spPr>
                <a:xfrm rot="10800000">
                  <a:off x="2863213" y="4364982"/>
                  <a:ext cx="730592" cy="437972"/>
                </a:xfrm>
                <a:prstGeom prst="roundRect">
                  <a:avLst>
                    <a:gd name="adj" fmla="val 15065"/>
                  </a:avLst>
                </a:prstGeom>
                <a:gradFill>
                  <a:gsLst>
                    <a:gs pos="0">
                      <a:srgbClr val="747577"/>
                    </a:gs>
                    <a:gs pos="100000">
                      <a:srgbClr val="949597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  <p:sp>
              <p:nvSpPr>
                <p:cNvPr id="375" name="Rounded Rectangle 251">
                  <a:extLst>
                    <a:ext uri="{FF2B5EF4-FFF2-40B4-BE49-F238E27FC236}">
                      <a16:creationId xmlns:a16="http://schemas.microsoft.com/office/drawing/2014/main" id="{B4FF6389-4681-31B1-D462-31E12651E1AF}"/>
                    </a:ext>
                  </a:extLst>
                </p:cNvPr>
                <p:cNvSpPr/>
                <p:nvPr/>
              </p:nvSpPr>
              <p:spPr>
                <a:xfrm rot="10800000">
                  <a:off x="2917165" y="4414623"/>
                  <a:ext cx="623477" cy="335736"/>
                </a:xfrm>
                <a:prstGeom prst="roundRect">
                  <a:avLst>
                    <a:gd name="adj" fmla="val 5323"/>
                  </a:avLst>
                </a:pr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D4110E9A-B65B-F2D0-13FD-8CA6AA2BBD80}"/>
                    </a:ext>
                  </a:extLst>
                </p:cNvPr>
                <p:cNvSpPr txBox="1"/>
                <p:nvPr/>
              </p:nvSpPr>
              <p:spPr>
                <a:xfrm>
                  <a:off x="2917167" y="4471905"/>
                  <a:ext cx="623475" cy="266288"/>
                </a:xfrm>
                <a:prstGeom prst="rect">
                  <a:avLst/>
                </a:prstGeom>
                <a:noFill/>
              </p:spPr>
              <p:txBody>
                <a:bodyPr wrap="square" lIns="45720" rIns="4572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50" b="1" dirty="0">
                      <a:solidFill>
                        <a:schemeClr val="bg1"/>
                      </a:solidFill>
                    </a:rPr>
                    <a:t>GFAM</a:t>
                  </a:r>
                </a:p>
              </p:txBody>
            </p:sp>
          </p:grp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7AB4D95B-EC6B-BBC0-7CD0-C94B4579C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0340" y="4567277"/>
                <a:ext cx="0" cy="12515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5158BBC1-07CC-7101-02BD-9F743D119323}"/>
                </a:ext>
              </a:extLst>
            </p:cNvPr>
            <p:cNvSpPr/>
            <p:nvPr/>
          </p:nvSpPr>
          <p:spPr>
            <a:xfrm>
              <a:off x="1779613" y="1858909"/>
              <a:ext cx="3112259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75D89A72-EA47-2A0C-DE78-B3354CE43D52}"/>
                </a:ext>
              </a:extLst>
            </p:cNvPr>
            <p:cNvSpPr/>
            <p:nvPr/>
          </p:nvSpPr>
          <p:spPr>
            <a:xfrm>
              <a:off x="1830914" y="1905410"/>
              <a:ext cx="3007006" cy="898716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D68B4602-6573-A0DA-D8F8-91FBA1267743}"/>
                </a:ext>
              </a:extLst>
            </p:cNvPr>
            <p:cNvSpPr txBox="1"/>
            <p:nvPr/>
          </p:nvSpPr>
          <p:spPr>
            <a:xfrm>
              <a:off x="1850939" y="2230115"/>
              <a:ext cx="2986981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rgbClr val="223647"/>
                  </a:solidFill>
                </a:rPr>
                <a:t>CXL Switch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7F92EF96-1299-9149-4939-41A059921B93}"/>
                </a:ext>
              </a:extLst>
            </p:cNvPr>
            <p:cNvSpPr/>
            <p:nvPr/>
          </p:nvSpPr>
          <p:spPr>
            <a:xfrm>
              <a:off x="5332780" y="1858909"/>
              <a:ext cx="2415387" cy="988372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5E430BD1-8BF6-6853-0EC1-1056B5C54E8F}"/>
                </a:ext>
              </a:extLst>
            </p:cNvPr>
            <p:cNvSpPr/>
            <p:nvPr/>
          </p:nvSpPr>
          <p:spPr>
            <a:xfrm>
              <a:off x="5390725" y="1905410"/>
              <a:ext cx="2304279" cy="898716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5BD56398-579B-4655-BED9-DD514BFFABA7}"/>
                </a:ext>
              </a:extLst>
            </p:cNvPr>
            <p:cNvSpPr txBox="1"/>
            <p:nvPr/>
          </p:nvSpPr>
          <p:spPr>
            <a:xfrm>
              <a:off x="5331036" y="2230115"/>
              <a:ext cx="2417131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rgbClr val="223647"/>
                  </a:solidFill>
                </a:rPr>
                <a:t>CXL Switch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374FE92F-F528-D22E-B4C5-BAAA2B4B78AD}"/>
                </a:ext>
              </a:extLst>
            </p:cNvPr>
            <p:cNvCxnSpPr>
              <a:stCxn id="262" idx="2"/>
              <a:endCxn id="245" idx="0"/>
            </p:cNvCxnSpPr>
            <p:nvPr/>
          </p:nvCxnSpPr>
          <p:spPr>
            <a:xfrm>
              <a:off x="3335743" y="2847281"/>
              <a:ext cx="0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6B37858-6362-5F43-69FD-F4C13AAAB67F}"/>
                </a:ext>
              </a:extLst>
            </p:cNvPr>
            <p:cNvCxnSpPr>
              <a:cxnSpLocks/>
              <a:stCxn id="276" idx="2"/>
              <a:endCxn id="258" idx="0"/>
            </p:cNvCxnSpPr>
            <p:nvPr/>
          </p:nvCxnSpPr>
          <p:spPr>
            <a:xfrm>
              <a:off x="6540474" y="2847281"/>
              <a:ext cx="1996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FF2A66B7-854E-C2F7-B0A6-49FC17A4F754}"/>
                </a:ext>
              </a:extLst>
            </p:cNvPr>
            <p:cNvGrpSpPr/>
            <p:nvPr/>
          </p:nvGrpSpPr>
          <p:grpSpPr>
            <a:xfrm>
              <a:off x="8187331" y="1868278"/>
              <a:ext cx="1843920" cy="3494743"/>
              <a:chOff x="7986676" y="1812450"/>
              <a:chExt cx="1843920" cy="3494743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14361A4-41CE-C57B-CF51-580A1C34A778}"/>
                  </a:ext>
                </a:extLst>
              </p:cNvPr>
              <p:cNvGrpSpPr/>
              <p:nvPr/>
            </p:nvGrpSpPr>
            <p:grpSpPr>
              <a:xfrm>
                <a:off x="8004116" y="4751314"/>
                <a:ext cx="1826480" cy="555879"/>
                <a:chOff x="8162917" y="4564789"/>
                <a:chExt cx="1826480" cy="555879"/>
              </a:xfrm>
            </p:grpSpPr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ADF25CF6-F072-9290-1D4C-EBC805ED25B2}"/>
                    </a:ext>
                  </a:extLst>
                </p:cNvPr>
                <p:cNvGrpSpPr/>
                <p:nvPr/>
              </p:nvGrpSpPr>
              <p:grpSpPr>
                <a:xfrm>
                  <a:off x="8162917" y="4681782"/>
                  <a:ext cx="730592" cy="437972"/>
                  <a:chOff x="2863213" y="4364982"/>
                  <a:chExt cx="730592" cy="437972"/>
                </a:xfrm>
              </p:grpSpPr>
              <p:sp>
                <p:nvSpPr>
                  <p:cNvPr id="365" name="Rounded Rectangle 214">
                    <a:extLst>
                      <a:ext uri="{FF2B5EF4-FFF2-40B4-BE49-F238E27FC236}">
                        <a16:creationId xmlns:a16="http://schemas.microsoft.com/office/drawing/2014/main" id="{8B41AA1A-962A-63FD-B229-C20A55DF0C8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63213" y="4364982"/>
                    <a:ext cx="730592" cy="437972"/>
                  </a:xfrm>
                  <a:prstGeom prst="roundRect">
                    <a:avLst>
                      <a:gd name="adj" fmla="val 15065"/>
                    </a:avLst>
                  </a:prstGeom>
                  <a:gradFill>
                    <a:gsLst>
                      <a:gs pos="0">
                        <a:schemeClr val="accent3">
                          <a:lumMod val="100000"/>
                        </a:schemeClr>
                      </a:gs>
                      <a:gs pos="100000">
                        <a:schemeClr val="accent3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+mj-lt"/>
                      </a:rPr>
                      <a:t> </a:t>
                    </a:r>
                  </a:p>
                </p:txBody>
              </p:sp>
              <p:sp>
                <p:nvSpPr>
                  <p:cNvPr id="366" name="Rounded Rectangle 215">
                    <a:extLst>
                      <a:ext uri="{FF2B5EF4-FFF2-40B4-BE49-F238E27FC236}">
                        <a16:creationId xmlns:a16="http://schemas.microsoft.com/office/drawing/2014/main" id="{769D4B31-1905-16B0-24DF-8B45C7560EB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917165" y="4414623"/>
                    <a:ext cx="623477" cy="335736"/>
                  </a:xfrm>
                  <a:prstGeom prst="roundRect">
                    <a:avLst>
                      <a:gd name="adj" fmla="val 5323"/>
                    </a:avLst>
                  </a:pr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9C244631-922F-E50E-8815-FFCF9E9CC208}"/>
                      </a:ext>
                    </a:extLst>
                  </p:cNvPr>
                  <p:cNvSpPr txBox="1"/>
                  <p:nvPr/>
                </p:nvSpPr>
                <p:spPr>
                  <a:xfrm>
                    <a:off x="2917167" y="4471905"/>
                    <a:ext cx="623475" cy="236219"/>
                  </a:xfrm>
                  <a:prstGeom prst="rect">
                    <a:avLst/>
                  </a:prstGeom>
                  <a:noFill/>
                </p:spPr>
                <p:txBody>
                  <a:bodyPr wrap="square" lIns="45720" rIns="45720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NIC</a:t>
                    </a:r>
                  </a:p>
                </p:txBody>
              </p: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083147DC-6BD8-3794-45A5-DFB2036755B0}"/>
                    </a:ext>
                  </a:extLst>
                </p:cNvPr>
                <p:cNvGrpSpPr/>
                <p:nvPr/>
              </p:nvGrpSpPr>
              <p:grpSpPr>
                <a:xfrm>
                  <a:off x="9258805" y="4682696"/>
                  <a:ext cx="730592" cy="437972"/>
                  <a:chOff x="2863213" y="4364982"/>
                  <a:chExt cx="730592" cy="437972"/>
                </a:xfrm>
              </p:grpSpPr>
              <p:sp>
                <p:nvSpPr>
                  <p:cNvPr id="362" name="Rounded Rectangle 218">
                    <a:extLst>
                      <a:ext uri="{FF2B5EF4-FFF2-40B4-BE49-F238E27FC236}">
                        <a16:creationId xmlns:a16="http://schemas.microsoft.com/office/drawing/2014/main" id="{2B128FFA-FDE6-D381-DC0F-F0588111D03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63213" y="4364982"/>
                    <a:ext cx="730592" cy="437972"/>
                  </a:xfrm>
                  <a:prstGeom prst="roundRect">
                    <a:avLst>
                      <a:gd name="adj" fmla="val 15065"/>
                    </a:avLst>
                  </a:prstGeom>
                  <a:gradFill>
                    <a:gsLst>
                      <a:gs pos="0">
                        <a:schemeClr val="accent3">
                          <a:lumMod val="100000"/>
                        </a:schemeClr>
                      </a:gs>
                      <a:gs pos="100000">
                        <a:schemeClr val="accent3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+mj-lt"/>
                      </a:rPr>
                      <a:t> </a:t>
                    </a:r>
                  </a:p>
                </p:txBody>
              </p:sp>
              <p:sp>
                <p:nvSpPr>
                  <p:cNvPr id="363" name="Rounded Rectangle 219">
                    <a:extLst>
                      <a:ext uri="{FF2B5EF4-FFF2-40B4-BE49-F238E27FC236}">
                        <a16:creationId xmlns:a16="http://schemas.microsoft.com/office/drawing/2014/main" id="{33B3DA15-3DCA-1423-15CD-BF9389415D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917165" y="4414623"/>
                    <a:ext cx="623477" cy="335736"/>
                  </a:xfrm>
                  <a:prstGeom prst="roundRect">
                    <a:avLst>
                      <a:gd name="adj" fmla="val 5323"/>
                    </a:avLst>
                  </a:pr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364" name="TextBox 363">
                    <a:extLst>
                      <a:ext uri="{FF2B5EF4-FFF2-40B4-BE49-F238E27FC236}">
                        <a16:creationId xmlns:a16="http://schemas.microsoft.com/office/drawing/2014/main" id="{E7328EE6-EF80-22C7-95AF-4CB402A1A417}"/>
                      </a:ext>
                    </a:extLst>
                  </p:cNvPr>
                  <p:cNvSpPr txBox="1"/>
                  <p:nvPr/>
                </p:nvSpPr>
                <p:spPr>
                  <a:xfrm>
                    <a:off x="2917167" y="4471905"/>
                    <a:ext cx="623475" cy="236219"/>
                  </a:xfrm>
                  <a:prstGeom prst="rect">
                    <a:avLst/>
                  </a:prstGeom>
                  <a:noFill/>
                </p:spPr>
                <p:txBody>
                  <a:bodyPr wrap="square" lIns="45720" rIns="45720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NIC</a:t>
                    </a:r>
                  </a:p>
                </p:txBody>
              </p:sp>
            </p:grp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964A771F-EB0C-A9E2-D6C1-5F09380EAD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28213" y="4564789"/>
                  <a:ext cx="0" cy="1251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C263EDE0-C85F-9C6B-C1F2-CB4AB5BB8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24101" y="4565703"/>
                  <a:ext cx="0" cy="1251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E547631-72E6-3D7C-9892-2DC1C12CE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56202" y="4898812"/>
                  <a:ext cx="203274" cy="0"/>
                </a:xfrm>
                <a:prstGeom prst="line">
                  <a:avLst/>
                </a:prstGeom>
                <a:ln w="25400" cap="rnd">
                  <a:solidFill>
                    <a:srgbClr val="C2AE38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E5734A4F-3629-AA49-DCE7-564D57B46E58}"/>
                  </a:ext>
                </a:extLst>
              </p:cNvPr>
              <p:cNvSpPr/>
              <p:nvPr/>
            </p:nvSpPr>
            <p:spPr>
              <a:xfrm>
                <a:off x="7986676" y="3765430"/>
                <a:ext cx="1843920" cy="988372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0D9593E-44CA-2EF6-5D01-276A6CC9DD1D}"/>
                  </a:ext>
                </a:extLst>
              </p:cNvPr>
              <p:cNvSpPr/>
              <p:nvPr/>
            </p:nvSpPr>
            <p:spPr>
              <a:xfrm>
                <a:off x="8058068" y="3811931"/>
                <a:ext cx="1719365" cy="898716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23E2C9D8-697C-3B2F-07DC-156FC8603DFF}"/>
                  </a:ext>
                </a:extLst>
              </p:cNvPr>
              <p:cNvSpPr txBox="1"/>
              <p:nvPr/>
            </p:nvSpPr>
            <p:spPr>
              <a:xfrm>
                <a:off x="7986676" y="4136636"/>
                <a:ext cx="1843920" cy="319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solidFill>
                      <a:srgbClr val="223647"/>
                    </a:solidFill>
                  </a:rPr>
                  <a:t>CXL Switch</a:t>
                </a: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CCE9BFBD-866F-DC79-ED40-9231F22A9084}"/>
                  </a:ext>
                </a:extLst>
              </p:cNvPr>
              <p:cNvSpPr/>
              <p:nvPr/>
            </p:nvSpPr>
            <p:spPr>
              <a:xfrm>
                <a:off x="7986676" y="1812450"/>
                <a:ext cx="1843920" cy="988372"/>
              </a:xfrm>
              <a:prstGeom prst="rect">
                <a:avLst/>
              </a:prstGeom>
              <a:gradFill flip="none" rotWithShape="1">
                <a:gsLst>
                  <a:gs pos="0">
                    <a:srgbClr val="A2D45F">
                      <a:lumMod val="100000"/>
                    </a:srgbClr>
                  </a:gs>
                  <a:gs pos="100000">
                    <a:srgbClr val="A2D45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   </a:t>
                </a: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9F32817A-2D2A-906B-F24E-1FB495767B0B}"/>
                  </a:ext>
                </a:extLst>
              </p:cNvPr>
              <p:cNvSpPr/>
              <p:nvPr/>
            </p:nvSpPr>
            <p:spPr>
              <a:xfrm>
                <a:off x="8058068" y="1858951"/>
                <a:ext cx="1719365" cy="898716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78F649B2-E17B-0447-C0E8-AE52EF5CBE20}"/>
                  </a:ext>
                </a:extLst>
              </p:cNvPr>
              <p:cNvSpPr txBox="1"/>
              <p:nvPr/>
            </p:nvSpPr>
            <p:spPr>
              <a:xfrm>
                <a:off x="7986676" y="2183656"/>
                <a:ext cx="1843920" cy="319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solidFill>
                      <a:srgbClr val="223647"/>
                    </a:solidFill>
                  </a:rPr>
                  <a:t>CXL Switch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36ACDD29-F711-BF83-AB77-4F2A417024E7}"/>
                  </a:ext>
                </a:extLst>
              </p:cNvPr>
              <p:cNvCxnSpPr>
                <a:cxnSpLocks/>
                <a:endCxn id="350" idx="0"/>
              </p:cNvCxnSpPr>
              <p:nvPr/>
            </p:nvCxnSpPr>
            <p:spPr>
              <a:xfrm flipH="1">
                <a:off x="8908636" y="2800822"/>
                <a:ext cx="9596" cy="964608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FFC684D-7F63-A0A8-9280-8140BAFF976B}"/>
                </a:ext>
              </a:extLst>
            </p:cNvPr>
            <p:cNvCxnSpPr>
              <a:cxnSpLocks/>
              <a:stCxn id="262" idx="2"/>
              <a:endCxn id="258" idx="0"/>
            </p:cNvCxnSpPr>
            <p:nvPr/>
          </p:nvCxnSpPr>
          <p:spPr>
            <a:xfrm>
              <a:off x="3335743" y="2847281"/>
              <a:ext cx="3206727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40021C7-189B-D2D7-441D-5A058DA1E976}"/>
                </a:ext>
              </a:extLst>
            </p:cNvPr>
            <p:cNvCxnSpPr>
              <a:cxnSpLocks/>
              <a:stCxn id="258" idx="0"/>
              <a:endCxn id="353" idx="2"/>
            </p:cNvCxnSpPr>
            <p:nvPr/>
          </p:nvCxnSpPr>
          <p:spPr>
            <a:xfrm flipV="1">
              <a:off x="6542470" y="2856650"/>
              <a:ext cx="2566821" cy="955239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36756A3-675D-399F-4C69-F4963BAB85AE}"/>
                </a:ext>
              </a:extLst>
            </p:cNvPr>
            <p:cNvCxnSpPr>
              <a:cxnSpLocks/>
              <a:stCxn id="276" idx="2"/>
              <a:endCxn id="245" idx="0"/>
            </p:cNvCxnSpPr>
            <p:nvPr/>
          </p:nvCxnSpPr>
          <p:spPr>
            <a:xfrm flipH="1">
              <a:off x="3335743" y="2847281"/>
              <a:ext cx="3204731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9164F1E-4FCB-B767-3466-2AC0F972432B}"/>
                </a:ext>
              </a:extLst>
            </p:cNvPr>
            <p:cNvCxnSpPr>
              <a:cxnSpLocks/>
              <a:stCxn id="276" idx="2"/>
              <a:endCxn id="350" idx="0"/>
            </p:cNvCxnSpPr>
            <p:nvPr/>
          </p:nvCxnSpPr>
          <p:spPr>
            <a:xfrm>
              <a:off x="6540474" y="2847281"/>
              <a:ext cx="2568817" cy="973977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4067964-E819-9644-0669-64613319B3E3}"/>
                </a:ext>
              </a:extLst>
            </p:cNvPr>
            <p:cNvCxnSpPr>
              <a:cxnSpLocks/>
              <a:stCxn id="262" idx="2"/>
              <a:endCxn id="350" idx="0"/>
            </p:cNvCxnSpPr>
            <p:nvPr/>
          </p:nvCxnSpPr>
          <p:spPr>
            <a:xfrm>
              <a:off x="3335743" y="2847281"/>
              <a:ext cx="5773548" cy="973977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407F48C-49EC-140D-8E8E-36DACDD63585}"/>
                </a:ext>
              </a:extLst>
            </p:cNvPr>
            <p:cNvCxnSpPr>
              <a:cxnSpLocks/>
              <a:stCxn id="353" idx="2"/>
              <a:endCxn id="245" idx="0"/>
            </p:cNvCxnSpPr>
            <p:nvPr/>
          </p:nvCxnSpPr>
          <p:spPr>
            <a:xfrm flipH="1">
              <a:off x="3335743" y="2856650"/>
              <a:ext cx="5773548" cy="955239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86E73E3-77E5-E618-BE06-FD5241BA13B9}"/>
                </a:ext>
              </a:extLst>
            </p:cNvPr>
            <p:cNvCxnSpPr>
              <a:cxnSpLocks/>
            </p:cNvCxnSpPr>
            <p:nvPr/>
          </p:nvCxnSpPr>
          <p:spPr>
            <a:xfrm>
              <a:off x="4235940" y="5134873"/>
              <a:ext cx="111915" cy="0"/>
            </a:xfrm>
            <a:prstGeom prst="line">
              <a:avLst/>
            </a:prstGeom>
            <a:ln w="25400" cap="rnd">
              <a:solidFill>
                <a:schemeClr val="accent4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DB804808-84C6-F91F-3833-C3597DE2BE56}"/>
                </a:ext>
              </a:extLst>
            </p:cNvPr>
            <p:cNvSpPr txBox="1"/>
            <p:nvPr/>
          </p:nvSpPr>
          <p:spPr>
            <a:xfrm>
              <a:off x="10173765" y="2239484"/>
              <a:ext cx="1502347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Spine Switches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B618BD78-CCAB-948F-3183-1EC657C10A57}"/>
                </a:ext>
              </a:extLst>
            </p:cNvPr>
            <p:cNvSpPr txBox="1"/>
            <p:nvPr/>
          </p:nvSpPr>
          <p:spPr>
            <a:xfrm>
              <a:off x="10173765" y="4187192"/>
              <a:ext cx="1502347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Leaf Switches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7280563-DB46-C058-BDD7-FD3F2CD183E5}"/>
                </a:ext>
              </a:extLst>
            </p:cNvPr>
            <p:cNvSpPr txBox="1"/>
            <p:nvPr/>
          </p:nvSpPr>
          <p:spPr>
            <a:xfrm>
              <a:off x="10173765" y="4997682"/>
              <a:ext cx="1502347" cy="31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End Devices</a:t>
              </a: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365E048-0900-BF1C-B020-401DAB0A8055}"/>
                </a:ext>
              </a:extLst>
            </p:cNvPr>
            <p:cNvGrpSpPr/>
            <p:nvPr/>
          </p:nvGrpSpPr>
          <p:grpSpPr>
            <a:xfrm>
              <a:off x="419094" y="3032403"/>
              <a:ext cx="825875" cy="583706"/>
              <a:chOff x="1841665" y="2581909"/>
              <a:chExt cx="825875" cy="583706"/>
            </a:xfrm>
          </p:grpSpPr>
          <p:sp>
            <p:nvSpPr>
              <p:cNvPr id="346" name="Rounded Rectangle 301">
                <a:extLst>
                  <a:ext uri="{FF2B5EF4-FFF2-40B4-BE49-F238E27FC236}">
                    <a16:creationId xmlns:a16="http://schemas.microsoft.com/office/drawing/2014/main" id="{9927F094-FFD4-69F4-6714-9D661FF73897}"/>
                  </a:ext>
                </a:extLst>
              </p:cNvPr>
              <p:cNvSpPr/>
              <p:nvPr/>
            </p:nvSpPr>
            <p:spPr>
              <a:xfrm rot="10800000">
                <a:off x="1841665" y="2581909"/>
                <a:ext cx="825875" cy="583706"/>
              </a:xfrm>
              <a:prstGeom prst="roundRect">
                <a:avLst>
                  <a:gd name="adj" fmla="val 1506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53B5A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347" name="Rounded Rectangle 302">
                <a:extLst>
                  <a:ext uri="{FF2B5EF4-FFF2-40B4-BE49-F238E27FC236}">
                    <a16:creationId xmlns:a16="http://schemas.microsoft.com/office/drawing/2014/main" id="{E8437C66-EA11-4645-AA85-A81ED1735B3E}"/>
                  </a:ext>
                </a:extLst>
              </p:cNvPr>
              <p:cNvSpPr/>
              <p:nvPr/>
            </p:nvSpPr>
            <p:spPr>
              <a:xfrm rot="10800000">
                <a:off x="1895617" y="2631550"/>
                <a:ext cx="712971" cy="476004"/>
              </a:xfrm>
              <a:prstGeom prst="roundRect">
                <a:avLst>
                  <a:gd name="adj" fmla="val 5323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AEE07A4E-2C26-4CB7-C2FE-40CCC5AE07C6}"/>
                  </a:ext>
                </a:extLst>
              </p:cNvPr>
              <p:cNvSpPr txBox="1"/>
              <p:nvPr/>
            </p:nvSpPr>
            <p:spPr>
              <a:xfrm>
                <a:off x="1895621" y="2688832"/>
                <a:ext cx="712968" cy="349698"/>
              </a:xfrm>
              <a:prstGeom prst="rect">
                <a:avLst/>
              </a:prstGeom>
              <a:noFill/>
            </p:spPr>
            <p:txBody>
              <a:bodyPr wrap="square" lIns="45720" rIns="4572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 dirty="0">
                    <a:solidFill>
                      <a:schemeClr val="bg1"/>
                    </a:solidFill>
                  </a:rPr>
                  <a:t>Fabric Manager</a:t>
                </a:r>
              </a:p>
            </p:txBody>
          </p:sp>
        </p:grpSp>
        <p:cxnSp>
          <p:nvCxnSpPr>
            <p:cNvPr id="338" name="Elbow Connector 305">
              <a:extLst>
                <a:ext uri="{FF2B5EF4-FFF2-40B4-BE49-F238E27FC236}">
                  <a16:creationId xmlns:a16="http://schemas.microsoft.com/office/drawing/2014/main" id="{B31A9150-2FE6-885E-D8BC-4ED6FAD58E1B}"/>
                </a:ext>
              </a:extLst>
            </p:cNvPr>
            <p:cNvCxnSpPr>
              <a:cxnSpLocks/>
              <a:stCxn id="346" idx="2"/>
              <a:endCxn id="242" idx="1"/>
            </p:cNvCxnSpPr>
            <p:nvPr/>
          </p:nvCxnSpPr>
          <p:spPr>
            <a:xfrm rot="5400000" flipH="1" flipV="1">
              <a:off x="834075" y="2430601"/>
              <a:ext cx="599758" cy="603847"/>
            </a:xfrm>
            <a:prstGeom prst="bentConnector2">
              <a:avLst/>
            </a:prstGeom>
            <a:ln w="25400" cap="rnd">
              <a:solidFill>
                <a:schemeClr val="bg1"/>
              </a:solidFill>
              <a:prstDash val="dash"/>
              <a:round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Elbow Connector 307">
              <a:extLst>
                <a:ext uri="{FF2B5EF4-FFF2-40B4-BE49-F238E27FC236}">
                  <a16:creationId xmlns:a16="http://schemas.microsoft.com/office/drawing/2014/main" id="{B7F92DA4-8563-DB03-AE42-6F27A77CF504}"/>
                </a:ext>
              </a:extLst>
            </p:cNvPr>
            <p:cNvCxnSpPr>
              <a:cxnSpLocks/>
              <a:stCxn id="346" idx="0"/>
              <a:endCxn id="243" idx="1"/>
            </p:cNvCxnSpPr>
            <p:nvPr/>
          </p:nvCxnSpPr>
          <p:spPr>
            <a:xfrm rot="16200000" flipH="1">
              <a:off x="893747" y="3554392"/>
              <a:ext cx="480415" cy="603847"/>
            </a:xfrm>
            <a:prstGeom prst="bentConnector2">
              <a:avLst/>
            </a:prstGeom>
            <a:ln w="25400" cap="rnd">
              <a:solidFill>
                <a:schemeClr val="bg1"/>
              </a:solidFill>
              <a:prstDash val="dash"/>
              <a:round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9EE7928-5E2C-6332-7EF8-137394940A34}"/>
                </a:ext>
              </a:extLst>
            </p:cNvPr>
            <p:cNvCxnSpPr/>
            <p:nvPr/>
          </p:nvCxnSpPr>
          <p:spPr>
            <a:xfrm>
              <a:off x="4070968" y="2654574"/>
              <a:ext cx="0" cy="2260192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prstDash val="sysDot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5BF3185-792F-AE2B-8CF1-C2664470A26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7020" y="1780637"/>
              <a:ext cx="1996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F6EDFB1B-DEFA-54C1-C5A3-07A52F5C39E2}"/>
                </a:ext>
              </a:extLst>
            </p:cNvPr>
            <p:cNvCxnSpPr>
              <a:cxnSpLocks/>
            </p:cNvCxnSpPr>
            <p:nvPr/>
          </p:nvCxnSpPr>
          <p:spPr>
            <a:xfrm>
              <a:off x="5525416" y="3811888"/>
              <a:ext cx="0" cy="1102877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prstDash val="sysDot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856641B-11B3-E357-AC69-45AC0EFC0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69256" y="2655149"/>
              <a:ext cx="1456160" cy="1156739"/>
            </a:xfrm>
            <a:prstGeom prst="line">
              <a:avLst/>
            </a:prstGeom>
            <a:ln w="25400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EE1F51BF-9F51-99D4-553F-5065672E76D1}"/>
                </a:ext>
              </a:extLst>
            </p:cNvPr>
            <p:cNvSpPr txBox="1"/>
            <p:nvPr/>
          </p:nvSpPr>
          <p:spPr>
            <a:xfrm>
              <a:off x="4069256" y="2264866"/>
              <a:ext cx="880562" cy="38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>
                  <a:solidFill>
                    <a:schemeClr val="accent5"/>
                  </a:solidFill>
                  <a:latin typeface="+mj-lt"/>
                </a:rPr>
                <a:t>Example </a:t>
              </a:r>
              <a:br>
                <a:rPr lang="en-US" sz="900" b="1" dirty="0">
                  <a:solidFill>
                    <a:schemeClr val="accent5"/>
                  </a:solidFill>
                  <a:latin typeface="+mj-lt"/>
                </a:rPr>
              </a:br>
              <a:r>
                <a:rPr lang="en-US" sz="900" b="1" dirty="0">
                  <a:solidFill>
                    <a:schemeClr val="accent5"/>
                  </a:solidFill>
                  <a:latin typeface="+mj-lt"/>
                </a:rPr>
                <a:t>traffic flow</a:t>
              </a: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A5ACB7A-3071-C7D3-1BEB-E8444BFD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66751" y="1785042"/>
              <a:ext cx="1996" cy="964608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D8BC20-B302-425B-9968-34A0FA13EC95}"/>
              </a:ext>
            </a:extLst>
          </p:cNvPr>
          <p:cNvSpPr/>
          <p:nvPr/>
        </p:nvSpPr>
        <p:spPr>
          <a:xfrm>
            <a:off x="2538909" y="4812186"/>
            <a:ext cx="290034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90D50C2-19AA-48B7-B064-D8225AEC0A39}"/>
              </a:ext>
            </a:extLst>
          </p:cNvPr>
          <p:cNvSpPr/>
          <p:nvPr/>
        </p:nvSpPr>
        <p:spPr>
          <a:xfrm>
            <a:off x="2123264" y="3793554"/>
            <a:ext cx="290034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C3E43DD-4FC4-4AA9-994F-78907D41F663}"/>
              </a:ext>
            </a:extLst>
          </p:cNvPr>
          <p:cNvSpPr/>
          <p:nvPr/>
        </p:nvSpPr>
        <p:spPr>
          <a:xfrm>
            <a:off x="2136904" y="2988835"/>
            <a:ext cx="290034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B3BB1450-8410-4511-97D0-188B2EFE7E36}"/>
              </a:ext>
            </a:extLst>
          </p:cNvPr>
          <p:cNvSpPr/>
          <p:nvPr/>
        </p:nvSpPr>
        <p:spPr>
          <a:xfrm>
            <a:off x="4431204" y="3775010"/>
            <a:ext cx="290034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DBAD6610-C62D-42A8-B27F-EB1DF9D17592}"/>
              </a:ext>
            </a:extLst>
          </p:cNvPr>
          <p:cNvSpPr/>
          <p:nvPr/>
        </p:nvSpPr>
        <p:spPr>
          <a:xfrm>
            <a:off x="10936336" y="5189945"/>
            <a:ext cx="145855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E1D76C9-4CE7-448B-8D6B-FA277CBFF098}"/>
              </a:ext>
            </a:extLst>
          </p:cNvPr>
          <p:cNvSpPr/>
          <p:nvPr/>
        </p:nvSpPr>
        <p:spPr>
          <a:xfrm>
            <a:off x="10936335" y="3574378"/>
            <a:ext cx="145855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F24AEC3-2F2C-43DC-AA92-110EB687750C}"/>
              </a:ext>
            </a:extLst>
          </p:cNvPr>
          <p:cNvSpPr/>
          <p:nvPr/>
        </p:nvSpPr>
        <p:spPr>
          <a:xfrm>
            <a:off x="10608162" y="3571573"/>
            <a:ext cx="145855" cy="117564"/>
          </a:xfrm>
          <a:prstGeom prst="roundRect">
            <a:avLst/>
          </a:prstGeom>
          <a:solidFill>
            <a:srgbClr val="D6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" name="Silent-10-seconds--MP3-">
            <a:hlinkClick r:id="" action="ppaction://media"/>
            <a:extLst>
              <a:ext uri="{FF2B5EF4-FFF2-40B4-BE49-F238E27FC236}">
                <a16:creationId xmlns:a16="http://schemas.microsoft.com/office/drawing/2014/main" id="{0EA881BF-5A07-4FC0-98D5-36EE1D955D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38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0613" y="587388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12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0000" showWhenStopped="0">
                    <p:cTn id="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81481E-6 L -0.03372 -0.14838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3" y="-743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44444E-6 L 0.00117 -0.11736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-5856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0.00026 -0.23542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178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0.18815 0.11458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53" y="5694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26 -1.11111E-6 L -0.00781 -0.01667 C -0.00924 -0.0206 -0.01145 -0.02222 -0.0138 -0.02222 C -0.0164 -0.02222 -0.01875 -0.0206 -0.02018 -0.01667 L -0.02721 -1.11111E-6 " pathEditMode="relative" rAng="0" ptsTypes="AAAAA">
                                          <p:cBhvr>
                                            <p:cTn id="30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4" y="-111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22222E-6 L -0.04948 0.15602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4" y="7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0.00052 0.09329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4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11" grpId="0" animBg="1"/>
          <p:bldP spid="111" grpId="1" animBg="1"/>
          <p:bldP spid="112" grpId="0" animBg="1"/>
          <p:bldP spid="112" grpId="1" animBg="1"/>
          <p:bldP spid="113" grpId="0" animBg="1"/>
          <p:bldP spid="113" grpId="1" animBg="1"/>
          <p:bldP spid="114" grpId="0" animBg="1"/>
          <p:bldP spid="114" grpId="1" animBg="1"/>
          <p:bldP spid="115" grpId="0" animBg="1"/>
          <p:bldP spid="115" grpId="1" animBg="1"/>
          <p:bldP spid="116" grpId="0" animBg="1"/>
          <p:bldP spid="1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12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0000" showWhenStopped="0">
                    <p:cTn id="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3F895-8AB4-2118-7190-A4587AD1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6" y="1371599"/>
            <a:ext cx="3952876" cy="46799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CXL 3.0 features </a:t>
            </a:r>
          </a:p>
          <a:p>
            <a:pPr lvl="1"/>
            <a:r>
              <a:rPr lang="en-US" sz="2000" dirty="0">
                <a:latin typeface="+mn-lt"/>
              </a:rPr>
              <a:t>Full fabric capabilities and fabric management </a:t>
            </a:r>
          </a:p>
          <a:p>
            <a:pPr lvl="1"/>
            <a:r>
              <a:rPr lang="en-US" sz="2000" dirty="0">
                <a:latin typeface="+mn-lt"/>
              </a:rPr>
              <a:t>Expanded switching topologies</a:t>
            </a:r>
          </a:p>
          <a:p>
            <a:pPr lvl="1"/>
            <a:r>
              <a:rPr lang="en-US" sz="2000" dirty="0">
                <a:latin typeface="+mn-lt"/>
              </a:rPr>
              <a:t>Enhanced coherency capabilities</a:t>
            </a:r>
          </a:p>
          <a:p>
            <a:pPr lvl="1"/>
            <a:r>
              <a:rPr lang="en-US" sz="2000" dirty="0">
                <a:latin typeface="+mn-lt"/>
              </a:rPr>
              <a:t>Peer-to-peer resource sharing </a:t>
            </a:r>
          </a:p>
          <a:p>
            <a:pPr lvl="1"/>
            <a:r>
              <a:rPr lang="en-US" sz="2000" dirty="0">
                <a:latin typeface="+mn-lt"/>
              </a:rPr>
              <a:t>Double the bandwidth and zero added latency compared to CXL 2.0 </a:t>
            </a:r>
          </a:p>
          <a:p>
            <a:pPr lvl="1"/>
            <a:r>
              <a:rPr lang="en-US" sz="2000" dirty="0">
                <a:latin typeface="+mn-lt"/>
              </a:rPr>
              <a:t>Full backward compatibility with CXL 2.0, CXL 1.1, and CXL 1.0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4AF1C3-DDB0-3302-0DA5-304D89E6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3.0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94CE-270F-85A3-018A-B37577A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25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C197-89B5-0434-CA53-372A67BB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88F651-1A6D-073A-46B2-C3971F49B1AD}"/>
              </a:ext>
            </a:extLst>
          </p:cNvPr>
          <p:cNvSpPr txBox="1">
            <a:spLocks/>
          </p:cNvSpPr>
          <p:nvPr/>
        </p:nvSpPr>
        <p:spPr>
          <a:xfrm>
            <a:off x="4352361" y="1384614"/>
            <a:ext cx="3952876" cy="467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Enabling new usage models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Memory sharing between hosts and peer devices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Support for multi-headed devices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Expanded support for Type-1 and Type-2 devices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GFAM provides expansion capabilities for current and future memory </a:t>
            </a:r>
          </a:p>
          <a:p>
            <a:pPr lvl="1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CBAAD0A-ECDC-AC5C-7779-40A88C5B87DB}"/>
              </a:ext>
            </a:extLst>
          </p:cNvPr>
          <p:cNvSpPr txBox="1">
            <a:spLocks/>
          </p:cNvSpPr>
          <p:nvPr/>
        </p:nvSpPr>
        <p:spPr>
          <a:xfrm>
            <a:off x="8305237" y="1332649"/>
            <a:ext cx="3658163" cy="467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Call to Action</a:t>
            </a:r>
          </a:p>
          <a:p>
            <a:pPr lvl="1"/>
            <a:r>
              <a:rPr lang="en-US" sz="2000" dirty="0">
                <a:latin typeface="+mn-lt"/>
              </a:rPr>
              <a:t>Download the CXL 3.0 specification</a:t>
            </a:r>
          </a:p>
          <a:p>
            <a:pPr lvl="1"/>
            <a:r>
              <a:rPr lang="en-US" sz="2000" dirty="0">
                <a:latin typeface="+mn-lt"/>
              </a:rPr>
              <a:t>Support future specification development by joining the CXL Consortium </a:t>
            </a:r>
          </a:p>
          <a:p>
            <a:pPr lvl="1"/>
            <a:r>
              <a:rPr lang="en-US" sz="2000" dirty="0">
                <a:latin typeface="+mn-lt"/>
              </a:rPr>
              <a:t>Follow us on Twitter and LinkedIn for updates! </a:t>
            </a:r>
          </a:p>
        </p:txBody>
      </p:sp>
    </p:spTree>
    <p:extLst>
      <p:ext uri="{BB962C8B-B14F-4D97-AF65-F5344CB8AC3E}">
        <p14:creationId xmlns:p14="http://schemas.microsoft.com/office/powerpoint/2010/main" val="258172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3774C-839A-4DAC-B2CD-3180160D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</a:p>
        </p:txBody>
      </p:sp>
    </p:spTree>
    <p:extLst>
      <p:ext uri="{BB962C8B-B14F-4D97-AF65-F5344CB8AC3E}">
        <p14:creationId xmlns:p14="http://schemas.microsoft.com/office/powerpoint/2010/main" val="320641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0F8941D-AE03-4368-9097-CF4AE8410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CXL</a:t>
            </a:r>
            <a:r>
              <a:rPr lang="en-US" dirty="0">
                <a:latin typeface="Bahnschrift Light Condensed" panose="020B0502040204020203" pitchFamily="34" charset="0"/>
              </a:rPr>
              <a:t>™</a:t>
            </a:r>
            <a:r>
              <a:rPr lang="en-US" dirty="0"/>
              <a:t> 3.0 Specification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BED2208-6D66-48AD-9073-EA806C692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361559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214C517-608B-410C-A812-82BA0CE6BD88}"/>
              </a:ext>
            </a:extLst>
          </p:cNvPr>
          <p:cNvSpPr/>
          <p:nvPr/>
        </p:nvSpPr>
        <p:spPr>
          <a:xfrm>
            <a:off x="1716258" y="3372211"/>
            <a:ext cx="8443742" cy="28797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8000">
                <a:schemeClr val="tx1">
                  <a:alpha val="47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35727A-9CD0-4D76-8BB1-99E3A715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100000"/>
            <a:alphaModFix amt="72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156" t="26164" r="11091" b="25881"/>
          <a:stretch/>
        </p:blipFill>
        <p:spPr>
          <a:xfrm>
            <a:off x="3552130" y="3680209"/>
            <a:ext cx="5082161" cy="1389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27019FE-B780-4C5E-AEC7-48A48E5BD4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903" y="664091"/>
            <a:ext cx="1402098" cy="3593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BA6075F-9E04-44C0-8A18-7879E31096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2322" y="434063"/>
            <a:ext cx="1158679" cy="5958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7EDA18-E88C-476D-B4CE-456780B8D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930" b="38423"/>
          <a:stretch/>
        </p:blipFill>
        <p:spPr>
          <a:xfrm>
            <a:off x="7932077" y="619961"/>
            <a:ext cx="2295888" cy="51994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DBC0C44-EE6A-4165-BF52-164AD72418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6870" y="361025"/>
            <a:ext cx="1569154" cy="7274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E054EEF-188D-4A52-AF71-CC06FDE1B33A}"/>
              </a:ext>
            </a:extLst>
          </p:cNvPr>
          <p:cNvGrpSpPr/>
          <p:nvPr/>
        </p:nvGrpSpPr>
        <p:grpSpPr>
          <a:xfrm>
            <a:off x="2518996" y="3331693"/>
            <a:ext cx="7154006" cy="328488"/>
            <a:chOff x="2518996" y="2585774"/>
            <a:chExt cx="7154006" cy="3284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EF4498-EE73-4095-9030-53B43BC69FCA}"/>
                </a:ext>
              </a:extLst>
            </p:cNvPr>
            <p:cNvSpPr txBox="1"/>
            <p:nvPr/>
          </p:nvSpPr>
          <p:spPr>
            <a:xfrm>
              <a:off x="4920998" y="2585774"/>
              <a:ext cx="2350005" cy="32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rPr>
                <a:t>CXL Board of Directors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F3EACB-FF91-4A34-9039-0D80AE68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8996" y="2747196"/>
              <a:ext cx="2484454" cy="5644"/>
            </a:xfrm>
            <a:prstGeom prst="line">
              <a:avLst/>
            </a:prstGeom>
            <a:ln w="25400">
              <a:solidFill>
                <a:srgbClr val="D6C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08C6A2-AE8E-4907-9782-67CA602E2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548" y="2747196"/>
              <a:ext cx="2484454" cy="5644"/>
            </a:xfrm>
            <a:prstGeom prst="line">
              <a:avLst/>
            </a:prstGeom>
            <a:ln w="25400">
              <a:solidFill>
                <a:srgbClr val="D6C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EAD8F-1437-4A1E-8D8C-82F34A7D2923}"/>
              </a:ext>
            </a:extLst>
          </p:cNvPr>
          <p:cNvGrpSpPr/>
          <p:nvPr/>
        </p:nvGrpSpPr>
        <p:grpSpPr>
          <a:xfrm>
            <a:off x="1197697" y="5206580"/>
            <a:ext cx="9796606" cy="881260"/>
            <a:chOff x="948266" y="5059792"/>
            <a:chExt cx="9796606" cy="8812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21D19A-7153-4654-8DA6-8D6FC03C7B77}"/>
                </a:ext>
              </a:extLst>
            </p:cNvPr>
            <p:cNvSpPr/>
            <p:nvPr/>
          </p:nvSpPr>
          <p:spPr>
            <a:xfrm>
              <a:off x="5909347" y="5066934"/>
              <a:ext cx="4835525" cy="874118"/>
            </a:xfrm>
            <a:prstGeom prst="rect">
              <a:avLst/>
            </a:prstGeom>
            <a:gradFill>
              <a:gsLst>
                <a:gs pos="1000">
                  <a:srgbClr val="895E87">
                    <a:alpha val="0"/>
                  </a:srgbClr>
                </a:gs>
                <a:gs pos="64000">
                  <a:srgbClr val="16978A">
                    <a:alpha val="69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200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+ Member Companies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6FA658-0F1E-4434-BECD-8D7DD3D1239B}"/>
                </a:ext>
              </a:extLst>
            </p:cNvPr>
            <p:cNvSpPr/>
            <p:nvPr/>
          </p:nvSpPr>
          <p:spPr>
            <a:xfrm>
              <a:off x="948266" y="5059792"/>
              <a:ext cx="4835525" cy="881260"/>
            </a:xfrm>
            <a:prstGeom prst="rect">
              <a:avLst/>
            </a:prstGeom>
            <a:gradFill>
              <a:gsLst>
                <a:gs pos="1000">
                  <a:srgbClr val="895E87">
                    <a:alpha val="0"/>
                  </a:srgbClr>
                </a:gs>
                <a:gs pos="64000">
                  <a:srgbClr val="16978A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576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Industry Open Standard for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High Speed Communications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1412FA24-4747-4804-A78F-1758826D8F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26802" y="1647923"/>
            <a:ext cx="1463081" cy="48135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2203A63-4369-47AD-974A-9E0CBEC7481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47329" y="1559749"/>
            <a:ext cx="1518876" cy="6920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9DE07BA-3DB9-4830-A52F-5F9D0060043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2468" y="1347981"/>
            <a:ext cx="827063" cy="8152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4E38E9-BB28-4D03-9B32-230CB4BB3B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75698" y="1636932"/>
            <a:ext cx="1163254" cy="48469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2A6A439-6C9F-40EB-9CFA-6A54015064E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46077" y="2618045"/>
            <a:ext cx="2060017" cy="54910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5EFA677-8DE3-4D63-B793-414B33873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65" y="2461172"/>
            <a:ext cx="947068" cy="70831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D3D1152C-5A71-4B9D-8094-0893DCCD58FE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0" y="2333261"/>
            <a:ext cx="2398897" cy="103369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EE5FB0E-38B4-4D19-9675-FC737E675C61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5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60" y="2540778"/>
            <a:ext cx="2064883" cy="54910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B629407-419D-4D1B-90BF-D8B22F793BB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32253" t="38747" r="31971" b="41181"/>
          <a:stretch/>
        </p:blipFill>
        <p:spPr>
          <a:xfrm>
            <a:off x="5096293" y="613905"/>
            <a:ext cx="1075248" cy="46616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45AB708-77A7-4F1E-BC99-1D5A8A56098F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100899" y="1659363"/>
            <a:ext cx="1083430" cy="48469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D4F51A4-ABFD-41FB-A9CB-7F21B64CD6A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1" y="2592560"/>
            <a:ext cx="1589317" cy="529772"/>
          </a:xfrm>
          <a:prstGeom prst="rect">
            <a:avLst/>
          </a:prstGeom>
        </p:spPr>
      </p:pic>
      <p:sp>
        <p:nvSpPr>
          <p:cNvPr id="34" name="Footer Placeholder 5">
            <a:extLst>
              <a:ext uri="{FF2B5EF4-FFF2-40B4-BE49-F238E27FC236}">
                <a16:creationId xmlns:a16="http://schemas.microsoft.com/office/drawing/2014/main" id="{92BB59EF-F2F3-40EA-A637-E44EC9D5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0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076196-617B-4A31-AA41-5CD55245DC2B}"/>
              </a:ext>
            </a:extLst>
          </p:cNvPr>
          <p:cNvSpPr/>
          <p:nvPr/>
        </p:nvSpPr>
        <p:spPr>
          <a:xfrm>
            <a:off x="1639306" y="4488106"/>
            <a:ext cx="7314690" cy="1378050"/>
          </a:xfrm>
          <a:custGeom>
            <a:avLst/>
            <a:gdLst>
              <a:gd name="connsiteX0" fmla="*/ 0 w 7323117"/>
              <a:gd name="connsiteY0" fmla="*/ 1369621 h 1369621"/>
              <a:gd name="connsiteX1" fmla="*/ 4029693 w 7323117"/>
              <a:gd name="connsiteY1" fmla="*/ 1076696 h 1369621"/>
              <a:gd name="connsiteX2" fmla="*/ 5814951 w 7323117"/>
              <a:gd name="connsiteY2" fmla="*/ 597725 h 1369621"/>
              <a:gd name="connsiteX3" fmla="*/ 6523512 w 7323117"/>
              <a:gd name="connsiteY3" fmla="*/ 304800 h 1369621"/>
              <a:gd name="connsiteX4" fmla="*/ 7323117 w 7323117"/>
              <a:gd name="connsiteY4" fmla="*/ 197922 h 1369621"/>
              <a:gd name="connsiteX5" fmla="*/ 6923314 w 7323117"/>
              <a:gd name="connsiteY5" fmla="*/ 0 h 1369621"/>
              <a:gd name="connsiteX0" fmla="*/ 0 w 7314690"/>
              <a:gd name="connsiteY0" fmla="*/ 1365408 h 1365408"/>
              <a:gd name="connsiteX1" fmla="*/ 4021266 w 7314690"/>
              <a:gd name="connsiteY1" fmla="*/ 1076696 h 1365408"/>
              <a:gd name="connsiteX2" fmla="*/ 5806524 w 7314690"/>
              <a:gd name="connsiteY2" fmla="*/ 597725 h 1365408"/>
              <a:gd name="connsiteX3" fmla="*/ 6515085 w 7314690"/>
              <a:gd name="connsiteY3" fmla="*/ 304800 h 1365408"/>
              <a:gd name="connsiteX4" fmla="*/ 7314690 w 7314690"/>
              <a:gd name="connsiteY4" fmla="*/ 197922 h 1365408"/>
              <a:gd name="connsiteX5" fmla="*/ 6914887 w 7314690"/>
              <a:gd name="connsiteY5" fmla="*/ 0 h 1365408"/>
              <a:gd name="connsiteX0" fmla="*/ 0 w 7314690"/>
              <a:gd name="connsiteY0" fmla="*/ 1365408 h 1365408"/>
              <a:gd name="connsiteX1" fmla="*/ 4038121 w 7314690"/>
              <a:gd name="connsiteY1" fmla="*/ 1080910 h 1365408"/>
              <a:gd name="connsiteX2" fmla="*/ 5806524 w 7314690"/>
              <a:gd name="connsiteY2" fmla="*/ 597725 h 1365408"/>
              <a:gd name="connsiteX3" fmla="*/ 6515085 w 7314690"/>
              <a:gd name="connsiteY3" fmla="*/ 304800 h 1365408"/>
              <a:gd name="connsiteX4" fmla="*/ 7314690 w 7314690"/>
              <a:gd name="connsiteY4" fmla="*/ 197922 h 1365408"/>
              <a:gd name="connsiteX5" fmla="*/ 6914887 w 7314690"/>
              <a:gd name="connsiteY5" fmla="*/ 0 h 1365408"/>
              <a:gd name="connsiteX0" fmla="*/ 0 w 7314690"/>
              <a:gd name="connsiteY0" fmla="*/ 1378050 h 1378050"/>
              <a:gd name="connsiteX1" fmla="*/ 4038121 w 7314690"/>
              <a:gd name="connsiteY1" fmla="*/ 1093552 h 1378050"/>
              <a:gd name="connsiteX2" fmla="*/ 5806524 w 7314690"/>
              <a:gd name="connsiteY2" fmla="*/ 610367 h 1378050"/>
              <a:gd name="connsiteX3" fmla="*/ 6515085 w 7314690"/>
              <a:gd name="connsiteY3" fmla="*/ 317442 h 1378050"/>
              <a:gd name="connsiteX4" fmla="*/ 7314690 w 7314690"/>
              <a:gd name="connsiteY4" fmla="*/ 210564 h 1378050"/>
              <a:gd name="connsiteX5" fmla="*/ 6940169 w 7314690"/>
              <a:gd name="connsiteY5" fmla="*/ 0 h 13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4690" h="1378050">
                <a:moveTo>
                  <a:pt x="0" y="1378050"/>
                </a:moveTo>
                <a:lnTo>
                  <a:pt x="4038121" y="1093552"/>
                </a:lnTo>
                <a:lnTo>
                  <a:pt x="5806524" y="610367"/>
                </a:lnTo>
                <a:lnTo>
                  <a:pt x="6515085" y="317442"/>
                </a:lnTo>
                <a:lnTo>
                  <a:pt x="7314690" y="210564"/>
                </a:lnTo>
                <a:lnTo>
                  <a:pt x="6940169" y="0"/>
                </a:lnTo>
              </a:path>
            </a:pathLst>
          </a:custGeom>
          <a:noFill/>
          <a:ln w="25400">
            <a:solidFill>
              <a:srgbClr val="49B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E77700-9142-40FB-9717-D5B3BBABE45E}"/>
              </a:ext>
            </a:extLst>
          </p:cNvPr>
          <p:cNvGrpSpPr/>
          <p:nvPr/>
        </p:nvGrpSpPr>
        <p:grpSpPr>
          <a:xfrm>
            <a:off x="775776" y="2653586"/>
            <a:ext cx="3737438" cy="3209270"/>
            <a:chOff x="775776" y="2653586"/>
            <a:chExt cx="3737438" cy="320927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723661-3CA3-41B4-B041-3BBA7A602EF7}"/>
                </a:ext>
              </a:extLst>
            </p:cNvPr>
            <p:cNvCxnSpPr>
              <a:cxnSpLocks/>
            </p:cNvCxnSpPr>
            <p:nvPr/>
          </p:nvCxnSpPr>
          <p:spPr>
            <a:xfrm>
              <a:off x="1622021" y="4354504"/>
              <a:ext cx="0" cy="1508352"/>
            </a:xfrm>
            <a:prstGeom prst="line">
              <a:avLst/>
            </a:prstGeom>
            <a:ln w="38100">
              <a:solidFill>
                <a:srgbClr val="6F3B6D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4CADFB-5DC6-45F8-A831-60A36B63B7E0}"/>
                </a:ext>
              </a:extLst>
            </p:cNvPr>
            <p:cNvGrpSpPr/>
            <p:nvPr/>
          </p:nvGrpSpPr>
          <p:grpSpPr>
            <a:xfrm>
              <a:off x="775776" y="2653586"/>
              <a:ext cx="3737438" cy="1700918"/>
              <a:chOff x="775776" y="2653586"/>
              <a:chExt cx="3737438" cy="170091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67FB75D6-BD07-4F5E-A22E-F98D020669CD}"/>
                  </a:ext>
                </a:extLst>
              </p:cNvPr>
              <p:cNvSpPr/>
              <p:nvPr/>
            </p:nvSpPr>
            <p:spPr>
              <a:xfrm>
                <a:off x="775776" y="2653586"/>
                <a:ext cx="1700918" cy="1700918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7813"/>
                          </a14:imgEffect>
                          <a14:imgEffect>
                            <a14:saturation sat="52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 w="38100">
                <a:solidFill>
                  <a:srgbClr val="6F3B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476E1C-6732-4119-8113-FF7395E3186A}"/>
                  </a:ext>
                </a:extLst>
              </p:cNvPr>
              <p:cNvSpPr txBox="1"/>
              <p:nvPr/>
            </p:nvSpPr>
            <p:spPr>
              <a:xfrm>
                <a:off x="2530893" y="3143947"/>
                <a:ext cx="1982321" cy="1036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Proliferation of Cloud Computing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AD5335-18A9-4D05-9F7A-2E3FA934B701}"/>
              </a:ext>
            </a:extLst>
          </p:cNvPr>
          <p:cNvGrpSpPr/>
          <p:nvPr/>
        </p:nvGrpSpPr>
        <p:grpSpPr>
          <a:xfrm>
            <a:off x="4822217" y="3008097"/>
            <a:ext cx="3467399" cy="2555363"/>
            <a:chOff x="4822217" y="3008097"/>
            <a:chExt cx="3467399" cy="255536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E79B13C-982C-4893-B9D9-F039E1A94B0D}"/>
                </a:ext>
              </a:extLst>
            </p:cNvPr>
            <p:cNvCxnSpPr>
              <a:cxnSpLocks/>
            </p:cNvCxnSpPr>
            <p:nvPr/>
          </p:nvCxnSpPr>
          <p:spPr>
            <a:xfrm>
              <a:off x="5672042" y="4243433"/>
              <a:ext cx="0" cy="1320027"/>
            </a:xfrm>
            <a:prstGeom prst="line">
              <a:avLst/>
            </a:prstGeom>
            <a:ln w="38100">
              <a:solidFill>
                <a:srgbClr val="D6C878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24E925-51A0-474D-8C4F-F5F33306114B}"/>
                </a:ext>
              </a:extLst>
            </p:cNvPr>
            <p:cNvGrpSpPr/>
            <p:nvPr/>
          </p:nvGrpSpPr>
          <p:grpSpPr>
            <a:xfrm>
              <a:off x="4822217" y="3008097"/>
              <a:ext cx="3467399" cy="1700918"/>
              <a:chOff x="4796933" y="3008097"/>
              <a:chExt cx="3467399" cy="170091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9C07BCF-3190-4A73-ADC5-39AC654E7D03}"/>
                  </a:ext>
                </a:extLst>
              </p:cNvPr>
              <p:cNvSpPr/>
              <p:nvPr/>
            </p:nvSpPr>
            <p:spPr>
              <a:xfrm>
                <a:off x="4796933" y="3008097"/>
                <a:ext cx="1700918" cy="170091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D6C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F4D13E-22FB-4E9B-9865-50C51BEB4C35}"/>
                  </a:ext>
                </a:extLst>
              </p:cNvPr>
              <p:cNvSpPr txBox="1"/>
              <p:nvPr/>
            </p:nvSpPr>
            <p:spPr>
              <a:xfrm>
                <a:off x="6563423" y="3498458"/>
                <a:ext cx="1700909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Growth of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AI &amp; Analytics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AF661B-04C8-44F7-942D-117526D210EC}"/>
              </a:ext>
            </a:extLst>
          </p:cNvPr>
          <p:cNvGrpSpPr/>
          <p:nvPr/>
        </p:nvGrpSpPr>
        <p:grpSpPr>
          <a:xfrm>
            <a:off x="7727651" y="1307179"/>
            <a:ext cx="4141105" cy="3180298"/>
            <a:chOff x="7727651" y="1307179"/>
            <a:chExt cx="4141105" cy="318029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82E3AA2-C27F-4E0F-8E1C-9C0A8FD7EC5E}"/>
                </a:ext>
              </a:extLst>
            </p:cNvPr>
            <p:cNvCxnSpPr>
              <a:cxnSpLocks/>
            </p:cNvCxnSpPr>
            <p:nvPr/>
          </p:nvCxnSpPr>
          <p:spPr>
            <a:xfrm>
              <a:off x="8571715" y="2579693"/>
              <a:ext cx="0" cy="1907784"/>
            </a:xfrm>
            <a:prstGeom prst="line">
              <a:avLst/>
            </a:prstGeom>
            <a:ln w="38100">
              <a:solidFill>
                <a:srgbClr val="5F8AB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FDC399-09CE-4AD6-A474-2D9080545708}"/>
                </a:ext>
              </a:extLst>
            </p:cNvPr>
            <p:cNvGrpSpPr/>
            <p:nvPr/>
          </p:nvGrpSpPr>
          <p:grpSpPr>
            <a:xfrm>
              <a:off x="7727651" y="1307179"/>
              <a:ext cx="4141105" cy="1700918"/>
              <a:chOff x="7727651" y="1307179"/>
              <a:chExt cx="4141105" cy="170091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43C36B-01A4-4838-BBDA-F4A84C3C73F9}"/>
                  </a:ext>
                </a:extLst>
              </p:cNvPr>
              <p:cNvSpPr/>
              <p:nvPr/>
            </p:nvSpPr>
            <p:spPr>
              <a:xfrm>
                <a:off x="7727651" y="1307179"/>
                <a:ext cx="1700918" cy="170091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5F8A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082C73-E246-4B48-AD29-828ACBA435B3}"/>
                  </a:ext>
                </a:extLst>
              </p:cNvPr>
              <p:cNvSpPr txBox="1"/>
              <p:nvPr/>
            </p:nvSpPr>
            <p:spPr>
              <a:xfrm>
                <a:off x="9512077" y="1797540"/>
                <a:ext cx="2356679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Cloudification of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the Network &amp; Edge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3AEE0D2-9FCC-401D-B277-A163240C8BFE}"/>
              </a:ext>
            </a:extLst>
          </p:cNvPr>
          <p:cNvSpPr txBox="1"/>
          <p:nvPr/>
        </p:nvSpPr>
        <p:spPr>
          <a:xfrm>
            <a:off x="713596" y="763811"/>
            <a:ext cx="597596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/>
                <a:ea typeface="+mn-ea"/>
                <a:cs typeface="+mn-cs"/>
              </a:rPr>
              <a:t>Industry Landscape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12B3872B-6A84-43D3-9614-1BD0E372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AD74A-173A-4FD6-89C2-1E080EFD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6" y="1371599"/>
            <a:ext cx="11399454" cy="46799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breakthrough high-speed fabric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Enables a high-speed, efficient interconnect between CPU, memory and accelerators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Builds upon PCI Express® (PCIe®) infrastructure, leveraging the PCIe® physical and electrical interface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Maintains memory coherency between the CPU memory space and memory on CXL attached devices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Enables fine-grained resource sharing for higher performance in heterogeneous compute environments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Enables memory disaggregation, memory pooling and sharing, persistent memory and emerging memory media</a:t>
            </a:r>
          </a:p>
          <a:p>
            <a:r>
              <a:rPr lang="en-US" dirty="0"/>
              <a:t>Delivered as an open industry standard</a:t>
            </a:r>
          </a:p>
          <a:p>
            <a:pPr lvl="1"/>
            <a:r>
              <a:rPr lang="en-US" dirty="0"/>
              <a:t>CXL 3.0 specification is</a:t>
            </a:r>
            <a:r>
              <a:rPr lang="en-US" dirty="0">
                <a:solidFill>
                  <a:schemeClr val="tx1"/>
                </a:solidFill>
              </a:rPr>
              <a:t> fully backward compatible with CXL 2.0 and CXL 1.1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Future CXL Specification generations will include continuous innovation to meet industry needs and support new technologies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CF569-2C43-43A8-9AAC-63E5AFE7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F0FA-B0F5-41BF-978F-3B5801FC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C7F4-30FA-4C32-88C6-8CD9EA15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8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AE739E4-9D41-455F-A8BF-094DBB0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4"/>
            <a:ext cx="12192000" cy="1325563"/>
          </a:xfrm>
        </p:spPr>
        <p:txBody>
          <a:bodyPr/>
          <a:lstStyle/>
          <a:p>
            <a:r>
              <a:rPr lang="en-US" noProof="0" dirty="0"/>
              <a:t>Representative CXL Usages</a:t>
            </a:r>
            <a:endParaRPr lang="en-US" dirty="0"/>
          </a:p>
        </p:txBody>
      </p: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AF8A9A2F-12EA-4ABB-9AF3-97B5664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Title 4">
            <a:extLst>
              <a:ext uri="{FF2B5EF4-FFF2-40B4-BE49-F238E27FC236}">
                <a16:creationId xmlns:a16="http://schemas.microsoft.com/office/drawing/2014/main" id="{C9727304-F99A-408D-8A7B-585D0EADA09C}"/>
              </a:ext>
            </a:extLst>
          </p:cNvPr>
          <p:cNvSpPr txBox="1">
            <a:spLocks/>
          </p:cNvSpPr>
          <p:nvPr/>
        </p:nvSpPr>
        <p:spPr>
          <a:xfrm>
            <a:off x="2911622" y="1054793"/>
            <a:ext cx="12192000" cy="78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06D4FF-C601-48F2-AB57-BC72B56DCDAD}"/>
              </a:ext>
            </a:extLst>
          </p:cNvPr>
          <p:cNvGrpSpPr/>
          <p:nvPr/>
        </p:nvGrpSpPr>
        <p:grpSpPr>
          <a:xfrm>
            <a:off x="459076" y="866273"/>
            <a:ext cx="11273848" cy="5496319"/>
            <a:chOff x="459076" y="826575"/>
            <a:chExt cx="11273848" cy="549631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8BF5EB-C882-4E90-9246-4B83CC54904F}"/>
                </a:ext>
              </a:extLst>
            </p:cNvPr>
            <p:cNvGrpSpPr/>
            <p:nvPr/>
          </p:nvGrpSpPr>
          <p:grpSpPr>
            <a:xfrm>
              <a:off x="8154347" y="826575"/>
              <a:ext cx="3578577" cy="5496319"/>
              <a:chOff x="8154347" y="872929"/>
              <a:chExt cx="3578577" cy="54963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AF0570-B647-43B9-A066-BB1F1768015E}"/>
                  </a:ext>
                </a:extLst>
              </p:cNvPr>
              <p:cNvSpPr/>
              <p:nvPr/>
            </p:nvSpPr>
            <p:spPr>
              <a:xfrm>
                <a:off x="8154347" y="872929"/>
                <a:ext cx="3578577" cy="4544568"/>
              </a:xfrm>
              <a:prstGeom prst="rect">
                <a:avLst/>
              </a:prstGeom>
              <a:solidFill>
                <a:schemeClr val="bg2">
                  <a:lumMod val="1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Memory Buffers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ABF913A-140E-4055-B3F5-38FDE7E344BE}"/>
                  </a:ext>
                </a:extLst>
              </p:cNvPr>
              <p:cNvGrpSpPr/>
              <p:nvPr/>
            </p:nvGrpSpPr>
            <p:grpSpPr>
              <a:xfrm>
                <a:off x="8264413" y="2738666"/>
                <a:ext cx="3358445" cy="1802758"/>
                <a:chOff x="8264413" y="2738666"/>
                <a:chExt cx="3358445" cy="1802758"/>
              </a:xfrm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692BDBBA-83C3-4B50-95BB-1B90430BBBEB}"/>
                    </a:ext>
                  </a:extLst>
                </p:cNvPr>
                <p:cNvSpPr/>
                <p:nvPr/>
              </p:nvSpPr>
              <p:spPr>
                <a:xfrm>
                  <a:off x="8264413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484EF475-6CA9-46F8-91ED-1441B255E7F0}"/>
                    </a:ext>
                  </a:extLst>
                </p:cNvPr>
                <p:cNvSpPr/>
                <p:nvPr/>
              </p:nvSpPr>
              <p:spPr>
                <a:xfrm>
                  <a:off x="8264413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27432" bIns="91440" rtlCol="0" anchor="ctr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CXL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A48EEF18-58EB-4025-A02C-00CCCFCAF6A7}"/>
                    </a:ext>
                  </a:extLst>
                </p:cNvPr>
                <p:cNvSpPr/>
                <p:nvPr/>
              </p:nvSpPr>
              <p:spPr>
                <a:xfrm>
                  <a:off x="9415880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CXL.memory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9E9EC">
                        <a:lumMod val="50000"/>
                      </a:srgbClr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DFD60DE-F908-4D42-A3D2-FF384BE5DC10}"/>
                    </a:ext>
                  </a:extLst>
                </p:cNvPr>
                <p:cNvSpPr/>
                <p:nvPr/>
              </p:nvSpPr>
              <p:spPr>
                <a:xfrm>
                  <a:off x="9415880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B1C05783-9C39-4AE2-AAA2-25E86AD0850C}"/>
                    </a:ext>
                  </a:extLst>
                </p:cNvPr>
                <p:cNvSpPr/>
                <p:nvPr/>
              </p:nvSpPr>
              <p:spPr>
                <a:xfrm flipV="1">
                  <a:off x="8264413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C2C3B6D-DF8F-4D38-A6E3-BA4521281B01}"/>
                  </a:ext>
                </a:extLst>
              </p:cNvPr>
              <p:cNvGrpSpPr/>
              <p:nvPr/>
            </p:nvGrpSpPr>
            <p:grpSpPr>
              <a:xfrm>
                <a:off x="8362334" y="4475447"/>
                <a:ext cx="3162602" cy="896198"/>
                <a:chOff x="8361277" y="2030301"/>
                <a:chExt cx="3162602" cy="896198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81A16D75-F8B1-40EE-A8B4-9DF52B4EC8BD}"/>
                    </a:ext>
                  </a:extLst>
                </p:cNvPr>
                <p:cNvGrpSpPr/>
                <p:nvPr/>
              </p:nvGrpSpPr>
              <p:grpSpPr>
                <a:xfrm>
                  <a:off x="8620922" y="2520125"/>
                  <a:ext cx="2643314" cy="8682"/>
                  <a:chOff x="8620922" y="2559365"/>
                  <a:chExt cx="2643314" cy="8682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5195965C-1F05-445E-A16F-C6F5E309EF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10387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33F64AF-3165-49CE-AD1F-AFDB3B38B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20922" y="2559365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9DD814C-530F-4836-9668-7269BA892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18323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40D985E-A7CB-46C4-A8D6-2D17F85CA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07788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53BF507-D9BD-4A93-9AEE-7607F03E508D}"/>
                    </a:ext>
                  </a:extLst>
                </p:cNvPr>
                <p:cNvGrpSpPr/>
                <p:nvPr/>
              </p:nvGrpSpPr>
              <p:grpSpPr>
                <a:xfrm>
                  <a:off x="8361277" y="2030301"/>
                  <a:ext cx="3162602" cy="896198"/>
                  <a:chOff x="8361277" y="2030301"/>
                  <a:chExt cx="3162602" cy="896198"/>
                </a:xfrm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4922BCD2-99BA-4960-9759-330C547E3020}"/>
                      </a:ext>
                    </a:extLst>
                  </p:cNvPr>
                  <p:cNvGrpSpPr/>
                  <p:nvPr/>
                </p:nvGrpSpPr>
                <p:grpSpPr>
                  <a:xfrm>
                    <a:off x="8361277" y="2071261"/>
                    <a:ext cx="3162602" cy="834893"/>
                    <a:chOff x="8361277" y="2077611"/>
                    <a:chExt cx="3162602" cy="943974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128625D4-7F72-40FC-BB3B-71148CF6F3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019112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ahnschrift SemiBold Condensed"/>
                          <a:ea typeface="+mn-ea"/>
                          <a:cs typeface="+mn-cs"/>
                        </a:rPr>
                        <a:t>Memory</a:t>
                      </a: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0FB1795-4CBF-4139-95E6-7D42428715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08577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ahnschrift SemiBold Condensed"/>
                          <a:ea typeface="+mn-ea"/>
                          <a:cs typeface="+mn-cs"/>
                        </a:rPr>
                        <a:t>Memory</a:t>
                      </a: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80DAF14D-BF8E-45E7-AECD-69F20B0747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532606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ahnschrift SemiBold Condensed"/>
                          <a:ea typeface="+mn-ea"/>
                          <a:cs typeface="+mn-cs"/>
                        </a:rPr>
                        <a:t>Memory</a:t>
                      </a: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7B05869B-3C0F-41C5-BDDA-3E2153ECD69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922071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ahnschrift SemiBold Condensed"/>
                          <a:ea typeface="+mn-ea"/>
                          <a:cs typeface="+mn-cs"/>
                        </a:rPr>
                        <a:t>Memory</a:t>
                      </a:r>
                    </a:p>
                  </p:txBody>
                </p:sp>
              </p:grp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0FEDBAC-C598-40B7-A4D4-F341E06828E4}"/>
                      </a:ext>
                    </a:extLst>
                  </p:cNvPr>
                  <p:cNvSpPr/>
                  <p:nvPr/>
                </p:nvSpPr>
                <p:spPr>
                  <a:xfrm>
                    <a:off x="9140206" y="2030301"/>
                    <a:ext cx="1551485" cy="8961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 bIns="91440" rtlCol="0" anchor="t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Memory Controller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EC82DBE-0167-42DE-B9A5-97A6CE8EAB34}"/>
                  </a:ext>
                </a:extLst>
              </p:cNvPr>
              <p:cNvGrpSpPr/>
              <p:nvPr/>
            </p:nvGrpSpPr>
            <p:grpSpPr>
              <a:xfrm>
                <a:off x="8750745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5F3CA126-A035-4266-83DE-7FC9C356EC84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07A5C5C-DCCC-4141-B8E4-232CBD833973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410F494-05DA-4F53-B41D-40CC57423F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A53ABAB0-11E8-4A76-B80C-F581F245AC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85B6AC1F-FFF6-4ECC-9433-4E217E479849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A69BE930-8101-492D-837E-E6FAE465F6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0E91FD2-0B17-4101-9398-2782B19A10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13B50C-CD49-4940-8EBA-A5545646E179}"/>
                  </a:ext>
                </a:extLst>
              </p:cNvPr>
              <p:cNvGrpSpPr/>
              <p:nvPr/>
            </p:nvGrpSpPr>
            <p:grpSpPr>
              <a:xfrm>
                <a:off x="8154347" y="5502002"/>
                <a:ext cx="3564979" cy="867246"/>
                <a:chOff x="8154347" y="5502002"/>
                <a:chExt cx="3564979" cy="86724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C3C792F2-EAD3-4F72-9E76-55DCB8654774}"/>
                    </a:ext>
                  </a:extLst>
                </p:cNvPr>
                <p:cNvSpPr/>
                <p:nvPr/>
              </p:nvSpPr>
              <p:spPr>
                <a:xfrm>
                  <a:off x="8154347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Memory BW expansion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Memory capacity expansion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Storage class m</a:t>
                  </a:r>
                  <a:r>
                    <a:rPr kumimoji="0" lang="en-US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emory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3F5299A-E111-4B51-8445-DC1164031793}"/>
                    </a:ext>
                  </a:extLst>
                </p:cNvPr>
                <p:cNvSpPr/>
                <p:nvPr/>
              </p:nvSpPr>
              <p:spPr>
                <a:xfrm>
                  <a:off x="8154347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9ECE19-5C35-4633-891F-A86CF4D765E0}"/>
                </a:ext>
              </a:extLst>
            </p:cNvPr>
            <p:cNvGrpSpPr/>
            <p:nvPr/>
          </p:nvGrpSpPr>
          <p:grpSpPr>
            <a:xfrm>
              <a:off x="4306711" y="858660"/>
              <a:ext cx="3578578" cy="5464234"/>
              <a:chOff x="4273759" y="905014"/>
              <a:chExt cx="3578578" cy="54642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565344-ADE1-49E4-A213-7F878D4A0115}"/>
                  </a:ext>
                </a:extLst>
              </p:cNvPr>
              <p:cNvSpPr/>
              <p:nvPr/>
            </p:nvSpPr>
            <p:spPr>
              <a:xfrm>
                <a:off x="4273759" y="905014"/>
                <a:ext cx="3578577" cy="4540236"/>
              </a:xfrm>
              <a:prstGeom prst="rect">
                <a:avLst/>
              </a:prstGeom>
              <a:solidFill>
                <a:schemeClr val="bg2">
                  <a:lumMod val="1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Accelerators with Memory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AFBB2E0-B8C2-40C4-A522-ECF96A1ECC82}"/>
                  </a:ext>
                </a:extLst>
              </p:cNvPr>
              <p:cNvGrpSpPr/>
              <p:nvPr/>
            </p:nvGrpSpPr>
            <p:grpSpPr>
              <a:xfrm>
                <a:off x="4383825" y="2738666"/>
                <a:ext cx="3358445" cy="1802758"/>
                <a:chOff x="4383825" y="2738666"/>
                <a:chExt cx="3358445" cy="1802758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C5DB458F-3FEF-4AF1-8B31-7536F6F833F4}"/>
                    </a:ext>
                  </a:extLst>
                </p:cNvPr>
                <p:cNvSpPr/>
                <p:nvPr/>
              </p:nvSpPr>
              <p:spPr>
                <a:xfrm>
                  <a:off x="4383825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31A5B1F-CC47-4AED-B847-29EB5BDBA537}"/>
                    </a:ext>
                  </a:extLst>
                </p:cNvPr>
                <p:cNvSpPr/>
                <p:nvPr/>
              </p:nvSpPr>
              <p:spPr>
                <a:xfrm>
                  <a:off x="4383825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27432" bIns="91440" rtlCol="0" anchor="ctr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CXL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EAC0D77C-4E10-4755-AB13-C9DDD8C67C8E}"/>
                    </a:ext>
                  </a:extLst>
                </p:cNvPr>
                <p:cNvSpPr/>
                <p:nvPr/>
              </p:nvSpPr>
              <p:spPr>
                <a:xfrm>
                  <a:off x="5535292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CXL.cache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CXL.memory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E1D5FF3-D8E9-4ED8-A3B6-284F55BDE9E4}"/>
                    </a:ext>
                  </a:extLst>
                </p:cNvPr>
                <p:cNvSpPr/>
                <p:nvPr/>
              </p:nvSpPr>
              <p:spPr>
                <a:xfrm>
                  <a:off x="5535293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112" name="Isosceles Triangle 111">
                  <a:extLst>
                    <a:ext uri="{FF2B5EF4-FFF2-40B4-BE49-F238E27FC236}">
                      <a16:creationId xmlns:a16="http://schemas.microsoft.com/office/drawing/2014/main" id="{3FD93294-DF02-44A6-BB87-19703A20C552}"/>
                    </a:ext>
                  </a:extLst>
                </p:cNvPr>
                <p:cNvSpPr/>
                <p:nvPr/>
              </p:nvSpPr>
              <p:spPr>
                <a:xfrm flipV="1">
                  <a:off x="4383825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8761EC3-390B-4252-A053-424624A712AD}"/>
                  </a:ext>
                </a:extLst>
              </p:cNvPr>
              <p:cNvGrpSpPr/>
              <p:nvPr/>
            </p:nvGrpSpPr>
            <p:grpSpPr>
              <a:xfrm>
                <a:off x="4287358" y="5502002"/>
                <a:ext cx="3564979" cy="867246"/>
                <a:chOff x="4287358" y="5502002"/>
                <a:chExt cx="3564979" cy="867246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DD09DB2-2E44-44CE-A1B2-92E898661874}"/>
                    </a:ext>
                  </a:extLst>
                </p:cNvPr>
                <p:cNvSpPr/>
                <p:nvPr/>
              </p:nvSpPr>
              <p:spPr>
                <a:xfrm>
                  <a:off x="4287358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GP GPU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Dense computation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5C24CD70-A26B-4E2E-82A2-EDC82B49B690}"/>
                    </a:ext>
                  </a:extLst>
                </p:cNvPr>
                <p:cNvSpPr/>
                <p:nvPr/>
              </p:nvSpPr>
              <p:spPr>
                <a:xfrm>
                  <a:off x="4287358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D5F473F-1197-4E1B-B602-1A5E40DFA65F}"/>
                  </a:ext>
                </a:extLst>
              </p:cNvPr>
              <p:cNvGrpSpPr/>
              <p:nvPr/>
            </p:nvGrpSpPr>
            <p:grpSpPr>
              <a:xfrm>
                <a:off x="5064656" y="4475447"/>
                <a:ext cx="1949824" cy="1002255"/>
                <a:chOff x="5064656" y="2030301"/>
                <a:chExt cx="1949824" cy="100225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81113EC-4B1D-4E37-B0F0-48C16A309C21}"/>
                    </a:ext>
                  </a:extLst>
                </p:cNvPr>
                <p:cNvSpPr/>
                <p:nvPr/>
              </p:nvSpPr>
              <p:spPr>
                <a:xfrm rot="16200000">
                  <a:off x="4897561" y="2651011"/>
                  <a:ext cx="548640" cy="214450"/>
                </a:xfrm>
                <a:prstGeom prst="rect">
                  <a:avLst/>
                </a:prstGeom>
                <a:solidFill>
                  <a:srgbClr val="6E9D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HBM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819BE7-48F9-44C3-BA5C-6BFB9E9E5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0433" y="2700603"/>
                  <a:ext cx="156448" cy="0"/>
                </a:xfrm>
                <a:prstGeom prst="line">
                  <a:avLst/>
                </a:prstGeom>
                <a:solidFill>
                  <a:schemeClr val="accent6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4B9BFF2-D68C-4191-A126-476A8BE33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0434" y="2267031"/>
                  <a:ext cx="156448" cy="0"/>
                </a:xfrm>
                <a:prstGeom prst="line">
                  <a:avLst/>
                </a:prstGeom>
                <a:solidFill>
                  <a:schemeClr val="accent6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8C12BE9-383D-465C-A238-44E52C78177E}"/>
                    </a:ext>
                  </a:extLst>
                </p:cNvPr>
                <p:cNvGrpSpPr/>
                <p:nvPr/>
              </p:nvGrpSpPr>
              <p:grpSpPr>
                <a:xfrm>
                  <a:off x="5462995" y="2030301"/>
                  <a:ext cx="1551485" cy="896198"/>
                  <a:chOff x="1502379" y="2210348"/>
                  <a:chExt cx="1551485" cy="896198"/>
                </a:xfrm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ED717EE2-A5D8-4CFF-B5FE-40166CBE8AA6}"/>
                      </a:ext>
                    </a:extLst>
                  </p:cNvPr>
                  <p:cNvSpPr/>
                  <p:nvPr/>
                </p:nvSpPr>
                <p:spPr>
                  <a:xfrm>
                    <a:off x="1502379" y="2210348"/>
                    <a:ext cx="1551485" cy="8961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 bIns="91440" rtlCol="0" anchor="t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Accelerator</a:t>
                    </a: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D176E1FD-7A31-4DA5-8CF6-8B4891F4DAA2}"/>
                      </a:ext>
                    </a:extLst>
                  </p:cNvPr>
                  <p:cNvSpPr/>
                  <p:nvPr/>
                </p:nvSpPr>
                <p:spPr>
                  <a:xfrm>
                    <a:off x="1592826" y="2789649"/>
                    <a:ext cx="1415845" cy="249581"/>
                  </a:xfrm>
                  <a:prstGeom prst="rect">
                    <a:avLst/>
                  </a:prstGeom>
                  <a:solidFill>
                    <a:srgbClr val="6E9DC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Cache</a:t>
                    </a:r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A5ACCFC-AE33-4904-8D22-72D32C752007}"/>
                  </a:ext>
                </a:extLst>
              </p:cNvPr>
              <p:cNvGrpSpPr/>
              <p:nvPr/>
            </p:nvGrpSpPr>
            <p:grpSpPr>
              <a:xfrm>
                <a:off x="4879900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1AAE7E0-F51B-4BB8-A19B-BB1AA4DACC32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0DA10F8-C02B-42D6-83DB-C8BC06EFB5F3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1B14A62-F5DE-4AF3-A452-408DE8B545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D18DF92A-A96B-44D5-854A-6415609ACF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71893DA-0FA4-4F98-9D9F-E90BCE577079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A28C4F6E-AE2D-479F-B648-5BC72781DD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FAF46966-761A-4469-BB3E-57480198C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AFA76C-A96F-4E97-BA20-18E31B34ECC2}"/>
                </a:ext>
              </a:extLst>
            </p:cNvPr>
            <p:cNvGrpSpPr/>
            <p:nvPr/>
          </p:nvGrpSpPr>
          <p:grpSpPr>
            <a:xfrm>
              <a:off x="459076" y="858660"/>
              <a:ext cx="3578577" cy="5464234"/>
              <a:chOff x="459076" y="905014"/>
              <a:chExt cx="3578577" cy="546423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8248B2-982B-458C-B1A9-F2B1D6D505AD}"/>
                  </a:ext>
                </a:extLst>
              </p:cNvPr>
              <p:cNvSpPr/>
              <p:nvPr/>
            </p:nvSpPr>
            <p:spPr>
              <a:xfrm>
                <a:off x="459076" y="905014"/>
                <a:ext cx="3578577" cy="4540236"/>
              </a:xfrm>
              <a:prstGeom prst="rect">
                <a:avLst/>
              </a:prstGeom>
              <a:solidFill>
                <a:schemeClr val="bg2">
                  <a:lumMod val="1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rPr>
                  <a:t>Caching Devices / Accelerators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10E4291-DCA2-4E9D-A789-09FBD577957E}"/>
                  </a:ext>
                </a:extLst>
              </p:cNvPr>
              <p:cNvGrpSpPr/>
              <p:nvPr/>
            </p:nvGrpSpPr>
            <p:grpSpPr>
              <a:xfrm>
                <a:off x="569142" y="2738666"/>
                <a:ext cx="3358445" cy="1802758"/>
                <a:chOff x="569142" y="2738666"/>
                <a:chExt cx="3358445" cy="1802758"/>
              </a:xfrm>
            </p:grpSpPr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DADEC46C-FBBF-4A5A-9502-74B4691BA85B}"/>
                    </a:ext>
                  </a:extLst>
                </p:cNvPr>
                <p:cNvSpPr/>
                <p:nvPr/>
              </p:nvSpPr>
              <p:spPr>
                <a:xfrm>
                  <a:off x="569142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D95D01C-0261-403E-B3E2-59F3132908A4}"/>
                    </a:ext>
                  </a:extLst>
                </p:cNvPr>
                <p:cNvSpPr/>
                <p:nvPr/>
              </p:nvSpPr>
              <p:spPr>
                <a:xfrm>
                  <a:off x="569142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27432" bIns="91440" rtlCol="0" anchor="ctr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CXL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6279974-26B9-46DF-B901-9B2A0EDCC74C}"/>
                    </a:ext>
                  </a:extLst>
                </p:cNvPr>
                <p:cNvSpPr/>
                <p:nvPr/>
              </p:nvSpPr>
              <p:spPr>
                <a:xfrm>
                  <a:off x="1635698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CXL.cache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2487D04-48B4-42BE-8BDE-0864645152F0}"/>
                    </a:ext>
                  </a:extLst>
                </p:cNvPr>
                <p:cNvSpPr/>
                <p:nvPr/>
              </p:nvSpPr>
              <p:spPr>
                <a:xfrm>
                  <a:off x="1635699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1209C298-C3CB-4B99-8F03-1187E6BBC83F}"/>
                    </a:ext>
                  </a:extLst>
                </p:cNvPr>
                <p:cNvSpPr/>
                <p:nvPr/>
              </p:nvSpPr>
              <p:spPr>
                <a:xfrm flipV="1">
                  <a:off x="569142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68AF0FB-ADBA-4530-97FC-C2F0CFB6DD7B}"/>
                  </a:ext>
                </a:extLst>
              </p:cNvPr>
              <p:cNvGrpSpPr/>
              <p:nvPr/>
            </p:nvGrpSpPr>
            <p:grpSpPr>
              <a:xfrm>
                <a:off x="459076" y="5502002"/>
                <a:ext cx="3564979" cy="867246"/>
                <a:chOff x="459076" y="5502002"/>
                <a:chExt cx="3564979" cy="86724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C2B7FDB-2B30-4C7E-A46B-E233653B9C96}"/>
                    </a:ext>
                  </a:extLst>
                </p:cNvPr>
                <p:cNvSpPr/>
                <p:nvPr/>
              </p:nvSpPr>
              <p:spPr>
                <a:xfrm>
                  <a:off x="459076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2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PGAS NIC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NIC atomics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2E70257-C078-45DB-8E0E-7E5AD1DF8E27}"/>
                    </a:ext>
                  </a:extLst>
                </p:cNvPr>
                <p:cNvSpPr/>
                <p:nvPr/>
              </p:nvSpPr>
              <p:spPr>
                <a:xfrm>
                  <a:off x="459076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94299DC-0668-4294-A7FD-2FF754FD32EA}"/>
                  </a:ext>
                </a:extLst>
              </p:cNvPr>
              <p:cNvGrpSpPr/>
              <p:nvPr/>
            </p:nvGrpSpPr>
            <p:grpSpPr>
              <a:xfrm>
                <a:off x="1472622" y="4475447"/>
                <a:ext cx="1551485" cy="896198"/>
                <a:chOff x="1472622" y="4475447"/>
                <a:chExt cx="1551485" cy="89619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563FE06-EFCB-4F56-ADC6-38E4659073C8}"/>
                    </a:ext>
                  </a:extLst>
                </p:cNvPr>
                <p:cNvSpPr/>
                <p:nvPr/>
              </p:nvSpPr>
              <p:spPr>
                <a:xfrm>
                  <a:off x="1472622" y="4475447"/>
                  <a:ext cx="1551485" cy="89619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Accelerator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NIC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0C4F1B5-930C-4188-AED1-E0CCF43E5DE8}"/>
                    </a:ext>
                  </a:extLst>
                </p:cNvPr>
                <p:cNvSpPr/>
                <p:nvPr/>
              </p:nvSpPr>
              <p:spPr>
                <a:xfrm>
                  <a:off x="1540442" y="5054748"/>
                  <a:ext cx="1415845" cy="249581"/>
                </a:xfrm>
                <a:prstGeom prst="rect">
                  <a:avLst/>
                </a:prstGeom>
                <a:solidFill>
                  <a:srgbClr val="6E9D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Cache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2E7E883-9883-4ABD-83CD-4CBB9B2FB631}"/>
                  </a:ext>
                </a:extLst>
              </p:cNvPr>
              <p:cNvGrpSpPr/>
              <p:nvPr/>
            </p:nvGrpSpPr>
            <p:grpSpPr>
              <a:xfrm>
                <a:off x="1022817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BDA75F5-5C3B-47AB-8AA3-ABD8ADA9274F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 Condensed"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FA8EE42-3856-4A77-8009-97120B0AD6B4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806C1CBE-5C67-4512-A803-C9967CC096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CB409EF6-075B-4D8A-A525-5160AAD1D2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7E36CD5-A0F3-467F-9487-212D947B0A64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F8A3997-8B99-41BA-8035-4CA08BBF07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ahnschrift SemiBold Condensed"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A15C9F04-0E38-4307-86E7-AFA6244A10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1F883C5E-EB0F-48F0-8670-340F149FF097}"/>
              </a:ext>
            </a:extLst>
          </p:cNvPr>
          <p:cNvSpPr/>
          <p:nvPr/>
        </p:nvSpPr>
        <p:spPr>
          <a:xfrm>
            <a:off x="467097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F7B7A5-116E-4FEA-A4E9-6B991682F455}"/>
              </a:ext>
            </a:extLst>
          </p:cNvPr>
          <p:cNvSpPr/>
          <p:nvPr/>
        </p:nvSpPr>
        <p:spPr>
          <a:xfrm>
            <a:off x="4312289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0352A48-01A2-4098-8048-8F52DD7B71D0}"/>
              </a:ext>
            </a:extLst>
          </p:cNvPr>
          <p:cNvSpPr/>
          <p:nvPr/>
        </p:nvSpPr>
        <p:spPr>
          <a:xfrm>
            <a:off x="8162369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B3A0942-E2F1-434B-B36C-558FEAE590E4}"/>
              </a:ext>
            </a:extLst>
          </p:cNvPr>
          <p:cNvSpPr/>
          <p:nvPr/>
        </p:nvSpPr>
        <p:spPr>
          <a:xfrm rot="16200000">
            <a:off x="4921602" y="4487036"/>
            <a:ext cx="548640" cy="214450"/>
          </a:xfrm>
          <a:prstGeom prst="rect">
            <a:avLst/>
          </a:prstGeom>
          <a:solidFill>
            <a:srgbClr val="6E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/>
                <a:ea typeface="+mn-ea"/>
                <a:cs typeface="+mn-cs"/>
              </a:rPr>
              <a:t>HBM</a:t>
            </a:r>
          </a:p>
        </p:txBody>
      </p:sp>
    </p:spTree>
    <p:extLst>
      <p:ext uri="{BB962C8B-B14F-4D97-AF65-F5344CB8AC3E}">
        <p14:creationId xmlns:p14="http://schemas.microsoft.com/office/powerpoint/2010/main" val="388913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912D968-0D39-6D4B-B36A-932A6E3D2EBE}"/>
              </a:ext>
            </a:extLst>
          </p:cNvPr>
          <p:cNvSpPr/>
          <p:nvPr/>
        </p:nvSpPr>
        <p:spPr>
          <a:xfrm>
            <a:off x="0" y="2823300"/>
            <a:ext cx="12192000" cy="3653145"/>
          </a:xfrm>
          <a:prstGeom prst="rect">
            <a:avLst/>
          </a:prstGeom>
          <a:gradFill>
            <a:gsLst>
              <a:gs pos="0">
                <a:schemeClr val="accent1">
                  <a:alpha val="13000"/>
                </a:schemeClr>
              </a:gs>
              <a:gs pos="100000">
                <a:srgbClr val="0B9285">
                  <a:alpha val="6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F0F8356-E2AC-494A-8DFC-0DB8093F6544}"/>
              </a:ext>
            </a:extLst>
          </p:cNvPr>
          <p:cNvSpPr/>
          <p:nvPr/>
        </p:nvSpPr>
        <p:spPr>
          <a:xfrm>
            <a:off x="5332997" y="2174492"/>
            <a:ext cx="1638898" cy="371960"/>
          </a:xfrm>
          <a:prstGeom prst="roundRect">
            <a:avLst/>
          </a:prstGeom>
          <a:gradFill>
            <a:gsLst>
              <a:gs pos="0">
                <a:srgbClr val="A2D45F">
                  <a:alpha val="43000"/>
                </a:srgbClr>
              </a:gs>
              <a:gs pos="99000">
                <a:srgbClr val="61A511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960FD15-EEDB-DC45-89F7-2377EB67C089}"/>
              </a:ext>
            </a:extLst>
          </p:cNvPr>
          <p:cNvSpPr/>
          <p:nvPr/>
        </p:nvSpPr>
        <p:spPr>
          <a:xfrm>
            <a:off x="8831867" y="2174492"/>
            <a:ext cx="1399146" cy="371960"/>
          </a:xfrm>
          <a:prstGeom prst="roundRect">
            <a:avLst/>
          </a:prstGeom>
          <a:gradFill>
            <a:gsLst>
              <a:gs pos="0">
                <a:srgbClr val="A2D45F">
                  <a:alpha val="43000"/>
                </a:srgbClr>
              </a:gs>
              <a:gs pos="99000">
                <a:srgbClr val="61A511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0BE8CD8-AC81-1640-AA7F-80C36916B854}"/>
              </a:ext>
            </a:extLst>
          </p:cNvPr>
          <p:cNvSpPr/>
          <p:nvPr/>
        </p:nvSpPr>
        <p:spPr>
          <a:xfrm>
            <a:off x="2281546" y="2174492"/>
            <a:ext cx="1638898" cy="371960"/>
          </a:xfrm>
          <a:prstGeom prst="roundRect">
            <a:avLst/>
          </a:prstGeom>
          <a:gradFill>
            <a:gsLst>
              <a:gs pos="0">
                <a:srgbClr val="A2D45F">
                  <a:alpha val="43000"/>
                </a:srgbClr>
              </a:gs>
              <a:gs pos="99000">
                <a:srgbClr val="61A511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D425DFA-30B1-F94C-99EA-0447B491916D}"/>
              </a:ext>
            </a:extLst>
          </p:cNvPr>
          <p:cNvSpPr/>
          <p:nvPr/>
        </p:nvSpPr>
        <p:spPr>
          <a:xfrm>
            <a:off x="634474" y="2174492"/>
            <a:ext cx="1253562" cy="371960"/>
          </a:xfrm>
          <a:prstGeom prst="roundRect">
            <a:avLst/>
          </a:prstGeom>
          <a:gradFill>
            <a:gsLst>
              <a:gs pos="0">
                <a:srgbClr val="A2D45F">
                  <a:alpha val="43000"/>
                </a:srgbClr>
              </a:gs>
              <a:gs pos="99000">
                <a:srgbClr val="61A511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B5D83D-0692-4DEC-A862-875716713DC2}"/>
              </a:ext>
            </a:extLst>
          </p:cNvPr>
          <p:cNvCxnSpPr>
            <a:cxnSpLocks/>
          </p:cNvCxnSpPr>
          <p:nvPr/>
        </p:nvCxnSpPr>
        <p:spPr>
          <a:xfrm flipH="1">
            <a:off x="3100995" y="2862332"/>
            <a:ext cx="376" cy="1867222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08566-433B-407D-8910-A048C4B28324}"/>
              </a:ext>
            </a:extLst>
          </p:cNvPr>
          <p:cNvCxnSpPr>
            <a:cxnSpLocks/>
          </p:cNvCxnSpPr>
          <p:nvPr/>
        </p:nvCxnSpPr>
        <p:spPr>
          <a:xfrm>
            <a:off x="6152446" y="2812148"/>
            <a:ext cx="0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593559-4479-4C3E-BA6B-C3D5D7B89224}"/>
              </a:ext>
            </a:extLst>
          </p:cNvPr>
          <p:cNvCxnSpPr>
            <a:cxnSpLocks/>
          </p:cNvCxnSpPr>
          <p:nvPr/>
        </p:nvCxnSpPr>
        <p:spPr>
          <a:xfrm flipH="1">
            <a:off x="9531440" y="2823300"/>
            <a:ext cx="1878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4908EC8-0668-4A72-9BA1-F74AA908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CXL Specification Release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26CE8-66B8-4597-AFDF-C111555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8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8456-8FD5-4814-8D02-0C6B00DC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9D66D-3892-4BD1-B819-C9E14A825B80}"/>
              </a:ext>
            </a:extLst>
          </p:cNvPr>
          <p:cNvCxnSpPr>
            <a:cxnSpLocks/>
          </p:cNvCxnSpPr>
          <p:nvPr/>
        </p:nvCxnSpPr>
        <p:spPr>
          <a:xfrm>
            <a:off x="0" y="2812040"/>
            <a:ext cx="12192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E801E9-1197-4BB6-BD6B-BC4B2702E4BE}"/>
              </a:ext>
            </a:extLst>
          </p:cNvPr>
          <p:cNvSpPr/>
          <p:nvPr/>
        </p:nvSpPr>
        <p:spPr>
          <a:xfrm>
            <a:off x="1156099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EF9CE-7BD1-4AB9-AD96-01DCA3A7B249}"/>
              </a:ext>
            </a:extLst>
          </p:cNvPr>
          <p:cNvSpPr/>
          <p:nvPr/>
        </p:nvSpPr>
        <p:spPr>
          <a:xfrm>
            <a:off x="2996027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DF1F4D-E6BB-4699-9731-B12D6F17E58E}"/>
              </a:ext>
            </a:extLst>
          </p:cNvPr>
          <p:cNvSpPr/>
          <p:nvPr/>
        </p:nvSpPr>
        <p:spPr>
          <a:xfrm>
            <a:off x="6047290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C599A-FB1B-464A-BB35-C10557C2CEF2}"/>
              </a:ext>
            </a:extLst>
          </p:cNvPr>
          <p:cNvSpPr/>
          <p:nvPr/>
        </p:nvSpPr>
        <p:spPr>
          <a:xfrm>
            <a:off x="9428162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20BBA-ED27-4681-AE71-3E2E4C2D3CDD}"/>
              </a:ext>
            </a:extLst>
          </p:cNvPr>
          <p:cNvSpPr txBox="1"/>
          <p:nvPr/>
        </p:nvSpPr>
        <p:spPr>
          <a:xfrm>
            <a:off x="614122" y="2223136"/>
            <a:ext cx="1294267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153236"/>
                </a:solidFill>
              </a:rPr>
              <a:t>March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8421E-F2E6-4322-9CB8-00B01FBDA77D}"/>
              </a:ext>
            </a:extLst>
          </p:cNvPr>
          <p:cNvSpPr txBox="1"/>
          <p:nvPr/>
        </p:nvSpPr>
        <p:spPr>
          <a:xfrm>
            <a:off x="1344837" y="3707801"/>
            <a:ext cx="124525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CXL 1.0 Specification Released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2366D-6C4A-4991-90A8-FA322EE50ADC}"/>
              </a:ext>
            </a:extLst>
          </p:cNvPr>
          <p:cNvSpPr txBox="1"/>
          <p:nvPr/>
        </p:nvSpPr>
        <p:spPr>
          <a:xfrm>
            <a:off x="2182112" y="2223136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153236"/>
                </a:solidFill>
              </a:rPr>
              <a:t>September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FDDD4-DB85-4005-9B89-DF91E2B1520D}"/>
              </a:ext>
            </a:extLst>
          </p:cNvPr>
          <p:cNvSpPr txBox="1"/>
          <p:nvPr/>
        </p:nvSpPr>
        <p:spPr>
          <a:xfrm>
            <a:off x="3203618" y="3707801"/>
            <a:ext cx="1663333" cy="155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CXL Consortium Officially Incorporates</a:t>
            </a:r>
          </a:p>
          <a:p>
            <a:pPr>
              <a:lnSpc>
                <a:spcPct val="85000"/>
              </a:lnSpc>
            </a:pPr>
            <a:endParaRPr lang="en-US" sz="1600" dirty="0"/>
          </a:p>
          <a:p>
            <a:pPr>
              <a:lnSpc>
                <a:spcPct val="85000"/>
              </a:lnSpc>
            </a:pPr>
            <a:r>
              <a:rPr lang="en-US" sz="1600" dirty="0"/>
              <a:t>CXL 1.1 Specification Released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0C393-C325-4266-B1C3-0540B79B92A6}"/>
              </a:ext>
            </a:extLst>
          </p:cNvPr>
          <p:cNvSpPr txBox="1"/>
          <p:nvPr/>
        </p:nvSpPr>
        <p:spPr>
          <a:xfrm>
            <a:off x="5233375" y="2223136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153236"/>
                </a:solidFill>
              </a:rPr>
              <a:t>November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825EA-1CB3-4767-BB39-E1B37D881AB8}"/>
              </a:ext>
            </a:extLst>
          </p:cNvPr>
          <p:cNvSpPr txBox="1"/>
          <p:nvPr/>
        </p:nvSpPr>
        <p:spPr>
          <a:xfrm>
            <a:off x="6250260" y="3707801"/>
            <a:ext cx="140897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CXL 2.0 Specification Released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C0B86-738E-4E58-A314-4DBA86C84CAE}"/>
              </a:ext>
            </a:extLst>
          </p:cNvPr>
          <p:cNvSpPr txBox="1"/>
          <p:nvPr/>
        </p:nvSpPr>
        <p:spPr>
          <a:xfrm>
            <a:off x="8831867" y="2202212"/>
            <a:ext cx="139914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153236"/>
                </a:solidFill>
              </a:rPr>
              <a:t>August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3A553-91AC-4E7D-AE4F-908B2FEC447B}"/>
              </a:ext>
            </a:extLst>
          </p:cNvPr>
          <p:cNvSpPr txBox="1"/>
          <p:nvPr/>
        </p:nvSpPr>
        <p:spPr>
          <a:xfrm>
            <a:off x="9635754" y="3707801"/>
            <a:ext cx="142830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CXL 3.0 Specification Release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BCD673-4F3A-CD43-97E5-1CCDB939F3DE}"/>
              </a:ext>
            </a:extLst>
          </p:cNvPr>
          <p:cNvSpPr/>
          <p:nvPr/>
        </p:nvSpPr>
        <p:spPr>
          <a:xfrm>
            <a:off x="3050336" y="3792041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2F6B03-B96D-B441-85A0-AC82D4AA4BB6}"/>
              </a:ext>
            </a:extLst>
          </p:cNvPr>
          <p:cNvSpPr/>
          <p:nvPr/>
        </p:nvSpPr>
        <p:spPr>
          <a:xfrm>
            <a:off x="3050336" y="4627860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55CB0D-BA37-4C44-BF9C-0FC860645DAF}"/>
              </a:ext>
            </a:extLst>
          </p:cNvPr>
          <p:cNvSpPr/>
          <p:nvPr/>
        </p:nvSpPr>
        <p:spPr>
          <a:xfrm>
            <a:off x="6101599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C7CADA-B99E-6647-B5AC-C2FDEFCF1B63}"/>
              </a:ext>
            </a:extLst>
          </p:cNvPr>
          <p:cNvSpPr/>
          <p:nvPr/>
        </p:nvSpPr>
        <p:spPr>
          <a:xfrm>
            <a:off x="9480593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F421D8-5A6D-F64C-9FE3-7417CA5CFFE8}"/>
              </a:ext>
            </a:extLst>
          </p:cNvPr>
          <p:cNvSpPr/>
          <p:nvPr/>
        </p:nvSpPr>
        <p:spPr>
          <a:xfrm>
            <a:off x="1193843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95A7AE-8C07-9A40-917B-BC35B1CB20AE}"/>
              </a:ext>
            </a:extLst>
          </p:cNvPr>
          <p:cNvCxnSpPr>
            <a:cxnSpLocks/>
          </p:cNvCxnSpPr>
          <p:nvPr/>
        </p:nvCxnSpPr>
        <p:spPr>
          <a:xfrm>
            <a:off x="1244689" y="2879060"/>
            <a:ext cx="1" cy="936853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3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708E8-5E5C-4BF4-BB8E-A7999ACD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12" y="1667703"/>
            <a:ext cx="4529756" cy="413385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B9285"/>
                </a:solidFill>
              </a:rPr>
              <a:t>Industry trends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Use cases driving need for higher bandwidth include: high performance accelerators, system memory, </a:t>
            </a:r>
            <a:r>
              <a:rPr lang="en-US" sz="2000" dirty="0" err="1">
                <a:solidFill>
                  <a:schemeClr val="tx1"/>
                </a:solidFill>
              </a:rPr>
              <a:t>SmartNIC</a:t>
            </a:r>
            <a:r>
              <a:rPr lang="en-US" sz="2000" dirty="0">
                <a:solidFill>
                  <a:schemeClr val="tx1"/>
                </a:solidFill>
              </a:rPr>
              <a:t> and leading edge networking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CPU efficiency is declining due to reduced memory capacity and bandwidth per core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Efficient peer-to-peer resource sharing across multiple domains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Memory bottlenecks due to CPU pin and thermal constraints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E11B7-C5A8-49A3-953A-2C31FD84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3.0 Specification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89A-7F64-4E1E-AD26-AC235B64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318DB-ABB7-40DC-BA4C-849B8CB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CXL™ Consortium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1DB811A-9D6C-4449-84C9-3CCB3D80F924}"/>
              </a:ext>
            </a:extLst>
          </p:cNvPr>
          <p:cNvSpPr txBox="1">
            <a:spLocks/>
          </p:cNvSpPr>
          <p:nvPr/>
        </p:nvSpPr>
        <p:spPr>
          <a:xfrm>
            <a:off x="5811080" y="1667703"/>
            <a:ext cx="5436728" cy="446126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978A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3236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B9285"/>
                </a:solidFill>
              </a:rPr>
              <a:t>CXL 3.0 introduces…</a:t>
            </a:r>
          </a:p>
          <a:p>
            <a:pPr lvl="1"/>
            <a:r>
              <a:rPr lang="en-US" sz="2000" dirty="0"/>
              <a:t>Fabric capabilities </a:t>
            </a:r>
          </a:p>
          <a:p>
            <a:pPr lvl="2"/>
            <a:r>
              <a:rPr lang="en-US" sz="1600" dirty="0"/>
              <a:t>Multi-headed and fabric attached devices</a:t>
            </a:r>
          </a:p>
          <a:p>
            <a:pPr lvl="2"/>
            <a:r>
              <a:rPr lang="en-US" sz="1600" dirty="0"/>
              <a:t>Enhance fabric management</a:t>
            </a:r>
          </a:p>
          <a:p>
            <a:pPr lvl="2"/>
            <a:r>
              <a:rPr lang="en-US" sz="1600" dirty="0"/>
              <a:t>Composable disaggregated infrastructure</a:t>
            </a:r>
          </a:p>
          <a:p>
            <a:pPr lvl="1"/>
            <a:r>
              <a:rPr lang="en-US" sz="2000" dirty="0"/>
              <a:t>Improved capability for better scalability and resource utilization</a:t>
            </a:r>
          </a:p>
          <a:p>
            <a:pPr lvl="2"/>
            <a:r>
              <a:rPr lang="en-US" sz="1600" dirty="0"/>
              <a:t>Enhanced memory pooling</a:t>
            </a:r>
          </a:p>
          <a:p>
            <a:pPr lvl="2"/>
            <a:r>
              <a:rPr lang="en-US" sz="1600" dirty="0"/>
              <a:t>Multi-level switching</a:t>
            </a:r>
          </a:p>
          <a:p>
            <a:pPr lvl="2"/>
            <a:r>
              <a:rPr lang="en-US" sz="1600" dirty="0"/>
              <a:t>New enhanced coherency capabilities</a:t>
            </a:r>
          </a:p>
          <a:p>
            <a:pPr lvl="2"/>
            <a:r>
              <a:rPr lang="en-US" sz="1600" dirty="0"/>
              <a:t>Improved software capabilities </a:t>
            </a:r>
          </a:p>
          <a:p>
            <a:pPr lvl="1"/>
            <a:r>
              <a:rPr lang="en-US" sz="2000" dirty="0"/>
              <a:t>Double the bandwidth</a:t>
            </a:r>
          </a:p>
          <a:p>
            <a:pPr lvl="1"/>
            <a:r>
              <a:rPr lang="en-US" sz="2000" dirty="0"/>
              <a:t>Zero added latency over CXL 2.0</a:t>
            </a:r>
          </a:p>
          <a:p>
            <a:pPr lvl="1"/>
            <a:r>
              <a:rPr lang="en-US" sz="2000" dirty="0"/>
              <a:t>Full backward compatibility with CXL 2.0, CXL 1.1, and CXL 1.0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66C316-DE47-8843-8D4B-7C099C4E7B87}"/>
              </a:ext>
            </a:extLst>
          </p:cNvPr>
          <p:cNvCxnSpPr>
            <a:cxnSpLocks/>
          </p:cNvCxnSpPr>
          <p:nvPr/>
        </p:nvCxnSpPr>
        <p:spPr>
          <a:xfrm>
            <a:off x="5370161" y="1730483"/>
            <a:ext cx="0" cy="3802969"/>
          </a:xfrm>
          <a:prstGeom prst="line">
            <a:avLst/>
          </a:prstGeom>
          <a:ln w="6350">
            <a:solidFill>
              <a:srgbClr val="61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91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NOPSYS:CONSTMT" val="TagValue"/>
  <p:tag name="SYNOPSYS-SHAPE" val="Y"/>
</p:tagLst>
</file>

<file path=ppt/theme/theme1.xml><?xml version="1.0" encoding="utf-8"?>
<a:theme xmlns:a="http://schemas.openxmlformats.org/drawingml/2006/main" name="Office Theme">
  <a:themeElements>
    <a:clrScheme name="CXL Brand V1">
      <a:dk1>
        <a:srgbClr val="153236"/>
      </a:dk1>
      <a:lt1>
        <a:sysClr val="window" lastClr="FFFFFF"/>
      </a:lt1>
      <a:dk2>
        <a:srgbClr val="153236"/>
      </a:dk2>
      <a:lt2>
        <a:srgbClr val="E9E9EC"/>
      </a:lt2>
      <a:accent1>
        <a:srgbClr val="16978B"/>
      </a:accent1>
      <a:accent2>
        <a:srgbClr val="6F3B6D"/>
      </a:accent2>
      <a:accent3>
        <a:srgbClr val="4682B8"/>
      </a:accent3>
      <a:accent4>
        <a:srgbClr val="C2AE38"/>
      </a:accent4>
      <a:accent5>
        <a:srgbClr val="DE593A"/>
      </a:accent5>
      <a:accent6>
        <a:srgbClr val="C32F2F"/>
      </a:accent6>
      <a:hlink>
        <a:srgbClr val="16978A"/>
      </a:hlink>
      <a:folHlink>
        <a:srgbClr val="6F3B6D"/>
      </a:folHlink>
    </a:clrScheme>
    <a:fontScheme name="CXL Font 2">
      <a:majorFont>
        <a:latin typeface="Bahnschrift SemiBold Condense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rgbClr val="14867B"/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6F3B6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85000"/>
          </a:lnSpc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0A427812DC54692096982B4FD3AD6" ma:contentTypeVersion="14" ma:contentTypeDescription="Create a new document." ma:contentTypeScope="" ma:versionID="36c3023461c010e8ffb5d502b78cf9f3">
  <xsd:schema xmlns:xsd="http://www.w3.org/2001/XMLSchema" xmlns:xs="http://www.w3.org/2001/XMLSchema" xmlns:p="http://schemas.microsoft.com/office/2006/metadata/properties" xmlns:ns3="3959cc66-28ca-4591-b20a-3d2dcd96b22a" xmlns:ns4="c2389903-912b-435a-8ab8-b87c43543ec1" targetNamespace="http://schemas.microsoft.com/office/2006/metadata/properties" ma:root="true" ma:fieldsID="5a0b6aaaf4693c27407af9dffac2db84" ns3:_="" ns4:_="">
    <xsd:import namespace="3959cc66-28ca-4591-b20a-3d2dcd96b22a"/>
    <xsd:import namespace="c2389903-912b-435a-8ab8-b87c43543e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9cc66-28ca-4591-b20a-3d2dcd96b2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89903-912b-435a-8ab8-b87c43543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3514A7-C8D0-4C2E-9B0B-86C1445B9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1C41B9-47DD-4BE8-BB14-CACC6BC74C61}">
  <ds:schemaRefs>
    <ds:schemaRef ds:uri="http://purl.org/dc/elements/1.1/"/>
    <ds:schemaRef ds:uri="http://schemas.microsoft.com/office/2006/metadata/properties"/>
    <ds:schemaRef ds:uri="3959cc66-28ca-4591-b20a-3d2dcd96b22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2389903-912b-435a-8ab8-b87c43543ec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6AA984-270C-48F5-94A8-43C85ACF1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9cc66-28ca-4591-b20a-3d2dcd96b22a"/>
    <ds:schemaRef ds:uri="c2389903-912b-435a-8ab8-b87c43543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16870</TotalTime>
  <Words>2038</Words>
  <Application>Microsoft Office PowerPoint</Application>
  <PresentationFormat>Widescreen</PresentationFormat>
  <Paragraphs>847</Paragraphs>
  <Slides>26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Bahnschrift</vt:lpstr>
      <vt:lpstr>Bahnschrift Light Condensed</vt:lpstr>
      <vt:lpstr>Bahnschrift SemiBold Condensed</vt:lpstr>
      <vt:lpstr>Calibri</vt:lpstr>
      <vt:lpstr>Wingdings</vt:lpstr>
      <vt:lpstr>Office Theme</vt:lpstr>
      <vt:lpstr> Compute Link Express – CXL CXL Consortium</vt:lpstr>
      <vt:lpstr>Outline</vt:lpstr>
      <vt:lpstr>Introducing the CXL™ 3.0 Specification</vt:lpstr>
      <vt:lpstr>PowerPoint Presentation</vt:lpstr>
      <vt:lpstr>PowerPoint Presentation</vt:lpstr>
      <vt:lpstr>CXL Overview</vt:lpstr>
      <vt:lpstr>Representative CXL Usages</vt:lpstr>
      <vt:lpstr>CXL Specification Release Timeline</vt:lpstr>
      <vt:lpstr>CXL 3.0 Specification</vt:lpstr>
      <vt:lpstr>CXL 3.0 Specification</vt:lpstr>
      <vt:lpstr>CXL 3.0 Spec Feature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CXL 3.0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Sullivan</dc:creator>
  <cp:lastModifiedBy>Narasimha Babu G V L</cp:lastModifiedBy>
  <cp:revision>527</cp:revision>
  <dcterms:created xsi:type="dcterms:W3CDTF">2020-08-13T21:00:49Z</dcterms:created>
  <dcterms:modified xsi:type="dcterms:W3CDTF">2022-09-04T12:20:53Z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0x010100AF50A427812DC54692096982B4FD3AD6</vt:lpwstr>
  </property>
  <property fmtid="{D5CDD505-2E9C-101B-9397-08002B2CF9AE}" pid="3" name="MSIP_Label_64e4cbe8-b4f6-45dc-bcba-6123dfd2d8bf_Enabled">
    <vt:lpwstr>true</vt:lpwstr>
  </property>
  <property fmtid="{D5CDD505-2E9C-101B-9397-08002B2CF9AE}" pid="4" name="MSIP_Label_64e4cbe8-b4f6-45dc-bcba-6123dfd2d8bf_SetDate">
    <vt:lpwstr>2022-07-05T22:17:56Z</vt:lpwstr>
  </property>
  <property fmtid="{D5CDD505-2E9C-101B-9397-08002B2CF9AE}" pid="5" name="MSIP_Label_64e4cbe8-b4f6-45dc-bcba-6123dfd2d8bf_Method">
    <vt:lpwstr>Privileged</vt:lpwstr>
  </property>
  <property fmtid="{D5CDD505-2E9C-101B-9397-08002B2CF9AE}" pid="6" name="MSIP_Label_64e4cbe8-b4f6-45dc-bcba-6123dfd2d8bf_Name">
    <vt:lpwstr>Non-Business-AIP 2.0</vt:lpwstr>
  </property>
  <property fmtid="{D5CDD505-2E9C-101B-9397-08002B2CF9AE}" pid="7" name="MSIP_Label_64e4cbe8-b4f6-45dc-bcba-6123dfd2d8bf_SiteId">
    <vt:lpwstr>3dd8961f-e488-4e60-8e11-a82d994e183d</vt:lpwstr>
  </property>
  <property fmtid="{D5CDD505-2E9C-101B-9397-08002B2CF9AE}" pid="8" name="MSIP_Label_64e4cbe8-b4f6-45dc-bcba-6123dfd2d8bf_ActionId">
    <vt:lpwstr>94d4209d-4abd-49f0-a808-1d4eb83e7042</vt:lpwstr>
  </property>
  <property fmtid="{D5CDD505-2E9C-101B-9397-08002B2CF9AE}" pid="9" name="MSIP_Label_64e4cbe8-b4f6-45dc-bcba-6123dfd2d8bf_ContentBits">
    <vt:lpwstr>0</vt:lpwstr>
  </property>
</Properties>
</file>