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45"/>
  </p:notesMasterIdLst>
  <p:handoutMasterIdLst>
    <p:handoutMasterId r:id="rId46"/>
  </p:handoutMasterIdLst>
  <p:sldIdLst>
    <p:sldId id="501" r:id="rId5"/>
    <p:sldId id="540" r:id="rId6"/>
    <p:sldId id="531" r:id="rId7"/>
    <p:sldId id="503" r:id="rId8"/>
    <p:sldId id="549" r:id="rId9"/>
    <p:sldId id="508" r:id="rId10"/>
    <p:sldId id="509" r:id="rId11"/>
    <p:sldId id="510" r:id="rId12"/>
    <p:sldId id="550" r:id="rId13"/>
    <p:sldId id="546" r:id="rId14"/>
    <p:sldId id="547" r:id="rId15"/>
    <p:sldId id="548" r:id="rId16"/>
    <p:sldId id="545" r:id="rId17"/>
    <p:sldId id="533" r:id="rId18"/>
    <p:sldId id="551" r:id="rId19"/>
    <p:sldId id="534" r:id="rId20"/>
    <p:sldId id="552" r:id="rId21"/>
    <p:sldId id="513" r:id="rId22"/>
    <p:sldId id="516" r:id="rId23"/>
    <p:sldId id="514" r:id="rId24"/>
    <p:sldId id="518" r:id="rId25"/>
    <p:sldId id="519" r:id="rId26"/>
    <p:sldId id="532" r:id="rId27"/>
    <p:sldId id="520" r:id="rId28"/>
    <p:sldId id="521" r:id="rId29"/>
    <p:sldId id="522" r:id="rId30"/>
    <p:sldId id="523" r:id="rId31"/>
    <p:sldId id="562" r:id="rId32"/>
    <p:sldId id="563" r:id="rId33"/>
    <p:sldId id="524" r:id="rId34"/>
    <p:sldId id="525" r:id="rId35"/>
    <p:sldId id="526" r:id="rId36"/>
    <p:sldId id="554" r:id="rId37"/>
    <p:sldId id="555" r:id="rId38"/>
    <p:sldId id="556" r:id="rId39"/>
    <p:sldId id="557" r:id="rId40"/>
    <p:sldId id="558" r:id="rId41"/>
    <p:sldId id="561" r:id="rId42"/>
    <p:sldId id="560" r:id="rId43"/>
    <p:sldId id="559" r:id="rId44"/>
  </p:sldIdLst>
  <p:sldSz cx="9144000" cy="6858000" type="screen4x3"/>
  <p:notesSz cx="10048875" cy="6918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93961F3-5D0A-4246-9377-066C80D22F26}">
          <p14:sldIdLst>
            <p14:sldId id="501"/>
            <p14:sldId id="540"/>
            <p14:sldId id="531"/>
            <p14:sldId id="503"/>
            <p14:sldId id="549"/>
            <p14:sldId id="508"/>
            <p14:sldId id="509"/>
            <p14:sldId id="510"/>
            <p14:sldId id="550"/>
            <p14:sldId id="546"/>
            <p14:sldId id="547"/>
            <p14:sldId id="548"/>
            <p14:sldId id="545"/>
            <p14:sldId id="533"/>
            <p14:sldId id="551"/>
            <p14:sldId id="534"/>
            <p14:sldId id="552"/>
            <p14:sldId id="513"/>
            <p14:sldId id="516"/>
            <p14:sldId id="514"/>
            <p14:sldId id="518"/>
            <p14:sldId id="519"/>
            <p14:sldId id="532"/>
            <p14:sldId id="520"/>
            <p14:sldId id="521"/>
            <p14:sldId id="522"/>
            <p14:sldId id="523"/>
            <p14:sldId id="562"/>
            <p14:sldId id="563"/>
            <p14:sldId id="524"/>
            <p14:sldId id="525"/>
            <p14:sldId id="526"/>
            <p14:sldId id="554"/>
            <p14:sldId id="555"/>
            <p14:sldId id="556"/>
            <p14:sldId id="557"/>
            <p14:sldId id="558"/>
            <p14:sldId id="561"/>
            <p14:sldId id="560"/>
            <p14:sldId id="559"/>
          </p14:sldIdLst>
        </p14:section>
        <p14:section name="Untitled Section" id="{864836AA-76E3-42F2-9D7B-546A59BA601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7" autoAdjust="0"/>
    <p:restoredTop sz="85829" autoAdjust="0"/>
  </p:normalViewPr>
  <p:slideViewPr>
    <p:cSldViewPr>
      <p:cViewPr>
        <p:scale>
          <a:sx n="100" d="100"/>
          <a:sy n="100" d="100"/>
        </p:scale>
        <p:origin x="-12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.in-blr01.nxp.com\home\saturn_wa\workspaces_digital\nxp34669\nxp34669_saturn_dig\data\cesb_saturn_tb_lib\cesb_saturn_tb\DOCUMENTS\SAT_TI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Test Effort</a:t>
            </a:r>
          </a:p>
        </c:rich>
      </c:tx>
      <c:layout>
        <c:manualLayout>
          <c:xMode val="edge"/>
          <c:yMode val="edge"/>
          <c:x val="0.45699483814523184"/>
          <c:y val="3.05678456859560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43744128300674E-2"/>
          <c:y val="0.16441477603897461"/>
          <c:w val="0.72424594551063015"/>
          <c:h val="0.64639781812583474"/>
        </c:manualLayout>
      </c:layout>
      <c:barChart>
        <c:barDir val="col"/>
        <c:grouping val="stacked"/>
        <c:varyColors val="0"/>
        <c:ser>
          <c:idx val="13"/>
          <c:order val="4"/>
          <c:tx>
            <c:strRef>
              <c:f>Progress!$B$26</c:f>
              <c:strCache>
                <c:ptCount val="1"/>
                <c:pt idx="0">
                  <c:v>items pass for Bronze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Progress!$C$26:$BF$26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114</c:v>
                </c:pt>
                <c:pt idx="15">
                  <c:v>114</c:v>
                </c:pt>
                <c:pt idx="16">
                  <c:v>58</c:v>
                </c:pt>
                <c:pt idx="17">
                  <c:v>58</c:v>
                </c:pt>
                <c:pt idx="18">
                  <c:v>58</c:v>
                </c:pt>
                <c:pt idx="19">
                  <c:v>58</c:v>
                </c:pt>
                <c:pt idx="20">
                  <c:v>58</c:v>
                </c:pt>
                <c:pt idx="21">
                  <c:v>58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100</c:v>
                </c:pt>
                <c:pt idx="26">
                  <c:v>107</c:v>
                </c:pt>
                <c:pt idx="27">
                  <c:v>107</c:v>
                </c:pt>
                <c:pt idx="28">
                  <c:v>117</c:v>
                </c:pt>
                <c:pt idx="29">
                  <c:v>117</c:v>
                </c:pt>
                <c:pt idx="30">
                  <c:v>117</c:v>
                </c:pt>
                <c:pt idx="31">
                  <c:v>117</c:v>
                </c:pt>
                <c:pt idx="32">
                  <c:v>95</c:v>
                </c:pt>
                <c:pt idx="33">
                  <c:v>96</c:v>
                </c:pt>
                <c:pt idx="34">
                  <c:v>98</c:v>
                </c:pt>
                <c:pt idx="35">
                  <c:v>101</c:v>
                </c:pt>
                <c:pt idx="36">
                  <c:v>90</c:v>
                </c:pt>
                <c:pt idx="37">
                  <c:v>90</c:v>
                </c:pt>
                <c:pt idx="38">
                  <c:v>112</c:v>
                </c:pt>
                <c:pt idx="39">
                  <c:v>112</c:v>
                </c:pt>
                <c:pt idx="40">
                  <c:v>112</c:v>
                </c:pt>
                <c:pt idx="41">
                  <c:v>114</c:v>
                </c:pt>
                <c:pt idx="42">
                  <c:v>116</c:v>
                </c:pt>
                <c:pt idx="43">
                  <c:v>116</c:v>
                </c:pt>
                <c:pt idx="44">
                  <c:v>118</c:v>
                </c:pt>
                <c:pt idx="45">
                  <c:v>118</c:v>
                </c:pt>
                <c:pt idx="46">
                  <c:v>118</c:v>
                </c:pt>
                <c:pt idx="47">
                  <c:v>118</c:v>
                </c:pt>
                <c:pt idx="48">
                  <c:v>118</c:v>
                </c:pt>
                <c:pt idx="49">
                  <c:v>118</c:v>
                </c:pt>
                <c:pt idx="53">
                  <c:v>118</c:v>
                </c:pt>
              </c:numCache>
            </c:numRef>
          </c:val>
        </c:ser>
        <c:ser>
          <c:idx val="12"/>
          <c:order val="5"/>
          <c:tx>
            <c:strRef>
              <c:f>Progress!$B$25</c:f>
              <c:strCache>
                <c:ptCount val="1"/>
                <c:pt idx="0">
                  <c:v>items fail for Bronze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Progress!$C$25:$BF$25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16</c:v>
                </c:pt>
                <c:pt idx="23">
                  <c:v>16</c:v>
                </c:pt>
                <c:pt idx="24">
                  <c:v>22</c:v>
                </c:pt>
                <c:pt idx="25">
                  <c:v>23</c:v>
                </c:pt>
                <c:pt idx="26">
                  <c:v>16</c:v>
                </c:pt>
                <c:pt idx="27">
                  <c:v>16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10</c:v>
                </c:pt>
                <c:pt idx="33">
                  <c:v>19</c:v>
                </c:pt>
                <c:pt idx="34">
                  <c:v>15</c:v>
                </c:pt>
                <c:pt idx="35">
                  <c:v>14</c:v>
                </c:pt>
                <c:pt idx="36">
                  <c:v>19</c:v>
                </c:pt>
                <c:pt idx="37">
                  <c:v>19</c:v>
                </c:pt>
                <c:pt idx="38">
                  <c:v>4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3">
                  <c:v>0</c:v>
                </c:pt>
              </c:numCache>
            </c:numRef>
          </c:val>
        </c:ser>
        <c:ser>
          <c:idx val="1"/>
          <c:order val="6"/>
          <c:tx>
            <c:strRef>
              <c:f>Progress!$B$28</c:f>
              <c:strCache>
                <c:ptCount val="1"/>
                <c:pt idx="0">
                  <c:v>items pass for Silver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Progress!$C$28:$BF$28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13</c:v>
                </c:pt>
                <c:pt idx="15">
                  <c:v>13</c:v>
                </c:pt>
                <c:pt idx="16">
                  <c:v>68</c:v>
                </c:pt>
                <c:pt idx="17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42</c:v>
                </c:pt>
                <c:pt idx="23">
                  <c:v>78</c:v>
                </c:pt>
                <c:pt idx="24">
                  <c:v>77</c:v>
                </c:pt>
                <c:pt idx="25">
                  <c:v>150</c:v>
                </c:pt>
                <c:pt idx="26">
                  <c:v>222</c:v>
                </c:pt>
                <c:pt idx="27">
                  <c:v>390</c:v>
                </c:pt>
                <c:pt idx="28">
                  <c:v>440</c:v>
                </c:pt>
                <c:pt idx="29">
                  <c:v>472</c:v>
                </c:pt>
                <c:pt idx="30">
                  <c:v>472</c:v>
                </c:pt>
                <c:pt idx="31">
                  <c:v>472</c:v>
                </c:pt>
                <c:pt idx="32">
                  <c:v>373</c:v>
                </c:pt>
                <c:pt idx="33">
                  <c:v>424</c:v>
                </c:pt>
                <c:pt idx="34">
                  <c:v>431</c:v>
                </c:pt>
                <c:pt idx="35">
                  <c:v>509</c:v>
                </c:pt>
                <c:pt idx="36">
                  <c:v>443</c:v>
                </c:pt>
                <c:pt idx="37">
                  <c:v>463</c:v>
                </c:pt>
                <c:pt idx="38">
                  <c:v>530</c:v>
                </c:pt>
                <c:pt idx="39">
                  <c:v>530</c:v>
                </c:pt>
                <c:pt idx="40">
                  <c:v>530</c:v>
                </c:pt>
                <c:pt idx="41">
                  <c:v>526</c:v>
                </c:pt>
                <c:pt idx="42">
                  <c:v>532</c:v>
                </c:pt>
                <c:pt idx="43">
                  <c:v>532</c:v>
                </c:pt>
                <c:pt idx="44">
                  <c:v>535</c:v>
                </c:pt>
                <c:pt idx="45">
                  <c:v>535</c:v>
                </c:pt>
                <c:pt idx="46">
                  <c:v>535</c:v>
                </c:pt>
                <c:pt idx="47">
                  <c:v>535</c:v>
                </c:pt>
                <c:pt idx="48">
                  <c:v>535</c:v>
                </c:pt>
                <c:pt idx="49">
                  <c:v>542</c:v>
                </c:pt>
                <c:pt idx="53">
                  <c:v>544</c:v>
                </c:pt>
              </c:numCache>
            </c:numRef>
          </c:val>
        </c:ser>
        <c:ser>
          <c:idx val="0"/>
          <c:order val="7"/>
          <c:tx>
            <c:strRef>
              <c:f>Progress!$B$27</c:f>
              <c:strCache>
                <c:ptCount val="1"/>
                <c:pt idx="0">
                  <c:v>items fail for Silver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Progress!$C$27:$BF$27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7</c:v>
                </c:pt>
                <c:pt idx="23">
                  <c:v>23</c:v>
                </c:pt>
                <c:pt idx="24">
                  <c:v>53</c:v>
                </c:pt>
                <c:pt idx="25">
                  <c:v>53</c:v>
                </c:pt>
                <c:pt idx="26">
                  <c:v>70</c:v>
                </c:pt>
                <c:pt idx="27">
                  <c:v>73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18</c:v>
                </c:pt>
                <c:pt idx="33">
                  <c:v>131</c:v>
                </c:pt>
                <c:pt idx="34">
                  <c:v>132</c:v>
                </c:pt>
                <c:pt idx="35">
                  <c:v>27</c:v>
                </c:pt>
                <c:pt idx="36">
                  <c:v>94</c:v>
                </c:pt>
                <c:pt idx="37">
                  <c:v>74</c:v>
                </c:pt>
                <c:pt idx="38">
                  <c:v>13</c:v>
                </c:pt>
                <c:pt idx="39">
                  <c:v>13</c:v>
                </c:pt>
                <c:pt idx="40">
                  <c:v>13</c:v>
                </c:pt>
                <c:pt idx="41">
                  <c:v>13</c:v>
                </c:pt>
                <c:pt idx="42">
                  <c:v>7</c:v>
                </c:pt>
                <c:pt idx="43">
                  <c:v>7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0</c:v>
                </c:pt>
                <c:pt idx="53">
                  <c:v>0</c:v>
                </c:pt>
              </c:numCache>
            </c:numRef>
          </c:val>
        </c:ser>
        <c:ser>
          <c:idx val="6"/>
          <c:order val="8"/>
          <c:tx>
            <c:strRef>
              <c:f>Progress!$B$30</c:f>
              <c:strCache>
                <c:ptCount val="1"/>
                <c:pt idx="0">
                  <c:v>items pass for Gold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Progress!$C$30:$BF$30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6</c:v>
                </c:pt>
                <c:pt idx="25">
                  <c:v>6</c:v>
                </c:pt>
                <c:pt idx="26">
                  <c:v>20</c:v>
                </c:pt>
                <c:pt idx="27">
                  <c:v>53</c:v>
                </c:pt>
                <c:pt idx="28">
                  <c:v>92</c:v>
                </c:pt>
                <c:pt idx="29">
                  <c:v>92</c:v>
                </c:pt>
                <c:pt idx="30">
                  <c:v>92</c:v>
                </c:pt>
                <c:pt idx="31">
                  <c:v>92</c:v>
                </c:pt>
                <c:pt idx="32">
                  <c:v>43</c:v>
                </c:pt>
                <c:pt idx="33">
                  <c:v>52</c:v>
                </c:pt>
                <c:pt idx="34">
                  <c:v>60</c:v>
                </c:pt>
                <c:pt idx="35">
                  <c:v>152</c:v>
                </c:pt>
                <c:pt idx="36">
                  <c:v>160</c:v>
                </c:pt>
                <c:pt idx="37">
                  <c:v>206</c:v>
                </c:pt>
                <c:pt idx="38">
                  <c:v>283</c:v>
                </c:pt>
                <c:pt idx="39">
                  <c:v>283</c:v>
                </c:pt>
                <c:pt idx="40">
                  <c:v>283</c:v>
                </c:pt>
                <c:pt idx="41">
                  <c:v>309</c:v>
                </c:pt>
                <c:pt idx="42">
                  <c:v>293</c:v>
                </c:pt>
                <c:pt idx="43">
                  <c:v>308</c:v>
                </c:pt>
                <c:pt idx="44">
                  <c:v>316</c:v>
                </c:pt>
                <c:pt idx="45">
                  <c:v>316</c:v>
                </c:pt>
                <c:pt idx="46">
                  <c:v>316</c:v>
                </c:pt>
                <c:pt idx="47">
                  <c:v>316</c:v>
                </c:pt>
                <c:pt idx="48">
                  <c:v>316</c:v>
                </c:pt>
                <c:pt idx="49">
                  <c:v>372</c:v>
                </c:pt>
                <c:pt idx="53">
                  <c:v>335</c:v>
                </c:pt>
              </c:numCache>
            </c:numRef>
          </c:val>
        </c:ser>
        <c:ser>
          <c:idx val="5"/>
          <c:order val="9"/>
          <c:tx>
            <c:strRef>
              <c:f>Progress!$B$29</c:f>
              <c:strCache>
                <c:ptCount val="1"/>
                <c:pt idx="0">
                  <c:v>items fail for Gold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Progress!$C$29:$BF$29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6</c:v>
                </c:pt>
                <c:pt idx="25">
                  <c:v>6</c:v>
                </c:pt>
                <c:pt idx="26">
                  <c:v>3</c:v>
                </c:pt>
                <c:pt idx="27">
                  <c:v>3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3</c:v>
                </c:pt>
                <c:pt idx="33">
                  <c:v>12</c:v>
                </c:pt>
                <c:pt idx="34">
                  <c:v>65</c:v>
                </c:pt>
                <c:pt idx="35">
                  <c:v>41</c:v>
                </c:pt>
                <c:pt idx="36">
                  <c:v>120</c:v>
                </c:pt>
                <c:pt idx="37">
                  <c:v>114</c:v>
                </c:pt>
                <c:pt idx="38">
                  <c:v>32</c:v>
                </c:pt>
                <c:pt idx="39">
                  <c:v>32</c:v>
                </c:pt>
                <c:pt idx="40">
                  <c:v>32</c:v>
                </c:pt>
                <c:pt idx="41">
                  <c:v>36</c:v>
                </c:pt>
                <c:pt idx="42">
                  <c:v>49</c:v>
                </c:pt>
                <c:pt idx="43">
                  <c:v>39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27</c:v>
                </c:pt>
                <c:pt idx="49">
                  <c:v>17</c:v>
                </c:pt>
                <c:pt idx="53">
                  <c:v>2</c:v>
                </c:pt>
              </c:numCache>
            </c:numRef>
          </c:val>
        </c:ser>
        <c:ser>
          <c:idx val="8"/>
          <c:order val="10"/>
          <c:tx>
            <c:strRef>
              <c:f>Progress!$B$32</c:f>
              <c:strCache>
                <c:ptCount val="1"/>
                <c:pt idx="0">
                  <c:v>items pass for MRA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Progress!$C$32:$BF$32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3</c:v>
                </c:pt>
                <c:pt idx="37">
                  <c:v>3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42</c:v>
                </c:pt>
                <c:pt idx="53">
                  <c:v>57</c:v>
                </c:pt>
              </c:numCache>
            </c:numRef>
          </c:val>
        </c:ser>
        <c:ser>
          <c:idx val="7"/>
          <c:order val="11"/>
          <c:tx>
            <c:strRef>
              <c:f>Progress!$B$31</c:f>
              <c:strCache>
                <c:ptCount val="1"/>
                <c:pt idx="0">
                  <c:v>items fail for MRA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Progress!$C$31:$BF$31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6</c:v>
                </c:pt>
                <c:pt idx="37">
                  <c:v>6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12</c:v>
                </c:pt>
                <c:pt idx="5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44864"/>
        <c:axId val="119075200"/>
      </c:barChart>
      <c:lineChart>
        <c:grouping val="standard"/>
        <c:varyColors val="0"/>
        <c:ser>
          <c:idx val="10"/>
          <c:order val="0"/>
          <c:tx>
            <c:strRef>
              <c:f>Progress!$B$22</c:f>
              <c:strCache>
                <c:ptCount val="1"/>
                <c:pt idx="0">
                  <c:v>target items MRA</c:v>
                </c:pt>
              </c:strCache>
            </c:strRef>
          </c:tx>
          <c:spPr>
            <a:ln w="3175">
              <a:solidFill>
                <a:srgbClr val="FF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Progress!$C$22:$BF$22</c:f>
              <c:numCache>
                <c:formatCode>General</c:formatCode>
                <c:ptCount val="56"/>
                <c:pt idx="0">
                  <c:v>801</c:v>
                </c:pt>
                <c:pt idx="1">
                  <c:v>801</c:v>
                </c:pt>
                <c:pt idx="2">
                  <c:v>801</c:v>
                </c:pt>
                <c:pt idx="3">
                  <c:v>801</c:v>
                </c:pt>
                <c:pt idx="4">
                  <c:v>801</c:v>
                </c:pt>
                <c:pt idx="5">
                  <c:v>801</c:v>
                </c:pt>
                <c:pt idx="6">
                  <c:v>801</c:v>
                </c:pt>
                <c:pt idx="7">
                  <c:v>801</c:v>
                </c:pt>
                <c:pt idx="8">
                  <c:v>801</c:v>
                </c:pt>
                <c:pt idx="9">
                  <c:v>801</c:v>
                </c:pt>
                <c:pt idx="10">
                  <c:v>801</c:v>
                </c:pt>
                <c:pt idx="11">
                  <c:v>801</c:v>
                </c:pt>
                <c:pt idx="12">
                  <c:v>801</c:v>
                </c:pt>
                <c:pt idx="13">
                  <c:v>801</c:v>
                </c:pt>
                <c:pt idx="14">
                  <c:v>801</c:v>
                </c:pt>
                <c:pt idx="15">
                  <c:v>801</c:v>
                </c:pt>
                <c:pt idx="16">
                  <c:v>794</c:v>
                </c:pt>
                <c:pt idx="17">
                  <c:v>794</c:v>
                </c:pt>
                <c:pt idx="18">
                  <c:v>794</c:v>
                </c:pt>
                <c:pt idx="19">
                  <c:v>831</c:v>
                </c:pt>
                <c:pt idx="20">
                  <c:v>831</c:v>
                </c:pt>
                <c:pt idx="21">
                  <c:v>830</c:v>
                </c:pt>
                <c:pt idx="22">
                  <c:v>830</c:v>
                </c:pt>
                <c:pt idx="23">
                  <c:v>838</c:v>
                </c:pt>
                <c:pt idx="24">
                  <c:v>838</c:v>
                </c:pt>
                <c:pt idx="25">
                  <c:v>848</c:v>
                </c:pt>
                <c:pt idx="26">
                  <c:v>848</c:v>
                </c:pt>
                <c:pt idx="27">
                  <c:v>848</c:v>
                </c:pt>
                <c:pt idx="28">
                  <c:v>1125</c:v>
                </c:pt>
                <c:pt idx="29">
                  <c:v>1125</c:v>
                </c:pt>
                <c:pt idx="30">
                  <c:v>1125</c:v>
                </c:pt>
                <c:pt idx="31">
                  <c:v>1125</c:v>
                </c:pt>
                <c:pt idx="32">
                  <c:v>1071</c:v>
                </c:pt>
                <c:pt idx="33">
                  <c:v>1108</c:v>
                </c:pt>
                <c:pt idx="34">
                  <c:v>1110</c:v>
                </c:pt>
                <c:pt idx="35">
                  <c:v>1110</c:v>
                </c:pt>
                <c:pt idx="36">
                  <c:v>1109</c:v>
                </c:pt>
                <c:pt idx="37">
                  <c:v>1109</c:v>
                </c:pt>
                <c:pt idx="38">
                  <c:v>1130</c:v>
                </c:pt>
                <c:pt idx="39">
                  <c:v>1130</c:v>
                </c:pt>
                <c:pt idx="40">
                  <c:v>1130</c:v>
                </c:pt>
                <c:pt idx="41">
                  <c:v>1130</c:v>
                </c:pt>
                <c:pt idx="42">
                  <c:v>1130</c:v>
                </c:pt>
                <c:pt idx="43">
                  <c:v>1130</c:v>
                </c:pt>
                <c:pt idx="44">
                  <c:v>1114</c:v>
                </c:pt>
                <c:pt idx="45">
                  <c:v>1103</c:v>
                </c:pt>
                <c:pt idx="46">
                  <c:v>1103</c:v>
                </c:pt>
                <c:pt idx="47">
                  <c:v>1103</c:v>
                </c:pt>
                <c:pt idx="48">
                  <c:v>1103</c:v>
                </c:pt>
                <c:pt idx="49">
                  <c:v>1103</c:v>
                </c:pt>
                <c:pt idx="53">
                  <c:v>1115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Progress!$B$21</c:f>
              <c:strCache>
                <c:ptCount val="1"/>
                <c:pt idx="0">
                  <c:v>target items Gold</c:v>
                </c:pt>
              </c:strCache>
            </c:strRef>
          </c:tx>
          <c:spPr>
            <a:ln w="3175">
              <a:solidFill>
                <a:srgbClr val="FFCC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Progress!$C$21:$BF$21</c:f>
              <c:numCache>
                <c:formatCode>General</c:formatCode>
                <c:ptCount val="56"/>
                <c:pt idx="0">
                  <c:v>801</c:v>
                </c:pt>
                <c:pt idx="1">
                  <c:v>801</c:v>
                </c:pt>
                <c:pt idx="2">
                  <c:v>801</c:v>
                </c:pt>
                <c:pt idx="3">
                  <c:v>801</c:v>
                </c:pt>
                <c:pt idx="4">
                  <c:v>801</c:v>
                </c:pt>
                <c:pt idx="5">
                  <c:v>801</c:v>
                </c:pt>
                <c:pt idx="6">
                  <c:v>801</c:v>
                </c:pt>
                <c:pt idx="7">
                  <c:v>801</c:v>
                </c:pt>
                <c:pt idx="8">
                  <c:v>801</c:v>
                </c:pt>
                <c:pt idx="9">
                  <c:v>801</c:v>
                </c:pt>
                <c:pt idx="10">
                  <c:v>801</c:v>
                </c:pt>
                <c:pt idx="11">
                  <c:v>801</c:v>
                </c:pt>
                <c:pt idx="12">
                  <c:v>801</c:v>
                </c:pt>
                <c:pt idx="13">
                  <c:v>801</c:v>
                </c:pt>
                <c:pt idx="14">
                  <c:v>801</c:v>
                </c:pt>
                <c:pt idx="15">
                  <c:v>801</c:v>
                </c:pt>
                <c:pt idx="16">
                  <c:v>794</c:v>
                </c:pt>
                <c:pt idx="17">
                  <c:v>794</c:v>
                </c:pt>
                <c:pt idx="18">
                  <c:v>794</c:v>
                </c:pt>
                <c:pt idx="19">
                  <c:v>831</c:v>
                </c:pt>
                <c:pt idx="20">
                  <c:v>831</c:v>
                </c:pt>
                <c:pt idx="21">
                  <c:v>830</c:v>
                </c:pt>
                <c:pt idx="22">
                  <c:v>830</c:v>
                </c:pt>
                <c:pt idx="23">
                  <c:v>838</c:v>
                </c:pt>
                <c:pt idx="24">
                  <c:v>838</c:v>
                </c:pt>
                <c:pt idx="25">
                  <c:v>848</c:v>
                </c:pt>
                <c:pt idx="26">
                  <c:v>848</c:v>
                </c:pt>
                <c:pt idx="27">
                  <c:v>848</c:v>
                </c:pt>
                <c:pt idx="28">
                  <c:v>1119</c:v>
                </c:pt>
                <c:pt idx="29">
                  <c:v>1119</c:v>
                </c:pt>
                <c:pt idx="30">
                  <c:v>1119</c:v>
                </c:pt>
                <c:pt idx="31">
                  <c:v>1119</c:v>
                </c:pt>
                <c:pt idx="32">
                  <c:v>1065</c:v>
                </c:pt>
                <c:pt idx="33">
                  <c:v>1102</c:v>
                </c:pt>
                <c:pt idx="34">
                  <c:v>1069</c:v>
                </c:pt>
                <c:pt idx="35">
                  <c:v>1069</c:v>
                </c:pt>
                <c:pt idx="36">
                  <c:v>1065</c:v>
                </c:pt>
                <c:pt idx="37">
                  <c:v>1065</c:v>
                </c:pt>
                <c:pt idx="38">
                  <c:v>1086</c:v>
                </c:pt>
                <c:pt idx="39">
                  <c:v>1086</c:v>
                </c:pt>
                <c:pt idx="40">
                  <c:v>1086</c:v>
                </c:pt>
                <c:pt idx="41">
                  <c:v>1086</c:v>
                </c:pt>
                <c:pt idx="42">
                  <c:v>1086</c:v>
                </c:pt>
                <c:pt idx="43">
                  <c:v>1086</c:v>
                </c:pt>
                <c:pt idx="44">
                  <c:v>1070</c:v>
                </c:pt>
                <c:pt idx="45">
                  <c:v>1049</c:v>
                </c:pt>
                <c:pt idx="46">
                  <c:v>1049</c:v>
                </c:pt>
                <c:pt idx="47">
                  <c:v>1049</c:v>
                </c:pt>
                <c:pt idx="48">
                  <c:v>1049</c:v>
                </c:pt>
                <c:pt idx="49">
                  <c:v>1049</c:v>
                </c:pt>
                <c:pt idx="53">
                  <c:v>1049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Progress!$B$20</c:f>
              <c:strCache>
                <c:ptCount val="1"/>
                <c:pt idx="0">
                  <c:v>target items Silver</c:v>
                </c:pt>
              </c:strCache>
            </c:strRef>
          </c:tx>
          <c:spPr>
            <a:ln w="3175">
              <a:solidFill>
                <a:srgbClr val="CC99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99FF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Progress!$C$20:$BF$20</c:f>
              <c:numCache>
                <c:formatCode>General</c:formatCode>
                <c:ptCount val="56"/>
                <c:pt idx="0">
                  <c:v>533</c:v>
                </c:pt>
                <c:pt idx="1">
                  <c:v>533</c:v>
                </c:pt>
                <c:pt idx="2">
                  <c:v>533</c:v>
                </c:pt>
                <c:pt idx="3">
                  <c:v>533</c:v>
                </c:pt>
                <c:pt idx="4">
                  <c:v>533</c:v>
                </c:pt>
                <c:pt idx="5">
                  <c:v>533</c:v>
                </c:pt>
                <c:pt idx="6">
                  <c:v>533</c:v>
                </c:pt>
                <c:pt idx="7">
                  <c:v>533</c:v>
                </c:pt>
                <c:pt idx="8">
                  <c:v>533</c:v>
                </c:pt>
                <c:pt idx="9">
                  <c:v>533</c:v>
                </c:pt>
                <c:pt idx="10">
                  <c:v>533</c:v>
                </c:pt>
                <c:pt idx="11">
                  <c:v>533</c:v>
                </c:pt>
                <c:pt idx="12">
                  <c:v>533</c:v>
                </c:pt>
                <c:pt idx="13">
                  <c:v>533</c:v>
                </c:pt>
                <c:pt idx="14">
                  <c:v>533</c:v>
                </c:pt>
                <c:pt idx="15">
                  <c:v>533</c:v>
                </c:pt>
                <c:pt idx="16">
                  <c:v>531</c:v>
                </c:pt>
                <c:pt idx="17">
                  <c:v>531</c:v>
                </c:pt>
                <c:pt idx="18">
                  <c:v>531</c:v>
                </c:pt>
                <c:pt idx="19">
                  <c:v>533</c:v>
                </c:pt>
                <c:pt idx="20">
                  <c:v>533</c:v>
                </c:pt>
                <c:pt idx="21">
                  <c:v>567</c:v>
                </c:pt>
                <c:pt idx="22">
                  <c:v>567</c:v>
                </c:pt>
                <c:pt idx="23">
                  <c:v>575</c:v>
                </c:pt>
                <c:pt idx="24">
                  <c:v>575</c:v>
                </c:pt>
                <c:pt idx="25">
                  <c:v>585</c:v>
                </c:pt>
                <c:pt idx="26">
                  <c:v>585</c:v>
                </c:pt>
                <c:pt idx="27">
                  <c:v>585</c:v>
                </c:pt>
                <c:pt idx="28">
                  <c:v>743</c:v>
                </c:pt>
                <c:pt idx="29">
                  <c:v>743</c:v>
                </c:pt>
                <c:pt idx="30">
                  <c:v>743</c:v>
                </c:pt>
                <c:pt idx="31">
                  <c:v>743</c:v>
                </c:pt>
                <c:pt idx="32">
                  <c:v>666</c:v>
                </c:pt>
                <c:pt idx="33">
                  <c:v>678</c:v>
                </c:pt>
                <c:pt idx="34">
                  <c:v>680</c:v>
                </c:pt>
                <c:pt idx="35">
                  <c:v>680</c:v>
                </c:pt>
                <c:pt idx="36">
                  <c:v>657</c:v>
                </c:pt>
                <c:pt idx="37">
                  <c:v>657</c:v>
                </c:pt>
                <c:pt idx="38">
                  <c:v>662</c:v>
                </c:pt>
                <c:pt idx="39">
                  <c:v>662</c:v>
                </c:pt>
                <c:pt idx="40">
                  <c:v>662</c:v>
                </c:pt>
                <c:pt idx="41">
                  <c:v>662</c:v>
                </c:pt>
                <c:pt idx="42">
                  <c:v>662</c:v>
                </c:pt>
                <c:pt idx="43">
                  <c:v>662</c:v>
                </c:pt>
                <c:pt idx="44">
                  <c:v>656</c:v>
                </c:pt>
                <c:pt idx="45">
                  <c:v>660</c:v>
                </c:pt>
                <c:pt idx="46">
                  <c:v>660</c:v>
                </c:pt>
                <c:pt idx="47">
                  <c:v>660</c:v>
                </c:pt>
                <c:pt idx="48">
                  <c:v>660</c:v>
                </c:pt>
                <c:pt idx="49">
                  <c:v>660</c:v>
                </c:pt>
                <c:pt idx="53">
                  <c:v>660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Progress!$B$19</c:f>
              <c:strCache>
                <c:ptCount val="1"/>
                <c:pt idx="0">
                  <c:v>target items Bronze</c:v>
                </c:pt>
              </c:strCache>
            </c:strRef>
          </c:tx>
          <c:spPr>
            <a:ln w="3175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Progress!$C$19:$BF$19</c:f>
              <c:numCache>
                <c:formatCode>General</c:formatCode>
                <c:ptCount val="56"/>
                <c:pt idx="0">
                  <c:v>131</c:v>
                </c:pt>
                <c:pt idx="1">
                  <c:v>131</c:v>
                </c:pt>
                <c:pt idx="2">
                  <c:v>131</c:v>
                </c:pt>
                <c:pt idx="3">
                  <c:v>131</c:v>
                </c:pt>
                <c:pt idx="4">
                  <c:v>131</c:v>
                </c:pt>
                <c:pt idx="5">
                  <c:v>131</c:v>
                </c:pt>
                <c:pt idx="6">
                  <c:v>131</c:v>
                </c:pt>
                <c:pt idx="7">
                  <c:v>131</c:v>
                </c:pt>
                <c:pt idx="8">
                  <c:v>131</c:v>
                </c:pt>
                <c:pt idx="9">
                  <c:v>131</c:v>
                </c:pt>
                <c:pt idx="10">
                  <c:v>131</c:v>
                </c:pt>
                <c:pt idx="11">
                  <c:v>131</c:v>
                </c:pt>
                <c:pt idx="12">
                  <c:v>131</c:v>
                </c:pt>
                <c:pt idx="13">
                  <c:v>131</c:v>
                </c:pt>
                <c:pt idx="14">
                  <c:v>131</c:v>
                </c:pt>
                <c:pt idx="15">
                  <c:v>131</c:v>
                </c:pt>
                <c:pt idx="16">
                  <c:v>131</c:v>
                </c:pt>
                <c:pt idx="17">
                  <c:v>131</c:v>
                </c:pt>
                <c:pt idx="18">
                  <c:v>131</c:v>
                </c:pt>
                <c:pt idx="19">
                  <c:v>131</c:v>
                </c:pt>
                <c:pt idx="20">
                  <c:v>131</c:v>
                </c:pt>
                <c:pt idx="21">
                  <c:v>131</c:v>
                </c:pt>
                <c:pt idx="22">
                  <c:v>131</c:v>
                </c:pt>
                <c:pt idx="23">
                  <c:v>131</c:v>
                </c:pt>
                <c:pt idx="24">
                  <c:v>131</c:v>
                </c:pt>
                <c:pt idx="25">
                  <c:v>131</c:v>
                </c:pt>
                <c:pt idx="26">
                  <c:v>131</c:v>
                </c:pt>
                <c:pt idx="27">
                  <c:v>131</c:v>
                </c:pt>
                <c:pt idx="28">
                  <c:v>125</c:v>
                </c:pt>
                <c:pt idx="29">
                  <c:v>125</c:v>
                </c:pt>
                <c:pt idx="30">
                  <c:v>125</c:v>
                </c:pt>
                <c:pt idx="31">
                  <c:v>125</c:v>
                </c:pt>
                <c:pt idx="32">
                  <c:v>109</c:v>
                </c:pt>
                <c:pt idx="33">
                  <c:v>115</c:v>
                </c:pt>
                <c:pt idx="34">
                  <c:v>115</c:v>
                </c:pt>
                <c:pt idx="35">
                  <c:v>115</c:v>
                </c:pt>
                <c:pt idx="36">
                  <c:v>111</c:v>
                </c:pt>
                <c:pt idx="37">
                  <c:v>111</c:v>
                </c:pt>
                <c:pt idx="38">
                  <c:v>116</c:v>
                </c:pt>
                <c:pt idx="39">
                  <c:v>116</c:v>
                </c:pt>
                <c:pt idx="40">
                  <c:v>116</c:v>
                </c:pt>
                <c:pt idx="41">
                  <c:v>116</c:v>
                </c:pt>
                <c:pt idx="42">
                  <c:v>116</c:v>
                </c:pt>
                <c:pt idx="43">
                  <c:v>116</c:v>
                </c:pt>
                <c:pt idx="44">
                  <c:v>118</c:v>
                </c:pt>
                <c:pt idx="45">
                  <c:v>118</c:v>
                </c:pt>
                <c:pt idx="46">
                  <c:v>118</c:v>
                </c:pt>
                <c:pt idx="47">
                  <c:v>118</c:v>
                </c:pt>
                <c:pt idx="48">
                  <c:v>118</c:v>
                </c:pt>
                <c:pt idx="49">
                  <c:v>118</c:v>
                </c:pt>
                <c:pt idx="53">
                  <c:v>118</c:v>
                </c:pt>
              </c:numCache>
            </c:numRef>
          </c:val>
          <c:smooth val="0"/>
        </c:ser>
        <c:ser>
          <c:idx val="9"/>
          <c:order val="12"/>
          <c:tx>
            <c:strRef>
              <c:f>Progress!$B$16</c:f>
              <c:strCache>
                <c:ptCount val="1"/>
                <c:pt idx="0">
                  <c:v>items actual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99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Progress!$C$16:$BF$16</c:f>
              <c:numCache>
                <c:formatCode>0</c:formatCode>
                <c:ptCount val="56"/>
                <c:pt idx="0">
                  <c:v>5.6000000000000005</c:v>
                </c:pt>
                <c:pt idx="1">
                  <c:v>11.200000000000001</c:v>
                </c:pt>
                <c:pt idx="2">
                  <c:v>16.8</c:v>
                </c:pt>
                <c:pt idx="3">
                  <c:v>28</c:v>
                </c:pt>
                <c:pt idx="4">
                  <c:v>39.200000000000003</c:v>
                </c:pt>
                <c:pt idx="5">
                  <c:v>50.400000000000006</c:v>
                </c:pt>
                <c:pt idx="6">
                  <c:v>67.2</c:v>
                </c:pt>
                <c:pt idx="7">
                  <c:v>84</c:v>
                </c:pt>
                <c:pt idx="8">
                  <c:v>101.4</c:v>
                </c:pt>
                <c:pt idx="9">
                  <c:v>120.73333333333331</c:v>
                </c:pt>
                <c:pt idx="10">
                  <c:v>143.73333333333341</c:v>
                </c:pt>
                <c:pt idx="11">
                  <c:v>164.63333333333341</c:v>
                </c:pt>
                <c:pt idx="12">
                  <c:v>190.13333333333341</c:v>
                </c:pt>
                <c:pt idx="13">
                  <c:v>206.33333333333368</c:v>
                </c:pt>
                <c:pt idx="14">
                  <c:v>234.66666666666652</c:v>
                </c:pt>
                <c:pt idx="15">
                  <c:v>271</c:v>
                </c:pt>
                <c:pt idx="16">
                  <c:v>314.60000000000002</c:v>
                </c:pt>
                <c:pt idx="17">
                  <c:v>356.6</c:v>
                </c:pt>
                <c:pt idx="18">
                  <c:v>372.6</c:v>
                </c:pt>
                <c:pt idx="19">
                  <c:v>409.6</c:v>
                </c:pt>
                <c:pt idx="20">
                  <c:v>439.20000000000005</c:v>
                </c:pt>
                <c:pt idx="21">
                  <c:v>458.1</c:v>
                </c:pt>
                <c:pt idx="22">
                  <c:v>484.76666666666671</c:v>
                </c:pt>
                <c:pt idx="23">
                  <c:v>517.76666666666665</c:v>
                </c:pt>
                <c:pt idx="24">
                  <c:v>562.16666666666663</c:v>
                </c:pt>
                <c:pt idx="25">
                  <c:v>596.96666666666658</c:v>
                </c:pt>
                <c:pt idx="26">
                  <c:v>624.36666666666656</c:v>
                </c:pt>
                <c:pt idx="27">
                  <c:v>651.66666666666652</c:v>
                </c:pt>
                <c:pt idx="28">
                  <c:v>686.99999999999989</c:v>
                </c:pt>
                <c:pt idx="29">
                  <c:v>712.66666666666652</c:v>
                </c:pt>
                <c:pt idx="30">
                  <c:v>712.66666666666652</c:v>
                </c:pt>
                <c:pt idx="31">
                  <c:v>741.99999999999989</c:v>
                </c:pt>
                <c:pt idx="32">
                  <c:v>778.03333333333353</c:v>
                </c:pt>
                <c:pt idx="33">
                  <c:v>812.19999999999982</c:v>
                </c:pt>
                <c:pt idx="34">
                  <c:v>844.86666666666645</c:v>
                </c:pt>
                <c:pt idx="35">
                  <c:v>887.79999999999973</c:v>
                </c:pt>
                <c:pt idx="36">
                  <c:v>940.06666666666661</c:v>
                </c:pt>
                <c:pt idx="37">
                  <c:v>992.33333333333303</c:v>
                </c:pt>
                <c:pt idx="38">
                  <c:v>1036.5999999999997</c:v>
                </c:pt>
                <c:pt idx="39">
                  <c:v>1090.5999999999997</c:v>
                </c:pt>
                <c:pt idx="40">
                  <c:v>1140.5999999999997</c:v>
                </c:pt>
                <c:pt idx="41">
                  <c:v>1193.93333333333</c:v>
                </c:pt>
                <c:pt idx="42">
                  <c:v>1235.5333333333292</c:v>
                </c:pt>
                <c:pt idx="43">
                  <c:v>1281.3999999999994</c:v>
                </c:pt>
                <c:pt idx="44">
                  <c:v>1325.133333333328</c:v>
                </c:pt>
                <c:pt idx="45">
                  <c:v>1358.7333333333295</c:v>
                </c:pt>
                <c:pt idx="46">
                  <c:v>1397.6666666666661</c:v>
                </c:pt>
                <c:pt idx="47">
                  <c:v>1440.8666666666661</c:v>
                </c:pt>
                <c:pt idx="48">
                  <c:v>1475.5333333333292</c:v>
                </c:pt>
                <c:pt idx="49">
                  <c:v>1522.4666666666699</c:v>
                </c:pt>
              </c:numCache>
            </c:numRef>
          </c:val>
          <c:smooth val="0"/>
        </c:ser>
        <c:ser>
          <c:idx val="11"/>
          <c:order val="13"/>
          <c:tx>
            <c:strRef>
              <c:f>Progress!$B$17</c:f>
              <c:strCache>
                <c:ptCount val="1"/>
                <c:pt idx="0">
                  <c:v>items planned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rgbClr val="FFFF00"/>
                </a:solidFill>
              </a:ln>
            </c:spPr>
          </c:marker>
          <c:cat>
            <c:strRef>
              <c:f>Progress!$C$3:$BF$3</c:f>
              <c:strCache>
                <c:ptCount val="56"/>
                <c:pt idx="0">
                  <c:v>wk1122</c:v>
                </c:pt>
                <c:pt idx="1">
                  <c:v>wk1123</c:v>
                </c:pt>
                <c:pt idx="2">
                  <c:v>wk1124</c:v>
                </c:pt>
                <c:pt idx="3">
                  <c:v>wk1125</c:v>
                </c:pt>
                <c:pt idx="4">
                  <c:v>wk1126</c:v>
                </c:pt>
                <c:pt idx="5">
                  <c:v>wk1127</c:v>
                </c:pt>
                <c:pt idx="6">
                  <c:v>wk1128</c:v>
                </c:pt>
                <c:pt idx="7">
                  <c:v>wk1129</c:v>
                </c:pt>
                <c:pt idx="8">
                  <c:v>wk1130</c:v>
                </c:pt>
                <c:pt idx="9">
                  <c:v>wk1131</c:v>
                </c:pt>
                <c:pt idx="10">
                  <c:v>wk1132</c:v>
                </c:pt>
                <c:pt idx="11">
                  <c:v>wk1133</c:v>
                </c:pt>
                <c:pt idx="12">
                  <c:v>wk1134</c:v>
                </c:pt>
                <c:pt idx="13">
                  <c:v>wk1135</c:v>
                </c:pt>
                <c:pt idx="14">
                  <c:v>wk1136</c:v>
                </c:pt>
                <c:pt idx="15">
                  <c:v>wk1137</c:v>
                </c:pt>
                <c:pt idx="16">
                  <c:v>wk1138</c:v>
                </c:pt>
                <c:pt idx="17">
                  <c:v>wk1139</c:v>
                </c:pt>
                <c:pt idx="18">
                  <c:v>wk1140</c:v>
                </c:pt>
                <c:pt idx="19">
                  <c:v>wk1141</c:v>
                </c:pt>
                <c:pt idx="20">
                  <c:v>wk1142</c:v>
                </c:pt>
                <c:pt idx="21">
                  <c:v>wk1143</c:v>
                </c:pt>
                <c:pt idx="22">
                  <c:v>wk1144</c:v>
                </c:pt>
                <c:pt idx="23">
                  <c:v>wk1145</c:v>
                </c:pt>
                <c:pt idx="24">
                  <c:v>wk1146</c:v>
                </c:pt>
                <c:pt idx="25">
                  <c:v>wk1147</c:v>
                </c:pt>
                <c:pt idx="26">
                  <c:v>wk1148</c:v>
                </c:pt>
                <c:pt idx="27">
                  <c:v>wk1149</c:v>
                </c:pt>
                <c:pt idx="28">
                  <c:v>wk1150</c:v>
                </c:pt>
                <c:pt idx="29">
                  <c:v>wk1151</c:v>
                </c:pt>
                <c:pt idx="30">
                  <c:v>wk1152</c:v>
                </c:pt>
                <c:pt idx="31">
                  <c:v>wk1201</c:v>
                </c:pt>
                <c:pt idx="32">
                  <c:v>wk1202</c:v>
                </c:pt>
                <c:pt idx="33">
                  <c:v>wk1203</c:v>
                </c:pt>
                <c:pt idx="34">
                  <c:v>wk1204</c:v>
                </c:pt>
                <c:pt idx="35">
                  <c:v>wk1205</c:v>
                </c:pt>
                <c:pt idx="36">
                  <c:v>wk1206</c:v>
                </c:pt>
                <c:pt idx="37">
                  <c:v>wk1207</c:v>
                </c:pt>
                <c:pt idx="38">
                  <c:v>wk1208</c:v>
                </c:pt>
                <c:pt idx="39">
                  <c:v>wk1209</c:v>
                </c:pt>
                <c:pt idx="40">
                  <c:v>wk1210</c:v>
                </c:pt>
                <c:pt idx="41">
                  <c:v>wk1211</c:v>
                </c:pt>
                <c:pt idx="42">
                  <c:v>wk1212</c:v>
                </c:pt>
                <c:pt idx="43">
                  <c:v>wk1213</c:v>
                </c:pt>
                <c:pt idx="44">
                  <c:v>wk1214</c:v>
                </c:pt>
                <c:pt idx="45">
                  <c:v>wk1215</c:v>
                </c:pt>
                <c:pt idx="46">
                  <c:v>wk1216</c:v>
                </c:pt>
                <c:pt idx="47">
                  <c:v>wk1217</c:v>
                </c:pt>
                <c:pt idx="48">
                  <c:v>wk1218</c:v>
                </c:pt>
                <c:pt idx="49">
                  <c:v>wk1219</c:v>
                </c:pt>
                <c:pt idx="50">
                  <c:v>wk1220</c:v>
                </c:pt>
                <c:pt idx="51">
                  <c:v>wk1221</c:v>
                </c:pt>
                <c:pt idx="52">
                  <c:v>wk1222</c:v>
                </c:pt>
                <c:pt idx="53">
                  <c:v>wk1223</c:v>
                </c:pt>
                <c:pt idx="54">
                  <c:v>wk1224</c:v>
                </c:pt>
                <c:pt idx="55">
                  <c:v>wk1225</c:v>
                </c:pt>
              </c:strCache>
            </c:strRef>
          </c:cat>
          <c:val>
            <c:numRef>
              <c:f>Progress!$C$17:$BF$17</c:f>
              <c:numCache>
                <c:formatCode>0</c:formatCode>
                <c:ptCount val="56"/>
                <c:pt idx="0">
                  <c:v>5.6000000000000005</c:v>
                </c:pt>
                <c:pt idx="1">
                  <c:v>11.200000000000001</c:v>
                </c:pt>
                <c:pt idx="2">
                  <c:v>16.8</c:v>
                </c:pt>
                <c:pt idx="3">
                  <c:v>28</c:v>
                </c:pt>
                <c:pt idx="4">
                  <c:v>39.200000000000003</c:v>
                </c:pt>
                <c:pt idx="5">
                  <c:v>50.400000000000006</c:v>
                </c:pt>
                <c:pt idx="6">
                  <c:v>67.2</c:v>
                </c:pt>
                <c:pt idx="7">
                  <c:v>84</c:v>
                </c:pt>
                <c:pt idx="8">
                  <c:v>101.4</c:v>
                </c:pt>
                <c:pt idx="9">
                  <c:v>120.73333333333331</c:v>
                </c:pt>
                <c:pt idx="10">
                  <c:v>150.4</c:v>
                </c:pt>
                <c:pt idx="11">
                  <c:v>180.10000000000002</c:v>
                </c:pt>
                <c:pt idx="12">
                  <c:v>205.60000000000002</c:v>
                </c:pt>
                <c:pt idx="13">
                  <c:v>225.40000000000003</c:v>
                </c:pt>
                <c:pt idx="14">
                  <c:v>255.06666666666658</c:v>
                </c:pt>
                <c:pt idx="15">
                  <c:v>291.40000000000003</c:v>
                </c:pt>
                <c:pt idx="16">
                  <c:v>335.00000000000006</c:v>
                </c:pt>
                <c:pt idx="17">
                  <c:v>378.60000000000008</c:v>
                </c:pt>
                <c:pt idx="18">
                  <c:v>403.93333333333339</c:v>
                </c:pt>
                <c:pt idx="19">
                  <c:v>440.93333333333339</c:v>
                </c:pt>
                <c:pt idx="20">
                  <c:v>470.53333333333342</c:v>
                </c:pt>
                <c:pt idx="21">
                  <c:v>503.83333333333348</c:v>
                </c:pt>
                <c:pt idx="22">
                  <c:v>540.8333333333336</c:v>
                </c:pt>
                <c:pt idx="23">
                  <c:v>581.53333333333353</c:v>
                </c:pt>
                <c:pt idx="24">
                  <c:v>625.93333333333351</c:v>
                </c:pt>
                <c:pt idx="25">
                  <c:v>670.3333333333336</c:v>
                </c:pt>
                <c:pt idx="26">
                  <c:v>708.93333333333351</c:v>
                </c:pt>
                <c:pt idx="27">
                  <c:v>742.23333333333517</c:v>
                </c:pt>
                <c:pt idx="28">
                  <c:v>780.90000000000009</c:v>
                </c:pt>
                <c:pt idx="29">
                  <c:v>817.90000000000009</c:v>
                </c:pt>
                <c:pt idx="30">
                  <c:v>817.90000000000009</c:v>
                </c:pt>
                <c:pt idx="31">
                  <c:v>853.90000000000009</c:v>
                </c:pt>
                <c:pt idx="32">
                  <c:v>893.00000000000011</c:v>
                </c:pt>
                <c:pt idx="33">
                  <c:v>938.00000000000011</c:v>
                </c:pt>
                <c:pt idx="34">
                  <c:v>972.53333333333353</c:v>
                </c:pt>
                <c:pt idx="35">
                  <c:v>1022.9333333333335</c:v>
                </c:pt>
                <c:pt idx="36">
                  <c:v>1075.2</c:v>
                </c:pt>
                <c:pt idx="37">
                  <c:v>1127.4666666666706</c:v>
                </c:pt>
                <c:pt idx="38">
                  <c:v>1185.0666666666693</c:v>
                </c:pt>
                <c:pt idx="39">
                  <c:v>1239.0666666666693</c:v>
                </c:pt>
                <c:pt idx="40">
                  <c:v>1260.3</c:v>
                </c:pt>
                <c:pt idx="41">
                  <c:v>1260.3</c:v>
                </c:pt>
                <c:pt idx="42">
                  <c:v>1260.3</c:v>
                </c:pt>
                <c:pt idx="43">
                  <c:v>1260.3</c:v>
                </c:pt>
                <c:pt idx="44">
                  <c:v>1260.3</c:v>
                </c:pt>
                <c:pt idx="45">
                  <c:v>1260.3</c:v>
                </c:pt>
                <c:pt idx="46">
                  <c:v>1260.3</c:v>
                </c:pt>
                <c:pt idx="47">
                  <c:v>1260.3</c:v>
                </c:pt>
                <c:pt idx="48">
                  <c:v>1260.3</c:v>
                </c:pt>
                <c:pt idx="49">
                  <c:v>1260.3</c:v>
                </c:pt>
                <c:pt idx="50">
                  <c:v>1260.3</c:v>
                </c:pt>
                <c:pt idx="51">
                  <c:v>1260.3</c:v>
                </c:pt>
                <c:pt idx="52">
                  <c:v>1260.3</c:v>
                </c:pt>
                <c:pt idx="53">
                  <c:v>1260.3</c:v>
                </c:pt>
                <c:pt idx="54">
                  <c:v>1260.3</c:v>
                </c:pt>
                <c:pt idx="55">
                  <c:v>1260.3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44864"/>
        <c:axId val="119075200"/>
      </c:lineChart>
      <c:catAx>
        <c:axId val="10544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 Number</a:t>
                </a:r>
              </a:p>
            </c:rich>
          </c:tx>
          <c:layout>
            <c:manualLayout>
              <c:xMode val="edge"/>
              <c:yMode val="edge"/>
              <c:x val="0.39067357830271376"/>
              <c:y val="0.936681248177311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075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90752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TI weigthed</a:t>
                </a:r>
              </a:p>
            </c:rich>
          </c:tx>
          <c:layout>
            <c:manualLayout>
              <c:xMode val="edge"/>
              <c:yMode val="edge"/>
              <c:x val="7.3324814967662914E-3"/>
              <c:y val="0.399768560647524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44486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817295477133922"/>
          <c:y val="3.3071299613559868E-2"/>
          <c:w val="0.12446500437445319"/>
          <c:h val="0.6392665202563965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12.09.2014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19113"/>
            <a:ext cx="3457575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ccellera_logo_color_200x1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454" y="5943600"/>
            <a:ext cx="1451383" cy="805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38" y="5612405"/>
            <a:ext cx="1831004" cy="1165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209800" cy="365125"/>
          </a:xfrm>
        </p:spPr>
        <p:txBody>
          <a:bodyPr/>
          <a:lstStyle/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ccellera_logo_color_200x111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8455" y="6200478"/>
            <a:ext cx="98854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73515"/>
            <a:ext cx="1247101" cy="793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Compliance driven Integrated circuit development based on ISO26262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err="1" smtClean="0"/>
              <a:t>Haridas</a:t>
            </a:r>
            <a:r>
              <a:rPr lang="en-US" dirty="0" smtClean="0"/>
              <a:t> </a:t>
            </a:r>
            <a:r>
              <a:rPr lang="en-US" dirty="0" err="1" smtClean="0"/>
              <a:t>Vilakathara</a:t>
            </a:r>
            <a:endParaRPr lang="en-US" dirty="0" smtClean="0"/>
          </a:p>
          <a:p>
            <a:r>
              <a:rPr lang="en-US" dirty="0" err="1" smtClean="0"/>
              <a:t>Manikantan</a:t>
            </a:r>
            <a:r>
              <a:rPr lang="en-US" dirty="0" smtClean="0"/>
              <a:t> </a:t>
            </a:r>
            <a:r>
              <a:rPr lang="en-US" dirty="0" err="1" smtClean="0"/>
              <a:t>panchapakesan</a:t>
            </a:r>
            <a:endParaRPr lang="en-US" dirty="0" smtClean="0"/>
          </a:p>
          <a:p>
            <a:r>
              <a:rPr lang="en-US" dirty="0" smtClean="0"/>
              <a:t>NXP Semiconductors, Bangalore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Accellera</a:t>
            </a:r>
            <a:r>
              <a:rPr lang="en-US" dirty="0" smtClean="0"/>
              <a:t>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6400"/>
            <a:ext cx="3067050" cy="11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Qualitative safety analysis (FMEA)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267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FMEA results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 smtClean="0"/>
              <a:t>IC failure </a:t>
            </a:r>
            <a:r>
              <a:rPr lang="en-US" dirty="0"/>
              <a:t>modes and causes.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ritical </a:t>
            </a:r>
            <a:r>
              <a:rPr lang="en-US" dirty="0"/>
              <a:t>characteristics of the </a:t>
            </a:r>
            <a:r>
              <a:rPr lang="en-US" dirty="0" smtClean="0"/>
              <a:t>IC </a:t>
            </a:r>
            <a:endParaRPr lang="en-US" dirty="0" smtClean="0"/>
          </a:p>
          <a:p>
            <a:pPr lvl="2"/>
            <a:r>
              <a:rPr lang="en-US" dirty="0" smtClean="0"/>
              <a:t>Help  </a:t>
            </a:r>
            <a:r>
              <a:rPr lang="en-US" dirty="0"/>
              <a:t>in design  priority setting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ecommended </a:t>
            </a:r>
            <a:r>
              <a:rPr lang="en-US" dirty="0"/>
              <a:t>actions for </a:t>
            </a:r>
            <a:r>
              <a:rPr lang="en-US" dirty="0" smtClean="0"/>
              <a:t>reducing </a:t>
            </a:r>
            <a:r>
              <a:rPr lang="en-US" dirty="0"/>
              <a:t>severity, </a:t>
            </a:r>
            <a:endParaRPr lang="en-US" dirty="0" smtClean="0"/>
          </a:p>
          <a:p>
            <a:pPr lvl="2"/>
            <a:r>
              <a:rPr lang="en-US" dirty="0" smtClean="0"/>
              <a:t>Eliminate or reduce </a:t>
            </a:r>
            <a:r>
              <a:rPr lang="en-US" dirty="0"/>
              <a:t>the causes of </a:t>
            </a:r>
            <a:r>
              <a:rPr lang="en-US" dirty="0" smtClean="0"/>
              <a:t>IC failure </a:t>
            </a:r>
            <a:r>
              <a:rPr lang="en-US" dirty="0" smtClean="0"/>
              <a:t>modes</a:t>
            </a:r>
          </a:p>
          <a:p>
            <a:pPr lvl="2"/>
            <a:r>
              <a:rPr lang="en-US" dirty="0" smtClean="0"/>
              <a:t>Improve failure detection</a:t>
            </a:r>
            <a:endParaRPr lang="en-US" dirty="0"/>
          </a:p>
          <a:p>
            <a:pPr lvl="1"/>
            <a:r>
              <a:rPr lang="en-US" dirty="0"/>
              <a:t>Feedback of design changes to the design community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51931"/>
              </p:ext>
            </p:extLst>
          </p:nvPr>
        </p:nvGraphicFramePr>
        <p:xfrm>
          <a:off x="4495800" y="990600"/>
          <a:ext cx="4572000" cy="531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Visio" r:id="rId3" imgW="4805217" imgH="5580877" progId="Visio.Drawing.11">
                  <p:embed/>
                </p:oleObj>
              </mc:Choice>
              <mc:Fallback>
                <p:oleObj name="Visio" r:id="rId3" imgW="4805217" imgH="558087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990600"/>
                        <a:ext cx="4572000" cy="531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14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Quantitative safety analysis (FMEDA)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92113" y="1312863"/>
            <a:ext cx="8359775" cy="4556125"/>
          </a:xfrm>
        </p:spPr>
        <p:txBody>
          <a:bodyPr>
            <a:normAutofit fontScale="85000" lnSpcReduction="10000"/>
          </a:bodyPr>
          <a:lstStyle/>
          <a:p>
            <a:r>
              <a:rPr lang="en-IN" altLang="en-US" dirty="0" smtClean="0"/>
              <a:t>Based on Diagnostics coverage</a:t>
            </a:r>
          </a:p>
          <a:p>
            <a:pPr lvl="1"/>
            <a:r>
              <a:rPr lang="en-IN" altLang="en-US" dirty="0" smtClean="0"/>
              <a:t>Ratio of detectable failures probability against all failure probability</a:t>
            </a:r>
          </a:p>
          <a:p>
            <a:pPr lvl="1"/>
            <a:r>
              <a:rPr lang="en-IN" altLang="en-US" dirty="0"/>
              <a:t>Diagnostic or self checking elements modelled </a:t>
            </a:r>
          </a:p>
          <a:p>
            <a:pPr lvl="2"/>
            <a:r>
              <a:rPr lang="en-IN" altLang="en-US" dirty="0"/>
              <a:t>Complete Failure Mode Coverage .</a:t>
            </a:r>
          </a:p>
          <a:p>
            <a:pPr lvl="2"/>
            <a:r>
              <a:rPr lang="en-IN" altLang="en-US" dirty="0"/>
              <a:t>All failure modes of all components must be in the </a:t>
            </a:r>
            <a:r>
              <a:rPr lang="en-IN" altLang="en-US" dirty="0" smtClean="0"/>
              <a:t>model</a:t>
            </a:r>
          </a:p>
          <a:p>
            <a:r>
              <a:rPr lang="fr-FR" altLang="en-US" dirty="0" err="1" smtClean="0"/>
              <a:t>Failure</a:t>
            </a:r>
            <a:r>
              <a:rPr lang="fr-FR" altLang="en-US" dirty="0" smtClean="0"/>
              <a:t> </a:t>
            </a:r>
            <a:r>
              <a:rPr lang="fr-FR" altLang="en-US" dirty="0"/>
              <a:t>Mode Classifications in FMEDA</a:t>
            </a:r>
          </a:p>
          <a:p>
            <a:pPr lvl="1"/>
            <a:r>
              <a:rPr lang="en-US" altLang="en-US" dirty="0" smtClean="0"/>
              <a:t>Safe </a:t>
            </a:r>
            <a:r>
              <a:rPr lang="en-US" altLang="en-US" dirty="0"/>
              <a:t>or Dangerous: </a:t>
            </a:r>
            <a:r>
              <a:rPr lang="en-IN" altLang="en-US" dirty="0"/>
              <a:t>Failure modes are classified </a:t>
            </a:r>
            <a:r>
              <a:rPr lang="en-IN" altLang="en-US" dirty="0" smtClean="0"/>
              <a:t>as Safe or Dangerous</a:t>
            </a:r>
            <a:endParaRPr lang="en-IN" altLang="en-US" dirty="0"/>
          </a:p>
          <a:p>
            <a:pPr lvl="1"/>
            <a:r>
              <a:rPr lang="en-US" altLang="en-US" dirty="0"/>
              <a:t>Detectable : </a:t>
            </a:r>
            <a:r>
              <a:rPr lang="en-IN" altLang="en-US" dirty="0"/>
              <a:t>Failure modes are given the attribute DETECTABLE or UNDETECTABLE</a:t>
            </a:r>
          </a:p>
          <a:p>
            <a:pPr lvl="1"/>
            <a:r>
              <a:rPr lang="en-IN" altLang="en-US" dirty="0"/>
              <a:t>Four attributes to Failure Modes:  </a:t>
            </a:r>
            <a:r>
              <a:rPr lang="en-IN" altLang="en-US" dirty="0" smtClean="0"/>
              <a:t>Safe </a:t>
            </a:r>
            <a:r>
              <a:rPr lang="en-IN" altLang="en-US" dirty="0"/>
              <a:t>Detected(SD), Safe Undetected(SU), Dangerous Detected(DD), Dangerous Undetected(DU</a:t>
            </a:r>
            <a:r>
              <a:rPr lang="en-IN" altLang="en-US" dirty="0" smtClean="0"/>
              <a:t>)</a:t>
            </a:r>
            <a:endParaRPr lang="en-IN" altLang="en-US" dirty="0"/>
          </a:p>
          <a:p>
            <a:r>
              <a:rPr lang="en-IN" altLang="en-US" b="1" dirty="0" smtClean="0"/>
              <a:t>Goal : Statistical Safety:  </a:t>
            </a:r>
            <a:r>
              <a:rPr lang="en-IN" altLang="en-US" dirty="0" smtClean="0"/>
              <a:t>based on Safety Integrity Level (ASIL) </a:t>
            </a:r>
          </a:p>
          <a:p>
            <a:pPr lvl="2"/>
            <a:endParaRPr lang="en-IN" altLang="en-US" dirty="0" smtClean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45000"/>
              </a:spcBef>
              <a:buClr>
                <a:srgbClr val="FAB400"/>
              </a:buClr>
              <a:buSzPct val="75000"/>
              <a:buFont typeface="Arial" charset="0"/>
              <a:buBlip>
                <a:blip r:embed="rId2"/>
              </a:buBlip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05000"/>
              </a:lnSpc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090FB51-8252-433B-BD4E-2D512848DD4E}" type="slidenum">
              <a:rPr altLang="en-US" sz="10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4198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Safety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5" y="1389050"/>
            <a:ext cx="8229600" cy="4495800"/>
          </a:xfrm>
        </p:spPr>
        <p:txBody>
          <a:bodyPr/>
          <a:lstStyle/>
          <a:p>
            <a:r>
              <a:rPr lang="en-US" dirty="0" smtClean="0"/>
              <a:t>D-FMEA  inputs (function criticality) are used as scaling factor in FMEDA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53289" y="2667000"/>
            <a:ext cx="1295868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Technology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FITs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501" y="3434715"/>
            <a:ext cx="1415837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FMEA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Functions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1" y="5112602"/>
            <a:ext cx="2338294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Hardware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Blocks failure rate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Elbow Connector 12"/>
          <p:cNvCxnSpPr>
            <a:cxnSpLocks noChangeShapeType="1"/>
            <a:stCxn id="58" idx="2"/>
          </p:cNvCxnSpPr>
          <p:nvPr/>
        </p:nvCxnSpPr>
        <p:spPr bwMode="auto">
          <a:xfrm rot="5400000">
            <a:off x="2604294" y="4499352"/>
            <a:ext cx="1135062" cy="2984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17"/>
          <p:cNvCxnSpPr>
            <a:cxnSpLocks noChangeShapeType="1"/>
            <a:endCxn id="54" idx="2"/>
          </p:cNvCxnSpPr>
          <p:nvPr/>
        </p:nvCxnSpPr>
        <p:spPr bwMode="auto">
          <a:xfrm flipV="1">
            <a:off x="3743325" y="5435006"/>
            <a:ext cx="1079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22"/>
          <p:cNvCxnSpPr>
            <a:cxnSpLocks noChangeShapeType="1"/>
          </p:cNvCxnSpPr>
          <p:nvPr/>
        </p:nvCxnSpPr>
        <p:spPr bwMode="auto">
          <a:xfrm>
            <a:off x="6791325" y="4333281"/>
            <a:ext cx="0" cy="595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5262563" y="4961931"/>
            <a:ext cx="466725" cy="46196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sym typeface="Symbol" pitchFamily="18" charset="2"/>
              </a:rPr>
              <a:t></a:t>
            </a:r>
            <a:r>
              <a:rPr lang="en-US" altLang="en-US" sz="2400" baseline="-25000">
                <a:solidFill>
                  <a:schemeClr val="bg1"/>
                </a:solidFill>
                <a:sym typeface="Symbol" pitchFamily="18" charset="2"/>
              </a:rPr>
              <a:t>1</a:t>
            </a:r>
            <a:endParaRPr lang="en-US" altLang="en-US" sz="2400" baseline="-25000">
              <a:solidFill>
                <a:schemeClr val="bg1"/>
              </a:solidFill>
            </a:endParaRPr>
          </a:p>
        </p:txBody>
      </p: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7408863" y="4974631"/>
            <a:ext cx="466725" cy="46196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  <a:sym typeface="Symbol" pitchFamily="18" charset="2"/>
              </a:rPr>
              <a:t></a:t>
            </a:r>
            <a:r>
              <a:rPr lang="en-US" altLang="en-US" sz="2400" baseline="-25000">
                <a:solidFill>
                  <a:schemeClr val="bg1"/>
                </a:solidFill>
                <a:sym typeface="Symbol" pitchFamily="18" charset="2"/>
              </a:rPr>
              <a:t>2</a:t>
            </a:r>
            <a:endParaRPr lang="en-US" altLang="en-US" sz="2400" baseline="-2500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2310" y="2667000"/>
            <a:ext cx="2108997" cy="64633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Map </a:t>
            </a:r>
            <a:r>
              <a:rPr lang="en-US" dirty="0" smtClean="0">
                <a:solidFill>
                  <a:schemeClr val="bg1"/>
                </a:solidFill>
              </a:rPr>
              <a:t>to IC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mission profile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9482" y="2667000"/>
            <a:ext cx="1101455" cy="646331"/>
          </a:xfrm>
          <a:prstGeom prst="rect">
            <a:avLst/>
          </a:prstGeom>
          <a:solidFill>
            <a:srgbClr val="002060"/>
          </a:solidFill>
          <a:ln>
            <a:solidFill>
              <a:srgbClr val="C5FFE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Life test +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Field data</a:t>
            </a:r>
          </a:p>
        </p:txBody>
      </p: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1568450" y="2990223"/>
            <a:ext cx="455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>
            <a:off x="3578225" y="2990223"/>
            <a:ext cx="384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34"/>
          <p:cNvSpPr txBox="1">
            <a:spLocks noChangeArrowheads="1"/>
          </p:cNvSpPr>
          <p:nvPr/>
        </p:nvSpPr>
        <p:spPr bwMode="auto">
          <a:xfrm>
            <a:off x="7939170" y="4682531"/>
            <a:ext cx="869950" cy="5842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</a:rPr>
              <a:t>SPFM /</a:t>
            </a:r>
            <a:br>
              <a:rPr lang="en-US" altLang="en-US" sz="1600" dirty="0">
                <a:solidFill>
                  <a:schemeClr val="bg1"/>
                </a:solidFill>
              </a:rPr>
            </a:br>
            <a:r>
              <a:rPr lang="en-US" altLang="en-US" sz="1600" dirty="0">
                <a:solidFill>
                  <a:schemeClr val="bg1"/>
                </a:solidFill>
              </a:rPr>
              <a:t>LFM</a:t>
            </a:r>
          </a:p>
        </p:txBody>
      </p:sp>
      <p:cxnSp>
        <p:nvCxnSpPr>
          <p:cNvPr id="49" name="Straight Arrow Connector 11"/>
          <p:cNvCxnSpPr>
            <a:cxnSpLocks noChangeShapeType="1"/>
            <a:stCxn id="44" idx="2"/>
            <a:endCxn id="54" idx="0"/>
          </p:cNvCxnSpPr>
          <p:nvPr/>
        </p:nvCxnSpPr>
        <p:spPr bwMode="auto">
          <a:xfrm flipH="1">
            <a:off x="5016500" y="3313331"/>
            <a:ext cx="309" cy="192165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6294859" y="4974103"/>
            <a:ext cx="992579" cy="92333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/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FMEDA</a:t>
            </a:r>
            <a:br>
              <a:rPr lang="en-US" altLang="en-US">
                <a:solidFill>
                  <a:schemeClr val="bg1"/>
                </a:solidFill>
              </a:rPr>
            </a:b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7307" y="3572470"/>
            <a:ext cx="2307683" cy="92333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Diagnostics Coverage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(safety self-monitoring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to detect deviations)</a:t>
            </a:r>
          </a:p>
        </p:txBody>
      </p:sp>
      <p:sp>
        <p:nvSpPr>
          <p:cNvPr id="53" name="TextBox 41"/>
          <p:cNvSpPr txBox="1">
            <a:spLocks noChangeArrowheads="1"/>
          </p:cNvSpPr>
          <p:nvPr/>
        </p:nvSpPr>
        <p:spPr bwMode="auto">
          <a:xfrm>
            <a:off x="1113197" y="4405374"/>
            <a:ext cx="1688026" cy="52322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</a:rPr>
              <a:t>FMEA inputs used </a:t>
            </a:r>
          </a:p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</a:rPr>
              <a:t>as a scaling factor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4" name="Flowchart: Summing Junction 5"/>
          <p:cNvSpPr>
            <a:spLocks noChangeArrowheads="1"/>
          </p:cNvSpPr>
          <p:nvPr/>
        </p:nvSpPr>
        <p:spPr bwMode="auto">
          <a:xfrm>
            <a:off x="4822825" y="5234981"/>
            <a:ext cx="387350" cy="400050"/>
          </a:xfrm>
          <a:prstGeom prst="flowChartSummingJunction">
            <a:avLst/>
          </a:prstGeom>
          <a:solidFill>
            <a:srgbClr val="00206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000">
              <a:solidFill>
                <a:schemeClr val="bg1"/>
              </a:solidFill>
            </a:endParaRPr>
          </a:p>
        </p:txBody>
      </p:sp>
      <p:cxnSp>
        <p:nvCxnSpPr>
          <p:cNvPr id="55" name="Straight Arrow Connector 47"/>
          <p:cNvCxnSpPr>
            <a:cxnSpLocks noChangeShapeType="1"/>
            <a:stCxn id="54" idx="6"/>
          </p:cNvCxnSpPr>
          <p:nvPr/>
        </p:nvCxnSpPr>
        <p:spPr bwMode="auto">
          <a:xfrm>
            <a:off x="5210175" y="5435006"/>
            <a:ext cx="1038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2"/>
          <p:cNvCxnSpPr>
            <a:cxnSpLocks noChangeShapeType="1"/>
          </p:cNvCxnSpPr>
          <p:nvPr/>
        </p:nvCxnSpPr>
        <p:spPr bwMode="auto">
          <a:xfrm flipV="1">
            <a:off x="7332663" y="5435006"/>
            <a:ext cx="1374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55"/>
          <p:cNvSpPr txBox="1">
            <a:spLocks noChangeArrowheads="1"/>
          </p:cNvSpPr>
          <p:nvPr/>
        </p:nvSpPr>
        <p:spPr bwMode="auto">
          <a:xfrm>
            <a:off x="6071307" y="2759241"/>
            <a:ext cx="2278063" cy="46196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</a:t>
            </a:r>
            <a:r>
              <a:rPr lang="en-US" altLang="en-US" sz="2400" baseline="-25000" dirty="0">
                <a:solidFill>
                  <a:schemeClr val="bg1"/>
                </a:solidFill>
                <a:sym typeface="Symbol" pitchFamily="18" charset="2"/>
              </a:rPr>
              <a:t>Operating Conditions</a:t>
            </a:r>
            <a:endParaRPr lang="en-US" alt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58" name="TextBox 56"/>
          <p:cNvSpPr txBox="1">
            <a:spLocks noChangeArrowheads="1"/>
          </p:cNvSpPr>
          <p:nvPr/>
        </p:nvSpPr>
        <p:spPr bwMode="auto">
          <a:xfrm>
            <a:off x="1803400" y="3495258"/>
            <a:ext cx="3035300" cy="585788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sym typeface="Symbol" pitchFamily="18" charset="2"/>
              </a:rPr>
              <a:t>Failure modes and fault-sensitivity from Design-FMEA.</a:t>
            </a:r>
            <a:endParaRPr lang="en-US" altLang="en-US" sz="1600" baseline="-25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8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Functional safety basic concepts (ISO26262 view)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IC failure and their causes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Management of random faults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Safety architecture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Safety analysis 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/>
              <a:t>Management of systematic faults</a:t>
            </a:r>
          </a:p>
          <a:p>
            <a:pPr lvl="1"/>
            <a:r>
              <a:rPr lang="en-US" dirty="0"/>
              <a:t>Product creation process</a:t>
            </a:r>
          </a:p>
          <a:p>
            <a:pPr lvl="1"/>
            <a:r>
              <a:rPr lang="en-US" dirty="0" smtClean="0"/>
              <a:t>Compliance driven development process</a:t>
            </a:r>
            <a:endParaRPr lang="en-US" dirty="0"/>
          </a:p>
          <a:p>
            <a:pPr lvl="1"/>
            <a:r>
              <a:rPr lang="en-US" dirty="0" smtClean="0"/>
              <a:t>Safety </a:t>
            </a:r>
            <a:r>
              <a:rPr lang="en-US" dirty="0"/>
              <a:t>management after release to production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IC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Product creation process</a:t>
            </a:r>
          </a:p>
          <a:p>
            <a:pPr lvl="1"/>
            <a:r>
              <a:rPr lang="en-US" sz="2600" dirty="0"/>
              <a:t>Based on </a:t>
            </a:r>
            <a:r>
              <a:rPr lang="en-US" sz="2600" dirty="0" smtClean="0"/>
              <a:t>a gated  product Creation </a:t>
            </a:r>
            <a:r>
              <a:rPr lang="en-US" sz="2600" dirty="0"/>
              <a:t>and Management </a:t>
            </a:r>
            <a:r>
              <a:rPr lang="en-US" sz="2600" dirty="0" smtClean="0"/>
              <a:t>process </a:t>
            </a:r>
            <a:endParaRPr lang="en-US" sz="2600" dirty="0"/>
          </a:p>
          <a:p>
            <a:r>
              <a:rPr lang="en-US" sz="2600" dirty="0" smtClean="0"/>
              <a:t>Compliance driven development </a:t>
            </a:r>
            <a:r>
              <a:rPr lang="en-US" sz="2600" dirty="0"/>
              <a:t>process </a:t>
            </a:r>
          </a:p>
          <a:p>
            <a:pPr lvl="1"/>
            <a:r>
              <a:rPr lang="en-US" sz="2600" dirty="0" smtClean="0"/>
              <a:t>V model with </a:t>
            </a:r>
            <a:r>
              <a:rPr lang="en-US" sz="2600" dirty="0"/>
              <a:t>safety  extensions </a:t>
            </a:r>
          </a:p>
          <a:p>
            <a:r>
              <a:rPr lang="en-US" sz="2600" dirty="0" smtClean="0"/>
              <a:t>Safety analysis </a:t>
            </a:r>
          </a:p>
          <a:p>
            <a:pPr lvl="1"/>
            <a:r>
              <a:rPr lang="en-US" sz="2600" dirty="0" smtClean="0"/>
              <a:t>Combined </a:t>
            </a:r>
            <a:r>
              <a:rPr lang="en-US" sz="2600" dirty="0"/>
              <a:t>qualitative (FMEA) and quantitative (</a:t>
            </a:r>
            <a:r>
              <a:rPr lang="en-US" sz="2600" dirty="0" smtClean="0"/>
              <a:t>FMEDA)</a:t>
            </a:r>
          </a:p>
          <a:p>
            <a:pPr lvl="1"/>
            <a:r>
              <a:rPr lang="en-US" sz="2600" dirty="0" smtClean="0"/>
              <a:t>fault </a:t>
            </a:r>
            <a:r>
              <a:rPr lang="en-US" sz="2600" dirty="0"/>
              <a:t>injection </a:t>
            </a:r>
            <a:r>
              <a:rPr lang="en-US" sz="2600" dirty="0" smtClean="0"/>
              <a:t>testing for </a:t>
            </a:r>
            <a:r>
              <a:rPr lang="en-US" sz="2600" dirty="0"/>
              <a:t>validation of diagnostic </a:t>
            </a:r>
            <a:r>
              <a:rPr lang="en-US" sz="2600" dirty="0" smtClean="0"/>
              <a:t>coverage</a:t>
            </a:r>
          </a:p>
          <a:p>
            <a:r>
              <a:rPr lang="en-US" sz="2600" dirty="0"/>
              <a:t>Safety management after release to production</a:t>
            </a:r>
          </a:p>
          <a:p>
            <a:pPr lvl="1"/>
            <a:r>
              <a:rPr lang="en-US" sz="2600" dirty="0"/>
              <a:t>Managed through a separate department (test and product engineering)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Functional safety basic concepts (ISO26262 view)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IC failure and their causes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Management of random faults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Safety architecture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Safety analysis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Management of systematic faults</a:t>
            </a:r>
          </a:p>
          <a:p>
            <a:pPr lvl="1"/>
            <a:r>
              <a:rPr lang="en-US" dirty="0"/>
              <a:t>Product creation process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Compliance driven development process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Safety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management after release to production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creation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ivide </a:t>
            </a:r>
            <a:r>
              <a:rPr lang="en-US" dirty="0"/>
              <a:t>the project </a:t>
            </a:r>
            <a:r>
              <a:rPr lang="en-US" dirty="0" smtClean="0"/>
              <a:t> </a:t>
            </a:r>
            <a:r>
              <a:rPr lang="en-US" dirty="0"/>
              <a:t>into manageable </a:t>
            </a:r>
            <a:r>
              <a:rPr lang="en-US" dirty="0" smtClean="0"/>
              <a:t>phases  and sub phases</a:t>
            </a:r>
          </a:p>
          <a:p>
            <a:pPr lvl="1"/>
            <a:r>
              <a:rPr lang="en-US" dirty="0" smtClean="0"/>
              <a:t>Thorough gate review process</a:t>
            </a:r>
          </a:p>
          <a:p>
            <a:pPr lvl="2"/>
            <a:r>
              <a:rPr lang="en-US" dirty="0" smtClean="0"/>
              <a:t>Product and process compliance at every gate review/audit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02551"/>
              </p:ext>
            </p:extLst>
          </p:nvPr>
        </p:nvGraphicFramePr>
        <p:xfrm>
          <a:off x="1143000" y="3124200"/>
          <a:ext cx="6583363" cy="315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Visio" r:id="rId3" imgW="9051117" imgH="4333244" progId="Visio.Drawing.11">
                  <p:embed/>
                </p:oleObj>
              </mc:Choice>
              <mc:Fallback>
                <p:oleObj name="Visio" r:id="rId3" imgW="9051117" imgH="43332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124200"/>
                        <a:ext cx="6583363" cy="3152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8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Functional safety basic concepts (ISO26262 view)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IC failure and their causes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Management of random faults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Safety architecture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Safety analysis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Management of systematic faults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 creation process</a:t>
            </a:r>
          </a:p>
          <a:p>
            <a:pPr lvl="1"/>
            <a:r>
              <a:rPr lang="en-US" dirty="0" smtClean="0"/>
              <a:t>Compliance driven development process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Safety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management after release to production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afety lifecycle on top of “V”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3" y="1600200"/>
            <a:ext cx="8305800" cy="44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8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Safety life cycle extension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93536"/>
              </p:ext>
            </p:extLst>
          </p:nvPr>
        </p:nvGraphicFramePr>
        <p:xfrm>
          <a:off x="19050" y="1066800"/>
          <a:ext cx="9067800" cy="4855957"/>
        </p:xfrm>
        <a:graphic>
          <a:graphicData uri="http://schemas.openxmlformats.org/drawingml/2006/table">
            <a:tbl>
              <a:tblPr/>
              <a:tblGrid>
                <a:gridCol w="1981200"/>
                <a:gridCol w="3429000"/>
                <a:gridCol w="3657600"/>
              </a:tblGrid>
              <a:tr h="26132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extension to project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Proof of safety</a:t>
                      </a:r>
                    </a:p>
                    <a:p>
                      <a:endParaRPr lang="en-US" sz="9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7553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 organization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Development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life cycle activities ( Safety org, Safety manager, safety plan, tracking &amp; assessment)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team organization &amp;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case and Safety arguments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</a:tr>
              <a:tr h="255179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Requirement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37868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Requirement capture &amp; requirement engineering, FMEA(qualitative)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Derive Safety goals, safety requirements, safety concept, and safety requirements and  methods. FMEA, FMEDA  &amp; FTA ( quantitative)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goals, Safety concept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requirements with proof of traceability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FMECA/FMEDA/FTA reports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</a:tr>
              <a:tr h="25671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Verification &amp; validation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87220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 assessments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V&amp;V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Reviews/audit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V&amp;V,  Safety assessment,  Tool qualification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V&amp;V reports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assessment reports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Validation reports (proven in use argument)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</a:tr>
              <a:tr h="381232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Configuration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01055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Baseline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case as 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Impact analysis on safety functions(for CR)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Baseline for safety case &amp; safety case reports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Traceability and impact analysis report liked to requirement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</a:tr>
              <a:tr h="276700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QM &amp; process assurance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762330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Quality manual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Template/guidelines,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Checklist/examples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4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culture,  Project level tailoring,  Continuous improvements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Reviewing and tracking compliance with plans.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Identifying and documenting deviations from plans.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Tool confidence report, Evidence on safety culture deployment,  Project tailoring report. Qualification reports, Risk assessment reports, Periodic confirmation review reports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3B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23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safety basic concepts (ISO26262 view)</a:t>
            </a:r>
          </a:p>
          <a:p>
            <a:pPr lvl="1"/>
            <a:r>
              <a:rPr lang="en-US" dirty="0" smtClean="0"/>
              <a:t>IC failure and their causes</a:t>
            </a:r>
          </a:p>
          <a:p>
            <a:r>
              <a:rPr lang="en-US" dirty="0" smtClean="0"/>
              <a:t>Management of random faults</a:t>
            </a:r>
          </a:p>
          <a:p>
            <a:pPr lvl="1"/>
            <a:r>
              <a:rPr lang="en-US" dirty="0" smtClean="0"/>
              <a:t>Safety architecture </a:t>
            </a:r>
          </a:p>
          <a:p>
            <a:pPr lvl="1"/>
            <a:r>
              <a:rPr lang="en-US" dirty="0"/>
              <a:t>Safety analysis </a:t>
            </a:r>
            <a:endParaRPr lang="en-US" dirty="0" smtClean="0"/>
          </a:p>
          <a:p>
            <a:r>
              <a:rPr lang="en-US" dirty="0" smtClean="0"/>
              <a:t>Management of systematic faults</a:t>
            </a:r>
          </a:p>
          <a:p>
            <a:pPr lvl="1"/>
            <a:r>
              <a:rPr lang="en-US" dirty="0"/>
              <a:t>Product creation process</a:t>
            </a:r>
          </a:p>
          <a:p>
            <a:pPr lvl="1"/>
            <a:r>
              <a:rPr lang="en-US" dirty="0" smtClean="0"/>
              <a:t>Compliance driven development process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Safety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management after release to production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08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Safety plan integrated into overall project plan</a:t>
            </a:r>
          </a:p>
          <a:p>
            <a:r>
              <a:rPr lang="en-US" dirty="0" smtClean="0"/>
              <a:t>Safety extension to key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47284"/>
              </p:ext>
            </p:extLst>
          </p:nvPr>
        </p:nvGraphicFramePr>
        <p:xfrm>
          <a:off x="609600" y="1219200"/>
          <a:ext cx="7721540" cy="333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3" imgW="9268801" imgH="4000860" progId="Visio.Drawing.11">
                  <p:embed/>
                </p:oleObj>
              </mc:Choice>
              <mc:Fallback>
                <p:oleObj name="Visio" r:id="rId3" imgW="9268801" imgH="40008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219200"/>
                        <a:ext cx="7721540" cy="3331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43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(Safe)Requirement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DOORS based </a:t>
            </a:r>
            <a:r>
              <a:rPr lang="en-US" dirty="0" smtClean="0"/>
              <a:t>formal requirement </a:t>
            </a:r>
            <a:r>
              <a:rPr lang="en-US" dirty="0"/>
              <a:t>management with bi directional </a:t>
            </a:r>
            <a:r>
              <a:rPr lang="en-US" dirty="0" smtClean="0"/>
              <a:t>traceability</a:t>
            </a:r>
          </a:p>
          <a:p>
            <a:pPr lvl="1"/>
            <a:r>
              <a:rPr lang="en-US" dirty="0" smtClean="0"/>
              <a:t>Formal process to track </a:t>
            </a:r>
          </a:p>
          <a:p>
            <a:pPr lvl="2"/>
            <a:r>
              <a:rPr lang="en-US" dirty="0" smtClean="0"/>
              <a:t>Customer requirements </a:t>
            </a:r>
          </a:p>
          <a:p>
            <a:pPr lvl="2"/>
            <a:r>
              <a:rPr lang="en-US" dirty="0" smtClean="0"/>
              <a:t>Allocated  requirements from system </a:t>
            </a:r>
            <a:endParaRPr lang="en-US" dirty="0"/>
          </a:p>
          <a:p>
            <a:pPr lvl="1"/>
            <a:r>
              <a:rPr lang="en-US" dirty="0"/>
              <a:t>All requirements can be tracked to a </a:t>
            </a:r>
            <a:r>
              <a:rPr lang="en-US" dirty="0" smtClean="0"/>
              <a:t>design, verification and validation </a:t>
            </a:r>
            <a:r>
              <a:rPr lang="en-US" dirty="0"/>
              <a:t>item</a:t>
            </a:r>
          </a:p>
          <a:p>
            <a:pPr lvl="1"/>
            <a:r>
              <a:rPr lang="en-US" dirty="0"/>
              <a:t>No design element in  repository without an assigned requirement</a:t>
            </a:r>
          </a:p>
          <a:p>
            <a:pPr lvl="1"/>
            <a:r>
              <a:rPr lang="en-US" dirty="0"/>
              <a:t>Any PR raised can be tracked to  a corresponding requirement </a:t>
            </a:r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Impact on existing requirements can be identified for CR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1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management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47804"/>
              </p:ext>
            </p:extLst>
          </p:nvPr>
        </p:nvGraphicFramePr>
        <p:xfrm>
          <a:off x="228600" y="1600200"/>
          <a:ext cx="8605214" cy="435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Visio" r:id="rId3" imgW="8011305" imgH="4053593" progId="Visio.Drawing.11">
                  <p:embed/>
                </p:oleObj>
              </mc:Choice>
              <mc:Fallback>
                <p:oleObj name="Visio" r:id="rId3" imgW="8011305" imgH="405359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605214" cy="4353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32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7772400" cy="3733799"/>
          </a:xfrm>
        </p:spPr>
        <p:txBody>
          <a:bodyPr>
            <a:normAutofit/>
          </a:bodyPr>
          <a:lstStyle/>
          <a:p>
            <a:r>
              <a:rPr lang="en-US" dirty="0"/>
              <a:t>Requirements </a:t>
            </a:r>
            <a:r>
              <a:rPr lang="en-US" dirty="0" smtClean="0"/>
              <a:t>Verification (product right)</a:t>
            </a:r>
            <a:endParaRPr lang="en-US" dirty="0"/>
          </a:p>
          <a:p>
            <a:pPr lvl="1"/>
            <a:r>
              <a:rPr lang="en-US" dirty="0" smtClean="0"/>
              <a:t>Checks </a:t>
            </a:r>
            <a:r>
              <a:rPr lang="en-US" dirty="0"/>
              <a:t>consistency of the requirements  specification artefacts and other development products (design, implementation, ...) </a:t>
            </a:r>
            <a:endParaRPr lang="en-US" dirty="0" smtClean="0"/>
          </a:p>
          <a:p>
            <a:pPr lvl="2"/>
            <a:r>
              <a:rPr lang="en-US" dirty="0" err="1" smtClean="0"/>
              <a:t>Req</a:t>
            </a:r>
            <a:r>
              <a:rPr lang="en-US" dirty="0" smtClean="0"/>
              <a:t>-</a:t>
            </a:r>
            <a:r>
              <a:rPr lang="en-US" dirty="0"/>
              <a:t>&gt;design-&gt;RTL/schematics-&gt; </a:t>
            </a:r>
            <a:r>
              <a:rPr lang="en-US" dirty="0" err="1"/>
              <a:t>netlist</a:t>
            </a:r>
            <a:r>
              <a:rPr lang="en-US" dirty="0"/>
              <a:t>-&gt; Back End -&gt;</a:t>
            </a:r>
            <a:r>
              <a:rPr lang="en-US" dirty="0" smtClean="0"/>
              <a:t>GDS2</a:t>
            </a:r>
          </a:p>
          <a:p>
            <a:pPr lvl="2"/>
            <a:r>
              <a:rPr lang="en-US" dirty="0" smtClean="0"/>
              <a:t>Safety not compromised during design translation process</a:t>
            </a:r>
          </a:p>
          <a:p>
            <a:pPr lvl="1"/>
            <a:r>
              <a:rPr lang="en-US" dirty="0" smtClean="0"/>
              <a:t>Each requirements are associated with a verification item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02141" y="4876800"/>
            <a:ext cx="6324600" cy="129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N" altLang="en-US" sz="2000" b="1" dirty="0">
                <a:solidFill>
                  <a:schemeClr val="bg1"/>
                </a:solidFill>
                <a:latin typeface="+mn-lt"/>
              </a:rPr>
              <a:t>V</a:t>
            </a:r>
            <a:r>
              <a:rPr lang="en-IN" altLang="en-US" sz="2000" b="1" dirty="0" smtClean="0">
                <a:solidFill>
                  <a:schemeClr val="bg1"/>
                </a:solidFill>
                <a:latin typeface="+mn-lt"/>
              </a:rPr>
              <a:t>erification</a:t>
            </a:r>
            <a:r>
              <a:rPr lang="en-IN" alt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IN" altLang="en-US" sz="2000" dirty="0">
                <a:solidFill>
                  <a:schemeClr val="bg1"/>
                </a:solidFill>
                <a:latin typeface="+mn-lt"/>
              </a:rPr>
              <a:t>is performed throughout the entire safety lifecycle, by each specific party involved, for each of the major work </a:t>
            </a:r>
            <a:r>
              <a:rPr lang="en-IN" altLang="en-US" sz="2000" dirty="0" smtClean="0">
                <a:solidFill>
                  <a:schemeClr val="bg1"/>
                </a:solidFill>
                <a:latin typeface="+mn-lt"/>
              </a:rPr>
              <a:t>products. </a:t>
            </a:r>
          </a:p>
          <a:p>
            <a:r>
              <a:rPr lang="en-IN" altLang="en-US" sz="2000" dirty="0" smtClean="0">
                <a:solidFill>
                  <a:schemeClr val="bg1"/>
                </a:solidFill>
                <a:latin typeface="+mn-lt"/>
              </a:rPr>
              <a:t>Compliance driven verification is the key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11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Validation (right product)</a:t>
            </a:r>
            <a:endParaRPr lang="en-US" dirty="0"/>
          </a:p>
          <a:p>
            <a:pPr lvl="1"/>
            <a:r>
              <a:rPr lang="en-US" dirty="0" smtClean="0"/>
              <a:t>Check IC </a:t>
            </a:r>
            <a:r>
              <a:rPr lang="en-US" dirty="0"/>
              <a:t>requirements specification against </a:t>
            </a:r>
            <a:r>
              <a:rPr lang="en-US" dirty="0" smtClean="0"/>
              <a:t>customers goals </a:t>
            </a:r>
            <a:r>
              <a:rPr lang="en-US" dirty="0"/>
              <a:t>and requirements</a:t>
            </a:r>
          </a:p>
          <a:p>
            <a:pPr lvl="1"/>
            <a:r>
              <a:rPr lang="en-US" dirty="0"/>
              <a:t>Provides assurance that the hardware item derived requirements are correct and complete with respect to system requirements allocated to the hardware </a:t>
            </a:r>
            <a:r>
              <a:rPr lang="en-US" dirty="0" smtClean="0"/>
              <a:t>item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that the highest level safety requirement, the safety goal, has been met and that they are correct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product is safe to use  within the mission </a:t>
            </a:r>
            <a:r>
              <a:rPr lang="en-US" dirty="0" smtClean="0"/>
              <a:t>profile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00" y="5105400"/>
            <a:ext cx="63246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N" altLang="en-US" b="1" dirty="0" smtClean="0">
                <a:solidFill>
                  <a:schemeClr val="bg1"/>
                </a:solidFill>
                <a:latin typeface="+mn-lt"/>
              </a:rPr>
              <a:t>Validation</a:t>
            </a:r>
            <a:r>
              <a:rPr lang="en-IN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IN" altLang="en-US" dirty="0">
                <a:solidFill>
                  <a:schemeClr val="bg1"/>
                </a:solidFill>
                <a:latin typeface="+mn-lt"/>
              </a:rPr>
              <a:t>has a </a:t>
            </a:r>
            <a:r>
              <a:rPr lang="en-IN" altLang="en-US" dirty="0" smtClean="0">
                <a:solidFill>
                  <a:schemeClr val="bg1"/>
                </a:solidFill>
                <a:latin typeface="+mn-lt"/>
              </a:rPr>
              <a:t> specific meaning against “safety element out of context”. Make sure that safety goals are met trough creation of “proven in use arguments”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590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V&amp;V work flow (safety extension)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Clear ownership on who does </a:t>
            </a:r>
            <a:r>
              <a:rPr lang="en-IN" altLang="en-US" dirty="0" smtClean="0"/>
              <a:t>what within V&amp;V organization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694376"/>
              </p:ext>
            </p:extLst>
          </p:nvPr>
        </p:nvGraphicFramePr>
        <p:xfrm>
          <a:off x="1066800" y="2438400"/>
          <a:ext cx="7039369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Visio" r:id="rId3" imgW="5974601" imgH="3040802" progId="Visio.Drawing.11">
                  <p:embed/>
                </p:oleObj>
              </mc:Choice>
              <mc:Fallback>
                <p:oleObj name="Visio" r:id="rId3" imgW="5974601" imgH="304080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7039369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Compliance driven Verification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495800"/>
          </a:xfrm>
        </p:spPr>
        <p:txBody>
          <a:bodyPr>
            <a:noAutofit/>
          </a:bodyPr>
          <a:lstStyle/>
          <a:p>
            <a:r>
              <a:rPr lang="en-US" sz="1600" dirty="0"/>
              <a:t>Compliance driven verification</a:t>
            </a:r>
          </a:p>
          <a:p>
            <a:pPr lvl="1"/>
            <a:r>
              <a:rPr lang="en-US" sz="1600" dirty="0"/>
              <a:t>Coverage: Link coverage item to requirements  with evidence( 100% requirements coverage) In addition to other standard coverage metrics</a:t>
            </a:r>
          </a:p>
          <a:p>
            <a:pPr lvl="1"/>
            <a:r>
              <a:rPr lang="en-US" sz="1600" dirty="0"/>
              <a:t>Test plan, test item, test results linked to </a:t>
            </a:r>
            <a:r>
              <a:rPr lang="en-US" sz="1600" dirty="0" smtClean="0"/>
              <a:t>DOORS to establish </a:t>
            </a:r>
            <a:r>
              <a:rPr lang="en-US" sz="1600" dirty="0"/>
              <a:t>traceability</a:t>
            </a:r>
            <a:endParaRPr lang="en-US" sz="1600" dirty="0" smtClean="0"/>
          </a:p>
          <a:p>
            <a:pPr lvl="1"/>
            <a:r>
              <a:rPr lang="en-US" sz="1600" dirty="0" smtClean="0"/>
              <a:t>Verification at </a:t>
            </a:r>
            <a:r>
              <a:rPr lang="en-US" sz="1600" dirty="0"/>
              <a:t>every stage of data translation ( </a:t>
            </a:r>
            <a:r>
              <a:rPr lang="en-US" sz="1600" dirty="0" err="1"/>
              <a:t>req</a:t>
            </a:r>
            <a:r>
              <a:rPr lang="en-US" sz="1600" dirty="0"/>
              <a:t>-design-RTL-</a:t>
            </a:r>
            <a:r>
              <a:rPr lang="en-US" sz="1600" dirty="0" err="1"/>
              <a:t>netlist</a:t>
            </a:r>
            <a:r>
              <a:rPr lang="en-US" sz="1600" dirty="0"/>
              <a:t>-post layout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Constraints driven </a:t>
            </a:r>
          </a:p>
          <a:p>
            <a:pPr lvl="1"/>
            <a:r>
              <a:rPr lang="en-US" sz="1600" dirty="0"/>
              <a:t>Interface constraints(limit, boundary value </a:t>
            </a:r>
            <a:r>
              <a:rPr lang="en-US" sz="1600" dirty="0" smtClean="0"/>
              <a:t>etc.), </a:t>
            </a:r>
            <a:r>
              <a:rPr lang="en-US" sz="1600" dirty="0"/>
              <a:t>rules, design constraints </a:t>
            </a:r>
            <a:r>
              <a:rPr lang="en-US" sz="1600" dirty="0" smtClean="0"/>
              <a:t> such as </a:t>
            </a:r>
            <a:r>
              <a:rPr lang="en-US" sz="1600" dirty="0"/>
              <a:t>Boundary value analysis, negative testing, control flow (protocols), data flow (protocol), overflow, underflow </a:t>
            </a:r>
          </a:p>
          <a:p>
            <a:r>
              <a:rPr lang="en-US" sz="1600" dirty="0" smtClean="0"/>
              <a:t>Design </a:t>
            </a:r>
            <a:r>
              <a:rPr lang="en-US" sz="1600" dirty="0"/>
              <a:t>intent verification</a:t>
            </a:r>
          </a:p>
          <a:p>
            <a:pPr lvl="1"/>
            <a:r>
              <a:rPr lang="en-US" sz="1600" dirty="0"/>
              <a:t>Intended operational environment and </a:t>
            </a:r>
            <a:r>
              <a:rPr lang="en-US" sz="1600" dirty="0" smtClean="0"/>
              <a:t>rules </a:t>
            </a:r>
            <a:endParaRPr lang="en-US" sz="1600" dirty="0"/>
          </a:p>
          <a:p>
            <a:pPr lvl="1"/>
            <a:r>
              <a:rPr lang="en-US" sz="1600" dirty="0"/>
              <a:t>Temporal behavior to stimuli (protocol sequence, error recovery</a:t>
            </a:r>
          </a:p>
          <a:p>
            <a:r>
              <a:rPr lang="en-US" sz="1600" dirty="0"/>
              <a:t>Risk oriented</a:t>
            </a:r>
          </a:p>
          <a:p>
            <a:pPr lvl="1"/>
            <a:r>
              <a:rPr lang="en-US" sz="1600" dirty="0"/>
              <a:t>Inputs from FMEA/FMECA</a:t>
            </a:r>
          </a:p>
          <a:p>
            <a:r>
              <a:rPr lang="en-US" sz="1600" dirty="0"/>
              <a:t>Fault injection </a:t>
            </a:r>
            <a:r>
              <a:rPr lang="en-US" sz="1600" dirty="0" smtClean="0"/>
              <a:t>testing</a:t>
            </a:r>
          </a:p>
          <a:p>
            <a:pPr lvl="1"/>
            <a:r>
              <a:rPr lang="en-US" sz="1600" dirty="0" smtClean="0"/>
              <a:t>Coverage for safety architecture components  &amp; </a:t>
            </a:r>
            <a:r>
              <a:rPr lang="en-US" sz="1600" dirty="0"/>
              <a:t>diagnostic capabilities</a:t>
            </a:r>
          </a:p>
          <a:p>
            <a:r>
              <a:rPr lang="en-US" sz="1600" dirty="0"/>
              <a:t>Structural</a:t>
            </a:r>
          </a:p>
          <a:p>
            <a:pPr lvl="1"/>
            <a:r>
              <a:rPr lang="en-US" sz="1600" dirty="0"/>
              <a:t> formal review, audit, code </a:t>
            </a:r>
            <a:r>
              <a:rPr lang="en-US" sz="1600" dirty="0" smtClean="0"/>
              <a:t>walkthrough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(safety extensions)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 </a:t>
            </a:r>
            <a:r>
              <a:rPr lang="en-US" dirty="0" smtClean="0"/>
              <a:t>whether  </a:t>
            </a:r>
            <a:r>
              <a:rPr lang="en-US" dirty="0"/>
              <a:t>safety goal  is </a:t>
            </a:r>
            <a:r>
              <a:rPr lang="en-US" dirty="0" smtClean="0"/>
              <a:t>met</a:t>
            </a:r>
          </a:p>
          <a:p>
            <a:pPr lvl="1"/>
            <a:r>
              <a:rPr lang="en-US" dirty="0" smtClean="0"/>
              <a:t>Customer driven or safety element out of context</a:t>
            </a:r>
          </a:p>
          <a:p>
            <a:pPr lvl="1"/>
            <a:r>
              <a:rPr lang="en-US" dirty="0" smtClean="0"/>
              <a:t>Confirmation check on safety goals, safety architecture against functional safety of the items at intended use case level</a:t>
            </a:r>
            <a:endParaRPr lang="en-US" dirty="0"/>
          </a:p>
          <a:p>
            <a:r>
              <a:rPr lang="en-US" dirty="0" smtClean="0"/>
              <a:t>Use case validation</a:t>
            </a:r>
          </a:p>
          <a:p>
            <a:pPr lvl="1"/>
            <a:r>
              <a:rPr lang="en-US" dirty="0" smtClean="0"/>
              <a:t>Question/review </a:t>
            </a:r>
            <a:r>
              <a:rPr lang="en-US" dirty="0"/>
              <a:t>safety goals  from a use case </a:t>
            </a:r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Compliance with governing standards and other regulatory requirements </a:t>
            </a:r>
          </a:p>
          <a:p>
            <a:pPr lvl="2"/>
            <a:r>
              <a:rPr lang="en-US" dirty="0" smtClean="0"/>
              <a:t>Interface standards, EMI/EMC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Fault injection testing</a:t>
            </a:r>
          </a:p>
          <a:p>
            <a:pPr lvl="1"/>
            <a:r>
              <a:rPr lang="en-US" dirty="0" smtClean="0"/>
              <a:t>Validate safety architecture and diagnostic features</a:t>
            </a:r>
            <a:endParaRPr lang="en-US" dirty="0"/>
          </a:p>
          <a:p>
            <a:r>
              <a:rPr lang="en-US" dirty="0" smtClean="0"/>
              <a:t>Evidences against all the above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&amp; validation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7987"/>
            <a:ext cx="5219700" cy="50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15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5105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requirements and test items are in DOORS data base</a:t>
            </a:r>
          </a:p>
          <a:p>
            <a:r>
              <a:rPr lang="en-US" dirty="0" smtClean="0"/>
              <a:t>Impact on verification items due to requirement changes are immediately notified</a:t>
            </a:r>
          </a:p>
          <a:p>
            <a:r>
              <a:rPr lang="en-US" dirty="0" smtClean="0"/>
              <a:t>Easy to trace back a problem report back to the originating requirement</a:t>
            </a:r>
          </a:p>
          <a:p>
            <a:r>
              <a:rPr lang="en-US" dirty="0" smtClean="0"/>
              <a:t>Automated reporting on V&amp;V progress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421481"/>
              </p:ext>
            </p:extLst>
          </p:nvPr>
        </p:nvGraphicFramePr>
        <p:xfrm>
          <a:off x="5715000" y="1295400"/>
          <a:ext cx="2819400" cy="253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Visio" r:id="rId3" imgW="10327723" imgH="5614650" progId="Visio.Drawing.11">
                  <p:embed/>
                </p:oleObj>
              </mc:Choice>
              <mc:Fallback>
                <p:oleObj name="Visio" r:id="rId3" imgW="10327723" imgH="561465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95400"/>
                        <a:ext cx="2819400" cy="253578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63938261"/>
              </p:ext>
            </p:extLst>
          </p:nvPr>
        </p:nvGraphicFramePr>
        <p:xfrm>
          <a:off x="5638800" y="3962400"/>
          <a:ext cx="2902585" cy="20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57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safety 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altLang="en-US" dirty="0"/>
              <a:t>IEC 61508/ISO 26262 </a:t>
            </a:r>
            <a:r>
              <a:rPr lang="en-IN" altLang="en-US" dirty="0" smtClean="0"/>
              <a:t>safety concept</a:t>
            </a:r>
          </a:p>
          <a:p>
            <a:pPr lvl="1"/>
            <a:r>
              <a:rPr lang="en-IN" altLang="en-US" dirty="0" smtClean="0"/>
              <a:t>It is impossible to develop a zero error (bug free) system </a:t>
            </a:r>
          </a:p>
          <a:p>
            <a:pPr lvl="2"/>
            <a:r>
              <a:rPr lang="en-IN" altLang="en-US" dirty="0" smtClean="0"/>
              <a:t>Specification</a:t>
            </a:r>
            <a:r>
              <a:rPr lang="en-IN" altLang="en-US" dirty="0"/>
              <a:t>, implementation or realization </a:t>
            </a:r>
            <a:r>
              <a:rPr lang="en-IN" altLang="en-US" dirty="0" smtClean="0"/>
              <a:t>errors</a:t>
            </a:r>
          </a:p>
          <a:p>
            <a:pPr lvl="2"/>
            <a:r>
              <a:rPr lang="en-IN" altLang="en-US" dirty="0" smtClean="0"/>
              <a:t>Random hardware failure may occur due to</a:t>
            </a:r>
          </a:p>
          <a:p>
            <a:pPr lvl="3"/>
            <a:r>
              <a:rPr lang="en-US" altLang="en-US" dirty="0"/>
              <a:t>Reasonably foreseeable operational errors,</a:t>
            </a:r>
          </a:p>
          <a:p>
            <a:pPr lvl="3"/>
            <a:r>
              <a:rPr lang="en-US" altLang="en-US" dirty="0"/>
              <a:t>Reasonably foreseeable misuse.</a:t>
            </a:r>
            <a:endParaRPr lang="en-IN" altLang="en-US" b="1" dirty="0"/>
          </a:p>
          <a:p>
            <a:pPr lvl="1"/>
            <a:r>
              <a:rPr lang="en-IN" altLang="en-US" dirty="0" smtClean="0"/>
              <a:t>It is is possible to build a system with acceptable failure rate</a:t>
            </a:r>
          </a:p>
          <a:p>
            <a:pPr lvl="2"/>
            <a:r>
              <a:rPr lang="en-IN" altLang="en-US" dirty="0"/>
              <a:t>Acceptable failure rates vary per </a:t>
            </a:r>
            <a:r>
              <a:rPr lang="en-IN" altLang="en-US" dirty="0" smtClean="0"/>
              <a:t>application</a:t>
            </a:r>
          </a:p>
          <a:p>
            <a:pPr lvl="2"/>
            <a:r>
              <a:rPr lang="en-IN" altLang="en-US" dirty="0" smtClean="0"/>
              <a:t>Classified by automotive safety integrity levels (ASIL) </a:t>
            </a:r>
            <a:r>
              <a:rPr lang="en-IN" altLang="en-US" dirty="0" smtClean="0"/>
              <a:t> &amp;</a:t>
            </a:r>
            <a:endParaRPr lang="en-IN" altLang="en-US" dirty="0" smtClean="0"/>
          </a:p>
          <a:p>
            <a:pPr lvl="2"/>
            <a:r>
              <a:rPr lang="en-IN" altLang="en-US" dirty="0"/>
              <a:t>frequency and severity of functional </a:t>
            </a:r>
            <a:r>
              <a:rPr lang="en-IN" altLang="en-US" dirty="0" smtClean="0"/>
              <a:t>failures</a:t>
            </a:r>
          </a:p>
          <a:p>
            <a:pPr lvl="1"/>
            <a:r>
              <a:rPr lang="en-US" altLang="en-US" dirty="0"/>
              <a:t>If a failure occurs, the system needs to be transferred into a safe state </a:t>
            </a:r>
            <a:endParaRPr lang="en-US" altLang="en-US" dirty="0" smtClean="0"/>
          </a:p>
          <a:p>
            <a:pPr lvl="2"/>
            <a:r>
              <a:rPr lang="en-US" altLang="en-US" dirty="0"/>
              <a:t>F</a:t>
            </a:r>
            <a:r>
              <a:rPr lang="en-US" altLang="en-US" dirty="0" smtClean="0"/>
              <a:t>ailure </a:t>
            </a:r>
            <a:r>
              <a:rPr lang="en-US" altLang="en-US" dirty="0"/>
              <a:t>event </a:t>
            </a:r>
            <a:r>
              <a:rPr lang="en-US" altLang="en-US" dirty="0" smtClean="0"/>
              <a:t>should not </a:t>
            </a:r>
            <a:r>
              <a:rPr lang="en-US" altLang="en-US" dirty="0"/>
              <a:t>lead to unacceptable </a:t>
            </a:r>
            <a:r>
              <a:rPr lang="en-US" altLang="en-US" dirty="0" smtClean="0"/>
              <a:t>risk</a:t>
            </a:r>
            <a:endParaRPr lang="en-US" altLang="en-US" dirty="0"/>
          </a:p>
          <a:p>
            <a:pPr lvl="3"/>
            <a:r>
              <a:rPr lang="en-US" altLang="en-US" dirty="0"/>
              <a:t>S</a:t>
            </a:r>
            <a:r>
              <a:rPr lang="en-US" altLang="en-US" dirty="0" smtClean="0"/>
              <a:t>ystem </a:t>
            </a:r>
            <a:r>
              <a:rPr lang="en-US" altLang="en-US" dirty="0"/>
              <a:t>must detect all faults that could lead to a hazardous event</a:t>
            </a:r>
          </a:p>
          <a:p>
            <a:pPr lvl="3"/>
            <a:r>
              <a:rPr lang="en-US" altLang="en-US" dirty="0"/>
              <a:t>The fault reaction time to achieve safe state must be short enough to avoid any hazardous </a:t>
            </a:r>
            <a:r>
              <a:rPr lang="en-US" altLang="en-US" dirty="0" smtClean="0"/>
              <a:t>event</a:t>
            </a:r>
          </a:p>
          <a:p>
            <a:pPr lvl="2"/>
            <a:r>
              <a:rPr lang="en-US" altLang="en-US" dirty="0" smtClean="0"/>
              <a:t>Safe state can be defined as</a:t>
            </a:r>
          </a:p>
          <a:p>
            <a:pPr lvl="3"/>
            <a:r>
              <a:rPr lang="en-US" altLang="en-US" dirty="0" smtClean="0"/>
              <a:t>Fail safe or fail operational </a:t>
            </a:r>
          </a:p>
          <a:p>
            <a:pPr lvl="4"/>
            <a:r>
              <a:rPr lang="en-US" altLang="en-US" dirty="0" smtClean="0"/>
              <a:t>Depends on application</a:t>
            </a:r>
            <a:endParaRPr lang="en-US" altLang="en-US" dirty="0"/>
          </a:p>
          <a:p>
            <a:pPr lvl="2"/>
            <a:endParaRPr lang="en-IN" altLang="en-US" dirty="0"/>
          </a:p>
          <a:p>
            <a:pPr lvl="2"/>
            <a:endParaRPr lang="en-IN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59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 qualification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077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tool qualification</a:t>
            </a:r>
            <a:endParaRPr lang="en-US" dirty="0"/>
          </a:p>
          <a:p>
            <a:pPr lvl="1"/>
            <a:r>
              <a:rPr lang="en-US" dirty="0" smtClean="0"/>
              <a:t>IC design involves many translation process, and tool in general has the capacity to introduce error during  various </a:t>
            </a:r>
            <a:r>
              <a:rPr lang="en-US" dirty="0"/>
              <a:t>translation process</a:t>
            </a:r>
          </a:p>
          <a:p>
            <a:pPr lvl="2"/>
            <a:r>
              <a:rPr lang="en-US" dirty="0"/>
              <a:t>e.g. RTL-&gt; Synth </a:t>
            </a:r>
            <a:r>
              <a:rPr lang="en-US" dirty="0" err="1"/>
              <a:t>netlist</a:t>
            </a:r>
            <a:r>
              <a:rPr lang="en-US" dirty="0"/>
              <a:t> -&gt; post layout </a:t>
            </a:r>
          </a:p>
          <a:p>
            <a:pPr lvl="1"/>
            <a:r>
              <a:rPr lang="en-US" dirty="0"/>
              <a:t>Verification tools may fail to detect errors in the hardware items </a:t>
            </a:r>
          </a:p>
          <a:p>
            <a:r>
              <a:rPr lang="en-US" dirty="0"/>
              <a:t>Tool qualification makes sure that tool correctly </a:t>
            </a:r>
            <a:r>
              <a:rPr lang="en-US" dirty="0" smtClean="0"/>
              <a:t>functions (improve confidence in tool function)</a:t>
            </a:r>
            <a:endParaRPr lang="en-US" dirty="0"/>
          </a:p>
          <a:p>
            <a:r>
              <a:rPr lang="en-US" dirty="0"/>
              <a:t>The library components and  different views used during the design translation process also need to be of mature quality and  qualified 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qualification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20011"/>
              </p:ext>
            </p:extLst>
          </p:nvPr>
        </p:nvGraphicFramePr>
        <p:xfrm>
          <a:off x="1981200" y="1295400"/>
          <a:ext cx="5410200" cy="494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Visio" r:id="rId3" imgW="6114701" imgH="5592484" progId="Visio.Drawing.11">
                  <p:embed/>
                </p:oleObj>
              </mc:Choice>
              <mc:Fallback>
                <p:oleObj name="Visio" r:id="rId3" imgW="6114701" imgH="559248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5410200" cy="4948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2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Configuration &amp; Change management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Configuration management plan </a:t>
            </a:r>
            <a:r>
              <a:rPr lang="en-US" dirty="0" smtClean="0"/>
              <a:t> </a:t>
            </a:r>
            <a:r>
              <a:rPr lang="en-US" dirty="0"/>
              <a:t>aligned with ISO TS 16949, ISO9001 </a:t>
            </a:r>
            <a:endParaRPr lang="en-US" dirty="0" smtClean="0"/>
          </a:p>
          <a:p>
            <a:pPr lvl="1"/>
            <a:r>
              <a:rPr lang="en-US" dirty="0" smtClean="0"/>
              <a:t>Maintenance </a:t>
            </a:r>
            <a:r>
              <a:rPr lang="en-US" dirty="0"/>
              <a:t>of safety case as a living argument  to provide a mechanism to establish the interdependency between the elements of safely case</a:t>
            </a:r>
          </a:p>
          <a:p>
            <a:r>
              <a:rPr lang="en-US" dirty="0"/>
              <a:t>Change management </a:t>
            </a:r>
            <a:endParaRPr lang="en-US" dirty="0" smtClean="0"/>
          </a:p>
          <a:p>
            <a:pPr lvl="1"/>
            <a:r>
              <a:rPr lang="en-US" dirty="0" smtClean="0"/>
              <a:t>Establish  </a:t>
            </a:r>
            <a:r>
              <a:rPr lang="en-US" dirty="0"/>
              <a:t>link  between change </a:t>
            </a:r>
            <a:r>
              <a:rPr lang="en-US" dirty="0" smtClean="0"/>
              <a:t>management &amp; problem reporting  </a:t>
            </a:r>
            <a:r>
              <a:rPr lang="en-US" dirty="0"/>
              <a:t>process and requirement management (through DOORS)</a:t>
            </a:r>
          </a:p>
          <a:p>
            <a:r>
              <a:rPr lang="en-US" dirty="0" smtClean="0"/>
              <a:t>Safety representative in CCB </a:t>
            </a:r>
          </a:p>
          <a:p>
            <a:pPr lvl="1"/>
            <a:r>
              <a:rPr lang="en-US" dirty="0" smtClean="0"/>
              <a:t>Ascertain the impact on functional safety  w.r.t change requests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management and process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Process Gap analysis (safety) </a:t>
            </a:r>
          </a:p>
          <a:p>
            <a:r>
              <a:rPr lang="en-IN" altLang="en-US" dirty="0" smtClean="0"/>
              <a:t>Safety culture within organisation &amp; project team</a:t>
            </a:r>
          </a:p>
          <a:p>
            <a:r>
              <a:rPr lang="en-IN" altLang="en-US" dirty="0" smtClean="0"/>
              <a:t>Process tailoring  with respect to the project</a:t>
            </a:r>
          </a:p>
          <a:p>
            <a:r>
              <a:rPr lang="en-US" altLang="en-US" dirty="0" smtClean="0"/>
              <a:t>Process assurance</a:t>
            </a:r>
          </a:p>
          <a:p>
            <a:pPr lvl="1"/>
            <a:r>
              <a:rPr lang="en-US" altLang="en-US" dirty="0" smtClean="0"/>
              <a:t>Design data base management</a:t>
            </a:r>
          </a:p>
          <a:p>
            <a:pPr lvl="1"/>
            <a:r>
              <a:rPr lang="en-US" altLang="en-US" dirty="0" smtClean="0"/>
              <a:t>Design assurance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 gap analysis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45000"/>
              </a:spcBef>
              <a:buClr>
                <a:srgbClr val="FAB400"/>
              </a:buClr>
              <a:buSzPct val="75000"/>
              <a:buFont typeface="Arial" charset="0"/>
              <a:buBlip>
                <a:blip r:embed="rId3"/>
              </a:buBlip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05000"/>
              </a:lnSpc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F482A28-CCDE-42D4-BCCC-EC4D155FA90D}" type="slidenum">
              <a:rPr altLang="en-US" sz="10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477887"/>
              </p:ext>
            </p:extLst>
          </p:nvPr>
        </p:nvGraphicFramePr>
        <p:xfrm>
          <a:off x="1752600" y="1219200"/>
          <a:ext cx="56324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Visio" r:id="rId4" imgW="5632542" imgH="4800060" progId="Visio.Drawing.11">
                  <p:embed/>
                </p:oleObj>
              </mc:Choice>
              <mc:Fallback>
                <p:oleObj name="Visio" r:id="rId4" imgW="5632542" imgH="48000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63245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4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92113" y="184150"/>
            <a:ext cx="8359775" cy="914400"/>
          </a:xfrm>
        </p:spPr>
        <p:txBody>
          <a:bodyPr/>
          <a:lstStyle/>
          <a:p>
            <a:r>
              <a:rPr lang="en-US" altLang="en-US" smtClean="0"/>
              <a:t>Gap analysis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75" y="835025"/>
          <a:ext cx="8359775" cy="5090100"/>
        </p:xfrm>
        <a:graphic>
          <a:graphicData uri="http://schemas.openxmlformats.org/drawingml/2006/table">
            <a:tbl>
              <a:tblPr/>
              <a:tblGrid>
                <a:gridCol w="2446338"/>
                <a:gridCol w="5913437"/>
              </a:tblGrid>
              <a:tr h="82285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Requirement engineering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Demonstrate process for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Requirement capture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To establish requirement traceability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06666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 assurance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Reviewing and tracking compliance with plans.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Identifying and documenting deviations from plans.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Determining if transition criteria have been met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between lifecycle stages.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106666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Configuration management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Demonstrate supporting processes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Change Management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Management of Requirements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Configuration Management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06666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Quality management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Quality manual  update for safety life cycle process &amp; methodologies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Supporting process (check list, templates guide lines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e.g. FMEA/FMEDA template &amp; process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106666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culture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Evidence of management of Safety Life Cycle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Organisation chart showing safety role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Competence management (training &amp; qualification program)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assessment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53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45000"/>
              </a:spcBef>
              <a:buClr>
                <a:srgbClr val="FAB400"/>
              </a:buClr>
              <a:buSzPct val="75000"/>
              <a:buFont typeface="Arial" charset="0"/>
              <a:buBlip>
                <a:blip r:embed="rId2"/>
              </a:buBlip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05000"/>
              </a:lnSpc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C251A15-ABB7-432C-80F6-40F04DE16AD8}" type="slidenum">
              <a:rPr altLang="en-US" sz="10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025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culture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63639"/>
              </p:ext>
            </p:extLst>
          </p:nvPr>
        </p:nvGraphicFramePr>
        <p:xfrm>
          <a:off x="228600" y="1219200"/>
          <a:ext cx="8556625" cy="4693920"/>
        </p:xfrm>
        <a:graphic>
          <a:graphicData uri="http://schemas.openxmlformats.org/drawingml/2006/table">
            <a:tbl>
              <a:tblPr/>
              <a:tblGrid>
                <a:gridCol w="3352800"/>
                <a:gridCol w="5203825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Normal development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Safety culture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Safety measures are not planned. No Specific budget for safety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Necessary measures are planned  according to safety plan (planning, tracking, coordination). Safety plan is integrated into project plan (receivables, deliverables, and resources)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Risk analysis &amp; tracking is done, but may not structured (updated on regular basis)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Structured risk analysis is a must at beginning of project, and is continuously updated  with 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Typically an FMEA cycle is followed (qualitative analysis)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Both qualitative (FMEA) and quantitative (FMECA/FMEDA,FTA) analysis is a followed at beginning of a project and is continuously updated  with 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Change request are accepted at any stage (primarily look only into schedule impact)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Change requests are analyzed and evaluated against functional safety and accepted only through a strict formal change management process ( four eye principle) and impact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Safety assessment not a must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Safety assessment is a must  and evidence preserved until end of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24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ISO 26262 tailoring for  IC </a:t>
            </a:r>
            <a:r>
              <a:rPr lang="en-US" altLang="en-US" sz="3200" dirty="0" smtClean="0">
                <a:solidFill>
                  <a:schemeClr val="tx1"/>
                </a:solidFill>
              </a:rPr>
              <a:t>(HW only) project </a:t>
            </a:r>
            <a:r>
              <a:rPr lang="en-US" altLang="en-US" sz="3200" dirty="0" smtClean="0">
                <a:solidFill>
                  <a:schemeClr val="tx1"/>
                </a:solidFill>
              </a:rPr>
              <a:t>(example)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ct val="45000"/>
              </a:spcBef>
              <a:buClr>
                <a:srgbClr val="FAB400"/>
              </a:buClr>
              <a:buSzPct val="75000"/>
              <a:buFont typeface="Arial" charset="0"/>
              <a:buBlip>
                <a:blip r:embed="rId2"/>
              </a:buBlip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05000"/>
              </a:lnSpc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450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21569D8-B9F4-4650-89E3-2E0CD0884644}" type="slidenum">
              <a:rPr altLang="en-US" sz="10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51899"/>
              </p:ext>
            </p:extLst>
          </p:nvPr>
        </p:nvGraphicFramePr>
        <p:xfrm>
          <a:off x="304800" y="914400"/>
          <a:ext cx="8382000" cy="5009819"/>
        </p:xfrm>
        <a:graphic>
          <a:graphicData uri="http://schemas.openxmlformats.org/drawingml/2006/table">
            <a:tbl>
              <a:tblPr/>
              <a:tblGrid>
                <a:gridCol w="2856341"/>
                <a:gridCol w="2782150"/>
                <a:gridCol w="2743509"/>
              </a:tblGrid>
              <a:tr h="553283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ISO26262 tailoring for  Dolphin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Applicability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Remark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3283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–Management of functional safety	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Based on functional safety plan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</a:tr>
              <a:tr h="331504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–Concept phase	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Driven by customer inputs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</a:tr>
              <a:tr h="553283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–Product development at the system level	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Mostly applicable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Primarily towards system validation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</a:tr>
              <a:tr h="553283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5–Product development at the hardware level	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of the diagnostic requirements are here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</a:tr>
              <a:tr h="553283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6–Product development at the software level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Limited (for IC do not contain a MCU)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Validate API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(MCU) interface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</a:tr>
              <a:tr h="614837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–Production and operation	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Applicable (IC test &amp; production &amp; engineering)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Big influence on FIT by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 manufacturing process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</a:tr>
              <a:tr h="429634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–Supporting processes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Mostly applicable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EB"/>
                    </a:solidFill>
                  </a:tcPr>
                </a:tc>
              </a:tr>
              <a:tr h="734408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 –ASIL oriented and safety  analysis	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Based on customer inputs  &amp; application profile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rgbClr val="FAB400"/>
                        </a:buClr>
                        <a:buSzPct val="75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 use cases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7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environment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1"/>
          </a:xfrm>
        </p:spPr>
        <p:txBody>
          <a:bodyPr>
            <a:noAutofit/>
          </a:bodyPr>
          <a:lstStyle/>
          <a:p>
            <a:r>
              <a:rPr lang="en-US" altLang="en-US" sz="1600" dirty="0"/>
              <a:t>Focus on </a:t>
            </a:r>
            <a:r>
              <a:rPr lang="en-IN" altLang="en-US" sz="1600" dirty="0"/>
              <a:t>effort  spend up front to prevent design </a:t>
            </a:r>
            <a:r>
              <a:rPr lang="en-IN" altLang="en-US" sz="1600" dirty="0" smtClean="0"/>
              <a:t>problems due  to design environment</a:t>
            </a:r>
            <a:endParaRPr lang="en-IN" altLang="en-US" sz="1600" dirty="0"/>
          </a:p>
          <a:p>
            <a:r>
              <a:rPr lang="en-IN" altLang="en-US" sz="1600" dirty="0" smtClean="0"/>
              <a:t>Infrastructure </a:t>
            </a:r>
            <a:r>
              <a:rPr lang="en-IN" altLang="en-US" sz="1600" dirty="0"/>
              <a:t>review Scope</a:t>
            </a:r>
          </a:p>
          <a:p>
            <a:pPr lvl="1"/>
            <a:r>
              <a:rPr lang="en-IN" altLang="en-US" sz="1600" dirty="0"/>
              <a:t>Data base structure</a:t>
            </a:r>
          </a:p>
          <a:p>
            <a:pPr lvl="1"/>
            <a:r>
              <a:rPr lang="en-IN" altLang="en-US" sz="1600" dirty="0"/>
              <a:t>Development standards &amp; flows</a:t>
            </a:r>
          </a:p>
          <a:p>
            <a:pPr lvl="1"/>
            <a:r>
              <a:rPr lang="en-IN" altLang="en-US" sz="1600" dirty="0" smtClean="0"/>
              <a:t>CM, CR/PR </a:t>
            </a:r>
            <a:r>
              <a:rPr lang="en-IN" altLang="en-US" sz="1600" dirty="0"/>
              <a:t>system and tracking methodology</a:t>
            </a:r>
          </a:p>
          <a:p>
            <a:pPr lvl="1"/>
            <a:r>
              <a:rPr lang="en-IN" altLang="en-US" sz="1600" dirty="0"/>
              <a:t>Effective simulation analysis and regression systems</a:t>
            </a:r>
          </a:p>
          <a:p>
            <a:pPr lvl="2"/>
            <a:r>
              <a:rPr lang="en-IN" altLang="en-US" sz="1600" dirty="0" smtClean="0"/>
              <a:t>E.g</a:t>
            </a:r>
            <a:r>
              <a:rPr lang="en-IN" altLang="en-US" sz="1600" dirty="0"/>
              <a:t>. Automation in simulation/synthesis log  analysis. </a:t>
            </a:r>
          </a:p>
          <a:p>
            <a:pPr lvl="1"/>
            <a:r>
              <a:rPr lang="en-IN" altLang="en-US" sz="1600" dirty="0"/>
              <a:t>Communication between architects, design engineers, &amp; verification engineers</a:t>
            </a:r>
          </a:p>
          <a:p>
            <a:pPr lvl="2"/>
            <a:r>
              <a:rPr lang="en-IN" altLang="en-US" sz="1600" dirty="0"/>
              <a:t>Documentation availability &amp; traceability</a:t>
            </a:r>
          </a:p>
          <a:p>
            <a:r>
              <a:rPr lang="en-US" altLang="en-US" sz="1600" dirty="0"/>
              <a:t>Planned audit</a:t>
            </a:r>
          </a:p>
          <a:p>
            <a:pPr lvl="1"/>
            <a:r>
              <a:rPr lang="en-US" altLang="en-US" sz="1600" dirty="0"/>
              <a:t>Collect the documentation maintained w.r.t </a:t>
            </a:r>
            <a:r>
              <a:rPr lang="en-US" altLang="en-US" sz="1600" dirty="0" smtClean="0"/>
              <a:t> database</a:t>
            </a:r>
            <a:endParaRPr lang="en-US" altLang="en-US" sz="1600" dirty="0"/>
          </a:p>
          <a:p>
            <a:pPr lvl="2"/>
            <a:r>
              <a:rPr lang="en-US" altLang="en-US" sz="1600" dirty="0"/>
              <a:t>Check all the team members in the team get right information at right time</a:t>
            </a:r>
          </a:p>
          <a:p>
            <a:pPr lvl="2"/>
            <a:r>
              <a:rPr lang="en-US" altLang="en-US" sz="1600" dirty="0"/>
              <a:t>Establish inks &amp;  traceability</a:t>
            </a:r>
          </a:p>
          <a:p>
            <a:pPr lvl="1"/>
            <a:r>
              <a:rPr lang="en-US" altLang="en-US" sz="1600" dirty="0"/>
              <a:t>Audit on CR /PR tracking</a:t>
            </a:r>
          </a:p>
          <a:p>
            <a:pPr lvl="2"/>
            <a:r>
              <a:rPr lang="en-US" altLang="en-US" sz="1600" dirty="0"/>
              <a:t>Defect density</a:t>
            </a:r>
          </a:p>
          <a:p>
            <a:pPr lvl="2"/>
            <a:r>
              <a:rPr lang="en-US" altLang="en-US" sz="1600" dirty="0"/>
              <a:t>CR/PR flow</a:t>
            </a:r>
          </a:p>
          <a:p>
            <a:pPr lvl="1"/>
            <a:r>
              <a:rPr lang="en-US" altLang="en-US" sz="1600" dirty="0"/>
              <a:t>CM audit</a:t>
            </a:r>
            <a:endParaRPr lang="en-IN" altLang="en-US" sz="1600" dirty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59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1800" dirty="0"/>
              <a:t>Formal reviews &amp; audits</a:t>
            </a:r>
          </a:p>
          <a:p>
            <a:pPr lvl="1"/>
            <a:r>
              <a:rPr lang="en-US" altLang="en-US" dirty="0" smtClean="0"/>
              <a:t> By external experts </a:t>
            </a:r>
            <a:endParaRPr lang="en-US" altLang="en-US" dirty="0"/>
          </a:p>
          <a:p>
            <a:pPr lvl="2"/>
            <a:r>
              <a:rPr lang="en-US" altLang="en-US" sz="1800" dirty="0"/>
              <a:t>IP Vendor &amp; IP quality checklist (IP reuse &amp; IP intake strategy )</a:t>
            </a:r>
          </a:p>
          <a:p>
            <a:pPr lvl="2"/>
            <a:r>
              <a:rPr lang="en-US" altLang="en-US" sz="1800" dirty="0"/>
              <a:t>Technology  Library</a:t>
            </a:r>
          </a:p>
          <a:p>
            <a:pPr lvl="2"/>
            <a:r>
              <a:rPr lang="en-US" altLang="en-US" sz="1800" dirty="0"/>
              <a:t>Process Reliability measures</a:t>
            </a:r>
          </a:p>
          <a:p>
            <a:pPr lvl="1"/>
            <a:r>
              <a:rPr lang="en-US" altLang="en-US" dirty="0"/>
              <a:t>Project level</a:t>
            </a:r>
          </a:p>
          <a:p>
            <a:pPr lvl="2"/>
            <a:r>
              <a:rPr lang="en-US" altLang="en-US" sz="1800" dirty="0"/>
              <a:t>Data base  (CM, CR/PR, Documentation)</a:t>
            </a:r>
          </a:p>
          <a:p>
            <a:pPr lvl="2"/>
            <a:r>
              <a:rPr lang="en-US" altLang="en-US" sz="1800" dirty="0"/>
              <a:t>Compliance check against FRS/</a:t>
            </a:r>
            <a:r>
              <a:rPr lang="en-US" altLang="en-US" sz="1800" dirty="0" err="1"/>
              <a:t>Impl</a:t>
            </a:r>
            <a:r>
              <a:rPr lang="en-US" altLang="en-US" sz="1800" dirty="0"/>
              <a:t>/Verification </a:t>
            </a:r>
          </a:p>
          <a:p>
            <a:pPr lvl="2"/>
            <a:r>
              <a:rPr lang="en-US" altLang="en-US" sz="1800" dirty="0"/>
              <a:t>Verification strategy/methodology review </a:t>
            </a:r>
          </a:p>
          <a:p>
            <a:pPr lvl="2"/>
            <a:r>
              <a:rPr lang="en-US" altLang="en-US" sz="1800" dirty="0"/>
              <a:t>Verification coverage review</a:t>
            </a:r>
          </a:p>
          <a:p>
            <a:pPr lvl="2"/>
            <a:r>
              <a:rPr lang="en-US" altLang="en-US" sz="1800" dirty="0"/>
              <a:t>Explicit </a:t>
            </a:r>
            <a:r>
              <a:rPr lang="en-US" altLang="en-US" sz="1800" dirty="0" err="1"/>
              <a:t>SoC</a:t>
            </a:r>
            <a:r>
              <a:rPr lang="en-US" altLang="en-US" sz="1800" dirty="0"/>
              <a:t> constraints review</a:t>
            </a:r>
          </a:p>
          <a:p>
            <a:pPr lvl="2"/>
            <a:r>
              <a:rPr lang="en-US" altLang="en-US" sz="1800" dirty="0"/>
              <a:t>Non functional requirement review (coverage)</a:t>
            </a:r>
          </a:p>
          <a:p>
            <a:pPr lvl="2"/>
            <a:r>
              <a:rPr lang="en-US" altLang="en-US" sz="1800" dirty="0"/>
              <a:t>Layout review by a separate team</a:t>
            </a:r>
          </a:p>
          <a:p>
            <a:pPr lvl="2"/>
            <a:r>
              <a:rPr lang="en-US" altLang="en-US" sz="1800" dirty="0"/>
              <a:t>Pin/PAD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42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IC failure and their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Random failures</a:t>
            </a:r>
          </a:p>
          <a:p>
            <a:pPr lvl="1"/>
            <a:r>
              <a:rPr lang="en-US" dirty="0" smtClean="0"/>
              <a:t>Due to </a:t>
            </a:r>
            <a:endParaRPr lang="en-US" dirty="0"/>
          </a:p>
          <a:p>
            <a:pPr lvl="2"/>
            <a:r>
              <a:rPr lang="en-US" dirty="0" smtClean="0"/>
              <a:t>Random defects inherent to Semiconductor process</a:t>
            </a:r>
          </a:p>
          <a:p>
            <a:pPr lvl="2"/>
            <a:r>
              <a:rPr lang="en-US" dirty="0" smtClean="0"/>
              <a:t>Environmental conditions</a:t>
            </a:r>
          </a:p>
          <a:p>
            <a:pPr lvl="2"/>
            <a:r>
              <a:rPr lang="en-US" dirty="0" smtClean="0"/>
              <a:t>Usage &amp; handling </a:t>
            </a:r>
          </a:p>
          <a:p>
            <a:r>
              <a:rPr lang="en-US" dirty="0" smtClean="0"/>
              <a:t>Systematic failures</a:t>
            </a:r>
          </a:p>
          <a:p>
            <a:pPr lvl="1"/>
            <a:r>
              <a:rPr lang="en-US" dirty="0" smtClean="0"/>
              <a:t>Bugs introduced </a:t>
            </a:r>
            <a:r>
              <a:rPr lang="en-US" dirty="0" smtClean="0"/>
              <a:t>during</a:t>
            </a:r>
            <a:r>
              <a:rPr lang="en-US" dirty="0" smtClean="0"/>
              <a:t>, specification, design, development </a:t>
            </a:r>
            <a:endParaRPr lang="en-US" dirty="0" smtClean="0"/>
          </a:p>
          <a:p>
            <a:pPr lvl="1"/>
            <a:r>
              <a:rPr lang="en-US" dirty="0" smtClean="0"/>
              <a:t>n </a:t>
            </a:r>
            <a:r>
              <a:rPr lang="en-US" dirty="0"/>
              <a:t>detected </a:t>
            </a:r>
            <a:r>
              <a:rPr lang="en-US" dirty="0" smtClean="0"/>
              <a:t>bugs during verification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Due to not following best practices and methodologies for product development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4648200" y="1294015"/>
            <a:ext cx="3505200" cy="990600"/>
          </a:xfrm>
          <a:prstGeom prst="accentBorderCallout1">
            <a:avLst>
              <a:gd name="adj1" fmla="val 18750"/>
              <a:gd name="adj2" fmla="val -8333"/>
              <a:gd name="adj3" fmla="val 17293"/>
              <a:gd name="adj4" fmla="val -756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Safety architecture  for detection and management of random failure (manage fault)</a:t>
            </a:r>
            <a:endParaRPr lang="en-US" dirty="0"/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4495800" y="5410200"/>
            <a:ext cx="2971800" cy="990600"/>
          </a:xfrm>
          <a:prstGeom prst="accentBorderCallout1">
            <a:avLst>
              <a:gd name="adj1" fmla="val 18750"/>
              <a:gd name="adj2" fmla="val -8333"/>
              <a:gd name="adj3" fmla="val 17293"/>
              <a:gd name="adj4" fmla="val -756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Compliance driven process development and continues improvement (avoid fault)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Finalize slide set with questions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Functional safety basic concepts (ISO26262 view)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IC failure and their causes</a:t>
            </a:r>
          </a:p>
          <a:p>
            <a:r>
              <a:rPr lang="en-US" dirty="0" smtClean="0"/>
              <a:t>Management of random faults</a:t>
            </a:r>
          </a:p>
          <a:p>
            <a:pPr lvl="1"/>
            <a:r>
              <a:rPr lang="en-US" dirty="0" smtClean="0"/>
              <a:t>Safety architecture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Safety analysis 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Management of systematic faults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Product creation process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Compliance driven development process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Safety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management after release to production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safety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Based on fault reaction time  </a:t>
            </a:r>
            <a:r>
              <a:rPr lang="en-US" dirty="0" smtClean="0"/>
              <a:t> &amp; safety strategy</a:t>
            </a:r>
            <a:endParaRPr lang="en-US" dirty="0" smtClean="0"/>
          </a:p>
          <a:p>
            <a:pPr lvl="1"/>
            <a:r>
              <a:rPr lang="en-US" dirty="0" smtClean="0"/>
              <a:t>How much a system can tolerate  the  IC functional failure</a:t>
            </a:r>
          </a:p>
          <a:p>
            <a:pPr lvl="1"/>
            <a:r>
              <a:rPr lang="en-US" dirty="0" smtClean="0"/>
              <a:t>Fail </a:t>
            </a:r>
            <a:r>
              <a:rPr lang="en-US" dirty="0" smtClean="0"/>
              <a:t>safe, fail operational etc.</a:t>
            </a:r>
          </a:p>
          <a:p>
            <a:pPr lvl="2"/>
            <a:r>
              <a:rPr lang="en-US" dirty="0" smtClean="0"/>
              <a:t>Based on application profile</a:t>
            </a:r>
          </a:p>
          <a:p>
            <a:pPr lvl="2"/>
            <a:r>
              <a:rPr lang="en-US" dirty="0" smtClean="0"/>
              <a:t>Type of IC (ASIC, MCU, </a:t>
            </a:r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Safety architecture to detect fault, diagnose fault and to act on fault within reasonable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57943"/>
              </p:ext>
            </p:extLst>
          </p:nvPr>
        </p:nvGraphicFramePr>
        <p:xfrm>
          <a:off x="1219200" y="1219200"/>
          <a:ext cx="6842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Visio" r:id="rId3" imgW="5758154" imgH="1474470" progId="Visio.Drawing.11">
                  <p:embed/>
                </p:oleObj>
              </mc:Choice>
              <mc:Fallback>
                <p:oleObj name="Visio" r:id="rId3" imgW="5758154" imgH="14744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219200"/>
                        <a:ext cx="68425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84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IC Developed specifically for a customer  (in context)</a:t>
            </a:r>
          </a:p>
          <a:p>
            <a:pPr lvl="1"/>
            <a:r>
              <a:rPr lang="en-US" dirty="0" smtClean="0"/>
              <a:t>Clear specification from customer including safety requirements</a:t>
            </a:r>
          </a:p>
          <a:p>
            <a:pPr lvl="2"/>
            <a:r>
              <a:rPr lang="en-US" dirty="0" smtClean="0"/>
              <a:t>Handle ISO26262 requirements through a development interface agreement (DIA)</a:t>
            </a:r>
          </a:p>
          <a:p>
            <a:r>
              <a:rPr lang="en-US" dirty="0" smtClean="0"/>
              <a:t>IC Developed for more than one applications (safety element out of context)</a:t>
            </a:r>
          </a:p>
          <a:p>
            <a:pPr lvl="1"/>
            <a:r>
              <a:rPr lang="en-US" dirty="0" smtClean="0"/>
              <a:t>Assumptions are made on  application profile</a:t>
            </a:r>
          </a:p>
          <a:p>
            <a:pPr lvl="2"/>
            <a:r>
              <a:rPr lang="en-US" dirty="0" smtClean="0"/>
              <a:t>system </a:t>
            </a:r>
            <a:r>
              <a:rPr lang="en-US" dirty="0"/>
              <a:t>level design, safety concept, and requirements based on the  product application </a:t>
            </a:r>
            <a:r>
              <a:rPr lang="en-US" dirty="0" smtClean="0"/>
              <a:t>scenarios</a:t>
            </a:r>
            <a:endParaRPr lang="en-US" dirty="0"/>
          </a:p>
          <a:p>
            <a:pPr lvl="1"/>
            <a:r>
              <a:rPr lang="en-US" dirty="0" smtClean="0"/>
              <a:t>Validate the assumptions through “proven in use”  kind of arguments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Accellera</a:t>
            </a:r>
            <a:r>
              <a:rPr lang="en-US" dirty="0" smtClean="0"/>
              <a:t>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architecture (key requirements)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detect fault</a:t>
            </a:r>
          </a:p>
          <a:p>
            <a:pPr lvl="1"/>
            <a:r>
              <a:rPr lang="en-US" dirty="0" smtClean="0"/>
              <a:t>Shall </a:t>
            </a:r>
            <a:r>
              <a:rPr lang="en-US" dirty="0" smtClean="0"/>
              <a:t>incorporate sufficient  failure detection &amp; diagnostic features</a:t>
            </a:r>
          </a:p>
          <a:p>
            <a:pPr lvl="2"/>
            <a:r>
              <a:rPr lang="en-US" dirty="0" smtClean="0"/>
              <a:t>To detect environmental conditions </a:t>
            </a:r>
          </a:p>
          <a:p>
            <a:pPr lvl="3"/>
            <a:r>
              <a:rPr lang="en-US" dirty="0" smtClean="0"/>
              <a:t>Temp sensor, voltage sensor etc.</a:t>
            </a:r>
          </a:p>
          <a:p>
            <a:pPr lvl="2"/>
            <a:r>
              <a:rPr lang="en-US" dirty="0" smtClean="0"/>
              <a:t>To detect operational anomalies </a:t>
            </a:r>
          </a:p>
          <a:p>
            <a:pPr lvl="3"/>
            <a:r>
              <a:rPr lang="en-US" dirty="0" smtClean="0"/>
              <a:t>Memory errors, watchdog features etc.</a:t>
            </a:r>
          </a:p>
          <a:p>
            <a:pPr lvl="2"/>
            <a:r>
              <a:rPr lang="en-US" dirty="0" smtClean="0"/>
              <a:t>Safe island</a:t>
            </a:r>
          </a:p>
          <a:p>
            <a:pPr lvl="3"/>
            <a:r>
              <a:rPr lang="en-US" dirty="0" smtClean="0"/>
              <a:t>Protected heavily to guarantee reliable operations under extreme conditions</a:t>
            </a:r>
          </a:p>
          <a:p>
            <a:pPr lvl="4"/>
            <a:r>
              <a:rPr lang="en-US" dirty="0" smtClean="0"/>
              <a:t>Provide diagnostic  information back to system within </a:t>
            </a:r>
            <a:r>
              <a:rPr lang="en-US" dirty="0" smtClean="0"/>
              <a:t>FTTI</a:t>
            </a:r>
          </a:p>
          <a:p>
            <a:r>
              <a:rPr lang="en-US" dirty="0" smtClean="0"/>
              <a:t>Process fault</a:t>
            </a:r>
          </a:p>
          <a:p>
            <a:pPr lvl="1"/>
            <a:r>
              <a:rPr lang="en-US" dirty="0" smtClean="0"/>
              <a:t>Logic to isolate fault and to assess the severity of fault </a:t>
            </a:r>
          </a:p>
          <a:p>
            <a:r>
              <a:rPr lang="en-US" dirty="0" smtClean="0"/>
              <a:t>Act on fault</a:t>
            </a:r>
          </a:p>
          <a:p>
            <a:pPr lvl="1"/>
            <a:r>
              <a:rPr lang="en-US" dirty="0" smtClean="0"/>
              <a:t>Depends on application requirements</a:t>
            </a:r>
          </a:p>
          <a:p>
            <a:pPr lvl="2"/>
            <a:r>
              <a:rPr lang="en-US" dirty="0" smtClean="0"/>
              <a:t>Fully operational (redundancy) Fail safe ( safe mode of operation), fail operational (reduced functionality)</a:t>
            </a:r>
            <a:endParaRPr lang="en-US" dirty="0" smtClean="0"/>
          </a:p>
          <a:p>
            <a:r>
              <a:rPr lang="en-US" dirty="0" smtClean="0"/>
              <a:t>Validate fault</a:t>
            </a:r>
          </a:p>
          <a:p>
            <a:pPr lvl="1"/>
            <a:r>
              <a:rPr lang="en-US" dirty="0" smtClean="0"/>
              <a:t>Its </a:t>
            </a:r>
            <a:r>
              <a:rPr lang="en-US" dirty="0" smtClean="0"/>
              <a:t>hall be possible to fully verify &amp; validate safety requirements</a:t>
            </a:r>
          </a:p>
          <a:p>
            <a:pPr lvl="2"/>
            <a:r>
              <a:rPr lang="en-US" dirty="0" smtClean="0"/>
              <a:t>Fault injection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Functional safety basic concepts (ISO26262 view)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IC failure and their causes</a:t>
            </a:r>
          </a:p>
          <a:p>
            <a:r>
              <a:rPr lang="en-US" dirty="0" smtClean="0"/>
              <a:t>Management of random faults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Safety architecture </a:t>
            </a:r>
          </a:p>
          <a:p>
            <a:pPr lvl="1"/>
            <a:r>
              <a:rPr lang="en-US" dirty="0"/>
              <a:t>Safety analysis 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Management of systematic faults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Product creation process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Compliance driven development process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Safety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management after release to production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9EA1B2"/>
    </a:lt2>
    <a:accent1>
      <a:srgbClr val="8CD2C8"/>
    </a:accent1>
    <a:accent2>
      <a:srgbClr val="A00046"/>
    </a:accent2>
    <a:accent3>
      <a:srgbClr val="FFFFFF"/>
    </a:accent3>
    <a:accent4>
      <a:srgbClr val="000000"/>
    </a:accent4>
    <a:accent5>
      <a:srgbClr val="C5E5E0"/>
    </a:accent5>
    <a:accent6>
      <a:srgbClr val="91003F"/>
    </a:accent6>
    <a:hlink>
      <a:srgbClr val="007887"/>
    </a:hlink>
    <a:folHlink>
      <a:srgbClr val="502887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CAD78-C6F6-407D-A9D5-329355F0770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2755</Words>
  <Application>Microsoft Office PowerPoint</Application>
  <PresentationFormat>On-screen Show (4:3)</PresentationFormat>
  <Paragraphs>491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Visio</vt:lpstr>
      <vt:lpstr>Microsoft Visio Drawing</vt:lpstr>
      <vt:lpstr>Compliance driven Integrated circuit development based on ISO26262</vt:lpstr>
      <vt:lpstr>Outline</vt:lpstr>
      <vt:lpstr>Functional safety basic concepts</vt:lpstr>
      <vt:lpstr>IC failure and their causes</vt:lpstr>
      <vt:lpstr>Outline</vt:lpstr>
      <vt:lpstr>Functional safety architecture</vt:lpstr>
      <vt:lpstr>Application consideration</vt:lpstr>
      <vt:lpstr>Safety architecture (key requirements)</vt:lpstr>
      <vt:lpstr>Outline</vt:lpstr>
      <vt:lpstr>Qualitative safety analysis (FMEA)</vt:lpstr>
      <vt:lpstr>Quantitative safety analysis (FMEDA)</vt:lpstr>
      <vt:lpstr>Combined Safety analysis</vt:lpstr>
      <vt:lpstr>Outline</vt:lpstr>
      <vt:lpstr>Safe IC development process</vt:lpstr>
      <vt:lpstr>Outline</vt:lpstr>
      <vt:lpstr>Product creation and management</vt:lpstr>
      <vt:lpstr>Outline</vt:lpstr>
      <vt:lpstr>Safety lifecycle on top of “V” model</vt:lpstr>
      <vt:lpstr>Safety life cycle extension</vt:lpstr>
      <vt:lpstr>Safety organization</vt:lpstr>
      <vt:lpstr>(Safe)Requirement management</vt:lpstr>
      <vt:lpstr>Requirement management tree</vt:lpstr>
      <vt:lpstr>Requirement Verification</vt:lpstr>
      <vt:lpstr>Requirement validation</vt:lpstr>
      <vt:lpstr>V&amp;V work flow (safety extension)</vt:lpstr>
      <vt:lpstr>Compliance driven Verification scope</vt:lpstr>
      <vt:lpstr>Validation (safety extensions)</vt:lpstr>
      <vt:lpstr>Verification &amp; validation flow</vt:lpstr>
      <vt:lpstr>Requirement traceability</vt:lpstr>
      <vt:lpstr>Tool qualification</vt:lpstr>
      <vt:lpstr>Tool qualification flow</vt:lpstr>
      <vt:lpstr>Configuration &amp; Change management process</vt:lpstr>
      <vt:lpstr>Quality management and process assurance</vt:lpstr>
      <vt:lpstr>Process gap analysis</vt:lpstr>
      <vt:lpstr>Gap analysis </vt:lpstr>
      <vt:lpstr>Safety culture</vt:lpstr>
      <vt:lpstr>ISO 26262 tailoring for  IC (HW only) project (example) </vt:lpstr>
      <vt:lpstr>Design environment management</vt:lpstr>
      <vt:lpstr>Design assurance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2014-09-12T05:06:02Z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</Properties>
</file>