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6" r:id="rId4"/>
  </p:sldMasterIdLst>
  <p:notesMasterIdLst>
    <p:notesMasterId r:id="rId26"/>
  </p:notesMasterIdLst>
  <p:handoutMasterIdLst>
    <p:handoutMasterId r:id="rId27"/>
  </p:handoutMasterIdLst>
  <p:sldIdLst>
    <p:sldId id="501" r:id="rId5"/>
    <p:sldId id="502" r:id="rId6"/>
    <p:sldId id="506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18" r:id="rId19"/>
    <p:sldId id="519" r:id="rId20"/>
    <p:sldId id="520" r:id="rId21"/>
    <p:sldId id="521" r:id="rId22"/>
    <p:sldId id="522" r:id="rId23"/>
    <p:sldId id="523" r:id="rId24"/>
    <p:sldId id="505" r:id="rId25"/>
  </p:sldIdLst>
  <p:sldSz cx="9144000" cy="6858000" type="screen4x3"/>
  <p:notesSz cx="10048875" cy="6918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5D8A"/>
    <a:srgbClr val="FFFFCC"/>
    <a:srgbClr val="FF9900"/>
    <a:srgbClr val="99FF33"/>
    <a:srgbClr val="CC99FF"/>
    <a:srgbClr val="66CCFF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7" autoAdjust="0"/>
    <p:restoredTop sz="85829" autoAdjust="0"/>
  </p:normalViewPr>
  <p:slideViewPr>
    <p:cSldViewPr>
      <p:cViewPr>
        <p:scale>
          <a:sx n="90" d="100"/>
          <a:sy n="90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/>
          <a:lstStyle>
            <a:lvl1pPr algn="r">
              <a:defRPr sz="1200"/>
            </a:lvl1pPr>
          </a:lstStyle>
          <a:p>
            <a:fld id="{9175845F-7813-4162-8E43-89DCBF023BA5}" type="datetimeFigureOut">
              <a:rPr lang="de-DE" smtClean="0"/>
              <a:pPr/>
              <a:t>08.09.2014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lIns="92766" tIns="46383" rIns="92766" bIns="46383" rtlCol="0" anchor="b"/>
          <a:lstStyle>
            <a:lvl1pPr algn="r">
              <a:defRPr sz="1200"/>
            </a:lvl1pPr>
          </a:lstStyle>
          <a:p>
            <a:fld id="{568AD7C4-ADB3-4393-A709-E94E9DB0B97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30745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2038" y="0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A20AF34-6582-494F-851E-89D0463C3413}" type="datetimeFigureOut">
              <a:rPr lang="en-US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19113"/>
            <a:ext cx="3457575" cy="2593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6" tIns="46383" rIns="92766" bIns="4638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4888" y="3286205"/>
            <a:ext cx="8039100" cy="3113247"/>
          </a:xfrm>
          <a:prstGeom prst="rect">
            <a:avLst/>
          </a:prstGeom>
        </p:spPr>
        <p:txBody>
          <a:bodyPr vert="horz" lIns="92766" tIns="46383" rIns="92766" bIns="4638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2038" y="6571208"/>
            <a:ext cx="4354512" cy="345917"/>
          </a:xfrm>
          <a:prstGeom prst="rect">
            <a:avLst/>
          </a:prstGeom>
        </p:spPr>
        <p:txBody>
          <a:bodyPr vert="horz" wrap="square" lIns="92766" tIns="46383" rIns="92766" bIns="463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1248D3D-B91D-4C0E-B577-B2CAAE2DB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614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ccellera_logo_color_200x1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8454" y="5943600"/>
            <a:ext cx="1451383" cy="8055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138" y="5612405"/>
            <a:ext cx="1831004" cy="11651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A8AA75-262C-4581-B680-B40EED1AE53C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1D75C-4BF4-4FD2-BDFD-6A8F3FBC2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495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D410-BB1B-47BE-81F8-FA61DEEC5942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2209800" cy="365125"/>
          </a:xfrm>
        </p:spPr>
        <p:txBody>
          <a:bodyPr/>
          <a:lstStyle/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BC9A6E-F594-49C2-B860-46C046B55A0A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D2C31-2823-4D5C-9492-C333022367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3DBD0-EF53-4770-BD75-2D2F0D6ECE2F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7852F-9151-4853-BCAD-1A8F018BE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AFC4C6-4205-4748-A8A0-C1F8D089C381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8F293-4BBC-458E-B2BD-F4405770B8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1D31CF-E045-4E65-98EA-1CC49C1609F0}" type="datetime1">
              <a:rPr lang="en-US" smtClean="0"/>
              <a:pPr>
                <a:defRPr/>
              </a:pPr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1CC12-8E9A-49BF-AC1E-0475F8BB5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1C8EF-5791-4944-A3D7-8A1B488512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4636B-F294-483D-938B-D9EE100D15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Accellera Systems Initiative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0D12D-C12F-4881-A45D-FFFF9E5E27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D410-BB1B-47BE-81F8-FA61DEEC5942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Accellera Systems Initiative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576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accellera_logo_color_200x111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08455" y="6200478"/>
            <a:ext cx="98854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2400" y="5973515"/>
            <a:ext cx="1247101" cy="793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4" r:id="rId7"/>
    <p:sldLayoutId id="2147483905" r:id="rId8"/>
    <p:sldLayoutId id="2147483906" r:id="rId9"/>
    <p:sldLayoutId id="2147483907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Choice is yours 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Either struggle to tame ‘X’ in the wilderness of multimillion gates and nets,</a:t>
            </a:r>
            <a:br>
              <a:rPr lang="en-IN" dirty="0" smtClean="0"/>
            </a:br>
            <a:r>
              <a:rPr lang="en-IN" dirty="0" smtClean="0"/>
              <a:t>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IN" dirty="0" smtClean="0"/>
              <a:t>Take it for a walk in the RTL park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4114800"/>
            <a:ext cx="7467600" cy="914400"/>
          </a:xfrm>
        </p:spPr>
        <p:txBody>
          <a:bodyPr/>
          <a:lstStyle/>
          <a:p>
            <a:r>
              <a:rPr lang="en-US" dirty="0" smtClean="0"/>
              <a:t>Nitin Jaiswal , Harsh Garg , Mayank Bindal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500px-Freescale_Semiconductor_log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105400"/>
            <a:ext cx="2590800" cy="1371600"/>
          </a:xfrm>
          <a:prstGeom prst="rect">
            <a:avLst/>
          </a:prstGeom>
        </p:spPr>
      </p:pic>
      <p:pic>
        <p:nvPicPr>
          <p:cNvPr id="10" name="Picture 9" descr="785px-SynopsysLogo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5715000"/>
            <a:ext cx="2286000" cy="601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Normal VCS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24" y="1143000"/>
            <a:ext cx="8025387" cy="436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 bwMode="auto">
          <a:xfrm>
            <a:off x="360803" y="5242841"/>
            <a:ext cx="1633486" cy="437369"/>
          </a:xfrm>
          <a:prstGeom prst="wedgeRoundRectCallout">
            <a:avLst>
              <a:gd name="adj1" fmla="val 257421"/>
              <a:gd name="adj2" fmla="val -99024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Select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line 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953000" y="5562600"/>
            <a:ext cx="2590800" cy="817245"/>
          </a:xfrm>
          <a:prstGeom prst="wedgeRoundRectCallout">
            <a:avLst>
              <a:gd name="adj1" fmla="val 2061"/>
              <a:gd name="adj2" fmla="val -151369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Valid output clock despite X at </a:t>
            </a:r>
            <a:r>
              <a:rPr lang="en-US" b="1" dirty="0" err="1" smtClean="0"/>
              <a:t>slect</a:t>
            </a:r>
            <a:r>
              <a:rPr lang="en-US" b="1" dirty="0" smtClean="0"/>
              <a:t> line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Xprop</a:t>
            </a:r>
            <a:r>
              <a:rPr lang="en-US" dirty="0" smtClean="0"/>
              <a:t> behavior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376182" cy="49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 bwMode="auto">
          <a:xfrm>
            <a:off x="590405" y="5835937"/>
            <a:ext cx="1605435" cy="458910"/>
          </a:xfrm>
          <a:prstGeom prst="wedgeRoundRectCallout">
            <a:avLst>
              <a:gd name="adj1" fmla="val 120690"/>
              <a:gd name="adj2" fmla="val -179275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Select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line X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4337651" y="5483825"/>
            <a:ext cx="2113641" cy="1123712"/>
          </a:xfrm>
          <a:prstGeom prst="wedgeRoundRectCallout">
            <a:avLst>
              <a:gd name="adj1" fmla="val -100011"/>
              <a:gd name="adj2" fmla="val -98905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Xprop on outpu</a:t>
            </a:r>
            <a:r>
              <a:rPr lang="en-US" b="1" dirty="0" smtClean="0"/>
              <a:t>t clock due to X on select line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732938" y="5647880"/>
            <a:ext cx="2792061" cy="1009603"/>
          </a:xfrm>
          <a:prstGeom prst="wedgeRoundRectCallout">
            <a:avLst>
              <a:gd name="adj1" fmla="val -59263"/>
              <a:gd name="adj2" fmla="val -311396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Xprop on downstrea</a:t>
            </a:r>
            <a:r>
              <a:rPr lang="en-US" b="1" dirty="0" smtClean="0"/>
              <a:t>m logic and </a:t>
            </a:r>
            <a:r>
              <a:rPr lang="en-US" b="1" dirty="0" err="1" smtClean="0"/>
              <a:t>fdbk</a:t>
            </a:r>
            <a:r>
              <a:rPr lang="en-US" b="1" dirty="0" smtClean="0"/>
              <a:t> path due to X on clock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6732938" y="5644716"/>
            <a:ext cx="2792061" cy="1009603"/>
          </a:xfrm>
          <a:prstGeom prst="wedgeRoundRectCallout">
            <a:avLst>
              <a:gd name="adj1" fmla="val -77366"/>
              <a:gd name="adj2" fmla="val -284739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Xprop on downstrea</a:t>
            </a:r>
            <a:r>
              <a:rPr lang="en-US" b="1" dirty="0" smtClean="0"/>
              <a:t>m logic and </a:t>
            </a:r>
            <a:r>
              <a:rPr lang="en-US" b="1" dirty="0" err="1" smtClean="0"/>
              <a:t>fdbk</a:t>
            </a:r>
            <a:r>
              <a:rPr lang="en-US" b="1" dirty="0" smtClean="0"/>
              <a:t> path due to X on clock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delays can corrupt big designs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Unclean edge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rot="5400000" flipH="1">
            <a:off x="2602120" y="1966970"/>
            <a:ext cx="559106" cy="444347"/>
          </a:xfrm>
          <a:prstGeom prst="triangle">
            <a:avLst>
              <a:gd name="adj" fmla="val 51049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3489430" y="4895164"/>
            <a:ext cx="749148" cy="691309"/>
            <a:chOff x="2985570" y="4984893"/>
            <a:chExt cx="590239" cy="504022"/>
          </a:xfrm>
        </p:grpSpPr>
        <p:sp>
          <p:nvSpPr>
            <p:cNvPr id="60" name="Isosceles Triangle 59"/>
            <p:cNvSpPr/>
            <p:nvPr/>
          </p:nvSpPr>
          <p:spPr>
            <a:xfrm rot="16200000">
              <a:off x="3107133" y="5020239"/>
              <a:ext cx="504022" cy="43333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2985570" y="5153128"/>
              <a:ext cx="151482" cy="19830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>
            <a:endCxn id="68" idx="3"/>
          </p:cNvCxnSpPr>
          <p:nvPr/>
        </p:nvCxnSpPr>
        <p:spPr>
          <a:xfrm flipH="1" flipV="1">
            <a:off x="5863571" y="3898010"/>
            <a:ext cx="5509" cy="13717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12876" y="5233014"/>
            <a:ext cx="1634170" cy="36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1" idx="6"/>
          </p:cNvCxnSpPr>
          <p:nvPr/>
        </p:nvCxnSpPr>
        <p:spPr>
          <a:xfrm>
            <a:off x="2883509" y="5247701"/>
            <a:ext cx="605921" cy="1420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2865145" y="2341086"/>
            <a:ext cx="7347" cy="292864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875639" y="1612136"/>
            <a:ext cx="1422400" cy="4600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int_ind_pad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113026" y="1887559"/>
            <a:ext cx="3982600" cy="2233672"/>
            <a:chOff x="2234587" y="1850836"/>
            <a:chExt cx="3982600" cy="2233672"/>
          </a:xfrm>
        </p:grpSpPr>
        <p:sp>
          <p:nvSpPr>
            <p:cNvPr id="68" name="Trapezoid 67"/>
            <p:cNvSpPr/>
            <p:nvPr/>
          </p:nvSpPr>
          <p:spPr>
            <a:xfrm rot="5400000">
              <a:off x="3868296" y="2477421"/>
              <a:ext cx="2233672" cy="980501"/>
            </a:xfrm>
            <a:prstGeom prst="trapezoid">
              <a:avLst>
                <a:gd name="adj" fmla="val 45532"/>
              </a:avLst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2234587" y="2146455"/>
              <a:ext cx="2260295" cy="183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3743899" y="3213356"/>
              <a:ext cx="734459" cy="1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482728" y="2881014"/>
              <a:ext cx="734459" cy="1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3379269" y="3395031"/>
            <a:ext cx="1804930" cy="4458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jtag_upd_data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4887817" y="5411118"/>
            <a:ext cx="1431119" cy="4458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ipp_ibe_b</a:t>
            </a:r>
            <a:endParaRPr lang="en-US" dirty="0" smtClean="0"/>
          </a:p>
        </p:txBody>
      </p:sp>
      <p:sp>
        <p:nvSpPr>
          <p:cNvPr id="74" name="Rectangle 73"/>
          <p:cNvSpPr/>
          <p:nvPr/>
        </p:nvSpPr>
        <p:spPr>
          <a:xfrm>
            <a:off x="1525837" y="5376231"/>
            <a:ext cx="1431119" cy="4458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ibe_pwrseq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066800" y="1524000"/>
            <a:ext cx="1572659" cy="1251447"/>
            <a:chOff x="188361" y="1487277"/>
            <a:chExt cx="1572659" cy="1251447"/>
          </a:xfrm>
        </p:grpSpPr>
        <p:cxnSp>
          <p:nvCxnSpPr>
            <p:cNvPr id="76" name="Straight Connector 75"/>
            <p:cNvCxnSpPr/>
            <p:nvPr/>
          </p:nvCxnSpPr>
          <p:spPr>
            <a:xfrm flipV="1">
              <a:off x="1026561" y="2173077"/>
              <a:ext cx="734459" cy="17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188361" y="1487277"/>
              <a:ext cx="1431119" cy="44585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pad_int_in</a:t>
              </a:r>
              <a:endParaRPr lang="en-US" dirty="0"/>
            </a:p>
          </p:txBody>
        </p:sp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702" y="2224374"/>
              <a:ext cx="5524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" name="TextBox 78"/>
          <p:cNvSpPr txBox="1"/>
          <p:nvPr/>
        </p:nvSpPr>
        <p:spPr>
          <a:xfrm>
            <a:off x="5285186" y="5996848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1 -&gt; 0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1471514" y="5972978"/>
            <a:ext cx="9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0 -&gt; 1</a:t>
            </a:r>
            <a:endParaRPr lang="en-US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099" y="2777112"/>
            <a:ext cx="76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Down Arrow 81"/>
          <p:cNvSpPr/>
          <p:nvPr/>
        </p:nvSpPr>
        <p:spPr>
          <a:xfrm>
            <a:off x="7554661" y="3562120"/>
            <a:ext cx="506776" cy="892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7244353" y="4672989"/>
            <a:ext cx="1134738" cy="4600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66" grpId="0" animBg="1"/>
      <p:bldP spid="72" grpId="0" animBg="1"/>
      <p:bldP spid="73" grpId="0" animBg="1"/>
      <p:bldP spid="74" grpId="0" animBg="1"/>
      <p:bldP spid="79" grpId="0"/>
      <p:bldP spid="80" grpId="0"/>
      <p:bldP spid="82" grpId="0" animBg="1"/>
      <p:bldP spid="83" grpId="0" animBg="1"/>
      <p:bldP spid="83" grpId="1" animBg="1"/>
      <p:bldP spid="8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Xprop</a:t>
            </a:r>
            <a:r>
              <a:rPr lang="en-US" dirty="0" smtClean="0"/>
              <a:t> – 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03043"/>
            <a:ext cx="8763000" cy="432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 bwMode="auto">
          <a:xfrm>
            <a:off x="2334483" y="5561958"/>
            <a:ext cx="2675725" cy="817245"/>
          </a:xfrm>
          <a:prstGeom prst="wedgeRoundRectCallout">
            <a:avLst>
              <a:gd name="adj1" fmla="val 139295"/>
              <a:gd name="adj2" fmla="val -358817"/>
              <a:gd name="adj3" fmla="val 16667"/>
            </a:avLst>
          </a:prstGeom>
          <a:solidFill>
            <a:srgbClr val="FFFF00">
              <a:alpha val="48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sm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propagating due to delay of the buffers.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Security lapse  </a:t>
            </a:r>
            <a:r>
              <a:rPr lang="en-US" dirty="0" smtClean="0"/>
              <a:t>– </a:t>
            </a:r>
            <a:r>
              <a:rPr lang="en-US" dirty="0" smtClean="0"/>
              <a:t>If </a:t>
            </a: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86948" y="2202200"/>
            <a:ext cx="990600" cy="62444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1200" dirty="0" smtClean="0"/>
              <a:t>Core</a:t>
            </a:r>
          </a:p>
          <a:p>
            <a:pPr algn="ctr" eaLnBrk="0" hangingPunct="0"/>
            <a:endParaRPr lang="en-US" sz="1200" dirty="0"/>
          </a:p>
        </p:txBody>
      </p: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132866" y="1016647"/>
            <a:ext cx="2938152" cy="609600"/>
            <a:chOff x="3767448" y="559526"/>
            <a:chExt cx="2938152" cy="609600"/>
          </a:xfrm>
        </p:grpSpPr>
        <p:sp>
          <p:nvSpPr>
            <p:cNvPr id="8" name="Rectangle 86"/>
            <p:cNvSpPr>
              <a:spLocks noChangeArrowheads="1"/>
            </p:cNvSpPr>
            <p:nvPr/>
          </p:nvSpPr>
          <p:spPr bwMode="auto">
            <a:xfrm>
              <a:off x="5334000" y="559526"/>
              <a:ext cx="304800" cy="609600"/>
            </a:xfrm>
            <a:prstGeom prst="rect">
              <a:avLst/>
            </a:prstGeom>
            <a:solidFill>
              <a:srgbClr val="C4FBB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9" name="Rectangle 87"/>
            <p:cNvSpPr>
              <a:spLocks noChangeArrowheads="1"/>
            </p:cNvSpPr>
            <p:nvPr/>
          </p:nvSpPr>
          <p:spPr bwMode="auto">
            <a:xfrm>
              <a:off x="5867400" y="559526"/>
              <a:ext cx="304800" cy="609600"/>
            </a:xfrm>
            <a:prstGeom prst="rect">
              <a:avLst/>
            </a:prstGeom>
            <a:solidFill>
              <a:srgbClr val="C4FBB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0" name="Rectangle 88"/>
            <p:cNvSpPr>
              <a:spLocks noChangeArrowheads="1"/>
            </p:cNvSpPr>
            <p:nvPr/>
          </p:nvSpPr>
          <p:spPr bwMode="auto">
            <a:xfrm>
              <a:off x="6400800" y="559526"/>
              <a:ext cx="304800" cy="609600"/>
            </a:xfrm>
            <a:prstGeom prst="rect">
              <a:avLst/>
            </a:prstGeom>
            <a:solidFill>
              <a:srgbClr val="C4FBB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solidFill>
                  <a:srgbClr val="FFC000"/>
                </a:solidFill>
              </a:endParaRPr>
            </a:p>
          </p:txBody>
        </p:sp>
        <p:cxnSp>
          <p:nvCxnSpPr>
            <p:cNvPr id="11" name="Straight Arrow Connector 89"/>
            <p:cNvCxnSpPr>
              <a:cxnSpLocks noChangeShapeType="1"/>
            </p:cNvCxnSpPr>
            <p:nvPr/>
          </p:nvCxnSpPr>
          <p:spPr bwMode="auto">
            <a:xfrm>
              <a:off x="4572000" y="762000"/>
              <a:ext cx="7620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2" name="Rectangle 11"/>
            <p:cNvSpPr/>
            <p:nvPr/>
          </p:nvSpPr>
          <p:spPr bwMode="auto">
            <a:xfrm>
              <a:off x="3767448" y="625830"/>
              <a:ext cx="914400" cy="3048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lang="en-US" sz="1050" b="1" dirty="0"/>
                <a:t>Hreset_b</a:t>
              </a:r>
            </a:p>
          </p:txBody>
        </p:sp>
        <p:cxnSp>
          <p:nvCxnSpPr>
            <p:cNvPr id="13" name="Straight Arrow Connector 91"/>
            <p:cNvCxnSpPr>
              <a:cxnSpLocks noChangeShapeType="1"/>
            </p:cNvCxnSpPr>
            <p:nvPr/>
          </p:nvCxnSpPr>
          <p:spPr bwMode="auto">
            <a:xfrm>
              <a:off x="5638800" y="764178"/>
              <a:ext cx="228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92"/>
            <p:cNvCxnSpPr>
              <a:cxnSpLocks noChangeShapeType="1"/>
            </p:cNvCxnSpPr>
            <p:nvPr/>
          </p:nvCxnSpPr>
          <p:spPr bwMode="auto">
            <a:xfrm>
              <a:off x="6183085" y="762000"/>
              <a:ext cx="228600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5" name="Group 235"/>
          <p:cNvGrpSpPr>
            <a:grpSpLocks/>
          </p:cNvGrpSpPr>
          <p:nvPr/>
        </p:nvGrpSpPr>
        <p:grpSpPr bwMode="auto">
          <a:xfrm rot="-5400000">
            <a:off x="842178" y="1082528"/>
            <a:ext cx="304800" cy="274638"/>
            <a:chOff x="3200400" y="1143000"/>
            <a:chExt cx="304800" cy="274319"/>
          </a:xfrm>
        </p:grpSpPr>
        <p:sp>
          <p:nvSpPr>
            <p:cNvPr id="16" name="Isosceles Triangle 15"/>
            <p:cNvSpPr/>
            <p:nvPr/>
          </p:nvSpPr>
          <p:spPr bwMode="auto">
            <a:xfrm rot="10800000">
              <a:off x="3200400" y="1143000"/>
              <a:ext cx="304800" cy="228334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 bwMode="auto">
            <a:xfrm rot="10800000">
              <a:off x="3316287" y="1371334"/>
              <a:ext cx="76200" cy="4598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cxnSp>
        <p:nvCxnSpPr>
          <p:cNvPr id="18" name="Shape 17"/>
          <p:cNvCxnSpPr>
            <a:cxnSpLocks noChangeShapeType="1"/>
          </p:cNvCxnSpPr>
          <p:nvPr/>
        </p:nvCxnSpPr>
        <p:spPr bwMode="auto">
          <a:xfrm>
            <a:off x="3082893" y="1221496"/>
            <a:ext cx="457200" cy="3048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41676" y="2033966"/>
            <a:ext cx="847107" cy="88768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1200" b="1" dirty="0" smtClean="0"/>
              <a:t>IP Converter</a:t>
            </a:r>
          </a:p>
        </p:txBody>
      </p:sp>
      <p:sp>
        <p:nvSpPr>
          <p:cNvPr id="20" name="Cloud 19"/>
          <p:cNvSpPr/>
          <p:nvPr/>
        </p:nvSpPr>
        <p:spPr>
          <a:xfrm rot="494645">
            <a:off x="5653218" y="1885609"/>
            <a:ext cx="1706710" cy="12670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164040" y="1521347"/>
            <a:ext cx="762000" cy="2065317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 eaLnBrk="0" hangingPunct="0"/>
            <a:r>
              <a:rPr lang="en-US" sz="1200" b="1" dirty="0" smtClean="0"/>
              <a:t>System Fabric</a:t>
            </a:r>
          </a:p>
        </p:txBody>
      </p:sp>
      <p:sp>
        <p:nvSpPr>
          <p:cNvPr id="22" name="Rectangle 98"/>
          <p:cNvSpPr>
            <a:spLocks noChangeArrowheads="1"/>
          </p:cNvSpPr>
          <p:nvPr/>
        </p:nvSpPr>
        <p:spPr bwMode="auto">
          <a:xfrm>
            <a:off x="7591558" y="3622291"/>
            <a:ext cx="886689" cy="10859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Security block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>
            <a:endCxn id="6" idx="0"/>
          </p:cNvCxnSpPr>
          <p:nvPr/>
        </p:nvCxnSpPr>
        <p:spPr>
          <a:xfrm>
            <a:off x="1364929" y="1199725"/>
            <a:ext cx="17319" cy="100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ultiply 23"/>
          <p:cNvSpPr/>
          <p:nvPr/>
        </p:nvSpPr>
        <p:spPr>
          <a:xfrm>
            <a:off x="1103672" y="2779143"/>
            <a:ext cx="463137" cy="5581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953750" y="2268504"/>
            <a:ext cx="427512" cy="3562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1875568" y="2302150"/>
            <a:ext cx="1294411" cy="3562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14363" y="1223475"/>
            <a:ext cx="2553195" cy="712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endCxn id="19" idx="0"/>
          </p:cNvCxnSpPr>
          <p:nvPr/>
        </p:nvCxnSpPr>
        <p:spPr>
          <a:xfrm>
            <a:off x="3573740" y="1247226"/>
            <a:ext cx="1191490" cy="78674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>
            <a:off x="5200658" y="2314026"/>
            <a:ext cx="475013" cy="35626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98"/>
          <p:cNvSpPr>
            <a:spLocks noChangeArrowheads="1"/>
          </p:cNvSpPr>
          <p:nvPr/>
        </p:nvSpPr>
        <p:spPr bwMode="auto">
          <a:xfrm>
            <a:off x="7696200" y="4953000"/>
            <a:ext cx="886689" cy="1085966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Security block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 rot="2774804">
            <a:off x="7078163" y="2893212"/>
            <a:ext cx="724395" cy="73753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7981245" y="1606417"/>
            <a:ext cx="914400" cy="712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en-US" sz="1050" b="1" dirty="0" smtClean="0"/>
              <a:t>Individual Reset from battery</a:t>
            </a:r>
            <a:endParaRPr lang="en-US" sz="1050" b="1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8264493" y="2291644"/>
            <a:ext cx="123151" cy="1330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5800" y="4343400"/>
            <a:ext cx="2823057" cy="13440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DANGER !!!</a:t>
            </a:r>
            <a:br>
              <a:rPr lang="en-US" dirty="0" smtClean="0"/>
            </a:br>
            <a:r>
              <a:rPr lang="en-US" dirty="0" smtClean="0"/>
              <a:t>Security breached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1221E-6 C 0.02344 -0.00185 0.04705 -0.0044 0.07014 -0.01041 C 0.07587 -0.0118 0.08125 -0.01481 0.08698 -0.0155 C 0.10417 -0.01735 0.12153 -0.01666 0.13889 -0.01735 C 0.13958 -0.03053 0.13698 -0.04533 0.14149 -0.05713 C 0.14271 -0.06013 0.15278 -0.06407 0.1533 -0.06407 C 0.17327 -0.06453 0.19306 -0.06522 0.21302 -0.06568 C 0.22847 -0.06684 0.23889 -0.06846 0.2533 -0.071 C 0.25816 -0.07308 0.2592 -0.07748 0.26354 -0.08141 C 0.26563 -0.08904 0.26389 -0.09089 0.27014 -0.09344 C 0.30712 -0.09228 0.34132 -0.08673 0.37795 -0.08488 C 0.38629 -0.08257 0.39445 -0.08118 0.40261 -0.07794 C 0.40434 -0.06823 0.40712 -0.06638 0.41424 -0.06407 C 0.42396 -0.06453 0.4342 -0.0643 0.4441 -0.06568 C 0.45469 -0.06707 0.46077 -0.07517 0.47274 -0.07609 C 0.4809 -0.07678 0.48924 -0.07725 0.4974 -0.07794 C 0.51806 -0.0821 0.5382 -0.07863 0.55833 -0.07447 C 0.56406 -0.07193 0.56823 -0.06661 0.57396 -0.06407 C 0.58333 -0.05574 0.57865 -0.05805 0.58698 -0.05551 C 0.59774 -0.04834 0.61111 -0.03932 0.61945 -0.02776 C 0.62518 -0.01966 0.62917 -0.00972 0.63507 -0.00185 C 0.63889 0.00323 0.64393 0.0074 0.64809 0.01202 C 0.65538 0.02035 0.66077 0.03099 0.66615 0.04139 C 0.66858 0.04625 0.67396 0.05527 0.67396 0.05527 C 0.67448 0.05712 0.67448 0.05897 0.67535 0.06059 C 0.67639 0.06267 0.67865 0.06336 0.67917 0.06568 C 0.68073 0.07169 0.6809 0.0784 0.68177 0.08464 C 0.68455 0.10476 0.68438 0.08996 0.68438 0.0969 " pathEditMode="relative" ptsTypes="fffffffffffffffffffffffffff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-0.2094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1" grpId="0" animBg="1"/>
      <p:bldP spid="22" grpId="0" animBg="1"/>
      <p:bldP spid="24" grpId="0" animBg="1"/>
      <p:bldP spid="24" grpId="1" animBg="1"/>
      <p:bldP spid="25" grpId="0" animBg="1"/>
      <p:bldP spid="26" grpId="0" animBg="1"/>
      <p:bldP spid="29" grpId="0" animBg="1"/>
      <p:bldP spid="30" grpId="0" animBg="1"/>
      <p:bldP spid="30" grpId="1" animBg="1"/>
      <p:bldP spid="31" grpId="0" animBg="1"/>
      <p:bldP spid="32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Problematic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33" y="1569689"/>
            <a:ext cx="6144986" cy="434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4107002" y="3492777"/>
            <a:ext cx="2529445" cy="1401288"/>
          </a:xfrm>
          <a:prstGeom prst="wedgeRoundRectCallout">
            <a:avLst>
              <a:gd name="adj1" fmla="val -57922"/>
              <a:gd name="adj2" fmla="val 64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 normal simulations , ips_rwb never latches X.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 in normal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70" y="1239606"/>
            <a:ext cx="8823366" cy="415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2774677" y="5476671"/>
            <a:ext cx="3420093" cy="1033153"/>
          </a:xfrm>
          <a:prstGeom prst="wedgeRoundRectCallout">
            <a:avLst>
              <a:gd name="adj1" fmla="val 86557"/>
              <a:gd name="adj2" fmla="val -777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Ips_rwb is not getting corrupted </a:t>
            </a:r>
            <a:r>
              <a:rPr lang="en-US" dirty="0" err="1" smtClean="0"/>
              <a:t>inspite</a:t>
            </a:r>
            <a:r>
              <a:rPr lang="en-US" dirty="0" smtClean="0"/>
              <a:t> of </a:t>
            </a:r>
            <a:r>
              <a:rPr lang="en-US" dirty="0" err="1" smtClean="0"/>
              <a:t>ipm_rwb</a:t>
            </a:r>
            <a:r>
              <a:rPr lang="en-US" dirty="0" smtClean="0"/>
              <a:t> being corrupt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Xprop</a:t>
            </a:r>
            <a:r>
              <a:rPr lang="en-US" dirty="0" smtClean="0"/>
              <a:t> catches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35" y="1273176"/>
            <a:ext cx="8680862" cy="3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2880696" y="5083927"/>
            <a:ext cx="3467595" cy="755151"/>
          </a:xfrm>
          <a:prstGeom prst="wedgeRoundRectCallout">
            <a:avLst>
              <a:gd name="adj1" fmla="val 57679"/>
              <a:gd name="adj2" fmla="val -1073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Ips_rwb getting corrupted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807719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X-bloodbath at GLS leads 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Loss of precious after logic freeze time </a:t>
            </a:r>
          </a:p>
          <a:p>
            <a:pPr lvl="1"/>
            <a:r>
              <a:rPr lang="en-US" dirty="0" smtClean="0"/>
              <a:t>Painful debug in a mesh of multi million gates .</a:t>
            </a:r>
          </a:p>
          <a:p>
            <a:pPr lvl="1"/>
            <a:r>
              <a:rPr lang="en-US" dirty="0" smtClean="0"/>
              <a:t>Localization of ‘X’ becomes difficult</a:t>
            </a:r>
          </a:p>
          <a:p>
            <a:pPr lvl="1"/>
            <a:r>
              <a:rPr lang="en-US" dirty="0" smtClean="0"/>
              <a:t>If confirmed bug , schedule slip on charts</a:t>
            </a:r>
          </a:p>
          <a:p>
            <a:pPr marL="347663" lvl="1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Confidence on design</a:t>
            </a:r>
          </a:p>
          <a:p>
            <a:pPr marL="347663" lvl="1" indent="0"/>
            <a:r>
              <a:rPr lang="en-US" dirty="0" smtClean="0"/>
              <a:t> Only 1-5% of </a:t>
            </a:r>
            <a:r>
              <a:rPr lang="en-US" dirty="0" err="1" smtClean="0"/>
              <a:t>testsuite</a:t>
            </a:r>
            <a:r>
              <a:rPr lang="en-US" dirty="0" smtClean="0"/>
              <a:t> run on GLS</a:t>
            </a:r>
          </a:p>
          <a:p>
            <a:pPr marL="347663" lvl="1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Stabilizing </a:t>
            </a:r>
            <a:r>
              <a:rPr lang="en-US" dirty="0" err="1" smtClean="0"/>
              <a:t>testbench</a:t>
            </a:r>
            <a:r>
              <a:rPr lang="en-US" dirty="0" smtClean="0"/>
              <a:t> is a daunting task.</a:t>
            </a:r>
          </a:p>
          <a:p>
            <a:pPr marL="347663" lvl="1" indent="0"/>
            <a:r>
              <a:rPr lang="en-US" dirty="0" smtClean="0"/>
              <a:t> Most of the time , issue is found in </a:t>
            </a:r>
            <a:r>
              <a:rPr lang="en-US" dirty="0" err="1" smtClean="0"/>
              <a:t>testbench</a:t>
            </a:r>
            <a:r>
              <a:rPr lang="en-US" dirty="0" smtClean="0"/>
              <a:t> than design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  Analyzing and implementing ECO becomes risky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Blood-Shed </a:t>
            </a:r>
            <a:r>
              <a:rPr lang="en-US" dirty="0" smtClean="0"/>
              <a:t>by the </a:t>
            </a:r>
            <a:r>
              <a:rPr lang="en-US" dirty="0" smtClean="0"/>
              <a:t>Beast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295400"/>
            <a:ext cx="8509274" cy="47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Although initial bring-up can be challenging, X-Prop presents an effective </a:t>
            </a:r>
            <a:r>
              <a:rPr lang="en-US" sz="2000" b="1" dirty="0" smtClean="0">
                <a:solidFill>
                  <a:srgbClr val="00B0F0"/>
                </a:solidFill>
              </a:rPr>
              <a:t>solution to the problem of X-optimism</a:t>
            </a:r>
            <a:r>
              <a:rPr lang="en-US" sz="2000" dirty="0" smtClean="0"/>
              <a:t> in RTL simulations </a:t>
            </a:r>
          </a:p>
          <a:p>
            <a:r>
              <a:rPr lang="en-US" sz="2000" dirty="0" smtClean="0"/>
              <a:t> Capable of </a:t>
            </a:r>
            <a:r>
              <a:rPr lang="en-US" sz="2000" b="1" dirty="0" smtClean="0">
                <a:solidFill>
                  <a:srgbClr val="00B0F0"/>
                </a:solidFill>
              </a:rPr>
              <a:t>reducing </a:t>
            </a:r>
            <a:r>
              <a:rPr lang="en-US" sz="2000" b="1" dirty="0" err="1" smtClean="0">
                <a:solidFill>
                  <a:srgbClr val="00B0F0"/>
                </a:solidFill>
              </a:rPr>
              <a:t>testbench</a:t>
            </a:r>
            <a:r>
              <a:rPr lang="en-US" sz="2000" b="1" dirty="0" smtClean="0">
                <a:solidFill>
                  <a:srgbClr val="00B0F0"/>
                </a:solidFill>
              </a:rPr>
              <a:t> bring-up time and number of iterations </a:t>
            </a:r>
            <a:r>
              <a:rPr lang="en-US" sz="2000" dirty="0" smtClean="0"/>
              <a:t>of gate level simulations.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Reduced bring up time in IDC Digital Networking </a:t>
            </a:r>
            <a:r>
              <a:rPr lang="en-US" sz="2000" dirty="0" err="1" smtClean="0"/>
              <a:t>Freescale</a:t>
            </a:r>
            <a:r>
              <a:rPr lang="en-US" sz="2000" dirty="0" smtClean="0"/>
              <a:t> projects by more than 50 % 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 smtClean="0"/>
              <a:t> Normal RTL/GL Simulations may fail to catch various functional issues.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 smtClean="0"/>
              <a:t> We were able to </a:t>
            </a:r>
            <a:r>
              <a:rPr lang="en-US" sz="2000" b="1" dirty="0" smtClean="0">
                <a:solidFill>
                  <a:srgbClr val="00B0F0"/>
                </a:solidFill>
              </a:rPr>
              <a:t>catch various design/</a:t>
            </a:r>
            <a:r>
              <a:rPr lang="en-US" sz="2000" b="1" dirty="0" err="1" smtClean="0">
                <a:solidFill>
                  <a:srgbClr val="00B0F0"/>
                </a:solidFill>
              </a:rPr>
              <a:t>testbench</a:t>
            </a:r>
            <a:r>
              <a:rPr lang="en-US" sz="2000" b="1" dirty="0" smtClean="0">
                <a:solidFill>
                  <a:srgbClr val="00B0F0"/>
                </a:solidFill>
              </a:rPr>
              <a:t> issues </a:t>
            </a:r>
            <a:r>
              <a:rPr lang="en-US" sz="2000" dirty="0" smtClean="0"/>
              <a:t>in simulation by</a:t>
            </a:r>
            <a:r>
              <a:rPr lang="en-US" sz="2000" b="1" dirty="0" smtClean="0">
                <a:solidFill>
                  <a:srgbClr val="00B0F0"/>
                </a:solidFill>
              </a:rPr>
              <a:t> selectively enabling XPROP </a:t>
            </a:r>
            <a:r>
              <a:rPr lang="en-US" sz="2000" dirty="0" smtClean="0"/>
              <a:t>on various </a:t>
            </a:r>
            <a:r>
              <a:rPr lang="en-US" sz="2000" dirty="0" err="1" smtClean="0"/>
              <a:t>Freescale</a:t>
            </a:r>
            <a:r>
              <a:rPr lang="en-US" sz="2000" dirty="0" smtClean="0"/>
              <a:t> designs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dirty="0" smtClean="0">
                <a:solidFill>
                  <a:srgbClr val="00B0F0"/>
                </a:solidFill>
              </a:rPr>
              <a:t>No critical logical ECOs </a:t>
            </a:r>
            <a:r>
              <a:rPr lang="en-US" sz="2000" dirty="0" smtClean="0"/>
              <a:t>after deployment of </a:t>
            </a:r>
            <a:r>
              <a:rPr lang="en-US" sz="2000" dirty="0" err="1" smtClean="0"/>
              <a:t>Xprop</a:t>
            </a:r>
            <a:r>
              <a:rPr lang="en-US" sz="2000" dirty="0" smtClean="0"/>
              <a:t> in </a:t>
            </a:r>
            <a:r>
              <a:rPr lang="en-US" sz="2000" dirty="0" err="1" smtClean="0"/>
              <a:t>Freescale</a:t>
            </a:r>
            <a:r>
              <a:rPr lang="en-US" sz="2000" dirty="0" smtClean="0"/>
              <a:t> IDC Digital Networking designs.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 smtClean="0"/>
              <a:t> Enabling </a:t>
            </a:r>
            <a:r>
              <a:rPr lang="en-US" sz="2000" dirty="0" err="1" smtClean="0"/>
              <a:t>Xprop</a:t>
            </a:r>
            <a:r>
              <a:rPr lang="en-US" sz="2000" dirty="0" smtClean="0"/>
              <a:t> increases simulation time by 15-20% (effective ROI .. 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X-optimism – The Beast</a:t>
            </a:r>
          </a:p>
          <a:p>
            <a:r>
              <a:rPr lang="en-US" dirty="0" smtClean="0"/>
              <a:t>X-prop – Lets tame it</a:t>
            </a:r>
          </a:p>
          <a:p>
            <a:r>
              <a:rPr lang="en-US" dirty="0" err="1" smtClean="0"/>
              <a:t>Freescale</a:t>
            </a:r>
            <a:r>
              <a:rPr lang="en-US" dirty="0" smtClean="0"/>
              <a:t> case studies – Taming the creature</a:t>
            </a:r>
          </a:p>
          <a:p>
            <a:r>
              <a:rPr lang="en-US" dirty="0" smtClean="0"/>
              <a:t>X-bloodbath leads to </a:t>
            </a:r>
          </a:p>
          <a:p>
            <a:r>
              <a:rPr lang="en-US" dirty="0" smtClean="0"/>
              <a:t>Conclusion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819400"/>
            <a:ext cx="2895600" cy="249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How does he manage to escape RTL and grow into a “BEAST” 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8" name="Picture 4" descr="C:\Users\b37571\AppData\Local\Microsoft\Windows\Temporary Internet Files\Content.IE5\1K1930PO\MC9000884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76600"/>
            <a:ext cx="1820570" cy="1738274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43910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b37571\AppData\Local\Microsoft\Windows\Temporary Internet Files\Content.IE5\9V4JS16S\MC900438137[1].wmf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657600"/>
            <a:ext cx="1781175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X-optimism at RTL due to Verilog </a:t>
            </a:r>
            <a:r>
              <a:rPr lang="en-US" dirty="0" smtClean="0"/>
              <a:t>Semantics – Unclean edge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defRPr/>
            </a:pPr>
            <a:r>
              <a:rPr lang="de-DE" sz="2400" i="1" dirty="0" smtClean="0"/>
              <a:t>T</a:t>
            </a:r>
            <a:r>
              <a:rPr lang="en-GB" sz="2400" i="1" dirty="0" smtClean="0"/>
              <a:t>he direction of the change towards the value 1 is </a:t>
            </a:r>
            <a:r>
              <a:rPr lang="en-GB" sz="2400" i="1" dirty="0" err="1" smtClean="0"/>
              <a:t>posedge</a:t>
            </a:r>
            <a:r>
              <a:rPr lang="en-GB" sz="2400" i="1" dirty="0" smtClean="0"/>
              <a:t> and  towards the value 0 is </a:t>
            </a:r>
            <a:r>
              <a:rPr lang="en-GB" sz="2400" i="1" dirty="0" err="1" smtClean="0"/>
              <a:t>negedge</a:t>
            </a:r>
            <a:r>
              <a:rPr lang="en-GB" sz="2400" i="1" dirty="0" smtClean="0"/>
              <a:t>, i.e.</a:t>
            </a:r>
            <a:endParaRPr lang="en-US" sz="2400" dirty="0" smtClean="0"/>
          </a:p>
          <a:p>
            <a:pPr lvl="1" algn="just">
              <a:buFont typeface="Arial" charset="0"/>
              <a:buNone/>
              <a:defRPr/>
            </a:pPr>
            <a:r>
              <a:rPr lang="en-GB" sz="2100" i="1" dirty="0" smtClean="0"/>
              <a:t>— A </a:t>
            </a:r>
            <a:r>
              <a:rPr lang="en-GB" sz="2100" b="1" i="1" dirty="0" err="1" smtClean="0">
                <a:solidFill>
                  <a:srgbClr val="00B0F0"/>
                </a:solidFill>
              </a:rPr>
              <a:t>posedge</a:t>
            </a:r>
            <a:r>
              <a:rPr lang="en-GB" sz="2100" i="1" dirty="0" smtClean="0"/>
              <a:t> shall be detected on the </a:t>
            </a:r>
            <a:r>
              <a:rPr lang="en-GB" sz="2100" b="1" i="1" dirty="0" smtClean="0">
                <a:solidFill>
                  <a:srgbClr val="00B0F0"/>
                </a:solidFill>
              </a:rPr>
              <a:t>transition from 0 to x</a:t>
            </a:r>
            <a:r>
              <a:rPr lang="en-GB" sz="2100" i="1" dirty="0" smtClean="0"/>
              <a:t>, z, or 1, and from x or z to 1</a:t>
            </a:r>
          </a:p>
          <a:p>
            <a:pPr lvl="1" algn="just">
              <a:buFont typeface="Arial" charset="0"/>
              <a:buNone/>
              <a:defRPr/>
            </a:pPr>
            <a:r>
              <a:rPr lang="en-GB" i="1" dirty="0" smtClean="0"/>
              <a:t>— </a:t>
            </a:r>
            <a:r>
              <a:rPr lang="en-GB" sz="2100" i="1" dirty="0" smtClean="0"/>
              <a:t>A </a:t>
            </a:r>
            <a:r>
              <a:rPr lang="en-GB" sz="2100" b="1" i="1" dirty="0" err="1" smtClean="0">
                <a:solidFill>
                  <a:srgbClr val="00B0F0"/>
                </a:solidFill>
              </a:rPr>
              <a:t>negedge</a:t>
            </a:r>
            <a:r>
              <a:rPr lang="en-GB" sz="2100" i="1" dirty="0" smtClean="0"/>
              <a:t> shall be detected on the </a:t>
            </a:r>
            <a:r>
              <a:rPr lang="en-GB" sz="2100" b="1" i="1" dirty="0" smtClean="0">
                <a:solidFill>
                  <a:srgbClr val="00B0F0"/>
                </a:solidFill>
              </a:rPr>
              <a:t>transition from 1 to x</a:t>
            </a:r>
            <a:r>
              <a:rPr lang="en-GB" sz="2100" i="1" dirty="0" smtClean="0"/>
              <a:t>, z, or 0, and from x or z to 0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Bent-Up Arrow 5"/>
          <p:cNvSpPr/>
          <p:nvPr/>
        </p:nvSpPr>
        <p:spPr>
          <a:xfrm>
            <a:off x="1388126" y="3833870"/>
            <a:ext cx="683046" cy="605927"/>
          </a:xfrm>
          <a:prstGeom prst="bentUpArrow">
            <a:avLst>
              <a:gd name="adj1" fmla="val 15322"/>
              <a:gd name="adj2" fmla="val 25000"/>
              <a:gd name="adj3" fmla="val 32038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1233891" y="4428781"/>
            <a:ext cx="848299" cy="264405"/>
          </a:xfrm>
          <a:prstGeom prst="mathMinu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938970" y="4252511"/>
            <a:ext cx="5594733" cy="2192357"/>
            <a:chOff x="1938970" y="4010141"/>
            <a:chExt cx="5594733" cy="2434727"/>
          </a:xfrm>
        </p:grpSpPr>
        <p:grpSp>
          <p:nvGrpSpPr>
            <p:cNvPr id="9" name="Group 30"/>
            <p:cNvGrpSpPr/>
            <p:nvPr/>
          </p:nvGrpSpPr>
          <p:grpSpPr>
            <a:xfrm>
              <a:off x="1938970" y="4010141"/>
              <a:ext cx="5594733" cy="2434727"/>
              <a:chOff x="1938970" y="4010141"/>
              <a:chExt cx="5594733" cy="2434727"/>
            </a:xfrm>
          </p:grpSpPr>
          <p:grpSp>
            <p:nvGrpSpPr>
              <p:cNvPr id="13" name="Group 7"/>
              <p:cNvGrpSpPr/>
              <p:nvPr/>
            </p:nvGrpSpPr>
            <p:grpSpPr>
              <a:xfrm>
                <a:off x="3316077" y="4010141"/>
                <a:ext cx="2864386" cy="2434727"/>
                <a:chOff x="3294043" y="3767769"/>
                <a:chExt cx="2864386" cy="2434727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294043" y="3767769"/>
                  <a:ext cx="2864386" cy="243472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always @ (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posedge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chemeClr val="tx1"/>
                      </a:solidFill>
                    </a:rPr>
                    <a:t>clk</a:t>
                  </a:r>
                  <a:r>
                    <a:rPr lang="en-US" dirty="0" smtClean="0">
                      <a:solidFill>
                        <a:schemeClr val="tx1"/>
                      </a:solidFill>
                    </a:rPr>
                    <a:t>)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q&lt;=d;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>
                <a:xfrm rot="5400000">
                  <a:off x="3238958" y="3962108"/>
                  <a:ext cx="635013" cy="488708"/>
                </a:xfrm>
                <a:prstGeom prst="triangle">
                  <a:avLst>
                    <a:gd name="adj" fmla="val 47923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scene3d>
                  <a:camera prst="orthographicFront">
                    <a:rot lat="0" lon="21299999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1938970" y="5960125"/>
                <a:ext cx="1377109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948151" y="4459994"/>
                <a:ext cx="1377109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156594" y="5969305"/>
                <a:ext cx="1377109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082188" y="4590354"/>
              <a:ext cx="627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clk</a:t>
              </a:r>
              <a:endParaRPr lang="en-US" sz="1400" b="1" dirty="0" smtClean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01538" y="6064778"/>
              <a:ext cx="627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95432" y="6084976"/>
              <a:ext cx="6279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03943" y="5633284"/>
            <a:ext cx="627961" cy="3385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1’b1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49136" y="3844887"/>
            <a:ext cx="1123722" cy="738130"/>
            <a:chOff x="2016086" y="3558448"/>
            <a:chExt cx="1090671" cy="782198"/>
          </a:xfrm>
        </p:grpSpPr>
        <p:grpSp>
          <p:nvGrpSpPr>
            <p:cNvPr id="21" name="Group 32"/>
            <p:cNvGrpSpPr/>
            <p:nvPr/>
          </p:nvGrpSpPr>
          <p:grpSpPr>
            <a:xfrm>
              <a:off x="2434728" y="3558448"/>
              <a:ext cx="672029" cy="782197"/>
              <a:chOff x="2434728" y="3558448"/>
              <a:chExt cx="672029" cy="78219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434728" y="3558448"/>
                <a:ext cx="672029" cy="782197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ultiply 23"/>
              <p:cNvSpPr/>
              <p:nvPr/>
            </p:nvSpPr>
            <p:spPr>
              <a:xfrm>
                <a:off x="2478795" y="3580482"/>
                <a:ext cx="605928" cy="749147"/>
              </a:xfrm>
              <a:prstGeom prst="mathMultiply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2016086" y="4340646"/>
              <a:ext cx="4847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ular Callout 24"/>
          <p:cNvSpPr/>
          <p:nvPr/>
        </p:nvSpPr>
        <p:spPr>
          <a:xfrm flipH="1">
            <a:off x="7315199" y="3800819"/>
            <a:ext cx="1575411" cy="1630497"/>
          </a:xfrm>
          <a:prstGeom prst="wedgeRectCallout">
            <a:avLst>
              <a:gd name="adj1" fmla="val 64164"/>
              <a:gd name="adj2" fmla="val 60911"/>
            </a:avLst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this </a:t>
            </a:r>
            <a:r>
              <a:rPr lang="en-US" dirty="0" err="1" smtClean="0">
                <a:solidFill>
                  <a:schemeClr val="tx1"/>
                </a:solidFill>
              </a:rPr>
              <a:t>behaviour</a:t>
            </a:r>
            <a:r>
              <a:rPr lang="en-US" dirty="0" smtClean="0">
                <a:solidFill>
                  <a:schemeClr val="tx1"/>
                </a:solidFill>
              </a:rPr>
              <a:t> realistic 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0645E-6 L 0.54514 -0.003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19" grpId="0" animBg="1"/>
      <p:bldP spid="19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X-optimism at RTL due to Verilog Semantics </a:t>
            </a:r>
            <a:r>
              <a:rPr lang="en-US" dirty="0" smtClean="0"/>
              <a:t>– IF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If </a:t>
            </a:r>
            <a:r>
              <a:rPr lang="en-GB" b="1" i="1" dirty="0" smtClean="0">
                <a:solidFill>
                  <a:srgbClr val="00B0F0"/>
                </a:solidFill>
              </a:rPr>
              <a:t>control expression </a:t>
            </a:r>
            <a:r>
              <a:rPr lang="en-GB" i="1" dirty="0" smtClean="0"/>
              <a:t>of “IF” statement evaluates to true, then first statement shall be executed. But if it evaluates to false (</a:t>
            </a:r>
            <a:r>
              <a:rPr lang="en-GB" b="1" i="1" dirty="0" smtClean="0">
                <a:solidFill>
                  <a:srgbClr val="00B0F0"/>
                </a:solidFill>
              </a:rPr>
              <a:t>value is 0 or x or z)</a:t>
            </a:r>
            <a:r>
              <a:rPr lang="en-GB" b="1" i="1" dirty="0" smtClean="0"/>
              <a:t>, then </a:t>
            </a:r>
            <a:r>
              <a:rPr lang="en-GB" b="1" i="1" dirty="0" smtClean="0">
                <a:solidFill>
                  <a:srgbClr val="00B0F0"/>
                </a:solidFill>
              </a:rPr>
              <a:t>the else statement shall be executed</a:t>
            </a:r>
            <a:r>
              <a:rPr lang="en-GB" b="1" i="1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743237" y="3635433"/>
            <a:ext cx="1927225" cy="1200150"/>
          </a:xfrm>
          <a:prstGeom prst="rect">
            <a:avLst/>
          </a:prstGeom>
          <a:solidFill>
            <a:srgbClr val="FFFED4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ourier New" pitchFamily="49" charset="0"/>
                <a:cs typeface="Courier New" pitchFamily="49" charset="0"/>
              </a:rPr>
              <a:t> if(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cond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</a:t>
            </a:r>
          </a:p>
          <a:p>
            <a:pPr eaLnBrk="0" hangingPunct="0"/>
            <a:r>
              <a:rPr lang="en-US" dirty="0">
                <a:latin typeface="Courier New" pitchFamily="49" charset="0"/>
                <a:cs typeface="Courier New" pitchFamily="49" charset="0"/>
              </a:rPr>
              <a:t>   Y = a;</a:t>
            </a:r>
          </a:p>
          <a:p>
            <a:pPr eaLnBrk="0" hangingPunct="0"/>
            <a:r>
              <a:rPr lang="en-US" dirty="0">
                <a:latin typeface="Courier New" pitchFamily="49" charset="0"/>
                <a:cs typeface="Courier New" pitchFamily="49" charset="0"/>
              </a:rPr>
              <a:t> else</a:t>
            </a:r>
          </a:p>
          <a:p>
            <a:pPr eaLnBrk="0" hangingPunct="0"/>
            <a:r>
              <a:rPr lang="en-US" dirty="0">
                <a:latin typeface="Courier New" pitchFamily="49" charset="0"/>
                <a:cs typeface="Courier New" pitchFamily="49" charset="0"/>
              </a:rPr>
              <a:t>   Y = b;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74937" y="3415344"/>
            <a:ext cx="2590800" cy="1495425"/>
            <a:chOff x="2674937" y="3415344"/>
            <a:chExt cx="2590800" cy="1495425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884738" y="4112161"/>
              <a:ext cx="304800" cy="127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2674937" y="3415344"/>
              <a:ext cx="2590800" cy="1495425"/>
              <a:chOff x="2057400" y="1524000"/>
              <a:chExt cx="2590800" cy="1496199"/>
            </a:xfrm>
          </p:grpSpPr>
          <p:sp>
            <p:nvSpPr>
              <p:cNvPr id="10" name="Flowchart: Delay 9"/>
              <p:cNvSpPr/>
              <p:nvPr/>
            </p:nvSpPr>
            <p:spPr>
              <a:xfrm>
                <a:off x="2895600" y="1676479"/>
                <a:ext cx="304800" cy="45743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lowchart: Delay 10"/>
              <p:cNvSpPr/>
              <p:nvPr/>
            </p:nvSpPr>
            <p:spPr>
              <a:xfrm>
                <a:off x="2895600" y="2438873"/>
                <a:ext cx="304800" cy="457437"/>
              </a:xfrm>
              <a:prstGeom prst="flowChartDelay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Moon 11"/>
              <p:cNvSpPr/>
              <p:nvPr/>
            </p:nvSpPr>
            <p:spPr>
              <a:xfrm rot="10800000">
                <a:off x="3581400" y="1968730"/>
                <a:ext cx="685800" cy="533676"/>
              </a:xfrm>
              <a:prstGeom prst="moon">
                <a:avLst>
                  <a:gd name="adj" fmla="val 7065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3" name="Elbow Connector 12"/>
              <p:cNvCxnSpPr>
                <a:stCxn id="10" idx="3"/>
              </p:cNvCxnSpPr>
              <p:nvPr/>
            </p:nvCxnSpPr>
            <p:spPr>
              <a:xfrm>
                <a:off x="3200400" y="1905197"/>
                <a:ext cx="533400" cy="30495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>
                <a:stCxn id="11" idx="3"/>
              </p:cNvCxnSpPr>
              <p:nvPr/>
            </p:nvCxnSpPr>
            <p:spPr>
              <a:xfrm flipV="1">
                <a:off x="3200400" y="2362634"/>
                <a:ext cx="533400" cy="30495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0" idx="1"/>
                <a:endCxn id="11" idx="1"/>
              </p:cNvCxnSpPr>
              <p:nvPr/>
            </p:nvCxnSpPr>
            <p:spPr>
              <a:xfrm rot="10800000" flipV="1">
                <a:off x="2895600" y="1905197"/>
                <a:ext cx="12700" cy="762394"/>
              </a:xfrm>
              <a:prstGeom prst="bentConnector3">
                <a:avLst>
                  <a:gd name="adj1" fmla="val 180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2819400" y="2640591"/>
                <a:ext cx="76200" cy="7623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38400" y="1776544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438400" y="2805776"/>
                <a:ext cx="4572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452687" y="2286394"/>
                <a:ext cx="228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67"/>
              <p:cNvSpPr txBox="1">
                <a:spLocks noChangeArrowheads="1"/>
              </p:cNvSpPr>
              <p:nvPr/>
            </p:nvSpPr>
            <p:spPr bwMode="auto">
              <a:xfrm>
                <a:off x="2362200" y="1524000"/>
                <a:ext cx="457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a</a:t>
                </a:r>
              </a:p>
            </p:txBody>
          </p:sp>
          <p:sp>
            <p:nvSpPr>
              <p:cNvPr id="21" name="TextBox 68"/>
              <p:cNvSpPr txBox="1">
                <a:spLocks noChangeArrowheads="1"/>
              </p:cNvSpPr>
              <p:nvPr/>
            </p:nvSpPr>
            <p:spPr bwMode="auto">
              <a:xfrm>
                <a:off x="2362200" y="2743200"/>
                <a:ext cx="457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b</a:t>
                </a:r>
              </a:p>
            </p:txBody>
          </p:sp>
          <p:sp>
            <p:nvSpPr>
              <p:cNvPr id="22" name="TextBox 69"/>
              <p:cNvSpPr txBox="1">
                <a:spLocks noChangeArrowheads="1"/>
              </p:cNvSpPr>
              <p:nvPr/>
            </p:nvSpPr>
            <p:spPr bwMode="auto">
              <a:xfrm>
                <a:off x="2057400" y="2057400"/>
                <a:ext cx="7620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cond</a:t>
                </a:r>
              </a:p>
            </p:txBody>
          </p:sp>
          <p:sp>
            <p:nvSpPr>
              <p:cNvPr id="23" name="TextBox 70"/>
              <p:cNvSpPr txBox="1">
                <a:spLocks noChangeArrowheads="1"/>
              </p:cNvSpPr>
              <p:nvPr/>
            </p:nvSpPr>
            <p:spPr bwMode="auto">
              <a:xfrm>
                <a:off x="4191000" y="1919922"/>
                <a:ext cx="45720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200"/>
                  <a:t>y</a:t>
                </a:r>
              </a:p>
            </p:txBody>
          </p:sp>
        </p:grpSp>
      </p:grp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316537" y="3349244"/>
          <a:ext cx="3318214" cy="1737360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726141"/>
                <a:gridCol w="242047"/>
                <a:gridCol w="283656"/>
                <a:gridCol w="609714"/>
                <a:gridCol w="569150"/>
                <a:gridCol w="887506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cond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RTL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GLS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On Silicon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7894638" y="3852346"/>
            <a:ext cx="609600" cy="1219200"/>
          </a:xfrm>
          <a:prstGeom prst="ellipse">
            <a:avLst/>
          </a:prstGeom>
          <a:noFill/>
          <a:ln w="28575" algn="ctr">
            <a:solidFill>
              <a:srgbClr val="92D050"/>
            </a:solidFill>
            <a:round/>
            <a:headEnd/>
            <a:tailEnd/>
          </a:ln>
        </p:spPr>
        <p:txBody>
          <a:bodyPr lIns="91599" tIns="45048" rIns="91599" bIns="45048"/>
          <a:lstStyle/>
          <a:p>
            <a:pPr marL="342900" indent="-342900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892367" y="5475383"/>
            <a:ext cx="6422834" cy="661012"/>
          </a:xfrm>
          <a:prstGeom prst="wedgeRectCallout">
            <a:avLst>
              <a:gd name="adj1" fmla="val 62766"/>
              <a:gd name="adj2" fmla="val -120833"/>
            </a:avLst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Achieved by </a:t>
            </a:r>
            <a:r>
              <a:rPr lang="en-US" dirty="0" err="1" smtClean="0">
                <a:solidFill>
                  <a:schemeClr val="tx1"/>
                </a:solidFill>
              </a:rPr>
              <a:t>Xprop</a:t>
            </a:r>
            <a:r>
              <a:rPr lang="en-US" dirty="0" smtClean="0">
                <a:solidFill>
                  <a:schemeClr val="tx1"/>
                </a:solidFill>
              </a:rPr>
              <a:t> at RTL stage itself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X-prop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en-GB" sz="2000" dirty="0" smtClean="0"/>
              <a:t>	VCS </a:t>
            </a:r>
            <a:r>
              <a:rPr lang="en-GB" sz="2000" dirty="0" smtClean="0"/>
              <a:t>has introduced improved semantics for handling “X” value in RTL simulations under X-propagation technology where it,</a:t>
            </a:r>
            <a:endParaRPr lang="en-US" sz="2000" dirty="0" smtClean="0"/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Considers effect of  both 0 and 1 for all possible assignments controlled by an X and creates new pseudo-variables</a:t>
            </a:r>
          </a:p>
          <a:p>
            <a:pPr marL="533400" indent="-533400"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At the end, merges the pseudo-variables </a:t>
            </a:r>
            <a:r>
              <a:rPr lang="en-GB" sz="2000" dirty="0" smtClean="0">
                <a:solidFill>
                  <a:srgbClr val="000000"/>
                </a:solidFill>
              </a:rPr>
              <a:t>using “merge mode” </a:t>
            </a:r>
            <a:r>
              <a:rPr lang="en-US" sz="2000" dirty="0" smtClean="0">
                <a:solidFill>
                  <a:srgbClr val="000000"/>
                </a:solidFill>
              </a:rPr>
              <a:t>and assigns to the original (destination) variable(s)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914400" lvl="1" indent="-457200">
              <a:lnSpc>
                <a:spcPct val="90000"/>
              </a:lnSpc>
              <a:spcBef>
                <a:spcPct val="300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</a:rPr>
              <a:t>tmerge</a:t>
            </a:r>
            <a:r>
              <a:rPr lang="en-US" sz="2000" dirty="0" smtClean="0">
                <a:solidFill>
                  <a:srgbClr val="000000"/>
                </a:solidFill>
              </a:rPr>
              <a:t> : Yields X when all values are different (like ternary op)</a:t>
            </a:r>
          </a:p>
          <a:p>
            <a:pPr marL="914400" lvl="1" indent="-457200">
              <a:lnSpc>
                <a:spcPct val="90000"/>
              </a:lnSpc>
              <a:spcBef>
                <a:spcPct val="30000"/>
              </a:spcBef>
              <a:buSzPct val="70000"/>
              <a:buFont typeface="Wingdings" pitchFamily="2" charset="2"/>
              <a:buChar char="l"/>
              <a:defRPr/>
            </a:pPr>
            <a:r>
              <a:rPr lang="en-US" sz="2000" b="1" dirty="0" err="1" smtClean="0">
                <a:solidFill>
                  <a:srgbClr val="C00000"/>
                </a:solidFill>
                <a:latin typeface="Courier New" pitchFamily="49" charset="0"/>
              </a:rPr>
              <a:t>xmerge</a:t>
            </a:r>
            <a:r>
              <a:rPr lang="en-US" sz="2000" dirty="0" smtClean="0">
                <a:solidFill>
                  <a:srgbClr val="000000"/>
                </a:solidFill>
              </a:rPr>
              <a:t> : Yields X always (unconditional)</a:t>
            </a:r>
            <a:endParaRPr lang="en-GB" sz="2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85800" y="4343401"/>
            <a:ext cx="8083550" cy="1447800"/>
            <a:chOff x="787400" y="2651125"/>
            <a:chExt cx="8083550" cy="203358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925513" y="2782887"/>
              <a:ext cx="1927225" cy="1775288"/>
            </a:xfrm>
            <a:prstGeom prst="rect">
              <a:avLst/>
            </a:prstGeom>
            <a:solidFill>
              <a:srgbClr val="005086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if( </a:t>
              </a:r>
              <a:r>
                <a:rPr lang="en-US" b="1" dirty="0" err="1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cond</a:t>
              </a:r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)</a:t>
              </a:r>
            </a:p>
            <a:p>
              <a:pPr eaLnBrk="0" hangingPunct="0"/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  a = 0;</a:t>
              </a:r>
            </a:p>
            <a:p>
              <a:pPr eaLnBrk="0" hangingPunct="0"/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smtClean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else</a:t>
              </a:r>
              <a:endParaRPr lang="en-US" b="1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endParaRPr>
            </a:p>
            <a:p>
              <a:pPr eaLnBrk="0" hangingPunct="0"/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  a = 1;</a:t>
              </a:r>
            </a:p>
            <a:p>
              <a:pPr eaLnBrk="0" hangingPunct="0"/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  </a:t>
              </a:r>
            </a:p>
          </p:txBody>
        </p: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3854450" y="2689225"/>
              <a:ext cx="1362075" cy="1533525"/>
              <a:chOff x="2428" y="1819"/>
              <a:chExt cx="858" cy="966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2434" y="2058"/>
                <a:ext cx="846" cy="280"/>
              </a:xfrm>
              <a:prstGeom prst="rect">
                <a:avLst/>
              </a:prstGeom>
              <a:solidFill>
                <a:srgbClr val="005086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 a</a:t>
                </a:r>
                <a:r>
                  <a:rPr lang="en-US" b="1" baseline="30000" dirty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1 </a:t>
                </a:r>
                <a:r>
                  <a:rPr lang="en-US" b="1" dirty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= 0</a:t>
                </a:r>
                <a:r>
                  <a:rPr lang="en-US" b="1" dirty="0" smtClean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; </a:t>
                </a:r>
                <a:endPara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2428" y="2505"/>
                <a:ext cx="852" cy="280"/>
              </a:xfrm>
              <a:prstGeom prst="rect">
                <a:avLst/>
              </a:prstGeom>
              <a:solidFill>
                <a:srgbClr val="005086"/>
              </a:solidFill>
              <a:ln w="9525">
                <a:solidFill>
                  <a:srgbClr val="3399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 dirty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 a</a:t>
                </a:r>
                <a:r>
                  <a:rPr lang="en-US" b="1" baseline="30000" dirty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2 </a:t>
                </a:r>
                <a:r>
                  <a:rPr lang="en-US" b="1" dirty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= 1</a:t>
                </a:r>
                <a:r>
                  <a:rPr lang="en-US" b="1" dirty="0" smtClean="0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;</a:t>
                </a:r>
                <a:endPara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2434" y="1819"/>
                <a:ext cx="8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b="1">
                    <a:solidFill>
                      <a:srgbClr val="FFFFFF"/>
                    </a:solidFill>
                    <a:latin typeface="Courier New" pitchFamily="49" charset="0"/>
                    <a:cs typeface="Courier New" pitchFamily="49" charset="0"/>
                  </a:rPr>
                  <a:t> </a:t>
                </a:r>
                <a:r>
                  <a:rPr lang="en-US" b="1">
                    <a:solidFill>
                      <a:srgbClr val="000099"/>
                    </a:solidFill>
                    <a:cs typeface="Courier New" pitchFamily="49" charset="0"/>
                  </a:rPr>
                  <a:t>Rename</a:t>
                </a:r>
              </a:p>
            </p:txBody>
          </p:sp>
        </p:grp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045200" y="3475243"/>
              <a:ext cx="2576512" cy="376238"/>
            </a:xfrm>
            <a:prstGeom prst="rect">
              <a:avLst/>
            </a:prstGeom>
            <a:solidFill>
              <a:srgbClr val="005086"/>
            </a:solidFill>
            <a:ln w="9525">
              <a:solidFill>
                <a:srgbClr val="3399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a = </a:t>
              </a:r>
              <a:r>
                <a:rPr lang="en-US" b="1" i="1" dirty="0">
                  <a:solidFill>
                    <a:srgbClr val="FFD90F"/>
                  </a:solidFill>
                  <a:latin typeface="Courier New" pitchFamily="49" charset="0"/>
                  <a:cs typeface="Courier New" pitchFamily="49" charset="0"/>
                </a:rPr>
                <a:t>merge</a:t>
              </a:r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(a</a:t>
              </a:r>
              <a:r>
                <a:rPr lang="en-US" b="1" baseline="30000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1</a:t>
              </a:r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, a</a:t>
              </a:r>
              <a:r>
                <a:rPr lang="en-US" b="1" baseline="30000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r>
                <a:rPr lang="en-US" b="1" dirty="0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);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6081713" y="2689225"/>
              <a:ext cx="24130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b="1">
                  <a:solidFill>
                    <a:srgbClr val="FFFFFF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>
                  <a:solidFill>
                    <a:srgbClr val="000099"/>
                  </a:solidFill>
                  <a:cs typeface="Courier New" pitchFamily="49" charset="0"/>
                </a:rPr>
                <a:t>Merge &amp; Assign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787400" y="2651125"/>
              <a:ext cx="8083550" cy="2033587"/>
            </a:xfrm>
            <a:prstGeom prst="rect">
              <a:avLst/>
            </a:prstGeom>
            <a:noFill/>
            <a:ln w="9525" algn="ctr">
              <a:solidFill>
                <a:srgbClr val="43469F"/>
              </a:solidFill>
              <a:miter lim="800000"/>
              <a:headEnd/>
              <a:tailEnd/>
            </a:ln>
          </p:spPr>
          <p:txBody>
            <a:bodyPr wrap="none" lIns="91599" tIns="45048" rIns="91599" bIns="45048" anchor="ctr"/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80000"/>
                <a:buFont typeface="Wingdings" pitchFamily="2" charset="2"/>
                <a:buChar char="n"/>
                <a:defRPr/>
              </a:pPr>
              <a:endParaRPr lang="en-US" sz="2200" b="1">
                <a:solidFill>
                  <a:srgbClr val="000000"/>
                </a:solidFill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Taming the creature in </a:t>
            </a:r>
            <a:r>
              <a:rPr lang="en-US" dirty="0" err="1" smtClean="0"/>
              <a:t>Freescale</a:t>
            </a:r>
            <a:r>
              <a:rPr lang="en-US" dirty="0" smtClean="0"/>
              <a:t> Designs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Corrupting the clock you want to be sampled </a:t>
            </a:r>
            <a:r>
              <a:rPr lang="en-US" dirty="0" smtClean="0"/>
              <a:t>- </a:t>
            </a:r>
            <a:r>
              <a:rPr lang="en-US" dirty="0" smtClean="0"/>
              <a:t>If statement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Accellera Systems Initiative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0FFD-5868-4678-ACC2-C353669912D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6688" y="2238375"/>
            <a:ext cx="11906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391" y="1791159"/>
            <a:ext cx="1266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stCxn id="20" idx="3"/>
          </p:cNvCxnSpPr>
          <p:nvPr/>
        </p:nvCxnSpPr>
        <p:spPr>
          <a:xfrm flipV="1">
            <a:off x="3866922" y="5354197"/>
            <a:ext cx="242370" cy="16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89" y="5273062"/>
            <a:ext cx="51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167788" y="1564395"/>
            <a:ext cx="4054207" cy="4362096"/>
            <a:chOff x="1156771" y="1575412"/>
            <a:chExt cx="4054207" cy="4362096"/>
          </a:xfrm>
        </p:grpSpPr>
        <p:grpSp>
          <p:nvGrpSpPr>
            <p:cNvPr id="11" name="Group 33"/>
            <p:cNvGrpSpPr/>
            <p:nvPr/>
          </p:nvGrpSpPr>
          <p:grpSpPr>
            <a:xfrm>
              <a:off x="1156771" y="1575412"/>
              <a:ext cx="4054207" cy="4362096"/>
              <a:chOff x="1156771" y="1575412"/>
              <a:chExt cx="4054207" cy="4362096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flipV="1">
                <a:off x="4368131" y="3007605"/>
                <a:ext cx="842847" cy="27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5188945" y="1586429"/>
                <a:ext cx="0" cy="1410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167788" y="1575412"/>
                <a:ext cx="4010140" cy="110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156771" y="1575412"/>
                <a:ext cx="22034" cy="392200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189822" y="5541484"/>
                <a:ext cx="9805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944185" y="4825388"/>
                <a:ext cx="1911720" cy="111212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POR Sampling Logic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4065224" y="3646583"/>
                <a:ext cx="44068" cy="17296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1"/>
            <p:cNvCxnSpPr/>
            <p:nvPr/>
          </p:nvCxnSpPr>
          <p:spPr>
            <a:xfrm>
              <a:off x="1443210" y="4957590"/>
              <a:ext cx="5067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787267" y="3404212"/>
              <a:ext cx="5067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798284" y="2368627"/>
              <a:ext cx="4406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1553" y="1871835"/>
            <a:ext cx="552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0368" y="3171824"/>
            <a:ext cx="552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0613" y="3167004"/>
            <a:ext cx="514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ultiply 24"/>
          <p:cNvSpPr/>
          <p:nvPr/>
        </p:nvSpPr>
        <p:spPr>
          <a:xfrm>
            <a:off x="2071170" y="5442332"/>
            <a:ext cx="727114" cy="804231"/>
          </a:xfrm>
          <a:prstGeom prst="mathMultiply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255925" y="4537105"/>
            <a:ext cx="1476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cfg_eng_use_p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74564" y="3576801"/>
            <a:ext cx="1344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diff_sysclk_b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47302" y="2420032"/>
            <a:ext cx="949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sysclk</a:t>
            </a:r>
            <a:endParaRPr lang="en-US" sz="14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116637" y="3938523"/>
            <a:ext cx="58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4"/>
                </a:solidFill>
              </a:rPr>
              <a:t>sel0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60127" y="2743200"/>
            <a:ext cx="2864384" cy="3305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if (sel0)</a:t>
            </a:r>
          </a:p>
          <a:p>
            <a:r>
              <a:rPr lang="en-US" dirty="0" smtClean="0"/>
              <a:t>begin</a:t>
            </a:r>
          </a:p>
          <a:p>
            <a:r>
              <a:rPr lang="en-US" dirty="0" smtClean="0"/>
              <a:t> out = </a:t>
            </a:r>
            <a:r>
              <a:rPr lang="en-US" dirty="0" err="1" smtClean="0"/>
              <a:t>sysclk</a:t>
            </a:r>
            <a:r>
              <a:rPr lang="en-US" dirty="0" smtClean="0"/>
              <a:t>;</a:t>
            </a:r>
          </a:p>
          <a:p>
            <a:r>
              <a:rPr lang="en-US" dirty="0" smtClean="0"/>
              <a:t>end</a:t>
            </a:r>
          </a:p>
          <a:p>
            <a:endParaRPr lang="en-US" dirty="0" smtClean="0"/>
          </a:p>
          <a:p>
            <a:r>
              <a:rPr lang="en-US" dirty="0" smtClean="0"/>
              <a:t>else</a:t>
            </a:r>
          </a:p>
          <a:p>
            <a:endParaRPr lang="de-DE" dirty="0" smtClean="0"/>
          </a:p>
          <a:p>
            <a:r>
              <a:rPr lang="de-DE" dirty="0" smtClean="0"/>
              <a:t>begin</a:t>
            </a:r>
          </a:p>
          <a:p>
            <a:r>
              <a:rPr lang="de-DE" dirty="0" smtClean="0"/>
              <a:t>out = diff_sysclk_b;</a:t>
            </a:r>
            <a:endParaRPr lang="en-US" dirty="0" smtClean="0"/>
          </a:p>
          <a:p>
            <a:r>
              <a:rPr lang="de-DE" dirty="0" smtClean="0"/>
              <a:t>end    </a:t>
            </a:r>
          </a:p>
          <a:p>
            <a:r>
              <a:rPr lang="de-DE" dirty="0" smtClean="0"/>
              <a:t>// single_clk_selection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320190" y="4968607"/>
            <a:ext cx="42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32" name="Rectangular Callout 31"/>
          <p:cNvSpPr/>
          <p:nvPr/>
        </p:nvSpPr>
        <p:spPr>
          <a:xfrm>
            <a:off x="6775373" y="1322024"/>
            <a:ext cx="1916935" cy="932137"/>
          </a:xfrm>
          <a:prstGeom prst="wedgeRectCallout">
            <a:avLst>
              <a:gd name="adj1" fmla="val -114809"/>
              <a:gd name="adj2" fmla="val 87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 Simulations</a:t>
            </a:r>
            <a:endParaRPr lang="en-US" dirty="0"/>
          </a:p>
        </p:txBody>
      </p:sp>
      <p:sp>
        <p:nvSpPr>
          <p:cNvPr id="33" name="Rectangular Callout 32"/>
          <p:cNvSpPr/>
          <p:nvPr/>
        </p:nvSpPr>
        <p:spPr>
          <a:xfrm>
            <a:off x="6301648" y="1266939"/>
            <a:ext cx="2423711" cy="1079653"/>
          </a:xfrm>
          <a:prstGeom prst="wedgeRectCallout">
            <a:avLst>
              <a:gd name="adj1" fmla="val -85833"/>
              <a:gd name="adj2" fmla="val 84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Xprop</a:t>
            </a:r>
            <a:r>
              <a:rPr lang="en-US" dirty="0" smtClean="0"/>
              <a:t> Simulation</a:t>
            </a:r>
            <a:endParaRPr lang="en-US" dirty="0"/>
          </a:p>
        </p:txBody>
      </p:sp>
      <p:grpSp>
        <p:nvGrpSpPr>
          <p:cNvPr id="34" name="Group 144"/>
          <p:cNvGrpSpPr>
            <a:grpSpLocks/>
          </p:cNvGrpSpPr>
          <p:nvPr/>
        </p:nvGrpSpPr>
        <p:grpSpPr bwMode="auto">
          <a:xfrm flipH="1">
            <a:off x="680292" y="1002535"/>
            <a:ext cx="4982378" cy="5111826"/>
            <a:chOff x="838200" y="886857"/>
            <a:chExt cx="2209800" cy="2084943"/>
          </a:xfrm>
        </p:grpSpPr>
        <p:sp>
          <p:nvSpPr>
            <p:cNvPr id="35" name="Oval 89"/>
            <p:cNvSpPr>
              <a:spLocks noChangeArrowheads="1"/>
            </p:cNvSpPr>
            <p:nvPr/>
          </p:nvSpPr>
          <p:spPr bwMode="auto">
            <a:xfrm>
              <a:off x="838200" y="890637"/>
              <a:ext cx="2209800" cy="2081163"/>
            </a:xfrm>
            <a:prstGeom prst="ellipse">
              <a:avLst/>
            </a:prstGeom>
            <a:noFill/>
            <a:ln w="73025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 flipV="1">
              <a:off x="1537970" y="886857"/>
              <a:ext cx="184150" cy="74327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93 -0.00046 0.02986 -0.00023 0.04462 -0.00162 C 0.04687 -0.00185 0.05069 -0.00809 0.05191 -0.00948 C 0.0585 -0.01688 0.06163 -0.02405 0.06632 -0.03354 C 0.06805 -0.04672 0.07066 -0.05875 0.06632 -0.07217 C 0.06597 -0.07333 0.06284 -0.08212 0.06146 -0.08327 C 0.06007 -0.08443 0.04114 -0.09415 0.03975 -0.09461 C 0.03611 -0.09576 0.03246 -0.09646 0.02899 -0.09785 C 0.02656 -0.09877 0.0217 -0.10108 0.0217 -0.10108 C 0.01406 -0.10062 0.00625 -0.10132 -0.00122 -0.09947 C -0.00504 -0.09854 -0.01424 -0.08651 -0.01806 -0.08327 C -0.02031 -0.07471 -0.02118 -0.06569 -0.02396 -0.0576 C -0.02483 -0.04696 -0.02761 -0.02914 -0.02292 -0.0192 C -0.01823 -0.00948 -0.00712 -0.00231 0.00121 0 C 0.02153 0.01805 0.05104 0.01273 0.07239 -0.00162 C 0.07587 -0.00832 0.08212 -0.01411 0.08802 -0.01596 C 0.09028 -0.01897 0.09323 -0.02082 0.09531 -0.02405 C 0.096 -0.02521 0.096 -0.02729 0.09653 -0.02868 C 0.09982 -0.0377 0.10295 -0.04603 0.10486 -0.05598 C 0.10364 -0.08096 0.10659 -0.07772 0.09878 -0.09137 C 0.0934 -0.10085 0.09479 -0.10502 0.0868 -0.10756 C 0.08559 -0.10849 0.08437 -0.10964 0.08316 -0.11057 C 0.08194 -0.11126 0.08055 -0.11126 0.07951 -0.11219 C 0.07222 -0.11774 0.06979 -0.12121 0.06146 -0.12352 C 0.04809 -0.13532 0.02205 -0.12792 0.00607 -0.12676 C 0.00104 -0.12514 -0.00486 -0.12514 -0.00955 -0.1219 C -0.01632 -0.11728 -0.02014 -0.10779 -0.02396 -0.09947 C -0.025 -0.09206 -0.02622 -0.0805 -0.02292 -0.07379 C -0.02205 -0.07217 -0.02031 -0.07194 -0.01927 -0.07055 C -0.0158 -0.06639 -0.01285 -0.06199 -0.00955 -0.0576 C -0.00573 -0.05274 -0.00243 -0.04534 0.00243 -0.04325 C 0.00746 -0.03817 0.01319 -0.03793 0.01805 -0.03354 C 0.01927 -0.03238 0.02031 -0.03053 0.0217 -0.0303 C 0.02812 -0.02891 0.03455 -0.02914 0.04097 -0.02868 C 0.04826 -0.02914 0.05555 -0.02914 0.06267 -0.0303 C 0.06528 -0.03076 0.06753 -0.03261 0.06996 -0.03354 C 0.07309 -0.0347 0.07951 -0.03678 0.07951 -0.03678 C 0.08524 -0.04187 0.08889 -0.04927 0.09531 -0.05135 C 0.10104 -0.05898 0.10278 -0.06824 0.10729 -0.07703 C 0.10903 -0.08582 0.10885 -0.08744 0.11458 -0.09299 C 0.11423 -0.09877 0.11475 -0.10502 0.11337 -0.11057 C 0.11302 -0.11196 0.10521 -0.11311 0.10243 -0.11381 C 0.0993 -0.11473 0.096 -0.11566 0.09288 -0.11705 C 0.09045 -0.1182 0.08559 -0.12028 0.08559 -0.12028 C 0.06632 -0.11982 0.04705 -0.12075 0.02778 -0.11867 C 0.02569 -0.11843 0.02465 -0.11496 0.02291 -0.11381 C 0.02135 -0.11288 0.01962 -0.11265 0.01805 -0.11219 C 0.01614 -0.11011 0.01389 -0.10849 0.01215 -0.10594 C 0.01024 -0.10294 0.00729 -0.09623 0.00729 -0.09623 C 0.00555 -0.08466 0.00677 -0.09091 0.00364 -0.07865 C 0.0033 -0.07703 0.00243 -0.07379 0.00243 -0.07379 C 0.00312 -0.06523 0.0026 -0.05852 0.00607 -0.05135 C 0.00746 -0.04857 0.0158 -0.03169 0.01927 -0.02868 C 0.02239 -0.02591 0.02673 -0.02591 0.03021 -0.02405 C 0.04201 -0.01781 0.05434 -0.01804 0.06632 -0.01272 C 0.11857 -0.01388 0.12934 -0.00902 0.1651 -0.02082 C 0.17291 -0.02776 0.17639 -0.02776 0.18559 -0.0303 C 0.19166 -0.03562 0.18837 -0.03192 0.19409 -0.04325 C 0.19566 -0.04649 0.19878 -0.05297 0.19878 -0.05297 C 0.20069 -0.06315 0.20295 -0.07772 0.20729 -0.08651 C 0.20816 -0.11936 0.20955 -0.15198 0.21094 -0.18459 C 0.21059 -0.20564 0.21302 -0.25306 0.20607 -0.28082 C 0.20347 -0.30511 0.19566 -0.30835 0.18194 -0.32107 C 0.18055 -0.32246 0.17969 -0.32454 0.1783 -0.3257 C 0.17274 -0.33055 0.16337 -0.33194 0.16024 -0.34027 " pathEditMode="relative" ptsTypes="ffffffffffffffffffffffffffffffffffffffffffffffffffffffffffffffffA">
                                      <p:cBhvr>
                                        <p:cTn id="6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6926E-6 C 0.00208 -0.00347 0.00538 -0.00972 0.00937 -0.0118 C 0.01267 -0.01388 0.0217 -0.01458 0.02552 -0.0155 C 0.03003 -0.01666 0.0368 -0.01943 0.04184 -0.0199 C 0.05868 -0.02152 0.04913 -0.02059 0.07135 -0.02198 C 0.08403 -0.02452 0.09739 -0.02383 0.11041 -0.02522 C 0.1375 -0.02475 0.18541 -0.02822 0.21441 -0.01666 C 0.22066 -0.01388 0.22343 -0.00949 0.23055 -0.0074 C 0.23541 -0.00139 0.23073 -0.00648 0.23871 -0.00093 C 0.25486 0.01018 0.25937 0.01156 0.28073 0.01156 " pathEditMode="relative" rAng="0" ptsTypes="fffffffff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2" grpId="1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529A4D857314092F8987294A43FD3" ma:contentTypeVersion="0" ma:contentTypeDescription="Create a new document." ma:contentTypeScope="" ma:versionID="b3a40a446e339e50bd650e277a113f3f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71F2A1-2ACF-4A95-B48F-47B38B713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A855BF4-2A99-441B-9566-850307E4F0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CAD78-C6F6-407D-A9D5-329355F07703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794</Words>
  <Application>Microsoft Office PowerPoint</Application>
  <PresentationFormat>On-screen Show (4:3)</PresentationFormat>
  <Paragraphs>201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Choice is yours : Either struggle to tame ‘X’ in the wilderness of multimillion gates and nets, OR Take it for a walk in the RTL park</vt:lpstr>
      <vt:lpstr>Blood-Shed by the Beast</vt:lpstr>
      <vt:lpstr>Agenda</vt:lpstr>
      <vt:lpstr>How does he manage to escape RTL and grow into a “BEAST” ?</vt:lpstr>
      <vt:lpstr>X-optimism at RTL due to Verilog Semantics – Unclean edge </vt:lpstr>
      <vt:lpstr>X-optimism at RTL due to Verilog Semantics – IF statement</vt:lpstr>
      <vt:lpstr>Introduction to X-prop</vt:lpstr>
      <vt:lpstr>Taming the creature in Freescale Designs</vt:lpstr>
      <vt:lpstr>Corrupting the clock you want to be sampled - If statement</vt:lpstr>
      <vt:lpstr>Normal VCS Behavior</vt:lpstr>
      <vt:lpstr>Xprop behavior</vt:lpstr>
      <vt:lpstr>Small delays can corrupt big designs –   Unclean edge</vt:lpstr>
      <vt:lpstr>Xprop – The big picture</vt:lpstr>
      <vt:lpstr>Security lapse  – If statement</vt:lpstr>
      <vt:lpstr>Problematic Code</vt:lpstr>
      <vt:lpstr>Miss in normal simulations</vt:lpstr>
      <vt:lpstr>Xprop catches it</vt:lpstr>
      <vt:lpstr>Slide 18</vt:lpstr>
      <vt:lpstr>X-bloodbath at GLS leads to </vt:lpstr>
      <vt:lpstr>Conclusion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2011-11-23T07:37:04Z</dcterms:created>
  <dcterms:modified xsi:type="dcterms:W3CDTF">2014-09-08T13:13:26Z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0x0101004AC529A4D857314092F8987294A43FD3</vt:lpwstr>
  </property>
</Properties>
</file>