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6" r:id="rId4"/>
  </p:sldMasterIdLst>
  <p:notesMasterIdLst>
    <p:notesMasterId r:id="rId27"/>
  </p:notesMasterIdLst>
  <p:handoutMasterIdLst>
    <p:handoutMasterId r:id="rId28"/>
  </p:handoutMasterIdLst>
  <p:sldIdLst>
    <p:sldId id="501" r:id="rId5"/>
    <p:sldId id="527" r:id="rId6"/>
    <p:sldId id="506" r:id="rId7"/>
    <p:sldId id="507" r:id="rId8"/>
    <p:sldId id="509" r:id="rId9"/>
    <p:sldId id="510" r:id="rId10"/>
    <p:sldId id="511" r:id="rId11"/>
    <p:sldId id="512" r:id="rId12"/>
    <p:sldId id="513" r:id="rId13"/>
    <p:sldId id="514" r:id="rId14"/>
    <p:sldId id="515" r:id="rId15"/>
    <p:sldId id="516" r:id="rId16"/>
    <p:sldId id="517" r:id="rId17"/>
    <p:sldId id="518" r:id="rId18"/>
    <p:sldId id="519" r:id="rId19"/>
    <p:sldId id="520" r:id="rId20"/>
    <p:sldId id="502" r:id="rId21"/>
    <p:sldId id="521" r:id="rId22"/>
    <p:sldId id="522" r:id="rId23"/>
    <p:sldId id="524" r:id="rId24"/>
    <p:sldId id="525" r:id="rId25"/>
    <p:sldId id="526" r:id="rId26"/>
  </p:sldIdLst>
  <p:sldSz cx="9144000" cy="6858000" type="screen4x3"/>
  <p:notesSz cx="10048875" cy="6918325"/>
  <p:custDataLst>
    <p:tags r:id="rId2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FFFFCC"/>
    <a:srgbClr val="FF9900"/>
    <a:srgbClr val="99FF33"/>
    <a:srgbClr val="CC99FF"/>
    <a:srgbClr val="66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47" autoAdjust="0"/>
    <p:restoredTop sz="85829" autoAdjust="0"/>
  </p:normalViewPr>
  <p:slideViewPr>
    <p:cSldViewPr>
      <p:cViewPr varScale="1">
        <p:scale>
          <a:sx n="74" d="100"/>
          <a:sy n="74" d="100"/>
        </p:scale>
        <p:origin x="1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354512" cy="345917"/>
          </a:xfrm>
          <a:prstGeom prst="rect">
            <a:avLst/>
          </a:prstGeom>
        </p:spPr>
        <p:txBody>
          <a:bodyPr vert="horz" lIns="92766" tIns="46383" rIns="92766" bIns="46383" rtlCol="0"/>
          <a:lstStyle>
            <a:lvl1pPr algn="l">
              <a:defRPr sz="1200"/>
            </a:lvl1pPr>
          </a:lstStyle>
          <a:p>
            <a:endParaRPr lang="de-DE"/>
          </a:p>
        </p:txBody>
      </p:sp>
      <p:sp>
        <p:nvSpPr>
          <p:cNvPr id="3" name="Datumsplatzhalter 2"/>
          <p:cNvSpPr>
            <a:spLocks noGrp="1"/>
          </p:cNvSpPr>
          <p:nvPr>
            <p:ph type="dt" sz="quarter" idx="1"/>
          </p:nvPr>
        </p:nvSpPr>
        <p:spPr>
          <a:xfrm>
            <a:off x="5692038" y="0"/>
            <a:ext cx="4354512" cy="345917"/>
          </a:xfrm>
          <a:prstGeom prst="rect">
            <a:avLst/>
          </a:prstGeom>
        </p:spPr>
        <p:txBody>
          <a:bodyPr vert="horz" lIns="92766" tIns="46383" rIns="92766" bIns="46383" rtlCol="0"/>
          <a:lstStyle>
            <a:lvl1pPr algn="r">
              <a:defRPr sz="1200"/>
            </a:lvl1pPr>
          </a:lstStyle>
          <a:p>
            <a:fld id="{9175845F-7813-4162-8E43-89DCBF023BA5}" type="datetimeFigureOut">
              <a:rPr lang="de-DE" smtClean="0"/>
              <a:pPr/>
              <a:t>18.08.2015</a:t>
            </a:fld>
            <a:endParaRPr lang="de-DE"/>
          </a:p>
        </p:txBody>
      </p:sp>
      <p:sp>
        <p:nvSpPr>
          <p:cNvPr id="4" name="Fußzeilenplatzhalter 3"/>
          <p:cNvSpPr>
            <a:spLocks noGrp="1"/>
          </p:cNvSpPr>
          <p:nvPr>
            <p:ph type="ftr" sz="quarter" idx="2"/>
          </p:nvPr>
        </p:nvSpPr>
        <p:spPr>
          <a:xfrm>
            <a:off x="1" y="6571208"/>
            <a:ext cx="4354512" cy="345917"/>
          </a:xfrm>
          <a:prstGeom prst="rect">
            <a:avLst/>
          </a:prstGeom>
        </p:spPr>
        <p:txBody>
          <a:bodyPr vert="horz" lIns="92766" tIns="46383" rIns="92766" bIns="46383" rtlCol="0" anchor="b"/>
          <a:lstStyle>
            <a:lvl1pPr algn="l">
              <a:defRPr sz="1200"/>
            </a:lvl1pPr>
          </a:lstStyle>
          <a:p>
            <a:endParaRPr lang="de-DE"/>
          </a:p>
        </p:txBody>
      </p:sp>
      <p:sp>
        <p:nvSpPr>
          <p:cNvPr id="5" name="Foliennummernplatzhalter 4"/>
          <p:cNvSpPr>
            <a:spLocks noGrp="1"/>
          </p:cNvSpPr>
          <p:nvPr>
            <p:ph type="sldNum" sz="quarter" idx="3"/>
          </p:nvPr>
        </p:nvSpPr>
        <p:spPr>
          <a:xfrm>
            <a:off x="5692038" y="6571208"/>
            <a:ext cx="4354512" cy="345917"/>
          </a:xfrm>
          <a:prstGeom prst="rect">
            <a:avLst/>
          </a:prstGeom>
        </p:spPr>
        <p:txBody>
          <a:bodyPr vert="horz" lIns="92766" tIns="46383" rIns="92766" bIns="46383" rtlCol="0" anchor="b"/>
          <a:lstStyle>
            <a:lvl1pPr algn="r">
              <a:defRPr sz="1200"/>
            </a:lvl1pPr>
          </a:lstStyle>
          <a:p>
            <a:fld id="{568AD7C4-ADB3-4393-A709-E94E9DB0B97C}" type="slidenum">
              <a:rPr lang="de-DE" smtClean="0"/>
              <a:pPr/>
              <a:t>‹#›</a:t>
            </a:fld>
            <a:endParaRPr lang="de-DE"/>
          </a:p>
        </p:txBody>
      </p:sp>
    </p:spTree>
    <p:extLst>
      <p:ext uri="{BB962C8B-B14F-4D97-AF65-F5344CB8AC3E}">
        <p14:creationId xmlns:p14="http://schemas.microsoft.com/office/powerpoint/2010/main" val="3130745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54512" cy="345917"/>
          </a:xfrm>
          <a:prstGeom prst="rect">
            <a:avLst/>
          </a:prstGeom>
        </p:spPr>
        <p:txBody>
          <a:bodyPr vert="horz" wrap="square" lIns="92766" tIns="46383" rIns="92766" bIns="46383"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5692038" y="0"/>
            <a:ext cx="4354512" cy="345917"/>
          </a:xfrm>
          <a:prstGeom prst="rect">
            <a:avLst/>
          </a:prstGeom>
        </p:spPr>
        <p:txBody>
          <a:bodyPr vert="horz" wrap="square" lIns="92766" tIns="46383" rIns="92766" bIns="46383" numCol="1" anchor="t" anchorCtr="0" compatLnSpc="1">
            <a:prstTxWarp prst="textNoShape">
              <a:avLst/>
            </a:prstTxWarp>
          </a:bodyPr>
          <a:lstStyle>
            <a:lvl1pPr algn="r">
              <a:defRPr sz="1200">
                <a:latin typeface="Calibri" pitchFamily="34" charset="0"/>
              </a:defRPr>
            </a:lvl1pPr>
          </a:lstStyle>
          <a:p>
            <a:pPr>
              <a:defRPr/>
            </a:pPr>
            <a:fld id="{0A20AF34-6582-494F-851E-89D0463C3413}" type="datetimeFigureOut">
              <a:rPr lang="en-US"/>
              <a:pPr>
                <a:defRPr/>
              </a:pPr>
              <a:t>8/18/2015</a:t>
            </a:fld>
            <a:endParaRPr lang="en-US"/>
          </a:p>
        </p:txBody>
      </p:sp>
      <p:sp>
        <p:nvSpPr>
          <p:cNvPr id="4" name="Slide Image Placeholder 3"/>
          <p:cNvSpPr>
            <a:spLocks noGrp="1" noRot="1" noChangeAspect="1"/>
          </p:cNvSpPr>
          <p:nvPr>
            <p:ph type="sldImg" idx="2"/>
          </p:nvPr>
        </p:nvSpPr>
        <p:spPr>
          <a:xfrm>
            <a:off x="3295650" y="519113"/>
            <a:ext cx="3457575" cy="2593975"/>
          </a:xfrm>
          <a:prstGeom prst="rect">
            <a:avLst/>
          </a:prstGeom>
          <a:noFill/>
          <a:ln w="12700">
            <a:solidFill>
              <a:prstClr val="black"/>
            </a:solidFill>
          </a:ln>
        </p:spPr>
        <p:txBody>
          <a:bodyPr vert="horz" lIns="92766" tIns="46383" rIns="92766" bIns="46383" rtlCol="0" anchor="ctr"/>
          <a:lstStyle/>
          <a:p>
            <a:pPr lvl="0"/>
            <a:endParaRPr lang="en-US" noProof="0" smtClean="0"/>
          </a:p>
        </p:txBody>
      </p:sp>
      <p:sp>
        <p:nvSpPr>
          <p:cNvPr id="5" name="Notes Placeholder 4"/>
          <p:cNvSpPr>
            <a:spLocks noGrp="1"/>
          </p:cNvSpPr>
          <p:nvPr>
            <p:ph type="body" sz="quarter" idx="3"/>
          </p:nvPr>
        </p:nvSpPr>
        <p:spPr>
          <a:xfrm>
            <a:off x="1004888" y="3286205"/>
            <a:ext cx="8039100" cy="3113247"/>
          </a:xfrm>
          <a:prstGeom prst="rect">
            <a:avLst/>
          </a:prstGeom>
        </p:spPr>
        <p:txBody>
          <a:bodyPr vert="horz" lIns="92766" tIns="46383" rIns="92766" bIns="4638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6571208"/>
            <a:ext cx="4354512" cy="345917"/>
          </a:xfrm>
          <a:prstGeom prst="rect">
            <a:avLst/>
          </a:prstGeom>
        </p:spPr>
        <p:txBody>
          <a:bodyPr vert="horz" wrap="square" lIns="92766" tIns="46383" rIns="92766" bIns="46383"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5692038" y="6571208"/>
            <a:ext cx="4354512" cy="345917"/>
          </a:xfrm>
          <a:prstGeom prst="rect">
            <a:avLst/>
          </a:prstGeom>
        </p:spPr>
        <p:txBody>
          <a:bodyPr vert="horz" wrap="square" lIns="92766" tIns="46383" rIns="92766" bIns="46383" numCol="1" anchor="b" anchorCtr="0" compatLnSpc="1">
            <a:prstTxWarp prst="textNoShape">
              <a:avLst/>
            </a:prstTxWarp>
          </a:bodyPr>
          <a:lstStyle>
            <a:lvl1pPr algn="r">
              <a:defRPr sz="1200">
                <a:latin typeface="Calibri" pitchFamily="34" charset="0"/>
              </a:defRPr>
            </a:lvl1pPr>
          </a:lstStyle>
          <a:p>
            <a:pPr>
              <a:defRPr/>
            </a:pPr>
            <a:fld id="{F1248D3D-B91D-4C0E-B577-B2CAAE2DB882}" type="slidenum">
              <a:rPr lang="en-US"/>
              <a:pPr>
                <a:defRPr/>
              </a:pPr>
              <a:t>‹#›</a:t>
            </a:fld>
            <a:endParaRPr lang="en-US"/>
          </a:p>
        </p:txBody>
      </p:sp>
    </p:spTree>
    <p:extLst>
      <p:ext uri="{BB962C8B-B14F-4D97-AF65-F5344CB8AC3E}">
        <p14:creationId xmlns:p14="http://schemas.microsoft.com/office/powerpoint/2010/main" val="11576142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6096000"/>
            <a:ext cx="1219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36D410-BB1B-47BE-81F8-FA61DEEC5942}" type="datetimeFigureOut">
              <a:rPr lang="en-US" smtClean="0"/>
              <a:pPr/>
              <a:t>8/18/2015</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r>
              <a:rPr lang="en-US" dirty="0" smtClean="0"/>
              <a:t>© Accellera Systems Initiative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8B820FFD-5868-4678-ACC2-C353669912D5}" type="slidenum">
              <a:rPr lang="en-US" smtClean="0"/>
              <a:pPr/>
              <a:t>‹#›</a:t>
            </a:fld>
            <a:endParaRPr lang="en-US"/>
          </a:p>
        </p:txBody>
      </p:sp>
      <p:sp>
        <p:nvSpPr>
          <p:cNvPr id="9" name="Rectangle 8"/>
          <p:cNvSpPr/>
          <p:nvPr userDrawn="1"/>
        </p:nvSpPr>
        <p:spPr>
          <a:xfrm>
            <a:off x="7696200" y="5867400"/>
            <a:ext cx="14478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dvcon-india-logo.png"/>
          <p:cNvPicPr>
            <a:picLocks noChangeAspect="1"/>
          </p:cNvPicPr>
          <p:nvPr userDrawn="1"/>
        </p:nvPicPr>
        <p:blipFill>
          <a:blip r:embed="rId2" cstate="print"/>
          <a:stretch>
            <a:fillRect/>
          </a:stretch>
        </p:blipFill>
        <p:spPr>
          <a:xfrm>
            <a:off x="7231344" y="5680309"/>
            <a:ext cx="1833894" cy="1097280"/>
          </a:xfrm>
          <a:prstGeom prst="rect">
            <a:avLst/>
          </a:prstGeom>
        </p:spPr>
      </p:pic>
      <p:pic>
        <p:nvPicPr>
          <p:cNvPr id="11" name="Picture 10" descr="accellera-logo-TM.png"/>
          <p:cNvPicPr>
            <a:picLocks noChangeAspect="1"/>
          </p:cNvPicPr>
          <p:nvPr userDrawn="1"/>
        </p:nvPicPr>
        <p:blipFill>
          <a:blip r:embed="rId3" cstate="print"/>
          <a:stretch>
            <a:fillRect/>
          </a:stretch>
        </p:blipFill>
        <p:spPr>
          <a:xfrm>
            <a:off x="108454" y="5973178"/>
            <a:ext cx="1463040" cy="80441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BA8AA75-262C-4581-B680-B40EED1AE53C}" type="datetime1">
              <a:rPr lang="en-US" smtClean="0"/>
              <a:pPr>
                <a:defRPr/>
              </a:pPr>
              <a:t>8/18/2015</a:t>
            </a:fld>
            <a:endParaRPr lang="en-US"/>
          </a:p>
        </p:txBody>
      </p:sp>
      <p:sp>
        <p:nvSpPr>
          <p:cNvPr id="5" name="Footer Placeholder 4"/>
          <p:cNvSpPr>
            <a:spLocks noGrp="1"/>
          </p:cNvSpPr>
          <p:nvPr>
            <p:ph type="ftr" sz="quarter" idx="11"/>
          </p:nvPr>
        </p:nvSpPr>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 Accellera Systems Initiative</a:t>
            </a:r>
          </a:p>
        </p:txBody>
      </p:sp>
      <p:sp>
        <p:nvSpPr>
          <p:cNvPr id="6" name="Slide Number Placeholder 5"/>
          <p:cNvSpPr>
            <a:spLocks noGrp="1"/>
          </p:cNvSpPr>
          <p:nvPr>
            <p:ph type="sldNum" sz="quarter" idx="12"/>
          </p:nvPr>
        </p:nvSpPr>
        <p:spPr/>
        <p:txBody>
          <a:bodyPr/>
          <a:lstStyle/>
          <a:p>
            <a:pPr>
              <a:defRPr/>
            </a:pPr>
            <a:fld id="{6341D75C-4BF4-4FD2-BDFD-6A8F3FBC2A33}"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447801"/>
            <a:ext cx="8229600" cy="4495800"/>
          </a:xfrm>
        </p:spPr>
        <p:txBody>
          <a:bodyPr>
            <a:norm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736D410-BB1B-47BE-81F8-FA61DEEC5942}" type="datetimeFigureOut">
              <a:rPr lang="en-US" smtClean="0"/>
              <a:pPr/>
              <a:t>8/18/2015</a:t>
            </a:fld>
            <a:endParaRPr lang="en-US"/>
          </a:p>
        </p:txBody>
      </p:sp>
      <p:sp>
        <p:nvSpPr>
          <p:cNvPr id="5" name="Footer Placeholder 4"/>
          <p:cNvSpPr>
            <a:spLocks noGrp="1"/>
          </p:cNvSpPr>
          <p:nvPr>
            <p:ph type="ftr" sz="quarter" idx="11"/>
          </p:nvPr>
        </p:nvSpPr>
        <p:spPr>
          <a:xfrm>
            <a:off x="1676400" y="6356350"/>
            <a:ext cx="2209800" cy="365125"/>
          </a:xfrm>
        </p:spPr>
        <p:txBody>
          <a:bodyPr/>
          <a:lstStyle/>
          <a:p>
            <a:r>
              <a:rPr lang="en-US" dirty="0" smtClean="0"/>
              <a:t>© Accellera Systems Initiative</a:t>
            </a:r>
            <a:endParaRPr lang="en-US" dirty="0"/>
          </a:p>
        </p:txBody>
      </p:sp>
      <p:sp>
        <p:nvSpPr>
          <p:cNvPr id="6" name="Slide Number Placeholder 5"/>
          <p:cNvSpPr>
            <a:spLocks noGrp="1"/>
          </p:cNvSpPr>
          <p:nvPr>
            <p:ph type="sldNum" sz="quarter" idx="12"/>
          </p:nvPr>
        </p:nvSpPr>
        <p:spPr/>
        <p:txBody>
          <a:bodyPr/>
          <a:lstStyle/>
          <a:p>
            <a:fld id="{8B820FFD-5868-4678-ACC2-C353669912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4BC9A6E-F594-49C2-B860-46C046B55A0A}" type="datetime1">
              <a:rPr lang="en-US" smtClean="0"/>
              <a:pPr>
                <a:defRPr/>
              </a:pPr>
              <a:t>8/18/2015</a:t>
            </a:fld>
            <a:endParaRPr lang="en-US"/>
          </a:p>
        </p:txBody>
      </p:sp>
      <p:sp>
        <p:nvSpPr>
          <p:cNvPr id="5" name="Footer Placeholder 4"/>
          <p:cNvSpPr>
            <a:spLocks noGrp="1"/>
          </p:cNvSpPr>
          <p:nvPr>
            <p:ph type="ftr" sz="quarter" idx="11"/>
          </p:nvPr>
        </p:nvSpPr>
        <p:spPr/>
        <p:txBody>
          <a:bodyPr/>
          <a:lstStyle/>
          <a:p>
            <a:pPr>
              <a:defRPr/>
            </a:pPr>
            <a:r>
              <a:rPr lang="en-US" dirty="0" smtClean="0"/>
              <a:t>© Accellera Systems Initiative</a:t>
            </a:r>
          </a:p>
        </p:txBody>
      </p:sp>
      <p:sp>
        <p:nvSpPr>
          <p:cNvPr id="6" name="Slide Number Placeholder 5"/>
          <p:cNvSpPr>
            <a:spLocks noGrp="1"/>
          </p:cNvSpPr>
          <p:nvPr>
            <p:ph type="sldNum" sz="quarter" idx="12"/>
          </p:nvPr>
        </p:nvSpPr>
        <p:spPr/>
        <p:txBody>
          <a:bodyPr/>
          <a:lstStyle/>
          <a:p>
            <a:pPr>
              <a:defRPr/>
            </a:pPr>
            <a:fld id="{9BED2C31-2823-4D5C-9492-C3330223678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F673DBD0-EF53-4770-BD75-2D2F0D6ECE2F}" type="datetime1">
              <a:rPr lang="en-US" smtClean="0"/>
              <a:pPr>
                <a:defRPr/>
              </a:pPr>
              <a:t>8/18/2015</a:t>
            </a:fld>
            <a:endParaRPr lang="en-US"/>
          </a:p>
        </p:txBody>
      </p:sp>
      <p:sp>
        <p:nvSpPr>
          <p:cNvPr id="6" name="Footer Placeholder 5"/>
          <p:cNvSpPr>
            <a:spLocks noGrp="1"/>
          </p:cNvSpPr>
          <p:nvPr>
            <p:ph type="ftr" sz="quarter" idx="11"/>
          </p:nvPr>
        </p:nvSpPr>
        <p:spPr/>
        <p:txBody>
          <a:bodyPr/>
          <a:lstStyle/>
          <a:p>
            <a:pPr>
              <a:defRPr/>
            </a:pPr>
            <a:r>
              <a:rPr lang="en-US" dirty="0" smtClean="0"/>
              <a:t>© Accellera Systems Initiative</a:t>
            </a:r>
          </a:p>
        </p:txBody>
      </p:sp>
      <p:sp>
        <p:nvSpPr>
          <p:cNvPr id="7" name="Slide Number Placeholder 6"/>
          <p:cNvSpPr>
            <a:spLocks noGrp="1"/>
          </p:cNvSpPr>
          <p:nvPr>
            <p:ph type="sldNum" sz="quarter" idx="12"/>
          </p:nvPr>
        </p:nvSpPr>
        <p:spPr/>
        <p:txBody>
          <a:bodyPr/>
          <a:lstStyle/>
          <a:p>
            <a:pPr>
              <a:defRPr/>
            </a:pPr>
            <a:fld id="{8277852F-9151-4853-BCAD-1A8F018BE5A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B2AFC4C6-4205-4748-A8A0-C1F8D089C381}" type="datetime1">
              <a:rPr lang="en-US" smtClean="0"/>
              <a:pPr>
                <a:defRPr/>
              </a:pPr>
              <a:t>8/18/2015</a:t>
            </a:fld>
            <a:endParaRPr lang="en-US"/>
          </a:p>
        </p:txBody>
      </p:sp>
      <p:sp>
        <p:nvSpPr>
          <p:cNvPr id="8" name="Footer Placeholder 7"/>
          <p:cNvSpPr>
            <a:spLocks noGrp="1"/>
          </p:cNvSpPr>
          <p:nvPr>
            <p:ph type="ftr" sz="quarter" idx="11"/>
          </p:nvPr>
        </p:nvSpPr>
        <p:spPr/>
        <p:txBody>
          <a:bodyPr/>
          <a:lstStyle/>
          <a:p>
            <a:pPr>
              <a:defRPr/>
            </a:pPr>
            <a:r>
              <a:rPr lang="en-US" dirty="0" smtClean="0"/>
              <a:t>© Accellera Systems Initiative</a:t>
            </a:r>
          </a:p>
        </p:txBody>
      </p:sp>
      <p:sp>
        <p:nvSpPr>
          <p:cNvPr id="9" name="Slide Number Placeholder 8"/>
          <p:cNvSpPr>
            <a:spLocks noGrp="1"/>
          </p:cNvSpPr>
          <p:nvPr>
            <p:ph type="sldNum" sz="quarter" idx="12"/>
          </p:nvPr>
        </p:nvSpPr>
        <p:spPr/>
        <p:txBody>
          <a:bodyPr/>
          <a:lstStyle/>
          <a:p>
            <a:pPr>
              <a:defRPr/>
            </a:pPr>
            <a:fld id="{EDC8F293-4BBC-458E-B2BD-F4405770B8C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D1D31CF-E045-4E65-98EA-1CC49C1609F0}" type="datetime1">
              <a:rPr lang="en-US" smtClean="0"/>
              <a:pPr>
                <a:defRPr/>
              </a:pPr>
              <a:t>8/18/2015</a:t>
            </a:fld>
            <a:endParaRPr lang="en-US"/>
          </a:p>
        </p:txBody>
      </p:sp>
      <p:sp>
        <p:nvSpPr>
          <p:cNvPr id="4" name="Footer Placeholder 3"/>
          <p:cNvSpPr>
            <a:spLocks noGrp="1"/>
          </p:cNvSpPr>
          <p:nvPr>
            <p:ph type="ftr" sz="quarter" idx="11"/>
          </p:nvPr>
        </p:nvSpPr>
        <p:spPr/>
        <p:txBody>
          <a:bodyPr/>
          <a:lstStyle/>
          <a:p>
            <a:pPr>
              <a:defRPr/>
            </a:pPr>
            <a:r>
              <a:rPr lang="en-US" dirty="0" smtClean="0"/>
              <a:t>© Accellera Systems Initiative</a:t>
            </a:r>
          </a:p>
        </p:txBody>
      </p:sp>
      <p:sp>
        <p:nvSpPr>
          <p:cNvPr id="5" name="Slide Number Placeholder 4"/>
          <p:cNvSpPr>
            <a:spLocks noGrp="1"/>
          </p:cNvSpPr>
          <p:nvPr>
            <p:ph type="sldNum" sz="quarter" idx="12"/>
          </p:nvPr>
        </p:nvSpPr>
        <p:spPr/>
        <p:txBody>
          <a:bodyPr/>
          <a:lstStyle/>
          <a:p>
            <a:pPr>
              <a:defRPr/>
            </a:pPr>
            <a:fld id="{2911CC12-8E9A-49BF-AC1E-0475F8BB5EF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smtClean="0"/>
              <a:t>© Accellera Systems Initiative</a:t>
            </a:r>
          </a:p>
        </p:txBody>
      </p:sp>
      <p:sp>
        <p:nvSpPr>
          <p:cNvPr id="7" name="Slide Number Placeholder 6"/>
          <p:cNvSpPr>
            <a:spLocks noGrp="1"/>
          </p:cNvSpPr>
          <p:nvPr>
            <p:ph type="sldNum" sz="quarter" idx="12"/>
          </p:nvPr>
        </p:nvSpPr>
        <p:spPr/>
        <p:txBody>
          <a:bodyPr/>
          <a:lstStyle/>
          <a:p>
            <a:pPr>
              <a:defRPr/>
            </a:pPr>
            <a:fld id="{6EB1C8EF-5791-4944-A3D7-8A1B4885124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dirty="0" smtClean="0"/>
              <a:t>© Accellera Systems Initiative</a:t>
            </a:r>
          </a:p>
        </p:txBody>
      </p:sp>
      <p:sp>
        <p:nvSpPr>
          <p:cNvPr id="7" name="Slide Number Placeholder 6"/>
          <p:cNvSpPr>
            <a:spLocks noGrp="1"/>
          </p:cNvSpPr>
          <p:nvPr>
            <p:ph type="sldNum" sz="quarter" idx="12"/>
          </p:nvPr>
        </p:nvSpPr>
        <p:spPr/>
        <p:txBody>
          <a:bodyPr/>
          <a:lstStyle/>
          <a:p>
            <a:pPr>
              <a:defRPr/>
            </a:pPr>
            <a:fld id="{3EE4636B-F294-483D-938B-D9EE100D15D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dirty="0" smtClean="0"/>
              <a:t>© Accellera Systems Initiative</a:t>
            </a:r>
          </a:p>
        </p:txBody>
      </p:sp>
      <p:sp>
        <p:nvSpPr>
          <p:cNvPr id="6" name="Slide Number Placeholder 5"/>
          <p:cNvSpPr>
            <a:spLocks noGrp="1"/>
          </p:cNvSpPr>
          <p:nvPr>
            <p:ph type="sldNum" sz="quarter" idx="12"/>
          </p:nvPr>
        </p:nvSpPr>
        <p:spPr/>
        <p:txBody>
          <a:bodyPr/>
          <a:lstStyle/>
          <a:p>
            <a:pPr>
              <a:defRPr/>
            </a:pPr>
            <a:fld id="{3A30D12D-C12F-4881-A45D-FFFF9E5E27A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accellera-logo-TM.png"/>
          <p:cNvPicPr>
            <a:picLocks noChangeAspect="1"/>
          </p:cNvPicPr>
          <p:nvPr userDrawn="1"/>
        </p:nvPicPr>
        <p:blipFill>
          <a:blip r:embed="rId12" cstate="print"/>
          <a:stretch>
            <a:fillRect/>
          </a:stretch>
        </p:blipFill>
        <p:spPr>
          <a:xfrm>
            <a:off x="76200" y="6228949"/>
            <a:ext cx="997851" cy="548640"/>
          </a:xfrm>
          <a:prstGeom prst="rect">
            <a:avLst/>
          </a:prstGeom>
        </p:spPr>
      </p:pic>
      <p:sp>
        <p:nvSpPr>
          <p:cNvPr id="9" name="Rectangle 8"/>
          <p:cNvSpPr/>
          <p:nvPr userDrawn="1"/>
        </p:nvSpPr>
        <p:spPr>
          <a:xfrm>
            <a:off x="0" y="0"/>
            <a:ext cx="9144000" cy="381000"/>
          </a:xfrm>
          <a:prstGeom prst="rect">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19800" y="6356350"/>
            <a:ext cx="1066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6D410-BB1B-47BE-81F8-FA61DEEC5942}" type="datetimeFigureOut">
              <a:rPr lang="en-US" smtClean="0"/>
              <a:pPr/>
              <a:t>8/18/2015</a:t>
            </a:fld>
            <a:endParaRPr lang="en-US"/>
          </a:p>
        </p:txBody>
      </p:sp>
      <p:sp>
        <p:nvSpPr>
          <p:cNvPr id="5" name="Footer Placeholder 4"/>
          <p:cNvSpPr>
            <a:spLocks noGrp="1"/>
          </p:cNvSpPr>
          <p:nvPr>
            <p:ph type="ftr" sz="quarter" idx="3"/>
          </p:nvPr>
        </p:nvSpPr>
        <p:spPr>
          <a:xfrm>
            <a:off x="1676400" y="6356350"/>
            <a:ext cx="2209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Accellera Systems Initiative</a:t>
            </a:r>
            <a:endParaRPr lang="en-US" dirty="0"/>
          </a:p>
        </p:txBody>
      </p:sp>
      <p:sp>
        <p:nvSpPr>
          <p:cNvPr id="6" name="Slide Number Placeholder 5"/>
          <p:cNvSpPr>
            <a:spLocks noGrp="1"/>
          </p:cNvSpPr>
          <p:nvPr>
            <p:ph type="sldNum" sz="quarter" idx="4"/>
          </p:nvPr>
        </p:nvSpPr>
        <p:spPr>
          <a:xfrm>
            <a:off x="3657600" y="6356350"/>
            <a:ext cx="1752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11" name="Picture 10" descr="dvcon-india-logo.png"/>
          <p:cNvPicPr>
            <a:picLocks noChangeAspect="1"/>
          </p:cNvPicPr>
          <p:nvPr userDrawn="1"/>
        </p:nvPicPr>
        <p:blipFill>
          <a:blip r:embed="rId13" cstate="print"/>
          <a:stretch>
            <a:fillRect/>
          </a:stretch>
        </p:blipFill>
        <p:spPr>
          <a:xfrm>
            <a:off x="7774204" y="6004667"/>
            <a:ext cx="1291791" cy="772922"/>
          </a:xfrm>
          <a:prstGeom prst="rect">
            <a:avLst/>
          </a:prstGeom>
        </p:spPr>
      </p:pic>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4" r:id="rId7"/>
    <p:sldLayoutId id="2147483905" r:id="rId8"/>
    <p:sldLayoutId id="2147483906" r:id="rId9"/>
    <p:sldLayoutId id="2147483907"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981201"/>
            <a:ext cx="7772400" cy="1619250"/>
          </a:xfrm>
        </p:spPr>
        <p:txBody>
          <a:bodyPr>
            <a:normAutofit fontScale="90000"/>
          </a:bodyPr>
          <a:lstStyle/>
          <a:p>
            <a:r>
              <a:rPr lang="en-US" sz="4900" b="1" dirty="0" smtClean="0"/>
              <a:t>Challenges in Mixed Signal Verification</a:t>
            </a:r>
            <a:r>
              <a:rPr lang="en-US" sz="4900" dirty="0" smtClean="0"/>
              <a:t/>
            </a:r>
            <a:br>
              <a:rPr lang="en-US" sz="4900" dirty="0" smtClean="0"/>
            </a:br>
            <a:endParaRPr lang="en-US" dirty="0"/>
          </a:p>
        </p:txBody>
      </p:sp>
      <p:sp>
        <p:nvSpPr>
          <p:cNvPr id="7" name="Subtitle 6"/>
          <p:cNvSpPr>
            <a:spLocks noGrp="1"/>
          </p:cNvSpPr>
          <p:nvPr>
            <p:ph type="subTitle" idx="1"/>
          </p:nvPr>
        </p:nvSpPr>
        <p:spPr/>
        <p:txBody>
          <a:bodyPr>
            <a:normAutofit/>
          </a:bodyPr>
          <a:lstStyle/>
          <a:p>
            <a:r>
              <a:rPr lang="en-US" dirty="0" smtClean="0"/>
              <a:t>Amlan Chakrabarti</a:t>
            </a:r>
          </a:p>
          <a:p>
            <a:r>
              <a:rPr lang="en-US" dirty="0" smtClean="0"/>
              <a:t>Sachin-Sudhakar Kulkarni</a:t>
            </a:r>
            <a:endParaRPr lang="en-US" dirty="0" smtClean="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800" y="5334001"/>
            <a:ext cx="2133600" cy="7226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Cross-Module References (XMRs)</a:t>
            </a:r>
            <a:endParaRPr lang="en-US" dirty="0"/>
          </a:p>
        </p:txBody>
      </p:sp>
      <p:sp>
        <p:nvSpPr>
          <p:cNvPr id="3" name="Content Placeholder 2"/>
          <p:cNvSpPr>
            <a:spLocks noGrp="1"/>
          </p:cNvSpPr>
          <p:nvPr>
            <p:ph idx="1"/>
          </p:nvPr>
        </p:nvSpPr>
        <p:spPr/>
        <p:txBody>
          <a:bodyPr>
            <a:normAutofit lnSpcReduction="10000"/>
          </a:bodyPr>
          <a:lstStyle/>
          <a:p>
            <a:r>
              <a:rPr lang="en-IN" dirty="0"/>
              <a:t>U</a:t>
            </a:r>
            <a:r>
              <a:rPr lang="en-IN" dirty="0" smtClean="0"/>
              <a:t>se Cross-Module References (XMRs) </a:t>
            </a:r>
            <a:r>
              <a:rPr lang="en-IN" dirty="0"/>
              <a:t>to reduce the usage of Connect Rules. </a:t>
            </a:r>
            <a:endParaRPr lang="en-IN" dirty="0" smtClean="0"/>
          </a:p>
          <a:p>
            <a:r>
              <a:rPr lang="en-IN" dirty="0" smtClean="0"/>
              <a:t>Conventional verification flow for verifying an </a:t>
            </a:r>
            <a:r>
              <a:rPr lang="en-IN" dirty="0" err="1" smtClean="0"/>
              <a:t>analog</a:t>
            </a:r>
            <a:r>
              <a:rPr lang="en-IN" dirty="0" smtClean="0"/>
              <a:t> unit</a:t>
            </a:r>
          </a:p>
          <a:p>
            <a:endParaRPr lang="en-IN" dirty="0" smtClean="0"/>
          </a:p>
          <a:p>
            <a:endParaRPr lang="en-IN" dirty="0"/>
          </a:p>
          <a:p>
            <a:endParaRPr lang="en-US" dirty="0" smtClean="0"/>
          </a:p>
          <a:p>
            <a:r>
              <a:rPr lang="en-US" dirty="0"/>
              <a:t>S</a:t>
            </a:r>
            <a:r>
              <a:rPr lang="en-US" dirty="0" smtClean="0"/>
              <a:t>timulus </a:t>
            </a:r>
            <a:r>
              <a:rPr lang="en-US" dirty="0"/>
              <a:t>applied to the analog unit from a Spice deck. </a:t>
            </a:r>
          </a:p>
          <a:p>
            <a:r>
              <a:rPr lang="en-US" dirty="0"/>
              <a:t>Checking is through visual checking and  </a:t>
            </a:r>
            <a:r>
              <a:rPr lang="en-US" dirty="0" smtClean="0"/>
              <a:t>scripting.</a:t>
            </a:r>
            <a:endParaRPr lang="en-US" dirty="0"/>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10</a:t>
            </a:fld>
            <a:endParaRPr lang="en-US"/>
          </a:p>
        </p:txBody>
      </p:sp>
      <p:pic>
        <p:nvPicPr>
          <p:cNvPr id="6" name="Picture 5"/>
          <p:cNvPicPr>
            <a:picLocks noChangeAspect="1"/>
          </p:cNvPicPr>
          <p:nvPr/>
        </p:nvPicPr>
        <p:blipFill>
          <a:blip r:embed="rId2"/>
          <a:stretch>
            <a:fillRect/>
          </a:stretch>
        </p:blipFill>
        <p:spPr>
          <a:xfrm>
            <a:off x="1676400" y="3009901"/>
            <a:ext cx="4724400" cy="1371600"/>
          </a:xfrm>
          <a:prstGeom prst="rect">
            <a:avLst/>
          </a:prstGeom>
        </p:spPr>
      </p:pic>
    </p:spTree>
    <p:extLst>
      <p:ext uri="{BB962C8B-B14F-4D97-AF65-F5344CB8AC3E}">
        <p14:creationId xmlns:p14="http://schemas.microsoft.com/office/powerpoint/2010/main" val="866650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Cross-Module References (contd.)</a:t>
            </a:r>
            <a:endParaRPr lang="en-US" dirty="0"/>
          </a:p>
        </p:txBody>
      </p:sp>
      <p:sp>
        <p:nvSpPr>
          <p:cNvPr id="3" name="Content Placeholder 2"/>
          <p:cNvSpPr>
            <a:spLocks noGrp="1"/>
          </p:cNvSpPr>
          <p:nvPr>
            <p:ph idx="1"/>
          </p:nvPr>
        </p:nvSpPr>
        <p:spPr/>
        <p:txBody>
          <a:bodyPr/>
          <a:lstStyle/>
          <a:p>
            <a:r>
              <a:rPr lang="en-IN" sz="2600" dirty="0" smtClean="0"/>
              <a:t>Through </a:t>
            </a:r>
            <a:r>
              <a:rPr lang="en-IN" sz="2600" dirty="0"/>
              <a:t>XMRs internal nodes in the </a:t>
            </a:r>
            <a:r>
              <a:rPr lang="en-IN" sz="2600" dirty="0" err="1"/>
              <a:t>analog</a:t>
            </a:r>
            <a:r>
              <a:rPr lang="en-IN" sz="2600" dirty="0"/>
              <a:t> view can be accessed from the digital view (</a:t>
            </a:r>
            <a:r>
              <a:rPr lang="en-IN" sz="2600" dirty="0" err="1"/>
              <a:t>testbench</a:t>
            </a:r>
            <a:r>
              <a:rPr lang="en-IN" sz="2600" dirty="0"/>
              <a:t> environment). </a:t>
            </a:r>
            <a:endParaRPr lang="en-IN" sz="2600" dirty="0" smtClean="0"/>
          </a:p>
          <a:p>
            <a:pPr lvl="1"/>
            <a:r>
              <a:rPr lang="en-IN" dirty="0" smtClean="0"/>
              <a:t>eliminate conversion between digital and </a:t>
            </a:r>
            <a:r>
              <a:rPr lang="en-IN" dirty="0" err="1" smtClean="0"/>
              <a:t>analog</a:t>
            </a:r>
            <a:r>
              <a:rPr lang="en-IN" dirty="0" smtClean="0"/>
              <a:t> domains</a:t>
            </a:r>
          </a:p>
          <a:p>
            <a:endParaRPr lang="en-US" dirty="0" smtClean="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11</a:t>
            </a:fld>
            <a:endParaRPr lang="en-US"/>
          </a:p>
        </p:txBody>
      </p:sp>
      <p:pic>
        <p:nvPicPr>
          <p:cNvPr id="6" name="Picture 5"/>
          <p:cNvPicPr>
            <a:picLocks noChangeAspect="1"/>
          </p:cNvPicPr>
          <p:nvPr/>
        </p:nvPicPr>
        <p:blipFill>
          <a:blip r:embed="rId2"/>
          <a:stretch>
            <a:fillRect/>
          </a:stretch>
        </p:blipFill>
        <p:spPr>
          <a:xfrm>
            <a:off x="1650642" y="2971800"/>
            <a:ext cx="5512158" cy="2819400"/>
          </a:xfrm>
          <a:prstGeom prst="rect">
            <a:avLst/>
          </a:prstGeom>
        </p:spPr>
      </p:pic>
    </p:spTree>
    <p:extLst>
      <p:ext uri="{BB962C8B-B14F-4D97-AF65-F5344CB8AC3E}">
        <p14:creationId xmlns:p14="http://schemas.microsoft.com/office/powerpoint/2010/main" val="1275846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system-level failure scenarios at the IP level</a:t>
            </a:r>
            <a:endParaRPr lang="en-US" dirty="0"/>
          </a:p>
        </p:txBody>
      </p:sp>
      <p:sp>
        <p:nvSpPr>
          <p:cNvPr id="3" name="Content Placeholder 2"/>
          <p:cNvSpPr>
            <a:spLocks noGrp="1"/>
          </p:cNvSpPr>
          <p:nvPr>
            <p:ph idx="1"/>
          </p:nvPr>
        </p:nvSpPr>
        <p:spPr>
          <a:xfrm>
            <a:off x="457200" y="1447800"/>
            <a:ext cx="8229600" cy="4601308"/>
          </a:xfrm>
        </p:spPr>
        <p:txBody>
          <a:bodyPr>
            <a:normAutofit/>
          </a:bodyPr>
          <a:lstStyle/>
          <a:p>
            <a:r>
              <a:rPr lang="en-US" sz="2600" b="1" dirty="0" smtClean="0"/>
              <a:t>Challenge of creating system-level failure scenarios at the IP level </a:t>
            </a:r>
          </a:p>
          <a:p>
            <a:r>
              <a:rPr lang="en-US" sz="2600" dirty="0"/>
              <a:t>At the system level, it is important to know how much jitter can be tolerated by the individual IPs </a:t>
            </a:r>
            <a:r>
              <a:rPr lang="en-US" sz="2600" dirty="0" smtClean="0"/>
              <a:t>.</a:t>
            </a:r>
            <a:endParaRPr lang="en-US" sz="2600" dirty="0"/>
          </a:p>
          <a:p>
            <a:r>
              <a:rPr lang="en-US" sz="2600" dirty="0"/>
              <a:t>If the jittered clock is generated from a PLL, it is difficult to </a:t>
            </a:r>
            <a:r>
              <a:rPr lang="en-US" sz="2600" dirty="0" smtClean="0"/>
              <a:t>control the </a:t>
            </a:r>
            <a:r>
              <a:rPr lang="en-US" sz="2600" dirty="0"/>
              <a:t>amount of jitter generated.</a:t>
            </a:r>
          </a:p>
          <a:p>
            <a:r>
              <a:rPr lang="en-US" sz="2600" dirty="0" smtClean="0"/>
              <a:t>Can be achieved by replacing the PLL with </a:t>
            </a:r>
            <a:r>
              <a:rPr lang="en-US" sz="2600" dirty="0"/>
              <a:t>a jitter </a:t>
            </a:r>
            <a:r>
              <a:rPr lang="en-US" sz="2600" dirty="0" smtClean="0"/>
              <a:t>model.</a:t>
            </a:r>
            <a:endParaRPr lang="en-US" sz="2600" dirty="0"/>
          </a:p>
          <a:p>
            <a:r>
              <a:rPr lang="en-US" sz="2600" b="1" i="1" dirty="0"/>
              <a:t>What is jitter ?</a:t>
            </a:r>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12</a:t>
            </a:fld>
            <a:endParaRPr lang="en-US"/>
          </a:p>
        </p:txBody>
      </p:sp>
      <p:pic>
        <p:nvPicPr>
          <p:cNvPr id="6" name="Picture 5"/>
          <p:cNvPicPr>
            <a:picLocks noChangeAspect="1"/>
          </p:cNvPicPr>
          <p:nvPr/>
        </p:nvPicPr>
        <p:blipFill>
          <a:blip r:embed="rId2"/>
          <a:stretch>
            <a:fillRect/>
          </a:stretch>
        </p:blipFill>
        <p:spPr>
          <a:xfrm>
            <a:off x="895350" y="4953000"/>
            <a:ext cx="7277100" cy="1066798"/>
          </a:xfrm>
          <a:prstGeom prst="rect">
            <a:avLst/>
          </a:prstGeom>
        </p:spPr>
      </p:pic>
    </p:spTree>
    <p:extLst>
      <p:ext uri="{BB962C8B-B14F-4D97-AF65-F5344CB8AC3E}">
        <p14:creationId xmlns:p14="http://schemas.microsoft.com/office/powerpoint/2010/main" val="1209900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Jitter modeling</a:t>
            </a:r>
            <a:endParaRPr lang="en-US" dirty="0"/>
          </a:p>
        </p:txBody>
      </p:sp>
      <p:sp>
        <p:nvSpPr>
          <p:cNvPr id="3" name="Content Placeholder 2"/>
          <p:cNvSpPr>
            <a:spLocks noGrp="1"/>
          </p:cNvSpPr>
          <p:nvPr>
            <p:ph idx="1"/>
          </p:nvPr>
        </p:nvSpPr>
        <p:spPr/>
        <p:txBody>
          <a:bodyPr>
            <a:normAutofit fontScale="55000" lnSpcReduction="20000"/>
          </a:bodyPr>
          <a:lstStyle/>
          <a:p>
            <a:r>
              <a:rPr lang="en-US" sz="4400" dirty="0"/>
              <a:t>In jitter model we modify the clock period or the width of a data bit driven from the clock.</a:t>
            </a:r>
          </a:p>
          <a:p>
            <a:r>
              <a:rPr lang="en-US" sz="4400" dirty="0"/>
              <a:t>T</a:t>
            </a:r>
            <a:r>
              <a:rPr lang="en-US" sz="4400" dirty="0" smtClean="0"/>
              <a:t>ypes </a:t>
            </a:r>
            <a:r>
              <a:rPr lang="en-US" sz="4400" dirty="0"/>
              <a:t>of jitter we have modelled </a:t>
            </a:r>
            <a:r>
              <a:rPr lang="en-US" sz="4400" dirty="0" smtClean="0"/>
              <a:t>–</a:t>
            </a:r>
          </a:p>
          <a:p>
            <a:pPr lvl="1"/>
            <a:r>
              <a:rPr lang="en-US" sz="2900" b="1" dirty="0" smtClean="0"/>
              <a:t>Deterministic (sinusoidal, triangular, etc.)</a:t>
            </a:r>
          </a:p>
          <a:p>
            <a:pPr lvl="1"/>
            <a:r>
              <a:rPr lang="en-US" sz="2500" dirty="0" err="1" smtClean="0"/>
              <a:t>sj_offset</a:t>
            </a:r>
            <a:r>
              <a:rPr lang="en-US" sz="2500" dirty="0" smtClean="0"/>
              <a:t> + (</a:t>
            </a:r>
            <a:r>
              <a:rPr lang="en-US" sz="2500" dirty="0" err="1" smtClean="0"/>
              <a:t>sj_ampl</a:t>
            </a:r>
            <a:r>
              <a:rPr lang="en-US" sz="2500" dirty="0" smtClean="0"/>
              <a:t>*$sin(2*3.1416*</a:t>
            </a:r>
            <a:r>
              <a:rPr lang="en-US" sz="2500" dirty="0" err="1" smtClean="0"/>
              <a:t>curr_sj_freq</a:t>
            </a:r>
            <a:r>
              <a:rPr lang="en-US" sz="2500" dirty="0" smtClean="0"/>
              <a:t>*$</a:t>
            </a:r>
            <a:r>
              <a:rPr lang="en-US" sz="2500" dirty="0" err="1" smtClean="0"/>
              <a:t>realtime</a:t>
            </a:r>
            <a:r>
              <a:rPr lang="en-US" sz="2500" dirty="0" smtClean="0"/>
              <a:t>));</a:t>
            </a:r>
          </a:p>
          <a:p>
            <a:pPr marL="366713" lvl="1" indent="0">
              <a:buNone/>
            </a:pPr>
            <a:r>
              <a:rPr lang="en-US" sz="2500" dirty="0" smtClean="0"/>
              <a:t>          where</a:t>
            </a:r>
          </a:p>
          <a:p>
            <a:pPr marL="366713" lvl="1" indent="0">
              <a:buNone/>
            </a:pPr>
            <a:r>
              <a:rPr lang="en-US" sz="2500" dirty="0" smtClean="0"/>
              <a:t>           </a:t>
            </a:r>
            <a:r>
              <a:rPr lang="en-US" sz="2500" dirty="0" err="1" smtClean="0"/>
              <a:t>sj_offset</a:t>
            </a:r>
            <a:r>
              <a:rPr lang="en-US" sz="2500" dirty="0" smtClean="0"/>
              <a:t> = an initial offset of the jitter sinusoid</a:t>
            </a:r>
          </a:p>
          <a:p>
            <a:pPr marL="366713" lvl="1" indent="0">
              <a:buNone/>
            </a:pPr>
            <a:r>
              <a:rPr lang="en-US" sz="2500" dirty="0" smtClean="0"/>
              <a:t>           </a:t>
            </a:r>
            <a:r>
              <a:rPr lang="en-US" sz="2500" dirty="0" err="1" smtClean="0"/>
              <a:t>sj_ampl</a:t>
            </a:r>
            <a:r>
              <a:rPr lang="en-US" sz="2500" dirty="0" smtClean="0"/>
              <a:t> = amplitude of the jitter sinusoid</a:t>
            </a:r>
          </a:p>
          <a:p>
            <a:pPr marL="366713" lvl="1" indent="0">
              <a:buNone/>
            </a:pPr>
            <a:r>
              <a:rPr lang="en-US" sz="2500" dirty="0" smtClean="0"/>
              <a:t>           </a:t>
            </a:r>
            <a:r>
              <a:rPr lang="en-US" sz="2500" dirty="0" err="1" smtClean="0"/>
              <a:t>curr_sj_freq</a:t>
            </a:r>
            <a:r>
              <a:rPr lang="en-US" sz="2500" dirty="0" smtClean="0"/>
              <a:t> = frequency of the jitter sinusoid</a:t>
            </a:r>
          </a:p>
          <a:p>
            <a:pPr marL="366713" lvl="1" indent="0">
              <a:buNone/>
            </a:pPr>
            <a:r>
              <a:rPr lang="en-US" sz="2500" b="1" dirty="0" smtClean="0"/>
              <a:t>-        </a:t>
            </a:r>
            <a:r>
              <a:rPr lang="en-US" sz="2900" b="1" dirty="0" smtClean="0"/>
              <a:t>Random </a:t>
            </a:r>
            <a:r>
              <a:rPr lang="en-US" sz="2900" b="1" dirty="0"/>
              <a:t>(Gaussian)</a:t>
            </a:r>
          </a:p>
          <a:p>
            <a:pPr lvl="1"/>
            <a:r>
              <a:rPr lang="en-US" sz="2500" dirty="0" err="1"/>
              <a:t>rj_offset</a:t>
            </a:r>
            <a:r>
              <a:rPr lang="en-US" sz="2500" dirty="0"/>
              <a:t> + $</a:t>
            </a:r>
            <a:r>
              <a:rPr lang="en-US" sz="2500" dirty="0" err="1"/>
              <a:t>dist_normal</a:t>
            </a:r>
            <a:r>
              <a:rPr lang="en-US" sz="2500" dirty="0"/>
              <a:t>(</a:t>
            </a:r>
            <a:r>
              <a:rPr lang="en-US" sz="2500" dirty="0" err="1"/>
              <a:t>rj_seed</a:t>
            </a:r>
            <a:r>
              <a:rPr lang="en-US" sz="2500" dirty="0"/>
              <a:t>, 0, </a:t>
            </a:r>
            <a:r>
              <a:rPr lang="en-US" sz="2500" dirty="0" err="1"/>
              <a:t>rj_stdev</a:t>
            </a:r>
            <a:r>
              <a:rPr lang="en-US" sz="2500" dirty="0"/>
              <a:t>)*10/1000;</a:t>
            </a:r>
          </a:p>
          <a:p>
            <a:pPr marL="366713" lvl="1" indent="0">
              <a:buNone/>
            </a:pPr>
            <a:r>
              <a:rPr lang="en-US" sz="2500" dirty="0"/>
              <a:t>   where </a:t>
            </a:r>
          </a:p>
          <a:p>
            <a:pPr marL="366713" lvl="1" indent="0">
              <a:buNone/>
            </a:pPr>
            <a:r>
              <a:rPr lang="en-US" sz="2500" dirty="0"/>
              <a:t>          </a:t>
            </a:r>
            <a:r>
              <a:rPr lang="en-US" sz="2500" dirty="0" err="1"/>
              <a:t>rj_offset</a:t>
            </a:r>
            <a:r>
              <a:rPr lang="en-US" sz="2500" dirty="0"/>
              <a:t> = an initial offset for the random jitter</a:t>
            </a:r>
          </a:p>
          <a:p>
            <a:pPr marL="366713" lvl="1" indent="0">
              <a:buNone/>
            </a:pPr>
            <a:r>
              <a:rPr lang="en-US" sz="2500" dirty="0"/>
              <a:t>          </a:t>
            </a:r>
            <a:r>
              <a:rPr lang="en-US" sz="2500" dirty="0" err="1"/>
              <a:t>rj_seed</a:t>
            </a:r>
            <a:r>
              <a:rPr lang="en-US" sz="2500" dirty="0"/>
              <a:t> = initial seed for the normal distribution</a:t>
            </a:r>
          </a:p>
          <a:p>
            <a:pPr marL="366713" lvl="1" indent="0">
              <a:buNone/>
            </a:pPr>
            <a:r>
              <a:rPr lang="en-US" sz="2500" dirty="0"/>
              <a:t>          </a:t>
            </a:r>
            <a:r>
              <a:rPr lang="en-US" sz="2500" dirty="0" err="1"/>
              <a:t>rj_stdev</a:t>
            </a:r>
            <a:r>
              <a:rPr lang="en-US" sz="2500" dirty="0"/>
              <a:t> = standard deviation for the density function</a:t>
            </a:r>
          </a:p>
          <a:p>
            <a:pPr marL="0" indent="0">
              <a:buNone/>
            </a:pPr>
            <a:r>
              <a:rPr lang="en-US" sz="2900" b="1" dirty="0"/>
              <a:t> </a:t>
            </a:r>
            <a:r>
              <a:rPr lang="en-US" sz="2900" b="1" dirty="0" smtClean="0"/>
              <a:t>       -     Combination </a:t>
            </a:r>
            <a:r>
              <a:rPr lang="en-US" sz="2900" b="1" dirty="0"/>
              <a:t>of deterministic and random</a:t>
            </a:r>
          </a:p>
          <a:p>
            <a:r>
              <a:rPr lang="en-US" sz="4400" dirty="0"/>
              <a:t>Gives an idea of the data eye.</a:t>
            </a:r>
            <a:endParaRPr lang="en-US" sz="4400" b="1" i="1" dirty="0"/>
          </a:p>
          <a:p>
            <a:endParaRPr lang="en-US" dirty="0" smtClean="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13</a:t>
            </a:fld>
            <a:endParaRPr lang="en-US"/>
          </a:p>
        </p:txBody>
      </p:sp>
    </p:spTree>
    <p:extLst>
      <p:ext uri="{BB962C8B-B14F-4D97-AF65-F5344CB8AC3E}">
        <p14:creationId xmlns:p14="http://schemas.microsoft.com/office/powerpoint/2010/main" val="896374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in PLL verification</a:t>
            </a:r>
            <a:endParaRPr lang="en-US" dirty="0"/>
          </a:p>
        </p:txBody>
      </p:sp>
      <p:sp>
        <p:nvSpPr>
          <p:cNvPr id="3" name="Content Placeholder 2"/>
          <p:cNvSpPr>
            <a:spLocks noGrp="1"/>
          </p:cNvSpPr>
          <p:nvPr>
            <p:ph idx="1"/>
          </p:nvPr>
        </p:nvSpPr>
        <p:spPr/>
        <p:txBody>
          <a:bodyPr>
            <a:normAutofit lnSpcReduction="10000"/>
          </a:bodyPr>
          <a:lstStyle/>
          <a:p>
            <a:r>
              <a:rPr lang="en-US" sz="2600" b="1" dirty="0" smtClean="0"/>
              <a:t>Challenges in verifying PLLs</a:t>
            </a:r>
          </a:p>
          <a:p>
            <a:r>
              <a:rPr lang="en-US" sz="2200" dirty="0"/>
              <a:t>If the PLL has an LC oscillator, in simulations the LC oscillator won’t </a:t>
            </a:r>
            <a:r>
              <a:rPr lang="en-US" sz="2200" dirty="0" smtClean="0"/>
              <a:t>toggle after power supplies come up.</a:t>
            </a:r>
            <a:endParaRPr lang="en-US" sz="2200" dirty="0"/>
          </a:p>
          <a:p>
            <a:r>
              <a:rPr lang="en-US" sz="2200" dirty="0"/>
              <a:t>S</a:t>
            </a:r>
            <a:r>
              <a:rPr lang="en-US" sz="2200" dirty="0" smtClean="0"/>
              <a:t>olved </a:t>
            </a:r>
            <a:r>
              <a:rPr lang="en-US" sz="2200" dirty="0"/>
              <a:t>by adding a kick to the LC tank by forcing some </a:t>
            </a:r>
            <a:r>
              <a:rPr lang="en-US" sz="2200" dirty="0" smtClean="0"/>
              <a:t>voltage </a:t>
            </a:r>
            <a:r>
              <a:rPr lang="en-US" sz="2200" dirty="0"/>
              <a:t>on the LC tank nodes at the start of the </a:t>
            </a:r>
            <a:r>
              <a:rPr lang="en-US" sz="2200" dirty="0" smtClean="0"/>
              <a:t>simulation</a:t>
            </a:r>
          </a:p>
          <a:p>
            <a:pPr lvl="1"/>
            <a:r>
              <a:rPr lang="en-US" sz="2000" b="1" i="1" dirty="0">
                <a:solidFill>
                  <a:srgbClr val="002060"/>
                </a:solidFill>
              </a:rPr>
              <a:t>$</a:t>
            </a:r>
            <a:r>
              <a:rPr lang="en-US" sz="2000" b="1" i="1" dirty="0" err="1">
                <a:solidFill>
                  <a:srgbClr val="002060"/>
                </a:solidFill>
              </a:rPr>
              <a:t>snps_force_volt</a:t>
            </a:r>
            <a:r>
              <a:rPr lang="en-US" sz="2000" b="1" i="1" dirty="0">
                <a:solidFill>
                  <a:srgbClr val="002060"/>
                </a:solidFill>
              </a:rPr>
              <a:t> </a:t>
            </a:r>
            <a:r>
              <a:rPr lang="en-US" sz="2000" b="1" i="1" dirty="0">
                <a:solidFill>
                  <a:srgbClr val="002060"/>
                </a:solidFill>
              </a:rPr>
              <a:t>(</a:t>
            </a:r>
            <a:r>
              <a:rPr lang="en-US" sz="2000" b="1" i="1" dirty="0" err="1">
                <a:solidFill>
                  <a:srgbClr val="002060"/>
                </a:solidFill>
              </a:rPr>
              <a:t>testbench.pll_inst.lcpll.tank_bias</a:t>
            </a:r>
            <a:r>
              <a:rPr lang="en-US" sz="2000" b="1" i="1" dirty="0">
                <a:solidFill>
                  <a:srgbClr val="002060"/>
                </a:solidFill>
              </a:rPr>
              <a:t>, 1.2);</a:t>
            </a:r>
          </a:p>
          <a:p>
            <a:r>
              <a:rPr lang="en-US" sz="2200" dirty="0"/>
              <a:t>Long ramp-up times for </a:t>
            </a:r>
            <a:r>
              <a:rPr lang="en-US" sz="2200" dirty="0" err="1"/>
              <a:t>Bandgap</a:t>
            </a:r>
            <a:r>
              <a:rPr lang="en-US" sz="2200" dirty="0"/>
              <a:t> and </a:t>
            </a:r>
            <a:r>
              <a:rPr lang="en-US" sz="2200" dirty="0" smtClean="0"/>
              <a:t>regulator</a:t>
            </a:r>
          </a:p>
          <a:p>
            <a:pPr lvl="1"/>
            <a:r>
              <a:rPr lang="en-US" sz="2000" dirty="0" smtClean="0"/>
              <a:t>solved by  using </a:t>
            </a:r>
            <a:r>
              <a:rPr lang="en-US" sz="2000" dirty="0"/>
              <a:t>a separate simulation for </a:t>
            </a:r>
            <a:r>
              <a:rPr lang="en-US" sz="2000" dirty="0" err="1"/>
              <a:t>Bandgap</a:t>
            </a:r>
            <a:r>
              <a:rPr lang="en-US" sz="2000" dirty="0"/>
              <a:t>/Regulator ramp-up.</a:t>
            </a:r>
          </a:p>
          <a:p>
            <a:pPr lvl="1"/>
            <a:r>
              <a:rPr lang="en-US" sz="2000" dirty="0"/>
              <a:t>for all other operational </a:t>
            </a:r>
            <a:r>
              <a:rPr lang="en-US" sz="2000" dirty="0" smtClean="0"/>
              <a:t>modes, force </a:t>
            </a:r>
            <a:r>
              <a:rPr lang="en-US" sz="2000" dirty="0"/>
              <a:t>the </a:t>
            </a:r>
            <a:r>
              <a:rPr lang="en-US" sz="2000" dirty="0" err="1"/>
              <a:t>bandgap</a:t>
            </a:r>
            <a:r>
              <a:rPr lang="en-US" sz="2000" dirty="0"/>
              <a:t> reference voltage and regulator supply </a:t>
            </a:r>
            <a:r>
              <a:rPr lang="en-US" sz="2000" dirty="0" smtClean="0"/>
              <a:t>voltages.</a:t>
            </a:r>
          </a:p>
          <a:p>
            <a:pPr lvl="1"/>
            <a:r>
              <a:rPr lang="en-US" sz="2000" b="1" i="1" dirty="0" smtClean="0">
                <a:solidFill>
                  <a:srgbClr val="002060"/>
                </a:solidFill>
              </a:rPr>
              <a:t>$</a:t>
            </a:r>
            <a:r>
              <a:rPr lang="en-US" sz="2000" b="1" i="1" dirty="0" err="1" smtClean="0">
                <a:solidFill>
                  <a:srgbClr val="002060"/>
                </a:solidFill>
              </a:rPr>
              <a:t>snps_force_volt</a:t>
            </a:r>
            <a:r>
              <a:rPr lang="en-US" sz="2000" b="1" i="1" dirty="0" smtClean="0">
                <a:solidFill>
                  <a:srgbClr val="002060"/>
                </a:solidFill>
              </a:rPr>
              <a:t>(&lt;</a:t>
            </a:r>
            <a:r>
              <a:rPr lang="en-US" sz="2000" b="1" i="1" dirty="0" err="1" smtClean="0">
                <a:solidFill>
                  <a:srgbClr val="002060"/>
                </a:solidFill>
              </a:rPr>
              <a:t>node_name</a:t>
            </a:r>
            <a:r>
              <a:rPr lang="en-US" sz="2000" b="1" i="1" dirty="0" smtClean="0">
                <a:solidFill>
                  <a:srgbClr val="002060"/>
                </a:solidFill>
              </a:rPr>
              <a:t>&gt;)     </a:t>
            </a:r>
            <a:r>
              <a:rPr lang="en-US" sz="2000" b="1" i="1" dirty="0">
                <a:solidFill>
                  <a:srgbClr val="002060"/>
                </a:solidFill>
              </a:rPr>
              <a:t>-voltage &lt;in volts&gt;     –time &lt;time units&gt;</a:t>
            </a:r>
            <a:endParaRPr lang="en-US" sz="2000" b="1"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14</a:t>
            </a:fld>
            <a:endParaRPr lang="en-US"/>
          </a:p>
        </p:txBody>
      </p:sp>
    </p:spTree>
    <p:extLst>
      <p:ext uri="{BB962C8B-B14F-4D97-AF65-F5344CB8AC3E}">
        <p14:creationId xmlns:p14="http://schemas.microsoft.com/office/powerpoint/2010/main" val="3703582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in VCO modeling</a:t>
            </a:r>
            <a:endParaRPr lang="en-US" dirty="0"/>
          </a:p>
        </p:txBody>
      </p:sp>
      <p:sp>
        <p:nvSpPr>
          <p:cNvPr id="3" name="Content Placeholder 2"/>
          <p:cNvSpPr>
            <a:spLocks noGrp="1"/>
          </p:cNvSpPr>
          <p:nvPr>
            <p:ph idx="1"/>
          </p:nvPr>
        </p:nvSpPr>
        <p:spPr/>
        <p:txBody>
          <a:bodyPr>
            <a:normAutofit fontScale="77500" lnSpcReduction="20000"/>
          </a:bodyPr>
          <a:lstStyle/>
          <a:p>
            <a:r>
              <a:rPr lang="en-US" sz="2600" b="1" dirty="0" smtClean="0"/>
              <a:t>Challenge in developing an accurate model of the VCO</a:t>
            </a:r>
          </a:p>
          <a:p>
            <a:r>
              <a:rPr lang="en-US" sz="2600" dirty="0" smtClean="0"/>
              <a:t>In </a:t>
            </a:r>
            <a:r>
              <a:rPr lang="en-US" sz="2600" dirty="0" err="1" smtClean="0"/>
              <a:t>SystemVerilog</a:t>
            </a:r>
            <a:r>
              <a:rPr lang="en-US" sz="2600" dirty="0" smtClean="0"/>
              <a:t>, VCO can be modeled using real numbers.</a:t>
            </a:r>
          </a:p>
          <a:p>
            <a:pPr lvl="1"/>
            <a:r>
              <a:rPr lang="en-US" dirty="0" smtClean="0"/>
              <a:t>avoids the need to use Verilog-A or Verilog-AMS models.</a:t>
            </a:r>
          </a:p>
          <a:p>
            <a:r>
              <a:rPr lang="en-US" sz="2600" dirty="0" smtClean="0"/>
              <a:t>Code snippet</a:t>
            </a:r>
          </a:p>
          <a:p>
            <a:pPr marL="0" indent="0">
              <a:buNone/>
              <a:defRPr/>
            </a:pPr>
            <a:r>
              <a:rPr lang="en-US" altLang="en-US" sz="2400" dirty="0" smtClean="0"/>
              <a:t>    </a:t>
            </a:r>
          </a:p>
          <a:p>
            <a:pPr marL="0" indent="0">
              <a:buNone/>
              <a:defRPr/>
            </a:pPr>
            <a:r>
              <a:rPr lang="en-US" altLang="en-US" sz="2400" dirty="0"/>
              <a:t> </a:t>
            </a:r>
            <a:r>
              <a:rPr lang="en-US" altLang="en-US" sz="2400" dirty="0" smtClean="0"/>
              <a:t>  </a:t>
            </a:r>
          </a:p>
          <a:p>
            <a:pPr marL="0" indent="0">
              <a:buNone/>
              <a:defRPr/>
            </a:pPr>
            <a:r>
              <a:rPr lang="en-US" altLang="en-US" sz="2400" dirty="0"/>
              <a:t> </a:t>
            </a:r>
            <a:r>
              <a:rPr lang="en-US" altLang="en-US" sz="2400" dirty="0" smtClean="0"/>
              <a:t>   </a:t>
            </a:r>
            <a:r>
              <a:rPr lang="en-US" altLang="en-US" sz="2000" dirty="0" smtClean="0"/>
              <a:t>output </a:t>
            </a:r>
            <a:r>
              <a:rPr lang="en-US" altLang="en-US" sz="2000" dirty="0"/>
              <a:t>wire </a:t>
            </a:r>
            <a:r>
              <a:rPr lang="en-US" altLang="en-US" sz="2000" dirty="0" err="1"/>
              <a:t>vco</a:t>
            </a:r>
            <a:r>
              <a:rPr lang="en-US" altLang="en-US" sz="2000" dirty="0"/>
              <a:t>;</a:t>
            </a:r>
          </a:p>
          <a:p>
            <a:pPr marL="0" indent="0">
              <a:buNone/>
              <a:defRPr/>
            </a:pPr>
            <a:r>
              <a:rPr lang="en-US" altLang="en-US" sz="2000" dirty="0"/>
              <a:t>    real  </a:t>
            </a:r>
            <a:r>
              <a:rPr lang="en-US" altLang="en-US" sz="2000" dirty="0" err="1" smtClean="0"/>
              <a:t>minfreq,maxfreq,currentfreq</a:t>
            </a:r>
            <a:r>
              <a:rPr lang="en-US" altLang="en-US" sz="2000" dirty="0" smtClean="0"/>
              <a:t>;</a:t>
            </a:r>
            <a:endParaRPr lang="en-US" altLang="en-US" sz="2000" dirty="0"/>
          </a:p>
          <a:p>
            <a:pPr marL="0" indent="0">
              <a:buNone/>
              <a:defRPr/>
            </a:pPr>
            <a:r>
              <a:rPr lang="en-US" altLang="en-US" sz="2000" dirty="0"/>
              <a:t>    real </a:t>
            </a:r>
            <a:r>
              <a:rPr lang="en-US" altLang="en-US" sz="2000" dirty="0" err="1"/>
              <a:t>minvolt</a:t>
            </a:r>
            <a:r>
              <a:rPr lang="en-US" altLang="en-US" sz="2000" dirty="0"/>
              <a:t> = 0.3;real </a:t>
            </a:r>
            <a:r>
              <a:rPr lang="en-US" altLang="en-US" sz="2000" dirty="0" err="1"/>
              <a:t>maxvolt</a:t>
            </a:r>
            <a:r>
              <a:rPr lang="en-US" altLang="en-US" sz="2000" dirty="0"/>
              <a:t> =0.9;</a:t>
            </a:r>
          </a:p>
          <a:p>
            <a:pPr marL="0" indent="0">
              <a:buNone/>
              <a:defRPr/>
            </a:pPr>
            <a:r>
              <a:rPr lang="en-US" altLang="en-US" sz="2000" dirty="0"/>
              <a:t>    parameter </a:t>
            </a:r>
            <a:r>
              <a:rPr lang="en-US" altLang="en-US" sz="2000" dirty="0" err="1"/>
              <a:t>ghz</a:t>
            </a:r>
            <a:r>
              <a:rPr lang="en-US" altLang="en-US" sz="2000" dirty="0"/>
              <a:t> = 1e+09;</a:t>
            </a:r>
          </a:p>
          <a:p>
            <a:pPr marL="0" indent="0">
              <a:buNone/>
              <a:defRPr/>
            </a:pPr>
            <a:r>
              <a:rPr lang="en-US" altLang="en-US" sz="2000" dirty="0"/>
              <a:t>    always@*</a:t>
            </a:r>
          </a:p>
          <a:p>
            <a:pPr marL="0" indent="0">
              <a:buNone/>
              <a:defRPr/>
            </a:pPr>
            <a:r>
              <a:rPr lang="en-US" altLang="en-US" sz="2000" dirty="0"/>
              <a:t>      begin </a:t>
            </a:r>
            <a:r>
              <a:rPr lang="en-US" altLang="en-US" sz="2000" dirty="0" err="1"/>
              <a:t>minfreq</a:t>
            </a:r>
            <a:r>
              <a:rPr lang="en-US" altLang="en-US" sz="2000" dirty="0"/>
              <a:t> =  0.9504 * </a:t>
            </a:r>
            <a:r>
              <a:rPr lang="en-US" altLang="en-US" sz="2000" dirty="0" err="1"/>
              <a:t>ghz</a:t>
            </a:r>
            <a:r>
              <a:rPr lang="en-US" altLang="en-US" sz="2000" dirty="0"/>
              <a:t> ; </a:t>
            </a:r>
            <a:r>
              <a:rPr lang="en-US" altLang="en-US" sz="2000" dirty="0" err="1"/>
              <a:t>maxfreq</a:t>
            </a:r>
            <a:r>
              <a:rPr lang="en-US" altLang="en-US" sz="2000" dirty="0"/>
              <a:t> =  8.084 * </a:t>
            </a:r>
            <a:r>
              <a:rPr lang="en-US" altLang="en-US" sz="2000" dirty="0" err="1"/>
              <a:t>ghz</a:t>
            </a:r>
            <a:r>
              <a:rPr lang="en-US" altLang="en-US" sz="2000" dirty="0"/>
              <a:t> ; </a:t>
            </a:r>
          </a:p>
          <a:p>
            <a:pPr marL="0" indent="0">
              <a:buNone/>
              <a:defRPr/>
            </a:pPr>
            <a:r>
              <a:rPr lang="en-US" altLang="en-US" sz="2000" dirty="0"/>
              <a:t>      </a:t>
            </a:r>
            <a:r>
              <a:rPr lang="en-US" altLang="en-US" sz="2000" dirty="0" smtClean="0"/>
              <a:t>end</a:t>
            </a:r>
          </a:p>
          <a:p>
            <a:pPr marL="0" indent="0">
              <a:buFont typeface="Arial" charset="0"/>
              <a:buNone/>
            </a:pPr>
            <a:r>
              <a:rPr lang="en-US" altLang="en-US" sz="2000" dirty="0" smtClean="0"/>
              <a:t>    always </a:t>
            </a:r>
            <a:r>
              <a:rPr lang="en-US" altLang="en-US" sz="2000" dirty="0"/>
              <a:t>@*</a:t>
            </a:r>
          </a:p>
          <a:p>
            <a:pPr marL="0" indent="0">
              <a:buFont typeface="Arial" charset="0"/>
              <a:buNone/>
            </a:pPr>
            <a:r>
              <a:rPr lang="en-US" altLang="en-US" sz="2000" dirty="0"/>
              <a:t>        gain = (</a:t>
            </a:r>
            <a:r>
              <a:rPr lang="en-US" altLang="en-US" sz="2000" dirty="0" err="1"/>
              <a:t>maxfreq</a:t>
            </a:r>
            <a:r>
              <a:rPr lang="en-US" altLang="en-US" sz="2000" dirty="0"/>
              <a:t> – </a:t>
            </a:r>
            <a:r>
              <a:rPr lang="en-US" altLang="en-US" sz="2000" dirty="0" err="1"/>
              <a:t>minfreq</a:t>
            </a:r>
            <a:r>
              <a:rPr lang="en-US" altLang="en-US" sz="2000" dirty="0"/>
              <a:t>)/ (</a:t>
            </a:r>
            <a:r>
              <a:rPr lang="en-US" altLang="en-US" sz="2000" dirty="0" err="1"/>
              <a:t>maxvolt</a:t>
            </a:r>
            <a:r>
              <a:rPr lang="en-US" altLang="en-US" sz="2000" dirty="0"/>
              <a:t> –</a:t>
            </a:r>
            <a:r>
              <a:rPr lang="en-US" altLang="en-US" sz="2000" dirty="0" err="1"/>
              <a:t>minvolt</a:t>
            </a:r>
            <a:r>
              <a:rPr lang="en-US" altLang="en-US" sz="2000" dirty="0" smtClean="0"/>
              <a:t>);</a:t>
            </a:r>
          </a:p>
          <a:p>
            <a:pPr marL="0" indent="0">
              <a:buFont typeface="Arial" charset="0"/>
              <a:buNone/>
            </a:pPr>
            <a:r>
              <a:rPr lang="en-US" altLang="en-US" sz="2000" dirty="0"/>
              <a:t> </a:t>
            </a:r>
            <a:r>
              <a:rPr lang="en-US" altLang="en-US" sz="2000" dirty="0" smtClean="0"/>
              <a:t>   real </a:t>
            </a:r>
            <a:r>
              <a:rPr lang="en-US" altLang="en-US" sz="2000" dirty="0" err="1" smtClean="0"/>
              <a:t>fctl,halfperiod</a:t>
            </a:r>
            <a:r>
              <a:rPr lang="en-US" altLang="en-US" sz="2000" dirty="0" smtClean="0"/>
              <a:t>;</a:t>
            </a:r>
          </a:p>
          <a:p>
            <a:pPr marL="0" indent="0">
              <a:buFont typeface="Arial" charset="0"/>
              <a:buNone/>
            </a:pPr>
            <a:endParaRPr lang="en-US" altLang="en-US" sz="1800" dirty="0"/>
          </a:p>
          <a:p>
            <a:pPr marL="0" indent="0">
              <a:buNone/>
              <a:defRPr/>
            </a:pPr>
            <a:endParaRPr lang="en-US" altLang="en-US" sz="1900" dirty="0"/>
          </a:p>
          <a:p>
            <a:pPr marL="457200" lvl="1" indent="0">
              <a:buNone/>
            </a:pPr>
            <a:endParaRPr lang="en-US" sz="2200"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15</a:t>
            </a:fld>
            <a:endParaRPr lang="en-US"/>
          </a:p>
        </p:txBody>
      </p:sp>
      <p:sp>
        <p:nvSpPr>
          <p:cNvPr id="7" name="Rectangle 6"/>
          <p:cNvSpPr/>
          <p:nvPr/>
        </p:nvSpPr>
        <p:spPr>
          <a:xfrm>
            <a:off x="647700" y="3124200"/>
            <a:ext cx="6477000" cy="2743200"/>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539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VCO model using </a:t>
            </a:r>
            <a:r>
              <a:rPr lang="en-US" dirty="0" err="1" smtClean="0"/>
              <a:t>SystemVerilog</a:t>
            </a:r>
            <a:endParaRPr lang="en-US" dirty="0"/>
          </a:p>
        </p:txBody>
      </p:sp>
      <p:sp>
        <p:nvSpPr>
          <p:cNvPr id="3" name="Content Placeholder 2"/>
          <p:cNvSpPr>
            <a:spLocks noGrp="1"/>
          </p:cNvSpPr>
          <p:nvPr>
            <p:ph idx="1"/>
          </p:nvPr>
        </p:nvSpPr>
        <p:spPr/>
        <p:txBody>
          <a:bodyPr>
            <a:normAutofit fontScale="62500" lnSpcReduction="20000"/>
          </a:bodyPr>
          <a:lstStyle/>
          <a:p>
            <a:pPr marL="0" indent="0">
              <a:buFont typeface="Arial" charset="0"/>
              <a:buNone/>
            </a:pPr>
            <a:r>
              <a:rPr lang="en-US" altLang="en-US" dirty="0" smtClean="0"/>
              <a:t>   always </a:t>
            </a:r>
            <a:r>
              <a:rPr lang="en-US" altLang="en-US" dirty="0"/>
              <a:t>@*</a:t>
            </a:r>
          </a:p>
          <a:p>
            <a:pPr marL="0" indent="0">
              <a:buFont typeface="Arial" charset="0"/>
              <a:buNone/>
            </a:pPr>
            <a:r>
              <a:rPr lang="en-US" altLang="en-US" dirty="0"/>
              <a:t>         if (</a:t>
            </a:r>
            <a:r>
              <a:rPr lang="en-US" altLang="en-US" dirty="0" err="1"/>
              <a:t>vctl</a:t>
            </a:r>
            <a:r>
              <a:rPr lang="en-US" altLang="en-US" dirty="0"/>
              <a:t> &lt; </a:t>
            </a:r>
            <a:r>
              <a:rPr lang="en-US" altLang="en-US" dirty="0" err="1"/>
              <a:t>maxvolt</a:t>
            </a:r>
            <a:r>
              <a:rPr lang="en-US" altLang="en-US" dirty="0"/>
              <a:t> &amp;&amp; </a:t>
            </a:r>
            <a:r>
              <a:rPr lang="en-US" altLang="en-US" dirty="0" err="1"/>
              <a:t>vctl</a:t>
            </a:r>
            <a:r>
              <a:rPr lang="en-US" altLang="en-US" dirty="0"/>
              <a:t> &gt; </a:t>
            </a:r>
            <a:r>
              <a:rPr lang="en-US" altLang="en-US" dirty="0" err="1"/>
              <a:t>minvolt</a:t>
            </a:r>
            <a:r>
              <a:rPr lang="en-US" altLang="en-US" dirty="0"/>
              <a:t>)</a:t>
            </a:r>
          </a:p>
          <a:p>
            <a:pPr marL="0" indent="0">
              <a:buFont typeface="Arial" charset="0"/>
              <a:buNone/>
            </a:pPr>
            <a:r>
              <a:rPr lang="en-US" altLang="en-US" dirty="0"/>
              <a:t>              </a:t>
            </a:r>
            <a:r>
              <a:rPr lang="en-US" altLang="en-US" dirty="0" err="1"/>
              <a:t>fctl</a:t>
            </a:r>
            <a:r>
              <a:rPr lang="en-US" altLang="en-US" dirty="0"/>
              <a:t> = (</a:t>
            </a:r>
            <a:r>
              <a:rPr lang="en-US" altLang="en-US" dirty="0" err="1"/>
              <a:t>vctl</a:t>
            </a:r>
            <a:r>
              <a:rPr lang="en-US" altLang="en-US" dirty="0"/>
              <a:t> – </a:t>
            </a:r>
            <a:r>
              <a:rPr lang="en-US" altLang="en-US" dirty="0" err="1"/>
              <a:t>minvolt</a:t>
            </a:r>
            <a:r>
              <a:rPr lang="en-US" altLang="en-US" dirty="0"/>
              <a:t>)*0.25*gain;</a:t>
            </a:r>
          </a:p>
          <a:p>
            <a:pPr marL="0" indent="0">
              <a:buNone/>
            </a:pPr>
            <a:r>
              <a:rPr lang="en-US" altLang="en-US" dirty="0"/>
              <a:t>         else if(</a:t>
            </a:r>
            <a:r>
              <a:rPr lang="en-US" altLang="en-US" dirty="0" err="1"/>
              <a:t>vctl</a:t>
            </a:r>
            <a:r>
              <a:rPr lang="en-US" altLang="en-US" dirty="0"/>
              <a:t> &gt;= </a:t>
            </a:r>
            <a:r>
              <a:rPr lang="en-US" altLang="en-US" dirty="0" err="1"/>
              <a:t>maxvolt</a:t>
            </a:r>
            <a:r>
              <a:rPr lang="en-US" altLang="en-US" dirty="0"/>
              <a:t>)</a:t>
            </a:r>
          </a:p>
          <a:p>
            <a:pPr marL="0" indent="0">
              <a:buNone/>
            </a:pPr>
            <a:r>
              <a:rPr lang="en-US" altLang="en-US" dirty="0"/>
              <a:t>               </a:t>
            </a:r>
            <a:r>
              <a:rPr lang="en-US" altLang="en-US" dirty="0" err="1"/>
              <a:t>fctl</a:t>
            </a:r>
            <a:r>
              <a:rPr lang="en-US" altLang="en-US" dirty="0"/>
              <a:t> = (</a:t>
            </a:r>
            <a:r>
              <a:rPr lang="en-US" altLang="en-US" dirty="0" err="1"/>
              <a:t>maxvolt-minvolt</a:t>
            </a:r>
            <a:r>
              <a:rPr lang="en-US" altLang="en-US" dirty="0"/>
              <a:t>)*0.25*gain;</a:t>
            </a:r>
          </a:p>
          <a:p>
            <a:pPr marL="0" indent="0">
              <a:buNone/>
            </a:pPr>
            <a:r>
              <a:rPr lang="en-US" altLang="en-US" dirty="0"/>
              <a:t>         else if(</a:t>
            </a:r>
            <a:r>
              <a:rPr lang="en-US" altLang="en-US" dirty="0" err="1"/>
              <a:t>vctl</a:t>
            </a:r>
            <a:r>
              <a:rPr lang="en-US" altLang="en-US" dirty="0"/>
              <a:t> &lt;= </a:t>
            </a:r>
            <a:r>
              <a:rPr lang="en-US" altLang="en-US" dirty="0" err="1"/>
              <a:t>minvolt</a:t>
            </a:r>
            <a:r>
              <a:rPr lang="en-US" altLang="en-US" dirty="0"/>
              <a:t>)</a:t>
            </a:r>
          </a:p>
          <a:p>
            <a:pPr marL="0" indent="0">
              <a:buNone/>
            </a:pPr>
            <a:r>
              <a:rPr lang="en-US" altLang="en-US" dirty="0"/>
              <a:t>               </a:t>
            </a:r>
            <a:r>
              <a:rPr lang="en-US" altLang="en-US" dirty="0" err="1"/>
              <a:t>fctl</a:t>
            </a:r>
            <a:r>
              <a:rPr lang="en-US" altLang="en-US" dirty="0"/>
              <a:t> = </a:t>
            </a:r>
            <a:r>
              <a:rPr lang="en-US" altLang="en-US" dirty="0" smtClean="0"/>
              <a:t>0.25*gain</a:t>
            </a:r>
            <a:r>
              <a:rPr lang="en-US" altLang="en-US" dirty="0"/>
              <a:t>; </a:t>
            </a:r>
          </a:p>
          <a:p>
            <a:pPr marL="0" indent="0">
              <a:buFont typeface="Arial" charset="0"/>
              <a:buNone/>
            </a:pPr>
            <a:r>
              <a:rPr lang="en-US" altLang="en-US" dirty="0"/>
              <a:t>    always@*</a:t>
            </a:r>
          </a:p>
          <a:p>
            <a:pPr marL="0" indent="0">
              <a:buFont typeface="Arial" charset="0"/>
              <a:buNone/>
            </a:pPr>
            <a:r>
              <a:rPr lang="en-US" altLang="en-US" dirty="0"/>
              <a:t>         </a:t>
            </a:r>
            <a:r>
              <a:rPr lang="en-US" altLang="en-US" dirty="0" err="1"/>
              <a:t>currentfreq</a:t>
            </a:r>
            <a:r>
              <a:rPr lang="en-US" altLang="en-US" dirty="0"/>
              <a:t> = </a:t>
            </a:r>
            <a:r>
              <a:rPr lang="en-US" altLang="en-US" dirty="0" err="1"/>
              <a:t>fctl</a:t>
            </a:r>
            <a:r>
              <a:rPr lang="en-US" altLang="en-US" dirty="0"/>
              <a:t> +</a:t>
            </a:r>
            <a:r>
              <a:rPr lang="en-US" altLang="en-US" dirty="0" err="1"/>
              <a:t>minfreq</a:t>
            </a:r>
            <a:r>
              <a:rPr lang="en-US" altLang="en-US" dirty="0" smtClean="0"/>
              <a:t>;</a:t>
            </a:r>
          </a:p>
          <a:p>
            <a:pPr marL="0" indent="0">
              <a:buFont typeface="Arial" charset="0"/>
              <a:buNone/>
            </a:pPr>
            <a:r>
              <a:rPr lang="en-US" altLang="en-US" dirty="0" smtClean="0"/>
              <a:t>   always </a:t>
            </a:r>
            <a:r>
              <a:rPr lang="en-US" altLang="en-US" dirty="0"/>
              <a:t>@*</a:t>
            </a:r>
          </a:p>
          <a:p>
            <a:pPr marL="0" indent="0">
              <a:buFont typeface="Arial" charset="0"/>
              <a:buNone/>
            </a:pPr>
            <a:r>
              <a:rPr lang="en-US" altLang="en-US" dirty="0"/>
              <a:t>        </a:t>
            </a:r>
            <a:r>
              <a:rPr lang="en-US" altLang="en-US" dirty="0" err="1"/>
              <a:t>halfperiod</a:t>
            </a:r>
            <a:r>
              <a:rPr lang="en-US" altLang="en-US" dirty="0"/>
              <a:t> = (1000*</a:t>
            </a:r>
            <a:r>
              <a:rPr lang="en-US" altLang="en-US" dirty="0" err="1"/>
              <a:t>ghz</a:t>
            </a:r>
            <a:r>
              <a:rPr lang="en-US" altLang="en-US" dirty="0"/>
              <a:t>)/(2*</a:t>
            </a:r>
            <a:r>
              <a:rPr lang="en-US" altLang="en-US" dirty="0" err="1"/>
              <a:t>currentfreq</a:t>
            </a:r>
            <a:r>
              <a:rPr lang="en-US" altLang="en-US" dirty="0"/>
              <a:t>);</a:t>
            </a:r>
          </a:p>
          <a:p>
            <a:pPr marL="0" indent="0">
              <a:buFont typeface="Arial" charset="0"/>
              <a:buNone/>
            </a:pPr>
            <a:r>
              <a:rPr lang="en-US" altLang="en-US" dirty="0" smtClean="0"/>
              <a:t>   initial </a:t>
            </a:r>
            <a:r>
              <a:rPr lang="en-US" altLang="en-US" dirty="0" err="1"/>
              <a:t>vcoPre</a:t>
            </a:r>
            <a:r>
              <a:rPr lang="en-US" altLang="en-US" dirty="0"/>
              <a:t> = 0;</a:t>
            </a:r>
          </a:p>
          <a:p>
            <a:pPr marL="0" indent="0">
              <a:buFont typeface="Arial" charset="0"/>
              <a:buNone/>
            </a:pPr>
            <a:r>
              <a:rPr lang="en-US" altLang="en-US" dirty="0" smtClean="0"/>
              <a:t>   //</a:t>
            </a:r>
            <a:r>
              <a:rPr lang="en-US" altLang="en-US" dirty="0"/>
              <a:t>Generate clock    </a:t>
            </a:r>
          </a:p>
          <a:p>
            <a:pPr marL="0" indent="0">
              <a:buFont typeface="Arial" charset="0"/>
              <a:buNone/>
            </a:pPr>
            <a:r>
              <a:rPr lang="en-US" altLang="en-US" dirty="0" smtClean="0"/>
              <a:t>   always </a:t>
            </a:r>
            <a:endParaRPr lang="en-US" altLang="en-US" dirty="0"/>
          </a:p>
          <a:p>
            <a:pPr marL="0" indent="0">
              <a:buFont typeface="Arial" charset="0"/>
              <a:buNone/>
            </a:pPr>
            <a:r>
              <a:rPr lang="en-US" altLang="en-US" dirty="0"/>
              <a:t>         #</a:t>
            </a:r>
            <a:r>
              <a:rPr lang="en-US" altLang="en-US" dirty="0" err="1"/>
              <a:t>halfperiod</a:t>
            </a:r>
            <a:r>
              <a:rPr lang="en-US" altLang="en-US" dirty="0"/>
              <a:t> </a:t>
            </a:r>
            <a:r>
              <a:rPr lang="en-US" altLang="en-US" dirty="0" err="1"/>
              <a:t>vcoPre</a:t>
            </a:r>
            <a:r>
              <a:rPr lang="en-US" altLang="en-US" dirty="0"/>
              <a:t> = ~</a:t>
            </a:r>
            <a:r>
              <a:rPr lang="en-US" altLang="en-US" dirty="0" err="1"/>
              <a:t>vcoPre</a:t>
            </a:r>
            <a:r>
              <a:rPr lang="en-US" altLang="en-US" dirty="0"/>
              <a:t>;</a:t>
            </a:r>
          </a:p>
          <a:p>
            <a:pPr marL="0" indent="0">
              <a:buFont typeface="Arial" charset="0"/>
              <a:buNone/>
            </a:pPr>
            <a:r>
              <a:rPr lang="en-US" altLang="en-US" dirty="0" smtClean="0"/>
              <a:t>   assign </a:t>
            </a:r>
            <a:r>
              <a:rPr lang="en-US" altLang="en-US" dirty="0" err="1"/>
              <a:t>vco</a:t>
            </a:r>
            <a:r>
              <a:rPr lang="en-US" altLang="en-US" dirty="0"/>
              <a:t> =</a:t>
            </a:r>
            <a:r>
              <a:rPr lang="en-US" altLang="en-US" dirty="0" err="1"/>
              <a:t>vcoPre</a:t>
            </a:r>
            <a:r>
              <a:rPr lang="en-US" altLang="en-US" dirty="0"/>
              <a:t>;</a:t>
            </a:r>
          </a:p>
          <a:p>
            <a:pPr marL="0" indent="0">
              <a:buFont typeface="Arial" charset="0"/>
              <a:buNone/>
            </a:pPr>
            <a:endParaRPr lang="en-US" altLang="en-US" dirty="0"/>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16</a:t>
            </a:fld>
            <a:endParaRPr lang="en-US"/>
          </a:p>
        </p:txBody>
      </p:sp>
      <p:sp>
        <p:nvSpPr>
          <p:cNvPr id="6" name="Rectangle 5"/>
          <p:cNvSpPr/>
          <p:nvPr/>
        </p:nvSpPr>
        <p:spPr>
          <a:xfrm>
            <a:off x="685800" y="1447801"/>
            <a:ext cx="6781800" cy="4419599"/>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6206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Waveforms with the Level Translator block</a:t>
            </a:r>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17</a:t>
            </a:fld>
            <a:endParaRPr lang="en-US"/>
          </a:p>
        </p:txBody>
      </p:sp>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679700"/>
            <a:ext cx="6019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Arrow Connector 6"/>
          <p:cNvCxnSpPr/>
          <p:nvPr/>
        </p:nvCxnSpPr>
        <p:spPr>
          <a:xfrm>
            <a:off x="2133600" y="2460625"/>
            <a:ext cx="15240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657600" y="2454275"/>
            <a:ext cx="6096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267200" y="2454275"/>
            <a:ext cx="16764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943600" y="2455863"/>
            <a:ext cx="7620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1"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006850"/>
            <a:ext cx="6019800"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229226"/>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val 12"/>
          <p:cNvSpPr/>
          <p:nvPr/>
        </p:nvSpPr>
        <p:spPr>
          <a:xfrm>
            <a:off x="2590800" y="3230563"/>
            <a:ext cx="914400" cy="574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0000"/>
              </a:solidFill>
            </a:endParaRPr>
          </a:p>
        </p:txBody>
      </p:sp>
      <p:sp>
        <p:nvSpPr>
          <p:cNvPr id="14" name="Oval 13"/>
          <p:cNvSpPr/>
          <p:nvPr/>
        </p:nvSpPr>
        <p:spPr>
          <a:xfrm>
            <a:off x="4086225" y="3182938"/>
            <a:ext cx="1476375" cy="574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0000"/>
              </a:solidFill>
            </a:endParaRPr>
          </a:p>
        </p:txBody>
      </p:sp>
      <p:cxnSp>
        <p:nvCxnSpPr>
          <p:cNvPr id="15" name="Straight Arrow Connector 14"/>
          <p:cNvCxnSpPr/>
          <p:nvPr/>
        </p:nvCxnSpPr>
        <p:spPr>
          <a:xfrm flipH="1">
            <a:off x="2885844" y="3775076"/>
            <a:ext cx="83736" cy="62608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4702628" y="3694354"/>
            <a:ext cx="121784" cy="67371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7"/>
          <p:cNvSpPr txBox="1">
            <a:spLocks noChangeArrowheads="1"/>
          </p:cNvSpPr>
          <p:nvPr/>
        </p:nvSpPr>
        <p:spPr bwMode="auto">
          <a:xfrm>
            <a:off x="2286000" y="2135188"/>
            <a:ext cx="1371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3200">
                <a:solidFill>
                  <a:srgbClr val="595959"/>
                </a:solidFill>
                <a:latin typeface="Calibri" pitchFamily="34" charset="0"/>
              </a:defRPr>
            </a:lvl2pPr>
            <a:lvl3pPr>
              <a:defRPr sz="3200">
                <a:solidFill>
                  <a:srgbClr val="898989"/>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a:lnSpc>
                <a:spcPct val="115000"/>
              </a:lnSpc>
              <a:spcAft>
                <a:spcPts val="1000"/>
              </a:spcAft>
            </a:pPr>
            <a:r>
              <a:rPr lang="en-IN" altLang="en-US" sz="800" b="1" dirty="0">
                <a:ea typeface="Calibri" pitchFamily="34" charset="0"/>
                <a:cs typeface="Times New Roman" pitchFamily="18" charset="0"/>
              </a:rPr>
              <a:t>LP signals (LP11, LP01, LP00)</a:t>
            </a:r>
            <a:endParaRPr lang="en-US" altLang="en-US" b="1" dirty="0">
              <a:ea typeface="Calibri" pitchFamily="34" charset="0"/>
              <a:cs typeface="Times New Roman" pitchFamily="18" charset="0"/>
            </a:endParaRPr>
          </a:p>
          <a:p>
            <a:endParaRPr lang="en-US" altLang="en-US" sz="1800" b="1" dirty="0">
              <a:latin typeface="Arial" charset="0"/>
              <a:ea typeface="Calibri" pitchFamily="34" charset="0"/>
              <a:cs typeface="Times New Roman" pitchFamily="18" charset="0"/>
            </a:endParaRPr>
          </a:p>
        </p:txBody>
      </p:sp>
      <p:sp>
        <p:nvSpPr>
          <p:cNvPr id="18" name="TextBox 18"/>
          <p:cNvSpPr txBox="1">
            <a:spLocks noChangeArrowheads="1"/>
          </p:cNvSpPr>
          <p:nvPr/>
        </p:nvSpPr>
        <p:spPr bwMode="auto">
          <a:xfrm>
            <a:off x="3694113" y="2135188"/>
            <a:ext cx="53657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3200">
                <a:solidFill>
                  <a:srgbClr val="595959"/>
                </a:solidFill>
                <a:latin typeface="Calibri" pitchFamily="34" charset="0"/>
              </a:defRPr>
            </a:lvl2pPr>
            <a:lvl3pPr>
              <a:defRPr sz="3200">
                <a:solidFill>
                  <a:srgbClr val="898989"/>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a:lnSpc>
                <a:spcPct val="115000"/>
              </a:lnSpc>
              <a:spcAft>
                <a:spcPts val="1000"/>
              </a:spcAft>
            </a:pPr>
            <a:r>
              <a:rPr lang="en-US" altLang="en-US" sz="800" b="1">
                <a:ea typeface="Calibri" pitchFamily="34" charset="0"/>
                <a:cs typeface="Times New Roman" pitchFamily="18" charset="0"/>
              </a:rPr>
              <a:t>HS-0</a:t>
            </a:r>
            <a:endParaRPr lang="en-US" altLang="en-US" sz="1800" b="1">
              <a:latin typeface="Arial" charset="0"/>
              <a:ea typeface="Calibri" pitchFamily="34" charset="0"/>
              <a:cs typeface="Times New Roman" pitchFamily="18" charset="0"/>
            </a:endParaRPr>
          </a:p>
        </p:txBody>
      </p:sp>
      <p:sp>
        <p:nvSpPr>
          <p:cNvPr id="19" name="TextBox 19"/>
          <p:cNvSpPr txBox="1">
            <a:spLocks noChangeArrowheads="1"/>
          </p:cNvSpPr>
          <p:nvPr/>
        </p:nvSpPr>
        <p:spPr bwMode="auto">
          <a:xfrm>
            <a:off x="4419600" y="2082800"/>
            <a:ext cx="152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3200">
                <a:solidFill>
                  <a:srgbClr val="595959"/>
                </a:solidFill>
                <a:latin typeface="Calibri" pitchFamily="34" charset="0"/>
              </a:defRPr>
            </a:lvl2pPr>
            <a:lvl3pPr>
              <a:defRPr sz="3200">
                <a:solidFill>
                  <a:srgbClr val="898989"/>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r>
              <a:rPr lang="en-IN" altLang="en-US" sz="800" b="1" dirty="0">
                <a:latin typeface="Arial" charset="0"/>
              </a:rPr>
              <a:t>HS Signals (Sync Pattern and Data Payload)</a:t>
            </a:r>
            <a:endParaRPr lang="en-US" altLang="en-US" sz="800" b="1" dirty="0">
              <a:latin typeface="Arial" charset="0"/>
            </a:endParaRPr>
          </a:p>
        </p:txBody>
      </p:sp>
      <p:sp>
        <p:nvSpPr>
          <p:cNvPr id="20" name="TextBox 20"/>
          <p:cNvSpPr txBox="1">
            <a:spLocks noChangeArrowheads="1"/>
          </p:cNvSpPr>
          <p:nvPr/>
        </p:nvSpPr>
        <p:spPr bwMode="auto">
          <a:xfrm>
            <a:off x="5943600" y="2114550"/>
            <a:ext cx="762000"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3200">
                <a:solidFill>
                  <a:srgbClr val="595959"/>
                </a:solidFill>
                <a:latin typeface="Calibri" pitchFamily="34" charset="0"/>
              </a:defRPr>
            </a:lvl2pPr>
            <a:lvl3pPr>
              <a:defRPr sz="3200">
                <a:solidFill>
                  <a:srgbClr val="898989"/>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a:lnSpc>
                <a:spcPct val="115000"/>
              </a:lnSpc>
              <a:spcAft>
                <a:spcPts val="1000"/>
              </a:spcAft>
            </a:pPr>
            <a:r>
              <a:rPr lang="en-US" altLang="en-US" sz="800" b="1">
                <a:ea typeface="Calibri" pitchFamily="34" charset="0"/>
                <a:cs typeface="Times New Roman" pitchFamily="18" charset="0"/>
              </a:rPr>
              <a:t>LP-11</a:t>
            </a:r>
            <a:endParaRPr lang="en-US" altLang="en-US" sz="1800" b="1">
              <a:latin typeface="Arial" charset="0"/>
              <a:ea typeface="Calibri" pitchFamily="34" charset="0"/>
              <a:cs typeface="Times New Roman" pitchFamily="18" charset="0"/>
            </a:endParaRPr>
          </a:p>
        </p:txBody>
      </p:sp>
      <p:sp>
        <p:nvSpPr>
          <p:cNvPr id="21" name="TextBox 20"/>
          <p:cNvSpPr txBox="1"/>
          <p:nvPr/>
        </p:nvSpPr>
        <p:spPr>
          <a:xfrm>
            <a:off x="7010400" y="2727325"/>
            <a:ext cx="1981200" cy="1077913"/>
          </a:xfrm>
          <a:prstGeom prst="rect">
            <a:avLst/>
          </a:prstGeom>
          <a:noFill/>
        </p:spPr>
        <p:txBody>
          <a:bodyPr>
            <a:spAutoFit/>
          </a:bodyPr>
          <a:lstStyle/>
          <a:p>
            <a:pPr>
              <a:defRPr/>
            </a:pPr>
            <a:r>
              <a:rPr lang="en-IN" sz="1600" dirty="0">
                <a:latin typeface="+mn-lt"/>
              </a:rPr>
              <a:t>Stimulus from the Digital UVM testbench</a:t>
            </a:r>
            <a:endParaRPr lang="en-US" sz="1600" dirty="0">
              <a:latin typeface="+mn-lt"/>
            </a:endParaRPr>
          </a:p>
          <a:p>
            <a:pPr>
              <a:defRPr/>
            </a:pPr>
            <a:endParaRPr lang="en-US" sz="1600" dirty="0">
              <a:latin typeface="+mn-lt"/>
            </a:endParaRPr>
          </a:p>
        </p:txBody>
      </p:sp>
      <p:sp>
        <p:nvSpPr>
          <p:cNvPr id="22" name="TextBox 21"/>
          <p:cNvSpPr txBox="1"/>
          <p:nvPr/>
        </p:nvSpPr>
        <p:spPr>
          <a:xfrm>
            <a:off x="7010400" y="4283075"/>
            <a:ext cx="1981200" cy="831850"/>
          </a:xfrm>
          <a:prstGeom prst="rect">
            <a:avLst/>
          </a:prstGeom>
          <a:noFill/>
        </p:spPr>
        <p:txBody>
          <a:bodyPr>
            <a:spAutoFit/>
          </a:bodyPr>
          <a:lstStyle/>
          <a:p>
            <a:pPr>
              <a:defRPr/>
            </a:pPr>
            <a:r>
              <a:rPr lang="en-US" sz="1600" dirty="0">
                <a:latin typeface="+mn-lt"/>
              </a:rPr>
              <a:t>Actual LP and HS voltage levels at the PADs </a:t>
            </a:r>
            <a:r>
              <a:rPr lang="en-US" sz="1600" b="1" dirty="0">
                <a:latin typeface="+mn-lt"/>
              </a:rPr>
              <a:t>[“Converter”]</a:t>
            </a:r>
          </a:p>
        </p:txBody>
      </p:sp>
      <p:sp>
        <p:nvSpPr>
          <p:cNvPr id="23" name="TextBox 22"/>
          <p:cNvSpPr txBox="1"/>
          <p:nvPr/>
        </p:nvSpPr>
        <p:spPr>
          <a:xfrm>
            <a:off x="7010400" y="5169754"/>
            <a:ext cx="1971674" cy="830997"/>
          </a:xfrm>
          <a:prstGeom prst="rect">
            <a:avLst/>
          </a:prstGeom>
          <a:noFill/>
        </p:spPr>
        <p:txBody>
          <a:bodyPr wrap="square">
            <a:spAutoFit/>
          </a:bodyPr>
          <a:lstStyle/>
          <a:p>
            <a:pPr>
              <a:defRPr/>
            </a:pPr>
            <a:r>
              <a:rPr lang="en-US" sz="1600" dirty="0">
                <a:latin typeface="+mn-lt"/>
              </a:rPr>
              <a:t>De-serialized data out of the CSI2 Rx-PHY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(contd.)</a:t>
            </a:r>
            <a:endParaRPr lang="en-US" dirty="0"/>
          </a:p>
        </p:txBody>
      </p:sp>
      <p:sp>
        <p:nvSpPr>
          <p:cNvPr id="3" name="Content Placeholder 2"/>
          <p:cNvSpPr>
            <a:spLocks noGrp="1"/>
          </p:cNvSpPr>
          <p:nvPr>
            <p:ph idx="1"/>
          </p:nvPr>
        </p:nvSpPr>
        <p:spPr/>
        <p:txBody>
          <a:bodyPr/>
          <a:lstStyle/>
          <a:p>
            <a:r>
              <a:rPr lang="en-US" sz="2400" dirty="0" smtClean="0"/>
              <a:t>Results for PLL Spice simulations using targeted accuracy settings and Cross-Module References</a:t>
            </a:r>
          </a:p>
          <a:p>
            <a:pPr lvl="1"/>
            <a:r>
              <a:rPr lang="en-US" sz="2000" dirty="0" smtClean="0"/>
              <a:t>closed loop simulations complete in 4-5 hours</a:t>
            </a:r>
          </a:p>
          <a:p>
            <a:pPr lvl="1"/>
            <a:r>
              <a:rPr lang="en-US" sz="2000" dirty="0" smtClean="0"/>
              <a:t>earlier simulations used to run for 16-18 hours</a:t>
            </a:r>
          </a:p>
          <a:p>
            <a:r>
              <a:rPr lang="en-US" sz="2200" dirty="0" smtClean="0"/>
              <a:t>Introduction of jitter on data on a serial interface</a:t>
            </a:r>
          </a:p>
          <a:p>
            <a:endParaRPr lang="en-US" sz="2600"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18</a:t>
            </a:fld>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799" y="3352801"/>
            <a:ext cx="7620000" cy="962272"/>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798" y="4820916"/>
            <a:ext cx="7620001" cy="1371600"/>
          </a:xfrm>
          <a:prstGeom prst="rect">
            <a:avLst/>
          </a:prstGeom>
        </p:spPr>
      </p:pic>
      <p:sp>
        <p:nvSpPr>
          <p:cNvPr id="15" name="Rectangle 14"/>
          <p:cNvSpPr/>
          <p:nvPr/>
        </p:nvSpPr>
        <p:spPr>
          <a:xfrm>
            <a:off x="3352799" y="4369047"/>
            <a:ext cx="2286000" cy="27915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Bit width is NOT constant</a:t>
            </a:r>
            <a:endParaRPr lang="en-US" sz="1400" dirty="0">
              <a:solidFill>
                <a:schemeClr val="bg1"/>
              </a:solidFill>
            </a:endParaRPr>
          </a:p>
        </p:txBody>
      </p:sp>
      <p:sp>
        <p:nvSpPr>
          <p:cNvPr id="16" name="Left Brace 15"/>
          <p:cNvSpPr/>
          <p:nvPr/>
        </p:nvSpPr>
        <p:spPr>
          <a:xfrm rot="5400000" flipH="1">
            <a:off x="2488057" y="4044159"/>
            <a:ext cx="59438" cy="215905"/>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solidFill>
                <a:prstClr val="black"/>
              </a:solidFill>
            </a:endParaRPr>
          </a:p>
        </p:txBody>
      </p:sp>
      <p:sp>
        <p:nvSpPr>
          <p:cNvPr id="17" name="Left Brace 16"/>
          <p:cNvSpPr/>
          <p:nvPr/>
        </p:nvSpPr>
        <p:spPr>
          <a:xfrm rot="5400000" flipH="1">
            <a:off x="2668271" y="5848900"/>
            <a:ext cx="60960" cy="215905"/>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solidFill>
                <a:prstClr val="black"/>
              </a:solidFill>
            </a:endParaRPr>
          </a:p>
        </p:txBody>
      </p:sp>
      <p:cxnSp>
        <p:nvCxnSpPr>
          <p:cNvPr id="18" name="Straight Arrow Connector 17"/>
          <p:cNvCxnSpPr/>
          <p:nvPr/>
        </p:nvCxnSpPr>
        <p:spPr>
          <a:xfrm flipV="1">
            <a:off x="4349753" y="3616550"/>
            <a:ext cx="466338" cy="726848"/>
          </a:xfrm>
          <a:prstGeom prst="straightConnector1">
            <a:avLst/>
          </a:prstGeom>
          <a:ln w="190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5" idx="2"/>
          </p:cNvCxnSpPr>
          <p:nvPr/>
        </p:nvCxnSpPr>
        <p:spPr>
          <a:xfrm>
            <a:off x="4495799" y="4648197"/>
            <a:ext cx="320292" cy="450993"/>
          </a:xfrm>
          <a:prstGeom prst="straightConnector1">
            <a:avLst/>
          </a:prstGeom>
          <a:ln w="190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517776" y="3616549"/>
            <a:ext cx="2298315" cy="505843"/>
          </a:xfrm>
          <a:prstGeom prst="straightConnector1">
            <a:avLst/>
          </a:prstGeom>
          <a:ln w="12700" cmpd="sng">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698752" y="5190627"/>
            <a:ext cx="2025648" cy="720533"/>
          </a:xfrm>
          <a:prstGeom prst="straightConnector1">
            <a:avLst/>
          </a:prstGeom>
          <a:ln w="12700" cmpd="sng">
            <a:solidFill>
              <a:srgbClr val="00B0F0"/>
            </a:solidFill>
            <a:prstDash val="soli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3878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sz="2600" dirty="0" smtClean="0"/>
              <a:t>Mixed signal implies blocks which have both analog and digital content.</a:t>
            </a:r>
          </a:p>
          <a:p>
            <a:r>
              <a:rPr lang="en-US" sz="2600" dirty="0" smtClean="0"/>
              <a:t>Significant challenges need to be solved to reap maximum benefits from mixed signal verification.</a:t>
            </a:r>
          </a:p>
          <a:p>
            <a:r>
              <a:rPr lang="en-US" sz="2600" dirty="0" smtClean="0"/>
              <a:t>To handle complex interactions between digital and analog circuits, a level translator block may be needed.</a:t>
            </a:r>
          </a:p>
          <a:p>
            <a:r>
              <a:rPr lang="en-US" sz="2600" dirty="0" smtClean="0"/>
              <a:t>Long si</a:t>
            </a:r>
            <a:r>
              <a:rPr lang="en-US" sz="2600" dirty="0" smtClean="0"/>
              <a:t>mulation time when simulating with a Spice </a:t>
            </a:r>
            <a:r>
              <a:rPr lang="en-US" sz="2600" dirty="0" err="1" smtClean="0"/>
              <a:t>netlist</a:t>
            </a:r>
            <a:r>
              <a:rPr lang="en-US" sz="2600" dirty="0" smtClean="0"/>
              <a:t> can be solved using </a:t>
            </a:r>
            <a:r>
              <a:rPr lang="en-US" sz="2600" dirty="0"/>
              <a:t>targeted simulation accuracy </a:t>
            </a:r>
            <a:r>
              <a:rPr lang="en-US" sz="2600" dirty="0" smtClean="0"/>
              <a:t>settings and </a:t>
            </a:r>
            <a:r>
              <a:rPr lang="en-US" sz="2600" dirty="0"/>
              <a:t>cross-module references (XMRs).</a:t>
            </a:r>
          </a:p>
          <a:p>
            <a:r>
              <a:rPr lang="en-US" sz="2600" dirty="0" smtClean="0"/>
              <a:t>Replacing the PLL with a jitter model enables to control the amount of jitter generated.</a:t>
            </a:r>
            <a:endParaRPr lang="en-US" sz="2600" dirty="0" smtClean="0"/>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19</a:t>
            </a:fld>
            <a:endParaRPr lang="en-US"/>
          </a:p>
        </p:txBody>
      </p:sp>
    </p:spTree>
    <p:extLst>
      <p:ext uri="{BB962C8B-B14F-4D97-AF65-F5344CB8AC3E}">
        <p14:creationId xmlns:p14="http://schemas.microsoft.com/office/powerpoint/2010/main" val="2377152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Challenges in mixed signal verification</a:t>
            </a:r>
          </a:p>
          <a:p>
            <a:r>
              <a:rPr lang="en-US" dirty="0" smtClean="0"/>
              <a:t>Prior work</a:t>
            </a:r>
          </a:p>
          <a:p>
            <a:r>
              <a:rPr lang="en-US" dirty="0" smtClean="0"/>
              <a:t>Proposed solution</a:t>
            </a:r>
          </a:p>
          <a:p>
            <a:r>
              <a:rPr lang="en-US" dirty="0" smtClean="0"/>
              <a:t>Results</a:t>
            </a:r>
          </a:p>
          <a:p>
            <a:r>
              <a:rPr lang="en-US" dirty="0" smtClean="0"/>
              <a:t>Conclusion</a:t>
            </a:r>
          </a:p>
          <a:p>
            <a:r>
              <a:rPr lang="en-US" dirty="0" smtClean="0"/>
              <a:t>Acknowledgements</a:t>
            </a:r>
            <a:endParaRPr lang="en-US" dirty="0" smtClean="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a:t>
            </a:fld>
            <a:endParaRPr lang="en-US"/>
          </a:p>
        </p:txBody>
      </p:sp>
    </p:spTree>
    <p:extLst>
      <p:ext uri="{BB962C8B-B14F-4D97-AF65-F5344CB8AC3E}">
        <p14:creationId xmlns:p14="http://schemas.microsoft.com/office/powerpoint/2010/main" val="1458765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dirty="0" smtClean="0"/>
              <a:t>We would like to acknowledge our colleagues for their valuable suggestions during this effort</a:t>
            </a:r>
          </a:p>
          <a:p>
            <a:pPr lvl="1"/>
            <a:r>
              <a:rPr lang="en-US" dirty="0" smtClean="0"/>
              <a:t>Ratheesh Mekkadan</a:t>
            </a:r>
          </a:p>
          <a:p>
            <a:pPr lvl="1"/>
            <a:r>
              <a:rPr lang="en-US" dirty="0" smtClean="0"/>
              <a:t>Deepa Ananthanarayanan</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20</a:t>
            </a:fld>
            <a:endParaRPr lang="en-US"/>
          </a:p>
        </p:txBody>
      </p:sp>
    </p:spTree>
    <p:extLst>
      <p:ext uri="{BB962C8B-B14F-4D97-AF65-F5344CB8AC3E}">
        <p14:creationId xmlns:p14="http://schemas.microsoft.com/office/powerpoint/2010/main" val="1525396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endParaRPr lang="en-US" dirty="0" smtClean="0"/>
          </a:p>
          <a:p>
            <a:pPr marL="0" indent="0">
              <a:buNone/>
            </a:pPr>
            <a:r>
              <a:rPr lang="en-US" dirty="0" smtClean="0"/>
              <a:t>                                  </a:t>
            </a:r>
            <a:r>
              <a:rPr lang="en-US" sz="4400" dirty="0" smtClean="0"/>
              <a:t>Thank You !</a:t>
            </a:r>
          </a:p>
          <a:p>
            <a:pPr marL="0" indent="0">
              <a:buNone/>
            </a:pPr>
            <a:endParaRPr lang="en-US" sz="4400" dirty="0"/>
          </a:p>
          <a:p>
            <a:pPr marL="0" indent="0">
              <a:buNone/>
            </a:pPr>
            <a:r>
              <a:rPr lang="en-US" sz="1700" dirty="0"/>
              <a:t>© 2014 Advanced Micro Devices, Inc. All rights reserved. AMD, the AMD Arrow logo, and combinations thereof are trademarks of Advanced Micro Devices, Inc.  Other product names used in this publication are for identification purposes only and may be trademarks of their respective companies.</a:t>
            </a:r>
          </a:p>
          <a:p>
            <a:pPr marL="0" indent="0">
              <a:buNone/>
            </a:pPr>
            <a:endParaRPr lang="en-US" sz="4400"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21</a:t>
            </a:fld>
            <a:endParaRPr lang="en-US"/>
          </a:p>
        </p:txBody>
      </p:sp>
    </p:spTree>
    <p:extLst>
      <p:ext uri="{BB962C8B-B14F-4D97-AF65-F5344CB8AC3E}">
        <p14:creationId xmlns:p14="http://schemas.microsoft.com/office/powerpoint/2010/main" val="944867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Questions ?</a:t>
            </a:r>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22</a:t>
            </a:fld>
            <a:endParaRPr lang="en-US"/>
          </a:p>
        </p:txBody>
      </p:sp>
    </p:spTree>
    <p:extLst>
      <p:ext uri="{BB962C8B-B14F-4D97-AF65-F5344CB8AC3E}">
        <p14:creationId xmlns:p14="http://schemas.microsoft.com/office/powerpoint/2010/main" val="210017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219200"/>
            <a:ext cx="8229600" cy="4724401"/>
          </a:xfrm>
        </p:spPr>
        <p:txBody>
          <a:bodyPr>
            <a:normAutofit/>
          </a:bodyPr>
          <a:lstStyle/>
          <a:p>
            <a:r>
              <a:rPr lang="en-US" dirty="0" smtClean="0"/>
              <a:t>Need to</a:t>
            </a:r>
            <a:r>
              <a:rPr lang="en-US" dirty="0" smtClean="0"/>
              <a:t> integrate more </a:t>
            </a:r>
            <a:r>
              <a:rPr lang="en-US" dirty="0" smtClean="0"/>
              <a:t>mixed signal components into SOCs.</a:t>
            </a:r>
          </a:p>
          <a:p>
            <a:endParaRPr lang="en-US" dirty="0" smtClean="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Accellera Systems Initiative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B820FFD-5868-4678-ACC2-C353669912D5}" type="slidenum">
              <a:rPr lang="en-US" smtClean="0">
                <a:solidFill>
                  <a:prstClr val="black">
                    <a:tint val="75000"/>
                  </a:prstClr>
                </a:solidFill>
              </a:rPr>
              <a:pPr/>
              <a:t>3</a:t>
            </a:fld>
            <a:endParaRPr lang="en-US">
              <a:solidFill>
                <a:prstClr val="black">
                  <a:tint val="75000"/>
                </a:prstClr>
              </a:solidFill>
            </a:endParaRPr>
          </a:p>
        </p:txBody>
      </p:sp>
      <p:pic>
        <p:nvPicPr>
          <p:cNvPr id="6" name="Picture 5"/>
          <p:cNvPicPr>
            <a:picLocks noChangeAspect="1"/>
          </p:cNvPicPr>
          <p:nvPr/>
        </p:nvPicPr>
        <p:blipFill>
          <a:blip r:embed="rId2"/>
          <a:stretch>
            <a:fillRect/>
          </a:stretch>
        </p:blipFill>
        <p:spPr>
          <a:xfrm>
            <a:off x="1652954" y="2133600"/>
            <a:ext cx="4829175" cy="3881438"/>
          </a:xfrm>
          <a:prstGeom prst="rect">
            <a:avLst/>
          </a:prstGeom>
        </p:spPr>
      </p:pic>
      <p:sp>
        <p:nvSpPr>
          <p:cNvPr id="7" name="Rounded Rectangle 6"/>
          <p:cNvSpPr/>
          <p:nvPr/>
        </p:nvSpPr>
        <p:spPr>
          <a:xfrm>
            <a:off x="7010400" y="3962400"/>
            <a:ext cx="685800" cy="3810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7027985" y="4542692"/>
            <a:ext cx="685800" cy="381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7027985" y="5135126"/>
            <a:ext cx="685800" cy="381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11537" y="3954864"/>
            <a:ext cx="683200" cy="307777"/>
          </a:xfrm>
          <a:prstGeom prst="rect">
            <a:avLst/>
          </a:prstGeom>
          <a:noFill/>
        </p:spPr>
        <p:txBody>
          <a:bodyPr wrap="none" rtlCol="0">
            <a:spAutoFit/>
          </a:bodyPr>
          <a:lstStyle/>
          <a:p>
            <a:r>
              <a:rPr lang="en-US" sz="1400" dirty="0" smtClean="0"/>
              <a:t>Digital</a:t>
            </a:r>
            <a:endParaRPr lang="en-US" sz="1400" dirty="0"/>
          </a:p>
        </p:txBody>
      </p:sp>
      <p:sp>
        <p:nvSpPr>
          <p:cNvPr id="11" name="TextBox 10"/>
          <p:cNvSpPr txBox="1"/>
          <p:nvPr/>
        </p:nvSpPr>
        <p:spPr>
          <a:xfrm>
            <a:off x="7846707" y="4548526"/>
            <a:ext cx="742511" cy="307777"/>
          </a:xfrm>
          <a:prstGeom prst="rect">
            <a:avLst/>
          </a:prstGeom>
          <a:noFill/>
        </p:spPr>
        <p:txBody>
          <a:bodyPr wrap="none" rtlCol="0">
            <a:spAutoFit/>
          </a:bodyPr>
          <a:lstStyle/>
          <a:p>
            <a:r>
              <a:rPr lang="en-US" sz="1400" dirty="0" smtClean="0"/>
              <a:t>Analog</a:t>
            </a:r>
            <a:endParaRPr lang="en-US" sz="1400" dirty="0"/>
          </a:p>
        </p:txBody>
      </p:sp>
      <p:sp>
        <p:nvSpPr>
          <p:cNvPr id="12" name="TextBox 11"/>
          <p:cNvSpPr txBox="1"/>
          <p:nvPr/>
        </p:nvSpPr>
        <p:spPr>
          <a:xfrm>
            <a:off x="7860933" y="5135126"/>
            <a:ext cx="662361" cy="307777"/>
          </a:xfrm>
          <a:prstGeom prst="rect">
            <a:avLst/>
          </a:prstGeom>
          <a:noFill/>
        </p:spPr>
        <p:txBody>
          <a:bodyPr wrap="none" rtlCol="0">
            <a:spAutoFit/>
          </a:bodyPr>
          <a:lstStyle/>
          <a:p>
            <a:r>
              <a:rPr lang="en-US" sz="1400" dirty="0" smtClean="0"/>
              <a:t>Mixed</a:t>
            </a:r>
            <a:endParaRPr lang="en-US" sz="1400" dirty="0"/>
          </a:p>
        </p:txBody>
      </p:sp>
    </p:spTree>
    <p:extLst>
      <p:ext uri="{BB962C8B-B14F-4D97-AF65-F5344CB8AC3E}">
        <p14:creationId xmlns:p14="http://schemas.microsoft.com/office/powerpoint/2010/main" val="3892109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in Mixed Signal Verification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Challenges in mixed signal verification include –</a:t>
            </a:r>
          </a:p>
          <a:p>
            <a:r>
              <a:rPr lang="en-US" dirty="0" smtClean="0"/>
              <a:t>handling complex interactions between digital and analog circuits.</a:t>
            </a:r>
          </a:p>
          <a:p>
            <a:pPr lvl="1"/>
            <a:r>
              <a:rPr lang="en-US" dirty="0" smtClean="0"/>
              <a:t>relationship between signal “value” and signal “strength” in both domains needs to be specified.</a:t>
            </a:r>
          </a:p>
          <a:p>
            <a:r>
              <a:rPr lang="en-US" dirty="0" smtClean="0"/>
              <a:t>long simulation time when simulating with a Spice </a:t>
            </a:r>
            <a:r>
              <a:rPr lang="en-US" dirty="0" err="1" smtClean="0"/>
              <a:t>netlist</a:t>
            </a:r>
            <a:r>
              <a:rPr lang="en-US" dirty="0" smtClean="0"/>
              <a:t>.</a:t>
            </a:r>
          </a:p>
          <a:p>
            <a:r>
              <a:rPr lang="en-US" dirty="0" smtClean="0"/>
              <a:t>creating system level failure scenarios at the IP level itself.</a:t>
            </a:r>
          </a:p>
          <a:p>
            <a:pPr lvl="1"/>
            <a:r>
              <a:rPr lang="en-US" dirty="0" smtClean="0"/>
              <a:t>at the system level we need to know jitter margins of individual IPs.</a:t>
            </a:r>
          </a:p>
          <a:p>
            <a:r>
              <a:rPr lang="en-US" dirty="0" smtClean="0"/>
              <a:t>challenges in verifying PLLs.</a:t>
            </a:r>
            <a:endParaRPr lang="en-US" dirty="0"/>
          </a:p>
          <a:p>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Accellera Systems Initiative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B820FFD-5868-4678-ACC2-C353669912D5}"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722643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Prior work in this field</a:t>
            </a:r>
            <a:endParaRPr lang="en-US" dirty="0"/>
          </a:p>
        </p:txBody>
      </p:sp>
      <p:sp>
        <p:nvSpPr>
          <p:cNvPr id="3" name="Content Placeholder 2"/>
          <p:cNvSpPr>
            <a:spLocks noGrp="1"/>
          </p:cNvSpPr>
          <p:nvPr>
            <p:ph idx="1"/>
          </p:nvPr>
        </p:nvSpPr>
        <p:spPr/>
        <p:txBody>
          <a:bodyPr>
            <a:normAutofit/>
          </a:bodyPr>
          <a:lstStyle/>
          <a:p>
            <a:endParaRPr lang="en-US" dirty="0"/>
          </a:p>
          <a:p>
            <a:endParaRPr lang="en-US" dirty="0" smtClean="0"/>
          </a:p>
          <a:p>
            <a:endParaRPr lang="en-US" dirty="0"/>
          </a:p>
          <a:p>
            <a:endParaRPr lang="en-US" dirty="0" smtClean="0"/>
          </a:p>
          <a:p>
            <a:endParaRPr lang="en-US" dirty="0" smtClean="0"/>
          </a:p>
          <a:p>
            <a:r>
              <a:rPr lang="en-US" dirty="0" smtClean="0"/>
              <a:t>Prior work for handling interactions between digital and analog circuits</a:t>
            </a:r>
          </a:p>
          <a:p>
            <a:pPr lvl="1"/>
            <a:r>
              <a:rPr lang="en-US" dirty="0" smtClean="0"/>
              <a:t>“Connect </a:t>
            </a:r>
            <a:r>
              <a:rPr lang="en-US" dirty="0"/>
              <a:t>rules” </a:t>
            </a:r>
            <a:r>
              <a:rPr lang="en-US" dirty="0" smtClean="0"/>
              <a:t>developed </a:t>
            </a:r>
            <a:r>
              <a:rPr lang="en-US" dirty="0"/>
              <a:t>to describe </a:t>
            </a:r>
            <a:r>
              <a:rPr lang="en-US" dirty="0" smtClean="0"/>
              <a:t>the signals </a:t>
            </a:r>
            <a:r>
              <a:rPr lang="en-US" dirty="0"/>
              <a:t>which traverse the digital -&gt;analog boundary and vice-versa.</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Accellera Systems Initiative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B820FFD-5868-4678-ACC2-C353669912D5}" type="slidenum">
              <a:rPr lang="en-US" smtClean="0">
                <a:solidFill>
                  <a:prstClr val="black">
                    <a:tint val="75000"/>
                  </a:prstClr>
                </a:solidFill>
              </a:rPr>
              <a:pPr/>
              <a:t>5</a:t>
            </a:fld>
            <a:endParaRPr lang="en-US">
              <a:solidFill>
                <a:prstClr val="black">
                  <a:tint val="75000"/>
                </a:prstClr>
              </a:solidFill>
            </a:endParaRPr>
          </a:p>
        </p:txBody>
      </p:sp>
      <p:pic>
        <p:nvPicPr>
          <p:cNvPr id="6" name="Picture 5"/>
          <p:cNvPicPr>
            <a:picLocks noChangeAspect="1"/>
          </p:cNvPicPr>
          <p:nvPr/>
        </p:nvPicPr>
        <p:blipFill>
          <a:blip r:embed="rId2"/>
          <a:stretch>
            <a:fillRect/>
          </a:stretch>
        </p:blipFill>
        <p:spPr>
          <a:xfrm>
            <a:off x="1020517" y="1444581"/>
            <a:ext cx="7686675" cy="2209800"/>
          </a:xfrm>
          <a:prstGeom prst="rect">
            <a:avLst/>
          </a:prstGeom>
        </p:spPr>
      </p:pic>
    </p:spTree>
    <p:extLst>
      <p:ext uri="{BB962C8B-B14F-4D97-AF65-F5344CB8AC3E}">
        <p14:creationId xmlns:p14="http://schemas.microsoft.com/office/powerpoint/2010/main" val="291860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work (contd.)</a:t>
            </a:r>
            <a:endParaRPr lang="en-US" dirty="0"/>
          </a:p>
        </p:txBody>
      </p:sp>
      <p:sp>
        <p:nvSpPr>
          <p:cNvPr id="3" name="Content Placeholder 2"/>
          <p:cNvSpPr>
            <a:spLocks noGrp="1"/>
          </p:cNvSpPr>
          <p:nvPr>
            <p:ph idx="1"/>
          </p:nvPr>
        </p:nvSpPr>
        <p:spPr/>
        <p:txBody>
          <a:bodyPr>
            <a:normAutofit fontScale="92500"/>
          </a:bodyPr>
          <a:lstStyle/>
          <a:p>
            <a:r>
              <a:rPr lang="en-US" sz="2600" dirty="0"/>
              <a:t>Default connect rules </a:t>
            </a:r>
            <a:r>
              <a:rPr lang="en-US" sz="2600" dirty="0" smtClean="0"/>
              <a:t>applied </a:t>
            </a:r>
            <a:r>
              <a:rPr lang="en-US" sz="2600" dirty="0"/>
              <a:t>by the simulation tool</a:t>
            </a:r>
          </a:p>
          <a:p>
            <a:pPr lvl="1"/>
            <a:r>
              <a:rPr lang="en-US" sz="2200" dirty="0"/>
              <a:t>D2A </a:t>
            </a:r>
            <a:r>
              <a:rPr lang="en-US" sz="2200" dirty="0" smtClean="0"/>
              <a:t>rules</a:t>
            </a:r>
            <a:endParaRPr lang="en-US" sz="2200" dirty="0"/>
          </a:p>
          <a:p>
            <a:pPr marL="457200" lvl="1" indent="0">
              <a:buNone/>
            </a:pPr>
            <a:r>
              <a:rPr lang="en-US" sz="2200" dirty="0"/>
              <a:t>	</a:t>
            </a:r>
            <a:r>
              <a:rPr lang="en-US" sz="1600" dirty="0"/>
              <a:t>(Digital)  0  </a:t>
            </a:r>
            <a:r>
              <a:rPr lang="en-US" sz="1600" dirty="0">
                <a:sym typeface="Wingdings" panose="05000000000000000000" pitchFamily="2" charset="2"/>
              </a:rPr>
              <a:t>  (Analog) 0V</a:t>
            </a:r>
          </a:p>
          <a:p>
            <a:pPr marL="457200" lvl="1" indent="0">
              <a:buNone/>
            </a:pPr>
            <a:r>
              <a:rPr lang="en-US" sz="1600" dirty="0"/>
              <a:t>	(Digital)  1  </a:t>
            </a:r>
            <a:r>
              <a:rPr lang="en-US" sz="1600" dirty="0">
                <a:sym typeface="Wingdings" panose="05000000000000000000" pitchFamily="2" charset="2"/>
              </a:rPr>
              <a:t>  (Analog) Local Supply voltage</a:t>
            </a:r>
          </a:p>
          <a:p>
            <a:pPr lvl="1"/>
            <a:r>
              <a:rPr lang="en-US" sz="2200" dirty="0" smtClean="0"/>
              <a:t>A2D </a:t>
            </a:r>
            <a:r>
              <a:rPr lang="en-US" sz="2200" dirty="0"/>
              <a:t>rules</a:t>
            </a:r>
          </a:p>
          <a:p>
            <a:pPr marL="366712" lvl="2" indent="0">
              <a:spcBef>
                <a:spcPts val="800"/>
              </a:spcBef>
              <a:buNone/>
            </a:pPr>
            <a:r>
              <a:rPr lang="en-US" sz="1600" dirty="0"/>
              <a:t>         </a:t>
            </a:r>
            <a:r>
              <a:rPr lang="en-US" sz="1600" dirty="0" smtClean="0"/>
              <a:t>  (</a:t>
            </a:r>
            <a:r>
              <a:rPr lang="en-US" sz="1600" dirty="0"/>
              <a:t>Analog)  &lt;=50% of </a:t>
            </a:r>
            <a:r>
              <a:rPr lang="en-US" sz="1600" dirty="0">
                <a:sym typeface="Wingdings" panose="05000000000000000000" pitchFamily="2" charset="2"/>
              </a:rPr>
              <a:t>Local </a:t>
            </a:r>
            <a:r>
              <a:rPr lang="en-US" sz="1600" dirty="0"/>
              <a:t>supply voltage  </a:t>
            </a:r>
            <a:r>
              <a:rPr lang="en-US" sz="1600" dirty="0">
                <a:sym typeface="Wingdings" panose="05000000000000000000" pitchFamily="2" charset="2"/>
              </a:rPr>
              <a:t>  (Digital) 0</a:t>
            </a:r>
          </a:p>
          <a:p>
            <a:pPr marL="366712" lvl="2" indent="0">
              <a:spcBef>
                <a:spcPts val="800"/>
              </a:spcBef>
              <a:buNone/>
            </a:pPr>
            <a:r>
              <a:rPr lang="en-US" sz="1600" dirty="0">
                <a:sym typeface="Wingdings" panose="05000000000000000000" pitchFamily="2" charset="2"/>
              </a:rPr>
              <a:t>          </a:t>
            </a:r>
            <a:r>
              <a:rPr lang="en-US" sz="1600" dirty="0" smtClean="0">
                <a:sym typeface="Wingdings" panose="05000000000000000000" pitchFamily="2" charset="2"/>
              </a:rPr>
              <a:t> </a:t>
            </a:r>
            <a:r>
              <a:rPr lang="en-US" sz="1600" dirty="0" smtClean="0"/>
              <a:t>(</a:t>
            </a:r>
            <a:r>
              <a:rPr lang="en-US" sz="1600" dirty="0"/>
              <a:t>Analog)  &gt;=50% of </a:t>
            </a:r>
            <a:r>
              <a:rPr lang="en-US" sz="1600" dirty="0">
                <a:sym typeface="Wingdings" panose="05000000000000000000" pitchFamily="2" charset="2"/>
              </a:rPr>
              <a:t>Local </a:t>
            </a:r>
            <a:r>
              <a:rPr lang="en-US" sz="1600" dirty="0"/>
              <a:t>supply voltage  </a:t>
            </a:r>
            <a:r>
              <a:rPr lang="en-US" sz="1600" dirty="0">
                <a:sym typeface="Wingdings" panose="05000000000000000000" pitchFamily="2" charset="2"/>
              </a:rPr>
              <a:t>  (Digital) 1</a:t>
            </a:r>
            <a:endParaRPr lang="en-US" sz="1600" dirty="0"/>
          </a:p>
          <a:p>
            <a:r>
              <a:rPr lang="en-US" dirty="0"/>
              <a:t>E</a:t>
            </a:r>
            <a:r>
              <a:rPr lang="en-US" dirty="0" smtClean="0"/>
              <a:t>arlier mixed signal simulations run </a:t>
            </a:r>
            <a:r>
              <a:rPr lang="en-US" dirty="0" smtClean="0"/>
              <a:t>using a moderate/high accuracy for analog components.</a:t>
            </a:r>
          </a:p>
          <a:p>
            <a:r>
              <a:rPr lang="en-US" dirty="0" smtClean="0"/>
              <a:t>With many connect rules and a single accuracy setting for all analog components, simulations used to be slow.</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 Accellera Systems Initiative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B820FFD-5868-4678-ACC2-C353669912D5}"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1356998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3" name="Content Placeholder 2"/>
          <p:cNvSpPr>
            <a:spLocks noGrp="1"/>
          </p:cNvSpPr>
          <p:nvPr>
            <p:ph idx="1"/>
          </p:nvPr>
        </p:nvSpPr>
        <p:spPr/>
        <p:txBody>
          <a:bodyPr>
            <a:normAutofit fontScale="85000" lnSpcReduction="20000"/>
          </a:bodyPr>
          <a:lstStyle/>
          <a:p>
            <a:r>
              <a:rPr lang="en-US" sz="3100" b="1" dirty="0" smtClean="0"/>
              <a:t>Challenge of handling complex interactions between digital and analog circuits </a:t>
            </a:r>
          </a:p>
          <a:p>
            <a:r>
              <a:rPr lang="en-IN" sz="3100" dirty="0" err="1"/>
              <a:t>A</a:t>
            </a:r>
            <a:r>
              <a:rPr lang="en-IN" sz="3100" dirty="0" err="1" smtClean="0"/>
              <a:t>nalog</a:t>
            </a:r>
            <a:r>
              <a:rPr lang="en-IN" sz="3100" dirty="0" smtClean="0"/>
              <a:t> </a:t>
            </a:r>
            <a:r>
              <a:rPr lang="en-IN" sz="3100" dirty="0"/>
              <a:t>blocks with multiple-voltage domains, where supply voltage </a:t>
            </a:r>
            <a:r>
              <a:rPr lang="en-IN" sz="3100" dirty="0" smtClean="0"/>
              <a:t>varies</a:t>
            </a:r>
            <a:endParaRPr lang="en-IN" sz="3100" dirty="0"/>
          </a:p>
          <a:p>
            <a:pPr lvl="1"/>
            <a:r>
              <a:rPr lang="en-US" dirty="0"/>
              <a:t>D2a rule : d2a   </a:t>
            </a:r>
            <a:r>
              <a:rPr lang="en-US" dirty="0" err="1"/>
              <a:t>hiv</a:t>
            </a:r>
            <a:r>
              <a:rPr lang="en-US" dirty="0"/>
              <a:t>=80%   </a:t>
            </a:r>
            <a:r>
              <a:rPr lang="en-US" dirty="0" err="1"/>
              <a:t>lov</a:t>
            </a:r>
            <a:r>
              <a:rPr lang="en-US" dirty="0"/>
              <a:t>=20%    node=&lt;path to node&gt; </a:t>
            </a:r>
            <a:r>
              <a:rPr lang="en-US" dirty="0" err="1"/>
              <a:t>vdd</a:t>
            </a:r>
            <a:r>
              <a:rPr lang="en-US" dirty="0"/>
              <a:t>=&lt;</a:t>
            </a:r>
            <a:r>
              <a:rPr lang="en-US" dirty="0" err="1"/>
              <a:t>supply_voltage_node</a:t>
            </a:r>
            <a:r>
              <a:rPr lang="en-US" dirty="0"/>
              <a:t>&gt;; </a:t>
            </a:r>
          </a:p>
          <a:p>
            <a:pPr lvl="1"/>
            <a:r>
              <a:rPr lang="en-US" dirty="0"/>
              <a:t>A2D rule : a2d   loth=20%    </a:t>
            </a:r>
            <a:r>
              <a:rPr lang="en-US" dirty="0" err="1"/>
              <a:t>hith</a:t>
            </a:r>
            <a:r>
              <a:rPr lang="en-US" dirty="0"/>
              <a:t>=80%     node=&lt;path to node&gt;      </a:t>
            </a:r>
            <a:r>
              <a:rPr lang="en-US" dirty="0" err="1"/>
              <a:t>vdd</a:t>
            </a:r>
            <a:r>
              <a:rPr lang="en-US" dirty="0"/>
              <a:t>=&lt;</a:t>
            </a:r>
            <a:r>
              <a:rPr lang="en-US" dirty="0" err="1"/>
              <a:t>supply_voltage_node</a:t>
            </a:r>
            <a:r>
              <a:rPr lang="en-US" dirty="0"/>
              <a:t>&gt;;</a:t>
            </a:r>
          </a:p>
          <a:p>
            <a:pPr lvl="1"/>
            <a:r>
              <a:rPr lang="en-IN" dirty="0" smtClean="0"/>
              <a:t>thresholds are a percentage of the supply voltage, not a fixed value</a:t>
            </a:r>
          </a:p>
          <a:p>
            <a:r>
              <a:rPr lang="en-IN" sz="3100" dirty="0"/>
              <a:t>C</a:t>
            </a:r>
            <a:r>
              <a:rPr lang="en-IN" sz="3100" dirty="0" smtClean="0"/>
              <a:t>hallenge </a:t>
            </a:r>
            <a:r>
              <a:rPr lang="en-IN" sz="3100" dirty="0"/>
              <a:t>in multi voltage </a:t>
            </a:r>
            <a:r>
              <a:rPr lang="en-IN" sz="3100" dirty="0" err="1"/>
              <a:t>analog</a:t>
            </a:r>
            <a:r>
              <a:rPr lang="en-IN" sz="3100" dirty="0"/>
              <a:t> blocks where the voltage level can vary dynamically during a </a:t>
            </a:r>
            <a:r>
              <a:rPr lang="en-IN" sz="3100" dirty="0" smtClean="0"/>
              <a:t>simulation.</a:t>
            </a:r>
          </a:p>
          <a:p>
            <a:pPr lvl="1"/>
            <a:r>
              <a:rPr lang="en-IN" sz="2600" dirty="0"/>
              <a:t>S</a:t>
            </a:r>
            <a:r>
              <a:rPr lang="en-IN" sz="2600" dirty="0" smtClean="0"/>
              <a:t>upply </a:t>
            </a:r>
            <a:r>
              <a:rPr lang="en-IN" sz="2600" dirty="0"/>
              <a:t>voltage </a:t>
            </a:r>
            <a:r>
              <a:rPr lang="en-IN" sz="2600" dirty="0" smtClean="0"/>
              <a:t>may </a:t>
            </a:r>
            <a:r>
              <a:rPr lang="en-IN" sz="2600" dirty="0"/>
              <a:t>remain constant. </a:t>
            </a:r>
            <a:endParaRPr lang="en-IN" sz="2600" dirty="0" smtClean="0"/>
          </a:p>
          <a:p>
            <a:r>
              <a:rPr lang="en-IN" sz="3100" dirty="0" smtClean="0"/>
              <a:t>Developed a Level </a:t>
            </a:r>
            <a:r>
              <a:rPr lang="en-IN" sz="3100" dirty="0"/>
              <a:t>T</a:t>
            </a:r>
            <a:r>
              <a:rPr lang="en-IN" sz="3100" dirty="0" smtClean="0"/>
              <a:t>ranslator block to handle this.</a:t>
            </a:r>
            <a:endParaRPr lang="en-US" sz="3100" dirty="0"/>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7</a:t>
            </a:fld>
            <a:endParaRPr lang="en-US"/>
          </a:p>
        </p:txBody>
      </p:sp>
    </p:spTree>
    <p:extLst>
      <p:ext uri="{BB962C8B-B14F-4D97-AF65-F5344CB8AC3E}">
        <p14:creationId xmlns:p14="http://schemas.microsoft.com/office/powerpoint/2010/main" val="799182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Level Translator</a:t>
            </a:r>
            <a:endParaRPr lang="en-US" dirty="0"/>
          </a:p>
        </p:txBody>
      </p:sp>
      <p:sp>
        <p:nvSpPr>
          <p:cNvPr id="3" name="Content Placeholder 2"/>
          <p:cNvSpPr>
            <a:spLocks noGrp="1"/>
          </p:cNvSpPr>
          <p:nvPr>
            <p:ph idx="1"/>
          </p:nvPr>
        </p:nvSpPr>
        <p:spPr>
          <a:xfrm>
            <a:off x="457200" y="1417638"/>
            <a:ext cx="8229600" cy="4525963"/>
          </a:xfrm>
        </p:spPr>
        <p:txBody>
          <a:bodyPr>
            <a:normAutofit fontScale="925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Appropriate voltage is driven using Cross-Module References (XMRs) depending on the mode of operation.</a:t>
            </a:r>
            <a:endParaRPr lang="en-US" dirty="0" smtClean="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8</a:t>
            </a:fld>
            <a:endParaRPr lang="en-US"/>
          </a:p>
        </p:txBody>
      </p:sp>
      <p:pic>
        <p:nvPicPr>
          <p:cNvPr id="6" name="Picture 5"/>
          <p:cNvPicPr>
            <a:picLocks noChangeAspect="1"/>
          </p:cNvPicPr>
          <p:nvPr/>
        </p:nvPicPr>
        <p:blipFill>
          <a:blip r:embed="rId2"/>
          <a:stretch>
            <a:fillRect/>
          </a:stretch>
        </p:blipFill>
        <p:spPr>
          <a:xfrm>
            <a:off x="1905000" y="1524000"/>
            <a:ext cx="4791075" cy="3324225"/>
          </a:xfrm>
          <a:prstGeom prst="rect">
            <a:avLst/>
          </a:prstGeom>
        </p:spPr>
      </p:pic>
    </p:spTree>
    <p:extLst>
      <p:ext uri="{BB962C8B-B14F-4D97-AF65-F5344CB8AC3E}">
        <p14:creationId xmlns:p14="http://schemas.microsoft.com/office/powerpoint/2010/main" val="2309897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ong simulation time</a:t>
            </a:r>
            <a:endParaRPr lang="en-US" dirty="0"/>
          </a:p>
        </p:txBody>
      </p:sp>
      <p:sp>
        <p:nvSpPr>
          <p:cNvPr id="3" name="Content Placeholder 2"/>
          <p:cNvSpPr>
            <a:spLocks noGrp="1"/>
          </p:cNvSpPr>
          <p:nvPr>
            <p:ph idx="1"/>
          </p:nvPr>
        </p:nvSpPr>
        <p:spPr/>
        <p:txBody>
          <a:bodyPr>
            <a:normAutofit/>
          </a:bodyPr>
          <a:lstStyle/>
          <a:p>
            <a:r>
              <a:rPr lang="en-IN" b="1" dirty="0"/>
              <a:t>C</a:t>
            </a:r>
            <a:r>
              <a:rPr lang="en-IN" b="1" dirty="0" smtClean="0"/>
              <a:t>hallenge </a:t>
            </a:r>
            <a:r>
              <a:rPr lang="en-IN" b="1" dirty="0"/>
              <a:t>of long simulation time when simulating with a Spice </a:t>
            </a:r>
            <a:r>
              <a:rPr lang="en-IN" b="1" dirty="0" err="1" smtClean="0"/>
              <a:t>netlist</a:t>
            </a:r>
            <a:r>
              <a:rPr lang="en-IN" b="1" dirty="0" smtClean="0"/>
              <a:t> </a:t>
            </a:r>
          </a:p>
          <a:p>
            <a:r>
              <a:rPr lang="en-IN" dirty="0"/>
              <a:t>U</a:t>
            </a:r>
            <a:r>
              <a:rPr lang="en-IN" dirty="0" smtClean="0"/>
              <a:t>se </a:t>
            </a:r>
            <a:r>
              <a:rPr lang="en-IN" dirty="0"/>
              <a:t>high accuracy for the </a:t>
            </a:r>
            <a:r>
              <a:rPr lang="en-IN" dirty="0" err="1"/>
              <a:t>analog</a:t>
            </a:r>
            <a:r>
              <a:rPr lang="en-IN" dirty="0"/>
              <a:t> </a:t>
            </a:r>
            <a:r>
              <a:rPr lang="en-IN" dirty="0" smtClean="0"/>
              <a:t>units (slower simulation) </a:t>
            </a:r>
            <a:r>
              <a:rPr lang="en-IN" dirty="0"/>
              <a:t>and low/medium accuracy for the digital </a:t>
            </a:r>
            <a:r>
              <a:rPr lang="en-IN" dirty="0" smtClean="0"/>
              <a:t>units(faster simulation)</a:t>
            </a:r>
          </a:p>
          <a:p>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 Accellera Systems Initiative</a:t>
            </a:r>
            <a:endParaRPr lang="en-US" dirty="0"/>
          </a:p>
        </p:txBody>
      </p:sp>
      <p:sp>
        <p:nvSpPr>
          <p:cNvPr id="5" name="Slide Number Placeholder 4"/>
          <p:cNvSpPr>
            <a:spLocks noGrp="1"/>
          </p:cNvSpPr>
          <p:nvPr>
            <p:ph type="sldNum" sz="quarter" idx="12"/>
          </p:nvPr>
        </p:nvSpPr>
        <p:spPr/>
        <p:txBody>
          <a:bodyPr/>
          <a:lstStyle/>
          <a:p>
            <a:fld id="{8B820FFD-5868-4678-ACC2-C353669912D5}" type="slidenum">
              <a:rPr lang="en-US" smtClean="0"/>
              <a:pPr/>
              <a:t>9</a:t>
            </a:fld>
            <a:endParaRPr lang="en-US"/>
          </a:p>
        </p:txBody>
      </p:sp>
      <p:pic>
        <p:nvPicPr>
          <p:cNvPr id="6" name="Picture 5"/>
          <p:cNvPicPr>
            <a:picLocks noChangeAspect="1"/>
          </p:cNvPicPr>
          <p:nvPr/>
        </p:nvPicPr>
        <p:blipFill>
          <a:blip r:embed="rId2"/>
          <a:stretch>
            <a:fillRect/>
          </a:stretch>
        </p:blipFill>
        <p:spPr>
          <a:xfrm>
            <a:off x="2133600" y="3717166"/>
            <a:ext cx="4095750" cy="1847850"/>
          </a:xfrm>
          <a:prstGeom prst="rect">
            <a:avLst/>
          </a:prstGeom>
        </p:spPr>
      </p:pic>
    </p:spTree>
    <p:extLst>
      <p:ext uri="{BB962C8B-B14F-4D97-AF65-F5344CB8AC3E}">
        <p14:creationId xmlns:p14="http://schemas.microsoft.com/office/powerpoint/2010/main" val="22981840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C529A4D857314092F8987294A43FD3" ma:contentTypeVersion="0" ma:contentTypeDescription="Create a new document." ma:contentTypeScope="" ma:versionID="b3a40a446e339e50bd650e277a113f3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71F2A1-2ACF-4A95-B48F-47B38B7131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A855BF4-2A99-441B-9566-850307E4F0A5}">
  <ds:schemaRefs>
    <ds:schemaRef ds:uri="http://schemas.microsoft.com/sharepoint/v3/contenttype/forms"/>
  </ds:schemaRefs>
</ds:datastoreItem>
</file>

<file path=customXml/itemProps3.xml><?xml version="1.0" encoding="utf-8"?>
<ds:datastoreItem xmlns:ds="http://schemas.openxmlformats.org/officeDocument/2006/customXml" ds:itemID="{091CAD78-C6F6-407D-A9D5-329355F07703}">
  <ds:schemaRefs>
    <ds:schemaRef ds:uri="http://schemas.microsoft.com/office/2006/documentManagement/types"/>
    <ds:schemaRef ds:uri="http://schemas.microsoft.com/office/2006/metadata/properties"/>
    <ds:schemaRef ds:uri="http://purl.org/dc/dcmitype/"/>
    <ds:schemaRef ds:uri="http://purl.org/dc/elements/1.1/"/>
    <ds:schemaRef ds:uri="http://schemas.openxmlformats.org/package/2006/metadata/core-properties"/>
    <ds:schemaRef ds:uri="http://www.w3.org/XML/1998/namespace"/>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1290</Words>
  <Application>Microsoft Office PowerPoint</Application>
  <PresentationFormat>On-screen Show (4:3)</PresentationFormat>
  <Paragraphs>217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Office Theme</vt:lpstr>
      <vt:lpstr>Challenges in Mixed Signal Verification </vt:lpstr>
      <vt:lpstr>Agenda</vt:lpstr>
      <vt:lpstr>Introduction</vt:lpstr>
      <vt:lpstr>Challenges in Mixed Signal Verification</vt:lpstr>
      <vt:lpstr>Prior work in this field</vt:lpstr>
      <vt:lpstr>Prior work (contd.)</vt:lpstr>
      <vt:lpstr>Proposed Solution</vt:lpstr>
      <vt:lpstr>Level Translator</vt:lpstr>
      <vt:lpstr>Long simulation time</vt:lpstr>
      <vt:lpstr>Cross-Module References (XMRs)</vt:lpstr>
      <vt:lpstr>Cross-Module References (contd.)</vt:lpstr>
      <vt:lpstr>Creating system-level failure scenarios at the IP level</vt:lpstr>
      <vt:lpstr>Jitter modeling</vt:lpstr>
      <vt:lpstr>Challenges in PLL verification</vt:lpstr>
      <vt:lpstr>Challenge in VCO modeling</vt:lpstr>
      <vt:lpstr>VCO model using SystemVerilog</vt:lpstr>
      <vt:lpstr>Results</vt:lpstr>
      <vt:lpstr>Results (contd.)</vt:lpstr>
      <vt:lpstr>Conclusion</vt:lpstr>
      <vt:lpstr>Acknowledgements</vt:lpstr>
      <vt:lpstr>PowerPoint Presentation</vt:lpstr>
      <vt:lpstr>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2011-11-23T07:37:04Z</dcterms:created>
  <dcterms:modified xsi:type="dcterms:W3CDTF">2015-08-26T06:15:55Z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0x0101004AC529A4D857314092F8987294A43FD3</vt:lpwstr>
  </property>
</Properties>
</file>