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sdx" ContentType="application/vnd.ms-visio.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omments/modernComment_105_E95A7E48.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C9E1_ADB5C4BC.xml" ContentType="application/vnd.ms-powerpoint.comments+xml"/>
  <Override PartName="/ppt/comments/modernComment_7FFFC9E2_5104EBB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D65A32F_4B32C43B.xml" ContentType="application/vnd.ms-powerpoint.comments+xml"/>
  <Override PartName="/ppt/notesSlides/notesSlide5.xml" ContentType="application/vnd.openxmlformats-officedocument.presentationml.notesSlide+xml"/>
  <Override PartName="/ppt/comments/modernComment_7D65A330_D6C6FBFC.xml" ContentType="application/vnd.ms-powerpoint.comments+xml"/>
  <Override PartName="/ppt/comments/modernComment_7FFFCA24_0.xml" ContentType="application/vnd.ms-powerpoint.comments+xml"/>
  <Override PartName="/ppt/notesSlides/notesSlide6.xml" ContentType="application/vnd.openxmlformats-officedocument.presentationml.notesSlide+xml"/>
  <Override PartName="/ppt/comments/modernComment_7FFFCA3D_C1FF67D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omments/modernComment_7FFFCA22_FE0E8BA.xml" ContentType="application/vnd.ms-powerpoint.comments+xml"/>
  <Override PartName="/ppt/notesSlides/notesSlide9.xml" ContentType="application/vnd.openxmlformats-officedocument.presentationml.notesSlide+xml"/>
  <Override PartName="/ppt/comments/modernComment_7FFFCA3E_A8D3141E.xml" ContentType="application/vnd.ms-powerpoint.comments+xml"/>
  <Override PartName="/ppt/tags/tag5.xml" ContentType="application/vnd.openxmlformats-officedocument.presentationml.tags+xml"/>
  <Override PartName="/ppt/notesSlides/notesSlide10.xml" ContentType="application/vnd.openxmlformats-officedocument.presentationml.notesSlide+xml"/>
  <Override PartName="/ppt/comments/modernComment_7FFFCA3F_96DD6574.xml" ContentType="application/vnd.ms-powerpoint.comments+xml"/>
  <Override PartName="/ppt/notesSlides/notesSlide11.xml" ContentType="application/vnd.openxmlformats-officedocument.presentationml.notesSlide+xml"/>
  <Override PartName="/ppt/comments/modernComment_7FFFCA41_DBECED8B.xml" ContentType="application/vnd.ms-powerpoint.comments+xml"/>
  <Override PartName="/ppt/notesSlides/notesSlide12.xml" ContentType="application/vnd.openxmlformats-officedocument.presentationml.notesSlide+xml"/>
  <Override PartName="/ppt/comments/modernComment_7D65A337_4D172B7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D65A319_F09AE215.xml" ContentType="application/vnd.ms-powerpoint.comments+xml"/>
  <Override PartName="/ppt/notesSlides/notesSlide17.xml" ContentType="application/vnd.openxmlformats-officedocument.presentationml.notesSlide+xml"/>
  <Override PartName="/ppt/comments/modernComment_7FFFCA27_992DCE5B.xml" ContentType="application/vnd.ms-powerpoint.comments+xml"/>
  <Override PartName="/ppt/notesSlides/notesSlide18.xml" ContentType="application/vnd.openxmlformats-officedocument.presentationml.notesSlide+xml"/>
  <Override PartName="/ppt/comments/modernComment_7D65A2FD_E49702BA.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B64_42294C1A.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FFFCA48_357992B4.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7FFFCA5B_38B92763.xml" ContentType="application/vnd.ms-powerpoint.comments+xml"/>
  <Override PartName="/ppt/notesSlides/notesSlide37.xml" ContentType="application/vnd.openxmlformats-officedocument.presentationml.notesSlide+xml"/>
  <Override PartName="/ppt/comments/modernComment_11D_55538FB9.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comments/modernComment_7FFFCA0C_70EDFBA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7FFFCA0D_BBD29271.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7FFFCA4A_A377B8FA.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comments/modernComment_7FFFCA4B_8954A5EB.xml" ContentType="application/vnd.ms-powerpoint.comments+xml"/>
  <Override PartName="/ppt/notesSlides/notesSlide49.xml" ContentType="application/vnd.openxmlformats-officedocument.presentationml.notesSlide+xml"/>
  <Override PartName="/ppt/comments/modernComment_7FFFCA4C_8A32EC15.xml" ContentType="application/vnd.ms-powerpoint.comments+xml"/>
  <Override PartName="/ppt/notesSlides/notesSlide50.xml" ContentType="application/vnd.openxmlformats-officedocument.presentationml.notesSlide+xml"/>
  <Override PartName="/ppt/comments/modernComment_7FFFCA4D_4752015E.xml" ContentType="application/vnd.ms-powerpoint.comments+xml"/>
  <Override PartName="/ppt/notesSlides/notesSlide51.xml" ContentType="application/vnd.openxmlformats-officedocument.presentationml.notesSlide+xml"/>
  <Override PartName="/ppt/comments/modernComment_7FFFCA78_536435B.xml" ContentType="application/vnd.ms-powerpoint.comments+xml"/>
  <Override PartName="/ppt/comments/modernComment_14C3_E661766C.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7FFFCA6F_6FE5DA76.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7FFFCA5A_5AE01B15.xml" ContentType="application/vnd.ms-powerpoint.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100"/>
  </p:notesMasterIdLst>
  <p:handoutMasterIdLst>
    <p:handoutMasterId r:id="rId101"/>
  </p:handoutMasterIdLst>
  <p:sldIdLst>
    <p:sldId id="261" r:id="rId4"/>
    <p:sldId id="2147469934" r:id="rId5"/>
    <p:sldId id="2147469943" r:id="rId6"/>
    <p:sldId id="2147469947" r:id="rId7"/>
    <p:sldId id="2147469951" r:id="rId8"/>
    <p:sldId id="2147469930" r:id="rId9"/>
    <p:sldId id="2147469945" r:id="rId10"/>
    <p:sldId id="2147469949" r:id="rId11"/>
    <p:sldId id="256" r:id="rId12"/>
    <p:sldId id="263" r:id="rId13"/>
    <p:sldId id="501" r:id="rId14"/>
    <p:sldId id="2147469792" r:id="rId15"/>
    <p:sldId id="2147469793" r:id="rId16"/>
    <p:sldId id="2147469794" r:id="rId17"/>
    <p:sldId id="2147469859" r:id="rId18"/>
    <p:sldId id="2103812911" r:id="rId19"/>
    <p:sldId id="2103812912" r:id="rId20"/>
    <p:sldId id="2147469860" r:id="rId21"/>
    <p:sldId id="2147469885" r:id="rId22"/>
    <p:sldId id="2103812914" r:id="rId23"/>
    <p:sldId id="2103812915" r:id="rId24"/>
    <p:sldId id="2147469858" r:id="rId25"/>
    <p:sldId id="2147469886" r:id="rId26"/>
    <p:sldId id="2147469887" r:id="rId27"/>
    <p:sldId id="2147469889" r:id="rId28"/>
    <p:sldId id="2103812919" r:id="rId29"/>
    <p:sldId id="2147469923" r:id="rId30"/>
    <p:sldId id="2147469924" r:id="rId31"/>
    <p:sldId id="2147469925" r:id="rId32"/>
    <p:sldId id="2103812889" r:id="rId33"/>
    <p:sldId id="2103812885" r:id="rId34"/>
    <p:sldId id="2147469861" r:id="rId35"/>
    <p:sldId id="2147469862" r:id="rId36"/>
    <p:sldId id="2147469795" r:id="rId37"/>
    <p:sldId id="2147469863" r:id="rId38"/>
    <p:sldId id="286" r:id="rId39"/>
    <p:sldId id="2103812861" r:id="rId40"/>
    <p:sldId id="7004" r:id="rId41"/>
    <p:sldId id="7006" r:id="rId42"/>
    <p:sldId id="7007" r:id="rId43"/>
    <p:sldId id="7039" r:id="rId44"/>
    <p:sldId id="7008" r:id="rId45"/>
    <p:sldId id="7010" r:id="rId46"/>
    <p:sldId id="7012" r:id="rId47"/>
    <p:sldId id="7015" r:id="rId48"/>
    <p:sldId id="2147469888" r:id="rId49"/>
    <p:sldId id="2147469890" r:id="rId50"/>
    <p:sldId id="2147469891" r:id="rId51"/>
    <p:sldId id="2147469892" r:id="rId52"/>
    <p:sldId id="2147469893" r:id="rId53"/>
    <p:sldId id="2147469894" r:id="rId54"/>
    <p:sldId id="2147469895" r:id="rId55"/>
    <p:sldId id="2147469896" r:id="rId56"/>
    <p:sldId id="2147469897" r:id="rId57"/>
    <p:sldId id="2147469865" r:id="rId58"/>
    <p:sldId id="283" r:id="rId59"/>
    <p:sldId id="2147469915" r:id="rId60"/>
    <p:sldId id="285" r:id="rId61"/>
    <p:sldId id="284" r:id="rId62"/>
    <p:sldId id="2103812880" r:id="rId63"/>
    <p:sldId id="2147469866" r:id="rId64"/>
    <p:sldId id="287" r:id="rId65"/>
    <p:sldId id="2147469835" r:id="rId66"/>
    <p:sldId id="2147469836" r:id="rId67"/>
    <p:sldId id="2147469926" r:id="rId68"/>
    <p:sldId id="2147469837" r:id="rId69"/>
    <p:sldId id="2147469916" r:id="rId70"/>
    <p:sldId id="2147469908" r:id="rId71"/>
    <p:sldId id="2147469909" r:id="rId72"/>
    <p:sldId id="2147469910" r:id="rId73"/>
    <p:sldId id="2147469911" r:id="rId74"/>
    <p:sldId id="2147469867" r:id="rId75"/>
    <p:sldId id="2147469898" r:id="rId76"/>
    <p:sldId id="2147469899" r:id="rId77"/>
    <p:sldId id="2147469900" r:id="rId78"/>
    <p:sldId id="2147469901" r:id="rId79"/>
    <p:sldId id="2147469874" r:id="rId80"/>
    <p:sldId id="2147469944" r:id="rId81"/>
    <p:sldId id="2147469941" r:id="rId82"/>
    <p:sldId id="5315" r:id="rId83"/>
    <p:sldId id="2147469902" r:id="rId84"/>
    <p:sldId id="2147469935" r:id="rId85"/>
    <p:sldId id="2147469936" r:id="rId86"/>
    <p:sldId id="2147469937" r:id="rId87"/>
    <p:sldId id="2147469932" r:id="rId88"/>
    <p:sldId id="2147469938" r:id="rId89"/>
    <p:sldId id="2147469939" r:id="rId90"/>
    <p:sldId id="2147469940" r:id="rId91"/>
    <p:sldId id="2147469875" r:id="rId92"/>
    <p:sldId id="295" r:id="rId93"/>
    <p:sldId id="2147469946" r:id="rId94"/>
    <p:sldId id="2147469913" r:id="rId95"/>
    <p:sldId id="2147469914" r:id="rId96"/>
    <p:sldId id="2147469917" r:id="rId97"/>
    <p:sldId id="2147469918" r:id="rId98"/>
    <p:sldId id="2147469929"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BEBB16-EB76-5E8F-BA4A-C0B88A721517}" name="Hayek Jan (BST/EIC2)" initials="HJ(" userId="S::hay1rt@bosch.com::55648319-5b22-4aa4-8882-4eec9978e9af" providerId="AD"/>
  <p188:author id="{526A271F-5754-6D20-33E8-FAFDB0E06CE9}" name="Jean-christophe BRIGNONE" initials="JcB" userId="S::jean-christophe.brignone@st.com::56328a9c-c736-4a30-82c9-f74f95f06854" providerId="AD"/>
  <p188:author id="{E2D12F4F-67A4-1908-C4CC-A8319D3FF350}" name="Deven Khari" initials="DK" userId="S::deven@agnisys2.onmicrosoft.com::50e801c9-71cc-471f-9a67-56a81a2cd7ab" providerId="AD"/>
  <p188:author id="{EF0E0B70-7EA4-8914-02A4-E9FB56643331}" name="Ashish SONI1" initials="AS" userId="S::ashish.soni@st.com::4738dd30-0eb7-42df-84a3-89be0b5b40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89209" autoAdjust="0"/>
  </p:normalViewPr>
  <p:slideViewPr>
    <p:cSldViewPr snapToGrid="0">
      <p:cViewPr varScale="1">
        <p:scale>
          <a:sx n="65" d="100"/>
          <a:sy n="65" d="100"/>
        </p:scale>
        <p:origin x="432" y="278"/>
      </p:cViewPr>
      <p:guideLst/>
    </p:cSldViewPr>
  </p:slideViewPr>
  <p:notesTextViewPr>
    <p:cViewPr>
      <p:scale>
        <a:sx n="1" d="1"/>
        <a:sy n="1" d="1"/>
      </p:scale>
      <p:origin x="0" y="0"/>
    </p:cViewPr>
  </p:notesTextViewPr>
  <p:sorterViewPr>
    <p:cViewPr>
      <p:scale>
        <a:sx n="100" d="100"/>
        <a:sy n="100" d="100"/>
      </p:scale>
      <p:origin x="0" y="-216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microsoft.com/office/2018/10/relationships/authors" Targe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omments/modernComment_105_E95A7E48.xml><?xml version="1.0" encoding="utf-8"?>
<p188:cmLst xmlns:a="http://schemas.openxmlformats.org/drawingml/2006/main" xmlns:r="http://schemas.openxmlformats.org/officeDocument/2006/relationships" xmlns:p188="http://schemas.microsoft.com/office/powerpoint/2018/8/main">
  <p188:cm id="{E31969A5-2311-4D8F-A367-2F8E774BDE55}" authorId="{526A271F-5754-6D20-33E8-FAFDB0E06CE9}" created="2024-11-05T18:36:22.332">
    <pc:sldMkLst xmlns:pc="http://schemas.microsoft.com/office/powerpoint/2013/main/command">
      <pc:docMk/>
      <pc:sldMk cId="3915021896" sldId="261"/>
    </pc:sldMkLst>
    <p188:replyLst>
      <p188:reply id="{A40E0054-1588-4276-89D3-475DBBD3A83A}" authorId="{526A271F-5754-6D20-33E8-FAFDB0E06CE9}" created="2025-01-08T15:10:37.012">
        <p188:txBody>
          <a:bodyPr/>
          <a:lstStyle/>
          <a:p>
            <a:r>
              <a:rPr lang="en-US"/>
              <a:t>Tutorial replaced by workshop for DVCON US 2025 as requested by Barbara On January 6</a:t>
            </a:r>
          </a:p>
        </p188:txBody>
      </p188:reply>
    </p188:replyLst>
    <p188:txBody>
      <a:bodyPr/>
      <a:lstStyle/>
      <a:p>
        <a:r>
          <a:rPr lang="en-US"/>
          <a:t>Abstract slide updated on Nov 5 &amp; corresponding to the abstract submitted to Barbara Benjamin on Oct 19</a:t>
        </a:r>
      </a:p>
    </p188:txBody>
  </p188:cm>
</p188:cmLst>
</file>

<file path=ppt/comments/modernComment_11D_55538FB9.xml><?xml version="1.0" encoding="utf-8"?>
<p188:cmLst xmlns:a="http://schemas.openxmlformats.org/drawingml/2006/main" xmlns:r="http://schemas.openxmlformats.org/officeDocument/2006/relationships" xmlns:p188="http://schemas.microsoft.com/office/powerpoint/2018/8/main">
  <p188:cm id="{BC6ACAA4-5A36-4FC9-A195-5038E7E98F87}" authorId="{E2D12F4F-67A4-1908-C4CC-A8319D3FF350}" created="2024-06-07T13:59:10.068">
    <pc:sldMkLst xmlns:pc="http://schemas.microsoft.com/office/powerpoint/2013/main/command">
      <pc:docMk/>
      <pc:sldMk cId="1431539641" sldId="285"/>
    </pc:sldMkLst>
    <p188:replyLst>
      <p188:reply id="{AC9648F3-3467-4867-B12F-BE9F10E8E26D}" authorId="{526A271F-5754-6D20-33E8-FAFDB0E06CE9}" created="2024-07-19T09:08:17.803">
        <p188:txBody>
          <a:bodyPr/>
          <a:lstStyle/>
          <a:p>
            <a:r>
              <a:rPr lang="en-US"/>
              <a:t>Updated version added since 0.2 version of this slide set on July 19</a:t>
            </a:r>
          </a:p>
        </p188:txBody>
      </p188:reply>
    </p188:replyLst>
    <p188:txBody>
      <a:bodyPr/>
      <a:lstStyle/>
      <a:p>
        <a:r>
          <a:rPr lang="en-US"/>
          <a:t>JC will share an updated version of this slide </a:t>
        </a:r>
      </a:p>
    </p188:txBody>
  </p188:cm>
  <p188:cm id="{C9A71975-9CF5-442C-BA75-21EE5F36A4CA}" authorId="{E2D12F4F-67A4-1908-C4CC-A8319D3FF350}" created="2024-06-07T14:00:24.308">
    <pc:sldMkLst xmlns:pc="http://schemas.microsoft.com/office/powerpoint/2013/main/command">
      <pc:docMk/>
      <pc:sldMk cId="1431539641" sldId="285"/>
    </pc:sldMkLst>
    <p188:replyLst>
      <p188:reply id="{69FAD2D6-9BE5-4CD8-88B4-81F901DDF900}" authorId="{E2D12F4F-67A4-1908-C4CC-A8319D3FF350}" created="2024-07-02T13:44:57.753">
        <p188:txBody>
          <a:bodyPr/>
          <a:lstStyle/>
          <a:p>
            <a:r>
              <a:rPr lang="en-US"/>
              <a:t>For DVCon India only</a:t>
            </a:r>
          </a:p>
        </p188:txBody>
      </p188:reply>
    </p188:replyLst>
    <p188:txBody>
      <a:bodyPr/>
      <a:lstStyle/>
      <a:p>
        <a:r>
          <a:rPr lang="en-US"/>
          <a:t>Ashish may like to add more slides in this section</a:t>
        </a:r>
      </a:p>
    </p188:txBody>
  </p188:cm>
</p188:cmLst>
</file>

<file path=ppt/comments/modernComment_14C3_E661766C.xml><?xml version="1.0" encoding="utf-8"?>
<p188:cmLst xmlns:a="http://schemas.openxmlformats.org/drawingml/2006/main" xmlns:r="http://schemas.openxmlformats.org/officeDocument/2006/relationships" xmlns:p188="http://schemas.microsoft.com/office/powerpoint/2018/8/main">
  <p188:cm id="{4A9B4FCD-FEE2-478C-9B39-E0C79319B4EB}" authorId="{526A271F-5754-6D20-33E8-FAFDB0E06CE9}" created="2025-02-04T16:52:14.830">
    <pc:sldMkLst xmlns:pc="http://schemas.microsoft.com/office/powerpoint/2013/main/command">
      <pc:docMk/>
      <pc:sldMk cId="3865146988" sldId="5315"/>
    </pc:sldMkLst>
    <p188:txBody>
      <a:bodyPr/>
      <a:lstStyle/>
      <a:p>
        <a:r>
          <a:rPr lang="en-US"/>
          <a:t>Farhad to decide to present this slide or not 
+ suggestion from Ashish to add such a flow chart to illustrate the process </a:t>
        </a:r>
      </a:p>
    </p188:txBody>
  </p188:cm>
</p188:cmLst>
</file>

<file path=ppt/comments/modernComment_1B64_42294C1A.xml><?xml version="1.0" encoding="utf-8"?>
<p188:cmLst xmlns:a="http://schemas.openxmlformats.org/drawingml/2006/main" xmlns:r="http://schemas.openxmlformats.org/officeDocument/2006/relationships" xmlns:p188="http://schemas.microsoft.com/office/powerpoint/2018/8/main">
  <p188:cm id="{C2F0C9A2-3F2E-4C28-B850-EA440D26B6FE}" authorId="{E2D12F4F-67A4-1908-C4CC-A8319D3FF350}" status="resolved" created="2024-09-06T13:30:08.549">
    <pc:sldMkLst xmlns:pc="http://schemas.microsoft.com/office/powerpoint/2013/main/command">
      <pc:docMk/>
      <pc:sldMk cId="1110002714" sldId="7012"/>
    </pc:sldMkLst>
    <p188:replyLst>
      <p188:reply id="{C839901A-174F-47F9-B7D3-E4C3BD93372D}" authorId="{E2D12F4F-67A4-1908-C4CC-A8319D3FF350}" created="2024-09-10T13:24:35.359">
        <p188:txBody>
          <a:bodyPr/>
          <a:lstStyle/>
          <a:p>
            <a:r>
              <a:rPr lang="en-US"/>
              <a:t>No need for more content, suggested by Manish</a:t>
            </a:r>
          </a:p>
        </p188:txBody>
      </p188:reply>
    </p188:replyLst>
    <p188:txBody>
      <a:bodyPr/>
      <a:lstStyle/>
      <a:p>
        <a:r>
          <a:rPr lang="en-US"/>
          <a:t>Manish will update the slide with more content</a:t>
        </a:r>
      </a:p>
    </p188:txBody>
  </p188:cm>
</p188:cmLst>
</file>

<file path=ppt/comments/modernComment_7D65A2FD_E49702BA.xml><?xml version="1.0" encoding="utf-8"?>
<p188:cmLst xmlns:a="http://schemas.openxmlformats.org/drawingml/2006/main" xmlns:r="http://schemas.openxmlformats.org/officeDocument/2006/relationships" xmlns:p188="http://schemas.microsoft.com/office/powerpoint/2018/8/main">
  <p188:cm id="{19EC5A9F-9169-4140-8671-DFAF87C2679B}" authorId="{E2D12F4F-67A4-1908-C4CC-A8319D3FF350}" status="resolved" created="2024-09-06T13:18:16.976">
    <ac:txMkLst xmlns:ac="http://schemas.microsoft.com/office/drawing/2013/main/command">
      <pc:docMk xmlns:pc="http://schemas.microsoft.com/office/powerpoint/2013/main/command"/>
      <pc:sldMk xmlns:pc="http://schemas.microsoft.com/office/powerpoint/2013/main/command" cId="3835101882" sldId="2103812861"/>
      <ac:spMk id="2" creationId="{C1F6E63D-DADD-4584-AD32-3AB50A4B37DD}"/>
      <ac:txMk cp="31" len="15">
        <ac:context len="55" hash="3059666550"/>
      </ac:txMk>
    </ac:txMkLst>
    <p188:pos x="10709189" y="244346"/>
    <p188:replyLst>
      <p188:reply id="{5894E857-687A-4ADB-AF8C-5A0B0072D03A}" authorId="{E2D12F4F-67A4-1908-C4CC-A8319D3FF350}" created="2024-09-06T15:19:09.398">
        <p188:txBody>
          <a:bodyPr/>
          <a:lstStyle/>
          <a:p>
            <a:r>
              <a:rPr lang="en-US"/>
              <a:t>Done.</a:t>
            </a:r>
          </a:p>
        </p188:txBody>
      </p188:reply>
    </p188:replyLst>
    <p188:txBody>
      <a:bodyPr/>
      <a:lstStyle/>
      <a:p>
        <a:r>
          <a:rPr lang="en-US"/>
          <a:t>Make fonts bigger as well as diagrams</a:t>
        </a:r>
      </a:p>
    </p188:txBody>
  </p188:cm>
  <p188:cm id="{AEE5F8D0-27E3-44C3-AA1E-6E45E08B6105}" authorId="{E2D12F4F-67A4-1908-C4CC-A8319D3FF350}" status="resolved" created="2024-09-10T13:23:39.064">
    <pc:sldMkLst xmlns:pc="http://schemas.microsoft.com/office/powerpoint/2013/main/command">
      <pc:docMk/>
      <pc:sldMk cId="3835101882" sldId="2103812861"/>
    </pc:sldMkLst>
    <p188:replyLst/>
    <p188:txBody>
      <a:bodyPr/>
      <a:lstStyle/>
      <a:p>
        <a:r>
          <a:rPr lang="en-US"/>
          <a:t>Ashish needs to update the diagrams that are blurred</a:t>
        </a:r>
      </a:p>
    </p188:txBody>
  </p188:cm>
  <p188:cm id="{1534C551-98C7-4296-BF62-6154C6E3CC75}" authorId="{EF0E0B70-7EA4-8914-02A4-E9FB56643331}" status="resolved" created="2024-09-15T10:28:48.762">
    <pc:sldMkLst xmlns:pc="http://schemas.microsoft.com/office/powerpoint/2013/main/command">
      <pc:docMk/>
      <pc:sldMk cId="3835101882" sldId="2103812861"/>
    </pc:sldMkLst>
    <p188:txBody>
      <a:bodyPr/>
      <a:lstStyle/>
      <a:p>
        <a:r>
          <a:rPr lang="en-US"/>
          <a:t>Changed all 4 Diagrams with colors reflecting 2 different domains</a:t>
        </a:r>
      </a:p>
    </p188:txBody>
  </p188:cm>
</p188:cmLst>
</file>

<file path=ppt/comments/modernComment_7D65A319_F09AE215.xml><?xml version="1.0" encoding="utf-8"?>
<p188:cmLst xmlns:a="http://schemas.openxmlformats.org/drawingml/2006/main" xmlns:r="http://schemas.openxmlformats.org/officeDocument/2006/relationships" xmlns:p188="http://schemas.microsoft.com/office/powerpoint/2018/8/main">
  <p188:cm id="{1863382F-5977-4E0D-B87F-2EC24D5C0026}" authorId="{526A271F-5754-6D20-33E8-FAFDB0E06CE9}" created="2024-11-20T16:42:04.753">
    <pc:sldMkLst xmlns:pc="http://schemas.microsoft.com/office/powerpoint/2013/main/command">
      <pc:docMk/>
      <pc:sldMk cId="4036682261" sldId="2103812889"/>
    </pc:sldMkLst>
    <p188:txBody>
      <a:bodyPr/>
      <a:lstStyle/>
      <a:p>
        <a:r>
          <a:rPr lang="en-US"/>
          <a:t>Jebin will add some notes to explain clearer what is the purpose here</a:t>
        </a:r>
      </a:p>
    </p188:txBody>
  </p188:cm>
</p188:cmLst>
</file>

<file path=ppt/comments/modernComment_7D65A32F_4B32C43B.xml><?xml version="1.0" encoding="utf-8"?>
<p188:cmLst xmlns:a="http://schemas.openxmlformats.org/drawingml/2006/main" xmlns:r="http://schemas.openxmlformats.org/officeDocument/2006/relationships" xmlns:p188="http://schemas.microsoft.com/office/powerpoint/2018/8/main">
  <p188:cm id="{4ACD8088-27BE-4B91-87A4-B459F58DD7A4}" authorId="{526A271F-5754-6D20-33E8-FAFDB0E06CE9}" created="2024-11-05T16:51:30.516">
    <pc:sldMkLst xmlns:pc="http://schemas.microsoft.com/office/powerpoint/2013/main/command">
      <pc:docMk/>
      <pc:sldMk cId="1261618235" sldId="2103812911"/>
    </pc:sldMkLst>
    <p188:txBody>
      <a:bodyPr/>
      <a:lstStyle/>
      <a:p>
        <a:r>
          <a:rPr lang="en-US"/>
          <a:t>Don’s suggestion: remove the last bullet «Multi-clock designs, NOT clockless»</a:t>
        </a:r>
      </a:p>
    </p188:txBody>
  </p188:cm>
</p188:cmLst>
</file>

<file path=ppt/comments/modernComment_7D65A330_D6C6FBFC.xml><?xml version="1.0" encoding="utf-8"?>
<p188:cmLst xmlns:a="http://schemas.openxmlformats.org/drawingml/2006/main" xmlns:r="http://schemas.openxmlformats.org/officeDocument/2006/relationships" xmlns:p188="http://schemas.microsoft.com/office/powerpoint/2018/8/main">
  <p188:cm id="{04C91F6E-826B-4ABE-86D5-87F8E88FA630}" authorId="{526A271F-5754-6D20-33E8-FAFDB0E06CE9}" created="2024-11-05T17:04:49.705">
    <pc:sldMkLst xmlns:pc="http://schemas.microsoft.com/office/powerpoint/2013/main/command">
      <pc:docMk/>
      <pc:sldMk cId="3603364860" sldId="2103812912"/>
    </pc:sldMkLst>
    <p188:replyLst>
      <p188:reply id="{9BBEBD3A-CF61-4BB8-ABEA-660BA0D3DF48}" authorId="{526A271F-5754-6D20-33E8-FAFDB0E06CE9}" created="2024-11-20T17:02:13.753">
        <p188:txBody>
          <a:bodyPr/>
          <a:lstStyle/>
          <a:p>
            <a:r>
              <a:rPr lang="en-US"/>
              <a:t>Refer to paper :
- page 5 for the coin toss
 -page 6: one cycle after the correct value is OK</a:t>
            </a:r>
          </a:p>
        </p188:txBody>
      </p188:reply>
      <p188:reply id="{FB621105-DBA8-42A1-B899-70C3B669ED9E}" authorId="{526A271F-5754-6D20-33E8-FAFDB0E06CE9}" created="2024-11-20T17:06:31.353">
        <p188:txBody>
          <a:bodyPr/>
          <a:lstStyle/>
          <a:p>
            <a:r>
              <a:rPr lang="en-US"/>
              <a:t>Don to elaborate the concept along 2 slides on top to toss referring to the paper:
https://trilobyte.com/pdf/golson_snug14.pdf
 </a:t>
            </a:r>
          </a:p>
        </p188:txBody>
      </p188:reply>
    </p188:replyLst>
    <p188:txBody>
      <a:bodyPr/>
      <a:lstStyle/>
      <a:p>
        <a:r>
          <a:rPr lang="en-US"/>
          <a:t>Don suggestion: rephrase this part related to coin toss analogy </a:t>
        </a:r>
      </a:p>
    </p188:txBody>
  </p188:cm>
</p188:cmLst>
</file>

<file path=ppt/comments/modernComment_7D65A337_4D172B76.xml><?xml version="1.0" encoding="utf-8"?>
<p188:cmLst xmlns:a="http://schemas.openxmlformats.org/drawingml/2006/main" xmlns:r="http://schemas.openxmlformats.org/officeDocument/2006/relationships" xmlns:p188="http://schemas.microsoft.com/office/powerpoint/2018/8/main">
  <p188:cm id="{6F4C0ADD-11D0-4706-A0F4-8BB73292F560}" authorId="{526A271F-5754-6D20-33E8-FAFDB0E06CE9}" created="2024-11-12T16:50:50.879">
    <pc:sldMkLst xmlns:pc="http://schemas.microsoft.com/office/powerpoint/2013/main/command">
      <pc:docMk/>
      <pc:sldMk cId="1293364086" sldId="2103812919"/>
    </pc:sldMkLst>
    <p188:txBody>
      <a:bodyPr/>
      <a:lstStyle/>
      <a:p>
        <a:r>
          <a:rPr lang="en-US"/>
          <a:t>Jan will propose an updated schematic version with associated waveforms</a:t>
        </a:r>
      </a:p>
    </p188:txBody>
  </p188:cm>
  <p188:cm id="{09D7FA0E-B695-44F8-BED4-46B85D85925C}" authorId="{526A271F-5754-6D20-33E8-FAFDB0E06CE9}" created="2024-12-03T16:40:17.652">
    <pc:sldMkLst xmlns:pc="http://schemas.microsoft.com/office/powerpoint/2013/main/command">
      <pc:docMk/>
      <pc:sldMk cId="1293364086" sldId="2103812919"/>
    </pc:sldMkLst>
    <p188:txBody>
      <a:bodyPr/>
      <a:lstStyle/>
      <a:p>
        <a:r>
          <a:rPr lang="en-US"/>
          <a:t>Slide «Asynchronous Reset Release» nb 28 to be replaced by slide nb 29</a:t>
        </a:r>
      </a:p>
    </p188:txBody>
  </p188:cm>
</p188:cmLst>
</file>

<file path=ppt/comments/modernComment_7FFFC9E1_ADB5C4BC.xml><?xml version="1.0" encoding="utf-8"?>
<p188:cmLst xmlns:a="http://schemas.openxmlformats.org/drawingml/2006/main" xmlns:r="http://schemas.openxmlformats.org/officeDocument/2006/relationships" xmlns:p188="http://schemas.microsoft.com/office/powerpoint/2018/8/main">
  <p188:cm id="{BD3BA15D-FCF5-4863-9118-F591D3A04264}" authorId="{526A271F-5754-6D20-33E8-FAFDB0E06CE9}" created="2024-12-17T13:45:48.555">
    <pc:sldMkLst xmlns:pc="http://schemas.microsoft.com/office/powerpoint/2013/main/command">
      <pc:docMk/>
      <pc:sldMk cId="2914370748" sldId="2147469793"/>
    </pc:sldMkLst>
    <p188:txBody>
      <a:bodyPr/>
      <a:lstStyle/>
      <a:p>
        <a:r>
          <a:rPr lang="en-US"/>
          <a:t>Presenters introduction to be updated</a:t>
        </a:r>
      </a:p>
    </p188:txBody>
  </p188:cm>
</p188:cmLst>
</file>

<file path=ppt/comments/modernComment_7FFFC9E2_5104EBBE.xml><?xml version="1.0" encoding="utf-8"?>
<p188:cmLst xmlns:a="http://schemas.openxmlformats.org/drawingml/2006/main" xmlns:r="http://schemas.openxmlformats.org/officeDocument/2006/relationships" xmlns:p188="http://schemas.microsoft.com/office/powerpoint/2018/8/main">
  <p188:cm id="{5C102E4D-63BB-4E0E-8A82-5FCB76F747D7}" authorId="{526A271F-5754-6D20-33E8-FAFDB0E06CE9}" created="2025-01-28T16:30:17.928">
    <pc:sldMkLst xmlns:pc="http://schemas.microsoft.com/office/powerpoint/2013/main/command">
      <pc:docMk/>
      <pc:sldMk cId="1359276990" sldId="2147469794"/>
    </pc:sldMkLst>
    <p188:replyLst>
      <p188:reply id="{0614EF89-64C6-4EE7-B479-31117EBA5589}" authorId="{526A271F-5754-6D20-33E8-FAFDB0E06CE9}" created="2025-01-28T16:33:14.334">
        <p188:txBody>
          <a:bodyPr/>
          <a:lstStyle/>
          <a:p>
            <a:r>
              <a:rPr lang="en-US"/>
              <a:t>Also move format WG presentation after Testing one (JCB)</a:t>
            </a:r>
          </a:p>
        </p188:txBody>
      </p188:reply>
      <p188:reply id="{873C50CA-29D5-4BB3-B3F5-889475EDCBA3}" authorId="{526A271F-5754-6D20-33E8-FAFDB0E06CE9}" created="2025-01-28T17:21:06.662">
        <p188:txBody>
          <a:bodyPr/>
          <a:lstStyle/>
          <a:p>
            <a:r>
              <a:rPr lang="en-US"/>
              <a:t>Done</a:t>
            </a:r>
          </a:p>
        </p188:txBody>
      </p188:reply>
    </p188:replyLst>
    <p188:txBody>
      <a:bodyPr/>
      <a:lstStyle/>
      <a:p>
        <a:r>
          <a:rPr lang="en-US"/>
          <a:t>Group both presentations addressed by Farhad, then put Assertion just after Format (JCB)</a:t>
        </a:r>
      </a:p>
    </p188:txBody>
  </p188:cm>
  <p188:cm id="{DEB06365-F56A-4BEB-9FEB-32744ECC8C9B}" authorId="{526A271F-5754-6D20-33E8-FAFDB0E06CE9}" created="2025-01-28T17:23:16.484">
    <pc:sldMkLst xmlns:pc="http://schemas.microsoft.com/office/powerpoint/2013/main/command">
      <pc:docMk/>
      <pc:sldMk cId="1359276990" sldId="2147469794"/>
    </pc:sldMkLst>
    <p188:replyLst>
      <p188:reply id="{07088F7F-C420-4783-B4A1-F851E3E2F428}" authorId="{526A271F-5754-6D20-33E8-FAFDB0E06CE9}" created="2025-02-11T16:35:06.368">
        <p188:txBody>
          <a:bodyPr/>
          <a:lstStyle/>
          <a:p>
            <a:r>
              <a:rPr lang="en-US"/>
              <a:t>2 min added for overall introduction of the tutorial presentation by Bill: slack met being now 3 min</a:t>
            </a:r>
          </a:p>
        </p188:txBody>
      </p188:reply>
    </p188:replyLst>
    <p188:txBody>
      <a:bodyPr/>
      <a:lstStyle/>
      <a:p>
        <a:r>
          <a:rPr lang="en-US"/>
          <a:t>Current total: 85 min
Total budget: 90 min
Slack met of 5 min to be distributed on Feb 4</a:t>
        </a:r>
      </a:p>
    </p188:txBody>
  </p188:cm>
</p188:cmLst>
</file>

<file path=ppt/comments/modernComment_7FFFCA0C_70EDFBAA.xml><?xml version="1.0" encoding="utf-8"?>
<p188:cmLst xmlns:a="http://schemas.openxmlformats.org/drawingml/2006/main" xmlns:r="http://schemas.openxmlformats.org/officeDocument/2006/relationships" xmlns:p188="http://schemas.microsoft.com/office/powerpoint/2018/8/main">
  <p188:cm id="{5D368ACE-1949-4BCB-9592-BE7A72045E88}" authorId="{526A271F-5754-6D20-33E8-FAFDB0E06CE9}" created="2024-11-20T16:19:55.208">
    <pc:sldMkLst xmlns:pc="http://schemas.microsoft.com/office/powerpoint/2013/main/command">
      <pc:docMk/>
      <pc:sldMk cId="1894644650" sldId="2147469836"/>
    </pc:sldMkLst>
    <p188:txBody>
      <a:bodyPr/>
      <a:lstStyle/>
      <a:p>
        <a:r>
          <a:rPr lang="en-US"/>
          <a:t>Emphasize EDA Companies being involved &amp; also the IP - SoC Companies pushing the standard elaboration</a:t>
        </a:r>
      </a:p>
    </p188:txBody>
  </p188:cm>
  <p188:cm id="{3177B197-3842-4193-92B4-C78F0A2045A2}" authorId="{526A271F-5754-6D20-33E8-FAFDB0E06CE9}" created="2024-12-03T16:59:26.733">
    <pc:sldMkLst xmlns:pc="http://schemas.microsoft.com/office/powerpoint/2013/main/command">
      <pc:docMk/>
      <pc:sldMk cId="1894644650" sldId="2147469836"/>
    </pc:sldMkLst>
    <p188:replyLst>
      <p188:reply id="{B2AF4297-D833-435F-BAB8-CA84FE0E98F6}" authorId="{526A271F-5754-6D20-33E8-FAFDB0E06CE9}" created="2024-12-03T17:29:58.940">
        <p188:txBody>
          <a:bodyPr/>
          <a:lstStyle/>
          <a:p>
            <a:r>
              <a:rPr lang="en-US"/>
              <a:t>Done in version 0.8 (JCB)</a:t>
            </a:r>
          </a:p>
        </p188:txBody>
      </p188:reply>
      <p188:reply id="{3B696513-64B8-455C-8646-0AE8D6703059}" authorId="{526A271F-5754-6D20-33E8-FAFDB0E06CE9}" created="2024-12-13T16:36:59.753">
        <p188:txBody>
          <a:bodyPr/>
          <a:lstStyle/>
          <a:p>
            <a:r>
              <a:rPr lang="en-US"/>
              <a:t>Companies order to be updated so that the empty box appears at bottom right (shift): Bill</a:t>
            </a:r>
          </a:p>
        </p188:txBody>
      </p188:reply>
      <p188:reply id="{6298B537-3880-484C-975F-980F91D1A43B}" authorId="{526A271F-5754-6D20-33E8-FAFDB0E06CE9}" created="2024-12-13T17:23:24.895">
        <p188:txBody>
          <a:bodyPr/>
          <a:lstStyle/>
          <a:p>
            <a:r>
              <a:rPr lang="en-US"/>
              <a:t>Updated by Bill in separate slide uploaded in Accellera CDC Training WG webpage on Dec 13</a:t>
            </a:r>
          </a:p>
        </p188:txBody>
      </p188:reply>
    </p188:replyLst>
    <p188:txBody>
      <a:bodyPr/>
      <a:lstStyle/>
      <a:p>
        <a:r>
          <a:rPr lang="en-US"/>
          <a:t>Members nb and Companies nb to be checked (Dammy)</a:t>
        </a:r>
      </a:p>
    </p188:txBody>
  </p188:cm>
</p188:cmLst>
</file>

<file path=ppt/comments/modernComment_7FFFCA0D_BBD29271.xml><?xml version="1.0" encoding="utf-8"?>
<p188:cmLst xmlns:a="http://schemas.openxmlformats.org/drawingml/2006/main" xmlns:r="http://schemas.openxmlformats.org/officeDocument/2006/relationships" xmlns:p188="http://schemas.microsoft.com/office/powerpoint/2018/8/main">
  <p188:cm id="{603CC98C-69A3-4B20-9638-3612A6C687CD}" authorId="{E2D12F4F-67A4-1908-C4CC-A8319D3FF350}" status="resolved" created="2024-09-10T13:44:17.826">
    <ac:deMkLst xmlns:ac="http://schemas.microsoft.com/office/drawing/2013/main/command">
      <pc:docMk xmlns:pc="http://schemas.microsoft.com/office/powerpoint/2013/main/command"/>
      <pc:sldMk xmlns:pc="http://schemas.microsoft.com/office/powerpoint/2013/main/command" cId="3151139441" sldId="2147469837"/>
      <ac:graphicFrameMk id="14" creationId="{5977987D-31E3-F5F0-34D1-8A5CC6DA307A}"/>
    </ac:deMkLst>
    <p188:txBody>
      <a:bodyPr/>
      <a:lstStyle/>
      <a:p>
        <a:r>
          <a:rPr lang="en-US"/>
          <a:t>Ashish would try changing the background color of the boxes to make it more impactful</a:t>
        </a:r>
      </a:p>
    </p188:txBody>
  </p188:cm>
  <p188:cm id="{87C047AD-1894-4685-90E9-46F50CD96FB2}" authorId="{EF0E0B70-7EA4-8914-02A4-E9FB56643331}" status="resolved" created="2024-09-15T10:32:57.914">
    <pc:sldMkLst xmlns:pc="http://schemas.microsoft.com/office/powerpoint/2013/main/command">
      <pc:docMk/>
      <pc:sldMk cId="3151139441" sldId="2147469837"/>
    </pc:sldMkLst>
    <p188:txBody>
      <a:bodyPr/>
      <a:lstStyle/>
      <a:p>
        <a:r>
          <a:rPr lang="en-US"/>
          <a:t>Slide updated with change in colors</a:t>
        </a:r>
      </a:p>
    </p188:txBody>
  </p188:cm>
</p188:cmLst>
</file>

<file path=ppt/comments/modernComment_7FFFCA22_FE0E8BA.xml><?xml version="1.0" encoding="utf-8"?>
<p188:cmLst xmlns:a="http://schemas.openxmlformats.org/drawingml/2006/main" xmlns:r="http://schemas.openxmlformats.org/officeDocument/2006/relationships" xmlns:p188="http://schemas.microsoft.com/office/powerpoint/2018/8/main">
  <p188:cm id="{8E6DCE6D-56D7-43CB-9E9F-27F2265322D9}" authorId="{89BEBB16-EB76-5E8F-BA4A-C0B88A721517}" status="resolved" created="2024-08-02T11:09:36.193">
    <pc:sldMkLst xmlns:pc="http://schemas.microsoft.com/office/powerpoint/2013/main/command">
      <pc:docMk/>
      <pc:sldMk cId="266397882" sldId="2147469793"/>
    </pc:sldMkLst>
    <p188:txBody>
      <a:bodyPr/>
      <a:lstStyle/>
      <a:p>
        <a:r>
          <a:rPr lang="de-DE"/>
          <a:t>Possible alternative to have more understanding where the formular is coming from</a:t>
        </a:r>
      </a:p>
    </p188:txBody>
  </p188:cm>
  <p188:cm id="{AE693C23-B437-4400-8CC6-30837BBD0BAB}" authorId="{526A271F-5754-6D20-33E8-FAFDB0E06CE9}" created="2024-11-12T16:34:48.335">
    <pc:sldMkLst xmlns:pc="http://schemas.microsoft.com/office/powerpoint/2013/main/command">
      <pc:docMk/>
      <pc:sldMk cId="266397882" sldId="2147469858"/>
    </pc:sldMkLst>
    <p188:replyLst>
      <p188:reply id="{1C05D3A4-3257-4F03-952C-BA78E0D61E34}" authorId="{526A271F-5754-6D20-33E8-FAFDB0E06CE9}" created="2024-11-12T16:39:31.910">
        <p188:txBody>
          <a:bodyPr/>
          <a:lstStyle/>
          <a:p>
            <a:r>
              <a:rPr lang="en-US"/>
              <a:t>https://trilobyte.com/pdf/golson_snug14.pdf
 </a:t>
            </a:r>
          </a:p>
        </p188:txBody>
      </p188:reply>
      <p188:reply id="{16D6C9F4-6B94-4197-BCEC-74D194F74E1D}" authorId="{526A271F-5754-6D20-33E8-FAFDB0E06CE9}" created="2024-11-12T16:43:05.155">
        <p188:txBody>
          <a:bodyPr/>
          <a:lstStyle/>
          <a:p>
            <a:r>
              <a:rPr lang="en-US"/>
              <a:t>Jan to elaborate about the references used for this slide </a:t>
            </a:r>
          </a:p>
        </p188:txBody>
      </p188:reply>
      <p188:reply id="{F42EA39C-083E-49FE-94D7-F092B54FB682}" authorId="{526A271F-5754-6D20-33E8-FAFDB0E06CE9}" created="2024-11-26T16:56:42.552">
        <p188:txBody>
          <a:bodyPr/>
          <a:lstStyle/>
          <a:p>
            <a:r>
              <a:rPr lang="en-US"/>
              <a:t>This slide may be bypassed </a:t>
            </a:r>
          </a:p>
        </p188:txBody>
      </p188:reply>
      <p188:reply id="{C8C5FD2C-6173-43C5-BD5D-1E0C48B11367}" authorId="{526A271F-5754-6D20-33E8-FAFDB0E06CE9}" created="2024-11-26T16:57:03.264">
        <p188:txBody>
          <a:bodyPr/>
          <a:lstStyle/>
          <a:p>
            <a:r>
              <a:rPr lang="en-US"/>
              <a:t>Or reconsider it simpler (Jan)</a:t>
            </a:r>
          </a:p>
        </p188:txBody>
      </p188:reply>
    </p188:replyLst>
    <p188:txBody>
      <a:bodyPr/>
      <a:lstStyle/>
      <a:p>
        <a:r>
          <a:rPr lang="en-US"/>
          <a:t>Don’s suggestion: to add a paper reference to explain MTBF concept</a:t>
        </a:r>
      </a:p>
    </p188:txBody>
  </p188:cm>
</p188:cmLst>
</file>

<file path=ppt/comments/modernComment_7FFFCA24_0.xml><?xml version="1.0" encoding="utf-8"?>
<p188:cmLst xmlns:a="http://schemas.openxmlformats.org/drawingml/2006/main" xmlns:r="http://schemas.openxmlformats.org/officeDocument/2006/relationships" xmlns:p188="http://schemas.microsoft.com/office/powerpoint/2018/8/main">
  <p188:cm id="{750C19FB-CE41-4AAC-9BCD-B19EE936EE78}" authorId="{526A271F-5754-6D20-33E8-FAFDB0E06CE9}" created="2024-11-20T17:58:20.024">
    <pc:sldMkLst xmlns:pc="http://schemas.microsoft.com/office/powerpoint/2013/main/command">
      <pc:docMk/>
      <pc:sldMk cId="2593889174" sldId="260"/>
    </pc:sldMkLst>
    <p188:txBody>
      <a:bodyPr/>
      <a:lstStyle/>
      <a:p>
        <a:r>
          <a:rPr lang="en-US"/>
          <a:t>Slide proposed by Don, available in:
https://workspace.accellera.org/wg/cdc-training/document/13246</a:t>
        </a:r>
      </a:p>
    </p188:txBody>
  </p188:cm>
</p188:cmLst>
</file>

<file path=ppt/comments/modernComment_7FFFCA27_992DCE5B.xml><?xml version="1.0" encoding="utf-8"?>
<p188:cmLst xmlns:a="http://schemas.openxmlformats.org/drawingml/2006/main" xmlns:r="http://schemas.openxmlformats.org/officeDocument/2006/relationships" xmlns:p188="http://schemas.microsoft.com/office/powerpoint/2018/8/main">
  <p188:cm id="{DB97F6CE-D6C6-4D58-93C9-077F8E498F63}" authorId="{526A271F-5754-6D20-33E8-FAFDB0E06CE9}" created="2024-12-03T16:58:41.015">
    <pc:sldMkLst xmlns:pc="http://schemas.microsoft.com/office/powerpoint/2013/main/command">
      <pc:docMk/>
      <pc:sldMk cId="2569915995" sldId="2147469863"/>
    </pc:sldMkLst>
    <p188:txBody>
      <a:bodyPr/>
      <a:lstStyle/>
      <a:p>
        <a:r>
          <a:rPr lang="en-US"/>
          <a:t>Foot page comments to be removed or adaptaed (Chetan)</a:t>
        </a:r>
      </a:p>
    </p188:txBody>
  </p188:cm>
</p188:cmLst>
</file>

<file path=ppt/comments/modernComment_7FFFCA3D_C1FF67D7.xml><?xml version="1.0" encoding="utf-8"?>
<p188:cmLst xmlns:a="http://schemas.openxmlformats.org/drawingml/2006/main" xmlns:r="http://schemas.openxmlformats.org/officeDocument/2006/relationships" xmlns:p188="http://schemas.microsoft.com/office/powerpoint/2018/8/main">
  <p188:cm id="{0159A91C-0833-45DF-832E-0134E2F1A83A}" authorId="{526A271F-5754-6D20-33E8-FAFDB0E06CE9}" created="2024-11-26T16:40:45.762">
    <pc:sldMkLst xmlns:pc="http://schemas.microsoft.com/office/powerpoint/2013/main/command">
      <pc:docMk/>
      <pc:sldMk cId="3254740951" sldId="2147469885"/>
    </pc:sldMkLst>
    <p188:txBody>
      <a:bodyPr/>
      <a:lstStyle/>
      <a:p>
        <a:r>
          <a:rPr lang="en-US"/>
          <a:t>This slide can be removed as being redundant with previous slides</a:t>
        </a:r>
      </a:p>
    </p188:txBody>
  </p188:cm>
  <p188:cm id="{75563D0C-4B67-40DD-AEF6-EF35D937531F}" authorId="{526A271F-5754-6D20-33E8-FAFDB0E06CE9}" created="2024-12-03T16:23:17.806">
    <pc:sldMkLst xmlns:pc="http://schemas.microsoft.com/office/powerpoint/2013/main/command">
      <pc:docMk/>
      <pc:sldMk cId="3254740951" sldId="2147469885"/>
    </pc:sldMkLst>
    <p188:replyLst>
      <p188:reply id="{2E01FD26-F141-4D29-99B9-55AB08B2266E}" authorId="{526A271F-5754-6D20-33E8-FAFDB0E06CE9}" created="2024-12-03T16:26:17.178">
        <p188:txBody>
          <a:bodyPr/>
          <a:lstStyle/>
          <a:p>
            <a:r>
              <a:rPr lang="en-US"/>
              <a:t>Idea being to stay simple ==&gt; slides 21-22-23 to be skipped and pushed to spare slides part</a:t>
            </a:r>
          </a:p>
        </p188:txBody>
      </p188:reply>
    </p188:replyLst>
    <p188:txBody>
      <a:bodyPr/>
      <a:lstStyle/>
      <a:p>
        <a:r>
          <a:rPr lang="en-US"/>
          <a:t>Slides 18-19-20 may be redundant with slides 21-22-23</a:t>
        </a:r>
      </a:p>
    </p188:txBody>
  </p188:cm>
</p188:cmLst>
</file>

<file path=ppt/comments/modernComment_7FFFCA3E_A8D3141E.xml><?xml version="1.0" encoding="utf-8"?>
<p188:cmLst xmlns:a="http://schemas.openxmlformats.org/drawingml/2006/main" xmlns:r="http://schemas.openxmlformats.org/officeDocument/2006/relationships" xmlns:p188="http://schemas.microsoft.com/office/powerpoint/2018/8/main">
  <p188:cm id="{1A160C19-33EC-4852-AB7F-B00C8FD3C5CA}" authorId="{526A271F-5754-6D20-33E8-FAFDB0E06CE9}" created="2024-11-26T16:59:01.503">
    <pc:sldMkLst xmlns:pc="http://schemas.microsoft.com/office/powerpoint/2013/main/command">
      <pc:docMk/>
      <pc:sldMk cId="2832405534" sldId="2147469886"/>
    </pc:sldMkLst>
    <p188:replyLst>
      <p188:reply id="{D30815B9-6B6F-42FC-99F6-5F68B28723BE}" authorId="{526A271F-5754-6D20-33E8-FAFDB0E06CE9}" created="2024-11-26T17:04:57.094">
        <p188:txBody>
          <a:bodyPr/>
          <a:lstStyle/>
          <a:p>
            <a:r>
              <a:rPr lang="en-US"/>
              <a:t>Already covered with slides added by Don ==&gt; can also be hidden</a:t>
            </a:r>
          </a:p>
        </p188:txBody>
      </p188:reply>
    </p188:replyLst>
    <p188:txBody>
      <a:bodyPr/>
      <a:lstStyle/>
      <a:p>
        <a:r>
          <a:rPr lang="en-US"/>
          <a:t>Slide to be hidden</a:t>
        </a:r>
      </a:p>
    </p188:txBody>
  </p188:cm>
</p188:cmLst>
</file>

<file path=ppt/comments/modernComment_7FFFCA3F_96DD6574.xml><?xml version="1.0" encoding="utf-8"?>
<p188:cmLst xmlns:a="http://schemas.openxmlformats.org/drawingml/2006/main" xmlns:r="http://schemas.openxmlformats.org/officeDocument/2006/relationships" xmlns:p188="http://schemas.microsoft.com/office/powerpoint/2018/8/main">
  <p188:cm id="{58E1E4B1-05DA-432C-9FCC-5AE3DD0ED023}" authorId="{526A271F-5754-6D20-33E8-FAFDB0E06CE9}" created="2024-11-12T16:46:43.618">
    <pc:sldMkLst xmlns:pc="http://schemas.microsoft.com/office/powerpoint/2013/main/command">
      <pc:docMk/>
      <pc:sldMk cId="2531091828" sldId="2147469887"/>
    </pc:sldMkLst>
    <p188:txBody>
      <a:bodyPr/>
      <a:lstStyle/>
      <a:p>
        <a:r>
          <a:rPr lang="en-US"/>
          <a:t>Notes to be added (Jan)</a:t>
        </a:r>
      </a:p>
    </p188:txBody>
  </p188:cm>
</p188:cmLst>
</file>

<file path=ppt/comments/modernComment_7FFFCA41_DBECED8B.xml><?xml version="1.0" encoding="utf-8"?>
<p188:cmLst xmlns:a="http://schemas.openxmlformats.org/drawingml/2006/main" xmlns:r="http://schemas.openxmlformats.org/officeDocument/2006/relationships" xmlns:p188="http://schemas.microsoft.com/office/powerpoint/2018/8/main">
  <p188:cm id="{8A72512C-CAE7-4AE0-8B2D-7D6942E8D894}" authorId="{526A271F-5754-6D20-33E8-FAFDB0E06CE9}" created="2024-09-24T17:38:37.607">
    <pc:sldMkLst xmlns:pc="http://schemas.microsoft.com/office/powerpoint/2013/main/command">
      <pc:docMk/>
      <pc:sldMk cId="2548286656" sldId="2103812918"/>
    </pc:sldMkLst>
    <p188:txBody>
      <a:bodyPr/>
      <a:lstStyle/>
      <a:p>
        <a:r>
          <a:rPr lang="en-US"/>
          <a:t>Last slide updated by Ashish, to be taken from DVCON India 1.0 pptx</a:t>
        </a:r>
      </a:p>
    </p188:txBody>
  </p188:cm>
</p188:cmLst>
</file>

<file path=ppt/comments/modernComment_7FFFCA48_357992B4.xml><?xml version="1.0" encoding="utf-8"?>
<p188:cmLst xmlns:a="http://schemas.openxmlformats.org/drawingml/2006/main" xmlns:r="http://schemas.openxmlformats.org/officeDocument/2006/relationships" xmlns:p188="http://schemas.microsoft.com/office/powerpoint/2018/8/main">
  <p188:cm id="{ACF47337-75D3-4855-8CD9-CC117EBDF2D2}" authorId="{526A271F-5754-6D20-33E8-FAFDB0E06CE9}" created="2025-01-21T16:31:34.703">
    <pc:sldMkLst xmlns:pc="http://schemas.microsoft.com/office/powerpoint/2013/main/command">
      <pc:docMk/>
      <pc:sldMk cId="897159860" sldId="2147469896"/>
    </pc:sldMkLst>
    <p188:txBody>
      <a:bodyPr/>
      <a:lstStyle/>
      <a:p>
        <a:r>
          <a:rPr lang="en-US"/>
          <a:t>Ping suggestion: avoid introducing sdc constraints as the Committee hasn’t assessed it is actually supported. Slide to be updated (Ping)</a:t>
        </a:r>
      </a:p>
    </p188:txBody>
  </p188:cm>
</p188:cmLst>
</file>

<file path=ppt/comments/modernComment_7FFFCA4A_A377B8FA.xml><?xml version="1.0" encoding="utf-8"?>
<p188:cmLst xmlns:a="http://schemas.openxmlformats.org/drawingml/2006/main" xmlns:r="http://schemas.openxmlformats.org/officeDocument/2006/relationships" xmlns:p188="http://schemas.microsoft.com/office/powerpoint/2018/8/main">
  <p188:cm id="{5FCFBB93-5FC3-4B82-916A-D3592EDBC913}" authorId="{E2D12F4F-67A4-1908-C4CC-A8319D3FF350}" status="resolved" created="2024-09-10T13:45:03.997">
    <ac:deMkLst xmlns:ac="http://schemas.microsoft.com/office/drawing/2013/main/command">
      <pc:docMk xmlns:pc="http://schemas.microsoft.com/office/powerpoint/2013/main/command"/>
      <pc:sldMk xmlns:pc="http://schemas.microsoft.com/office/powerpoint/2013/main/command" cId="2742532346" sldId="2147469898"/>
      <ac:graphicFrameMk id="3" creationId="{E6E9A6EF-FACA-B4B9-333D-CD9210107923}"/>
    </ac:deMkLst>
    <p188:replyLst>
      <p188:reply id="{0E1B4928-915B-4C77-9A6E-D92AE78A3E86}" authorId="{E2D12F4F-67A4-1908-C4CC-A8319D3FF350}" created="2024-09-11T03:59:26.450">
        <p188:txBody>
          <a:bodyPr/>
          <a:lstStyle/>
          <a:p>
            <a:r>
              <a:rPr lang="en-US"/>
              <a:t>Joachim changes are incorporated in the output collateral section</a:t>
            </a:r>
          </a:p>
        </p188:txBody>
      </p188:reply>
    </p188:replyLst>
    <p188:txBody>
      <a:bodyPr/>
      <a:lstStyle/>
      <a:p>
        <a:r>
          <a:rPr lang="en-US"/>
          <a:t>Joachim would try making changes to make it more impactful</a:t>
        </a:r>
      </a:p>
    </p188:txBody>
  </p188:cm>
  <p188:cm id="{E3B74020-8400-4A31-A617-7C6AC679C130}" authorId="{E2D12F4F-67A4-1908-C4CC-A8319D3FF350}" status="resolved" created="2024-09-10T13:47:22.998">
    <ac:deMkLst xmlns:ac="http://schemas.microsoft.com/office/drawing/2013/main/command">
      <pc:docMk xmlns:pc="http://schemas.microsoft.com/office/powerpoint/2013/main/command"/>
      <pc:sldMk xmlns:pc="http://schemas.microsoft.com/office/powerpoint/2013/main/command" cId="2742532346" sldId="2147469898"/>
      <ac:spMk id="2" creationId="{8B18016F-82E1-4F89-A08D-586A3B508239}"/>
    </ac:deMkLst>
    <p188:txBody>
      <a:bodyPr/>
      <a:lstStyle/>
      <a:p>
        <a:r>
          <a:rPr lang="en-US"/>
          <a:t>Change section heading as slide 57 and slide titles as in slide 58 for all Subgroup slides</a:t>
        </a:r>
      </a:p>
    </p188:txBody>
  </p188:cm>
</p188:cmLst>
</file>

<file path=ppt/comments/modernComment_7FFFCA4B_8954A5EB.xml><?xml version="1.0" encoding="utf-8"?>
<p188:cmLst xmlns:a="http://schemas.openxmlformats.org/drawingml/2006/main" xmlns:r="http://schemas.openxmlformats.org/officeDocument/2006/relationships" xmlns:p188="http://schemas.microsoft.com/office/powerpoint/2018/8/main">
  <p188:cm id="{80364A1E-B648-49C3-B6AE-0C4902EA7501}" authorId="{E2D12F4F-67A4-1908-C4CC-A8319D3FF350}" created="2024-09-13T13:41:28.920">
    <ac:txMkLst xmlns:ac="http://schemas.microsoft.com/office/drawing/2013/main/command">
      <pc:docMk xmlns:pc="http://schemas.microsoft.com/office/powerpoint/2013/main/command"/>
      <pc:sldMk xmlns:pc="http://schemas.microsoft.com/office/powerpoint/2013/main/command" cId="2304026091" sldId="2147469899"/>
      <ac:spMk id="2" creationId="{5C094FD6-0435-0D67-9076-4D25B214FCDB}"/>
      <ac:txMk cp="20" len="3">
        <ac:context len="30" hash="2222904646"/>
      </ac:txMk>
    </ac:txMkLst>
    <p188:pos x="1697924" y="1313807"/>
    <p188:txBody>
      <a:bodyPr/>
      <a:lstStyle/>
      <a:p>
        <a:r>
          <a:rPr lang="en-US"/>
          <a:t>Add Link of LRM here</a:t>
        </a:r>
      </a:p>
    </p188:txBody>
  </p188:cm>
  <p188:cm id="{91F2D592-0724-418B-9BEB-F3E61ED0A4E5}" authorId="{E2D12F4F-67A4-1908-C4CC-A8319D3FF350}" created="2024-09-13T13:41:59.777">
    <ac:txMkLst xmlns:ac="http://schemas.microsoft.com/office/drawing/2013/main/command">
      <pc:docMk xmlns:pc="http://schemas.microsoft.com/office/powerpoint/2013/main/command"/>
      <pc:sldMk xmlns:pc="http://schemas.microsoft.com/office/powerpoint/2013/main/command" cId="2304026091" sldId="2147469899"/>
      <ac:spMk id="2" creationId="{5C094FD6-0435-0D67-9076-4D25B214FCDB}"/>
      <ac:txMk cp="20" len="3">
        <ac:context len="30" hash="2222904646"/>
      </ac:txMk>
    </ac:txMkLst>
    <p188:pos x="1697924" y="1313807"/>
    <p188:replyLst>
      <p188:reply id="{3EBDA584-9347-4303-9166-04E84D51D194}" authorId="{526A271F-5754-6D20-33E8-FAFDB0E06CE9}" created="2024-12-13T16:48:35.507">
        <p188:txBody>
          <a:bodyPr/>
          <a:lstStyle/>
          <a:p>
            <a:r>
              <a:rPr lang="en-US"/>
              <a:t>LRM v0.4 table extraction to be done (Deven)</a:t>
            </a:r>
          </a:p>
        </p188:txBody>
      </p188:reply>
    </p188:replyLst>
    <p188:txBody>
      <a:bodyPr/>
      <a:lstStyle/>
      <a:p>
        <a:r>
          <a:rPr lang="en-US"/>
          <a:t>No need to go through the table while presenting, just read out a row so that people know how to use this table</a:t>
        </a:r>
      </a:p>
    </p188:txBody>
  </p188:cm>
</p188:cmLst>
</file>

<file path=ppt/comments/modernComment_7FFFCA4C_8A32EC15.xml><?xml version="1.0" encoding="utf-8"?>
<p188:cmLst xmlns:a="http://schemas.openxmlformats.org/drawingml/2006/main" xmlns:r="http://schemas.openxmlformats.org/officeDocument/2006/relationships" xmlns:p188="http://schemas.microsoft.com/office/powerpoint/2018/8/main">
  <p188:cm id="{4609E413-A8A3-4EF5-8DAF-7404DAEB0B85}" authorId="{E2D12F4F-67A4-1908-C4CC-A8319D3FF350}" status="resolved" created="2024-09-13T13:48:52.979">
    <ac:deMkLst xmlns:ac="http://schemas.microsoft.com/office/drawing/2013/main/command">
      <pc:docMk xmlns:pc="http://schemas.microsoft.com/office/powerpoint/2013/main/command"/>
      <pc:sldMk xmlns:pc="http://schemas.microsoft.com/office/powerpoint/2013/main/command" cId="2318593045" sldId="2147469900"/>
      <ac:picMk id="5" creationId="{45E03CDE-66EA-3A59-E8C6-BD7AD20EDDC0}"/>
    </ac:deMkLst>
    <p188:txBody>
      <a:bodyPr/>
      <a:lstStyle/>
      <a:p>
        <a:r>
          <a:rPr lang="en-US"/>
          <a:t>Add a legend "blue boxes are clk1_i domain and green boxes are clk2_i domain"</a:t>
        </a:r>
      </a:p>
    </p188:txBody>
  </p188:cm>
  <p188:cm id="{3620650D-336E-4E70-BF2D-AF880F2B8EE4}" authorId="{526A271F-5754-6D20-33E8-FAFDB0E06CE9}" created="2024-12-13T16:54:00.097">
    <pc:sldMkLst xmlns:pc="http://schemas.microsoft.com/office/powerpoint/2013/main/command">
      <pc:docMk/>
      <pc:sldMk cId="2318593045" sldId="2147469900"/>
    </pc:sldMkLst>
    <p188:replyLst>
      <p188:reply id="{8B1DC0DE-14DC-4669-A560-5158E38FDD49}" authorId="{526A271F-5754-6D20-33E8-FAFDB0E06CE9}" created="2024-12-13T16:54:10.511">
        <p188:txBody>
          <a:bodyPr/>
          <a:lstStyle/>
          <a:p>
            <a:r>
              <a:rPr lang="en-US"/>
              <a:t>Deven to select examples
</a:t>
            </a:r>
          </a:p>
        </p188:txBody>
      </p188:reply>
    </p188:replyLst>
    <p188:txBody>
      <a:bodyPr/>
      <a:lstStyle/>
      <a:p>
        <a:r>
          <a:rPr lang="en-US"/>
          <a:t>Other attributes to be presented in dedicated slides (typically 2); eg: rdc_control, rdc_clock_gate_location ...</a:t>
        </a:r>
      </a:p>
    </p188:txBody>
  </p188:cm>
</p188:cmLst>
</file>

<file path=ppt/comments/modernComment_7FFFCA4D_4752015E.xml><?xml version="1.0" encoding="utf-8"?>
<p188:cmLst xmlns:a="http://schemas.openxmlformats.org/drawingml/2006/main" xmlns:r="http://schemas.openxmlformats.org/officeDocument/2006/relationships" xmlns:p188="http://schemas.microsoft.com/office/powerpoint/2018/8/main">
  <p188:cm id="{E4C4F175-1E1D-4CE8-B602-2106CC4E7A64}" authorId="{E2D12F4F-67A4-1908-C4CC-A8319D3FF350}" status="resolved" created="2024-09-13T13:44:40.830">
    <pc:sldMkLst xmlns:pc="http://schemas.microsoft.com/office/powerpoint/2013/main/command">
      <pc:docMk/>
      <pc:sldMk cId="3107601217" sldId="2147469864"/>
    </pc:sldMkLst>
    <p188:replyLst>
      <p188:reply id="{25CE3DFA-843F-4DB6-9AF6-65B0DC7277DA}" authorId="{E2D12F4F-67A4-1908-C4CC-A8319D3FF350}" created="2024-09-15T03:46:19.128">
        <p188:txBody>
          <a:bodyPr/>
          <a:lstStyle/>
          <a:p>
            <a:r>
              <a:rPr lang="en-US"/>
              <a:t>done</a:t>
            </a:r>
          </a:p>
        </p188:txBody>
      </p188:reply>
    </p188:replyLst>
    <p188:txBody>
      <a:bodyPr/>
      <a:lstStyle/>
      <a:p>
        <a:r>
          <a:rPr lang="en-US"/>
          <a:t>Remove animation</a:t>
        </a:r>
      </a:p>
    </p188:txBody>
  </p188:cm>
  <p188:cm id="{9E3A88DE-C52C-4698-A806-2E6B0199FBA5}" authorId="{E2D12F4F-67A4-1908-C4CC-A8319D3FF350}" status="resolved" created="2024-09-13T13:51:59.668">
    <ac:deMkLst xmlns:ac="http://schemas.microsoft.com/office/drawing/2013/main/command">
      <pc:docMk xmlns:pc="http://schemas.microsoft.com/office/powerpoint/2013/main/command"/>
      <pc:sldMk xmlns:pc="http://schemas.microsoft.com/office/powerpoint/2013/main/command" cId="1196556638" sldId="2147469901"/>
      <ac:grpSpMk id="29" creationId="{95528850-520B-8392-3443-14E55AA123C9}"/>
    </ac:deMkLst>
    <p188:replyLst>
      <p188:reply id="{A45D1122-950B-44DF-A66A-8A6B455C530C}" authorId="{E2D12F4F-67A4-1908-C4CC-A8319D3FF350}" created="2024-09-15T03:48:56.688">
        <p188:txBody>
          <a:bodyPr/>
          <a:lstStyle/>
          <a:p>
            <a:r>
              <a:rPr lang="en-US"/>
              <a:t>done</a:t>
            </a:r>
          </a:p>
        </p188:txBody>
      </p188:reply>
    </p188:replyLst>
    <p188:txBody>
      <a:bodyPr/>
      <a:lstStyle/>
      <a:p>
        <a:r>
          <a:rPr lang="en-US"/>
          <a:t>Fonts in blue bubbles to be changed for readability</a:t>
        </a:r>
      </a:p>
    </p188:txBody>
  </p188:cm>
</p188:cmLst>
</file>

<file path=ppt/comments/modernComment_7FFFCA5A_5AE01B15.xml><?xml version="1.0" encoding="utf-8"?>
<p188:cmLst xmlns:a="http://schemas.openxmlformats.org/drawingml/2006/main" xmlns:r="http://schemas.openxmlformats.org/officeDocument/2006/relationships" xmlns:p188="http://schemas.microsoft.com/office/powerpoint/2018/8/main">
  <p188:cm id="{191EEDCE-0BCC-4072-ACC0-A60E0BB428DF}" authorId="{526A271F-5754-6D20-33E8-FAFDB0E06CE9}" created="2024-11-20T16:18:05.017">
    <pc:sldMkLst xmlns:pc="http://schemas.microsoft.com/office/powerpoint/2013/main/command">
      <pc:docMk/>
      <pc:sldMk cId="1524636437" sldId="2147469914"/>
    </pc:sldMkLst>
    <p188:replyLst>
      <p188:reply id="{F045C1CD-A2CF-4098-B1B1-D0B451C5434D}" authorId="{526A271F-5754-6D20-33E8-FAFDB0E06CE9}" created="2025-01-10T17:05:56.025">
        <p188:txBody>
          <a:bodyPr/>
          <a:lstStyle/>
          <a:p>
            <a:r>
              <a:rPr lang="en-US"/>
              <a:t>Date for public review of the LRM 0.4 to be updated</a:t>
            </a:r>
          </a:p>
        </p188:txBody>
      </p188:reply>
      <p188:reply id="{E36B6C75-3372-43A8-BC6E-7B3FC7BEC546}" authorId="{526A271F-5754-6D20-33E8-FAFDB0E06CE9}" created="2025-01-22T17:24:14.804">
        <p188:txBody>
          <a:bodyPr/>
          <a:lstStyle/>
          <a:p>
            <a:r>
              <a:rPr lang="en-US"/>
              <a:t>LRM 0.4 only being for internal review, the last public review remains the same, so far, waiting for 0.5 in July 2025</a:t>
            </a:r>
          </a:p>
        </p188:txBody>
      </p188:reply>
    </p188:replyLst>
    <p188:txBody>
      <a:bodyPr/>
      <a:lstStyle/>
      <a:p>
        <a:r>
          <a:rPr lang="en-US"/>
          <a:t>Snapshots of last to be added showing some attributes</a:t>
        </a:r>
      </a:p>
    </p188:txBody>
  </p188:cm>
</p188:cmLst>
</file>

<file path=ppt/comments/modernComment_7FFFCA5B_38B92763.xml><?xml version="1.0" encoding="utf-8"?>
<p188:cmLst xmlns:a="http://schemas.openxmlformats.org/drawingml/2006/main" xmlns:r="http://schemas.openxmlformats.org/officeDocument/2006/relationships" xmlns:p188="http://schemas.microsoft.com/office/powerpoint/2018/8/main">
  <p188:cm id="{8185C128-0438-4BBB-A0BE-13E6A4109F7D}" authorId="{E2D12F4F-67A4-1908-C4CC-A8319D3FF350}" created="2024-06-07T13:59:10.068">
    <pc:sldMkLst xmlns:pc="http://schemas.microsoft.com/office/powerpoint/2013/main/command">
      <pc:docMk/>
      <pc:sldMk cId="1431539641" sldId="285"/>
    </pc:sldMkLst>
    <p188:replyLst>
      <p188:reply id="{AC9648F3-3467-4867-B12F-BE9F10E8E26D}" authorId="{526A271F-5754-6D20-33E8-FAFDB0E06CE9}" created="2024-07-19T09:08:17.803">
        <p188:txBody>
          <a:bodyPr/>
          <a:lstStyle/>
          <a:p>
            <a:r>
              <a:rPr lang="en-US"/>
              <a:t>Updated version added since 0.2 version of this slide set on July 19</a:t>
            </a:r>
          </a:p>
        </p188:txBody>
      </p188:reply>
    </p188:replyLst>
    <p188:txBody>
      <a:bodyPr/>
      <a:lstStyle/>
      <a:p>
        <a:r>
          <a:rPr lang="en-US"/>
          <a:t>JC will share an updated version of this slide </a:t>
        </a:r>
      </a:p>
    </p188:txBody>
  </p188:cm>
  <p188:cm id="{68CE0CFB-CA04-4D9E-BF34-C63DFC2BF84E}" authorId="{E2D12F4F-67A4-1908-C4CC-A8319D3FF350}" created="2024-06-07T14:00:24.308">
    <pc:sldMkLst xmlns:pc="http://schemas.microsoft.com/office/powerpoint/2013/main/command">
      <pc:docMk/>
      <pc:sldMk cId="1431539641" sldId="285"/>
    </pc:sldMkLst>
    <p188:replyLst>
      <p188:reply id="{69FAD2D6-9BE5-4CD8-88B4-81F901DDF900}" authorId="{E2D12F4F-67A4-1908-C4CC-A8319D3FF350}" created="2024-07-02T13:44:57.753">
        <p188:txBody>
          <a:bodyPr/>
          <a:lstStyle/>
          <a:p>
            <a:r>
              <a:rPr lang="en-US"/>
              <a:t>For DVCon India only</a:t>
            </a:r>
          </a:p>
        </p188:txBody>
      </p188:reply>
    </p188:replyLst>
    <p188:txBody>
      <a:bodyPr/>
      <a:lstStyle/>
      <a:p>
        <a:r>
          <a:rPr lang="en-US"/>
          <a:t>Ashish may like to add more slides in this section</a:t>
        </a:r>
      </a:p>
    </p188:txBody>
  </p188:cm>
</p188:cmLst>
</file>

<file path=ppt/comments/modernComment_7FFFCA6F_6FE5DA76.xml><?xml version="1.0" encoding="utf-8"?>
<p188:cmLst xmlns:a="http://schemas.openxmlformats.org/drawingml/2006/main" xmlns:r="http://schemas.openxmlformats.org/officeDocument/2006/relationships" xmlns:p188="http://schemas.microsoft.com/office/powerpoint/2018/8/main">
  <p188:cm id="{C16125F6-E20C-4148-ABF6-ABEF59795F4F}" authorId="{526A271F-5754-6D20-33E8-FAFDB0E06CE9}" created="2024-12-13T16:57:09.405">
    <pc:sldMkLst xmlns:pc="http://schemas.microsoft.com/office/powerpoint/2013/main/command">
      <pc:docMk/>
      <pc:sldMk cId="3179002739" sldId="2147469903"/>
    </pc:sldMkLst>
    <p188:replyLst>
      <p188:reply id="{09F447A2-0A77-4FFB-9386-54BBE7CB519D}" authorId="{526A271F-5754-6D20-33E8-FAFDB0E06CE9}" created="2024-12-13T16:57:33.928">
        <p188:txBody>
          <a:bodyPr/>
          <a:lstStyle/>
          <a:p>
            <a:r>
              <a:rPr lang="en-US"/>
              <a:t>IP-XACT vs Tcl” for reference)</a:t>
            </a:r>
          </a:p>
        </p188:txBody>
      </p188:reply>
      <p188:reply id="{C96249DA-EF2C-49A6-81DD-FE74CEEC30B8}" authorId="{526A271F-5754-6D20-33E8-FAFDB0E06CE9}" created="2024-12-13T16:58:11.179">
        <p188:txBody>
          <a:bodyPr/>
          <a:lstStyle/>
          <a:p>
            <a:r>
              <a:rPr lang="en-US"/>
              <a:t>Deven will update this slide</a:t>
            </a:r>
          </a:p>
        </p188:txBody>
      </p188:reply>
      <p188:reply id="{AA94DCA2-233C-46BA-BB27-3B06CB6EE966}" authorId="{E2D12F4F-67A4-1908-C4CC-A8319D3FF350}" created="2024-12-24T13:12:01.937">
        <p188:txBody>
          <a:bodyPr/>
          <a:lstStyle/>
          <a:p>
            <a:r>
              <a:rPr lang="en-US"/>
              <a:t>Updated</a:t>
            </a:r>
          </a:p>
        </p188:txBody>
      </p188:reply>
    </p188:replyLst>
    <p188:txBody>
      <a:bodyPr/>
      <a:lstStyle/>
      <a:p>
        <a:r>
          <a:rPr lang="en-US"/>
          <a:t>Methodology bullet:
- change the list of the options to reflect the current status (see last bullet of slide «</a:t>
        </a:r>
      </a:p>
    </p188:txBody>
  </p188:cm>
  <p188:cm id="{C41799F7-37A6-445C-BCF2-FFCB7CBF642E}" authorId="{526A271F-5754-6D20-33E8-FAFDB0E06CE9}" created="2024-12-13T16:59:54.042">
    <pc:sldMkLst xmlns:pc="http://schemas.microsoft.com/office/powerpoint/2013/main/command">
      <pc:docMk/>
      <pc:sldMk cId="3179002739" sldId="2147469903"/>
    </pc:sldMkLst>
    <p188:txBody>
      <a:bodyPr/>
      <a:lstStyle/>
      <a:p>
        <a:r>
          <a:rPr lang="en-US"/>
          <a:t>Additional slide to be elaborated introducing the format &amp; giving examples</a:t>
        </a:r>
      </a:p>
    </p188:txBody>
  </p188:cm>
  <p188:cm id="{BB40323E-0650-44DF-981E-226F65002446}" authorId="{526A271F-5754-6D20-33E8-FAFDB0E06CE9}" created="2025-01-10T16:38:32.960">
    <pc:sldMkLst xmlns:pc="http://schemas.microsoft.com/office/powerpoint/2013/main/command">
      <pc:docMk/>
      <pc:sldMk cId="1877334646" sldId="2147469935"/>
    </pc:sldMkLst>
    <p188:txBody>
      <a:bodyPr/>
      <a:lstStyle/>
      <a:p>
        <a:r>
          <a:rPr lang="en-US"/>
          <a:t>Is Deven able to change the font of the picture to be more readable</a:t>
        </a:r>
      </a:p>
    </p188:txBody>
  </p188:cm>
</p188:cmLst>
</file>

<file path=ppt/comments/modernComment_7FFFCA78_536435B.xml><?xml version="1.0" encoding="utf-8"?>
<p188:cmLst xmlns:a="http://schemas.openxmlformats.org/drawingml/2006/main" xmlns:r="http://schemas.openxmlformats.org/officeDocument/2006/relationships" xmlns:p188="http://schemas.microsoft.com/office/powerpoint/2018/8/main">
  <p188:cm id="{78C1084E-5B61-4713-A889-692C9118AF7C}" authorId="{526A271F-5754-6D20-33E8-FAFDB0E06CE9}" created="2025-02-04T16:53:22.339">
    <pc:sldMkLst xmlns:pc="http://schemas.microsoft.com/office/powerpoint/2013/main/command">
      <pc:docMk/>
      <pc:sldMk cId="87442267" sldId="2147469944"/>
    </pc:sldMkLst>
    <p188:txBody>
      <a:bodyPr/>
      <a:lstStyle/>
      <a:p>
        <a:r>
          <a:rPr lang="en-US"/>
          <a:t>Ashish’s proposal is to add some illustration to increase the interest of EDA vendors for example circuits symbols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B9E20-5ADC-4140-B0A8-F28F89C0D98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24AEDC8-4899-459A-9599-D84D868C545B}">
      <dgm:prSet/>
      <dgm:spPr/>
      <dgm:t>
        <a:bodyPr/>
        <a:lstStyle/>
        <a:p>
          <a:r>
            <a:rPr lang="en-US" dirty="0"/>
            <a:t>As we move from monolithic designs … to IP/SOC with IPs sourced from a small/select providers … to sourcing IPs globally (to create differentiated products) …</a:t>
          </a:r>
        </a:p>
      </dgm:t>
    </dgm:pt>
    <dgm:pt modelId="{F502921C-B723-462A-9924-386C6DA88C19}" type="parTrans" cxnId="{1369BF36-0C12-420A-BD76-3891ED81E830}">
      <dgm:prSet/>
      <dgm:spPr/>
      <dgm:t>
        <a:bodyPr/>
        <a:lstStyle/>
        <a:p>
          <a:endParaRPr lang="en-US"/>
        </a:p>
      </dgm:t>
    </dgm:pt>
    <dgm:pt modelId="{9BDB01DD-A664-4F68-92A9-D8FF40678B4B}" type="sibTrans" cxnId="{1369BF36-0C12-420A-BD76-3891ED81E830}">
      <dgm:prSet/>
      <dgm:spPr/>
      <dgm:t>
        <a:bodyPr/>
        <a:lstStyle/>
        <a:p>
          <a:endParaRPr lang="en-US"/>
        </a:p>
      </dgm:t>
    </dgm:pt>
    <dgm:pt modelId="{F0197869-A65E-4E86-AF4D-266EB7E5107E}">
      <dgm:prSet/>
      <dgm:spPr/>
      <dgm:t>
        <a:bodyPr/>
        <a:lstStyle/>
        <a:p>
          <a:r>
            <a:rPr lang="en-US" dirty="0"/>
            <a:t>We must maintain quality as we drive faster </a:t>
          </a:r>
          <a:r>
            <a:rPr lang="en-US" b="1" dirty="0"/>
            <a:t>time-to-market</a:t>
          </a:r>
        </a:p>
      </dgm:t>
    </dgm:pt>
    <dgm:pt modelId="{DCC030E7-6517-462D-B301-E9EFC81AE557}" type="parTrans" cxnId="{43E4C128-FDD5-46C7-919A-E9FB3F0D4CB1}">
      <dgm:prSet/>
      <dgm:spPr/>
      <dgm:t>
        <a:bodyPr/>
        <a:lstStyle/>
        <a:p>
          <a:endParaRPr lang="en-US"/>
        </a:p>
      </dgm:t>
    </dgm:pt>
    <dgm:pt modelId="{2CC3AFB8-4541-4A7D-9729-697CB48F3DD6}" type="sibTrans" cxnId="{43E4C128-FDD5-46C7-919A-E9FB3F0D4CB1}">
      <dgm:prSet/>
      <dgm:spPr/>
      <dgm:t>
        <a:bodyPr/>
        <a:lstStyle/>
        <a:p>
          <a:endParaRPr lang="en-US"/>
        </a:p>
      </dgm:t>
    </dgm:pt>
    <dgm:pt modelId="{C4103A92-4C86-4140-8812-DC966BB83098}">
      <dgm:prSet/>
      <dgm:spPr/>
      <dgm:t>
        <a:bodyPr/>
        <a:lstStyle/>
        <a:p>
          <a:r>
            <a:rPr lang="en-US" dirty="0"/>
            <a:t>In areas where we have standards (</a:t>
          </a:r>
          <a:r>
            <a:rPr lang="en-US" dirty="0" err="1"/>
            <a:t>SystemVerilog</a:t>
          </a:r>
          <a:r>
            <a:rPr lang="en-US" dirty="0"/>
            <a:t>, OVM/UVM, LP/UPF), the integration is able to meet the above (</a:t>
          </a:r>
          <a:r>
            <a:rPr lang="en-US" b="1" dirty="0"/>
            <a:t>quality, speed</a:t>
          </a:r>
          <a:r>
            <a:rPr lang="en-US" dirty="0"/>
            <a:t>)</a:t>
          </a:r>
        </a:p>
      </dgm:t>
    </dgm:pt>
    <dgm:pt modelId="{9E1581BE-56C9-4804-BFCF-94F3E62313AE}" type="parTrans" cxnId="{DA2AD855-12C9-4726-8DEA-282C7E8BCEC2}">
      <dgm:prSet/>
      <dgm:spPr/>
      <dgm:t>
        <a:bodyPr/>
        <a:lstStyle/>
        <a:p>
          <a:endParaRPr lang="en-US"/>
        </a:p>
      </dgm:t>
    </dgm:pt>
    <dgm:pt modelId="{1CB60F92-289F-48AE-B42D-BBC94E2D1A87}" type="sibTrans" cxnId="{DA2AD855-12C9-4726-8DEA-282C7E8BCEC2}">
      <dgm:prSet/>
      <dgm:spPr/>
      <dgm:t>
        <a:bodyPr/>
        <a:lstStyle/>
        <a:p>
          <a:endParaRPr lang="en-US"/>
        </a:p>
      </dgm:t>
    </dgm:pt>
    <dgm:pt modelId="{5321FD3B-9AB1-4B80-A1C6-1872C8A7D87A}">
      <dgm:prSet/>
      <dgm:spPr/>
      <dgm:t>
        <a:bodyPr/>
        <a:lstStyle/>
        <a:p>
          <a:r>
            <a:rPr lang="en-US" dirty="0"/>
            <a:t>But in areas where we don’t have standards (in this case, CDC), most options trade-off either quality, or time-to-market, or both :-(</a:t>
          </a:r>
        </a:p>
      </dgm:t>
    </dgm:pt>
    <dgm:pt modelId="{E3AC8940-20BB-45DE-9A49-C5F90EB9BC85}" type="parTrans" cxnId="{7E77E6EB-2B19-4CC9-99F3-979D949CFC5C}">
      <dgm:prSet/>
      <dgm:spPr/>
      <dgm:t>
        <a:bodyPr/>
        <a:lstStyle/>
        <a:p>
          <a:endParaRPr lang="en-US"/>
        </a:p>
      </dgm:t>
    </dgm:pt>
    <dgm:pt modelId="{E9B5CCB5-452C-424A-8F01-24362EBC80E7}" type="sibTrans" cxnId="{7E77E6EB-2B19-4CC9-99F3-979D949CFC5C}">
      <dgm:prSet/>
      <dgm:spPr/>
      <dgm:t>
        <a:bodyPr/>
        <a:lstStyle/>
        <a:p>
          <a:endParaRPr lang="en-US"/>
        </a:p>
      </dgm:t>
    </dgm:pt>
    <dgm:pt modelId="{F5D93A21-CD8A-45B8-8FFB-64273EE93467}">
      <dgm:prSet/>
      <dgm:spPr/>
      <dgm:t>
        <a:bodyPr/>
        <a:lstStyle/>
        <a:p>
          <a:r>
            <a:rPr lang="en-US" dirty="0"/>
            <a:t>Creating a standard for inter-operable collateral addresses this gap</a:t>
          </a:r>
        </a:p>
      </dgm:t>
    </dgm:pt>
    <dgm:pt modelId="{EF778F6A-F119-48EF-90D6-59D8794AA2A3}" type="parTrans" cxnId="{1ED69544-5AFB-4F4E-87E9-3BB65B85F27B}">
      <dgm:prSet/>
      <dgm:spPr/>
      <dgm:t>
        <a:bodyPr/>
        <a:lstStyle/>
        <a:p>
          <a:endParaRPr lang="en-US"/>
        </a:p>
      </dgm:t>
    </dgm:pt>
    <dgm:pt modelId="{F34EA830-80EE-4EA0-A604-EB6C2FAF50F3}" type="sibTrans" cxnId="{1ED69544-5AFB-4F4E-87E9-3BB65B85F27B}">
      <dgm:prSet/>
      <dgm:spPr/>
      <dgm:t>
        <a:bodyPr/>
        <a:lstStyle/>
        <a:p>
          <a:endParaRPr lang="en-US"/>
        </a:p>
      </dgm:t>
    </dgm:pt>
    <dgm:pt modelId="{25937954-9BB9-45EE-8A54-EE96A1DC4A95}" type="pres">
      <dgm:prSet presAssocID="{CADB9E20-5ADC-4140-B0A8-F28F89C0D988}" presName="vert0" presStyleCnt="0">
        <dgm:presLayoutVars>
          <dgm:dir/>
          <dgm:animOne val="branch"/>
          <dgm:animLvl val="lvl"/>
        </dgm:presLayoutVars>
      </dgm:prSet>
      <dgm:spPr/>
    </dgm:pt>
    <dgm:pt modelId="{CED5B53C-02B6-487D-BED1-24EFB6453049}" type="pres">
      <dgm:prSet presAssocID="{A24AEDC8-4899-459A-9599-D84D868C545B}" presName="thickLine" presStyleLbl="alignNode1" presStyleIdx="0" presStyleCnt="5"/>
      <dgm:spPr/>
    </dgm:pt>
    <dgm:pt modelId="{20454E92-B4E5-4C8B-9C14-5C5BDC05AC61}" type="pres">
      <dgm:prSet presAssocID="{A24AEDC8-4899-459A-9599-D84D868C545B}" presName="horz1" presStyleCnt="0"/>
      <dgm:spPr/>
    </dgm:pt>
    <dgm:pt modelId="{543D13DA-2AAC-4ADD-A9D6-E1539BE02D8C}" type="pres">
      <dgm:prSet presAssocID="{A24AEDC8-4899-459A-9599-D84D868C545B}" presName="tx1" presStyleLbl="revTx" presStyleIdx="0" presStyleCnt="5"/>
      <dgm:spPr/>
    </dgm:pt>
    <dgm:pt modelId="{055FE996-F09B-4F80-A40D-A01D27B63072}" type="pres">
      <dgm:prSet presAssocID="{A24AEDC8-4899-459A-9599-D84D868C545B}" presName="vert1" presStyleCnt="0"/>
      <dgm:spPr/>
    </dgm:pt>
    <dgm:pt modelId="{B726E250-3BB2-40AB-A26C-FB2447D41002}" type="pres">
      <dgm:prSet presAssocID="{F0197869-A65E-4E86-AF4D-266EB7E5107E}" presName="thickLine" presStyleLbl="alignNode1" presStyleIdx="1" presStyleCnt="5"/>
      <dgm:spPr/>
    </dgm:pt>
    <dgm:pt modelId="{FB68DB52-5C4B-4D8E-B491-B3555BF69B91}" type="pres">
      <dgm:prSet presAssocID="{F0197869-A65E-4E86-AF4D-266EB7E5107E}" presName="horz1" presStyleCnt="0"/>
      <dgm:spPr/>
    </dgm:pt>
    <dgm:pt modelId="{9B5CFAA2-BB82-4449-8850-15A0F70D74A5}" type="pres">
      <dgm:prSet presAssocID="{F0197869-A65E-4E86-AF4D-266EB7E5107E}" presName="tx1" presStyleLbl="revTx" presStyleIdx="1" presStyleCnt="5" custScaleY="58043"/>
      <dgm:spPr/>
    </dgm:pt>
    <dgm:pt modelId="{F0CB9C65-83FD-4BED-AFB2-698FF75C020A}" type="pres">
      <dgm:prSet presAssocID="{F0197869-A65E-4E86-AF4D-266EB7E5107E}" presName="vert1" presStyleCnt="0"/>
      <dgm:spPr/>
    </dgm:pt>
    <dgm:pt modelId="{93E7A754-52E7-4AD5-99DC-82E46E0BEC0B}" type="pres">
      <dgm:prSet presAssocID="{C4103A92-4C86-4140-8812-DC966BB83098}" presName="thickLine" presStyleLbl="alignNode1" presStyleIdx="2" presStyleCnt="5"/>
      <dgm:spPr/>
    </dgm:pt>
    <dgm:pt modelId="{B04C9A87-6072-4AD4-90C9-12514DCB1548}" type="pres">
      <dgm:prSet presAssocID="{C4103A92-4C86-4140-8812-DC966BB83098}" presName="horz1" presStyleCnt="0"/>
      <dgm:spPr/>
    </dgm:pt>
    <dgm:pt modelId="{588D6680-22F5-46BF-9CE3-4EABFB9FAA9B}" type="pres">
      <dgm:prSet presAssocID="{C4103A92-4C86-4140-8812-DC966BB83098}" presName="tx1" presStyleLbl="revTx" presStyleIdx="2" presStyleCnt="5"/>
      <dgm:spPr/>
    </dgm:pt>
    <dgm:pt modelId="{424E6524-EEE8-4C8A-8E7D-88560DA64A5D}" type="pres">
      <dgm:prSet presAssocID="{C4103A92-4C86-4140-8812-DC966BB83098}" presName="vert1" presStyleCnt="0"/>
      <dgm:spPr/>
    </dgm:pt>
    <dgm:pt modelId="{EF7546B3-0ACE-41BD-8F52-CF523E867744}" type="pres">
      <dgm:prSet presAssocID="{5321FD3B-9AB1-4B80-A1C6-1872C8A7D87A}" presName="thickLine" presStyleLbl="alignNode1" presStyleIdx="3" presStyleCnt="5"/>
      <dgm:spPr/>
    </dgm:pt>
    <dgm:pt modelId="{3F402D1A-CA1F-4A5D-96A3-74E0FFE427A0}" type="pres">
      <dgm:prSet presAssocID="{5321FD3B-9AB1-4B80-A1C6-1872C8A7D87A}" presName="horz1" presStyleCnt="0"/>
      <dgm:spPr/>
    </dgm:pt>
    <dgm:pt modelId="{A7AB8FC5-360C-43AC-ADD6-88282A98DE9D}" type="pres">
      <dgm:prSet presAssocID="{5321FD3B-9AB1-4B80-A1C6-1872C8A7D87A}" presName="tx1" presStyleLbl="revTx" presStyleIdx="3" presStyleCnt="5"/>
      <dgm:spPr/>
    </dgm:pt>
    <dgm:pt modelId="{D0D3815B-726B-48B0-8BEF-938B66F41573}" type="pres">
      <dgm:prSet presAssocID="{5321FD3B-9AB1-4B80-A1C6-1872C8A7D87A}" presName="vert1" presStyleCnt="0"/>
      <dgm:spPr/>
    </dgm:pt>
    <dgm:pt modelId="{BD46C932-458B-4767-BBA3-B526C8D4A6B0}" type="pres">
      <dgm:prSet presAssocID="{F5D93A21-CD8A-45B8-8FFB-64273EE93467}" presName="thickLine" presStyleLbl="alignNode1" presStyleIdx="4" presStyleCnt="5"/>
      <dgm:spPr/>
    </dgm:pt>
    <dgm:pt modelId="{E7B62BDB-376D-4A4D-A17D-24ADA70447F3}" type="pres">
      <dgm:prSet presAssocID="{F5D93A21-CD8A-45B8-8FFB-64273EE93467}" presName="horz1" presStyleCnt="0"/>
      <dgm:spPr/>
    </dgm:pt>
    <dgm:pt modelId="{57E2B377-C4D0-44CC-86EC-92307FCE0B8C}" type="pres">
      <dgm:prSet presAssocID="{F5D93A21-CD8A-45B8-8FFB-64273EE93467}" presName="tx1" presStyleLbl="revTx" presStyleIdx="4" presStyleCnt="5"/>
      <dgm:spPr/>
    </dgm:pt>
    <dgm:pt modelId="{269BD23B-F003-4FC7-9E9C-B52BBBE47605}" type="pres">
      <dgm:prSet presAssocID="{F5D93A21-CD8A-45B8-8FFB-64273EE93467}" presName="vert1" presStyleCnt="0"/>
      <dgm:spPr/>
    </dgm:pt>
  </dgm:ptLst>
  <dgm:cxnLst>
    <dgm:cxn modelId="{9BBAA21F-F250-42FD-8770-93515B08D0EA}" type="presOf" srcId="{F5D93A21-CD8A-45B8-8FFB-64273EE93467}" destId="{57E2B377-C4D0-44CC-86EC-92307FCE0B8C}" srcOrd="0" destOrd="0" presId="urn:microsoft.com/office/officeart/2008/layout/LinedList"/>
    <dgm:cxn modelId="{43E4C128-FDD5-46C7-919A-E9FB3F0D4CB1}" srcId="{CADB9E20-5ADC-4140-B0A8-F28F89C0D988}" destId="{F0197869-A65E-4E86-AF4D-266EB7E5107E}" srcOrd="1" destOrd="0" parTransId="{DCC030E7-6517-462D-B301-E9EFC81AE557}" sibTransId="{2CC3AFB8-4541-4A7D-9729-697CB48F3DD6}"/>
    <dgm:cxn modelId="{1369BF36-0C12-420A-BD76-3891ED81E830}" srcId="{CADB9E20-5ADC-4140-B0A8-F28F89C0D988}" destId="{A24AEDC8-4899-459A-9599-D84D868C545B}" srcOrd="0" destOrd="0" parTransId="{F502921C-B723-462A-9924-386C6DA88C19}" sibTransId="{9BDB01DD-A664-4F68-92A9-D8FF40678B4B}"/>
    <dgm:cxn modelId="{FB9A9144-5D82-4B42-B499-B9CD1EA6F4D6}" type="presOf" srcId="{A24AEDC8-4899-459A-9599-D84D868C545B}" destId="{543D13DA-2AAC-4ADD-A9D6-E1539BE02D8C}" srcOrd="0" destOrd="0" presId="urn:microsoft.com/office/officeart/2008/layout/LinedList"/>
    <dgm:cxn modelId="{1ED69544-5AFB-4F4E-87E9-3BB65B85F27B}" srcId="{CADB9E20-5ADC-4140-B0A8-F28F89C0D988}" destId="{F5D93A21-CD8A-45B8-8FFB-64273EE93467}" srcOrd="4" destOrd="0" parTransId="{EF778F6A-F119-48EF-90D6-59D8794AA2A3}" sibTransId="{F34EA830-80EE-4EA0-A604-EB6C2FAF50F3}"/>
    <dgm:cxn modelId="{DA2AD855-12C9-4726-8DEA-282C7E8BCEC2}" srcId="{CADB9E20-5ADC-4140-B0A8-F28F89C0D988}" destId="{C4103A92-4C86-4140-8812-DC966BB83098}" srcOrd="2" destOrd="0" parTransId="{9E1581BE-56C9-4804-BFCF-94F3E62313AE}" sibTransId="{1CB60F92-289F-48AE-B42D-BBC94E2D1A87}"/>
    <dgm:cxn modelId="{805B177D-7929-4BED-9286-DCC01F2756FF}" type="presOf" srcId="{C4103A92-4C86-4140-8812-DC966BB83098}" destId="{588D6680-22F5-46BF-9CE3-4EABFB9FAA9B}" srcOrd="0" destOrd="0" presId="urn:microsoft.com/office/officeart/2008/layout/LinedList"/>
    <dgm:cxn modelId="{B25D6198-742C-4006-88BF-34BA770EBA30}" type="presOf" srcId="{F0197869-A65E-4E86-AF4D-266EB7E5107E}" destId="{9B5CFAA2-BB82-4449-8850-15A0F70D74A5}" srcOrd="0" destOrd="0" presId="urn:microsoft.com/office/officeart/2008/layout/LinedList"/>
    <dgm:cxn modelId="{3C3FF0A2-633A-4136-A9D5-D86E0A9AA352}" type="presOf" srcId="{CADB9E20-5ADC-4140-B0A8-F28F89C0D988}" destId="{25937954-9BB9-45EE-8A54-EE96A1DC4A95}" srcOrd="0" destOrd="0" presId="urn:microsoft.com/office/officeart/2008/layout/LinedList"/>
    <dgm:cxn modelId="{7E77E6EB-2B19-4CC9-99F3-979D949CFC5C}" srcId="{CADB9E20-5ADC-4140-B0A8-F28F89C0D988}" destId="{5321FD3B-9AB1-4B80-A1C6-1872C8A7D87A}" srcOrd="3" destOrd="0" parTransId="{E3AC8940-20BB-45DE-9A49-C5F90EB9BC85}" sibTransId="{E9B5CCB5-452C-424A-8F01-24362EBC80E7}"/>
    <dgm:cxn modelId="{B009B6FA-AD67-4F9F-85AB-575073DE74EE}" type="presOf" srcId="{5321FD3B-9AB1-4B80-A1C6-1872C8A7D87A}" destId="{A7AB8FC5-360C-43AC-ADD6-88282A98DE9D}" srcOrd="0" destOrd="0" presId="urn:microsoft.com/office/officeart/2008/layout/LinedList"/>
    <dgm:cxn modelId="{C39F2EF5-6B6B-4C3E-AC19-424DED554588}" type="presParOf" srcId="{25937954-9BB9-45EE-8A54-EE96A1DC4A95}" destId="{CED5B53C-02B6-487D-BED1-24EFB6453049}" srcOrd="0" destOrd="0" presId="urn:microsoft.com/office/officeart/2008/layout/LinedList"/>
    <dgm:cxn modelId="{4A61CD4D-0D29-421D-9A3F-8A602E3A9A17}" type="presParOf" srcId="{25937954-9BB9-45EE-8A54-EE96A1DC4A95}" destId="{20454E92-B4E5-4C8B-9C14-5C5BDC05AC61}" srcOrd="1" destOrd="0" presId="urn:microsoft.com/office/officeart/2008/layout/LinedList"/>
    <dgm:cxn modelId="{C53B4467-1E7F-4EC3-B966-5D890534E724}" type="presParOf" srcId="{20454E92-B4E5-4C8B-9C14-5C5BDC05AC61}" destId="{543D13DA-2AAC-4ADD-A9D6-E1539BE02D8C}" srcOrd="0" destOrd="0" presId="urn:microsoft.com/office/officeart/2008/layout/LinedList"/>
    <dgm:cxn modelId="{62589400-667D-4763-98D1-BC992E14B3CD}" type="presParOf" srcId="{20454E92-B4E5-4C8B-9C14-5C5BDC05AC61}" destId="{055FE996-F09B-4F80-A40D-A01D27B63072}" srcOrd="1" destOrd="0" presId="urn:microsoft.com/office/officeart/2008/layout/LinedList"/>
    <dgm:cxn modelId="{149EABC7-CB2A-40E1-9E3A-92EF0A09BBBF}" type="presParOf" srcId="{25937954-9BB9-45EE-8A54-EE96A1DC4A95}" destId="{B726E250-3BB2-40AB-A26C-FB2447D41002}" srcOrd="2" destOrd="0" presId="urn:microsoft.com/office/officeart/2008/layout/LinedList"/>
    <dgm:cxn modelId="{2CBD4D5B-AEAB-4415-8E90-AC02181F612E}" type="presParOf" srcId="{25937954-9BB9-45EE-8A54-EE96A1DC4A95}" destId="{FB68DB52-5C4B-4D8E-B491-B3555BF69B91}" srcOrd="3" destOrd="0" presId="urn:microsoft.com/office/officeart/2008/layout/LinedList"/>
    <dgm:cxn modelId="{423621D8-BFD2-424E-8EAB-C70F9594854A}" type="presParOf" srcId="{FB68DB52-5C4B-4D8E-B491-B3555BF69B91}" destId="{9B5CFAA2-BB82-4449-8850-15A0F70D74A5}" srcOrd="0" destOrd="0" presId="urn:microsoft.com/office/officeart/2008/layout/LinedList"/>
    <dgm:cxn modelId="{873A03D4-C925-4D3D-93B4-BEA6D9253DCD}" type="presParOf" srcId="{FB68DB52-5C4B-4D8E-B491-B3555BF69B91}" destId="{F0CB9C65-83FD-4BED-AFB2-698FF75C020A}" srcOrd="1" destOrd="0" presId="urn:microsoft.com/office/officeart/2008/layout/LinedList"/>
    <dgm:cxn modelId="{90E024CF-392B-4C05-8FFF-4D1C9BD4EC95}" type="presParOf" srcId="{25937954-9BB9-45EE-8A54-EE96A1DC4A95}" destId="{93E7A754-52E7-4AD5-99DC-82E46E0BEC0B}" srcOrd="4" destOrd="0" presId="urn:microsoft.com/office/officeart/2008/layout/LinedList"/>
    <dgm:cxn modelId="{38F97495-8271-4AD5-B268-A93C28EF9615}" type="presParOf" srcId="{25937954-9BB9-45EE-8A54-EE96A1DC4A95}" destId="{B04C9A87-6072-4AD4-90C9-12514DCB1548}" srcOrd="5" destOrd="0" presId="urn:microsoft.com/office/officeart/2008/layout/LinedList"/>
    <dgm:cxn modelId="{68A14098-1C92-42D8-B0C3-AA87C323D01D}" type="presParOf" srcId="{B04C9A87-6072-4AD4-90C9-12514DCB1548}" destId="{588D6680-22F5-46BF-9CE3-4EABFB9FAA9B}" srcOrd="0" destOrd="0" presId="urn:microsoft.com/office/officeart/2008/layout/LinedList"/>
    <dgm:cxn modelId="{E94F639C-1E5D-40F0-8C56-1D901CDA32DC}" type="presParOf" srcId="{B04C9A87-6072-4AD4-90C9-12514DCB1548}" destId="{424E6524-EEE8-4C8A-8E7D-88560DA64A5D}" srcOrd="1" destOrd="0" presId="urn:microsoft.com/office/officeart/2008/layout/LinedList"/>
    <dgm:cxn modelId="{D74FCB06-921F-4034-ACD1-09CC260B8BCE}" type="presParOf" srcId="{25937954-9BB9-45EE-8A54-EE96A1DC4A95}" destId="{EF7546B3-0ACE-41BD-8F52-CF523E867744}" srcOrd="6" destOrd="0" presId="urn:microsoft.com/office/officeart/2008/layout/LinedList"/>
    <dgm:cxn modelId="{5D7D3133-FAAD-4B6F-8CF9-A03E6E94DCC4}" type="presParOf" srcId="{25937954-9BB9-45EE-8A54-EE96A1DC4A95}" destId="{3F402D1A-CA1F-4A5D-96A3-74E0FFE427A0}" srcOrd="7" destOrd="0" presId="urn:microsoft.com/office/officeart/2008/layout/LinedList"/>
    <dgm:cxn modelId="{93DCEE67-01B7-4777-8828-7DF06719D686}" type="presParOf" srcId="{3F402D1A-CA1F-4A5D-96A3-74E0FFE427A0}" destId="{A7AB8FC5-360C-43AC-ADD6-88282A98DE9D}" srcOrd="0" destOrd="0" presId="urn:microsoft.com/office/officeart/2008/layout/LinedList"/>
    <dgm:cxn modelId="{57D06A74-3799-40AD-BE0C-6DE520855CD8}" type="presParOf" srcId="{3F402D1A-CA1F-4A5D-96A3-74E0FFE427A0}" destId="{D0D3815B-726B-48B0-8BEF-938B66F41573}" srcOrd="1" destOrd="0" presId="urn:microsoft.com/office/officeart/2008/layout/LinedList"/>
    <dgm:cxn modelId="{BFE1E26D-DF7B-441F-AF7B-2DE734B4E15F}" type="presParOf" srcId="{25937954-9BB9-45EE-8A54-EE96A1DC4A95}" destId="{BD46C932-458B-4767-BBA3-B526C8D4A6B0}" srcOrd="8" destOrd="0" presId="urn:microsoft.com/office/officeart/2008/layout/LinedList"/>
    <dgm:cxn modelId="{EC4154A2-423A-4787-998C-649BFF4E385F}" type="presParOf" srcId="{25937954-9BB9-45EE-8A54-EE96A1DC4A95}" destId="{E7B62BDB-376D-4A4D-A17D-24ADA70447F3}" srcOrd="9" destOrd="0" presId="urn:microsoft.com/office/officeart/2008/layout/LinedList"/>
    <dgm:cxn modelId="{4AC81B1B-D83B-44FB-BB6C-A259281AFE4D}" type="presParOf" srcId="{E7B62BDB-376D-4A4D-A17D-24ADA70447F3}" destId="{57E2B377-C4D0-44CC-86EC-92307FCE0B8C}" srcOrd="0" destOrd="0" presId="urn:microsoft.com/office/officeart/2008/layout/LinedList"/>
    <dgm:cxn modelId="{1E1AC172-F7C3-4EE3-A1C9-B15B49EE4595}" type="presParOf" srcId="{E7B62BDB-376D-4A4D-A17D-24ADA70447F3}" destId="{269BD23B-F003-4FC7-9E9C-B52BBBE476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E386D2-1F8B-4003-8444-5149E7D616E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02914CF-A95B-4852-9288-0926C34714E1}">
      <dgm:prSet/>
      <dgm:spPr/>
      <dgm:t>
        <a:bodyPr/>
        <a:lstStyle/>
        <a:p>
          <a:pPr>
            <a:lnSpc>
              <a:spcPct val="100000"/>
            </a:lnSpc>
            <a:defRPr b="1"/>
          </a:pPr>
          <a:r>
            <a:rPr lang="en-US" b="0" dirty="0"/>
            <a:t>Pre-WG launched Sep ‘22 to evaluate need. WG launched Jan ’23</a:t>
          </a:r>
        </a:p>
        <a:p>
          <a:pPr>
            <a:lnSpc>
              <a:spcPct val="100000"/>
            </a:lnSpc>
            <a:defRPr b="1"/>
          </a:pPr>
          <a:r>
            <a:rPr lang="en-US" dirty="0"/>
            <a:t>147 members from 23 companies (as of Dec 03 ‘24)</a:t>
          </a:r>
        </a:p>
        <a:p>
          <a:pPr>
            <a:lnSpc>
              <a:spcPct val="100000"/>
            </a:lnSpc>
            <a:defRPr b="1"/>
          </a:pPr>
          <a:r>
            <a:rPr lang="en-US" b="0" dirty="0"/>
            <a:t>5 active sub-groups: </a:t>
          </a:r>
        </a:p>
        <a:p>
          <a:pPr>
            <a:lnSpc>
              <a:spcPct val="100000"/>
            </a:lnSpc>
            <a:defRPr b="1"/>
          </a:pPr>
          <a:r>
            <a:rPr lang="en-US" b="0" dirty="0"/>
            <a:t>	Output-Collateral, Format, Assertions, Testing, Training</a:t>
          </a:r>
        </a:p>
        <a:p>
          <a:pPr>
            <a:lnSpc>
              <a:spcPct val="100000"/>
            </a:lnSpc>
            <a:defRPr b="1"/>
          </a:pPr>
          <a:r>
            <a:rPr lang="en-US" b="0" dirty="0"/>
            <a:t>V0.5 available for public review in February 2025</a:t>
          </a:r>
        </a:p>
      </dgm:t>
    </dgm:pt>
    <dgm:pt modelId="{64CFB9B8-60C5-46AF-A063-2CE4B7D50007}" type="parTrans" cxnId="{029914FD-0401-4AAA-8F4E-21E1308A7170}">
      <dgm:prSet/>
      <dgm:spPr/>
      <dgm:t>
        <a:bodyPr/>
        <a:lstStyle/>
        <a:p>
          <a:endParaRPr lang="en-US"/>
        </a:p>
      </dgm:t>
    </dgm:pt>
    <dgm:pt modelId="{18699A4B-4883-4B94-9FA8-3AF833905A9C}" type="sibTrans" cxnId="{029914FD-0401-4AAA-8F4E-21E1308A7170}">
      <dgm:prSet/>
      <dgm:spPr/>
      <dgm:t>
        <a:bodyPr/>
        <a:lstStyle/>
        <a:p>
          <a:endParaRPr lang="en-US"/>
        </a:p>
      </dgm:t>
    </dgm:pt>
    <dgm:pt modelId="{3AFA1FD1-6985-4BF3-BBCD-E7823C1EAC89}">
      <dgm:prSet/>
      <dgm:spPr/>
      <dgm:t>
        <a:bodyPr/>
        <a:lstStyle/>
        <a:p>
          <a:pPr>
            <a:lnSpc>
              <a:spcPct val="100000"/>
            </a:lnSpc>
            <a:defRPr b="1"/>
          </a:pPr>
          <a:r>
            <a:rPr lang="en-US" dirty="0"/>
            <a:t>Timeline</a:t>
          </a:r>
        </a:p>
      </dgm:t>
    </dgm:pt>
    <dgm:pt modelId="{EAFD8F4E-0B93-4466-97C6-05F5C63D2684}" type="sibTrans" cxnId="{91952C9B-86D6-4FCB-A782-4FFE8FEF58EA}">
      <dgm:prSet/>
      <dgm:spPr/>
      <dgm:t>
        <a:bodyPr/>
        <a:lstStyle/>
        <a:p>
          <a:endParaRPr lang="en-US"/>
        </a:p>
      </dgm:t>
    </dgm:pt>
    <dgm:pt modelId="{ECC7E322-8839-4905-85E8-DD45C9EC5580}" type="parTrans" cxnId="{91952C9B-86D6-4FCB-A782-4FFE8FEF58EA}">
      <dgm:prSet/>
      <dgm:spPr/>
      <dgm:t>
        <a:bodyPr/>
        <a:lstStyle/>
        <a:p>
          <a:endParaRPr lang="en-US"/>
        </a:p>
      </dgm:t>
    </dgm:pt>
    <dgm:pt modelId="{4B42C4B9-3A43-488D-8350-0D3BD92C06C2}" type="pres">
      <dgm:prSet presAssocID="{42E386D2-1F8B-4003-8444-5149E7D616ED}" presName="root" presStyleCnt="0">
        <dgm:presLayoutVars>
          <dgm:dir/>
          <dgm:resizeHandles val="exact"/>
        </dgm:presLayoutVars>
      </dgm:prSet>
      <dgm:spPr/>
    </dgm:pt>
    <dgm:pt modelId="{501C0A5C-877B-4ECA-9D37-409F44260A5C}" type="pres">
      <dgm:prSet presAssocID="{A02914CF-A95B-4852-9288-0926C34714E1}" presName="compNode" presStyleCnt="0"/>
      <dgm:spPr/>
    </dgm:pt>
    <dgm:pt modelId="{BCFEAB6E-2947-4D21-8C65-175B0DE3B4D9}" type="pres">
      <dgm:prSet presAssocID="{A02914CF-A95B-4852-9288-0926C34714E1}" presName="iconRect" presStyleLbl="node1" presStyleIdx="0" presStyleCnt="2" custLinFactNeighborY="-3317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0DFC2014-E439-4DDE-AF68-F27AA26CB17B}" type="pres">
      <dgm:prSet presAssocID="{A02914CF-A95B-4852-9288-0926C34714E1}" presName="iconSpace" presStyleCnt="0"/>
      <dgm:spPr/>
    </dgm:pt>
    <dgm:pt modelId="{D196D96C-DCFA-40D5-88B8-1C4261609C0E}" type="pres">
      <dgm:prSet presAssocID="{A02914CF-A95B-4852-9288-0926C34714E1}" presName="parTx" presStyleLbl="revTx" presStyleIdx="0" presStyleCnt="4" custScaleX="126836" custScaleY="267530" custLinFactNeighborX="-6641" custLinFactNeighborY="-6903">
        <dgm:presLayoutVars>
          <dgm:chMax val="0"/>
          <dgm:chPref val="0"/>
        </dgm:presLayoutVars>
      </dgm:prSet>
      <dgm:spPr/>
    </dgm:pt>
    <dgm:pt modelId="{5521D347-B368-443F-AEFC-91E340C9531E}" type="pres">
      <dgm:prSet presAssocID="{A02914CF-A95B-4852-9288-0926C34714E1}" presName="txSpace" presStyleCnt="0"/>
      <dgm:spPr/>
    </dgm:pt>
    <dgm:pt modelId="{C528C15A-73F1-40B9-A49C-7938455C0934}" type="pres">
      <dgm:prSet presAssocID="{A02914CF-A95B-4852-9288-0926C34714E1}" presName="desTx" presStyleLbl="revTx" presStyleIdx="1" presStyleCnt="4">
        <dgm:presLayoutVars/>
      </dgm:prSet>
      <dgm:spPr/>
    </dgm:pt>
    <dgm:pt modelId="{256BF875-E474-4737-9568-D4C31F84C113}" type="pres">
      <dgm:prSet presAssocID="{18699A4B-4883-4B94-9FA8-3AF833905A9C}" presName="sibTrans" presStyleCnt="0"/>
      <dgm:spPr/>
    </dgm:pt>
    <dgm:pt modelId="{9B3AC5BF-969E-4B18-B171-A7F5FD3B1C35}" type="pres">
      <dgm:prSet presAssocID="{3AFA1FD1-6985-4BF3-BBCD-E7823C1EAC89}" presName="compNode" presStyleCnt="0"/>
      <dgm:spPr/>
    </dgm:pt>
    <dgm:pt modelId="{5D216ACB-E353-4D2C-8AEB-508C1704F83F}" type="pres">
      <dgm:prSet presAssocID="{3AFA1FD1-6985-4BF3-BBCD-E7823C1EAC89}" presName="iconRect" presStyleLbl="node1" presStyleIdx="1" presStyleCnt="2" custLinFactNeighborY="-4922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a:ext>
      </dgm:extLst>
    </dgm:pt>
    <dgm:pt modelId="{ADFF148C-9F72-45EB-AC60-1807016A462B}" type="pres">
      <dgm:prSet presAssocID="{3AFA1FD1-6985-4BF3-BBCD-E7823C1EAC89}" presName="iconSpace" presStyleCnt="0"/>
      <dgm:spPr/>
    </dgm:pt>
    <dgm:pt modelId="{BF0C3534-02AC-48EF-AF42-13479EF5D0BD}" type="pres">
      <dgm:prSet presAssocID="{3AFA1FD1-6985-4BF3-BBCD-E7823C1EAC89}" presName="parTx" presStyleLbl="revTx" presStyleIdx="2" presStyleCnt="4" custLinFactNeighborY="-26949">
        <dgm:presLayoutVars>
          <dgm:chMax val="0"/>
          <dgm:chPref val="0"/>
        </dgm:presLayoutVars>
      </dgm:prSet>
      <dgm:spPr/>
    </dgm:pt>
    <dgm:pt modelId="{C170D477-50A5-4C0A-BF5F-8F8673FD6E39}" type="pres">
      <dgm:prSet presAssocID="{3AFA1FD1-6985-4BF3-BBCD-E7823C1EAC89}" presName="txSpace" presStyleCnt="0"/>
      <dgm:spPr/>
    </dgm:pt>
    <dgm:pt modelId="{326EE69F-95F7-41A5-9B6E-D0AFE6D80D5A}" type="pres">
      <dgm:prSet presAssocID="{3AFA1FD1-6985-4BF3-BBCD-E7823C1EAC89}" presName="desTx" presStyleLbl="revTx" presStyleIdx="3" presStyleCnt="4" custLinFactNeighborY="-52864">
        <dgm:presLayoutVars/>
      </dgm:prSet>
      <dgm:spPr/>
    </dgm:pt>
  </dgm:ptLst>
  <dgm:cxnLst>
    <dgm:cxn modelId="{91952C9B-86D6-4FCB-A782-4FFE8FEF58EA}" srcId="{42E386D2-1F8B-4003-8444-5149E7D616ED}" destId="{3AFA1FD1-6985-4BF3-BBCD-E7823C1EAC89}" srcOrd="1" destOrd="0" parTransId="{ECC7E322-8839-4905-85E8-DD45C9EC5580}" sibTransId="{EAFD8F4E-0B93-4466-97C6-05F5C63D2684}"/>
    <dgm:cxn modelId="{EA9EB2A3-FDF6-4005-B190-9A3ADD97164C}" type="presOf" srcId="{A02914CF-A95B-4852-9288-0926C34714E1}" destId="{D196D96C-DCFA-40D5-88B8-1C4261609C0E}" srcOrd="0" destOrd="0" presId="urn:microsoft.com/office/officeart/2018/2/layout/IconLabelDescriptionList"/>
    <dgm:cxn modelId="{213212E5-83D7-4391-92C2-EC049C341EF5}" type="presOf" srcId="{42E386D2-1F8B-4003-8444-5149E7D616ED}" destId="{4B42C4B9-3A43-488D-8350-0D3BD92C06C2}" srcOrd="0" destOrd="0" presId="urn:microsoft.com/office/officeart/2018/2/layout/IconLabelDescriptionList"/>
    <dgm:cxn modelId="{EDF343F6-B72C-4969-A2CB-D8114D74EC62}" type="presOf" srcId="{3AFA1FD1-6985-4BF3-BBCD-E7823C1EAC89}" destId="{BF0C3534-02AC-48EF-AF42-13479EF5D0BD}" srcOrd="0" destOrd="0" presId="urn:microsoft.com/office/officeart/2018/2/layout/IconLabelDescriptionList"/>
    <dgm:cxn modelId="{029914FD-0401-4AAA-8F4E-21E1308A7170}" srcId="{42E386D2-1F8B-4003-8444-5149E7D616ED}" destId="{A02914CF-A95B-4852-9288-0926C34714E1}" srcOrd="0" destOrd="0" parTransId="{64CFB9B8-60C5-46AF-A063-2CE4B7D50007}" sibTransId="{18699A4B-4883-4B94-9FA8-3AF833905A9C}"/>
    <dgm:cxn modelId="{56038425-9987-482C-8E36-3206433457D5}" type="presParOf" srcId="{4B42C4B9-3A43-488D-8350-0D3BD92C06C2}" destId="{501C0A5C-877B-4ECA-9D37-409F44260A5C}" srcOrd="0" destOrd="0" presId="urn:microsoft.com/office/officeart/2018/2/layout/IconLabelDescriptionList"/>
    <dgm:cxn modelId="{60D27B9A-352C-46F0-B2A4-EC0118E60856}" type="presParOf" srcId="{501C0A5C-877B-4ECA-9D37-409F44260A5C}" destId="{BCFEAB6E-2947-4D21-8C65-175B0DE3B4D9}" srcOrd="0" destOrd="0" presId="urn:microsoft.com/office/officeart/2018/2/layout/IconLabelDescriptionList"/>
    <dgm:cxn modelId="{9822F647-6C98-4937-BA47-4BBF20ACED5C}" type="presParOf" srcId="{501C0A5C-877B-4ECA-9D37-409F44260A5C}" destId="{0DFC2014-E439-4DDE-AF68-F27AA26CB17B}" srcOrd="1" destOrd="0" presId="urn:microsoft.com/office/officeart/2018/2/layout/IconLabelDescriptionList"/>
    <dgm:cxn modelId="{49EB2AEF-7C47-4EDC-8E95-D87B29B80AAC}" type="presParOf" srcId="{501C0A5C-877B-4ECA-9D37-409F44260A5C}" destId="{D196D96C-DCFA-40D5-88B8-1C4261609C0E}" srcOrd="2" destOrd="0" presId="urn:microsoft.com/office/officeart/2018/2/layout/IconLabelDescriptionList"/>
    <dgm:cxn modelId="{2C442BCE-EC0C-4DE5-918E-9C56AC986D26}" type="presParOf" srcId="{501C0A5C-877B-4ECA-9D37-409F44260A5C}" destId="{5521D347-B368-443F-AEFC-91E340C9531E}" srcOrd="3" destOrd="0" presId="urn:microsoft.com/office/officeart/2018/2/layout/IconLabelDescriptionList"/>
    <dgm:cxn modelId="{4F7909C1-273F-43F9-A0D6-85901F2A9213}" type="presParOf" srcId="{501C0A5C-877B-4ECA-9D37-409F44260A5C}" destId="{C528C15A-73F1-40B9-A49C-7938455C0934}" srcOrd="4" destOrd="0" presId="urn:microsoft.com/office/officeart/2018/2/layout/IconLabelDescriptionList"/>
    <dgm:cxn modelId="{2FAADA2C-DDBF-4780-8BDE-5384BBCA4641}" type="presParOf" srcId="{4B42C4B9-3A43-488D-8350-0D3BD92C06C2}" destId="{256BF875-E474-4737-9568-D4C31F84C113}" srcOrd="1" destOrd="0" presId="urn:microsoft.com/office/officeart/2018/2/layout/IconLabelDescriptionList"/>
    <dgm:cxn modelId="{72DFCB5E-D2F9-4420-9E60-6A6A059619CC}" type="presParOf" srcId="{4B42C4B9-3A43-488D-8350-0D3BD92C06C2}" destId="{9B3AC5BF-969E-4B18-B171-A7F5FD3B1C35}" srcOrd="2" destOrd="0" presId="urn:microsoft.com/office/officeart/2018/2/layout/IconLabelDescriptionList"/>
    <dgm:cxn modelId="{DB53D7C0-4944-417B-BDE2-AFE244D0A9D0}" type="presParOf" srcId="{9B3AC5BF-969E-4B18-B171-A7F5FD3B1C35}" destId="{5D216ACB-E353-4D2C-8AEB-508C1704F83F}" srcOrd="0" destOrd="0" presId="urn:microsoft.com/office/officeart/2018/2/layout/IconLabelDescriptionList"/>
    <dgm:cxn modelId="{0E5DFEC5-2BD6-4755-8764-6B8DD5C43EF3}" type="presParOf" srcId="{9B3AC5BF-969E-4B18-B171-A7F5FD3B1C35}" destId="{ADFF148C-9F72-45EB-AC60-1807016A462B}" srcOrd="1" destOrd="0" presId="urn:microsoft.com/office/officeart/2018/2/layout/IconLabelDescriptionList"/>
    <dgm:cxn modelId="{3A079530-AE0A-463D-A8B8-B5716FA7E5C2}" type="presParOf" srcId="{9B3AC5BF-969E-4B18-B171-A7F5FD3B1C35}" destId="{BF0C3534-02AC-48EF-AF42-13479EF5D0BD}" srcOrd="2" destOrd="0" presId="urn:microsoft.com/office/officeart/2018/2/layout/IconLabelDescriptionList"/>
    <dgm:cxn modelId="{A0AB009D-90E8-49B2-BF77-B9538D2D82D8}" type="presParOf" srcId="{9B3AC5BF-969E-4B18-B171-A7F5FD3B1C35}" destId="{C170D477-50A5-4C0A-BF5F-8F8673FD6E39}" srcOrd="3" destOrd="0" presId="urn:microsoft.com/office/officeart/2018/2/layout/IconLabelDescriptionList"/>
    <dgm:cxn modelId="{1B8C2082-9D54-443B-8905-44535F88EE66}" type="presParOf" srcId="{9B3AC5BF-969E-4B18-B171-A7F5FD3B1C35}" destId="{326EE69F-95F7-41A5-9B6E-D0AFE6D80D5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899464-C4CE-4886-9D98-F83D3E7ECD3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E92B7AA-A672-488E-962D-7A6DD34A4D2A}">
      <dgm:prSet/>
      <dgm:spPr/>
      <dgm:t>
        <a:bodyPr/>
        <a:lstStyle/>
        <a:p>
          <a:r>
            <a:rPr lang="en-US"/>
            <a:t>Tool-agnostic interoperable collateral</a:t>
          </a:r>
        </a:p>
      </dgm:t>
    </dgm:pt>
    <dgm:pt modelId="{0F83F930-15C2-49C6-806E-24528FB18C29}" type="parTrans" cxnId="{EB7B98B3-CC34-41D3-9882-AB892C37D9AC}">
      <dgm:prSet/>
      <dgm:spPr/>
      <dgm:t>
        <a:bodyPr/>
        <a:lstStyle/>
        <a:p>
          <a:endParaRPr lang="en-US"/>
        </a:p>
      </dgm:t>
    </dgm:pt>
    <dgm:pt modelId="{3EBC2AB6-6E5C-43B0-8B7A-92530C5E515F}" type="sibTrans" cxnId="{EB7B98B3-CC34-41D3-9882-AB892C37D9AC}">
      <dgm:prSet/>
      <dgm:spPr/>
      <dgm:t>
        <a:bodyPr/>
        <a:lstStyle/>
        <a:p>
          <a:endParaRPr lang="en-US"/>
        </a:p>
      </dgm:t>
    </dgm:pt>
    <dgm:pt modelId="{5D10726A-0E53-4BA5-8F91-618EF88722C1}">
      <dgm:prSet/>
      <dgm:spPr/>
      <dgm:t>
        <a:bodyPr/>
        <a:lstStyle/>
        <a:p>
          <a:r>
            <a:rPr lang="en-US" dirty="0"/>
            <a:t>Supporting hierarchical CDC/RDC/Glitch structural analysis</a:t>
          </a:r>
        </a:p>
      </dgm:t>
    </dgm:pt>
    <dgm:pt modelId="{9ED268B5-7EBB-418E-84F6-AA0FEB400FF0}" type="parTrans" cxnId="{83DF7C95-EE26-4D46-B463-3B0BFDEF4301}">
      <dgm:prSet/>
      <dgm:spPr/>
      <dgm:t>
        <a:bodyPr/>
        <a:lstStyle/>
        <a:p>
          <a:endParaRPr lang="en-US"/>
        </a:p>
      </dgm:t>
    </dgm:pt>
    <dgm:pt modelId="{17B9E2AB-92A1-48BF-ACA2-284E76B305FD}" type="sibTrans" cxnId="{83DF7C95-EE26-4D46-B463-3B0BFDEF4301}">
      <dgm:prSet/>
      <dgm:spPr/>
      <dgm:t>
        <a:bodyPr/>
        <a:lstStyle/>
        <a:p>
          <a:endParaRPr lang="en-US"/>
        </a:p>
      </dgm:t>
    </dgm:pt>
    <dgm:pt modelId="{997F16C1-AA13-48E1-946B-02844FF196D1}">
      <dgm:prSet/>
      <dgm:spPr/>
      <dgm:t>
        <a:bodyPr/>
        <a:lstStyle/>
        <a:p>
          <a:r>
            <a:rPr lang="en-US"/>
            <a:t>Human readable, and machine parseable</a:t>
          </a:r>
        </a:p>
      </dgm:t>
    </dgm:pt>
    <dgm:pt modelId="{6E73FE42-451B-4689-B357-93C8D2091909}" type="parTrans" cxnId="{C4629DA1-D77A-4F87-8E87-1D4887D5E503}">
      <dgm:prSet/>
      <dgm:spPr/>
      <dgm:t>
        <a:bodyPr/>
        <a:lstStyle/>
        <a:p>
          <a:endParaRPr lang="en-US"/>
        </a:p>
      </dgm:t>
    </dgm:pt>
    <dgm:pt modelId="{2E5504A5-5D88-4C64-9DD0-35C7CCA008CD}" type="sibTrans" cxnId="{C4629DA1-D77A-4F87-8E87-1D4887D5E503}">
      <dgm:prSet/>
      <dgm:spPr/>
      <dgm:t>
        <a:bodyPr/>
        <a:lstStyle/>
        <a:p>
          <a:endParaRPr lang="en-US"/>
        </a:p>
      </dgm:t>
    </dgm:pt>
    <dgm:pt modelId="{DFF61508-99BB-4495-81E3-0EA300B4993E}">
      <dgm:prSet/>
      <dgm:spPr/>
      <dgm:t>
        <a:bodyPr/>
        <a:lstStyle/>
        <a:p>
          <a:r>
            <a:rPr lang="en-US"/>
            <a:t>LP/UPF compliant</a:t>
          </a:r>
        </a:p>
      </dgm:t>
    </dgm:pt>
    <dgm:pt modelId="{AC18122E-FE1A-497E-8638-3A71562DFABD}" type="parTrans" cxnId="{52C9A7C1-1E49-4B8F-AAE6-790EA58BFD22}">
      <dgm:prSet/>
      <dgm:spPr/>
      <dgm:t>
        <a:bodyPr/>
        <a:lstStyle/>
        <a:p>
          <a:endParaRPr lang="en-US"/>
        </a:p>
      </dgm:t>
    </dgm:pt>
    <dgm:pt modelId="{A88CB92C-86F9-4989-A195-FEB7C50D53E3}" type="sibTrans" cxnId="{52C9A7C1-1E49-4B8F-AAE6-790EA58BFD22}">
      <dgm:prSet/>
      <dgm:spPr/>
      <dgm:t>
        <a:bodyPr/>
        <a:lstStyle/>
        <a:p>
          <a:endParaRPr lang="en-US"/>
        </a:p>
      </dgm:t>
    </dgm:pt>
    <dgm:pt modelId="{D31BC3EF-6D1F-4EC4-86BA-2593484C51A2}">
      <dgm:prSet/>
      <dgm:spPr/>
      <dgm:t>
        <a:bodyPr/>
        <a:lstStyle/>
        <a:p>
          <a:r>
            <a:rPr lang="en-US"/>
            <a:t>Multi-mode/param/instance comppliant</a:t>
          </a:r>
        </a:p>
      </dgm:t>
    </dgm:pt>
    <dgm:pt modelId="{30BC4840-D31B-44EF-B221-C59EFD78D845}" type="parTrans" cxnId="{6849284B-1324-44DD-961C-0BEF6DE74C64}">
      <dgm:prSet/>
      <dgm:spPr/>
      <dgm:t>
        <a:bodyPr/>
        <a:lstStyle/>
        <a:p>
          <a:endParaRPr lang="en-US"/>
        </a:p>
      </dgm:t>
    </dgm:pt>
    <dgm:pt modelId="{500AB5DF-5D19-4F36-9085-F4472D072937}" type="sibTrans" cxnId="{6849284B-1324-44DD-961C-0BEF6DE74C64}">
      <dgm:prSet/>
      <dgm:spPr/>
      <dgm:t>
        <a:bodyPr/>
        <a:lstStyle/>
        <a:p>
          <a:endParaRPr lang="en-US"/>
        </a:p>
      </dgm:t>
    </dgm:pt>
    <dgm:pt modelId="{A70DEE5B-A6E0-440E-B6F6-74D1D744E597}">
      <dgm:prSet/>
      <dgm:spPr/>
      <dgm:t>
        <a:bodyPr/>
        <a:lstStyle/>
        <a:p>
          <a:r>
            <a:rPr lang="en-US" dirty="0"/>
            <a:t>Covering majority of common interface protocols (e.g. AMBA, </a:t>
          </a:r>
          <a:r>
            <a:rPr lang="en-US" dirty="0" err="1"/>
            <a:t>UCIe</a:t>
          </a:r>
          <a:r>
            <a:rPr lang="en-US" dirty="0"/>
            <a:t>, etc.)</a:t>
          </a:r>
        </a:p>
      </dgm:t>
    </dgm:pt>
    <dgm:pt modelId="{E098F6C8-599D-4E99-8541-52F1F2C1B7BF}" type="parTrans" cxnId="{0832E7D7-96F5-4565-92D8-0EFEDCBD4D74}">
      <dgm:prSet/>
      <dgm:spPr/>
      <dgm:t>
        <a:bodyPr/>
        <a:lstStyle/>
        <a:p>
          <a:endParaRPr lang="en-US"/>
        </a:p>
      </dgm:t>
    </dgm:pt>
    <dgm:pt modelId="{3EA65DC9-5112-4378-A657-274D19FA4FA7}" type="sibTrans" cxnId="{0832E7D7-96F5-4565-92D8-0EFEDCBD4D74}">
      <dgm:prSet/>
      <dgm:spPr/>
      <dgm:t>
        <a:bodyPr/>
        <a:lstStyle/>
        <a:p>
          <a:endParaRPr lang="en-US"/>
        </a:p>
      </dgm:t>
    </dgm:pt>
    <dgm:pt modelId="{D25F89FF-A92C-4B93-B5C0-99450644AB4C}">
      <dgm:prSet/>
      <dgm:spPr/>
      <dgm:t>
        <a:bodyPr/>
        <a:lstStyle/>
        <a:p>
          <a:r>
            <a:rPr lang="en-US"/>
            <a:t>Constraints/Assumptions can be verified with SVAs</a:t>
          </a:r>
        </a:p>
      </dgm:t>
    </dgm:pt>
    <dgm:pt modelId="{6AEE0BD6-35C3-45EB-AEE2-41C09799D40A}" type="parTrans" cxnId="{EA167E5A-9C23-449D-B038-4C68DEA13886}">
      <dgm:prSet/>
      <dgm:spPr/>
      <dgm:t>
        <a:bodyPr/>
        <a:lstStyle/>
        <a:p>
          <a:endParaRPr lang="en-US"/>
        </a:p>
      </dgm:t>
    </dgm:pt>
    <dgm:pt modelId="{C81BC86D-6725-48D2-875F-08C32B22D810}" type="sibTrans" cxnId="{EA167E5A-9C23-449D-B038-4C68DEA13886}">
      <dgm:prSet/>
      <dgm:spPr/>
      <dgm:t>
        <a:bodyPr/>
        <a:lstStyle/>
        <a:p>
          <a:endParaRPr lang="en-US"/>
        </a:p>
      </dgm:t>
    </dgm:pt>
    <dgm:pt modelId="{88A8A28F-FDEE-4A4D-A3AF-17A9A4FC7974}">
      <dgm:prSet/>
      <dgm:spPr/>
      <dgm:t>
        <a:bodyPr/>
        <a:lstStyle/>
        <a:p>
          <a:r>
            <a:rPr lang="en-US" dirty="0"/>
            <a:t>Can meet other needs (e.g. FPGA, Analog)</a:t>
          </a:r>
        </a:p>
      </dgm:t>
    </dgm:pt>
    <dgm:pt modelId="{D7E17D53-0599-4060-9456-6ECE3D85D9BF}" type="parTrans" cxnId="{F687EFAF-9989-4A6C-98E3-7548AD63561B}">
      <dgm:prSet/>
      <dgm:spPr/>
      <dgm:t>
        <a:bodyPr/>
        <a:lstStyle/>
        <a:p>
          <a:endParaRPr lang="en-US"/>
        </a:p>
      </dgm:t>
    </dgm:pt>
    <dgm:pt modelId="{D00FB09E-702D-4566-B6F2-5279D289198C}" type="sibTrans" cxnId="{F687EFAF-9989-4A6C-98E3-7548AD63561B}">
      <dgm:prSet/>
      <dgm:spPr/>
      <dgm:t>
        <a:bodyPr/>
        <a:lstStyle/>
        <a:p>
          <a:endParaRPr lang="en-US"/>
        </a:p>
      </dgm:t>
    </dgm:pt>
    <dgm:pt modelId="{795A23A1-B9F0-48BD-864F-5E08753A3945}" type="pres">
      <dgm:prSet presAssocID="{3F899464-C4CE-4886-9D98-F83D3E7ECD36}" presName="diagram" presStyleCnt="0">
        <dgm:presLayoutVars>
          <dgm:dir/>
          <dgm:resizeHandles val="exact"/>
        </dgm:presLayoutVars>
      </dgm:prSet>
      <dgm:spPr/>
    </dgm:pt>
    <dgm:pt modelId="{5F8D1508-CAF4-4055-AC53-ACF9A1E75742}" type="pres">
      <dgm:prSet presAssocID="{2E92B7AA-A672-488E-962D-7A6DD34A4D2A}" presName="node" presStyleLbl="node1" presStyleIdx="0" presStyleCnt="8">
        <dgm:presLayoutVars>
          <dgm:bulletEnabled val="1"/>
        </dgm:presLayoutVars>
      </dgm:prSet>
      <dgm:spPr/>
    </dgm:pt>
    <dgm:pt modelId="{D2832FBB-754C-4E47-A3F4-25CEBCBC0807}" type="pres">
      <dgm:prSet presAssocID="{3EBC2AB6-6E5C-43B0-8B7A-92530C5E515F}" presName="sibTrans" presStyleCnt="0"/>
      <dgm:spPr/>
    </dgm:pt>
    <dgm:pt modelId="{C3289EF4-B4A6-4331-AEE0-289CC863177B}" type="pres">
      <dgm:prSet presAssocID="{5D10726A-0E53-4BA5-8F91-618EF88722C1}" presName="node" presStyleLbl="node1" presStyleIdx="1" presStyleCnt="8">
        <dgm:presLayoutVars>
          <dgm:bulletEnabled val="1"/>
        </dgm:presLayoutVars>
      </dgm:prSet>
      <dgm:spPr/>
    </dgm:pt>
    <dgm:pt modelId="{549519DF-61A3-4440-B2BE-2825018EC5C9}" type="pres">
      <dgm:prSet presAssocID="{17B9E2AB-92A1-48BF-ACA2-284E76B305FD}" presName="sibTrans" presStyleCnt="0"/>
      <dgm:spPr/>
    </dgm:pt>
    <dgm:pt modelId="{B1AE8FE4-C250-4055-B269-E2CF5826AB2F}" type="pres">
      <dgm:prSet presAssocID="{997F16C1-AA13-48E1-946B-02844FF196D1}" presName="node" presStyleLbl="node1" presStyleIdx="2" presStyleCnt="8">
        <dgm:presLayoutVars>
          <dgm:bulletEnabled val="1"/>
        </dgm:presLayoutVars>
      </dgm:prSet>
      <dgm:spPr/>
    </dgm:pt>
    <dgm:pt modelId="{57F94D85-B38F-487B-9F29-59EB07B3294F}" type="pres">
      <dgm:prSet presAssocID="{2E5504A5-5D88-4C64-9DD0-35C7CCA008CD}" presName="sibTrans" presStyleCnt="0"/>
      <dgm:spPr/>
    </dgm:pt>
    <dgm:pt modelId="{6AE77112-5349-4703-BFC8-033F45FE87DD}" type="pres">
      <dgm:prSet presAssocID="{DFF61508-99BB-4495-81E3-0EA300B4993E}" presName="node" presStyleLbl="node1" presStyleIdx="3" presStyleCnt="8">
        <dgm:presLayoutVars>
          <dgm:bulletEnabled val="1"/>
        </dgm:presLayoutVars>
      </dgm:prSet>
      <dgm:spPr/>
    </dgm:pt>
    <dgm:pt modelId="{734976B6-6D9E-454A-B84E-C2A81CDF5D1C}" type="pres">
      <dgm:prSet presAssocID="{A88CB92C-86F9-4989-A195-FEB7C50D53E3}" presName="sibTrans" presStyleCnt="0"/>
      <dgm:spPr/>
    </dgm:pt>
    <dgm:pt modelId="{403331F6-20B9-4474-80B5-4A51CEE43029}" type="pres">
      <dgm:prSet presAssocID="{D31BC3EF-6D1F-4EC4-86BA-2593484C51A2}" presName="node" presStyleLbl="node1" presStyleIdx="4" presStyleCnt="8">
        <dgm:presLayoutVars>
          <dgm:bulletEnabled val="1"/>
        </dgm:presLayoutVars>
      </dgm:prSet>
      <dgm:spPr/>
    </dgm:pt>
    <dgm:pt modelId="{890C0399-BEDC-4ED7-BCC6-CA7A9505668E}" type="pres">
      <dgm:prSet presAssocID="{500AB5DF-5D19-4F36-9085-F4472D072937}" presName="sibTrans" presStyleCnt="0"/>
      <dgm:spPr/>
    </dgm:pt>
    <dgm:pt modelId="{AFB1D42A-3F6E-4CCB-A31B-19B2A21D7B03}" type="pres">
      <dgm:prSet presAssocID="{A70DEE5B-A6E0-440E-B6F6-74D1D744E597}" presName="node" presStyleLbl="node1" presStyleIdx="5" presStyleCnt="8">
        <dgm:presLayoutVars>
          <dgm:bulletEnabled val="1"/>
        </dgm:presLayoutVars>
      </dgm:prSet>
      <dgm:spPr/>
    </dgm:pt>
    <dgm:pt modelId="{306FC844-1603-453A-B002-491E2C852BD7}" type="pres">
      <dgm:prSet presAssocID="{3EA65DC9-5112-4378-A657-274D19FA4FA7}" presName="sibTrans" presStyleCnt="0"/>
      <dgm:spPr/>
    </dgm:pt>
    <dgm:pt modelId="{78C08970-792A-4BC1-A54B-E19BEE25716C}" type="pres">
      <dgm:prSet presAssocID="{D25F89FF-A92C-4B93-B5C0-99450644AB4C}" presName="node" presStyleLbl="node1" presStyleIdx="6" presStyleCnt="8">
        <dgm:presLayoutVars>
          <dgm:bulletEnabled val="1"/>
        </dgm:presLayoutVars>
      </dgm:prSet>
      <dgm:spPr/>
    </dgm:pt>
    <dgm:pt modelId="{858185C5-164B-4D31-809A-EB4E5C522DFD}" type="pres">
      <dgm:prSet presAssocID="{C81BC86D-6725-48D2-875F-08C32B22D810}" presName="sibTrans" presStyleCnt="0"/>
      <dgm:spPr/>
    </dgm:pt>
    <dgm:pt modelId="{C9C90CCF-49B6-47AF-9236-9FE5E9FED1E4}" type="pres">
      <dgm:prSet presAssocID="{88A8A28F-FDEE-4A4D-A3AF-17A9A4FC7974}" presName="node" presStyleLbl="node1" presStyleIdx="7" presStyleCnt="8">
        <dgm:presLayoutVars>
          <dgm:bulletEnabled val="1"/>
        </dgm:presLayoutVars>
      </dgm:prSet>
      <dgm:spPr/>
    </dgm:pt>
  </dgm:ptLst>
  <dgm:cxnLst>
    <dgm:cxn modelId="{D982C52E-DDE5-4EBA-A737-6C2DA1C56B9A}" type="presOf" srcId="{3F899464-C4CE-4886-9D98-F83D3E7ECD36}" destId="{795A23A1-B9F0-48BD-864F-5E08753A3945}" srcOrd="0" destOrd="0" presId="urn:microsoft.com/office/officeart/2005/8/layout/default"/>
    <dgm:cxn modelId="{0F301A34-8AFD-41A8-AEA8-4A7B85070602}" type="presOf" srcId="{DFF61508-99BB-4495-81E3-0EA300B4993E}" destId="{6AE77112-5349-4703-BFC8-033F45FE87DD}" srcOrd="0" destOrd="0" presId="urn:microsoft.com/office/officeart/2005/8/layout/default"/>
    <dgm:cxn modelId="{76F08E38-BE3E-472B-B2D2-9BBF5357E4A5}" type="presOf" srcId="{A70DEE5B-A6E0-440E-B6F6-74D1D744E597}" destId="{AFB1D42A-3F6E-4CCB-A31B-19B2A21D7B03}" srcOrd="0" destOrd="0" presId="urn:microsoft.com/office/officeart/2005/8/layout/default"/>
    <dgm:cxn modelId="{6849284B-1324-44DD-961C-0BEF6DE74C64}" srcId="{3F899464-C4CE-4886-9D98-F83D3E7ECD36}" destId="{D31BC3EF-6D1F-4EC4-86BA-2593484C51A2}" srcOrd="4" destOrd="0" parTransId="{30BC4840-D31B-44EF-B221-C59EFD78D845}" sibTransId="{500AB5DF-5D19-4F36-9085-F4472D072937}"/>
    <dgm:cxn modelId="{2FAC6B6F-AB6C-4B88-8A83-26A036883C84}" type="presOf" srcId="{5D10726A-0E53-4BA5-8F91-618EF88722C1}" destId="{C3289EF4-B4A6-4331-AEE0-289CC863177B}" srcOrd="0" destOrd="0" presId="urn:microsoft.com/office/officeart/2005/8/layout/default"/>
    <dgm:cxn modelId="{EA167E5A-9C23-449D-B038-4C68DEA13886}" srcId="{3F899464-C4CE-4886-9D98-F83D3E7ECD36}" destId="{D25F89FF-A92C-4B93-B5C0-99450644AB4C}" srcOrd="6" destOrd="0" parTransId="{6AEE0BD6-35C3-45EB-AEE2-41C09799D40A}" sibTransId="{C81BC86D-6725-48D2-875F-08C32B22D810}"/>
    <dgm:cxn modelId="{6ECBBA93-4EC6-4B49-9569-197A4B18F792}" type="presOf" srcId="{D31BC3EF-6D1F-4EC4-86BA-2593484C51A2}" destId="{403331F6-20B9-4474-80B5-4A51CEE43029}" srcOrd="0" destOrd="0" presId="urn:microsoft.com/office/officeart/2005/8/layout/default"/>
    <dgm:cxn modelId="{83DF7C95-EE26-4D46-B463-3B0BFDEF4301}" srcId="{3F899464-C4CE-4886-9D98-F83D3E7ECD36}" destId="{5D10726A-0E53-4BA5-8F91-618EF88722C1}" srcOrd="1" destOrd="0" parTransId="{9ED268B5-7EBB-418E-84F6-AA0FEB400FF0}" sibTransId="{17B9E2AB-92A1-48BF-ACA2-284E76B305FD}"/>
    <dgm:cxn modelId="{312F5199-F58C-4205-B6CE-04E102D09D98}" type="presOf" srcId="{D25F89FF-A92C-4B93-B5C0-99450644AB4C}" destId="{78C08970-792A-4BC1-A54B-E19BEE25716C}" srcOrd="0" destOrd="0" presId="urn:microsoft.com/office/officeart/2005/8/layout/default"/>
    <dgm:cxn modelId="{C4629DA1-D77A-4F87-8E87-1D4887D5E503}" srcId="{3F899464-C4CE-4886-9D98-F83D3E7ECD36}" destId="{997F16C1-AA13-48E1-946B-02844FF196D1}" srcOrd="2" destOrd="0" parTransId="{6E73FE42-451B-4689-B357-93C8D2091909}" sibTransId="{2E5504A5-5D88-4C64-9DD0-35C7CCA008CD}"/>
    <dgm:cxn modelId="{05A9D2A2-78B0-4ACC-9EF6-861B07B60DA5}" type="presOf" srcId="{997F16C1-AA13-48E1-946B-02844FF196D1}" destId="{B1AE8FE4-C250-4055-B269-E2CF5826AB2F}" srcOrd="0" destOrd="0" presId="urn:microsoft.com/office/officeart/2005/8/layout/default"/>
    <dgm:cxn modelId="{F687EFAF-9989-4A6C-98E3-7548AD63561B}" srcId="{3F899464-C4CE-4886-9D98-F83D3E7ECD36}" destId="{88A8A28F-FDEE-4A4D-A3AF-17A9A4FC7974}" srcOrd="7" destOrd="0" parTransId="{D7E17D53-0599-4060-9456-6ECE3D85D9BF}" sibTransId="{D00FB09E-702D-4566-B6F2-5279D289198C}"/>
    <dgm:cxn modelId="{EB7B98B3-CC34-41D3-9882-AB892C37D9AC}" srcId="{3F899464-C4CE-4886-9D98-F83D3E7ECD36}" destId="{2E92B7AA-A672-488E-962D-7A6DD34A4D2A}" srcOrd="0" destOrd="0" parTransId="{0F83F930-15C2-49C6-806E-24528FB18C29}" sibTransId="{3EBC2AB6-6E5C-43B0-8B7A-92530C5E515F}"/>
    <dgm:cxn modelId="{52C9A7C1-1E49-4B8F-AAE6-790EA58BFD22}" srcId="{3F899464-C4CE-4886-9D98-F83D3E7ECD36}" destId="{DFF61508-99BB-4495-81E3-0EA300B4993E}" srcOrd="3" destOrd="0" parTransId="{AC18122E-FE1A-497E-8638-3A71562DFABD}" sibTransId="{A88CB92C-86F9-4989-A195-FEB7C50D53E3}"/>
    <dgm:cxn modelId="{B2763CCE-0071-42A1-A6D0-E449D0E9C512}" type="presOf" srcId="{2E92B7AA-A672-488E-962D-7A6DD34A4D2A}" destId="{5F8D1508-CAF4-4055-AC53-ACF9A1E75742}" srcOrd="0" destOrd="0" presId="urn:microsoft.com/office/officeart/2005/8/layout/default"/>
    <dgm:cxn modelId="{0832E7D7-96F5-4565-92D8-0EFEDCBD4D74}" srcId="{3F899464-C4CE-4886-9D98-F83D3E7ECD36}" destId="{A70DEE5B-A6E0-440E-B6F6-74D1D744E597}" srcOrd="5" destOrd="0" parTransId="{E098F6C8-599D-4E99-8541-52F1F2C1B7BF}" sibTransId="{3EA65DC9-5112-4378-A657-274D19FA4FA7}"/>
    <dgm:cxn modelId="{5D4F35E5-B211-485F-9EAF-4AB1276AA5B1}" type="presOf" srcId="{88A8A28F-FDEE-4A4D-A3AF-17A9A4FC7974}" destId="{C9C90CCF-49B6-47AF-9236-9FE5E9FED1E4}" srcOrd="0" destOrd="0" presId="urn:microsoft.com/office/officeart/2005/8/layout/default"/>
    <dgm:cxn modelId="{5C8737C4-F657-4EA7-84B2-6B70F13912AB}" type="presParOf" srcId="{795A23A1-B9F0-48BD-864F-5E08753A3945}" destId="{5F8D1508-CAF4-4055-AC53-ACF9A1E75742}" srcOrd="0" destOrd="0" presId="urn:microsoft.com/office/officeart/2005/8/layout/default"/>
    <dgm:cxn modelId="{1723E6DA-4030-45B3-9254-31E0D135A013}" type="presParOf" srcId="{795A23A1-B9F0-48BD-864F-5E08753A3945}" destId="{D2832FBB-754C-4E47-A3F4-25CEBCBC0807}" srcOrd="1" destOrd="0" presId="urn:microsoft.com/office/officeart/2005/8/layout/default"/>
    <dgm:cxn modelId="{356CFFDF-7E62-4FBF-A7DD-90C46B27FB80}" type="presParOf" srcId="{795A23A1-B9F0-48BD-864F-5E08753A3945}" destId="{C3289EF4-B4A6-4331-AEE0-289CC863177B}" srcOrd="2" destOrd="0" presId="urn:microsoft.com/office/officeart/2005/8/layout/default"/>
    <dgm:cxn modelId="{D70054B6-F228-4D80-924A-A82F4D4F0BA9}" type="presParOf" srcId="{795A23A1-B9F0-48BD-864F-5E08753A3945}" destId="{549519DF-61A3-4440-B2BE-2825018EC5C9}" srcOrd="3" destOrd="0" presId="urn:microsoft.com/office/officeart/2005/8/layout/default"/>
    <dgm:cxn modelId="{4BD708F0-2315-4234-9260-1005CFB6C4C3}" type="presParOf" srcId="{795A23A1-B9F0-48BD-864F-5E08753A3945}" destId="{B1AE8FE4-C250-4055-B269-E2CF5826AB2F}" srcOrd="4" destOrd="0" presId="urn:microsoft.com/office/officeart/2005/8/layout/default"/>
    <dgm:cxn modelId="{19C5D64E-5743-4E98-AA9F-82882E8EB3C8}" type="presParOf" srcId="{795A23A1-B9F0-48BD-864F-5E08753A3945}" destId="{57F94D85-B38F-487B-9F29-59EB07B3294F}" srcOrd="5" destOrd="0" presId="urn:microsoft.com/office/officeart/2005/8/layout/default"/>
    <dgm:cxn modelId="{3B39D533-DF47-4FD4-8E29-13EE28975089}" type="presParOf" srcId="{795A23A1-B9F0-48BD-864F-5E08753A3945}" destId="{6AE77112-5349-4703-BFC8-033F45FE87DD}" srcOrd="6" destOrd="0" presId="urn:microsoft.com/office/officeart/2005/8/layout/default"/>
    <dgm:cxn modelId="{C36E8CB4-35A3-466E-BD36-163C57DA4653}" type="presParOf" srcId="{795A23A1-B9F0-48BD-864F-5E08753A3945}" destId="{734976B6-6D9E-454A-B84E-C2A81CDF5D1C}" srcOrd="7" destOrd="0" presId="urn:microsoft.com/office/officeart/2005/8/layout/default"/>
    <dgm:cxn modelId="{5133656B-6B9C-49D5-AD84-0B9FF38EF70E}" type="presParOf" srcId="{795A23A1-B9F0-48BD-864F-5E08753A3945}" destId="{403331F6-20B9-4474-80B5-4A51CEE43029}" srcOrd="8" destOrd="0" presId="urn:microsoft.com/office/officeart/2005/8/layout/default"/>
    <dgm:cxn modelId="{35908A60-7D91-47E5-BD11-8A78B4A8CA91}" type="presParOf" srcId="{795A23A1-B9F0-48BD-864F-5E08753A3945}" destId="{890C0399-BEDC-4ED7-BCC6-CA7A9505668E}" srcOrd="9" destOrd="0" presId="urn:microsoft.com/office/officeart/2005/8/layout/default"/>
    <dgm:cxn modelId="{E35BAACF-06DB-4DDF-9E3C-7B1F6397F97D}" type="presParOf" srcId="{795A23A1-B9F0-48BD-864F-5E08753A3945}" destId="{AFB1D42A-3F6E-4CCB-A31B-19B2A21D7B03}" srcOrd="10" destOrd="0" presId="urn:microsoft.com/office/officeart/2005/8/layout/default"/>
    <dgm:cxn modelId="{66A0162B-1E57-41DA-9AB1-99851C107EEA}" type="presParOf" srcId="{795A23A1-B9F0-48BD-864F-5E08753A3945}" destId="{306FC844-1603-453A-B002-491E2C852BD7}" srcOrd="11" destOrd="0" presId="urn:microsoft.com/office/officeart/2005/8/layout/default"/>
    <dgm:cxn modelId="{AC6CE03D-0F0F-4AE2-B4C3-340A4F39B284}" type="presParOf" srcId="{795A23A1-B9F0-48BD-864F-5E08753A3945}" destId="{78C08970-792A-4BC1-A54B-E19BEE25716C}" srcOrd="12" destOrd="0" presId="urn:microsoft.com/office/officeart/2005/8/layout/default"/>
    <dgm:cxn modelId="{6D5BF886-DDAC-4973-8391-1B0513F62AC4}" type="presParOf" srcId="{795A23A1-B9F0-48BD-864F-5E08753A3945}" destId="{858185C5-164B-4D31-809A-EB4E5C522DFD}" srcOrd="13" destOrd="0" presId="urn:microsoft.com/office/officeart/2005/8/layout/default"/>
    <dgm:cxn modelId="{E44594D5-6089-4D6A-B7E3-42C007E8BBE2}" type="presParOf" srcId="{795A23A1-B9F0-48BD-864F-5E08753A3945}" destId="{C9C90CCF-49B6-47AF-9236-9FE5E9FED1E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A61B04-3D98-46CA-93DD-DE2DEF580352}" type="doc">
      <dgm:prSet loTypeId="urn:microsoft.com/office/officeart/2005/8/layout/venn1" loCatId="relationship" qsTypeId="urn:microsoft.com/office/officeart/2005/8/quickstyle/simple1" qsCatId="simple" csTypeId="urn:microsoft.com/office/officeart/2005/8/colors/accent1_2" csCatId="accent1" phldr="1"/>
      <dgm:spPr/>
    </dgm:pt>
    <dgm:pt modelId="{FA837B82-1FDE-41F7-ACF4-30B3F26C3624}">
      <dgm:prSet phldrT="[Text]"/>
      <dgm:spPr/>
      <dgm:t>
        <a:bodyPr/>
        <a:lstStyle/>
        <a:p>
          <a:r>
            <a:rPr lang="fr-FR" dirty="0"/>
            <a:t>Output </a:t>
          </a:r>
          <a:r>
            <a:rPr lang="fr-FR" dirty="0" err="1"/>
            <a:t>Collateral</a:t>
          </a:r>
          <a:endParaRPr lang="en-US" dirty="0"/>
        </a:p>
      </dgm:t>
    </dgm:pt>
    <dgm:pt modelId="{2696B88C-D08C-4CEF-B0D1-40E5DCAA7463}" type="parTrans" cxnId="{6151C315-6E41-48DE-B90C-B05F2739B8D5}">
      <dgm:prSet/>
      <dgm:spPr/>
      <dgm:t>
        <a:bodyPr/>
        <a:lstStyle/>
        <a:p>
          <a:endParaRPr lang="en-US"/>
        </a:p>
      </dgm:t>
    </dgm:pt>
    <dgm:pt modelId="{22EB05F3-90BD-464A-A78B-5C13910FF5B6}" type="sibTrans" cxnId="{6151C315-6E41-48DE-B90C-B05F2739B8D5}">
      <dgm:prSet/>
      <dgm:spPr/>
      <dgm:t>
        <a:bodyPr/>
        <a:lstStyle/>
        <a:p>
          <a:endParaRPr lang="en-US"/>
        </a:p>
      </dgm:t>
    </dgm:pt>
    <dgm:pt modelId="{FE262F32-00FF-490A-85B3-A3F1DA01C18E}">
      <dgm:prSet phldrT="[Text]"/>
      <dgm:spPr/>
      <dgm:t>
        <a:bodyPr/>
        <a:lstStyle/>
        <a:p>
          <a:r>
            <a:rPr lang="fr-FR" dirty="0"/>
            <a:t>Format</a:t>
          </a:r>
          <a:endParaRPr lang="en-US" dirty="0"/>
        </a:p>
      </dgm:t>
    </dgm:pt>
    <dgm:pt modelId="{630BE9CA-B09A-4D85-9C71-A3E05ECED84B}" type="parTrans" cxnId="{750F6790-845E-4FB5-96F8-1BABDE5B8C10}">
      <dgm:prSet/>
      <dgm:spPr/>
      <dgm:t>
        <a:bodyPr/>
        <a:lstStyle/>
        <a:p>
          <a:endParaRPr lang="en-US"/>
        </a:p>
      </dgm:t>
    </dgm:pt>
    <dgm:pt modelId="{F2A07250-C22C-4101-BF6D-21A1986FF35D}" type="sibTrans" cxnId="{750F6790-845E-4FB5-96F8-1BABDE5B8C10}">
      <dgm:prSet/>
      <dgm:spPr/>
      <dgm:t>
        <a:bodyPr/>
        <a:lstStyle/>
        <a:p>
          <a:endParaRPr lang="en-US"/>
        </a:p>
      </dgm:t>
    </dgm:pt>
    <dgm:pt modelId="{94C19440-2F70-45BB-A4A4-3E4CBBA5100B}">
      <dgm:prSet phldrT="[Text]"/>
      <dgm:spPr/>
      <dgm:t>
        <a:bodyPr/>
        <a:lstStyle/>
        <a:p>
          <a:r>
            <a:rPr lang="fr-FR" dirty="0"/>
            <a:t>Assertion</a:t>
          </a:r>
          <a:endParaRPr lang="en-US" dirty="0"/>
        </a:p>
      </dgm:t>
    </dgm:pt>
    <dgm:pt modelId="{3534FCA5-DE0B-435D-BF02-6671482DA183}" type="parTrans" cxnId="{5513A682-31EA-4045-84AD-3B65EC3A399D}">
      <dgm:prSet/>
      <dgm:spPr/>
      <dgm:t>
        <a:bodyPr/>
        <a:lstStyle/>
        <a:p>
          <a:endParaRPr lang="en-US"/>
        </a:p>
      </dgm:t>
    </dgm:pt>
    <dgm:pt modelId="{7809A01E-7C37-4F86-BE6A-2969A8E4CD33}" type="sibTrans" cxnId="{5513A682-31EA-4045-84AD-3B65EC3A399D}">
      <dgm:prSet/>
      <dgm:spPr/>
      <dgm:t>
        <a:bodyPr/>
        <a:lstStyle/>
        <a:p>
          <a:endParaRPr lang="en-US"/>
        </a:p>
      </dgm:t>
    </dgm:pt>
    <dgm:pt modelId="{4EEA7AC4-6E91-471B-A6D9-C3E39FA67FD1}">
      <dgm:prSet phldrT="[Text]"/>
      <dgm:spPr/>
      <dgm:t>
        <a:bodyPr/>
        <a:lstStyle/>
        <a:p>
          <a:r>
            <a:rPr lang="fr-FR" dirty="0"/>
            <a:t>Training</a:t>
          </a:r>
          <a:endParaRPr lang="en-US" dirty="0"/>
        </a:p>
      </dgm:t>
    </dgm:pt>
    <dgm:pt modelId="{B1A690E2-F3D3-4937-B237-D8C345F71700}" type="parTrans" cxnId="{6B5BB98B-250F-4162-88B4-2DCCAD579C4C}">
      <dgm:prSet/>
      <dgm:spPr/>
      <dgm:t>
        <a:bodyPr/>
        <a:lstStyle/>
        <a:p>
          <a:endParaRPr lang="en-US"/>
        </a:p>
      </dgm:t>
    </dgm:pt>
    <dgm:pt modelId="{DDE19209-89A3-41F2-99C5-83D45558A9B7}" type="sibTrans" cxnId="{6B5BB98B-250F-4162-88B4-2DCCAD579C4C}">
      <dgm:prSet/>
      <dgm:spPr/>
      <dgm:t>
        <a:bodyPr/>
        <a:lstStyle/>
        <a:p>
          <a:endParaRPr lang="en-US"/>
        </a:p>
      </dgm:t>
    </dgm:pt>
    <dgm:pt modelId="{85F13DFF-CEB8-439F-A2CB-6B6FA2AFD1BF}">
      <dgm:prSet phldrT="[Text]"/>
      <dgm:spPr/>
      <dgm:t>
        <a:bodyPr/>
        <a:lstStyle/>
        <a:p>
          <a:r>
            <a:rPr lang="fr-FR" dirty="0" err="1"/>
            <a:t>Testing</a:t>
          </a:r>
          <a:endParaRPr lang="en-US" dirty="0"/>
        </a:p>
      </dgm:t>
    </dgm:pt>
    <dgm:pt modelId="{FBF55FCF-6612-4DD3-8B57-55DD72FD5639}" type="parTrans" cxnId="{8E87CCFB-EE15-444C-90B5-61C048F8900A}">
      <dgm:prSet/>
      <dgm:spPr/>
      <dgm:t>
        <a:bodyPr/>
        <a:lstStyle/>
        <a:p>
          <a:endParaRPr lang="en-US"/>
        </a:p>
      </dgm:t>
    </dgm:pt>
    <dgm:pt modelId="{4C3D05AF-4362-43F3-804D-E22A89B17EB4}" type="sibTrans" cxnId="{8E87CCFB-EE15-444C-90B5-61C048F8900A}">
      <dgm:prSet/>
      <dgm:spPr/>
      <dgm:t>
        <a:bodyPr/>
        <a:lstStyle/>
        <a:p>
          <a:endParaRPr lang="en-US"/>
        </a:p>
      </dgm:t>
    </dgm:pt>
    <dgm:pt modelId="{3EAB3B6C-80CA-408E-BDE2-E793150BEFC6}" type="pres">
      <dgm:prSet presAssocID="{2AA61B04-3D98-46CA-93DD-DE2DEF580352}" presName="compositeShape" presStyleCnt="0">
        <dgm:presLayoutVars>
          <dgm:chMax val="7"/>
          <dgm:dir/>
          <dgm:resizeHandles val="exact"/>
        </dgm:presLayoutVars>
      </dgm:prSet>
      <dgm:spPr/>
    </dgm:pt>
    <dgm:pt modelId="{895B8D0E-CCC6-42DF-B3FE-C5D486975447}" type="pres">
      <dgm:prSet presAssocID="{FA837B82-1FDE-41F7-ACF4-30B3F26C3624}" presName="circ1" presStyleLbl="vennNode1" presStyleIdx="0" presStyleCnt="5"/>
      <dgm:spPr>
        <a:solidFill>
          <a:srgbClr val="FFC000">
            <a:alpha val="50000"/>
          </a:srgbClr>
        </a:solidFill>
      </dgm:spPr>
    </dgm:pt>
    <dgm:pt modelId="{138F85E6-7AE3-4192-A646-8E208A1078E3}" type="pres">
      <dgm:prSet presAssocID="{FA837B82-1FDE-41F7-ACF4-30B3F26C3624}" presName="circ1Tx" presStyleLbl="revTx" presStyleIdx="0" presStyleCnt="0">
        <dgm:presLayoutVars>
          <dgm:chMax val="0"/>
          <dgm:chPref val="0"/>
          <dgm:bulletEnabled val="1"/>
        </dgm:presLayoutVars>
      </dgm:prSet>
      <dgm:spPr/>
    </dgm:pt>
    <dgm:pt modelId="{EE47D5EA-4916-40C5-95A6-14FBE8C370AD}" type="pres">
      <dgm:prSet presAssocID="{FE262F32-00FF-490A-85B3-A3F1DA01C18E}" presName="circ2" presStyleLbl="vennNode1" presStyleIdx="1" presStyleCnt="5"/>
      <dgm:spPr>
        <a:solidFill>
          <a:srgbClr val="FFFF00">
            <a:alpha val="50000"/>
          </a:srgbClr>
        </a:solidFill>
      </dgm:spPr>
    </dgm:pt>
    <dgm:pt modelId="{FE2B6E5F-4162-49DA-95C6-4EACCCAD1F90}" type="pres">
      <dgm:prSet presAssocID="{FE262F32-00FF-490A-85B3-A3F1DA01C18E}" presName="circ2Tx" presStyleLbl="revTx" presStyleIdx="0" presStyleCnt="0">
        <dgm:presLayoutVars>
          <dgm:chMax val="0"/>
          <dgm:chPref val="0"/>
          <dgm:bulletEnabled val="1"/>
        </dgm:presLayoutVars>
      </dgm:prSet>
      <dgm:spPr/>
    </dgm:pt>
    <dgm:pt modelId="{4A38A75A-E304-4916-A72C-F20DFFD53566}" type="pres">
      <dgm:prSet presAssocID="{94C19440-2F70-45BB-A4A4-3E4CBBA5100B}" presName="circ3" presStyleLbl="vennNode1" presStyleIdx="2" presStyleCnt="5"/>
      <dgm:spPr>
        <a:solidFill>
          <a:srgbClr val="92D050">
            <a:alpha val="50000"/>
          </a:srgbClr>
        </a:solidFill>
      </dgm:spPr>
    </dgm:pt>
    <dgm:pt modelId="{4F05512A-3DF1-4700-8025-56618A0C4ABF}" type="pres">
      <dgm:prSet presAssocID="{94C19440-2F70-45BB-A4A4-3E4CBBA5100B}" presName="circ3Tx" presStyleLbl="revTx" presStyleIdx="0" presStyleCnt="0">
        <dgm:presLayoutVars>
          <dgm:chMax val="0"/>
          <dgm:chPref val="0"/>
          <dgm:bulletEnabled val="1"/>
        </dgm:presLayoutVars>
      </dgm:prSet>
      <dgm:spPr/>
    </dgm:pt>
    <dgm:pt modelId="{5FE99E66-0BAB-4653-A3E8-67B3D3042D5B}" type="pres">
      <dgm:prSet presAssocID="{85F13DFF-CEB8-439F-A2CB-6B6FA2AFD1BF}" presName="circ4" presStyleLbl="vennNode1" presStyleIdx="3" presStyleCnt="5"/>
      <dgm:spPr>
        <a:solidFill>
          <a:srgbClr val="00B050">
            <a:alpha val="50000"/>
          </a:srgbClr>
        </a:solidFill>
      </dgm:spPr>
    </dgm:pt>
    <dgm:pt modelId="{74B5DE7D-46B5-4A16-AC72-D59755A589BB}" type="pres">
      <dgm:prSet presAssocID="{85F13DFF-CEB8-439F-A2CB-6B6FA2AFD1BF}" presName="circ4Tx" presStyleLbl="revTx" presStyleIdx="0" presStyleCnt="0">
        <dgm:presLayoutVars>
          <dgm:chMax val="0"/>
          <dgm:chPref val="0"/>
          <dgm:bulletEnabled val="1"/>
        </dgm:presLayoutVars>
      </dgm:prSet>
      <dgm:spPr/>
    </dgm:pt>
    <dgm:pt modelId="{8C43F26E-DCC1-419F-843C-0718099F2687}" type="pres">
      <dgm:prSet presAssocID="{4EEA7AC4-6E91-471B-A6D9-C3E39FA67FD1}" presName="circ5" presStyleLbl="vennNode1" presStyleIdx="4" presStyleCnt="5"/>
      <dgm:spPr>
        <a:solidFill>
          <a:srgbClr val="00B0F0">
            <a:alpha val="50000"/>
          </a:srgbClr>
        </a:solidFill>
      </dgm:spPr>
    </dgm:pt>
    <dgm:pt modelId="{E58CA5FA-F2B7-491C-898E-A6277E081487}" type="pres">
      <dgm:prSet presAssocID="{4EEA7AC4-6E91-471B-A6D9-C3E39FA67FD1}" presName="circ5Tx" presStyleLbl="revTx" presStyleIdx="0" presStyleCnt="0">
        <dgm:presLayoutVars>
          <dgm:chMax val="0"/>
          <dgm:chPref val="0"/>
          <dgm:bulletEnabled val="1"/>
        </dgm:presLayoutVars>
      </dgm:prSet>
      <dgm:spPr/>
    </dgm:pt>
  </dgm:ptLst>
  <dgm:cxnLst>
    <dgm:cxn modelId="{6151C315-6E41-48DE-B90C-B05F2739B8D5}" srcId="{2AA61B04-3D98-46CA-93DD-DE2DEF580352}" destId="{FA837B82-1FDE-41F7-ACF4-30B3F26C3624}" srcOrd="0" destOrd="0" parTransId="{2696B88C-D08C-4CEF-B0D1-40E5DCAA7463}" sibTransId="{22EB05F3-90BD-464A-A78B-5C13910FF5B6}"/>
    <dgm:cxn modelId="{9D900F30-A5B5-41AB-ABD9-CC20228E8D57}" type="presOf" srcId="{FE262F32-00FF-490A-85B3-A3F1DA01C18E}" destId="{FE2B6E5F-4162-49DA-95C6-4EACCCAD1F90}" srcOrd="0" destOrd="0" presId="urn:microsoft.com/office/officeart/2005/8/layout/venn1"/>
    <dgm:cxn modelId="{0D70BB5B-EDB4-4D36-A51C-28F37C1F7E7E}" type="presOf" srcId="{4EEA7AC4-6E91-471B-A6D9-C3E39FA67FD1}" destId="{E58CA5FA-F2B7-491C-898E-A6277E081487}" srcOrd="0" destOrd="0" presId="urn:microsoft.com/office/officeart/2005/8/layout/venn1"/>
    <dgm:cxn modelId="{27B64645-C804-430C-BDCA-56178D1572C4}" type="presOf" srcId="{2AA61B04-3D98-46CA-93DD-DE2DEF580352}" destId="{3EAB3B6C-80CA-408E-BDE2-E793150BEFC6}" srcOrd="0" destOrd="0" presId="urn:microsoft.com/office/officeart/2005/8/layout/venn1"/>
    <dgm:cxn modelId="{5513A682-31EA-4045-84AD-3B65EC3A399D}" srcId="{2AA61B04-3D98-46CA-93DD-DE2DEF580352}" destId="{94C19440-2F70-45BB-A4A4-3E4CBBA5100B}" srcOrd="2" destOrd="0" parTransId="{3534FCA5-DE0B-435D-BF02-6671482DA183}" sibTransId="{7809A01E-7C37-4F86-BE6A-2969A8E4CD33}"/>
    <dgm:cxn modelId="{6B5BB98B-250F-4162-88B4-2DCCAD579C4C}" srcId="{2AA61B04-3D98-46CA-93DD-DE2DEF580352}" destId="{4EEA7AC4-6E91-471B-A6D9-C3E39FA67FD1}" srcOrd="4" destOrd="0" parTransId="{B1A690E2-F3D3-4937-B237-D8C345F71700}" sibTransId="{DDE19209-89A3-41F2-99C5-83D45558A9B7}"/>
    <dgm:cxn modelId="{750F6790-845E-4FB5-96F8-1BABDE5B8C10}" srcId="{2AA61B04-3D98-46CA-93DD-DE2DEF580352}" destId="{FE262F32-00FF-490A-85B3-A3F1DA01C18E}" srcOrd="1" destOrd="0" parTransId="{630BE9CA-B09A-4D85-9C71-A3E05ECED84B}" sibTransId="{F2A07250-C22C-4101-BF6D-21A1986FF35D}"/>
    <dgm:cxn modelId="{F2D20498-2AB7-493F-885D-B369A60B9811}" type="presOf" srcId="{FA837B82-1FDE-41F7-ACF4-30B3F26C3624}" destId="{138F85E6-7AE3-4192-A646-8E208A1078E3}" srcOrd="0" destOrd="0" presId="urn:microsoft.com/office/officeart/2005/8/layout/venn1"/>
    <dgm:cxn modelId="{0EEF3DE7-81D3-45CA-A5C0-A29123ECC470}" type="presOf" srcId="{85F13DFF-CEB8-439F-A2CB-6B6FA2AFD1BF}" destId="{74B5DE7D-46B5-4A16-AC72-D59755A589BB}" srcOrd="0" destOrd="0" presId="urn:microsoft.com/office/officeart/2005/8/layout/venn1"/>
    <dgm:cxn modelId="{65E98FE7-2269-4CCF-BEB8-4BEDB9A890CC}" type="presOf" srcId="{94C19440-2F70-45BB-A4A4-3E4CBBA5100B}" destId="{4F05512A-3DF1-4700-8025-56618A0C4ABF}" srcOrd="0" destOrd="0" presId="urn:microsoft.com/office/officeart/2005/8/layout/venn1"/>
    <dgm:cxn modelId="{8E87CCFB-EE15-444C-90B5-61C048F8900A}" srcId="{2AA61B04-3D98-46CA-93DD-DE2DEF580352}" destId="{85F13DFF-CEB8-439F-A2CB-6B6FA2AFD1BF}" srcOrd="3" destOrd="0" parTransId="{FBF55FCF-6612-4DD3-8B57-55DD72FD5639}" sibTransId="{4C3D05AF-4362-43F3-804D-E22A89B17EB4}"/>
    <dgm:cxn modelId="{DF525352-442E-488C-89F0-790B1DDF2FCD}" type="presParOf" srcId="{3EAB3B6C-80CA-408E-BDE2-E793150BEFC6}" destId="{895B8D0E-CCC6-42DF-B3FE-C5D486975447}" srcOrd="0" destOrd="0" presId="urn:microsoft.com/office/officeart/2005/8/layout/venn1"/>
    <dgm:cxn modelId="{7ED21912-44E7-4410-AB94-75B834EFC360}" type="presParOf" srcId="{3EAB3B6C-80CA-408E-BDE2-E793150BEFC6}" destId="{138F85E6-7AE3-4192-A646-8E208A1078E3}" srcOrd="1" destOrd="0" presId="urn:microsoft.com/office/officeart/2005/8/layout/venn1"/>
    <dgm:cxn modelId="{4AABCB4B-A103-49E8-A2A6-5E6793750F01}" type="presParOf" srcId="{3EAB3B6C-80CA-408E-BDE2-E793150BEFC6}" destId="{EE47D5EA-4916-40C5-95A6-14FBE8C370AD}" srcOrd="2" destOrd="0" presId="urn:microsoft.com/office/officeart/2005/8/layout/venn1"/>
    <dgm:cxn modelId="{C253DCE7-1E38-404F-AA9A-84D1469DCE48}" type="presParOf" srcId="{3EAB3B6C-80CA-408E-BDE2-E793150BEFC6}" destId="{FE2B6E5F-4162-49DA-95C6-4EACCCAD1F90}" srcOrd="3" destOrd="0" presId="urn:microsoft.com/office/officeart/2005/8/layout/venn1"/>
    <dgm:cxn modelId="{BF5933B5-FC1C-49D8-954B-019AA5738626}" type="presParOf" srcId="{3EAB3B6C-80CA-408E-BDE2-E793150BEFC6}" destId="{4A38A75A-E304-4916-A72C-F20DFFD53566}" srcOrd="4" destOrd="0" presId="urn:microsoft.com/office/officeart/2005/8/layout/venn1"/>
    <dgm:cxn modelId="{B2ED5CEB-DB56-40A3-9C91-DF5A6EE27E87}" type="presParOf" srcId="{3EAB3B6C-80CA-408E-BDE2-E793150BEFC6}" destId="{4F05512A-3DF1-4700-8025-56618A0C4ABF}" srcOrd="5" destOrd="0" presId="urn:microsoft.com/office/officeart/2005/8/layout/venn1"/>
    <dgm:cxn modelId="{A8B121AD-E366-413C-A4F1-511406C8D1B6}" type="presParOf" srcId="{3EAB3B6C-80CA-408E-BDE2-E793150BEFC6}" destId="{5FE99E66-0BAB-4653-A3E8-67B3D3042D5B}" srcOrd="6" destOrd="0" presId="urn:microsoft.com/office/officeart/2005/8/layout/venn1"/>
    <dgm:cxn modelId="{9AE580BA-BC45-4933-9364-66F93563F25B}" type="presParOf" srcId="{3EAB3B6C-80CA-408E-BDE2-E793150BEFC6}" destId="{74B5DE7D-46B5-4A16-AC72-D59755A589BB}" srcOrd="7" destOrd="0" presId="urn:microsoft.com/office/officeart/2005/8/layout/venn1"/>
    <dgm:cxn modelId="{89AB951C-357B-4AE2-9C00-9FFD7F223AAE}" type="presParOf" srcId="{3EAB3B6C-80CA-408E-BDE2-E793150BEFC6}" destId="{8C43F26E-DCC1-419F-843C-0718099F2687}" srcOrd="8" destOrd="0" presId="urn:microsoft.com/office/officeart/2005/8/layout/venn1"/>
    <dgm:cxn modelId="{F76B4BCF-A9F7-4BE9-9E1B-89539A4AD394}" type="presParOf" srcId="{3EAB3B6C-80CA-408E-BDE2-E793150BEFC6}" destId="{E58CA5FA-F2B7-491C-898E-A6277E081487}"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E00964-56EE-420D-A74B-4B4A1472E2C9}"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EC407F0-977E-4F50-A768-254B158829BE}">
      <dgm:prSet phldrT="[Text]"/>
      <dgm:spPr/>
      <dgm:t>
        <a:bodyPr/>
        <a:lstStyle/>
        <a:p>
          <a:r>
            <a:rPr lang="fr-FR" dirty="0"/>
            <a:t>Structure</a:t>
          </a:r>
          <a:endParaRPr lang="en-US" dirty="0"/>
        </a:p>
      </dgm:t>
    </dgm:pt>
    <dgm:pt modelId="{BF4A4453-22FF-46D5-9ACE-AB752DC60F30}" type="parTrans" cxnId="{80A3D4A0-8F9C-41C5-8023-02DF8E983A46}">
      <dgm:prSet/>
      <dgm:spPr/>
      <dgm:t>
        <a:bodyPr/>
        <a:lstStyle/>
        <a:p>
          <a:endParaRPr lang="en-US"/>
        </a:p>
      </dgm:t>
    </dgm:pt>
    <dgm:pt modelId="{8056BCD3-D6B2-4A36-8711-6F23CAA325E0}" type="sibTrans" cxnId="{80A3D4A0-8F9C-41C5-8023-02DF8E983A46}">
      <dgm:prSet/>
      <dgm:spPr/>
      <dgm:t>
        <a:bodyPr/>
        <a:lstStyle/>
        <a:p>
          <a:endParaRPr lang="en-US"/>
        </a:p>
      </dgm:t>
    </dgm:pt>
    <dgm:pt modelId="{9F4CF020-E60F-497C-8765-D91226512F63}">
      <dgm:prSet phldrT="[Text]"/>
      <dgm:spPr>
        <a:solidFill>
          <a:srgbClr val="002060"/>
        </a:solidFill>
      </dgm:spPr>
      <dgm:t>
        <a:bodyPr/>
        <a:lstStyle/>
        <a:p>
          <a:r>
            <a:rPr lang="fr-FR" dirty="0"/>
            <a:t> WG Leads / </a:t>
          </a:r>
          <a:r>
            <a:rPr lang="fr-FR" dirty="0" err="1"/>
            <a:t>co</a:t>
          </a:r>
          <a:r>
            <a:rPr lang="fr-FR" dirty="0"/>
            <a:t>-Leads</a:t>
          </a:r>
          <a:endParaRPr lang="en-US" dirty="0"/>
        </a:p>
      </dgm:t>
    </dgm:pt>
    <dgm:pt modelId="{4483BA80-9D6D-430C-BCFD-A5FEE145A5B6}" type="parTrans" cxnId="{D81B6ECD-C7DB-430A-B5D6-72422691BDC6}">
      <dgm:prSet/>
      <dgm:spPr/>
      <dgm:t>
        <a:bodyPr/>
        <a:lstStyle/>
        <a:p>
          <a:endParaRPr lang="en-US"/>
        </a:p>
      </dgm:t>
    </dgm:pt>
    <dgm:pt modelId="{3F50E81B-6090-481D-8B10-B6AB55709081}" type="sibTrans" cxnId="{D81B6ECD-C7DB-430A-B5D6-72422691BDC6}">
      <dgm:prSet/>
      <dgm:spPr/>
      <dgm:t>
        <a:bodyPr/>
        <a:lstStyle/>
        <a:p>
          <a:endParaRPr lang="en-US"/>
        </a:p>
      </dgm:t>
    </dgm:pt>
    <dgm:pt modelId="{BAB02A59-73FC-4459-AD09-8949460401C2}">
      <dgm:prSet phldrT="[Text]"/>
      <dgm:spPr/>
      <dgm:t>
        <a:bodyPr/>
        <a:lstStyle/>
        <a:p>
          <a:r>
            <a:rPr lang="fr-FR" dirty="0"/>
            <a:t>Meetings</a:t>
          </a:r>
          <a:endParaRPr lang="en-US" dirty="0"/>
        </a:p>
      </dgm:t>
    </dgm:pt>
    <dgm:pt modelId="{10436C62-DC3F-40B2-9887-46A4BB3C070F}" type="parTrans" cxnId="{395D6423-9A9B-4568-ADBB-B2EAF667E89B}">
      <dgm:prSet/>
      <dgm:spPr/>
      <dgm:t>
        <a:bodyPr/>
        <a:lstStyle/>
        <a:p>
          <a:endParaRPr lang="en-US"/>
        </a:p>
      </dgm:t>
    </dgm:pt>
    <dgm:pt modelId="{AA672512-EB5C-42FC-81B5-19523F0F858E}" type="sibTrans" cxnId="{395D6423-9A9B-4568-ADBB-B2EAF667E89B}">
      <dgm:prSet/>
      <dgm:spPr/>
      <dgm:t>
        <a:bodyPr/>
        <a:lstStyle/>
        <a:p>
          <a:endParaRPr lang="en-US"/>
        </a:p>
      </dgm:t>
    </dgm:pt>
    <dgm:pt modelId="{55555E17-BFC6-4613-A87A-28DE50274CE4}">
      <dgm:prSet phldrT="[Text]"/>
      <dgm:spPr>
        <a:solidFill>
          <a:srgbClr val="002060"/>
        </a:solidFill>
      </dgm:spPr>
      <dgm:t>
        <a:bodyPr/>
        <a:lstStyle/>
        <a:p>
          <a:r>
            <a:rPr lang="fr-FR" dirty="0"/>
            <a:t>Leads / </a:t>
          </a:r>
          <a:r>
            <a:rPr lang="fr-FR" dirty="0" err="1"/>
            <a:t>co</a:t>
          </a:r>
          <a:r>
            <a:rPr lang="fr-FR" dirty="0"/>
            <a:t>-Leads </a:t>
          </a:r>
          <a:r>
            <a:rPr lang="fr-FR" dirty="0" err="1"/>
            <a:t>monthly</a:t>
          </a:r>
          <a:r>
            <a:rPr lang="fr-FR" dirty="0"/>
            <a:t> </a:t>
          </a:r>
          <a:endParaRPr lang="en-US" dirty="0"/>
        </a:p>
      </dgm:t>
    </dgm:pt>
    <dgm:pt modelId="{AEEE0BB5-EAF7-469E-AA1A-0DED402862C9}" type="parTrans" cxnId="{8705541E-2F1B-4635-A9A2-1131303194F6}">
      <dgm:prSet/>
      <dgm:spPr/>
      <dgm:t>
        <a:bodyPr/>
        <a:lstStyle/>
        <a:p>
          <a:endParaRPr lang="en-US"/>
        </a:p>
      </dgm:t>
    </dgm:pt>
    <dgm:pt modelId="{F1F56B5D-7171-4480-B8E1-69C4869EA981}" type="sibTrans" cxnId="{8705541E-2F1B-4635-A9A2-1131303194F6}">
      <dgm:prSet/>
      <dgm:spPr/>
      <dgm:t>
        <a:bodyPr/>
        <a:lstStyle/>
        <a:p>
          <a:endParaRPr lang="en-US"/>
        </a:p>
      </dgm:t>
    </dgm:pt>
    <dgm:pt modelId="{C80A4114-DB39-4AEA-AB55-71BC44D1732F}">
      <dgm:prSet phldrT="[Text]"/>
      <dgm:spPr>
        <a:solidFill>
          <a:srgbClr val="002060"/>
        </a:solidFill>
      </dgm:spPr>
      <dgm:t>
        <a:bodyPr/>
        <a:lstStyle/>
        <a:p>
          <a:r>
            <a:rPr lang="fr-FR" dirty="0"/>
            <a:t> </a:t>
          </a:r>
          <a:r>
            <a:rPr lang="fr-FR" dirty="0" err="1"/>
            <a:t>Members</a:t>
          </a:r>
          <a:endParaRPr lang="en-US" dirty="0"/>
        </a:p>
      </dgm:t>
    </dgm:pt>
    <dgm:pt modelId="{ED0C67CE-9A4A-4A1F-BB40-314282396E2C}" type="parTrans" cxnId="{08E4D30A-11A4-43D8-A2B9-2D54C0541C33}">
      <dgm:prSet/>
      <dgm:spPr/>
      <dgm:t>
        <a:bodyPr/>
        <a:lstStyle/>
        <a:p>
          <a:endParaRPr lang="en-US"/>
        </a:p>
      </dgm:t>
    </dgm:pt>
    <dgm:pt modelId="{BA62390E-1FB0-45F9-93D9-52E31BFD01D9}" type="sibTrans" cxnId="{08E4D30A-11A4-43D8-A2B9-2D54C0541C33}">
      <dgm:prSet/>
      <dgm:spPr/>
      <dgm:t>
        <a:bodyPr/>
        <a:lstStyle/>
        <a:p>
          <a:endParaRPr lang="en-US"/>
        </a:p>
      </dgm:t>
    </dgm:pt>
    <dgm:pt modelId="{349CAA37-3E0A-4EC1-BDFB-0DACF592FF12}">
      <dgm:prSet phldrT="[Text]"/>
      <dgm:spPr>
        <a:solidFill>
          <a:srgbClr val="002060"/>
        </a:solidFill>
      </dgm:spPr>
      <dgm:t>
        <a:bodyPr/>
        <a:lstStyle/>
        <a:p>
          <a:r>
            <a:rPr lang="fr-FR" dirty="0"/>
            <a:t>main WG </a:t>
          </a:r>
          <a:r>
            <a:rPr lang="fr-FR" dirty="0" err="1"/>
            <a:t>monthly</a:t>
          </a:r>
          <a:endParaRPr lang="en-US" dirty="0"/>
        </a:p>
      </dgm:t>
    </dgm:pt>
    <dgm:pt modelId="{A488DAE2-C611-40CF-9CD5-E8EA4864553F}" type="parTrans" cxnId="{9730CA47-8D4F-452F-93BD-693BD9CA90D0}">
      <dgm:prSet/>
      <dgm:spPr/>
      <dgm:t>
        <a:bodyPr/>
        <a:lstStyle/>
        <a:p>
          <a:endParaRPr lang="en-US"/>
        </a:p>
      </dgm:t>
    </dgm:pt>
    <dgm:pt modelId="{6612E1EF-A8C5-4A0A-9CAB-A6A722C3A69C}" type="sibTrans" cxnId="{9730CA47-8D4F-452F-93BD-693BD9CA90D0}">
      <dgm:prSet/>
      <dgm:spPr/>
      <dgm:t>
        <a:bodyPr/>
        <a:lstStyle/>
        <a:p>
          <a:endParaRPr lang="en-US"/>
        </a:p>
      </dgm:t>
    </dgm:pt>
    <dgm:pt modelId="{4A4DDE59-8089-4B7D-9505-1DE43C05A58D}">
      <dgm:prSet phldrT="[Text]"/>
      <dgm:spPr>
        <a:solidFill>
          <a:srgbClr val="002060"/>
        </a:solidFill>
      </dgm:spPr>
      <dgm:t>
        <a:bodyPr/>
        <a:lstStyle/>
        <a:p>
          <a:r>
            <a:rPr lang="fr-FR" dirty="0" err="1"/>
            <a:t>Sub</a:t>
          </a:r>
          <a:r>
            <a:rPr lang="fr-FR" dirty="0"/>
            <a:t> WG </a:t>
          </a:r>
          <a:r>
            <a:rPr lang="fr-FR" dirty="0" err="1"/>
            <a:t>weeklies</a:t>
          </a:r>
          <a:endParaRPr lang="en-US" dirty="0"/>
        </a:p>
      </dgm:t>
    </dgm:pt>
    <dgm:pt modelId="{9EF12EFD-3048-4CAA-8C5B-CE6D1C4390FA}" type="parTrans" cxnId="{B400A4D8-9704-4579-9881-5898EE36F39A}">
      <dgm:prSet/>
      <dgm:spPr/>
      <dgm:t>
        <a:bodyPr/>
        <a:lstStyle/>
        <a:p>
          <a:endParaRPr lang="en-US"/>
        </a:p>
      </dgm:t>
    </dgm:pt>
    <dgm:pt modelId="{A6430C20-A3CC-42FC-A266-7A6B740C4EF6}" type="sibTrans" cxnId="{B400A4D8-9704-4579-9881-5898EE36F39A}">
      <dgm:prSet/>
      <dgm:spPr/>
      <dgm:t>
        <a:bodyPr/>
        <a:lstStyle/>
        <a:p>
          <a:endParaRPr lang="en-US"/>
        </a:p>
      </dgm:t>
    </dgm:pt>
    <dgm:pt modelId="{90051F7A-4381-4A6A-B6C1-98A60BE124DA}" type="pres">
      <dgm:prSet presAssocID="{D3E00964-56EE-420D-A74B-4B4A1472E2C9}" presName="Name0" presStyleCnt="0">
        <dgm:presLayoutVars>
          <dgm:dir/>
          <dgm:animLvl val="lvl"/>
          <dgm:resizeHandles val="exact"/>
        </dgm:presLayoutVars>
      </dgm:prSet>
      <dgm:spPr/>
    </dgm:pt>
    <dgm:pt modelId="{B830CFF7-D7FF-4590-A4D9-98B794954DA9}" type="pres">
      <dgm:prSet presAssocID="{2EC407F0-977E-4F50-A768-254B158829BE}" presName="linNode" presStyleCnt="0"/>
      <dgm:spPr/>
    </dgm:pt>
    <dgm:pt modelId="{1F1CECBF-971C-45D1-994C-EA9FE58AA761}" type="pres">
      <dgm:prSet presAssocID="{2EC407F0-977E-4F50-A768-254B158829BE}" presName="parTx" presStyleLbl="revTx" presStyleIdx="0" presStyleCnt="2">
        <dgm:presLayoutVars>
          <dgm:chMax val="1"/>
          <dgm:bulletEnabled val="1"/>
        </dgm:presLayoutVars>
      </dgm:prSet>
      <dgm:spPr/>
    </dgm:pt>
    <dgm:pt modelId="{5367295D-29E7-44EE-B67A-2C3EF47A6CC1}" type="pres">
      <dgm:prSet presAssocID="{2EC407F0-977E-4F50-A768-254B158829BE}" presName="bracket" presStyleLbl="parChTrans1D1" presStyleIdx="0" presStyleCnt="2"/>
      <dgm:spPr/>
    </dgm:pt>
    <dgm:pt modelId="{FC7FC478-6BCB-46A8-9B72-69A71A0AA721}" type="pres">
      <dgm:prSet presAssocID="{2EC407F0-977E-4F50-A768-254B158829BE}" presName="spH" presStyleCnt="0"/>
      <dgm:spPr/>
    </dgm:pt>
    <dgm:pt modelId="{4270E69F-7B62-4883-860B-F4F2F337A12A}" type="pres">
      <dgm:prSet presAssocID="{2EC407F0-977E-4F50-A768-254B158829BE}" presName="desTx" presStyleLbl="node1" presStyleIdx="0" presStyleCnt="2">
        <dgm:presLayoutVars>
          <dgm:bulletEnabled val="1"/>
        </dgm:presLayoutVars>
      </dgm:prSet>
      <dgm:spPr/>
    </dgm:pt>
    <dgm:pt modelId="{1C239799-9C0C-469F-A980-7AE1D44673D8}" type="pres">
      <dgm:prSet presAssocID="{8056BCD3-D6B2-4A36-8711-6F23CAA325E0}" presName="spV" presStyleCnt="0"/>
      <dgm:spPr/>
    </dgm:pt>
    <dgm:pt modelId="{64258E50-9AD1-461A-95E2-2E57148F4202}" type="pres">
      <dgm:prSet presAssocID="{BAB02A59-73FC-4459-AD09-8949460401C2}" presName="linNode" presStyleCnt="0"/>
      <dgm:spPr/>
    </dgm:pt>
    <dgm:pt modelId="{DA5C15E8-383B-4BC6-8059-49A0ACD89408}" type="pres">
      <dgm:prSet presAssocID="{BAB02A59-73FC-4459-AD09-8949460401C2}" presName="parTx" presStyleLbl="revTx" presStyleIdx="1" presStyleCnt="2">
        <dgm:presLayoutVars>
          <dgm:chMax val="1"/>
          <dgm:bulletEnabled val="1"/>
        </dgm:presLayoutVars>
      </dgm:prSet>
      <dgm:spPr/>
    </dgm:pt>
    <dgm:pt modelId="{49110B3C-C80E-458F-B7A6-58C3A87D4D5D}" type="pres">
      <dgm:prSet presAssocID="{BAB02A59-73FC-4459-AD09-8949460401C2}" presName="bracket" presStyleLbl="parChTrans1D1" presStyleIdx="1" presStyleCnt="2"/>
      <dgm:spPr/>
    </dgm:pt>
    <dgm:pt modelId="{64CFC883-F78B-4313-8310-CD30CAFF122C}" type="pres">
      <dgm:prSet presAssocID="{BAB02A59-73FC-4459-AD09-8949460401C2}" presName="spH" presStyleCnt="0"/>
      <dgm:spPr/>
    </dgm:pt>
    <dgm:pt modelId="{3C022538-0D9B-41B7-A8D4-CA11858E7745}" type="pres">
      <dgm:prSet presAssocID="{BAB02A59-73FC-4459-AD09-8949460401C2}" presName="desTx" presStyleLbl="node1" presStyleIdx="1" presStyleCnt="2">
        <dgm:presLayoutVars>
          <dgm:bulletEnabled val="1"/>
        </dgm:presLayoutVars>
      </dgm:prSet>
      <dgm:spPr/>
    </dgm:pt>
  </dgm:ptLst>
  <dgm:cxnLst>
    <dgm:cxn modelId="{E6E19A06-9520-4A95-AA5F-33EF579E0E33}" type="presOf" srcId="{349CAA37-3E0A-4EC1-BDFB-0DACF592FF12}" destId="{3C022538-0D9B-41B7-A8D4-CA11858E7745}" srcOrd="0" destOrd="1" presId="urn:diagrams.loki3.com/BracketList"/>
    <dgm:cxn modelId="{08E4D30A-11A4-43D8-A2B9-2D54C0541C33}" srcId="{2EC407F0-977E-4F50-A768-254B158829BE}" destId="{C80A4114-DB39-4AEA-AB55-71BC44D1732F}" srcOrd="1" destOrd="0" parTransId="{ED0C67CE-9A4A-4A1F-BB40-314282396E2C}" sibTransId="{BA62390E-1FB0-45F9-93D9-52E31BFD01D9}"/>
    <dgm:cxn modelId="{8705541E-2F1B-4635-A9A2-1131303194F6}" srcId="{BAB02A59-73FC-4459-AD09-8949460401C2}" destId="{55555E17-BFC6-4613-A87A-28DE50274CE4}" srcOrd="0" destOrd="0" parTransId="{AEEE0BB5-EAF7-469E-AA1A-0DED402862C9}" sibTransId="{F1F56B5D-7171-4480-B8E1-69C4869EA981}"/>
    <dgm:cxn modelId="{395D6423-9A9B-4568-ADBB-B2EAF667E89B}" srcId="{D3E00964-56EE-420D-A74B-4B4A1472E2C9}" destId="{BAB02A59-73FC-4459-AD09-8949460401C2}" srcOrd="1" destOrd="0" parTransId="{10436C62-DC3F-40B2-9887-46A4BB3C070F}" sibTransId="{AA672512-EB5C-42FC-81B5-19523F0F858E}"/>
    <dgm:cxn modelId="{C57BEA60-E6A6-4D32-9CBE-DC33626A4906}" type="presOf" srcId="{4A4DDE59-8089-4B7D-9505-1DE43C05A58D}" destId="{3C022538-0D9B-41B7-A8D4-CA11858E7745}" srcOrd="0" destOrd="2" presId="urn:diagrams.loki3.com/BracketList"/>
    <dgm:cxn modelId="{9730CA47-8D4F-452F-93BD-693BD9CA90D0}" srcId="{BAB02A59-73FC-4459-AD09-8949460401C2}" destId="{349CAA37-3E0A-4EC1-BDFB-0DACF592FF12}" srcOrd="1" destOrd="0" parTransId="{A488DAE2-C611-40CF-9CD5-E8EA4864553F}" sibTransId="{6612E1EF-A8C5-4A0A-9CAB-A6A722C3A69C}"/>
    <dgm:cxn modelId="{C04EE14A-2E6B-4927-B7E4-7428C40F5396}" type="presOf" srcId="{9F4CF020-E60F-497C-8765-D91226512F63}" destId="{4270E69F-7B62-4883-860B-F4F2F337A12A}" srcOrd="0" destOrd="0" presId="urn:diagrams.loki3.com/BracketList"/>
    <dgm:cxn modelId="{4B631350-74FA-4A57-83CD-1E8D32FDED66}" type="presOf" srcId="{C80A4114-DB39-4AEA-AB55-71BC44D1732F}" destId="{4270E69F-7B62-4883-860B-F4F2F337A12A}" srcOrd="0" destOrd="1" presId="urn:diagrams.loki3.com/BracketList"/>
    <dgm:cxn modelId="{F9C8C17F-54BA-4D1B-9328-B91B190FB21F}" type="presOf" srcId="{2EC407F0-977E-4F50-A768-254B158829BE}" destId="{1F1CECBF-971C-45D1-994C-EA9FE58AA761}" srcOrd="0" destOrd="0" presId="urn:diagrams.loki3.com/BracketList"/>
    <dgm:cxn modelId="{80A3D4A0-8F9C-41C5-8023-02DF8E983A46}" srcId="{D3E00964-56EE-420D-A74B-4B4A1472E2C9}" destId="{2EC407F0-977E-4F50-A768-254B158829BE}" srcOrd="0" destOrd="0" parTransId="{BF4A4453-22FF-46D5-9ACE-AB752DC60F30}" sibTransId="{8056BCD3-D6B2-4A36-8711-6F23CAA325E0}"/>
    <dgm:cxn modelId="{D81B6ECD-C7DB-430A-B5D6-72422691BDC6}" srcId="{2EC407F0-977E-4F50-A768-254B158829BE}" destId="{9F4CF020-E60F-497C-8765-D91226512F63}" srcOrd="0" destOrd="0" parTransId="{4483BA80-9D6D-430C-BCFD-A5FEE145A5B6}" sibTransId="{3F50E81B-6090-481D-8B10-B6AB55709081}"/>
    <dgm:cxn modelId="{243726D4-0E88-439D-B07A-8A61D84E5784}" type="presOf" srcId="{D3E00964-56EE-420D-A74B-4B4A1472E2C9}" destId="{90051F7A-4381-4A6A-B6C1-98A60BE124DA}" srcOrd="0" destOrd="0" presId="urn:diagrams.loki3.com/BracketList"/>
    <dgm:cxn modelId="{B400A4D8-9704-4579-9881-5898EE36F39A}" srcId="{BAB02A59-73FC-4459-AD09-8949460401C2}" destId="{4A4DDE59-8089-4B7D-9505-1DE43C05A58D}" srcOrd="2" destOrd="0" parTransId="{9EF12EFD-3048-4CAA-8C5B-CE6D1C4390FA}" sibTransId="{A6430C20-A3CC-42FC-A266-7A6B740C4EF6}"/>
    <dgm:cxn modelId="{C294AEDF-5597-49A7-8C98-369A62C7B3F9}" type="presOf" srcId="{55555E17-BFC6-4613-A87A-28DE50274CE4}" destId="{3C022538-0D9B-41B7-A8D4-CA11858E7745}" srcOrd="0" destOrd="0" presId="urn:diagrams.loki3.com/BracketList"/>
    <dgm:cxn modelId="{D00F24EB-360D-4BA0-93C6-15D365E62287}" type="presOf" srcId="{BAB02A59-73FC-4459-AD09-8949460401C2}" destId="{DA5C15E8-383B-4BC6-8059-49A0ACD89408}" srcOrd="0" destOrd="0" presId="urn:diagrams.loki3.com/BracketList"/>
    <dgm:cxn modelId="{51F5E15E-EB97-484D-A8B0-10B3E6E95E47}" type="presParOf" srcId="{90051F7A-4381-4A6A-B6C1-98A60BE124DA}" destId="{B830CFF7-D7FF-4590-A4D9-98B794954DA9}" srcOrd="0" destOrd="0" presId="urn:diagrams.loki3.com/BracketList"/>
    <dgm:cxn modelId="{D4D915A2-63FD-4808-ADCA-0999D93B9941}" type="presParOf" srcId="{B830CFF7-D7FF-4590-A4D9-98B794954DA9}" destId="{1F1CECBF-971C-45D1-994C-EA9FE58AA761}" srcOrd="0" destOrd="0" presId="urn:diagrams.loki3.com/BracketList"/>
    <dgm:cxn modelId="{300CC813-F184-4EA0-B8E1-D7E76651439E}" type="presParOf" srcId="{B830CFF7-D7FF-4590-A4D9-98B794954DA9}" destId="{5367295D-29E7-44EE-B67A-2C3EF47A6CC1}" srcOrd="1" destOrd="0" presId="urn:diagrams.loki3.com/BracketList"/>
    <dgm:cxn modelId="{70E85ECB-E3F5-408D-9D06-875F55993741}" type="presParOf" srcId="{B830CFF7-D7FF-4590-A4D9-98B794954DA9}" destId="{FC7FC478-6BCB-46A8-9B72-69A71A0AA721}" srcOrd="2" destOrd="0" presId="urn:diagrams.loki3.com/BracketList"/>
    <dgm:cxn modelId="{7AF26CCD-832E-4A68-937A-3EEC4E3A0E46}" type="presParOf" srcId="{B830CFF7-D7FF-4590-A4D9-98B794954DA9}" destId="{4270E69F-7B62-4883-860B-F4F2F337A12A}" srcOrd="3" destOrd="0" presId="urn:diagrams.loki3.com/BracketList"/>
    <dgm:cxn modelId="{FE2B07BD-DB3B-4B71-BE89-CAA216E224FF}" type="presParOf" srcId="{90051F7A-4381-4A6A-B6C1-98A60BE124DA}" destId="{1C239799-9C0C-469F-A980-7AE1D44673D8}" srcOrd="1" destOrd="0" presId="urn:diagrams.loki3.com/BracketList"/>
    <dgm:cxn modelId="{D2076ECB-64C0-4FF0-997A-76DBA3B1C72E}" type="presParOf" srcId="{90051F7A-4381-4A6A-B6C1-98A60BE124DA}" destId="{64258E50-9AD1-461A-95E2-2E57148F4202}" srcOrd="2" destOrd="0" presId="urn:diagrams.loki3.com/BracketList"/>
    <dgm:cxn modelId="{4A3E5718-2894-4428-8431-F18375EDF999}" type="presParOf" srcId="{64258E50-9AD1-461A-95E2-2E57148F4202}" destId="{DA5C15E8-383B-4BC6-8059-49A0ACD89408}" srcOrd="0" destOrd="0" presId="urn:diagrams.loki3.com/BracketList"/>
    <dgm:cxn modelId="{6062507C-9A57-4F46-90C5-63006C05A37A}" type="presParOf" srcId="{64258E50-9AD1-461A-95E2-2E57148F4202}" destId="{49110B3C-C80E-458F-B7A6-58C3A87D4D5D}" srcOrd="1" destOrd="0" presId="urn:diagrams.loki3.com/BracketList"/>
    <dgm:cxn modelId="{F23DA57D-1820-4107-A5B3-425CF45D0C7F}" type="presParOf" srcId="{64258E50-9AD1-461A-95E2-2E57148F4202}" destId="{64CFC883-F78B-4313-8310-CD30CAFF122C}" srcOrd="2" destOrd="0" presId="urn:diagrams.loki3.com/BracketList"/>
    <dgm:cxn modelId="{4C2CFFB7-383F-4617-AB7E-37B1F0AF8F4B}" type="presParOf" srcId="{64258E50-9AD1-461A-95E2-2E57148F4202}" destId="{3C022538-0D9B-41B7-A8D4-CA11858E7745}"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C49B3C-F0A7-4F7F-A411-CABBAA93BA28}"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76E8C364-8E0C-454E-88BC-A9ED7E1683F3}">
      <dgm:prSet phldrT="[Text]" custT="1"/>
      <dgm:spPr/>
      <dgm:t>
        <a:bodyPr/>
        <a:lstStyle/>
        <a:p>
          <a:r>
            <a:rPr lang="en-US" sz="2800" dirty="0"/>
            <a:t>Attributes for CDC/RDC block model</a:t>
          </a:r>
        </a:p>
      </dgm:t>
    </dgm:pt>
    <dgm:pt modelId="{59B12EFE-5951-4244-8340-926CE932C3AE}" type="parTrans" cxnId="{47FF5F08-119E-4034-AFCB-7B4047BB83EE}">
      <dgm:prSet/>
      <dgm:spPr/>
      <dgm:t>
        <a:bodyPr/>
        <a:lstStyle/>
        <a:p>
          <a:endParaRPr lang="en-US"/>
        </a:p>
      </dgm:t>
    </dgm:pt>
    <dgm:pt modelId="{08AE495F-9B5A-4ED8-91DF-DD5FF2959A07}" type="sibTrans" cxnId="{47FF5F08-119E-4034-AFCB-7B4047BB83EE}">
      <dgm:prSet/>
      <dgm:spPr>
        <a:noFill/>
        <a:ln>
          <a:noFill/>
        </a:ln>
      </dgm:spPr>
      <dgm:t>
        <a:bodyPr/>
        <a:lstStyle/>
        <a:p>
          <a:endParaRPr lang="en-US" dirty="0"/>
        </a:p>
      </dgm:t>
    </dgm:pt>
    <dgm:pt modelId="{2A1F3338-C87F-4223-9256-D1A7189697E1}">
      <dgm:prSet phldrT="[Text]" custT="1"/>
      <dgm:spPr>
        <a:solidFill>
          <a:srgbClr val="00B050"/>
        </a:solidFill>
      </dgm:spPr>
      <dgm:t>
        <a:bodyPr/>
        <a:lstStyle/>
        <a:p>
          <a:r>
            <a:rPr lang="en-US" sz="2800" dirty="0"/>
            <a:t>Address most industry standard interfaces</a:t>
          </a:r>
        </a:p>
      </dgm:t>
    </dgm:pt>
    <dgm:pt modelId="{4ECA4BB3-FDCC-40DF-9841-282667B842B2}" type="parTrans" cxnId="{F1391413-BADA-4C5B-BADC-37C9691D5983}">
      <dgm:prSet/>
      <dgm:spPr/>
      <dgm:t>
        <a:bodyPr/>
        <a:lstStyle/>
        <a:p>
          <a:endParaRPr lang="en-US"/>
        </a:p>
      </dgm:t>
    </dgm:pt>
    <dgm:pt modelId="{15417F31-A153-4DE6-BDC4-B332D36F431F}" type="sibTrans" cxnId="{F1391413-BADA-4C5B-BADC-37C9691D5983}">
      <dgm:prSet custT="1"/>
      <dgm:spPr>
        <a:solidFill>
          <a:srgbClr val="FF9933"/>
        </a:solidFill>
      </dgm:spPr>
      <dgm:t>
        <a:bodyPr/>
        <a:lstStyle/>
        <a:p>
          <a:r>
            <a:rPr lang="en-US" sz="2800" dirty="0"/>
            <a:t>Identify limitations and extensions for the attributes</a:t>
          </a:r>
        </a:p>
      </dgm:t>
    </dgm:pt>
    <dgm:pt modelId="{B4154488-9EBC-441E-AED7-40F2191E0219}" type="pres">
      <dgm:prSet presAssocID="{78C49B3C-F0A7-4F7F-A411-CABBAA93BA28}" presName="Name0" presStyleCnt="0">
        <dgm:presLayoutVars>
          <dgm:chMax/>
          <dgm:chPref/>
          <dgm:dir/>
          <dgm:animLvl val="lvl"/>
        </dgm:presLayoutVars>
      </dgm:prSet>
      <dgm:spPr/>
    </dgm:pt>
    <dgm:pt modelId="{6D9DD8E1-36C1-44A8-ADE5-68B5A9D3682F}" type="pres">
      <dgm:prSet presAssocID="{76E8C364-8E0C-454E-88BC-A9ED7E1683F3}" presName="composite" presStyleCnt="0"/>
      <dgm:spPr/>
    </dgm:pt>
    <dgm:pt modelId="{899F2609-14EB-4DD4-A158-06E67DB50CB2}" type="pres">
      <dgm:prSet presAssocID="{76E8C364-8E0C-454E-88BC-A9ED7E1683F3}" presName="Parent1" presStyleLbl="node1" presStyleIdx="0" presStyleCnt="4" custScaleX="188403" custScaleY="102556" custLinFactNeighborX="-1930" custLinFactNeighborY="1239">
        <dgm:presLayoutVars>
          <dgm:chMax val="1"/>
          <dgm:chPref val="1"/>
          <dgm:bulletEnabled val="1"/>
        </dgm:presLayoutVars>
      </dgm:prSet>
      <dgm:spPr/>
    </dgm:pt>
    <dgm:pt modelId="{965ED813-8519-455B-A1CF-E8F4A0B7C471}" type="pres">
      <dgm:prSet presAssocID="{76E8C364-8E0C-454E-88BC-A9ED7E1683F3}" presName="Childtext1" presStyleLbl="revTx" presStyleIdx="0" presStyleCnt="2">
        <dgm:presLayoutVars>
          <dgm:chMax val="0"/>
          <dgm:chPref val="0"/>
          <dgm:bulletEnabled val="1"/>
        </dgm:presLayoutVars>
      </dgm:prSet>
      <dgm:spPr/>
    </dgm:pt>
    <dgm:pt modelId="{4918FE73-25DD-4171-9397-784F93BC30F1}" type="pres">
      <dgm:prSet presAssocID="{76E8C364-8E0C-454E-88BC-A9ED7E1683F3}" presName="BalanceSpacing" presStyleCnt="0"/>
      <dgm:spPr/>
    </dgm:pt>
    <dgm:pt modelId="{68CADD92-742C-477C-B462-EDF2DD9BA5E7}" type="pres">
      <dgm:prSet presAssocID="{76E8C364-8E0C-454E-88BC-A9ED7E1683F3}" presName="BalanceSpacing1" presStyleCnt="0"/>
      <dgm:spPr/>
    </dgm:pt>
    <dgm:pt modelId="{516F12A8-2844-4C78-92A1-B4D815F33C9A}" type="pres">
      <dgm:prSet presAssocID="{08AE495F-9B5A-4ED8-91DF-DD5FF2959A07}" presName="Accent1Text" presStyleLbl="node1" presStyleIdx="1" presStyleCnt="4"/>
      <dgm:spPr/>
    </dgm:pt>
    <dgm:pt modelId="{715AC6DD-1996-463B-932D-39291468A860}" type="pres">
      <dgm:prSet presAssocID="{08AE495F-9B5A-4ED8-91DF-DD5FF2959A07}" presName="spaceBetweenRectangles" presStyleCnt="0"/>
      <dgm:spPr/>
    </dgm:pt>
    <dgm:pt modelId="{F85C2568-4627-4A06-88F2-81E57288B234}" type="pres">
      <dgm:prSet presAssocID="{2A1F3338-C87F-4223-9256-D1A7189697E1}" presName="composite" presStyleCnt="0"/>
      <dgm:spPr/>
    </dgm:pt>
    <dgm:pt modelId="{756B1F28-8032-489E-A86A-2F2DFE67319A}" type="pres">
      <dgm:prSet presAssocID="{2A1F3338-C87F-4223-9256-D1A7189697E1}" presName="Parent1" presStyleLbl="node1" presStyleIdx="2" presStyleCnt="4" custScaleX="203664" custScaleY="104880" custLinFactNeighborX="-82557" custLinFactNeighborY="1239">
        <dgm:presLayoutVars>
          <dgm:chMax val="1"/>
          <dgm:chPref val="1"/>
          <dgm:bulletEnabled val="1"/>
        </dgm:presLayoutVars>
      </dgm:prSet>
      <dgm:spPr/>
    </dgm:pt>
    <dgm:pt modelId="{C9D033F4-A1D9-43C3-9955-63B90EC6B651}" type="pres">
      <dgm:prSet presAssocID="{2A1F3338-C87F-4223-9256-D1A7189697E1}" presName="Childtext1" presStyleLbl="revTx" presStyleIdx="1" presStyleCnt="2">
        <dgm:presLayoutVars>
          <dgm:chMax val="0"/>
          <dgm:chPref val="0"/>
          <dgm:bulletEnabled val="1"/>
        </dgm:presLayoutVars>
      </dgm:prSet>
      <dgm:spPr/>
    </dgm:pt>
    <dgm:pt modelId="{C4E2E39E-B7A6-4538-9C7F-DF06BD070A04}" type="pres">
      <dgm:prSet presAssocID="{2A1F3338-C87F-4223-9256-D1A7189697E1}" presName="BalanceSpacing" presStyleCnt="0"/>
      <dgm:spPr/>
    </dgm:pt>
    <dgm:pt modelId="{C2D29000-831B-4584-AB02-447855E7059A}" type="pres">
      <dgm:prSet presAssocID="{2A1F3338-C87F-4223-9256-D1A7189697E1}" presName="BalanceSpacing1" presStyleCnt="0"/>
      <dgm:spPr/>
    </dgm:pt>
    <dgm:pt modelId="{2934E130-A68E-43F3-BF41-52BB8CAA9788}" type="pres">
      <dgm:prSet presAssocID="{15417F31-A153-4DE6-BDC4-B332D36F431F}" presName="Accent1Text" presStyleLbl="node1" presStyleIdx="3" presStyleCnt="4" custScaleX="211677" custLinFactNeighborX="85056"/>
      <dgm:spPr/>
    </dgm:pt>
  </dgm:ptLst>
  <dgm:cxnLst>
    <dgm:cxn modelId="{47FF5F08-119E-4034-AFCB-7B4047BB83EE}" srcId="{78C49B3C-F0A7-4F7F-A411-CABBAA93BA28}" destId="{76E8C364-8E0C-454E-88BC-A9ED7E1683F3}" srcOrd="0" destOrd="0" parTransId="{59B12EFE-5951-4244-8340-926CE932C3AE}" sibTransId="{08AE495F-9B5A-4ED8-91DF-DD5FF2959A07}"/>
    <dgm:cxn modelId="{F1391413-BADA-4C5B-BADC-37C9691D5983}" srcId="{78C49B3C-F0A7-4F7F-A411-CABBAA93BA28}" destId="{2A1F3338-C87F-4223-9256-D1A7189697E1}" srcOrd="1" destOrd="0" parTransId="{4ECA4BB3-FDCC-40DF-9841-282667B842B2}" sibTransId="{15417F31-A153-4DE6-BDC4-B332D36F431F}"/>
    <dgm:cxn modelId="{54223860-AD5E-487E-9175-38766752AB62}" type="presOf" srcId="{2A1F3338-C87F-4223-9256-D1A7189697E1}" destId="{756B1F28-8032-489E-A86A-2F2DFE67319A}" srcOrd="0" destOrd="0" presId="urn:microsoft.com/office/officeart/2008/layout/AlternatingHexagons"/>
    <dgm:cxn modelId="{6DE6B341-BF9B-498A-86D9-456EF6CBFC69}" type="presOf" srcId="{15417F31-A153-4DE6-BDC4-B332D36F431F}" destId="{2934E130-A68E-43F3-BF41-52BB8CAA9788}" srcOrd="0" destOrd="0" presId="urn:microsoft.com/office/officeart/2008/layout/AlternatingHexagons"/>
    <dgm:cxn modelId="{F53C15C7-2169-4A04-B2C7-D14240C5CCB8}" type="presOf" srcId="{78C49B3C-F0A7-4F7F-A411-CABBAA93BA28}" destId="{B4154488-9EBC-441E-AED7-40F2191E0219}" srcOrd="0" destOrd="0" presId="urn:microsoft.com/office/officeart/2008/layout/AlternatingHexagons"/>
    <dgm:cxn modelId="{2DBED4CE-BC23-4ACC-995D-0369C27A9CD9}" type="presOf" srcId="{08AE495F-9B5A-4ED8-91DF-DD5FF2959A07}" destId="{516F12A8-2844-4C78-92A1-B4D815F33C9A}" srcOrd="0" destOrd="0" presId="urn:microsoft.com/office/officeart/2008/layout/AlternatingHexagons"/>
    <dgm:cxn modelId="{F7072DD8-4BE0-4EFE-B97C-09703AA1D45F}" type="presOf" srcId="{76E8C364-8E0C-454E-88BC-A9ED7E1683F3}" destId="{899F2609-14EB-4DD4-A158-06E67DB50CB2}" srcOrd="0" destOrd="0" presId="urn:microsoft.com/office/officeart/2008/layout/AlternatingHexagons"/>
    <dgm:cxn modelId="{586B7498-933C-4661-9EDC-C52B67AF0767}" type="presParOf" srcId="{B4154488-9EBC-441E-AED7-40F2191E0219}" destId="{6D9DD8E1-36C1-44A8-ADE5-68B5A9D3682F}" srcOrd="0" destOrd="0" presId="urn:microsoft.com/office/officeart/2008/layout/AlternatingHexagons"/>
    <dgm:cxn modelId="{AAA063E6-2D55-4C86-B590-E9141ED3BF60}" type="presParOf" srcId="{6D9DD8E1-36C1-44A8-ADE5-68B5A9D3682F}" destId="{899F2609-14EB-4DD4-A158-06E67DB50CB2}" srcOrd="0" destOrd="0" presId="urn:microsoft.com/office/officeart/2008/layout/AlternatingHexagons"/>
    <dgm:cxn modelId="{2A714F19-0DF8-44D3-8CA7-3362D5967F4F}" type="presParOf" srcId="{6D9DD8E1-36C1-44A8-ADE5-68B5A9D3682F}" destId="{965ED813-8519-455B-A1CF-E8F4A0B7C471}" srcOrd="1" destOrd="0" presId="urn:microsoft.com/office/officeart/2008/layout/AlternatingHexagons"/>
    <dgm:cxn modelId="{1C4FF2F2-9ACD-4137-9AF3-3A44F9DC602B}" type="presParOf" srcId="{6D9DD8E1-36C1-44A8-ADE5-68B5A9D3682F}" destId="{4918FE73-25DD-4171-9397-784F93BC30F1}" srcOrd="2" destOrd="0" presId="urn:microsoft.com/office/officeart/2008/layout/AlternatingHexagons"/>
    <dgm:cxn modelId="{A77F8E8C-9D7C-41D9-BA4A-7BACA6E904EB}" type="presParOf" srcId="{6D9DD8E1-36C1-44A8-ADE5-68B5A9D3682F}" destId="{68CADD92-742C-477C-B462-EDF2DD9BA5E7}" srcOrd="3" destOrd="0" presId="urn:microsoft.com/office/officeart/2008/layout/AlternatingHexagons"/>
    <dgm:cxn modelId="{6AC54F7A-598E-46BE-A988-256E2EB773E0}" type="presParOf" srcId="{6D9DD8E1-36C1-44A8-ADE5-68B5A9D3682F}" destId="{516F12A8-2844-4C78-92A1-B4D815F33C9A}" srcOrd="4" destOrd="0" presId="urn:microsoft.com/office/officeart/2008/layout/AlternatingHexagons"/>
    <dgm:cxn modelId="{C74D3870-F011-4A15-A71B-7C08969AD77D}" type="presParOf" srcId="{B4154488-9EBC-441E-AED7-40F2191E0219}" destId="{715AC6DD-1996-463B-932D-39291468A860}" srcOrd="1" destOrd="0" presId="urn:microsoft.com/office/officeart/2008/layout/AlternatingHexagons"/>
    <dgm:cxn modelId="{E373FA88-6F47-4E48-A70B-0C29D8ACE937}" type="presParOf" srcId="{B4154488-9EBC-441E-AED7-40F2191E0219}" destId="{F85C2568-4627-4A06-88F2-81E57288B234}" srcOrd="2" destOrd="0" presId="urn:microsoft.com/office/officeart/2008/layout/AlternatingHexagons"/>
    <dgm:cxn modelId="{7D75296A-1618-41DB-B70A-B8BBE3D8FB8E}" type="presParOf" srcId="{F85C2568-4627-4A06-88F2-81E57288B234}" destId="{756B1F28-8032-489E-A86A-2F2DFE67319A}" srcOrd="0" destOrd="0" presId="urn:microsoft.com/office/officeart/2008/layout/AlternatingHexagons"/>
    <dgm:cxn modelId="{B9C423AF-65E1-423C-A5C0-422D5764575B}" type="presParOf" srcId="{F85C2568-4627-4A06-88F2-81E57288B234}" destId="{C9D033F4-A1D9-43C3-9955-63B90EC6B651}" srcOrd="1" destOrd="0" presId="urn:microsoft.com/office/officeart/2008/layout/AlternatingHexagons"/>
    <dgm:cxn modelId="{870646CC-4618-409B-926C-76221AE1E6E6}" type="presParOf" srcId="{F85C2568-4627-4A06-88F2-81E57288B234}" destId="{C4E2E39E-B7A6-4538-9C7F-DF06BD070A04}" srcOrd="2" destOrd="0" presId="urn:microsoft.com/office/officeart/2008/layout/AlternatingHexagons"/>
    <dgm:cxn modelId="{C6AEBCB2-E52D-41D1-BD11-849E230AE2CA}" type="presParOf" srcId="{F85C2568-4627-4A06-88F2-81E57288B234}" destId="{C2D29000-831B-4584-AB02-447855E7059A}" srcOrd="3" destOrd="0" presId="urn:microsoft.com/office/officeart/2008/layout/AlternatingHexagons"/>
    <dgm:cxn modelId="{225ABDD1-0E30-40CE-9A9E-411501EDC069}" type="presParOf" srcId="{F85C2568-4627-4A06-88F2-81E57288B234}" destId="{2934E130-A68E-43F3-BF41-52BB8CAA9788}"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5B53C-02B6-487D-BED1-24EFB6453049}">
      <dsp:nvSpPr>
        <dsp:cNvPr id="0" name=""/>
        <dsp:cNvSpPr/>
      </dsp:nvSpPr>
      <dsp:spPr>
        <a:xfrm>
          <a:off x="0" y="601"/>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3D13DA-2AAC-4ADD-A9D6-E1539BE02D8C}">
      <dsp:nvSpPr>
        <dsp:cNvPr id="0" name=""/>
        <dsp:cNvSpPr/>
      </dsp:nvSpPr>
      <dsp:spPr>
        <a:xfrm>
          <a:off x="0" y="601"/>
          <a:ext cx="10972800" cy="98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As we move from monolithic designs … to IP/SOC with IPs sourced from a small/select providers … to sourcing IPs globally (to create differentiated products) …</a:t>
          </a:r>
        </a:p>
      </dsp:txBody>
      <dsp:txXfrm>
        <a:off x="0" y="601"/>
        <a:ext cx="10972800" cy="981261"/>
      </dsp:txXfrm>
    </dsp:sp>
    <dsp:sp modelId="{B726E250-3BB2-40AB-A26C-FB2447D41002}">
      <dsp:nvSpPr>
        <dsp:cNvPr id="0" name=""/>
        <dsp:cNvSpPr/>
      </dsp:nvSpPr>
      <dsp:spPr>
        <a:xfrm>
          <a:off x="0" y="981862"/>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5CFAA2-BB82-4449-8850-15A0F70D74A5}">
      <dsp:nvSpPr>
        <dsp:cNvPr id="0" name=""/>
        <dsp:cNvSpPr/>
      </dsp:nvSpPr>
      <dsp:spPr>
        <a:xfrm>
          <a:off x="0" y="981862"/>
          <a:ext cx="10972800" cy="569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We must maintain quality as we drive faster </a:t>
          </a:r>
          <a:r>
            <a:rPr lang="en-US" sz="2400" b="1" kern="1200" dirty="0"/>
            <a:t>time-to-market</a:t>
          </a:r>
        </a:p>
      </dsp:txBody>
      <dsp:txXfrm>
        <a:off x="0" y="981862"/>
        <a:ext cx="10972800" cy="569553"/>
      </dsp:txXfrm>
    </dsp:sp>
    <dsp:sp modelId="{93E7A754-52E7-4AD5-99DC-82E46E0BEC0B}">
      <dsp:nvSpPr>
        <dsp:cNvPr id="0" name=""/>
        <dsp:cNvSpPr/>
      </dsp:nvSpPr>
      <dsp:spPr>
        <a:xfrm>
          <a:off x="0" y="1551415"/>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8D6680-22F5-46BF-9CE3-4EABFB9FAA9B}">
      <dsp:nvSpPr>
        <dsp:cNvPr id="0" name=""/>
        <dsp:cNvSpPr/>
      </dsp:nvSpPr>
      <dsp:spPr>
        <a:xfrm>
          <a:off x="0" y="1551415"/>
          <a:ext cx="10972800" cy="98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 areas where we have standards (</a:t>
          </a:r>
          <a:r>
            <a:rPr lang="en-US" sz="2400" kern="1200" dirty="0" err="1"/>
            <a:t>SystemVerilog</a:t>
          </a:r>
          <a:r>
            <a:rPr lang="en-US" sz="2400" kern="1200" dirty="0"/>
            <a:t>, OVM/UVM, LP/UPF), the integration is able to meet the above (</a:t>
          </a:r>
          <a:r>
            <a:rPr lang="en-US" sz="2400" b="1" kern="1200" dirty="0"/>
            <a:t>quality, speed</a:t>
          </a:r>
          <a:r>
            <a:rPr lang="en-US" sz="2400" kern="1200" dirty="0"/>
            <a:t>)</a:t>
          </a:r>
        </a:p>
      </dsp:txBody>
      <dsp:txXfrm>
        <a:off x="0" y="1551415"/>
        <a:ext cx="10972800" cy="981261"/>
      </dsp:txXfrm>
    </dsp:sp>
    <dsp:sp modelId="{EF7546B3-0ACE-41BD-8F52-CF523E867744}">
      <dsp:nvSpPr>
        <dsp:cNvPr id="0" name=""/>
        <dsp:cNvSpPr/>
      </dsp:nvSpPr>
      <dsp:spPr>
        <a:xfrm>
          <a:off x="0" y="2532676"/>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AB8FC5-360C-43AC-ADD6-88282A98DE9D}">
      <dsp:nvSpPr>
        <dsp:cNvPr id="0" name=""/>
        <dsp:cNvSpPr/>
      </dsp:nvSpPr>
      <dsp:spPr>
        <a:xfrm>
          <a:off x="0" y="2532676"/>
          <a:ext cx="10972800" cy="98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But in areas where we don’t have standards (in this case, CDC), most options trade-off either quality, or time-to-market, or both :-(</a:t>
          </a:r>
        </a:p>
      </dsp:txBody>
      <dsp:txXfrm>
        <a:off x="0" y="2532676"/>
        <a:ext cx="10972800" cy="981261"/>
      </dsp:txXfrm>
    </dsp:sp>
    <dsp:sp modelId="{BD46C932-458B-4767-BBA3-B526C8D4A6B0}">
      <dsp:nvSpPr>
        <dsp:cNvPr id="0" name=""/>
        <dsp:cNvSpPr/>
      </dsp:nvSpPr>
      <dsp:spPr>
        <a:xfrm>
          <a:off x="0" y="3513937"/>
          <a:ext cx="10972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E2B377-C4D0-44CC-86EC-92307FCE0B8C}">
      <dsp:nvSpPr>
        <dsp:cNvPr id="0" name=""/>
        <dsp:cNvSpPr/>
      </dsp:nvSpPr>
      <dsp:spPr>
        <a:xfrm>
          <a:off x="0" y="3513937"/>
          <a:ext cx="10972800" cy="98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Creating a standard for inter-operable collateral addresses this gap</a:t>
          </a:r>
        </a:p>
      </dsp:txBody>
      <dsp:txXfrm>
        <a:off x="0" y="3513937"/>
        <a:ext cx="10972800" cy="981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EAB6E-2947-4D21-8C65-175B0DE3B4D9}">
      <dsp:nvSpPr>
        <dsp:cNvPr id="0" name=""/>
        <dsp:cNvSpPr/>
      </dsp:nvSpPr>
      <dsp:spPr>
        <a:xfrm>
          <a:off x="788400" y="34529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96D96C-DCFA-40D5-88B8-1C4261609C0E}">
      <dsp:nvSpPr>
        <dsp:cNvPr id="0" name=""/>
        <dsp:cNvSpPr/>
      </dsp:nvSpPr>
      <dsp:spPr>
        <a:xfrm>
          <a:off x="0" y="1870543"/>
          <a:ext cx="5479315" cy="1733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b="0" kern="1200" dirty="0"/>
            <a:t>Pre-WG launched Sep ‘22 to evaluate need. WG launched Jan ’23</a:t>
          </a:r>
        </a:p>
        <a:p>
          <a:pPr marL="0" lvl="0" indent="0" algn="l" defTabSz="666750">
            <a:lnSpc>
              <a:spcPct val="100000"/>
            </a:lnSpc>
            <a:spcBef>
              <a:spcPct val="0"/>
            </a:spcBef>
            <a:spcAft>
              <a:spcPct val="35000"/>
            </a:spcAft>
            <a:buNone/>
            <a:defRPr b="1"/>
          </a:pPr>
          <a:r>
            <a:rPr lang="en-US" sz="1500" kern="1200" dirty="0"/>
            <a:t>147 members from 23 companies (as of Dec 03 ‘24)</a:t>
          </a:r>
        </a:p>
        <a:p>
          <a:pPr marL="0" lvl="0" indent="0" algn="l" defTabSz="666750">
            <a:lnSpc>
              <a:spcPct val="100000"/>
            </a:lnSpc>
            <a:spcBef>
              <a:spcPct val="0"/>
            </a:spcBef>
            <a:spcAft>
              <a:spcPct val="35000"/>
            </a:spcAft>
            <a:buNone/>
            <a:defRPr b="1"/>
          </a:pPr>
          <a:r>
            <a:rPr lang="en-US" sz="1500" b="0" kern="1200" dirty="0"/>
            <a:t>5 active sub-groups: </a:t>
          </a:r>
        </a:p>
        <a:p>
          <a:pPr marL="0" lvl="0" indent="0" algn="l" defTabSz="666750">
            <a:lnSpc>
              <a:spcPct val="100000"/>
            </a:lnSpc>
            <a:spcBef>
              <a:spcPct val="0"/>
            </a:spcBef>
            <a:spcAft>
              <a:spcPct val="35000"/>
            </a:spcAft>
            <a:buNone/>
            <a:defRPr b="1"/>
          </a:pPr>
          <a:r>
            <a:rPr lang="en-US" sz="1500" b="0" kern="1200" dirty="0"/>
            <a:t>	Output-Collateral, Format, Assertions, Testing, Training</a:t>
          </a:r>
        </a:p>
        <a:p>
          <a:pPr marL="0" lvl="0" indent="0" algn="l" defTabSz="666750">
            <a:lnSpc>
              <a:spcPct val="100000"/>
            </a:lnSpc>
            <a:spcBef>
              <a:spcPct val="0"/>
            </a:spcBef>
            <a:spcAft>
              <a:spcPct val="35000"/>
            </a:spcAft>
            <a:buNone/>
            <a:defRPr b="1"/>
          </a:pPr>
          <a:r>
            <a:rPr lang="en-US" sz="1500" b="0" kern="1200" dirty="0"/>
            <a:t>V0.5 available for public review in February 2025</a:t>
          </a:r>
        </a:p>
      </dsp:txBody>
      <dsp:txXfrm>
        <a:off x="0" y="1870543"/>
        <a:ext cx="5479315" cy="1733594"/>
      </dsp:txXfrm>
    </dsp:sp>
    <dsp:sp modelId="{C528C15A-73F1-40B9-A49C-7938455C0934}">
      <dsp:nvSpPr>
        <dsp:cNvPr id="0" name=""/>
        <dsp:cNvSpPr/>
      </dsp:nvSpPr>
      <dsp:spPr>
        <a:xfrm>
          <a:off x="788400" y="3152185"/>
          <a:ext cx="4320000" cy="379"/>
        </a:xfrm>
        <a:prstGeom prst="rect">
          <a:avLst/>
        </a:prstGeom>
        <a:noFill/>
        <a:ln>
          <a:noFill/>
        </a:ln>
        <a:effectLst/>
      </dsp:spPr>
      <dsp:style>
        <a:lnRef idx="0">
          <a:scrgbClr r="0" g="0" b="0"/>
        </a:lnRef>
        <a:fillRef idx="0">
          <a:scrgbClr r="0" g="0" b="0"/>
        </a:fillRef>
        <a:effectRef idx="0">
          <a:scrgbClr r="0" g="0" b="0"/>
        </a:effectRef>
        <a:fontRef idx="minor"/>
      </dsp:style>
    </dsp:sp>
    <dsp:sp modelId="{5D216ACB-E353-4D2C-8AEB-508C1704F83F}">
      <dsp:nvSpPr>
        <dsp:cNvPr id="0" name=""/>
        <dsp:cNvSpPr/>
      </dsp:nvSpPr>
      <dsp:spPr>
        <a:xfrm>
          <a:off x="6444057" y="350816"/>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C3534-02AC-48EF-AF42-13479EF5D0BD}">
      <dsp:nvSpPr>
        <dsp:cNvPr id="0" name=""/>
        <dsp:cNvSpPr/>
      </dsp:nvSpPr>
      <dsp:spPr>
        <a:xfrm>
          <a:off x="6444057" y="253159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kern="1200" dirty="0"/>
            <a:t>Timeline</a:t>
          </a:r>
        </a:p>
      </dsp:txBody>
      <dsp:txXfrm>
        <a:off x="6444057" y="2531595"/>
        <a:ext cx="4320000" cy="648000"/>
      </dsp:txXfrm>
    </dsp:sp>
    <dsp:sp modelId="{326EE69F-95F7-41A5-9B6E-D0AFE6D80D5A}">
      <dsp:nvSpPr>
        <dsp:cNvPr id="0" name=""/>
        <dsp:cNvSpPr/>
      </dsp:nvSpPr>
      <dsp:spPr>
        <a:xfrm>
          <a:off x="6444057" y="3400137"/>
          <a:ext cx="4320000" cy="37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D1508-CAF4-4055-AC53-ACF9A1E75742}">
      <dsp:nvSpPr>
        <dsp:cNvPr id="0" name=""/>
        <dsp:cNvSpPr/>
      </dsp:nvSpPr>
      <dsp:spPr>
        <a:xfrm>
          <a:off x="3214" y="590192"/>
          <a:ext cx="2550318" cy="15301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Tool-agnostic interoperable collateral</a:t>
          </a:r>
        </a:p>
      </dsp:txBody>
      <dsp:txXfrm>
        <a:off x="3214" y="590192"/>
        <a:ext cx="2550318" cy="1530191"/>
      </dsp:txXfrm>
    </dsp:sp>
    <dsp:sp modelId="{C3289EF4-B4A6-4331-AEE0-289CC863177B}">
      <dsp:nvSpPr>
        <dsp:cNvPr id="0" name=""/>
        <dsp:cNvSpPr/>
      </dsp:nvSpPr>
      <dsp:spPr>
        <a:xfrm>
          <a:off x="2808565" y="590192"/>
          <a:ext cx="2550318" cy="153019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Supporting hierarchical CDC/RDC/Glitch structural analysis</a:t>
          </a:r>
        </a:p>
      </dsp:txBody>
      <dsp:txXfrm>
        <a:off x="2808565" y="590192"/>
        <a:ext cx="2550318" cy="1530191"/>
      </dsp:txXfrm>
    </dsp:sp>
    <dsp:sp modelId="{B1AE8FE4-C250-4055-B269-E2CF5826AB2F}">
      <dsp:nvSpPr>
        <dsp:cNvPr id="0" name=""/>
        <dsp:cNvSpPr/>
      </dsp:nvSpPr>
      <dsp:spPr>
        <a:xfrm>
          <a:off x="5613915" y="590192"/>
          <a:ext cx="2550318" cy="15301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Human readable, and machine parseable</a:t>
          </a:r>
        </a:p>
      </dsp:txBody>
      <dsp:txXfrm>
        <a:off x="5613915" y="590192"/>
        <a:ext cx="2550318" cy="1530191"/>
      </dsp:txXfrm>
    </dsp:sp>
    <dsp:sp modelId="{6AE77112-5349-4703-BFC8-033F45FE87DD}">
      <dsp:nvSpPr>
        <dsp:cNvPr id="0" name=""/>
        <dsp:cNvSpPr/>
      </dsp:nvSpPr>
      <dsp:spPr>
        <a:xfrm>
          <a:off x="8419266" y="590192"/>
          <a:ext cx="2550318" cy="1530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LP/UPF compliant</a:t>
          </a:r>
        </a:p>
      </dsp:txBody>
      <dsp:txXfrm>
        <a:off x="8419266" y="590192"/>
        <a:ext cx="2550318" cy="1530191"/>
      </dsp:txXfrm>
    </dsp:sp>
    <dsp:sp modelId="{403331F6-20B9-4474-80B5-4A51CEE43029}">
      <dsp:nvSpPr>
        <dsp:cNvPr id="0" name=""/>
        <dsp:cNvSpPr/>
      </dsp:nvSpPr>
      <dsp:spPr>
        <a:xfrm>
          <a:off x="3214" y="2375415"/>
          <a:ext cx="2550318" cy="153019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Multi-mode/param/instance comppliant</a:t>
          </a:r>
        </a:p>
      </dsp:txBody>
      <dsp:txXfrm>
        <a:off x="3214" y="2375415"/>
        <a:ext cx="2550318" cy="1530191"/>
      </dsp:txXfrm>
    </dsp:sp>
    <dsp:sp modelId="{AFB1D42A-3F6E-4CCB-A31B-19B2A21D7B03}">
      <dsp:nvSpPr>
        <dsp:cNvPr id="0" name=""/>
        <dsp:cNvSpPr/>
      </dsp:nvSpPr>
      <dsp:spPr>
        <a:xfrm>
          <a:off x="2808565" y="2375415"/>
          <a:ext cx="2550318" cy="15301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Covering majority of common interface protocols (e.g. AMBA, </a:t>
          </a:r>
          <a:r>
            <a:rPr lang="en-US" sz="1800" kern="1200" dirty="0" err="1"/>
            <a:t>UCIe</a:t>
          </a:r>
          <a:r>
            <a:rPr lang="en-US" sz="1800" kern="1200" dirty="0"/>
            <a:t>, etc.)</a:t>
          </a:r>
        </a:p>
      </dsp:txBody>
      <dsp:txXfrm>
        <a:off x="2808565" y="2375415"/>
        <a:ext cx="2550318" cy="1530191"/>
      </dsp:txXfrm>
    </dsp:sp>
    <dsp:sp modelId="{78C08970-792A-4BC1-A54B-E19BEE25716C}">
      <dsp:nvSpPr>
        <dsp:cNvPr id="0" name=""/>
        <dsp:cNvSpPr/>
      </dsp:nvSpPr>
      <dsp:spPr>
        <a:xfrm>
          <a:off x="5613915" y="2375415"/>
          <a:ext cx="2550318" cy="153019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Constraints/Assumptions can be verified with SVAs</a:t>
          </a:r>
        </a:p>
      </dsp:txBody>
      <dsp:txXfrm>
        <a:off x="5613915" y="2375415"/>
        <a:ext cx="2550318" cy="1530191"/>
      </dsp:txXfrm>
    </dsp:sp>
    <dsp:sp modelId="{C9C90CCF-49B6-47AF-9236-9FE5E9FED1E4}">
      <dsp:nvSpPr>
        <dsp:cNvPr id="0" name=""/>
        <dsp:cNvSpPr/>
      </dsp:nvSpPr>
      <dsp:spPr>
        <a:xfrm>
          <a:off x="8419266" y="2375415"/>
          <a:ext cx="2550318" cy="15301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Can meet other needs (e.g. FPGA, Analog)</a:t>
          </a:r>
        </a:p>
      </dsp:txBody>
      <dsp:txXfrm>
        <a:off x="8419266" y="2375415"/>
        <a:ext cx="2550318" cy="1530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B8D0E-CCC6-42DF-B3FE-C5D486975447}">
      <dsp:nvSpPr>
        <dsp:cNvPr id="0" name=""/>
        <dsp:cNvSpPr/>
      </dsp:nvSpPr>
      <dsp:spPr>
        <a:xfrm>
          <a:off x="3339028" y="1240131"/>
          <a:ext cx="1522968" cy="1522968"/>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38F85E6-7AE3-4192-A646-8E208A1078E3}">
      <dsp:nvSpPr>
        <dsp:cNvPr id="0" name=""/>
        <dsp:cNvSpPr/>
      </dsp:nvSpPr>
      <dsp:spPr>
        <a:xfrm>
          <a:off x="3217190" y="0"/>
          <a:ext cx="1766643" cy="10225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fr-FR" sz="3200" kern="1200" dirty="0"/>
            <a:t>Output </a:t>
          </a:r>
          <a:r>
            <a:rPr lang="fr-FR" sz="3200" kern="1200" dirty="0" err="1"/>
            <a:t>Collateral</a:t>
          </a:r>
          <a:endParaRPr lang="en-US" sz="3200" kern="1200" dirty="0"/>
        </a:p>
      </dsp:txBody>
      <dsp:txXfrm>
        <a:off x="3217190" y="0"/>
        <a:ext cx="1766643" cy="1022564"/>
      </dsp:txXfrm>
    </dsp:sp>
    <dsp:sp modelId="{EE47D5EA-4916-40C5-95A6-14FBE8C370AD}">
      <dsp:nvSpPr>
        <dsp:cNvPr id="0" name=""/>
        <dsp:cNvSpPr/>
      </dsp:nvSpPr>
      <dsp:spPr>
        <a:xfrm>
          <a:off x="3918365" y="1660905"/>
          <a:ext cx="1522968" cy="1522968"/>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E2B6E5F-4162-49DA-95C6-4EACCCAD1F90}">
      <dsp:nvSpPr>
        <dsp:cNvPr id="0" name=""/>
        <dsp:cNvSpPr/>
      </dsp:nvSpPr>
      <dsp:spPr>
        <a:xfrm>
          <a:off x="5562562" y="1348914"/>
          <a:ext cx="1583887" cy="11095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fr-FR" sz="3200" kern="1200" dirty="0"/>
            <a:t>Format</a:t>
          </a:r>
          <a:endParaRPr lang="en-US" sz="3200" kern="1200" dirty="0"/>
        </a:p>
      </dsp:txBody>
      <dsp:txXfrm>
        <a:off x="5562562" y="1348914"/>
        <a:ext cx="1583887" cy="1109591"/>
      </dsp:txXfrm>
    </dsp:sp>
    <dsp:sp modelId="{4A38A75A-E304-4916-A72C-F20DFFD53566}">
      <dsp:nvSpPr>
        <dsp:cNvPr id="0" name=""/>
        <dsp:cNvSpPr/>
      </dsp:nvSpPr>
      <dsp:spPr>
        <a:xfrm>
          <a:off x="3697230" y="2342325"/>
          <a:ext cx="1522968" cy="1522968"/>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F05512A-3DF1-4700-8025-56618A0C4ABF}">
      <dsp:nvSpPr>
        <dsp:cNvPr id="0" name=""/>
        <dsp:cNvSpPr/>
      </dsp:nvSpPr>
      <dsp:spPr>
        <a:xfrm>
          <a:off x="5318887" y="3241746"/>
          <a:ext cx="1583887" cy="11095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fr-FR" sz="3200" kern="1200" dirty="0"/>
            <a:t>Assertion</a:t>
          </a:r>
          <a:endParaRPr lang="en-US" sz="3200" kern="1200" dirty="0"/>
        </a:p>
      </dsp:txBody>
      <dsp:txXfrm>
        <a:off x="5318887" y="3241746"/>
        <a:ext cx="1583887" cy="1109591"/>
      </dsp:txXfrm>
    </dsp:sp>
    <dsp:sp modelId="{5FE99E66-0BAB-4653-A3E8-67B3D3042D5B}">
      <dsp:nvSpPr>
        <dsp:cNvPr id="0" name=""/>
        <dsp:cNvSpPr/>
      </dsp:nvSpPr>
      <dsp:spPr>
        <a:xfrm>
          <a:off x="2980826" y="2342325"/>
          <a:ext cx="1522968" cy="1522968"/>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4B5DE7D-46B5-4A16-AC72-D59755A589BB}">
      <dsp:nvSpPr>
        <dsp:cNvPr id="0" name=""/>
        <dsp:cNvSpPr/>
      </dsp:nvSpPr>
      <dsp:spPr>
        <a:xfrm>
          <a:off x="1298250" y="3241746"/>
          <a:ext cx="1583887" cy="11095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fr-FR" sz="3200" kern="1200" dirty="0" err="1"/>
            <a:t>Testing</a:t>
          </a:r>
          <a:endParaRPr lang="en-US" sz="3200" kern="1200" dirty="0"/>
        </a:p>
      </dsp:txBody>
      <dsp:txXfrm>
        <a:off x="1298250" y="3241746"/>
        <a:ext cx="1583887" cy="1109591"/>
      </dsp:txXfrm>
    </dsp:sp>
    <dsp:sp modelId="{8C43F26E-DCC1-419F-843C-0718099F2687}">
      <dsp:nvSpPr>
        <dsp:cNvPr id="0" name=""/>
        <dsp:cNvSpPr/>
      </dsp:nvSpPr>
      <dsp:spPr>
        <a:xfrm>
          <a:off x="2759691" y="1660905"/>
          <a:ext cx="1522968" cy="1522968"/>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58CA5FA-F2B7-491C-898E-A6277E081487}">
      <dsp:nvSpPr>
        <dsp:cNvPr id="0" name=""/>
        <dsp:cNvSpPr/>
      </dsp:nvSpPr>
      <dsp:spPr>
        <a:xfrm>
          <a:off x="1054575" y="1348914"/>
          <a:ext cx="1583887" cy="11095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fr-FR" sz="3200" kern="1200" dirty="0"/>
            <a:t>Training</a:t>
          </a:r>
          <a:endParaRPr lang="en-US" sz="3200" kern="1200" dirty="0"/>
        </a:p>
      </dsp:txBody>
      <dsp:txXfrm>
        <a:off x="1054575" y="1348914"/>
        <a:ext cx="1583887" cy="11095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CECBF-971C-45D1-994C-EA9FE58AA761}">
      <dsp:nvSpPr>
        <dsp:cNvPr id="0" name=""/>
        <dsp:cNvSpPr/>
      </dsp:nvSpPr>
      <dsp:spPr>
        <a:xfrm>
          <a:off x="2213" y="2094937"/>
          <a:ext cx="1132368"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fr-FR" sz="1800" kern="1200" dirty="0"/>
            <a:t>Structure</a:t>
          </a:r>
          <a:endParaRPr lang="en-US" sz="1800" kern="1200" dirty="0"/>
        </a:p>
      </dsp:txBody>
      <dsp:txXfrm>
        <a:off x="2213" y="2094937"/>
        <a:ext cx="1132368" cy="356400"/>
      </dsp:txXfrm>
    </dsp:sp>
    <dsp:sp modelId="{5367295D-29E7-44EE-B67A-2C3EF47A6CC1}">
      <dsp:nvSpPr>
        <dsp:cNvPr id="0" name=""/>
        <dsp:cNvSpPr/>
      </dsp:nvSpPr>
      <dsp:spPr>
        <a:xfrm>
          <a:off x="1134581" y="1927875"/>
          <a:ext cx="226473" cy="69052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70E69F-7B62-4883-860B-F4F2F337A12A}">
      <dsp:nvSpPr>
        <dsp:cNvPr id="0" name=""/>
        <dsp:cNvSpPr/>
      </dsp:nvSpPr>
      <dsp:spPr>
        <a:xfrm>
          <a:off x="1451644" y="1927875"/>
          <a:ext cx="3080041" cy="690525"/>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t> WG Leads / </a:t>
          </a:r>
          <a:r>
            <a:rPr lang="fr-FR" sz="1800" kern="1200" dirty="0" err="1"/>
            <a:t>co</a:t>
          </a:r>
          <a:r>
            <a:rPr lang="fr-FR" sz="1800" kern="1200" dirty="0"/>
            <a:t>-Leads</a:t>
          </a:r>
          <a:endParaRPr lang="en-US" sz="1800" kern="1200" dirty="0"/>
        </a:p>
        <a:p>
          <a:pPr marL="171450" lvl="1" indent="-171450" algn="l" defTabSz="800100">
            <a:lnSpc>
              <a:spcPct val="90000"/>
            </a:lnSpc>
            <a:spcBef>
              <a:spcPct val="0"/>
            </a:spcBef>
            <a:spcAft>
              <a:spcPct val="15000"/>
            </a:spcAft>
            <a:buChar char="•"/>
          </a:pPr>
          <a:r>
            <a:rPr lang="fr-FR" sz="1800" kern="1200" dirty="0"/>
            <a:t> </a:t>
          </a:r>
          <a:r>
            <a:rPr lang="fr-FR" sz="1800" kern="1200" dirty="0" err="1"/>
            <a:t>Members</a:t>
          </a:r>
          <a:endParaRPr lang="en-US" sz="1800" kern="1200" dirty="0"/>
        </a:p>
      </dsp:txBody>
      <dsp:txXfrm>
        <a:off x="1451644" y="1927875"/>
        <a:ext cx="3080041" cy="690525"/>
      </dsp:txXfrm>
    </dsp:sp>
    <dsp:sp modelId="{DA5C15E8-383B-4BC6-8059-49A0ACD89408}">
      <dsp:nvSpPr>
        <dsp:cNvPr id="0" name=""/>
        <dsp:cNvSpPr/>
      </dsp:nvSpPr>
      <dsp:spPr>
        <a:xfrm>
          <a:off x="2213" y="2995050"/>
          <a:ext cx="1132368"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fr-FR" sz="1800" kern="1200" dirty="0"/>
            <a:t>Meetings</a:t>
          </a:r>
          <a:endParaRPr lang="en-US" sz="1800" kern="1200" dirty="0"/>
        </a:p>
      </dsp:txBody>
      <dsp:txXfrm>
        <a:off x="2213" y="2995050"/>
        <a:ext cx="1132368" cy="356400"/>
      </dsp:txXfrm>
    </dsp:sp>
    <dsp:sp modelId="{49110B3C-C80E-458F-B7A6-58C3A87D4D5D}">
      <dsp:nvSpPr>
        <dsp:cNvPr id="0" name=""/>
        <dsp:cNvSpPr/>
      </dsp:nvSpPr>
      <dsp:spPr>
        <a:xfrm>
          <a:off x="1134581" y="2683200"/>
          <a:ext cx="226473" cy="9801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022538-0D9B-41B7-A8D4-CA11858E7745}">
      <dsp:nvSpPr>
        <dsp:cNvPr id="0" name=""/>
        <dsp:cNvSpPr/>
      </dsp:nvSpPr>
      <dsp:spPr>
        <a:xfrm>
          <a:off x="1451644" y="2683200"/>
          <a:ext cx="3080041" cy="980100"/>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t>Leads / </a:t>
          </a:r>
          <a:r>
            <a:rPr lang="fr-FR" sz="1800" kern="1200" dirty="0" err="1"/>
            <a:t>co</a:t>
          </a:r>
          <a:r>
            <a:rPr lang="fr-FR" sz="1800" kern="1200" dirty="0"/>
            <a:t>-Leads </a:t>
          </a:r>
          <a:r>
            <a:rPr lang="fr-FR" sz="1800" kern="1200" dirty="0" err="1"/>
            <a:t>monthly</a:t>
          </a:r>
          <a:r>
            <a:rPr lang="fr-FR" sz="1800" kern="1200" dirty="0"/>
            <a:t> </a:t>
          </a:r>
          <a:endParaRPr lang="en-US" sz="1800" kern="1200" dirty="0"/>
        </a:p>
        <a:p>
          <a:pPr marL="171450" lvl="1" indent="-171450" algn="l" defTabSz="800100">
            <a:lnSpc>
              <a:spcPct val="90000"/>
            </a:lnSpc>
            <a:spcBef>
              <a:spcPct val="0"/>
            </a:spcBef>
            <a:spcAft>
              <a:spcPct val="15000"/>
            </a:spcAft>
            <a:buChar char="•"/>
          </a:pPr>
          <a:r>
            <a:rPr lang="fr-FR" sz="1800" kern="1200" dirty="0"/>
            <a:t>main WG </a:t>
          </a:r>
          <a:r>
            <a:rPr lang="fr-FR" sz="1800" kern="1200" dirty="0" err="1"/>
            <a:t>monthly</a:t>
          </a:r>
          <a:endParaRPr lang="en-US" sz="1800" kern="1200" dirty="0"/>
        </a:p>
        <a:p>
          <a:pPr marL="171450" lvl="1" indent="-171450" algn="l" defTabSz="800100">
            <a:lnSpc>
              <a:spcPct val="90000"/>
            </a:lnSpc>
            <a:spcBef>
              <a:spcPct val="0"/>
            </a:spcBef>
            <a:spcAft>
              <a:spcPct val="15000"/>
            </a:spcAft>
            <a:buChar char="•"/>
          </a:pPr>
          <a:r>
            <a:rPr lang="fr-FR" sz="1800" kern="1200" dirty="0" err="1"/>
            <a:t>Sub</a:t>
          </a:r>
          <a:r>
            <a:rPr lang="fr-FR" sz="1800" kern="1200" dirty="0"/>
            <a:t> WG </a:t>
          </a:r>
          <a:r>
            <a:rPr lang="fr-FR" sz="1800" kern="1200" dirty="0" err="1"/>
            <a:t>weeklies</a:t>
          </a:r>
          <a:endParaRPr lang="en-US" sz="1800" kern="1200" dirty="0"/>
        </a:p>
      </dsp:txBody>
      <dsp:txXfrm>
        <a:off x="1451644" y="2683200"/>
        <a:ext cx="3080041" cy="980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F2609-14EB-4DD4-A158-06E67DB50CB2}">
      <dsp:nvSpPr>
        <dsp:cNvPr id="0" name=""/>
        <dsp:cNvSpPr/>
      </dsp:nvSpPr>
      <dsp:spPr>
        <a:xfrm rot="5400000">
          <a:off x="4922780" y="-661815"/>
          <a:ext cx="2308240" cy="36891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Attributes for CDC/RDC block model</a:t>
          </a:r>
        </a:p>
      </dsp:txBody>
      <dsp:txXfrm rot="-5400000">
        <a:off x="4847182" y="413349"/>
        <a:ext cx="2459437" cy="1538826"/>
      </dsp:txXfrm>
    </dsp:sp>
    <dsp:sp modelId="{965ED813-8519-455B-A1CF-E8F4A0B7C471}">
      <dsp:nvSpPr>
        <dsp:cNvPr id="0" name=""/>
        <dsp:cNvSpPr/>
      </dsp:nvSpPr>
      <dsp:spPr>
        <a:xfrm>
          <a:off x="7153170" y="479662"/>
          <a:ext cx="2511794" cy="1350427"/>
        </a:xfrm>
        <a:prstGeom prst="rect">
          <a:avLst/>
        </a:prstGeom>
        <a:noFill/>
        <a:ln>
          <a:noFill/>
        </a:ln>
        <a:effectLst/>
      </dsp:spPr>
      <dsp:style>
        <a:lnRef idx="0">
          <a:scrgbClr r="0" g="0" b="0"/>
        </a:lnRef>
        <a:fillRef idx="0">
          <a:scrgbClr r="0" g="0" b="0"/>
        </a:fillRef>
        <a:effectRef idx="0">
          <a:scrgbClr r="0" g="0" b="0"/>
        </a:effectRef>
        <a:fontRef idx="minor"/>
      </dsp:style>
    </dsp:sp>
    <dsp:sp modelId="{516F12A8-2844-4C78-92A1-B4D815F33C9A}">
      <dsp:nvSpPr>
        <dsp:cNvPr id="0" name=""/>
        <dsp:cNvSpPr/>
      </dsp:nvSpPr>
      <dsp:spPr>
        <a:xfrm rot="5400000">
          <a:off x="2874567" y="175816"/>
          <a:ext cx="2250711" cy="195811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3326003" y="380256"/>
        <a:ext cx="1347839" cy="1549239"/>
      </dsp:txXfrm>
    </dsp:sp>
    <dsp:sp modelId="{756B1F28-8032-489E-A86A-2F2DFE67319A}">
      <dsp:nvSpPr>
        <dsp:cNvPr id="0" name=""/>
        <dsp:cNvSpPr/>
      </dsp:nvSpPr>
      <dsp:spPr>
        <a:xfrm rot="5400000">
          <a:off x="2256418" y="1155725"/>
          <a:ext cx="2360546" cy="3987984"/>
        </a:xfrm>
        <a:prstGeom prst="hexagon">
          <a:avLst>
            <a:gd name="adj" fmla="val 2500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Address most industry standard interfaces</a:t>
          </a:r>
        </a:p>
      </dsp:txBody>
      <dsp:txXfrm rot="-5400000">
        <a:off x="2107363" y="2362868"/>
        <a:ext cx="2658656" cy="1573698"/>
      </dsp:txXfrm>
    </dsp:sp>
    <dsp:sp modelId="{C9D033F4-A1D9-43C3-9955-63B90EC6B651}">
      <dsp:nvSpPr>
        <dsp:cNvPr id="0" name=""/>
        <dsp:cNvSpPr/>
      </dsp:nvSpPr>
      <dsp:spPr>
        <a:xfrm>
          <a:off x="1562402" y="2473748"/>
          <a:ext cx="2430768" cy="1350427"/>
        </a:xfrm>
        <a:prstGeom prst="rect">
          <a:avLst/>
        </a:prstGeom>
        <a:noFill/>
        <a:ln>
          <a:noFill/>
        </a:ln>
        <a:effectLst/>
      </dsp:spPr>
      <dsp:style>
        <a:lnRef idx="0">
          <a:scrgbClr r="0" g="0" b="0"/>
        </a:lnRef>
        <a:fillRef idx="0">
          <a:scrgbClr r="0" g="0" b="0"/>
        </a:fillRef>
        <a:effectRef idx="0">
          <a:scrgbClr r="0" g="0" b="0"/>
        </a:effectRef>
        <a:fontRef idx="minor"/>
      </dsp:style>
    </dsp:sp>
    <dsp:sp modelId="{2934E130-A68E-43F3-BF41-52BB8CAA9788}">
      <dsp:nvSpPr>
        <dsp:cNvPr id="0" name=""/>
        <dsp:cNvSpPr/>
      </dsp:nvSpPr>
      <dsp:spPr>
        <a:xfrm rot="5400000">
          <a:off x="7708167" y="1076517"/>
          <a:ext cx="2250711" cy="4144888"/>
        </a:xfrm>
        <a:prstGeom prst="hexagon">
          <a:avLst>
            <a:gd name="adj" fmla="val 25000"/>
            <a:gd name="vf" fmla="val 11547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Identify limitations and extensions for the attributes</a:t>
          </a:r>
        </a:p>
      </dsp:txBody>
      <dsp:txXfrm rot="-5400000">
        <a:off x="7451894" y="2398725"/>
        <a:ext cx="2763258" cy="15004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094721-AD18-8F12-0C73-102CC2830B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DD7BF5-DC36-573B-7548-964B6D7BF3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3583FA-536D-49D4-833B-59DBF18DCE6E}" type="datetimeFigureOut">
              <a:rPr lang="en-US" smtClean="0"/>
              <a:t>2/11/2025</a:t>
            </a:fld>
            <a:endParaRPr lang="en-US"/>
          </a:p>
        </p:txBody>
      </p:sp>
      <p:sp>
        <p:nvSpPr>
          <p:cNvPr id="4" name="Footer Placeholder 3">
            <a:extLst>
              <a:ext uri="{FF2B5EF4-FFF2-40B4-BE49-F238E27FC236}">
                <a16:creationId xmlns:a16="http://schemas.microsoft.com/office/drawing/2014/main" id="{CFC95ECF-D8EA-9758-017C-CB7FA29A22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E28B5B-4B23-FB24-F5AE-53A2296FBB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BB1CE-9D6F-47B5-AD33-85004B7510D2}" type="slidenum">
              <a:rPr lang="en-US" smtClean="0"/>
              <a:t>‹#›</a:t>
            </a:fld>
            <a:endParaRPr lang="en-US"/>
          </a:p>
        </p:txBody>
      </p:sp>
    </p:spTree>
    <p:extLst>
      <p:ext uri="{BB962C8B-B14F-4D97-AF65-F5344CB8AC3E}">
        <p14:creationId xmlns:p14="http://schemas.microsoft.com/office/powerpoint/2010/main" val="11187161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4EA27-D8B8-4E33-A1C8-C5EAD50C5870}"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27BA8-1C5F-42C4-A09B-50B1D19AD2C7}" type="slidenum">
              <a:rPr lang="en-US" smtClean="0"/>
              <a:t>‹#›</a:t>
            </a:fld>
            <a:endParaRPr lang="en-US"/>
          </a:p>
        </p:txBody>
      </p:sp>
    </p:spTree>
    <p:extLst>
      <p:ext uri="{BB962C8B-B14F-4D97-AF65-F5344CB8AC3E}">
        <p14:creationId xmlns:p14="http://schemas.microsoft.com/office/powerpoint/2010/main" val="16711494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E99F2-0C2D-3B4E-9D2D-0AB9AEB51706}"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533536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multi-bit register, or for two independently synchronized paths that converge, data coherency is still a problem if it is possible for multiple bits to change on the same cycle. A double register is an acceptable solution for a multi-bit register only if it can be guaranteed that the data has only one bit changing on any given 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shown example you see what may happen if you do not honor this requirement: The input of the bus-synchronizer is a simple counter that overruns creating a sawtooth curve (</a:t>
            </a:r>
            <a:r>
              <a:rPr lang="en-US" dirty="0" err="1"/>
              <a:t>src_cnt</a:t>
            </a:r>
            <a:r>
              <a:rPr lang="en-US" dirty="0"/>
              <a:t>; green). The output can be still be somehow recognized as sawtooth curve; but with embedded random values that have no correspondence on the source side; whilst other values available at source side cannot be found on the receiving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Unless a </a:t>
            </a:r>
            <a:r>
              <a:rPr lang="en-US" dirty="0" err="1"/>
              <a:t>cdc</a:t>
            </a:r>
            <a:r>
              <a:rPr lang="en-US" dirty="0"/>
              <a:t>-jitter-modeling synchronizer is used in the simulation, you will not see these effects in simulation which makes the issue more severe.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3ECA09-5D14-44DE-AFF2-739C28D36477}" type="slidenum">
              <a:rPr lang="en-US" smtClean="0"/>
              <a:t>24</a:t>
            </a:fld>
            <a:endParaRPr lang="en-US"/>
          </a:p>
        </p:txBody>
      </p:sp>
    </p:spTree>
    <p:extLst>
      <p:ext uri="{BB962C8B-B14F-4D97-AF65-F5344CB8AC3E}">
        <p14:creationId xmlns:p14="http://schemas.microsoft.com/office/powerpoint/2010/main" val="2673316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robust multi-bit solutions include the use of a qualifier signal to verify that the source data is stable, a more complex handshake protocol, or a FIFO, which is a preferred solution for many FPGA designers.</a:t>
            </a:r>
          </a:p>
        </p:txBody>
      </p:sp>
      <p:sp>
        <p:nvSpPr>
          <p:cNvPr id="4" name="Slide Number Placeholder 3"/>
          <p:cNvSpPr>
            <a:spLocks noGrp="1"/>
          </p:cNvSpPr>
          <p:nvPr>
            <p:ph type="sldNum" sz="quarter" idx="5"/>
          </p:nvPr>
        </p:nvSpPr>
        <p:spPr/>
        <p:txBody>
          <a:bodyPr/>
          <a:lstStyle/>
          <a:p>
            <a:fld id="{913ECA09-5D14-44DE-AFF2-739C28D36477}" type="slidenum">
              <a:rPr lang="en-US" smtClean="0"/>
              <a:t>25</a:t>
            </a:fld>
            <a:endParaRPr lang="en-US"/>
          </a:p>
        </p:txBody>
      </p:sp>
    </p:spTree>
    <p:extLst>
      <p:ext uri="{BB962C8B-B14F-4D97-AF65-F5344CB8AC3E}">
        <p14:creationId xmlns:p14="http://schemas.microsoft.com/office/powerpoint/2010/main" val="664744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another timing parameter that’s important for data registers with asynchronous set or clear, and that’s recovery time, or the minimum time required between the inactive edge of the asynchronous reset and the active edge of the clock. Violating recovery time is no different, really, than violating setup or hold time, except that the starting output value is known. This is a somewhat easier problem to solve than CDCs. It is possible to create a driving circuit that synchronizes only the inactive edge of the asynchronous reset signal, and this situation can be determined by static analysis.</a:t>
            </a:r>
          </a:p>
        </p:txBody>
      </p:sp>
      <p:sp>
        <p:nvSpPr>
          <p:cNvPr id="4" name="Slide Number Placeholder 3"/>
          <p:cNvSpPr>
            <a:spLocks noGrp="1"/>
          </p:cNvSpPr>
          <p:nvPr>
            <p:ph type="sldNum" sz="quarter" idx="5"/>
          </p:nvPr>
        </p:nvSpPr>
        <p:spPr/>
        <p:txBody>
          <a:bodyPr/>
          <a:lstStyle/>
          <a:p>
            <a:fld id="{913ECA09-5D14-44DE-AFF2-739C28D36477}" type="slidenum">
              <a:rPr lang="en-US" smtClean="0"/>
              <a:t>26</a:t>
            </a:fld>
            <a:endParaRPr lang="en-US"/>
          </a:p>
        </p:txBody>
      </p:sp>
    </p:spTree>
    <p:extLst>
      <p:ext uri="{BB962C8B-B14F-4D97-AF65-F5344CB8AC3E}">
        <p14:creationId xmlns:p14="http://schemas.microsoft.com/office/powerpoint/2010/main" val="1850817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another timing parameter that’s important for data registers with asynchronous set or clear, and that’s recovery time, or the minimum time required between the inactive edge of the asynchronous reset and the active edge of the clock. Violating recovery time is no different, really, than violating setup or hold time, except that the starting output value is known. This is a somewhat easier problem to solve than CDCs. It is possible to create a driving circuit that synchronizes only the inactive edge of the asynchronous reset signal, and this situation can be determined by static analysis.</a:t>
            </a:r>
          </a:p>
        </p:txBody>
      </p:sp>
      <p:sp>
        <p:nvSpPr>
          <p:cNvPr id="4" name="Slide Number Placeholder 3"/>
          <p:cNvSpPr>
            <a:spLocks noGrp="1"/>
          </p:cNvSpPr>
          <p:nvPr>
            <p:ph type="sldNum" sz="quarter" idx="5"/>
          </p:nvPr>
        </p:nvSpPr>
        <p:spPr/>
        <p:txBody>
          <a:bodyPr/>
          <a:lstStyle/>
          <a:p>
            <a:fld id="{913ECA09-5D14-44DE-AFF2-739C28D36477}" type="slidenum">
              <a:rPr lang="en-US" smtClean="0"/>
              <a:t>27</a:t>
            </a:fld>
            <a:endParaRPr lang="en-US"/>
          </a:p>
        </p:txBody>
      </p:sp>
    </p:spTree>
    <p:extLst>
      <p:ext uri="{BB962C8B-B14F-4D97-AF65-F5344CB8AC3E}">
        <p14:creationId xmlns:p14="http://schemas.microsoft.com/office/powerpoint/2010/main" val="1850817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issue the CDC working group proposes to address is reset domain crossing, or RDC. While recovery time deals only with the inactive edge of the asynchronous reset signal, RDC concerns itself with situations where the active edge of a register’s asynchronous reset signal creates a timing issue on the next register which does not share that asynchronous reset signal. If all of our models had complete timing on the reset-to-Q path of each register, it would be possible to treat this as simply a special case of for CDC, but sadly that’s often not the case. Types of RDC solutions include proper timing of different asynchronous reset signals, or the use of qualifier signals similar to what we saw in the earlier CDC solutions. </a:t>
            </a:r>
            <a:r>
              <a:rPr lang="en-US"/>
              <a:t>There will be further discussion of this later in this presentation.</a:t>
            </a:r>
          </a:p>
        </p:txBody>
      </p:sp>
      <p:sp>
        <p:nvSpPr>
          <p:cNvPr id="4" name="Slide Number Placeholder 3"/>
          <p:cNvSpPr>
            <a:spLocks noGrp="1"/>
          </p:cNvSpPr>
          <p:nvPr>
            <p:ph type="sldNum" sz="quarter" idx="5"/>
          </p:nvPr>
        </p:nvSpPr>
        <p:spPr/>
        <p:txBody>
          <a:bodyPr/>
          <a:lstStyle/>
          <a:p>
            <a:fld id="{913ECA09-5D14-44DE-AFF2-739C28D36477}" type="slidenum">
              <a:rPr lang="en-US" smtClean="0"/>
              <a:t>28</a:t>
            </a:fld>
            <a:endParaRPr lang="en-US"/>
          </a:p>
        </p:txBody>
      </p:sp>
    </p:spTree>
    <p:extLst>
      <p:ext uri="{BB962C8B-B14F-4D97-AF65-F5344CB8AC3E}">
        <p14:creationId xmlns:p14="http://schemas.microsoft.com/office/powerpoint/2010/main" val="2999459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29</a:t>
            </a:fld>
            <a:endParaRPr lang="en-US"/>
          </a:p>
        </p:txBody>
      </p:sp>
    </p:spTree>
    <p:extLst>
      <p:ext uri="{BB962C8B-B14F-4D97-AF65-F5344CB8AC3E}">
        <p14:creationId xmlns:p14="http://schemas.microsoft.com/office/powerpoint/2010/main" val="862288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DDCB0-F7AD-4F24-B66A-9DEDE9281EE4}" type="slidenum">
              <a:rPr lang="en-US" smtClean="0"/>
              <a:t>30</a:t>
            </a:fld>
            <a:endParaRPr lang="en-US"/>
          </a:p>
        </p:txBody>
      </p:sp>
    </p:spTree>
    <p:extLst>
      <p:ext uri="{BB962C8B-B14F-4D97-AF65-F5344CB8AC3E}">
        <p14:creationId xmlns:p14="http://schemas.microsoft.com/office/powerpoint/2010/main" val="2007698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baseline="0"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strike="sngStrike" baseline="0" dirty="0"/>
              <a:t>and</a:t>
            </a:r>
            <a:r>
              <a:rPr lang="en-US" strike="sngStrike" baseline="0"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strike="sngStrike" baseline="0" dirty="0"/>
              <a:t>or</a:t>
            </a:r>
            <a:r>
              <a:rPr lang="en-US" strike="sngStrike" baseline="0"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35</a:t>
            </a:fld>
            <a:endParaRPr lang="en-US"/>
          </a:p>
        </p:txBody>
      </p:sp>
    </p:spTree>
    <p:extLst>
      <p:ext uri="{BB962C8B-B14F-4D97-AF65-F5344CB8AC3E}">
        <p14:creationId xmlns:p14="http://schemas.microsoft.com/office/powerpoint/2010/main" val="348489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Chetan notes - These are some of the commonly used synchronization schemes in CDC. </a:t>
            </a:r>
            <a:br>
              <a:rPr lang="en-US" dirty="0"/>
            </a:br>
            <a:r>
              <a:rPr lang="en-US" dirty="0"/>
              <a:t>We start off with the famous Double Sync, where we have two back to back FF in the receiver domain and the data going from the TX flop gets synchronized to receiver domain. </a:t>
            </a:r>
          </a:p>
          <a:p>
            <a:r>
              <a:rPr lang="en-US" dirty="0"/>
              <a:t>Then we have MUX </a:t>
            </a:r>
            <a:r>
              <a:rPr lang="en-US" dirty="0" err="1"/>
              <a:t>syncronizaion</a:t>
            </a:r>
            <a:r>
              <a:rPr lang="en-US" dirty="0"/>
              <a:t> techniques, where we have a select bit that blocks the data transfer from TX to RX, the select is synchronized and sent to RX domain via a double sync. </a:t>
            </a:r>
          </a:p>
          <a:p>
            <a:r>
              <a:rPr lang="en-US" dirty="0"/>
              <a:t>We then have a handshake sync, where the TX and RX domain talk to each other for seamless transfer of data, as seen we will have </a:t>
            </a:r>
            <a:r>
              <a:rPr lang="en-US" dirty="0" err="1"/>
              <a:t>doule</a:t>
            </a:r>
            <a:r>
              <a:rPr lang="en-US" dirty="0"/>
              <a:t> sync along the way with a request and ack sent and received between RX and TX.</a:t>
            </a:r>
            <a:br>
              <a:rPr lang="en-US" dirty="0"/>
            </a:br>
            <a:r>
              <a:rPr lang="en-US" dirty="0"/>
              <a:t>Last is FIFO based synchronizer which is widely known, where we will have the </a:t>
            </a:r>
            <a:r>
              <a:rPr lang="en-US" dirty="0" err="1"/>
              <a:t>rd</a:t>
            </a:r>
            <a:r>
              <a:rPr lang="en-US" dirty="0"/>
              <a:t>/</a:t>
            </a:r>
            <a:r>
              <a:rPr lang="en-US" dirty="0" err="1"/>
              <a:t>wr</a:t>
            </a:r>
            <a:r>
              <a:rPr lang="en-US" dirty="0"/>
              <a:t> </a:t>
            </a:r>
            <a:r>
              <a:rPr lang="en-US" dirty="0" err="1"/>
              <a:t>poiner</a:t>
            </a:r>
            <a:r>
              <a:rPr lang="en-US" dirty="0"/>
              <a:t> synchronized as shown in the image, to help with clock domain transfer</a:t>
            </a:r>
          </a:p>
          <a:p>
            <a:endParaRPr lang="en-US" dirty="0"/>
          </a:p>
        </p:txBody>
      </p:sp>
      <p:sp>
        <p:nvSpPr>
          <p:cNvPr id="4" name="Slide Number Placeholder 3"/>
          <p:cNvSpPr>
            <a:spLocks noGrp="1"/>
          </p:cNvSpPr>
          <p:nvPr>
            <p:ph type="sldNum" sz="quarter" idx="5"/>
          </p:nvPr>
        </p:nvSpPr>
        <p:spPr/>
        <p:txBody>
          <a:bodyPr/>
          <a:lstStyle/>
          <a:p>
            <a:fld id="{FCDE99F2-0C2D-3B4E-9D2D-0AB9AEB51706}" type="slidenum">
              <a:rPr lang="en-US" smtClean="0"/>
              <a:t>37</a:t>
            </a:fld>
            <a:endParaRPr kumimoji="1" lang="en-US" altLang="ja-JP"/>
          </a:p>
        </p:txBody>
      </p:sp>
    </p:spTree>
    <p:extLst>
      <p:ext uri="{BB962C8B-B14F-4D97-AF65-F5344CB8AC3E}">
        <p14:creationId xmlns:p14="http://schemas.microsoft.com/office/powerpoint/2010/main" val="3112458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Chetan notes - As I said in the previous slide Double Sync is widely famous and used for CDC. Most design houses want to optimize and have their own back to back FF. Tools allow this feature and recognizes the back to back FF that is defined by the design house during its analysis.</a:t>
            </a:r>
          </a:p>
        </p:txBody>
      </p:sp>
      <p:sp>
        <p:nvSpPr>
          <p:cNvPr id="4" name="Slide Number Placeholder 3"/>
          <p:cNvSpPr>
            <a:spLocks noGrp="1"/>
          </p:cNvSpPr>
          <p:nvPr>
            <p:ph type="sldNum" sz="quarter" idx="5"/>
          </p:nvPr>
        </p:nvSpPr>
        <p:spPr/>
        <p:txBody>
          <a:bodyPr/>
          <a:lstStyle/>
          <a:p>
            <a:fld id="{BC447564-1DEE-43D0-A808-448D28EA8249}" type="slidenum">
              <a:rPr lang="en-US" smtClean="0"/>
              <a:t>38</a:t>
            </a:fld>
            <a:endParaRPr lang="en-US"/>
          </a:p>
        </p:txBody>
      </p:sp>
    </p:spTree>
    <p:extLst>
      <p:ext uri="{BB962C8B-B14F-4D97-AF65-F5344CB8AC3E}">
        <p14:creationId xmlns:p14="http://schemas.microsoft.com/office/powerpoint/2010/main" val="387132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E99F2-0C2D-3B4E-9D2D-0AB9AEB51706}"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628332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Chetan notes - We can have multiple signal configurations when we are performing structural CDC analysis, such as Constant, Static, Externally synchronized, Mutually exclusive, and CDC False path (usually not recommended) </a:t>
            </a:r>
            <a:br>
              <a:rPr lang="en-US" dirty="0"/>
            </a:br>
            <a:r>
              <a:rPr lang="en-US" dirty="0"/>
              <a:t>This can help with analysis, but at the same time we need to be careful with the usage to end up not masking an actual CDC issue. However, if used accurately it can help with speeding up of CDC analysis this is really helpful as we are moving towards bigger and complex designs, and the analysis run time ends up hitting the roof.</a:t>
            </a:r>
          </a:p>
        </p:txBody>
      </p:sp>
      <p:sp>
        <p:nvSpPr>
          <p:cNvPr id="4" name="Slide Number Placeholder 3"/>
          <p:cNvSpPr>
            <a:spLocks noGrp="1"/>
          </p:cNvSpPr>
          <p:nvPr>
            <p:ph type="sldNum" sz="quarter" idx="5"/>
          </p:nvPr>
        </p:nvSpPr>
        <p:spPr/>
        <p:txBody>
          <a:bodyPr/>
          <a:lstStyle/>
          <a:p>
            <a:fld id="{BC447564-1DEE-43D0-A808-448D28EA8249}" type="slidenum">
              <a:rPr lang="en-US" smtClean="0"/>
              <a:t>39</a:t>
            </a:fld>
            <a:endParaRPr lang="en-US"/>
          </a:p>
        </p:txBody>
      </p:sp>
    </p:spTree>
    <p:extLst>
      <p:ext uri="{BB962C8B-B14F-4D97-AF65-F5344CB8AC3E}">
        <p14:creationId xmlns:p14="http://schemas.microsoft.com/office/powerpoint/2010/main" val="4281824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Chetan notes - Similar to previous slide, we will all know our designs and know some of the signals are constats and doesn’t impact or have a impact from CDC perspective. We can </a:t>
            </a:r>
            <a:r>
              <a:rPr lang="en-US" dirty="0" err="1"/>
              <a:t>decleare</a:t>
            </a:r>
            <a:r>
              <a:rPr lang="en-US" dirty="0"/>
              <a:t> them as constants and this helps with reducing noise and same time speed up. </a:t>
            </a:r>
          </a:p>
        </p:txBody>
      </p:sp>
      <p:sp>
        <p:nvSpPr>
          <p:cNvPr id="4" name="Slide Number Placeholder 3"/>
          <p:cNvSpPr>
            <a:spLocks noGrp="1"/>
          </p:cNvSpPr>
          <p:nvPr>
            <p:ph type="sldNum" sz="quarter" idx="5"/>
          </p:nvPr>
        </p:nvSpPr>
        <p:spPr/>
        <p:txBody>
          <a:bodyPr/>
          <a:lstStyle/>
          <a:p>
            <a:fld id="{BC447564-1DEE-43D0-A808-448D28EA8249}" type="slidenum">
              <a:rPr lang="en-US" smtClean="0"/>
              <a:t>40</a:t>
            </a:fld>
            <a:endParaRPr lang="en-US"/>
          </a:p>
        </p:txBody>
      </p:sp>
    </p:spTree>
    <p:extLst>
      <p:ext uri="{BB962C8B-B14F-4D97-AF65-F5344CB8AC3E}">
        <p14:creationId xmlns:p14="http://schemas.microsoft.com/office/powerpoint/2010/main" val="417126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Chetan notes - There are some </a:t>
            </a:r>
            <a:r>
              <a:rPr lang="en-US" dirty="0" err="1"/>
              <a:t>singals</a:t>
            </a:r>
            <a:r>
              <a:rPr lang="en-US" dirty="0"/>
              <a:t> that can be assumed as static, for instance signals that doesn’t have a CDC impact maybe because RX domain is not active. Also these signals are usually stable for a very long period of time. We can declare those signals as static and this helps with reducing noise. </a:t>
            </a:r>
          </a:p>
        </p:txBody>
      </p:sp>
      <p:sp>
        <p:nvSpPr>
          <p:cNvPr id="4" name="Slide Number Placeholder 3"/>
          <p:cNvSpPr>
            <a:spLocks noGrp="1"/>
          </p:cNvSpPr>
          <p:nvPr>
            <p:ph type="sldNum" sz="quarter" idx="5"/>
          </p:nvPr>
        </p:nvSpPr>
        <p:spPr/>
        <p:txBody>
          <a:bodyPr/>
          <a:lstStyle/>
          <a:p>
            <a:fld id="{BC447564-1DEE-43D0-A808-448D28EA8249}" type="slidenum">
              <a:rPr lang="en-US" smtClean="0"/>
              <a:t>41</a:t>
            </a:fld>
            <a:endParaRPr lang="en-US"/>
          </a:p>
        </p:txBody>
      </p:sp>
    </p:spTree>
    <p:extLst>
      <p:ext uri="{BB962C8B-B14F-4D97-AF65-F5344CB8AC3E}">
        <p14:creationId xmlns:p14="http://schemas.microsoft.com/office/powerpoint/2010/main" val="1159553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Chetan notes - There are other constraints where we can specify a set of signals as mutually exclusive as well based on scenarios. Doing so helps in avoiding convergence violations. </a:t>
            </a:r>
          </a:p>
        </p:txBody>
      </p:sp>
      <p:sp>
        <p:nvSpPr>
          <p:cNvPr id="4" name="Slide Number Placeholder 3"/>
          <p:cNvSpPr>
            <a:spLocks noGrp="1"/>
          </p:cNvSpPr>
          <p:nvPr>
            <p:ph type="sldNum" sz="quarter" idx="5"/>
          </p:nvPr>
        </p:nvSpPr>
        <p:spPr/>
        <p:txBody>
          <a:bodyPr/>
          <a:lstStyle/>
          <a:p>
            <a:fld id="{BC447564-1DEE-43D0-A808-448D28EA8249}" type="slidenum">
              <a:rPr lang="en-US" smtClean="0"/>
              <a:t>42</a:t>
            </a:fld>
            <a:endParaRPr lang="en-US"/>
          </a:p>
        </p:txBody>
      </p:sp>
    </p:spTree>
    <p:extLst>
      <p:ext uri="{BB962C8B-B14F-4D97-AF65-F5344CB8AC3E}">
        <p14:creationId xmlns:p14="http://schemas.microsoft.com/office/powerpoint/2010/main" val="230824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both sections to correct mistakes on the content– Changed by Farhad</a:t>
            </a:r>
          </a:p>
          <a:p>
            <a:endParaRPr lang="en-US" dirty="0"/>
          </a:p>
          <a:p>
            <a:r>
              <a:rPr lang="en-US" dirty="0"/>
              <a:t>Chetan notes-As we are growing the design size, we will end up getting external IPs or designs from different teams, we will have cases where some signals are synchronized externally. We can declare them as needed, but its good to review these to make sure we do not mask any actual CDC issues. </a:t>
            </a:r>
            <a:br>
              <a:rPr lang="en-US" dirty="0"/>
            </a:br>
            <a:r>
              <a:rPr lang="en-US" dirty="0"/>
              <a:t>Same goes with false path declaration, we should ONLY add them if needed and we feel its safe. </a:t>
            </a:r>
          </a:p>
        </p:txBody>
      </p:sp>
      <p:sp>
        <p:nvSpPr>
          <p:cNvPr id="4" name="Slide Number Placeholder 3"/>
          <p:cNvSpPr>
            <a:spLocks noGrp="1"/>
          </p:cNvSpPr>
          <p:nvPr>
            <p:ph type="sldNum" sz="quarter" idx="5"/>
          </p:nvPr>
        </p:nvSpPr>
        <p:spPr/>
        <p:txBody>
          <a:bodyPr/>
          <a:lstStyle/>
          <a:p>
            <a:fld id="{BC447564-1DEE-43D0-A808-448D28EA8249}" type="slidenum">
              <a:rPr lang="en-US" smtClean="0"/>
              <a:t>43</a:t>
            </a:fld>
            <a:endParaRPr lang="en-US"/>
          </a:p>
        </p:txBody>
      </p:sp>
    </p:spTree>
    <p:extLst>
      <p:ext uri="{BB962C8B-B14F-4D97-AF65-F5344CB8AC3E}">
        <p14:creationId xmlns:p14="http://schemas.microsoft.com/office/powerpoint/2010/main" val="110544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Chetan notes - Just as CDC is important, RDC is equally important in converging on designs. The async de-assertion of reset needs to synchronized to the receiver domain to avoid metastable issues. If we do not have these reset synchronizers we will have some potential metastability issues during de-assertion</a:t>
            </a:r>
          </a:p>
          <a:p>
            <a:endParaRPr lang="en-US" dirty="0"/>
          </a:p>
        </p:txBody>
      </p:sp>
      <p:sp>
        <p:nvSpPr>
          <p:cNvPr id="4" name="Slide Number Placeholder 3"/>
          <p:cNvSpPr>
            <a:spLocks noGrp="1"/>
          </p:cNvSpPr>
          <p:nvPr>
            <p:ph type="sldNum" sz="quarter" idx="5"/>
          </p:nvPr>
        </p:nvSpPr>
        <p:spPr/>
        <p:txBody>
          <a:bodyPr/>
          <a:lstStyle/>
          <a:p>
            <a:fld id="{FCDE99F2-0C2D-3B4E-9D2D-0AB9AEB51706}" type="slidenum">
              <a:rPr lang="en-US" smtClean="0"/>
              <a:t>44</a:t>
            </a:fld>
            <a:endParaRPr kumimoji="1" lang="en-US" altLang="ja-JP"/>
          </a:p>
        </p:txBody>
      </p:sp>
    </p:spTree>
    <p:extLst>
      <p:ext uri="{BB962C8B-B14F-4D97-AF65-F5344CB8AC3E}">
        <p14:creationId xmlns:p14="http://schemas.microsoft.com/office/powerpoint/2010/main" val="2464148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previous slides, we’ve seen different design structures that we can use at Clock or Reset Domain Crossings. The Structural Verification is a powerful method because it can confirm good structures and it can report bad structures. Nevertheless, it has limitation that we can overcome by an Assertion Based Verification.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baseline="0"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strike="sngStrike" baseline="0" dirty="0"/>
              <a:t>and</a:t>
            </a:r>
            <a:r>
              <a:rPr lang="en-US" strike="sngStrike" baseline="0"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strike="sngStrike" baseline="0" dirty="0"/>
              <a:t>or</a:t>
            </a:r>
            <a:r>
              <a:rPr lang="en-US" strike="sngStrike" baseline="0"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3ECA09-5D14-44DE-AFF2-739C28D36477}" type="slidenum">
              <a:rPr lang="en-US" smtClean="0"/>
              <a:t>46</a:t>
            </a:fld>
            <a:endParaRPr lang="en-US"/>
          </a:p>
        </p:txBody>
      </p:sp>
    </p:spTree>
    <p:extLst>
      <p:ext uri="{BB962C8B-B14F-4D97-AF65-F5344CB8AC3E}">
        <p14:creationId xmlns:p14="http://schemas.microsoft.com/office/powerpoint/2010/main" val="3356498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Good as they are, structural CDC/RDC checks are not enough to guarantee all types of domain crossings. They have limitations. These limitations can be covered with Assertions that can be generated from CDC collateral for Formal and Dynamic Verification. The goal of the Assertion sub-working-group is to create System Verilog Assertions (SVA) from the constraints and rules. These rules and constraints can be specified for a fully white box design or at the boundaries of a block-box IP. </a:t>
            </a:r>
          </a:p>
          <a:p>
            <a:r>
              <a:rPr lang="en-US" sz="1200" dirty="0"/>
              <a:t>Here is an example of a constraint that affects the structural check. When </a:t>
            </a:r>
            <a:r>
              <a:rPr lang="en-US" sz="1200" dirty="0" err="1"/>
              <a:t>configuration_signal</a:t>
            </a:r>
            <a:r>
              <a:rPr lang="en-US" sz="1200" dirty="0"/>
              <a:t> is high, the design is asynchronous otherwise it’s a simple synchronous design. </a:t>
            </a:r>
          </a:p>
          <a:p>
            <a:r>
              <a:rPr lang="en-US" sz="1200" dirty="0"/>
              <a:t>Designers tend to try a lot of variations from textbook CDC/RDC architectures based on design requirements. Its not possible to have a priori rules for all variations and expect same correlation between different EDA tools. Due to the variations, it is possible to have a lot of false positive and false negative CDC/RDC violations. It consumes a lot of time to debug all these violations and determine the actual violation. Lastly, static rules do not verify the correctness of the design, they check the efficacy of a CDC/RDC architecture. It may be enough; it may not be enough. With SVA, the design intent of a crossing can be verified.</a:t>
            </a:r>
          </a:p>
          <a:p>
            <a:endParaRPr lang="en-US" sz="1200" dirty="0"/>
          </a:p>
          <a:p>
            <a:r>
              <a:rPr lang="en-US" sz="1200" dirty="0"/>
              <a:t>JV</a:t>
            </a:r>
          </a:p>
          <a:p>
            <a:r>
              <a:rPr lang="en-US" sz="1200" kern="1200" dirty="0">
                <a:solidFill>
                  <a:schemeClr val="tx1"/>
                </a:solidFill>
                <a:effectLst/>
                <a:latin typeface="+mn-lt"/>
                <a:ea typeface="+mn-ea"/>
                <a:cs typeface="+mn-cs"/>
              </a:rPr>
              <a:t>The structural verification is a static method, which means it does not apply patterns or waveforms so that it is not limited to what exists in a test pattern. </a:t>
            </a:r>
          </a:p>
          <a:p>
            <a:r>
              <a:rPr lang="en-US" sz="1200" kern="1200" dirty="0">
                <a:solidFill>
                  <a:schemeClr val="tx1"/>
                </a:solidFill>
                <a:effectLst/>
                <a:latin typeface="+mn-lt"/>
                <a:ea typeface="+mn-ea"/>
                <a:cs typeface="+mn-cs"/>
              </a:rPr>
              <a:t>[left]</a:t>
            </a:r>
          </a:p>
          <a:p>
            <a:r>
              <a:rPr lang="en-US" sz="1200" kern="1200" dirty="0">
                <a:solidFill>
                  <a:schemeClr val="tx1"/>
                </a:solidFill>
                <a:effectLst/>
                <a:latin typeface="+mn-lt"/>
                <a:ea typeface="+mn-ea"/>
                <a:cs typeface="+mn-cs"/>
              </a:rPr>
              <a:t>On the other hand, it doesn’t make sense to verify the pure structure of a design without any information about what happens on the structure. As a simple example, you need reasonable mode constraints to exclude completely unrealistic cases from your analysis. Or here in our example, we decide between a synchronous and an asynchronous configuration by the select input of the clock MUX. Depending on the static constraint on the select input, the destination flop receives the same clock as the source flop or an asynchronous clock.</a:t>
            </a:r>
          </a:p>
          <a:p>
            <a:r>
              <a:rPr lang="en-US" sz="1200" kern="1200" dirty="0">
                <a:solidFill>
                  <a:schemeClr val="tx1"/>
                </a:solidFill>
                <a:effectLst/>
                <a:latin typeface="+mn-lt"/>
                <a:ea typeface="+mn-ea"/>
                <a:cs typeface="+mn-cs"/>
              </a:rPr>
              <a:t>So, we see that the constraints affect the results of the structural checks and we have to think about the justification of the constraints, if they contradict to each other or if they reduce the verification coverage.</a:t>
            </a:r>
          </a:p>
          <a:p>
            <a:r>
              <a:rPr lang="en-US" sz="1200" kern="1200" dirty="0">
                <a:solidFill>
                  <a:schemeClr val="tx1"/>
                </a:solidFill>
                <a:effectLst/>
                <a:latin typeface="+mn-lt"/>
                <a:ea typeface="+mn-ea"/>
                <a:cs typeface="+mn-cs"/>
              </a:rPr>
              <a:t>[right]</a:t>
            </a:r>
          </a:p>
          <a:p>
            <a:r>
              <a:rPr lang="en-US" sz="1200" kern="1200" dirty="0">
                <a:solidFill>
                  <a:schemeClr val="tx1"/>
                </a:solidFill>
                <a:effectLst/>
                <a:latin typeface="+mn-lt"/>
                <a:ea typeface="+mn-ea"/>
                <a:cs typeface="+mn-cs"/>
              </a:rPr>
              <a:t>On the right-hand side, we see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pillar of the structural verification: the structural rules. The rules tell us what is a good or a bad structure. But what if the design architecture does not match any of the implemented rules or the verification tool understands the structure in a wrong way? This may lead to false negative and potentially also to false positive results. It is necessary that your design has a correct structure, but this is not sufficient to guarantee that the sequential process on the structure is also correct. This means, the structural verification is good in showing an incorrect design but it cannot prove the correctness of the design.</a:t>
            </a:r>
          </a:p>
          <a:p>
            <a:endParaRPr lang="en-US" sz="1200" dirty="0"/>
          </a:p>
          <a:p>
            <a:r>
              <a:rPr 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47564-1DEE-43D0-A808-448D28EA82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691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Constraints of a block can be used to “assume” the working conditions of a block. Constraints are user specified. </a:t>
            </a:r>
          </a:p>
          <a:p>
            <a:r>
              <a:rPr lang="en-US" dirty="0"/>
              <a:t>If the CDC/RDC collateral generated for a block has enough information relating to a crossing, Assertions can be generated to verify that the crossing will successfully take place.</a:t>
            </a:r>
          </a:p>
          <a:p>
            <a:r>
              <a:rPr lang="en-US" dirty="0"/>
              <a:t>Work of this sub-working group will create </a:t>
            </a:r>
            <a:r>
              <a:rPr lang="en-US" u="sng" dirty="0"/>
              <a:t>SVA generation guidance based on collateral </a:t>
            </a:r>
            <a:r>
              <a:rPr lang="en-US" dirty="0"/>
              <a:t>thereby helping with successful CDC integrations.</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overcome the limitations of the Structural Verification, if we complement it by an Assertion-Based Verification. The constraints translate into </a:t>
            </a:r>
            <a:r>
              <a:rPr lang="en-US" sz="1200" b="1" kern="1200" dirty="0">
                <a:solidFill>
                  <a:schemeClr val="tx1"/>
                </a:solidFill>
                <a:effectLst/>
                <a:latin typeface="+mn-lt"/>
                <a:ea typeface="+mn-ea"/>
                <a:cs typeface="+mn-cs"/>
              </a:rPr>
              <a:t>assumptions</a:t>
            </a:r>
            <a:r>
              <a:rPr lang="en-US" sz="1200" kern="1200" dirty="0">
                <a:solidFill>
                  <a:schemeClr val="tx1"/>
                </a:solidFill>
                <a:effectLst/>
                <a:latin typeface="+mn-lt"/>
                <a:ea typeface="+mn-ea"/>
                <a:cs typeface="+mn-cs"/>
              </a:rPr>
              <a:t>. The structural rules are replaced by </a:t>
            </a:r>
            <a:r>
              <a:rPr lang="en-US" sz="1200" b="1" kern="1200" dirty="0">
                <a:solidFill>
                  <a:schemeClr val="tx1"/>
                </a:solidFill>
                <a:effectLst/>
                <a:latin typeface="+mn-lt"/>
                <a:ea typeface="+mn-ea"/>
                <a:cs typeface="+mn-cs"/>
              </a:rPr>
              <a:t>assertions</a:t>
            </a:r>
            <a:r>
              <a:rPr lang="en-US" sz="1200" kern="1200" dirty="0">
                <a:solidFill>
                  <a:schemeClr val="tx1"/>
                </a:solidFill>
                <a:effectLst/>
                <a:latin typeface="+mn-lt"/>
                <a:ea typeface="+mn-ea"/>
                <a:cs typeface="+mn-cs"/>
              </a:rPr>
              <a:t> describing properties of the legal processes in the design. The properties can even be sequential properties, which means they describe a legal behavior over time. The usual language to write assumptions and assertions is called SVA which means System Verilog Assertions. It’s a complex and powerful language and we’ll see some examples on the next slides, but the good news is: It’s possible to automatically generate the System Verilog Assertions in the verification 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System Verilog Assertions can be verified in a Formal Verification or they can also be added to a functional simulation.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47564-1DEE-43D0-A808-448D28EA82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51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constraint that is converted into an assumption. Quite simply, select takes on the “value” specified in the constraint. </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look at 2 examples how constraints translate into assumptions. The first case is a static value on the select input of the clock MUX. The SVA assumption says: “always at wildcard”, this means forever the signal has the property to stay constantly at the assigned value.</a:t>
            </a:r>
          </a:p>
          <a:p>
            <a:endParaRPr lang="en-US" dirty="0"/>
          </a:p>
        </p:txBody>
      </p:sp>
      <p:sp>
        <p:nvSpPr>
          <p:cNvPr id="4" name="Slide Number Placeholder 3"/>
          <p:cNvSpPr>
            <a:spLocks noGrp="1"/>
          </p:cNvSpPr>
          <p:nvPr>
            <p:ph type="sldNum" sz="quarter" idx="5"/>
          </p:nvPr>
        </p:nvSpPr>
        <p:spPr/>
        <p:txBody>
          <a:bodyPr/>
          <a:lstStyle/>
          <a:p>
            <a:pPr defTabSz="931774">
              <a:defRPr/>
            </a:pPr>
            <a:fld id="{BC447564-1DEE-43D0-A808-448D28EA8249}"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206898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15</a:t>
            </a:fld>
            <a:endParaRPr lang="en-US"/>
          </a:p>
        </p:txBody>
      </p:sp>
    </p:spTree>
    <p:extLst>
      <p:ext uri="{BB962C8B-B14F-4D97-AF65-F5344CB8AC3E}">
        <p14:creationId xmlns:p14="http://schemas.microsoft.com/office/powerpoint/2010/main" val="1524126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are defining a group of signals to be mutually exclusive ensuring that there are no re-convergence glitches. </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typical constraint in the structural verification of Clock Domain Crossings declares signals to toggle mutually exclusive. This property is also known from Gray-coded data. The translation into an assumption in SVA compares the current and the previous data value and expects that the result contains no or a single ‘1’. In the example we see converging paths in the fan-out of synchronizers which is checkpoint for data coherency issues and this property is one among a few others that we need to avoid this type of issues.</a:t>
            </a:r>
          </a:p>
          <a:p>
            <a:endParaRPr lang="en-US" dirty="0"/>
          </a:p>
        </p:txBody>
      </p:sp>
      <p:sp>
        <p:nvSpPr>
          <p:cNvPr id="4" name="Slide Number Placeholder 3"/>
          <p:cNvSpPr>
            <a:spLocks noGrp="1"/>
          </p:cNvSpPr>
          <p:nvPr>
            <p:ph type="sldNum" sz="quarter" idx="5"/>
          </p:nvPr>
        </p:nvSpPr>
        <p:spPr/>
        <p:txBody>
          <a:bodyPr/>
          <a:lstStyle/>
          <a:p>
            <a:pPr defTabSz="931774">
              <a:defRPr/>
            </a:pPr>
            <a:fld id="{BC447564-1DEE-43D0-A808-448D28EA8249}" type="slidenum">
              <a:rPr lang="en-US">
                <a:solidFill>
                  <a:prstClr val="black"/>
                </a:solidFill>
                <a:latin typeface="Calibri" panose="020F0502020204030204"/>
              </a:rPr>
              <a:pPr defTabSz="931774">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6649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 Rules based Static Checks. Since CDC paths are not covered by Static Timing Analysis (STA), assertions generated for these rules help fill the holes. For example, in this single bit data crossing, Data needs to be stable while crossing the domain. We create a property based on this. 1 cycle after the data changes, it must be stable for NUM_CYCLES-1, NUM_CYCLES being the sync-latency – 2 in this case. The clock used for SVA is not required to be same as any of the clocks participating in the crossing. It can be anything we want to successfully sample the data.</a:t>
            </a:r>
          </a:p>
          <a:p>
            <a:endParaRPr lang="en-US" dirty="0"/>
          </a:p>
          <a:p>
            <a:r>
              <a:rPr lang="en-US" dirty="0"/>
              <a:t>JV</a:t>
            </a:r>
          </a:p>
          <a:p>
            <a:r>
              <a:rPr lang="en-US" sz="1200" kern="1200" dirty="0">
                <a:solidFill>
                  <a:schemeClr val="tx1"/>
                </a:solidFill>
                <a:effectLst/>
                <a:latin typeface="+mn-lt"/>
                <a:ea typeface="+mn-ea"/>
                <a:cs typeface="+mn-cs"/>
              </a:rPr>
              <a:t>After these 2 examples for assumptions, now let’s look at another 2 examples for assertions.</a:t>
            </a:r>
          </a:p>
          <a:p>
            <a:r>
              <a:rPr lang="en-US" sz="1200" kern="1200" dirty="0">
                <a:solidFill>
                  <a:schemeClr val="tx1"/>
                </a:solidFill>
                <a:effectLst/>
                <a:latin typeface="+mn-lt"/>
                <a:ea typeface="+mn-ea"/>
                <a:cs typeface="+mn-cs"/>
              </a:rPr>
              <a:t>Here we see a Clock Domain Crossing which is terminated by a double-flop synchronizer. The asynchronous data path is not verified by Static Timing Analysis. In a crossing from a higher to a lower clock frequency, it is not guaranteed by the structure that the data pulse is wide enough to be captured by the receiver. For the verification of the correct behavior, we introduce an assertion saying that after a change of the data signal, the signal is stable for a number of cycles. Depending on the application, you may disallow more than 1 signal transition in the synchronizer pipeline.</a:t>
            </a:r>
          </a:p>
        </p:txBody>
      </p:sp>
      <p:sp>
        <p:nvSpPr>
          <p:cNvPr id="4" name="Slide Number Placeholder 3"/>
          <p:cNvSpPr>
            <a:spLocks noGrp="1"/>
          </p:cNvSpPr>
          <p:nvPr>
            <p:ph type="sldNum" sz="quarter" idx="5"/>
          </p:nvPr>
        </p:nvSpPr>
        <p:spPr/>
        <p:txBody>
          <a:bodyPr/>
          <a:lstStyle/>
          <a:p>
            <a:pPr defTabSz="931774">
              <a:defRPr/>
            </a:pPr>
            <a:fld id="{BC447564-1DEE-43D0-A808-448D28EA8249}" type="slidenum">
              <a:rPr lang="en-US">
                <a:solidFill>
                  <a:prstClr val="black"/>
                </a:solidFill>
                <a:latin typeface="Calibri" panose="020F0502020204030204"/>
              </a:rPr>
              <a:pPr defTabSz="931774">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676492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this time multiple bits of data crossing through a re-circulation multiplexer. Here a sample property is that when source data changes the CDC Control must be disabling the crossing for enough time to not cause metastability.</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last example shows a synchronization scheme for buses. In addition to the data bus, a control signal or so-called qualifier is sent to the destination side. The qualifier enables the new data to propagate into the destination register. After a change of the source data, the qualifier signal declares the data to be valid. The </a:t>
            </a:r>
            <a:r>
              <a:rPr lang="en-US" sz="1200" kern="1200" dirty="0" err="1">
                <a:solidFill>
                  <a:schemeClr val="tx1"/>
                </a:solidFill>
                <a:effectLst/>
                <a:latin typeface="+mn-lt"/>
                <a:ea typeface="+mn-ea"/>
                <a:cs typeface="+mn-cs"/>
              </a:rPr>
              <a:t>SystemVerilog</a:t>
            </a:r>
            <a:r>
              <a:rPr lang="en-US" sz="1200" kern="1200" dirty="0">
                <a:solidFill>
                  <a:schemeClr val="tx1"/>
                </a:solidFill>
                <a:effectLst/>
                <a:latin typeface="+mn-lt"/>
                <a:ea typeface="+mn-ea"/>
                <a:cs typeface="+mn-cs"/>
              </a:rPr>
              <a:t> Assertion says: The qualifier signal is expected to arrive at the destination after a number of synchronization cycles plus a delay but not earlier. An earlier transition of the qualifier would be considered as a violation of the protocol.</a:t>
            </a:r>
          </a:p>
          <a:p>
            <a:endParaRPr lang="en-US" dirty="0"/>
          </a:p>
        </p:txBody>
      </p:sp>
      <p:sp>
        <p:nvSpPr>
          <p:cNvPr id="4" name="Slide Number Placeholder 3"/>
          <p:cNvSpPr>
            <a:spLocks noGrp="1"/>
          </p:cNvSpPr>
          <p:nvPr>
            <p:ph type="sldNum" sz="quarter" idx="5"/>
          </p:nvPr>
        </p:nvSpPr>
        <p:spPr/>
        <p:txBody>
          <a:bodyPr/>
          <a:lstStyle/>
          <a:p>
            <a:pPr defTabSz="931774">
              <a:defRPr/>
            </a:pPr>
            <a:fld id="{BC447564-1DEE-43D0-A808-448D28EA8249}" type="slidenum">
              <a:rPr lang="en-US">
                <a:solidFill>
                  <a:prstClr val="black"/>
                </a:solidFill>
                <a:latin typeface="Calibri" panose="020F0502020204030204"/>
              </a:rPr>
              <a:pPr defTabSz="93177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2928636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Assertion Based Verification flow as the sub-working-group envisions …</a:t>
            </a:r>
          </a:p>
          <a:p>
            <a:endParaRPr lang="en-US" dirty="0"/>
          </a:p>
          <a:p>
            <a:r>
              <a:rPr lang="en-US" dirty="0"/>
              <a:t>Structural Checks require RTL, block constraints and any other constraints like power constraints if available. From the structural checks, a collateral for all data crossings within the IP can be extracted. This collateral can be used to generate SVA to verify and test the limitations of the crossings. Similarly, Assumptions of a block can be generated based on the environment constraints.</a:t>
            </a:r>
          </a:p>
          <a:p>
            <a:endParaRPr lang="en-US" dirty="0"/>
          </a:p>
          <a:p>
            <a:r>
              <a:rPr lang="en-US" dirty="0"/>
              <a:t>Any tool of choice can then utilize this information to create checkers and bind them to the crossing-related collateral in case of a </a:t>
            </a:r>
            <a:r>
              <a:rPr lang="en-US" dirty="0" err="1"/>
              <a:t>blackbox</a:t>
            </a:r>
            <a:r>
              <a:rPr lang="en-US" dirty="0"/>
              <a:t> or to crossing-related RTL in case of a </a:t>
            </a:r>
            <a:r>
              <a:rPr lang="en-US" dirty="0" err="1"/>
              <a:t>whitebox</a:t>
            </a:r>
            <a:r>
              <a:rPr lang="en-US" dirty="0"/>
              <a:t>, for formal or dynamic verification.</a:t>
            </a:r>
          </a:p>
          <a:p>
            <a:endParaRPr lang="en-US" dirty="0"/>
          </a:p>
          <a:p>
            <a:r>
              <a:rPr lang="en-US" dirty="0"/>
              <a:t>JV</a:t>
            </a:r>
          </a:p>
          <a:p>
            <a:r>
              <a:rPr lang="en-US" sz="1200" kern="1200" dirty="0">
                <a:solidFill>
                  <a:schemeClr val="tx1"/>
                </a:solidFill>
                <a:effectLst/>
                <a:latin typeface="+mn-lt"/>
                <a:ea typeface="+mn-ea"/>
                <a:cs typeface="+mn-cs"/>
              </a:rPr>
              <a:t>Now, we have an idea how these formal assumptions and assertions look like. What is now the verification flow build around these elements? Here we see a flow chart of the Assertion-based Verification. It starts with the structural checks that read the RTL code and the power model in UPF together with verification constraints and clock and pin constraints from the implementation constraint files. The structural check results in a synchronizer report.</a:t>
            </a:r>
          </a:p>
          <a:p>
            <a:r>
              <a:rPr lang="en-US" sz="1200" kern="1200" dirty="0">
                <a:solidFill>
                  <a:schemeClr val="tx1"/>
                </a:solidFill>
                <a:effectLst/>
                <a:latin typeface="+mn-lt"/>
                <a:ea typeface="+mn-ea"/>
                <a:cs typeface="+mn-cs"/>
              </a:rPr>
              <a:t>Now, we need two generators.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one is the assumptions generator that converts the verification constraints into a representation in the SVA language. These </a:t>
            </a:r>
            <a:r>
              <a:rPr lang="en-US" sz="1200" kern="1200" dirty="0" err="1">
                <a:solidFill>
                  <a:schemeClr val="tx1"/>
                </a:solidFill>
                <a:effectLst/>
                <a:latin typeface="+mn-lt"/>
                <a:ea typeface="+mn-ea"/>
                <a:cs typeface="+mn-cs"/>
              </a:rPr>
              <a:t>SystemVerilog</a:t>
            </a:r>
            <a:r>
              <a:rPr lang="en-US" sz="1200" kern="1200" dirty="0">
                <a:solidFill>
                  <a:schemeClr val="tx1"/>
                </a:solidFill>
                <a:effectLst/>
                <a:latin typeface="+mn-lt"/>
                <a:ea typeface="+mn-ea"/>
                <a:cs typeface="+mn-cs"/>
              </a:rPr>
              <a:t> Assertions still act as constraints for the next verification step.</a:t>
            </a:r>
          </a:p>
          <a:p>
            <a:r>
              <a:rPr lang="en-US" sz="1200" kern="1200" dirty="0">
                <a:solidFill>
                  <a:schemeClr val="tx1"/>
                </a:solidFill>
                <a:effectLst/>
                <a:latin typeface="+mn-lt"/>
                <a:ea typeface="+mn-ea"/>
                <a:cs typeface="+mn-cs"/>
              </a:rPr>
              <a:t>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one is the protocol generator. It generates </a:t>
            </a:r>
            <a:r>
              <a:rPr lang="en-US" sz="1200" kern="1200" dirty="0" err="1">
                <a:solidFill>
                  <a:schemeClr val="tx1"/>
                </a:solidFill>
                <a:effectLst/>
                <a:latin typeface="+mn-lt"/>
                <a:ea typeface="+mn-ea"/>
                <a:cs typeface="+mn-cs"/>
              </a:rPr>
              <a:t>SystemVerilog</a:t>
            </a:r>
            <a:r>
              <a:rPr lang="en-US" sz="1200" kern="1200" dirty="0">
                <a:solidFill>
                  <a:schemeClr val="tx1"/>
                </a:solidFill>
                <a:effectLst/>
                <a:latin typeface="+mn-lt"/>
                <a:ea typeface="+mn-ea"/>
                <a:cs typeface="+mn-cs"/>
              </a:rPr>
              <a:t> Assertions describing the legal behavior of the synchronization protocols.</a:t>
            </a:r>
          </a:p>
          <a:p>
            <a:r>
              <a:rPr lang="en-US" sz="1200" kern="1200" dirty="0">
                <a:solidFill>
                  <a:schemeClr val="tx1"/>
                </a:solidFill>
                <a:effectLst/>
                <a:latin typeface="+mn-lt"/>
                <a:ea typeface="+mn-ea"/>
                <a:cs typeface="+mn-cs"/>
              </a:rPr>
              <a:t>As we’ve seen before, both types of assertions may describe aspects of the sequential behavior which complements the purely structural verification.</a:t>
            </a:r>
          </a:p>
          <a:p>
            <a:r>
              <a:rPr lang="en-US" sz="1200" kern="1200" dirty="0">
                <a:solidFill>
                  <a:schemeClr val="tx1"/>
                </a:solidFill>
                <a:effectLst/>
                <a:latin typeface="+mn-lt"/>
                <a:ea typeface="+mn-ea"/>
                <a:cs typeface="+mn-cs"/>
              </a:rPr>
              <a:t>The binding connects the signals in the assertions and in the RTL and elaborates all together to a common model. This model can then be verified by Formal Checks as far as the complexity allows.  In any case, it can be used in a simulation which then highlights any violation of a protocol or constraint in a waveform.</a:t>
            </a:r>
          </a:p>
          <a:p>
            <a:endParaRPr lang="en-US" dirty="0"/>
          </a:p>
        </p:txBody>
      </p:sp>
      <p:sp>
        <p:nvSpPr>
          <p:cNvPr id="4" name="Slide Number Placeholder 3"/>
          <p:cNvSpPr>
            <a:spLocks noGrp="1"/>
          </p:cNvSpPr>
          <p:nvPr>
            <p:ph type="sldNum" sz="quarter" idx="5"/>
          </p:nvPr>
        </p:nvSpPr>
        <p:spPr/>
        <p:txBody>
          <a:bodyPr/>
          <a:lstStyle/>
          <a:p>
            <a:pPr defTabSz="931774">
              <a:defRPr/>
            </a:pPr>
            <a:fld id="{BC447564-1DEE-43D0-A808-448D28EA8249}" type="slidenum">
              <a:rPr lang="en-US">
                <a:solidFill>
                  <a:prstClr val="black"/>
                </a:solidFill>
                <a:latin typeface="Calibri" panose="020F0502020204030204"/>
              </a:rPr>
              <a:pPr defTabSz="93177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2840220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JV</a:t>
            </a:r>
          </a:p>
          <a:p>
            <a:r>
              <a:rPr lang="en-US" sz="1200" kern="1200" dirty="0">
                <a:solidFill>
                  <a:schemeClr val="tx1"/>
                </a:solidFill>
                <a:effectLst/>
                <a:latin typeface="+mn-lt"/>
                <a:ea typeface="+mn-ea"/>
                <a:cs typeface="+mn-cs"/>
              </a:rPr>
              <a:t>To summarize: These are the key elements of the Assertion-based verification:</a:t>
            </a:r>
          </a:p>
          <a:p>
            <a:r>
              <a:rPr lang="en-US" sz="1200" kern="1200" dirty="0">
                <a:solidFill>
                  <a:schemeClr val="tx1"/>
                </a:solidFill>
                <a:effectLst/>
                <a:latin typeface="+mn-lt"/>
                <a:ea typeface="+mn-ea"/>
                <a:cs typeface="+mn-cs"/>
              </a:rPr>
              <a:t>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the CDC constraint properties:</a:t>
            </a:r>
          </a:p>
          <a:p>
            <a:r>
              <a:rPr lang="en-US" sz="1200" kern="1200" dirty="0">
                <a:solidFill>
                  <a:schemeClr val="tx1"/>
                </a:solidFill>
                <a:effectLst/>
                <a:latin typeface="+mn-lt"/>
                <a:ea typeface="+mn-ea"/>
                <a:cs typeface="+mn-cs"/>
              </a:rPr>
              <a:t>The assertions are generated based on the setup constraints, which ideally should be done concurrently with the structural CDC check.</a:t>
            </a:r>
          </a:p>
          <a:p>
            <a:r>
              <a:rPr lang="en-US" sz="1200" kern="1200" dirty="0">
                <a:solidFill>
                  <a:schemeClr val="tx1"/>
                </a:solidFill>
                <a:effectLst/>
                <a:latin typeface="+mn-lt"/>
                <a:ea typeface="+mn-ea"/>
                <a:cs typeface="+mn-cs"/>
              </a:rPr>
              <a:t>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element are the CDC protocol properties. The assertions are generated based on the CDC paths.</a:t>
            </a:r>
          </a:p>
          <a:p>
            <a:r>
              <a:rPr lang="en-US" sz="1200" kern="1200" dirty="0">
                <a:solidFill>
                  <a:schemeClr val="tx1"/>
                </a:solidFill>
                <a:effectLst/>
                <a:latin typeface="+mn-lt"/>
                <a:ea typeface="+mn-ea"/>
                <a:cs typeface="+mn-cs"/>
              </a:rPr>
              <a:t>The dynamic or formal verification then  ensures that </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the structural CDC check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done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proper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constraints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assumptions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identified</a:t>
            </a:r>
            <a:r>
              <a:rPr lang="fr-FR" sz="1200" kern="1200" dirty="0">
                <a:solidFill>
                  <a:schemeClr val="tx1"/>
                </a:solidFill>
                <a:effectLst/>
                <a:latin typeface="+mn-lt"/>
                <a:ea typeface="+mn-ea"/>
                <a:cs typeface="+mn-cs"/>
              </a:rPr>
              <a:t> CDC </a:t>
            </a:r>
            <a:r>
              <a:rPr lang="fr-FR" sz="1200" kern="1200" dirty="0" err="1">
                <a:solidFill>
                  <a:schemeClr val="tx1"/>
                </a:solidFill>
                <a:effectLst/>
                <a:latin typeface="+mn-lt"/>
                <a:ea typeface="+mn-ea"/>
                <a:cs typeface="+mn-cs"/>
              </a:rPr>
              <a:t>paths</a:t>
            </a:r>
            <a:r>
              <a:rPr lang="fr-FR" sz="1200" kern="1200" dirty="0">
                <a:solidFill>
                  <a:schemeClr val="tx1"/>
                </a:solidFill>
                <a:effectLst/>
                <a:latin typeface="+mn-lt"/>
                <a:ea typeface="+mn-ea"/>
                <a:cs typeface="+mn-cs"/>
              </a:rPr>
              <a:t> follow the </a:t>
            </a:r>
            <a:r>
              <a:rPr lang="fr-FR" sz="1200" kern="1200" dirty="0" err="1">
                <a:solidFill>
                  <a:schemeClr val="tx1"/>
                </a:solidFill>
                <a:effectLst/>
                <a:latin typeface="+mn-lt"/>
                <a:ea typeface="+mn-ea"/>
                <a:cs typeface="+mn-cs"/>
              </a:rPr>
              <a:t>protocols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defined</a:t>
            </a:r>
            <a:r>
              <a:rPr lang="fr-FR" sz="1200" kern="1200" dirty="0">
                <a:solidFill>
                  <a:schemeClr val="tx1"/>
                </a:solidFill>
                <a:effectLst/>
                <a:latin typeface="+mn-lt"/>
                <a:ea typeface="+mn-ea"/>
                <a:cs typeface="+mn-cs"/>
              </a:rPr>
              <a:t> by the CDC </a:t>
            </a:r>
            <a:r>
              <a:rPr lang="fr-FR" sz="1200" kern="1200" dirty="0" err="1">
                <a:solidFill>
                  <a:schemeClr val="tx1"/>
                </a:solidFill>
                <a:effectLst/>
                <a:latin typeface="+mn-lt"/>
                <a:ea typeface="+mn-ea"/>
                <a:cs typeface="+mn-cs"/>
              </a:rPr>
              <a:t>schemes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result</a:t>
            </a:r>
            <a:r>
              <a:rPr lang="fr-FR" sz="1200" kern="1200" dirty="0">
                <a:solidFill>
                  <a:schemeClr val="tx1"/>
                </a:solidFill>
                <a:effectLst/>
                <a:latin typeface="+mn-lt"/>
                <a:ea typeface="+mn-ea"/>
                <a:cs typeface="+mn-cs"/>
              </a:rPr>
              <a:t> of the structural CDC </a:t>
            </a:r>
            <a:r>
              <a:rPr lang="fr-FR" sz="1200" kern="1200" dirty="0" err="1">
                <a:solidFill>
                  <a:schemeClr val="tx1"/>
                </a:solidFill>
                <a:effectLst/>
                <a:latin typeface="+mn-lt"/>
                <a:ea typeface="+mn-ea"/>
                <a:cs typeface="+mn-cs"/>
              </a:rPr>
              <a:t>verification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valid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Foliennummernplatzhalter 3"/>
          <p:cNvSpPr>
            <a:spLocks noGrp="1"/>
          </p:cNvSpPr>
          <p:nvPr>
            <p:ph type="sldNum" sz="quarter" idx="5"/>
          </p:nvPr>
        </p:nvSpPr>
        <p:spPr/>
        <p:txBody>
          <a:bodyPr/>
          <a:lstStyle/>
          <a:p>
            <a:fld id="{F40DDCB0-F7AD-4F24-B66A-9DEDE9281EE4}" type="slidenum">
              <a:rPr lang="en-US" smtClean="0"/>
              <a:t>54</a:t>
            </a:fld>
            <a:endParaRPr lang="en-US"/>
          </a:p>
        </p:txBody>
      </p:sp>
    </p:spTree>
    <p:extLst>
      <p:ext uri="{BB962C8B-B14F-4D97-AF65-F5344CB8AC3E}">
        <p14:creationId xmlns:p14="http://schemas.microsoft.com/office/powerpoint/2010/main" val="3223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55</a:t>
            </a:fld>
            <a:endParaRPr lang="en-US"/>
          </a:p>
        </p:txBody>
      </p:sp>
    </p:spTree>
    <p:extLst>
      <p:ext uri="{BB962C8B-B14F-4D97-AF65-F5344CB8AC3E}">
        <p14:creationId xmlns:p14="http://schemas.microsoft.com/office/powerpoint/2010/main" val="2776836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CDC-RDC Verification at SoC level</a:t>
            </a:r>
          </a:p>
          <a:p>
            <a:pPr lvl="1"/>
            <a:r>
              <a:rPr lang="en-US" dirty="0"/>
              <a:t>Flat RTL analysis only possible for small SoC and/or SoC simple clock-reset strategy </a:t>
            </a:r>
          </a:p>
          <a:p>
            <a:r>
              <a:rPr lang="en-US" dirty="0"/>
              <a:t>Hierarchical strategy means first identify sub-blocks to be analyzed separately then modeled</a:t>
            </a:r>
          </a:p>
          <a:p>
            <a:pPr lvl="1"/>
            <a:r>
              <a:rPr lang="en-US" dirty="0"/>
              <a:t>Each CDC-RDC model being integrated at SoC level </a:t>
            </a:r>
          </a:p>
          <a:p>
            <a:r>
              <a:rPr lang="en-US" dirty="0"/>
              <a:t>Allows parallelization of sub-blocks analysis and noiseless analysis at SoC level</a:t>
            </a:r>
          </a:p>
          <a:p>
            <a:r>
              <a:rPr lang="en-US" dirty="0"/>
              <a:t>Challenges: </a:t>
            </a:r>
          </a:p>
          <a:p>
            <a:pPr lvl="1"/>
            <a:r>
              <a:rPr lang="en-US" dirty="0"/>
              <a:t>Dependency to sub-blocks provider to deliver CDC-RDC model</a:t>
            </a:r>
          </a:p>
          <a:p>
            <a:pPr lvl="1"/>
            <a:r>
              <a:rPr lang="en-US" dirty="0"/>
              <a:t>Compatibility of CDC-RDC models in case of multiple EDA tools usage</a:t>
            </a:r>
          </a:p>
          <a:p>
            <a:endParaRPr lang="en-US" dirty="0"/>
          </a:p>
        </p:txBody>
      </p:sp>
      <p:sp>
        <p:nvSpPr>
          <p:cNvPr id="4" name="Slide Number Placeholder 3"/>
          <p:cNvSpPr>
            <a:spLocks noGrp="1"/>
          </p:cNvSpPr>
          <p:nvPr>
            <p:ph type="sldNum" sz="quarter" idx="5"/>
          </p:nvPr>
        </p:nvSpPr>
        <p:spPr/>
        <p:txBody>
          <a:bodyPr/>
          <a:lstStyle/>
          <a:p>
            <a:fld id="{FCDE99F2-0C2D-3B4E-9D2D-0AB9AEB51706}" type="slidenum">
              <a:rPr lang="en-US" smtClean="0"/>
              <a:t>57</a:t>
            </a:fld>
            <a:endParaRPr kumimoji="1" lang="en-US" altLang="ja-JP"/>
          </a:p>
        </p:txBody>
      </p:sp>
    </p:spTree>
    <p:extLst>
      <p:ext uri="{BB962C8B-B14F-4D97-AF65-F5344CB8AC3E}">
        <p14:creationId xmlns:p14="http://schemas.microsoft.com/office/powerpoint/2010/main" val="2756223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CDC-RDC Verification at SoC level</a:t>
            </a:r>
          </a:p>
          <a:p>
            <a:pPr lvl="1"/>
            <a:r>
              <a:rPr lang="en-US" dirty="0"/>
              <a:t>Flat RTL analysis only possible for small SoC and/or SoC simple clock-reset strategy </a:t>
            </a:r>
          </a:p>
          <a:p>
            <a:r>
              <a:rPr lang="en-US" dirty="0"/>
              <a:t>Hierarchical strategy means first identify sub-blocks to be analyzed separately then modeled</a:t>
            </a:r>
          </a:p>
          <a:p>
            <a:pPr lvl="1"/>
            <a:r>
              <a:rPr lang="en-US" dirty="0"/>
              <a:t>Each CDC-RDC model being integrated at SoC level </a:t>
            </a:r>
          </a:p>
          <a:p>
            <a:r>
              <a:rPr lang="en-US" dirty="0"/>
              <a:t>Allows parallelization of sub-blocks analysis and noiseless analysis at SoC level</a:t>
            </a:r>
          </a:p>
          <a:p>
            <a:r>
              <a:rPr lang="en-US" dirty="0"/>
              <a:t>Challenges: </a:t>
            </a:r>
          </a:p>
          <a:p>
            <a:pPr lvl="1"/>
            <a:r>
              <a:rPr lang="en-US" dirty="0"/>
              <a:t>Dependency to sub-blocks provider to deliver CDC-RDC model</a:t>
            </a:r>
          </a:p>
          <a:p>
            <a:pPr lvl="1"/>
            <a:r>
              <a:rPr lang="en-US" dirty="0"/>
              <a:t>Compatibility of CDC-RDC models in case of multiple EDA tools usage</a:t>
            </a:r>
          </a:p>
          <a:p>
            <a:endParaRPr lang="en-US" dirty="0"/>
          </a:p>
        </p:txBody>
      </p:sp>
      <p:sp>
        <p:nvSpPr>
          <p:cNvPr id="4" name="Slide Number Placeholder 3"/>
          <p:cNvSpPr>
            <a:spLocks noGrp="1"/>
          </p:cNvSpPr>
          <p:nvPr>
            <p:ph type="sldNum" sz="quarter" idx="5"/>
          </p:nvPr>
        </p:nvSpPr>
        <p:spPr/>
        <p:txBody>
          <a:bodyPr/>
          <a:lstStyle/>
          <a:p>
            <a:fld id="{FCDE99F2-0C2D-3B4E-9D2D-0AB9AEB51706}" type="slidenum">
              <a:rPr lang="en-US" smtClean="0"/>
              <a:t>58</a:t>
            </a:fld>
            <a:endParaRPr kumimoji="1" lang="en-US" altLang="ja-JP"/>
          </a:p>
        </p:txBody>
      </p:sp>
    </p:spTree>
    <p:extLst>
      <p:ext uri="{BB962C8B-B14F-4D97-AF65-F5344CB8AC3E}">
        <p14:creationId xmlns:p14="http://schemas.microsoft.com/office/powerpoint/2010/main" val="1066612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Cadence example</a:t>
            </a:r>
          </a:p>
        </p:txBody>
      </p:sp>
      <p:sp>
        <p:nvSpPr>
          <p:cNvPr id="4" name="Slide Number Placeholder 3"/>
          <p:cNvSpPr>
            <a:spLocks noGrp="1"/>
          </p:cNvSpPr>
          <p:nvPr>
            <p:ph type="sldNum" sz="quarter" idx="5"/>
          </p:nvPr>
        </p:nvSpPr>
        <p:spPr/>
        <p:txBody>
          <a:bodyPr/>
          <a:lstStyle/>
          <a:p>
            <a:fld id="{52402CE5-BBE8-40E5-835A-2EB131F03DFD}" type="slidenum">
              <a:rPr lang="en-US" smtClean="0"/>
              <a:t>60</a:t>
            </a:fld>
            <a:endParaRPr lang="en-US"/>
          </a:p>
        </p:txBody>
      </p:sp>
    </p:spTree>
    <p:extLst>
      <p:ext uri="{BB962C8B-B14F-4D97-AF65-F5344CB8AC3E}">
        <p14:creationId xmlns:p14="http://schemas.microsoft.com/office/powerpoint/2010/main" val="3110965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61</a:t>
            </a:fld>
            <a:endParaRPr lang="en-US"/>
          </a:p>
        </p:txBody>
      </p:sp>
    </p:spTree>
    <p:extLst>
      <p:ext uri="{BB962C8B-B14F-4D97-AF65-F5344CB8AC3E}">
        <p14:creationId xmlns:p14="http://schemas.microsoft.com/office/powerpoint/2010/main" val="202017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divided by ten and the other divided by nine. This timing relationship would be possible to establish, but timing-wise it might not be amenable to static timing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16</a:t>
            </a:fld>
            <a:endParaRPr lang="en-US"/>
          </a:p>
        </p:txBody>
      </p:sp>
    </p:spTree>
    <p:extLst>
      <p:ext uri="{BB962C8B-B14F-4D97-AF65-F5344CB8AC3E}">
        <p14:creationId xmlns:p14="http://schemas.microsoft.com/office/powerpoint/2010/main" val="5019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The </a:t>
            </a:r>
            <a:r>
              <a:rPr lang="fr-FR" dirty="0" err="1"/>
              <a:t>Accellera</a:t>
            </a:r>
            <a:r>
              <a:rPr lang="fr-FR" dirty="0"/>
              <a:t> CDC </a:t>
            </a:r>
            <a:r>
              <a:rPr lang="fr-FR" dirty="0" err="1"/>
              <a:t>Working</a:t>
            </a:r>
            <a:r>
              <a:rPr lang="fr-FR" dirty="0"/>
              <a:t> Group has been </a:t>
            </a:r>
            <a:r>
              <a:rPr lang="fr-FR" dirty="0" err="1"/>
              <a:t>formed</a:t>
            </a:r>
            <a:r>
              <a:rPr lang="fr-FR" dirty="0"/>
              <a:t> in </a:t>
            </a:r>
            <a:r>
              <a:rPr lang="fr-FR" dirty="0" err="1"/>
              <a:t>Janauary</a:t>
            </a:r>
            <a:r>
              <a:rPr lang="fr-FR" dirty="0"/>
              <a:t> 2023, </a:t>
            </a:r>
            <a:r>
              <a:rPr lang="fr-FR" dirty="0" err="1"/>
              <a:t>aiming</a:t>
            </a:r>
            <a:r>
              <a:rPr lang="fr-FR" dirty="0"/>
              <a:t> to </a:t>
            </a:r>
            <a:r>
              <a:rPr lang="fr-FR" dirty="0" err="1"/>
              <a:t>provide</a:t>
            </a:r>
            <a:r>
              <a:rPr lang="fr-FR" dirty="0"/>
              <a:t> a </a:t>
            </a:r>
            <a:r>
              <a:rPr lang="fr-FR" dirty="0" err="1"/>
              <a:t>specification</a:t>
            </a:r>
            <a:r>
              <a:rPr lang="fr-FR" dirty="0"/>
              <a:t> of the CDC-RDC </a:t>
            </a:r>
            <a:r>
              <a:rPr lang="fr-FR" dirty="0" err="1"/>
              <a:t>modelling</a:t>
            </a:r>
            <a:r>
              <a:rPr lang="fr-FR" dirty="0"/>
              <a:t> standard.</a:t>
            </a:r>
          </a:p>
          <a:p>
            <a:r>
              <a:rPr lang="fr-FR" dirty="0"/>
              <a:t>For </a:t>
            </a:r>
            <a:r>
              <a:rPr lang="fr-FR" dirty="0" err="1"/>
              <a:t>that</a:t>
            </a:r>
            <a:r>
              <a:rPr lang="fr-FR" dirty="0"/>
              <a:t>, </a:t>
            </a:r>
            <a:r>
              <a:rPr lang="fr-FR" dirty="0" err="1"/>
              <a:t>it</a:t>
            </a:r>
            <a:r>
              <a:rPr lang="fr-FR" dirty="0"/>
              <a:t> </a:t>
            </a:r>
            <a:r>
              <a:rPr lang="fr-FR" dirty="0" err="1"/>
              <a:t>publishes</a:t>
            </a:r>
            <a:r>
              <a:rPr lang="fr-FR" dirty="0"/>
              <a:t>, </a:t>
            </a:r>
            <a:r>
              <a:rPr lang="fr-FR" dirty="0" err="1"/>
              <a:t>along</a:t>
            </a:r>
            <a:r>
              <a:rPr lang="fr-FR" dirty="0"/>
              <a:t> </a:t>
            </a:r>
            <a:r>
              <a:rPr lang="fr-FR" dirty="0" err="1"/>
              <a:t>committed</a:t>
            </a:r>
            <a:r>
              <a:rPr lang="fr-FR" dirty="0"/>
              <a:t> </a:t>
            </a:r>
            <a:r>
              <a:rPr lang="fr-FR" dirty="0" err="1"/>
              <a:t>milestones</a:t>
            </a:r>
            <a:r>
              <a:rPr lang="fr-FR" dirty="0"/>
              <a:t>, </a:t>
            </a:r>
            <a:r>
              <a:rPr lang="fr-FR" dirty="0" err="1"/>
              <a:t>incremental</a:t>
            </a:r>
            <a:r>
              <a:rPr lang="fr-FR" dirty="0"/>
              <a:t> versions of the </a:t>
            </a:r>
            <a:r>
              <a:rPr lang="fr-FR" dirty="0" err="1"/>
              <a:t>Language</a:t>
            </a:r>
            <a:r>
              <a:rPr lang="fr-FR" dirty="0"/>
              <a:t> Reference Manual.</a:t>
            </a:r>
            <a:endParaRPr lang="en-US" dirty="0"/>
          </a:p>
        </p:txBody>
      </p:sp>
      <p:sp>
        <p:nvSpPr>
          <p:cNvPr id="4" name="Slide Number Placeholder 3"/>
          <p:cNvSpPr>
            <a:spLocks noGrp="1"/>
          </p:cNvSpPr>
          <p:nvPr>
            <p:ph type="sldNum" sz="quarter" idx="5"/>
          </p:nvPr>
        </p:nvSpPr>
        <p:spPr/>
        <p:txBody>
          <a:bodyPr/>
          <a:lstStyle/>
          <a:p>
            <a:fld id="{F40DDCB0-F7AD-4F24-B66A-9DEDE9281EE4}" type="slidenum">
              <a:rPr lang="en-US" smtClean="0"/>
              <a:t>62</a:t>
            </a:fld>
            <a:endParaRPr lang="en-US"/>
          </a:p>
        </p:txBody>
      </p:sp>
    </p:spTree>
    <p:extLst>
      <p:ext uri="{BB962C8B-B14F-4D97-AF65-F5344CB8AC3E}">
        <p14:creationId xmlns:p14="http://schemas.microsoft.com/office/powerpoint/2010/main" val="1812566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WG was formed in Jan. 2023 to explore the need for the creation of a standard to converge CDC collateral integration from different tools/vendors for ease (time-to-market) and quality (bug-free silicon).</a:t>
            </a:r>
          </a:p>
          <a:p>
            <a:r>
              <a:rPr lang="en-US" dirty="0"/>
              <a:t>Fundamentally, what is being proposed is a common CDC interface standard that:</a:t>
            </a:r>
          </a:p>
          <a:p>
            <a:pPr lvl="0"/>
            <a:r>
              <a:rPr lang="en-US" dirty="0"/>
              <a:t>Every vendor/tool can translate their native format to/from (maintaining their IP)</a:t>
            </a:r>
          </a:p>
          <a:p>
            <a:pPr lvl="0"/>
            <a:r>
              <a:rPr lang="en-US" dirty="0"/>
              <a:t>Every IP can run their tool-of-choice to verify and produce collateral, and generate the standard format for SOCs that use a different tool</a:t>
            </a:r>
          </a:p>
          <a:p>
            <a:pPr lvl="0"/>
            <a:r>
              <a:rPr lang="en-US" dirty="0"/>
              <a:t>Every SOC can quickly (time-to-market) and safely (quality) integrate either native collateral, or translate from the standard collateral into their tool-of-choice</a:t>
            </a:r>
          </a:p>
          <a:p>
            <a:r>
              <a:rPr lang="en-US" dirty="0"/>
              <a:t>The </a:t>
            </a:r>
            <a:r>
              <a:rPr lang="en-US" dirty="0" err="1"/>
              <a:t>Accellera</a:t>
            </a:r>
            <a:r>
              <a:rPr lang="en-US" dirty="0"/>
              <a:t> CDC WG goal, as approved by the </a:t>
            </a:r>
            <a:r>
              <a:rPr lang="en-US" dirty="0" err="1"/>
              <a:t>Accellera</a:t>
            </a:r>
            <a:r>
              <a:rPr lang="en-US" dirty="0"/>
              <a:t> board is as follows: </a:t>
            </a:r>
          </a:p>
          <a:p>
            <a:pPr lvl="0"/>
            <a:r>
              <a:rPr lang="en-US" dirty="0"/>
              <a:t>Produce an LRM for publication</a:t>
            </a:r>
          </a:p>
          <a:p>
            <a:pPr lvl="0"/>
            <a:r>
              <a:rPr lang="en-US" dirty="0"/>
              <a:t>Enable all EDA vendors in developing tools that meet this specification in generated collateral</a:t>
            </a:r>
          </a:p>
          <a:p>
            <a:pPr lvl="0"/>
            <a:r>
              <a:rPr lang="en-US" dirty="0"/>
              <a:t>Enable IP companies to generate collateral using various vendor/tools</a:t>
            </a:r>
          </a:p>
          <a:p>
            <a:pPr lvl="0"/>
            <a:r>
              <a:rPr lang="en-US" dirty="0"/>
              <a:t>Enable SOC companies to consume generate collaterals from different vendor/tools into their tool-of-choice</a:t>
            </a:r>
          </a:p>
          <a:p>
            <a:endParaRPr lang="en-US" dirty="0"/>
          </a:p>
        </p:txBody>
      </p:sp>
      <p:sp>
        <p:nvSpPr>
          <p:cNvPr id="4" name="Slide Number Placeholder 3"/>
          <p:cNvSpPr>
            <a:spLocks noGrp="1"/>
          </p:cNvSpPr>
          <p:nvPr>
            <p:ph type="sldNum" sz="quarter" idx="5"/>
          </p:nvPr>
        </p:nvSpPr>
        <p:spPr/>
        <p:txBody>
          <a:bodyPr/>
          <a:lstStyle/>
          <a:p>
            <a:fld id="{FCDE99F2-0C2D-3B4E-9D2D-0AB9AEB51706}" type="slidenum">
              <a:rPr lang="en-US" smtClean="0"/>
              <a:t>64</a:t>
            </a:fld>
            <a:endParaRPr kumimoji="1" lang="en-US" altLang="ja-JP"/>
          </a:p>
        </p:txBody>
      </p:sp>
    </p:spTree>
    <p:extLst>
      <p:ext uri="{BB962C8B-B14F-4D97-AF65-F5344CB8AC3E}">
        <p14:creationId xmlns:p14="http://schemas.microsoft.com/office/powerpoint/2010/main" val="3445822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talk about the subgroup number 3 of 5: the Assertion Subgroup.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3ECA09-5D14-44DE-AFF2-739C28D36477}" type="slidenum">
              <a:rPr lang="en-US" smtClean="0"/>
              <a:t>68</a:t>
            </a:fld>
            <a:endParaRPr lang="en-US"/>
          </a:p>
        </p:txBody>
      </p:sp>
    </p:spTree>
    <p:extLst>
      <p:ext uri="{BB962C8B-B14F-4D97-AF65-F5344CB8AC3E}">
        <p14:creationId xmlns:p14="http://schemas.microsoft.com/office/powerpoint/2010/main" val="2125751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mission of the subgroup is the specification of the assertions in an addendum of the Language Reference Manual. This should enable the EDA companies to develop the generators for </a:t>
            </a:r>
            <a:r>
              <a:rPr lang="en-US" sz="1200" kern="1200" dirty="0" err="1">
                <a:solidFill>
                  <a:schemeClr val="tx1"/>
                </a:solidFill>
                <a:effectLst/>
                <a:latin typeface="+mn-lt"/>
                <a:ea typeface="+mn-ea"/>
                <a:cs typeface="+mn-cs"/>
              </a:rPr>
              <a:t>SystemVerilog</a:t>
            </a:r>
            <a:r>
              <a:rPr lang="en-US" sz="1200" kern="1200" dirty="0">
                <a:solidFill>
                  <a:schemeClr val="tx1"/>
                </a:solidFill>
                <a:effectLst/>
                <a:latin typeface="+mn-lt"/>
                <a:ea typeface="+mn-ea"/>
                <a:cs typeface="+mn-cs"/>
              </a:rPr>
              <a:t> Assertions and enable the IP providers to actually generate the SVA as a part of the IP collaterals and then enable the users of the IP to execute the assertion-based verification flow in their tool of choice.</a:t>
            </a:r>
          </a:p>
          <a:p>
            <a:endParaRPr lang="en-US" dirty="0"/>
          </a:p>
        </p:txBody>
      </p:sp>
      <p:sp>
        <p:nvSpPr>
          <p:cNvPr id="4" name="Foliennummernplatzhalter 3"/>
          <p:cNvSpPr>
            <a:spLocks noGrp="1"/>
          </p:cNvSpPr>
          <p:nvPr>
            <p:ph type="sldNum" sz="quarter" idx="5"/>
          </p:nvPr>
        </p:nvSpPr>
        <p:spPr/>
        <p:txBody>
          <a:bodyPr/>
          <a:lstStyle/>
          <a:p>
            <a:fld id="{F40DDCB0-F7AD-4F24-B66A-9DEDE9281EE4}" type="slidenum">
              <a:rPr lang="en-US" smtClean="0"/>
              <a:t>69</a:t>
            </a:fld>
            <a:endParaRPr lang="en-US"/>
          </a:p>
        </p:txBody>
      </p:sp>
    </p:spTree>
    <p:extLst>
      <p:ext uri="{BB962C8B-B14F-4D97-AF65-F5344CB8AC3E}">
        <p14:creationId xmlns:p14="http://schemas.microsoft.com/office/powerpoint/2010/main" val="1484711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the subgroup studies different design architectures for possible verification strategies based on assertions and works on some guidance how to validate the </a:t>
            </a:r>
            <a:r>
              <a:rPr lang="en-US" sz="1200" kern="1200" dirty="0" err="1">
                <a:solidFill>
                  <a:schemeClr val="tx1"/>
                </a:solidFill>
                <a:effectLst/>
                <a:latin typeface="+mn-lt"/>
                <a:ea typeface="+mn-ea"/>
                <a:cs typeface="+mn-cs"/>
              </a:rPr>
              <a:t>SystemVerilog</a:t>
            </a:r>
            <a:r>
              <a:rPr lang="en-US" sz="1200" kern="1200" dirty="0">
                <a:solidFill>
                  <a:schemeClr val="tx1"/>
                </a:solidFill>
                <a:effectLst/>
                <a:latin typeface="+mn-lt"/>
                <a:ea typeface="+mn-ea"/>
                <a:cs typeface="+mn-cs"/>
              </a:rPr>
              <a:t> Assertions of a module and how to verify the CDCs and RDCs after the integration of the modules. This can happen by formal verification or by dynamic simulation.</a:t>
            </a:r>
          </a:p>
          <a:p>
            <a:endParaRPr lang="en-US" dirty="0"/>
          </a:p>
        </p:txBody>
      </p:sp>
      <p:sp>
        <p:nvSpPr>
          <p:cNvPr id="4" name="Foliennummernplatzhalter 3"/>
          <p:cNvSpPr>
            <a:spLocks noGrp="1"/>
          </p:cNvSpPr>
          <p:nvPr>
            <p:ph type="sldNum" sz="quarter" idx="5"/>
          </p:nvPr>
        </p:nvSpPr>
        <p:spPr/>
        <p:txBody>
          <a:bodyPr/>
          <a:lstStyle/>
          <a:p>
            <a:fld id="{F40DDCB0-F7AD-4F24-B66A-9DEDE9281EE4}" type="slidenum">
              <a:rPr lang="en-US" smtClean="0"/>
              <a:t>70</a:t>
            </a:fld>
            <a:endParaRPr lang="en-US"/>
          </a:p>
        </p:txBody>
      </p:sp>
    </p:spTree>
    <p:extLst>
      <p:ext uri="{BB962C8B-B14F-4D97-AF65-F5344CB8AC3E}">
        <p14:creationId xmlns:p14="http://schemas.microsoft.com/office/powerpoint/2010/main" val="1556387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JV</a:t>
            </a:r>
          </a:p>
          <a:p>
            <a:r>
              <a:rPr lang="en-US" sz="1200" kern="1200" dirty="0">
                <a:solidFill>
                  <a:schemeClr val="tx1"/>
                </a:solidFill>
                <a:effectLst/>
                <a:latin typeface="+mn-lt"/>
                <a:ea typeface="+mn-ea"/>
                <a:cs typeface="+mn-cs"/>
              </a:rPr>
              <a:t>The integration of the modules can lead to models providing different degrees of abstraction.</a:t>
            </a:r>
          </a:p>
          <a:p>
            <a:r>
              <a:rPr lang="en-US" sz="1200" kern="1200" dirty="0">
                <a:solidFill>
                  <a:schemeClr val="tx1"/>
                </a:solidFill>
                <a:effectLst/>
                <a:latin typeface="+mn-lt"/>
                <a:ea typeface="+mn-ea"/>
                <a:cs typeface="+mn-cs"/>
              </a:rPr>
              <a:t>If you connect two modules,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may see both of them as </a:t>
            </a:r>
            <a:r>
              <a:rPr lang="en-US" sz="1200" kern="1200" dirty="0" err="1">
                <a:solidFill>
                  <a:schemeClr val="tx1"/>
                </a:solidFill>
                <a:effectLst/>
                <a:latin typeface="+mn-lt"/>
                <a:ea typeface="+mn-ea"/>
                <a:cs typeface="+mn-cs"/>
              </a:rPr>
              <a:t>blackboxes</a:t>
            </a:r>
            <a:r>
              <a:rPr lang="en-US" sz="1200" kern="1200" dirty="0">
                <a:solidFill>
                  <a:schemeClr val="tx1"/>
                </a:solidFill>
                <a:effectLst/>
                <a:latin typeface="+mn-lt"/>
                <a:ea typeface="+mn-ea"/>
                <a:cs typeface="+mn-cs"/>
              </a:rPr>
              <a:t> 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may see one of them as a </a:t>
            </a:r>
            <a:r>
              <a:rPr lang="en-US" sz="1200" kern="1200" dirty="0" err="1">
                <a:solidFill>
                  <a:schemeClr val="tx1"/>
                </a:solidFill>
                <a:effectLst/>
                <a:latin typeface="+mn-lt"/>
                <a:ea typeface="+mn-ea"/>
                <a:cs typeface="+mn-cs"/>
              </a:rPr>
              <a:t>blackbox</a:t>
            </a:r>
            <a:r>
              <a:rPr lang="en-US" sz="1200" kern="1200" dirty="0">
                <a:solidFill>
                  <a:schemeClr val="tx1"/>
                </a:solidFill>
                <a:effectLst/>
                <a:latin typeface="+mn-lt"/>
                <a:ea typeface="+mn-ea"/>
                <a:cs typeface="+mn-cs"/>
              </a:rPr>
              <a:t> with a detailed view of the other one and the </a:t>
            </a:r>
            <a:r>
              <a:rPr lang="en-US" sz="1200" kern="1200" dirty="0" err="1">
                <a:solidFill>
                  <a:schemeClr val="tx1"/>
                </a:solidFill>
                <a:effectLst/>
                <a:latin typeface="+mn-lt"/>
                <a:ea typeface="+mn-ea"/>
                <a:cs typeface="+mn-cs"/>
              </a:rPr>
              <a:t>blackbox</a:t>
            </a:r>
            <a:r>
              <a:rPr lang="en-US" sz="1200" kern="1200" dirty="0">
                <a:solidFill>
                  <a:schemeClr val="tx1"/>
                </a:solidFill>
                <a:effectLst/>
                <a:latin typeface="+mn-lt"/>
                <a:ea typeface="+mn-ea"/>
                <a:cs typeface="+mn-cs"/>
              </a:rPr>
              <a:t> can be at the driver or at the receiver side 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a detailed view of both modules.</a:t>
            </a:r>
          </a:p>
          <a:p>
            <a:r>
              <a:rPr lang="en-US" sz="1200" kern="1200" dirty="0">
                <a:solidFill>
                  <a:schemeClr val="tx1"/>
                </a:solidFill>
                <a:effectLst/>
                <a:latin typeface="+mn-lt"/>
                <a:ea typeface="+mn-ea"/>
                <a:cs typeface="+mn-cs"/>
              </a:rPr>
              <a:t>All of these options are considered by the assertion subgroup.</a:t>
            </a:r>
          </a:p>
          <a:p>
            <a:endParaRPr lang="en-US" dirty="0"/>
          </a:p>
        </p:txBody>
      </p:sp>
      <p:sp>
        <p:nvSpPr>
          <p:cNvPr id="4" name="Foliennummernplatzhalter 3"/>
          <p:cNvSpPr>
            <a:spLocks noGrp="1"/>
          </p:cNvSpPr>
          <p:nvPr>
            <p:ph type="sldNum" sz="quarter" idx="5"/>
          </p:nvPr>
        </p:nvSpPr>
        <p:spPr/>
        <p:txBody>
          <a:bodyPr/>
          <a:lstStyle/>
          <a:p>
            <a:fld id="{F40DDCB0-F7AD-4F24-B66A-9DEDE9281EE4}" type="slidenum">
              <a:rPr lang="en-US" smtClean="0"/>
              <a:t>71</a:t>
            </a:fld>
            <a:endParaRPr lang="en-US"/>
          </a:p>
        </p:txBody>
      </p:sp>
    </p:spTree>
    <p:extLst>
      <p:ext uri="{BB962C8B-B14F-4D97-AF65-F5344CB8AC3E}">
        <p14:creationId xmlns:p14="http://schemas.microsoft.com/office/powerpoint/2010/main" val="287153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72</a:t>
            </a:fld>
            <a:endParaRPr lang="en-US"/>
          </a:p>
        </p:txBody>
      </p:sp>
    </p:spTree>
    <p:extLst>
      <p:ext uri="{BB962C8B-B14F-4D97-AF65-F5344CB8AC3E}">
        <p14:creationId xmlns:p14="http://schemas.microsoft.com/office/powerpoint/2010/main" val="3149458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Set of attributes for CDC-RDC model block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The set of attributes are to be sufficient to address a specific pre-defined  set of known industry standard interfaces and be able to objectively test the completeness and claim usefulness of the defined set of attributes for those interfaces.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Define the limitation of said set of attributes, by identifying the CDC and RDC schemes for which the set of attributes is sufficient and the CDC and RDC schemes for which the defined set of attributes is not guaranteed to support.</a:t>
            </a:r>
          </a:p>
          <a:p>
            <a:endParaRPr lang="en-US" dirty="0"/>
          </a:p>
          <a:p>
            <a:r>
              <a:rPr lang="en-US" dirty="0"/>
              <a:t>JV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The Output Collaterals Subgroup is defining a set of attributes to build an abstracted model of a block. This model should support the verification of the Clock Domain Crossings and Reset Domain Crossings for the instance of the block in an encompassing design.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The focus is set on modeling known industry standard interfaces with a limited complexity. This will lead to a Language Reference Manual covering a large part of the potential applications already in the first quarter of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The limitations in the initial Language Reference Manual show already the path to future extensions of the standard so that it can cover more complex aspects of module interfaces.</a:t>
            </a:r>
          </a:p>
          <a:p>
            <a:endParaRPr lang="en-US" dirty="0"/>
          </a:p>
        </p:txBody>
      </p:sp>
      <p:sp>
        <p:nvSpPr>
          <p:cNvPr id="4" name="Slide Number Placeholder 3"/>
          <p:cNvSpPr>
            <a:spLocks noGrp="1"/>
          </p:cNvSpPr>
          <p:nvPr>
            <p:ph type="sldNum" sz="quarter" idx="5"/>
          </p:nvPr>
        </p:nvSpPr>
        <p:spPr/>
        <p:txBody>
          <a:bodyPr/>
          <a:lstStyle/>
          <a:p>
            <a:fld id="{FCDE99F2-0C2D-3B4E-9D2D-0AB9AEB51706}" type="slidenum">
              <a:rPr lang="en-US" smtClean="0"/>
              <a:t>73</a:t>
            </a:fld>
            <a:endParaRPr kumimoji="1" lang="en-US" altLang="ja-JP"/>
          </a:p>
        </p:txBody>
      </p:sp>
    </p:spTree>
    <p:extLst>
      <p:ext uri="{BB962C8B-B14F-4D97-AF65-F5344CB8AC3E}">
        <p14:creationId xmlns:p14="http://schemas.microsoft.com/office/powerpoint/2010/main" val="2807601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228600">
              <a:lnSpc>
                <a:spcPct val="90000"/>
              </a:lnSpc>
              <a:spcAft>
                <a:spcPts val="600"/>
              </a:spcAft>
              <a:buFont typeface="Arial" panose="020B0604020202020204" pitchFamily="34" charset="0"/>
              <a:buChar char="•"/>
            </a:pPr>
            <a:r>
              <a:rPr lang="en-US" sz="1200" dirty="0"/>
              <a:t>Parameter</a:t>
            </a:r>
          </a:p>
          <a:p>
            <a:pPr marL="342900" indent="-228600">
              <a:lnSpc>
                <a:spcPct val="90000"/>
              </a:lnSpc>
              <a:spcAft>
                <a:spcPts val="600"/>
              </a:spcAft>
              <a:buFont typeface="Arial" panose="020B0604020202020204" pitchFamily="34" charset="0"/>
              <a:buChar char="•"/>
            </a:pPr>
            <a:r>
              <a:rPr lang="en-US" sz="1200" dirty="0"/>
              <a:t>Port Attribute Modelling</a:t>
            </a:r>
          </a:p>
          <a:p>
            <a:pPr marL="342900" indent="-228600">
              <a:lnSpc>
                <a:spcPct val="90000"/>
              </a:lnSpc>
              <a:spcAft>
                <a:spcPts val="600"/>
              </a:spcAft>
              <a:buFont typeface="Arial" panose="020B0604020202020204" pitchFamily="34" charset="0"/>
              <a:buChar char="•"/>
            </a:pPr>
            <a:r>
              <a:rPr lang="en-US" sz="1200" dirty="0"/>
              <a:t>Removal of keywords that are not EDA-Tool-Agnostic</a:t>
            </a:r>
          </a:p>
          <a:p>
            <a:pPr marL="342900" indent="-228600">
              <a:lnSpc>
                <a:spcPct val="90000"/>
              </a:lnSpc>
              <a:spcAft>
                <a:spcPts val="600"/>
              </a:spcAft>
              <a:buFont typeface="Arial" panose="020B0604020202020204" pitchFamily="34" charset="0"/>
              <a:buChar char="•"/>
            </a:pPr>
            <a:r>
              <a:rPr lang="en-US" sz="1200" dirty="0"/>
              <a:t>Removal of </a:t>
            </a:r>
            <a:r>
              <a:rPr lang="en-US" sz="1200" dirty="0" err="1"/>
              <a:t>clock_group</a:t>
            </a:r>
            <a:r>
              <a:rPr lang="en-US" sz="1200" dirty="0"/>
              <a:t> and </a:t>
            </a:r>
            <a:r>
              <a:rPr lang="en-US" sz="1200" dirty="0" err="1"/>
              <a:t>reset_group</a:t>
            </a:r>
            <a:endParaRPr lang="en-US" sz="1200" dirty="0"/>
          </a:p>
          <a:p>
            <a:pPr marL="342900" indent="-228600">
              <a:lnSpc>
                <a:spcPct val="90000"/>
              </a:lnSpc>
              <a:spcAft>
                <a:spcPts val="600"/>
              </a:spcAft>
              <a:buFont typeface="Arial" panose="020B0604020202020204" pitchFamily="34" charset="0"/>
              <a:buChar char="•"/>
            </a:pPr>
            <a:r>
              <a:rPr lang="en-US" sz="1200" dirty="0" err="1"/>
              <a:t>Set_cdc_clock_group</a:t>
            </a:r>
            <a:endParaRPr lang="en-US" sz="1200" dirty="0"/>
          </a:p>
          <a:p>
            <a:pPr marL="342900" indent="-228600">
              <a:lnSpc>
                <a:spcPct val="90000"/>
              </a:lnSpc>
              <a:spcAft>
                <a:spcPts val="600"/>
              </a:spcAft>
              <a:buFont typeface="Arial" panose="020B0604020202020204" pitchFamily="34" charset="0"/>
              <a:buChar char="•"/>
            </a:pPr>
            <a:r>
              <a:rPr lang="en-US" sz="1200" dirty="0"/>
              <a:t>Adding more examples to describe usage of reset, polarity, </a:t>
            </a:r>
            <a:r>
              <a:rPr lang="en-US" sz="1200" dirty="0" err="1"/>
              <a:t>ignore,cdc_static</a:t>
            </a:r>
            <a:r>
              <a:rPr lang="en-US" sz="1200" dirty="0"/>
              <a:t> and constant</a:t>
            </a:r>
          </a:p>
          <a:p>
            <a:pPr marL="342900" indent="-228600">
              <a:lnSpc>
                <a:spcPct val="90000"/>
              </a:lnSpc>
              <a:spcAft>
                <a:spcPts val="600"/>
              </a:spcAft>
              <a:buFont typeface="Arial" panose="020B0604020202020204" pitchFamily="34" charset="0"/>
              <a:buChar char="•"/>
            </a:pPr>
            <a:r>
              <a:rPr lang="en-US" sz="1200" dirty="0"/>
              <a:t>Deferring usage of “</a:t>
            </a:r>
            <a:r>
              <a:rPr lang="en-US" sz="1200" dirty="0" err="1"/>
              <a:t>gray_code</a:t>
            </a:r>
            <a:r>
              <a:rPr lang="en-US" sz="1200" dirty="0"/>
              <a:t>” and </a:t>
            </a:r>
            <a:r>
              <a:rPr lang="en-US" sz="1200" dirty="0" err="1"/>
              <a:t>clock_period</a:t>
            </a:r>
            <a:r>
              <a:rPr lang="en-US" sz="1200" dirty="0"/>
              <a:t> to LRM 0.2</a:t>
            </a:r>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endParaRPr lang="en-US" sz="1200" dirty="0"/>
          </a:p>
          <a:p>
            <a:pPr marL="0" indent="0">
              <a:lnSpc>
                <a:spcPct val="90000"/>
              </a:lnSpc>
              <a:spcAft>
                <a:spcPts val="600"/>
              </a:spcAft>
              <a:buFont typeface="Arial" panose="020B0604020202020204" pitchFamily="34" charset="0"/>
              <a:buNone/>
            </a:pPr>
            <a:r>
              <a:rPr lang="en-US" sz="1200" dirty="0"/>
              <a:t>JV</a:t>
            </a:r>
          </a:p>
          <a:p>
            <a:r>
              <a:rPr lang="en-US" sz="1200" kern="1200" dirty="0">
                <a:solidFill>
                  <a:schemeClr val="tx1"/>
                </a:solidFill>
                <a:effectLst/>
                <a:latin typeface="+mn-lt"/>
                <a:ea typeface="+mn-ea"/>
                <a:cs typeface="+mn-cs"/>
              </a:rPr>
              <a:t>Here, you see the list of the supported attributes in the current LRM version 0.3. It’s already so many attributes that you cannot read them anymore on one page.</a:t>
            </a:r>
          </a:p>
          <a:p>
            <a:r>
              <a:rPr lang="en-US" sz="1200" kern="1200" dirty="0">
                <a:solidFill>
                  <a:schemeClr val="tx1"/>
                </a:solidFill>
                <a:effectLst/>
                <a:latin typeface="+mn-lt"/>
                <a:ea typeface="+mn-ea"/>
                <a:cs typeface="+mn-cs"/>
              </a:rPr>
              <a:t>The attributes are split into different domains which is indicated by the color.</a:t>
            </a:r>
          </a:p>
          <a:p>
            <a:r>
              <a:rPr lang="en-US" sz="1200" kern="1200" dirty="0">
                <a:solidFill>
                  <a:schemeClr val="tx1"/>
                </a:solidFill>
                <a:effectLst/>
                <a:latin typeface="+mn-lt"/>
                <a:ea typeface="+mn-ea"/>
                <a:cs typeface="+mn-cs"/>
              </a:rPr>
              <a:t>The biggest domain are the port attributes in green. One of the mandatory CDC-attributes is the list of clocks at the drivers of a port in the attribute </a:t>
            </a:r>
            <a:r>
              <a:rPr lang="en-US" sz="1200" kern="1200" dirty="0" err="1">
                <a:solidFill>
                  <a:schemeClr val="tx1"/>
                </a:solidFill>
                <a:effectLst/>
                <a:latin typeface="+mn-lt"/>
                <a:ea typeface="+mn-ea"/>
                <a:cs typeface="+mn-cs"/>
              </a:rPr>
              <a:t>associated_from_clocks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model supports also a parametrization with the attributes in the blue domain which makes the model more flexible and re-usable.</a:t>
            </a:r>
          </a:p>
          <a:p>
            <a:r>
              <a:rPr lang="en-US" sz="1200" kern="1200" dirty="0">
                <a:solidFill>
                  <a:schemeClr val="tx1"/>
                </a:solidFill>
                <a:effectLst/>
                <a:latin typeface="+mn-lt"/>
                <a:ea typeface="+mn-ea"/>
                <a:cs typeface="+mn-cs"/>
              </a:rPr>
              <a:t>In the purple section at the bottom you see an attribute for clock groups with a CDC-specific semantic.</a:t>
            </a:r>
          </a:p>
          <a:p>
            <a:r>
              <a:rPr lang="en-US" sz="1200" kern="1200" dirty="0">
                <a:solidFill>
                  <a:schemeClr val="tx1"/>
                </a:solidFill>
                <a:effectLst/>
                <a:latin typeface="+mn-lt"/>
                <a:ea typeface="+mn-ea"/>
                <a:cs typeface="+mn-cs"/>
              </a:rPr>
              <a:t>Now, let’s look at some examples.</a:t>
            </a:r>
          </a:p>
          <a:p>
            <a:pPr marL="0" indent="0">
              <a:lnSpc>
                <a:spcPct val="90000"/>
              </a:lnSpc>
              <a:spcAft>
                <a:spcPts val="600"/>
              </a:spcAft>
              <a:buFont typeface="Arial" panose="020B0604020202020204" pitchFamily="34" charset="0"/>
              <a:buNone/>
            </a:pPr>
            <a:endParaRPr lang="en-US" sz="1200" dirty="0"/>
          </a:p>
          <a:p>
            <a:pPr indent="-228600">
              <a:lnSpc>
                <a:spcPct val="90000"/>
              </a:lnSpc>
              <a:spcAft>
                <a:spcPts val="600"/>
              </a:spcAft>
              <a:buFont typeface="Arial" panose="020B0604020202020204" pitchFamily="34" charset="0"/>
              <a:buChar char="•"/>
            </a:pPr>
            <a:endParaRPr lang="en-US" sz="1200" dirty="0"/>
          </a:p>
          <a:p>
            <a:endParaRPr lang="en-MY" dirty="0"/>
          </a:p>
        </p:txBody>
      </p:sp>
      <p:sp>
        <p:nvSpPr>
          <p:cNvPr id="4" name="Slide Number Placeholder 3"/>
          <p:cNvSpPr>
            <a:spLocks noGrp="1"/>
          </p:cNvSpPr>
          <p:nvPr>
            <p:ph type="sldNum" sz="quarter" idx="5"/>
          </p:nvPr>
        </p:nvSpPr>
        <p:spPr/>
        <p:txBody>
          <a:bodyPr/>
          <a:lstStyle/>
          <a:p>
            <a:fld id="{1BF93093-553D-4075-9DDA-C505FB78DEDA}" type="slidenum">
              <a:rPr lang="en-US" smtClean="0"/>
              <a:pPr/>
              <a:t>74</a:t>
            </a:fld>
            <a:endParaRPr lang="en-US"/>
          </a:p>
        </p:txBody>
      </p:sp>
    </p:spTree>
    <p:extLst>
      <p:ext uri="{BB962C8B-B14F-4D97-AF65-F5344CB8AC3E}">
        <p14:creationId xmlns:p14="http://schemas.microsoft.com/office/powerpoint/2010/main" val="3256482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JV</a:t>
            </a:r>
          </a:p>
          <a:p>
            <a:r>
              <a:rPr lang="en-US" dirty="0"/>
              <a:t>Here, we see the interface model of some outputs of a module.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lower port c2 is a simple one not being prepared for a Clock Domain Crossing. The attributes are also simple: just the type data, the direction and the associated clock of the driver – nothing special.</a:t>
            </a:r>
            <a:endParaRPr lang="en-US" dirty="0"/>
          </a:p>
          <a:p>
            <a:r>
              <a:rPr lang="en-US" dirty="0"/>
              <a:t>The upper port d2 is a bus. It is related to a </a:t>
            </a:r>
            <a:r>
              <a:rPr lang="en-US" dirty="0" err="1"/>
              <a:t>cdc_control</a:t>
            </a:r>
            <a:r>
              <a:rPr lang="en-US" dirty="0"/>
              <a:t> output q2. Both the data port and the control port have attributes that show the relation between them:</a:t>
            </a:r>
            <a:br>
              <a:rPr lang="en-US" dirty="0"/>
            </a:br>
            <a:r>
              <a:rPr lang="en-US" dirty="0" err="1"/>
              <a:t>cdc_control</a:t>
            </a:r>
            <a:r>
              <a:rPr lang="en-US" dirty="0"/>
              <a:t> at the data port and </a:t>
            </a:r>
            <a:r>
              <a:rPr lang="en-US" dirty="0" err="1"/>
              <a:t>associated_outputs</a:t>
            </a:r>
            <a:r>
              <a:rPr lang="en-US" dirty="0"/>
              <a:t> at the control port.</a:t>
            </a:r>
          </a:p>
          <a:p>
            <a:r>
              <a:rPr lang="en-US" dirty="0"/>
              <a:t>This structure supports that the data bus can cross a clock domain boundary and can be captured in a receiving module in the blue clock domain.</a:t>
            </a:r>
          </a:p>
          <a:p>
            <a:endParaRPr lang="en-US" dirty="0"/>
          </a:p>
        </p:txBody>
      </p:sp>
      <p:sp>
        <p:nvSpPr>
          <p:cNvPr id="4" name="Foliennummernplatzhalter 3"/>
          <p:cNvSpPr>
            <a:spLocks noGrp="1"/>
          </p:cNvSpPr>
          <p:nvPr>
            <p:ph type="sldNum" sz="quarter" idx="5"/>
          </p:nvPr>
        </p:nvSpPr>
        <p:spPr/>
        <p:txBody>
          <a:bodyPr/>
          <a:lstStyle/>
          <a:p>
            <a:fld id="{F40DDCB0-F7AD-4F24-B66A-9DEDE9281EE4}" type="slidenum">
              <a:rPr lang="en-US" smtClean="0"/>
              <a:t>75</a:t>
            </a:fld>
            <a:endParaRPr lang="en-US"/>
          </a:p>
        </p:txBody>
      </p:sp>
    </p:spTree>
    <p:extLst>
      <p:ext uri="{BB962C8B-B14F-4D97-AF65-F5344CB8AC3E}">
        <p14:creationId xmlns:p14="http://schemas.microsoft.com/office/powerpoint/2010/main" val="66955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root of the problem with CDCs is that they lead to timing violations on the receiving registers. I find the best way to think of timing violations is to compare the results to the toss of a coin. This is actually a very apt analogy, because if you think about it, there are three possible outcomes to tossing a coin. The vast majority will be either heads or tails, but if you toss the coin millions of times, every once in a while it’s going to stick the landing. While it’s not likely that anyone has ever seen a coin land on its edge and remain stable, we’ve probably all seen a case where the coin has spun on its edge before eventually falling to either heads or tails, and if we’re going to toss the coin millions of times, we can’t wait around for it to fall one way or the other. We’re on the clock here! In fact, the longest we can wait is one clock cycle, right? That, ladies and gentlemen, is metastability, the coin being on its edge for more than a clock cycle, or more to the point, a register being neither one nor zero for more than a clock cycle. So the first problem we need to deal with is metastability. We also need to worry about data coherency, whether all of our bits match what they should be from one clock cycle to the next. These two problems are independent. You can fix one without fixing the other. Now, for one bit, all we need to worry about is metastability. Data coherency fixes itself, since a single bit can only be either one or zero. But if you have multiple bits, you need to worry about both issues, because you’re not satisfied with either heads or tails, you’re only satisfied with all heads or all tails for multiple coins. That’s not a very good bet.</a:t>
            </a:r>
          </a:p>
        </p:txBody>
      </p:sp>
      <p:sp>
        <p:nvSpPr>
          <p:cNvPr id="4" name="Slide Number Placeholder 3"/>
          <p:cNvSpPr>
            <a:spLocks noGrp="1"/>
          </p:cNvSpPr>
          <p:nvPr>
            <p:ph type="sldNum" sz="quarter" idx="5"/>
          </p:nvPr>
        </p:nvSpPr>
        <p:spPr/>
        <p:txBody>
          <a:bodyPr/>
          <a:lstStyle/>
          <a:p>
            <a:fld id="{913ECA09-5D14-44DE-AFF2-739C28D36477}" type="slidenum">
              <a:rPr lang="en-US" smtClean="0"/>
              <a:t>17</a:t>
            </a:fld>
            <a:endParaRPr lang="en-US"/>
          </a:p>
        </p:txBody>
      </p:sp>
    </p:spTree>
    <p:extLst>
      <p:ext uri="{BB962C8B-B14F-4D97-AF65-F5344CB8AC3E}">
        <p14:creationId xmlns:p14="http://schemas.microsoft.com/office/powerpoint/2010/main" val="1796439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JV</a:t>
            </a:r>
          </a:p>
          <a:p>
            <a:r>
              <a:rPr lang="en-US" dirty="0"/>
              <a:t>These diagrams give you an idea of the before-mentioned CDC clock groups.</a:t>
            </a:r>
          </a:p>
          <a:p>
            <a:r>
              <a:rPr lang="en-US" dirty="0"/>
              <a:t>By definition, there are no Clock Domain Crossings between clocks in the same group.</a:t>
            </a:r>
          </a:p>
          <a:p>
            <a:r>
              <a:rPr lang="en-US" dirty="0"/>
              <a:t>We see four examples with synchronous clocks being connected by a green arrow. Asynchronous clocks are connected by red arrow.</a:t>
            </a:r>
          </a:p>
          <a:p>
            <a:endParaRPr lang="en-US" dirty="0"/>
          </a:p>
          <a:p>
            <a:r>
              <a:rPr lang="en-US" dirty="0"/>
              <a:t>If all clocks are synchronous to each other, the exist in one common clock domain.</a:t>
            </a:r>
          </a:p>
          <a:p>
            <a:r>
              <a:rPr lang="en-US" dirty="0"/>
              <a:t>If all are asynchronous to each other, each clock exists in its own domain.</a:t>
            </a:r>
          </a:p>
          <a:p>
            <a:r>
              <a:rPr lang="en-US" dirty="0"/>
              <a:t>If two of the three clocks are synchronous to each other, they build a large domain and the third one builds a small domain.</a:t>
            </a:r>
          </a:p>
          <a:p>
            <a:endParaRPr lang="en-US" dirty="0"/>
          </a:p>
          <a:p>
            <a:r>
              <a:rPr lang="en-US" dirty="0"/>
              <a:t>The example in the bottom right corner deviates from the concept of classical clock domains.</a:t>
            </a:r>
          </a:p>
          <a:p>
            <a:r>
              <a:rPr lang="en-US" dirty="0"/>
              <a:t>It supports two generated clocks being derived from the same root clock.</a:t>
            </a:r>
          </a:p>
          <a:p>
            <a:r>
              <a:rPr lang="en-US" dirty="0"/>
              <a:t>The generated clocks are balanced to their root clock but propagate on two clock branches with a larger physical distance so that they are not balanced to each other.</a:t>
            </a:r>
          </a:p>
          <a:p>
            <a:r>
              <a:rPr lang="en-US" dirty="0"/>
              <a:t>We see that the CDC clock groups support common members, here the root clock ck.</a:t>
            </a:r>
          </a:p>
          <a:p>
            <a:r>
              <a:rPr lang="en-US" dirty="0"/>
              <a:t>In this case, the clock groups can be understood as compatibility sets which is an extension of the concept of clock domains.</a:t>
            </a:r>
          </a:p>
          <a:p>
            <a:endParaRPr lang="en-US" dirty="0"/>
          </a:p>
          <a:p>
            <a:endParaRPr lang="en-US" dirty="0"/>
          </a:p>
        </p:txBody>
      </p:sp>
      <p:sp>
        <p:nvSpPr>
          <p:cNvPr id="4" name="Slide Number Placeholder 3"/>
          <p:cNvSpPr>
            <a:spLocks noGrp="1"/>
          </p:cNvSpPr>
          <p:nvPr>
            <p:ph type="sldNum" sz="quarter" idx="5"/>
          </p:nvPr>
        </p:nvSpPr>
        <p:spPr/>
        <p:txBody>
          <a:bodyPr/>
          <a:lstStyle/>
          <a:p>
            <a:fld id="{F40DDCB0-F7AD-4F24-B66A-9DEDE9281EE4}" type="slidenum">
              <a:rPr lang="en-US" smtClean="0"/>
              <a:t>76</a:t>
            </a:fld>
            <a:endParaRPr lang="en-US"/>
          </a:p>
        </p:txBody>
      </p:sp>
    </p:spTree>
    <p:extLst>
      <p:ext uri="{BB962C8B-B14F-4D97-AF65-F5344CB8AC3E}">
        <p14:creationId xmlns:p14="http://schemas.microsoft.com/office/powerpoint/2010/main" val="1735619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p:txBody>
      </p:sp>
      <p:sp>
        <p:nvSpPr>
          <p:cNvPr id="4" name="Slide Number Placeholder 3"/>
          <p:cNvSpPr>
            <a:spLocks noGrp="1"/>
          </p:cNvSpPr>
          <p:nvPr>
            <p:ph type="sldNum" sz="quarter" idx="5"/>
          </p:nvPr>
        </p:nvSpPr>
        <p:spPr/>
        <p:txBody>
          <a:bodyPr/>
          <a:lstStyle/>
          <a:p>
            <a:fld id="{913ECA09-5D14-44DE-AFF2-739C28D36477}" type="slidenum">
              <a:rPr lang="en-US" smtClean="0"/>
              <a:t>77</a:t>
            </a:fld>
            <a:endParaRPr lang="en-US"/>
          </a:p>
        </p:txBody>
      </p:sp>
    </p:spTree>
    <p:extLst>
      <p:ext uri="{BB962C8B-B14F-4D97-AF65-F5344CB8AC3E}">
        <p14:creationId xmlns:p14="http://schemas.microsoft.com/office/powerpoint/2010/main" val="1634736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CDCs, or Clock Domain Crossings, concern the transfer of data using clocks that are asynchronous to one another. Part of the charter of the training sub-group is to make sure discussions of CDCs begin with everyone on the same page, so we’re going to spend a few minutes doing just that. The first step is to agree on just what asynchronous clocks are, and so we first need to agree on what synchronous clocks are. Synchronous clocks come from the same source, </a:t>
            </a:r>
            <a:r>
              <a:rPr lang="en-US" i="1" dirty="0"/>
              <a:t>and</a:t>
            </a:r>
            <a:r>
              <a:rPr lang="en-US" dirty="0"/>
              <a:t> they have an easily-established timing relationship. In short, for data paths between synchronous clocks, static timing analysis works, and there is no need for heroic measures to ensure that they function properly. Asynchronous clocks, on the other hand, come from different sources, </a:t>
            </a:r>
            <a:r>
              <a:rPr lang="en-US" i="1" dirty="0"/>
              <a:t>or</a:t>
            </a:r>
            <a:r>
              <a:rPr lang="en-US" dirty="0"/>
              <a:t> they have a timing relationship that is unknown or difficult to establish. Note that any two sources, even two with identical specs, should be treated as asynchronous because they have different error bars. In such a case, static timing analysis would seem to work, but the real world would eventually disagree. Another counter-example would be two clocks from the same source where, for example, one was divide by ten and the other divide by nine. This timing relationship would be possible to establish, but timing-wise it might not be amenable to static timing analysis. Lastly, we are talking about designs that have multiple clocks, as opposed to designs that have no clock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sub-group cares for the Format of the Output Collaterals.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3ECA09-5D14-44DE-AFF2-739C28D36477}" type="slidenum">
              <a:rPr lang="en-US" smtClean="0"/>
              <a:t>81</a:t>
            </a:fld>
            <a:endParaRPr lang="en-US"/>
          </a:p>
        </p:txBody>
      </p:sp>
    </p:spTree>
    <p:extLst>
      <p:ext uri="{BB962C8B-B14F-4D97-AF65-F5344CB8AC3E}">
        <p14:creationId xmlns:p14="http://schemas.microsoft.com/office/powerpoint/2010/main" val="3069747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Format sub-working-group had the difficult job of coming up with a DSL (Domain Specific Language) to capture the attributes required by the input/output/assertion and other sub-groups. </a:t>
            </a:r>
          </a:p>
          <a:p>
            <a:r>
              <a:rPr lang="en-US" dirty="0"/>
              <a:t>Secondly to ensure that the CDC design intent is captured with high fidelity.</a:t>
            </a:r>
          </a:p>
          <a:p>
            <a:endParaRPr lang="en-US" dirty="0"/>
          </a:p>
          <a:p>
            <a:r>
              <a:rPr lang="en-US" dirty="0"/>
              <a:t>Our methodology was to review all the possible formats like IP-XACT, </a:t>
            </a:r>
            <a:r>
              <a:rPr lang="en-US" dirty="0" err="1"/>
              <a:t>Tcl</a:t>
            </a:r>
            <a:r>
              <a:rPr lang="en-US" dirty="0"/>
              <a:t>, Excel, Json etc. Then see how difficult or easy it was to capture the specification in each of these formats. Then review the pros and cons for each format option. </a:t>
            </a:r>
          </a:p>
          <a:p>
            <a:r>
              <a:rPr lang="en-US" dirty="0"/>
              <a:t>Finally come up with a recommendation after approval from the entire CDC Workgroup.</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we’ve seen in the previous examples was just pseudo-code but not the real language. The Format subgroup had the task to analyze several existing languages and formats if they can be used for our purpose like IP-XACT which is an xml-based format,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EXCEL, JSON and then come to a recommendation for the working group.</a:t>
            </a:r>
          </a:p>
          <a:p>
            <a:endParaRPr lang="en-US" dirty="0"/>
          </a:p>
        </p:txBody>
      </p:sp>
      <p:sp>
        <p:nvSpPr>
          <p:cNvPr id="4" name="Slide Number Placeholder 3"/>
          <p:cNvSpPr>
            <a:spLocks noGrp="1"/>
          </p:cNvSpPr>
          <p:nvPr>
            <p:ph type="sldNum" sz="quarter" idx="5"/>
          </p:nvPr>
        </p:nvSpPr>
        <p:spPr/>
        <p:txBody>
          <a:bodyPr/>
          <a:lstStyle/>
          <a:p>
            <a:fld id="{913ECA09-5D14-44DE-AFF2-739C28D36477}" type="slidenum">
              <a:rPr lang="en-US" smtClean="0"/>
              <a:t>82</a:t>
            </a:fld>
            <a:endParaRPr lang="en-US"/>
          </a:p>
        </p:txBody>
      </p:sp>
    </p:spTree>
    <p:extLst>
      <p:ext uri="{BB962C8B-B14F-4D97-AF65-F5344CB8AC3E}">
        <p14:creationId xmlns:p14="http://schemas.microsoft.com/office/powerpoint/2010/main" val="1916261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E5E8D-F648-D0F9-B081-FC0C0DB67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EBCE9-60D4-2C7B-C4F3-35FA7914F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C8645-9F1E-A815-2295-145523BD2640}"/>
              </a:ext>
            </a:extLst>
          </p:cNvPr>
          <p:cNvSpPr>
            <a:spLocks noGrp="1"/>
          </p:cNvSpPr>
          <p:nvPr>
            <p:ph type="body" idx="1"/>
          </p:nvPr>
        </p:nvSpPr>
        <p:spPr/>
        <p:txBody>
          <a:bodyPr/>
          <a:lstStyle/>
          <a:p>
            <a:r>
              <a:rPr lang="en-US" dirty="0"/>
              <a:t>There were two distinct requirements for the sub-group .. The need to describe IP and to describe integration of IPs. </a:t>
            </a:r>
          </a:p>
          <a:p>
            <a:r>
              <a:rPr lang="en-US" dirty="0"/>
              <a:t>IPs themselves could be static or could have some dynamic behavior as far as CDC is concerned. For describing the IP CDC, IP-XACT is a widely used standard for IP definition and packaging. Its used very often by IP and Product companies.</a:t>
            </a:r>
          </a:p>
          <a:p>
            <a:endParaRPr lang="en-US" dirty="0"/>
          </a:p>
          <a:p>
            <a:r>
              <a:rPr lang="en-US" dirty="0"/>
              <a:t>For Integration of IPs the dynamic environment requires programmability not available readily in IP-XACT. </a:t>
            </a:r>
            <a:r>
              <a:rPr lang="en-US" dirty="0" err="1"/>
              <a:t>Tcl</a:t>
            </a:r>
            <a:r>
              <a:rPr lang="en-US" dirty="0"/>
              <a:t> is preferred here and is widely used in the industry by Product companies and EDA companies.</a:t>
            </a:r>
          </a:p>
          <a:p>
            <a:endParaRPr lang="en-US" dirty="0"/>
          </a:p>
          <a:p>
            <a:r>
              <a:rPr lang="en-US" dirty="0"/>
              <a:t>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two main requirements for an abstracted model: one is to describe the IP module when generating the model, the other one is an easy integration when using the model. For the IP definition and packaging, IP-XACT is an industry standard which is then a static model. For the users in EDA and semiconductor companies,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is a widely used language which supports the typical elements of a programming language.</a:t>
            </a:r>
          </a:p>
          <a:p>
            <a:endParaRPr lang="en-US" dirty="0"/>
          </a:p>
        </p:txBody>
      </p:sp>
      <p:sp>
        <p:nvSpPr>
          <p:cNvPr id="4" name="Slide Number Placeholder 3">
            <a:extLst>
              <a:ext uri="{FF2B5EF4-FFF2-40B4-BE49-F238E27FC236}">
                <a16:creationId xmlns:a16="http://schemas.microsoft.com/office/drawing/2014/main" id="{0D8A024A-2B08-10B3-5DD4-2591F4685182}"/>
              </a:ext>
            </a:extLst>
          </p:cNvPr>
          <p:cNvSpPr>
            <a:spLocks noGrp="1"/>
          </p:cNvSpPr>
          <p:nvPr>
            <p:ph type="sldNum" sz="quarter" idx="5"/>
          </p:nvPr>
        </p:nvSpPr>
        <p:spPr/>
        <p:txBody>
          <a:bodyPr/>
          <a:lstStyle/>
          <a:p>
            <a:fld id="{913ECA09-5D14-44DE-AFF2-739C28D36477}" type="slidenum">
              <a:rPr lang="en-US" smtClean="0"/>
              <a:t>83</a:t>
            </a:fld>
            <a:endParaRPr lang="en-US"/>
          </a:p>
        </p:txBody>
      </p:sp>
    </p:spTree>
    <p:extLst>
      <p:ext uri="{BB962C8B-B14F-4D97-AF65-F5344CB8AC3E}">
        <p14:creationId xmlns:p14="http://schemas.microsoft.com/office/powerpoint/2010/main" val="1917222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1465-4D3B-5F0A-CA6E-1FFB1657E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49068-CBAB-C5A9-EBD9-7095F238D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97EB8-9E70-B49B-B5AB-762B90BA9DCE}"/>
              </a:ext>
            </a:extLst>
          </p:cNvPr>
          <p:cNvSpPr>
            <a:spLocks noGrp="1"/>
          </p:cNvSpPr>
          <p:nvPr>
            <p:ph type="body" idx="1"/>
          </p:nvPr>
        </p:nvSpPr>
        <p:spPr/>
        <p:txBody>
          <a:bodyPr/>
          <a:lstStyle/>
          <a:p>
            <a:r>
              <a:rPr lang="en-US" dirty="0"/>
              <a:t>The Format sub-working-group had the difficult job of coming up with a DSL (Domain Specific Language) to capture the attributes required by the input/output/assertion and other sub-groups. </a:t>
            </a:r>
          </a:p>
          <a:p>
            <a:r>
              <a:rPr lang="en-US" dirty="0"/>
              <a:t>Secondly to ensure that the CDC design intent is captured with high fidelity.</a:t>
            </a:r>
          </a:p>
          <a:p>
            <a:endParaRPr lang="en-US" dirty="0"/>
          </a:p>
          <a:p>
            <a:r>
              <a:rPr lang="en-US" dirty="0"/>
              <a:t>Our methodology was to review all the possible formats like IP-XACT, </a:t>
            </a:r>
            <a:r>
              <a:rPr lang="en-US" dirty="0" err="1"/>
              <a:t>Tcl</a:t>
            </a:r>
            <a:r>
              <a:rPr lang="en-US" dirty="0"/>
              <a:t>, Excel, Json etc. Then see how difficult or easy it was to capture the specification in each of these formats. Then review the pros and cons for each format option. </a:t>
            </a:r>
          </a:p>
          <a:p>
            <a:r>
              <a:rPr lang="en-US" dirty="0"/>
              <a:t>Finally come up with a recommendation after approval from the entire CDC Workgroup.</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we’ve seen in the previous examples was just pseudo-code but not the real language. The Format subgroup had the task to analyze several existing languages and formats if they can be used for our purpose like IP-XACT which is an xml-based format,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EXCEL, JSON and then come to a recommendation for the working group.</a:t>
            </a:r>
          </a:p>
          <a:p>
            <a:endParaRPr lang="en-US" dirty="0"/>
          </a:p>
        </p:txBody>
      </p:sp>
      <p:sp>
        <p:nvSpPr>
          <p:cNvPr id="4" name="Slide Number Placeholder 3">
            <a:extLst>
              <a:ext uri="{FF2B5EF4-FFF2-40B4-BE49-F238E27FC236}">
                <a16:creationId xmlns:a16="http://schemas.microsoft.com/office/drawing/2014/main" id="{B39AD3CA-B133-17D6-E269-01CEC8F5AF54}"/>
              </a:ext>
            </a:extLst>
          </p:cNvPr>
          <p:cNvSpPr>
            <a:spLocks noGrp="1"/>
          </p:cNvSpPr>
          <p:nvPr>
            <p:ph type="sldNum" sz="quarter" idx="5"/>
          </p:nvPr>
        </p:nvSpPr>
        <p:spPr/>
        <p:txBody>
          <a:bodyPr/>
          <a:lstStyle/>
          <a:p>
            <a:fld id="{913ECA09-5D14-44DE-AFF2-739C28D36477}" type="slidenum">
              <a:rPr lang="en-US" smtClean="0"/>
              <a:t>84</a:t>
            </a:fld>
            <a:endParaRPr lang="en-US"/>
          </a:p>
        </p:txBody>
      </p:sp>
    </p:spTree>
    <p:extLst>
      <p:ext uri="{BB962C8B-B14F-4D97-AF65-F5344CB8AC3E}">
        <p14:creationId xmlns:p14="http://schemas.microsoft.com/office/powerpoint/2010/main" val="865200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A1D79-C793-0B0C-9C10-0C53AEA1C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81062-4200-FBA3-FB15-F607CE571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967BE-1DE9-9436-6C0E-3908FC9A0496}"/>
              </a:ext>
            </a:extLst>
          </p:cNvPr>
          <p:cNvSpPr>
            <a:spLocks noGrp="1"/>
          </p:cNvSpPr>
          <p:nvPr>
            <p:ph type="body" idx="1"/>
          </p:nvPr>
        </p:nvSpPr>
        <p:spPr/>
        <p:txBody>
          <a:bodyPr/>
          <a:lstStyle/>
          <a:p>
            <a:r>
              <a:rPr lang="en-US" dirty="0"/>
              <a:t>The Format sub-working-group had the difficult job of coming up with a DSL (Domain Specific Language) to capture the attributes required by the input/output/assertion and other sub-groups. </a:t>
            </a:r>
          </a:p>
          <a:p>
            <a:r>
              <a:rPr lang="en-US" dirty="0"/>
              <a:t>Secondly to ensure that the CDC design intent is captured with high fidelity.</a:t>
            </a:r>
          </a:p>
          <a:p>
            <a:endParaRPr lang="en-US" dirty="0"/>
          </a:p>
          <a:p>
            <a:r>
              <a:rPr lang="en-US" dirty="0"/>
              <a:t>Our methodology was to review all the possible formats like IP-XACT, </a:t>
            </a:r>
            <a:r>
              <a:rPr lang="en-US" dirty="0" err="1"/>
              <a:t>Tcl</a:t>
            </a:r>
            <a:r>
              <a:rPr lang="en-US" dirty="0"/>
              <a:t>, Excel, Json etc. Then see how difficult or easy it was to capture the specification in each of these formats. Then review the pros and cons for each format option. </a:t>
            </a:r>
          </a:p>
          <a:p>
            <a:r>
              <a:rPr lang="en-US" dirty="0"/>
              <a:t>Finally come up with a recommendation after approval from the entire CDC Workgroup.</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we’ve seen in the previous examples was just pseudo-code but not the real language. The Format subgroup had the task to analyze several existing languages and formats if they can be used for our purpose like IP-XACT which is an xml-based format,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EXCEL, JSON and then come to a recommendation for the working group.</a:t>
            </a:r>
          </a:p>
          <a:p>
            <a:endParaRPr lang="en-US" dirty="0"/>
          </a:p>
        </p:txBody>
      </p:sp>
      <p:sp>
        <p:nvSpPr>
          <p:cNvPr id="4" name="Slide Number Placeholder 3">
            <a:extLst>
              <a:ext uri="{FF2B5EF4-FFF2-40B4-BE49-F238E27FC236}">
                <a16:creationId xmlns:a16="http://schemas.microsoft.com/office/drawing/2014/main" id="{A423595B-2B1D-A036-1850-04F30D1CDBBD}"/>
              </a:ext>
            </a:extLst>
          </p:cNvPr>
          <p:cNvSpPr>
            <a:spLocks noGrp="1"/>
          </p:cNvSpPr>
          <p:nvPr>
            <p:ph type="sldNum" sz="quarter" idx="5"/>
          </p:nvPr>
        </p:nvSpPr>
        <p:spPr/>
        <p:txBody>
          <a:bodyPr/>
          <a:lstStyle/>
          <a:p>
            <a:fld id="{913ECA09-5D14-44DE-AFF2-739C28D36477}" type="slidenum">
              <a:rPr lang="en-US" smtClean="0"/>
              <a:t>85</a:t>
            </a:fld>
            <a:endParaRPr lang="en-US"/>
          </a:p>
        </p:txBody>
      </p:sp>
    </p:spTree>
    <p:extLst>
      <p:ext uri="{BB962C8B-B14F-4D97-AF65-F5344CB8AC3E}">
        <p14:creationId xmlns:p14="http://schemas.microsoft.com/office/powerpoint/2010/main" val="3910999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18405-BBCE-1B08-8650-087F32956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20863-1314-15D2-E4D2-194CDE97E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A16F3-A84B-6D64-5FEE-24CC031E8190}"/>
              </a:ext>
            </a:extLst>
          </p:cNvPr>
          <p:cNvSpPr>
            <a:spLocks noGrp="1"/>
          </p:cNvSpPr>
          <p:nvPr>
            <p:ph type="body" idx="1"/>
          </p:nvPr>
        </p:nvSpPr>
        <p:spPr/>
        <p:txBody>
          <a:bodyPr/>
          <a:lstStyle/>
          <a:p>
            <a:r>
              <a:rPr lang="en-US" dirty="0"/>
              <a:t>The Format sub-working-group had the difficult job of coming up with a DSL (Domain Specific Language) to capture the attributes required by the input/output/assertion and other sub-groups. </a:t>
            </a:r>
          </a:p>
          <a:p>
            <a:r>
              <a:rPr lang="en-US" dirty="0"/>
              <a:t>Secondly to ensure that the CDC design intent is captured with high fidelity.</a:t>
            </a:r>
          </a:p>
          <a:p>
            <a:endParaRPr lang="en-US" dirty="0"/>
          </a:p>
          <a:p>
            <a:r>
              <a:rPr lang="en-US" dirty="0"/>
              <a:t>Our methodology was to review all the possible formats like IP-XACT, </a:t>
            </a:r>
            <a:r>
              <a:rPr lang="en-US" dirty="0" err="1"/>
              <a:t>Tcl</a:t>
            </a:r>
            <a:r>
              <a:rPr lang="en-US" dirty="0"/>
              <a:t>, Excel, Json etc. Then see how difficult or easy it was to capture the specification in each of these formats. Then review the pros and cons for each format option. </a:t>
            </a:r>
          </a:p>
          <a:p>
            <a:r>
              <a:rPr lang="en-US" dirty="0"/>
              <a:t>Finally come up with a recommendation after approval from the entire CDC Workgroup.</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we’ve seen in the previous examples was just pseudo-code but not the real language. The Format subgroup had the task to analyze several existing languages and formats if they can be used for our purpose like IP-XACT which is an xml-based format,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EXCEL, JSON and then come to a recommendation for the working group.</a:t>
            </a:r>
          </a:p>
          <a:p>
            <a:endParaRPr lang="en-US" dirty="0"/>
          </a:p>
        </p:txBody>
      </p:sp>
      <p:sp>
        <p:nvSpPr>
          <p:cNvPr id="4" name="Slide Number Placeholder 3">
            <a:extLst>
              <a:ext uri="{FF2B5EF4-FFF2-40B4-BE49-F238E27FC236}">
                <a16:creationId xmlns:a16="http://schemas.microsoft.com/office/drawing/2014/main" id="{1FD17A9B-1A17-8300-8EBE-046696DECE54}"/>
              </a:ext>
            </a:extLst>
          </p:cNvPr>
          <p:cNvSpPr>
            <a:spLocks noGrp="1"/>
          </p:cNvSpPr>
          <p:nvPr>
            <p:ph type="sldNum" sz="quarter" idx="5"/>
          </p:nvPr>
        </p:nvSpPr>
        <p:spPr/>
        <p:txBody>
          <a:bodyPr/>
          <a:lstStyle/>
          <a:p>
            <a:fld id="{913ECA09-5D14-44DE-AFF2-739C28D36477}" type="slidenum">
              <a:rPr lang="en-US" smtClean="0"/>
              <a:t>86</a:t>
            </a:fld>
            <a:endParaRPr lang="en-US"/>
          </a:p>
        </p:txBody>
      </p:sp>
    </p:spTree>
    <p:extLst>
      <p:ext uri="{BB962C8B-B14F-4D97-AF65-F5344CB8AC3E}">
        <p14:creationId xmlns:p14="http://schemas.microsoft.com/office/powerpoint/2010/main" val="16271125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C26A-5DC5-353A-45E2-A2A7E5526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AC9FD-30CC-900A-3912-B58E41C4B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A7CAC-7BDA-459C-25C0-C9AD4009F41F}"/>
              </a:ext>
            </a:extLst>
          </p:cNvPr>
          <p:cNvSpPr>
            <a:spLocks noGrp="1"/>
          </p:cNvSpPr>
          <p:nvPr>
            <p:ph type="body" idx="1"/>
          </p:nvPr>
        </p:nvSpPr>
        <p:spPr/>
        <p:txBody>
          <a:bodyPr/>
          <a:lstStyle/>
          <a:p>
            <a:r>
              <a:rPr lang="en-US" dirty="0"/>
              <a:t>The Format sub-working-group had the difficult job of coming up with a DSL (Domain Specific Language) to capture the attributes required by the input/output/assertion and other sub-groups. </a:t>
            </a:r>
          </a:p>
          <a:p>
            <a:r>
              <a:rPr lang="en-US" dirty="0"/>
              <a:t>Secondly to ensure that the CDC design intent is captured with high fidelity.</a:t>
            </a:r>
          </a:p>
          <a:p>
            <a:endParaRPr lang="en-US" dirty="0"/>
          </a:p>
          <a:p>
            <a:r>
              <a:rPr lang="en-US" dirty="0"/>
              <a:t>Our methodology was to review all the possible formats like IP-XACT, </a:t>
            </a:r>
            <a:r>
              <a:rPr lang="en-US" dirty="0" err="1"/>
              <a:t>Tcl</a:t>
            </a:r>
            <a:r>
              <a:rPr lang="en-US" dirty="0"/>
              <a:t>, Excel, Json etc. Then see how difficult or easy it was to capture the specification in each of these formats. Then review the pros and cons for each format option. </a:t>
            </a:r>
          </a:p>
          <a:p>
            <a:r>
              <a:rPr lang="en-US" dirty="0"/>
              <a:t>Finally come up with a recommendation after approval from the entire CDC Workgroup.</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we’ve seen in the previous examples was just pseudo-code but not the real language. The Format subgroup had the task to analyze several existing languages and formats if they can be used for our purpose like IP-XACT which is an xml-based format,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EXCEL, JSON and then come to a recommendation for the working group.</a:t>
            </a:r>
          </a:p>
          <a:p>
            <a:endParaRPr lang="en-US" dirty="0"/>
          </a:p>
        </p:txBody>
      </p:sp>
      <p:sp>
        <p:nvSpPr>
          <p:cNvPr id="4" name="Slide Number Placeholder 3">
            <a:extLst>
              <a:ext uri="{FF2B5EF4-FFF2-40B4-BE49-F238E27FC236}">
                <a16:creationId xmlns:a16="http://schemas.microsoft.com/office/drawing/2014/main" id="{17FF49C8-FC13-EF93-C8CD-52B4E67B46D6}"/>
              </a:ext>
            </a:extLst>
          </p:cNvPr>
          <p:cNvSpPr>
            <a:spLocks noGrp="1"/>
          </p:cNvSpPr>
          <p:nvPr>
            <p:ph type="sldNum" sz="quarter" idx="5"/>
          </p:nvPr>
        </p:nvSpPr>
        <p:spPr/>
        <p:txBody>
          <a:bodyPr/>
          <a:lstStyle/>
          <a:p>
            <a:fld id="{913ECA09-5D14-44DE-AFF2-739C28D36477}" type="slidenum">
              <a:rPr lang="en-US" smtClean="0"/>
              <a:t>87</a:t>
            </a:fld>
            <a:endParaRPr lang="en-US"/>
          </a:p>
        </p:txBody>
      </p:sp>
    </p:spTree>
    <p:extLst>
      <p:ext uri="{BB962C8B-B14F-4D97-AF65-F5344CB8AC3E}">
        <p14:creationId xmlns:p14="http://schemas.microsoft.com/office/powerpoint/2010/main" val="13631301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0527-18F3-C5BF-2D18-4E05A6E296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31881-86F3-E038-0B29-0A371A4B6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55DBB-2B6C-4C8B-5FB8-BEBD6C0DF7CE}"/>
              </a:ext>
            </a:extLst>
          </p:cNvPr>
          <p:cNvSpPr>
            <a:spLocks noGrp="1"/>
          </p:cNvSpPr>
          <p:nvPr>
            <p:ph type="body" idx="1"/>
          </p:nvPr>
        </p:nvSpPr>
        <p:spPr/>
        <p:txBody>
          <a:bodyPr/>
          <a:lstStyle/>
          <a:p>
            <a:r>
              <a:rPr lang="en-US" dirty="0"/>
              <a:t>The Format sub-working-group had the difficult job of coming up with a DSL (Domain Specific Language) to capture the attributes required by the input/output/assertion and other sub-groups. </a:t>
            </a:r>
          </a:p>
          <a:p>
            <a:r>
              <a:rPr lang="en-US" dirty="0"/>
              <a:t>Secondly to ensure that the CDC design intent is captured with high fidelity.</a:t>
            </a:r>
          </a:p>
          <a:p>
            <a:endParaRPr lang="en-US" dirty="0"/>
          </a:p>
          <a:p>
            <a:r>
              <a:rPr lang="en-US" dirty="0"/>
              <a:t>Our methodology was to review all the possible formats like IP-XACT, </a:t>
            </a:r>
            <a:r>
              <a:rPr lang="en-US" dirty="0" err="1"/>
              <a:t>Tcl</a:t>
            </a:r>
            <a:r>
              <a:rPr lang="en-US" dirty="0"/>
              <a:t>, Excel, Json etc. Then see how difficult or easy it was to capture the specification in each of these formats. Then review the pros and cons for each format option. </a:t>
            </a:r>
          </a:p>
          <a:p>
            <a:r>
              <a:rPr lang="en-US" dirty="0"/>
              <a:t>Finally come up with a recommendation after approval from the entire CDC Workgroup.</a:t>
            </a:r>
          </a:p>
          <a:p>
            <a:endParaRPr lang="en-US" dirty="0"/>
          </a:p>
          <a:p>
            <a:r>
              <a:rPr lang="en-US" dirty="0"/>
              <a:t>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we’ve seen in the previous examples was just pseudo-code but not the real language. The Format subgroup had the task to analyze several existing languages and formats if they can be used for our purpose like IP-XACT which is an xml-based format, </a:t>
            </a:r>
            <a:r>
              <a:rPr lang="en-US" sz="1200" kern="1200" dirty="0" err="1">
                <a:solidFill>
                  <a:schemeClr val="tx1"/>
                </a:solidFill>
                <a:effectLst/>
                <a:latin typeface="+mn-lt"/>
                <a:ea typeface="+mn-ea"/>
                <a:cs typeface="+mn-cs"/>
              </a:rPr>
              <a:t>Tcl</a:t>
            </a:r>
            <a:r>
              <a:rPr lang="en-US" sz="1200" kern="1200" dirty="0">
                <a:solidFill>
                  <a:schemeClr val="tx1"/>
                </a:solidFill>
                <a:effectLst/>
                <a:latin typeface="+mn-lt"/>
                <a:ea typeface="+mn-ea"/>
                <a:cs typeface="+mn-cs"/>
              </a:rPr>
              <a:t>, EXCEL, JSON and then come to a recommendation for the working group.</a:t>
            </a:r>
          </a:p>
          <a:p>
            <a:endParaRPr lang="en-US" dirty="0"/>
          </a:p>
        </p:txBody>
      </p:sp>
      <p:sp>
        <p:nvSpPr>
          <p:cNvPr id="4" name="Slide Number Placeholder 3">
            <a:extLst>
              <a:ext uri="{FF2B5EF4-FFF2-40B4-BE49-F238E27FC236}">
                <a16:creationId xmlns:a16="http://schemas.microsoft.com/office/drawing/2014/main" id="{C0CD6497-25E8-814E-52BF-B35F7E4CA8A3}"/>
              </a:ext>
            </a:extLst>
          </p:cNvPr>
          <p:cNvSpPr>
            <a:spLocks noGrp="1"/>
          </p:cNvSpPr>
          <p:nvPr>
            <p:ph type="sldNum" sz="quarter" idx="5"/>
          </p:nvPr>
        </p:nvSpPr>
        <p:spPr/>
        <p:txBody>
          <a:bodyPr/>
          <a:lstStyle/>
          <a:p>
            <a:fld id="{913ECA09-5D14-44DE-AFF2-739C28D36477}" type="slidenum">
              <a:rPr lang="en-US" smtClean="0"/>
              <a:t>88</a:t>
            </a:fld>
            <a:endParaRPr lang="en-US"/>
          </a:p>
        </p:txBody>
      </p:sp>
    </p:spTree>
    <p:extLst>
      <p:ext uri="{BB962C8B-B14F-4D97-AF65-F5344CB8AC3E}">
        <p14:creationId xmlns:p14="http://schemas.microsoft.com/office/powerpoint/2010/main" val="283953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working group has identified three issues that will be addressed, the first being metastability, where the receiving register holds to an indeterminate state for longer than one clock cycle. To refer back to the previous analogy, this is the coin standing or spinning on its edge.</a:t>
            </a:r>
          </a:p>
        </p:txBody>
      </p:sp>
      <p:sp>
        <p:nvSpPr>
          <p:cNvPr id="4" name="Slide Number Placeholder 3"/>
          <p:cNvSpPr>
            <a:spLocks noGrp="1"/>
          </p:cNvSpPr>
          <p:nvPr>
            <p:ph type="sldNum" sz="quarter" idx="5"/>
          </p:nvPr>
        </p:nvSpPr>
        <p:spPr/>
        <p:txBody>
          <a:bodyPr/>
          <a:lstStyle/>
          <a:p>
            <a:fld id="{913ECA09-5D14-44DE-AFF2-739C28D36477}" type="slidenum">
              <a:rPr lang="en-US" smtClean="0"/>
              <a:t>19</a:t>
            </a:fld>
            <a:endParaRPr lang="en-US"/>
          </a:p>
        </p:txBody>
      </p:sp>
    </p:spTree>
    <p:extLst>
      <p:ext uri="{BB962C8B-B14F-4D97-AF65-F5344CB8AC3E}">
        <p14:creationId xmlns:p14="http://schemas.microsoft.com/office/powerpoint/2010/main" val="4031328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a:t>
            </a:r>
            <a:r>
              <a:rPr lang="fr-FR" dirty="0" err="1"/>
              <a:t>Accellera</a:t>
            </a:r>
            <a:r>
              <a:rPr lang="fr-FR" dirty="0"/>
              <a:t> CDC Training </a:t>
            </a:r>
            <a:r>
              <a:rPr lang="fr-FR" dirty="0" err="1"/>
              <a:t>Working</a:t>
            </a:r>
            <a:r>
              <a:rPr lang="fr-FR" dirty="0"/>
              <a:t> Group </a:t>
            </a:r>
            <a:r>
              <a:rPr lang="fr-FR" dirty="0" err="1"/>
              <a:t>is</a:t>
            </a:r>
            <a:r>
              <a:rPr lang="fr-FR" dirty="0"/>
              <a:t> one of the 5 </a:t>
            </a:r>
            <a:r>
              <a:rPr lang="fr-FR" dirty="0" err="1"/>
              <a:t>Working</a:t>
            </a:r>
            <a:r>
              <a:rPr lang="fr-FR" dirty="0"/>
              <a:t> Groups, </a:t>
            </a:r>
            <a:r>
              <a:rPr lang="fr-FR" dirty="0" err="1"/>
              <a:t>gathering</a:t>
            </a:r>
            <a:r>
              <a:rPr lang="fr-FR" dirty="0"/>
              <a:t> 39 </a:t>
            </a:r>
            <a:r>
              <a:rPr lang="fr-FR" dirty="0" err="1"/>
              <a:t>members</a:t>
            </a:r>
            <a:r>
              <a:rPr lang="fr-FR" dirty="0"/>
              <a:t> </a:t>
            </a:r>
            <a:r>
              <a:rPr lang="fr-FR" dirty="0" err="1"/>
              <a:t>from</a:t>
            </a:r>
            <a:r>
              <a:rPr lang="fr-FR" dirty="0"/>
              <a:t> 18 </a:t>
            </a:r>
            <a:r>
              <a:rPr lang="fr-FR" dirty="0" err="1"/>
              <a:t>companies</a:t>
            </a:r>
            <a:endParaRPr lang="en-US" dirty="0"/>
          </a:p>
        </p:txBody>
      </p:sp>
      <p:sp>
        <p:nvSpPr>
          <p:cNvPr id="4" name="Slide Number Placeholder 3"/>
          <p:cNvSpPr>
            <a:spLocks noGrp="1"/>
          </p:cNvSpPr>
          <p:nvPr>
            <p:ph type="sldNum" sz="quarter" idx="5"/>
          </p:nvPr>
        </p:nvSpPr>
        <p:spPr/>
        <p:txBody>
          <a:bodyPr/>
          <a:lstStyle/>
          <a:p>
            <a:fld id="{913ECA09-5D14-44DE-AFF2-739C28D36477}" type="slidenum">
              <a:rPr lang="en-US" smtClean="0"/>
              <a:t>89</a:t>
            </a:fld>
            <a:endParaRPr lang="en-US"/>
          </a:p>
        </p:txBody>
      </p:sp>
    </p:spTree>
    <p:extLst>
      <p:ext uri="{BB962C8B-B14F-4D97-AF65-F5344CB8AC3E}">
        <p14:creationId xmlns:p14="http://schemas.microsoft.com/office/powerpoint/2010/main" val="7641405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goal of the Training sub-working group is to raise awareness of the importance of defining a standard CDC/RDC model. In support of this goal, we will provide generic documentation for users to understand both the basics of CDC/RDC issues, and the attributes and definitions defined by and agreed to by the main working group. Also important is to present the hierarchical flow for using the model, both with respect to tool dependency issues, and to understand what is necessary to create an inter-operational CDC/RDC model. Hopefully we’ve gotten off to a good start on these first three points with this presentation. The final task is to create a manual for the integration of inter-operational CDC/RDC models.</a:t>
            </a:r>
          </a:p>
        </p:txBody>
      </p:sp>
      <p:sp>
        <p:nvSpPr>
          <p:cNvPr id="4" name="Slide Number Placeholder 3"/>
          <p:cNvSpPr>
            <a:spLocks noGrp="1"/>
          </p:cNvSpPr>
          <p:nvPr>
            <p:ph type="sldNum" sz="quarter" idx="5"/>
          </p:nvPr>
        </p:nvSpPr>
        <p:spPr/>
        <p:txBody>
          <a:bodyPr/>
          <a:lstStyle/>
          <a:p>
            <a:fld id="{913ECA09-5D14-44DE-AFF2-739C28D36477}" type="slidenum">
              <a:rPr lang="en-US" smtClean="0"/>
              <a:t>90</a:t>
            </a:fld>
            <a:endParaRPr lang="en-US"/>
          </a:p>
        </p:txBody>
      </p:sp>
    </p:spTree>
    <p:extLst>
      <p:ext uri="{BB962C8B-B14F-4D97-AF65-F5344CB8AC3E}">
        <p14:creationId xmlns:p14="http://schemas.microsoft.com/office/powerpoint/2010/main" val="3485394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message is much more effective if you have a mountaintop to shout it from, and so prior to this presentation, we’ve made a similar presentation last year at </a:t>
            </a:r>
            <a:r>
              <a:rPr lang="en-US" dirty="0" err="1"/>
              <a:t>DVCon</a:t>
            </a:r>
            <a:r>
              <a:rPr lang="en-US" dirty="0"/>
              <a:t> Europe, and we’re targeting similar presentations at future </a:t>
            </a:r>
            <a:r>
              <a:rPr lang="en-US" dirty="0" err="1"/>
              <a:t>DVCons</a:t>
            </a:r>
            <a:r>
              <a:rPr lang="en-US" dirty="0"/>
              <a:t> in Japan, India, China, Taiwan, and back again in Europe, as well as DAC, DATE, and the VLSI Technology Symposium.</a:t>
            </a:r>
          </a:p>
        </p:txBody>
      </p:sp>
      <p:sp>
        <p:nvSpPr>
          <p:cNvPr id="4" name="Slide Number Placeholder 3"/>
          <p:cNvSpPr>
            <a:spLocks noGrp="1"/>
          </p:cNvSpPr>
          <p:nvPr>
            <p:ph type="sldNum" sz="quarter" idx="5"/>
          </p:nvPr>
        </p:nvSpPr>
        <p:spPr/>
        <p:txBody>
          <a:bodyPr/>
          <a:lstStyle/>
          <a:p>
            <a:fld id="{913ECA09-5D14-44DE-AFF2-739C28D36477}" type="slidenum">
              <a:rPr lang="en-US" smtClean="0"/>
              <a:t>91</a:t>
            </a:fld>
            <a:endParaRPr lang="en-US"/>
          </a:p>
        </p:txBody>
      </p:sp>
    </p:spTree>
    <p:extLst>
      <p:ext uri="{BB962C8B-B14F-4D97-AF65-F5344CB8AC3E}">
        <p14:creationId xmlns:p14="http://schemas.microsoft.com/office/powerpoint/2010/main" val="34019694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latin typeface="Gilroy"/>
              </a:rPr>
              <a:t>This is also the opportunity to call for contribution to all of you a</a:t>
            </a:r>
            <a:r>
              <a:rPr lang="fr-FR" sz="1200" dirty="0">
                <a:latin typeface="Gilroy"/>
              </a:rPr>
              <a:t>s the </a:t>
            </a:r>
            <a:r>
              <a:rPr lang="fr-FR" sz="1200" dirty="0" err="1">
                <a:latin typeface="Gilroy"/>
              </a:rPr>
              <a:t>Accellera</a:t>
            </a:r>
            <a:r>
              <a:rPr lang="fr-FR" sz="1200" dirty="0">
                <a:latin typeface="Gilroy"/>
              </a:rPr>
              <a:t> CDC WG </a:t>
            </a:r>
            <a:r>
              <a:rPr lang="fr-FR" sz="1200" dirty="0" err="1">
                <a:latin typeface="Gilroy"/>
              </a:rPr>
              <a:t>needs</a:t>
            </a:r>
            <a:r>
              <a:rPr lang="fr-FR" sz="1200" dirty="0">
                <a:latin typeface="Gilroy"/>
              </a:rPr>
              <a:t> </a:t>
            </a:r>
            <a:r>
              <a:rPr lang="fr-FR" sz="1200" dirty="0" err="1">
                <a:latin typeface="Gilroy"/>
              </a:rPr>
              <a:t>additional</a:t>
            </a:r>
            <a:r>
              <a:rPr lang="fr-FR" sz="1200" dirty="0">
                <a:latin typeface="Gilroy"/>
              </a:rPr>
              <a:t> </a:t>
            </a:r>
            <a:r>
              <a:rPr lang="fr-FR" sz="1200" dirty="0" err="1">
                <a:latin typeface="Gilroy"/>
              </a:rPr>
              <a:t>contributors</a:t>
            </a:r>
            <a:r>
              <a:rPr lang="fr-FR" sz="1200" dirty="0">
                <a:latin typeface="Gilroy"/>
              </a:rPr>
              <a:t> </a:t>
            </a:r>
            <a:r>
              <a:rPr lang="fr-FR" sz="1200" dirty="0" err="1">
                <a:latin typeface="Gilroy"/>
              </a:rPr>
              <a:t>from</a:t>
            </a:r>
            <a:r>
              <a:rPr lang="fr-FR" sz="1200" dirty="0">
                <a:latin typeface="Gilroy"/>
              </a:rPr>
              <a:t> IP-</a:t>
            </a:r>
            <a:r>
              <a:rPr lang="fr-FR" sz="1200" dirty="0" err="1">
                <a:latin typeface="Gilroy"/>
              </a:rPr>
              <a:t>SoC</a:t>
            </a:r>
            <a:r>
              <a:rPr lang="fr-FR" sz="1200" dirty="0">
                <a:latin typeface="Gilroy"/>
              </a:rPr>
              <a:t> </a:t>
            </a:r>
            <a:r>
              <a:rPr lang="fr-FR" sz="1200" dirty="0" err="1">
                <a:latin typeface="Gilroy"/>
              </a:rPr>
              <a:t>Companies</a:t>
            </a:r>
            <a:r>
              <a:rPr lang="fr-FR" sz="1200" dirty="0">
                <a:latin typeface="Gilroy"/>
              </a:rPr>
              <a:t> &amp; EDA </a:t>
            </a:r>
            <a:r>
              <a:rPr lang="fr-FR" sz="1200" dirty="0" err="1">
                <a:latin typeface="Gilroy"/>
              </a:rPr>
              <a:t>Vendors</a:t>
            </a:r>
            <a:r>
              <a:rPr lang="fr-FR" sz="1200" dirty="0">
                <a:latin typeface="Gilroy"/>
              </a:rPr>
              <a:t> </a:t>
            </a:r>
            <a:r>
              <a:rPr lang="fr-FR" sz="1200" dirty="0" err="1">
                <a:latin typeface="Gilroy"/>
              </a:rPr>
              <a:t>Companies</a:t>
            </a:r>
            <a:r>
              <a:rPr lang="fr-FR" sz="1200" dirty="0">
                <a:latin typeface="Gilroy"/>
              </a:rPr>
              <a:t> </a:t>
            </a:r>
            <a:r>
              <a:rPr lang="fr-FR" sz="1200" dirty="0" err="1">
                <a:latin typeface="Gilroy"/>
              </a:rPr>
              <a:t>so</a:t>
            </a:r>
            <a:r>
              <a:rPr lang="fr-FR" sz="1200" dirty="0">
                <a:latin typeface="Gilroy"/>
              </a:rPr>
              <a:t>, </a:t>
            </a:r>
            <a:r>
              <a:rPr lang="fr-FR" sz="1200" dirty="0" err="1">
                <a:latin typeface="Gilroy"/>
              </a:rPr>
              <a:t>don’t</a:t>
            </a:r>
            <a:r>
              <a:rPr lang="fr-FR" sz="1200" dirty="0">
                <a:latin typeface="Gilroy"/>
              </a:rPr>
              <a:t> </a:t>
            </a:r>
            <a:r>
              <a:rPr lang="fr-FR" sz="1200" dirty="0" err="1">
                <a:latin typeface="Gilroy"/>
              </a:rPr>
              <a:t>hesitate</a:t>
            </a:r>
            <a:r>
              <a:rPr lang="fr-FR" sz="1200" dirty="0">
                <a:latin typeface="Gilroy"/>
              </a:rPr>
              <a:t> to </a:t>
            </a:r>
            <a:r>
              <a:rPr lang="fr-FR" sz="1200" dirty="0" err="1">
                <a:latin typeface="Gilroy"/>
              </a:rPr>
              <a:t>join</a:t>
            </a:r>
            <a:r>
              <a:rPr lang="fr-FR" sz="1200" dirty="0">
                <a:latin typeface="Gilroy"/>
              </a:rPr>
              <a:t> </a:t>
            </a:r>
            <a:r>
              <a:rPr lang="fr-FR" sz="1200" dirty="0" err="1">
                <a:latin typeface="Gilroy"/>
              </a:rPr>
              <a:t>our</a:t>
            </a:r>
            <a:r>
              <a:rPr lang="fr-FR" sz="1200" dirty="0">
                <a:latin typeface="Gilroy"/>
              </a:rPr>
              <a:t> experts </a:t>
            </a:r>
            <a:r>
              <a:rPr lang="fr-FR" sz="1200" dirty="0" err="1">
                <a:latin typeface="Gilroy"/>
              </a:rPr>
              <a:t>community</a:t>
            </a:r>
            <a:r>
              <a:rPr lang="fr-FR" sz="1200" dirty="0">
                <a:latin typeface="Gilroy"/>
              </a:rPr>
              <a:t> to </a:t>
            </a:r>
            <a:r>
              <a:rPr lang="fr-FR" sz="1200" dirty="0" err="1">
                <a:latin typeface="Gilroy"/>
              </a:rPr>
              <a:t>address</a:t>
            </a:r>
            <a:r>
              <a:rPr lang="fr-FR" sz="1200" dirty="0">
                <a:latin typeface="Gilroy"/>
              </a:rPr>
              <a:t> one or </a:t>
            </a:r>
            <a:r>
              <a:rPr lang="fr-FR" sz="1200" dirty="0" err="1">
                <a:latin typeface="Gilroy"/>
              </a:rPr>
              <a:t>two</a:t>
            </a:r>
            <a:r>
              <a:rPr lang="fr-FR" sz="1200" dirty="0">
                <a:latin typeface="Gilroy"/>
              </a:rPr>
              <a:t> </a:t>
            </a:r>
            <a:r>
              <a:rPr lang="fr-FR" sz="1200" dirty="0" err="1">
                <a:latin typeface="Gilroy"/>
              </a:rPr>
              <a:t>passionating</a:t>
            </a:r>
            <a:r>
              <a:rPr lang="fr-FR" sz="1200" dirty="0">
                <a:latin typeface="Gilroy"/>
              </a:rPr>
              <a:t>  </a:t>
            </a:r>
            <a:r>
              <a:rPr lang="fr-FR" sz="1200" dirty="0" err="1">
                <a:latin typeface="Gilroy"/>
              </a:rPr>
              <a:t>activities</a:t>
            </a:r>
            <a:r>
              <a:rPr lang="fr-FR" sz="1200" dirty="0">
                <a:latin typeface="Gilroy"/>
              </a:rPr>
              <a:t> </a:t>
            </a:r>
            <a:r>
              <a:rPr lang="fr-FR" sz="1200" dirty="0" err="1">
                <a:latin typeface="Gilroy"/>
              </a:rPr>
              <a:t>among</a:t>
            </a:r>
            <a:r>
              <a:rPr lang="fr-FR" sz="1200" dirty="0">
                <a:latin typeface="Gilroy"/>
              </a:rPr>
              <a:t> the five </a:t>
            </a:r>
            <a:r>
              <a:rPr lang="fr-FR" sz="1200" dirty="0" err="1">
                <a:latin typeface="Gilroy"/>
              </a:rPr>
              <a:t>sub</a:t>
            </a:r>
            <a:r>
              <a:rPr lang="fr-FR" sz="1200" dirty="0">
                <a:latin typeface="Gilroy"/>
              </a:rPr>
              <a:t>-groups (Output </a:t>
            </a:r>
            <a:r>
              <a:rPr lang="fr-FR" sz="1200" dirty="0" err="1">
                <a:latin typeface="Gilroy"/>
              </a:rPr>
              <a:t>Collateral</a:t>
            </a:r>
            <a:r>
              <a:rPr lang="fr-FR" sz="1200" dirty="0">
                <a:latin typeface="Gilroy"/>
              </a:rPr>
              <a:t>, Format, Assertion, </a:t>
            </a:r>
            <a:r>
              <a:rPr lang="fr-FR" sz="1200" dirty="0" err="1">
                <a:latin typeface="Gilroy"/>
              </a:rPr>
              <a:t>Testing</a:t>
            </a:r>
            <a:r>
              <a:rPr lang="fr-FR" sz="1200" dirty="0">
                <a:latin typeface="Gilroy"/>
              </a:rPr>
              <a:t> &amp; Training) and </a:t>
            </a:r>
            <a:r>
              <a:rPr lang="fr-FR" sz="1200" dirty="0" err="1">
                <a:latin typeface="Gilroy"/>
              </a:rPr>
              <a:t>representing</a:t>
            </a:r>
            <a:r>
              <a:rPr lang="fr-FR" sz="1200" dirty="0">
                <a:latin typeface="Gilroy"/>
              </a:rPr>
              <a:t> </a:t>
            </a:r>
            <a:r>
              <a:rPr lang="fr-FR" sz="1200" dirty="0" err="1">
                <a:latin typeface="Gilroy"/>
              </a:rPr>
              <a:t>your</a:t>
            </a:r>
            <a:r>
              <a:rPr lang="fr-FR" sz="1200" dirty="0">
                <a:latin typeface="Gilroy"/>
              </a:rPr>
              <a:t> </a:t>
            </a:r>
            <a:r>
              <a:rPr lang="fr-FR" sz="1200" dirty="0" err="1">
                <a:latin typeface="Gilroy"/>
              </a:rPr>
              <a:t>company</a:t>
            </a:r>
            <a:r>
              <a:rPr lang="fr-FR" sz="1200" dirty="0">
                <a:latin typeface="Gilroy"/>
              </a:rPr>
              <a:t> </a:t>
            </a:r>
            <a:r>
              <a:rPr lang="fr-FR" sz="1200" dirty="0" err="1">
                <a:latin typeface="Gilroy"/>
              </a:rPr>
              <a:t>through</a:t>
            </a:r>
            <a:r>
              <a:rPr lang="fr-FR" sz="1200" dirty="0">
                <a:latin typeface="Gilroy"/>
              </a:rPr>
              <a:t> </a:t>
            </a:r>
            <a:r>
              <a:rPr lang="fr-FR" sz="1200" dirty="0" err="1">
                <a:latin typeface="Gilroy"/>
              </a:rPr>
              <a:t>exciting</a:t>
            </a:r>
            <a:r>
              <a:rPr lang="fr-FR" sz="1200" dirty="0">
                <a:latin typeface="Gilroy"/>
              </a:rPr>
              <a:t> missions …</a:t>
            </a:r>
            <a:endParaRPr lang="en-US" sz="1200" dirty="0">
              <a:latin typeface="Gilroy"/>
            </a:endParaRPr>
          </a:p>
        </p:txBody>
      </p:sp>
      <p:sp>
        <p:nvSpPr>
          <p:cNvPr id="4" name="Slide Number Placeholder 3"/>
          <p:cNvSpPr>
            <a:spLocks noGrp="1"/>
          </p:cNvSpPr>
          <p:nvPr>
            <p:ph type="sldNum" sz="quarter" idx="5"/>
          </p:nvPr>
        </p:nvSpPr>
        <p:spPr/>
        <p:txBody>
          <a:bodyPr/>
          <a:lstStyle/>
          <a:p>
            <a:fld id="{913ECA09-5D14-44DE-AFF2-739C28D36477}" type="slidenum">
              <a:rPr lang="en-US" smtClean="0"/>
              <a:t>92</a:t>
            </a:fld>
            <a:endParaRPr lang="en-US"/>
          </a:p>
        </p:txBody>
      </p:sp>
    </p:spTree>
    <p:extLst>
      <p:ext uri="{BB962C8B-B14F-4D97-AF65-F5344CB8AC3E}">
        <p14:creationId xmlns:p14="http://schemas.microsoft.com/office/powerpoint/2010/main" val="3630983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DDCB0-F7AD-4F24-B66A-9DEDE9281EE4}" type="slidenum">
              <a:rPr lang="en-US" smtClean="0"/>
              <a:t>93</a:t>
            </a:fld>
            <a:endParaRPr lang="en-US"/>
          </a:p>
        </p:txBody>
      </p:sp>
    </p:spTree>
    <p:extLst>
      <p:ext uri="{BB962C8B-B14F-4D97-AF65-F5344CB8AC3E}">
        <p14:creationId xmlns:p14="http://schemas.microsoft.com/office/powerpoint/2010/main" val="8391286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 and if </a:t>
            </a:r>
            <a:r>
              <a:rPr lang="fr-FR" dirty="0" err="1"/>
              <a:t>you</a:t>
            </a:r>
            <a:r>
              <a:rPr lang="fr-FR" dirty="0"/>
              <a:t> are part of a </a:t>
            </a:r>
            <a:r>
              <a:rPr lang="fr-FR" dirty="0" err="1"/>
              <a:t>Company</a:t>
            </a:r>
            <a:r>
              <a:rPr lang="fr-FR" dirty="0"/>
              <a:t> </a:t>
            </a:r>
            <a:r>
              <a:rPr lang="fr-FR" dirty="0" err="1"/>
              <a:t>which</a:t>
            </a:r>
            <a:r>
              <a:rPr lang="fr-FR" dirty="0"/>
              <a:t> </a:t>
            </a:r>
            <a:r>
              <a:rPr lang="fr-FR" dirty="0" err="1"/>
              <a:t>is</a:t>
            </a:r>
            <a:r>
              <a:rPr lang="fr-FR" dirty="0"/>
              <a:t> </a:t>
            </a:r>
            <a:r>
              <a:rPr lang="fr-FR" dirty="0" err="1"/>
              <a:t>already</a:t>
            </a:r>
            <a:r>
              <a:rPr lang="fr-FR" dirty="0"/>
              <a:t> </a:t>
            </a:r>
            <a:r>
              <a:rPr lang="fr-FR" dirty="0" err="1"/>
              <a:t>member</a:t>
            </a:r>
            <a:r>
              <a:rPr lang="fr-FR" dirty="0"/>
              <a:t> of the </a:t>
            </a:r>
            <a:r>
              <a:rPr lang="fr-FR" dirty="0" err="1"/>
              <a:t>Accellera</a:t>
            </a:r>
            <a:r>
              <a:rPr lang="fr-FR" dirty="0"/>
              <a:t> </a:t>
            </a:r>
            <a:r>
              <a:rPr lang="fr-FR" dirty="0" err="1"/>
              <a:t>Systems</a:t>
            </a:r>
            <a:r>
              <a:rPr lang="fr-FR" dirty="0"/>
              <a:t> Initiative, </a:t>
            </a:r>
            <a:r>
              <a:rPr lang="fr-FR" dirty="0" err="1"/>
              <a:t>you</a:t>
            </a:r>
            <a:r>
              <a:rPr lang="fr-FR" dirty="0"/>
              <a:t> can </a:t>
            </a:r>
            <a:r>
              <a:rPr lang="fr-FR" dirty="0" err="1"/>
              <a:t>join</a:t>
            </a:r>
            <a:r>
              <a:rPr lang="fr-FR" dirty="0"/>
              <a:t> to the </a:t>
            </a:r>
            <a:r>
              <a:rPr lang="fr-FR" dirty="0" err="1"/>
              <a:t>following</a:t>
            </a:r>
            <a:r>
              <a:rPr lang="fr-FR" dirty="0"/>
              <a:t> web </a:t>
            </a:r>
            <a:r>
              <a:rPr lang="fr-FR" dirty="0" err="1"/>
              <a:t>address</a:t>
            </a:r>
            <a:endParaRPr lang="en-US" dirty="0"/>
          </a:p>
        </p:txBody>
      </p:sp>
      <p:sp>
        <p:nvSpPr>
          <p:cNvPr id="4" name="Slide Number Placeholder 3"/>
          <p:cNvSpPr>
            <a:spLocks noGrp="1"/>
          </p:cNvSpPr>
          <p:nvPr>
            <p:ph type="sldNum" sz="quarter" idx="5"/>
          </p:nvPr>
        </p:nvSpPr>
        <p:spPr/>
        <p:txBody>
          <a:bodyPr/>
          <a:lstStyle/>
          <a:p>
            <a:fld id="{2E727BA8-1C5F-42C4-A09B-50B1D19AD2C7}" type="slidenum">
              <a:rPr lang="en-US" smtClean="0"/>
              <a:t>94</a:t>
            </a:fld>
            <a:endParaRPr lang="en-US"/>
          </a:p>
        </p:txBody>
      </p:sp>
    </p:spTree>
    <p:extLst>
      <p:ext uri="{BB962C8B-B14F-4D97-AF65-F5344CB8AC3E}">
        <p14:creationId xmlns:p14="http://schemas.microsoft.com/office/powerpoint/2010/main" val="3802971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or in case </a:t>
            </a:r>
            <a:r>
              <a:rPr lang="fr-FR" dirty="0" err="1"/>
              <a:t>your</a:t>
            </a:r>
            <a:r>
              <a:rPr lang="fr-FR" dirty="0"/>
              <a:t> </a:t>
            </a:r>
            <a:r>
              <a:rPr lang="fr-FR" dirty="0" err="1"/>
              <a:t>Company</a:t>
            </a:r>
            <a:r>
              <a:rPr lang="fr-FR" dirty="0"/>
              <a:t> </a:t>
            </a:r>
            <a:r>
              <a:rPr lang="fr-FR" dirty="0" err="1"/>
              <a:t>is</a:t>
            </a:r>
            <a:r>
              <a:rPr lang="fr-FR" dirty="0"/>
              <a:t> not </a:t>
            </a:r>
            <a:r>
              <a:rPr lang="fr-FR" dirty="0" err="1"/>
              <a:t>member</a:t>
            </a:r>
            <a:r>
              <a:rPr lang="fr-FR" dirty="0"/>
              <a:t> of the </a:t>
            </a:r>
            <a:r>
              <a:rPr lang="fr-FR" dirty="0" err="1"/>
              <a:t>Accellera</a:t>
            </a:r>
            <a:r>
              <a:rPr lang="fr-FR" dirty="0"/>
              <a:t> </a:t>
            </a:r>
            <a:r>
              <a:rPr lang="fr-FR" dirty="0" err="1"/>
              <a:t>Systems</a:t>
            </a:r>
            <a:r>
              <a:rPr lang="fr-FR" dirty="0"/>
              <a:t> Initiative, </a:t>
            </a:r>
            <a:r>
              <a:rPr lang="fr-FR" dirty="0" err="1"/>
              <a:t>you</a:t>
            </a:r>
            <a:r>
              <a:rPr lang="fr-FR" dirty="0"/>
              <a:t> can </a:t>
            </a:r>
            <a:r>
              <a:rPr lang="fr-FR" dirty="0" err="1"/>
              <a:t>also</a:t>
            </a:r>
            <a:r>
              <a:rPr lang="fr-FR" dirty="0"/>
              <a:t> </a:t>
            </a:r>
            <a:r>
              <a:rPr lang="fr-FR" dirty="0" err="1"/>
              <a:t>contribute</a:t>
            </a:r>
            <a:r>
              <a:rPr lang="fr-FR" dirty="0"/>
              <a:t> </a:t>
            </a:r>
            <a:r>
              <a:rPr lang="fr-FR" dirty="0" err="1"/>
              <a:t>through</a:t>
            </a:r>
            <a:r>
              <a:rPr lang="fr-FR" dirty="0"/>
              <a:t> the </a:t>
            </a:r>
            <a:r>
              <a:rPr lang="fr-FR" dirty="0" err="1"/>
              <a:t>community</a:t>
            </a:r>
            <a:r>
              <a:rPr lang="fr-FR" dirty="0"/>
              <a:t>, </a:t>
            </a:r>
            <a:r>
              <a:rPr lang="fr-FR" dirty="0" err="1"/>
              <a:t>which</a:t>
            </a:r>
            <a:r>
              <a:rPr lang="fr-FR" dirty="0"/>
              <a:t> web </a:t>
            </a:r>
            <a:r>
              <a:rPr lang="fr-FR" dirty="0" err="1"/>
              <a:t>address</a:t>
            </a:r>
            <a:r>
              <a:rPr lang="fr-FR" dirty="0"/>
              <a:t> </a:t>
            </a:r>
            <a:r>
              <a:rPr lang="fr-FR" dirty="0" err="1"/>
              <a:t>is</a:t>
            </a:r>
            <a:r>
              <a:rPr lang="fr-FR" dirty="0"/>
              <a:t> </a:t>
            </a:r>
            <a:r>
              <a:rPr lang="fr-FR" dirty="0" err="1"/>
              <a:t>also</a:t>
            </a:r>
            <a:r>
              <a:rPr lang="fr-FR" dirty="0"/>
              <a:t> </a:t>
            </a:r>
            <a:r>
              <a:rPr lang="fr-FR" dirty="0" err="1"/>
              <a:t>given</a:t>
            </a:r>
            <a:r>
              <a:rPr lang="fr-FR" dirty="0"/>
              <a:t> </a:t>
            </a:r>
            <a:r>
              <a:rPr lang="fr-FR" dirty="0" err="1"/>
              <a:t>here</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latin typeface="Gilroy"/>
              </a:rPr>
              <a:t>so</a:t>
            </a:r>
            <a:r>
              <a:rPr lang="fr-FR" sz="1200" dirty="0">
                <a:latin typeface="Gilroy"/>
              </a:rPr>
              <a:t> … </a:t>
            </a:r>
            <a:r>
              <a:rPr lang="fr-FR" sz="1200" dirty="0" err="1">
                <a:latin typeface="Gilroy"/>
              </a:rPr>
              <a:t>don’t</a:t>
            </a:r>
            <a:r>
              <a:rPr lang="fr-FR" sz="1200" dirty="0">
                <a:latin typeface="Gilroy"/>
              </a:rPr>
              <a:t> </a:t>
            </a:r>
            <a:r>
              <a:rPr lang="fr-FR" sz="1200" dirty="0" err="1">
                <a:latin typeface="Gilroy"/>
              </a:rPr>
              <a:t>wait</a:t>
            </a:r>
            <a:r>
              <a:rPr lang="fr-FR" sz="1200" dirty="0">
                <a:latin typeface="Gilroy"/>
              </a:rPr>
              <a:t> more and click on the </a:t>
            </a:r>
            <a:r>
              <a:rPr lang="fr-FR" sz="1200" dirty="0" err="1">
                <a:latin typeface="Gilroy"/>
              </a:rPr>
              <a:t>corresponding</a:t>
            </a:r>
            <a:r>
              <a:rPr lang="fr-FR" sz="1200" dirty="0">
                <a:latin typeface="Gilroy"/>
              </a:rPr>
              <a:t> </a:t>
            </a:r>
            <a:r>
              <a:rPr lang="fr-FR" sz="1200" dirty="0" err="1">
                <a:latin typeface="Gilroy"/>
              </a:rPr>
              <a:t>link</a:t>
            </a:r>
            <a:r>
              <a:rPr lang="fr-FR" sz="1200" dirty="0">
                <a:latin typeface="Gilroy"/>
              </a:rPr>
              <a:t>  … </a:t>
            </a:r>
            <a:r>
              <a:rPr lang="fr-FR" sz="1200" dirty="0" err="1">
                <a:latin typeface="Gilroy"/>
              </a:rPr>
              <a:t>see</a:t>
            </a:r>
            <a:r>
              <a:rPr lang="fr-FR" sz="1200" dirty="0">
                <a:latin typeface="Gilroy"/>
              </a:rPr>
              <a:t> </a:t>
            </a:r>
            <a:r>
              <a:rPr lang="fr-FR" sz="1200" dirty="0" err="1">
                <a:latin typeface="Gilroy"/>
              </a:rPr>
              <a:t>you</a:t>
            </a:r>
            <a:r>
              <a:rPr lang="fr-FR" sz="1200" dirty="0">
                <a:latin typeface="Gilroy"/>
              </a:rPr>
              <a:t> !</a:t>
            </a:r>
            <a:endParaRPr lang="en-US" dirty="0"/>
          </a:p>
          <a:p>
            <a:endParaRPr lang="en-US" dirty="0"/>
          </a:p>
        </p:txBody>
      </p:sp>
      <p:sp>
        <p:nvSpPr>
          <p:cNvPr id="4" name="Slide Number Placeholder 3"/>
          <p:cNvSpPr>
            <a:spLocks noGrp="1"/>
          </p:cNvSpPr>
          <p:nvPr>
            <p:ph type="sldNum" sz="quarter" idx="5"/>
          </p:nvPr>
        </p:nvSpPr>
        <p:spPr/>
        <p:txBody>
          <a:bodyPr/>
          <a:lstStyle/>
          <a:p>
            <a:fld id="{2E727BA8-1C5F-42C4-A09B-50B1D19AD2C7}" type="slidenum">
              <a:rPr lang="en-US" smtClean="0"/>
              <a:t>95</a:t>
            </a:fld>
            <a:endParaRPr lang="en-US"/>
          </a:p>
        </p:txBody>
      </p:sp>
    </p:spTree>
    <p:extLst>
      <p:ext uri="{BB962C8B-B14F-4D97-AF65-F5344CB8AC3E}">
        <p14:creationId xmlns:p14="http://schemas.microsoft.com/office/powerpoint/2010/main" val="19732920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Thanks</a:t>
            </a:r>
            <a:r>
              <a:rPr lang="fr-FR" dirty="0"/>
              <a:t> </a:t>
            </a:r>
            <a:r>
              <a:rPr lang="fr-FR" dirty="0" err="1"/>
              <a:t>having</a:t>
            </a:r>
            <a:r>
              <a:rPr lang="fr-FR" dirty="0"/>
              <a:t> </a:t>
            </a:r>
            <a:r>
              <a:rPr lang="fr-FR" dirty="0" err="1"/>
              <a:t>attended</a:t>
            </a:r>
            <a:r>
              <a:rPr lang="fr-FR" dirty="0"/>
              <a:t> to </a:t>
            </a:r>
            <a:r>
              <a:rPr lang="fr-FR" dirty="0" err="1"/>
              <a:t>this</a:t>
            </a:r>
            <a:r>
              <a:rPr lang="fr-FR" dirty="0"/>
              <a:t> tutorial / workshop, </a:t>
            </a:r>
            <a:r>
              <a:rPr lang="fr-FR" dirty="0" err="1"/>
              <a:t>feel</a:t>
            </a:r>
            <a:r>
              <a:rPr lang="fr-FR" dirty="0"/>
              <a:t> free to comment or </a:t>
            </a:r>
            <a:r>
              <a:rPr lang="fr-FR" dirty="0" err="1"/>
              <a:t>ask</a:t>
            </a:r>
            <a:r>
              <a:rPr lang="fr-FR" dirty="0"/>
              <a:t> </a:t>
            </a:r>
            <a:r>
              <a:rPr lang="fr-FR" dirty="0" err="1"/>
              <a:t>any</a:t>
            </a:r>
            <a:r>
              <a:rPr lang="fr-FR" dirty="0"/>
              <a:t> question </a:t>
            </a:r>
            <a:r>
              <a:rPr lang="fr-FR" dirty="0" err="1"/>
              <a:t>related</a:t>
            </a:r>
            <a:r>
              <a:rPr lang="fr-FR" dirty="0"/>
              <a:t> to the </a:t>
            </a:r>
            <a:r>
              <a:rPr lang="fr-FR" dirty="0" err="1"/>
              <a:t>different</a:t>
            </a:r>
            <a:r>
              <a:rPr lang="fr-FR" dirty="0"/>
              <a:t> topics </a:t>
            </a:r>
            <a:r>
              <a:rPr lang="fr-FR" dirty="0" err="1"/>
              <a:t>presented</a:t>
            </a:r>
            <a:r>
              <a:rPr lang="fr-FR" dirty="0"/>
              <a:t> </a:t>
            </a:r>
            <a:r>
              <a:rPr lang="fr-FR" dirty="0" err="1"/>
              <a:t>today</a:t>
            </a:r>
            <a:r>
              <a:rPr lang="fr-FR" dirty="0"/>
              <a:t> !</a:t>
            </a:r>
            <a:endParaRPr lang="en-US" dirty="0"/>
          </a:p>
        </p:txBody>
      </p:sp>
      <p:sp>
        <p:nvSpPr>
          <p:cNvPr id="4" name="Slide Number Placeholder 3"/>
          <p:cNvSpPr>
            <a:spLocks noGrp="1"/>
          </p:cNvSpPr>
          <p:nvPr>
            <p:ph type="sldNum" sz="quarter" idx="5"/>
          </p:nvPr>
        </p:nvSpPr>
        <p:spPr/>
        <p:txBody>
          <a:bodyPr/>
          <a:lstStyle/>
          <a:p>
            <a:fld id="{2E727BA8-1C5F-42C4-A09B-50B1D19AD2C7}" type="slidenum">
              <a:rPr lang="en-US" smtClean="0"/>
              <a:t>96</a:t>
            </a:fld>
            <a:endParaRPr lang="en-US"/>
          </a:p>
        </p:txBody>
      </p:sp>
    </p:spTree>
    <p:extLst>
      <p:ext uri="{BB962C8B-B14F-4D97-AF65-F5344CB8AC3E}">
        <p14:creationId xmlns:p14="http://schemas.microsoft.com/office/powerpoint/2010/main" val="2883259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issue is loss of data coherency. Multiple receiving registers may not go metastable, but they’ll still fall randomly to one or zero. However, the requirement is that the combination of multiple bits needs to match the results from either clock cycle “n” or clock cycle “n+1”. So for multiple bits, stable but random isn’t good enough.</a:t>
            </a:r>
          </a:p>
        </p:txBody>
      </p:sp>
      <p:sp>
        <p:nvSpPr>
          <p:cNvPr id="4" name="Slide Number Placeholder 3"/>
          <p:cNvSpPr>
            <a:spLocks noGrp="1"/>
          </p:cNvSpPr>
          <p:nvPr>
            <p:ph type="sldNum" sz="quarter" idx="5"/>
          </p:nvPr>
        </p:nvSpPr>
        <p:spPr/>
        <p:txBody>
          <a:bodyPr/>
          <a:lstStyle/>
          <a:p>
            <a:fld id="{913ECA09-5D14-44DE-AFF2-739C28D36477}" type="slidenum">
              <a:rPr lang="en-US" smtClean="0"/>
              <a:t>20</a:t>
            </a:fld>
            <a:endParaRPr lang="en-US"/>
          </a:p>
        </p:txBody>
      </p:sp>
    </p:spTree>
    <p:extLst>
      <p:ext uri="{BB962C8B-B14F-4D97-AF65-F5344CB8AC3E}">
        <p14:creationId xmlns:p14="http://schemas.microsoft.com/office/powerpoint/2010/main" val="152526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issue the group seeks to address is similar to the second, but in this case we have multiple source bits and only one receiving register, so that bad timing could result in a glitch being clocked into the receiving register.</a:t>
            </a:r>
          </a:p>
          <a:p>
            <a:r>
              <a:rPr lang="en-US" dirty="0"/>
              <a:t>Additionally, edge transitions from glitches increase the possibility of an edge transitions during setup or hold time of the receiving FF thus decreasing the MTBF as discussed on the next slide.</a:t>
            </a:r>
          </a:p>
        </p:txBody>
      </p:sp>
      <p:sp>
        <p:nvSpPr>
          <p:cNvPr id="4" name="Slide Number Placeholder 3"/>
          <p:cNvSpPr>
            <a:spLocks noGrp="1"/>
          </p:cNvSpPr>
          <p:nvPr>
            <p:ph type="sldNum" sz="quarter" idx="5"/>
          </p:nvPr>
        </p:nvSpPr>
        <p:spPr/>
        <p:txBody>
          <a:bodyPr/>
          <a:lstStyle/>
          <a:p>
            <a:fld id="{913ECA09-5D14-44DE-AFF2-739C28D36477}" type="slidenum">
              <a:rPr lang="en-US" smtClean="0"/>
              <a:t>21</a:t>
            </a:fld>
            <a:endParaRPr lang="en-US"/>
          </a:p>
        </p:txBody>
      </p:sp>
    </p:spTree>
    <p:extLst>
      <p:ext uri="{BB962C8B-B14F-4D97-AF65-F5344CB8AC3E}">
        <p14:creationId xmlns:p14="http://schemas.microsoft.com/office/powerpoint/2010/main" val="244219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best known solution for a single bit CDC is to place a second register on the receiving side. Technically, it would still be possible for a metastable state to pass through two registers, but the probability, instead of being proportional to 1/p, is proportional to 1/p squared. The precise equation is listed here for reference. The likelihood of a failure increases with frequency, but will remain quite low. For very high reliability applications, some designers feel more comfortable adding a third register so that the failure probability drops further, becoming proportional to 1/p cubed. In any case, it’s still true that this is a solution for metastability. The result is still random, and will match cycle n or cycle n+1 only by coincidence.</a:t>
            </a:r>
          </a:p>
        </p:txBody>
      </p:sp>
      <p:sp>
        <p:nvSpPr>
          <p:cNvPr id="4" name="Slide Number Placeholder 3"/>
          <p:cNvSpPr>
            <a:spLocks noGrp="1"/>
          </p:cNvSpPr>
          <p:nvPr>
            <p:ph type="sldNum" sz="quarter" idx="5"/>
          </p:nvPr>
        </p:nvSpPr>
        <p:spPr/>
        <p:txBody>
          <a:bodyPr/>
          <a:lstStyle/>
          <a:p>
            <a:fld id="{913ECA09-5D14-44DE-AFF2-739C28D36477}" type="slidenum">
              <a:rPr lang="en-US" smtClean="0"/>
              <a:t>23</a:t>
            </a:fld>
            <a:endParaRPr lang="en-US"/>
          </a:p>
        </p:txBody>
      </p:sp>
    </p:spTree>
    <p:extLst>
      <p:ext uri="{BB962C8B-B14F-4D97-AF65-F5344CB8AC3E}">
        <p14:creationId xmlns:p14="http://schemas.microsoft.com/office/powerpoint/2010/main" val="2262465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yellow rectangle with a yellow border&#10;&#10;Description automatically generated">
            <a:extLst>
              <a:ext uri="{FF2B5EF4-FFF2-40B4-BE49-F238E27FC236}">
                <a16:creationId xmlns:a16="http://schemas.microsoft.com/office/drawing/2014/main" id="{CB9CBCE6-E249-9861-89FA-30EC91B8E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2774B-D866-4A27-916C-C9683583EF27}"/>
              </a:ext>
            </a:extLst>
          </p:cNvPr>
          <p:cNvSpPr>
            <a:spLocks noGrp="1"/>
          </p:cNvSpPr>
          <p:nvPr>
            <p:ph type="ctrTitle"/>
          </p:nvPr>
        </p:nvSpPr>
        <p:spPr>
          <a:xfrm>
            <a:off x="1524000" y="2256219"/>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0A99B91-008A-49DD-8794-62DFD4BCF0F5}"/>
              </a:ext>
            </a:extLst>
          </p:cNvPr>
          <p:cNvSpPr>
            <a:spLocks noGrp="1"/>
          </p:cNvSpPr>
          <p:nvPr>
            <p:ph type="subTitle" idx="1"/>
          </p:nvPr>
        </p:nvSpPr>
        <p:spPr>
          <a:xfrm>
            <a:off x="1524000" y="4735894"/>
            <a:ext cx="9144000" cy="1655762"/>
          </a:xfrm>
        </p:spPr>
        <p:txBody>
          <a:bodyPr/>
          <a:lstStyle>
            <a:lvl1pPr marL="0" indent="0" algn="ct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A picture containing text, clipart&#10;&#10;Description automatically generated">
            <a:extLst>
              <a:ext uri="{FF2B5EF4-FFF2-40B4-BE49-F238E27FC236}">
                <a16:creationId xmlns:a16="http://schemas.microsoft.com/office/drawing/2014/main" id="{ECBF5C5C-DF86-4906-83E0-5936740EBA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0343" y="5765899"/>
            <a:ext cx="1139905" cy="637709"/>
          </a:xfrm>
          <a:prstGeom prst="rect">
            <a:avLst/>
          </a:prstGeom>
        </p:spPr>
      </p:pic>
      <p:pic>
        <p:nvPicPr>
          <p:cNvPr id="9" name="Picture 8" descr="A black and yellow sign with white text&#10;&#10;Description automatically generated">
            <a:extLst>
              <a:ext uri="{FF2B5EF4-FFF2-40B4-BE49-F238E27FC236}">
                <a16:creationId xmlns:a16="http://schemas.microsoft.com/office/drawing/2014/main" id="{AA7EFE6D-8A15-CB1B-7557-2516CC025E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6212" y="668695"/>
            <a:ext cx="3919576" cy="2716892"/>
          </a:xfrm>
          <a:prstGeom prst="rect">
            <a:avLst/>
          </a:prstGeom>
        </p:spPr>
      </p:pic>
    </p:spTree>
    <p:extLst>
      <p:ext uri="{BB962C8B-B14F-4D97-AF65-F5344CB8AC3E}">
        <p14:creationId xmlns:p14="http://schemas.microsoft.com/office/powerpoint/2010/main" val="329112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E9C2-F2E7-4DE4-AE61-24C0D4E3CE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382B70-D5BC-4E09-B48A-6770AC9F5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1">
            <a:extLst>
              <a:ext uri="{FF2B5EF4-FFF2-40B4-BE49-F238E27FC236}">
                <a16:creationId xmlns:a16="http://schemas.microsoft.com/office/drawing/2014/main" id="{0EDE4D24-A64A-3D83-3EEC-8139925992A8}"/>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2075415057"/>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349B1-7935-4DCD-9A12-9DE5F7E9C5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2DA99-E0C5-4CEF-A837-8BC75A9D79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1">
            <a:extLst>
              <a:ext uri="{FF2B5EF4-FFF2-40B4-BE49-F238E27FC236}">
                <a16:creationId xmlns:a16="http://schemas.microsoft.com/office/drawing/2014/main" id="{ED92A87E-CDE6-450A-E738-5C3B780B8289}"/>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1201176976"/>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blue and yellow background&#10;&#10;Description automatically generated">
            <a:extLst>
              <a:ext uri="{FF2B5EF4-FFF2-40B4-BE49-F238E27FC236}">
                <a16:creationId xmlns:a16="http://schemas.microsoft.com/office/drawing/2014/main" id="{C53B458E-810C-1E5E-C624-B52185E602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0" name="Picture 9" descr="A black background with white text and yellow circle&#10;&#10;Description automatically generated">
            <a:extLst>
              <a:ext uri="{FF2B5EF4-FFF2-40B4-BE49-F238E27FC236}">
                <a16:creationId xmlns:a16="http://schemas.microsoft.com/office/drawing/2014/main" id="{F8887E11-B4AC-FDE3-DBA9-7C81D689BB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7715" y="581997"/>
            <a:ext cx="3616570" cy="2415756"/>
          </a:xfrm>
          <a:prstGeom prst="rect">
            <a:avLst/>
          </a:prstGeom>
        </p:spPr>
      </p:pic>
      <p:sp>
        <p:nvSpPr>
          <p:cNvPr id="2" name="Title 1">
            <a:extLst>
              <a:ext uri="{FF2B5EF4-FFF2-40B4-BE49-F238E27FC236}">
                <a16:creationId xmlns:a16="http://schemas.microsoft.com/office/drawing/2014/main" id="{59A2774B-D866-4A27-916C-C9683583EF27}"/>
              </a:ext>
            </a:extLst>
          </p:cNvPr>
          <p:cNvSpPr>
            <a:spLocks noGrp="1"/>
          </p:cNvSpPr>
          <p:nvPr>
            <p:ph type="ctrTitle"/>
          </p:nvPr>
        </p:nvSpPr>
        <p:spPr>
          <a:xfrm>
            <a:off x="1524000" y="2256219"/>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0A99B91-008A-49DD-8794-62DFD4BCF0F5}"/>
              </a:ext>
            </a:extLst>
          </p:cNvPr>
          <p:cNvSpPr>
            <a:spLocks noGrp="1"/>
          </p:cNvSpPr>
          <p:nvPr>
            <p:ph type="subTitle" idx="1"/>
          </p:nvPr>
        </p:nvSpPr>
        <p:spPr>
          <a:xfrm>
            <a:off x="1524000" y="4735894"/>
            <a:ext cx="9144000" cy="1655762"/>
          </a:xfrm>
        </p:spPr>
        <p:txBody>
          <a:bodyPr/>
          <a:lstStyle>
            <a:lvl1pPr marL="0" indent="0" algn="ct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A picture containing text, clipart&#10;&#10;Description automatically generated">
            <a:extLst>
              <a:ext uri="{FF2B5EF4-FFF2-40B4-BE49-F238E27FC236}">
                <a16:creationId xmlns:a16="http://schemas.microsoft.com/office/drawing/2014/main" id="{ECBF5C5C-DF86-4906-83E0-5936740EBA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4367" y="5846022"/>
            <a:ext cx="1139905" cy="637709"/>
          </a:xfrm>
          <a:prstGeom prst="rect">
            <a:avLst/>
          </a:prstGeom>
        </p:spPr>
      </p:pic>
      <p:sp>
        <p:nvSpPr>
          <p:cNvPr id="4" name="Slide Number Placeholder 11">
            <a:extLst>
              <a:ext uri="{FF2B5EF4-FFF2-40B4-BE49-F238E27FC236}">
                <a16:creationId xmlns:a16="http://schemas.microsoft.com/office/drawing/2014/main" id="{61F7AD74-AFC9-A173-694E-8C223D2DB702}"/>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43963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EF33-BD1A-4B1C-9E73-64BD301C9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42AA-B2DC-490A-BCE7-F9FCAA384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582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CB22D16-159B-4607-BA0E-B64B78272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9D87C49C-7933-4393-901B-503549FE7AF3}"/>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E2925F3-3EA8-4255-B151-68B28F8D9B20}"/>
              </a:ext>
            </a:extLst>
          </p:cNvPr>
          <p:cNvSpPr>
            <a:spLocks noGrp="1"/>
          </p:cNvSpPr>
          <p:nvPr>
            <p:ph type="body" idx="1"/>
          </p:nvPr>
        </p:nvSpPr>
        <p:spPr>
          <a:xfrm>
            <a:off x="831850" y="4589463"/>
            <a:ext cx="10515600" cy="1500187"/>
          </a:xfrm>
        </p:spPr>
        <p:txBody>
          <a:bodyPr/>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B711538C-F00A-4E7F-B07D-CA04B95719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4367" y="5846021"/>
            <a:ext cx="1139905" cy="63770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015E25C-754B-AB04-CEDC-630ECE2377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4550" y="1709738"/>
            <a:ext cx="2222208" cy="1485325"/>
          </a:xfrm>
          <a:prstGeom prst="rect">
            <a:avLst/>
          </a:prstGeom>
        </p:spPr>
      </p:pic>
    </p:spTree>
    <p:extLst>
      <p:ext uri="{BB962C8B-B14F-4D97-AF65-F5344CB8AC3E}">
        <p14:creationId xmlns:p14="http://schemas.microsoft.com/office/powerpoint/2010/main" val="1473559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A504-A3D6-40D3-801F-1F1B0369A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74251-B260-4AA3-89A7-C2AAF6454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CC5724-6C95-43BB-86F2-C4DB0421D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78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BC43-56EE-49F9-81F6-68AF27F33D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334154-D304-4A36-8C0F-CE37FC38FC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D6FC9-3E76-43FD-8A53-62FDED932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86964-5C69-495F-89E4-A84614FFC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EA5DD-7FDF-4DA0-BE67-612A0C3D23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411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62A527F-EB83-43C3-8D4F-B47B62DF37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31211E4E-992F-462D-84FD-74492645670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7" name="Picture 6" descr="A picture containing text, clipart&#10;&#10;Description automatically generated">
            <a:extLst>
              <a:ext uri="{FF2B5EF4-FFF2-40B4-BE49-F238E27FC236}">
                <a16:creationId xmlns:a16="http://schemas.microsoft.com/office/drawing/2014/main" id="{CD376EB0-8C47-409B-B015-F118A863C4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4367" y="5846021"/>
            <a:ext cx="1139905" cy="637709"/>
          </a:xfrm>
          <a:prstGeom prst="rect">
            <a:avLst/>
          </a:prstGeom>
        </p:spPr>
      </p:pic>
    </p:spTree>
    <p:extLst>
      <p:ext uri="{BB962C8B-B14F-4D97-AF65-F5344CB8AC3E}">
        <p14:creationId xmlns:p14="http://schemas.microsoft.com/office/powerpoint/2010/main" val="35980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96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503-B092-4E55-A341-2080B1952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E4018-2050-4501-9EF5-187E31BE2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1BB1B-4DC6-4E5D-B124-A76712A00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252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EF33-BD1A-4B1C-9E73-64BD301C9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42AA-B2DC-490A-BCE7-F9FCAA3844D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1">
            <a:extLst>
              <a:ext uri="{FF2B5EF4-FFF2-40B4-BE49-F238E27FC236}">
                <a16:creationId xmlns:a16="http://schemas.microsoft.com/office/drawing/2014/main" id="{E4BE9823-9E5F-E500-02F3-AB131792170D}"/>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4336016-7EFF-4B84-BE7F-6C37F05CE356}" type="slidenum">
              <a:rPr lang="en-US" smtClean="0"/>
              <a:pPr>
                <a:defRPr/>
              </a:pPr>
              <a:t>‹#›</a:t>
            </a:fld>
            <a:endParaRPr lang="en-US" dirty="0"/>
          </a:p>
        </p:txBody>
      </p:sp>
    </p:spTree>
    <p:extLst>
      <p:ext uri="{BB962C8B-B14F-4D97-AF65-F5344CB8AC3E}">
        <p14:creationId xmlns:p14="http://schemas.microsoft.com/office/powerpoint/2010/main" val="4148037987"/>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E226-148C-4FF8-A4B4-89EBA96FA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90C3B-3129-4331-887D-5DD6D8C580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85A1A8-9307-4221-B842-0C92B508E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0862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E9C2-F2E7-4DE4-AE61-24C0D4E3CE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382B70-D5BC-4E09-B48A-6770AC9F5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128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349B1-7935-4DCD-9A12-9DE5F7E9C5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2DA99-E0C5-4CEF-A837-8BC75A9D79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12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6096000"/>
            <a:ext cx="1625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343" y="6095476"/>
            <a:ext cx="1176058" cy="682114"/>
          </a:xfrm>
          <a:prstGeom prst="rect">
            <a:avLst/>
          </a:prstGeom>
        </p:spPr>
      </p:pic>
      <p:sp>
        <p:nvSpPr>
          <p:cNvPr id="7" name="Date Placeholder 6">
            <a:extLst>
              <a:ext uri="{FF2B5EF4-FFF2-40B4-BE49-F238E27FC236}">
                <a16:creationId xmlns:a16="http://schemas.microsoft.com/office/drawing/2014/main" id="{662B6CB1-845B-8B79-1C77-4A1C6290C50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84A50A6-7ACA-4477-2491-5AED6C2855C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9B900E-2B5C-9A8D-5AC9-EE771A97938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55662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1"/>
            <a:ext cx="10972800" cy="449580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15">
            <a:extLst>
              <a:ext uri="{FF2B5EF4-FFF2-40B4-BE49-F238E27FC236}">
                <a16:creationId xmlns:a16="http://schemas.microsoft.com/office/drawing/2014/main" id="{CCD7E395-38E5-FB86-522B-58C51735BB9E}"/>
              </a:ext>
            </a:extLst>
          </p:cNvPr>
          <p:cNvSpPr>
            <a:spLocks noGrp="1"/>
          </p:cNvSpPr>
          <p:nvPr>
            <p:ph type="dt" sz="half" idx="10"/>
          </p:nvPr>
        </p:nvSpPr>
        <p:spPr/>
        <p:txBody>
          <a:bodyPr/>
          <a:lstStyle/>
          <a:p>
            <a:endParaRPr lang="en-US"/>
          </a:p>
        </p:txBody>
      </p:sp>
      <p:sp>
        <p:nvSpPr>
          <p:cNvPr id="17" name="Footer Placeholder 16">
            <a:extLst>
              <a:ext uri="{FF2B5EF4-FFF2-40B4-BE49-F238E27FC236}">
                <a16:creationId xmlns:a16="http://schemas.microsoft.com/office/drawing/2014/main" id="{5606A8D5-A084-E89C-10DB-CF1F5B71A2EB}"/>
              </a:ext>
            </a:extLst>
          </p:cNvPr>
          <p:cNvSpPr>
            <a:spLocks noGrp="1"/>
          </p:cNvSpPr>
          <p:nvPr>
            <p:ph type="ftr" sz="quarter" idx="11"/>
          </p:nvPr>
        </p:nvSpPr>
        <p:spPr/>
        <p:txBody>
          <a:bodyPr/>
          <a:lstStyle/>
          <a:p>
            <a:endParaRPr lang="en-US" dirty="0"/>
          </a:p>
        </p:txBody>
      </p:sp>
      <p:sp>
        <p:nvSpPr>
          <p:cNvPr id="20" name="Slide Number Placeholder 5">
            <a:extLst>
              <a:ext uri="{FF2B5EF4-FFF2-40B4-BE49-F238E27FC236}">
                <a16:creationId xmlns:a16="http://schemas.microsoft.com/office/drawing/2014/main" id="{F8981383-BCA9-B282-53C2-0C1646681506}"/>
              </a:ext>
            </a:extLst>
          </p:cNvPr>
          <p:cNvSpPr>
            <a:spLocks noGrp="1"/>
          </p:cNvSpPr>
          <p:nvPr>
            <p:ph type="sldNum" sz="quarter" idx="12"/>
          </p:nvPr>
        </p:nvSpPr>
        <p:spPr>
          <a:xfrm>
            <a:off x="4876800" y="6356351"/>
            <a:ext cx="2336800" cy="365125"/>
          </a:xfrm>
        </p:spPr>
        <p:txBody>
          <a:bodyPr/>
          <a:lstStyle/>
          <a:p>
            <a:pPr>
              <a:defRPr/>
            </a:pPr>
            <a:fld id="{9BED2C31-2823-4D5C-9492-C33302236782}" type="slidenum">
              <a:rPr lang="en-US" smtClean="0"/>
              <a:pPr>
                <a:defRPr/>
              </a:pPr>
              <a:t>‹#›</a:t>
            </a:fld>
            <a:endParaRPr lang="en-US" dirty="0"/>
          </a:p>
        </p:txBody>
      </p:sp>
      <p:sp>
        <p:nvSpPr>
          <p:cNvPr id="4" name="TextBox 3">
            <a:extLst>
              <a:ext uri="{FF2B5EF4-FFF2-40B4-BE49-F238E27FC236}">
                <a16:creationId xmlns:a16="http://schemas.microsoft.com/office/drawing/2014/main" id="{0962A63E-E308-EB45-0591-EF0181339D98}"/>
              </a:ext>
            </a:extLst>
          </p:cNvPr>
          <p:cNvSpPr txBox="1"/>
          <p:nvPr userDrawn="1"/>
        </p:nvSpPr>
        <p:spPr>
          <a:xfrm>
            <a:off x="95249" y="89098"/>
            <a:ext cx="6000751" cy="307777"/>
          </a:xfrm>
          <a:prstGeom prst="rect">
            <a:avLst/>
          </a:prstGeom>
          <a:solidFill>
            <a:schemeClr val="accent4">
              <a:lumMod val="60000"/>
              <a:lumOff val="40000"/>
            </a:schemeClr>
          </a:solidFill>
        </p:spPr>
        <p:txBody>
          <a:bodyPr wrap="square" rtlCol="0">
            <a:spAutoFit/>
          </a:bodyPr>
          <a:lstStyle/>
          <a:p>
            <a:pPr algn="ctr"/>
            <a:r>
              <a:rPr lang="en-US" sz="1400" dirty="0"/>
              <a:t>CDC-RDC basic knowledge</a:t>
            </a:r>
          </a:p>
        </p:txBody>
      </p:sp>
      <p:sp>
        <p:nvSpPr>
          <p:cNvPr id="5" name="TextBox 4">
            <a:extLst>
              <a:ext uri="{FF2B5EF4-FFF2-40B4-BE49-F238E27FC236}">
                <a16:creationId xmlns:a16="http://schemas.microsoft.com/office/drawing/2014/main" id="{8B2239B6-C4C7-842A-6911-EDACF3967772}"/>
              </a:ext>
            </a:extLst>
          </p:cNvPr>
          <p:cNvSpPr txBox="1"/>
          <p:nvPr userDrawn="1"/>
        </p:nvSpPr>
        <p:spPr>
          <a:xfrm>
            <a:off x="6096001" y="92968"/>
            <a:ext cx="6000750" cy="307777"/>
          </a:xfrm>
          <a:prstGeom prst="rect">
            <a:avLst/>
          </a:prstGeom>
          <a:solidFill>
            <a:schemeClr val="accent4">
              <a:lumMod val="60000"/>
              <a:lumOff val="40000"/>
              <a:alpha val="30000"/>
            </a:schemeClr>
          </a:solidFill>
        </p:spPr>
        <p:txBody>
          <a:bodyPr wrap="square" rtlCol="0">
            <a:spAutoFit/>
          </a:bodyPr>
          <a:lstStyle/>
          <a:p>
            <a:pPr algn="ctr"/>
            <a:r>
              <a:rPr lang="en-US" sz="1400" dirty="0" err="1"/>
              <a:t>Accellera</a:t>
            </a:r>
            <a:r>
              <a:rPr lang="en-US" sz="1400" dirty="0"/>
              <a:t> CDC Working Group</a:t>
            </a:r>
          </a:p>
        </p:txBody>
      </p:sp>
    </p:spTree>
    <p:extLst>
      <p:ext uri="{BB962C8B-B14F-4D97-AF65-F5344CB8AC3E}">
        <p14:creationId xmlns:p14="http://schemas.microsoft.com/office/powerpoint/2010/main" val="3844526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1"/>
            <a:ext cx="10972800" cy="449580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15">
            <a:extLst>
              <a:ext uri="{FF2B5EF4-FFF2-40B4-BE49-F238E27FC236}">
                <a16:creationId xmlns:a16="http://schemas.microsoft.com/office/drawing/2014/main" id="{CCD7E395-38E5-FB86-522B-58C51735BB9E}"/>
              </a:ext>
            </a:extLst>
          </p:cNvPr>
          <p:cNvSpPr>
            <a:spLocks noGrp="1"/>
          </p:cNvSpPr>
          <p:nvPr>
            <p:ph type="dt" sz="half" idx="10"/>
          </p:nvPr>
        </p:nvSpPr>
        <p:spPr/>
        <p:txBody>
          <a:bodyPr/>
          <a:lstStyle/>
          <a:p>
            <a:endParaRPr lang="en-US"/>
          </a:p>
        </p:txBody>
      </p:sp>
      <p:sp>
        <p:nvSpPr>
          <p:cNvPr id="17" name="Footer Placeholder 16">
            <a:extLst>
              <a:ext uri="{FF2B5EF4-FFF2-40B4-BE49-F238E27FC236}">
                <a16:creationId xmlns:a16="http://schemas.microsoft.com/office/drawing/2014/main" id="{5606A8D5-A084-E89C-10DB-CF1F5B71A2EB}"/>
              </a:ext>
            </a:extLst>
          </p:cNvPr>
          <p:cNvSpPr>
            <a:spLocks noGrp="1"/>
          </p:cNvSpPr>
          <p:nvPr>
            <p:ph type="ftr" sz="quarter" idx="11"/>
          </p:nvPr>
        </p:nvSpPr>
        <p:spPr/>
        <p:txBody>
          <a:bodyPr/>
          <a:lstStyle/>
          <a:p>
            <a:endParaRPr lang="en-US" dirty="0"/>
          </a:p>
        </p:txBody>
      </p:sp>
      <p:sp>
        <p:nvSpPr>
          <p:cNvPr id="20" name="Slide Number Placeholder 5">
            <a:extLst>
              <a:ext uri="{FF2B5EF4-FFF2-40B4-BE49-F238E27FC236}">
                <a16:creationId xmlns:a16="http://schemas.microsoft.com/office/drawing/2014/main" id="{F8981383-BCA9-B282-53C2-0C1646681506}"/>
              </a:ext>
            </a:extLst>
          </p:cNvPr>
          <p:cNvSpPr>
            <a:spLocks noGrp="1"/>
          </p:cNvSpPr>
          <p:nvPr>
            <p:ph type="sldNum" sz="quarter" idx="12"/>
          </p:nvPr>
        </p:nvSpPr>
        <p:spPr>
          <a:xfrm>
            <a:off x="4876800" y="6356351"/>
            <a:ext cx="2336800" cy="365125"/>
          </a:xfrm>
        </p:spPr>
        <p:txBody>
          <a:bodyPr/>
          <a:lstStyle/>
          <a:p>
            <a:pPr>
              <a:defRPr/>
            </a:pPr>
            <a:fld id="{9BED2C31-2823-4D5C-9492-C33302236782}" type="slidenum">
              <a:rPr lang="en-US" smtClean="0"/>
              <a:pPr>
                <a:defRPr/>
              </a:pPr>
              <a:t>‹#›</a:t>
            </a:fld>
            <a:endParaRPr lang="en-US" dirty="0"/>
          </a:p>
        </p:txBody>
      </p:sp>
      <p:sp>
        <p:nvSpPr>
          <p:cNvPr id="6" name="TextBox 5">
            <a:extLst>
              <a:ext uri="{FF2B5EF4-FFF2-40B4-BE49-F238E27FC236}">
                <a16:creationId xmlns:a16="http://schemas.microsoft.com/office/drawing/2014/main" id="{0B49598A-4437-CB80-EF1A-DAFF175ED302}"/>
              </a:ext>
            </a:extLst>
          </p:cNvPr>
          <p:cNvSpPr txBox="1"/>
          <p:nvPr userDrawn="1"/>
        </p:nvSpPr>
        <p:spPr>
          <a:xfrm>
            <a:off x="95249" y="89098"/>
            <a:ext cx="6000751" cy="307777"/>
          </a:xfrm>
          <a:prstGeom prst="rect">
            <a:avLst/>
          </a:prstGeom>
          <a:solidFill>
            <a:schemeClr val="accent4">
              <a:lumMod val="60000"/>
              <a:lumOff val="40000"/>
              <a:alpha val="30000"/>
            </a:schemeClr>
          </a:solidFill>
        </p:spPr>
        <p:txBody>
          <a:bodyPr wrap="square" rtlCol="0">
            <a:spAutoFit/>
          </a:bodyPr>
          <a:lstStyle/>
          <a:p>
            <a:pPr algn="ctr"/>
            <a:r>
              <a:rPr lang="en-US" sz="1400" dirty="0"/>
              <a:t>CDC-RDC basic knowledge</a:t>
            </a:r>
          </a:p>
        </p:txBody>
      </p:sp>
      <p:sp>
        <p:nvSpPr>
          <p:cNvPr id="7" name="TextBox 6">
            <a:extLst>
              <a:ext uri="{FF2B5EF4-FFF2-40B4-BE49-F238E27FC236}">
                <a16:creationId xmlns:a16="http://schemas.microsoft.com/office/drawing/2014/main" id="{25252B54-10F3-7257-5CA9-B7D7DD7F9BD7}"/>
              </a:ext>
            </a:extLst>
          </p:cNvPr>
          <p:cNvSpPr txBox="1"/>
          <p:nvPr userDrawn="1"/>
        </p:nvSpPr>
        <p:spPr>
          <a:xfrm>
            <a:off x="6096001" y="92968"/>
            <a:ext cx="6000750" cy="307777"/>
          </a:xfrm>
          <a:prstGeom prst="rect">
            <a:avLst/>
          </a:prstGeom>
          <a:solidFill>
            <a:schemeClr val="accent4">
              <a:lumMod val="60000"/>
              <a:lumOff val="40000"/>
            </a:schemeClr>
          </a:solidFill>
        </p:spPr>
        <p:txBody>
          <a:bodyPr wrap="square" rtlCol="0">
            <a:spAutoFit/>
          </a:bodyPr>
          <a:lstStyle/>
          <a:p>
            <a:pPr algn="ctr"/>
            <a:r>
              <a:rPr lang="en-US" sz="1400" dirty="0" err="1"/>
              <a:t>Accellera</a:t>
            </a:r>
            <a:r>
              <a:rPr lang="en-US" sz="1400" dirty="0"/>
              <a:t> CDC Working Group</a:t>
            </a:r>
          </a:p>
        </p:txBody>
      </p:sp>
    </p:spTree>
    <p:extLst>
      <p:ext uri="{BB962C8B-B14F-4D97-AF65-F5344CB8AC3E}">
        <p14:creationId xmlns:p14="http://schemas.microsoft.com/office/powerpoint/2010/main" val="3077255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ACFA216B-018A-96A2-983A-0AF027F192D3}"/>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E592B7D4-BDC6-E34A-B025-F562047B4AC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3BECA884-6E21-460D-017D-0743F1A74314}"/>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21489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76B8519-D0D9-5B53-321D-0B39CB8AB665}"/>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A8417810-C5E1-8AB6-8977-656C268ABB36}"/>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D55684F8-E76C-615F-3AB5-D2942C5A6EF2}"/>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26546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D535BA4-BC56-2DD9-0FC9-C5D51807269B}"/>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228A6B4D-EFAD-BDEB-CEC9-5DDD2CC5ACC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1A977756-4006-6A81-6571-7DAA7F226472}"/>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92874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7DF298D-2577-4916-010D-1FD8DF1977FC}"/>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2F7752F-7407-EAEF-C797-7E243DBF6047}"/>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158E2C28-BF7E-6DA9-B8E9-077C188A8FF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82779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lue and yellow rectangle with a yellow border&#10;&#10;Description automatically generated">
            <a:extLst>
              <a:ext uri="{FF2B5EF4-FFF2-40B4-BE49-F238E27FC236}">
                <a16:creationId xmlns:a16="http://schemas.microsoft.com/office/drawing/2014/main" id="{838D85DA-2C1C-7BD9-FA4A-D8C4725C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D87C49C-7933-4393-901B-503549FE7AF3}"/>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E2925F3-3EA8-4255-B151-68B28F8D9B20}"/>
              </a:ext>
            </a:extLst>
          </p:cNvPr>
          <p:cNvSpPr>
            <a:spLocks noGrp="1"/>
          </p:cNvSpPr>
          <p:nvPr>
            <p:ph type="body" idx="1"/>
          </p:nvPr>
        </p:nvSpPr>
        <p:spPr>
          <a:xfrm>
            <a:off x="831850" y="4589463"/>
            <a:ext cx="10515600" cy="1500187"/>
          </a:xfrm>
        </p:spPr>
        <p:txBody>
          <a:bodyPr/>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B711538C-F00A-4E7F-B07D-CA04B95719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4367" y="5846021"/>
            <a:ext cx="1139905" cy="637709"/>
          </a:xfrm>
          <a:prstGeom prst="rect">
            <a:avLst/>
          </a:prstGeom>
        </p:spPr>
      </p:pic>
      <p:pic>
        <p:nvPicPr>
          <p:cNvPr id="6" name="Picture 5" descr="A black and yellow sign with white text&#10;&#10;Description automatically generated">
            <a:extLst>
              <a:ext uri="{FF2B5EF4-FFF2-40B4-BE49-F238E27FC236}">
                <a16:creationId xmlns:a16="http://schemas.microsoft.com/office/drawing/2014/main" id="{686AF9FC-F8B7-57B3-C753-890E6DB4E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4550" y="1537803"/>
            <a:ext cx="2429006" cy="1683689"/>
          </a:xfrm>
          <a:prstGeom prst="rect">
            <a:avLst/>
          </a:prstGeom>
        </p:spPr>
      </p:pic>
      <p:sp>
        <p:nvSpPr>
          <p:cNvPr id="4" name="Slide Number Placeholder 11">
            <a:extLst>
              <a:ext uri="{FF2B5EF4-FFF2-40B4-BE49-F238E27FC236}">
                <a16:creationId xmlns:a16="http://schemas.microsoft.com/office/drawing/2014/main" id="{6F78DCCE-0A3D-122D-014F-6D42E71344BC}"/>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2352237328"/>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4252E1EA-5764-52AA-3AD4-3972C00E7DDD}"/>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2A60B4D9-2FF6-9F60-FE1F-2B6A451F9AA3}"/>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94E61F-56F4-68CF-4512-87EA0D2559B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63816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837C146A-ABB7-248B-E5CA-7A490673DF79}"/>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62E70803-DAEC-E2B2-853A-8863E9F52901}"/>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6F8746BA-C741-BE9D-6ADC-5968989983A8}"/>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53859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DCB8B7-38E9-793B-BE94-C77844FAD21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B7FA5E8-587D-354B-B284-43C48FE5EE1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90FBA5-FAEB-8783-B577-DE7770B5A641}"/>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7678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C904AD-676D-F094-89AB-9766880D82B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9907819-2CD9-A267-3AE4-53C3E8BFC7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74CD41-5FC2-CD50-D32B-1677B7213AC4}"/>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304216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99EBDA6-F8C0-4652-A6F2-A62E14FAD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63CF515-B291-4132-866A-5FA95E08A947}"/>
              </a:ext>
            </a:extLst>
          </p:cNvPr>
          <p:cNvSpPr>
            <a:spLocks noGrp="1"/>
          </p:cNvSpPr>
          <p:nvPr>
            <p:ph type="ctrTitle" hasCustomPrompt="1"/>
          </p:nvPr>
        </p:nvSpPr>
        <p:spPr>
          <a:xfrm>
            <a:off x="1524000" y="3007852"/>
            <a:ext cx="9144000" cy="2355883"/>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93D6810-4C5A-4321-9376-1B7F6F054DE7}"/>
              </a:ext>
            </a:extLst>
          </p:cNvPr>
          <p:cNvSpPr>
            <a:spLocks noGrp="1"/>
          </p:cNvSpPr>
          <p:nvPr>
            <p:ph type="subTitle" idx="1"/>
          </p:nvPr>
        </p:nvSpPr>
        <p:spPr>
          <a:xfrm>
            <a:off x="1524000" y="5363735"/>
            <a:ext cx="9144000" cy="1291872"/>
          </a:xfrm>
        </p:spPr>
        <p:txBody>
          <a:bodyPr/>
          <a:lstStyle>
            <a:lvl1pPr marL="0" indent="0" algn="ctr">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グラフィックス 6">
            <a:extLst>
              <a:ext uri="{FF2B5EF4-FFF2-40B4-BE49-F238E27FC236}">
                <a16:creationId xmlns:a16="http://schemas.microsoft.com/office/drawing/2014/main" id="{F95E8FF5-96C8-B940-A14C-08F73CEBE1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75344" y="362611"/>
            <a:ext cx="4433896" cy="2653215"/>
          </a:xfrm>
          <a:prstGeom prst="rect">
            <a:avLst/>
          </a:prstGeom>
        </p:spPr>
      </p:pic>
    </p:spTree>
    <p:extLst>
      <p:ext uri="{BB962C8B-B14F-4D97-AF65-F5344CB8AC3E}">
        <p14:creationId xmlns:p14="http://schemas.microsoft.com/office/powerpoint/2010/main" val="2074448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blue and yellow background with yellow dots&#10;&#10;Description automatically generated">
            <a:extLst>
              <a:ext uri="{FF2B5EF4-FFF2-40B4-BE49-F238E27FC236}">
                <a16:creationId xmlns:a16="http://schemas.microsoft.com/office/drawing/2014/main" id="{3263317C-20C1-7D58-16B9-1FE8FFCC4A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descr="A black and yellow sign with white text&#10;&#10;Description automatically generated">
            <a:extLst>
              <a:ext uri="{FF2B5EF4-FFF2-40B4-BE49-F238E27FC236}">
                <a16:creationId xmlns:a16="http://schemas.microsoft.com/office/drawing/2014/main" id="{D514CCD3-B2C2-E17C-EF8E-4F8A3A2D2F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6212" y="335456"/>
            <a:ext cx="3919576" cy="2775934"/>
          </a:xfrm>
          <a:prstGeom prst="rect">
            <a:avLst/>
          </a:prstGeom>
        </p:spPr>
      </p:pic>
      <p:sp>
        <p:nvSpPr>
          <p:cNvPr id="2" name="Title 1">
            <a:extLst>
              <a:ext uri="{FF2B5EF4-FFF2-40B4-BE49-F238E27FC236}">
                <a16:creationId xmlns:a16="http://schemas.microsoft.com/office/drawing/2014/main" id="{59A2774B-D866-4A27-916C-C9683583EF27}"/>
              </a:ext>
            </a:extLst>
          </p:cNvPr>
          <p:cNvSpPr>
            <a:spLocks noGrp="1"/>
          </p:cNvSpPr>
          <p:nvPr>
            <p:ph type="ctrTitle"/>
          </p:nvPr>
        </p:nvSpPr>
        <p:spPr>
          <a:xfrm>
            <a:off x="1524000" y="2256219"/>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0A99B91-008A-49DD-8794-62DFD4BCF0F5}"/>
              </a:ext>
            </a:extLst>
          </p:cNvPr>
          <p:cNvSpPr>
            <a:spLocks noGrp="1"/>
          </p:cNvSpPr>
          <p:nvPr>
            <p:ph type="subTitle" idx="1"/>
          </p:nvPr>
        </p:nvSpPr>
        <p:spPr>
          <a:xfrm>
            <a:off x="1524000" y="4735894"/>
            <a:ext cx="9144000" cy="1655762"/>
          </a:xfrm>
        </p:spPr>
        <p:txBody>
          <a:bodyPr/>
          <a:lstStyle>
            <a:lvl1pPr marL="0" indent="0" algn="ct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47331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descr="A picture containing text, yellow&#10;&#10;Description automatically generated">
            <a:extLst>
              <a:ext uri="{FF2B5EF4-FFF2-40B4-BE49-F238E27FC236}">
                <a16:creationId xmlns:a16="http://schemas.microsoft.com/office/drawing/2014/main" id="{16815F4C-5A0D-0D98-B6E0-A3A30D8FCE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59A2774B-D866-4A27-916C-C9683583EF27}"/>
              </a:ext>
            </a:extLst>
          </p:cNvPr>
          <p:cNvSpPr>
            <a:spLocks noGrp="1"/>
          </p:cNvSpPr>
          <p:nvPr>
            <p:ph type="ctrTitle"/>
          </p:nvPr>
        </p:nvSpPr>
        <p:spPr>
          <a:xfrm>
            <a:off x="1524000" y="2256219"/>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0A99B91-008A-49DD-8794-62DFD4BCF0F5}"/>
              </a:ext>
            </a:extLst>
          </p:cNvPr>
          <p:cNvSpPr>
            <a:spLocks noGrp="1"/>
          </p:cNvSpPr>
          <p:nvPr>
            <p:ph type="subTitle" idx="1"/>
          </p:nvPr>
        </p:nvSpPr>
        <p:spPr>
          <a:xfrm>
            <a:off x="1524000" y="4735894"/>
            <a:ext cx="9144000" cy="1655762"/>
          </a:xfrm>
        </p:spPr>
        <p:txBody>
          <a:bodyPr/>
          <a:lstStyle>
            <a:lvl1pPr marL="0" indent="0" algn="ct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A picture containing text, clipart&#10;&#10;Description automatically generated">
            <a:extLst>
              <a:ext uri="{FF2B5EF4-FFF2-40B4-BE49-F238E27FC236}">
                <a16:creationId xmlns:a16="http://schemas.microsoft.com/office/drawing/2014/main" id="{ECBF5C5C-DF86-4906-83E0-5936740EBA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4367" y="5846022"/>
            <a:ext cx="1139905" cy="63770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ACE0452-81DD-736A-A72E-B9F6BB635B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40744" y="650841"/>
            <a:ext cx="3910512" cy="2613788"/>
          </a:xfrm>
          <a:prstGeom prst="rect">
            <a:avLst/>
          </a:prstGeom>
        </p:spPr>
      </p:pic>
    </p:spTree>
    <p:extLst>
      <p:ext uri="{BB962C8B-B14F-4D97-AF65-F5344CB8AC3E}">
        <p14:creationId xmlns:p14="http://schemas.microsoft.com/office/powerpoint/2010/main" val="4083375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89F98093-D240-FB7F-A93A-58859B78F6CC}"/>
              </a:ext>
            </a:extLst>
          </p:cNvPr>
          <p:cNvSpPr>
            <a:spLocks noGrp="1"/>
          </p:cNvSpPr>
          <p:nvPr>
            <p:ph type="title"/>
          </p:nvPr>
        </p:nvSpPr>
        <p:spPr/>
        <p:txBody>
          <a:bodyPr/>
          <a:lstStyle/>
          <a:p>
            <a:r>
              <a:rPr lang="en-US"/>
              <a:t>Click to edit Master title style</a:t>
            </a:r>
          </a:p>
        </p:txBody>
      </p:sp>
      <p:sp>
        <p:nvSpPr>
          <p:cNvPr id="22" name="Date Placeholder 21">
            <a:extLst>
              <a:ext uri="{FF2B5EF4-FFF2-40B4-BE49-F238E27FC236}">
                <a16:creationId xmlns:a16="http://schemas.microsoft.com/office/drawing/2014/main" id="{E87D9012-EEEF-2F95-C4BA-129BAE92FA52}"/>
              </a:ext>
            </a:extLst>
          </p:cNvPr>
          <p:cNvSpPr>
            <a:spLocks noGrp="1"/>
          </p:cNvSpPr>
          <p:nvPr>
            <p:ph type="dt" sz="half" idx="10"/>
          </p:nvPr>
        </p:nvSpPr>
        <p:spPr/>
        <p:txBody>
          <a:bodyPr/>
          <a:lstStyle/>
          <a:p>
            <a:endParaRPr lang="en-US"/>
          </a:p>
        </p:txBody>
      </p:sp>
      <p:sp>
        <p:nvSpPr>
          <p:cNvPr id="23" name="Footer Placeholder 22">
            <a:extLst>
              <a:ext uri="{FF2B5EF4-FFF2-40B4-BE49-F238E27FC236}">
                <a16:creationId xmlns:a16="http://schemas.microsoft.com/office/drawing/2014/main" id="{67171805-9772-852C-83DB-58AC6903FA9A}"/>
              </a:ext>
            </a:extLst>
          </p:cNvPr>
          <p:cNvSpPr>
            <a:spLocks noGrp="1"/>
          </p:cNvSpPr>
          <p:nvPr>
            <p:ph type="ftr" sz="quarter" idx="11"/>
          </p:nvPr>
        </p:nvSpPr>
        <p:spPr/>
        <p:txBody>
          <a:bodyPr/>
          <a:lstStyle/>
          <a:p>
            <a:endParaRPr lang="en-US" dirty="0"/>
          </a:p>
        </p:txBody>
      </p:sp>
      <p:sp>
        <p:nvSpPr>
          <p:cNvPr id="24" name="Slide Number Placeholder 23">
            <a:extLst>
              <a:ext uri="{FF2B5EF4-FFF2-40B4-BE49-F238E27FC236}">
                <a16:creationId xmlns:a16="http://schemas.microsoft.com/office/drawing/2014/main" id="{CAA64B1F-8453-D218-0903-E1D3B7B1E3F4}"/>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40133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A504-A3D6-40D3-801F-1F1B0369A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74251-B260-4AA3-89A7-C2AAF6454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CC5724-6C95-43BB-86F2-C4DB0421D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1">
            <a:extLst>
              <a:ext uri="{FF2B5EF4-FFF2-40B4-BE49-F238E27FC236}">
                <a16:creationId xmlns:a16="http://schemas.microsoft.com/office/drawing/2014/main" id="{131DE5EF-6021-FD98-3C73-737326B421F6}"/>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2543054701"/>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BC43-56EE-49F9-81F6-68AF27F33D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334154-D304-4A36-8C0F-CE37FC38FC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D6FC9-3E76-43FD-8A53-62FDED932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86964-5C69-495F-89E4-A84614FFC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EA5DD-7FDF-4DA0-BE67-612A0C3D23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1">
            <a:extLst>
              <a:ext uri="{FF2B5EF4-FFF2-40B4-BE49-F238E27FC236}">
                <a16:creationId xmlns:a16="http://schemas.microsoft.com/office/drawing/2014/main" id="{35DABECB-4BF2-18E7-F624-F912C1F0E026}"/>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1416963859"/>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blue and yellow rectangle with a yellow border&#10;&#10;Description automatically generated">
            <a:extLst>
              <a:ext uri="{FF2B5EF4-FFF2-40B4-BE49-F238E27FC236}">
                <a16:creationId xmlns:a16="http://schemas.microsoft.com/office/drawing/2014/main" id="{FCF3C9B8-FD7A-CEA4-2D78-244D6671D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211E4E-992F-462D-84FD-74492645670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7" name="Picture 6" descr="A picture containing text, clipart&#10;&#10;Description automatically generated">
            <a:extLst>
              <a:ext uri="{FF2B5EF4-FFF2-40B4-BE49-F238E27FC236}">
                <a16:creationId xmlns:a16="http://schemas.microsoft.com/office/drawing/2014/main" id="{CD376EB0-8C47-409B-B015-F118A863C4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4247" y="5780285"/>
            <a:ext cx="1139905" cy="637709"/>
          </a:xfrm>
          <a:prstGeom prst="rect">
            <a:avLst/>
          </a:prstGeom>
        </p:spPr>
      </p:pic>
      <p:sp>
        <p:nvSpPr>
          <p:cNvPr id="4" name="Slide Number Placeholder 11">
            <a:extLst>
              <a:ext uri="{FF2B5EF4-FFF2-40B4-BE49-F238E27FC236}">
                <a16:creationId xmlns:a16="http://schemas.microsoft.com/office/drawing/2014/main" id="{4AA3E021-3E5E-916B-2755-54A69BD1DBF1}"/>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222963870"/>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1">
            <a:extLst>
              <a:ext uri="{FF2B5EF4-FFF2-40B4-BE49-F238E27FC236}">
                <a16:creationId xmlns:a16="http://schemas.microsoft.com/office/drawing/2014/main" id="{C7E1DFFA-CAF5-E1CF-8194-CBDAA552D249}"/>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2161663931"/>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503-B092-4E55-A341-2080B1952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E4018-2050-4501-9EF5-187E31BE2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1BB1B-4DC6-4E5D-B124-A76712A00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11">
            <a:extLst>
              <a:ext uri="{FF2B5EF4-FFF2-40B4-BE49-F238E27FC236}">
                <a16:creationId xmlns:a16="http://schemas.microsoft.com/office/drawing/2014/main" id="{89487801-FBA0-8187-9CBB-D46041F8754B}"/>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549989870"/>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E226-148C-4FF8-A4B4-89EBA96FA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90C3B-3129-4331-887D-5DD6D8C580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85A1A8-9307-4221-B842-0C92B508E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11">
            <a:extLst>
              <a:ext uri="{FF2B5EF4-FFF2-40B4-BE49-F238E27FC236}">
                <a16:creationId xmlns:a16="http://schemas.microsoft.com/office/drawing/2014/main" id="{2A70360C-E037-B288-1992-383EF954492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1398063253"/>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1.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and yellow triangle pattern&#10;&#10;Description automatically generated">
            <a:extLst>
              <a:ext uri="{FF2B5EF4-FFF2-40B4-BE49-F238E27FC236}">
                <a16:creationId xmlns:a16="http://schemas.microsoft.com/office/drawing/2014/main" id="{D775B9EB-1EE2-3BB1-EF8E-75606E68AD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D2C425F-F25D-4BA7-A9B8-4BC37CFD3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77EB06-2BE0-495F-8624-2707A47B8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 clipart&#10;&#10;Description automatically generated">
            <a:extLst>
              <a:ext uri="{FF2B5EF4-FFF2-40B4-BE49-F238E27FC236}">
                <a16:creationId xmlns:a16="http://schemas.microsoft.com/office/drawing/2014/main" id="{075D967B-0316-4E0C-B5E6-DC51B8DFC6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7824" y="6090913"/>
            <a:ext cx="1078993" cy="603632"/>
          </a:xfrm>
          <a:prstGeom prst="rect">
            <a:avLst/>
          </a:prstGeom>
        </p:spPr>
      </p:pic>
      <p:sp>
        <p:nvSpPr>
          <p:cNvPr id="4" name="Slide Number Placeholder 11">
            <a:extLst>
              <a:ext uri="{FF2B5EF4-FFF2-40B4-BE49-F238E27FC236}">
                <a16:creationId xmlns:a16="http://schemas.microsoft.com/office/drawing/2014/main" id="{2DF3F2DE-ABC3-F375-19C0-CC63E21452B2}"/>
              </a:ext>
            </a:extLst>
          </p:cNvPr>
          <p:cNvSpPr>
            <a:spLocks noGrp="1"/>
          </p:cNvSpPr>
          <p:nvPr>
            <p:ph type="sldNum" sz="quarter" idx="4"/>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3489977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black screen with a black background&#10;&#10;Description automatically generated">
            <a:extLst>
              <a:ext uri="{FF2B5EF4-FFF2-40B4-BE49-F238E27FC236}">
                <a16:creationId xmlns:a16="http://schemas.microsoft.com/office/drawing/2014/main" id="{9F78BB03-14B8-66A1-281D-A0B8C6C5D4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1D2C425F-F25D-4BA7-A9B8-4BC37CFD3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77EB06-2BE0-495F-8624-2707A47B8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ext, clipart&#10;&#10;Description automatically generated">
            <a:extLst>
              <a:ext uri="{FF2B5EF4-FFF2-40B4-BE49-F238E27FC236}">
                <a16:creationId xmlns:a16="http://schemas.microsoft.com/office/drawing/2014/main" id="{075D967B-0316-4E0C-B5E6-DC51B8DFC6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7824" y="6090913"/>
            <a:ext cx="1078993" cy="603632"/>
          </a:xfrm>
          <a:prstGeom prst="rect">
            <a:avLst/>
          </a:prstGeom>
        </p:spPr>
      </p:pic>
      <p:sp>
        <p:nvSpPr>
          <p:cNvPr id="4" name="Slide Number Placeholder 11">
            <a:extLst>
              <a:ext uri="{FF2B5EF4-FFF2-40B4-BE49-F238E27FC236}">
                <a16:creationId xmlns:a16="http://schemas.microsoft.com/office/drawing/2014/main" id="{06A3536E-4FEE-007A-B69A-5573B9B697AB}"/>
              </a:ext>
            </a:extLst>
          </p:cNvPr>
          <p:cNvSpPr>
            <a:spLocks noGrp="1"/>
          </p:cNvSpPr>
          <p:nvPr>
            <p:ph type="sldNum" sz="quarter" idx="4"/>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a:t>
            </a:fld>
            <a:endParaRPr lang="en-US" dirty="0"/>
          </a:p>
        </p:txBody>
      </p:sp>
    </p:spTree>
    <p:extLst>
      <p:ext uri="{BB962C8B-B14F-4D97-AF65-F5344CB8AC3E}">
        <p14:creationId xmlns:p14="http://schemas.microsoft.com/office/powerpoint/2010/main" val="139586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3869" y="6228949"/>
            <a:ext cx="945931" cy="548640"/>
          </a:xfrm>
          <a:prstGeom prst="rect">
            <a:avLst/>
          </a:prstGeom>
        </p:spPr>
      </p:pic>
      <p:sp>
        <p:nvSpPr>
          <p:cNvPr id="9" name="Rectangle 8"/>
          <p:cNvSpPr/>
          <p:nvPr userDrawn="1"/>
        </p:nvSpPr>
        <p:spPr>
          <a:xfrm>
            <a:off x="0" y="0"/>
            <a:ext cx="12192000" cy="381000"/>
          </a:xfrm>
          <a:prstGeom prst="rect">
            <a:avLst/>
          </a:prstGeom>
          <a:gradFill>
            <a:gsLst>
              <a:gs pos="0">
                <a:schemeClr val="accent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026400" y="6356351"/>
            <a:ext cx="1422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235200" y="6356351"/>
            <a:ext cx="294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6800" y="6356351"/>
            <a:ext cx="233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A black and yellow logo&#10;&#10;Description automatically generated">
            <a:extLst>
              <a:ext uri="{FF2B5EF4-FFF2-40B4-BE49-F238E27FC236}">
                <a16:creationId xmlns:a16="http://schemas.microsoft.com/office/drawing/2014/main" id="{3BF5BC54-D4C8-3BE3-EEF6-A32E3B3E7B9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972800" y="6124647"/>
            <a:ext cx="1097082" cy="657153"/>
          </a:xfrm>
          <a:prstGeom prst="rect">
            <a:avLst/>
          </a:prstGeom>
        </p:spPr>
      </p:pic>
    </p:spTree>
    <p:extLst>
      <p:ext uri="{BB962C8B-B14F-4D97-AF65-F5344CB8AC3E}">
        <p14:creationId xmlns:p14="http://schemas.microsoft.com/office/powerpoint/2010/main" val="4290612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5_E95A7E48.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svg"/><Relationship Id="rId3" Type="http://schemas.openxmlformats.org/officeDocument/2006/relationships/image" Target="../media/image28.png"/><Relationship Id="rId7" Type="http://schemas.openxmlformats.org/officeDocument/2006/relationships/image" Target="../media/image40.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30.png"/><Relationship Id="rId4" Type="http://schemas.openxmlformats.org/officeDocument/2006/relationships/image" Target="../media/image38.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hyperlink" Target="https://workspace.accellera.org/wg/CDC" TargetMode="External"/><Relationship Id="rId2" Type="http://schemas.microsoft.com/office/2018/10/relationships/comments" Target="../comments/modernComment_7FFFC9E1_ADB5C4BC.xml"/><Relationship Id="rId1" Type="http://schemas.openxmlformats.org/officeDocument/2006/relationships/slideLayout" Target="../slideLayouts/slideLayout2.xml"/><Relationship Id="rId4" Type="http://schemas.openxmlformats.org/officeDocument/2006/relationships/hyperlink" Target="https://www.accellera.org/community" TargetMode="External"/></Relationships>
</file>

<file path=ppt/slides/_rels/slide14.xml.rels><?xml version="1.0" encoding="UTF-8" standalone="yes"?>
<Relationships xmlns="http://schemas.openxmlformats.org/package/2006/relationships"><Relationship Id="rId2" Type="http://schemas.microsoft.com/office/2018/10/relationships/comments" Target="../comments/modernComment_7FFFC9E2_5104EBBE.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D65A32F_4B32C43B.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D65A330_D6C6FBFC.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microsoft.com/office/2018/10/relationships/comments" Target="../comments/modernComment_7FFFCA24_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FCA3D_C1FF67D7.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tags" Target="../tags/tag1.xml"/><Relationship Id="rId6" Type="http://schemas.microsoft.com/office/2018/10/relationships/comments" Target="../comments/modernComment_7FFFCA22_FE0E8BA.xml"/><Relationship Id="rId5"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FCA3E_A8D3141E.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8.png"/><Relationship Id="rId4" Type="http://schemas.microsoft.com/office/2018/10/relationships/comments" Target="../comments/modernComment_7FFFCA3F_96DD6574.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7FFFCA41_DBECED8B.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7D65A337_4D172B76.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7D65A319_F09AE21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FCA27_992DCE5B.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7D65A2FD_E49702BA.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B64_42294C1A.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53.xml.rels><?xml version="1.0" encoding="UTF-8" standalone="yes"?>
<Relationships xmlns="http://schemas.openxmlformats.org/package/2006/relationships"><Relationship Id="rId3" Type="http://schemas.microsoft.com/office/2018/10/relationships/comments" Target="../comments/modernComment_7FFFCA48_357992B4.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7FFFCA5B_38B9276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1D_55538FB9.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linkedin.com/in/iredamola-dammy-olopade-41b709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7FFFCA0C_70EDFBAA.xml"/><Relationship Id="rId7" Type="http://schemas.openxmlformats.org/officeDocument/2006/relationships/diagramColors" Target="../diagrams/colors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7FFFCA0D_BBD2927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18/10/relationships/comments" Target="../comments/modernComment_7FFFCA4A_A377B8FA.xml"/><Relationship Id="rId7" Type="http://schemas.openxmlformats.org/officeDocument/2006/relationships/diagramColors" Target="../diagrams/colors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7FFFCA4B_8954A5EB.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18/10/relationships/comments" Target="../comments/modernComment_7FFFCA4C_8A32EC15.xm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microsoft.com/office/2018/10/relationships/comments" Target="../comments/modernComment_7FFFCA4D_4752015E.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microsoft.com/office/2018/10/relationships/comments" Target="../comments/modernComment_7FFFCA78_536435B.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microsoft.com/office/2018/10/relationships/comments" Target="../comments/modernComment_14C3_E661766C.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7FFFCA6F_6FE5DA76.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18/10/relationships/comments" Target="../comments/modernComment_7FFFCA5A_5AE01B15.xml"/><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hyperlink" Target="https://accellera.org/downloads/drafts-review"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hyperlink" Target="https://workspace.accellera.org/wg/CDC"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hyperlink" Target="https://www.accellera.org/community" TargetMode="External"/><Relationship Id="rId4" Type="http://schemas.openxmlformats.org/officeDocument/2006/relationships/hyperlink" Target="https://workspace.accellera.org/wg/CDC"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B0B1A4-FCB2-CCC0-CA3A-0E7A570A45C7}"/>
              </a:ext>
            </a:extLst>
          </p:cNvPr>
          <p:cNvSpPr txBox="1">
            <a:spLocks/>
          </p:cNvSpPr>
          <p:nvPr/>
        </p:nvSpPr>
        <p:spPr>
          <a:xfrm>
            <a:off x="609600" y="17325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Abstract</a:t>
            </a:r>
          </a:p>
        </p:txBody>
      </p:sp>
      <p:sp>
        <p:nvSpPr>
          <p:cNvPr id="5" name="Content Placeholder 3">
            <a:extLst>
              <a:ext uri="{FF2B5EF4-FFF2-40B4-BE49-F238E27FC236}">
                <a16:creationId xmlns:a16="http://schemas.microsoft.com/office/drawing/2014/main" id="{D6BBEBBB-8B64-7276-712A-8AC91043D1AE}"/>
              </a:ext>
            </a:extLst>
          </p:cNvPr>
          <p:cNvSpPr txBox="1">
            <a:spLocks/>
          </p:cNvSpPr>
          <p:nvPr/>
        </p:nvSpPr>
        <p:spPr>
          <a:xfrm>
            <a:off x="609600" y="1142118"/>
            <a:ext cx="10972800" cy="497113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800" b="0" dirty="0">
                <a:solidFill>
                  <a:srgbClr val="002052"/>
                </a:solidFill>
                <a:latin typeface="Arial" panose="020B0604020202020204" pitchFamily="34" charset="0"/>
                <a:ea typeface="Times New Roman" panose="02020603050405020304" pitchFamily="18" charset="0"/>
              </a:rPr>
              <a:t>CDC-RDC analysis has evolved as an inevitable stage in RTL quality signoff in the last two decades. Over this period, the designs have grown exponentially to SOC’s having 2 trillion+ transistors and </a:t>
            </a:r>
            <a:r>
              <a:rPr lang="en-US" sz="1800" b="0" dirty="0" err="1">
                <a:solidFill>
                  <a:srgbClr val="002052"/>
                </a:solidFill>
                <a:latin typeface="Arial" panose="020B0604020202020204" pitchFamily="34" charset="0"/>
                <a:ea typeface="Times New Roman" panose="02020603050405020304" pitchFamily="18" charset="0"/>
              </a:rPr>
              <a:t>chiplet’s</a:t>
            </a:r>
            <a:r>
              <a:rPr lang="en-US" sz="1800" b="0" dirty="0">
                <a:solidFill>
                  <a:srgbClr val="002052"/>
                </a:solidFill>
                <a:latin typeface="Arial" panose="020B0604020202020204" pitchFamily="34" charset="0"/>
                <a:ea typeface="Times New Roman" panose="02020603050405020304" pitchFamily="18" charset="0"/>
              </a:rPr>
              <a:t> having 7+ SOC’s. Today CDC verification has become a multifaceted effort across the chips designed for clients, servers, mobile, automotives, memory, AI/ML, FPGA </a:t>
            </a:r>
            <a:r>
              <a:rPr lang="en-US" sz="1800" b="0" dirty="0" err="1">
                <a:solidFill>
                  <a:srgbClr val="002052"/>
                </a:solidFill>
                <a:latin typeface="Arial" panose="020B0604020202020204" pitchFamily="34" charset="0"/>
                <a:ea typeface="Times New Roman" panose="02020603050405020304" pitchFamily="18" charset="0"/>
              </a:rPr>
              <a:t>etc</a:t>
            </a:r>
            <a:r>
              <a:rPr lang="en-US" sz="1800" b="0" dirty="0">
                <a:solidFill>
                  <a:srgbClr val="002052"/>
                </a:solidFill>
                <a:latin typeface="Arial" panose="020B0604020202020204" pitchFamily="34" charset="0"/>
                <a:ea typeface="Times New Roman" panose="02020603050405020304" pitchFamily="18" charset="0"/>
              </a:rPr>
              <a:t>… with focus on cleaning up of thousands of clocks and constraints, integrating the </a:t>
            </a:r>
            <a:r>
              <a:rPr lang="en-US" sz="1800" dirty="0">
                <a:solidFill>
                  <a:srgbClr val="002052"/>
                </a:solidFill>
                <a:latin typeface="Arial" panose="020B0604020202020204" pitchFamily="34" charset="0"/>
                <a:ea typeface="Times New Roman" panose="02020603050405020304" pitchFamily="18" charset="0"/>
              </a:rPr>
              <a:t>SVA</a:t>
            </a:r>
            <a:r>
              <a:rPr lang="en-US" sz="1800" b="0" dirty="0">
                <a:solidFill>
                  <a:srgbClr val="002052"/>
                </a:solidFill>
                <a:latin typeface="Arial" panose="020B0604020202020204" pitchFamily="34" charset="0"/>
                <a:ea typeface="Times New Roman" panose="02020603050405020304" pitchFamily="18" charset="0"/>
              </a:rPr>
              <a:t>’s for constraints in validation environment to check for correctness, looking for power domain and DFT logic induced crossings, finally signing off with netlist CDC to unearth any glitches and corrupted synchronizers during synthesis. </a:t>
            </a:r>
          </a:p>
          <a:p>
            <a:pPr marL="0" indent="0" algn="just">
              <a:buFont typeface="Arial" panose="020B0604020202020204" pitchFamily="34" charset="0"/>
              <a:buNone/>
            </a:pPr>
            <a:r>
              <a:rPr lang="en-US" sz="1800" b="0" dirty="0">
                <a:solidFill>
                  <a:srgbClr val="002052"/>
                </a:solidFill>
                <a:latin typeface="Arial" panose="020B0604020202020204" pitchFamily="34" charset="0"/>
                <a:ea typeface="Times New Roman" panose="02020603050405020304" pitchFamily="18" charset="0"/>
              </a:rPr>
              <a:t>As the design sizes increased in every generation, the EDA tools could not handle running flat and the only way of handling design complexity was through </a:t>
            </a:r>
            <a:r>
              <a:rPr lang="en-US" sz="1800" dirty="0">
                <a:solidFill>
                  <a:srgbClr val="002052"/>
                </a:solidFill>
                <a:latin typeface="Arial" panose="020B0604020202020204" pitchFamily="34" charset="0"/>
                <a:ea typeface="Times New Roman" panose="02020603050405020304" pitchFamily="18" charset="0"/>
              </a:rPr>
              <a:t>hierarchical CDC-RDC analysis </a:t>
            </a:r>
            <a:r>
              <a:rPr lang="en-US" sz="1800" b="0" dirty="0">
                <a:solidFill>
                  <a:srgbClr val="002052"/>
                </a:solidFill>
                <a:latin typeface="Arial" panose="020B0604020202020204" pitchFamily="34" charset="0"/>
                <a:ea typeface="Times New Roman" panose="02020603050405020304" pitchFamily="18" charset="0"/>
              </a:rPr>
              <a:t>consuming abstracts. Also, hierarchical analysis helps to enable the analysis in parallel with teams across the globe. Even with all these significant progress in capabilities of EDA tools the major bottleneck in CDC-RDC analysis of complex SOC’s and </a:t>
            </a:r>
            <a:r>
              <a:rPr lang="en-US" sz="1800" b="0" dirty="0" err="1">
                <a:solidFill>
                  <a:srgbClr val="002052"/>
                </a:solidFill>
                <a:latin typeface="Arial" panose="020B0604020202020204" pitchFamily="34" charset="0"/>
                <a:ea typeface="Times New Roman" panose="02020603050405020304" pitchFamily="18" charset="0"/>
              </a:rPr>
              <a:t>Chiplets</a:t>
            </a:r>
            <a:r>
              <a:rPr lang="en-US" sz="1800" b="0" dirty="0">
                <a:solidFill>
                  <a:srgbClr val="002052"/>
                </a:solidFill>
                <a:latin typeface="Arial" panose="020B0604020202020204" pitchFamily="34" charset="0"/>
                <a:ea typeface="Times New Roman" panose="02020603050405020304" pitchFamily="18" charset="0"/>
              </a:rPr>
              <a:t> is consuming abstracts generated by different vendor tools. </a:t>
            </a:r>
            <a:r>
              <a:rPr lang="en-US" sz="1800" dirty="0">
                <a:solidFill>
                  <a:srgbClr val="002052"/>
                </a:solidFill>
                <a:latin typeface="Arial" panose="020B0604020202020204" pitchFamily="34" charset="0"/>
                <a:ea typeface="Times New Roman" panose="02020603050405020304" pitchFamily="18" charset="0"/>
              </a:rPr>
              <a:t>Different vendor tool abstracts</a:t>
            </a:r>
            <a:r>
              <a:rPr lang="en-US" sz="1800" b="0" dirty="0">
                <a:solidFill>
                  <a:srgbClr val="002052"/>
                </a:solidFill>
                <a:latin typeface="Arial" panose="020B0604020202020204" pitchFamily="34" charset="0"/>
                <a:ea typeface="Times New Roman" panose="02020603050405020304" pitchFamily="18" charset="0"/>
              </a:rPr>
              <a:t> are seen because of multiple IP vendors, even in house teams might deliver abstracts generated with different vendors tools. </a:t>
            </a:r>
          </a:p>
          <a:p>
            <a:pPr marL="0" indent="0" algn="just">
              <a:buFont typeface="Arial" panose="020B0604020202020204" pitchFamily="34" charset="0"/>
              <a:buNone/>
            </a:pPr>
            <a:r>
              <a:rPr lang="en-US" sz="1800" b="0" dirty="0">
                <a:solidFill>
                  <a:srgbClr val="002052"/>
                </a:solidFill>
                <a:latin typeface="Arial" panose="020B0604020202020204" pitchFamily="34" charset="0"/>
                <a:ea typeface="Times New Roman" panose="02020603050405020304" pitchFamily="18" charset="0"/>
              </a:rPr>
              <a:t>The </a:t>
            </a:r>
            <a:r>
              <a:rPr lang="en-US" sz="1800" dirty="0" err="1">
                <a:solidFill>
                  <a:srgbClr val="002052"/>
                </a:solidFill>
                <a:latin typeface="Arial" panose="020B0604020202020204" pitchFamily="34" charset="0"/>
                <a:ea typeface="Times New Roman" panose="02020603050405020304" pitchFamily="18" charset="0"/>
              </a:rPr>
              <a:t>Accellera</a:t>
            </a:r>
            <a:r>
              <a:rPr lang="en-US" sz="1800" dirty="0">
                <a:solidFill>
                  <a:srgbClr val="002052"/>
                </a:solidFill>
                <a:latin typeface="Arial" panose="020B0604020202020204" pitchFamily="34" charset="0"/>
                <a:ea typeface="Times New Roman" panose="02020603050405020304" pitchFamily="18" charset="0"/>
              </a:rPr>
              <a:t> CDC Working-Group </a:t>
            </a:r>
            <a:r>
              <a:rPr lang="en-US" sz="1800" b="0" dirty="0">
                <a:solidFill>
                  <a:srgbClr val="002052"/>
                </a:solidFill>
                <a:latin typeface="Arial" panose="020B0604020202020204" pitchFamily="34" charset="0"/>
                <a:ea typeface="Times New Roman" panose="02020603050405020304" pitchFamily="18" charset="0"/>
              </a:rPr>
              <a:t>aims to define a standard CDC-RDC IP-XACT model to be portable and reusable regardless of the involved verification tool.</a:t>
            </a:r>
          </a:p>
          <a:p>
            <a:pPr marL="0" indent="0" algn="just">
              <a:buFont typeface="Arial" panose="020B0604020202020204" pitchFamily="34" charset="0"/>
              <a:buNone/>
            </a:pPr>
            <a:r>
              <a:rPr lang="en-US" sz="1800" b="0" dirty="0">
                <a:solidFill>
                  <a:srgbClr val="002052"/>
                </a:solidFill>
                <a:latin typeface="Arial" panose="020B0604020202020204" pitchFamily="34" charset="0"/>
                <a:ea typeface="Times New Roman" panose="02020603050405020304" pitchFamily="18" charset="0"/>
              </a:rPr>
              <a:t>As moving from monolithic designs to IP/SOC with IPs sourced from a small/select providers to sourcing IPs globally (to create differentiated products), the </a:t>
            </a:r>
            <a:r>
              <a:rPr lang="en-US" sz="1800" dirty="0">
                <a:solidFill>
                  <a:srgbClr val="002052"/>
                </a:solidFill>
                <a:latin typeface="Arial" panose="020B0604020202020204" pitchFamily="34" charset="0"/>
                <a:ea typeface="Times New Roman" panose="02020603050405020304" pitchFamily="18" charset="0"/>
              </a:rPr>
              <a:t>quality </a:t>
            </a:r>
            <a:r>
              <a:rPr lang="en-US" sz="1800" b="0" dirty="0">
                <a:solidFill>
                  <a:srgbClr val="002052"/>
                </a:solidFill>
                <a:latin typeface="Arial" panose="020B0604020202020204" pitchFamily="34" charset="0"/>
                <a:ea typeface="Times New Roman" panose="02020603050405020304" pitchFamily="18" charset="0"/>
              </a:rPr>
              <a:t>must be maintained as driving faster </a:t>
            </a:r>
            <a:r>
              <a:rPr lang="en-US" sz="1800" dirty="0">
                <a:solidFill>
                  <a:srgbClr val="002052"/>
                </a:solidFill>
                <a:latin typeface="Arial" panose="020B0604020202020204" pitchFamily="34" charset="0"/>
                <a:ea typeface="Times New Roman" panose="02020603050405020304" pitchFamily="18" charset="0"/>
              </a:rPr>
              <a:t>time-to-market</a:t>
            </a:r>
            <a:r>
              <a:rPr lang="en-US" sz="1800" b="0" dirty="0">
                <a:solidFill>
                  <a:srgbClr val="002052"/>
                </a:solidFill>
                <a:latin typeface="Arial" panose="020B0604020202020204" pitchFamily="34" charset="0"/>
                <a:ea typeface="Times New Roman" panose="02020603050405020304" pitchFamily="18" charset="0"/>
              </a:rPr>
              <a:t>. In areas where the standards (</a:t>
            </a:r>
            <a:r>
              <a:rPr lang="en-US" sz="1800" b="0" dirty="0" err="1">
                <a:solidFill>
                  <a:srgbClr val="002052"/>
                </a:solidFill>
                <a:latin typeface="Arial" panose="020B0604020202020204" pitchFamily="34" charset="0"/>
                <a:ea typeface="Times New Roman" panose="02020603050405020304" pitchFamily="18" charset="0"/>
              </a:rPr>
              <a:t>SystemVerilog</a:t>
            </a:r>
            <a:r>
              <a:rPr lang="en-US" sz="1800" b="0" dirty="0">
                <a:solidFill>
                  <a:srgbClr val="002052"/>
                </a:solidFill>
                <a:latin typeface="Arial" panose="020B0604020202020204" pitchFamily="34" charset="0"/>
                <a:ea typeface="Times New Roman" panose="02020603050405020304" pitchFamily="18" charset="0"/>
              </a:rPr>
              <a:t>, OVM/UVM, LP/UPF) are present, the integration is able to meet the above (quality, speed). However, in areas where standards (in this case, CDC-RDC) are not available, most options trade-off either quality, or time-to-market, or both :-( Creating a standard for inter-operable collateral addresses this gap. </a:t>
            </a:r>
          </a:p>
          <a:p>
            <a:pPr marL="0" indent="0" algn="just">
              <a:buFont typeface="Arial" panose="020B0604020202020204" pitchFamily="34" charset="0"/>
              <a:buNone/>
            </a:pPr>
            <a:r>
              <a:rPr lang="en-US" sz="1800" b="0" dirty="0">
                <a:solidFill>
                  <a:srgbClr val="002052"/>
                </a:solidFill>
                <a:latin typeface="Arial" panose="020B0604020202020204" pitchFamily="34" charset="0"/>
                <a:ea typeface="Times New Roman" panose="02020603050405020304" pitchFamily="18" charset="0"/>
              </a:rPr>
              <a:t>This </a:t>
            </a:r>
            <a:r>
              <a:rPr lang="en-US" sz="1800" dirty="0">
                <a:effectLst/>
                <a:latin typeface="Aptos" panose="020B0004020202020204" pitchFamily="34" charset="0"/>
                <a:ea typeface="Aptos" panose="020B0004020202020204" pitchFamily="34" charset="0"/>
                <a:cs typeface="Aptos" panose="020B0004020202020204" pitchFamily="34" charset="0"/>
              </a:rPr>
              <a:t>workshop</a:t>
            </a:r>
            <a:r>
              <a:rPr lang="en-US" sz="1800" b="0" dirty="0">
                <a:solidFill>
                  <a:srgbClr val="002052"/>
                </a:solidFill>
                <a:latin typeface="Arial" panose="020B0604020202020204" pitchFamily="34" charset="0"/>
                <a:ea typeface="Times New Roman" panose="02020603050405020304" pitchFamily="18" charset="0"/>
              </a:rPr>
              <a:t> aims to remind the definitions of </a:t>
            </a:r>
            <a:r>
              <a:rPr lang="en-US" sz="1800" dirty="0">
                <a:solidFill>
                  <a:srgbClr val="002052"/>
                </a:solidFill>
                <a:latin typeface="Arial" panose="020B0604020202020204" pitchFamily="34" charset="0"/>
                <a:ea typeface="Times New Roman" panose="02020603050405020304" pitchFamily="18" charset="0"/>
              </a:rPr>
              <a:t>CDC-RDC Basic Concepts and constraints</a:t>
            </a:r>
            <a:r>
              <a:rPr lang="en-US" sz="1800" b="0" dirty="0">
                <a:solidFill>
                  <a:srgbClr val="002052"/>
                </a:solidFill>
                <a:latin typeface="Arial" panose="020B0604020202020204" pitchFamily="34" charset="0"/>
                <a:ea typeface="Times New Roman" panose="02020603050405020304" pitchFamily="18" charset="0"/>
              </a:rPr>
              <a:t>, as well as the description of the </a:t>
            </a:r>
            <a:r>
              <a:rPr lang="en-US" sz="1800" dirty="0">
                <a:solidFill>
                  <a:srgbClr val="002052"/>
                </a:solidFill>
                <a:latin typeface="Arial" panose="020B0604020202020204" pitchFamily="34" charset="0"/>
                <a:ea typeface="Times New Roman" panose="02020603050405020304" pitchFamily="18" charset="0"/>
              </a:rPr>
              <a:t>reference verification flow</a:t>
            </a:r>
            <a:r>
              <a:rPr lang="en-US" sz="1800" b="0" dirty="0">
                <a:solidFill>
                  <a:srgbClr val="002052"/>
                </a:solidFill>
                <a:latin typeface="Arial" panose="020B0604020202020204" pitchFamily="34" charset="0"/>
                <a:ea typeface="Times New Roman" panose="02020603050405020304" pitchFamily="18" charset="0"/>
              </a:rPr>
              <a:t>, and addressing the goals, scope &amp; deliverables of the </a:t>
            </a:r>
            <a:r>
              <a:rPr lang="en-US" sz="1800" b="0" dirty="0" err="1">
                <a:solidFill>
                  <a:srgbClr val="002052"/>
                </a:solidFill>
                <a:latin typeface="Arial" panose="020B0604020202020204" pitchFamily="34" charset="0"/>
                <a:ea typeface="Times New Roman" panose="02020603050405020304" pitchFamily="18" charset="0"/>
              </a:rPr>
              <a:t>Accellera</a:t>
            </a:r>
            <a:r>
              <a:rPr lang="en-US" sz="1800" b="0" dirty="0">
                <a:solidFill>
                  <a:srgbClr val="002052"/>
                </a:solidFill>
                <a:latin typeface="Arial" panose="020B0604020202020204" pitchFamily="34" charset="0"/>
                <a:ea typeface="Times New Roman" panose="02020603050405020304" pitchFamily="18" charset="0"/>
              </a:rPr>
              <a:t> CDC Working Group in order to elaborate a </a:t>
            </a:r>
            <a:r>
              <a:rPr lang="en-US" sz="1800" dirty="0">
                <a:solidFill>
                  <a:srgbClr val="002052"/>
                </a:solidFill>
                <a:latin typeface="Arial" panose="020B0604020202020204" pitchFamily="34" charset="0"/>
                <a:ea typeface="Times New Roman" panose="02020603050405020304" pitchFamily="18" charset="0"/>
              </a:rPr>
              <a:t>specification of the standard </a:t>
            </a:r>
            <a:r>
              <a:rPr lang="en-US" sz="1800" b="0" dirty="0">
                <a:solidFill>
                  <a:srgbClr val="002052"/>
                </a:solidFill>
                <a:latin typeface="Arial" panose="020B0604020202020204" pitchFamily="34" charset="0"/>
                <a:ea typeface="Times New Roman" panose="02020603050405020304" pitchFamily="18" charset="0"/>
              </a:rPr>
              <a:t>abstract model</a:t>
            </a:r>
            <a:r>
              <a:rPr lang="en-US" sz="1800" dirty="0">
                <a:solidFill>
                  <a:srgbClr val="002052"/>
                </a:solidFill>
                <a:latin typeface="Arial" panose="020B0604020202020204" pitchFamily="34" charset="0"/>
                <a:ea typeface="Times New Roman" panose="02020603050405020304" pitchFamily="18" charset="0"/>
              </a:rPr>
              <a:t>.</a:t>
            </a:r>
            <a:endParaRPr lang="en-US" dirty="0"/>
          </a:p>
        </p:txBody>
      </p:sp>
      <p:sp>
        <p:nvSpPr>
          <p:cNvPr id="2" name="Slide Number Placeholder 11">
            <a:extLst>
              <a:ext uri="{FF2B5EF4-FFF2-40B4-BE49-F238E27FC236}">
                <a16:creationId xmlns:a16="http://schemas.microsoft.com/office/drawing/2014/main" id="{15344BF1-6698-E5EA-3F6E-1669F24313E0}"/>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a:t>
            </a:fld>
            <a:endParaRPr lang="en-US" dirty="0">
              <a:solidFill>
                <a:schemeClr val="bg1"/>
              </a:solidFill>
            </a:endParaRPr>
          </a:p>
        </p:txBody>
      </p:sp>
      <p:sp>
        <p:nvSpPr>
          <p:cNvPr id="3" name="Slide Number Placeholder 2">
            <a:extLst>
              <a:ext uri="{FF2B5EF4-FFF2-40B4-BE49-F238E27FC236}">
                <a16:creationId xmlns:a16="http://schemas.microsoft.com/office/drawing/2014/main" id="{55A9AB73-EAE4-C57F-E55A-77962FC68BCD}"/>
              </a:ext>
            </a:extLst>
          </p:cNvPr>
          <p:cNvSpPr>
            <a:spLocks noGrp="1"/>
          </p:cNvSpPr>
          <p:nvPr>
            <p:ph type="sldNum" sz="quarter" idx="12"/>
          </p:nvPr>
        </p:nvSpPr>
        <p:spPr/>
        <p:txBody>
          <a:bodyPr/>
          <a:lstStyle/>
          <a:p>
            <a:pPr>
              <a:defRPr/>
            </a:pPr>
            <a:fld id="{9BED2C31-2823-4D5C-9492-C33302236782}" type="slidenum">
              <a:rPr lang="en-US" smtClean="0"/>
              <a:pPr>
                <a:defRPr/>
              </a:pPr>
              <a:t>1</a:t>
            </a:fld>
            <a:endParaRPr lang="en-US" dirty="0"/>
          </a:p>
        </p:txBody>
      </p:sp>
    </p:spTree>
    <p:extLst>
      <p:ext uri="{BB962C8B-B14F-4D97-AF65-F5344CB8AC3E}">
        <p14:creationId xmlns:p14="http://schemas.microsoft.com/office/powerpoint/2010/main" val="3915021896"/>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C65A-7D1C-46E6-88FA-4BE71586993B}"/>
              </a:ext>
            </a:extLst>
          </p:cNvPr>
          <p:cNvSpPr>
            <a:spLocks noGrp="1"/>
          </p:cNvSpPr>
          <p:nvPr>
            <p:ph type="ctrTitle"/>
          </p:nvPr>
        </p:nvSpPr>
        <p:spPr>
          <a:xfrm>
            <a:off x="222739" y="3009898"/>
            <a:ext cx="11969261" cy="1478915"/>
          </a:xfrm>
        </p:spPr>
        <p:txBody>
          <a:bodyPr>
            <a:normAutofit/>
          </a:bodyPr>
          <a:lstStyle/>
          <a:p>
            <a:r>
              <a:rPr lang="en-US" sz="4400" dirty="0"/>
              <a:t>Breakthrough in CDC-RDC Verification Defining a Standard for Interoperable Abstract Model</a:t>
            </a:r>
          </a:p>
        </p:txBody>
      </p:sp>
      <p:sp>
        <p:nvSpPr>
          <p:cNvPr id="4" name="Subtitle 6">
            <a:extLst>
              <a:ext uri="{FF2B5EF4-FFF2-40B4-BE49-F238E27FC236}">
                <a16:creationId xmlns:a16="http://schemas.microsoft.com/office/drawing/2014/main" id="{6EC292F7-A3EA-4989-AA8A-441228AC7726}"/>
              </a:ext>
            </a:extLst>
          </p:cNvPr>
          <p:cNvSpPr>
            <a:spLocks noGrp="1"/>
          </p:cNvSpPr>
          <p:nvPr>
            <p:ph type="subTitle" idx="1"/>
          </p:nvPr>
        </p:nvSpPr>
        <p:spPr>
          <a:xfrm>
            <a:off x="1016332" y="4450569"/>
            <a:ext cx="9398466" cy="1752600"/>
          </a:xfrm>
        </p:spPr>
        <p:txBody>
          <a:bodyPr>
            <a:normAutofit/>
          </a:bodyPr>
          <a:lstStyle/>
          <a:p>
            <a:r>
              <a:rPr lang="en-US" sz="3200" dirty="0" err="1"/>
              <a:t>Accellera</a:t>
            </a:r>
            <a:r>
              <a:rPr lang="en-US" sz="3200" dirty="0"/>
              <a:t> CDC Working Group Authors</a:t>
            </a:r>
          </a:p>
        </p:txBody>
      </p:sp>
      <p:pic>
        <p:nvPicPr>
          <p:cNvPr id="3" name="Picture 2" descr="A blue and white logo&#10;&#10;Description automatically generated">
            <a:extLst>
              <a:ext uri="{FF2B5EF4-FFF2-40B4-BE49-F238E27FC236}">
                <a16:creationId xmlns:a16="http://schemas.microsoft.com/office/drawing/2014/main" id="{4090106F-2504-DEE4-C4FD-2CD8C1A42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62" y="5830598"/>
            <a:ext cx="934779" cy="697968"/>
          </a:xfrm>
          <a:prstGeom prst="rect">
            <a:avLst/>
          </a:prstGeom>
        </p:spPr>
      </p:pic>
      <p:sp>
        <p:nvSpPr>
          <p:cNvPr id="6" name="TextBox 5">
            <a:extLst>
              <a:ext uri="{FF2B5EF4-FFF2-40B4-BE49-F238E27FC236}">
                <a16:creationId xmlns:a16="http://schemas.microsoft.com/office/drawing/2014/main" id="{FE5CF8E2-ED1E-E16E-9702-D79574A66BFD}"/>
              </a:ext>
            </a:extLst>
          </p:cNvPr>
          <p:cNvSpPr txBox="1"/>
          <p:nvPr/>
        </p:nvSpPr>
        <p:spPr>
          <a:xfrm>
            <a:off x="6095602" y="4891098"/>
            <a:ext cx="134984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Manish BHATI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Farhad AHMED</a:t>
            </a:r>
          </a:p>
        </p:txBody>
      </p:sp>
      <p:sp>
        <p:nvSpPr>
          <p:cNvPr id="7" name="TextBox 6">
            <a:extLst>
              <a:ext uri="{FF2B5EF4-FFF2-40B4-BE49-F238E27FC236}">
                <a16:creationId xmlns:a16="http://schemas.microsoft.com/office/drawing/2014/main" id="{F577EC2E-F851-7BD9-CAA9-DBB02847F6DC}"/>
              </a:ext>
            </a:extLst>
          </p:cNvPr>
          <p:cNvSpPr txBox="1"/>
          <p:nvPr/>
        </p:nvSpPr>
        <p:spPr>
          <a:xfrm>
            <a:off x="3181829" y="5760143"/>
            <a:ext cx="20166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Jebin MOHANDAS</a:t>
            </a:r>
          </a:p>
        </p:txBody>
      </p:sp>
      <p:sp>
        <p:nvSpPr>
          <p:cNvPr id="8" name="TextBox 7">
            <a:extLst>
              <a:ext uri="{FF2B5EF4-FFF2-40B4-BE49-F238E27FC236}">
                <a16:creationId xmlns:a16="http://schemas.microsoft.com/office/drawing/2014/main" id="{640B5D59-9AFB-14A6-E702-7F2AC59AEB30}"/>
              </a:ext>
            </a:extLst>
          </p:cNvPr>
          <p:cNvSpPr txBox="1"/>
          <p:nvPr/>
        </p:nvSpPr>
        <p:spPr>
          <a:xfrm>
            <a:off x="8834445" y="4885544"/>
            <a:ext cx="1420585"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GASCOYNE</a:t>
            </a:r>
          </a:p>
        </p:txBody>
      </p:sp>
      <p:sp>
        <p:nvSpPr>
          <p:cNvPr id="9" name="TextBox 8">
            <a:extLst>
              <a:ext uri="{FF2B5EF4-FFF2-40B4-BE49-F238E27FC236}">
                <a16:creationId xmlns:a16="http://schemas.microsoft.com/office/drawing/2014/main" id="{B96A1018-FD25-E083-6C32-3C0B489BBF5D}"/>
              </a:ext>
            </a:extLst>
          </p:cNvPr>
          <p:cNvSpPr txBox="1"/>
          <p:nvPr/>
        </p:nvSpPr>
        <p:spPr>
          <a:xfrm>
            <a:off x="10323427" y="4812839"/>
            <a:ext cx="1283562"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Kranthi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PAMARTHI</a:t>
            </a:r>
          </a:p>
        </p:txBody>
      </p:sp>
      <p:pic>
        <p:nvPicPr>
          <p:cNvPr id="10" name="Picture 9">
            <a:extLst>
              <a:ext uri="{FF2B5EF4-FFF2-40B4-BE49-F238E27FC236}">
                <a16:creationId xmlns:a16="http://schemas.microsoft.com/office/drawing/2014/main" id="{D83393C0-0DE0-82D0-74AE-265DCA136DCE}"/>
              </a:ext>
            </a:extLst>
          </p:cNvPr>
          <p:cNvPicPr>
            <a:picLocks noChangeAspect="1"/>
          </p:cNvPicPr>
          <p:nvPr/>
        </p:nvPicPr>
        <p:blipFill rotWithShape="1">
          <a:blip r:embed="rId3"/>
          <a:srcRect t="32925" b="34241"/>
          <a:stretch/>
        </p:blipFill>
        <p:spPr>
          <a:xfrm>
            <a:off x="6154568" y="6091427"/>
            <a:ext cx="1201724" cy="221951"/>
          </a:xfrm>
          <a:prstGeom prst="rect">
            <a:avLst/>
          </a:prstGeom>
        </p:spPr>
      </p:pic>
      <p:pic>
        <p:nvPicPr>
          <p:cNvPr id="11" name="Picture 10">
            <a:extLst>
              <a:ext uri="{FF2B5EF4-FFF2-40B4-BE49-F238E27FC236}">
                <a16:creationId xmlns:a16="http://schemas.microsoft.com/office/drawing/2014/main" id="{F00CF04A-8204-E61E-C981-02F6FEB7F2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0" b="97638" l="1508" r="98995">
                        <a14:foregroundMark x1="32161" y1="32283" x2="33166" y2="18898"/>
                        <a14:foregroundMark x1="51256" y1="14173" x2="49749" y2="6299"/>
                        <a14:foregroundMark x1="37186" y1="3937" x2="32663" y2="31496"/>
                        <a14:foregroundMark x1="32663" y1="31496" x2="34422" y2="51969"/>
                        <a14:foregroundMark x1="34422" y1="51969" x2="35176" y2="54331"/>
                        <a14:foregroundMark x1="66332" y1="51181" x2="69095" y2="34646"/>
                        <a14:foregroundMark x1="69095" y1="34646" x2="67337" y2="13386"/>
                        <a14:foregroundMark x1="67337" y1="13386" x2="67085" y2="12598"/>
                        <a14:foregroundMark x1="65578" y1="9449" x2="63819" y2="4724"/>
                        <a14:foregroundMark x1="63568" y1="4724" x2="63065" y2="3937"/>
                        <a14:foregroundMark x1="1759" y1="85827" x2="1508" y2="89764"/>
                        <a14:foregroundMark x1="1508" y1="89764" x2="1508" y2="89764"/>
                        <a14:foregroundMark x1="1508" y1="89764" x2="1508" y2="89764"/>
                        <a14:foregroundMark x1="8794" y1="82677" x2="9296" y2="87402"/>
                        <a14:foregroundMark x1="12060" y1="88189" x2="12312" y2="90551"/>
                        <a14:foregroundMark x1="15578" y1="94488" x2="15578" y2="91339"/>
                        <a14:foregroundMark x1="18342" y1="88976" x2="18090" y2="88976"/>
                        <a14:foregroundMark x1="19598" y1="97638" x2="21357" y2="96063"/>
                        <a14:foregroundMark x1="26633" y1="91339" x2="26884" y2="87402"/>
                        <a14:foregroundMark x1="33417" y1="89764" x2="33417" y2="87402"/>
                        <a14:foregroundMark x1="43216" y1="90551" x2="43467" y2="94488"/>
                        <a14:foregroundMark x1="45980" y1="88976" x2="46231" y2="92913"/>
                        <a14:foregroundMark x1="50000" y1="85039" x2="50251" y2="89764"/>
                        <a14:foregroundMark x1="58543" y1="85827" x2="59799" y2="87402"/>
                        <a14:foregroundMark x1="62563" y1="88189" x2="62814" y2="93701"/>
                        <a14:foregroundMark x1="69598" y1="84252" x2="69095" y2="91339"/>
                        <a14:foregroundMark x1="72864" y1="83465" x2="72864" y2="86614"/>
                        <a14:foregroundMark x1="76947" y1="88976" x2="77136" y2="89764"/>
                        <a14:foregroundMark x1="76382" y1="86614" x2="76759" y2="88189"/>
                        <a14:foregroundMark x1="88191" y1="88976" x2="88191" y2="90551"/>
                        <a14:foregroundMark x1="84925" y1="83465" x2="86683" y2="82677"/>
                        <a14:foregroundMark x1="90955" y1="86614" x2="90955" y2="90551"/>
                        <a14:foregroundMark x1="94724" y1="88976" x2="95477" y2="84252"/>
                        <a14:foregroundMark x1="98241" y1="85039" x2="98995" y2="86614"/>
                        <a14:foregroundMark x1="47990" y1="82677" x2="47739" y2="81890"/>
                        <a14:backgroundMark x1="19598" y1="85827" x2="20352" y2="85827"/>
                        <a14:backgroundMark x1="35176" y1="86614" x2="35678" y2="86614"/>
                        <a14:backgroundMark x1="77387" y1="88189" x2="77387" y2="88976"/>
                        <a14:backgroundMark x1="86181" y1="93701" x2="86935" y2="92913"/>
                        <a14:backgroundMark x1="96985" y1="87402" x2="97487" y2="86614"/>
                        <a14:backgroundMark x1="25879" y1="92913" x2="26131" y2="90551"/>
                      </a14:backgroundRemoval>
                    </a14:imgEffect>
                  </a14:imgLayer>
                </a14:imgProps>
              </a:ext>
            </a:extLst>
          </a:blip>
          <a:stretch>
            <a:fillRect/>
          </a:stretch>
        </p:blipFill>
        <p:spPr>
          <a:xfrm>
            <a:off x="8893606" y="5661748"/>
            <a:ext cx="1289732" cy="411548"/>
          </a:xfrm>
          <a:prstGeom prst="rect">
            <a:avLst/>
          </a:prstGeom>
        </p:spPr>
      </p:pic>
      <p:pic>
        <p:nvPicPr>
          <p:cNvPr id="12" name="Picture 11" descr="A black text on a white background&#10;&#10;Description automatically generated">
            <a:extLst>
              <a:ext uri="{FF2B5EF4-FFF2-40B4-BE49-F238E27FC236}">
                <a16:creationId xmlns:a16="http://schemas.microsoft.com/office/drawing/2014/main" id="{8A34971C-F9CD-0D3B-957C-165840A87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2806" y="5885036"/>
            <a:ext cx="1290709" cy="427819"/>
          </a:xfrm>
          <a:prstGeom prst="rect">
            <a:avLst/>
          </a:prstGeom>
        </p:spPr>
      </p:pic>
      <p:sp>
        <p:nvSpPr>
          <p:cNvPr id="13" name="TextBox 12">
            <a:extLst>
              <a:ext uri="{FF2B5EF4-FFF2-40B4-BE49-F238E27FC236}">
                <a16:creationId xmlns:a16="http://schemas.microsoft.com/office/drawing/2014/main" id="{56D077A0-08B6-2173-BF3C-EC4AE69C1420}"/>
              </a:ext>
            </a:extLst>
          </p:cNvPr>
          <p:cNvSpPr txBox="1"/>
          <p:nvPr/>
        </p:nvSpPr>
        <p:spPr>
          <a:xfrm>
            <a:off x="7298966" y="4885544"/>
            <a:ext cx="1602265"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Chetan CHOPPALI SUDARSHAN</a:t>
            </a:r>
          </a:p>
        </p:txBody>
      </p:sp>
      <p:sp>
        <p:nvSpPr>
          <p:cNvPr id="14" name="TextBox 13">
            <a:extLst>
              <a:ext uri="{FF2B5EF4-FFF2-40B4-BE49-F238E27FC236}">
                <a16:creationId xmlns:a16="http://schemas.microsoft.com/office/drawing/2014/main" id="{B5DEAA4B-6543-B6B4-C11D-E69015C83A58}"/>
              </a:ext>
            </a:extLst>
          </p:cNvPr>
          <p:cNvSpPr txBox="1"/>
          <p:nvPr/>
        </p:nvSpPr>
        <p:spPr>
          <a:xfrm>
            <a:off x="3346492" y="4918068"/>
            <a:ext cx="17508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Devender KHARI</a:t>
            </a:r>
          </a:p>
        </p:txBody>
      </p:sp>
      <p:pic>
        <p:nvPicPr>
          <p:cNvPr id="15" name="Graphic 14">
            <a:extLst>
              <a:ext uri="{FF2B5EF4-FFF2-40B4-BE49-F238E27FC236}">
                <a16:creationId xmlns:a16="http://schemas.microsoft.com/office/drawing/2014/main" id="{28C7A074-2CB1-B6E7-BB67-49CECC73DA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47012" y="5387502"/>
            <a:ext cx="1286282" cy="296600"/>
          </a:xfrm>
          <a:prstGeom prst="rect">
            <a:avLst/>
          </a:prstGeom>
        </p:spPr>
      </p:pic>
      <p:sp>
        <p:nvSpPr>
          <p:cNvPr id="16" name="TextBox 15">
            <a:extLst>
              <a:ext uri="{FF2B5EF4-FFF2-40B4-BE49-F238E27FC236}">
                <a16:creationId xmlns:a16="http://schemas.microsoft.com/office/drawing/2014/main" id="{CF8B2BA4-9A3C-0206-F710-3872FEA7FDEF}"/>
              </a:ext>
            </a:extLst>
          </p:cNvPr>
          <p:cNvSpPr txBox="1"/>
          <p:nvPr/>
        </p:nvSpPr>
        <p:spPr>
          <a:xfrm>
            <a:off x="190813" y="4918068"/>
            <a:ext cx="175079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Jean-Christophe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BRIGNONE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Ashish SONI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C349CD0-6A63-E800-A300-3CC270D09E43}"/>
              </a:ext>
            </a:extLst>
          </p:cNvPr>
          <p:cNvSpPr txBox="1"/>
          <p:nvPr/>
        </p:nvSpPr>
        <p:spPr>
          <a:xfrm>
            <a:off x="1740202" y="4934276"/>
            <a:ext cx="171387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Joachim VOGES</a:t>
            </a:r>
          </a:p>
        </p:txBody>
      </p:sp>
      <p:sp>
        <p:nvSpPr>
          <p:cNvPr id="18" name="TextBox 17">
            <a:extLst>
              <a:ext uri="{FF2B5EF4-FFF2-40B4-BE49-F238E27FC236}">
                <a16:creationId xmlns:a16="http://schemas.microsoft.com/office/drawing/2014/main" id="{2C5A5DFA-592D-FA65-393C-0DE5F6A3A73B}"/>
              </a:ext>
            </a:extLst>
          </p:cNvPr>
          <p:cNvSpPr txBox="1"/>
          <p:nvPr/>
        </p:nvSpPr>
        <p:spPr>
          <a:xfrm>
            <a:off x="1934899" y="5856640"/>
            <a:ext cx="123644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Jan HAYEK</a:t>
            </a:r>
          </a:p>
        </p:txBody>
      </p:sp>
      <p:sp>
        <p:nvSpPr>
          <p:cNvPr id="19" name="TextBox 18">
            <a:extLst>
              <a:ext uri="{FF2B5EF4-FFF2-40B4-BE49-F238E27FC236}">
                <a16:creationId xmlns:a16="http://schemas.microsoft.com/office/drawing/2014/main" id="{E534122C-60B2-0B2F-68A0-8233225949C0}"/>
              </a:ext>
            </a:extLst>
          </p:cNvPr>
          <p:cNvSpPr txBox="1"/>
          <p:nvPr/>
        </p:nvSpPr>
        <p:spPr>
          <a:xfrm>
            <a:off x="5047296" y="4885544"/>
            <a:ext cx="12447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CHALANA</a:t>
            </a:r>
          </a:p>
        </p:txBody>
      </p:sp>
      <p:pic>
        <p:nvPicPr>
          <p:cNvPr id="20" name="Picture 3">
            <a:extLst>
              <a:ext uri="{FF2B5EF4-FFF2-40B4-BE49-F238E27FC236}">
                <a16:creationId xmlns:a16="http://schemas.microsoft.com/office/drawing/2014/main" id="{691BE2FC-D92C-8F98-CF49-E08C11E8DD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202" y="5579923"/>
            <a:ext cx="523221"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blue and black logo&#10;&#10;Description automatically generated">
            <a:extLst>
              <a:ext uri="{FF2B5EF4-FFF2-40B4-BE49-F238E27FC236}">
                <a16:creationId xmlns:a16="http://schemas.microsoft.com/office/drawing/2014/main" id="{7F89DC07-64E4-59BC-C5B9-1694A8F6CC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2138" y="6203169"/>
            <a:ext cx="857488" cy="347854"/>
          </a:xfrm>
          <a:prstGeom prst="rect">
            <a:avLst/>
          </a:prstGeom>
        </p:spPr>
      </p:pic>
      <p:pic>
        <p:nvPicPr>
          <p:cNvPr id="22" name="Picture 21" descr="A red and blue logo&#10;&#10;Description automatically generated">
            <a:extLst>
              <a:ext uri="{FF2B5EF4-FFF2-40B4-BE49-F238E27FC236}">
                <a16:creationId xmlns:a16="http://schemas.microsoft.com/office/drawing/2014/main" id="{08C2F711-F5DA-742F-F63C-31315BFE6B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4602" y="5362278"/>
            <a:ext cx="925076" cy="411320"/>
          </a:xfrm>
          <a:prstGeom prst="rect">
            <a:avLst/>
          </a:prstGeom>
        </p:spPr>
      </p:pic>
      <p:pic>
        <p:nvPicPr>
          <p:cNvPr id="23" name="Picture 22" descr="A blue and white logo&#10;&#10;Description automatically generated">
            <a:extLst>
              <a:ext uri="{FF2B5EF4-FFF2-40B4-BE49-F238E27FC236}">
                <a16:creationId xmlns:a16="http://schemas.microsoft.com/office/drawing/2014/main" id="{BF9A5970-7217-C434-403E-64E316B544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4626" y="5441355"/>
            <a:ext cx="1448566" cy="242747"/>
          </a:xfrm>
          <a:prstGeom prst="rect">
            <a:avLst/>
          </a:prstGeom>
        </p:spPr>
      </p:pic>
      <p:pic>
        <p:nvPicPr>
          <p:cNvPr id="24" name="Picture 23">
            <a:extLst>
              <a:ext uri="{FF2B5EF4-FFF2-40B4-BE49-F238E27FC236}">
                <a16:creationId xmlns:a16="http://schemas.microsoft.com/office/drawing/2014/main" id="{403A04A2-A5E1-AE35-B475-5306F12FFB5E}"/>
              </a:ext>
            </a:extLst>
          </p:cNvPr>
          <p:cNvPicPr>
            <a:picLocks noChangeAspect="1"/>
          </p:cNvPicPr>
          <p:nvPr/>
        </p:nvPicPr>
        <p:blipFill>
          <a:blip r:embed="rId13"/>
          <a:stretch>
            <a:fillRect/>
          </a:stretch>
        </p:blipFill>
        <p:spPr>
          <a:xfrm>
            <a:off x="1973364" y="6228137"/>
            <a:ext cx="1292979" cy="344418"/>
          </a:xfrm>
          <a:prstGeom prst="rect">
            <a:avLst/>
          </a:prstGeom>
        </p:spPr>
      </p:pic>
      <p:sp>
        <p:nvSpPr>
          <p:cNvPr id="5" name="Slide Number Placeholder 11">
            <a:extLst>
              <a:ext uri="{FF2B5EF4-FFF2-40B4-BE49-F238E27FC236}">
                <a16:creationId xmlns:a16="http://schemas.microsoft.com/office/drawing/2014/main" id="{D0D78D35-2DEE-433A-E721-2B10767B65D6}"/>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10</a:t>
            </a:fld>
            <a:endParaRPr lang="en-US" dirty="0">
              <a:solidFill>
                <a:schemeClr val="bg1"/>
              </a:solidFill>
            </a:endParaRPr>
          </a:p>
        </p:txBody>
      </p:sp>
    </p:spTree>
    <p:extLst>
      <p:ext uri="{BB962C8B-B14F-4D97-AF65-F5344CB8AC3E}">
        <p14:creationId xmlns:p14="http://schemas.microsoft.com/office/powerpoint/2010/main" val="629851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and white logo&#10;&#10;Description automatically generated">
            <a:extLst>
              <a:ext uri="{FF2B5EF4-FFF2-40B4-BE49-F238E27FC236}">
                <a16:creationId xmlns:a16="http://schemas.microsoft.com/office/drawing/2014/main" id="{270030FA-0120-FFFF-AB9A-F78D0588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399" y="5243039"/>
            <a:ext cx="1349921" cy="1007941"/>
          </a:xfrm>
          <a:prstGeom prst="rect">
            <a:avLst/>
          </a:prstGeom>
        </p:spPr>
      </p:pic>
      <p:sp>
        <p:nvSpPr>
          <p:cNvPr id="7" name="Subtitle 6"/>
          <p:cNvSpPr>
            <a:spLocks noGrp="1"/>
          </p:cNvSpPr>
          <p:nvPr>
            <p:ph type="subTitle" idx="1"/>
          </p:nvPr>
        </p:nvSpPr>
        <p:spPr>
          <a:xfrm>
            <a:off x="1778000" y="3855888"/>
            <a:ext cx="8534400" cy="1752600"/>
          </a:xfrm>
        </p:spPr>
        <p:txBody>
          <a:bodyPr/>
          <a:lstStyle/>
          <a:p>
            <a:r>
              <a:rPr lang="en-US" dirty="0" err="1"/>
              <a:t>Accellera</a:t>
            </a:r>
            <a:r>
              <a:rPr lang="en-US" dirty="0"/>
              <a:t> CDC Working Group</a:t>
            </a:r>
          </a:p>
          <a:p>
            <a:r>
              <a:rPr lang="en-US" dirty="0"/>
              <a:t>Authors</a:t>
            </a:r>
          </a:p>
        </p:txBody>
      </p:sp>
      <p:sp>
        <p:nvSpPr>
          <p:cNvPr id="2" name="Title 5">
            <a:extLst>
              <a:ext uri="{FF2B5EF4-FFF2-40B4-BE49-F238E27FC236}">
                <a16:creationId xmlns:a16="http://schemas.microsoft.com/office/drawing/2014/main" id="{E103F847-B104-9D0A-F9DA-94DB0EBA6766}"/>
              </a:ext>
            </a:extLst>
          </p:cNvPr>
          <p:cNvSpPr txBox="1">
            <a:spLocks/>
          </p:cNvSpPr>
          <p:nvPr/>
        </p:nvSpPr>
        <p:spPr>
          <a:xfrm>
            <a:off x="914400" y="3613710"/>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2" name="Title 5">
            <a:extLst>
              <a:ext uri="{FF2B5EF4-FFF2-40B4-BE49-F238E27FC236}">
                <a16:creationId xmlns:a16="http://schemas.microsoft.com/office/drawing/2014/main" id="{E1DB96F1-401C-B392-6920-432804FD3D46}"/>
              </a:ext>
            </a:extLst>
          </p:cNvPr>
          <p:cNvSpPr txBox="1">
            <a:spLocks/>
          </p:cNvSpPr>
          <p:nvPr/>
        </p:nvSpPr>
        <p:spPr>
          <a:xfrm>
            <a:off x="1068426" y="2359344"/>
            <a:ext cx="10363200" cy="1470025"/>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Bridging the Gap: </a:t>
            </a:r>
            <a:br>
              <a:rPr kumimoji="0" lang="en-US" sz="4400" b="0" i="0" u="none" strike="noStrike" kern="1200" cap="none" spc="0" normalizeH="0" baseline="0" noProof="0" dirty="0">
                <a:ln>
                  <a:noFill/>
                </a:ln>
                <a:solidFill>
                  <a:prstClr val="black"/>
                </a:solidFill>
                <a:effectLst/>
                <a:uLnTx/>
                <a:uFillTx/>
                <a:latin typeface="Calibri"/>
                <a:ea typeface="+mj-ea"/>
                <a:cs typeface="+mj-cs"/>
              </a:rPr>
            </a:br>
            <a:r>
              <a:rPr kumimoji="0" lang="en-US" sz="4400" b="0" i="0" u="none" strike="noStrike" kern="1200" cap="none" spc="0" normalizeH="0" baseline="0" noProof="0" dirty="0">
                <a:ln>
                  <a:noFill/>
                </a:ln>
                <a:solidFill>
                  <a:prstClr val="black"/>
                </a:solidFill>
                <a:effectLst/>
                <a:uLnTx/>
                <a:uFillTx/>
                <a:latin typeface="Calibri"/>
                <a:ea typeface="+mj-ea"/>
                <a:cs typeface="+mj-cs"/>
              </a:rPr>
              <a:t>Standardizing CDC and RDC Closure</a:t>
            </a:r>
            <a:br>
              <a:rPr kumimoji="0" lang="en-US" sz="4400" b="0" i="0" u="none" strike="noStrike" kern="1200" cap="none" spc="0" normalizeH="0" baseline="0" noProof="0" dirty="0">
                <a:ln>
                  <a:noFill/>
                </a:ln>
                <a:solidFill>
                  <a:prstClr val="black"/>
                </a:solidFill>
                <a:effectLst/>
                <a:uLnTx/>
                <a:uFillTx/>
                <a:latin typeface="Calibri"/>
                <a:ea typeface="+mj-ea"/>
                <a:cs typeface="+mj-cs"/>
              </a:rPr>
            </a:br>
            <a:r>
              <a:rPr kumimoji="0" lang="en-US" sz="4400" b="0" i="0" u="none" strike="noStrike" kern="1200" cap="none" spc="0" normalizeH="0" baseline="0" noProof="0" dirty="0">
                <a:ln>
                  <a:noFill/>
                </a:ln>
                <a:solidFill>
                  <a:prstClr val="black"/>
                </a:solidFill>
                <a:effectLst/>
                <a:uLnTx/>
                <a:uFillTx/>
                <a:latin typeface="Calibri"/>
                <a:ea typeface="+mj-ea"/>
                <a:cs typeface="+mj-cs"/>
              </a:rPr>
              <a:t> with Interoperable Abstract Models</a:t>
            </a:r>
          </a:p>
        </p:txBody>
      </p:sp>
      <p:sp>
        <p:nvSpPr>
          <p:cNvPr id="6" name="TextBox 5">
            <a:extLst>
              <a:ext uri="{FF2B5EF4-FFF2-40B4-BE49-F238E27FC236}">
                <a16:creationId xmlns:a16="http://schemas.microsoft.com/office/drawing/2014/main" id="{F23B8090-7586-200A-73AB-C67653FF2EE1}"/>
              </a:ext>
            </a:extLst>
          </p:cNvPr>
          <p:cNvSpPr txBox="1"/>
          <p:nvPr/>
        </p:nvSpPr>
        <p:spPr>
          <a:xfrm>
            <a:off x="7699726" y="4876452"/>
            <a:ext cx="13498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Manish BHATI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Farhad AHMED</a:t>
            </a:r>
          </a:p>
        </p:txBody>
      </p:sp>
      <p:sp>
        <p:nvSpPr>
          <p:cNvPr id="8" name="TextBox 7">
            <a:extLst>
              <a:ext uri="{FF2B5EF4-FFF2-40B4-BE49-F238E27FC236}">
                <a16:creationId xmlns:a16="http://schemas.microsoft.com/office/drawing/2014/main" id="{C1BEC6E8-02AC-E9DA-D9DA-AC9DB75E4C00}"/>
              </a:ext>
            </a:extLst>
          </p:cNvPr>
          <p:cNvSpPr txBox="1"/>
          <p:nvPr/>
        </p:nvSpPr>
        <p:spPr>
          <a:xfrm>
            <a:off x="3988032" y="4876452"/>
            <a:ext cx="12619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Jebin MOHANDAS</a:t>
            </a:r>
          </a:p>
        </p:txBody>
      </p:sp>
      <p:sp>
        <p:nvSpPr>
          <p:cNvPr id="9" name="TextBox 8">
            <a:extLst>
              <a:ext uri="{FF2B5EF4-FFF2-40B4-BE49-F238E27FC236}">
                <a16:creationId xmlns:a16="http://schemas.microsoft.com/office/drawing/2014/main" id="{1CEC3E64-55AD-3942-0C8E-41C82A63C2D5}"/>
              </a:ext>
            </a:extLst>
          </p:cNvPr>
          <p:cNvSpPr txBox="1"/>
          <p:nvPr/>
        </p:nvSpPr>
        <p:spPr>
          <a:xfrm>
            <a:off x="5855409" y="5867686"/>
            <a:ext cx="1420585"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GASCOYNE</a:t>
            </a:r>
          </a:p>
        </p:txBody>
      </p:sp>
      <p:sp>
        <p:nvSpPr>
          <p:cNvPr id="11" name="TextBox 10">
            <a:extLst>
              <a:ext uri="{FF2B5EF4-FFF2-40B4-BE49-F238E27FC236}">
                <a16:creationId xmlns:a16="http://schemas.microsoft.com/office/drawing/2014/main" id="{D686F0A1-BA09-1245-4173-986517A14923}"/>
              </a:ext>
            </a:extLst>
          </p:cNvPr>
          <p:cNvSpPr txBox="1"/>
          <p:nvPr/>
        </p:nvSpPr>
        <p:spPr>
          <a:xfrm>
            <a:off x="7844972" y="5895760"/>
            <a:ext cx="1283562"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Kranthi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PAMARTHI</a:t>
            </a:r>
          </a:p>
        </p:txBody>
      </p:sp>
      <p:pic>
        <p:nvPicPr>
          <p:cNvPr id="13" name="Picture 12">
            <a:extLst>
              <a:ext uri="{FF2B5EF4-FFF2-40B4-BE49-F238E27FC236}">
                <a16:creationId xmlns:a16="http://schemas.microsoft.com/office/drawing/2014/main" id="{3848C710-396D-F933-A437-E591E5EB285E}"/>
              </a:ext>
            </a:extLst>
          </p:cNvPr>
          <p:cNvPicPr>
            <a:picLocks noChangeAspect="1"/>
          </p:cNvPicPr>
          <p:nvPr/>
        </p:nvPicPr>
        <p:blipFill rotWithShape="1">
          <a:blip r:embed="rId4"/>
          <a:srcRect t="32925" b="34241"/>
          <a:stretch/>
        </p:blipFill>
        <p:spPr>
          <a:xfrm>
            <a:off x="7776449" y="5455556"/>
            <a:ext cx="1201724" cy="221951"/>
          </a:xfrm>
          <a:prstGeom prst="rect">
            <a:avLst/>
          </a:prstGeom>
        </p:spPr>
      </p:pic>
      <p:pic>
        <p:nvPicPr>
          <p:cNvPr id="17" name="Picture 16">
            <a:extLst>
              <a:ext uri="{FF2B5EF4-FFF2-40B4-BE49-F238E27FC236}">
                <a16:creationId xmlns:a16="http://schemas.microsoft.com/office/drawing/2014/main" id="{496D4AC1-B1DC-488B-3D36-B2A4F31AA60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50" b="97638" l="1508" r="98995">
                        <a14:foregroundMark x1="32161" y1="32283" x2="33166" y2="18898"/>
                        <a14:foregroundMark x1="51256" y1="14173" x2="49749" y2="6299"/>
                        <a14:foregroundMark x1="37186" y1="3937" x2="32663" y2="31496"/>
                        <a14:foregroundMark x1="32663" y1="31496" x2="34422" y2="51969"/>
                        <a14:foregroundMark x1="34422" y1="51969" x2="35176" y2="54331"/>
                        <a14:foregroundMark x1="66332" y1="51181" x2="69095" y2="34646"/>
                        <a14:foregroundMark x1="69095" y1="34646" x2="67337" y2="13386"/>
                        <a14:foregroundMark x1="67337" y1="13386" x2="67085" y2="12598"/>
                        <a14:foregroundMark x1="65578" y1="9449" x2="63819" y2="4724"/>
                        <a14:foregroundMark x1="63568" y1="4724" x2="63065" y2="3937"/>
                        <a14:foregroundMark x1="1759" y1="85827" x2="1508" y2="89764"/>
                        <a14:foregroundMark x1="1508" y1="89764" x2="1508" y2="89764"/>
                        <a14:foregroundMark x1="1508" y1="89764" x2="1508" y2="89764"/>
                        <a14:foregroundMark x1="8794" y1="82677" x2="9296" y2="87402"/>
                        <a14:foregroundMark x1="12060" y1="88189" x2="12312" y2="90551"/>
                        <a14:foregroundMark x1="15578" y1="94488" x2="15578" y2="91339"/>
                        <a14:foregroundMark x1="18342" y1="88976" x2="18090" y2="88976"/>
                        <a14:foregroundMark x1="19598" y1="97638" x2="21357" y2="96063"/>
                        <a14:foregroundMark x1="26633" y1="91339" x2="26884" y2="87402"/>
                        <a14:foregroundMark x1="33417" y1="89764" x2="33417" y2="87402"/>
                        <a14:foregroundMark x1="43216" y1="90551" x2="43467" y2="94488"/>
                        <a14:foregroundMark x1="45980" y1="88976" x2="46231" y2="92913"/>
                        <a14:foregroundMark x1="50000" y1="85039" x2="50251" y2="89764"/>
                        <a14:foregroundMark x1="58543" y1="85827" x2="59799" y2="87402"/>
                        <a14:foregroundMark x1="62563" y1="88189" x2="62814" y2="93701"/>
                        <a14:foregroundMark x1="69598" y1="84252" x2="69095" y2="91339"/>
                        <a14:foregroundMark x1="72864" y1="83465" x2="72864" y2="86614"/>
                        <a14:foregroundMark x1="76947" y1="88976" x2="77136" y2="89764"/>
                        <a14:foregroundMark x1="76382" y1="86614" x2="76759" y2="88189"/>
                        <a14:foregroundMark x1="88191" y1="88976" x2="88191" y2="90551"/>
                        <a14:foregroundMark x1="84925" y1="83465" x2="86683" y2="82677"/>
                        <a14:foregroundMark x1="90955" y1="86614" x2="90955" y2="90551"/>
                        <a14:foregroundMark x1="94724" y1="88976" x2="95477" y2="84252"/>
                        <a14:foregroundMark x1="98241" y1="85039" x2="98995" y2="86614"/>
                        <a14:foregroundMark x1="47990" y1="82677" x2="47739" y2="81890"/>
                        <a14:backgroundMark x1="19598" y1="85827" x2="20352" y2="85827"/>
                        <a14:backgroundMark x1="35176" y1="86614" x2="35678" y2="86614"/>
                        <a14:backgroundMark x1="77387" y1="88189" x2="77387" y2="88976"/>
                        <a14:backgroundMark x1="86181" y1="93701" x2="86935" y2="92913"/>
                        <a14:backgroundMark x1="96985" y1="87402" x2="97487" y2="86614"/>
                        <a14:backgroundMark x1="25879" y1="92913" x2="26131" y2="90551"/>
                      </a14:backgroundRemoval>
                    </a14:imgEffect>
                  </a14:imgLayer>
                </a14:imgProps>
              </a:ext>
            </a:extLst>
          </a:blip>
          <a:stretch>
            <a:fillRect/>
          </a:stretch>
        </p:blipFill>
        <p:spPr>
          <a:xfrm>
            <a:off x="5952163" y="6364454"/>
            <a:ext cx="1289732" cy="411548"/>
          </a:xfrm>
          <a:prstGeom prst="rect">
            <a:avLst/>
          </a:prstGeom>
        </p:spPr>
      </p:pic>
      <p:pic>
        <p:nvPicPr>
          <p:cNvPr id="18" name="Picture 17" descr="A black text on a white background&#10;&#10;Description automatically generated">
            <a:extLst>
              <a:ext uri="{FF2B5EF4-FFF2-40B4-BE49-F238E27FC236}">
                <a16:creationId xmlns:a16="http://schemas.microsoft.com/office/drawing/2014/main" id="{2EFC61A8-6AFE-5F7A-F8AC-562F91B4A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9398" y="6378761"/>
            <a:ext cx="1290709" cy="427819"/>
          </a:xfrm>
          <a:prstGeom prst="rect">
            <a:avLst/>
          </a:prstGeom>
        </p:spPr>
      </p:pic>
      <p:sp>
        <p:nvSpPr>
          <p:cNvPr id="19" name="TextBox 18">
            <a:extLst>
              <a:ext uri="{FF2B5EF4-FFF2-40B4-BE49-F238E27FC236}">
                <a16:creationId xmlns:a16="http://schemas.microsoft.com/office/drawing/2014/main" id="{EE93151A-DD8B-AF4E-6E22-D02F7A0A9CF8}"/>
              </a:ext>
            </a:extLst>
          </p:cNvPr>
          <p:cNvSpPr txBox="1"/>
          <p:nvPr/>
        </p:nvSpPr>
        <p:spPr>
          <a:xfrm>
            <a:off x="3466000" y="5895760"/>
            <a:ext cx="1602265"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Chetan CHOPPALI SUDARSHAN</a:t>
            </a:r>
          </a:p>
        </p:txBody>
      </p:sp>
      <p:sp>
        <p:nvSpPr>
          <p:cNvPr id="21" name="TextBox 20">
            <a:extLst>
              <a:ext uri="{FF2B5EF4-FFF2-40B4-BE49-F238E27FC236}">
                <a16:creationId xmlns:a16="http://schemas.microsoft.com/office/drawing/2014/main" id="{4843BADD-61C0-C31E-9C6A-FCF97AEBBAE7}"/>
              </a:ext>
            </a:extLst>
          </p:cNvPr>
          <p:cNvSpPr txBox="1"/>
          <p:nvPr/>
        </p:nvSpPr>
        <p:spPr>
          <a:xfrm>
            <a:off x="747236" y="4876452"/>
            <a:ext cx="9492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Devender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KHARI</a:t>
            </a:r>
          </a:p>
        </p:txBody>
      </p:sp>
      <p:pic>
        <p:nvPicPr>
          <p:cNvPr id="22" name="Graphic 21">
            <a:extLst>
              <a:ext uri="{FF2B5EF4-FFF2-40B4-BE49-F238E27FC236}">
                <a16:creationId xmlns:a16="http://schemas.microsoft.com/office/drawing/2014/main" id="{0040DEEE-5834-4A67-A07D-1DFC19CDAE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079" y="5464935"/>
            <a:ext cx="1611693" cy="371636"/>
          </a:xfrm>
          <a:prstGeom prst="rect">
            <a:avLst/>
          </a:prstGeom>
        </p:spPr>
      </p:pic>
      <p:sp>
        <p:nvSpPr>
          <p:cNvPr id="23" name="TextBox 22">
            <a:extLst>
              <a:ext uri="{FF2B5EF4-FFF2-40B4-BE49-F238E27FC236}">
                <a16:creationId xmlns:a16="http://schemas.microsoft.com/office/drawing/2014/main" id="{414C27B3-0573-9A5C-3DB1-E4212FD8267C}"/>
              </a:ext>
            </a:extLst>
          </p:cNvPr>
          <p:cNvSpPr txBox="1"/>
          <p:nvPr/>
        </p:nvSpPr>
        <p:spPr>
          <a:xfrm>
            <a:off x="2120187" y="4768730"/>
            <a:ext cx="1444113"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Ashish SONI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Jean-Christophe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BRIGNONE</a:t>
            </a:r>
          </a:p>
        </p:txBody>
      </p:sp>
      <p:sp>
        <p:nvSpPr>
          <p:cNvPr id="25" name="TextBox 24">
            <a:extLst>
              <a:ext uri="{FF2B5EF4-FFF2-40B4-BE49-F238E27FC236}">
                <a16:creationId xmlns:a16="http://schemas.microsoft.com/office/drawing/2014/main" id="{D320035F-1071-3F04-BD99-F87F59E90E0C}"/>
              </a:ext>
            </a:extLst>
          </p:cNvPr>
          <p:cNvSpPr txBox="1"/>
          <p:nvPr/>
        </p:nvSpPr>
        <p:spPr>
          <a:xfrm>
            <a:off x="9473300" y="4876452"/>
            <a:ext cx="82281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Joachim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VOGES</a:t>
            </a:r>
          </a:p>
        </p:txBody>
      </p:sp>
      <p:sp>
        <p:nvSpPr>
          <p:cNvPr id="27" name="TextBox 26">
            <a:extLst>
              <a:ext uri="{FF2B5EF4-FFF2-40B4-BE49-F238E27FC236}">
                <a16:creationId xmlns:a16="http://schemas.microsoft.com/office/drawing/2014/main" id="{D7E59B35-C22D-425D-5D96-70A6CE1F1A57}"/>
              </a:ext>
            </a:extLst>
          </p:cNvPr>
          <p:cNvSpPr txBox="1"/>
          <p:nvPr/>
        </p:nvSpPr>
        <p:spPr>
          <a:xfrm>
            <a:off x="10816099" y="4876452"/>
            <a:ext cx="7477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HAYEK</a:t>
            </a:r>
          </a:p>
        </p:txBody>
      </p:sp>
      <p:sp>
        <p:nvSpPr>
          <p:cNvPr id="15" name="TextBox 14">
            <a:extLst>
              <a:ext uri="{FF2B5EF4-FFF2-40B4-BE49-F238E27FC236}">
                <a16:creationId xmlns:a16="http://schemas.microsoft.com/office/drawing/2014/main" id="{26A209B9-D2B9-AF13-0BA3-863986A5F2BA}"/>
              </a:ext>
            </a:extLst>
          </p:cNvPr>
          <p:cNvSpPr txBox="1"/>
          <p:nvPr/>
        </p:nvSpPr>
        <p:spPr>
          <a:xfrm>
            <a:off x="5673729" y="4876452"/>
            <a:ext cx="16022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CHALANA</a:t>
            </a:r>
          </a:p>
        </p:txBody>
      </p:sp>
      <p:pic>
        <p:nvPicPr>
          <p:cNvPr id="1026" name="Picture 3">
            <a:extLst>
              <a:ext uri="{FF2B5EF4-FFF2-40B4-BE49-F238E27FC236}">
                <a16:creationId xmlns:a16="http://schemas.microsoft.com/office/drawing/2014/main" id="{39DB941E-BAE1-DFE5-FA46-FC68B034D2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0102" y="5365116"/>
            <a:ext cx="523221"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and black logo&#10;&#10;Description automatically generated">
            <a:extLst>
              <a:ext uri="{FF2B5EF4-FFF2-40B4-BE49-F238E27FC236}">
                <a16:creationId xmlns:a16="http://schemas.microsoft.com/office/drawing/2014/main" id="{1CEF776E-4878-969B-5F80-8AEBD53AAE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3723" y="5387527"/>
            <a:ext cx="1001149" cy="406133"/>
          </a:xfrm>
          <a:prstGeom prst="rect">
            <a:avLst/>
          </a:prstGeom>
        </p:spPr>
      </p:pic>
      <p:pic>
        <p:nvPicPr>
          <p:cNvPr id="5" name="Picture 4" descr="A red and blue logo&#10;&#10;Description automatically generated">
            <a:extLst>
              <a:ext uri="{FF2B5EF4-FFF2-40B4-BE49-F238E27FC236}">
                <a16:creationId xmlns:a16="http://schemas.microsoft.com/office/drawing/2014/main" id="{B2148A99-CF23-3D00-95A1-AFD2CF93EA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73690" y="5435002"/>
            <a:ext cx="1024590" cy="455567"/>
          </a:xfrm>
          <a:prstGeom prst="rect">
            <a:avLst/>
          </a:prstGeom>
        </p:spPr>
      </p:pic>
      <p:pic>
        <p:nvPicPr>
          <p:cNvPr id="29" name="Picture 28" descr="A blue and white logo&#10;&#10;Description automatically generated">
            <a:extLst>
              <a:ext uri="{FF2B5EF4-FFF2-40B4-BE49-F238E27FC236}">
                <a16:creationId xmlns:a16="http://schemas.microsoft.com/office/drawing/2014/main" id="{215C5D9E-3B55-0D2D-552E-F4C97247FE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12259" y="6471297"/>
            <a:ext cx="1448566" cy="242747"/>
          </a:xfrm>
          <a:prstGeom prst="rect">
            <a:avLst/>
          </a:prstGeom>
        </p:spPr>
      </p:pic>
      <p:pic>
        <p:nvPicPr>
          <p:cNvPr id="31" name="Picture 30">
            <a:extLst>
              <a:ext uri="{FF2B5EF4-FFF2-40B4-BE49-F238E27FC236}">
                <a16:creationId xmlns:a16="http://schemas.microsoft.com/office/drawing/2014/main" id="{C229AD2D-AB57-5CB1-D34D-A6F3E976BA22}"/>
              </a:ext>
            </a:extLst>
          </p:cNvPr>
          <p:cNvPicPr>
            <a:picLocks noChangeAspect="1"/>
          </p:cNvPicPr>
          <p:nvPr/>
        </p:nvPicPr>
        <p:blipFill>
          <a:blip r:embed="rId14"/>
          <a:stretch>
            <a:fillRect/>
          </a:stretch>
        </p:blipFill>
        <p:spPr>
          <a:xfrm>
            <a:off x="10465707" y="5455556"/>
            <a:ext cx="1420586" cy="378409"/>
          </a:xfrm>
          <a:prstGeom prst="rect">
            <a:avLst/>
          </a:prstGeom>
        </p:spPr>
      </p:pic>
      <p:sp>
        <p:nvSpPr>
          <p:cNvPr id="10" name="Slide Number Placeholder 11">
            <a:extLst>
              <a:ext uri="{FF2B5EF4-FFF2-40B4-BE49-F238E27FC236}">
                <a16:creationId xmlns:a16="http://schemas.microsoft.com/office/drawing/2014/main" id="{EF141C79-F386-BB48-3BE9-A8121D8356FB}"/>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rgbClr val="002060"/>
                </a:solidFill>
              </a:rPr>
              <a:pPr>
                <a:defRPr/>
              </a:pPr>
              <a:t>11</a:t>
            </a:fld>
            <a:endParaRPr lang="en-US" dirty="0">
              <a:solidFill>
                <a:srgbClr val="00206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A4FE2B0-E389-A40F-3602-636FE8E0AC44}"/>
              </a:ext>
            </a:extLst>
          </p:cNvPr>
          <p:cNvSpPr>
            <a:spLocks noGrp="1"/>
          </p:cNvSpPr>
          <p:nvPr>
            <p:ph type="ctrTitle"/>
          </p:nvPr>
        </p:nvSpPr>
        <p:spPr>
          <a:xfrm>
            <a:off x="1524000" y="3007852"/>
            <a:ext cx="9144000" cy="1327635"/>
          </a:xfrm>
        </p:spPr>
        <p:txBody>
          <a:bodyPr>
            <a:normAutofit fontScale="90000"/>
          </a:bodyPr>
          <a:lstStyle/>
          <a:p>
            <a:r>
              <a:rPr lang="en-US" sz="4400" dirty="0"/>
              <a:t>Standardizing CDC and RDC abstract models</a:t>
            </a:r>
          </a:p>
        </p:txBody>
      </p:sp>
      <p:sp>
        <p:nvSpPr>
          <p:cNvPr id="10" name="Subtitle 6">
            <a:extLst>
              <a:ext uri="{FF2B5EF4-FFF2-40B4-BE49-F238E27FC236}">
                <a16:creationId xmlns:a16="http://schemas.microsoft.com/office/drawing/2014/main" id="{EECD2CEB-A49B-414D-559D-30CF290EF19C}"/>
              </a:ext>
            </a:extLst>
          </p:cNvPr>
          <p:cNvSpPr>
            <a:spLocks noGrp="1"/>
          </p:cNvSpPr>
          <p:nvPr>
            <p:ph type="subTitle" idx="1"/>
          </p:nvPr>
        </p:nvSpPr>
        <p:spPr>
          <a:xfrm>
            <a:off x="1524000" y="4628233"/>
            <a:ext cx="9144000" cy="1126518"/>
          </a:xfrm>
        </p:spPr>
        <p:txBody>
          <a:bodyPr>
            <a:normAutofit/>
          </a:bodyPr>
          <a:lstStyle/>
          <a:p>
            <a:r>
              <a:rPr lang="en-US" sz="3200" dirty="0" err="1"/>
              <a:t>Accellera</a:t>
            </a:r>
            <a:r>
              <a:rPr lang="en-US" sz="3200" dirty="0"/>
              <a:t> CDC Working Group</a:t>
            </a:r>
          </a:p>
        </p:txBody>
      </p:sp>
      <p:sp>
        <p:nvSpPr>
          <p:cNvPr id="11" name="TextBox 10">
            <a:extLst>
              <a:ext uri="{FF2B5EF4-FFF2-40B4-BE49-F238E27FC236}">
                <a16:creationId xmlns:a16="http://schemas.microsoft.com/office/drawing/2014/main" id="{6319DB68-EBF5-5526-6636-A32D7D7A601C}"/>
              </a:ext>
            </a:extLst>
          </p:cNvPr>
          <p:cNvSpPr txBox="1"/>
          <p:nvPr/>
        </p:nvSpPr>
        <p:spPr>
          <a:xfrm>
            <a:off x="2097120" y="5222062"/>
            <a:ext cx="7056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YEUNG</a:t>
            </a:r>
          </a:p>
        </p:txBody>
      </p:sp>
      <p:sp>
        <p:nvSpPr>
          <p:cNvPr id="12" name="TextBox 11">
            <a:extLst>
              <a:ext uri="{FF2B5EF4-FFF2-40B4-BE49-F238E27FC236}">
                <a16:creationId xmlns:a16="http://schemas.microsoft.com/office/drawing/2014/main" id="{68071E12-572A-407B-29F9-B82BCE45693F}"/>
              </a:ext>
            </a:extLst>
          </p:cNvPr>
          <p:cNvSpPr txBox="1"/>
          <p:nvPr/>
        </p:nvSpPr>
        <p:spPr>
          <a:xfrm>
            <a:off x="4560011" y="5222062"/>
            <a:ext cx="13498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Farhad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AHMED</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81C2217-9AC6-B5E3-26B2-00BB2B581CD8}"/>
              </a:ext>
            </a:extLst>
          </p:cNvPr>
          <p:cNvSpPr txBox="1"/>
          <p:nvPr/>
        </p:nvSpPr>
        <p:spPr>
          <a:xfrm>
            <a:off x="5707628" y="5222062"/>
            <a:ext cx="12619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Iredamola OLOPADE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38789E9-92C5-2A16-E11C-2C6AAFBDF7EE}"/>
              </a:ext>
            </a:extLst>
          </p:cNvPr>
          <p:cNvSpPr txBox="1"/>
          <p:nvPr/>
        </p:nvSpPr>
        <p:spPr>
          <a:xfrm>
            <a:off x="8065823" y="5222062"/>
            <a:ext cx="14205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Bill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GASCOYNE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7A1FD49-9CAB-1E24-1126-A490736EAA87}"/>
              </a:ext>
            </a:extLst>
          </p:cNvPr>
          <p:cNvSpPr txBox="1"/>
          <p:nvPr/>
        </p:nvSpPr>
        <p:spPr>
          <a:xfrm>
            <a:off x="6608777" y="5222062"/>
            <a:ext cx="17646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O'DONOHUE</a:t>
            </a:r>
          </a:p>
        </p:txBody>
      </p:sp>
      <p:sp>
        <p:nvSpPr>
          <p:cNvPr id="16" name="TextBox 15">
            <a:extLst>
              <a:ext uri="{FF2B5EF4-FFF2-40B4-BE49-F238E27FC236}">
                <a16:creationId xmlns:a16="http://schemas.microsoft.com/office/drawing/2014/main" id="{ADFD2B59-151A-EB86-42F7-39339CFA9BD1}"/>
              </a:ext>
            </a:extLst>
          </p:cNvPr>
          <p:cNvSpPr txBox="1"/>
          <p:nvPr/>
        </p:nvSpPr>
        <p:spPr>
          <a:xfrm>
            <a:off x="9134506" y="5233937"/>
            <a:ext cx="17646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Kranthi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PAMARTHI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8462BC5D-F799-C402-2D83-845F29D048FD}"/>
              </a:ext>
            </a:extLst>
          </p:cNvPr>
          <p:cNvPicPr>
            <a:picLocks noChangeAspect="1"/>
          </p:cNvPicPr>
          <p:nvPr/>
        </p:nvPicPr>
        <p:blipFill rotWithShape="1">
          <a:blip r:embed="rId3"/>
          <a:srcRect t="32925" b="34241"/>
          <a:stretch/>
        </p:blipFill>
        <p:spPr>
          <a:xfrm>
            <a:off x="4634070" y="5850376"/>
            <a:ext cx="1201724" cy="221951"/>
          </a:xfrm>
          <a:prstGeom prst="rect">
            <a:avLst/>
          </a:prstGeom>
        </p:spPr>
      </p:pic>
      <p:pic>
        <p:nvPicPr>
          <p:cNvPr id="18" name="Picture 17">
            <a:extLst>
              <a:ext uri="{FF2B5EF4-FFF2-40B4-BE49-F238E27FC236}">
                <a16:creationId xmlns:a16="http://schemas.microsoft.com/office/drawing/2014/main" id="{85496C95-3D69-1B99-19F9-C16296333624}"/>
              </a:ext>
            </a:extLst>
          </p:cNvPr>
          <p:cNvPicPr>
            <a:picLocks noChangeAspect="1"/>
          </p:cNvPicPr>
          <p:nvPr/>
        </p:nvPicPr>
        <p:blipFill>
          <a:blip r:embed="rId4"/>
          <a:stretch>
            <a:fillRect/>
          </a:stretch>
        </p:blipFill>
        <p:spPr>
          <a:xfrm>
            <a:off x="5927268" y="5850376"/>
            <a:ext cx="822685" cy="542972"/>
          </a:xfrm>
          <a:prstGeom prst="rect">
            <a:avLst/>
          </a:prstGeom>
        </p:spPr>
      </p:pic>
      <p:pic>
        <p:nvPicPr>
          <p:cNvPr id="19" name="Picture 18">
            <a:extLst>
              <a:ext uri="{FF2B5EF4-FFF2-40B4-BE49-F238E27FC236}">
                <a16:creationId xmlns:a16="http://schemas.microsoft.com/office/drawing/2014/main" id="{00D658D7-B73C-3DEC-FB99-9D868373E3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10" b="89873" l="4767" r="90000">
                        <a14:foregroundMark x1="11628" y1="43671" x2="11512" y2="49051"/>
                        <a14:foregroundMark x1="7674" y1="30063" x2="4767" y2="21203"/>
                        <a14:foregroundMark x1="16279" y1="29114" x2="17093" y2="32911"/>
                        <a14:foregroundMark x1="20000" y1="35759" x2="21163" y2="31329"/>
                        <a14:foregroundMark x1="39535" y1="28797" x2="39535" y2="32278"/>
                        <a14:foregroundMark x1="52558" y1="33228" x2="51977" y2="37975"/>
                        <a14:foregroundMark x1="65349" y1="34494" x2="66512" y2="35759"/>
                        <a14:foregroundMark x1="73953" y1="31962" x2="75116" y2="34810"/>
                        <a14:foregroundMark x1="78837" y1="33228" x2="78023" y2="37342"/>
                        <a14:foregroundMark x1="85116" y1="30063" x2="86512" y2="32595"/>
                      </a14:backgroundRemoval>
                    </a14:imgEffect>
                  </a14:imgLayer>
                </a14:imgProps>
              </a:ext>
            </a:extLst>
          </a:blip>
          <a:stretch>
            <a:fillRect/>
          </a:stretch>
        </p:blipFill>
        <p:spPr>
          <a:xfrm>
            <a:off x="6798232" y="5850376"/>
            <a:ext cx="1385743" cy="509180"/>
          </a:xfrm>
          <a:prstGeom prst="rect">
            <a:avLst/>
          </a:prstGeom>
        </p:spPr>
      </p:pic>
      <p:pic>
        <p:nvPicPr>
          <p:cNvPr id="20" name="Picture 19">
            <a:extLst>
              <a:ext uri="{FF2B5EF4-FFF2-40B4-BE49-F238E27FC236}">
                <a16:creationId xmlns:a16="http://schemas.microsoft.com/office/drawing/2014/main" id="{1857BEEB-DC6E-ADAE-6FCC-7B88E34EDBE1}"/>
              </a:ext>
            </a:extLst>
          </p:cNvPr>
          <p:cNvPicPr>
            <a:picLocks noChangeAspect="1"/>
          </p:cNvPicPr>
          <p:nvPr/>
        </p:nvPicPr>
        <p:blipFill>
          <a:blip r:embed="rId7">
            <a:lum bright="70000" contrast="-70000"/>
          </a:blip>
          <a:stretch>
            <a:fillRect/>
          </a:stretch>
        </p:blipFill>
        <p:spPr>
          <a:xfrm>
            <a:off x="9375052" y="5760281"/>
            <a:ext cx="1283561" cy="214595"/>
          </a:xfrm>
          <a:prstGeom prst="rect">
            <a:avLst/>
          </a:prstGeom>
        </p:spPr>
      </p:pic>
      <p:pic>
        <p:nvPicPr>
          <p:cNvPr id="21" name="Picture 20">
            <a:extLst>
              <a:ext uri="{FF2B5EF4-FFF2-40B4-BE49-F238E27FC236}">
                <a16:creationId xmlns:a16="http://schemas.microsoft.com/office/drawing/2014/main" id="{13456469-7514-861C-1E30-C1799ED48FD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50" b="97638" l="1508" r="98995">
                        <a14:foregroundMark x1="32161" y1="32283" x2="33166" y2="18898"/>
                        <a14:foregroundMark x1="51256" y1="14173" x2="49749" y2="6299"/>
                        <a14:foregroundMark x1="37186" y1="3937" x2="32663" y2="31496"/>
                        <a14:foregroundMark x1="32663" y1="31496" x2="34422" y2="51969"/>
                        <a14:foregroundMark x1="34422" y1="51969" x2="35176" y2="54331"/>
                        <a14:foregroundMark x1="66332" y1="51181" x2="69095" y2="34646"/>
                        <a14:foregroundMark x1="69095" y1="34646" x2="67337" y2="13386"/>
                        <a14:foregroundMark x1="67337" y1="13386" x2="67085" y2="12598"/>
                        <a14:foregroundMark x1="65578" y1="9449" x2="63819" y2="4724"/>
                        <a14:foregroundMark x1="63568" y1="4724" x2="63065" y2="3937"/>
                        <a14:foregroundMark x1="1759" y1="85827" x2="1508" y2="89764"/>
                        <a14:foregroundMark x1="1508" y1="89764" x2="1508" y2="89764"/>
                        <a14:foregroundMark x1="1508" y1="89764" x2="1508" y2="89764"/>
                        <a14:foregroundMark x1="8794" y1="82677" x2="9296" y2="87402"/>
                        <a14:foregroundMark x1="12060" y1="88189" x2="12312" y2="90551"/>
                        <a14:foregroundMark x1="15578" y1="94488" x2="15578" y2="91339"/>
                        <a14:foregroundMark x1="18342" y1="88976" x2="18090" y2="88976"/>
                        <a14:foregroundMark x1="19598" y1="97638" x2="21357" y2="96063"/>
                        <a14:foregroundMark x1="26633" y1="91339" x2="26884" y2="87402"/>
                        <a14:foregroundMark x1="33417" y1="89764" x2="33417" y2="87402"/>
                        <a14:foregroundMark x1="43216" y1="90551" x2="43467" y2="94488"/>
                        <a14:foregroundMark x1="45980" y1="88976" x2="46231" y2="92913"/>
                        <a14:foregroundMark x1="50000" y1="85039" x2="50251" y2="89764"/>
                        <a14:foregroundMark x1="58543" y1="85827" x2="59799" y2="87402"/>
                        <a14:foregroundMark x1="62563" y1="88189" x2="62814" y2="93701"/>
                        <a14:foregroundMark x1="69598" y1="84252" x2="69095" y2="91339"/>
                        <a14:foregroundMark x1="72864" y1="83465" x2="72864" y2="86614"/>
                        <a14:foregroundMark x1="76947" y1="88976" x2="77136" y2="89764"/>
                        <a14:foregroundMark x1="76382" y1="86614" x2="76759" y2="88189"/>
                        <a14:foregroundMark x1="88191" y1="88976" x2="88191" y2="90551"/>
                        <a14:foregroundMark x1="84925" y1="83465" x2="86683" y2="82677"/>
                        <a14:foregroundMark x1="90955" y1="86614" x2="90955" y2="90551"/>
                        <a14:foregroundMark x1="94724" y1="88976" x2="95477" y2="84252"/>
                        <a14:foregroundMark x1="98241" y1="85039" x2="98995" y2="86614"/>
                        <a14:foregroundMark x1="47990" y1="82677" x2="47739" y2="81890"/>
                        <a14:backgroundMark x1="19598" y1="85827" x2="20352" y2="85827"/>
                        <a14:backgroundMark x1="35176" y1="86614" x2="35678" y2="86614"/>
                        <a14:backgroundMark x1="77387" y1="88189" x2="77387" y2="88976"/>
                        <a14:backgroundMark x1="86181" y1="93701" x2="86935" y2="92913"/>
                        <a14:backgroundMark x1="96985" y1="87402" x2="97487" y2="86614"/>
                        <a14:backgroundMark x1="25879" y1="92913" x2="26131" y2="90551"/>
                      </a14:backgroundRemoval>
                    </a14:imgEffect>
                  </a14:imgLayer>
                </a14:imgProps>
              </a:ext>
            </a:extLst>
          </a:blip>
          <a:stretch>
            <a:fillRect/>
          </a:stretch>
        </p:blipFill>
        <p:spPr>
          <a:xfrm>
            <a:off x="8131249" y="5850376"/>
            <a:ext cx="1289732" cy="411548"/>
          </a:xfrm>
          <a:prstGeom prst="rect">
            <a:avLst/>
          </a:prstGeom>
        </p:spPr>
      </p:pic>
      <p:pic>
        <p:nvPicPr>
          <p:cNvPr id="22" name="Picture 21" descr="A black text on a white background&#10;&#10;Description automatically generated">
            <a:extLst>
              <a:ext uri="{FF2B5EF4-FFF2-40B4-BE49-F238E27FC236}">
                <a16:creationId xmlns:a16="http://schemas.microsoft.com/office/drawing/2014/main" id="{C04324EA-CC0B-EBB4-1DAD-EE95B7E42E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7962" y="5791001"/>
            <a:ext cx="1290709" cy="427819"/>
          </a:xfrm>
          <a:prstGeom prst="rect">
            <a:avLst/>
          </a:prstGeom>
        </p:spPr>
      </p:pic>
      <p:sp>
        <p:nvSpPr>
          <p:cNvPr id="23" name="TextBox 22">
            <a:extLst>
              <a:ext uri="{FF2B5EF4-FFF2-40B4-BE49-F238E27FC236}">
                <a16:creationId xmlns:a16="http://schemas.microsoft.com/office/drawing/2014/main" id="{A4DFCE7B-C5E3-4A1F-1DFB-D59970CEEE64}"/>
              </a:ext>
            </a:extLst>
          </p:cNvPr>
          <p:cNvSpPr txBox="1"/>
          <p:nvPr/>
        </p:nvSpPr>
        <p:spPr>
          <a:xfrm>
            <a:off x="2854900" y="5222062"/>
            <a:ext cx="19405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Chetan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CHOPPALI SUDARSHAN</a:t>
            </a:r>
          </a:p>
        </p:txBody>
      </p:sp>
      <p:pic>
        <p:nvPicPr>
          <p:cNvPr id="25" name="Picture 24">
            <a:extLst>
              <a:ext uri="{FF2B5EF4-FFF2-40B4-BE49-F238E27FC236}">
                <a16:creationId xmlns:a16="http://schemas.microsoft.com/office/drawing/2014/main" id="{3367C087-05E9-D87B-A64E-0AEDE86ADA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2260" y="5850376"/>
            <a:ext cx="1215361" cy="306394"/>
          </a:xfrm>
          <a:prstGeom prst="rect">
            <a:avLst/>
          </a:prstGeom>
        </p:spPr>
      </p:pic>
      <p:sp>
        <p:nvSpPr>
          <p:cNvPr id="26" name="TextBox 25">
            <a:extLst>
              <a:ext uri="{FF2B5EF4-FFF2-40B4-BE49-F238E27FC236}">
                <a16:creationId xmlns:a16="http://schemas.microsoft.com/office/drawing/2014/main" id="{79ACBDAE-0266-18EB-8F81-C11B874B8242}"/>
              </a:ext>
            </a:extLst>
          </p:cNvPr>
          <p:cNvSpPr txBox="1"/>
          <p:nvPr/>
        </p:nvSpPr>
        <p:spPr>
          <a:xfrm>
            <a:off x="41558" y="5225737"/>
            <a:ext cx="17646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Anupam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BAKSHI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C71B39FA-FFFA-66B6-8F67-B299F1A6FB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883" y="5805678"/>
            <a:ext cx="1611693" cy="371636"/>
          </a:xfrm>
          <a:prstGeom prst="rect">
            <a:avLst/>
          </a:prstGeom>
        </p:spPr>
      </p:pic>
      <p:sp>
        <p:nvSpPr>
          <p:cNvPr id="2" name="Slide Number Placeholder 11">
            <a:extLst>
              <a:ext uri="{FF2B5EF4-FFF2-40B4-BE49-F238E27FC236}">
                <a16:creationId xmlns:a16="http://schemas.microsoft.com/office/drawing/2014/main" id="{A497E4C2-B0B3-680B-EC43-7D3236078153}"/>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12</a:t>
            </a:fld>
            <a:endParaRPr lang="en-US" dirty="0">
              <a:solidFill>
                <a:schemeClr val="bg1"/>
              </a:solidFill>
            </a:endParaRPr>
          </a:p>
        </p:txBody>
      </p:sp>
    </p:spTree>
    <p:extLst>
      <p:ext uri="{BB962C8B-B14F-4D97-AF65-F5344CB8AC3E}">
        <p14:creationId xmlns:p14="http://schemas.microsoft.com/office/powerpoint/2010/main" val="359988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F423AE-4A5C-8470-C753-7D06520B004E}"/>
              </a:ext>
            </a:extLst>
          </p:cNvPr>
          <p:cNvSpPr/>
          <p:nvPr/>
        </p:nvSpPr>
        <p:spPr>
          <a:xfrm>
            <a:off x="7213600" y="4150201"/>
            <a:ext cx="3980848" cy="159393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46FCC-E0B0-59AF-D025-69617616B3E5}"/>
              </a:ext>
            </a:extLst>
          </p:cNvPr>
          <p:cNvSpPr>
            <a:spLocks noGrp="1"/>
          </p:cNvSpPr>
          <p:nvPr>
            <p:ph type="title"/>
          </p:nvPr>
        </p:nvSpPr>
        <p:spPr>
          <a:xfrm>
            <a:off x="838200" y="146050"/>
            <a:ext cx="10515600" cy="1325563"/>
          </a:xfrm>
        </p:spPr>
        <p:txBody>
          <a:bodyPr/>
          <a:lstStyle/>
          <a:p>
            <a:pPr algn="ctr"/>
            <a:r>
              <a:rPr lang="en-US" b="1" dirty="0"/>
              <a:t>Presenters Introduction</a:t>
            </a:r>
          </a:p>
        </p:txBody>
      </p:sp>
      <p:sp>
        <p:nvSpPr>
          <p:cNvPr id="3" name="Content Placeholder 2">
            <a:extLst>
              <a:ext uri="{FF2B5EF4-FFF2-40B4-BE49-F238E27FC236}">
                <a16:creationId xmlns:a16="http://schemas.microsoft.com/office/drawing/2014/main" id="{7DA5763C-B059-4FEB-23C0-DBBDD1C7FF8D}"/>
              </a:ext>
            </a:extLst>
          </p:cNvPr>
          <p:cNvSpPr>
            <a:spLocks noGrp="1"/>
          </p:cNvSpPr>
          <p:nvPr>
            <p:ph idx="1"/>
          </p:nvPr>
        </p:nvSpPr>
        <p:spPr>
          <a:xfrm>
            <a:off x="838200" y="1376364"/>
            <a:ext cx="5130800" cy="4351338"/>
          </a:xfrm>
        </p:spPr>
        <p:txBody>
          <a:bodyPr>
            <a:normAutofit fontScale="47500" lnSpcReduction="20000"/>
          </a:bodyPr>
          <a:lstStyle/>
          <a:p>
            <a:r>
              <a:rPr lang="en-US" sz="4000" dirty="0"/>
              <a:t>IP &amp; Product Companies</a:t>
            </a:r>
          </a:p>
          <a:p>
            <a:pPr lvl="1" fontAlgn="base">
              <a:spcAft>
                <a:spcPct val="0"/>
              </a:spcAft>
            </a:pPr>
            <a:r>
              <a:rPr lang="en-US" sz="3500" dirty="0"/>
              <a:t>Ping Yeung (</a:t>
            </a:r>
            <a:r>
              <a:rPr lang="en-US" altLang="en-US" sz="3500" dirty="0"/>
              <a:t>Nvidia) </a:t>
            </a:r>
          </a:p>
          <a:p>
            <a:pPr lvl="2" fontAlgn="base">
              <a:lnSpc>
                <a:spcPct val="100000"/>
              </a:lnSpc>
              <a:spcAft>
                <a:spcPct val="0"/>
              </a:spcAft>
            </a:pPr>
            <a:r>
              <a:rPr lang="en-US" altLang="en-US" dirty="0">
                <a:latin typeface="Gilroy"/>
              </a:rPr>
              <a:t>Senior Manager at Nvidia. </a:t>
            </a:r>
          </a:p>
          <a:p>
            <a:pPr lvl="2" fontAlgn="base">
              <a:lnSpc>
                <a:spcPct val="100000"/>
              </a:lnSpc>
              <a:spcAft>
                <a:spcPct val="0"/>
              </a:spcAft>
            </a:pPr>
            <a:r>
              <a:rPr lang="en-US" altLang="en-US" dirty="0">
                <a:latin typeface="Gilroy"/>
              </a:rPr>
              <a:t>over 30 years of experience in the industry, including positions at 0-In, Synopsys, Siemens EDA, and Oski Technology. </a:t>
            </a:r>
            <a:endParaRPr lang="en-US" altLang="en-US" sz="2200" dirty="0"/>
          </a:p>
          <a:p>
            <a:pPr lvl="1" fontAlgn="base">
              <a:spcAft>
                <a:spcPct val="0"/>
              </a:spcAft>
            </a:pPr>
            <a:r>
              <a:rPr lang="en-US" sz="3500" dirty="0"/>
              <a:t>Chetan Choppali Sudarshan (Marvell)</a:t>
            </a:r>
          </a:p>
          <a:p>
            <a:pPr lvl="2" fontAlgn="base">
              <a:lnSpc>
                <a:spcPct val="100000"/>
              </a:lnSpc>
              <a:spcAft>
                <a:spcPct val="0"/>
              </a:spcAft>
            </a:pPr>
            <a:r>
              <a:rPr lang="en-US" dirty="0">
                <a:latin typeface="Gilroy"/>
              </a:rPr>
              <a:t>Senior Staff RTL Design Engineer at Marvell Technology working on connectivity chips. </a:t>
            </a:r>
          </a:p>
          <a:p>
            <a:pPr lvl="2" fontAlgn="base">
              <a:lnSpc>
                <a:spcPct val="100000"/>
              </a:lnSpc>
              <a:spcAft>
                <a:spcPct val="0"/>
              </a:spcAft>
            </a:pPr>
            <a:r>
              <a:rPr lang="en-US" dirty="0">
                <a:latin typeface="Gilroy"/>
              </a:rPr>
              <a:t>8 years of experience in the industry, he previously worked at Intel. </a:t>
            </a:r>
            <a:endParaRPr lang="en-US" sz="2200" dirty="0"/>
          </a:p>
          <a:p>
            <a:pPr lvl="1" fontAlgn="base">
              <a:spcAft>
                <a:spcPct val="0"/>
              </a:spcAft>
            </a:pPr>
            <a:r>
              <a:rPr lang="en-US" sz="3500" dirty="0"/>
              <a:t>Don Mills (</a:t>
            </a:r>
            <a:r>
              <a:rPr lang="en-US" altLang="en-US" sz="3500" dirty="0"/>
              <a:t>Microchip Technology Inc)</a:t>
            </a:r>
          </a:p>
          <a:p>
            <a:pPr lvl="2" fontAlgn="base">
              <a:lnSpc>
                <a:spcPct val="100000"/>
              </a:lnSpc>
              <a:spcAft>
                <a:spcPct val="0"/>
              </a:spcAft>
            </a:pPr>
            <a:r>
              <a:rPr lang="en-US" altLang="en-US" dirty="0">
                <a:latin typeface="Gilroy"/>
              </a:rPr>
              <a:t>Technical Staff engineer at Microchip Technology Inc and is tasked to support front end methodology corporate wide.  Don provides internal training at Microchip Technology included CDC training.</a:t>
            </a:r>
          </a:p>
          <a:p>
            <a:pPr lvl="2" fontAlgn="base">
              <a:lnSpc>
                <a:spcPct val="100000"/>
              </a:lnSpc>
              <a:spcAft>
                <a:spcPct val="0"/>
              </a:spcAft>
            </a:pPr>
            <a:r>
              <a:rPr lang="en-US" altLang="en-US" dirty="0">
                <a:latin typeface="Gilroy"/>
              </a:rPr>
              <a:t>Don has 40 years of experience in the industry and has worked on over 35 chips during that time..</a:t>
            </a:r>
          </a:p>
          <a:p>
            <a:pPr lvl="1" fontAlgn="base">
              <a:spcAft>
                <a:spcPct val="0"/>
              </a:spcAft>
            </a:pPr>
            <a:r>
              <a:rPr lang="en-US" altLang="en-US" sz="3600" dirty="0"/>
              <a:t>Iredamola Olopade (</a:t>
            </a:r>
            <a:r>
              <a:rPr lang="en-US" altLang="en-US" sz="3600" dirty="0" err="1"/>
              <a:t>Accellera</a:t>
            </a:r>
            <a:r>
              <a:rPr lang="en-US" altLang="en-US" sz="3600" dirty="0"/>
              <a:t> Allied Member Individuals)</a:t>
            </a:r>
          </a:p>
          <a:p>
            <a:pPr lvl="2" fontAlgn="base">
              <a:lnSpc>
                <a:spcPct val="100000"/>
              </a:lnSpc>
              <a:spcAft>
                <a:spcPct val="0"/>
              </a:spcAft>
            </a:pPr>
            <a:r>
              <a:rPr lang="en-US" sz="1700" dirty="0">
                <a:latin typeface="Gilroy"/>
              </a:rPr>
              <a:t>Dammy is a retired Senior Principal Engineer from Intel, where he led Quality and Innovation. </a:t>
            </a:r>
          </a:p>
          <a:p>
            <a:pPr lvl="2" fontAlgn="base">
              <a:lnSpc>
                <a:spcPct val="100000"/>
              </a:lnSpc>
              <a:spcAft>
                <a:spcPct val="0"/>
              </a:spcAft>
            </a:pPr>
            <a:r>
              <a:rPr lang="en-US" sz="2100" dirty="0">
                <a:latin typeface="Gilroy"/>
              </a:rPr>
              <a:t>built teams, managed teams and led teams as a technical contributor. His Quality work focused on the prevention of metastability (CDC, RDC, Glitches), innovated new tools/solutions with leading EDA companies for Clock/Reset/Voltage-domain-crossings.</a:t>
            </a:r>
          </a:p>
        </p:txBody>
      </p:sp>
      <p:sp>
        <p:nvSpPr>
          <p:cNvPr id="4" name="Content Placeholder 4">
            <a:extLst>
              <a:ext uri="{FF2B5EF4-FFF2-40B4-BE49-F238E27FC236}">
                <a16:creationId xmlns:a16="http://schemas.microsoft.com/office/drawing/2014/main" id="{D9070EA1-11C0-FB84-2A3C-C6584C96BEDD}"/>
              </a:ext>
            </a:extLst>
          </p:cNvPr>
          <p:cNvSpPr txBox="1">
            <a:spLocks/>
          </p:cNvSpPr>
          <p:nvPr/>
        </p:nvSpPr>
        <p:spPr>
          <a:xfrm>
            <a:off x="6645275" y="1289052"/>
            <a:ext cx="5384800" cy="27728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1900" dirty="0"/>
              <a:t>EDA Vendors Company</a:t>
            </a:r>
          </a:p>
          <a:p>
            <a:pPr lvl="1">
              <a:lnSpc>
                <a:spcPct val="70000"/>
              </a:lnSpc>
            </a:pPr>
            <a:r>
              <a:rPr lang="en-US" sz="1700" dirty="0"/>
              <a:t>Bill Gascoyne (</a:t>
            </a:r>
            <a:r>
              <a:rPr lang="en-US" altLang="en-US" sz="1700" dirty="0"/>
              <a:t>Blue Pearl Software)</a:t>
            </a:r>
          </a:p>
          <a:p>
            <a:pPr lvl="2" fontAlgn="base">
              <a:lnSpc>
                <a:spcPct val="80000"/>
              </a:lnSpc>
              <a:spcAft>
                <a:spcPct val="0"/>
              </a:spcAft>
            </a:pPr>
            <a:r>
              <a:rPr lang="en-US" altLang="en-US" sz="1000" dirty="0">
                <a:latin typeface="Gilroy"/>
              </a:rPr>
              <a:t>currently works at Blue Pearl Software in documentation, training, and software QA.</a:t>
            </a:r>
          </a:p>
          <a:p>
            <a:pPr lvl="2" fontAlgn="base">
              <a:lnSpc>
                <a:spcPct val="80000"/>
              </a:lnSpc>
              <a:spcAft>
                <a:spcPct val="0"/>
              </a:spcAft>
            </a:pPr>
            <a:r>
              <a:rPr lang="en-US" altLang="en-US" sz="1000" dirty="0">
                <a:latin typeface="Gilroy"/>
              </a:rPr>
              <a:t>previously worked as an AE and in technical training at LSI Logic, and in technical training at Magma Design Automation.</a:t>
            </a:r>
          </a:p>
          <a:p>
            <a:pPr lvl="1">
              <a:lnSpc>
                <a:spcPct val="70000"/>
              </a:lnSpc>
            </a:pPr>
            <a:r>
              <a:rPr lang="en-US" sz="1700" dirty="0"/>
              <a:t>Farhad Ahmed (Siemens EDA Software)</a:t>
            </a:r>
          </a:p>
          <a:p>
            <a:pPr lvl="2" fontAlgn="base">
              <a:lnSpc>
                <a:spcPct val="80000"/>
              </a:lnSpc>
              <a:spcAft>
                <a:spcPct val="0"/>
              </a:spcAft>
            </a:pPr>
            <a:r>
              <a:rPr lang="en-US" sz="1000" dirty="0">
                <a:latin typeface="Gilroy"/>
              </a:rPr>
              <a:t>currently works as a Principal Product Engineer at Siemens EDA Software.</a:t>
            </a:r>
          </a:p>
          <a:p>
            <a:pPr lvl="2" fontAlgn="base">
              <a:lnSpc>
                <a:spcPct val="80000"/>
              </a:lnSpc>
              <a:spcAft>
                <a:spcPct val="0"/>
              </a:spcAft>
            </a:pPr>
            <a:r>
              <a:rPr lang="en-US" sz="1000" dirty="0">
                <a:latin typeface="Gilroy"/>
              </a:rPr>
              <a:t>has been working in Chip Design and EDA companies for last 30+ years.</a:t>
            </a:r>
          </a:p>
          <a:p>
            <a:pPr lvl="1">
              <a:lnSpc>
                <a:spcPct val="70000"/>
              </a:lnSpc>
              <a:buClr>
                <a:schemeClr val="dk1"/>
              </a:buClr>
              <a:buSzPts val="2000"/>
            </a:pPr>
            <a:r>
              <a:rPr lang="en-US" sz="1700" dirty="0">
                <a:sym typeface="Arial"/>
              </a:rPr>
              <a:t>Devendra Kumar Gupta (</a:t>
            </a:r>
            <a:r>
              <a:rPr lang="en-US" sz="1700" dirty="0" err="1">
                <a:sym typeface="Arial"/>
              </a:rPr>
              <a:t>Agnisys</a:t>
            </a:r>
            <a:r>
              <a:rPr lang="en-US" sz="1700" dirty="0">
                <a:sym typeface="Arial"/>
              </a:rPr>
              <a:t>)</a:t>
            </a:r>
          </a:p>
          <a:p>
            <a:pPr lvl="2" fontAlgn="base">
              <a:lnSpc>
                <a:spcPct val="80000"/>
              </a:lnSpc>
              <a:spcAft>
                <a:spcPct val="0"/>
              </a:spcAft>
              <a:buClr>
                <a:schemeClr val="dk1"/>
              </a:buClr>
              <a:buSzPts val="2000"/>
            </a:pPr>
            <a:r>
              <a:rPr lang="en-US" sz="1000" dirty="0">
                <a:latin typeface="Gilroy"/>
                <a:sym typeface="Arial"/>
              </a:rPr>
              <a:t>Principal Design/Verification Engineer at </a:t>
            </a:r>
            <a:r>
              <a:rPr lang="en-US" sz="1000" dirty="0" err="1">
                <a:latin typeface="Gilroy"/>
                <a:sym typeface="Arial"/>
              </a:rPr>
              <a:t>Agnisys</a:t>
            </a:r>
            <a:r>
              <a:rPr lang="en-US" sz="1000" dirty="0">
                <a:latin typeface="Gilroy"/>
                <a:sym typeface="Arial"/>
              </a:rPr>
              <a:t>.</a:t>
            </a:r>
            <a:endParaRPr lang="en-US" sz="1000" dirty="0">
              <a:latin typeface="Gilroy"/>
            </a:endParaRPr>
          </a:p>
          <a:p>
            <a:pPr lvl="2" fontAlgn="base">
              <a:lnSpc>
                <a:spcPct val="80000"/>
              </a:lnSpc>
              <a:spcAft>
                <a:spcPct val="0"/>
              </a:spcAft>
              <a:buClr>
                <a:schemeClr val="dk1"/>
              </a:buClr>
              <a:buSzPts val="2000"/>
            </a:pPr>
            <a:r>
              <a:rPr lang="en-US" sz="1000" dirty="0">
                <a:latin typeface="Gilroy"/>
                <a:sym typeface="Arial"/>
              </a:rPr>
              <a:t>33 years of experience in the industry, he previously worked at C-DOT, Fujitsu, Multilink/Vitesse, </a:t>
            </a:r>
            <a:r>
              <a:rPr lang="en-US" sz="1000" dirty="0" err="1">
                <a:latin typeface="Gilroy"/>
                <a:sym typeface="Arial"/>
              </a:rPr>
              <a:t>OnSemi</a:t>
            </a:r>
            <a:r>
              <a:rPr lang="en-US" sz="1000" dirty="0">
                <a:latin typeface="Gilroy"/>
                <a:sym typeface="Arial"/>
              </a:rPr>
              <a:t> on Telecom ASICs/FPGAs architecture, design and verifications</a:t>
            </a:r>
            <a:endParaRPr lang="en-US" sz="1000" dirty="0">
              <a:latin typeface="Gilroy"/>
            </a:endParaRPr>
          </a:p>
        </p:txBody>
      </p:sp>
      <p:sp>
        <p:nvSpPr>
          <p:cNvPr id="5" name="Slide Number Placeholder 11">
            <a:extLst>
              <a:ext uri="{FF2B5EF4-FFF2-40B4-BE49-F238E27FC236}">
                <a16:creationId xmlns:a16="http://schemas.microsoft.com/office/drawing/2014/main" id="{08E0D47A-CA8D-D919-93D5-F568DEC55C0E}"/>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13</a:t>
            </a:fld>
            <a:endParaRPr lang="en-US" dirty="0"/>
          </a:p>
        </p:txBody>
      </p:sp>
      <p:sp>
        <p:nvSpPr>
          <p:cNvPr id="6" name="Slide Number Placeholder 5">
            <a:extLst>
              <a:ext uri="{FF2B5EF4-FFF2-40B4-BE49-F238E27FC236}">
                <a16:creationId xmlns:a16="http://schemas.microsoft.com/office/drawing/2014/main" id="{7D47D2C2-3D30-FDEB-7C3C-3B2BE69B320C}"/>
              </a:ext>
            </a:extLst>
          </p:cNvPr>
          <p:cNvSpPr>
            <a:spLocks noGrp="1"/>
          </p:cNvSpPr>
          <p:nvPr>
            <p:ph type="sldNum" sz="quarter" idx="12"/>
          </p:nvPr>
        </p:nvSpPr>
        <p:spPr/>
        <p:txBody>
          <a:bodyPr/>
          <a:lstStyle/>
          <a:p>
            <a:pPr>
              <a:defRPr/>
            </a:pPr>
            <a:fld id="{9BED2C31-2823-4D5C-9492-C33302236782}" type="slidenum">
              <a:rPr lang="en-US" smtClean="0"/>
              <a:pPr>
                <a:defRPr/>
              </a:pPr>
              <a:t>13</a:t>
            </a:fld>
            <a:endParaRPr lang="en-US" dirty="0"/>
          </a:p>
        </p:txBody>
      </p:sp>
      <p:sp>
        <p:nvSpPr>
          <p:cNvPr id="8" name="TextBox 7">
            <a:extLst>
              <a:ext uri="{FF2B5EF4-FFF2-40B4-BE49-F238E27FC236}">
                <a16:creationId xmlns:a16="http://schemas.microsoft.com/office/drawing/2014/main" id="{09339803-8AD6-672D-3803-CD8B036FE205}"/>
              </a:ext>
            </a:extLst>
          </p:cNvPr>
          <p:cNvSpPr txBox="1"/>
          <p:nvPr/>
        </p:nvSpPr>
        <p:spPr>
          <a:xfrm>
            <a:off x="7798852" y="4270797"/>
            <a:ext cx="3373387" cy="1384995"/>
          </a:xfrm>
          <a:prstGeom prst="rect">
            <a:avLst/>
          </a:prstGeom>
          <a:noFill/>
        </p:spPr>
        <p:txBody>
          <a:bodyPr wrap="square">
            <a:spAutoFit/>
          </a:bodyPr>
          <a:lstStyle/>
          <a:p>
            <a:r>
              <a:rPr lang="en-US" sz="1200" dirty="0">
                <a:latin typeface="Gilroy"/>
                <a:hlinkClick r:id="rId3">
                  <a:extLst>
                    <a:ext uri="{A12FA001-AC4F-418D-AE19-62706E023703}">
                      <ahyp:hlinkClr xmlns:ahyp="http://schemas.microsoft.com/office/drawing/2018/hyperlinkcolor" val="tx"/>
                    </a:ext>
                  </a:extLst>
                </a:hlinkClick>
              </a:rPr>
              <a:t>To join the </a:t>
            </a:r>
            <a:r>
              <a:rPr lang="en-US" sz="1200" dirty="0" err="1">
                <a:latin typeface="Gilroy"/>
                <a:hlinkClick r:id="rId3">
                  <a:extLst>
                    <a:ext uri="{A12FA001-AC4F-418D-AE19-62706E023703}">
                      <ahyp:hlinkClr xmlns:ahyp="http://schemas.microsoft.com/office/drawing/2018/hyperlinkcolor" val="tx"/>
                    </a:ext>
                  </a:extLst>
                </a:hlinkClick>
              </a:rPr>
              <a:t>Accellera</a:t>
            </a:r>
            <a:r>
              <a:rPr lang="en-US" sz="1200" dirty="0">
                <a:latin typeface="Gilroy"/>
                <a:hlinkClick r:id="rId3">
                  <a:extLst>
                    <a:ext uri="{A12FA001-AC4F-418D-AE19-62706E023703}">
                      <ahyp:hlinkClr xmlns:ahyp="http://schemas.microsoft.com/office/drawing/2018/hyperlinkcolor" val="tx"/>
                    </a:ext>
                  </a:extLst>
                </a:hlinkClick>
              </a:rPr>
              <a:t> CDC WG</a:t>
            </a:r>
          </a:p>
          <a:p>
            <a:endParaRPr lang="en-US" sz="1200" dirty="0">
              <a:latin typeface="Gilroy"/>
              <a:hlinkClick r:id="rId3">
                <a:extLst>
                  <a:ext uri="{A12FA001-AC4F-418D-AE19-62706E023703}">
                    <ahyp:hlinkClr xmlns:ahyp="http://schemas.microsoft.com/office/drawing/2018/hyperlinkcolor" val="tx"/>
                  </a:ext>
                </a:extLst>
              </a:hlinkClick>
            </a:endParaRPr>
          </a:p>
          <a:p>
            <a:r>
              <a:rPr lang="en-US" sz="1200" dirty="0">
                <a:latin typeface="Gilroy"/>
                <a:hlinkClick r:id="rId3">
                  <a:extLst>
                    <a:ext uri="{A12FA001-AC4F-418D-AE19-62706E023703}">
                      <ahyp:hlinkClr xmlns:ahyp="http://schemas.microsoft.com/office/drawing/2018/hyperlinkcolor" val="tx"/>
                    </a:ext>
                  </a:extLst>
                </a:hlinkClick>
              </a:rPr>
              <a:t>For member Companies</a:t>
            </a:r>
          </a:p>
          <a:p>
            <a:r>
              <a:rPr lang="en-US" sz="1200" b="1" dirty="0">
                <a:solidFill>
                  <a:srgbClr val="0563C1"/>
                </a:solidFill>
                <a:hlinkClick r:id="rId3">
                  <a:extLst>
                    <a:ext uri="{A12FA001-AC4F-418D-AE19-62706E023703}">
                      <ahyp:hlinkClr xmlns:ahyp="http://schemas.microsoft.com/office/drawing/2018/hyperlinkcolor" val="tx"/>
                    </a:ext>
                  </a:extLst>
                </a:hlinkClick>
              </a:rPr>
              <a:t>https://workspace.accellera.org/wg/CDC</a:t>
            </a:r>
            <a:endParaRPr lang="en-US" sz="1200" b="1" dirty="0">
              <a:solidFill>
                <a:srgbClr val="0563C1"/>
              </a:solidFill>
            </a:endParaRPr>
          </a:p>
          <a:p>
            <a:endParaRPr lang="en-US" sz="1200" b="1" dirty="0">
              <a:solidFill>
                <a:srgbClr val="0563C1"/>
              </a:solidFill>
            </a:endParaRPr>
          </a:p>
          <a:p>
            <a:r>
              <a:rPr lang="en-US" sz="1200" dirty="0">
                <a:latin typeface="Gilroy"/>
                <a:hlinkClick r:id="rId3">
                  <a:extLst>
                    <a:ext uri="{A12FA001-AC4F-418D-AE19-62706E023703}">
                      <ahyp:hlinkClr xmlns:ahyp="http://schemas.microsoft.com/office/drawing/2018/hyperlinkcolor" val="tx"/>
                    </a:ext>
                  </a:extLst>
                </a:hlinkClick>
              </a:rPr>
              <a:t>For non member Companies</a:t>
            </a:r>
          </a:p>
          <a:p>
            <a:r>
              <a:rPr lang="en-US" sz="1200" b="1" dirty="0">
                <a:solidFill>
                  <a:srgbClr val="0070C0"/>
                </a:solidFill>
                <a:hlinkClick r:id="rId4">
                  <a:extLst>
                    <a:ext uri="{A12FA001-AC4F-418D-AE19-62706E023703}">
                      <ahyp:hlinkClr xmlns:ahyp="http://schemas.microsoft.com/office/drawing/2018/hyperlinkcolor" val="tx"/>
                    </a:ext>
                  </a:extLst>
                </a:hlinkClick>
              </a:rPr>
              <a:t>https://www.accellera.org/community</a:t>
            </a:r>
            <a:endParaRPr lang="en-US" sz="1200" b="1" dirty="0">
              <a:solidFill>
                <a:schemeClr val="bg1"/>
              </a:solidFill>
            </a:endParaRPr>
          </a:p>
        </p:txBody>
      </p:sp>
    </p:spTree>
    <p:extLst>
      <p:ext uri="{BB962C8B-B14F-4D97-AF65-F5344CB8AC3E}">
        <p14:creationId xmlns:p14="http://schemas.microsoft.com/office/powerpoint/2010/main" val="2914370748"/>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A842-6B61-9040-D1AA-1281EB1A7430}"/>
              </a:ext>
            </a:extLst>
          </p:cNvPr>
          <p:cNvSpPr>
            <a:spLocks noGrp="1"/>
          </p:cNvSpPr>
          <p:nvPr>
            <p:ph type="title"/>
          </p:nvPr>
        </p:nvSpPr>
        <p:spPr>
          <a:xfrm>
            <a:off x="157729" y="-84908"/>
            <a:ext cx="10515600" cy="487108"/>
          </a:xfrm>
        </p:spPr>
        <p:txBody>
          <a:bodyPr>
            <a:normAutofit/>
          </a:bodyPr>
          <a:lstStyle/>
          <a:p>
            <a:r>
              <a:rPr lang="en-US" sz="2000" b="1" dirty="0"/>
              <a:t>Agenda</a:t>
            </a:r>
          </a:p>
        </p:txBody>
      </p:sp>
      <p:graphicFrame>
        <p:nvGraphicFramePr>
          <p:cNvPr id="4" name="Content Placeholder 3">
            <a:extLst>
              <a:ext uri="{FF2B5EF4-FFF2-40B4-BE49-F238E27FC236}">
                <a16:creationId xmlns:a16="http://schemas.microsoft.com/office/drawing/2014/main" id="{EB54BE69-701E-B325-92AA-066E79F9F23E}"/>
              </a:ext>
            </a:extLst>
          </p:cNvPr>
          <p:cNvGraphicFramePr>
            <a:graphicFrameLocks/>
          </p:cNvGraphicFramePr>
          <p:nvPr>
            <p:extLst>
              <p:ext uri="{D42A27DB-BD31-4B8C-83A1-F6EECF244321}">
                <p14:modId xmlns:p14="http://schemas.microsoft.com/office/powerpoint/2010/main" val="2148044196"/>
              </p:ext>
            </p:extLst>
          </p:nvPr>
        </p:nvGraphicFramePr>
        <p:xfrm>
          <a:off x="157729" y="278374"/>
          <a:ext cx="11932671" cy="5547360"/>
        </p:xfrm>
        <a:graphic>
          <a:graphicData uri="http://schemas.openxmlformats.org/drawingml/2006/table">
            <a:tbl>
              <a:tblPr firstRow="1" bandRow="1">
                <a:tableStyleId>{5C22544A-7EE6-4342-B048-85BDC9FD1C3A}</a:tableStyleId>
              </a:tblPr>
              <a:tblGrid>
                <a:gridCol w="450858">
                  <a:extLst>
                    <a:ext uri="{9D8B030D-6E8A-4147-A177-3AD203B41FA5}">
                      <a16:colId xmlns:a16="http://schemas.microsoft.com/office/drawing/2014/main" val="4036148414"/>
                    </a:ext>
                  </a:extLst>
                </a:gridCol>
                <a:gridCol w="2762399">
                  <a:extLst>
                    <a:ext uri="{9D8B030D-6E8A-4147-A177-3AD203B41FA5}">
                      <a16:colId xmlns:a16="http://schemas.microsoft.com/office/drawing/2014/main" val="1402246490"/>
                    </a:ext>
                  </a:extLst>
                </a:gridCol>
                <a:gridCol w="5144364">
                  <a:extLst>
                    <a:ext uri="{9D8B030D-6E8A-4147-A177-3AD203B41FA5}">
                      <a16:colId xmlns:a16="http://schemas.microsoft.com/office/drawing/2014/main" val="3892654288"/>
                    </a:ext>
                  </a:extLst>
                </a:gridCol>
                <a:gridCol w="2990850">
                  <a:extLst>
                    <a:ext uri="{9D8B030D-6E8A-4147-A177-3AD203B41FA5}">
                      <a16:colId xmlns:a16="http://schemas.microsoft.com/office/drawing/2014/main" val="1789398279"/>
                    </a:ext>
                  </a:extLst>
                </a:gridCol>
                <a:gridCol w="584200">
                  <a:extLst>
                    <a:ext uri="{9D8B030D-6E8A-4147-A177-3AD203B41FA5}">
                      <a16:colId xmlns:a16="http://schemas.microsoft.com/office/drawing/2014/main" val="995517590"/>
                    </a:ext>
                  </a:extLst>
                </a:gridCol>
              </a:tblGrid>
              <a:tr h="345270">
                <a:tc>
                  <a:txBody>
                    <a:bodyPr/>
                    <a:lstStyle/>
                    <a:p>
                      <a:endParaRPr lang="en-US" sz="1800" dirty="0"/>
                    </a:p>
                  </a:txBody>
                  <a:tcPr/>
                </a:tc>
                <a:tc>
                  <a:txBody>
                    <a:bodyPr/>
                    <a:lstStyle/>
                    <a:p>
                      <a:r>
                        <a:rPr lang="en-US" sz="1400" dirty="0"/>
                        <a:t>Topic</a:t>
                      </a:r>
                    </a:p>
                  </a:txBody>
                  <a:tcPr/>
                </a:tc>
                <a:tc>
                  <a:txBody>
                    <a:bodyPr/>
                    <a:lstStyle/>
                    <a:p>
                      <a:r>
                        <a:rPr lang="en-US" sz="1400" dirty="0"/>
                        <a:t>Slide update/create</a:t>
                      </a:r>
                    </a:p>
                  </a:txBody>
                  <a:tcPr/>
                </a:tc>
                <a:tc>
                  <a:txBody>
                    <a:bodyPr/>
                    <a:lstStyle/>
                    <a:p>
                      <a:r>
                        <a:rPr lang="en-US" sz="1400" dirty="0"/>
                        <a:t>Presenter</a:t>
                      </a:r>
                    </a:p>
                  </a:txBody>
                  <a:tcPr/>
                </a:tc>
                <a:tc>
                  <a:txBody>
                    <a:bodyPr/>
                    <a:lstStyle/>
                    <a:p>
                      <a:r>
                        <a:rPr lang="en-US" sz="1400" dirty="0"/>
                        <a:t>Time</a:t>
                      </a:r>
                    </a:p>
                  </a:txBody>
                  <a:tcPr/>
                </a:tc>
                <a:extLst>
                  <a:ext uri="{0D108BD9-81ED-4DB2-BD59-A6C34878D82A}">
                    <a16:rowId xmlns:a16="http://schemas.microsoft.com/office/drawing/2014/main" val="798066254"/>
                  </a:ext>
                </a:extLst>
              </a:tr>
              <a:tr h="287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W</a:t>
                      </a:r>
                      <a:r>
                        <a:rPr lang="en-US" sz="1400" b="1" dirty="0" err="1"/>
                        <a:t>orkshop</a:t>
                      </a:r>
                      <a:r>
                        <a:rPr lang="en-US" sz="1400" b="1" dirty="0"/>
                        <a:t> introduction</a:t>
                      </a:r>
                    </a:p>
                  </a:txBody>
                  <a:tcPr/>
                </a:tc>
                <a:tc>
                  <a:txBody>
                    <a:bodyPr/>
                    <a:lstStyle/>
                    <a:p>
                      <a:endParaRPr lang="en-US" sz="1400" b="1" dirty="0"/>
                    </a:p>
                  </a:txBody>
                  <a:tcPr/>
                </a:tc>
                <a:tc>
                  <a:txBody>
                    <a:bodyPr/>
                    <a:lstStyle/>
                    <a:p>
                      <a:r>
                        <a:rPr lang="fr-FR" sz="1400" b="1" dirty="0"/>
                        <a:t>Bill Gascoyne</a:t>
                      </a:r>
                      <a:endParaRPr lang="en-US" sz="1400" b="1" dirty="0"/>
                    </a:p>
                  </a:txBody>
                  <a:tcPr/>
                </a:tc>
                <a:tc>
                  <a:txBody>
                    <a:bodyPr/>
                    <a:lstStyle/>
                    <a:p>
                      <a:r>
                        <a:rPr lang="en-US" sz="1400" b="1" dirty="0"/>
                        <a:t>5m</a:t>
                      </a:r>
                    </a:p>
                  </a:txBody>
                  <a:tcPr/>
                </a:tc>
                <a:extLst>
                  <a:ext uri="{0D108BD9-81ED-4DB2-BD59-A6C34878D82A}">
                    <a16:rowId xmlns:a16="http://schemas.microsoft.com/office/drawing/2014/main" val="1295387404"/>
                  </a:ext>
                </a:extLst>
              </a:tr>
              <a:tr h="287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CDC-RDC</a:t>
                      </a:r>
                    </a:p>
                  </a:txBody>
                  <a:tcPr/>
                </a:tc>
                <a:tc>
                  <a:txBody>
                    <a:bodyPr/>
                    <a:lstStyle/>
                    <a:p>
                      <a:endParaRPr lang="en-US" sz="1400" b="1" dirty="0"/>
                    </a:p>
                  </a:txBody>
                  <a:tcPr/>
                </a:tc>
                <a:tc>
                  <a:txBody>
                    <a:bodyPr/>
                    <a:lstStyle/>
                    <a:p>
                      <a:endParaRPr lang="en-US" sz="1400" b="1" dirty="0"/>
                    </a:p>
                  </a:txBody>
                  <a:tcPr/>
                </a:tc>
                <a:tc>
                  <a:txBody>
                    <a:bodyPr/>
                    <a:lstStyle/>
                    <a:p>
                      <a:r>
                        <a:rPr lang="en-US" sz="1400" b="1" dirty="0"/>
                        <a:t>50m</a:t>
                      </a:r>
                    </a:p>
                  </a:txBody>
                  <a:tcPr/>
                </a:tc>
                <a:extLst>
                  <a:ext uri="{0D108BD9-81ED-4DB2-BD59-A6C34878D82A}">
                    <a16:rowId xmlns:a16="http://schemas.microsoft.com/office/drawing/2014/main" val="2974360231"/>
                  </a:ext>
                </a:extLst>
              </a:tr>
              <a:tr h="287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CDC-RDC Basic Knowledge</a:t>
                      </a:r>
                    </a:p>
                  </a:txBody>
                  <a:tcPr/>
                </a:tc>
                <a:tc>
                  <a:txBody>
                    <a:bodyPr/>
                    <a:lstStyle/>
                    <a:p>
                      <a:r>
                        <a:rPr lang="en-US" sz="1400" kern="1200" dirty="0">
                          <a:solidFill>
                            <a:schemeClr val="dk1"/>
                          </a:solidFill>
                          <a:effectLst/>
                          <a:latin typeface="+mn-lt"/>
                          <a:ea typeface="+mn-ea"/>
                          <a:cs typeface="+mn-cs"/>
                        </a:rPr>
                        <a:t>Bill Gascoyne (Blue Pearl), Jan Hayek (Bosch </a:t>
                      </a:r>
                      <a:r>
                        <a:rPr lang="en-US" sz="1400" kern="1200" dirty="0" err="1">
                          <a:solidFill>
                            <a:schemeClr val="dk1"/>
                          </a:solidFill>
                          <a:effectLst/>
                          <a:latin typeface="+mn-lt"/>
                          <a:ea typeface="+mn-ea"/>
                          <a:cs typeface="+mn-cs"/>
                        </a:rPr>
                        <a:t>Sensortec</a:t>
                      </a:r>
                      <a:r>
                        <a:rPr lang="en-US" sz="1400" kern="1200" dirty="0">
                          <a:solidFill>
                            <a:schemeClr val="dk1"/>
                          </a:solidFill>
                          <a:effectLst/>
                          <a:latin typeface="+mn-lt"/>
                          <a:ea typeface="+mn-ea"/>
                          <a:cs typeface="+mn-cs"/>
                        </a:rPr>
                        <a:t>)</a:t>
                      </a:r>
                      <a:endParaRPr lang="en-US" sz="1400" dirty="0"/>
                    </a:p>
                  </a:txBody>
                  <a:tcPr/>
                </a:tc>
                <a:tc>
                  <a:txBody>
                    <a:bodyPr/>
                    <a:lstStyle/>
                    <a:p>
                      <a:r>
                        <a:rPr lang="fr-FR" sz="1400" b="1" dirty="0"/>
                        <a:t>Bill Gascoyne (Blue Pearl SW)</a:t>
                      </a:r>
                    </a:p>
                  </a:txBody>
                  <a:tcPr/>
                </a:tc>
                <a:tc>
                  <a:txBody>
                    <a:bodyPr/>
                    <a:lstStyle/>
                    <a:p>
                      <a:r>
                        <a:rPr lang="en-US" sz="1400" dirty="0"/>
                        <a:t>10m</a:t>
                      </a:r>
                    </a:p>
                  </a:txBody>
                  <a:tcPr/>
                </a:tc>
                <a:extLst>
                  <a:ext uri="{0D108BD9-81ED-4DB2-BD59-A6C34878D82A}">
                    <a16:rowId xmlns:a16="http://schemas.microsoft.com/office/drawing/2014/main" val="3284005801"/>
                  </a:ext>
                </a:extLst>
              </a:tr>
              <a:tr h="287725">
                <a:tc>
                  <a:txBody>
                    <a:bodyPr/>
                    <a:lstStyle/>
                    <a:p>
                      <a:endParaRPr lang="en-US" sz="1400" b="1" dirty="0"/>
                    </a:p>
                  </a:txBody>
                  <a:tcPr/>
                </a:tc>
                <a:tc>
                  <a:txBody>
                    <a:bodyPr/>
                    <a:lstStyle/>
                    <a:p>
                      <a:r>
                        <a:rPr lang="en-US" sz="1400" kern="1200" dirty="0">
                          <a:solidFill>
                            <a:schemeClr val="dk1"/>
                          </a:solidFill>
                          <a:effectLst/>
                          <a:latin typeface="+mn-lt"/>
                          <a:ea typeface="+mn-ea"/>
                          <a:cs typeface="+mn-cs"/>
                        </a:rPr>
                        <a:t>  Setup Constraints &amp; Verification </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Ping Yeung (Nvidia) </a:t>
                      </a:r>
                      <a:r>
                        <a:rPr lang="en-US" sz="1400" dirty="0"/>
                        <a:t>Jebin Vijai (Intel)</a:t>
                      </a:r>
                    </a:p>
                  </a:txBody>
                  <a:tcPr/>
                </a:tc>
                <a:tc>
                  <a:txBody>
                    <a:bodyPr/>
                    <a:lstStyle/>
                    <a:p>
                      <a:r>
                        <a:rPr lang="fr-FR" sz="1400" b="1" dirty="0"/>
                        <a:t>Ping Yeung (</a:t>
                      </a:r>
                      <a:r>
                        <a:rPr lang="fr-FR" sz="1400" b="1" dirty="0" err="1"/>
                        <a:t>Nvidia</a:t>
                      </a:r>
                      <a:r>
                        <a:rPr lang="fr-FR" sz="1400" b="1" dirty="0"/>
                        <a:t>)</a:t>
                      </a:r>
                      <a:endParaRPr lang="en-US" sz="1400" b="1" dirty="0"/>
                    </a:p>
                  </a:txBody>
                  <a:tcPr/>
                </a:tc>
                <a:tc>
                  <a:txBody>
                    <a:bodyPr/>
                    <a:lstStyle/>
                    <a:p>
                      <a:r>
                        <a:rPr lang="en-US" sz="1400" dirty="0"/>
                        <a:t>5m</a:t>
                      </a:r>
                    </a:p>
                  </a:txBody>
                  <a:tcPr/>
                </a:tc>
                <a:extLst>
                  <a:ext uri="{0D108BD9-81ED-4DB2-BD59-A6C34878D82A}">
                    <a16:rowId xmlns:a16="http://schemas.microsoft.com/office/drawing/2014/main" val="306929016"/>
                  </a:ext>
                </a:extLst>
              </a:tr>
              <a:tr h="287725">
                <a:tc>
                  <a:txBody>
                    <a:bodyPr/>
                    <a:lstStyle/>
                    <a:p>
                      <a:endParaRPr lang="en-US" sz="1400" b="1" dirty="0"/>
                    </a:p>
                  </a:txBody>
                  <a:tcPr/>
                </a:tc>
                <a:tc>
                  <a:txBody>
                    <a:bodyPr/>
                    <a:lstStyle/>
                    <a:p>
                      <a:r>
                        <a:rPr lang="en-US" sz="1400" kern="1200" dirty="0">
                          <a:solidFill>
                            <a:schemeClr val="dk1"/>
                          </a:solidFill>
                          <a:effectLst/>
                          <a:latin typeface="+mn-lt"/>
                          <a:ea typeface="+mn-ea"/>
                          <a:cs typeface="+mn-cs"/>
                        </a:rPr>
                        <a:t>  Structural CDC/RDC </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Chetan Choppali Sudarshan (Marvell) </a:t>
                      </a:r>
                      <a:r>
                        <a:rPr lang="en-US" sz="1400" dirty="0"/>
                        <a:t>Suman Chalana (Qualcomm)</a:t>
                      </a:r>
                    </a:p>
                  </a:txBody>
                  <a:tcPr/>
                </a:tc>
                <a:tc>
                  <a:txBody>
                    <a:bodyPr/>
                    <a:lstStyle/>
                    <a:p>
                      <a:r>
                        <a:rPr lang="en-US" sz="1400" b="1" kern="1200" dirty="0">
                          <a:solidFill>
                            <a:schemeClr val="dk1"/>
                          </a:solidFill>
                          <a:effectLst/>
                          <a:latin typeface="+mn-lt"/>
                          <a:ea typeface="+mn-ea"/>
                          <a:cs typeface="+mn-cs"/>
                        </a:rPr>
                        <a:t>Chetan Choppali Sudarshan (Marvell) </a:t>
                      </a:r>
                      <a:endParaRPr lang="en-US" sz="1400" b="1" dirty="0"/>
                    </a:p>
                  </a:txBody>
                  <a:tcPr/>
                </a:tc>
                <a:tc>
                  <a:txBody>
                    <a:bodyPr/>
                    <a:lstStyle/>
                    <a:p>
                      <a:r>
                        <a:rPr lang="en-US" sz="1400" dirty="0"/>
                        <a:t>10m</a:t>
                      </a:r>
                    </a:p>
                  </a:txBody>
                  <a:tcPr/>
                </a:tc>
                <a:extLst>
                  <a:ext uri="{0D108BD9-81ED-4DB2-BD59-A6C34878D82A}">
                    <a16:rowId xmlns:a16="http://schemas.microsoft.com/office/drawing/2014/main" val="4265226327"/>
                  </a:ext>
                </a:extLst>
              </a:tr>
              <a:tr h="287725">
                <a:tc>
                  <a:txBody>
                    <a:bodyPr/>
                    <a:lstStyle/>
                    <a:p>
                      <a:endParaRPr lang="en-US" sz="1400" b="1" dirty="0"/>
                    </a:p>
                  </a:txBody>
                  <a:tcPr/>
                </a:tc>
                <a:tc>
                  <a:txBody>
                    <a:bodyPr/>
                    <a:lstStyle/>
                    <a:p>
                      <a:r>
                        <a:rPr lang="en-US" sz="1400" kern="1200" dirty="0">
                          <a:solidFill>
                            <a:schemeClr val="dk1"/>
                          </a:solidFill>
                          <a:effectLst/>
                          <a:latin typeface="+mn-lt"/>
                          <a:ea typeface="+mn-ea"/>
                          <a:cs typeface="+mn-cs"/>
                        </a:rPr>
                        <a:t>  CDC Assertion-Based Verification </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Kranthi</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Pamarthi</a:t>
                      </a:r>
                      <a:r>
                        <a:rPr lang="en-US" sz="1400" kern="1200" dirty="0">
                          <a:solidFill>
                            <a:schemeClr val="dk1"/>
                          </a:solidFill>
                          <a:effectLst/>
                          <a:latin typeface="+mn-lt"/>
                          <a:ea typeface="+mn-ea"/>
                          <a:cs typeface="+mn-cs"/>
                        </a:rPr>
                        <a:t> (Renesas Electronics) </a:t>
                      </a:r>
                      <a:r>
                        <a:rPr lang="en-US" sz="1400" dirty="0"/>
                        <a:t>Manish </a:t>
                      </a:r>
                      <a:r>
                        <a:rPr lang="en-US" sz="1400" dirty="0" err="1"/>
                        <a:t>Bhati</a:t>
                      </a:r>
                      <a:r>
                        <a:rPr lang="en-US" sz="1400" dirty="0"/>
                        <a:t> (Siemens EDA)</a:t>
                      </a:r>
                    </a:p>
                  </a:txBody>
                  <a:tcPr/>
                </a:tc>
                <a:tc>
                  <a:txBody>
                    <a:bodyPr/>
                    <a:lstStyle/>
                    <a:p>
                      <a:r>
                        <a:rPr lang="fr-FR" sz="1400" b="1" dirty="0"/>
                        <a:t>Don Mills (</a:t>
                      </a:r>
                      <a:r>
                        <a:rPr lang="fr-FR" sz="1400" b="1" dirty="0" err="1"/>
                        <a:t>Microchip</a:t>
                      </a:r>
                      <a:r>
                        <a:rPr lang="fr-FR" sz="1400" b="1" dirty="0"/>
                        <a:t> </a:t>
                      </a:r>
                      <a:r>
                        <a:rPr lang="fr-FR" sz="1400" b="1" dirty="0" err="1"/>
                        <a:t>Technology</a:t>
                      </a:r>
                      <a:r>
                        <a:rPr lang="fr-FR" sz="1400" b="1" dirty="0"/>
                        <a:t>)</a:t>
                      </a:r>
                      <a:endParaRPr lang="en-US"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10m</a:t>
                      </a:r>
                    </a:p>
                  </a:txBody>
                  <a:tcPr/>
                </a:tc>
                <a:extLst>
                  <a:ext uri="{0D108BD9-81ED-4DB2-BD59-A6C34878D82A}">
                    <a16:rowId xmlns:a16="http://schemas.microsoft.com/office/drawing/2014/main" val="3858266453"/>
                  </a:ext>
                </a:extLst>
              </a:tr>
              <a:tr h="287725">
                <a:tc>
                  <a:txBody>
                    <a:bodyPr/>
                    <a:lstStyle/>
                    <a:p>
                      <a:endParaRPr lang="en-US" sz="1400" b="1" dirty="0"/>
                    </a:p>
                  </a:txBody>
                  <a:tcPr/>
                </a:tc>
                <a:tc>
                  <a:txBody>
                    <a:bodyPr/>
                    <a:lstStyle/>
                    <a:p>
                      <a:r>
                        <a:rPr lang="en-US" sz="1400" kern="1200" dirty="0">
                          <a:solidFill>
                            <a:schemeClr val="dk1"/>
                          </a:solidFill>
                          <a:effectLst/>
                          <a:latin typeface="+mn-lt"/>
                          <a:ea typeface="+mn-ea"/>
                          <a:cs typeface="+mn-cs"/>
                        </a:rPr>
                        <a:t>  CDC-RDC Hierarchical Flow </a:t>
                      </a:r>
                      <a:endParaRPr lang="en-US" sz="1400" dirty="0"/>
                    </a:p>
                  </a:txBody>
                  <a:tcPr/>
                </a:tc>
                <a:tc>
                  <a:txBody>
                    <a:bodyPr/>
                    <a:lstStyle/>
                    <a:p>
                      <a:r>
                        <a:rPr lang="en-US" sz="1400" kern="1200" dirty="0">
                          <a:solidFill>
                            <a:schemeClr val="dk1"/>
                          </a:solidFill>
                          <a:effectLst/>
                          <a:latin typeface="+mn-lt"/>
                          <a:ea typeface="+mn-ea"/>
                          <a:cs typeface="+mn-cs"/>
                        </a:rPr>
                        <a:t>Jean-Christophe Brignone, Ashish Soni (ST)</a:t>
                      </a:r>
                      <a:endParaRPr lang="en-US" sz="1400" dirty="0"/>
                    </a:p>
                  </a:txBody>
                  <a:tcPr/>
                </a:tc>
                <a:tc>
                  <a:txBody>
                    <a:bodyPr/>
                    <a:lstStyle/>
                    <a:p>
                      <a:r>
                        <a:rPr lang="fr-FR" sz="1400" b="1" dirty="0"/>
                        <a:t>Don Mills (</a:t>
                      </a:r>
                      <a:r>
                        <a:rPr lang="fr-FR" sz="1400" b="1" dirty="0" err="1"/>
                        <a:t>Microchip</a:t>
                      </a:r>
                      <a:r>
                        <a:rPr lang="fr-FR" sz="1400" b="1" dirty="0"/>
                        <a:t> </a:t>
                      </a:r>
                      <a:r>
                        <a:rPr lang="fr-FR" sz="1400" b="1" dirty="0" err="1"/>
                        <a:t>Technology</a:t>
                      </a:r>
                      <a:r>
                        <a:rPr lang="fr-FR" sz="1400" b="1" dirty="0"/>
                        <a:t>)</a:t>
                      </a:r>
                      <a:endParaRPr lang="en-US"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5m</a:t>
                      </a:r>
                    </a:p>
                  </a:txBody>
                  <a:tcPr/>
                </a:tc>
                <a:extLst>
                  <a:ext uri="{0D108BD9-81ED-4DB2-BD59-A6C34878D82A}">
                    <a16:rowId xmlns:a16="http://schemas.microsoft.com/office/drawing/2014/main" val="1760128752"/>
                  </a:ext>
                </a:extLst>
              </a:tr>
              <a:tr h="287725">
                <a:tc>
                  <a:txBody>
                    <a:bodyPr/>
                    <a:lstStyle/>
                    <a:p>
                      <a:endParaRPr lang="en-US" sz="1400" b="1" dirty="0"/>
                    </a:p>
                  </a:txBody>
                  <a:tcPr/>
                </a:tc>
                <a:tc>
                  <a:txBody>
                    <a:bodyPr/>
                    <a:lstStyle/>
                    <a:p>
                      <a:r>
                        <a:rPr lang="en-US" sz="1400" dirty="0"/>
                        <a:t>  Q &amp; A</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10m</a:t>
                      </a:r>
                    </a:p>
                  </a:txBody>
                  <a:tcPr/>
                </a:tc>
                <a:extLst>
                  <a:ext uri="{0D108BD9-81ED-4DB2-BD59-A6C34878D82A}">
                    <a16:rowId xmlns:a16="http://schemas.microsoft.com/office/drawing/2014/main" val="1742278522"/>
                  </a:ext>
                </a:extLst>
              </a:tr>
              <a:tr h="287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effectLst/>
                          <a:latin typeface="+mn-lt"/>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err="1">
                          <a:solidFill>
                            <a:schemeClr val="dk1"/>
                          </a:solidFill>
                          <a:effectLst/>
                          <a:latin typeface="+mn-lt"/>
                          <a:ea typeface="+mn-ea"/>
                          <a:cs typeface="+mn-cs"/>
                        </a:rPr>
                        <a:t>Accellera</a:t>
                      </a:r>
                      <a:r>
                        <a:rPr lang="en-US" sz="1400" b="1" kern="1200" dirty="0">
                          <a:solidFill>
                            <a:schemeClr val="dk1"/>
                          </a:solidFill>
                          <a:effectLst/>
                          <a:latin typeface="+mn-lt"/>
                          <a:ea typeface="+mn-ea"/>
                          <a:cs typeface="+mn-cs"/>
                        </a:rPr>
                        <a:t> CDC WG</a:t>
                      </a:r>
                    </a:p>
                  </a:txBody>
                  <a:tcPr/>
                </a:tc>
                <a:tc>
                  <a:txBody>
                    <a:bodyPr/>
                    <a:lstStyle/>
                    <a:p>
                      <a:endParaRPr lang="en-US" sz="1400" dirty="0"/>
                    </a:p>
                  </a:txBody>
                  <a:tcPr/>
                </a:tc>
                <a:tc>
                  <a:txBody>
                    <a:bodyPr/>
                    <a:lstStyle/>
                    <a:p>
                      <a:endParaRPr lang="en-US" sz="1400" b="1" dirty="0"/>
                    </a:p>
                  </a:txBody>
                  <a:tcPr/>
                </a:tc>
                <a:tc>
                  <a:txBody>
                    <a:bodyPr/>
                    <a:lstStyle/>
                    <a:p>
                      <a:r>
                        <a:rPr lang="en-US" sz="1400" b="1" dirty="0"/>
                        <a:t>32m</a:t>
                      </a:r>
                    </a:p>
                  </a:txBody>
                  <a:tcPr/>
                </a:tc>
                <a:extLst>
                  <a:ext uri="{0D108BD9-81ED-4DB2-BD59-A6C34878D82A}">
                    <a16:rowId xmlns:a16="http://schemas.microsoft.com/office/drawing/2014/main" val="1028224444"/>
                  </a:ext>
                </a:extLst>
              </a:tr>
              <a:tr h="287725">
                <a:tc>
                  <a:txBody>
                    <a:bodyPr/>
                    <a:lstStyle/>
                    <a:p>
                      <a:endParaRPr lang="en-US" sz="1400" dirty="0"/>
                    </a:p>
                  </a:txBody>
                  <a:tcPr/>
                </a:tc>
                <a:tc>
                  <a:txBody>
                    <a:bodyPr/>
                    <a:lstStyle/>
                    <a:p>
                      <a:r>
                        <a:rPr lang="en-US" sz="1400" dirty="0"/>
                        <a:t>  </a:t>
                      </a:r>
                      <a:r>
                        <a:rPr lang="en-US" sz="1400" kern="1200" dirty="0">
                          <a:solidFill>
                            <a:schemeClr val="dk1"/>
                          </a:solidFill>
                          <a:effectLst/>
                          <a:latin typeface="+mn-lt"/>
                          <a:ea typeface="+mn-ea"/>
                          <a:cs typeface="+mn-cs"/>
                        </a:rPr>
                        <a:t>Standard</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Iredamola Olopade, </a:t>
                      </a:r>
                      <a:r>
                        <a:rPr lang="en-US" sz="1400" dirty="0"/>
                        <a:t>Jebin Vijai (Intel)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Iredamola Olopade (</a:t>
                      </a:r>
                      <a:r>
                        <a:rPr lang="fr-FR" sz="1400" b="1" dirty="0" err="1"/>
                        <a:t>Accellera</a:t>
                      </a:r>
                      <a:r>
                        <a:rPr lang="fr-FR" sz="1400" b="1" dirty="0"/>
                        <a:t>)</a:t>
                      </a:r>
                      <a:endParaRPr lang="en-US" sz="1400" b="1" dirty="0"/>
                    </a:p>
                  </a:txBody>
                  <a:tcPr/>
                </a:tc>
                <a:tc>
                  <a:txBody>
                    <a:bodyPr/>
                    <a:lstStyle/>
                    <a:p>
                      <a:r>
                        <a:rPr lang="en-US" sz="1400" dirty="0"/>
                        <a:t>3m</a:t>
                      </a:r>
                    </a:p>
                  </a:txBody>
                  <a:tcPr/>
                </a:tc>
                <a:extLst>
                  <a:ext uri="{0D108BD9-81ED-4DB2-BD59-A6C34878D82A}">
                    <a16:rowId xmlns:a16="http://schemas.microsoft.com/office/drawing/2014/main" val="1279645033"/>
                  </a:ext>
                </a:extLst>
              </a:tr>
              <a:tr h="287725">
                <a:tc>
                  <a:txBody>
                    <a:bodyPr/>
                    <a:lstStyle/>
                    <a:p>
                      <a:endParaRPr lang="en-US" sz="1400" dirty="0"/>
                    </a:p>
                  </a:txBody>
                  <a:tcPr/>
                </a:tc>
                <a:tc>
                  <a:txBody>
                    <a:bodyPr/>
                    <a:lstStyle/>
                    <a:p>
                      <a:r>
                        <a:rPr lang="en-US" sz="1400" dirty="0"/>
                        <a:t>  Assertion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Kranthi</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Pamarthi</a:t>
                      </a:r>
                      <a:r>
                        <a:rPr lang="en-US" sz="1400" kern="1200" dirty="0">
                          <a:solidFill>
                            <a:schemeClr val="dk1"/>
                          </a:solidFill>
                          <a:effectLst/>
                          <a:latin typeface="+mn-lt"/>
                          <a:ea typeface="+mn-ea"/>
                          <a:cs typeface="+mn-cs"/>
                        </a:rPr>
                        <a:t> (Renesas Electronics), </a:t>
                      </a:r>
                      <a:r>
                        <a:rPr lang="en-US" sz="1400" dirty="0"/>
                        <a:t>Manish </a:t>
                      </a:r>
                      <a:r>
                        <a:rPr lang="en-US" sz="1400" dirty="0" err="1"/>
                        <a:t>Bhati</a:t>
                      </a:r>
                      <a:r>
                        <a:rPr lang="en-US" sz="1400" dirty="0"/>
                        <a:t> (Siemens EDA)</a:t>
                      </a:r>
                    </a:p>
                  </a:txBody>
                  <a:tcPr/>
                </a:tc>
                <a:tc>
                  <a:txBody>
                    <a:bodyPr/>
                    <a:lstStyle/>
                    <a:p>
                      <a:r>
                        <a:rPr lang="fr-FR" sz="1400" b="1" dirty="0"/>
                        <a:t>Ping Yeung (</a:t>
                      </a:r>
                      <a:r>
                        <a:rPr lang="fr-FR" sz="1400" b="1" dirty="0" err="1"/>
                        <a:t>Nvidia</a:t>
                      </a:r>
                      <a:r>
                        <a:rPr lang="fr-FR" sz="1400" b="1" dirty="0"/>
                        <a:t>)</a:t>
                      </a:r>
                      <a:endParaRPr lang="en-US"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3m</a:t>
                      </a:r>
                    </a:p>
                  </a:txBody>
                  <a:tcPr/>
                </a:tc>
                <a:extLst>
                  <a:ext uri="{0D108BD9-81ED-4DB2-BD59-A6C34878D82A}">
                    <a16:rowId xmlns:a16="http://schemas.microsoft.com/office/drawing/2014/main" val="4234143148"/>
                  </a:ext>
                </a:extLst>
              </a:tr>
              <a:tr h="287725">
                <a:tc>
                  <a:txBody>
                    <a:bodyPr/>
                    <a:lstStyle/>
                    <a:p>
                      <a:endParaRPr lang="en-US" sz="1400" dirty="0"/>
                    </a:p>
                  </a:txBody>
                  <a:tcPr/>
                </a:tc>
                <a:tc>
                  <a:txBody>
                    <a:bodyPr/>
                    <a:lstStyle/>
                    <a:p>
                      <a:r>
                        <a:rPr lang="en-US" sz="1400" dirty="0"/>
                        <a:t>  Output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Joachim Voges (Infineon), </a:t>
                      </a:r>
                      <a:r>
                        <a:rPr lang="en-US" sz="1400" dirty="0"/>
                        <a:t>Devender Khari (</a:t>
                      </a:r>
                      <a:r>
                        <a:rPr lang="en-US" sz="1400" dirty="0" err="1"/>
                        <a:t>Agnisys</a:t>
                      </a:r>
                      <a:r>
                        <a:rPr lang="en-US" sz="14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Farhad Ahmed (Siemens EDA)</a:t>
                      </a:r>
                      <a:endParaRPr lang="en-US"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3m</a:t>
                      </a:r>
                    </a:p>
                  </a:txBody>
                  <a:tcPr/>
                </a:tc>
                <a:extLst>
                  <a:ext uri="{0D108BD9-81ED-4DB2-BD59-A6C34878D82A}">
                    <a16:rowId xmlns:a16="http://schemas.microsoft.com/office/drawing/2014/main" val="2398046039"/>
                  </a:ext>
                </a:extLst>
              </a:tr>
              <a:tr h="287725">
                <a:tc>
                  <a:txBody>
                    <a:bodyPr/>
                    <a:lstStyle/>
                    <a:p>
                      <a:endParaRPr lang="en-US" sz="1400" dirty="0"/>
                    </a:p>
                  </a:txBody>
                  <a:tcPr/>
                </a:tc>
                <a:tc>
                  <a:txBody>
                    <a:bodyPr/>
                    <a:lstStyle/>
                    <a:p>
                      <a:r>
                        <a:rPr lang="en-US" sz="1400" dirty="0"/>
                        <a:t>  Testing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Farhad Ahmed (Siemens EDA), </a:t>
                      </a:r>
                      <a:r>
                        <a:rPr lang="en-US" sz="1400" dirty="0"/>
                        <a:t>Suman Chalana (Qualcomm)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Farhad Ahmed (Siemens EDA)</a:t>
                      </a:r>
                      <a:endParaRPr lang="en-US"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3m</a:t>
                      </a:r>
                    </a:p>
                  </a:txBody>
                  <a:tcPr/>
                </a:tc>
                <a:extLst>
                  <a:ext uri="{0D108BD9-81ED-4DB2-BD59-A6C34878D82A}">
                    <a16:rowId xmlns:a16="http://schemas.microsoft.com/office/drawing/2014/main" val="1038206143"/>
                  </a:ext>
                </a:extLst>
              </a:tr>
              <a:tr h="287725">
                <a:tc>
                  <a:txBody>
                    <a:bodyPr/>
                    <a:lstStyle/>
                    <a:p>
                      <a:endParaRPr lang="en-US" sz="1400" dirty="0"/>
                    </a:p>
                  </a:txBody>
                  <a:tcPr/>
                </a:tc>
                <a:tc>
                  <a:txBody>
                    <a:bodyPr/>
                    <a:lstStyle/>
                    <a:p>
                      <a:r>
                        <a:rPr lang="en-US" sz="1400" dirty="0"/>
                        <a:t>  Format</a:t>
                      </a:r>
                    </a:p>
                  </a:txBody>
                  <a:tcPr/>
                </a:tc>
                <a:tc>
                  <a:txBody>
                    <a:bodyPr/>
                    <a:lstStyle/>
                    <a:p>
                      <a:r>
                        <a:rPr lang="en-US" sz="1400" kern="1200" dirty="0">
                          <a:solidFill>
                            <a:schemeClr val="dk1"/>
                          </a:solidFill>
                          <a:effectLst/>
                          <a:latin typeface="+mn-lt"/>
                          <a:ea typeface="+mn-ea"/>
                          <a:cs typeface="+mn-cs"/>
                        </a:rPr>
                        <a:t>Devender Khari (Agnisys)</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Devendra Gupta (</a:t>
                      </a:r>
                      <a:r>
                        <a:rPr lang="fr-FR" sz="1400" b="1" dirty="0" err="1"/>
                        <a:t>Agnisys</a:t>
                      </a:r>
                      <a:r>
                        <a:rPr lang="fr-FR" sz="1400" b="1"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5m</a:t>
                      </a:r>
                    </a:p>
                  </a:txBody>
                  <a:tcPr/>
                </a:tc>
                <a:extLst>
                  <a:ext uri="{0D108BD9-81ED-4DB2-BD59-A6C34878D82A}">
                    <a16:rowId xmlns:a16="http://schemas.microsoft.com/office/drawing/2014/main" val="474039729"/>
                  </a:ext>
                </a:extLst>
              </a:tr>
              <a:tr h="287725">
                <a:tc>
                  <a:txBody>
                    <a:bodyPr/>
                    <a:lstStyle/>
                    <a:p>
                      <a:endParaRPr lang="en-US" sz="1400" dirty="0"/>
                    </a:p>
                  </a:txBody>
                  <a:tcPr/>
                </a:tc>
                <a:tc>
                  <a:txBody>
                    <a:bodyPr/>
                    <a:lstStyle/>
                    <a:p>
                      <a:r>
                        <a:rPr lang="en-US" sz="1400" dirty="0"/>
                        <a:t>  Training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Jean-Christophe Brignone, Diana Kalel, </a:t>
                      </a:r>
                      <a:r>
                        <a:rPr lang="en-US" sz="1400" dirty="0"/>
                        <a:t>Ashish Soni (ST)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t>Bill Gascoyne (Blue Pearl SW)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3m</a:t>
                      </a:r>
                    </a:p>
                  </a:txBody>
                  <a:tcPr/>
                </a:tc>
                <a:extLst>
                  <a:ext uri="{0D108BD9-81ED-4DB2-BD59-A6C34878D82A}">
                    <a16:rowId xmlns:a16="http://schemas.microsoft.com/office/drawing/2014/main" val="218380833"/>
                  </a:ext>
                </a:extLst>
              </a:tr>
              <a:tr h="287725">
                <a:tc>
                  <a:txBody>
                    <a:bodyPr/>
                    <a:lstStyle/>
                    <a:p>
                      <a:endParaRPr lang="en-US" sz="1400" dirty="0"/>
                    </a:p>
                  </a:txBody>
                  <a:tcPr/>
                </a:tc>
                <a:tc>
                  <a:txBody>
                    <a:bodyPr/>
                    <a:lstStyle/>
                    <a:p>
                      <a:r>
                        <a:rPr lang="en-US" sz="1400" dirty="0"/>
                        <a:t>  Call For Contribution</a:t>
                      </a:r>
                    </a:p>
                  </a:txBody>
                  <a:tcPr/>
                </a:tc>
                <a:tc>
                  <a:txBody>
                    <a:bodyPr/>
                    <a:lstStyle/>
                    <a:p>
                      <a:r>
                        <a:rPr lang="en-US" sz="1400" kern="1200" dirty="0">
                          <a:solidFill>
                            <a:schemeClr val="dk1"/>
                          </a:solidFill>
                          <a:effectLst/>
                          <a:latin typeface="+mn-lt"/>
                          <a:ea typeface="+mn-ea"/>
                          <a:cs typeface="+mn-cs"/>
                        </a:rPr>
                        <a:t>Jean-Christophe Brignone (ST), Anupam </a:t>
                      </a:r>
                      <a:r>
                        <a:rPr lang="en-US" sz="1400" kern="1200" dirty="0" err="1">
                          <a:solidFill>
                            <a:schemeClr val="dk1"/>
                          </a:solidFill>
                          <a:effectLst/>
                          <a:latin typeface="+mn-lt"/>
                          <a:ea typeface="+mn-ea"/>
                          <a:cs typeface="+mn-cs"/>
                        </a:rPr>
                        <a:t>Bakshi</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Agnisys</a:t>
                      </a:r>
                      <a:r>
                        <a:rPr lang="en-US" sz="1400" kern="1200" dirty="0">
                          <a:solidFill>
                            <a:schemeClr val="dk1"/>
                          </a:solidFill>
                          <a:effectLst/>
                          <a:latin typeface="+mn-lt"/>
                          <a:ea typeface="+mn-ea"/>
                          <a:cs typeface="+mn-cs"/>
                        </a:rPr>
                        <a:t>)</a:t>
                      </a:r>
                      <a:endParaRPr lang="en-US" sz="1400" dirty="0"/>
                    </a:p>
                  </a:txBody>
                  <a:tcPr/>
                </a:tc>
                <a:tc>
                  <a:txBody>
                    <a:bodyPr/>
                    <a:lstStyle/>
                    <a:p>
                      <a:r>
                        <a:rPr lang="fr-FR" sz="1400" b="1" dirty="0"/>
                        <a:t>Bill Gascoyne (Blue Pearl SW)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2m</a:t>
                      </a:r>
                    </a:p>
                  </a:txBody>
                  <a:tcPr/>
                </a:tc>
                <a:extLst>
                  <a:ext uri="{0D108BD9-81ED-4DB2-BD59-A6C34878D82A}">
                    <a16:rowId xmlns:a16="http://schemas.microsoft.com/office/drawing/2014/main" val="1255986788"/>
                  </a:ext>
                </a:extLst>
              </a:tr>
              <a:tr h="287725">
                <a:tc>
                  <a:txBody>
                    <a:bodyPr/>
                    <a:lstStyle/>
                    <a:p>
                      <a:endParaRPr lang="en-US" sz="1400" dirty="0"/>
                    </a:p>
                  </a:txBody>
                  <a:tcPr/>
                </a:tc>
                <a:tc>
                  <a:txBody>
                    <a:bodyPr/>
                    <a:lstStyle/>
                    <a:p>
                      <a:r>
                        <a:rPr lang="en-US" sz="1400" dirty="0"/>
                        <a:t>  Q &amp; A</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10m</a:t>
                      </a:r>
                    </a:p>
                  </a:txBody>
                  <a:tcPr/>
                </a:tc>
                <a:extLst>
                  <a:ext uri="{0D108BD9-81ED-4DB2-BD59-A6C34878D82A}">
                    <a16:rowId xmlns:a16="http://schemas.microsoft.com/office/drawing/2014/main" val="2182730366"/>
                  </a:ext>
                </a:extLst>
              </a:tr>
            </a:tbl>
          </a:graphicData>
        </a:graphic>
      </p:graphicFrame>
      <p:sp>
        <p:nvSpPr>
          <p:cNvPr id="3" name="Slide Number Placeholder 11">
            <a:extLst>
              <a:ext uri="{FF2B5EF4-FFF2-40B4-BE49-F238E27FC236}">
                <a16:creationId xmlns:a16="http://schemas.microsoft.com/office/drawing/2014/main" id="{940DF34A-0B5C-C881-3FCC-227F1B0BCD8E}"/>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14</a:t>
            </a:fld>
            <a:endParaRPr lang="en-US" dirty="0"/>
          </a:p>
        </p:txBody>
      </p:sp>
      <p:sp>
        <p:nvSpPr>
          <p:cNvPr id="5" name="Slide Number Placeholder 4">
            <a:extLst>
              <a:ext uri="{FF2B5EF4-FFF2-40B4-BE49-F238E27FC236}">
                <a16:creationId xmlns:a16="http://schemas.microsoft.com/office/drawing/2014/main" id="{E3D9878D-536E-46DE-ACD4-78A5B9470B73}"/>
              </a:ext>
            </a:extLst>
          </p:cNvPr>
          <p:cNvSpPr>
            <a:spLocks noGrp="1"/>
          </p:cNvSpPr>
          <p:nvPr>
            <p:ph type="sldNum" sz="quarter" idx="12"/>
          </p:nvPr>
        </p:nvSpPr>
        <p:spPr/>
        <p:txBody>
          <a:bodyPr/>
          <a:lstStyle/>
          <a:p>
            <a:pPr>
              <a:defRPr/>
            </a:pPr>
            <a:fld id="{9BED2C31-2823-4D5C-9492-C33302236782}" type="slidenum">
              <a:rPr lang="en-US" smtClean="0"/>
              <a:pPr>
                <a:defRPr/>
              </a:pPr>
              <a:t>14</a:t>
            </a:fld>
            <a:endParaRPr lang="en-US" dirty="0"/>
          </a:p>
        </p:txBody>
      </p:sp>
    </p:spTree>
    <p:extLst>
      <p:ext uri="{BB962C8B-B14F-4D97-AF65-F5344CB8AC3E}">
        <p14:creationId xmlns:p14="http://schemas.microsoft.com/office/powerpoint/2010/main" val="1359276990"/>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15</a:t>
            </a:fld>
            <a:endParaRPr lang="en-US" dirty="0">
              <a:solidFill>
                <a:schemeClr val="bg1"/>
              </a:solidFill>
            </a:endParaRPr>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dirty="0"/>
              <a:t>1.1 CDC-RDC Basic Knowledge:</a:t>
            </a:r>
          </a:p>
        </p:txBody>
      </p:sp>
      <p:sp>
        <p:nvSpPr>
          <p:cNvPr id="2" name="Text Placeholder 2">
            <a:extLst>
              <a:ext uri="{FF2B5EF4-FFF2-40B4-BE49-F238E27FC236}">
                <a16:creationId xmlns:a16="http://schemas.microsoft.com/office/drawing/2014/main" id="{D7628AA4-9AC5-71D3-6220-0F88C63C2188}"/>
              </a:ext>
            </a:extLst>
          </p:cNvPr>
          <p:cNvSpPr txBox="1">
            <a:spLocks/>
          </p:cNvSpPr>
          <p:nvPr/>
        </p:nvSpPr>
        <p:spPr>
          <a:xfrm>
            <a:off x="1534614" y="2453151"/>
            <a:ext cx="7707278" cy="21292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Synchronous vs. asynchronous clocks</a:t>
            </a:r>
          </a:p>
          <a:p>
            <a:pPr marL="342900" indent="-342900"/>
            <a:r>
              <a:rPr lang="en-US" dirty="0"/>
              <a:t>Problems related to </a:t>
            </a:r>
            <a:r>
              <a:rPr lang="en-US" b="1" dirty="0"/>
              <a:t>C</a:t>
            </a:r>
            <a:r>
              <a:rPr lang="en-US" dirty="0"/>
              <a:t>lock </a:t>
            </a:r>
            <a:r>
              <a:rPr lang="en-US" b="1" dirty="0"/>
              <a:t>D</a:t>
            </a:r>
            <a:r>
              <a:rPr lang="en-US" dirty="0"/>
              <a:t>omain </a:t>
            </a:r>
            <a:r>
              <a:rPr lang="en-US" b="1" dirty="0"/>
              <a:t>C</a:t>
            </a:r>
            <a:r>
              <a:rPr lang="en-US" dirty="0"/>
              <a:t>rossing (CDC)</a:t>
            </a:r>
          </a:p>
          <a:p>
            <a:pPr marL="342900" indent="-342900"/>
            <a:r>
              <a:rPr lang="en-US" dirty="0"/>
              <a:t>CDC Synchronization</a:t>
            </a:r>
          </a:p>
          <a:p>
            <a:pPr marL="342900" indent="-342900"/>
            <a:r>
              <a:rPr lang="en-US" dirty="0"/>
              <a:t>Problems related to </a:t>
            </a:r>
            <a:r>
              <a:rPr lang="en-US" b="1" dirty="0"/>
              <a:t>R</a:t>
            </a:r>
            <a:r>
              <a:rPr lang="en-US" dirty="0"/>
              <a:t>eset </a:t>
            </a:r>
            <a:r>
              <a:rPr lang="en-US" b="1" dirty="0"/>
              <a:t>D</a:t>
            </a:r>
            <a:r>
              <a:rPr lang="en-US" dirty="0"/>
              <a:t>omain </a:t>
            </a:r>
            <a:r>
              <a:rPr lang="en-US" b="1" dirty="0"/>
              <a:t>C</a:t>
            </a:r>
            <a:r>
              <a:rPr lang="en-US" dirty="0"/>
              <a:t>rossing (RDC)</a:t>
            </a:r>
          </a:p>
          <a:p>
            <a:pPr marL="342900" indent="-342900"/>
            <a:r>
              <a:rPr lang="en-US" dirty="0"/>
              <a:t>RDC Synchronization</a:t>
            </a:r>
          </a:p>
          <a:p>
            <a:pPr marL="342900" indent="-342900"/>
            <a:endParaRPr lang="en-US" dirty="0"/>
          </a:p>
          <a:p>
            <a:endParaRPr lang="en-US" dirty="0"/>
          </a:p>
        </p:txBody>
      </p:sp>
    </p:spTree>
    <p:extLst>
      <p:ext uri="{BB962C8B-B14F-4D97-AF65-F5344CB8AC3E}">
        <p14:creationId xmlns:p14="http://schemas.microsoft.com/office/powerpoint/2010/main" val="3898903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63D-DADD-4584-AD32-3AB50A4B37DD}"/>
              </a:ext>
            </a:extLst>
          </p:cNvPr>
          <p:cNvSpPr>
            <a:spLocks noGrp="1"/>
          </p:cNvSpPr>
          <p:nvPr>
            <p:ph type="title"/>
          </p:nvPr>
        </p:nvSpPr>
        <p:spPr/>
        <p:txBody>
          <a:bodyPr/>
          <a:lstStyle/>
          <a:p>
            <a:r>
              <a:rPr lang="en-US" b="1" dirty="0"/>
              <a:t>Synchronous vs. Asynchronous</a:t>
            </a:r>
          </a:p>
        </p:txBody>
      </p:sp>
      <p:sp>
        <p:nvSpPr>
          <p:cNvPr id="3" name="Content Placeholder 2">
            <a:extLst>
              <a:ext uri="{FF2B5EF4-FFF2-40B4-BE49-F238E27FC236}">
                <a16:creationId xmlns:a16="http://schemas.microsoft.com/office/drawing/2014/main" id="{FA86E458-DAD5-45AE-8A01-0FF262651764}"/>
              </a:ext>
            </a:extLst>
          </p:cNvPr>
          <p:cNvSpPr>
            <a:spLocks noGrp="1"/>
          </p:cNvSpPr>
          <p:nvPr>
            <p:ph idx="1"/>
          </p:nvPr>
        </p:nvSpPr>
        <p:spPr>
          <a:xfrm>
            <a:off x="838200" y="1695451"/>
            <a:ext cx="10515600" cy="3776662"/>
          </a:xfrm>
        </p:spPr>
        <p:txBody>
          <a:bodyPr/>
          <a:lstStyle/>
          <a:p>
            <a:r>
              <a:rPr lang="en-US" dirty="0"/>
              <a:t>Synchronous clocks </a:t>
            </a:r>
          </a:p>
          <a:p>
            <a:pPr lvl="1"/>
            <a:r>
              <a:rPr lang="en-US" dirty="0"/>
              <a:t>Same source</a:t>
            </a:r>
          </a:p>
          <a:p>
            <a:pPr lvl="1"/>
            <a:r>
              <a:rPr lang="en-US" dirty="0"/>
              <a:t>Have an easily-established timing relationship</a:t>
            </a:r>
          </a:p>
          <a:p>
            <a:pPr lvl="1"/>
            <a:r>
              <a:rPr lang="en-US" dirty="0"/>
              <a:t>Static Timing Analysis works</a:t>
            </a:r>
          </a:p>
          <a:p>
            <a:r>
              <a:rPr lang="en-US" dirty="0"/>
              <a:t>Asynchronous clocks</a:t>
            </a:r>
          </a:p>
          <a:p>
            <a:pPr lvl="1"/>
            <a:r>
              <a:rPr lang="en-US" dirty="0"/>
              <a:t>From different sources</a:t>
            </a:r>
          </a:p>
          <a:p>
            <a:pPr lvl="1"/>
            <a:r>
              <a:rPr lang="en-US" dirty="0"/>
              <a:t>Timing relationship unknown or difficult to establish</a:t>
            </a:r>
          </a:p>
          <a:p>
            <a:pPr lvl="1"/>
            <a:r>
              <a:rPr lang="en-US" dirty="0"/>
              <a:t>Static Timing Analysis doesn’t work</a:t>
            </a:r>
          </a:p>
        </p:txBody>
      </p:sp>
      <p:sp>
        <p:nvSpPr>
          <p:cNvPr id="4" name="TextBox 3">
            <a:extLst>
              <a:ext uri="{FF2B5EF4-FFF2-40B4-BE49-F238E27FC236}">
                <a16:creationId xmlns:a16="http://schemas.microsoft.com/office/drawing/2014/main" id="{CCD1CD02-FD4B-60B7-3401-B5749FF51A7D}"/>
              </a:ext>
            </a:extLst>
          </p:cNvPr>
          <p:cNvSpPr txBox="1"/>
          <p:nvPr/>
        </p:nvSpPr>
        <p:spPr>
          <a:xfrm>
            <a:off x="95249" y="89098"/>
            <a:ext cx="6000751" cy="307777"/>
          </a:xfrm>
          <a:prstGeom prst="rect">
            <a:avLst/>
          </a:prstGeom>
          <a:solidFill>
            <a:schemeClr val="accent4">
              <a:lumMod val="60000"/>
              <a:lumOff val="40000"/>
            </a:schemeClr>
          </a:solidFill>
        </p:spPr>
        <p:txBody>
          <a:bodyPr wrap="square" rtlCol="0">
            <a:spAutoFit/>
          </a:bodyPr>
          <a:lstStyle/>
          <a:p>
            <a:pPr algn="ctr"/>
            <a:r>
              <a:rPr lang="en-US" sz="1400" dirty="0"/>
              <a:t>CDC-RDC basic knowledge</a:t>
            </a:r>
          </a:p>
        </p:txBody>
      </p:sp>
      <p:sp>
        <p:nvSpPr>
          <p:cNvPr id="6" name="TextBox 5">
            <a:extLst>
              <a:ext uri="{FF2B5EF4-FFF2-40B4-BE49-F238E27FC236}">
                <a16:creationId xmlns:a16="http://schemas.microsoft.com/office/drawing/2014/main" id="{465DD417-D9CF-97E3-AE1C-6D4EBE2E3030}"/>
              </a:ext>
            </a:extLst>
          </p:cNvPr>
          <p:cNvSpPr txBox="1"/>
          <p:nvPr/>
        </p:nvSpPr>
        <p:spPr>
          <a:xfrm>
            <a:off x="6096001" y="92968"/>
            <a:ext cx="6000750" cy="307777"/>
          </a:xfrm>
          <a:prstGeom prst="rect">
            <a:avLst/>
          </a:prstGeom>
          <a:solidFill>
            <a:schemeClr val="accent4">
              <a:lumMod val="60000"/>
              <a:lumOff val="40000"/>
              <a:alpha val="30000"/>
            </a:schemeClr>
          </a:solidFill>
        </p:spPr>
        <p:txBody>
          <a:bodyPr wrap="square" rtlCol="0">
            <a:spAutoFit/>
          </a:bodyPr>
          <a:lstStyle/>
          <a:p>
            <a:pPr algn="ctr"/>
            <a:r>
              <a:rPr lang="en-US" sz="1400" dirty="0" err="1"/>
              <a:t>Accellera</a:t>
            </a:r>
            <a:r>
              <a:rPr lang="en-US" sz="1400" dirty="0"/>
              <a:t> CDC Working Group</a:t>
            </a:r>
          </a:p>
        </p:txBody>
      </p:sp>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16</a:t>
            </a:fld>
            <a:endParaRPr lang="en-US" dirty="0">
              <a:solidFill>
                <a:schemeClr val="bg1"/>
              </a:solidFill>
            </a:endParaRPr>
          </a:p>
        </p:txBody>
      </p:sp>
    </p:spTree>
    <p:extLst>
      <p:ext uri="{BB962C8B-B14F-4D97-AF65-F5344CB8AC3E}">
        <p14:creationId xmlns:p14="http://schemas.microsoft.com/office/powerpoint/2010/main" val="126161823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8306E-C20E-05D2-1325-0A6E9F03CB56}"/>
              </a:ext>
            </a:extLst>
          </p:cNvPr>
          <p:cNvPicPr>
            <a:picLocks noChangeAspect="1"/>
          </p:cNvPicPr>
          <p:nvPr/>
        </p:nvPicPr>
        <p:blipFill>
          <a:blip r:embed="rId4"/>
          <a:stretch>
            <a:fillRect/>
          </a:stretch>
        </p:blipFill>
        <p:spPr>
          <a:xfrm>
            <a:off x="8477755" y="3220630"/>
            <a:ext cx="3714245" cy="2597544"/>
          </a:xfrm>
          <a:prstGeom prst="rect">
            <a:avLst/>
          </a:prstGeom>
        </p:spPr>
      </p:pic>
      <p:sp>
        <p:nvSpPr>
          <p:cNvPr id="2" name="Title 1">
            <a:extLst>
              <a:ext uri="{FF2B5EF4-FFF2-40B4-BE49-F238E27FC236}">
                <a16:creationId xmlns:a16="http://schemas.microsoft.com/office/drawing/2014/main" id="{BDD322D6-0E9F-45C2-B410-90E4DB4480E5}"/>
              </a:ext>
            </a:extLst>
          </p:cNvPr>
          <p:cNvSpPr>
            <a:spLocks noGrp="1"/>
          </p:cNvSpPr>
          <p:nvPr>
            <p:ph type="title"/>
          </p:nvPr>
        </p:nvSpPr>
        <p:spPr/>
        <p:txBody>
          <a:bodyPr/>
          <a:lstStyle/>
          <a:p>
            <a:r>
              <a:rPr lang="en-US" b="1" dirty="0"/>
              <a:t>Coin Toss Analogy</a:t>
            </a:r>
          </a:p>
        </p:txBody>
      </p:sp>
      <p:sp>
        <p:nvSpPr>
          <p:cNvPr id="3" name="Content Placeholder 2">
            <a:extLst>
              <a:ext uri="{FF2B5EF4-FFF2-40B4-BE49-F238E27FC236}">
                <a16:creationId xmlns:a16="http://schemas.microsoft.com/office/drawing/2014/main" id="{A574FF79-9028-413E-9AA9-288C2D08FC1F}"/>
              </a:ext>
            </a:extLst>
          </p:cNvPr>
          <p:cNvSpPr>
            <a:spLocks noGrp="1"/>
          </p:cNvSpPr>
          <p:nvPr>
            <p:ph idx="1"/>
          </p:nvPr>
        </p:nvSpPr>
        <p:spPr>
          <a:xfrm>
            <a:off x="787400" y="1690688"/>
            <a:ext cx="10515600" cy="4351338"/>
          </a:xfrm>
        </p:spPr>
        <p:txBody>
          <a:bodyPr/>
          <a:lstStyle/>
          <a:p>
            <a:r>
              <a:rPr lang="en-US" dirty="0"/>
              <a:t>Think of a setup/hold violation result as the toss of a coin</a:t>
            </a:r>
          </a:p>
          <a:p>
            <a:pPr lvl="1"/>
            <a:r>
              <a:rPr lang="en-US" dirty="0"/>
              <a:t>Heads or Tails, but also very rarely it might just stay on its edge (metastability) before falling one way or the other</a:t>
            </a:r>
          </a:p>
          <a:p>
            <a:r>
              <a:rPr lang="en-US" dirty="0"/>
              <a:t>Fixing metastability and fixing data coherency are independent</a:t>
            </a:r>
          </a:p>
          <a:p>
            <a:r>
              <a:rPr lang="en-US" dirty="0"/>
              <a:t>For one bit, fixing metastability is enough</a:t>
            </a:r>
          </a:p>
          <a:p>
            <a:pPr lvl="1"/>
            <a:r>
              <a:rPr lang="en-US" dirty="0"/>
              <a:t>Coherency doesn’t matter, since either heads or tails is fine</a:t>
            </a:r>
          </a:p>
          <a:p>
            <a:r>
              <a:rPr lang="en-US" dirty="0"/>
              <a:t>For multiple bits, must fix metastability AND data coherency</a:t>
            </a:r>
          </a:p>
          <a:p>
            <a:pPr lvl="1"/>
            <a:r>
              <a:rPr lang="en-US" dirty="0"/>
              <a:t>Requires all heads or all tails from multiple coins</a:t>
            </a:r>
          </a:p>
          <a:p>
            <a:pPr lvl="1"/>
            <a:r>
              <a:rPr lang="en-US" dirty="0"/>
              <a:t>A losing bet!</a:t>
            </a:r>
          </a:p>
        </p:txBody>
      </p:sp>
      <p:sp>
        <p:nvSpPr>
          <p:cNvPr id="12" name="Slide Number Placeholder 11">
            <a:extLst>
              <a:ext uri="{FF2B5EF4-FFF2-40B4-BE49-F238E27FC236}">
                <a16:creationId xmlns:a16="http://schemas.microsoft.com/office/drawing/2014/main" id="{FE35DD93-CB7C-6F1E-1CB0-CC28A8969545}"/>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17</a:t>
            </a:fld>
            <a:endParaRPr lang="en-US" dirty="0">
              <a:solidFill>
                <a:schemeClr val="bg1"/>
              </a:solidFill>
            </a:endParaRPr>
          </a:p>
        </p:txBody>
      </p:sp>
    </p:spTree>
    <p:extLst>
      <p:ext uri="{BB962C8B-B14F-4D97-AF65-F5344CB8AC3E}">
        <p14:creationId xmlns:p14="http://schemas.microsoft.com/office/powerpoint/2010/main" val="3603364860"/>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02532" y="225363"/>
            <a:ext cx="9925050" cy="1143000"/>
          </a:xfrm>
        </p:spPr>
        <p:txBody>
          <a:bodyPr>
            <a:normAutofit/>
          </a:bodyPr>
          <a:lstStyle/>
          <a:p>
            <a:pPr eaLnBrk="1" hangingPunct="1"/>
            <a:r>
              <a:rPr altLang="en-US" dirty="0">
                <a:solidFill>
                  <a:srgbClr val="00007F"/>
                </a:solidFill>
              </a:rPr>
              <a:t>What is Clock Domain Crossing?	</a:t>
            </a:r>
          </a:p>
        </p:txBody>
      </p:sp>
      <p:sp>
        <p:nvSpPr>
          <p:cNvPr id="5123" name="Content Placeholder 2"/>
          <p:cNvSpPr>
            <a:spLocks noGrp="1"/>
          </p:cNvSpPr>
          <p:nvPr>
            <p:ph idx="1"/>
          </p:nvPr>
        </p:nvSpPr>
        <p:spPr>
          <a:xfrm>
            <a:off x="523875" y="3395664"/>
            <a:ext cx="11010899" cy="3081337"/>
          </a:xfrm>
        </p:spPr>
        <p:txBody>
          <a:bodyPr/>
          <a:lstStyle/>
          <a:p>
            <a:pPr eaLnBrk="1" hangingPunct="1"/>
            <a:r>
              <a:rPr lang="en-US" altLang="en-US" dirty="0"/>
              <a:t>What is a Clock Domain?</a:t>
            </a:r>
          </a:p>
          <a:p>
            <a:pPr lvl="1" eaLnBrk="1" hangingPunct="1"/>
            <a:r>
              <a:rPr lang="en-US" altLang="en-US" dirty="0"/>
              <a:t>flip-flops with same clock (clock tree) or derived clocks sharing the same source</a:t>
            </a:r>
          </a:p>
          <a:p>
            <a:pPr lvl="1" eaLnBrk="1" hangingPunct="1"/>
            <a:endParaRPr lang="en-US" altLang="en-US" dirty="0"/>
          </a:p>
          <a:p>
            <a:pPr eaLnBrk="1" hangingPunct="1"/>
            <a:r>
              <a:rPr lang="en-US" altLang="en-US" dirty="0"/>
              <a:t>Clock Domain Crossing</a:t>
            </a:r>
          </a:p>
          <a:p>
            <a:pPr lvl="1" eaLnBrk="1" hangingPunct="1"/>
            <a:r>
              <a:rPr lang="en-US" altLang="en-US" dirty="0"/>
              <a:t>Data from one clock domain is captured (sampled) in another clock domain</a:t>
            </a:r>
          </a:p>
          <a:p>
            <a:pPr eaLnBrk="1" hangingPunct="1">
              <a:buFont typeface="Arial" panose="020B0604020202020204" pitchFamily="34" charset="0"/>
              <a:buNone/>
            </a:pPr>
            <a:endParaRPr lang="en-US" altLang="en-US" dirty="0"/>
          </a:p>
        </p:txBody>
      </p:sp>
      <p:grpSp>
        <p:nvGrpSpPr>
          <p:cNvPr id="5127" name="Group 6"/>
          <p:cNvGrpSpPr>
            <a:grpSpLocks/>
          </p:cNvGrpSpPr>
          <p:nvPr/>
        </p:nvGrpSpPr>
        <p:grpSpPr bwMode="auto">
          <a:xfrm>
            <a:off x="3775075" y="1445389"/>
            <a:ext cx="4302125" cy="1497012"/>
            <a:chOff x="1307575" y="1662370"/>
            <a:chExt cx="4301360" cy="1497795"/>
          </a:xfrm>
        </p:grpSpPr>
        <p:sp>
          <p:nvSpPr>
            <p:cNvPr id="5129" name="Line 27"/>
            <p:cNvSpPr>
              <a:spLocks noChangeShapeType="1"/>
            </p:cNvSpPr>
            <p:nvPr/>
          </p:nvSpPr>
          <p:spPr bwMode="auto">
            <a:xfrm>
              <a:off x="2109629" y="2076825"/>
              <a:ext cx="2731206"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130" name="Text Box 46"/>
            <p:cNvSpPr txBox="1">
              <a:spLocks noChangeArrowheads="1"/>
            </p:cNvSpPr>
            <p:nvPr/>
          </p:nvSpPr>
          <p:spPr bwMode="auto">
            <a:xfrm>
              <a:off x="1681940" y="1892800"/>
              <a:ext cx="3879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1400" b="1"/>
                <a:t>A_in</a:t>
              </a:r>
            </a:p>
          </p:txBody>
        </p:sp>
        <p:grpSp>
          <p:nvGrpSpPr>
            <p:cNvPr id="5131" name="Group 9"/>
            <p:cNvGrpSpPr>
              <a:grpSpLocks/>
            </p:cNvGrpSpPr>
            <p:nvPr/>
          </p:nvGrpSpPr>
          <p:grpSpPr bwMode="auto">
            <a:xfrm>
              <a:off x="2698677" y="1931205"/>
              <a:ext cx="474825" cy="691290"/>
              <a:chOff x="2776671" y="1931205"/>
              <a:chExt cx="396831" cy="593682"/>
            </a:xfrm>
          </p:grpSpPr>
          <p:sp>
            <p:nvSpPr>
              <p:cNvPr id="29" name="Rectangle 30"/>
              <p:cNvSpPr>
                <a:spLocks noChangeArrowheads="1"/>
              </p:cNvSpPr>
              <p:nvPr/>
            </p:nvSpPr>
            <p:spPr bwMode="blackWhite">
              <a:xfrm>
                <a:off x="2776087" y="1930855"/>
                <a:ext cx="397952" cy="593368"/>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1" hangingPunct="1">
                  <a:defRPr/>
                </a:pPr>
                <a:endParaRPr lang="en-US"/>
              </a:p>
            </p:txBody>
          </p:sp>
          <p:sp>
            <p:nvSpPr>
              <p:cNvPr id="5146" name="Text Box 31"/>
              <p:cNvSpPr txBox="1">
                <a:spLocks noChangeArrowheads="1"/>
              </p:cNvSpPr>
              <p:nvPr/>
            </p:nvSpPr>
            <p:spPr bwMode="auto">
              <a:xfrm>
                <a:off x="2844036" y="2001615"/>
                <a:ext cx="329465" cy="23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A1</a:t>
                </a:r>
              </a:p>
            </p:txBody>
          </p:sp>
        </p:grpSp>
        <p:grpSp>
          <p:nvGrpSpPr>
            <p:cNvPr id="5132" name="Group 10"/>
            <p:cNvGrpSpPr>
              <a:grpSpLocks/>
            </p:cNvGrpSpPr>
            <p:nvPr/>
          </p:nvGrpSpPr>
          <p:grpSpPr bwMode="auto">
            <a:xfrm>
              <a:off x="3959168" y="1944542"/>
              <a:ext cx="474825" cy="691289"/>
              <a:chOff x="2776671" y="1931205"/>
              <a:chExt cx="396831" cy="593682"/>
            </a:xfrm>
          </p:grpSpPr>
          <p:sp>
            <p:nvSpPr>
              <p:cNvPr id="27" name="Rectangle 30"/>
              <p:cNvSpPr>
                <a:spLocks noChangeArrowheads="1"/>
              </p:cNvSpPr>
              <p:nvPr/>
            </p:nvSpPr>
            <p:spPr bwMode="blackWhite">
              <a:xfrm>
                <a:off x="2777212" y="1931678"/>
                <a:ext cx="396625" cy="593368"/>
              </a:xfrm>
              <a:prstGeom prst="rect">
                <a:avLst/>
              </a:prstGeom>
              <a:solidFill>
                <a:schemeClr val="accent2">
                  <a:lumMod val="20000"/>
                  <a:lumOff val="80000"/>
                </a:schemeClr>
              </a:solidFill>
              <a:ln w="9525">
                <a:solidFill>
                  <a:schemeClr val="tx1"/>
                </a:solidFill>
                <a:miter lim="800000"/>
                <a:headEnd/>
                <a:tailEnd/>
              </a:ln>
            </p:spPr>
            <p:txBody>
              <a:bodyPr wrap="none" anchor="ctr"/>
              <a:lstStyle/>
              <a:p>
                <a:pPr algn="ctr" eaLnBrk="1" hangingPunct="1">
                  <a:defRPr/>
                </a:pPr>
                <a:endParaRPr lang="en-US"/>
              </a:p>
            </p:txBody>
          </p:sp>
          <p:sp>
            <p:nvSpPr>
              <p:cNvPr id="5144" name="Text Box 31"/>
              <p:cNvSpPr txBox="1">
                <a:spLocks noChangeArrowheads="1"/>
              </p:cNvSpPr>
              <p:nvPr/>
            </p:nvSpPr>
            <p:spPr bwMode="auto">
              <a:xfrm>
                <a:off x="2844036" y="2001618"/>
                <a:ext cx="329465" cy="23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B1</a:t>
                </a:r>
              </a:p>
            </p:txBody>
          </p:sp>
        </p:grpSp>
        <p:cxnSp>
          <p:nvCxnSpPr>
            <p:cNvPr id="17" name="Straight Connector 16"/>
            <p:cNvCxnSpPr>
              <a:stCxn id="29" idx="1"/>
              <a:endCxn id="29" idx="1"/>
            </p:cNvCxnSpPr>
            <p:nvPr/>
          </p:nvCxnSpPr>
          <p:spPr>
            <a:xfrm>
              <a:off x="2697978" y="227705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134" name="Line 27"/>
            <p:cNvSpPr>
              <a:spLocks noChangeShapeType="1"/>
            </p:cNvSpPr>
            <p:nvPr/>
          </p:nvSpPr>
          <p:spPr bwMode="auto">
            <a:xfrm>
              <a:off x="2110778" y="2430470"/>
              <a:ext cx="587899"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135" name="Line 27"/>
            <p:cNvSpPr>
              <a:spLocks noChangeShapeType="1"/>
            </p:cNvSpPr>
            <p:nvPr/>
          </p:nvSpPr>
          <p:spPr bwMode="auto">
            <a:xfrm>
              <a:off x="3688685" y="2430470"/>
              <a:ext cx="270483"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136" name="Line 27"/>
            <p:cNvSpPr>
              <a:spLocks noChangeShapeType="1"/>
            </p:cNvSpPr>
            <p:nvPr/>
          </p:nvSpPr>
          <p:spPr bwMode="auto">
            <a:xfrm>
              <a:off x="2110778" y="2776115"/>
              <a:ext cx="1577908"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137" name="Line 27"/>
            <p:cNvSpPr>
              <a:spLocks noChangeShapeType="1"/>
            </p:cNvSpPr>
            <p:nvPr/>
          </p:nvSpPr>
          <p:spPr bwMode="auto">
            <a:xfrm flipV="1">
              <a:off x="3688685" y="2430470"/>
              <a:ext cx="0" cy="34564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138" name="Text Box 46"/>
            <p:cNvSpPr txBox="1">
              <a:spLocks noChangeArrowheads="1"/>
            </p:cNvSpPr>
            <p:nvPr/>
          </p:nvSpPr>
          <p:spPr bwMode="auto">
            <a:xfrm>
              <a:off x="1569954" y="2276850"/>
              <a:ext cx="508062" cy="21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1400" b="1"/>
                <a:t>Clk_A</a:t>
              </a:r>
            </a:p>
          </p:txBody>
        </p:sp>
        <p:sp>
          <p:nvSpPr>
            <p:cNvPr id="5139" name="Text Box 46"/>
            <p:cNvSpPr txBox="1">
              <a:spLocks noChangeArrowheads="1"/>
            </p:cNvSpPr>
            <p:nvPr/>
          </p:nvSpPr>
          <p:spPr bwMode="auto">
            <a:xfrm>
              <a:off x="1577768" y="2622495"/>
              <a:ext cx="508062" cy="21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1400" b="1"/>
                <a:t>Clk_B</a:t>
              </a:r>
            </a:p>
          </p:txBody>
        </p:sp>
        <p:sp>
          <p:nvSpPr>
            <p:cNvPr id="5140" name="Text Box 46"/>
            <p:cNvSpPr txBox="1">
              <a:spLocks noChangeArrowheads="1"/>
            </p:cNvSpPr>
            <p:nvPr/>
          </p:nvSpPr>
          <p:spPr bwMode="auto">
            <a:xfrm>
              <a:off x="3517433" y="1854395"/>
              <a:ext cx="387859" cy="21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1400" b="1"/>
                <a:t>B_in</a:t>
              </a:r>
            </a:p>
          </p:txBody>
        </p:sp>
        <p:sp>
          <p:nvSpPr>
            <p:cNvPr id="5141" name="Text Box 46"/>
            <p:cNvSpPr txBox="1">
              <a:spLocks noChangeArrowheads="1"/>
            </p:cNvSpPr>
            <p:nvPr/>
          </p:nvSpPr>
          <p:spPr bwMode="auto">
            <a:xfrm>
              <a:off x="4879240" y="1892800"/>
              <a:ext cx="506459" cy="21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a:t>B_out</a:t>
              </a:r>
            </a:p>
          </p:txBody>
        </p:sp>
        <p:sp>
          <p:nvSpPr>
            <p:cNvPr id="26" name="Rectangle 25"/>
            <p:cNvSpPr/>
            <p:nvPr/>
          </p:nvSpPr>
          <p:spPr>
            <a:xfrm>
              <a:off x="1307575" y="1662370"/>
              <a:ext cx="4301360" cy="14977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cxnSp>
        <p:nvCxnSpPr>
          <p:cNvPr id="34" name="Straight Arrow Connector 33"/>
          <p:cNvCxnSpPr>
            <a:cxnSpLocks/>
          </p:cNvCxnSpPr>
          <p:nvPr/>
        </p:nvCxnSpPr>
        <p:spPr>
          <a:xfrm flipV="1">
            <a:off x="4283432" y="1941297"/>
            <a:ext cx="1699429" cy="30021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Slide Number Placeholder 27"/>
          <p:cNvSpPr>
            <a:spLocks noGrp="1"/>
          </p:cNvSpPr>
          <p:nvPr>
            <p:ph type="sldNum" sz="quarter" idx="12"/>
          </p:nvPr>
        </p:nvSpPr>
        <p:spPr>
          <a:xfrm>
            <a:off x="8229600" y="6688138"/>
            <a:ext cx="912813" cy="158750"/>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2B815E6B-817F-477B-8AEF-804B75D7815B}" type="slidenum">
              <a:rPr lang="en-US" altLang="en-US" smtClean="0"/>
              <a:pPr>
                <a:defRPr/>
              </a:pPr>
              <a:t>18</a:t>
            </a:fld>
            <a:endParaRPr lang="en-US" altLang="en-US" dirty="0"/>
          </a:p>
        </p:txBody>
      </p:sp>
      <p:sp>
        <p:nvSpPr>
          <p:cNvPr id="2" name="Slide Number Placeholder 11">
            <a:extLst>
              <a:ext uri="{FF2B5EF4-FFF2-40B4-BE49-F238E27FC236}">
                <a16:creationId xmlns:a16="http://schemas.microsoft.com/office/drawing/2014/main" id="{88A2E124-FD0D-7DB9-1FAD-D61FCC50DE41}"/>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18</a:t>
            </a:fld>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12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123">
                                            <p:txEl>
                                              <p:pRg st="1" end="1"/>
                                            </p:txEl>
                                          </p:spTgt>
                                        </p:tgtEl>
                                        <p:attrNameLst>
                                          <p:attrName>ppt_c</p:attrName>
                                        </p:attrNameLst>
                                      </p:cBhvr>
                                      <p:to>
                                        <a:srgbClr val="969696"/>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Effect transition="in" filter="wipe(left)">
                                      <p:cBhvr>
                                        <p:cTn id="19" dur="500"/>
                                        <p:tgtEl>
                                          <p:spTgt spid="5123">
                                            <p:txEl>
                                              <p:pRg st="4" end="4"/>
                                            </p:txEl>
                                          </p:spTgt>
                                        </p:tgtEl>
                                      </p:cBhvr>
                                    </p:animEffect>
                                  </p:childTnLst>
                                </p:cTn>
                              </p:par>
                            </p:childTnLst>
                          </p:cTn>
                        </p:par>
                        <p:par>
                          <p:cTn id="20" fill="hold" nodeType="afterGroup">
                            <p:stCondLst>
                              <p:cond delay="500"/>
                            </p:stCondLst>
                            <p:childTnLst>
                              <p:par>
                                <p:cTn id="21" presetID="22" presetClass="entr" presetSubtype="4"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a:xfrm>
            <a:off x="838200" y="169356"/>
            <a:ext cx="10515600" cy="1325563"/>
          </a:xfrm>
        </p:spPr>
        <p:txBody>
          <a:bodyPr/>
          <a:lstStyle/>
          <a:p>
            <a:r>
              <a:rPr lang="en-US" b="1" dirty="0"/>
              <a:t>Why do CDCs need fixing?</a:t>
            </a:r>
          </a:p>
        </p:txBody>
      </p:sp>
      <p:sp>
        <p:nvSpPr>
          <p:cNvPr id="3" name="Content Placeholder 2">
            <a:extLst>
              <a:ext uri="{FF2B5EF4-FFF2-40B4-BE49-F238E27FC236}">
                <a16:creationId xmlns:a16="http://schemas.microsoft.com/office/drawing/2014/main" id="{1EFF8C5C-76A0-4BC0-82CE-8772427D9165}"/>
              </a:ext>
            </a:extLst>
          </p:cNvPr>
          <p:cNvSpPr>
            <a:spLocks noGrp="1"/>
          </p:cNvSpPr>
          <p:nvPr>
            <p:ph idx="1"/>
          </p:nvPr>
        </p:nvSpPr>
        <p:spPr>
          <a:xfrm>
            <a:off x="787400" y="1277305"/>
            <a:ext cx="10515600" cy="1566852"/>
          </a:xfrm>
        </p:spPr>
        <p:txBody>
          <a:bodyPr/>
          <a:lstStyle/>
          <a:p>
            <a:r>
              <a:rPr lang="en-US" dirty="0"/>
              <a:t>Metastability</a:t>
            </a:r>
          </a:p>
          <a:p>
            <a:pPr lvl="1"/>
            <a:r>
              <a:rPr lang="en-US" dirty="0"/>
              <a:t> </a:t>
            </a:r>
            <a:r>
              <a:rPr lang="en-US" dirty="0">
                <a:solidFill>
                  <a:schemeClr val="accent2"/>
                </a:solidFill>
              </a:rPr>
              <a:t>Timing violations</a:t>
            </a:r>
            <a:r>
              <a:rPr lang="en-US" dirty="0"/>
              <a:t> on registers resulting in an indeterminate state</a:t>
            </a:r>
            <a:br>
              <a:rPr lang="en-US" dirty="0"/>
            </a:br>
            <a:r>
              <a:rPr lang="en-US" dirty="0"/>
              <a:t> lasting long enough to violate </a:t>
            </a:r>
            <a:r>
              <a:rPr lang="en-US" dirty="0">
                <a:solidFill>
                  <a:schemeClr val="accent1">
                    <a:lumMod val="75000"/>
                  </a:schemeClr>
                </a:solidFill>
              </a:rPr>
              <a:t>timing assumptions</a:t>
            </a:r>
            <a:r>
              <a:rPr lang="en-US" dirty="0"/>
              <a:t> of the following circuits </a:t>
            </a:r>
          </a:p>
          <a:p>
            <a:pPr marL="914400" lvl="2" indent="0">
              <a:buNone/>
            </a:pPr>
            <a:r>
              <a:rPr lang="en-US" dirty="0"/>
              <a:t>… the coin decided too late / has not decided yet</a:t>
            </a:r>
          </a:p>
        </p:txBody>
      </p:sp>
      <p:sp>
        <p:nvSpPr>
          <p:cNvPr id="12" name="Slide Number Placeholder 11">
            <a:extLst>
              <a:ext uri="{FF2B5EF4-FFF2-40B4-BE49-F238E27FC236}">
                <a16:creationId xmlns:a16="http://schemas.microsoft.com/office/drawing/2014/main" id="{8DA73A1B-9B9C-5D0B-E497-CEEB22EB20AB}"/>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19</a:t>
            </a:fld>
            <a:endParaRPr lang="en-US" dirty="0">
              <a:solidFill>
                <a:schemeClr val="bg1"/>
              </a:solidFill>
            </a:endParaRPr>
          </a:p>
        </p:txBody>
      </p:sp>
      <p:grpSp>
        <p:nvGrpSpPr>
          <p:cNvPr id="4" name="Gruppieren 3">
            <a:extLst>
              <a:ext uri="{FF2B5EF4-FFF2-40B4-BE49-F238E27FC236}">
                <a16:creationId xmlns:a16="http://schemas.microsoft.com/office/drawing/2014/main" id="{B8617337-50A6-99EB-DA74-12AECBB0AC4D}"/>
              </a:ext>
            </a:extLst>
          </p:cNvPr>
          <p:cNvGrpSpPr/>
          <p:nvPr/>
        </p:nvGrpSpPr>
        <p:grpSpPr>
          <a:xfrm>
            <a:off x="4823694" y="2993331"/>
            <a:ext cx="4290271" cy="2297432"/>
            <a:chOff x="6345979" y="718818"/>
            <a:chExt cx="3925807" cy="2117978"/>
          </a:xfrm>
        </p:grpSpPr>
        <p:sp>
          <p:nvSpPr>
            <p:cNvPr id="5" name="Rechteck 4">
              <a:extLst>
                <a:ext uri="{FF2B5EF4-FFF2-40B4-BE49-F238E27FC236}">
                  <a16:creationId xmlns:a16="http://schemas.microsoft.com/office/drawing/2014/main" id="{6C3E5432-BEAD-BE91-6015-F7E7BF3C48D2}"/>
                </a:ext>
              </a:extLst>
            </p:cNvPr>
            <p:cNvSpPr/>
            <p:nvPr/>
          </p:nvSpPr>
          <p:spPr>
            <a:xfrm>
              <a:off x="7465602" y="945610"/>
              <a:ext cx="246061" cy="65670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B7539050-690E-E29A-FE92-E09248F9B7C1}"/>
                </a:ext>
              </a:extLst>
            </p:cNvPr>
            <p:cNvSpPr/>
            <p:nvPr/>
          </p:nvSpPr>
          <p:spPr>
            <a:xfrm>
              <a:off x="8350446" y="1142348"/>
              <a:ext cx="224435" cy="1077835"/>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 name="Grafik 87">
              <a:extLst>
                <a:ext uri="{FF2B5EF4-FFF2-40B4-BE49-F238E27FC236}">
                  <a16:creationId xmlns:a16="http://schemas.microsoft.com/office/drawing/2014/main" id="{B8D3FA13-3867-ECA5-33D3-CFCEBB255302}"/>
                </a:ext>
              </a:extLst>
            </p:cNvPr>
            <p:cNvGrpSpPr/>
            <p:nvPr/>
          </p:nvGrpSpPr>
          <p:grpSpPr>
            <a:xfrm>
              <a:off x="6345979" y="754391"/>
              <a:ext cx="3736603" cy="2082405"/>
              <a:chOff x="6345979" y="754391"/>
              <a:chExt cx="3736603" cy="2082405"/>
            </a:xfrm>
          </p:grpSpPr>
          <p:grpSp>
            <p:nvGrpSpPr>
              <p:cNvPr id="13" name="Grafik 87">
                <a:extLst>
                  <a:ext uri="{FF2B5EF4-FFF2-40B4-BE49-F238E27FC236}">
                    <a16:creationId xmlns:a16="http://schemas.microsoft.com/office/drawing/2014/main" id="{7CD4C373-8FAF-C6E3-0B9B-9033C70F3C68}"/>
                  </a:ext>
                </a:extLst>
              </p:cNvPr>
              <p:cNvGrpSpPr/>
              <p:nvPr/>
            </p:nvGrpSpPr>
            <p:grpSpPr>
              <a:xfrm>
                <a:off x="6736649" y="759307"/>
                <a:ext cx="3264325" cy="2040204"/>
                <a:chOff x="6736649" y="759307"/>
                <a:chExt cx="3264325" cy="2040204"/>
              </a:xfrm>
              <a:solidFill>
                <a:srgbClr val="000000"/>
              </a:solidFill>
            </p:grpSpPr>
            <p:sp>
              <p:nvSpPr>
                <p:cNvPr id="313" name="Freihandform: Form 312">
                  <a:extLst>
                    <a:ext uri="{FF2B5EF4-FFF2-40B4-BE49-F238E27FC236}">
                      <a16:creationId xmlns:a16="http://schemas.microsoft.com/office/drawing/2014/main" id="{5FEC4D6F-D061-6033-F787-643D165FDD3B}"/>
                    </a:ext>
                  </a:extLst>
                </p:cNvPr>
                <p:cNvSpPr/>
                <p:nvPr/>
              </p:nvSpPr>
              <p:spPr>
                <a:xfrm>
                  <a:off x="6736649"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14" name="Freihandform: Form 313">
                  <a:extLst>
                    <a:ext uri="{FF2B5EF4-FFF2-40B4-BE49-F238E27FC236}">
                      <a16:creationId xmlns:a16="http://schemas.microsoft.com/office/drawing/2014/main" id="{EFF482A0-A7CE-27B0-4EC3-9F91CEE85048}"/>
                    </a:ext>
                  </a:extLst>
                </p:cNvPr>
                <p:cNvSpPr/>
                <p:nvPr/>
              </p:nvSpPr>
              <p:spPr>
                <a:xfrm>
                  <a:off x="7008676"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15" name="Freihandform: Form 314">
                  <a:extLst>
                    <a:ext uri="{FF2B5EF4-FFF2-40B4-BE49-F238E27FC236}">
                      <a16:creationId xmlns:a16="http://schemas.microsoft.com/office/drawing/2014/main" id="{DFCBE082-3BF7-D9FF-ADBB-02C82FD7DD6D}"/>
                    </a:ext>
                  </a:extLst>
                </p:cNvPr>
                <p:cNvSpPr/>
                <p:nvPr/>
              </p:nvSpPr>
              <p:spPr>
                <a:xfrm>
                  <a:off x="7280703"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16" name="Freihandform: Form 315">
                  <a:extLst>
                    <a:ext uri="{FF2B5EF4-FFF2-40B4-BE49-F238E27FC236}">
                      <a16:creationId xmlns:a16="http://schemas.microsoft.com/office/drawing/2014/main" id="{0FDF39E5-26E1-4F36-A48B-133B58A28B49}"/>
                    </a:ext>
                  </a:extLst>
                </p:cNvPr>
                <p:cNvSpPr/>
                <p:nvPr/>
              </p:nvSpPr>
              <p:spPr>
                <a:xfrm>
                  <a:off x="7552730"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17" name="Freihandform: Form 316">
                  <a:extLst>
                    <a:ext uri="{FF2B5EF4-FFF2-40B4-BE49-F238E27FC236}">
                      <a16:creationId xmlns:a16="http://schemas.microsoft.com/office/drawing/2014/main" id="{4F70CBBF-9959-D090-B3B0-52B9A7276E07}"/>
                    </a:ext>
                  </a:extLst>
                </p:cNvPr>
                <p:cNvSpPr/>
                <p:nvPr/>
              </p:nvSpPr>
              <p:spPr>
                <a:xfrm>
                  <a:off x="7824757"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18" name="Freihandform: Form 317">
                  <a:extLst>
                    <a:ext uri="{FF2B5EF4-FFF2-40B4-BE49-F238E27FC236}">
                      <a16:creationId xmlns:a16="http://schemas.microsoft.com/office/drawing/2014/main" id="{B0C93243-F920-CB1B-F193-F3A6A156669A}"/>
                    </a:ext>
                  </a:extLst>
                </p:cNvPr>
                <p:cNvSpPr/>
                <p:nvPr/>
              </p:nvSpPr>
              <p:spPr>
                <a:xfrm>
                  <a:off x="8096784"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19" name="Freihandform: Form 318">
                  <a:extLst>
                    <a:ext uri="{FF2B5EF4-FFF2-40B4-BE49-F238E27FC236}">
                      <a16:creationId xmlns:a16="http://schemas.microsoft.com/office/drawing/2014/main" id="{C9220C5E-BFD1-1F75-D389-972E1F0F1F35}"/>
                    </a:ext>
                  </a:extLst>
                </p:cNvPr>
                <p:cNvSpPr/>
                <p:nvPr/>
              </p:nvSpPr>
              <p:spPr>
                <a:xfrm>
                  <a:off x="8368811"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20" name="Freihandform: Form 319">
                  <a:extLst>
                    <a:ext uri="{FF2B5EF4-FFF2-40B4-BE49-F238E27FC236}">
                      <a16:creationId xmlns:a16="http://schemas.microsoft.com/office/drawing/2014/main" id="{08726563-8403-F83E-2691-FA26A5155BFF}"/>
                    </a:ext>
                  </a:extLst>
                </p:cNvPr>
                <p:cNvSpPr/>
                <p:nvPr/>
              </p:nvSpPr>
              <p:spPr>
                <a:xfrm>
                  <a:off x="8640839"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21" name="Freihandform: Form 320">
                  <a:extLst>
                    <a:ext uri="{FF2B5EF4-FFF2-40B4-BE49-F238E27FC236}">
                      <a16:creationId xmlns:a16="http://schemas.microsoft.com/office/drawing/2014/main" id="{D8970BAA-DC92-F10A-B0A7-429BAAEF3653}"/>
                    </a:ext>
                  </a:extLst>
                </p:cNvPr>
                <p:cNvSpPr/>
                <p:nvPr/>
              </p:nvSpPr>
              <p:spPr>
                <a:xfrm>
                  <a:off x="8912866"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22" name="Freihandform: Form 321">
                  <a:extLst>
                    <a:ext uri="{FF2B5EF4-FFF2-40B4-BE49-F238E27FC236}">
                      <a16:creationId xmlns:a16="http://schemas.microsoft.com/office/drawing/2014/main" id="{BA64A719-28D3-EDC4-FFAC-D9666AB5FB02}"/>
                    </a:ext>
                  </a:extLst>
                </p:cNvPr>
                <p:cNvSpPr/>
                <p:nvPr/>
              </p:nvSpPr>
              <p:spPr>
                <a:xfrm>
                  <a:off x="9184893"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23" name="Freihandform: Form 322">
                  <a:extLst>
                    <a:ext uri="{FF2B5EF4-FFF2-40B4-BE49-F238E27FC236}">
                      <a16:creationId xmlns:a16="http://schemas.microsoft.com/office/drawing/2014/main" id="{5788EB44-5589-DD43-363B-1C8F9708BD90}"/>
                    </a:ext>
                  </a:extLst>
                </p:cNvPr>
                <p:cNvSpPr/>
                <p:nvPr/>
              </p:nvSpPr>
              <p:spPr>
                <a:xfrm>
                  <a:off x="9456920"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24" name="Freihandform: Form 323">
                  <a:extLst>
                    <a:ext uri="{FF2B5EF4-FFF2-40B4-BE49-F238E27FC236}">
                      <a16:creationId xmlns:a16="http://schemas.microsoft.com/office/drawing/2014/main" id="{98793B3D-78F2-DCA4-ED83-F3CB7EDEDCE0}"/>
                    </a:ext>
                  </a:extLst>
                </p:cNvPr>
                <p:cNvSpPr/>
                <p:nvPr/>
              </p:nvSpPr>
              <p:spPr>
                <a:xfrm>
                  <a:off x="9728947"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sp>
              <p:nvSpPr>
                <p:cNvPr id="325" name="Freihandform: Form 324">
                  <a:extLst>
                    <a:ext uri="{FF2B5EF4-FFF2-40B4-BE49-F238E27FC236}">
                      <a16:creationId xmlns:a16="http://schemas.microsoft.com/office/drawing/2014/main" id="{C12603E4-3425-D600-385B-E1D361408863}"/>
                    </a:ext>
                  </a:extLst>
                </p:cNvPr>
                <p:cNvSpPr/>
                <p:nvPr/>
              </p:nvSpPr>
              <p:spPr>
                <a:xfrm>
                  <a:off x="10000974" y="759307"/>
                  <a:ext cx="6800" cy="2040204"/>
                </a:xfrm>
                <a:custGeom>
                  <a:avLst/>
                  <a:gdLst>
                    <a:gd name="connsiteX0" fmla="*/ 61 w 6800"/>
                    <a:gd name="connsiteY0" fmla="*/ 1 h 2040204"/>
                    <a:gd name="connsiteX1" fmla="*/ 61 w 6800"/>
                    <a:gd name="connsiteY1" fmla="*/ 2040205 h 2040204"/>
                  </a:gdLst>
                  <a:ahLst/>
                  <a:cxnLst>
                    <a:cxn ang="0">
                      <a:pos x="connsiteX0" y="connsiteY0"/>
                    </a:cxn>
                    <a:cxn ang="0">
                      <a:pos x="connsiteX1" y="connsiteY1"/>
                    </a:cxn>
                  </a:cxnLst>
                  <a:rect l="l" t="t" r="r" b="b"/>
                  <a:pathLst>
                    <a:path w="6800" h="2040204">
                      <a:moveTo>
                        <a:pt x="61" y="1"/>
                      </a:moveTo>
                      <a:lnTo>
                        <a:pt x="61" y="2040205"/>
                      </a:lnTo>
                    </a:path>
                  </a:pathLst>
                </a:custGeom>
                <a:solidFill>
                  <a:srgbClr val="000000"/>
                </a:solidFill>
                <a:ln w="3393" cap="flat">
                  <a:solidFill>
                    <a:srgbClr val="888888"/>
                  </a:solidFill>
                  <a:custDash>
                    <a:ds d="75000" sp="225000"/>
                  </a:custDash>
                  <a:miter/>
                </a:ln>
              </p:spPr>
              <p:txBody>
                <a:bodyPr rtlCol="0" anchor="ctr"/>
                <a:lstStyle/>
                <a:p>
                  <a:endParaRPr lang="de-DE"/>
                </a:p>
              </p:txBody>
            </p:sp>
          </p:grpSp>
          <p:grpSp>
            <p:nvGrpSpPr>
              <p:cNvPr id="14" name="Grafik 87">
                <a:extLst>
                  <a:ext uri="{FF2B5EF4-FFF2-40B4-BE49-F238E27FC236}">
                    <a16:creationId xmlns:a16="http://schemas.microsoft.com/office/drawing/2014/main" id="{C3A19096-EB66-8A26-03A4-6DDBD87E5C60}"/>
                  </a:ext>
                </a:extLst>
              </p:cNvPr>
              <p:cNvGrpSpPr/>
              <p:nvPr/>
            </p:nvGrpSpPr>
            <p:grpSpPr>
              <a:xfrm>
                <a:off x="6345979" y="754391"/>
                <a:ext cx="3654995" cy="246221"/>
                <a:chOff x="6345979" y="754391"/>
                <a:chExt cx="3654995" cy="246221"/>
              </a:xfrm>
            </p:grpSpPr>
            <p:sp>
              <p:nvSpPr>
                <p:cNvPr id="277" name="Textfeld 276">
                  <a:extLst>
                    <a:ext uri="{FF2B5EF4-FFF2-40B4-BE49-F238E27FC236}">
                      <a16:creationId xmlns:a16="http://schemas.microsoft.com/office/drawing/2014/main" id="{97FDAFEE-3CC8-C799-FD57-E94CA414AD3D}"/>
                    </a:ext>
                  </a:extLst>
                </p:cNvPr>
                <p:cNvSpPr txBox="1"/>
                <p:nvPr/>
              </p:nvSpPr>
              <p:spPr>
                <a:xfrm>
                  <a:off x="6345979" y="754391"/>
                  <a:ext cx="482824"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clk_1</a:t>
                  </a:r>
                </a:p>
              </p:txBody>
            </p:sp>
            <p:grpSp>
              <p:nvGrpSpPr>
                <p:cNvPr id="278" name="Grafik 87">
                  <a:extLst>
                    <a:ext uri="{FF2B5EF4-FFF2-40B4-BE49-F238E27FC236}">
                      <a16:creationId xmlns:a16="http://schemas.microsoft.com/office/drawing/2014/main" id="{F95B57F0-A753-2D66-4AD0-B443E65CC6E5}"/>
                    </a:ext>
                  </a:extLst>
                </p:cNvPr>
                <p:cNvGrpSpPr/>
                <p:nvPr/>
              </p:nvGrpSpPr>
              <p:grpSpPr>
                <a:xfrm>
                  <a:off x="6736649" y="793310"/>
                  <a:ext cx="3264325" cy="136013"/>
                  <a:chOff x="6736649" y="793310"/>
                  <a:chExt cx="3264325" cy="136013"/>
                </a:xfrm>
              </p:grpSpPr>
              <p:sp>
                <p:nvSpPr>
                  <p:cNvPr id="279" name="Freihandform: Form 278">
                    <a:extLst>
                      <a:ext uri="{FF2B5EF4-FFF2-40B4-BE49-F238E27FC236}">
                        <a16:creationId xmlns:a16="http://schemas.microsoft.com/office/drawing/2014/main" id="{20E0A382-D034-5BBC-09B7-09D1A551DD9A}"/>
                      </a:ext>
                    </a:extLst>
                  </p:cNvPr>
                  <p:cNvSpPr/>
                  <p:nvPr/>
                </p:nvSpPr>
                <p:spPr>
                  <a:xfrm>
                    <a:off x="6736649" y="929324"/>
                    <a:ext cx="136013" cy="6800"/>
                  </a:xfrm>
                  <a:custGeom>
                    <a:avLst/>
                    <a:gdLst>
                      <a:gd name="connsiteX0" fmla="*/ 61 w 136013"/>
                      <a:gd name="connsiteY0" fmla="*/ 6 h 6800"/>
                      <a:gd name="connsiteX1" fmla="*/ 136074 w 136013"/>
                      <a:gd name="connsiteY1" fmla="*/ 6 h 6800"/>
                    </a:gdLst>
                    <a:ahLst/>
                    <a:cxnLst>
                      <a:cxn ang="0">
                        <a:pos x="connsiteX0" y="connsiteY0"/>
                      </a:cxn>
                      <a:cxn ang="0">
                        <a:pos x="connsiteX1" y="connsiteY1"/>
                      </a:cxn>
                    </a:cxnLst>
                    <a:rect l="l" t="t" r="r" b="b"/>
                    <a:pathLst>
                      <a:path w="136013" h="6800">
                        <a:moveTo>
                          <a:pt x="61" y="6"/>
                        </a:moveTo>
                        <a:lnTo>
                          <a:pt x="136074" y="6"/>
                        </a:lnTo>
                      </a:path>
                    </a:pathLst>
                  </a:custGeom>
                  <a:noFill/>
                  <a:ln w="6787" cap="rnd">
                    <a:solidFill>
                      <a:srgbClr val="000000"/>
                    </a:solidFill>
                    <a:prstDash val="solid"/>
                    <a:miter/>
                  </a:ln>
                </p:spPr>
                <p:txBody>
                  <a:bodyPr rtlCol="0" anchor="ctr"/>
                  <a:lstStyle/>
                  <a:p>
                    <a:endParaRPr lang="de-DE"/>
                  </a:p>
                </p:txBody>
              </p:sp>
              <p:sp>
                <p:nvSpPr>
                  <p:cNvPr id="280" name="Freihandform: Form 279">
                    <a:extLst>
                      <a:ext uri="{FF2B5EF4-FFF2-40B4-BE49-F238E27FC236}">
                        <a16:creationId xmlns:a16="http://schemas.microsoft.com/office/drawing/2014/main" id="{42154F79-83FD-0888-9099-FFCFAE5439BB}"/>
                      </a:ext>
                    </a:extLst>
                  </p:cNvPr>
                  <p:cNvSpPr/>
                  <p:nvPr/>
                </p:nvSpPr>
                <p:spPr>
                  <a:xfrm>
                    <a:off x="6872662" y="929324"/>
                    <a:ext cx="136013" cy="6800"/>
                  </a:xfrm>
                  <a:custGeom>
                    <a:avLst/>
                    <a:gdLst>
                      <a:gd name="connsiteX0" fmla="*/ 81 w 136013"/>
                      <a:gd name="connsiteY0" fmla="*/ 6 h 6800"/>
                      <a:gd name="connsiteX1" fmla="*/ 136094 w 136013"/>
                      <a:gd name="connsiteY1" fmla="*/ 6 h 6800"/>
                    </a:gdLst>
                    <a:ahLst/>
                    <a:cxnLst>
                      <a:cxn ang="0">
                        <a:pos x="connsiteX0" y="connsiteY0"/>
                      </a:cxn>
                      <a:cxn ang="0">
                        <a:pos x="connsiteX1" y="connsiteY1"/>
                      </a:cxn>
                    </a:cxnLst>
                    <a:rect l="l" t="t" r="r" b="b"/>
                    <a:pathLst>
                      <a:path w="136013" h="6800">
                        <a:moveTo>
                          <a:pt x="81" y="6"/>
                        </a:moveTo>
                        <a:lnTo>
                          <a:pt x="136094" y="6"/>
                        </a:lnTo>
                      </a:path>
                    </a:pathLst>
                  </a:custGeom>
                  <a:noFill/>
                  <a:ln w="6787" cap="rnd">
                    <a:solidFill>
                      <a:srgbClr val="000000"/>
                    </a:solidFill>
                    <a:prstDash val="solid"/>
                    <a:miter/>
                  </a:ln>
                </p:spPr>
                <p:txBody>
                  <a:bodyPr rtlCol="0" anchor="ctr"/>
                  <a:lstStyle/>
                  <a:p>
                    <a:endParaRPr lang="de-DE"/>
                  </a:p>
                </p:txBody>
              </p:sp>
              <p:grpSp>
                <p:nvGrpSpPr>
                  <p:cNvPr id="281" name="Grafik 87">
                    <a:extLst>
                      <a:ext uri="{FF2B5EF4-FFF2-40B4-BE49-F238E27FC236}">
                        <a16:creationId xmlns:a16="http://schemas.microsoft.com/office/drawing/2014/main" id="{558159DE-ED15-F1AE-328B-1B638AAA2029}"/>
                      </a:ext>
                    </a:extLst>
                  </p:cNvPr>
                  <p:cNvGrpSpPr/>
                  <p:nvPr/>
                </p:nvGrpSpPr>
                <p:grpSpPr>
                  <a:xfrm>
                    <a:off x="6988274" y="793310"/>
                    <a:ext cx="156415" cy="136013"/>
                    <a:chOff x="6988274" y="793310"/>
                    <a:chExt cx="156415" cy="136013"/>
                  </a:xfrm>
                  <a:solidFill>
                    <a:srgbClr val="000000"/>
                  </a:solidFill>
                </p:grpSpPr>
                <p:sp>
                  <p:nvSpPr>
                    <p:cNvPr id="311" name="Freihandform: Form 310">
                      <a:extLst>
                        <a:ext uri="{FF2B5EF4-FFF2-40B4-BE49-F238E27FC236}">
                          <a16:creationId xmlns:a16="http://schemas.microsoft.com/office/drawing/2014/main" id="{BF044EDC-DE16-6094-74BD-CBAC49AD916F}"/>
                        </a:ext>
                      </a:extLst>
                    </p:cNvPr>
                    <p:cNvSpPr/>
                    <p:nvPr/>
                  </p:nvSpPr>
                  <p:spPr>
                    <a:xfrm>
                      <a:off x="6988274" y="813712"/>
                      <a:ext cx="40804" cy="61206"/>
                    </a:xfrm>
                    <a:custGeom>
                      <a:avLst/>
                      <a:gdLst>
                        <a:gd name="connsiteX0" fmla="*/ 101 w 40804"/>
                        <a:gd name="connsiteY0" fmla="*/ 61212 h 61206"/>
                        <a:gd name="connsiteX1" fmla="*/ 20503 w 40804"/>
                        <a:gd name="connsiteY1" fmla="*/ 6 h 61206"/>
                        <a:gd name="connsiteX2" fmla="*/ 40905 w 40804"/>
                        <a:gd name="connsiteY2" fmla="*/ 61212 h 61206"/>
                        <a:gd name="connsiteX3" fmla="*/ 101 w 40804"/>
                        <a:gd name="connsiteY3" fmla="*/ 61212 h 61206"/>
                      </a:gdLst>
                      <a:ahLst/>
                      <a:cxnLst>
                        <a:cxn ang="0">
                          <a:pos x="connsiteX0" y="connsiteY0"/>
                        </a:cxn>
                        <a:cxn ang="0">
                          <a:pos x="connsiteX1" y="connsiteY1"/>
                        </a:cxn>
                        <a:cxn ang="0">
                          <a:pos x="connsiteX2" y="connsiteY2"/>
                        </a:cxn>
                        <a:cxn ang="0">
                          <a:pos x="connsiteX3" y="connsiteY3"/>
                        </a:cxn>
                      </a:cxnLst>
                      <a:rect l="l" t="t" r="r" b="b"/>
                      <a:pathLst>
                        <a:path w="40804" h="61206">
                          <a:moveTo>
                            <a:pt x="101" y="61212"/>
                          </a:moveTo>
                          <a:lnTo>
                            <a:pt x="20503" y="6"/>
                          </a:lnTo>
                          <a:lnTo>
                            <a:pt x="40905" y="61212"/>
                          </a:lnTo>
                          <a:cubicBezTo>
                            <a:pt x="27303" y="54411"/>
                            <a:pt x="13702" y="54411"/>
                            <a:pt x="101" y="61212"/>
                          </a:cubicBezTo>
                          <a:close/>
                        </a:path>
                      </a:pathLst>
                    </a:custGeom>
                    <a:solidFill>
                      <a:srgbClr val="000000"/>
                    </a:solidFill>
                    <a:ln w="6787" cap="flat">
                      <a:noFill/>
                      <a:prstDash val="solid"/>
                      <a:miter/>
                    </a:ln>
                  </p:spPr>
                  <p:txBody>
                    <a:bodyPr rtlCol="0" anchor="ctr"/>
                    <a:lstStyle/>
                    <a:p>
                      <a:endParaRPr lang="de-DE"/>
                    </a:p>
                  </p:txBody>
                </p:sp>
                <p:sp>
                  <p:nvSpPr>
                    <p:cNvPr id="312" name="Freihandform: Form 311">
                      <a:extLst>
                        <a:ext uri="{FF2B5EF4-FFF2-40B4-BE49-F238E27FC236}">
                          <a16:creationId xmlns:a16="http://schemas.microsoft.com/office/drawing/2014/main" id="{08A6CDE7-CD7C-8612-5710-0E5C0EA713E9}"/>
                        </a:ext>
                      </a:extLst>
                    </p:cNvPr>
                    <p:cNvSpPr/>
                    <p:nvPr/>
                  </p:nvSpPr>
                  <p:spPr>
                    <a:xfrm>
                      <a:off x="7008676" y="793310"/>
                      <a:ext cx="136013" cy="136013"/>
                    </a:xfrm>
                    <a:custGeom>
                      <a:avLst/>
                      <a:gdLst>
                        <a:gd name="connsiteX0" fmla="*/ 101 w 136013"/>
                        <a:gd name="connsiteY0" fmla="*/ 136019 h 136013"/>
                        <a:gd name="connsiteX1" fmla="*/ 101 w 136013"/>
                        <a:gd name="connsiteY1" fmla="*/ 6 h 136013"/>
                        <a:gd name="connsiteX2" fmla="*/ 136114 w 136013"/>
                        <a:gd name="connsiteY2" fmla="*/ 6 h 136013"/>
                      </a:gdLst>
                      <a:ahLst/>
                      <a:cxnLst>
                        <a:cxn ang="0">
                          <a:pos x="connsiteX0" y="connsiteY0"/>
                        </a:cxn>
                        <a:cxn ang="0">
                          <a:pos x="connsiteX1" y="connsiteY1"/>
                        </a:cxn>
                        <a:cxn ang="0">
                          <a:pos x="connsiteX2" y="connsiteY2"/>
                        </a:cxn>
                      </a:cxnLst>
                      <a:rect l="l" t="t" r="r" b="b"/>
                      <a:pathLst>
                        <a:path w="136013" h="136013">
                          <a:moveTo>
                            <a:pt x="101" y="136019"/>
                          </a:moveTo>
                          <a:lnTo>
                            <a:pt x="101" y="6"/>
                          </a:lnTo>
                          <a:lnTo>
                            <a:pt x="136114" y="6"/>
                          </a:lnTo>
                        </a:path>
                      </a:pathLst>
                    </a:custGeom>
                    <a:noFill/>
                    <a:ln w="6787" cap="rnd">
                      <a:solidFill>
                        <a:srgbClr val="000000"/>
                      </a:solidFill>
                      <a:prstDash val="solid"/>
                      <a:miter/>
                    </a:ln>
                  </p:spPr>
                  <p:txBody>
                    <a:bodyPr rtlCol="0" anchor="ctr"/>
                    <a:lstStyle/>
                    <a:p>
                      <a:endParaRPr lang="de-DE"/>
                    </a:p>
                  </p:txBody>
                </p:sp>
              </p:grpSp>
              <p:sp>
                <p:nvSpPr>
                  <p:cNvPr id="282" name="Freihandform: Form 281">
                    <a:extLst>
                      <a:ext uri="{FF2B5EF4-FFF2-40B4-BE49-F238E27FC236}">
                        <a16:creationId xmlns:a16="http://schemas.microsoft.com/office/drawing/2014/main" id="{3925D1AC-2CCF-860E-1CE2-369EE9F04776}"/>
                      </a:ext>
                    </a:extLst>
                  </p:cNvPr>
                  <p:cNvSpPr/>
                  <p:nvPr/>
                </p:nvSpPr>
                <p:spPr>
                  <a:xfrm>
                    <a:off x="7144689" y="793310"/>
                    <a:ext cx="136013" cy="6800"/>
                  </a:xfrm>
                  <a:custGeom>
                    <a:avLst/>
                    <a:gdLst>
                      <a:gd name="connsiteX0" fmla="*/ 121 w 136013"/>
                      <a:gd name="connsiteY0" fmla="*/ 6 h 6800"/>
                      <a:gd name="connsiteX1" fmla="*/ 136134 w 136013"/>
                      <a:gd name="connsiteY1" fmla="*/ 6 h 6800"/>
                    </a:gdLst>
                    <a:ahLst/>
                    <a:cxnLst>
                      <a:cxn ang="0">
                        <a:pos x="connsiteX0" y="connsiteY0"/>
                      </a:cxn>
                      <a:cxn ang="0">
                        <a:pos x="connsiteX1" y="connsiteY1"/>
                      </a:cxn>
                    </a:cxnLst>
                    <a:rect l="l" t="t" r="r" b="b"/>
                    <a:pathLst>
                      <a:path w="136013" h="6800">
                        <a:moveTo>
                          <a:pt x="121" y="6"/>
                        </a:moveTo>
                        <a:lnTo>
                          <a:pt x="136134" y="6"/>
                        </a:lnTo>
                      </a:path>
                    </a:pathLst>
                  </a:custGeom>
                  <a:noFill/>
                  <a:ln w="6787" cap="rnd">
                    <a:solidFill>
                      <a:srgbClr val="000000"/>
                    </a:solidFill>
                    <a:prstDash val="solid"/>
                    <a:miter/>
                  </a:ln>
                </p:spPr>
                <p:txBody>
                  <a:bodyPr rtlCol="0" anchor="ctr"/>
                  <a:lstStyle/>
                  <a:p>
                    <a:endParaRPr lang="de-DE"/>
                  </a:p>
                </p:txBody>
              </p:sp>
              <p:sp>
                <p:nvSpPr>
                  <p:cNvPr id="283" name="Freihandform: Form 282">
                    <a:extLst>
                      <a:ext uri="{FF2B5EF4-FFF2-40B4-BE49-F238E27FC236}">
                        <a16:creationId xmlns:a16="http://schemas.microsoft.com/office/drawing/2014/main" id="{02A0E42A-DD52-BEDC-9504-EBE970BE4635}"/>
                      </a:ext>
                    </a:extLst>
                  </p:cNvPr>
                  <p:cNvSpPr/>
                  <p:nvPr/>
                </p:nvSpPr>
                <p:spPr>
                  <a:xfrm>
                    <a:off x="7280703" y="793310"/>
                    <a:ext cx="136013" cy="136013"/>
                  </a:xfrm>
                  <a:custGeom>
                    <a:avLst/>
                    <a:gdLst>
                      <a:gd name="connsiteX0" fmla="*/ 141 w 136013"/>
                      <a:gd name="connsiteY0" fmla="*/ 6 h 136013"/>
                      <a:gd name="connsiteX1" fmla="*/ 141 w 136013"/>
                      <a:gd name="connsiteY1" fmla="*/ 136019 h 136013"/>
                      <a:gd name="connsiteX2" fmla="*/ 136154 w 136013"/>
                      <a:gd name="connsiteY2" fmla="*/ 136019 h 136013"/>
                    </a:gdLst>
                    <a:ahLst/>
                    <a:cxnLst>
                      <a:cxn ang="0">
                        <a:pos x="connsiteX0" y="connsiteY0"/>
                      </a:cxn>
                      <a:cxn ang="0">
                        <a:pos x="connsiteX1" y="connsiteY1"/>
                      </a:cxn>
                      <a:cxn ang="0">
                        <a:pos x="connsiteX2" y="connsiteY2"/>
                      </a:cxn>
                    </a:cxnLst>
                    <a:rect l="l" t="t" r="r" b="b"/>
                    <a:pathLst>
                      <a:path w="136013" h="136013">
                        <a:moveTo>
                          <a:pt x="141" y="6"/>
                        </a:moveTo>
                        <a:lnTo>
                          <a:pt x="141" y="136019"/>
                        </a:lnTo>
                        <a:lnTo>
                          <a:pt x="136154" y="136019"/>
                        </a:lnTo>
                      </a:path>
                    </a:pathLst>
                  </a:custGeom>
                  <a:noFill/>
                  <a:ln w="6787" cap="rnd">
                    <a:solidFill>
                      <a:srgbClr val="000000"/>
                    </a:solidFill>
                    <a:prstDash val="solid"/>
                    <a:miter/>
                  </a:ln>
                </p:spPr>
                <p:txBody>
                  <a:bodyPr rtlCol="0" anchor="ctr"/>
                  <a:lstStyle/>
                  <a:p>
                    <a:endParaRPr lang="de-DE"/>
                  </a:p>
                </p:txBody>
              </p:sp>
              <p:sp>
                <p:nvSpPr>
                  <p:cNvPr id="284" name="Freihandform: Form 283">
                    <a:extLst>
                      <a:ext uri="{FF2B5EF4-FFF2-40B4-BE49-F238E27FC236}">
                        <a16:creationId xmlns:a16="http://schemas.microsoft.com/office/drawing/2014/main" id="{FBCDA8BA-7249-2CE1-D77F-19E7B01E62D5}"/>
                      </a:ext>
                    </a:extLst>
                  </p:cNvPr>
                  <p:cNvSpPr/>
                  <p:nvPr/>
                </p:nvSpPr>
                <p:spPr>
                  <a:xfrm>
                    <a:off x="7416716" y="929324"/>
                    <a:ext cx="136013" cy="6800"/>
                  </a:xfrm>
                  <a:custGeom>
                    <a:avLst/>
                    <a:gdLst>
                      <a:gd name="connsiteX0" fmla="*/ 161 w 136013"/>
                      <a:gd name="connsiteY0" fmla="*/ 6 h 6800"/>
                      <a:gd name="connsiteX1" fmla="*/ 136174 w 136013"/>
                      <a:gd name="connsiteY1" fmla="*/ 6 h 6800"/>
                    </a:gdLst>
                    <a:ahLst/>
                    <a:cxnLst>
                      <a:cxn ang="0">
                        <a:pos x="connsiteX0" y="connsiteY0"/>
                      </a:cxn>
                      <a:cxn ang="0">
                        <a:pos x="connsiteX1" y="connsiteY1"/>
                      </a:cxn>
                    </a:cxnLst>
                    <a:rect l="l" t="t" r="r" b="b"/>
                    <a:pathLst>
                      <a:path w="136013" h="6800">
                        <a:moveTo>
                          <a:pt x="161" y="6"/>
                        </a:moveTo>
                        <a:lnTo>
                          <a:pt x="136174" y="6"/>
                        </a:lnTo>
                      </a:path>
                    </a:pathLst>
                  </a:custGeom>
                  <a:noFill/>
                  <a:ln w="6787" cap="rnd">
                    <a:solidFill>
                      <a:srgbClr val="000000"/>
                    </a:solidFill>
                    <a:prstDash val="solid"/>
                    <a:miter/>
                  </a:ln>
                </p:spPr>
                <p:txBody>
                  <a:bodyPr rtlCol="0" anchor="ctr"/>
                  <a:lstStyle/>
                  <a:p>
                    <a:endParaRPr lang="de-DE"/>
                  </a:p>
                </p:txBody>
              </p:sp>
              <p:grpSp>
                <p:nvGrpSpPr>
                  <p:cNvPr id="285" name="Grafik 87">
                    <a:extLst>
                      <a:ext uri="{FF2B5EF4-FFF2-40B4-BE49-F238E27FC236}">
                        <a16:creationId xmlns:a16="http://schemas.microsoft.com/office/drawing/2014/main" id="{F5F6091C-7A3B-381A-52C1-FBD503BB832A}"/>
                      </a:ext>
                    </a:extLst>
                  </p:cNvPr>
                  <p:cNvGrpSpPr/>
                  <p:nvPr/>
                </p:nvGrpSpPr>
                <p:grpSpPr>
                  <a:xfrm>
                    <a:off x="7532328" y="793310"/>
                    <a:ext cx="156415" cy="136013"/>
                    <a:chOff x="7532328" y="793310"/>
                    <a:chExt cx="156415" cy="136013"/>
                  </a:xfrm>
                  <a:solidFill>
                    <a:srgbClr val="000000"/>
                  </a:solidFill>
                </p:grpSpPr>
                <p:sp>
                  <p:nvSpPr>
                    <p:cNvPr id="309" name="Freihandform: Form 308">
                      <a:extLst>
                        <a:ext uri="{FF2B5EF4-FFF2-40B4-BE49-F238E27FC236}">
                          <a16:creationId xmlns:a16="http://schemas.microsoft.com/office/drawing/2014/main" id="{EFEAECDD-9C8B-0260-BB5F-FB9F78F5931C}"/>
                        </a:ext>
                      </a:extLst>
                    </p:cNvPr>
                    <p:cNvSpPr/>
                    <p:nvPr/>
                  </p:nvSpPr>
                  <p:spPr>
                    <a:xfrm>
                      <a:off x="7532328" y="813712"/>
                      <a:ext cx="40804" cy="61206"/>
                    </a:xfrm>
                    <a:custGeom>
                      <a:avLst/>
                      <a:gdLst>
                        <a:gd name="connsiteX0" fmla="*/ 181 w 40804"/>
                        <a:gd name="connsiteY0" fmla="*/ 61212 h 61206"/>
                        <a:gd name="connsiteX1" fmla="*/ 20583 w 40804"/>
                        <a:gd name="connsiteY1" fmla="*/ 6 h 61206"/>
                        <a:gd name="connsiteX2" fmla="*/ 40985 w 40804"/>
                        <a:gd name="connsiteY2" fmla="*/ 61212 h 61206"/>
                        <a:gd name="connsiteX3" fmla="*/ 181 w 40804"/>
                        <a:gd name="connsiteY3" fmla="*/ 61212 h 61206"/>
                      </a:gdLst>
                      <a:ahLst/>
                      <a:cxnLst>
                        <a:cxn ang="0">
                          <a:pos x="connsiteX0" y="connsiteY0"/>
                        </a:cxn>
                        <a:cxn ang="0">
                          <a:pos x="connsiteX1" y="connsiteY1"/>
                        </a:cxn>
                        <a:cxn ang="0">
                          <a:pos x="connsiteX2" y="connsiteY2"/>
                        </a:cxn>
                        <a:cxn ang="0">
                          <a:pos x="connsiteX3" y="connsiteY3"/>
                        </a:cxn>
                      </a:cxnLst>
                      <a:rect l="l" t="t" r="r" b="b"/>
                      <a:pathLst>
                        <a:path w="40804" h="61206">
                          <a:moveTo>
                            <a:pt x="181" y="61212"/>
                          </a:moveTo>
                          <a:lnTo>
                            <a:pt x="20583" y="6"/>
                          </a:lnTo>
                          <a:lnTo>
                            <a:pt x="40985" y="61212"/>
                          </a:lnTo>
                          <a:cubicBezTo>
                            <a:pt x="27383" y="54411"/>
                            <a:pt x="13782" y="54411"/>
                            <a:pt x="181" y="61212"/>
                          </a:cubicBezTo>
                          <a:close/>
                        </a:path>
                      </a:pathLst>
                    </a:custGeom>
                    <a:solidFill>
                      <a:srgbClr val="000000"/>
                    </a:solidFill>
                    <a:ln w="6787" cap="flat">
                      <a:noFill/>
                      <a:prstDash val="solid"/>
                      <a:miter/>
                    </a:ln>
                  </p:spPr>
                  <p:txBody>
                    <a:bodyPr rtlCol="0" anchor="ctr"/>
                    <a:lstStyle/>
                    <a:p>
                      <a:endParaRPr lang="de-DE"/>
                    </a:p>
                  </p:txBody>
                </p:sp>
                <p:sp>
                  <p:nvSpPr>
                    <p:cNvPr id="310" name="Freihandform: Form 309">
                      <a:extLst>
                        <a:ext uri="{FF2B5EF4-FFF2-40B4-BE49-F238E27FC236}">
                          <a16:creationId xmlns:a16="http://schemas.microsoft.com/office/drawing/2014/main" id="{A4E6D309-B246-1BC7-34DE-D4FB1525D19C}"/>
                        </a:ext>
                      </a:extLst>
                    </p:cNvPr>
                    <p:cNvSpPr/>
                    <p:nvPr/>
                  </p:nvSpPr>
                  <p:spPr>
                    <a:xfrm>
                      <a:off x="7552730" y="793310"/>
                      <a:ext cx="136013" cy="136013"/>
                    </a:xfrm>
                    <a:custGeom>
                      <a:avLst/>
                      <a:gdLst>
                        <a:gd name="connsiteX0" fmla="*/ 181 w 136013"/>
                        <a:gd name="connsiteY0" fmla="*/ 136019 h 136013"/>
                        <a:gd name="connsiteX1" fmla="*/ 181 w 136013"/>
                        <a:gd name="connsiteY1" fmla="*/ 6 h 136013"/>
                        <a:gd name="connsiteX2" fmla="*/ 136194 w 136013"/>
                        <a:gd name="connsiteY2" fmla="*/ 6 h 136013"/>
                      </a:gdLst>
                      <a:ahLst/>
                      <a:cxnLst>
                        <a:cxn ang="0">
                          <a:pos x="connsiteX0" y="connsiteY0"/>
                        </a:cxn>
                        <a:cxn ang="0">
                          <a:pos x="connsiteX1" y="connsiteY1"/>
                        </a:cxn>
                        <a:cxn ang="0">
                          <a:pos x="connsiteX2" y="connsiteY2"/>
                        </a:cxn>
                      </a:cxnLst>
                      <a:rect l="l" t="t" r="r" b="b"/>
                      <a:pathLst>
                        <a:path w="136013" h="136013">
                          <a:moveTo>
                            <a:pt x="181" y="136019"/>
                          </a:moveTo>
                          <a:lnTo>
                            <a:pt x="181" y="6"/>
                          </a:lnTo>
                          <a:lnTo>
                            <a:pt x="136194" y="6"/>
                          </a:lnTo>
                        </a:path>
                      </a:pathLst>
                    </a:custGeom>
                    <a:noFill/>
                    <a:ln w="6787" cap="rnd">
                      <a:solidFill>
                        <a:srgbClr val="000000"/>
                      </a:solidFill>
                      <a:prstDash val="solid"/>
                      <a:miter/>
                    </a:ln>
                  </p:spPr>
                  <p:txBody>
                    <a:bodyPr rtlCol="0" anchor="ctr"/>
                    <a:lstStyle/>
                    <a:p>
                      <a:endParaRPr lang="de-DE"/>
                    </a:p>
                  </p:txBody>
                </p:sp>
              </p:grpSp>
              <p:sp>
                <p:nvSpPr>
                  <p:cNvPr id="286" name="Freihandform: Form 285">
                    <a:extLst>
                      <a:ext uri="{FF2B5EF4-FFF2-40B4-BE49-F238E27FC236}">
                        <a16:creationId xmlns:a16="http://schemas.microsoft.com/office/drawing/2014/main" id="{1C532B12-C3FC-AA11-2015-608C57D91E4D}"/>
                      </a:ext>
                    </a:extLst>
                  </p:cNvPr>
                  <p:cNvSpPr/>
                  <p:nvPr/>
                </p:nvSpPr>
                <p:spPr>
                  <a:xfrm>
                    <a:off x="7688744" y="793310"/>
                    <a:ext cx="136013" cy="6800"/>
                  </a:xfrm>
                  <a:custGeom>
                    <a:avLst/>
                    <a:gdLst>
                      <a:gd name="connsiteX0" fmla="*/ 201 w 136013"/>
                      <a:gd name="connsiteY0" fmla="*/ 6 h 6800"/>
                      <a:gd name="connsiteX1" fmla="*/ 136214 w 136013"/>
                      <a:gd name="connsiteY1" fmla="*/ 6 h 6800"/>
                    </a:gdLst>
                    <a:ahLst/>
                    <a:cxnLst>
                      <a:cxn ang="0">
                        <a:pos x="connsiteX0" y="connsiteY0"/>
                      </a:cxn>
                      <a:cxn ang="0">
                        <a:pos x="connsiteX1" y="connsiteY1"/>
                      </a:cxn>
                    </a:cxnLst>
                    <a:rect l="l" t="t" r="r" b="b"/>
                    <a:pathLst>
                      <a:path w="136013" h="6800">
                        <a:moveTo>
                          <a:pt x="201" y="6"/>
                        </a:moveTo>
                        <a:lnTo>
                          <a:pt x="136214" y="6"/>
                        </a:lnTo>
                      </a:path>
                    </a:pathLst>
                  </a:custGeom>
                  <a:noFill/>
                  <a:ln w="6787" cap="rnd">
                    <a:solidFill>
                      <a:srgbClr val="000000"/>
                    </a:solidFill>
                    <a:prstDash val="solid"/>
                    <a:miter/>
                  </a:ln>
                </p:spPr>
                <p:txBody>
                  <a:bodyPr rtlCol="0" anchor="ctr"/>
                  <a:lstStyle/>
                  <a:p>
                    <a:endParaRPr lang="de-DE"/>
                  </a:p>
                </p:txBody>
              </p:sp>
              <p:sp>
                <p:nvSpPr>
                  <p:cNvPr id="287" name="Freihandform: Form 286">
                    <a:extLst>
                      <a:ext uri="{FF2B5EF4-FFF2-40B4-BE49-F238E27FC236}">
                        <a16:creationId xmlns:a16="http://schemas.microsoft.com/office/drawing/2014/main" id="{78D9E6E5-7F8A-A4ED-77B8-78928AD1E817}"/>
                      </a:ext>
                    </a:extLst>
                  </p:cNvPr>
                  <p:cNvSpPr/>
                  <p:nvPr/>
                </p:nvSpPr>
                <p:spPr>
                  <a:xfrm>
                    <a:off x="7824757" y="793310"/>
                    <a:ext cx="136013" cy="136013"/>
                  </a:xfrm>
                  <a:custGeom>
                    <a:avLst/>
                    <a:gdLst>
                      <a:gd name="connsiteX0" fmla="*/ 221 w 136013"/>
                      <a:gd name="connsiteY0" fmla="*/ 6 h 136013"/>
                      <a:gd name="connsiteX1" fmla="*/ 221 w 136013"/>
                      <a:gd name="connsiteY1" fmla="*/ 136019 h 136013"/>
                      <a:gd name="connsiteX2" fmla="*/ 136234 w 136013"/>
                      <a:gd name="connsiteY2" fmla="*/ 136019 h 136013"/>
                    </a:gdLst>
                    <a:ahLst/>
                    <a:cxnLst>
                      <a:cxn ang="0">
                        <a:pos x="connsiteX0" y="connsiteY0"/>
                      </a:cxn>
                      <a:cxn ang="0">
                        <a:pos x="connsiteX1" y="connsiteY1"/>
                      </a:cxn>
                      <a:cxn ang="0">
                        <a:pos x="connsiteX2" y="connsiteY2"/>
                      </a:cxn>
                    </a:cxnLst>
                    <a:rect l="l" t="t" r="r" b="b"/>
                    <a:pathLst>
                      <a:path w="136013" h="136013">
                        <a:moveTo>
                          <a:pt x="221" y="6"/>
                        </a:moveTo>
                        <a:lnTo>
                          <a:pt x="221" y="136019"/>
                        </a:lnTo>
                        <a:lnTo>
                          <a:pt x="136234" y="136019"/>
                        </a:lnTo>
                      </a:path>
                    </a:pathLst>
                  </a:custGeom>
                  <a:noFill/>
                  <a:ln w="6787" cap="rnd">
                    <a:solidFill>
                      <a:srgbClr val="000000"/>
                    </a:solidFill>
                    <a:prstDash val="solid"/>
                    <a:miter/>
                  </a:ln>
                </p:spPr>
                <p:txBody>
                  <a:bodyPr rtlCol="0" anchor="ctr"/>
                  <a:lstStyle/>
                  <a:p>
                    <a:endParaRPr lang="de-DE"/>
                  </a:p>
                </p:txBody>
              </p:sp>
              <p:sp>
                <p:nvSpPr>
                  <p:cNvPr id="288" name="Freihandform: Form 287">
                    <a:extLst>
                      <a:ext uri="{FF2B5EF4-FFF2-40B4-BE49-F238E27FC236}">
                        <a16:creationId xmlns:a16="http://schemas.microsoft.com/office/drawing/2014/main" id="{623E6D13-3A2E-1B29-7CCB-0B4B00A8FBD4}"/>
                      </a:ext>
                    </a:extLst>
                  </p:cNvPr>
                  <p:cNvSpPr/>
                  <p:nvPr/>
                </p:nvSpPr>
                <p:spPr>
                  <a:xfrm>
                    <a:off x="7960771" y="929324"/>
                    <a:ext cx="136013" cy="6800"/>
                  </a:xfrm>
                  <a:custGeom>
                    <a:avLst/>
                    <a:gdLst>
                      <a:gd name="connsiteX0" fmla="*/ 241 w 136013"/>
                      <a:gd name="connsiteY0" fmla="*/ 6 h 6800"/>
                      <a:gd name="connsiteX1" fmla="*/ 136254 w 136013"/>
                      <a:gd name="connsiteY1" fmla="*/ 6 h 6800"/>
                    </a:gdLst>
                    <a:ahLst/>
                    <a:cxnLst>
                      <a:cxn ang="0">
                        <a:pos x="connsiteX0" y="connsiteY0"/>
                      </a:cxn>
                      <a:cxn ang="0">
                        <a:pos x="connsiteX1" y="connsiteY1"/>
                      </a:cxn>
                    </a:cxnLst>
                    <a:rect l="l" t="t" r="r" b="b"/>
                    <a:pathLst>
                      <a:path w="136013" h="6800">
                        <a:moveTo>
                          <a:pt x="241" y="6"/>
                        </a:moveTo>
                        <a:lnTo>
                          <a:pt x="136254" y="6"/>
                        </a:lnTo>
                      </a:path>
                    </a:pathLst>
                  </a:custGeom>
                  <a:noFill/>
                  <a:ln w="6787" cap="rnd">
                    <a:solidFill>
                      <a:srgbClr val="000000"/>
                    </a:solidFill>
                    <a:prstDash val="solid"/>
                    <a:miter/>
                  </a:ln>
                </p:spPr>
                <p:txBody>
                  <a:bodyPr rtlCol="0" anchor="ctr"/>
                  <a:lstStyle/>
                  <a:p>
                    <a:endParaRPr lang="de-DE"/>
                  </a:p>
                </p:txBody>
              </p:sp>
              <p:grpSp>
                <p:nvGrpSpPr>
                  <p:cNvPr id="289" name="Grafik 87">
                    <a:extLst>
                      <a:ext uri="{FF2B5EF4-FFF2-40B4-BE49-F238E27FC236}">
                        <a16:creationId xmlns:a16="http://schemas.microsoft.com/office/drawing/2014/main" id="{1DD47874-5F50-DCEF-06A8-5F100CC25BB5}"/>
                      </a:ext>
                    </a:extLst>
                  </p:cNvPr>
                  <p:cNvGrpSpPr/>
                  <p:nvPr/>
                </p:nvGrpSpPr>
                <p:grpSpPr>
                  <a:xfrm>
                    <a:off x="8076382" y="793310"/>
                    <a:ext cx="156415" cy="136013"/>
                    <a:chOff x="8076382" y="793310"/>
                    <a:chExt cx="156415" cy="136013"/>
                  </a:xfrm>
                  <a:solidFill>
                    <a:srgbClr val="000000"/>
                  </a:solidFill>
                </p:grpSpPr>
                <p:sp>
                  <p:nvSpPr>
                    <p:cNvPr id="307" name="Freihandform: Form 306">
                      <a:extLst>
                        <a:ext uri="{FF2B5EF4-FFF2-40B4-BE49-F238E27FC236}">
                          <a16:creationId xmlns:a16="http://schemas.microsoft.com/office/drawing/2014/main" id="{42734F0E-995E-064D-1275-623C531554DD}"/>
                        </a:ext>
                      </a:extLst>
                    </p:cNvPr>
                    <p:cNvSpPr/>
                    <p:nvPr/>
                  </p:nvSpPr>
                  <p:spPr>
                    <a:xfrm>
                      <a:off x="8076382" y="813712"/>
                      <a:ext cx="40804" cy="61206"/>
                    </a:xfrm>
                    <a:custGeom>
                      <a:avLst/>
                      <a:gdLst>
                        <a:gd name="connsiteX0" fmla="*/ 261 w 40804"/>
                        <a:gd name="connsiteY0" fmla="*/ 61212 h 61206"/>
                        <a:gd name="connsiteX1" fmla="*/ 20663 w 40804"/>
                        <a:gd name="connsiteY1" fmla="*/ 6 h 61206"/>
                        <a:gd name="connsiteX2" fmla="*/ 41065 w 40804"/>
                        <a:gd name="connsiteY2" fmla="*/ 61212 h 61206"/>
                        <a:gd name="connsiteX3" fmla="*/ 261 w 40804"/>
                        <a:gd name="connsiteY3" fmla="*/ 61212 h 61206"/>
                      </a:gdLst>
                      <a:ahLst/>
                      <a:cxnLst>
                        <a:cxn ang="0">
                          <a:pos x="connsiteX0" y="connsiteY0"/>
                        </a:cxn>
                        <a:cxn ang="0">
                          <a:pos x="connsiteX1" y="connsiteY1"/>
                        </a:cxn>
                        <a:cxn ang="0">
                          <a:pos x="connsiteX2" y="connsiteY2"/>
                        </a:cxn>
                        <a:cxn ang="0">
                          <a:pos x="connsiteX3" y="connsiteY3"/>
                        </a:cxn>
                      </a:cxnLst>
                      <a:rect l="l" t="t" r="r" b="b"/>
                      <a:pathLst>
                        <a:path w="40804" h="61206">
                          <a:moveTo>
                            <a:pt x="261" y="61212"/>
                          </a:moveTo>
                          <a:lnTo>
                            <a:pt x="20663" y="6"/>
                          </a:lnTo>
                          <a:lnTo>
                            <a:pt x="41065" y="61212"/>
                          </a:lnTo>
                          <a:cubicBezTo>
                            <a:pt x="27463" y="54411"/>
                            <a:pt x="13862" y="54411"/>
                            <a:pt x="261" y="61212"/>
                          </a:cubicBezTo>
                          <a:close/>
                        </a:path>
                      </a:pathLst>
                    </a:custGeom>
                    <a:solidFill>
                      <a:srgbClr val="000000"/>
                    </a:solidFill>
                    <a:ln w="6787" cap="flat">
                      <a:noFill/>
                      <a:prstDash val="solid"/>
                      <a:miter/>
                    </a:ln>
                  </p:spPr>
                  <p:txBody>
                    <a:bodyPr rtlCol="0" anchor="ctr"/>
                    <a:lstStyle/>
                    <a:p>
                      <a:endParaRPr lang="de-DE"/>
                    </a:p>
                  </p:txBody>
                </p:sp>
                <p:sp>
                  <p:nvSpPr>
                    <p:cNvPr id="308" name="Freihandform: Form 307">
                      <a:extLst>
                        <a:ext uri="{FF2B5EF4-FFF2-40B4-BE49-F238E27FC236}">
                          <a16:creationId xmlns:a16="http://schemas.microsoft.com/office/drawing/2014/main" id="{66374061-DE66-1A5D-5C44-79FEB7225224}"/>
                        </a:ext>
                      </a:extLst>
                    </p:cNvPr>
                    <p:cNvSpPr/>
                    <p:nvPr/>
                  </p:nvSpPr>
                  <p:spPr>
                    <a:xfrm>
                      <a:off x="8096784" y="793310"/>
                      <a:ext cx="136013" cy="136013"/>
                    </a:xfrm>
                    <a:custGeom>
                      <a:avLst/>
                      <a:gdLst>
                        <a:gd name="connsiteX0" fmla="*/ 261 w 136013"/>
                        <a:gd name="connsiteY0" fmla="*/ 136019 h 136013"/>
                        <a:gd name="connsiteX1" fmla="*/ 261 w 136013"/>
                        <a:gd name="connsiteY1" fmla="*/ 6 h 136013"/>
                        <a:gd name="connsiteX2" fmla="*/ 136274 w 136013"/>
                        <a:gd name="connsiteY2" fmla="*/ 6 h 136013"/>
                      </a:gdLst>
                      <a:ahLst/>
                      <a:cxnLst>
                        <a:cxn ang="0">
                          <a:pos x="connsiteX0" y="connsiteY0"/>
                        </a:cxn>
                        <a:cxn ang="0">
                          <a:pos x="connsiteX1" y="connsiteY1"/>
                        </a:cxn>
                        <a:cxn ang="0">
                          <a:pos x="connsiteX2" y="connsiteY2"/>
                        </a:cxn>
                      </a:cxnLst>
                      <a:rect l="l" t="t" r="r" b="b"/>
                      <a:pathLst>
                        <a:path w="136013" h="136013">
                          <a:moveTo>
                            <a:pt x="261" y="136019"/>
                          </a:moveTo>
                          <a:lnTo>
                            <a:pt x="261" y="6"/>
                          </a:lnTo>
                          <a:lnTo>
                            <a:pt x="136274" y="6"/>
                          </a:lnTo>
                        </a:path>
                      </a:pathLst>
                    </a:custGeom>
                    <a:noFill/>
                    <a:ln w="6787" cap="rnd">
                      <a:solidFill>
                        <a:srgbClr val="000000"/>
                      </a:solidFill>
                      <a:prstDash val="solid"/>
                      <a:miter/>
                    </a:ln>
                  </p:spPr>
                  <p:txBody>
                    <a:bodyPr rtlCol="0" anchor="ctr"/>
                    <a:lstStyle/>
                    <a:p>
                      <a:endParaRPr lang="de-DE"/>
                    </a:p>
                  </p:txBody>
                </p:sp>
              </p:grpSp>
              <p:sp>
                <p:nvSpPr>
                  <p:cNvPr id="290" name="Freihandform: Form 289">
                    <a:extLst>
                      <a:ext uri="{FF2B5EF4-FFF2-40B4-BE49-F238E27FC236}">
                        <a16:creationId xmlns:a16="http://schemas.microsoft.com/office/drawing/2014/main" id="{4675C1FF-C1E5-5F9A-DEC8-16440A99AED8}"/>
                      </a:ext>
                    </a:extLst>
                  </p:cNvPr>
                  <p:cNvSpPr/>
                  <p:nvPr/>
                </p:nvSpPr>
                <p:spPr>
                  <a:xfrm>
                    <a:off x="8232798" y="793310"/>
                    <a:ext cx="136013" cy="6800"/>
                  </a:xfrm>
                  <a:custGeom>
                    <a:avLst/>
                    <a:gdLst>
                      <a:gd name="connsiteX0" fmla="*/ 281 w 136013"/>
                      <a:gd name="connsiteY0" fmla="*/ 6 h 6800"/>
                      <a:gd name="connsiteX1" fmla="*/ 136294 w 136013"/>
                      <a:gd name="connsiteY1" fmla="*/ 6 h 6800"/>
                    </a:gdLst>
                    <a:ahLst/>
                    <a:cxnLst>
                      <a:cxn ang="0">
                        <a:pos x="connsiteX0" y="connsiteY0"/>
                      </a:cxn>
                      <a:cxn ang="0">
                        <a:pos x="connsiteX1" y="connsiteY1"/>
                      </a:cxn>
                    </a:cxnLst>
                    <a:rect l="l" t="t" r="r" b="b"/>
                    <a:pathLst>
                      <a:path w="136013" h="6800">
                        <a:moveTo>
                          <a:pt x="281" y="6"/>
                        </a:moveTo>
                        <a:lnTo>
                          <a:pt x="136294" y="6"/>
                        </a:lnTo>
                      </a:path>
                    </a:pathLst>
                  </a:custGeom>
                  <a:noFill/>
                  <a:ln w="6787" cap="rnd">
                    <a:solidFill>
                      <a:srgbClr val="000000"/>
                    </a:solidFill>
                    <a:prstDash val="solid"/>
                    <a:miter/>
                  </a:ln>
                </p:spPr>
                <p:txBody>
                  <a:bodyPr rtlCol="0" anchor="ctr"/>
                  <a:lstStyle/>
                  <a:p>
                    <a:endParaRPr lang="de-DE"/>
                  </a:p>
                </p:txBody>
              </p:sp>
              <p:sp>
                <p:nvSpPr>
                  <p:cNvPr id="291" name="Freihandform: Form 290">
                    <a:extLst>
                      <a:ext uri="{FF2B5EF4-FFF2-40B4-BE49-F238E27FC236}">
                        <a16:creationId xmlns:a16="http://schemas.microsoft.com/office/drawing/2014/main" id="{A80A7CEB-F820-08F7-7236-CA9FC5994DC4}"/>
                      </a:ext>
                    </a:extLst>
                  </p:cNvPr>
                  <p:cNvSpPr/>
                  <p:nvPr/>
                </p:nvSpPr>
                <p:spPr>
                  <a:xfrm>
                    <a:off x="8368811" y="793310"/>
                    <a:ext cx="136013" cy="136013"/>
                  </a:xfrm>
                  <a:custGeom>
                    <a:avLst/>
                    <a:gdLst>
                      <a:gd name="connsiteX0" fmla="*/ 301 w 136013"/>
                      <a:gd name="connsiteY0" fmla="*/ 6 h 136013"/>
                      <a:gd name="connsiteX1" fmla="*/ 301 w 136013"/>
                      <a:gd name="connsiteY1" fmla="*/ 136019 h 136013"/>
                      <a:gd name="connsiteX2" fmla="*/ 136314 w 136013"/>
                      <a:gd name="connsiteY2" fmla="*/ 136019 h 136013"/>
                    </a:gdLst>
                    <a:ahLst/>
                    <a:cxnLst>
                      <a:cxn ang="0">
                        <a:pos x="connsiteX0" y="connsiteY0"/>
                      </a:cxn>
                      <a:cxn ang="0">
                        <a:pos x="connsiteX1" y="connsiteY1"/>
                      </a:cxn>
                      <a:cxn ang="0">
                        <a:pos x="connsiteX2" y="connsiteY2"/>
                      </a:cxn>
                    </a:cxnLst>
                    <a:rect l="l" t="t" r="r" b="b"/>
                    <a:pathLst>
                      <a:path w="136013" h="136013">
                        <a:moveTo>
                          <a:pt x="301" y="6"/>
                        </a:moveTo>
                        <a:lnTo>
                          <a:pt x="301" y="136019"/>
                        </a:lnTo>
                        <a:lnTo>
                          <a:pt x="136314" y="136019"/>
                        </a:lnTo>
                      </a:path>
                    </a:pathLst>
                  </a:custGeom>
                  <a:noFill/>
                  <a:ln w="6787" cap="rnd">
                    <a:solidFill>
                      <a:srgbClr val="000000"/>
                    </a:solidFill>
                    <a:prstDash val="solid"/>
                    <a:miter/>
                  </a:ln>
                </p:spPr>
                <p:txBody>
                  <a:bodyPr rtlCol="0" anchor="ctr"/>
                  <a:lstStyle/>
                  <a:p>
                    <a:endParaRPr lang="de-DE"/>
                  </a:p>
                </p:txBody>
              </p:sp>
              <p:sp>
                <p:nvSpPr>
                  <p:cNvPr id="292" name="Freihandform: Form 291">
                    <a:extLst>
                      <a:ext uri="{FF2B5EF4-FFF2-40B4-BE49-F238E27FC236}">
                        <a16:creationId xmlns:a16="http://schemas.microsoft.com/office/drawing/2014/main" id="{FDC4A968-E719-0756-4344-D311D2A102ED}"/>
                      </a:ext>
                    </a:extLst>
                  </p:cNvPr>
                  <p:cNvSpPr/>
                  <p:nvPr/>
                </p:nvSpPr>
                <p:spPr>
                  <a:xfrm>
                    <a:off x="8504825" y="929324"/>
                    <a:ext cx="136013" cy="6800"/>
                  </a:xfrm>
                  <a:custGeom>
                    <a:avLst/>
                    <a:gdLst>
                      <a:gd name="connsiteX0" fmla="*/ 321 w 136013"/>
                      <a:gd name="connsiteY0" fmla="*/ 6 h 6800"/>
                      <a:gd name="connsiteX1" fmla="*/ 136334 w 136013"/>
                      <a:gd name="connsiteY1" fmla="*/ 6 h 6800"/>
                    </a:gdLst>
                    <a:ahLst/>
                    <a:cxnLst>
                      <a:cxn ang="0">
                        <a:pos x="connsiteX0" y="connsiteY0"/>
                      </a:cxn>
                      <a:cxn ang="0">
                        <a:pos x="connsiteX1" y="connsiteY1"/>
                      </a:cxn>
                    </a:cxnLst>
                    <a:rect l="l" t="t" r="r" b="b"/>
                    <a:pathLst>
                      <a:path w="136013" h="6800">
                        <a:moveTo>
                          <a:pt x="321" y="6"/>
                        </a:moveTo>
                        <a:lnTo>
                          <a:pt x="136334" y="6"/>
                        </a:lnTo>
                      </a:path>
                    </a:pathLst>
                  </a:custGeom>
                  <a:noFill/>
                  <a:ln w="6787" cap="rnd">
                    <a:solidFill>
                      <a:srgbClr val="000000"/>
                    </a:solidFill>
                    <a:prstDash val="solid"/>
                    <a:miter/>
                  </a:ln>
                </p:spPr>
                <p:txBody>
                  <a:bodyPr rtlCol="0" anchor="ctr"/>
                  <a:lstStyle/>
                  <a:p>
                    <a:endParaRPr lang="de-DE"/>
                  </a:p>
                </p:txBody>
              </p:sp>
              <p:grpSp>
                <p:nvGrpSpPr>
                  <p:cNvPr id="293" name="Grafik 87">
                    <a:extLst>
                      <a:ext uri="{FF2B5EF4-FFF2-40B4-BE49-F238E27FC236}">
                        <a16:creationId xmlns:a16="http://schemas.microsoft.com/office/drawing/2014/main" id="{4113D136-960D-1CC5-BE5C-7E99F7704A41}"/>
                      </a:ext>
                    </a:extLst>
                  </p:cNvPr>
                  <p:cNvGrpSpPr/>
                  <p:nvPr/>
                </p:nvGrpSpPr>
                <p:grpSpPr>
                  <a:xfrm>
                    <a:off x="8620437" y="793310"/>
                    <a:ext cx="156415" cy="136013"/>
                    <a:chOff x="8620437" y="793310"/>
                    <a:chExt cx="156415" cy="136013"/>
                  </a:xfrm>
                  <a:solidFill>
                    <a:srgbClr val="000000"/>
                  </a:solidFill>
                </p:grpSpPr>
                <p:sp>
                  <p:nvSpPr>
                    <p:cNvPr id="305" name="Freihandform: Form 304">
                      <a:extLst>
                        <a:ext uri="{FF2B5EF4-FFF2-40B4-BE49-F238E27FC236}">
                          <a16:creationId xmlns:a16="http://schemas.microsoft.com/office/drawing/2014/main" id="{B3AE6747-8CAB-67BA-86CA-E2163599D52E}"/>
                        </a:ext>
                      </a:extLst>
                    </p:cNvPr>
                    <p:cNvSpPr/>
                    <p:nvPr/>
                  </p:nvSpPr>
                  <p:spPr>
                    <a:xfrm>
                      <a:off x="8620437" y="813712"/>
                      <a:ext cx="40804" cy="61206"/>
                    </a:xfrm>
                    <a:custGeom>
                      <a:avLst/>
                      <a:gdLst>
                        <a:gd name="connsiteX0" fmla="*/ 341 w 40804"/>
                        <a:gd name="connsiteY0" fmla="*/ 61212 h 61206"/>
                        <a:gd name="connsiteX1" fmla="*/ 20743 w 40804"/>
                        <a:gd name="connsiteY1" fmla="*/ 6 h 61206"/>
                        <a:gd name="connsiteX2" fmla="*/ 41145 w 40804"/>
                        <a:gd name="connsiteY2" fmla="*/ 61212 h 61206"/>
                        <a:gd name="connsiteX3" fmla="*/ 341 w 40804"/>
                        <a:gd name="connsiteY3" fmla="*/ 61212 h 61206"/>
                      </a:gdLst>
                      <a:ahLst/>
                      <a:cxnLst>
                        <a:cxn ang="0">
                          <a:pos x="connsiteX0" y="connsiteY0"/>
                        </a:cxn>
                        <a:cxn ang="0">
                          <a:pos x="connsiteX1" y="connsiteY1"/>
                        </a:cxn>
                        <a:cxn ang="0">
                          <a:pos x="connsiteX2" y="connsiteY2"/>
                        </a:cxn>
                        <a:cxn ang="0">
                          <a:pos x="connsiteX3" y="connsiteY3"/>
                        </a:cxn>
                      </a:cxnLst>
                      <a:rect l="l" t="t" r="r" b="b"/>
                      <a:pathLst>
                        <a:path w="40804" h="61206">
                          <a:moveTo>
                            <a:pt x="341" y="61212"/>
                          </a:moveTo>
                          <a:lnTo>
                            <a:pt x="20743" y="6"/>
                          </a:lnTo>
                          <a:lnTo>
                            <a:pt x="41145" y="61212"/>
                          </a:lnTo>
                          <a:cubicBezTo>
                            <a:pt x="27543" y="54411"/>
                            <a:pt x="13942" y="54411"/>
                            <a:pt x="341" y="61212"/>
                          </a:cubicBezTo>
                          <a:close/>
                        </a:path>
                      </a:pathLst>
                    </a:custGeom>
                    <a:solidFill>
                      <a:srgbClr val="000000"/>
                    </a:solidFill>
                    <a:ln w="6787" cap="flat">
                      <a:noFill/>
                      <a:prstDash val="solid"/>
                      <a:miter/>
                    </a:ln>
                  </p:spPr>
                  <p:txBody>
                    <a:bodyPr rtlCol="0" anchor="ctr"/>
                    <a:lstStyle/>
                    <a:p>
                      <a:endParaRPr lang="de-DE"/>
                    </a:p>
                  </p:txBody>
                </p:sp>
                <p:sp>
                  <p:nvSpPr>
                    <p:cNvPr id="306" name="Freihandform: Form 305">
                      <a:extLst>
                        <a:ext uri="{FF2B5EF4-FFF2-40B4-BE49-F238E27FC236}">
                          <a16:creationId xmlns:a16="http://schemas.microsoft.com/office/drawing/2014/main" id="{E9B2535A-1EA8-BC53-4210-860C834AB537}"/>
                        </a:ext>
                      </a:extLst>
                    </p:cNvPr>
                    <p:cNvSpPr/>
                    <p:nvPr/>
                  </p:nvSpPr>
                  <p:spPr>
                    <a:xfrm>
                      <a:off x="8640839" y="793310"/>
                      <a:ext cx="136013" cy="136013"/>
                    </a:xfrm>
                    <a:custGeom>
                      <a:avLst/>
                      <a:gdLst>
                        <a:gd name="connsiteX0" fmla="*/ 341 w 136013"/>
                        <a:gd name="connsiteY0" fmla="*/ 136019 h 136013"/>
                        <a:gd name="connsiteX1" fmla="*/ 341 w 136013"/>
                        <a:gd name="connsiteY1" fmla="*/ 6 h 136013"/>
                        <a:gd name="connsiteX2" fmla="*/ 136354 w 136013"/>
                        <a:gd name="connsiteY2" fmla="*/ 6 h 136013"/>
                      </a:gdLst>
                      <a:ahLst/>
                      <a:cxnLst>
                        <a:cxn ang="0">
                          <a:pos x="connsiteX0" y="connsiteY0"/>
                        </a:cxn>
                        <a:cxn ang="0">
                          <a:pos x="connsiteX1" y="connsiteY1"/>
                        </a:cxn>
                        <a:cxn ang="0">
                          <a:pos x="connsiteX2" y="connsiteY2"/>
                        </a:cxn>
                      </a:cxnLst>
                      <a:rect l="l" t="t" r="r" b="b"/>
                      <a:pathLst>
                        <a:path w="136013" h="136013">
                          <a:moveTo>
                            <a:pt x="341" y="136019"/>
                          </a:moveTo>
                          <a:lnTo>
                            <a:pt x="341" y="6"/>
                          </a:lnTo>
                          <a:lnTo>
                            <a:pt x="136354" y="6"/>
                          </a:lnTo>
                        </a:path>
                      </a:pathLst>
                    </a:custGeom>
                    <a:noFill/>
                    <a:ln w="6787" cap="rnd">
                      <a:solidFill>
                        <a:srgbClr val="000000"/>
                      </a:solidFill>
                      <a:prstDash val="solid"/>
                      <a:miter/>
                    </a:ln>
                  </p:spPr>
                  <p:txBody>
                    <a:bodyPr rtlCol="0" anchor="ctr"/>
                    <a:lstStyle/>
                    <a:p>
                      <a:endParaRPr lang="de-DE"/>
                    </a:p>
                  </p:txBody>
                </p:sp>
              </p:grpSp>
              <p:sp>
                <p:nvSpPr>
                  <p:cNvPr id="294" name="Freihandform: Form 293">
                    <a:extLst>
                      <a:ext uri="{FF2B5EF4-FFF2-40B4-BE49-F238E27FC236}">
                        <a16:creationId xmlns:a16="http://schemas.microsoft.com/office/drawing/2014/main" id="{042DDBE9-0EC6-D0C3-B661-02388A15E07D}"/>
                      </a:ext>
                    </a:extLst>
                  </p:cNvPr>
                  <p:cNvSpPr/>
                  <p:nvPr/>
                </p:nvSpPr>
                <p:spPr>
                  <a:xfrm>
                    <a:off x="8776852" y="793310"/>
                    <a:ext cx="136013" cy="6800"/>
                  </a:xfrm>
                  <a:custGeom>
                    <a:avLst/>
                    <a:gdLst>
                      <a:gd name="connsiteX0" fmla="*/ 361 w 136013"/>
                      <a:gd name="connsiteY0" fmla="*/ 6 h 6800"/>
                      <a:gd name="connsiteX1" fmla="*/ 136374 w 136013"/>
                      <a:gd name="connsiteY1" fmla="*/ 6 h 6800"/>
                    </a:gdLst>
                    <a:ahLst/>
                    <a:cxnLst>
                      <a:cxn ang="0">
                        <a:pos x="connsiteX0" y="connsiteY0"/>
                      </a:cxn>
                      <a:cxn ang="0">
                        <a:pos x="connsiteX1" y="connsiteY1"/>
                      </a:cxn>
                    </a:cxnLst>
                    <a:rect l="l" t="t" r="r" b="b"/>
                    <a:pathLst>
                      <a:path w="136013" h="6800">
                        <a:moveTo>
                          <a:pt x="361" y="6"/>
                        </a:moveTo>
                        <a:lnTo>
                          <a:pt x="136374" y="6"/>
                        </a:lnTo>
                      </a:path>
                    </a:pathLst>
                  </a:custGeom>
                  <a:noFill/>
                  <a:ln w="6787" cap="rnd">
                    <a:solidFill>
                      <a:srgbClr val="000000"/>
                    </a:solidFill>
                    <a:prstDash val="solid"/>
                    <a:miter/>
                  </a:ln>
                </p:spPr>
                <p:txBody>
                  <a:bodyPr rtlCol="0" anchor="ctr"/>
                  <a:lstStyle/>
                  <a:p>
                    <a:endParaRPr lang="de-DE"/>
                  </a:p>
                </p:txBody>
              </p:sp>
              <p:sp>
                <p:nvSpPr>
                  <p:cNvPr id="295" name="Freihandform: Form 294">
                    <a:extLst>
                      <a:ext uri="{FF2B5EF4-FFF2-40B4-BE49-F238E27FC236}">
                        <a16:creationId xmlns:a16="http://schemas.microsoft.com/office/drawing/2014/main" id="{CAC916BA-991B-C249-A550-C81D50942B8D}"/>
                      </a:ext>
                    </a:extLst>
                  </p:cNvPr>
                  <p:cNvSpPr/>
                  <p:nvPr/>
                </p:nvSpPr>
                <p:spPr>
                  <a:xfrm>
                    <a:off x="8912866" y="793310"/>
                    <a:ext cx="136013" cy="136013"/>
                  </a:xfrm>
                  <a:custGeom>
                    <a:avLst/>
                    <a:gdLst>
                      <a:gd name="connsiteX0" fmla="*/ 381 w 136013"/>
                      <a:gd name="connsiteY0" fmla="*/ 6 h 136013"/>
                      <a:gd name="connsiteX1" fmla="*/ 381 w 136013"/>
                      <a:gd name="connsiteY1" fmla="*/ 136019 h 136013"/>
                      <a:gd name="connsiteX2" fmla="*/ 136394 w 136013"/>
                      <a:gd name="connsiteY2" fmla="*/ 136019 h 136013"/>
                    </a:gdLst>
                    <a:ahLst/>
                    <a:cxnLst>
                      <a:cxn ang="0">
                        <a:pos x="connsiteX0" y="connsiteY0"/>
                      </a:cxn>
                      <a:cxn ang="0">
                        <a:pos x="connsiteX1" y="connsiteY1"/>
                      </a:cxn>
                      <a:cxn ang="0">
                        <a:pos x="connsiteX2" y="connsiteY2"/>
                      </a:cxn>
                    </a:cxnLst>
                    <a:rect l="l" t="t" r="r" b="b"/>
                    <a:pathLst>
                      <a:path w="136013" h="136013">
                        <a:moveTo>
                          <a:pt x="381" y="6"/>
                        </a:moveTo>
                        <a:lnTo>
                          <a:pt x="381" y="136019"/>
                        </a:lnTo>
                        <a:lnTo>
                          <a:pt x="136394" y="136019"/>
                        </a:lnTo>
                      </a:path>
                    </a:pathLst>
                  </a:custGeom>
                  <a:noFill/>
                  <a:ln w="6787" cap="rnd">
                    <a:solidFill>
                      <a:srgbClr val="000000"/>
                    </a:solidFill>
                    <a:prstDash val="solid"/>
                    <a:miter/>
                  </a:ln>
                </p:spPr>
                <p:txBody>
                  <a:bodyPr rtlCol="0" anchor="ctr"/>
                  <a:lstStyle/>
                  <a:p>
                    <a:endParaRPr lang="de-DE"/>
                  </a:p>
                </p:txBody>
              </p:sp>
              <p:sp>
                <p:nvSpPr>
                  <p:cNvPr id="296" name="Freihandform: Form 295">
                    <a:extLst>
                      <a:ext uri="{FF2B5EF4-FFF2-40B4-BE49-F238E27FC236}">
                        <a16:creationId xmlns:a16="http://schemas.microsoft.com/office/drawing/2014/main" id="{C852B5E8-0102-4FC0-DD95-E53C574E5195}"/>
                      </a:ext>
                    </a:extLst>
                  </p:cNvPr>
                  <p:cNvSpPr/>
                  <p:nvPr/>
                </p:nvSpPr>
                <p:spPr>
                  <a:xfrm>
                    <a:off x="9048879" y="929324"/>
                    <a:ext cx="136013" cy="6800"/>
                  </a:xfrm>
                  <a:custGeom>
                    <a:avLst/>
                    <a:gdLst>
                      <a:gd name="connsiteX0" fmla="*/ 401 w 136013"/>
                      <a:gd name="connsiteY0" fmla="*/ 6 h 6800"/>
                      <a:gd name="connsiteX1" fmla="*/ 136414 w 136013"/>
                      <a:gd name="connsiteY1" fmla="*/ 6 h 6800"/>
                    </a:gdLst>
                    <a:ahLst/>
                    <a:cxnLst>
                      <a:cxn ang="0">
                        <a:pos x="connsiteX0" y="connsiteY0"/>
                      </a:cxn>
                      <a:cxn ang="0">
                        <a:pos x="connsiteX1" y="connsiteY1"/>
                      </a:cxn>
                    </a:cxnLst>
                    <a:rect l="l" t="t" r="r" b="b"/>
                    <a:pathLst>
                      <a:path w="136013" h="6800">
                        <a:moveTo>
                          <a:pt x="401" y="6"/>
                        </a:moveTo>
                        <a:lnTo>
                          <a:pt x="136414" y="6"/>
                        </a:lnTo>
                      </a:path>
                    </a:pathLst>
                  </a:custGeom>
                  <a:noFill/>
                  <a:ln w="6787" cap="rnd">
                    <a:solidFill>
                      <a:srgbClr val="000000"/>
                    </a:solidFill>
                    <a:prstDash val="solid"/>
                    <a:miter/>
                  </a:ln>
                </p:spPr>
                <p:txBody>
                  <a:bodyPr rtlCol="0" anchor="ctr"/>
                  <a:lstStyle/>
                  <a:p>
                    <a:endParaRPr lang="de-DE"/>
                  </a:p>
                </p:txBody>
              </p:sp>
              <p:grpSp>
                <p:nvGrpSpPr>
                  <p:cNvPr id="297" name="Grafik 87">
                    <a:extLst>
                      <a:ext uri="{FF2B5EF4-FFF2-40B4-BE49-F238E27FC236}">
                        <a16:creationId xmlns:a16="http://schemas.microsoft.com/office/drawing/2014/main" id="{5535747C-22A6-C128-E826-9FCCE9F0AC77}"/>
                      </a:ext>
                    </a:extLst>
                  </p:cNvPr>
                  <p:cNvGrpSpPr/>
                  <p:nvPr/>
                </p:nvGrpSpPr>
                <p:grpSpPr>
                  <a:xfrm>
                    <a:off x="9164491" y="793310"/>
                    <a:ext cx="156415" cy="136013"/>
                    <a:chOff x="9164491" y="793310"/>
                    <a:chExt cx="156415" cy="136013"/>
                  </a:xfrm>
                  <a:solidFill>
                    <a:srgbClr val="000000"/>
                  </a:solidFill>
                </p:grpSpPr>
                <p:sp>
                  <p:nvSpPr>
                    <p:cNvPr id="303" name="Freihandform: Form 302">
                      <a:extLst>
                        <a:ext uri="{FF2B5EF4-FFF2-40B4-BE49-F238E27FC236}">
                          <a16:creationId xmlns:a16="http://schemas.microsoft.com/office/drawing/2014/main" id="{489F91EA-23B7-1724-29A7-C4D978AFA895}"/>
                        </a:ext>
                      </a:extLst>
                    </p:cNvPr>
                    <p:cNvSpPr/>
                    <p:nvPr/>
                  </p:nvSpPr>
                  <p:spPr>
                    <a:xfrm>
                      <a:off x="9164491" y="813712"/>
                      <a:ext cx="40804" cy="61206"/>
                    </a:xfrm>
                    <a:custGeom>
                      <a:avLst/>
                      <a:gdLst>
                        <a:gd name="connsiteX0" fmla="*/ 421 w 40804"/>
                        <a:gd name="connsiteY0" fmla="*/ 61212 h 61206"/>
                        <a:gd name="connsiteX1" fmla="*/ 20823 w 40804"/>
                        <a:gd name="connsiteY1" fmla="*/ 6 h 61206"/>
                        <a:gd name="connsiteX2" fmla="*/ 41225 w 40804"/>
                        <a:gd name="connsiteY2" fmla="*/ 61212 h 61206"/>
                        <a:gd name="connsiteX3" fmla="*/ 421 w 40804"/>
                        <a:gd name="connsiteY3" fmla="*/ 61212 h 61206"/>
                      </a:gdLst>
                      <a:ahLst/>
                      <a:cxnLst>
                        <a:cxn ang="0">
                          <a:pos x="connsiteX0" y="connsiteY0"/>
                        </a:cxn>
                        <a:cxn ang="0">
                          <a:pos x="connsiteX1" y="connsiteY1"/>
                        </a:cxn>
                        <a:cxn ang="0">
                          <a:pos x="connsiteX2" y="connsiteY2"/>
                        </a:cxn>
                        <a:cxn ang="0">
                          <a:pos x="connsiteX3" y="connsiteY3"/>
                        </a:cxn>
                      </a:cxnLst>
                      <a:rect l="l" t="t" r="r" b="b"/>
                      <a:pathLst>
                        <a:path w="40804" h="61206">
                          <a:moveTo>
                            <a:pt x="421" y="61212"/>
                          </a:moveTo>
                          <a:lnTo>
                            <a:pt x="20823" y="6"/>
                          </a:lnTo>
                          <a:lnTo>
                            <a:pt x="41225" y="61212"/>
                          </a:lnTo>
                          <a:cubicBezTo>
                            <a:pt x="27623" y="54411"/>
                            <a:pt x="14022" y="54411"/>
                            <a:pt x="421" y="61212"/>
                          </a:cubicBezTo>
                          <a:close/>
                        </a:path>
                      </a:pathLst>
                    </a:custGeom>
                    <a:solidFill>
                      <a:srgbClr val="000000"/>
                    </a:solidFill>
                    <a:ln w="6787" cap="flat">
                      <a:noFill/>
                      <a:prstDash val="solid"/>
                      <a:miter/>
                    </a:ln>
                  </p:spPr>
                  <p:txBody>
                    <a:bodyPr rtlCol="0" anchor="ctr"/>
                    <a:lstStyle/>
                    <a:p>
                      <a:endParaRPr lang="de-DE"/>
                    </a:p>
                  </p:txBody>
                </p:sp>
                <p:sp>
                  <p:nvSpPr>
                    <p:cNvPr id="304" name="Freihandform: Form 303">
                      <a:extLst>
                        <a:ext uri="{FF2B5EF4-FFF2-40B4-BE49-F238E27FC236}">
                          <a16:creationId xmlns:a16="http://schemas.microsoft.com/office/drawing/2014/main" id="{5D3DC135-B6BA-4AC4-FB8B-C68986502D86}"/>
                        </a:ext>
                      </a:extLst>
                    </p:cNvPr>
                    <p:cNvSpPr/>
                    <p:nvPr/>
                  </p:nvSpPr>
                  <p:spPr>
                    <a:xfrm>
                      <a:off x="9184893" y="793310"/>
                      <a:ext cx="136013" cy="136013"/>
                    </a:xfrm>
                    <a:custGeom>
                      <a:avLst/>
                      <a:gdLst>
                        <a:gd name="connsiteX0" fmla="*/ 421 w 136013"/>
                        <a:gd name="connsiteY0" fmla="*/ 136019 h 136013"/>
                        <a:gd name="connsiteX1" fmla="*/ 421 w 136013"/>
                        <a:gd name="connsiteY1" fmla="*/ 6 h 136013"/>
                        <a:gd name="connsiteX2" fmla="*/ 136434 w 136013"/>
                        <a:gd name="connsiteY2" fmla="*/ 6 h 136013"/>
                      </a:gdLst>
                      <a:ahLst/>
                      <a:cxnLst>
                        <a:cxn ang="0">
                          <a:pos x="connsiteX0" y="connsiteY0"/>
                        </a:cxn>
                        <a:cxn ang="0">
                          <a:pos x="connsiteX1" y="connsiteY1"/>
                        </a:cxn>
                        <a:cxn ang="0">
                          <a:pos x="connsiteX2" y="connsiteY2"/>
                        </a:cxn>
                      </a:cxnLst>
                      <a:rect l="l" t="t" r="r" b="b"/>
                      <a:pathLst>
                        <a:path w="136013" h="136013">
                          <a:moveTo>
                            <a:pt x="421" y="136019"/>
                          </a:moveTo>
                          <a:lnTo>
                            <a:pt x="421" y="6"/>
                          </a:lnTo>
                          <a:lnTo>
                            <a:pt x="136434" y="6"/>
                          </a:lnTo>
                        </a:path>
                      </a:pathLst>
                    </a:custGeom>
                    <a:noFill/>
                    <a:ln w="6787" cap="rnd">
                      <a:solidFill>
                        <a:srgbClr val="000000"/>
                      </a:solidFill>
                      <a:prstDash val="solid"/>
                      <a:miter/>
                    </a:ln>
                  </p:spPr>
                  <p:txBody>
                    <a:bodyPr rtlCol="0" anchor="ctr"/>
                    <a:lstStyle/>
                    <a:p>
                      <a:endParaRPr lang="de-DE"/>
                    </a:p>
                  </p:txBody>
                </p:sp>
              </p:grpSp>
              <p:sp>
                <p:nvSpPr>
                  <p:cNvPr id="298" name="Freihandform: Form 297">
                    <a:extLst>
                      <a:ext uri="{FF2B5EF4-FFF2-40B4-BE49-F238E27FC236}">
                        <a16:creationId xmlns:a16="http://schemas.microsoft.com/office/drawing/2014/main" id="{B1EAAD05-DCCA-E3F9-38EE-AF11023806B3}"/>
                      </a:ext>
                    </a:extLst>
                  </p:cNvPr>
                  <p:cNvSpPr/>
                  <p:nvPr/>
                </p:nvSpPr>
                <p:spPr>
                  <a:xfrm>
                    <a:off x="9320906" y="793310"/>
                    <a:ext cx="136013" cy="6800"/>
                  </a:xfrm>
                  <a:custGeom>
                    <a:avLst/>
                    <a:gdLst>
                      <a:gd name="connsiteX0" fmla="*/ 441 w 136013"/>
                      <a:gd name="connsiteY0" fmla="*/ 6 h 6800"/>
                      <a:gd name="connsiteX1" fmla="*/ 136454 w 136013"/>
                      <a:gd name="connsiteY1" fmla="*/ 6 h 6800"/>
                    </a:gdLst>
                    <a:ahLst/>
                    <a:cxnLst>
                      <a:cxn ang="0">
                        <a:pos x="connsiteX0" y="connsiteY0"/>
                      </a:cxn>
                      <a:cxn ang="0">
                        <a:pos x="connsiteX1" y="connsiteY1"/>
                      </a:cxn>
                    </a:cxnLst>
                    <a:rect l="l" t="t" r="r" b="b"/>
                    <a:pathLst>
                      <a:path w="136013" h="6800">
                        <a:moveTo>
                          <a:pt x="441" y="6"/>
                        </a:moveTo>
                        <a:lnTo>
                          <a:pt x="136454" y="6"/>
                        </a:lnTo>
                      </a:path>
                    </a:pathLst>
                  </a:custGeom>
                  <a:noFill/>
                  <a:ln w="6787" cap="rnd">
                    <a:solidFill>
                      <a:srgbClr val="000000"/>
                    </a:solidFill>
                    <a:prstDash val="solid"/>
                    <a:miter/>
                  </a:ln>
                </p:spPr>
                <p:txBody>
                  <a:bodyPr rtlCol="0" anchor="ctr"/>
                  <a:lstStyle/>
                  <a:p>
                    <a:endParaRPr lang="de-DE"/>
                  </a:p>
                </p:txBody>
              </p:sp>
              <p:sp>
                <p:nvSpPr>
                  <p:cNvPr id="299" name="Freihandform: Form 298">
                    <a:extLst>
                      <a:ext uri="{FF2B5EF4-FFF2-40B4-BE49-F238E27FC236}">
                        <a16:creationId xmlns:a16="http://schemas.microsoft.com/office/drawing/2014/main" id="{475DFF05-1C06-F8B7-F446-5B82455EC0F8}"/>
                      </a:ext>
                    </a:extLst>
                  </p:cNvPr>
                  <p:cNvSpPr/>
                  <p:nvPr/>
                </p:nvSpPr>
                <p:spPr>
                  <a:xfrm>
                    <a:off x="9456920" y="793310"/>
                    <a:ext cx="136013" cy="136013"/>
                  </a:xfrm>
                  <a:custGeom>
                    <a:avLst/>
                    <a:gdLst>
                      <a:gd name="connsiteX0" fmla="*/ 461 w 136013"/>
                      <a:gd name="connsiteY0" fmla="*/ 6 h 136013"/>
                      <a:gd name="connsiteX1" fmla="*/ 461 w 136013"/>
                      <a:gd name="connsiteY1" fmla="*/ 136019 h 136013"/>
                      <a:gd name="connsiteX2" fmla="*/ 136474 w 136013"/>
                      <a:gd name="connsiteY2" fmla="*/ 136019 h 136013"/>
                    </a:gdLst>
                    <a:ahLst/>
                    <a:cxnLst>
                      <a:cxn ang="0">
                        <a:pos x="connsiteX0" y="connsiteY0"/>
                      </a:cxn>
                      <a:cxn ang="0">
                        <a:pos x="connsiteX1" y="connsiteY1"/>
                      </a:cxn>
                      <a:cxn ang="0">
                        <a:pos x="connsiteX2" y="connsiteY2"/>
                      </a:cxn>
                    </a:cxnLst>
                    <a:rect l="l" t="t" r="r" b="b"/>
                    <a:pathLst>
                      <a:path w="136013" h="136013">
                        <a:moveTo>
                          <a:pt x="461" y="6"/>
                        </a:moveTo>
                        <a:lnTo>
                          <a:pt x="461" y="136019"/>
                        </a:lnTo>
                        <a:lnTo>
                          <a:pt x="136474" y="136019"/>
                        </a:lnTo>
                      </a:path>
                    </a:pathLst>
                  </a:custGeom>
                  <a:noFill/>
                  <a:ln w="6787" cap="rnd">
                    <a:solidFill>
                      <a:srgbClr val="000000"/>
                    </a:solidFill>
                    <a:prstDash val="solid"/>
                    <a:miter/>
                  </a:ln>
                </p:spPr>
                <p:txBody>
                  <a:bodyPr rtlCol="0" anchor="ctr"/>
                  <a:lstStyle/>
                  <a:p>
                    <a:endParaRPr lang="de-DE"/>
                  </a:p>
                </p:txBody>
              </p:sp>
              <p:sp>
                <p:nvSpPr>
                  <p:cNvPr id="300" name="Freihandform: Form 299">
                    <a:extLst>
                      <a:ext uri="{FF2B5EF4-FFF2-40B4-BE49-F238E27FC236}">
                        <a16:creationId xmlns:a16="http://schemas.microsoft.com/office/drawing/2014/main" id="{4F51F320-C939-2BC1-4F54-63D1723E332B}"/>
                      </a:ext>
                    </a:extLst>
                  </p:cNvPr>
                  <p:cNvSpPr/>
                  <p:nvPr/>
                </p:nvSpPr>
                <p:spPr>
                  <a:xfrm>
                    <a:off x="9592934" y="929324"/>
                    <a:ext cx="136013" cy="6800"/>
                  </a:xfrm>
                  <a:custGeom>
                    <a:avLst/>
                    <a:gdLst>
                      <a:gd name="connsiteX0" fmla="*/ 481 w 136013"/>
                      <a:gd name="connsiteY0" fmla="*/ 6 h 6800"/>
                      <a:gd name="connsiteX1" fmla="*/ 136494 w 136013"/>
                      <a:gd name="connsiteY1" fmla="*/ 6 h 6800"/>
                    </a:gdLst>
                    <a:ahLst/>
                    <a:cxnLst>
                      <a:cxn ang="0">
                        <a:pos x="connsiteX0" y="connsiteY0"/>
                      </a:cxn>
                      <a:cxn ang="0">
                        <a:pos x="connsiteX1" y="connsiteY1"/>
                      </a:cxn>
                    </a:cxnLst>
                    <a:rect l="l" t="t" r="r" b="b"/>
                    <a:pathLst>
                      <a:path w="136013" h="6800">
                        <a:moveTo>
                          <a:pt x="481" y="6"/>
                        </a:moveTo>
                        <a:lnTo>
                          <a:pt x="136494" y="6"/>
                        </a:lnTo>
                      </a:path>
                    </a:pathLst>
                  </a:custGeom>
                  <a:noFill/>
                  <a:ln w="6787" cap="rnd">
                    <a:solidFill>
                      <a:srgbClr val="000000"/>
                    </a:solidFill>
                    <a:prstDash val="solid"/>
                    <a:miter/>
                  </a:ln>
                </p:spPr>
                <p:txBody>
                  <a:bodyPr rtlCol="0" anchor="ctr"/>
                  <a:lstStyle/>
                  <a:p>
                    <a:endParaRPr lang="de-DE"/>
                  </a:p>
                </p:txBody>
              </p:sp>
              <p:sp>
                <p:nvSpPr>
                  <p:cNvPr id="301" name="Freihandform: Form 300">
                    <a:extLst>
                      <a:ext uri="{FF2B5EF4-FFF2-40B4-BE49-F238E27FC236}">
                        <a16:creationId xmlns:a16="http://schemas.microsoft.com/office/drawing/2014/main" id="{2380C0B0-6858-0E5D-814A-4707EE14ED60}"/>
                      </a:ext>
                    </a:extLst>
                  </p:cNvPr>
                  <p:cNvSpPr/>
                  <p:nvPr/>
                </p:nvSpPr>
                <p:spPr>
                  <a:xfrm>
                    <a:off x="9728947" y="793310"/>
                    <a:ext cx="136013" cy="136013"/>
                  </a:xfrm>
                  <a:custGeom>
                    <a:avLst/>
                    <a:gdLst>
                      <a:gd name="connsiteX0" fmla="*/ 501 w 136013"/>
                      <a:gd name="connsiteY0" fmla="*/ 136019 h 136013"/>
                      <a:gd name="connsiteX1" fmla="*/ 501 w 136013"/>
                      <a:gd name="connsiteY1" fmla="*/ 6 h 136013"/>
                      <a:gd name="connsiteX2" fmla="*/ 136514 w 136013"/>
                      <a:gd name="connsiteY2" fmla="*/ 6 h 136013"/>
                    </a:gdLst>
                    <a:ahLst/>
                    <a:cxnLst>
                      <a:cxn ang="0">
                        <a:pos x="connsiteX0" y="connsiteY0"/>
                      </a:cxn>
                      <a:cxn ang="0">
                        <a:pos x="connsiteX1" y="connsiteY1"/>
                      </a:cxn>
                      <a:cxn ang="0">
                        <a:pos x="connsiteX2" y="connsiteY2"/>
                      </a:cxn>
                    </a:cxnLst>
                    <a:rect l="l" t="t" r="r" b="b"/>
                    <a:pathLst>
                      <a:path w="136013" h="136013">
                        <a:moveTo>
                          <a:pt x="501" y="136019"/>
                        </a:moveTo>
                        <a:lnTo>
                          <a:pt x="501" y="6"/>
                        </a:lnTo>
                        <a:lnTo>
                          <a:pt x="136514" y="6"/>
                        </a:lnTo>
                      </a:path>
                    </a:pathLst>
                  </a:custGeom>
                  <a:noFill/>
                  <a:ln w="6787" cap="rnd">
                    <a:solidFill>
                      <a:srgbClr val="000000"/>
                    </a:solidFill>
                    <a:prstDash val="solid"/>
                    <a:miter/>
                  </a:ln>
                </p:spPr>
                <p:txBody>
                  <a:bodyPr rtlCol="0" anchor="ctr"/>
                  <a:lstStyle/>
                  <a:p>
                    <a:endParaRPr lang="de-DE"/>
                  </a:p>
                </p:txBody>
              </p:sp>
              <p:sp>
                <p:nvSpPr>
                  <p:cNvPr id="302" name="Freihandform: Form 301">
                    <a:extLst>
                      <a:ext uri="{FF2B5EF4-FFF2-40B4-BE49-F238E27FC236}">
                        <a16:creationId xmlns:a16="http://schemas.microsoft.com/office/drawing/2014/main" id="{F565B17B-BBA2-F1D3-19E0-146274FB66C2}"/>
                      </a:ext>
                    </a:extLst>
                  </p:cNvPr>
                  <p:cNvSpPr/>
                  <p:nvPr/>
                </p:nvSpPr>
                <p:spPr>
                  <a:xfrm>
                    <a:off x="9864961" y="793310"/>
                    <a:ext cx="136013" cy="6800"/>
                  </a:xfrm>
                  <a:custGeom>
                    <a:avLst/>
                    <a:gdLst>
                      <a:gd name="connsiteX0" fmla="*/ 521 w 136013"/>
                      <a:gd name="connsiteY0" fmla="*/ 6 h 6800"/>
                      <a:gd name="connsiteX1" fmla="*/ 136534 w 136013"/>
                      <a:gd name="connsiteY1" fmla="*/ 6 h 6800"/>
                    </a:gdLst>
                    <a:ahLst/>
                    <a:cxnLst>
                      <a:cxn ang="0">
                        <a:pos x="connsiteX0" y="connsiteY0"/>
                      </a:cxn>
                      <a:cxn ang="0">
                        <a:pos x="connsiteX1" y="connsiteY1"/>
                      </a:cxn>
                    </a:cxnLst>
                    <a:rect l="l" t="t" r="r" b="b"/>
                    <a:pathLst>
                      <a:path w="136013" h="6800">
                        <a:moveTo>
                          <a:pt x="521" y="6"/>
                        </a:moveTo>
                        <a:lnTo>
                          <a:pt x="136534" y="6"/>
                        </a:lnTo>
                      </a:path>
                    </a:pathLst>
                  </a:custGeom>
                  <a:noFill/>
                  <a:ln w="6787" cap="rnd">
                    <a:solidFill>
                      <a:srgbClr val="000000"/>
                    </a:solidFill>
                    <a:prstDash val="solid"/>
                    <a:miter/>
                  </a:ln>
                </p:spPr>
                <p:txBody>
                  <a:bodyPr rtlCol="0" anchor="ctr"/>
                  <a:lstStyle/>
                  <a:p>
                    <a:endParaRPr lang="de-DE"/>
                  </a:p>
                </p:txBody>
              </p:sp>
            </p:grpSp>
          </p:grpSp>
          <p:grpSp>
            <p:nvGrpSpPr>
              <p:cNvPr id="15" name="Grafik 87">
                <a:extLst>
                  <a:ext uri="{FF2B5EF4-FFF2-40B4-BE49-F238E27FC236}">
                    <a16:creationId xmlns:a16="http://schemas.microsoft.com/office/drawing/2014/main" id="{32490621-44B0-CB10-A530-0D3E2ECA61FD}"/>
                  </a:ext>
                </a:extLst>
              </p:cNvPr>
              <p:cNvGrpSpPr/>
              <p:nvPr/>
            </p:nvGrpSpPr>
            <p:grpSpPr>
              <a:xfrm>
                <a:off x="6441188" y="958411"/>
                <a:ext cx="3559786" cy="246221"/>
                <a:chOff x="6441188" y="958411"/>
                <a:chExt cx="3559786" cy="246221"/>
              </a:xfrm>
            </p:grpSpPr>
            <p:sp>
              <p:nvSpPr>
                <p:cNvPr id="251" name="Textfeld 250">
                  <a:extLst>
                    <a:ext uri="{FF2B5EF4-FFF2-40B4-BE49-F238E27FC236}">
                      <a16:creationId xmlns:a16="http://schemas.microsoft.com/office/drawing/2014/main" id="{18E8233B-084E-6EA2-1DD5-C50CD5DC32BB}"/>
                    </a:ext>
                  </a:extLst>
                </p:cNvPr>
                <p:cNvSpPr txBox="1"/>
                <p:nvPr/>
              </p:nvSpPr>
              <p:spPr>
                <a:xfrm>
                  <a:off x="6441188" y="958411"/>
                  <a:ext cx="354584"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Q1</a:t>
                  </a:r>
                </a:p>
              </p:txBody>
            </p:sp>
            <p:grpSp>
              <p:nvGrpSpPr>
                <p:cNvPr id="252" name="Grafik 87">
                  <a:extLst>
                    <a:ext uri="{FF2B5EF4-FFF2-40B4-BE49-F238E27FC236}">
                      <a16:creationId xmlns:a16="http://schemas.microsoft.com/office/drawing/2014/main" id="{80B260E9-5C11-3204-3904-AD73ED142D35}"/>
                    </a:ext>
                  </a:extLst>
                </p:cNvPr>
                <p:cNvGrpSpPr/>
                <p:nvPr/>
              </p:nvGrpSpPr>
              <p:grpSpPr>
                <a:xfrm>
                  <a:off x="6736649" y="997331"/>
                  <a:ext cx="3264325" cy="136013"/>
                  <a:chOff x="6736649" y="997331"/>
                  <a:chExt cx="3264325" cy="136013"/>
                </a:xfrm>
              </p:grpSpPr>
              <p:sp>
                <p:nvSpPr>
                  <p:cNvPr id="253" name="Freihandform: Form 252">
                    <a:extLst>
                      <a:ext uri="{FF2B5EF4-FFF2-40B4-BE49-F238E27FC236}">
                        <a16:creationId xmlns:a16="http://schemas.microsoft.com/office/drawing/2014/main" id="{1A374FE2-4333-CBBC-2BD2-47FC38D78F43}"/>
                      </a:ext>
                    </a:extLst>
                  </p:cNvPr>
                  <p:cNvSpPr/>
                  <p:nvPr/>
                </p:nvSpPr>
                <p:spPr>
                  <a:xfrm>
                    <a:off x="6736649" y="1133344"/>
                    <a:ext cx="136013" cy="6800"/>
                  </a:xfrm>
                  <a:custGeom>
                    <a:avLst/>
                    <a:gdLst>
                      <a:gd name="connsiteX0" fmla="*/ 61 w 136013"/>
                      <a:gd name="connsiteY0" fmla="*/ 36 h 6800"/>
                      <a:gd name="connsiteX1" fmla="*/ 136074 w 136013"/>
                      <a:gd name="connsiteY1" fmla="*/ 36 h 6800"/>
                    </a:gdLst>
                    <a:ahLst/>
                    <a:cxnLst>
                      <a:cxn ang="0">
                        <a:pos x="connsiteX0" y="connsiteY0"/>
                      </a:cxn>
                      <a:cxn ang="0">
                        <a:pos x="connsiteX1" y="connsiteY1"/>
                      </a:cxn>
                    </a:cxnLst>
                    <a:rect l="l" t="t" r="r" b="b"/>
                    <a:pathLst>
                      <a:path w="136013" h="6800">
                        <a:moveTo>
                          <a:pt x="61" y="36"/>
                        </a:moveTo>
                        <a:lnTo>
                          <a:pt x="136074" y="36"/>
                        </a:lnTo>
                      </a:path>
                    </a:pathLst>
                  </a:custGeom>
                  <a:noFill/>
                  <a:ln w="6787" cap="rnd">
                    <a:solidFill>
                      <a:srgbClr val="000000"/>
                    </a:solidFill>
                    <a:prstDash val="solid"/>
                    <a:miter/>
                  </a:ln>
                </p:spPr>
                <p:txBody>
                  <a:bodyPr rtlCol="0" anchor="ctr"/>
                  <a:lstStyle/>
                  <a:p>
                    <a:endParaRPr lang="de-DE"/>
                  </a:p>
                </p:txBody>
              </p:sp>
              <p:sp>
                <p:nvSpPr>
                  <p:cNvPr id="254" name="Freihandform: Form 253">
                    <a:extLst>
                      <a:ext uri="{FF2B5EF4-FFF2-40B4-BE49-F238E27FC236}">
                        <a16:creationId xmlns:a16="http://schemas.microsoft.com/office/drawing/2014/main" id="{38EB52DC-AD6B-5D4C-98FA-63FC1734D5A6}"/>
                      </a:ext>
                    </a:extLst>
                  </p:cNvPr>
                  <p:cNvSpPr/>
                  <p:nvPr/>
                </p:nvSpPr>
                <p:spPr>
                  <a:xfrm>
                    <a:off x="6872662" y="1133344"/>
                    <a:ext cx="136013" cy="6800"/>
                  </a:xfrm>
                  <a:custGeom>
                    <a:avLst/>
                    <a:gdLst>
                      <a:gd name="connsiteX0" fmla="*/ 81 w 136013"/>
                      <a:gd name="connsiteY0" fmla="*/ 36 h 6800"/>
                      <a:gd name="connsiteX1" fmla="*/ 136094 w 136013"/>
                      <a:gd name="connsiteY1" fmla="*/ 36 h 6800"/>
                    </a:gdLst>
                    <a:ahLst/>
                    <a:cxnLst>
                      <a:cxn ang="0">
                        <a:pos x="connsiteX0" y="connsiteY0"/>
                      </a:cxn>
                      <a:cxn ang="0">
                        <a:pos x="connsiteX1" y="connsiteY1"/>
                      </a:cxn>
                    </a:cxnLst>
                    <a:rect l="l" t="t" r="r" b="b"/>
                    <a:pathLst>
                      <a:path w="136013" h="6800">
                        <a:moveTo>
                          <a:pt x="81" y="36"/>
                        </a:moveTo>
                        <a:lnTo>
                          <a:pt x="136094" y="36"/>
                        </a:lnTo>
                      </a:path>
                    </a:pathLst>
                  </a:custGeom>
                  <a:noFill/>
                  <a:ln w="6787" cap="rnd">
                    <a:solidFill>
                      <a:srgbClr val="000000"/>
                    </a:solidFill>
                    <a:prstDash val="solid"/>
                    <a:miter/>
                  </a:ln>
                </p:spPr>
                <p:txBody>
                  <a:bodyPr rtlCol="0" anchor="ctr"/>
                  <a:lstStyle/>
                  <a:p>
                    <a:endParaRPr lang="de-DE"/>
                  </a:p>
                </p:txBody>
              </p:sp>
              <p:sp>
                <p:nvSpPr>
                  <p:cNvPr id="255" name="Freihandform: Form 254">
                    <a:extLst>
                      <a:ext uri="{FF2B5EF4-FFF2-40B4-BE49-F238E27FC236}">
                        <a16:creationId xmlns:a16="http://schemas.microsoft.com/office/drawing/2014/main" id="{8D3E9118-BA2A-2ACC-D1D7-AE921CD16300}"/>
                      </a:ext>
                    </a:extLst>
                  </p:cNvPr>
                  <p:cNvSpPr/>
                  <p:nvPr/>
                </p:nvSpPr>
                <p:spPr>
                  <a:xfrm>
                    <a:off x="7008676" y="1133344"/>
                    <a:ext cx="136013" cy="6800"/>
                  </a:xfrm>
                  <a:custGeom>
                    <a:avLst/>
                    <a:gdLst>
                      <a:gd name="connsiteX0" fmla="*/ 101 w 136013"/>
                      <a:gd name="connsiteY0" fmla="*/ 36 h 6800"/>
                      <a:gd name="connsiteX1" fmla="*/ 136114 w 136013"/>
                      <a:gd name="connsiteY1" fmla="*/ 36 h 6800"/>
                    </a:gdLst>
                    <a:ahLst/>
                    <a:cxnLst>
                      <a:cxn ang="0">
                        <a:pos x="connsiteX0" y="connsiteY0"/>
                      </a:cxn>
                      <a:cxn ang="0">
                        <a:pos x="connsiteX1" y="connsiteY1"/>
                      </a:cxn>
                    </a:cxnLst>
                    <a:rect l="l" t="t" r="r" b="b"/>
                    <a:pathLst>
                      <a:path w="136013" h="6800">
                        <a:moveTo>
                          <a:pt x="101" y="36"/>
                        </a:moveTo>
                        <a:lnTo>
                          <a:pt x="136114" y="36"/>
                        </a:lnTo>
                      </a:path>
                    </a:pathLst>
                  </a:custGeom>
                  <a:noFill/>
                  <a:ln w="6787" cap="rnd">
                    <a:solidFill>
                      <a:srgbClr val="000000"/>
                    </a:solidFill>
                    <a:prstDash val="solid"/>
                    <a:miter/>
                  </a:ln>
                </p:spPr>
                <p:txBody>
                  <a:bodyPr rtlCol="0" anchor="ctr"/>
                  <a:lstStyle/>
                  <a:p>
                    <a:endParaRPr lang="de-DE"/>
                  </a:p>
                </p:txBody>
              </p:sp>
              <p:sp>
                <p:nvSpPr>
                  <p:cNvPr id="256" name="Freihandform: Form 255">
                    <a:extLst>
                      <a:ext uri="{FF2B5EF4-FFF2-40B4-BE49-F238E27FC236}">
                        <a16:creationId xmlns:a16="http://schemas.microsoft.com/office/drawing/2014/main" id="{7F34C87F-074D-5316-AC4F-708A5940DB54}"/>
                      </a:ext>
                    </a:extLst>
                  </p:cNvPr>
                  <p:cNvSpPr/>
                  <p:nvPr/>
                </p:nvSpPr>
                <p:spPr>
                  <a:xfrm>
                    <a:off x="7144689" y="1133344"/>
                    <a:ext cx="136013" cy="6800"/>
                  </a:xfrm>
                  <a:custGeom>
                    <a:avLst/>
                    <a:gdLst>
                      <a:gd name="connsiteX0" fmla="*/ 121 w 136013"/>
                      <a:gd name="connsiteY0" fmla="*/ 36 h 6800"/>
                      <a:gd name="connsiteX1" fmla="*/ 136134 w 136013"/>
                      <a:gd name="connsiteY1" fmla="*/ 36 h 6800"/>
                    </a:gdLst>
                    <a:ahLst/>
                    <a:cxnLst>
                      <a:cxn ang="0">
                        <a:pos x="connsiteX0" y="connsiteY0"/>
                      </a:cxn>
                      <a:cxn ang="0">
                        <a:pos x="connsiteX1" y="connsiteY1"/>
                      </a:cxn>
                    </a:cxnLst>
                    <a:rect l="l" t="t" r="r" b="b"/>
                    <a:pathLst>
                      <a:path w="136013" h="6800">
                        <a:moveTo>
                          <a:pt x="121" y="36"/>
                        </a:moveTo>
                        <a:lnTo>
                          <a:pt x="136134" y="36"/>
                        </a:lnTo>
                      </a:path>
                    </a:pathLst>
                  </a:custGeom>
                  <a:noFill/>
                  <a:ln w="6787" cap="rnd">
                    <a:solidFill>
                      <a:srgbClr val="000000"/>
                    </a:solidFill>
                    <a:prstDash val="solid"/>
                    <a:miter/>
                  </a:ln>
                </p:spPr>
                <p:txBody>
                  <a:bodyPr rtlCol="0" anchor="ctr"/>
                  <a:lstStyle/>
                  <a:p>
                    <a:endParaRPr lang="de-DE"/>
                  </a:p>
                </p:txBody>
              </p:sp>
              <p:sp>
                <p:nvSpPr>
                  <p:cNvPr id="257" name="Freihandform: Form 256">
                    <a:extLst>
                      <a:ext uri="{FF2B5EF4-FFF2-40B4-BE49-F238E27FC236}">
                        <a16:creationId xmlns:a16="http://schemas.microsoft.com/office/drawing/2014/main" id="{9A60BDF5-FF7C-6170-295C-0AF4E76271A8}"/>
                      </a:ext>
                    </a:extLst>
                  </p:cNvPr>
                  <p:cNvSpPr/>
                  <p:nvPr/>
                </p:nvSpPr>
                <p:spPr>
                  <a:xfrm>
                    <a:off x="7280703" y="1133344"/>
                    <a:ext cx="136013" cy="6800"/>
                  </a:xfrm>
                  <a:custGeom>
                    <a:avLst/>
                    <a:gdLst>
                      <a:gd name="connsiteX0" fmla="*/ 141 w 136013"/>
                      <a:gd name="connsiteY0" fmla="*/ 36 h 6800"/>
                      <a:gd name="connsiteX1" fmla="*/ 136154 w 136013"/>
                      <a:gd name="connsiteY1" fmla="*/ 36 h 6800"/>
                    </a:gdLst>
                    <a:ahLst/>
                    <a:cxnLst>
                      <a:cxn ang="0">
                        <a:pos x="connsiteX0" y="connsiteY0"/>
                      </a:cxn>
                      <a:cxn ang="0">
                        <a:pos x="connsiteX1" y="connsiteY1"/>
                      </a:cxn>
                    </a:cxnLst>
                    <a:rect l="l" t="t" r="r" b="b"/>
                    <a:pathLst>
                      <a:path w="136013" h="6800">
                        <a:moveTo>
                          <a:pt x="141" y="36"/>
                        </a:moveTo>
                        <a:lnTo>
                          <a:pt x="136154" y="36"/>
                        </a:lnTo>
                      </a:path>
                    </a:pathLst>
                  </a:custGeom>
                  <a:noFill/>
                  <a:ln w="6787" cap="rnd">
                    <a:solidFill>
                      <a:srgbClr val="000000"/>
                    </a:solidFill>
                    <a:prstDash val="solid"/>
                    <a:miter/>
                  </a:ln>
                </p:spPr>
                <p:txBody>
                  <a:bodyPr rtlCol="0" anchor="ctr"/>
                  <a:lstStyle/>
                  <a:p>
                    <a:endParaRPr lang="de-DE"/>
                  </a:p>
                </p:txBody>
              </p:sp>
              <p:sp>
                <p:nvSpPr>
                  <p:cNvPr id="258" name="Freihandform: Form 257">
                    <a:extLst>
                      <a:ext uri="{FF2B5EF4-FFF2-40B4-BE49-F238E27FC236}">
                        <a16:creationId xmlns:a16="http://schemas.microsoft.com/office/drawing/2014/main" id="{A9B0993C-4BB1-ACB2-EB01-57E5A0CAC9AC}"/>
                      </a:ext>
                    </a:extLst>
                  </p:cNvPr>
                  <p:cNvSpPr/>
                  <p:nvPr/>
                </p:nvSpPr>
                <p:spPr>
                  <a:xfrm>
                    <a:off x="7416716" y="1133344"/>
                    <a:ext cx="136013" cy="6800"/>
                  </a:xfrm>
                  <a:custGeom>
                    <a:avLst/>
                    <a:gdLst>
                      <a:gd name="connsiteX0" fmla="*/ 161 w 136013"/>
                      <a:gd name="connsiteY0" fmla="*/ 36 h 6800"/>
                      <a:gd name="connsiteX1" fmla="*/ 136174 w 136013"/>
                      <a:gd name="connsiteY1" fmla="*/ 36 h 6800"/>
                    </a:gdLst>
                    <a:ahLst/>
                    <a:cxnLst>
                      <a:cxn ang="0">
                        <a:pos x="connsiteX0" y="connsiteY0"/>
                      </a:cxn>
                      <a:cxn ang="0">
                        <a:pos x="connsiteX1" y="connsiteY1"/>
                      </a:cxn>
                    </a:cxnLst>
                    <a:rect l="l" t="t" r="r" b="b"/>
                    <a:pathLst>
                      <a:path w="136013" h="6800">
                        <a:moveTo>
                          <a:pt x="161" y="36"/>
                        </a:moveTo>
                        <a:lnTo>
                          <a:pt x="136174" y="36"/>
                        </a:lnTo>
                      </a:path>
                    </a:pathLst>
                  </a:custGeom>
                  <a:noFill/>
                  <a:ln w="6787" cap="rnd">
                    <a:solidFill>
                      <a:srgbClr val="000000"/>
                    </a:solidFill>
                    <a:prstDash val="solid"/>
                    <a:miter/>
                  </a:ln>
                </p:spPr>
                <p:txBody>
                  <a:bodyPr rtlCol="0" anchor="ctr"/>
                  <a:lstStyle/>
                  <a:p>
                    <a:endParaRPr lang="de-DE"/>
                  </a:p>
                </p:txBody>
              </p:sp>
              <p:sp>
                <p:nvSpPr>
                  <p:cNvPr id="259" name="Freihandform: Form 258">
                    <a:extLst>
                      <a:ext uri="{FF2B5EF4-FFF2-40B4-BE49-F238E27FC236}">
                        <a16:creationId xmlns:a16="http://schemas.microsoft.com/office/drawing/2014/main" id="{E08E85D2-E3E8-E619-2FF9-B3F0E4070C41}"/>
                      </a:ext>
                    </a:extLst>
                  </p:cNvPr>
                  <p:cNvSpPr/>
                  <p:nvPr/>
                </p:nvSpPr>
                <p:spPr>
                  <a:xfrm>
                    <a:off x="7552730" y="997331"/>
                    <a:ext cx="136013" cy="136013"/>
                  </a:xfrm>
                  <a:custGeom>
                    <a:avLst/>
                    <a:gdLst>
                      <a:gd name="connsiteX0" fmla="*/ 181 w 136013"/>
                      <a:gd name="connsiteY0" fmla="*/ 136049 h 136013"/>
                      <a:gd name="connsiteX1" fmla="*/ 20583 w 136013"/>
                      <a:gd name="connsiteY1" fmla="*/ 136049 h 136013"/>
                      <a:gd name="connsiteX2" fmla="*/ 61387 w 136013"/>
                      <a:gd name="connsiteY2" fmla="*/ 36 h 136013"/>
                      <a:gd name="connsiteX3" fmla="*/ 136194 w 136013"/>
                      <a:gd name="connsiteY3" fmla="*/ 36 h 136013"/>
                    </a:gdLst>
                    <a:ahLst/>
                    <a:cxnLst>
                      <a:cxn ang="0">
                        <a:pos x="connsiteX0" y="connsiteY0"/>
                      </a:cxn>
                      <a:cxn ang="0">
                        <a:pos x="connsiteX1" y="connsiteY1"/>
                      </a:cxn>
                      <a:cxn ang="0">
                        <a:pos x="connsiteX2" y="connsiteY2"/>
                      </a:cxn>
                      <a:cxn ang="0">
                        <a:pos x="connsiteX3" y="connsiteY3"/>
                      </a:cxn>
                    </a:cxnLst>
                    <a:rect l="l" t="t" r="r" b="b"/>
                    <a:pathLst>
                      <a:path w="136013" h="136013">
                        <a:moveTo>
                          <a:pt x="181" y="136049"/>
                        </a:moveTo>
                        <a:lnTo>
                          <a:pt x="20583" y="136049"/>
                        </a:lnTo>
                        <a:lnTo>
                          <a:pt x="61387" y="36"/>
                        </a:lnTo>
                        <a:lnTo>
                          <a:pt x="136194" y="36"/>
                        </a:lnTo>
                      </a:path>
                    </a:pathLst>
                  </a:custGeom>
                  <a:noFill/>
                  <a:ln w="6787" cap="rnd">
                    <a:solidFill>
                      <a:srgbClr val="000000"/>
                    </a:solidFill>
                    <a:prstDash val="solid"/>
                    <a:miter/>
                  </a:ln>
                </p:spPr>
                <p:txBody>
                  <a:bodyPr rtlCol="0" anchor="ctr"/>
                  <a:lstStyle/>
                  <a:p>
                    <a:endParaRPr lang="de-DE"/>
                  </a:p>
                </p:txBody>
              </p:sp>
              <p:sp>
                <p:nvSpPr>
                  <p:cNvPr id="260" name="Freihandform: Form 259">
                    <a:extLst>
                      <a:ext uri="{FF2B5EF4-FFF2-40B4-BE49-F238E27FC236}">
                        <a16:creationId xmlns:a16="http://schemas.microsoft.com/office/drawing/2014/main" id="{683FB47B-1346-1A66-9ED8-C882B3A35113}"/>
                      </a:ext>
                    </a:extLst>
                  </p:cNvPr>
                  <p:cNvSpPr/>
                  <p:nvPr/>
                </p:nvSpPr>
                <p:spPr>
                  <a:xfrm>
                    <a:off x="7688744" y="997331"/>
                    <a:ext cx="136013" cy="6800"/>
                  </a:xfrm>
                  <a:custGeom>
                    <a:avLst/>
                    <a:gdLst>
                      <a:gd name="connsiteX0" fmla="*/ 201 w 136013"/>
                      <a:gd name="connsiteY0" fmla="*/ 36 h 6800"/>
                      <a:gd name="connsiteX1" fmla="*/ 136214 w 136013"/>
                      <a:gd name="connsiteY1" fmla="*/ 36 h 6800"/>
                    </a:gdLst>
                    <a:ahLst/>
                    <a:cxnLst>
                      <a:cxn ang="0">
                        <a:pos x="connsiteX0" y="connsiteY0"/>
                      </a:cxn>
                      <a:cxn ang="0">
                        <a:pos x="connsiteX1" y="connsiteY1"/>
                      </a:cxn>
                    </a:cxnLst>
                    <a:rect l="l" t="t" r="r" b="b"/>
                    <a:pathLst>
                      <a:path w="136013" h="6800">
                        <a:moveTo>
                          <a:pt x="201" y="36"/>
                        </a:moveTo>
                        <a:lnTo>
                          <a:pt x="136214" y="36"/>
                        </a:lnTo>
                      </a:path>
                    </a:pathLst>
                  </a:custGeom>
                  <a:noFill/>
                  <a:ln w="6787" cap="rnd">
                    <a:solidFill>
                      <a:srgbClr val="000000"/>
                    </a:solidFill>
                    <a:prstDash val="solid"/>
                    <a:miter/>
                  </a:ln>
                </p:spPr>
                <p:txBody>
                  <a:bodyPr rtlCol="0" anchor="ctr"/>
                  <a:lstStyle/>
                  <a:p>
                    <a:endParaRPr lang="de-DE"/>
                  </a:p>
                </p:txBody>
              </p:sp>
              <p:sp>
                <p:nvSpPr>
                  <p:cNvPr id="261" name="Freihandform: Form 260">
                    <a:extLst>
                      <a:ext uri="{FF2B5EF4-FFF2-40B4-BE49-F238E27FC236}">
                        <a16:creationId xmlns:a16="http://schemas.microsoft.com/office/drawing/2014/main" id="{A984A5B8-91D4-5E30-ECC4-E520D39D480F}"/>
                      </a:ext>
                    </a:extLst>
                  </p:cNvPr>
                  <p:cNvSpPr/>
                  <p:nvPr/>
                </p:nvSpPr>
                <p:spPr>
                  <a:xfrm>
                    <a:off x="7824757" y="997331"/>
                    <a:ext cx="136013" cy="6800"/>
                  </a:xfrm>
                  <a:custGeom>
                    <a:avLst/>
                    <a:gdLst>
                      <a:gd name="connsiteX0" fmla="*/ 221 w 136013"/>
                      <a:gd name="connsiteY0" fmla="*/ 36 h 6800"/>
                      <a:gd name="connsiteX1" fmla="*/ 136234 w 136013"/>
                      <a:gd name="connsiteY1" fmla="*/ 36 h 6800"/>
                    </a:gdLst>
                    <a:ahLst/>
                    <a:cxnLst>
                      <a:cxn ang="0">
                        <a:pos x="connsiteX0" y="connsiteY0"/>
                      </a:cxn>
                      <a:cxn ang="0">
                        <a:pos x="connsiteX1" y="connsiteY1"/>
                      </a:cxn>
                    </a:cxnLst>
                    <a:rect l="l" t="t" r="r" b="b"/>
                    <a:pathLst>
                      <a:path w="136013" h="6800">
                        <a:moveTo>
                          <a:pt x="221" y="36"/>
                        </a:moveTo>
                        <a:lnTo>
                          <a:pt x="136234" y="36"/>
                        </a:lnTo>
                      </a:path>
                    </a:pathLst>
                  </a:custGeom>
                  <a:noFill/>
                  <a:ln w="6787" cap="rnd">
                    <a:solidFill>
                      <a:srgbClr val="000000"/>
                    </a:solidFill>
                    <a:prstDash val="solid"/>
                    <a:miter/>
                  </a:ln>
                </p:spPr>
                <p:txBody>
                  <a:bodyPr rtlCol="0" anchor="ctr"/>
                  <a:lstStyle/>
                  <a:p>
                    <a:endParaRPr lang="de-DE"/>
                  </a:p>
                </p:txBody>
              </p:sp>
              <p:sp>
                <p:nvSpPr>
                  <p:cNvPr id="262" name="Freihandform: Form 261">
                    <a:extLst>
                      <a:ext uri="{FF2B5EF4-FFF2-40B4-BE49-F238E27FC236}">
                        <a16:creationId xmlns:a16="http://schemas.microsoft.com/office/drawing/2014/main" id="{BA224737-91B3-C404-33B4-487FF321BE90}"/>
                      </a:ext>
                    </a:extLst>
                  </p:cNvPr>
                  <p:cNvSpPr/>
                  <p:nvPr/>
                </p:nvSpPr>
                <p:spPr>
                  <a:xfrm>
                    <a:off x="7960771" y="997331"/>
                    <a:ext cx="136013" cy="6800"/>
                  </a:xfrm>
                  <a:custGeom>
                    <a:avLst/>
                    <a:gdLst>
                      <a:gd name="connsiteX0" fmla="*/ 241 w 136013"/>
                      <a:gd name="connsiteY0" fmla="*/ 36 h 6800"/>
                      <a:gd name="connsiteX1" fmla="*/ 136254 w 136013"/>
                      <a:gd name="connsiteY1" fmla="*/ 36 h 6800"/>
                    </a:gdLst>
                    <a:ahLst/>
                    <a:cxnLst>
                      <a:cxn ang="0">
                        <a:pos x="connsiteX0" y="connsiteY0"/>
                      </a:cxn>
                      <a:cxn ang="0">
                        <a:pos x="connsiteX1" y="connsiteY1"/>
                      </a:cxn>
                    </a:cxnLst>
                    <a:rect l="l" t="t" r="r" b="b"/>
                    <a:pathLst>
                      <a:path w="136013" h="6800">
                        <a:moveTo>
                          <a:pt x="241" y="36"/>
                        </a:moveTo>
                        <a:lnTo>
                          <a:pt x="136254" y="36"/>
                        </a:lnTo>
                      </a:path>
                    </a:pathLst>
                  </a:custGeom>
                  <a:noFill/>
                  <a:ln w="6787" cap="rnd">
                    <a:solidFill>
                      <a:srgbClr val="000000"/>
                    </a:solidFill>
                    <a:prstDash val="solid"/>
                    <a:miter/>
                  </a:ln>
                </p:spPr>
                <p:txBody>
                  <a:bodyPr rtlCol="0" anchor="ctr"/>
                  <a:lstStyle/>
                  <a:p>
                    <a:endParaRPr lang="de-DE"/>
                  </a:p>
                </p:txBody>
              </p:sp>
              <p:sp>
                <p:nvSpPr>
                  <p:cNvPr id="263" name="Freihandform: Form 262">
                    <a:extLst>
                      <a:ext uri="{FF2B5EF4-FFF2-40B4-BE49-F238E27FC236}">
                        <a16:creationId xmlns:a16="http://schemas.microsoft.com/office/drawing/2014/main" id="{10CFE6D9-1780-6045-42DC-BCDBFBFB94EA}"/>
                      </a:ext>
                    </a:extLst>
                  </p:cNvPr>
                  <p:cNvSpPr/>
                  <p:nvPr/>
                </p:nvSpPr>
                <p:spPr>
                  <a:xfrm>
                    <a:off x="8096784" y="997331"/>
                    <a:ext cx="136013" cy="6800"/>
                  </a:xfrm>
                  <a:custGeom>
                    <a:avLst/>
                    <a:gdLst>
                      <a:gd name="connsiteX0" fmla="*/ 261 w 136013"/>
                      <a:gd name="connsiteY0" fmla="*/ 36 h 6800"/>
                      <a:gd name="connsiteX1" fmla="*/ 136274 w 136013"/>
                      <a:gd name="connsiteY1" fmla="*/ 36 h 6800"/>
                    </a:gdLst>
                    <a:ahLst/>
                    <a:cxnLst>
                      <a:cxn ang="0">
                        <a:pos x="connsiteX0" y="connsiteY0"/>
                      </a:cxn>
                      <a:cxn ang="0">
                        <a:pos x="connsiteX1" y="connsiteY1"/>
                      </a:cxn>
                    </a:cxnLst>
                    <a:rect l="l" t="t" r="r" b="b"/>
                    <a:pathLst>
                      <a:path w="136013" h="6800">
                        <a:moveTo>
                          <a:pt x="261" y="36"/>
                        </a:moveTo>
                        <a:lnTo>
                          <a:pt x="136274" y="36"/>
                        </a:lnTo>
                      </a:path>
                    </a:pathLst>
                  </a:custGeom>
                  <a:noFill/>
                  <a:ln w="6787" cap="rnd">
                    <a:solidFill>
                      <a:srgbClr val="000000"/>
                    </a:solidFill>
                    <a:prstDash val="solid"/>
                    <a:miter/>
                  </a:ln>
                </p:spPr>
                <p:txBody>
                  <a:bodyPr rtlCol="0" anchor="ctr"/>
                  <a:lstStyle/>
                  <a:p>
                    <a:endParaRPr lang="de-DE"/>
                  </a:p>
                </p:txBody>
              </p:sp>
              <p:sp>
                <p:nvSpPr>
                  <p:cNvPr id="264" name="Freihandform: Form 263">
                    <a:extLst>
                      <a:ext uri="{FF2B5EF4-FFF2-40B4-BE49-F238E27FC236}">
                        <a16:creationId xmlns:a16="http://schemas.microsoft.com/office/drawing/2014/main" id="{3EF38C8F-6DB4-E2FD-4549-E99A780935B6}"/>
                      </a:ext>
                    </a:extLst>
                  </p:cNvPr>
                  <p:cNvSpPr/>
                  <p:nvPr/>
                </p:nvSpPr>
                <p:spPr>
                  <a:xfrm>
                    <a:off x="8232798" y="997331"/>
                    <a:ext cx="136013" cy="6800"/>
                  </a:xfrm>
                  <a:custGeom>
                    <a:avLst/>
                    <a:gdLst>
                      <a:gd name="connsiteX0" fmla="*/ 281 w 136013"/>
                      <a:gd name="connsiteY0" fmla="*/ 36 h 6800"/>
                      <a:gd name="connsiteX1" fmla="*/ 136294 w 136013"/>
                      <a:gd name="connsiteY1" fmla="*/ 36 h 6800"/>
                    </a:gdLst>
                    <a:ahLst/>
                    <a:cxnLst>
                      <a:cxn ang="0">
                        <a:pos x="connsiteX0" y="connsiteY0"/>
                      </a:cxn>
                      <a:cxn ang="0">
                        <a:pos x="connsiteX1" y="connsiteY1"/>
                      </a:cxn>
                    </a:cxnLst>
                    <a:rect l="l" t="t" r="r" b="b"/>
                    <a:pathLst>
                      <a:path w="136013" h="6800">
                        <a:moveTo>
                          <a:pt x="281" y="36"/>
                        </a:moveTo>
                        <a:lnTo>
                          <a:pt x="136294" y="36"/>
                        </a:lnTo>
                      </a:path>
                    </a:pathLst>
                  </a:custGeom>
                  <a:noFill/>
                  <a:ln w="6787" cap="rnd">
                    <a:solidFill>
                      <a:srgbClr val="000000"/>
                    </a:solidFill>
                    <a:prstDash val="solid"/>
                    <a:miter/>
                  </a:ln>
                </p:spPr>
                <p:txBody>
                  <a:bodyPr rtlCol="0" anchor="ctr"/>
                  <a:lstStyle/>
                  <a:p>
                    <a:endParaRPr lang="de-DE"/>
                  </a:p>
                </p:txBody>
              </p:sp>
              <p:sp>
                <p:nvSpPr>
                  <p:cNvPr id="265" name="Freihandform: Form 264">
                    <a:extLst>
                      <a:ext uri="{FF2B5EF4-FFF2-40B4-BE49-F238E27FC236}">
                        <a16:creationId xmlns:a16="http://schemas.microsoft.com/office/drawing/2014/main" id="{0602332F-B88B-4FBF-89EB-DF1DA5A690CE}"/>
                      </a:ext>
                    </a:extLst>
                  </p:cNvPr>
                  <p:cNvSpPr/>
                  <p:nvPr/>
                </p:nvSpPr>
                <p:spPr>
                  <a:xfrm>
                    <a:off x="8368811" y="997331"/>
                    <a:ext cx="136013" cy="6800"/>
                  </a:xfrm>
                  <a:custGeom>
                    <a:avLst/>
                    <a:gdLst>
                      <a:gd name="connsiteX0" fmla="*/ 301 w 136013"/>
                      <a:gd name="connsiteY0" fmla="*/ 36 h 6800"/>
                      <a:gd name="connsiteX1" fmla="*/ 136314 w 136013"/>
                      <a:gd name="connsiteY1" fmla="*/ 36 h 6800"/>
                    </a:gdLst>
                    <a:ahLst/>
                    <a:cxnLst>
                      <a:cxn ang="0">
                        <a:pos x="connsiteX0" y="connsiteY0"/>
                      </a:cxn>
                      <a:cxn ang="0">
                        <a:pos x="connsiteX1" y="connsiteY1"/>
                      </a:cxn>
                    </a:cxnLst>
                    <a:rect l="l" t="t" r="r" b="b"/>
                    <a:pathLst>
                      <a:path w="136013" h="6800">
                        <a:moveTo>
                          <a:pt x="301" y="36"/>
                        </a:moveTo>
                        <a:lnTo>
                          <a:pt x="136314" y="36"/>
                        </a:lnTo>
                      </a:path>
                    </a:pathLst>
                  </a:custGeom>
                  <a:noFill/>
                  <a:ln w="6787" cap="rnd">
                    <a:solidFill>
                      <a:srgbClr val="000000"/>
                    </a:solidFill>
                    <a:prstDash val="solid"/>
                    <a:miter/>
                  </a:ln>
                </p:spPr>
                <p:txBody>
                  <a:bodyPr rtlCol="0" anchor="ctr"/>
                  <a:lstStyle/>
                  <a:p>
                    <a:endParaRPr lang="de-DE"/>
                  </a:p>
                </p:txBody>
              </p:sp>
              <p:sp>
                <p:nvSpPr>
                  <p:cNvPr id="266" name="Freihandform: Form 265">
                    <a:extLst>
                      <a:ext uri="{FF2B5EF4-FFF2-40B4-BE49-F238E27FC236}">
                        <a16:creationId xmlns:a16="http://schemas.microsoft.com/office/drawing/2014/main" id="{BCD43E99-834E-A0FF-BEE2-94D04206F173}"/>
                      </a:ext>
                    </a:extLst>
                  </p:cNvPr>
                  <p:cNvSpPr/>
                  <p:nvPr/>
                </p:nvSpPr>
                <p:spPr>
                  <a:xfrm>
                    <a:off x="8504825" y="997331"/>
                    <a:ext cx="136013" cy="6800"/>
                  </a:xfrm>
                  <a:custGeom>
                    <a:avLst/>
                    <a:gdLst>
                      <a:gd name="connsiteX0" fmla="*/ 321 w 136013"/>
                      <a:gd name="connsiteY0" fmla="*/ 36 h 6800"/>
                      <a:gd name="connsiteX1" fmla="*/ 136334 w 136013"/>
                      <a:gd name="connsiteY1" fmla="*/ 36 h 6800"/>
                    </a:gdLst>
                    <a:ahLst/>
                    <a:cxnLst>
                      <a:cxn ang="0">
                        <a:pos x="connsiteX0" y="connsiteY0"/>
                      </a:cxn>
                      <a:cxn ang="0">
                        <a:pos x="connsiteX1" y="connsiteY1"/>
                      </a:cxn>
                    </a:cxnLst>
                    <a:rect l="l" t="t" r="r" b="b"/>
                    <a:pathLst>
                      <a:path w="136013" h="6800">
                        <a:moveTo>
                          <a:pt x="321" y="36"/>
                        </a:moveTo>
                        <a:lnTo>
                          <a:pt x="136334" y="36"/>
                        </a:lnTo>
                      </a:path>
                    </a:pathLst>
                  </a:custGeom>
                  <a:noFill/>
                  <a:ln w="6787" cap="rnd">
                    <a:solidFill>
                      <a:srgbClr val="000000"/>
                    </a:solidFill>
                    <a:prstDash val="solid"/>
                    <a:miter/>
                  </a:ln>
                </p:spPr>
                <p:txBody>
                  <a:bodyPr rtlCol="0" anchor="ctr"/>
                  <a:lstStyle/>
                  <a:p>
                    <a:endParaRPr lang="de-DE"/>
                  </a:p>
                </p:txBody>
              </p:sp>
              <p:sp>
                <p:nvSpPr>
                  <p:cNvPr id="267" name="Freihandform: Form 266">
                    <a:extLst>
                      <a:ext uri="{FF2B5EF4-FFF2-40B4-BE49-F238E27FC236}">
                        <a16:creationId xmlns:a16="http://schemas.microsoft.com/office/drawing/2014/main" id="{F863F01F-C334-D629-D8B4-1D55BB21313C}"/>
                      </a:ext>
                    </a:extLst>
                  </p:cNvPr>
                  <p:cNvSpPr/>
                  <p:nvPr/>
                </p:nvSpPr>
                <p:spPr>
                  <a:xfrm>
                    <a:off x="8640839" y="997331"/>
                    <a:ext cx="136013" cy="6800"/>
                  </a:xfrm>
                  <a:custGeom>
                    <a:avLst/>
                    <a:gdLst>
                      <a:gd name="connsiteX0" fmla="*/ 341 w 136013"/>
                      <a:gd name="connsiteY0" fmla="*/ 36 h 6800"/>
                      <a:gd name="connsiteX1" fmla="*/ 136354 w 136013"/>
                      <a:gd name="connsiteY1" fmla="*/ 36 h 6800"/>
                    </a:gdLst>
                    <a:ahLst/>
                    <a:cxnLst>
                      <a:cxn ang="0">
                        <a:pos x="connsiteX0" y="connsiteY0"/>
                      </a:cxn>
                      <a:cxn ang="0">
                        <a:pos x="connsiteX1" y="connsiteY1"/>
                      </a:cxn>
                    </a:cxnLst>
                    <a:rect l="l" t="t" r="r" b="b"/>
                    <a:pathLst>
                      <a:path w="136013" h="6800">
                        <a:moveTo>
                          <a:pt x="341" y="36"/>
                        </a:moveTo>
                        <a:lnTo>
                          <a:pt x="136354" y="36"/>
                        </a:lnTo>
                      </a:path>
                    </a:pathLst>
                  </a:custGeom>
                  <a:noFill/>
                  <a:ln w="6787" cap="rnd">
                    <a:solidFill>
                      <a:srgbClr val="000000"/>
                    </a:solidFill>
                    <a:prstDash val="solid"/>
                    <a:miter/>
                  </a:ln>
                </p:spPr>
                <p:txBody>
                  <a:bodyPr rtlCol="0" anchor="ctr"/>
                  <a:lstStyle/>
                  <a:p>
                    <a:endParaRPr lang="de-DE"/>
                  </a:p>
                </p:txBody>
              </p:sp>
              <p:sp>
                <p:nvSpPr>
                  <p:cNvPr id="268" name="Freihandform: Form 267">
                    <a:extLst>
                      <a:ext uri="{FF2B5EF4-FFF2-40B4-BE49-F238E27FC236}">
                        <a16:creationId xmlns:a16="http://schemas.microsoft.com/office/drawing/2014/main" id="{97B27275-40E4-0F7F-9540-75C738DFE097}"/>
                      </a:ext>
                    </a:extLst>
                  </p:cNvPr>
                  <p:cNvSpPr/>
                  <p:nvPr/>
                </p:nvSpPr>
                <p:spPr>
                  <a:xfrm>
                    <a:off x="8776852" y="997331"/>
                    <a:ext cx="136013" cy="6800"/>
                  </a:xfrm>
                  <a:custGeom>
                    <a:avLst/>
                    <a:gdLst>
                      <a:gd name="connsiteX0" fmla="*/ 361 w 136013"/>
                      <a:gd name="connsiteY0" fmla="*/ 36 h 6800"/>
                      <a:gd name="connsiteX1" fmla="*/ 136374 w 136013"/>
                      <a:gd name="connsiteY1" fmla="*/ 36 h 6800"/>
                    </a:gdLst>
                    <a:ahLst/>
                    <a:cxnLst>
                      <a:cxn ang="0">
                        <a:pos x="connsiteX0" y="connsiteY0"/>
                      </a:cxn>
                      <a:cxn ang="0">
                        <a:pos x="connsiteX1" y="connsiteY1"/>
                      </a:cxn>
                    </a:cxnLst>
                    <a:rect l="l" t="t" r="r" b="b"/>
                    <a:pathLst>
                      <a:path w="136013" h="6800">
                        <a:moveTo>
                          <a:pt x="361" y="36"/>
                        </a:moveTo>
                        <a:lnTo>
                          <a:pt x="136374" y="36"/>
                        </a:lnTo>
                      </a:path>
                    </a:pathLst>
                  </a:custGeom>
                  <a:noFill/>
                  <a:ln w="6787" cap="rnd">
                    <a:solidFill>
                      <a:srgbClr val="000000"/>
                    </a:solidFill>
                    <a:prstDash val="solid"/>
                    <a:miter/>
                  </a:ln>
                </p:spPr>
                <p:txBody>
                  <a:bodyPr rtlCol="0" anchor="ctr"/>
                  <a:lstStyle/>
                  <a:p>
                    <a:endParaRPr lang="de-DE"/>
                  </a:p>
                </p:txBody>
              </p:sp>
              <p:sp>
                <p:nvSpPr>
                  <p:cNvPr id="269" name="Freihandform: Form 268">
                    <a:extLst>
                      <a:ext uri="{FF2B5EF4-FFF2-40B4-BE49-F238E27FC236}">
                        <a16:creationId xmlns:a16="http://schemas.microsoft.com/office/drawing/2014/main" id="{5E70483B-7355-D5A4-A923-3AECE015E297}"/>
                      </a:ext>
                    </a:extLst>
                  </p:cNvPr>
                  <p:cNvSpPr/>
                  <p:nvPr/>
                </p:nvSpPr>
                <p:spPr>
                  <a:xfrm>
                    <a:off x="8912866" y="997331"/>
                    <a:ext cx="136013" cy="6800"/>
                  </a:xfrm>
                  <a:custGeom>
                    <a:avLst/>
                    <a:gdLst>
                      <a:gd name="connsiteX0" fmla="*/ 381 w 136013"/>
                      <a:gd name="connsiteY0" fmla="*/ 36 h 6800"/>
                      <a:gd name="connsiteX1" fmla="*/ 136394 w 136013"/>
                      <a:gd name="connsiteY1" fmla="*/ 36 h 6800"/>
                    </a:gdLst>
                    <a:ahLst/>
                    <a:cxnLst>
                      <a:cxn ang="0">
                        <a:pos x="connsiteX0" y="connsiteY0"/>
                      </a:cxn>
                      <a:cxn ang="0">
                        <a:pos x="connsiteX1" y="connsiteY1"/>
                      </a:cxn>
                    </a:cxnLst>
                    <a:rect l="l" t="t" r="r" b="b"/>
                    <a:pathLst>
                      <a:path w="136013" h="6800">
                        <a:moveTo>
                          <a:pt x="381" y="36"/>
                        </a:moveTo>
                        <a:lnTo>
                          <a:pt x="136394" y="36"/>
                        </a:lnTo>
                      </a:path>
                    </a:pathLst>
                  </a:custGeom>
                  <a:noFill/>
                  <a:ln w="6787" cap="rnd">
                    <a:solidFill>
                      <a:srgbClr val="000000"/>
                    </a:solidFill>
                    <a:prstDash val="solid"/>
                    <a:miter/>
                  </a:ln>
                </p:spPr>
                <p:txBody>
                  <a:bodyPr rtlCol="0" anchor="ctr"/>
                  <a:lstStyle/>
                  <a:p>
                    <a:endParaRPr lang="de-DE"/>
                  </a:p>
                </p:txBody>
              </p:sp>
              <p:sp>
                <p:nvSpPr>
                  <p:cNvPr id="270" name="Freihandform: Form 269">
                    <a:extLst>
                      <a:ext uri="{FF2B5EF4-FFF2-40B4-BE49-F238E27FC236}">
                        <a16:creationId xmlns:a16="http://schemas.microsoft.com/office/drawing/2014/main" id="{CF17B267-BE6D-48E7-039A-97C0A2DEA736}"/>
                      </a:ext>
                    </a:extLst>
                  </p:cNvPr>
                  <p:cNvSpPr/>
                  <p:nvPr/>
                </p:nvSpPr>
                <p:spPr>
                  <a:xfrm>
                    <a:off x="9048879" y="997331"/>
                    <a:ext cx="136013" cy="6800"/>
                  </a:xfrm>
                  <a:custGeom>
                    <a:avLst/>
                    <a:gdLst>
                      <a:gd name="connsiteX0" fmla="*/ 401 w 136013"/>
                      <a:gd name="connsiteY0" fmla="*/ 36 h 6800"/>
                      <a:gd name="connsiteX1" fmla="*/ 136414 w 136013"/>
                      <a:gd name="connsiteY1" fmla="*/ 36 h 6800"/>
                    </a:gdLst>
                    <a:ahLst/>
                    <a:cxnLst>
                      <a:cxn ang="0">
                        <a:pos x="connsiteX0" y="connsiteY0"/>
                      </a:cxn>
                      <a:cxn ang="0">
                        <a:pos x="connsiteX1" y="connsiteY1"/>
                      </a:cxn>
                    </a:cxnLst>
                    <a:rect l="l" t="t" r="r" b="b"/>
                    <a:pathLst>
                      <a:path w="136013" h="6800">
                        <a:moveTo>
                          <a:pt x="401" y="36"/>
                        </a:moveTo>
                        <a:lnTo>
                          <a:pt x="136414" y="36"/>
                        </a:lnTo>
                      </a:path>
                    </a:pathLst>
                  </a:custGeom>
                  <a:noFill/>
                  <a:ln w="6787" cap="rnd">
                    <a:solidFill>
                      <a:srgbClr val="000000"/>
                    </a:solidFill>
                    <a:prstDash val="solid"/>
                    <a:miter/>
                  </a:ln>
                </p:spPr>
                <p:txBody>
                  <a:bodyPr rtlCol="0" anchor="ctr"/>
                  <a:lstStyle/>
                  <a:p>
                    <a:endParaRPr lang="de-DE"/>
                  </a:p>
                </p:txBody>
              </p:sp>
              <p:sp>
                <p:nvSpPr>
                  <p:cNvPr id="271" name="Freihandform: Form 270">
                    <a:extLst>
                      <a:ext uri="{FF2B5EF4-FFF2-40B4-BE49-F238E27FC236}">
                        <a16:creationId xmlns:a16="http://schemas.microsoft.com/office/drawing/2014/main" id="{9E895A26-79C8-633B-EB55-0EEDA2F85A65}"/>
                      </a:ext>
                    </a:extLst>
                  </p:cNvPr>
                  <p:cNvSpPr/>
                  <p:nvPr/>
                </p:nvSpPr>
                <p:spPr>
                  <a:xfrm>
                    <a:off x="9184893" y="997331"/>
                    <a:ext cx="136013" cy="6800"/>
                  </a:xfrm>
                  <a:custGeom>
                    <a:avLst/>
                    <a:gdLst>
                      <a:gd name="connsiteX0" fmla="*/ 421 w 136013"/>
                      <a:gd name="connsiteY0" fmla="*/ 36 h 6800"/>
                      <a:gd name="connsiteX1" fmla="*/ 136434 w 136013"/>
                      <a:gd name="connsiteY1" fmla="*/ 36 h 6800"/>
                    </a:gdLst>
                    <a:ahLst/>
                    <a:cxnLst>
                      <a:cxn ang="0">
                        <a:pos x="connsiteX0" y="connsiteY0"/>
                      </a:cxn>
                      <a:cxn ang="0">
                        <a:pos x="connsiteX1" y="connsiteY1"/>
                      </a:cxn>
                    </a:cxnLst>
                    <a:rect l="l" t="t" r="r" b="b"/>
                    <a:pathLst>
                      <a:path w="136013" h="6800">
                        <a:moveTo>
                          <a:pt x="421" y="36"/>
                        </a:moveTo>
                        <a:lnTo>
                          <a:pt x="136434" y="36"/>
                        </a:lnTo>
                      </a:path>
                    </a:pathLst>
                  </a:custGeom>
                  <a:noFill/>
                  <a:ln w="6787" cap="rnd">
                    <a:solidFill>
                      <a:srgbClr val="000000"/>
                    </a:solidFill>
                    <a:prstDash val="solid"/>
                    <a:miter/>
                  </a:ln>
                </p:spPr>
                <p:txBody>
                  <a:bodyPr rtlCol="0" anchor="ctr"/>
                  <a:lstStyle/>
                  <a:p>
                    <a:endParaRPr lang="de-DE"/>
                  </a:p>
                </p:txBody>
              </p:sp>
              <p:sp>
                <p:nvSpPr>
                  <p:cNvPr id="272" name="Freihandform: Form 271">
                    <a:extLst>
                      <a:ext uri="{FF2B5EF4-FFF2-40B4-BE49-F238E27FC236}">
                        <a16:creationId xmlns:a16="http://schemas.microsoft.com/office/drawing/2014/main" id="{17ECFE50-8AFC-5DD0-3E50-78E46399833D}"/>
                      </a:ext>
                    </a:extLst>
                  </p:cNvPr>
                  <p:cNvSpPr/>
                  <p:nvPr/>
                </p:nvSpPr>
                <p:spPr>
                  <a:xfrm>
                    <a:off x="9320906" y="997331"/>
                    <a:ext cx="136013" cy="6800"/>
                  </a:xfrm>
                  <a:custGeom>
                    <a:avLst/>
                    <a:gdLst>
                      <a:gd name="connsiteX0" fmla="*/ 441 w 136013"/>
                      <a:gd name="connsiteY0" fmla="*/ 36 h 6800"/>
                      <a:gd name="connsiteX1" fmla="*/ 136454 w 136013"/>
                      <a:gd name="connsiteY1" fmla="*/ 36 h 6800"/>
                    </a:gdLst>
                    <a:ahLst/>
                    <a:cxnLst>
                      <a:cxn ang="0">
                        <a:pos x="connsiteX0" y="connsiteY0"/>
                      </a:cxn>
                      <a:cxn ang="0">
                        <a:pos x="connsiteX1" y="connsiteY1"/>
                      </a:cxn>
                    </a:cxnLst>
                    <a:rect l="l" t="t" r="r" b="b"/>
                    <a:pathLst>
                      <a:path w="136013" h="6800">
                        <a:moveTo>
                          <a:pt x="441" y="36"/>
                        </a:moveTo>
                        <a:lnTo>
                          <a:pt x="136454" y="36"/>
                        </a:lnTo>
                      </a:path>
                    </a:pathLst>
                  </a:custGeom>
                  <a:noFill/>
                  <a:ln w="6787" cap="rnd">
                    <a:solidFill>
                      <a:srgbClr val="000000"/>
                    </a:solidFill>
                    <a:prstDash val="solid"/>
                    <a:miter/>
                  </a:ln>
                </p:spPr>
                <p:txBody>
                  <a:bodyPr rtlCol="0" anchor="ctr"/>
                  <a:lstStyle/>
                  <a:p>
                    <a:endParaRPr lang="de-DE"/>
                  </a:p>
                </p:txBody>
              </p:sp>
              <p:sp>
                <p:nvSpPr>
                  <p:cNvPr id="273" name="Freihandform: Form 272">
                    <a:extLst>
                      <a:ext uri="{FF2B5EF4-FFF2-40B4-BE49-F238E27FC236}">
                        <a16:creationId xmlns:a16="http://schemas.microsoft.com/office/drawing/2014/main" id="{E583AB0A-40E9-2E53-CA5A-3CA369028AD2}"/>
                      </a:ext>
                    </a:extLst>
                  </p:cNvPr>
                  <p:cNvSpPr/>
                  <p:nvPr/>
                </p:nvSpPr>
                <p:spPr>
                  <a:xfrm>
                    <a:off x="9456920" y="997331"/>
                    <a:ext cx="136013" cy="6800"/>
                  </a:xfrm>
                  <a:custGeom>
                    <a:avLst/>
                    <a:gdLst>
                      <a:gd name="connsiteX0" fmla="*/ 461 w 136013"/>
                      <a:gd name="connsiteY0" fmla="*/ 36 h 6800"/>
                      <a:gd name="connsiteX1" fmla="*/ 136474 w 136013"/>
                      <a:gd name="connsiteY1" fmla="*/ 36 h 6800"/>
                    </a:gdLst>
                    <a:ahLst/>
                    <a:cxnLst>
                      <a:cxn ang="0">
                        <a:pos x="connsiteX0" y="connsiteY0"/>
                      </a:cxn>
                      <a:cxn ang="0">
                        <a:pos x="connsiteX1" y="connsiteY1"/>
                      </a:cxn>
                    </a:cxnLst>
                    <a:rect l="l" t="t" r="r" b="b"/>
                    <a:pathLst>
                      <a:path w="136013" h="6800">
                        <a:moveTo>
                          <a:pt x="461" y="36"/>
                        </a:moveTo>
                        <a:lnTo>
                          <a:pt x="136474" y="36"/>
                        </a:lnTo>
                      </a:path>
                    </a:pathLst>
                  </a:custGeom>
                  <a:noFill/>
                  <a:ln w="6787" cap="rnd">
                    <a:solidFill>
                      <a:srgbClr val="000000"/>
                    </a:solidFill>
                    <a:prstDash val="solid"/>
                    <a:miter/>
                  </a:ln>
                </p:spPr>
                <p:txBody>
                  <a:bodyPr rtlCol="0" anchor="ctr"/>
                  <a:lstStyle/>
                  <a:p>
                    <a:endParaRPr lang="de-DE"/>
                  </a:p>
                </p:txBody>
              </p:sp>
              <p:sp>
                <p:nvSpPr>
                  <p:cNvPr id="274" name="Freihandform: Form 273">
                    <a:extLst>
                      <a:ext uri="{FF2B5EF4-FFF2-40B4-BE49-F238E27FC236}">
                        <a16:creationId xmlns:a16="http://schemas.microsoft.com/office/drawing/2014/main" id="{3E2D16F3-960D-2005-6252-C0C859574690}"/>
                      </a:ext>
                    </a:extLst>
                  </p:cNvPr>
                  <p:cNvSpPr/>
                  <p:nvPr/>
                </p:nvSpPr>
                <p:spPr>
                  <a:xfrm>
                    <a:off x="9592934" y="997331"/>
                    <a:ext cx="136013" cy="6800"/>
                  </a:xfrm>
                  <a:custGeom>
                    <a:avLst/>
                    <a:gdLst>
                      <a:gd name="connsiteX0" fmla="*/ 481 w 136013"/>
                      <a:gd name="connsiteY0" fmla="*/ 36 h 6800"/>
                      <a:gd name="connsiteX1" fmla="*/ 136494 w 136013"/>
                      <a:gd name="connsiteY1" fmla="*/ 36 h 6800"/>
                    </a:gdLst>
                    <a:ahLst/>
                    <a:cxnLst>
                      <a:cxn ang="0">
                        <a:pos x="connsiteX0" y="connsiteY0"/>
                      </a:cxn>
                      <a:cxn ang="0">
                        <a:pos x="connsiteX1" y="connsiteY1"/>
                      </a:cxn>
                    </a:cxnLst>
                    <a:rect l="l" t="t" r="r" b="b"/>
                    <a:pathLst>
                      <a:path w="136013" h="6800">
                        <a:moveTo>
                          <a:pt x="481" y="36"/>
                        </a:moveTo>
                        <a:lnTo>
                          <a:pt x="136494" y="36"/>
                        </a:lnTo>
                      </a:path>
                    </a:pathLst>
                  </a:custGeom>
                  <a:noFill/>
                  <a:ln w="6787" cap="rnd">
                    <a:solidFill>
                      <a:srgbClr val="000000"/>
                    </a:solidFill>
                    <a:prstDash val="solid"/>
                    <a:miter/>
                  </a:ln>
                </p:spPr>
                <p:txBody>
                  <a:bodyPr rtlCol="0" anchor="ctr"/>
                  <a:lstStyle/>
                  <a:p>
                    <a:endParaRPr lang="de-DE"/>
                  </a:p>
                </p:txBody>
              </p:sp>
              <p:sp>
                <p:nvSpPr>
                  <p:cNvPr id="275" name="Freihandform: Form 274">
                    <a:extLst>
                      <a:ext uri="{FF2B5EF4-FFF2-40B4-BE49-F238E27FC236}">
                        <a16:creationId xmlns:a16="http://schemas.microsoft.com/office/drawing/2014/main" id="{A7E00852-81CF-C985-9F31-AB598C9FAAA7}"/>
                      </a:ext>
                    </a:extLst>
                  </p:cNvPr>
                  <p:cNvSpPr/>
                  <p:nvPr/>
                </p:nvSpPr>
                <p:spPr>
                  <a:xfrm>
                    <a:off x="9728947" y="997331"/>
                    <a:ext cx="136013" cy="6800"/>
                  </a:xfrm>
                  <a:custGeom>
                    <a:avLst/>
                    <a:gdLst>
                      <a:gd name="connsiteX0" fmla="*/ 501 w 136013"/>
                      <a:gd name="connsiteY0" fmla="*/ 36 h 6800"/>
                      <a:gd name="connsiteX1" fmla="*/ 136514 w 136013"/>
                      <a:gd name="connsiteY1" fmla="*/ 36 h 6800"/>
                    </a:gdLst>
                    <a:ahLst/>
                    <a:cxnLst>
                      <a:cxn ang="0">
                        <a:pos x="connsiteX0" y="connsiteY0"/>
                      </a:cxn>
                      <a:cxn ang="0">
                        <a:pos x="connsiteX1" y="connsiteY1"/>
                      </a:cxn>
                    </a:cxnLst>
                    <a:rect l="l" t="t" r="r" b="b"/>
                    <a:pathLst>
                      <a:path w="136013" h="6800">
                        <a:moveTo>
                          <a:pt x="501" y="36"/>
                        </a:moveTo>
                        <a:lnTo>
                          <a:pt x="136514" y="36"/>
                        </a:lnTo>
                      </a:path>
                    </a:pathLst>
                  </a:custGeom>
                  <a:noFill/>
                  <a:ln w="6787" cap="rnd">
                    <a:solidFill>
                      <a:srgbClr val="000000"/>
                    </a:solidFill>
                    <a:prstDash val="solid"/>
                    <a:miter/>
                  </a:ln>
                </p:spPr>
                <p:txBody>
                  <a:bodyPr rtlCol="0" anchor="ctr"/>
                  <a:lstStyle/>
                  <a:p>
                    <a:endParaRPr lang="de-DE"/>
                  </a:p>
                </p:txBody>
              </p:sp>
              <p:sp>
                <p:nvSpPr>
                  <p:cNvPr id="276" name="Freihandform: Form 275">
                    <a:extLst>
                      <a:ext uri="{FF2B5EF4-FFF2-40B4-BE49-F238E27FC236}">
                        <a16:creationId xmlns:a16="http://schemas.microsoft.com/office/drawing/2014/main" id="{5281678E-07BD-7608-C70D-11FEA113DC23}"/>
                      </a:ext>
                    </a:extLst>
                  </p:cNvPr>
                  <p:cNvSpPr/>
                  <p:nvPr/>
                </p:nvSpPr>
                <p:spPr>
                  <a:xfrm>
                    <a:off x="9864961" y="997331"/>
                    <a:ext cx="136013" cy="6800"/>
                  </a:xfrm>
                  <a:custGeom>
                    <a:avLst/>
                    <a:gdLst>
                      <a:gd name="connsiteX0" fmla="*/ 521 w 136013"/>
                      <a:gd name="connsiteY0" fmla="*/ 36 h 6800"/>
                      <a:gd name="connsiteX1" fmla="*/ 136534 w 136013"/>
                      <a:gd name="connsiteY1" fmla="*/ 36 h 6800"/>
                    </a:gdLst>
                    <a:ahLst/>
                    <a:cxnLst>
                      <a:cxn ang="0">
                        <a:pos x="connsiteX0" y="connsiteY0"/>
                      </a:cxn>
                      <a:cxn ang="0">
                        <a:pos x="connsiteX1" y="connsiteY1"/>
                      </a:cxn>
                    </a:cxnLst>
                    <a:rect l="l" t="t" r="r" b="b"/>
                    <a:pathLst>
                      <a:path w="136013" h="6800">
                        <a:moveTo>
                          <a:pt x="521" y="36"/>
                        </a:moveTo>
                        <a:lnTo>
                          <a:pt x="136534" y="36"/>
                        </a:lnTo>
                      </a:path>
                    </a:pathLst>
                  </a:custGeom>
                  <a:noFill/>
                  <a:ln w="6787" cap="rnd">
                    <a:solidFill>
                      <a:srgbClr val="000000"/>
                    </a:solidFill>
                    <a:prstDash val="solid"/>
                    <a:miter/>
                  </a:ln>
                </p:spPr>
                <p:txBody>
                  <a:bodyPr rtlCol="0" anchor="ctr"/>
                  <a:lstStyle/>
                  <a:p>
                    <a:endParaRPr lang="de-DE"/>
                  </a:p>
                </p:txBody>
              </p:sp>
            </p:grpSp>
          </p:grpSp>
          <p:grpSp>
            <p:nvGrpSpPr>
              <p:cNvPr id="16" name="Grafik 87">
                <a:extLst>
                  <a:ext uri="{FF2B5EF4-FFF2-40B4-BE49-F238E27FC236}">
                    <a16:creationId xmlns:a16="http://schemas.microsoft.com/office/drawing/2014/main" id="{B656BF46-D3E9-51BE-873F-2BD981B12FA4}"/>
                  </a:ext>
                </a:extLst>
              </p:cNvPr>
              <p:cNvGrpSpPr/>
              <p:nvPr/>
            </p:nvGrpSpPr>
            <p:grpSpPr>
              <a:xfrm>
                <a:off x="6345979" y="1162432"/>
                <a:ext cx="3736603" cy="246221"/>
                <a:chOff x="6345979" y="1162432"/>
                <a:chExt cx="3736603" cy="246221"/>
              </a:xfrm>
            </p:grpSpPr>
            <p:sp>
              <p:nvSpPr>
                <p:cNvPr id="217" name="Textfeld 216">
                  <a:extLst>
                    <a:ext uri="{FF2B5EF4-FFF2-40B4-BE49-F238E27FC236}">
                      <a16:creationId xmlns:a16="http://schemas.microsoft.com/office/drawing/2014/main" id="{3ED41486-BD01-16D4-695B-4F39A65D4942}"/>
                    </a:ext>
                  </a:extLst>
                </p:cNvPr>
                <p:cNvSpPr txBox="1"/>
                <p:nvPr/>
              </p:nvSpPr>
              <p:spPr>
                <a:xfrm>
                  <a:off x="6345979" y="1162432"/>
                  <a:ext cx="482824"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clk_2</a:t>
                  </a:r>
                </a:p>
              </p:txBody>
            </p:sp>
            <p:grpSp>
              <p:nvGrpSpPr>
                <p:cNvPr id="218" name="Grafik 87">
                  <a:extLst>
                    <a:ext uri="{FF2B5EF4-FFF2-40B4-BE49-F238E27FC236}">
                      <a16:creationId xmlns:a16="http://schemas.microsoft.com/office/drawing/2014/main" id="{C1AA172F-C844-4E46-0AD9-BCB743B06B67}"/>
                    </a:ext>
                  </a:extLst>
                </p:cNvPr>
                <p:cNvGrpSpPr/>
                <p:nvPr/>
              </p:nvGrpSpPr>
              <p:grpSpPr>
                <a:xfrm>
                  <a:off x="6797855" y="1201351"/>
                  <a:ext cx="3284727" cy="136013"/>
                  <a:chOff x="6797855" y="1201351"/>
                  <a:chExt cx="3284727" cy="136013"/>
                </a:xfrm>
              </p:grpSpPr>
              <p:grpSp>
                <p:nvGrpSpPr>
                  <p:cNvPr id="219" name="Grafik 87">
                    <a:extLst>
                      <a:ext uri="{FF2B5EF4-FFF2-40B4-BE49-F238E27FC236}">
                        <a16:creationId xmlns:a16="http://schemas.microsoft.com/office/drawing/2014/main" id="{16D1A86C-158A-DFAE-3E08-833697990F51}"/>
                      </a:ext>
                    </a:extLst>
                  </p:cNvPr>
                  <p:cNvGrpSpPr/>
                  <p:nvPr/>
                </p:nvGrpSpPr>
                <p:grpSpPr>
                  <a:xfrm>
                    <a:off x="6797855" y="1201351"/>
                    <a:ext cx="156415" cy="136013"/>
                    <a:chOff x="6797855" y="1201351"/>
                    <a:chExt cx="156415" cy="136013"/>
                  </a:xfrm>
                  <a:solidFill>
                    <a:srgbClr val="000000"/>
                  </a:solidFill>
                </p:grpSpPr>
                <p:sp>
                  <p:nvSpPr>
                    <p:cNvPr id="249" name="Freihandform: Form 248">
                      <a:extLst>
                        <a:ext uri="{FF2B5EF4-FFF2-40B4-BE49-F238E27FC236}">
                          <a16:creationId xmlns:a16="http://schemas.microsoft.com/office/drawing/2014/main" id="{67226628-34FB-8BAF-886E-8E797B5AB0D3}"/>
                        </a:ext>
                      </a:extLst>
                    </p:cNvPr>
                    <p:cNvSpPr/>
                    <p:nvPr/>
                  </p:nvSpPr>
                  <p:spPr>
                    <a:xfrm>
                      <a:off x="6797855" y="1221753"/>
                      <a:ext cx="40804" cy="61206"/>
                    </a:xfrm>
                    <a:custGeom>
                      <a:avLst/>
                      <a:gdLst>
                        <a:gd name="connsiteX0" fmla="*/ 73 w 40804"/>
                        <a:gd name="connsiteY0" fmla="*/ 61272 h 61206"/>
                        <a:gd name="connsiteX1" fmla="*/ 20475 w 40804"/>
                        <a:gd name="connsiteY1" fmla="*/ 66 h 61206"/>
                        <a:gd name="connsiteX2" fmla="*/ 40877 w 40804"/>
                        <a:gd name="connsiteY2" fmla="*/ 61272 h 61206"/>
                        <a:gd name="connsiteX3" fmla="*/ 73 w 40804"/>
                        <a:gd name="connsiteY3" fmla="*/ 61272 h 61206"/>
                      </a:gdLst>
                      <a:ahLst/>
                      <a:cxnLst>
                        <a:cxn ang="0">
                          <a:pos x="connsiteX0" y="connsiteY0"/>
                        </a:cxn>
                        <a:cxn ang="0">
                          <a:pos x="connsiteX1" y="connsiteY1"/>
                        </a:cxn>
                        <a:cxn ang="0">
                          <a:pos x="connsiteX2" y="connsiteY2"/>
                        </a:cxn>
                        <a:cxn ang="0">
                          <a:pos x="connsiteX3" y="connsiteY3"/>
                        </a:cxn>
                      </a:cxnLst>
                      <a:rect l="l" t="t" r="r" b="b"/>
                      <a:pathLst>
                        <a:path w="40804" h="61206">
                          <a:moveTo>
                            <a:pt x="73" y="61272"/>
                          </a:moveTo>
                          <a:lnTo>
                            <a:pt x="20475" y="66"/>
                          </a:lnTo>
                          <a:lnTo>
                            <a:pt x="40877" y="61272"/>
                          </a:lnTo>
                          <a:cubicBezTo>
                            <a:pt x="27275" y="54471"/>
                            <a:pt x="13674" y="54471"/>
                            <a:pt x="73" y="61272"/>
                          </a:cubicBezTo>
                          <a:close/>
                        </a:path>
                      </a:pathLst>
                    </a:custGeom>
                    <a:solidFill>
                      <a:srgbClr val="000000"/>
                    </a:solidFill>
                    <a:ln w="6787" cap="flat">
                      <a:noFill/>
                      <a:prstDash val="solid"/>
                      <a:miter/>
                    </a:ln>
                  </p:spPr>
                  <p:txBody>
                    <a:bodyPr rtlCol="0" anchor="ctr"/>
                    <a:lstStyle/>
                    <a:p>
                      <a:endParaRPr lang="de-DE"/>
                    </a:p>
                  </p:txBody>
                </p:sp>
                <p:sp>
                  <p:nvSpPr>
                    <p:cNvPr id="250" name="Freihandform: Form 249">
                      <a:extLst>
                        <a:ext uri="{FF2B5EF4-FFF2-40B4-BE49-F238E27FC236}">
                          <a16:creationId xmlns:a16="http://schemas.microsoft.com/office/drawing/2014/main" id="{1E5F11FB-67B9-B149-15C2-58743E33C214}"/>
                        </a:ext>
                      </a:extLst>
                    </p:cNvPr>
                    <p:cNvSpPr/>
                    <p:nvPr/>
                  </p:nvSpPr>
                  <p:spPr>
                    <a:xfrm>
                      <a:off x="6818257" y="1201351"/>
                      <a:ext cx="136013" cy="136013"/>
                    </a:xfrm>
                    <a:custGeom>
                      <a:avLst/>
                      <a:gdLst>
                        <a:gd name="connsiteX0" fmla="*/ 73 w 136013"/>
                        <a:gd name="connsiteY0" fmla="*/ 136079 h 136013"/>
                        <a:gd name="connsiteX1" fmla="*/ 73 w 136013"/>
                        <a:gd name="connsiteY1" fmla="*/ 66 h 136013"/>
                        <a:gd name="connsiteX2" fmla="*/ 136086 w 136013"/>
                        <a:gd name="connsiteY2" fmla="*/ 66 h 136013"/>
                      </a:gdLst>
                      <a:ahLst/>
                      <a:cxnLst>
                        <a:cxn ang="0">
                          <a:pos x="connsiteX0" y="connsiteY0"/>
                        </a:cxn>
                        <a:cxn ang="0">
                          <a:pos x="connsiteX1" y="connsiteY1"/>
                        </a:cxn>
                        <a:cxn ang="0">
                          <a:pos x="connsiteX2" y="connsiteY2"/>
                        </a:cxn>
                      </a:cxnLst>
                      <a:rect l="l" t="t" r="r" b="b"/>
                      <a:pathLst>
                        <a:path w="136013" h="136013">
                          <a:moveTo>
                            <a:pt x="73" y="136079"/>
                          </a:moveTo>
                          <a:lnTo>
                            <a:pt x="73" y="66"/>
                          </a:lnTo>
                          <a:lnTo>
                            <a:pt x="136086" y="66"/>
                          </a:lnTo>
                        </a:path>
                      </a:pathLst>
                    </a:custGeom>
                    <a:noFill/>
                    <a:ln w="6787" cap="rnd">
                      <a:solidFill>
                        <a:srgbClr val="000000"/>
                      </a:solidFill>
                      <a:prstDash val="solid"/>
                      <a:miter/>
                    </a:ln>
                  </p:spPr>
                  <p:txBody>
                    <a:bodyPr rtlCol="0" anchor="ctr"/>
                    <a:lstStyle/>
                    <a:p>
                      <a:endParaRPr lang="de-DE"/>
                    </a:p>
                  </p:txBody>
                </p:sp>
              </p:grpSp>
              <p:sp>
                <p:nvSpPr>
                  <p:cNvPr id="220" name="Freihandform: Form 219">
                    <a:extLst>
                      <a:ext uri="{FF2B5EF4-FFF2-40B4-BE49-F238E27FC236}">
                        <a16:creationId xmlns:a16="http://schemas.microsoft.com/office/drawing/2014/main" id="{B1AC00E2-731E-4845-AAC0-2FC5F943753B}"/>
                      </a:ext>
                    </a:extLst>
                  </p:cNvPr>
                  <p:cNvSpPr/>
                  <p:nvPr/>
                </p:nvSpPr>
                <p:spPr>
                  <a:xfrm>
                    <a:off x="6954270" y="1201351"/>
                    <a:ext cx="136013" cy="6800"/>
                  </a:xfrm>
                  <a:custGeom>
                    <a:avLst/>
                    <a:gdLst>
                      <a:gd name="connsiteX0" fmla="*/ 93 w 136013"/>
                      <a:gd name="connsiteY0" fmla="*/ 66 h 6800"/>
                      <a:gd name="connsiteX1" fmla="*/ 136106 w 136013"/>
                      <a:gd name="connsiteY1" fmla="*/ 66 h 6800"/>
                    </a:gdLst>
                    <a:ahLst/>
                    <a:cxnLst>
                      <a:cxn ang="0">
                        <a:pos x="connsiteX0" y="connsiteY0"/>
                      </a:cxn>
                      <a:cxn ang="0">
                        <a:pos x="connsiteX1" y="connsiteY1"/>
                      </a:cxn>
                    </a:cxnLst>
                    <a:rect l="l" t="t" r="r" b="b"/>
                    <a:pathLst>
                      <a:path w="136013" h="6800">
                        <a:moveTo>
                          <a:pt x="93" y="66"/>
                        </a:moveTo>
                        <a:lnTo>
                          <a:pt x="136106" y="66"/>
                        </a:lnTo>
                      </a:path>
                    </a:pathLst>
                  </a:custGeom>
                  <a:noFill/>
                  <a:ln w="6787" cap="rnd">
                    <a:solidFill>
                      <a:srgbClr val="000000"/>
                    </a:solidFill>
                    <a:prstDash val="solid"/>
                    <a:miter/>
                  </a:ln>
                </p:spPr>
                <p:txBody>
                  <a:bodyPr rtlCol="0" anchor="ctr"/>
                  <a:lstStyle/>
                  <a:p>
                    <a:endParaRPr lang="de-DE"/>
                  </a:p>
                </p:txBody>
              </p:sp>
              <p:sp>
                <p:nvSpPr>
                  <p:cNvPr id="221" name="Freihandform: Form 220">
                    <a:extLst>
                      <a:ext uri="{FF2B5EF4-FFF2-40B4-BE49-F238E27FC236}">
                        <a16:creationId xmlns:a16="http://schemas.microsoft.com/office/drawing/2014/main" id="{53462C57-6A88-0FDE-9BC1-49C3770D31E6}"/>
                      </a:ext>
                    </a:extLst>
                  </p:cNvPr>
                  <p:cNvSpPr/>
                  <p:nvPr/>
                </p:nvSpPr>
                <p:spPr>
                  <a:xfrm>
                    <a:off x="7090284" y="1201351"/>
                    <a:ext cx="136013" cy="6800"/>
                  </a:xfrm>
                  <a:custGeom>
                    <a:avLst/>
                    <a:gdLst>
                      <a:gd name="connsiteX0" fmla="*/ 113 w 136013"/>
                      <a:gd name="connsiteY0" fmla="*/ 66 h 6800"/>
                      <a:gd name="connsiteX1" fmla="*/ 136126 w 136013"/>
                      <a:gd name="connsiteY1" fmla="*/ 66 h 6800"/>
                    </a:gdLst>
                    <a:ahLst/>
                    <a:cxnLst>
                      <a:cxn ang="0">
                        <a:pos x="connsiteX0" y="connsiteY0"/>
                      </a:cxn>
                      <a:cxn ang="0">
                        <a:pos x="connsiteX1" y="connsiteY1"/>
                      </a:cxn>
                    </a:cxnLst>
                    <a:rect l="l" t="t" r="r" b="b"/>
                    <a:pathLst>
                      <a:path w="136013" h="6800">
                        <a:moveTo>
                          <a:pt x="113" y="66"/>
                        </a:moveTo>
                        <a:lnTo>
                          <a:pt x="136126" y="66"/>
                        </a:lnTo>
                      </a:path>
                    </a:pathLst>
                  </a:custGeom>
                  <a:noFill/>
                  <a:ln w="6787" cap="rnd">
                    <a:solidFill>
                      <a:srgbClr val="000000"/>
                    </a:solidFill>
                    <a:prstDash val="solid"/>
                    <a:miter/>
                  </a:ln>
                </p:spPr>
                <p:txBody>
                  <a:bodyPr rtlCol="0" anchor="ctr"/>
                  <a:lstStyle/>
                  <a:p>
                    <a:endParaRPr lang="de-DE"/>
                  </a:p>
                </p:txBody>
              </p:sp>
              <p:sp>
                <p:nvSpPr>
                  <p:cNvPr id="222" name="Freihandform: Form 221">
                    <a:extLst>
                      <a:ext uri="{FF2B5EF4-FFF2-40B4-BE49-F238E27FC236}">
                        <a16:creationId xmlns:a16="http://schemas.microsoft.com/office/drawing/2014/main" id="{DE902BC4-354A-4F1E-D674-8C9492731C07}"/>
                      </a:ext>
                    </a:extLst>
                  </p:cNvPr>
                  <p:cNvSpPr/>
                  <p:nvPr/>
                </p:nvSpPr>
                <p:spPr>
                  <a:xfrm>
                    <a:off x="7226297" y="1201351"/>
                    <a:ext cx="136013" cy="136013"/>
                  </a:xfrm>
                  <a:custGeom>
                    <a:avLst/>
                    <a:gdLst>
                      <a:gd name="connsiteX0" fmla="*/ 133 w 136013"/>
                      <a:gd name="connsiteY0" fmla="*/ 66 h 136013"/>
                      <a:gd name="connsiteX1" fmla="*/ 133 w 136013"/>
                      <a:gd name="connsiteY1" fmla="*/ 136079 h 136013"/>
                      <a:gd name="connsiteX2" fmla="*/ 136146 w 136013"/>
                      <a:gd name="connsiteY2" fmla="*/ 136079 h 136013"/>
                    </a:gdLst>
                    <a:ahLst/>
                    <a:cxnLst>
                      <a:cxn ang="0">
                        <a:pos x="connsiteX0" y="connsiteY0"/>
                      </a:cxn>
                      <a:cxn ang="0">
                        <a:pos x="connsiteX1" y="connsiteY1"/>
                      </a:cxn>
                      <a:cxn ang="0">
                        <a:pos x="connsiteX2" y="connsiteY2"/>
                      </a:cxn>
                    </a:cxnLst>
                    <a:rect l="l" t="t" r="r" b="b"/>
                    <a:pathLst>
                      <a:path w="136013" h="136013">
                        <a:moveTo>
                          <a:pt x="133" y="66"/>
                        </a:moveTo>
                        <a:lnTo>
                          <a:pt x="133" y="136079"/>
                        </a:lnTo>
                        <a:lnTo>
                          <a:pt x="136146" y="136079"/>
                        </a:lnTo>
                      </a:path>
                    </a:pathLst>
                  </a:custGeom>
                  <a:noFill/>
                  <a:ln w="6787" cap="rnd">
                    <a:solidFill>
                      <a:srgbClr val="000000"/>
                    </a:solidFill>
                    <a:prstDash val="solid"/>
                    <a:miter/>
                  </a:ln>
                </p:spPr>
                <p:txBody>
                  <a:bodyPr rtlCol="0" anchor="ctr"/>
                  <a:lstStyle/>
                  <a:p>
                    <a:endParaRPr lang="de-DE"/>
                  </a:p>
                </p:txBody>
              </p:sp>
              <p:sp>
                <p:nvSpPr>
                  <p:cNvPr id="223" name="Freihandform: Form 222">
                    <a:extLst>
                      <a:ext uri="{FF2B5EF4-FFF2-40B4-BE49-F238E27FC236}">
                        <a16:creationId xmlns:a16="http://schemas.microsoft.com/office/drawing/2014/main" id="{353425B0-10D9-945C-5367-398DEFE68FDC}"/>
                      </a:ext>
                    </a:extLst>
                  </p:cNvPr>
                  <p:cNvSpPr/>
                  <p:nvPr/>
                </p:nvSpPr>
                <p:spPr>
                  <a:xfrm>
                    <a:off x="7362311" y="1337365"/>
                    <a:ext cx="136013" cy="6800"/>
                  </a:xfrm>
                  <a:custGeom>
                    <a:avLst/>
                    <a:gdLst>
                      <a:gd name="connsiteX0" fmla="*/ 153 w 136013"/>
                      <a:gd name="connsiteY0" fmla="*/ 66 h 6800"/>
                      <a:gd name="connsiteX1" fmla="*/ 136166 w 136013"/>
                      <a:gd name="connsiteY1" fmla="*/ 66 h 6800"/>
                    </a:gdLst>
                    <a:ahLst/>
                    <a:cxnLst>
                      <a:cxn ang="0">
                        <a:pos x="connsiteX0" y="connsiteY0"/>
                      </a:cxn>
                      <a:cxn ang="0">
                        <a:pos x="connsiteX1" y="connsiteY1"/>
                      </a:cxn>
                    </a:cxnLst>
                    <a:rect l="l" t="t" r="r" b="b"/>
                    <a:pathLst>
                      <a:path w="136013" h="6800">
                        <a:moveTo>
                          <a:pt x="153" y="66"/>
                        </a:moveTo>
                        <a:lnTo>
                          <a:pt x="136166" y="66"/>
                        </a:lnTo>
                      </a:path>
                    </a:pathLst>
                  </a:custGeom>
                  <a:noFill/>
                  <a:ln w="6787" cap="rnd">
                    <a:solidFill>
                      <a:srgbClr val="000000"/>
                    </a:solidFill>
                    <a:prstDash val="solid"/>
                    <a:miter/>
                  </a:ln>
                </p:spPr>
                <p:txBody>
                  <a:bodyPr rtlCol="0" anchor="ctr"/>
                  <a:lstStyle/>
                  <a:p>
                    <a:endParaRPr lang="de-DE"/>
                  </a:p>
                </p:txBody>
              </p:sp>
              <p:sp>
                <p:nvSpPr>
                  <p:cNvPr id="224" name="Freihandform: Form 223">
                    <a:extLst>
                      <a:ext uri="{FF2B5EF4-FFF2-40B4-BE49-F238E27FC236}">
                        <a16:creationId xmlns:a16="http://schemas.microsoft.com/office/drawing/2014/main" id="{9F4AE8DE-52C2-19E1-2F3C-A31FE5141FCB}"/>
                      </a:ext>
                    </a:extLst>
                  </p:cNvPr>
                  <p:cNvSpPr/>
                  <p:nvPr/>
                </p:nvSpPr>
                <p:spPr>
                  <a:xfrm>
                    <a:off x="7498325" y="1337365"/>
                    <a:ext cx="136013" cy="6800"/>
                  </a:xfrm>
                  <a:custGeom>
                    <a:avLst/>
                    <a:gdLst>
                      <a:gd name="connsiteX0" fmla="*/ 173 w 136013"/>
                      <a:gd name="connsiteY0" fmla="*/ 66 h 6800"/>
                      <a:gd name="connsiteX1" fmla="*/ 136186 w 136013"/>
                      <a:gd name="connsiteY1" fmla="*/ 66 h 6800"/>
                    </a:gdLst>
                    <a:ahLst/>
                    <a:cxnLst>
                      <a:cxn ang="0">
                        <a:pos x="connsiteX0" y="connsiteY0"/>
                      </a:cxn>
                      <a:cxn ang="0">
                        <a:pos x="connsiteX1" y="connsiteY1"/>
                      </a:cxn>
                    </a:cxnLst>
                    <a:rect l="l" t="t" r="r" b="b"/>
                    <a:pathLst>
                      <a:path w="136013" h="6800">
                        <a:moveTo>
                          <a:pt x="173" y="66"/>
                        </a:moveTo>
                        <a:lnTo>
                          <a:pt x="136186" y="66"/>
                        </a:lnTo>
                      </a:path>
                    </a:pathLst>
                  </a:custGeom>
                  <a:noFill/>
                  <a:ln w="6787" cap="rnd">
                    <a:solidFill>
                      <a:srgbClr val="000000"/>
                    </a:solidFill>
                    <a:prstDash val="solid"/>
                    <a:miter/>
                  </a:ln>
                </p:spPr>
                <p:txBody>
                  <a:bodyPr rtlCol="0" anchor="ctr"/>
                  <a:lstStyle/>
                  <a:p>
                    <a:endParaRPr lang="de-DE"/>
                  </a:p>
                </p:txBody>
              </p:sp>
              <p:grpSp>
                <p:nvGrpSpPr>
                  <p:cNvPr id="225" name="Grafik 87">
                    <a:extLst>
                      <a:ext uri="{FF2B5EF4-FFF2-40B4-BE49-F238E27FC236}">
                        <a16:creationId xmlns:a16="http://schemas.microsoft.com/office/drawing/2014/main" id="{82FCB220-9A55-9FA5-22B4-CA1B4187D580}"/>
                      </a:ext>
                    </a:extLst>
                  </p:cNvPr>
                  <p:cNvGrpSpPr/>
                  <p:nvPr/>
                </p:nvGrpSpPr>
                <p:grpSpPr>
                  <a:xfrm>
                    <a:off x="7613936" y="1201351"/>
                    <a:ext cx="156415" cy="136013"/>
                    <a:chOff x="7613936" y="1201351"/>
                    <a:chExt cx="156415" cy="136013"/>
                  </a:xfrm>
                  <a:solidFill>
                    <a:srgbClr val="000000"/>
                  </a:solidFill>
                </p:grpSpPr>
                <p:sp>
                  <p:nvSpPr>
                    <p:cNvPr id="247" name="Freihandform: Form 246">
                      <a:extLst>
                        <a:ext uri="{FF2B5EF4-FFF2-40B4-BE49-F238E27FC236}">
                          <a16:creationId xmlns:a16="http://schemas.microsoft.com/office/drawing/2014/main" id="{9282D45D-7B89-98AC-F7C0-90CB7DE6032D}"/>
                        </a:ext>
                      </a:extLst>
                    </p:cNvPr>
                    <p:cNvSpPr/>
                    <p:nvPr/>
                  </p:nvSpPr>
                  <p:spPr>
                    <a:xfrm>
                      <a:off x="7613936" y="1221753"/>
                      <a:ext cx="40804" cy="61206"/>
                    </a:xfrm>
                    <a:custGeom>
                      <a:avLst/>
                      <a:gdLst>
                        <a:gd name="connsiteX0" fmla="*/ 193 w 40804"/>
                        <a:gd name="connsiteY0" fmla="*/ 61272 h 61206"/>
                        <a:gd name="connsiteX1" fmla="*/ 20595 w 40804"/>
                        <a:gd name="connsiteY1" fmla="*/ 66 h 61206"/>
                        <a:gd name="connsiteX2" fmla="*/ 40997 w 40804"/>
                        <a:gd name="connsiteY2" fmla="*/ 61272 h 61206"/>
                        <a:gd name="connsiteX3" fmla="*/ 193 w 40804"/>
                        <a:gd name="connsiteY3" fmla="*/ 61272 h 61206"/>
                      </a:gdLst>
                      <a:ahLst/>
                      <a:cxnLst>
                        <a:cxn ang="0">
                          <a:pos x="connsiteX0" y="connsiteY0"/>
                        </a:cxn>
                        <a:cxn ang="0">
                          <a:pos x="connsiteX1" y="connsiteY1"/>
                        </a:cxn>
                        <a:cxn ang="0">
                          <a:pos x="connsiteX2" y="connsiteY2"/>
                        </a:cxn>
                        <a:cxn ang="0">
                          <a:pos x="connsiteX3" y="connsiteY3"/>
                        </a:cxn>
                      </a:cxnLst>
                      <a:rect l="l" t="t" r="r" b="b"/>
                      <a:pathLst>
                        <a:path w="40804" h="61206">
                          <a:moveTo>
                            <a:pt x="193" y="61272"/>
                          </a:moveTo>
                          <a:lnTo>
                            <a:pt x="20595" y="66"/>
                          </a:lnTo>
                          <a:lnTo>
                            <a:pt x="40997" y="61272"/>
                          </a:lnTo>
                          <a:cubicBezTo>
                            <a:pt x="27395" y="54471"/>
                            <a:pt x="13794" y="54471"/>
                            <a:pt x="193" y="61272"/>
                          </a:cubicBezTo>
                          <a:close/>
                        </a:path>
                      </a:pathLst>
                    </a:custGeom>
                    <a:solidFill>
                      <a:srgbClr val="000000"/>
                    </a:solidFill>
                    <a:ln w="6787" cap="flat">
                      <a:noFill/>
                      <a:prstDash val="solid"/>
                      <a:miter/>
                    </a:ln>
                  </p:spPr>
                  <p:txBody>
                    <a:bodyPr rtlCol="0" anchor="ctr"/>
                    <a:lstStyle/>
                    <a:p>
                      <a:endParaRPr lang="de-DE"/>
                    </a:p>
                  </p:txBody>
                </p:sp>
                <p:sp>
                  <p:nvSpPr>
                    <p:cNvPr id="248" name="Freihandform: Form 247">
                      <a:extLst>
                        <a:ext uri="{FF2B5EF4-FFF2-40B4-BE49-F238E27FC236}">
                          <a16:creationId xmlns:a16="http://schemas.microsoft.com/office/drawing/2014/main" id="{5CD74D63-F474-1F61-C997-31361B0B699F}"/>
                        </a:ext>
                      </a:extLst>
                    </p:cNvPr>
                    <p:cNvSpPr/>
                    <p:nvPr/>
                  </p:nvSpPr>
                  <p:spPr>
                    <a:xfrm>
                      <a:off x="7634338" y="1201351"/>
                      <a:ext cx="136013" cy="136013"/>
                    </a:xfrm>
                    <a:custGeom>
                      <a:avLst/>
                      <a:gdLst>
                        <a:gd name="connsiteX0" fmla="*/ 193 w 136013"/>
                        <a:gd name="connsiteY0" fmla="*/ 136079 h 136013"/>
                        <a:gd name="connsiteX1" fmla="*/ 193 w 136013"/>
                        <a:gd name="connsiteY1" fmla="*/ 66 h 136013"/>
                        <a:gd name="connsiteX2" fmla="*/ 136206 w 136013"/>
                        <a:gd name="connsiteY2" fmla="*/ 66 h 136013"/>
                      </a:gdLst>
                      <a:ahLst/>
                      <a:cxnLst>
                        <a:cxn ang="0">
                          <a:pos x="connsiteX0" y="connsiteY0"/>
                        </a:cxn>
                        <a:cxn ang="0">
                          <a:pos x="connsiteX1" y="connsiteY1"/>
                        </a:cxn>
                        <a:cxn ang="0">
                          <a:pos x="connsiteX2" y="connsiteY2"/>
                        </a:cxn>
                      </a:cxnLst>
                      <a:rect l="l" t="t" r="r" b="b"/>
                      <a:pathLst>
                        <a:path w="136013" h="136013">
                          <a:moveTo>
                            <a:pt x="193" y="136079"/>
                          </a:moveTo>
                          <a:lnTo>
                            <a:pt x="193" y="66"/>
                          </a:lnTo>
                          <a:lnTo>
                            <a:pt x="136206" y="66"/>
                          </a:lnTo>
                        </a:path>
                      </a:pathLst>
                    </a:custGeom>
                    <a:noFill/>
                    <a:ln w="6787" cap="rnd">
                      <a:solidFill>
                        <a:srgbClr val="000000"/>
                      </a:solidFill>
                      <a:prstDash val="solid"/>
                      <a:miter/>
                    </a:ln>
                  </p:spPr>
                  <p:txBody>
                    <a:bodyPr rtlCol="0" anchor="ctr"/>
                    <a:lstStyle/>
                    <a:p>
                      <a:endParaRPr lang="de-DE"/>
                    </a:p>
                  </p:txBody>
                </p:sp>
              </p:grpSp>
              <p:sp>
                <p:nvSpPr>
                  <p:cNvPr id="226" name="Freihandform: Form 225">
                    <a:extLst>
                      <a:ext uri="{FF2B5EF4-FFF2-40B4-BE49-F238E27FC236}">
                        <a16:creationId xmlns:a16="http://schemas.microsoft.com/office/drawing/2014/main" id="{71EF7126-C544-6477-F380-10537BAB5EE8}"/>
                      </a:ext>
                    </a:extLst>
                  </p:cNvPr>
                  <p:cNvSpPr/>
                  <p:nvPr/>
                </p:nvSpPr>
                <p:spPr>
                  <a:xfrm>
                    <a:off x="7770352" y="1201351"/>
                    <a:ext cx="136013" cy="6800"/>
                  </a:xfrm>
                  <a:custGeom>
                    <a:avLst/>
                    <a:gdLst>
                      <a:gd name="connsiteX0" fmla="*/ 213 w 136013"/>
                      <a:gd name="connsiteY0" fmla="*/ 66 h 6800"/>
                      <a:gd name="connsiteX1" fmla="*/ 136226 w 136013"/>
                      <a:gd name="connsiteY1" fmla="*/ 66 h 6800"/>
                    </a:gdLst>
                    <a:ahLst/>
                    <a:cxnLst>
                      <a:cxn ang="0">
                        <a:pos x="connsiteX0" y="connsiteY0"/>
                      </a:cxn>
                      <a:cxn ang="0">
                        <a:pos x="connsiteX1" y="connsiteY1"/>
                      </a:cxn>
                    </a:cxnLst>
                    <a:rect l="l" t="t" r="r" b="b"/>
                    <a:pathLst>
                      <a:path w="136013" h="6800">
                        <a:moveTo>
                          <a:pt x="213" y="66"/>
                        </a:moveTo>
                        <a:lnTo>
                          <a:pt x="136226" y="66"/>
                        </a:lnTo>
                      </a:path>
                    </a:pathLst>
                  </a:custGeom>
                  <a:noFill/>
                  <a:ln w="6787" cap="rnd">
                    <a:solidFill>
                      <a:srgbClr val="000000"/>
                    </a:solidFill>
                    <a:prstDash val="solid"/>
                    <a:miter/>
                  </a:ln>
                </p:spPr>
                <p:txBody>
                  <a:bodyPr rtlCol="0" anchor="ctr"/>
                  <a:lstStyle/>
                  <a:p>
                    <a:endParaRPr lang="de-DE"/>
                  </a:p>
                </p:txBody>
              </p:sp>
              <p:sp>
                <p:nvSpPr>
                  <p:cNvPr id="227" name="Freihandform: Form 226">
                    <a:extLst>
                      <a:ext uri="{FF2B5EF4-FFF2-40B4-BE49-F238E27FC236}">
                        <a16:creationId xmlns:a16="http://schemas.microsoft.com/office/drawing/2014/main" id="{8B6B1D35-8BCE-A4B8-B6BE-1E11404BC0BA}"/>
                      </a:ext>
                    </a:extLst>
                  </p:cNvPr>
                  <p:cNvSpPr/>
                  <p:nvPr/>
                </p:nvSpPr>
                <p:spPr>
                  <a:xfrm>
                    <a:off x="7906365" y="1201351"/>
                    <a:ext cx="136013" cy="6800"/>
                  </a:xfrm>
                  <a:custGeom>
                    <a:avLst/>
                    <a:gdLst>
                      <a:gd name="connsiteX0" fmla="*/ 233 w 136013"/>
                      <a:gd name="connsiteY0" fmla="*/ 66 h 6800"/>
                      <a:gd name="connsiteX1" fmla="*/ 136246 w 136013"/>
                      <a:gd name="connsiteY1" fmla="*/ 66 h 6800"/>
                    </a:gdLst>
                    <a:ahLst/>
                    <a:cxnLst>
                      <a:cxn ang="0">
                        <a:pos x="connsiteX0" y="connsiteY0"/>
                      </a:cxn>
                      <a:cxn ang="0">
                        <a:pos x="connsiteX1" y="connsiteY1"/>
                      </a:cxn>
                    </a:cxnLst>
                    <a:rect l="l" t="t" r="r" b="b"/>
                    <a:pathLst>
                      <a:path w="136013" h="6800">
                        <a:moveTo>
                          <a:pt x="233" y="66"/>
                        </a:moveTo>
                        <a:lnTo>
                          <a:pt x="136246" y="66"/>
                        </a:lnTo>
                      </a:path>
                    </a:pathLst>
                  </a:custGeom>
                  <a:noFill/>
                  <a:ln w="6787" cap="rnd">
                    <a:solidFill>
                      <a:srgbClr val="000000"/>
                    </a:solidFill>
                    <a:prstDash val="solid"/>
                    <a:miter/>
                  </a:ln>
                </p:spPr>
                <p:txBody>
                  <a:bodyPr rtlCol="0" anchor="ctr"/>
                  <a:lstStyle/>
                  <a:p>
                    <a:endParaRPr lang="de-DE"/>
                  </a:p>
                </p:txBody>
              </p:sp>
              <p:sp>
                <p:nvSpPr>
                  <p:cNvPr id="228" name="Freihandform: Form 227">
                    <a:extLst>
                      <a:ext uri="{FF2B5EF4-FFF2-40B4-BE49-F238E27FC236}">
                        <a16:creationId xmlns:a16="http://schemas.microsoft.com/office/drawing/2014/main" id="{F2EA2763-F609-619F-45D6-AED1402C9E3B}"/>
                      </a:ext>
                    </a:extLst>
                  </p:cNvPr>
                  <p:cNvSpPr/>
                  <p:nvPr/>
                </p:nvSpPr>
                <p:spPr>
                  <a:xfrm>
                    <a:off x="8042379" y="1201351"/>
                    <a:ext cx="136013" cy="136013"/>
                  </a:xfrm>
                  <a:custGeom>
                    <a:avLst/>
                    <a:gdLst>
                      <a:gd name="connsiteX0" fmla="*/ 253 w 136013"/>
                      <a:gd name="connsiteY0" fmla="*/ 66 h 136013"/>
                      <a:gd name="connsiteX1" fmla="*/ 253 w 136013"/>
                      <a:gd name="connsiteY1" fmla="*/ 136079 h 136013"/>
                      <a:gd name="connsiteX2" fmla="*/ 136266 w 136013"/>
                      <a:gd name="connsiteY2" fmla="*/ 136079 h 136013"/>
                    </a:gdLst>
                    <a:ahLst/>
                    <a:cxnLst>
                      <a:cxn ang="0">
                        <a:pos x="connsiteX0" y="connsiteY0"/>
                      </a:cxn>
                      <a:cxn ang="0">
                        <a:pos x="connsiteX1" y="connsiteY1"/>
                      </a:cxn>
                      <a:cxn ang="0">
                        <a:pos x="connsiteX2" y="connsiteY2"/>
                      </a:cxn>
                    </a:cxnLst>
                    <a:rect l="l" t="t" r="r" b="b"/>
                    <a:pathLst>
                      <a:path w="136013" h="136013">
                        <a:moveTo>
                          <a:pt x="253" y="66"/>
                        </a:moveTo>
                        <a:lnTo>
                          <a:pt x="253" y="136079"/>
                        </a:lnTo>
                        <a:lnTo>
                          <a:pt x="136266" y="136079"/>
                        </a:lnTo>
                      </a:path>
                    </a:pathLst>
                  </a:custGeom>
                  <a:noFill/>
                  <a:ln w="6787" cap="rnd">
                    <a:solidFill>
                      <a:srgbClr val="000000"/>
                    </a:solidFill>
                    <a:prstDash val="solid"/>
                    <a:miter/>
                  </a:ln>
                </p:spPr>
                <p:txBody>
                  <a:bodyPr rtlCol="0" anchor="ctr"/>
                  <a:lstStyle/>
                  <a:p>
                    <a:endParaRPr lang="de-DE"/>
                  </a:p>
                </p:txBody>
              </p:sp>
              <p:sp>
                <p:nvSpPr>
                  <p:cNvPr id="229" name="Freihandform: Form 228">
                    <a:extLst>
                      <a:ext uri="{FF2B5EF4-FFF2-40B4-BE49-F238E27FC236}">
                        <a16:creationId xmlns:a16="http://schemas.microsoft.com/office/drawing/2014/main" id="{D5DD0736-3CEC-5241-EE97-EB727E35536B}"/>
                      </a:ext>
                    </a:extLst>
                  </p:cNvPr>
                  <p:cNvSpPr/>
                  <p:nvPr/>
                </p:nvSpPr>
                <p:spPr>
                  <a:xfrm>
                    <a:off x="8178392" y="1337365"/>
                    <a:ext cx="136013" cy="6800"/>
                  </a:xfrm>
                  <a:custGeom>
                    <a:avLst/>
                    <a:gdLst>
                      <a:gd name="connsiteX0" fmla="*/ 273 w 136013"/>
                      <a:gd name="connsiteY0" fmla="*/ 66 h 6800"/>
                      <a:gd name="connsiteX1" fmla="*/ 136286 w 136013"/>
                      <a:gd name="connsiteY1" fmla="*/ 66 h 6800"/>
                    </a:gdLst>
                    <a:ahLst/>
                    <a:cxnLst>
                      <a:cxn ang="0">
                        <a:pos x="connsiteX0" y="connsiteY0"/>
                      </a:cxn>
                      <a:cxn ang="0">
                        <a:pos x="connsiteX1" y="connsiteY1"/>
                      </a:cxn>
                    </a:cxnLst>
                    <a:rect l="l" t="t" r="r" b="b"/>
                    <a:pathLst>
                      <a:path w="136013" h="6800">
                        <a:moveTo>
                          <a:pt x="273" y="66"/>
                        </a:moveTo>
                        <a:lnTo>
                          <a:pt x="136286" y="66"/>
                        </a:lnTo>
                      </a:path>
                    </a:pathLst>
                  </a:custGeom>
                  <a:noFill/>
                  <a:ln w="6787" cap="rnd">
                    <a:solidFill>
                      <a:srgbClr val="000000"/>
                    </a:solidFill>
                    <a:prstDash val="solid"/>
                    <a:miter/>
                  </a:ln>
                </p:spPr>
                <p:txBody>
                  <a:bodyPr rtlCol="0" anchor="ctr"/>
                  <a:lstStyle/>
                  <a:p>
                    <a:endParaRPr lang="de-DE"/>
                  </a:p>
                </p:txBody>
              </p:sp>
              <p:sp>
                <p:nvSpPr>
                  <p:cNvPr id="230" name="Freihandform: Form 229">
                    <a:extLst>
                      <a:ext uri="{FF2B5EF4-FFF2-40B4-BE49-F238E27FC236}">
                        <a16:creationId xmlns:a16="http://schemas.microsoft.com/office/drawing/2014/main" id="{415640BA-CF49-3AF1-6E1D-C83C4533C8A2}"/>
                      </a:ext>
                    </a:extLst>
                  </p:cNvPr>
                  <p:cNvSpPr/>
                  <p:nvPr/>
                </p:nvSpPr>
                <p:spPr>
                  <a:xfrm>
                    <a:off x="8314406" y="1337365"/>
                    <a:ext cx="136013" cy="6800"/>
                  </a:xfrm>
                  <a:custGeom>
                    <a:avLst/>
                    <a:gdLst>
                      <a:gd name="connsiteX0" fmla="*/ 293 w 136013"/>
                      <a:gd name="connsiteY0" fmla="*/ 66 h 6800"/>
                      <a:gd name="connsiteX1" fmla="*/ 136306 w 136013"/>
                      <a:gd name="connsiteY1" fmla="*/ 66 h 6800"/>
                    </a:gdLst>
                    <a:ahLst/>
                    <a:cxnLst>
                      <a:cxn ang="0">
                        <a:pos x="connsiteX0" y="connsiteY0"/>
                      </a:cxn>
                      <a:cxn ang="0">
                        <a:pos x="connsiteX1" y="connsiteY1"/>
                      </a:cxn>
                    </a:cxnLst>
                    <a:rect l="l" t="t" r="r" b="b"/>
                    <a:pathLst>
                      <a:path w="136013" h="6800">
                        <a:moveTo>
                          <a:pt x="293" y="66"/>
                        </a:moveTo>
                        <a:lnTo>
                          <a:pt x="136306" y="66"/>
                        </a:lnTo>
                      </a:path>
                    </a:pathLst>
                  </a:custGeom>
                  <a:noFill/>
                  <a:ln w="6787" cap="rnd">
                    <a:solidFill>
                      <a:srgbClr val="000000"/>
                    </a:solidFill>
                    <a:prstDash val="solid"/>
                    <a:miter/>
                  </a:ln>
                </p:spPr>
                <p:txBody>
                  <a:bodyPr rtlCol="0" anchor="ctr"/>
                  <a:lstStyle/>
                  <a:p>
                    <a:endParaRPr lang="de-DE"/>
                  </a:p>
                </p:txBody>
              </p:sp>
              <p:grpSp>
                <p:nvGrpSpPr>
                  <p:cNvPr id="231" name="Grafik 87">
                    <a:extLst>
                      <a:ext uri="{FF2B5EF4-FFF2-40B4-BE49-F238E27FC236}">
                        <a16:creationId xmlns:a16="http://schemas.microsoft.com/office/drawing/2014/main" id="{DE7669D7-3866-F20F-F49B-6F8F184F5684}"/>
                      </a:ext>
                    </a:extLst>
                  </p:cNvPr>
                  <p:cNvGrpSpPr/>
                  <p:nvPr/>
                </p:nvGrpSpPr>
                <p:grpSpPr>
                  <a:xfrm>
                    <a:off x="8430018" y="1201351"/>
                    <a:ext cx="156415" cy="136013"/>
                    <a:chOff x="8430018" y="1201351"/>
                    <a:chExt cx="156415" cy="136013"/>
                  </a:xfrm>
                  <a:solidFill>
                    <a:srgbClr val="000000"/>
                  </a:solidFill>
                </p:grpSpPr>
                <p:sp>
                  <p:nvSpPr>
                    <p:cNvPr id="245" name="Freihandform: Form 244">
                      <a:extLst>
                        <a:ext uri="{FF2B5EF4-FFF2-40B4-BE49-F238E27FC236}">
                          <a16:creationId xmlns:a16="http://schemas.microsoft.com/office/drawing/2014/main" id="{C3779021-34AD-2FA7-98D3-7F2163315906}"/>
                        </a:ext>
                      </a:extLst>
                    </p:cNvPr>
                    <p:cNvSpPr/>
                    <p:nvPr/>
                  </p:nvSpPr>
                  <p:spPr>
                    <a:xfrm>
                      <a:off x="8430018" y="1221753"/>
                      <a:ext cx="40804" cy="61206"/>
                    </a:xfrm>
                    <a:custGeom>
                      <a:avLst/>
                      <a:gdLst>
                        <a:gd name="connsiteX0" fmla="*/ 313 w 40804"/>
                        <a:gd name="connsiteY0" fmla="*/ 61272 h 61206"/>
                        <a:gd name="connsiteX1" fmla="*/ 20715 w 40804"/>
                        <a:gd name="connsiteY1" fmla="*/ 66 h 61206"/>
                        <a:gd name="connsiteX2" fmla="*/ 41117 w 40804"/>
                        <a:gd name="connsiteY2" fmla="*/ 61272 h 61206"/>
                        <a:gd name="connsiteX3" fmla="*/ 313 w 40804"/>
                        <a:gd name="connsiteY3" fmla="*/ 61272 h 61206"/>
                      </a:gdLst>
                      <a:ahLst/>
                      <a:cxnLst>
                        <a:cxn ang="0">
                          <a:pos x="connsiteX0" y="connsiteY0"/>
                        </a:cxn>
                        <a:cxn ang="0">
                          <a:pos x="connsiteX1" y="connsiteY1"/>
                        </a:cxn>
                        <a:cxn ang="0">
                          <a:pos x="connsiteX2" y="connsiteY2"/>
                        </a:cxn>
                        <a:cxn ang="0">
                          <a:pos x="connsiteX3" y="connsiteY3"/>
                        </a:cxn>
                      </a:cxnLst>
                      <a:rect l="l" t="t" r="r" b="b"/>
                      <a:pathLst>
                        <a:path w="40804" h="61206">
                          <a:moveTo>
                            <a:pt x="313" y="61272"/>
                          </a:moveTo>
                          <a:lnTo>
                            <a:pt x="20715" y="66"/>
                          </a:lnTo>
                          <a:lnTo>
                            <a:pt x="41117" y="61272"/>
                          </a:lnTo>
                          <a:cubicBezTo>
                            <a:pt x="27515" y="54471"/>
                            <a:pt x="13914" y="54471"/>
                            <a:pt x="313" y="61272"/>
                          </a:cubicBezTo>
                          <a:close/>
                        </a:path>
                      </a:pathLst>
                    </a:custGeom>
                    <a:solidFill>
                      <a:srgbClr val="000000"/>
                    </a:solidFill>
                    <a:ln w="6787" cap="flat">
                      <a:noFill/>
                      <a:prstDash val="solid"/>
                      <a:miter/>
                    </a:ln>
                  </p:spPr>
                  <p:txBody>
                    <a:bodyPr rtlCol="0" anchor="ctr"/>
                    <a:lstStyle/>
                    <a:p>
                      <a:endParaRPr lang="de-DE"/>
                    </a:p>
                  </p:txBody>
                </p:sp>
                <p:sp>
                  <p:nvSpPr>
                    <p:cNvPr id="246" name="Freihandform: Form 245">
                      <a:extLst>
                        <a:ext uri="{FF2B5EF4-FFF2-40B4-BE49-F238E27FC236}">
                          <a16:creationId xmlns:a16="http://schemas.microsoft.com/office/drawing/2014/main" id="{8CF7C05D-11A5-7D1A-4337-954ADE43FFD4}"/>
                        </a:ext>
                      </a:extLst>
                    </p:cNvPr>
                    <p:cNvSpPr/>
                    <p:nvPr/>
                  </p:nvSpPr>
                  <p:spPr>
                    <a:xfrm>
                      <a:off x="8450420" y="1201351"/>
                      <a:ext cx="136013" cy="136013"/>
                    </a:xfrm>
                    <a:custGeom>
                      <a:avLst/>
                      <a:gdLst>
                        <a:gd name="connsiteX0" fmla="*/ 313 w 136013"/>
                        <a:gd name="connsiteY0" fmla="*/ 136079 h 136013"/>
                        <a:gd name="connsiteX1" fmla="*/ 313 w 136013"/>
                        <a:gd name="connsiteY1" fmla="*/ 66 h 136013"/>
                        <a:gd name="connsiteX2" fmla="*/ 136326 w 136013"/>
                        <a:gd name="connsiteY2" fmla="*/ 66 h 136013"/>
                      </a:gdLst>
                      <a:ahLst/>
                      <a:cxnLst>
                        <a:cxn ang="0">
                          <a:pos x="connsiteX0" y="connsiteY0"/>
                        </a:cxn>
                        <a:cxn ang="0">
                          <a:pos x="connsiteX1" y="connsiteY1"/>
                        </a:cxn>
                        <a:cxn ang="0">
                          <a:pos x="connsiteX2" y="connsiteY2"/>
                        </a:cxn>
                      </a:cxnLst>
                      <a:rect l="l" t="t" r="r" b="b"/>
                      <a:pathLst>
                        <a:path w="136013" h="136013">
                          <a:moveTo>
                            <a:pt x="313" y="136079"/>
                          </a:moveTo>
                          <a:lnTo>
                            <a:pt x="313" y="66"/>
                          </a:lnTo>
                          <a:lnTo>
                            <a:pt x="136326" y="66"/>
                          </a:lnTo>
                        </a:path>
                      </a:pathLst>
                    </a:custGeom>
                    <a:noFill/>
                    <a:ln w="6787" cap="rnd">
                      <a:solidFill>
                        <a:srgbClr val="000000"/>
                      </a:solidFill>
                      <a:prstDash val="solid"/>
                      <a:miter/>
                    </a:ln>
                  </p:spPr>
                  <p:txBody>
                    <a:bodyPr rtlCol="0" anchor="ctr"/>
                    <a:lstStyle/>
                    <a:p>
                      <a:endParaRPr lang="de-DE"/>
                    </a:p>
                  </p:txBody>
                </p:sp>
              </p:grpSp>
              <p:sp>
                <p:nvSpPr>
                  <p:cNvPr id="232" name="Freihandform: Form 231">
                    <a:extLst>
                      <a:ext uri="{FF2B5EF4-FFF2-40B4-BE49-F238E27FC236}">
                        <a16:creationId xmlns:a16="http://schemas.microsoft.com/office/drawing/2014/main" id="{5EE4A463-2E28-FEBC-8819-65B3D6CA03D8}"/>
                      </a:ext>
                    </a:extLst>
                  </p:cNvPr>
                  <p:cNvSpPr/>
                  <p:nvPr/>
                </p:nvSpPr>
                <p:spPr>
                  <a:xfrm>
                    <a:off x="8586433" y="1201351"/>
                    <a:ext cx="136013" cy="6800"/>
                  </a:xfrm>
                  <a:custGeom>
                    <a:avLst/>
                    <a:gdLst>
                      <a:gd name="connsiteX0" fmla="*/ 333 w 136013"/>
                      <a:gd name="connsiteY0" fmla="*/ 66 h 6800"/>
                      <a:gd name="connsiteX1" fmla="*/ 136346 w 136013"/>
                      <a:gd name="connsiteY1" fmla="*/ 66 h 6800"/>
                    </a:gdLst>
                    <a:ahLst/>
                    <a:cxnLst>
                      <a:cxn ang="0">
                        <a:pos x="connsiteX0" y="connsiteY0"/>
                      </a:cxn>
                      <a:cxn ang="0">
                        <a:pos x="connsiteX1" y="connsiteY1"/>
                      </a:cxn>
                    </a:cxnLst>
                    <a:rect l="l" t="t" r="r" b="b"/>
                    <a:pathLst>
                      <a:path w="136013" h="6800">
                        <a:moveTo>
                          <a:pt x="333" y="66"/>
                        </a:moveTo>
                        <a:lnTo>
                          <a:pt x="136346" y="66"/>
                        </a:lnTo>
                      </a:path>
                    </a:pathLst>
                  </a:custGeom>
                  <a:noFill/>
                  <a:ln w="6787" cap="rnd">
                    <a:solidFill>
                      <a:srgbClr val="000000"/>
                    </a:solidFill>
                    <a:prstDash val="solid"/>
                    <a:miter/>
                  </a:ln>
                </p:spPr>
                <p:txBody>
                  <a:bodyPr rtlCol="0" anchor="ctr"/>
                  <a:lstStyle/>
                  <a:p>
                    <a:endParaRPr lang="de-DE"/>
                  </a:p>
                </p:txBody>
              </p:sp>
              <p:sp>
                <p:nvSpPr>
                  <p:cNvPr id="233" name="Freihandform: Form 232">
                    <a:extLst>
                      <a:ext uri="{FF2B5EF4-FFF2-40B4-BE49-F238E27FC236}">
                        <a16:creationId xmlns:a16="http://schemas.microsoft.com/office/drawing/2014/main" id="{A01B50F4-D997-E598-24D2-64465CCCC2A7}"/>
                      </a:ext>
                    </a:extLst>
                  </p:cNvPr>
                  <p:cNvSpPr/>
                  <p:nvPr/>
                </p:nvSpPr>
                <p:spPr>
                  <a:xfrm>
                    <a:off x="8722447" y="1201351"/>
                    <a:ext cx="136013" cy="6800"/>
                  </a:xfrm>
                  <a:custGeom>
                    <a:avLst/>
                    <a:gdLst>
                      <a:gd name="connsiteX0" fmla="*/ 353 w 136013"/>
                      <a:gd name="connsiteY0" fmla="*/ 66 h 6800"/>
                      <a:gd name="connsiteX1" fmla="*/ 136366 w 136013"/>
                      <a:gd name="connsiteY1" fmla="*/ 66 h 6800"/>
                    </a:gdLst>
                    <a:ahLst/>
                    <a:cxnLst>
                      <a:cxn ang="0">
                        <a:pos x="connsiteX0" y="connsiteY0"/>
                      </a:cxn>
                      <a:cxn ang="0">
                        <a:pos x="connsiteX1" y="connsiteY1"/>
                      </a:cxn>
                    </a:cxnLst>
                    <a:rect l="l" t="t" r="r" b="b"/>
                    <a:pathLst>
                      <a:path w="136013" h="6800">
                        <a:moveTo>
                          <a:pt x="353" y="66"/>
                        </a:moveTo>
                        <a:lnTo>
                          <a:pt x="136366" y="66"/>
                        </a:lnTo>
                      </a:path>
                    </a:pathLst>
                  </a:custGeom>
                  <a:noFill/>
                  <a:ln w="6787" cap="rnd">
                    <a:solidFill>
                      <a:srgbClr val="000000"/>
                    </a:solidFill>
                    <a:prstDash val="solid"/>
                    <a:miter/>
                  </a:ln>
                </p:spPr>
                <p:txBody>
                  <a:bodyPr rtlCol="0" anchor="ctr"/>
                  <a:lstStyle/>
                  <a:p>
                    <a:endParaRPr lang="de-DE"/>
                  </a:p>
                </p:txBody>
              </p:sp>
              <p:sp>
                <p:nvSpPr>
                  <p:cNvPr id="234" name="Freihandform: Form 233">
                    <a:extLst>
                      <a:ext uri="{FF2B5EF4-FFF2-40B4-BE49-F238E27FC236}">
                        <a16:creationId xmlns:a16="http://schemas.microsoft.com/office/drawing/2014/main" id="{D5702DC2-BBEC-13C8-6029-84E376D77AFB}"/>
                      </a:ext>
                    </a:extLst>
                  </p:cNvPr>
                  <p:cNvSpPr/>
                  <p:nvPr/>
                </p:nvSpPr>
                <p:spPr>
                  <a:xfrm>
                    <a:off x="8858460" y="1201351"/>
                    <a:ext cx="136013" cy="136013"/>
                  </a:xfrm>
                  <a:custGeom>
                    <a:avLst/>
                    <a:gdLst>
                      <a:gd name="connsiteX0" fmla="*/ 373 w 136013"/>
                      <a:gd name="connsiteY0" fmla="*/ 66 h 136013"/>
                      <a:gd name="connsiteX1" fmla="*/ 373 w 136013"/>
                      <a:gd name="connsiteY1" fmla="*/ 136079 h 136013"/>
                      <a:gd name="connsiteX2" fmla="*/ 136386 w 136013"/>
                      <a:gd name="connsiteY2" fmla="*/ 136079 h 136013"/>
                    </a:gdLst>
                    <a:ahLst/>
                    <a:cxnLst>
                      <a:cxn ang="0">
                        <a:pos x="connsiteX0" y="connsiteY0"/>
                      </a:cxn>
                      <a:cxn ang="0">
                        <a:pos x="connsiteX1" y="connsiteY1"/>
                      </a:cxn>
                      <a:cxn ang="0">
                        <a:pos x="connsiteX2" y="connsiteY2"/>
                      </a:cxn>
                    </a:cxnLst>
                    <a:rect l="l" t="t" r="r" b="b"/>
                    <a:pathLst>
                      <a:path w="136013" h="136013">
                        <a:moveTo>
                          <a:pt x="373" y="66"/>
                        </a:moveTo>
                        <a:lnTo>
                          <a:pt x="373" y="136079"/>
                        </a:lnTo>
                        <a:lnTo>
                          <a:pt x="136386" y="136079"/>
                        </a:lnTo>
                      </a:path>
                    </a:pathLst>
                  </a:custGeom>
                  <a:noFill/>
                  <a:ln w="6787" cap="rnd">
                    <a:solidFill>
                      <a:srgbClr val="000000"/>
                    </a:solidFill>
                    <a:prstDash val="solid"/>
                    <a:miter/>
                  </a:ln>
                </p:spPr>
                <p:txBody>
                  <a:bodyPr rtlCol="0" anchor="ctr"/>
                  <a:lstStyle/>
                  <a:p>
                    <a:endParaRPr lang="de-DE"/>
                  </a:p>
                </p:txBody>
              </p:sp>
              <p:sp>
                <p:nvSpPr>
                  <p:cNvPr id="235" name="Freihandform: Form 234">
                    <a:extLst>
                      <a:ext uri="{FF2B5EF4-FFF2-40B4-BE49-F238E27FC236}">
                        <a16:creationId xmlns:a16="http://schemas.microsoft.com/office/drawing/2014/main" id="{AB6B3378-B5B2-5D04-EDCC-3D9D107B26F0}"/>
                      </a:ext>
                    </a:extLst>
                  </p:cNvPr>
                  <p:cNvSpPr/>
                  <p:nvPr/>
                </p:nvSpPr>
                <p:spPr>
                  <a:xfrm>
                    <a:off x="8994474" y="1337365"/>
                    <a:ext cx="136013" cy="6800"/>
                  </a:xfrm>
                  <a:custGeom>
                    <a:avLst/>
                    <a:gdLst>
                      <a:gd name="connsiteX0" fmla="*/ 393 w 136013"/>
                      <a:gd name="connsiteY0" fmla="*/ 66 h 6800"/>
                      <a:gd name="connsiteX1" fmla="*/ 136406 w 136013"/>
                      <a:gd name="connsiteY1" fmla="*/ 66 h 6800"/>
                    </a:gdLst>
                    <a:ahLst/>
                    <a:cxnLst>
                      <a:cxn ang="0">
                        <a:pos x="connsiteX0" y="connsiteY0"/>
                      </a:cxn>
                      <a:cxn ang="0">
                        <a:pos x="connsiteX1" y="connsiteY1"/>
                      </a:cxn>
                    </a:cxnLst>
                    <a:rect l="l" t="t" r="r" b="b"/>
                    <a:pathLst>
                      <a:path w="136013" h="6800">
                        <a:moveTo>
                          <a:pt x="393" y="66"/>
                        </a:moveTo>
                        <a:lnTo>
                          <a:pt x="136406" y="66"/>
                        </a:lnTo>
                      </a:path>
                    </a:pathLst>
                  </a:custGeom>
                  <a:noFill/>
                  <a:ln w="6787" cap="rnd">
                    <a:solidFill>
                      <a:srgbClr val="000000"/>
                    </a:solidFill>
                    <a:prstDash val="solid"/>
                    <a:miter/>
                  </a:ln>
                </p:spPr>
                <p:txBody>
                  <a:bodyPr rtlCol="0" anchor="ctr"/>
                  <a:lstStyle/>
                  <a:p>
                    <a:endParaRPr lang="de-DE"/>
                  </a:p>
                </p:txBody>
              </p:sp>
              <p:sp>
                <p:nvSpPr>
                  <p:cNvPr id="236" name="Freihandform: Form 235">
                    <a:extLst>
                      <a:ext uri="{FF2B5EF4-FFF2-40B4-BE49-F238E27FC236}">
                        <a16:creationId xmlns:a16="http://schemas.microsoft.com/office/drawing/2014/main" id="{9B577A42-0D42-D732-0CAD-001D9D965716}"/>
                      </a:ext>
                    </a:extLst>
                  </p:cNvPr>
                  <p:cNvSpPr/>
                  <p:nvPr/>
                </p:nvSpPr>
                <p:spPr>
                  <a:xfrm>
                    <a:off x="9130487" y="1337365"/>
                    <a:ext cx="136013" cy="6800"/>
                  </a:xfrm>
                  <a:custGeom>
                    <a:avLst/>
                    <a:gdLst>
                      <a:gd name="connsiteX0" fmla="*/ 413 w 136013"/>
                      <a:gd name="connsiteY0" fmla="*/ 66 h 6800"/>
                      <a:gd name="connsiteX1" fmla="*/ 136426 w 136013"/>
                      <a:gd name="connsiteY1" fmla="*/ 66 h 6800"/>
                    </a:gdLst>
                    <a:ahLst/>
                    <a:cxnLst>
                      <a:cxn ang="0">
                        <a:pos x="connsiteX0" y="connsiteY0"/>
                      </a:cxn>
                      <a:cxn ang="0">
                        <a:pos x="connsiteX1" y="connsiteY1"/>
                      </a:cxn>
                    </a:cxnLst>
                    <a:rect l="l" t="t" r="r" b="b"/>
                    <a:pathLst>
                      <a:path w="136013" h="6800">
                        <a:moveTo>
                          <a:pt x="413" y="66"/>
                        </a:moveTo>
                        <a:lnTo>
                          <a:pt x="136426" y="66"/>
                        </a:lnTo>
                      </a:path>
                    </a:pathLst>
                  </a:custGeom>
                  <a:noFill/>
                  <a:ln w="6787" cap="rnd">
                    <a:solidFill>
                      <a:srgbClr val="000000"/>
                    </a:solidFill>
                    <a:prstDash val="solid"/>
                    <a:miter/>
                  </a:ln>
                </p:spPr>
                <p:txBody>
                  <a:bodyPr rtlCol="0" anchor="ctr"/>
                  <a:lstStyle/>
                  <a:p>
                    <a:endParaRPr lang="de-DE"/>
                  </a:p>
                </p:txBody>
              </p:sp>
              <p:grpSp>
                <p:nvGrpSpPr>
                  <p:cNvPr id="237" name="Grafik 87">
                    <a:extLst>
                      <a:ext uri="{FF2B5EF4-FFF2-40B4-BE49-F238E27FC236}">
                        <a16:creationId xmlns:a16="http://schemas.microsoft.com/office/drawing/2014/main" id="{63A3BB1C-00A8-0A54-C009-A67C2B6294C3}"/>
                      </a:ext>
                    </a:extLst>
                  </p:cNvPr>
                  <p:cNvGrpSpPr/>
                  <p:nvPr/>
                </p:nvGrpSpPr>
                <p:grpSpPr>
                  <a:xfrm>
                    <a:off x="9246099" y="1201351"/>
                    <a:ext cx="156415" cy="136013"/>
                    <a:chOff x="9246099" y="1201351"/>
                    <a:chExt cx="156415" cy="136013"/>
                  </a:xfrm>
                  <a:solidFill>
                    <a:srgbClr val="000000"/>
                  </a:solidFill>
                </p:grpSpPr>
                <p:sp>
                  <p:nvSpPr>
                    <p:cNvPr id="243" name="Freihandform: Form 242">
                      <a:extLst>
                        <a:ext uri="{FF2B5EF4-FFF2-40B4-BE49-F238E27FC236}">
                          <a16:creationId xmlns:a16="http://schemas.microsoft.com/office/drawing/2014/main" id="{6EA4FD44-1D03-05C0-6A60-5722746DAFFE}"/>
                        </a:ext>
                      </a:extLst>
                    </p:cNvPr>
                    <p:cNvSpPr/>
                    <p:nvPr/>
                  </p:nvSpPr>
                  <p:spPr>
                    <a:xfrm>
                      <a:off x="9246099" y="1221753"/>
                      <a:ext cx="40804" cy="61206"/>
                    </a:xfrm>
                    <a:custGeom>
                      <a:avLst/>
                      <a:gdLst>
                        <a:gd name="connsiteX0" fmla="*/ 433 w 40804"/>
                        <a:gd name="connsiteY0" fmla="*/ 61272 h 61206"/>
                        <a:gd name="connsiteX1" fmla="*/ 20835 w 40804"/>
                        <a:gd name="connsiteY1" fmla="*/ 66 h 61206"/>
                        <a:gd name="connsiteX2" fmla="*/ 41237 w 40804"/>
                        <a:gd name="connsiteY2" fmla="*/ 61272 h 61206"/>
                        <a:gd name="connsiteX3" fmla="*/ 433 w 40804"/>
                        <a:gd name="connsiteY3" fmla="*/ 61272 h 61206"/>
                      </a:gdLst>
                      <a:ahLst/>
                      <a:cxnLst>
                        <a:cxn ang="0">
                          <a:pos x="connsiteX0" y="connsiteY0"/>
                        </a:cxn>
                        <a:cxn ang="0">
                          <a:pos x="connsiteX1" y="connsiteY1"/>
                        </a:cxn>
                        <a:cxn ang="0">
                          <a:pos x="connsiteX2" y="connsiteY2"/>
                        </a:cxn>
                        <a:cxn ang="0">
                          <a:pos x="connsiteX3" y="connsiteY3"/>
                        </a:cxn>
                      </a:cxnLst>
                      <a:rect l="l" t="t" r="r" b="b"/>
                      <a:pathLst>
                        <a:path w="40804" h="61206">
                          <a:moveTo>
                            <a:pt x="433" y="61272"/>
                          </a:moveTo>
                          <a:lnTo>
                            <a:pt x="20835" y="66"/>
                          </a:lnTo>
                          <a:lnTo>
                            <a:pt x="41237" y="61272"/>
                          </a:lnTo>
                          <a:cubicBezTo>
                            <a:pt x="27635" y="54471"/>
                            <a:pt x="14034" y="54471"/>
                            <a:pt x="433" y="61272"/>
                          </a:cubicBezTo>
                          <a:close/>
                        </a:path>
                      </a:pathLst>
                    </a:custGeom>
                    <a:solidFill>
                      <a:srgbClr val="000000"/>
                    </a:solidFill>
                    <a:ln w="6787" cap="flat">
                      <a:noFill/>
                      <a:prstDash val="solid"/>
                      <a:miter/>
                    </a:ln>
                  </p:spPr>
                  <p:txBody>
                    <a:bodyPr rtlCol="0" anchor="ctr"/>
                    <a:lstStyle/>
                    <a:p>
                      <a:endParaRPr lang="de-DE"/>
                    </a:p>
                  </p:txBody>
                </p:sp>
                <p:sp>
                  <p:nvSpPr>
                    <p:cNvPr id="244" name="Freihandform: Form 243">
                      <a:extLst>
                        <a:ext uri="{FF2B5EF4-FFF2-40B4-BE49-F238E27FC236}">
                          <a16:creationId xmlns:a16="http://schemas.microsoft.com/office/drawing/2014/main" id="{DBFB200A-D544-E6A6-99F5-2207179757C3}"/>
                        </a:ext>
                      </a:extLst>
                    </p:cNvPr>
                    <p:cNvSpPr/>
                    <p:nvPr/>
                  </p:nvSpPr>
                  <p:spPr>
                    <a:xfrm>
                      <a:off x="9266501" y="1201351"/>
                      <a:ext cx="136013" cy="136013"/>
                    </a:xfrm>
                    <a:custGeom>
                      <a:avLst/>
                      <a:gdLst>
                        <a:gd name="connsiteX0" fmla="*/ 433 w 136013"/>
                        <a:gd name="connsiteY0" fmla="*/ 136079 h 136013"/>
                        <a:gd name="connsiteX1" fmla="*/ 433 w 136013"/>
                        <a:gd name="connsiteY1" fmla="*/ 66 h 136013"/>
                        <a:gd name="connsiteX2" fmla="*/ 136446 w 136013"/>
                        <a:gd name="connsiteY2" fmla="*/ 66 h 136013"/>
                      </a:gdLst>
                      <a:ahLst/>
                      <a:cxnLst>
                        <a:cxn ang="0">
                          <a:pos x="connsiteX0" y="connsiteY0"/>
                        </a:cxn>
                        <a:cxn ang="0">
                          <a:pos x="connsiteX1" y="connsiteY1"/>
                        </a:cxn>
                        <a:cxn ang="0">
                          <a:pos x="connsiteX2" y="connsiteY2"/>
                        </a:cxn>
                      </a:cxnLst>
                      <a:rect l="l" t="t" r="r" b="b"/>
                      <a:pathLst>
                        <a:path w="136013" h="136013">
                          <a:moveTo>
                            <a:pt x="433" y="136079"/>
                          </a:moveTo>
                          <a:lnTo>
                            <a:pt x="433" y="66"/>
                          </a:lnTo>
                          <a:lnTo>
                            <a:pt x="136446" y="66"/>
                          </a:lnTo>
                        </a:path>
                      </a:pathLst>
                    </a:custGeom>
                    <a:noFill/>
                    <a:ln w="6787" cap="rnd">
                      <a:solidFill>
                        <a:srgbClr val="000000"/>
                      </a:solidFill>
                      <a:prstDash val="solid"/>
                      <a:miter/>
                    </a:ln>
                  </p:spPr>
                  <p:txBody>
                    <a:bodyPr rtlCol="0" anchor="ctr"/>
                    <a:lstStyle/>
                    <a:p>
                      <a:endParaRPr lang="de-DE"/>
                    </a:p>
                  </p:txBody>
                </p:sp>
              </p:grpSp>
              <p:sp>
                <p:nvSpPr>
                  <p:cNvPr id="238" name="Freihandform: Form 237">
                    <a:extLst>
                      <a:ext uri="{FF2B5EF4-FFF2-40B4-BE49-F238E27FC236}">
                        <a16:creationId xmlns:a16="http://schemas.microsoft.com/office/drawing/2014/main" id="{5BA3CAF7-098A-5962-6475-FA67E4BB1FE7}"/>
                      </a:ext>
                    </a:extLst>
                  </p:cNvPr>
                  <p:cNvSpPr/>
                  <p:nvPr/>
                </p:nvSpPr>
                <p:spPr>
                  <a:xfrm>
                    <a:off x="9402515" y="1201351"/>
                    <a:ext cx="136013" cy="6800"/>
                  </a:xfrm>
                  <a:custGeom>
                    <a:avLst/>
                    <a:gdLst>
                      <a:gd name="connsiteX0" fmla="*/ 453 w 136013"/>
                      <a:gd name="connsiteY0" fmla="*/ 66 h 6800"/>
                      <a:gd name="connsiteX1" fmla="*/ 136466 w 136013"/>
                      <a:gd name="connsiteY1" fmla="*/ 66 h 6800"/>
                    </a:gdLst>
                    <a:ahLst/>
                    <a:cxnLst>
                      <a:cxn ang="0">
                        <a:pos x="connsiteX0" y="connsiteY0"/>
                      </a:cxn>
                      <a:cxn ang="0">
                        <a:pos x="connsiteX1" y="connsiteY1"/>
                      </a:cxn>
                    </a:cxnLst>
                    <a:rect l="l" t="t" r="r" b="b"/>
                    <a:pathLst>
                      <a:path w="136013" h="6800">
                        <a:moveTo>
                          <a:pt x="453" y="66"/>
                        </a:moveTo>
                        <a:lnTo>
                          <a:pt x="136466" y="66"/>
                        </a:lnTo>
                      </a:path>
                    </a:pathLst>
                  </a:custGeom>
                  <a:noFill/>
                  <a:ln w="6787" cap="rnd">
                    <a:solidFill>
                      <a:srgbClr val="000000"/>
                    </a:solidFill>
                    <a:prstDash val="solid"/>
                    <a:miter/>
                  </a:ln>
                </p:spPr>
                <p:txBody>
                  <a:bodyPr rtlCol="0" anchor="ctr"/>
                  <a:lstStyle/>
                  <a:p>
                    <a:endParaRPr lang="de-DE"/>
                  </a:p>
                </p:txBody>
              </p:sp>
              <p:sp>
                <p:nvSpPr>
                  <p:cNvPr id="239" name="Freihandform: Form 238">
                    <a:extLst>
                      <a:ext uri="{FF2B5EF4-FFF2-40B4-BE49-F238E27FC236}">
                        <a16:creationId xmlns:a16="http://schemas.microsoft.com/office/drawing/2014/main" id="{90E4D83F-5011-CE52-D77A-017836C3CCEF}"/>
                      </a:ext>
                    </a:extLst>
                  </p:cNvPr>
                  <p:cNvSpPr/>
                  <p:nvPr/>
                </p:nvSpPr>
                <p:spPr>
                  <a:xfrm>
                    <a:off x="9538528" y="1201351"/>
                    <a:ext cx="136013" cy="6800"/>
                  </a:xfrm>
                  <a:custGeom>
                    <a:avLst/>
                    <a:gdLst>
                      <a:gd name="connsiteX0" fmla="*/ 473 w 136013"/>
                      <a:gd name="connsiteY0" fmla="*/ 66 h 6800"/>
                      <a:gd name="connsiteX1" fmla="*/ 136486 w 136013"/>
                      <a:gd name="connsiteY1" fmla="*/ 66 h 6800"/>
                    </a:gdLst>
                    <a:ahLst/>
                    <a:cxnLst>
                      <a:cxn ang="0">
                        <a:pos x="connsiteX0" y="connsiteY0"/>
                      </a:cxn>
                      <a:cxn ang="0">
                        <a:pos x="connsiteX1" y="connsiteY1"/>
                      </a:cxn>
                    </a:cxnLst>
                    <a:rect l="l" t="t" r="r" b="b"/>
                    <a:pathLst>
                      <a:path w="136013" h="6800">
                        <a:moveTo>
                          <a:pt x="473" y="66"/>
                        </a:moveTo>
                        <a:lnTo>
                          <a:pt x="136486" y="66"/>
                        </a:lnTo>
                      </a:path>
                    </a:pathLst>
                  </a:custGeom>
                  <a:noFill/>
                  <a:ln w="6787" cap="rnd">
                    <a:solidFill>
                      <a:srgbClr val="000000"/>
                    </a:solidFill>
                    <a:prstDash val="solid"/>
                    <a:miter/>
                  </a:ln>
                </p:spPr>
                <p:txBody>
                  <a:bodyPr rtlCol="0" anchor="ctr"/>
                  <a:lstStyle/>
                  <a:p>
                    <a:endParaRPr lang="de-DE"/>
                  </a:p>
                </p:txBody>
              </p:sp>
              <p:sp>
                <p:nvSpPr>
                  <p:cNvPr id="240" name="Freihandform: Form 239">
                    <a:extLst>
                      <a:ext uri="{FF2B5EF4-FFF2-40B4-BE49-F238E27FC236}">
                        <a16:creationId xmlns:a16="http://schemas.microsoft.com/office/drawing/2014/main" id="{0F02E5B8-70A6-72C2-452C-09BD7A0C7C96}"/>
                      </a:ext>
                    </a:extLst>
                  </p:cNvPr>
                  <p:cNvSpPr/>
                  <p:nvPr/>
                </p:nvSpPr>
                <p:spPr>
                  <a:xfrm>
                    <a:off x="9674542" y="1201351"/>
                    <a:ext cx="136013" cy="136013"/>
                  </a:xfrm>
                  <a:custGeom>
                    <a:avLst/>
                    <a:gdLst>
                      <a:gd name="connsiteX0" fmla="*/ 493 w 136013"/>
                      <a:gd name="connsiteY0" fmla="*/ 66 h 136013"/>
                      <a:gd name="connsiteX1" fmla="*/ 493 w 136013"/>
                      <a:gd name="connsiteY1" fmla="*/ 136079 h 136013"/>
                      <a:gd name="connsiteX2" fmla="*/ 136506 w 136013"/>
                      <a:gd name="connsiteY2" fmla="*/ 136079 h 136013"/>
                    </a:gdLst>
                    <a:ahLst/>
                    <a:cxnLst>
                      <a:cxn ang="0">
                        <a:pos x="connsiteX0" y="connsiteY0"/>
                      </a:cxn>
                      <a:cxn ang="0">
                        <a:pos x="connsiteX1" y="connsiteY1"/>
                      </a:cxn>
                      <a:cxn ang="0">
                        <a:pos x="connsiteX2" y="connsiteY2"/>
                      </a:cxn>
                    </a:cxnLst>
                    <a:rect l="l" t="t" r="r" b="b"/>
                    <a:pathLst>
                      <a:path w="136013" h="136013">
                        <a:moveTo>
                          <a:pt x="493" y="66"/>
                        </a:moveTo>
                        <a:lnTo>
                          <a:pt x="493" y="136079"/>
                        </a:lnTo>
                        <a:lnTo>
                          <a:pt x="136506" y="136079"/>
                        </a:lnTo>
                      </a:path>
                    </a:pathLst>
                  </a:custGeom>
                  <a:noFill/>
                  <a:ln w="6787" cap="rnd">
                    <a:solidFill>
                      <a:srgbClr val="000000"/>
                    </a:solidFill>
                    <a:prstDash val="solid"/>
                    <a:miter/>
                  </a:ln>
                </p:spPr>
                <p:txBody>
                  <a:bodyPr rtlCol="0" anchor="ctr"/>
                  <a:lstStyle/>
                  <a:p>
                    <a:endParaRPr lang="de-DE"/>
                  </a:p>
                </p:txBody>
              </p:sp>
              <p:sp>
                <p:nvSpPr>
                  <p:cNvPr id="241" name="Freihandform: Form 240">
                    <a:extLst>
                      <a:ext uri="{FF2B5EF4-FFF2-40B4-BE49-F238E27FC236}">
                        <a16:creationId xmlns:a16="http://schemas.microsoft.com/office/drawing/2014/main" id="{179890C9-EC54-919F-028C-902FDA2DCCA6}"/>
                      </a:ext>
                    </a:extLst>
                  </p:cNvPr>
                  <p:cNvSpPr/>
                  <p:nvPr/>
                </p:nvSpPr>
                <p:spPr>
                  <a:xfrm>
                    <a:off x="9810555" y="1337365"/>
                    <a:ext cx="136013" cy="6800"/>
                  </a:xfrm>
                  <a:custGeom>
                    <a:avLst/>
                    <a:gdLst>
                      <a:gd name="connsiteX0" fmla="*/ 513 w 136013"/>
                      <a:gd name="connsiteY0" fmla="*/ 66 h 6800"/>
                      <a:gd name="connsiteX1" fmla="*/ 136526 w 136013"/>
                      <a:gd name="connsiteY1" fmla="*/ 66 h 6800"/>
                    </a:gdLst>
                    <a:ahLst/>
                    <a:cxnLst>
                      <a:cxn ang="0">
                        <a:pos x="connsiteX0" y="connsiteY0"/>
                      </a:cxn>
                      <a:cxn ang="0">
                        <a:pos x="connsiteX1" y="connsiteY1"/>
                      </a:cxn>
                    </a:cxnLst>
                    <a:rect l="l" t="t" r="r" b="b"/>
                    <a:pathLst>
                      <a:path w="136013" h="6800">
                        <a:moveTo>
                          <a:pt x="513" y="66"/>
                        </a:moveTo>
                        <a:lnTo>
                          <a:pt x="136526" y="66"/>
                        </a:lnTo>
                      </a:path>
                    </a:pathLst>
                  </a:custGeom>
                  <a:noFill/>
                  <a:ln w="6787" cap="rnd">
                    <a:solidFill>
                      <a:srgbClr val="000000"/>
                    </a:solidFill>
                    <a:prstDash val="solid"/>
                    <a:miter/>
                  </a:ln>
                </p:spPr>
                <p:txBody>
                  <a:bodyPr rtlCol="0" anchor="ctr"/>
                  <a:lstStyle/>
                  <a:p>
                    <a:endParaRPr lang="de-DE"/>
                  </a:p>
                </p:txBody>
              </p:sp>
              <p:sp>
                <p:nvSpPr>
                  <p:cNvPr id="242" name="Freihandform: Form 241">
                    <a:extLst>
                      <a:ext uri="{FF2B5EF4-FFF2-40B4-BE49-F238E27FC236}">
                        <a16:creationId xmlns:a16="http://schemas.microsoft.com/office/drawing/2014/main" id="{BF52F276-E0A0-246B-0B24-AAB108D4C848}"/>
                      </a:ext>
                    </a:extLst>
                  </p:cNvPr>
                  <p:cNvSpPr/>
                  <p:nvPr/>
                </p:nvSpPr>
                <p:spPr>
                  <a:xfrm>
                    <a:off x="9946569" y="1337365"/>
                    <a:ext cx="136013" cy="6800"/>
                  </a:xfrm>
                  <a:custGeom>
                    <a:avLst/>
                    <a:gdLst>
                      <a:gd name="connsiteX0" fmla="*/ 533 w 136013"/>
                      <a:gd name="connsiteY0" fmla="*/ 66 h 6800"/>
                      <a:gd name="connsiteX1" fmla="*/ 136546 w 136013"/>
                      <a:gd name="connsiteY1" fmla="*/ 66 h 6800"/>
                    </a:gdLst>
                    <a:ahLst/>
                    <a:cxnLst>
                      <a:cxn ang="0">
                        <a:pos x="connsiteX0" y="connsiteY0"/>
                      </a:cxn>
                      <a:cxn ang="0">
                        <a:pos x="connsiteX1" y="connsiteY1"/>
                      </a:cxn>
                    </a:cxnLst>
                    <a:rect l="l" t="t" r="r" b="b"/>
                    <a:pathLst>
                      <a:path w="136013" h="6800">
                        <a:moveTo>
                          <a:pt x="533" y="66"/>
                        </a:moveTo>
                        <a:lnTo>
                          <a:pt x="136546" y="66"/>
                        </a:lnTo>
                      </a:path>
                    </a:pathLst>
                  </a:custGeom>
                  <a:noFill/>
                  <a:ln w="6787" cap="rnd">
                    <a:solidFill>
                      <a:srgbClr val="000000"/>
                    </a:solidFill>
                    <a:prstDash val="solid"/>
                    <a:miter/>
                  </a:ln>
                </p:spPr>
                <p:txBody>
                  <a:bodyPr rtlCol="0" anchor="ctr"/>
                  <a:lstStyle/>
                  <a:p>
                    <a:endParaRPr lang="de-DE"/>
                  </a:p>
                </p:txBody>
              </p:sp>
            </p:grpSp>
          </p:grpSp>
          <p:grpSp>
            <p:nvGrpSpPr>
              <p:cNvPr id="17" name="Grafik 87">
                <a:extLst>
                  <a:ext uri="{FF2B5EF4-FFF2-40B4-BE49-F238E27FC236}">
                    <a16:creationId xmlns:a16="http://schemas.microsoft.com/office/drawing/2014/main" id="{67694C7D-5E78-C714-994C-C553563CD957}"/>
                  </a:ext>
                </a:extLst>
              </p:cNvPr>
              <p:cNvGrpSpPr/>
              <p:nvPr/>
            </p:nvGrpSpPr>
            <p:grpSpPr>
              <a:xfrm>
                <a:off x="6441188" y="1366452"/>
                <a:ext cx="3641394" cy="246221"/>
                <a:chOff x="6441188" y="1366452"/>
                <a:chExt cx="3641394" cy="246221"/>
              </a:xfrm>
            </p:grpSpPr>
            <p:sp>
              <p:nvSpPr>
                <p:cNvPr id="183" name="Textfeld 182">
                  <a:extLst>
                    <a:ext uri="{FF2B5EF4-FFF2-40B4-BE49-F238E27FC236}">
                      <a16:creationId xmlns:a16="http://schemas.microsoft.com/office/drawing/2014/main" id="{3B2C9D34-F271-51A8-9F68-45011D48263D}"/>
                    </a:ext>
                  </a:extLst>
                </p:cNvPr>
                <p:cNvSpPr txBox="1"/>
                <p:nvPr/>
              </p:nvSpPr>
              <p:spPr>
                <a:xfrm>
                  <a:off x="6441188" y="1366452"/>
                  <a:ext cx="354584"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Q2</a:t>
                  </a:r>
                </a:p>
              </p:txBody>
            </p:sp>
            <p:grpSp>
              <p:nvGrpSpPr>
                <p:cNvPr id="184" name="Grafik 87">
                  <a:extLst>
                    <a:ext uri="{FF2B5EF4-FFF2-40B4-BE49-F238E27FC236}">
                      <a16:creationId xmlns:a16="http://schemas.microsoft.com/office/drawing/2014/main" id="{7F0B071B-7F3E-DFAE-491E-031267F2C831}"/>
                    </a:ext>
                  </a:extLst>
                </p:cNvPr>
                <p:cNvGrpSpPr/>
                <p:nvPr/>
              </p:nvGrpSpPr>
              <p:grpSpPr>
                <a:xfrm>
                  <a:off x="6818257" y="1405371"/>
                  <a:ext cx="3264325" cy="142814"/>
                  <a:chOff x="6818257" y="1405371"/>
                  <a:chExt cx="3264325" cy="142814"/>
                </a:xfrm>
              </p:grpSpPr>
              <p:sp>
                <p:nvSpPr>
                  <p:cNvPr id="185" name="Freihandform: Form 184">
                    <a:extLst>
                      <a:ext uri="{FF2B5EF4-FFF2-40B4-BE49-F238E27FC236}">
                        <a16:creationId xmlns:a16="http://schemas.microsoft.com/office/drawing/2014/main" id="{392E7072-2CE0-62F9-9E9A-28183494035E}"/>
                      </a:ext>
                    </a:extLst>
                  </p:cNvPr>
                  <p:cNvSpPr/>
                  <p:nvPr/>
                </p:nvSpPr>
                <p:spPr>
                  <a:xfrm>
                    <a:off x="6818257" y="1541385"/>
                    <a:ext cx="136013" cy="6800"/>
                  </a:xfrm>
                  <a:custGeom>
                    <a:avLst/>
                    <a:gdLst>
                      <a:gd name="connsiteX0" fmla="*/ 73 w 136013"/>
                      <a:gd name="connsiteY0" fmla="*/ 96 h 6800"/>
                      <a:gd name="connsiteX1" fmla="*/ 136086 w 136013"/>
                      <a:gd name="connsiteY1" fmla="*/ 96 h 6800"/>
                    </a:gdLst>
                    <a:ahLst/>
                    <a:cxnLst>
                      <a:cxn ang="0">
                        <a:pos x="connsiteX0" y="connsiteY0"/>
                      </a:cxn>
                      <a:cxn ang="0">
                        <a:pos x="connsiteX1" y="connsiteY1"/>
                      </a:cxn>
                    </a:cxnLst>
                    <a:rect l="l" t="t" r="r" b="b"/>
                    <a:pathLst>
                      <a:path w="136013" h="6800">
                        <a:moveTo>
                          <a:pt x="73" y="96"/>
                        </a:moveTo>
                        <a:lnTo>
                          <a:pt x="136086" y="96"/>
                        </a:lnTo>
                      </a:path>
                    </a:pathLst>
                  </a:custGeom>
                  <a:noFill/>
                  <a:ln w="19050" cap="rnd">
                    <a:solidFill>
                      <a:srgbClr val="FF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p>
                </p:txBody>
              </p:sp>
              <p:sp>
                <p:nvSpPr>
                  <p:cNvPr id="186" name="Freihandform: Form 185">
                    <a:extLst>
                      <a:ext uri="{FF2B5EF4-FFF2-40B4-BE49-F238E27FC236}">
                        <a16:creationId xmlns:a16="http://schemas.microsoft.com/office/drawing/2014/main" id="{D837FC87-49B9-3BF2-B172-34AA3FBF44FB}"/>
                      </a:ext>
                    </a:extLst>
                  </p:cNvPr>
                  <p:cNvSpPr/>
                  <p:nvPr/>
                </p:nvSpPr>
                <p:spPr>
                  <a:xfrm>
                    <a:off x="6954270" y="1541385"/>
                    <a:ext cx="136013" cy="6800"/>
                  </a:xfrm>
                  <a:custGeom>
                    <a:avLst/>
                    <a:gdLst>
                      <a:gd name="connsiteX0" fmla="*/ 93 w 136013"/>
                      <a:gd name="connsiteY0" fmla="*/ 96 h 6800"/>
                      <a:gd name="connsiteX1" fmla="*/ 136106 w 136013"/>
                      <a:gd name="connsiteY1" fmla="*/ 96 h 6800"/>
                    </a:gdLst>
                    <a:ahLst/>
                    <a:cxnLst>
                      <a:cxn ang="0">
                        <a:pos x="connsiteX0" y="connsiteY0"/>
                      </a:cxn>
                      <a:cxn ang="0">
                        <a:pos x="connsiteX1" y="connsiteY1"/>
                      </a:cxn>
                    </a:cxnLst>
                    <a:rect l="l" t="t" r="r" b="b"/>
                    <a:pathLst>
                      <a:path w="136013" h="6800">
                        <a:moveTo>
                          <a:pt x="93" y="96"/>
                        </a:moveTo>
                        <a:lnTo>
                          <a:pt x="136106" y="96"/>
                        </a:lnTo>
                      </a:path>
                    </a:pathLst>
                  </a:custGeom>
                  <a:noFill/>
                  <a:ln w="19050" cap="rnd">
                    <a:solidFill>
                      <a:srgbClr val="FF0000"/>
                    </a:solidFill>
                    <a:prstDash val="solid"/>
                    <a:miter/>
                  </a:ln>
                </p:spPr>
                <p:txBody>
                  <a:bodyPr rtlCol="0" anchor="ctr"/>
                  <a:lstStyle/>
                  <a:p>
                    <a:endParaRPr lang="de-DE"/>
                  </a:p>
                </p:txBody>
              </p:sp>
              <p:sp>
                <p:nvSpPr>
                  <p:cNvPr id="187" name="Freihandform: Form 186">
                    <a:extLst>
                      <a:ext uri="{FF2B5EF4-FFF2-40B4-BE49-F238E27FC236}">
                        <a16:creationId xmlns:a16="http://schemas.microsoft.com/office/drawing/2014/main" id="{9F022341-8487-E863-717A-0FA74CA533AE}"/>
                      </a:ext>
                    </a:extLst>
                  </p:cNvPr>
                  <p:cNvSpPr/>
                  <p:nvPr/>
                </p:nvSpPr>
                <p:spPr>
                  <a:xfrm>
                    <a:off x="7090284" y="1541385"/>
                    <a:ext cx="136013" cy="6800"/>
                  </a:xfrm>
                  <a:custGeom>
                    <a:avLst/>
                    <a:gdLst>
                      <a:gd name="connsiteX0" fmla="*/ 113 w 136013"/>
                      <a:gd name="connsiteY0" fmla="*/ 96 h 6800"/>
                      <a:gd name="connsiteX1" fmla="*/ 136126 w 136013"/>
                      <a:gd name="connsiteY1" fmla="*/ 96 h 6800"/>
                    </a:gdLst>
                    <a:ahLst/>
                    <a:cxnLst>
                      <a:cxn ang="0">
                        <a:pos x="connsiteX0" y="connsiteY0"/>
                      </a:cxn>
                      <a:cxn ang="0">
                        <a:pos x="connsiteX1" y="connsiteY1"/>
                      </a:cxn>
                    </a:cxnLst>
                    <a:rect l="l" t="t" r="r" b="b"/>
                    <a:pathLst>
                      <a:path w="136013" h="6800">
                        <a:moveTo>
                          <a:pt x="113" y="96"/>
                        </a:moveTo>
                        <a:lnTo>
                          <a:pt x="136126" y="96"/>
                        </a:lnTo>
                      </a:path>
                    </a:pathLst>
                  </a:custGeom>
                  <a:noFill/>
                  <a:ln w="19050" cap="rnd">
                    <a:solidFill>
                      <a:srgbClr val="FF0000"/>
                    </a:solidFill>
                    <a:prstDash val="solid"/>
                    <a:miter/>
                  </a:ln>
                </p:spPr>
                <p:txBody>
                  <a:bodyPr rtlCol="0" anchor="ctr"/>
                  <a:lstStyle/>
                  <a:p>
                    <a:endParaRPr lang="de-DE"/>
                  </a:p>
                </p:txBody>
              </p:sp>
              <p:sp>
                <p:nvSpPr>
                  <p:cNvPr id="188" name="Freihandform: Form 187">
                    <a:extLst>
                      <a:ext uri="{FF2B5EF4-FFF2-40B4-BE49-F238E27FC236}">
                        <a16:creationId xmlns:a16="http://schemas.microsoft.com/office/drawing/2014/main" id="{35AFAE5A-6746-516A-11B0-2CD1FC06B52C}"/>
                      </a:ext>
                    </a:extLst>
                  </p:cNvPr>
                  <p:cNvSpPr/>
                  <p:nvPr/>
                </p:nvSpPr>
                <p:spPr>
                  <a:xfrm>
                    <a:off x="7226297" y="1541385"/>
                    <a:ext cx="136013" cy="6800"/>
                  </a:xfrm>
                  <a:custGeom>
                    <a:avLst/>
                    <a:gdLst>
                      <a:gd name="connsiteX0" fmla="*/ 133 w 136013"/>
                      <a:gd name="connsiteY0" fmla="*/ 96 h 6800"/>
                      <a:gd name="connsiteX1" fmla="*/ 136146 w 136013"/>
                      <a:gd name="connsiteY1" fmla="*/ 96 h 6800"/>
                    </a:gdLst>
                    <a:ahLst/>
                    <a:cxnLst>
                      <a:cxn ang="0">
                        <a:pos x="connsiteX0" y="connsiteY0"/>
                      </a:cxn>
                      <a:cxn ang="0">
                        <a:pos x="connsiteX1" y="connsiteY1"/>
                      </a:cxn>
                    </a:cxnLst>
                    <a:rect l="l" t="t" r="r" b="b"/>
                    <a:pathLst>
                      <a:path w="136013" h="6800">
                        <a:moveTo>
                          <a:pt x="133" y="96"/>
                        </a:moveTo>
                        <a:lnTo>
                          <a:pt x="136146" y="96"/>
                        </a:lnTo>
                      </a:path>
                    </a:pathLst>
                  </a:custGeom>
                  <a:noFill/>
                  <a:ln w="19050" cap="rnd">
                    <a:solidFill>
                      <a:srgbClr val="FF0000"/>
                    </a:solidFill>
                    <a:prstDash val="solid"/>
                    <a:miter/>
                  </a:ln>
                </p:spPr>
                <p:txBody>
                  <a:bodyPr rtlCol="0" anchor="ctr"/>
                  <a:lstStyle/>
                  <a:p>
                    <a:endParaRPr lang="de-DE"/>
                  </a:p>
                </p:txBody>
              </p:sp>
              <p:sp>
                <p:nvSpPr>
                  <p:cNvPr id="189" name="Freihandform: Form 188">
                    <a:extLst>
                      <a:ext uri="{FF2B5EF4-FFF2-40B4-BE49-F238E27FC236}">
                        <a16:creationId xmlns:a16="http://schemas.microsoft.com/office/drawing/2014/main" id="{B4102EF5-D41D-E084-108E-3FD913FA500B}"/>
                      </a:ext>
                    </a:extLst>
                  </p:cNvPr>
                  <p:cNvSpPr/>
                  <p:nvPr/>
                </p:nvSpPr>
                <p:spPr>
                  <a:xfrm>
                    <a:off x="7362311" y="1541385"/>
                    <a:ext cx="136013" cy="6800"/>
                  </a:xfrm>
                  <a:custGeom>
                    <a:avLst/>
                    <a:gdLst>
                      <a:gd name="connsiteX0" fmla="*/ 153 w 136013"/>
                      <a:gd name="connsiteY0" fmla="*/ 96 h 6800"/>
                      <a:gd name="connsiteX1" fmla="*/ 136166 w 136013"/>
                      <a:gd name="connsiteY1" fmla="*/ 96 h 6800"/>
                    </a:gdLst>
                    <a:ahLst/>
                    <a:cxnLst>
                      <a:cxn ang="0">
                        <a:pos x="connsiteX0" y="connsiteY0"/>
                      </a:cxn>
                      <a:cxn ang="0">
                        <a:pos x="connsiteX1" y="connsiteY1"/>
                      </a:cxn>
                    </a:cxnLst>
                    <a:rect l="l" t="t" r="r" b="b"/>
                    <a:pathLst>
                      <a:path w="136013" h="6800">
                        <a:moveTo>
                          <a:pt x="153" y="96"/>
                        </a:moveTo>
                        <a:lnTo>
                          <a:pt x="136166" y="96"/>
                        </a:lnTo>
                      </a:path>
                    </a:pathLst>
                  </a:custGeom>
                  <a:noFill/>
                  <a:ln w="19050" cap="rnd">
                    <a:solidFill>
                      <a:srgbClr val="FF0000"/>
                    </a:solidFill>
                    <a:prstDash val="solid"/>
                    <a:miter/>
                  </a:ln>
                </p:spPr>
                <p:txBody>
                  <a:bodyPr rtlCol="0" anchor="ctr"/>
                  <a:lstStyle/>
                  <a:p>
                    <a:endParaRPr lang="de-DE"/>
                  </a:p>
                </p:txBody>
              </p:sp>
              <p:sp>
                <p:nvSpPr>
                  <p:cNvPr id="190" name="Freihandform: Form 189">
                    <a:extLst>
                      <a:ext uri="{FF2B5EF4-FFF2-40B4-BE49-F238E27FC236}">
                        <a16:creationId xmlns:a16="http://schemas.microsoft.com/office/drawing/2014/main" id="{7F52A595-9D12-4F1B-91E8-3C59FE106976}"/>
                      </a:ext>
                    </a:extLst>
                  </p:cNvPr>
                  <p:cNvSpPr/>
                  <p:nvPr/>
                </p:nvSpPr>
                <p:spPr>
                  <a:xfrm>
                    <a:off x="7498325" y="1541385"/>
                    <a:ext cx="136013" cy="6800"/>
                  </a:xfrm>
                  <a:custGeom>
                    <a:avLst/>
                    <a:gdLst>
                      <a:gd name="connsiteX0" fmla="*/ 173 w 136013"/>
                      <a:gd name="connsiteY0" fmla="*/ 96 h 6800"/>
                      <a:gd name="connsiteX1" fmla="*/ 136186 w 136013"/>
                      <a:gd name="connsiteY1" fmla="*/ 96 h 6800"/>
                    </a:gdLst>
                    <a:ahLst/>
                    <a:cxnLst>
                      <a:cxn ang="0">
                        <a:pos x="connsiteX0" y="connsiteY0"/>
                      </a:cxn>
                      <a:cxn ang="0">
                        <a:pos x="connsiteX1" y="connsiteY1"/>
                      </a:cxn>
                    </a:cxnLst>
                    <a:rect l="l" t="t" r="r" b="b"/>
                    <a:pathLst>
                      <a:path w="136013" h="6800">
                        <a:moveTo>
                          <a:pt x="173" y="96"/>
                        </a:moveTo>
                        <a:lnTo>
                          <a:pt x="136186" y="96"/>
                        </a:lnTo>
                      </a:path>
                    </a:pathLst>
                  </a:custGeom>
                  <a:noFill/>
                  <a:ln w="19050" cap="rnd">
                    <a:solidFill>
                      <a:srgbClr val="FF0000"/>
                    </a:solidFill>
                    <a:prstDash val="solid"/>
                    <a:miter/>
                  </a:ln>
                </p:spPr>
                <p:txBody>
                  <a:bodyPr rtlCol="0" anchor="ctr"/>
                  <a:lstStyle/>
                  <a:p>
                    <a:endParaRPr lang="de-DE"/>
                  </a:p>
                </p:txBody>
              </p:sp>
              <p:sp>
                <p:nvSpPr>
                  <p:cNvPr id="191" name="Freihandform: Form 190">
                    <a:extLst>
                      <a:ext uri="{FF2B5EF4-FFF2-40B4-BE49-F238E27FC236}">
                        <a16:creationId xmlns:a16="http://schemas.microsoft.com/office/drawing/2014/main" id="{3FC73A94-95DC-6FC7-B101-38677D1970A5}"/>
                      </a:ext>
                    </a:extLst>
                  </p:cNvPr>
                  <p:cNvSpPr/>
                  <p:nvPr/>
                </p:nvSpPr>
                <p:spPr>
                  <a:xfrm>
                    <a:off x="7634338" y="1473378"/>
                    <a:ext cx="136013" cy="68006"/>
                  </a:xfrm>
                  <a:custGeom>
                    <a:avLst/>
                    <a:gdLst>
                      <a:gd name="connsiteX0" fmla="*/ 193 w 136013"/>
                      <a:gd name="connsiteY0" fmla="*/ 68102 h 68006"/>
                      <a:gd name="connsiteX1" fmla="*/ 20595 w 136013"/>
                      <a:gd name="connsiteY1" fmla="*/ 68102 h 68006"/>
                      <a:gd name="connsiteX2" fmla="*/ 136206 w 136013"/>
                      <a:gd name="connsiteY2" fmla="*/ 96 h 68006"/>
                    </a:gdLst>
                    <a:ahLst/>
                    <a:cxnLst>
                      <a:cxn ang="0">
                        <a:pos x="connsiteX0" y="connsiteY0"/>
                      </a:cxn>
                      <a:cxn ang="0">
                        <a:pos x="connsiteX1" y="connsiteY1"/>
                      </a:cxn>
                      <a:cxn ang="0">
                        <a:pos x="connsiteX2" y="connsiteY2"/>
                      </a:cxn>
                    </a:cxnLst>
                    <a:rect l="l" t="t" r="r" b="b"/>
                    <a:pathLst>
                      <a:path w="136013" h="68006">
                        <a:moveTo>
                          <a:pt x="193" y="68102"/>
                        </a:moveTo>
                        <a:lnTo>
                          <a:pt x="20595" y="68102"/>
                        </a:lnTo>
                        <a:cubicBezTo>
                          <a:pt x="68199" y="96"/>
                          <a:pt x="102203" y="96"/>
                          <a:pt x="136206" y="96"/>
                        </a:cubicBezTo>
                      </a:path>
                    </a:pathLst>
                  </a:custGeom>
                  <a:noFill/>
                  <a:ln w="19050" cap="rnd">
                    <a:solidFill>
                      <a:srgbClr val="FF0000"/>
                    </a:solidFill>
                    <a:prstDash val="solid"/>
                    <a:miter/>
                  </a:ln>
                </p:spPr>
                <p:txBody>
                  <a:bodyPr rtlCol="0" anchor="ctr"/>
                  <a:lstStyle/>
                  <a:p>
                    <a:endParaRPr lang="de-DE"/>
                  </a:p>
                </p:txBody>
              </p:sp>
              <p:sp>
                <p:nvSpPr>
                  <p:cNvPr id="192" name="Freihandform: Form 191">
                    <a:extLst>
                      <a:ext uri="{FF2B5EF4-FFF2-40B4-BE49-F238E27FC236}">
                        <a16:creationId xmlns:a16="http://schemas.microsoft.com/office/drawing/2014/main" id="{C178500C-0F28-D490-4856-7ADD2F538F68}"/>
                      </a:ext>
                    </a:extLst>
                  </p:cNvPr>
                  <p:cNvSpPr/>
                  <p:nvPr/>
                </p:nvSpPr>
                <p:spPr>
                  <a:xfrm>
                    <a:off x="7770352" y="1473378"/>
                    <a:ext cx="136013" cy="6800"/>
                  </a:xfrm>
                  <a:custGeom>
                    <a:avLst/>
                    <a:gdLst>
                      <a:gd name="connsiteX0" fmla="*/ 213 w 136013"/>
                      <a:gd name="connsiteY0" fmla="*/ 96 h 6800"/>
                      <a:gd name="connsiteX1" fmla="*/ 136226 w 136013"/>
                      <a:gd name="connsiteY1" fmla="*/ 96 h 6800"/>
                    </a:gdLst>
                    <a:ahLst/>
                    <a:cxnLst>
                      <a:cxn ang="0">
                        <a:pos x="connsiteX0" y="connsiteY0"/>
                      </a:cxn>
                      <a:cxn ang="0">
                        <a:pos x="connsiteX1" y="connsiteY1"/>
                      </a:cxn>
                    </a:cxnLst>
                    <a:rect l="l" t="t" r="r" b="b"/>
                    <a:pathLst>
                      <a:path w="136013" h="6800">
                        <a:moveTo>
                          <a:pt x="213" y="96"/>
                        </a:moveTo>
                        <a:lnTo>
                          <a:pt x="136226" y="96"/>
                        </a:lnTo>
                      </a:path>
                    </a:pathLst>
                  </a:custGeom>
                  <a:noFill/>
                  <a:ln w="19050" cap="rnd">
                    <a:solidFill>
                      <a:srgbClr val="FF0000"/>
                    </a:solidFill>
                    <a:prstDash val="solid"/>
                    <a:miter/>
                  </a:ln>
                </p:spPr>
                <p:txBody>
                  <a:bodyPr rtlCol="0" anchor="ctr"/>
                  <a:lstStyle/>
                  <a:p>
                    <a:endParaRPr lang="de-DE"/>
                  </a:p>
                </p:txBody>
              </p:sp>
              <p:sp>
                <p:nvSpPr>
                  <p:cNvPr id="193" name="Freihandform: Form 192">
                    <a:extLst>
                      <a:ext uri="{FF2B5EF4-FFF2-40B4-BE49-F238E27FC236}">
                        <a16:creationId xmlns:a16="http://schemas.microsoft.com/office/drawing/2014/main" id="{13B6F4E0-F776-AC91-F323-609FBFB2E4C5}"/>
                      </a:ext>
                    </a:extLst>
                  </p:cNvPr>
                  <p:cNvSpPr/>
                  <p:nvPr/>
                </p:nvSpPr>
                <p:spPr>
                  <a:xfrm>
                    <a:off x="7906365" y="1473378"/>
                    <a:ext cx="136013" cy="6800"/>
                  </a:xfrm>
                  <a:custGeom>
                    <a:avLst/>
                    <a:gdLst>
                      <a:gd name="connsiteX0" fmla="*/ 233 w 136013"/>
                      <a:gd name="connsiteY0" fmla="*/ 96 h 6800"/>
                      <a:gd name="connsiteX1" fmla="*/ 136246 w 136013"/>
                      <a:gd name="connsiteY1" fmla="*/ 96 h 6800"/>
                    </a:gdLst>
                    <a:ahLst/>
                    <a:cxnLst>
                      <a:cxn ang="0">
                        <a:pos x="connsiteX0" y="connsiteY0"/>
                      </a:cxn>
                      <a:cxn ang="0">
                        <a:pos x="connsiteX1" y="connsiteY1"/>
                      </a:cxn>
                    </a:cxnLst>
                    <a:rect l="l" t="t" r="r" b="b"/>
                    <a:pathLst>
                      <a:path w="136013" h="6800">
                        <a:moveTo>
                          <a:pt x="233" y="96"/>
                        </a:moveTo>
                        <a:lnTo>
                          <a:pt x="136246" y="96"/>
                        </a:lnTo>
                      </a:path>
                    </a:pathLst>
                  </a:custGeom>
                  <a:noFill/>
                  <a:ln w="19050" cap="rnd">
                    <a:solidFill>
                      <a:srgbClr val="FF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94" name="Grafik 87">
                    <a:extLst>
                      <a:ext uri="{FF2B5EF4-FFF2-40B4-BE49-F238E27FC236}">
                        <a16:creationId xmlns:a16="http://schemas.microsoft.com/office/drawing/2014/main" id="{A34F001A-D698-6FE7-7489-9D1D8D7A3912}"/>
                      </a:ext>
                    </a:extLst>
                  </p:cNvPr>
                  <p:cNvGrpSpPr/>
                  <p:nvPr/>
                </p:nvGrpSpPr>
                <p:grpSpPr>
                  <a:xfrm>
                    <a:off x="7967570" y="1405371"/>
                    <a:ext cx="210822" cy="136013"/>
                    <a:chOff x="7967570" y="1405371"/>
                    <a:chExt cx="210822" cy="136013"/>
                  </a:xfrm>
                  <a:solidFill>
                    <a:srgbClr val="000000"/>
                  </a:solidFill>
                </p:grpSpPr>
                <p:sp>
                  <p:nvSpPr>
                    <p:cNvPr id="215" name="Freihandform: Form 214">
                      <a:extLst>
                        <a:ext uri="{FF2B5EF4-FFF2-40B4-BE49-F238E27FC236}">
                          <a16:creationId xmlns:a16="http://schemas.microsoft.com/office/drawing/2014/main" id="{054B76BD-419B-ECFA-F637-9482D919C131}"/>
                        </a:ext>
                      </a:extLst>
                    </p:cNvPr>
                    <p:cNvSpPr/>
                    <p:nvPr/>
                  </p:nvSpPr>
                  <p:spPr>
                    <a:xfrm>
                      <a:off x="8083183" y="1473378"/>
                      <a:ext cx="95209" cy="68006"/>
                    </a:xfrm>
                    <a:custGeom>
                      <a:avLst/>
                      <a:gdLst>
                        <a:gd name="connsiteX0" fmla="*/ 253 w 95209"/>
                        <a:gd name="connsiteY0" fmla="*/ 96 h 68006"/>
                        <a:gd name="connsiteX1" fmla="*/ 20655 w 95209"/>
                        <a:gd name="connsiteY1" fmla="*/ 68102 h 68006"/>
                        <a:gd name="connsiteX2" fmla="*/ 95462 w 95209"/>
                        <a:gd name="connsiteY2" fmla="*/ 68102 h 68006"/>
                      </a:gdLst>
                      <a:ahLst/>
                      <a:cxnLst>
                        <a:cxn ang="0">
                          <a:pos x="connsiteX0" y="connsiteY0"/>
                        </a:cxn>
                        <a:cxn ang="0">
                          <a:pos x="connsiteX1" y="connsiteY1"/>
                        </a:cxn>
                        <a:cxn ang="0">
                          <a:pos x="connsiteX2" y="connsiteY2"/>
                        </a:cxn>
                      </a:cxnLst>
                      <a:rect l="l" t="t" r="r" b="b"/>
                      <a:pathLst>
                        <a:path w="95209" h="68006">
                          <a:moveTo>
                            <a:pt x="253" y="96"/>
                          </a:moveTo>
                          <a:lnTo>
                            <a:pt x="20655" y="68102"/>
                          </a:lnTo>
                          <a:lnTo>
                            <a:pt x="95462" y="68102"/>
                          </a:lnTo>
                        </a:path>
                      </a:pathLst>
                    </a:custGeom>
                    <a:noFill/>
                    <a:ln w="19050" cap="rnd">
                      <a:solidFill>
                        <a:srgbClr val="FF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p>
                  </p:txBody>
                </p:sp>
                <p:sp>
                  <p:nvSpPr>
                    <p:cNvPr id="216" name="Freihandform: Form 215">
                      <a:extLst>
                        <a:ext uri="{FF2B5EF4-FFF2-40B4-BE49-F238E27FC236}">
                          <a16:creationId xmlns:a16="http://schemas.microsoft.com/office/drawing/2014/main" id="{B8825B01-B141-999A-AE1D-4D52BAA49FFE}"/>
                        </a:ext>
                      </a:extLst>
                    </p:cNvPr>
                    <p:cNvSpPr/>
                    <p:nvPr/>
                  </p:nvSpPr>
                  <p:spPr>
                    <a:xfrm>
                      <a:off x="8042379" y="1405371"/>
                      <a:ext cx="136013" cy="68006"/>
                    </a:xfrm>
                    <a:custGeom>
                      <a:avLst/>
                      <a:gdLst>
                        <a:gd name="connsiteX0" fmla="*/ 253 w 136013"/>
                        <a:gd name="connsiteY0" fmla="*/ 68102 h 68006"/>
                        <a:gd name="connsiteX1" fmla="*/ 41057 w 136013"/>
                        <a:gd name="connsiteY1" fmla="*/ 68102 h 68006"/>
                        <a:gd name="connsiteX2" fmla="*/ 61459 w 136013"/>
                        <a:gd name="connsiteY2" fmla="*/ 96 h 68006"/>
                        <a:gd name="connsiteX3" fmla="*/ 136266 w 136013"/>
                        <a:gd name="connsiteY3" fmla="*/ 96 h 68006"/>
                      </a:gdLst>
                      <a:ahLst/>
                      <a:cxnLst>
                        <a:cxn ang="0">
                          <a:pos x="connsiteX0" y="connsiteY0"/>
                        </a:cxn>
                        <a:cxn ang="0">
                          <a:pos x="connsiteX1" y="connsiteY1"/>
                        </a:cxn>
                        <a:cxn ang="0">
                          <a:pos x="connsiteX2" y="connsiteY2"/>
                        </a:cxn>
                        <a:cxn ang="0">
                          <a:pos x="connsiteX3" y="connsiteY3"/>
                        </a:cxn>
                      </a:cxnLst>
                      <a:rect l="l" t="t" r="r" b="b"/>
                      <a:pathLst>
                        <a:path w="136013" h="68006">
                          <a:moveTo>
                            <a:pt x="253" y="68102"/>
                          </a:moveTo>
                          <a:lnTo>
                            <a:pt x="41057" y="68102"/>
                          </a:lnTo>
                          <a:lnTo>
                            <a:pt x="61459" y="96"/>
                          </a:lnTo>
                          <a:lnTo>
                            <a:pt x="136266" y="96"/>
                          </a:lnTo>
                        </a:path>
                      </a:pathLst>
                    </a:custGeom>
                    <a:noFill/>
                    <a:ln w="19050" cap="rnd">
                      <a:solidFill>
                        <a:srgbClr val="FF0000"/>
                      </a:solidFill>
                      <a:prstDash val="solid"/>
                      <a:miter/>
                    </a:ln>
                  </p:spPr>
                  <p:txBody>
                    <a:bodyPr rtlCol="0" anchor="ctr"/>
                    <a:lstStyle/>
                    <a:p>
                      <a:endParaRPr lang="de-DE"/>
                    </a:p>
                  </p:txBody>
                </p:sp>
                <p:sp>
                  <p:nvSpPr>
                    <p:cNvPr id="394" name="Freihandform: Form 393">
                      <a:extLst>
                        <a:ext uri="{FF2B5EF4-FFF2-40B4-BE49-F238E27FC236}">
                          <a16:creationId xmlns:a16="http://schemas.microsoft.com/office/drawing/2014/main" id="{4F7F53EC-FF13-7BFA-35A0-D22AE105B9CA}"/>
                        </a:ext>
                      </a:extLst>
                    </p:cNvPr>
                    <p:cNvSpPr/>
                    <p:nvPr/>
                  </p:nvSpPr>
                  <p:spPr>
                    <a:xfrm>
                      <a:off x="8008374" y="1473378"/>
                      <a:ext cx="95209" cy="68006"/>
                    </a:xfrm>
                    <a:custGeom>
                      <a:avLst/>
                      <a:gdLst>
                        <a:gd name="connsiteX0" fmla="*/ 253 w 95209"/>
                        <a:gd name="connsiteY0" fmla="*/ 96 h 68006"/>
                        <a:gd name="connsiteX1" fmla="*/ 20655 w 95209"/>
                        <a:gd name="connsiteY1" fmla="*/ 68102 h 68006"/>
                        <a:gd name="connsiteX2" fmla="*/ 95462 w 95209"/>
                        <a:gd name="connsiteY2" fmla="*/ 68102 h 68006"/>
                      </a:gdLst>
                      <a:ahLst/>
                      <a:cxnLst>
                        <a:cxn ang="0">
                          <a:pos x="connsiteX0" y="connsiteY0"/>
                        </a:cxn>
                        <a:cxn ang="0">
                          <a:pos x="connsiteX1" y="connsiteY1"/>
                        </a:cxn>
                        <a:cxn ang="0">
                          <a:pos x="connsiteX2" y="connsiteY2"/>
                        </a:cxn>
                      </a:cxnLst>
                      <a:rect l="l" t="t" r="r" b="b"/>
                      <a:pathLst>
                        <a:path w="95209" h="68006">
                          <a:moveTo>
                            <a:pt x="253" y="96"/>
                          </a:moveTo>
                          <a:lnTo>
                            <a:pt x="20655" y="68102"/>
                          </a:lnTo>
                          <a:lnTo>
                            <a:pt x="95462" y="68102"/>
                          </a:lnTo>
                        </a:path>
                      </a:pathLst>
                    </a:custGeom>
                    <a:noFill/>
                    <a:ln w="19050" cap="rnd">
                      <a:solidFill>
                        <a:srgbClr val="FF00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p>
                  </p:txBody>
                </p:sp>
                <p:sp>
                  <p:nvSpPr>
                    <p:cNvPr id="395" name="Freihandform: Form 394">
                      <a:extLst>
                        <a:ext uri="{FF2B5EF4-FFF2-40B4-BE49-F238E27FC236}">
                          <a16:creationId xmlns:a16="http://schemas.microsoft.com/office/drawing/2014/main" id="{E285FD26-A788-EAF8-BBD1-84C3047C4B79}"/>
                        </a:ext>
                      </a:extLst>
                    </p:cNvPr>
                    <p:cNvSpPr/>
                    <p:nvPr/>
                  </p:nvSpPr>
                  <p:spPr>
                    <a:xfrm>
                      <a:off x="7967570" y="1405371"/>
                      <a:ext cx="136013" cy="68006"/>
                    </a:xfrm>
                    <a:custGeom>
                      <a:avLst/>
                      <a:gdLst>
                        <a:gd name="connsiteX0" fmla="*/ 253 w 136013"/>
                        <a:gd name="connsiteY0" fmla="*/ 68102 h 68006"/>
                        <a:gd name="connsiteX1" fmla="*/ 41057 w 136013"/>
                        <a:gd name="connsiteY1" fmla="*/ 68102 h 68006"/>
                        <a:gd name="connsiteX2" fmla="*/ 61459 w 136013"/>
                        <a:gd name="connsiteY2" fmla="*/ 96 h 68006"/>
                        <a:gd name="connsiteX3" fmla="*/ 136266 w 136013"/>
                        <a:gd name="connsiteY3" fmla="*/ 96 h 68006"/>
                      </a:gdLst>
                      <a:ahLst/>
                      <a:cxnLst>
                        <a:cxn ang="0">
                          <a:pos x="connsiteX0" y="connsiteY0"/>
                        </a:cxn>
                        <a:cxn ang="0">
                          <a:pos x="connsiteX1" y="connsiteY1"/>
                        </a:cxn>
                        <a:cxn ang="0">
                          <a:pos x="connsiteX2" y="connsiteY2"/>
                        </a:cxn>
                        <a:cxn ang="0">
                          <a:pos x="connsiteX3" y="connsiteY3"/>
                        </a:cxn>
                      </a:cxnLst>
                      <a:rect l="l" t="t" r="r" b="b"/>
                      <a:pathLst>
                        <a:path w="136013" h="68006">
                          <a:moveTo>
                            <a:pt x="253" y="68102"/>
                          </a:moveTo>
                          <a:lnTo>
                            <a:pt x="41057" y="68102"/>
                          </a:lnTo>
                          <a:lnTo>
                            <a:pt x="61459" y="96"/>
                          </a:lnTo>
                          <a:lnTo>
                            <a:pt x="136266" y="96"/>
                          </a:lnTo>
                        </a:path>
                      </a:pathLst>
                    </a:custGeom>
                    <a:noFill/>
                    <a:ln w="19050" cap="rnd">
                      <a:solidFill>
                        <a:srgbClr val="FF0000"/>
                      </a:solidFill>
                      <a:prstDash val="solid"/>
                      <a:miter/>
                    </a:ln>
                  </p:spPr>
                  <p:txBody>
                    <a:bodyPr rtlCol="0" anchor="ctr"/>
                    <a:lstStyle/>
                    <a:p>
                      <a:endParaRPr lang="de-DE"/>
                    </a:p>
                  </p:txBody>
                </p:sp>
              </p:grpSp>
              <p:grpSp>
                <p:nvGrpSpPr>
                  <p:cNvPr id="195" name="Grafik 87">
                    <a:extLst>
                      <a:ext uri="{FF2B5EF4-FFF2-40B4-BE49-F238E27FC236}">
                        <a16:creationId xmlns:a16="http://schemas.microsoft.com/office/drawing/2014/main" id="{95FDBD6E-15EC-5FEE-2402-D3234A93A75C}"/>
                      </a:ext>
                    </a:extLst>
                  </p:cNvPr>
                  <p:cNvGrpSpPr/>
                  <p:nvPr/>
                </p:nvGrpSpPr>
                <p:grpSpPr>
                  <a:xfrm>
                    <a:off x="8178392" y="1405371"/>
                    <a:ext cx="136013" cy="142814"/>
                    <a:chOff x="8178392" y="1405371"/>
                    <a:chExt cx="136013" cy="142814"/>
                  </a:xfrm>
                  <a:solidFill>
                    <a:srgbClr val="000000"/>
                  </a:solidFill>
                </p:grpSpPr>
                <p:sp>
                  <p:nvSpPr>
                    <p:cNvPr id="213" name="Freihandform: Form 212">
                      <a:extLst>
                        <a:ext uri="{FF2B5EF4-FFF2-40B4-BE49-F238E27FC236}">
                          <a16:creationId xmlns:a16="http://schemas.microsoft.com/office/drawing/2014/main" id="{EE8ACFEB-263E-A2E9-0CBC-444208D854D4}"/>
                        </a:ext>
                      </a:extLst>
                    </p:cNvPr>
                    <p:cNvSpPr/>
                    <p:nvPr/>
                  </p:nvSpPr>
                  <p:spPr>
                    <a:xfrm>
                      <a:off x="8178392" y="1541385"/>
                      <a:ext cx="136013" cy="6800"/>
                    </a:xfrm>
                    <a:custGeom>
                      <a:avLst/>
                      <a:gdLst>
                        <a:gd name="connsiteX0" fmla="*/ 273 w 136013"/>
                        <a:gd name="connsiteY0" fmla="*/ 96 h 6800"/>
                        <a:gd name="connsiteX1" fmla="*/ 136286 w 136013"/>
                        <a:gd name="connsiteY1" fmla="*/ 96 h 6800"/>
                      </a:gdLst>
                      <a:ahLst/>
                      <a:cxnLst>
                        <a:cxn ang="0">
                          <a:pos x="connsiteX0" y="connsiteY0"/>
                        </a:cxn>
                        <a:cxn ang="0">
                          <a:pos x="connsiteX1" y="connsiteY1"/>
                        </a:cxn>
                      </a:cxnLst>
                      <a:rect l="l" t="t" r="r" b="b"/>
                      <a:pathLst>
                        <a:path w="136013" h="6800">
                          <a:moveTo>
                            <a:pt x="273" y="96"/>
                          </a:moveTo>
                          <a:lnTo>
                            <a:pt x="136286" y="96"/>
                          </a:lnTo>
                        </a:path>
                      </a:pathLst>
                    </a:custGeom>
                    <a:noFill/>
                    <a:ln w="19050" cap="rnd">
                      <a:solidFill>
                        <a:srgbClr val="FF0000"/>
                      </a:solidFill>
                      <a:prstDash val="solid"/>
                      <a:miter/>
                    </a:ln>
                  </p:spPr>
                  <p:txBody>
                    <a:bodyPr rtlCol="0" anchor="ctr"/>
                    <a:lstStyle/>
                    <a:p>
                      <a:endParaRPr lang="de-DE"/>
                    </a:p>
                  </p:txBody>
                </p:sp>
                <p:sp>
                  <p:nvSpPr>
                    <p:cNvPr id="214" name="Freihandform: Form 213">
                      <a:extLst>
                        <a:ext uri="{FF2B5EF4-FFF2-40B4-BE49-F238E27FC236}">
                          <a16:creationId xmlns:a16="http://schemas.microsoft.com/office/drawing/2014/main" id="{CCF2CCB3-5CFD-7A74-AA62-9CD855233624}"/>
                        </a:ext>
                      </a:extLst>
                    </p:cNvPr>
                    <p:cNvSpPr/>
                    <p:nvPr/>
                  </p:nvSpPr>
                  <p:spPr>
                    <a:xfrm>
                      <a:off x="8178392" y="1405371"/>
                      <a:ext cx="136013" cy="6800"/>
                    </a:xfrm>
                    <a:custGeom>
                      <a:avLst/>
                      <a:gdLst>
                        <a:gd name="connsiteX0" fmla="*/ 273 w 136013"/>
                        <a:gd name="connsiteY0" fmla="*/ 96 h 6800"/>
                        <a:gd name="connsiteX1" fmla="*/ 136286 w 136013"/>
                        <a:gd name="connsiteY1" fmla="*/ 96 h 6800"/>
                      </a:gdLst>
                      <a:ahLst/>
                      <a:cxnLst>
                        <a:cxn ang="0">
                          <a:pos x="connsiteX0" y="connsiteY0"/>
                        </a:cxn>
                        <a:cxn ang="0">
                          <a:pos x="connsiteX1" y="connsiteY1"/>
                        </a:cxn>
                      </a:cxnLst>
                      <a:rect l="l" t="t" r="r" b="b"/>
                      <a:pathLst>
                        <a:path w="136013" h="6800">
                          <a:moveTo>
                            <a:pt x="273" y="96"/>
                          </a:moveTo>
                          <a:lnTo>
                            <a:pt x="136286" y="96"/>
                          </a:lnTo>
                        </a:path>
                      </a:pathLst>
                    </a:custGeom>
                    <a:noFill/>
                    <a:ln w="19050" cap="rnd">
                      <a:solidFill>
                        <a:srgbClr val="FF0000"/>
                      </a:solidFill>
                      <a:prstDash val="solid"/>
                      <a:miter/>
                    </a:ln>
                  </p:spPr>
                  <p:txBody>
                    <a:bodyPr rtlCol="0" anchor="ctr"/>
                    <a:lstStyle/>
                    <a:p>
                      <a:endParaRPr lang="de-DE"/>
                    </a:p>
                  </p:txBody>
                </p:sp>
              </p:grpSp>
              <p:grpSp>
                <p:nvGrpSpPr>
                  <p:cNvPr id="196" name="Grafik 87">
                    <a:extLst>
                      <a:ext uri="{FF2B5EF4-FFF2-40B4-BE49-F238E27FC236}">
                        <a16:creationId xmlns:a16="http://schemas.microsoft.com/office/drawing/2014/main" id="{7FCCE1E1-95C0-9AB8-75C8-23EDC7901DDC}"/>
                      </a:ext>
                    </a:extLst>
                  </p:cNvPr>
                  <p:cNvGrpSpPr/>
                  <p:nvPr/>
                </p:nvGrpSpPr>
                <p:grpSpPr>
                  <a:xfrm>
                    <a:off x="8314406" y="1405371"/>
                    <a:ext cx="136013" cy="142814"/>
                    <a:chOff x="8314406" y="1405371"/>
                    <a:chExt cx="136013" cy="142814"/>
                  </a:xfrm>
                  <a:solidFill>
                    <a:srgbClr val="000000"/>
                  </a:solidFill>
                </p:grpSpPr>
                <p:sp>
                  <p:nvSpPr>
                    <p:cNvPr id="211" name="Freihandform: Form 210">
                      <a:extLst>
                        <a:ext uri="{FF2B5EF4-FFF2-40B4-BE49-F238E27FC236}">
                          <a16:creationId xmlns:a16="http://schemas.microsoft.com/office/drawing/2014/main" id="{52347E55-E42D-2A0A-5D30-C029DBF7CD3E}"/>
                        </a:ext>
                      </a:extLst>
                    </p:cNvPr>
                    <p:cNvSpPr/>
                    <p:nvPr/>
                  </p:nvSpPr>
                  <p:spPr>
                    <a:xfrm>
                      <a:off x="8314406" y="1541385"/>
                      <a:ext cx="136013" cy="6800"/>
                    </a:xfrm>
                    <a:custGeom>
                      <a:avLst/>
                      <a:gdLst>
                        <a:gd name="connsiteX0" fmla="*/ 293 w 136013"/>
                        <a:gd name="connsiteY0" fmla="*/ 96 h 6800"/>
                        <a:gd name="connsiteX1" fmla="*/ 136306 w 136013"/>
                        <a:gd name="connsiteY1" fmla="*/ 96 h 6800"/>
                      </a:gdLst>
                      <a:ahLst/>
                      <a:cxnLst>
                        <a:cxn ang="0">
                          <a:pos x="connsiteX0" y="connsiteY0"/>
                        </a:cxn>
                        <a:cxn ang="0">
                          <a:pos x="connsiteX1" y="connsiteY1"/>
                        </a:cxn>
                      </a:cxnLst>
                      <a:rect l="l" t="t" r="r" b="b"/>
                      <a:pathLst>
                        <a:path w="136013" h="6800">
                          <a:moveTo>
                            <a:pt x="293" y="96"/>
                          </a:moveTo>
                          <a:lnTo>
                            <a:pt x="136306" y="96"/>
                          </a:lnTo>
                        </a:path>
                      </a:pathLst>
                    </a:custGeom>
                    <a:noFill/>
                    <a:ln w="19050" cap="rnd">
                      <a:solidFill>
                        <a:srgbClr val="FF0000"/>
                      </a:solidFill>
                      <a:prstDash val="solid"/>
                      <a:miter/>
                    </a:ln>
                  </p:spPr>
                  <p:txBody>
                    <a:bodyPr rtlCol="0" anchor="ctr"/>
                    <a:lstStyle/>
                    <a:p>
                      <a:endParaRPr lang="de-DE"/>
                    </a:p>
                  </p:txBody>
                </p:sp>
                <p:sp>
                  <p:nvSpPr>
                    <p:cNvPr id="212" name="Freihandform: Form 211">
                      <a:extLst>
                        <a:ext uri="{FF2B5EF4-FFF2-40B4-BE49-F238E27FC236}">
                          <a16:creationId xmlns:a16="http://schemas.microsoft.com/office/drawing/2014/main" id="{1CCC3E21-F7C3-F768-A509-B49BEE8E2434}"/>
                        </a:ext>
                      </a:extLst>
                    </p:cNvPr>
                    <p:cNvSpPr/>
                    <p:nvPr/>
                  </p:nvSpPr>
                  <p:spPr>
                    <a:xfrm>
                      <a:off x="8314406" y="1405371"/>
                      <a:ext cx="136013" cy="6800"/>
                    </a:xfrm>
                    <a:custGeom>
                      <a:avLst/>
                      <a:gdLst>
                        <a:gd name="connsiteX0" fmla="*/ 293 w 136013"/>
                        <a:gd name="connsiteY0" fmla="*/ 96 h 6800"/>
                        <a:gd name="connsiteX1" fmla="*/ 136306 w 136013"/>
                        <a:gd name="connsiteY1" fmla="*/ 96 h 6800"/>
                      </a:gdLst>
                      <a:ahLst/>
                      <a:cxnLst>
                        <a:cxn ang="0">
                          <a:pos x="connsiteX0" y="connsiteY0"/>
                        </a:cxn>
                        <a:cxn ang="0">
                          <a:pos x="connsiteX1" y="connsiteY1"/>
                        </a:cxn>
                      </a:cxnLst>
                      <a:rect l="l" t="t" r="r" b="b"/>
                      <a:pathLst>
                        <a:path w="136013" h="6800">
                          <a:moveTo>
                            <a:pt x="293" y="96"/>
                          </a:moveTo>
                          <a:lnTo>
                            <a:pt x="136306" y="96"/>
                          </a:lnTo>
                        </a:path>
                      </a:pathLst>
                    </a:custGeom>
                    <a:noFill/>
                    <a:ln w="19050" cap="rnd">
                      <a:solidFill>
                        <a:srgbClr val="FF0000"/>
                      </a:solidFill>
                      <a:prstDash val="solid"/>
                      <a:miter/>
                    </a:ln>
                  </p:spPr>
                  <p:txBody>
                    <a:bodyPr rtlCol="0" anchor="ctr"/>
                    <a:lstStyle/>
                    <a:p>
                      <a:endParaRPr lang="de-DE"/>
                    </a:p>
                  </p:txBody>
                </p:sp>
              </p:grpSp>
              <p:grpSp>
                <p:nvGrpSpPr>
                  <p:cNvPr id="197" name="Grafik 87">
                    <a:extLst>
                      <a:ext uri="{FF2B5EF4-FFF2-40B4-BE49-F238E27FC236}">
                        <a16:creationId xmlns:a16="http://schemas.microsoft.com/office/drawing/2014/main" id="{C5F0FB9C-968C-B05C-2F64-52FF761AC522}"/>
                      </a:ext>
                    </a:extLst>
                  </p:cNvPr>
                  <p:cNvGrpSpPr/>
                  <p:nvPr/>
                </p:nvGrpSpPr>
                <p:grpSpPr>
                  <a:xfrm>
                    <a:off x="8450420" y="1405371"/>
                    <a:ext cx="136013" cy="136013"/>
                    <a:chOff x="8450420" y="1405371"/>
                    <a:chExt cx="136013" cy="136013"/>
                  </a:xfrm>
                  <a:solidFill>
                    <a:srgbClr val="000000"/>
                  </a:solidFill>
                </p:grpSpPr>
                <p:sp>
                  <p:nvSpPr>
                    <p:cNvPr id="209" name="Freihandform: Form 208">
                      <a:extLst>
                        <a:ext uri="{FF2B5EF4-FFF2-40B4-BE49-F238E27FC236}">
                          <a16:creationId xmlns:a16="http://schemas.microsoft.com/office/drawing/2014/main" id="{DD6CFDB6-E479-B7EA-33E3-7B2EBC365798}"/>
                        </a:ext>
                      </a:extLst>
                    </p:cNvPr>
                    <p:cNvSpPr/>
                    <p:nvPr/>
                  </p:nvSpPr>
                  <p:spPr>
                    <a:xfrm>
                      <a:off x="8450420" y="1405371"/>
                      <a:ext cx="136013" cy="6800"/>
                    </a:xfrm>
                    <a:custGeom>
                      <a:avLst/>
                      <a:gdLst>
                        <a:gd name="connsiteX0" fmla="*/ 313 w 136013"/>
                        <a:gd name="connsiteY0" fmla="*/ 96 h 6800"/>
                        <a:gd name="connsiteX1" fmla="*/ 136326 w 136013"/>
                        <a:gd name="connsiteY1" fmla="*/ 96 h 6800"/>
                      </a:gdLst>
                      <a:ahLst/>
                      <a:cxnLst>
                        <a:cxn ang="0">
                          <a:pos x="connsiteX0" y="connsiteY0"/>
                        </a:cxn>
                        <a:cxn ang="0">
                          <a:pos x="connsiteX1" y="connsiteY1"/>
                        </a:cxn>
                      </a:cxnLst>
                      <a:rect l="l" t="t" r="r" b="b"/>
                      <a:pathLst>
                        <a:path w="136013" h="6800">
                          <a:moveTo>
                            <a:pt x="313" y="96"/>
                          </a:moveTo>
                          <a:lnTo>
                            <a:pt x="136326" y="96"/>
                          </a:lnTo>
                        </a:path>
                      </a:pathLst>
                    </a:custGeom>
                    <a:noFill/>
                    <a:ln w="19050" cap="rnd">
                      <a:solidFill>
                        <a:srgbClr val="FF0000"/>
                      </a:solidFill>
                      <a:prstDash val="solid"/>
                      <a:miter/>
                    </a:ln>
                  </p:spPr>
                  <p:txBody>
                    <a:bodyPr rtlCol="0" anchor="ctr"/>
                    <a:lstStyle/>
                    <a:p>
                      <a:endParaRPr lang="de-DE"/>
                    </a:p>
                  </p:txBody>
                </p:sp>
                <p:sp>
                  <p:nvSpPr>
                    <p:cNvPr id="210" name="Freihandform: Form 209">
                      <a:extLst>
                        <a:ext uri="{FF2B5EF4-FFF2-40B4-BE49-F238E27FC236}">
                          <a16:creationId xmlns:a16="http://schemas.microsoft.com/office/drawing/2014/main" id="{01DC548C-25D8-4C3E-0439-69D7C4E90C87}"/>
                        </a:ext>
                      </a:extLst>
                    </p:cNvPr>
                    <p:cNvSpPr/>
                    <p:nvPr/>
                  </p:nvSpPr>
                  <p:spPr>
                    <a:xfrm>
                      <a:off x="8450420" y="1405371"/>
                      <a:ext cx="61206" cy="136013"/>
                    </a:xfrm>
                    <a:custGeom>
                      <a:avLst/>
                      <a:gdLst>
                        <a:gd name="connsiteX0" fmla="*/ 313 w 61206"/>
                        <a:gd name="connsiteY0" fmla="*/ 136109 h 136013"/>
                        <a:gd name="connsiteX1" fmla="*/ 20715 w 61206"/>
                        <a:gd name="connsiteY1" fmla="*/ 136109 h 136013"/>
                        <a:gd name="connsiteX2" fmla="*/ 61519 w 61206"/>
                        <a:gd name="connsiteY2" fmla="*/ 96 h 136013"/>
                      </a:gdLst>
                      <a:ahLst/>
                      <a:cxnLst>
                        <a:cxn ang="0">
                          <a:pos x="connsiteX0" y="connsiteY0"/>
                        </a:cxn>
                        <a:cxn ang="0">
                          <a:pos x="connsiteX1" y="connsiteY1"/>
                        </a:cxn>
                        <a:cxn ang="0">
                          <a:pos x="connsiteX2" y="connsiteY2"/>
                        </a:cxn>
                      </a:cxnLst>
                      <a:rect l="l" t="t" r="r" b="b"/>
                      <a:pathLst>
                        <a:path w="61206" h="136013">
                          <a:moveTo>
                            <a:pt x="313" y="136109"/>
                          </a:moveTo>
                          <a:lnTo>
                            <a:pt x="20715" y="136109"/>
                          </a:lnTo>
                          <a:lnTo>
                            <a:pt x="61519" y="96"/>
                          </a:lnTo>
                        </a:path>
                      </a:pathLst>
                    </a:custGeom>
                    <a:noFill/>
                    <a:ln w="19050" cap="rnd">
                      <a:solidFill>
                        <a:srgbClr val="FF0000"/>
                      </a:solidFill>
                      <a:prstDash val="solid"/>
                      <a:miter/>
                    </a:ln>
                  </p:spPr>
                  <p:txBody>
                    <a:bodyPr rtlCol="0" anchor="ctr"/>
                    <a:lstStyle/>
                    <a:p>
                      <a:endParaRPr lang="de-DE"/>
                    </a:p>
                  </p:txBody>
                </p:sp>
              </p:grpSp>
              <p:sp>
                <p:nvSpPr>
                  <p:cNvPr id="198" name="Freihandform: Form 197">
                    <a:extLst>
                      <a:ext uri="{FF2B5EF4-FFF2-40B4-BE49-F238E27FC236}">
                        <a16:creationId xmlns:a16="http://schemas.microsoft.com/office/drawing/2014/main" id="{FFA9F2FB-C30D-E123-77D0-DCDF675CA682}"/>
                      </a:ext>
                    </a:extLst>
                  </p:cNvPr>
                  <p:cNvSpPr/>
                  <p:nvPr/>
                </p:nvSpPr>
                <p:spPr>
                  <a:xfrm>
                    <a:off x="8586433" y="1405371"/>
                    <a:ext cx="136013" cy="6800"/>
                  </a:xfrm>
                  <a:custGeom>
                    <a:avLst/>
                    <a:gdLst>
                      <a:gd name="connsiteX0" fmla="*/ 333 w 136013"/>
                      <a:gd name="connsiteY0" fmla="*/ 96 h 6800"/>
                      <a:gd name="connsiteX1" fmla="*/ 136346 w 136013"/>
                      <a:gd name="connsiteY1" fmla="*/ 96 h 6800"/>
                    </a:gdLst>
                    <a:ahLst/>
                    <a:cxnLst>
                      <a:cxn ang="0">
                        <a:pos x="connsiteX0" y="connsiteY0"/>
                      </a:cxn>
                      <a:cxn ang="0">
                        <a:pos x="connsiteX1" y="connsiteY1"/>
                      </a:cxn>
                    </a:cxnLst>
                    <a:rect l="l" t="t" r="r" b="b"/>
                    <a:pathLst>
                      <a:path w="136013" h="6800">
                        <a:moveTo>
                          <a:pt x="333" y="96"/>
                        </a:moveTo>
                        <a:lnTo>
                          <a:pt x="136346" y="96"/>
                        </a:lnTo>
                      </a:path>
                    </a:pathLst>
                  </a:custGeom>
                  <a:noFill/>
                  <a:ln w="19050" cap="rnd">
                    <a:solidFill>
                      <a:srgbClr val="FF0000"/>
                    </a:solidFill>
                    <a:prstDash val="solid"/>
                    <a:miter/>
                  </a:ln>
                </p:spPr>
                <p:txBody>
                  <a:bodyPr rtlCol="0" anchor="ctr"/>
                  <a:lstStyle/>
                  <a:p>
                    <a:endParaRPr lang="de-DE"/>
                  </a:p>
                </p:txBody>
              </p:sp>
              <p:sp>
                <p:nvSpPr>
                  <p:cNvPr id="199" name="Freihandform: Form 198">
                    <a:extLst>
                      <a:ext uri="{FF2B5EF4-FFF2-40B4-BE49-F238E27FC236}">
                        <a16:creationId xmlns:a16="http://schemas.microsoft.com/office/drawing/2014/main" id="{AB89C84F-103B-6DFC-FE56-C317BF0778A5}"/>
                      </a:ext>
                    </a:extLst>
                  </p:cNvPr>
                  <p:cNvSpPr/>
                  <p:nvPr/>
                </p:nvSpPr>
                <p:spPr>
                  <a:xfrm>
                    <a:off x="8722447" y="1405371"/>
                    <a:ext cx="136013" cy="6800"/>
                  </a:xfrm>
                  <a:custGeom>
                    <a:avLst/>
                    <a:gdLst>
                      <a:gd name="connsiteX0" fmla="*/ 353 w 136013"/>
                      <a:gd name="connsiteY0" fmla="*/ 96 h 6800"/>
                      <a:gd name="connsiteX1" fmla="*/ 136366 w 136013"/>
                      <a:gd name="connsiteY1" fmla="*/ 96 h 6800"/>
                    </a:gdLst>
                    <a:ahLst/>
                    <a:cxnLst>
                      <a:cxn ang="0">
                        <a:pos x="connsiteX0" y="connsiteY0"/>
                      </a:cxn>
                      <a:cxn ang="0">
                        <a:pos x="connsiteX1" y="connsiteY1"/>
                      </a:cxn>
                    </a:cxnLst>
                    <a:rect l="l" t="t" r="r" b="b"/>
                    <a:pathLst>
                      <a:path w="136013" h="6800">
                        <a:moveTo>
                          <a:pt x="353" y="96"/>
                        </a:moveTo>
                        <a:lnTo>
                          <a:pt x="136366" y="96"/>
                        </a:lnTo>
                      </a:path>
                    </a:pathLst>
                  </a:custGeom>
                  <a:noFill/>
                  <a:ln w="19050" cap="rnd">
                    <a:solidFill>
                      <a:srgbClr val="FF0000"/>
                    </a:solidFill>
                    <a:prstDash val="solid"/>
                    <a:miter/>
                  </a:ln>
                </p:spPr>
                <p:txBody>
                  <a:bodyPr rtlCol="0" anchor="ctr"/>
                  <a:lstStyle/>
                  <a:p>
                    <a:endParaRPr lang="de-DE"/>
                  </a:p>
                </p:txBody>
              </p:sp>
              <p:sp>
                <p:nvSpPr>
                  <p:cNvPr id="200" name="Freihandform: Form 199">
                    <a:extLst>
                      <a:ext uri="{FF2B5EF4-FFF2-40B4-BE49-F238E27FC236}">
                        <a16:creationId xmlns:a16="http://schemas.microsoft.com/office/drawing/2014/main" id="{E29EA28E-DBA1-71B7-3E8E-A6C59ADB5D5B}"/>
                      </a:ext>
                    </a:extLst>
                  </p:cNvPr>
                  <p:cNvSpPr/>
                  <p:nvPr/>
                </p:nvSpPr>
                <p:spPr>
                  <a:xfrm>
                    <a:off x="8858460" y="1405371"/>
                    <a:ext cx="136013" cy="6800"/>
                  </a:xfrm>
                  <a:custGeom>
                    <a:avLst/>
                    <a:gdLst>
                      <a:gd name="connsiteX0" fmla="*/ 373 w 136013"/>
                      <a:gd name="connsiteY0" fmla="*/ 96 h 6800"/>
                      <a:gd name="connsiteX1" fmla="*/ 136386 w 136013"/>
                      <a:gd name="connsiteY1" fmla="*/ 96 h 6800"/>
                    </a:gdLst>
                    <a:ahLst/>
                    <a:cxnLst>
                      <a:cxn ang="0">
                        <a:pos x="connsiteX0" y="connsiteY0"/>
                      </a:cxn>
                      <a:cxn ang="0">
                        <a:pos x="connsiteX1" y="connsiteY1"/>
                      </a:cxn>
                    </a:cxnLst>
                    <a:rect l="l" t="t" r="r" b="b"/>
                    <a:pathLst>
                      <a:path w="136013" h="6800">
                        <a:moveTo>
                          <a:pt x="373" y="96"/>
                        </a:moveTo>
                        <a:lnTo>
                          <a:pt x="136386" y="96"/>
                        </a:lnTo>
                      </a:path>
                    </a:pathLst>
                  </a:custGeom>
                  <a:noFill/>
                  <a:ln w="19050" cap="rnd">
                    <a:solidFill>
                      <a:srgbClr val="FF0000"/>
                    </a:solidFill>
                    <a:prstDash val="solid"/>
                    <a:miter/>
                  </a:ln>
                </p:spPr>
                <p:txBody>
                  <a:bodyPr rtlCol="0" anchor="ctr"/>
                  <a:lstStyle/>
                  <a:p>
                    <a:endParaRPr lang="de-DE"/>
                  </a:p>
                </p:txBody>
              </p:sp>
              <p:sp>
                <p:nvSpPr>
                  <p:cNvPr id="201" name="Freihandform: Form 200">
                    <a:extLst>
                      <a:ext uri="{FF2B5EF4-FFF2-40B4-BE49-F238E27FC236}">
                        <a16:creationId xmlns:a16="http://schemas.microsoft.com/office/drawing/2014/main" id="{5C5DC68F-5D1F-7F85-D518-EA440949530B}"/>
                      </a:ext>
                    </a:extLst>
                  </p:cNvPr>
                  <p:cNvSpPr/>
                  <p:nvPr/>
                </p:nvSpPr>
                <p:spPr>
                  <a:xfrm>
                    <a:off x="8994474" y="1405371"/>
                    <a:ext cx="136013" cy="6800"/>
                  </a:xfrm>
                  <a:custGeom>
                    <a:avLst/>
                    <a:gdLst>
                      <a:gd name="connsiteX0" fmla="*/ 393 w 136013"/>
                      <a:gd name="connsiteY0" fmla="*/ 96 h 6800"/>
                      <a:gd name="connsiteX1" fmla="*/ 136406 w 136013"/>
                      <a:gd name="connsiteY1" fmla="*/ 96 h 6800"/>
                    </a:gdLst>
                    <a:ahLst/>
                    <a:cxnLst>
                      <a:cxn ang="0">
                        <a:pos x="connsiteX0" y="connsiteY0"/>
                      </a:cxn>
                      <a:cxn ang="0">
                        <a:pos x="connsiteX1" y="connsiteY1"/>
                      </a:cxn>
                    </a:cxnLst>
                    <a:rect l="l" t="t" r="r" b="b"/>
                    <a:pathLst>
                      <a:path w="136013" h="6800">
                        <a:moveTo>
                          <a:pt x="393" y="96"/>
                        </a:moveTo>
                        <a:lnTo>
                          <a:pt x="136406" y="96"/>
                        </a:lnTo>
                      </a:path>
                    </a:pathLst>
                  </a:custGeom>
                  <a:noFill/>
                  <a:ln w="19050" cap="rnd">
                    <a:solidFill>
                      <a:srgbClr val="FF0000"/>
                    </a:solidFill>
                    <a:prstDash val="solid"/>
                    <a:miter/>
                  </a:ln>
                </p:spPr>
                <p:txBody>
                  <a:bodyPr rtlCol="0" anchor="ctr"/>
                  <a:lstStyle/>
                  <a:p>
                    <a:endParaRPr lang="de-DE"/>
                  </a:p>
                </p:txBody>
              </p:sp>
              <p:sp>
                <p:nvSpPr>
                  <p:cNvPr id="202" name="Freihandform: Form 201">
                    <a:extLst>
                      <a:ext uri="{FF2B5EF4-FFF2-40B4-BE49-F238E27FC236}">
                        <a16:creationId xmlns:a16="http://schemas.microsoft.com/office/drawing/2014/main" id="{A92A25B8-206C-AB07-DE8D-888AD0982FB2}"/>
                      </a:ext>
                    </a:extLst>
                  </p:cNvPr>
                  <p:cNvSpPr/>
                  <p:nvPr/>
                </p:nvSpPr>
                <p:spPr>
                  <a:xfrm>
                    <a:off x="9130487" y="1405371"/>
                    <a:ext cx="136013" cy="6800"/>
                  </a:xfrm>
                  <a:custGeom>
                    <a:avLst/>
                    <a:gdLst>
                      <a:gd name="connsiteX0" fmla="*/ 413 w 136013"/>
                      <a:gd name="connsiteY0" fmla="*/ 96 h 6800"/>
                      <a:gd name="connsiteX1" fmla="*/ 136426 w 136013"/>
                      <a:gd name="connsiteY1" fmla="*/ 96 h 6800"/>
                    </a:gdLst>
                    <a:ahLst/>
                    <a:cxnLst>
                      <a:cxn ang="0">
                        <a:pos x="connsiteX0" y="connsiteY0"/>
                      </a:cxn>
                      <a:cxn ang="0">
                        <a:pos x="connsiteX1" y="connsiteY1"/>
                      </a:cxn>
                    </a:cxnLst>
                    <a:rect l="l" t="t" r="r" b="b"/>
                    <a:pathLst>
                      <a:path w="136013" h="6800">
                        <a:moveTo>
                          <a:pt x="413" y="96"/>
                        </a:moveTo>
                        <a:lnTo>
                          <a:pt x="136426" y="96"/>
                        </a:lnTo>
                      </a:path>
                    </a:pathLst>
                  </a:custGeom>
                  <a:noFill/>
                  <a:ln w="19050" cap="rnd">
                    <a:solidFill>
                      <a:srgbClr val="FF0000"/>
                    </a:solidFill>
                    <a:prstDash val="solid"/>
                    <a:miter/>
                  </a:ln>
                </p:spPr>
                <p:txBody>
                  <a:bodyPr rtlCol="0" anchor="ctr"/>
                  <a:lstStyle/>
                  <a:p>
                    <a:endParaRPr lang="de-DE"/>
                  </a:p>
                </p:txBody>
              </p:sp>
              <p:sp>
                <p:nvSpPr>
                  <p:cNvPr id="203" name="Freihandform: Form 202">
                    <a:extLst>
                      <a:ext uri="{FF2B5EF4-FFF2-40B4-BE49-F238E27FC236}">
                        <a16:creationId xmlns:a16="http://schemas.microsoft.com/office/drawing/2014/main" id="{0B2692F1-97F2-0E0B-0B4C-0F74A09F269F}"/>
                      </a:ext>
                    </a:extLst>
                  </p:cNvPr>
                  <p:cNvSpPr/>
                  <p:nvPr/>
                </p:nvSpPr>
                <p:spPr>
                  <a:xfrm>
                    <a:off x="9266501" y="1405371"/>
                    <a:ext cx="136013" cy="6800"/>
                  </a:xfrm>
                  <a:custGeom>
                    <a:avLst/>
                    <a:gdLst>
                      <a:gd name="connsiteX0" fmla="*/ 433 w 136013"/>
                      <a:gd name="connsiteY0" fmla="*/ 96 h 6800"/>
                      <a:gd name="connsiteX1" fmla="*/ 136446 w 136013"/>
                      <a:gd name="connsiteY1" fmla="*/ 96 h 6800"/>
                    </a:gdLst>
                    <a:ahLst/>
                    <a:cxnLst>
                      <a:cxn ang="0">
                        <a:pos x="connsiteX0" y="connsiteY0"/>
                      </a:cxn>
                      <a:cxn ang="0">
                        <a:pos x="connsiteX1" y="connsiteY1"/>
                      </a:cxn>
                    </a:cxnLst>
                    <a:rect l="l" t="t" r="r" b="b"/>
                    <a:pathLst>
                      <a:path w="136013" h="6800">
                        <a:moveTo>
                          <a:pt x="433" y="96"/>
                        </a:moveTo>
                        <a:lnTo>
                          <a:pt x="136446" y="96"/>
                        </a:lnTo>
                      </a:path>
                    </a:pathLst>
                  </a:custGeom>
                  <a:noFill/>
                  <a:ln w="19050" cap="rnd">
                    <a:solidFill>
                      <a:srgbClr val="FF0000"/>
                    </a:solidFill>
                    <a:prstDash val="solid"/>
                    <a:miter/>
                  </a:ln>
                </p:spPr>
                <p:txBody>
                  <a:bodyPr rtlCol="0" anchor="ctr"/>
                  <a:lstStyle/>
                  <a:p>
                    <a:endParaRPr lang="de-DE"/>
                  </a:p>
                </p:txBody>
              </p:sp>
              <p:sp>
                <p:nvSpPr>
                  <p:cNvPr id="204" name="Freihandform: Form 203">
                    <a:extLst>
                      <a:ext uri="{FF2B5EF4-FFF2-40B4-BE49-F238E27FC236}">
                        <a16:creationId xmlns:a16="http://schemas.microsoft.com/office/drawing/2014/main" id="{799ED1F9-0074-CA60-80ED-3D52C252E455}"/>
                      </a:ext>
                    </a:extLst>
                  </p:cNvPr>
                  <p:cNvSpPr/>
                  <p:nvPr/>
                </p:nvSpPr>
                <p:spPr>
                  <a:xfrm>
                    <a:off x="9402515" y="1405371"/>
                    <a:ext cx="136013" cy="6800"/>
                  </a:xfrm>
                  <a:custGeom>
                    <a:avLst/>
                    <a:gdLst>
                      <a:gd name="connsiteX0" fmla="*/ 453 w 136013"/>
                      <a:gd name="connsiteY0" fmla="*/ 96 h 6800"/>
                      <a:gd name="connsiteX1" fmla="*/ 136466 w 136013"/>
                      <a:gd name="connsiteY1" fmla="*/ 96 h 6800"/>
                    </a:gdLst>
                    <a:ahLst/>
                    <a:cxnLst>
                      <a:cxn ang="0">
                        <a:pos x="connsiteX0" y="connsiteY0"/>
                      </a:cxn>
                      <a:cxn ang="0">
                        <a:pos x="connsiteX1" y="connsiteY1"/>
                      </a:cxn>
                    </a:cxnLst>
                    <a:rect l="l" t="t" r="r" b="b"/>
                    <a:pathLst>
                      <a:path w="136013" h="6800">
                        <a:moveTo>
                          <a:pt x="453" y="96"/>
                        </a:moveTo>
                        <a:lnTo>
                          <a:pt x="136466" y="96"/>
                        </a:lnTo>
                      </a:path>
                    </a:pathLst>
                  </a:custGeom>
                  <a:noFill/>
                  <a:ln w="19050" cap="rnd">
                    <a:solidFill>
                      <a:srgbClr val="FF0000"/>
                    </a:solidFill>
                    <a:prstDash val="solid"/>
                    <a:miter/>
                  </a:ln>
                </p:spPr>
                <p:txBody>
                  <a:bodyPr rtlCol="0" anchor="ctr"/>
                  <a:lstStyle/>
                  <a:p>
                    <a:endParaRPr lang="de-DE"/>
                  </a:p>
                </p:txBody>
              </p:sp>
              <p:sp>
                <p:nvSpPr>
                  <p:cNvPr id="205" name="Freihandform: Form 204">
                    <a:extLst>
                      <a:ext uri="{FF2B5EF4-FFF2-40B4-BE49-F238E27FC236}">
                        <a16:creationId xmlns:a16="http://schemas.microsoft.com/office/drawing/2014/main" id="{6170590C-D74E-7287-C20D-1C6D72A5073D}"/>
                      </a:ext>
                    </a:extLst>
                  </p:cNvPr>
                  <p:cNvSpPr/>
                  <p:nvPr/>
                </p:nvSpPr>
                <p:spPr>
                  <a:xfrm>
                    <a:off x="9538528" y="1405371"/>
                    <a:ext cx="136013" cy="6800"/>
                  </a:xfrm>
                  <a:custGeom>
                    <a:avLst/>
                    <a:gdLst>
                      <a:gd name="connsiteX0" fmla="*/ 473 w 136013"/>
                      <a:gd name="connsiteY0" fmla="*/ 96 h 6800"/>
                      <a:gd name="connsiteX1" fmla="*/ 136486 w 136013"/>
                      <a:gd name="connsiteY1" fmla="*/ 96 h 6800"/>
                    </a:gdLst>
                    <a:ahLst/>
                    <a:cxnLst>
                      <a:cxn ang="0">
                        <a:pos x="connsiteX0" y="connsiteY0"/>
                      </a:cxn>
                      <a:cxn ang="0">
                        <a:pos x="connsiteX1" y="connsiteY1"/>
                      </a:cxn>
                    </a:cxnLst>
                    <a:rect l="l" t="t" r="r" b="b"/>
                    <a:pathLst>
                      <a:path w="136013" h="6800">
                        <a:moveTo>
                          <a:pt x="473" y="96"/>
                        </a:moveTo>
                        <a:lnTo>
                          <a:pt x="136486" y="96"/>
                        </a:lnTo>
                      </a:path>
                    </a:pathLst>
                  </a:custGeom>
                  <a:noFill/>
                  <a:ln w="19050" cap="rnd">
                    <a:solidFill>
                      <a:srgbClr val="FF0000"/>
                    </a:solidFill>
                    <a:prstDash val="solid"/>
                    <a:miter/>
                  </a:ln>
                </p:spPr>
                <p:txBody>
                  <a:bodyPr rtlCol="0" anchor="ctr"/>
                  <a:lstStyle/>
                  <a:p>
                    <a:endParaRPr lang="de-DE"/>
                  </a:p>
                </p:txBody>
              </p:sp>
              <p:sp>
                <p:nvSpPr>
                  <p:cNvPr id="206" name="Freihandform: Form 205">
                    <a:extLst>
                      <a:ext uri="{FF2B5EF4-FFF2-40B4-BE49-F238E27FC236}">
                        <a16:creationId xmlns:a16="http://schemas.microsoft.com/office/drawing/2014/main" id="{51F45022-0F08-2608-0EEA-096C96286BCE}"/>
                      </a:ext>
                    </a:extLst>
                  </p:cNvPr>
                  <p:cNvSpPr/>
                  <p:nvPr/>
                </p:nvSpPr>
                <p:spPr>
                  <a:xfrm>
                    <a:off x="9674542" y="1405371"/>
                    <a:ext cx="136013" cy="6800"/>
                  </a:xfrm>
                  <a:custGeom>
                    <a:avLst/>
                    <a:gdLst>
                      <a:gd name="connsiteX0" fmla="*/ 493 w 136013"/>
                      <a:gd name="connsiteY0" fmla="*/ 96 h 6800"/>
                      <a:gd name="connsiteX1" fmla="*/ 136506 w 136013"/>
                      <a:gd name="connsiteY1" fmla="*/ 96 h 6800"/>
                    </a:gdLst>
                    <a:ahLst/>
                    <a:cxnLst>
                      <a:cxn ang="0">
                        <a:pos x="connsiteX0" y="connsiteY0"/>
                      </a:cxn>
                      <a:cxn ang="0">
                        <a:pos x="connsiteX1" y="connsiteY1"/>
                      </a:cxn>
                    </a:cxnLst>
                    <a:rect l="l" t="t" r="r" b="b"/>
                    <a:pathLst>
                      <a:path w="136013" h="6800">
                        <a:moveTo>
                          <a:pt x="493" y="96"/>
                        </a:moveTo>
                        <a:lnTo>
                          <a:pt x="136506" y="96"/>
                        </a:lnTo>
                      </a:path>
                    </a:pathLst>
                  </a:custGeom>
                  <a:noFill/>
                  <a:ln w="19050" cap="rnd">
                    <a:solidFill>
                      <a:srgbClr val="FF0000"/>
                    </a:solidFill>
                    <a:prstDash val="solid"/>
                    <a:miter/>
                  </a:ln>
                </p:spPr>
                <p:txBody>
                  <a:bodyPr rtlCol="0" anchor="ctr"/>
                  <a:lstStyle/>
                  <a:p>
                    <a:endParaRPr lang="de-DE"/>
                  </a:p>
                </p:txBody>
              </p:sp>
              <p:sp>
                <p:nvSpPr>
                  <p:cNvPr id="207" name="Freihandform: Form 206">
                    <a:extLst>
                      <a:ext uri="{FF2B5EF4-FFF2-40B4-BE49-F238E27FC236}">
                        <a16:creationId xmlns:a16="http://schemas.microsoft.com/office/drawing/2014/main" id="{70D31BED-9D47-A8D1-1F50-05FDC4B41B80}"/>
                      </a:ext>
                    </a:extLst>
                  </p:cNvPr>
                  <p:cNvSpPr/>
                  <p:nvPr/>
                </p:nvSpPr>
                <p:spPr>
                  <a:xfrm>
                    <a:off x="9810555" y="1405371"/>
                    <a:ext cx="136013" cy="6800"/>
                  </a:xfrm>
                  <a:custGeom>
                    <a:avLst/>
                    <a:gdLst>
                      <a:gd name="connsiteX0" fmla="*/ 513 w 136013"/>
                      <a:gd name="connsiteY0" fmla="*/ 96 h 6800"/>
                      <a:gd name="connsiteX1" fmla="*/ 136526 w 136013"/>
                      <a:gd name="connsiteY1" fmla="*/ 96 h 6800"/>
                    </a:gdLst>
                    <a:ahLst/>
                    <a:cxnLst>
                      <a:cxn ang="0">
                        <a:pos x="connsiteX0" y="connsiteY0"/>
                      </a:cxn>
                      <a:cxn ang="0">
                        <a:pos x="connsiteX1" y="connsiteY1"/>
                      </a:cxn>
                    </a:cxnLst>
                    <a:rect l="l" t="t" r="r" b="b"/>
                    <a:pathLst>
                      <a:path w="136013" h="6800">
                        <a:moveTo>
                          <a:pt x="513" y="96"/>
                        </a:moveTo>
                        <a:lnTo>
                          <a:pt x="136526" y="96"/>
                        </a:lnTo>
                      </a:path>
                    </a:pathLst>
                  </a:custGeom>
                  <a:noFill/>
                  <a:ln w="6787" cap="rnd">
                    <a:solidFill>
                      <a:srgbClr val="000000"/>
                    </a:solidFill>
                    <a:prstDash val="solid"/>
                    <a:miter/>
                  </a:ln>
                </p:spPr>
                <p:txBody>
                  <a:bodyPr rtlCol="0" anchor="ctr"/>
                  <a:lstStyle/>
                  <a:p>
                    <a:endParaRPr lang="de-DE"/>
                  </a:p>
                </p:txBody>
              </p:sp>
              <p:sp>
                <p:nvSpPr>
                  <p:cNvPr id="208" name="Freihandform: Form 207">
                    <a:extLst>
                      <a:ext uri="{FF2B5EF4-FFF2-40B4-BE49-F238E27FC236}">
                        <a16:creationId xmlns:a16="http://schemas.microsoft.com/office/drawing/2014/main" id="{80EB80BD-FC54-A1B8-92C4-427E23B181CF}"/>
                      </a:ext>
                    </a:extLst>
                  </p:cNvPr>
                  <p:cNvSpPr/>
                  <p:nvPr/>
                </p:nvSpPr>
                <p:spPr>
                  <a:xfrm>
                    <a:off x="9946569" y="1405371"/>
                    <a:ext cx="136013" cy="6800"/>
                  </a:xfrm>
                  <a:custGeom>
                    <a:avLst/>
                    <a:gdLst>
                      <a:gd name="connsiteX0" fmla="*/ 533 w 136013"/>
                      <a:gd name="connsiteY0" fmla="*/ 96 h 6800"/>
                      <a:gd name="connsiteX1" fmla="*/ 136546 w 136013"/>
                      <a:gd name="connsiteY1" fmla="*/ 96 h 6800"/>
                    </a:gdLst>
                    <a:ahLst/>
                    <a:cxnLst>
                      <a:cxn ang="0">
                        <a:pos x="connsiteX0" y="connsiteY0"/>
                      </a:cxn>
                      <a:cxn ang="0">
                        <a:pos x="connsiteX1" y="connsiteY1"/>
                      </a:cxn>
                    </a:cxnLst>
                    <a:rect l="l" t="t" r="r" b="b"/>
                    <a:pathLst>
                      <a:path w="136013" h="6800">
                        <a:moveTo>
                          <a:pt x="533" y="96"/>
                        </a:moveTo>
                        <a:lnTo>
                          <a:pt x="136546" y="96"/>
                        </a:lnTo>
                      </a:path>
                    </a:pathLst>
                  </a:custGeom>
                  <a:noFill/>
                  <a:ln w="6787" cap="rnd">
                    <a:solidFill>
                      <a:srgbClr val="000000"/>
                    </a:solidFill>
                    <a:prstDash val="solid"/>
                    <a:miter/>
                  </a:ln>
                </p:spPr>
                <p:txBody>
                  <a:bodyPr rtlCol="0" anchor="ctr"/>
                  <a:lstStyle/>
                  <a:p>
                    <a:endParaRPr lang="de-DE"/>
                  </a:p>
                </p:txBody>
              </p:sp>
            </p:grpSp>
          </p:grpSp>
          <p:grpSp>
            <p:nvGrpSpPr>
              <p:cNvPr id="18" name="Grafik 87">
                <a:extLst>
                  <a:ext uri="{FF2B5EF4-FFF2-40B4-BE49-F238E27FC236}">
                    <a16:creationId xmlns:a16="http://schemas.microsoft.com/office/drawing/2014/main" id="{679BD295-075D-62E1-022C-232C4324B946}"/>
                  </a:ext>
                </a:extLst>
              </p:cNvPr>
              <p:cNvGrpSpPr/>
              <p:nvPr/>
            </p:nvGrpSpPr>
            <p:grpSpPr>
              <a:xfrm>
                <a:off x="6447989" y="1570473"/>
                <a:ext cx="3471377" cy="246221"/>
                <a:chOff x="6447989" y="1570473"/>
                <a:chExt cx="3471377" cy="246221"/>
              </a:xfrm>
            </p:grpSpPr>
            <p:sp>
              <p:nvSpPr>
                <p:cNvPr id="158" name="Textfeld 157">
                  <a:extLst>
                    <a:ext uri="{FF2B5EF4-FFF2-40B4-BE49-F238E27FC236}">
                      <a16:creationId xmlns:a16="http://schemas.microsoft.com/office/drawing/2014/main" id="{CAE9961C-5D25-7993-A5FD-74AE6611F144}"/>
                    </a:ext>
                  </a:extLst>
                </p:cNvPr>
                <p:cNvSpPr txBox="1"/>
                <p:nvPr/>
              </p:nvSpPr>
              <p:spPr>
                <a:xfrm>
                  <a:off x="6447989" y="1570473"/>
                  <a:ext cx="348172"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D3</a:t>
                  </a:r>
                </a:p>
              </p:txBody>
            </p:sp>
            <p:grpSp>
              <p:nvGrpSpPr>
                <p:cNvPr id="159" name="Grafik 87">
                  <a:extLst>
                    <a:ext uri="{FF2B5EF4-FFF2-40B4-BE49-F238E27FC236}">
                      <a16:creationId xmlns:a16="http://schemas.microsoft.com/office/drawing/2014/main" id="{79C113E0-BD39-623B-3623-E3D61F6E6261}"/>
                    </a:ext>
                  </a:extLst>
                </p:cNvPr>
                <p:cNvGrpSpPr/>
                <p:nvPr/>
              </p:nvGrpSpPr>
              <p:grpSpPr>
                <a:xfrm>
                  <a:off x="6791054" y="1609392"/>
                  <a:ext cx="3128312" cy="136013"/>
                  <a:chOff x="6791054" y="1609392"/>
                  <a:chExt cx="3128312" cy="136013"/>
                </a:xfrm>
              </p:grpSpPr>
              <p:sp>
                <p:nvSpPr>
                  <p:cNvPr id="160" name="Freihandform: Form 159">
                    <a:extLst>
                      <a:ext uri="{FF2B5EF4-FFF2-40B4-BE49-F238E27FC236}">
                        <a16:creationId xmlns:a16="http://schemas.microsoft.com/office/drawing/2014/main" id="{0B637D18-6ED9-F88B-E300-6B9184685F9A}"/>
                      </a:ext>
                    </a:extLst>
                  </p:cNvPr>
                  <p:cNvSpPr/>
                  <p:nvPr/>
                </p:nvSpPr>
                <p:spPr>
                  <a:xfrm>
                    <a:off x="6791054" y="1745405"/>
                    <a:ext cx="136013" cy="6800"/>
                  </a:xfrm>
                  <a:custGeom>
                    <a:avLst/>
                    <a:gdLst>
                      <a:gd name="connsiteX0" fmla="*/ 69 w 136013"/>
                      <a:gd name="connsiteY0" fmla="*/ 126 h 6800"/>
                      <a:gd name="connsiteX1" fmla="*/ 136082 w 136013"/>
                      <a:gd name="connsiteY1" fmla="*/ 126 h 6800"/>
                    </a:gdLst>
                    <a:ahLst/>
                    <a:cxnLst>
                      <a:cxn ang="0">
                        <a:pos x="connsiteX0" y="connsiteY0"/>
                      </a:cxn>
                      <a:cxn ang="0">
                        <a:pos x="connsiteX1" y="connsiteY1"/>
                      </a:cxn>
                    </a:cxnLst>
                    <a:rect l="l" t="t" r="r" b="b"/>
                    <a:pathLst>
                      <a:path w="136013" h="6800">
                        <a:moveTo>
                          <a:pt x="69" y="126"/>
                        </a:moveTo>
                        <a:lnTo>
                          <a:pt x="13608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1" name="Freihandform: Form 160">
                    <a:extLst>
                      <a:ext uri="{FF2B5EF4-FFF2-40B4-BE49-F238E27FC236}">
                        <a16:creationId xmlns:a16="http://schemas.microsoft.com/office/drawing/2014/main" id="{029B7AF2-22FB-871E-A1A6-45643DEC2F12}"/>
                      </a:ext>
                    </a:extLst>
                  </p:cNvPr>
                  <p:cNvSpPr/>
                  <p:nvPr/>
                </p:nvSpPr>
                <p:spPr>
                  <a:xfrm>
                    <a:off x="6927068" y="1745405"/>
                    <a:ext cx="136013" cy="6800"/>
                  </a:xfrm>
                  <a:custGeom>
                    <a:avLst/>
                    <a:gdLst>
                      <a:gd name="connsiteX0" fmla="*/ 89 w 136013"/>
                      <a:gd name="connsiteY0" fmla="*/ 126 h 6800"/>
                      <a:gd name="connsiteX1" fmla="*/ 136102 w 136013"/>
                      <a:gd name="connsiteY1" fmla="*/ 126 h 6800"/>
                    </a:gdLst>
                    <a:ahLst/>
                    <a:cxnLst>
                      <a:cxn ang="0">
                        <a:pos x="connsiteX0" y="connsiteY0"/>
                      </a:cxn>
                      <a:cxn ang="0">
                        <a:pos x="connsiteX1" y="connsiteY1"/>
                      </a:cxn>
                    </a:cxnLst>
                    <a:rect l="l" t="t" r="r" b="b"/>
                    <a:pathLst>
                      <a:path w="136013" h="6800">
                        <a:moveTo>
                          <a:pt x="89" y="126"/>
                        </a:moveTo>
                        <a:lnTo>
                          <a:pt x="13610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2" name="Freihandform: Form 161">
                    <a:extLst>
                      <a:ext uri="{FF2B5EF4-FFF2-40B4-BE49-F238E27FC236}">
                        <a16:creationId xmlns:a16="http://schemas.microsoft.com/office/drawing/2014/main" id="{53161E96-F199-CD83-7829-3B7512643EA8}"/>
                      </a:ext>
                    </a:extLst>
                  </p:cNvPr>
                  <p:cNvSpPr/>
                  <p:nvPr/>
                </p:nvSpPr>
                <p:spPr>
                  <a:xfrm>
                    <a:off x="7063081" y="1745405"/>
                    <a:ext cx="136013" cy="6800"/>
                  </a:xfrm>
                  <a:custGeom>
                    <a:avLst/>
                    <a:gdLst>
                      <a:gd name="connsiteX0" fmla="*/ 109 w 136013"/>
                      <a:gd name="connsiteY0" fmla="*/ 126 h 6800"/>
                      <a:gd name="connsiteX1" fmla="*/ 136122 w 136013"/>
                      <a:gd name="connsiteY1" fmla="*/ 126 h 6800"/>
                    </a:gdLst>
                    <a:ahLst/>
                    <a:cxnLst>
                      <a:cxn ang="0">
                        <a:pos x="connsiteX0" y="connsiteY0"/>
                      </a:cxn>
                      <a:cxn ang="0">
                        <a:pos x="connsiteX1" y="connsiteY1"/>
                      </a:cxn>
                    </a:cxnLst>
                    <a:rect l="l" t="t" r="r" b="b"/>
                    <a:pathLst>
                      <a:path w="136013" h="6800">
                        <a:moveTo>
                          <a:pt x="109" y="126"/>
                        </a:moveTo>
                        <a:lnTo>
                          <a:pt x="13612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3" name="Freihandform: Form 162">
                    <a:extLst>
                      <a:ext uri="{FF2B5EF4-FFF2-40B4-BE49-F238E27FC236}">
                        <a16:creationId xmlns:a16="http://schemas.microsoft.com/office/drawing/2014/main" id="{EDF37FFB-A1AB-C66A-44ED-753BD64243C7}"/>
                      </a:ext>
                    </a:extLst>
                  </p:cNvPr>
                  <p:cNvSpPr/>
                  <p:nvPr/>
                </p:nvSpPr>
                <p:spPr>
                  <a:xfrm>
                    <a:off x="7199095" y="1745405"/>
                    <a:ext cx="136013" cy="6800"/>
                  </a:xfrm>
                  <a:custGeom>
                    <a:avLst/>
                    <a:gdLst>
                      <a:gd name="connsiteX0" fmla="*/ 129 w 136013"/>
                      <a:gd name="connsiteY0" fmla="*/ 126 h 6800"/>
                      <a:gd name="connsiteX1" fmla="*/ 136142 w 136013"/>
                      <a:gd name="connsiteY1" fmla="*/ 126 h 6800"/>
                    </a:gdLst>
                    <a:ahLst/>
                    <a:cxnLst>
                      <a:cxn ang="0">
                        <a:pos x="connsiteX0" y="connsiteY0"/>
                      </a:cxn>
                      <a:cxn ang="0">
                        <a:pos x="connsiteX1" y="connsiteY1"/>
                      </a:cxn>
                    </a:cxnLst>
                    <a:rect l="l" t="t" r="r" b="b"/>
                    <a:pathLst>
                      <a:path w="136013" h="6800">
                        <a:moveTo>
                          <a:pt x="129" y="126"/>
                        </a:moveTo>
                        <a:lnTo>
                          <a:pt x="13614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4" name="Freihandform: Form 163">
                    <a:extLst>
                      <a:ext uri="{FF2B5EF4-FFF2-40B4-BE49-F238E27FC236}">
                        <a16:creationId xmlns:a16="http://schemas.microsoft.com/office/drawing/2014/main" id="{F9F231CD-66C2-DB5C-73FA-26505DECDFAA}"/>
                      </a:ext>
                    </a:extLst>
                  </p:cNvPr>
                  <p:cNvSpPr/>
                  <p:nvPr/>
                </p:nvSpPr>
                <p:spPr>
                  <a:xfrm>
                    <a:off x="7335108" y="1745405"/>
                    <a:ext cx="136013" cy="6800"/>
                  </a:xfrm>
                  <a:custGeom>
                    <a:avLst/>
                    <a:gdLst>
                      <a:gd name="connsiteX0" fmla="*/ 149 w 136013"/>
                      <a:gd name="connsiteY0" fmla="*/ 126 h 6800"/>
                      <a:gd name="connsiteX1" fmla="*/ 136162 w 136013"/>
                      <a:gd name="connsiteY1" fmla="*/ 126 h 6800"/>
                    </a:gdLst>
                    <a:ahLst/>
                    <a:cxnLst>
                      <a:cxn ang="0">
                        <a:pos x="connsiteX0" y="connsiteY0"/>
                      </a:cxn>
                      <a:cxn ang="0">
                        <a:pos x="connsiteX1" y="connsiteY1"/>
                      </a:cxn>
                    </a:cxnLst>
                    <a:rect l="l" t="t" r="r" b="b"/>
                    <a:pathLst>
                      <a:path w="136013" h="6800">
                        <a:moveTo>
                          <a:pt x="149" y="126"/>
                        </a:moveTo>
                        <a:lnTo>
                          <a:pt x="13616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5" name="Freihandform: Form 164">
                    <a:extLst>
                      <a:ext uri="{FF2B5EF4-FFF2-40B4-BE49-F238E27FC236}">
                        <a16:creationId xmlns:a16="http://schemas.microsoft.com/office/drawing/2014/main" id="{4FFE749B-C0D1-3B6E-41E8-F2AE56F52D48}"/>
                      </a:ext>
                    </a:extLst>
                  </p:cNvPr>
                  <p:cNvSpPr/>
                  <p:nvPr/>
                </p:nvSpPr>
                <p:spPr>
                  <a:xfrm>
                    <a:off x="7471122" y="1745405"/>
                    <a:ext cx="136013" cy="6800"/>
                  </a:xfrm>
                  <a:custGeom>
                    <a:avLst/>
                    <a:gdLst>
                      <a:gd name="connsiteX0" fmla="*/ 169 w 136013"/>
                      <a:gd name="connsiteY0" fmla="*/ 126 h 6800"/>
                      <a:gd name="connsiteX1" fmla="*/ 136182 w 136013"/>
                      <a:gd name="connsiteY1" fmla="*/ 126 h 6800"/>
                    </a:gdLst>
                    <a:ahLst/>
                    <a:cxnLst>
                      <a:cxn ang="0">
                        <a:pos x="connsiteX0" y="connsiteY0"/>
                      </a:cxn>
                      <a:cxn ang="0">
                        <a:pos x="connsiteX1" y="connsiteY1"/>
                      </a:cxn>
                    </a:cxnLst>
                    <a:rect l="l" t="t" r="r" b="b"/>
                    <a:pathLst>
                      <a:path w="136013" h="6800">
                        <a:moveTo>
                          <a:pt x="169" y="126"/>
                        </a:moveTo>
                        <a:lnTo>
                          <a:pt x="13618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6" name="Freihandform: Form 165">
                    <a:extLst>
                      <a:ext uri="{FF2B5EF4-FFF2-40B4-BE49-F238E27FC236}">
                        <a16:creationId xmlns:a16="http://schemas.microsoft.com/office/drawing/2014/main" id="{409F757D-42F2-43A3-AACB-4C1C74331F7F}"/>
                      </a:ext>
                    </a:extLst>
                  </p:cNvPr>
                  <p:cNvSpPr/>
                  <p:nvPr/>
                </p:nvSpPr>
                <p:spPr>
                  <a:xfrm>
                    <a:off x="7607135" y="1745405"/>
                    <a:ext cx="136013" cy="6800"/>
                  </a:xfrm>
                  <a:custGeom>
                    <a:avLst/>
                    <a:gdLst>
                      <a:gd name="connsiteX0" fmla="*/ 189 w 136013"/>
                      <a:gd name="connsiteY0" fmla="*/ 126 h 6800"/>
                      <a:gd name="connsiteX1" fmla="*/ 136202 w 136013"/>
                      <a:gd name="connsiteY1" fmla="*/ 126 h 6800"/>
                    </a:gdLst>
                    <a:ahLst/>
                    <a:cxnLst>
                      <a:cxn ang="0">
                        <a:pos x="connsiteX0" y="connsiteY0"/>
                      </a:cxn>
                      <a:cxn ang="0">
                        <a:pos x="connsiteX1" y="connsiteY1"/>
                      </a:cxn>
                    </a:cxnLst>
                    <a:rect l="l" t="t" r="r" b="b"/>
                    <a:pathLst>
                      <a:path w="136013" h="6800">
                        <a:moveTo>
                          <a:pt x="189" y="126"/>
                        </a:moveTo>
                        <a:lnTo>
                          <a:pt x="13620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7" name="Freihandform: Form 166">
                    <a:extLst>
                      <a:ext uri="{FF2B5EF4-FFF2-40B4-BE49-F238E27FC236}">
                        <a16:creationId xmlns:a16="http://schemas.microsoft.com/office/drawing/2014/main" id="{1B964193-571E-A661-9624-AA84BB1BF7D5}"/>
                      </a:ext>
                    </a:extLst>
                  </p:cNvPr>
                  <p:cNvSpPr/>
                  <p:nvPr/>
                </p:nvSpPr>
                <p:spPr>
                  <a:xfrm>
                    <a:off x="7743149" y="1745405"/>
                    <a:ext cx="136013" cy="6800"/>
                  </a:xfrm>
                  <a:custGeom>
                    <a:avLst/>
                    <a:gdLst>
                      <a:gd name="connsiteX0" fmla="*/ 209 w 136013"/>
                      <a:gd name="connsiteY0" fmla="*/ 126 h 6800"/>
                      <a:gd name="connsiteX1" fmla="*/ 136222 w 136013"/>
                      <a:gd name="connsiteY1" fmla="*/ 126 h 6800"/>
                    </a:gdLst>
                    <a:ahLst/>
                    <a:cxnLst>
                      <a:cxn ang="0">
                        <a:pos x="connsiteX0" y="connsiteY0"/>
                      </a:cxn>
                      <a:cxn ang="0">
                        <a:pos x="connsiteX1" y="connsiteY1"/>
                      </a:cxn>
                    </a:cxnLst>
                    <a:rect l="l" t="t" r="r" b="b"/>
                    <a:pathLst>
                      <a:path w="136013" h="6800">
                        <a:moveTo>
                          <a:pt x="209" y="126"/>
                        </a:moveTo>
                        <a:lnTo>
                          <a:pt x="13622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8" name="Freihandform: Form 167">
                    <a:extLst>
                      <a:ext uri="{FF2B5EF4-FFF2-40B4-BE49-F238E27FC236}">
                        <a16:creationId xmlns:a16="http://schemas.microsoft.com/office/drawing/2014/main" id="{40B799A6-C06A-EB72-8C64-0A2F019A6FD3}"/>
                      </a:ext>
                    </a:extLst>
                  </p:cNvPr>
                  <p:cNvSpPr/>
                  <p:nvPr/>
                </p:nvSpPr>
                <p:spPr>
                  <a:xfrm>
                    <a:off x="7879163" y="1745405"/>
                    <a:ext cx="136013" cy="6800"/>
                  </a:xfrm>
                  <a:custGeom>
                    <a:avLst/>
                    <a:gdLst>
                      <a:gd name="connsiteX0" fmla="*/ 229 w 136013"/>
                      <a:gd name="connsiteY0" fmla="*/ 126 h 6800"/>
                      <a:gd name="connsiteX1" fmla="*/ 136242 w 136013"/>
                      <a:gd name="connsiteY1" fmla="*/ 126 h 6800"/>
                    </a:gdLst>
                    <a:ahLst/>
                    <a:cxnLst>
                      <a:cxn ang="0">
                        <a:pos x="connsiteX0" y="connsiteY0"/>
                      </a:cxn>
                      <a:cxn ang="0">
                        <a:pos x="connsiteX1" y="connsiteY1"/>
                      </a:cxn>
                    </a:cxnLst>
                    <a:rect l="l" t="t" r="r" b="b"/>
                    <a:pathLst>
                      <a:path w="136013" h="6800">
                        <a:moveTo>
                          <a:pt x="229" y="126"/>
                        </a:moveTo>
                        <a:lnTo>
                          <a:pt x="13624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69" name="Freihandform: Form 168">
                    <a:extLst>
                      <a:ext uri="{FF2B5EF4-FFF2-40B4-BE49-F238E27FC236}">
                        <a16:creationId xmlns:a16="http://schemas.microsoft.com/office/drawing/2014/main" id="{D1278A1F-CD8E-A0CA-AF1A-3FC7CF91E12E}"/>
                      </a:ext>
                    </a:extLst>
                  </p:cNvPr>
                  <p:cNvSpPr/>
                  <p:nvPr/>
                </p:nvSpPr>
                <p:spPr>
                  <a:xfrm>
                    <a:off x="8015176" y="1745405"/>
                    <a:ext cx="136013" cy="6800"/>
                  </a:xfrm>
                  <a:custGeom>
                    <a:avLst/>
                    <a:gdLst>
                      <a:gd name="connsiteX0" fmla="*/ 249 w 136013"/>
                      <a:gd name="connsiteY0" fmla="*/ 126 h 6800"/>
                      <a:gd name="connsiteX1" fmla="*/ 136262 w 136013"/>
                      <a:gd name="connsiteY1" fmla="*/ 126 h 6800"/>
                    </a:gdLst>
                    <a:ahLst/>
                    <a:cxnLst>
                      <a:cxn ang="0">
                        <a:pos x="connsiteX0" y="connsiteY0"/>
                      </a:cxn>
                      <a:cxn ang="0">
                        <a:pos x="connsiteX1" y="connsiteY1"/>
                      </a:cxn>
                    </a:cxnLst>
                    <a:rect l="l" t="t" r="r" b="b"/>
                    <a:pathLst>
                      <a:path w="136013" h="6800">
                        <a:moveTo>
                          <a:pt x="249" y="126"/>
                        </a:moveTo>
                        <a:lnTo>
                          <a:pt x="13626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0" name="Freihandform: Form 169">
                    <a:extLst>
                      <a:ext uri="{FF2B5EF4-FFF2-40B4-BE49-F238E27FC236}">
                        <a16:creationId xmlns:a16="http://schemas.microsoft.com/office/drawing/2014/main" id="{52059E84-ECE8-1198-FA70-DAD9C9880E0B}"/>
                      </a:ext>
                    </a:extLst>
                  </p:cNvPr>
                  <p:cNvSpPr/>
                  <p:nvPr/>
                </p:nvSpPr>
                <p:spPr>
                  <a:xfrm>
                    <a:off x="8151190" y="1745405"/>
                    <a:ext cx="136013" cy="6800"/>
                  </a:xfrm>
                  <a:custGeom>
                    <a:avLst/>
                    <a:gdLst>
                      <a:gd name="connsiteX0" fmla="*/ 269 w 136013"/>
                      <a:gd name="connsiteY0" fmla="*/ 126 h 6800"/>
                      <a:gd name="connsiteX1" fmla="*/ 136282 w 136013"/>
                      <a:gd name="connsiteY1" fmla="*/ 126 h 6800"/>
                    </a:gdLst>
                    <a:ahLst/>
                    <a:cxnLst>
                      <a:cxn ang="0">
                        <a:pos x="connsiteX0" y="connsiteY0"/>
                      </a:cxn>
                      <a:cxn ang="0">
                        <a:pos x="connsiteX1" y="connsiteY1"/>
                      </a:cxn>
                    </a:cxnLst>
                    <a:rect l="l" t="t" r="r" b="b"/>
                    <a:pathLst>
                      <a:path w="136013" h="6800">
                        <a:moveTo>
                          <a:pt x="269" y="126"/>
                        </a:moveTo>
                        <a:lnTo>
                          <a:pt x="13628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1" name="Freihandform: Form 170">
                    <a:extLst>
                      <a:ext uri="{FF2B5EF4-FFF2-40B4-BE49-F238E27FC236}">
                        <a16:creationId xmlns:a16="http://schemas.microsoft.com/office/drawing/2014/main" id="{E486D7A5-7739-85DA-A06F-AE8BFE5A395A}"/>
                      </a:ext>
                    </a:extLst>
                  </p:cNvPr>
                  <p:cNvSpPr/>
                  <p:nvPr/>
                </p:nvSpPr>
                <p:spPr>
                  <a:xfrm>
                    <a:off x="8287203" y="1609392"/>
                    <a:ext cx="136013" cy="136013"/>
                  </a:xfrm>
                  <a:custGeom>
                    <a:avLst/>
                    <a:gdLst>
                      <a:gd name="connsiteX0" fmla="*/ 289 w 136013"/>
                      <a:gd name="connsiteY0" fmla="*/ 136139 h 136013"/>
                      <a:gd name="connsiteX1" fmla="*/ 20691 w 136013"/>
                      <a:gd name="connsiteY1" fmla="*/ 136139 h 136013"/>
                      <a:gd name="connsiteX2" fmla="*/ 61495 w 136013"/>
                      <a:gd name="connsiteY2" fmla="*/ 126 h 136013"/>
                      <a:gd name="connsiteX3" fmla="*/ 136302 w 136013"/>
                      <a:gd name="connsiteY3" fmla="*/ 126 h 136013"/>
                    </a:gdLst>
                    <a:ahLst/>
                    <a:cxnLst>
                      <a:cxn ang="0">
                        <a:pos x="connsiteX0" y="connsiteY0"/>
                      </a:cxn>
                      <a:cxn ang="0">
                        <a:pos x="connsiteX1" y="connsiteY1"/>
                      </a:cxn>
                      <a:cxn ang="0">
                        <a:pos x="connsiteX2" y="connsiteY2"/>
                      </a:cxn>
                      <a:cxn ang="0">
                        <a:pos x="connsiteX3" y="connsiteY3"/>
                      </a:cxn>
                    </a:cxnLst>
                    <a:rect l="l" t="t" r="r" b="b"/>
                    <a:pathLst>
                      <a:path w="136013" h="136013">
                        <a:moveTo>
                          <a:pt x="289" y="136139"/>
                        </a:moveTo>
                        <a:lnTo>
                          <a:pt x="20691" y="136139"/>
                        </a:lnTo>
                        <a:lnTo>
                          <a:pt x="61495" y="126"/>
                        </a:lnTo>
                        <a:lnTo>
                          <a:pt x="13630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2" name="Freihandform: Form 171">
                    <a:extLst>
                      <a:ext uri="{FF2B5EF4-FFF2-40B4-BE49-F238E27FC236}">
                        <a16:creationId xmlns:a16="http://schemas.microsoft.com/office/drawing/2014/main" id="{82A655EE-EF79-CCEE-8E8A-5CA4A63BBA25}"/>
                      </a:ext>
                    </a:extLst>
                  </p:cNvPr>
                  <p:cNvSpPr/>
                  <p:nvPr/>
                </p:nvSpPr>
                <p:spPr>
                  <a:xfrm>
                    <a:off x="8423217" y="1609392"/>
                    <a:ext cx="136013" cy="6800"/>
                  </a:xfrm>
                  <a:custGeom>
                    <a:avLst/>
                    <a:gdLst>
                      <a:gd name="connsiteX0" fmla="*/ 309 w 136013"/>
                      <a:gd name="connsiteY0" fmla="*/ 126 h 6800"/>
                      <a:gd name="connsiteX1" fmla="*/ 136322 w 136013"/>
                      <a:gd name="connsiteY1" fmla="*/ 126 h 6800"/>
                    </a:gdLst>
                    <a:ahLst/>
                    <a:cxnLst>
                      <a:cxn ang="0">
                        <a:pos x="connsiteX0" y="connsiteY0"/>
                      </a:cxn>
                      <a:cxn ang="0">
                        <a:pos x="connsiteX1" y="connsiteY1"/>
                      </a:cxn>
                    </a:cxnLst>
                    <a:rect l="l" t="t" r="r" b="b"/>
                    <a:pathLst>
                      <a:path w="136013" h="6800">
                        <a:moveTo>
                          <a:pt x="309" y="126"/>
                        </a:moveTo>
                        <a:lnTo>
                          <a:pt x="13632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3" name="Freihandform: Form 172">
                    <a:extLst>
                      <a:ext uri="{FF2B5EF4-FFF2-40B4-BE49-F238E27FC236}">
                        <a16:creationId xmlns:a16="http://schemas.microsoft.com/office/drawing/2014/main" id="{EC4FE301-CA11-E227-9648-6FDE49332BE5}"/>
                      </a:ext>
                    </a:extLst>
                  </p:cNvPr>
                  <p:cNvSpPr/>
                  <p:nvPr/>
                </p:nvSpPr>
                <p:spPr>
                  <a:xfrm>
                    <a:off x="8559230" y="1609392"/>
                    <a:ext cx="136013" cy="6800"/>
                  </a:xfrm>
                  <a:custGeom>
                    <a:avLst/>
                    <a:gdLst>
                      <a:gd name="connsiteX0" fmla="*/ 329 w 136013"/>
                      <a:gd name="connsiteY0" fmla="*/ 126 h 6800"/>
                      <a:gd name="connsiteX1" fmla="*/ 136342 w 136013"/>
                      <a:gd name="connsiteY1" fmla="*/ 126 h 6800"/>
                    </a:gdLst>
                    <a:ahLst/>
                    <a:cxnLst>
                      <a:cxn ang="0">
                        <a:pos x="connsiteX0" y="connsiteY0"/>
                      </a:cxn>
                      <a:cxn ang="0">
                        <a:pos x="connsiteX1" y="connsiteY1"/>
                      </a:cxn>
                    </a:cxnLst>
                    <a:rect l="l" t="t" r="r" b="b"/>
                    <a:pathLst>
                      <a:path w="136013" h="6800">
                        <a:moveTo>
                          <a:pt x="329" y="126"/>
                        </a:moveTo>
                        <a:lnTo>
                          <a:pt x="13634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4" name="Freihandform: Form 173">
                    <a:extLst>
                      <a:ext uri="{FF2B5EF4-FFF2-40B4-BE49-F238E27FC236}">
                        <a16:creationId xmlns:a16="http://schemas.microsoft.com/office/drawing/2014/main" id="{38D11BA1-94D7-EA01-8410-57E93BD80EA0}"/>
                      </a:ext>
                    </a:extLst>
                  </p:cNvPr>
                  <p:cNvSpPr/>
                  <p:nvPr/>
                </p:nvSpPr>
                <p:spPr>
                  <a:xfrm>
                    <a:off x="8695244" y="1609392"/>
                    <a:ext cx="136013" cy="6800"/>
                  </a:xfrm>
                  <a:custGeom>
                    <a:avLst/>
                    <a:gdLst>
                      <a:gd name="connsiteX0" fmla="*/ 349 w 136013"/>
                      <a:gd name="connsiteY0" fmla="*/ 126 h 6800"/>
                      <a:gd name="connsiteX1" fmla="*/ 136362 w 136013"/>
                      <a:gd name="connsiteY1" fmla="*/ 126 h 6800"/>
                    </a:gdLst>
                    <a:ahLst/>
                    <a:cxnLst>
                      <a:cxn ang="0">
                        <a:pos x="connsiteX0" y="connsiteY0"/>
                      </a:cxn>
                      <a:cxn ang="0">
                        <a:pos x="connsiteX1" y="connsiteY1"/>
                      </a:cxn>
                    </a:cxnLst>
                    <a:rect l="l" t="t" r="r" b="b"/>
                    <a:pathLst>
                      <a:path w="136013" h="6800">
                        <a:moveTo>
                          <a:pt x="349" y="126"/>
                        </a:moveTo>
                        <a:lnTo>
                          <a:pt x="13636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5" name="Freihandform: Form 174">
                    <a:extLst>
                      <a:ext uri="{FF2B5EF4-FFF2-40B4-BE49-F238E27FC236}">
                        <a16:creationId xmlns:a16="http://schemas.microsoft.com/office/drawing/2014/main" id="{152C5ABF-7B94-6415-0946-07D4236DA9F9}"/>
                      </a:ext>
                    </a:extLst>
                  </p:cNvPr>
                  <p:cNvSpPr/>
                  <p:nvPr/>
                </p:nvSpPr>
                <p:spPr>
                  <a:xfrm>
                    <a:off x="8831258" y="1609392"/>
                    <a:ext cx="136013" cy="6800"/>
                  </a:xfrm>
                  <a:custGeom>
                    <a:avLst/>
                    <a:gdLst>
                      <a:gd name="connsiteX0" fmla="*/ 369 w 136013"/>
                      <a:gd name="connsiteY0" fmla="*/ 126 h 6800"/>
                      <a:gd name="connsiteX1" fmla="*/ 136382 w 136013"/>
                      <a:gd name="connsiteY1" fmla="*/ 126 h 6800"/>
                    </a:gdLst>
                    <a:ahLst/>
                    <a:cxnLst>
                      <a:cxn ang="0">
                        <a:pos x="connsiteX0" y="connsiteY0"/>
                      </a:cxn>
                      <a:cxn ang="0">
                        <a:pos x="connsiteX1" y="connsiteY1"/>
                      </a:cxn>
                    </a:cxnLst>
                    <a:rect l="l" t="t" r="r" b="b"/>
                    <a:pathLst>
                      <a:path w="136013" h="6800">
                        <a:moveTo>
                          <a:pt x="369" y="126"/>
                        </a:moveTo>
                        <a:lnTo>
                          <a:pt x="13638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6" name="Freihandform: Form 175">
                    <a:extLst>
                      <a:ext uri="{FF2B5EF4-FFF2-40B4-BE49-F238E27FC236}">
                        <a16:creationId xmlns:a16="http://schemas.microsoft.com/office/drawing/2014/main" id="{98D0ECD6-0027-DF85-7156-F839E403BDBC}"/>
                      </a:ext>
                    </a:extLst>
                  </p:cNvPr>
                  <p:cNvSpPr/>
                  <p:nvPr/>
                </p:nvSpPr>
                <p:spPr>
                  <a:xfrm>
                    <a:off x="8967271" y="1609392"/>
                    <a:ext cx="136013" cy="6800"/>
                  </a:xfrm>
                  <a:custGeom>
                    <a:avLst/>
                    <a:gdLst>
                      <a:gd name="connsiteX0" fmla="*/ 389 w 136013"/>
                      <a:gd name="connsiteY0" fmla="*/ 126 h 6800"/>
                      <a:gd name="connsiteX1" fmla="*/ 136402 w 136013"/>
                      <a:gd name="connsiteY1" fmla="*/ 126 h 6800"/>
                    </a:gdLst>
                    <a:ahLst/>
                    <a:cxnLst>
                      <a:cxn ang="0">
                        <a:pos x="connsiteX0" y="connsiteY0"/>
                      </a:cxn>
                      <a:cxn ang="0">
                        <a:pos x="connsiteX1" y="connsiteY1"/>
                      </a:cxn>
                    </a:cxnLst>
                    <a:rect l="l" t="t" r="r" b="b"/>
                    <a:pathLst>
                      <a:path w="136013" h="6800">
                        <a:moveTo>
                          <a:pt x="389" y="126"/>
                        </a:moveTo>
                        <a:lnTo>
                          <a:pt x="13640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7" name="Freihandform: Form 176">
                    <a:extLst>
                      <a:ext uri="{FF2B5EF4-FFF2-40B4-BE49-F238E27FC236}">
                        <a16:creationId xmlns:a16="http://schemas.microsoft.com/office/drawing/2014/main" id="{2C5C9BAE-B901-294C-100C-6F3B6994FAA0}"/>
                      </a:ext>
                    </a:extLst>
                  </p:cNvPr>
                  <p:cNvSpPr/>
                  <p:nvPr/>
                </p:nvSpPr>
                <p:spPr>
                  <a:xfrm>
                    <a:off x="9103285" y="1609392"/>
                    <a:ext cx="136013" cy="6800"/>
                  </a:xfrm>
                  <a:custGeom>
                    <a:avLst/>
                    <a:gdLst>
                      <a:gd name="connsiteX0" fmla="*/ 409 w 136013"/>
                      <a:gd name="connsiteY0" fmla="*/ 126 h 6800"/>
                      <a:gd name="connsiteX1" fmla="*/ 136422 w 136013"/>
                      <a:gd name="connsiteY1" fmla="*/ 126 h 6800"/>
                    </a:gdLst>
                    <a:ahLst/>
                    <a:cxnLst>
                      <a:cxn ang="0">
                        <a:pos x="connsiteX0" y="connsiteY0"/>
                      </a:cxn>
                      <a:cxn ang="0">
                        <a:pos x="connsiteX1" y="connsiteY1"/>
                      </a:cxn>
                    </a:cxnLst>
                    <a:rect l="l" t="t" r="r" b="b"/>
                    <a:pathLst>
                      <a:path w="136013" h="6800">
                        <a:moveTo>
                          <a:pt x="409" y="126"/>
                        </a:moveTo>
                        <a:lnTo>
                          <a:pt x="13642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8" name="Freihandform: Form 177">
                    <a:extLst>
                      <a:ext uri="{FF2B5EF4-FFF2-40B4-BE49-F238E27FC236}">
                        <a16:creationId xmlns:a16="http://schemas.microsoft.com/office/drawing/2014/main" id="{32054BAC-6D32-6F0B-3228-2DF51057AC67}"/>
                      </a:ext>
                    </a:extLst>
                  </p:cNvPr>
                  <p:cNvSpPr/>
                  <p:nvPr/>
                </p:nvSpPr>
                <p:spPr>
                  <a:xfrm>
                    <a:off x="9239298" y="1609392"/>
                    <a:ext cx="136013" cy="6800"/>
                  </a:xfrm>
                  <a:custGeom>
                    <a:avLst/>
                    <a:gdLst>
                      <a:gd name="connsiteX0" fmla="*/ 429 w 136013"/>
                      <a:gd name="connsiteY0" fmla="*/ 126 h 6800"/>
                      <a:gd name="connsiteX1" fmla="*/ 136442 w 136013"/>
                      <a:gd name="connsiteY1" fmla="*/ 126 h 6800"/>
                    </a:gdLst>
                    <a:ahLst/>
                    <a:cxnLst>
                      <a:cxn ang="0">
                        <a:pos x="connsiteX0" y="connsiteY0"/>
                      </a:cxn>
                      <a:cxn ang="0">
                        <a:pos x="connsiteX1" y="connsiteY1"/>
                      </a:cxn>
                    </a:cxnLst>
                    <a:rect l="l" t="t" r="r" b="b"/>
                    <a:pathLst>
                      <a:path w="136013" h="6800">
                        <a:moveTo>
                          <a:pt x="429" y="126"/>
                        </a:moveTo>
                        <a:lnTo>
                          <a:pt x="13644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79" name="Freihandform: Form 178">
                    <a:extLst>
                      <a:ext uri="{FF2B5EF4-FFF2-40B4-BE49-F238E27FC236}">
                        <a16:creationId xmlns:a16="http://schemas.microsoft.com/office/drawing/2014/main" id="{B9E29312-5E45-4502-AA15-E636A776EE3A}"/>
                      </a:ext>
                    </a:extLst>
                  </p:cNvPr>
                  <p:cNvSpPr/>
                  <p:nvPr/>
                </p:nvSpPr>
                <p:spPr>
                  <a:xfrm>
                    <a:off x="9375312" y="1609392"/>
                    <a:ext cx="136013" cy="6800"/>
                  </a:xfrm>
                  <a:custGeom>
                    <a:avLst/>
                    <a:gdLst>
                      <a:gd name="connsiteX0" fmla="*/ 449 w 136013"/>
                      <a:gd name="connsiteY0" fmla="*/ 126 h 6800"/>
                      <a:gd name="connsiteX1" fmla="*/ 136462 w 136013"/>
                      <a:gd name="connsiteY1" fmla="*/ 126 h 6800"/>
                    </a:gdLst>
                    <a:ahLst/>
                    <a:cxnLst>
                      <a:cxn ang="0">
                        <a:pos x="connsiteX0" y="connsiteY0"/>
                      </a:cxn>
                      <a:cxn ang="0">
                        <a:pos x="connsiteX1" y="connsiteY1"/>
                      </a:cxn>
                    </a:cxnLst>
                    <a:rect l="l" t="t" r="r" b="b"/>
                    <a:pathLst>
                      <a:path w="136013" h="6800">
                        <a:moveTo>
                          <a:pt x="449" y="126"/>
                        </a:moveTo>
                        <a:lnTo>
                          <a:pt x="13646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80" name="Freihandform: Form 179">
                    <a:extLst>
                      <a:ext uri="{FF2B5EF4-FFF2-40B4-BE49-F238E27FC236}">
                        <a16:creationId xmlns:a16="http://schemas.microsoft.com/office/drawing/2014/main" id="{2A677BDB-E56B-C92F-8C97-7C5CE956A8D4}"/>
                      </a:ext>
                    </a:extLst>
                  </p:cNvPr>
                  <p:cNvSpPr/>
                  <p:nvPr/>
                </p:nvSpPr>
                <p:spPr>
                  <a:xfrm>
                    <a:off x="9511325" y="1609392"/>
                    <a:ext cx="136013" cy="6800"/>
                  </a:xfrm>
                  <a:custGeom>
                    <a:avLst/>
                    <a:gdLst>
                      <a:gd name="connsiteX0" fmla="*/ 469 w 136013"/>
                      <a:gd name="connsiteY0" fmla="*/ 126 h 6800"/>
                      <a:gd name="connsiteX1" fmla="*/ 136482 w 136013"/>
                      <a:gd name="connsiteY1" fmla="*/ 126 h 6800"/>
                    </a:gdLst>
                    <a:ahLst/>
                    <a:cxnLst>
                      <a:cxn ang="0">
                        <a:pos x="connsiteX0" y="connsiteY0"/>
                      </a:cxn>
                      <a:cxn ang="0">
                        <a:pos x="connsiteX1" y="connsiteY1"/>
                      </a:cxn>
                    </a:cxnLst>
                    <a:rect l="l" t="t" r="r" b="b"/>
                    <a:pathLst>
                      <a:path w="136013" h="6800">
                        <a:moveTo>
                          <a:pt x="469" y="126"/>
                        </a:moveTo>
                        <a:lnTo>
                          <a:pt x="13648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81" name="Freihandform: Form 180">
                    <a:extLst>
                      <a:ext uri="{FF2B5EF4-FFF2-40B4-BE49-F238E27FC236}">
                        <a16:creationId xmlns:a16="http://schemas.microsoft.com/office/drawing/2014/main" id="{5F708CB5-CFBF-DEBB-BD2A-DD05285DB08B}"/>
                      </a:ext>
                    </a:extLst>
                  </p:cNvPr>
                  <p:cNvSpPr/>
                  <p:nvPr/>
                </p:nvSpPr>
                <p:spPr>
                  <a:xfrm>
                    <a:off x="9647339" y="1609392"/>
                    <a:ext cx="136013" cy="6800"/>
                  </a:xfrm>
                  <a:custGeom>
                    <a:avLst/>
                    <a:gdLst>
                      <a:gd name="connsiteX0" fmla="*/ 489 w 136013"/>
                      <a:gd name="connsiteY0" fmla="*/ 126 h 6800"/>
                      <a:gd name="connsiteX1" fmla="*/ 136502 w 136013"/>
                      <a:gd name="connsiteY1" fmla="*/ 126 h 6800"/>
                    </a:gdLst>
                    <a:ahLst/>
                    <a:cxnLst>
                      <a:cxn ang="0">
                        <a:pos x="connsiteX0" y="connsiteY0"/>
                      </a:cxn>
                      <a:cxn ang="0">
                        <a:pos x="connsiteX1" y="connsiteY1"/>
                      </a:cxn>
                    </a:cxnLst>
                    <a:rect l="l" t="t" r="r" b="b"/>
                    <a:pathLst>
                      <a:path w="136013" h="6800">
                        <a:moveTo>
                          <a:pt x="489" y="126"/>
                        </a:moveTo>
                        <a:lnTo>
                          <a:pt x="136502" y="12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82" name="Freihandform: Form 181">
                    <a:extLst>
                      <a:ext uri="{FF2B5EF4-FFF2-40B4-BE49-F238E27FC236}">
                        <a16:creationId xmlns:a16="http://schemas.microsoft.com/office/drawing/2014/main" id="{8A8B9C17-90C8-FA1C-FB12-0CCD83FD3525}"/>
                      </a:ext>
                    </a:extLst>
                  </p:cNvPr>
                  <p:cNvSpPr/>
                  <p:nvPr/>
                </p:nvSpPr>
                <p:spPr>
                  <a:xfrm>
                    <a:off x="9783353" y="1609392"/>
                    <a:ext cx="136013" cy="6800"/>
                  </a:xfrm>
                  <a:custGeom>
                    <a:avLst/>
                    <a:gdLst>
                      <a:gd name="connsiteX0" fmla="*/ 509 w 136013"/>
                      <a:gd name="connsiteY0" fmla="*/ 126 h 6800"/>
                      <a:gd name="connsiteX1" fmla="*/ 136522 w 136013"/>
                      <a:gd name="connsiteY1" fmla="*/ 126 h 6800"/>
                    </a:gdLst>
                    <a:ahLst/>
                    <a:cxnLst>
                      <a:cxn ang="0">
                        <a:pos x="connsiteX0" y="connsiteY0"/>
                      </a:cxn>
                      <a:cxn ang="0">
                        <a:pos x="connsiteX1" y="connsiteY1"/>
                      </a:cxn>
                    </a:cxnLst>
                    <a:rect l="l" t="t" r="r" b="b"/>
                    <a:pathLst>
                      <a:path w="136013" h="6800">
                        <a:moveTo>
                          <a:pt x="509" y="126"/>
                        </a:moveTo>
                        <a:lnTo>
                          <a:pt x="136522" y="126"/>
                        </a:lnTo>
                      </a:path>
                    </a:pathLst>
                  </a:custGeom>
                  <a:noFill/>
                  <a:ln w="6787" cap="rnd">
                    <a:solidFill>
                      <a:srgbClr val="000000"/>
                    </a:solidFill>
                    <a:prstDash val="solid"/>
                    <a:miter/>
                  </a:ln>
                </p:spPr>
                <p:txBody>
                  <a:bodyPr rtlCol="0" anchor="ctr"/>
                  <a:lstStyle/>
                  <a:p>
                    <a:endParaRPr lang="de-DE"/>
                  </a:p>
                </p:txBody>
              </p:sp>
            </p:grpSp>
          </p:grpSp>
          <p:grpSp>
            <p:nvGrpSpPr>
              <p:cNvPr id="19" name="Grafik 87">
                <a:extLst>
                  <a:ext uri="{FF2B5EF4-FFF2-40B4-BE49-F238E27FC236}">
                    <a16:creationId xmlns:a16="http://schemas.microsoft.com/office/drawing/2014/main" id="{09BD7F89-9215-9B67-0910-D65AF6DE2DF7}"/>
                  </a:ext>
                </a:extLst>
              </p:cNvPr>
              <p:cNvGrpSpPr/>
              <p:nvPr/>
            </p:nvGrpSpPr>
            <p:grpSpPr>
              <a:xfrm>
                <a:off x="6447989" y="1774493"/>
                <a:ext cx="3335363" cy="246221"/>
                <a:chOff x="6447989" y="1774493"/>
                <a:chExt cx="3335363" cy="246221"/>
              </a:xfrm>
            </p:grpSpPr>
            <p:sp>
              <p:nvSpPr>
                <p:cNvPr id="134" name="Textfeld 133">
                  <a:extLst>
                    <a:ext uri="{FF2B5EF4-FFF2-40B4-BE49-F238E27FC236}">
                      <a16:creationId xmlns:a16="http://schemas.microsoft.com/office/drawing/2014/main" id="{2453A42C-40C2-21A9-6815-6B8DC02FD1DD}"/>
                    </a:ext>
                  </a:extLst>
                </p:cNvPr>
                <p:cNvSpPr txBox="1"/>
                <p:nvPr/>
              </p:nvSpPr>
              <p:spPr>
                <a:xfrm>
                  <a:off x="6447989" y="1774493"/>
                  <a:ext cx="348172"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D4</a:t>
                  </a:r>
                </a:p>
              </p:txBody>
            </p:sp>
            <p:grpSp>
              <p:nvGrpSpPr>
                <p:cNvPr id="135" name="Grafik 87">
                  <a:extLst>
                    <a:ext uri="{FF2B5EF4-FFF2-40B4-BE49-F238E27FC236}">
                      <a16:creationId xmlns:a16="http://schemas.microsoft.com/office/drawing/2014/main" id="{A73D216F-BD22-F96D-084C-C5DD5412DA35}"/>
                    </a:ext>
                  </a:extLst>
                </p:cNvPr>
                <p:cNvGrpSpPr/>
                <p:nvPr/>
              </p:nvGrpSpPr>
              <p:grpSpPr>
                <a:xfrm>
                  <a:off x="6791053" y="1813412"/>
                  <a:ext cx="2992299" cy="142814"/>
                  <a:chOff x="6791053" y="1813412"/>
                  <a:chExt cx="2992299" cy="142814"/>
                </a:xfrm>
              </p:grpSpPr>
              <p:sp>
                <p:nvSpPr>
                  <p:cNvPr id="136" name="Freihandform: Form 135">
                    <a:extLst>
                      <a:ext uri="{FF2B5EF4-FFF2-40B4-BE49-F238E27FC236}">
                        <a16:creationId xmlns:a16="http://schemas.microsoft.com/office/drawing/2014/main" id="{D8DD7DAB-34D0-CE0A-3013-BAAF96D3C350}"/>
                      </a:ext>
                    </a:extLst>
                  </p:cNvPr>
                  <p:cNvSpPr/>
                  <p:nvPr/>
                </p:nvSpPr>
                <p:spPr>
                  <a:xfrm>
                    <a:off x="6791053" y="1949426"/>
                    <a:ext cx="136013" cy="6800"/>
                  </a:xfrm>
                  <a:custGeom>
                    <a:avLst/>
                    <a:gdLst>
                      <a:gd name="connsiteX0" fmla="*/ 69 w 136013"/>
                      <a:gd name="connsiteY0" fmla="*/ 156 h 6800"/>
                      <a:gd name="connsiteX1" fmla="*/ 136082 w 136013"/>
                      <a:gd name="connsiteY1" fmla="*/ 156 h 6800"/>
                    </a:gdLst>
                    <a:ahLst/>
                    <a:cxnLst>
                      <a:cxn ang="0">
                        <a:pos x="connsiteX0" y="connsiteY0"/>
                      </a:cxn>
                      <a:cxn ang="0">
                        <a:pos x="connsiteX1" y="connsiteY1"/>
                      </a:cxn>
                    </a:cxnLst>
                    <a:rect l="l" t="t" r="r" b="b"/>
                    <a:pathLst>
                      <a:path w="136013" h="6800">
                        <a:moveTo>
                          <a:pt x="69" y="156"/>
                        </a:moveTo>
                        <a:lnTo>
                          <a:pt x="13608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37" name="Freihandform: Form 136">
                    <a:extLst>
                      <a:ext uri="{FF2B5EF4-FFF2-40B4-BE49-F238E27FC236}">
                        <a16:creationId xmlns:a16="http://schemas.microsoft.com/office/drawing/2014/main" id="{6D23F6F2-213D-7C1D-C24A-19D9033BB755}"/>
                      </a:ext>
                    </a:extLst>
                  </p:cNvPr>
                  <p:cNvSpPr/>
                  <p:nvPr/>
                </p:nvSpPr>
                <p:spPr>
                  <a:xfrm>
                    <a:off x="6927068" y="1949426"/>
                    <a:ext cx="136013" cy="6800"/>
                  </a:xfrm>
                  <a:custGeom>
                    <a:avLst/>
                    <a:gdLst>
                      <a:gd name="connsiteX0" fmla="*/ 89 w 136013"/>
                      <a:gd name="connsiteY0" fmla="*/ 156 h 6800"/>
                      <a:gd name="connsiteX1" fmla="*/ 136102 w 136013"/>
                      <a:gd name="connsiteY1" fmla="*/ 156 h 6800"/>
                    </a:gdLst>
                    <a:ahLst/>
                    <a:cxnLst>
                      <a:cxn ang="0">
                        <a:pos x="connsiteX0" y="connsiteY0"/>
                      </a:cxn>
                      <a:cxn ang="0">
                        <a:pos x="connsiteX1" y="connsiteY1"/>
                      </a:cxn>
                    </a:cxnLst>
                    <a:rect l="l" t="t" r="r" b="b"/>
                    <a:pathLst>
                      <a:path w="136013" h="6800">
                        <a:moveTo>
                          <a:pt x="89" y="156"/>
                        </a:moveTo>
                        <a:lnTo>
                          <a:pt x="13610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38" name="Freihandform: Form 137">
                    <a:extLst>
                      <a:ext uri="{FF2B5EF4-FFF2-40B4-BE49-F238E27FC236}">
                        <a16:creationId xmlns:a16="http://schemas.microsoft.com/office/drawing/2014/main" id="{50B74DC2-F233-4268-E6FC-7CBA440C75BF}"/>
                      </a:ext>
                    </a:extLst>
                  </p:cNvPr>
                  <p:cNvSpPr/>
                  <p:nvPr/>
                </p:nvSpPr>
                <p:spPr>
                  <a:xfrm>
                    <a:off x="7063081" y="1949426"/>
                    <a:ext cx="136013" cy="6800"/>
                  </a:xfrm>
                  <a:custGeom>
                    <a:avLst/>
                    <a:gdLst>
                      <a:gd name="connsiteX0" fmla="*/ 109 w 136013"/>
                      <a:gd name="connsiteY0" fmla="*/ 156 h 6800"/>
                      <a:gd name="connsiteX1" fmla="*/ 136122 w 136013"/>
                      <a:gd name="connsiteY1" fmla="*/ 156 h 6800"/>
                    </a:gdLst>
                    <a:ahLst/>
                    <a:cxnLst>
                      <a:cxn ang="0">
                        <a:pos x="connsiteX0" y="connsiteY0"/>
                      </a:cxn>
                      <a:cxn ang="0">
                        <a:pos x="connsiteX1" y="connsiteY1"/>
                      </a:cxn>
                    </a:cxnLst>
                    <a:rect l="l" t="t" r="r" b="b"/>
                    <a:pathLst>
                      <a:path w="136013" h="6800">
                        <a:moveTo>
                          <a:pt x="109" y="156"/>
                        </a:moveTo>
                        <a:lnTo>
                          <a:pt x="13612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39" name="Freihandform: Form 138">
                    <a:extLst>
                      <a:ext uri="{FF2B5EF4-FFF2-40B4-BE49-F238E27FC236}">
                        <a16:creationId xmlns:a16="http://schemas.microsoft.com/office/drawing/2014/main" id="{72F4C58D-1DBE-206F-309A-B34D17B0177D}"/>
                      </a:ext>
                    </a:extLst>
                  </p:cNvPr>
                  <p:cNvSpPr/>
                  <p:nvPr/>
                </p:nvSpPr>
                <p:spPr>
                  <a:xfrm>
                    <a:off x="7199095" y="1949426"/>
                    <a:ext cx="136013" cy="6800"/>
                  </a:xfrm>
                  <a:custGeom>
                    <a:avLst/>
                    <a:gdLst>
                      <a:gd name="connsiteX0" fmla="*/ 129 w 136013"/>
                      <a:gd name="connsiteY0" fmla="*/ 156 h 6800"/>
                      <a:gd name="connsiteX1" fmla="*/ 136142 w 136013"/>
                      <a:gd name="connsiteY1" fmla="*/ 156 h 6800"/>
                    </a:gdLst>
                    <a:ahLst/>
                    <a:cxnLst>
                      <a:cxn ang="0">
                        <a:pos x="connsiteX0" y="connsiteY0"/>
                      </a:cxn>
                      <a:cxn ang="0">
                        <a:pos x="connsiteX1" y="connsiteY1"/>
                      </a:cxn>
                    </a:cxnLst>
                    <a:rect l="l" t="t" r="r" b="b"/>
                    <a:pathLst>
                      <a:path w="136013" h="6800">
                        <a:moveTo>
                          <a:pt x="129" y="156"/>
                        </a:moveTo>
                        <a:lnTo>
                          <a:pt x="13614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0" name="Freihandform: Form 139">
                    <a:extLst>
                      <a:ext uri="{FF2B5EF4-FFF2-40B4-BE49-F238E27FC236}">
                        <a16:creationId xmlns:a16="http://schemas.microsoft.com/office/drawing/2014/main" id="{5B16D9C3-2DA8-6278-1F21-1AA635E2498B}"/>
                      </a:ext>
                    </a:extLst>
                  </p:cNvPr>
                  <p:cNvSpPr/>
                  <p:nvPr/>
                </p:nvSpPr>
                <p:spPr>
                  <a:xfrm>
                    <a:off x="7335108" y="1949426"/>
                    <a:ext cx="136013" cy="6800"/>
                  </a:xfrm>
                  <a:custGeom>
                    <a:avLst/>
                    <a:gdLst>
                      <a:gd name="connsiteX0" fmla="*/ 149 w 136013"/>
                      <a:gd name="connsiteY0" fmla="*/ 156 h 6800"/>
                      <a:gd name="connsiteX1" fmla="*/ 136162 w 136013"/>
                      <a:gd name="connsiteY1" fmla="*/ 156 h 6800"/>
                    </a:gdLst>
                    <a:ahLst/>
                    <a:cxnLst>
                      <a:cxn ang="0">
                        <a:pos x="connsiteX0" y="connsiteY0"/>
                      </a:cxn>
                      <a:cxn ang="0">
                        <a:pos x="connsiteX1" y="connsiteY1"/>
                      </a:cxn>
                    </a:cxnLst>
                    <a:rect l="l" t="t" r="r" b="b"/>
                    <a:pathLst>
                      <a:path w="136013" h="6800">
                        <a:moveTo>
                          <a:pt x="149" y="156"/>
                        </a:moveTo>
                        <a:lnTo>
                          <a:pt x="13616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1" name="Freihandform: Form 140">
                    <a:extLst>
                      <a:ext uri="{FF2B5EF4-FFF2-40B4-BE49-F238E27FC236}">
                        <a16:creationId xmlns:a16="http://schemas.microsoft.com/office/drawing/2014/main" id="{FA0EC8CF-334B-33AB-BF88-5980D5CF3AE5}"/>
                      </a:ext>
                    </a:extLst>
                  </p:cNvPr>
                  <p:cNvSpPr/>
                  <p:nvPr/>
                </p:nvSpPr>
                <p:spPr>
                  <a:xfrm>
                    <a:off x="7471122" y="1949426"/>
                    <a:ext cx="136013" cy="6800"/>
                  </a:xfrm>
                  <a:custGeom>
                    <a:avLst/>
                    <a:gdLst>
                      <a:gd name="connsiteX0" fmla="*/ 169 w 136013"/>
                      <a:gd name="connsiteY0" fmla="*/ 156 h 6800"/>
                      <a:gd name="connsiteX1" fmla="*/ 136182 w 136013"/>
                      <a:gd name="connsiteY1" fmla="*/ 156 h 6800"/>
                    </a:gdLst>
                    <a:ahLst/>
                    <a:cxnLst>
                      <a:cxn ang="0">
                        <a:pos x="connsiteX0" y="connsiteY0"/>
                      </a:cxn>
                      <a:cxn ang="0">
                        <a:pos x="connsiteX1" y="connsiteY1"/>
                      </a:cxn>
                    </a:cxnLst>
                    <a:rect l="l" t="t" r="r" b="b"/>
                    <a:pathLst>
                      <a:path w="136013" h="6800">
                        <a:moveTo>
                          <a:pt x="169" y="156"/>
                        </a:moveTo>
                        <a:lnTo>
                          <a:pt x="13618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2" name="Freihandform: Form 141">
                    <a:extLst>
                      <a:ext uri="{FF2B5EF4-FFF2-40B4-BE49-F238E27FC236}">
                        <a16:creationId xmlns:a16="http://schemas.microsoft.com/office/drawing/2014/main" id="{482AADC1-285E-68FD-0A37-C44C27AB45FA}"/>
                      </a:ext>
                    </a:extLst>
                  </p:cNvPr>
                  <p:cNvSpPr/>
                  <p:nvPr/>
                </p:nvSpPr>
                <p:spPr>
                  <a:xfrm>
                    <a:off x="7607135" y="1949426"/>
                    <a:ext cx="136013" cy="6800"/>
                  </a:xfrm>
                  <a:custGeom>
                    <a:avLst/>
                    <a:gdLst>
                      <a:gd name="connsiteX0" fmla="*/ 189 w 136013"/>
                      <a:gd name="connsiteY0" fmla="*/ 156 h 6800"/>
                      <a:gd name="connsiteX1" fmla="*/ 136202 w 136013"/>
                      <a:gd name="connsiteY1" fmla="*/ 156 h 6800"/>
                    </a:gdLst>
                    <a:ahLst/>
                    <a:cxnLst>
                      <a:cxn ang="0">
                        <a:pos x="connsiteX0" y="connsiteY0"/>
                      </a:cxn>
                      <a:cxn ang="0">
                        <a:pos x="connsiteX1" y="connsiteY1"/>
                      </a:cxn>
                    </a:cxnLst>
                    <a:rect l="l" t="t" r="r" b="b"/>
                    <a:pathLst>
                      <a:path w="136013" h="6800">
                        <a:moveTo>
                          <a:pt x="189" y="156"/>
                        </a:moveTo>
                        <a:lnTo>
                          <a:pt x="13620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3" name="Freihandform: Form 142">
                    <a:extLst>
                      <a:ext uri="{FF2B5EF4-FFF2-40B4-BE49-F238E27FC236}">
                        <a16:creationId xmlns:a16="http://schemas.microsoft.com/office/drawing/2014/main" id="{66C55D9D-D735-CE31-189E-DCB128D62C1C}"/>
                      </a:ext>
                    </a:extLst>
                  </p:cNvPr>
                  <p:cNvSpPr/>
                  <p:nvPr/>
                </p:nvSpPr>
                <p:spPr>
                  <a:xfrm>
                    <a:off x="7743149" y="1949426"/>
                    <a:ext cx="136013" cy="6800"/>
                  </a:xfrm>
                  <a:custGeom>
                    <a:avLst/>
                    <a:gdLst>
                      <a:gd name="connsiteX0" fmla="*/ 209 w 136013"/>
                      <a:gd name="connsiteY0" fmla="*/ 156 h 6800"/>
                      <a:gd name="connsiteX1" fmla="*/ 136222 w 136013"/>
                      <a:gd name="connsiteY1" fmla="*/ 156 h 6800"/>
                    </a:gdLst>
                    <a:ahLst/>
                    <a:cxnLst>
                      <a:cxn ang="0">
                        <a:pos x="connsiteX0" y="connsiteY0"/>
                      </a:cxn>
                      <a:cxn ang="0">
                        <a:pos x="connsiteX1" y="connsiteY1"/>
                      </a:cxn>
                    </a:cxnLst>
                    <a:rect l="l" t="t" r="r" b="b"/>
                    <a:pathLst>
                      <a:path w="136013" h="6800">
                        <a:moveTo>
                          <a:pt x="209" y="156"/>
                        </a:moveTo>
                        <a:lnTo>
                          <a:pt x="13622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4" name="Freihandform: Form 143">
                    <a:extLst>
                      <a:ext uri="{FF2B5EF4-FFF2-40B4-BE49-F238E27FC236}">
                        <a16:creationId xmlns:a16="http://schemas.microsoft.com/office/drawing/2014/main" id="{D2C2DC6A-3C02-E651-57A4-7BF3A346C744}"/>
                      </a:ext>
                    </a:extLst>
                  </p:cNvPr>
                  <p:cNvSpPr/>
                  <p:nvPr/>
                </p:nvSpPr>
                <p:spPr>
                  <a:xfrm>
                    <a:off x="7879163" y="1949426"/>
                    <a:ext cx="136013" cy="6800"/>
                  </a:xfrm>
                  <a:custGeom>
                    <a:avLst/>
                    <a:gdLst>
                      <a:gd name="connsiteX0" fmla="*/ 229 w 136013"/>
                      <a:gd name="connsiteY0" fmla="*/ 156 h 6800"/>
                      <a:gd name="connsiteX1" fmla="*/ 136242 w 136013"/>
                      <a:gd name="connsiteY1" fmla="*/ 156 h 6800"/>
                    </a:gdLst>
                    <a:ahLst/>
                    <a:cxnLst>
                      <a:cxn ang="0">
                        <a:pos x="connsiteX0" y="connsiteY0"/>
                      </a:cxn>
                      <a:cxn ang="0">
                        <a:pos x="connsiteX1" y="connsiteY1"/>
                      </a:cxn>
                    </a:cxnLst>
                    <a:rect l="l" t="t" r="r" b="b"/>
                    <a:pathLst>
                      <a:path w="136013" h="6800">
                        <a:moveTo>
                          <a:pt x="229" y="156"/>
                        </a:moveTo>
                        <a:lnTo>
                          <a:pt x="13624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5" name="Freihandform: Form 144">
                    <a:extLst>
                      <a:ext uri="{FF2B5EF4-FFF2-40B4-BE49-F238E27FC236}">
                        <a16:creationId xmlns:a16="http://schemas.microsoft.com/office/drawing/2014/main" id="{A2E857D8-925F-CBFC-E3FF-B26ACBE7FF8B}"/>
                      </a:ext>
                    </a:extLst>
                  </p:cNvPr>
                  <p:cNvSpPr/>
                  <p:nvPr/>
                </p:nvSpPr>
                <p:spPr>
                  <a:xfrm>
                    <a:off x="8015176" y="1949426"/>
                    <a:ext cx="136013" cy="6800"/>
                  </a:xfrm>
                  <a:custGeom>
                    <a:avLst/>
                    <a:gdLst>
                      <a:gd name="connsiteX0" fmla="*/ 249 w 136013"/>
                      <a:gd name="connsiteY0" fmla="*/ 156 h 6800"/>
                      <a:gd name="connsiteX1" fmla="*/ 136262 w 136013"/>
                      <a:gd name="connsiteY1" fmla="*/ 156 h 6800"/>
                    </a:gdLst>
                    <a:ahLst/>
                    <a:cxnLst>
                      <a:cxn ang="0">
                        <a:pos x="connsiteX0" y="connsiteY0"/>
                      </a:cxn>
                      <a:cxn ang="0">
                        <a:pos x="connsiteX1" y="connsiteY1"/>
                      </a:cxn>
                    </a:cxnLst>
                    <a:rect l="l" t="t" r="r" b="b"/>
                    <a:pathLst>
                      <a:path w="136013" h="6800">
                        <a:moveTo>
                          <a:pt x="249" y="156"/>
                        </a:moveTo>
                        <a:lnTo>
                          <a:pt x="13626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6" name="Freihandform: Form 145">
                    <a:extLst>
                      <a:ext uri="{FF2B5EF4-FFF2-40B4-BE49-F238E27FC236}">
                        <a16:creationId xmlns:a16="http://schemas.microsoft.com/office/drawing/2014/main" id="{971EECCE-3198-BD46-F12E-05A6A026FF66}"/>
                      </a:ext>
                    </a:extLst>
                  </p:cNvPr>
                  <p:cNvSpPr/>
                  <p:nvPr/>
                </p:nvSpPr>
                <p:spPr>
                  <a:xfrm>
                    <a:off x="8151190" y="1949426"/>
                    <a:ext cx="136013" cy="6800"/>
                  </a:xfrm>
                  <a:custGeom>
                    <a:avLst/>
                    <a:gdLst>
                      <a:gd name="connsiteX0" fmla="*/ 269 w 136013"/>
                      <a:gd name="connsiteY0" fmla="*/ 156 h 6800"/>
                      <a:gd name="connsiteX1" fmla="*/ 136282 w 136013"/>
                      <a:gd name="connsiteY1" fmla="*/ 156 h 6800"/>
                    </a:gdLst>
                    <a:ahLst/>
                    <a:cxnLst>
                      <a:cxn ang="0">
                        <a:pos x="connsiteX0" y="connsiteY0"/>
                      </a:cxn>
                      <a:cxn ang="0">
                        <a:pos x="connsiteX1" y="connsiteY1"/>
                      </a:cxn>
                    </a:cxnLst>
                    <a:rect l="l" t="t" r="r" b="b"/>
                    <a:pathLst>
                      <a:path w="136013" h="6800">
                        <a:moveTo>
                          <a:pt x="269" y="156"/>
                        </a:moveTo>
                        <a:lnTo>
                          <a:pt x="13628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7" name="Freihandform: Form 146">
                    <a:extLst>
                      <a:ext uri="{FF2B5EF4-FFF2-40B4-BE49-F238E27FC236}">
                        <a16:creationId xmlns:a16="http://schemas.microsoft.com/office/drawing/2014/main" id="{CCFBB001-A3D0-B46A-B1E7-ED679FCD5D3D}"/>
                      </a:ext>
                    </a:extLst>
                  </p:cNvPr>
                  <p:cNvSpPr/>
                  <p:nvPr/>
                </p:nvSpPr>
                <p:spPr>
                  <a:xfrm>
                    <a:off x="8287203" y="1949426"/>
                    <a:ext cx="136013" cy="6800"/>
                  </a:xfrm>
                  <a:custGeom>
                    <a:avLst/>
                    <a:gdLst>
                      <a:gd name="connsiteX0" fmla="*/ 289 w 136013"/>
                      <a:gd name="connsiteY0" fmla="*/ 156 h 6800"/>
                      <a:gd name="connsiteX1" fmla="*/ 136302 w 136013"/>
                      <a:gd name="connsiteY1" fmla="*/ 156 h 6800"/>
                    </a:gdLst>
                    <a:ahLst/>
                    <a:cxnLst>
                      <a:cxn ang="0">
                        <a:pos x="connsiteX0" y="connsiteY0"/>
                      </a:cxn>
                      <a:cxn ang="0">
                        <a:pos x="connsiteX1" y="connsiteY1"/>
                      </a:cxn>
                    </a:cxnLst>
                    <a:rect l="l" t="t" r="r" b="b"/>
                    <a:pathLst>
                      <a:path w="136013" h="6800">
                        <a:moveTo>
                          <a:pt x="289" y="156"/>
                        </a:moveTo>
                        <a:lnTo>
                          <a:pt x="13630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8" name="Freihandform: Form 147">
                    <a:extLst>
                      <a:ext uri="{FF2B5EF4-FFF2-40B4-BE49-F238E27FC236}">
                        <a16:creationId xmlns:a16="http://schemas.microsoft.com/office/drawing/2014/main" id="{F610400B-5047-E6C7-3EA6-B9049254D750}"/>
                      </a:ext>
                    </a:extLst>
                  </p:cNvPr>
                  <p:cNvSpPr/>
                  <p:nvPr/>
                </p:nvSpPr>
                <p:spPr>
                  <a:xfrm>
                    <a:off x="8423217" y="1949426"/>
                    <a:ext cx="136013" cy="6800"/>
                  </a:xfrm>
                  <a:custGeom>
                    <a:avLst/>
                    <a:gdLst>
                      <a:gd name="connsiteX0" fmla="*/ 309 w 136013"/>
                      <a:gd name="connsiteY0" fmla="*/ 156 h 6800"/>
                      <a:gd name="connsiteX1" fmla="*/ 136322 w 136013"/>
                      <a:gd name="connsiteY1" fmla="*/ 156 h 6800"/>
                    </a:gdLst>
                    <a:ahLst/>
                    <a:cxnLst>
                      <a:cxn ang="0">
                        <a:pos x="connsiteX0" y="connsiteY0"/>
                      </a:cxn>
                      <a:cxn ang="0">
                        <a:pos x="connsiteX1" y="connsiteY1"/>
                      </a:cxn>
                    </a:cxnLst>
                    <a:rect l="l" t="t" r="r" b="b"/>
                    <a:pathLst>
                      <a:path w="136013" h="6800">
                        <a:moveTo>
                          <a:pt x="309" y="156"/>
                        </a:moveTo>
                        <a:lnTo>
                          <a:pt x="13632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49" name="Freihandform: Form 148">
                    <a:extLst>
                      <a:ext uri="{FF2B5EF4-FFF2-40B4-BE49-F238E27FC236}">
                        <a16:creationId xmlns:a16="http://schemas.microsoft.com/office/drawing/2014/main" id="{5752FF57-7902-34C3-9F67-412F239C4588}"/>
                      </a:ext>
                    </a:extLst>
                  </p:cNvPr>
                  <p:cNvSpPr/>
                  <p:nvPr/>
                </p:nvSpPr>
                <p:spPr>
                  <a:xfrm>
                    <a:off x="8559230" y="1813412"/>
                    <a:ext cx="136013" cy="136013"/>
                  </a:xfrm>
                  <a:custGeom>
                    <a:avLst/>
                    <a:gdLst>
                      <a:gd name="connsiteX0" fmla="*/ 329 w 136013"/>
                      <a:gd name="connsiteY0" fmla="*/ 136169 h 136013"/>
                      <a:gd name="connsiteX1" fmla="*/ 20731 w 136013"/>
                      <a:gd name="connsiteY1" fmla="*/ 136169 h 136013"/>
                      <a:gd name="connsiteX2" fmla="*/ 61535 w 136013"/>
                      <a:gd name="connsiteY2" fmla="*/ 156 h 136013"/>
                      <a:gd name="connsiteX3" fmla="*/ 136342 w 136013"/>
                      <a:gd name="connsiteY3" fmla="*/ 156 h 136013"/>
                    </a:gdLst>
                    <a:ahLst/>
                    <a:cxnLst>
                      <a:cxn ang="0">
                        <a:pos x="connsiteX0" y="connsiteY0"/>
                      </a:cxn>
                      <a:cxn ang="0">
                        <a:pos x="connsiteX1" y="connsiteY1"/>
                      </a:cxn>
                      <a:cxn ang="0">
                        <a:pos x="connsiteX2" y="connsiteY2"/>
                      </a:cxn>
                      <a:cxn ang="0">
                        <a:pos x="connsiteX3" y="connsiteY3"/>
                      </a:cxn>
                    </a:cxnLst>
                    <a:rect l="l" t="t" r="r" b="b"/>
                    <a:pathLst>
                      <a:path w="136013" h="136013">
                        <a:moveTo>
                          <a:pt x="329" y="136169"/>
                        </a:moveTo>
                        <a:lnTo>
                          <a:pt x="20731" y="136169"/>
                        </a:lnTo>
                        <a:lnTo>
                          <a:pt x="61535" y="156"/>
                        </a:lnTo>
                        <a:lnTo>
                          <a:pt x="13634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0" name="Freihandform: Form 149">
                    <a:extLst>
                      <a:ext uri="{FF2B5EF4-FFF2-40B4-BE49-F238E27FC236}">
                        <a16:creationId xmlns:a16="http://schemas.microsoft.com/office/drawing/2014/main" id="{75C2CB3A-A70B-7249-411C-048667A6C1E4}"/>
                      </a:ext>
                    </a:extLst>
                  </p:cNvPr>
                  <p:cNvSpPr/>
                  <p:nvPr/>
                </p:nvSpPr>
                <p:spPr>
                  <a:xfrm>
                    <a:off x="8695244" y="1813412"/>
                    <a:ext cx="136013" cy="6800"/>
                  </a:xfrm>
                  <a:custGeom>
                    <a:avLst/>
                    <a:gdLst>
                      <a:gd name="connsiteX0" fmla="*/ 349 w 136013"/>
                      <a:gd name="connsiteY0" fmla="*/ 156 h 6800"/>
                      <a:gd name="connsiteX1" fmla="*/ 136362 w 136013"/>
                      <a:gd name="connsiteY1" fmla="*/ 156 h 6800"/>
                    </a:gdLst>
                    <a:ahLst/>
                    <a:cxnLst>
                      <a:cxn ang="0">
                        <a:pos x="connsiteX0" y="connsiteY0"/>
                      </a:cxn>
                      <a:cxn ang="0">
                        <a:pos x="connsiteX1" y="connsiteY1"/>
                      </a:cxn>
                    </a:cxnLst>
                    <a:rect l="l" t="t" r="r" b="b"/>
                    <a:pathLst>
                      <a:path w="136013" h="6800">
                        <a:moveTo>
                          <a:pt x="349" y="156"/>
                        </a:moveTo>
                        <a:lnTo>
                          <a:pt x="13636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1" name="Freihandform: Form 150">
                    <a:extLst>
                      <a:ext uri="{FF2B5EF4-FFF2-40B4-BE49-F238E27FC236}">
                        <a16:creationId xmlns:a16="http://schemas.microsoft.com/office/drawing/2014/main" id="{C24C59DE-F2C2-C016-C376-3B62FCC00719}"/>
                      </a:ext>
                    </a:extLst>
                  </p:cNvPr>
                  <p:cNvSpPr/>
                  <p:nvPr/>
                </p:nvSpPr>
                <p:spPr>
                  <a:xfrm>
                    <a:off x="8831258" y="1813412"/>
                    <a:ext cx="136013" cy="6800"/>
                  </a:xfrm>
                  <a:custGeom>
                    <a:avLst/>
                    <a:gdLst>
                      <a:gd name="connsiteX0" fmla="*/ 369 w 136013"/>
                      <a:gd name="connsiteY0" fmla="*/ 156 h 6800"/>
                      <a:gd name="connsiteX1" fmla="*/ 136382 w 136013"/>
                      <a:gd name="connsiteY1" fmla="*/ 156 h 6800"/>
                    </a:gdLst>
                    <a:ahLst/>
                    <a:cxnLst>
                      <a:cxn ang="0">
                        <a:pos x="connsiteX0" y="connsiteY0"/>
                      </a:cxn>
                      <a:cxn ang="0">
                        <a:pos x="connsiteX1" y="connsiteY1"/>
                      </a:cxn>
                    </a:cxnLst>
                    <a:rect l="l" t="t" r="r" b="b"/>
                    <a:pathLst>
                      <a:path w="136013" h="6800">
                        <a:moveTo>
                          <a:pt x="369" y="156"/>
                        </a:moveTo>
                        <a:lnTo>
                          <a:pt x="13638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2" name="Freihandform: Form 151">
                    <a:extLst>
                      <a:ext uri="{FF2B5EF4-FFF2-40B4-BE49-F238E27FC236}">
                        <a16:creationId xmlns:a16="http://schemas.microsoft.com/office/drawing/2014/main" id="{14DAEC76-5B99-8426-10F0-9E6A68E7F54A}"/>
                      </a:ext>
                    </a:extLst>
                  </p:cNvPr>
                  <p:cNvSpPr/>
                  <p:nvPr/>
                </p:nvSpPr>
                <p:spPr>
                  <a:xfrm>
                    <a:off x="8967271" y="1813412"/>
                    <a:ext cx="136013" cy="6800"/>
                  </a:xfrm>
                  <a:custGeom>
                    <a:avLst/>
                    <a:gdLst>
                      <a:gd name="connsiteX0" fmla="*/ 389 w 136013"/>
                      <a:gd name="connsiteY0" fmla="*/ 156 h 6800"/>
                      <a:gd name="connsiteX1" fmla="*/ 136402 w 136013"/>
                      <a:gd name="connsiteY1" fmla="*/ 156 h 6800"/>
                    </a:gdLst>
                    <a:ahLst/>
                    <a:cxnLst>
                      <a:cxn ang="0">
                        <a:pos x="connsiteX0" y="connsiteY0"/>
                      </a:cxn>
                      <a:cxn ang="0">
                        <a:pos x="connsiteX1" y="connsiteY1"/>
                      </a:cxn>
                    </a:cxnLst>
                    <a:rect l="l" t="t" r="r" b="b"/>
                    <a:pathLst>
                      <a:path w="136013" h="6800">
                        <a:moveTo>
                          <a:pt x="389" y="156"/>
                        </a:moveTo>
                        <a:lnTo>
                          <a:pt x="13640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3" name="Freihandform: Form 152">
                    <a:extLst>
                      <a:ext uri="{FF2B5EF4-FFF2-40B4-BE49-F238E27FC236}">
                        <a16:creationId xmlns:a16="http://schemas.microsoft.com/office/drawing/2014/main" id="{0AA89B33-6DE4-BA98-3ECC-7178967FCC21}"/>
                      </a:ext>
                    </a:extLst>
                  </p:cNvPr>
                  <p:cNvSpPr/>
                  <p:nvPr/>
                </p:nvSpPr>
                <p:spPr>
                  <a:xfrm>
                    <a:off x="9103285" y="1813412"/>
                    <a:ext cx="136013" cy="6800"/>
                  </a:xfrm>
                  <a:custGeom>
                    <a:avLst/>
                    <a:gdLst>
                      <a:gd name="connsiteX0" fmla="*/ 409 w 136013"/>
                      <a:gd name="connsiteY0" fmla="*/ 156 h 6800"/>
                      <a:gd name="connsiteX1" fmla="*/ 136422 w 136013"/>
                      <a:gd name="connsiteY1" fmla="*/ 156 h 6800"/>
                    </a:gdLst>
                    <a:ahLst/>
                    <a:cxnLst>
                      <a:cxn ang="0">
                        <a:pos x="connsiteX0" y="connsiteY0"/>
                      </a:cxn>
                      <a:cxn ang="0">
                        <a:pos x="connsiteX1" y="connsiteY1"/>
                      </a:cxn>
                    </a:cxnLst>
                    <a:rect l="l" t="t" r="r" b="b"/>
                    <a:pathLst>
                      <a:path w="136013" h="6800">
                        <a:moveTo>
                          <a:pt x="409" y="156"/>
                        </a:moveTo>
                        <a:lnTo>
                          <a:pt x="13642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4" name="Freihandform: Form 153">
                    <a:extLst>
                      <a:ext uri="{FF2B5EF4-FFF2-40B4-BE49-F238E27FC236}">
                        <a16:creationId xmlns:a16="http://schemas.microsoft.com/office/drawing/2014/main" id="{88BED77B-EE58-F99D-59C9-13F083FCCFA1}"/>
                      </a:ext>
                    </a:extLst>
                  </p:cNvPr>
                  <p:cNvSpPr/>
                  <p:nvPr/>
                </p:nvSpPr>
                <p:spPr>
                  <a:xfrm>
                    <a:off x="9239298" y="1813412"/>
                    <a:ext cx="136013" cy="6800"/>
                  </a:xfrm>
                  <a:custGeom>
                    <a:avLst/>
                    <a:gdLst>
                      <a:gd name="connsiteX0" fmla="*/ 429 w 136013"/>
                      <a:gd name="connsiteY0" fmla="*/ 156 h 6800"/>
                      <a:gd name="connsiteX1" fmla="*/ 136442 w 136013"/>
                      <a:gd name="connsiteY1" fmla="*/ 156 h 6800"/>
                    </a:gdLst>
                    <a:ahLst/>
                    <a:cxnLst>
                      <a:cxn ang="0">
                        <a:pos x="connsiteX0" y="connsiteY0"/>
                      </a:cxn>
                      <a:cxn ang="0">
                        <a:pos x="connsiteX1" y="connsiteY1"/>
                      </a:cxn>
                    </a:cxnLst>
                    <a:rect l="l" t="t" r="r" b="b"/>
                    <a:pathLst>
                      <a:path w="136013" h="6800">
                        <a:moveTo>
                          <a:pt x="429" y="156"/>
                        </a:moveTo>
                        <a:lnTo>
                          <a:pt x="13644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5" name="Freihandform: Form 154">
                    <a:extLst>
                      <a:ext uri="{FF2B5EF4-FFF2-40B4-BE49-F238E27FC236}">
                        <a16:creationId xmlns:a16="http://schemas.microsoft.com/office/drawing/2014/main" id="{0F742C6F-315C-839C-F304-2C4272B9AEB6}"/>
                      </a:ext>
                    </a:extLst>
                  </p:cNvPr>
                  <p:cNvSpPr/>
                  <p:nvPr/>
                </p:nvSpPr>
                <p:spPr>
                  <a:xfrm>
                    <a:off x="9375312" y="1813412"/>
                    <a:ext cx="136013" cy="6800"/>
                  </a:xfrm>
                  <a:custGeom>
                    <a:avLst/>
                    <a:gdLst>
                      <a:gd name="connsiteX0" fmla="*/ 449 w 136013"/>
                      <a:gd name="connsiteY0" fmla="*/ 156 h 6800"/>
                      <a:gd name="connsiteX1" fmla="*/ 136462 w 136013"/>
                      <a:gd name="connsiteY1" fmla="*/ 156 h 6800"/>
                    </a:gdLst>
                    <a:ahLst/>
                    <a:cxnLst>
                      <a:cxn ang="0">
                        <a:pos x="connsiteX0" y="connsiteY0"/>
                      </a:cxn>
                      <a:cxn ang="0">
                        <a:pos x="connsiteX1" y="connsiteY1"/>
                      </a:cxn>
                    </a:cxnLst>
                    <a:rect l="l" t="t" r="r" b="b"/>
                    <a:pathLst>
                      <a:path w="136013" h="6800">
                        <a:moveTo>
                          <a:pt x="449" y="156"/>
                        </a:moveTo>
                        <a:lnTo>
                          <a:pt x="13646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6" name="Freihandform: Form 155">
                    <a:extLst>
                      <a:ext uri="{FF2B5EF4-FFF2-40B4-BE49-F238E27FC236}">
                        <a16:creationId xmlns:a16="http://schemas.microsoft.com/office/drawing/2014/main" id="{BE55349F-3B49-E189-9A38-4466FF3A7F56}"/>
                      </a:ext>
                    </a:extLst>
                  </p:cNvPr>
                  <p:cNvSpPr/>
                  <p:nvPr/>
                </p:nvSpPr>
                <p:spPr>
                  <a:xfrm>
                    <a:off x="9511325" y="1813412"/>
                    <a:ext cx="136013" cy="6800"/>
                  </a:xfrm>
                  <a:custGeom>
                    <a:avLst/>
                    <a:gdLst>
                      <a:gd name="connsiteX0" fmla="*/ 469 w 136013"/>
                      <a:gd name="connsiteY0" fmla="*/ 156 h 6800"/>
                      <a:gd name="connsiteX1" fmla="*/ 136482 w 136013"/>
                      <a:gd name="connsiteY1" fmla="*/ 156 h 6800"/>
                    </a:gdLst>
                    <a:ahLst/>
                    <a:cxnLst>
                      <a:cxn ang="0">
                        <a:pos x="connsiteX0" y="connsiteY0"/>
                      </a:cxn>
                      <a:cxn ang="0">
                        <a:pos x="connsiteX1" y="connsiteY1"/>
                      </a:cxn>
                    </a:cxnLst>
                    <a:rect l="l" t="t" r="r" b="b"/>
                    <a:pathLst>
                      <a:path w="136013" h="6800">
                        <a:moveTo>
                          <a:pt x="469" y="156"/>
                        </a:moveTo>
                        <a:lnTo>
                          <a:pt x="13648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157" name="Freihandform: Form 156">
                    <a:extLst>
                      <a:ext uri="{FF2B5EF4-FFF2-40B4-BE49-F238E27FC236}">
                        <a16:creationId xmlns:a16="http://schemas.microsoft.com/office/drawing/2014/main" id="{CA2B0A5F-954E-9C9D-9CFD-0A41BC2E86D2}"/>
                      </a:ext>
                    </a:extLst>
                  </p:cNvPr>
                  <p:cNvSpPr/>
                  <p:nvPr/>
                </p:nvSpPr>
                <p:spPr>
                  <a:xfrm>
                    <a:off x="9647339" y="1813412"/>
                    <a:ext cx="136013" cy="6800"/>
                  </a:xfrm>
                  <a:custGeom>
                    <a:avLst/>
                    <a:gdLst>
                      <a:gd name="connsiteX0" fmla="*/ 489 w 136013"/>
                      <a:gd name="connsiteY0" fmla="*/ 156 h 6800"/>
                      <a:gd name="connsiteX1" fmla="*/ 136502 w 136013"/>
                      <a:gd name="connsiteY1" fmla="*/ 156 h 6800"/>
                    </a:gdLst>
                    <a:ahLst/>
                    <a:cxnLst>
                      <a:cxn ang="0">
                        <a:pos x="connsiteX0" y="connsiteY0"/>
                      </a:cxn>
                      <a:cxn ang="0">
                        <a:pos x="connsiteX1" y="connsiteY1"/>
                      </a:cxn>
                    </a:cxnLst>
                    <a:rect l="l" t="t" r="r" b="b"/>
                    <a:pathLst>
                      <a:path w="136013" h="6800">
                        <a:moveTo>
                          <a:pt x="489" y="156"/>
                        </a:moveTo>
                        <a:lnTo>
                          <a:pt x="136502" y="15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grpSp>
          </p:grpSp>
          <p:grpSp>
            <p:nvGrpSpPr>
              <p:cNvPr id="20" name="Grafik 87">
                <a:extLst>
                  <a:ext uri="{FF2B5EF4-FFF2-40B4-BE49-F238E27FC236}">
                    <a16:creationId xmlns:a16="http://schemas.microsoft.com/office/drawing/2014/main" id="{E028C1AE-CBF8-2F87-E061-EE71F5466B5B}"/>
                  </a:ext>
                </a:extLst>
              </p:cNvPr>
              <p:cNvGrpSpPr/>
              <p:nvPr/>
            </p:nvGrpSpPr>
            <p:grpSpPr>
              <a:xfrm>
                <a:off x="6447989" y="1978513"/>
                <a:ext cx="3607390" cy="246221"/>
                <a:chOff x="6447989" y="1978513"/>
                <a:chExt cx="3607390" cy="246221"/>
              </a:xfrm>
            </p:grpSpPr>
            <p:sp>
              <p:nvSpPr>
                <p:cNvPr id="108" name="Textfeld 107">
                  <a:extLst>
                    <a:ext uri="{FF2B5EF4-FFF2-40B4-BE49-F238E27FC236}">
                      <a16:creationId xmlns:a16="http://schemas.microsoft.com/office/drawing/2014/main" id="{52B73208-BAB3-34D6-26F6-259E65D5A1EA}"/>
                    </a:ext>
                  </a:extLst>
                </p:cNvPr>
                <p:cNvSpPr txBox="1"/>
                <p:nvPr/>
              </p:nvSpPr>
              <p:spPr>
                <a:xfrm>
                  <a:off x="6447989" y="1978513"/>
                  <a:ext cx="348172"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D5</a:t>
                  </a:r>
                </a:p>
              </p:txBody>
            </p:sp>
            <p:grpSp>
              <p:nvGrpSpPr>
                <p:cNvPr id="109" name="Grafik 87">
                  <a:extLst>
                    <a:ext uri="{FF2B5EF4-FFF2-40B4-BE49-F238E27FC236}">
                      <a16:creationId xmlns:a16="http://schemas.microsoft.com/office/drawing/2014/main" id="{F6F772A7-AB55-2952-409F-FD3E28C8B6D6}"/>
                    </a:ext>
                  </a:extLst>
                </p:cNvPr>
                <p:cNvGrpSpPr/>
                <p:nvPr/>
              </p:nvGrpSpPr>
              <p:grpSpPr>
                <a:xfrm>
                  <a:off x="6791054" y="2017433"/>
                  <a:ext cx="3264325" cy="136013"/>
                  <a:chOff x="6791054" y="2017433"/>
                  <a:chExt cx="3264325" cy="136013"/>
                </a:xfrm>
              </p:grpSpPr>
              <p:sp>
                <p:nvSpPr>
                  <p:cNvPr id="110" name="Freihandform: Form 109">
                    <a:extLst>
                      <a:ext uri="{FF2B5EF4-FFF2-40B4-BE49-F238E27FC236}">
                        <a16:creationId xmlns:a16="http://schemas.microsoft.com/office/drawing/2014/main" id="{3E2F0D84-A6F3-18A2-7E53-6155F8D79F2E}"/>
                      </a:ext>
                    </a:extLst>
                  </p:cNvPr>
                  <p:cNvSpPr/>
                  <p:nvPr/>
                </p:nvSpPr>
                <p:spPr>
                  <a:xfrm>
                    <a:off x="6791054" y="2153446"/>
                    <a:ext cx="136013" cy="6800"/>
                  </a:xfrm>
                  <a:custGeom>
                    <a:avLst/>
                    <a:gdLst>
                      <a:gd name="connsiteX0" fmla="*/ 69 w 136013"/>
                      <a:gd name="connsiteY0" fmla="*/ 186 h 6800"/>
                      <a:gd name="connsiteX1" fmla="*/ 136082 w 136013"/>
                      <a:gd name="connsiteY1" fmla="*/ 186 h 6800"/>
                    </a:gdLst>
                    <a:ahLst/>
                    <a:cxnLst>
                      <a:cxn ang="0">
                        <a:pos x="connsiteX0" y="connsiteY0"/>
                      </a:cxn>
                      <a:cxn ang="0">
                        <a:pos x="connsiteX1" y="connsiteY1"/>
                      </a:cxn>
                    </a:cxnLst>
                    <a:rect l="l" t="t" r="r" b="b"/>
                    <a:pathLst>
                      <a:path w="136013" h="6800">
                        <a:moveTo>
                          <a:pt x="69" y="186"/>
                        </a:moveTo>
                        <a:lnTo>
                          <a:pt x="13608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1" name="Freihandform: Form 110">
                    <a:extLst>
                      <a:ext uri="{FF2B5EF4-FFF2-40B4-BE49-F238E27FC236}">
                        <a16:creationId xmlns:a16="http://schemas.microsoft.com/office/drawing/2014/main" id="{4243379B-F7AF-1798-BC87-6068D78C6348}"/>
                      </a:ext>
                    </a:extLst>
                  </p:cNvPr>
                  <p:cNvSpPr/>
                  <p:nvPr/>
                </p:nvSpPr>
                <p:spPr>
                  <a:xfrm>
                    <a:off x="6927068" y="2153446"/>
                    <a:ext cx="136013" cy="6800"/>
                  </a:xfrm>
                  <a:custGeom>
                    <a:avLst/>
                    <a:gdLst>
                      <a:gd name="connsiteX0" fmla="*/ 89 w 136013"/>
                      <a:gd name="connsiteY0" fmla="*/ 186 h 6800"/>
                      <a:gd name="connsiteX1" fmla="*/ 136102 w 136013"/>
                      <a:gd name="connsiteY1" fmla="*/ 186 h 6800"/>
                    </a:gdLst>
                    <a:ahLst/>
                    <a:cxnLst>
                      <a:cxn ang="0">
                        <a:pos x="connsiteX0" y="connsiteY0"/>
                      </a:cxn>
                      <a:cxn ang="0">
                        <a:pos x="connsiteX1" y="connsiteY1"/>
                      </a:cxn>
                    </a:cxnLst>
                    <a:rect l="l" t="t" r="r" b="b"/>
                    <a:pathLst>
                      <a:path w="136013" h="6800">
                        <a:moveTo>
                          <a:pt x="89" y="186"/>
                        </a:moveTo>
                        <a:lnTo>
                          <a:pt x="13610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2" name="Freihandform: Form 111">
                    <a:extLst>
                      <a:ext uri="{FF2B5EF4-FFF2-40B4-BE49-F238E27FC236}">
                        <a16:creationId xmlns:a16="http://schemas.microsoft.com/office/drawing/2014/main" id="{A505DBCD-8921-3ACE-DC56-58192313C650}"/>
                      </a:ext>
                    </a:extLst>
                  </p:cNvPr>
                  <p:cNvSpPr/>
                  <p:nvPr/>
                </p:nvSpPr>
                <p:spPr>
                  <a:xfrm>
                    <a:off x="7063081" y="2153446"/>
                    <a:ext cx="136013" cy="6800"/>
                  </a:xfrm>
                  <a:custGeom>
                    <a:avLst/>
                    <a:gdLst>
                      <a:gd name="connsiteX0" fmla="*/ 109 w 136013"/>
                      <a:gd name="connsiteY0" fmla="*/ 186 h 6800"/>
                      <a:gd name="connsiteX1" fmla="*/ 136122 w 136013"/>
                      <a:gd name="connsiteY1" fmla="*/ 186 h 6800"/>
                    </a:gdLst>
                    <a:ahLst/>
                    <a:cxnLst>
                      <a:cxn ang="0">
                        <a:pos x="connsiteX0" y="connsiteY0"/>
                      </a:cxn>
                      <a:cxn ang="0">
                        <a:pos x="connsiteX1" y="connsiteY1"/>
                      </a:cxn>
                    </a:cxnLst>
                    <a:rect l="l" t="t" r="r" b="b"/>
                    <a:pathLst>
                      <a:path w="136013" h="6800">
                        <a:moveTo>
                          <a:pt x="109" y="186"/>
                        </a:moveTo>
                        <a:lnTo>
                          <a:pt x="13612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3" name="Freihandform: Form 112">
                    <a:extLst>
                      <a:ext uri="{FF2B5EF4-FFF2-40B4-BE49-F238E27FC236}">
                        <a16:creationId xmlns:a16="http://schemas.microsoft.com/office/drawing/2014/main" id="{0D07C55B-3485-4304-90B2-A3C65ED08A40}"/>
                      </a:ext>
                    </a:extLst>
                  </p:cNvPr>
                  <p:cNvSpPr/>
                  <p:nvPr/>
                </p:nvSpPr>
                <p:spPr>
                  <a:xfrm>
                    <a:off x="7199095" y="2153446"/>
                    <a:ext cx="136013" cy="6800"/>
                  </a:xfrm>
                  <a:custGeom>
                    <a:avLst/>
                    <a:gdLst>
                      <a:gd name="connsiteX0" fmla="*/ 129 w 136013"/>
                      <a:gd name="connsiteY0" fmla="*/ 186 h 6800"/>
                      <a:gd name="connsiteX1" fmla="*/ 136142 w 136013"/>
                      <a:gd name="connsiteY1" fmla="*/ 186 h 6800"/>
                    </a:gdLst>
                    <a:ahLst/>
                    <a:cxnLst>
                      <a:cxn ang="0">
                        <a:pos x="connsiteX0" y="connsiteY0"/>
                      </a:cxn>
                      <a:cxn ang="0">
                        <a:pos x="connsiteX1" y="connsiteY1"/>
                      </a:cxn>
                    </a:cxnLst>
                    <a:rect l="l" t="t" r="r" b="b"/>
                    <a:pathLst>
                      <a:path w="136013" h="6800">
                        <a:moveTo>
                          <a:pt x="129" y="186"/>
                        </a:moveTo>
                        <a:lnTo>
                          <a:pt x="13614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4" name="Freihandform: Form 113">
                    <a:extLst>
                      <a:ext uri="{FF2B5EF4-FFF2-40B4-BE49-F238E27FC236}">
                        <a16:creationId xmlns:a16="http://schemas.microsoft.com/office/drawing/2014/main" id="{785204EA-4B4D-409D-97F3-92BF869E10C5}"/>
                      </a:ext>
                    </a:extLst>
                  </p:cNvPr>
                  <p:cNvSpPr/>
                  <p:nvPr/>
                </p:nvSpPr>
                <p:spPr>
                  <a:xfrm>
                    <a:off x="7335108" y="2153446"/>
                    <a:ext cx="136013" cy="6800"/>
                  </a:xfrm>
                  <a:custGeom>
                    <a:avLst/>
                    <a:gdLst>
                      <a:gd name="connsiteX0" fmla="*/ 149 w 136013"/>
                      <a:gd name="connsiteY0" fmla="*/ 186 h 6800"/>
                      <a:gd name="connsiteX1" fmla="*/ 136162 w 136013"/>
                      <a:gd name="connsiteY1" fmla="*/ 186 h 6800"/>
                    </a:gdLst>
                    <a:ahLst/>
                    <a:cxnLst>
                      <a:cxn ang="0">
                        <a:pos x="connsiteX0" y="connsiteY0"/>
                      </a:cxn>
                      <a:cxn ang="0">
                        <a:pos x="connsiteX1" y="connsiteY1"/>
                      </a:cxn>
                    </a:cxnLst>
                    <a:rect l="l" t="t" r="r" b="b"/>
                    <a:pathLst>
                      <a:path w="136013" h="6800">
                        <a:moveTo>
                          <a:pt x="149" y="186"/>
                        </a:moveTo>
                        <a:lnTo>
                          <a:pt x="13616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5" name="Freihandform: Form 114">
                    <a:extLst>
                      <a:ext uri="{FF2B5EF4-FFF2-40B4-BE49-F238E27FC236}">
                        <a16:creationId xmlns:a16="http://schemas.microsoft.com/office/drawing/2014/main" id="{D4FE4E9B-EC25-4A54-B355-7A191960253F}"/>
                      </a:ext>
                    </a:extLst>
                  </p:cNvPr>
                  <p:cNvSpPr/>
                  <p:nvPr/>
                </p:nvSpPr>
                <p:spPr>
                  <a:xfrm>
                    <a:off x="7471122" y="2153446"/>
                    <a:ext cx="136013" cy="6800"/>
                  </a:xfrm>
                  <a:custGeom>
                    <a:avLst/>
                    <a:gdLst>
                      <a:gd name="connsiteX0" fmla="*/ 169 w 136013"/>
                      <a:gd name="connsiteY0" fmla="*/ 186 h 6800"/>
                      <a:gd name="connsiteX1" fmla="*/ 136182 w 136013"/>
                      <a:gd name="connsiteY1" fmla="*/ 186 h 6800"/>
                    </a:gdLst>
                    <a:ahLst/>
                    <a:cxnLst>
                      <a:cxn ang="0">
                        <a:pos x="connsiteX0" y="connsiteY0"/>
                      </a:cxn>
                      <a:cxn ang="0">
                        <a:pos x="connsiteX1" y="connsiteY1"/>
                      </a:cxn>
                    </a:cxnLst>
                    <a:rect l="l" t="t" r="r" b="b"/>
                    <a:pathLst>
                      <a:path w="136013" h="6800">
                        <a:moveTo>
                          <a:pt x="169" y="186"/>
                        </a:moveTo>
                        <a:lnTo>
                          <a:pt x="13618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6" name="Freihandform: Form 115">
                    <a:extLst>
                      <a:ext uri="{FF2B5EF4-FFF2-40B4-BE49-F238E27FC236}">
                        <a16:creationId xmlns:a16="http://schemas.microsoft.com/office/drawing/2014/main" id="{8BFF3862-8883-C441-4A8F-3D167F1C5059}"/>
                      </a:ext>
                    </a:extLst>
                  </p:cNvPr>
                  <p:cNvSpPr/>
                  <p:nvPr/>
                </p:nvSpPr>
                <p:spPr>
                  <a:xfrm>
                    <a:off x="7607135" y="2153446"/>
                    <a:ext cx="136013" cy="6800"/>
                  </a:xfrm>
                  <a:custGeom>
                    <a:avLst/>
                    <a:gdLst>
                      <a:gd name="connsiteX0" fmla="*/ 189 w 136013"/>
                      <a:gd name="connsiteY0" fmla="*/ 186 h 6800"/>
                      <a:gd name="connsiteX1" fmla="*/ 136202 w 136013"/>
                      <a:gd name="connsiteY1" fmla="*/ 186 h 6800"/>
                    </a:gdLst>
                    <a:ahLst/>
                    <a:cxnLst>
                      <a:cxn ang="0">
                        <a:pos x="connsiteX0" y="connsiteY0"/>
                      </a:cxn>
                      <a:cxn ang="0">
                        <a:pos x="connsiteX1" y="connsiteY1"/>
                      </a:cxn>
                    </a:cxnLst>
                    <a:rect l="l" t="t" r="r" b="b"/>
                    <a:pathLst>
                      <a:path w="136013" h="6800">
                        <a:moveTo>
                          <a:pt x="189" y="186"/>
                        </a:moveTo>
                        <a:lnTo>
                          <a:pt x="13620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7" name="Freihandform: Form 116">
                    <a:extLst>
                      <a:ext uri="{FF2B5EF4-FFF2-40B4-BE49-F238E27FC236}">
                        <a16:creationId xmlns:a16="http://schemas.microsoft.com/office/drawing/2014/main" id="{205BF981-D6DB-7DB8-E7FD-77BA6DBF3F77}"/>
                      </a:ext>
                    </a:extLst>
                  </p:cNvPr>
                  <p:cNvSpPr/>
                  <p:nvPr/>
                </p:nvSpPr>
                <p:spPr>
                  <a:xfrm>
                    <a:off x="7743149" y="2153446"/>
                    <a:ext cx="136013" cy="6800"/>
                  </a:xfrm>
                  <a:custGeom>
                    <a:avLst/>
                    <a:gdLst>
                      <a:gd name="connsiteX0" fmla="*/ 209 w 136013"/>
                      <a:gd name="connsiteY0" fmla="*/ 186 h 6800"/>
                      <a:gd name="connsiteX1" fmla="*/ 136222 w 136013"/>
                      <a:gd name="connsiteY1" fmla="*/ 186 h 6800"/>
                    </a:gdLst>
                    <a:ahLst/>
                    <a:cxnLst>
                      <a:cxn ang="0">
                        <a:pos x="connsiteX0" y="connsiteY0"/>
                      </a:cxn>
                      <a:cxn ang="0">
                        <a:pos x="connsiteX1" y="connsiteY1"/>
                      </a:cxn>
                    </a:cxnLst>
                    <a:rect l="l" t="t" r="r" b="b"/>
                    <a:pathLst>
                      <a:path w="136013" h="6800">
                        <a:moveTo>
                          <a:pt x="209" y="186"/>
                        </a:moveTo>
                        <a:lnTo>
                          <a:pt x="13622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8" name="Freihandform: Form 117">
                    <a:extLst>
                      <a:ext uri="{FF2B5EF4-FFF2-40B4-BE49-F238E27FC236}">
                        <a16:creationId xmlns:a16="http://schemas.microsoft.com/office/drawing/2014/main" id="{8B6471A7-A09A-139E-FD2E-F8006EC54304}"/>
                      </a:ext>
                    </a:extLst>
                  </p:cNvPr>
                  <p:cNvSpPr/>
                  <p:nvPr/>
                </p:nvSpPr>
                <p:spPr>
                  <a:xfrm>
                    <a:off x="7879163" y="2153446"/>
                    <a:ext cx="136013" cy="6800"/>
                  </a:xfrm>
                  <a:custGeom>
                    <a:avLst/>
                    <a:gdLst>
                      <a:gd name="connsiteX0" fmla="*/ 229 w 136013"/>
                      <a:gd name="connsiteY0" fmla="*/ 186 h 6800"/>
                      <a:gd name="connsiteX1" fmla="*/ 136242 w 136013"/>
                      <a:gd name="connsiteY1" fmla="*/ 186 h 6800"/>
                    </a:gdLst>
                    <a:ahLst/>
                    <a:cxnLst>
                      <a:cxn ang="0">
                        <a:pos x="connsiteX0" y="connsiteY0"/>
                      </a:cxn>
                      <a:cxn ang="0">
                        <a:pos x="connsiteX1" y="connsiteY1"/>
                      </a:cxn>
                    </a:cxnLst>
                    <a:rect l="l" t="t" r="r" b="b"/>
                    <a:pathLst>
                      <a:path w="136013" h="6800">
                        <a:moveTo>
                          <a:pt x="229" y="186"/>
                        </a:moveTo>
                        <a:lnTo>
                          <a:pt x="13624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19" name="Freihandform: Form 118">
                    <a:extLst>
                      <a:ext uri="{FF2B5EF4-FFF2-40B4-BE49-F238E27FC236}">
                        <a16:creationId xmlns:a16="http://schemas.microsoft.com/office/drawing/2014/main" id="{574C3883-BAED-0426-CFFB-5483FC95FEA9}"/>
                      </a:ext>
                    </a:extLst>
                  </p:cNvPr>
                  <p:cNvSpPr/>
                  <p:nvPr/>
                </p:nvSpPr>
                <p:spPr>
                  <a:xfrm>
                    <a:off x="8015176" y="2153446"/>
                    <a:ext cx="136013" cy="6800"/>
                  </a:xfrm>
                  <a:custGeom>
                    <a:avLst/>
                    <a:gdLst>
                      <a:gd name="connsiteX0" fmla="*/ 249 w 136013"/>
                      <a:gd name="connsiteY0" fmla="*/ 186 h 6800"/>
                      <a:gd name="connsiteX1" fmla="*/ 136262 w 136013"/>
                      <a:gd name="connsiteY1" fmla="*/ 186 h 6800"/>
                    </a:gdLst>
                    <a:ahLst/>
                    <a:cxnLst>
                      <a:cxn ang="0">
                        <a:pos x="connsiteX0" y="connsiteY0"/>
                      </a:cxn>
                      <a:cxn ang="0">
                        <a:pos x="connsiteX1" y="connsiteY1"/>
                      </a:cxn>
                    </a:cxnLst>
                    <a:rect l="l" t="t" r="r" b="b"/>
                    <a:pathLst>
                      <a:path w="136013" h="6800">
                        <a:moveTo>
                          <a:pt x="249" y="186"/>
                        </a:moveTo>
                        <a:lnTo>
                          <a:pt x="13626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0" name="Freihandform: Form 119">
                    <a:extLst>
                      <a:ext uri="{FF2B5EF4-FFF2-40B4-BE49-F238E27FC236}">
                        <a16:creationId xmlns:a16="http://schemas.microsoft.com/office/drawing/2014/main" id="{1939D248-2E75-491F-0090-0F850D991E07}"/>
                      </a:ext>
                    </a:extLst>
                  </p:cNvPr>
                  <p:cNvSpPr/>
                  <p:nvPr/>
                </p:nvSpPr>
                <p:spPr>
                  <a:xfrm>
                    <a:off x="8151190" y="2153446"/>
                    <a:ext cx="136013" cy="6800"/>
                  </a:xfrm>
                  <a:custGeom>
                    <a:avLst/>
                    <a:gdLst>
                      <a:gd name="connsiteX0" fmla="*/ 269 w 136013"/>
                      <a:gd name="connsiteY0" fmla="*/ 186 h 6800"/>
                      <a:gd name="connsiteX1" fmla="*/ 136282 w 136013"/>
                      <a:gd name="connsiteY1" fmla="*/ 186 h 6800"/>
                    </a:gdLst>
                    <a:ahLst/>
                    <a:cxnLst>
                      <a:cxn ang="0">
                        <a:pos x="connsiteX0" y="connsiteY0"/>
                      </a:cxn>
                      <a:cxn ang="0">
                        <a:pos x="connsiteX1" y="connsiteY1"/>
                      </a:cxn>
                    </a:cxnLst>
                    <a:rect l="l" t="t" r="r" b="b"/>
                    <a:pathLst>
                      <a:path w="136013" h="6800">
                        <a:moveTo>
                          <a:pt x="269" y="186"/>
                        </a:moveTo>
                        <a:lnTo>
                          <a:pt x="13628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1" name="Freihandform: Form 120">
                    <a:extLst>
                      <a:ext uri="{FF2B5EF4-FFF2-40B4-BE49-F238E27FC236}">
                        <a16:creationId xmlns:a16="http://schemas.microsoft.com/office/drawing/2014/main" id="{B78B5460-4BC3-26B6-C133-93DD802ECF01}"/>
                      </a:ext>
                    </a:extLst>
                  </p:cNvPr>
                  <p:cNvSpPr/>
                  <p:nvPr/>
                </p:nvSpPr>
                <p:spPr>
                  <a:xfrm>
                    <a:off x="8287203" y="2153446"/>
                    <a:ext cx="136013" cy="6800"/>
                  </a:xfrm>
                  <a:custGeom>
                    <a:avLst/>
                    <a:gdLst>
                      <a:gd name="connsiteX0" fmla="*/ 289 w 136013"/>
                      <a:gd name="connsiteY0" fmla="*/ 186 h 6800"/>
                      <a:gd name="connsiteX1" fmla="*/ 136302 w 136013"/>
                      <a:gd name="connsiteY1" fmla="*/ 186 h 6800"/>
                    </a:gdLst>
                    <a:ahLst/>
                    <a:cxnLst>
                      <a:cxn ang="0">
                        <a:pos x="connsiteX0" y="connsiteY0"/>
                      </a:cxn>
                      <a:cxn ang="0">
                        <a:pos x="connsiteX1" y="connsiteY1"/>
                      </a:cxn>
                    </a:cxnLst>
                    <a:rect l="l" t="t" r="r" b="b"/>
                    <a:pathLst>
                      <a:path w="136013" h="6800">
                        <a:moveTo>
                          <a:pt x="289" y="186"/>
                        </a:moveTo>
                        <a:lnTo>
                          <a:pt x="13630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2" name="Freihandform: Form 121">
                    <a:extLst>
                      <a:ext uri="{FF2B5EF4-FFF2-40B4-BE49-F238E27FC236}">
                        <a16:creationId xmlns:a16="http://schemas.microsoft.com/office/drawing/2014/main" id="{E72C368B-94B9-4690-0863-E22C7D1E0563}"/>
                      </a:ext>
                    </a:extLst>
                  </p:cNvPr>
                  <p:cNvSpPr/>
                  <p:nvPr/>
                </p:nvSpPr>
                <p:spPr>
                  <a:xfrm>
                    <a:off x="8423217" y="2017433"/>
                    <a:ext cx="136013" cy="136013"/>
                  </a:xfrm>
                  <a:custGeom>
                    <a:avLst/>
                    <a:gdLst>
                      <a:gd name="connsiteX0" fmla="*/ 309 w 136013"/>
                      <a:gd name="connsiteY0" fmla="*/ 136199 h 136013"/>
                      <a:gd name="connsiteX1" fmla="*/ 20711 w 136013"/>
                      <a:gd name="connsiteY1" fmla="*/ 136199 h 136013"/>
                      <a:gd name="connsiteX2" fmla="*/ 61515 w 136013"/>
                      <a:gd name="connsiteY2" fmla="*/ 186 h 136013"/>
                      <a:gd name="connsiteX3" fmla="*/ 136322 w 136013"/>
                      <a:gd name="connsiteY3" fmla="*/ 186 h 136013"/>
                    </a:gdLst>
                    <a:ahLst/>
                    <a:cxnLst>
                      <a:cxn ang="0">
                        <a:pos x="connsiteX0" y="connsiteY0"/>
                      </a:cxn>
                      <a:cxn ang="0">
                        <a:pos x="connsiteX1" y="connsiteY1"/>
                      </a:cxn>
                      <a:cxn ang="0">
                        <a:pos x="connsiteX2" y="connsiteY2"/>
                      </a:cxn>
                      <a:cxn ang="0">
                        <a:pos x="connsiteX3" y="connsiteY3"/>
                      </a:cxn>
                    </a:cxnLst>
                    <a:rect l="l" t="t" r="r" b="b"/>
                    <a:pathLst>
                      <a:path w="136013" h="136013">
                        <a:moveTo>
                          <a:pt x="309" y="136199"/>
                        </a:moveTo>
                        <a:lnTo>
                          <a:pt x="20711" y="136199"/>
                        </a:lnTo>
                        <a:lnTo>
                          <a:pt x="61515" y="186"/>
                        </a:lnTo>
                        <a:lnTo>
                          <a:pt x="13632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3" name="Freihandform: Form 122">
                    <a:extLst>
                      <a:ext uri="{FF2B5EF4-FFF2-40B4-BE49-F238E27FC236}">
                        <a16:creationId xmlns:a16="http://schemas.microsoft.com/office/drawing/2014/main" id="{FB9DB223-2531-ABB4-13E5-724C5A2E4737}"/>
                      </a:ext>
                    </a:extLst>
                  </p:cNvPr>
                  <p:cNvSpPr/>
                  <p:nvPr/>
                </p:nvSpPr>
                <p:spPr>
                  <a:xfrm>
                    <a:off x="8559230" y="2017433"/>
                    <a:ext cx="136013" cy="6800"/>
                  </a:xfrm>
                  <a:custGeom>
                    <a:avLst/>
                    <a:gdLst>
                      <a:gd name="connsiteX0" fmla="*/ 329 w 136013"/>
                      <a:gd name="connsiteY0" fmla="*/ 186 h 6800"/>
                      <a:gd name="connsiteX1" fmla="*/ 136342 w 136013"/>
                      <a:gd name="connsiteY1" fmla="*/ 186 h 6800"/>
                    </a:gdLst>
                    <a:ahLst/>
                    <a:cxnLst>
                      <a:cxn ang="0">
                        <a:pos x="connsiteX0" y="connsiteY0"/>
                      </a:cxn>
                      <a:cxn ang="0">
                        <a:pos x="connsiteX1" y="connsiteY1"/>
                      </a:cxn>
                    </a:cxnLst>
                    <a:rect l="l" t="t" r="r" b="b"/>
                    <a:pathLst>
                      <a:path w="136013" h="6800">
                        <a:moveTo>
                          <a:pt x="329" y="186"/>
                        </a:moveTo>
                        <a:lnTo>
                          <a:pt x="13634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4" name="Freihandform: Form 123">
                    <a:extLst>
                      <a:ext uri="{FF2B5EF4-FFF2-40B4-BE49-F238E27FC236}">
                        <a16:creationId xmlns:a16="http://schemas.microsoft.com/office/drawing/2014/main" id="{49AF4F45-50AF-B095-D92C-5178CC37E49B}"/>
                      </a:ext>
                    </a:extLst>
                  </p:cNvPr>
                  <p:cNvSpPr/>
                  <p:nvPr/>
                </p:nvSpPr>
                <p:spPr>
                  <a:xfrm>
                    <a:off x="8695244" y="2017433"/>
                    <a:ext cx="136013" cy="6800"/>
                  </a:xfrm>
                  <a:custGeom>
                    <a:avLst/>
                    <a:gdLst>
                      <a:gd name="connsiteX0" fmla="*/ 349 w 136013"/>
                      <a:gd name="connsiteY0" fmla="*/ 186 h 6800"/>
                      <a:gd name="connsiteX1" fmla="*/ 136362 w 136013"/>
                      <a:gd name="connsiteY1" fmla="*/ 186 h 6800"/>
                    </a:gdLst>
                    <a:ahLst/>
                    <a:cxnLst>
                      <a:cxn ang="0">
                        <a:pos x="connsiteX0" y="connsiteY0"/>
                      </a:cxn>
                      <a:cxn ang="0">
                        <a:pos x="connsiteX1" y="connsiteY1"/>
                      </a:cxn>
                    </a:cxnLst>
                    <a:rect l="l" t="t" r="r" b="b"/>
                    <a:pathLst>
                      <a:path w="136013" h="6800">
                        <a:moveTo>
                          <a:pt x="349" y="186"/>
                        </a:moveTo>
                        <a:lnTo>
                          <a:pt x="13636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5" name="Freihandform: Form 124">
                    <a:extLst>
                      <a:ext uri="{FF2B5EF4-FFF2-40B4-BE49-F238E27FC236}">
                        <a16:creationId xmlns:a16="http://schemas.microsoft.com/office/drawing/2014/main" id="{A2F0E0B3-C860-C652-4B07-2F194B08357D}"/>
                      </a:ext>
                    </a:extLst>
                  </p:cNvPr>
                  <p:cNvSpPr/>
                  <p:nvPr/>
                </p:nvSpPr>
                <p:spPr>
                  <a:xfrm>
                    <a:off x="8831258" y="2017433"/>
                    <a:ext cx="136013" cy="6800"/>
                  </a:xfrm>
                  <a:custGeom>
                    <a:avLst/>
                    <a:gdLst>
                      <a:gd name="connsiteX0" fmla="*/ 369 w 136013"/>
                      <a:gd name="connsiteY0" fmla="*/ 186 h 6800"/>
                      <a:gd name="connsiteX1" fmla="*/ 136382 w 136013"/>
                      <a:gd name="connsiteY1" fmla="*/ 186 h 6800"/>
                    </a:gdLst>
                    <a:ahLst/>
                    <a:cxnLst>
                      <a:cxn ang="0">
                        <a:pos x="connsiteX0" y="connsiteY0"/>
                      </a:cxn>
                      <a:cxn ang="0">
                        <a:pos x="connsiteX1" y="connsiteY1"/>
                      </a:cxn>
                    </a:cxnLst>
                    <a:rect l="l" t="t" r="r" b="b"/>
                    <a:pathLst>
                      <a:path w="136013" h="6800">
                        <a:moveTo>
                          <a:pt x="369" y="186"/>
                        </a:moveTo>
                        <a:lnTo>
                          <a:pt x="13638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6" name="Freihandform: Form 125">
                    <a:extLst>
                      <a:ext uri="{FF2B5EF4-FFF2-40B4-BE49-F238E27FC236}">
                        <a16:creationId xmlns:a16="http://schemas.microsoft.com/office/drawing/2014/main" id="{815BE78A-DC9E-7CE7-A648-7D1C3FB01685}"/>
                      </a:ext>
                    </a:extLst>
                  </p:cNvPr>
                  <p:cNvSpPr/>
                  <p:nvPr/>
                </p:nvSpPr>
                <p:spPr>
                  <a:xfrm>
                    <a:off x="8967271" y="2017433"/>
                    <a:ext cx="136013" cy="6800"/>
                  </a:xfrm>
                  <a:custGeom>
                    <a:avLst/>
                    <a:gdLst>
                      <a:gd name="connsiteX0" fmla="*/ 389 w 136013"/>
                      <a:gd name="connsiteY0" fmla="*/ 186 h 6800"/>
                      <a:gd name="connsiteX1" fmla="*/ 136402 w 136013"/>
                      <a:gd name="connsiteY1" fmla="*/ 186 h 6800"/>
                    </a:gdLst>
                    <a:ahLst/>
                    <a:cxnLst>
                      <a:cxn ang="0">
                        <a:pos x="connsiteX0" y="connsiteY0"/>
                      </a:cxn>
                      <a:cxn ang="0">
                        <a:pos x="connsiteX1" y="connsiteY1"/>
                      </a:cxn>
                    </a:cxnLst>
                    <a:rect l="l" t="t" r="r" b="b"/>
                    <a:pathLst>
                      <a:path w="136013" h="6800">
                        <a:moveTo>
                          <a:pt x="389" y="186"/>
                        </a:moveTo>
                        <a:lnTo>
                          <a:pt x="13640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7" name="Freihandform: Form 126">
                    <a:extLst>
                      <a:ext uri="{FF2B5EF4-FFF2-40B4-BE49-F238E27FC236}">
                        <a16:creationId xmlns:a16="http://schemas.microsoft.com/office/drawing/2014/main" id="{22632050-7740-FB36-180A-5E6FCF8B81E1}"/>
                      </a:ext>
                    </a:extLst>
                  </p:cNvPr>
                  <p:cNvSpPr/>
                  <p:nvPr/>
                </p:nvSpPr>
                <p:spPr>
                  <a:xfrm>
                    <a:off x="9103285" y="2017433"/>
                    <a:ext cx="136013" cy="6800"/>
                  </a:xfrm>
                  <a:custGeom>
                    <a:avLst/>
                    <a:gdLst>
                      <a:gd name="connsiteX0" fmla="*/ 409 w 136013"/>
                      <a:gd name="connsiteY0" fmla="*/ 186 h 6800"/>
                      <a:gd name="connsiteX1" fmla="*/ 136422 w 136013"/>
                      <a:gd name="connsiteY1" fmla="*/ 186 h 6800"/>
                    </a:gdLst>
                    <a:ahLst/>
                    <a:cxnLst>
                      <a:cxn ang="0">
                        <a:pos x="connsiteX0" y="connsiteY0"/>
                      </a:cxn>
                      <a:cxn ang="0">
                        <a:pos x="connsiteX1" y="connsiteY1"/>
                      </a:cxn>
                    </a:cxnLst>
                    <a:rect l="l" t="t" r="r" b="b"/>
                    <a:pathLst>
                      <a:path w="136013" h="6800">
                        <a:moveTo>
                          <a:pt x="409" y="186"/>
                        </a:moveTo>
                        <a:lnTo>
                          <a:pt x="13642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8" name="Freihandform: Form 127">
                    <a:extLst>
                      <a:ext uri="{FF2B5EF4-FFF2-40B4-BE49-F238E27FC236}">
                        <a16:creationId xmlns:a16="http://schemas.microsoft.com/office/drawing/2014/main" id="{42D10DDD-507A-D9A2-BDDD-C4F84885A61B}"/>
                      </a:ext>
                    </a:extLst>
                  </p:cNvPr>
                  <p:cNvSpPr/>
                  <p:nvPr/>
                </p:nvSpPr>
                <p:spPr>
                  <a:xfrm>
                    <a:off x="9239298" y="2017433"/>
                    <a:ext cx="136013" cy="6800"/>
                  </a:xfrm>
                  <a:custGeom>
                    <a:avLst/>
                    <a:gdLst>
                      <a:gd name="connsiteX0" fmla="*/ 429 w 136013"/>
                      <a:gd name="connsiteY0" fmla="*/ 186 h 6800"/>
                      <a:gd name="connsiteX1" fmla="*/ 136442 w 136013"/>
                      <a:gd name="connsiteY1" fmla="*/ 186 h 6800"/>
                    </a:gdLst>
                    <a:ahLst/>
                    <a:cxnLst>
                      <a:cxn ang="0">
                        <a:pos x="connsiteX0" y="connsiteY0"/>
                      </a:cxn>
                      <a:cxn ang="0">
                        <a:pos x="connsiteX1" y="connsiteY1"/>
                      </a:cxn>
                    </a:cxnLst>
                    <a:rect l="l" t="t" r="r" b="b"/>
                    <a:pathLst>
                      <a:path w="136013" h="6800">
                        <a:moveTo>
                          <a:pt x="429" y="186"/>
                        </a:moveTo>
                        <a:lnTo>
                          <a:pt x="13644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29" name="Freihandform: Form 128">
                    <a:extLst>
                      <a:ext uri="{FF2B5EF4-FFF2-40B4-BE49-F238E27FC236}">
                        <a16:creationId xmlns:a16="http://schemas.microsoft.com/office/drawing/2014/main" id="{887F41DC-B2B2-AC17-1255-3A0A7DDCC968}"/>
                      </a:ext>
                    </a:extLst>
                  </p:cNvPr>
                  <p:cNvSpPr/>
                  <p:nvPr/>
                </p:nvSpPr>
                <p:spPr>
                  <a:xfrm>
                    <a:off x="9375312" y="2017433"/>
                    <a:ext cx="136013" cy="6800"/>
                  </a:xfrm>
                  <a:custGeom>
                    <a:avLst/>
                    <a:gdLst>
                      <a:gd name="connsiteX0" fmla="*/ 449 w 136013"/>
                      <a:gd name="connsiteY0" fmla="*/ 186 h 6800"/>
                      <a:gd name="connsiteX1" fmla="*/ 136462 w 136013"/>
                      <a:gd name="connsiteY1" fmla="*/ 186 h 6800"/>
                    </a:gdLst>
                    <a:ahLst/>
                    <a:cxnLst>
                      <a:cxn ang="0">
                        <a:pos x="connsiteX0" y="connsiteY0"/>
                      </a:cxn>
                      <a:cxn ang="0">
                        <a:pos x="connsiteX1" y="connsiteY1"/>
                      </a:cxn>
                    </a:cxnLst>
                    <a:rect l="l" t="t" r="r" b="b"/>
                    <a:pathLst>
                      <a:path w="136013" h="6800">
                        <a:moveTo>
                          <a:pt x="449" y="186"/>
                        </a:moveTo>
                        <a:lnTo>
                          <a:pt x="13646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30" name="Freihandform: Form 129">
                    <a:extLst>
                      <a:ext uri="{FF2B5EF4-FFF2-40B4-BE49-F238E27FC236}">
                        <a16:creationId xmlns:a16="http://schemas.microsoft.com/office/drawing/2014/main" id="{B2B5B56B-5E0B-59A5-022F-6460923C6F14}"/>
                      </a:ext>
                    </a:extLst>
                  </p:cNvPr>
                  <p:cNvSpPr/>
                  <p:nvPr/>
                </p:nvSpPr>
                <p:spPr>
                  <a:xfrm>
                    <a:off x="9511325" y="2017433"/>
                    <a:ext cx="136013" cy="6800"/>
                  </a:xfrm>
                  <a:custGeom>
                    <a:avLst/>
                    <a:gdLst>
                      <a:gd name="connsiteX0" fmla="*/ 469 w 136013"/>
                      <a:gd name="connsiteY0" fmla="*/ 186 h 6800"/>
                      <a:gd name="connsiteX1" fmla="*/ 136482 w 136013"/>
                      <a:gd name="connsiteY1" fmla="*/ 186 h 6800"/>
                    </a:gdLst>
                    <a:ahLst/>
                    <a:cxnLst>
                      <a:cxn ang="0">
                        <a:pos x="connsiteX0" y="connsiteY0"/>
                      </a:cxn>
                      <a:cxn ang="0">
                        <a:pos x="connsiteX1" y="connsiteY1"/>
                      </a:cxn>
                    </a:cxnLst>
                    <a:rect l="l" t="t" r="r" b="b"/>
                    <a:pathLst>
                      <a:path w="136013" h="6800">
                        <a:moveTo>
                          <a:pt x="469" y="186"/>
                        </a:moveTo>
                        <a:lnTo>
                          <a:pt x="13648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31" name="Freihandform: Form 130">
                    <a:extLst>
                      <a:ext uri="{FF2B5EF4-FFF2-40B4-BE49-F238E27FC236}">
                        <a16:creationId xmlns:a16="http://schemas.microsoft.com/office/drawing/2014/main" id="{2E4D578B-8883-E257-160E-282B5614CF9A}"/>
                      </a:ext>
                    </a:extLst>
                  </p:cNvPr>
                  <p:cNvSpPr/>
                  <p:nvPr/>
                </p:nvSpPr>
                <p:spPr>
                  <a:xfrm>
                    <a:off x="9647339" y="2017433"/>
                    <a:ext cx="136013" cy="6800"/>
                  </a:xfrm>
                  <a:custGeom>
                    <a:avLst/>
                    <a:gdLst>
                      <a:gd name="connsiteX0" fmla="*/ 489 w 136013"/>
                      <a:gd name="connsiteY0" fmla="*/ 186 h 6800"/>
                      <a:gd name="connsiteX1" fmla="*/ 136502 w 136013"/>
                      <a:gd name="connsiteY1" fmla="*/ 186 h 6800"/>
                    </a:gdLst>
                    <a:ahLst/>
                    <a:cxnLst>
                      <a:cxn ang="0">
                        <a:pos x="connsiteX0" y="connsiteY0"/>
                      </a:cxn>
                      <a:cxn ang="0">
                        <a:pos x="connsiteX1" y="connsiteY1"/>
                      </a:cxn>
                    </a:cxnLst>
                    <a:rect l="l" t="t" r="r" b="b"/>
                    <a:pathLst>
                      <a:path w="136013" h="6800">
                        <a:moveTo>
                          <a:pt x="489" y="186"/>
                        </a:moveTo>
                        <a:lnTo>
                          <a:pt x="13650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32" name="Freihandform: Form 131">
                    <a:extLst>
                      <a:ext uri="{FF2B5EF4-FFF2-40B4-BE49-F238E27FC236}">
                        <a16:creationId xmlns:a16="http://schemas.microsoft.com/office/drawing/2014/main" id="{02776AE0-8A4A-F502-C50D-EB1F603F04A5}"/>
                      </a:ext>
                    </a:extLst>
                  </p:cNvPr>
                  <p:cNvSpPr/>
                  <p:nvPr/>
                </p:nvSpPr>
                <p:spPr>
                  <a:xfrm>
                    <a:off x="9783353" y="2017433"/>
                    <a:ext cx="136013" cy="6800"/>
                  </a:xfrm>
                  <a:custGeom>
                    <a:avLst/>
                    <a:gdLst>
                      <a:gd name="connsiteX0" fmla="*/ 509 w 136013"/>
                      <a:gd name="connsiteY0" fmla="*/ 186 h 6800"/>
                      <a:gd name="connsiteX1" fmla="*/ 136522 w 136013"/>
                      <a:gd name="connsiteY1" fmla="*/ 186 h 6800"/>
                    </a:gdLst>
                    <a:ahLst/>
                    <a:cxnLst>
                      <a:cxn ang="0">
                        <a:pos x="connsiteX0" y="connsiteY0"/>
                      </a:cxn>
                      <a:cxn ang="0">
                        <a:pos x="connsiteX1" y="connsiteY1"/>
                      </a:cxn>
                    </a:cxnLst>
                    <a:rect l="l" t="t" r="r" b="b"/>
                    <a:pathLst>
                      <a:path w="136013" h="6800">
                        <a:moveTo>
                          <a:pt x="509" y="186"/>
                        </a:moveTo>
                        <a:lnTo>
                          <a:pt x="136522" y="18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133" name="Freihandform: Form 132">
                    <a:extLst>
                      <a:ext uri="{FF2B5EF4-FFF2-40B4-BE49-F238E27FC236}">
                        <a16:creationId xmlns:a16="http://schemas.microsoft.com/office/drawing/2014/main" id="{733C863D-7DB8-EC14-47EA-5C633D013323}"/>
                      </a:ext>
                    </a:extLst>
                  </p:cNvPr>
                  <p:cNvSpPr/>
                  <p:nvPr/>
                </p:nvSpPr>
                <p:spPr>
                  <a:xfrm>
                    <a:off x="9919366" y="2017433"/>
                    <a:ext cx="136013" cy="6800"/>
                  </a:xfrm>
                  <a:custGeom>
                    <a:avLst/>
                    <a:gdLst>
                      <a:gd name="connsiteX0" fmla="*/ 529 w 136013"/>
                      <a:gd name="connsiteY0" fmla="*/ 186 h 6800"/>
                      <a:gd name="connsiteX1" fmla="*/ 136542 w 136013"/>
                      <a:gd name="connsiteY1" fmla="*/ 186 h 6800"/>
                    </a:gdLst>
                    <a:ahLst/>
                    <a:cxnLst>
                      <a:cxn ang="0">
                        <a:pos x="connsiteX0" y="connsiteY0"/>
                      </a:cxn>
                      <a:cxn ang="0">
                        <a:pos x="connsiteX1" y="connsiteY1"/>
                      </a:cxn>
                    </a:cxnLst>
                    <a:rect l="l" t="t" r="r" b="b"/>
                    <a:pathLst>
                      <a:path w="136013" h="6800">
                        <a:moveTo>
                          <a:pt x="529" y="186"/>
                        </a:moveTo>
                        <a:lnTo>
                          <a:pt x="136542" y="186"/>
                        </a:lnTo>
                      </a:path>
                    </a:pathLst>
                  </a:custGeom>
                  <a:noFill/>
                  <a:ln w="6787" cap="rnd">
                    <a:solidFill>
                      <a:srgbClr val="000000"/>
                    </a:solidFill>
                    <a:prstDash val="solid"/>
                    <a:miter/>
                  </a:ln>
                </p:spPr>
                <p:txBody>
                  <a:bodyPr rtlCol="0" anchor="ctr"/>
                  <a:lstStyle/>
                  <a:p>
                    <a:endParaRPr lang="de-DE"/>
                  </a:p>
                </p:txBody>
              </p:sp>
            </p:grpSp>
          </p:grpSp>
          <p:grpSp>
            <p:nvGrpSpPr>
              <p:cNvPr id="21" name="Grafik 87">
                <a:extLst>
                  <a:ext uri="{FF2B5EF4-FFF2-40B4-BE49-F238E27FC236}">
                    <a16:creationId xmlns:a16="http://schemas.microsoft.com/office/drawing/2014/main" id="{1ACA640F-4F80-1E1A-1676-CB5769DC60AD}"/>
                  </a:ext>
                </a:extLst>
              </p:cNvPr>
              <p:cNvGrpSpPr/>
              <p:nvPr/>
            </p:nvGrpSpPr>
            <p:grpSpPr>
              <a:xfrm>
                <a:off x="6441188" y="2182534"/>
                <a:ext cx="3342164" cy="246221"/>
                <a:chOff x="6441188" y="2182534"/>
                <a:chExt cx="3342164" cy="246221"/>
              </a:xfrm>
            </p:grpSpPr>
            <p:sp>
              <p:nvSpPr>
                <p:cNvPr id="84" name="Textfeld 83">
                  <a:extLst>
                    <a:ext uri="{FF2B5EF4-FFF2-40B4-BE49-F238E27FC236}">
                      <a16:creationId xmlns:a16="http://schemas.microsoft.com/office/drawing/2014/main" id="{184873C0-8694-BE8D-0102-628C3A8E4906}"/>
                    </a:ext>
                  </a:extLst>
                </p:cNvPr>
                <p:cNvSpPr txBox="1"/>
                <p:nvPr/>
              </p:nvSpPr>
              <p:spPr>
                <a:xfrm>
                  <a:off x="6441188" y="2182534"/>
                  <a:ext cx="354584"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Q3</a:t>
                  </a:r>
                </a:p>
              </p:txBody>
            </p:sp>
            <p:grpSp>
              <p:nvGrpSpPr>
                <p:cNvPr id="85" name="Grafik 87">
                  <a:extLst>
                    <a:ext uri="{FF2B5EF4-FFF2-40B4-BE49-F238E27FC236}">
                      <a16:creationId xmlns:a16="http://schemas.microsoft.com/office/drawing/2014/main" id="{85AB4BB0-69DA-0DDC-25E2-3D560F52CECF}"/>
                    </a:ext>
                  </a:extLst>
                </p:cNvPr>
                <p:cNvGrpSpPr/>
                <p:nvPr/>
              </p:nvGrpSpPr>
              <p:grpSpPr>
                <a:xfrm>
                  <a:off x="6791054" y="2221453"/>
                  <a:ext cx="2992298" cy="136013"/>
                  <a:chOff x="6791054" y="2221453"/>
                  <a:chExt cx="2992298" cy="136013"/>
                </a:xfrm>
              </p:grpSpPr>
              <p:sp>
                <p:nvSpPr>
                  <p:cNvPr id="86" name="Freihandform: Form 85">
                    <a:extLst>
                      <a:ext uri="{FF2B5EF4-FFF2-40B4-BE49-F238E27FC236}">
                        <a16:creationId xmlns:a16="http://schemas.microsoft.com/office/drawing/2014/main" id="{FBF69016-2476-765F-DB4E-90E2DE132B48}"/>
                      </a:ext>
                    </a:extLst>
                  </p:cNvPr>
                  <p:cNvSpPr/>
                  <p:nvPr/>
                </p:nvSpPr>
                <p:spPr>
                  <a:xfrm>
                    <a:off x="6791054" y="2357467"/>
                    <a:ext cx="136013" cy="6800"/>
                  </a:xfrm>
                  <a:custGeom>
                    <a:avLst/>
                    <a:gdLst>
                      <a:gd name="connsiteX0" fmla="*/ 69 w 136013"/>
                      <a:gd name="connsiteY0" fmla="*/ 216 h 6800"/>
                      <a:gd name="connsiteX1" fmla="*/ 136082 w 136013"/>
                      <a:gd name="connsiteY1" fmla="*/ 216 h 6800"/>
                    </a:gdLst>
                    <a:ahLst/>
                    <a:cxnLst>
                      <a:cxn ang="0">
                        <a:pos x="connsiteX0" y="connsiteY0"/>
                      </a:cxn>
                      <a:cxn ang="0">
                        <a:pos x="connsiteX1" y="connsiteY1"/>
                      </a:cxn>
                    </a:cxnLst>
                    <a:rect l="l" t="t" r="r" b="b"/>
                    <a:pathLst>
                      <a:path w="136013" h="6800">
                        <a:moveTo>
                          <a:pt x="69" y="216"/>
                        </a:moveTo>
                        <a:lnTo>
                          <a:pt x="13608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87" name="Freihandform: Form 86">
                    <a:extLst>
                      <a:ext uri="{FF2B5EF4-FFF2-40B4-BE49-F238E27FC236}">
                        <a16:creationId xmlns:a16="http://schemas.microsoft.com/office/drawing/2014/main" id="{F58C9710-2C46-3921-ACC8-0445B14E0C54}"/>
                      </a:ext>
                    </a:extLst>
                  </p:cNvPr>
                  <p:cNvSpPr/>
                  <p:nvPr/>
                </p:nvSpPr>
                <p:spPr>
                  <a:xfrm>
                    <a:off x="6927068" y="2357467"/>
                    <a:ext cx="136013" cy="6800"/>
                  </a:xfrm>
                  <a:custGeom>
                    <a:avLst/>
                    <a:gdLst>
                      <a:gd name="connsiteX0" fmla="*/ 89 w 136013"/>
                      <a:gd name="connsiteY0" fmla="*/ 216 h 6800"/>
                      <a:gd name="connsiteX1" fmla="*/ 136102 w 136013"/>
                      <a:gd name="connsiteY1" fmla="*/ 216 h 6800"/>
                    </a:gdLst>
                    <a:ahLst/>
                    <a:cxnLst>
                      <a:cxn ang="0">
                        <a:pos x="connsiteX0" y="connsiteY0"/>
                      </a:cxn>
                      <a:cxn ang="0">
                        <a:pos x="connsiteX1" y="connsiteY1"/>
                      </a:cxn>
                    </a:cxnLst>
                    <a:rect l="l" t="t" r="r" b="b"/>
                    <a:pathLst>
                      <a:path w="136013" h="6800">
                        <a:moveTo>
                          <a:pt x="89" y="216"/>
                        </a:moveTo>
                        <a:lnTo>
                          <a:pt x="13610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88" name="Freihandform: Form 87">
                    <a:extLst>
                      <a:ext uri="{FF2B5EF4-FFF2-40B4-BE49-F238E27FC236}">
                        <a16:creationId xmlns:a16="http://schemas.microsoft.com/office/drawing/2014/main" id="{9D2222F7-CCC2-DB14-48CA-E8D9942087E0}"/>
                      </a:ext>
                    </a:extLst>
                  </p:cNvPr>
                  <p:cNvSpPr/>
                  <p:nvPr/>
                </p:nvSpPr>
                <p:spPr>
                  <a:xfrm>
                    <a:off x="7063081" y="2357467"/>
                    <a:ext cx="136013" cy="6800"/>
                  </a:xfrm>
                  <a:custGeom>
                    <a:avLst/>
                    <a:gdLst>
                      <a:gd name="connsiteX0" fmla="*/ 109 w 136013"/>
                      <a:gd name="connsiteY0" fmla="*/ 216 h 6800"/>
                      <a:gd name="connsiteX1" fmla="*/ 136122 w 136013"/>
                      <a:gd name="connsiteY1" fmla="*/ 216 h 6800"/>
                    </a:gdLst>
                    <a:ahLst/>
                    <a:cxnLst>
                      <a:cxn ang="0">
                        <a:pos x="connsiteX0" y="connsiteY0"/>
                      </a:cxn>
                      <a:cxn ang="0">
                        <a:pos x="connsiteX1" y="connsiteY1"/>
                      </a:cxn>
                    </a:cxnLst>
                    <a:rect l="l" t="t" r="r" b="b"/>
                    <a:pathLst>
                      <a:path w="136013" h="6800">
                        <a:moveTo>
                          <a:pt x="109" y="216"/>
                        </a:moveTo>
                        <a:lnTo>
                          <a:pt x="13612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89" name="Freihandform: Form 88">
                    <a:extLst>
                      <a:ext uri="{FF2B5EF4-FFF2-40B4-BE49-F238E27FC236}">
                        <a16:creationId xmlns:a16="http://schemas.microsoft.com/office/drawing/2014/main" id="{C5237866-6E14-6BF1-8440-809581AB33AF}"/>
                      </a:ext>
                    </a:extLst>
                  </p:cNvPr>
                  <p:cNvSpPr/>
                  <p:nvPr/>
                </p:nvSpPr>
                <p:spPr>
                  <a:xfrm>
                    <a:off x="7199095" y="2357467"/>
                    <a:ext cx="136013" cy="6800"/>
                  </a:xfrm>
                  <a:custGeom>
                    <a:avLst/>
                    <a:gdLst>
                      <a:gd name="connsiteX0" fmla="*/ 129 w 136013"/>
                      <a:gd name="connsiteY0" fmla="*/ 216 h 6800"/>
                      <a:gd name="connsiteX1" fmla="*/ 136142 w 136013"/>
                      <a:gd name="connsiteY1" fmla="*/ 216 h 6800"/>
                    </a:gdLst>
                    <a:ahLst/>
                    <a:cxnLst>
                      <a:cxn ang="0">
                        <a:pos x="connsiteX0" y="connsiteY0"/>
                      </a:cxn>
                      <a:cxn ang="0">
                        <a:pos x="connsiteX1" y="connsiteY1"/>
                      </a:cxn>
                    </a:cxnLst>
                    <a:rect l="l" t="t" r="r" b="b"/>
                    <a:pathLst>
                      <a:path w="136013" h="6800">
                        <a:moveTo>
                          <a:pt x="129" y="216"/>
                        </a:moveTo>
                        <a:lnTo>
                          <a:pt x="13614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0" name="Freihandform: Form 89">
                    <a:extLst>
                      <a:ext uri="{FF2B5EF4-FFF2-40B4-BE49-F238E27FC236}">
                        <a16:creationId xmlns:a16="http://schemas.microsoft.com/office/drawing/2014/main" id="{F18F38F7-3512-16A1-7C81-6DF9A64DE129}"/>
                      </a:ext>
                    </a:extLst>
                  </p:cNvPr>
                  <p:cNvSpPr/>
                  <p:nvPr/>
                </p:nvSpPr>
                <p:spPr>
                  <a:xfrm>
                    <a:off x="7335108" y="2357467"/>
                    <a:ext cx="136013" cy="6800"/>
                  </a:xfrm>
                  <a:custGeom>
                    <a:avLst/>
                    <a:gdLst>
                      <a:gd name="connsiteX0" fmla="*/ 149 w 136013"/>
                      <a:gd name="connsiteY0" fmla="*/ 216 h 6800"/>
                      <a:gd name="connsiteX1" fmla="*/ 136162 w 136013"/>
                      <a:gd name="connsiteY1" fmla="*/ 216 h 6800"/>
                    </a:gdLst>
                    <a:ahLst/>
                    <a:cxnLst>
                      <a:cxn ang="0">
                        <a:pos x="connsiteX0" y="connsiteY0"/>
                      </a:cxn>
                      <a:cxn ang="0">
                        <a:pos x="connsiteX1" y="connsiteY1"/>
                      </a:cxn>
                    </a:cxnLst>
                    <a:rect l="l" t="t" r="r" b="b"/>
                    <a:pathLst>
                      <a:path w="136013" h="6800">
                        <a:moveTo>
                          <a:pt x="149" y="216"/>
                        </a:moveTo>
                        <a:lnTo>
                          <a:pt x="13616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1" name="Freihandform: Form 90">
                    <a:extLst>
                      <a:ext uri="{FF2B5EF4-FFF2-40B4-BE49-F238E27FC236}">
                        <a16:creationId xmlns:a16="http://schemas.microsoft.com/office/drawing/2014/main" id="{C5A7DF91-3D79-68D5-D141-7919C769035B}"/>
                      </a:ext>
                    </a:extLst>
                  </p:cNvPr>
                  <p:cNvSpPr/>
                  <p:nvPr/>
                </p:nvSpPr>
                <p:spPr>
                  <a:xfrm>
                    <a:off x="7471122" y="2357467"/>
                    <a:ext cx="136013" cy="6800"/>
                  </a:xfrm>
                  <a:custGeom>
                    <a:avLst/>
                    <a:gdLst>
                      <a:gd name="connsiteX0" fmla="*/ 169 w 136013"/>
                      <a:gd name="connsiteY0" fmla="*/ 216 h 6800"/>
                      <a:gd name="connsiteX1" fmla="*/ 136182 w 136013"/>
                      <a:gd name="connsiteY1" fmla="*/ 216 h 6800"/>
                    </a:gdLst>
                    <a:ahLst/>
                    <a:cxnLst>
                      <a:cxn ang="0">
                        <a:pos x="connsiteX0" y="connsiteY0"/>
                      </a:cxn>
                      <a:cxn ang="0">
                        <a:pos x="connsiteX1" y="connsiteY1"/>
                      </a:cxn>
                    </a:cxnLst>
                    <a:rect l="l" t="t" r="r" b="b"/>
                    <a:pathLst>
                      <a:path w="136013" h="6800">
                        <a:moveTo>
                          <a:pt x="169" y="216"/>
                        </a:moveTo>
                        <a:lnTo>
                          <a:pt x="13618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2" name="Freihandform: Form 91">
                    <a:extLst>
                      <a:ext uri="{FF2B5EF4-FFF2-40B4-BE49-F238E27FC236}">
                        <a16:creationId xmlns:a16="http://schemas.microsoft.com/office/drawing/2014/main" id="{D42F3570-420B-1B35-DD9F-691C42BBD74D}"/>
                      </a:ext>
                    </a:extLst>
                  </p:cNvPr>
                  <p:cNvSpPr/>
                  <p:nvPr/>
                </p:nvSpPr>
                <p:spPr>
                  <a:xfrm>
                    <a:off x="7607135" y="2357467"/>
                    <a:ext cx="136013" cy="6800"/>
                  </a:xfrm>
                  <a:custGeom>
                    <a:avLst/>
                    <a:gdLst>
                      <a:gd name="connsiteX0" fmla="*/ 189 w 136013"/>
                      <a:gd name="connsiteY0" fmla="*/ 216 h 6800"/>
                      <a:gd name="connsiteX1" fmla="*/ 136202 w 136013"/>
                      <a:gd name="connsiteY1" fmla="*/ 216 h 6800"/>
                    </a:gdLst>
                    <a:ahLst/>
                    <a:cxnLst>
                      <a:cxn ang="0">
                        <a:pos x="connsiteX0" y="connsiteY0"/>
                      </a:cxn>
                      <a:cxn ang="0">
                        <a:pos x="connsiteX1" y="connsiteY1"/>
                      </a:cxn>
                    </a:cxnLst>
                    <a:rect l="l" t="t" r="r" b="b"/>
                    <a:pathLst>
                      <a:path w="136013" h="6800">
                        <a:moveTo>
                          <a:pt x="189" y="216"/>
                        </a:moveTo>
                        <a:lnTo>
                          <a:pt x="13620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3" name="Freihandform: Form 92">
                    <a:extLst>
                      <a:ext uri="{FF2B5EF4-FFF2-40B4-BE49-F238E27FC236}">
                        <a16:creationId xmlns:a16="http://schemas.microsoft.com/office/drawing/2014/main" id="{E3B3E6D1-2811-9162-D386-5429DF20EA30}"/>
                      </a:ext>
                    </a:extLst>
                  </p:cNvPr>
                  <p:cNvSpPr/>
                  <p:nvPr/>
                </p:nvSpPr>
                <p:spPr>
                  <a:xfrm>
                    <a:off x="7743149" y="2357467"/>
                    <a:ext cx="136013" cy="6800"/>
                  </a:xfrm>
                  <a:custGeom>
                    <a:avLst/>
                    <a:gdLst>
                      <a:gd name="connsiteX0" fmla="*/ 209 w 136013"/>
                      <a:gd name="connsiteY0" fmla="*/ 216 h 6800"/>
                      <a:gd name="connsiteX1" fmla="*/ 136222 w 136013"/>
                      <a:gd name="connsiteY1" fmla="*/ 216 h 6800"/>
                    </a:gdLst>
                    <a:ahLst/>
                    <a:cxnLst>
                      <a:cxn ang="0">
                        <a:pos x="connsiteX0" y="connsiteY0"/>
                      </a:cxn>
                      <a:cxn ang="0">
                        <a:pos x="connsiteX1" y="connsiteY1"/>
                      </a:cxn>
                    </a:cxnLst>
                    <a:rect l="l" t="t" r="r" b="b"/>
                    <a:pathLst>
                      <a:path w="136013" h="6800">
                        <a:moveTo>
                          <a:pt x="209" y="216"/>
                        </a:moveTo>
                        <a:lnTo>
                          <a:pt x="13622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4" name="Freihandform: Form 93">
                    <a:extLst>
                      <a:ext uri="{FF2B5EF4-FFF2-40B4-BE49-F238E27FC236}">
                        <a16:creationId xmlns:a16="http://schemas.microsoft.com/office/drawing/2014/main" id="{8C59E2E7-66AE-AAA9-5DEF-F8BD78829891}"/>
                      </a:ext>
                    </a:extLst>
                  </p:cNvPr>
                  <p:cNvSpPr/>
                  <p:nvPr/>
                </p:nvSpPr>
                <p:spPr>
                  <a:xfrm>
                    <a:off x="7879163" y="2357467"/>
                    <a:ext cx="136013" cy="6800"/>
                  </a:xfrm>
                  <a:custGeom>
                    <a:avLst/>
                    <a:gdLst>
                      <a:gd name="connsiteX0" fmla="*/ 229 w 136013"/>
                      <a:gd name="connsiteY0" fmla="*/ 216 h 6800"/>
                      <a:gd name="connsiteX1" fmla="*/ 136242 w 136013"/>
                      <a:gd name="connsiteY1" fmla="*/ 216 h 6800"/>
                    </a:gdLst>
                    <a:ahLst/>
                    <a:cxnLst>
                      <a:cxn ang="0">
                        <a:pos x="connsiteX0" y="connsiteY0"/>
                      </a:cxn>
                      <a:cxn ang="0">
                        <a:pos x="connsiteX1" y="connsiteY1"/>
                      </a:cxn>
                    </a:cxnLst>
                    <a:rect l="l" t="t" r="r" b="b"/>
                    <a:pathLst>
                      <a:path w="136013" h="6800">
                        <a:moveTo>
                          <a:pt x="229" y="216"/>
                        </a:moveTo>
                        <a:lnTo>
                          <a:pt x="13624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5" name="Freihandform: Form 94">
                    <a:extLst>
                      <a:ext uri="{FF2B5EF4-FFF2-40B4-BE49-F238E27FC236}">
                        <a16:creationId xmlns:a16="http://schemas.microsoft.com/office/drawing/2014/main" id="{BEE3FF22-2BA5-E6A1-90D1-82601C8810E2}"/>
                      </a:ext>
                    </a:extLst>
                  </p:cNvPr>
                  <p:cNvSpPr/>
                  <p:nvPr/>
                </p:nvSpPr>
                <p:spPr>
                  <a:xfrm>
                    <a:off x="8015176" y="2357467"/>
                    <a:ext cx="136013" cy="6800"/>
                  </a:xfrm>
                  <a:custGeom>
                    <a:avLst/>
                    <a:gdLst>
                      <a:gd name="connsiteX0" fmla="*/ 249 w 136013"/>
                      <a:gd name="connsiteY0" fmla="*/ 216 h 6800"/>
                      <a:gd name="connsiteX1" fmla="*/ 136262 w 136013"/>
                      <a:gd name="connsiteY1" fmla="*/ 216 h 6800"/>
                    </a:gdLst>
                    <a:ahLst/>
                    <a:cxnLst>
                      <a:cxn ang="0">
                        <a:pos x="connsiteX0" y="connsiteY0"/>
                      </a:cxn>
                      <a:cxn ang="0">
                        <a:pos x="connsiteX1" y="connsiteY1"/>
                      </a:cxn>
                    </a:cxnLst>
                    <a:rect l="l" t="t" r="r" b="b"/>
                    <a:pathLst>
                      <a:path w="136013" h="6800">
                        <a:moveTo>
                          <a:pt x="249" y="216"/>
                        </a:moveTo>
                        <a:lnTo>
                          <a:pt x="13626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6" name="Freihandform: Form 95">
                    <a:extLst>
                      <a:ext uri="{FF2B5EF4-FFF2-40B4-BE49-F238E27FC236}">
                        <a16:creationId xmlns:a16="http://schemas.microsoft.com/office/drawing/2014/main" id="{82BFB196-C28A-BD8C-F894-32E34A96F392}"/>
                      </a:ext>
                    </a:extLst>
                  </p:cNvPr>
                  <p:cNvSpPr/>
                  <p:nvPr/>
                </p:nvSpPr>
                <p:spPr>
                  <a:xfrm>
                    <a:off x="8151190" y="2357467"/>
                    <a:ext cx="136013" cy="6800"/>
                  </a:xfrm>
                  <a:custGeom>
                    <a:avLst/>
                    <a:gdLst>
                      <a:gd name="connsiteX0" fmla="*/ 269 w 136013"/>
                      <a:gd name="connsiteY0" fmla="*/ 216 h 6800"/>
                      <a:gd name="connsiteX1" fmla="*/ 136282 w 136013"/>
                      <a:gd name="connsiteY1" fmla="*/ 216 h 6800"/>
                    </a:gdLst>
                    <a:ahLst/>
                    <a:cxnLst>
                      <a:cxn ang="0">
                        <a:pos x="connsiteX0" y="connsiteY0"/>
                      </a:cxn>
                      <a:cxn ang="0">
                        <a:pos x="connsiteX1" y="connsiteY1"/>
                      </a:cxn>
                    </a:cxnLst>
                    <a:rect l="l" t="t" r="r" b="b"/>
                    <a:pathLst>
                      <a:path w="136013" h="6800">
                        <a:moveTo>
                          <a:pt x="269" y="216"/>
                        </a:moveTo>
                        <a:lnTo>
                          <a:pt x="13628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7" name="Freihandform: Form 96">
                    <a:extLst>
                      <a:ext uri="{FF2B5EF4-FFF2-40B4-BE49-F238E27FC236}">
                        <a16:creationId xmlns:a16="http://schemas.microsoft.com/office/drawing/2014/main" id="{57E62ADA-ABD8-CFF5-529C-C3F81BAB77E7}"/>
                      </a:ext>
                    </a:extLst>
                  </p:cNvPr>
                  <p:cNvSpPr/>
                  <p:nvPr/>
                </p:nvSpPr>
                <p:spPr>
                  <a:xfrm>
                    <a:off x="8287203" y="2357467"/>
                    <a:ext cx="136013" cy="6800"/>
                  </a:xfrm>
                  <a:custGeom>
                    <a:avLst/>
                    <a:gdLst>
                      <a:gd name="connsiteX0" fmla="*/ 289 w 136013"/>
                      <a:gd name="connsiteY0" fmla="*/ 216 h 6800"/>
                      <a:gd name="connsiteX1" fmla="*/ 136302 w 136013"/>
                      <a:gd name="connsiteY1" fmla="*/ 216 h 6800"/>
                    </a:gdLst>
                    <a:ahLst/>
                    <a:cxnLst>
                      <a:cxn ang="0">
                        <a:pos x="connsiteX0" y="connsiteY0"/>
                      </a:cxn>
                      <a:cxn ang="0">
                        <a:pos x="connsiteX1" y="connsiteY1"/>
                      </a:cxn>
                    </a:cxnLst>
                    <a:rect l="l" t="t" r="r" b="b"/>
                    <a:pathLst>
                      <a:path w="136013" h="6800">
                        <a:moveTo>
                          <a:pt x="289" y="216"/>
                        </a:moveTo>
                        <a:lnTo>
                          <a:pt x="13630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8" name="Freihandform: Form 97">
                    <a:extLst>
                      <a:ext uri="{FF2B5EF4-FFF2-40B4-BE49-F238E27FC236}">
                        <a16:creationId xmlns:a16="http://schemas.microsoft.com/office/drawing/2014/main" id="{FA4010E4-0C06-65C0-30BE-12CDA16F5B71}"/>
                      </a:ext>
                    </a:extLst>
                  </p:cNvPr>
                  <p:cNvSpPr/>
                  <p:nvPr/>
                </p:nvSpPr>
                <p:spPr>
                  <a:xfrm>
                    <a:off x="8423217" y="2357467"/>
                    <a:ext cx="136013" cy="6800"/>
                  </a:xfrm>
                  <a:custGeom>
                    <a:avLst/>
                    <a:gdLst>
                      <a:gd name="connsiteX0" fmla="*/ 309 w 136013"/>
                      <a:gd name="connsiteY0" fmla="*/ 216 h 6800"/>
                      <a:gd name="connsiteX1" fmla="*/ 136322 w 136013"/>
                      <a:gd name="connsiteY1" fmla="*/ 216 h 6800"/>
                    </a:gdLst>
                    <a:ahLst/>
                    <a:cxnLst>
                      <a:cxn ang="0">
                        <a:pos x="connsiteX0" y="connsiteY0"/>
                      </a:cxn>
                      <a:cxn ang="0">
                        <a:pos x="connsiteX1" y="connsiteY1"/>
                      </a:cxn>
                    </a:cxnLst>
                    <a:rect l="l" t="t" r="r" b="b"/>
                    <a:pathLst>
                      <a:path w="136013" h="6800">
                        <a:moveTo>
                          <a:pt x="309" y="216"/>
                        </a:moveTo>
                        <a:lnTo>
                          <a:pt x="13632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99" name="Freihandform: Form 98">
                    <a:extLst>
                      <a:ext uri="{FF2B5EF4-FFF2-40B4-BE49-F238E27FC236}">
                        <a16:creationId xmlns:a16="http://schemas.microsoft.com/office/drawing/2014/main" id="{A0019D7E-9D2F-04DF-D565-5CAB83B91FE8}"/>
                      </a:ext>
                    </a:extLst>
                  </p:cNvPr>
                  <p:cNvSpPr/>
                  <p:nvPr/>
                </p:nvSpPr>
                <p:spPr>
                  <a:xfrm>
                    <a:off x="8559230" y="2221453"/>
                    <a:ext cx="136013" cy="136013"/>
                  </a:xfrm>
                  <a:custGeom>
                    <a:avLst/>
                    <a:gdLst>
                      <a:gd name="connsiteX0" fmla="*/ 329 w 136013"/>
                      <a:gd name="connsiteY0" fmla="*/ 136229 h 136013"/>
                      <a:gd name="connsiteX1" fmla="*/ 20731 w 136013"/>
                      <a:gd name="connsiteY1" fmla="*/ 136229 h 136013"/>
                      <a:gd name="connsiteX2" fmla="*/ 61535 w 136013"/>
                      <a:gd name="connsiteY2" fmla="*/ 216 h 136013"/>
                      <a:gd name="connsiteX3" fmla="*/ 136342 w 136013"/>
                      <a:gd name="connsiteY3" fmla="*/ 216 h 136013"/>
                    </a:gdLst>
                    <a:ahLst/>
                    <a:cxnLst>
                      <a:cxn ang="0">
                        <a:pos x="connsiteX0" y="connsiteY0"/>
                      </a:cxn>
                      <a:cxn ang="0">
                        <a:pos x="connsiteX1" y="connsiteY1"/>
                      </a:cxn>
                      <a:cxn ang="0">
                        <a:pos x="connsiteX2" y="connsiteY2"/>
                      </a:cxn>
                      <a:cxn ang="0">
                        <a:pos x="connsiteX3" y="connsiteY3"/>
                      </a:cxn>
                    </a:cxnLst>
                    <a:rect l="l" t="t" r="r" b="b"/>
                    <a:pathLst>
                      <a:path w="136013" h="136013">
                        <a:moveTo>
                          <a:pt x="329" y="136229"/>
                        </a:moveTo>
                        <a:lnTo>
                          <a:pt x="20731" y="136229"/>
                        </a:lnTo>
                        <a:lnTo>
                          <a:pt x="61535" y="216"/>
                        </a:lnTo>
                        <a:lnTo>
                          <a:pt x="13634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0" name="Freihandform: Form 99">
                    <a:extLst>
                      <a:ext uri="{FF2B5EF4-FFF2-40B4-BE49-F238E27FC236}">
                        <a16:creationId xmlns:a16="http://schemas.microsoft.com/office/drawing/2014/main" id="{4AD2C53D-11B6-8AD1-581B-22A8155F8048}"/>
                      </a:ext>
                    </a:extLst>
                  </p:cNvPr>
                  <p:cNvSpPr/>
                  <p:nvPr/>
                </p:nvSpPr>
                <p:spPr>
                  <a:xfrm>
                    <a:off x="8695244" y="2221453"/>
                    <a:ext cx="136013" cy="6800"/>
                  </a:xfrm>
                  <a:custGeom>
                    <a:avLst/>
                    <a:gdLst>
                      <a:gd name="connsiteX0" fmla="*/ 349 w 136013"/>
                      <a:gd name="connsiteY0" fmla="*/ 216 h 6800"/>
                      <a:gd name="connsiteX1" fmla="*/ 136362 w 136013"/>
                      <a:gd name="connsiteY1" fmla="*/ 216 h 6800"/>
                    </a:gdLst>
                    <a:ahLst/>
                    <a:cxnLst>
                      <a:cxn ang="0">
                        <a:pos x="connsiteX0" y="connsiteY0"/>
                      </a:cxn>
                      <a:cxn ang="0">
                        <a:pos x="connsiteX1" y="connsiteY1"/>
                      </a:cxn>
                    </a:cxnLst>
                    <a:rect l="l" t="t" r="r" b="b"/>
                    <a:pathLst>
                      <a:path w="136013" h="6800">
                        <a:moveTo>
                          <a:pt x="349" y="216"/>
                        </a:moveTo>
                        <a:lnTo>
                          <a:pt x="13636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1" name="Freihandform: Form 100">
                    <a:extLst>
                      <a:ext uri="{FF2B5EF4-FFF2-40B4-BE49-F238E27FC236}">
                        <a16:creationId xmlns:a16="http://schemas.microsoft.com/office/drawing/2014/main" id="{D5656DB9-C715-319E-65C9-469F66F5FB7E}"/>
                      </a:ext>
                    </a:extLst>
                  </p:cNvPr>
                  <p:cNvSpPr/>
                  <p:nvPr/>
                </p:nvSpPr>
                <p:spPr>
                  <a:xfrm>
                    <a:off x="8831258" y="2221453"/>
                    <a:ext cx="136013" cy="6800"/>
                  </a:xfrm>
                  <a:custGeom>
                    <a:avLst/>
                    <a:gdLst>
                      <a:gd name="connsiteX0" fmla="*/ 369 w 136013"/>
                      <a:gd name="connsiteY0" fmla="*/ 216 h 6800"/>
                      <a:gd name="connsiteX1" fmla="*/ 136382 w 136013"/>
                      <a:gd name="connsiteY1" fmla="*/ 216 h 6800"/>
                    </a:gdLst>
                    <a:ahLst/>
                    <a:cxnLst>
                      <a:cxn ang="0">
                        <a:pos x="connsiteX0" y="connsiteY0"/>
                      </a:cxn>
                      <a:cxn ang="0">
                        <a:pos x="connsiteX1" y="connsiteY1"/>
                      </a:cxn>
                    </a:cxnLst>
                    <a:rect l="l" t="t" r="r" b="b"/>
                    <a:pathLst>
                      <a:path w="136013" h="6800">
                        <a:moveTo>
                          <a:pt x="369" y="216"/>
                        </a:moveTo>
                        <a:lnTo>
                          <a:pt x="13638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2" name="Freihandform: Form 101">
                    <a:extLst>
                      <a:ext uri="{FF2B5EF4-FFF2-40B4-BE49-F238E27FC236}">
                        <a16:creationId xmlns:a16="http://schemas.microsoft.com/office/drawing/2014/main" id="{E675F1B0-C33E-43FB-0D45-32352CC57279}"/>
                      </a:ext>
                    </a:extLst>
                  </p:cNvPr>
                  <p:cNvSpPr/>
                  <p:nvPr/>
                </p:nvSpPr>
                <p:spPr>
                  <a:xfrm>
                    <a:off x="8967271" y="2221453"/>
                    <a:ext cx="136013" cy="6800"/>
                  </a:xfrm>
                  <a:custGeom>
                    <a:avLst/>
                    <a:gdLst>
                      <a:gd name="connsiteX0" fmla="*/ 389 w 136013"/>
                      <a:gd name="connsiteY0" fmla="*/ 216 h 6800"/>
                      <a:gd name="connsiteX1" fmla="*/ 136402 w 136013"/>
                      <a:gd name="connsiteY1" fmla="*/ 216 h 6800"/>
                    </a:gdLst>
                    <a:ahLst/>
                    <a:cxnLst>
                      <a:cxn ang="0">
                        <a:pos x="connsiteX0" y="connsiteY0"/>
                      </a:cxn>
                      <a:cxn ang="0">
                        <a:pos x="connsiteX1" y="connsiteY1"/>
                      </a:cxn>
                    </a:cxnLst>
                    <a:rect l="l" t="t" r="r" b="b"/>
                    <a:pathLst>
                      <a:path w="136013" h="6800">
                        <a:moveTo>
                          <a:pt x="389" y="216"/>
                        </a:moveTo>
                        <a:lnTo>
                          <a:pt x="13640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3" name="Freihandform: Form 102">
                    <a:extLst>
                      <a:ext uri="{FF2B5EF4-FFF2-40B4-BE49-F238E27FC236}">
                        <a16:creationId xmlns:a16="http://schemas.microsoft.com/office/drawing/2014/main" id="{7701368B-FFE5-026E-A903-45CA1E49F9BB}"/>
                      </a:ext>
                    </a:extLst>
                  </p:cNvPr>
                  <p:cNvSpPr/>
                  <p:nvPr/>
                </p:nvSpPr>
                <p:spPr>
                  <a:xfrm>
                    <a:off x="9103285" y="2221453"/>
                    <a:ext cx="136013" cy="6800"/>
                  </a:xfrm>
                  <a:custGeom>
                    <a:avLst/>
                    <a:gdLst>
                      <a:gd name="connsiteX0" fmla="*/ 409 w 136013"/>
                      <a:gd name="connsiteY0" fmla="*/ 216 h 6800"/>
                      <a:gd name="connsiteX1" fmla="*/ 136422 w 136013"/>
                      <a:gd name="connsiteY1" fmla="*/ 216 h 6800"/>
                    </a:gdLst>
                    <a:ahLst/>
                    <a:cxnLst>
                      <a:cxn ang="0">
                        <a:pos x="connsiteX0" y="connsiteY0"/>
                      </a:cxn>
                      <a:cxn ang="0">
                        <a:pos x="connsiteX1" y="connsiteY1"/>
                      </a:cxn>
                    </a:cxnLst>
                    <a:rect l="l" t="t" r="r" b="b"/>
                    <a:pathLst>
                      <a:path w="136013" h="6800">
                        <a:moveTo>
                          <a:pt x="409" y="216"/>
                        </a:moveTo>
                        <a:lnTo>
                          <a:pt x="13642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4" name="Freihandform: Form 103">
                    <a:extLst>
                      <a:ext uri="{FF2B5EF4-FFF2-40B4-BE49-F238E27FC236}">
                        <a16:creationId xmlns:a16="http://schemas.microsoft.com/office/drawing/2014/main" id="{DFB23036-1E74-B3DD-90AD-80B377ACF7BE}"/>
                      </a:ext>
                    </a:extLst>
                  </p:cNvPr>
                  <p:cNvSpPr/>
                  <p:nvPr/>
                </p:nvSpPr>
                <p:spPr>
                  <a:xfrm>
                    <a:off x="9239298" y="2221453"/>
                    <a:ext cx="136013" cy="6800"/>
                  </a:xfrm>
                  <a:custGeom>
                    <a:avLst/>
                    <a:gdLst>
                      <a:gd name="connsiteX0" fmla="*/ 429 w 136013"/>
                      <a:gd name="connsiteY0" fmla="*/ 216 h 6800"/>
                      <a:gd name="connsiteX1" fmla="*/ 136442 w 136013"/>
                      <a:gd name="connsiteY1" fmla="*/ 216 h 6800"/>
                    </a:gdLst>
                    <a:ahLst/>
                    <a:cxnLst>
                      <a:cxn ang="0">
                        <a:pos x="connsiteX0" y="connsiteY0"/>
                      </a:cxn>
                      <a:cxn ang="0">
                        <a:pos x="connsiteX1" y="connsiteY1"/>
                      </a:cxn>
                    </a:cxnLst>
                    <a:rect l="l" t="t" r="r" b="b"/>
                    <a:pathLst>
                      <a:path w="136013" h="6800">
                        <a:moveTo>
                          <a:pt x="429" y="216"/>
                        </a:moveTo>
                        <a:lnTo>
                          <a:pt x="13644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5" name="Freihandform: Form 104">
                    <a:extLst>
                      <a:ext uri="{FF2B5EF4-FFF2-40B4-BE49-F238E27FC236}">
                        <a16:creationId xmlns:a16="http://schemas.microsoft.com/office/drawing/2014/main" id="{243D1D91-0F9B-1419-7E92-D73A59036249}"/>
                      </a:ext>
                    </a:extLst>
                  </p:cNvPr>
                  <p:cNvSpPr/>
                  <p:nvPr/>
                </p:nvSpPr>
                <p:spPr>
                  <a:xfrm>
                    <a:off x="9375312" y="2221453"/>
                    <a:ext cx="136013" cy="6800"/>
                  </a:xfrm>
                  <a:custGeom>
                    <a:avLst/>
                    <a:gdLst>
                      <a:gd name="connsiteX0" fmla="*/ 449 w 136013"/>
                      <a:gd name="connsiteY0" fmla="*/ 216 h 6800"/>
                      <a:gd name="connsiteX1" fmla="*/ 136462 w 136013"/>
                      <a:gd name="connsiteY1" fmla="*/ 216 h 6800"/>
                    </a:gdLst>
                    <a:ahLst/>
                    <a:cxnLst>
                      <a:cxn ang="0">
                        <a:pos x="connsiteX0" y="connsiteY0"/>
                      </a:cxn>
                      <a:cxn ang="0">
                        <a:pos x="connsiteX1" y="connsiteY1"/>
                      </a:cxn>
                    </a:cxnLst>
                    <a:rect l="l" t="t" r="r" b="b"/>
                    <a:pathLst>
                      <a:path w="136013" h="6800">
                        <a:moveTo>
                          <a:pt x="449" y="216"/>
                        </a:moveTo>
                        <a:lnTo>
                          <a:pt x="13646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6" name="Freihandform: Form 105">
                    <a:extLst>
                      <a:ext uri="{FF2B5EF4-FFF2-40B4-BE49-F238E27FC236}">
                        <a16:creationId xmlns:a16="http://schemas.microsoft.com/office/drawing/2014/main" id="{B2AB5F37-6ACD-ECAE-C2BA-B0D3327B326C}"/>
                      </a:ext>
                    </a:extLst>
                  </p:cNvPr>
                  <p:cNvSpPr/>
                  <p:nvPr/>
                </p:nvSpPr>
                <p:spPr>
                  <a:xfrm>
                    <a:off x="9511325" y="2221453"/>
                    <a:ext cx="136013" cy="6800"/>
                  </a:xfrm>
                  <a:custGeom>
                    <a:avLst/>
                    <a:gdLst>
                      <a:gd name="connsiteX0" fmla="*/ 469 w 136013"/>
                      <a:gd name="connsiteY0" fmla="*/ 216 h 6800"/>
                      <a:gd name="connsiteX1" fmla="*/ 136482 w 136013"/>
                      <a:gd name="connsiteY1" fmla="*/ 216 h 6800"/>
                    </a:gdLst>
                    <a:ahLst/>
                    <a:cxnLst>
                      <a:cxn ang="0">
                        <a:pos x="connsiteX0" y="connsiteY0"/>
                      </a:cxn>
                      <a:cxn ang="0">
                        <a:pos x="connsiteX1" y="connsiteY1"/>
                      </a:cxn>
                    </a:cxnLst>
                    <a:rect l="l" t="t" r="r" b="b"/>
                    <a:pathLst>
                      <a:path w="136013" h="6800">
                        <a:moveTo>
                          <a:pt x="469" y="216"/>
                        </a:moveTo>
                        <a:lnTo>
                          <a:pt x="13648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sp>
                <p:nvSpPr>
                  <p:cNvPr id="107" name="Freihandform: Form 106">
                    <a:extLst>
                      <a:ext uri="{FF2B5EF4-FFF2-40B4-BE49-F238E27FC236}">
                        <a16:creationId xmlns:a16="http://schemas.microsoft.com/office/drawing/2014/main" id="{004947F5-A9A5-E63C-053F-1B7C6AF30853}"/>
                      </a:ext>
                    </a:extLst>
                  </p:cNvPr>
                  <p:cNvSpPr/>
                  <p:nvPr/>
                </p:nvSpPr>
                <p:spPr>
                  <a:xfrm>
                    <a:off x="9647339" y="2221453"/>
                    <a:ext cx="136013" cy="6800"/>
                  </a:xfrm>
                  <a:custGeom>
                    <a:avLst/>
                    <a:gdLst>
                      <a:gd name="connsiteX0" fmla="*/ 489 w 136013"/>
                      <a:gd name="connsiteY0" fmla="*/ 216 h 6800"/>
                      <a:gd name="connsiteX1" fmla="*/ 136502 w 136013"/>
                      <a:gd name="connsiteY1" fmla="*/ 216 h 6800"/>
                    </a:gdLst>
                    <a:ahLst/>
                    <a:cxnLst>
                      <a:cxn ang="0">
                        <a:pos x="connsiteX0" y="connsiteY0"/>
                      </a:cxn>
                      <a:cxn ang="0">
                        <a:pos x="connsiteX1" y="connsiteY1"/>
                      </a:cxn>
                    </a:cxnLst>
                    <a:rect l="l" t="t" r="r" b="b"/>
                    <a:pathLst>
                      <a:path w="136013" h="6800">
                        <a:moveTo>
                          <a:pt x="489" y="216"/>
                        </a:moveTo>
                        <a:lnTo>
                          <a:pt x="136502" y="216"/>
                        </a:ln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endParaRPr lang="de-DE"/>
                  </a:p>
                </p:txBody>
              </p:sp>
            </p:grpSp>
          </p:grpSp>
          <p:grpSp>
            <p:nvGrpSpPr>
              <p:cNvPr id="22" name="Grafik 87">
                <a:extLst>
                  <a:ext uri="{FF2B5EF4-FFF2-40B4-BE49-F238E27FC236}">
                    <a16:creationId xmlns:a16="http://schemas.microsoft.com/office/drawing/2014/main" id="{09B6614B-0BBD-DA5F-7EE0-367CE51B55E7}"/>
                  </a:ext>
                </a:extLst>
              </p:cNvPr>
              <p:cNvGrpSpPr/>
              <p:nvPr/>
            </p:nvGrpSpPr>
            <p:grpSpPr>
              <a:xfrm>
                <a:off x="6441188" y="2386554"/>
                <a:ext cx="3342164" cy="246221"/>
                <a:chOff x="6441188" y="2386554"/>
                <a:chExt cx="3342164" cy="246221"/>
              </a:xfrm>
            </p:grpSpPr>
            <p:sp>
              <p:nvSpPr>
                <p:cNvPr id="60" name="Textfeld 59">
                  <a:extLst>
                    <a:ext uri="{FF2B5EF4-FFF2-40B4-BE49-F238E27FC236}">
                      <a16:creationId xmlns:a16="http://schemas.microsoft.com/office/drawing/2014/main" id="{1B41616D-3839-ECED-1755-0FD3414744D7}"/>
                    </a:ext>
                  </a:extLst>
                </p:cNvPr>
                <p:cNvSpPr txBox="1"/>
                <p:nvPr/>
              </p:nvSpPr>
              <p:spPr>
                <a:xfrm>
                  <a:off x="6441188" y="2386554"/>
                  <a:ext cx="354584" cy="246221"/>
                </a:xfrm>
                <a:prstGeom prst="rect">
                  <a:avLst/>
                </a:prstGeom>
                <a:noFill/>
              </p:spPr>
              <p:txBody>
                <a:bodyPr wrap="none" rtlCol="0">
                  <a:spAutoFit/>
                </a:bodyPr>
                <a:lstStyle/>
                <a:p>
                  <a:pPr algn="l"/>
                  <a:r>
                    <a:rPr lang="de-DE" sz="1000" spc="0" baseline="0">
                      <a:ln/>
                      <a:solidFill>
                        <a:srgbClr val="0041C4"/>
                      </a:solidFill>
                      <a:latin typeface="Helvetica"/>
                      <a:cs typeface="Helvetica"/>
                      <a:sym typeface="Helvetica"/>
                      <a:rtl val="0"/>
                    </a:rPr>
                    <a:t>Q4</a:t>
                  </a:r>
                </a:p>
              </p:txBody>
            </p:sp>
            <p:grpSp>
              <p:nvGrpSpPr>
                <p:cNvPr id="61" name="Grafik 87">
                  <a:extLst>
                    <a:ext uri="{FF2B5EF4-FFF2-40B4-BE49-F238E27FC236}">
                      <a16:creationId xmlns:a16="http://schemas.microsoft.com/office/drawing/2014/main" id="{AD69AD04-1B2A-46F2-3754-CFA86D55F0A8}"/>
                    </a:ext>
                  </a:extLst>
                </p:cNvPr>
                <p:cNvGrpSpPr/>
                <p:nvPr/>
              </p:nvGrpSpPr>
              <p:grpSpPr>
                <a:xfrm>
                  <a:off x="6791054" y="2425473"/>
                  <a:ext cx="2992298" cy="136013"/>
                  <a:chOff x="6791054" y="2425473"/>
                  <a:chExt cx="2992298" cy="136013"/>
                </a:xfrm>
              </p:grpSpPr>
              <p:sp>
                <p:nvSpPr>
                  <p:cNvPr id="62" name="Freihandform: Form 61">
                    <a:extLst>
                      <a:ext uri="{FF2B5EF4-FFF2-40B4-BE49-F238E27FC236}">
                        <a16:creationId xmlns:a16="http://schemas.microsoft.com/office/drawing/2014/main" id="{3B396D89-EF05-6666-29B6-23A849DB0DE2}"/>
                      </a:ext>
                    </a:extLst>
                  </p:cNvPr>
                  <p:cNvSpPr/>
                  <p:nvPr/>
                </p:nvSpPr>
                <p:spPr>
                  <a:xfrm>
                    <a:off x="6791054" y="2561487"/>
                    <a:ext cx="136013" cy="6800"/>
                  </a:xfrm>
                  <a:custGeom>
                    <a:avLst/>
                    <a:gdLst>
                      <a:gd name="connsiteX0" fmla="*/ 69 w 136013"/>
                      <a:gd name="connsiteY0" fmla="*/ 246 h 6800"/>
                      <a:gd name="connsiteX1" fmla="*/ 136082 w 136013"/>
                      <a:gd name="connsiteY1" fmla="*/ 246 h 6800"/>
                    </a:gdLst>
                    <a:ahLst/>
                    <a:cxnLst>
                      <a:cxn ang="0">
                        <a:pos x="connsiteX0" y="connsiteY0"/>
                      </a:cxn>
                      <a:cxn ang="0">
                        <a:pos x="connsiteX1" y="connsiteY1"/>
                      </a:cxn>
                    </a:cxnLst>
                    <a:rect l="l" t="t" r="r" b="b"/>
                    <a:pathLst>
                      <a:path w="136013" h="6800">
                        <a:moveTo>
                          <a:pt x="69" y="246"/>
                        </a:moveTo>
                        <a:lnTo>
                          <a:pt x="13608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63" name="Freihandform: Form 62">
                    <a:extLst>
                      <a:ext uri="{FF2B5EF4-FFF2-40B4-BE49-F238E27FC236}">
                        <a16:creationId xmlns:a16="http://schemas.microsoft.com/office/drawing/2014/main" id="{7EAF03E8-D181-6DF6-65BB-51904A5DD232}"/>
                      </a:ext>
                    </a:extLst>
                  </p:cNvPr>
                  <p:cNvSpPr/>
                  <p:nvPr/>
                </p:nvSpPr>
                <p:spPr>
                  <a:xfrm>
                    <a:off x="6927068" y="2561487"/>
                    <a:ext cx="136013" cy="6800"/>
                  </a:xfrm>
                  <a:custGeom>
                    <a:avLst/>
                    <a:gdLst>
                      <a:gd name="connsiteX0" fmla="*/ 89 w 136013"/>
                      <a:gd name="connsiteY0" fmla="*/ 246 h 6800"/>
                      <a:gd name="connsiteX1" fmla="*/ 136102 w 136013"/>
                      <a:gd name="connsiteY1" fmla="*/ 246 h 6800"/>
                    </a:gdLst>
                    <a:ahLst/>
                    <a:cxnLst>
                      <a:cxn ang="0">
                        <a:pos x="connsiteX0" y="connsiteY0"/>
                      </a:cxn>
                      <a:cxn ang="0">
                        <a:pos x="connsiteX1" y="connsiteY1"/>
                      </a:cxn>
                    </a:cxnLst>
                    <a:rect l="l" t="t" r="r" b="b"/>
                    <a:pathLst>
                      <a:path w="136013" h="6800">
                        <a:moveTo>
                          <a:pt x="89" y="246"/>
                        </a:moveTo>
                        <a:lnTo>
                          <a:pt x="13610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64" name="Freihandform: Form 63">
                    <a:extLst>
                      <a:ext uri="{FF2B5EF4-FFF2-40B4-BE49-F238E27FC236}">
                        <a16:creationId xmlns:a16="http://schemas.microsoft.com/office/drawing/2014/main" id="{ED760F9E-EA40-271A-9C35-5180ECC6C854}"/>
                      </a:ext>
                    </a:extLst>
                  </p:cNvPr>
                  <p:cNvSpPr/>
                  <p:nvPr/>
                </p:nvSpPr>
                <p:spPr>
                  <a:xfrm>
                    <a:off x="7063081" y="2561487"/>
                    <a:ext cx="136013" cy="6800"/>
                  </a:xfrm>
                  <a:custGeom>
                    <a:avLst/>
                    <a:gdLst>
                      <a:gd name="connsiteX0" fmla="*/ 109 w 136013"/>
                      <a:gd name="connsiteY0" fmla="*/ 246 h 6800"/>
                      <a:gd name="connsiteX1" fmla="*/ 136122 w 136013"/>
                      <a:gd name="connsiteY1" fmla="*/ 246 h 6800"/>
                    </a:gdLst>
                    <a:ahLst/>
                    <a:cxnLst>
                      <a:cxn ang="0">
                        <a:pos x="connsiteX0" y="connsiteY0"/>
                      </a:cxn>
                      <a:cxn ang="0">
                        <a:pos x="connsiteX1" y="connsiteY1"/>
                      </a:cxn>
                    </a:cxnLst>
                    <a:rect l="l" t="t" r="r" b="b"/>
                    <a:pathLst>
                      <a:path w="136013" h="6800">
                        <a:moveTo>
                          <a:pt x="109" y="246"/>
                        </a:moveTo>
                        <a:lnTo>
                          <a:pt x="13612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65" name="Freihandform: Form 64">
                    <a:extLst>
                      <a:ext uri="{FF2B5EF4-FFF2-40B4-BE49-F238E27FC236}">
                        <a16:creationId xmlns:a16="http://schemas.microsoft.com/office/drawing/2014/main" id="{815F5383-C2E0-71CF-BF82-B1E5D00908E6}"/>
                      </a:ext>
                    </a:extLst>
                  </p:cNvPr>
                  <p:cNvSpPr/>
                  <p:nvPr/>
                </p:nvSpPr>
                <p:spPr>
                  <a:xfrm>
                    <a:off x="7199095" y="2561487"/>
                    <a:ext cx="136013" cy="6800"/>
                  </a:xfrm>
                  <a:custGeom>
                    <a:avLst/>
                    <a:gdLst>
                      <a:gd name="connsiteX0" fmla="*/ 129 w 136013"/>
                      <a:gd name="connsiteY0" fmla="*/ 246 h 6800"/>
                      <a:gd name="connsiteX1" fmla="*/ 136142 w 136013"/>
                      <a:gd name="connsiteY1" fmla="*/ 246 h 6800"/>
                    </a:gdLst>
                    <a:ahLst/>
                    <a:cxnLst>
                      <a:cxn ang="0">
                        <a:pos x="connsiteX0" y="connsiteY0"/>
                      </a:cxn>
                      <a:cxn ang="0">
                        <a:pos x="connsiteX1" y="connsiteY1"/>
                      </a:cxn>
                    </a:cxnLst>
                    <a:rect l="l" t="t" r="r" b="b"/>
                    <a:pathLst>
                      <a:path w="136013" h="6800">
                        <a:moveTo>
                          <a:pt x="129" y="246"/>
                        </a:moveTo>
                        <a:lnTo>
                          <a:pt x="13614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66" name="Freihandform: Form 65">
                    <a:extLst>
                      <a:ext uri="{FF2B5EF4-FFF2-40B4-BE49-F238E27FC236}">
                        <a16:creationId xmlns:a16="http://schemas.microsoft.com/office/drawing/2014/main" id="{9D939CE2-82D5-3C1A-C52C-B25C6009E787}"/>
                      </a:ext>
                    </a:extLst>
                  </p:cNvPr>
                  <p:cNvSpPr/>
                  <p:nvPr/>
                </p:nvSpPr>
                <p:spPr>
                  <a:xfrm>
                    <a:off x="7335108" y="2561487"/>
                    <a:ext cx="136013" cy="6800"/>
                  </a:xfrm>
                  <a:custGeom>
                    <a:avLst/>
                    <a:gdLst>
                      <a:gd name="connsiteX0" fmla="*/ 149 w 136013"/>
                      <a:gd name="connsiteY0" fmla="*/ 246 h 6800"/>
                      <a:gd name="connsiteX1" fmla="*/ 136162 w 136013"/>
                      <a:gd name="connsiteY1" fmla="*/ 246 h 6800"/>
                    </a:gdLst>
                    <a:ahLst/>
                    <a:cxnLst>
                      <a:cxn ang="0">
                        <a:pos x="connsiteX0" y="connsiteY0"/>
                      </a:cxn>
                      <a:cxn ang="0">
                        <a:pos x="connsiteX1" y="connsiteY1"/>
                      </a:cxn>
                    </a:cxnLst>
                    <a:rect l="l" t="t" r="r" b="b"/>
                    <a:pathLst>
                      <a:path w="136013" h="6800">
                        <a:moveTo>
                          <a:pt x="149" y="246"/>
                        </a:moveTo>
                        <a:lnTo>
                          <a:pt x="13616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67" name="Freihandform: Form 66">
                    <a:extLst>
                      <a:ext uri="{FF2B5EF4-FFF2-40B4-BE49-F238E27FC236}">
                        <a16:creationId xmlns:a16="http://schemas.microsoft.com/office/drawing/2014/main" id="{C7027BFE-A495-ED4B-B4E9-BE5F8FC12CD2}"/>
                      </a:ext>
                    </a:extLst>
                  </p:cNvPr>
                  <p:cNvSpPr/>
                  <p:nvPr/>
                </p:nvSpPr>
                <p:spPr>
                  <a:xfrm>
                    <a:off x="7471122" y="2561487"/>
                    <a:ext cx="136013" cy="6800"/>
                  </a:xfrm>
                  <a:custGeom>
                    <a:avLst/>
                    <a:gdLst>
                      <a:gd name="connsiteX0" fmla="*/ 169 w 136013"/>
                      <a:gd name="connsiteY0" fmla="*/ 246 h 6800"/>
                      <a:gd name="connsiteX1" fmla="*/ 136182 w 136013"/>
                      <a:gd name="connsiteY1" fmla="*/ 246 h 6800"/>
                    </a:gdLst>
                    <a:ahLst/>
                    <a:cxnLst>
                      <a:cxn ang="0">
                        <a:pos x="connsiteX0" y="connsiteY0"/>
                      </a:cxn>
                      <a:cxn ang="0">
                        <a:pos x="connsiteX1" y="connsiteY1"/>
                      </a:cxn>
                    </a:cxnLst>
                    <a:rect l="l" t="t" r="r" b="b"/>
                    <a:pathLst>
                      <a:path w="136013" h="6800">
                        <a:moveTo>
                          <a:pt x="169" y="246"/>
                        </a:moveTo>
                        <a:lnTo>
                          <a:pt x="13618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68" name="Freihandform: Form 67">
                    <a:extLst>
                      <a:ext uri="{FF2B5EF4-FFF2-40B4-BE49-F238E27FC236}">
                        <a16:creationId xmlns:a16="http://schemas.microsoft.com/office/drawing/2014/main" id="{9C38AECE-CA9A-FBCF-8BFE-3DCCF2BCEFA2}"/>
                      </a:ext>
                    </a:extLst>
                  </p:cNvPr>
                  <p:cNvSpPr/>
                  <p:nvPr/>
                </p:nvSpPr>
                <p:spPr>
                  <a:xfrm>
                    <a:off x="7607135" y="2561487"/>
                    <a:ext cx="136013" cy="6800"/>
                  </a:xfrm>
                  <a:custGeom>
                    <a:avLst/>
                    <a:gdLst>
                      <a:gd name="connsiteX0" fmla="*/ 189 w 136013"/>
                      <a:gd name="connsiteY0" fmla="*/ 246 h 6800"/>
                      <a:gd name="connsiteX1" fmla="*/ 136202 w 136013"/>
                      <a:gd name="connsiteY1" fmla="*/ 246 h 6800"/>
                    </a:gdLst>
                    <a:ahLst/>
                    <a:cxnLst>
                      <a:cxn ang="0">
                        <a:pos x="connsiteX0" y="connsiteY0"/>
                      </a:cxn>
                      <a:cxn ang="0">
                        <a:pos x="connsiteX1" y="connsiteY1"/>
                      </a:cxn>
                    </a:cxnLst>
                    <a:rect l="l" t="t" r="r" b="b"/>
                    <a:pathLst>
                      <a:path w="136013" h="6800">
                        <a:moveTo>
                          <a:pt x="189" y="246"/>
                        </a:moveTo>
                        <a:lnTo>
                          <a:pt x="13620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69" name="Freihandform: Form 68">
                    <a:extLst>
                      <a:ext uri="{FF2B5EF4-FFF2-40B4-BE49-F238E27FC236}">
                        <a16:creationId xmlns:a16="http://schemas.microsoft.com/office/drawing/2014/main" id="{4F6CC2E5-1F25-6713-989C-70FC1BDA61DB}"/>
                      </a:ext>
                    </a:extLst>
                  </p:cNvPr>
                  <p:cNvSpPr/>
                  <p:nvPr/>
                </p:nvSpPr>
                <p:spPr>
                  <a:xfrm>
                    <a:off x="7743149" y="2561487"/>
                    <a:ext cx="136013" cy="6800"/>
                  </a:xfrm>
                  <a:custGeom>
                    <a:avLst/>
                    <a:gdLst>
                      <a:gd name="connsiteX0" fmla="*/ 209 w 136013"/>
                      <a:gd name="connsiteY0" fmla="*/ 246 h 6800"/>
                      <a:gd name="connsiteX1" fmla="*/ 136222 w 136013"/>
                      <a:gd name="connsiteY1" fmla="*/ 246 h 6800"/>
                    </a:gdLst>
                    <a:ahLst/>
                    <a:cxnLst>
                      <a:cxn ang="0">
                        <a:pos x="connsiteX0" y="connsiteY0"/>
                      </a:cxn>
                      <a:cxn ang="0">
                        <a:pos x="connsiteX1" y="connsiteY1"/>
                      </a:cxn>
                    </a:cxnLst>
                    <a:rect l="l" t="t" r="r" b="b"/>
                    <a:pathLst>
                      <a:path w="136013" h="6800">
                        <a:moveTo>
                          <a:pt x="209" y="246"/>
                        </a:moveTo>
                        <a:lnTo>
                          <a:pt x="13622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0" name="Freihandform: Form 69">
                    <a:extLst>
                      <a:ext uri="{FF2B5EF4-FFF2-40B4-BE49-F238E27FC236}">
                        <a16:creationId xmlns:a16="http://schemas.microsoft.com/office/drawing/2014/main" id="{DCBFCF96-B3A3-BA94-0E86-EDE2C8E522B2}"/>
                      </a:ext>
                    </a:extLst>
                  </p:cNvPr>
                  <p:cNvSpPr/>
                  <p:nvPr/>
                </p:nvSpPr>
                <p:spPr>
                  <a:xfrm>
                    <a:off x="7879163" y="2561487"/>
                    <a:ext cx="136013" cy="6800"/>
                  </a:xfrm>
                  <a:custGeom>
                    <a:avLst/>
                    <a:gdLst>
                      <a:gd name="connsiteX0" fmla="*/ 229 w 136013"/>
                      <a:gd name="connsiteY0" fmla="*/ 246 h 6800"/>
                      <a:gd name="connsiteX1" fmla="*/ 136242 w 136013"/>
                      <a:gd name="connsiteY1" fmla="*/ 246 h 6800"/>
                    </a:gdLst>
                    <a:ahLst/>
                    <a:cxnLst>
                      <a:cxn ang="0">
                        <a:pos x="connsiteX0" y="connsiteY0"/>
                      </a:cxn>
                      <a:cxn ang="0">
                        <a:pos x="connsiteX1" y="connsiteY1"/>
                      </a:cxn>
                    </a:cxnLst>
                    <a:rect l="l" t="t" r="r" b="b"/>
                    <a:pathLst>
                      <a:path w="136013" h="6800">
                        <a:moveTo>
                          <a:pt x="229" y="246"/>
                        </a:moveTo>
                        <a:lnTo>
                          <a:pt x="13624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1" name="Freihandform: Form 70">
                    <a:extLst>
                      <a:ext uri="{FF2B5EF4-FFF2-40B4-BE49-F238E27FC236}">
                        <a16:creationId xmlns:a16="http://schemas.microsoft.com/office/drawing/2014/main" id="{035169BC-2DCA-F9E1-133E-9CC0D345D1C3}"/>
                      </a:ext>
                    </a:extLst>
                  </p:cNvPr>
                  <p:cNvSpPr/>
                  <p:nvPr/>
                </p:nvSpPr>
                <p:spPr>
                  <a:xfrm>
                    <a:off x="8015176" y="2561487"/>
                    <a:ext cx="136013" cy="6800"/>
                  </a:xfrm>
                  <a:custGeom>
                    <a:avLst/>
                    <a:gdLst>
                      <a:gd name="connsiteX0" fmla="*/ 249 w 136013"/>
                      <a:gd name="connsiteY0" fmla="*/ 246 h 6800"/>
                      <a:gd name="connsiteX1" fmla="*/ 136262 w 136013"/>
                      <a:gd name="connsiteY1" fmla="*/ 246 h 6800"/>
                    </a:gdLst>
                    <a:ahLst/>
                    <a:cxnLst>
                      <a:cxn ang="0">
                        <a:pos x="connsiteX0" y="connsiteY0"/>
                      </a:cxn>
                      <a:cxn ang="0">
                        <a:pos x="connsiteX1" y="connsiteY1"/>
                      </a:cxn>
                    </a:cxnLst>
                    <a:rect l="l" t="t" r="r" b="b"/>
                    <a:pathLst>
                      <a:path w="136013" h="6800">
                        <a:moveTo>
                          <a:pt x="249" y="246"/>
                        </a:moveTo>
                        <a:lnTo>
                          <a:pt x="13626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2" name="Freihandform: Form 71">
                    <a:extLst>
                      <a:ext uri="{FF2B5EF4-FFF2-40B4-BE49-F238E27FC236}">
                        <a16:creationId xmlns:a16="http://schemas.microsoft.com/office/drawing/2014/main" id="{C6F8B790-F304-BE6D-0963-417132990881}"/>
                      </a:ext>
                    </a:extLst>
                  </p:cNvPr>
                  <p:cNvSpPr/>
                  <p:nvPr/>
                </p:nvSpPr>
                <p:spPr>
                  <a:xfrm>
                    <a:off x="8151190" y="2561487"/>
                    <a:ext cx="136013" cy="6800"/>
                  </a:xfrm>
                  <a:custGeom>
                    <a:avLst/>
                    <a:gdLst>
                      <a:gd name="connsiteX0" fmla="*/ 269 w 136013"/>
                      <a:gd name="connsiteY0" fmla="*/ 246 h 6800"/>
                      <a:gd name="connsiteX1" fmla="*/ 136282 w 136013"/>
                      <a:gd name="connsiteY1" fmla="*/ 246 h 6800"/>
                    </a:gdLst>
                    <a:ahLst/>
                    <a:cxnLst>
                      <a:cxn ang="0">
                        <a:pos x="connsiteX0" y="connsiteY0"/>
                      </a:cxn>
                      <a:cxn ang="0">
                        <a:pos x="connsiteX1" y="connsiteY1"/>
                      </a:cxn>
                    </a:cxnLst>
                    <a:rect l="l" t="t" r="r" b="b"/>
                    <a:pathLst>
                      <a:path w="136013" h="6800">
                        <a:moveTo>
                          <a:pt x="269" y="246"/>
                        </a:moveTo>
                        <a:lnTo>
                          <a:pt x="13628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3" name="Freihandform: Form 72">
                    <a:extLst>
                      <a:ext uri="{FF2B5EF4-FFF2-40B4-BE49-F238E27FC236}">
                        <a16:creationId xmlns:a16="http://schemas.microsoft.com/office/drawing/2014/main" id="{7FBE43CF-C1B0-7822-163B-434421CE0409}"/>
                      </a:ext>
                    </a:extLst>
                  </p:cNvPr>
                  <p:cNvSpPr/>
                  <p:nvPr/>
                </p:nvSpPr>
                <p:spPr>
                  <a:xfrm>
                    <a:off x="8287203" y="2561487"/>
                    <a:ext cx="136013" cy="6800"/>
                  </a:xfrm>
                  <a:custGeom>
                    <a:avLst/>
                    <a:gdLst>
                      <a:gd name="connsiteX0" fmla="*/ 289 w 136013"/>
                      <a:gd name="connsiteY0" fmla="*/ 246 h 6800"/>
                      <a:gd name="connsiteX1" fmla="*/ 136302 w 136013"/>
                      <a:gd name="connsiteY1" fmla="*/ 246 h 6800"/>
                    </a:gdLst>
                    <a:ahLst/>
                    <a:cxnLst>
                      <a:cxn ang="0">
                        <a:pos x="connsiteX0" y="connsiteY0"/>
                      </a:cxn>
                      <a:cxn ang="0">
                        <a:pos x="connsiteX1" y="connsiteY1"/>
                      </a:cxn>
                    </a:cxnLst>
                    <a:rect l="l" t="t" r="r" b="b"/>
                    <a:pathLst>
                      <a:path w="136013" h="6800">
                        <a:moveTo>
                          <a:pt x="289" y="246"/>
                        </a:moveTo>
                        <a:lnTo>
                          <a:pt x="13630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4" name="Freihandform: Form 73">
                    <a:extLst>
                      <a:ext uri="{FF2B5EF4-FFF2-40B4-BE49-F238E27FC236}">
                        <a16:creationId xmlns:a16="http://schemas.microsoft.com/office/drawing/2014/main" id="{AFFF8FB6-5DC6-C4DF-0BBC-49AF01E80B99}"/>
                      </a:ext>
                    </a:extLst>
                  </p:cNvPr>
                  <p:cNvSpPr/>
                  <p:nvPr/>
                </p:nvSpPr>
                <p:spPr>
                  <a:xfrm>
                    <a:off x="8423217" y="2561487"/>
                    <a:ext cx="136013" cy="6800"/>
                  </a:xfrm>
                  <a:custGeom>
                    <a:avLst/>
                    <a:gdLst>
                      <a:gd name="connsiteX0" fmla="*/ 309 w 136013"/>
                      <a:gd name="connsiteY0" fmla="*/ 246 h 6800"/>
                      <a:gd name="connsiteX1" fmla="*/ 136322 w 136013"/>
                      <a:gd name="connsiteY1" fmla="*/ 246 h 6800"/>
                    </a:gdLst>
                    <a:ahLst/>
                    <a:cxnLst>
                      <a:cxn ang="0">
                        <a:pos x="connsiteX0" y="connsiteY0"/>
                      </a:cxn>
                      <a:cxn ang="0">
                        <a:pos x="connsiteX1" y="connsiteY1"/>
                      </a:cxn>
                    </a:cxnLst>
                    <a:rect l="l" t="t" r="r" b="b"/>
                    <a:pathLst>
                      <a:path w="136013" h="6800">
                        <a:moveTo>
                          <a:pt x="309" y="246"/>
                        </a:moveTo>
                        <a:lnTo>
                          <a:pt x="13632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5" name="Freihandform: Form 74">
                    <a:extLst>
                      <a:ext uri="{FF2B5EF4-FFF2-40B4-BE49-F238E27FC236}">
                        <a16:creationId xmlns:a16="http://schemas.microsoft.com/office/drawing/2014/main" id="{84121ECE-ACC4-9445-D45A-6DBA15146E6A}"/>
                      </a:ext>
                    </a:extLst>
                  </p:cNvPr>
                  <p:cNvSpPr/>
                  <p:nvPr/>
                </p:nvSpPr>
                <p:spPr>
                  <a:xfrm>
                    <a:off x="8559230" y="2561487"/>
                    <a:ext cx="136013" cy="6800"/>
                  </a:xfrm>
                  <a:custGeom>
                    <a:avLst/>
                    <a:gdLst>
                      <a:gd name="connsiteX0" fmla="*/ 329 w 136013"/>
                      <a:gd name="connsiteY0" fmla="*/ 246 h 6800"/>
                      <a:gd name="connsiteX1" fmla="*/ 136342 w 136013"/>
                      <a:gd name="connsiteY1" fmla="*/ 246 h 6800"/>
                    </a:gdLst>
                    <a:ahLst/>
                    <a:cxnLst>
                      <a:cxn ang="0">
                        <a:pos x="connsiteX0" y="connsiteY0"/>
                      </a:cxn>
                      <a:cxn ang="0">
                        <a:pos x="connsiteX1" y="connsiteY1"/>
                      </a:cxn>
                    </a:cxnLst>
                    <a:rect l="l" t="t" r="r" b="b"/>
                    <a:pathLst>
                      <a:path w="136013" h="6800">
                        <a:moveTo>
                          <a:pt x="329" y="246"/>
                        </a:moveTo>
                        <a:lnTo>
                          <a:pt x="13634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6" name="Freihandform: Form 75">
                    <a:extLst>
                      <a:ext uri="{FF2B5EF4-FFF2-40B4-BE49-F238E27FC236}">
                        <a16:creationId xmlns:a16="http://schemas.microsoft.com/office/drawing/2014/main" id="{6C8D091E-0CB5-1A05-31D1-49DD265E9B7B}"/>
                      </a:ext>
                    </a:extLst>
                  </p:cNvPr>
                  <p:cNvSpPr/>
                  <p:nvPr/>
                </p:nvSpPr>
                <p:spPr>
                  <a:xfrm>
                    <a:off x="8695244" y="2561487"/>
                    <a:ext cx="136013" cy="6800"/>
                  </a:xfrm>
                  <a:custGeom>
                    <a:avLst/>
                    <a:gdLst>
                      <a:gd name="connsiteX0" fmla="*/ 349 w 136013"/>
                      <a:gd name="connsiteY0" fmla="*/ 246 h 6800"/>
                      <a:gd name="connsiteX1" fmla="*/ 136362 w 136013"/>
                      <a:gd name="connsiteY1" fmla="*/ 246 h 6800"/>
                    </a:gdLst>
                    <a:ahLst/>
                    <a:cxnLst>
                      <a:cxn ang="0">
                        <a:pos x="connsiteX0" y="connsiteY0"/>
                      </a:cxn>
                      <a:cxn ang="0">
                        <a:pos x="connsiteX1" y="connsiteY1"/>
                      </a:cxn>
                    </a:cxnLst>
                    <a:rect l="l" t="t" r="r" b="b"/>
                    <a:pathLst>
                      <a:path w="136013" h="6800">
                        <a:moveTo>
                          <a:pt x="349" y="246"/>
                        </a:moveTo>
                        <a:lnTo>
                          <a:pt x="13636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7" name="Freihandform: Form 76">
                    <a:extLst>
                      <a:ext uri="{FF2B5EF4-FFF2-40B4-BE49-F238E27FC236}">
                        <a16:creationId xmlns:a16="http://schemas.microsoft.com/office/drawing/2014/main" id="{5778D128-60DB-6B87-1D66-6FEF2D059136}"/>
                      </a:ext>
                    </a:extLst>
                  </p:cNvPr>
                  <p:cNvSpPr/>
                  <p:nvPr/>
                </p:nvSpPr>
                <p:spPr>
                  <a:xfrm>
                    <a:off x="8831258" y="2561487"/>
                    <a:ext cx="136013" cy="6800"/>
                  </a:xfrm>
                  <a:custGeom>
                    <a:avLst/>
                    <a:gdLst>
                      <a:gd name="connsiteX0" fmla="*/ 369 w 136013"/>
                      <a:gd name="connsiteY0" fmla="*/ 246 h 6800"/>
                      <a:gd name="connsiteX1" fmla="*/ 136382 w 136013"/>
                      <a:gd name="connsiteY1" fmla="*/ 246 h 6800"/>
                    </a:gdLst>
                    <a:ahLst/>
                    <a:cxnLst>
                      <a:cxn ang="0">
                        <a:pos x="connsiteX0" y="connsiteY0"/>
                      </a:cxn>
                      <a:cxn ang="0">
                        <a:pos x="connsiteX1" y="connsiteY1"/>
                      </a:cxn>
                    </a:cxnLst>
                    <a:rect l="l" t="t" r="r" b="b"/>
                    <a:pathLst>
                      <a:path w="136013" h="6800">
                        <a:moveTo>
                          <a:pt x="369" y="246"/>
                        </a:moveTo>
                        <a:lnTo>
                          <a:pt x="13638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8" name="Freihandform: Form 77">
                    <a:extLst>
                      <a:ext uri="{FF2B5EF4-FFF2-40B4-BE49-F238E27FC236}">
                        <a16:creationId xmlns:a16="http://schemas.microsoft.com/office/drawing/2014/main" id="{9F196CFB-8BE6-4C60-1E44-CBDED9E2EC3C}"/>
                      </a:ext>
                    </a:extLst>
                  </p:cNvPr>
                  <p:cNvSpPr/>
                  <p:nvPr/>
                </p:nvSpPr>
                <p:spPr>
                  <a:xfrm>
                    <a:off x="8967271" y="2561487"/>
                    <a:ext cx="136013" cy="6800"/>
                  </a:xfrm>
                  <a:custGeom>
                    <a:avLst/>
                    <a:gdLst>
                      <a:gd name="connsiteX0" fmla="*/ 389 w 136013"/>
                      <a:gd name="connsiteY0" fmla="*/ 246 h 6800"/>
                      <a:gd name="connsiteX1" fmla="*/ 136402 w 136013"/>
                      <a:gd name="connsiteY1" fmla="*/ 246 h 6800"/>
                    </a:gdLst>
                    <a:ahLst/>
                    <a:cxnLst>
                      <a:cxn ang="0">
                        <a:pos x="connsiteX0" y="connsiteY0"/>
                      </a:cxn>
                      <a:cxn ang="0">
                        <a:pos x="connsiteX1" y="connsiteY1"/>
                      </a:cxn>
                    </a:cxnLst>
                    <a:rect l="l" t="t" r="r" b="b"/>
                    <a:pathLst>
                      <a:path w="136013" h="6800">
                        <a:moveTo>
                          <a:pt x="389" y="246"/>
                        </a:moveTo>
                        <a:lnTo>
                          <a:pt x="13640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79" name="Freihandform: Form 78">
                    <a:extLst>
                      <a:ext uri="{FF2B5EF4-FFF2-40B4-BE49-F238E27FC236}">
                        <a16:creationId xmlns:a16="http://schemas.microsoft.com/office/drawing/2014/main" id="{BC603CA6-00FD-4421-9BB5-7F82410C31B8}"/>
                      </a:ext>
                    </a:extLst>
                  </p:cNvPr>
                  <p:cNvSpPr/>
                  <p:nvPr/>
                </p:nvSpPr>
                <p:spPr>
                  <a:xfrm>
                    <a:off x="9103285" y="2561487"/>
                    <a:ext cx="136013" cy="6800"/>
                  </a:xfrm>
                  <a:custGeom>
                    <a:avLst/>
                    <a:gdLst>
                      <a:gd name="connsiteX0" fmla="*/ 409 w 136013"/>
                      <a:gd name="connsiteY0" fmla="*/ 246 h 6800"/>
                      <a:gd name="connsiteX1" fmla="*/ 136422 w 136013"/>
                      <a:gd name="connsiteY1" fmla="*/ 246 h 6800"/>
                    </a:gdLst>
                    <a:ahLst/>
                    <a:cxnLst>
                      <a:cxn ang="0">
                        <a:pos x="connsiteX0" y="connsiteY0"/>
                      </a:cxn>
                      <a:cxn ang="0">
                        <a:pos x="connsiteX1" y="connsiteY1"/>
                      </a:cxn>
                    </a:cxnLst>
                    <a:rect l="l" t="t" r="r" b="b"/>
                    <a:pathLst>
                      <a:path w="136013" h="6800">
                        <a:moveTo>
                          <a:pt x="409" y="246"/>
                        </a:moveTo>
                        <a:lnTo>
                          <a:pt x="13642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80" name="Freihandform: Form 79">
                    <a:extLst>
                      <a:ext uri="{FF2B5EF4-FFF2-40B4-BE49-F238E27FC236}">
                        <a16:creationId xmlns:a16="http://schemas.microsoft.com/office/drawing/2014/main" id="{1C9E20B3-471F-60AB-C004-60DF9B354047}"/>
                      </a:ext>
                    </a:extLst>
                  </p:cNvPr>
                  <p:cNvSpPr/>
                  <p:nvPr/>
                </p:nvSpPr>
                <p:spPr>
                  <a:xfrm>
                    <a:off x="9239298" y="2561487"/>
                    <a:ext cx="136013" cy="6800"/>
                  </a:xfrm>
                  <a:custGeom>
                    <a:avLst/>
                    <a:gdLst>
                      <a:gd name="connsiteX0" fmla="*/ 429 w 136013"/>
                      <a:gd name="connsiteY0" fmla="*/ 246 h 6800"/>
                      <a:gd name="connsiteX1" fmla="*/ 136442 w 136013"/>
                      <a:gd name="connsiteY1" fmla="*/ 246 h 6800"/>
                    </a:gdLst>
                    <a:ahLst/>
                    <a:cxnLst>
                      <a:cxn ang="0">
                        <a:pos x="connsiteX0" y="connsiteY0"/>
                      </a:cxn>
                      <a:cxn ang="0">
                        <a:pos x="connsiteX1" y="connsiteY1"/>
                      </a:cxn>
                    </a:cxnLst>
                    <a:rect l="l" t="t" r="r" b="b"/>
                    <a:pathLst>
                      <a:path w="136013" h="6800">
                        <a:moveTo>
                          <a:pt x="429" y="246"/>
                        </a:moveTo>
                        <a:lnTo>
                          <a:pt x="13644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81" name="Freihandform: Form 80">
                    <a:extLst>
                      <a:ext uri="{FF2B5EF4-FFF2-40B4-BE49-F238E27FC236}">
                        <a16:creationId xmlns:a16="http://schemas.microsoft.com/office/drawing/2014/main" id="{B5F8C7FF-D6A4-AA48-1E29-3433B1876BE9}"/>
                      </a:ext>
                    </a:extLst>
                  </p:cNvPr>
                  <p:cNvSpPr/>
                  <p:nvPr/>
                </p:nvSpPr>
                <p:spPr>
                  <a:xfrm>
                    <a:off x="9375312" y="2425473"/>
                    <a:ext cx="136013" cy="136013"/>
                  </a:xfrm>
                  <a:custGeom>
                    <a:avLst/>
                    <a:gdLst>
                      <a:gd name="connsiteX0" fmla="*/ 449 w 136013"/>
                      <a:gd name="connsiteY0" fmla="*/ 136259 h 136013"/>
                      <a:gd name="connsiteX1" fmla="*/ 20851 w 136013"/>
                      <a:gd name="connsiteY1" fmla="*/ 136259 h 136013"/>
                      <a:gd name="connsiteX2" fmla="*/ 61655 w 136013"/>
                      <a:gd name="connsiteY2" fmla="*/ 246 h 136013"/>
                      <a:gd name="connsiteX3" fmla="*/ 136462 w 136013"/>
                      <a:gd name="connsiteY3" fmla="*/ 246 h 136013"/>
                    </a:gdLst>
                    <a:ahLst/>
                    <a:cxnLst>
                      <a:cxn ang="0">
                        <a:pos x="connsiteX0" y="connsiteY0"/>
                      </a:cxn>
                      <a:cxn ang="0">
                        <a:pos x="connsiteX1" y="connsiteY1"/>
                      </a:cxn>
                      <a:cxn ang="0">
                        <a:pos x="connsiteX2" y="connsiteY2"/>
                      </a:cxn>
                      <a:cxn ang="0">
                        <a:pos x="connsiteX3" y="connsiteY3"/>
                      </a:cxn>
                    </a:cxnLst>
                    <a:rect l="l" t="t" r="r" b="b"/>
                    <a:pathLst>
                      <a:path w="136013" h="136013">
                        <a:moveTo>
                          <a:pt x="449" y="136259"/>
                        </a:moveTo>
                        <a:lnTo>
                          <a:pt x="20851" y="136259"/>
                        </a:lnTo>
                        <a:lnTo>
                          <a:pt x="61655" y="246"/>
                        </a:lnTo>
                        <a:lnTo>
                          <a:pt x="13646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82" name="Freihandform: Form 81">
                    <a:extLst>
                      <a:ext uri="{FF2B5EF4-FFF2-40B4-BE49-F238E27FC236}">
                        <a16:creationId xmlns:a16="http://schemas.microsoft.com/office/drawing/2014/main" id="{8208CFF4-4971-4137-12EC-925FA2410BA6}"/>
                      </a:ext>
                    </a:extLst>
                  </p:cNvPr>
                  <p:cNvSpPr/>
                  <p:nvPr/>
                </p:nvSpPr>
                <p:spPr>
                  <a:xfrm>
                    <a:off x="9511325" y="2425473"/>
                    <a:ext cx="136013" cy="6800"/>
                  </a:xfrm>
                  <a:custGeom>
                    <a:avLst/>
                    <a:gdLst>
                      <a:gd name="connsiteX0" fmla="*/ 469 w 136013"/>
                      <a:gd name="connsiteY0" fmla="*/ 246 h 6800"/>
                      <a:gd name="connsiteX1" fmla="*/ 136482 w 136013"/>
                      <a:gd name="connsiteY1" fmla="*/ 246 h 6800"/>
                    </a:gdLst>
                    <a:ahLst/>
                    <a:cxnLst>
                      <a:cxn ang="0">
                        <a:pos x="connsiteX0" y="connsiteY0"/>
                      </a:cxn>
                      <a:cxn ang="0">
                        <a:pos x="connsiteX1" y="connsiteY1"/>
                      </a:cxn>
                    </a:cxnLst>
                    <a:rect l="l" t="t" r="r" b="b"/>
                    <a:pathLst>
                      <a:path w="136013" h="6800">
                        <a:moveTo>
                          <a:pt x="469" y="246"/>
                        </a:moveTo>
                        <a:lnTo>
                          <a:pt x="13648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sp>
                <p:nvSpPr>
                  <p:cNvPr id="83" name="Freihandform: Form 82">
                    <a:extLst>
                      <a:ext uri="{FF2B5EF4-FFF2-40B4-BE49-F238E27FC236}">
                        <a16:creationId xmlns:a16="http://schemas.microsoft.com/office/drawing/2014/main" id="{0B6A5FE5-FB0B-7EAA-8392-22D540B4F2FA}"/>
                      </a:ext>
                    </a:extLst>
                  </p:cNvPr>
                  <p:cNvSpPr/>
                  <p:nvPr/>
                </p:nvSpPr>
                <p:spPr>
                  <a:xfrm>
                    <a:off x="9647339" y="2425473"/>
                    <a:ext cx="136013" cy="6800"/>
                  </a:xfrm>
                  <a:custGeom>
                    <a:avLst/>
                    <a:gdLst>
                      <a:gd name="connsiteX0" fmla="*/ 489 w 136013"/>
                      <a:gd name="connsiteY0" fmla="*/ 246 h 6800"/>
                      <a:gd name="connsiteX1" fmla="*/ 136502 w 136013"/>
                      <a:gd name="connsiteY1" fmla="*/ 246 h 6800"/>
                    </a:gdLst>
                    <a:ahLst/>
                    <a:cxnLst>
                      <a:cxn ang="0">
                        <a:pos x="connsiteX0" y="connsiteY0"/>
                      </a:cxn>
                      <a:cxn ang="0">
                        <a:pos x="connsiteX1" y="connsiteY1"/>
                      </a:cxn>
                    </a:cxnLst>
                    <a:rect l="l" t="t" r="r" b="b"/>
                    <a:pathLst>
                      <a:path w="136013" h="6800">
                        <a:moveTo>
                          <a:pt x="489" y="246"/>
                        </a:moveTo>
                        <a:lnTo>
                          <a:pt x="136502" y="246"/>
                        </a:lnTo>
                      </a:path>
                    </a:pathLst>
                  </a:custGeom>
                  <a:ln/>
                </p:spPr>
                <p:style>
                  <a:lnRef idx="3">
                    <a:schemeClr val="accent6"/>
                  </a:lnRef>
                  <a:fillRef idx="0">
                    <a:schemeClr val="accent6"/>
                  </a:fillRef>
                  <a:effectRef idx="2">
                    <a:schemeClr val="accent6"/>
                  </a:effectRef>
                  <a:fontRef idx="minor">
                    <a:schemeClr val="tx1"/>
                  </a:fontRef>
                </p:style>
                <p:txBody>
                  <a:bodyPr rtlCol="0" anchor="ctr"/>
                  <a:lstStyle/>
                  <a:p>
                    <a:endParaRPr lang="de-DE"/>
                  </a:p>
                </p:txBody>
              </p:sp>
            </p:grpSp>
          </p:grpSp>
          <p:grpSp>
            <p:nvGrpSpPr>
              <p:cNvPr id="23" name="Grafik 87">
                <a:extLst>
                  <a:ext uri="{FF2B5EF4-FFF2-40B4-BE49-F238E27FC236}">
                    <a16:creationId xmlns:a16="http://schemas.microsoft.com/office/drawing/2014/main" id="{89A4F1B4-C232-7C4F-FAA1-96157E469A8A}"/>
                  </a:ext>
                </a:extLst>
              </p:cNvPr>
              <p:cNvGrpSpPr/>
              <p:nvPr/>
            </p:nvGrpSpPr>
            <p:grpSpPr>
              <a:xfrm>
                <a:off x="6441188" y="2590575"/>
                <a:ext cx="3342164" cy="246221"/>
                <a:chOff x="6441188" y="2590575"/>
                <a:chExt cx="3342164" cy="246221"/>
              </a:xfrm>
            </p:grpSpPr>
            <p:sp>
              <p:nvSpPr>
                <p:cNvPr id="24" name="Textfeld 23">
                  <a:extLst>
                    <a:ext uri="{FF2B5EF4-FFF2-40B4-BE49-F238E27FC236}">
                      <a16:creationId xmlns:a16="http://schemas.microsoft.com/office/drawing/2014/main" id="{79937336-50F0-03C0-0EF9-842B11365E37}"/>
                    </a:ext>
                  </a:extLst>
                </p:cNvPr>
                <p:cNvSpPr txBox="1"/>
                <p:nvPr/>
              </p:nvSpPr>
              <p:spPr>
                <a:xfrm>
                  <a:off x="6441188" y="2590575"/>
                  <a:ext cx="354584" cy="246221"/>
                </a:xfrm>
                <a:prstGeom prst="rect">
                  <a:avLst/>
                </a:prstGeom>
                <a:noFill/>
              </p:spPr>
              <p:txBody>
                <a:bodyPr wrap="none" rtlCol="0">
                  <a:spAutoFit/>
                </a:bodyPr>
                <a:lstStyle/>
                <a:p>
                  <a:pPr algn="l"/>
                  <a:r>
                    <a:rPr lang="de-DE" sz="1000" spc="0" baseline="0" dirty="0">
                      <a:ln/>
                      <a:solidFill>
                        <a:srgbClr val="0041C4"/>
                      </a:solidFill>
                      <a:latin typeface="Helvetica"/>
                      <a:cs typeface="Helvetica"/>
                      <a:sym typeface="Helvetica"/>
                      <a:rtl val="0"/>
                    </a:rPr>
                    <a:t>Q5</a:t>
                  </a:r>
                </a:p>
              </p:txBody>
            </p:sp>
            <p:grpSp>
              <p:nvGrpSpPr>
                <p:cNvPr id="25" name="Grafik 87">
                  <a:extLst>
                    <a:ext uri="{FF2B5EF4-FFF2-40B4-BE49-F238E27FC236}">
                      <a16:creationId xmlns:a16="http://schemas.microsoft.com/office/drawing/2014/main" id="{E12E769D-5ECA-31CF-CD87-66B1E2A4C7EA}"/>
                    </a:ext>
                  </a:extLst>
                </p:cNvPr>
                <p:cNvGrpSpPr/>
                <p:nvPr/>
              </p:nvGrpSpPr>
              <p:grpSpPr>
                <a:xfrm>
                  <a:off x="6791054" y="2629494"/>
                  <a:ext cx="2992298" cy="142813"/>
                  <a:chOff x="6791054" y="2629494"/>
                  <a:chExt cx="2992298" cy="142813"/>
                </a:xfrm>
              </p:grpSpPr>
              <p:sp>
                <p:nvSpPr>
                  <p:cNvPr id="26" name="Freihandform: Form 25">
                    <a:extLst>
                      <a:ext uri="{FF2B5EF4-FFF2-40B4-BE49-F238E27FC236}">
                        <a16:creationId xmlns:a16="http://schemas.microsoft.com/office/drawing/2014/main" id="{76647CD9-9C79-9BDA-3485-80CDB2224080}"/>
                      </a:ext>
                    </a:extLst>
                  </p:cNvPr>
                  <p:cNvSpPr/>
                  <p:nvPr/>
                </p:nvSpPr>
                <p:spPr>
                  <a:xfrm>
                    <a:off x="6791054" y="2765507"/>
                    <a:ext cx="136013" cy="6800"/>
                  </a:xfrm>
                  <a:custGeom>
                    <a:avLst/>
                    <a:gdLst>
                      <a:gd name="connsiteX0" fmla="*/ 69 w 136013"/>
                      <a:gd name="connsiteY0" fmla="*/ 276 h 6800"/>
                      <a:gd name="connsiteX1" fmla="*/ 136082 w 136013"/>
                      <a:gd name="connsiteY1" fmla="*/ 276 h 6800"/>
                    </a:gdLst>
                    <a:ahLst/>
                    <a:cxnLst>
                      <a:cxn ang="0">
                        <a:pos x="connsiteX0" y="connsiteY0"/>
                      </a:cxn>
                      <a:cxn ang="0">
                        <a:pos x="connsiteX1" y="connsiteY1"/>
                      </a:cxn>
                    </a:cxnLst>
                    <a:rect l="l" t="t" r="r" b="b"/>
                    <a:pathLst>
                      <a:path w="136013" h="6800">
                        <a:moveTo>
                          <a:pt x="69" y="276"/>
                        </a:moveTo>
                        <a:lnTo>
                          <a:pt x="13608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27" name="Freihandform: Form 26">
                    <a:extLst>
                      <a:ext uri="{FF2B5EF4-FFF2-40B4-BE49-F238E27FC236}">
                        <a16:creationId xmlns:a16="http://schemas.microsoft.com/office/drawing/2014/main" id="{9A740BB1-2960-96B9-96EF-501DC8CCCE61}"/>
                      </a:ext>
                    </a:extLst>
                  </p:cNvPr>
                  <p:cNvSpPr/>
                  <p:nvPr/>
                </p:nvSpPr>
                <p:spPr>
                  <a:xfrm>
                    <a:off x="6927068" y="2765507"/>
                    <a:ext cx="136013" cy="6800"/>
                  </a:xfrm>
                  <a:custGeom>
                    <a:avLst/>
                    <a:gdLst>
                      <a:gd name="connsiteX0" fmla="*/ 89 w 136013"/>
                      <a:gd name="connsiteY0" fmla="*/ 276 h 6800"/>
                      <a:gd name="connsiteX1" fmla="*/ 136102 w 136013"/>
                      <a:gd name="connsiteY1" fmla="*/ 276 h 6800"/>
                    </a:gdLst>
                    <a:ahLst/>
                    <a:cxnLst>
                      <a:cxn ang="0">
                        <a:pos x="connsiteX0" y="connsiteY0"/>
                      </a:cxn>
                      <a:cxn ang="0">
                        <a:pos x="connsiteX1" y="connsiteY1"/>
                      </a:cxn>
                    </a:cxnLst>
                    <a:rect l="l" t="t" r="r" b="b"/>
                    <a:pathLst>
                      <a:path w="136013" h="6800">
                        <a:moveTo>
                          <a:pt x="89" y="276"/>
                        </a:moveTo>
                        <a:lnTo>
                          <a:pt x="13610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28" name="Freihandform: Form 27">
                    <a:extLst>
                      <a:ext uri="{FF2B5EF4-FFF2-40B4-BE49-F238E27FC236}">
                        <a16:creationId xmlns:a16="http://schemas.microsoft.com/office/drawing/2014/main" id="{A1F84006-B321-1409-6A5D-AA96230CAE7A}"/>
                      </a:ext>
                    </a:extLst>
                  </p:cNvPr>
                  <p:cNvSpPr/>
                  <p:nvPr/>
                </p:nvSpPr>
                <p:spPr>
                  <a:xfrm>
                    <a:off x="7063081" y="2765507"/>
                    <a:ext cx="136013" cy="6800"/>
                  </a:xfrm>
                  <a:custGeom>
                    <a:avLst/>
                    <a:gdLst>
                      <a:gd name="connsiteX0" fmla="*/ 109 w 136013"/>
                      <a:gd name="connsiteY0" fmla="*/ 276 h 6800"/>
                      <a:gd name="connsiteX1" fmla="*/ 136122 w 136013"/>
                      <a:gd name="connsiteY1" fmla="*/ 276 h 6800"/>
                    </a:gdLst>
                    <a:ahLst/>
                    <a:cxnLst>
                      <a:cxn ang="0">
                        <a:pos x="connsiteX0" y="connsiteY0"/>
                      </a:cxn>
                      <a:cxn ang="0">
                        <a:pos x="connsiteX1" y="connsiteY1"/>
                      </a:cxn>
                    </a:cxnLst>
                    <a:rect l="l" t="t" r="r" b="b"/>
                    <a:pathLst>
                      <a:path w="136013" h="6800">
                        <a:moveTo>
                          <a:pt x="109" y="276"/>
                        </a:moveTo>
                        <a:lnTo>
                          <a:pt x="13612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29" name="Freihandform: Form 28">
                    <a:extLst>
                      <a:ext uri="{FF2B5EF4-FFF2-40B4-BE49-F238E27FC236}">
                        <a16:creationId xmlns:a16="http://schemas.microsoft.com/office/drawing/2014/main" id="{45D83F96-9020-952D-874D-CD429A383953}"/>
                      </a:ext>
                    </a:extLst>
                  </p:cNvPr>
                  <p:cNvSpPr/>
                  <p:nvPr/>
                </p:nvSpPr>
                <p:spPr>
                  <a:xfrm>
                    <a:off x="7199095" y="2765507"/>
                    <a:ext cx="136013" cy="6800"/>
                  </a:xfrm>
                  <a:custGeom>
                    <a:avLst/>
                    <a:gdLst>
                      <a:gd name="connsiteX0" fmla="*/ 129 w 136013"/>
                      <a:gd name="connsiteY0" fmla="*/ 276 h 6800"/>
                      <a:gd name="connsiteX1" fmla="*/ 136142 w 136013"/>
                      <a:gd name="connsiteY1" fmla="*/ 276 h 6800"/>
                    </a:gdLst>
                    <a:ahLst/>
                    <a:cxnLst>
                      <a:cxn ang="0">
                        <a:pos x="connsiteX0" y="connsiteY0"/>
                      </a:cxn>
                      <a:cxn ang="0">
                        <a:pos x="connsiteX1" y="connsiteY1"/>
                      </a:cxn>
                    </a:cxnLst>
                    <a:rect l="l" t="t" r="r" b="b"/>
                    <a:pathLst>
                      <a:path w="136013" h="6800">
                        <a:moveTo>
                          <a:pt x="129" y="276"/>
                        </a:moveTo>
                        <a:lnTo>
                          <a:pt x="13614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0" name="Freihandform: Form 29">
                    <a:extLst>
                      <a:ext uri="{FF2B5EF4-FFF2-40B4-BE49-F238E27FC236}">
                        <a16:creationId xmlns:a16="http://schemas.microsoft.com/office/drawing/2014/main" id="{90F72810-CDD8-1A88-F950-EAE3A9E6DF5C}"/>
                      </a:ext>
                    </a:extLst>
                  </p:cNvPr>
                  <p:cNvSpPr/>
                  <p:nvPr/>
                </p:nvSpPr>
                <p:spPr>
                  <a:xfrm>
                    <a:off x="7335108" y="2765507"/>
                    <a:ext cx="136013" cy="6800"/>
                  </a:xfrm>
                  <a:custGeom>
                    <a:avLst/>
                    <a:gdLst>
                      <a:gd name="connsiteX0" fmla="*/ 149 w 136013"/>
                      <a:gd name="connsiteY0" fmla="*/ 276 h 6800"/>
                      <a:gd name="connsiteX1" fmla="*/ 136162 w 136013"/>
                      <a:gd name="connsiteY1" fmla="*/ 276 h 6800"/>
                    </a:gdLst>
                    <a:ahLst/>
                    <a:cxnLst>
                      <a:cxn ang="0">
                        <a:pos x="connsiteX0" y="connsiteY0"/>
                      </a:cxn>
                      <a:cxn ang="0">
                        <a:pos x="connsiteX1" y="connsiteY1"/>
                      </a:cxn>
                    </a:cxnLst>
                    <a:rect l="l" t="t" r="r" b="b"/>
                    <a:pathLst>
                      <a:path w="136013" h="6800">
                        <a:moveTo>
                          <a:pt x="149" y="276"/>
                        </a:moveTo>
                        <a:lnTo>
                          <a:pt x="13616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1" name="Freihandform: Form 30">
                    <a:extLst>
                      <a:ext uri="{FF2B5EF4-FFF2-40B4-BE49-F238E27FC236}">
                        <a16:creationId xmlns:a16="http://schemas.microsoft.com/office/drawing/2014/main" id="{7604EAEE-B80D-66A0-F485-AD7A86143AC6}"/>
                      </a:ext>
                    </a:extLst>
                  </p:cNvPr>
                  <p:cNvSpPr/>
                  <p:nvPr/>
                </p:nvSpPr>
                <p:spPr>
                  <a:xfrm>
                    <a:off x="7471122" y="2765507"/>
                    <a:ext cx="136013" cy="6800"/>
                  </a:xfrm>
                  <a:custGeom>
                    <a:avLst/>
                    <a:gdLst>
                      <a:gd name="connsiteX0" fmla="*/ 169 w 136013"/>
                      <a:gd name="connsiteY0" fmla="*/ 276 h 6800"/>
                      <a:gd name="connsiteX1" fmla="*/ 136182 w 136013"/>
                      <a:gd name="connsiteY1" fmla="*/ 276 h 6800"/>
                    </a:gdLst>
                    <a:ahLst/>
                    <a:cxnLst>
                      <a:cxn ang="0">
                        <a:pos x="connsiteX0" y="connsiteY0"/>
                      </a:cxn>
                      <a:cxn ang="0">
                        <a:pos x="connsiteX1" y="connsiteY1"/>
                      </a:cxn>
                    </a:cxnLst>
                    <a:rect l="l" t="t" r="r" b="b"/>
                    <a:pathLst>
                      <a:path w="136013" h="6800">
                        <a:moveTo>
                          <a:pt x="169" y="276"/>
                        </a:moveTo>
                        <a:lnTo>
                          <a:pt x="13618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2" name="Freihandform: Form 31">
                    <a:extLst>
                      <a:ext uri="{FF2B5EF4-FFF2-40B4-BE49-F238E27FC236}">
                        <a16:creationId xmlns:a16="http://schemas.microsoft.com/office/drawing/2014/main" id="{EB3724F5-CE9A-6957-5029-E096A5300BDD}"/>
                      </a:ext>
                    </a:extLst>
                  </p:cNvPr>
                  <p:cNvSpPr/>
                  <p:nvPr/>
                </p:nvSpPr>
                <p:spPr>
                  <a:xfrm>
                    <a:off x="7607135" y="2765507"/>
                    <a:ext cx="136013" cy="6800"/>
                  </a:xfrm>
                  <a:custGeom>
                    <a:avLst/>
                    <a:gdLst>
                      <a:gd name="connsiteX0" fmla="*/ 189 w 136013"/>
                      <a:gd name="connsiteY0" fmla="*/ 276 h 6800"/>
                      <a:gd name="connsiteX1" fmla="*/ 136202 w 136013"/>
                      <a:gd name="connsiteY1" fmla="*/ 276 h 6800"/>
                    </a:gdLst>
                    <a:ahLst/>
                    <a:cxnLst>
                      <a:cxn ang="0">
                        <a:pos x="connsiteX0" y="connsiteY0"/>
                      </a:cxn>
                      <a:cxn ang="0">
                        <a:pos x="connsiteX1" y="connsiteY1"/>
                      </a:cxn>
                    </a:cxnLst>
                    <a:rect l="l" t="t" r="r" b="b"/>
                    <a:pathLst>
                      <a:path w="136013" h="6800">
                        <a:moveTo>
                          <a:pt x="189" y="276"/>
                        </a:moveTo>
                        <a:lnTo>
                          <a:pt x="13620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3" name="Freihandform: Form 32">
                    <a:extLst>
                      <a:ext uri="{FF2B5EF4-FFF2-40B4-BE49-F238E27FC236}">
                        <a16:creationId xmlns:a16="http://schemas.microsoft.com/office/drawing/2014/main" id="{5A917A14-1D1D-5C26-54EB-E44D0C0CA7FD}"/>
                      </a:ext>
                    </a:extLst>
                  </p:cNvPr>
                  <p:cNvSpPr/>
                  <p:nvPr/>
                </p:nvSpPr>
                <p:spPr>
                  <a:xfrm>
                    <a:off x="7743149" y="2765507"/>
                    <a:ext cx="136013" cy="6800"/>
                  </a:xfrm>
                  <a:custGeom>
                    <a:avLst/>
                    <a:gdLst>
                      <a:gd name="connsiteX0" fmla="*/ 209 w 136013"/>
                      <a:gd name="connsiteY0" fmla="*/ 276 h 6800"/>
                      <a:gd name="connsiteX1" fmla="*/ 136222 w 136013"/>
                      <a:gd name="connsiteY1" fmla="*/ 276 h 6800"/>
                    </a:gdLst>
                    <a:ahLst/>
                    <a:cxnLst>
                      <a:cxn ang="0">
                        <a:pos x="connsiteX0" y="connsiteY0"/>
                      </a:cxn>
                      <a:cxn ang="0">
                        <a:pos x="connsiteX1" y="connsiteY1"/>
                      </a:cxn>
                    </a:cxnLst>
                    <a:rect l="l" t="t" r="r" b="b"/>
                    <a:pathLst>
                      <a:path w="136013" h="6800">
                        <a:moveTo>
                          <a:pt x="209" y="276"/>
                        </a:moveTo>
                        <a:lnTo>
                          <a:pt x="13622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4" name="Freihandform: Form 33">
                    <a:extLst>
                      <a:ext uri="{FF2B5EF4-FFF2-40B4-BE49-F238E27FC236}">
                        <a16:creationId xmlns:a16="http://schemas.microsoft.com/office/drawing/2014/main" id="{6011B31F-9F7C-71CF-F721-C5B16E19F702}"/>
                      </a:ext>
                    </a:extLst>
                  </p:cNvPr>
                  <p:cNvSpPr/>
                  <p:nvPr/>
                </p:nvSpPr>
                <p:spPr>
                  <a:xfrm>
                    <a:off x="7879163" y="2765507"/>
                    <a:ext cx="136013" cy="6800"/>
                  </a:xfrm>
                  <a:custGeom>
                    <a:avLst/>
                    <a:gdLst>
                      <a:gd name="connsiteX0" fmla="*/ 229 w 136013"/>
                      <a:gd name="connsiteY0" fmla="*/ 276 h 6800"/>
                      <a:gd name="connsiteX1" fmla="*/ 136242 w 136013"/>
                      <a:gd name="connsiteY1" fmla="*/ 276 h 6800"/>
                    </a:gdLst>
                    <a:ahLst/>
                    <a:cxnLst>
                      <a:cxn ang="0">
                        <a:pos x="connsiteX0" y="connsiteY0"/>
                      </a:cxn>
                      <a:cxn ang="0">
                        <a:pos x="connsiteX1" y="connsiteY1"/>
                      </a:cxn>
                    </a:cxnLst>
                    <a:rect l="l" t="t" r="r" b="b"/>
                    <a:pathLst>
                      <a:path w="136013" h="6800">
                        <a:moveTo>
                          <a:pt x="229" y="276"/>
                        </a:moveTo>
                        <a:lnTo>
                          <a:pt x="13624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5" name="Freihandform: Form 34">
                    <a:extLst>
                      <a:ext uri="{FF2B5EF4-FFF2-40B4-BE49-F238E27FC236}">
                        <a16:creationId xmlns:a16="http://schemas.microsoft.com/office/drawing/2014/main" id="{D7D412B4-2849-3248-0C83-26FF667AD7DE}"/>
                      </a:ext>
                    </a:extLst>
                  </p:cNvPr>
                  <p:cNvSpPr/>
                  <p:nvPr/>
                </p:nvSpPr>
                <p:spPr>
                  <a:xfrm>
                    <a:off x="8015176" y="2765507"/>
                    <a:ext cx="136013" cy="6800"/>
                  </a:xfrm>
                  <a:custGeom>
                    <a:avLst/>
                    <a:gdLst>
                      <a:gd name="connsiteX0" fmla="*/ 249 w 136013"/>
                      <a:gd name="connsiteY0" fmla="*/ 276 h 6800"/>
                      <a:gd name="connsiteX1" fmla="*/ 136262 w 136013"/>
                      <a:gd name="connsiteY1" fmla="*/ 276 h 6800"/>
                    </a:gdLst>
                    <a:ahLst/>
                    <a:cxnLst>
                      <a:cxn ang="0">
                        <a:pos x="connsiteX0" y="connsiteY0"/>
                      </a:cxn>
                      <a:cxn ang="0">
                        <a:pos x="connsiteX1" y="connsiteY1"/>
                      </a:cxn>
                    </a:cxnLst>
                    <a:rect l="l" t="t" r="r" b="b"/>
                    <a:pathLst>
                      <a:path w="136013" h="6800">
                        <a:moveTo>
                          <a:pt x="249" y="276"/>
                        </a:moveTo>
                        <a:lnTo>
                          <a:pt x="13626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6" name="Freihandform: Form 35">
                    <a:extLst>
                      <a:ext uri="{FF2B5EF4-FFF2-40B4-BE49-F238E27FC236}">
                        <a16:creationId xmlns:a16="http://schemas.microsoft.com/office/drawing/2014/main" id="{9DCEE3BE-F962-AC1A-1FE4-1515FAA2AE81}"/>
                      </a:ext>
                    </a:extLst>
                  </p:cNvPr>
                  <p:cNvSpPr/>
                  <p:nvPr/>
                </p:nvSpPr>
                <p:spPr>
                  <a:xfrm>
                    <a:off x="8151190" y="2765507"/>
                    <a:ext cx="136013" cy="6800"/>
                  </a:xfrm>
                  <a:custGeom>
                    <a:avLst/>
                    <a:gdLst>
                      <a:gd name="connsiteX0" fmla="*/ 269 w 136013"/>
                      <a:gd name="connsiteY0" fmla="*/ 276 h 6800"/>
                      <a:gd name="connsiteX1" fmla="*/ 136282 w 136013"/>
                      <a:gd name="connsiteY1" fmla="*/ 276 h 6800"/>
                    </a:gdLst>
                    <a:ahLst/>
                    <a:cxnLst>
                      <a:cxn ang="0">
                        <a:pos x="connsiteX0" y="connsiteY0"/>
                      </a:cxn>
                      <a:cxn ang="0">
                        <a:pos x="connsiteX1" y="connsiteY1"/>
                      </a:cxn>
                    </a:cxnLst>
                    <a:rect l="l" t="t" r="r" b="b"/>
                    <a:pathLst>
                      <a:path w="136013" h="6800">
                        <a:moveTo>
                          <a:pt x="269" y="276"/>
                        </a:moveTo>
                        <a:lnTo>
                          <a:pt x="13628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7" name="Freihandform: Form 36">
                    <a:extLst>
                      <a:ext uri="{FF2B5EF4-FFF2-40B4-BE49-F238E27FC236}">
                        <a16:creationId xmlns:a16="http://schemas.microsoft.com/office/drawing/2014/main" id="{24909ED9-A53A-18B9-8094-5F907D79CB03}"/>
                      </a:ext>
                    </a:extLst>
                  </p:cNvPr>
                  <p:cNvSpPr/>
                  <p:nvPr/>
                </p:nvSpPr>
                <p:spPr>
                  <a:xfrm>
                    <a:off x="8287203" y="2765507"/>
                    <a:ext cx="136013" cy="6800"/>
                  </a:xfrm>
                  <a:custGeom>
                    <a:avLst/>
                    <a:gdLst>
                      <a:gd name="connsiteX0" fmla="*/ 289 w 136013"/>
                      <a:gd name="connsiteY0" fmla="*/ 276 h 6800"/>
                      <a:gd name="connsiteX1" fmla="*/ 136302 w 136013"/>
                      <a:gd name="connsiteY1" fmla="*/ 276 h 6800"/>
                    </a:gdLst>
                    <a:ahLst/>
                    <a:cxnLst>
                      <a:cxn ang="0">
                        <a:pos x="connsiteX0" y="connsiteY0"/>
                      </a:cxn>
                      <a:cxn ang="0">
                        <a:pos x="connsiteX1" y="connsiteY1"/>
                      </a:cxn>
                    </a:cxnLst>
                    <a:rect l="l" t="t" r="r" b="b"/>
                    <a:pathLst>
                      <a:path w="136013" h="6800">
                        <a:moveTo>
                          <a:pt x="289" y="276"/>
                        </a:moveTo>
                        <a:lnTo>
                          <a:pt x="13630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8" name="Freihandform: Form 37">
                    <a:extLst>
                      <a:ext uri="{FF2B5EF4-FFF2-40B4-BE49-F238E27FC236}">
                        <a16:creationId xmlns:a16="http://schemas.microsoft.com/office/drawing/2014/main" id="{7C5E54A3-BECD-5F23-D28E-90ACDD55C797}"/>
                      </a:ext>
                    </a:extLst>
                  </p:cNvPr>
                  <p:cNvSpPr/>
                  <p:nvPr/>
                </p:nvSpPr>
                <p:spPr>
                  <a:xfrm>
                    <a:off x="8423217" y="2765507"/>
                    <a:ext cx="136013" cy="6800"/>
                  </a:xfrm>
                  <a:custGeom>
                    <a:avLst/>
                    <a:gdLst>
                      <a:gd name="connsiteX0" fmla="*/ 309 w 136013"/>
                      <a:gd name="connsiteY0" fmla="*/ 276 h 6800"/>
                      <a:gd name="connsiteX1" fmla="*/ 136322 w 136013"/>
                      <a:gd name="connsiteY1" fmla="*/ 276 h 6800"/>
                    </a:gdLst>
                    <a:ahLst/>
                    <a:cxnLst>
                      <a:cxn ang="0">
                        <a:pos x="connsiteX0" y="connsiteY0"/>
                      </a:cxn>
                      <a:cxn ang="0">
                        <a:pos x="connsiteX1" y="connsiteY1"/>
                      </a:cxn>
                    </a:cxnLst>
                    <a:rect l="l" t="t" r="r" b="b"/>
                    <a:pathLst>
                      <a:path w="136013" h="6800">
                        <a:moveTo>
                          <a:pt x="309" y="276"/>
                        </a:moveTo>
                        <a:lnTo>
                          <a:pt x="13632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9" name="Freihandform: Form 38">
                    <a:extLst>
                      <a:ext uri="{FF2B5EF4-FFF2-40B4-BE49-F238E27FC236}">
                        <a16:creationId xmlns:a16="http://schemas.microsoft.com/office/drawing/2014/main" id="{DEB2D6AD-C879-38DC-AF7D-4BC047BD5880}"/>
                      </a:ext>
                    </a:extLst>
                  </p:cNvPr>
                  <p:cNvSpPr/>
                  <p:nvPr/>
                </p:nvSpPr>
                <p:spPr>
                  <a:xfrm>
                    <a:off x="8559230" y="2697501"/>
                    <a:ext cx="136013" cy="68006"/>
                  </a:xfrm>
                  <a:custGeom>
                    <a:avLst/>
                    <a:gdLst>
                      <a:gd name="connsiteX0" fmla="*/ 329 w 136013"/>
                      <a:gd name="connsiteY0" fmla="*/ 68282 h 68006"/>
                      <a:gd name="connsiteX1" fmla="*/ 20731 w 136013"/>
                      <a:gd name="connsiteY1" fmla="*/ 68282 h 68006"/>
                      <a:gd name="connsiteX2" fmla="*/ 136342 w 136013"/>
                      <a:gd name="connsiteY2" fmla="*/ 276 h 68006"/>
                    </a:gdLst>
                    <a:ahLst/>
                    <a:cxnLst>
                      <a:cxn ang="0">
                        <a:pos x="connsiteX0" y="connsiteY0"/>
                      </a:cxn>
                      <a:cxn ang="0">
                        <a:pos x="connsiteX1" y="connsiteY1"/>
                      </a:cxn>
                      <a:cxn ang="0">
                        <a:pos x="connsiteX2" y="connsiteY2"/>
                      </a:cxn>
                    </a:cxnLst>
                    <a:rect l="l" t="t" r="r" b="b"/>
                    <a:pathLst>
                      <a:path w="136013" h="68006">
                        <a:moveTo>
                          <a:pt x="329" y="68282"/>
                        </a:moveTo>
                        <a:lnTo>
                          <a:pt x="20731" y="68282"/>
                        </a:lnTo>
                        <a:cubicBezTo>
                          <a:pt x="68335" y="276"/>
                          <a:pt x="102339" y="276"/>
                          <a:pt x="136342" y="276"/>
                        </a:cubicBez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40" name="Freihandform: Form 39">
                    <a:extLst>
                      <a:ext uri="{FF2B5EF4-FFF2-40B4-BE49-F238E27FC236}">
                        <a16:creationId xmlns:a16="http://schemas.microsoft.com/office/drawing/2014/main" id="{E209DA59-0501-8A39-F7D9-88CDAB88D9F3}"/>
                      </a:ext>
                    </a:extLst>
                  </p:cNvPr>
                  <p:cNvSpPr/>
                  <p:nvPr/>
                </p:nvSpPr>
                <p:spPr>
                  <a:xfrm>
                    <a:off x="8695244" y="2697501"/>
                    <a:ext cx="136013" cy="6800"/>
                  </a:xfrm>
                  <a:custGeom>
                    <a:avLst/>
                    <a:gdLst>
                      <a:gd name="connsiteX0" fmla="*/ 349 w 136013"/>
                      <a:gd name="connsiteY0" fmla="*/ 276 h 6800"/>
                      <a:gd name="connsiteX1" fmla="*/ 136362 w 136013"/>
                      <a:gd name="connsiteY1" fmla="*/ 276 h 6800"/>
                    </a:gdLst>
                    <a:ahLst/>
                    <a:cxnLst>
                      <a:cxn ang="0">
                        <a:pos x="connsiteX0" y="connsiteY0"/>
                      </a:cxn>
                      <a:cxn ang="0">
                        <a:pos x="connsiteX1" y="connsiteY1"/>
                      </a:cxn>
                    </a:cxnLst>
                    <a:rect l="l" t="t" r="r" b="b"/>
                    <a:pathLst>
                      <a:path w="136013" h="6800">
                        <a:moveTo>
                          <a:pt x="349" y="276"/>
                        </a:moveTo>
                        <a:lnTo>
                          <a:pt x="13636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41" name="Freihandform: Form 40">
                    <a:extLst>
                      <a:ext uri="{FF2B5EF4-FFF2-40B4-BE49-F238E27FC236}">
                        <a16:creationId xmlns:a16="http://schemas.microsoft.com/office/drawing/2014/main" id="{2D79663D-16DD-787B-FE15-C77D779AEAC5}"/>
                      </a:ext>
                    </a:extLst>
                  </p:cNvPr>
                  <p:cNvSpPr/>
                  <p:nvPr/>
                </p:nvSpPr>
                <p:spPr>
                  <a:xfrm>
                    <a:off x="8831258" y="2697501"/>
                    <a:ext cx="136013" cy="6800"/>
                  </a:xfrm>
                  <a:custGeom>
                    <a:avLst/>
                    <a:gdLst>
                      <a:gd name="connsiteX0" fmla="*/ 369 w 136013"/>
                      <a:gd name="connsiteY0" fmla="*/ 276 h 6800"/>
                      <a:gd name="connsiteX1" fmla="*/ 136382 w 136013"/>
                      <a:gd name="connsiteY1" fmla="*/ 276 h 6800"/>
                    </a:gdLst>
                    <a:ahLst/>
                    <a:cxnLst>
                      <a:cxn ang="0">
                        <a:pos x="connsiteX0" y="connsiteY0"/>
                      </a:cxn>
                      <a:cxn ang="0">
                        <a:pos x="connsiteX1" y="connsiteY1"/>
                      </a:cxn>
                    </a:cxnLst>
                    <a:rect l="l" t="t" r="r" b="b"/>
                    <a:pathLst>
                      <a:path w="136013" h="6800">
                        <a:moveTo>
                          <a:pt x="369" y="276"/>
                        </a:moveTo>
                        <a:lnTo>
                          <a:pt x="13638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grpSp>
                <p:nvGrpSpPr>
                  <p:cNvPr id="42" name="Grafik 87">
                    <a:extLst>
                      <a:ext uri="{FF2B5EF4-FFF2-40B4-BE49-F238E27FC236}">
                        <a16:creationId xmlns:a16="http://schemas.microsoft.com/office/drawing/2014/main" id="{70F720A2-9A1B-D6D3-C2B8-7F5232427E5C}"/>
                      </a:ext>
                    </a:extLst>
                  </p:cNvPr>
                  <p:cNvGrpSpPr/>
                  <p:nvPr/>
                </p:nvGrpSpPr>
                <p:grpSpPr>
                  <a:xfrm>
                    <a:off x="8892463" y="2629494"/>
                    <a:ext cx="210821" cy="136013"/>
                    <a:chOff x="8892463" y="2629494"/>
                    <a:chExt cx="210821" cy="136013"/>
                  </a:xfrm>
                  <a:solidFill>
                    <a:srgbClr val="000000"/>
                  </a:solidFill>
                </p:grpSpPr>
                <p:sp>
                  <p:nvSpPr>
                    <p:cNvPr id="57" name="Freihandform: Form 56">
                      <a:extLst>
                        <a:ext uri="{FF2B5EF4-FFF2-40B4-BE49-F238E27FC236}">
                          <a16:creationId xmlns:a16="http://schemas.microsoft.com/office/drawing/2014/main" id="{68CDAC41-5C87-2E33-76FC-672009E09F76}"/>
                        </a:ext>
                      </a:extLst>
                    </p:cNvPr>
                    <p:cNvSpPr/>
                    <p:nvPr/>
                  </p:nvSpPr>
                  <p:spPr>
                    <a:xfrm>
                      <a:off x="9008075" y="2629494"/>
                      <a:ext cx="95209" cy="136013"/>
                    </a:xfrm>
                    <a:custGeom>
                      <a:avLst/>
                      <a:gdLst>
                        <a:gd name="connsiteX0" fmla="*/ 20791 w 95209"/>
                        <a:gd name="connsiteY0" fmla="*/ 276 h 136013"/>
                        <a:gd name="connsiteX1" fmla="*/ 95598 w 95209"/>
                        <a:gd name="connsiteY1" fmla="*/ 276 h 136013"/>
                        <a:gd name="connsiteX2" fmla="*/ 95598 w 95209"/>
                        <a:gd name="connsiteY2" fmla="*/ 136289 h 136013"/>
                        <a:gd name="connsiteX3" fmla="*/ 20791 w 95209"/>
                        <a:gd name="connsiteY3" fmla="*/ 136289 h 136013"/>
                        <a:gd name="connsiteX4" fmla="*/ 389 w 95209"/>
                        <a:gd name="connsiteY4" fmla="*/ 68282 h 13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9" h="136013">
                          <a:moveTo>
                            <a:pt x="20791" y="276"/>
                          </a:moveTo>
                          <a:lnTo>
                            <a:pt x="95598" y="276"/>
                          </a:lnTo>
                          <a:lnTo>
                            <a:pt x="95598" y="136289"/>
                          </a:lnTo>
                          <a:lnTo>
                            <a:pt x="20791" y="136289"/>
                          </a:lnTo>
                          <a:lnTo>
                            <a:pt x="389" y="68282"/>
                          </a:lnTo>
                          <a:close/>
                        </a:path>
                      </a:pathLst>
                    </a:custGeom>
                    <a:solidFill>
                      <a:srgbClr val="FFFFFF"/>
                    </a:solidFill>
                    <a:ln w="6787"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1CDB21A8-DB9E-E770-32F0-EE95E371E9C2}"/>
                        </a:ext>
                      </a:extLst>
                    </p:cNvPr>
                    <p:cNvSpPr/>
                    <p:nvPr/>
                  </p:nvSpPr>
                  <p:spPr>
                    <a:xfrm>
                      <a:off x="9008075" y="2697501"/>
                      <a:ext cx="95209" cy="68006"/>
                    </a:xfrm>
                    <a:custGeom>
                      <a:avLst/>
                      <a:gdLst>
                        <a:gd name="connsiteX0" fmla="*/ 389 w 95209"/>
                        <a:gd name="connsiteY0" fmla="*/ 276 h 68006"/>
                        <a:gd name="connsiteX1" fmla="*/ 20791 w 95209"/>
                        <a:gd name="connsiteY1" fmla="*/ 68282 h 68006"/>
                        <a:gd name="connsiteX2" fmla="*/ 95598 w 95209"/>
                        <a:gd name="connsiteY2" fmla="*/ 68282 h 68006"/>
                      </a:gdLst>
                      <a:ahLst/>
                      <a:cxnLst>
                        <a:cxn ang="0">
                          <a:pos x="connsiteX0" y="connsiteY0"/>
                        </a:cxn>
                        <a:cxn ang="0">
                          <a:pos x="connsiteX1" y="connsiteY1"/>
                        </a:cxn>
                        <a:cxn ang="0">
                          <a:pos x="connsiteX2" y="connsiteY2"/>
                        </a:cxn>
                      </a:cxnLst>
                      <a:rect l="l" t="t" r="r" b="b"/>
                      <a:pathLst>
                        <a:path w="95209" h="68006">
                          <a:moveTo>
                            <a:pt x="389" y="276"/>
                          </a:moveTo>
                          <a:lnTo>
                            <a:pt x="20791" y="68282"/>
                          </a:lnTo>
                          <a:lnTo>
                            <a:pt x="95598" y="68282"/>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59" name="Freihandform: Form 58">
                      <a:extLst>
                        <a:ext uri="{FF2B5EF4-FFF2-40B4-BE49-F238E27FC236}">
                          <a16:creationId xmlns:a16="http://schemas.microsoft.com/office/drawing/2014/main" id="{2E2EAC32-6EFF-39D7-1B3C-DFDAB1D8BA8E}"/>
                        </a:ext>
                      </a:extLst>
                    </p:cNvPr>
                    <p:cNvSpPr/>
                    <p:nvPr/>
                  </p:nvSpPr>
                  <p:spPr>
                    <a:xfrm>
                      <a:off x="8967271" y="2629494"/>
                      <a:ext cx="136013" cy="68006"/>
                    </a:xfrm>
                    <a:custGeom>
                      <a:avLst/>
                      <a:gdLst>
                        <a:gd name="connsiteX0" fmla="*/ 389 w 136013"/>
                        <a:gd name="connsiteY0" fmla="*/ 68282 h 68006"/>
                        <a:gd name="connsiteX1" fmla="*/ 41193 w 136013"/>
                        <a:gd name="connsiteY1" fmla="*/ 68282 h 68006"/>
                        <a:gd name="connsiteX2" fmla="*/ 61595 w 136013"/>
                        <a:gd name="connsiteY2" fmla="*/ 276 h 68006"/>
                        <a:gd name="connsiteX3" fmla="*/ 136402 w 136013"/>
                        <a:gd name="connsiteY3" fmla="*/ 276 h 68006"/>
                      </a:gdLst>
                      <a:ahLst/>
                      <a:cxnLst>
                        <a:cxn ang="0">
                          <a:pos x="connsiteX0" y="connsiteY0"/>
                        </a:cxn>
                        <a:cxn ang="0">
                          <a:pos x="connsiteX1" y="connsiteY1"/>
                        </a:cxn>
                        <a:cxn ang="0">
                          <a:pos x="connsiteX2" y="connsiteY2"/>
                        </a:cxn>
                        <a:cxn ang="0">
                          <a:pos x="connsiteX3" y="connsiteY3"/>
                        </a:cxn>
                      </a:cxnLst>
                      <a:rect l="l" t="t" r="r" b="b"/>
                      <a:pathLst>
                        <a:path w="136013" h="68006">
                          <a:moveTo>
                            <a:pt x="389" y="68282"/>
                          </a:moveTo>
                          <a:lnTo>
                            <a:pt x="41193" y="68282"/>
                          </a:lnTo>
                          <a:lnTo>
                            <a:pt x="61595" y="276"/>
                          </a:lnTo>
                          <a:lnTo>
                            <a:pt x="13640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96" name="Freihandform: Form 395">
                      <a:extLst>
                        <a:ext uri="{FF2B5EF4-FFF2-40B4-BE49-F238E27FC236}">
                          <a16:creationId xmlns:a16="http://schemas.microsoft.com/office/drawing/2014/main" id="{F3D9B881-D5C3-79AF-F2FC-83C36FD22996}"/>
                        </a:ext>
                      </a:extLst>
                    </p:cNvPr>
                    <p:cNvSpPr/>
                    <p:nvPr/>
                  </p:nvSpPr>
                  <p:spPr>
                    <a:xfrm>
                      <a:off x="8933267" y="2697501"/>
                      <a:ext cx="95209" cy="68006"/>
                    </a:xfrm>
                    <a:custGeom>
                      <a:avLst/>
                      <a:gdLst>
                        <a:gd name="connsiteX0" fmla="*/ 389 w 95209"/>
                        <a:gd name="connsiteY0" fmla="*/ 276 h 68006"/>
                        <a:gd name="connsiteX1" fmla="*/ 20791 w 95209"/>
                        <a:gd name="connsiteY1" fmla="*/ 68282 h 68006"/>
                        <a:gd name="connsiteX2" fmla="*/ 95598 w 95209"/>
                        <a:gd name="connsiteY2" fmla="*/ 68282 h 68006"/>
                      </a:gdLst>
                      <a:ahLst/>
                      <a:cxnLst>
                        <a:cxn ang="0">
                          <a:pos x="connsiteX0" y="connsiteY0"/>
                        </a:cxn>
                        <a:cxn ang="0">
                          <a:pos x="connsiteX1" y="connsiteY1"/>
                        </a:cxn>
                        <a:cxn ang="0">
                          <a:pos x="connsiteX2" y="connsiteY2"/>
                        </a:cxn>
                      </a:cxnLst>
                      <a:rect l="l" t="t" r="r" b="b"/>
                      <a:pathLst>
                        <a:path w="95209" h="68006">
                          <a:moveTo>
                            <a:pt x="389" y="276"/>
                          </a:moveTo>
                          <a:lnTo>
                            <a:pt x="20791" y="68282"/>
                          </a:lnTo>
                          <a:lnTo>
                            <a:pt x="95598" y="68282"/>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397" name="Freihandform: Form 396">
                      <a:extLst>
                        <a:ext uri="{FF2B5EF4-FFF2-40B4-BE49-F238E27FC236}">
                          <a16:creationId xmlns:a16="http://schemas.microsoft.com/office/drawing/2014/main" id="{A5B4D9A3-2A2B-59FE-55B3-E935F295F090}"/>
                        </a:ext>
                      </a:extLst>
                    </p:cNvPr>
                    <p:cNvSpPr/>
                    <p:nvPr/>
                  </p:nvSpPr>
                  <p:spPr>
                    <a:xfrm>
                      <a:off x="8892463" y="2629494"/>
                      <a:ext cx="136013" cy="68006"/>
                    </a:xfrm>
                    <a:custGeom>
                      <a:avLst/>
                      <a:gdLst>
                        <a:gd name="connsiteX0" fmla="*/ 389 w 136013"/>
                        <a:gd name="connsiteY0" fmla="*/ 68282 h 68006"/>
                        <a:gd name="connsiteX1" fmla="*/ 41193 w 136013"/>
                        <a:gd name="connsiteY1" fmla="*/ 68282 h 68006"/>
                        <a:gd name="connsiteX2" fmla="*/ 61595 w 136013"/>
                        <a:gd name="connsiteY2" fmla="*/ 276 h 68006"/>
                        <a:gd name="connsiteX3" fmla="*/ 136402 w 136013"/>
                        <a:gd name="connsiteY3" fmla="*/ 276 h 68006"/>
                      </a:gdLst>
                      <a:ahLst/>
                      <a:cxnLst>
                        <a:cxn ang="0">
                          <a:pos x="connsiteX0" y="connsiteY0"/>
                        </a:cxn>
                        <a:cxn ang="0">
                          <a:pos x="connsiteX1" y="connsiteY1"/>
                        </a:cxn>
                        <a:cxn ang="0">
                          <a:pos x="connsiteX2" y="connsiteY2"/>
                        </a:cxn>
                        <a:cxn ang="0">
                          <a:pos x="connsiteX3" y="connsiteY3"/>
                        </a:cxn>
                      </a:cxnLst>
                      <a:rect l="l" t="t" r="r" b="b"/>
                      <a:pathLst>
                        <a:path w="136013" h="68006">
                          <a:moveTo>
                            <a:pt x="389" y="68282"/>
                          </a:moveTo>
                          <a:lnTo>
                            <a:pt x="41193" y="68282"/>
                          </a:lnTo>
                          <a:lnTo>
                            <a:pt x="61595" y="276"/>
                          </a:lnTo>
                          <a:lnTo>
                            <a:pt x="13640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grpSp>
              <p:grpSp>
                <p:nvGrpSpPr>
                  <p:cNvPr id="43" name="Grafik 87">
                    <a:extLst>
                      <a:ext uri="{FF2B5EF4-FFF2-40B4-BE49-F238E27FC236}">
                        <a16:creationId xmlns:a16="http://schemas.microsoft.com/office/drawing/2014/main" id="{3F27F26B-23B2-F4C4-1B22-08865D91D5F5}"/>
                      </a:ext>
                    </a:extLst>
                  </p:cNvPr>
                  <p:cNvGrpSpPr/>
                  <p:nvPr/>
                </p:nvGrpSpPr>
                <p:grpSpPr>
                  <a:xfrm>
                    <a:off x="9103285" y="2629494"/>
                    <a:ext cx="136013" cy="136013"/>
                    <a:chOff x="9103285" y="2629494"/>
                    <a:chExt cx="136013" cy="136013"/>
                  </a:xfrm>
                  <a:solidFill>
                    <a:srgbClr val="000000"/>
                  </a:solidFill>
                </p:grpSpPr>
                <p:sp>
                  <p:nvSpPr>
                    <p:cNvPr id="54" name="Freihandform: Form 53">
                      <a:extLst>
                        <a:ext uri="{FF2B5EF4-FFF2-40B4-BE49-F238E27FC236}">
                          <a16:creationId xmlns:a16="http://schemas.microsoft.com/office/drawing/2014/main" id="{3C58C5EE-7D5F-C996-D1FD-369C77316254}"/>
                        </a:ext>
                      </a:extLst>
                    </p:cNvPr>
                    <p:cNvSpPr/>
                    <p:nvPr/>
                  </p:nvSpPr>
                  <p:spPr>
                    <a:xfrm>
                      <a:off x="9103285" y="2629494"/>
                      <a:ext cx="136013" cy="136013"/>
                    </a:xfrm>
                    <a:custGeom>
                      <a:avLst/>
                      <a:gdLst>
                        <a:gd name="connsiteX0" fmla="*/ 136422 w 136013"/>
                        <a:gd name="connsiteY0" fmla="*/ 136289 h 136013"/>
                        <a:gd name="connsiteX1" fmla="*/ 409 w 136013"/>
                        <a:gd name="connsiteY1" fmla="*/ 136289 h 136013"/>
                        <a:gd name="connsiteX2" fmla="*/ 409 w 136013"/>
                        <a:gd name="connsiteY2" fmla="*/ 276 h 136013"/>
                        <a:gd name="connsiteX3" fmla="*/ 136422 w 136013"/>
                        <a:gd name="connsiteY3" fmla="*/ 276 h 136013"/>
                      </a:gdLst>
                      <a:ahLst/>
                      <a:cxnLst>
                        <a:cxn ang="0">
                          <a:pos x="connsiteX0" y="connsiteY0"/>
                        </a:cxn>
                        <a:cxn ang="0">
                          <a:pos x="connsiteX1" y="connsiteY1"/>
                        </a:cxn>
                        <a:cxn ang="0">
                          <a:pos x="connsiteX2" y="connsiteY2"/>
                        </a:cxn>
                        <a:cxn ang="0">
                          <a:pos x="connsiteX3" y="connsiteY3"/>
                        </a:cxn>
                      </a:cxnLst>
                      <a:rect l="l" t="t" r="r" b="b"/>
                      <a:pathLst>
                        <a:path w="136013" h="136013">
                          <a:moveTo>
                            <a:pt x="136422" y="136289"/>
                          </a:moveTo>
                          <a:lnTo>
                            <a:pt x="409" y="136289"/>
                          </a:lnTo>
                          <a:lnTo>
                            <a:pt x="409" y="276"/>
                          </a:lnTo>
                          <a:lnTo>
                            <a:pt x="136422" y="276"/>
                          </a:lnTo>
                        </a:path>
                      </a:pathLst>
                    </a:custGeom>
                    <a:solidFill>
                      <a:srgbClr val="FFFFFF"/>
                    </a:solidFill>
                    <a:ln w="6787"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9914105F-7BAE-F096-9ECB-3E34A63D64B7}"/>
                        </a:ext>
                      </a:extLst>
                    </p:cNvPr>
                    <p:cNvSpPr/>
                    <p:nvPr/>
                  </p:nvSpPr>
                  <p:spPr>
                    <a:xfrm>
                      <a:off x="9103285" y="2765507"/>
                      <a:ext cx="136013" cy="6800"/>
                    </a:xfrm>
                    <a:custGeom>
                      <a:avLst/>
                      <a:gdLst>
                        <a:gd name="connsiteX0" fmla="*/ 409 w 136013"/>
                        <a:gd name="connsiteY0" fmla="*/ 276 h 6800"/>
                        <a:gd name="connsiteX1" fmla="*/ 136422 w 136013"/>
                        <a:gd name="connsiteY1" fmla="*/ 276 h 6800"/>
                      </a:gdLst>
                      <a:ahLst/>
                      <a:cxnLst>
                        <a:cxn ang="0">
                          <a:pos x="connsiteX0" y="connsiteY0"/>
                        </a:cxn>
                        <a:cxn ang="0">
                          <a:pos x="connsiteX1" y="connsiteY1"/>
                        </a:cxn>
                      </a:cxnLst>
                      <a:rect l="l" t="t" r="r" b="b"/>
                      <a:pathLst>
                        <a:path w="136013" h="6800">
                          <a:moveTo>
                            <a:pt x="409" y="276"/>
                          </a:moveTo>
                          <a:lnTo>
                            <a:pt x="13642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56" name="Freihandform: Form 55">
                      <a:extLst>
                        <a:ext uri="{FF2B5EF4-FFF2-40B4-BE49-F238E27FC236}">
                          <a16:creationId xmlns:a16="http://schemas.microsoft.com/office/drawing/2014/main" id="{229AFE10-7227-F73D-91B7-DEFBE6413555}"/>
                        </a:ext>
                      </a:extLst>
                    </p:cNvPr>
                    <p:cNvSpPr/>
                    <p:nvPr/>
                  </p:nvSpPr>
                  <p:spPr>
                    <a:xfrm>
                      <a:off x="9103285" y="2629494"/>
                      <a:ext cx="136013" cy="6800"/>
                    </a:xfrm>
                    <a:custGeom>
                      <a:avLst/>
                      <a:gdLst>
                        <a:gd name="connsiteX0" fmla="*/ 409 w 136013"/>
                        <a:gd name="connsiteY0" fmla="*/ 276 h 6800"/>
                        <a:gd name="connsiteX1" fmla="*/ 136422 w 136013"/>
                        <a:gd name="connsiteY1" fmla="*/ 276 h 6800"/>
                      </a:gdLst>
                      <a:ahLst/>
                      <a:cxnLst>
                        <a:cxn ang="0">
                          <a:pos x="connsiteX0" y="connsiteY0"/>
                        </a:cxn>
                        <a:cxn ang="0">
                          <a:pos x="connsiteX1" y="connsiteY1"/>
                        </a:cxn>
                      </a:cxnLst>
                      <a:rect l="l" t="t" r="r" b="b"/>
                      <a:pathLst>
                        <a:path w="136013" h="6800">
                          <a:moveTo>
                            <a:pt x="409" y="276"/>
                          </a:moveTo>
                          <a:lnTo>
                            <a:pt x="13642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grpSp>
              <p:grpSp>
                <p:nvGrpSpPr>
                  <p:cNvPr id="44" name="Grafik 87">
                    <a:extLst>
                      <a:ext uri="{FF2B5EF4-FFF2-40B4-BE49-F238E27FC236}">
                        <a16:creationId xmlns:a16="http://schemas.microsoft.com/office/drawing/2014/main" id="{A5E6E37D-CBB6-746F-7059-B1F99ABC7710}"/>
                      </a:ext>
                    </a:extLst>
                  </p:cNvPr>
                  <p:cNvGrpSpPr/>
                  <p:nvPr/>
                </p:nvGrpSpPr>
                <p:grpSpPr>
                  <a:xfrm>
                    <a:off x="9239298" y="2629494"/>
                    <a:ext cx="136013" cy="136013"/>
                    <a:chOff x="9239298" y="2629494"/>
                    <a:chExt cx="136013" cy="136013"/>
                  </a:xfrm>
                  <a:solidFill>
                    <a:srgbClr val="000000"/>
                  </a:solidFill>
                </p:grpSpPr>
                <p:sp>
                  <p:nvSpPr>
                    <p:cNvPr id="51" name="Freihandform: Form 50">
                      <a:extLst>
                        <a:ext uri="{FF2B5EF4-FFF2-40B4-BE49-F238E27FC236}">
                          <a16:creationId xmlns:a16="http://schemas.microsoft.com/office/drawing/2014/main" id="{2722B4E8-1A6C-B1F0-2C11-6A4D1F57A50E}"/>
                        </a:ext>
                      </a:extLst>
                    </p:cNvPr>
                    <p:cNvSpPr/>
                    <p:nvPr/>
                  </p:nvSpPr>
                  <p:spPr>
                    <a:xfrm>
                      <a:off x="9239298" y="2629494"/>
                      <a:ext cx="136013" cy="136013"/>
                    </a:xfrm>
                    <a:custGeom>
                      <a:avLst/>
                      <a:gdLst>
                        <a:gd name="connsiteX0" fmla="*/ 136442 w 136013"/>
                        <a:gd name="connsiteY0" fmla="*/ 136289 h 136013"/>
                        <a:gd name="connsiteX1" fmla="*/ 429 w 136013"/>
                        <a:gd name="connsiteY1" fmla="*/ 136289 h 136013"/>
                        <a:gd name="connsiteX2" fmla="*/ 429 w 136013"/>
                        <a:gd name="connsiteY2" fmla="*/ 276 h 136013"/>
                        <a:gd name="connsiteX3" fmla="*/ 136442 w 136013"/>
                        <a:gd name="connsiteY3" fmla="*/ 276 h 136013"/>
                      </a:gdLst>
                      <a:ahLst/>
                      <a:cxnLst>
                        <a:cxn ang="0">
                          <a:pos x="connsiteX0" y="connsiteY0"/>
                        </a:cxn>
                        <a:cxn ang="0">
                          <a:pos x="connsiteX1" y="connsiteY1"/>
                        </a:cxn>
                        <a:cxn ang="0">
                          <a:pos x="connsiteX2" y="connsiteY2"/>
                        </a:cxn>
                        <a:cxn ang="0">
                          <a:pos x="connsiteX3" y="connsiteY3"/>
                        </a:cxn>
                      </a:cxnLst>
                      <a:rect l="l" t="t" r="r" b="b"/>
                      <a:pathLst>
                        <a:path w="136013" h="136013">
                          <a:moveTo>
                            <a:pt x="136442" y="136289"/>
                          </a:moveTo>
                          <a:lnTo>
                            <a:pt x="429" y="136289"/>
                          </a:lnTo>
                          <a:lnTo>
                            <a:pt x="429" y="276"/>
                          </a:lnTo>
                          <a:lnTo>
                            <a:pt x="136442" y="276"/>
                          </a:lnTo>
                        </a:path>
                      </a:pathLst>
                    </a:custGeom>
                    <a:solidFill>
                      <a:srgbClr val="FFFFFF"/>
                    </a:solidFill>
                    <a:ln w="6787"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84246C31-4B21-4ED6-A743-C3EC07F28005}"/>
                        </a:ext>
                      </a:extLst>
                    </p:cNvPr>
                    <p:cNvSpPr/>
                    <p:nvPr/>
                  </p:nvSpPr>
                  <p:spPr>
                    <a:xfrm>
                      <a:off x="9239298" y="2765507"/>
                      <a:ext cx="136013" cy="6800"/>
                    </a:xfrm>
                    <a:custGeom>
                      <a:avLst/>
                      <a:gdLst>
                        <a:gd name="connsiteX0" fmla="*/ 429 w 136013"/>
                        <a:gd name="connsiteY0" fmla="*/ 276 h 6800"/>
                        <a:gd name="connsiteX1" fmla="*/ 136442 w 136013"/>
                        <a:gd name="connsiteY1" fmla="*/ 276 h 6800"/>
                      </a:gdLst>
                      <a:ahLst/>
                      <a:cxnLst>
                        <a:cxn ang="0">
                          <a:pos x="connsiteX0" y="connsiteY0"/>
                        </a:cxn>
                        <a:cxn ang="0">
                          <a:pos x="connsiteX1" y="connsiteY1"/>
                        </a:cxn>
                      </a:cxnLst>
                      <a:rect l="l" t="t" r="r" b="b"/>
                      <a:pathLst>
                        <a:path w="136013" h="6800">
                          <a:moveTo>
                            <a:pt x="429" y="276"/>
                          </a:moveTo>
                          <a:lnTo>
                            <a:pt x="13644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53" name="Freihandform: Form 52">
                      <a:extLst>
                        <a:ext uri="{FF2B5EF4-FFF2-40B4-BE49-F238E27FC236}">
                          <a16:creationId xmlns:a16="http://schemas.microsoft.com/office/drawing/2014/main" id="{00BCCB77-9465-063D-8411-28627ABA5FEE}"/>
                        </a:ext>
                      </a:extLst>
                    </p:cNvPr>
                    <p:cNvSpPr/>
                    <p:nvPr/>
                  </p:nvSpPr>
                  <p:spPr>
                    <a:xfrm>
                      <a:off x="9239298" y="2629494"/>
                      <a:ext cx="136013" cy="6800"/>
                    </a:xfrm>
                    <a:custGeom>
                      <a:avLst/>
                      <a:gdLst>
                        <a:gd name="connsiteX0" fmla="*/ 429 w 136013"/>
                        <a:gd name="connsiteY0" fmla="*/ 276 h 6800"/>
                        <a:gd name="connsiteX1" fmla="*/ 136442 w 136013"/>
                        <a:gd name="connsiteY1" fmla="*/ 276 h 6800"/>
                      </a:gdLst>
                      <a:ahLst/>
                      <a:cxnLst>
                        <a:cxn ang="0">
                          <a:pos x="connsiteX0" y="connsiteY0"/>
                        </a:cxn>
                        <a:cxn ang="0">
                          <a:pos x="connsiteX1" y="connsiteY1"/>
                        </a:cxn>
                      </a:cxnLst>
                      <a:rect l="l" t="t" r="r" b="b"/>
                      <a:pathLst>
                        <a:path w="136013" h="6800">
                          <a:moveTo>
                            <a:pt x="429" y="276"/>
                          </a:moveTo>
                          <a:lnTo>
                            <a:pt x="13644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grpSp>
              <p:grpSp>
                <p:nvGrpSpPr>
                  <p:cNvPr id="45" name="Grafik 87">
                    <a:extLst>
                      <a:ext uri="{FF2B5EF4-FFF2-40B4-BE49-F238E27FC236}">
                        <a16:creationId xmlns:a16="http://schemas.microsoft.com/office/drawing/2014/main" id="{E20CFD2D-10D6-2472-2523-48E58EB6643A}"/>
                      </a:ext>
                    </a:extLst>
                  </p:cNvPr>
                  <p:cNvGrpSpPr/>
                  <p:nvPr/>
                </p:nvGrpSpPr>
                <p:grpSpPr>
                  <a:xfrm>
                    <a:off x="9375312" y="2629494"/>
                    <a:ext cx="136013" cy="136013"/>
                    <a:chOff x="9375312" y="2629494"/>
                    <a:chExt cx="136013" cy="136013"/>
                  </a:xfrm>
                  <a:solidFill>
                    <a:srgbClr val="000000"/>
                  </a:solidFill>
                </p:grpSpPr>
                <p:sp>
                  <p:nvSpPr>
                    <p:cNvPr id="48" name="Freihandform: Form 47">
                      <a:extLst>
                        <a:ext uri="{FF2B5EF4-FFF2-40B4-BE49-F238E27FC236}">
                          <a16:creationId xmlns:a16="http://schemas.microsoft.com/office/drawing/2014/main" id="{7B3C3DAA-7492-4B62-5FDC-BABE81EFFE47}"/>
                        </a:ext>
                      </a:extLst>
                    </p:cNvPr>
                    <p:cNvSpPr/>
                    <p:nvPr/>
                  </p:nvSpPr>
                  <p:spPr>
                    <a:xfrm>
                      <a:off x="9375312" y="2629494"/>
                      <a:ext cx="61206" cy="136013"/>
                    </a:xfrm>
                    <a:custGeom>
                      <a:avLst/>
                      <a:gdLst>
                        <a:gd name="connsiteX0" fmla="*/ 449 w 61206"/>
                        <a:gd name="connsiteY0" fmla="*/ 276 h 136013"/>
                        <a:gd name="connsiteX1" fmla="*/ 449 w 61206"/>
                        <a:gd name="connsiteY1" fmla="*/ 136289 h 136013"/>
                        <a:gd name="connsiteX2" fmla="*/ 20851 w 61206"/>
                        <a:gd name="connsiteY2" fmla="*/ 136289 h 136013"/>
                        <a:gd name="connsiteX3" fmla="*/ 61655 w 61206"/>
                        <a:gd name="connsiteY3" fmla="*/ 276 h 136013"/>
                      </a:gdLst>
                      <a:ahLst/>
                      <a:cxnLst>
                        <a:cxn ang="0">
                          <a:pos x="connsiteX0" y="connsiteY0"/>
                        </a:cxn>
                        <a:cxn ang="0">
                          <a:pos x="connsiteX1" y="connsiteY1"/>
                        </a:cxn>
                        <a:cxn ang="0">
                          <a:pos x="connsiteX2" y="connsiteY2"/>
                        </a:cxn>
                        <a:cxn ang="0">
                          <a:pos x="connsiteX3" y="connsiteY3"/>
                        </a:cxn>
                      </a:cxnLst>
                      <a:rect l="l" t="t" r="r" b="b"/>
                      <a:pathLst>
                        <a:path w="61206" h="136013">
                          <a:moveTo>
                            <a:pt x="449" y="276"/>
                          </a:moveTo>
                          <a:lnTo>
                            <a:pt x="449" y="136289"/>
                          </a:lnTo>
                          <a:lnTo>
                            <a:pt x="20851" y="136289"/>
                          </a:lnTo>
                          <a:lnTo>
                            <a:pt x="61655" y="276"/>
                          </a:lnTo>
                        </a:path>
                      </a:pathLst>
                    </a:custGeom>
                    <a:solidFill>
                      <a:srgbClr val="FFFFFF"/>
                    </a:solidFill>
                    <a:ln w="6787"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DCEFA5AF-B48C-3D4B-77F9-49CD13AC8568}"/>
                        </a:ext>
                      </a:extLst>
                    </p:cNvPr>
                    <p:cNvSpPr/>
                    <p:nvPr/>
                  </p:nvSpPr>
                  <p:spPr>
                    <a:xfrm>
                      <a:off x="9375312" y="2629494"/>
                      <a:ext cx="136013" cy="6800"/>
                    </a:xfrm>
                    <a:custGeom>
                      <a:avLst/>
                      <a:gdLst>
                        <a:gd name="connsiteX0" fmla="*/ 449 w 136013"/>
                        <a:gd name="connsiteY0" fmla="*/ 276 h 6800"/>
                        <a:gd name="connsiteX1" fmla="*/ 136462 w 136013"/>
                        <a:gd name="connsiteY1" fmla="*/ 276 h 6800"/>
                      </a:gdLst>
                      <a:ahLst/>
                      <a:cxnLst>
                        <a:cxn ang="0">
                          <a:pos x="connsiteX0" y="connsiteY0"/>
                        </a:cxn>
                        <a:cxn ang="0">
                          <a:pos x="connsiteX1" y="connsiteY1"/>
                        </a:cxn>
                      </a:cxnLst>
                      <a:rect l="l" t="t" r="r" b="b"/>
                      <a:pathLst>
                        <a:path w="136013" h="6800">
                          <a:moveTo>
                            <a:pt x="449" y="276"/>
                          </a:moveTo>
                          <a:lnTo>
                            <a:pt x="13646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50" name="Freihandform: Form 49">
                      <a:extLst>
                        <a:ext uri="{FF2B5EF4-FFF2-40B4-BE49-F238E27FC236}">
                          <a16:creationId xmlns:a16="http://schemas.microsoft.com/office/drawing/2014/main" id="{03BC2B67-3871-5048-E1D0-24206C518608}"/>
                        </a:ext>
                      </a:extLst>
                    </p:cNvPr>
                    <p:cNvSpPr/>
                    <p:nvPr/>
                  </p:nvSpPr>
                  <p:spPr>
                    <a:xfrm>
                      <a:off x="9375312" y="2629494"/>
                      <a:ext cx="61206" cy="136013"/>
                    </a:xfrm>
                    <a:custGeom>
                      <a:avLst/>
                      <a:gdLst>
                        <a:gd name="connsiteX0" fmla="*/ 449 w 61206"/>
                        <a:gd name="connsiteY0" fmla="*/ 136289 h 136013"/>
                        <a:gd name="connsiteX1" fmla="*/ 20851 w 61206"/>
                        <a:gd name="connsiteY1" fmla="*/ 136289 h 136013"/>
                        <a:gd name="connsiteX2" fmla="*/ 61655 w 61206"/>
                        <a:gd name="connsiteY2" fmla="*/ 276 h 136013"/>
                      </a:gdLst>
                      <a:ahLst/>
                      <a:cxnLst>
                        <a:cxn ang="0">
                          <a:pos x="connsiteX0" y="connsiteY0"/>
                        </a:cxn>
                        <a:cxn ang="0">
                          <a:pos x="connsiteX1" y="connsiteY1"/>
                        </a:cxn>
                        <a:cxn ang="0">
                          <a:pos x="connsiteX2" y="connsiteY2"/>
                        </a:cxn>
                      </a:cxnLst>
                      <a:rect l="l" t="t" r="r" b="b"/>
                      <a:pathLst>
                        <a:path w="61206" h="136013">
                          <a:moveTo>
                            <a:pt x="449" y="136289"/>
                          </a:moveTo>
                          <a:lnTo>
                            <a:pt x="20851" y="136289"/>
                          </a:lnTo>
                          <a:lnTo>
                            <a:pt x="61655"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grpSp>
              <p:sp>
                <p:nvSpPr>
                  <p:cNvPr id="46" name="Freihandform: Form 45">
                    <a:extLst>
                      <a:ext uri="{FF2B5EF4-FFF2-40B4-BE49-F238E27FC236}">
                        <a16:creationId xmlns:a16="http://schemas.microsoft.com/office/drawing/2014/main" id="{8CBED77D-2777-36B8-3D75-5CC52FC4FEE5}"/>
                      </a:ext>
                    </a:extLst>
                  </p:cNvPr>
                  <p:cNvSpPr/>
                  <p:nvPr/>
                </p:nvSpPr>
                <p:spPr>
                  <a:xfrm>
                    <a:off x="9511325" y="2629494"/>
                    <a:ext cx="136013" cy="6800"/>
                  </a:xfrm>
                  <a:custGeom>
                    <a:avLst/>
                    <a:gdLst>
                      <a:gd name="connsiteX0" fmla="*/ 469 w 136013"/>
                      <a:gd name="connsiteY0" fmla="*/ 276 h 6800"/>
                      <a:gd name="connsiteX1" fmla="*/ 136482 w 136013"/>
                      <a:gd name="connsiteY1" fmla="*/ 276 h 6800"/>
                    </a:gdLst>
                    <a:ahLst/>
                    <a:cxnLst>
                      <a:cxn ang="0">
                        <a:pos x="connsiteX0" y="connsiteY0"/>
                      </a:cxn>
                      <a:cxn ang="0">
                        <a:pos x="connsiteX1" y="connsiteY1"/>
                      </a:cxn>
                    </a:cxnLst>
                    <a:rect l="l" t="t" r="r" b="b"/>
                    <a:pathLst>
                      <a:path w="136013" h="6800">
                        <a:moveTo>
                          <a:pt x="469" y="276"/>
                        </a:moveTo>
                        <a:lnTo>
                          <a:pt x="13648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sp>
                <p:nvSpPr>
                  <p:cNvPr id="47" name="Freihandform: Form 46">
                    <a:extLst>
                      <a:ext uri="{FF2B5EF4-FFF2-40B4-BE49-F238E27FC236}">
                        <a16:creationId xmlns:a16="http://schemas.microsoft.com/office/drawing/2014/main" id="{07519565-9FAE-AF4D-F284-8DABC2CF5795}"/>
                      </a:ext>
                    </a:extLst>
                  </p:cNvPr>
                  <p:cNvSpPr/>
                  <p:nvPr/>
                </p:nvSpPr>
                <p:spPr>
                  <a:xfrm>
                    <a:off x="9647339" y="2629494"/>
                    <a:ext cx="136013" cy="6800"/>
                  </a:xfrm>
                  <a:custGeom>
                    <a:avLst/>
                    <a:gdLst>
                      <a:gd name="connsiteX0" fmla="*/ 489 w 136013"/>
                      <a:gd name="connsiteY0" fmla="*/ 276 h 6800"/>
                      <a:gd name="connsiteX1" fmla="*/ 136502 w 136013"/>
                      <a:gd name="connsiteY1" fmla="*/ 276 h 6800"/>
                    </a:gdLst>
                    <a:ahLst/>
                    <a:cxnLst>
                      <a:cxn ang="0">
                        <a:pos x="connsiteX0" y="connsiteY0"/>
                      </a:cxn>
                      <a:cxn ang="0">
                        <a:pos x="connsiteX1" y="connsiteY1"/>
                      </a:cxn>
                    </a:cxnLst>
                    <a:rect l="l" t="t" r="r" b="b"/>
                    <a:pathLst>
                      <a:path w="136013" h="6800">
                        <a:moveTo>
                          <a:pt x="489" y="276"/>
                        </a:moveTo>
                        <a:lnTo>
                          <a:pt x="136502" y="276"/>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endParaRPr lang="de-DE"/>
                  </a:p>
                </p:txBody>
              </p:sp>
            </p:grpSp>
          </p:grpSp>
        </p:grpSp>
        <p:sp>
          <p:nvSpPr>
            <p:cNvPr id="11" name="Rechteck 10">
              <a:extLst>
                <a:ext uri="{FF2B5EF4-FFF2-40B4-BE49-F238E27FC236}">
                  <a16:creationId xmlns:a16="http://schemas.microsoft.com/office/drawing/2014/main" id="{7D6D3CE9-3AF7-E217-198F-E9488BD3CC1B}"/>
                </a:ext>
              </a:extLst>
            </p:cNvPr>
            <p:cNvSpPr/>
            <p:nvPr/>
          </p:nvSpPr>
          <p:spPr>
            <a:xfrm>
              <a:off x="9727682" y="718818"/>
              <a:ext cx="544104" cy="21101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6" name="Gruppieren 325">
            <a:extLst>
              <a:ext uri="{FF2B5EF4-FFF2-40B4-BE49-F238E27FC236}">
                <a16:creationId xmlns:a16="http://schemas.microsoft.com/office/drawing/2014/main" id="{36CC3E2F-6DED-AEDE-A79C-9F7159B74B47}"/>
              </a:ext>
            </a:extLst>
          </p:cNvPr>
          <p:cNvGrpSpPr/>
          <p:nvPr/>
        </p:nvGrpSpPr>
        <p:grpSpPr>
          <a:xfrm>
            <a:off x="386108" y="2885302"/>
            <a:ext cx="4037648" cy="2464861"/>
            <a:chOff x="1801574" y="475186"/>
            <a:chExt cx="4037648" cy="2464861"/>
          </a:xfrm>
        </p:grpSpPr>
        <p:sp>
          <p:nvSpPr>
            <p:cNvPr id="327" name="Rechteck 326">
              <a:extLst>
                <a:ext uri="{FF2B5EF4-FFF2-40B4-BE49-F238E27FC236}">
                  <a16:creationId xmlns:a16="http://schemas.microsoft.com/office/drawing/2014/main" id="{11CB001E-FC51-5D54-B1A8-2459344946D4}"/>
                </a:ext>
              </a:extLst>
            </p:cNvPr>
            <p:cNvSpPr/>
            <p:nvPr/>
          </p:nvSpPr>
          <p:spPr>
            <a:xfrm>
              <a:off x="1801574" y="520700"/>
              <a:ext cx="1282119" cy="2419347"/>
            </a:xfrm>
            <a:prstGeom prst="rect">
              <a:avLst/>
            </a:prstGeom>
            <a:solidFill>
              <a:schemeClr val="accent1">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8" name="Rechteck 327">
              <a:extLst>
                <a:ext uri="{FF2B5EF4-FFF2-40B4-BE49-F238E27FC236}">
                  <a16:creationId xmlns:a16="http://schemas.microsoft.com/office/drawing/2014/main" id="{A8F976F6-FD23-A7FA-E53E-80042DADAEA9}"/>
                </a:ext>
              </a:extLst>
            </p:cNvPr>
            <p:cNvSpPr/>
            <p:nvPr/>
          </p:nvSpPr>
          <p:spPr>
            <a:xfrm>
              <a:off x="3111726" y="520700"/>
              <a:ext cx="2727496" cy="2419347"/>
            </a:xfrm>
            <a:prstGeom prst="rect">
              <a:avLst/>
            </a:prstGeom>
            <a:solidFill>
              <a:schemeClr val="accent4">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9" name="Line 24">
              <a:extLst>
                <a:ext uri="{FF2B5EF4-FFF2-40B4-BE49-F238E27FC236}">
                  <a16:creationId xmlns:a16="http://schemas.microsoft.com/office/drawing/2014/main" id="{C20BC32A-4574-1C98-D1E3-968C9CA466C0}"/>
                </a:ext>
              </a:extLst>
            </p:cNvPr>
            <p:cNvSpPr>
              <a:spLocks noChangeShapeType="1"/>
            </p:cNvSpPr>
            <p:nvPr/>
          </p:nvSpPr>
          <p:spPr bwMode="auto">
            <a:xfrm>
              <a:off x="4478334" y="1749155"/>
              <a:ext cx="367325" cy="0"/>
            </a:xfrm>
            <a:prstGeom prst="line">
              <a:avLst/>
            </a:prstGeom>
            <a:ln>
              <a:headEnd/>
              <a:tailEn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30" name="Line 24">
              <a:extLst>
                <a:ext uri="{FF2B5EF4-FFF2-40B4-BE49-F238E27FC236}">
                  <a16:creationId xmlns:a16="http://schemas.microsoft.com/office/drawing/2014/main" id="{6D2FC36D-3833-65C8-7BF3-01D7D618E07A}"/>
                </a:ext>
              </a:extLst>
            </p:cNvPr>
            <p:cNvSpPr>
              <a:spLocks noChangeShapeType="1"/>
            </p:cNvSpPr>
            <p:nvPr/>
          </p:nvSpPr>
          <p:spPr bwMode="auto">
            <a:xfrm>
              <a:off x="4845658" y="2249222"/>
              <a:ext cx="840767" cy="0"/>
            </a:xfrm>
            <a:prstGeom prst="line">
              <a:avLst/>
            </a:prstGeom>
            <a:ln>
              <a:headEnd/>
              <a:tailEn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31" name="Line 24">
              <a:extLst>
                <a:ext uri="{FF2B5EF4-FFF2-40B4-BE49-F238E27FC236}">
                  <a16:creationId xmlns:a16="http://schemas.microsoft.com/office/drawing/2014/main" id="{B47B35DC-A9E3-E457-8AB6-6BD8E0BAFF34}"/>
                </a:ext>
              </a:extLst>
            </p:cNvPr>
            <p:cNvSpPr>
              <a:spLocks noChangeShapeType="1"/>
            </p:cNvSpPr>
            <p:nvPr/>
          </p:nvSpPr>
          <p:spPr bwMode="auto">
            <a:xfrm>
              <a:off x="4845659" y="727603"/>
              <a:ext cx="840766" cy="0"/>
            </a:xfrm>
            <a:prstGeom prst="line">
              <a:avLst/>
            </a:prstGeom>
            <a:ln>
              <a:headEnd/>
              <a:tailEnd/>
            </a:ln>
            <a:extLst>
              <a:ext uri="{909E8E84-426E-40DD-AFC4-6F175D3DCCD1}">
                <a14:hiddenFill xmlns:a14="http://schemas.microsoft.com/office/drawing/2010/main">
                  <a:noFill/>
                </a14:hiddenFill>
              </a:ext>
            </a:ex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332" name="Line 24">
              <a:extLst>
                <a:ext uri="{FF2B5EF4-FFF2-40B4-BE49-F238E27FC236}">
                  <a16:creationId xmlns:a16="http://schemas.microsoft.com/office/drawing/2014/main" id="{59682562-38A5-EF05-73D4-44E929986D3C}"/>
                </a:ext>
              </a:extLst>
            </p:cNvPr>
            <p:cNvSpPr>
              <a:spLocks noChangeShapeType="1"/>
            </p:cNvSpPr>
            <p:nvPr/>
          </p:nvSpPr>
          <p:spPr bwMode="auto">
            <a:xfrm>
              <a:off x="4549771" y="1505474"/>
              <a:ext cx="1136652"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33" name="Line 24">
              <a:extLst>
                <a:ext uri="{FF2B5EF4-FFF2-40B4-BE49-F238E27FC236}">
                  <a16:creationId xmlns:a16="http://schemas.microsoft.com/office/drawing/2014/main" id="{80191545-C888-4276-6446-55E5CDFFEEFB}"/>
                </a:ext>
              </a:extLst>
            </p:cNvPr>
            <p:cNvSpPr>
              <a:spLocks noChangeShapeType="1"/>
            </p:cNvSpPr>
            <p:nvPr/>
          </p:nvSpPr>
          <p:spPr bwMode="auto">
            <a:xfrm>
              <a:off x="4478334" y="1303861"/>
              <a:ext cx="367325" cy="0"/>
            </a:xfrm>
            <a:prstGeom prst="line">
              <a:avLst/>
            </a:prstGeom>
            <a:ln>
              <a:headEnd/>
              <a:tailEnd/>
            </a:ln>
            <a:extLst>
              <a:ext uri="{909E8E84-426E-40DD-AFC4-6F175D3DCCD1}">
                <a14:hiddenFill xmlns:a14="http://schemas.microsoft.com/office/drawing/2010/main">
                  <a:noFill/>
                </a14:hiddenFill>
              </a:ext>
            </a:ex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334" name="Rectangle 50">
              <a:extLst>
                <a:ext uri="{FF2B5EF4-FFF2-40B4-BE49-F238E27FC236}">
                  <a16:creationId xmlns:a16="http://schemas.microsoft.com/office/drawing/2014/main" id="{2855F331-5A38-C789-62B0-FF86222A5F8B}"/>
                </a:ext>
              </a:extLst>
            </p:cNvPr>
            <p:cNvSpPr>
              <a:spLocks noChangeArrowheads="1"/>
            </p:cNvSpPr>
            <p:nvPr/>
          </p:nvSpPr>
          <p:spPr bwMode="auto">
            <a:xfrm>
              <a:off x="2277652" y="1457849"/>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335" name="Rectangle 60">
              <a:extLst>
                <a:ext uri="{FF2B5EF4-FFF2-40B4-BE49-F238E27FC236}">
                  <a16:creationId xmlns:a16="http://schemas.microsoft.com/office/drawing/2014/main" id="{CD5AAF47-75F2-C294-B45B-88C001848BD4}"/>
                </a:ext>
              </a:extLst>
            </p:cNvPr>
            <p:cNvSpPr>
              <a:spLocks noChangeArrowheads="1"/>
            </p:cNvSpPr>
            <p:nvPr/>
          </p:nvSpPr>
          <p:spPr bwMode="auto">
            <a:xfrm>
              <a:off x="22824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36" name="Freeform 7">
              <a:extLst>
                <a:ext uri="{FF2B5EF4-FFF2-40B4-BE49-F238E27FC236}">
                  <a16:creationId xmlns:a16="http://schemas.microsoft.com/office/drawing/2014/main" id="{787ABE39-0351-3FF0-DF21-11AEEDC46169}"/>
                </a:ext>
              </a:extLst>
            </p:cNvPr>
            <p:cNvSpPr>
              <a:spLocks/>
            </p:cNvSpPr>
            <p:nvPr/>
          </p:nvSpPr>
          <p:spPr bwMode="auto">
            <a:xfrm>
              <a:off x="22824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337" name="Freeform 8">
              <a:extLst>
                <a:ext uri="{FF2B5EF4-FFF2-40B4-BE49-F238E27FC236}">
                  <a16:creationId xmlns:a16="http://schemas.microsoft.com/office/drawing/2014/main" id="{C50E7F85-8C8E-F5EE-8C94-B867F3359A74}"/>
                </a:ext>
              </a:extLst>
            </p:cNvPr>
            <p:cNvSpPr>
              <a:spLocks/>
            </p:cNvSpPr>
            <p:nvPr/>
          </p:nvSpPr>
          <p:spPr bwMode="auto">
            <a:xfrm>
              <a:off x="22824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38" name="Rectangle 9">
              <a:extLst>
                <a:ext uri="{FF2B5EF4-FFF2-40B4-BE49-F238E27FC236}">
                  <a16:creationId xmlns:a16="http://schemas.microsoft.com/office/drawing/2014/main" id="{01233CEF-6F32-FDC7-EC3E-B3CC4B1EE519}"/>
                </a:ext>
              </a:extLst>
            </p:cNvPr>
            <p:cNvSpPr>
              <a:spLocks noChangeArrowheads="1"/>
            </p:cNvSpPr>
            <p:nvPr/>
          </p:nvSpPr>
          <p:spPr bwMode="auto">
            <a:xfrm>
              <a:off x="2307814" y="1505474"/>
              <a:ext cx="1444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D1</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39" name="Rectangle 10">
              <a:extLst>
                <a:ext uri="{FF2B5EF4-FFF2-40B4-BE49-F238E27FC236}">
                  <a16:creationId xmlns:a16="http://schemas.microsoft.com/office/drawing/2014/main" id="{7DBD89F9-5ECE-AFF8-80A0-51E8A3461DDA}"/>
                </a:ext>
              </a:extLst>
            </p:cNvPr>
            <p:cNvSpPr>
              <a:spLocks noChangeArrowheads="1"/>
            </p:cNvSpPr>
            <p:nvPr/>
          </p:nvSpPr>
          <p:spPr bwMode="auto">
            <a:xfrm>
              <a:off x="2631664" y="1505474"/>
              <a:ext cx="1524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Q1</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40" name="Line 17">
              <a:extLst>
                <a:ext uri="{FF2B5EF4-FFF2-40B4-BE49-F238E27FC236}">
                  <a16:creationId xmlns:a16="http://schemas.microsoft.com/office/drawing/2014/main" id="{19C67AE2-9FBE-AB54-A3B6-1B5D2B86A674}"/>
                </a:ext>
              </a:extLst>
            </p:cNvPr>
            <p:cNvSpPr>
              <a:spLocks noChangeShapeType="1"/>
            </p:cNvSpPr>
            <p:nvPr/>
          </p:nvSpPr>
          <p:spPr bwMode="auto">
            <a:xfrm>
              <a:off x="2814227" y="1575324"/>
              <a:ext cx="560388"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41" name="Rectangle 19">
              <a:extLst>
                <a:ext uri="{FF2B5EF4-FFF2-40B4-BE49-F238E27FC236}">
                  <a16:creationId xmlns:a16="http://schemas.microsoft.com/office/drawing/2014/main" id="{10836D44-F379-C4EA-B909-971E34C006A1}"/>
                </a:ext>
              </a:extLst>
            </p:cNvPr>
            <p:cNvSpPr>
              <a:spLocks noChangeArrowheads="1"/>
            </p:cNvSpPr>
            <p:nvPr/>
          </p:nvSpPr>
          <p:spPr bwMode="auto">
            <a:xfrm>
              <a:off x="2064927" y="1430861"/>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42" name="Line 20">
              <a:extLst>
                <a:ext uri="{FF2B5EF4-FFF2-40B4-BE49-F238E27FC236}">
                  <a16:creationId xmlns:a16="http://schemas.microsoft.com/office/drawing/2014/main" id="{4218FDE3-9415-8924-58D3-443038426ABE}"/>
                </a:ext>
              </a:extLst>
            </p:cNvPr>
            <p:cNvSpPr>
              <a:spLocks noChangeShapeType="1"/>
            </p:cNvSpPr>
            <p:nvPr/>
          </p:nvSpPr>
          <p:spPr bwMode="auto">
            <a:xfrm>
              <a:off x="1979202" y="1575324"/>
              <a:ext cx="303213"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43" name="Line 24">
              <a:extLst>
                <a:ext uri="{FF2B5EF4-FFF2-40B4-BE49-F238E27FC236}">
                  <a16:creationId xmlns:a16="http://schemas.microsoft.com/office/drawing/2014/main" id="{E1E94157-7D6F-0DFA-07F9-9E5414F817EF}"/>
                </a:ext>
              </a:extLst>
            </p:cNvPr>
            <p:cNvSpPr>
              <a:spLocks noChangeShapeType="1"/>
            </p:cNvSpPr>
            <p:nvPr/>
          </p:nvSpPr>
          <p:spPr bwMode="auto">
            <a:xfrm>
              <a:off x="3906427" y="1572149"/>
              <a:ext cx="387350" cy="0"/>
            </a:xfrm>
            <a:prstGeom prst="line">
              <a:avLst/>
            </a:prstGeom>
            <a:noFill/>
            <a:ln w="19050"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44" name="Rectangle 27">
              <a:extLst>
                <a:ext uri="{FF2B5EF4-FFF2-40B4-BE49-F238E27FC236}">
                  <a16:creationId xmlns:a16="http://schemas.microsoft.com/office/drawing/2014/main" id="{073DB8F8-8205-F85C-6404-B44E007770F9}"/>
                </a:ext>
              </a:extLst>
            </p:cNvPr>
            <p:cNvSpPr>
              <a:spLocks noChangeArrowheads="1"/>
            </p:cNvSpPr>
            <p:nvPr/>
          </p:nvSpPr>
          <p:spPr bwMode="auto">
            <a:xfrm flipV="1">
              <a:off x="2547527" y="1984899"/>
              <a:ext cx="22383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800" b="0" i="0" u="none" strike="noStrike" kern="0" cap="none" spc="0" normalizeH="0" baseline="0" noProof="0" dirty="0">
                  <a:ln>
                    <a:noFill/>
                  </a:ln>
                  <a:solidFill>
                    <a:srgbClr val="000000"/>
                  </a:solidFill>
                  <a:effectLst/>
                  <a:uLnTx/>
                  <a:uFillTx/>
                  <a:latin typeface="Calibri" panose="020F0502020204030204" pitchFamily="34" charset="0"/>
                </a:rPr>
                <a:t> </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45" name="Rectangle 28">
              <a:extLst>
                <a:ext uri="{FF2B5EF4-FFF2-40B4-BE49-F238E27FC236}">
                  <a16:creationId xmlns:a16="http://schemas.microsoft.com/office/drawing/2014/main" id="{3F7C9A04-F47A-606B-D0CF-039A6BCC0DB7}"/>
                </a:ext>
              </a:extLst>
            </p:cNvPr>
            <p:cNvSpPr>
              <a:spLocks noChangeArrowheads="1"/>
            </p:cNvSpPr>
            <p:nvPr/>
          </p:nvSpPr>
          <p:spPr bwMode="auto">
            <a:xfrm>
              <a:off x="2453864" y="1346724"/>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46" name="Rectangle 10">
              <a:extLst>
                <a:ext uri="{FF2B5EF4-FFF2-40B4-BE49-F238E27FC236}">
                  <a16:creationId xmlns:a16="http://schemas.microsoft.com/office/drawing/2014/main" id="{2B2F508C-7DC7-ED70-1945-0AA87456F498}"/>
                </a:ext>
              </a:extLst>
            </p:cNvPr>
            <p:cNvSpPr>
              <a:spLocks noChangeArrowheads="1"/>
            </p:cNvSpPr>
            <p:nvPr/>
          </p:nvSpPr>
          <p:spPr bwMode="auto">
            <a:xfrm>
              <a:off x="2468152" y="1695974"/>
              <a:ext cx="198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nvGrpSpPr>
            <p:cNvPr id="347" name="Gruppieren 346">
              <a:extLst>
                <a:ext uri="{FF2B5EF4-FFF2-40B4-BE49-F238E27FC236}">
                  <a16:creationId xmlns:a16="http://schemas.microsoft.com/office/drawing/2014/main" id="{C376AC6F-33A1-881A-86ED-74687E22F8F6}"/>
                </a:ext>
              </a:extLst>
            </p:cNvPr>
            <p:cNvGrpSpPr/>
            <p:nvPr/>
          </p:nvGrpSpPr>
          <p:grpSpPr>
            <a:xfrm>
              <a:off x="3374614" y="1338786"/>
              <a:ext cx="531813" cy="828675"/>
              <a:chOff x="3374614" y="1338786"/>
              <a:chExt cx="531813" cy="828675"/>
            </a:xfrm>
          </p:grpSpPr>
          <p:sp>
            <p:nvSpPr>
              <p:cNvPr id="383" name="Rectangle 11">
                <a:extLst>
                  <a:ext uri="{FF2B5EF4-FFF2-40B4-BE49-F238E27FC236}">
                    <a16:creationId xmlns:a16="http://schemas.microsoft.com/office/drawing/2014/main" id="{99D04B91-79D8-C015-0735-1203F470902E}"/>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84" name="Rectangle 12">
                <a:extLst>
                  <a:ext uri="{FF2B5EF4-FFF2-40B4-BE49-F238E27FC236}">
                    <a16:creationId xmlns:a16="http://schemas.microsoft.com/office/drawing/2014/main" id="{2B584BD3-BC1A-18C9-3509-F56906CED9F4}"/>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85" name="Freeform 13">
                <a:extLst>
                  <a:ext uri="{FF2B5EF4-FFF2-40B4-BE49-F238E27FC236}">
                    <a16:creationId xmlns:a16="http://schemas.microsoft.com/office/drawing/2014/main" id="{8DA88A56-301D-FFC0-3719-24D92727C6AB}"/>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86" name="Freeform 14">
                <a:extLst>
                  <a:ext uri="{FF2B5EF4-FFF2-40B4-BE49-F238E27FC236}">
                    <a16:creationId xmlns:a16="http://schemas.microsoft.com/office/drawing/2014/main" id="{672C70E8-D5D5-F059-6377-3C64E9E600A7}"/>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87" name="Rectangle 15">
                <a:extLst>
                  <a:ext uri="{FF2B5EF4-FFF2-40B4-BE49-F238E27FC236}">
                    <a16:creationId xmlns:a16="http://schemas.microsoft.com/office/drawing/2014/main" id="{5051815C-D1E2-EC52-B1E1-C508CC203097}"/>
                  </a:ext>
                </a:extLst>
              </p:cNvPr>
              <p:cNvSpPr>
                <a:spLocks noChangeArrowheads="1"/>
              </p:cNvSpPr>
              <p:nvPr/>
            </p:nvSpPr>
            <p:spPr bwMode="auto">
              <a:xfrm>
                <a:off x="3406364" y="1505474"/>
                <a:ext cx="1444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D2</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88" name="Rectangle 16">
                <a:extLst>
                  <a:ext uri="{FF2B5EF4-FFF2-40B4-BE49-F238E27FC236}">
                    <a16:creationId xmlns:a16="http://schemas.microsoft.com/office/drawing/2014/main" id="{9F3E770D-8611-4377-CEDB-EFB5F3FEAE16}"/>
                  </a:ext>
                </a:extLst>
              </p:cNvPr>
              <p:cNvSpPr>
                <a:spLocks noChangeArrowheads="1"/>
              </p:cNvSpPr>
              <p:nvPr/>
            </p:nvSpPr>
            <p:spPr bwMode="auto">
              <a:xfrm>
                <a:off x="3733389" y="1505474"/>
                <a:ext cx="1524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Q2</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89" name="Rectangle 30">
                <a:extLst>
                  <a:ext uri="{FF2B5EF4-FFF2-40B4-BE49-F238E27FC236}">
                    <a16:creationId xmlns:a16="http://schemas.microsoft.com/office/drawing/2014/main" id="{2864B39A-7587-92CF-276C-67B68616FCE1}"/>
                  </a:ext>
                </a:extLst>
              </p:cNvPr>
              <p:cNvSpPr>
                <a:spLocks noChangeArrowheads="1"/>
              </p:cNvSpPr>
              <p:nvPr/>
            </p:nvSpPr>
            <p:spPr bwMode="auto">
              <a:xfrm>
                <a:off x="34920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90" name="Rectangle 31">
                <a:extLst>
                  <a:ext uri="{FF2B5EF4-FFF2-40B4-BE49-F238E27FC236}">
                    <a16:creationId xmlns:a16="http://schemas.microsoft.com/office/drawing/2014/main" id="{880C8004-CBB8-A52B-8EB0-F22525BA904B}"/>
                  </a:ext>
                </a:extLst>
              </p:cNvPr>
              <p:cNvSpPr>
                <a:spLocks noChangeArrowheads="1"/>
              </p:cNvSpPr>
              <p:nvPr/>
            </p:nvSpPr>
            <p:spPr bwMode="auto">
              <a:xfrm>
                <a:off x="35428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91" name="Rectangle 10">
                <a:extLst>
                  <a:ext uri="{FF2B5EF4-FFF2-40B4-BE49-F238E27FC236}">
                    <a16:creationId xmlns:a16="http://schemas.microsoft.com/office/drawing/2014/main" id="{4131A2EA-C58B-A928-2D81-468432104DB4}"/>
                  </a:ext>
                </a:extLst>
              </p:cNvPr>
              <p:cNvSpPr>
                <a:spLocks noChangeArrowheads="1"/>
              </p:cNvSpPr>
              <p:nvPr/>
            </p:nvSpPr>
            <p:spPr bwMode="auto">
              <a:xfrm>
                <a:off x="3552414" y="1695974"/>
                <a:ext cx="198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F2</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348" name="Wolke 347">
              <a:extLst>
                <a:ext uri="{FF2B5EF4-FFF2-40B4-BE49-F238E27FC236}">
                  <a16:creationId xmlns:a16="http://schemas.microsoft.com/office/drawing/2014/main" id="{E65C3D04-DAFF-CF8B-818B-273902A98C50}"/>
                </a:ext>
              </a:extLst>
            </p:cNvPr>
            <p:cNvSpPr/>
            <p:nvPr/>
          </p:nvSpPr>
          <p:spPr>
            <a:xfrm>
              <a:off x="4063588" y="1230837"/>
              <a:ext cx="608421" cy="711200"/>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349" name="Gruppieren 348">
              <a:extLst>
                <a:ext uri="{FF2B5EF4-FFF2-40B4-BE49-F238E27FC236}">
                  <a16:creationId xmlns:a16="http://schemas.microsoft.com/office/drawing/2014/main" id="{39AA9541-5DF9-FF30-38BB-2DC53423A21B}"/>
                </a:ext>
              </a:extLst>
            </p:cNvPr>
            <p:cNvGrpSpPr/>
            <p:nvPr/>
          </p:nvGrpSpPr>
          <p:grpSpPr>
            <a:xfrm>
              <a:off x="5012959" y="1245124"/>
              <a:ext cx="531813" cy="828675"/>
              <a:chOff x="3374614" y="1338786"/>
              <a:chExt cx="531813" cy="828675"/>
            </a:xfrm>
          </p:grpSpPr>
          <p:sp>
            <p:nvSpPr>
              <p:cNvPr id="374" name="Rectangle 11">
                <a:extLst>
                  <a:ext uri="{FF2B5EF4-FFF2-40B4-BE49-F238E27FC236}">
                    <a16:creationId xmlns:a16="http://schemas.microsoft.com/office/drawing/2014/main" id="{E717EE62-7E2A-99D1-E0FF-9492AD03D896}"/>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375" name="Rectangle 12">
                <a:extLst>
                  <a:ext uri="{FF2B5EF4-FFF2-40B4-BE49-F238E27FC236}">
                    <a16:creationId xmlns:a16="http://schemas.microsoft.com/office/drawing/2014/main" id="{A15F4A3A-11A7-4C43-8092-25BAD3D9A390}"/>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76" name="Freeform 13">
                <a:extLst>
                  <a:ext uri="{FF2B5EF4-FFF2-40B4-BE49-F238E27FC236}">
                    <a16:creationId xmlns:a16="http://schemas.microsoft.com/office/drawing/2014/main" id="{6BEACE85-B064-0A34-F64D-D544ACA26F63}"/>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77" name="Freeform 14">
                <a:extLst>
                  <a:ext uri="{FF2B5EF4-FFF2-40B4-BE49-F238E27FC236}">
                    <a16:creationId xmlns:a16="http://schemas.microsoft.com/office/drawing/2014/main" id="{D0D0D7E7-F533-ED82-6BA5-98B41078907B}"/>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78" name="Rectangle 15">
                <a:extLst>
                  <a:ext uri="{FF2B5EF4-FFF2-40B4-BE49-F238E27FC236}">
                    <a16:creationId xmlns:a16="http://schemas.microsoft.com/office/drawing/2014/main" id="{D7ED82A2-5F4E-3FC1-E59E-0E18C1172205}"/>
                  </a:ext>
                </a:extLst>
              </p:cNvPr>
              <p:cNvSpPr>
                <a:spLocks noChangeArrowheads="1"/>
              </p:cNvSpPr>
              <p:nvPr/>
            </p:nvSpPr>
            <p:spPr bwMode="auto">
              <a:xfrm>
                <a:off x="3406364" y="1505474"/>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D4</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79" name="Rectangle 16">
                <a:extLst>
                  <a:ext uri="{FF2B5EF4-FFF2-40B4-BE49-F238E27FC236}">
                    <a16:creationId xmlns:a16="http://schemas.microsoft.com/office/drawing/2014/main" id="{3DADA917-9333-B3D2-08E1-E7B488E09D94}"/>
                  </a:ext>
                </a:extLst>
              </p:cNvPr>
              <p:cNvSpPr>
                <a:spLocks noChangeArrowheads="1"/>
              </p:cNvSpPr>
              <p:nvPr/>
            </p:nvSpPr>
            <p:spPr bwMode="auto">
              <a:xfrm>
                <a:off x="3733389" y="1505474"/>
                <a:ext cx="1522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Q4</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80" name="Rectangle 30">
                <a:extLst>
                  <a:ext uri="{FF2B5EF4-FFF2-40B4-BE49-F238E27FC236}">
                    <a16:creationId xmlns:a16="http://schemas.microsoft.com/office/drawing/2014/main" id="{5C44F602-BAAD-89DB-A9F2-0F004FC0804E}"/>
                  </a:ext>
                </a:extLst>
              </p:cNvPr>
              <p:cNvSpPr>
                <a:spLocks noChangeArrowheads="1"/>
              </p:cNvSpPr>
              <p:nvPr/>
            </p:nvSpPr>
            <p:spPr bwMode="auto">
              <a:xfrm>
                <a:off x="34920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81" name="Rectangle 31">
                <a:extLst>
                  <a:ext uri="{FF2B5EF4-FFF2-40B4-BE49-F238E27FC236}">
                    <a16:creationId xmlns:a16="http://schemas.microsoft.com/office/drawing/2014/main" id="{E428375A-1C08-D26F-1229-7832CE4D1E2F}"/>
                  </a:ext>
                </a:extLst>
              </p:cNvPr>
              <p:cNvSpPr>
                <a:spLocks noChangeArrowheads="1"/>
              </p:cNvSpPr>
              <p:nvPr/>
            </p:nvSpPr>
            <p:spPr bwMode="auto">
              <a:xfrm>
                <a:off x="35428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82" name="Rectangle 10">
                <a:extLst>
                  <a:ext uri="{FF2B5EF4-FFF2-40B4-BE49-F238E27FC236}">
                    <a16:creationId xmlns:a16="http://schemas.microsoft.com/office/drawing/2014/main" id="{E4678B80-75C9-D756-5FAD-0FD9F665A01B}"/>
                  </a:ext>
                </a:extLst>
              </p:cNvPr>
              <p:cNvSpPr>
                <a:spLocks noChangeArrowheads="1"/>
              </p:cNvSpPr>
              <p:nvPr/>
            </p:nvSpPr>
            <p:spPr bwMode="auto">
              <a:xfrm>
                <a:off x="3552414" y="1695974"/>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F4</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350" name="Gruppieren 349">
              <a:extLst>
                <a:ext uri="{FF2B5EF4-FFF2-40B4-BE49-F238E27FC236}">
                  <a16:creationId xmlns:a16="http://schemas.microsoft.com/office/drawing/2014/main" id="{FC093BD8-ED21-2224-843A-6142632A64C6}"/>
                </a:ext>
              </a:extLst>
            </p:cNvPr>
            <p:cNvGrpSpPr/>
            <p:nvPr/>
          </p:nvGrpSpPr>
          <p:grpSpPr>
            <a:xfrm>
              <a:off x="5012959" y="2009046"/>
              <a:ext cx="531813" cy="828675"/>
              <a:chOff x="3374614" y="1338786"/>
              <a:chExt cx="531813" cy="828675"/>
            </a:xfrm>
          </p:grpSpPr>
          <p:sp>
            <p:nvSpPr>
              <p:cNvPr id="366" name="Rectangle 12">
                <a:extLst>
                  <a:ext uri="{FF2B5EF4-FFF2-40B4-BE49-F238E27FC236}">
                    <a16:creationId xmlns:a16="http://schemas.microsoft.com/office/drawing/2014/main" id="{CD2B7619-540C-D78A-C898-802F5301DBB9}"/>
                  </a:ext>
                </a:extLst>
              </p:cNvPr>
              <p:cNvSpPr>
                <a:spLocks noChangeArrowheads="1"/>
              </p:cNvSpPr>
              <p:nvPr/>
            </p:nvSpPr>
            <p:spPr bwMode="auto">
              <a:xfrm>
                <a:off x="3374614" y="1456261"/>
                <a:ext cx="531813" cy="711200"/>
              </a:xfrm>
              <a:prstGeom prst="rect">
                <a:avLst/>
              </a:prstGeom>
              <a:solidFill>
                <a:srgbClr val="FFFFFF"/>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67" name="Freeform 13">
                <a:extLst>
                  <a:ext uri="{FF2B5EF4-FFF2-40B4-BE49-F238E27FC236}">
                    <a16:creationId xmlns:a16="http://schemas.microsoft.com/office/drawing/2014/main" id="{66C7CE02-B58E-40C8-32ED-F12274106980}"/>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68" name="Freeform 14">
                <a:extLst>
                  <a:ext uri="{FF2B5EF4-FFF2-40B4-BE49-F238E27FC236}">
                    <a16:creationId xmlns:a16="http://schemas.microsoft.com/office/drawing/2014/main" id="{BFDEC182-0B9F-369B-F336-D01AB3C335D9}"/>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69" name="Rectangle 15">
                <a:extLst>
                  <a:ext uri="{FF2B5EF4-FFF2-40B4-BE49-F238E27FC236}">
                    <a16:creationId xmlns:a16="http://schemas.microsoft.com/office/drawing/2014/main" id="{B65FDA86-FA10-11FF-39E3-E9AE93FF82D6}"/>
                  </a:ext>
                </a:extLst>
              </p:cNvPr>
              <p:cNvSpPr>
                <a:spLocks noChangeArrowheads="1"/>
              </p:cNvSpPr>
              <p:nvPr/>
            </p:nvSpPr>
            <p:spPr bwMode="auto">
              <a:xfrm>
                <a:off x="3406364" y="1505474"/>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D5</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70" name="Rectangle 16">
                <a:extLst>
                  <a:ext uri="{FF2B5EF4-FFF2-40B4-BE49-F238E27FC236}">
                    <a16:creationId xmlns:a16="http://schemas.microsoft.com/office/drawing/2014/main" id="{E8C256BF-F20B-2D99-7CB1-FC70C185B5E7}"/>
                  </a:ext>
                </a:extLst>
              </p:cNvPr>
              <p:cNvSpPr>
                <a:spLocks noChangeArrowheads="1"/>
              </p:cNvSpPr>
              <p:nvPr/>
            </p:nvSpPr>
            <p:spPr bwMode="auto">
              <a:xfrm>
                <a:off x="3733389" y="1505474"/>
                <a:ext cx="1522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Q5</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71" name="Rectangle 30">
                <a:extLst>
                  <a:ext uri="{FF2B5EF4-FFF2-40B4-BE49-F238E27FC236}">
                    <a16:creationId xmlns:a16="http://schemas.microsoft.com/office/drawing/2014/main" id="{73E9199F-75CF-6AE7-B878-0744E5306082}"/>
                  </a:ext>
                </a:extLst>
              </p:cNvPr>
              <p:cNvSpPr>
                <a:spLocks noChangeArrowheads="1"/>
              </p:cNvSpPr>
              <p:nvPr/>
            </p:nvSpPr>
            <p:spPr bwMode="auto">
              <a:xfrm>
                <a:off x="34920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72" name="Rectangle 31">
                <a:extLst>
                  <a:ext uri="{FF2B5EF4-FFF2-40B4-BE49-F238E27FC236}">
                    <a16:creationId xmlns:a16="http://schemas.microsoft.com/office/drawing/2014/main" id="{83258EC4-4853-4B2E-B12E-8C75B4A3FA06}"/>
                  </a:ext>
                </a:extLst>
              </p:cNvPr>
              <p:cNvSpPr>
                <a:spLocks noChangeArrowheads="1"/>
              </p:cNvSpPr>
              <p:nvPr/>
            </p:nvSpPr>
            <p:spPr bwMode="auto">
              <a:xfrm>
                <a:off x="35428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73" name="Rectangle 10">
                <a:extLst>
                  <a:ext uri="{FF2B5EF4-FFF2-40B4-BE49-F238E27FC236}">
                    <a16:creationId xmlns:a16="http://schemas.microsoft.com/office/drawing/2014/main" id="{FA7561FD-EC82-F308-4CD4-A131D3F48E2F}"/>
                  </a:ext>
                </a:extLst>
              </p:cNvPr>
              <p:cNvSpPr>
                <a:spLocks noChangeArrowheads="1"/>
              </p:cNvSpPr>
              <p:nvPr/>
            </p:nvSpPr>
            <p:spPr bwMode="auto">
              <a:xfrm>
                <a:off x="3552414" y="1695974"/>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F5</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351" name="Gruppieren 350">
              <a:extLst>
                <a:ext uri="{FF2B5EF4-FFF2-40B4-BE49-F238E27FC236}">
                  <a16:creationId xmlns:a16="http://schemas.microsoft.com/office/drawing/2014/main" id="{62F9ED48-B1AD-48D3-439F-0C0E18965B23}"/>
                </a:ext>
              </a:extLst>
            </p:cNvPr>
            <p:cNvGrpSpPr/>
            <p:nvPr/>
          </p:nvGrpSpPr>
          <p:grpSpPr>
            <a:xfrm>
              <a:off x="5012959" y="475186"/>
              <a:ext cx="531813" cy="828675"/>
              <a:chOff x="3374614" y="1338786"/>
              <a:chExt cx="531813" cy="828675"/>
            </a:xfrm>
          </p:grpSpPr>
          <p:sp>
            <p:nvSpPr>
              <p:cNvPr id="357" name="Rectangle 11">
                <a:extLst>
                  <a:ext uri="{FF2B5EF4-FFF2-40B4-BE49-F238E27FC236}">
                    <a16:creationId xmlns:a16="http://schemas.microsoft.com/office/drawing/2014/main" id="{D0EA052D-4CE6-6C72-5410-F9889F4AFA26}"/>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58" name="Rectangle 12">
                <a:extLst>
                  <a:ext uri="{FF2B5EF4-FFF2-40B4-BE49-F238E27FC236}">
                    <a16:creationId xmlns:a16="http://schemas.microsoft.com/office/drawing/2014/main" id="{809E1393-1C35-3BCE-5AEE-AEFC05CF71E0}"/>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59" name="Freeform 13">
                <a:extLst>
                  <a:ext uri="{FF2B5EF4-FFF2-40B4-BE49-F238E27FC236}">
                    <a16:creationId xmlns:a16="http://schemas.microsoft.com/office/drawing/2014/main" id="{92274E7F-9329-6AA7-434F-D292DB09653F}"/>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60" name="Freeform 14">
                <a:extLst>
                  <a:ext uri="{FF2B5EF4-FFF2-40B4-BE49-F238E27FC236}">
                    <a16:creationId xmlns:a16="http://schemas.microsoft.com/office/drawing/2014/main" id="{8C91159C-927A-6263-BC7F-CA9E05BCFB79}"/>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61" name="Rectangle 15">
                <a:extLst>
                  <a:ext uri="{FF2B5EF4-FFF2-40B4-BE49-F238E27FC236}">
                    <a16:creationId xmlns:a16="http://schemas.microsoft.com/office/drawing/2014/main" id="{AA43BE98-E0EA-91B6-BBBC-4C8F033BA3AA}"/>
                  </a:ext>
                </a:extLst>
              </p:cNvPr>
              <p:cNvSpPr>
                <a:spLocks noChangeArrowheads="1"/>
              </p:cNvSpPr>
              <p:nvPr/>
            </p:nvSpPr>
            <p:spPr bwMode="auto">
              <a:xfrm>
                <a:off x="3406364" y="1505474"/>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D3</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62" name="Rectangle 16">
                <a:extLst>
                  <a:ext uri="{FF2B5EF4-FFF2-40B4-BE49-F238E27FC236}">
                    <a16:creationId xmlns:a16="http://schemas.microsoft.com/office/drawing/2014/main" id="{87A3B4F2-48D8-CBED-8DD3-A2554FC4B4D8}"/>
                  </a:ext>
                </a:extLst>
              </p:cNvPr>
              <p:cNvSpPr>
                <a:spLocks noChangeArrowheads="1"/>
              </p:cNvSpPr>
              <p:nvPr/>
            </p:nvSpPr>
            <p:spPr bwMode="auto">
              <a:xfrm>
                <a:off x="3733389" y="1505474"/>
                <a:ext cx="1522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Q3</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63" name="Rectangle 30">
                <a:extLst>
                  <a:ext uri="{FF2B5EF4-FFF2-40B4-BE49-F238E27FC236}">
                    <a16:creationId xmlns:a16="http://schemas.microsoft.com/office/drawing/2014/main" id="{6EE99635-467E-35F9-391A-97AC54242AD4}"/>
                  </a:ext>
                </a:extLst>
              </p:cNvPr>
              <p:cNvSpPr>
                <a:spLocks noChangeArrowheads="1"/>
              </p:cNvSpPr>
              <p:nvPr/>
            </p:nvSpPr>
            <p:spPr bwMode="auto">
              <a:xfrm>
                <a:off x="34920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64" name="Rectangle 31">
                <a:extLst>
                  <a:ext uri="{FF2B5EF4-FFF2-40B4-BE49-F238E27FC236}">
                    <a16:creationId xmlns:a16="http://schemas.microsoft.com/office/drawing/2014/main" id="{FD6630C3-1461-A8C0-BE24-7A50D3076EAE}"/>
                  </a:ext>
                </a:extLst>
              </p:cNvPr>
              <p:cNvSpPr>
                <a:spLocks noChangeArrowheads="1"/>
              </p:cNvSpPr>
              <p:nvPr/>
            </p:nvSpPr>
            <p:spPr bwMode="auto">
              <a:xfrm>
                <a:off x="3542889" y="133878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65" name="Rectangle 10">
                <a:extLst>
                  <a:ext uri="{FF2B5EF4-FFF2-40B4-BE49-F238E27FC236}">
                    <a16:creationId xmlns:a16="http://schemas.microsoft.com/office/drawing/2014/main" id="{0580022B-6201-2567-DE96-7381D3FDB459}"/>
                  </a:ext>
                </a:extLst>
              </p:cNvPr>
              <p:cNvSpPr>
                <a:spLocks noChangeArrowheads="1"/>
              </p:cNvSpPr>
              <p:nvPr/>
            </p:nvSpPr>
            <p:spPr bwMode="auto">
              <a:xfrm>
                <a:off x="3552414" y="1695974"/>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F3</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352" name="Line 24">
              <a:extLst>
                <a:ext uri="{FF2B5EF4-FFF2-40B4-BE49-F238E27FC236}">
                  <a16:creationId xmlns:a16="http://schemas.microsoft.com/office/drawing/2014/main" id="{2157539B-07BF-82A5-1FC5-DFA4EBC113E6}"/>
                </a:ext>
              </a:extLst>
            </p:cNvPr>
            <p:cNvSpPr>
              <a:spLocks noChangeShapeType="1"/>
            </p:cNvSpPr>
            <p:nvPr/>
          </p:nvSpPr>
          <p:spPr bwMode="auto">
            <a:xfrm flipH="1" flipV="1">
              <a:off x="4845658" y="728667"/>
              <a:ext cx="0" cy="575551"/>
            </a:xfrm>
            <a:prstGeom prst="line">
              <a:avLst/>
            </a:prstGeom>
            <a:ln>
              <a:headEnd/>
              <a:tailEnd/>
            </a:ln>
            <a:extLst>
              <a:ext uri="{909E8E84-426E-40DD-AFC4-6F175D3DCCD1}">
                <a14:hiddenFill xmlns:a14="http://schemas.microsoft.com/office/drawing/2010/main">
                  <a:noFill/>
                </a14:hiddenFill>
              </a:ext>
            </a:ex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353" name="Line 24">
              <a:extLst>
                <a:ext uri="{FF2B5EF4-FFF2-40B4-BE49-F238E27FC236}">
                  <a16:creationId xmlns:a16="http://schemas.microsoft.com/office/drawing/2014/main" id="{C1CE34C5-C423-CDCF-2D9C-2A2BA3E2D6A0}"/>
                </a:ext>
              </a:extLst>
            </p:cNvPr>
            <p:cNvSpPr>
              <a:spLocks noChangeShapeType="1"/>
            </p:cNvSpPr>
            <p:nvPr/>
          </p:nvSpPr>
          <p:spPr bwMode="auto">
            <a:xfrm flipH="1" flipV="1">
              <a:off x="4845658" y="1749154"/>
              <a:ext cx="0" cy="500067"/>
            </a:xfrm>
            <a:prstGeom prst="line">
              <a:avLst/>
            </a:prstGeom>
            <a:ln>
              <a:headEnd/>
              <a:tailEn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54" name="Textfeld 353">
              <a:extLst>
                <a:ext uri="{FF2B5EF4-FFF2-40B4-BE49-F238E27FC236}">
                  <a16:creationId xmlns:a16="http://schemas.microsoft.com/office/drawing/2014/main" id="{89061AED-C7AE-DD94-B8D5-32084C732C16}"/>
                </a:ext>
              </a:extLst>
            </p:cNvPr>
            <p:cNvSpPr txBox="1"/>
            <p:nvPr/>
          </p:nvSpPr>
          <p:spPr>
            <a:xfrm>
              <a:off x="4146179" y="1362599"/>
              <a:ext cx="551229" cy="369332"/>
            </a:xfrm>
            <a:prstGeom prst="rect">
              <a:avLst/>
            </a:prstGeom>
            <a:noFill/>
          </p:spPr>
          <p:txBody>
            <a:bodyPr wrap="square" rtlCol="0">
              <a:spAutoFit/>
            </a:bodyPr>
            <a:lstStyle/>
            <a:p>
              <a:r>
                <a:rPr lang="el-GR" b="0" i="0" dirty="0">
                  <a:solidFill>
                    <a:srgbClr val="111111"/>
                  </a:solidFill>
                  <a:effectLst/>
                  <a:latin typeface="-apple-system"/>
                </a:rPr>
                <a:t>Δ</a:t>
              </a:r>
              <a:r>
                <a:rPr lang="en-US" dirty="0"/>
                <a:t>t</a:t>
              </a:r>
              <a:endParaRPr lang="de-DE" dirty="0"/>
            </a:p>
          </p:txBody>
        </p:sp>
        <p:sp>
          <p:nvSpPr>
            <p:cNvPr id="355" name="Textfeld 354">
              <a:extLst>
                <a:ext uri="{FF2B5EF4-FFF2-40B4-BE49-F238E27FC236}">
                  <a16:creationId xmlns:a16="http://schemas.microsoft.com/office/drawing/2014/main" id="{EBE3B5DF-F03C-46F5-9AF8-257E2B278E1D}"/>
                </a:ext>
              </a:extLst>
            </p:cNvPr>
            <p:cNvSpPr txBox="1"/>
            <p:nvPr/>
          </p:nvSpPr>
          <p:spPr>
            <a:xfrm>
              <a:off x="3511664" y="2440914"/>
              <a:ext cx="781668" cy="369332"/>
            </a:xfrm>
            <a:prstGeom prst="rect">
              <a:avLst/>
            </a:prstGeom>
            <a:noFill/>
          </p:spPr>
          <p:txBody>
            <a:bodyPr wrap="square" rtlCol="0">
              <a:spAutoFit/>
            </a:bodyPr>
            <a:lstStyle/>
            <a:p>
              <a:r>
                <a:rPr lang="en-US" dirty="0">
                  <a:solidFill>
                    <a:srgbClr val="111111"/>
                  </a:solidFill>
                  <a:latin typeface="-apple-system"/>
                </a:rPr>
                <a:t>clk_2</a:t>
              </a:r>
              <a:endParaRPr lang="de-DE" dirty="0"/>
            </a:p>
          </p:txBody>
        </p:sp>
        <p:sp>
          <p:nvSpPr>
            <p:cNvPr id="356" name="Textfeld 355">
              <a:extLst>
                <a:ext uri="{FF2B5EF4-FFF2-40B4-BE49-F238E27FC236}">
                  <a16:creationId xmlns:a16="http://schemas.microsoft.com/office/drawing/2014/main" id="{4347D793-E563-D6D4-3ECF-9CE26076F7A2}"/>
                </a:ext>
              </a:extLst>
            </p:cNvPr>
            <p:cNvSpPr txBox="1"/>
            <p:nvPr/>
          </p:nvSpPr>
          <p:spPr>
            <a:xfrm>
              <a:off x="2064830" y="2474879"/>
              <a:ext cx="781668" cy="369332"/>
            </a:xfrm>
            <a:prstGeom prst="rect">
              <a:avLst/>
            </a:prstGeom>
            <a:noFill/>
          </p:spPr>
          <p:txBody>
            <a:bodyPr wrap="square" rtlCol="0">
              <a:spAutoFit/>
            </a:bodyPr>
            <a:lstStyle/>
            <a:p>
              <a:r>
                <a:rPr lang="en-US" dirty="0">
                  <a:solidFill>
                    <a:srgbClr val="111111"/>
                  </a:solidFill>
                  <a:latin typeface="-apple-system"/>
                </a:rPr>
                <a:t>clk_1</a:t>
              </a:r>
              <a:endParaRPr lang="de-DE" dirty="0"/>
            </a:p>
          </p:txBody>
        </p:sp>
      </p:grpSp>
      <p:sp>
        <p:nvSpPr>
          <p:cNvPr id="398" name="Textfeld 397">
            <a:extLst>
              <a:ext uri="{FF2B5EF4-FFF2-40B4-BE49-F238E27FC236}">
                <a16:creationId xmlns:a16="http://schemas.microsoft.com/office/drawing/2014/main" id="{7D8790E9-96D5-EDA6-035D-8F502B699175}"/>
              </a:ext>
            </a:extLst>
          </p:cNvPr>
          <p:cNvSpPr txBox="1"/>
          <p:nvPr/>
        </p:nvSpPr>
        <p:spPr>
          <a:xfrm>
            <a:off x="1563931" y="5410986"/>
            <a:ext cx="1344471" cy="369332"/>
          </a:xfrm>
          <a:prstGeom prst="rect">
            <a:avLst/>
          </a:prstGeom>
          <a:noFill/>
        </p:spPr>
        <p:txBody>
          <a:bodyPr wrap="none" rtlCol="0">
            <a:spAutoFit/>
          </a:bodyPr>
          <a:lstStyle/>
          <a:p>
            <a:r>
              <a:rPr lang="en-US" dirty="0"/>
              <a:t>(a) structure</a:t>
            </a:r>
            <a:endParaRPr lang="de-DE" dirty="0"/>
          </a:p>
        </p:txBody>
      </p:sp>
      <p:sp>
        <p:nvSpPr>
          <p:cNvPr id="399" name="Textfeld 398">
            <a:extLst>
              <a:ext uri="{FF2B5EF4-FFF2-40B4-BE49-F238E27FC236}">
                <a16:creationId xmlns:a16="http://schemas.microsoft.com/office/drawing/2014/main" id="{7891939E-9750-B33B-AA58-440F253C51E9}"/>
              </a:ext>
            </a:extLst>
          </p:cNvPr>
          <p:cNvSpPr txBox="1"/>
          <p:nvPr/>
        </p:nvSpPr>
        <p:spPr>
          <a:xfrm>
            <a:off x="6092830" y="5381403"/>
            <a:ext cx="1437060" cy="369332"/>
          </a:xfrm>
          <a:prstGeom prst="rect">
            <a:avLst/>
          </a:prstGeom>
          <a:noFill/>
        </p:spPr>
        <p:txBody>
          <a:bodyPr wrap="none" rtlCol="0">
            <a:spAutoFit/>
          </a:bodyPr>
          <a:lstStyle/>
          <a:p>
            <a:r>
              <a:rPr lang="en-US" dirty="0"/>
              <a:t>(b) waveform</a:t>
            </a:r>
            <a:endParaRPr lang="de-DE" dirty="0"/>
          </a:p>
        </p:txBody>
      </p:sp>
      <p:pic>
        <p:nvPicPr>
          <p:cNvPr id="9" name="Picture 2" descr="http://www.fpga-faq.com/Images/meta_pic_1.jpg">
            <a:extLst>
              <a:ext uri="{FF2B5EF4-FFF2-40B4-BE49-F238E27FC236}">
                <a16:creationId xmlns:a16="http://schemas.microsoft.com/office/drawing/2014/main" id="{8E340B24-1463-F810-115E-3F39BB339C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5738" y="3056582"/>
            <a:ext cx="2588828" cy="220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 name="Textfeld 398">
            <a:extLst>
              <a:ext uri="{FF2B5EF4-FFF2-40B4-BE49-F238E27FC236}">
                <a16:creationId xmlns:a16="http://schemas.microsoft.com/office/drawing/2014/main" id="{594E9F19-298F-34B1-C290-37D41829F6B8}"/>
              </a:ext>
            </a:extLst>
          </p:cNvPr>
          <p:cNvSpPr txBox="1"/>
          <p:nvPr/>
        </p:nvSpPr>
        <p:spPr>
          <a:xfrm>
            <a:off x="9132537" y="5352352"/>
            <a:ext cx="2657522" cy="369332"/>
          </a:xfrm>
          <a:prstGeom prst="rect">
            <a:avLst/>
          </a:prstGeom>
          <a:noFill/>
        </p:spPr>
        <p:txBody>
          <a:bodyPr wrap="none" rtlCol="0">
            <a:spAutoFit/>
          </a:bodyPr>
          <a:lstStyle/>
          <a:p>
            <a:r>
              <a:rPr lang="en-US" dirty="0"/>
              <a:t>(c) Physical representation</a:t>
            </a:r>
            <a:endParaRPr lang="de-DE" dirty="0"/>
          </a:p>
        </p:txBody>
      </p:sp>
    </p:spTree>
    <p:extLst>
      <p:ext uri="{BB962C8B-B14F-4D97-AF65-F5344CB8AC3E}">
        <p14:creationId xmlns:p14="http://schemas.microsoft.com/office/powerpoint/2010/main" val="32547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208C5-DBBD-953A-CD9A-DC9DC218D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886EE-27FE-FE4B-DE62-348BAE3837C8}"/>
              </a:ext>
            </a:extLst>
          </p:cNvPr>
          <p:cNvSpPr>
            <a:spLocks noGrp="1"/>
          </p:cNvSpPr>
          <p:nvPr>
            <p:ph type="title"/>
          </p:nvPr>
        </p:nvSpPr>
        <p:spPr/>
        <p:txBody>
          <a:bodyPr/>
          <a:lstStyle/>
          <a:p>
            <a:r>
              <a:rPr lang="en-US" dirty="0"/>
              <a:t>Presenters Bio</a:t>
            </a:r>
          </a:p>
        </p:txBody>
      </p:sp>
      <p:sp>
        <p:nvSpPr>
          <p:cNvPr id="3" name="Content Placeholder 2">
            <a:extLst>
              <a:ext uri="{FF2B5EF4-FFF2-40B4-BE49-F238E27FC236}">
                <a16:creationId xmlns:a16="http://schemas.microsoft.com/office/drawing/2014/main" id="{C441BE46-0A20-88B2-0B94-019B9C62D013}"/>
              </a:ext>
            </a:extLst>
          </p:cNvPr>
          <p:cNvSpPr>
            <a:spLocks noGrp="1"/>
          </p:cNvSpPr>
          <p:nvPr>
            <p:ph idx="1"/>
          </p:nvPr>
        </p:nvSpPr>
        <p:spPr>
          <a:xfrm>
            <a:off x="464939" y="2162976"/>
            <a:ext cx="7285267" cy="3119237"/>
          </a:xfrm>
        </p:spPr>
        <p:txBody>
          <a:bodyPr/>
          <a:lstStyle/>
          <a:p>
            <a:pPr>
              <a:lnSpc>
                <a:spcPct val="70000"/>
              </a:lnSpc>
            </a:pPr>
            <a:r>
              <a:rPr lang="en-US" sz="2000" b="1" dirty="0">
                <a:latin typeface="Gilroy"/>
              </a:rPr>
              <a:t>Bill Gascoyne</a:t>
            </a:r>
          </a:p>
          <a:p>
            <a:pPr marR="0" lvl="1" fontAlgn="base">
              <a:lnSpc>
                <a:spcPct val="70000"/>
              </a:lnSpc>
              <a:spcAft>
                <a:spcPct val="0"/>
              </a:spcAft>
              <a:buClrTx/>
              <a:buSzTx/>
              <a:tabLst/>
            </a:pPr>
            <a:r>
              <a:rPr lang="en-US" altLang="en-US" sz="2000" dirty="0">
                <a:latin typeface="Gilroy"/>
              </a:rPr>
              <a:t>Bill currently works at Blue Pearl Software in documentation, training, and software QA.</a:t>
            </a:r>
          </a:p>
          <a:p>
            <a:pPr marR="0" lvl="1" fontAlgn="base">
              <a:lnSpc>
                <a:spcPct val="70000"/>
              </a:lnSpc>
              <a:spcAft>
                <a:spcPct val="0"/>
              </a:spcAft>
              <a:buClrTx/>
              <a:buSzTx/>
              <a:tabLst/>
            </a:pPr>
            <a:r>
              <a:rPr lang="en-US" altLang="en-US" sz="2000" dirty="0">
                <a:latin typeface="Gilroy"/>
              </a:rPr>
              <a:t>He previously worked as an applications engineer and in technical training at LSI Logic, and in technical training at Magma Design Automation.</a:t>
            </a:r>
          </a:p>
          <a:p>
            <a:pPr marR="0" lvl="1" fontAlgn="base">
              <a:lnSpc>
                <a:spcPct val="70000"/>
              </a:lnSpc>
              <a:spcAft>
                <a:spcPct val="0"/>
              </a:spcAft>
              <a:buClrTx/>
              <a:buSzTx/>
              <a:tabLst/>
            </a:pPr>
            <a:r>
              <a:rPr lang="en-US" altLang="en-US" sz="2000" dirty="0">
                <a:latin typeface="Gilroy"/>
              </a:rPr>
              <a:t>Bill holds a BSEE from Worcester Polytechnic Institute.</a:t>
            </a:r>
          </a:p>
          <a:p>
            <a:pPr lvl="1">
              <a:lnSpc>
                <a:spcPct val="70000"/>
              </a:lnSpc>
            </a:pPr>
            <a:endParaRPr lang="en-US" sz="1700" dirty="0">
              <a:latin typeface="Gilroy"/>
            </a:endParaRPr>
          </a:p>
        </p:txBody>
      </p:sp>
      <p:pic>
        <p:nvPicPr>
          <p:cNvPr id="5" name="Picture 4">
            <a:extLst>
              <a:ext uri="{FF2B5EF4-FFF2-40B4-BE49-F238E27FC236}">
                <a16:creationId xmlns:a16="http://schemas.microsoft.com/office/drawing/2014/main" id="{7F20262B-840E-0CEC-8B0E-2C17D37B4A8F}"/>
              </a:ext>
            </a:extLst>
          </p:cNvPr>
          <p:cNvPicPr>
            <a:picLocks noChangeAspect="1"/>
          </p:cNvPicPr>
          <p:nvPr/>
        </p:nvPicPr>
        <p:blipFill>
          <a:blip r:embed="rId2"/>
          <a:stretch>
            <a:fillRect/>
          </a:stretch>
        </p:blipFill>
        <p:spPr>
          <a:xfrm>
            <a:off x="8963353" y="2004572"/>
            <a:ext cx="2390447" cy="23904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492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ircuit&#10;&#10;Description automatically generated">
            <a:extLst>
              <a:ext uri="{FF2B5EF4-FFF2-40B4-BE49-F238E27FC236}">
                <a16:creationId xmlns:a16="http://schemas.microsoft.com/office/drawing/2014/main" id="{A162C587-D510-DC02-65CA-5E57C6588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134" y="2144200"/>
            <a:ext cx="8626075" cy="3684138"/>
          </a:xfrm>
          <a:prstGeom prst="rect">
            <a:avLst/>
          </a:prstGeom>
        </p:spPr>
      </p:pic>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Why do CDCs need fixing?</a:t>
            </a:r>
          </a:p>
        </p:txBody>
      </p:sp>
      <p:sp>
        <p:nvSpPr>
          <p:cNvPr id="3" name="Content Placeholder 2">
            <a:extLst>
              <a:ext uri="{FF2B5EF4-FFF2-40B4-BE49-F238E27FC236}">
                <a16:creationId xmlns:a16="http://schemas.microsoft.com/office/drawing/2014/main" id="{1EFF8C5C-76A0-4BC0-82CE-8772427D9165}"/>
              </a:ext>
            </a:extLst>
          </p:cNvPr>
          <p:cNvSpPr>
            <a:spLocks noGrp="1"/>
          </p:cNvSpPr>
          <p:nvPr>
            <p:ph idx="1"/>
          </p:nvPr>
        </p:nvSpPr>
        <p:spPr/>
        <p:txBody>
          <a:bodyPr/>
          <a:lstStyle/>
          <a:p>
            <a:r>
              <a:rPr lang="en-US" dirty="0"/>
              <a:t>Loss of Data Coherency</a:t>
            </a:r>
          </a:p>
          <a:p>
            <a:pPr lvl="1"/>
            <a:r>
              <a:rPr lang="en-US" dirty="0"/>
              <a:t>The indeterminate state settles</a:t>
            </a:r>
            <a:br>
              <a:rPr lang="en-US" dirty="0"/>
            </a:br>
            <a:r>
              <a:rPr lang="en-US" dirty="0"/>
              <a:t>to a random value</a:t>
            </a:r>
          </a:p>
        </p:txBody>
      </p:sp>
      <p:sp>
        <p:nvSpPr>
          <p:cNvPr id="12" name="Slide Number Placeholder 11">
            <a:extLst>
              <a:ext uri="{FF2B5EF4-FFF2-40B4-BE49-F238E27FC236}">
                <a16:creationId xmlns:a16="http://schemas.microsoft.com/office/drawing/2014/main" id="{87EF4A6E-32B0-AA31-FE83-8E6D41E7CEBD}"/>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20</a:t>
            </a:fld>
            <a:endParaRPr lang="en-US" dirty="0">
              <a:solidFill>
                <a:schemeClr val="bg1"/>
              </a:solidFill>
            </a:endParaRPr>
          </a:p>
        </p:txBody>
      </p:sp>
    </p:spTree>
    <p:extLst>
      <p:ext uri="{BB962C8B-B14F-4D97-AF65-F5344CB8AC3E}">
        <p14:creationId xmlns:p14="http://schemas.microsoft.com/office/powerpoint/2010/main" val="3958259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ircuit&#10;&#10;Description automatically generated">
            <a:extLst>
              <a:ext uri="{FF2B5EF4-FFF2-40B4-BE49-F238E27FC236}">
                <a16:creationId xmlns:a16="http://schemas.microsoft.com/office/drawing/2014/main" id="{63CC23FF-F552-E777-BE3B-D01F9AE0B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416" y="2491409"/>
            <a:ext cx="8633471" cy="3255243"/>
          </a:xfrm>
          <a:prstGeom prst="rect">
            <a:avLst/>
          </a:prstGeom>
        </p:spPr>
      </p:pic>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Why do CDCs need fixing?</a:t>
            </a:r>
          </a:p>
        </p:txBody>
      </p:sp>
      <p:sp>
        <p:nvSpPr>
          <p:cNvPr id="3" name="Content Placeholder 2">
            <a:extLst>
              <a:ext uri="{FF2B5EF4-FFF2-40B4-BE49-F238E27FC236}">
                <a16:creationId xmlns:a16="http://schemas.microsoft.com/office/drawing/2014/main" id="{1EFF8C5C-76A0-4BC0-82CE-8772427D9165}"/>
              </a:ext>
            </a:extLst>
          </p:cNvPr>
          <p:cNvSpPr>
            <a:spLocks noGrp="1"/>
          </p:cNvSpPr>
          <p:nvPr>
            <p:ph idx="1"/>
          </p:nvPr>
        </p:nvSpPr>
        <p:spPr>
          <a:xfrm>
            <a:off x="838200" y="1825625"/>
            <a:ext cx="7089559" cy="4351338"/>
          </a:xfrm>
        </p:spPr>
        <p:txBody>
          <a:bodyPr/>
          <a:lstStyle/>
          <a:p>
            <a:r>
              <a:rPr lang="en-US" dirty="0"/>
              <a:t>Glitches</a:t>
            </a:r>
          </a:p>
          <a:p>
            <a:pPr lvl="1"/>
            <a:r>
              <a:rPr lang="en-US" dirty="0"/>
              <a:t>Multiple synchronized paths reconverge to cause unexpected momentary transitions</a:t>
            </a:r>
          </a:p>
        </p:txBody>
      </p:sp>
      <p:sp>
        <p:nvSpPr>
          <p:cNvPr id="12" name="Slide Number Placeholder 11">
            <a:extLst>
              <a:ext uri="{FF2B5EF4-FFF2-40B4-BE49-F238E27FC236}">
                <a16:creationId xmlns:a16="http://schemas.microsoft.com/office/drawing/2014/main" id="{F678707B-6C04-76D4-4E4B-168EB7E3E243}"/>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21</a:t>
            </a:fld>
            <a:endParaRPr lang="en-US" dirty="0">
              <a:solidFill>
                <a:schemeClr val="bg1"/>
              </a:solidFill>
            </a:endParaRPr>
          </a:p>
        </p:txBody>
      </p:sp>
    </p:spTree>
    <p:extLst>
      <p:ext uri="{BB962C8B-B14F-4D97-AF65-F5344CB8AC3E}">
        <p14:creationId xmlns:p14="http://schemas.microsoft.com/office/powerpoint/2010/main" val="3129198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57DE672A-6A0B-F611-6850-CA97E6425E31}"/>
              </a:ext>
            </a:extLst>
          </p:cNvPr>
          <p:cNvSpPr txBox="1"/>
          <p:nvPr>
            <p:custDataLst>
              <p:tags r:id="rId1"/>
            </p:custDataLst>
          </p:nvPr>
        </p:nvSpPr>
        <p:spPr>
          <a:xfrm>
            <a:off x="75047" y="1165161"/>
            <a:ext cx="6984776" cy="4315027"/>
          </a:xfrm>
          <a:prstGeom prst="rect">
            <a:avLst/>
          </a:prstGeom>
          <a:noFill/>
        </p:spPr>
        <p:txBody>
          <a:bodyPr wrap="square" rtlCol="0">
            <a:spAutoFit/>
          </a:bodyPr>
          <a:lstStyle/>
          <a:p>
            <a:pPr>
              <a:lnSpc>
                <a:spcPct val="150000"/>
              </a:lnSpc>
              <a:buFont typeface="Arial" pitchFamily="34" charset="0"/>
              <a:buChar char="•"/>
            </a:pPr>
            <a:r>
              <a:rPr lang="en-US" sz="2000" dirty="0"/>
              <a:t> given metastability at t = 0,</a:t>
            </a:r>
            <a:br>
              <a:rPr lang="en-US" sz="2000" dirty="0"/>
            </a:br>
            <a:r>
              <a:rPr lang="en-US" sz="2000" dirty="0"/>
              <a:t>   probability of metastability at t &gt; 0  -&gt;  e</a:t>
            </a:r>
            <a:r>
              <a:rPr lang="en-US" sz="2000" baseline="30000" dirty="0"/>
              <a:t>-t/</a:t>
            </a:r>
            <a:r>
              <a:rPr lang="en-US" sz="2000" baseline="30000" dirty="0">
                <a:latin typeface="Symbol" pitchFamily="18" charset="2"/>
              </a:rPr>
              <a:t>t</a:t>
            </a:r>
          </a:p>
          <a:p>
            <a:pPr>
              <a:lnSpc>
                <a:spcPct val="150000"/>
              </a:lnSpc>
              <a:buFont typeface="Arial" pitchFamily="34" charset="0"/>
              <a:buChar char="•"/>
            </a:pPr>
            <a:r>
              <a:rPr lang="en-US" sz="2000" dirty="0"/>
              <a:t> failure: still metastable at next clock edge</a:t>
            </a:r>
          </a:p>
          <a:p>
            <a:pPr>
              <a:lnSpc>
                <a:spcPct val="150000"/>
              </a:lnSpc>
            </a:pPr>
            <a:r>
              <a:rPr lang="en-US" sz="2000" dirty="0"/>
              <a:t>   - failure = </a:t>
            </a:r>
            <a:r>
              <a:rPr lang="en-US" sz="2000" dirty="0">
                <a:solidFill>
                  <a:srgbClr val="FF0000"/>
                </a:solidFill>
              </a:rPr>
              <a:t>p(enter </a:t>
            </a:r>
            <a:r>
              <a:rPr lang="en-US" sz="2000" dirty="0" err="1">
                <a:solidFill>
                  <a:srgbClr val="FF0000"/>
                </a:solidFill>
              </a:rPr>
              <a:t>m.s</a:t>
            </a:r>
            <a:r>
              <a:rPr lang="en-US" sz="2000" dirty="0">
                <a:solidFill>
                  <a:srgbClr val="FF0000"/>
                </a:solidFill>
              </a:rPr>
              <a:t>) </a:t>
            </a:r>
            <a:r>
              <a:rPr lang="en-US" sz="2000" dirty="0"/>
              <a:t>x </a:t>
            </a:r>
            <a:r>
              <a:rPr lang="en-US" sz="2000" dirty="0">
                <a:solidFill>
                  <a:srgbClr val="00B050"/>
                </a:solidFill>
              </a:rPr>
              <a:t>p(still </a:t>
            </a:r>
            <a:r>
              <a:rPr lang="en-US" sz="2000" dirty="0" err="1">
                <a:solidFill>
                  <a:srgbClr val="00B050"/>
                </a:solidFill>
              </a:rPr>
              <a:t>m.s</a:t>
            </a:r>
            <a:r>
              <a:rPr lang="en-US" sz="2000" dirty="0">
                <a:solidFill>
                  <a:srgbClr val="00B050"/>
                </a:solidFill>
              </a:rPr>
              <a:t> after T</a:t>
            </a:r>
            <a:r>
              <a:rPr lang="en-US" sz="2000" baseline="-25000" dirty="0">
                <a:solidFill>
                  <a:srgbClr val="00B050"/>
                </a:solidFill>
              </a:rPr>
              <a:t>S</a:t>
            </a:r>
            <a:r>
              <a:rPr lang="en-US" sz="2000" dirty="0">
                <a:solidFill>
                  <a:srgbClr val="00B050"/>
                </a:solidFill>
              </a:rPr>
              <a:t>) </a:t>
            </a:r>
          </a:p>
          <a:p>
            <a:pPr>
              <a:lnSpc>
                <a:spcPct val="150000"/>
              </a:lnSpc>
            </a:pPr>
            <a:r>
              <a:rPr lang="en-US" sz="2000" dirty="0">
                <a:solidFill>
                  <a:srgbClr val="00B050"/>
                </a:solidFill>
              </a:rPr>
              <a:t>	  </a:t>
            </a:r>
            <a:r>
              <a:rPr lang="en-US" sz="2000" dirty="0"/>
              <a:t>= </a:t>
            </a:r>
            <a:r>
              <a:rPr lang="en-US" sz="2000" dirty="0">
                <a:solidFill>
                  <a:srgbClr val="FF0000"/>
                </a:solidFill>
              </a:rPr>
              <a:t>T</a:t>
            </a:r>
            <a:r>
              <a:rPr lang="en-US" sz="2000" baseline="-25000" dirty="0">
                <a:solidFill>
                  <a:srgbClr val="FF0000"/>
                </a:solidFill>
              </a:rPr>
              <a:t>W</a:t>
            </a:r>
            <a:r>
              <a:rPr lang="en-US" sz="2000" dirty="0">
                <a:solidFill>
                  <a:srgbClr val="FF0000"/>
                </a:solidFill>
              </a:rPr>
              <a:t>/T</a:t>
            </a:r>
            <a:r>
              <a:rPr lang="en-US" sz="2000" baseline="-25000" dirty="0">
                <a:solidFill>
                  <a:srgbClr val="FF0000"/>
                </a:solidFill>
              </a:rPr>
              <a:t>C</a:t>
            </a:r>
            <a:r>
              <a:rPr lang="en-US" sz="2000" dirty="0">
                <a:solidFill>
                  <a:srgbClr val="FF0000"/>
                </a:solidFill>
              </a:rPr>
              <a:t> </a:t>
            </a:r>
            <a:r>
              <a:rPr lang="en-US" sz="2000" dirty="0"/>
              <a:t>x </a:t>
            </a:r>
            <a:r>
              <a:rPr lang="en-US" sz="2000" dirty="0">
                <a:solidFill>
                  <a:srgbClr val="00B050"/>
                </a:solidFill>
              </a:rPr>
              <a:t>e</a:t>
            </a:r>
            <a:r>
              <a:rPr lang="en-US" sz="2000" baseline="30000" dirty="0">
                <a:solidFill>
                  <a:srgbClr val="00B050"/>
                </a:solidFill>
              </a:rPr>
              <a:t>-Ts/</a:t>
            </a:r>
            <a:r>
              <a:rPr lang="en-US" sz="2000" baseline="30000" dirty="0">
                <a:solidFill>
                  <a:srgbClr val="00B050"/>
                </a:solidFill>
                <a:latin typeface="Symbol" pitchFamily="18" charset="2"/>
              </a:rPr>
              <a:t>t</a:t>
            </a:r>
          </a:p>
          <a:p>
            <a:pPr>
              <a:lnSpc>
                <a:spcPct val="150000"/>
              </a:lnSpc>
            </a:pPr>
            <a:r>
              <a:rPr lang="en-US" sz="2000" dirty="0">
                <a:solidFill>
                  <a:srgbClr val="00B050"/>
                </a:solidFill>
              </a:rPr>
              <a:t>   </a:t>
            </a:r>
            <a:r>
              <a:rPr lang="en-US" sz="2000" dirty="0"/>
              <a:t>- rate(failure) </a:t>
            </a:r>
          </a:p>
          <a:p>
            <a:pPr>
              <a:lnSpc>
                <a:spcPct val="150000"/>
              </a:lnSpc>
            </a:pPr>
            <a:r>
              <a:rPr lang="en-US" sz="2000" dirty="0"/>
              <a:t>	  = </a:t>
            </a:r>
            <a:r>
              <a:rPr lang="en-US" sz="2000" dirty="0">
                <a:solidFill>
                  <a:srgbClr val="0070C0"/>
                </a:solidFill>
              </a:rPr>
              <a:t>rate(enter </a:t>
            </a:r>
            <a:r>
              <a:rPr lang="en-US" sz="2000" dirty="0" err="1">
                <a:solidFill>
                  <a:srgbClr val="0070C0"/>
                </a:solidFill>
              </a:rPr>
              <a:t>m.s</a:t>
            </a:r>
            <a:r>
              <a:rPr lang="en-US" sz="2000" dirty="0">
                <a:solidFill>
                  <a:srgbClr val="0070C0"/>
                </a:solidFill>
              </a:rPr>
              <a:t>) </a:t>
            </a:r>
            <a:r>
              <a:rPr lang="en-US" sz="2000" dirty="0"/>
              <a:t>x </a:t>
            </a:r>
            <a:r>
              <a:rPr lang="en-US" sz="2000" dirty="0">
                <a:solidFill>
                  <a:srgbClr val="00B050"/>
                </a:solidFill>
              </a:rPr>
              <a:t>p(still </a:t>
            </a:r>
            <a:r>
              <a:rPr lang="en-US" sz="2000" dirty="0" err="1">
                <a:solidFill>
                  <a:srgbClr val="00B050"/>
                </a:solidFill>
              </a:rPr>
              <a:t>m.s</a:t>
            </a:r>
            <a:r>
              <a:rPr lang="en-US" sz="2000" dirty="0">
                <a:solidFill>
                  <a:srgbClr val="00B050"/>
                </a:solidFill>
              </a:rPr>
              <a:t> after T</a:t>
            </a:r>
            <a:r>
              <a:rPr lang="en-US" sz="2000" baseline="-25000" dirty="0">
                <a:solidFill>
                  <a:srgbClr val="00B050"/>
                </a:solidFill>
              </a:rPr>
              <a:t>S</a:t>
            </a:r>
            <a:r>
              <a:rPr lang="en-US" sz="2000" dirty="0">
                <a:solidFill>
                  <a:srgbClr val="00B050"/>
                </a:solidFill>
              </a:rPr>
              <a:t>)</a:t>
            </a:r>
          </a:p>
          <a:p>
            <a:pPr>
              <a:lnSpc>
                <a:spcPct val="150000"/>
              </a:lnSpc>
            </a:pPr>
            <a:r>
              <a:rPr lang="en-US" sz="2000" dirty="0"/>
              <a:t>                  = </a:t>
            </a:r>
            <a:r>
              <a:rPr lang="en-US" sz="2000" dirty="0">
                <a:solidFill>
                  <a:srgbClr val="0070C0"/>
                </a:solidFill>
              </a:rPr>
              <a:t>T</a:t>
            </a:r>
            <a:r>
              <a:rPr lang="en-US" sz="2000" baseline="-25000" dirty="0">
                <a:solidFill>
                  <a:srgbClr val="0070C0"/>
                </a:solidFill>
              </a:rPr>
              <a:t>W</a:t>
            </a:r>
            <a:r>
              <a:rPr lang="en-US" sz="2000" dirty="0">
                <a:solidFill>
                  <a:srgbClr val="0070C0"/>
                </a:solidFill>
              </a:rPr>
              <a:t> x </a:t>
            </a:r>
            <a:r>
              <a:rPr lang="en-US" sz="2000" dirty="0" err="1">
                <a:solidFill>
                  <a:srgbClr val="0070C0"/>
                </a:solidFill>
              </a:rPr>
              <a:t>f</a:t>
            </a:r>
            <a:r>
              <a:rPr lang="en-US" sz="2000" baseline="-25000" dirty="0" err="1">
                <a:solidFill>
                  <a:srgbClr val="0070C0"/>
                </a:solidFill>
              </a:rPr>
              <a:t>C</a:t>
            </a:r>
            <a:r>
              <a:rPr lang="en-US" sz="2000" dirty="0">
                <a:solidFill>
                  <a:srgbClr val="0070C0"/>
                </a:solidFill>
              </a:rPr>
              <a:t> x </a:t>
            </a:r>
            <a:r>
              <a:rPr lang="en-US" sz="2000" dirty="0" err="1">
                <a:solidFill>
                  <a:srgbClr val="0070C0"/>
                </a:solidFill>
              </a:rPr>
              <a:t>f</a:t>
            </a:r>
            <a:r>
              <a:rPr lang="en-US" sz="2000" baseline="-25000" dirty="0" err="1">
                <a:solidFill>
                  <a:srgbClr val="0070C0"/>
                </a:solidFill>
              </a:rPr>
              <a:t>D</a:t>
            </a:r>
            <a:r>
              <a:rPr lang="en-US" sz="2000" dirty="0">
                <a:solidFill>
                  <a:srgbClr val="0070C0"/>
                </a:solidFill>
              </a:rPr>
              <a:t> </a:t>
            </a:r>
            <a:r>
              <a:rPr lang="en-US" sz="2000" dirty="0"/>
              <a:t>x </a:t>
            </a:r>
            <a:r>
              <a:rPr lang="en-US" sz="2000" dirty="0">
                <a:solidFill>
                  <a:srgbClr val="00B050"/>
                </a:solidFill>
              </a:rPr>
              <a:t>e</a:t>
            </a:r>
            <a:r>
              <a:rPr lang="en-US" sz="2000" baseline="30000" dirty="0">
                <a:solidFill>
                  <a:srgbClr val="00B050"/>
                </a:solidFill>
              </a:rPr>
              <a:t>-Ts/</a:t>
            </a:r>
            <a:r>
              <a:rPr lang="en-US" sz="2000" baseline="30000" dirty="0">
                <a:solidFill>
                  <a:srgbClr val="00B050"/>
                </a:solidFill>
                <a:latin typeface="Symbol" pitchFamily="18" charset="2"/>
              </a:rPr>
              <a:t>t</a:t>
            </a:r>
            <a:endParaRPr lang="en-US" sz="2000" dirty="0"/>
          </a:p>
          <a:p>
            <a:pPr>
              <a:lnSpc>
                <a:spcPct val="200000"/>
              </a:lnSpc>
              <a:buFont typeface="Arial" pitchFamily="34" charset="0"/>
              <a:buChar char="•"/>
            </a:pPr>
            <a:r>
              <a:rPr lang="en-US" sz="2000" dirty="0"/>
              <a:t> MTBF = 1 / rate(failure) </a:t>
            </a:r>
            <a:endParaRPr lang="en-US" sz="2000" dirty="0">
              <a:solidFill>
                <a:srgbClr val="FF0000"/>
              </a:solidFill>
            </a:endParaRPr>
          </a:p>
        </p:txBody>
      </p:sp>
      <p:sp>
        <p:nvSpPr>
          <p:cNvPr id="8" name="Rechteck 7">
            <a:extLst>
              <a:ext uri="{FF2B5EF4-FFF2-40B4-BE49-F238E27FC236}">
                <a16:creationId xmlns:a16="http://schemas.microsoft.com/office/drawing/2014/main" id="{62AFF7CA-3090-CE5B-F640-713D77860EC3}"/>
              </a:ext>
            </a:extLst>
          </p:cNvPr>
          <p:cNvSpPr/>
          <p:nvPr>
            <p:custDataLst>
              <p:tags r:id="rId2"/>
            </p:custDataLst>
          </p:nvPr>
        </p:nvSpPr>
        <p:spPr>
          <a:xfrm>
            <a:off x="8509000" y="6038355"/>
            <a:ext cx="25400" cy="115288"/>
          </a:xfrm>
          <a:prstGeom prst="rect">
            <a:avLst/>
          </a:prstGeom>
          <a:noFill/>
          <a:ln w="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r">
              <a:lnSpc>
                <a:spcPct val="107000"/>
              </a:lnSpc>
              <a:spcBef>
                <a:spcPts val="0"/>
              </a:spcBef>
              <a:spcAft>
                <a:spcPts val="0"/>
              </a:spcAft>
            </a:pPr>
            <a:endParaRPr lang="x-none" sz="700"/>
          </a:p>
        </p:txBody>
      </p:sp>
      <p:graphicFrame>
        <p:nvGraphicFramePr>
          <p:cNvPr id="11" name="Object 2">
            <a:extLst>
              <a:ext uri="{FF2B5EF4-FFF2-40B4-BE49-F238E27FC236}">
                <a16:creationId xmlns:a16="http://schemas.microsoft.com/office/drawing/2014/main" id="{38DE9391-49DC-A78B-EA70-E231ED7EF842}"/>
              </a:ext>
            </a:extLst>
          </p:cNvPr>
          <p:cNvGraphicFramePr>
            <a:graphicFrameLocks noChangeAspect="1"/>
          </p:cNvGraphicFramePr>
          <p:nvPr>
            <p:custDataLst>
              <p:tags r:id="rId3"/>
            </p:custDataLst>
          </p:nvPr>
        </p:nvGraphicFramePr>
        <p:xfrm>
          <a:off x="2859087" y="4757802"/>
          <a:ext cx="2322513" cy="935037"/>
        </p:xfrm>
        <a:graphic>
          <a:graphicData uri="http://schemas.openxmlformats.org/presentationml/2006/ole">
            <mc:AlternateContent xmlns:mc="http://schemas.openxmlformats.org/markup-compatibility/2006">
              <mc:Choice xmlns:v="urn:schemas-microsoft-com:vml" Requires="v">
                <p:oleObj name="Formel" r:id="rId7" imgW="1117440" imgH="457200" progId="Equation.3">
                  <p:embed/>
                </p:oleObj>
              </mc:Choice>
              <mc:Fallback>
                <p:oleObj name="Formel" r:id="rId7" imgW="1117440" imgH="457200" progId="Equation.3">
                  <p:embed/>
                  <p:pic>
                    <p:nvPicPr>
                      <p:cNvPr id="11" name="Object 2">
                        <a:extLst>
                          <a:ext uri="{FF2B5EF4-FFF2-40B4-BE49-F238E27FC236}">
                            <a16:creationId xmlns:a16="http://schemas.microsoft.com/office/drawing/2014/main" id="{38DE9391-49DC-A78B-EA70-E231ED7EF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9087" y="4757802"/>
                        <a:ext cx="2322513"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3">
            <a:extLst>
              <a:ext uri="{FF2B5EF4-FFF2-40B4-BE49-F238E27FC236}">
                <a16:creationId xmlns:a16="http://schemas.microsoft.com/office/drawing/2014/main" id="{484B6069-68EE-7F38-38D5-7BAEAE3B457A}"/>
              </a:ext>
            </a:extLst>
          </p:cNvPr>
          <p:cNvPicPr>
            <a:picLocks noChangeAspect="1" noChangeArrowheads="1"/>
          </p:cNvPicPr>
          <p:nvPr>
            <p:custDataLst>
              <p:tags r:id="rId4"/>
            </p:custDataLst>
          </p:nvPr>
        </p:nvPicPr>
        <p:blipFill>
          <a:blip r:embed="rId9" cstate="print"/>
          <a:srcRect/>
          <a:stretch>
            <a:fillRect/>
          </a:stretch>
        </p:blipFill>
        <p:spPr bwMode="auto">
          <a:xfrm>
            <a:off x="5391788" y="1667560"/>
            <a:ext cx="6771282" cy="3779320"/>
          </a:xfrm>
          <a:prstGeom prst="rect">
            <a:avLst/>
          </a:prstGeom>
          <a:noFill/>
          <a:ln w="9525">
            <a:noFill/>
            <a:miter lim="800000"/>
            <a:headEnd/>
            <a:tailEnd/>
          </a:ln>
        </p:spPr>
      </p:pic>
      <p:sp>
        <p:nvSpPr>
          <p:cNvPr id="6" name="Title 1">
            <a:extLst>
              <a:ext uri="{FF2B5EF4-FFF2-40B4-BE49-F238E27FC236}">
                <a16:creationId xmlns:a16="http://schemas.microsoft.com/office/drawing/2014/main" id="{0AD3F2A1-512B-9915-2230-30BC0E8D887B}"/>
              </a:ext>
            </a:extLst>
          </p:cNvPr>
          <p:cNvSpPr>
            <a:spLocks noGrp="1"/>
          </p:cNvSpPr>
          <p:nvPr>
            <p:ph type="title"/>
          </p:nvPr>
        </p:nvSpPr>
        <p:spPr>
          <a:xfrm>
            <a:off x="850901" y="242986"/>
            <a:ext cx="10515600" cy="1325563"/>
          </a:xfrm>
        </p:spPr>
        <p:txBody>
          <a:bodyPr/>
          <a:lstStyle/>
          <a:p>
            <a:r>
              <a:rPr lang="en-US" b="1" dirty="0"/>
              <a:t>MTBF Mean Time Between Failures</a:t>
            </a:r>
          </a:p>
        </p:txBody>
      </p:sp>
      <p:sp>
        <p:nvSpPr>
          <p:cNvPr id="15" name="Slide Number Placeholder 14">
            <a:extLst>
              <a:ext uri="{FF2B5EF4-FFF2-40B4-BE49-F238E27FC236}">
                <a16:creationId xmlns:a16="http://schemas.microsoft.com/office/drawing/2014/main" id="{B72F33C4-317A-874E-40A9-85907B4A7906}"/>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22</a:t>
            </a:fld>
            <a:endParaRPr lang="en-US" dirty="0">
              <a:solidFill>
                <a:schemeClr val="bg1"/>
              </a:solidFill>
            </a:endParaRPr>
          </a:p>
        </p:txBody>
      </p:sp>
    </p:spTree>
    <p:extLst>
      <p:ext uri="{BB962C8B-B14F-4D97-AF65-F5344CB8AC3E}">
        <p14:creationId xmlns:p14="http://schemas.microsoft.com/office/powerpoint/2010/main" val="266397882"/>
      </p:ext>
    </p:extLst>
  </p:cSld>
  <p:clrMapOvr>
    <a:masterClrMapping/>
  </p:clrMapOvr>
  <p:extLst>
    <p:ext uri="{6950BFC3-D8DA-4A85-94F7-54DA5524770B}">
      <p188:commentRel xmlns:p188="http://schemas.microsoft.com/office/powerpoint/2018/8/main" r:id="rId6"/>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E353-0BBE-4076-897D-58D4D1B420EC}"/>
              </a:ext>
            </a:extLst>
          </p:cNvPr>
          <p:cNvSpPr>
            <a:spLocks noGrp="1"/>
          </p:cNvSpPr>
          <p:nvPr>
            <p:ph type="title"/>
          </p:nvPr>
        </p:nvSpPr>
        <p:spPr/>
        <p:txBody>
          <a:bodyPr/>
          <a:lstStyle/>
          <a:p>
            <a:r>
              <a:rPr lang="en-US" b="1" dirty="0"/>
              <a:t>Synchronization</a:t>
            </a:r>
          </a:p>
        </p:txBody>
      </p:sp>
      <p:sp>
        <p:nvSpPr>
          <p:cNvPr id="3" name="Content Placeholder 2">
            <a:extLst>
              <a:ext uri="{FF2B5EF4-FFF2-40B4-BE49-F238E27FC236}">
                <a16:creationId xmlns:a16="http://schemas.microsoft.com/office/drawing/2014/main" id="{BBDF6E2F-DA84-4450-AEC7-2E972F9B12B0}"/>
              </a:ext>
            </a:extLst>
          </p:cNvPr>
          <p:cNvSpPr>
            <a:spLocks noGrp="1"/>
          </p:cNvSpPr>
          <p:nvPr>
            <p:ph idx="1"/>
          </p:nvPr>
        </p:nvSpPr>
        <p:spPr>
          <a:xfrm>
            <a:off x="166006" y="1806087"/>
            <a:ext cx="11033359" cy="4351338"/>
          </a:xfrm>
        </p:spPr>
        <p:txBody>
          <a:bodyPr>
            <a:normAutofit/>
          </a:bodyPr>
          <a:lstStyle/>
          <a:p>
            <a:r>
              <a:rPr lang="en-US" sz="2000" dirty="0"/>
              <a:t>Synchronizing one bit with two DFFs changes odds of metastability on the 2</a:t>
            </a:r>
            <a:r>
              <a:rPr lang="en-US" sz="2000" baseline="30000" dirty="0"/>
              <a:t>nd</a:t>
            </a:r>
            <a:r>
              <a:rPr lang="en-US" sz="2000" dirty="0"/>
              <a:t> flop from ~1/p to ~1/p</a:t>
            </a:r>
            <a:r>
              <a:rPr lang="en-US" sz="2000" baseline="30000" dirty="0"/>
              <a:t>2</a:t>
            </a:r>
          </a:p>
          <a:p>
            <a:pPr lvl="1"/>
            <a:endParaRPr lang="en-US" sz="1800" dirty="0"/>
          </a:p>
          <a:p>
            <a:pPr lvl="1"/>
            <a:r>
              <a:rPr lang="en-US" sz="1800" dirty="0"/>
              <a:t>The probability of a </a:t>
            </a:r>
            <a:r>
              <a:rPr lang="en-US" sz="1800" b="1" dirty="0">
                <a:solidFill>
                  <a:schemeClr val="accent2">
                    <a:lumMod val="75000"/>
                  </a:schemeClr>
                </a:solidFill>
              </a:rPr>
              <a:t>metastability</a:t>
            </a:r>
            <a:r>
              <a:rPr lang="en-US" sz="1800" dirty="0"/>
              <a:t> </a:t>
            </a:r>
            <a:br>
              <a:rPr lang="en-US" sz="1800" dirty="0"/>
            </a:br>
            <a:r>
              <a:rPr lang="en-US" sz="1800" dirty="0"/>
              <a:t>event in the </a:t>
            </a:r>
            <a:r>
              <a:rPr lang="en-US" sz="1800" b="1" dirty="0">
                <a:solidFill>
                  <a:schemeClr val="accent2">
                    <a:lumMod val="75000"/>
                  </a:schemeClr>
                </a:solidFill>
              </a:rPr>
              <a:t>receiving Flop</a:t>
            </a:r>
            <a:r>
              <a:rPr lang="en-US" sz="1800" b="1" dirty="0"/>
              <a:t> </a:t>
            </a:r>
            <a:r>
              <a:rPr lang="en-US" sz="1800" dirty="0"/>
              <a:t>(F2):</a:t>
            </a:r>
            <a:endParaRPr lang="en-US" sz="1600" dirty="0"/>
          </a:p>
          <a:p>
            <a:pPr lvl="1"/>
            <a:r>
              <a:rPr lang="en-US" sz="1600" dirty="0"/>
              <a:t>For a typical .25um ASIC technology, </a:t>
            </a:r>
            <a:br>
              <a:rPr lang="en-US" sz="1600" dirty="0"/>
            </a:br>
            <a:r>
              <a:rPr lang="en-US" sz="1600" dirty="0"/>
              <a:t>T</a:t>
            </a:r>
            <a:r>
              <a:rPr lang="en-US" sz="1600" baseline="-25000" dirty="0"/>
              <a:t>0</a:t>
            </a:r>
            <a:r>
              <a:rPr lang="en-US" sz="1600" dirty="0"/>
              <a:t>=9.6nS,τ=0.31nS, and for T</a:t>
            </a:r>
            <a:r>
              <a:rPr lang="en-US" sz="1600" baseline="-25000" dirty="0"/>
              <a:t>r</a:t>
            </a:r>
            <a:r>
              <a:rPr lang="en-US" sz="1600" dirty="0"/>
              <a:t>=2.3nS,</a:t>
            </a:r>
            <a:br>
              <a:rPr lang="en-US" sz="1600" dirty="0"/>
            </a:br>
            <a:r>
              <a:rPr lang="en-US" sz="1600" dirty="0"/>
              <a:t>F</a:t>
            </a:r>
            <a:r>
              <a:rPr lang="en-US" sz="1600" baseline="-25000" dirty="0"/>
              <a:t>c</a:t>
            </a:r>
            <a:r>
              <a:rPr lang="en-US" sz="1600" dirty="0"/>
              <a:t>=100Mhz and F</a:t>
            </a:r>
            <a:r>
              <a:rPr lang="en-US" sz="1600" baseline="-25000" dirty="0"/>
              <a:t>d</a:t>
            </a:r>
            <a:r>
              <a:rPr lang="en-US" sz="1600" dirty="0"/>
              <a:t>=1Mhz,</a:t>
            </a:r>
            <a:br>
              <a:rPr lang="en-US" sz="1600" dirty="0"/>
            </a:br>
            <a:r>
              <a:rPr lang="en-US" sz="1600" dirty="0"/>
              <a:t> the </a:t>
            </a:r>
            <a:r>
              <a:rPr lang="en-US" sz="1600" b="1" dirty="0">
                <a:solidFill>
                  <a:schemeClr val="accent2">
                    <a:lumMod val="75000"/>
                  </a:schemeClr>
                </a:solidFill>
              </a:rPr>
              <a:t>MTBF=20.1 days</a:t>
            </a:r>
            <a:r>
              <a:rPr lang="en-US" sz="1600" dirty="0"/>
              <a:t>. </a:t>
            </a:r>
          </a:p>
          <a:p>
            <a:pPr marL="457200" lvl="1" indent="0">
              <a:buNone/>
            </a:pPr>
            <a:endParaRPr lang="en-US" sz="1600" dirty="0"/>
          </a:p>
          <a:p>
            <a:pPr lvl="1"/>
            <a:r>
              <a:rPr lang="en-US" sz="1600" dirty="0"/>
              <a:t>When using a </a:t>
            </a:r>
            <a:r>
              <a:rPr lang="en-US" sz="1600" b="1" dirty="0">
                <a:solidFill>
                  <a:srgbClr val="00B050"/>
                </a:solidFill>
              </a:rPr>
              <a:t>2-flop synchronizer</a:t>
            </a:r>
            <a:r>
              <a:rPr lang="en-US" sz="1600" dirty="0"/>
              <a:t>, the </a:t>
            </a:r>
            <a:r>
              <a:rPr lang="en-US" sz="1600" dirty="0">
                <a:solidFill>
                  <a:srgbClr val="00B050"/>
                </a:solidFill>
              </a:rPr>
              <a:t>MTBF</a:t>
            </a:r>
            <a:r>
              <a:rPr lang="en-US" sz="1600" dirty="0"/>
              <a:t> </a:t>
            </a:r>
            <a:br>
              <a:rPr lang="en-US" sz="1600" dirty="0"/>
            </a:br>
            <a:r>
              <a:rPr lang="en-US" sz="1600" dirty="0"/>
              <a:t>at the output of the 2nd flop will be </a:t>
            </a:r>
            <a:r>
              <a:rPr lang="en-US" sz="1600" b="1" dirty="0">
                <a:solidFill>
                  <a:srgbClr val="00B050"/>
                </a:solidFill>
              </a:rPr>
              <a:t>9.57 ∙ 10</a:t>
            </a:r>
            <a:r>
              <a:rPr lang="en-US" sz="1600" b="1" baseline="30000" dirty="0">
                <a:solidFill>
                  <a:srgbClr val="00B050"/>
                </a:solidFill>
              </a:rPr>
              <a:t>10</a:t>
            </a:r>
            <a:r>
              <a:rPr lang="en-US" sz="1600" b="1" dirty="0">
                <a:solidFill>
                  <a:srgbClr val="00B050"/>
                </a:solidFill>
              </a:rPr>
              <a:t>years</a:t>
            </a:r>
            <a:r>
              <a:rPr lang="en-US" sz="1600" dirty="0"/>
              <a:t>.</a:t>
            </a:r>
          </a:p>
          <a:p>
            <a:pPr lvl="1"/>
            <a:endParaRPr lang="en-US" sz="1600" dirty="0"/>
          </a:p>
          <a:p>
            <a:pPr lvl="1"/>
            <a:r>
              <a:rPr lang="en-US" sz="1600" dirty="0"/>
              <a:t>… add a 3</a:t>
            </a:r>
            <a:r>
              <a:rPr lang="en-US" sz="1600" baseline="30000" dirty="0"/>
              <a:t>rd</a:t>
            </a:r>
            <a:r>
              <a:rPr lang="en-US" sz="1600" dirty="0"/>
              <a:t> DFF for  ~1/p</a:t>
            </a:r>
            <a:r>
              <a:rPr lang="en-US" sz="1600" baseline="30000" dirty="0"/>
              <a:t>3</a:t>
            </a:r>
            <a:r>
              <a:rPr lang="en-US" sz="1600" dirty="0"/>
              <a:t> </a:t>
            </a:r>
            <a:r>
              <a:rPr lang="en-US" sz="1600" dirty="0">
                <a:sym typeface="Wingdings" panose="05000000000000000000" pitchFamily="2" charset="2"/>
              </a:rPr>
              <a:t> </a:t>
            </a:r>
            <a:r>
              <a:rPr lang="en-US" sz="1600" dirty="0"/>
              <a:t>improving MTBF to any level</a:t>
            </a:r>
            <a:br>
              <a:rPr lang="en-US" sz="1600" dirty="0"/>
            </a:br>
            <a:r>
              <a:rPr lang="en-US" sz="1600" dirty="0"/>
              <a:t>is possible at the cost of transmission delay </a:t>
            </a:r>
          </a:p>
          <a:p>
            <a:endParaRPr lang="en-US" dirty="0"/>
          </a:p>
        </p:txBody>
      </p:sp>
      <p:sp>
        <p:nvSpPr>
          <p:cNvPr id="9" name="TextBox 8">
            <a:extLst>
              <a:ext uri="{FF2B5EF4-FFF2-40B4-BE49-F238E27FC236}">
                <a16:creationId xmlns:a16="http://schemas.microsoft.com/office/drawing/2014/main" id="{E45FA708-1E6B-5D74-2BC2-D91469EAD1D4}"/>
              </a:ext>
            </a:extLst>
          </p:cNvPr>
          <p:cNvSpPr txBox="1"/>
          <p:nvPr/>
        </p:nvSpPr>
        <p:spPr>
          <a:xfrm>
            <a:off x="4454370" y="1345272"/>
            <a:ext cx="2793329"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US" dirty="0"/>
              <a:t>4.1 Multi-flop synchronizers</a:t>
            </a:r>
          </a:p>
        </p:txBody>
      </p:sp>
      <p:sp>
        <p:nvSpPr>
          <p:cNvPr id="13" name="Slide Number Placeholder 12">
            <a:extLst>
              <a:ext uri="{FF2B5EF4-FFF2-40B4-BE49-F238E27FC236}">
                <a16:creationId xmlns:a16="http://schemas.microsoft.com/office/drawing/2014/main" id="{B049B8B7-67D5-92CF-A0DA-CF832DF2EE4F}"/>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23</a:t>
            </a:fld>
            <a:endParaRPr lang="en-US" dirty="0">
              <a:solidFill>
                <a:schemeClr val="bg1"/>
              </a:solidFill>
            </a:endParaRPr>
          </a:p>
        </p:txBody>
      </p:sp>
      <p:grpSp>
        <p:nvGrpSpPr>
          <p:cNvPr id="230" name="Gruppieren 229">
            <a:extLst>
              <a:ext uri="{FF2B5EF4-FFF2-40B4-BE49-F238E27FC236}">
                <a16:creationId xmlns:a16="http://schemas.microsoft.com/office/drawing/2014/main" id="{8715F637-E03D-40A2-E033-E9CEFD33BFAA}"/>
              </a:ext>
            </a:extLst>
          </p:cNvPr>
          <p:cNvGrpSpPr/>
          <p:nvPr/>
        </p:nvGrpSpPr>
        <p:grpSpPr>
          <a:xfrm>
            <a:off x="7335699" y="4014349"/>
            <a:ext cx="2940944" cy="1233946"/>
            <a:chOff x="8064671" y="3959275"/>
            <a:chExt cx="2940944" cy="1233946"/>
          </a:xfrm>
        </p:grpSpPr>
        <p:sp>
          <p:nvSpPr>
            <p:cNvPr id="6" name="Rechteck 5">
              <a:extLst>
                <a:ext uri="{FF2B5EF4-FFF2-40B4-BE49-F238E27FC236}">
                  <a16:creationId xmlns:a16="http://schemas.microsoft.com/office/drawing/2014/main" id="{006C3FCB-8451-ACC1-46D5-BCD511215D87}"/>
                </a:ext>
              </a:extLst>
            </p:cNvPr>
            <p:cNvSpPr/>
            <p:nvPr/>
          </p:nvSpPr>
          <p:spPr>
            <a:xfrm>
              <a:off x="8064671" y="3981756"/>
              <a:ext cx="754040" cy="1195007"/>
            </a:xfrm>
            <a:prstGeom prst="rect">
              <a:avLst/>
            </a:prstGeom>
            <a:solidFill>
              <a:schemeClr val="accent1">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7" name="Rechteck 6">
              <a:extLst>
                <a:ext uri="{FF2B5EF4-FFF2-40B4-BE49-F238E27FC236}">
                  <a16:creationId xmlns:a16="http://schemas.microsoft.com/office/drawing/2014/main" id="{4BB64830-D7C3-01BF-5278-A6FD57C33AF5}"/>
                </a:ext>
              </a:extLst>
            </p:cNvPr>
            <p:cNvSpPr/>
            <p:nvPr/>
          </p:nvSpPr>
          <p:spPr>
            <a:xfrm>
              <a:off x="8835199" y="3981756"/>
              <a:ext cx="2170416" cy="1195007"/>
            </a:xfrm>
            <a:prstGeom prst="rect">
              <a:avLst/>
            </a:prstGeom>
            <a:solidFill>
              <a:schemeClr val="accent4">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p>
          </p:txBody>
        </p:sp>
        <p:sp>
          <p:nvSpPr>
            <p:cNvPr id="11" name="Line 24">
              <a:extLst>
                <a:ext uri="{FF2B5EF4-FFF2-40B4-BE49-F238E27FC236}">
                  <a16:creationId xmlns:a16="http://schemas.microsoft.com/office/drawing/2014/main" id="{3A69B160-6C32-6014-1EB0-42762CF40F93}"/>
                </a:ext>
              </a:extLst>
            </p:cNvPr>
            <p:cNvSpPr>
              <a:spLocks noChangeShapeType="1"/>
            </p:cNvSpPr>
            <p:nvPr/>
          </p:nvSpPr>
          <p:spPr bwMode="auto">
            <a:xfrm>
              <a:off x="10442144" y="4835538"/>
              <a:ext cx="494472"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12" name="Line 24">
              <a:extLst>
                <a:ext uri="{FF2B5EF4-FFF2-40B4-BE49-F238E27FC236}">
                  <a16:creationId xmlns:a16="http://schemas.microsoft.com/office/drawing/2014/main" id="{D8F8F588-81D3-FF38-B1AA-2467E7C58912}"/>
                </a:ext>
              </a:extLst>
            </p:cNvPr>
            <p:cNvSpPr>
              <a:spLocks noChangeShapeType="1"/>
            </p:cNvSpPr>
            <p:nvPr/>
          </p:nvSpPr>
          <p:spPr bwMode="auto">
            <a:xfrm>
              <a:off x="10442145" y="4083953"/>
              <a:ext cx="494471"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14" name="Line 24">
              <a:extLst>
                <a:ext uri="{FF2B5EF4-FFF2-40B4-BE49-F238E27FC236}">
                  <a16:creationId xmlns:a16="http://schemas.microsoft.com/office/drawing/2014/main" id="{58FE7FB7-E1B5-C843-3CC9-906D07BE1E20}"/>
                </a:ext>
              </a:extLst>
            </p:cNvPr>
            <p:cNvSpPr>
              <a:spLocks noChangeShapeType="1"/>
            </p:cNvSpPr>
            <p:nvPr/>
          </p:nvSpPr>
          <p:spPr bwMode="auto">
            <a:xfrm>
              <a:off x="10268127" y="4468173"/>
              <a:ext cx="668488"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15" name="Rectangle 50">
              <a:extLst>
                <a:ext uri="{FF2B5EF4-FFF2-40B4-BE49-F238E27FC236}">
                  <a16:creationId xmlns:a16="http://schemas.microsoft.com/office/drawing/2014/main" id="{08126BEE-84CF-5252-F70D-B5D7996D254B}"/>
                </a:ext>
              </a:extLst>
            </p:cNvPr>
            <p:cNvSpPr>
              <a:spLocks noChangeArrowheads="1"/>
            </p:cNvSpPr>
            <p:nvPr/>
          </p:nvSpPr>
          <p:spPr bwMode="auto">
            <a:xfrm>
              <a:off x="8344662" y="4444649"/>
              <a:ext cx="312770" cy="3512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Bosch Office Sans" pitchFamily="34" charset="0"/>
              </a:endParaRPr>
            </a:p>
          </p:txBody>
        </p:sp>
        <p:sp>
          <p:nvSpPr>
            <p:cNvPr id="16" name="Rectangle 60">
              <a:extLst>
                <a:ext uri="{FF2B5EF4-FFF2-40B4-BE49-F238E27FC236}">
                  <a16:creationId xmlns:a16="http://schemas.microsoft.com/office/drawing/2014/main" id="{62E0ABB3-F7E8-4CE2-07A8-98FF21BCB527}"/>
                </a:ext>
              </a:extLst>
            </p:cNvPr>
            <p:cNvSpPr>
              <a:spLocks noChangeArrowheads="1"/>
            </p:cNvSpPr>
            <p:nvPr/>
          </p:nvSpPr>
          <p:spPr bwMode="auto">
            <a:xfrm>
              <a:off x="8347463" y="4443865"/>
              <a:ext cx="312770" cy="351289"/>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17" name="Freeform 7">
              <a:extLst>
                <a:ext uri="{FF2B5EF4-FFF2-40B4-BE49-F238E27FC236}">
                  <a16:creationId xmlns:a16="http://schemas.microsoft.com/office/drawing/2014/main" id="{91B20293-DEB8-AFF0-190E-ABB3248D23D8}"/>
                </a:ext>
              </a:extLst>
            </p:cNvPr>
            <p:cNvSpPr>
              <a:spLocks/>
            </p:cNvSpPr>
            <p:nvPr/>
          </p:nvSpPr>
          <p:spPr bwMode="auto">
            <a:xfrm>
              <a:off x="8347463" y="4678319"/>
              <a:ext cx="75625" cy="87822"/>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Bosch Office Sans" pitchFamily="34" charset="0"/>
              </a:endParaRPr>
            </a:p>
          </p:txBody>
        </p:sp>
        <p:sp>
          <p:nvSpPr>
            <p:cNvPr id="18" name="Freeform 8">
              <a:extLst>
                <a:ext uri="{FF2B5EF4-FFF2-40B4-BE49-F238E27FC236}">
                  <a16:creationId xmlns:a16="http://schemas.microsoft.com/office/drawing/2014/main" id="{BD26749D-2C00-B5BF-9D9F-4C9F670A8DF2}"/>
                </a:ext>
              </a:extLst>
            </p:cNvPr>
            <p:cNvSpPr>
              <a:spLocks/>
            </p:cNvSpPr>
            <p:nvPr/>
          </p:nvSpPr>
          <p:spPr bwMode="auto">
            <a:xfrm>
              <a:off x="8347463" y="4678319"/>
              <a:ext cx="75625" cy="87822"/>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19" name="Rectangle 9">
              <a:extLst>
                <a:ext uri="{FF2B5EF4-FFF2-40B4-BE49-F238E27FC236}">
                  <a16:creationId xmlns:a16="http://schemas.microsoft.com/office/drawing/2014/main" id="{52BB8AB2-10D8-15AF-36CC-BBF95924B4EA}"/>
                </a:ext>
              </a:extLst>
            </p:cNvPr>
            <p:cNvSpPr>
              <a:spLocks noChangeArrowheads="1"/>
            </p:cNvSpPr>
            <p:nvPr/>
          </p:nvSpPr>
          <p:spPr bwMode="auto">
            <a:xfrm>
              <a:off x="8362401" y="4468173"/>
              <a:ext cx="577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D1</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 name="Rectangle 10">
              <a:extLst>
                <a:ext uri="{FF2B5EF4-FFF2-40B4-BE49-F238E27FC236}">
                  <a16:creationId xmlns:a16="http://schemas.microsoft.com/office/drawing/2014/main" id="{A03BA3BC-0D60-BBA9-80E8-2283F32AC70A}"/>
                </a:ext>
              </a:extLst>
            </p:cNvPr>
            <p:cNvSpPr>
              <a:spLocks noChangeArrowheads="1"/>
            </p:cNvSpPr>
            <p:nvPr/>
          </p:nvSpPr>
          <p:spPr bwMode="auto">
            <a:xfrm>
              <a:off x="8552864" y="4468173"/>
              <a:ext cx="6091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Q1</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1" name="Line 17">
              <a:extLst>
                <a:ext uri="{FF2B5EF4-FFF2-40B4-BE49-F238E27FC236}">
                  <a16:creationId xmlns:a16="http://schemas.microsoft.com/office/drawing/2014/main" id="{B7DFDF77-3086-5155-8628-614E4E514AF8}"/>
                </a:ext>
              </a:extLst>
            </p:cNvPr>
            <p:cNvSpPr>
              <a:spLocks noChangeShapeType="1"/>
            </p:cNvSpPr>
            <p:nvPr/>
          </p:nvSpPr>
          <p:spPr bwMode="auto">
            <a:xfrm>
              <a:off x="8660233" y="4502675"/>
              <a:ext cx="329576"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22" name="Rectangle 19">
              <a:extLst>
                <a:ext uri="{FF2B5EF4-FFF2-40B4-BE49-F238E27FC236}">
                  <a16:creationId xmlns:a16="http://schemas.microsoft.com/office/drawing/2014/main" id="{ED7581A1-9962-AD99-9B85-2B996FACF074}"/>
                </a:ext>
              </a:extLst>
            </p:cNvPr>
            <p:cNvSpPr>
              <a:spLocks noChangeArrowheads="1"/>
            </p:cNvSpPr>
            <p:nvPr/>
          </p:nvSpPr>
          <p:spPr bwMode="auto">
            <a:xfrm>
              <a:off x="8219554" y="4431319"/>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3" name="Line 20">
              <a:extLst>
                <a:ext uri="{FF2B5EF4-FFF2-40B4-BE49-F238E27FC236}">
                  <a16:creationId xmlns:a16="http://schemas.microsoft.com/office/drawing/2014/main" id="{C1F57542-0C94-01D3-B4CF-019AA03759DA}"/>
                </a:ext>
              </a:extLst>
            </p:cNvPr>
            <p:cNvSpPr>
              <a:spLocks noChangeShapeType="1"/>
            </p:cNvSpPr>
            <p:nvPr/>
          </p:nvSpPr>
          <p:spPr bwMode="auto">
            <a:xfrm>
              <a:off x="8169138" y="4502675"/>
              <a:ext cx="178326"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24" name="Line 24">
              <a:extLst>
                <a:ext uri="{FF2B5EF4-FFF2-40B4-BE49-F238E27FC236}">
                  <a16:creationId xmlns:a16="http://schemas.microsoft.com/office/drawing/2014/main" id="{C34916D6-018C-F26A-E583-DC9666E38D18}"/>
                </a:ext>
              </a:extLst>
            </p:cNvPr>
            <p:cNvSpPr>
              <a:spLocks noChangeShapeType="1"/>
            </p:cNvSpPr>
            <p:nvPr/>
          </p:nvSpPr>
          <p:spPr bwMode="auto">
            <a:xfrm>
              <a:off x="9302578" y="4501106"/>
              <a:ext cx="227808" cy="0"/>
            </a:xfrm>
            <a:prstGeom prst="line">
              <a:avLst/>
            </a:prstGeom>
            <a:noFill/>
            <a:ln w="19050"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25" name="Rectangle 27">
              <a:extLst>
                <a:ext uri="{FF2B5EF4-FFF2-40B4-BE49-F238E27FC236}">
                  <a16:creationId xmlns:a16="http://schemas.microsoft.com/office/drawing/2014/main" id="{49B7E2DD-6067-BFD4-6BDE-50DADCBCBDAA}"/>
                </a:ext>
              </a:extLst>
            </p:cNvPr>
            <p:cNvSpPr>
              <a:spLocks noChangeArrowheads="1"/>
            </p:cNvSpPr>
            <p:nvPr/>
          </p:nvSpPr>
          <p:spPr bwMode="auto">
            <a:xfrm flipV="1">
              <a:off x="8503381" y="4704980"/>
              <a:ext cx="13164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00" b="0" i="0" u="none" strike="noStrike" kern="0" cap="none" spc="0" normalizeH="0" baseline="0" noProof="0" dirty="0">
                  <a:ln>
                    <a:noFill/>
                  </a:ln>
                  <a:solidFill>
                    <a:srgbClr val="000000"/>
                  </a:solidFill>
                  <a:effectLst/>
                  <a:uLnTx/>
                  <a:uFillTx/>
                  <a:latin typeface="Calibri" panose="020F0502020204030204" pitchFamily="34" charset="0"/>
                </a:rPr>
                <a:t> </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6" name="Rectangle 28">
              <a:extLst>
                <a:ext uri="{FF2B5EF4-FFF2-40B4-BE49-F238E27FC236}">
                  <a16:creationId xmlns:a16="http://schemas.microsoft.com/office/drawing/2014/main" id="{6FD71461-A7D2-9AF8-1DCD-690B815292B0}"/>
                </a:ext>
              </a:extLst>
            </p:cNvPr>
            <p:cNvSpPr>
              <a:spLocks noChangeArrowheads="1"/>
            </p:cNvSpPr>
            <p:nvPr/>
          </p:nvSpPr>
          <p:spPr bwMode="auto">
            <a:xfrm>
              <a:off x="8448297" y="4389761"/>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7" name="Rectangle 10">
              <a:extLst>
                <a:ext uri="{FF2B5EF4-FFF2-40B4-BE49-F238E27FC236}">
                  <a16:creationId xmlns:a16="http://schemas.microsoft.com/office/drawing/2014/main" id="{BA42E07B-1AC7-ED79-B026-D897AF4D2CEB}"/>
                </a:ext>
              </a:extLst>
            </p:cNvPr>
            <p:cNvSpPr>
              <a:spLocks noChangeArrowheads="1"/>
            </p:cNvSpPr>
            <p:nvPr/>
          </p:nvSpPr>
          <p:spPr bwMode="auto">
            <a:xfrm>
              <a:off x="8456699" y="4562269"/>
              <a:ext cx="1106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grpSp>
          <p:nvGrpSpPr>
            <p:cNvPr id="28" name="Gruppieren 27">
              <a:extLst>
                <a:ext uri="{FF2B5EF4-FFF2-40B4-BE49-F238E27FC236}">
                  <a16:creationId xmlns:a16="http://schemas.microsoft.com/office/drawing/2014/main" id="{39AC59AD-B72A-81C3-3943-58A5DBA62765}"/>
                </a:ext>
              </a:extLst>
            </p:cNvPr>
            <p:cNvGrpSpPr/>
            <p:nvPr/>
          </p:nvGrpSpPr>
          <p:grpSpPr>
            <a:xfrm>
              <a:off x="8989808" y="4385840"/>
              <a:ext cx="312770" cy="409314"/>
              <a:chOff x="3374614" y="1338786"/>
              <a:chExt cx="531813" cy="828675"/>
            </a:xfrm>
          </p:grpSpPr>
          <p:sp>
            <p:nvSpPr>
              <p:cNvPr id="77" name="Rectangle 11">
                <a:extLst>
                  <a:ext uri="{FF2B5EF4-FFF2-40B4-BE49-F238E27FC236}">
                    <a16:creationId xmlns:a16="http://schemas.microsoft.com/office/drawing/2014/main" id="{9CD70FBF-C806-1515-2872-83C94B42D75D}"/>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78" name="Rectangle 12">
                <a:extLst>
                  <a:ext uri="{FF2B5EF4-FFF2-40B4-BE49-F238E27FC236}">
                    <a16:creationId xmlns:a16="http://schemas.microsoft.com/office/drawing/2014/main" id="{D580CB4C-ADF0-B7C0-FE8E-ACF5DE70D641}"/>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79" name="Freeform 13">
                <a:extLst>
                  <a:ext uri="{FF2B5EF4-FFF2-40B4-BE49-F238E27FC236}">
                    <a16:creationId xmlns:a16="http://schemas.microsoft.com/office/drawing/2014/main" id="{75D4D127-A520-C317-210E-AF97BFBCDCE6}"/>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80" name="Freeform 14">
                <a:extLst>
                  <a:ext uri="{FF2B5EF4-FFF2-40B4-BE49-F238E27FC236}">
                    <a16:creationId xmlns:a16="http://schemas.microsoft.com/office/drawing/2014/main" id="{4E996406-9D1D-B639-D64E-4BD2B120E4C5}"/>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81" name="Rectangle 15">
                <a:extLst>
                  <a:ext uri="{FF2B5EF4-FFF2-40B4-BE49-F238E27FC236}">
                    <a16:creationId xmlns:a16="http://schemas.microsoft.com/office/drawing/2014/main" id="{69AE2058-E5EB-F961-1310-7C12A19DAB0F}"/>
                  </a:ext>
                </a:extLst>
              </p:cNvPr>
              <p:cNvSpPr>
                <a:spLocks noChangeArrowheads="1"/>
              </p:cNvSpPr>
              <p:nvPr/>
            </p:nvSpPr>
            <p:spPr bwMode="auto">
              <a:xfrm>
                <a:off x="3406364" y="1505475"/>
                <a:ext cx="98123"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D2</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2" name="Rectangle 16">
                <a:extLst>
                  <a:ext uri="{FF2B5EF4-FFF2-40B4-BE49-F238E27FC236}">
                    <a16:creationId xmlns:a16="http://schemas.microsoft.com/office/drawing/2014/main" id="{1E37CE0F-357A-72BE-55C6-EC68512FAF71}"/>
                  </a:ext>
                </a:extLst>
              </p:cNvPr>
              <p:cNvSpPr>
                <a:spLocks noChangeArrowheads="1"/>
              </p:cNvSpPr>
              <p:nvPr/>
            </p:nvSpPr>
            <p:spPr bwMode="auto">
              <a:xfrm>
                <a:off x="3733389" y="1505475"/>
                <a:ext cx="103574"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Q2</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3" name="Rectangle 30">
                <a:extLst>
                  <a:ext uri="{FF2B5EF4-FFF2-40B4-BE49-F238E27FC236}">
                    <a16:creationId xmlns:a16="http://schemas.microsoft.com/office/drawing/2014/main" id="{7C778109-0F86-3AF6-10C3-22106D431E00}"/>
                  </a:ext>
                </a:extLst>
              </p:cNvPr>
              <p:cNvSpPr>
                <a:spLocks noChangeArrowheads="1"/>
              </p:cNvSpPr>
              <p:nvPr/>
            </p:nvSpPr>
            <p:spPr bwMode="auto">
              <a:xfrm>
                <a:off x="3492088"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4" name="Rectangle 31">
                <a:extLst>
                  <a:ext uri="{FF2B5EF4-FFF2-40B4-BE49-F238E27FC236}">
                    <a16:creationId xmlns:a16="http://schemas.microsoft.com/office/drawing/2014/main" id="{BFC1A3FD-6D02-C502-2DA0-923F84EBAD98}"/>
                  </a:ext>
                </a:extLst>
              </p:cNvPr>
              <p:cNvSpPr>
                <a:spLocks noChangeArrowheads="1"/>
              </p:cNvSpPr>
              <p:nvPr/>
            </p:nvSpPr>
            <p:spPr bwMode="auto">
              <a:xfrm>
                <a:off x="3542889"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5" name="Rectangle 10">
                <a:extLst>
                  <a:ext uri="{FF2B5EF4-FFF2-40B4-BE49-F238E27FC236}">
                    <a16:creationId xmlns:a16="http://schemas.microsoft.com/office/drawing/2014/main" id="{6B8E10E3-769A-C9D8-906A-0CAE6A37300C}"/>
                  </a:ext>
                </a:extLst>
              </p:cNvPr>
              <p:cNvSpPr>
                <a:spLocks noChangeArrowheads="1"/>
              </p:cNvSpPr>
              <p:nvPr/>
            </p:nvSpPr>
            <p:spPr bwMode="auto">
              <a:xfrm>
                <a:off x="3552414" y="1695975"/>
                <a:ext cx="188070" cy="28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Calibri" panose="020F0502020204030204" pitchFamily="34" charset="0"/>
                  </a:rPr>
                  <a:t>F2</a:t>
                </a:r>
                <a:endPar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29" name="Gruppieren 28">
              <a:extLst>
                <a:ext uri="{FF2B5EF4-FFF2-40B4-BE49-F238E27FC236}">
                  <a16:creationId xmlns:a16="http://schemas.microsoft.com/office/drawing/2014/main" id="{95986978-B37C-790E-1334-3687FC47251F}"/>
                </a:ext>
              </a:extLst>
            </p:cNvPr>
            <p:cNvGrpSpPr/>
            <p:nvPr/>
          </p:nvGrpSpPr>
          <p:grpSpPr>
            <a:xfrm>
              <a:off x="10540537" y="4339576"/>
              <a:ext cx="312770" cy="409314"/>
              <a:chOff x="3374614" y="1338786"/>
              <a:chExt cx="531813" cy="828675"/>
            </a:xfrm>
          </p:grpSpPr>
          <p:sp>
            <p:nvSpPr>
              <p:cNvPr id="68" name="Rectangle 11">
                <a:extLst>
                  <a:ext uri="{FF2B5EF4-FFF2-40B4-BE49-F238E27FC236}">
                    <a16:creationId xmlns:a16="http://schemas.microsoft.com/office/drawing/2014/main" id="{785BE659-ED93-0958-3625-8CDED16E6857}"/>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69" name="Rectangle 12">
                <a:extLst>
                  <a:ext uri="{FF2B5EF4-FFF2-40B4-BE49-F238E27FC236}">
                    <a16:creationId xmlns:a16="http://schemas.microsoft.com/office/drawing/2014/main" id="{66028F98-816D-D2AC-70B0-621C1909A4CF}"/>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70" name="Freeform 13">
                <a:extLst>
                  <a:ext uri="{FF2B5EF4-FFF2-40B4-BE49-F238E27FC236}">
                    <a16:creationId xmlns:a16="http://schemas.microsoft.com/office/drawing/2014/main" id="{D792828B-9A84-9106-4786-67B8E98522A7}"/>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71" name="Freeform 14">
                <a:extLst>
                  <a:ext uri="{FF2B5EF4-FFF2-40B4-BE49-F238E27FC236}">
                    <a16:creationId xmlns:a16="http://schemas.microsoft.com/office/drawing/2014/main" id="{7655CC2F-290A-1D36-C357-16C7A1EEE6E6}"/>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72" name="Rectangle 15">
                <a:extLst>
                  <a:ext uri="{FF2B5EF4-FFF2-40B4-BE49-F238E27FC236}">
                    <a16:creationId xmlns:a16="http://schemas.microsoft.com/office/drawing/2014/main" id="{29B639E6-3CA5-89F1-EC19-DA80D786EDED}"/>
                  </a:ext>
                </a:extLst>
              </p:cNvPr>
              <p:cNvSpPr>
                <a:spLocks noChangeArrowheads="1"/>
              </p:cNvSpPr>
              <p:nvPr/>
            </p:nvSpPr>
            <p:spPr bwMode="auto">
              <a:xfrm>
                <a:off x="3406364" y="1505475"/>
                <a:ext cx="98123"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D4</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3" name="Rectangle 16">
                <a:extLst>
                  <a:ext uri="{FF2B5EF4-FFF2-40B4-BE49-F238E27FC236}">
                    <a16:creationId xmlns:a16="http://schemas.microsoft.com/office/drawing/2014/main" id="{560C4692-2889-AAC7-FE90-57FAB98AB642}"/>
                  </a:ext>
                </a:extLst>
              </p:cNvPr>
              <p:cNvSpPr>
                <a:spLocks noChangeArrowheads="1"/>
              </p:cNvSpPr>
              <p:nvPr/>
            </p:nvSpPr>
            <p:spPr bwMode="auto">
              <a:xfrm>
                <a:off x="3733389" y="1505475"/>
                <a:ext cx="103574"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Q4</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4" name="Rectangle 30">
                <a:extLst>
                  <a:ext uri="{FF2B5EF4-FFF2-40B4-BE49-F238E27FC236}">
                    <a16:creationId xmlns:a16="http://schemas.microsoft.com/office/drawing/2014/main" id="{963474B8-BCA4-EC79-7C50-31C6C86C2925}"/>
                  </a:ext>
                </a:extLst>
              </p:cNvPr>
              <p:cNvSpPr>
                <a:spLocks noChangeArrowheads="1"/>
              </p:cNvSpPr>
              <p:nvPr/>
            </p:nvSpPr>
            <p:spPr bwMode="auto">
              <a:xfrm>
                <a:off x="3492088"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5" name="Rectangle 31">
                <a:extLst>
                  <a:ext uri="{FF2B5EF4-FFF2-40B4-BE49-F238E27FC236}">
                    <a16:creationId xmlns:a16="http://schemas.microsoft.com/office/drawing/2014/main" id="{567187F6-1CD2-C2E6-5386-5CFEA714B518}"/>
                  </a:ext>
                </a:extLst>
              </p:cNvPr>
              <p:cNvSpPr>
                <a:spLocks noChangeArrowheads="1"/>
              </p:cNvSpPr>
              <p:nvPr/>
            </p:nvSpPr>
            <p:spPr bwMode="auto">
              <a:xfrm>
                <a:off x="3542889"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6" name="Rectangle 10">
                <a:extLst>
                  <a:ext uri="{FF2B5EF4-FFF2-40B4-BE49-F238E27FC236}">
                    <a16:creationId xmlns:a16="http://schemas.microsoft.com/office/drawing/2014/main" id="{4645246F-D3F7-E83D-B545-91002DC78CD7}"/>
                  </a:ext>
                </a:extLst>
              </p:cNvPr>
              <p:cNvSpPr>
                <a:spLocks noChangeArrowheads="1"/>
              </p:cNvSpPr>
              <p:nvPr/>
            </p:nvSpPr>
            <p:spPr bwMode="auto">
              <a:xfrm>
                <a:off x="3552414" y="1695975"/>
                <a:ext cx="188070" cy="28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Calibri" panose="020F0502020204030204" pitchFamily="34" charset="0"/>
                  </a:rPr>
                  <a:t>F4</a:t>
                </a:r>
                <a:endPar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30" name="Gruppieren 29">
              <a:extLst>
                <a:ext uri="{FF2B5EF4-FFF2-40B4-BE49-F238E27FC236}">
                  <a16:creationId xmlns:a16="http://schemas.microsoft.com/office/drawing/2014/main" id="{48645A1F-F37A-AEAF-F035-C84CED0C5EF0}"/>
                </a:ext>
              </a:extLst>
            </p:cNvPr>
            <p:cNvGrpSpPr/>
            <p:nvPr/>
          </p:nvGrpSpPr>
          <p:grpSpPr>
            <a:xfrm>
              <a:off x="10540537" y="4716906"/>
              <a:ext cx="312770" cy="409314"/>
              <a:chOff x="3374614" y="1338786"/>
              <a:chExt cx="531813" cy="828675"/>
            </a:xfrm>
          </p:grpSpPr>
          <p:sp>
            <p:nvSpPr>
              <p:cNvPr id="60" name="Rectangle 12">
                <a:extLst>
                  <a:ext uri="{FF2B5EF4-FFF2-40B4-BE49-F238E27FC236}">
                    <a16:creationId xmlns:a16="http://schemas.microsoft.com/office/drawing/2014/main" id="{39C7FBB0-6E77-B683-4B5C-4FC27A78527C}"/>
                  </a:ext>
                </a:extLst>
              </p:cNvPr>
              <p:cNvSpPr>
                <a:spLocks noChangeArrowheads="1"/>
              </p:cNvSpPr>
              <p:nvPr/>
            </p:nvSpPr>
            <p:spPr bwMode="auto">
              <a:xfrm>
                <a:off x="3374614" y="1456261"/>
                <a:ext cx="531813" cy="711200"/>
              </a:xfrm>
              <a:prstGeom prst="rect">
                <a:avLst/>
              </a:prstGeom>
              <a:solidFill>
                <a:srgbClr val="FFFFFF"/>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61" name="Freeform 13">
                <a:extLst>
                  <a:ext uri="{FF2B5EF4-FFF2-40B4-BE49-F238E27FC236}">
                    <a16:creationId xmlns:a16="http://schemas.microsoft.com/office/drawing/2014/main" id="{E514C365-4A63-CF03-E92F-93D48CD0A04A}"/>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62" name="Freeform 14">
                <a:extLst>
                  <a:ext uri="{FF2B5EF4-FFF2-40B4-BE49-F238E27FC236}">
                    <a16:creationId xmlns:a16="http://schemas.microsoft.com/office/drawing/2014/main" id="{45D747BC-7B26-5CA5-EFCD-C13B51C64CF1}"/>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63" name="Rectangle 15">
                <a:extLst>
                  <a:ext uri="{FF2B5EF4-FFF2-40B4-BE49-F238E27FC236}">
                    <a16:creationId xmlns:a16="http://schemas.microsoft.com/office/drawing/2014/main" id="{874F9F2B-2BB6-38BF-69AE-7144358F7014}"/>
                  </a:ext>
                </a:extLst>
              </p:cNvPr>
              <p:cNvSpPr>
                <a:spLocks noChangeArrowheads="1"/>
              </p:cNvSpPr>
              <p:nvPr/>
            </p:nvSpPr>
            <p:spPr bwMode="auto">
              <a:xfrm>
                <a:off x="3406364" y="1505475"/>
                <a:ext cx="98123"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D5</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64" name="Rectangle 16">
                <a:extLst>
                  <a:ext uri="{FF2B5EF4-FFF2-40B4-BE49-F238E27FC236}">
                    <a16:creationId xmlns:a16="http://schemas.microsoft.com/office/drawing/2014/main" id="{D11E6FB3-E0C8-49E2-FBF2-A37E71C30D94}"/>
                  </a:ext>
                </a:extLst>
              </p:cNvPr>
              <p:cNvSpPr>
                <a:spLocks noChangeArrowheads="1"/>
              </p:cNvSpPr>
              <p:nvPr/>
            </p:nvSpPr>
            <p:spPr bwMode="auto">
              <a:xfrm>
                <a:off x="3733389" y="1505475"/>
                <a:ext cx="103574"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Q5</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65" name="Rectangle 30">
                <a:extLst>
                  <a:ext uri="{FF2B5EF4-FFF2-40B4-BE49-F238E27FC236}">
                    <a16:creationId xmlns:a16="http://schemas.microsoft.com/office/drawing/2014/main" id="{3B5ACDCA-4D6F-94A2-95E8-D265D86EFBFD}"/>
                  </a:ext>
                </a:extLst>
              </p:cNvPr>
              <p:cNvSpPr>
                <a:spLocks noChangeArrowheads="1"/>
              </p:cNvSpPr>
              <p:nvPr/>
            </p:nvSpPr>
            <p:spPr bwMode="auto">
              <a:xfrm>
                <a:off x="3492088"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66" name="Rectangle 31">
                <a:extLst>
                  <a:ext uri="{FF2B5EF4-FFF2-40B4-BE49-F238E27FC236}">
                    <a16:creationId xmlns:a16="http://schemas.microsoft.com/office/drawing/2014/main" id="{502191BD-07D4-A91C-6518-69C2F0CE8D7E}"/>
                  </a:ext>
                </a:extLst>
              </p:cNvPr>
              <p:cNvSpPr>
                <a:spLocks noChangeArrowheads="1"/>
              </p:cNvSpPr>
              <p:nvPr/>
            </p:nvSpPr>
            <p:spPr bwMode="auto">
              <a:xfrm>
                <a:off x="3542889"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67" name="Rectangle 10">
                <a:extLst>
                  <a:ext uri="{FF2B5EF4-FFF2-40B4-BE49-F238E27FC236}">
                    <a16:creationId xmlns:a16="http://schemas.microsoft.com/office/drawing/2014/main" id="{FC0E0DCF-0394-1852-EE4C-C603F7A552E6}"/>
                  </a:ext>
                </a:extLst>
              </p:cNvPr>
              <p:cNvSpPr>
                <a:spLocks noChangeArrowheads="1"/>
              </p:cNvSpPr>
              <p:nvPr/>
            </p:nvSpPr>
            <p:spPr bwMode="auto">
              <a:xfrm>
                <a:off x="3552414" y="1695975"/>
                <a:ext cx="188070" cy="28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Calibri" panose="020F0502020204030204" pitchFamily="34" charset="0"/>
                  </a:rPr>
                  <a:t>F5</a:t>
                </a:r>
                <a:endPar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31" name="Gruppieren 30">
              <a:extLst>
                <a:ext uri="{FF2B5EF4-FFF2-40B4-BE49-F238E27FC236}">
                  <a16:creationId xmlns:a16="http://schemas.microsoft.com/office/drawing/2014/main" id="{6489D0B7-E123-EBE1-54F1-1BA9048B077D}"/>
                </a:ext>
              </a:extLst>
            </p:cNvPr>
            <p:cNvGrpSpPr/>
            <p:nvPr/>
          </p:nvGrpSpPr>
          <p:grpSpPr>
            <a:xfrm>
              <a:off x="10540537" y="3959275"/>
              <a:ext cx="312770" cy="409314"/>
              <a:chOff x="3374614" y="1338786"/>
              <a:chExt cx="531813" cy="828675"/>
            </a:xfrm>
          </p:grpSpPr>
          <p:sp>
            <p:nvSpPr>
              <p:cNvPr id="51" name="Rectangle 11">
                <a:extLst>
                  <a:ext uri="{FF2B5EF4-FFF2-40B4-BE49-F238E27FC236}">
                    <a16:creationId xmlns:a16="http://schemas.microsoft.com/office/drawing/2014/main" id="{6CAA7DF2-3491-9EEF-D7F0-8706A53162A5}"/>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52" name="Rectangle 12">
                <a:extLst>
                  <a:ext uri="{FF2B5EF4-FFF2-40B4-BE49-F238E27FC236}">
                    <a16:creationId xmlns:a16="http://schemas.microsoft.com/office/drawing/2014/main" id="{B83FC7F4-071C-7F62-6678-846918FD4899}"/>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53" name="Freeform 13">
                <a:extLst>
                  <a:ext uri="{FF2B5EF4-FFF2-40B4-BE49-F238E27FC236}">
                    <a16:creationId xmlns:a16="http://schemas.microsoft.com/office/drawing/2014/main" id="{8C0F8A02-8184-9C9D-DF87-25ABBFAFA1FF}"/>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54" name="Freeform 14">
                <a:extLst>
                  <a:ext uri="{FF2B5EF4-FFF2-40B4-BE49-F238E27FC236}">
                    <a16:creationId xmlns:a16="http://schemas.microsoft.com/office/drawing/2014/main" id="{8705F803-E403-165E-0045-F6C12C4741A4}"/>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55" name="Rectangle 15">
                <a:extLst>
                  <a:ext uri="{FF2B5EF4-FFF2-40B4-BE49-F238E27FC236}">
                    <a16:creationId xmlns:a16="http://schemas.microsoft.com/office/drawing/2014/main" id="{1183F51A-5786-8C73-7314-00AAE2DAE6F8}"/>
                  </a:ext>
                </a:extLst>
              </p:cNvPr>
              <p:cNvSpPr>
                <a:spLocks noChangeArrowheads="1"/>
              </p:cNvSpPr>
              <p:nvPr/>
            </p:nvSpPr>
            <p:spPr bwMode="auto">
              <a:xfrm>
                <a:off x="3406364" y="1505475"/>
                <a:ext cx="98123"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D3</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6" name="Rectangle 16">
                <a:extLst>
                  <a:ext uri="{FF2B5EF4-FFF2-40B4-BE49-F238E27FC236}">
                    <a16:creationId xmlns:a16="http://schemas.microsoft.com/office/drawing/2014/main" id="{925D0ADE-9434-A9BD-4F16-9ED6914A216C}"/>
                  </a:ext>
                </a:extLst>
              </p:cNvPr>
              <p:cNvSpPr>
                <a:spLocks noChangeArrowheads="1"/>
              </p:cNvSpPr>
              <p:nvPr/>
            </p:nvSpPr>
            <p:spPr bwMode="auto">
              <a:xfrm>
                <a:off x="3733389" y="1505475"/>
                <a:ext cx="103574"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Q3</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7" name="Rectangle 30">
                <a:extLst>
                  <a:ext uri="{FF2B5EF4-FFF2-40B4-BE49-F238E27FC236}">
                    <a16:creationId xmlns:a16="http://schemas.microsoft.com/office/drawing/2014/main" id="{FBF3E823-FA79-E183-4DF6-C3030A406B5C}"/>
                  </a:ext>
                </a:extLst>
              </p:cNvPr>
              <p:cNvSpPr>
                <a:spLocks noChangeArrowheads="1"/>
              </p:cNvSpPr>
              <p:nvPr/>
            </p:nvSpPr>
            <p:spPr bwMode="auto">
              <a:xfrm>
                <a:off x="3492088"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8" name="Rectangle 31">
                <a:extLst>
                  <a:ext uri="{FF2B5EF4-FFF2-40B4-BE49-F238E27FC236}">
                    <a16:creationId xmlns:a16="http://schemas.microsoft.com/office/drawing/2014/main" id="{F65CD44D-519B-9AA5-B5FA-41715DCB39A6}"/>
                  </a:ext>
                </a:extLst>
              </p:cNvPr>
              <p:cNvSpPr>
                <a:spLocks noChangeArrowheads="1"/>
              </p:cNvSpPr>
              <p:nvPr/>
            </p:nvSpPr>
            <p:spPr bwMode="auto">
              <a:xfrm>
                <a:off x="3542889"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9" name="Rectangle 10">
                <a:extLst>
                  <a:ext uri="{FF2B5EF4-FFF2-40B4-BE49-F238E27FC236}">
                    <a16:creationId xmlns:a16="http://schemas.microsoft.com/office/drawing/2014/main" id="{2C05C98F-1A62-EC16-B843-06B76885E139}"/>
                  </a:ext>
                </a:extLst>
              </p:cNvPr>
              <p:cNvSpPr>
                <a:spLocks noChangeArrowheads="1"/>
              </p:cNvSpPr>
              <p:nvPr/>
            </p:nvSpPr>
            <p:spPr bwMode="auto">
              <a:xfrm>
                <a:off x="3552414" y="1695975"/>
                <a:ext cx="188070" cy="28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Calibri" panose="020F0502020204030204" pitchFamily="34" charset="0"/>
                  </a:rPr>
                  <a:t>F3</a:t>
                </a:r>
                <a:endPar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32" name="Line 24">
              <a:extLst>
                <a:ext uri="{FF2B5EF4-FFF2-40B4-BE49-F238E27FC236}">
                  <a16:creationId xmlns:a16="http://schemas.microsoft.com/office/drawing/2014/main" id="{D4756C40-E614-2694-CB6B-DE2AF03A0BA5}"/>
                </a:ext>
              </a:extLst>
            </p:cNvPr>
            <p:cNvSpPr>
              <a:spLocks noChangeShapeType="1"/>
            </p:cNvSpPr>
            <p:nvPr/>
          </p:nvSpPr>
          <p:spPr bwMode="auto">
            <a:xfrm flipH="1" flipV="1">
              <a:off x="10442144" y="4588536"/>
              <a:ext cx="0" cy="247002"/>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33" name="Textfeld 32">
              <a:extLst>
                <a:ext uri="{FF2B5EF4-FFF2-40B4-BE49-F238E27FC236}">
                  <a16:creationId xmlns:a16="http://schemas.microsoft.com/office/drawing/2014/main" id="{1F73F381-33B1-7407-1ECC-64F854966206}"/>
                </a:ext>
              </a:extLst>
            </p:cNvPr>
            <p:cNvSpPr txBox="1"/>
            <p:nvPr/>
          </p:nvSpPr>
          <p:spPr>
            <a:xfrm>
              <a:off x="9070410" y="4930223"/>
              <a:ext cx="459715" cy="246221"/>
            </a:xfrm>
            <a:prstGeom prst="rect">
              <a:avLst/>
            </a:prstGeom>
            <a:noFill/>
          </p:spPr>
          <p:txBody>
            <a:bodyPr wrap="square" rtlCol="0">
              <a:spAutoFit/>
            </a:bodyPr>
            <a:lstStyle/>
            <a:p>
              <a:r>
                <a:rPr lang="en-US" sz="1000" dirty="0">
                  <a:solidFill>
                    <a:srgbClr val="111111"/>
                  </a:solidFill>
                  <a:latin typeface="-apple-system"/>
                </a:rPr>
                <a:t>clk_2</a:t>
              </a:r>
              <a:endParaRPr lang="de-DE" sz="1000" dirty="0"/>
            </a:p>
          </p:txBody>
        </p:sp>
        <p:sp>
          <p:nvSpPr>
            <p:cNvPr id="34" name="Line 24">
              <a:extLst>
                <a:ext uri="{FF2B5EF4-FFF2-40B4-BE49-F238E27FC236}">
                  <a16:creationId xmlns:a16="http://schemas.microsoft.com/office/drawing/2014/main" id="{8484C227-87BA-0738-BA52-7D7AD8ECF15F}"/>
                </a:ext>
              </a:extLst>
            </p:cNvPr>
            <p:cNvSpPr>
              <a:spLocks noChangeShapeType="1"/>
            </p:cNvSpPr>
            <p:nvPr/>
          </p:nvSpPr>
          <p:spPr bwMode="auto">
            <a:xfrm>
              <a:off x="9674067" y="4501106"/>
              <a:ext cx="398299"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35" name="Textfeld 34">
              <a:extLst>
                <a:ext uri="{FF2B5EF4-FFF2-40B4-BE49-F238E27FC236}">
                  <a16:creationId xmlns:a16="http://schemas.microsoft.com/office/drawing/2014/main" id="{A2B2B01D-A6A0-0CAC-05CB-7D6DB46D4D17}"/>
                </a:ext>
              </a:extLst>
            </p:cNvPr>
            <p:cNvSpPr txBox="1"/>
            <p:nvPr/>
          </p:nvSpPr>
          <p:spPr>
            <a:xfrm>
              <a:off x="8219497" y="4947000"/>
              <a:ext cx="459715" cy="246221"/>
            </a:xfrm>
            <a:prstGeom prst="rect">
              <a:avLst/>
            </a:prstGeom>
            <a:noFill/>
          </p:spPr>
          <p:txBody>
            <a:bodyPr wrap="square" rtlCol="0">
              <a:spAutoFit/>
            </a:bodyPr>
            <a:lstStyle/>
            <a:p>
              <a:r>
                <a:rPr lang="en-US" sz="1000" dirty="0">
                  <a:solidFill>
                    <a:srgbClr val="111111"/>
                  </a:solidFill>
                  <a:latin typeface="-apple-system"/>
                </a:rPr>
                <a:t>clk_1</a:t>
              </a:r>
              <a:endParaRPr lang="de-DE" sz="1000" dirty="0"/>
            </a:p>
          </p:txBody>
        </p:sp>
        <p:grpSp>
          <p:nvGrpSpPr>
            <p:cNvPr id="36" name="Gruppieren 35">
              <a:extLst>
                <a:ext uri="{FF2B5EF4-FFF2-40B4-BE49-F238E27FC236}">
                  <a16:creationId xmlns:a16="http://schemas.microsoft.com/office/drawing/2014/main" id="{4115B19B-574A-5231-CA29-DBB51FFE9C3B}"/>
                </a:ext>
              </a:extLst>
            </p:cNvPr>
            <p:cNvGrpSpPr/>
            <p:nvPr/>
          </p:nvGrpSpPr>
          <p:grpSpPr>
            <a:xfrm>
              <a:off x="9423011" y="4385840"/>
              <a:ext cx="312770" cy="409314"/>
              <a:chOff x="3374614" y="1338786"/>
              <a:chExt cx="531813" cy="828675"/>
            </a:xfrm>
          </p:grpSpPr>
          <p:sp>
            <p:nvSpPr>
              <p:cNvPr id="42" name="Rectangle 11">
                <a:extLst>
                  <a:ext uri="{FF2B5EF4-FFF2-40B4-BE49-F238E27FC236}">
                    <a16:creationId xmlns:a16="http://schemas.microsoft.com/office/drawing/2014/main" id="{F58A86A0-F8C5-F71A-088A-C666DD79B9CB}"/>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43" name="Rectangle 12">
                <a:extLst>
                  <a:ext uri="{FF2B5EF4-FFF2-40B4-BE49-F238E27FC236}">
                    <a16:creationId xmlns:a16="http://schemas.microsoft.com/office/drawing/2014/main" id="{63C4B641-81AD-7779-AB99-A6C8B4BD09FF}"/>
                  </a:ext>
                </a:extLst>
              </p:cNvPr>
              <p:cNvSpPr>
                <a:spLocks noChangeArrowheads="1"/>
              </p:cNvSpPr>
              <p:nvPr/>
            </p:nvSpPr>
            <p:spPr bwMode="auto">
              <a:xfrm>
                <a:off x="3374614" y="1456261"/>
                <a:ext cx="531813" cy="711200"/>
              </a:xfrm>
              <a:prstGeom prst="rect">
                <a:avLst/>
              </a:prstGeom>
              <a:noFill/>
              <a:ln w="28575"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44" name="Freeform 13">
                <a:extLst>
                  <a:ext uri="{FF2B5EF4-FFF2-40B4-BE49-F238E27FC236}">
                    <a16:creationId xmlns:a16="http://schemas.microsoft.com/office/drawing/2014/main" id="{CB5AE571-7D07-3A78-FE87-B0E5B3CD6371}"/>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45" name="Freeform 14">
                <a:extLst>
                  <a:ext uri="{FF2B5EF4-FFF2-40B4-BE49-F238E27FC236}">
                    <a16:creationId xmlns:a16="http://schemas.microsoft.com/office/drawing/2014/main" id="{DA395864-B231-8AFB-6655-C0BABBEE8936}"/>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46" name="Rectangle 15">
                <a:extLst>
                  <a:ext uri="{FF2B5EF4-FFF2-40B4-BE49-F238E27FC236}">
                    <a16:creationId xmlns:a16="http://schemas.microsoft.com/office/drawing/2014/main" id="{E69C8FC1-A9F8-93FB-851E-A96B5FD029FB}"/>
                  </a:ext>
                </a:extLst>
              </p:cNvPr>
              <p:cNvSpPr>
                <a:spLocks noChangeArrowheads="1"/>
              </p:cNvSpPr>
              <p:nvPr/>
            </p:nvSpPr>
            <p:spPr bwMode="auto">
              <a:xfrm>
                <a:off x="3406364" y="1505475"/>
                <a:ext cx="125379"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Dm</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7" name="Rectangle 16">
                <a:extLst>
                  <a:ext uri="{FF2B5EF4-FFF2-40B4-BE49-F238E27FC236}">
                    <a16:creationId xmlns:a16="http://schemas.microsoft.com/office/drawing/2014/main" id="{269511A4-CDD5-C3B2-549E-FB417B0A3A3B}"/>
                  </a:ext>
                </a:extLst>
              </p:cNvPr>
              <p:cNvSpPr>
                <a:spLocks noChangeArrowheads="1"/>
              </p:cNvSpPr>
              <p:nvPr/>
            </p:nvSpPr>
            <p:spPr bwMode="auto">
              <a:xfrm>
                <a:off x="3733389" y="1505475"/>
                <a:ext cx="130830" cy="12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err="1">
                    <a:ln>
                      <a:noFill/>
                    </a:ln>
                    <a:solidFill>
                      <a:srgbClr val="000000"/>
                    </a:solidFill>
                    <a:effectLst/>
                    <a:uLnTx/>
                    <a:uFillTx/>
                    <a:latin typeface="Calibri" panose="020F0502020204030204" pitchFamily="34" charset="0"/>
                  </a:rPr>
                  <a:t>Qm</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8" name="Rectangle 30">
                <a:extLst>
                  <a:ext uri="{FF2B5EF4-FFF2-40B4-BE49-F238E27FC236}">
                    <a16:creationId xmlns:a16="http://schemas.microsoft.com/office/drawing/2014/main" id="{DC3C9196-ADDF-7074-76F0-63F7C87E9006}"/>
                  </a:ext>
                </a:extLst>
              </p:cNvPr>
              <p:cNvSpPr>
                <a:spLocks noChangeArrowheads="1"/>
              </p:cNvSpPr>
              <p:nvPr/>
            </p:nvSpPr>
            <p:spPr bwMode="auto">
              <a:xfrm>
                <a:off x="3492088"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9" name="Rectangle 31">
                <a:extLst>
                  <a:ext uri="{FF2B5EF4-FFF2-40B4-BE49-F238E27FC236}">
                    <a16:creationId xmlns:a16="http://schemas.microsoft.com/office/drawing/2014/main" id="{E9AF40F9-72F7-71D3-85B5-7100EBBA7FB2}"/>
                  </a:ext>
                </a:extLst>
              </p:cNvPr>
              <p:cNvSpPr>
                <a:spLocks noChangeArrowheads="1"/>
              </p:cNvSpPr>
              <p:nvPr/>
            </p:nvSpPr>
            <p:spPr bwMode="auto">
              <a:xfrm>
                <a:off x="3542889" y="1338786"/>
                <a:ext cx="111" cy="3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0" name="Rectangle 10">
                <a:extLst>
                  <a:ext uri="{FF2B5EF4-FFF2-40B4-BE49-F238E27FC236}">
                    <a16:creationId xmlns:a16="http://schemas.microsoft.com/office/drawing/2014/main" id="{4450963E-6C2D-D3EE-FE77-E308CD2FC7B7}"/>
                  </a:ext>
                </a:extLst>
              </p:cNvPr>
              <p:cNvSpPr>
                <a:spLocks noChangeArrowheads="1"/>
              </p:cNvSpPr>
              <p:nvPr/>
            </p:nvSpPr>
            <p:spPr bwMode="auto">
              <a:xfrm>
                <a:off x="3552414" y="1695975"/>
                <a:ext cx="248034" cy="28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Calibri" panose="020F0502020204030204" pitchFamily="34" charset="0"/>
                  </a:rPr>
                  <a:t>Fm</a:t>
                </a:r>
                <a:endPar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37" name="Line 24">
              <a:extLst>
                <a:ext uri="{FF2B5EF4-FFF2-40B4-BE49-F238E27FC236}">
                  <a16:creationId xmlns:a16="http://schemas.microsoft.com/office/drawing/2014/main" id="{4AC4DD78-8E9D-EBB0-8B5B-7DBFD6F6C84B}"/>
                </a:ext>
              </a:extLst>
            </p:cNvPr>
            <p:cNvSpPr>
              <a:spLocks noChangeShapeType="1"/>
            </p:cNvSpPr>
            <p:nvPr/>
          </p:nvSpPr>
          <p:spPr bwMode="auto">
            <a:xfrm>
              <a:off x="10226113" y="4588536"/>
              <a:ext cx="216031"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Bosch Office Sans" pitchFamily="34" charset="0"/>
              </a:endParaRPr>
            </a:p>
          </p:txBody>
        </p:sp>
        <p:sp>
          <p:nvSpPr>
            <p:cNvPr id="38" name="Line 24">
              <a:extLst>
                <a:ext uri="{FF2B5EF4-FFF2-40B4-BE49-F238E27FC236}">
                  <a16:creationId xmlns:a16="http://schemas.microsoft.com/office/drawing/2014/main" id="{3778778B-77E0-2F3F-F731-F4F7799B683B}"/>
                </a:ext>
              </a:extLst>
            </p:cNvPr>
            <p:cNvSpPr>
              <a:spLocks noChangeShapeType="1"/>
            </p:cNvSpPr>
            <p:nvPr/>
          </p:nvSpPr>
          <p:spPr bwMode="auto">
            <a:xfrm>
              <a:off x="10226113" y="4368589"/>
              <a:ext cx="216031"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39" name="Wolke 38">
              <a:extLst>
                <a:ext uri="{FF2B5EF4-FFF2-40B4-BE49-F238E27FC236}">
                  <a16:creationId xmlns:a16="http://schemas.microsoft.com/office/drawing/2014/main" id="{FA783EC0-F99B-201F-DB12-4CF8CE4D6423}"/>
                </a:ext>
              </a:extLst>
            </p:cNvPr>
            <p:cNvSpPr/>
            <p:nvPr/>
          </p:nvSpPr>
          <p:spPr>
            <a:xfrm>
              <a:off x="9982193" y="4332520"/>
              <a:ext cx="357825" cy="351289"/>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40" name="Line 24">
              <a:extLst>
                <a:ext uri="{FF2B5EF4-FFF2-40B4-BE49-F238E27FC236}">
                  <a16:creationId xmlns:a16="http://schemas.microsoft.com/office/drawing/2014/main" id="{E66193AD-FC3D-8920-BB7F-F6F33F1742A6}"/>
                </a:ext>
              </a:extLst>
            </p:cNvPr>
            <p:cNvSpPr>
              <a:spLocks noChangeShapeType="1"/>
            </p:cNvSpPr>
            <p:nvPr/>
          </p:nvSpPr>
          <p:spPr bwMode="auto">
            <a:xfrm flipH="1" flipV="1">
              <a:off x="10442144" y="4084479"/>
              <a:ext cx="0" cy="284286"/>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41" name="Textfeld 40">
              <a:extLst>
                <a:ext uri="{FF2B5EF4-FFF2-40B4-BE49-F238E27FC236}">
                  <a16:creationId xmlns:a16="http://schemas.microsoft.com/office/drawing/2014/main" id="{8A52EDC9-3F84-16CB-30B8-375F450A4827}"/>
                </a:ext>
              </a:extLst>
            </p:cNvPr>
            <p:cNvSpPr txBox="1"/>
            <p:nvPr/>
          </p:nvSpPr>
          <p:spPr>
            <a:xfrm>
              <a:off x="10030766" y="4397602"/>
              <a:ext cx="324190" cy="253916"/>
            </a:xfrm>
            <a:prstGeom prst="rect">
              <a:avLst/>
            </a:prstGeom>
            <a:noFill/>
          </p:spPr>
          <p:txBody>
            <a:bodyPr wrap="square" rtlCol="0">
              <a:spAutoFit/>
            </a:bodyPr>
            <a:lstStyle/>
            <a:p>
              <a:r>
                <a:rPr lang="el-GR" sz="1000" b="0" i="0" dirty="0">
                  <a:solidFill>
                    <a:srgbClr val="111111"/>
                  </a:solidFill>
                  <a:effectLst/>
                  <a:latin typeface="-apple-system"/>
                </a:rPr>
                <a:t>Δ</a:t>
              </a:r>
              <a:r>
                <a:rPr lang="en-US" sz="1000" dirty="0"/>
                <a:t>t</a:t>
              </a:r>
              <a:endParaRPr lang="de-DE" sz="1000" dirty="0"/>
            </a:p>
          </p:txBody>
        </p:sp>
      </p:grpSp>
      <p:grpSp>
        <p:nvGrpSpPr>
          <p:cNvPr id="163" name="Gruppieren 162">
            <a:extLst>
              <a:ext uri="{FF2B5EF4-FFF2-40B4-BE49-F238E27FC236}">
                <a16:creationId xmlns:a16="http://schemas.microsoft.com/office/drawing/2014/main" id="{D7F3DAAD-338E-E653-8578-9BD9978F670C}"/>
              </a:ext>
            </a:extLst>
          </p:cNvPr>
          <p:cNvGrpSpPr/>
          <p:nvPr/>
        </p:nvGrpSpPr>
        <p:grpSpPr>
          <a:xfrm>
            <a:off x="4311085" y="2622814"/>
            <a:ext cx="2743200" cy="1244600"/>
            <a:chOff x="1801574" y="475186"/>
            <a:chExt cx="4037648" cy="2518086"/>
          </a:xfrm>
        </p:grpSpPr>
        <p:sp>
          <p:nvSpPr>
            <p:cNvPr id="164" name="Rechteck 163">
              <a:extLst>
                <a:ext uri="{FF2B5EF4-FFF2-40B4-BE49-F238E27FC236}">
                  <a16:creationId xmlns:a16="http://schemas.microsoft.com/office/drawing/2014/main" id="{8FBAE269-9AF0-1790-E8DA-57D4D073F7E7}"/>
                </a:ext>
              </a:extLst>
            </p:cNvPr>
            <p:cNvSpPr/>
            <p:nvPr/>
          </p:nvSpPr>
          <p:spPr>
            <a:xfrm>
              <a:off x="1801574" y="520700"/>
              <a:ext cx="1282119" cy="2419347"/>
            </a:xfrm>
            <a:prstGeom prst="rect">
              <a:avLst/>
            </a:prstGeom>
            <a:solidFill>
              <a:schemeClr val="accent1">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165" name="Rechteck 164">
              <a:extLst>
                <a:ext uri="{FF2B5EF4-FFF2-40B4-BE49-F238E27FC236}">
                  <a16:creationId xmlns:a16="http://schemas.microsoft.com/office/drawing/2014/main" id="{E699CB9A-43E6-C976-8185-3D129E484EF4}"/>
                </a:ext>
              </a:extLst>
            </p:cNvPr>
            <p:cNvSpPr/>
            <p:nvPr/>
          </p:nvSpPr>
          <p:spPr>
            <a:xfrm>
              <a:off x="3111726" y="520700"/>
              <a:ext cx="2727496" cy="2419347"/>
            </a:xfrm>
            <a:prstGeom prst="rect">
              <a:avLst/>
            </a:prstGeom>
            <a:solidFill>
              <a:schemeClr val="accent4">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100"/>
            </a:p>
          </p:txBody>
        </p:sp>
        <p:sp>
          <p:nvSpPr>
            <p:cNvPr id="166" name="Line 24">
              <a:extLst>
                <a:ext uri="{FF2B5EF4-FFF2-40B4-BE49-F238E27FC236}">
                  <a16:creationId xmlns:a16="http://schemas.microsoft.com/office/drawing/2014/main" id="{B1F7A337-3CB0-D9F5-CF96-FA093B4789C1}"/>
                </a:ext>
              </a:extLst>
            </p:cNvPr>
            <p:cNvSpPr>
              <a:spLocks noChangeShapeType="1"/>
            </p:cNvSpPr>
            <p:nvPr/>
          </p:nvSpPr>
          <p:spPr bwMode="auto">
            <a:xfrm>
              <a:off x="4478334" y="1749155"/>
              <a:ext cx="367325" cy="0"/>
            </a:xfrm>
            <a:prstGeom prst="line">
              <a:avLst/>
            </a:prstGeom>
            <a:ln>
              <a:headEnd/>
              <a:tailEn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67" name="Line 24">
              <a:extLst>
                <a:ext uri="{FF2B5EF4-FFF2-40B4-BE49-F238E27FC236}">
                  <a16:creationId xmlns:a16="http://schemas.microsoft.com/office/drawing/2014/main" id="{9EA94979-E4DB-019C-446A-2B1A67869801}"/>
                </a:ext>
              </a:extLst>
            </p:cNvPr>
            <p:cNvSpPr>
              <a:spLocks noChangeShapeType="1"/>
            </p:cNvSpPr>
            <p:nvPr/>
          </p:nvSpPr>
          <p:spPr bwMode="auto">
            <a:xfrm>
              <a:off x="4845658" y="2249222"/>
              <a:ext cx="840767" cy="0"/>
            </a:xfrm>
            <a:prstGeom prst="line">
              <a:avLst/>
            </a:prstGeom>
            <a:ln>
              <a:headEnd/>
              <a:tailEn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68" name="Line 24">
              <a:extLst>
                <a:ext uri="{FF2B5EF4-FFF2-40B4-BE49-F238E27FC236}">
                  <a16:creationId xmlns:a16="http://schemas.microsoft.com/office/drawing/2014/main" id="{78DD34F7-8A0B-0550-9556-D89EDA1C0917}"/>
                </a:ext>
              </a:extLst>
            </p:cNvPr>
            <p:cNvSpPr>
              <a:spLocks noChangeShapeType="1"/>
            </p:cNvSpPr>
            <p:nvPr/>
          </p:nvSpPr>
          <p:spPr bwMode="auto">
            <a:xfrm>
              <a:off x="4845659" y="727603"/>
              <a:ext cx="840766" cy="0"/>
            </a:xfrm>
            <a:prstGeom prst="line">
              <a:avLst/>
            </a:prstGeom>
            <a:ln>
              <a:headEnd/>
              <a:tailEnd/>
            </a:ln>
            <a:extLst>
              <a:ext uri="{909E8E84-426E-40DD-AFC4-6F175D3DCCD1}">
                <a14:hiddenFill xmlns:a14="http://schemas.microsoft.com/office/drawing/2010/main">
                  <a:noFill/>
                </a14:hiddenFill>
              </a:ext>
            </a:ex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169" name="Line 24">
              <a:extLst>
                <a:ext uri="{FF2B5EF4-FFF2-40B4-BE49-F238E27FC236}">
                  <a16:creationId xmlns:a16="http://schemas.microsoft.com/office/drawing/2014/main" id="{1F656C79-C649-E040-5577-2B59CA431F81}"/>
                </a:ext>
              </a:extLst>
            </p:cNvPr>
            <p:cNvSpPr>
              <a:spLocks noChangeShapeType="1"/>
            </p:cNvSpPr>
            <p:nvPr/>
          </p:nvSpPr>
          <p:spPr bwMode="auto">
            <a:xfrm>
              <a:off x="4549771" y="1505474"/>
              <a:ext cx="1136652" cy="0"/>
            </a:xfrm>
            <a:prstGeom prst="line">
              <a:avLst/>
            </a:prstGeom>
            <a:ln>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70" name="Line 24">
              <a:extLst>
                <a:ext uri="{FF2B5EF4-FFF2-40B4-BE49-F238E27FC236}">
                  <a16:creationId xmlns:a16="http://schemas.microsoft.com/office/drawing/2014/main" id="{47EC6A54-A4C2-FAB4-BB49-0BF6D2647455}"/>
                </a:ext>
              </a:extLst>
            </p:cNvPr>
            <p:cNvSpPr>
              <a:spLocks noChangeShapeType="1"/>
            </p:cNvSpPr>
            <p:nvPr/>
          </p:nvSpPr>
          <p:spPr bwMode="auto">
            <a:xfrm>
              <a:off x="4478334" y="1303861"/>
              <a:ext cx="367325" cy="0"/>
            </a:xfrm>
            <a:prstGeom prst="line">
              <a:avLst/>
            </a:prstGeom>
            <a:ln>
              <a:headEnd/>
              <a:tailEnd/>
            </a:ln>
            <a:extLst>
              <a:ext uri="{909E8E84-426E-40DD-AFC4-6F175D3DCCD1}">
                <a14:hiddenFill xmlns:a14="http://schemas.microsoft.com/office/drawing/2010/main">
                  <a:noFill/>
                </a14:hiddenFill>
              </a:ext>
            </a:ex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171" name="Rectangle 50">
              <a:extLst>
                <a:ext uri="{FF2B5EF4-FFF2-40B4-BE49-F238E27FC236}">
                  <a16:creationId xmlns:a16="http://schemas.microsoft.com/office/drawing/2014/main" id="{0CE35C45-C5A0-29C1-90D7-EAD03A545302}"/>
                </a:ext>
              </a:extLst>
            </p:cNvPr>
            <p:cNvSpPr>
              <a:spLocks noChangeArrowheads="1"/>
            </p:cNvSpPr>
            <p:nvPr/>
          </p:nvSpPr>
          <p:spPr bwMode="auto">
            <a:xfrm>
              <a:off x="2277652" y="1457849"/>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Bosch Office Sans" pitchFamily="34" charset="0"/>
              </a:endParaRPr>
            </a:p>
          </p:txBody>
        </p:sp>
        <p:sp>
          <p:nvSpPr>
            <p:cNvPr id="172" name="Rectangle 60">
              <a:extLst>
                <a:ext uri="{FF2B5EF4-FFF2-40B4-BE49-F238E27FC236}">
                  <a16:creationId xmlns:a16="http://schemas.microsoft.com/office/drawing/2014/main" id="{A34A99E7-0057-9BC9-2F78-B10B2EE6146C}"/>
                </a:ext>
              </a:extLst>
            </p:cNvPr>
            <p:cNvSpPr>
              <a:spLocks noChangeArrowheads="1"/>
            </p:cNvSpPr>
            <p:nvPr/>
          </p:nvSpPr>
          <p:spPr bwMode="auto">
            <a:xfrm>
              <a:off x="22824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73" name="Freeform 7">
              <a:extLst>
                <a:ext uri="{FF2B5EF4-FFF2-40B4-BE49-F238E27FC236}">
                  <a16:creationId xmlns:a16="http://schemas.microsoft.com/office/drawing/2014/main" id="{26024A72-76EE-754F-8089-118D56E8DEA6}"/>
                </a:ext>
              </a:extLst>
            </p:cNvPr>
            <p:cNvSpPr>
              <a:spLocks/>
            </p:cNvSpPr>
            <p:nvPr/>
          </p:nvSpPr>
          <p:spPr bwMode="auto">
            <a:xfrm>
              <a:off x="22824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Bosch Office Sans" pitchFamily="34" charset="0"/>
              </a:endParaRPr>
            </a:p>
          </p:txBody>
        </p:sp>
        <p:sp>
          <p:nvSpPr>
            <p:cNvPr id="174" name="Freeform 8">
              <a:extLst>
                <a:ext uri="{FF2B5EF4-FFF2-40B4-BE49-F238E27FC236}">
                  <a16:creationId xmlns:a16="http://schemas.microsoft.com/office/drawing/2014/main" id="{C20708DD-9719-ACFB-9B99-E7DF30139CA4}"/>
                </a:ext>
              </a:extLst>
            </p:cNvPr>
            <p:cNvSpPr>
              <a:spLocks/>
            </p:cNvSpPr>
            <p:nvPr/>
          </p:nvSpPr>
          <p:spPr bwMode="auto">
            <a:xfrm>
              <a:off x="22824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75" name="Rectangle 9">
              <a:extLst>
                <a:ext uri="{FF2B5EF4-FFF2-40B4-BE49-F238E27FC236}">
                  <a16:creationId xmlns:a16="http://schemas.microsoft.com/office/drawing/2014/main" id="{055FBF00-F1D9-F1FF-E1A2-EA0DBE14775F}"/>
                </a:ext>
              </a:extLst>
            </p:cNvPr>
            <p:cNvSpPr>
              <a:spLocks noChangeArrowheads="1"/>
            </p:cNvSpPr>
            <p:nvPr/>
          </p:nvSpPr>
          <p:spPr bwMode="auto">
            <a:xfrm>
              <a:off x="2307814" y="1505474"/>
              <a:ext cx="122476" cy="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D1</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6" name="Rectangle 10">
              <a:extLst>
                <a:ext uri="{FF2B5EF4-FFF2-40B4-BE49-F238E27FC236}">
                  <a16:creationId xmlns:a16="http://schemas.microsoft.com/office/drawing/2014/main" id="{3934A814-0097-CC21-05BA-E5664B661EF0}"/>
                </a:ext>
              </a:extLst>
            </p:cNvPr>
            <p:cNvSpPr>
              <a:spLocks noChangeArrowheads="1"/>
            </p:cNvSpPr>
            <p:nvPr/>
          </p:nvSpPr>
          <p:spPr bwMode="auto">
            <a:xfrm>
              <a:off x="2631665" y="1505474"/>
              <a:ext cx="127012" cy="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Q1</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7" name="Line 17">
              <a:extLst>
                <a:ext uri="{FF2B5EF4-FFF2-40B4-BE49-F238E27FC236}">
                  <a16:creationId xmlns:a16="http://schemas.microsoft.com/office/drawing/2014/main" id="{35360CBD-11B0-A46A-0BCA-283C989E9C04}"/>
                </a:ext>
              </a:extLst>
            </p:cNvPr>
            <p:cNvSpPr>
              <a:spLocks noChangeShapeType="1"/>
            </p:cNvSpPr>
            <p:nvPr/>
          </p:nvSpPr>
          <p:spPr bwMode="auto">
            <a:xfrm>
              <a:off x="2814227" y="1575324"/>
              <a:ext cx="560388"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78" name="Rectangle 19">
              <a:extLst>
                <a:ext uri="{FF2B5EF4-FFF2-40B4-BE49-F238E27FC236}">
                  <a16:creationId xmlns:a16="http://schemas.microsoft.com/office/drawing/2014/main" id="{5502FDD5-0875-B138-7031-1B2801734EBD}"/>
                </a:ext>
              </a:extLst>
            </p:cNvPr>
            <p:cNvSpPr>
              <a:spLocks noChangeArrowheads="1"/>
            </p:cNvSpPr>
            <p:nvPr/>
          </p:nvSpPr>
          <p:spPr bwMode="auto">
            <a:xfrm>
              <a:off x="2064927" y="1430861"/>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9" name="Line 20">
              <a:extLst>
                <a:ext uri="{FF2B5EF4-FFF2-40B4-BE49-F238E27FC236}">
                  <a16:creationId xmlns:a16="http://schemas.microsoft.com/office/drawing/2014/main" id="{9AD71AFD-5108-47A8-1FB7-B8E1ED08B107}"/>
                </a:ext>
              </a:extLst>
            </p:cNvPr>
            <p:cNvSpPr>
              <a:spLocks noChangeShapeType="1"/>
            </p:cNvSpPr>
            <p:nvPr/>
          </p:nvSpPr>
          <p:spPr bwMode="auto">
            <a:xfrm>
              <a:off x="1979202" y="1575324"/>
              <a:ext cx="303213"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80" name="Line 24">
              <a:extLst>
                <a:ext uri="{FF2B5EF4-FFF2-40B4-BE49-F238E27FC236}">
                  <a16:creationId xmlns:a16="http://schemas.microsoft.com/office/drawing/2014/main" id="{F717300D-2EBB-712A-2A11-E5AE867222E6}"/>
                </a:ext>
              </a:extLst>
            </p:cNvPr>
            <p:cNvSpPr>
              <a:spLocks noChangeShapeType="1"/>
            </p:cNvSpPr>
            <p:nvPr/>
          </p:nvSpPr>
          <p:spPr bwMode="auto">
            <a:xfrm>
              <a:off x="3906427" y="1572149"/>
              <a:ext cx="387350" cy="0"/>
            </a:xfrm>
            <a:prstGeom prst="line">
              <a:avLst/>
            </a:prstGeom>
            <a:noFill/>
            <a:ln w="19050"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81" name="Rectangle 27">
              <a:extLst>
                <a:ext uri="{FF2B5EF4-FFF2-40B4-BE49-F238E27FC236}">
                  <a16:creationId xmlns:a16="http://schemas.microsoft.com/office/drawing/2014/main" id="{8C942C88-C72B-9596-9208-CC30FBACBE8B}"/>
                </a:ext>
              </a:extLst>
            </p:cNvPr>
            <p:cNvSpPr>
              <a:spLocks noChangeArrowheads="1"/>
            </p:cNvSpPr>
            <p:nvPr/>
          </p:nvSpPr>
          <p:spPr bwMode="auto">
            <a:xfrm flipV="1">
              <a:off x="2547527" y="1984899"/>
              <a:ext cx="223837" cy="12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400" b="0" i="0" u="none" strike="noStrike" kern="0" cap="none" spc="0" normalizeH="0" baseline="0" noProof="0" dirty="0">
                  <a:ln>
                    <a:noFill/>
                  </a:ln>
                  <a:solidFill>
                    <a:srgbClr val="000000"/>
                  </a:solidFill>
                  <a:effectLst/>
                  <a:uLnTx/>
                  <a:uFillTx/>
                  <a:latin typeface="Calibri" panose="020F0502020204030204" pitchFamily="34" charset="0"/>
                </a:rPr>
                <a:t> </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82" name="Rectangle 28">
              <a:extLst>
                <a:ext uri="{FF2B5EF4-FFF2-40B4-BE49-F238E27FC236}">
                  <a16:creationId xmlns:a16="http://schemas.microsoft.com/office/drawing/2014/main" id="{E73B2F81-D2D8-90FC-3871-C443B890A43C}"/>
                </a:ext>
              </a:extLst>
            </p:cNvPr>
            <p:cNvSpPr>
              <a:spLocks noChangeArrowheads="1"/>
            </p:cNvSpPr>
            <p:nvPr/>
          </p:nvSpPr>
          <p:spPr bwMode="auto">
            <a:xfrm>
              <a:off x="2453864" y="1346725"/>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83" name="Rectangle 10">
              <a:extLst>
                <a:ext uri="{FF2B5EF4-FFF2-40B4-BE49-F238E27FC236}">
                  <a16:creationId xmlns:a16="http://schemas.microsoft.com/office/drawing/2014/main" id="{BF45E017-7A81-1243-1338-5A199F69677C}"/>
                </a:ext>
              </a:extLst>
            </p:cNvPr>
            <p:cNvSpPr>
              <a:spLocks noChangeArrowheads="1"/>
            </p:cNvSpPr>
            <p:nvPr/>
          </p:nvSpPr>
          <p:spPr bwMode="auto">
            <a:xfrm>
              <a:off x="2468153" y="1695974"/>
              <a:ext cx="185982" cy="3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2000" b="0" i="0" u="none" strike="noStrike" kern="0" cap="none" spc="0" normalizeH="0" baseline="0" noProof="0" dirty="0">
                <a:ln>
                  <a:noFill/>
                </a:ln>
                <a:solidFill>
                  <a:prstClr val="black"/>
                </a:solidFill>
                <a:effectLst/>
                <a:uLnTx/>
                <a:uFillTx/>
                <a:latin typeface="Arial" panose="020B0604020202020204" pitchFamily="34" charset="0"/>
              </a:endParaRPr>
            </a:p>
          </p:txBody>
        </p:sp>
        <p:grpSp>
          <p:nvGrpSpPr>
            <p:cNvPr id="184" name="Gruppieren 183">
              <a:extLst>
                <a:ext uri="{FF2B5EF4-FFF2-40B4-BE49-F238E27FC236}">
                  <a16:creationId xmlns:a16="http://schemas.microsoft.com/office/drawing/2014/main" id="{36878AF5-0AD9-5C9D-EEB2-FFF1F5D68099}"/>
                </a:ext>
              </a:extLst>
            </p:cNvPr>
            <p:cNvGrpSpPr/>
            <p:nvPr/>
          </p:nvGrpSpPr>
          <p:grpSpPr>
            <a:xfrm>
              <a:off x="3374614" y="1338786"/>
              <a:ext cx="531813" cy="828675"/>
              <a:chOff x="3374614" y="1338786"/>
              <a:chExt cx="531813" cy="828675"/>
            </a:xfrm>
          </p:grpSpPr>
          <p:sp>
            <p:nvSpPr>
              <p:cNvPr id="220" name="Rectangle 11">
                <a:extLst>
                  <a:ext uri="{FF2B5EF4-FFF2-40B4-BE49-F238E27FC236}">
                    <a16:creationId xmlns:a16="http://schemas.microsoft.com/office/drawing/2014/main" id="{4D46479C-E7FD-74CF-37BC-00112AE0A0B1}"/>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21" name="Rectangle 12">
                <a:extLst>
                  <a:ext uri="{FF2B5EF4-FFF2-40B4-BE49-F238E27FC236}">
                    <a16:creationId xmlns:a16="http://schemas.microsoft.com/office/drawing/2014/main" id="{DC34C6CF-1C67-4AF2-BC76-7FCAEBA4EE21}"/>
                  </a:ext>
                </a:extLst>
              </p:cNvPr>
              <p:cNvSpPr>
                <a:spLocks noChangeArrowheads="1"/>
              </p:cNvSpPr>
              <p:nvPr/>
            </p:nvSpPr>
            <p:spPr bwMode="auto">
              <a:xfrm>
                <a:off x="3374614" y="1456261"/>
                <a:ext cx="531813" cy="711200"/>
              </a:xfrm>
              <a:prstGeom prst="rect">
                <a:avLst/>
              </a:prstGeom>
              <a:noFill/>
              <a:ln w="28575" cap="rnd">
                <a:solidFill>
                  <a:schemeClr val="accent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22" name="Freeform 13">
                <a:extLst>
                  <a:ext uri="{FF2B5EF4-FFF2-40B4-BE49-F238E27FC236}">
                    <a16:creationId xmlns:a16="http://schemas.microsoft.com/office/drawing/2014/main" id="{97B0F64D-A4B8-8B36-2841-8E9755F53C3C}"/>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23" name="Freeform 14">
                <a:extLst>
                  <a:ext uri="{FF2B5EF4-FFF2-40B4-BE49-F238E27FC236}">
                    <a16:creationId xmlns:a16="http://schemas.microsoft.com/office/drawing/2014/main" id="{3F328372-40F6-44A4-BA1B-AC8D9CA2DE79}"/>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24" name="Rectangle 15">
                <a:extLst>
                  <a:ext uri="{FF2B5EF4-FFF2-40B4-BE49-F238E27FC236}">
                    <a16:creationId xmlns:a16="http://schemas.microsoft.com/office/drawing/2014/main" id="{06FF6028-E086-AD0F-5F78-2096AF2E7925}"/>
                  </a:ext>
                </a:extLst>
              </p:cNvPr>
              <p:cNvSpPr>
                <a:spLocks noChangeArrowheads="1"/>
              </p:cNvSpPr>
              <p:nvPr/>
            </p:nvSpPr>
            <p:spPr bwMode="auto">
              <a:xfrm>
                <a:off x="3406364" y="1505474"/>
                <a:ext cx="122476" cy="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D2</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25" name="Rectangle 16">
                <a:extLst>
                  <a:ext uri="{FF2B5EF4-FFF2-40B4-BE49-F238E27FC236}">
                    <a16:creationId xmlns:a16="http://schemas.microsoft.com/office/drawing/2014/main" id="{D15149EB-B8E4-7DEC-6B3D-20C9D2CD8F21}"/>
                  </a:ext>
                </a:extLst>
              </p:cNvPr>
              <p:cNvSpPr>
                <a:spLocks noChangeArrowheads="1"/>
              </p:cNvSpPr>
              <p:nvPr/>
            </p:nvSpPr>
            <p:spPr bwMode="auto">
              <a:xfrm>
                <a:off x="3733388" y="1505474"/>
                <a:ext cx="127012" cy="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Q2</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26" name="Rectangle 30">
                <a:extLst>
                  <a:ext uri="{FF2B5EF4-FFF2-40B4-BE49-F238E27FC236}">
                    <a16:creationId xmlns:a16="http://schemas.microsoft.com/office/drawing/2014/main" id="{2198CC83-C7DA-A425-7478-4E2CE92565CB}"/>
                  </a:ext>
                </a:extLst>
              </p:cNvPr>
              <p:cNvSpPr>
                <a:spLocks noChangeArrowheads="1"/>
              </p:cNvSpPr>
              <p:nvPr/>
            </p:nvSpPr>
            <p:spPr bwMode="auto">
              <a:xfrm>
                <a:off x="3492090"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27" name="Rectangle 31">
                <a:extLst>
                  <a:ext uri="{FF2B5EF4-FFF2-40B4-BE49-F238E27FC236}">
                    <a16:creationId xmlns:a16="http://schemas.microsoft.com/office/drawing/2014/main" id="{A8886760-5212-0B14-9B91-E36414333F98}"/>
                  </a:ext>
                </a:extLst>
              </p:cNvPr>
              <p:cNvSpPr>
                <a:spLocks noChangeArrowheads="1"/>
              </p:cNvSpPr>
              <p:nvPr/>
            </p:nvSpPr>
            <p:spPr bwMode="auto">
              <a:xfrm>
                <a:off x="3542889"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28" name="Rectangle 10">
                <a:extLst>
                  <a:ext uri="{FF2B5EF4-FFF2-40B4-BE49-F238E27FC236}">
                    <a16:creationId xmlns:a16="http://schemas.microsoft.com/office/drawing/2014/main" id="{F5E217BE-B4AD-0F46-BA58-81199DFFE747}"/>
                  </a:ext>
                </a:extLst>
              </p:cNvPr>
              <p:cNvSpPr>
                <a:spLocks noChangeArrowheads="1"/>
              </p:cNvSpPr>
              <p:nvPr/>
            </p:nvSpPr>
            <p:spPr bwMode="auto">
              <a:xfrm>
                <a:off x="3552414" y="1695976"/>
                <a:ext cx="185982" cy="3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Calibri" panose="020F0502020204030204" pitchFamily="34" charset="0"/>
                  </a:rPr>
                  <a:t>F2</a:t>
                </a:r>
                <a:endParaRPr kumimoji="0" lang="en-US" altLang="en-US" sz="20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85" name="Wolke 184">
              <a:extLst>
                <a:ext uri="{FF2B5EF4-FFF2-40B4-BE49-F238E27FC236}">
                  <a16:creationId xmlns:a16="http://schemas.microsoft.com/office/drawing/2014/main" id="{CEF0AB5F-8A0C-DAA1-BBB3-8B316BD6B7F4}"/>
                </a:ext>
              </a:extLst>
            </p:cNvPr>
            <p:cNvSpPr/>
            <p:nvPr/>
          </p:nvSpPr>
          <p:spPr>
            <a:xfrm>
              <a:off x="4063588" y="1230837"/>
              <a:ext cx="608421" cy="711200"/>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100" dirty="0"/>
            </a:p>
          </p:txBody>
        </p:sp>
        <p:grpSp>
          <p:nvGrpSpPr>
            <p:cNvPr id="186" name="Gruppieren 185">
              <a:extLst>
                <a:ext uri="{FF2B5EF4-FFF2-40B4-BE49-F238E27FC236}">
                  <a16:creationId xmlns:a16="http://schemas.microsoft.com/office/drawing/2014/main" id="{3CE78B9C-787A-CF5A-6954-5D9D07D7D8B5}"/>
                </a:ext>
              </a:extLst>
            </p:cNvPr>
            <p:cNvGrpSpPr/>
            <p:nvPr/>
          </p:nvGrpSpPr>
          <p:grpSpPr>
            <a:xfrm>
              <a:off x="5012959" y="1245124"/>
              <a:ext cx="531813" cy="828675"/>
              <a:chOff x="3374614" y="1338786"/>
              <a:chExt cx="531813" cy="828675"/>
            </a:xfrm>
          </p:grpSpPr>
          <p:sp>
            <p:nvSpPr>
              <p:cNvPr id="211" name="Rectangle 11">
                <a:extLst>
                  <a:ext uri="{FF2B5EF4-FFF2-40B4-BE49-F238E27FC236}">
                    <a16:creationId xmlns:a16="http://schemas.microsoft.com/office/drawing/2014/main" id="{2ED0C97D-9C91-FBE4-F120-74A1B1A7306F}"/>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12" name="Rectangle 12">
                <a:extLst>
                  <a:ext uri="{FF2B5EF4-FFF2-40B4-BE49-F238E27FC236}">
                    <a16:creationId xmlns:a16="http://schemas.microsoft.com/office/drawing/2014/main" id="{0EF4092D-56B0-2383-7CBE-EFF8889C7695}"/>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13" name="Freeform 13">
                <a:extLst>
                  <a:ext uri="{FF2B5EF4-FFF2-40B4-BE49-F238E27FC236}">
                    <a16:creationId xmlns:a16="http://schemas.microsoft.com/office/drawing/2014/main" id="{55B15FDE-DE8A-BB96-A127-308CEF0B2F72}"/>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14" name="Freeform 14">
                <a:extLst>
                  <a:ext uri="{FF2B5EF4-FFF2-40B4-BE49-F238E27FC236}">
                    <a16:creationId xmlns:a16="http://schemas.microsoft.com/office/drawing/2014/main" id="{8241DBB5-8095-F352-04A4-B4EE2F449152}"/>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15" name="Rectangle 15">
                <a:extLst>
                  <a:ext uri="{FF2B5EF4-FFF2-40B4-BE49-F238E27FC236}">
                    <a16:creationId xmlns:a16="http://schemas.microsoft.com/office/drawing/2014/main" id="{220375EF-7985-7ABC-C049-22EC377657FE}"/>
                  </a:ext>
                </a:extLst>
              </p:cNvPr>
              <p:cNvSpPr>
                <a:spLocks noChangeArrowheads="1"/>
              </p:cNvSpPr>
              <p:nvPr/>
            </p:nvSpPr>
            <p:spPr bwMode="auto">
              <a:xfrm>
                <a:off x="3406364" y="1505474"/>
                <a:ext cx="122476" cy="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D4</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16" name="Rectangle 16">
                <a:extLst>
                  <a:ext uri="{FF2B5EF4-FFF2-40B4-BE49-F238E27FC236}">
                    <a16:creationId xmlns:a16="http://schemas.microsoft.com/office/drawing/2014/main" id="{633F7A77-1F1A-E602-0BAE-6D433365A6DD}"/>
                  </a:ext>
                </a:extLst>
              </p:cNvPr>
              <p:cNvSpPr>
                <a:spLocks noChangeArrowheads="1"/>
              </p:cNvSpPr>
              <p:nvPr/>
            </p:nvSpPr>
            <p:spPr bwMode="auto">
              <a:xfrm>
                <a:off x="3733388" y="1505474"/>
                <a:ext cx="132127" cy="1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Q4</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17" name="Rectangle 30">
                <a:extLst>
                  <a:ext uri="{FF2B5EF4-FFF2-40B4-BE49-F238E27FC236}">
                    <a16:creationId xmlns:a16="http://schemas.microsoft.com/office/drawing/2014/main" id="{DE6E3328-E813-6D0F-4175-710BB1455368}"/>
                  </a:ext>
                </a:extLst>
              </p:cNvPr>
              <p:cNvSpPr>
                <a:spLocks noChangeArrowheads="1"/>
              </p:cNvSpPr>
              <p:nvPr/>
            </p:nvSpPr>
            <p:spPr bwMode="auto">
              <a:xfrm>
                <a:off x="3492090"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18" name="Rectangle 31">
                <a:extLst>
                  <a:ext uri="{FF2B5EF4-FFF2-40B4-BE49-F238E27FC236}">
                    <a16:creationId xmlns:a16="http://schemas.microsoft.com/office/drawing/2014/main" id="{412F96E0-01D5-10EA-895A-D042F8B2F4C8}"/>
                  </a:ext>
                </a:extLst>
              </p:cNvPr>
              <p:cNvSpPr>
                <a:spLocks noChangeArrowheads="1"/>
              </p:cNvSpPr>
              <p:nvPr/>
            </p:nvSpPr>
            <p:spPr bwMode="auto">
              <a:xfrm>
                <a:off x="3542889"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19" name="Rectangle 10">
                <a:extLst>
                  <a:ext uri="{FF2B5EF4-FFF2-40B4-BE49-F238E27FC236}">
                    <a16:creationId xmlns:a16="http://schemas.microsoft.com/office/drawing/2014/main" id="{EFC4EC40-B0CC-2ECA-30D9-F1B8251FA6F6}"/>
                  </a:ext>
                </a:extLst>
              </p:cNvPr>
              <p:cNvSpPr>
                <a:spLocks noChangeArrowheads="1"/>
              </p:cNvSpPr>
              <p:nvPr/>
            </p:nvSpPr>
            <p:spPr bwMode="auto">
              <a:xfrm>
                <a:off x="3552414" y="1695976"/>
                <a:ext cx="185982" cy="3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Calibri" panose="020F0502020204030204" pitchFamily="34" charset="0"/>
                  </a:rPr>
                  <a:t>F4</a:t>
                </a:r>
                <a:endParaRPr kumimoji="0" lang="en-US" altLang="en-US" sz="20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187" name="Gruppieren 186">
              <a:extLst>
                <a:ext uri="{FF2B5EF4-FFF2-40B4-BE49-F238E27FC236}">
                  <a16:creationId xmlns:a16="http://schemas.microsoft.com/office/drawing/2014/main" id="{D2F88CC3-C5A9-970D-DC0A-7D2190A23E02}"/>
                </a:ext>
              </a:extLst>
            </p:cNvPr>
            <p:cNvGrpSpPr/>
            <p:nvPr/>
          </p:nvGrpSpPr>
          <p:grpSpPr>
            <a:xfrm>
              <a:off x="5012959" y="2009046"/>
              <a:ext cx="531813" cy="828675"/>
              <a:chOff x="3374614" y="1338786"/>
              <a:chExt cx="531813" cy="828675"/>
            </a:xfrm>
          </p:grpSpPr>
          <p:sp>
            <p:nvSpPr>
              <p:cNvPr id="203" name="Rectangle 12">
                <a:extLst>
                  <a:ext uri="{FF2B5EF4-FFF2-40B4-BE49-F238E27FC236}">
                    <a16:creationId xmlns:a16="http://schemas.microsoft.com/office/drawing/2014/main" id="{858F77BB-A889-F794-6265-A6DD5217760A}"/>
                  </a:ext>
                </a:extLst>
              </p:cNvPr>
              <p:cNvSpPr>
                <a:spLocks noChangeArrowheads="1"/>
              </p:cNvSpPr>
              <p:nvPr/>
            </p:nvSpPr>
            <p:spPr bwMode="auto">
              <a:xfrm>
                <a:off x="3374614" y="1456261"/>
                <a:ext cx="531813" cy="711200"/>
              </a:xfrm>
              <a:prstGeom prst="rect">
                <a:avLst/>
              </a:prstGeom>
              <a:solidFill>
                <a:srgbClr val="FFFFFF"/>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04" name="Freeform 13">
                <a:extLst>
                  <a:ext uri="{FF2B5EF4-FFF2-40B4-BE49-F238E27FC236}">
                    <a16:creationId xmlns:a16="http://schemas.microsoft.com/office/drawing/2014/main" id="{915AEE2F-78C4-6F0C-DA7A-57B19259CE85}"/>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05" name="Freeform 14">
                <a:extLst>
                  <a:ext uri="{FF2B5EF4-FFF2-40B4-BE49-F238E27FC236}">
                    <a16:creationId xmlns:a16="http://schemas.microsoft.com/office/drawing/2014/main" id="{D2EB0CA8-973D-B647-531B-FC587DEC2B38}"/>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206" name="Rectangle 15">
                <a:extLst>
                  <a:ext uri="{FF2B5EF4-FFF2-40B4-BE49-F238E27FC236}">
                    <a16:creationId xmlns:a16="http://schemas.microsoft.com/office/drawing/2014/main" id="{E10CB37C-F8BA-3048-442C-B09B07DC4D21}"/>
                  </a:ext>
                </a:extLst>
              </p:cNvPr>
              <p:cNvSpPr>
                <a:spLocks noChangeArrowheads="1"/>
              </p:cNvSpPr>
              <p:nvPr/>
            </p:nvSpPr>
            <p:spPr bwMode="auto">
              <a:xfrm>
                <a:off x="3406364" y="1505474"/>
                <a:ext cx="122476" cy="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D5</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7" name="Rectangle 16">
                <a:extLst>
                  <a:ext uri="{FF2B5EF4-FFF2-40B4-BE49-F238E27FC236}">
                    <a16:creationId xmlns:a16="http://schemas.microsoft.com/office/drawing/2014/main" id="{DB71F535-4389-1E74-99B8-CFC462F364B1}"/>
                  </a:ext>
                </a:extLst>
              </p:cNvPr>
              <p:cNvSpPr>
                <a:spLocks noChangeArrowheads="1"/>
              </p:cNvSpPr>
              <p:nvPr/>
            </p:nvSpPr>
            <p:spPr bwMode="auto">
              <a:xfrm>
                <a:off x="3733388" y="1505474"/>
                <a:ext cx="132127" cy="1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Q5</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8" name="Rectangle 30">
                <a:extLst>
                  <a:ext uri="{FF2B5EF4-FFF2-40B4-BE49-F238E27FC236}">
                    <a16:creationId xmlns:a16="http://schemas.microsoft.com/office/drawing/2014/main" id="{D04D430E-DC64-1709-C8D3-5BAAFEED550F}"/>
                  </a:ext>
                </a:extLst>
              </p:cNvPr>
              <p:cNvSpPr>
                <a:spLocks noChangeArrowheads="1"/>
              </p:cNvSpPr>
              <p:nvPr/>
            </p:nvSpPr>
            <p:spPr bwMode="auto">
              <a:xfrm>
                <a:off x="3492090"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9" name="Rectangle 31">
                <a:extLst>
                  <a:ext uri="{FF2B5EF4-FFF2-40B4-BE49-F238E27FC236}">
                    <a16:creationId xmlns:a16="http://schemas.microsoft.com/office/drawing/2014/main" id="{953AE788-CE78-809F-9A68-8373CFBD0BCC}"/>
                  </a:ext>
                </a:extLst>
              </p:cNvPr>
              <p:cNvSpPr>
                <a:spLocks noChangeArrowheads="1"/>
              </p:cNvSpPr>
              <p:nvPr/>
            </p:nvSpPr>
            <p:spPr bwMode="auto">
              <a:xfrm>
                <a:off x="3542889"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10" name="Rectangle 10">
                <a:extLst>
                  <a:ext uri="{FF2B5EF4-FFF2-40B4-BE49-F238E27FC236}">
                    <a16:creationId xmlns:a16="http://schemas.microsoft.com/office/drawing/2014/main" id="{1A837C18-B56B-8451-D27F-12BB2618828F}"/>
                  </a:ext>
                </a:extLst>
              </p:cNvPr>
              <p:cNvSpPr>
                <a:spLocks noChangeArrowheads="1"/>
              </p:cNvSpPr>
              <p:nvPr/>
            </p:nvSpPr>
            <p:spPr bwMode="auto">
              <a:xfrm>
                <a:off x="3552414" y="1695976"/>
                <a:ext cx="185982" cy="3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Calibri" panose="020F0502020204030204" pitchFamily="34" charset="0"/>
                  </a:rPr>
                  <a:t>F5</a:t>
                </a:r>
                <a:endParaRPr kumimoji="0" lang="en-US" altLang="en-US" sz="20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188" name="Gruppieren 187">
              <a:extLst>
                <a:ext uri="{FF2B5EF4-FFF2-40B4-BE49-F238E27FC236}">
                  <a16:creationId xmlns:a16="http://schemas.microsoft.com/office/drawing/2014/main" id="{A6451EFB-BAD9-5CFE-AEA3-78E2BA7DB7BF}"/>
                </a:ext>
              </a:extLst>
            </p:cNvPr>
            <p:cNvGrpSpPr/>
            <p:nvPr/>
          </p:nvGrpSpPr>
          <p:grpSpPr>
            <a:xfrm>
              <a:off x="5012959" y="475186"/>
              <a:ext cx="531813" cy="828675"/>
              <a:chOff x="3374614" y="1338786"/>
              <a:chExt cx="531813" cy="828675"/>
            </a:xfrm>
          </p:grpSpPr>
          <p:sp>
            <p:nvSpPr>
              <p:cNvPr id="194" name="Rectangle 11">
                <a:extLst>
                  <a:ext uri="{FF2B5EF4-FFF2-40B4-BE49-F238E27FC236}">
                    <a16:creationId xmlns:a16="http://schemas.microsoft.com/office/drawing/2014/main" id="{FFCCAFB4-CCD7-858A-D59A-B39E1E8DE46C}"/>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Bosch Office Sans" pitchFamily="34" charset="0"/>
                </a:endParaRPr>
              </a:p>
            </p:txBody>
          </p:sp>
          <p:sp>
            <p:nvSpPr>
              <p:cNvPr id="195" name="Rectangle 12">
                <a:extLst>
                  <a:ext uri="{FF2B5EF4-FFF2-40B4-BE49-F238E27FC236}">
                    <a16:creationId xmlns:a16="http://schemas.microsoft.com/office/drawing/2014/main" id="{B9D3C189-10D5-CAC6-335E-3592936ADCA6}"/>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96" name="Freeform 13">
                <a:extLst>
                  <a:ext uri="{FF2B5EF4-FFF2-40B4-BE49-F238E27FC236}">
                    <a16:creationId xmlns:a16="http://schemas.microsoft.com/office/drawing/2014/main" id="{EFD52F4A-F656-DAC7-F5B5-B147A82182C1}"/>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97" name="Freeform 14">
                <a:extLst>
                  <a:ext uri="{FF2B5EF4-FFF2-40B4-BE49-F238E27FC236}">
                    <a16:creationId xmlns:a16="http://schemas.microsoft.com/office/drawing/2014/main" id="{A9467711-A02F-CFCD-1EB2-6BADB5AD34FD}"/>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98" name="Rectangle 15">
                <a:extLst>
                  <a:ext uri="{FF2B5EF4-FFF2-40B4-BE49-F238E27FC236}">
                    <a16:creationId xmlns:a16="http://schemas.microsoft.com/office/drawing/2014/main" id="{063FC20A-9683-661A-D6FA-47D0C5854045}"/>
                  </a:ext>
                </a:extLst>
              </p:cNvPr>
              <p:cNvSpPr>
                <a:spLocks noChangeArrowheads="1"/>
              </p:cNvSpPr>
              <p:nvPr/>
            </p:nvSpPr>
            <p:spPr bwMode="auto">
              <a:xfrm>
                <a:off x="3406364" y="1505474"/>
                <a:ext cx="122476" cy="1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D3</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99" name="Rectangle 16">
                <a:extLst>
                  <a:ext uri="{FF2B5EF4-FFF2-40B4-BE49-F238E27FC236}">
                    <a16:creationId xmlns:a16="http://schemas.microsoft.com/office/drawing/2014/main" id="{00845D74-605D-D861-6085-4973C067B27E}"/>
                  </a:ext>
                </a:extLst>
              </p:cNvPr>
              <p:cNvSpPr>
                <a:spLocks noChangeArrowheads="1"/>
              </p:cNvSpPr>
              <p:nvPr/>
            </p:nvSpPr>
            <p:spPr bwMode="auto">
              <a:xfrm>
                <a:off x="3733388" y="1505474"/>
                <a:ext cx="132127" cy="1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00" b="0" i="0" u="none" strike="noStrike" kern="0" cap="none" spc="0" normalizeH="0" baseline="0" noProof="0" dirty="0">
                    <a:ln>
                      <a:noFill/>
                    </a:ln>
                    <a:solidFill>
                      <a:srgbClr val="000000"/>
                    </a:solidFill>
                    <a:effectLst/>
                    <a:uLnTx/>
                    <a:uFillTx/>
                    <a:latin typeface="Calibri" panose="020F0502020204030204" pitchFamily="34" charset="0"/>
                  </a:rPr>
                  <a:t>Q3</a:t>
                </a: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0" name="Rectangle 30">
                <a:extLst>
                  <a:ext uri="{FF2B5EF4-FFF2-40B4-BE49-F238E27FC236}">
                    <a16:creationId xmlns:a16="http://schemas.microsoft.com/office/drawing/2014/main" id="{B03391CC-32CE-3115-71E7-26D32C2EA0C4}"/>
                  </a:ext>
                </a:extLst>
              </p:cNvPr>
              <p:cNvSpPr>
                <a:spLocks noChangeArrowheads="1"/>
              </p:cNvSpPr>
              <p:nvPr/>
            </p:nvSpPr>
            <p:spPr bwMode="auto">
              <a:xfrm>
                <a:off x="3492090"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1" name="Rectangle 31">
                <a:extLst>
                  <a:ext uri="{FF2B5EF4-FFF2-40B4-BE49-F238E27FC236}">
                    <a16:creationId xmlns:a16="http://schemas.microsoft.com/office/drawing/2014/main" id="{3E5F293F-E7ED-23CC-CA0A-1A3AF46BF77A}"/>
                  </a:ext>
                </a:extLst>
              </p:cNvPr>
              <p:cNvSpPr>
                <a:spLocks noChangeArrowheads="1"/>
              </p:cNvSpPr>
              <p:nvPr/>
            </p:nvSpPr>
            <p:spPr bwMode="auto">
              <a:xfrm>
                <a:off x="3542889" y="1338786"/>
                <a:ext cx="92"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1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2" name="Rectangle 10">
                <a:extLst>
                  <a:ext uri="{FF2B5EF4-FFF2-40B4-BE49-F238E27FC236}">
                    <a16:creationId xmlns:a16="http://schemas.microsoft.com/office/drawing/2014/main" id="{37459963-39A6-514E-AD2B-51423E877B60}"/>
                  </a:ext>
                </a:extLst>
              </p:cNvPr>
              <p:cNvSpPr>
                <a:spLocks noChangeArrowheads="1"/>
              </p:cNvSpPr>
              <p:nvPr/>
            </p:nvSpPr>
            <p:spPr bwMode="auto">
              <a:xfrm>
                <a:off x="3552414" y="1695976"/>
                <a:ext cx="185982" cy="32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50" b="0" i="0" u="none" strike="noStrike" kern="0" cap="none" spc="0" normalizeH="0" baseline="0" noProof="0" dirty="0">
                    <a:ln>
                      <a:noFill/>
                    </a:ln>
                    <a:solidFill>
                      <a:srgbClr val="000000"/>
                    </a:solidFill>
                    <a:effectLst/>
                    <a:uLnTx/>
                    <a:uFillTx/>
                    <a:latin typeface="Calibri" panose="020F0502020204030204" pitchFamily="34" charset="0"/>
                  </a:rPr>
                  <a:t>F3</a:t>
                </a:r>
                <a:endParaRPr kumimoji="0" lang="en-US" altLang="en-US" sz="20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89" name="Line 24">
              <a:extLst>
                <a:ext uri="{FF2B5EF4-FFF2-40B4-BE49-F238E27FC236}">
                  <a16:creationId xmlns:a16="http://schemas.microsoft.com/office/drawing/2014/main" id="{CDB97DF2-011C-6E5B-B6CD-BD0C4276B3D1}"/>
                </a:ext>
              </a:extLst>
            </p:cNvPr>
            <p:cNvSpPr>
              <a:spLocks noChangeShapeType="1"/>
            </p:cNvSpPr>
            <p:nvPr/>
          </p:nvSpPr>
          <p:spPr bwMode="auto">
            <a:xfrm flipH="1" flipV="1">
              <a:off x="4845658" y="728667"/>
              <a:ext cx="0" cy="575551"/>
            </a:xfrm>
            <a:prstGeom prst="line">
              <a:avLst/>
            </a:prstGeom>
            <a:ln>
              <a:headEnd/>
              <a:tailEnd/>
            </a:ln>
            <a:extLst>
              <a:ext uri="{909E8E84-426E-40DD-AFC4-6F175D3DCCD1}">
                <a14:hiddenFill xmlns:a14="http://schemas.microsoft.com/office/drawing/2010/main">
                  <a:noFill/>
                </a14:hiddenFill>
              </a:ext>
            </a:ex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highlight>
                  <a:srgbClr val="FFFFFF"/>
                </a:highlight>
                <a:uLnTx/>
                <a:uFillTx/>
                <a:latin typeface="Bosch Office Sans" pitchFamily="34" charset="0"/>
              </a:endParaRPr>
            </a:p>
          </p:txBody>
        </p:sp>
        <p:sp>
          <p:nvSpPr>
            <p:cNvPr id="190" name="Line 24">
              <a:extLst>
                <a:ext uri="{FF2B5EF4-FFF2-40B4-BE49-F238E27FC236}">
                  <a16:creationId xmlns:a16="http://schemas.microsoft.com/office/drawing/2014/main" id="{F30FE752-1A9F-0527-7279-5C0E4CA3C285}"/>
                </a:ext>
              </a:extLst>
            </p:cNvPr>
            <p:cNvSpPr>
              <a:spLocks noChangeShapeType="1"/>
            </p:cNvSpPr>
            <p:nvPr/>
          </p:nvSpPr>
          <p:spPr bwMode="auto">
            <a:xfrm flipH="1" flipV="1">
              <a:off x="4845658" y="1749154"/>
              <a:ext cx="0" cy="500067"/>
            </a:xfrm>
            <a:prstGeom prst="line">
              <a:avLst/>
            </a:prstGeom>
            <a:ln>
              <a:headEnd/>
              <a:tailEn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Bosch Office Sans" pitchFamily="34" charset="0"/>
              </a:endParaRPr>
            </a:p>
          </p:txBody>
        </p:sp>
        <p:sp>
          <p:nvSpPr>
            <p:cNvPr id="191" name="Textfeld 190">
              <a:extLst>
                <a:ext uri="{FF2B5EF4-FFF2-40B4-BE49-F238E27FC236}">
                  <a16:creationId xmlns:a16="http://schemas.microsoft.com/office/drawing/2014/main" id="{6EEEB7E0-BEA4-B7BA-E7FD-A2FCC2849B8B}"/>
                </a:ext>
              </a:extLst>
            </p:cNvPr>
            <p:cNvSpPr txBox="1"/>
            <p:nvPr/>
          </p:nvSpPr>
          <p:spPr>
            <a:xfrm>
              <a:off x="4146178" y="1362599"/>
              <a:ext cx="551229" cy="518392"/>
            </a:xfrm>
            <a:prstGeom prst="rect">
              <a:avLst/>
            </a:prstGeom>
            <a:noFill/>
          </p:spPr>
          <p:txBody>
            <a:bodyPr wrap="square" rtlCol="0">
              <a:spAutoFit/>
            </a:bodyPr>
            <a:lstStyle/>
            <a:p>
              <a:r>
                <a:rPr lang="el-GR" sz="1100" b="0" i="0" dirty="0">
                  <a:solidFill>
                    <a:srgbClr val="111111"/>
                  </a:solidFill>
                  <a:effectLst/>
                  <a:latin typeface="-apple-system"/>
                </a:rPr>
                <a:t>Δ</a:t>
              </a:r>
              <a:r>
                <a:rPr lang="en-US" sz="1100" dirty="0"/>
                <a:t>t</a:t>
              </a:r>
              <a:endParaRPr lang="de-DE" sz="1100" dirty="0"/>
            </a:p>
          </p:txBody>
        </p:sp>
        <p:sp>
          <p:nvSpPr>
            <p:cNvPr id="192" name="Textfeld 191">
              <a:extLst>
                <a:ext uri="{FF2B5EF4-FFF2-40B4-BE49-F238E27FC236}">
                  <a16:creationId xmlns:a16="http://schemas.microsoft.com/office/drawing/2014/main" id="{132C2965-DDCC-B258-6C8D-01FE6CF2BD0C}"/>
                </a:ext>
              </a:extLst>
            </p:cNvPr>
            <p:cNvSpPr txBox="1"/>
            <p:nvPr/>
          </p:nvSpPr>
          <p:spPr>
            <a:xfrm>
              <a:off x="3511664" y="2440914"/>
              <a:ext cx="781667" cy="518392"/>
            </a:xfrm>
            <a:prstGeom prst="rect">
              <a:avLst/>
            </a:prstGeom>
            <a:noFill/>
          </p:spPr>
          <p:txBody>
            <a:bodyPr wrap="square" rtlCol="0">
              <a:spAutoFit/>
            </a:bodyPr>
            <a:lstStyle/>
            <a:p>
              <a:r>
                <a:rPr lang="en-US" sz="1100" dirty="0">
                  <a:solidFill>
                    <a:srgbClr val="111111"/>
                  </a:solidFill>
                  <a:latin typeface="-apple-system"/>
                </a:rPr>
                <a:t>clk_2</a:t>
              </a:r>
              <a:endParaRPr lang="de-DE" sz="1100" dirty="0"/>
            </a:p>
          </p:txBody>
        </p:sp>
        <p:sp>
          <p:nvSpPr>
            <p:cNvPr id="193" name="Textfeld 192">
              <a:extLst>
                <a:ext uri="{FF2B5EF4-FFF2-40B4-BE49-F238E27FC236}">
                  <a16:creationId xmlns:a16="http://schemas.microsoft.com/office/drawing/2014/main" id="{4A85F53E-02C2-782B-48B6-EF1E6BE37E14}"/>
                </a:ext>
              </a:extLst>
            </p:cNvPr>
            <p:cNvSpPr txBox="1"/>
            <p:nvPr/>
          </p:nvSpPr>
          <p:spPr>
            <a:xfrm>
              <a:off x="2064830" y="2474880"/>
              <a:ext cx="781667" cy="518392"/>
            </a:xfrm>
            <a:prstGeom prst="rect">
              <a:avLst/>
            </a:prstGeom>
            <a:noFill/>
          </p:spPr>
          <p:txBody>
            <a:bodyPr wrap="square" rtlCol="0">
              <a:spAutoFit/>
            </a:bodyPr>
            <a:lstStyle/>
            <a:p>
              <a:r>
                <a:rPr lang="en-US" sz="1100" dirty="0">
                  <a:solidFill>
                    <a:srgbClr val="111111"/>
                  </a:solidFill>
                  <a:latin typeface="-apple-system"/>
                </a:rPr>
                <a:t>clk_1</a:t>
              </a:r>
              <a:endParaRPr lang="de-DE" sz="1100" dirty="0"/>
            </a:p>
          </p:txBody>
        </p:sp>
      </p:grpSp>
      <mc:AlternateContent xmlns:mc="http://schemas.openxmlformats.org/markup-compatibility/2006" xmlns:a14="http://schemas.microsoft.com/office/drawing/2010/main">
        <mc:Choice Requires="a14">
          <p:sp>
            <p:nvSpPr>
              <p:cNvPr id="231" name="Textfeld 230">
                <a:extLst>
                  <a:ext uri="{FF2B5EF4-FFF2-40B4-BE49-F238E27FC236}">
                    <a16:creationId xmlns:a16="http://schemas.microsoft.com/office/drawing/2014/main" id="{76B3FB78-22B9-5FD8-EEF6-309EA45F6C85}"/>
                  </a:ext>
                </a:extLst>
              </p:cNvPr>
              <p:cNvSpPr txBox="1"/>
              <p:nvPr/>
            </p:nvSpPr>
            <p:spPr>
              <a:xfrm>
                <a:off x="8355758" y="2812803"/>
                <a:ext cx="3303789" cy="82740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1" i="1" kern="100" smtClean="0">
                          <a:solidFill>
                            <a:srgbClr val="00B0F0"/>
                          </a:solidFill>
                          <a:effectLst/>
                          <a:latin typeface="Cambria Math" panose="02040503050406030204" pitchFamily="18" charset="0"/>
                          <a:ea typeface="Calibri" panose="020F0502020204030204" pitchFamily="34" charset="0"/>
                          <a:cs typeface="Arial" panose="020B0604020202020204" pitchFamily="34" charset="0"/>
                        </a:rPr>
                        <m:t>𝑴𝑻𝑩𝑭</m:t>
                      </m:r>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𝒆</m:t>
                              </m:r>
                            </m:e>
                            <m:sup>
                              <m:f>
                                <m:f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𝒕</m:t>
                                      </m:r>
                                    </m:e>
                                    <m: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𝒓</m:t>
                                      </m:r>
                                    </m:sub>
                                  </m:sSub>
                                </m:num>
                                <m:den>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𝝉</m:t>
                                  </m:r>
                                </m:den>
                              </m:f>
                            </m:sup>
                          </m:sSup>
                        </m:num>
                        <m:den>
                          <m:sSub>
                            <m:sSub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𝑻</m:t>
                              </m:r>
                            </m:e>
                            <m: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𝟎</m:t>
                              </m:r>
                            </m:sub>
                          </m:s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𝑭</m:t>
                              </m:r>
                            </m:e>
                            <m: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𝒄</m:t>
                              </m:r>
                            </m:sub>
                          </m:s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𝑭</m:t>
                              </m:r>
                            </m:e>
                            <m: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𝒅</m:t>
                              </m:r>
                            </m:sub>
                          </m:sSub>
                        </m:den>
                      </m:f>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𝒆</m:t>
                              </m:r>
                            </m:e>
                            <m:sup>
                              <m:f>
                                <m:f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𝑻</m:t>
                                      </m:r>
                                    </m:e>
                                    <m: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𝒓</m:t>
                                      </m:r>
                                    </m:sub>
                                  </m:sSub>
                                </m:num>
                                <m:den>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𝝉</m:t>
                                  </m:r>
                                </m:den>
                              </m:f>
                            </m:sup>
                          </m:sSup>
                        </m:num>
                        <m:den>
                          <m:sSub>
                            <m:sSub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𝑻</m:t>
                              </m:r>
                            </m:e>
                            <m: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𝟎</m:t>
                              </m:r>
                            </m:sub>
                          </m:s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𝑭</m:t>
                              </m:r>
                            </m:e>
                            <m:sub>
                              <m:r>
                                <a:rPr lang="en-US" sz="1800" b="1" i="1" kern="100">
                                  <a:solidFill>
                                    <a:srgbClr val="00B0F0"/>
                                  </a:solidFill>
                                  <a:effectLst/>
                                  <a:latin typeface="Cambria Math" panose="02040503050406030204" pitchFamily="18" charset="0"/>
                                  <a:ea typeface="Calibri" panose="020F0502020204030204" pitchFamily="34" charset="0"/>
                                  <a:cs typeface="Arial" panose="020B0604020202020204" pitchFamily="34" charset="0"/>
                                </a:rPr>
                                <m:t>𝒄</m:t>
                              </m:r>
                            </m:sub>
                          </m:sSub>
                        </m:den>
                      </m:f>
                    </m:oMath>
                  </m:oMathPara>
                </a14:m>
                <a:endParaRPr lang="de-DE" dirty="0"/>
              </a:p>
            </p:txBody>
          </p:sp>
        </mc:Choice>
        <mc:Fallback xmlns="">
          <p:sp>
            <p:nvSpPr>
              <p:cNvPr id="231" name="Textfeld 230">
                <a:extLst>
                  <a:ext uri="{FF2B5EF4-FFF2-40B4-BE49-F238E27FC236}">
                    <a16:creationId xmlns:a16="http://schemas.microsoft.com/office/drawing/2014/main" id="{76B3FB78-22B9-5FD8-EEF6-309EA45F6C85}"/>
                  </a:ext>
                </a:extLst>
              </p:cNvPr>
              <p:cNvSpPr txBox="1">
                <a:spLocks noRot="1" noChangeAspect="1" noMove="1" noResize="1" noEditPoints="1" noAdjustHandles="1" noChangeArrowheads="1" noChangeShapeType="1" noTextEdit="1"/>
              </p:cNvSpPr>
              <p:nvPr/>
            </p:nvSpPr>
            <p:spPr>
              <a:xfrm>
                <a:off x="8355758" y="2812803"/>
                <a:ext cx="3303789" cy="827406"/>
              </a:xfrm>
              <a:prstGeom prst="rect">
                <a:avLst/>
              </a:prstGeom>
              <a:blipFill>
                <a:blip r:embed="rId4"/>
                <a:stretch>
                  <a:fillRect/>
                </a:stretch>
              </a:blipFill>
            </p:spPr>
            <p:txBody>
              <a:bodyPr/>
              <a:lstStyle/>
              <a:p>
                <a:r>
                  <a:rPr lang="de-DE">
                    <a:noFill/>
                  </a:rPr>
                  <a:t> </a:t>
                </a:r>
              </a:p>
            </p:txBody>
          </p:sp>
        </mc:Fallback>
      </mc:AlternateContent>
      <p:sp>
        <p:nvSpPr>
          <p:cNvPr id="232" name="Pfeil: nach rechts 231">
            <a:extLst>
              <a:ext uri="{FF2B5EF4-FFF2-40B4-BE49-F238E27FC236}">
                <a16:creationId xmlns:a16="http://schemas.microsoft.com/office/drawing/2014/main" id="{BA7376CD-0175-279B-3255-BC73E6AF0F3D}"/>
              </a:ext>
            </a:extLst>
          </p:cNvPr>
          <p:cNvSpPr/>
          <p:nvPr/>
        </p:nvSpPr>
        <p:spPr>
          <a:xfrm>
            <a:off x="7506799" y="3127702"/>
            <a:ext cx="388374" cy="37060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33" name="Pfeil: nach rechts 232">
            <a:extLst>
              <a:ext uri="{FF2B5EF4-FFF2-40B4-BE49-F238E27FC236}">
                <a16:creationId xmlns:a16="http://schemas.microsoft.com/office/drawing/2014/main" id="{4761C244-05CB-0C33-40E1-D00A7E1F441A}"/>
              </a:ext>
            </a:extLst>
          </p:cNvPr>
          <p:cNvSpPr/>
          <p:nvPr/>
        </p:nvSpPr>
        <p:spPr>
          <a:xfrm>
            <a:off x="5933560" y="4301894"/>
            <a:ext cx="388374" cy="37060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2405534"/>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F6E2F-DA84-4450-AEC7-2E972F9B12B0}"/>
              </a:ext>
            </a:extLst>
          </p:cNvPr>
          <p:cNvSpPr>
            <a:spLocks noGrp="1"/>
          </p:cNvSpPr>
          <p:nvPr>
            <p:ph idx="1"/>
          </p:nvPr>
        </p:nvSpPr>
        <p:spPr>
          <a:xfrm>
            <a:off x="859441" y="1818005"/>
            <a:ext cx="10515600" cy="1285570"/>
          </a:xfrm>
        </p:spPr>
        <p:txBody>
          <a:bodyPr/>
          <a:lstStyle/>
          <a:p>
            <a:r>
              <a:rPr lang="en-US" sz="2000" dirty="0"/>
              <a:t>With multiple bits, metastability is still addressed but data coherency is a problem!</a:t>
            </a:r>
          </a:p>
          <a:p>
            <a:pPr lvl="1"/>
            <a:r>
              <a:rPr lang="en-US" sz="2000" dirty="0"/>
              <a:t>If multiple bits change on the same cycle, the result of each bit is random</a:t>
            </a:r>
          </a:p>
          <a:p>
            <a:pPr lvl="1"/>
            <a:r>
              <a:rPr lang="en-US" sz="2000" dirty="0"/>
              <a:t>This synchronization works only if the data is “gray” (only one bit changes)</a:t>
            </a:r>
          </a:p>
          <a:p>
            <a:pPr lvl="2"/>
            <a:endParaRPr lang="en-US" dirty="0"/>
          </a:p>
        </p:txBody>
      </p:sp>
      <p:sp>
        <p:nvSpPr>
          <p:cNvPr id="15" name="Title 1">
            <a:extLst>
              <a:ext uri="{FF2B5EF4-FFF2-40B4-BE49-F238E27FC236}">
                <a16:creationId xmlns:a16="http://schemas.microsoft.com/office/drawing/2014/main" id="{388C912D-20B8-7A6E-E252-509467FF1174}"/>
              </a:ext>
            </a:extLst>
          </p:cNvPr>
          <p:cNvSpPr txBox="1">
            <a:spLocks/>
          </p:cNvSpPr>
          <p:nvPr/>
        </p:nvSpPr>
        <p:spPr>
          <a:xfrm>
            <a:off x="850901" y="2429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Synchronization</a:t>
            </a:r>
          </a:p>
        </p:txBody>
      </p:sp>
      <p:sp>
        <p:nvSpPr>
          <p:cNvPr id="16" name="TextBox 15">
            <a:extLst>
              <a:ext uri="{FF2B5EF4-FFF2-40B4-BE49-F238E27FC236}">
                <a16:creationId xmlns:a16="http://schemas.microsoft.com/office/drawing/2014/main" id="{D2C1A0E3-9B86-734D-AD26-E98FA1309720}"/>
              </a:ext>
            </a:extLst>
          </p:cNvPr>
          <p:cNvSpPr txBox="1"/>
          <p:nvPr/>
        </p:nvSpPr>
        <p:spPr>
          <a:xfrm>
            <a:off x="3365527" y="1183927"/>
            <a:ext cx="2793329"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US" dirty="0"/>
              <a:t>4.1 Multi-flop synchronizers</a:t>
            </a:r>
          </a:p>
        </p:txBody>
      </p:sp>
      <p:sp>
        <p:nvSpPr>
          <p:cNvPr id="19" name="Slide Number Placeholder 18">
            <a:extLst>
              <a:ext uri="{FF2B5EF4-FFF2-40B4-BE49-F238E27FC236}">
                <a16:creationId xmlns:a16="http://schemas.microsoft.com/office/drawing/2014/main" id="{F345D98A-A592-789A-D0E3-8A688B8D1B01}"/>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24</a:t>
            </a:fld>
            <a:endParaRPr lang="en-US" dirty="0">
              <a:solidFill>
                <a:schemeClr val="bg1"/>
              </a:solidFill>
            </a:endParaRPr>
          </a:p>
        </p:txBody>
      </p:sp>
      <p:sp>
        <p:nvSpPr>
          <p:cNvPr id="11" name="Rechteck 10">
            <a:extLst>
              <a:ext uri="{FF2B5EF4-FFF2-40B4-BE49-F238E27FC236}">
                <a16:creationId xmlns:a16="http://schemas.microsoft.com/office/drawing/2014/main" id="{0F2E84CA-91D3-DB2E-DEAF-3F5B80ADAB23}"/>
              </a:ext>
            </a:extLst>
          </p:cNvPr>
          <p:cNvSpPr/>
          <p:nvPr/>
        </p:nvSpPr>
        <p:spPr>
          <a:xfrm>
            <a:off x="1272673" y="3611880"/>
            <a:ext cx="1398301" cy="1438222"/>
          </a:xfrm>
          <a:prstGeom prst="rect">
            <a:avLst/>
          </a:prstGeom>
          <a:solidFill>
            <a:schemeClr val="accent1">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 name="Rechteck 11">
            <a:extLst>
              <a:ext uri="{FF2B5EF4-FFF2-40B4-BE49-F238E27FC236}">
                <a16:creationId xmlns:a16="http://schemas.microsoft.com/office/drawing/2014/main" id="{7B724CBD-535C-A0D8-D913-BF70A0642C85}"/>
              </a:ext>
            </a:extLst>
          </p:cNvPr>
          <p:cNvSpPr/>
          <p:nvPr/>
        </p:nvSpPr>
        <p:spPr>
          <a:xfrm>
            <a:off x="2694270" y="3611880"/>
            <a:ext cx="2182530" cy="1438222"/>
          </a:xfrm>
          <a:prstGeom prst="rect">
            <a:avLst/>
          </a:prstGeom>
          <a:solidFill>
            <a:schemeClr val="accent4">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27" name="Line 17">
            <a:extLst>
              <a:ext uri="{FF2B5EF4-FFF2-40B4-BE49-F238E27FC236}">
                <a16:creationId xmlns:a16="http://schemas.microsoft.com/office/drawing/2014/main" id="{B65563C2-F3B8-F3AA-2272-35E3B52DBC5E}"/>
              </a:ext>
            </a:extLst>
          </p:cNvPr>
          <p:cNvSpPr>
            <a:spLocks noChangeShapeType="1"/>
          </p:cNvSpPr>
          <p:nvPr/>
        </p:nvSpPr>
        <p:spPr bwMode="auto">
          <a:xfrm>
            <a:off x="2447061" y="4033643"/>
            <a:ext cx="465658" cy="0"/>
          </a:xfrm>
          <a:prstGeom prst="line">
            <a:avLst/>
          </a:prstGeom>
          <a:noFill/>
          <a:ln w="28575"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28" name="Rectangle 19">
            <a:extLst>
              <a:ext uri="{FF2B5EF4-FFF2-40B4-BE49-F238E27FC236}">
                <a16:creationId xmlns:a16="http://schemas.microsoft.com/office/drawing/2014/main" id="{96949BDF-8631-423C-65E3-DC6F53B2C98A}"/>
              </a:ext>
            </a:extLst>
          </p:cNvPr>
          <p:cNvSpPr>
            <a:spLocks noChangeArrowheads="1"/>
          </p:cNvSpPr>
          <p:nvPr/>
        </p:nvSpPr>
        <p:spPr bwMode="auto">
          <a:xfrm>
            <a:off x="1824425" y="3926045"/>
            <a:ext cx="65"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9" name="Line 20">
            <a:extLst>
              <a:ext uri="{FF2B5EF4-FFF2-40B4-BE49-F238E27FC236}">
                <a16:creationId xmlns:a16="http://schemas.microsoft.com/office/drawing/2014/main" id="{2CD6046B-1446-E8C8-BFA1-BD488D3AA302}"/>
              </a:ext>
            </a:extLst>
          </p:cNvPr>
          <p:cNvSpPr>
            <a:spLocks noChangeShapeType="1"/>
          </p:cNvSpPr>
          <p:nvPr/>
        </p:nvSpPr>
        <p:spPr bwMode="auto">
          <a:xfrm>
            <a:off x="1455554" y="4033643"/>
            <a:ext cx="549596" cy="0"/>
          </a:xfrm>
          <a:prstGeom prst="line">
            <a:avLst/>
          </a:prstGeom>
          <a:noFill/>
          <a:ln w="28575"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30" name="Line 24">
            <a:extLst>
              <a:ext uri="{FF2B5EF4-FFF2-40B4-BE49-F238E27FC236}">
                <a16:creationId xmlns:a16="http://schemas.microsoft.com/office/drawing/2014/main" id="{6057FDA4-11DB-F125-83AA-6A614B5C02D6}"/>
              </a:ext>
            </a:extLst>
          </p:cNvPr>
          <p:cNvSpPr>
            <a:spLocks noChangeShapeType="1"/>
          </p:cNvSpPr>
          <p:nvPr/>
        </p:nvSpPr>
        <p:spPr bwMode="auto">
          <a:xfrm>
            <a:off x="3354630" y="4031277"/>
            <a:ext cx="321870" cy="0"/>
          </a:xfrm>
          <a:prstGeom prst="line">
            <a:avLst/>
          </a:prstGeom>
          <a:noFill/>
          <a:ln w="28575"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32" name="Rectangle 28">
            <a:extLst>
              <a:ext uri="{FF2B5EF4-FFF2-40B4-BE49-F238E27FC236}">
                <a16:creationId xmlns:a16="http://schemas.microsoft.com/office/drawing/2014/main" id="{EF7F88DC-650A-24CD-D3A4-74783782393F}"/>
              </a:ext>
            </a:extLst>
          </p:cNvPr>
          <p:cNvSpPr>
            <a:spLocks noChangeArrowheads="1"/>
          </p:cNvSpPr>
          <p:nvPr/>
        </p:nvSpPr>
        <p:spPr bwMode="auto">
          <a:xfrm>
            <a:off x="2147616" y="3863379"/>
            <a:ext cx="65"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grpSp>
        <p:nvGrpSpPr>
          <p:cNvPr id="34" name="Gruppieren 33">
            <a:extLst>
              <a:ext uri="{FF2B5EF4-FFF2-40B4-BE49-F238E27FC236}">
                <a16:creationId xmlns:a16="http://schemas.microsoft.com/office/drawing/2014/main" id="{9D65CF6F-DC9F-C594-C555-871BBF241902}"/>
              </a:ext>
            </a:extLst>
          </p:cNvPr>
          <p:cNvGrpSpPr/>
          <p:nvPr/>
        </p:nvGrpSpPr>
        <p:grpSpPr>
          <a:xfrm>
            <a:off x="2912717" y="3857467"/>
            <a:ext cx="441913" cy="617206"/>
            <a:chOff x="3374614" y="1338786"/>
            <a:chExt cx="531813" cy="828675"/>
          </a:xfrm>
        </p:grpSpPr>
        <p:sp>
          <p:nvSpPr>
            <p:cNvPr id="83" name="Rectangle 11">
              <a:extLst>
                <a:ext uri="{FF2B5EF4-FFF2-40B4-BE49-F238E27FC236}">
                  <a16:creationId xmlns:a16="http://schemas.microsoft.com/office/drawing/2014/main" id="{99148C8B-517B-B4F2-B2BE-C48C3F383CFE}"/>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84" name="Rectangle 12">
              <a:extLst>
                <a:ext uri="{FF2B5EF4-FFF2-40B4-BE49-F238E27FC236}">
                  <a16:creationId xmlns:a16="http://schemas.microsoft.com/office/drawing/2014/main" id="{0605443D-1BA7-27B0-525F-4A8FD7B54E23}"/>
                </a:ext>
              </a:extLst>
            </p:cNvPr>
            <p:cNvSpPr>
              <a:spLocks noChangeArrowheads="1"/>
            </p:cNvSpPr>
            <p:nvPr/>
          </p:nvSpPr>
          <p:spPr bwMode="auto">
            <a:xfrm>
              <a:off x="3374614" y="1456261"/>
              <a:ext cx="531813" cy="711200"/>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85" name="Freeform 13">
              <a:extLst>
                <a:ext uri="{FF2B5EF4-FFF2-40B4-BE49-F238E27FC236}">
                  <a16:creationId xmlns:a16="http://schemas.microsoft.com/office/drawing/2014/main" id="{C15717FA-50EB-2CDF-FA27-25F4040D6C14}"/>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86" name="Freeform 14">
              <a:extLst>
                <a:ext uri="{FF2B5EF4-FFF2-40B4-BE49-F238E27FC236}">
                  <a16:creationId xmlns:a16="http://schemas.microsoft.com/office/drawing/2014/main" id="{3BC06011-B9F3-6DE5-209D-AC6CDD23D405}"/>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87" name="Rectangle 15">
              <a:extLst>
                <a:ext uri="{FF2B5EF4-FFF2-40B4-BE49-F238E27FC236}">
                  <a16:creationId xmlns:a16="http://schemas.microsoft.com/office/drawing/2014/main" id="{72428B2F-82C4-123E-E499-FBE3DEEDF536}"/>
                </a:ext>
              </a:extLst>
            </p:cNvPr>
            <p:cNvSpPr>
              <a:spLocks noChangeArrowheads="1"/>
            </p:cNvSpPr>
            <p:nvPr/>
          </p:nvSpPr>
          <p:spPr bwMode="auto">
            <a:xfrm>
              <a:off x="3406364" y="1505475"/>
              <a:ext cx="119604" cy="14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a:ln>
                    <a:noFill/>
                  </a:ln>
                  <a:solidFill>
                    <a:srgbClr val="000000"/>
                  </a:solidFill>
                  <a:effectLst/>
                  <a:uLnTx/>
                  <a:uFillTx/>
                  <a:latin typeface="Calibri" panose="020F0502020204030204" pitchFamily="34" charset="0"/>
                </a:rPr>
                <a:t>D2</a:t>
              </a: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8" name="Rectangle 16">
              <a:extLst>
                <a:ext uri="{FF2B5EF4-FFF2-40B4-BE49-F238E27FC236}">
                  <a16:creationId xmlns:a16="http://schemas.microsoft.com/office/drawing/2014/main" id="{B2EFD645-B253-CFE5-9B7D-114C9F44B8D7}"/>
                </a:ext>
              </a:extLst>
            </p:cNvPr>
            <p:cNvSpPr>
              <a:spLocks noChangeArrowheads="1"/>
            </p:cNvSpPr>
            <p:nvPr/>
          </p:nvSpPr>
          <p:spPr bwMode="auto">
            <a:xfrm>
              <a:off x="3733389" y="1505475"/>
              <a:ext cx="127321" cy="14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a:ln>
                    <a:noFill/>
                  </a:ln>
                  <a:solidFill>
                    <a:srgbClr val="000000"/>
                  </a:solidFill>
                  <a:effectLst/>
                  <a:uLnTx/>
                  <a:uFillTx/>
                  <a:latin typeface="Calibri" panose="020F0502020204030204" pitchFamily="34" charset="0"/>
                </a:rPr>
                <a:t>Q2</a:t>
              </a: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9" name="Rectangle 30">
              <a:extLst>
                <a:ext uri="{FF2B5EF4-FFF2-40B4-BE49-F238E27FC236}">
                  <a16:creationId xmlns:a16="http://schemas.microsoft.com/office/drawing/2014/main" id="{C91BE51F-EDA8-DEC4-1391-30320F461FC3}"/>
                </a:ext>
              </a:extLst>
            </p:cNvPr>
            <p:cNvSpPr>
              <a:spLocks noChangeArrowheads="1"/>
            </p:cNvSpPr>
            <p:nvPr/>
          </p:nvSpPr>
          <p:spPr bwMode="auto">
            <a:xfrm>
              <a:off x="3492088" y="1338786"/>
              <a:ext cx="78" cy="2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90" name="Rectangle 31">
              <a:extLst>
                <a:ext uri="{FF2B5EF4-FFF2-40B4-BE49-F238E27FC236}">
                  <a16:creationId xmlns:a16="http://schemas.microsoft.com/office/drawing/2014/main" id="{B2A94FD8-46C6-4FC4-F286-3E676324B669}"/>
                </a:ext>
              </a:extLst>
            </p:cNvPr>
            <p:cNvSpPr>
              <a:spLocks noChangeArrowheads="1"/>
            </p:cNvSpPr>
            <p:nvPr/>
          </p:nvSpPr>
          <p:spPr bwMode="auto">
            <a:xfrm>
              <a:off x="3542889" y="1338786"/>
              <a:ext cx="78" cy="2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91" name="Rectangle 10">
              <a:extLst>
                <a:ext uri="{FF2B5EF4-FFF2-40B4-BE49-F238E27FC236}">
                  <a16:creationId xmlns:a16="http://schemas.microsoft.com/office/drawing/2014/main" id="{643215BB-036B-2A74-8A84-6DFF6AFAC79F}"/>
                </a:ext>
              </a:extLst>
            </p:cNvPr>
            <p:cNvSpPr>
              <a:spLocks noChangeArrowheads="1"/>
            </p:cNvSpPr>
            <p:nvPr/>
          </p:nvSpPr>
          <p:spPr bwMode="auto">
            <a:xfrm>
              <a:off x="3552414" y="1695975"/>
              <a:ext cx="163975" cy="2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0000"/>
                  </a:solidFill>
                  <a:effectLst/>
                  <a:uLnTx/>
                  <a:uFillTx/>
                  <a:latin typeface="Calibri" panose="020F0502020204030204" pitchFamily="34" charset="0"/>
                </a:rPr>
                <a:t>F2</a:t>
              </a:r>
              <a:endPar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39" name="Textfeld 38">
            <a:extLst>
              <a:ext uri="{FF2B5EF4-FFF2-40B4-BE49-F238E27FC236}">
                <a16:creationId xmlns:a16="http://schemas.microsoft.com/office/drawing/2014/main" id="{396FB346-5D6B-DDAD-9EB4-2FAE49DC845E}"/>
              </a:ext>
            </a:extLst>
          </p:cNvPr>
          <p:cNvSpPr txBox="1"/>
          <p:nvPr/>
        </p:nvSpPr>
        <p:spPr>
          <a:xfrm>
            <a:off x="3026600" y="4678344"/>
            <a:ext cx="649532" cy="276999"/>
          </a:xfrm>
          <a:prstGeom prst="rect">
            <a:avLst/>
          </a:prstGeom>
          <a:noFill/>
        </p:spPr>
        <p:txBody>
          <a:bodyPr wrap="square" rtlCol="0">
            <a:spAutoFit/>
          </a:bodyPr>
          <a:lstStyle/>
          <a:p>
            <a:r>
              <a:rPr lang="en-US" sz="1200" dirty="0" err="1">
                <a:solidFill>
                  <a:srgbClr val="111111"/>
                </a:solidFill>
                <a:latin typeface="-apple-system"/>
              </a:rPr>
              <a:t>dst_clk</a:t>
            </a:r>
            <a:endParaRPr lang="de-DE" sz="1200" dirty="0"/>
          </a:p>
        </p:txBody>
      </p:sp>
      <p:sp>
        <p:nvSpPr>
          <p:cNvPr id="40" name="Line 24">
            <a:extLst>
              <a:ext uri="{FF2B5EF4-FFF2-40B4-BE49-F238E27FC236}">
                <a16:creationId xmlns:a16="http://schemas.microsoft.com/office/drawing/2014/main" id="{8CB40176-5E95-EC24-DBAE-43BE66F3CA93}"/>
              </a:ext>
            </a:extLst>
          </p:cNvPr>
          <p:cNvSpPr>
            <a:spLocks noChangeShapeType="1"/>
          </p:cNvSpPr>
          <p:nvPr/>
        </p:nvSpPr>
        <p:spPr bwMode="auto">
          <a:xfrm>
            <a:off x="3879507" y="4031277"/>
            <a:ext cx="883126" cy="0"/>
          </a:xfrm>
          <a:prstGeom prst="line">
            <a:avLst/>
          </a:prstGeom>
          <a:ln w="28575">
            <a:solidFill>
              <a:schemeClr val="accent2">
                <a:lumMod val="75000"/>
              </a:schemeClr>
            </a:solidFill>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41" name="Textfeld 40">
            <a:extLst>
              <a:ext uri="{FF2B5EF4-FFF2-40B4-BE49-F238E27FC236}">
                <a16:creationId xmlns:a16="http://schemas.microsoft.com/office/drawing/2014/main" id="{3AE7BDBC-A2E1-EA8D-1744-012CFC74A1A5}"/>
              </a:ext>
            </a:extLst>
          </p:cNvPr>
          <p:cNvSpPr txBox="1"/>
          <p:nvPr/>
        </p:nvSpPr>
        <p:spPr>
          <a:xfrm>
            <a:off x="1382431" y="4705822"/>
            <a:ext cx="649532" cy="276999"/>
          </a:xfrm>
          <a:prstGeom prst="rect">
            <a:avLst/>
          </a:prstGeom>
          <a:noFill/>
        </p:spPr>
        <p:txBody>
          <a:bodyPr wrap="square" rtlCol="0">
            <a:spAutoFit/>
          </a:bodyPr>
          <a:lstStyle/>
          <a:p>
            <a:r>
              <a:rPr lang="en-US" sz="1200" dirty="0" err="1">
                <a:solidFill>
                  <a:srgbClr val="111111"/>
                </a:solidFill>
                <a:latin typeface="-apple-system"/>
              </a:rPr>
              <a:t>src_clk</a:t>
            </a:r>
            <a:endParaRPr lang="de-DE" sz="1200" dirty="0"/>
          </a:p>
        </p:txBody>
      </p:sp>
      <p:grpSp>
        <p:nvGrpSpPr>
          <p:cNvPr id="42" name="Gruppieren 41">
            <a:extLst>
              <a:ext uri="{FF2B5EF4-FFF2-40B4-BE49-F238E27FC236}">
                <a16:creationId xmlns:a16="http://schemas.microsoft.com/office/drawing/2014/main" id="{F19B50CD-E141-3733-F36D-25AE472C90B6}"/>
              </a:ext>
            </a:extLst>
          </p:cNvPr>
          <p:cNvGrpSpPr/>
          <p:nvPr/>
        </p:nvGrpSpPr>
        <p:grpSpPr>
          <a:xfrm>
            <a:off x="3524790" y="3857467"/>
            <a:ext cx="441913" cy="617206"/>
            <a:chOff x="3374614" y="1338786"/>
            <a:chExt cx="531813" cy="828675"/>
          </a:xfrm>
        </p:grpSpPr>
        <p:sp>
          <p:nvSpPr>
            <p:cNvPr id="48" name="Rectangle 11">
              <a:extLst>
                <a:ext uri="{FF2B5EF4-FFF2-40B4-BE49-F238E27FC236}">
                  <a16:creationId xmlns:a16="http://schemas.microsoft.com/office/drawing/2014/main" id="{FDDA8649-8137-F8CA-16E5-E739ED73FCD2}"/>
                </a:ext>
              </a:extLst>
            </p:cNvPr>
            <p:cNvSpPr>
              <a:spLocks noChangeArrowheads="1"/>
            </p:cNvSpPr>
            <p:nvPr/>
          </p:nvSpPr>
          <p:spPr bwMode="auto">
            <a:xfrm>
              <a:off x="3374614" y="1456261"/>
              <a:ext cx="531813" cy="71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49" name="Rectangle 12">
              <a:extLst>
                <a:ext uri="{FF2B5EF4-FFF2-40B4-BE49-F238E27FC236}">
                  <a16:creationId xmlns:a16="http://schemas.microsoft.com/office/drawing/2014/main" id="{EAD5FB02-F609-7F77-D1D0-4A437B0A67E8}"/>
                </a:ext>
              </a:extLst>
            </p:cNvPr>
            <p:cNvSpPr>
              <a:spLocks noChangeArrowheads="1"/>
            </p:cNvSpPr>
            <p:nvPr/>
          </p:nvSpPr>
          <p:spPr bwMode="auto">
            <a:xfrm>
              <a:off x="3374614" y="1456261"/>
              <a:ext cx="531813" cy="711200"/>
            </a:xfrm>
            <a:prstGeom prst="rect">
              <a:avLst/>
            </a:pr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50" name="Freeform 13">
              <a:extLst>
                <a:ext uri="{FF2B5EF4-FFF2-40B4-BE49-F238E27FC236}">
                  <a16:creationId xmlns:a16="http://schemas.microsoft.com/office/drawing/2014/main" id="{38DB488B-09B2-D78C-A3A5-B7F81D1C10BA}"/>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51" name="Freeform 14">
              <a:extLst>
                <a:ext uri="{FF2B5EF4-FFF2-40B4-BE49-F238E27FC236}">
                  <a16:creationId xmlns:a16="http://schemas.microsoft.com/office/drawing/2014/main" id="{4DC77022-E01B-5100-FCD9-8DBE419FA55F}"/>
                </a:ext>
              </a:extLst>
            </p:cNvPr>
            <p:cNvSpPr>
              <a:spLocks/>
            </p:cNvSpPr>
            <p:nvPr/>
          </p:nvSpPr>
          <p:spPr bwMode="auto">
            <a:xfrm>
              <a:off x="3374614" y="1930924"/>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2">
                <a:lumMod val="75000"/>
              </a:schemeClr>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52" name="Rectangle 15">
              <a:extLst>
                <a:ext uri="{FF2B5EF4-FFF2-40B4-BE49-F238E27FC236}">
                  <a16:creationId xmlns:a16="http://schemas.microsoft.com/office/drawing/2014/main" id="{999FD825-A643-7B50-08AA-89021A733E44}"/>
                </a:ext>
              </a:extLst>
            </p:cNvPr>
            <p:cNvSpPr>
              <a:spLocks noChangeArrowheads="1"/>
            </p:cNvSpPr>
            <p:nvPr/>
          </p:nvSpPr>
          <p:spPr bwMode="auto">
            <a:xfrm>
              <a:off x="3406364" y="1505475"/>
              <a:ext cx="152400" cy="14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a:ln>
                    <a:noFill/>
                  </a:ln>
                  <a:solidFill>
                    <a:srgbClr val="000000"/>
                  </a:solidFill>
                  <a:effectLst/>
                  <a:uLnTx/>
                  <a:uFillTx/>
                  <a:latin typeface="Calibri" panose="020F0502020204030204" pitchFamily="34" charset="0"/>
                </a:rPr>
                <a:t>Dm</a:t>
              </a: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3" name="Rectangle 16">
              <a:extLst>
                <a:ext uri="{FF2B5EF4-FFF2-40B4-BE49-F238E27FC236}">
                  <a16:creationId xmlns:a16="http://schemas.microsoft.com/office/drawing/2014/main" id="{52594ADF-DE59-C6EA-4E44-9A4EE86A8370}"/>
                </a:ext>
              </a:extLst>
            </p:cNvPr>
            <p:cNvSpPr>
              <a:spLocks noChangeArrowheads="1"/>
            </p:cNvSpPr>
            <p:nvPr/>
          </p:nvSpPr>
          <p:spPr bwMode="auto">
            <a:xfrm>
              <a:off x="3733389" y="1505475"/>
              <a:ext cx="160117" cy="14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err="1">
                  <a:ln>
                    <a:noFill/>
                  </a:ln>
                  <a:solidFill>
                    <a:srgbClr val="000000"/>
                  </a:solidFill>
                  <a:effectLst/>
                  <a:uLnTx/>
                  <a:uFillTx/>
                  <a:latin typeface="Calibri" panose="020F0502020204030204" pitchFamily="34" charset="0"/>
                </a:rPr>
                <a:t>Qm</a:t>
              </a: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4" name="Rectangle 30">
              <a:extLst>
                <a:ext uri="{FF2B5EF4-FFF2-40B4-BE49-F238E27FC236}">
                  <a16:creationId xmlns:a16="http://schemas.microsoft.com/office/drawing/2014/main" id="{35761E77-AD21-3001-157B-DDCF7A2AFBEA}"/>
                </a:ext>
              </a:extLst>
            </p:cNvPr>
            <p:cNvSpPr>
              <a:spLocks noChangeArrowheads="1"/>
            </p:cNvSpPr>
            <p:nvPr/>
          </p:nvSpPr>
          <p:spPr bwMode="auto">
            <a:xfrm>
              <a:off x="3492088" y="1338786"/>
              <a:ext cx="78" cy="2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5" name="Rectangle 31">
              <a:extLst>
                <a:ext uri="{FF2B5EF4-FFF2-40B4-BE49-F238E27FC236}">
                  <a16:creationId xmlns:a16="http://schemas.microsoft.com/office/drawing/2014/main" id="{E03669B6-49AB-C2D0-C3AA-D12FAD02D932}"/>
                </a:ext>
              </a:extLst>
            </p:cNvPr>
            <p:cNvSpPr>
              <a:spLocks noChangeArrowheads="1"/>
            </p:cNvSpPr>
            <p:nvPr/>
          </p:nvSpPr>
          <p:spPr bwMode="auto">
            <a:xfrm>
              <a:off x="3542889" y="1338786"/>
              <a:ext cx="78" cy="2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6" name="Rectangle 10">
              <a:extLst>
                <a:ext uri="{FF2B5EF4-FFF2-40B4-BE49-F238E27FC236}">
                  <a16:creationId xmlns:a16="http://schemas.microsoft.com/office/drawing/2014/main" id="{22691C6A-9F7E-7294-7AE9-6220C3696B76}"/>
                </a:ext>
              </a:extLst>
            </p:cNvPr>
            <p:cNvSpPr>
              <a:spLocks noChangeArrowheads="1"/>
            </p:cNvSpPr>
            <p:nvPr/>
          </p:nvSpPr>
          <p:spPr bwMode="auto">
            <a:xfrm>
              <a:off x="3552414" y="1695975"/>
              <a:ext cx="212201" cy="2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0000"/>
                  </a:solidFill>
                  <a:effectLst/>
                  <a:uLnTx/>
                  <a:uFillTx/>
                  <a:latin typeface="Calibri" panose="020F0502020204030204" pitchFamily="34" charset="0"/>
                </a:rPr>
                <a:t>Fm</a:t>
              </a:r>
              <a:endPar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92" name="Textfeld 91">
            <a:extLst>
              <a:ext uri="{FF2B5EF4-FFF2-40B4-BE49-F238E27FC236}">
                <a16:creationId xmlns:a16="http://schemas.microsoft.com/office/drawing/2014/main" id="{B7E8C5D1-8813-27BB-4A40-D7CF838155DF}"/>
              </a:ext>
            </a:extLst>
          </p:cNvPr>
          <p:cNvSpPr txBox="1"/>
          <p:nvPr/>
        </p:nvSpPr>
        <p:spPr>
          <a:xfrm>
            <a:off x="4022033" y="3704618"/>
            <a:ext cx="952383" cy="276999"/>
          </a:xfrm>
          <a:prstGeom prst="rect">
            <a:avLst/>
          </a:prstGeom>
          <a:noFill/>
        </p:spPr>
        <p:txBody>
          <a:bodyPr wrap="square" rtlCol="0">
            <a:spAutoFit/>
          </a:bodyPr>
          <a:lstStyle/>
          <a:p>
            <a:r>
              <a:rPr lang="en-US" sz="1200" dirty="0">
                <a:solidFill>
                  <a:srgbClr val="111111"/>
                </a:solidFill>
                <a:latin typeface="-apple-system"/>
              </a:rPr>
              <a:t>sync_2[2:0]</a:t>
            </a:r>
            <a:endParaRPr lang="de-DE" sz="1200" dirty="0"/>
          </a:p>
        </p:txBody>
      </p:sp>
      <p:sp>
        <p:nvSpPr>
          <p:cNvPr id="93" name="Textfeld 92">
            <a:extLst>
              <a:ext uri="{FF2B5EF4-FFF2-40B4-BE49-F238E27FC236}">
                <a16:creationId xmlns:a16="http://schemas.microsoft.com/office/drawing/2014/main" id="{01295FEE-048B-11EB-6101-A037DED76610}"/>
              </a:ext>
            </a:extLst>
          </p:cNvPr>
          <p:cNvSpPr txBox="1"/>
          <p:nvPr/>
        </p:nvSpPr>
        <p:spPr>
          <a:xfrm>
            <a:off x="1275581" y="3687232"/>
            <a:ext cx="1033625" cy="276999"/>
          </a:xfrm>
          <a:prstGeom prst="rect">
            <a:avLst/>
          </a:prstGeom>
          <a:noFill/>
        </p:spPr>
        <p:txBody>
          <a:bodyPr wrap="square" rtlCol="0">
            <a:spAutoFit/>
          </a:bodyPr>
          <a:lstStyle/>
          <a:p>
            <a:r>
              <a:rPr lang="en-US" sz="1200" dirty="0" err="1">
                <a:solidFill>
                  <a:srgbClr val="111111"/>
                </a:solidFill>
                <a:latin typeface="-apple-system"/>
              </a:rPr>
              <a:t>src_cnt</a:t>
            </a:r>
            <a:r>
              <a:rPr lang="en-US" sz="1200" dirty="0">
                <a:solidFill>
                  <a:srgbClr val="111111"/>
                </a:solidFill>
                <a:latin typeface="-apple-system"/>
              </a:rPr>
              <a:t>[2:0]</a:t>
            </a:r>
            <a:endParaRPr lang="de-DE" sz="1200" dirty="0"/>
          </a:p>
        </p:txBody>
      </p:sp>
      <p:pic>
        <p:nvPicPr>
          <p:cNvPr id="94" name="Picture 100">
            <a:extLst>
              <a:ext uri="{FF2B5EF4-FFF2-40B4-BE49-F238E27FC236}">
                <a16:creationId xmlns:a16="http://schemas.microsoft.com/office/drawing/2014/main" id="{30464E33-6421-6763-7FD2-F296DDD54A83}"/>
              </a:ext>
            </a:extLst>
          </p:cNvPr>
          <p:cNvPicPr>
            <a:picLocks noChangeAspect="1"/>
          </p:cNvPicPr>
          <p:nvPr>
            <p:custDataLst>
              <p:tags r:id="rId1"/>
            </p:custDataLst>
          </p:nvPr>
        </p:nvPicPr>
        <p:blipFill>
          <a:blip r:embed="rId5"/>
          <a:stretch>
            <a:fillRect/>
          </a:stretch>
        </p:blipFill>
        <p:spPr>
          <a:xfrm>
            <a:off x="5854572" y="3103575"/>
            <a:ext cx="5522448" cy="2139950"/>
          </a:xfrm>
          <a:prstGeom prst="rect">
            <a:avLst/>
          </a:prstGeom>
        </p:spPr>
      </p:pic>
      <p:sp>
        <p:nvSpPr>
          <p:cNvPr id="96" name="Line 24">
            <a:extLst>
              <a:ext uri="{FF2B5EF4-FFF2-40B4-BE49-F238E27FC236}">
                <a16:creationId xmlns:a16="http://schemas.microsoft.com/office/drawing/2014/main" id="{BE27D503-BCF7-80CB-3BC1-39FA04FBC15C}"/>
              </a:ext>
            </a:extLst>
          </p:cNvPr>
          <p:cNvSpPr>
            <a:spLocks noChangeShapeType="1"/>
          </p:cNvSpPr>
          <p:nvPr/>
        </p:nvSpPr>
        <p:spPr bwMode="auto">
          <a:xfrm flipV="1">
            <a:off x="4033495" y="3976443"/>
            <a:ext cx="52333" cy="112896"/>
          </a:xfrm>
          <a:prstGeom prst="line">
            <a:avLst/>
          </a:prstGeom>
          <a:ln w="9525">
            <a:solidFill>
              <a:schemeClr val="accent2">
                <a:lumMod val="75000"/>
              </a:schemeClr>
            </a:solidFill>
            <a:headEnd/>
            <a:tailEn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97" name="Line 24">
            <a:extLst>
              <a:ext uri="{FF2B5EF4-FFF2-40B4-BE49-F238E27FC236}">
                <a16:creationId xmlns:a16="http://schemas.microsoft.com/office/drawing/2014/main" id="{84C6F677-E2A1-F591-02D9-E03E0F15BD33}"/>
              </a:ext>
            </a:extLst>
          </p:cNvPr>
          <p:cNvSpPr>
            <a:spLocks noChangeShapeType="1"/>
          </p:cNvSpPr>
          <p:nvPr/>
        </p:nvSpPr>
        <p:spPr bwMode="auto">
          <a:xfrm flipV="1">
            <a:off x="3413590" y="3987112"/>
            <a:ext cx="64845" cy="102227"/>
          </a:xfrm>
          <a:prstGeom prst="line">
            <a:avLst/>
          </a:prstGeom>
          <a:noFill/>
          <a:ln w="9525"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grpSp>
        <p:nvGrpSpPr>
          <p:cNvPr id="98" name="Gruppieren 97">
            <a:extLst>
              <a:ext uri="{FF2B5EF4-FFF2-40B4-BE49-F238E27FC236}">
                <a16:creationId xmlns:a16="http://schemas.microsoft.com/office/drawing/2014/main" id="{9AA5D6A5-B99A-3171-C1EF-FE180A0D8886}"/>
              </a:ext>
            </a:extLst>
          </p:cNvPr>
          <p:cNvGrpSpPr/>
          <p:nvPr/>
        </p:nvGrpSpPr>
        <p:grpSpPr>
          <a:xfrm>
            <a:off x="2005148" y="3944963"/>
            <a:ext cx="441913" cy="529710"/>
            <a:chOff x="2005148" y="3944963"/>
            <a:chExt cx="441913" cy="529710"/>
          </a:xfrm>
        </p:grpSpPr>
        <p:sp>
          <p:nvSpPr>
            <p:cNvPr id="22" name="Rectangle 60">
              <a:extLst>
                <a:ext uri="{FF2B5EF4-FFF2-40B4-BE49-F238E27FC236}">
                  <a16:creationId xmlns:a16="http://schemas.microsoft.com/office/drawing/2014/main" id="{396E9388-C9B2-9480-87CA-3371EB8DB8BE}"/>
                </a:ext>
              </a:extLst>
            </p:cNvPr>
            <p:cNvSpPr>
              <a:spLocks noChangeArrowheads="1"/>
            </p:cNvSpPr>
            <p:nvPr/>
          </p:nvSpPr>
          <p:spPr bwMode="auto">
            <a:xfrm>
              <a:off x="2005148" y="3944963"/>
              <a:ext cx="441913" cy="529710"/>
            </a:xfrm>
            <a:prstGeom prst="rect">
              <a:avLst/>
            </a:prstGeom>
            <a:solidFill>
              <a:srgbClr val="FFFFFF"/>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24" name="Freeform 8">
              <a:extLst>
                <a:ext uri="{FF2B5EF4-FFF2-40B4-BE49-F238E27FC236}">
                  <a16:creationId xmlns:a16="http://schemas.microsoft.com/office/drawing/2014/main" id="{83E30E2A-830A-9FAE-37E0-DCFBFF0FDA7E}"/>
                </a:ext>
              </a:extLst>
            </p:cNvPr>
            <p:cNvSpPr>
              <a:spLocks/>
            </p:cNvSpPr>
            <p:nvPr/>
          </p:nvSpPr>
          <p:spPr bwMode="auto">
            <a:xfrm>
              <a:off x="2005148" y="4298497"/>
              <a:ext cx="106851" cy="132427"/>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25" name="Rectangle 9">
              <a:extLst>
                <a:ext uri="{FF2B5EF4-FFF2-40B4-BE49-F238E27FC236}">
                  <a16:creationId xmlns:a16="http://schemas.microsoft.com/office/drawing/2014/main" id="{DF452FD0-F460-F72D-5A84-C50C28F97E22}"/>
                </a:ext>
              </a:extLst>
            </p:cNvPr>
            <p:cNvSpPr>
              <a:spLocks noChangeArrowheads="1"/>
            </p:cNvSpPr>
            <p:nvPr/>
          </p:nvSpPr>
          <p:spPr bwMode="auto">
            <a:xfrm>
              <a:off x="2026254" y="3981617"/>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a:ln>
                    <a:noFill/>
                  </a:ln>
                  <a:solidFill>
                    <a:srgbClr val="000000"/>
                  </a:solidFill>
                  <a:effectLst/>
                  <a:uLnTx/>
                  <a:uFillTx/>
                  <a:latin typeface="Calibri" panose="020F0502020204030204" pitchFamily="34" charset="0"/>
                </a:rPr>
                <a:t>D1</a:t>
              </a: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6" name="Rectangle 10">
              <a:extLst>
                <a:ext uri="{FF2B5EF4-FFF2-40B4-BE49-F238E27FC236}">
                  <a16:creationId xmlns:a16="http://schemas.microsoft.com/office/drawing/2014/main" id="{EDCB4B55-30D0-96DF-76A6-81B298A8513D}"/>
                </a:ext>
              </a:extLst>
            </p:cNvPr>
            <p:cNvSpPr>
              <a:spLocks noChangeArrowheads="1"/>
            </p:cNvSpPr>
            <p:nvPr/>
          </p:nvSpPr>
          <p:spPr bwMode="auto">
            <a:xfrm>
              <a:off x="2295359" y="3981617"/>
              <a:ext cx="1057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700" b="0" i="0" u="none" strike="noStrike" kern="0" cap="none" spc="0" normalizeH="0" baseline="0" noProof="0" dirty="0">
                  <a:ln>
                    <a:noFill/>
                  </a:ln>
                  <a:solidFill>
                    <a:srgbClr val="000000"/>
                  </a:solidFill>
                  <a:effectLst/>
                  <a:uLnTx/>
                  <a:uFillTx/>
                  <a:latin typeface="Calibri" panose="020F0502020204030204" pitchFamily="34" charset="0"/>
                </a:rPr>
                <a:t>Q1</a:t>
              </a: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1" name="Rectangle 27">
              <a:extLst>
                <a:ext uri="{FF2B5EF4-FFF2-40B4-BE49-F238E27FC236}">
                  <a16:creationId xmlns:a16="http://schemas.microsoft.com/office/drawing/2014/main" id="{9D1EBE97-311F-5E43-59AC-F1E56B6B9287}"/>
                </a:ext>
              </a:extLst>
            </p:cNvPr>
            <p:cNvSpPr>
              <a:spLocks noChangeArrowheads="1"/>
            </p:cNvSpPr>
            <p:nvPr/>
          </p:nvSpPr>
          <p:spPr bwMode="auto">
            <a:xfrm flipV="1">
              <a:off x="2225445" y="4338699"/>
              <a:ext cx="18600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500" b="0" i="0" u="none" strike="noStrike" kern="0" cap="none" spc="0" normalizeH="0" baseline="0" noProof="0" dirty="0">
                  <a:ln>
                    <a:noFill/>
                  </a:ln>
                  <a:solidFill>
                    <a:srgbClr val="000000"/>
                  </a:solidFill>
                  <a:effectLst/>
                  <a:uLnTx/>
                  <a:uFillTx/>
                  <a:latin typeface="Calibri" panose="020F0502020204030204" pitchFamily="34" charset="0"/>
                </a:rPr>
                <a:t> </a:t>
              </a:r>
              <a:endPar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3" name="Rectangle 10">
              <a:extLst>
                <a:ext uri="{FF2B5EF4-FFF2-40B4-BE49-F238E27FC236}">
                  <a16:creationId xmlns:a16="http://schemas.microsoft.com/office/drawing/2014/main" id="{33702175-A2C0-D4A3-E4A1-261BE29964B8}"/>
                </a:ext>
              </a:extLst>
            </p:cNvPr>
            <p:cNvSpPr>
              <a:spLocks noChangeArrowheads="1"/>
            </p:cNvSpPr>
            <p:nvPr/>
          </p:nvSpPr>
          <p:spPr bwMode="auto">
            <a:xfrm>
              <a:off x="2159488" y="4123505"/>
              <a:ext cx="13625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24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3" name="Freeform 7">
              <a:extLst>
                <a:ext uri="{FF2B5EF4-FFF2-40B4-BE49-F238E27FC236}">
                  <a16:creationId xmlns:a16="http://schemas.microsoft.com/office/drawing/2014/main" id="{4AC582E0-8015-2126-1AA1-3EFE0BEB1A96}"/>
                </a:ext>
              </a:extLst>
            </p:cNvPr>
            <p:cNvSpPr>
              <a:spLocks/>
            </p:cNvSpPr>
            <p:nvPr/>
          </p:nvSpPr>
          <p:spPr bwMode="auto">
            <a:xfrm>
              <a:off x="2005148" y="4298497"/>
              <a:ext cx="106851" cy="132427"/>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Bosch Office Sans" pitchFamily="34" charset="0"/>
              </a:endParaRPr>
            </a:p>
          </p:txBody>
        </p:sp>
      </p:grpSp>
      <p:sp>
        <p:nvSpPr>
          <p:cNvPr id="99" name="Pfeil: nach rechts 98">
            <a:extLst>
              <a:ext uri="{FF2B5EF4-FFF2-40B4-BE49-F238E27FC236}">
                <a16:creationId xmlns:a16="http://schemas.microsoft.com/office/drawing/2014/main" id="{8DD658CD-60E5-C1D3-B4E9-7AA0AD631947}"/>
              </a:ext>
            </a:extLst>
          </p:cNvPr>
          <p:cNvSpPr/>
          <p:nvPr/>
        </p:nvSpPr>
        <p:spPr>
          <a:xfrm>
            <a:off x="5206669" y="4123505"/>
            <a:ext cx="388374" cy="37060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1" name="Line 17">
            <a:extLst>
              <a:ext uri="{FF2B5EF4-FFF2-40B4-BE49-F238E27FC236}">
                <a16:creationId xmlns:a16="http://schemas.microsoft.com/office/drawing/2014/main" id="{644962C7-D8BD-4824-9556-499410B0C69C}"/>
              </a:ext>
            </a:extLst>
          </p:cNvPr>
          <p:cNvSpPr>
            <a:spLocks noChangeShapeType="1"/>
          </p:cNvSpPr>
          <p:nvPr/>
        </p:nvSpPr>
        <p:spPr bwMode="auto">
          <a:xfrm flipV="1">
            <a:off x="2529442" y="3976443"/>
            <a:ext cx="73287" cy="109667"/>
          </a:xfrm>
          <a:prstGeom prst="line">
            <a:avLst/>
          </a:prstGeom>
          <a:noFill/>
          <a:ln w="9525"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
        <p:nvSpPr>
          <p:cNvPr id="102" name="Line 17">
            <a:extLst>
              <a:ext uri="{FF2B5EF4-FFF2-40B4-BE49-F238E27FC236}">
                <a16:creationId xmlns:a16="http://schemas.microsoft.com/office/drawing/2014/main" id="{6524F279-BB4B-1580-803F-958625B84FC8}"/>
              </a:ext>
            </a:extLst>
          </p:cNvPr>
          <p:cNvSpPr>
            <a:spLocks noChangeShapeType="1"/>
          </p:cNvSpPr>
          <p:nvPr/>
        </p:nvSpPr>
        <p:spPr bwMode="auto">
          <a:xfrm flipV="1">
            <a:off x="1871400" y="3983327"/>
            <a:ext cx="73287" cy="109667"/>
          </a:xfrm>
          <a:prstGeom prst="line">
            <a:avLst/>
          </a:prstGeom>
          <a:noFill/>
          <a:ln w="9525"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Bosch Office Sans" pitchFamily="34" charset="0"/>
            </a:endParaRPr>
          </a:p>
        </p:txBody>
      </p:sp>
    </p:spTree>
    <p:extLst>
      <p:ext uri="{BB962C8B-B14F-4D97-AF65-F5344CB8AC3E}">
        <p14:creationId xmlns:p14="http://schemas.microsoft.com/office/powerpoint/2010/main" val="2531091828"/>
      </p:ext>
    </p:extLst>
  </p:cSld>
  <p:clrMapOvr>
    <a:masterClrMapping/>
  </p:clrMapOvr>
  <p:extLst>
    <p:ext uri="{6950BFC3-D8DA-4A85-94F7-54DA5524770B}">
      <p188:commentRel xmlns:p188="http://schemas.microsoft.com/office/powerpoint/2018/8/main" r:id="rId4"/>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69474-33C2-9332-39DA-A2F3388BA8F0}"/>
              </a:ext>
            </a:extLst>
          </p:cNvPr>
          <p:cNvSpPr>
            <a:spLocks noGrp="1"/>
          </p:cNvSpPr>
          <p:nvPr>
            <p:ph idx="1"/>
          </p:nvPr>
        </p:nvSpPr>
        <p:spPr>
          <a:xfrm>
            <a:off x="1329739" y="1132389"/>
            <a:ext cx="4876889" cy="1824171"/>
          </a:xfrm>
        </p:spPr>
        <p:txBody>
          <a:bodyPr/>
          <a:lstStyle/>
          <a:p>
            <a:r>
              <a:rPr lang="en-US" dirty="0"/>
              <a:t>Simple Qualifier</a:t>
            </a:r>
          </a:p>
          <a:p>
            <a:r>
              <a:rPr lang="en-US" dirty="0"/>
              <a:t>Handshake protocol</a:t>
            </a:r>
          </a:p>
        </p:txBody>
      </p:sp>
      <p:pic>
        <p:nvPicPr>
          <p:cNvPr id="4" name="Picture 3">
            <a:extLst>
              <a:ext uri="{FF2B5EF4-FFF2-40B4-BE49-F238E27FC236}">
                <a16:creationId xmlns:a16="http://schemas.microsoft.com/office/drawing/2014/main" id="{6225C698-9CA8-48A3-1D18-FCCA758FD256}"/>
              </a:ext>
            </a:extLst>
          </p:cNvPr>
          <p:cNvPicPr>
            <a:picLocks noChangeAspect="1"/>
          </p:cNvPicPr>
          <p:nvPr/>
        </p:nvPicPr>
        <p:blipFill>
          <a:blip r:embed="rId4"/>
          <a:stretch>
            <a:fillRect/>
          </a:stretch>
        </p:blipFill>
        <p:spPr>
          <a:xfrm>
            <a:off x="813982" y="2360479"/>
            <a:ext cx="4876889" cy="2651032"/>
          </a:xfrm>
          <a:prstGeom prst="rect">
            <a:avLst/>
          </a:prstGeom>
        </p:spPr>
      </p:pic>
      <p:pic>
        <p:nvPicPr>
          <p:cNvPr id="5" name="Picture 4">
            <a:extLst>
              <a:ext uri="{FF2B5EF4-FFF2-40B4-BE49-F238E27FC236}">
                <a16:creationId xmlns:a16="http://schemas.microsoft.com/office/drawing/2014/main" id="{BD37A157-3B10-C035-4E0E-E1A5130EAC38}"/>
              </a:ext>
            </a:extLst>
          </p:cNvPr>
          <p:cNvPicPr>
            <a:picLocks noChangeAspect="1"/>
          </p:cNvPicPr>
          <p:nvPr/>
        </p:nvPicPr>
        <p:blipFill>
          <a:blip r:embed="rId5"/>
          <a:stretch>
            <a:fillRect/>
          </a:stretch>
        </p:blipFill>
        <p:spPr>
          <a:xfrm>
            <a:off x="7665721" y="2587330"/>
            <a:ext cx="3282950" cy="3028197"/>
          </a:xfrm>
          <a:prstGeom prst="rect">
            <a:avLst/>
          </a:prstGeom>
        </p:spPr>
      </p:pic>
      <p:sp>
        <p:nvSpPr>
          <p:cNvPr id="11" name="Title 1">
            <a:extLst>
              <a:ext uri="{FF2B5EF4-FFF2-40B4-BE49-F238E27FC236}">
                <a16:creationId xmlns:a16="http://schemas.microsoft.com/office/drawing/2014/main" id="{964561C4-5CD6-4025-676D-DB3FFDFF69E4}"/>
              </a:ext>
            </a:extLst>
          </p:cNvPr>
          <p:cNvSpPr txBox="1">
            <a:spLocks/>
          </p:cNvSpPr>
          <p:nvPr/>
        </p:nvSpPr>
        <p:spPr>
          <a:xfrm>
            <a:off x="787400" y="-1931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Synchronization</a:t>
            </a:r>
          </a:p>
        </p:txBody>
      </p:sp>
      <p:sp>
        <p:nvSpPr>
          <p:cNvPr id="12" name="TextBox 11">
            <a:extLst>
              <a:ext uri="{FF2B5EF4-FFF2-40B4-BE49-F238E27FC236}">
                <a16:creationId xmlns:a16="http://schemas.microsoft.com/office/drawing/2014/main" id="{159AB884-E55A-B17A-6240-EB1C4BCC3BC6}"/>
              </a:ext>
            </a:extLst>
          </p:cNvPr>
          <p:cNvSpPr txBox="1"/>
          <p:nvPr/>
        </p:nvSpPr>
        <p:spPr>
          <a:xfrm>
            <a:off x="3666254" y="763057"/>
            <a:ext cx="3267946"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US" dirty="0"/>
              <a:t>4.2 Protocol-based synchronizers</a:t>
            </a:r>
          </a:p>
        </p:txBody>
      </p:sp>
      <p:sp>
        <p:nvSpPr>
          <p:cNvPr id="14" name="Slide Number Placeholder 13">
            <a:extLst>
              <a:ext uri="{FF2B5EF4-FFF2-40B4-BE49-F238E27FC236}">
                <a16:creationId xmlns:a16="http://schemas.microsoft.com/office/drawing/2014/main" id="{86F70AFB-4390-7576-355C-CD28BE2EC37F}"/>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25</a:t>
            </a:fld>
            <a:endParaRPr lang="en-US" dirty="0">
              <a:solidFill>
                <a:schemeClr val="bg1"/>
              </a:solidFill>
            </a:endParaRPr>
          </a:p>
        </p:txBody>
      </p:sp>
      <p:sp>
        <p:nvSpPr>
          <p:cNvPr id="6" name="Content Placeholder 2">
            <a:extLst>
              <a:ext uri="{FF2B5EF4-FFF2-40B4-BE49-F238E27FC236}">
                <a16:creationId xmlns:a16="http://schemas.microsoft.com/office/drawing/2014/main" id="{09F05A01-A011-8FD9-D843-AFBEF36CE2F9}"/>
              </a:ext>
            </a:extLst>
          </p:cNvPr>
          <p:cNvSpPr txBox="1">
            <a:spLocks/>
          </p:cNvSpPr>
          <p:nvPr/>
        </p:nvSpPr>
        <p:spPr>
          <a:xfrm>
            <a:off x="6934200" y="301560"/>
            <a:ext cx="4911139" cy="2868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FIFO </a:t>
            </a:r>
          </a:p>
          <a:p>
            <a:pPr lvl="1"/>
            <a:r>
              <a:rPr lang="en-US" dirty="0"/>
              <a:t>Increased bandwidth</a:t>
            </a:r>
          </a:p>
          <a:p>
            <a:pPr lvl="1"/>
            <a:r>
              <a:rPr lang="en-US" dirty="0"/>
              <a:t>Throttling</a:t>
            </a:r>
          </a:p>
          <a:p>
            <a:pPr lvl="1"/>
            <a:r>
              <a:rPr lang="en-US" dirty="0"/>
              <a:t>Handles intermittent peaks of </a:t>
            </a:r>
            <a:br>
              <a:rPr lang="en-US" dirty="0"/>
            </a:br>
            <a:r>
              <a:rPr lang="en-US" dirty="0"/>
              <a:t>incoming data rate</a:t>
            </a:r>
          </a:p>
        </p:txBody>
      </p:sp>
    </p:spTree>
    <p:extLst>
      <p:ext uri="{BB962C8B-B14F-4D97-AF65-F5344CB8AC3E}">
        <p14:creationId xmlns:p14="http://schemas.microsoft.com/office/powerpoint/2010/main" val="3689737611"/>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Asynchronous Reset Release</a:t>
            </a:r>
          </a:p>
        </p:txBody>
      </p:sp>
      <p:sp>
        <p:nvSpPr>
          <p:cNvPr id="3" name="Content Placeholder 2">
            <a:extLst>
              <a:ext uri="{FF2B5EF4-FFF2-40B4-BE49-F238E27FC236}">
                <a16:creationId xmlns:a16="http://schemas.microsoft.com/office/drawing/2014/main" id="{1EFF8C5C-76A0-4BC0-82CE-8772427D9165}"/>
              </a:ext>
            </a:extLst>
          </p:cNvPr>
          <p:cNvSpPr>
            <a:spLocks noGrp="1"/>
          </p:cNvSpPr>
          <p:nvPr>
            <p:ph idx="1"/>
          </p:nvPr>
        </p:nvSpPr>
        <p:spPr>
          <a:xfrm>
            <a:off x="589626" y="1532662"/>
            <a:ext cx="10515600" cy="4351338"/>
          </a:xfrm>
        </p:spPr>
        <p:txBody>
          <a:bodyPr/>
          <a:lstStyle/>
          <a:p>
            <a:r>
              <a:rPr lang="en-US" dirty="0"/>
              <a:t>In addition to setup and hold, DFF models also have </a:t>
            </a:r>
            <a:r>
              <a:rPr lang="en-US" b="1" dirty="0"/>
              <a:t>recovery time</a:t>
            </a:r>
          </a:p>
          <a:p>
            <a:pPr lvl="1"/>
            <a:r>
              <a:rPr lang="en-US" dirty="0"/>
              <a:t>Time between asynchronous Set/Reset release and clock when data and output are different</a:t>
            </a:r>
          </a:p>
          <a:p>
            <a:pPr lvl="1"/>
            <a:r>
              <a:rPr lang="en-US" dirty="0"/>
              <a:t>Violating recovery time is no different </a:t>
            </a:r>
            <a:br>
              <a:rPr lang="en-US" dirty="0"/>
            </a:br>
            <a:r>
              <a:rPr lang="en-US" dirty="0"/>
              <a:t>than violating setup/hold</a:t>
            </a:r>
          </a:p>
          <a:p>
            <a:r>
              <a:rPr lang="en-US" dirty="0"/>
              <a:t>Possible to synchronize asynchronous </a:t>
            </a:r>
            <a:br>
              <a:rPr lang="en-US" dirty="0"/>
            </a:br>
            <a:r>
              <a:rPr lang="en-US" dirty="0"/>
              <a:t>reset on release edge only</a:t>
            </a:r>
          </a:p>
          <a:p>
            <a:pPr lvl="1"/>
            <a:r>
              <a:rPr lang="en-US" dirty="0"/>
              <a:t>Static analysis is sufficient to </a:t>
            </a:r>
            <a:br>
              <a:rPr lang="en-US" dirty="0"/>
            </a:br>
            <a:r>
              <a:rPr lang="en-US" dirty="0"/>
              <a:t>make this determination</a:t>
            </a:r>
          </a:p>
        </p:txBody>
      </p:sp>
      <p:sp>
        <p:nvSpPr>
          <p:cNvPr id="13" name="Slide Number Placeholder 12">
            <a:extLst>
              <a:ext uri="{FF2B5EF4-FFF2-40B4-BE49-F238E27FC236}">
                <a16:creationId xmlns:a16="http://schemas.microsoft.com/office/drawing/2014/main" id="{D9B05CB5-FE65-DD9C-A63D-F022DA891509}"/>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26</a:t>
            </a:fld>
            <a:endParaRPr lang="en-US" dirty="0">
              <a:solidFill>
                <a:schemeClr val="bg1"/>
              </a:solidFill>
            </a:endParaRPr>
          </a:p>
        </p:txBody>
      </p:sp>
      <p:grpSp>
        <p:nvGrpSpPr>
          <p:cNvPr id="79" name="Group 78">
            <a:extLst>
              <a:ext uri="{FF2B5EF4-FFF2-40B4-BE49-F238E27FC236}">
                <a16:creationId xmlns:a16="http://schemas.microsoft.com/office/drawing/2014/main" id="{C0ADF634-1A99-A7F3-81D6-2C6C8C8600A7}"/>
              </a:ext>
            </a:extLst>
          </p:cNvPr>
          <p:cNvGrpSpPr/>
          <p:nvPr/>
        </p:nvGrpSpPr>
        <p:grpSpPr>
          <a:xfrm>
            <a:off x="7039445" y="2911625"/>
            <a:ext cx="4218050" cy="2269137"/>
            <a:chOff x="7039445" y="2911625"/>
            <a:chExt cx="4218050" cy="2269137"/>
          </a:xfrm>
        </p:grpSpPr>
        <p:grpSp>
          <p:nvGrpSpPr>
            <p:cNvPr id="5" name="Group 4">
              <a:extLst>
                <a:ext uri="{FF2B5EF4-FFF2-40B4-BE49-F238E27FC236}">
                  <a16:creationId xmlns:a16="http://schemas.microsoft.com/office/drawing/2014/main" id="{5C132F26-D5F0-B6B1-6134-82B8B1BBC78E}"/>
                </a:ext>
              </a:extLst>
            </p:cNvPr>
            <p:cNvGrpSpPr/>
            <p:nvPr/>
          </p:nvGrpSpPr>
          <p:grpSpPr>
            <a:xfrm>
              <a:off x="7744158" y="2911625"/>
              <a:ext cx="3513337" cy="2269137"/>
              <a:chOff x="1265867" y="931416"/>
              <a:chExt cx="3743745" cy="2080511"/>
            </a:xfrm>
          </p:grpSpPr>
          <p:sp>
            <p:nvSpPr>
              <p:cNvPr id="6" name="TextBox 5">
                <a:extLst>
                  <a:ext uri="{FF2B5EF4-FFF2-40B4-BE49-F238E27FC236}">
                    <a16:creationId xmlns:a16="http://schemas.microsoft.com/office/drawing/2014/main" id="{209E2C1E-9DC3-061C-FDA7-48B1B730A7FE}"/>
                  </a:ext>
                </a:extLst>
              </p:cNvPr>
              <p:cNvSpPr txBox="1"/>
              <p:nvPr/>
            </p:nvSpPr>
            <p:spPr>
              <a:xfrm>
                <a:off x="1461641" y="2734928"/>
                <a:ext cx="1459438" cy="276999"/>
              </a:xfrm>
              <a:prstGeom prst="rect">
                <a:avLst/>
              </a:prstGeom>
              <a:solidFill>
                <a:schemeClr val="accent1"/>
              </a:solidFill>
              <a:ln w="19050">
                <a:solidFill>
                  <a:schemeClr val="bg1"/>
                </a:solidFill>
              </a:ln>
            </p:spPr>
            <p:txBody>
              <a:bodyPr wrap="none" rtlCol="0">
                <a:spAutoFit/>
              </a:bodyPr>
              <a:lstStyle/>
              <a:p>
                <a:r>
                  <a:rPr lang="en-US" sz="1200" dirty="0">
                    <a:solidFill>
                      <a:schemeClr val="bg1"/>
                    </a:solidFill>
                  </a:rPr>
                  <a:t>Reset Clock Crossing</a:t>
                </a:r>
              </a:p>
            </p:txBody>
          </p:sp>
          <p:sp>
            <p:nvSpPr>
              <p:cNvPr id="7" name="TextBox 6">
                <a:extLst>
                  <a:ext uri="{FF2B5EF4-FFF2-40B4-BE49-F238E27FC236}">
                    <a16:creationId xmlns:a16="http://schemas.microsoft.com/office/drawing/2014/main" id="{9AAFF13B-3F45-0A73-6594-114DA1587DBA}"/>
                  </a:ext>
                </a:extLst>
              </p:cNvPr>
              <p:cNvSpPr txBox="1"/>
              <p:nvPr/>
            </p:nvSpPr>
            <p:spPr>
              <a:xfrm>
                <a:off x="1265867" y="931416"/>
                <a:ext cx="615553" cy="446276"/>
              </a:xfrm>
              <a:prstGeom prst="rect">
                <a:avLst/>
              </a:prstGeom>
              <a:noFill/>
            </p:spPr>
            <p:txBody>
              <a:bodyPr wrap="none" lIns="76200" tIns="38100" rIns="76200" bIns="38100" rtlCol="0">
                <a:spAutoFit/>
              </a:bodyPr>
              <a:lstStyle/>
              <a:p>
                <a:r>
                  <a:rPr lang="en-US" sz="1200" dirty="0"/>
                  <a:t>Async </a:t>
                </a:r>
              </a:p>
              <a:p>
                <a:r>
                  <a:rPr lang="en-US" sz="1200" dirty="0"/>
                  <a:t>RST1</a:t>
                </a:r>
              </a:p>
            </p:txBody>
          </p:sp>
          <p:grpSp>
            <p:nvGrpSpPr>
              <p:cNvPr id="11" name="Group 10">
                <a:extLst>
                  <a:ext uri="{FF2B5EF4-FFF2-40B4-BE49-F238E27FC236}">
                    <a16:creationId xmlns:a16="http://schemas.microsoft.com/office/drawing/2014/main" id="{BD52B998-7333-7158-A8D7-6DF32B89A9C1}"/>
                  </a:ext>
                </a:extLst>
              </p:cNvPr>
              <p:cNvGrpSpPr/>
              <p:nvPr/>
            </p:nvGrpSpPr>
            <p:grpSpPr>
              <a:xfrm>
                <a:off x="3300210" y="1778533"/>
                <a:ext cx="618573" cy="715530"/>
                <a:chOff x="5747857" y="3352887"/>
                <a:chExt cx="1355018" cy="1219866"/>
              </a:xfrm>
            </p:grpSpPr>
            <p:cxnSp>
              <p:nvCxnSpPr>
                <p:cNvPr id="61" name="Straight Connector 60">
                  <a:extLst>
                    <a:ext uri="{FF2B5EF4-FFF2-40B4-BE49-F238E27FC236}">
                      <a16:creationId xmlns:a16="http://schemas.microsoft.com/office/drawing/2014/main" id="{9CF3C993-C1B0-D561-5A7F-634B7D214837}"/>
                    </a:ext>
                  </a:extLst>
                </p:cNvPr>
                <p:cNvCxnSpPr>
                  <a:cxnSpLocks/>
                </p:cNvCxnSpPr>
                <p:nvPr/>
              </p:nvCxnSpPr>
              <p:spPr>
                <a:xfrm>
                  <a:off x="5747857" y="3718568"/>
                  <a:ext cx="135501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A6398F2B-F484-4BE3-324C-C54A1A4870D7}"/>
                    </a:ext>
                  </a:extLst>
                </p:cNvPr>
                <p:cNvGrpSpPr/>
                <p:nvPr/>
              </p:nvGrpSpPr>
              <p:grpSpPr>
                <a:xfrm>
                  <a:off x="5867400" y="3352887"/>
                  <a:ext cx="993692" cy="1219866"/>
                  <a:chOff x="5867400" y="3990538"/>
                  <a:chExt cx="993692" cy="1219866"/>
                </a:xfrm>
              </p:grpSpPr>
              <p:sp>
                <p:nvSpPr>
                  <p:cNvPr id="63" name="Rectangle 62">
                    <a:extLst>
                      <a:ext uri="{FF2B5EF4-FFF2-40B4-BE49-F238E27FC236}">
                        <a16:creationId xmlns:a16="http://schemas.microsoft.com/office/drawing/2014/main" id="{C640D7F9-4E5F-9459-8AA3-AF3A068194C8}"/>
                      </a:ext>
                    </a:extLst>
                  </p:cNvPr>
                  <p:cNvSpPr/>
                  <p:nvPr/>
                </p:nvSpPr>
                <p:spPr>
                  <a:xfrm>
                    <a:off x="5867400" y="4142851"/>
                    <a:ext cx="993692" cy="1067553"/>
                  </a:xfrm>
                  <a:prstGeom prst="rect">
                    <a:avLst/>
                  </a:prstGeom>
                  <a:solidFill>
                    <a:srgbClr val="00B05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highlight>
                        <a:srgbClr val="00FF00"/>
                      </a:highlight>
                    </a:endParaRPr>
                  </a:p>
                </p:txBody>
              </p:sp>
              <p:sp>
                <p:nvSpPr>
                  <p:cNvPr id="64" name="TextBox 63">
                    <a:extLst>
                      <a:ext uri="{FF2B5EF4-FFF2-40B4-BE49-F238E27FC236}">
                        <a16:creationId xmlns:a16="http://schemas.microsoft.com/office/drawing/2014/main" id="{5502DB33-2ACE-B212-693C-9E255809EAD0}"/>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65" name="TextBox 64">
                    <a:extLst>
                      <a:ext uri="{FF2B5EF4-FFF2-40B4-BE49-F238E27FC236}">
                        <a16:creationId xmlns:a16="http://schemas.microsoft.com/office/drawing/2014/main" id="{D1FD822A-2441-345E-23D2-38C387FB7D77}"/>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66" name="TextBox 65">
                    <a:extLst>
                      <a:ext uri="{FF2B5EF4-FFF2-40B4-BE49-F238E27FC236}">
                        <a16:creationId xmlns:a16="http://schemas.microsoft.com/office/drawing/2014/main" id="{FE705B9E-BD42-6131-FBA0-40FFC74A68C8}"/>
                      </a:ext>
                    </a:extLst>
                  </p:cNvPr>
                  <p:cNvSpPr txBox="1"/>
                  <p:nvPr/>
                </p:nvSpPr>
                <p:spPr>
                  <a:xfrm>
                    <a:off x="6279715" y="4151470"/>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67" name="Isosceles Triangle 66">
                    <a:extLst>
                      <a:ext uri="{FF2B5EF4-FFF2-40B4-BE49-F238E27FC236}">
                        <a16:creationId xmlns:a16="http://schemas.microsoft.com/office/drawing/2014/main" id="{10E51B77-0068-4CC0-5B96-4A4B57AE00AB}"/>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Oval 67">
                    <a:extLst>
                      <a:ext uri="{FF2B5EF4-FFF2-40B4-BE49-F238E27FC236}">
                        <a16:creationId xmlns:a16="http://schemas.microsoft.com/office/drawing/2014/main" id="{21DE1CF8-E05A-B119-7DAE-DC651B889332}"/>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 name="TextBox 68">
                    <a:extLst>
                      <a:ext uri="{FF2B5EF4-FFF2-40B4-BE49-F238E27FC236}">
                        <a16:creationId xmlns:a16="http://schemas.microsoft.com/office/drawing/2014/main" id="{BCCC3C1F-5622-EF80-03E1-3B69DCE140E5}"/>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grpSp>
            <p:nvGrpSpPr>
              <p:cNvPr id="12" name="Group 11">
                <a:extLst>
                  <a:ext uri="{FF2B5EF4-FFF2-40B4-BE49-F238E27FC236}">
                    <a16:creationId xmlns:a16="http://schemas.microsoft.com/office/drawing/2014/main" id="{277E53BA-4761-4F18-6150-015EF7B1D3C0}"/>
                  </a:ext>
                </a:extLst>
              </p:cNvPr>
              <p:cNvGrpSpPr/>
              <p:nvPr/>
            </p:nvGrpSpPr>
            <p:grpSpPr>
              <a:xfrm>
                <a:off x="2435676" y="1773413"/>
                <a:ext cx="878997" cy="715530"/>
                <a:chOff x="5177384" y="3352887"/>
                <a:chExt cx="1925491" cy="1219866"/>
              </a:xfrm>
            </p:grpSpPr>
            <p:cxnSp>
              <p:nvCxnSpPr>
                <p:cNvPr id="52" name="Straight Connector 51">
                  <a:extLst>
                    <a:ext uri="{FF2B5EF4-FFF2-40B4-BE49-F238E27FC236}">
                      <a16:creationId xmlns:a16="http://schemas.microsoft.com/office/drawing/2014/main" id="{AFF5D5BB-6C3C-E796-3357-F9676B7FB8F7}"/>
                    </a:ext>
                  </a:extLst>
                </p:cNvPr>
                <p:cNvCxnSpPr>
                  <a:cxnSpLocks/>
                </p:cNvCxnSpPr>
                <p:nvPr/>
              </p:nvCxnSpPr>
              <p:spPr>
                <a:xfrm>
                  <a:off x="5177384" y="3718567"/>
                  <a:ext cx="1925491"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B375DBBD-DA67-4228-EBF5-28317E8FB63E}"/>
                    </a:ext>
                  </a:extLst>
                </p:cNvPr>
                <p:cNvGrpSpPr/>
                <p:nvPr/>
              </p:nvGrpSpPr>
              <p:grpSpPr>
                <a:xfrm>
                  <a:off x="5867400" y="3352887"/>
                  <a:ext cx="993692" cy="1219866"/>
                  <a:chOff x="5867400" y="3990538"/>
                  <a:chExt cx="993692" cy="1219866"/>
                </a:xfrm>
              </p:grpSpPr>
              <p:sp>
                <p:nvSpPr>
                  <p:cNvPr id="54" name="Rectangle 53">
                    <a:extLst>
                      <a:ext uri="{FF2B5EF4-FFF2-40B4-BE49-F238E27FC236}">
                        <a16:creationId xmlns:a16="http://schemas.microsoft.com/office/drawing/2014/main" id="{08E1919E-CEC8-DC75-DF25-E0CCBE508F0D}"/>
                      </a:ext>
                    </a:extLst>
                  </p:cNvPr>
                  <p:cNvSpPr/>
                  <p:nvPr/>
                </p:nvSpPr>
                <p:spPr>
                  <a:xfrm>
                    <a:off x="5867400" y="4142851"/>
                    <a:ext cx="993692" cy="1067553"/>
                  </a:xfrm>
                  <a:prstGeom prst="rect">
                    <a:avLst/>
                  </a:prstGeom>
                  <a:solidFill>
                    <a:srgbClr val="00B05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highlight>
                        <a:srgbClr val="00FF00"/>
                      </a:highlight>
                    </a:endParaRPr>
                  </a:p>
                </p:txBody>
              </p:sp>
              <p:sp>
                <p:nvSpPr>
                  <p:cNvPr id="55" name="TextBox 54">
                    <a:extLst>
                      <a:ext uri="{FF2B5EF4-FFF2-40B4-BE49-F238E27FC236}">
                        <a16:creationId xmlns:a16="http://schemas.microsoft.com/office/drawing/2014/main" id="{00E1365C-F21D-19F0-4FF0-13025D6D8A69}"/>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56" name="TextBox 55">
                    <a:extLst>
                      <a:ext uri="{FF2B5EF4-FFF2-40B4-BE49-F238E27FC236}">
                        <a16:creationId xmlns:a16="http://schemas.microsoft.com/office/drawing/2014/main" id="{2351DFFD-4472-FD46-8A8C-D8F81A1FEDC6}"/>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57" name="TextBox 56">
                    <a:extLst>
                      <a:ext uri="{FF2B5EF4-FFF2-40B4-BE49-F238E27FC236}">
                        <a16:creationId xmlns:a16="http://schemas.microsoft.com/office/drawing/2014/main" id="{CF399506-1A79-1F09-C61E-4C25EFEE39C4}"/>
                      </a:ext>
                    </a:extLst>
                  </p:cNvPr>
                  <p:cNvSpPr txBox="1"/>
                  <p:nvPr/>
                </p:nvSpPr>
                <p:spPr>
                  <a:xfrm>
                    <a:off x="6297905" y="4149278"/>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58" name="Isosceles Triangle 57">
                    <a:extLst>
                      <a:ext uri="{FF2B5EF4-FFF2-40B4-BE49-F238E27FC236}">
                        <a16:creationId xmlns:a16="http://schemas.microsoft.com/office/drawing/2014/main" id="{665F2699-3BDA-69C3-20B4-965902525ECB}"/>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9" name="Oval 58">
                    <a:extLst>
                      <a:ext uri="{FF2B5EF4-FFF2-40B4-BE49-F238E27FC236}">
                        <a16:creationId xmlns:a16="http://schemas.microsoft.com/office/drawing/2014/main" id="{C2123672-666D-6FAD-8BD8-411D14883714}"/>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TextBox 59">
                    <a:extLst>
                      <a:ext uri="{FF2B5EF4-FFF2-40B4-BE49-F238E27FC236}">
                        <a16:creationId xmlns:a16="http://schemas.microsoft.com/office/drawing/2014/main" id="{9A0F0382-4B85-CF5B-D7D1-C8E072828E80}"/>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grpSp>
            <p:nvGrpSpPr>
              <p:cNvPr id="14" name="Group 13">
                <a:extLst>
                  <a:ext uri="{FF2B5EF4-FFF2-40B4-BE49-F238E27FC236}">
                    <a16:creationId xmlns:a16="http://schemas.microsoft.com/office/drawing/2014/main" id="{20562D77-FBBE-5420-4442-E0A654DC7460}"/>
                  </a:ext>
                </a:extLst>
              </p:cNvPr>
              <p:cNvGrpSpPr/>
              <p:nvPr/>
            </p:nvGrpSpPr>
            <p:grpSpPr>
              <a:xfrm>
                <a:off x="4351162" y="2113534"/>
                <a:ext cx="618573" cy="715530"/>
                <a:chOff x="5747857" y="3352887"/>
                <a:chExt cx="1355018" cy="1219866"/>
              </a:xfrm>
            </p:grpSpPr>
            <p:cxnSp>
              <p:nvCxnSpPr>
                <p:cNvPr id="43" name="Straight Connector 42">
                  <a:extLst>
                    <a:ext uri="{FF2B5EF4-FFF2-40B4-BE49-F238E27FC236}">
                      <a16:creationId xmlns:a16="http://schemas.microsoft.com/office/drawing/2014/main" id="{BD7A7B1D-F5D2-41A8-F22D-A4D039392519}"/>
                    </a:ext>
                  </a:extLst>
                </p:cNvPr>
                <p:cNvCxnSpPr>
                  <a:cxnSpLocks/>
                </p:cNvCxnSpPr>
                <p:nvPr/>
              </p:nvCxnSpPr>
              <p:spPr>
                <a:xfrm>
                  <a:off x="5747857" y="3718568"/>
                  <a:ext cx="135501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F8BCCFFD-2F20-FF54-FF7C-9B7DCAD92191}"/>
                    </a:ext>
                  </a:extLst>
                </p:cNvPr>
                <p:cNvGrpSpPr/>
                <p:nvPr/>
              </p:nvGrpSpPr>
              <p:grpSpPr>
                <a:xfrm>
                  <a:off x="5867400" y="3352887"/>
                  <a:ext cx="993692" cy="1219866"/>
                  <a:chOff x="5867400" y="3990538"/>
                  <a:chExt cx="993692" cy="1219866"/>
                </a:xfrm>
              </p:grpSpPr>
              <p:sp>
                <p:nvSpPr>
                  <p:cNvPr id="45" name="Rectangle 44">
                    <a:extLst>
                      <a:ext uri="{FF2B5EF4-FFF2-40B4-BE49-F238E27FC236}">
                        <a16:creationId xmlns:a16="http://schemas.microsoft.com/office/drawing/2014/main" id="{B050DC3F-A4F3-0336-9EEF-7365FD572445}"/>
                      </a:ext>
                    </a:extLst>
                  </p:cNvPr>
                  <p:cNvSpPr/>
                  <p:nvPr/>
                </p:nvSpPr>
                <p:spPr>
                  <a:xfrm>
                    <a:off x="5867400" y="4142851"/>
                    <a:ext cx="993692" cy="1067553"/>
                  </a:xfrm>
                  <a:prstGeom prst="rect">
                    <a:avLst/>
                  </a:prstGeom>
                  <a:solidFill>
                    <a:srgbClr val="FFC00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TextBox 45">
                    <a:extLst>
                      <a:ext uri="{FF2B5EF4-FFF2-40B4-BE49-F238E27FC236}">
                        <a16:creationId xmlns:a16="http://schemas.microsoft.com/office/drawing/2014/main" id="{F16C2F58-6654-0D21-6484-4EA3B43FB98B}"/>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47" name="TextBox 46">
                    <a:extLst>
                      <a:ext uri="{FF2B5EF4-FFF2-40B4-BE49-F238E27FC236}">
                        <a16:creationId xmlns:a16="http://schemas.microsoft.com/office/drawing/2014/main" id="{DC54BF4B-DE58-AA7D-53EC-2EC0E18C0F88}"/>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48" name="TextBox 47">
                    <a:extLst>
                      <a:ext uri="{FF2B5EF4-FFF2-40B4-BE49-F238E27FC236}">
                        <a16:creationId xmlns:a16="http://schemas.microsoft.com/office/drawing/2014/main" id="{67D6B189-C61B-FA2D-F6B6-D7AEEA5E4489}"/>
                      </a:ext>
                    </a:extLst>
                  </p:cNvPr>
                  <p:cNvSpPr txBox="1"/>
                  <p:nvPr/>
                </p:nvSpPr>
                <p:spPr>
                  <a:xfrm>
                    <a:off x="6282324" y="4178800"/>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49" name="Isosceles Triangle 48">
                    <a:extLst>
                      <a:ext uri="{FF2B5EF4-FFF2-40B4-BE49-F238E27FC236}">
                        <a16:creationId xmlns:a16="http://schemas.microsoft.com/office/drawing/2014/main" id="{3FBA3E06-96D7-0511-686F-DAFFB6956DCB}"/>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Oval 49">
                    <a:extLst>
                      <a:ext uri="{FF2B5EF4-FFF2-40B4-BE49-F238E27FC236}">
                        <a16:creationId xmlns:a16="http://schemas.microsoft.com/office/drawing/2014/main" id="{5207C1DF-ACE2-97EA-C095-6EC35300D73C}"/>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TextBox 50">
                    <a:extLst>
                      <a:ext uri="{FF2B5EF4-FFF2-40B4-BE49-F238E27FC236}">
                        <a16:creationId xmlns:a16="http://schemas.microsoft.com/office/drawing/2014/main" id="{8CCCA0DE-7258-6B09-E67F-E2E0122ECE50}"/>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sp>
            <p:nvSpPr>
              <p:cNvPr id="15" name="Rectangle: Rounded Corners 14">
                <a:extLst>
                  <a:ext uri="{FF2B5EF4-FFF2-40B4-BE49-F238E27FC236}">
                    <a16:creationId xmlns:a16="http://schemas.microsoft.com/office/drawing/2014/main" id="{B754F18D-0F23-0E25-597E-76D06E45F9AD}"/>
                  </a:ext>
                </a:extLst>
              </p:cNvPr>
              <p:cNvSpPr/>
              <p:nvPr/>
            </p:nvSpPr>
            <p:spPr>
              <a:xfrm>
                <a:off x="2566450" y="1664300"/>
                <a:ext cx="1366026" cy="9797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4F83798-FF94-FA3F-60A4-14C1EFEED636}"/>
                  </a:ext>
                </a:extLst>
              </p:cNvPr>
              <p:cNvCxnSpPr>
                <a:cxnSpLocks/>
              </p:cNvCxnSpPr>
              <p:nvPr/>
            </p:nvCxnSpPr>
            <p:spPr>
              <a:xfrm flipV="1">
                <a:off x="2435676" y="1862754"/>
                <a:ext cx="0" cy="125154"/>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4F6ED4-42D1-6AFE-C1DF-AC5F59EA8FB8}"/>
                  </a:ext>
                </a:extLst>
              </p:cNvPr>
              <p:cNvCxnSpPr>
                <a:cxnSpLocks/>
              </p:cNvCxnSpPr>
              <p:nvPr/>
            </p:nvCxnSpPr>
            <p:spPr>
              <a:xfrm flipH="1">
                <a:off x="2350598" y="1864973"/>
                <a:ext cx="15240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0914FD91-7C1E-A8D4-ADE9-4F09557F9C72}"/>
                  </a:ext>
                </a:extLst>
              </p:cNvPr>
              <p:cNvCxnSpPr>
                <a:cxnSpLocks/>
                <a:stCxn id="49" idx="3"/>
              </p:cNvCxnSpPr>
              <p:nvPr/>
            </p:nvCxnSpPr>
            <p:spPr>
              <a:xfrm rot="10800000">
                <a:off x="2511876" y="2564659"/>
                <a:ext cx="1893858" cy="79397"/>
              </a:xfrm>
              <a:prstGeom prst="bentConnector3">
                <a:avLst>
                  <a:gd name="adj1" fmla="val 20468"/>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9B073CC-7C95-E4C1-DC1D-60AE99CA2BD3}"/>
                  </a:ext>
                </a:extLst>
              </p:cNvPr>
              <p:cNvCxnSpPr>
                <a:cxnSpLocks/>
                <a:stCxn id="58" idx="3"/>
              </p:cNvCxnSpPr>
              <p:nvPr/>
            </p:nvCxnSpPr>
            <p:spPr>
              <a:xfrm rot="10800000" flipV="1">
                <a:off x="2649736" y="2303933"/>
                <a:ext cx="100936" cy="283411"/>
              </a:xfrm>
              <a:prstGeom prst="bentConnector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8B76373-ED46-6C8C-D0CC-C4C3240A51AD}"/>
                  </a:ext>
                </a:extLst>
              </p:cNvPr>
              <p:cNvCxnSpPr>
                <a:cxnSpLocks/>
                <a:stCxn id="67" idx="3"/>
              </p:cNvCxnSpPr>
              <p:nvPr/>
            </p:nvCxnSpPr>
            <p:spPr>
              <a:xfrm rot="10800000" flipV="1">
                <a:off x="3266708" y="2309053"/>
                <a:ext cx="88075" cy="255605"/>
              </a:xfrm>
              <a:prstGeom prst="bentConnector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A4DDA7A-8BCE-22A6-2ABB-7E3B9AC718CA}"/>
                  </a:ext>
                </a:extLst>
              </p:cNvPr>
              <p:cNvCxnSpPr>
                <a:cxnSpLocks/>
                <a:stCxn id="50" idx="0"/>
              </p:cNvCxnSpPr>
              <p:nvPr/>
            </p:nvCxnSpPr>
            <p:spPr>
              <a:xfrm rot="16200000" flipV="1">
                <a:off x="4171602" y="1664440"/>
                <a:ext cx="121480" cy="776707"/>
              </a:xfrm>
              <a:prstGeom prst="bentConnector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2B8487A5-7F81-8926-F4FA-154ACBCED925}"/>
                  </a:ext>
                </a:extLst>
              </p:cNvPr>
              <p:cNvCxnSpPr>
                <a:cxnSpLocks/>
              </p:cNvCxnSpPr>
              <p:nvPr/>
            </p:nvCxnSpPr>
            <p:spPr>
              <a:xfrm>
                <a:off x="1280160" y="1411087"/>
                <a:ext cx="1972216" cy="297499"/>
              </a:xfrm>
              <a:prstGeom prst="bentConnector3">
                <a:avLst>
                  <a:gd name="adj1" fmla="val 100268"/>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63AF9C-72A9-0D9E-3F39-A9470251AF4A}"/>
                  </a:ext>
                </a:extLst>
              </p:cNvPr>
              <p:cNvCxnSpPr>
                <a:cxnSpLocks/>
              </p:cNvCxnSpPr>
              <p:nvPr/>
            </p:nvCxnSpPr>
            <p:spPr>
              <a:xfrm>
                <a:off x="2960141" y="1717849"/>
                <a:ext cx="6214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B604EA-CBA8-B236-7613-EB8A191CB78E}"/>
                  </a:ext>
                </a:extLst>
              </p:cNvPr>
              <p:cNvCxnSpPr>
                <a:stCxn id="68" idx="0"/>
              </p:cNvCxnSpPr>
              <p:nvPr/>
            </p:nvCxnSpPr>
            <p:spPr>
              <a:xfrm flipV="1">
                <a:off x="3569743" y="1717849"/>
                <a:ext cx="0" cy="6068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F312C8D-8297-24C2-7166-A03EE30D93A0}"/>
                  </a:ext>
                </a:extLst>
              </p:cNvPr>
              <p:cNvCxnSpPr/>
              <p:nvPr/>
            </p:nvCxnSpPr>
            <p:spPr>
              <a:xfrm flipV="1">
                <a:off x="2960141" y="1722601"/>
                <a:ext cx="0" cy="6068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F546BF-625C-2400-4239-502326C3A21F}"/>
                  </a:ext>
                </a:extLst>
              </p:cNvPr>
              <p:cNvSpPr txBox="1"/>
              <p:nvPr/>
            </p:nvSpPr>
            <p:spPr>
              <a:xfrm>
                <a:off x="1987382" y="2406527"/>
                <a:ext cx="537006" cy="261610"/>
              </a:xfrm>
              <a:prstGeom prst="rect">
                <a:avLst/>
              </a:prstGeom>
              <a:noFill/>
            </p:spPr>
            <p:txBody>
              <a:bodyPr wrap="square" lIns="76200" tIns="38100" rIns="76200" bIns="38100" rtlCol="0">
                <a:spAutoFit/>
              </a:bodyPr>
              <a:lstStyle/>
              <a:p>
                <a:r>
                  <a:rPr lang="en-US" sz="1200" dirty="0"/>
                  <a:t>CLK1</a:t>
                </a:r>
              </a:p>
            </p:txBody>
          </p:sp>
          <p:cxnSp>
            <p:nvCxnSpPr>
              <p:cNvPr id="27" name="Connector: Elbow 26">
                <a:extLst>
                  <a:ext uri="{FF2B5EF4-FFF2-40B4-BE49-F238E27FC236}">
                    <a16:creationId xmlns:a16="http://schemas.microsoft.com/office/drawing/2014/main" id="{A8CDFE98-D66D-4147-BB82-D279EF3C56FA}"/>
                  </a:ext>
                </a:extLst>
              </p:cNvPr>
              <p:cNvCxnSpPr>
                <a:cxnSpLocks/>
                <a:stCxn id="41" idx="0"/>
              </p:cNvCxnSpPr>
              <p:nvPr/>
            </p:nvCxnSpPr>
            <p:spPr>
              <a:xfrm rot="16200000" flipV="1">
                <a:off x="3899653" y="355369"/>
                <a:ext cx="117169" cy="1404670"/>
              </a:xfrm>
              <a:prstGeom prst="bentConnector2">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093D67-56AF-CA8C-F8AB-19844C91A42F}"/>
                  </a:ext>
                </a:extLst>
              </p:cNvPr>
              <p:cNvCxnSpPr/>
              <p:nvPr/>
            </p:nvCxnSpPr>
            <p:spPr>
              <a:xfrm>
                <a:off x="3258794" y="1000210"/>
                <a:ext cx="0" cy="420476"/>
              </a:xfrm>
              <a:prstGeom prst="line">
                <a:avLst/>
              </a:prstGeom>
              <a:ln w="1905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29" name="Multiplication Sign 28">
                <a:extLst>
                  <a:ext uri="{FF2B5EF4-FFF2-40B4-BE49-F238E27FC236}">
                    <a16:creationId xmlns:a16="http://schemas.microsoft.com/office/drawing/2014/main" id="{360A7D15-915D-1A3C-CB0E-36F6463610C3}"/>
                  </a:ext>
                </a:extLst>
              </p:cNvPr>
              <p:cNvSpPr/>
              <p:nvPr/>
            </p:nvSpPr>
            <p:spPr>
              <a:xfrm>
                <a:off x="4025143" y="988161"/>
                <a:ext cx="293145" cy="29266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Shape 29">
                <a:extLst>
                  <a:ext uri="{FF2B5EF4-FFF2-40B4-BE49-F238E27FC236}">
                    <a16:creationId xmlns:a16="http://schemas.microsoft.com/office/drawing/2014/main" id="{BDCD01E0-896C-76D7-30AD-3E9EDC050172}"/>
                  </a:ext>
                </a:extLst>
              </p:cNvPr>
              <p:cNvSpPr/>
              <p:nvPr/>
            </p:nvSpPr>
            <p:spPr>
              <a:xfrm rot="18974916">
                <a:off x="4095058" y="2007405"/>
                <a:ext cx="227166" cy="144093"/>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2C6A20FE-B15C-D319-F168-FCC0BB53EC40}"/>
                  </a:ext>
                </a:extLst>
              </p:cNvPr>
              <p:cNvCxnSpPr/>
              <p:nvPr/>
            </p:nvCxnSpPr>
            <p:spPr>
              <a:xfrm>
                <a:off x="4242136" y="1654675"/>
                <a:ext cx="342232"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275AB44-8CC5-06B6-DDBA-0F0036A0C05C}"/>
                  </a:ext>
                </a:extLst>
              </p:cNvPr>
              <p:cNvGrpSpPr/>
              <p:nvPr/>
            </p:nvGrpSpPr>
            <p:grpSpPr>
              <a:xfrm>
                <a:off x="4391039" y="1116288"/>
                <a:ext cx="618573" cy="715530"/>
                <a:chOff x="5747857" y="3352887"/>
                <a:chExt cx="1355018" cy="1219866"/>
              </a:xfrm>
            </p:grpSpPr>
            <p:cxnSp>
              <p:nvCxnSpPr>
                <p:cNvPr id="34" name="Straight Connector 33">
                  <a:extLst>
                    <a:ext uri="{FF2B5EF4-FFF2-40B4-BE49-F238E27FC236}">
                      <a16:creationId xmlns:a16="http://schemas.microsoft.com/office/drawing/2014/main" id="{E35F04A7-A1C7-3AA3-CA70-283EDE55CA10}"/>
                    </a:ext>
                  </a:extLst>
                </p:cNvPr>
                <p:cNvCxnSpPr>
                  <a:cxnSpLocks/>
                </p:cNvCxnSpPr>
                <p:nvPr/>
              </p:nvCxnSpPr>
              <p:spPr>
                <a:xfrm>
                  <a:off x="5747857" y="3718568"/>
                  <a:ext cx="135501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7C0F2C9-799F-CE2A-ED7C-963D81E693E0}"/>
                    </a:ext>
                  </a:extLst>
                </p:cNvPr>
                <p:cNvGrpSpPr/>
                <p:nvPr/>
              </p:nvGrpSpPr>
              <p:grpSpPr>
                <a:xfrm>
                  <a:off x="5867400" y="3352887"/>
                  <a:ext cx="993692" cy="1219866"/>
                  <a:chOff x="5867400" y="3990538"/>
                  <a:chExt cx="993692" cy="1219866"/>
                </a:xfrm>
              </p:grpSpPr>
              <p:sp>
                <p:nvSpPr>
                  <p:cNvPr id="36" name="Rectangle 35">
                    <a:extLst>
                      <a:ext uri="{FF2B5EF4-FFF2-40B4-BE49-F238E27FC236}">
                        <a16:creationId xmlns:a16="http://schemas.microsoft.com/office/drawing/2014/main" id="{522C980D-DBD2-ECB5-88F1-0DFB818D8C67}"/>
                      </a:ext>
                    </a:extLst>
                  </p:cNvPr>
                  <p:cNvSpPr/>
                  <p:nvPr/>
                </p:nvSpPr>
                <p:spPr>
                  <a:xfrm>
                    <a:off x="5867400" y="4142851"/>
                    <a:ext cx="993692" cy="1067553"/>
                  </a:xfrm>
                  <a:prstGeom prst="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7" name="TextBox 36">
                    <a:extLst>
                      <a:ext uri="{FF2B5EF4-FFF2-40B4-BE49-F238E27FC236}">
                        <a16:creationId xmlns:a16="http://schemas.microsoft.com/office/drawing/2014/main" id="{782D8311-54F3-28F5-065E-59A140E51716}"/>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38" name="TextBox 37">
                    <a:extLst>
                      <a:ext uri="{FF2B5EF4-FFF2-40B4-BE49-F238E27FC236}">
                        <a16:creationId xmlns:a16="http://schemas.microsoft.com/office/drawing/2014/main" id="{2B918DD1-8C50-1D24-20E5-592FB62CF526}"/>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39" name="TextBox 38">
                    <a:extLst>
                      <a:ext uri="{FF2B5EF4-FFF2-40B4-BE49-F238E27FC236}">
                        <a16:creationId xmlns:a16="http://schemas.microsoft.com/office/drawing/2014/main" id="{B6741332-C806-73E3-3B9E-10DE1FE80883}"/>
                      </a:ext>
                    </a:extLst>
                  </p:cNvPr>
                  <p:cNvSpPr txBox="1"/>
                  <p:nvPr/>
                </p:nvSpPr>
                <p:spPr>
                  <a:xfrm>
                    <a:off x="6282324" y="4178800"/>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40" name="Isosceles Triangle 39">
                    <a:extLst>
                      <a:ext uri="{FF2B5EF4-FFF2-40B4-BE49-F238E27FC236}">
                        <a16:creationId xmlns:a16="http://schemas.microsoft.com/office/drawing/2014/main" id="{979541E7-95D1-9941-1631-612E2EECE53C}"/>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Oval 40">
                    <a:extLst>
                      <a:ext uri="{FF2B5EF4-FFF2-40B4-BE49-F238E27FC236}">
                        <a16:creationId xmlns:a16="http://schemas.microsoft.com/office/drawing/2014/main" id="{C59039EB-5EA1-0BF6-9D7A-5C7BA61BF653}"/>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a16="http://schemas.microsoft.com/office/drawing/2014/main" id="{E89D2053-3737-044C-FEC9-8DA8F75BC056}"/>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sp>
            <p:nvSpPr>
              <p:cNvPr id="33" name="TextBox 32">
                <a:extLst>
                  <a:ext uri="{FF2B5EF4-FFF2-40B4-BE49-F238E27FC236}">
                    <a16:creationId xmlns:a16="http://schemas.microsoft.com/office/drawing/2014/main" id="{D601915E-705A-B539-7F41-12DA5B99AED8}"/>
                  </a:ext>
                </a:extLst>
              </p:cNvPr>
              <p:cNvSpPr txBox="1"/>
              <p:nvPr/>
            </p:nvSpPr>
            <p:spPr>
              <a:xfrm>
                <a:off x="3814908" y="1433522"/>
                <a:ext cx="537006" cy="261610"/>
              </a:xfrm>
              <a:prstGeom prst="rect">
                <a:avLst/>
              </a:prstGeom>
              <a:noFill/>
            </p:spPr>
            <p:txBody>
              <a:bodyPr wrap="square" lIns="76200" tIns="38100" rIns="76200" bIns="38100" rtlCol="0">
                <a:spAutoFit/>
              </a:bodyPr>
              <a:lstStyle/>
              <a:p>
                <a:r>
                  <a:rPr lang="en-US" sz="1200" dirty="0"/>
                  <a:t>CLK1</a:t>
                </a:r>
              </a:p>
            </p:txBody>
          </p:sp>
        </p:grpSp>
        <p:sp>
          <p:nvSpPr>
            <p:cNvPr id="70" name="Rectangle 69">
              <a:extLst>
                <a:ext uri="{FF2B5EF4-FFF2-40B4-BE49-F238E27FC236}">
                  <a16:creationId xmlns:a16="http://schemas.microsoft.com/office/drawing/2014/main" id="{76108B80-0EE4-7906-AC38-FBDC9B083A48}"/>
                </a:ext>
              </a:extLst>
            </p:cNvPr>
            <p:cNvSpPr/>
            <p:nvPr/>
          </p:nvSpPr>
          <p:spPr>
            <a:xfrm>
              <a:off x="7322259" y="3144228"/>
              <a:ext cx="425707" cy="682961"/>
            </a:xfrm>
            <a:prstGeom prst="rect">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highlight>
                  <a:srgbClr val="00FF00"/>
                </a:highlight>
              </a:endParaRPr>
            </a:p>
          </p:txBody>
        </p:sp>
        <p:cxnSp>
          <p:nvCxnSpPr>
            <p:cNvPr id="72" name="Connector: Elbow 71">
              <a:extLst>
                <a:ext uri="{FF2B5EF4-FFF2-40B4-BE49-F238E27FC236}">
                  <a16:creationId xmlns:a16="http://schemas.microsoft.com/office/drawing/2014/main" id="{8548CCB0-2BC6-0AB5-48B5-78251CC366F6}"/>
                </a:ext>
              </a:extLst>
            </p:cNvPr>
            <p:cNvCxnSpPr>
              <a:cxnSpLocks/>
            </p:cNvCxnSpPr>
            <p:nvPr/>
          </p:nvCxnSpPr>
          <p:spPr>
            <a:xfrm rot="10800000" flipV="1">
              <a:off x="7244062" y="3632791"/>
              <a:ext cx="94724" cy="309106"/>
            </a:xfrm>
            <a:prstGeom prst="bentConnector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3" name="Isosceles Triangle 72">
              <a:extLst>
                <a:ext uri="{FF2B5EF4-FFF2-40B4-BE49-F238E27FC236}">
                  <a16:creationId xmlns:a16="http://schemas.microsoft.com/office/drawing/2014/main" id="{3276AFFB-567E-C22C-560D-E7448DAC0DF4}"/>
                </a:ext>
              </a:extLst>
            </p:cNvPr>
            <p:cNvSpPr/>
            <p:nvPr/>
          </p:nvSpPr>
          <p:spPr>
            <a:xfrm rot="5400000">
              <a:off x="7322936" y="3584421"/>
              <a:ext cx="93131" cy="76171"/>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5" name="TextBox 74">
              <a:extLst>
                <a:ext uri="{FF2B5EF4-FFF2-40B4-BE49-F238E27FC236}">
                  <a16:creationId xmlns:a16="http://schemas.microsoft.com/office/drawing/2014/main" id="{FDFAC2D3-524C-091F-CF57-34AD7F45E038}"/>
                </a:ext>
              </a:extLst>
            </p:cNvPr>
            <p:cNvSpPr txBox="1"/>
            <p:nvPr/>
          </p:nvSpPr>
          <p:spPr>
            <a:xfrm>
              <a:off x="7404315" y="3456558"/>
              <a:ext cx="186538" cy="176233"/>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sp>
          <p:nvSpPr>
            <p:cNvPr id="76" name="TextBox 75">
              <a:extLst>
                <a:ext uri="{FF2B5EF4-FFF2-40B4-BE49-F238E27FC236}">
                  <a16:creationId xmlns:a16="http://schemas.microsoft.com/office/drawing/2014/main" id="{7DB7DE46-5FAD-F5F1-7F86-50B21E376E21}"/>
                </a:ext>
              </a:extLst>
            </p:cNvPr>
            <p:cNvSpPr txBox="1"/>
            <p:nvPr/>
          </p:nvSpPr>
          <p:spPr>
            <a:xfrm>
              <a:off x="7365202" y="3205594"/>
              <a:ext cx="78226" cy="176233"/>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77" name="TextBox 76">
              <a:extLst>
                <a:ext uri="{FF2B5EF4-FFF2-40B4-BE49-F238E27FC236}">
                  <a16:creationId xmlns:a16="http://schemas.microsoft.com/office/drawing/2014/main" id="{B356CE5D-0E15-EF3B-BFC1-745BBC295B5F}"/>
                </a:ext>
              </a:extLst>
            </p:cNvPr>
            <p:cNvSpPr txBox="1"/>
            <p:nvPr/>
          </p:nvSpPr>
          <p:spPr>
            <a:xfrm>
              <a:off x="7632945" y="3208926"/>
              <a:ext cx="85748" cy="176233"/>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78" name="TextBox 77">
              <a:extLst>
                <a:ext uri="{FF2B5EF4-FFF2-40B4-BE49-F238E27FC236}">
                  <a16:creationId xmlns:a16="http://schemas.microsoft.com/office/drawing/2014/main" id="{58146954-558D-426D-5C71-A8393189DC3C}"/>
                </a:ext>
              </a:extLst>
            </p:cNvPr>
            <p:cNvSpPr txBox="1"/>
            <p:nvPr/>
          </p:nvSpPr>
          <p:spPr>
            <a:xfrm>
              <a:off x="7039445" y="3923927"/>
              <a:ext cx="503956" cy="261610"/>
            </a:xfrm>
            <a:prstGeom prst="rect">
              <a:avLst/>
            </a:prstGeom>
            <a:noFill/>
          </p:spPr>
          <p:txBody>
            <a:bodyPr wrap="square" lIns="76200" tIns="38100" rIns="76200" bIns="38100" rtlCol="0">
              <a:spAutoFit/>
            </a:bodyPr>
            <a:lstStyle/>
            <a:p>
              <a:r>
                <a:rPr lang="en-US" sz="1200" dirty="0"/>
                <a:t>CLK0</a:t>
              </a:r>
            </a:p>
          </p:txBody>
        </p:sp>
      </p:grpSp>
    </p:spTree>
    <p:extLst>
      <p:ext uri="{BB962C8B-B14F-4D97-AF65-F5344CB8AC3E}">
        <p14:creationId xmlns:p14="http://schemas.microsoft.com/office/powerpoint/2010/main" val="129336408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Rechteck 356">
            <a:extLst>
              <a:ext uri="{FF2B5EF4-FFF2-40B4-BE49-F238E27FC236}">
                <a16:creationId xmlns:a16="http://schemas.microsoft.com/office/drawing/2014/main" id="{3EFD75AA-8FEC-A0CB-2131-73DABBB4CB07}"/>
              </a:ext>
            </a:extLst>
          </p:cNvPr>
          <p:cNvSpPr/>
          <p:nvPr/>
        </p:nvSpPr>
        <p:spPr>
          <a:xfrm>
            <a:off x="8029835" y="3663425"/>
            <a:ext cx="268905" cy="60314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Content Placeholder 2">
            <a:extLst>
              <a:ext uri="{FF2B5EF4-FFF2-40B4-BE49-F238E27FC236}">
                <a16:creationId xmlns:a16="http://schemas.microsoft.com/office/drawing/2014/main" id="{1EFF8C5C-76A0-4BC0-82CE-8772427D9165}"/>
              </a:ext>
            </a:extLst>
          </p:cNvPr>
          <p:cNvSpPr>
            <a:spLocks noGrp="1"/>
          </p:cNvSpPr>
          <p:nvPr>
            <p:ph idx="1"/>
          </p:nvPr>
        </p:nvSpPr>
        <p:spPr>
          <a:xfrm>
            <a:off x="280304" y="1510233"/>
            <a:ext cx="5588423" cy="4351338"/>
          </a:xfrm>
        </p:spPr>
        <p:txBody>
          <a:bodyPr>
            <a:normAutofit fontScale="92500"/>
          </a:bodyPr>
          <a:lstStyle/>
          <a:p>
            <a:r>
              <a:rPr lang="en-US" dirty="0"/>
              <a:t>In addition to setup- and hold-, DFF models also have </a:t>
            </a:r>
            <a:r>
              <a:rPr lang="en-US" b="1" dirty="0"/>
              <a:t>recovery-time</a:t>
            </a:r>
          </a:p>
          <a:p>
            <a:pPr lvl="1"/>
            <a:r>
              <a:rPr lang="en-US" dirty="0"/>
              <a:t>Time between asynchronous Set/Reset</a:t>
            </a:r>
            <a:br>
              <a:rPr lang="en-US" dirty="0"/>
            </a:br>
            <a:r>
              <a:rPr lang="en-US" dirty="0"/>
              <a:t>release and clock when data and</a:t>
            </a:r>
            <a:br>
              <a:rPr lang="en-US" dirty="0"/>
            </a:br>
            <a:r>
              <a:rPr lang="en-US" dirty="0"/>
              <a:t>output are different</a:t>
            </a:r>
          </a:p>
          <a:p>
            <a:pPr lvl="1"/>
            <a:r>
              <a:rPr lang="en-US" dirty="0"/>
              <a:t>Violating recovery time is no different </a:t>
            </a:r>
            <a:br>
              <a:rPr lang="en-US" dirty="0"/>
            </a:br>
            <a:r>
              <a:rPr lang="en-US" dirty="0"/>
              <a:t>than violating setup/hold</a:t>
            </a:r>
          </a:p>
          <a:p>
            <a:r>
              <a:rPr lang="en-US" dirty="0"/>
              <a:t>Possible to synchronize asynchronous </a:t>
            </a:r>
            <a:br>
              <a:rPr lang="en-US" dirty="0"/>
            </a:br>
            <a:r>
              <a:rPr lang="en-US" dirty="0"/>
              <a:t>reset on release edge only</a:t>
            </a:r>
          </a:p>
          <a:p>
            <a:pPr lvl="1"/>
            <a:r>
              <a:rPr lang="en-US" dirty="0"/>
              <a:t>Static analysis is sufficient to </a:t>
            </a:r>
            <a:br>
              <a:rPr lang="en-US" dirty="0"/>
            </a:br>
            <a:r>
              <a:rPr lang="en-US" dirty="0"/>
              <a:t>make this determination</a:t>
            </a:r>
          </a:p>
        </p:txBody>
      </p:sp>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Asynchronous Reset Release</a:t>
            </a:r>
          </a:p>
        </p:txBody>
      </p:sp>
      <p:sp>
        <p:nvSpPr>
          <p:cNvPr id="13" name="Slide Number Placeholder 12">
            <a:extLst>
              <a:ext uri="{FF2B5EF4-FFF2-40B4-BE49-F238E27FC236}">
                <a16:creationId xmlns:a16="http://schemas.microsoft.com/office/drawing/2014/main" id="{D9B05CB5-FE65-DD9C-A63D-F022DA891509}"/>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27</a:t>
            </a:fld>
            <a:endParaRPr lang="en-US" dirty="0">
              <a:solidFill>
                <a:schemeClr val="bg1"/>
              </a:solidFill>
            </a:endParaRPr>
          </a:p>
        </p:txBody>
      </p:sp>
      <p:grpSp>
        <p:nvGrpSpPr>
          <p:cNvPr id="143" name="Gruppieren 142">
            <a:extLst>
              <a:ext uri="{FF2B5EF4-FFF2-40B4-BE49-F238E27FC236}">
                <a16:creationId xmlns:a16="http://schemas.microsoft.com/office/drawing/2014/main" id="{3A354456-2294-AADE-2627-24E97F55BC8A}"/>
              </a:ext>
            </a:extLst>
          </p:cNvPr>
          <p:cNvGrpSpPr/>
          <p:nvPr/>
        </p:nvGrpSpPr>
        <p:grpSpPr>
          <a:xfrm>
            <a:off x="8529336" y="1771916"/>
            <a:ext cx="3577095" cy="1311435"/>
            <a:chOff x="6483516" y="2982813"/>
            <a:chExt cx="3577095" cy="1311435"/>
          </a:xfrm>
        </p:grpSpPr>
        <p:sp>
          <p:nvSpPr>
            <p:cNvPr id="144" name="TextBox 6">
              <a:extLst>
                <a:ext uri="{FF2B5EF4-FFF2-40B4-BE49-F238E27FC236}">
                  <a16:creationId xmlns:a16="http://schemas.microsoft.com/office/drawing/2014/main" id="{33D734F2-8A10-C931-33B7-A7983A2820C1}"/>
                </a:ext>
              </a:extLst>
            </p:cNvPr>
            <p:cNvSpPr txBox="1"/>
            <p:nvPr/>
          </p:nvSpPr>
          <p:spPr>
            <a:xfrm>
              <a:off x="6483516" y="2982813"/>
              <a:ext cx="551882" cy="446276"/>
            </a:xfrm>
            <a:prstGeom prst="rect">
              <a:avLst/>
            </a:prstGeom>
            <a:noFill/>
          </p:spPr>
          <p:txBody>
            <a:bodyPr wrap="none" lIns="76200" tIns="38100" rIns="76200" bIns="38100" rtlCol="0">
              <a:spAutoFit/>
            </a:bodyPr>
            <a:lstStyle/>
            <a:p>
              <a:r>
                <a:rPr lang="en-US" sz="1200" dirty="0"/>
                <a:t>Async </a:t>
              </a:r>
            </a:p>
            <a:p>
              <a:r>
                <a:rPr lang="en-US" sz="1200" dirty="0"/>
                <a:t>RST</a:t>
              </a:r>
            </a:p>
          </p:txBody>
        </p:sp>
        <p:sp>
          <p:nvSpPr>
            <p:cNvPr id="145" name="Line 20">
              <a:extLst>
                <a:ext uri="{FF2B5EF4-FFF2-40B4-BE49-F238E27FC236}">
                  <a16:creationId xmlns:a16="http://schemas.microsoft.com/office/drawing/2014/main" id="{D089EB4C-3541-36AE-8C14-0DF202D4694D}"/>
                </a:ext>
              </a:extLst>
            </p:cNvPr>
            <p:cNvSpPr>
              <a:spLocks noChangeShapeType="1"/>
            </p:cNvSpPr>
            <p:nvPr/>
          </p:nvSpPr>
          <p:spPr bwMode="auto">
            <a:xfrm>
              <a:off x="7106787" y="3469553"/>
              <a:ext cx="210876"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grpSp>
          <p:nvGrpSpPr>
            <p:cNvPr id="146" name="Gruppieren 145">
              <a:extLst>
                <a:ext uri="{FF2B5EF4-FFF2-40B4-BE49-F238E27FC236}">
                  <a16:creationId xmlns:a16="http://schemas.microsoft.com/office/drawing/2014/main" id="{FEAF6587-1B2C-B764-BFB4-D5C61E93EBC6}"/>
                </a:ext>
              </a:extLst>
            </p:cNvPr>
            <p:cNvGrpSpPr/>
            <p:nvPr/>
          </p:nvGrpSpPr>
          <p:grpSpPr>
            <a:xfrm>
              <a:off x="6963089" y="3239350"/>
              <a:ext cx="1331171" cy="820737"/>
              <a:chOff x="8585947" y="1358185"/>
              <a:chExt cx="1331171" cy="820737"/>
            </a:xfrm>
          </p:grpSpPr>
          <p:sp>
            <p:nvSpPr>
              <p:cNvPr id="181" name="Line 20">
                <a:extLst>
                  <a:ext uri="{FF2B5EF4-FFF2-40B4-BE49-F238E27FC236}">
                    <a16:creationId xmlns:a16="http://schemas.microsoft.com/office/drawing/2014/main" id="{F6366F11-86E2-54F0-B1E7-1544033A94D0}"/>
                  </a:ext>
                </a:extLst>
              </p:cNvPr>
              <p:cNvSpPr>
                <a:spLocks noChangeShapeType="1"/>
              </p:cNvSpPr>
              <p:nvPr/>
            </p:nvSpPr>
            <p:spPr bwMode="auto">
              <a:xfrm>
                <a:off x="9341596" y="1599123"/>
                <a:ext cx="575522"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82" name="Rectangle 60">
                <a:extLst>
                  <a:ext uri="{FF2B5EF4-FFF2-40B4-BE49-F238E27FC236}">
                    <a16:creationId xmlns:a16="http://schemas.microsoft.com/office/drawing/2014/main" id="{471252CF-161B-ACC6-9818-E37E0C152978}"/>
                  </a:ext>
                </a:extLst>
              </p:cNvPr>
              <p:cNvSpPr>
                <a:spLocks noChangeArrowheads="1"/>
              </p:cNvSpPr>
              <p:nvPr/>
            </p:nvSpPr>
            <p:spPr bwMode="auto">
              <a:xfrm>
                <a:off x="8852645" y="1467722"/>
                <a:ext cx="531813" cy="711200"/>
              </a:xfrm>
              <a:prstGeom prst="rect">
                <a:avLst/>
              </a:prstGeom>
              <a:solidFill>
                <a:srgbClr val="92D050"/>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83" name="Freeform 8">
                <a:extLst>
                  <a:ext uri="{FF2B5EF4-FFF2-40B4-BE49-F238E27FC236}">
                    <a16:creationId xmlns:a16="http://schemas.microsoft.com/office/drawing/2014/main" id="{8F30DFE3-47FB-3F6F-571C-C6665E2B1D88}"/>
                  </a:ext>
                </a:extLst>
              </p:cNvPr>
              <p:cNvSpPr>
                <a:spLocks/>
              </p:cNvSpPr>
              <p:nvPr/>
            </p:nvSpPr>
            <p:spPr bwMode="auto">
              <a:xfrm>
                <a:off x="8852645" y="1942385"/>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84" name="Rectangle 9">
                <a:extLst>
                  <a:ext uri="{FF2B5EF4-FFF2-40B4-BE49-F238E27FC236}">
                    <a16:creationId xmlns:a16="http://schemas.microsoft.com/office/drawing/2014/main" id="{C103AE7A-831D-3C2A-215E-133ADB1AA6F5}"/>
                  </a:ext>
                </a:extLst>
              </p:cNvPr>
              <p:cNvSpPr>
                <a:spLocks noChangeArrowheads="1"/>
              </p:cNvSpPr>
              <p:nvPr/>
            </p:nvSpPr>
            <p:spPr bwMode="auto">
              <a:xfrm>
                <a:off x="8878045" y="1516935"/>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85" name="Rectangle 10">
                <a:extLst>
                  <a:ext uri="{FF2B5EF4-FFF2-40B4-BE49-F238E27FC236}">
                    <a16:creationId xmlns:a16="http://schemas.microsoft.com/office/drawing/2014/main" id="{FF0DC36A-D740-2E35-AB69-1D6712FA9A36}"/>
                  </a:ext>
                </a:extLst>
              </p:cNvPr>
              <p:cNvSpPr>
                <a:spLocks noChangeArrowheads="1"/>
              </p:cNvSpPr>
              <p:nvPr/>
            </p:nvSpPr>
            <p:spPr bwMode="auto">
              <a:xfrm>
                <a:off x="9254144" y="1516935"/>
                <a:ext cx="865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86" name="Rectangle 19">
                <a:extLst>
                  <a:ext uri="{FF2B5EF4-FFF2-40B4-BE49-F238E27FC236}">
                    <a16:creationId xmlns:a16="http://schemas.microsoft.com/office/drawing/2014/main" id="{93BDF67C-C709-A503-0B6A-9BFA38D58362}"/>
                  </a:ext>
                </a:extLst>
              </p:cNvPr>
              <p:cNvSpPr>
                <a:spLocks noChangeArrowheads="1"/>
              </p:cNvSpPr>
              <p:nvPr/>
            </p:nvSpPr>
            <p:spPr bwMode="auto">
              <a:xfrm>
                <a:off x="8635158" y="144232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87" name="Line 20">
                <a:extLst>
                  <a:ext uri="{FF2B5EF4-FFF2-40B4-BE49-F238E27FC236}">
                    <a16:creationId xmlns:a16="http://schemas.microsoft.com/office/drawing/2014/main" id="{98BB3BEC-A742-9EE6-E8AE-D16F1ED55BF9}"/>
                  </a:ext>
                </a:extLst>
              </p:cNvPr>
              <p:cNvSpPr>
                <a:spLocks noChangeShapeType="1"/>
              </p:cNvSpPr>
              <p:nvPr/>
            </p:nvSpPr>
            <p:spPr bwMode="auto">
              <a:xfrm>
                <a:off x="8677001" y="2036004"/>
                <a:ext cx="17564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88" name="Rectangle 28">
                <a:extLst>
                  <a:ext uri="{FF2B5EF4-FFF2-40B4-BE49-F238E27FC236}">
                    <a16:creationId xmlns:a16="http://schemas.microsoft.com/office/drawing/2014/main" id="{BBFA3E4E-6E7B-49B5-B0B3-F184380C4E02}"/>
                  </a:ext>
                </a:extLst>
              </p:cNvPr>
              <p:cNvSpPr>
                <a:spLocks noChangeArrowheads="1"/>
              </p:cNvSpPr>
              <p:nvPr/>
            </p:nvSpPr>
            <p:spPr bwMode="auto">
              <a:xfrm>
                <a:off x="9024095" y="1358185"/>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89" name="Rectangle 10">
                <a:extLst>
                  <a:ext uri="{FF2B5EF4-FFF2-40B4-BE49-F238E27FC236}">
                    <a16:creationId xmlns:a16="http://schemas.microsoft.com/office/drawing/2014/main" id="{E5F7E3B0-FD6C-9B60-AF48-867506C980A0}"/>
                  </a:ext>
                </a:extLst>
              </p:cNvPr>
              <p:cNvSpPr>
                <a:spLocks noChangeArrowheads="1"/>
              </p:cNvSpPr>
              <p:nvPr/>
            </p:nvSpPr>
            <p:spPr bwMode="auto">
              <a:xfrm>
                <a:off x="9038383" y="1707435"/>
                <a:ext cx="2164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1600" kern="0" dirty="0">
                    <a:solidFill>
                      <a:srgbClr val="000000"/>
                    </a:solidFill>
                    <a:latin typeface="Calibri" panose="020F0502020204030204" pitchFamily="34" charset="0"/>
                  </a:rPr>
                  <a:t>R</a:t>
                </a: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1</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90" name="Line 20">
                <a:extLst>
                  <a:ext uri="{FF2B5EF4-FFF2-40B4-BE49-F238E27FC236}">
                    <a16:creationId xmlns:a16="http://schemas.microsoft.com/office/drawing/2014/main" id="{D0A896D7-8F8A-5F8D-6567-BC54FD8BCF7B}"/>
                  </a:ext>
                </a:extLst>
              </p:cNvPr>
              <p:cNvSpPr>
                <a:spLocks noChangeShapeType="1"/>
              </p:cNvSpPr>
              <p:nvPr/>
            </p:nvSpPr>
            <p:spPr bwMode="auto">
              <a:xfrm>
                <a:off x="9118552" y="1366937"/>
                <a:ext cx="0" cy="79353"/>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91" name="Ellipse 190">
                <a:extLst>
                  <a:ext uri="{FF2B5EF4-FFF2-40B4-BE49-F238E27FC236}">
                    <a16:creationId xmlns:a16="http://schemas.microsoft.com/office/drawing/2014/main" id="{0E471A9E-7312-9881-2370-031AD5ECBB96}"/>
                  </a:ext>
                </a:extLst>
              </p:cNvPr>
              <p:cNvSpPr/>
              <p:nvPr/>
            </p:nvSpPr>
            <p:spPr>
              <a:xfrm>
                <a:off x="9088086" y="1415952"/>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Line 20">
                <a:extLst>
                  <a:ext uri="{FF2B5EF4-FFF2-40B4-BE49-F238E27FC236}">
                    <a16:creationId xmlns:a16="http://schemas.microsoft.com/office/drawing/2014/main" id="{07655102-0FA6-A758-2A0F-52F9AFF0A9E7}"/>
                  </a:ext>
                </a:extLst>
              </p:cNvPr>
              <p:cNvSpPr>
                <a:spLocks noChangeShapeType="1"/>
              </p:cNvSpPr>
              <p:nvPr/>
            </p:nvSpPr>
            <p:spPr bwMode="auto">
              <a:xfrm>
                <a:off x="8585947" y="1358185"/>
                <a:ext cx="53181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93" name="Freeform 7">
                <a:extLst>
                  <a:ext uri="{FF2B5EF4-FFF2-40B4-BE49-F238E27FC236}">
                    <a16:creationId xmlns:a16="http://schemas.microsoft.com/office/drawing/2014/main" id="{69A880E4-6C3C-AE85-99BB-D6AD08ECAEC7}"/>
                  </a:ext>
                </a:extLst>
              </p:cNvPr>
              <p:cNvSpPr>
                <a:spLocks/>
              </p:cNvSpPr>
              <p:nvPr/>
            </p:nvSpPr>
            <p:spPr bwMode="auto">
              <a:xfrm>
                <a:off x="8852645" y="1942385"/>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grpSp>
        <p:sp>
          <p:nvSpPr>
            <p:cNvPr id="147" name="Line 20">
              <a:extLst>
                <a:ext uri="{FF2B5EF4-FFF2-40B4-BE49-F238E27FC236}">
                  <a16:creationId xmlns:a16="http://schemas.microsoft.com/office/drawing/2014/main" id="{9E2F026B-740B-0295-1FC7-28500831C025}"/>
                </a:ext>
              </a:extLst>
            </p:cNvPr>
            <p:cNvSpPr>
              <a:spLocks noChangeShapeType="1"/>
            </p:cNvSpPr>
            <p:nvPr/>
          </p:nvSpPr>
          <p:spPr bwMode="auto">
            <a:xfrm>
              <a:off x="9432292" y="3714449"/>
              <a:ext cx="265906" cy="0"/>
            </a:xfrm>
            <a:prstGeom prst="line">
              <a:avLst/>
            </a:prstGeom>
            <a:noFill/>
            <a:ln w="19050" cap="rnd">
              <a:solidFill>
                <a:schemeClr val="accent6">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48" name="Rectangle 60">
              <a:extLst>
                <a:ext uri="{FF2B5EF4-FFF2-40B4-BE49-F238E27FC236}">
                  <a16:creationId xmlns:a16="http://schemas.microsoft.com/office/drawing/2014/main" id="{ABFCF8A9-C79C-20EE-704A-CAF73F0053DB}"/>
                </a:ext>
              </a:extLst>
            </p:cNvPr>
            <p:cNvSpPr>
              <a:spLocks noChangeArrowheads="1"/>
            </p:cNvSpPr>
            <p:nvPr/>
          </p:nvSpPr>
          <p:spPr bwMode="auto">
            <a:xfrm>
              <a:off x="8943341" y="3583048"/>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49" name="Freeform 7">
              <a:extLst>
                <a:ext uri="{FF2B5EF4-FFF2-40B4-BE49-F238E27FC236}">
                  <a16:creationId xmlns:a16="http://schemas.microsoft.com/office/drawing/2014/main" id="{FEB9EE69-4EC8-3734-A03E-47C6C7453FF7}"/>
                </a:ext>
              </a:extLst>
            </p:cNvPr>
            <p:cNvSpPr>
              <a:spLocks/>
            </p:cNvSpPr>
            <p:nvPr/>
          </p:nvSpPr>
          <p:spPr bwMode="auto">
            <a:xfrm>
              <a:off x="8943341" y="4057711"/>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50" name="Freeform 8">
              <a:extLst>
                <a:ext uri="{FF2B5EF4-FFF2-40B4-BE49-F238E27FC236}">
                  <a16:creationId xmlns:a16="http://schemas.microsoft.com/office/drawing/2014/main" id="{CA2EF6C5-B424-4962-D083-2635BEF6ACB5}"/>
                </a:ext>
              </a:extLst>
            </p:cNvPr>
            <p:cNvSpPr>
              <a:spLocks/>
            </p:cNvSpPr>
            <p:nvPr/>
          </p:nvSpPr>
          <p:spPr bwMode="auto">
            <a:xfrm>
              <a:off x="8943341" y="4057711"/>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51" name="Rectangle 9">
              <a:extLst>
                <a:ext uri="{FF2B5EF4-FFF2-40B4-BE49-F238E27FC236}">
                  <a16:creationId xmlns:a16="http://schemas.microsoft.com/office/drawing/2014/main" id="{465CDE82-D9C8-ADA3-4C61-11E79AC6C134}"/>
                </a:ext>
              </a:extLst>
            </p:cNvPr>
            <p:cNvSpPr>
              <a:spLocks noChangeArrowheads="1"/>
            </p:cNvSpPr>
            <p:nvPr/>
          </p:nvSpPr>
          <p:spPr bwMode="auto">
            <a:xfrm>
              <a:off x="8968741" y="3632261"/>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D2</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52" name="Rectangle 10">
              <a:extLst>
                <a:ext uri="{FF2B5EF4-FFF2-40B4-BE49-F238E27FC236}">
                  <a16:creationId xmlns:a16="http://schemas.microsoft.com/office/drawing/2014/main" id="{AFFD8B5C-0D54-FC0F-4FD2-9E88665372C5}"/>
                </a:ext>
              </a:extLst>
            </p:cNvPr>
            <p:cNvSpPr>
              <a:spLocks noChangeArrowheads="1"/>
            </p:cNvSpPr>
            <p:nvPr/>
          </p:nvSpPr>
          <p:spPr bwMode="auto">
            <a:xfrm>
              <a:off x="9292591" y="3632261"/>
              <a:ext cx="1522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Q2</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53" name="Rectangle 19">
              <a:extLst>
                <a:ext uri="{FF2B5EF4-FFF2-40B4-BE49-F238E27FC236}">
                  <a16:creationId xmlns:a16="http://schemas.microsoft.com/office/drawing/2014/main" id="{7A4AA9F2-C14B-16D8-63E3-0B50035F35D2}"/>
                </a:ext>
              </a:extLst>
            </p:cNvPr>
            <p:cNvSpPr>
              <a:spLocks noChangeArrowheads="1"/>
            </p:cNvSpPr>
            <p:nvPr/>
          </p:nvSpPr>
          <p:spPr bwMode="auto">
            <a:xfrm>
              <a:off x="8906832" y="355764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54" name="Line 20">
              <a:extLst>
                <a:ext uri="{FF2B5EF4-FFF2-40B4-BE49-F238E27FC236}">
                  <a16:creationId xmlns:a16="http://schemas.microsoft.com/office/drawing/2014/main" id="{7ACCF986-A2E7-FE43-C02F-1D4FD397C591}"/>
                </a:ext>
              </a:extLst>
            </p:cNvPr>
            <p:cNvSpPr>
              <a:spLocks noChangeShapeType="1"/>
            </p:cNvSpPr>
            <p:nvPr/>
          </p:nvSpPr>
          <p:spPr bwMode="auto">
            <a:xfrm>
              <a:off x="6926574" y="4151330"/>
              <a:ext cx="2016767"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55" name="Rectangle 28">
              <a:extLst>
                <a:ext uri="{FF2B5EF4-FFF2-40B4-BE49-F238E27FC236}">
                  <a16:creationId xmlns:a16="http://schemas.microsoft.com/office/drawing/2014/main" id="{0EA6894A-8D03-6FDC-11D1-C43DCCDF4160}"/>
                </a:ext>
              </a:extLst>
            </p:cNvPr>
            <p:cNvSpPr>
              <a:spLocks noChangeArrowheads="1"/>
            </p:cNvSpPr>
            <p:nvPr/>
          </p:nvSpPr>
          <p:spPr bwMode="auto">
            <a:xfrm>
              <a:off x="9114791" y="3473511"/>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56" name="Rectangle 10">
              <a:extLst>
                <a:ext uri="{FF2B5EF4-FFF2-40B4-BE49-F238E27FC236}">
                  <a16:creationId xmlns:a16="http://schemas.microsoft.com/office/drawing/2014/main" id="{FD4BE54E-B68E-552C-DA2D-965AAC28A834}"/>
                </a:ext>
              </a:extLst>
            </p:cNvPr>
            <p:cNvSpPr>
              <a:spLocks noChangeArrowheads="1"/>
            </p:cNvSpPr>
            <p:nvPr/>
          </p:nvSpPr>
          <p:spPr bwMode="auto">
            <a:xfrm>
              <a:off x="9129079" y="3822761"/>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F2</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57" name="TextBox 6">
              <a:extLst>
                <a:ext uri="{FF2B5EF4-FFF2-40B4-BE49-F238E27FC236}">
                  <a16:creationId xmlns:a16="http://schemas.microsoft.com/office/drawing/2014/main" id="{9C1E6331-48BB-220F-766D-D5EE4DCD811A}"/>
                </a:ext>
              </a:extLst>
            </p:cNvPr>
            <p:cNvSpPr txBox="1"/>
            <p:nvPr/>
          </p:nvSpPr>
          <p:spPr>
            <a:xfrm>
              <a:off x="9723980" y="3566188"/>
              <a:ext cx="336631" cy="261610"/>
            </a:xfrm>
            <a:prstGeom prst="rect">
              <a:avLst/>
            </a:prstGeom>
            <a:noFill/>
          </p:spPr>
          <p:txBody>
            <a:bodyPr wrap="none" lIns="76200" tIns="38100" rIns="76200" bIns="38100" rtlCol="0">
              <a:spAutoFit/>
            </a:bodyPr>
            <a:lstStyle/>
            <a:p>
              <a:r>
                <a:rPr lang="en-US" sz="1200" dirty="0"/>
                <a:t>Q2</a:t>
              </a:r>
            </a:p>
          </p:txBody>
        </p:sp>
        <p:sp>
          <p:nvSpPr>
            <p:cNvPr id="158" name="TextBox 77">
              <a:extLst>
                <a:ext uri="{FF2B5EF4-FFF2-40B4-BE49-F238E27FC236}">
                  <a16:creationId xmlns:a16="http://schemas.microsoft.com/office/drawing/2014/main" id="{BC614E70-51B1-66D2-4757-D3944383E251}"/>
                </a:ext>
              </a:extLst>
            </p:cNvPr>
            <p:cNvSpPr txBox="1"/>
            <p:nvPr/>
          </p:nvSpPr>
          <p:spPr>
            <a:xfrm>
              <a:off x="6609138" y="3921130"/>
              <a:ext cx="503956" cy="261610"/>
            </a:xfrm>
            <a:prstGeom prst="rect">
              <a:avLst/>
            </a:prstGeom>
            <a:noFill/>
          </p:spPr>
          <p:txBody>
            <a:bodyPr wrap="square" lIns="76200" tIns="38100" rIns="76200" bIns="38100" rtlCol="0">
              <a:spAutoFit/>
            </a:bodyPr>
            <a:lstStyle/>
            <a:p>
              <a:r>
                <a:rPr lang="en-US" sz="1200" dirty="0"/>
                <a:t>CLK0</a:t>
              </a:r>
            </a:p>
          </p:txBody>
        </p:sp>
        <p:sp>
          <p:nvSpPr>
            <p:cNvPr id="159" name="Line 20">
              <a:extLst>
                <a:ext uri="{FF2B5EF4-FFF2-40B4-BE49-F238E27FC236}">
                  <a16:creationId xmlns:a16="http://schemas.microsoft.com/office/drawing/2014/main" id="{1B877518-CA0E-0084-8972-B6EFDEB8D1E5}"/>
                </a:ext>
              </a:extLst>
            </p:cNvPr>
            <p:cNvSpPr>
              <a:spLocks noChangeShapeType="1"/>
            </p:cNvSpPr>
            <p:nvPr/>
          </p:nvSpPr>
          <p:spPr bwMode="auto">
            <a:xfrm>
              <a:off x="9209248" y="3482263"/>
              <a:ext cx="0" cy="79353"/>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60" name="Ellipse 159">
              <a:extLst>
                <a:ext uri="{FF2B5EF4-FFF2-40B4-BE49-F238E27FC236}">
                  <a16:creationId xmlns:a16="http://schemas.microsoft.com/office/drawing/2014/main" id="{3642106C-5FBF-BD87-2FFD-9FB1352539D7}"/>
                </a:ext>
              </a:extLst>
            </p:cNvPr>
            <p:cNvSpPr/>
            <p:nvPr/>
          </p:nvSpPr>
          <p:spPr>
            <a:xfrm>
              <a:off x="9178782" y="3531278"/>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Line 20">
              <a:extLst>
                <a:ext uri="{FF2B5EF4-FFF2-40B4-BE49-F238E27FC236}">
                  <a16:creationId xmlns:a16="http://schemas.microsoft.com/office/drawing/2014/main" id="{610D2ABF-BBE8-B18D-012F-4A460EF74F69}"/>
                </a:ext>
              </a:extLst>
            </p:cNvPr>
            <p:cNvSpPr>
              <a:spLocks noChangeShapeType="1"/>
            </p:cNvSpPr>
            <p:nvPr/>
          </p:nvSpPr>
          <p:spPr bwMode="auto">
            <a:xfrm>
              <a:off x="8524447" y="3473511"/>
              <a:ext cx="684008"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grpSp>
          <p:nvGrpSpPr>
            <p:cNvPr id="162" name="Gruppieren 161">
              <a:extLst>
                <a:ext uri="{FF2B5EF4-FFF2-40B4-BE49-F238E27FC236}">
                  <a16:creationId xmlns:a16="http://schemas.microsoft.com/office/drawing/2014/main" id="{7FC0129C-6AA8-EB10-E497-E2444A3CE4E7}"/>
                </a:ext>
              </a:extLst>
            </p:cNvPr>
            <p:cNvGrpSpPr/>
            <p:nvPr/>
          </p:nvGrpSpPr>
          <p:grpSpPr>
            <a:xfrm>
              <a:off x="7054143" y="3239350"/>
              <a:ext cx="1576667" cy="820737"/>
              <a:chOff x="7807791" y="1358185"/>
              <a:chExt cx="1576667" cy="820737"/>
            </a:xfrm>
          </p:grpSpPr>
          <p:sp>
            <p:nvSpPr>
              <p:cNvPr id="169" name="Rectangle 60">
                <a:extLst>
                  <a:ext uri="{FF2B5EF4-FFF2-40B4-BE49-F238E27FC236}">
                    <a16:creationId xmlns:a16="http://schemas.microsoft.com/office/drawing/2014/main" id="{D03E5C0D-1020-4D04-4A0A-3D67C8096B8C}"/>
                  </a:ext>
                </a:extLst>
              </p:cNvPr>
              <p:cNvSpPr>
                <a:spLocks noChangeArrowheads="1"/>
              </p:cNvSpPr>
              <p:nvPr/>
            </p:nvSpPr>
            <p:spPr bwMode="auto">
              <a:xfrm>
                <a:off x="8852645" y="1467722"/>
                <a:ext cx="531813" cy="711200"/>
              </a:xfrm>
              <a:prstGeom prst="rect">
                <a:avLst/>
              </a:prstGeom>
              <a:solidFill>
                <a:srgbClr val="92D050"/>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70" name="Freeform 7">
                <a:extLst>
                  <a:ext uri="{FF2B5EF4-FFF2-40B4-BE49-F238E27FC236}">
                    <a16:creationId xmlns:a16="http://schemas.microsoft.com/office/drawing/2014/main" id="{2A29F9A4-7CEF-5014-30DA-00A6DC02891C}"/>
                  </a:ext>
                </a:extLst>
              </p:cNvPr>
              <p:cNvSpPr>
                <a:spLocks/>
              </p:cNvSpPr>
              <p:nvPr/>
            </p:nvSpPr>
            <p:spPr bwMode="auto">
              <a:xfrm>
                <a:off x="8852645" y="1942385"/>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71" name="Freeform 8">
                <a:extLst>
                  <a:ext uri="{FF2B5EF4-FFF2-40B4-BE49-F238E27FC236}">
                    <a16:creationId xmlns:a16="http://schemas.microsoft.com/office/drawing/2014/main" id="{00BC8DF9-248E-50F3-6362-12EAFA988E7A}"/>
                  </a:ext>
                </a:extLst>
              </p:cNvPr>
              <p:cNvSpPr>
                <a:spLocks/>
              </p:cNvSpPr>
              <p:nvPr/>
            </p:nvSpPr>
            <p:spPr bwMode="auto">
              <a:xfrm>
                <a:off x="8852645" y="1942385"/>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72" name="Rectangle 9">
                <a:extLst>
                  <a:ext uri="{FF2B5EF4-FFF2-40B4-BE49-F238E27FC236}">
                    <a16:creationId xmlns:a16="http://schemas.microsoft.com/office/drawing/2014/main" id="{FBACA07C-808A-7927-5A04-327EF3AD9A2C}"/>
                  </a:ext>
                </a:extLst>
              </p:cNvPr>
              <p:cNvSpPr>
                <a:spLocks noChangeArrowheads="1"/>
              </p:cNvSpPr>
              <p:nvPr/>
            </p:nvSpPr>
            <p:spPr bwMode="auto">
              <a:xfrm>
                <a:off x="8878045" y="1516935"/>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3" name="Rectangle 10">
                <a:extLst>
                  <a:ext uri="{FF2B5EF4-FFF2-40B4-BE49-F238E27FC236}">
                    <a16:creationId xmlns:a16="http://schemas.microsoft.com/office/drawing/2014/main" id="{9936C723-376D-B5EF-B847-C5A95DA9DE66}"/>
                  </a:ext>
                </a:extLst>
              </p:cNvPr>
              <p:cNvSpPr>
                <a:spLocks noChangeArrowheads="1"/>
              </p:cNvSpPr>
              <p:nvPr/>
            </p:nvSpPr>
            <p:spPr bwMode="auto">
              <a:xfrm>
                <a:off x="9266521" y="1516935"/>
                <a:ext cx="865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4" name="Rectangle 19">
                <a:extLst>
                  <a:ext uri="{FF2B5EF4-FFF2-40B4-BE49-F238E27FC236}">
                    <a16:creationId xmlns:a16="http://schemas.microsoft.com/office/drawing/2014/main" id="{E4D3C532-F82E-BB54-44FF-FE2544586515}"/>
                  </a:ext>
                </a:extLst>
              </p:cNvPr>
              <p:cNvSpPr>
                <a:spLocks noChangeArrowheads="1"/>
              </p:cNvSpPr>
              <p:nvPr/>
            </p:nvSpPr>
            <p:spPr bwMode="auto">
              <a:xfrm>
                <a:off x="8635158" y="144232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5" name="Line 20">
                <a:extLst>
                  <a:ext uri="{FF2B5EF4-FFF2-40B4-BE49-F238E27FC236}">
                    <a16:creationId xmlns:a16="http://schemas.microsoft.com/office/drawing/2014/main" id="{91A029E6-6A21-1C0E-0FCA-BD712658C28F}"/>
                  </a:ext>
                </a:extLst>
              </p:cNvPr>
              <p:cNvSpPr>
                <a:spLocks noChangeShapeType="1"/>
              </p:cNvSpPr>
              <p:nvPr/>
            </p:nvSpPr>
            <p:spPr bwMode="auto">
              <a:xfrm>
                <a:off x="8702261" y="2036004"/>
                <a:ext cx="15038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76" name="Rectangle 28">
                <a:extLst>
                  <a:ext uri="{FF2B5EF4-FFF2-40B4-BE49-F238E27FC236}">
                    <a16:creationId xmlns:a16="http://schemas.microsoft.com/office/drawing/2014/main" id="{72AD99BA-F355-B1F7-4CF1-138F93DD96AE}"/>
                  </a:ext>
                </a:extLst>
              </p:cNvPr>
              <p:cNvSpPr>
                <a:spLocks noChangeArrowheads="1"/>
              </p:cNvSpPr>
              <p:nvPr/>
            </p:nvSpPr>
            <p:spPr bwMode="auto">
              <a:xfrm>
                <a:off x="9024095" y="1358185"/>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7" name="Rectangle 10">
                <a:extLst>
                  <a:ext uri="{FF2B5EF4-FFF2-40B4-BE49-F238E27FC236}">
                    <a16:creationId xmlns:a16="http://schemas.microsoft.com/office/drawing/2014/main" id="{ACB3A69A-3254-BC2E-EA0C-375894D49732}"/>
                  </a:ext>
                </a:extLst>
              </p:cNvPr>
              <p:cNvSpPr>
                <a:spLocks noChangeArrowheads="1"/>
              </p:cNvSpPr>
              <p:nvPr/>
            </p:nvSpPr>
            <p:spPr bwMode="auto">
              <a:xfrm>
                <a:off x="9038383" y="1707435"/>
                <a:ext cx="2164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1600" kern="0" dirty="0">
                    <a:solidFill>
                      <a:srgbClr val="000000"/>
                    </a:solidFill>
                    <a:latin typeface="Calibri" panose="020F0502020204030204" pitchFamily="34" charset="0"/>
                  </a:rPr>
                  <a:t>R2</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8" name="Line 20">
                <a:extLst>
                  <a:ext uri="{FF2B5EF4-FFF2-40B4-BE49-F238E27FC236}">
                    <a16:creationId xmlns:a16="http://schemas.microsoft.com/office/drawing/2014/main" id="{0BD787FE-D230-A470-EFEB-59BF4875D366}"/>
                  </a:ext>
                </a:extLst>
              </p:cNvPr>
              <p:cNvSpPr>
                <a:spLocks noChangeShapeType="1"/>
              </p:cNvSpPr>
              <p:nvPr/>
            </p:nvSpPr>
            <p:spPr bwMode="auto">
              <a:xfrm>
                <a:off x="9118552" y="1358185"/>
                <a:ext cx="0" cy="88105"/>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79" name="Ellipse 178">
                <a:extLst>
                  <a:ext uri="{FF2B5EF4-FFF2-40B4-BE49-F238E27FC236}">
                    <a16:creationId xmlns:a16="http://schemas.microsoft.com/office/drawing/2014/main" id="{E08725CD-8E35-D07C-A20F-4D00A5531A74}"/>
                  </a:ext>
                </a:extLst>
              </p:cNvPr>
              <p:cNvSpPr/>
              <p:nvPr/>
            </p:nvSpPr>
            <p:spPr>
              <a:xfrm>
                <a:off x="9088086" y="1415952"/>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Line 20">
                <a:extLst>
                  <a:ext uri="{FF2B5EF4-FFF2-40B4-BE49-F238E27FC236}">
                    <a16:creationId xmlns:a16="http://schemas.microsoft.com/office/drawing/2014/main" id="{89DB5380-FA3D-E09C-D090-BC88A50AA57B}"/>
                  </a:ext>
                </a:extLst>
              </p:cNvPr>
              <p:cNvSpPr>
                <a:spLocks noChangeShapeType="1"/>
              </p:cNvSpPr>
              <p:nvPr/>
            </p:nvSpPr>
            <p:spPr bwMode="auto">
              <a:xfrm>
                <a:off x="7807791" y="1358185"/>
                <a:ext cx="1309968"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grpSp>
        <p:sp>
          <p:nvSpPr>
            <p:cNvPr id="163" name="Line 20">
              <a:extLst>
                <a:ext uri="{FF2B5EF4-FFF2-40B4-BE49-F238E27FC236}">
                  <a16:creationId xmlns:a16="http://schemas.microsoft.com/office/drawing/2014/main" id="{6155EF76-A5B0-1AB9-28AF-188776213681}"/>
                </a:ext>
              </a:extLst>
            </p:cNvPr>
            <p:cNvSpPr>
              <a:spLocks noChangeShapeType="1"/>
            </p:cNvSpPr>
            <p:nvPr/>
          </p:nvSpPr>
          <p:spPr bwMode="auto">
            <a:xfrm>
              <a:off x="7948613" y="3917169"/>
              <a:ext cx="0" cy="234162"/>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64" name="Line 20">
              <a:extLst>
                <a:ext uri="{FF2B5EF4-FFF2-40B4-BE49-F238E27FC236}">
                  <a16:creationId xmlns:a16="http://schemas.microsoft.com/office/drawing/2014/main" id="{BDD21B15-6281-B35C-9B32-13285F12E34B}"/>
                </a:ext>
              </a:extLst>
            </p:cNvPr>
            <p:cNvSpPr>
              <a:spLocks noChangeShapeType="1"/>
            </p:cNvSpPr>
            <p:nvPr/>
          </p:nvSpPr>
          <p:spPr bwMode="auto">
            <a:xfrm>
              <a:off x="7054143" y="3919611"/>
              <a:ext cx="0" cy="234162"/>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65" name="Line 20">
              <a:extLst>
                <a:ext uri="{FF2B5EF4-FFF2-40B4-BE49-F238E27FC236}">
                  <a16:creationId xmlns:a16="http://schemas.microsoft.com/office/drawing/2014/main" id="{6BA368B7-8351-8EDD-BFF5-C01C27E3A393}"/>
                </a:ext>
              </a:extLst>
            </p:cNvPr>
            <p:cNvSpPr>
              <a:spLocks noChangeShapeType="1"/>
            </p:cNvSpPr>
            <p:nvPr/>
          </p:nvSpPr>
          <p:spPr bwMode="auto">
            <a:xfrm>
              <a:off x="7074693" y="3394562"/>
              <a:ext cx="60637"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66" name="Line 20">
              <a:extLst>
                <a:ext uri="{FF2B5EF4-FFF2-40B4-BE49-F238E27FC236}">
                  <a16:creationId xmlns:a16="http://schemas.microsoft.com/office/drawing/2014/main" id="{C9CA4522-1820-D92D-1836-7ED13635F742}"/>
                </a:ext>
              </a:extLst>
            </p:cNvPr>
            <p:cNvSpPr>
              <a:spLocks noChangeShapeType="1"/>
            </p:cNvSpPr>
            <p:nvPr/>
          </p:nvSpPr>
          <p:spPr bwMode="auto">
            <a:xfrm flipH="1" flipV="1">
              <a:off x="7105011" y="3396082"/>
              <a:ext cx="0" cy="7346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67" name="L-Shape 29">
              <a:extLst>
                <a:ext uri="{FF2B5EF4-FFF2-40B4-BE49-F238E27FC236}">
                  <a16:creationId xmlns:a16="http://schemas.microsoft.com/office/drawing/2014/main" id="{EBE202C7-5319-12B4-D15E-3A791074CABF}"/>
                </a:ext>
              </a:extLst>
            </p:cNvPr>
            <p:cNvSpPr/>
            <p:nvPr/>
          </p:nvSpPr>
          <p:spPr>
            <a:xfrm rot="18974916">
              <a:off x="9650281" y="3866616"/>
              <a:ext cx="213185" cy="157157"/>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extBox 6">
              <a:extLst>
                <a:ext uri="{FF2B5EF4-FFF2-40B4-BE49-F238E27FC236}">
                  <a16:creationId xmlns:a16="http://schemas.microsoft.com/office/drawing/2014/main" id="{4A9A9C55-A2C0-20AB-F672-DAC1B3724D1B}"/>
                </a:ext>
              </a:extLst>
            </p:cNvPr>
            <p:cNvSpPr txBox="1"/>
            <p:nvPr/>
          </p:nvSpPr>
          <p:spPr>
            <a:xfrm>
              <a:off x="8634848" y="3222850"/>
              <a:ext cx="698781" cy="261610"/>
            </a:xfrm>
            <a:prstGeom prst="rect">
              <a:avLst/>
            </a:prstGeom>
            <a:noFill/>
          </p:spPr>
          <p:txBody>
            <a:bodyPr wrap="none" lIns="76200" tIns="38100" rIns="76200" bIns="38100" rtlCol="0">
              <a:spAutoFit/>
            </a:bodyPr>
            <a:lstStyle/>
            <a:p>
              <a:r>
                <a:rPr lang="en-US" sz="1200" dirty="0"/>
                <a:t>Sync RST</a:t>
              </a:r>
            </a:p>
          </p:txBody>
        </p:sp>
      </p:grpSp>
      <p:grpSp>
        <p:nvGrpSpPr>
          <p:cNvPr id="194" name="Gruppieren 193">
            <a:extLst>
              <a:ext uri="{FF2B5EF4-FFF2-40B4-BE49-F238E27FC236}">
                <a16:creationId xmlns:a16="http://schemas.microsoft.com/office/drawing/2014/main" id="{7A450AA2-E499-191D-4A5D-5F419014E183}"/>
              </a:ext>
            </a:extLst>
          </p:cNvPr>
          <p:cNvGrpSpPr/>
          <p:nvPr/>
        </p:nvGrpSpPr>
        <p:grpSpPr>
          <a:xfrm>
            <a:off x="5717705" y="1855423"/>
            <a:ext cx="1904981" cy="1031752"/>
            <a:chOff x="6430359" y="1335056"/>
            <a:chExt cx="1904981" cy="1031752"/>
          </a:xfrm>
        </p:grpSpPr>
        <p:sp>
          <p:nvSpPr>
            <p:cNvPr id="195" name="TextBox 6">
              <a:extLst>
                <a:ext uri="{FF2B5EF4-FFF2-40B4-BE49-F238E27FC236}">
                  <a16:creationId xmlns:a16="http://schemas.microsoft.com/office/drawing/2014/main" id="{2EF3D8ED-0869-18C0-A648-4D936E2D5E87}"/>
                </a:ext>
              </a:extLst>
            </p:cNvPr>
            <p:cNvSpPr txBox="1"/>
            <p:nvPr/>
          </p:nvSpPr>
          <p:spPr>
            <a:xfrm>
              <a:off x="6430359" y="1335056"/>
              <a:ext cx="551882" cy="446276"/>
            </a:xfrm>
            <a:prstGeom prst="rect">
              <a:avLst/>
            </a:prstGeom>
            <a:noFill/>
          </p:spPr>
          <p:txBody>
            <a:bodyPr wrap="none" lIns="76200" tIns="38100" rIns="76200" bIns="38100" rtlCol="0">
              <a:spAutoFit/>
            </a:bodyPr>
            <a:lstStyle/>
            <a:p>
              <a:r>
                <a:rPr lang="en-US" sz="1200" dirty="0"/>
                <a:t>Async </a:t>
              </a:r>
            </a:p>
            <a:p>
              <a:r>
                <a:rPr lang="en-US" sz="1200" dirty="0"/>
                <a:t>RST</a:t>
              </a:r>
            </a:p>
          </p:txBody>
        </p:sp>
        <p:sp>
          <p:nvSpPr>
            <p:cNvPr id="196" name="TextBox 6">
              <a:extLst>
                <a:ext uri="{FF2B5EF4-FFF2-40B4-BE49-F238E27FC236}">
                  <a16:creationId xmlns:a16="http://schemas.microsoft.com/office/drawing/2014/main" id="{7F9F9EAB-A61D-20C9-23E0-35E4D3F4160A}"/>
                </a:ext>
              </a:extLst>
            </p:cNvPr>
            <p:cNvSpPr txBox="1"/>
            <p:nvPr/>
          </p:nvSpPr>
          <p:spPr>
            <a:xfrm>
              <a:off x="7998709" y="1638748"/>
              <a:ext cx="336631" cy="261610"/>
            </a:xfrm>
            <a:prstGeom prst="rect">
              <a:avLst/>
            </a:prstGeom>
            <a:noFill/>
          </p:spPr>
          <p:txBody>
            <a:bodyPr wrap="none" lIns="76200" tIns="38100" rIns="76200" bIns="38100" rtlCol="0">
              <a:spAutoFit/>
            </a:bodyPr>
            <a:lstStyle/>
            <a:p>
              <a:r>
                <a:rPr lang="en-US" sz="1200" dirty="0"/>
                <a:t>Q1</a:t>
              </a:r>
            </a:p>
          </p:txBody>
        </p:sp>
        <p:sp>
          <p:nvSpPr>
            <p:cNvPr id="197" name="TextBox 77">
              <a:extLst>
                <a:ext uri="{FF2B5EF4-FFF2-40B4-BE49-F238E27FC236}">
                  <a16:creationId xmlns:a16="http://schemas.microsoft.com/office/drawing/2014/main" id="{F795456F-FE67-9067-C4D0-224A8179BBDD}"/>
                </a:ext>
              </a:extLst>
            </p:cNvPr>
            <p:cNvSpPr txBox="1"/>
            <p:nvPr/>
          </p:nvSpPr>
          <p:spPr>
            <a:xfrm>
              <a:off x="6430359" y="2105198"/>
              <a:ext cx="503956" cy="261610"/>
            </a:xfrm>
            <a:prstGeom prst="rect">
              <a:avLst/>
            </a:prstGeom>
            <a:noFill/>
          </p:spPr>
          <p:txBody>
            <a:bodyPr wrap="square" lIns="76200" tIns="38100" rIns="76200" bIns="38100" rtlCol="0">
              <a:spAutoFit/>
            </a:bodyPr>
            <a:lstStyle/>
            <a:p>
              <a:r>
                <a:rPr lang="en-US" sz="1200" dirty="0"/>
                <a:t>CLK0</a:t>
              </a:r>
            </a:p>
          </p:txBody>
        </p:sp>
        <p:grpSp>
          <p:nvGrpSpPr>
            <p:cNvPr id="198" name="Gruppieren 197">
              <a:extLst>
                <a:ext uri="{FF2B5EF4-FFF2-40B4-BE49-F238E27FC236}">
                  <a16:creationId xmlns:a16="http://schemas.microsoft.com/office/drawing/2014/main" id="{F6CEC421-146B-719B-8693-BA23C387CF4F}"/>
                </a:ext>
              </a:extLst>
            </p:cNvPr>
            <p:cNvGrpSpPr/>
            <p:nvPr/>
          </p:nvGrpSpPr>
          <p:grpSpPr>
            <a:xfrm>
              <a:off x="6914857" y="1546071"/>
              <a:ext cx="1058070" cy="820737"/>
              <a:chOff x="8549432" y="1358185"/>
              <a:chExt cx="1058070" cy="820737"/>
            </a:xfrm>
          </p:grpSpPr>
          <p:sp>
            <p:nvSpPr>
              <p:cNvPr id="200" name="Line 20">
                <a:extLst>
                  <a:ext uri="{FF2B5EF4-FFF2-40B4-BE49-F238E27FC236}">
                    <a16:creationId xmlns:a16="http://schemas.microsoft.com/office/drawing/2014/main" id="{0A185069-0663-DBBB-6E09-607FD6098CB9}"/>
                  </a:ext>
                </a:extLst>
              </p:cNvPr>
              <p:cNvSpPr>
                <a:spLocks noChangeShapeType="1"/>
              </p:cNvSpPr>
              <p:nvPr/>
            </p:nvSpPr>
            <p:spPr bwMode="auto">
              <a:xfrm>
                <a:off x="9341596" y="1599123"/>
                <a:ext cx="265906" cy="0"/>
              </a:xfrm>
              <a:prstGeom prst="line">
                <a:avLst/>
              </a:prstGeom>
              <a:noFill/>
              <a:ln w="19050" cap="rnd">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201" name="Rectangle 60">
                <a:extLst>
                  <a:ext uri="{FF2B5EF4-FFF2-40B4-BE49-F238E27FC236}">
                    <a16:creationId xmlns:a16="http://schemas.microsoft.com/office/drawing/2014/main" id="{705334A9-598C-167E-9065-ED8ED8CF3DAB}"/>
                  </a:ext>
                </a:extLst>
              </p:cNvPr>
              <p:cNvSpPr>
                <a:spLocks noChangeArrowheads="1"/>
              </p:cNvSpPr>
              <p:nvPr/>
            </p:nvSpPr>
            <p:spPr bwMode="auto">
              <a:xfrm>
                <a:off x="8852645" y="1467722"/>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202" name="Freeform 7">
                <a:extLst>
                  <a:ext uri="{FF2B5EF4-FFF2-40B4-BE49-F238E27FC236}">
                    <a16:creationId xmlns:a16="http://schemas.microsoft.com/office/drawing/2014/main" id="{A0F54F0B-0A2A-3E0E-6578-521683B22CAC}"/>
                  </a:ext>
                </a:extLst>
              </p:cNvPr>
              <p:cNvSpPr>
                <a:spLocks/>
              </p:cNvSpPr>
              <p:nvPr/>
            </p:nvSpPr>
            <p:spPr bwMode="auto">
              <a:xfrm>
                <a:off x="8852645" y="1942385"/>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203" name="Freeform 8">
                <a:extLst>
                  <a:ext uri="{FF2B5EF4-FFF2-40B4-BE49-F238E27FC236}">
                    <a16:creationId xmlns:a16="http://schemas.microsoft.com/office/drawing/2014/main" id="{19B7E3DC-F31A-82A8-7C6E-0A8EA0413521}"/>
                  </a:ext>
                </a:extLst>
              </p:cNvPr>
              <p:cNvSpPr>
                <a:spLocks/>
              </p:cNvSpPr>
              <p:nvPr/>
            </p:nvSpPr>
            <p:spPr bwMode="auto">
              <a:xfrm>
                <a:off x="8852645" y="1942385"/>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204" name="Rectangle 9">
                <a:extLst>
                  <a:ext uri="{FF2B5EF4-FFF2-40B4-BE49-F238E27FC236}">
                    <a16:creationId xmlns:a16="http://schemas.microsoft.com/office/drawing/2014/main" id="{5EF825F1-3252-DE4E-D5E1-A88BF38DCD3A}"/>
                  </a:ext>
                </a:extLst>
              </p:cNvPr>
              <p:cNvSpPr>
                <a:spLocks noChangeArrowheads="1"/>
              </p:cNvSpPr>
              <p:nvPr/>
            </p:nvSpPr>
            <p:spPr bwMode="auto">
              <a:xfrm>
                <a:off x="8878045" y="1516935"/>
                <a:ext cx="1444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D1</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5" name="Rectangle 10">
                <a:extLst>
                  <a:ext uri="{FF2B5EF4-FFF2-40B4-BE49-F238E27FC236}">
                    <a16:creationId xmlns:a16="http://schemas.microsoft.com/office/drawing/2014/main" id="{6D7523F5-D1D4-A16F-5C04-8EA965492DD4}"/>
                  </a:ext>
                </a:extLst>
              </p:cNvPr>
              <p:cNvSpPr>
                <a:spLocks noChangeArrowheads="1"/>
              </p:cNvSpPr>
              <p:nvPr/>
            </p:nvSpPr>
            <p:spPr bwMode="auto">
              <a:xfrm>
                <a:off x="9201895" y="1516935"/>
                <a:ext cx="1524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Q1</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6" name="Rectangle 19">
                <a:extLst>
                  <a:ext uri="{FF2B5EF4-FFF2-40B4-BE49-F238E27FC236}">
                    <a16:creationId xmlns:a16="http://schemas.microsoft.com/office/drawing/2014/main" id="{3D1E2C9F-02E9-38D3-00AB-86E0AA8F3A44}"/>
                  </a:ext>
                </a:extLst>
              </p:cNvPr>
              <p:cNvSpPr>
                <a:spLocks noChangeArrowheads="1"/>
              </p:cNvSpPr>
              <p:nvPr/>
            </p:nvSpPr>
            <p:spPr bwMode="auto">
              <a:xfrm>
                <a:off x="8635158" y="144232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7" name="Line 20">
                <a:extLst>
                  <a:ext uri="{FF2B5EF4-FFF2-40B4-BE49-F238E27FC236}">
                    <a16:creationId xmlns:a16="http://schemas.microsoft.com/office/drawing/2014/main" id="{6FE389FF-FA05-80B8-CD02-0531040C41EE}"/>
                  </a:ext>
                </a:extLst>
              </p:cNvPr>
              <p:cNvSpPr>
                <a:spLocks noChangeShapeType="1"/>
              </p:cNvSpPr>
              <p:nvPr/>
            </p:nvSpPr>
            <p:spPr bwMode="auto">
              <a:xfrm>
                <a:off x="8549432" y="2036004"/>
                <a:ext cx="303213" cy="0"/>
              </a:xfrm>
              <a:prstGeom prst="line">
                <a:avLst/>
              </a:prstGeom>
              <a:noFill/>
              <a:ln w="1905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208" name="Rectangle 28">
                <a:extLst>
                  <a:ext uri="{FF2B5EF4-FFF2-40B4-BE49-F238E27FC236}">
                    <a16:creationId xmlns:a16="http://schemas.microsoft.com/office/drawing/2014/main" id="{914CAF92-DEA7-3792-9992-6A361267AC25}"/>
                  </a:ext>
                </a:extLst>
              </p:cNvPr>
              <p:cNvSpPr>
                <a:spLocks noChangeArrowheads="1"/>
              </p:cNvSpPr>
              <p:nvPr/>
            </p:nvSpPr>
            <p:spPr bwMode="auto">
              <a:xfrm>
                <a:off x="9024095" y="1358185"/>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09" name="Rectangle 10">
                <a:extLst>
                  <a:ext uri="{FF2B5EF4-FFF2-40B4-BE49-F238E27FC236}">
                    <a16:creationId xmlns:a16="http://schemas.microsoft.com/office/drawing/2014/main" id="{815FF796-F08E-38D9-6C4D-066578DA2465}"/>
                  </a:ext>
                </a:extLst>
              </p:cNvPr>
              <p:cNvSpPr>
                <a:spLocks noChangeArrowheads="1"/>
              </p:cNvSpPr>
              <p:nvPr/>
            </p:nvSpPr>
            <p:spPr bwMode="auto">
              <a:xfrm>
                <a:off x="9038383" y="1707435"/>
                <a:ext cx="198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10" name="Line 20">
                <a:extLst>
                  <a:ext uri="{FF2B5EF4-FFF2-40B4-BE49-F238E27FC236}">
                    <a16:creationId xmlns:a16="http://schemas.microsoft.com/office/drawing/2014/main" id="{43540326-B854-7500-0AE8-BA8C918440C9}"/>
                  </a:ext>
                </a:extLst>
              </p:cNvPr>
              <p:cNvSpPr>
                <a:spLocks noChangeShapeType="1"/>
              </p:cNvSpPr>
              <p:nvPr/>
            </p:nvSpPr>
            <p:spPr bwMode="auto">
              <a:xfrm>
                <a:off x="9118552" y="1366937"/>
                <a:ext cx="0" cy="79353"/>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211" name="Ellipse 210">
                <a:extLst>
                  <a:ext uri="{FF2B5EF4-FFF2-40B4-BE49-F238E27FC236}">
                    <a16:creationId xmlns:a16="http://schemas.microsoft.com/office/drawing/2014/main" id="{EB498CA8-1F05-F50F-E05A-73F5BC414B0C}"/>
                  </a:ext>
                </a:extLst>
              </p:cNvPr>
              <p:cNvSpPr/>
              <p:nvPr/>
            </p:nvSpPr>
            <p:spPr>
              <a:xfrm>
                <a:off x="9088086" y="1415952"/>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2" name="Line 20">
                <a:extLst>
                  <a:ext uri="{FF2B5EF4-FFF2-40B4-BE49-F238E27FC236}">
                    <a16:creationId xmlns:a16="http://schemas.microsoft.com/office/drawing/2014/main" id="{F3935305-B0EA-C924-B881-4F6C0AF12226}"/>
                  </a:ext>
                </a:extLst>
              </p:cNvPr>
              <p:cNvSpPr>
                <a:spLocks noChangeShapeType="1"/>
              </p:cNvSpPr>
              <p:nvPr/>
            </p:nvSpPr>
            <p:spPr bwMode="auto">
              <a:xfrm>
                <a:off x="8585947" y="1358185"/>
                <a:ext cx="531812" cy="0"/>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grpSp>
        <p:sp>
          <p:nvSpPr>
            <p:cNvPr id="199" name="Multiplication Sign 28">
              <a:extLst>
                <a:ext uri="{FF2B5EF4-FFF2-40B4-BE49-F238E27FC236}">
                  <a16:creationId xmlns:a16="http://schemas.microsoft.com/office/drawing/2014/main" id="{D8DA49B5-EEA1-DFF0-5F95-0E0D5A7B852D}"/>
                </a:ext>
              </a:extLst>
            </p:cNvPr>
            <p:cNvSpPr/>
            <p:nvPr/>
          </p:nvSpPr>
          <p:spPr>
            <a:xfrm>
              <a:off x="7855420" y="1898513"/>
              <a:ext cx="275103" cy="319203"/>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3" name="Gruppieren 212">
            <a:extLst>
              <a:ext uri="{FF2B5EF4-FFF2-40B4-BE49-F238E27FC236}">
                <a16:creationId xmlns:a16="http://schemas.microsoft.com/office/drawing/2014/main" id="{339D77F8-1168-33A0-8872-23E52852940D}"/>
              </a:ext>
            </a:extLst>
          </p:cNvPr>
          <p:cNvGrpSpPr/>
          <p:nvPr/>
        </p:nvGrpSpPr>
        <p:grpSpPr>
          <a:xfrm>
            <a:off x="6230678" y="3700656"/>
            <a:ext cx="4606289" cy="1428750"/>
            <a:chOff x="5676322" y="2053278"/>
            <a:chExt cx="4606289" cy="1428750"/>
          </a:xfrm>
        </p:grpSpPr>
        <p:grpSp>
          <p:nvGrpSpPr>
            <p:cNvPr id="214" name="Grafik 219">
              <a:extLst>
                <a:ext uri="{FF2B5EF4-FFF2-40B4-BE49-F238E27FC236}">
                  <a16:creationId xmlns:a16="http://schemas.microsoft.com/office/drawing/2014/main" id="{3A9370FC-E667-127F-EBC0-20A614E64BEE}"/>
                </a:ext>
              </a:extLst>
            </p:cNvPr>
            <p:cNvGrpSpPr/>
            <p:nvPr/>
          </p:nvGrpSpPr>
          <p:grpSpPr>
            <a:xfrm>
              <a:off x="6463087" y="2053278"/>
              <a:ext cx="3810000" cy="1428750"/>
              <a:chOff x="6463087" y="2053278"/>
              <a:chExt cx="3810000" cy="1428750"/>
            </a:xfrm>
            <a:solidFill>
              <a:srgbClr val="000000"/>
            </a:solidFill>
          </p:grpSpPr>
          <p:sp>
            <p:nvSpPr>
              <p:cNvPr id="345" name="Freihandform: Form 344">
                <a:extLst>
                  <a:ext uri="{FF2B5EF4-FFF2-40B4-BE49-F238E27FC236}">
                    <a16:creationId xmlns:a16="http://schemas.microsoft.com/office/drawing/2014/main" id="{EE8AD43D-3877-7AB1-D2DC-42109727EAE5}"/>
                  </a:ext>
                </a:extLst>
              </p:cNvPr>
              <p:cNvSpPr/>
              <p:nvPr/>
            </p:nvSpPr>
            <p:spPr>
              <a:xfrm>
                <a:off x="6463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46" name="Freihandform: Form 345">
                <a:extLst>
                  <a:ext uri="{FF2B5EF4-FFF2-40B4-BE49-F238E27FC236}">
                    <a16:creationId xmlns:a16="http://schemas.microsoft.com/office/drawing/2014/main" id="{CF2BEE11-375D-32E6-6D35-A7E461270A7A}"/>
                  </a:ext>
                </a:extLst>
              </p:cNvPr>
              <p:cNvSpPr/>
              <p:nvPr/>
            </p:nvSpPr>
            <p:spPr>
              <a:xfrm>
                <a:off x="6844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47" name="Freihandform: Form 346">
                <a:extLst>
                  <a:ext uri="{FF2B5EF4-FFF2-40B4-BE49-F238E27FC236}">
                    <a16:creationId xmlns:a16="http://schemas.microsoft.com/office/drawing/2014/main" id="{890F03D3-5570-C691-AD78-07F07D08C384}"/>
                  </a:ext>
                </a:extLst>
              </p:cNvPr>
              <p:cNvSpPr/>
              <p:nvPr/>
            </p:nvSpPr>
            <p:spPr>
              <a:xfrm>
                <a:off x="7225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48" name="Freihandform: Form 347">
                <a:extLst>
                  <a:ext uri="{FF2B5EF4-FFF2-40B4-BE49-F238E27FC236}">
                    <a16:creationId xmlns:a16="http://schemas.microsoft.com/office/drawing/2014/main" id="{CBF4AA5A-9202-7DB4-0304-E1B2F2F4D172}"/>
                  </a:ext>
                </a:extLst>
              </p:cNvPr>
              <p:cNvSpPr/>
              <p:nvPr/>
            </p:nvSpPr>
            <p:spPr>
              <a:xfrm>
                <a:off x="7606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49" name="Freihandform: Form 348">
                <a:extLst>
                  <a:ext uri="{FF2B5EF4-FFF2-40B4-BE49-F238E27FC236}">
                    <a16:creationId xmlns:a16="http://schemas.microsoft.com/office/drawing/2014/main" id="{F10A4F8F-AB7F-F1DF-2214-64AEDAF0C72A}"/>
                  </a:ext>
                </a:extLst>
              </p:cNvPr>
              <p:cNvSpPr/>
              <p:nvPr/>
            </p:nvSpPr>
            <p:spPr>
              <a:xfrm>
                <a:off x="7987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50" name="Freihandform: Form 349">
                <a:extLst>
                  <a:ext uri="{FF2B5EF4-FFF2-40B4-BE49-F238E27FC236}">
                    <a16:creationId xmlns:a16="http://schemas.microsoft.com/office/drawing/2014/main" id="{9A3A8642-2FED-9020-A7BB-0E4EEFD68DDC}"/>
                  </a:ext>
                </a:extLst>
              </p:cNvPr>
              <p:cNvSpPr/>
              <p:nvPr/>
            </p:nvSpPr>
            <p:spPr>
              <a:xfrm>
                <a:off x="8368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51" name="Freihandform: Form 350">
                <a:extLst>
                  <a:ext uri="{FF2B5EF4-FFF2-40B4-BE49-F238E27FC236}">
                    <a16:creationId xmlns:a16="http://schemas.microsoft.com/office/drawing/2014/main" id="{9AEE2DAA-948A-5317-8136-F1468E1C6E2A}"/>
                  </a:ext>
                </a:extLst>
              </p:cNvPr>
              <p:cNvSpPr/>
              <p:nvPr/>
            </p:nvSpPr>
            <p:spPr>
              <a:xfrm>
                <a:off x="8749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52" name="Freihandform: Form 351">
                <a:extLst>
                  <a:ext uri="{FF2B5EF4-FFF2-40B4-BE49-F238E27FC236}">
                    <a16:creationId xmlns:a16="http://schemas.microsoft.com/office/drawing/2014/main" id="{7A4C4A1E-A31E-8826-94A9-A002AB675050}"/>
                  </a:ext>
                </a:extLst>
              </p:cNvPr>
              <p:cNvSpPr/>
              <p:nvPr/>
            </p:nvSpPr>
            <p:spPr>
              <a:xfrm>
                <a:off x="9130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53" name="Freihandform: Form 352">
                <a:extLst>
                  <a:ext uri="{FF2B5EF4-FFF2-40B4-BE49-F238E27FC236}">
                    <a16:creationId xmlns:a16="http://schemas.microsoft.com/office/drawing/2014/main" id="{308071DF-DD9D-FDF3-C877-C64758340A13}"/>
                  </a:ext>
                </a:extLst>
              </p:cNvPr>
              <p:cNvSpPr/>
              <p:nvPr/>
            </p:nvSpPr>
            <p:spPr>
              <a:xfrm>
                <a:off x="9511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54" name="Freihandform: Form 353">
                <a:extLst>
                  <a:ext uri="{FF2B5EF4-FFF2-40B4-BE49-F238E27FC236}">
                    <a16:creationId xmlns:a16="http://schemas.microsoft.com/office/drawing/2014/main" id="{43A37F52-15B3-98A6-D9FF-D695682F0B31}"/>
                  </a:ext>
                </a:extLst>
              </p:cNvPr>
              <p:cNvSpPr/>
              <p:nvPr/>
            </p:nvSpPr>
            <p:spPr>
              <a:xfrm>
                <a:off x="9892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sp>
            <p:nvSpPr>
              <p:cNvPr id="355" name="Freihandform: Form 354">
                <a:extLst>
                  <a:ext uri="{FF2B5EF4-FFF2-40B4-BE49-F238E27FC236}">
                    <a16:creationId xmlns:a16="http://schemas.microsoft.com/office/drawing/2014/main" id="{7496484D-7C3A-D7E4-67FF-E2E69FC395BC}"/>
                  </a:ext>
                </a:extLst>
              </p:cNvPr>
              <p:cNvSpPr/>
              <p:nvPr/>
            </p:nvSpPr>
            <p:spPr>
              <a:xfrm>
                <a:off x="10273087" y="2053278"/>
                <a:ext cx="9525" cy="1428750"/>
              </a:xfrm>
              <a:custGeom>
                <a:avLst/>
                <a:gdLst>
                  <a:gd name="connsiteX0" fmla="*/ 101 w 9525"/>
                  <a:gd name="connsiteY0" fmla="*/ 1 h 1428750"/>
                  <a:gd name="connsiteX1" fmla="*/ 101 w 9525"/>
                  <a:gd name="connsiteY1" fmla="*/ 1428751 h 1428750"/>
                </a:gdLst>
                <a:ahLst/>
                <a:cxnLst>
                  <a:cxn ang="0">
                    <a:pos x="connsiteX0" y="connsiteY0"/>
                  </a:cxn>
                  <a:cxn ang="0">
                    <a:pos x="connsiteX1" y="connsiteY1"/>
                  </a:cxn>
                </a:cxnLst>
                <a:rect l="l" t="t" r="r" b="b"/>
                <a:pathLst>
                  <a:path w="9525" h="1428750">
                    <a:moveTo>
                      <a:pt x="101" y="1"/>
                    </a:moveTo>
                    <a:lnTo>
                      <a:pt x="101" y="1428751"/>
                    </a:lnTo>
                  </a:path>
                </a:pathLst>
              </a:custGeom>
              <a:solidFill>
                <a:srgbClr val="000000"/>
              </a:solidFill>
              <a:ln w="4763" cap="flat">
                <a:solidFill>
                  <a:srgbClr val="888888"/>
                </a:solidFill>
                <a:custDash>
                  <a:ds d="75000" sp="225000"/>
                </a:custDash>
                <a:miter/>
              </a:ln>
            </p:spPr>
            <p:txBody>
              <a:bodyPr rtlCol="0" anchor="ctr"/>
              <a:lstStyle/>
              <a:p>
                <a:endParaRPr lang="de-DE"/>
              </a:p>
            </p:txBody>
          </p:sp>
        </p:grpSp>
        <p:grpSp>
          <p:nvGrpSpPr>
            <p:cNvPr id="215" name="Grafik 219">
              <a:extLst>
                <a:ext uri="{FF2B5EF4-FFF2-40B4-BE49-F238E27FC236}">
                  <a16:creationId xmlns:a16="http://schemas.microsoft.com/office/drawing/2014/main" id="{37A9D776-527E-7960-7CFD-D31775EDF075}"/>
                </a:ext>
              </a:extLst>
            </p:cNvPr>
            <p:cNvGrpSpPr/>
            <p:nvPr/>
          </p:nvGrpSpPr>
          <p:grpSpPr>
            <a:xfrm>
              <a:off x="6015412" y="2100903"/>
              <a:ext cx="4257675" cy="190500"/>
              <a:chOff x="6015412" y="2100903"/>
              <a:chExt cx="4257675" cy="190500"/>
            </a:xfrm>
          </p:grpSpPr>
          <p:sp>
            <p:nvSpPr>
              <p:cNvPr id="313" name="Textfeld 312">
                <a:extLst>
                  <a:ext uri="{FF2B5EF4-FFF2-40B4-BE49-F238E27FC236}">
                    <a16:creationId xmlns:a16="http://schemas.microsoft.com/office/drawing/2014/main" id="{74B69E09-08D0-24D1-0D93-07F9B16AE951}"/>
                  </a:ext>
                </a:extLst>
              </p:cNvPr>
              <p:cNvSpPr txBox="1"/>
              <p:nvPr/>
            </p:nvSpPr>
            <p:spPr>
              <a:xfrm>
                <a:off x="5923972" y="2064708"/>
                <a:ext cx="535305" cy="253365"/>
              </a:xfrm>
              <a:prstGeom prst="rect">
                <a:avLst/>
              </a:prstGeom>
              <a:noFill/>
              <a:ln w="12700">
                <a:solidFill>
                  <a:schemeClr val="bg1"/>
                </a:solidFill>
              </a:ln>
            </p:spPr>
            <p:txBody>
              <a:bodyPr wrap="none" rtlCol="0">
                <a:spAutoFit/>
              </a:bodyPr>
              <a:lstStyle/>
              <a:p>
                <a:pPr algn="l"/>
                <a:r>
                  <a:rPr lang="de-DE" sz="1125" spc="0" baseline="0" dirty="0">
                    <a:ln/>
                    <a:solidFill>
                      <a:srgbClr val="0041C4"/>
                    </a:solidFill>
                    <a:latin typeface="Helvetica"/>
                    <a:cs typeface="Helvetica"/>
                    <a:sym typeface="Helvetica"/>
                    <a:rtl val="0"/>
                  </a:rPr>
                  <a:t>CLK0</a:t>
                </a:r>
              </a:p>
            </p:txBody>
          </p:sp>
          <p:grpSp>
            <p:nvGrpSpPr>
              <p:cNvPr id="314" name="Grafik 219">
                <a:extLst>
                  <a:ext uri="{FF2B5EF4-FFF2-40B4-BE49-F238E27FC236}">
                    <a16:creationId xmlns:a16="http://schemas.microsoft.com/office/drawing/2014/main" id="{99EBA904-FAD5-A761-59D3-E45146930A32}"/>
                  </a:ext>
                </a:extLst>
              </p:cNvPr>
              <p:cNvGrpSpPr/>
              <p:nvPr/>
            </p:nvGrpSpPr>
            <p:grpSpPr>
              <a:xfrm>
                <a:off x="6463087" y="2100903"/>
                <a:ext cx="3810000" cy="190500"/>
                <a:chOff x="6463087" y="2100903"/>
                <a:chExt cx="3810000" cy="190500"/>
              </a:xfrm>
            </p:grpSpPr>
            <p:sp>
              <p:nvSpPr>
                <p:cNvPr id="315" name="Freihandform: Form 314">
                  <a:extLst>
                    <a:ext uri="{FF2B5EF4-FFF2-40B4-BE49-F238E27FC236}">
                      <a16:creationId xmlns:a16="http://schemas.microsoft.com/office/drawing/2014/main" id="{800BDB61-1F69-3EF9-1FE1-59B0193634B1}"/>
                    </a:ext>
                  </a:extLst>
                </p:cNvPr>
                <p:cNvSpPr/>
                <p:nvPr/>
              </p:nvSpPr>
              <p:spPr>
                <a:xfrm>
                  <a:off x="6463087" y="2291403"/>
                  <a:ext cx="190500" cy="9525"/>
                </a:xfrm>
                <a:custGeom>
                  <a:avLst/>
                  <a:gdLst>
                    <a:gd name="connsiteX0" fmla="*/ 101 w 190500"/>
                    <a:gd name="connsiteY0" fmla="*/ 6 h 9525"/>
                    <a:gd name="connsiteX1" fmla="*/ 190601 w 190500"/>
                    <a:gd name="connsiteY1" fmla="*/ 6 h 9525"/>
                  </a:gdLst>
                  <a:ahLst/>
                  <a:cxnLst>
                    <a:cxn ang="0">
                      <a:pos x="connsiteX0" y="connsiteY0"/>
                    </a:cxn>
                    <a:cxn ang="0">
                      <a:pos x="connsiteX1" y="connsiteY1"/>
                    </a:cxn>
                  </a:cxnLst>
                  <a:rect l="l" t="t" r="r" b="b"/>
                  <a:pathLst>
                    <a:path w="190500" h="9525">
                      <a:moveTo>
                        <a:pt x="101" y="6"/>
                      </a:moveTo>
                      <a:lnTo>
                        <a:pt x="190601" y="6"/>
                      </a:lnTo>
                    </a:path>
                  </a:pathLst>
                </a:custGeom>
                <a:noFill/>
                <a:ln w="12700" cap="rnd">
                  <a:solidFill>
                    <a:srgbClr val="0070C0"/>
                  </a:solidFill>
                  <a:prstDash val="solid"/>
                  <a:miter/>
                </a:ln>
              </p:spPr>
              <p:txBody>
                <a:bodyPr rtlCol="0" anchor="ctr"/>
                <a:lstStyle/>
                <a:p>
                  <a:endParaRPr lang="de-DE"/>
                </a:p>
              </p:txBody>
            </p:sp>
            <p:sp>
              <p:nvSpPr>
                <p:cNvPr id="316" name="Freihandform: Form 315">
                  <a:extLst>
                    <a:ext uri="{FF2B5EF4-FFF2-40B4-BE49-F238E27FC236}">
                      <a16:creationId xmlns:a16="http://schemas.microsoft.com/office/drawing/2014/main" id="{6E1300B8-1F83-6278-7922-A014FBF3790F}"/>
                    </a:ext>
                  </a:extLst>
                </p:cNvPr>
                <p:cNvSpPr/>
                <p:nvPr/>
              </p:nvSpPr>
              <p:spPr>
                <a:xfrm>
                  <a:off x="6653587" y="2291403"/>
                  <a:ext cx="190500" cy="9525"/>
                </a:xfrm>
                <a:custGeom>
                  <a:avLst/>
                  <a:gdLst>
                    <a:gd name="connsiteX0" fmla="*/ 121 w 190500"/>
                    <a:gd name="connsiteY0" fmla="*/ 6 h 9525"/>
                    <a:gd name="connsiteX1" fmla="*/ 190621 w 190500"/>
                    <a:gd name="connsiteY1" fmla="*/ 6 h 9525"/>
                  </a:gdLst>
                  <a:ahLst/>
                  <a:cxnLst>
                    <a:cxn ang="0">
                      <a:pos x="connsiteX0" y="connsiteY0"/>
                    </a:cxn>
                    <a:cxn ang="0">
                      <a:pos x="connsiteX1" y="connsiteY1"/>
                    </a:cxn>
                  </a:cxnLst>
                  <a:rect l="l" t="t" r="r" b="b"/>
                  <a:pathLst>
                    <a:path w="190500" h="9525">
                      <a:moveTo>
                        <a:pt x="121" y="6"/>
                      </a:moveTo>
                      <a:lnTo>
                        <a:pt x="190621" y="6"/>
                      </a:lnTo>
                    </a:path>
                  </a:pathLst>
                </a:custGeom>
                <a:noFill/>
                <a:ln w="12700" cap="rnd">
                  <a:solidFill>
                    <a:srgbClr val="0070C0"/>
                  </a:solidFill>
                  <a:prstDash val="solid"/>
                  <a:miter/>
                </a:ln>
              </p:spPr>
              <p:txBody>
                <a:bodyPr rtlCol="0" anchor="ctr"/>
                <a:lstStyle/>
                <a:p>
                  <a:endParaRPr lang="de-DE"/>
                </a:p>
              </p:txBody>
            </p:sp>
            <p:grpSp>
              <p:nvGrpSpPr>
                <p:cNvPr id="317" name="Grafik 219">
                  <a:extLst>
                    <a:ext uri="{FF2B5EF4-FFF2-40B4-BE49-F238E27FC236}">
                      <a16:creationId xmlns:a16="http://schemas.microsoft.com/office/drawing/2014/main" id="{B2C87A47-604E-F108-2130-E94363066503}"/>
                    </a:ext>
                  </a:extLst>
                </p:cNvPr>
                <p:cNvGrpSpPr/>
                <p:nvPr/>
              </p:nvGrpSpPr>
              <p:grpSpPr>
                <a:xfrm>
                  <a:off x="6815512" y="2100903"/>
                  <a:ext cx="219075" cy="190500"/>
                  <a:chOff x="6815512" y="2100903"/>
                  <a:chExt cx="219075" cy="190500"/>
                </a:xfrm>
                <a:solidFill>
                  <a:srgbClr val="000000"/>
                </a:solidFill>
              </p:grpSpPr>
              <p:sp>
                <p:nvSpPr>
                  <p:cNvPr id="343" name="Freihandform: Form 342">
                    <a:extLst>
                      <a:ext uri="{FF2B5EF4-FFF2-40B4-BE49-F238E27FC236}">
                        <a16:creationId xmlns:a16="http://schemas.microsoft.com/office/drawing/2014/main" id="{8030F9AE-F94C-4510-4733-5F0F20CF771F}"/>
                      </a:ext>
                    </a:extLst>
                  </p:cNvPr>
                  <p:cNvSpPr/>
                  <p:nvPr/>
                </p:nvSpPr>
                <p:spPr>
                  <a:xfrm>
                    <a:off x="6815512" y="2129478"/>
                    <a:ext cx="57150" cy="85725"/>
                  </a:xfrm>
                  <a:custGeom>
                    <a:avLst/>
                    <a:gdLst>
                      <a:gd name="connsiteX0" fmla="*/ 141 w 57150"/>
                      <a:gd name="connsiteY0" fmla="*/ 85731 h 85725"/>
                      <a:gd name="connsiteX1" fmla="*/ 28716 w 57150"/>
                      <a:gd name="connsiteY1" fmla="*/ 6 h 85725"/>
                      <a:gd name="connsiteX2" fmla="*/ 57291 w 57150"/>
                      <a:gd name="connsiteY2" fmla="*/ 85731 h 85725"/>
                      <a:gd name="connsiteX3" fmla="*/ 141 w 57150"/>
                      <a:gd name="connsiteY3" fmla="*/ 85731 h 85725"/>
                    </a:gdLst>
                    <a:ahLst/>
                    <a:cxnLst>
                      <a:cxn ang="0">
                        <a:pos x="connsiteX0" y="connsiteY0"/>
                      </a:cxn>
                      <a:cxn ang="0">
                        <a:pos x="connsiteX1" y="connsiteY1"/>
                      </a:cxn>
                      <a:cxn ang="0">
                        <a:pos x="connsiteX2" y="connsiteY2"/>
                      </a:cxn>
                      <a:cxn ang="0">
                        <a:pos x="connsiteX3" y="connsiteY3"/>
                      </a:cxn>
                    </a:cxnLst>
                    <a:rect l="l" t="t" r="r" b="b"/>
                    <a:pathLst>
                      <a:path w="57150" h="85725">
                        <a:moveTo>
                          <a:pt x="141" y="85731"/>
                        </a:moveTo>
                        <a:lnTo>
                          <a:pt x="28716" y="6"/>
                        </a:lnTo>
                        <a:lnTo>
                          <a:pt x="57291" y="85731"/>
                        </a:lnTo>
                        <a:cubicBezTo>
                          <a:pt x="38241" y="76206"/>
                          <a:pt x="19191" y="76206"/>
                          <a:pt x="141" y="85731"/>
                        </a:cubicBezTo>
                        <a:close/>
                      </a:path>
                    </a:pathLst>
                  </a:custGeom>
                  <a:solidFill>
                    <a:srgbClr val="000000"/>
                  </a:solidFill>
                  <a:ln w="12700" cap="flat">
                    <a:solidFill>
                      <a:srgbClr val="0070C0"/>
                    </a:solidFill>
                    <a:prstDash val="solid"/>
                    <a:miter/>
                  </a:ln>
                </p:spPr>
                <p:txBody>
                  <a:bodyPr rtlCol="0" anchor="ctr"/>
                  <a:lstStyle/>
                  <a:p>
                    <a:endParaRPr lang="de-DE"/>
                  </a:p>
                </p:txBody>
              </p:sp>
              <p:sp>
                <p:nvSpPr>
                  <p:cNvPr id="344" name="Freihandform: Form 343">
                    <a:extLst>
                      <a:ext uri="{FF2B5EF4-FFF2-40B4-BE49-F238E27FC236}">
                        <a16:creationId xmlns:a16="http://schemas.microsoft.com/office/drawing/2014/main" id="{2A05D5AE-1915-8531-6C80-AD411023C635}"/>
                      </a:ext>
                    </a:extLst>
                  </p:cNvPr>
                  <p:cNvSpPr/>
                  <p:nvPr/>
                </p:nvSpPr>
                <p:spPr>
                  <a:xfrm>
                    <a:off x="6844087" y="2100903"/>
                    <a:ext cx="190500" cy="190500"/>
                  </a:xfrm>
                  <a:custGeom>
                    <a:avLst/>
                    <a:gdLst>
                      <a:gd name="connsiteX0" fmla="*/ 141 w 190500"/>
                      <a:gd name="connsiteY0" fmla="*/ 190506 h 190500"/>
                      <a:gd name="connsiteX1" fmla="*/ 141 w 190500"/>
                      <a:gd name="connsiteY1" fmla="*/ 6 h 190500"/>
                      <a:gd name="connsiteX2" fmla="*/ 190641 w 190500"/>
                      <a:gd name="connsiteY2" fmla="*/ 6 h 190500"/>
                    </a:gdLst>
                    <a:ahLst/>
                    <a:cxnLst>
                      <a:cxn ang="0">
                        <a:pos x="connsiteX0" y="connsiteY0"/>
                      </a:cxn>
                      <a:cxn ang="0">
                        <a:pos x="connsiteX1" y="connsiteY1"/>
                      </a:cxn>
                      <a:cxn ang="0">
                        <a:pos x="connsiteX2" y="connsiteY2"/>
                      </a:cxn>
                    </a:cxnLst>
                    <a:rect l="l" t="t" r="r" b="b"/>
                    <a:pathLst>
                      <a:path w="190500" h="190500">
                        <a:moveTo>
                          <a:pt x="141" y="190506"/>
                        </a:moveTo>
                        <a:lnTo>
                          <a:pt x="141" y="6"/>
                        </a:lnTo>
                        <a:lnTo>
                          <a:pt x="190641" y="6"/>
                        </a:lnTo>
                      </a:path>
                    </a:pathLst>
                  </a:custGeom>
                  <a:noFill/>
                  <a:ln w="12700" cap="rnd">
                    <a:solidFill>
                      <a:srgbClr val="0070C0"/>
                    </a:solidFill>
                    <a:prstDash val="solid"/>
                    <a:miter/>
                  </a:ln>
                </p:spPr>
                <p:txBody>
                  <a:bodyPr rtlCol="0" anchor="ctr"/>
                  <a:lstStyle/>
                  <a:p>
                    <a:endParaRPr lang="de-DE"/>
                  </a:p>
                </p:txBody>
              </p:sp>
            </p:grpSp>
            <p:sp>
              <p:nvSpPr>
                <p:cNvPr id="318" name="Freihandform: Form 317">
                  <a:extLst>
                    <a:ext uri="{FF2B5EF4-FFF2-40B4-BE49-F238E27FC236}">
                      <a16:creationId xmlns:a16="http://schemas.microsoft.com/office/drawing/2014/main" id="{691124E5-94A2-B9A0-B423-83CDBF1AADB1}"/>
                    </a:ext>
                  </a:extLst>
                </p:cNvPr>
                <p:cNvSpPr/>
                <p:nvPr/>
              </p:nvSpPr>
              <p:spPr>
                <a:xfrm>
                  <a:off x="7034587" y="2100903"/>
                  <a:ext cx="190500" cy="9525"/>
                </a:xfrm>
                <a:custGeom>
                  <a:avLst/>
                  <a:gdLst>
                    <a:gd name="connsiteX0" fmla="*/ 161 w 190500"/>
                    <a:gd name="connsiteY0" fmla="*/ 6 h 9525"/>
                    <a:gd name="connsiteX1" fmla="*/ 190661 w 190500"/>
                    <a:gd name="connsiteY1" fmla="*/ 6 h 9525"/>
                  </a:gdLst>
                  <a:ahLst/>
                  <a:cxnLst>
                    <a:cxn ang="0">
                      <a:pos x="connsiteX0" y="connsiteY0"/>
                    </a:cxn>
                    <a:cxn ang="0">
                      <a:pos x="connsiteX1" y="connsiteY1"/>
                    </a:cxn>
                  </a:cxnLst>
                  <a:rect l="l" t="t" r="r" b="b"/>
                  <a:pathLst>
                    <a:path w="190500" h="9525">
                      <a:moveTo>
                        <a:pt x="161" y="6"/>
                      </a:moveTo>
                      <a:lnTo>
                        <a:pt x="190661" y="6"/>
                      </a:lnTo>
                    </a:path>
                  </a:pathLst>
                </a:custGeom>
                <a:noFill/>
                <a:ln w="12700" cap="rnd">
                  <a:solidFill>
                    <a:srgbClr val="0070C0"/>
                  </a:solidFill>
                  <a:prstDash val="solid"/>
                  <a:miter/>
                </a:ln>
              </p:spPr>
              <p:txBody>
                <a:bodyPr rtlCol="0" anchor="ctr"/>
                <a:lstStyle/>
                <a:p>
                  <a:endParaRPr lang="de-DE"/>
                </a:p>
              </p:txBody>
            </p:sp>
            <p:sp>
              <p:nvSpPr>
                <p:cNvPr id="319" name="Freihandform: Form 318">
                  <a:extLst>
                    <a:ext uri="{FF2B5EF4-FFF2-40B4-BE49-F238E27FC236}">
                      <a16:creationId xmlns:a16="http://schemas.microsoft.com/office/drawing/2014/main" id="{5A5097B7-8354-D4F8-8818-D7C972AEAA95}"/>
                    </a:ext>
                  </a:extLst>
                </p:cNvPr>
                <p:cNvSpPr/>
                <p:nvPr/>
              </p:nvSpPr>
              <p:spPr>
                <a:xfrm>
                  <a:off x="7225087" y="2100903"/>
                  <a:ext cx="190500" cy="190500"/>
                </a:xfrm>
                <a:custGeom>
                  <a:avLst/>
                  <a:gdLst>
                    <a:gd name="connsiteX0" fmla="*/ 181 w 190500"/>
                    <a:gd name="connsiteY0" fmla="*/ 6 h 190500"/>
                    <a:gd name="connsiteX1" fmla="*/ 181 w 190500"/>
                    <a:gd name="connsiteY1" fmla="*/ 190506 h 190500"/>
                    <a:gd name="connsiteX2" fmla="*/ 190681 w 190500"/>
                    <a:gd name="connsiteY2" fmla="*/ 190506 h 190500"/>
                  </a:gdLst>
                  <a:ahLst/>
                  <a:cxnLst>
                    <a:cxn ang="0">
                      <a:pos x="connsiteX0" y="connsiteY0"/>
                    </a:cxn>
                    <a:cxn ang="0">
                      <a:pos x="connsiteX1" y="connsiteY1"/>
                    </a:cxn>
                    <a:cxn ang="0">
                      <a:pos x="connsiteX2" y="connsiteY2"/>
                    </a:cxn>
                  </a:cxnLst>
                  <a:rect l="l" t="t" r="r" b="b"/>
                  <a:pathLst>
                    <a:path w="190500" h="190500">
                      <a:moveTo>
                        <a:pt x="181" y="6"/>
                      </a:moveTo>
                      <a:lnTo>
                        <a:pt x="181" y="190506"/>
                      </a:lnTo>
                      <a:lnTo>
                        <a:pt x="190681" y="190506"/>
                      </a:lnTo>
                    </a:path>
                  </a:pathLst>
                </a:custGeom>
                <a:noFill/>
                <a:ln w="12700" cap="rnd">
                  <a:solidFill>
                    <a:srgbClr val="0070C0"/>
                  </a:solidFill>
                  <a:prstDash val="solid"/>
                  <a:miter/>
                </a:ln>
              </p:spPr>
              <p:txBody>
                <a:bodyPr rtlCol="0" anchor="ctr"/>
                <a:lstStyle/>
                <a:p>
                  <a:endParaRPr lang="de-DE"/>
                </a:p>
              </p:txBody>
            </p:sp>
            <p:sp>
              <p:nvSpPr>
                <p:cNvPr id="320" name="Freihandform: Form 319">
                  <a:extLst>
                    <a:ext uri="{FF2B5EF4-FFF2-40B4-BE49-F238E27FC236}">
                      <a16:creationId xmlns:a16="http://schemas.microsoft.com/office/drawing/2014/main" id="{BF591976-5AF6-4EAB-BFE1-B1559B49633E}"/>
                    </a:ext>
                  </a:extLst>
                </p:cNvPr>
                <p:cNvSpPr/>
                <p:nvPr/>
              </p:nvSpPr>
              <p:spPr>
                <a:xfrm>
                  <a:off x="7415587" y="2291403"/>
                  <a:ext cx="190500" cy="9525"/>
                </a:xfrm>
                <a:custGeom>
                  <a:avLst/>
                  <a:gdLst>
                    <a:gd name="connsiteX0" fmla="*/ 201 w 190500"/>
                    <a:gd name="connsiteY0" fmla="*/ 6 h 9525"/>
                    <a:gd name="connsiteX1" fmla="*/ 190701 w 190500"/>
                    <a:gd name="connsiteY1" fmla="*/ 6 h 9525"/>
                  </a:gdLst>
                  <a:ahLst/>
                  <a:cxnLst>
                    <a:cxn ang="0">
                      <a:pos x="connsiteX0" y="connsiteY0"/>
                    </a:cxn>
                    <a:cxn ang="0">
                      <a:pos x="connsiteX1" y="connsiteY1"/>
                    </a:cxn>
                  </a:cxnLst>
                  <a:rect l="l" t="t" r="r" b="b"/>
                  <a:pathLst>
                    <a:path w="190500" h="9525">
                      <a:moveTo>
                        <a:pt x="201" y="6"/>
                      </a:moveTo>
                      <a:lnTo>
                        <a:pt x="190701" y="6"/>
                      </a:lnTo>
                    </a:path>
                  </a:pathLst>
                </a:custGeom>
                <a:noFill/>
                <a:ln w="12700" cap="rnd">
                  <a:solidFill>
                    <a:srgbClr val="0070C0"/>
                  </a:solidFill>
                  <a:prstDash val="solid"/>
                  <a:miter/>
                </a:ln>
              </p:spPr>
              <p:txBody>
                <a:bodyPr rtlCol="0" anchor="ctr"/>
                <a:lstStyle/>
                <a:p>
                  <a:endParaRPr lang="de-DE"/>
                </a:p>
              </p:txBody>
            </p:sp>
            <p:grpSp>
              <p:nvGrpSpPr>
                <p:cNvPr id="321" name="Grafik 219">
                  <a:extLst>
                    <a:ext uri="{FF2B5EF4-FFF2-40B4-BE49-F238E27FC236}">
                      <a16:creationId xmlns:a16="http://schemas.microsoft.com/office/drawing/2014/main" id="{ED606215-11BF-7BF1-7C75-43FD75AEFCD0}"/>
                    </a:ext>
                  </a:extLst>
                </p:cNvPr>
                <p:cNvGrpSpPr/>
                <p:nvPr/>
              </p:nvGrpSpPr>
              <p:grpSpPr>
                <a:xfrm>
                  <a:off x="7577512" y="2100903"/>
                  <a:ext cx="219075" cy="190500"/>
                  <a:chOff x="7577512" y="2100903"/>
                  <a:chExt cx="219075" cy="190500"/>
                </a:xfrm>
                <a:solidFill>
                  <a:srgbClr val="000000"/>
                </a:solidFill>
              </p:grpSpPr>
              <p:sp>
                <p:nvSpPr>
                  <p:cNvPr id="341" name="Freihandform: Form 340">
                    <a:extLst>
                      <a:ext uri="{FF2B5EF4-FFF2-40B4-BE49-F238E27FC236}">
                        <a16:creationId xmlns:a16="http://schemas.microsoft.com/office/drawing/2014/main" id="{3583D750-2BFE-4A7F-004B-C9DE297D3403}"/>
                      </a:ext>
                    </a:extLst>
                  </p:cNvPr>
                  <p:cNvSpPr/>
                  <p:nvPr/>
                </p:nvSpPr>
                <p:spPr>
                  <a:xfrm>
                    <a:off x="7577512" y="2129478"/>
                    <a:ext cx="57150" cy="85725"/>
                  </a:xfrm>
                  <a:custGeom>
                    <a:avLst/>
                    <a:gdLst>
                      <a:gd name="connsiteX0" fmla="*/ 221 w 57150"/>
                      <a:gd name="connsiteY0" fmla="*/ 85731 h 85725"/>
                      <a:gd name="connsiteX1" fmla="*/ 28796 w 57150"/>
                      <a:gd name="connsiteY1" fmla="*/ 6 h 85725"/>
                      <a:gd name="connsiteX2" fmla="*/ 57371 w 57150"/>
                      <a:gd name="connsiteY2" fmla="*/ 85731 h 85725"/>
                      <a:gd name="connsiteX3" fmla="*/ 221 w 57150"/>
                      <a:gd name="connsiteY3" fmla="*/ 85731 h 85725"/>
                    </a:gdLst>
                    <a:ahLst/>
                    <a:cxnLst>
                      <a:cxn ang="0">
                        <a:pos x="connsiteX0" y="connsiteY0"/>
                      </a:cxn>
                      <a:cxn ang="0">
                        <a:pos x="connsiteX1" y="connsiteY1"/>
                      </a:cxn>
                      <a:cxn ang="0">
                        <a:pos x="connsiteX2" y="connsiteY2"/>
                      </a:cxn>
                      <a:cxn ang="0">
                        <a:pos x="connsiteX3" y="connsiteY3"/>
                      </a:cxn>
                    </a:cxnLst>
                    <a:rect l="l" t="t" r="r" b="b"/>
                    <a:pathLst>
                      <a:path w="57150" h="85725">
                        <a:moveTo>
                          <a:pt x="221" y="85731"/>
                        </a:moveTo>
                        <a:lnTo>
                          <a:pt x="28796" y="6"/>
                        </a:lnTo>
                        <a:lnTo>
                          <a:pt x="57371" y="85731"/>
                        </a:lnTo>
                        <a:cubicBezTo>
                          <a:pt x="38321" y="76206"/>
                          <a:pt x="19271" y="76206"/>
                          <a:pt x="221" y="85731"/>
                        </a:cubicBezTo>
                        <a:close/>
                      </a:path>
                    </a:pathLst>
                  </a:custGeom>
                  <a:solidFill>
                    <a:srgbClr val="000000"/>
                  </a:solidFill>
                  <a:ln w="12700" cap="flat">
                    <a:solidFill>
                      <a:srgbClr val="0070C0"/>
                    </a:solidFill>
                    <a:prstDash val="solid"/>
                    <a:miter/>
                  </a:ln>
                </p:spPr>
                <p:txBody>
                  <a:bodyPr rtlCol="0" anchor="ctr"/>
                  <a:lstStyle/>
                  <a:p>
                    <a:endParaRPr lang="de-DE"/>
                  </a:p>
                </p:txBody>
              </p:sp>
              <p:sp>
                <p:nvSpPr>
                  <p:cNvPr id="342" name="Freihandform: Form 341">
                    <a:extLst>
                      <a:ext uri="{FF2B5EF4-FFF2-40B4-BE49-F238E27FC236}">
                        <a16:creationId xmlns:a16="http://schemas.microsoft.com/office/drawing/2014/main" id="{29041FAE-2FA3-5F21-781B-F93FCE6FFBFB}"/>
                      </a:ext>
                    </a:extLst>
                  </p:cNvPr>
                  <p:cNvSpPr/>
                  <p:nvPr/>
                </p:nvSpPr>
                <p:spPr>
                  <a:xfrm>
                    <a:off x="7606087" y="2100903"/>
                    <a:ext cx="190500" cy="190500"/>
                  </a:xfrm>
                  <a:custGeom>
                    <a:avLst/>
                    <a:gdLst>
                      <a:gd name="connsiteX0" fmla="*/ 221 w 190500"/>
                      <a:gd name="connsiteY0" fmla="*/ 190506 h 190500"/>
                      <a:gd name="connsiteX1" fmla="*/ 221 w 190500"/>
                      <a:gd name="connsiteY1" fmla="*/ 6 h 190500"/>
                      <a:gd name="connsiteX2" fmla="*/ 190721 w 190500"/>
                      <a:gd name="connsiteY2" fmla="*/ 6 h 190500"/>
                    </a:gdLst>
                    <a:ahLst/>
                    <a:cxnLst>
                      <a:cxn ang="0">
                        <a:pos x="connsiteX0" y="connsiteY0"/>
                      </a:cxn>
                      <a:cxn ang="0">
                        <a:pos x="connsiteX1" y="connsiteY1"/>
                      </a:cxn>
                      <a:cxn ang="0">
                        <a:pos x="connsiteX2" y="connsiteY2"/>
                      </a:cxn>
                    </a:cxnLst>
                    <a:rect l="l" t="t" r="r" b="b"/>
                    <a:pathLst>
                      <a:path w="190500" h="190500">
                        <a:moveTo>
                          <a:pt x="221" y="190506"/>
                        </a:moveTo>
                        <a:lnTo>
                          <a:pt x="221" y="6"/>
                        </a:lnTo>
                        <a:lnTo>
                          <a:pt x="190721" y="6"/>
                        </a:lnTo>
                      </a:path>
                    </a:pathLst>
                  </a:custGeom>
                  <a:noFill/>
                  <a:ln w="12700" cap="rnd">
                    <a:solidFill>
                      <a:srgbClr val="0070C0"/>
                    </a:solidFill>
                    <a:prstDash val="solid"/>
                    <a:miter/>
                  </a:ln>
                </p:spPr>
                <p:txBody>
                  <a:bodyPr rtlCol="0" anchor="ctr"/>
                  <a:lstStyle/>
                  <a:p>
                    <a:endParaRPr lang="de-DE"/>
                  </a:p>
                </p:txBody>
              </p:sp>
            </p:grpSp>
            <p:sp>
              <p:nvSpPr>
                <p:cNvPr id="322" name="Freihandform: Form 321">
                  <a:extLst>
                    <a:ext uri="{FF2B5EF4-FFF2-40B4-BE49-F238E27FC236}">
                      <a16:creationId xmlns:a16="http://schemas.microsoft.com/office/drawing/2014/main" id="{3DBD0780-F64B-DA2E-73BE-98F2FF9FA2F0}"/>
                    </a:ext>
                  </a:extLst>
                </p:cNvPr>
                <p:cNvSpPr/>
                <p:nvPr/>
              </p:nvSpPr>
              <p:spPr>
                <a:xfrm>
                  <a:off x="7796587" y="2100903"/>
                  <a:ext cx="190500" cy="9525"/>
                </a:xfrm>
                <a:custGeom>
                  <a:avLst/>
                  <a:gdLst>
                    <a:gd name="connsiteX0" fmla="*/ 241 w 190500"/>
                    <a:gd name="connsiteY0" fmla="*/ 6 h 9525"/>
                    <a:gd name="connsiteX1" fmla="*/ 190741 w 190500"/>
                    <a:gd name="connsiteY1" fmla="*/ 6 h 9525"/>
                  </a:gdLst>
                  <a:ahLst/>
                  <a:cxnLst>
                    <a:cxn ang="0">
                      <a:pos x="connsiteX0" y="connsiteY0"/>
                    </a:cxn>
                    <a:cxn ang="0">
                      <a:pos x="connsiteX1" y="connsiteY1"/>
                    </a:cxn>
                  </a:cxnLst>
                  <a:rect l="l" t="t" r="r" b="b"/>
                  <a:pathLst>
                    <a:path w="190500" h="9525">
                      <a:moveTo>
                        <a:pt x="241" y="6"/>
                      </a:moveTo>
                      <a:lnTo>
                        <a:pt x="190741" y="6"/>
                      </a:lnTo>
                    </a:path>
                  </a:pathLst>
                </a:custGeom>
                <a:noFill/>
                <a:ln w="12700" cap="rnd">
                  <a:solidFill>
                    <a:srgbClr val="0070C0"/>
                  </a:solidFill>
                  <a:prstDash val="solid"/>
                  <a:miter/>
                </a:ln>
              </p:spPr>
              <p:txBody>
                <a:bodyPr rtlCol="0" anchor="ctr"/>
                <a:lstStyle/>
                <a:p>
                  <a:endParaRPr lang="de-DE"/>
                </a:p>
              </p:txBody>
            </p:sp>
            <p:sp>
              <p:nvSpPr>
                <p:cNvPr id="323" name="Freihandform: Form 322">
                  <a:extLst>
                    <a:ext uri="{FF2B5EF4-FFF2-40B4-BE49-F238E27FC236}">
                      <a16:creationId xmlns:a16="http://schemas.microsoft.com/office/drawing/2014/main" id="{6DEF298D-AA75-2515-7190-4E91CEF16AB1}"/>
                    </a:ext>
                  </a:extLst>
                </p:cNvPr>
                <p:cNvSpPr/>
                <p:nvPr/>
              </p:nvSpPr>
              <p:spPr>
                <a:xfrm>
                  <a:off x="7987087" y="2100903"/>
                  <a:ext cx="190500" cy="190500"/>
                </a:xfrm>
                <a:custGeom>
                  <a:avLst/>
                  <a:gdLst>
                    <a:gd name="connsiteX0" fmla="*/ 261 w 190500"/>
                    <a:gd name="connsiteY0" fmla="*/ 6 h 190500"/>
                    <a:gd name="connsiteX1" fmla="*/ 261 w 190500"/>
                    <a:gd name="connsiteY1" fmla="*/ 190506 h 190500"/>
                    <a:gd name="connsiteX2" fmla="*/ 190761 w 190500"/>
                    <a:gd name="connsiteY2" fmla="*/ 190506 h 190500"/>
                  </a:gdLst>
                  <a:ahLst/>
                  <a:cxnLst>
                    <a:cxn ang="0">
                      <a:pos x="connsiteX0" y="connsiteY0"/>
                    </a:cxn>
                    <a:cxn ang="0">
                      <a:pos x="connsiteX1" y="connsiteY1"/>
                    </a:cxn>
                    <a:cxn ang="0">
                      <a:pos x="connsiteX2" y="connsiteY2"/>
                    </a:cxn>
                  </a:cxnLst>
                  <a:rect l="l" t="t" r="r" b="b"/>
                  <a:pathLst>
                    <a:path w="190500" h="190500">
                      <a:moveTo>
                        <a:pt x="261" y="6"/>
                      </a:moveTo>
                      <a:lnTo>
                        <a:pt x="261" y="190506"/>
                      </a:lnTo>
                      <a:lnTo>
                        <a:pt x="190761" y="190506"/>
                      </a:lnTo>
                    </a:path>
                  </a:pathLst>
                </a:custGeom>
                <a:noFill/>
                <a:ln w="12700" cap="rnd">
                  <a:solidFill>
                    <a:srgbClr val="0070C0"/>
                  </a:solidFill>
                  <a:prstDash val="solid"/>
                  <a:miter/>
                </a:ln>
              </p:spPr>
              <p:txBody>
                <a:bodyPr rtlCol="0" anchor="ctr"/>
                <a:lstStyle/>
                <a:p>
                  <a:endParaRPr lang="de-DE"/>
                </a:p>
              </p:txBody>
            </p:sp>
            <p:sp>
              <p:nvSpPr>
                <p:cNvPr id="324" name="Freihandform: Form 323">
                  <a:extLst>
                    <a:ext uri="{FF2B5EF4-FFF2-40B4-BE49-F238E27FC236}">
                      <a16:creationId xmlns:a16="http://schemas.microsoft.com/office/drawing/2014/main" id="{6BED4279-B8A3-4986-48CF-BEE37D082969}"/>
                    </a:ext>
                  </a:extLst>
                </p:cNvPr>
                <p:cNvSpPr/>
                <p:nvPr/>
              </p:nvSpPr>
              <p:spPr>
                <a:xfrm>
                  <a:off x="8177587" y="2291403"/>
                  <a:ext cx="190500" cy="9525"/>
                </a:xfrm>
                <a:custGeom>
                  <a:avLst/>
                  <a:gdLst>
                    <a:gd name="connsiteX0" fmla="*/ 281 w 190500"/>
                    <a:gd name="connsiteY0" fmla="*/ 6 h 9525"/>
                    <a:gd name="connsiteX1" fmla="*/ 190781 w 190500"/>
                    <a:gd name="connsiteY1" fmla="*/ 6 h 9525"/>
                  </a:gdLst>
                  <a:ahLst/>
                  <a:cxnLst>
                    <a:cxn ang="0">
                      <a:pos x="connsiteX0" y="connsiteY0"/>
                    </a:cxn>
                    <a:cxn ang="0">
                      <a:pos x="connsiteX1" y="connsiteY1"/>
                    </a:cxn>
                  </a:cxnLst>
                  <a:rect l="l" t="t" r="r" b="b"/>
                  <a:pathLst>
                    <a:path w="190500" h="9525">
                      <a:moveTo>
                        <a:pt x="281" y="6"/>
                      </a:moveTo>
                      <a:lnTo>
                        <a:pt x="190781" y="6"/>
                      </a:lnTo>
                    </a:path>
                  </a:pathLst>
                </a:custGeom>
                <a:noFill/>
                <a:ln w="12700" cap="rnd">
                  <a:solidFill>
                    <a:srgbClr val="0070C0"/>
                  </a:solidFill>
                  <a:prstDash val="solid"/>
                  <a:miter/>
                </a:ln>
              </p:spPr>
              <p:txBody>
                <a:bodyPr rtlCol="0" anchor="ctr"/>
                <a:lstStyle/>
                <a:p>
                  <a:endParaRPr lang="de-DE"/>
                </a:p>
              </p:txBody>
            </p:sp>
            <p:grpSp>
              <p:nvGrpSpPr>
                <p:cNvPr id="325" name="Grafik 219">
                  <a:extLst>
                    <a:ext uri="{FF2B5EF4-FFF2-40B4-BE49-F238E27FC236}">
                      <a16:creationId xmlns:a16="http://schemas.microsoft.com/office/drawing/2014/main" id="{24658AF0-A8CF-A54C-704E-3FDDDE734534}"/>
                    </a:ext>
                  </a:extLst>
                </p:cNvPr>
                <p:cNvGrpSpPr/>
                <p:nvPr/>
              </p:nvGrpSpPr>
              <p:grpSpPr>
                <a:xfrm>
                  <a:off x="8339512" y="2100903"/>
                  <a:ext cx="219075" cy="190500"/>
                  <a:chOff x="8339512" y="2100903"/>
                  <a:chExt cx="219075" cy="190500"/>
                </a:xfrm>
                <a:solidFill>
                  <a:srgbClr val="000000"/>
                </a:solidFill>
              </p:grpSpPr>
              <p:sp>
                <p:nvSpPr>
                  <p:cNvPr id="339" name="Freihandform: Form 338">
                    <a:extLst>
                      <a:ext uri="{FF2B5EF4-FFF2-40B4-BE49-F238E27FC236}">
                        <a16:creationId xmlns:a16="http://schemas.microsoft.com/office/drawing/2014/main" id="{171E06B5-5015-916B-8856-CF54DBBDD20E}"/>
                      </a:ext>
                    </a:extLst>
                  </p:cNvPr>
                  <p:cNvSpPr/>
                  <p:nvPr/>
                </p:nvSpPr>
                <p:spPr>
                  <a:xfrm>
                    <a:off x="8339512" y="2129478"/>
                    <a:ext cx="57150" cy="85725"/>
                  </a:xfrm>
                  <a:custGeom>
                    <a:avLst/>
                    <a:gdLst>
                      <a:gd name="connsiteX0" fmla="*/ 301 w 57150"/>
                      <a:gd name="connsiteY0" fmla="*/ 85731 h 85725"/>
                      <a:gd name="connsiteX1" fmla="*/ 28876 w 57150"/>
                      <a:gd name="connsiteY1" fmla="*/ 6 h 85725"/>
                      <a:gd name="connsiteX2" fmla="*/ 57451 w 57150"/>
                      <a:gd name="connsiteY2" fmla="*/ 85731 h 85725"/>
                      <a:gd name="connsiteX3" fmla="*/ 301 w 57150"/>
                      <a:gd name="connsiteY3" fmla="*/ 85731 h 85725"/>
                    </a:gdLst>
                    <a:ahLst/>
                    <a:cxnLst>
                      <a:cxn ang="0">
                        <a:pos x="connsiteX0" y="connsiteY0"/>
                      </a:cxn>
                      <a:cxn ang="0">
                        <a:pos x="connsiteX1" y="connsiteY1"/>
                      </a:cxn>
                      <a:cxn ang="0">
                        <a:pos x="connsiteX2" y="connsiteY2"/>
                      </a:cxn>
                      <a:cxn ang="0">
                        <a:pos x="connsiteX3" y="connsiteY3"/>
                      </a:cxn>
                    </a:cxnLst>
                    <a:rect l="l" t="t" r="r" b="b"/>
                    <a:pathLst>
                      <a:path w="57150" h="85725">
                        <a:moveTo>
                          <a:pt x="301" y="85731"/>
                        </a:moveTo>
                        <a:lnTo>
                          <a:pt x="28876" y="6"/>
                        </a:lnTo>
                        <a:lnTo>
                          <a:pt x="57451" y="85731"/>
                        </a:lnTo>
                        <a:cubicBezTo>
                          <a:pt x="38401" y="76206"/>
                          <a:pt x="19351" y="76206"/>
                          <a:pt x="301" y="85731"/>
                        </a:cubicBezTo>
                        <a:close/>
                      </a:path>
                    </a:pathLst>
                  </a:custGeom>
                  <a:solidFill>
                    <a:srgbClr val="000000"/>
                  </a:solidFill>
                  <a:ln w="12700" cap="flat">
                    <a:solidFill>
                      <a:srgbClr val="0070C0"/>
                    </a:solidFill>
                    <a:prstDash val="solid"/>
                    <a:miter/>
                  </a:ln>
                </p:spPr>
                <p:txBody>
                  <a:bodyPr rtlCol="0" anchor="ctr"/>
                  <a:lstStyle/>
                  <a:p>
                    <a:endParaRPr lang="de-DE"/>
                  </a:p>
                </p:txBody>
              </p:sp>
              <p:sp>
                <p:nvSpPr>
                  <p:cNvPr id="340" name="Freihandform: Form 339">
                    <a:extLst>
                      <a:ext uri="{FF2B5EF4-FFF2-40B4-BE49-F238E27FC236}">
                        <a16:creationId xmlns:a16="http://schemas.microsoft.com/office/drawing/2014/main" id="{CAA9F856-9CBE-528B-C6C5-7FE7E3C5B3E1}"/>
                      </a:ext>
                    </a:extLst>
                  </p:cNvPr>
                  <p:cNvSpPr/>
                  <p:nvPr/>
                </p:nvSpPr>
                <p:spPr>
                  <a:xfrm>
                    <a:off x="8368087" y="2100903"/>
                    <a:ext cx="190500" cy="190500"/>
                  </a:xfrm>
                  <a:custGeom>
                    <a:avLst/>
                    <a:gdLst>
                      <a:gd name="connsiteX0" fmla="*/ 301 w 190500"/>
                      <a:gd name="connsiteY0" fmla="*/ 190506 h 190500"/>
                      <a:gd name="connsiteX1" fmla="*/ 301 w 190500"/>
                      <a:gd name="connsiteY1" fmla="*/ 6 h 190500"/>
                      <a:gd name="connsiteX2" fmla="*/ 190801 w 190500"/>
                      <a:gd name="connsiteY2" fmla="*/ 6 h 190500"/>
                    </a:gdLst>
                    <a:ahLst/>
                    <a:cxnLst>
                      <a:cxn ang="0">
                        <a:pos x="connsiteX0" y="connsiteY0"/>
                      </a:cxn>
                      <a:cxn ang="0">
                        <a:pos x="connsiteX1" y="connsiteY1"/>
                      </a:cxn>
                      <a:cxn ang="0">
                        <a:pos x="connsiteX2" y="connsiteY2"/>
                      </a:cxn>
                    </a:cxnLst>
                    <a:rect l="l" t="t" r="r" b="b"/>
                    <a:pathLst>
                      <a:path w="190500" h="190500">
                        <a:moveTo>
                          <a:pt x="301" y="190506"/>
                        </a:moveTo>
                        <a:lnTo>
                          <a:pt x="301" y="6"/>
                        </a:lnTo>
                        <a:lnTo>
                          <a:pt x="190801" y="6"/>
                        </a:lnTo>
                      </a:path>
                    </a:pathLst>
                  </a:custGeom>
                  <a:noFill/>
                  <a:ln w="12700" cap="rnd">
                    <a:solidFill>
                      <a:srgbClr val="0070C0"/>
                    </a:solidFill>
                    <a:prstDash val="solid"/>
                    <a:miter/>
                  </a:ln>
                </p:spPr>
                <p:txBody>
                  <a:bodyPr rtlCol="0" anchor="ctr"/>
                  <a:lstStyle/>
                  <a:p>
                    <a:endParaRPr lang="de-DE"/>
                  </a:p>
                </p:txBody>
              </p:sp>
            </p:grpSp>
            <p:sp>
              <p:nvSpPr>
                <p:cNvPr id="326" name="Freihandform: Form 325">
                  <a:extLst>
                    <a:ext uri="{FF2B5EF4-FFF2-40B4-BE49-F238E27FC236}">
                      <a16:creationId xmlns:a16="http://schemas.microsoft.com/office/drawing/2014/main" id="{2F1652F9-4BDE-2D9F-E613-B00631295C0F}"/>
                    </a:ext>
                  </a:extLst>
                </p:cNvPr>
                <p:cNvSpPr/>
                <p:nvPr/>
              </p:nvSpPr>
              <p:spPr>
                <a:xfrm>
                  <a:off x="8558587" y="2100903"/>
                  <a:ext cx="190500" cy="9525"/>
                </a:xfrm>
                <a:custGeom>
                  <a:avLst/>
                  <a:gdLst>
                    <a:gd name="connsiteX0" fmla="*/ 321 w 190500"/>
                    <a:gd name="connsiteY0" fmla="*/ 6 h 9525"/>
                    <a:gd name="connsiteX1" fmla="*/ 190821 w 190500"/>
                    <a:gd name="connsiteY1" fmla="*/ 6 h 9525"/>
                  </a:gdLst>
                  <a:ahLst/>
                  <a:cxnLst>
                    <a:cxn ang="0">
                      <a:pos x="connsiteX0" y="connsiteY0"/>
                    </a:cxn>
                    <a:cxn ang="0">
                      <a:pos x="connsiteX1" y="connsiteY1"/>
                    </a:cxn>
                  </a:cxnLst>
                  <a:rect l="l" t="t" r="r" b="b"/>
                  <a:pathLst>
                    <a:path w="190500" h="9525">
                      <a:moveTo>
                        <a:pt x="321" y="6"/>
                      </a:moveTo>
                      <a:lnTo>
                        <a:pt x="190821" y="6"/>
                      </a:lnTo>
                    </a:path>
                  </a:pathLst>
                </a:custGeom>
                <a:noFill/>
                <a:ln w="12700" cap="rnd">
                  <a:solidFill>
                    <a:srgbClr val="0070C0"/>
                  </a:solidFill>
                  <a:prstDash val="solid"/>
                  <a:miter/>
                </a:ln>
              </p:spPr>
              <p:txBody>
                <a:bodyPr rtlCol="0" anchor="ctr"/>
                <a:lstStyle/>
                <a:p>
                  <a:endParaRPr lang="de-DE"/>
                </a:p>
              </p:txBody>
            </p:sp>
            <p:sp>
              <p:nvSpPr>
                <p:cNvPr id="327" name="Freihandform: Form 326">
                  <a:extLst>
                    <a:ext uri="{FF2B5EF4-FFF2-40B4-BE49-F238E27FC236}">
                      <a16:creationId xmlns:a16="http://schemas.microsoft.com/office/drawing/2014/main" id="{BAAB44AB-61D4-618A-12AF-822544CBBCA7}"/>
                    </a:ext>
                  </a:extLst>
                </p:cNvPr>
                <p:cNvSpPr/>
                <p:nvPr/>
              </p:nvSpPr>
              <p:spPr>
                <a:xfrm>
                  <a:off x="8749087" y="2100903"/>
                  <a:ext cx="190500" cy="190500"/>
                </a:xfrm>
                <a:custGeom>
                  <a:avLst/>
                  <a:gdLst>
                    <a:gd name="connsiteX0" fmla="*/ 341 w 190500"/>
                    <a:gd name="connsiteY0" fmla="*/ 6 h 190500"/>
                    <a:gd name="connsiteX1" fmla="*/ 341 w 190500"/>
                    <a:gd name="connsiteY1" fmla="*/ 190506 h 190500"/>
                    <a:gd name="connsiteX2" fmla="*/ 190841 w 190500"/>
                    <a:gd name="connsiteY2" fmla="*/ 190506 h 190500"/>
                  </a:gdLst>
                  <a:ahLst/>
                  <a:cxnLst>
                    <a:cxn ang="0">
                      <a:pos x="connsiteX0" y="connsiteY0"/>
                    </a:cxn>
                    <a:cxn ang="0">
                      <a:pos x="connsiteX1" y="connsiteY1"/>
                    </a:cxn>
                    <a:cxn ang="0">
                      <a:pos x="connsiteX2" y="connsiteY2"/>
                    </a:cxn>
                  </a:cxnLst>
                  <a:rect l="l" t="t" r="r" b="b"/>
                  <a:pathLst>
                    <a:path w="190500" h="190500">
                      <a:moveTo>
                        <a:pt x="341" y="6"/>
                      </a:moveTo>
                      <a:lnTo>
                        <a:pt x="341" y="190506"/>
                      </a:lnTo>
                      <a:lnTo>
                        <a:pt x="190841" y="190506"/>
                      </a:lnTo>
                    </a:path>
                  </a:pathLst>
                </a:custGeom>
                <a:noFill/>
                <a:ln w="12700" cap="rnd">
                  <a:solidFill>
                    <a:srgbClr val="0070C0"/>
                  </a:solidFill>
                  <a:prstDash val="solid"/>
                  <a:miter/>
                </a:ln>
              </p:spPr>
              <p:txBody>
                <a:bodyPr rtlCol="0" anchor="ctr"/>
                <a:lstStyle/>
                <a:p>
                  <a:endParaRPr lang="de-DE"/>
                </a:p>
              </p:txBody>
            </p:sp>
            <p:sp>
              <p:nvSpPr>
                <p:cNvPr id="328" name="Freihandform: Form 327">
                  <a:extLst>
                    <a:ext uri="{FF2B5EF4-FFF2-40B4-BE49-F238E27FC236}">
                      <a16:creationId xmlns:a16="http://schemas.microsoft.com/office/drawing/2014/main" id="{198E5694-42FB-98C2-0F75-78A83E90AA2B}"/>
                    </a:ext>
                  </a:extLst>
                </p:cNvPr>
                <p:cNvSpPr/>
                <p:nvPr/>
              </p:nvSpPr>
              <p:spPr>
                <a:xfrm>
                  <a:off x="8939587" y="2291403"/>
                  <a:ext cx="190500" cy="9525"/>
                </a:xfrm>
                <a:custGeom>
                  <a:avLst/>
                  <a:gdLst>
                    <a:gd name="connsiteX0" fmla="*/ 361 w 190500"/>
                    <a:gd name="connsiteY0" fmla="*/ 6 h 9525"/>
                    <a:gd name="connsiteX1" fmla="*/ 190861 w 190500"/>
                    <a:gd name="connsiteY1" fmla="*/ 6 h 9525"/>
                  </a:gdLst>
                  <a:ahLst/>
                  <a:cxnLst>
                    <a:cxn ang="0">
                      <a:pos x="connsiteX0" y="connsiteY0"/>
                    </a:cxn>
                    <a:cxn ang="0">
                      <a:pos x="connsiteX1" y="connsiteY1"/>
                    </a:cxn>
                  </a:cxnLst>
                  <a:rect l="l" t="t" r="r" b="b"/>
                  <a:pathLst>
                    <a:path w="190500" h="9525">
                      <a:moveTo>
                        <a:pt x="361" y="6"/>
                      </a:moveTo>
                      <a:lnTo>
                        <a:pt x="190861" y="6"/>
                      </a:lnTo>
                    </a:path>
                  </a:pathLst>
                </a:custGeom>
                <a:noFill/>
                <a:ln w="12700" cap="rnd">
                  <a:solidFill>
                    <a:srgbClr val="0070C0"/>
                  </a:solidFill>
                  <a:prstDash val="solid"/>
                  <a:miter/>
                </a:ln>
              </p:spPr>
              <p:txBody>
                <a:bodyPr rtlCol="0" anchor="ctr"/>
                <a:lstStyle/>
                <a:p>
                  <a:endParaRPr lang="de-DE"/>
                </a:p>
              </p:txBody>
            </p:sp>
            <p:grpSp>
              <p:nvGrpSpPr>
                <p:cNvPr id="329" name="Grafik 219">
                  <a:extLst>
                    <a:ext uri="{FF2B5EF4-FFF2-40B4-BE49-F238E27FC236}">
                      <a16:creationId xmlns:a16="http://schemas.microsoft.com/office/drawing/2014/main" id="{124E0E14-2A53-86F9-9814-10355A33F57B}"/>
                    </a:ext>
                  </a:extLst>
                </p:cNvPr>
                <p:cNvGrpSpPr/>
                <p:nvPr/>
              </p:nvGrpSpPr>
              <p:grpSpPr>
                <a:xfrm>
                  <a:off x="9101512" y="2100903"/>
                  <a:ext cx="219075" cy="190500"/>
                  <a:chOff x="9101512" y="2100903"/>
                  <a:chExt cx="219075" cy="190500"/>
                </a:xfrm>
                <a:solidFill>
                  <a:srgbClr val="000000"/>
                </a:solidFill>
              </p:grpSpPr>
              <p:sp>
                <p:nvSpPr>
                  <p:cNvPr id="337" name="Freihandform: Form 336">
                    <a:extLst>
                      <a:ext uri="{FF2B5EF4-FFF2-40B4-BE49-F238E27FC236}">
                        <a16:creationId xmlns:a16="http://schemas.microsoft.com/office/drawing/2014/main" id="{6111C25B-F582-8A49-70B0-AB8745157DB4}"/>
                      </a:ext>
                    </a:extLst>
                  </p:cNvPr>
                  <p:cNvSpPr/>
                  <p:nvPr/>
                </p:nvSpPr>
                <p:spPr>
                  <a:xfrm>
                    <a:off x="9101512" y="2129478"/>
                    <a:ext cx="57150" cy="85725"/>
                  </a:xfrm>
                  <a:custGeom>
                    <a:avLst/>
                    <a:gdLst>
                      <a:gd name="connsiteX0" fmla="*/ 381 w 57150"/>
                      <a:gd name="connsiteY0" fmla="*/ 85731 h 85725"/>
                      <a:gd name="connsiteX1" fmla="*/ 28956 w 57150"/>
                      <a:gd name="connsiteY1" fmla="*/ 6 h 85725"/>
                      <a:gd name="connsiteX2" fmla="*/ 57531 w 57150"/>
                      <a:gd name="connsiteY2" fmla="*/ 85731 h 85725"/>
                      <a:gd name="connsiteX3" fmla="*/ 381 w 57150"/>
                      <a:gd name="connsiteY3" fmla="*/ 85731 h 85725"/>
                    </a:gdLst>
                    <a:ahLst/>
                    <a:cxnLst>
                      <a:cxn ang="0">
                        <a:pos x="connsiteX0" y="connsiteY0"/>
                      </a:cxn>
                      <a:cxn ang="0">
                        <a:pos x="connsiteX1" y="connsiteY1"/>
                      </a:cxn>
                      <a:cxn ang="0">
                        <a:pos x="connsiteX2" y="connsiteY2"/>
                      </a:cxn>
                      <a:cxn ang="0">
                        <a:pos x="connsiteX3" y="connsiteY3"/>
                      </a:cxn>
                    </a:cxnLst>
                    <a:rect l="l" t="t" r="r" b="b"/>
                    <a:pathLst>
                      <a:path w="57150" h="85725">
                        <a:moveTo>
                          <a:pt x="381" y="85731"/>
                        </a:moveTo>
                        <a:lnTo>
                          <a:pt x="28956" y="6"/>
                        </a:lnTo>
                        <a:lnTo>
                          <a:pt x="57531" y="85731"/>
                        </a:lnTo>
                        <a:cubicBezTo>
                          <a:pt x="38481" y="76206"/>
                          <a:pt x="19431" y="76206"/>
                          <a:pt x="381" y="85731"/>
                        </a:cubicBezTo>
                        <a:close/>
                      </a:path>
                    </a:pathLst>
                  </a:custGeom>
                  <a:solidFill>
                    <a:srgbClr val="000000"/>
                  </a:solidFill>
                  <a:ln w="12700" cap="flat">
                    <a:solidFill>
                      <a:srgbClr val="0070C0"/>
                    </a:solidFill>
                    <a:prstDash val="solid"/>
                    <a:miter/>
                  </a:ln>
                </p:spPr>
                <p:txBody>
                  <a:bodyPr rtlCol="0" anchor="ctr"/>
                  <a:lstStyle/>
                  <a:p>
                    <a:endParaRPr lang="de-DE"/>
                  </a:p>
                </p:txBody>
              </p:sp>
              <p:sp>
                <p:nvSpPr>
                  <p:cNvPr id="338" name="Freihandform: Form 337">
                    <a:extLst>
                      <a:ext uri="{FF2B5EF4-FFF2-40B4-BE49-F238E27FC236}">
                        <a16:creationId xmlns:a16="http://schemas.microsoft.com/office/drawing/2014/main" id="{8A7A037A-2377-0D32-EDA7-41576F72744B}"/>
                      </a:ext>
                    </a:extLst>
                  </p:cNvPr>
                  <p:cNvSpPr/>
                  <p:nvPr/>
                </p:nvSpPr>
                <p:spPr>
                  <a:xfrm>
                    <a:off x="9130087" y="2100903"/>
                    <a:ext cx="190500" cy="190500"/>
                  </a:xfrm>
                  <a:custGeom>
                    <a:avLst/>
                    <a:gdLst>
                      <a:gd name="connsiteX0" fmla="*/ 381 w 190500"/>
                      <a:gd name="connsiteY0" fmla="*/ 190506 h 190500"/>
                      <a:gd name="connsiteX1" fmla="*/ 381 w 190500"/>
                      <a:gd name="connsiteY1" fmla="*/ 6 h 190500"/>
                      <a:gd name="connsiteX2" fmla="*/ 190881 w 190500"/>
                      <a:gd name="connsiteY2" fmla="*/ 6 h 190500"/>
                    </a:gdLst>
                    <a:ahLst/>
                    <a:cxnLst>
                      <a:cxn ang="0">
                        <a:pos x="connsiteX0" y="connsiteY0"/>
                      </a:cxn>
                      <a:cxn ang="0">
                        <a:pos x="connsiteX1" y="connsiteY1"/>
                      </a:cxn>
                      <a:cxn ang="0">
                        <a:pos x="connsiteX2" y="connsiteY2"/>
                      </a:cxn>
                    </a:cxnLst>
                    <a:rect l="l" t="t" r="r" b="b"/>
                    <a:pathLst>
                      <a:path w="190500" h="190500">
                        <a:moveTo>
                          <a:pt x="381" y="190506"/>
                        </a:moveTo>
                        <a:lnTo>
                          <a:pt x="381" y="6"/>
                        </a:lnTo>
                        <a:lnTo>
                          <a:pt x="190881" y="6"/>
                        </a:lnTo>
                      </a:path>
                    </a:pathLst>
                  </a:custGeom>
                  <a:noFill/>
                  <a:ln w="12700" cap="rnd">
                    <a:solidFill>
                      <a:srgbClr val="0070C0"/>
                    </a:solidFill>
                    <a:prstDash val="solid"/>
                    <a:miter/>
                  </a:ln>
                </p:spPr>
                <p:txBody>
                  <a:bodyPr rtlCol="0" anchor="ctr"/>
                  <a:lstStyle/>
                  <a:p>
                    <a:endParaRPr lang="de-DE"/>
                  </a:p>
                </p:txBody>
              </p:sp>
            </p:grpSp>
            <p:sp>
              <p:nvSpPr>
                <p:cNvPr id="330" name="Freihandform: Form 329">
                  <a:extLst>
                    <a:ext uri="{FF2B5EF4-FFF2-40B4-BE49-F238E27FC236}">
                      <a16:creationId xmlns:a16="http://schemas.microsoft.com/office/drawing/2014/main" id="{73756F74-8071-FA25-274C-EC7DCF17DCF8}"/>
                    </a:ext>
                  </a:extLst>
                </p:cNvPr>
                <p:cNvSpPr/>
                <p:nvPr/>
              </p:nvSpPr>
              <p:spPr>
                <a:xfrm>
                  <a:off x="9320587" y="2100903"/>
                  <a:ext cx="190500" cy="9525"/>
                </a:xfrm>
                <a:custGeom>
                  <a:avLst/>
                  <a:gdLst>
                    <a:gd name="connsiteX0" fmla="*/ 401 w 190500"/>
                    <a:gd name="connsiteY0" fmla="*/ 6 h 9525"/>
                    <a:gd name="connsiteX1" fmla="*/ 190901 w 190500"/>
                    <a:gd name="connsiteY1" fmla="*/ 6 h 9525"/>
                  </a:gdLst>
                  <a:ahLst/>
                  <a:cxnLst>
                    <a:cxn ang="0">
                      <a:pos x="connsiteX0" y="connsiteY0"/>
                    </a:cxn>
                    <a:cxn ang="0">
                      <a:pos x="connsiteX1" y="connsiteY1"/>
                    </a:cxn>
                  </a:cxnLst>
                  <a:rect l="l" t="t" r="r" b="b"/>
                  <a:pathLst>
                    <a:path w="190500" h="9525">
                      <a:moveTo>
                        <a:pt x="401" y="6"/>
                      </a:moveTo>
                      <a:lnTo>
                        <a:pt x="190901" y="6"/>
                      </a:lnTo>
                    </a:path>
                  </a:pathLst>
                </a:custGeom>
                <a:noFill/>
                <a:ln w="12700" cap="rnd">
                  <a:solidFill>
                    <a:srgbClr val="0070C0"/>
                  </a:solidFill>
                  <a:prstDash val="solid"/>
                  <a:miter/>
                </a:ln>
              </p:spPr>
              <p:txBody>
                <a:bodyPr rtlCol="0" anchor="ctr"/>
                <a:lstStyle/>
                <a:p>
                  <a:endParaRPr lang="de-DE"/>
                </a:p>
              </p:txBody>
            </p:sp>
            <p:sp>
              <p:nvSpPr>
                <p:cNvPr id="331" name="Freihandform: Form 330">
                  <a:extLst>
                    <a:ext uri="{FF2B5EF4-FFF2-40B4-BE49-F238E27FC236}">
                      <a16:creationId xmlns:a16="http://schemas.microsoft.com/office/drawing/2014/main" id="{816BAB45-B399-663D-282F-135F8222E74C}"/>
                    </a:ext>
                  </a:extLst>
                </p:cNvPr>
                <p:cNvSpPr/>
                <p:nvPr/>
              </p:nvSpPr>
              <p:spPr>
                <a:xfrm>
                  <a:off x="9511087" y="2100903"/>
                  <a:ext cx="190500" cy="190500"/>
                </a:xfrm>
                <a:custGeom>
                  <a:avLst/>
                  <a:gdLst>
                    <a:gd name="connsiteX0" fmla="*/ 421 w 190500"/>
                    <a:gd name="connsiteY0" fmla="*/ 6 h 190500"/>
                    <a:gd name="connsiteX1" fmla="*/ 421 w 190500"/>
                    <a:gd name="connsiteY1" fmla="*/ 190506 h 190500"/>
                    <a:gd name="connsiteX2" fmla="*/ 190921 w 190500"/>
                    <a:gd name="connsiteY2" fmla="*/ 190506 h 190500"/>
                  </a:gdLst>
                  <a:ahLst/>
                  <a:cxnLst>
                    <a:cxn ang="0">
                      <a:pos x="connsiteX0" y="connsiteY0"/>
                    </a:cxn>
                    <a:cxn ang="0">
                      <a:pos x="connsiteX1" y="connsiteY1"/>
                    </a:cxn>
                    <a:cxn ang="0">
                      <a:pos x="connsiteX2" y="connsiteY2"/>
                    </a:cxn>
                  </a:cxnLst>
                  <a:rect l="l" t="t" r="r" b="b"/>
                  <a:pathLst>
                    <a:path w="190500" h="190500">
                      <a:moveTo>
                        <a:pt x="421" y="6"/>
                      </a:moveTo>
                      <a:lnTo>
                        <a:pt x="421" y="190506"/>
                      </a:lnTo>
                      <a:lnTo>
                        <a:pt x="190921" y="190506"/>
                      </a:lnTo>
                    </a:path>
                  </a:pathLst>
                </a:custGeom>
                <a:noFill/>
                <a:ln w="12700" cap="rnd">
                  <a:solidFill>
                    <a:srgbClr val="0070C0"/>
                  </a:solidFill>
                  <a:prstDash val="solid"/>
                  <a:miter/>
                </a:ln>
              </p:spPr>
              <p:txBody>
                <a:bodyPr rtlCol="0" anchor="ctr"/>
                <a:lstStyle/>
                <a:p>
                  <a:endParaRPr lang="de-DE"/>
                </a:p>
              </p:txBody>
            </p:sp>
            <p:sp>
              <p:nvSpPr>
                <p:cNvPr id="332" name="Freihandform: Form 331">
                  <a:extLst>
                    <a:ext uri="{FF2B5EF4-FFF2-40B4-BE49-F238E27FC236}">
                      <a16:creationId xmlns:a16="http://schemas.microsoft.com/office/drawing/2014/main" id="{BFFFCCF6-2695-CFFE-3AD5-83287A1683AD}"/>
                    </a:ext>
                  </a:extLst>
                </p:cNvPr>
                <p:cNvSpPr/>
                <p:nvPr/>
              </p:nvSpPr>
              <p:spPr>
                <a:xfrm>
                  <a:off x="9701587" y="2291403"/>
                  <a:ext cx="190500" cy="9525"/>
                </a:xfrm>
                <a:custGeom>
                  <a:avLst/>
                  <a:gdLst>
                    <a:gd name="connsiteX0" fmla="*/ 441 w 190500"/>
                    <a:gd name="connsiteY0" fmla="*/ 6 h 9525"/>
                    <a:gd name="connsiteX1" fmla="*/ 190941 w 190500"/>
                    <a:gd name="connsiteY1" fmla="*/ 6 h 9525"/>
                  </a:gdLst>
                  <a:ahLst/>
                  <a:cxnLst>
                    <a:cxn ang="0">
                      <a:pos x="connsiteX0" y="connsiteY0"/>
                    </a:cxn>
                    <a:cxn ang="0">
                      <a:pos x="connsiteX1" y="connsiteY1"/>
                    </a:cxn>
                  </a:cxnLst>
                  <a:rect l="l" t="t" r="r" b="b"/>
                  <a:pathLst>
                    <a:path w="190500" h="9525">
                      <a:moveTo>
                        <a:pt x="441" y="6"/>
                      </a:moveTo>
                      <a:lnTo>
                        <a:pt x="190941" y="6"/>
                      </a:lnTo>
                    </a:path>
                  </a:pathLst>
                </a:custGeom>
                <a:noFill/>
                <a:ln w="12700" cap="rnd">
                  <a:solidFill>
                    <a:srgbClr val="0070C0"/>
                  </a:solidFill>
                  <a:prstDash val="solid"/>
                  <a:miter/>
                </a:ln>
              </p:spPr>
              <p:txBody>
                <a:bodyPr rtlCol="0" anchor="ctr"/>
                <a:lstStyle/>
                <a:p>
                  <a:endParaRPr lang="de-DE"/>
                </a:p>
              </p:txBody>
            </p:sp>
            <p:grpSp>
              <p:nvGrpSpPr>
                <p:cNvPr id="333" name="Grafik 219">
                  <a:extLst>
                    <a:ext uri="{FF2B5EF4-FFF2-40B4-BE49-F238E27FC236}">
                      <a16:creationId xmlns:a16="http://schemas.microsoft.com/office/drawing/2014/main" id="{EF7DD5A2-170A-C398-2A02-0135CE9BB7E8}"/>
                    </a:ext>
                  </a:extLst>
                </p:cNvPr>
                <p:cNvGrpSpPr/>
                <p:nvPr/>
              </p:nvGrpSpPr>
              <p:grpSpPr>
                <a:xfrm>
                  <a:off x="9863512" y="2100903"/>
                  <a:ext cx="219075" cy="190500"/>
                  <a:chOff x="9863512" y="2100903"/>
                  <a:chExt cx="219075" cy="190500"/>
                </a:xfrm>
                <a:solidFill>
                  <a:srgbClr val="000000"/>
                </a:solidFill>
              </p:grpSpPr>
              <p:sp>
                <p:nvSpPr>
                  <p:cNvPr id="335" name="Freihandform: Form 334">
                    <a:extLst>
                      <a:ext uri="{FF2B5EF4-FFF2-40B4-BE49-F238E27FC236}">
                        <a16:creationId xmlns:a16="http://schemas.microsoft.com/office/drawing/2014/main" id="{7AEE8A91-BC24-E3C5-3543-994C9E76F446}"/>
                      </a:ext>
                    </a:extLst>
                  </p:cNvPr>
                  <p:cNvSpPr/>
                  <p:nvPr/>
                </p:nvSpPr>
                <p:spPr>
                  <a:xfrm>
                    <a:off x="9863512" y="2129478"/>
                    <a:ext cx="57150" cy="85725"/>
                  </a:xfrm>
                  <a:custGeom>
                    <a:avLst/>
                    <a:gdLst>
                      <a:gd name="connsiteX0" fmla="*/ 461 w 57150"/>
                      <a:gd name="connsiteY0" fmla="*/ 85731 h 85725"/>
                      <a:gd name="connsiteX1" fmla="*/ 29036 w 57150"/>
                      <a:gd name="connsiteY1" fmla="*/ 6 h 85725"/>
                      <a:gd name="connsiteX2" fmla="*/ 57611 w 57150"/>
                      <a:gd name="connsiteY2" fmla="*/ 85731 h 85725"/>
                      <a:gd name="connsiteX3" fmla="*/ 461 w 57150"/>
                      <a:gd name="connsiteY3" fmla="*/ 85731 h 85725"/>
                    </a:gdLst>
                    <a:ahLst/>
                    <a:cxnLst>
                      <a:cxn ang="0">
                        <a:pos x="connsiteX0" y="connsiteY0"/>
                      </a:cxn>
                      <a:cxn ang="0">
                        <a:pos x="connsiteX1" y="connsiteY1"/>
                      </a:cxn>
                      <a:cxn ang="0">
                        <a:pos x="connsiteX2" y="connsiteY2"/>
                      </a:cxn>
                      <a:cxn ang="0">
                        <a:pos x="connsiteX3" y="connsiteY3"/>
                      </a:cxn>
                    </a:cxnLst>
                    <a:rect l="l" t="t" r="r" b="b"/>
                    <a:pathLst>
                      <a:path w="57150" h="85725">
                        <a:moveTo>
                          <a:pt x="461" y="85731"/>
                        </a:moveTo>
                        <a:lnTo>
                          <a:pt x="29036" y="6"/>
                        </a:lnTo>
                        <a:lnTo>
                          <a:pt x="57611" y="85731"/>
                        </a:lnTo>
                        <a:cubicBezTo>
                          <a:pt x="38561" y="76206"/>
                          <a:pt x="19511" y="76206"/>
                          <a:pt x="461" y="85731"/>
                        </a:cubicBezTo>
                        <a:close/>
                      </a:path>
                    </a:pathLst>
                  </a:custGeom>
                  <a:solidFill>
                    <a:srgbClr val="000000"/>
                  </a:solidFill>
                  <a:ln w="12700" cap="flat">
                    <a:solidFill>
                      <a:srgbClr val="0070C0"/>
                    </a:solidFill>
                    <a:prstDash val="solid"/>
                    <a:miter/>
                  </a:ln>
                </p:spPr>
                <p:txBody>
                  <a:bodyPr rtlCol="0" anchor="ctr"/>
                  <a:lstStyle/>
                  <a:p>
                    <a:endParaRPr lang="de-DE"/>
                  </a:p>
                </p:txBody>
              </p:sp>
              <p:sp>
                <p:nvSpPr>
                  <p:cNvPr id="336" name="Freihandform: Form 335">
                    <a:extLst>
                      <a:ext uri="{FF2B5EF4-FFF2-40B4-BE49-F238E27FC236}">
                        <a16:creationId xmlns:a16="http://schemas.microsoft.com/office/drawing/2014/main" id="{B6199ABC-3066-BA65-770A-AB1F31478311}"/>
                      </a:ext>
                    </a:extLst>
                  </p:cNvPr>
                  <p:cNvSpPr/>
                  <p:nvPr/>
                </p:nvSpPr>
                <p:spPr>
                  <a:xfrm>
                    <a:off x="9892087" y="2100903"/>
                    <a:ext cx="190500" cy="190500"/>
                  </a:xfrm>
                  <a:custGeom>
                    <a:avLst/>
                    <a:gdLst>
                      <a:gd name="connsiteX0" fmla="*/ 461 w 190500"/>
                      <a:gd name="connsiteY0" fmla="*/ 190506 h 190500"/>
                      <a:gd name="connsiteX1" fmla="*/ 461 w 190500"/>
                      <a:gd name="connsiteY1" fmla="*/ 6 h 190500"/>
                      <a:gd name="connsiteX2" fmla="*/ 190961 w 190500"/>
                      <a:gd name="connsiteY2" fmla="*/ 6 h 190500"/>
                    </a:gdLst>
                    <a:ahLst/>
                    <a:cxnLst>
                      <a:cxn ang="0">
                        <a:pos x="connsiteX0" y="connsiteY0"/>
                      </a:cxn>
                      <a:cxn ang="0">
                        <a:pos x="connsiteX1" y="connsiteY1"/>
                      </a:cxn>
                      <a:cxn ang="0">
                        <a:pos x="connsiteX2" y="connsiteY2"/>
                      </a:cxn>
                    </a:cxnLst>
                    <a:rect l="l" t="t" r="r" b="b"/>
                    <a:pathLst>
                      <a:path w="190500" h="190500">
                        <a:moveTo>
                          <a:pt x="461" y="190506"/>
                        </a:moveTo>
                        <a:lnTo>
                          <a:pt x="461" y="6"/>
                        </a:lnTo>
                        <a:lnTo>
                          <a:pt x="190961" y="6"/>
                        </a:lnTo>
                      </a:path>
                    </a:pathLst>
                  </a:custGeom>
                  <a:noFill/>
                  <a:ln w="12700" cap="rnd">
                    <a:solidFill>
                      <a:srgbClr val="0070C0"/>
                    </a:solidFill>
                    <a:prstDash val="solid"/>
                    <a:miter/>
                  </a:ln>
                </p:spPr>
                <p:txBody>
                  <a:bodyPr rtlCol="0" anchor="ctr"/>
                  <a:lstStyle/>
                  <a:p>
                    <a:endParaRPr lang="de-DE"/>
                  </a:p>
                </p:txBody>
              </p:sp>
            </p:grpSp>
            <p:sp>
              <p:nvSpPr>
                <p:cNvPr id="334" name="Freihandform: Form 333">
                  <a:extLst>
                    <a:ext uri="{FF2B5EF4-FFF2-40B4-BE49-F238E27FC236}">
                      <a16:creationId xmlns:a16="http://schemas.microsoft.com/office/drawing/2014/main" id="{EE1956FF-E67D-F04F-8540-39CEF843164E}"/>
                    </a:ext>
                  </a:extLst>
                </p:cNvPr>
                <p:cNvSpPr/>
                <p:nvPr/>
              </p:nvSpPr>
              <p:spPr>
                <a:xfrm>
                  <a:off x="10082587" y="2100903"/>
                  <a:ext cx="190500" cy="9525"/>
                </a:xfrm>
                <a:custGeom>
                  <a:avLst/>
                  <a:gdLst>
                    <a:gd name="connsiteX0" fmla="*/ 481 w 190500"/>
                    <a:gd name="connsiteY0" fmla="*/ 6 h 9525"/>
                    <a:gd name="connsiteX1" fmla="*/ 190981 w 190500"/>
                    <a:gd name="connsiteY1" fmla="*/ 6 h 9525"/>
                  </a:gdLst>
                  <a:ahLst/>
                  <a:cxnLst>
                    <a:cxn ang="0">
                      <a:pos x="connsiteX0" y="connsiteY0"/>
                    </a:cxn>
                    <a:cxn ang="0">
                      <a:pos x="connsiteX1" y="connsiteY1"/>
                    </a:cxn>
                  </a:cxnLst>
                  <a:rect l="l" t="t" r="r" b="b"/>
                  <a:pathLst>
                    <a:path w="190500" h="9525">
                      <a:moveTo>
                        <a:pt x="481" y="6"/>
                      </a:moveTo>
                      <a:lnTo>
                        <a:pt x="190981" y="6"/>
                      </a:lnTo>
                    </a:path>
                  </a:pathLst>
                </a:custGeom>
                <a:noFill/>
                <a:ln w="12700" cap="rnd">
                  <a:solidFill>
                    <a:srgbClr val="0070C0"/>
                  </a:solidFill>
                  <a:prstDash val="solid"/>
                  <a:miter/>
                </a:ln>
              </p:spPr>
              <p:txBody>
                <a:bodyPr rtlCol="0" anchor="ctr"/>
                <a:lstStyle/>
                <a:p>
                  <a:endParaRPr lang="de-DE"/>
                </a:p>
              </p:txBody>
            </p:sp>
          </p:grpSp>
        </p:grpSp>
        <p:grpSp>
          <p:nvGrpSpPr>
            <p:cNvPr id="216" name="Grafik 219">
              <a:extLst>
                <a:ext uri="{FF2B5EF4-FFF2-40B4-BE49-F238E27FC236}">
                  <a16:creationId xmlns:a16="http://schemas.microsoft.com/office/drawing/2014/main" id="{B5AA3A93-A5DB-AA6B-A9C6-19A27FD4D81E}"/>
                </a:ext>
              </a:extLst>
            </p:cNvPr>
            <p:cNvGrpSpPr/>
            <p:nvPr/>
          </p:nvGrpSpPr>
          <p:grpSpPr>
            <a:xfrm>
              <a:off x="5701087" y="2386653"/>
              <a:ext cx="4572000" cy="190500"/>
              <a:chOff x="5701087" y="2386653"/>
              <a:chExt cx="4572000" cy="190500"/>
            </a:xfrm>
          </p:grpSpPr>
          <p:sp>
            <p:nvSpPr>
              <p:cNvPr id="291" name="Textfeld 290">
                <a:extLst>
                  <a:ext uri="{FF2B5EF4-FFF2-40B4-BE49-F238E27FC236}">
                    <a16:creationId xmlns:a16="http://schemas.microsoft.com/office/drawing/2014/main" id="{7BC65641-BBD8-1B39-D7F6-0385FC0E063A}"/>
                  </a:ext>
                </a:extLst>
              </p:cNvPr>
              <p:cNvSpPr txBox="1"/>
              <p:nvPr/>
            </p:nvSpPr>
            <p:spPr>
              <a:xfrm>
                <a:off x="5609647" y="2350458"/>
                <a:ext cx="849630" cy="253365"/>
              </a:xfrm>
              <a:prstGeom prst="rect">
                <a:avLst/>
              </a:prstGeom>
              <a:noFill/>
            </p:spPr>
            <p:txBody>
              <a:bodyPr wrap="none" rtlCol="0">
                <a:spAutoFit/>
              </a:bodyPr>
              <a:lstStyle/>
              <a:p>
                <a:pPr algn="l"/>
                <a:r>
                  <a:rPr lang="de-DE" sz="1125" spc="0" baseline="0">
                    <a:ln/>
                    <a:solidFill>
                      <a:srgbClr val="0041C4"/>
                    </a:solidFill>
                    <a:latin typeface="Helvetica"/>
                    <a:cs typeface="Helvetica"/>
                    <a:sym typeface="Helvetica"/>
                    <a:rtl val="0"/>
                  </a:rPr>
                  <a:t>AsyncRST</a:t>
                </a:r>
              </a:p>
            </p:txBody>
          </p:sp>
          <p:grpSp>
            <p:nvGrpSpPr>
              <p:cNvPr id="292" name="Grafik 219">
                <a:extLst>
                  <a:ext uri="{FF2B5EF4-FFF2-40B4-BE49-F238E27FC236}">
                    <a16:creationId xmlns:a16="http://schemas.microsoft.com/office/drawing/2014/main" id="{DF24DF1A-E116-7E5A-D938-9262C07BAFF0}"/>
                  </a:ext>
                </a:extLst>
              </p:cNvPr>
              <p:cNvGrpSpPr/>
              <p:nvPr/>
            </p:nvGrpSpPr>
            <p:grpSpPr>
              <a:xfrm>
                <a:off x="6463087" y="2386653"/>
                <a:ext cx="3810000" cy="190500"/>
                <a:chOff x="6463087" y="2386653"/>
                <a:chExt cx="3810000" cy="190500"/>
              </a:xfrm>
            </p:grpSpPr>
            <p:sp>
              <p:nvSpPr>
                <p:cNvPr id="293" name="Freihandform: Form 292">
                  <a:extLst>
                    <a:ext uri="{FF2B5EF4-FFF2-40B4-BE49-F238E27FC236}">
                      <a16:creationId xmlns:a16="http://schemas.microsoft.com/office/drawing/2014/main" id="{3FBBC3DC-1847-4782-24D6-B57D50E4EE17}"/>
                    </a:ext>
                  </a:extLst>
                </p:cNvPr>
                <p:cNvSpPr/>
                <p:nvPr/>
              </p:nvSpPr>
              <p:spPr>
                <a:xfrm>
                  <a:off x="6463087" y="2577153"/>
                  <a:ext cx="190500" cy="9525"/>
                </a:xfrm>
                <a:custGeom>
                  <a:avLst/>
                  <a:gdLst>
                    <a:gd name="connsiteX0" fmla="*/ 101 w 190500"/>
                    <a:gd name="connsiteY0" fmla="*/ 36 h 9525"/>
                    <a:gd name="connsiteX1" fmla="*/ 190601 w 190500"/>
                    <a:gd name="connsiteY1" fmla="*/ 36 h 9525"/>
                  </a:gdLst>
                  <a:ahLst/>
                  <a:cxnLst>
                    <a:cxn ang="0">
                      <a:pos x="connsiteX0" y="connsiteY0"/>
                    </a:cxn>
                    <a:cxn ang="0">
                      <a:pos x="connsiteX1" y="connsiteY1"/>
                    </a:cxn>
                  </a:cxnLst>
                  <a:rect l="l" t="t" r="r" b="b"/>
                  <a:pathLst>
                    <a:path w="190500" h="9525">
                      <a:moveTo>
                        <a:pt x="101" y="36"/>
                      </a:moveTo>
                      <a:lnTo>
                        <a:pt x="190601" y="36"/>
                      </a:lnTo>
                    </a:path>
                  </a:pathLst>
                </a:custGeom>
                <a:noFill/>
                <a:ln w="9525" cap="rnd">
                  <a:solidFill>
                    <a:srgbClr val="000000"/>
                  </a:solidFill>
                  <a:prstDash val="solid"/>
                  <a:miter/>
                </a:ln>
              </p:spPr>
              <p:txBody>
                <a:bodyPr rtlCol="0" anchor="ctr"/>
                <a:lstStyle/>
                <a:p>
                  <a:endParaRPr lang="de-DE"/>
                </a:p>
              </p:txBody>
            </p:sp>
            <p:sp>
              <p:nvSpPr>
                <p:cNvPr id="294" name="Freihandform: Form 293">
                  <a:extLst>
                    <a:ext uri="{FF2B5EF4-FFF2-40B4-BE49-F238E27FC236}">
                      <a16:creationId xmlns:a16="http://schemas.microsoft.com/office/drawing/2014/main" id="{1FD6A87F-78E0-FA2E-6BCF-E08FE5EC82F3}"/>
                    </a:ext>
                  </a:extLst>
                </p:cNvPr>
                <p:cNvSpPr/>
                <p:nvPr/>
              </p:nvSpPr>
              <p:spPr>
                <a:xfrm>
                  <a:off x="6653587" y="2577153"/>
                  <a:ext cx="190500" cy="9525"/>
                </a:xfrm>
                <a:custGeom>
                  <a:avLst/>
                  <a:gdLst>
                    <a:gd name="connsiteX0" fmla="*/ 121 w 190500"/>
                    <a:gd name="connsiteY0" fmla="*/ 36 h 9525"/>
                    <a:gd name="connsiteX1" fmla="*/ 190621 w 190500"/>
                    <a:gd name="connsiteY1" fmla="*/ 36 h 9525"/>
                  </a:gdLst>
                  <a:ahLst/>
                  <a:cxnLst>
                    <a:cxn ang="0">
                      <a:pos x="connsiteX0" y="connsiteY0"/>
                    </a:cxn>
                    <a:cxn ang="0">
                      <a:pos x="connsiteX1" y="connsiteY1"/>
                    </a:cxn>
                  </a:cxnLst>
                  <a:rect l="l" t="t" r="r" b="b"/>
                  <a:pathLst>
                    <a:path w="190500" h="9525">
                      <a:moveTo>
                        <a:pt x="121" y="36"/>
                      </a:moveTo>
                      <a:lnTo>
                        <a:pt x="190621" y="36"/>
                      </a:lnTo>
                    </a:path>
                  </a:pathLst>
                </a:custGeom>
                <a:noFill/>
                <a:ln w="9525" cap="rnd">
                  <a:solidFill>
                    <a:srgbClr val="000000"/>
                  </a:solidFill>
                  <a:prstDash val="solid"/>
                  <a:miter/>
                </a:ln>
              </p:spPr>
              <p:txBody>
                <a:bodyPr rtlCol="0" anchor="ctr"/>
                <a:lstStyle/>
                <a:p>
                  <a:endParaRPr lang="de-DE"/>
                </a:p>
              </p:txBody>
            </p:sp>
            <p:sp>
              <p:nvSpPr>
                <p:cNvPr id="295" name="Freihandform: Form 294">
                  <a:extLst>
                    <a:ext uri="{FF2B5EF4-FFF2-40B4-BE49-F238E27FC236}">
                      <a16:creationId xmlns:a16="http://schemas.microsoft.com/office/drawing/2014/main" id="{65CFE5B7-598E-E404-5309-655B186B0E92}"/>
                    </a:ext>
                  </a:extLst>
                </p:cNvPr>
                <p:cNvSpPr/>
                <p:nvPr/>
              </p:nvSpPr>
              <p:spPr>
                <a:xfrm>
                  <a:off x="6844087" y="2577153"/>
                  <a:ext cx="190500" cy="9525"/>
                </a:xfrm>
                <a:custGeom>
                  <a:avLst/>
                  <a:gdLst>
                    <a:gd name="connsiteX0" fmla="*/ 141 w 190500"/>
                    <a:gd name="connsiteY0" fmla="*/ 36 h 9525"/>
                    <a:gd name="connsiteX1" fmla="*/ 190641 w 190500"/>
                    <a:gd name="connsiteY1" fmla="*/ 36 h 9525"/>
                  </a:gdLst>
                  <a:ahLst/>
                  <a:cxnLst>
                    <a:cxn ang="0">
                      <a:pos x="connsiteX0" y="connsiteY0"/>
                    </a:cxn>
                    <a:cxn ang="0">
                      <a:pos x="connsiteX1" y="connsiteY1"/>
                    </a:cxn>
                  </a:cxnLst>
                  <a:rect l="l" t="t" r="r" b="b"/>
                  <a:pathLst>
                    <a:path w="190500" h="9525">
                      <a:moveTo>
                        <a:pt x="141" y="36"/>
                      </a:moveTo>
                      <a:lnTo>
                        <a:pt x="190641" y="36"/>
                      </a:lnTo>
                    </a:path>
                  </a:pathLst>
                </a:custGeom>
                <a:noFill/>
                <a:ln w="9525" cap="rnd">
                  <a:solidFill>
                    <a:srgbClr val="000000"/>
                  </a:solidFill>
                  <a:prstDash val="solid"/>
                  <a:miter/>
                </a:ln>
              </p:spPr>
              <p:txBody>
                <a:bodyPr rtlCol="0" anchor="ctr"/>
                <a:lstStyle/>
                <a:p>
                  <a:endParaRPr lang="de-DE"/>
                </a:p>
              </p:txBody>
            </p:sp>
            <p:sp>
              <p:nvSpPr>
                <p:cNvPr id="296" name="Freihandform: Form 295">
                  <a:extLst>
                    <a:ext uri="{FF2B5EF4-FFF2-40B4-BE49-F238E27FC236}">
                      <a16:creationId xmlns:a16="http://schemas.microsoft.com/office/drawing/2014/main" id="{8B81B321-5DB3-C649-865B-D758CBB29C82}"/>
                    </a:ext>
                  </a:extLst>
                </p:cNvPr>
                <p:cNvSpPr/>
                <p:nvPr/>
              </p:nvSpPr>
              <p:spPr>
                <a:xfrm>
                  <a:off x="7034587" y="2577153"/>
                  <a:ext cx="190500" cy="9525"/>
                </a:xfrm>
                <a:custGeom>
                  <a:avLst/>
                  <a:gdLst>
                    <a:gd name="connsiteX0" fmla="*/ 161 w 190500"/>
                    <a:gd name="connsiteY0" fmla="*/ 36 h 9525"/>
                    <a:gd name="connsiteX1" fmla="*/ 190661 w 190500"/>
                    <a:gd name="connsiteY1" fmla="*/ 36 h 9525"/>
                  </a:gdLst>
                  <a:ahLst/>
                  <a:cxnLst>
                    <a:cxn ang="0">
                      <a:pos x="connsiteX0" y="connsiteY0"/>
                    </a:cxn>
                    <a:cxn ang="0">
                      <a:pos x="connsiteX1" y="connsiteY1"/>
                    </a:cxn>
                  </a:cxnLst>
                  <a:rect l="l" t="t" r="r" b="b"/>
                  <a:pathLst>
                    <a:path w="190500" h="9525">
                      <a:moveTo>
                        <a:pt x="161" y="36"/>
                      </a:moveTo>
                      <a:lnTo>
                        <a:pt x="190661" y="36"/>
                      </a:lnTo>
                    </a:path>
                  </a:pathLst>
                </a:custGeom>
                <a:noFill/>
                <a:ln w="9525" cap="rnd">
                  <a:solidFill>
                    <a:srgbClr val="000000"/>
                  </a:solidFill>
                  <a:prstDash val="solid"/>
                  <a:miter/>
                </a:ln>
              </p:spPr>
              <p:txBody>
                <a:bodyPr rtlCol="0" anchor="ctr"/>
                <a:lstStyle/>
                <a:p>
                  <a:endParaRPr lang="de-DE"/>
                </a:p>
              </p:txBody>
            </p:sp>
            <p:sp>
              <p:nvSpPr>
                <p:cNvPr id="297" name="Freihandform: Form 296">
                  <a:extLst>
                    <a:ext uri="{FF2B5EF4-FFF2-40B4-BE49-F238E27FC236}">
                      <a16:creationId xmlns:a16="http://schemas.microsoft.com/office/drawing/2014/main" id="{DDAA4173-DC8D-2C10-DD25-5D00B8BE413F}"/>
                    </a:ext>
                  </a:extLst>
                </p:cNvPr>
                <p:cNvSpPr/>
                <p:nvPr/>
              </p:nvSpPr>
              <p:spPr>
                <a:xfrm>
                  <a:off x="7225087" y="2577153"/>
                  <a:ext cx="190500" cy="9525"/>
                </a:xfrm>
                <a:custGeom>
                  <a:avLst/>
                  <a:gdLst>
                    <a:gd name="connsiteX0" fmla="*/ 181 w 190500"/>
                    <a:gd name="connsiteY0" fmla="*/ 36 h 9525"/>
                    <a:gd name="connsiteX1" fmla="*/ 190681 w 190500"/>
                    <a:gd name="connsiteY1" fmla="*/ 36 h 9525"/>
                  </a:gdLst>
                  <a:ahLst/>
                  <a:cxnLst>
                    <a:cxn ang="0">
                      <a:pos x="connsiteX0" y="connsiteY0"/>
                    </a:cxn>
                    <a:cxn ang="0">
                      <a:pos x="connsiteX1" y="connsiteY1"/>
                    </a:cxn>
                  </a:cxnLst>
                  <a:rect l="l" t="t" r="r" b="b"/>
                  <a:pathLst>
                    <a:path w="190500" h="9525">
                      <a:moveTo>
                        <a:pt x="181" y="36"/>
                      </a:moveTo>
                      <a:lnTo>
                        <a:pt x="190681" y="36"/>
                      </a:lnTo>
                    </a:path>
                  </a:pathLst>
                </a:custGeom>
                <a:noFill/>
                <a:ln w="9525" cap="rnd">
                  <a:solidFill>
                    <a:srgbClr val="000000"/>
                  </a:solidFill>
                  <a:prstDash val="solid"/>
                  <a:miter/>
                </a:ln>
              </p:spPr>
              <p:txBody>
                <a:bodyPr rtlCol="0" anchor="ctr"/>
                <a:lstStyle/>
                <a:p>
                  <a:endParaRPr lang="de-DE"/>
                </a:p>
              </p:txBody>
            </p:sp>
            <p:sp>
              <p:nvSpPr>
                <p:cNvPr id="298" name="Freihandform: Form 297">
                  <a:extLst>
                    <a:ext uri="{FF2B5EF4-FFF2-40B4-BE49-F238E27FC236}">
                      <a16:creationId xmlns:a16="http://schemas.microsoft.com/office/drawing/2014/main" id="{C4735773-8B19-6818-F9F7-8957425B3E4D}"/>
                    </a:ext>
                  </a:extLst>
                </p:cNvPr>
                <p:cNvSpPr/>
                <p:nvPr/>
              </p:nvSpPr>
              <p:spPr>
                <a:xfrm>
                  <a:off x="7415587" y="2577153"/>
                  <a:ext cx="190500" cy="9525"/>
                </a:xfrm>
                <a:custGeom>
                  <a:avLst/>
                  <a:gdLst>
                    <a:gd name="connsiteX0" fmla="*/ 201 w 190500"/>
                    <a:gd name="connsiteY0" fmla="*/ 36 h 9525"/>
                    <a:gd name="connsiteX1" fmla="*/ 190701 w 190500"/>
                    <a:gd name="connsiteY1" fmla="*/ 36 h 9525"/>
                  </a:gdLst>
                  <a:ahLst/>
                  <a:cxnLst>
                    <a:cxn ang="0">
                      <a:pos x="connsiteX0" y="connsiteY0"/>
                    </a:cxn>
                    <a:cxn ang="0">
                      <a:pos x="connsiteX1" y="connsiteY1"/>
                    </a:cxn>
                  </a:cxnLst>
                  <a:rect l="l" t="t" r="r" b="b"/>
                  <a:pathLst>
                    <a:path w="190500" h="9525">
                      <a:moveTo>
                        <a:pt x="201" y="36"/>
                      </a:moveTo>
                      <a:lnTo>
                        <a:pt x="190701" y="36"/>
                      </a:lnTo>
                    </a:path>
                  </a:pathLst>
                </a:custGeom>
                <a:noFill/>
                <a:ln w="9525" cap="rnd">
                  <a:solidFill>
                    <a:srgbClr val="000000"/>
                  </a:solidFill>
                  <a:prstDash val="solid"/>
                  <a:miter/>
                </a:ln>
              </p:spPr>
              <p:txBody>
                <a:bodyPr rtlCol="0" anchor="ctr"/>
                <a:lstStyle/>
                <a:p>
                  <a:endParaRPr lang="de-DE"/>
                </a:p>
              </p:txBody>
            </p:sp>
            <p:sp>
              <p:nvSpPr>
                <p:cNvPr id="299" name="Freihandform: Form 298">
                  <a:extLst>
                    <a:ext uri="{FF2B5EF4-FFF2-40B4-BE49-F238E27FC236}">
                      <a16:creationId xmlns:a16="http://schemas.microsoft.com/office/drawing/2014/main" id="{7FE69490-BA35-9970-89AF-FD4C93045733}"/>
                    </a:ext>
                  </a:extLst>
                </p:cNvPr>
                <p:cNvSpPr/>
                <p:nvPr/>
              </p:nvSpPr>
              <p:spPr>
                <a:xfrm>
                  <a:off x="7606087" y="2386653"/>
                  <a:ext cx="190500" cy="190500"/>
                </a:xfrm>
                <a:custGeom>
                  <a:avLst/>
                  <a:gdLst>
                    <a:gd name="connsiteX0" fmla="*/ 221 w 190500"/>
                    <a:gd name="connsiteY0" fmla="*/ 190536 h 190500"/>
                    <a:gd name="connsiteX1" fmla="*/ 28796 w 190500"/>
                    <a:gd name="connsiteY1" fmla="*/ 190536 h 190500"/>
                    <a:gd name="connsiteX2" fmla="*/ 85946 w 190500"/>
                    <a:gd name="connsiteY2" fmla="*/ 36 h 190500"/>
                    <a:gd name="connsiteX3" fmla="*/ 190721 w 190500"/>
                    <a:gd name="connsiteY3" fmla="*/ 36 h 190500"/>
                  </a:gdLst>
                  <a:ahLst/>
                  <a:cxnLst>
                    <a:cxn ang="0">
                      <a:pos x="connsiteX0" y="connsiteY0"/>
                    </a:cxn>
                    <a:cxn ang="0">
                      <a:pos x="connsiteX1" y="connsiteY1"/>
                    </a:cxn>
                    <a:cxn ang="0">
                      <a:pos x="connsiteX2" y="connsiteY2"/>
                    </a:cxn>
                    <a:cxn ang="0">
                      <a:pos x="connsiteX3" y="connsiteY3"/>
                    </a:cxn>
                  </a:cxnLst>
                  <a:rect l="l" t="t" r="r" b="b"/>
                  <a:pathLst>
                    <a:path w="190500" h="190500">
                      <a:moveTo>
                        <a:pt x="221" y="190536"/>
                      </a:moveTo>
                      <a:lnTo>
                        <a:pt x="28796" y="190536"/>
                      </a:lnTo>
                      <a:lnTo>
                        <a:pt x="85946" y="36"/>
                      </a:lnTo>
                      <a:lnTo>
                        <a:pt x="190721" y="36"/>
                      </a:lnTo>
                    </a:path>
                  </a:pathLst>
                </a:custGeom>
                <a:noFill/>
                <a:ln w="9525" cap="rnd">
                  <a:solidFill>
                    <a:srgbClr val="000000"/>
                  </a:solidFill>
                  <a:prstDash val="solid"/>
                  <a:miter/>
                </a:ln>
              </p:spPr>
              <p:txBody>
                <a:bodyPr rtlCol="0" anchor="ctr"/>
                <a:lstStyle/>
                <a:p>
                  <a:endParaRPr lang="de-DE"/>
                </a:p>
              </p:txBody>
            </p:sp>
            <p:sp>
              <p:nvSpPr>
                <p:cNvPr id="300" name="Freihandform: Form 299">
                  <a:extLst>
                    <a:ext uri="{FF2B5EF4-FFF2-40B4-BE49-F238E27FC236}">
                      <a16:creationId xmlns:a16="http://schemas.microsoft.com/office/drawing/2014/main" id="{9434C3F7-C9A8-BFF6-0C3C-57F61565520C}"/>
                    </a:ext>
                  </a:extLst>
                </p:cNvPr>
                <p:cNvSpPr/>
                <p:nvPr/>
              </p:nvSpPr>
              <p:spPr>
                <a:xfrm>
                  <a:off x="7796587" y="2386653"/>
                  <a:ext cx="190500" cy="9525"/>
                </a:xfrm>
                <a:custGeom>
                  <a:avLst/>
                  <a:gdLst>
                    <a:gd name="connsiteX0" fmla="*/ 241 w 190500"/>
                    <a:gd name="connsiteY0" fmla="*/ 36 h 9525"/>
                    <a:gd name="connsiteX1" fmla="*/ 190741 w 190500"/>
                    <a:gd name="connsiteY1" fmla="*/ 36 h 9525"/>
                  </a:gdLst>
                  <a:ahLst/>
                  <a:cxnLst>
                    <a:cxn ang="0">
                      <a:pos x="connsiteX0" y="connsiteY0"/>
                    </a:cxn>
                    <a:cxn ang="0">
                      <a:pos x="connsiteX1" y="connsiteY1"/>
                    </a:cxn>
                  </a:cxnLst>
                  <a:rect l="l" t="t" r="r" b="b"/>
                  <a:pathLst>
                    <a:path w="190500" h="9525">
                      <a:moveTo>
                        <a:pt x="241" y="36"/>
                      </a:moveTo>
                      <a:lnTo>
                        <a:pt x="190741" y="36"/>
                      </a:lnTo>
                    </a:path>
                  </a:pathLst>
                </a:custGeom>
                <a:noFill/>
                <a:ln w="9525" cap="rnd">
                  <a:solidFill>
                    <a:srgbClr val="000000"/>
                  </a:solidFill>
                  <a:prstDash val="solid"/>
                  <a:miter/>
                </a:ln>
              </p:spPr>
              <p:txBody>
                <a:bodyPr rtlCol="0" anchor="ctr"/>
                <a:lstStyle/>
                <a:p>
                  <a:endParaRPr lang="de-DE"/>
                </a:p>
              </p:txBody>
            </p:sp>
            <p:sp>
              <p:nvSpPr>
                <p:cNvPr id="301" name="Freihandform: Form 300">
                  <a:extLst>
                    <a:ext uri="{FF2B5EF4-FFF2-40B4-BE49-F238E27FC236}">
                      <a16:creationId xmlns:a16="http://schemas.microsoft.com/office/drawing/2014/main" id="{FD32A7A7-7E6A-7B9A-3A8A-76F121056DAA}"/>
                    </a:ext>
                  </a:extLst>
                </p:cNvPr>
                <p:cNvSpPr/>
                <p:nvPr/>
              </p:nvSpPr>
              <p:spPr>
                <a:xfrm>
                  <a:off x="7987087" y="2386653"/>
                  <a:ext cx="190500" cy="9525"/>
                </a:xfrm>
                <a:custGeom>
                  <a:avLst/>
                  <a:gdLst>
                    <a:gd name="connsiteX0" fmla="*/ 261 w 190500"/>
                    <a:gd name="connsiteY0" fmla="*/ 36 h 9525"/>
                    <a:gd name="connsiteX1" fmla="*/ 190761 w 190500"/>
                    <a:gd name="connsiteY1" fmla="*/ 36 h 9525"/>
                  </a:gdLst>
                  <a:ahLst/>
                  <a:cxnLst>
                    <a:cxn ang="0">
                      <a:pos x="connsiteX0" y="connsiteY0"/>
                    </a:cxn>
                    <a:cxn ang="0">
                      <a:pos x="connsiteX1" y="connsiteY1"/>
                    </a:cxn>
                  </a:cxnLst>
                  <a:rect l="l" t="t" r="r" b="b"/>
                  <a:pathLst>
                    <a:path w="190500" h="9525">
                      <a:moveTo>
                        <a:pt x="261" y="36"/>
                      </a:moveTo>
                      <a:lnTo>
                        <a:pt x="190761" y="36"/>
                      </a:lnTo>
                    </a:path>
                  </a:pathLst>
                </a:custGeom>
                <a:noFill/>
                <a:ln w="9525" cap="rnd">
                  <a:solidFill>
                    <a:srgbClr val="000000"/>
                  </a:solidFill>
                  <a:prstDash val="solid"/>
                  <a:miter/>
                </a:ln>
              </p:spPr>
              <p:txBody>
                <a:bodyPr rtlCol="0" anchor="ctr"/>
                <a:lstStyle/>
                <a:p>
                  <a:endParaRPr lang="de-DE"/>
                </a:p>
              </p:txBody>
            </p:sp>
            <p:sp>
              <p:nvSpPr>
                <p:cNvPr id="302" name="Freihandform: Form 301">
                  <a:extLst>
                    <a:ext uri="{FF2B5EF4-FFF2-40B4-BE49-F238E27FC236}">
                      <a16:creationId xmlns:a16="http://schemas.microsoft.com/office/drawing/2014/main" id="{17233D4D-C09F-B982-B16D-A79EF857EABB}"/>
                    </a:ext>
                  </a:extLst>
                </p:cNvPr>
                <p:cNvSpPr/>
                <p:nvPr/>
              </p:nvSpPr>
              <p:spPr>
                <a:xfrm>
                  <a:off x="8177587" y="2386653"/>
                  <a:ext cx="190500" cy="9525"/>
                </a:xfrm>
                <a:custGeom>
                  <a:avLst/>
                  <a:gdLst>
                    <a:gd name="connsiteX0" fmla="*/ 281 w 190500"/>
                    <a:gd name="connsiteY0" fmla="*/ 36 h 9525"/>
                    <a:gd name="connsiteX1" fmla="*/ 190781 w 190500"/>
                    <a:gd name="connsiteY1" fmla="*/ 36 h 9525"/>
                  </a:gdLst>
                  <a:ahLst/>
                  <a:cxnLst>
                    <a:cxn ang="0">
                      <a:pos x="connsiteX0" y="connsiteY0"/>
                    </a:cxn>
                    <a:cxn ang="0">
                      <a:pos x="connsiteX1" y="connsiteY1"/>
                    </a:cxn>
                  </a:cxnLst>
                  <a:rect l="l" t="t" r="r" b="b"/>
                  <a:pathLst>
                    <a:path w="190500" h="9525">
                      <a:moveTo>
                        <a:pt x="281" y="36"/>
                      </a:moveTo>
                      <a:lnTo>
                        <a:pt x="190781" y="36"/>
                      </a:lnTo>
                    </a:path>
                  </a:pathLst>
                </a:custGeom>
                <a:noFill/>
                <a:ln w="9525" cap="rnd">
                  <a:solidFill>
                    <a:srgbClr val="000000"/>
                  </a:solidFill>
                  <a:prstDash val="solid"/>
                  <a:miter/>
                </a:ln>
              </p:spPr>
              <p:txBody>
                <a:bodyPr rtlCol="0" anchor="ctr"/>
                <a:lstStyle/>
                <a:p>
                  <a:endParaRPr lang="de-DE"/>
                </a:p>
              </p:txBody>
            </p:sp>
            <p:sp>
              <p:nvSpPr>
                <p:cNvPr id="303" name="Freihandform: Form 302">
                  <a:extLst>
                    <a:ext uri="{FF2B5EF4-FFF2-40B4-BE49-F238E27FC236}">
                      <a16:creationId xmlns:a16="http://schemas.microsoft.com/office/drawing/2014/main" id="{C0EC3B9A-3C90-FA90-AEF1-F64EC11B5A27}"/>
                    </a:ext>
                  </a:extLst>
                </p:cNvPr>
                <p:cNvSpPr/>
                <p:nvPr/>
              </p:nvSpPr>
              <p:spPr>
                <a:xfrm>
                  <a:off x="8368087" y="2386653"/>
                  <a:ext cx="190500" cy="9525"/>
                </a:xfrm>
                <a:custGeom>
                  <a:avLst/>
                  <a:gdLst>
                    <a:gd name="connsiteX0" fmla="*/ 301 w 190500"/>
                    <a:gd name="connsiteY0" fmla="*/ 36 h 9525"/>
                    <a:gd name="connsiteX1" fmla="*/ 190801 w 190500"/>
                    <a:gd name="connsiteY1" fmla="*/ 36 h 9525"/>
                  </a:gdLst>
                  <a:ahLst/>
                  <a:cxnLst>
                    <a:cxn ang="0">
                      <a:pos x="connsiteX0" y="connsiteY0"/>
                    </a:cxn>
                    <a:cxn ang="0">
                      <a:pos x="connsiteX1" y="connsiteY1"/>
                    </a:cxn>
                  </a:cxnLst>
                  <a:rect l="l" t="t" r="r" b="b"/>
                  <a:pathLst>
                    <a:path w="190500" h="9525">
                      <a:moveTo>
                        <a:pt x="301" y="36"/>
                      </a:moveTo>
                      <a:lnTo>
                        <a:pt x="190801" y="36"/>
                      </a:lnTo>
                    </a:path>
                  </a:pathLst>
                </a:custGeom>
                <a:noFill/>
                <a:ln w="9525" cap="rnd">
                  <a:solidFill>
                    <a:srgbClr val="000000"/>
                  </a:solidFill>
                  <a:prstDash val="solid"/>
                  <a:miter/>
                </a:ln>
              </p:spPr>
              <p:txBody>
                <a:bodyPr rtlCol="0" anchor="ctr"/>
                <a:lstStyle/>
                <a:p>
                  <a:endParaRPr lang="de-DE"/>
                </a:p>
              </p:txBody>
            </p:sp>
            <p:sp>
              <p:nvSpPr>
                <p:cNvPr id="304" name="Freihandform: Form 303">
                  <a:extLst>
                    <a:ext uri="{FF2B5EF4-FFF2-40B4-BE49-F238E27FC236}">
                      <a16:creationId xmlns:a16="http://schemas.microsoft.com/office/drawing/2014/main" id="{B1DEA352-0012-6472-0C2B-2C60147D466E}"/>
                    </a:ext>
                  </a:extLst>
                </p:cNvPr>
                <p:cNvSpPr/>
                <p:nvPr/>
              </p:nvSpPr>
              <p:spPr>
                <a:xfrm>
                  <a:off x="8558587" y="2386653"/>
                  <a:ext cx="190500" cy="9525"/>
                </a:xfrm>
                <a:custGeom>
                  <a:avLst/>
                  <a:gdLst>
                    <a:gd name="connsiteX0" fmla="*/ 321 w 190500"/>
                    <a:gd name="connsiteY0" fmla="*/ 36 h 9525"/>
                    <a:gd name="connsiteX1" fmla="*/ 190821 w 190500"/>
                    <a:gd name="connsiteY1" fmla="*/ 36 h 9525"/>
                  </a:gdLst>
                  <a:ahLst/>
                  <a:cxnLst>
                    <a:cxn ang="0">
                      <a:pos x="connsiteX0" y="connsiteY0"/>
                    </a:cxn>
                    <a:cxn ang="0">
                      <a:pos x="connsiteX1" y="connsiteY1"/>
                    </a:cxn>
                  </a:cxnLst>
                  <a:rect l="l" t="t" r="r" b="b"/>
                  <a:pathLst>
                    <a:path w="190500" h="9525">
                      <a:moveTo>
                        <a:pt x="321" y="36"/>
                      </a:moveTo>
                      <a:lnTo>
                        <a:pt x="190821" y="36"/>
                      </a:lnTo>
                    </a:path>
                  </a:pathLst>
                </a:custGeom>
                <a:noFill/>
                <a:ln w="9525" cap="rnd">
                  <a:solidFill>
                    <a:srgbClr val="000000"/>
                  </a:solidFill>
                  <a:prstDash val="solid"/>
                  <a:miter/>
                </a:ln>
              </p:spPr>
              <p:txBody>
                <a:bodyPr rtlCol="0" anchor="ctr"/>
                <a:lstStyle/>
                <a:p>
                  <a:endParaRPr lang="de-DE"/>
                </a:p>
              </p:txBody>
            </p:sp>
            <p:sp>
              <p:nvSpPr>
                <p:cNvPr id="305" name="Freihandform: Form 304">
                  <a:extLst>
                    <a:ext uri="{FF2B5EF4-FFF2-40B4-BE49-F238E27FC236}">
                      <a16:creationId xmlns:a16="http://schemas.microsoft.com/office/drawing/2014/main" id="{57328CF1-CEF3-8F78-9568-786C17D0EDD9}"/>
                    </a:ext>
                  </a:extLst>
                </p:cNvPr>
                <p:cNvSpPr/>
                <p:nvPr/>
              </p:nvSpPr>
              <p:spPr>
                <a:xfrm>
                  <a:off x="8749087" y="2386653"/>
                  <a:ext cx="190500" cy="9525"/>
                </a:xfrm>
                <a:custGeom>
                  <a:avLst/>
                  <a:gdLst>
                    <a:gd name="connsiteX0" fmla="*/ 341 w 190500"/>
                    <a:gd name="connsiteY0" fmla="*/ 36 h 9525"/>
                    <a:gd name="connsiteX1" fmla="*/ 190841 w 190500"/>
                    <a:gd name="connsiteY1" fmla="*/ 36 h 9525"/>
                  </a:gdLst>
                  <a:ahLst/>
                  <a:cxnLst>
                    <a:cxn ang="0">
                      <a:pos x="connsiteX0" y="connsiteY0"/>
                    </a:cxn>
                    <a:cxn ang="0">
                      <a:pos x="connsiteX1" y="connsiteY1"/>
                    </a:cxn>
                  </a:cxnLst>
                  <a:rect l="l" t="t" r="r" b="b"/>
                  <a:pathLst>
                    <a:path w="190500" h="9525">
                      <a:moveTo>
                        <a:pt x="341" y="36"/>
                      </a:moveTo>
                      <a:lnTo>
                        <a:pt x="190841" y="36"/>
                      </a:lnTo>
                    </a:path>
                  </a:pathLst>
                </a:custGeom>
                <a:noFill/>
                <a:ln w="9525" cap="rnd">
                  <a:solidFill>
                    <a:srgbClr val="000000"/>
                  </a:solidFill>
                  <a:prstDash val="solid"/>
                  <a:miter/>
                </a:ln>
              </p:spPr>
              <p:txBody>
                <a:bodyPr rtlCol="0" anchor="ctr"/>
                <a:lstStyle/>
                <a:p>
                  <a:endParaRPr lang="de-DE"/>
                </a:p>
              </p:txBody>
            </p:sp>
            <p:sp>
              <p:nvSpPr>
                <p:cNvPr id="306" name="Freihandform: Form 305">
                  <a:extLst>
                    <a:ext uri="{FF2B5EF4-FFF2-40B4-BE49-F238E27FC236}">
                      <a16:creationId xmlns:a16="http://schemas.microsoft.com/office/drawing/2014/main" id="{57AE954B-B1C2-EA5D-4225-EB67BC7B2366}"/>
                    </a:ext>
                  </a:extLst>
                </p:cNvPr>
                <p:cNvSpPr/>
                <p:nvPr/>
              </p:nvSpPr>
              <p:spPr>
                <a:xfrm>
                  <a:off x="8939587" y="2386653"/>
                  <a:ext cx="190500" cy="9525"/>
                </a:xfrm>
                <a:custGeom>
                  <a:avLst/>
                  <a:gdLst>
                    <a:gd name="connsiteX0" fmla="*/ 361 w 190500"/>
                    <a:gd name="connsiteY0" fmla="*/ 36 h 9525"/>
                    <a:gd name="connsiteX1" fmla="*/ 190861 w 190500"/>
                    <a:gd name="connsiteY1" fmla="*/ 36 h 9525"/>
                  </a:gdLst>
                  <a:ahLst/>
                  <a:cxnLst>
                    <a:cxn ang="0">
                      <a:pos x="connsiteX0" y="connsiteY0"/>
                    </a:cxn>
                    <a:cxn ang="0">
                      <a:pos x="connsiteX1" y="connsiteY1"/>
                    </a:cxn>
                  </a:cxnLst>
                  <a:rect l="l" t="t" r="r" b="b"/>
                  <a:pathLst>
                    <a:path w="190500" h="9525">
                      <a:moveTo>
                        <a:pt x="361" y="36"/>
                      </a:moveTo>
                      <a:lnTo>
                        <a:pt x="190861" y="36"/>
                      </a:lnTo>
                    </a:path>
                  </a:pathLst>
                </a:custGeom>
                <a:noFill/>
                <a:ln w="9525" cap="rnd">
                  <a:solidFill>
                    <a:srgbClr val="000000"/>
                  </a:solidFill>
                  <a:prstDash val="solid"/>
                  <a:miter/>
                </a:ln>
              </p:spPr>
              <p:txBody>
                <a:bodyPr rtlCol="0" anchor="ctr"/>
                <a:lstStyle/>
                <a:p>
                  <a:endParaRPr lang="de-DE"/>
                </a:p>
              </p:txBody>
            </p:sp>
            <p:sp>
              <p:nvSpPr>
                <p:cNvPr id="307" name="Freihandform: Form 306">
                  <a:extLst>
                    <a:ext uri="{FF2B5EF4-FFF2-40B4-BE49-F238E27FC236}">
                      <a16:creationId xmlns:a16="http://schemas.microsoft.com/office/drawing/2014/main" id="{3DF255D4-8634-A2F3-4698-4FDA76FEEF4D}"/>
                    </a:ext>
                  </a:extLst>
                </p:cNvPr>
                <p:cNvSpPr/>
                <p:nvPr/>
              </p:nvSpPr>
              <p:spPr>
                <a:xfrm>
                  <a:off x="9130087" y="2386653"/>
                  <a:ext cx="190500" cy="9525"/>
                </a:xfrm>
                <a:custGeom>
                  <a:avLst/>
                  <a:gdLst>
                    <a:gd name="connsiteX0" fmla="*/ 381 w 190500"/>
                    <a:gd name="connsiteY0" fmla="*/ 36 h 9525"/>
                    <a:gd name="connsiteX1" fmla="*/ 190881 w 190500"/>
                    <a:gd name="connsiteY1" fmla="*/ 36 h 9525"/>
                  </a:gdLst>
                  <a:ahLst/>
                  <a:cxnLst>
                    <a:cxn ang="0">
                      <a:pos x="connsiteX0" y="connsiteY0"/>
                    </a:cxn>
                    <a:cxn ang="0">
                      <a:pos x="connsiteX1" y="connsiteY1"/>
                    </a:cxn>
                  </a:cxnLst>
                  <a:rect l="l" t="t" r="r" b="b"/>
                  <a:pathLst>
                    <a:path w="190500" h="9525">
                      <a:moveTo>
                        <a:pt x="381" y="36"/>
                      </a:moveTo>
                      <a:lnTo>
                        <a:pt x="190881" y="36"/>
                      </a:lnTo>
                    </a:path>
                  </a:pathLst>
                </a:custGeom>
                <a:noFill/>
                <a:ln w="9525" cap="rnd">
                  <a:solidFill>
                    <a:srgbClr val="000000"/>
                  </a:solidFill>
                  <a:prstDash val="solid"/>
                  <a:miter/>
                </a:ln>
              </p:spPr>
              <p:txBody>
                <a:bodyPr rtlCol="0" anchor="ctr"/>
                <a:lstStyle/>
                <a:p>
                  <a:endParaRPr lang="de-DE"/>
                </a:p>
              </p:txBody>
            </p:sp>
            <p:sp>
              <p:nvSpPr>
                <p:cNvPr id="308" name="Freihandform: Form 307">
                  <a:extLst>
                    <a:ext uri="{FF2B5EF4-FFF2-40B4-BE49-F238E27FC236}">
                      <a16:creationId xmlns:a16="http://schemas.microsoft.com/office/drawing/2014/main" id="{C3EE25C1-3E78-C31B-6479-CB08E928BB1B}"/>
                    </a:ext>
                  </a:extLst>
                </p:cNvPr>
                <p:cNvSpPr/>
                <p:nvPr/>
              </p:nvSpPr>
              <p:spPr>
                <a:xfrm>
                  <a:off x="9320587" y="2386653"/>
                  <a:ext cx="190500" cy="9525"/>
                </a:xfrm>
                <a:custGeom>
                  <a:avLst/>
                  <a:gdLst>
                    <a:gd name="connsiteX0" fmla="*/ 401 w 190500"/>
                    <a:gd name="connsiteY0" fmla="*/ 36 h 9525"/>
                    <a:gd name="connsiteX1" fmla="*/ 190901 w 190500"/>
                    <a:gd name="connsiteY1" fmla="*/ 36 h 9525"/>
                  </a:gdLst>
                  <a:ahLst/>
                  <a:cxnLst>
                    <a:cxn ang="0">
                      <a:pos x="connsiteX0" y="connsiteY0"/>
                    </a:cxn>
                    <a:cxn ang="0">
                      <a:pos x="connsiteX1" y="connsiteY1"/>
                    </a:cxn>
                  </a:cxnLst>
                  <a:rect l="l" t="t" r="r" b="b"/>
                  <a:pathLst>
                    <a:path w="190500" h="9525">
                      <a:moveTo>
                        <a:pt x="401" y="36"/>
                      </a:moveTo>
                      <a:lnTo>
                        <a:pt x="190901" y="36"/>
                      </a:lnTo>
                    </a:path>
                  </a:pathLst>
                </a:custGeom>
                <a:noFill/>
                <a:ln w="9525" cap="rnd">
                  <a:solidFill>
                    <a:srgbClr val="000000"/>
                  </a:solidFill>
                  <a:prstDash val="solid"/>
                  <a:miter/>
                </a:ln>
              </p:spPr>
              <p:txBody>
                <a:bodyPr rtlCol="0" anchor="ctr"/>
                <a:lstStyle/>
                <a:p>
                  <a:endParaRPr lang="de-DE"/>
                </a:p>
              </p:txBody>
            </p:sp>
            <p:sp>
              <p:nvSpPr>
                <p:cNvPr id="309" name="Freihandform: Form 308">
                  <a:extLst>
                    <a:ext uri="{FF2B5EF4-FFF2-40B4-BE49-F238E27FC236}">
                      <a16:creationId xmlns:a16="http://schemas.microsoft.com/office/drawing/2014/main" id="{844C172C-57D7-2C6A-ABCB-C333182AD403}"/>
                    </a:ext>
                  </a:extLst>
                </p:cNvPr>
                <p:cNvSpPr/>
                <p:nvPr/>
              </p:nvSpPr>
              <p:spPr>
                <a:xfrm>
                  <a:off x="9511087" y="2386653"/>
                  <a:ext cx="190500" cy="9525"/>
                </a:xfrm>
                <a:custGeom>
                  <a:avLst/>
                  <a:gdLst>
                    <a:gd name="connsiteX0" fmla="*/ 421 w 190500"/>
                    <a:gd name="connsiteY0" fmla="*/ 36 h 9525"/>
                    <a:gd name="connsiteX1" fmla="*/ 190921 w 190500"/>
                    <a:gd name="connsiteY1" fmla="*/ 36 h 9525"/>
                  </a:gdLst>
                  <a:ahLst/>
                  <a:cxnLst>
                    <a:cxn ang="0">
                      <a:pos x="connsiteX0" y="connsiteY0"/>
                    </a:cxn>
                    <a:cxn ang="0">
                      <a:pos x="connsiteX1" y="connsiteY1"/>
                    </a:cxn>
                  </a:cxnLst>
                  <a:rect l="l" t="t" r="r" b="b"/>
                  <a:pathLst>
                    <a:path w="190500" h="9525">
                      <a:moveTo>
                        <a:pt x="421" y="36"/>
                      </a:moveTo>
                      <a:lnTo>
                        <a:pt x="190921" y="36"/>
                      </a:lnTo>
                    </a:path>
                  </a:pathLst>
                </a:custGeom>
                <a:noFill/>
                <a:ln w="9525" cap="rnd">
                  <a:solidFill>
                    <a:srgbClr val="000000"/>
                  </a:solidFill>
                  <a:prstDash val="solid"/>
                  <a:miter/>
                </a:ln>
              </p:spPr>
              <p:txBody>
                <a:bodyPr rtlCol="0" anchor="ctr"/>
                <a:lstStyle/>
                <a:p>
                  <a:endParaRPr lang="de-DE"/>
                </a:p>
              </p:txBody>
            </p:sp>
            <p:sp>
              <p:nvSpPr>
                <p:cNvPr id="310" name="Freihandform: Form 309">
                  <a:extLst>
                    <a:ext uri="{FF2B5EF4-FFF2-40B4-BE49-F238E27FC236}">
                      <a16:creationId xmlns:a16="http://schemas.microsoft.com/office/drawing/2014/main" id="{236B9091-2664-2FC9-8585-4F363549B5A7}"/>
                    </a:ext>
                  </a:extLst>
                </p:cNvPr>
                <p:cNvSpPr/>
                <p:nvPr/>
              </p:nvSpPr>
              <p:spPr>
                <a:xfrm>
                  <a:off x="9701587" y="2386653"/>
                  <a:ext cx="190500" cy="9525"/>
                </a:xfrm>
                <a:custGeom>
                  <a:avLst/>
                  <a:gdLst>
                    <a:gd name="connsiteX0" fmla="*/ 441 w 190500"/>
                    <a:gd name="connsiteY0" fmla="*/ 36 h 9525"/>
                    <a:gd name="connsiteX1" fmla="*/ 190941 w 190500"/>
                    <a:gd name="connsiteY1" fmla="*/ 36 h 9525"/>
                  </a:gdLst>
                  <a:ahLst/>
                  <a:cxnLst>
                    <a:cxn ang="0">
                      <a:pos x="connsiteX0" y="connsiteY0"/>
                    </a:cxn>
                    <a:cxn ang="0">
                      <a:pos x="connsiteX1" y="connsiteY1"/>
                    </a:cxn>
                  </a:cxnLst>
                  <a:rect l="l" t="t" r="r" b="b"/>
                  <a:pathLst>
                    <a:path w="190500" h="9525">
                      <a:moveTo>
                        <a:pt x="441" y="36"/>
                      </a:moveTo>
                      <a:lnTo>
                        <a:pt x="190941" y="36"/>
                      </a:lnTo>
                    </a:path>
                  </a:pathLst>
                </a:custGeom>
                <a:noFill/>
                <a:ln w="9525" cap="rnd">
                  <a:solidFill>
                    <a:srgbClr val="000000"/>
                  </a:solidFill>
                  <a:prstDash val="solid"/>
                  <a:miter/>
                </a:ln>
              </p:spPr>
              <p:txBody>
                <a:bodyPr rtlCol="0" anchor="ctr"/>
                <a:lstStyle/>
                <a:p>
                  <a:endParaRPr lang="de-DE"/>
                </a:p>
              </p:txBody>
            </p:sp>
            <p:sp>
              <p:nvSpPr>
                <p:cNvPr id="311" name="Freihandform: Form 310">
                  <a:extLst>
                    <a:ext uri="{FF2B5EF4-FFF2-40B4-BE49-F238E27FC236}">
                      <a16:creationId xmlns:a16="http://schemas.microsoft.com/office/drawing/2014/main" id="{02AD3FCC-6CF9-326C-F3EE-3CB2078BBB03}"/>
                    </a:ext>
                  </a:extLst>
                </p:cNvPr>
                <p:cNvSpPr/>
                <p:nvPr/>
              </p:nvSpPr>
              <p:spPr>
                <a:xfrm>
                  <a:off x="9892087" y="2386653"/>
                  <a:ext cx="190500" cy="9525"/>
                </a:xfrm>
                <a:custGeom>
                  <a:avLst/>
                  <a:gdLst>
                    <a:gd name="connsiteX0" fmla="*/ 461 w 190500"/>
                    <a:gd name="connsiteY0" fmla="*/ 36 h 9525"/>
                    <a:gd name="connsiteX1" fmla="*/ 190961 w 190500"/>
                    <a:gd name="connsiteY1" fmla="*/ 36 h 9525"/>
                  </a:gdLst>
                  <a:ahLst/>
                  <a:cxnLst>
                    <a:cxn ang="0">
                      <a:pos x="connsiteX0" y="connsiteY0"/>
                    </a:cxn>
                    <a:cxn ang="0">
                      <a:pos x="connsiteX1" y="connsiteY1"/>
                    </a:cxn>
                  </a:cxnLst>
                  <a:rect l="l" t="t" r="r" b="b"/>
                  <a:pathLst>
                    <a:path w="190500" h="9525">
                      <a:moveTo>
                        <a:pt x="461" y="36"/>
                      </a:moveTo>
                      <a:lnTo>
                        <a:pt x="190961" y="36"/>
                      </a:lnTo>
                    </a:path>
                  </a:pathLst>
                </a:custGeom>
                <a:noFill/>
                <a:ln w="9525" cap="rnd">
                  <a:solidFill>
                    <a:srgbClr val="000000"/>
                  </a:solidFill>
                  <a:prstDash val="solid"/>
                  <a:miter/>
                </a:ln>
              </p:spPr>
              <p:txBody>
                <a:bodyPr rtlCol="0" anchor="ctr"/>
                <a:lstStyle/>
                <a:p>
                  <a:endParaRPr lang="de-DE"/>
                </a:p>
              </p:txBody>
            </p:sp>
            <p:sp>
              <p:nvSpPr>
                <p:cNvPr id="312" name="Freihandform: Form 311">
                  <a:extLst>
                    <a:ext uri="{FF2B5EF4-FFF2-40B4-BE49-F238E27FC236}">
                      <a16:creationId xmlns:a16="http://schemas.microsoft.com/office/drawing/2014/main" id="{A3D69243-BD97-A5E9-4EA8-EB84EA261FB1}"/>
                    </a:ext>
                  </a:extLst>
                </p:cNvPr>
                <p:cNvSpPr/>
                <p:nvPr/>
              </p:nvSpPr>
              <p:spPr>
                <a:xfrm>
                  <a:off x="10082587" y="2386653"/>
                  <a:ext cx="190500" cy="9525"/>
                </a:xfrm>
                <a:custGeom>
                  <a:avLst/>
                  <a:gdLst>
                    <a:gd name="connsiteX0" fmla="*/ 481 w 190500"/>
                    <a:gd name="connsiteY0" fmla="*/ 36 h 9525"/>
                    <a:gd name="connsiteX1" fmla="*/ 190981 w 190500"/>
                    <a:gd name="connsiteY1" fmla="*/ 36 h 9525"/>
                  </a:gdLst>
                  <a:ahLst/>
                  <a:cxnLst>
                    <a:cxn ang="0">
                      <a:pos x="connsiteX0" y="connsiteY0"/>
                    </a:cxn>
                    <a:cxn ang="0">
                      <a:pos x="connsiteX1" y="connsiteY1"/>
                    </a:cxn>
                  </a:cxnLst>
                  <a:rect l="l" t="t" r="r" b="b"/>
                  <a:pathLst>
                    <a:path w="190500" h="9525">
                      <a:moveTo>
                        <a:pt x="481" y="36"/>
                      </a:moveTo>
                      <a:lnTo>
                        <a:pt x="190981" y="36"/>
                      </a:lnTo>
                    </a:path>
                  </a:pathLst>
                </a:custGeom>
                <a:noFill/>
                <a:ln w="9525" cap="rnd">
                  <a:solidFill>
                    <a:srgbClr val="000000"/>
                  </a:solidFill>
                  <a:prstDash val="solid"/>
                  <a:miter/>
                </a:ln>
              </p:spPr>
              <p:txBody>
                <a:bodyPr rtlCol="0" anchor="ctr"/>
                <a:lstStyle/>
                <a:p>
                  <a:endParaRPr lang="de-DE"/>
                </a:p>
              </p:txBody>
            </p:sp>
          </p:grpSp>
        </p:grpSp>
        <p:grpSp>
          <p:nvGrpSpPr>
            <p:cNvPr id="217" name="Grafik 219">
              <a:extLst>
                <a:ext uri="{FF2B5EF4-FFF2-40B4-BE49-F238E27FC236}">
                  <a16:creationId xmlns:a16="http://schemas.microsoft.com/office/drawing/2014/main" id="{CD166F9E-355A-8246-61FC-5F0F0B34942D}"/>
                </a:ext>
              </a:extLst>
            </p:cNvPr>
            <p:cNvGrpSpPr/>
            <p:nvPr/>
          </p:nvGrpSpPr>
          <p:grpSpPr>
            <a:xfrm>
              <a:off x="6085897" y="2624301"/>
              <a:ext cx="4196714" cy="284321"/>
              <a:chOff x="6085897" y="2624301"/>
              <a:chExt cx="4196714" cy="284321"/>
            </a:xfrm>
          </p:grpSpPr>
          <p:sp>
            <p:nvSpPr>
              <p:cNvPr id="264" name="Textfeld 263">
                <a:extLst>
                  <a:ext uri="{FF2B5EF4-FFF2-40B4-BE49-F238E27FC236}">
                    <a16:creationId xmlns:a16="http://schemas.microsoft.com/office/drawing/2014/main" id="{7F5AEA36-578B-8887-79C1-6B511028BD4C}"/>
                  </a:ext>
                </a:extLst>
              </p:cNvPr>
              <p:cNvSpPr txBox="1"/>
              <p:nvPr/>
            </p:nvSpPr>
            <p:spPr>
              <a:xfrm>
                <a:off x="6085897" y="2636208"/>
                <a:ext cx="373380" cy="253365"/>
              </a:xfrm>
              <a:prstGeom prst="rect">
                <a:avLst/>
              </a:prstGeom>
              <a:noFill/>
            </p:spPr>
            <p:txBody>
              <a:bodyPr wrap="none" rtlCol="0">
                <a:spAutoFit/>
              </a:bodyPr>
              <a:lstStyle/>
              <a:p>
                <a:pPr algn="l"/>
                <a:r>
                  <a:rPr lang="de-DE" sz="1125" spc="0" baseline="0">
                    <a:ln/>
                    <a:solidFill>
                      <a:srgbClr val="0041C4"/>
                    </a:solidFill>
                    <a:latin typeface="Helvetica"/>
                    <a:cs typeface="Helvetica"/>
                    <a:sym typeface="Helvetica"/>
                    <a:rtl val="0"/>
                  </a:rPr>
                  <a:t>Q1</a:t>
                </a:r>
              </a:p>
            </p:txBody>
          </p:sp>
          <p:grpSp>
            <p:nvGrpSpPr>
              <p:cNvPr id="265" name="Grafik 219">
                <a:extLst>
                  <a:ext uri="{FF2B5EF4-FFF2-40B4-BE49-F238E27FC236}">
                    <a16:creationId xmlns:a16="http://schemas.microsoft.com/office/drawing/2014/main" id="{DBA51DE8-715D-9EA1-9CDC-A9BE3EECC52D}"/>
                  </a:ext>
                </a:extLst>
              </p:cNvPr>
              <p:cNvGrpSpPr/>
              <p:nvPr/>
            </p:nvGrpSpPr>
            <p:grpSpPr>
              <a:xfrm>
                <a:off x="6459277" y="2624301"/>
                <a:ext cx="3823334" cy="284321"/>
                <a:chOff x="6459277" y="2624301"/>
                <a:chExt cx="3823334" cy="284321"/>
              </a:xfrm>
            </p:grpSpPr>
            <p:sp>
              <p:nvSpPr>
                <p:cNvPr id="266" name="Freihandform: Form 265">
                  <a:extLst>
                    <a:ext uri="{FF2B5EF4-FFF2-40B4-BE49-F238E27FC236}">
                      <a16:creationId xmlns:a16="http://schemas.microsoft.com/office/drawing/2014/main" id="{18AD5A48-B6FC-C287-14CC-DE1813BE9795}"/>
                    </a:ext>
                  </a:extLst>
                </p:cNvPr>
                <p:cNvSpPr/>
                <p:nvPr/>
              </p:nvSpPr>
              <p:spPr>
                <a:xfrm flipV="1">
                  <a:off x="6459277" y="2624301"/>
                  <a:ext cx="1070610" cy="45719"/>
                </a:xfrm>
                <a:custGeom>
                  <a:avLst/>
                  <a:gdLst>
                    <a:gd name="connsiteX0" fmla="*/ 193 w 190500"/>
                    <a:gd name="connsiteY0" fmla="*/ 66 h 9525"/>
                    <a:gd name="connsiteX1" fmla="*/ 190693 w 190500"/>
                    <a:gd name="connsiteY1" fmla="*/ 66 h 9525"/>
                  </a:gdLst>
                  <a:ahLst/>
                  <a:cxnLst>
                    <a:cxn ang="0">
                      <a:pos x="connsiteX0" y="connsiteY0"/>
                    </a:cxn>
                    <a:cxn ang="0">
                      <a:pos x="connsiteX1" y="connsiteY1"/>
                    </a:cxn>
                  </a:cxnLst>
                  <a:rect l="l" t="t" r="r" b="b"/>
                  <a:pathLst>
                    <a:path w="190500" h="9525">
                      <a:moveTo>
                        <a:pt x="193" y="66"/>
                      </a:moveTo>
                      <a:lnTo>
                        <a:pt x="190693" y="66"/>
                      </a:lnTo>
                    </a:path>
                  </a:pathLst>
                </a:custGeom>
                <a:noFill/>
                <a:ln w="12700" cap="rnd">
                  <a:solidFill>
                    <a:srgbClr val="FF0000"/>
                  </a:solidFill>
                  <a:prstDash val="solid"/>
                  <a:miter/>
                </a:ln>
              </p:spPr>
              <p:txBody>
                <a:bodyPr rtlCol="0" anchor="ctr"/>
                <a:lstStyle/>
                <a:p>
                  <a:endParaRPr lang="de-DE"/>
                </a:p>
              </p:txBody>
            </p:sp>
            <p:sp>
              <p:nvSpPr>
                <p:cNvPr id="267" name="Freihandform: Form 266">
                  <a:extLst>
                    <a:ext uri="{FF2B5EF4-FFF2-40B4-BE49-F238E27FC236}">
                      <a16:creationId xmlns:a16="http://schemas.microsoft.com/office/drawing/2014/main" id="{6A84497A-34E4-2D4B-B3A1-2499E99E6981}"/>
                    </a:ext>
                  </a:extLst>
                </p:cNvPr>
                <p:cNvSpPr/>
                <p:nvPr/>
              </p:nvSpPr>
              <p:spPr>
                <a:xfrm>
                  <a:off x="7529887" y="2670022"/>
                  <a:ext cx="190500" cy="95250"/>
                </a:xfrm>
                <a:custGeom>
                  <a:avLst/>
                  <a:gdLst>
                    <a:gd name="connsiteX0" fmla="*/ 213 w 190500"/>
                    <a:gd name="connsiteY0" fmla="*/ 66 h 95250"/>
                    <a:gd name="connsiteX1" fmla="*/ 28788 w 190500"/>
                    <a:gd name="connsiteY1" fmla="*/ 66 h 95250"/>
                    <a:gd name="connsiteX2" fmla="*/ 190713 w 190500"/>
                    <a:gd name="connsiteY2" fmla="*/ 95316 h 95250"/>
                  </a:gdLst>
                  <a:ahLst/>
                  <a:cxnLst>
                    <a:cxn ang="0">
                      <a:pos x="connsiteX0" y="connsiteY0"/>
                    </a:cxn>
                    <a:cxn ang="0">
                      <a:pos x="connsiteX1" y="connsiteY1"/>
                    </a:cxn>
                    <a:cxn ang="0">
                      <a:pos x="connsiteX2" y="connsiteY2"/>
                    </a:cxn>
                  </a:cxnLst>
                  <a:rect l="l" t="t" r="r" b="b"/>
                  <a:pathLst>
                    <a:path w="190500" h="95250">
                      <a:moveTo>
                        <a:pt x="213" y="66"/>
                      </a:moveTo>
                      <a:lnTo>
                        <a:pt x="28788" y="66"/>
                      </a:lnTo>
                      <a:cubicBezTo>
                        <a:pt x="95463" y="95316"/>
                        <a:pt x="143088" y="95316"/>
                        <a:pt x="190713" y="95316"/>
                      </a:cubicBezTo>
                    </a:path>
                  </a:pathLst>
                </a:custGeom>
                <a:noFill/>
                <a:ln w="12700" cap="rnd">
                  <a:solidFill>
                    <a:srgbClr val="FF0000"/>
                  </a:solidFill>
                  <a:prstDash val="solid"/>
                  <a:miter/>
                </a:ln>
              </p:spPr>
              <p:txBody>
                <a:bodyPr rtlCol="0" anchor="ctr"/>
                <a:lstStyle/>
                <a:p>
                  <a:endParaRPr lang="de-DE"/>
                </a:p>
              </p:txBody>
            </p:sp>
            <p:sp>
              <p:nvSpPr>
                <p:cNvPr id="268" name="Freihandform: Form 267">
                  <a:extLst>
                    <a:ext uri="{FF2B5EF4-FFF2-40B4-BE49-F238E27FC236}">
                      <a16:creationId xmlns:a16="http://schemas.microsoft.com/office/drawing/2014/main" id="{B4465658-C7D5-BD7B-217B-9945E39071BA}"/>
                    </a:ext>
                  </a:extLst>
                </p:cNvPr>
                <p:cNvSpPr/>
                <p:nvPr/>
              </p:nvSpPr>
              <p:spPr>
                <a:xfrm>
                  <a:off x="7720387" y="2767653"/>
                  <a:ext cx="190500" cy="9525"/>
                </a:xfrm>
                <a:custGeom>
                  <a:avLst/>
                  <a:gdLst>
                    <a:gd name="connsiteX0" fmla="*/ 233 w 190500"/>
                    <a:gd name="connsiteY0" fmla="*/ 66 h 9525"/>
                    <a:gd name="connsiteX1" fmla="*/ 190733 w 190500"/>
                    <a:gd name="connsiteY1" fmla="*/ 66 h 9525"/>
                  </a:gdLst>
                  <a:ahLst/>
                  <a:cxnLst>
                    <a:cxn ang="0">
                      <a:pos x="connsiteX0" y="connsiteY0"/>
                    </a:cxn>
                    <a:cxn ang="0">
                      <a:pos x="connsiteX1" y="connsiteY1"/>
                    </a:cxn>
                  </a:cxnLst>
                  <a:rect l="l" t="t" r="r" b="b"/>
                  <a:pathLst>
                    <a:path w="190500" h="9525">
                      <a:moveTo>
                        <a:pt x="233" y="66"/>
                      </a:moveTo>
                      <a:lnTo>
                        <a:pt x="190733" y="66"/>
                      </a:lnTo>
                    </a:path>
                  </a:pathLst>
                </a:custGeom>
                <a:noFill/>
                <a:ln w="12700" cap="rnd">
                  <a:solidFill>
                    <a:srgbClr val="FF0000"/>
                  </a:solidFill>
                  <a:prstDash val="solid"/>
                  <a:miter/>
                </a:ln>
              </p:spPr>
              <p:txBody>
                <a:bodyPr rtlCol="0" anchor="ctr"/>
                <a:lstStyle/>
                <a:p>
                  <a:endParaRPr lang="de-DE"/>
                </a:p>
              </p:txBody>
            </p:sp>
            <p:grpSp>
              <p:nvGrpSpPr>
                <p:cNvPr id="269" name="Grafik 219">
                  <a:extLst>
                    <a:ext uri="{FF2B5EF4-FFF2-40B4-BE49-F238E27FC236}">
                      <a16:creationId xmlns:a16="http://schemas.microsoft.com/office/drawing/2014/main" id="{30F30CD0-9732-3655-53DA-19E84142CF05}"/>
                    </a:ext>
                  </a:extLst>
                </p:cNvPr>
                <p:cNvGrpSpPr/>
                <p:nvPr/>
              </p:nvGrpSpPr>
              <p:grpSpPr>
                <a:xfrm>
                  <a:off x="7910887" y="2672403"/>
                  <a:ext cx="247650" cy="190500"/>
                  <a:chOff x="7910887" y="2672403"/>
                  <a:chExt cx="247650" cy="190500"/>
                </a:xfrm>
                <a:solidFill>
                  <a:srgbClr val="000000"/>
                </a:solidFill>
              </p:grpSpPr>
              <p:sp>
                <p:nvSpPr>
                  <p:cNvPr id="287" name="Freihandform: Form 286">
                    <a:extLst>
                      <a:ext uri="{FF2B5EF4-FFF2-40B4-BE49-F238E27FC236}">
                        <a16:creationId xmlns:a16="http://schemas.microsoft.com/office/drawing/2014/main" id="{C6AD6355-A04D-2C08-454C-7BF52BBE0D88}"/>
                      </a:ext>
                    </a:extLst>
                  </p:cNvPr>
                  <p:cNvSpPr/>
                  <p:nvPr/>
                </p:nvSpPr>
                <p:spPr>
                  <a:xfrm>
                    <a:off x="7968037" y="2767653"/>
                    <a:ext cx="133350" cy="95250"/>
                  </a:xfrm>
                  <a:custGeom>
                    <a:avLst/>
                    <a:gdLst>
                      <a:gd name="connsiteX0" fmla="*/ 253 w 133350"/>
                      <a:gd name="connsiteY0" fmla="*/ 66 h 95250"/>
                      <a:gd name="connsiteX1" fmla="*/ 28828 w 133350"/>
                      <a:gd name="connsiteY1" fmla="*/ 95316 h 95250"/>
                      <a:gd name="connsiteX2" fmla="*/ 133603 w 133350"/>
                      <a:gd name="connsiteY2" fmla="*/ 95316 h 95250"/>
                    </a:gdLst>
                    <a:ahLst/>
                    <a:cxnLst>
                      <a:cxn ang="0">
                        <a:pos x="connsiteX0" y="connsiteY0"/>
                      </a:cxn>
                      <a:cxn ang="0">
                        <a:pos x="connsiteX1" y="connsiteY1"/>
                      </a:cxn>
                      <a:cxn ang="0">
                        <a:pos x="connsiteX2" y="connsiteY2"/>
                      </a:cxn>
                    </a:cxnLst>
                    <a:rect l="l" t="t" r="r" b="b"/>
                    <a:pathLst>
                      <a:path w="133350" h="95250">
                        <a:moveTo>
                          <a:pt x="253" y="66"/>
                        </a:moveTo>
                        <a:lnTo>
                          <a:pt x="28828" y="95316"/>
                        </a:lnTo>
                        <a:lnTo>
                          <a:pt x="133603" y="95316"/>
                        </a:lnTo>
                      </a:path>
                    </a:pathLst>
                  </a:custGeom>
                  <a:noFill/>
                  <a:ln w="12700" cap="rnd">
                    <a:solidFill>
                      <a:srgbClr val="FF0000"/>
                    </a:solidFill>
                    <a:prstDash val="solid"/>
                    <a:miter/>
                  </a:ln>
                </p:spPr>
                <p:txBody>
                  <a:bodyPr rtlCol="0" anchor="ctr"/>
                  <a:lstStyle/>
                  <a:p>
                    <a:endParaRPr lang="de-DE"/>
                  </a:p>
                </p:txBody>
              </p:sp>
              <p:sp>
                <p:nvSpPr>
                  <p:cNvPr id="288" name="Freihandform: Form 287">
                    <a:extLst>
                      <a:ext uri="{FF2B5EF4-FFF2-40B4-BE49-F238E27FC236}">
                        <a16:creationId xmlns:a16="http://schemas.microsoft.com/office/drawing/2014/main" id="{7BA444A7-2079-EF51-4756-8B49D0939301}"/>
                      </a:ext>
                    </a:extLst>
                  </p:cNvPr>
                  <p:cNvSpPr/>
                  <p:nvPr/>
                </p:nvSpPr>
                <p:spPr>
                  <a:xfrm>
                    <a:off x="7910887" y="2672403"/>
                    <a:ext cx="190500" cy="95250"/>
                  </a:xfrm>
                  <a:custGeom>
                    <a:avLst/>
                    <a:gdLst>
                      <a:gd name="connsiteX0" fmla="*/ 253 w 190500"/>
                      <a:gd name="connsiteY0" fmla="*/ 95316 h 95250"/>
                      <a:gd name="connsiteX1" fmla="*/ 57403 w 190500"/>
                      <a:gd name="connsiteY1" fmla="*/ 95316 h 95250"/>
                      <a:gd name="connsiteX2" fmla="*/ 85978 w 190500"/>
                      <a:gd name="connsiteY2" fmla="*/ 66 h 95250"/>
                      <a:gd name="connsiteX3" fmla="*/ 190753 w 190500"/>
                      <a:gd name="connsiteY3" fmla="*/ 66 h 95250"/>
                    </a:gdLst>
                    <a:ahLst/>
                    <a:cxnLst>
                      <a:cxn ang="0">
                        <a:pos x="connsiteX0" y="connsiteY0"/>
                      </a:cxn>
                      <a:cxn ang="0">
                        <a:pos x="connsiteX1" y="connsiteY1"/>
                      </a:cxn>
                      <a:cxn ang="0">
                        <a:pos x="connsiteX2" y="connsiteY2"/>
                      </a:cxn>
                      <a:cxn ang="0">
                        <a:pos x="connsiteX3" y="connsiteY3"/>
                      </a:cxn>
                    </a:cxnLst>
                    <a:rect l="l" t="t" r="r" b="b"/>
                    <a:pathLst>
                      <a:path w="190500" h="95250">
                        <a:moveTo>
                          <a:pt x="253" y="95316"/>
                        </a:moveTo>
                        <a:lnTo>
                          <a:pt x="57403" y="95316"/>
                        </a:lnTo>
                        <a:lnTo>
                          <a:pt x="85978" y="66"/>
                        </a:lnTo>
                        <a:lnTo>
                          <a:pt x="190753" y="66"/>
                        </a:lnTo>
                      </a:path>
                    </a:pathLst>
                  </a:custGeom>
                  <a:noFill/>
                  <a:ln w="12700" cap="rnd">
                    <a:solidFill>
                      <a:srgbClr val="FF0000"/>
                    </a:solidFill>
                    <a:prstDash val="solid"/>
                    <a:miter/>
                  </a:ln>
                </p:spPr>
                <p:txBody>
                  <a:bodyPr rtlCol="0" anchor="ctr"/>
                  <a:lstStyle/>
                  <a:p>
                    <a:endParaRPr lang="de-DE"/>
                  </a:p>
                </p:txBody>
              </p:sp>
              <p:sp>
                <p:nvSpPr>
                  <p:cNvPr id="289" name="Freihandform: Form 288">
                    <a:extLst>
                      <a:ext uri="{FF2B5EF4-FFF2-40B4-BE49-F238E27FC236}">
                        <a16:creationId xmlns:a16="http://schemas.microsoft.com/office/drawing/2014/main" id="{72554944-A68A-32E4-D4E5-810499EE506A}"/>
                      </a:ext>
                    </a:extLst>
                  </p:cNvPr>
                  <p:cNvSpPr/>
                  <p:nvPr/>
                </p:nvSpPr>
                <p:spPr>
                  <a:xfrm>
                    <a:off x="8025187" y="2767653"/>
                    <a:ext cx="133350" cy="95250"/>
                  </a:xfrm>
                  <a:custGeom>
                    <a:avLst/>
                    <a:gdLst>
                      <a:gd name="connsiteX0" fmla="*/ 253 w 133350"/>
                      <a:gd name="connsiteY0" fmla="*/ 66 h 95250"/>
                      <a:gd name="connsiteX1" fmla="*/ 28828 w 133350"/>
                      <a:gd name="connsiteY1" fmla="*/ 95316 h 95250"/>
                      <a:gd name="connsiteX2" fmla="*/ 133603 w 133350"/>
                      <a:gd name="connsiteY2" fmla="*/ 95316 h 95250"/>
                    </a:gdLst>
                    <a:ahLst/>
                    <a:cxnLst>
                      <a:cxn ang="0">
                        <a:pos x="connsiteX0" y="connsiteY0"/>
                      </a:cxn>
                      <a:cxn ang="0">
                        <a:pos x="connsiteX1" y="connsiteY1"/>
                      </a:cxn>
                      <a:cxn ang="0">
                        <a:pos x="connsiteX2" y="connsiteY2"/>
                      </a:cxn>
                    </a:cxnLst>
                    <a:rect l="l" t="t" r="r" b="b"/>
                    <a:pathLst>
                      <a:path w="133350" h="95250">
                        <a:moveTo>
                          <a:pt x="253" y="66"/>
                        </a:moveTo>
                        <a:lnTo>
                          <a:pt x="28828" y="95316"/>
                        </a:lnTo>
                        <a:lnTo>
                          <a:pt x="133603" y="95316"/>
                        </a:lnTo>
                      </a:path>
                    </a:pathLst>
                  </a:custGeom>
                  <a:noFill/>
                  <a:ln w="12700" cap="rnd">
                    <a:solidFill>
                      <a:srgbClr val="FF0000"/>
                    </a:solidFill>
                    <a:prstDash val="solid"/>
                    <a:miter/>
                  </a:ln>
                </p:spPr>
                <p:txBody>
                  <a:bodyPr rtlCol="0" anchor="ctr"/>
                  <a:lstStyle/>
                  <a:p>
                    <a:endParaRPr lang="de-DE"/>
                  </a:p>
                </p:txBody>
              </p:sp>
              <p:sp>
                <p:nvSpPr>
                  <p:cNvPr id="290" name="Freihandform: Form 289">
                    <a:extLst>
                      <a:ext uri="{FF2B5EF4-FFF2-40B4-BE49-F238E27FC236}">
                        <a16:creationId xmlns:a16="http://schemas.microsoft.com/office/drawing/2014/main" id="{7679D36A-5309-AF6A-A055-1CCFA35D510D}"/>
                      </a:ext>
                    </a:extLst>
                  </p:cNvPr>
                  <p:cNvSpPr/>
                  <p:nvPr/>
                </p:nvSpPr>
                <p:spPr>
                  <a:xfrm>
                    <a:off x="7968037" y="2672403"/>
                    <a:ext cx="190500" cy="95250"/>
                  </a:xfrm>
                  <a:custGeom>
                    <a:avLst/>
                    <a:gdLst>
                      <a:gd name="connsiteX0" fmla="*/ 253 w 190500"/>
                      <a:gd name="connsiteY0" fmla="*/ 95316 h 95250"/>
                      <a:gd name="connsiteX1" fmla="*/ 57403 w 190500"/>
                      <a:gd name="connsiteY1" fmla="*/ 95316 h 95250"/>
                      <a:gd name="connsiteX2" fmla="*/ 85978 w 190500"/>
                      <a:gd name="connsiteY2" fmla="*/ 66 h 95250"/>
                      <a:gd name="connsiteX3" fmla="*/ 190753 w 190500"/>
                      <a:gd name="connsiteY3" fmla="*/ 66 h 95250"/>
                    </a:gdLst>
                    <a:ahLst/>
                    <a:cxnLst>
                      <a:cxn ang="0">
                        <a:pos x="connsiteX0" y="connsiteY0"/>
                      </a:cxn>
                      <a:cxn ang="0">
                        <a:pos x="connsiteX1" y="connsiteY1"/>
                      </a:cxn>
                      <a:cxn ang="0">
                        <a:pos x="connsiteX2" y="connsiteY2"/>
                      </a:cxn>
                      <a:cxn ang="0">
                        <a:pos x="connsiteX3" y="connsiteY3"/>
                      </a:cxn>
                    </a:cxnLst>
                    <a:rect l="l" t="t" r="r" b="b"/>
                    <a:pathLst>
                      <a:path w="190500" h="95250">
                        <a:moveTo>
                          <a:pt x="253" y="95316"/>
                        </a:moveTo>
                        <a:lnTo>
                          <a:pt x="57403" y="95316"/>
                        </a:lnTo>
                        <a:lnTo>
                          <a:pt x="85978" y="66"/>
                        </a:lnTo>
                        <a:lnTo>
                          <a:pt x="190753" y="66"/>
                        </a:lnTo>
                      </a:path>
                    </a:pathLst>
                  </a:custGeom>
                  <a:noFill/>
                  <a:ln w="12700" cap="rnd">
                    <a:solidFill>
                      <a:srgbClr val="FF0000"/>
                    </a:solidFill>
                    <a:prstDash val="solid"/>
                    <a:miter/>
                  </a:ln>
                </p:spPr>
                <p:txBody>
                  <a:bodyPr rtlCol="0" anchor="ctr"/>
                  <a:lstStyle/>
                  <a:p>
                    <a:endParaRPr lang="de-DE"/>
                  </a:p>
                </p:txBody>
              </p:sp>
            </p:grpSp>
            <p:grpSp>
              <p:nvGrpSpPr>
                <p:cNvPr id="270" name="Grafik 219">
                  <a:extLst>
                    <a:ext uri="{FF2B5EF4-FFF2-40B4-BE49-F238E27FC236}">
                      <a16:creationId xmlns:a16="http://schemas.microsoft.com/office/drawing/2014/main" id="{1B8A7EB6-DFDF-26D3-2DA3-AB4FECF7C60B}"/>
                    </a:ext>
                  </a:extLst>
                </p:cNvPr>
                <p:cNvGrpSpPr/>
                <p:nvPr/>
              </p:nvGrpSpPr>
              <p:grpSpPr>
                <a:xfrm>
                  <a:off x="8101387" y="2672403"/>
                  <a:ext cx="190500" cy="190500"/>
                  <a:chOff x="8101387" y="2672403"/>
                  <a:chExt cx="190500" cy="190500"/>
                </a:xfrm>
                <a:solidFill>
                  <a:srgbClr val="000000"/>
                </a:solidFill>
              </p:grpSpPr>
              <p:sp>
                <p:nvSpPr>
                  <p:cNvPr id="284" name="Freihandform: Form 283">
                    <a:extLst>
                      <a:ext uri="{FF2B5EF4-FFF2-40B4-BE49-F238E27FC236}">
                        <a16:creationId xmlns:a16="http://schemas.microsoft.com/office/drawing/2014/main" id="{EE8C2171-C645-3BA8-56A5-BFCA25533721}"/>
                      </a:ext>
                    </a:extLst>
                  </p:cNvPr>
                  <p:cNvSpPr/>
                  <p:nvPr/>
                </p:nvSpPr>
                <p:spPr>
                  <a:xfrm>
                    <a:off x="8101387" y="2672403"/>
                    <a:ext cx="190500" cy="190500"/>
                  </a:xfrm>
                  <a:custGeom>
                    <a:avLst/>
                    <a:gdLst>
                      <a:gd name="connsiteX0" fmla="*/ 190773 w 190500"/>
                      <a:gd name="connsiteY0" fmla="*/ 190566 h 190500"/>
                      <a:gd name="connsiteX1" fmla="*/ 273 w 190500"/>
                      <a:gd name="connsiteY1" fmla="*/ 190566 h 190500"/>
                      <a:gd name="connsiteX2" fmla="*/ 273 w 190500"/>
                      <a:gd name="connsiteY2" fmla="*/ 66 h 190500"/>
                      <a:gd name="connsiteX3" fmla="*/ 190773 w 190500"/>
                      <a:gd name="connsiteY3" fmla="*/ 66 h 190500"/>
                    </a:gdLst>
                    <a:ahLst/>
                    <a:cxnLst>
                      <a:cxn ang="0">
                        <a:pos x="connsiteX0" y="connsiteY0"/>
                      </a:cxn>
                      <a:cxn ang="0">
                        <a:pos x="connsiteX1" y="connsiteY1"/>
                      </a:cxn>
                      <a:cxn ang="0">
                        <a:pos x="connsiteX2" y="connsiteY2"/>
                      </a:cxn>
                      <a:cxn ang="0">
                        <a:pos x="connsiteX3" y="connsiteY3"/>
                      </a:cxn>
                    </a:cxnLst>
                    <a:rect l="l" t="t" r="r" b="b"/>
                    <a:pathLst>
                      <a:path w="190500" h="190500">
                        <a:moveTo>
                          <a:pt x="190773" y="190566"/>
                        </a:moveTo>
                        <a:lnTo>
                          <a:pt x="273" y="190566"/>
                        </a:lnTo>
                        <a:lnTo>
                          <a:pt x="273" y="66"/>
                        </a:lnTo>
                        <a:lnTo>
                          <a:pt x="190773" y="66"/>
                        </a:lnTo>
                      </a:path>
                    </a:pathLst>
                  </a:custGeom>
                  <a:solidFill>
                    <a:srgbClr val="FFFFFF"/>
                  </a:solidFill>
                  <a:ln w="9525" cap="flat">
                    <a:noFill/>
                    <a:prstDash val="solid"/>
                    <a:miter/>
                  </a:ln>
                </p:spPr>
                <p:txBody>
                  <a:bodyPr rtlCol="0" anchor="ctr"/>
                  <a:lstStyle/>
                  <a:p>
                    <a:endParaRPr lang="de-DE"/>
                  </a:p>
                </p:txBody>
              </p:sp>
              <p:sp>
                <p:nvSpPr>
                  <p:cNvPr id="285" name="Freihandform: Form 284">
                    <a:extLst>
                      <a:ext uri="{FF2B5EF4-FFF2-40B4-BE49-F238E27FC236}">
                        <a16:creationId xmlns:a16="http://schemas.microsoft.com/office/drawing/2014/main" id="{AFC79216-7A37-8B4D-4738-8A2658C294F4}"/>
                      </a:ext>
                    </a:extLst>
                  </p:cNvPr>
                  <p:cNvSpPr/>
                  <p:nvPr/>
                </p:nvSpPr>
                <p:spPr>
                  <a:xfrm>
                    <a:off x="8101387" y="2862903"/>
                    <a:ext cx="190500" cy="9525"/>
                  </a:xfrm>
                  <a:custGeom>
                    <a:avLst/>
                    <a:gdLst>
                      <a:gd name="connsiteX0" fmla="*/ 273 w 190500"/>
                      <a:gd name="connsiteY0" fmla="*/ 66 h 9525"/>
                      <a:gd name="connsiteX1" fmla="*/ 190773 w 190500"/>
                      <a:gd name="connsiteY1" fmla="*/ 66 h 9525"/>
                    </a:gdLst>
                    <a:ahLst/>
                    <a:cxnLst>
                      <a:cxn ang="0">
                        <a:pos x="connsiteX0" y="connsiteY0"/>
                      </a:cxn>
                      <a:cxn ang="0">
                        <a:pos x="connsiteX1" y="connsiteY1"/>
                      </a:cxn>
                    </a:cxnLst>
                    <a:rect l="l" t="t" r="r" b="b"/>
                    <a:pathLst>
                      <a:path w="190500" h="9525">
                        <a:moveTo>
                          <a:pt x="273" y="66"/>
                        </a:moveTo>
                        <a:lnTo>
                          <a:pt x="190773" y="66"/>
                        </a:lnTo>
                      </a:path>
                    </a:pathLst>
                  </a:custGeom>
                  <a:noFill/>
                  <a:ln w="12700" cap="rnd">
                    <a:solidFill>
                      <a:srgbClr val="FF0000"/>
                    </a:solidFill>
                    <a:prstDash val="solid"/>
                    <a:miter/>
                  </a:ln>
                </p:spPr>
                <p:txBody>
                  <a:bodyPr rtlCol="0" anchor="ctr"/>
                  <a:lstStyle/>
                  <a:p>
                    <a:endParaRPr lang="de-DE"/>
                  </a:p>
                </p:txBody>
              </p:sp>
              <p:sp>
                <p:nvSpPr>
                  <p:cNvPr id="286" name="Freihandform: Form 285">
                    <a:extLst>
                      <a:ext uri="{FF2B5EF4-FFF2-40B4-BE49-F238E27FC236}">
                        <a16:creationId xmlns:a16="http://schemas.microsoft.com/office/drawing/2014/main" id="{2E43B368-EBEA-9727-6B7F-05BB0AD4E9F4}"/>
                      </a:ext>
                    </a:extLst>
                  </p:cNvPr>
                  <p:cNvSpPr/>
                  <p:nvPr/>
                </p:nvSpPr>
                <p:spPr>
                  <a:xfrm>
                    <a:off x="8101387" y="2672403"/>
                    <a:ext cx="190500" cy="9525"/>
                  </a:xfrm>
                  <a:custGeom>
                    <a:avLst/>
                    <a:gdLst>
                      <a:gd name="connsiteX0" fmla="*/ 273 w 190500"/>
                      <a:gd name="connsiteY0" fmla="*/ 66 h 9525"/>
                      <a:gd name="connsiteX1" fmla="*/ 190773 w 190500"/>
                      <a:gd name="connsiteY1" fmla="*/ 66 h 9525"/>
                    </a:gdLst>
                    <a:ahLst/>
                    <a:cxnLst>
                      <a:cxn ang="0">
                        <a:pos x="connsiteX0" y="connsiteY0"/>
                      </a:cxn>
                      <a:cxn ang="0">
                        <a:pos x="connsiteX1" y="connsiteY1"/>
                      </a:cxn>
                    </a:cxnLst>
                    <a:rect l="l" t="t" r="r" b="b"/>
                    <a:pathLst>
                      <a:path w="190500" h="9525">
                        <a:moveTo>
                          <a:pt x="273" y="66"/>
                        </a:moveTo>
                        <a:lnTo>
                          <a:pt x="190773" y="66"/>
                        </a:lnTo>
                      </a:path>
                    </a:pathLst>
                  </a:custGeom>
                  <a:noFill/>
                  <a:ln w="12700" cap="rnd">
                    <a:solidFill>
                      <a:srgbClr val="FF0000"/>
                    </a:solidFill>
                    <a:prstDash val="solid"/>
                    <a:miter/>
                  </a:ln>
                </p:spPr>
                <p:txBody>
                  <a:bodyPr rtlCol="0" anchor="ctr"/>
                  <a:lstStyle/>
                  <a:p>
                    <a:endParaRPr lang="de-DE"/>
                  </a:p>
                </p:txBody>
              </p:sp>
            </p:grpSp>
            <p:grpSp>
              <p:nvGrpSpPr>
                <p:cNvPr id="271" name="Grafik 219">
                  <a:extLst>
                    <a:ext uri="{FF2B5EF4-FFF2-40B4-BE49-F238E27FC236}">
                      <a16:creationId xmlns:a16="http://schemas.microsoft.com/office/drawing/2014/main" id="{43E4E478-7EC5-19E5-693F-ABA9D1DDF790}"/>
                    </a:ext>
                  </a:extLst>
                </p:cNvPr>
                <p:cNvGrpSpPr/>
                <p:nvPr/>
              </p:nvGrpSpPr>
              <p:grpSpPr>
                <a:xfrm>
                  <a:off x="8291887" y="2672403"/>
                  <a:ext cx="190500" cy="190500"/>
                  <a:chOff x="8291887" y="2672403"/>
                  <a:chExt cx="190500" cy="190500"/>
                </a:xfrm>
                <a:solidFill>
                  <a:srgbClr val="000000"/>
                </a:solidFill>
              </p:grpSpPr>
              <p:sp>
                <p:nvSpPr>
                  <p:cNvPr id="281" name="Freihandform: Form 280">
                    <a:extLst>
                      <a:ext uri="{FF2B5EF4-FFF2-40B4-BE49-F238E27FC236}">
                        <a16:creationId xmlns:a16="http://schemas.microsoft.com/office/drawing/2014/main" id="{D2011688-B018-C01A-BB2F-7CD6AC07CC55}"/>
                      </a:ext>
                    </a:extLst>
                  </p:cNvPr>
                  <p:cNvSpPr/>
                  <p:nvPr/>
                </p:nvSpPr>
                <p:spPr>
                  <a:xfrm>
                    <a:off x="8291887" y="2672403"/>
                    <a:ext cx="85725" cy="190500"/>
                  </a:xfrm>
                  <a:custGeom>
                    <a:avLst/>
                    <a:gdLst>
                      <a:gd name="connsiteX0" fmla="*/ 293 w 85725"/>
                      <a:gd name="connsiteY0" fmla="*/ 190566 h 190500"/>
                      <a:gd name="connsiteX1" fmla="*/ 293 w 85725"/>
                      <a:gd name="connsiteY1" fmla="*/ 66 h 190500"/>
                      <a:gd name="connsiteX2" fmla="*/ 28868 w 85725"/>
                      <a:gd name="connsiteY2" fmla="*/ 66 h 190500"/>
                      <a:gd name="connsiteX3" fmla="*/ 86018 w 85725"/>
                      <a:gd name="connsiteY3" fmla="*/ 190566 h 190500"/>
                    </a:gdLst>
                    <a:ahLst/>
                    <a:cxnLst>
                      <a:cxn ang="0">
                        <a:pos x="connsiteX0" y="connsiteY0"/>
                      </a:cxn>
                      <a:cxn ang="0">
                        <a:pos x="connsiteX1" y="connsiteY1"/>
                      </a:cxn>
                      <a:cxn ang="0">
                        <a:pos x="connsiteX2" y="connsiteY2"/>
                      </a:cxn>
                      <a:cxn ang="0">
                        <a:pos x="connsiteX3" y="connsiteY3"/>
                      </a:cxn>
                    </a:cxnLst>
                    <a:rect l="l" t="t" r="r" b="b"/>
                    <a:pathLst>
                      <a:path w="85725" h="190500">
                        <a:moveTo>
                          <a:pt x="293" y="190566"/>
                        </a:moveTo>
                        <a:lnTo>
                          <a:pt x="293" y="66"/>
                        </a:lnTo>
                        <a:lnTo>
                          <a:pt x="28868" y="66"/>
                        </a:lnTo>
                        <a:lnTo>
                          <a:pt x="86018" y="190566"/>
                        </a:lnTo>
                      </a:path>
                    </a:pathLst>
                  </a:custGeom>
                  <a:solidFill>
                    <a:srgbClr val="FFFFFF"/>
                  </a:solidFill>
                  <a:ln w="9525" cap="flat">
                    <a:noFill/>
                    <a:prstDash val="solid"/>
                    <a:miter/>
                  </a:ln>
                </p:spPr>
                <p:txBody>
                  <a:bodyPr rtlCol="0" anchor="ctr"/>
                  <a:lstStyle/>
                  <a:p>
                    <a:endParaRPr lang="de-DE"/>
                  </a:p>
                </p:txBody>
              </p:sp>
              <p:sp>
                <p:nvSpPr>
                  <p:cNvPr id="282" name="Freihandform: Form 281">
                    <a:extLst>
                      <a:ext uri="{FF2B5EF4-FFF2-40B4-BE49-F238E27FC236}">
                        <a16:creationId xmlns:a16="http://schemas.microsoft.com/office/drawing/2014/main" id="{FD1E320B-337D-137D-3AAC-73F537D74C10}"/>
                      </a:ext>
                    </a:extLst>
                  </p:cNvPr>
                  <p:cNvSpPr/>
                  <p:nvPr/>
                </p:nvSpPr>
                <p:spPr>
                  <a:xfrm>
                    <a:off x="8291887" y="2672403"/>
                    <a:ext cx="85725" cy="190500"/>
                  </a:xfrm>
                  <a:custGeom>
                    <a:avLst/>
                    <a:gdLst>
                      <a:gd name="connsiteX0" fmla="*/ 293 w 85725"/>
                      <a:gd name="connsiteY0" fmla="*/ 66 h 190500"/>
                      <a:gd name="connsiteX1" fmla="*/ 28868 w 85725"/>
                      <a:gd name="connsiteY1" fmla="*/ 66 h 190500"/>
                      <a:gd name="connsiteX2" fmla="*/ 86018 w 85725"/>
                      <a:gd name="connsiteY2" fmla="*/ 190566 h 190500"/>
                    </a:gdLst>
                    <a:ahLst/>
                    <a:cxnLst>
                      <a:cxn ang="0">
                        <a:pos x="connsiteX0" y="connsiteY0"/>
                      </a:cxn>
                      <a:cxn ang="0">
                        <a:pos x="connsiteX1" y="connsiteY1"/>
                      </a:cxn>
                      <a:cxn ang="0">
                        <a:pos x="connsiteX2" y="connsiteY2"/>
                      </a:cxn>
                    </a:cxnLst>
                    <a:rect l="l" t="t" r="r" b="b"/>
                    <a:pathLst>
                      <a:path w="85725" h="190500">
                        <a:moveTo>
                          <a:pt x="293" y="66"/>
                        </a:moveTo>
                        <a:lnTo>
                          <a:pt x="28868" y="66"/>
                        </a:lnTo>
                        <a:lnTo>
                          <a:pt x="86018" y="190566"/>
                        </a:lnTo>
                      </a:path>
                    </a:pathLst>
                  </a:custGeom>
                  <a:noFill/>
                  <a:ln w="12700" cap="rnd">
                    <a:solidFill>
                      <a:srgbClr val="FF0000"/>
                    </a:solidFill>
                    <a:prstDash val="solid"/>
                    <a:miter/>
                  </a:ln>
                </p:spPr>
                <p:txBody>
                  <a:bodyPr rtlCol="0" anchor="ctr"/>
                  <a:lstStyle/>
                  <a:p>
                    <a:endParaRPr lang="de-DE"/>
                  </a:p>
                </p:txBody>
              </p:sp>
              <p:sp>
                <p:nvSpPr>
                  <p:cNvPr id="283" name="Freihandform: Form 282">
                    <a:extLst>
                      <a:ext uri="{FF2B5EF4-FFF2-40B4-BE49-F238E27FC236}">
                        <a16:creationId xmlns:a16="http://schemas.microsoft.com/office/drawing/2014/main" id="{5BDCE06B-7791-0B31-F9DC-2ADB79082516}"/>
                      </a:ext>
                    </a:extLst>
                  </p:cNvPr>
                  <p:cNvSpPr/>
                  <p:nvPr/>
                </p:nvSpPr>
                <p:spPr>
                  <a:xfrm>
                    <a:off x="8291887" y="2862903"/>
                    <a:ext cx="190500" cy="9525"/>
                  </a:xfrm>
                  <a:custGeom>
                    <a:avLst/>
                    <a:gdLst>
                      <a:gd name="connsiteX0" fmla="*/ 293 w 190500"/>
                      <a:gd name="connsiteY0" fmla="*/ 66 h 9525"/>
                      <a:gd name="connsiteX1" fmla="*/ 190793 w 190500"/>
                      <a:gd name="connsiteY1" fmla="*/ 66 h 9525"/>
                    </a:gdLst>
                    <a:ahLst/>
                    <a:cxnLst>
                      <a:cxn ang="0">
                        <a:pos x="connsiteX0" y="connsiteY0"/>
                      </a:cxn>
                      <a:cxn ang="0">
                        <a:pos x="connsiteX1" y="connsiteY1"/>
                      </a:cxn>
                    </a:cxnLst>
                    <a:rect l="l" t="t" r="r" b="b"/>
                    <a:pathLst>
                      <a:path w="190500" h="9525">
                        <a:moveTo>
                          <a:pt x="293" y="66"/>
                        </a:moveTo>
                        <a:lnTo>
                          <a:pt x="190793" y="66"/>
                        </a:lnTo>
                      </a:path>
                    </a:pathLst>
                  </a:custGeom>
                  <a:noFill/>
                  <a:ln w="12700" cap="rnd">
                    <a:solidFill>
                      <a:srgbClr val="FF0000"/>
                    </a:solidFill>
                    <a:prstDash val="solid"/>
                    <a:miter/>
                  </a:ln>
                </p:spPr>
                <p:txBody>
                  <a:bodyPr rtlCol="0" anchor="ctr"/>
                  <a:lstStyle/>
                  <a:p>
                    <a:endParaRPr lang="de-DE"/>
                  </a:p>
                </p:txBody>
              </p:sp>
            </p:grpSp>
            <p:sp>
              <p:nvSpPr>
                <p:cNvPr id="272" name="Freihandform: Form 271">
                  <a:extLst>
                    <a:ext uri="{FF2B5EF4-FFF2-40B4-BE49-F238E27FC236}">
                      <a16:creationId xmlns:a16="http://schemas.microsoft.com/office/drawing/2014/main" id="{F21026A1-44BE-C286-67A9-51B09D8512AA}"/>
                    </a:ext>
                  </a:extLst>
                </p:cNvPr>
                <p:cNvSpPr/>
                <p:nvPr/>
              </p:nvSpPr>
              <p:spPr>
                <a:xfrm>
                  <a:off x="8482387" y="2862903"/>
                  <a:ext cx="190500" cy="9525"/>
                </a:xfrm>
                <a:custGeom>
                  <a:avLst/>
                  <a:gdLst>
                    <a:gd name="connsiteX0" fmla="*/ 313 w 190500"/>
                    <a:gd name="connsiteY0" fmla="*/ 66 h 9525"/>
                    <a:gd name="connsiteX1" fmla="*/ 190813 w 190500"/>
                    <a:gd name="connsiteY1" fmla="*/ 66 h 9525"/>
                  </a:gdLst>
                  <a:ahLst/>
                  <a:cxnLst>
                    <a:cxn ang="0">
                      <a:pos x="connsiteX0" y="connsiteY0"/>
                    </a:cxn>
                    <a:cxn ang="0">
                      <a:pos x="connsiteX1" y="connsiteY1"/>
                    </a:cxn>
                  </a:cxnLst>
                  <a:rect l="l" t="t" r="r" b="b"/>
                  <a:pathLst>
                    <a:path w="190500" h="9525">
                      <a:moveTo>
                        <a:pt x="313" y="66"/>
                      </a:moveTo>
                      <a:lnTo>
                        <a:pt x="190813" y="66"/>
                      </a:lnTo>
                    </a:path>
                  </a:pathLst>
                </a:custGeom>
                <a:noFill/>
                <a:ln w="12700" cap="rnd">
                  <a:solidFill>
                    <a:srgbClr val="FF0000"/>
                  </a:solidFill>
                  <a:prstDash val="solid"/>
                  <a:miter/>
                </a:ln>
              </p:spPr>
              <p:txBody>
                <a:bodyPr rtlCol="0" anchor="ctr"/>
                <a:lstStyle/>
                <a:p>
                  <a:endParaRPr lang="de-DE"/>
                </a:p>
              </p:txBody>
            </p:sp>
            <p:sp>
              <p:nvSpPr>
                <p:cNvPr id="273" name="Freihandform: Form 272">
                  <a:extLst>
                    <a:ext uri="{FF2B5EF4-FFF2-40B4-BE49-F238E27FC236}">
                      <a16:creationId xmlns:a16="http://schemas.microsoft.com/office/drawing/2014/main" id="{54870EEB-CEB9-31D4-8804-9C6377A7703A}"/>
                    </a:ext>
                  </a:extLst>
                </p:cNvPr>
                <p:cNvSpPr/>
                <p:nvPr/>
              </p:nvSpPr>
              <p:spPr>
                <a:xfrm>
                  <a:off x="8672887" y="2862903"/>
                  <a:ext cx="190500" cy="9525"/>
                </a:xfrm>
                <a:custGeom>
                  <a:avLst/>
                  <a:gdLst>
                    <a:gd name="connsiteX0" fmla="*/ 333 w 190500"/>
                    <a:gd name="connsiteY0" fmla="*/ 66 h 9525"/>
                    <a:gd name="connsiteX1" fmla="*/ 190833 w 190500"/>
                    <a:gd name="connsiteY1" fmla="*/ 66 h 9525"/>
                  </a:gdLst>
                  <a:ahLst/>
                  <a:cxnLst>
                    <a:cxn ang="0">
                      <a:pos x="connsiteX0" y="connsiteY0"/>
                    </a:cxn>
                    <a:cxn ang="0">
                      <a:pos x="connsiteX1" y="connsiteY1"/>
                    </a:cxn>
                  </a:cxnLst>
                  <a:rect l="l" t="t" r="r" b="b"/>
                  <a:pathLst>
                    <a:path w="190500" h="9525">
                      <a:moveTo>
                        <a:pt x="333" y="66"/>
                      </a:moveTo>
                      <a:lnTo>
                        <a:pt x="190833" y="66"/>
                      </a:lnTo>
                    </a:path>
                  </a:pathLst>
                </a:custGeom>
                <a:noFill/>
                <a:ln w="12700" cap="rnd">
                  <a:solidFill>
                    <a:srgbClr val="FF0000"/>
                  </a:solidFill>
                  <a:prstDash val="solid"/>
                  <a:miter/>
                </a:ln>
              </p:spPr>
              <p:txBody>
                <a:bodyPr rtlCol="0" anchor="ctr"/>
                <a:lstStyle/>
                <a:p>
                  <a:endParaRPr lang="de-DE"/>
                </a:p>
              </p:txBody>
            </p:sp>
            <p:sp>
              <p:nvSpPr>
                <p:cNvPr id="274" name="Freihandform: Form 273">
                  <a:extLst>
                    <a:ext uri="{FF2B5EF4-FFF2-40B4-BE49-F238E27FC236}">
                      <a16:creationId xmlns:a16="http://schemas.microsoft.com/office/drawing/2014/main" id="{D9D4C66A-39B4-E43A-CF74-3B66FA57481C}"/>
                    </a:ext>
                  </a:extLst>
                </p:cNvPr>
                <p:cNvSpPr/>
                <p:nvPr/>
              </p:nvSpPr>
              <p:spPr>
                <a:xfrm>
                  <a:off x="8863387" y="2862903"/>
                  <a:ext cx="190500" cy="9525"/>
                </a:xfrm>
                <a:custGeom>
                  <a:avLst/>
                  <a:gdLst>
                    <a:gd name="connsiteX0" fmla="*/ 353 w 190500"/>
                    <a:gd name="connsiteY0" fmla="*/ 66 h 9525"/>
                    <a:gd name="connsiteX1" fmla="*/ 190853 w 190500"/>
                    <a:gd name="connsiteY1" fmla="*/ 66 h 9525"/>
                  </a:gdLst>
                  <a:ahLst/>
                  <a:cxnLst>
                    <a:cxn ang="0">
                      <a:pos x="connsiteX0" y="connsiteY0"/>
                    </a:cxn>
                    <a:cxn ang="0">
                      <a:pos x="connsiteX1" y="connsiteY1"/>
                    </a:cxn>
                  </a:cxnLst>
                  <a:rect l="l" t="t" r="r" b="b"/>
                  <a:pathLst>
                    <a:path w="190500" h="9525">
                      <a:moveTo>
                        <a:pt x="353" y="66"/>
                      </a:moveTo>
                      <a:lnTo>
                        <a:pt x="190853" y="66"/>
                      </a:lnTo>
                    </a:path>
                  </a:pathLst>
                </a:custGeom>
                <a:noFill/>
                <a:ln w="12700" cap="rnd">
                  <a:solidFill>
                    <a:srgbClr val="FF0000"/>
                  </a:solidFill>
                  <a:prstDash val="solid"/>
                  <a:miter/>
                </a:ln>
              </p:spPr>
              <p:txBody>
                <a:bodyPr rtlCol="0" anchor="ctr"/>
                <a:lstStyle/>
                <a:p>
                  <a:endParaRPr lang="de-DE"/>
                </a:p>
              </p:txBody>
            </p:sp>
            <p:sp>
              <p:nvSpPr>
                <p:cNvPr id="275" name="Freihandform: Form 274">
                  <a:extLst>
                    <a:ext uri="{FF2B5EF4-FFF2-40B4-BE49-F238E27FC236}">
                      <a16:creationId xmlns:a16="http://schemas.microsoft.com/office/drawing/2014/main" id="{E5B3AC1A-1D09-BD24-F133-D3CEC3F065AF}"/>
                    </a:ext>
                  </a:extLst>
                </p:cNvPr>
                <p:cNvSpPr/>
                <p:nvPr/>
              </p:nvSpPr>
              <p:spPr>
                <a:xfrm>
                  <a:off x="9053887" y="2862903"/>
                  <a:ext cx="190500" cy="9525"/>
                </a:xfrm>
                <a:custGeom>
                  <a:avLst/>
                  <a:gdLst>
                    <a:gd name="connsiteX0" fmla="*/ 373 w 190500"/>
                    <a:gd name="connsiteY0" fmla="*/ 66 h 9525"/>
                    <a:gd name="connsiteX1" fmla="*/ 190873 w 190500"/>
                    <a:gd name="connsiteY1" fmla="*/ 66 h 9525"/>
                  </a:gdLst>
                  <a:ahLst/>
                  <a:cxnLst>
                    <a:cxn ang="0">
                      <a:pos x="connsiteX0" y="connsiteY0"/>
                    </a:cxn>
                    <a:cxn ang="0">
                      <a:pos x="connsiteX1" y="connsiteY1"/>
                    </a:cxn>
                  </a:cxnLst>
                  <a:rect l="l" t="t" r="r" b="b"/>
                  <a:pathLst>
                    <a:path w="190500" h="9525">
                      <a:moveTo>
                        <a:pt x="373" y="66"/>
                      </a:moveTo>
                      <a:lnTo>
                        <a:pt x="190873" y="66"/>
                      </a:lnTo>
                    </a:path>
                  </a:pathLst>
                </a:custGeom>
                <a:noFill/>
                <a:ln w="12700" cap="rnd">
                  <a:solidFill>
                    <a:srgbClr val="FF0000"/>
                  </a:solidFill>
                  <a:prstDash val="solid"/>
                  <a:miter/>
                </a:ln>
              </p:spPr>
              <p:txBody>
                <a:bodyPr rtlCol="0" anchor="ctr"/>
                <a:lstStyle/>
                <a:p>
                  <a:endParaRPr lang="de-DE"/>
                </a:p>
              </p:txBody>
            </p:sp>
            <p:sp>
              <p:nvSpPr>
                <p:cNvPr id="276" name="Freihandform: Form 275">
                  <a:extLst>
                    <a:ext uri="{FF2B5EF4-FFF2-40B4-BE49-F238E27FC236}">
                      <a16:creationId xmlns:a16="http://schemas.microsoft.com/office/drawing/2014/main" id="{A602EBFB-DF9F-AEE3-3478-AF19801DF7C0}"/>
                    </a:ext>
                  </a:extLst>
                </p:cNvPr>
                <p:cNvSpPr/>
                <p:nvPr/>
              </p:nvSpPr>
              <p:spPr>
                <a:xfrm>
                  <a:off x="9244387" y="2862903"/>
                  <a:ext cx="190500" cy="9525"/>
                </a:xfrm>
                <a:custGeom>
                  <a:avLst/>
                  <a:gdLst>
                    <a:gd name="connsiteX0" fmla="*/ 393 w 190500"/>
                    <a:gd name="connsiteY0" fmla="*/ 66 h 9525"/>
                    <a:gd name="connsiteX1" fmla="*/ 190893 w 190500"/>
                    <a:gd name="connsiteY1" fmla="*/ 66 h 9525"/>
                  </a:gdLst>
                  <a:ahLst/>
                  <a:cxnLst>
                    <a:cxn ang="0">
                      <a:pos x="connsiteX0" y="connsiteY0"/>
                    </a:cxn>
                    <a:cxn ang="0">
                      <a:pos x="connsiteX1" y="connsiteY1"/>
                    </a:cxn>
                  </a:cxnLst>
                  <a:rect l="l" t="t" r="r" b="b"/>
                  <a:pathLst>
                    <a:path w="190500" h="9525">
                      <a:moveTo>
                        <a:pt x="393" y="66"/>
                      </a:moveTo>
                      <a:lnTo>
                        <a:pt x="190893" y="66"/>
                      </a:lnTo>
                    </a:path>
                  </a:pathLst>
                </a:custGeom>
                <a:noFill/>
                <a:ln w="12700" cap="rnd">
                  <a:solidFill>
                    <a:srgbClr val="FF0000"/>
                  </a:solidFill>
                  <a:prstDash val="solid"/>
                  <a:miter/>
                </a:ln>
              </p:spPr>
              <p:txBody>
                <a:bodyPr rtlCol="0" anchor="ctr"/>
                <a:lstStyle/>
                <a:p>
                  <a:endParaRPr lang="de-DE"/>
                </a:p>
              </p:txBody>
            </p:sp>
            <p:sp>
              <p:nvSpPr>
                <p:cNvPr id="277" name="Freihandform: Form 276">
                  <a:extLst>
                    <a:ext uri="{FF2B5EF4-FFF2-40B4-BE49-F238E27FC236}">
                      <a16:creationId xmlns:a16="http://schemas.microsoft.com/office/drawing/2014/main" id="{449AF268-553B-56AA-D2C8-A3F5B8681543}"/>
                    </a:ext>
                  </a:extLst>
                </p:cNvPr>
                <p:cNvSpPr/>
                <p:nvPr/>
              </p:nvSpPr>
              <p:spPr>
                <a:xfrm>
                  <a:off x="9434887" y="2862903"/>
                  <a:ext cx="190500" cy="9525"/>
                </a:xfrm>
                <a:custGeom>
                  <a:avLst/>
                  <a:gdLst>
                    <a:gd name="connsiteX0" fmla="*/ 413 w 190500"/>
                    <a:gd name="connsiteY0" fmla="*/ 66 h 9525"/>
                    <a:gd name="connsiteX1" fmla="*/ 190913 w 190500"/>
                    <a:gd name="connsiteY1" fmla="*/ 66 h 9525"/>
                  </a:gdLst>
                  <a:ahLst/>
                  <a:cxnLst>
                    <a:cxn ang="0">
                      <a:pos x="connsiteX0" y="connsiteY0"/>
                    </a:cxn>
                    <a:cxn ang="0">
                      <a:pos x="connsiteX1" y="connsiteY1"/>
                    </a:cxn>
                  </a:cxnLst>
                  <a:rect l="l" t="t" r="r" b="b"/>
                  <a:pathLst>
                    <a:path w="190500" h="9525">
                      <a:moveTo>
                        <a:pt x="413" y="66"/>
                      </a:moveTo>
                      <a:lnTo>
                        <a:pt x="190913" y="66"/>
                      </a:lnTo>
                    </a:path>
                  </a:pathLst>
                </a:custGeom>
                <a:noFill/>
                <a:ln w="12700" cap="rnd">
                  <a:solidFill>
                    <a:srgbClr val="FF0000"/>
                  </a:solidFill>
                  <a:prstDash val="solid"/>
                  <a:miter/>
                </a:ln>
              </p:spPr>
              <p:txBody>
                <a:bodyPr rtlCol="0" anchor="ctr"/>
                <a:lstStyle/>
                <a:p>
                  <a:endParaRPr lang="de-DE"/>
                </a:p>
              </p:txBody>
            </p:sp>
            <p:sp>
              <p:nvSpPr>
                <p:cNvPr id="278" name="Freihandform: Form 277">
                  <a:extLst>
                    <a:ext uri="{FF2B5EF4-FFF2-40B4-BE49-F238E27FC236}">
                      <a16:creationId xmlns:a16="http://schemas.microsoft.com/office/drawing/2014/main" id="{C1B32741-B2C0-6DE9-AF77-8143EC47C7B6}"/>
                    </a:ext>
                  </a:extLst>
                </p:cNvPr>
                <p:cNvSpPr/>
                <p:nvPr/>
              </p:nvSpPr>
              <p:spPr>
                <a:xfrm>
                  <a:off x="9625387" y="2862903"/>
                  <a:ext cx="190500" cy="9525"/>
                </a:xfrm>
                <a:custGeom>
                  <a:avLst/>
                  <a:gdLst>
                    <a:gd name="connsiteX0" fmla="*/ 433 w 190500"/>
                    <a:gd name="connsiteY0" fmla="*/ 66 h 9525"/>
                    <a:gd name="connsiteX1" fmla="*/ 190933 w 190500"/>
                    <a:gd name="connsiteY1" fmla="*/ 66 h 9525"/>
                  </a:gdLst>
                  <a:ahLst/>
                  <a:cxnLst>
                    <a:cxn ang="0">
                      <a:pos x="connsiteX0" y="connsiteY0"/>
                    </a:cxn>
                    <a:cxn ang="0">
                      <a:pos x="connsiteX1" y="connsiteY1"/>
                    </a:cxn>
                  </a:cxnLst>
                  <a:rect l="l" t="t" r="r" b="b"/>
                  <a:pathLst>
                    <a:path w="190500" h="9525">
                      <a:moveTo>
                        <a:pt x="433" y="66"/>
                      </a:moveTo>
                      <a:lnTo>
                        <a:pt x="190933" y="66"/>
                      </a:lnTo>
                    </a:path>
                  </a:pathLst>
                </a:custGeom>
                <a:noFill/>
                <a:ln w="12700" cap="rnd">
                  <a:solidFill>
                    <a:srgbClr val="FF0000"/>
                  </a:solidFill>
                  <a:prstDash val="solid"/>
                  <a:miter/>
                </a:ln>
              </p:spPr>
              <p:txBody>
                <a:bodyPr rtlCol="0" anchor="ctr"/>
                <a:lstStyle/>
                <a:p>
                  <a:endParaRPr lang="de-DE"/>
                </a:p>
              </p:txBody>
            </p:sp>
            <p:sp>
              <p:nvSpPr>
                <p:cNvPr id="279" name="Freihandform: Form 278">
                  <a:extLst>
                    <a:ext uri="{FF2B5EF4-FFF2-40B4-BE49-F238E27FC236}">
                      <a16:creationId xmlns:a16="http://schemas.microsoft.com/office/drawing/2014/main" id="{103ABBAD-88F5-7D1C-DEFD-0B150D471F7F}"/>
                    </a:ext>
                  </a:extLst>
                </p:cNvPr>
                <p:cNvSpPr/>
                <p:nvPr/>
              </p:nvSpPr>
              <p:spPr>
                <a:xfrm>
                  <a:off x="9815887" y="2862903"/>
                  <a:ext cx="190500" cy="9525"/>
                </a:xfrm>
                <a:custGeom>
                  <a:avLst/>
                  <a:gdLst>
                    <a:gd name="connsiteX0" fmla="*/ 453 w 190500"/>
                    <a:gd name="connsiteY0" fmla="*/ 66 h 9525"/>
                    <a:gd name="connsiteX1" fmla="*/ 190953 w 190500"/>
                    <a:gd name="connsiteY1" fmla="*/ 66 h 9525"/>
                  </a:gdLst>
                  <a:ahLst/>
                  <a:cxnLst>
                    <a:cxn ang="0">
                      <a:pos x="connsiteX0" y="connsiteY0"/>
                    </a:cxn>
                    <a:cxn ang="0">
                      <a:pos x="connsiteX1" y="connsiteY1"/>
                    </a:cxn>
                  </a:cxnLst>
                  <a:rect l="l" t="t" r="r" b="b"/>
                  <a:pathLst>
                    <a:path w="190500" h="9525">
                      <a:moveTo>
                        <a:pt x="453" y="66"/>
                      </a:moveTo>
                      <a:lnTo>
                        <a:pt x="190953" y="66"/>
                      </a:lnTo>
                    </a:path>
                  </a:pathLst>
                </a:custGeom>
                <a:noFill/>
                <a:ln w="12700" cap="rnd">
                  <a:solidFill>
                    <a:srgbClr val="FF0000"/>
                  </a:solidFill>
                  <a:prstDash val="solid"/>
                  <a:miter/>
                </a:ln>
              </p:spPr>
              <p:txBody>
                <a:bodyPr rtlCol="0" anchor="ctr"/>
                <a:lstStyle/>
                <a:p>
                  <a:endParaRPr lang="de-DE"/>
                </a:p>
              </p:txBody>
            </p:sp>
            <p:sp>
              <p:nvSpPr>
                <p:cNvPr id="280" name="Freihandform: Form 279">
                  <a:extLst>
                    <a:ext uri="{FF2B5EF4-FFF2-40B4-BE49-F238E27FC236}">
                      <a16:creationId xmlns:a16="http://schemas.microsoft.com/office/drawing/2014/main" id="{9EB939A8-32B8-A3D5-475C-17D3BC339440}"/>
                    </a:ext>
                  </a:extLst>
                </p:cNvPr>
                <p:cNvSpPr/>
                <p:nvPr/>
              </p:nvSpPr>
              <p:spPr>
                <a:xfrm>
                  <a:off x="10006386" y="2862903"/>
                  <a:ext cx="276225" cy="45719"/>
                </a:xfrm>
                <a:custGeom>
                  <a:avLst/>
                  <a:gdLst>
                    <a:gd name="connsiteX0" fmla="*/ 473 w 190500"/>
                    <a:gd name="connsiteY0" fmla="*/ 66 h 9525"/>
                    <a:gd name="connsiteX1" fmla="*/ 190973 w 190500"/>
                    <a:gd name="connsiteY1" fmla="*/ 66 h 9525"/>
                  </a:gdLst>
                  <a:ahLst/>
                  <a:cxnLst>
                    <a:cxn ang="0">
                      <a:pos x="connsiteX0" y="connsiteY0"/>
                    </a:cxn>
                    <a:cxn ang="0">
                      <a:pos x="connsiteX1" y="connsiteY1"/>
                    </a:cxn>
                  </a:cxnLst>
                  <a:rect l="l" t="t" r="r" b="b"/>
                  <a:pathLst>
                    <a:path w="190500" h="9525">
                      <a:moveTo>
                        <a:pt x="473" y="66"/>
                      </a:moveTo>
                      <a:lnTo>
                        <a:pt x="190973" y="66"/>
                      </a:lnTo>
                    </a:path>
                  </a:pathLst>
                </a:custGeom>
                <a:noFill/>
                <a:ln w="12700" cap="rnd">
                  <a:solidFill>
                    <a:srgbClr val="FF0000"/>
                  </a:solidFill>
                  <a:prstDash val="solid"/>
                  <a:miter/>
                </a:ln>
              </p:spPr>
              <p:txBody>
                <a:bodyPr rtlCol="0" anchor="ctr"/>
                <a:lstStyle/>
                <a:p>
                  <a:endParaRPr lang="de-DE"/>
                </a:p>
              </p:txBody>
            </p:sp>
          </p:grpSp>
        </p:grpSp>
        <p:grpSp>
          <p:nvGrpSpPr>
            <p:cNvPr id="218" name="Grafik 219">
              <a:extLst>
                <a:ext uri="{FF2B5EF4-FFF2-40B4-BE49-F238E27FC236}">
                  <a16:creationId xmlns:a16="http://schemas.microsoft.com/office/drawing/2014/main" id="{9B330DD3-5C7D-12AC-02B3-912816B666CE}"/>
                </a:ext>
              </a:extLst>
            </p:cNvPr>
            <p:cNvGrpSpPr/>
            <p:nvPr/>
          </p:nvGrpSpPr>
          <p:grpSpPr>
            <a:xfrm>
              <a:off x="5676322" y="2921958"/>
              <a:ext cx="4596765" cy="272414"/>
              <a:chOff x="5676322" y="2921958"/>
              <a:chExt cx="4596765" cy="272414"/>
            </a:xfrm>
          </p:grpSpPr>
          <p:sp>
            <p:nvSpPr>
              <p:cNvPr id="242" name="Textfeld 241">
                <a:extLst>
                  <a:ext uri="{FF2B5EF4-FFF2-40B4-BE49-F238E27FC236}">
                    <a16:creationId xmlns:a16="http://schemas.microsoft.com/office/drawing/2014/main" id="{89F84CF4-87AC-BA0C-D4C8-A51199EE78F5}"/>
                  </a:ext>
                </a:extLst>
              </p:cNvPr>
              <p:cNvSpPr txBox="1"/>
              <p:nvPr/>
            </p:nvSpPr>
            <p:spPr>
              <a:xfrm>
                <a:off x="5676322" y="2921958"/>
                <a:ext cx="782955" cy="253365"/>
              </a:xfrm>
              <a:prstGeom prst="rect">
                <a:avLst/>
              </a:prstGeom>
              <a:noFill/>
            </p:spPr>
            <p:txBody>
              <a:bodyPr wrap="none" rtlCol="0">
                <a:spAutoFit/>
              </a:bodyPr>
              <a:lstStyle/>
              <a:p>
                <a:pPr algn="l"/>
                <a:r>
                  <a:rPr lang="de-DE" sz="1125" spc="0" baseline="0">
                    <a:ln/>
                    <a:solidFill>
                      <a:srgbClr val="0041C4"/>
                    </a:solidFill>
                    <a:latin typeface="Helvetica"/>
                    <a:cs typeface="Helvetica"/>
                    <a:sym typeface="Helvetica"/>
                    <a:rtl val="0"/>
                  </a:rPr>
                  <a:t>SyncRST</a:t>
                </a:r>
              </a:p>
            </p:txBody>
          </p:sp>
          <p:grpSp>
            <p:nvGrpSpPr>
              <p:cNvPr id="243" name="Grafik 219">
                <a:extLst>
                  <a:ext uri="{FF2B5EF4-FFF2-40B4-BE49-F238E27FC236}">
                    <a16:creationId xmlns:a16="http://schemas.microsoft.com/office/drawing/2014/main" id="{2726986C-47E4-5928-C082-609AA7A3D5B2}"/>
                  </a:ext>
                </a:extLst>
              </p:cNvPr>
              <p:cNvGrpSpPr/>
              <p:nvPr/>
            </p:nvGrpSpPr>
            <p:grpSpPr>
              <a:xfrm>
                <a:off x="6463087" y="2958153"/>
                <a:ext cx="3810000" cy="236219"/>
                <a:chOff x="6463087" y="2958153"/>
                <a:chExt cx="3810000" cy="236219"/>
              </a:xfrm>
            </p:grpSpPr>
            <p:sp>
              <p:nvSpPr>
                <p:cNvPr id="244" name="Freihandform: Form 243">
                  <a:extLst>
                    <a:ext uri="{FF2B5EF4-FFF2-40B4-BE49-F238E27FC236}">
                      <a16:creationId xmlns:a16="http://schemas.microsoft.com/office/drawing/2014/main" id="{F9071915-3AC5-5CA1-C998-B21C8DA0B0F8}"/>
                    </a:ext>
                  </a:extLst>
                </p:cNvPr>
                <p:cNvSpPr/>
                <p:nvPr/>
              </p:nvSpPr>
              <p:spPr>
                <a:xfrm>
                  <a:off x="6463087" y="3148653"/>
                  <a:ext cx="190500" cy="9525"/>
                </a:xfrm>
                <a:custGeom>
                  <a:avLst/>
                  <a:gdLst>
                    <a:gd name="connsiteX0" fmla="*/ 101 w 190500"/>
                    <a:gd name="connsiteY0" fmla="*/ 96 h 9525"/>
                    <a:gd name="connsiteX1" fmla="*/ 190601 w 190500"/>
                    <a:gd name="connsiteY1" fmla="*/ 96 h 9525"/>
                  </a:gdLst>
                  <a:ahLst/>
                  <a:cxnLst>
                    <a:cxn ang="0">
                      <a:pos x="connsiteX0" y="connsiteY0"/>
                    </a:cxn>
                    <a:cxn ang="0">
                      <a:pos x="connsiteX1" y="connsiteY1"/>
                    </a:cxn>
                  </a:cxnLst>
                  <a:rect l="l" t="t" r="r" b="b"/>
                  <a:pathLst>
                    <a:path w="190500" h="9525">
                      <a:moveTo>
                        <a:pt x="101" y="96"/>
                      </a:moveTo>
                      <a:lnTo>
                        <a:pt x="190601" y="96"/>
                      </a:lnTo>
                    </a:path>
                  </a:pathLst>
                </a:custGeom>
                <a:noFill/>
                <a:ln w="9525" cap="rnd">
                  <a:solidFill>
                    <a:srgbClr val="000000"/>
                  </a:solidFill>
                  <a:prstDash val="solid"/>
                  <a:miter/>
                </a:ln>
              </p:spPr>
              <p:txBody>
                <a:bodyPr rtlCol="0" anchor="ctr"/>
                <a:lstStyle/>
                <a:p>
                  <a:endParaRPr lang="de-DE"/>
                </a:p>
              </p:txBody>
            </p:sp>
            <p:sp>
              <p:nvSpPr>
                <p:cNvPr id="245" name="Freihandform: Form 244">
                  <a:extLst>
                    <a:ext uri="{FF2B5EF4-FFF2-40B4-BE49-F238E27FC236}">
                      <a16:creationId xmlns:a16="http://schemas.microsoft.com/office/drawing/2014/main" id="{5A958AB4-A2A9-98FE-A601-551210D23EE9}"/>
                    </a:ext>
                  </a:extLst>
                </p:cNvPr>
                <p:cNvSpPr/>
                <p:nvPr/>
              </p:nvSpPr>
              <p:spPr>
                <a:xfrm>
                  <a:off x="6653587" y="3148653"/>
                  <a:ext cx="190500" cy="9525"/>
                </a:xfrm>
                <a:custGeom>
                  <a:avLst/>
                  <a:gdLst>
                    <a:gd name="connsiteX0" fmla="*/ 121 w 190500"/>
                    <a:gd name="connsiteY0" fmla="*/ 96 h 9525"/>
                    <a:gd name="connsiteX1" fmla="*/ 190621 w 190500"/>
                    <a:gd name="connsiteY1" fmla="*/ 96 h 9525"/>
                  </a:gdLst>
                  <a:ahLst/>
                  <a:cxnLst>
                    <a:cxn ang="0">
                      <a:pos x="connsiteX0" y="connsiteY0"/>
                    </a:cxn>
                    <a:cxn ang="0">
                      <a:pos x="connsiteX1" y="connsiteY1"/>
                    </a:cxn>
                  </a:cxnLst>
                  <a:rect l="l" t="t" r="r" b="b"/>
                  <a:pathLst>
                    <a:path w="190500" h="9525">
                      <a:moveTo>
                        <a:pt x="121" y="96"/>
                      </a:moveTo>
                      <a:lnTo>
                        <a:pt x="190621" y="96"/>
                      </a:lnTo>
                    </a:path>
                  </a:pathLst>
                </a:custGeom>
                <a:noFill/>
                <a:ln w="9525" cap="rnd">
                  <a:solidFill>
                    <a:srgbClr val="000000"/>
                  </a:solidFill>
                  <a:prstDash val="solid"/>
                  <a:miter/>
                </a:ln>
              </p:spPr>
              <p:txBody>
                <a:bodyPr rtlCol="0" anchor="ctr"/>
                <a:lstStyle/>
                <a:p>
                  <a:endParaRPr lang="de-DE"/>
                </a:p>
              </p:txBody>
            </p:sp>
            <p:sp>
              <p:nvSpPr>
                <p:cNvPr id="246" name="Freihandform: Form 245">
                  <a:extLst>
                    <a:ext uri="{FF2B5EF4-FFF2-40B4-BE49-F238E27FC236}">
                      <a16:creationId xmlns:a16="http://schemas.microsoft.com/office/drawing/2014/main" id="{407CC467-9B86-E2CC-41B5-605F3ACBF692}"/>
                    </a:ext>
                  </a:extLst>
                </p:cNvPr>
                <p:cNvSpPr/>
                <p:nvPr/>
              </p:nvSpPr>
              <p:spPr>
                <a:xfrm>
                  <a:off x="6844087" y="3148653"/>
                  <a:ext cx="190500" cy="9525"/>
                </a:xfrm>
                <a:custGeom>
                  <a:avLst/>
                  <a:gdLst>
                    <a:gd name="connsiteX0" fmla="*/ 141 w 190500"/>
                    <a:gd name="connsiteY0" fmla="*/ 96 h 9525"/>
                    <a:gd name="connsiteX1" fmla="*/ 190641 w 190500"/>
                    <a:gd name="connsiteY1" fmla="*/ 96 h 9525"/>
                  </a:gdLst>
                  <a:ahLst/>
                  <a:cxnLst>
                    <a:cxn ang="0">
                      <a:pos x="connsiteX0" y="connsiteY0"/>
                    </a:cxn>
                    <a:cxn ang="0">
                      <a:pos x="connsiteX1" y="connsiteY1"/>
                    </a:cxn>
                  </a:cxnLst>
                  <a:rect l="l" t="t" r="r" b="b"/>
                  <a:pathLst>
                    <a:path w="190500" h="9525">
                      <a:moveTo>
                        <a:pt x="141" y="96"/>
                      </a:moveTo>
                      <a:lnTo>
                        <a:pt x="190641" y="96"/>
                      </a:lnTo>
                    </a:path>
                  </a:pathLst>
                </a:custGeom>
                <a:noFill/>
                <a:ln w="9525" cap="rnd">
                  <a:solidFill>
                    <a:srgbClr val="000000"/>
                  </a:solidFill>
                  <a:prstDash val="solid"/>
                  <a:miter/>
                </a:ln>
              </p:spPr>
              <p:txBody>
                <a:bodyPr rtlCol="0" anchor="ctr"/>
                <a:lstStyle/>
                <a:p>
                  <a:endParaRPr lang="de-DE"/>
                </a:p>
              </p:txBody>
            </p:sp>
            <p:sp>
              <p:nvSpPr>
                <p:cNvPr id="247" name="Freihandform: Form 246">
                  <a:extLst>
                    <a:ext uri="{FF2B5EF4-FFF2-40B4-BE49-F238E27FC236}">
                      <a16:creationId xmlns:a16="http://schemas.microsoft.com/office/drawing/2014/main" id="{D6209B76-DDB7-964A-A8F4-B4390398B93E}"/>
                    </a:ext>
                  </a:extLst>
                </p:cNvPr>
                <p:cNvSpPr/>
                <p:nvPr/>
              </p:nvSpPr>
              <p:spPr>
                <a:xfrm>
                  <a:off x="7034587" y="3148653"/>
                  <a:ext cx="190500" cy="9525"/>
                </a:xfrm>
                <a:custGeom>
                  <a:avLst/>
                  <a:gdLst>
                    <a:gd name="connsiteX0" fmla="*/ 161 w 190500"/>
                    <a:gd name="connsiteY0" fmla="*/ 96 h 9525"/>
                    <a:gd name="connsiteX1" fmla="*/ 190661 w 190500"/>
                    <a:gd name="connsiteY1" fmla="*/ 96 h 9525"/>
                  </a:gdLst>
                  <a:ahLst/>
                  <a:cxnLst>
                    <a:cxn ang="0">
                      <a:pos x="connsiteX0" y="connsiteY0"/>
                    </a:cxn>
                    <a:cxn ang="0">
                      <a:pos x="connsiteX1" y="connsiteY1"/>
                    </a:cxn>
                  </a:cxnLst>
                  <a:rect l="l" t="t" r="r" b="b"/>
                  <a:pathLst>
                    <a:path w="190500" h="9525">
                      <a:moveTo>
                        <a:pt x="161" y="96"/>
                      </a:moveTo>
                      <a:lnTo>
                        <a:pt x="190661" y="96"/>
                      </a:lnTo>
                    </a:path>
                  </a:pathLst>
                </a:custGeom>
                <a:noFill/>
                <a:ln w="9525" cap="rnd">
                  <a:solidFill>
                    <a:srgbClr val="000000"/>
                  </a:solidFill>
                  <a:prstDash val="solid"/>
                  <a:miter/>
                </a:ln>
              </p:spPr>
              <p:txBody>
                <a:bodyPr rtlCol="0" anchor="ctr"/>
                <a:lstStyle/>
                <a:p>
                  <a:endParaRPr lang="de-DE"/>
                </a:p>
              </p:txBody>
            </p:sp>
            <p:sp>
              <p:nvSpPr>
                <p:cNvPr id="248" name="Freihandform: Form 247">
                  <a:extLst>
                    <a:ext uri="{FF2B5EF4-FFF2-40B4-BE49-F238E27FC236}">
                      <a16:creationId xmlns:a16="http://schemas.microsoft.com/office/drawing/2014/main" id="{4764CF22-164D-B73E-FDBD-A828624CED85}"/>
                    </a:ext>
                  </a:extLst>
                </p:cNvPr>
                <p:cNvSpPr/>
                <p:nvPr/>
              </p:nvSpPr>
              <p:spPr>
                <a:xfrm>
                  <a:off x="7225087" y="3148653"/>
                  <a:ext cx="190500" cy="9525"/>
                </a:xfrm>
                <a:custGeom>
                  <a:avLst/>
                  <a:gdLst>
                    <a:gd name="connsiteX0" fmla="*/ 181 w 190500"/>
                    <a:gd name="connsiteY0" fmla="*/ 96 h 9525"/>
                    <a:gd name="connsiteX1" fmla="*/ 190681 w 190500"/>
                    <a:gd name="connsiteY1" fmla="*/ 96 h 9525"/>
                  </a:gdLst>
                  <a:ahLst/>
                  <a:cxnLst>
                    <a:cxn ang="0">
                      <a:pos x="connsiteX0" y="connsiteY0"/>
                    </a:cxn>
                    <a:cxn ang="0">
                      <a:pos x="connsiteX1" y="connsiteY1"/>
                    </a:cxn>
                  </a:cxnLst>
                  <a:rect l="l" t="t" r="r" b="b"/>
                  <a:pathLst>
                    <a:path w="190500" h="9525">
                      <a:moveTo>
                        <a:pt x="181" y="96"/>
                      </a:moveTo>
                      <a:lnTo>
                        <a:pt x="190681" y="96"/>
                      </a:lnTo>
                    </a:path>
                  </a:pathLst>
                </a:custGeom>
                <a:noFill/>
                <a:ln w="9525" cap="rnd">
                  <a:solidFill>
                    <a:srgbClr val="000000"/>
                  </a:solidFill>
                  <a:prstDash val="solid"/>
                  <a:miter/>
                </a:ln>
              </p:spPr>
              <p:txBody>
                <a:bodyPr rtlCol="0" anchor="ctr"/>
                <a:lstStyle/>
                <a:p>
                  <a:endParaRPr lang="de-DE"/>
                </a:p>
              </p:txBody>
            </p:sp>
            <p:sp>
              <p:nvSpPr>
                <p:cNvPr id="249" name="Freihandform: Form 248">
                  <a:extLst>
                    <a:ext uri="{FF2B5EF4-FFF2-40B4-BE49-F238E27FC236}">
                      <a16:creationId xmlns:a16="http://schemas.microsoft.com/office/drawing/2014/main" id="{988AAB0C-7259-C684-6F7C-E2F47F2A5936}"/>
                    </a:ext>
                  </a:extLst>
                </p:cNvPr>
                <p:cNvSpPr/>
                <p:nvPr/>
              </p:nvSpPr>
              <p:spPr>
                <a:xfrm>
                  <a:off x="7415587" y="3148653"/>
                  <a:ext cx="190500" cy="9525"/>
                </a:xfrm>
                <a:custGeom>
                  <a:avLst/>
                  <a:gdLst>
                    <a:gd name="connsiteX0" fmla="*/ 201 w 190500"/>
                    <a:gd name="connsiteY0" fmla="*/ 96 h 9525"/>
                    <a:gd name="connsiteX1" fmla="*/ 190701 w 190500"/>
                    <a:gd name="connsiteY1" fmla="*/ 96 h 9525"/>
                  </a:gdLst>
                  <a:ahLst/>
                  <a:cxnLst>
                    <a:cxn ang="0">
                      <a:pos x="connsiteX0" y="connsiteY0"/>
                    </a:cxn>
                    <a:cxn ang="0">
                      <a:pos x="connsiteX1" y="connsiteY1"/>
                    </a:cxn>
                  </a:cxnLst>
                  <a:rect l="l" t="t" r="r" b="b"/>
                  <a:pathLst>
                    <a:path w="190500" h="9525">
                      <a:moveTo>
                        <a:pt x="201" y="96"/>
                      </a:moveTo>
                      <a:lnTo>
                        <a:pt x="190701" y="96"/>
                      </a:lnTo>
                    </a:path>
                  </a:pathLst>
                </a:custGeom>
                <a:noFill/>
                <a:ln w="9525" cap="rnd">
                  <a:solidFill>
                    <a:srgbClr val="000000"/>
                  </a:solidFill>
                  <a:prstDash val="solid"/>
                  <a:miter/>
                </a:ln>
              </p:spPr>
              <p:txBody>
                <a:bodyPr rtlCol="0" anchor="ctr"/>
                <a:lstStyle/>
                <a:p>
                  <a:endParaRPr lang="de-DE"/>
                </a:p>
              </p:txBody>
            </p:sp>
            <p:sp>
              <p:nvSpPr>
                <p:cNvPr id="250" name="Freihandform: Form 249">
                  <a:extLst>
                    <a:ext uri="{FF2B5EF4-FFF2-40B4-BE49-F238E27FC236}">
                      <a16:creationId xmlns:a16="http://schemas.microsoft.com/office/drawing/2014/main" id="{90579471-5167-4B19-252E-FAEAA3AA56D9}"/>
                    </a:ext>
                  </a:extLst>
                </p:cNvPr>
                <p:cNvSpPr/>
                <p:nvPr/>
              </p:nvSpPr>
              <p:spPr>
                <a:xfrm>
                  <a:off x="7606087" y="3148653"/>
                  <a:ext cx="190500" cy="9525"/>
                </a:xfrm>
                <a:custGeom>
                  <a:avLst/>
                  <a:gdLst>
                    <a:gd name="connsiteX0" fmla="*/ 221 w 190500"/>
                    <a:gd name="connsiteY0" fmla="*/ 96 h 9525"/>
                    <a:gd name="connsiteX1" fmla="*/ 190721 w 190500"/>
                    <a:gd name="connsiteY1" fmla="*/ 96 h 9525"/>
                  </a:gdLst>
                  <a:ahLst/>
                  <a:cxnLst>
                    <a:cxn ang="0">
                      <a:pos x="connsiteX0" y="connsiteY0"/>
                    </a:cxn>
                    <a:cxn ang="0">
                      <a:pos x="connsiteX1" y="connsiteY1"/>
                    </a:cxn>
                  </a:cxnLst>
                  <a:rect l="l" t="t" r="r" b="b"/>
                  <a:pathLst>
                    <a:path w="190500" h="9525">
                      <a:moveTo>
                        <a:pt x="221" y="96"/>
                      </a:moveTo>
                      <a:lnTo>
                        <a:pt x="190721" y="96"/>
                      </a:lnTo>
                    </a:path>
                  </a:pathLst>
                </a:custGeom>
                <a:noFill/>
                <a:ln w="9525" cap="rnd">
                  <a:solidFill>
                    <a:srgbClr val="000000"/>
                  </a:solidFill>
                  <a:prstDash val="solid"/>
                  <a:miter/>
                </a:ln>
              </p:spPr>
              <p:txBody>
                <a:bodyPr rtlCol="0" anchor="ctr"/>
                <a:lstStyle/>
                <a:p>
                  <a:endParaRPr lang="de-DE"/>
                </a:p>
              </p:txBody>
            </p:sp>
            <p:sp>
              <p:nvSpPr>
                <p:cNvPr id="251" name="Freihandform: Form 250">
                  <a:extLst>
                    <a:ext uri="{FF2B5EF4-FFF2-40B4-BE49-F238E27FC236}">
                      <a16:creationId xmlns:a16="http://schemas.microsoft.com/office/drawing/2014/main" id="{2BB245C7-7552-4F44-2D12-1C77809FAB4C}"/>
                    </a:ext>
                  </a:extLst>
                </p:cNvPr>
                <p:cNvSpPr/>
                <p:nvPr/>
              </p:nvSpPr>
              <p:spPr>
                <a:xfrm>
                  <a:off x="7796587" y="3148653"/>
                  <a:ext cx="190500" cy="9525"/>
                </a:xfrm>
                <a:custGeom>
                  <a:avLst/>
                  <a:gdLst>
                    <a:gd name="connsiteX0" fmla="*/ 241 w 190500"/>
                    <a:gd name="connsiteY0" fmla="*/ 96 h 9525"/>
                    <a:gd name="connsiteX1" fmla="*/ 190741 w 190500"/>
                    <a:gd name="connsiteY1" fmla="*/ 96 h 9525"/>
                  </a:gdLst>
                  <a:ahLst/>
                  <a:cxnLst>
                    <a:cxn ang="0">
                      <a:pos x="connsiteX0" y="connsiteY0"/>
                    </a:cxn>
                    <a:cxn ang="0">
                      <a:pos x="connsiteX1" y="connsiteY1"/>
                    </a:cxn>
                  </a:cxnLst>
                  <a:rect l="l" t="t" r="r" b="b"/>
                  <a:pathLst>
                    <a:path w="190500" h="9525">
                      <a:moveTo>
                        <a:pt x="241" y="96"/>
                      </a:moveTo>
                      <a:lnTo>
                        <a:pt x="190741" y="96"/>
                      </a:lnTo>
                    </a:path>
                  </a:pathLst>
                </a:custGeom>
                <a:noFill/>
                <a:ln w="9525" cap="rnd">
                  <a:solidFill>
                    <a:srgbClr val="000000"/>
                  </a:solidFill>
                  <a:prstDash val="solid"/>
                  <a:miter/>
                </a:ln>
              </p:spPr>
              <p:txBody>
                <a:bodyPr rtlCol="0" anchor="ctr"/>
                <a:lstStyle/>
                <a:p>
                  <a:endParaRPr lang="de-DE"/>
                </a:p>
              </p:txBody>
            </p:sp>
            <p:sp>
              <p:nvSpPr>
                <p:cNvPr id="252" name="Freihandform: Form 251">
                  <a:extLst>
                    <a:ext uri="{FF2B5EF4-FFF2-40B4-BE49-F238E27FC236}">
                      <a16:creationId xmlns:a16="http://schemas.microsoft.com/office/drawing/2014/main" id="{9485AB96-4B32-5DB3-BA5A-3056ED6504B7}"/>
                    </a:ext>
                  </a:extLst>
                </p:cNvPr>
                <p:cNvSpPr/>
                <p:nvPr/>
              </p:nvSpPr>
              <p:spPr>
                <a:xfrm>
                  <a:off x="7987087" y="3148653"/>
                  <a:ext cx="190500" cy="9525"/>
                </a:xfrm>
                <a:custGeom>
                  <a:avLst/>
                  <a:gdLst>
                    <a:gd name="connsiteX0" fmla="*/ 261 w 190500"/>
                    <a:gd name="connsiteY0" fmla="*/ 96 h 9525"/>
                    <a:gd name="connsiteX1" fmla="*/ 190761 w 190500"/>
                    <a:gd name="connsiteY1" fmla="*/ 96 h 9525"/>
                  </a:gdLst>
                  <a:ahLst/>
                  <a:cxnLst>
                    <a:cxn ang="0">
                      <a:pos x="connsiteX0" y="connsiteY0"/>
                    </a:cxn>
                    <a:cxn ang="0">
                      <a:pos x="connsiteX1" y="connsiteY1"/>
                    </a:cxn>
                  </a:cxnLst>
                  <a:rect l="l" t="t" r="r" b="b"/>
                  <a:pathLst>
                    <a:path w="190500" h="9525">
                      <a:moveTo>
                        <a:pt x="261" y="96"/>
                      </a:moveTo>
                      <a:lnTo>
                        <a:pt x="190761" y="96"/>
                      </a:lnTo>
                    </a:path>
                  </a:pathLst>
                </a:custGeom>
                <a:noFill/>
                <a:ln w="9525" cap="rnd">
                  <a:solidFill>
                    <a:srgbClr val="000000"/>
                  </a:solidFill>
                  <a:prstDash val="solid"/>
                  <a:miter/>
                </a:ln>
              </p:spPr>
              <p:txBody>
                <a:bodyPr rtlCol="0" anchor="ctr"/>
                <a:lstStyle/>
                <a:p>
                  <a:endParaRPr lang="de-DE"/>
                </a:p>
              </p:txBody>
            </p:sp>
            <p:sp>
              <p:nvSpPr>
                <p:cNvPr id="253" name="Freihandform: Form 252">
                  <a:extLst>
                    <a:ext uri="{FF2B5EF4-FFF2-40B4-BE49-F238E27FC236}">
                      <a16:creationId xmlns:a16="http://schemas.microsoft.com/office/drawing/2014/main" id="{4E199019-327C-0E92-CC54-9D0737C5006D}"/>
                    </a:ext>
                  </a:extLst>
                </p:cNvPr>
                <p:cNvSpPr/>
                <p:nvPr/>
              </p:nvSpPr>
              <p:spPr>
                <a:xfrm>
                  <a:off x="8177587" y="3148653"/>
                  <a:ext cx="190500" cy="9525"/>
                </a:xfrm>
                <a:custGeom>
                  <a:avLst/>
                  <a:gdLst>
                    <a:gd name="connsiteX0" fmla="*/ 281 w 190500"/>
                    <a:gd name="connsiteY0" fmla="*/ 96 h 9525"/>
                    <a:gd name="connsiteX1" fmla="*/ 190781 w 190500"/>
                    <a:gd name="connsiteY1" fmla="*/ 96 h 9525"/>
                  </a:gdLst>
                  <a:ahLst/>
                  <a:cxnLst>
                    <a:cxn ang="0">
                      <a:pos x="connsiteX0" y="connsiteY0"/>
                    </a:cxn>
                    <a:cxn ang="0">
                      <a:pos x="connsiteX1" y="connsiteY1"/>
                    </a:cxn>
                  </a:cxnLst>
                  <a:rect l="l" t="t" r="r" b="b"/>
                  <a:pathLst>
                    <a:path w="190500" h="9525">
                      <a:moveTo>
                        <a:pt x="281" y="96"/>
                      </a:moveTo>
                      <a:lnTo>
                        <a:pt x="190781" y="96"/>
                      </a:lnTo>
                    </a:path>
                  </a:pathLst>
                </a:custGeom>
                <a:noFill/>
                <a:ln w="9525" cap="rnd">
                  <a:solidFill>
                    <a:srgbClr val="000000"/>
                  </a:solidFill>
                  <a:prstDash val="solid"/>
                  <a:miter/>
                </a:ln>
              </p:spPr>
              <p:txBody>
                <a:bodyPr rtlCol="0" anchor="ctr"/>
                <a:lstStyle/>
                <a:p>
                  <a:endParaRPr lang="de-DE"/>
                </a:p>
              </p:txBody>
            </p:sp>
            <p:sp>
              <p:nvSpPr>
                <p:cNvPr id="254" name="Freihandform: Form 253">
                  <a:extLst>
                    <a:ext uri="{FF2B5EF4-FFF2-40B4-BE49-F238E27FC236}">
                      <a16:creationId xmlns:a16="http://schemas.microsoft.com/office/drawing/2014/main" id="{CA977723-B01C-2540-6A64-1ECE1809E302}"/>
                    </a:ext>
                  </a:extLst>
                </p:cNvPr>
                <p:cNvSpPr/>
                <p:nvPr/>
              </p:nvSpPr>
              <p:spPr>
                <a:xfrm>
                  <a:off x="8368086" y="3148653"/>
                  <a:ext cx="866775" cy="45719"/>
                </a:xfrm>
                <a:custGeom>
                  <a:avLst/>
                  <a:gdLst>
                    <a:gd name="connsiteX0" fmla="*/ 301 w 190500"/>
                    <a:gd name="connsiteY0" fmla="*/ 96 h 9525"/>
                    <a:gd name="connsiteX1" fmla="*/ 190801 w 190500"/>
                    <a:gd name="connsiteY1" fmla="*/ 96 h 9525"/>
                  </a:gdLst>
                  <a:ahLst/>
                  <a:cxnLst>
                    <a:cxn ang="0">
                      <a:pos x="connsiteX0" y="connsiteY0"/>
                    </a:cxn>
                    <a:cxn ang="0">
                      <a:pos x="connsiteX1" y="connsiteY1"/>
                    </a:cxn>
                  </a:cxnLst>
                  <a:rect l="l" t="t" r="r" b="b"/>
                  <a:pathLst>
                    <a:path w="190500" h="9525">
                      <a:moveTo>
                        <a:pt x="301" y="96"/>
                      </a:moveTo>
                      <a:lnTo>
                        <a:pt x="190801" y="96"/>
                      </a:lnTo>
                    </a:path>
                  </a:pathLst>
                </a:custGeom>
                <a:noFill/>
                <a:ln w="9525" cap="rnd">
                  <a:solidFill>
                    <a:srgbClr val="000000"/>
                  </a:solidFill>
                  <a:prstDash val="solid"/>
                  <a:miter/>
                </a:ln>
              </p:spPr>
              <p:txBody>
                <a:bodyPr rtlCol="0" anchor="ctr"/>
                <a:lstStyle/>
                <a:p>
                  <a:endParaRPr lang="de-DE"/>
                </a:p>
              </p:txBody>
            </p:sp>
            <p:sp>
              <p:nvSpPr>
                <p:cNvPr id="258" name="Freihandform: Form 257">
                  <a:extLst>
                    <a:ext uri="{FF2B5EF4-FFF2-40B4-BE49-F238E27FC236}">
                      <a16:creationId xmlns:a16="http://schemas.microsoft.com/office/drawing/2014/main" id="{59C1046A-AE1B-8AFF-4E7B-F4DE1B28EBA2}"/>
                    </a:ext>
                  </a:extLst>
                </p:cNvPr>
                <p:cNvSpPr/>
                <p:nvPr/>
              </p:nvSpPr>
              <p:spPr>
                <a:xfrm>
                  <a:off x="9234862" y="2958153"/>
                  <a:ext cx="190500" cy="190500"/>
                </a:xfrm>
                <a:custGeom>
                  <a:avLst/>
                  <a:gdLst>
                    <a:gd name="connsiteX0" fmla="*/ 381 w 190500"/>
                    <a:gd name="connsiteY0" fmla="*/ 190596 h 190500"/>
                    <a:gd name="connsiteX1" fmla="*/ 28956 w 190500"/>
                    <a:gd name="connsiteY1" fmla="*/ 190596 h 190500"/>
                    <a:gd name="connsiteX2" fmla="*/ 86106 w 190500"/>
                    <a:gd name="connsiteY2" fmla="*/ 96 h 190500"/>
                    <a:gd name="connsiteX3" fmla="*/ 190881 w 190500"/>
                    <a:gd name="connsiteY3" fmla="*/ 96 h 190500"/>
                  </a:gdLst>
                  <a:ahLst/>
                  <a:cxnLst>
                    <a:cxn ang="0">
                      <a:pos x="connsiteX0" y="connsiteY0"/>
                    </a:cxn>
                    <a:cxn ang="0">
                      <a:pos x="connsiteX1" y="connsiteY1"/>
                    </a:cxn>
                    <a:cxn ang="0">
                      <a:pos x="connsiteX2" y="connsiteY2"/>
                    </a:cxn>
                    <a:cxn ang="0">
                      <a:pos x="connsiteX3" y="connsiteY3"/>
                    </a:cxn>
                  </a:cxnLst>
                  <a:rect l="l" t="t" r="r" b="b"/>
                  <a:pathLst>
                    <a:path w="190500" h="190500">
                      <a:moveTo>
                        <a:pt x="381" y="190596"/>
                      </a:moveTo>
                      <a:lnTo>
                        <a:pt x="28956" y="190596"/>
                      </a:lnTo>
                      <a:lnTo>
                        <a:pt x="86106" y="96"/>
                      </a:lnTo>
                      <a:lnTo>
                        <a:pt x="190881" y="96"/>
                      </a:lnTo>
                    </a:path>
                  </a:pathLst>
                </a:custGeom>
                <a:noFill/>
                <a:ln w="9525" cap="rnd">
                  <a:solidFill>
                    <a:srgbClr val="000000"/>
                  </a:solidFill>
                  <a:prstDash val="solid"/>
                  <a:miter/>
                </a:ln>
              </p:spPr>
              <p:txBody>
                <a:bodyPr rtlCol="0" anchor="ctr"/>
                <a:lstStyle/>
                <a:p>
                  <a:endParaRPr lang="de-DE"/>
                </a:p>
              </p:txBody>
            </p:sp>
            <p:sp>
              <p:nvSpPr>
                <p:cNvPr id="259" name="Freihandform: Form 258">
                  <a:extLst>
                    <a:ext uri="{FF2B5EF4-FFF2-40B4-BE49-F238E27FC236}">
                      <a16:creationId xmlns:a16="http://schemas.microsoft.com/office/drawing/2014/main" id="{66EED423-875D-F1E2-1040-1E245EEA6D74}"/>
                    </a:ext>
                  </a:extLst>
                </p:cNvPr>
                <p:cNvSpPr/>
                <p:nvPr/>
              </p:nvSpPr>
              <p:spPr>
                <a:xfrm>
                  <a:off x="9320587" y="2958153"/>
                  <a:ext cx="190500" cy="9525"/>
                </a:xfrm>
                <a:custGeom>
                  <a:avLst/>
                  <a:gdLst>
                    <a:gd name="connsiteX0" fmla="*/ 401 w 190500"/>
                    <a:gd name="connsiteY0" fmla="*/ 96 h 9525"/>
                    <a:gd name="connsiteX1" fmla="*/ 190901 w 190500"/>
                    <a:gd name="connsiteY1" fmla="*/ 96 h 9525"/>
                  </a:gdLst>
                  <a:ahLst/>
                  <a:cxnLst>
                    <a:cxn ang="0">
                      <a:pos x="connsiteX0" y="connsiteY0"/>
                    </a:cxn>
                    <a:cxn ang="0">
                      <a:pos x="connsiteX1" y="connsiteY1"/>
                    </a:cxn>
                  </a:cxnLst>
                  <a:rect l="l" t="t" r="r" b="b"/>
                  <a:pathLst>
                    <a:path w="190500" h="9525">
                      <a:moveTo>
                        <a:pt x="401" y="96"/>
                      </a:moveTo>
                      <a:lnTo>
                        <a:pt x="190901" y="96"/>
                      </a:lnTo>
                    </a:path>
                  </a:pathLst>
                </a:custGeom>
                <a:noFill/>
                <a:ln w="9525" cap="rnd">
                  <a:solidFill>
                    <a:srgbClr val="000000"/>
                  </a:solidFill>
                  <a:prstDash val="solid"/>
                  <a:miter/>
                </a:ln>
              </p:spPr>
              <p:txBody>
                <a:bodyPr rtlCol="0" anchor="ctr"/>
                <a:lstStyle/>
                <a:p>
                  <a:endParaRPr lang="de-DE"/>
                </a:p>
              </p:txBody>
            </p:sp>
            <p:sp>
              <p:nvSpPr>
                <p:cNvPr id="260" name="Freihandform: Form 259">
                  <a:extLst>
                    <a:ext uri="{FF2B5EF4-FFF2-40B4-BE49-F238E27FC236}">
                      <a16:creationId xmlns:a16="http://schemas.microsoft.com/office/drawing/2014/main" id="{EC32B70C-33F0-3265-B0A2-5C3FDF4F3068}"/>
                    </a:ext>
                  </a:extLst>
                </p:cNvPr>
                <p:cNvSpPr/>
                <p:nvPr/>
              </p:nvSpPr>
              <p:spPr>
                <a:xfrm>
                  <a:off x="9511087" y="2958153"/>
                  <a:ext cx="190500" cy="9525"/>
                </a:xfrm>
                <a:custGeom>
                  <a:avLst/>
                  <a:gdLst>
                    <a:gd name="connsiteX0" fmla="*/ 421 w 190500"/>
                    <a:gd name="connsiteY0" fmla="*/ 96 h 9525"/>
                    <a:gd name="connsiteX1" fmla="*/ 190921 w 190500"/>
                    <a:gd name="connsiteY1" fmla="*/ 96 h 9525"/>
                  </a:gdLst>
                  <a:ahLst/>
                  <a:cxnLst>
                    <a:cxn ang="0">
                      <a:pos x="connsiteX0" y="connsiteY0"/>
                    </a:cxn>
                    <a:cxn ang="0">
                      <a:pos x="connsiteX1" y="connsiteY1"/>
                    </a:cxn>
                  </a:cxnLst>
                  <a:rect l="l" t="t" r="r" b="b"/>
                  <a:pathLst>
                    <a:path w="190500" h="9525">
                      <a:moveTo>
                        <a:pt x="421" y="96"/>
                      </a:moveTo>
                      <a:lnTo>
                        <a:pt x="190921" y="96"/>
                      </a:lnTo>
                    </a:path>
                  </a:pathLst>
                </a:custGeom>
                <a:noFill/>
                <a:ln w="9525" cap="rnd">
                  <a:solidFill>
                    <a:srgbClr val="000000"/>
                  </a:solidFill>
                  <a:prstDash val="solid"/>
                  <a:miter/>
                </a:ln>
              </p:spPr>
              <p:txBody>
                <a:bodyPr rtlCol="0" anchor="ctr"/>
                <a:lstStyle/>
                <a:p>
                  <a:endParaRPr lang="de-DE"/>
                </a:p>
              </p:txBody>
            </p:sp>
            <p:sp>
              <p:nvSpPr>
                <p:cNvPr id="261" name="Freihandform: Form 260">
                  <a:extLst>
                    <a:ext uri="{FF2B5EF4-FFF2-40B4-BE49-F238E27FC236}">
                      <a16:creationId xmlns:a16="http://schemas.microsoft.com/office/drawing/2014/main" id="{B627977C-9D32-5201-857F-DBB42742C850}"/>
                    </a:ext>
                  </a:extLst>
                </p:cNvPr>
                <p:cNvSpPr/>
                <p:nvPr/>
              </p:nvSpPr>
              <p:spPr>
                <a:xfrm>
                  <a:off x="9701587" y="2958153"/>
                  <a:ext cx="190500" cy="9525"/>
                </a:xfrm>
                <a:custGeom>
                  <a:avLst/>
                  <a:gdLst>
                    <a:gd name="connsiteX0" fmla="*/ 441 w 190500"/>
                    <a:gd name="connsiteY0" fmla="*/ 96 h 9525"/>
                    <a:gd name="connsiteX1" fmla="*/ 190941 w 190500"/>
                    <a:gd name="connsiteY1" fmla="*/ 96 h 9525"/>
                  </a:gdLst>
                  <a:ahLst/>
                  <a:cxnLst>
                    <a:cxn ang="0">
                      <a:pos x="connsiteX0" y="connsiteY0"/>
                    </a:cxn>
                    <a:cxn ang="0">
                      <a:pos x="connsiteX1" y="connsiteY1"/>
                    </a:cxn>
                  </a:cxnLst>
                  <a:rect l="l" t="t" r="r" b="b"/>
                  <a:pathLst>
                    <a:path w="190500" h="9525">
                      <a:moveTo>
                        <a:pt x="441" y="96"/>
                      </a:moveTo>
                      <a:lnTo>
                        <a:pt x="190941" y="96"/>
                      </a:lnTo>
                    </a:path>
                  </a:pathLst>
                </a:custGeom>
                <a:noFill/>
                <a:ln w="9525" cap="rnd">
                  <a:solidFill>
                    <a:srgbClr val="000000"/>
                  </a:solidFill>
                  <a:prstDash val="solid"/>
                  <a:miter/>
                </a:ln>
              </p:spPr>
              <p:txBody>
                <a:bodyPr rtlCol="0" anchor="ctr"/>
                <a:lstStyle/>
                <a:p>
                  <a:endParaRPr lang="de-DE"/>
                </a:p>
              </p:txBody>
            </p:sp>
            <p:sp>
              <p:nvSpPr>
                <p:cNvPr id="262" name="Freihandform: Form 261">
                  <a:extLst>
                    <a:ext uri="{FF2B5EF4-FFF2-40B4-BE49-F238E27FC236}">
                      <a16:creationId xmlns:a16="http://schemas.microsoft.com/office/drawing/2014/main" id="{F371289A-6986-0115-4F12-CD90512D3F82}"/>
                    </a:ext>
                  </a:extLst>
                </p:cNvPr>
                <p:cNvSpPr/>
                <p:nvPr/>
              </p:nvSpPr>
              <p:spPr>
                <a:xfrm>
                  <a:off x="9892087" y="2958153"/>
                  <a:ext cx="190500" cy="9525"/>
                </a:xfrm>
                <a:custGeom>
                  <a:avLst/>
                  <a:gdLst>
                    <a:gd name="connsiteX0" fmla="*/ 461 w 190500"/>
                    <a:gd name="connsiteY0" fmla="*/ 96 h 9525"/>
                    <a:gd name="connsiteX1" fmla="*/ 190961 w 190500"/>
                    <a:gd name="connsiteY1" fmla="*/ 96 h 9525"/>
                  </a:gdLst>
                  <a:ahLst/>
                  <a:cxnLst>
                    <a:cxn ang="0">
                      <a:pos x="connsiteX0" y="connsiteY0"/>
                    </a:cxn>
                    <a:cxn ang="0">
                      <a:pos x="connsiteX1" y="connsiteY1"/>
                    </a:cxn>
                  </a:cxnLst>
                  <a:rect l="l" t="t" r="r" b="b"/>
                  <a:pathLst>
                    <a:path w="190500" h="9525">
                      <a:moveTo>
                        <a:pt x="461" y="96"/>
                      </a:moveTo>
                      <a:lnTo>
                        <a:pt x="190961" y="96"/>
                      </a:lnTo>
                    </a:path>
                  </a:pathLst>
                </a:custGeom>
                <a:noFill/>
                <a:ln w="9525" cap="rnd">
                  <a:solidFill>
                    <a:srgbClr val="000000"/>
                  </a:solidFill>
                  <a:prstDash val="solid"/>
                  <a:miter/>
                </a:ln>
              </p:spPr>
              <p:txBody>
                <a:bodyPr rtlCol="0" anchor="ctr"/>
                <a:lstStyle/>
                <a:p>
                  <a:endParaRPr lang="de-DE"/>
                </a:p>
              </p:txBody>
            </p:sp>
            <p:sp>
              <p:nvSpPr>
                <p:cNvPr id="263" name="Freihandform: Form 262">
                  <a:extLst>
                    <a:ext uri="{FF2B5EF4-FFF2-40B4-BE49-F238E27FC236}">
                      <a16:creationId xmlns:a16="http://schemas.microsoft.com/office/drawing/2014/main" id="{FD567D35-91E4-9149-73D9-04AF3BA99CEF}"/>
                    </a:ext>
                  </a:extLst>
                </p:cNvPr>
                <p:cNvSpPr/>
                <p:nvPr/>
              </p:nvSpPr>
              <p:spPr>
                <a:xfrm>
                  <a:off x="10082587" y="2958153"/>
                  <a:ext cx="190500" cy="9525"/>
                </a:xfrm>
                <a:custGeom>
                  <a:avLst/>
                  <a:gdLst>
                    <a:gd name="connsiteX0" fmla="*/ 481 w 190500"/>
                    <a:gd name="connsiteY0" fmla="*/ 96 h 9525"/>
                    <a:gd name="connsiteX1" fmla="*/ 190981 w 190500"/>
                    <a:gd name="connsiteY1" fmla="*/ 96 h 9525"/>
                  </a:gdLst>
                  <a:ahLst/>
                  <a:cxnLst>
                    <a:cxn ang="0">
                      <a:pos x="connsiteX0" y="connsiteY0"/>
                    </a:cxn>
                    <a:cxn ang="0">
                      <a:pos x="connsiteX1" y="connsiteY1"/>
                    </a:cxn>
                  </a:cxnLst>
                  <a:rect l="l" t="t" r="r" b="b"/>
                  <a:pathLst>
                    <a:path w="190500" h="9525">
                      <a:moveTo>
                        <a:pt x="481" y="96"/>
                      </a:moveTo>
                      <a:lnTo>
                        <a:pt x="190981" y="96"/>
                      </a:lnTo>
                    </a:path>
                  </a:pathLst>
                </a:custGeom>
                <a:noFill/>
                <a:ln w="9525" cap="rnd">
                  <a:solidFill>
                    <a:srgbClr val="000000"/>
                  </a:solidFill>
                  <a:prstDash val="solid"/>
                  <a:miter/>
                </a:ln>
              </p:spPr>
              <p:txBody>
                <a:bodyPr rtlCol="0" anchor="ctr"/>
                <a:lstStyle/>
                <a:p>
                  <a:endParaRPr lang="de-DE"/>
                </a:p>
              </p:txBody>
            </p:sp>
          </p:grpSp>
        </p:grpSp>
        <p:grpSp>
          <p:nvGrpSpPr>
            <p:cNvPr id="219" name="Grafik 219">
              <a:extLst>
                <a:ext uri="{FF2B5EF4-FFF2-40B4-BE49-F238E27FC236}">
                  <a16:creationId xmlns:a16="http://schemas.microsoft.com/office/drawing/2014/main" id="{85FB92CF-4B5E-0190-56E6-E5C9055A0DB6}"/>
                </a:ext>
              </a:extLst>
            </p:cNvPr>
            <p:cNvGrpSpPr/>
            <p:nvPr/>
          </p:nvGrpSpPr>
          <p:grpSpPr>
            <a:xfrm>
              <a:off x="6085897" y="3198184"/>
              <a:ext cx="4187190" cy="283844"/>
              <a:chOff x="6085897" y="3198184"/>
              <a:chExt cx="4187190" cy="283844"/>
            </a:xfrm>
          </p:grpSpPr>
          <p:sp>
            <p:nvSpPr>
              <p:cNvPr id="220" name="Textfeld 219">
                <a:extLst>
                  <a:ext uri="{FF2B5EF4-FFF2-40B4-BE49-F238E27FC236}">
                    <a16:creationId xmlns:a16="http://schemas.microsoft.com/office/drawing/2014/main" id="{45F5AAC8-BF42-71C1-DF81-A8495521582E}"/>
                  </a:ext>
                </a:extLst>
              </p:cNvPr>
              <p:cNvSpPr txBox="1"/>
              <p:nvPr/>
            </p:nvSpPr>
            <p:spPr>
              <a:xfrm>
                <a:off x="6085897" y="3207708"/>
                <a:ext cx="373380" cy="253365"/>
              </a:xfrm>
              <a:prstGeom prst="rect">
                <a:avLst/>
              </a:prstGeom>
              <a:noFill/>
            </p:spPr>
            <p:txBody>
              <a:bodyPr wrap="none" rtlCol="0">
                <a:spAutoFit/>
              </a:bodyPr>
              <a:lstStyle/>
              <a:p>
                <a:pPr algn="l"/>
                <a:r>
                  <a:rPr lang="de-DE" sz="1125" spc="0" baseline="0">
                    <a:ln/>
                    <a:solidFill>
                      <a:srgbClr val="0041C4"/>
                    </a:solidFill>
                    <a:latin typeface="Helvetica"/>
                    <a:cs typeface="Helvetica"/>
                    <a:sym typeface="Helvetica"/>
                    <a:rtl val="0"/>
                  </a:rPr>
                  <a:t>Q2</a:t>
                </a:r>
              </a:p>
            </p:txBody>
          </p:sp>
          <p:grpSp>
            <p:nvGrpSpPr>
              <p:cNvPr id="221" name="Grafik 219">
                <a:extLst>
                  <a:ext uri="{FF2B5EF4-FFF2-40B4-BE49-F238E27FC236}">
                    <a16:creationId xmlns:a16="http://schemas.microsoft.com/office/drawing/2014/main" id="{80FED059-8837-8B8D-0686-9BB8C3555C75}"/>
                  </a:ext>
                </a:extLst>
              </p:cNvPr>
              <p:cNvGrpSpPr/>
              <p:nvPr/>
            </p:nvGrpSpPr>
            <p:grpSpPr>
              <a:xfrm>
                <a:off x="6457309" y="3198184"/>
                <a:ext cx="3815778" cy="283844"/>
                <a:chOff x="6457309" y="3198184"/>
                <a:chExt cx="3815778" cy="283844"/>
              </a:xfrm>
            </p:grpSpPr>
            <p:sp>
              <p:nvSpPr>
                <p:cNvPr id="222" name="Freihandform: Form 221">
                  <a:extLst>
                    <a:ext uri="{FF2B5EF4-FFF2-40B4-BE49-F238E27FC236}">
                      <a16:creationId xmlns:a16="http://schemas.microsoft.com/office/drawing/2014/main" id="{CF405B90-CFC9-6329-1AA7-96D9C2809128}"/>
                    </a:ext>
                  </a:extLst>
                </p:cNvPr>
                <p:cNvSpPr/>
                <p:nvPr/>
              </p:nvSpPr>
              <p:spPr>
                <a:xfrm>
                  <a:off x="6457309" y="3245809"/>
                  <a:ext cx="272478" cy="45719"/>
                </a:xfrm>
                <a:custGeom>
                  <a:avLst/>
                  <a:gdLst>
                    <a:gd name="connsiteX0" fmla="*/ 109 w 190500"/>
                    <a:gd name="connsiteY0" fmla="*/ 126 h 9525"/>
                    <a:gd name="connsiteX1" fmla="*/ 190609 w 190500"/>
                    <a:gd name="connsiteY1" fmla="*/ 126 h 9525"/>
                  </a:gdLst>
                  <a:ahLst/>
                  <a:cxnLst>
                    <a:cxn ang="0">
                      <a:pos x="connsiteX0" y="connsiteY0"/>
                    </a:cxn>
                    <a:cxn ang="0">
                      <a:pos x="connsiteX1" y="connsiteY1"/>
                    </a:cxn>
                  </a:cxnLst>
                  <a:rect l="l" t="t" r="r" b="b"/>
                  <a:pathLst>
                    <a:path w="190500" h="9525">
                      <a:moveTo>
                        <a:pt x="109" y="126"/>
                      </a:moveTo>
                      <a:lnTo>
                        <a:pt x="190609" y="126"/>
                      </a:lnTo>
                    </a:path>
                  </a:pathLst>
                </a:custGeom>
                <a:noFill/>
                <a:ln w="12700" cap="rnd">
                  <a:solidFill>
                    <a:srgbClr val="00B050"/>
                  </a:solidFill>
                  <a:prstDash val="solid"/>
                  <a:miter/>
                </a:ln>
              </p:spPr>
              <p:txBody>
                <a:bodyPr rtlCol="0" anchor="ctr"/>
                <a:lstStyle/>
                <a:p>
                  <a:endParaRPr lang="de-DE"/>
                </a:p>
              </p:txBody>
            </p:sp>
            <p:sp>
              <p:nvSpPr>
                <p:cNvPr id="223" name="Freihandform: Form 222">
                  <a:extLst>
                    <a:ext uri="{FF2B5EF4-FFF2-40B4-BE49-F238E27FC236}">
                      <a16:creationId xmlns:a16="http://schemas.microsoft.com/office/drawing/2014/main" id="{1BA7EB72-060C-2868-2AD2-2A3D52887A97}"/>
                    </a:ext>
                  </a:extLst>
                </p:cNvPr>
                <p:cNvSpPr/>
                <p:nvPr/>
              </p:nvSpPr>
              <p:spPr>
                <a:xfrm>
                  <a:off x="6729787" y="3243903"/>
                  <a:ext cx="190500" cy="9525"/>
                </a:xfrm>
                <a:custGeom>
                  <a:avLst/>
                  <a:gdLst>
                    <a:gd name="connsiteX0" fmla="*/ 129 w 190500"/>
                    <a:gd name="connsiteY0" fmla="*/ 126 h 9525"/>
                    <a:gd name="connsiteX1" fmla="*/ 190629 w 190500"/>
                    <a:gd name="connsiteY1" fmla="*/ 126 h 9525"/>
                  </a:gdLst>
                  <a:ahLst/>
                  <a:cxnLst>
                    <a:cxn ang="0">
                      <a:pos x="connsiteX0" y="connsiteY0"/>
                    </a:cxn>
                    <a:cxn ang="0">
                      <a:pos x="connsiteX1" y="connsiteY1"/>
                    </a:cxn>
                  </a:cxnLst>
                  <a:rect l="l" t="t" r="r" b="b"/>
                  <a:pathLst>
                    <a:path w="190500" h="9525">
                      <a:moveTo>
                        <a:pt x="129" y="126"/>
                      </a:moveTo>
                      <a:lnTo>
                        <a:pt x="190629" y="126"/>
                      </a:lnTo>
                    </a:path>
                  </a:pathLst>
                </a:custGeom>
                <a:noFill/>
                <a:ln w="12700" cap="rnd">
                  <a:solidFill>
                    <a:srgbClr val="00B050"/>
                  </a:solidFill>
                  <a:prstDash val="solid"/>
                  <a:miter/>
                </a:ln>
              </p:spPr>
              <p:txBody>
                <a:bodyPr rtlCol="0" anchor="ctr"/>
                <a:lstStyle/>
                <a:p>
                  <a:endParaRPr lang="de-DE"/>
                </a:p>
              </p:txBody>
            </p:sp>
            <p:sp>
              <p:nvSpPr>
                <p:cNvPr id="224" name="Freihandform: Form 223">
                  <a:extLst>
                    <a:ext uri="{FF2B5EF4-FFF2-40B4-BE49-F238E27FC236}">
                      <a16:creationId xmlns:a16="http://schemas.microsoft.com/office/drawing/2014/main" id="{FF3DF6B1-3EDD-24E4-0D1E-C980076CCE53}"/>
                    </a:ext>
                  </a:extLst>
                </p:cNvPr>
                <p:cNvSpPr/>
                <p:nvPr/>
              </p:nvSpPr>
              <p:spPr>
                <a:xfrm>
                  <a:off x="6920287" y="3243903"/>
                  <a:ext cx="190500" cy="9525"/>
                </a:xfrm>
                <a:custGeom>
                  <a:avLst/>
                  <a:gdLst>
                    <a:gd name="connsiteX0" fmla="*/ 149 w 190500"/>
                    <a:gd name="connsiteY0" fmla="*/ 126 h 9525"/>
                    <a:gd name="connsiteX1" fmla="*/ 190649 w 190500"/>
                    <a:gd name="connsiteY1" fmla="*/ 126 h 9525"/>
                  </a:gdLst>
                  <a:ahLst/>
                  <a:cxnLst>
                    <a:cxn ang="0">
                      <a:pos x="connsiteX0" y="connsiteY0"/>
                    </a:cxn>
                    <a:cxn ang="0">
                      <a:pos x="connsiteX1" y="connsiteY1"/>
                    </a:cxn>
                  </a:cxnLst>
                  <a:rect l="l" t="t" r="r" b="b"/>
                  <a:pathLst>
                    <a:path w="190500" h="9525">
                      <a:moveTo>
                        <a:pt x="149" y="126"/>
                      </a:moveTo>
                      <a:lnTo>
                        <a:pt x="190649" y="126"/>
                      </a:lnTo>
                    </a:path>
                  </a:pathLst>
                </a:custGeom>
                <a:noFill/>
                <a:ln w="12700" cap="rnd">
                  <a:solidFill>
                    <a:srgbClr val="00B050"/>
                  </a:solidFill>
                  <a:prstDash val="solid"/>
                  <a:miter/>
                </a:ln>
              </p:spPr>
              <p:txBody>
                <a:bodyPr rtlCol="0" anchor="ctr"/>
                <a:lstStyle/>
                <a:p>
                  <a:endParaRPr lang="de-DE"/>
                </a:p>
              </p:txBody>
            </p:sp>
            <p:sp>
              <p:nvSpPr>
                <p:cNvPr id="225" name="Freihandform: Form 224">
                  <a:extLst>
                    <a:ext uri="{FF2B5EF4-FFF2-40B4-BE49-F238E27FC236}">
                      <a16:creationId xmlns:a16="http://schemas.microsoft.com/office/drawing/2014/main" id="{B9B9633F-A9F0-2638-9AB1-200134280062}"/>
                    </a:ext>
                  </a:extLst>
                </p:cNvPr>
                <p:cNvSpPr/>
                <p:nvPr/>
              </p:nvSpPr>
              <p:spPr>
                <a:xfrm>
                  <a:off x="7110787" y="3243903"/>
                  <a:ext cx="190500" cy="9525"/>
                </a:xfrm>
                <a:custGeom>
                  <a:avLst/>
                  <a:gdLst>
                    <a:gd name="connsiteX0" fmla="*/ 169 w 190500"/>
                    <a:gd name="connsiteY0" fmla="*/ 126 h 9525"/>
                    <a:gd name="connsiteX1" fmla="*/ 190669 w 190500"/>
                    <a:gd name="connsiteY1" fmla="*/ 126 h 9525"/>
                  </a:gdLst>
                  <a:ahLst/>
                  <a:cxnLst>
                    <a:cxn ang="0">
                      <a:pos x="connsiteX0" y="connsiteY0"/>
                    </a:cxn>
                    <a:cxn ang="0">
                      <a:pos x="connsiteX1" y="connsiteY1"/>
                    </a:cxn>
                  </a:cxnLst>
                  <a:rect l="l" t="t" r="r" b="b"/>
                  <a:pathLst>
                    <a:path w="190500" h="9525">
                      <a:moveTo>
                        <a:pt x="169" y="126"/>
                      </a:moveTo>
                      <a:lnTo>
                        <a:pt x="190669" y="126"/>
                      </a:lnTo>
                    </a:path>
                  </a:pathLst>
                </a:custGeom>
                <a:noFill/>
                <a:ln w="12700" cap="rnd">
                  <a:solidFill>
                    <a:srgbClr val="00B050"/>
                  </a:solidFill>
                  <a:prstDash val="solid"/>
                  <a:miter/>
                </a:ln>
              </p:spPr>
              <p:txBody>
                <a:bodyPr rtlCol="0" anchor="ctr"/>
                <a:lstStyle/>
                <a:p>
                  <a:endParaRPr lang="de-DE"/>
                </a:p>
              </p:txBody>
            </p:sp>
            <p:sp>
              <p:nvSpPr>
                <p:cNvPr id="226" name="Freihandform: Form 225">
                  <a:extLst>
                    <a:ext uri="{FF2B5EF4-FFF2-40B4-BE49-F238E27FC236}">
                      <a16:creationId xmlns:a16="http://schemas.microsoft.com/office/drawing/2014/main" id="{7373ECF0-5341-1722-E89D-3213322D7FF4}"/>
                    </a:ext>
                  </a:extLst>
                </p:cNvPr>
                <p:cNvSpPr/>
                <p:nvPr/>
              </p:nvSpPr>
              <p:spPr>
                <a:xfrm>
                  <a:off x="7301287" y="3243903"/>
                  <a:ext cx="190500" cy="9525"/>
                </a:xfrm>
                <a:custGeom>
                  <a:avLst/>
                  <a:gdLst>
                    <a:gd name="connsiteX0" fmla="*/ 189 w 190500"/>
                    <a:gd name="connsiteY0" fmla="*/ 126 h 9525"/>
                    <a:gd name="connsiteX1" fmla="*/ 190689 w 190500"/>
                    <a:gd name="connsiteY1" fmla="*/ 126 h 9525"/>
                  </a:gdLst>
                  <a:ahLst/>
                  <a:cxnLst>
                    <a:cxn ang="0">
                      <a:pos x="connsiteX0" y="connsiteY0"/>
                    </a:cxn>
                    <a:cxn ang="0">
                      <a:pos x="connsiteX1" y="connsiteY1"/>
                    </a:cxn>
                  </a:cxnLst>
                  <a:rect l="l" t="t" r="r" b="b"/>
                  <a:pathLst>
                    <a:path w="190500" h="9525">
                      <a:moveTo>
                        <a:pt x="189" y="126"/>
                      </a:moveTo>
                      <a:lnTo>
                        <a:pt x="190689" y="126"/>
                      </a:lnTo>
                    </a:path>
                  </a:pathLst>
                </a:custGeom>
                <a:noFill/>
                <a:ln w="12700" cap="rnd">
                  <a:solidFill>
                    <a:srgbClr val="00B050"/>
                  </a:solidFill>
                  <a:prstDash val="solid"/>
                  <a:miter/>
                </a:ln>
              </p:spPr>
              <p:txBody>
                <a:bodyPr rtlCol="0" anchor="ctr"/>
                <a:lstStyle/>
                <a:p>
                  <a:endParaRPr lang="de-DE"/>
                </a:p>
              </p:txBody>
            </p:sp>
            <p:sp>
              <p:nvSpPr>
                <p:cNvPr id="227" name="Freihandform: Form 226">
                  <a:extLst>
                    <a:ext uri="{FF2B5EF4-FFF2-40B4-BE49-F238E27FC236}">
                      <a16:creationId xmlns:a16="http://schemas.microsoft.com/office/drawing/2014/main" id="{7CD9A1DD-8F08-76C8-FF1B-004CCF62C81D}"/>
                    </a:ext>
                  </a:extLst>
                </p:cNvPr>
                <p:cNvSpPr/>
                <p:nvPr/>
              </p:nvSpPr>
              <p:spPr>
                <a:xfrm>
                  <a:off x="7491787" y="3243903"/>
                  <a:ext cx="190500" cy="9525"/>
                </a:xfrm>
                <a:custGeom>
                  <a:avLst/>
                  <a:gdLst>
                    <a:gd name="connsiteX0" fmla="*/ 209 w 190500"/>
                    <a:gd name="connsiteY0" fmla="*/ 126 h 9525"/>
                    <a:gd name="connsiteX1" fmla="*/ 190709 w 190500"/>
                    <a:gd name="connsiteY1" fmla="*/ 126 h 9525"/>
                  </a:gdLst>
                  <a:ahLst/>
                  <a:cxnLst>
                    <a:cxn ang="0">
                      <a:pos x="connsiteX0" y="connsiteY0"/>
                    </a:cxn>
                    <a:cxn ang="0">
                      <a:pos x="connsiteX1" y="connsiteY1"/>
                    </a:cxn>
                  </a:cxnLst>
                  <a:rect l="l" t="t" r="r" b="b"/>
                  <a:pathLst>
                    <a:path w="190500" h="9525">
                      <a:moveTo>
                        <a:pt x="209" y="126"/>
                      </a:moveTo>
                      <a:lnTo>
                        <a:pt x="190709" y="126"/>
                      </a:lnTo>
                    </a:path>
                  </a:pathLst>
                </a:custGeom>
                <a:noFill/>
                <a:ln w="12700" cap="rnd">
                  <a:solidFill>
                    <a:srgbClr val="00B050"/>
                  </a:solidFill>
                  <a:prstDash val="solid"/>
                  <a:miter/>
                </a:ln>
              </p:spPr>
              <p:txBody>
                <a:bodyPr rtlCol="0" anchor="ctr"/>
                <a:lstStyle/>
                <a:p>
                  <a:endParaRPr lang="de-DE"/>
                </a:p>
              </p:txBody>
            </p:sp>
            <p:sp>
              <p:nvSpPr>
                <p:cNvPr id="228" name="Freihandform: Form 227">
                  <a:extLst>
                    <a:ext uri="{FF2B5EF4-FFF2-40B4-BE49-F238E27FC236}">
                      <a16:creationId xmlns:a16="http://schemas.microsoft.com/office/drawing/2014/main" id="{1338F6E3-E354-8153-8085-24FF70AFF5B9}"/>
                    </a:ext>
                  </a:extLst>
                </p:cNvPr>
                <p:cNvSpPr/>
                <p:nvPr/>
              </p:nvSpPr>
              <p:spPr>
                <a:xfrm>
                  <a:off x="7682287" y="3243903"/>
                  <a:ext cx="190500" cy="9525"/>
                </a:xfrm>
                <a:custGeom>
                  <a:avLst/>
                  <a:gdLst>
                    <a:gd name="connsiteX0" fmla="*/ 229 w 190500"/>
                    <a:gd name="connsiteY0" fmla="*/ 126 h 9525"/>
                    <a:gd name="connsiteX1" fmla="*/ 190729 w 190500"/>
                    <a:gd name="connsiteY1" fmla="*/ 126 h 9525"/>
                  </a:gdLst>
                  <a:ahLst/>
                  <a:cxnLst>
                    <a:cxn ang="0">
                      <a:pos x="connsiteX0" y="connsiteY0"/>
                    </a:cxn>
                    <a:cxn ang="0">
                      <a:pos x="connsiteX1" y="connsiteY1"/>
                    </a:cxn>
                  </a:cxnLst>
                  <a:rect l="l" t="t" r="r" b="b"/>
                  <a:pathLst>
                    <a:path w="190500" h="9525">
                      <a:moveTo>
                        <a:pt x="229" y="126"/>
                      </a:moveTo>
                      <a:lnTo>
                        <a:pt x="190729" y="126"/>
                      </a:lnTo>
                    </a:path>
                  </a:pathLst>
                </a:custGeom>
                <a:noFill/>
                <a:ln w="12700" cap="rnd">
                  <a:solidFill>
                    <a:srgbClr val="00B050"/>
                  </a:solidFill>
                  <a:prstDash val="solid"/>
                  <a:miter/>
                </a:ln>
              </p:spPr>
              <p:txBody>
                <a:bodyPr rtlCol="0" anchor="ctr"/>
                <a:lstStyle/>
                <a:p>
                  <a:endParaRPr lang="de-DE"/>
                </a:p>
              </p:txBody>
            </p:sp>
            <p:sp>
              <p:nvSpPr>
                <p:cNvPr id="229" name="Freihandform: Form 228">
                  <a:extLst>
                    <a:ext uri="{FF2B5EF4-FFF2-40B4-BE49-F238E27FC236}">
                      <a16:creationId xmlns:a16="http://schemas.microsoft.com/office/drawing/2014/main" id="{C45F66B6-E81A-667A-6D97-D03F03D85C93}"/>
                    </a:ext>
                  </a:extLst>
                </p:cNvPr>
                <p:cNvSpPr/>
                <p:nvPr/>
              </p:nvSpPr>
              <p:spPr>
                <a:xfrm>
                  <a:off x="7872787" y="3243903"/>
                  <a:ext cx="190500" cy="9525"/>
                </a:xfrm>
                <a:custGeom>
                  <a:avLst/>
                  <a:gdLst>
                    <a:gd name="connsiteX0" fmla="*/ 249 w 190500"/>
                    <a:gd name="connsiteY0" fmla="*/ 126 h 9525"/>
                    <a:gd name="connsiteX1" fmla="*/ 190749 w 190500"/>
                    <a:gd name="connsiteY1" fmla="*/ 126 h 9525"/>
                  </a:gdLst>
                  <a:ahLst/>
                  <a:cxnLst>
                    <a:cxn ang="0">
                      <a:pos x="connsiteX0" y="connsiteY0"/>
                    </a:cxn>
                    <a:cxn ang="0">
                      <a:pos x="connsiteX1" y="connsiteY1"/>
                    </a:cxn>
                  </a:cxnLst>
                  <a:rect l="l" t="t" r="r" b="b"/>
                  <a:pathLst>
                    <a:path w="190500" h="9525">
                      <a:moveTo>
                        <a:pt x="249" y="126"/>
                      </a:moveTo>
                      <a:lnTo>
                        <a:pt x="190749" y="126"/>
                      </a:lnTo>
                    </a:path>
                  </a:pathLst>
                </a:custGeom>
                <a:noFill/>
                <a:ln w="12700" cap="rnd">
                  <a:solidFill>
                    <a:srgbClr val="00B050"/>
                  </a:solidFill>
                  <a:prstDash val="solid"/>
                  <a:miter/>
                </a:ln>
              </p:spPr>
              <p:txBody>
                <a:bodyPr rtlCol="0" anchor="ctr"/>
                <a:lstStyle/>
                <a:p>
                  <a:endParaRPr lang="de-DE"/>
                </a:p>
              </p:txBody>
            </p:sp>
            <p:sp>
              <p:nvSpPr>
                <p:cNvPr id="230" name="Freihandform: Form 229">
                  <a:extLst>
                    <a:ext uri="{FF2B5EF4-FFF2-40B4-BE49-F238E27FC236}">
                      <a16:creationId xmlns:a16="http://schemas.microsoft.com/office/drawing/2014/main" id="{BF484809-DF81-38DA-D502-5CFC7A90ABBA}"/>
                    </a:ext>
                  </a:extLst>
                </p:cNvPr>
                <p:cNvSpPr/>
                <p:nvPr/>
              </p:nvSpPr>
              <p:spPr>
                <a:xfrm>
                  <a:off x="8063287" y="3243903"/>
                  <a:ext cx="190500" cy="9525"/>
                </a:xfrm>
                <a:custGeom>
                  <a:avLst/>
                  <a:gdLst>
                    <a:gd name="connsiteX0" fmla="*/ 269 w 190500"/>
                    <a:gd name="connsiteY0" fmla="*/ 126 h 9525"/>
                    <a:gd name="connsiteX1" fmla="*/ 190769 w 190500"/>
                    <a:gd name="connsiteY1" fmla="*/ 126 h 9525"/>
                  </a:gdLst>
                  <a:ahLst/>
                  <a:cxnLst>
                    <a:cxn ang="0">
                      <a:pos x="connsiteX0" y="connsiteY0"/>
                    </a:cxn>
                    <a:cxn ang="0">
                      <a:pos x="connsiteX1" y="connsiteY1"/>
                    </a:cxn>
                  </a:cxnLst>
                  <a:rect l="l" t="t" r="r" b="b"/>
                  <a:pathLst>
                    <a:path w="190500" h="9525">
                      <a:moveTo>
                        <a:pt x="269" y="126"/>
                      </a:moveTo>
                      <a:lnTo>
                        <a:pt x="190769" y="126"/>
                      </a:lnTo>
                    </a:path>
                  </a:pathLst>
                </a:custGeom>
                <a:noFill/>
                <a:ln w="12700" cap="rnd">
                  <a:solidFill>
                    <a:srgbClr val="00B050"/>
                  </a:solidFill>
                  <a:prstDash val="solid"/>
                  <a:miter/>
                </a:ln>
              </p:spPr>
              <p:txBody>
                <a:bodyPr rtlCol="0" anchor="ctr"/>
                <a:lstStyle/>
                <a:p>
                  <a:endParaRPr lang="de-DE"/>
                </a:p>
              </p:txBody>
            </p:sp>
            <p:sp>
              <p:nvSpPr>
                <p:cNvPr id="231" name="Freihandform: Form 230">
                  <a:extLst>
                    <a:ext uri="{FF2B5EF4-FFF2-40B4-BE49-F238E27FC236}">
                      <a16:creationId xmlns:a16="http://schemas.microsoft.com/office/drawing/2014/main" id="{667F3601-384C-0E30-6855-ABAF8E216C70}"/>
                    </a:ext>
                  </a:extLst>
                </p:cNvPr>
                <p:cNvSpPr/>
                <p:nvPr/>
              </p:nvSpPr>
              <p:spPr>
                <a:xfrm>
                  <a:off x="8253787" y="3243903"/>
                  <a:ext cx="190500" cy="9525"/>
                </a:xfrm>
                <a:custGeom>
                  <a:avLst/>
                  <a:gdLst>
                    <a:gd name="connsiteX0" fmla="*/ 289 w 190500"/>
                    <a:gd name="connsiteY0" fmla="*/ 126 h 9525"/>
                    <a:gd name="connsiteX1" fmla="*/ 190789 w 190500"/>
                    <a:gd name="connsiteY1" fmla="*/ 126 h 9525"/>
                  </a:gdLst>
                  <a:ahLst/>
                  <a:cxnLst>
                    <a:cxn ang="0">
                      <a:pos x="connsiteX0" y="connsiteY0"/>
                    </a:cxn>
                    <a:cxn ang="0">
                      <a:pos x="connsiteX1" y="connsiteY1"/>
                    </a:cxn>
                  </a:cxnLst>
                  <a:rect l="l" t="t" r="r" b="b"/>
                  <a:pathLst>
                    <a:path w="190500" h="9525">
                      <a:moveTo>
                        <a:pt x="289" y="126"/>
                      </a:moveTo>
                      <a:lnTo>
                        <a:pt x="190789" y="126"/>
                      </a:lnTo>
                    </a:path>
                  </a:pathLst>
                </a:custGeom>
                <a:noFill/>
                <a:ln w="12700" cap="rnd">
                  <a:solidFill>
                    <a:srgbClr val="00B050"/>
                  </a:solidFill>
                  <a:prstDash val="solid"/>
                  <a:miter/>
                </a:ln>
              </p:spPr>
              <p:txBody>
                <a:bodyPr rtlCol="0" anchor="ctr"/>
                <a:lstStyle/>
                <a:p>
                  <a:endParaRPr lang="de-DE"/>
                </a:p>
              </p:txBody>
            </p:sp>
            <p:sp>
              <p:nvSpPr>
                <p:cNvPr id="232" name="Freihandform: Form 231">
                  <a:extLst>
                    <a:ext uri="{FF2B5EF4-FFF2-40B4-BE49-F238E27FC236}">
                      <a16:creationId xmlns:a16="http://schemas.microsoft.com/office/drawing/2014/main" id="{88B1322F-AA4F-3384-C32C-2E8210247C46}"/>
                    </a:ext>
                  </a:extLst>
                </p:cNvPr>
                <p:cNvSpPr/>
                <p:nvPr/>
              </p:nvSpPr>
              <p:spPr>
                <a:xfrm>
                  <a:off x="8444287" y="3243903"/>
                  <a:ext cx="190500" cy="9525"/>
                </a:xfrm>
                <a:custGeom>
                  <a:avLst/>
                  <a:gdLst>
                    <a:gd name="connsiteX0" fmla="*/ 309 w 190500"/>
                    <a:gd name="connsiteY0" fmla="*/ 126 h 9525"/>
                    <a:gd name="connsiteX1" fmla="*/ 190809 w 190500"/>
                    <a:gd name="connsiteY1" fmla="*/ 126 h 9525"/>
                  </a:gdLst>
                  <a:ahLst/>
                  <a:cxnLst>
                    <a:cxn ang="0">
                      <a:pos x="connsiteX0" y="connsiteY0"/>
                    </a:cxn>
                    <a:cxn ang="0">
                      <a:pos x="connsiteX1" y="connsiteY1"/>
                    </a:cxn>
                  </a:cxnLst>
                  <a:rect l="l" t="t" r="r" b="b"/>
                  <a:pathLst>
                    <a:path w="190500" h="9525">
                      <a:moveTo>
                        <a:pt x="309" y="126"/>
                      </a:moveTo>
                      <a:lnTo>
                        <a:pt x="190809" y="126"/>
                      </a:lnTo>
                    </a:path>
                  </a:pathLst>
                </a:custGeom>
                <a:noFill/>
                <a:ln w="12700" cap="rnd">
                  <a:solidFill>
                    <a:srgbClr val="00B050"/>
                  </a:solidFill>
                  <a:prstDash val="solid"/>
                  <a:miter/>
                </a:ln>
              </p:spPr>
              <p:txBody>
                <a:bodyPr rtlCol="0" anchor="ctr"/>
                <a:lstStyle/>
                <a:p>
                  <a:endParaRPr lang="de-DE"/>
                </a:p>
              </p:txBody>
            </p:sp>
            <p:sp>
              <p:nvSpPr>
                <p:cNvPr id="233" name="Freihandform: Form 232">
                  <a:extLst>
                    <a:ext uri="{FF2B5EF4-FFF2-40B4-BE49-F238E27FC236}">
                      <a16:creationId xmlns:a16="http://schemas.microsoft.com/office/drawing/2014/main" id="{6B38C02C-027F-F810-36A3-90A88EAFA32D}"/>
                    </a:ext>
                  </a:extLst>
                </p:cNvPr>
                <p:cNvSpPr/>
                <p:nvPr/>
              </p:nvSpPr>
              <p:spPr>
                <a:xfrm>
                  <a:off x="8634787" y="3243903"/>
                  <a:ext cx="190500" cy="9525"/>
                </a:xfrm>
                <a:custGeom>
                  <a:avLst/>
                  <a:gdLst>
                    <a:gd name="connsiteX0" fmla="*/ 329 w 190500"/>
                    <a:gd name="connsiteY0" fmla="*/ 126 h 9525"/>
                    <a:gd name="connsiteX1" fmla="*/ 190829 w 190500"/>
                    <a:gd name="connsiteY1" fmla="*/ 126 h 9525"/>
                  </a:gdLst>
                  <a:ahLst/>
                  <a:cxnLst>
                    <a:cxn ang="0">
                      <a:pos x="connsiteX0" y="connsiteY0"/>
                    </a:cxn>
                    <a:cxn ang="0">
                      <a:pos x="connsiteX1" y="connsiteY1"/>
                    </a:cxn>
                  </a:cxnLst>
                  <a:rect l="l" t="t" r="r" b="b"/>
                  <a:pathLst>
                    <a:path w="190500" h="9525">
                      <a:moveTo>
                        <a:pt x="329" y="126"/>
                      </a:moveTo>
                      <a:lnTo>
                        <a:pt x="190829" y="126"/>
                      </a:lnTo>
                    </a:path>
                  </a:pathLst>
                </a:custGeom>
                <a:noFill/>
                <a:ln w="12700" cap="rnd">
                  <a:solidFill>
                    <a:srgbClr val="00B050"/>
                  </a:solidFill>
                  <a:prstDash val="solid"/>
                  <a:miter/>
                </a:ln>
              </p:spPr>
              <p:txBody>
                <a:bodyPr rtlCol="0" anchor="ctr"/>
                <a:lstStyle/>
                <a:p>
                  <a:endParaRPr lang="de-DE"/>
                </a:p>
              </p:txBody>
            </p:sp>
            <p:sp>
              <p:nvSpPr>
                <p:cNvPr id="234" name="Freihandform: Form 233">
                  <a:extLst>
                    <a:ext uri="{FF2B5EF4-FFF2-40B4-BE49-F238E27FC236}">
                      <a16:creationId xmlns:a16="http://schemas.microsoft.com/office/drawing/2014/main" id="{644B3776-C25A-24FA-0738-73378F937D84}"/>
                    </a:ext>
                  </a:extLst>
                </p:cNvPr>
                <p:cNvSpPr/>
                <p:nvPr/>
              </p:nvSpPr>
              <p:spPr>
                <a:xfrm>
                  <a:off x="8825287" y="3243903"/>
                  <a:ext cx="190500" cy="9525"/>
                </a:xfrm>
                <a:custGeom>
                  <a:avLst/>
                  <a:gdLst>
                    <a:gd name="connsiteX0" fmla="*/ 349 w 190500"/>
                    <a:gd name="connsiteY0" fmla="*/ 126 h 9525"/>
                    <a:gd name="connsiteX1" fmla="*/ 190849 w 190500"/>
                    <a:gd name="connsiteY1" fmla="*/ 126 h 9525"/>
                  </a:gdLst>
                  <a:ahLst/>
                  <a:cxnLst>
                    <a:cxn ang="0">
                      <a:pos x="connsiteX0" y="connsiteY0"/>
                    </a:cxn>
                    <a:cxn ang="0">
                      <a:pos x="connsiteX1" y="connsiteY1"/>
                    </a:cxn>
                  </a:cxnLst>
                  <a:rect l="l" t="t" r="r" b="b"/>
                  <a:pathLst>
                    <a:path w="190500" h="9525">
                      <a:moveTo>
                        <a:pt x="349" y="126"/>
                      </a:moveTo>
                      <a:lnTo>
                        <a:pt x="190849" y="126"/>
                      </a:lnTo>
                    </a:path>
                  </a:pathLst>
                </a:custGeom>
                <a:noFill/>
                <a:ln w="12700" cap="rnd">
                  <a:solidFill>
                    <a:srgbClr val="00B050"/>
                  </a:solidFill>
                  <a:prstDash val="solid"/>
                  <a:miter/>
                </a:ln>
              </p:spPr>
              <p:txBody>
                <a:bodyPr rtlCol="0" anchor="ctr"/>
                <a:lstStyle/>
                <a:p>
                  <a:endParaRPr lang="de-DE"/>
                </a:p>
              </p:txBody>
            </p:sp>
            <p:sp>
              <p:nvSpPr>
                <p:cNvPr id="235" name="Freihandform: Form 234">
                  <a:extLst>
                    <a:ext uri="{FF2B5EF4-FFF2-40B4-BE49-F238E27FC236}">
                      <a16:creationId xmlns:a16="http://schemas.microsoft.com/office/drawing/2014/main" id="{26EC2675-94B0-3BCD-F1C7-A867571E10EB}"/>
                    </a:ext>
                  </a:extLst>
                </p:cNvPr>
                <p:cNvSpPr/>
                <p:nvPr/>
              </p:nvSpPr>
              <p:spPr>
                <a:xfrm flipV="1">
                  <a:off x="9015786" y="3198184"/>
                  <a:ext cx="346075" cy="45719"/>
                </a:xfrm>
                <a:custGeom>
                  <a:avLst/>
                  <a:gdLst>
                    <a:gd name="connsiteX0" fmla="*/ 369 w 190500"/>
                    <a:gd name="connsiteY0" fmla="*/ 126 h 9525"/>
                    <a:gd name="connsiteX1" fmla="*/ 190869 w 190500"/>
                    <a:gd name="connsiteY1" fmla="*/ 126 h 9525"/>
                  </a:gdLst>
                  <a:ahLst/>
                  <a:cxnLst>
                    <a:cxn ang="0">
                      <a:pos x="connsiteX0" y="connsiteY0"/>
                    </a:cxn>
                    <a:cxn ang="0">
                      <a:pos x="connsiteX1" y="connsiteY1"/>
                    </a:cxn>
                  </a:cxnLst>
                  <a:rect l="l" t="t" r="r" b="b"/>
                  <a:pathLst>
                    <a:path w="190500" h="9525">
                      <a:moveTo>
                        <a:pt x="369" y="126"/>
                      </a:moveTo>
                      <a:lnTo>
                        <a:pt x="190869" y="126"/>
                      </a:lnTo>
                    </a:path>
                  </a:pathLst>
                </a:custGeom>
                <a:noFill/>
                <a:ln w="12700" cap="rnd">
                  <a:solidFill>
                    <a:srgbClr val="00B050"/>
                  </a:solidFill>
                  <a:prstDash val="solid"/>
                  <a:miter/>
                </a:ln>
              </p:spPr>
              <p:txBody>
                <a:bodyPr rtlCol="0" anchor="ctr"/>
                <a:lstStyle/>
                <a:p>
                  <a:endParaRPr lang="de-DE"/>
                </a:p>
              </p:txBody>
            </p:sp>
            <p:sp>
              <p:nvSpPr>
                <p:cNvPr id="236" name="Freihandform: Form 235">
                  <a:extLst>
                    <a:ext uri="{FF2B5EF4-FFF2-40B4-BE49-F238E27FC236}">
                      <a16:creationId xmlns:a16="http://schemas.microsoft.com/office/drawing/2014/main" id="{167559F3-F662-4CC2-5141-4027134966B0}"/>
                    </a:ext>
                  </a:extLst>
                </p:cNvPr>
                <p:cNvSpPr/>
                <p:nvPr/>
              </p:nvSpPr>
              <p:spPr>
                <a:xfrm>
                  <a:off x="9355512" y="3243903"/>
                  <a:ext cx="190500" cy="190500"/>
                </a:xfrm>
                <a:custGeom>
                  <a:avLst/>
                  <a:gdLst>
                    <a:gd name="connsiteX0" fmla="*/ 389 w 190500"/>
                    <a:gd name="connsiteY0" fmla="*/ 126 h 190500"/>
                    <a:gd name="connsiteX1" fmla="*/ 28964 w 190500"/>
                    <a:gd name="connsiteY1" fmla="*/ 126 h 190500"/>
                    <a:gd name="connsiteX2" fmla="*/ 86114 w 190500"/>
                    <a:gd name="connsiteY2" fmla="*/ 190626 h 190500"/>
                    <a:gd name="connsiteX3" fmla="*/ 190889 w 190500"/>
                    <a:gd name="connsiteY3" fmla="*/ 190626 h 190500"/>
                  </a:gdLst>
                  <a:ahLst/>
                  <a:cxnLst>
                    <a:cxn ang="0">
                      <a:pos x="connsiteX0" y="connsiteY0"/>
                    </a:cxn>
                    <a:cxn ang="0">
                      <a:pos x="connsiteX1" y="connsiteY1"/>
                    </a:cxn>
                    <a:cxn ang="0">
                      <a:pos x="connsiteX2" y="connsiteY2"/>
                    </a:cxn>
                    <a:cxn ang="0">
                      <a:pos x="connsiteX3" y="connsiteY3"/>
                    </a:cxn>
                  </a:cxnLst>
                  <a:rect l="l" t="t" r="r" b="b"/>
                  <a:pathLst>
                    <a:path w="190500" h="190500">
                      <a:moveTo>
                        <a:pt x="389" y="126"/>
                      </a:moveTo>
                      <a:lnTo>
                        <a:pt x="28964" y="126"/>
                      </a:lnTo>
                      <a:lnTo>
                        <a:pt x="86114" y="190626"/>
                      </a:lnTo>
                      <a:lnTo>
                        <a:pt x="190889" y="190626"/>
                      </a:lnTo>
                    </a:path>
                  </a:pathLst>
                </a:custGeom>
                <a:noFill/>
                <a:ln w="12700" cap="rnd">
                  <a:solidFill>
                    <a:srgbClr val="00B050"/>
                  </a:solidFill>
                  <a:prstDash val="solid"/>
                  <a:miter/>
                </a:ln>
              </p:spPr>
              <p:txBody>
                <a:bodyPr rtlCol="0" anchor="ctr"/>
                <a:lstStyle/>
                <a:p>
                  <a:endParaRPr lang="de-DE"/>
                </a:p>
              </p:txBody>
            </p:sp>
            <p:sp>
              <p:nvSpPr>
                <p:cNvPr id="238" name="Freihandform: Form 237">
                  <a:extLst>
                    <a:ext uri="{FF2B5EF4-FFF2-40B4-BE49-F238E27FC236}">
                      <a16:creationId xmlns:a16="http://schemas.microsoft.com/office/drawing/2014/main" id="{B45E6750-5FD9-720E-38B5-7CFFEA74F4E6}"/>
                    </a:ext>
                  </a:extLst>
                </p:cNvPr>
                <p:cNvSpPr/>
                <p:nvPr/>
              </p:nvSpPr>
              <p:spPr>
                <a:xfrm flipV="1">
                  <a:off x="9520612" y="3389953"/>
                  <a:ext cx="257175" cy="45719"/>
                </a:xfrm>
                <a:custGeom>
                  <a:avLst/>
                  <a:gdLst>
                    <a:gd name="connsiteX0" fmla="*/ 429 w 190500"/>
                    <a:gd name="connsiteY0" fmla="*/ 126 h 9525"/>
                    <a:gd name="connsiteX1" fmla="*/ 190929 w 190500"/>
                    <a:gd name="connsiteY1" fmla="*/ 126 h 9525"/>
                  </a:gdLst>
                  <a:ahLst/>
                  <a:cxnLst>
                    <a:cxn ang="0">
                      <a:pos x="connsiteX0" y="connsiteY0"/>
                    </a:cxn>
                    <a:cxn ang="0">
                      <a:pos x="connsiteX1" y="connsiteY1"/>
                    </a:cxn>
                  </a:cxnLst>
                  <a:rect l="l" t="t" r="r" b="b"/>
                  <a:pathLst>
                    <a:path w="190500" h="9525">
                      <a:moveTo>
                        <a:pt x="429" y="126"/>
                      </a:moveTo>
                      <a:lnTo>
                        <a:pt x="190929" y="126"/>
                      </a:lnTo>
                    </a:path>
                  </a:pathLst>
                </a:custGeom>
                <a:noFill/>
                <a:ln w="12700" cap="rnd">
                  <a:solidFill>
                    <a:srgbClr val="00B050"/>
                  </a:solidFill>
                  <a:prstDash val="solid"/>
                  <a:miter/>
                </a:ln>
              </p:spPr>
              <p:txBody>
                <a:bodyPr rtlCol="0" anchor="ctr"/>
                <a:lstStyle/>
                <a:p>
                  <a:endParaRPr lang="de-DE"/>
                </a:p>
              </p:txBody>
            </p:sp>
            <p:sp>
              <p:nvSpPr>
                <p:cNvPr id="239" name="Freihandform: Form 238">
                  <a:extLst>
                    <a:ext uri="{FF2B5EF4-FFF2-40B4-BE49-F238E27FC236}">
                      <a16:creationId xmlns:a16="http://schemas.microsoft.com/office/drawing/2014/main" id="{C4D2231B-3F43-BB32-46A8-E42741452D78}"/>
                    </a:ext>
                  </a:extLst>
                </p:cNvPr>
                <p:cNvSpPr/>
                <p:nvPr/>
              </p:nvSpPr>
              <p:spPr>
                <a:xfrm>
                  <a:off x="9777787" y="3434403"/>
                  <a:ext cx="190500" cy="9525"/>
                </a:xfrm>
                <a:custGeom>
                  <a:avLst/>
                  <a:gdLst>
                    <a:gd name="connsiteX0" fmla="*/ 449 w 190500"/>
                    <a:gd name="connsiteY0" fmla="*/ 126 h 9525"/>
                    <a:gd name="connsiteX1" fmla="*/ 190949 w 190500"/>
                    <a:gd name="connsiteY1" fmla="*/ 126 h 9525"/>
                  </a:gdLst>
                  <a:ahLst/>
                  <a:cxnLst>
                    <a:cxn ang="0">
                      <a:pos x="connsiteX0" y="connsiteY0"/>
                    </a:cxn>
                    <a:cxn ang="0">
                      <a:pos x="connsiteX1" y="connsiteY1"/>
                    </a:cxn>
                  </a:cxnLst>
                  <a:rect l="l" t="t" r="r" b="b"/>
                  <a:pathLst>
                    <a:path w="190500" h="9525">
                      <a:moveTo>
                        <a:pt x="449" y="126"/>
                      </a:moveTo>
                      <a:lnTo>
                        <a:pt x="190949" y="126"/>
                      </a:lnTo>
                    </a:path>
                  </a:pathLst>
                </a:custGeom>
                <a:noFill/>
                <a:ln w="12700" cap="rnd">
                  <a:solidFill>
                    <a:srgbClr val="00B050"/>
                  </a:solidFill>
                  <a:prstDash val="solid"/>
                  <a:miter/>
                </a:ln>
              </p:spPr>
              <p:txBody>
                <a:bodyPr rtlCol="0" anchor="ctr"/>
                <a:lstStyle/>
                <a:p>
                  <a:endParaRPr lang="de-DE"/>
                </a:p>
              </p:txBody>
            </p:sp>
            <p:sp>
              <p:nvSpPr>
                <p:cNvPr id="240" name="Freihandform: Form 239">
                  <a:extLst>
                    <a:ext uri="{FF2B5EF4-FFF2-40B4-BE49-F238E27FC236}">
                      <a16:creationId xmlns:a16="http://schemas.microsoft.com/office/drawing/2014/main" id="{03708559-2781-63DA-3FCB-4809764E48DE}"/>
                    </a:ext>
                  </a:extLst>
                </p:cNvPr>
                <p:cNvSpPr/>
                <p:nvPr/>
              </p:nvSpPr>
              <p:spPr>
                <a:xfrm>
                  <a:off x="9968287" y="3434403"/>
                  <a:ext cx="190500" cy="9525"/>
                </a:xfrm>
                <a:custGeom>
                  <a:avLst/>
                  <a:gdLst>
                    <a:gd name="connsiteX0" fmla="*/ 469 w 190500"/>
                    <a:gd name="connsiteY0" fmla="*/ 126 h 9525"/>
                    <a:gd name="connsiteX1" fmla="*/ 190969 w 190500"/>
                    <a:gd name="connsiteY1" fmla="*/ 126 h 9525"/>
                  </a:gdLst>
                  <a:ahLst/>
                  <a:cxnLst>
                    <a:cxn ang="0">
                      <a:pos x="connsiteX0" y="connsiteY0"/>
                    </a:cxn>
                    <a:cxn ang="0">
                      <a:pos x="connsiteX1" y="connsiteY1"/>
                    </a:cxn>
                  </a:cxnLst>
                  <a:rect l="l" t="t" r="r" b="b"/>
                  <a:pathLst>
                    <a:path w="190500" h="9525">
                      <a:moveTo>
                        <a:pt x="469" y="126"/>
                      </a:moveTo>
                      <a:lnTo>
                        <a:pt x="190969" y="126"/>
                      </a:lnTo>
                    </a:path>
                  </a:pathLst>
                </a:custGeom>
                <a:noFill/>
                <a:ln w="12700" cap="rnd">
                  <a:solidFill>
                    <a:srgbClr val="00B050"/>
                  </a:solidFill>
                  <a:prstDash val="solid"/>
                  <a:miter/>
                </a:ln>
              </p:spPr>
              <p:txBody>
                <a:bodyPr rtlCol="0" anchor="ctr"/>
                <a:lstStyle/>
                <a:p>
                  <a:endParaRPr lang="de-DE"/>
                </a:p>
              </p:txBody>
            </p:sp>
            <p:sp>
              <p:nvSpPr>
                <p:cNvPr id="241" name="Freihandform: Form 240">
                  <a:extLst>
                    <a:ext uri="{FF2B5EF4-FFF2-40B4-BE49-F238E27FC236}">
                      <a16:creationId xmlns:a16="http://schemas.microsoft.com/office/drawing/2014/main" id="{4A4DF92B-0605-55C9-3BC2-F600353D74CF}"/>
                    </a:ext>
                  </a:extLst>
                </p:cNvPr>
                <p:cNvSpPr/>
                <p:nvPr/>
              </p:nvSpPr>
              <p:spPr>
                <a:xfrm>
                  <a:off x="10158787" y="3436309"/>
                  <a:ext cx="114300" cy="45719"/>
                </a:xfrm>
                <a:custGeom>
                  <a:avLst/>
                  <a:gdLst>
                    <a:gd name="connsiteX0" fmla="*/ 489 w 190500"/>
                    <a:gd name="connsiteY0" fmla="*/ 126 h 9525"/>
                    <a:gd name="connsiteX1" fmla="*/ 190989 w 190500"/>
                    <a:gd name="connsiteY1" fmla="*/ 126 h 9525"/>
                  </a:gdLst>
                  <a:ahLst/>
                  <a:cxnLst>
                    <a:cxn ang="0">
                      <a:pos x="connsiteX0" y="connsiteY0"/>
                    </a:cxn>
                    <a:cxn ang="0">
                      <a:pos x="connsiteX1" y="connsiteY1"/>
                    </a:cxn>
                  </a:cxnLst>
                  <a:rect l="l" t="t" r="r" b="b"/>
                  <a:pathLst>
                    <a:path w="190500" h="9525">
                      <a:moveTo>
                        <a:pt x="489" y="126"/>
                      </a:moveTo>
                      <a:lnTo>
                        <a:pt x="190989" y="126"/>
                      </a:lnTo>
                    </a:path>
                  </a:pathLst>
                </a:custGeom>
                <a:noFill/>
                <a:ln w="12700" cap="rnd">
                  <a:solidFill>
                    <a:srgbClr val="00B050"/>
                  </a:solidFill>
                  <a:prstDash val="solid"/>
                  <a:miter/>
                </a:ln>
              </p:spPr>
              <p:txBody>
                <a:bodyPr rtlCol="0" anchor="ctr"/>
                <a:lstStyle/>
                <a:p>
                  <a:endParaRPr lang="de-DE"/>
                </a:p>
              </p:txBody>
            </p:sp>
          </p:grpSp>
        </p:grpSp>
      </p:grpSp>
      <p:sp>
        <p:nvSpPr>
          <p:cNvPr id="356" name="Pfeil: nach rechts 355">
            <a:extLst>
              <a:ext uri="{FF2B5EF4-FFF2-40B4-BE49-F238E27FC236}">
                <a16:creationId xmlns:a16="http://schemas.microsoft.com/office/drawing/2014/main" id="{FF7F723F-5221-A2E5-E607-F64626C5B9FE}"/>
              </a:ext>
            </a:extLst>
          </p:cNvPr>
          <p:cNvSpPr/>
          <p:nvPr/>
        </p:nvSpPr>
        <p:spPr>
          <a:xfrm>
            <a:off x="7947630" y="2269646"/>
            <a:ext cx="388374" cy="37060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82878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0112-39AC-0750-8CF0-B8DF32CDE924}"/>
              </a:ext>
            </a:extLst>
          </p:cNvPr>
          <p:cNvSpPr>
            <a:spLocks noGrp="1"/>
          </p:cNvSpPr>
          <p:nvPr>
            <p:ph type="title"/>
          </p:nvPr>
        </p:nvSpPr>
        <p:spPr>
          <a:xfrm>
            <a:off x="751908" y="-20083"/>
            <a:ext cx="10515600" cy="1325563"/>
          </a:xfrm>
        </p:spPr>
        <p:txBody>
          <a:bodyPr/>
          <a:lstStyle/>
          <a:p>
            <a:r>
              <a:rPr lang="en-US" b="1" dirty="0"/>
              <a:t>The Reset assertion RDC problem</a:t>
            </a:r>
          </a:p>
        </p:txBody>
      </p:sp>
      <p:sp>
        <p:nvSpPr>
          <p:cNvPr id="3" name="Content Placeholder 2">
            <a:extLst>
              <a:ext uri="{FF2B5EF4-FFF2-40B4-BE49-F238E27FC236}">
                <a16:creationId xmlns:a16="http://schemas.microsoft.com/office/drawing/2014/main" id="{A67CC457-83A3-FDE8-A992-8DC9A381B73B}"/>
              </a:ext>
            </a:extLst>
          </p:cNvPr>
          <p:cNvSpPr>
            <a:spLocks noGrp="1"/>
          </p:cNvSpPr>
          <p:nvPr>
            <p:ph idx="1"/>
          </p:nvPr>
        </p:nvSpPr>
        <p:spPr>
          <a:xfrm>
            <a:off x="1186453" y="1193695"/>
            <a:ext cx="9906004" cy="4351338"/>
          </a:xfrm>
        </p:spPr>
        <p:txBody>
          <a:bodyPr>
            <a:normAutofit/>
          </a:bodyPr>
          <a:lstStyle/>
          <a:p>
            <a:pPr algn="ctr"/>
            <a:r>
              <a:rPr lang="en-US" sz="2000" dirty="0"/>
              <a:t>Paths passing from CLR to Q are usually not timing closed</a:t>
            </a:r>
          </a:p>
          <a:p>
            <a:endParaRPr lang="en-US" sz="2000" dirty="0"/>
          </a:p>
          <a:p>
            <a:endParaRPr lang="en-US" sz="2000" dirty="0"/>
          </a:p>
          <a:p>
            <a:endParaRPr lang="en-US" sz="2000" dirty="0"/>
          </a:p>
          <a:p>
            <a:endParaRPr lang="en-US" sz="2000" dirty="0"/>
          </a:p>
          <a:p>
            <a:r>
              <a:rPr lang="en-US" sz="2000" dirty="0"/>
              <a:t>Using reset ordering</a:t>
            </a:r>
          </a:p>
          <a:p>
            <a:endParaRPr lang="en-US" dirty="0"/>
          </a:p>
          <a:p>
            <a:endParaRPr lang="en-US" dirty="0"/>
          </a:p>
          <a:p>
            <a:endParaRPr lang="en-US" dirty="0"/>
          </a:p>
          <a:p>
            <a:endParaRPr lang="en-US" dirty="0"/>
          </a:p>
        </p:txBody>
      </p:sp>
      <p:sp>
        <p:nvSpPr>
          <p:cNvPr id="15" name="Slide Number Placeholder 14">
            <a:extLst>
              <a:ext uri="{FF2B5EF4-FFF2-40B4-BE49-F238E27FC236}">
                <a16:creationId xmlns:a16="http://schemas.microsoft.com/office/drawing/2014/main" id="{6F5972DD-6EFE-ACD3-3BE7-547373522BA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28</a:t>
            </a:fld>
            <a:endParaRPr lang="en-US" dirty="0">
              <a:solidFill>
                <a:schemeClr val="bg1"/>
              </a:solidFill>
            </a:endParaRPr>
          </a:p>
        </p:txBody>
      </p:sp>
      <p:sp>
        <p:nvSpPr>
          <p:cNvPr id="9" name="TextBox 8">
            <a:extLst>
              <a:ext uri="{FF2B5EF4-FFF2-40B4-BE49-F238E27FC236}">
                <a16:creationId xmlns:a16="http://schemas.microsoft.com/office/drawing/2014/main" id="{6F606DF4-3C43-3DC2-256D-2DEDFEC66216}"/>
              </a:ext>
            </a:extLst>
          </p:cNvPr>
          <p:cNvSpPr txBox="1"/>
          <p:nvPr/>
        </p:nvSpPr>
        <p:spPr>
          <a:xfrm>
            <a:off x="5752730" y="3140223"/>
            <a:ext cx="4997755" cy="646331"/>
          </a:xfrm>
          <a:prstGeom prst="rect">
            <a:avLst/>
          </a:prstGeom>
          <a:noFill/>
        </p:spPr>
        <p:txBody>
          <a:bodyPr wrap="square">
            <a:spAutoFit/>
          </a:bodyPr>
          <a:lstStyle/>
          <a:p>
            <a:pPr marL="285750" indent="-285750">
              <a:buFont typeface="Arial" panose="020B0604020202020204" pitchFamily="34" charset="0"/>
              <a:buChar char="•"/>
            </a:pPr>
            <a:r>
              <a:rPr lang="en-US" sz="2000" dirty="0"/>
              <a:t>Using a CDC Control</a:t>
            </a:r>
            <a:br>
              <a:rPr lang="en-US" sz="2000" dirty="0"/>
            </a:br>
            <a:r>
              <a:rPr lang="en-US" sz="1600" dirty="0"/>
              <a:t>CDC Control must be synchronous with target domain</a:t>
            </a:r>
          </a:p>
        </p:txBody>
      </p:sp>
      <p:grpSp>
        <p:nvGrpSpPr>
          <p:cNvPr id="8" name="Gruppieren 7">
            <a:extLst>
              <a:ext uri="{FF2B5EF4-FFF2-40B4-BE49-F238E27FC236}">
                <a16:creationId xmlns:a16="http://schemas.microsoft.com/office/drawing/2014/main" id="{37BF4E70-7D7B-ABD2-85B6-0BF133D127C6}"/>
              </a:ext>
            </a:extLst>
          </p:cNvPr>
          <p:cNvGrpSpPr/>
          <p:nvPr/>
        </p:nvGrpSpPr>
        <p:grpSpPr>
          <a:xfrm>
            <a:off x="2633594" y="1568090"/>
            <a:ext cx="2221389" cy="1256286"/>
            <a:chOff x="1625762" y="1391442"/>
            <a:chExt cx="2221389" cy="1256286"/>
          </a:xfrm>
        </p:grpSpPr>
        <p:sp>
          <p:nvSpPr>
            <p:cNvPr id="10" name="TextBox 6">
              <a:extLst>
                <a:ext uri="{FF2B5EF4-FFF2-40B4-BE49-F238E27FC236}">
                  <a16:creationId xmlns:a16="http://schemas.microsoft.com/office/drawing/2014/main" id="{64F9B928-0FAB-6D60-8BCF-018065B76518}"/>
                </a:ext>
              </a:extLst>
            </p:cNvPr>
            <p:cNvSpPr txBox="1"/>
            <p:nvPr/>
          </p:nvSpPr>
          <p:spPr>
            <a:xfrm>
              <a:off x="1625762" y="1391442"/>
              <a:ext cx="499817" cy="261610"/>
            </a:xfrm>
            <a:prstGeom prst="rect">
              <a:avLst/>
            </a:prstGeom>
            <a:noFill/>
          </p:spPr>
          <p:txBody>
            <a:bodyPr wrap="none" lIns="76200" tIns="38100" rIns="76200" bIns="38100" rtlCol="0">
              <a:spAutoFit/>
            </a:bodyPr>
            <a:lstStyle/>
            <a:p>
              <a:r>
                <a:rPr lang="en-US" sz="1200" dirty="0"/>
                <a:t>Reset</a:t>
              </a:r>
            </a:p>
          </p:txBody>
        </p:sp>
        <p:sp>
          <p:nvSpPr>
            <p:cNvPr id="14" name="Line 20">
              <a:extLst>
                <a:ext uri="{FF2B5EF4-FFF2-40B4-BE49-F238E27FC236}">
                  <a16:creationId xmlns:a16="http://schemas.microsoft.com/office/drawing/2014/main" id="{122ACD5B-46CF-4E5C-20B8-8BC2060CD1B3}"/>
                </a:ext>
              </a:extLst>
            </p:cNvPr>
            <p:cNvSpPr>
              <a:spLocks noChangeShapeType="1"/>
            </p:cNvSpPr>
            <p:nvPr/>
          </p:nvSpPr>
          <p:spPr bwMode="auto">
            <a:xfrm>
              <a:off x="2214531" y="2358800"/>
              <a:ext cx="17564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6" name="Line 20">
              <a:extLst>
                <a:ext uri="{FF2B5EF4-FFF2-40B4-BE49-F238E27FC236}">
                  <a16:creationId xmlns:a16="http://schemas.microsoft.com/office/drawing/2014/main" id="{A43764E9-0D09-5D55-3DE2-6EA6A251A1C3}"/>
                </a:ext>
              </a:extLst>
            </p:cNvPr>
            <p:cNvSpPr>
              <a:spLocks noChangeShapeType="1"/>
            </p:cNvSpPr>
            <p:nvPr/>
          </p:nvSpPr>
          <p:spPr bwMode="auto">
            <a:xfrm>
              <a:off x="2086962" y="2592961"/>
              <a:ext cx="1022039"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7" name="Line 20">
              <a:extLst>
                <a:ext uri="{FF2B5EF4-FFF2-40B4-BE49-F238E27FC236}">
                  <a16:creationId xmlns:a16="http://schemas.microsoft.com/office/drawing/2014/main" id="{91568D5E-B9E8-EF22-8AEF-119BE3176D2B}"/>
                </a:ext>
              </a:extLst>
            </p:cNvPr>
            <p:cNvSpPr>
              <a:spLocks noChangeShapeType="1"/>
            </p:cNvSpPr>
            <p:nvPr/>
          </p:nvSpPr>
          <p:spPr bwMode="auto">
            <a:xfrm>
              <a:off x="2337993" y="1915142"/>
              <a:ext cx="1509158"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8" name="Rectangle 19">
              <a:extLst>
                <a:ext uri="{FF2B5EF4-FFF2-40B4-BE49-F238E27FC236}">
                  <a16:creationId xmlns:a16="http://schemas.microsoft.com/office/drawing/2014/main" id="{22DFBF23-5D0C-77CF-9945-ACD161A5EB4B}"/>
                </a:ext>
              </a:extLst>
            </p:cNvPr>
            <p:cNvSpPr>
              <a:spLocks noChangeArrowheads="1"/>
            </p:cNvSpPr>
            <p:nvPr/>
          </p:nvSpPr>
          <p:spPr bwMode="auto">
            <a:xfrm>
              <a:off x="3041898" y="176511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9" name="Line 20">
              <a:extLst>
                <a:ext uri="{FF2B5EF4-FFF2-40B4-BE49-F238E27FC236}">
                  <a16:creationId xmlns:a16="http://schemas.microsoft.com/office/drawing/2014/main" id="{DC79F77F-79EE-0C69-F199-47FDE11EB56D}"/>
                </a:ext>
              </a:extLst>
            </p:cNvPr>
            <p:cNvSpPr>
              <a:spLocks noChangeShapeType="1"/>
            </p:cNvSpPr>
            <p:nvPr/>
          </p:nvSpPr>
          <p:spPr bwMode="auto">
            <a:xfrm>
              <a:off x="3109001" y="2358800"/>
              <a:ext cx="15038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20" name="Line 20">
              <a:extLst>
                <a:ext uri="{FF2B5EF4-FFF2-40B4-BE49-F238E27FC236}">
                  <a16:creationId xmlns:a16="http://schemas.microsoft.com/office/drawing/2014/main" id="{3D70555A-990C-1E9B-99DA-1B49707D71FC}"/>
                </a:ext>
              </a:extLst>
            </p:cNvPr>
            <p:cNvSpPr>
              <a:spLocks noChangeShapeType="1"/>
            </p:cNvSpPr>
            <p:nvPr/>
          </p:nvSpPr>
          <p:spPr bwMode="auto">
            <a:xfrm>
              <a:off x="1981200" y="1680981"/>
              <a:ext cx="66816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21" name="Line 20">
              <a:extLst>
                <a:ext uri="{FF2B5EF4-FFF2-40B4-BE49-F238E27FC236}">
                  <a16:creationId xmlns:a16="http://schemas.microsoft.com/office/drawing/2014/main" id="{88AC7BDB-FC80-A3DD-2DE2-E90260FFF633}"/>
                </a:ext>
              </a:extLst>
            </p:cNvPr>
            <p:cNvSpPr>
              <a:spLocks noChangeShapeType="1"/>
            </p:cNvSpPr>
            <p:nvPr/>
          </p:nvSpPr>
          <p:spPr bwMode="auto">
            <a:xfrm>
              <a:off x="3109001" y="2358800"/>
              <a:ext cx="0" cy="234162"/>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22" name="Line 20">
              <a:extLst>
                <a:ext uri="{FF2B5EF4-FFF2-40B4-BE49-F238E27FC236}">
                  <a16:creationId xmlns:a16="http://schemas.microsoft.com/office/drawing/2014/main" id="{72BBF065-F136-B274-8291-164D8C5B3510}"/>
                </a:ext>
              </a:extLst>
            </p:cNvPr>
            <p:cNvSpPr>
              <a:spLocks noChangeShapeType="1"/>
            </p:cNvSpPr>
            <p:nvPr/>
          </p:nvSpPr>
          <p:spPr bwMode="auto">
            <a:xfrm>
              <a:off x="2214531" y="2361242"/>
              <a:ext cx="0" cy="219037"/>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grpSp>
          <p:nvGrpSpPr>
            <p:cNvPr id="23" name="Gruppieren 22">
              <a:extLst>
                <a:ext uri="{FF2B5EF4-FFF2-40B4-BE49-F238E27FC236}">
                  <a16:creationId xmlns:a16="http://schemas.microsoft.com/office/drawing/2014/main" id="{48B70A3E-7181-32BA-8F00-5C3007F0357E}"/>
                </a:ext>
              </a:extLst>
            </p:cNvPr>
            <p:cNvGrpSpPr/>
            <p:nvPr/>
          </p:nvGrpSpPr>
          <p:grpSpPr>
            <a:xfrm>
              <a:off x="2346949" y="1677031"/>
              <a:ext cx="568322" cy="903248"/>
              <a:chOff x="5443466" y="989676"/>
              <a:chExt cx="568322" cy="903248"/>
            </a:xfrm>
          </p:grpSpPr>
          <p:grpSp>
            <p:nvGrpSpPr>
              <p:cNvPr id="38" name="Gruppieren 37">
                <a:extLst>
                  <a:ext uri="{FF2B5EF4-FFF2-40B4-BE49-F238E27FC236}">
                    <a16:creationId xmlns:a16="http://schemas.microsoft.com/office/drawing/2014/main" id="{3FD6094A-A1EC-8E45-63C9-861B3830A35F}"/>
                  </a:ext>
                </a:extLst>
              </p:cNvPr>
              <p:cNvGrpSpPr/>
              <p:nvPr/>
            </p:nvGrpSpPr>
            <p:grpSpPr>
              <a:xfrm>
                <a:off x="5443466" y="989676"/>
                <a:ext cx="568322" cy="903248"/>
                <a:chOff x="4067220" y="1915142"/>
                <a:chExt cx="568322" cy="903248"/>
              </a:xfrm>
            </p:grpSpPr>
            <p:sp>
              <p:nvSpPr>
                <p:cNvPr id="40" name="Rectangle 60">
                  <a:extLst>
                    <a:ext uri="{FF2B5EF4-FFF2-40B4-BE49-F238E27FC236}">
                      <a16:creationId xmlns:a16="http://schemas.microsoft.com/office/drawing/2014/main" id="{7E4B2361-6087-BDBE-088F-7AE152C66F3D}"/>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41" name="Freeform 7">
                  <a:extLst>
                    <a:ext uri="{FF2B5EF4-FFF2-40B4-BE49-F238E27FC236}">
                      <a16:creationId xmlns:a16="http://schemas.microsoft.com/office/drawing/2014/main" id="{0A778D42-076C-2028-62ED-B632B132C6EB}"/>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42" name="Freeform 8">
                  <a:extLst>
                    <a:ext uri="{FF2B5EF4-FFF2-40B4-BE49-F238E27FC236}">
                      <a16:creationId xmlns:a16="http://schemas.microsoft.com/office/drawing/2014/main" id="{9D7F86D4-0279-D677-1BD0-805328A3618C}"/>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43" name="Rectangle 9">
                  <a:extLst>
                    <a:ext uri="{FF2B5EF4-FFF2-40B4-BE49-F238E27FC236}">
                      <a16:creationId xmlns:a16="http://schemas.microsoft.com/office/drawing/2014/main" id="{E4E3F63B-71C0-33A3-6743-850CABE04342}"/>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4" name="Rectangle 10">
                  <a:extLst>
                    <a:ext uri="{FF2B5EF4-FFF2-40B4-BE49-F238E27FC236}">
                      <a16:creationId xmlns:a16="http://schemas.microsoft.com/office/drawing/2014/main" id="{139E2329-1F59-9D1F-1A0B-084755667DE2}"/>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5" name="Rectangle 19">
                  <a:extLst>
                    <a:ext uri="{FF2B5EF4-FFF2-40B4-BE49-F238E27FC236}">
                      <a16:creationId xmlns:a16="http://schemas.microsoft.com/office/drawing/2014/main" id="{606B643F-E0B1-88EC-CDD0-C31155309DD0}"/>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6" name="Rectangle 28">
                  <a:extLst>
                    <a:ext uri="{FF2B5EF4-FFF2-40B4-BE49-F238E27FC236}">
                      <a16:creationId xmlns:a16="http://schemas.microsoft.com/office/drawing/2014/main" id="{AE54CE76-0DBF-1FE8-39FE-BB7A40A28C0E}"/>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7" name="Rectangle 10">
                  <a:extLst>
                    <a:ext uri="{FF2B5EF4-FFF2-40B4-BE49-F238E27FC236}">
                      <a16:creationId xmlns:a16="http://schemas.microsoft.com/office/drawing/2014/main" id="{F9986615-F9F9-114E-20D8-F5422BDE3A6F}"/>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48" name="Line 20">
                  <a:extLst>
                    <a:ext uri="{FF2B5EF4-FFF2-40B4-BE49-F238E27FC236}">
                      <a16:creationId xmlns:a16="http://schemas.microsoft.com/office/drawing/2014/main" id="{B129B5C8-2E42-F908-E4D1-EE38455B4248}"/>
                    </a:ext>
                  </a:extLst>
                </p:cNvPr>
                <p:cNvSpPr>
                  <a:spLocks noChangeShapeType="1"/>
                </p:cNvSpPr>
                <p:nvPr/>
              </p:nvSpPr>
              <p:spPr bwMode="auto">
                <a:xfrm>
                  <a:off x="4369636" y="1923894"/>
                  <a:ext cx="0" cy="79353"/>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49" name="Ellipse 48">
                  <a:extLst>
                    <a:ext uri="{FF2B5EF4-FFF2-40B4-BE49-F238E27FC236}">
                      <a16:creationId xmlns:a16="http://schemas.microsoft.com/office/drawing/2014/main" id="{FBB8AF0C-5EF8-52ED-1DC3-1E3FC2CB42DF}"/>
                    </a:ext>
                  </a:extLst>
                </p:cNvPr>
                <p:cNvSpPr/>
                <p:nvPr/>
              </p:nvSpPr>
              <p:spPr>
                <a:xfrm>
                  <a:off x="4339170" y="1972909"/>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Rectangle 10">
                <a:extLst>
                  <a:ext uri="{FF2B5EF4-FFF2-40B4-BE49-F238E27FC236}">
                    <a16:creationId xmlns:a16="http://schemas.microsoft.com/office/drawing/2014/main" id="{ED2AC07B-28F9-B7BD-171E-500BD5F89DBF}"/>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24" name="Gruppieren 23">
              <a:extLst>
                <a:ext uri="{FF2B5EF4-FFF2-40B4-BE49-F238E27FC236}">
                  <a16:creationId xmlns:a16="http://schemas.microsoft.com/office/drawing/2014/main" id="{F5355966-DA5B-6F5D-6B85-A6283FBC4532}"/>
                </a:ext>
              </a:extLst>
            </p:cNvPr>
            <p:cNvGrpSpPr/>
            <p:nvPr/>
          </p:nvGrpSpPr>
          <p:grpSpPr>
            <a:xfrm>
              <a:off x="3224278" y="1677031"/>
              <a:ext cx="568322" cy="903248"/>
              <a:chOff x="5443466" y="989676"/>
              <a:chExt cx="568322" cy="903248"/>
            </a:xfrm>
          </p:grpSpPr>
          <p:grpSp>
            <p:nvGrpSpPr>
              <p:cNvPr id="28" name="Gruppieren 27">
                <a:extLst>
                  <a:ext uri="{FF2B5EF4-FFF2-40B4-BE49-F238E27FC236}">
                    <a16:creationId xmlns:a16="http://schemas.microsoft.com/office/drawing/2014/main" id="{65A8D023-2ABE-635B-6200-87DA8C9DA59B}"/>
                  </a:ext>
                </a:extLst>
              </p:cNvPr>
              <p:cNvGrpSpPr/>
              <p:nvPr/>
            </p:nvGrpSpPr>
            <p:grpSpPr>
              <a:xfrm>
                <a:off x="5443466" y="989676"/>
                <a:ext cx="568322" cy="903248"/>
                <a:chOff x="4067220" y="1915142"/>
                <a:chExt cx="568322" cy="903248"/>
              </a:xfrm>
            </p:grpSpPr>
            <p:sp>
              <p:nvSpPr>
                <p:cNvPr id="30" name="Rectangle 60">
                  <a:extLst>
                    <a:ext uri="{FF2B5EF4-FFF2-40B4-BE49-F238E27FC236}">
                      <a16:creationId xmlns:a16="http://schemas.microsoft.com/office/drawing/2014/main" id="{B5F12113-F631-E823-D161-D041FDF12EB8}"/>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31" name="Freeform 7">
                  <a:extLst>
                    <a:ext uri="{FF2B5EF4-FFF2-40B4-BE49-F238E27FC236}">
                      <a16:creationId xmlns:a16="http://schemas.microsoft.com/office/drawing/2014/main" id="{BE2D462C-507C-194A-4A67-6DC6EAA8D88E}"/>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32" name="Freeform 8">
                  <a:extLst>
                    <a:ext uri="{FF2B5EF4-FFF2-40B4-BE49-F238E27FC236}">
                      <a16:creationId xmlns:a16="http://schemas.microsoft.com/office/drawing/2014/main" id="{6443BF66-8D3F-1973-4855-4D1C7FF7F787}"/>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33" name="Rectangle 9">
                  <a:extLst>
                    <a:ext uri="{FF2B5EF4-FFF2-40B4-BE49-F238E27FC236}">
                      <a16:creationId xmlns:a16="http://schemas.microsoft.com/office/drawing/2014/main" id="{3214F25B-5DF8-252C-9B5F-2CF0BBAC53E2}"/>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4" name="Rectangle 10">
                  <a:extLst>
                    <a:ext uri="{FF2B5EF4-FFF2-40B4-BE49-F238E27FC236}">
                      <a16:creationId xmlns:a16="http://schemas.microsoft.com/office/drawing/2014/main" id="{6FED393E-94C9-0D3D-E92B-3814521C6302}"/>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5" name="Rectangle 19">
                  <a:extLst>
                    <a:ext uri="{FF2B5EF4-FFF2-40B4-BE49-F238E27FC236}">
                      <a16:creationId xmlns:a16="http://schemas.microsoft.com/office/drawing/2014/main" id="{E5DC48DB-87BC-B3BE-9ADC-442A7387F797}"/>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6" name="Rectangle 28">
                  <a:extLst>
                    <a:ext uri="{FF2B5EF4-FFF2-40B4-BE49-F238E27FC236}">
                      <a16:creationId xmlns:a16="http://schemas.microsoft.com/office/drawing/2014/main" id="{41C7398D-4FD3-E0BD-B065-C56F88FC2D1C}"/>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37" name="Rectangle 10">
                  <a:extLst>
                    <a:ext uri="{FF2B5EF4-FFF2-40B4-BE49-F238E27FC236}">
                      <a16:creationId xmlns:a16="http://schemas.microsoft.com/office/drawing/2014/main" id="{3AFD8ABE-452F-2981-83C4-9A769B5AC1E6}"/>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29" name="Rectangle 10">
                <a:extLst>
                  <a:ext uri="{FF2B5EF4-FFF2-40B4-BE49-F238E27FC236}">
                    <a16:creationId xmlns:a16="http://schemas.microsoft.com/office/drawing/2014/main" id="{548EB33E-10C7-4006-7F15-D4C90323C514}"/>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a:t>
                </a:r>
                <a:r>
                  <a:rPr lang="en-US" altLang="en-US" sz="1600" kern="0" dirty="0">
                    <a:solidFill>
                      <a:srgbClr val="000000"/>
                    </a:solidFill>
                    <a:latin typeface="Calibri" panose="020F0502020204030204" pitchFamily="34" charset="0"/>
                  </a:rPr>
                  <a:t>2</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25" name="Pfeil: Fünfeck 24">
              <a:extLst>
                <a:ext uri="{FF2B5EF4-FFF2-40B4-BE49-F238E27FC236}">
                  <a16:creationId xmlns:a16="http://schemas.microsoft.com/office/drawing/2014/main" id="{8A478869-9D31-EE01-4E99-6F4446E66AB1}"/>
                </a:ext>
              </a:extLst>
            </p:cNvPr>
            <p:cNvSpPr/>
            <p:nvPr/>
          </p:nvSpPr>
          <p:spPr>
            <a:xfrm>
              <a:off x="1713560" y="1617550"/>
              <a:ext cx="375273" cy="122896"/>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Fünfeck 25">
              <a:extLst>
                <a:ext uri="{FF2B5EF4-FFF2-40B4-BE49-F238E27FC236}">
                  <a16:creationId xmlns:a16="http://schemas.microsoft.com/office/drawing/2014/main" id="{114C87CD-198A-72A8-2D69-C1541579D120}"/>
                </a:ext>
              </a:extLst>
            </p:cNvPr>
            <p:cNvSpPr/>
            <p:nvPr/>
          </p:nvSpPr>
          <p:spPr>
            <a:xfrm>
              <a:off x="1713560" y="2531841"/>
              <a:ext cx="375273" cy="115887"/>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Box 6">
              <a:extLst>
                <a:ext uri="{FF2B5EF4-FFF2-40B4-BE49-F238E27FC236}">
                  <a16:creationId xmlns:a16="http://schemas.microsoft.com/office/drawing/2014/main" id="{958B42EE-A6B3-0AED-D163-76515E04FB94}"/>
                </a:ext>
              </a:extLst>
            </p:cNvPr>
            <p:cNvSpPr txBox="1"/>
            <p:nvPr/>
          </p:nvSpPr>
          <p:spPr>
            <a:xfrm>
              <a:off x="1640450" y="2311971"/>
              <a:ext cx="379912" cy="261610"/>
            </a:xfrm>
            <a:prstGeom prst="rect">
              <a:avLst/>
            </a:prstGeom>
            <a:noFill/>
          </p:spPr>
          <p:txBody>
            <a:bodyPr wrap="none" lIns="76200" tIns="38100" rIns="76200" bIns="38100" rtlCol="0">
              <a:spAutoFit/>
            </a:bodyPr>
            <a:lstStyle/>
            <a:p>
              <a:r>
                <a:rPr lang="en-US" sz="1200" dirty="0"/>
                <a:t>CLK</a:t>
              </a:r>
            </a:p>
          </p:txBody>
        </p:sp>
      </p:grpSp>
      <p:grpSp>
        <p:nvGrpSpPr>
          <p:cNvPr id="50" name="Gruppieren 49">
            <a:extLst>
              <a:ext uri="{FF2B5EF4-FFF2-40B4-BE49-F238E27FC236}">
                <a16:creationId xmlns:a16="http://schemas.microsoft.com/office/drawing/2014/main" id="{11DF04BF-EDF6-6087-E59B-C40F5AFA8E62}"/>
              </a:ext>
            </a:extLst>
          </p:cNvPr>
          <p:cNvGrpSpPr/>
          <p:nvPr/>
        </p:nvGrpSpPr>
        <p:grpSpPr>
          <a:xfrm>
            <a:off x="5988620" y="1601181"/>
            <a:ext cx="2957801" cy="1256286"/>
            <a:chOff x="5343508" y="1419371"/>
            <a:chExt cx="2957801" cy="1256286"/>
          </a:xfrm>
        </p:grpSpPr>
        <p:sp>
          <p:nvSpPr>
            <p:cNvPr id="51" name="Line 20">
              <a:extLst>
                <a:ext uri="{FF2B5EF4-FFF2-40B4-BE49-F238E27FC236}">
                  <a16:creationId xmlns:a16="http://schemas.microsoft.com/office/drawing/2014/main" id="{807DA2DC-749F-7DB7-ADB2-5F6B386833C1}"/>
                </a:ext>
              </a:extLst>
            </p:cNvPr>
            <p:cNvSpPr>
              <a:spLocks noChangeShapeType="1"/>
            </p:cNvSpPr>
            <p:nvPr/>
          </p:nvSpPr>
          <p:spPr bwMode="auto">
            <a:xfrm>
              <a:off x="7242125" y="1949848"/>
              <a:ext cx="228561"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52" name="Line 20">
              <a:extLst>
                <a:ext uri="{FF2B5EF4-FFF2-40B4-BE49-F238E27FC236}">
                  <a16:creationId xmlns:a16="http://schemas.microsoft.com/office/drawing/2014/main" id="{19F030B0-DE47-779B-0DE7-6557D6AC797F}"/>
                </a:ext>
              </a:extLst>
            </p:cNvPr>
            <p:cNvSpPr>
              <a:spLocks noChangeShapeType="1"/>
            </p:cNvSpPr>
            <p:nvPr/>
          </p:nvSpPr>
          <p:spPr bwMode="auto">
            <a:xfrm>
              <a:off x="7470686" y="1949848"/>
              <a:ext cx="0" cy="203392"/>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53" name="TextBox 6">
              <a:extLst>
                <a:ext uri="{FF2B5EF4-FFF2-40B4-BE49-F238E27FC236}">
                  <a16:creationId xmlns:a16="http://schemas.microsoft.com/office/drawing/2014/main" id="{BCDDFA76-3296-F48A-34CC-F05A6498C97B}"/>
                </a:ext>
              </a:extLst>
            </p:cNvPr>
            <p:cNvSpPr txBox="1"/>
            <p:nvPr/>
          </p:nvSpPr>
          <p:spPr>
            <a:xfrm>
              <a:off x="5343508" y="1419371"/>
              <a:ext cx="499817" cy="261610"/>
            </a:xfrm>
            <a:prstGeom prst="rect">
              <a:avLst/>
            </a:prstGeom>
            <a:noFill/>
          </p:spPr>
          <p:txBody>
            <a:bodyPr wrap="none" lIns="76200" tIns="38100" rIns="76200" bIns="38100" rtlCol="0">
              <a:spAutoFit/>
            </a:bodyPr>
            <a:lstStyle/>
            <a:p>
              <a:r>
                <a:rPr lang="en-US" sz="1200" dirty="0"/>
                <a:t>Reset</a:t>
              </a:r>
            </a:p>
          </p:txBody>
        </p:sp>
        <p:sp>
          <p:nvSpPr>
            <p:cNvPr id="54" name="Line 20">
              <a:extLst>
                <a:ext uri="{FF2B5EF4-FFF2-40B4-BE49-F238E27FC236}">
                  <a16:creationId xmlns:a16="http://schemas.microsoft.com/office/drawing/2014/main" id="{A0733966-7557-E5ED-BA97-6C06D090DCB5}"/>
                </a:ext>
              </a:extLst>
            </p:cNvPr>
            <p:cNvSpPr>
              <a:spLocks noChangeShapeType="1"/>
            </p:cNvSpPr>
            <p:nvPr/>
          </p:nvSpPr>
          <p:spPr bwMode="auto">
            <a:xfrm>
              <a:off x="5932277" y="1935559"/>
              <a:ext cx="1240117"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55" name="Line 20">
              <a:extLst>
                <a:ext uri="{FF2B5EF4-FFF2-40B4-BE49-F238E27FC236}">
                  <a16:creationId xmlns:a16="http://schemas.microsoft.com/office/drawing/2014/main" id="{0F91B9F1-B59D-24A7-902B-569F42E7F2C9}"/>
                </a:ext>
              </a:extLst>
            </p:cNvPr>
            <p:cNvSpPr>
              <a:spLocks noChangeShapeType="1"/>
            </p:cNvSpPr>
            <p:nvPr/>
          </p:nvSpPr>
          <p:spPr bwMode="auto">
            <a:xfrm>
              <a:off x="5932277" y="2386729"/>
              <a:ext cx="17564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56" name="Line 20">
              <a:extLst>
                <a:ext uri="{FF2B5EF4-FFF2-40B4-BE49-F238E27FC236}">
                  <a16:creationId xmlns:a16="http://schemas.microsoft.com/office/drawing/2014/main" id="{268AF59C-2E3F-3C88-BAA3-98EC603295E7}"/>
                </a:ext>
              </a:extLst>
            </p:cNvPr>
            <p:cNvSpPr>
              <a:spLocks noChangeShapeType="1"/>
            </p:cNvSpPr>
            <p:nvPr/>
          </p:nvSpPr>
          <p:spPr bwMode="auto">
            <a:xfrm>
              <a:off x="5804708" y="2620890"/>
              <a:ext cx="1179201"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57" name="Line 20">
              <a:extLst>
                <a:ext uri="{FF2B5EF4-FFF2-40B4-BE49-F238E27FC236}">
                  <a16:creationId xmlns:a16="http://schemas.microsoft.com/office/drawing/2014/main" id="{C8CC0F9A-83DB-F9FD-1DE0-0FC0ED1080D8}"/>
                </a:ext>
              </a:extLst>
            </p:cNvPr>
            <p:cNvSpPr>
              <a:spLocks noChangeShapeType="1"/>
            </p:cNvSpPr>
            <p:nvPr/>
          </p:nvSpPr>
          <p:spPr bwMode="auto">
            <a:xfrm>
              <a:off x="7485058" y="1707147"/>
              <a:ext cx="816251"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58" name="Rectangle 19">
              <a:extLst>
                <a:ext uri="{FF2B5EF4-FFF2-40B4-BE49-F238E27FC236}">
                  <a16:creationId xmlns:a16="http://schemas.microsoft.com/office/drawing/2014/main" id="{710C6294-BD80-EB0E-2696-F029AE277715}"/>
                </a:ext>
              </a:extLst>
            </p:cNvPr>
            <p:cNvSpPr>
              <a:spLocks noChangeArrowheads="1"/>
            </p:cNvSpPr>
            <p:nvPr/>
          </p:nvSpPr>
          <p:spPr bwMode="auto">
            <a:xfrm>
              <a:off x="6759592" y="1700157"/>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59" name="Line 20">
              <a:extLst>
                <a:ext uri="{FF2B5EF4-FFF2-40B4-BE49-F238E27FC236}">
                  <a16:creationId xmlns:a16="http://schemas.microsoft.com/office/drawing/2014/main" id="{48D78AEC-D109-C740-51C6-AA512BB374DF}"/>
                </a:ext>
              </a:extLst>
            </p:cNvPr>
            <p:cNvSpPr>
              <a:spLocks noChangeShapeType="1"/>
            </p:cNvSpPr>
            <p:nvPr/>
          </p:nvSpPr>
          <p:spPr bwMode="auto">
            <a:xfrm>
              <a:off x="7470686" y="2152215"/>
              <a:ext cx="15038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60" name="Line 20">
              <a:extLst>
                <a:ext uri="{FF2B5EF4-FFF2-40B4-BE49-F238E27FC236}">
                  <a16:creationId xmlns:a16="http://schemas.microsoft.com/office/drawing/2014/main" id="{E3F00E0E-F3DE-C3FB-31E3-1530ABD55304}"/>
                </a:ext>
              </a:extLst>
            </p:cNvPr>
            <p:cNvSpPr>
              <a:spLocks noChangeShapeType="1"/>
            </p:cNvSpPr>
            <p:nvPr/>
          </p:nvSpPr>
          <p:spPr bwMode="auto">
            <a:xfrm>
              <a:off x="5698946" y="1708910"/>
              <a:ext cx="66816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61" name="Line 20">
              <a:extLst>
                <a:ext uri="{FF2B5EF4-FFF2-40B4-BE49-F238E27FC236}">
                  <a16:creationId xmlns:a16="http://schemas.microsoft.com/office/drawing/2014/main" id="{181F3025-07F0-CEFA-82D6-568D654E4540}"/>
                </a:ext>
              </a:extLst>
            </p:cNvPr>
            <p:cNvSpPr>
              <a:spLocks noChangeShapeType="1"/>
            </p:cNvSpPr>
            <p:nvPr/>
          </p:nvSpPr>
          <p:spPr bwMode="auto">
            <a:xfrm>
              <a:off x="6983909" y="2085200"/>
              <a:ext cx="0" cy="53569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62" name="Line 20">
              <a:extLst>
                <a:ext uri="{FF2B5EF4-FFF2-40B4-BE49-F238E27FC236}">
                  <a16:creationId xmlns:a16="http://schemas.microsoft.com/office/drawing/2014/main" id="{F6909AE8-8E11-EF6F-91BA-D5412FEDFCA8}"/>
                </a:ext>
              </a:extLst>
            </p:cNvPr>
            <p:cNvSpPr>
              <a:spLocks noChangeShapeType="1"/>
            </p:cNvSpPr>
            <p:nvPr/>
          </p:nvSpPr>
          <p:spPr bwMode="auto">
            <a:xfrm>
              <a:off x="5932277" y="2389171"/>
              <a:ext cx="0" cy="219037"/>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grpSp>
          <p:nvGrpSpPr>
            <p:cNvPr id="63" name="Gruppieren 62">
              <a:extLst>
                <a:ext uri="{FF2B5EF4-FFF2-40B4-BE49-F238E27FC236}">
                  <a16:creationId xmlns:a16="http://schemas.microsoft.com/office/drawing/2014/main" id="{C3B84122-0975-AD06-D3C4-24870A1EF88C}"/>
                </a:ext>
              </a:extLst>
            </p:cNvPr>
            <p:cNvGrpSpPr/>
            <p:nvPr/>
          </p:nvGrpSpPr>
          <p:grpSpPr>
            <a:xfrm>
              <a:off x="6064695" y="1704960"/>
              <a:ext cx="568322" cy="903248"/>
              <a:chOff x="5443466" y="989676"/>
              <a:chExt cx="568322" cy="903248"/>
            </a:xfrm>
          </p:grpSpPr>
          <p:grpSp>
            <p:nvGrpSpPr>
              <p:cNvPr id="79" name="Gruppieren 78">
                <a:extLst>
                  <a:ext uri="{FF2B5EF4-FFF2-40B4-BE49-F238E27FC236}">
                    <a16:creationId xmlns:a16="http://schemas.microsoft.com/office/drawing/2014/main" id="{08467FDE-E693-4555-7B1C-4CFE5C0B62E5}"/>
                  </a:ext>
                </a:extLst>
              </p:cNvPr>
              <p:cNvGrpSpPr/>
              <p:nvPr/>
            </p:nvGrpSpPr>
            <p:grpSpPr>
              <a:xfrm>
                <a:off x="5443466" y="989676"/>
                <a:ext cx="568322" cy="903248"/>
                <a:chOff x="4067220" y="1915142"/>
                <a:chExt cx="568322" cy="903248"/>
              </a:xfrm>
            </p:grpSpPr>
            <p:sp>
              <p:nvSpPr>
                <p:cNvPr id="81" name="Rectangle 60">
                  <a:extLst>
                    <a:ext uri="{FF2B5EF4-FFF2-40B4-BE49-F238E27FC236}">
                      <a16:creationId xmlns:a16="http://schemas.microsoft.com/office/drawing/2014/main" id="{23225EE5-AAEF-ED81-8433-C32C34F4BCF9}"/>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82" name="Freeform 7">
                  <a:extLst>
                    <a:ext uri="{FF2B5EF4-FFF2-40B4-BE49-F238E27FC236}">
                      <a16:creationId xmlns:a16="http://schemas.microsoft.com/office/drawing/2014/main" id="{6E6B4E97-BBD7-C96A-8E4E-CE6543F9F3AE}"/>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83" name="Freeform 8">
                  <a:extLst>
                    <a:ext uri="{FF2B5EF4-FFF2-40B4-BE49-F238E27FC236}">
                      <a16:creationId xmlns:a16="http://schemas.microsoft.com/office/drawing/2014/main" id="{F9E0847C-1532-424B-9E65-ECA3D24DEF77}"/>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84" name="Rectangle 9">
                  <a:extLst>
                    <a:ext uri="{FF2B5EF4-FFF2-40B4-BE49-F238E27FC236}">
                      <a16:creationId xmlns:a16="http://schemas.microsoft.com/office/drawing/2014/main" id="{B6BCC1F7-12F9-996F-B4F4-E0B02828503C}"/>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5" name="Rectangle 10">
                  <a:extLst>
                    <a:ext uri="{FF2B5EF4-FFF2-40B4-BE49-F238E27FC236}">
                      <a16:creationId xmlns:a16="http://schemas.microsoft.com/office/drawing/2014/main" id="{C390F797-481B-389E-26A2-94A7F69428C7}"/>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6" name="Rectangle 19">
                  <a:extLst>
                    <a:ext uri="{FF2B5EF4-FFF2-40B4-BE49-F238E27FC236}">
                      <a16:creationId xmlns:a16="http://schemas.microsoft.com/office/drawing/2014/main" id="{151E44E9-1E54-5955-A3B1-DFCBDFB70B0A}"/>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7" name="Rectangle 28">
                  <a:extLst>
                    <a:ext uri="{FF2B5EF4-FFF2-40B4-BE49-F238E27FC236}">
                      <a16:creationId xmlns:a16="http://schemas.microsoft.com/office/drawing/2014/main" id="{E60F6E2B-CA56-AB4F-52FD-827E5F27DCF0}"/>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8" name="Rectangle 10">
                  <a:extLst>
                    <a:ext uri="{FF2B5EF4-FFF2-40B4-BE49-F238E27FC236}">
                      <a16:creationId xmlns:a16="http://schemas.microsoft.com/office/drawing/2014/main" id="{4686C616-DA52-901E-BC19-E6ACD6FC3A66}"/>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89" name="Line 20">
                  <a:extLst>
                    <a:ext uri="{FF2B5EF4-FFF2-40B4-BE49-F238E27FC236}">
                      <a16:creationId xmlns:a16="http://schemas.microsoft.com/office/drawing/2014/main" id="{4B104021-A7F0-D23D-538F-7D44625E59D5}"/>
                    </a:ext>
                  </a:extLst>
                </p:cNvPr>
                <p:cNvSpPr>
                  <a:spLocks noChangeShapeType="1"/>
                </p:cNvSpPr>
                <p:nvPr/>
              </p:nvSpPr>
              <p:spPr bwMode="auto">
                <a:xfrm>
                  <a:off x="4369636" y="1923894"/>
                  <a:ext cx="0" cy="79353"/>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90" name="Ellipse 89">
                  <a:extLst>
                    <a:ext uri="{FF2B5EF4-FFF2-40B4-BE49-F238E27FC236}">
                      <a16:creationId xmlns:a16="http://schemas.microsoft.com/office/drawing/2014/main" id="{7F3767F1-E5F1-5557-1105-080C7ECD0B54}"/>
                    </a:ext>
                  </a:extLst>
                </p:cNvPr>
                <p:cNvSpPr/>
                <p:nvPr/>
              </p:nvSpPr>
              <p:spPr>
                <a:xfrm>
                  <a:off x="4339170" y="1972909"/>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0" name="Rectangle 10">
                <a:extLst>
                  <a:ext uri="{FF2B5EF4-FFF2-40B4-BE49-F238E27FC236}">
                    <a16:creationId xmlns:a16="http://schemas.microsoft.com/office/drawing/2014/main" id="{EACFA69D-B459-B544-499D-AB065DD187D1}"/>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64" name="Gruppieren 63">
              <a:extLst>
                <a:ext uri="{FF2B5EF4-FFF2-40B4-BE49-F238E27FC236}">
                  <a16:creationId xmlns:a16="http://schemas.microsoft.com/office/drawing/2014/main" id="{BFC77D72-5D45-60A3-C008-C0A8A1D8E533}"/>
                </a:ext>
              </a:extLst>
            </p:cNvPr>
            <p:cNvGrpSpPr/>
            <p:nvPr/>
          </p:nvGrpSpPr>
          <p:grpSpPr>
            <a:xfrm>
              <a:off x="7584561" y="1479115"/>
              <a:ext cx="568322" cy="903248"/>
              <a:chOff x="5443466" y="989676"/>
              <a:chExt cx="568322" cy="903248"/>
            </a:xfrm>
          </p:grpSpPr>
          <p:grpSp>
            <p:nvGrpSpPr>
              <p:cNvPr id="69" name="Gruppieren 68">
                <a:extLst>
                  <a:ext uri="{FF2B5EF4-FFF2-40B4-BE49-F238E27FC236}">
                    <a16:creationId xmlns:a16="http://schemas.microsoft.com/office/drawing/2014/main" id="{59220F56-1F1D-49BD-2E4C-9F74DE8A49F7}"/>
                  </a:ext>
                </a:extLst>
              </p:cNvPr>
              <p:cNvGrpSpPr/>
              <p:nvPr/>
            </p:nvGrpSpPr>
            <p:grpSpPr>
              <a:xfrm>
                <a:off x="5443466" y="989676"/>
                <a:ext cx="568322" cy="903248"/>
                <a:chOff x="4067220" y="1915142"/>
                <a:chExt cx="568322" cy="903248"/>
              </a:xfrm>
            </p:grpSpPr>
            <p:sp>
              <p:nvSpPr>
                <p:cNvPr id="71" name="Rectangle 60">
                  <a:extLst>
                    <a:ext uri="{FF2B5EF4-FFF2-40B4-BE49-F238E27FC236}">
                      <a16:creationId xmlns:a16="http://schemas.microsoft.com/office/drawing/2014/main" id="{22D35B24-8A9E-D0F2-4E14-C039A7FEB6AE}"/>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72" name="Freeform 7">
                  <a:extLst>
                    <a:ext uri="{FF2B5EF4-FFF2-40B4-BE49-F238E27FC236}">
                      <a16:creationId xmlns:a16="http://schemas.microsoft.com/office/drawing/2014/main" id="{0C666AAC-50C7-CEC2-B274-503B8AC7D457}"/>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73" name="Freeform 8">
                  <a:extLst>
                    <a:ext uri="{FF2B5EF4-FFF2-40B4-BE49-F238E27FC236}">
                      <a16:creationId xmlns:a16="http://schemas.microsoft.com/office/drawing/2014/main" id="{ED8800CA-7BC7-F8B1-31E1-BB6CF0259DDA}"/>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74" name="Rectangle 9">
                  <a:extLst>
                    <a:ext uri="{FF2B5EF4-FFF2-40B4-BE49-F238E27FC236}">
                      <a16:creationId xmlns:a16="http://schemas.microsoft.com/office/drawing/2014/main" id="{F41B9574-65D7-D249-7D49-3A015794CA28}"/>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5" name="Rectangle 10">
                  <a:extLst>
                    <a:ext uri="{FF2B5EF4-FFF2-40B4-BE49-F238E27FC236}">
                      <a16:creationId xmlns:a16="http://schemas.microsoft.com/office/drawing/2014/main" id="{9219A987-532F-6E93-D268-20EF570AA327}"/>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6" name="Rectangle 19">
                  <a:extLst>
                    <a:ext uri="{FF2B5EF4-FFF2-40B4-BE49-F238E27FC236}">
                      <a16:creationId xmlns:a16="http://schemas.microsoft.com/office/drawing/2014/main" id="{043D9710-A61F-687B-DE4C-3FCD49F7E119}"/>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7" name="Rectangle 28">
                  <a:extLst>
                    <a:ext uri="{FF2B5EF4-FFF2-40B4-BE49-F238E27FC236}">
                      <a16:creationId xmlns:a16="http://schemas.microsoft.com/office/drawing/2014/main" id="{B3C178B0-A148-D94E-3426-CE40FD3D29B2}"/>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78" name="Rectangle 10">
                  <a:extLst>
                    <a:ext uri="{FF2B5EF4-FFF2-40B4-BE49-F238E27FC236}">
                      <a16:creationId xmlns:a16="http://schemas.microsoft.com/office/drawing/2014/main" id="{57686A67-049B-7526-C74F-9ADB0CF86FA9}"/>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70" name="Rectangle 10">
                <a:extLst>
                  <a:ext uri="{FF2B5EF4-FFF2-40B4-BE49-F238E27FC236}">
                    <a16:creationId xmlns:a16="http://schemas.microsoft.com/office/drawing/2014/main" id="{9E7F44D7-AE4A-9946-F3BC-026B1A54B851}"/>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a:t>
                </a:r>
                <a:r>
                  <a:rPr lang="en-US" altLang="en-US" sz="1600" kern="0" dirty="0">
                    <a:solidFill>
                      <a:srgbClr val="000000"/>
                    </a:solidFill>
                    <a:latin typeface="Calibri" panose="020F0502020204030204" pitchFamily="34" charset="0"/>
                  </a:rPr>
                  <a:t>2</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65" name="Pfeil: Fünfeck 64">
              <a:extLst>
                <a:ext uri="{FF2B5EF4-FFF2-40B4-BE49-F238E27FC236}">
                  <a16:creationId xmlns:a16="http://schemas.microsoft.com/office/drawing/2014/main" id="{C28EC742-F909-46E1-DB3F-070E992A5646}"/>
                </a:ext>
              </a:extLst>
            </p:cNvPr>
            <p:cNvSpPr/>
            <p:nvPr/>
          </p:nvSpPr>
          <p:spPr>
            <a:xfrm>
              <a:off x="5431306" y="1645479"/>
              <a:ext cx="375273" cy="122896"/>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Pfeil: Fünfeck 65">
              <a:extLst>
                <a:ext uri="{FF2B5EF4-FFF2-40B4-BE49-F238E27FC236}">
                  <a16:creationId xmlns:a16="http://schemas.microsoft.com/office/drawing/2014/main" id="{55C4EBDB-2267-E193-C7BF-F12DAFC2848F}"/>
                </a:ext>
              </a:extLst>
            </p:cNvPr>
            <p:cNvSpPr/>
            <p:nvPr/>
          </p:nvSpPr>
          <p:spPr>
            <a:xfrm>
              <a:off x="5431306" y="2559770"/>
              <a:ext cx="375273" cy="115887"/>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Box 6">
              <a:extLst>
                <a:ext uri="{FF2B5EF4-FFF2-40B4-BE49-F238E27FC236}">
                  <a16:creationId xmlns:a16="http://schemas.microsoft.com/office/drawing/2014/main" id="{865FF3AA-9C6F-837B-61C6-0AE9BC117BE7}"/>
                </a:ext>
              </a:extLst>
            </p:cNvPr>
            <p:cNvSpPr txBox="1"/>
            <p:nvPr/>
          </p:nvSpPr>
          <p:spPr>
            <a:xfrm>
              <a:off x="5358196" y="2339900"/>
              <a:ext cx="379912" cy="261610"/>
            </a:xfrm>
            <a:prstGeom prst="rect">
              <a:avLst/>
            </a:prstGeom>
            <a:noFill/>
          </p:spPr>
          <p:txBody>
            <a:bodyPr wrap="none" lIns="76200" tIns="38100" rIns="76200" bIns="38100" rtlCol="0">
              <a:spAutoFit/>
            </a:bodyPr>
            <a:lstStyle/>
            <a:p>
              <a:r>
                <a:rPr lang="en-US" sz="1200" dirty="0"/>
                <a:t>CLK</a:t>
              </a:r>
            </a:p>
          </p:txBody>
        </p:sp>
        <p:sp>
          <p:nvSpPr>
            <p:cNvPr id="68" name="Wolke 67">
              <a:extLst>
                <a:ext uri="{FF2B5EF4-FFF2-40B4-BE49-F238E27FC236}">
                  <a16:creationId xmlns:a16="http://schemas.microsoft.com/office/drawing/2014/main" id="{2D83B673-0D2A-B0E0-2760-4224A4168A26}"/>
                </a:ext>
              </a:extLst>
            </p:cNvPr>
            <p:cNvSpPr/>
            <p:nvPr/>
          </p:nvSpPr>
          <p:spPr>
            <a:xfrm>
              <a:off x="6754877" y="1695247"/>
              <a:ext cx="669963" cy="545867"/>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800" dirty="0" err="1">
                  <a:solidFill>
                    <a:schemeClr val="tx1"/>
                  </a:solidFill>
                </a:rPr>
                <a:t>Comb</a:t>
              </a:r>
              <a:br>
                <a:rPr lang="de-DE" sz="800" dirty="0">
                  <a:solidFill>
                    <a:schemeClr val="tx1"/>
                  </a:solidFill>
                </a:rPr>
              </a:br>
              <a:r>
                <a:rPr lang="de-DE" sz="800" dirty="0" err="1">
                  <a:solidFill>
                    <a:schemeClr val="tx1"/>
                  </a:solidFill>
                </a:rPr>
                <a:t>Logic</a:t>
              </a:r>
              <a:endParaRPr lang="de-DE" sz="800" dirty="0">
                <a:solidFill>
                  <a:schemeClr val="tx1"/>
                </a:solidFill>
              </a:endParaRPr>
            </a:p>
          </p:txBody>
        </p:sp>
      </p:grpSp>
      <p:grpSp>
        <p:nvGrpSpPr>
          <p:cNvPr id="91" name="Gruppieren 90">
            <a:extLst>
              <a:ext uri="{FF2B5EF4-FFF2-40B4-BE49-F238E27FC236}">
                <a16:creationId xmlns:a16="http://schemas.microsoft.com/office/drawing/2014/main" id="{234AD7D2-DE3E-D623-7286-05CC39A150D9}"/>
              </a:ext>
            </a:extLst>
          </p:cNvPr>
          <p:cNvGrpSpPr/>
          <p:nvPr/>
        </p:nvGrpSpPr>
        <p:grpSpPr>
          <a:xfrm>
            <a:off x="1635427" y="3672709"/>
            <a:ext cx="2157906" cy="1552209"/>
            <a:chOff x="1673387" y="2837643"/>
            <a:chExt cx="2157906" cy="1552209"/>
          </a:xfrm>
        </p:grpSpPr>
        <p:sp>
          <p:nvSpPr>
            <p:cNvPr id="92" name="Line 20">
              <a:extLst>
                <a:ext uri="{FF2B5EF4-FFF2-40B4-BE49-F238E27FC236}">
                  <a16:creationId xmlns:a16="http://schemas.microsoft.com/office/drawing/2014/main" id="{ECA09746-06E3-E266-550D-545E93A00C6E}"/>
                </a:ext>
              </a:extLst>
            </p:cNvPr>
            <p:cNvSpPr>
              <a:spLocks noChangeShapeType="1"/>
            </p:cNvSpPr>
            <p:nvPr/>
          </p:nvSpPr>
          <p:spPr bwMode="auto">
            <a:xfrm flipH="1" flipV="1">
              <a:off x="3526694" y="3144625"/>
              <a:ext cx="0" cy="430098"/>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93" name="TextBox 6">
              <a:extLst>
                <a:ext uri="{FF2B5EF4-FFF2-40B4-BE49-F238E27FC236}">
                  <a16:creationId xmlns:a16="http://schemas.microsoft.com/office/drawing/2014/main" id="{427C7EB0-499B-D194-A7E6-AB098082D4EB}"/>
                </a:ext>
              </a:extLst>
            </p:cNvPr>
            <p:cNvSpPr txBox="1"/>
            <p:nvPr/>
          </p:nvSpPr>
          <p:spPr>
            <a:xfrm>
              <a:off x="1673387" y="3133566"/>
              <a:ext cx="499817" cy="261610"/>
            </a:xfrm>
            <a:prstGeom prst="rect">
              <a:avLst/>
            </a:prstGeom>
            <a:noFill/>
          </p:spPr>
          <p:txBody>
            <a:bodyPr wrap="none" lIns="76200" tIns="38100" rIns="76200" bIns="38100" rtlCol="0">
              <a:spAutoFit/>
            </a:bodyPr>
            <a:lstStyle/>
            <a:p>
              <a:r>
                <a:rPr lang="en-US" sz="1200" dirty="0"/>
                <a:t>Reset</a:t>
              </a:r>
            </a:p>
          </p:txBody>
        </p:sp>
        <p:sp>
          <p:nvSpPr>
            <p:cNvPr id="95" name="Line 20">
              <a:extLst>
                <a:ext uri="{FF2B5EF4-FFF2-40B4-BE49-F238E27FC236}">
                  <a16:creationId xmlns:a16="http://schemas.microsoft.com/office/drawing/2014/main" id="{3D13EC40-C109-316F-482C-82E9AB5ED1E7}"/>
                </a:ext>
              </a:extLst>
            </p:cNvPr>
            <p:cNvSpPr>
              <a:spLocks noChangeShapeType="1"/>
            </p:cNvSpPr>
            <p:nvPr/>
          </p:nvSpPr>
          <p:spPr bwMode="auto">
            <a:xfrm>
              <a:off x="2262156" y="4100924"/>
              <a:ext cx="17564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96" name="Line 20">
              <a:extLst>
                <a:ext uri="{FF2B5EF4-FFF2-40B4-BE49-F238E27FC236}">
                  <a16:creationId xmlns:a16="http://schemas.microsoft.com/office/drawing/2014/main" id="{697C4567-57EB-0CA4-0EEF-36FC14198FEE}"/>
                </a:ext>
              </a:extLst>
            </p:cNvPr>
            <p:cNvSpPr>
              <a:spLocks noChangeShapeType="1"/>
            </p:cNvSpPr>
            <p:nvPr/>
          </p:nvSpPr>
          <p:spPr bwMode="auto">
            <a:xfrm>
              <a:off x="2134587" y="4335085"/>
              <a:ext cx="1022039"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97" name="Line 20">
              <a:extLst>
                <a:ext uri="{FF2B5EF4-FFF2-40B4-BE49-F238E27FC236}">
                  <a16:creationId xmlns:a16="http://schemas.microsoft.com/office/drawing/2014/main" id="{E35D9381-9722-6059-DB38-02926059C997}"/>
                </a:ext>
              </a:extLst>
            </p:cNvPr>
            <p:cNvSpPr>
              <a:spLocks noChangeShapeType="1"/>
            </p:cNvSpPr>
            <p:nvPr/>
          </p:nvSpPr>
          <p:spPr bwMode="auto">
            <a:xfrm>
              <a:off x="2350154" y="3657266"/>
              <a:ext cx="1481139"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98" name="Rectangle 19">
              <a:extLst>
                <a:ext uri="{FF2B5EF4-FFF2-40B4-BE49-F238E27FC236}">
                  <a16:creationId xmlns:a16="http://schemas.microsoft.com/office/drawing/2014/main" id="{9AE05A62-3048-CC8B-F0F4-7A2284E5DCF0}"/>
                </a:ext>
              </a:extLst>
            </p:cNvPr>
            <p:cNvSpPr>
              <a:spLocks noChangeArrowheads="1"/>
            </p:cNvSpPr>
            <p:nvPr/>
          </p:nvSpPr>
          <p:spPr bwMode="auto">
            <a:xfrm>
              <a:off x="3089523" y="35072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99" name="Line 20">
              <a:extLst>
                <a:ext uri="{FF2B5EF4-FFF2-40B4-BE49-F238E27FC236}">
                  <a16:creationId xmlns:a16="http://schemas.microsoft.com/office/drawing/2014/main" id="{CDCF7492-926B-6975-0DB5-953F3A6DD7EB}"/>
                </a:ext>
              </a:extLst>
            </p:cNvPr>
            <p:cNvSpPr>
              <a:spLocks noChangeShapeType="1"/>
            </p:cNvSpPr>
            <p:nvPr/>
          </p:nvSpPr>
          <p:spPr bwMode="auto">
            <a:xfrm>
              <a:off x="3156626" y="4100924"/>
              <a:ext cx="15038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00" name="Line 20">
              <a:extLst>
                <a:ext uri="{FF2B5EF4-FFF2-40B4-BE49-F238E27FC236}">
                  <a16:creationId xmlns:a16="http://schemas.microsoft.com/office/drawing/2014/main" id="{2C9B0FFF-28CD-646A-2B0F-4F03FDCE9A5A}"/>
                </a:ext>
              </a:extLst>
            </p:cNvPr>
            <p:cNvSpPr>
              <a:spLocks noChangeShapeType="1"/>
            </p:cNvSpPr>
            <p:nvPr/>
          </p:nvSpPr>
          <p:spPr bwMode="auto">
            <a:xfrm>
              <a:off x="2028825" y="3423105"/>
              <a:ext cx="66816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01" name="Line 20">
              <a:extLst>
                <a:ext uri="{FF2B5EF4-FFF2-40B4-BE49-F238E27FC236}">
                  <a16:creationId xmlns:a16="http://schemas.microsoft.com/office/drawing/2014/main" id="{5BA56720-6DDB-12DF-EFDA-13C5A2368E1E}"/>
                </a:ext>
              </a:extLst>
            </p:cNvPr>
            <p:cNvSpPr>
              <a:spLocks noChangeShapeType="1"/>
            </p:cNvSpPr>
            <p:nvPr/>
          </p:nvSpPr>
          <p:spPr bwMode="auto">
            <a:xfrm>
              <a:off x="3156626" y="4100924"/>
              <a:ext cx="0" cy="234162"/>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02" name="Line 20">
              <a:extLst>
                <a:ext uri="{FF2B5EF4-FFF2-40B4-BE49-F238E27FC236}">
                  <a16:creationId xmlns:a16="http://schemas.microsoft.com/office/drawing/2014/main" id="{F10A05AF-BDC4-ACC3-64E0-F401B6DCD969}"/>
                </a:ext>
              </a:extLst>
            </p:cNvPr>
            <p:cNvSpPr>
              <a:spLocks noChangeShapeType="1"/>
            </p:cNvSpPr>
            <p:nvPr/>
          </p:nvSpPr>
          <p:spPr bwMode="auto">
            <a:xfrm>
              <a:off x="2262156" y="4103366"/>
              <a:ext cx="0" cy="219037"/>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grpSp>
          <p:nvGrpSpPr>
            <p:cNvPr id="103" name="Gruppieren 102">
              <a:extLst>
                <a:ext uri="{FF2B5EF4-FFF2-40B4-BE49-F238E27FC236}">
                  <a16:creationId xmlns:a16="http://schemas.microsoft.com/office/drawing/2014/main" id="{1F1F14FD-D39B-5CD0-F90E-B6F6074EC2C2}"/>
                </a:ext>
              </a:extLst>
            </p:cNvPr>
            <p:cNvGrpSpPr/>
            <p:nvPr/>
          </p:nvGrpSpPr>
          <p:grpSpPr>
            <a:xfrm>
              <a:off x="2394574" y="3419155"/>
              <a:ext cx="568322" cy="903248"/>
              <a:chOff x="5443466" y="989676"/>
              <a:chExt cx="568322" cy="903248"/>
            </a:xfrm>
          </p:grpSpPr>
          <p:grpSp>
            <p:nvGrpSpPr>
              <p:cNvPr id="123" name="Gruppieren 122">
                <a:extLst>
                  <a:ext uri="{FF2B5EF4-FFF2-40B4-BE49-F238E27FC236}">
                    <a16:creationId xmlns:a16="http://schemas.microsoft.com/office/drawing/2014/main" id="{45BC25B6-D86B-9324-A99E-F7DEF38C3A9F}"/>
                  </a:ext>
                </a:extLst>
              </p:cNvPr>
              <p:cNvGrpSpPr/>
              <p:nvPr/>
            </p:nvGrpSpPr>
            <p:grpSpPr>
              <a:xfrm>
                <a:off x="5443466" y="989676"/>
                <a:ext cx="568322" cy="903248"/>
                <a:chOff x="4067220" y="1915142"/>
                <a:chExt cx="568322" cy="903248"/>
              </a:xfrm>
            </p:grpSpPr>
            <p:sp>
              <p:nvSpPr>
                <p:cNvPr id="125" name="Rectangle 60">
                  <a:extLst>
                    <a:ext uri="{FF2B5EF4-FFF2-40B4-BE49-F238E27FC236}">
                      <a16:creationId xmlns:a16="http://schemas.microsoft.com/office/drawing/2014/main" id="{A135E01E-9B63-BFA4-6885-1A36FC4A167E}"/>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26" name="Freeform 7">
                  <a:extLst>
                    <a:ext uri="{FF2B5EF4-FFF2-40B4-BE49-F238E27FC236}">
                      <a16:creationId xmlns:a16="http://schemas.microsoft.com/office/drawing/2014/main" id="{7F57474E-7018-45BE-D6E3-C4DF08A79F36}"/>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27" name="Freeform 8">
                  <a:extLst>
                    <a:ext uri="{FF2B5EF4-FFF2-40B4-BE49-F238E27FC236}">
                      <a16:creationId xmlns:a16="http://schemas.microsoft.com/office/drawing/2014/main" id="{015DD161-6851-D5D0-5D64-8541E925D96F}"/>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28" name="Rectangle 9">
                  <a:extLst>
                    <a:ext uri="{FF2B5EF4-FFF2-40B4-BE49-F238E27FC236}">
                      <a16:creationId xmlns:a16="http://schemas.microsoft.com/office/drawing/2014/main" id="{617EDC05-D20A-8C2E-650F-35AF5B2177BF}"/>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29" name="Rectangle 10">
                  <a:extLst>
                    <a:ext uri="{FF2B5EF4-FFF2-40B4-BE49-F238E27FC236}">
                      <a16:creationId xmlns:a16="http://schemas.microsoft.com/office/drawing/2014/main" id="{3B199351-E65A-064B-EA7B-9A8C4D7C7608}"/>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30" name="Rectangle 19">
                  <a:extLst>
                    <a:ext uri="{FF2B5EF4-FFF2-40B4-BE49-F238E27FC236}">
                      <a16:creationId xmlns:a16="http://schemas.microsoft.com/office/drawing/2014/main" id="{0B3A0DEA-DF03-CE2F-BA8F-22610C4C207C}"/>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31" name="Rectangle 28">
                  <a:extLst>
                    <a:ext uri="{FF2B5EF4-FFF2-40B4-BE49-F238E27FC236}">
                      <a16:creationId xmlns:a16="http://schemas.microsoft.com/office/drawing/2014/main" id="{11A4C54C-E713-9AE9-C2A5-ED6E2C5E5BD6}"/>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32" name="Rectangle 10">
                  <a:extLst>
                    <a:ext uri="{FF2B5EF4-FFF2-40B4-BE49-F238E27FC236}">
                      <a16:creationId xmlns:a16="http://schemas.microsoft.com/office/drawing/2014/main" id="{84F890A6-3C61-FC3E-6490-F9AE2CE9C0DB}"/>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33" name="Line 20">
                  <a:extLst>
                    <a:ext uri="{FF2B5EF4-FFF2-40B4-BE49-F238E27FC236}">
                      <a16:creationId xmlns:a16="http://schemas.microsoft.com/office/drawing/2014/main" id="{F4977FD9-086D-A4F9-B932-71A35A80383B}"/>
                    </a:ext>
                  </a:extLst>
                </p:cNvPr>
                <p:cNvSpPr>
                  <a:spLocks noChangeShapeType="1"/>
                </p:cNvSpPr>
                <p:nvPr/>
              </p:nvSpPr>
              <p:spPr bwMode="auto">
                <a:xfrm>
                  <a:off x="4369636" y="1923894"/>
                  <a:ext cx="0" cy="79353"/>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34" name="Ellipse 133">
                  <a:extLst>
                    <a:ext uri="{FF2B5EF4-FFF2-40B4-BE49-F238E27FC236}">
                      <a16:creationId xmlns:a16="http://schemas.microsoft.com/office/drawing/2014/main" id="{31FD6E17-2DF1-93CA-A41C-2A7E22CB6BBE}"/>
                    </a:ext>
                  </a:extLst>
                </p:cNvPr>
                <p:cNvSpPr/>
                <p:nvPr/>
              </p:nvSpPr>
              <p:spPr>
                <a:xfrm>
                  <a:off x="4339170" y="1972909"/>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4" name="Rectangle 10">
                <a:extLst>
                  <a:ext uri="{FF2B5EF4-FFF2-40B4-BE49-F238E27FC236}">
                    <a16:creationId xmlns:a16="http://schemas.microsoft.com/office/drawing/2014/main" id="{9E800A0A-EB6B-2AB3-6A10-68D7CA22D960}"/>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04" name="Pfeil: Fünfeck 103">
              <a:extLst>
                <a:ext uri="{FF2B5EF4-FFF2-40B4-BE49-F238E27FC236}">
                  <a16:creationId xmlns:a16="http://schemas.microsoft.com/office/drawing/2014/main" id="{ABDB081B-38E7-2384-E595-26E5BCAF77E4}"/>
                </a:ext>
              </a:extLst>
            </p:cNvPr>
            <p:cNvSpPr/>
            <p:nvPr/>
          </p:nvSpPr>
          <p:spPr>
            <a:xfrm>
              <a:off x="1761185" y="3359674"/>
              <a:ext cx="375273" cy="122896"/>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Pfeil: Fünfeck 104">
              <a:extLst>
                <a:ext uri="{FF2B5EF4-FFF2-40B4-BE49-F238E27FC236}">
                  <a16:creationId xmlns:a16="http://schemas.microsoft.com/office/drawing/2014/main" id="{52AB69FB-B491-3673-DF35-4941812575C5}"/>
                </a:ext>
              </a:extLst>
            </p:cNvPr>
            <p:cNvSpPr/>
            <p:nvPr/>
          </p:nvSpPr>
          <p:spPr>
            <a:xfrm>
              <a:off x="1761185" y="4273965"/>
              <a:ext cx="375273" cy="115887"/>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TextBox 6">
              <a:extLst>
                <a:ext uri="{FF2B5EF4-FFF2-40B4-BE49-F238E27FC236}">
                  <a16:creationId xmlns:a16="http://schemas.microsoft.com/office/drawing/2014/main" id="{7F1A036F-C222-99FE-F7FA-7F47FF34C49D}"/>
                </a:ext>
              </a:extLst>
            </p:cNvPr>
            <p:cNvSpPr txBox="1"/>
            <p:nvPr/>
          </p:nvSpPr>
          <p:spPr>
            <a:xfrm>
              <a:off x="1688075" y="4054095"/>
              <a:ext cx="379912" cy="261610"/>
            </a:xfrm>
            <a:prstGeom prst="rect">
              <a:avLst/>
            </a:prstGeom>
            <a:noFill/>
          </p:spPr>
          <p:txBody>
            <a:bodyPr wrap="none" lIns="76200" tIns="38100" rIns="76200" bIns="38100" rtlCol="0">
              <a:spAutoFit/>
            </a:bodyPr>
            <a:lstStyle/>
            <a:p>
              <a:r>
                <a:rPr lang="en-US" sz="1200" dirty="0"/>
                <a:t>CLK</a:t>
              </a:r>
            </a:p>
          </p:txBody>
        </p:sp>
        <p:grpSp>
          <p:nvGrpSpPr>
            <p:cNvPr id="107" name="Gruppieren 106">
              <a:extLst>
                <a:ext uri="{FF2B5EF4-FFF2-40B4-BE49-F238E27FC236}">
                  <a16:creationId xmlns:a16="http://schemas.microsoft.com/office/drawing/2014/main" id="{7EBB22DF-A2E0-EB79-2ABA-1209F40BAE30}"/>
                </a:ext>
              </a:extLst>
            </p:cNvPr>
            <p:cNvGrpSpPr/>
            <p:nvPr/>
          </p:nvGrpSpPr>
          <p:grpSpPr>
            <a:xfrm>
              <a:off x="3224278" y="3419155"/>
              <a:ext cx="568322" cy="903248"/>
              <a:chOff x="5443466" y="989676"/>
              <a:chExt cx="568322" cy="903248"/>
            </a:xfrm>
          </p:grpSpPr>
          <p:grpSp>
            <p:nvGrpSpPr>
              <p:cNvPr id="111" name="Gruppieren 110">
                <a:extLst>
                  <a:ext uri="{FF2B5EF4-FFF2-40B4-BE49-F238E27FC236}">
                    <a16:creationId xmlns:a16="http://schemas.microsoft.com/office/drawing/2014/main" id="{BB51F1B7-D1B1-5693-9D26-BDFE5E636A3D}"/>
                  </a:ext>
                </a:extLst>
              </p:cNvPr>
              <p:cNvGrpSpPr/>
              <p:nvPr/>
            </p:nvGrpSpPr>
            <p:grpSpPr>
              <a:xfrm>
                <a:off x="5443466" y="989676"/>
                <a:ext cx="568322" cy="903248"/>
                <a:chOff x="4067220" y="1915142"/>
                <a:chExt cx="568322" cy="903248"/>
              </a:xfrm>
            </p:grpSpPr>
            <p:sp>
              <p:nvSpPr>
                <p:cNvPr id="113" name="Rectangle 60">
                  <a:extLst>
                    <a:ext uri="{FF2B5EF4-FFF2-40B4-BE49-F238E27FC236}">
                      <a16:creationId xmlns:a16="http://schemas.microsoft.com/office/drawing/2014/main" id="{ECFC80C1-DAA6-0626-D68A-23B6BBD629FE}"/>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14" name="Freeform 7">
                  <a:extLst>
                    <a:ext uri="{FF2B5EF4-FFF2-40B4-BE49-F238E27FC236}">
                      <a16:creationId xmlns:a16="http://schemas.microsoft.com/office/drawing/2014/main" id="{A9B45723-E24C-0076-CAC5-6754FA452ECA}"/>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15" name="Freeform 8">
                  <a:extLst>
                    <a:ext uri="{FF2B5EF4-FFF2-40B4-BE49-F238E27FC236}">
                      <a16:creationId xmlns:a16="http://schemas.microsoft.com/office/drawing/2014/main" id="{55E94307-8247-8ABC-B5CB-11CEDFB358C4}"/>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16" name="Rectangle 9">
                  <a:extLst>
                    <a:ext uri="{FF2B5EF4-FFF2-40B4-BE49-F238E27FC236}">
                      <a16:creationId xmlns:a16="http://schemas.microsoft.com/office/drawing/2014/main" id="{C4267E4A-4478-6687-A7DA-0563F7A46DDC}"/>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17" name="Rectangle 10">
                  <a:extLst>
                    <a:ext uri="{FF2B5EF4-FFF2-40B4-BE49-F238E27FC236}">
                      <a16:creationId xmlns:a16="http://schemas.microsoft.com/office/drawing/2014/main" id="{7A6AC813-8920-95DB-DEFF-1B8E4950C63F}"/>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18" name="Rectangle 19">
                  <a:extLst>
                    <a:ext uri="{FF2B5EF4-FFF2-40B4-BE49-F238E27FC236}">
                      <a16:creationId xmlns:a16="http://schemas.microsoft.com/office/drawing/2014/main" id="{DB496103-36B7-3B2D-460F-2E8C0BA5C81E}"/>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19" name="Rectangle 28">
                  <a:extLst>
                    <a:ext uri="{FF2B5EF4-FFF2-40B4-BE49-F238E27FC236}">
                      <a16:creationId xmlns:a16="http://schemas.microsoft.com/office/drawing/2014/main" id="{66F48BBA-6DA6-D730-5AE2-9F78F6812D15}"/>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20" name="Rectangle 10">
                  <a:extLst>
                    <a:ext uri="{FF2B5EF4-FFF2-40B4-BE49-F238E27FC236}">
                      <a16:creationId xmlns:a16="http://schemas.microsoft.com/office/drawing/2014/main" id="{91C81A53-3D88-B750-5720-5D847F22EF31}"/>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21" name="Line 20">
                  <a:extLst>
                    <a:ext uri="{FF2B5EF4-FFF2-40B4-BE49-F238E27FC236}">
                      <a16:creationId xmlns:a16="http://schemas.microsoft.com/office/drawing/2014/main" id="{33105C29-3D1E-A1C4-5728-F4BDDC88500E}"/>
                    </a:ext>
                  </a:extLst>
                </p:cNvPr>
                <p:cNvSpPr>
                  <a:spLocks noChangeShapeType="1"/>
                </p:cNvSpPr>
                <p:nvPr/>
              </p:nvSpPr>
              <p:spPr bwMode="auto">
                <a:xfrm>
                  <a:off x="4369636" y="1923894"/>
                  <a:ext cx="0" cy="79353"/>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22" name="Ellipse 121">
                  <a:extLst>
                    <a:ext uri="{FF2B5EF4-FFF2-40B4-BE49-F238E27FC236}">
                      <a16:creationId xmlns:a16="http://schemas.microsoft.com/office/drawing/2014/main" id="{4447AC67-2A4C-949C-2231-1BFF1AF4599C}"/>
                    </a:ext>
                  </a:extLst>
                </p:cNvPr>
                <p:cNvSpPr/>
                <p:nvPr/>
              </p:nvSpPr>
              <p:spPr>
                <a:xfrm>
                  <a:off x="4339170" y="1972909"/>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2" name="Rectangle 10">
                <a:extLst>
                  <a:ext uri="{FF2B5EF4-FFF2-40B4-BE49-F238E27FC236}">
                    <a16:creationId xmlns:a16="http://schemas.microsoft.com/office/drawing/2014/main" id="{65A14FB1-B5A3-7471-5B94-5313760A0987}"/>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a:t>
                </a:r>
                <a:r>
                  <a:rPr lang="en-US" altLang="en-US" sz="1600" kern="0" dirty="0">
                    <a:solidFill>
                      <a:srgbClr val="000000"/>
                    </a:solidFill>
                    <a:latin typeface="Calibri" panose="020F0502020204030204" pitchFamily="34" charset="0"/>
                  </a:rPr>
                  <a:t>2</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08" name="TextBox 6">
              <a:extLst>
                <a:ext uri="{FF2B5EF4-FFF2-40B4-BE49-F238E27FC236}">
                  <a16:creationId xmlns:a16="http://schemas.microsoft.com/office/drawing/2014/main" id="{FEBBAFEB-B83A-56A1-7D2F-A185C90D8B30}"/>
                </a:ext>
              </a:extLst>
            </p:cNvPr>
            <p:cNvSpPr txBox="1"/>
            <p:nvPr/>
          </p:nvSpPr>
          <p:spPr>
            <a:xfrm>
              <a:off x="1673387" y="2837643"/>
              <a:ext cx="1253292" cy="261610"/>
            </a:xfrm>
            <a:prstGeom prst="rect">
              <a:avLst/>
            </a:prstGeom>
            <a:noFill/>
          </p:spPr>
          <p:txBody>
            <a:bodyPr wrap="none" lIns="76200" tIns="38100" rIns="76200" bIns="38100" rtlCol="0">
              <a:spAutoFit/>
            </a:bodyPr>
            <a:lstStyle/>
            <a:p>
              <a:r>
                <a:rPr lang="en-US" sz="1200" dirty="0"/>
                <a:t>Destination Reset</a:t>
              </a:r>
            </a:p>
          </p:txBody>
        </p:sp>
        <p:sp>
          <p:nvSpPr>
            <p:cNvPr id="109" name="Line 20">
              <a:extLst>
                <a:ext uri="{FF2B5EF4-FFF2-40B4-BE49-F238E27FC236}">
                  <a16:creationId xmlns:a16="http://schemas.microsoft.com/office/drawing/2014/main" id="{6FAE057D-075D-D407-C8D5-9ACD08C3942C}"/>
                </a:ext>
              </a:extLst>
            </p:cNvPr>
            <p:cNvSpPr>
              <a:spLocks noChangeShapeType="1"/>
            </p:cNvSpPr>
            <p:nvPr/>
          </p:nvSpPr>
          <p:spPr bwMode="auto">
            <a:xfrm>
              <a:off x="2028825" y="3127182"/>
              <a:ext cx="1497869"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10" name="Pfeil: Fünfeck 109">
              <a:extLst>
                <a:ext uri="{FF2B5EF4-FFF2-40B4-BE49-F238E27FC236}">
                  <a16:creationId xmlns:a16="http://schemas.microsoft.com/office/drawing/2014/main" id="{AB49C63C-4F14-2D0F-3DD0-2CB2407A21A6}"/>
                </a:ext>
              </a:extLst>
            </p:cNvPr>
            <p:cNvSpPr/>
            <p:nvPr/>
          </p:nvSpPr>
          <p:spPr>
            <a:xfrm>
              <a:off x="1761185" y="3063751"/>
              <a:ext cx="375273" cy="122896"/>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5" name="Gruppieren 134">
            <a:extLst>
              <a:ext uri="{FF2B5EF4-FFF2-40B4-BE49-F238E27FC236}">
                <a16:creationId xmlns:a16="http://schemas.microsoft.com/office/drawing/2014/main" id="{21139579-541B-CBE4-FFDE-368E9BE54ABB}"/>
              </a:ext>
            </a:extLst>
          </p:cNvPr>
          <p:cNvGrpSpPr/>
          <p:nvPr/>
        </p:nvGrpSpPr>
        <p:grpSpPr>
          <a:xfrm>
            <a:off x="6931839" y="3844016"/>
            <a:ext cx="2659814" cy="1560025"/>
            <a:chOff x="3754088" y="2003435"/>
            <a:chExt cx="2659814" cy="1560025"/>
          </a:xfrm>
        </p:grpSpPr>
        <p:sp>
          <p:nvSpPr>
            <p:cNvPr id="136" name="Line 20">
              <a:extLst>
                <a:ext uri="{FF2B5EF4-FFF2-40B4-BE49-F238E27FC236}">
                  <a16:creationId xmlns:a16="http://schemas.microsoft.com/office/drawing/2014/main" id="{687CD3C9-658B-1263-FF46-9542C5916A85}"/>
                </a:ext>
              </a:extLst>
            </p:cNvPr>
            <p:cNvSpPr>
              <a:spLocks noChangeShapeType="1"/>
            </p:cNvSpPr>
            <p:nvPr/>
          </p:nvSpPr>
          <p:spPr bwMode="auto">
            <a:xfrm flipV="1">
              <a:off x="4149970" y="2289726"/>
              <a:ext cx="994809"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37" name="Line 20">
              <a:extLst>
                <a:ext uri="{FF2B5EF4-FFF2-40B4-BE49-F238E27FC236}">
                  <a16:creationId xmlns:a16="http://schemas.microsoft.com/office/drawing/2014/main" id="{459075CB-2C56-2471-FE85-C877444D5D46}"/>
                </a:ext>
              </a:extLst>
            </p:cNvPr>
            <p:cNvSpPr>
              <a:spLocks noChangeShapeType="1"/>
            </p:cNvSpPr>
            <p:nvPr/>
          </p:nvSpPr>
          <p:spPr bwMode="auto">
            <a:xfrm flipH="1" flipV="1">
              <a:off x="5149411" y="2743159"/>
              <a:ext cx="172755" cy="1"/>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38" name="Line 20">
              <a:extLst>
                <a:ext uri="{FF2B5EF4-FFF2-40B4-BE49-F238E27FC236}">
                  <a16:creationId xmlns:a16="http://schemas.microsoft.com/office/drawing/2014/main" id="{2EDA5E02-177B-C241-3E40-6A29FFA22932}"/>
                </a:ext>
              </a:extLst>
            </p:cNvPr>
            <p:cNvSpPr>
              <a:spLocks noChangeShapeType="1"/>
            </p:cNvSpPr>
            <p:nvPr/>
          </p:nvSpPr>
          <p:spPr bwMode="auto">
            <a:xfrm flipH="1" flipV="1">
              <a:off x="5149411" y="2894166"/>
              <a:ext cx="172755" cy="1"/>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39" name="TextBox 6">
              <a:extLst>
                <a:ext uri="{FF2B5EF4-FFF2-40B4-BE49-F238E27FC236}">
                  <a16:creationId xmlns:a16="http://schemas.microsoft.com/office/drawing/2014/main" id="{78075BA0-03F9-A8F6-AB4B-1FE004972A7B}"/>
                </a:ext>
              </a:extLst>
            </p:cNvPr>
            <p:cNvSpPr txBox="1"/>
            <p:nvPr/>
          </p:nvSpPr>
          <p:spPr>
            <a:xfrm>
              <a:off x="3757309" y="2307174"/>
              <a:ext cx="499817" cy="261610"/>
            </a:xfrm>
            <a:prstGeom prst="rect">
              <a:avLst/>
            </a:prstGeom>
            <a:noFill/>
          </p:spPr>
          <p:txBody>
            <a:bodyPr wrap="none" lIns="76200" tIns="38100" rIns="76200" bIns="38100" rtlCol="0">
              <a:spAutoFit/>
            </a:bodyPr>
            <a:lstStyle/>
            <a:p>
              <a:r>
                <a:rPr lang="en-US" sz="1200" dirty="0"/>
                <a:t>Reset</a:t>
              </a:r>
            </a:p>
          </p:txBody>
        </p:sp>
        <p:sp>
          <p:nvSpPr>
            <p:cNvPr id="140" name="Line 20">
              <a:extLst>
                <a:ext uri="{FF2B5EF4-FFF2-40B4-BE49-F238E27FC236}">
                  <a16:creationId xmlns:a16="http://schemas.microsoft.com/office/drawing/2014/main" id="{626EFFF4-5A8A-C21D-BF8F-CBE7468481B3}"/>
                </a:ext>
              </a:extLst>
            </p:cNvPr>
            <p:cNvSpPr>
              <a:spLocks noChangeShapeType="1"/>
            </p:cNvSpPr>
            <p:nvPr/>
          </p:nvSpPr>
          <p:spPr bwMode="auto">
            <a:xfrm>
              <a:off x="4448189" y="2823365"/>
              <a:ext cx="69659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41" name="Line 20">
              <a:extLst>
                <a:ext uri="{FF2B5EF4-FFF2-40B4-BE49-F238E27FC236}">
                  <a16:creationId xmlns:a16="http://schemas.microsoft.com/office/drawing/2014/main" id="{D930A800-9298-C34D-899C-99C31E23FDBD}"/>
                </a:ext>
              </a:extLst>
            </p:cNvPr>
            <p:cNvSpPr>
              <a:spLocks noChangeShapeType="1"/>
            </p:cNvSpPr>
            <p:nvPr/>
          </p:nvSpPr>
          <p:spPr bwMode="auto">
            <a:xfrm>
              <a:off x="4346078" y="3274532"/>
              <a:ext cx="175644"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42" name="Line 20">
              <a:extLst>
                <a:ext uri="{FF2B5EF4-FFF2-40B4-BE49-F238E27FC236}">
                  <a16:creationId xmlns:a16="http://schemas.microsoft.com/office/drawing/2014/main" id="{C8441CD2-B64E-9369-8242-D6312D670434}"/>
                </a:ext>
              </a:extLst>
            </p:cNvPr>
            <p:cNvSpPr>
              <a:spLocks noChangeShapeType="1"/>
            </p:cNvSpPr>
            <p:nvPr/>
          </p:nvSpPr>
          <p:spPr bwMode="auto">
            <a:xfrm flipV="1">
              <a:off x="4218510" y="3507991"/>
              <a:ext cx="926078" cy="702"/>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43" name="Line 20">
              <a:extLst>
                <a:ext uri="{FF2B5EF4-FFF2-40B4-BE49-F238E27FC236}">
                  <a16:creationId xmlns:a16="http://schemas.microsoft.com/office/drawing/2014/main" id="{87325761-D7EA-A281-220C-A48402662177}"/>
                </a:ext>
              </a:extLst>
            </p:cNvPr>
            <p:cNvSpPr>
              <a:spLocks noChangeShapeType="1"/>
            </p:cNvSpPr>
            <p:nvPr/>
          </p:nvSpPr>
          <p:spPr bwMode="auto">
            <a:xfrm>
              <a:off x="5418249" y="2830874"/>
              <a:ext cx="995653"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44" name="Rectangle 19">
              <a:extLst>
                <a:ext uri="{FF2B5EF4-FFF2-40B4-BE49-F238E27FC236}">
                  <a16:creationId xmlns:a16="http://schemas.microsoft.com/office/drawing/2014/main" id="{990DC5AE-045F-6239-7452-2D3CB03D0C8E}"/>
                </a:ext>
              </a:extLst>
            </p:cNvPr>
            <p:cNvSpPr>
              <a:spLocks noChangeArrowheads="1"/>
            </p:cNvSpPr>
            <p:nvPr/>
          </p:nvSpPr>
          <p:spPr bwMode="auto">
            <a:xfrm>
              <a:off x="5173445" y="268085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45" name="Line 20">
              <a:extLst>
                <a:ext uri="{FF2B5EF4-FFF2-40B4-BE49-F238E27FC236}">
                  <a16:creationId xmlns:a16="http://schemas.microsoft.com/office/drawing/2014/main" id="{46A7314D-FF65-4BCF-0D8C-14E0B0576E36}"/>
                </a:ext>
              </a:extLst>
            </p:cNvPr>
            <p:cNvSpPr>
              <a:spLocks noChangeShapeType="1"/>
            </p:cNvSpPr>
            <p:nvPr/>
          </p:nvSpPr>
          <p:spPr bwMode="auto">
            <a:xfrm>
              <a:off x="5144779" y="3274532"/>
              <a:ext cx="1137513" cy="0"/>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46" name="Line 20">
              <a:extLst>
                <a:ext uri="{FF2B5EF4-FFF2-40B4-BE49-F238E27FC236}">
                  <a16:creationId xmlns:a16="http://schemas.microsoft.com/office/drawing/2014/main" id="{0B271D00-1CDE-ECB7-C6E1-2EA1CF272323}"/>
                </a:ext>
              </a:extLst>
            </p:cNvPr>
            <p:cNvSpPr>
              <a:spLocks noChangeShapeType="1"/>
            </p:cNvSpPr>
            <p:nvPr/>
          </p:nvSpPr>
          <p:spPr bwMode="auto">
            <a:xfrm>
              <a:off x="4112747" y="2596713"/>
              <a:ext cx="668165" cy="0"/>
            </a:xfrm>
            <a:prstGeom prst="line">
              <a:avLst/>
            </a:prstGeom>
            <a:noFill/>
            <a:ln w="127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47" name="Line 20">
              <a:extLst>
                <a:ext uri="{FF2B5EF4-FFF2-40B4-BE49-F238E27FC236}">
                  <a16:creationId xmlns:a16="http://schemas.microsoft.com/office/drawing/2014/main" id="{8B577E51-CE31-D85B-5757-4A39511B53AF}"/>
                </a:ext>
              </a:extLst>
            </p:cNvPr>
            <p:cNvSpPr>
              <a:spLocks noChangeShapeType="1"/>
            </p:cNvSpPr>
            <p:nvPr/>
          </p:nvSpPr>
          <p:spPr bwMode="auto">
            <a:xfrm>
              <a:off x="5144779" y="3274532"/>
              <a:ext cx="0" cy="234162"/>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48" name="Line 20">
              <a:extLst>
                <a:ext uri="{FF2B5EF4-FFF2-40B4-BE49-F238E27FC236}">
                  <a16:creationId xmlns:a16="http://schemas.microsoft.com/office/drawing/2014/main" id="{A1CD8D97-2E41-7EB3-F295-0AA505C12F74}"/>
                </a:ext>
              </a:extLst>
            </p:cNvPr>
            <p:cNvSpPr>
              <a:spLocks noChangeShapeType="1"/>
            </p:cNvSpPr>
            <p:nvPr/>
          </p:nvSpPr>
          <p:spPr bwMode="auto">
            <a:xfrm>
              <a:off x="4346078" y="3276974"/>
              <a:ext cx="0" cy="219037"/>
            </a:xfrm>
            <a:prstGeom prst="line">
              <a:avLst/>
            </a:prstGeom>
            <a:noFill/>
            <a:ln w="12700"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grpSp>
          <p:nvGrpSpPr>
            <p:cNvPr id="149" name="Gruppieren 148">
              <a:extLst>
                <a:ext uri="{FF2B5EF4-FFF2-40B4-BE49-F238E27FC236}">
                  <a16:creationId xmlns:a16="http://schemas.microsoft.com/office/drawing/2014/main" id="{625E3F36-02A4-307C-7B22-F45679442C25}"/>
                </a:ext>
              </a:extLst>
            </p:cNvPr>
            <p:cNvGrpSpPr/>
            <p:nvPr/>
          </p:nvGrpSpPr>
          <p:grpSpPr>
            <a:xfrm>
              <a:off x="4478496" y="2592763"/>
              <a:ext cx="568322" cy="903248"/>
              <a:chOff x="5443466" y="989676"/>
              <a:chExt cx="568322" cy="903248"/>
            </a:xfrm>
          </p:grpSpPr>
          <p:grpSp>
            <p:nvGrpSpPr>
              <p:cNvPr id="169" name="Gruppieren 168">
                <a:extLst>
                  <a:ext uri="{FF2B5EF4-FFF2-40B4-BE49-F238E27FC236}">
                    <a16:creationId xmlns:a16="http://schemas.microsoft.com/office/drawing/2014/main" id="{1696C0D1-877C-0792-0550-72729FF0632C}"/>
                  </a:ext>
                </a:extLst>
              </p:cNvPr>
              <p:cNvGrpSpPr/>
              <p:nvPr/>
            </p:nvGrpSpPr>
            <p:grpSpPr>
              <a:xfrm>
                <a:off x="5443466" y="989676"/>
                <a:ext cx="568322" cy="903248"/>
                <a:chOff x="4067220" y="1915142"/>
                <a:chExt cx="568322" cy="903248"/>
              </a:xfrm>
            </p:grpSpPr>
            <p:sp>
              <p:nvSpPr>
                <p:cNvPr id="171" name="Rectangle 60">
                  <a:extLst>
                    <a:ext uri="{FF2B5EF4-FFF2-40B4-BE49-F238E27FC236}">
                      <a16:creationId xmlns:a16="http://schemas.microsoft.com/office/drawing/2014/main" id="{62FAFA43-BA15-2557-6632-CAAC156C340E}"/>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72" name="Freeform 7">
                  <a:extLst>
                    <a:ext uri="{FF2B5EF4-FFF2-40B4-BE49-F238E27FC236}">
                      <a16:creationId xmlns:a16="http://schemas.microsoft.com/office/drawing/2014/main" id="{6CAC8AF5-6202-B0B3-B075-FA1DB4675A4B}"/>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73" name="Freeform 8">
                  <a:extLst>
                    <a:ext uri="{FF2B5EF4-FFF2-40B4-BE49-F238E27FC236}">
                      <a16:creationId xmlns:a16="http://schemas.microsoft.com/office/drawing/2014/main" id="{4C916E59-BBA5-E25C-7C86-870D8E2E5023}"/>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74" name="Rectangle 9">
                  <a:extLst>
                    <a:ext uri="{FF2B5EF4-FFF2-40B4-BE49-F238E27FC236}">
                      <a16:creationId xmlns:a16="http://schemas.microsoft.com/office/drawing/2014/main" id="{3FD3D330-20D6-6962-0B16-2D555B6F953E}"/>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5" name="Rectangle 10">
                  <a:extLst>
                    <a:ext uri="{FF2B5EF4-FFF2-40B4-BE49-F238E27FC236}">
                      <a16:creationId xmlns:a16="http://schemas.microsoft.com/office/drawing/2014/main" id="{80F892CE-FC6F-099A-B7C2-DEE43235141E}"/>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6" name="Rectangle 19">
                  <a:extLst>
                    <a:ext uri="{FF2B5EF4-FFF2-40B4-BE49-F238E27FC236}">
                      <a16:creationId xmlns:a16="http://schemas.microsoft.com/office/drawing/2014/main" id="{41E2FFEE-2A63-9061-7C94-26FDAC3E1D0F}"/>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7" name="Rectangle 28">
                  <a:extLst>
                    <a:ext uri="{FF2B5EF4-FFF2-40B4-BE49-F238E27FC236}">
                      <a16:creationId xmlns:a16="http://schemas.microsoft.com/office/drawing/2014/main" id="{39F8BD80-848A-83BC-5CA4-54DA610E9D25}"/>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8" name="Rectangle 10">
                  <a:extLst>
                    <a:ext uri="{FF2B5EF4-FFF2-40B4-BE49-F238E27FC236}">
                      <a16:creationId xmlns:a16="http://schemas.microsoft.com/office/drawing/2014/main" id="{CE4311D7-E24C-0232-6450-3E19B95AD345}"/>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79" name="Line 20">
                  <a:extLst>
                    <a:ext uri="{FF2B5EF4-FFF2-40B4-BE49-F238E27FC236}">
                      <a16:creationId xmlns:a16="http://schemas.microsoft.com/office/drawing/2014/main" id="{746B20EB-CDE7-1211-73A5-ED193A5AEF67}"/>
                    </a:ext>
                  </a:extLst>
                </p:cNvPr>
                <p:cNvSpPr>
                  <a:spLocks noChangeShapeType="1"/>
                </p:cNvSpPr>
                <p:nvPr/>
              </p:nvSpPr>
              <p:spPr bwMode="auto">
                <a:xfrm>
                  <a:off x="4369636" y="1923894"/>
                  <a:ext cx="0" cy="79353"/>
                </a:xfrm>
                <a:prstGeom prst="line">
                  <a:avLst/>
                </a:prstGeom>
                <a:noFill/>
                <a:ln w="1270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80" name="Ellipse 179">
                  <a:extLst>
                    <a:ext uri="{FF2B5EF4-FFF2-40B4-BE49-F238E27FC236}">
                      <a16:creationId xmlns:a16="http://schemas.microsoft.com/office/drawing/2014/main" id="{AE6C11F9-4B09-A349-88FC-781BBD6E73B9}"/>
                    </a:ext>
                  </a:extLst>
                </p:cNvPr>
                <p:cNvSpPr/>
                <p:nvPr/>
              </p:nvSpPr>
              <p:spPr>
                <a:xfrm>
                  <a:off x="4339170" y="1972909"/>
                  <a:ext cx="60930" cy="533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0" name="Rectangle 10">
                <a:extLst>
                  <a:ext uri="{FF2B5EF4-FFF2-40B4-BE49-F238E27FC236}">
                    <a16:creationId xmlns:a16="http://schemas.microsoft.com/office/drawing/2014/main" id="{89968709-2567-BD03-6961-325151BA218B}"/>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F1</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150" name="Gruppieren 149">
              <a:extLst>
                <a:ext uri="{FF2B5EF4-FFF2-40B4-BE49-F238E27FC236}">
                  <a16:creationId xmlns:a16="http://schemas.microsoft.com/office/drawing/2014/main" id="{06F5E37E-36CF-5E00-0681-6DB154BFB143}"/>
                </a:ext>
              </a:extLst>
            </p:cNvPr>
            <p:cNvGrpSpPr/>
            <p:nvPr/>
          </p:nvGrpSpPr>
          <p:grpSpPr>
            <a:xfrm>
              <a:off x="5780547" y="2600121"/>
              <a:ext cx="568322" cy="903248"/>
              <a:chOff x="5443466" y="989676"/>
              <a:chExt cx="568322" cy="903248"/>
            </a:xfrm>
          </p:grpSpPr>
          <p:grpSp>
            <p:nvGrpSpPr>
              <p:cNvPr id="159" name="Gruppieren 158">
                <a:extLst>
                  <a:ext uri="{FF2B5EF4-FFF2-40B4-BE49-F238E27FC236}">
                    <a16:creationId xmlns:a16="http://schemas.microsoft.com/office/drawing/2014/main" id="{94188B1A-CC1A-7492-21A2-9E7CC37922C0}"/>
                  </a:ext>
                </a:extLst>
              </p:cNvPr>
              <p:cNvGrpSpPr/>
              <p:nvPr/>
            </p:nvGrpSpPr>
            <p:grpSpPr>
              <a:xfrm>
                <a:off x="5443466" y="989676"/>
                <a:ext cx="568322" cy="903248"/>
                <a:chOff x="4067220" y="1915142"/>
                <a:chExt cx="568322" cy="903248"/>
              </a:xfrm>
            </p:grpSpPr>
            <p:sp>
              <p:nvSpPr>
                <p:cNvPr id="161" name="Rectangle 60">
                  <a:extLst>
                    <a:ext uri="{FF2B5EF4-FFF2-40B4-BE49-F238E27FC236}">
                      <a16:creationId xmlns:a16="http://schemas.microsoft.com/office/drawing/2014/main" id="{0FC645C2-B8D9-2EAE-38F1-6EC4B342D5FA}"/>
                    </a:ext>
                  </a:extLst>
                </p:cNvPr>
                <p:cNvSpPr>
                  <a:spLocks noChangeArrowheads="1"/>
                </p:cNvSpPr>
                <p:nvPr/>
              </p:nvSpPr>
              <p:spPr bwMode="auto">
                <a:xfrm>
                  <a:off x="4103729" y="2024679"/>
                  <a:ext cx="531813" cy="711200"/>
                </a:xfrm>
                <a:prstGeom prst="rect">
                  <a:avLst/>
                </a:prstGeom>
                <a:solidFill>
                  <a:schemeClr val="bg1"/>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62" name="Freeform 7">
                  <a:extLst>
                    <a:ext uri="{FF2B5EF4-FFF2-40B4-BE49-F238E27FC236}">
                      <a16:creationId xmlns:a16="http://schemas.microsoft.com/office/drawing/2014/main" id="{55AEA6E3-37E6-FB3B-09D2-52CFD34A6EBF}"/>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solidFill>
                  <a:schemeClr val="accent1">
                    <a:lumMod val="7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63" name="Freeform 8">
                  <a:extLst>
                    <a:ext uri="{FF2B5EF4-FFF2-40B4-BE49-F238E27FC236}">
                      <a16:creationId xmlns:a16="http://schemas.microsoft.com/office/drawing/2014/main" id="{891E234D-3FAD-6C62-9679-0D579E577010}"/>
                    </a:ext>
                  </a:extLst>
                </p:cNvPr>
                <p:cNvSpPr>
                  <a:spLocks/>
                </p:cNvSpPr>
                <p:nvPr/>
              </p:nvSpPr>
              <p:spPr bwMode="auto">
                <a:xfrm>
                  <a:off x="4103729" y="2499342"/>
                  <a:ext cx="128588" cy="177800"/>
                </a:xfrm>
                <a:custGeom>
                  <a:avLst/>
                  <a:gdLst>
                    <a:gd name="T0" fmla="*/ 0 w 81"/>
                    <a:gd name="T1" fmla="*/ 112 h 112"/>
                    <a:gd name="T2" fmla="*/ 81 w 81"/>
                    <a:gd name="T3" fmla="*/ 56 h 112"/>
                    <a:gd name="T4" fmla="*/ 0 w 81"/>
                    <a:gd name="T5" fmla="*/ 0 h 112"/>
                    <a:gd name="T6" fmla="*/ 0 w 81"/>
                    <a:gd name="T7" fmla="*/ 112 h 112"/>
                  </a:gdLst>
                  <a:ahLst/>
                  <a:cxnLst>
                    <a:cxn ang="0">
                      <a:pos x="T0" y="T1"/>
                    </a:cxn>
                    <a:cxn ang="0">
                      <a:pos x="T2" y="T3"/>
                    </a:cxn>
                    <a:cxn ang="0">
                      <a:pos x="T4" y="T5"/>
                    </a:cxn>
                    <a:cxn ang="0">
                      <a:pos x="T6" y="T7"/>
                    </a:cxn>
                  </a:cxnLst>
                  <a:rect l="0" t="0" r="r" b="b"/>
                  <a:pathLst>
                    <a:path w="81" h="112">
                      <a:moveTo>
                        <a:pt x="0" y="112"/>
                      </a:moveTo>
                      <a:lnTo>
                        <a:pt x="81" y="56"/>
                      </a:lnTo>
                      <a:lnTo>
                        <a:pt x="0" y="0"/>
                      </a:lnTo>
                      <a:lnTo>
                        <a:pt x="0" y="112"/>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Bosch Office Sans" pitchFamily="34" charset="0"/>
                  </a:endParaRPr>
                </a:p>
              </p:txBody>
            </p:sp>
            <p:sp>
              <p:nvSpPr>
                <p:cNvPr id="164" name="Rectangle 9">
                  <a:extLst>
                    <a:ext uri="{FF2B5EF4-FFF2-40B4-BE49-F238E27FC236}">
                      <a16:creationId xmlns:a16="http://schemas.microsoft.com/office/drawing/2014/main" id="{8F6381E9-DBCD-186D-676E-BEFDCB9488FB}"/>
                    </a:ext>
                  </a:extLst>
                </p:cNvPr>
                <p:cNvSpPr>
                  <a:spLocks noChangeArrowheads="1"/>
                </p:cNvSpPr>
                <p:nvPr/>
              </p:nvSpPr>
              <p:spPr bwMode="auto">
                <a:xfrm>
                  <a:off x="4148179" y="2070717"/>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D</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65" name="Rectangle 10">
                  <a:extLst>
                    <a:ext uri="{FF2B5EF4-FFF2-40B4-BE49-F238E27FC236}">
                      <a16:creationId xmlns:a16="http://schemas.microsoft.com/office/drawing/2014/main" id="{7CB67F57-4C23-58EE-993B-777BA1F657FA}"/>
                    </a:ext>
                  </a:extLst>
                </p:cNvPr>
                <p:cNvSpPr>
                  <a:spLocks noChangeArrowheads="1"/>
                </p:cNvSpPr>
                <p:nvPr/>
              </p:nvSpPr>
              <p:spPr bwMode="auto">
                <a:xfrm>
                  <a:off x="4449804" y="2070717"/>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Calibri" panose="020F0502020204030204" pitchFamily="34" charset="0"/>
                    </a:rPr>
                    <a:t>  Q</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66" name="Rectangle 19">
                  <a:extLst>
                    <a:ext uri="{FF2B5EF4-FFF2-40B4-BE49-F238E27FC236}">
                      <a16:creationId xmlns:a16="http://schemas.microsoft.com/office/drawing/2014/main" id="{89AFE29A-1B18-6ECF-FD06-256F783F68EB}"/>
                    </a:ext>
                  </a:extLst>
                </p:cNvPr>
                <p:cNvSpPr>
                  <a:spLocks noChangeArrowheads="1"/>
                </p:cNvSpPr>
                <p:nvPr/>
              </p:nvSpPr>
              <p:spPr bwMode="auto">
                <a:xfrm>
                  <a:off x="4067220" y="1999279"/>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67" name="Rectangle 28">
                  <a:extLst>
                    <a:ext uri="{FF2B5EF4-FFF2-40B4-BE49-F238E27FC236}">
                      <a16:creationId xmlns:a16="http://schemas.microsoft.com/office/drawing/2014/main" id="{BDAD60E8-A47C-9369-0AE6-050A47B6E89B}"/>
                    </a:ext>
                  </a:extLst>
                </p:cNvPr>
                <p:cNvSpPr>
                  <a:spLocks noChangeArrowheads="1"/>
                </p:cNvSpPr>
                <p:nvPr/>
              </p:nvSpPr>
              <p:spPr bwMode="auto">
                <a:xfrm>
                  <a:off x="4275179" y="1915142"/>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68" name="Rectangle 10">
                  <a:extLst>
                    <a:ext uri="{FF2B5EF4-FFF2-40B4-BE49-F238E27FC236}">
                      <a16:creationId xmlns:a16="http://schemas.microsoft.com/office/drawing/2014/main" id="{2053321A-0B49-1125-102B-052D2098655A}"/>
                    </a:ext>
                  </a:extLst>
                </p:cNvPr>
                <p:cNvSpPr>
                  <a:spLocks noChangeArrowheads="1"/>
                </p:cNvSpPr>
                <p:nvPr/>
              </p:nvSpPr>
              <p:spPr bwMode="auto">
                <a:xfrm>
                  <a:off x="4289467" y="2264392"/>
                  <a:ext cx="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60" name="Rectangle 10">
                <a:extLst>
                  <a:ext uri="{FF2B5EF4-FFF2-40B4-BE49-F238E27FC236}">
                    <a16:creationId xmlns:a16="http://schemas.microsoft.com/office/drawing/2014/main" id="{1BFB292C-18CB-84D1-317F-E8BF96F7FC20}"/>
                  </a:ext>
                </a:extLst>
              </p:cNvPr>
              <p:cNvSpPr>
                <a:spLocks noChangeArrowheads="1"/>
              </p:cNvSpPr>
              <p:nvPr/>
            </p:nvSpPr>
            <p:spPr bwMode="auto">
              <a:xfrm>
                <a:off x="5645071" y="1325548"/>
                <a:ext cx="198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rPr>
                  <a:t>F</a:t>
                </a:r>
                <a:r>
                  <a:rPr lang="en-US" altLang="en-US" sz="1600" kern="0" dirty="0">
                    <a:solidFill>
                      <a:srgbClr val="000000"/>
                    </a:solidFill>
                    <a:latin typeface="Calibri" panose="020F0502020204030204" pitchFamily="34" charset="0"/>
                  </a:rPr>
                  <a:t>2</a:t>
                </a:r>
                <a:endParaRPr kumimoji="0" lang="en-US" altLang="en-US" sz="3600" b="0" i="0" u="none" strike="noStrike" kern="0" cap="none" spc="0" normalizeH="0" baseline="0" noProof="0" dirty="0">
                  <a:ln>
                    <a:noFill/>
                  </a:ln>
                  <a:solidFill>
                    <a:prstClr val="black"/>
                  </a:solidFill>
                  <a:effectLst/>
                  <a:uLnTx/>
                  <a:uFillTx/>
                  <a:latin typeface="Arial" panose="020B0604020202020204" pitchFamily="34" charset="0"/>
                </a:endParaRPr>
              </a:p>
            </p:txBody>
          </p:sp>
        </p:grpSp>
        <p:sp>
          <p:nvSpPr>
            <p:cNvPr id="151" name="Pfeil: Fünfeck 150">
              <a:extLst>
                <a:ext uri="{FF2B5EF4-FFF2-40B4-BE49-F238E27FC236}">
                  <a16:creationId xmlns:a16="http://schemas.microsoft.com/office/drawing/2014/main" id="{BDE5C0DE-3B63-007F-F8EF-ABD4165684F6}"/>
                </a:ext>
              </a:extLst>
            </p:cNvPr>
            <p:cNvSpPr/>
            <p:nvPr/>
          </p:nvSpPr>
          <p:spPr>
            <a:xfrm>
              <a:off x="3845107" y="2533282"/>
              <a:ext cx="375273" cy="122896"/>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Pfeil: Fünfeck 151">
              <a:extLst>
                <a:ext uri="{FF2B5EF4-FFF2-40B4-BE49-F238E27FC236}">
                  <a16:creationId xmlns:a16="http://schemas.microsoft.com/office/drawing/2014/main" id="{7049B5ED-BF4A-A312-0AA9-C89F20B0A5E0}"/>
                </a:ext>
              </a:extLst>
            </p:cNvPr>
            <p:cNvSpPr/>
            <p:nvPr/>
          </p:nvSpPr>
          <p:spPr>
            <a:xfrm>
              <a:off x="3845107" y="3447573"/>
              <a:ext cx="375273" cy="115887"/>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TextBox 6">
              <a:extLst>
                <a:ext uri="{FF2B5EF4-FFF2-40B4-BE49-F238E27FC236}">
                  <a16:creationId xmlns:a16="http://schemas.microsoft.com/office/drawing/2014/main" id="{F214ABFA-D6C0-5F79-F94A-5C9035EF63B7}"/>
                </a:ext>
              </a:extLst>
            </p:cNvPr>
            <p:cNvSpPr txBox="1"/>
            <p:nvPr/>
          </p:nvSpPr>
          <p:spPr>
            <a:xfrm>
              <a:off x="3771997" y="3227703"/>
              <a:ext cx="379912" cy="261610"/>
            </a:xfrm>
            <a:prstGeom prst="rect">
              <a:avLst/>
            </a:prstGeom>
            <a:noFill/>
          </p:spPr>
          <p:txBody>
            <a:bodyPr wrap="none" lIns="76200" tIns="38100" rIns="76200" bIns="38100" rtlCol="0">
              <a:spAutoFit/>
            </a:bodyPr>
            <a:lstStyle/>
            <a:p>
              <a:r>
                <a:rPr lang="en-US" sz="1200" dirty="0"/>
                <a:t>CLK</a:t>
              </a:r>
            </a:p>
          </p:txBody>
        </p:sp>
        <p:sp>
          <p:nvSpPr>
            <p:cNvPr id="154" name="Flussdiagramm: Verzögerung 153">
              <a:extLst>
                <a:ext uri="{FF2B5EF4-FFF2-40B4-BE49-F238E27FC236}">
                  <a16:creationId xmlns:a16="http://schemas.microsoft.com/office/drawing/2014/main" id="{F88A3B24-02A8-B145-AC40-9EB8A900F145}"/>
                </a:ext>
              </a:extLst>
            </p:cNvPr>
            <p:cNvSpPr/>
            <p:nvPr/>
          </p:nvSpPr>
          <p:spPr>
            <a:xfrm>
              <a:off x="5293557" y="2689227"/>
              <a:ext cx="305285" cy="283293"/>
            </a:xfrm>
            <a:prstGeom prst="flowChartDelay">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Line 20">
              <a:extLst>
                <a:ext uri="{FF2B5EF4-FFF2-40B4-BE49-F238E27FC236}">
                  <a16:creationId xmlns:a16="http://schemas.microsoft.com/office/drawing/2014/main" id="{74097B4A-9CD5-4312-0B68-25662BDFE162}"/>
                </a:ext>
              </a:extLst>
            </p:cNvPr>
            <p:cNvSpPr>
              <a:spLocks noChangeShapeType="1"/>
            </p:cNvSpPr>
            <p:nvPr/>
          </p:nvSpPr>
          <p:spPr bwMode="auto">
            <a:xfrm flipH="1" flipV="1">
              <a:off x="5147738" y="2823364"/>
              <a:ext cx="0" cy="70801"/>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56" name="Line 20">
              <a:extLst>
                <a:ext uri="{FF2B5EF4-FFF2-40B4-BE49-F238E27FC236}">
                  <a16:creationId xmlns:a16="http://schemas.microsoft.com/office/drawing/2014/main" id="{E6FCE3DB-D6BD-9E62-318F-1D1941B431C9}"/>
                </a:ext>
              </a:extLst>
            </p:cNvPr>
            <p:cNvSpPr>
              <a:spLocks noChangeShapeType="1"/>
            </p:cNvSpPr>
            <p:nvPr/>
          </p:nvSpPr>
          <p:spPr bwMode="auto">
            <a:xfrm flipV="1">
              <a:off x="5146080" y="2296869"/>
              <a:ext cx="0" cy="444725"/>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Bosch Office Sans" pitchFamily="34" charset="0"/>
              </a:endParaRPr>
            </a:p>
          </p:txBody>
        </p:sp>
        <p:sp>
          <p:nvSpPr>
            <p:cNvPr id="157" name="TextBox 6">
              <a:extLst>
                <a:ext uri="{FF2B5EF4-FFF2-40B4-BE49-F238E27FC236}">
                  <a16:creationId xmlns:a16="http://schemas.microsoft.com/office/drawing/2014/main" id="{280262B1-093C-0616-F480-1E2180AEA463}"/>
                </a:ext>
              </a:extLst>
            </p:cNvPr>
            <p:cNvSpPr txBox="1"/>
            <p:nvPr/>
          </p:nvSpPr>
          <p:spPr>
            <a:xfrm>
              <a:off x="3754088" y="2003435"/>
              <a:ext cx="694101" cy="261610"/>
            </a:xfrm>
            <a:prstGeom prst="rect">
              <a:avLst/>
            </a:prstGeom>
            <a:noFill/>
          </p:spPr>
          <p:txBody>
            <a:bodyPr wrap="none" lIns="76200" tIns="38100" rIns="76200" bIns="38100" rtlCol="0">
              <a:spAutoFit/>
            </a:bodyPr>
            <a:lstStyle/>
            <a:p>
              <a:r>
                <a:rPr lang="en-US" sz="1200" dirty="0"/>
                <a:t>Qualifier</a:t>
              </a:r>
            </a:p>
          </p:txBody>
        </p:sp>
        <p:sp>
          <p:nvSpPr>
            <p:cNvPr id="158" name="Pfeil: Fünfeck 157">
              <a:extLst>
                <a:ext uri="{FF2B5EF4-FFF2-40B4-BE49-F238E27FC236}">
                  <a16:creationId xmlns:a16="http://schemas.microsoft.com/office/drawing/2014/main" id="{59B9A694-4CF0-478E-9D9C-95F770C96FAA}"/>
                </a:ext>
              </a:extLst>
            </p:cNvPr>
            <p:cNvSpPr/>
            <p:nvPr/>
          </p:nvSpPr>
          <p:spPr>
            <a:xfrm>
              <a:off x="3841886" y="2229543"/>
              <a:ext cx="375273" cy="122896"/>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00980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29</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dirty="0"/>
              <a:t>1.2 CDC Setup &amp; Constraints</a:t>
            </a:r>
          </a:p>
        </p:txBody>
      </p:sp>
      <p:sp>
        <p:nvSpPr>
          <p:cNvPr id="13" name="Text Placeholder 2">
            <a:extLst>
              <a:ext uri="{FF2B5EF4-FFF2-40B4-BE49-F238E27FC236}">
                <a16:creationId xmlns:a16="http://schemas.microsoft.com/office/drawing/2014/main" id="{9C7BAD7D-C657-4E9F-24C1-F64F492D75B6}"/>
              </a:ext>
            </a:extLst>
          </p:cNvPr>
          <p:cNvSpPr txBox="1">
            <a:spLocks/>
          </p:cNvSpPr>
          <p:nvPr/>
        </p:nvSpPr>
        <p:spPr>
          <a:xfrm>
            <a:off x="1189587" y="3217105"/>
            <a:ext cx="103632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CDC Verification flow</a:t>
            </a:r>
          </a:p>
          <a:p>
            <a:pPr marL="342900" indent="-342900">
              <a:buFont typeface="Arial" panose="020B0604020202020204" pitchFamily="34" charset="0"/>
              <a:buChar char="•"/>
            </a:pPr>
            <a:r>
              <a:rPr lang="en-US" dirty="0"/>
              <a:t>Setup constraints</a:t>
            </a:r>
          </a:p>
          <a:p>
            <a:pPr marL="342900" indent="-342900">
              <a:buFont typeface="Arial" panose="020B0604020202020204" pitchFamily="34" charset="0"/>
              <a:buChar char="•"/>
            </a:pPr>
            <a:r>
              <a:rPr lang="en-US" dirty="0"/>
              <a:t>Challenges</a:t>
            </a:r>
          </a:p>
          <a:p>
            <a:endParaRPr lang="en-US" dirty="0"/>
          </a:p>
        </p:txBody>
      </p:sp>
    </p:spTree>
    <p:extLst>
      <p:ext uri="{BB962C8B-B14F-4D97-AF65-F5344CB8AC3E}">
        <p14:creationId xmlns:p14="http://schemas.microsoft.com/office/powerpoint/2010/main" val="584701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88CF-8D13-A178-E487-249F29A72D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BEBD7-4D72-DD49-DB6C-15903E8D9A25}"/>
              </a:ext>
            </a:extLst>
          </p:cNvPr>
          <p:cNvSpPr>
            <a:spLocks noGrp="1"/>
          </p:cNvSpPr>
          <p:nvPr>
            <p:ph type="title"/>
          </p:nvPr>
        </p:nvSpPr>
        <p:spPr/>
        <p:txBody>
          <a:bodyPr/>
          <a:lstStyle/>
          <a:p>
            <a:r>
              <a:rPr lang="en-US" dirty="0"/>
              <a:t>Presenters Bio</a:t>
            </a:r>
          </a:p>
        </p:txBody>
      </p:sp>
      <p:sp>
        <p:nvSpPr>
          <p:cNvPr id="3" name="Content Placeholder 2">
            <a:extLst>
              <a:ext uri="{FF2B5EF4-FFF2-40B4-BE49-F238E27FC236}">
                <a16:creationId xmlns:a16="http://schemas.microsoft.com/office/drawing/2014/main" id="{3DB98D62-0002-88B8-1ECF-8DD4B566ED49}"/>
              </a:ext>
            </a:extLst>
          </p:cNvPr>
          <p:cNvSpPr>
            <a:spLocks noGrp="1"/>
          </p:cNvSpPr>
          <p:nvPr>
            <p:ph idx="1"/>
          </p:nvPr>
        </p:nvSpPr>
        <p:spPr>
          <a:xfrm>
            <a:off x="464939" y="2162976"/>
            <a:ext cx="7285267" cy="3119237"/>
          </a:xfrm>
        </p:spPr>
        <p:txBody>
          <a:bodyPr>
            <a:normAutofit lnSpcReduction="10000"/>
          </a:bodyPr>
          <a:lstStyle/>
          <a:p>
            <a:pPr>
              <a:lnSpc>
                <a:spcPct val="70000"/>
              </a:lnSpc>
            </a:pPr>
            <a:r>
              <a:rPr lang="en-US" sz="2000" b="1" dirty="0">
                <a:latin typeface="Gilroy"/>
              </a:rPr>
              <a:t>Ping Yeung</a:t>
            </a:r>
          </a:p>
          <a:p>
            <a:pPr marR="0" lvl="1" fontAlgn="base">
              <a:lnSpc>
                <a:spcPct val="100000"/>
              </a:lnSpc>
              <a:spcAft>
                <a:spcPct val="0"/>
              </a:spcAft>
              <a:buClrTx/>
              <a:buSzTx/>
              <a:tabLst/>
            </a:pPr>
            <a:r>
              <a:rPr lang="en-US" altLang="en-US" sz="2000" dirty="0">
                <a:latin typeface="Gilroy"/>
              </a:rPr>
              <a:t>Ping is a Senior Manager at Nvidia. He was part of the team that developed and introduced Assertion-Based Verification (ABV) and Clock-Domain-Crossing (CDC) to the electronic design industry. </a:t>
            </a:r>
          </a:p>
          <a:p>
            <a:pPr marR="0" lvl="1" fontAlgn="base">
              <a:lnSpc>
                <a:spcPct val="100000"/>
              </a:lnSpc>
              <a:spcAft>
                <a:spcPct val="0"/>
              </a:spcAft>
              <a:buClrTx/>
              <a:buSzTx/>
              <a:tabLst/>
            </a:pPr>
            <a:r>
              <a:rPr lang="en-US" altLang="en-US" sz="2000" dirty="0">
                <a:latin typeface="Gilroy"/>
              </a:rPr>
              <a:t>He has over 30 years of experience in the industry, including positions at 0-In, Synopsys, Siemens EDA, and Oski Technology. </a:t>
            </a:r>
          </a:p>
          <a:p>
            <a:pPr marR="0" lvl="1" fontAlgn="base">
              <a:lnSpc>
                <a:spcPct val="100000"/>
              </a:lnSpc>
              <a:spcAft>
                <a:spcPct val="0"/>
              </a:spcAft>
              <a:buClrTx/>
              <a:buSzTx/>
              <a:tabLst/>
            </a:pPr>
            <a:r>
              <a:rPr lang="en-US" altLang="en-US" sz="2000" dirty="0">
                <a:latin typeface="Gilroy"/>
              </a:rPr>
              <a:t>He has published 30+ papers and holds 7 patents in the CDC and formal verification areas.</a:t>
            </a:r>
            <a:endParaRPr lang="en-US" sz="1700" dirty="0">
              <a:latin typeface="Gilroy"/>
            </a:endParaRPr>
          </a:p>
        </p:txBody>
      </p:sp>
      <p:sp>
        <p:nvSpPr>
          <p:cNvPr id="4" name="Slide Number Placeholder 11">
            <a:extLst>
              <a:ext uri="{FF2B5EF4-FFF2-40B4-BE49-F238E27FC236}">
                <a16:creationId xmlns:a16="http://schemas.microsoft.com/office/drawing/2014/main" id="{720DA1AB-FEF7-32DB-D56C-0D47DB1488AB}"/>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a:t>
            </a:fld>
            <a:endParaRPr lang="en-US" dirty="0"/>
          </a:p>
        </p:txBody>
      </p:sp>
      <p:sp>
        <p:nvSpPr>
          <p:cNvPr id="6" name="Slide Number Placeholder 5">
            <a:extLst>
              <a:ext uri="{FF2B5EF4-FFF2-40B4-BE49-F238E27FC236}">
                <a16:creationId xmlns:a16="http://schemas.microsoft.com/office/drawing/2014/main" id="{1CFC8FF2-FB92-47C9-7DE9-135830560F4F}"/>
              </a:ext>
            </a:extLst>
          </p:cNvPr>
          <p:cNvSpPr>
            <a:spLocks noGrp="1"/>
          </p:cNvSpPr>
          <p:nvPr>
            <p:ph type="sldNum" sz="quarter" idx="12"/>
          </p:nvPr>
        </p:nvSpPr>
        <p:spPr/>
        <p:txBody>
          <a:bodyPr/>
          <a:lstStyle/>
          <a:p>
            <a:pPr>
              <a:defRPr/>
            </a:pPr>
            <a:fld id="{9BED2C31-2823-4D5C-9492-C33302236782}" type="slidenum">
              <a:rPr lang="en-US" smtClean="0"/>
              <a:pPr>
                <a:defRPr/>
              </a:pPr>
              <a:t>3</a:t>
            </a:fld>
            <a:endParaRPr lang="en-US" dirty="0"/>
          </a:p>
        </p:txBody>
      </p:sp>
      <p:pic>
        <p:nvPicPr>
          <p:cNvPr id="8" name="Picture 7" descr="A person in a suit and glasses&#10;&#10;Description automatically generated">
            <a:extLst>
              <a:ext uri="{FF2B5EF4-FFF2-40B4-BE49-F238E27FC236}">
                <a16:creationId xmlns:a16="http://schemas.microsoft.com/office/drawing/2014/main" id="{1F1BA8AA-F6D7-9615-30FB-AFD127E39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0567" y="2067726"/>
            <a:ext cx="2443233" cy="24443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03365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98BB-EB8D-2067-4AA5-A99FBD564A13}"/>
              </a:ext>
            </a:extLst>
          </p:cNvPr>
          <p:cNvSpPr txBox="1">
            <a:spLocks/>
          </p:cNvSpPr>
          <p:nvPr/>
        </p:nvSpPr>
        <p:spPr>
          <a:xfrm>
            <a:off x="787400" y="505409"/>
            <a:ext cx="10515600" cy="729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CDC Verification flow</a:t>
            </a:r>
          </a:p>
        </p:txBody>
      </p:sp>
      <p:sp>
        <p:nvSpPr>
          <p:cNvPr id="52" name="Content Placeholder 51">
            <a:extLst>
              <a:ext uri="{FF2B5EF4-FFF2-40B4-BE49-F238E27FC236}">
                <a16:creationId xmlns:a16="http://schemas.microsoft.com/office/drawing/2014/main" id="{1133DA42-71F7-758F-2966-AD25D9D0E60E}"/>
              </a:ext>
            </a:extLst>
          </p:cNvPr>
          <p:cNvSpPr>
            <a:spLocks noGrp="1"/>
          </p:cNvSpPr>
          <p:nvPr>
            <p:ph idx="1"/>
          </p:nvPr>
        </p:nvSpPr>
        <p:spPr>
          <a:xfrm>
            <a:off x="838200" y="1471370"/>
            <a:ext cx="10515600" cy="4351338"/>
          </a:xfrm>
        </p:spPr>
        <p:txBody>
          <a:bodyPr>
            <a:normAutofit lnSpcReduction="10000"/>
          </a:bodyPr>
          <a:lstStyle/>
          <a:p>
            <a:pPr marL="0">
              <a:lnSpc>
                <a:spcPct val="100000"/>
              </a:lnSpc>
              <a:spcBef>
                <a:spcPts val="0"/>
              </a:spcBef>
              <a:spcAft>
                <a:spcPts val="0"/>
              </a:spcAft>
            </a:pPr>
            <a:r>
              <a:rPr lang="en-US" sz="2000" dirty="0"/>
              <a:t>Design Compilation</a:t>
            </a:r>
          </a:p>
          <a:p>
            <a:pPr marL="457200" lvl="2">
              <a:lnSpc>
                <a:spcPct val="100000"/>
              </a:lnSpc>
              <a:spcBef>
                <a:spcPts val="0"/>
              </a:spcBef>
              <a:spcAft>
                <a:spcPts val="0"/>
              </a:spcAft>
            </a:pPr>
            <a:r>
              <a:rPr lang="en-US" dirty="0"/>
              <a:t>Parameters, defines</a:t>
            </a:r>
          </a:p>
          <a:p>
            <a:pPr marL="457200" lvl="2">
              <a:lnSpc>
                <a:spcPct val="100000"/>
              </a:lnSpc>
              <a:spcBef>
                <a:spcPts val="0"/>
              </a:spcBef>
              <a:spcAft>
                <a:spcPts val="0"/>
              </a:spcAft>
            </a:pPr>
            <a:r>
              <a:rPr lang="en-US" dirty="0"/>
              <a:t>SV packages, SV configuration, SV interfaces</a:t>
            </a:r>
          </a:p>
          <a:p>
            <a:pPr marL="457200" lvl="2">
              <a:lnSpc>
                <a:spcPct val="100000"/>
              </a:lnSpc>
              <a:spcBef>
                <a:spcPts val="0"/>
              </a:spcBef>
              <a:spcAft>
                <a:spcPts val="0"/>
              </a:spcAft>
            </a:pPr>
            <a:endParaRPr lang="en-US" dirty="0"/>
          </a:p>
          <a:p>
            <a:pPr marL="0">
              <a:lnSpc>
                <a:spcPct val="100000"/>
              </a:lnSpc>
              <a:spcBef>
                <a:spcPts val="0"/>
              </a:spcBef>
              <a:spcAft>
                <a:spcPts val="0"/>
              </a:spcAft>
            </a:pPr>
            <a:r>
              <a:rPr lang="en-US" sz="2000" dirty="0"/>
              <a:t>Setup Constraints</a:t>
            </a:r>
          </a:p>
          <a:p>
            <a:pPr marL="457200" lvl="2">
              <a:lnSpc>
                <a:spcPct val="100000"/>
              </a:lnSpc>
              <a:spcBef>
                <a:spcPts val="0"/>
              </a:spcBef>
              <a:spcAft>
                <a:spcPts val="0"/>
              </a:spcAft>
            </a:pPr>
            <a:r>
              <a:rPr lang="en-US" dirty="0"/>
              <a:t>Clock, reset, and IO signals</a:t>
            </a:r>
          </a:p>
          <a:p>
            <a:pPr marL="457200" lvl="2">
              <a:lnSpc>
                <a:spcPct val="100000"/>
              </a:lnSpc>
              <a:spcBef>
                <a:spcPts val="0"/>
              </a:spcBef>
              <a:spcAft>
                <a:spcPts val="0"/>
              </a:spcAft>
            </a:pPr>
            <a:r>
              <a:rPr lang="en-US" dirty="0"/>
              <a:t>Configuration: stable, constant inputs</a:t>
            </a:r>
          </a:p>
          <a:p>
            <a:pPr marL="457200" lvl="2">
              <a:lnSpc>
                <a:spcPct val="100000"/>
              </a:lnSpc>
              <a:spcBef>
                <a:spcPts val="0"/>
              </a:spcBef>
              <a:spcAft>
                <a:spcPts val="0"/>
              </a:spcAft>
            </a:pPr>
            <a:endParaRPr lang="en-US" dirty="0"/>
          </a:p>
          <a:p>
            <a:pPr marL="0">
              <a:lnSpc>
                <a:spcPct val="100000"/>
              </a:lnSpc>
              <a:spcBef>
                <a:spcPts val="0"/>
              </a:spcBef>
              <a:spcAft>
                <a:spcPts val="0"/>
              </a:spcAft>
            </a:pPr>
            <a:r>
              <a:rPr lang="en-US" sz="2000" dirty="0"/>
              <a:t>Structural CDC Check</a:t>
            </a:r>
          </a:p>
          <a:p>
            <a:pPr marL="457200" lvl="1">
              <a:lnSpc>
                <a:spcPct val="100000"/>
              </a:lnSpc>
              <a:spcBef>
                <a:spcPts val="0"/>
              </a:spcBef>
              <a:spcAft>
                <a:spcPts val="0"/>
              </a:spcAft>
            </a:pPr>
            <a:r>
              <a:rPr lang="en-US" sz="2000" dirty="0"/>
              <a:t>CDC schemes validation and debugging</a:t>
            </a:r>
          </a:p>
          <a:p>
            <a:pPr marL="457200" lvl="1">
              <a:lnSpc>
                <a:spcPct val="100000"/>
              </a:lnSpc>
              <a:spcBef>
                <a:spcPts val="0"/>
              </a:spcBef>
              <a:spcAft>
                <a:spcPts val="0"/>
              </a:spcAft>
            </a:pPr>
            <a:endParaRPr lang="en-US" sz="2000" dirty="0"/>
          </a:p>
          <a:p>
            <a:pPr marL="0">
              <a:lnSpc>
                <a:spcPct val="100000"/>
              </a:lnSpc>
              <a:spcBef>
                <a:spcPts val="0"/>
              </a:spcBef>
              <a:spcAft>
                <a:spcPts val="0"/>
              </a:spcAft>
            </a:pPr>
            <a:r>
              <a:rPr lang="en-US" sz="2000" dirty="0"/>
              <a:t>Abstract Model Generation</a:t>
            </a:r>
          </a:p>
          <a:p>
            <a:pPr marL="0">
              <a:lnSpc>
                <a:spcPct val="100000"/>
              </a:lnSpc>
              <a:spcBef>
                <a:spcPts val="0"/>
              </a:spcBef>
              <a:spcAft>
                <a:spcPts val="0"/>
              </a:spcAft>
            </a:pPr>
            <a:endParaRPr lang="en-US" sz="2000" dirty="0"/>
          </a:p>
          <a:p>
            <a:pPr marL="0">
              <a:lnSpc>
                <a:spcPct val="100000"/>
              </a:lnSpc>
              <a:spcBef>
                <a:spcPts val="0"/>
              </a:spcBef>
              <a:spcAft>
                <a:spcPts val="0"/>
              </a:spcAft>
            </a:pPr>
            <a:r>
              <a:rPr lang="en-US" sz="2000" dirty="0"/>
              <a:t>Dynamic/Formal CDC Verification</a:t>
            </a:r>
          </a:p>
          <a:p>
            <a:pPr marL="457200" lvl="1">
              <a:lnSpc>
                <a:spcPct val="100000"/>
              </a:lnSpc>
              <a:spcBef>
                <a:spcPts val="0"/>
              </a:spcBef>
              <a:spcAft>
                <a:spcPts val="0"/>
              </a:spcAft>
            </a:pPr>
            <a:r>
              <a:rPr lang="en-US" sz="2000" dirty="0"/>
              <a:t>CDC constraints and protocols</a:t>
            </a:r>
          </a:p>
        </p:txBody>
      </p:sp>
      <p:sp>
        <p:nvSpPr>
          <p:cNvPr id="56" name="Rectangle: Rounded Corners 55">
            <a:extLst>
              <a:ext uri="{FF2B5EF4-FFF2-40B4-BE49-F238E27FC236}">
                <a16:creationId xmlns:a16="http://schemas.microsoft.com/office/drawing/2014/main" id="{415A2635-2C2D-7424-200D-161268386F31}"/>
              </a:ext>
            </a:extLst>
          </p:cNvPr>
          <p:cNvSpPr/>
          <p:nvPr/>
        </p:nvSpPr>
        <p:spPr>
          <a:xfrm>
            <a:off x="8800511" y="3094940"/>
            <a:ext cx="1637414" cy="68998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Structural CDC</a:t>
            </a:r>
          </a:p>
        </p:txBody>
      </p:sp>
      <p:sp>
        <p:nvSpPr>
          <p:cNvPr id="57" name="Flowchart: Magnetic Disk 56">
            <a:extLst>
              <a:ext uri="{FF2B5EF4-FFF2-40B4-BE49-F238E27FC236}">
                <a16:creationId xmlns:a16="http://schemas.microsoft.com/office/drawing/2014/main" id="{C43F8DAE-6169-B384-82F3-7D5A0E4CF237}"/>
              </a:ext>
            </a:extLst>
          </p:cNvPr>
          <p:cNvSpPr/>
          <p:nvPr/>
        </p:nvSpPr>
        <p:spPr>
          <a:xfrm>
            <a:off x="9204548" y="4046951"/>
            <a:ext cx="829340" cy="607296"/>
          </a:xfrm>
          <a:prstGeom prst="flowChartMagneticDisk">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9" name="Straight Arrow Connector 58">
            <a:extLst>
              <a:ext uri="{FF2B5EF4-FFF2-40B4-BE49-F238E27FC236}">
                <a16:creationId xmlns:a16="http://schemas.microsoft.com/office/drawing/2014/main" id="{95EE5FC8-1F63-D40B-733A-1FDDCE44CD8E}"/>
              </a:ext>
            </a:extLst>
          </p:cNvPr>
          <p:cNvCxnSpPr>
            <a:cxnSpLocks/>
            <a:stCxn id="56" idx="2"/>
            <a:endCxn id="57" idx="1"/>
          </p:cNvCxnSpPr>
          <p:nvPr/>
        </p:nvCxnSpPr>
        <p:spPr>
          <a:xfrm>
            <a:off x="9619218" y="3784922"/>
            <a:ext cx="0" cy="2620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Flowchart: Magnetic Disk 60">
            <a:extLst>
              <a:ext uri="{FF2B5EF4-FFF2-40B4-BE49-F238E27FC236}">
                <a16:creationId xmlns:a16="http://schemas.microsoft.com/office/drawing/2014/main" id="{A956A6BC-0BF6-09F2-CFFC-34C01D3C2B5F}"/>
              </a:ext>
            </a:extLst>
          </p:cNvPr>
          <p:cNvSpPr/>
          <p:nvPr/>
        </p:nvSpPr>
        <p:spPr>
          <a:xfrm>
            <a:off x="9204548" y="2183996"/>
            <a:ext cx="829340" cy="607296"/>
          </a:xfrm>
          <a:prstGeom prst="flowChartMagneticDisk">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2" name="Straight Arrow Connector 61">
            <a:extLst>
              <a:ext uri="{FF2B5EF4-FFF2-40B4-BE49-F238E27FC236}">
                <a16:creationId xmlns:a16="http://schemas.microsoft.com/office/drawing/2014/main" id="{EC4E2A9C-6CA7-E833-2819-27CA6BAC1A49}"/>
              </a:ext>
            </a:extLst>
          </p:cNvPr>
          <p:cNvCxnSpPr>
            <a:cxnSpLocks/>
            <a:stCxn id="61" idx="3"/>
            <a:endCxn id="56" idx="0"/>
          </p:cNvCxnSpPr>
          <p:nvPr/>
        </p:nvCxnSpPr>
        <p:spPr>
          <a:xfrm>
            <a:off x="9619218" y="2791292"/>
            <a:ext cx="0" cy="3036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Flowchart: Multidocument 65">
            <a:extLst>
              <a:ext uri="{FF2B5EF4-FFF2-40B4-BE49-F238E27FC236}">
                <a16:creationId xmlns:a16="http://schemas.microsoft.com/office/drawing/2014/main" id="{8BC2B687-EE3B-5F7C-A4EC-F2A908FF570D}"/>
              </a:ext>
            </a:extLst>
          </p:cNvPr>
          <p:cNvSpPr/>
          <p:nvPr/>
        </p:nvSpPr>
        <p:spPr>
          <a:xfrm>
            <a:off x="9204549" y="987589"/>
            <a:ext cx="829339" cy="967563"/>
          </a:xfrm>
          <a:prstGeom prst="flowChartMultidocumen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RTL</a:t>
            </a:r>
          </a:p>
        </p:txBody>
      </p:sp>
      <p:cxnSp>
        <p:nvCxnSpPr>
          <p:cNvPr id="68" name="Straight Arrow Connector 67">
            <a:extLst>
              <a:ext uri="{FF2B5EF4-FFF2-40B4-BE49-F238E27FC236}">
                <a16:creationId xmlns:a16="http://schemas.microsoft.com/office/drawing/2014/main" id="{620CCD2F-4415-AAF9-DBDE-EEE2F9048968}"/>
              </a:ext>
            </a:extLst>
          </p:cNvPr>
          <p:cNvCxnSpPr>
            <a:cxnSpLocks/>
            <a:endCxn id="61" idx="1"/>
          </p:cNvCxnSpPr>
          <p:nvPr/>
        </p:nvCxnSpPr>
        <p:spPr>
          <a:xfrm>
            <a:off x="9619218" y="1886389"/>
            <a:ext cx="0" cy="2976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Flowchart: Magnetic Disk 79">
            <a:extLst>
              <a:ext uri="{FF2B5EF4-FFF2-40B4-BE49-F238E27FC236}">
                <a16:creationId xmlns:a16="http://schemas.microsoft.com/office/drawing/2014/main" id="{55278497-0254-E3F6-B2AB-2B60D5F6A11C}"/>
              </a:ext>
            </a:extLst>
          </p:cNvPr>
          <p:cNvSpPr/>
          <p:nvPr/>
        </p:nvSpPr>
        <p:spPr>
          <a:xfrm>
            <a:off x="7430534" y="3136283"/>
            <a:ext cx="829340" cy="607296"/>
          </a:xfrm>
          <a:prstGeom prst="flowChartMagneticDisk">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1" name="Straight Arrow Connector 80">
            <a:extLst>
              <a:ext uri="{FF2B5EF4-FFF2-40B4-BE49-F238E27FC236}">
                <a16:creationId xmlns:a16="http://schemas.microsoft.com/office/drawing/2014/main" id="{969A3146-3947-139A-BF11-5689BD5A4CD6}"/>
              </a:ext>
            </a:extLst>
          </p:cNvPr>
          <p:cNvCxnSpPr>
            <a:cxnSpLocks/>
            <a:stCxn id="56" idx="1"/>
            <a:endCxn id="80" idx="4"/>
          </p:cNvCxnSpPr>
          <p:nvPr/>
        </p:nvCxnSpPr>
        <p:spPr>
          <a:xfrm flipH="1">
            <a:off x="8259874" y="3439931"/>
            <a:ext cx="5406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Rounded Corners 84">
            <a:extLst>
              <a:ext uri="{FF2B5EF4-FFF2-40B4-BE49-F238E27FC236}">
                <a16:creationId xmlns:a16="http://schemas.microsoft.com/office/drawing/2014/main" id="{78055C96-E900-11A1-2ADB-0D165AA39A20}"/>
              </a:ext>
            </a:extLst>
          </p:cNvPr>
          <p:cNvSpPr/>
          <p:nvPr/>
        </p:nvSpPr>
        <p:spPr>
          <a:xfrm>
            <a:off x="8800511" y="4916276"/>
            <a:ext cx="1637414" cy="68998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Dynamic CDC</a:t>
            </a:r>
          </a:p>
        </p:txBody>
      </p:sp>
      <p:cxnSp>
        <p:nvCxnSpPr>
          <p:cNvPr id="86" name="Straight Arrow Connector 85">
            <a:extLst>
              <a:ext uri="{FF2B5EF4-FFF2-40B4-BE49-F238E27FC236}">
                <a16:creationId xmlns:a16="http://schemas.microsoft.com/office/drawing/2014/main" id="{933259DE-8944-2F07-D22A-EE2E37B36414}"/>
              </a:ext>
            </a:extLst>
          </p:cNvPr>
          <p:cNvCxnSpPr>
            <a:cxnSpLocks/>
            <a:stCxn id="57" idx="3"/>
            <a:endCxn id="85" idx="0"/>
          </p:cNvCxnSpPr>
          <p:nvPr/>
        </p:nvCxnSpPr>
        <p:spPr>
          <a:xfrm>
            <a:off x="9619218" y="4654247"/>
            <a:ext cx="0" cy="2620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Flowchart: Magnetic Disk 89">
            <a:extLst>
              <a:ext uri="{FF2B5EF4-FFF2-40B4-BE49-F238E27FC236}">
                <a16:creationId xmlns:a16="http://schemas.microsoft.com/office/drawing/2014/main" id="{0B618A38-563E-B5E5-100D-B32F7B8FA719}"/>
              </a:ext>
            </a:extLst>
          </p:cNvPr>
          <p:cNvSpPr/>
          <p:nvPr/>
        </p:nvSpPr>
        <p:spPr>
          <a:xfrm>
            <a:off x="11060373" y="3136283"/>
            <a:ext cx="829340" cy="607296"/>
          </a:xfrm>
          <a:prstGeom prst="flowChartMagneticDisk">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1" name="Straight Arrow Connector 90">
            <a:extLst>
              <a:ext uri="{FF2B5EF4-FFF2-40B4-BE49-F238E27FC236}">
                <a16:creationId xmlns:a16="http://schemas.microsoft.com/office/drawing/2014/main" id="{9FAFE3B0-32CD-B9A4-86FA-7B882C48E549}"/>
              </a:ext>
            </a:extLst>
          </p:cNvPr>
          <p:cNvCxnSpPr>
            <a:cxnSpLocks/>
            <a:stCxn id="56" idx="3"/>
            <a:endCxn id="90" idx="2"/>
          </p:cNvCxnSpPr>
          <p:nvPr/>
        </p:nvCxnSpPr>
        <p:spPr>
          <a:xfrm>
            <a:off x="10437925" y="3439931"/>
            <a:ext cx="622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E94B538D-C16C-62F0-2B53-94BF602D130B}"/>
              </a:ext>
            </a:extLst>
          </p:cNvPr>
          <p:cNvSpPr txBox="1"/>
          <p:nvPr/>
        </p:nvSpPr>
        <p:spPr>
          <a:xfrm>
            <a:off x="9685526" y="1896596"/>
            <a:ext cx="2065374" cy="307777"/>
          </a:xfrm>
          <a:prstGeom prst="rect">
            <a:avLst/>
          </a:prstGeom>
          <a:noFill/>
        </p:spPr>
        <p:txBody>
          <a:bodyPr wrap="square">
            <a:spAutoFit/>
          </a:bodyPr>
          <a:lstStyle/>
          <a:p>
            <a:pPr marL="0">
              <a:lnSpc>
                <a:spcPct val="100000"/>
              </a:lnSpc>
              <a:spcBef>
                <a:spcPts val="0"/>
              </a:spcBef>
              <a:spcAft>
                <a:spcPts val="0"/>
              </a:spcAft>
            </a:pPr>
            <a:r>
              <a:rPr lang="en-US" sz="1400" dirty="0"/>
              <a:t>Design Compilation</a:t>
            </a:r>
          </a:p>
        </p:txBody>
      </p:sp>
      <p:sp>
        <p:nvSpPr>
          <p:cNvPr id="106" name="TextBox 105">
            <a:extLst>
              <a:ext uri="{FF2B5EF4-FFF2-40B4-BE49-F238E27FC236}">
                <a16:creationId xmlns:a16="http://schemas.microsoft.com/office/drawing/2014/main" id="{20247DFA-D7EF-9098-8C4B-60A19CD78C25}"/>
              </a:ext>
            </a:extLst>
          </p:cNvPr>
          <p:cNvSpPr txBox="1"/>
          <p:nvPr/>
        </p:nvSpPr>
        <p:spPr>
          <a:xfrm>
            <a:off x="9685526" y="2812509"/>
            <a:ext cx="2065374" cy="307777"/>
          </a:xfrm>
          <a:prstGeom prst="rect">
            <a:avLst/>
          </a:prstGeom>
          <a:noFill/>
        </p:spPr>
        <p:txBody>
          <a:bodyPr wrap="square">
            <a:spAutoFit/>
          </a:bodyPr>
          <a:lstStyle/>
          <a:p>
            <a:pPr marL="0">
              <a:lnSpc>
                <a:spcPct val="100000"/>
              </a:lnSpc>
              <a:spcBef>
                <a:spcPts val="0"/>
              </a:spcBef>
              <a:spcAft>
                <a:spcPts val="0"/>
              </a:spcAft>
            </a:pPr>
            <a:r>
              <a:rPr lang="en-US" sz="1400" dirty="0"/>
              <a:t>Setup Constraints</a:t>
            </a:r>
          </a:p>
        </p:txBody>
      </p:sp>
      <p:sp>
        <p:nvSpPr>
          <p:cNvPr id="107" name="TextBox 106">
            <a:extLst>
              <a:ext uri="{FF2B5EF4-FFF2-40B4-BE49-F238E27FC236}">
                <a16:creationId xmlns:a16="http://schemas.microsoft.com/office/drawing/2014/main" id="{B45E4066-B90E-D733-A768-766EF226DD17}"/>
              </a:ext>
            </a:extLst>
          </p:cNvPr>
          <p:cNvSpPr txBox="1"/>
          <p:nvPr/>
        </p:nvSpPr>
        <p:spPr>
          <a:xfrm>
            <a:off x="9097855" y="4270392"/>
            <a:ext cx="1042725" cy="409023"/>
          </a:xfrm>
          <a:prstGeom prst="rect">
            <a:avLst/>
          </a:prstGeom>
          <a:noFill/>
        </p:spPr>
        <p:txBody>
          <a:bodyPr wrap="square">
            <a:spAutoFit/>
          </a:bodyPr>
          <a:lstStyle/>
          <a:p>
            <a:pPr marL="0" algn="ctr">
              <a:lnSpc>
                <a:spcPts val="1200"/>
              </a:lnSpc>
              <a:spcBef>
                <a:spcPts val="0"/>
              </a:spcBef>
              <a:spcAft>
                <a:spcPts val="0"/>
              </a:spcAft>
            </a:pPr>
            <a:r>
              <a:rPr lang="en-US" sz="1400" dirty="0"/>
              <a:t>CDC </a:t>
            </a:r>
          </a:p>
          <a:p>
            <a:pPr marL="0" algn="ctr">
              <a:lnSpc>
                <a:spcPts val="1200"/>
              </a:lnSpc>
              <a:spcBef>
                <a:spcPts val="0"/>
              </a:spcBef>
              <a:spcAft>
                <a:spcPts val="0"/>
              </a:spcAft>
            </a:pPr>
            <a:r>
              <a:rPr lang="en-US" sz="1400" dirty="0"/>
              <a:t>Protocols</a:t>
            </a:r>
          </a:p>
        </p:txBody>
      </p:sp>
      <p:sp>
        <p:nvSpPr>
          <p:cNvPr id="108" name="TextBox 107">
            <a:extLst>
              <a:ext uri="{FF2B5EF4-FFF2-40B4-BE49-F238E27FC236}">
                <a16:creationId xmlns:a16="http://schemas.microsoft.com/office/drawing/2014/main" id="{EB4D4636-CD26-555E-FAED-8A2A509D5745}"/>
              </a:ext>
            </a:extLst>
          </p:cNvPr>
          <p:cNvSpPr txBox="1"/>
          <p:nvPr/>
        </p:nvSpPr>
        <p:spPr>
          <a:xfrm>
            <a:off x="10966827" y="3359241"/>
            <a:ext cx="1042725" cy="409023"/>
          </a:xfrm>
          <a:prstGeom prst="rect">
            <a:avLst/>
          </a:prstGeom>
          <a:noFill/>
        </p:spPr>
        <p:txBody>
          <a:bodyPr wrap="square">
            <a:spAutoFit/>
          </a:bodyPr>
          <a:lstStyle/>
          <a:p>
            <a:pPr marL="0" algn="ctr">
              <a:lnSpc>
                <a:spcPts val="1200"/>
              </a:lnSpc>
              <a:spcBef>
                <a:spcPts val="0"/>
              </a:spcBef>
              <a:spcAft>
                <a:spcPts val="0"/>
              </a:spcAft>
            </a:pPr>
            <a:r>
              <a:rPr lang="en-US" sz="1400" dirty="0"/>
              <a:t>CDC</a:t>
            </a:r>
          </a:p>
          <a:p>
            <a:pPr marL="0" algn="ctr">
              <a:lnSpc>
                <a:spcPts val="1200"/>
              </a:lnSpc>
              <a:spcBef>
                <a:spcPts val="0"/>
              </a:spcBef>
              <a:spcAft>
                <a:spcPts val="0"/>
              </a:spcAft>
            </a:pPr>
            <a:r>
              <a:rPr lang="en-US" sz="1400" dirty="0"/>
              <a:t>paths</a:t>
            </a:r>
          </a:p>
        </p:txBody>
      </p:sp>
      <p:sp>
        <p:nvSpPr>
          <p:cNvPr id="109" name="TextBox 108">
            <a:extLst>
              <a:ext uri="{FF2B5EF4-FFF2-40B4-BE49-F238E27FC236}">
                <a16:creationId xmlns:a16="http://schemas.microsoft.com/office/drawing/2014/main" id="{097AE665-0602-5EDC-5511-B4F3DC0AEB95}"/>
              </a:ext>
            </a:extLst>
          </p:cNvPr>
          <p:cNvSpPr txBox="1"/>
          <p:nvPr/>
        </p:nvSpPr>
        <p:spPr>
          <a:xfrm>
            <a:off x="7367184" y="3359242"/>
            <a:ext cx="1042725" cy="409023"/>
          </a:xfrm>
          <a:prstGeom prst="rect">
            <a:avLst/>
          </a:prstGeom>
          <a:noFill/>
        </p:spPr>
        <p:txBody>
          <a:bodyPr wrap="square">
            <a:spAutoFit/>
          </a:bodyPr>
          <a:lstStyle/>
          <a:p>
            <a:pPr marL="0" algn="ctr">
              <a:lnSpc>
                <a:spcPts val="1200"/>
              </a:lnSpc>
              <a:spcBef>
                <a:spcPts val="0"/>
              </a:spcBef>
              <a:spcAft>
                <a:spcPts val="0"/>
              </a:spcAft>
            </a:pPr>
            <a:r>
              <a:rPr lang="en-US" sz="1400" dirty="0"/>
              <a:t>Abstract</a:t>
            </a:r>
          </a:p>
          <a:p>
            <a:pPr marL="0" algn="ctr">
              <a:lnSpc>
                <a:spcPts val="1200"/>
              </a:lnSpc>
              <a:spcBef>
                <a:spcPts val="0"/>
              </a:spcBef>
              <a:spcAft>
                <a:spcPts val="0"/>
              </a:spcAft>
            </a:pPr>
            <a:r>
              <a:rPr lang="en-US" sz="1400" dirty="0"/>
              <a:t>Model</a:t>
            </a:r>
          </a:p>
        </p:txBody>
      </p:sp>
      <p:sp>
        <p:nvSpPr>
          <p:cNvPr id="110" name="TextBox 109">
            <a:extLst>
              <a:ext uri="{FF2B5EF4-FFF2-40B4-BE49-F238E27FC236}">
                <a16:creationId xmlns:a16="http://schemas.microsoft.com/office/drawing/2014/main" id="{6D846001-8163-F955-BBF3-CD438BF82642}"/>
              </a:ext>
            </a:extLst>
          </p:cNvPr>
          <p:cNvSpPr txBox="1"/>
          <p:nvPr/>
        </p:nvSpPr>
        <p:spPr>
          <a:xfrm>
            <a:off x="9097194" y="2413775"/>
            <a:ext cx="1042725" cy="409023"/>
          </a:xfrm>
          <a:prstGeom prst="rect">
            <a:avLst/>
          </a:prstGeom>
          <a:noFill/>
        </p:spPr>
        <p:txBody>
          <a:bodyPr wrap="square">
            <a:spAutoFit/>
          </a:bodyPr>
          <a:lstStyle/>
          <a:p>
            <a:pPr marL="0" algn="ctr">
              <a:lnSpc>
                <a:spcPts val="1200"/>
              </a:lnSpc>
              <a:spcBef>
                <a:spcPts val="0"/>
              </a:spcBef>
              <a:spcAft>
                <a:spcPts val="0"/>
              </a:spcAft>
            </a:pPr>
            <a:r>
              <a:rPr lang="en-US" sz="1400" dirty="0"/>
              <a:t>Design</a:t>
            </a:r>
          </a:p>
          <a:p>
            <a:pPr marL="0" algn="ctr">
              <a:lnSpc>
                <a:spcPts val="1200"/>
              </a:lnSpc>
              <a:spcBef>
                <a:spcPts val="0"/>
              </a:spcBef>
              <a:spcAft>
                <a:spcPts val="0"/>
              </a:spcAft>
            </a:pPr>
            <a:r>
              <a:rPr lang="en-US" sz="1400" dirty="0" err="1"/>
              <a:t>db</a:t>
            </a:r>
            <a:endParaRPr lang="en-US" sz="1400" dirty="0"/>
          </a:p>
        </p:txBody>
      </p:sp>
      <p:sp>
        <p:nvSpPr>
          <p:cNvPr id="10" name="Slide Number Placeholder 9">
            <a:extLst>
              <a:ext uri="{FF2B5EF4-FFF2-40B4-BE49-F238E27FC236}">
                <a16:creationId xmlns:a16="http://schemas.microsoft.com/office/drawing/2014/main" id="{D5441545-FD7A-EA69-21F7-85FF23EE9D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30</a:t>
            </a:fld>
            <a:endParaRPr lang="en-US" dirty="0"/>
          </a:p>
        </p:txBody>
      </p:sp>
    </p:spTree>
    <p:extLst>
      <p:ext uri="{BB962C8B-B14F-4D97-AF65-F5344CB8AC3E}">
        <p14:creationId xmlns:p14="http://schemas.microsoft.com/office/powerpoint/2010/main" val="4036682261"/>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63D-DADD-4584-AD32-3AB50A4B37DD}"/>
              </a:ext>
            </a:extLst>
          </p:cNvPr>
          <p:cNvSpPr>
            <a:spLocks noGrp="1"/>
          </p:cNvSpPr>
          <p:nvPr>
            <p:ph type="title"/>
          </p:nvPr>
        </p:nvSpPr>
        <p:spPr>
          <a:xfrm>
            <a:off x="637470" y="90991"/>
            <a:ext cx="10515600" cy="1325563"/>
          </a:xfrm>
        </p:spPr>
        <p:txBody>
          <a:bodyPr/>
          <a:lstStyle/>
          <a:p>
            <a:r>
              <a:rPr lang="en-US" b="1" dirty="0"/>
              <a:t>Setup Constraints</a:t>
            </a:r>
          </a:p>
        </p:txBody>
      </p:sp>
      <p:sp>
        <p:nvSpPr>
          <p:cNvPr id="3" name="Content Placeholder 2">
            <a:extLst>
              <a:ext uri="{FF2B5EF4-FFF2-40B4-BE49-F238E27FC236}">
                <a16:creationId xmlns:a16="http://schemas.microsoft.com/office/drawing/2014/main" id="{FA86E458-DAD5-45AE-8A01-0FF262651764}"/>
              </a:ext>
            </a:extLst>
          </p:cNvPr>
          <p:cNvSpPr>
            <a:spLocks noGrp="1"/>
          </p:cNvSpPr>
          <p:nvPr>
            <p:ph idx="1"/>
          </p:nvPr>
        </p:nvSpPr>
        <p:spPr>
          <a:xfrm>
            <a:off x="787400" y="1368292"/>
            <a:ext cx="10515600" cy="4351338"/>
          </a:xfrm>
        </p:spPr>
        <p:txBody>
          <a:bodyPr/>
          <a:lstStyle/>
          <a:p>
            <a:r>
              <a:rPr lang="en-US" dirty="0"/>
              <a:t>The set of constraints used to guide CDC verification</a:t>
            </a:r>
          </a:p>
        </p:txBody>
      </p:sp>
      <p:sp>
        <p:nvSpPr>
          <p:cNvPr id="4" name="Rectangle: Rounded Corners 3">
            <a:extLst>
              <a:ext uri="{FF2B5EF4-FFF2-40B4-BE49-F238E27FC236}">
                <a16:creationId xmlns:a16="http://schemas.microsoft.com/office/drawing/2014/main" id="{459D9C43-488D-68B5-75D1-808DC6D1E0DF}"/>
              </a:ext>
            </a:extLst>
          </p:cNvPr>
          <p:cNvSpPr/>
          <p:nvPr/>
        </p:nvSpPr>
        <p:spPr>
          <a:xfrm>
            <a:off x="840018" y="2111189"/>
            <a:ext cx="3610947" cy="266691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B0E669D-8331-966F-9403-40A40B820BB1}"/>
              </a:ext>
            </a:extLst>
          </p:cNvPr>
          <p:cNvSpPr/>
          <p:nvPr/>
        </p:nvSpPr>
        <p:spPr>
          <a:xfrm>
            <a:off x="7320140" y="2111189"/>
            <a:ext cx="3610947" cy="266691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F1962-5179-2B21-F7D7-9CC57EB52AD7}"/>
              </a:ext>
            </a:extLst>
          </p:cNvPr>
          <p:cNvSpPr txBox="1"/>
          <p:nvPr/>
        </p:nvSpPr>
        <p:spPr>
          <a:xfrm>
            <a:off x="859455" y="2434423"/>
            <a:ext cx="3600062" cy="1938992"/>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Clocks</a:t>
            </a:r>
          </a:p>
          <a:p>
            <a:pPr marL="285750" indent="-285750">
              <a:buFont typeface="Arial" panose="020B0604020202020204" pitchFamily="34" charset="0"/>
              <a:buChar char="•"/>
            </a:pPr>
            <a:r>
              <a:rPr lang="en-US" sz="2400" dirty="0">
                <a:solidFill>
                  <a:schemeClr val="bg1"/>
                </a:solidFill>
              </a:rPr>
              <a:t>Resets</a:t>
            </a:r>
          </a:p>
          <a:p>
            <a:pPr marL="285750" indent="-285750">
              <a:buFont typeface="Arial" panose="020B0604020202020204" pitchFamily="34" charset="0"/>
              <a:buChar char="•"/>
            </a:pPr>
            <a:r>
              <a:rPr lang="en-US" sz="2400" dirty="0">
                <a:solidFill>
                  <a:schemeClr val="bg1"/>
                </a:solidFill>
              </a:rPr>
              <a:t>Configuration signals</a:t>
            </a:r>
          </a:p>
          <a:p>
            <a:pPr marL="285750" indent="-285750">
              <a:buFont typeface="Arial" panose="020B0604020202020204" pitchFamily="34" charset="0"/>
              <a:buChar char="•"/>
            </a:pPr>
            <a:r>
              <a:rPr lang="en-US" sz="2400" dirty="0">
                <a:solidFill>
                  <a:schemeClr val="bg1"/>
                </a:solidFill>
              </a:rPr>
              <a:t>Black boxes </a:t>
            </a:r>
          </a:p>
          <a:p>
            <a:pPr marL="285750" indent="-285750">
              <a:buFont typeface="Arial" panose="020B0604020202020204" pitchFamily="34" charset="0"/>
              <a:buChar char="•"/>
            </a:pPr>
            <a:r>
              <a:rPr lang="en-US" sz="2400" dirty="0">
                <a:solidFill>
                  <a:schemeClr val="bg1"/>
                </a:solidFill>
              </a:rPr>
              <a:t>Primary inputs/outputs</a:t>
            </a:r>
          </a:p>
        </p:txBody>
      </p:sp>
      <p:sp>
        <p:nvSpPr>
          <p:cNvPr id="12" name="TextBox 11">
            <a:extLst>
              <a:ext uri="{FF2B5EF4-FFF2-40B4-BE49-F238E27FC236}">
                <a16:creationId xmlns:a16="http://schemas.microsoft.com/office/drawing/2014/main" id="{D1233E9B-247A-8DAC-7BC4-C1667F45BEA8}"/>
              </a:ext>
            </a:extLst>
          </p:cNvPr>
          <p:cNvSpPr txBox="1"/>
          <p:nvPr/>
        </p:nvSpPr>
        <p:spPr>
          <a:xfrm>
            <a:off x="7331024" y="2471427"/>
            <a:ext cx="3600062" cy="1938992"/>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Pseudo-static signals</a:t>
            </a:r>
          </a:p>
          <a:p>
            <a:pPr marL="285750" indent="-285750">
              <a:buFont typeface="Arial" panose="020B0604020202020204" pitchFamily="34" charset="0"/>
              <a:buChar char="•"/>
            </a:pPr>
            <a:r>
              <a:rPr lang="en-US" sz="2400" dirty="0">
                <a:solidFill>
                  <a:schemeClr val="bg1"/>
                </a:solidFill>
              </a:rPr>
              <a:t>Exclusive signals</a:t>
            </a:r>
          </a:p>
          <a:p>
            <a:pPr marL="285750" indent="-285750">
              <a:buFont typeface="Arial" panose="020B0604020202020204" pitchFamily="34" charset="0"/>
              <a:buChar char="•"/>
            </a:pPr>
            <a:r>
              <a:rPr lang="en-US" sz="2400" dirty="0">
                <a:solidFill>
                  <a:schemeClr val="bg1"/>
                </a:solidFill>
              </a:rPr>
              <a:t>Gray coded buses</a:t>
            </a:r>
          </a:p>
          <a:p>
            <a:pPr marL="285750" indent="-285750">
              <a:buFont typeface="Arial" panose="020B0604020202020204" pitchFamily="34" charset="0"/>
              <a:buChar char="•"/>
            </a:pPr>
            <a:r>
              <a:rPr lang="en-US" sz="2400" dirty="0">
                <a:solidFill>
                  <a:schemeClr val="bg1"/>
                </a:solidFill>
              </a:rPr>
              <a:t>Custom synchronizers</a:t>
            </a:r>
          </a:p>
          <a:p>
            <a:pPr marL="285750" indent="-285750">
              <a:buFont typeface="Arial" panose="020B0604020202020204" pitchFamily="34" charset="0"/>
              <a:buChar char="•"/>
            </a:pPr>
            <a:r>
              <a:rPr lang="en-US" sz="2400" dirty="0">
                <a:solidFill>
                  <a:schemeClr val="bg1"/>
                </a:solidFill>
              </a:rPr>
              <a:t>False path</a:t>
            </a:r>
          </a:p>
        </p:txBody>
      </p:sp>
      <p:sp>
        <p:nvSpPr>
          <p:cNvPr id="17" name="TextBox 16">
            <a:extLst>
              <a:ext uri="{FF2B5EF4-FFF2-40B4-BE49-F238E27FC236}">
                <a16:creationId xmlns:a16="http://schemas.microsoft.com/office/drawing/2014/main" id="{DA5E802E-91AD-8C5C-195C-E9DF9E6484D7}"/>
              </a:ext>
            </a:extLst>
          </p:cNvPr>
          <p:cNvSpPr txBox="1"/>
          <p:nvPr/>
        </p:nvSpPr>
        <p:spPr>
          <a:xfrm flipH="1">
            <a:off x="4687420" y="2382511"/>
            <a:ext cx="2375399"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Don’t rely blindly on timing constraints</a:t>
            </a:r>
          </a:p>
        </p:txBody>
      </p:sp>
      <p:sp>
        <p:nvSpPr>
          <p:cNvPr id="18" name="TextBox 17">
            <a:extLst>
              <a:ext uri="{FF2B5EF4-FFF2-40B4-BE49-F238E27FC236}">
                <a16:creationId xmlns:a16="http://schemas.microsoft.com/office/drawing/2014/main" id="{F342C695-BB7B-52C8-6AB4-A5420DC43170}"/>
              </a:ext>
            </a:extLst>
          </p:cNvPr>
          <p:cNvSpPr txBox="1"/>
          <p:nvPr/>
        </p:nvSpPr>
        <p:spPr>
          <a:xfrm flipH="1">
            <a:off x="4813478" y="3813025"/>
            <a:ext cx="2123282"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Reusing timing constraints is risky</a:t>
            </a:r>
          </a:p>
        </p:txBody>
      </p:sp>
      <p:pic>
        <p:nvPicPr>
          <p:cNvPr id="20" name="Graphic 19" descr="Warning with solid fill">
            <a:extLst>
              <a:ext uri="{FF2B5EF4-FFF2-40B4-BE49-F238E27FC236}">
                <a16:creationId xmlns:a16="http://schemas.microsoft.com/office/drawing/2014/main" id="{E533E017-F176-8C36-86F8-DA5278C5B4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7919" y="2943763"/>
            <a:ext cx="914400" cy="914400"/>
          </a:xfrm>
          <a:prstGeom prst="rect">
            <a:avLst/>
          </a:prstGeom>
        </p:spPr>
      </p:pic>
      <p:sp>
        <p:nvSpPr>
          <p:cNvPr id="19" name="TextBox 18">
            <a:extLst>
              <a:ext uri="{FF2B5EF4-FFF2-40B4-BE49-F238E27FC236}">
                <a16:creationId xmlns:a16="http://schemas.microsoft.com/office/drawing/2014/main" id="{DD22177A-29D9-AD57-C025-5005F084664C}"/>
              </a:ext>
            </a:extLst>
          </p:cNvPr>
          <p:cNvSpPr txBox="1"/>
          <p:nvPr/>
        </p:nvSpPr>
        <p:spPr>
          <a:xfrm flipH="1">
            <a:off x="859455" y="5028402"/>
            <a:ext cx="1007163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Clock groups for timing analysis =/= Clock groups for CDC analysis</a:t>
            </a:r>
          </a:p>
          <a:p>
            <a:pPr algn="ctr"/>
            <a:r>
              <a:rPr lang="en-US" dirty="0"/>
              <a:t>Signal paths waived for timing analysis =/= Signal paths waived for CDC analysis </a:t>
            </a:r>
          </a:p>
        </p:txBody>
      </p:sp>
      <p:sp>
        <p:nvSpPr>
          <p:cNvPr id="10" name="Slide Number Placeholder 9">
            <a:extLst>
              <a:ext uri="{FF2B5EF4-FFF2-40B4-BE49-F238E27FC236}">
                <a16:creationId xmlns:a16="http://schemas.microsoft.com/office/drawing/2014/main" id="{3E1B02D3-F94C-41E6-8B35-55B9A32CB53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31</a:t>
            </a:fld>
            <a:endParaRPr lang="en-US" dirty="0"/>
          </a:p>
        </p:txBody>
      </p:sp>
    </p:spTree>
    <p:extLst>
      <p:ext uri="{BB962C8B-B14F-4D97-AF65-F5344CB8AC3E}">
        <p14:creationId xmlns:p14="http://schemas.microsoft.com/office/powerpoint/2010/main" val="123949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98BB-EB8D-2067-4AA5-A99FBD564A13}"/>
              </a:ext>
            </a:extLst>
          </p:cNvPr>
          <p:cNvSpPr txBox="1">
            <a:spLocks/>
          </p:cNvSpPr>
          <p:nvPr/>
        </p:nvSpPr>
        <p:spPr>
          <a:xfrm>
            <a:off x="655593" y="426464"/>
            <a:ext cx="10515600" cy="729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Challenge #1: Design Parameters</a:t>
            </a:r>
          </a:p>
        </p:txBody>
      </p:sp>
      <p:sp>
        <p:nvSpPr>
          <p:cNvPr id="52" name="Content Placeholder 51">
            <a:extLst>
              <a:ext uri="{FF2B5EF4-FFF2-40B4-BE49-F238E27FC236}">
                <a16:creationId xmlns:a16="http://schemas.microsoft.com/office/drawing/2014/main" id="{1133DA42-71F7-758F-2966-AD25D9D0E60E}"/>
              </a:ext>
            </a:extLst>
          </p:cNvPr>
          <p:cNvSpPr>
            <a:spLocks noGrp="1"/>
          </p:cNvSpPr>
          <p:nvPr>
            <p:ph idx="1"/>
          </p:nvPr>
        </p:nvSpPr>
        <p:spPr>
          <a:xfrm>
            <a:off x="347906" y="1251196"/>
            <a:ext cx="7981749" cy="4817395"/>
          </a:xfrm>
        </p:spPr>
        <p:txBody>
          <a:bodyPr>
            <a:normAutofit/>
          </a:bodyPr>
          <a:lstStyle/>
          <a:p>
            <a:pPr marL="0">
              <a:lnSpc>
                <a:spcPct val="100000"/>
              </a:lnSpc>
              <a:spcBef>
                <a:spcPts val="0"/>
              </a:spcBef>
              <a:spcAft>
                <a:spcPts val="0"/>
              </a:spcAft>
            </a:pPr>
            <a:r>
              <a:rPr lang="en-US" sz="2400" dirty="0"/>
              <a:t>Blocks/IPs have many parameters</a:t>
            </a:r>
          </a:p>
          <a:p>
            <a:pPr marL="457200" lvl="1">
              <a:lnSpc>
                <a:spcPct val="100000"/>
              </a:lnSpc>
              <a:spcBef>
                <a:spcPts val="0"/>
              </a:spcBef>
            </a:pPr>
            <a:r>
              <a:rPr lang="en-US" sz="2000" dirty="0"/>
              <a:t>Some used for design, performance, optimization</a:t>
            </a:r>
          </a:p>
          <a:p>
            <a:pPr marL="457200" lvl="1">
              <a:lnSpc>
                <a:spcPct val="100000"/>
              </a:lnSpc>
              <a:spcBef>
                <a:spcPts val="0"/>
              </a:spcBef>
            </a:pPr>
            <a:r>
              <a:rPr lang="en-US" sz="2000" dirty="0"/>
              <a:t>Some used for integration, mode</a:t>
            </a:r>
          </a:p>
          <a:p>
            <a:pPr marL="457200" lvl="1">
              <a:lnSpc>
                <a:spcPct val="100000"/>
              </a:lnSpc>
              <a:spcBef>
                <a:spcPts val="0"/>
              </a:spcBef>
            </a:pPr>
            <a:r>
              <a:rPr lang="en-US" sz="2000" dirty="0"/>
              <a:t>Some used for DFT, DFP, DFM, </a:t>
            </a:r>
            <a:r>
              <a:rPr lang="en-US" sz="2000" dirty="0" err="1"/>
              <a:t>etc</a:t>
            </a:r>
            <a:endParaRPr lang="en-US" sz="2000" dirty="0"/>
          </a:p>
          <a:p>
            <a:pPr marL="0">
              <a:lnSpc>
                <a:spcPct val="100000"/>
              </a:lnSpc>
              <a:spcBef>
                <a:spcPts val="0"/>
              </a:spcBef>
            </a:pPr>
            <a:endParaRPr lang="en-US" sz="2400" dirty="0"/>
          </a:p>
          <a:p>
            <a:pPr marL="0">
              <a:lnSpc>
                <a:spcPct val="100000"/>
              </a:lnSpc>
              <a:spcBef>
                <a:spcPts val="0"/>
              </a:spcBef>
            </a:pPr>
            <a:r>
              <a:rPr lang="en-US" sz="2400" dirty="0"/>
              <a:t>Most parameters will affect CDC results</a:t>
            </a:r>
          </a:p>
          <a:p>
            <a:pPr marL="0">
              <a:lnSpc>
                <a:spcPct val="100000"/>
              </a:lnSpc>
              <a:spcBef>
                <a:spcPts val="0"/>
              </a:spcBef>
            </a:pPr>
            <a:endParaRPr lang="en-US" sz="2400" dirty="0"/>
          </a:p>
          <a:p>
            <a:pPr marL="0">
              <a:lnSpc>
                <a:spcPct val="100000"/>
              </a:lnSpc>
              <a:spcBef>
                <a:spcPts val="0"/>
              </a:spcBef>
            </a:pPr>
            <a:r>
              <a:rPr lang="en-US" sz="2400" dirty="0"/>
              <a:t>Some parameters may not affect CDC results</a:t>
            </a:r>
          </a:p>
          <a:p>
            <a:pPr marL="457200" lvl="1">
              <a:lnSpc>
                <a:spcPct val="100000"/>
              </a:lnSpc>
              <a:spcBef>
                <a:spcPts val="0"/>
              </a:spcBef>
            </a:pPr>
            <a:r>
              <a:rPr lang="en-US" sz="2000" dirty="0" err="1"/>
              <a:t>Data_width</a:t>
            </a:r>
            <a:r>
              <a:rPr lang="en-US" sz="2000" dirty="0"/>
              <a:t>, </a:t>
            </a:r>
            <a:r>
              <a:rPr lang="en-US" sz="2000" dirty="0" err="1"/>
              <a:t>Addr_width</a:t>
            </a:r>
            <a:endParaRPr lang="en-US" sz="2000" dirty="0"/>
          </a:p>
          <a:p>
            <a:pPr marL="457200" lvl="1">
              <a:lnSpc>
                <a:spcPct val="100000"/>
              </a:lnSpc>
              <a:spcBef>
                <a:spcPts val="0"/>
              </a:spcBef>
            </a:pPr>
            <a:r>
              <a:rPr lang="en-US" sz="2000" dirty="0" err="1"/>
              <a:t>FIFO_depth</a:t>
            </a:r>
            <a:r>
              <a:rPr lang="en-US" sz="2000" dirty="0"/>
              <a:t>, </a:t>
            </a:r>
            <a:r>
              <a:rPr lang="en-US" sz="2000" dirty="0" err="1"/>
              <a:t>RAM_size</a:t>
            </a:r>
            <a:endParaRPr lang="en-US" sz="2000" dirty="0"/>
          </a:p>
          <a:p>
            <a:pPr>
              <a:lnSpc>
                <a:spcPct val="100000"/>
              </a:lnSpc>
              <a:spcBef>
                <a:spcPts val="0"/>
              </a:spcBef>
            </a:pPr>
            <a:endParaRPr lang="en-US" sz="2400" dirty="0"/>
          </a:p>
          <a:p>
            <a:pPr marL="114300" indent="-342900">
              <a:lnSpc>
                <a:spcPct val="100000"/>
              </a:lnSpc>
              <a:spcBef>
                <a:spcPts val="0"/>
              </a:spcBef>
            </a:pPr>
            <a:r>
              <a:rPr lang="en-US" sz="2400" dirty="0"/>
              <a:t>The Abstract Model will become parameter-specific</a:t>
            </a:r>
          </a:p>
          <a:p>
            <a:pPr marL="0" lvl="1">
              <a:lnSpc>
                <a:spcPct val="100000"/>
              </a:lnSpc>
              <a:spcBef>
                <a:spcPts val="0"/>
              </a:spcBef>
              <a:spcAft>
                <a:spcPts val="0"/>
              </a:spcAft>
            </a:pPr>
            <a:endParaRPr lang="en-US" sz="2000" dirty="0"/>
          </a:p>
        </p:txBody>
      </p:sp>
      <p:sp>
        <p:nvSpPr>
          <p:cNvPr id="6" name="Rectangle 5">
            <a:extLst>
              <a:ext uri="{FF2B5EF4-FFF2-40B4-BE49-F238E27FC236}">
                <a16:creationId xmlns:a16="http://schemas.microsoft.com/office/drawing/2014/main" id="{B18FD13A-833D-A0C7-41C9-21AF68F76ABA}"/>
              </a:ext>
            </a:extLst>
          </p:cNvPr>
          <p:cNvSpPr/>
          <p:nvPr/>
        </p:nvSpPr>
        <p:spPr>
          <a:xfrm>
            <a:off x="9923522" y="1933287"/>
            <a:ext cx="1664366" cy="18678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IP Block</a:t>
            </a:r>
          </a:p>
        </p:txBody>
      </p:sp>
      <p:sp>
        <p:nvSpPr>
          <p:cNvPr id="10" name="Arrow: Down 9">
            <a:extLst>
              <a:ext uri="{FF2B5EF4-FFF2-40B4-BE49-F238E27FC236}">
                <a16:creationId xmlns:a16="http://schemas.microsoft.com/office/drawing/2014/main" id="{83B9FB3C-B2E5-CB0A-EFFA-5FC38338101A}"/>
              </a:ext>
            </a:extLst>
          </p:cNvPr>
          <p:cNvSpPr/>
          <p:nvPr/>
        </p:nvSpPr>
        <p:spPr>
          <a:xfrm>
            <a:off x="10455670" y="1288789"/>
            <a:ext cx="600071" cy="644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EF5B69C-12F4-A66D-9096-6627BB5990EE}"/>
              </a:ext>
            </a:extLst>
          </p:cNvPr>
          <p:cNvSpPr/>
          <p:nvPr/>
        </p:nvSpPr>
        <p:spPr>
          <a:xfrm>
            <a:off x="10455670" y="3801092"/>
            <a:ext cx="600071" cy="644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47E17D6B-97E1-6C3A-317A-2FB3438695B4}"/>
              </a:ext>
            </a:extLst>
          </p:cNvPr>
          <p:cNvCxnSpPr>
            <a:cxnSpLocks/>
          </p:cNvCxnSpPr>
          <p:nvPr/>
        </p:nvCxnSpPr>
        <p:spPr>
          <a:xfrm>
            <a:off x="9489212" y="2190463"/>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441DAC20-9CDB-2549-0C79-974435D6BA96}"/>
              </a:ext>
            </a:extLst>
          </p:cNvPr>
          <p:cNvSpPr txBox="1"/>
          <p:nvPr/>
        </p:nvSpPr>
        <p:spPr>
          <a:xfrm>
            <a:off x="7596483" y="2005797"/>
            <a:ext cx="1921103" cy="369332"/>
          </a:xfrm>
          <a:prstGeom prst="rect">
            <a:avLst/>
          </a:prstGeom>
          <a:noFill/>
        </p:spPr>
        <p:txBody>
          <a:bodyPr wrap="none" rtlCol="0">
            <a:spAutoFit/>
          </a:bodyPr>
          <a:lstStyle/>
          <a:p>
            <a:pPr algn="r"/>
            <a:r>
              <a:rPr lang="en-US" dirty="0"/>
              <a:t>design parameters</a:t>
            </a:r>
          </a:p>
        </p:txBody>
      </p:sp>
      <p:cxnSp>
        <p:nvCxnSpPr>
          <p:cNvPr id="19" name="Straight Arrow Connector 18">
            <a:extLst>
              <a:ext uri="{FF2B5EF4-FFF2-40B4-BE49-F238E27FC236}">
                <a16:creationId xmlns:a16="http://schemas.microsoft.com/office/drawing/2014/main" id="{973C80B7-0BC8-EA84-819A-59D1476EED44}"/>
              </a:ext>
            </a:extLst>
          </p:cNvPr>
          <p:cNvCxnSpPr>
            <a:cxnSpLocks/>
          </p:cNvCxnSpPr>
          <p:nvPr/>
        </p:nvCxnSpPr>
        <p:spPr>
          <a:xfrm>
            <a:off x="9489212" y="2519848"/>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4D7B31C-B480-3076-B4DF-DAD175718060}"/>
              </a:ext>
            </a:extLst>
          </p:cNvPr>
          <p:cNvSpPr txBox="1"/>
          <p:nvPr/>
        </p:nvSpPr>
        <p:spPr>
          <a:xfrm>
            <a:off x="7663809" y="2335182"/>
            <a:ext cx="1853777" cy="369332"/>
          </a:xfrm>
          <a:prstGeom prst="rect">
            <a:avLst/>
          </a:prstGeom>
          <a:noFill/>
        </p:spPr>
        <p:txBody>
          <a:bodyPr wrap="none" rtlCol="0">
            <a:spAutoFit/>
          </a:bodyPr>
          <a:lstStyle/>
          <a:p>
            <a:pPr algn="r"/>
            <a:r>
              <a:rPr lang="en-US" dirty="0"/>
              <a:t>mode parameters</a:t>
            </a:r>
          </a:p>
        </p:txBody>
      </p:sp>
      <p:cxnSp>
        <p:nvCxnSpPr>
          <p:cNvPr id="21" name="Straight Arrow Connector 20">
            <a:extLst>
              <a:ext uri="{FF2B5EF4-FFF2-40B4-BE49-F238E27FC236}">
                <a16:creationId xmlns:a16="http://schemas.microsoft.com/office/drawing/2014/main" id="{02A6B084-1652-8810-5FE1-96F3D016D7DE}"/>
              </a:ext>
            </a:extLst>
          </p:cNvPr>
          <p:cNvCxnSpPr>
            <a:cxnSpLocks/>
          </p:cNvCxnSpPr>
          <p:nvPr/>
        </p:nvCxnSpPr>
        <p:spPr>
          <a:xfrm>
            <a:off x="9489212" y="2849233"/>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4B899A4E-996C-2EB6-FBD3-6DDA489F6D07}"/>
              </a:ext>
            </a:extLst>
          </p:cNvPr>
          <p:cNvSpPr txBox="1"/>
          <p:nvPr/>
        </p:nvSpPr>
        <p:spPr>
          <a:xfrm>
            <a:off x="6992215" y="2664567"/>
            <a:ext cx="2525371" cy="369332"/>
          </a:xfrm>
          <a:prstGeom prst="rect">
            <a:avLst/>
          </a:prstGeom>
          <a:noFill/>
        </p:spPr>
        <p:txBody>
          <a:bodyPr wrap="none" rtlCol="0">
            <a:spAutoFit/>
          </a:bodyPr>
          <a:lstStyle/>
          <a:p>
            <a:pPr algn="r"/>
            <a:r>
              <a:rPr lang="en-US" dirty="0"/>
              <a:t>performance parameters</a:t>
            </a:r>
          </a:p>
        </p:txBody>
      </p:sp>
      <p:cxnSp>
        <p:nvCxnSpPr>
          <p:cNvPr id="23" name="Straight Arrow Connector 22">
            <a:extLst>
              <a:ext uri="{FF2B5EF4-FFF2-40B4-BE49-F238E27FC236}">
                <a16:creationId xmlns:a16="http://schemas.microsoft.com/office/drawing/2014/main" id="{E062359E-14D5-E2F7-4B71-CA79D573B75A}"/>
              </a:ext>
            </a:extLst>
          </p:cNvPr>
          <p:cNvCxnSpPr>
            <a:cxnSpLocks/>
          </p:cNvCxnSpPr>
          <p:nvPr/>
        </p:nvCxnSpPr>
        <p:spPr>
          <a:xfrm>
            <a:off x="9489212" y="3154282"/>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A47D77A-855E-2F20-F07A-9DE7A1F92245}"/>
              </a:ext>
            </a:extLst>
          </p:cNvPr>
          <p:cNvSpPr txBox="1"/>
          <p:nvPr/>
        </p:nvSpPr>
        <p:spPr>
          <a:xfrm>
            <a:off x="7605844" y="2969616"/>
            <a:ext cx="1911742" cy="369332"/>
          </a:xfrm>
          <a:prstGeom prst="rect">
            <a:avLst/>
          </a:prstGeom>
          <a:noFill/>
        </p:spPr>
        <p:txBody>
          <a:bodyPr wrap="none" rtlCol="0">
            <a:spAutoFit/>
          </a:bodyPr>
          <a:lstStyle/>
          <a:p>
            <a:pPr algn="r"/>
            <a:r>
              <a:rPr lang="en-US" dirty="0"/>
              <a:t>power parameters</a:t>
            </a:r>
          </a:p>
        </p:txBody>
      </p:sp>
      <p:cxnSp>
        <p:nvCxnSpPr>
          <p:cNvPr id="25" name="Straight Arrow Connector 24">
            <a:extLst>
              <a:ext uri="{FF2B5EF4-FFF2-40B4-BE49-F238E27FC236}">
                <a16:creationId xmlns:a16="http://schemas.microsoft.com/office/drawing/2014/main" id="{C9EE9287-9467-0D3F-1226-99566038FDA4}"/>
              </a:ext>
            </a:extLst>
          </p:cNvPr>
          <p:cNvCxnSpPr>
            <a:cxnSpLocks/>
          </p:cNvCxnSpPr>
          <p:nvPr/>
        </p:nvCxnSpPr>
        <p:spPr>
          <a:xfrm>
            <a:off x="9489212" y="3475228"/>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E9EBE3F4-B601-EA26-2A89-F31F11A6365A}"/>
              </a:ext>
            </a:extLst>
          </p:cNvPr>
          <p:cNvSpPr txBox="1"/>
          <p:nvPr/>
        </p:nvSpPr>
        <p:spPr>
          <a:xfrm>
            <a:off x="7853220" y="3290562"/>
            <a:ext cx="1664366" cy="369332"/>
          </a:xfrm>
          <a:prstGeom prst="rect">
            <a:avLst/>
          </a:prstGeom>
          <a:noFill/>
        </p:spPr>
        <p:txBody>
          <a:bodyPr wrap="none" rtlCol="0">
            <a:spAutoFit/>
          </a:bodyPr>
          <a:lstStyle/>
          <a:p>
            <a:pPr algn="r"/>
            <a:r>
              <a:rPr lang="en-US" dirty="0"/>
              <a:t>test parameters</a:t>
            </a:r>
          </a:p>
        </p:txBody>
      </p:sp>
      <p:sp>
        <p:nvSpPr>
          <p:cNvPr id="27" name="Rectangle 26">
            <a:extLst>
              <a:ext uri="{FF2B5EF4-FFF2-40B4-BE49-F238E27FC236}">
                <a16:creationId xmlns:a16="http://schemas.microsoft.com/office/drawing/2014/main" id="{33C0F62B-A236-66A0-51D9-10F3F8805B10}"/>
              </a:ext>
            </a:extLst>
          </p:cNvPr>
          <p:cNvSpPr/>
          <p:nvPr/>
        </p:nvSpPr>
        <p:spPr>
          <a:xfrm>
            <a:off x="7663809" y="4975924"/>
            <a:ext cx="4231554" cy="36933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 specify or not to specify</a:t>
            </a:r>
          </a:p>
        </p:txBody>
      </p:sp>
      <p:sp>
        <p:nvSpPr>
          <p:cNvPr id="14" name="Slide Number Placeholder 13">
            <a:extLst>
              <a:ext uri="{FF2B5EF4-FFF2-40B4-BE49-F238E27FC236}">
                <a16:creationId xmlns:a16="http://schemas.microsoft.com/office/drawing/2014/main" id="{D1AED8A9-5828-5592-970D-07EBD0FEF014}"/>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32</a:t>
            </a:fld>
            <a:endParaRPr lang="en-US" dirty="0"/>
          </a:p>
        </p:txBody>
      </p:sp>
    </p:spTree>
    <p:extLst>
      <p:ext uri="{BB962C8B-B14F-4D97-AF65-F5344CB8AC3E}">
        <p14:creationId xmlns:p14="http://schemas.microsoft.com/office/powerpoint/2010/main" val="3393536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98BB-EB8D-2067-4AA5-A99FBD564A13}"/>
              </a:ext>
            </a:extLst>
          </p:cNvPr>
          <p:cNvSpPr txBox="1">
            <a:spLocks/>
          </p:cNvSpPr>
          <p:nvPr/>
        </p:nvSpPr>
        <p:spPr>
          <a:xfrm>
            <a:off x="628960" y="397475"/>
            <a:ext cx="10515600" cy="729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Challenge #2: Configuration Signals</a:t>
            </a:r>
          </a:p>
        </p:txBody>
      </p:sp>
      <p:sp>
        <p:nvSpPr>
          <p:cNvPr id="52" name="Content Placeholder 51">
            <a:extLst>
              <a:ext uri="{FF2B5EF4-FFF2-40B4-BE49-F238E27FC236}">
                <a16:creationId xmlns:a16="http://schemas.microsoft.com/office/drawing/2014/main" id="{1133DA42-71F7-758F-2966-AD25D9D0E60E}"/>
              </a:ext>
            </a:extLst>
          </p:cNvPr>
          <p:cNvSpPr>
            <a:spLocks noGrp="1"/>
          </p:cNvSpPr>
          <p:nvPr>
            <p:ph idx="1"/>
          </p:nvPr>
        </p:nvSpPr>
        <p:spPr>
          <a:xfrm>
            <a:off x="503528" y="1333204"/>
            <a:ext cx="7981749" cy="4817395"/>
          </a:xfrm>
        </p:spPr>
        <p:txBody>
          <a:bodyPr>
            <a:normAutofit/>
          </a:bodyPr>
          <a:lstStyle/>
          <a:p>
            <a:pPr marL="0">
              <a:lnSpc>
                <a:spcPct val="100000"/>
              </a:lnSpc>
              <a:spcBef>
                <a:spcPts val="0"/>
              </a:spcBef>
              <a:spcAft>
                <a:spcPts val="0"/>
              </a:spcAft>
            </a:pPr>
            <a:r>
              <a:rPr lang="en-US" sz="2400" dirty="0"/>
              <a:t>Blocks/IPs have many configuration signals</a:t>
            </a:r>
          </a:p>
          <a:p>
            <a:pPr marL="457200" lvl="1">
              <a:lnSpc>
                <a:spcPct val="100000"/>
              </a:lnSpc>
              <a:spcBef>
                <a:spcPts val="0"/>
              </a:spcBef>
            </a:pPr>
            <a:r>
              <a:rPr lang="en-US" sz="2000" dirty="0"/>
              <a:t>Some used for design, performance, optimization</a:t>
            </a:r>
          </a:p>
          <a:p>
            <a:pPr marL="457200" lvl="1">
              <a:lnSpc>
                <a:spcPct val="100000"/>
              </a:lnSpc>
              <a:spcBef>
                <a:spcPts val="0"/>
              </a:spcBef>
            </a:pPr>
            <a:r>
              <a:rPr lang="en-US" sz="2000" dirty="0"/>
              <a:t>Some used for integration, mode</a:t>
            </a:r>
          </a:p>
          <a:p>
            <a:pPr marL="457200" lvl="1">
              <a:lnSpc>
                <a:spcPct val="100000"/>
              </a:lnSpc>
              <a:spcBef>
                <a:spcPts val="0"/>
              </a:spcBef>
            </a:pPr>
            <a:r>
              <a:rPr lang="en-US" sz="2000" dirty="0"/>
              <a:t>Some used for DFT, DFP, DFM, </a:t>
            </a:r>
            <a:r>
              <a:rPr lang="en-US" sz="2000" dirty="0" err="1"/>
              <a:t>etc</a:t>
            </a:r>
            <a:endParaRPr lang="en-US" sz="2000" dirty="0"/>
          </a:p>
          <a:p>
            <a:pPr marL="0">
              <a:lnSpc>
                <a:spcPct val="100000"/>
              </a:lnSpc>
              <a:spcBef>
                <a:spcPts val="0"/>
              </a:spcBef>
            </a:pPr>
            <a:endParaRPr lang="en-US" sz="2400" dirty="0"/>
          </a:p>
          <a:p>
            <a:pPr marL="0">
              <a:lnSpc>
                <a:spcPct val="100000"/>
              </a:lnSpc>
              <a:spcBef>
                <a:spcPts val="0"/>
              </a:spcBef>
            </a:pPr>
            <a:r>
              <a:rPr lang="en-US" sz="2400" dirty="0"/>
              <a:t>Most configuration signals will affect CDC results</a:t>
            </a:r>
          </a:p>
          <a:p>
            <a:pPr marL="457200" lvl="1">
              <a:lnSpc>
                <a:spcPct val="100000"/>
              </a:lnSpc>
              <a:spcBef>
                <a:spcPts val="0"/>
              </a:spcBef>
            </a:pPr>
            <a:r>
              <a:rPr lang="en-US" sz="2000" dirty="0"/>
              <a:t>Clock select, gating signals</a:t>
            </a:r>
          </a:p>
          <a:p>
            <a:pPr marL="0" indent="0">
              <a:lnSpc>
                <a:spcPct val="100000"/>
              </a:lnSpc>
              <a:spcBef>
                <a:spcPts val="0"/>
              </a:spcBef>
              <a:buNone/>
            </a:pPr>
            <a:endParaRPr lang="en-US" sz="2400" dirty="0"/>
          </a:p>
          <a:p>
            <a:pPr>
              <a:lnSpc>
                <a:spcPct val="100000"/>
              </a:lnSpc>
              <a:spcBef>
                <a:spcPts val="0"/>
              </a:spcBef>
            </a:pPr>
            <a:r>
              <a:rPr lang="en-US" sz="2400" dirty="0"/>
              <a:t>The Abstract Model will become configuration-specific</a:t>
            </a:r>
          </a:p>
          <a:p>
            <a:pPr marL="228600" lvl="1" indent="0">
              <a:lnSpc>
                <a:spcPct val="100000"/>
              </a:lnSpc>
              <a:spcBef>
                <a:spcPts val="0"/>
              </a:spcBef>
              <a:spcAft>
                <a:spcPts val="0"/>
              </a:spcAft>
              <a:buNone/>
            </a:pPr>
            <a:endParaRPr lang="en-US" sz="2000" dirty="0"/>
          </a:p>
          <a:p>
            <a:pPr marL="0" lvl="1">
              <a:lnSpc>
                <a:spcPct val="100000"/>
              </a:lnSpc>
              <a:spcBef>
                <a:spcPts val="0"/>
              </a:spcBef>
              <a:spcAft>
                <a:spcPts val="0"/>
              </a:spcAft>
            </a:pPr>
            <a:endParaRPr lang="en-US" sz="2000" dirty="0"/>
          </a:p>
        </p:txBody>
      </p:sp>
      <p:sp>
        <p:nvSpPr>
          <p:cNvPr id="6" name="Rectangle 5">
            <a:extLst>
              <a:ext uri="{FF2B5EF4-FFF2-40B4-BE49-F238E27FC236}">
                <a16:creationId xmlns:a16="http://schemas.microsoft.com/office/drawing/2014/main" id="{B18FD13A-833D-A0C7-41C9-21AF68F76ABA}"/>
              </a:ext>
            </a:extLst>
          </p:cNvPr>
          <p:cNvSpPr/>
          <p:nvPr/>
        </p:nvSpPr>
        <p:spPr>
          <a:xfrm>
            <a:off x="10216485" y="2089546"/>
            <a:ext cx="1664366" cy="18678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IP Block</a:t>
            </a:r>
          </a:p>
        </p:txBody>
      </p:sp>
      <p:sp>
        <p:nvSpPr>
          <p:cNvPr id="10" name="Arrow: Down 9">
            <a:extLst>
              <a:ext uri="{FF2B5EF4-FFF2-40B4-BE49-F238E27FC236}">
                <a16:creationId xmlns:a16="http://schemas.microsoft.com/office/drawing/2014/main" id="{83B9FB3C-B2E5-CB0A-EFFA-5FC38338101A}"/>
              </a:ext>
            </a:extLst>
          </p:cNvPr>
          <p:cNvSpPr/>
          <p:nvPr/>
        </p:nvSpPr>
        <p:spPr>
          <a:xfrm>
            <a:off x="10748633" y="1445048"/>
            <a:ext cx="600071" cy="644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EF5B69C-12F4-A66D-9096-6627BB5990EE}"/>
              </a:ext>
            </a:extLst>
          </p:cNvPr>
          <p:cNvSpPr/>
          <p:nvPr/>
        </p:nvSpPr>
        <p:spPr>
          <a:xfrm>
            <a:off x="10748633" y="3957351"/>
            <a:ext cx="600071" cy="644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47E17D6B-97E1-6C3A-317A-2FB3438695B4}"/>
              </a:ext>
            </a:extLst>
          </p:cNvPr>
          <p:cNvCxnSpPr>
            <a:cxnSpLocks/>
          </p:cNvCxnSpPr>
          <p:nvPr/>
        </p:nvCxnSpPr>
        <p:spPr>
          <a:xfrm>
            <a:off x="9782175" y="2346722"/>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441DAC20-9CDB-2549-0C79-974435D6BA96}"/>
              </a:ext>
            </a:extLst>
          </p:cNvPr>
          <p:cNvSpPr txBox="1"/>
          <p:nvPr/>
        </p:nvSpPr>
        <p:spPr>
          <a:xfrm>
            <a:off x="8301866" y="2162056"/>
            <a:ext cx="1508683" cy="369332"/>
          </a:xfrm>
          <a:prstGeom prst="rect">
            <a:avLst/>
          </a:prstGeom>
          <a:noFill/>
        </p:spPr>
        <p:txBody>
          <a:bodyPr wrap="none" rtlCol="0">
            <a:spAutoFit/>
          </a:bodyPr>
          <a:lstStyle/>
          <a:p>
            <a:pPr algn="r"/>
            <a:r>
              <a:rPr lang="en-US" dirty="0"/>
              <a:t>design configs</a:t>
            </a:r>
          </a:p>
        </p:txBody>
      </p:sp>
      <p:cxnSp>
        <p:nvCxnSpPr>
          <p:cNvPr id="19" name="Straight Arrow Connector 18">
            <a:extLst>
              <a:ext uri="{FF2B5EF4-FFF2-40B4-BE49-F238E27FC236}">
                <a16:creationId xmlns:a16="http://schemas.microsoft.com/office/drawing/2014/main" id="{973C80B7-0BC8-EA84-819A-59D1476EED44}"/>
              </a:ext>
            </a:extLst>
          </p:cNvPr>
          <p:cNvCxnSpPr>
            <a:cxnSpLocks/>
          </p:cNvCxnSpPr>
          <p:nvPr/>
        </p:nvCxnSpPr>
        <p:spPr>
          <a:xfrm>
            <a:off x="9782175" y="2676107"/>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4D7B31C-B480-3076-B4DF-DAD175718060}"/>
              </a:ext>
            </a:extLst>
          </p:cNvPr>
          <p:cNvSpPr txBox="1"/>
          <p:nvPr/>
        </p:nvSpPr>
        <p:spPr>
          <a:xfrm>
            <a:off x="8369192" y="2491441"/>
            <a:ext cx="1441357" cy="369332"/>
          </a:xfrm>
          <a:prstGeom prst="rect">
            <a:avLst/>
          </a:prstGeom>
          <a:noFill/>
        </p:spPr>
        <p:txBody>
          <a:bodyPr wrap="none" rtlCol="0">
            <a:spAutoFit/>
          </a:bodyPr>
          <a:lstStyle/>
          <a:p>
            <a:pPr algn="r"/>
            <a:r>
              <a:rPr lang="en-US" dirty="0"/>
              <a:t>mode configs</a:t>
            </a:r>
          </a:p>
        </p:txBody>
      </p:sp>
      <p:cxnSp>
        <p:nvCxnSpPr>
          <p:cNvPr id="21" name="Straight Arrow Connector 20">
            <a:extLst>
              <a:ext uri="{FF2B5EF4-FFF2-40B4-BE49-F238E27FC236}">
                <a16:creationId xmlns:a16="http://schemas.microsoft.com/office/drawing/2014/main" id="{02A6B084-1652-8810-5FE1-96F3D016D7DE}"/>
              </a:ext>
            </a:extLst>
          </p:cNvPr>
          <p:cNvCxnSpPr>
            <a:cxnSpLocks/>
          </p:cNvCxnSpPr>
          <p:nvPr/>
        </p:nvCxnSpPr>
        <p:spPr>
          <a:xfrm>
            <a:off x="9782175" y="3005492"/>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4B899A4E-996C-2EB6-FBD3-6DDA489F6D07}"/>
              </a:ext>
            </a:extLst>
          </p:cNvPr>
          <p:cNvSpPr txBox="1"/>
          <p:nvPr/>
        </p:nvSpPr>
        <p:spPr>
          <a:xfrm>
            <a:off x="7697598" y="2820826"/>
            <a:ext cx="2112951" cy="369332"/>
          </a:xfrm>
          <a:prstGeom prst="rect">
            <a:avLst/>
          </a:prstGeom>
          <a:noFill/>
        </p:spPr>
        <p:txBody>
          <a:bodyPr wrap="none" rtlCol="0">
            <a:spAutoFit/>
          </a:bodyPr>
          <a:lstStyle/>
          <a:p>
            <a:pPr algn="r"/>
            <a:r>
              <a:rPr lang="en-US" dirty="0"/>
              <a:t>performance configs</a:t>
            </a:r>
          </a:p>
        </p:txBody>
      </p:sp>
      <p:cxnSp>
        <p:nvCxnSpPr>
          <p:cNvPr id="23" name="Straight Arrow Connector 22">
            <a:extLst>
              <a:ext uri="{FF2B5EF4-FFF2-40B4-BE49-F238E27FC236}">
                <a16:creationId xmlns:a16="http://schemas.microsoft.com/office/drawing/2014/main" id="{E062359E-14D5-E2F7-4B71-CA79D573B75A}"/>
              </a:ext>
            </a:extLst>
          </p:cNvPr>
          <p:cNvCxnSpPr>
            <a:cxnSpLocks/>
          </p:cNvCxnSpPr>
          <p:nvPr/>
        </p:nvCxnSpPr>
        <p:spPr>
          <a:xfrm>
            <a:off x="9782175" y="3310541"/>
            <a:ext cx="4095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A47D77A-855E-2F20-F07A-9DE7A1F92245}"/>
              </a:ext>
            </a:extLst>
          </p:cNvPr>
          <p:cNvSpPr txBox="1"/>
          <p:nvPr/>
        </p:nvSpPr>
        <p:spPr>
          <a:xfrm>
            <a:off x="8311228" y="3125875"/>
            <a:ext cx="1499321" cy="369332"/>
          </a:xfrm>
          <a:prstGeom prst="rect">
            <a:avLst/>
          </a:prstGeom>
          <a:noFill/>
        </p:spPr>
        <p:txBody>
          <a:bodyPr wrap="none" rtlCol="0">
            <a:spAutoFit/>
          </a:bodyPr>
          <a:lstStyle/>
          <a:p>
            <a:pPr algn="r"/>
            <a:r>
              <a:rPr lang="en-US" dirty="0"/>
              <a:t>power configs</a:t>
            </a:r>
          </a:p>
        </p:txBody>
      </p:sp>
      <p:sp>
        <p:nvSpPr>
          <p:cNvPr id="9" name="Rectangle 8">
            <a:extLst>
              <a:ext uri="{FF2B5EF4-FFF2-40B4-BE49-F238E27FC236}">
                <a16:creationId xmlns:a16="http://schemas.microsoft.com/office/drawing/2014/main" id="{246546AA-7B29-50A2-33DF-6C8C72845E53}"/>
              </a:ext>
            </a:extLst>
          </p:cNvPr>
          <p:cNvSpPr/>
          <p:nvPr/>
        </p:nvSpPr>
        <p:spPr>
          <a:xfrm>
            <a:off x="7119891" y="5167919"/>
            <a:ext cx="4760960" cy="36933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 constrain or not to constrain</a:t>
            </a:r>
          </a:p>
        </p:txBody>
      </p:sp>
      <p:sp>
        <p:nvSpPr>
          <p:cNvPr id="15" name="Slide Number Placeholder 14">
            <a:extLst>
              <a:ext uri="{FF2B5EF4-FFF2-40B4-BE49-F238E27FC236}">
                <a16:creationId xmlns:a16="http://schemas.microsoft.com/office/drawing/2014/main" id="{2A8A4AFD-5E91-F595-BB29-547532E26C02}"/>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33</a:t>
            </a:fld>
            <a:endParaRPr lang="en-US" dirty="0"/>
          </a:p>
        </p:txBody>
      </p:sp>
    </p:spTree>
    <p:extLst>
      <p:ext uri="{BB962C8B-B14F-4D97-AF65-F5344CB8AC3E}">
        <p14:creationId xmlns:p14="http://schemas.microsoft.com/office/powerpoint/2010/main" val="202588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98BB-EB8D-2067-4AA5-A99FBD564A13}"/>
              </a:ext>
            </a:extLst>
          </p:cNvPr>
          <p:cNvSpPr txBox="1">
            <a:spLocks/>
          </p:cNvSpPr>
          <p:nvPr/>
        </p:nvSpPr>
        <p:spPr>
          <a:xfrm>
            <a:off x="533068" y="377555"/>
            <a:ext cx="10515600" cy="729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Challenge #3: CDC Waivers</a:t>
            </a:r>
          </a:p>
        </p:txBody>
      </p:sp>
      <p:sp>
        <p:nvSpPr>
          <p:cNvPr id="52" name="Content Placeholder 51">
            <a:extLst>
              <a:ext uri="{FF2B5EF4-FFF2-40B4-BE49-F238E27FC236}">
                <a16:creationId xmlns:a16="http://schemas.microsoft.com/office/drawing/2014/main" id="{1133DA42-71F7-758F-2966-AD25D9D0E60E}"/>
              </a:ext>
            </a:extLst>
          </p:cNvPr>
          <p:cNvSpPr>
            <a:spLocks noGrp="1"/>
          </p:cNvSpPr>
          <p:nvPr>
            <p:ph idx="1"/>
          </p:nvPr>
        </p:nvSpPr>
        <p:spPr>
          <a:xfrm>
            <a:off x="838200" y="1359568"/>
            <a:ext cx="7981749" cy="4817395"/>
          </a:xfrm>
        </p:spPr>
        <p:txBody>
          <a:bodyPr>
            <a:normAutofit/>
          </a:bodyPr>
          <a:lstStyle/>
          <a:p>
            <a:pPr marL="0">
              <a:lnSpc>
                <a:spcPct val="100000"/>
              </a:lnSpc>
              <a:spcBef>
                <a:spcPts val="0"/>
              </a:spcBef>
              <a:spcAft>
                <a:spcPts val="0"/>
              </a:spcAft>
            </a:pPr>
            <a:r>
              <a:rPr lang="en-US" sz="2400" dirty="0"/>
              <a:t>Blocks/IPs have many CDC violations</a:t>
            </a:r>
          </a:p>
          <a:p>
            <a:pPr marL="457200" lvl="1">
              <a:lnSpc>
                <a:spcPct val="100000"/>
              </a:lnSpc>
              <a:spcBef>
                <a:spcPts val="0"/>
              </a:spcBef>
            </a:pPr>
            <a:r>
              <a:rPr lang="en-US" sz="2000" dirty="0"/>
              <a:t>Some are on the input signals</a:t>
            </a:r>
          </a:p>
          <a:p>
            <a:pPr marL="457200" lvl="1">
              <a:lnSpc>
                <a:spcPct val="100000"/>
              </a:lnSpc>
              <a:spcBef>
                <a:spcPts val="0"/>
              </a:spcBef>
            </a:pPr>
            <a:r>
              <a:rPr lang="en-US" sz="2000" dirty="0"/>
              <a:t>Some are on the output signals</a:t>
            </a:r>
          </a:p>
          <a:p>
            <a:pPr marL="0">
              <a:lnSpc>
                <a:spcPct val="100000"/>
              </a:lnSpc>
              <a:spcBef>
                <a:spcPts val="0"/>
              </a:spcBef>
            </a:pPr>
            <a:endParaRPr lang="en-US" sz="2400" dirty="0"/>
          </a:p>
          <a:p>
            <a:pPr marL="0">
              <a:lnSpc>
                <a:spcPct val="100000"/>
              </a:lnSpc>
              <a:spcBef>
                <a:spcPts val="0"/>
              </a:spcBef>
            </a:pPr>
            <a:r>
              <a:rPr lang="en-US" sz="2400" dirty="0"/>
              <a:t>Some of the input violations can be waived</a:t>
            </a:r>
          </a:p>
          <a:p>
            <a:pPr marL="457200" lvl="1">
              <a:lnSpc>
                <a:spcPct val="100000"/>
              </a:lnSpc>
              <a:spcBef>
                <a:spcPts val="0"/>
              </a:spcBef>
            </a:pPr>
            <a:r>
              <a:rPr lang="en-US" sz="2000" dirty="0"/>
              <a:t>Pseudo-static input signals</a:t>
            </a:r>
          </a:p>
          <a:p>
            <a:pPr marL="457200" lvl="1">
              <a:lnSpc>
                <a:spcPct val="100000"/>
              </a:lnSpc>
              <a:spcBef>
                <a:spcPts val="0"/>
              </a:spcBef>
            </a:pPr>
            <a:r>
              <a:rPr lang="en-US" sz="2000" dirty="0"/>
              <a:t>Output signals</a:t>
            </a:r>
          </a:p>
          <a:p>
            <a:pPr marL="457200" lvl="1">
              <a:lnSpc>
                <a:spcPct val="100000"/>
              </a:lnSpc>
              <a:spcBef>
                <a:spcPts val="0"/>
              </a:spcBef>
            </a:pPr>
            <a:endParaRPr lang="en-US" sz="2000" dirty="0"/>
          </a:p>
          <a:p>
            <a:pPr marL="0">
              <a:lnSpc>
                <a:spcPct val="100000"/>
              </a:lnSpc>
              <a:spcBef>
                <a:spcPts val="0"/>
              </a:spcBef>
            </a:pPr>
            <a:r>
              <a:rPr lang="en-US" sz="2400" dirty="0"/>
              <a:t>Some of the input violations must not be waived</a:t>
            </a:r>
          </a:p>
          <a:p>
            <a:pPr marL="0">
              <a:lnSpc>
                <a:spcPct val="100000"/>
              </a:lnSpc>
              <a:spcBef>
                <a:spcPts val="0"/>
              </a:spcBef>
            </a:pPr>
            <a:endParaRPr lang="en-US" sz="2400" dirty="0"/>
          </a:p>
          <a:p>
            <a:pPr>
              <a:lnSpc>
                <a:spcPct val="100000"/>
              </a:lnSpc>
              <a:spcBef>
                <a:spcPts val="0"/>
              </a:spcBef>
            </a:pPr>
            <a:r>
              <a:rPr lang="en-US" sz="2400" dirty="0"/>
              <a:t>The Abstract Model will become </a:t>
            </a:r>
            <a:r>
              <a:rPr lang="en-US" sz="2400" dirty="0">
                <a:solidFill>
                  <a:schemeClr val="tx1"/>
                </a:solidFill>
              </a:rPr>
              <a:t>waive</a:t>
            </a:r>
            <a:r>
              <a:rPr lang="en-US" sz="2400" dirty="0"/>
              <a:t>r-specific</a:t>
            </a:r>
          </a:p>
          <a:p>
            <a:pPr marL="228600" lvl="1" indent="0">
              <a:lnSpc>
                <a:spcPct val="100000"/>
              </a:lnSpc>
              <a:spcBef>
                <a:spcPts val="0"/>
              </a:spcBef>
              <a:spcAft>
                <a:spcPts val="0"/>
              </a:spcAft>
              <a:buNone/>
            </a:pPr>
            <a:endParaRPr lang="en-US" sz="2000" dirty="0"/>
          </a:p>
          <a:p>
            <a:pPr marL="0" lvl="1">
              <a:lnSpc>
                <a:spcPct val="100000"/>
              </a:lnSpc>
              <a:spcBef>
                <a:spcPts val="0"/>
              </a:spcBef>
              <a:spcAft>
                <a:spcPts val="0"/>
              </a:spcAft>
            </a:pPr>
            <a:endParaRPr lang="en-US" sz="2000" dirty="0"/>
          </a:p>
        </p:txBody>
      </p:sp>
      <p:sp>
        <p:nvSpPr>
          <p:cNvPr id="6" name="Rectangle 5">
            <a:extLst>
              <a:ext uri="{FF2B5EF4-FFF2-40B4-BE49-F238E27FC236}">
                <a16:creationId xmlns:a16="http://schemas.microsoft.com/office/drawing/2014/main" id="{B18FD13A-833D-A0C7-41C9-21AF68F76ABA}"/>
              </a:ext>
            </a:extLst>
          </p:cNvPr>
          <p:cNvSpPr/>
          <p:nvPr/>
        </p:nvSpPr>
        <p:spPr>
          <a:xfrm>
            <a:off x="10216485" y="2089546"/>
            <a:ext cx="1664366" cy="186780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IP Block</a:t>
            </a:r>
          </a:p>
        </p:txBody>
      </p:sp>
      <p:sp>
        <p:nvSpPr>
          <p:cNvPr id="10" name="Arrow: Down 9">
            <a:extLst>
              <a:ext uri="{FF2B5EF4-FFF2-40B4-BE49-F238E27FC236}">
                <a16:creationId xmlns:a16="http://schemas.microsoft.com/office/drawing/2014/main" id="{83B9FB3C-B2E5-CB0A-EFFA-5FC38338101A}"/>
              </a:ext>
            </a:extLst>
          </p:cNvPr>
          <p:cNvSpPr/>
          <p:nvPr/>
        </p:nvSpPr>
        <p:spPr>
          <a:xfrm>
            <a:off x="10748633" y="1445048"/>
            <a:ext cx="600071" cy="644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EF5B69C-12F4-A66D-9096-6627BB5990EE}"/>
              </a:ext>
            </a:extLst>
          </p:cNvPr>
          <p:cNvSpPr/>
          <p:nvPr/>
        </p:nvSpPr>
        <p:spPr>
          <a:xfrm>
            <a:off x="10748633" y="3957351"/>
            <a:ext cx="600071" cy="644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02A6B084-1652-8810-5FE1-96F3D016D7DE}"/>
              </a:ext>
            </a:extLst>
          </p:cNvPr>
          <p:cNvCxnSpPr>
            <a:cxnSpLocks/>
          </p:cNvCxnSpPr>
          <p:nvPr/>
        </p:nvCxnSpPr>
        <p:spPr>
          <a:xfrm>
            <a:off x="9847258" y="2453399"/>
            <a:ext cx="9486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4B899A4E-996C-2EB6-FBD3-6DDA489F6D07}"/>
              </a:ext>
            </a:extLst>
          </p:cNvPr>
          <p:cNvSpPr txBox="1"/>
          <p:nvPr/>
        </p:nvSpPr>
        <p:spPr>
          <a:xfrm>
            <a:off x="8471912" y="2278258"/>
            <a:ext cx="1356462" cy="369332"/>
          </a:xfrm>
          <a:prstGeom prst="rect">
            <a:avLst/>
          </a:prstGeom>
          <a:noFill/>
        </p:spPr>
        <p:txBody>
          <a:bodyPr wrap="none" rtlCol="0">
            <a:spAutoFit/>
          </a:bodyPr>
          <a:lstStyle/>
          <a:p>
            <a:pPr algn="r"/>
            <a:r>
              <a:rPr lang="en-US" dirty="0"/>
              <a:t>Input waiver</a:t>
            </a:r>
          </a:p>
        </p:txBody>
      </p:sp>
      <p:cxnSp>
        <p:nvCxnSpPr>
          <p:cNvPr id="23" name="Straight Arrow Connector 22">
            <a:extLst>
              <a:ext uri="{FF2B5EF4-FFF2-40B4-BE49-F238E27FC236}">
                <a16:creationId xmlns:a16="http://schemas.microsoft.com/office/drawing/2014/main" id="{E062359E-14D5-E2F7-4B71-CA79D573B75A}"/>
              </a:ext>
            </a:extLst>
          </p:cNvPr>
          <p:cNvCxnSpPr>
            <a:cxnSpLocks/>
          </p:cNvCxnSpPr>
          <p:nvPr/>
        </p:nvCxnSpPr>
        <p:spPr>
          <a:xfrm>
            <a:off x="9800000" y="3580218"/>
            <a:ext cx="14110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A47D77A-855E-2F20-F07A-9DE7A1F92245}"/>
              </a:ext>
            </a:extLst>
          </p:cNvPr>
          <p:cNvSpPr txBox="1"/>
          <p:nvPr/>
        </p:nvSpPr>
        <p:spPr>
          <a:xfrm>
            <a:off x="8314466" y="3414602"/>
            <a:ext cx="1532792" cy="369332"/>
          </a:xfrm>
          <a:prstGeom prst="rect">
            <a:avLst/>
          </a:prstGeom>
          <a:noFill/>
        </p:spPr>
        <p:txBody>
          <a:bodyPr wrap="none" rtlCol="0">
            <a:spAutoFit/>
          </a:bodyPr>
          <a:lstStyle/>
          <a:p>
            <a:pPr algn="r"/>
            <a:r>
              <a:rPr lang="en-US" dirty="0"/>
              <a:t>Output waiver</a:t>
            </a:r>
          </a:p>
        </p:txBody>
      </p:sp>
      <p:sp>
        <p:nvSpPr>
          <p:cNvPr id="9" name="Rectangle 8">
            <a:extLst>
              <a:ext uri="{FF2B5EF4-FFF2-40B4-BE49-F238E27FC236}">
                <a16:creationId xmlns:a16="http://schemas.microsoft.com/office/drawing/2014/main" id="{246546AA-7B29-50A2-33DF-6C8C72845E53}"/>
              </a:ext>
            </a:extLst>
          </p:cNvPr>
          <p:cNvSpPr/>
          <p:nvPr/>
        </p:nvSpPr>
        <p:spPr>
          <a:xfrm>
            <a:off x="7788850" y="5163948"/>
            <a:ext cx="4116816" cy="36933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To waive or not to waive</a:t>
            </a:r>
          </a:p>
        </p:txBody>
      </p:sp>
      <p:cxnSp>
        <p:nvCxnSpPr>
          <p:cNvPr id="8" name="Straight Connector 7">
            <a:extLst>
              <a:ext uri="{FF2B5EF4-FFF2-40B4-BE49-F238E27FC236}">
                <a16:creationId xmlns:a16="http://schemas.microsoft.com/office/drawing/2014/main" id="{6933A215-D14E-8D4D-F5C9-34C15B457C7C}"/>
              </a:ext>
            </a:extLst>
          </p:cNvPr>
          <p:cNvCxnSpPr>
            <a:stCxn id="10" idx="2"/>
          </p:cNvCxnSpPr>
          <p:nvPr/>
        </p:nvCxnSpPr>
        <p:spPr>
          <a:xfrm flipH="1">
            <a:off x="10648950" y="2089546"/>
            <a:ext cx="399719" cy="731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FB9EEC-C9B2-8C6A-DE99-F0C94565A416}"/>
              </a:ext>
            </a:extLst>
          </p:cNvPr>
          <p:cNvCxnSpPr/>
          <p:nvPr/>
        </p:nvCxnSpPr>
        <p:spPr>
          <a:xfrm flipH="1">
            <a:off x="11048668" y="3207856"/>
            <a:ext cx="399719" cy="731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672255-7684-0172-6F26-E17A76ACA578}"/>
              </a:ext>
            </a:extLst>
          </p:cNvPr>
          <p:cNvSpPr txBox="1"/>
          <p:nvPr/>
        </p:nvSpPr>
        <p:spPr>
          <a:xfrm>
            <a:off x="10696363" y="2276504"/>
            <a:ext cx="304892" cy="369332"/>
          </a:xfrm>
          <a:prstGeom prst="rect">
            <a:avLst/>
          </a:prstGeom>
          <a:noFill/>
        </p:spPr>
        <p:txBody>
          <a:bodyPr wrap="none" rtlCol="0">
            <a:spAutoFit/>
          </a:bodyPr>
          <a:lstStyle/>
          <a:p>
            <a:r>
              <a:rPr lang="en-US" dirty="0"/>
              <a:t>X</a:t>
            </a:r>
          </a:p>
        </p:txBody>
      </p:sp>
      <p:sp>
        <p:nvSpPr>
          <p:cNvPr id="16" name="TextBox 15">
            <a:extLst>
              <a:ext uri="{FF2B5EF4-FFF2-40B4-BE49-F238E27FC236}">
                <a16:creationId xmlns:a16="http://schemas.microsoft.com/office/drawing/2014/main" id="{654E48CE-8A7D-445F-2E0C-CB514918EADF}"/>
              </a:ext>
            </a:extLst>
          </p:cNvPr>
          <p:cNvSpPr txBox="1"/>
          <p:nvPr/>
        </p:nvSpPr>
        <p:spPr>
          <a:xfrm>
            <a:off x="11096081" y="3398933"/>
            <a:ext cx="304892" cy="369332"/>
          </a:xfrm>
          <a:prstGeom prst="rect">
            <a:avLst/>
          </a:prstGeom>
          <a:noFill/>
        </p:spPr>
        <p:txBody>
          <a:bodyPr wrap="none" rtlCol="0">
            <a:spAutoFit/>
          </a:bodyPr>
          <a:lstStyle/>
          <a:p>
            <a:r>
              <a:rPr lang="en-US" dirty="0"/>
              <a:t>X</a:t>
            </a:r>
          </a:p>
        </p:txBody>
      </p:sp>
      <p:sp>
        <p:nvSpPr>
          <p:cNvPr id="18" name="Slide Number Placeholder 17">
            <a:extLst>
              <a:ext uri="{FF2B5EF4-FFF2-40B4-BE49-F238E27FC236}">
                <a16:creationId xmlns:a16="http://schemas.microsoft.com/office/drawing/2014/main" id="{5C660357-AB6A-B996-F549-DAB4278DF4B0}"/>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34</a:t>
            </a:fld>
            <a:endParaRPr lang="en-US" dirty="0"/>
          </a:p>
        </p:txBody>
      </p:sp>
    </p:spTree>
    <p:extLst>
      <p:ext uri="{BB962C8B-B14F-4D97-AF65-F5344CB8AC3E}">
        <p14:creationId xmlns:p14="http://schemas.microsoft.com/office/powerpoint/2010/main" val="1977067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35</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dirty="0"/>
              <a:t>1.3 Structural CDC/RDC</a:t>
            </a:r>
          </a:p>
        </p:txBody>
      </p:sp>
      <p:sp>
        <p:nvSpPr>
          <p:cNvPr id="13" name="Text Placeholder 2">
            <a:extLst>
              <a:ext uri="{FF2B5EF4-FFF2-40B4-BE49-F238E27FC236}">
                <a16:creationId xmlns:a16="http://schemas.microsoft.com/office/drawing/2014/main" id="{9C7BAD7D-C657-4E9F-24C1-F64F492D75B6}"/>
              </a:ext>
            </a:extLst>
          </p:cNvPr>
          <p:cNvSpPr txBox="1">
            <a:spLocks/>
          </p:cNvSpPr>
          <p:nvPr/>
        </p:nvSpPr>
        <p:spPr>
          <a:xfrm>
            <a:off x="1189587" y="3217105"/>
            <a:ext cx="10363200" cy="150018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Structural CDC</a:t>
            </a:r>
          </a:p>
          <a:p>
            <a:pPr marL="342900" indent="-342900">
              <a:buFont typeface="Arial" panose="020B0604020202020204" pitchFamily="34" charset="0"/>
              <a:buChar char="•"/>
            </a:pPr>
            <a:r>
              <a:rPr lang="en-US" dirty="0"/>
              <a:t>User defined synchronization modules</a:t>
            </a:r>
          </a:p>
          <a:p>
            <a:pPr marL="342900" indent="-342900">
              <a:buFont typeface="Arial" panose="020B0604020202020204" pitchFamily="34" charset="0"/>
              <a:buChar char="•"/>
            </a:pPr>
            <a:r>
              <a:rPr lang="en-US" dirty="0"/>
              <a:t>CDC constraints</a:t>
            </a:r>
          </a:p>
          <a:p>
            <a:pPr marL="342900" indent="-342900">
              <a:buFont typeface="Arial" panose="020B0604020202020204" pitchFamily="34" charset="0"/>
              <a:buChar char="•"/>
            </a:pPr>
            <a:r>
              <a:rPr lang="en-US" dirty="0"/>
              <a:t>Reset Domain Crossings</a:t>
            </a:r>
          </a:p>
        </p:txBody>
      </p:sp>
    </p:spTree>
    <p:extLst>
      <p:ext uri="{BB962C8B-B14F-4D97-AF65-F5344CB8AC3E}">
        <p14:creationId xmlns:p14="http://schemas.microsoft.com/office/powerpoint/2010/main" val="2569915995"/>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98BB-EB8D-2067-4AA5-A99FBD564A13}"/>
              </a:ext>
            </a:extLst>
          </p:cNvPr>
          <p:cNvSpPr txBox="1">
            <a:spLocks/>
          </p:cNvSpPr>
          <p:nvPr/>
        </p:nvSpPr>
        <p:spPr>
          <a:xfrm>
            <a:off x="580235" y="483871"/>
            <a:ext cx="10515600" cy="6617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Structural CDC Analysis Process</a:t>
            </a:r>
          </a:p>
        </p:txBody>
      </p:sp>
      <p:sp>
        <p:nvSpPr>
          <p:cNvPr id="6" name="Rectangle 5">
            <a:extLst>
              <a:ext uri="{FF2B5EF4-FFF2-40B4-BE49-F238E27FC236}">
                <a16:creationId xmlns:a16="http://schemas.microsoft.com/office/drawing/2014/main" id="{98CDDDBF-3112-5011-F5B8-314107B28482}"/>
              </a:ext>
            </a:extLst>
          </p:cNvPr>
          <p:cNvSpPr/>
          <p:nvPr/>
        </p:nvSpPr>
        <p:spPr>
          <a:xfrm>
            <a:off x="5129164" y="1405921"/>
            <a:ext cx="816864" cy="282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RTL</a:t>
            </a:r>
          </a:p>
        </p:txBody>
      </p:sp>
      <p:sp>
        <p:nvSpPr>
          <p:cNvPr id="7" name="Oval 6">
            <a:extLst>
              <a:ext uri="{FF2B5EF4-FFF2-40B4-BE49-F238E27FC236}">
                <a16:creationId xmlns:a16="http://schemas.microsoft.com/office/drawing/2014/main" id="{9E3ED094-A064-AF7A-CC06-5CBFEB3AC7D6}"/>
              </a:ext>
            </a:extLst>
          </p:cNvPr>
          <p:cNvSpPr/>
          <p:nvPr/>
        </p:nvSpPr>
        <p:spPr>
          <a:xfrm>
            <a:off x="4491364" y="2474654"/>
            <a:ext cx="2213444" cy="28281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100" b="0" i="0" u="none" strike="noStrike" kern="1200" cap="none" spc="0" normalizeH="0" baseline="0" noProof="0" dirty="0">
                <a:ln>
                  <a:noFill/>
                </a:ln>
                <a:solidFill>
                  <a:srgbClr val="03234B"/>
                </a:solidFill>
                <a:effectLst/>
                <a:uLnTx/>
                <a:uFillTx/>
                <a:latin typeface="Arial"/>
                <a:ea typeface="+mn-ea"/>
                <a:cs typeface="+mn-cs"/>
              </a:rPr>
              <a:t>Setup</a:t>
            </a:r>
            <a:r>
              <a:rPr lang="en-US" sz="1100" dirty="0">
                <a:solidFill>
                  <a:srgbClr val="03234B"/>
                </a:solidFill>
                <a:latin typeface="Arial"/>
              </a:rPr>
              <a:t> constraints</a:t>
            </a:r>
            <a:endParaRPr kumimoji="0" lang="en-US" sz="1100" b="0" i="0" u="none" strike="noStrike" kern="1200" cap="none" spc="0" normalizeH="0" baseline="0" noProof="0" dirty="0">
              <a:ln>
                <a:noFill/>
              </a:ln>
              <a:solidFill>
                <a:srgbClr val="03234B"/>
              </a:solidFill>
              <a:effectLst/>
              <a:uLnTx/>
              <a:uFillTx/>
              <a:latin typeface="Arial"/>
              <a:ea typeface="+mn-ea"/>
              <a:cs typeface="+mn-cs"/>
            </a:endParaRPr>
          </a:p>
        </p:txBody>
      </p:sp>
      <p:cxnSp>
        <p:nvCxnSpPr>
          <p:cNvPr id="8" name="Straight Arrow Connector 7">
            <a:extLst>
              <a:ext uri="{FF2B5EF4-FFF2-40B4-BE49-F238E27FC236}">
                <a16:creationId xmlns:a16="http://schemas.microsoft.com/office/drawing/2014/main" id="{CA0A4681-1E0D-0C19-4839-DF6365D75D28}"/>
              </a:ext>
            </a:extLst>
          </p:cNvPr>
          <p:cNvCxnSpPr>
            <a:cxnSpLocks/>
          </p:cNvCxnSpPr>
          <p:nvPr/>
        </p:nvCxnSpPr>
        <p:spPr>
          <a:xfrm flipH="1">
            <a:off x="5572947" y="1695153"/>
            <a:ext cx="1" cy="214252"/>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B69A1B4-B749-A654-4673-CF59E491EA3E}"/>
              </a:ext>
            </a:extLst>
          </p:cNvPr>
          <p:cNvSpPr/>
          <p:nvPr/>
        </p:nvSpPr>
        <p:spPr>
          <a:xfrm>
            <a:off x="2579970" y="3186337"/>
            <a:ext cx="816864" cy="282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Clocks</a:t>
            </a:r>
          </a:p>
        </p:txBody>
      </p:sp>
      <p:sp>
        <p:nvSpPr>
          <p:cNvPr id="11" name="Rectangle 10">
            <a:extLst>
              <a:ext uri="{FF2B5EF4-FFF2-40B4-BE49-F238E27FC236}">
                <a16:creationId xmlns:a16="http://schemas.microsoft.com/office/drawing/2014/main" id="{CB3985C6-9CCB-54DA-BDFA-2632B062CCE5}"/>
              </a:ext>
            </a:extLst>
          </p:cNvPr>
          <p:cNvSpPr/>
          <p:nvPr/>
        </p:nvSpPr>
        <p:spPr>
          <a:xfrm>
            <a:off x="4302518" y="3170718"/>
            <a:ext cx="1229697" cy="282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resets</a:t>
            </a:r>
          </a:p>
        </p:txBody>
      </p:sp>
      <p:sp>
        <p:nvSpPr>
          <p:cNvPr id="12" name="Rectangle 11">
            <a:extLst>
              <a:ext uri="{FF2B5EF4-FFF2-40B4-BE49-F238E27FC236}">
                <a16:creationId xmlns:a16="http://schemas.microsoft.com/office/drawing/2014/main" id="{3C68FFD8-9887-ED98-4A87-60AFC6C0E5AC}"/>
              </a:ext>
            </a:extLst>
          </p:cNvPr>
          <p:cNvSpPr/>
          <p:nvPr/>
        </p:nvSpPr>
        <p:spPr>
          <a:xfrm>
            <a:off x="5896838" y="3170717"/>
            <a:ext cx="1712797" cy="282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Configuration signals</a:t>
            </a:r>
          </a:p>
        </p:txBody>
      </p:sp>
      <p:cxnSp>
        <p:nvCxnSpPr>
          <p:cNvPr id="13" name="Straight Arrow Connector 12">
            <a:extLst>
              <a:ext uri="{FF2B5EF4-FFF2-40B4-BE49-F238E27FC236}">
                <a16:creationId xmlns:a16="http://schemas.microsoft.com/office/drawing/2014/main" id="{1DF8B31F-725A-B3EF-B65F-ACBEC7E64CA0}"/>
              </a:ext>
            </a:extLst>
          </p:cNvPr>
          <p:cNvCxnSpPr>
            <a:cxnSpLocks/>
            <a:stCxn id="7" idx="4"/>
          </p:cNvCxnSpPr>
          <p:nvPr/>
        </p:nvCxnSpPr>
        <p:spPr>
          <a:xfrm flipH="1">
            <a:off x="2998165" y="2757465"/>
            <a:ext cx="2599921" cy="428695"/>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B24C27-DF8A-7D3A-7AEA-5FB6B6471C7C}"/>
              </a:ext>
            </a:extLst>
          </p:cNvPr>
          <p:cNvCxnSpPr>
            <a:cxnSpLocks/>
            <a:stCxn id="7" idx="4"/>
            <a:endCxn id="11" idx="0"/>
          </p:cNvCxnSpPr>
          <p:nvPr/>
        </p:nvCxnSpPr>
        <p:spPr>
          <a:xfrm flipH="1">
            <a:off x="4917367" y="2757465"/>
            <a:ext cx="680719" cy="413253"/>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321BEC7-E6CF-0B48-4B1F-14378A6F8DF8}"/>
              </a:ext>
            </a:extLst>
          </p:cNvPr>
          <p:cNvCxnSpPr>
            <a:cxnSpLocks/>
            <a:stCxn id="7" idx="4"/>
            <a:endCxn id="12" idx="0"/>
          </p:cNvCxnSpPr>
          <p:nvPr/>
        </p:nvCxnSpPr>
        <p:spPr>
          <a:xfrm>
            <a:off x="5598086" y="2757465"/>
            <a:ext cx="1155151" cy="413252"/>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7" name="Parallelogram 16">
            <a:extLst>
              <a:ext uri="{FF2B5EF4-FFF2-40B4-BE49-F238E27FC236}">
                <a16:creationId xmlns:a16="http://schemas.microsoft.com/office/drawing/2014/main" id="{835D06B1-407A-7F14-ED7C-45C4FF4EBED0}"/>
              </a:ext>
            </a:extLst>
          </p:cNvPr>
          <p:cNvSpPr/>
          <p:nvPr/>
        </p:nvSpPr>
        <p:spPr>
          <a:xfrm>
            <a:off x="4582605" y="3764801"/>
            <a:ext cx="1980685" cy="282811"/>
          </a:xfrm>
          <a:prstGeom prst="parallelogram">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0" i="0" u="none" strike="noStrike" kern="1200" cap="none" spc="0" normalizeH="0" baseline="0" noProof="0" dirty="0">
                <a:ln>
                  <a:noFill/>
                </a:ln>
                <a:solidFill>
                  <a:srgbClr val="03234B"/>
                </a:solidFill>
                <a:effectLst/>
                <a:uLnTx/>
                <a:uFillTx/>
                <a:latin typeface="Arial"/>
                <a:ea typeface="+mn-ea"/>
                <a:cs typeface="+mn-cs"/>
              </a:rPr>
              <a:t>Manual modification</a:t>
            </a:r>
          </a:p>
        </p:txBody>
      </p:sp>
      <p:sp>
        <p:nvSpPr>
          <p:cNvPr id="18" name="Rectangle 17">
            <a:extLst>
              <a:ext uri="{FF2B5EF4-FFF2-40B4-BE49-F238E27FC236}">
                <a16:creationId xmlns:a16="http://schemas.microsoft.com/office/drawing/2014/main" id="{E153A8B0-C6E6-1C7B-F097-938121CF9AF1}"/>
              </a:ext>
            </a:extLst>
          </p:cNvPr>
          <p:cNvSpPr/>
          <p:nvPr/>
        </p:nvSpPr>
        <p:spPr>
          <a:xfrm>
            <a:off x="7933528" y="3764802"/>
            <a:ext cx="816864" cy="282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specs</a:t>
            </a:r>
          </a:p>
        </p:txBody>
      </p:sp>
      <p:cxnSp>
        <p:nvCxnSpPr>
          <p:cNvPr id="19" name="Straight Arrow Connector 18">
            <a:extLst>
              <a:ext uri="{FF2B5EF4-FFF2-40B4-BE49-F238E27FC236}">
                <a16:creationId xmlns:a16="http://schemas.microsoft.com/office/drawing/2014/main" id="{064DF366-FCBF-351D-FC48-B6FBEFA3B72F}"/>
              </a:ext>
            </a:extLst>
          </p:cNvPr>
          <p:cNvCxnSpPr>
            <a:cxnSpLocks/>
            <a:stCxn id="18" idx="1"/>
            <a:endCxn id="17" idx="2"/>
          </p:cNvCxnSpPr>
          <p:nvPr/>
        </p:nvCxnSpPr>
        <p:spPr>
          <a:xfrm flipH="1" flipV="1">
            <a:off x="6527939" y="3906207"/>
            <a:ext cx="1405589" cy="1"/>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1B1F30-5317-1F59-462C-59A4485C5CB6}"/>
              </a:ext>
            </a:extLst>
          </p:cNvPr>
          <p:cNvCxnSpPr>
            <a:cxnSpLocks/>
          </p:cNvCxnSpPr>
          <p:nvPr/>
        </p:nvCxnSpPr>
        <p:spPr>
          <a:xfrm>
            <a:off x="3005966" y="3443410"/>
            <a:ext cx="2566981" cy="321391"/>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2142EB0-2B26-89AF-AEDB-CE7B618B51C3}"/>
              </a:ext>
            </a:extLst>
          </p:cNvPr>
          <p:cNvCxnSpPr>
            <a:stCxn id="11" idx="2"/>
            <a:endCxn id="17" idx="0"/>
          </p:cNvCxnSpPr>
          <p:nvPr/>
        </p:nvCxnSpPr>
        <p:spPr>
          <a:xfrm>
            <a:off x="4917367" y="3453529"/>
            <a:ext cx="655581" cy="311272"/>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B43261-A09F-3236-5929-5F2D4A647EEE}"/>
              </a:ext>
            </a:extLst>
          </p:cNvPr>
          <p:cNvCxnSpPr>
            <a:cxnSpLocks/>
            <a:stCxn id="12" idx="2"/>
            <a:endCxn id="17" idx="0"/>
          </p:cNvCxnSpPr>
          <p:nvPr/>
        </p:nvCxnSpPr>
        <p:spPr>
          <a:xfrm flipH="1">
            <a:off x="5572948" y="3453528"/>
            <a:ext cx="1180289" cy="311273"/>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F4DACCC-FAAA-1D6B-1741-9B2E9F58C932}"/>
              </a:ext>
            </a:extLst>
          </p:cNvPr>
          <p:cNvSpPr/>
          <p:nvPr/>
        </p:nvSpPr>
        <p:spPr>
          <a:xfrm>
            <a:off x="4472819" y="1892257"/>
            <a:ext cx="2213444" cy="359952"/>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100" b="0" i="0" u="none" strike="noStrike" kern="1200" cap="none" spc="0" normalizeH="0" baseline="0" noProof="0" dirty="0">
                <a:ln>
                  <a:noFill/>
                </a:ln>
                <a:solidFill>
                  <a:srgbClr val="03234B"/>
                </a:solidFill>
                <a:effectLst/>
                <a:uLnTx/>
                <a:uFillTx/>
                <a:latin typeface="Arial"/>
                <a:ea typeface="+mn-ea"/>
                <a:cs typeface="+mn-cs"/>
              </a:rPr>
              <a:t>Design </a:t>
            </a:r>
            <a:r>
              <a:rPr lang="en-US" sz="1100" dirty="0">
                <a:solidFill>
                  <a:srgbClr val="03234B"/>
                </a:solidFill>
                <a:latin typeface="Arial"/>
              </a:rPr>
              <a:t>compilation</a:t>
            </a:r>
            <a:endParaRPr kumimoji="0" lang="en-US" sz="1100" b="0" i="0" u="none" strike="noStrike" kern="1200" cap="none" spc="0" normalizeH="0" baseline="0" noProof="0" dirty="0">
              <a:ln>
                <a:noFill/>
              </a:ln>
              <a:solidFill>
                <a:srgbClr val="03234B"/>
              </a:solidFill>
              <a:effectLs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EC388BD4-0928-B735-3BB6-15472CF29FA7}"/>
              </a:ext>
            </a:extLst>
          </p:cNvPr>
          <p:cNvCxnSpPr>
            <a:cxnSpLocks/>
          </p:cNvCxnSpPr>
          <p:nvPr/>
        </p:nvCxnSpPr>
        <p:spPr>
          <a:xfrm>
            <a:off x="5589303" y="2251836"/>
            <a:ext cx="0" cy="222817"/>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87A725E-94BA-A696-B2BD-F0A0FDFE2976}"/>
              </a:ext>
            </a:extLst>
          </p:cNvPr>
          <p:cNvSpPr/>
          <p:nvPr/>
        </p:nvSpPr>
        <p:spPr>
          <a:xfrm>
            <a:off x="7974258" y="3156634"/>
            <a:ext cx="2086096" cy="282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lang="en-US" sz="1000" dirty="0">
                <a:solidFill>
                  <a:srgbClr val="FFFFFF"/>
                </a:solidFill>
                <a:latin typeface="Arial"/>
              </a:rPr>
              <a:t>I/O configuration</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B215BEFC-2A68-66FD-2DA7-71FCE51DD507}"/>
              </a:ext>
            </a:extLst>
          </p:cNvPr>
          <p:cNvSpPr/>
          <p:nvPr/>
        </p:nvSpPr>
        <p:spPr>
          <a:xfrm>
            <a:off x="4466225" y="4202233"/>
            <a:ext cx="2213443" cy="28281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100" b="0" i="0" u="none" strike="noStrike" kern="1200" cap="none" spc="0" normalizeH="0" baseline="0" noProof="0" dirty="0" err="1">
                <a:ln>
                  <a:noFill/>
                </a:ln>
                <a:solidFill>
                  <a:srgbClr val="03234B"/>
                </a:solidFill>
                <a:effectLst/>
                <a:uLnTx/>
                <a:uFillTx/>
                <a:latin typeface="Arial"/>
                <a:ea typeface="+mn-ea"/>
                <a:cs typeface="+mn-cs"/>
              </a:rPr>
              <a:t>Setup_check</a:t>
            </a:r>
            <a:endParaRPr kumimoji="0" lang="en-US" sz="1100" b="0" i="0" u="none" strike="noStrike" kern="1200" cap="none" spc="0" normalizeH="0" baseline="0" noProof="0" dirty="0">
              <a:ln>
                <a:noFill/>
              </a:ln>
              <a:solidFill>
                <a:srgbClr val="03234B"/>
              </a:solidFill>
              <a:effectLst/>
              <a:uLnTx/>
              <a:uFillTx/>
              <a:latin typeface="Arial"/>
              <a:ea typeface="+mn-ea"/>
              <a:cs typeface="+mn-cs"/>
            </a:endParaRPr>
          </a:p>
        </p:txBody>
      </p:sp>
      <p:cxnSp>
        <p:nvCxnSpPr>
          <p:cNvPr id="28" name="Straight Arrow Connector 27">
            <a:extLst>
              <a:ext uri="{FF2B5EF4-FFF2-40B4-BE49-F238E27FC236}">
                <a16:creationId xmlns:a16="http://schemas.microsoft.com/office/drawing/2014/main" id="{0F28005A-7B8B-C03A-22F5-7C325CBBE00F}"/>
              </a:ext>
            </a:extLst>
          </p:cNvPr>
          <p:cNvCxnSpPr>
            <a:cxnSpLocks/>
            <a:endCxn id="27" idx="0"/>
          </p:cNvCxnSpPr>
          <p:nvPr/>
        </p:nvCxnSpPr>
        <p:spPr>
          <a:xfrm flipH="1">
            <a:off x="5572947" y="4039267"/>
            <a:ext cx="1578" cy="162966"/>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42885E19-9F3B-E1C1-D6C7-F8EBBF21AEE0}"/>
              </a:ext>
            </a:extLst>
          </p:cNvPr>
          <p:cNvSpPr/>
          <p:nvPr/>
        </p:nvSpPr>
        <p:spPr>
          <a:xfrm>
            <a:off x="4547254" y="4675028"/>
            <a:ext cx="1980685" cy="282811"/>
          </a:xfrm>
          <a:prstGeom prst="parallelogram">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kumimoji="0" lang="en-US" sz="1050" b="0" i="0" u="none" strike="noStrike" kern="1200" cap="none" spc="0" normalizeH="0" baseline="0" noProof="0" dirty="0">
                <a:ln>
                  <a:noFill/>
                </a:ln>
                <a:solidFill>
                  <a:srgbClr val="03234B"/>
                </a:solidFill>
                <a:effectLst/>
                <a:uLnTx/>
                <a:uFillTx/>
                <a:latin typeface="Arial"/>
                <a:ea typeface="+mn-ea"/>
                <a:cs typeface="+mn-cs"/>
              </a:rPr>
              <a:t>Errors correction</a:t>
            </a:r>
          </a:p>
        </p:txBody>
      </p:sp>
      <p:cxnSp>
        <p:nvCxnSpPr>
          <p:cNvPr id="30" name="Straight Arrow Connector 29">
            <a:extLst>
              <a:ext uri="{FF2B5EF4-FFF2-40B4-BE49-F238E27FC236}">
                <a16:creationId xmlns:a16="http://schemas.microsoft.com/office/drawing/2014/main" id="{E457A765-423C-6B3B-4A4C-FA0954681FA4}"/>
              </a:ext>
            </a:extLst>
          </p:cNvPr>
          <p:cNvCxnSpPr>
            <a:stCxn id="27" idx="4"/>
            <a:endCxn id="29" idx="1"/>
          </p:cNvCxnSpPr>
          <p:nvPr/>
        </p:nvCxnSpPr>
        <p:spPr>
          <a:xfrm>
            <a:off x="5572947" y="4485044"/>
            <a:ext cx="1" cy="189984"/>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8C7938C-55A5-D90D-358B-1C61FAB09AC2}"/>
              </a:ext>
            </a:extLst>
          </p:cNvPr>
          <p:cNvCxnSpPr>
            <a:stCxn id="7" idx="4"/>
            <a:endCxn id="26" idx="0"/>
          </p:cNvCxnSpPr>
          <p:nvPr/>
        </p:nvCxnSpPr>
        <p:spPr>
          <a:xfrm>
            <a:off x="5598086" y="2757465"/>
            <a:ext cx="3419220" cy="39916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EC1AC39-DE8E-F0C3-4E30-45135D33EED7}"/>
              </a:ext>
            </a:extLst>
          </p:cNvPr>
          <p:cNvSpPr/>
          <p:nvPr/>
        </p:nvSpPr>
        <p:spPr>
          <a:xfrm>
            <a:off x="4472820" y="5120805"/>
            <a:ext cx="2213443" cy="282811"/>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FFFFFF"/>
              </a:buClr>
              <a:buSzTx/>
              <a:buFontTx/>
              <a:buNone/>
              <a:tabLst/>
              <a:defRPr/>
            </a:pPr>
            <a:r>
              <a:rPr lang="en-US" sz="1100" dirty="0">
                <a:solidFill>
                  <a:srgbClr val="03234B"/>
                </a:solidFill>
                <a:latin typeface="Arial"/>
              </a:rPr>
              <a:t>Structural checks</a:t>
            </a:r>
            <a:endParaRPr kumimoji="0" lang="en-US" sz="1100" b="0" i="0" u="none" strike="noStrike" kern="1200" cap="none" spc="0" normalizeH="0" baseline="0" noProof="0" dirty="0">
              <a:ln>
                <a:noFill/>
              </a:ln>
              <a:solidFill>
                <a:srgbClr val="03234B"/>
              </a:solidFill>
              <a:effectLst/>
              <a:uLnTx/>
              <a:uFillTx/>
              <a:latin typeface="Arial"/>
              <a:ea typeface="+mn-ea"/>
              <a:cs typeface="+mn-cs"/>
            </a:endParaRPr>
          </a:p>
        </p:txBody>
      </p:sp>
      <p:cxnSp>
        <p:nvCxnSpPr>
          <p:cNvPr id="33" name="Straight Arrow Connector 32">
            <a:extLst>
              <a:ext uri="{FF2B5EF4-FFF2-40B4-BE49-F238E27FC236}">
                <a16:creationId xmlns:a16="http://schemas.microsoft.com/office/drawing/2014/main" id="{CFB63AAE-DDF0-E2CD-AD6A-7FE9B92CEBBD}"/>
              </a:ext>
            </a:extLst>
          </p:cNvPr>
          <p:cNvCxnSpPr>
            <a:cxnSpLocks/>
            <a:endCxn id="32" idx="0"/>
          </p:cNvCxnSpPr>
          <p:nvPr/>
        </p:nvCxnSpPr>
        <p:spPr>
          <a:xfrm flipH="1">
            <a:off x="5579542" y="4957839"/>
            <a:ext cx="1578" cy="162966"/>
          </a:xfrm>
          <a:prstGeom prst="straightConnector1">
            <a:avLst/>
          </a:prstGeom>
          <a:ln w="22225">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00068C7-A55D-DEB2-8AD1-FE944AAA6D8F}"/>
              </a:ext>
            </a:extLst>
          </p:cNvPr>
          <p:cNvSpPr/>
          <p:nvPr/>
        </p:nvSpPr>
        <p:spPr>
          <a:xfrm>
            <a:off x="2225463" y="2899938"/>
            <a:ext cx="8074526" cy="770240"/>
          </a:xfrm>
          <a:prstGeom prst="rect">
            <a:avLst/>
          </a:prstGeom>
          <a:solidFill>
            <a:schemeClr val="accent2">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FA35538B-D224-5017-85FB-DDE1E67B4F9A}"/>
              </a:ext>
            </a:extLst>
          </p:cNvPr>
          <p:cNvSpPr txBox="1"/>
          <p:nvPr/>
        </p:nvSpPr>
        <p:spPr>
          <a:xfrm>
            <a:off x="6696809" y="4109369"/>
            <a:ext cx="4399026" cy="400110"/>
          </a:xfrm>
          <a:prstGeom prst="rect">
            <a:avLst/>
          </a:prstGeom>
          <a:noFill/>
        </p:spPr>
        <p:txBody>
          <a:bodyPr wrap="square" rtlCol="0">
            <a:spAutoFit/>
          </a:bodyPr>
          <a:lstStyle/>
          <a:p>
            <a:pPr algn="l"/>
            <a:r>
              <a:rPr lang="en-US" sz="2000" dirty="0">
                <a:solidFill>
                  <a:schemeClr val="accent1">
                    <a:lumMod val="75000"/>
                  </a:schemeClr>
                </a:solidFill>
              </a:rPr>
              <a:t>is the design correctly constrained ? </a:t>
            </a:r>
          </a:p>
        </p:txBody>
      </p:sp>
      <p:sp>
        <p:nvSpPr>
          <p:cNvPr id="38" name="TextBox 37">
            <a:extLst>
              <a:ext uri="{FF2B5EF4-FFF2-40B4-BE49-F238E27FC236}">
                <a16:creationId xmlns:a16="http://schemas.microsoft.com/office/drawing/2014/main" id="{6E10A22A-9884-8396-54A5-BCEF93109F4D}"/>
              </a:ext>
            </a:extLst>
          </p:cNvPr>
          <p:cNvSpPr txBox="1"/>
          <p:nvPr/>
        </p:nvSpPr>
        <p:spPr>
          <a:xfrm>
            <a:off x="6717985" y="5066542"/>
            <a:ext cx="4399026" cy="400110"/>
          </a:xfrm>
          <a:prstGeom prst="rect">
            <a:avLst/>
          </a:prstGeom>
          <a:noFill/>
        </p:spPr>
        <p:txBody>
          <a:bodyPr wrap="square" rtlCol="0">
            <a:spAutoFit/>
          </a:bodyPr>
          <a:lstStyle/>
          <a:p>
            <a:pPr algn="l"/>
            <a:r>
              <a:rPr lang="en-US" sz="2000" dirty="0">
                <a:solidFill>
                  <a:schemeClr val="accent1">
                    <a:lumMod val="75000"/>
                  </a:schemeClr>
                </a:solidFill>
              </a:rPr>
              <a:t>are all the CDCs well synchronized ? </a:t>
            </a:r>
          </a:p>
        </p:txBody>
      </p:sp>
      <p:sp>
        <p:nvSpPr>
          <p:cNvPr id="35" name="Slide Number Placeholder 34">
            <a:extLst>
              <a:ext uri="{FF2B5EF4-FFF2-40B4-BE49-F238E27FC236}">
                <a16:creationId xmlns:a16="http://schemas.microsoft.com/office/drawing/2014/main" id="{153D8939-3793-2A2B-2311-56F79DC273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36</a:t>
            </a:fld>
            <a:endParaRPr lang="en-US" dirty="0"/>
          </a:p>
        </p:txBody>
      </p:sp>
    </p:spTree>
    <p:extLst>
      <p:ext uri="{BB962C8B-B14F-4D97-AF65-F5344CB8AC3E}">
        <p14:creationId xmlns:p14="http://schemas.microsoft.com/office/powerpoint/2010/main" val="38451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7" grpId="0" animBg="1"/>
      <p:bldP spid="18" grpId="0" animBg="1"/>
      <p:bldP spid="24" grpId="0" animBg="1"/>
      <p:bldP spid="26" grpId="0" animBg="1"/>
      <p:bldP spid="27" grpId="0" animBg="1"/>
      <p:bldP spid="29" grpId="0" animBg="1"/>
      <p:bldP spid="32" grpId="0" animBg="1"/>
      <p:bldP spid="36" grpId="0" animBg="1"/>
      <p:bldP spid="37" grpId="0"/>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63D-DADD-4584-AD32-3AB50A4B37DD}"/>
              </a:ext>
            </a:extLst>
          </p:cNvPr>
          <p:cNvSpPr>
            <a:spLocks noGrp="1"/>
          </p:cNvSpPr>
          <p:nvPr>
            <p:ph type="title"/>
          </p:nvPr>
        </p:nvSpPr>
        <p:spPr>
          <a:xfrm>
            <a:off x="82343" y="103226"/>
            <a:ext cx="12129856" cy="864150"/>
          </a:xfrm>
        </p:spPr>
        <p:txBody>
          <a:bodyPr>
            <a:noAutofit/>
          </a:bodyPr>
          <a:lstStyle/>
          <a:p>
            <a:r>
              <a:rPr lang="en-US" sz="4000" b="1" dirty="0"/>
              <a:t>Structural CDC - Commonly Used Synchronization Schemes</a:t>
            </a:r>
          </a:p>
        </p:txBody>
      </p:sp>
      <p:sp>
        <p:nvSpPr>
          <p:cNvPr id="20" name="Content Placeholder 19">
            <a:extLst>
              <a:ext uri="{FF2B5EF4-FFF2-40B4-BE49-F238E27FC236}">
                <a16:creationId xmlns:a16="http://schemas.microsoft.com/office/drawing/2014/main" id="{A147CDAA-1073-577D-0B81-57B41C11F9E7}"/>
              </a:ext>
            </a:extLst>
          </p:cNvPr>
          <p:cNvSpPr>
            <a:spLocks noGrp="1"/>
          </p:cNvSpPr>
          <p:nvPr>
            <p:ph idx="1"/>
          </p:nvPr>
        </p:nvSpPr>
        <p:spPr/>
        <p:txBody>
          <a:bodyPr/>
          <a:lstStyle/>
          <a:p>
            <a:pPr marL="0" indent="0">
              <a:buNone/>
            </a:pPr>
            <a:endParaRPr lang="en-US" sz="2800" dirty="0"/>
          </a:p>
          <a:p>
            <a:pPr marL="0" indent="0">
              <a:buNone/>
            </a:pPr>
            <a:endParaRPr lang="en-US" sz="2800" dirty="0"/>
          </a:p>
          <a:p>
            <a:pPr marL="0" indent="0">
              <a:buNone/>
            </a:pPr>
            <a:endParaRPr lang="en-US" dirty="0"/>
          </a:p>
        </p:txBody>
      </p:sp>
      <p:sp>
        <p:nvSpPr>
          <p:cNvPr id="12" name="TextBox 11">
            <a:extLst>
              <a:ext uri="{FF2B5EF4-FFF2-40B4-BE49-F238E27FC236}">
                <a16:creationId xmlns:a16="http://schemas.microsoft.com/office/drawing/2014/main" id="{734BD5B8-D607-782F-E295-1BABF8EB9398}"/>
              </a:ext>
            </a:extLst>
          </p:cNvPr>
          <p:cNvSpPr txBox="1"/>
          <p:nvPr/>
        </p:nvSpPr>
        <p:spPr>
          <a:xfrm>
            <a:off x="3652557" y="2571229"/>
            <a:ext cx="1923732" cy="307777"/>
          </a:xfrm>
          <a:prstGeom prst="rect">
            <a:avLst/>
          </a:prstGeom>
          <a:noFill/>
        </p:spPr>
        <p:txBody>
          <a:bodyPr wrap="none" rtlCol="0" anchor="ctr">
            <a:spAutoFit/>
          </a:bodyPr>
          <a:lstStyle/>
          <a:p>
            <a:r>
              <a:rPr lang="en-US" sz="1400" b="1" dirty="0"/>
              <a:t>Double-FF synchronizer</a:t>
            </a:r>
          </a:p>
        </p:txBody>
      </p:sp>
      <p:sp>
        <p:nvSpPr>
          <p:cNvPr id="14" name="TextBox 13">
            <a:extLst>
              <a:ext uri="{FF2B5EF4-FFF2-40B4-BE49-F238E27FC236}">
                <a16:creationId xmlns:a16="http://schemas.microsoft.com/office/drawing/2014/main" id="{8DF1BE79-F1A3-B30C-6FA6-1ACA27033A67}"/>
              </a:ext>
            </a:extLst>
          </p:cNvPr>
          <p:cNvSpPr txBox="1"/>
          <p:nvPr/>
        </p:nvSpPr>
        <p:spPr>
          <a:xfrm>
            <a:off x="9284359" y="2560761"/>
            <a:ext cx="1542217" cy="307777"/>
          </a:xfrm>
          <a:prstGeom prst="rect">
            <a:avLst/>
          </a:prstGeom>
          <a:noFill/>
        </p:spPr>
        <p:txBody>
          <a:bodyPr wrap="none" rtlCol="0" anchor="ctr">
            <a:spAutoFit/>
          </a:bodyPr>
          <a:lstStyle/>
          <a:p>
            <a:r>
              <a:rPr lang="en-US" sz="1400" b="1" dirty="0"/>
              <a:t>MUX synchronizer</a:t>
            </a:r>
          </a:p>
        </p:txBody>
      </p:sp>
      <p:sp>
        <p:nvSpPr>
          <p:cNvPr id="16" name="TextBox 15">
            <a:extLst>
              <a:ext uri="{FF2B5EF4-FFF2-40B4-BE49-F238E27FC236}">
                <a16:creationId xmlns:a16="http://schemas.microsoft.com/office/drawing/2014/main" id="{201C0836-A91C-3FE7-8E77-A2A1C79F9418}"/>
              </a:ext>
            </a:extLst>
          </p:cNvPr>
          <p:cNvSpPr txBox="1"/>
          <p:nvPr/>
        </p:nvSpPr>
        <p:spPr>
          <a:xfrm>
            <a:off x="2114097" y="5474223"/>
            <a:ext cx="2050726" cy="307777"/>
          </a:xfrm>
          <a:prstGeom prst="rect">
            <a:avLst/>
          </a:prstGeom>
          <a:noFill/>
        </p:spPr>
        <p:txBody>
          <a:bodyPr wrap="square" rtlCol="0">
            <a:spAutoFit/>
          </a:bodyPr>
          <a:lstStyle/>
          <a:p>
            <a:r>
              <a:rPr lang="en-US" sz="1400" b="1" dirty="0"/>
              <a:t>Handshake synchronizer</a:t>
            </a:r>
          </a:p>
        </p:txBody>
      </p:sp>
      <p:sp>
        <p:nvSpPr>
          <p:cNvPr id="18" name="TextBox 17">
            <a:extLst>
              <a:ext uri="{FF2B5EF4-FFF2-40B4-BE49-F238E27FC236}">
                <a16:creationId xmlns:a16="http://schemas.microsoft.com/office/drawing/2014/main" id="{A421F686-C173-AB95-72A8-EEAAC6A4998A}"/>
              </a:ext>
            </a:extLst>
          </p:cNvPr>
          <p:cNvSpPr txBox="1"/>
          <p:nvPr/>
        </p:nvSpPr>
        <p:spPr>
          <a:xfrm>
            <a:off x="8231018" y="5482937"/>
            <a:ext cx="1500795" cy="307777"/>
          </a:xfrm>
          <a:prstGeom prst="rect">
            <a:avLst/>
          </a:prstGeom>
          <a:noFill/>
        </p:spPr>
        <p:txBody>
          <a:bodyPr wrap="none" rtlCol="0">
            <a:spAutoFit/>
          </a:bodyPr>
          <a:lstStyle/>
          <a:p>
            <a:r>
              <a:rPr lang="en-US" sz="1400" b="1" dirty="0"/>
              <a:t>FIFO synchronizer</a:t>
            </a:r>
          </a:p>
        </p:txBody>
      </p:sp>
      <p:sp>
        <p:nvSpPr>
          <p:cNvPr id="13" name="Slide Number Placeholder 12">
            <a:extLst>
              <a:ext uri="{FF2B5EF4-FFF2-40B4-BE49-F238E27FC236}">
                <a16:creationId xmlns:a16="http://schemas.microsoft.com/office/drawing/2014/main" id="{BA215097-9C5B-BE44-A91E-EE023A212715}"/>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37</a:t>
            </a:fld>
            <a:endParaRPr lang="en-US" dirty="0"/>
          </a:p>
        </p:txBody>
      </p:sp>
      <p:grpSp>
        <p:nvGrpSpPr>
          <p:cNvPr id="210" name="Group 209">
            <a:extLst>
              <a:ext uri="{FF2B5EF4-FFF2-40B4-BE49-F238E27FC236}">
                <a16:creationId xmlns:a16="http://schemas.microsoft.com/office/drawing/2014/main" id="{D95E4A53-2CF5-0C49-8658-FD4E131CA1F1}"/>
              </a:ext>
            </a:extLst>
          </p:cNvPr>
          <p:cNvGrpSpPr/>
          <p:nvPr/>
        </p:nvGrpSpPr>
        <p:grpSpPr>
          <a:xfrm>
            <a:off x="854755" y="995917"/>
            <a:ext cx="3956066" cy="1818254"/>
            <a:chOff x="707573" y="1556607"/>
            <a:chExt cx="4927898" cy="1958300"/>
          </a:xfrm>
        </p:grpSpPr>
        <p:sp>
          <p:nvSpPr>
            <p:cNvPr id="8" name="Rectangle 7">
              <a:extLst>
                <a:ext uri="{FF2B5EF4-FFF2-40B4-BE49-F238E27FC236}">
                  <a16:creationId xmlns:a16="http://schemas.microsoft.com/office/drawing/2014/main" id="{908792DE-CDA2-B766-E323-B3D191BB19BF}"/>
                </a:ext>
              </a:extLst>
            </p:cNvPr>
            <p:cNvSpPr/>
            <p:nvPr/>
          </p:nvSpPr>
          <p:spPr>
            <a:xfrm>
              <a:off x="1194536" y="2074246"/>
              <a:ext cx="804129" cy="1046426"/>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defTabSz="685800" eaLnBrk="1" fontAlgn="auto" hangingPunct="1">
                <a:spcBef>
                  <a:spcPts val="0"/>
                </a:spcBef>
                <a:spcAft>
                  <a:spcPts val="0"/>
                </a:spcAft>
                <a:defRPr/>
              </a:pPr>
              <a:endParaRPr lang="en-US" sz="1350" kern="0">
                <a:solidFill>
                  <a:sysClr val="windowText" lastClr="000000"/>
                </a:solidFill>
                <a:latin typeface="Calibri"/>
              </a:endParaRPr>
            </a:p>
          </p:txBody>
        </p:sp>
        <p:cxnSp>
          <p:nvCxnSpPr>
            <p:cNvPr id="10" name="Straight Connector 9">
              <a:extLst>
                <a:ext uri="{FF2B5EF4-FFF2-40B4-BE49-F238E27FC236}">
                  <a16:creationId xmlns:a16="http://schemas.microsoft.com/office/drawing/2014/main" id="{CB6BB4C4-7669-F76B-F774-1193B41FCD67}"/>
                </a:ext>
              </a:extLst>
            </p:cNvPr>
            <p:cNvCxnSpPr/>
            <p:nvPr/>
          </p:nvCxnSpPr>
          <p:spPr>
            <a:xfrm>
              <a:off x="707573" y="2262381"/>
              <a:ext cx="486963" cy="0"/>
            </a:xfrm>
            <a:prstGeom prst="line">
              <a:avLst/>
            </a:prstGeom>
            <a:noFill/>
            <a:ln w="25400" cap="flat" cmpd="sng" algn="ctr">
              <a:solidFill>
                <a:srgbClr val="BE4B48"/>
              </a:solidFill>
              <a:prstDash val="solid"/>
              <a:tailEnd type="triangle"/>
            </a:ln>
            <a:effectLst/>
          </p:spPr>
        </p:cxnSp>
        <p:cxnSp>
          <p:nvCxnSpPr>
            <p:cNvPr id="15" name="Straight Connector 14">
              <a:extLst>
                <a:ext uri="{FF2B5EF4-FFF2-40B4-BE49-F238E27FC236}">
                  <a16:creationId xmlns:a16="http://schemas.microsoft.com/office/drawing/2014/main" id="{C1106D32-3C1E-D892-363E-309E54CF3726}"/>
                </a:ext>
              </a:extLst>
            </p:cNvPr>
            <p:cNvCxnSpPr>
              <a:cxnSpLocks/>
            </p:cNvCxnSpPr>
            <p:nvPr/>
          </p:nvCxnSpPr>
          <p:spPr>
            <a:xfrm>
              <a:off x="1042298" y="3012777"/>
              <a:ext cx="262537" cy="0"/>
            </a:xfrm>
            <a:prstGeom prst="line">
              <a:avLst/>
            </a:prstGeom>
            <a:noFill/>
            <a:ln w="25400" cap="flat" cmpd="sng" algn="ctr">
              <a:solidFill>
                <a:srgbClr val="C0504D">
                  <a:shade val="95000"/>
                  <a:satMod val="105000"/>
                </a:srgbClr>
              </a:solidFill>
              <a:prstDash val="solid"/>
              <a:headEnd w="lg" len="med"/>
              <a:tailEnd type="triangle" w="lg" len="med"/>
            </a:ln>
            <a:effectLst/>
          </p:spPr>
        </p:cxnSp>
        <p:sp>
          <p:nvSpPr>
            <p:cNvPr id="17" name="TextBox 31">
              <a:extLst>
                <a:ext uri="{FF2B5EF4-FFF2-40B4-BE49-F238E27FC236}">
                  <a16:creationId xmlns:a16="http://schemas.microsoft.com/office/drawing/2014/main" id="{6F3FBBFE-4D41-5248-E9A6-03A249976751}"/>
                </a:ext>
              </a:extLst>
            </p:cNvPr>
            <p:cNvSpPr txBox="1"/>
            <p:nvPr/>
          </p:nvSpPr>
          <p:spPr>
            <a:xfrm>
              <a:off x="1250788" y="2154566"/>
              <a:ext cx="53526"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19" name="TextBox 32">
              <a:extLst>
                <a:ext uri="{FF2B5EF4-FFF2-40B4-BE49-F238E27FC236}">
                  <a16:creationId xmlns:a16="http://schemas.microsoft.com/office/drawing/2014/main" id="{7B2A395F-F270-C3A6-601D-4756E8444D9C}"/>
                </a:ext>
              </a:extLst>
            </p:cNvPr>
            <p:cNvSpPr txBox="1"/>
            <p:nvPr/>
          </p:nvSpPr>
          <p:spPr>
            <a:xfrm>
              <a:off x="1864507" y="2152737"/>
              <a:ext cx="53526"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Q</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22" name="TextBox 33">
              <a:extLst>
                <a:ext uri="{FF2B5EF4-FFF2-40B4-BE49-F238E27FC236}">
                  <a16:creationId xmlns:a16="http://schemas.microsoft.com/office/drawing/2014/main" id="{ACE5FCA3-6170-5481-8579-D9D76E494795}"/>
                </a:ext>
              </a:extLst>
            </p:cNvPr>
            <p:cNvSpPr txBox="1"/>
            <p:nvPr/>
          </p:nvSpPr>
          <p:spPr>
            <a:xfrm>
              <a:off x="1288502" y="2904962"/>
              <a:ext cx="260464" cy="21633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Clk</a:t>
              </a:r>
              <a:endParaRPr lang="en-US" sz="900" kern="0" dirty="0">
                <a:solidFill>
                  <a:srgbClr val="000000"/>
                </a:solidFill>
                <a:latin typeface="Times New Roman" panose="02020603050405020304" pitchFamily="18" charset="0"/>
                <a:ea typeface="Times New Roman" panose="02020603050405020304" pitchFamily="18" charset="0"/>
              </a:endParaRPr>
            </a:p>
          </p:txBody>
        </p:sp>
        <p:sp>
          <p:nvSpPr>
            <p:cNvPr id="24" name="Rectangle 23">
              <a:extLst>
                <a:ext uri="{FF2B5EF4-FFF2-40B4-BE49-F238E27FC236}">
                  <a16:creationId xmlns:a16="http://schemas.microsoft.com/office/drawing/2014/main" id="{F85623B6-6D61-2CCF-AAD9-860C04370360}"/>
                </a:ext>
              </a:extLst>
            </p:cNvPr>
            <p:cNvSpPr/>
            <p:nvPr/>
          </p:nvSpPr>
          <p:spPr>
            <a:xfrm>
              <a:off x="3070337" y="2091243"/>
              <a:ext cx="804129" cy="1029429"/>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defTabSz="685800" eaLnBrk="1" fontAlgn="auto" hangingPunct="1">
                <a:spcBef>
                  <a:spcPts val="0"/>
                </a:spcBef>
                <a:spcAft>
                  <a:spcPts val="0"/>
                </a:spcAft>
                <a:defRPr/>
              </a:pPr>
              <a:endParaRPr lang="en-US" sz="1350" kern="0">
                <a:solidFill>
                  <a:sysClr val="windowText" lastClr="000000"/>
                </a:solidFill>
                <a:latin typeface="Calibri"/>
              </a:endParaRPr>
            </a:p>
          </p:txBody>
        </p:sp>
        <p:sp>
          <p:nvSpPr>
            <p:cNvPr id="26" name="Rectangle 25">
              <a:extLst>
                <a:ext uri="{FF2B5EF4-FFF2-40B4-BE49-F238E27FC236}">
                  <a16:creationId xmlns:a16="http://schemas.microsoft.com/office/drawing/2014/main" id="{76F23E99-21A8-4E18-4855-FD6EC819610A}"/>
                </a:ext>
              </a:extLst>
            </p:cNvPr>
            <p:cNvSpPr/>
            <p:nvPr/>
          </p:nvSpPr>
          <p:spPr>
            <a:xfrm>
              <a:off x="4344379" y="2091243"/>
              <a:ext cx="804129" cy="1048779"/>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defTabSz="685800" eaLnBrk="1" fontAlgn="auto" hangingPunct="1">
                <a:spcBef>
                  <a:spcPts val="0"/>
                </a:spcBef>
                <a:spcAft>
                  <a:spcPts val="0"/>
                </a:spcAft>
                <a:defRPr/>
              </a:pPr>
              <a:endParaRPr lang="en-US" sz="1350" kern="0">
                <a:solidFill>
                  <a:sysClr val="windowText" lastClr="000000"/>
                </a:solidFill>
                <a:latin typeface="Calibri"/>
              </a:endParaRPr>
            </a:p>
          </p:txBody>
        </p:sp>
        <p:cxnSp>
          <p:nvCxnSpPr>
            <p:cNvPr id="45" name="Straight Connector 44">
              <a:extLst>
                <a:ext uri="{FF2B5EF4-FFF2-40B4-BE49-F238E27FC236}">
                  <a16:creationId xmlns:a16="http://schemas.microsoft.com/office/drawing/2014/main" id="{CE7CB09D-D82C-4311-3688-049C6DBAD33A}"/>
                </a:ext>
              </a:extLst>
            </p:cNvPr>
            <p:cNvCxnSpPr/>
            <p:nvPr/>
          </p:nvCxnSpPr>
          <p:spPr>
            <a:xfrm>
              <a:off x="1382166" y="1753920"/>
              <a:ext cx="0" cy="0"/>
            </a:xfrm>
            <a:prstGeom prst="line">
              <a:avLst/>
            </a:prstGeom>
            <a:noFill/>
            <a:ln w="9525" cap="flat" cmpd="sng" algn="ctr">
              <a:solidFill>
                <a:srgbClr val="4F81BD">
                  <a:shade val="95000"/>
                  <a:satMod val="105000"/>
                </a:srgbClr>
              </a:solidFill>
              <a:prstDash val="solid"/>
            </a:ln>
            <a:effectLst/>
          </p:spPr>
        </p:cxnSp>
        <p:sp>
          <p:nvSpPr>
            <p:cNvPr id="52" name="TextBox 31">
              <a:extLst>
                <a:ext uri="{FF2B5EF4-FFF2-40B4-BE49-F238E27FC236}">
                  <a16:creationId xmlns:a16="http://schemas.microsoft.com/office/drawing/2014/main" id="{4F7B1771-01ED-2C50-3AF7-B69619D30959}"/>
                </a:ext>
              </a:extLst>
            </p:cNvPr>
            <p:cNvSpPr txBox="1"/>
            <p:nvPr/>
          </p:nvSpPr>
          <p:spPr>
            <a:xfrm>
              <a:off x="3115191" y="2150904"/>
              <a:ext cx="53526"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53" name="TextBox 32">
              <a:extLst>
                <a:ext uri="{FF2B5EF4-FFF2-40B4-BE49-F238E27FC236}">
                  <a16:creationId xmlns:a16="http://schemas.microsoft.com/office/drawing/2014/main" id="{F041CF41-64E4-AA37-379D-6ECC1B299254}"/>
                </a:ext>
              </a:extLst>
            </p:cNvPr>
            <p:cNvSpPr txBox="1"/>
            <p:nvPr/>
          </p:nvSpPr>
          <p:spPr>
            <a:xfrm>
              <a:off x="3728910" y="2149075"/>
              <a:ext cx="53526"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Q</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54" name="TextBox 33">
              <a:extLst>
                <a:ext uri="{FF2B5EF4-FFF2-40B4-BE49-F238E27FC236}">
                  <a16:creationId xmlns:a16="http://schemas.microsoft.com/office/drawing/2014/main" id="{D2C9D8FD-B76F-11FA-0A8F-2F74A0BA98FA}"/>
                </a:ext>
              </a:extLst>
            </p:cNvPr>
            <p:cNvSpPr txBox="1"/>
            <p:nvPr/>
          </p:nvSpPr>
          <p:spPr>
            <a:xfrm>
              <a:off x="3152904" y="2901301"/>
              <a:ext cx="400626" cy="214426"/>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Clk</a:t>
              </a:r>
              <a:endParaRPr lang="en-US" sz="900" kern="0" dirty="0">
                <a:solidFill>
                  <a:srgbClr val="000000"/>
                </a:solidFill>
                <a:latin typeface="Times New Roman" panose="02020603050405020304" pitchFamily="18" charset="0"/>
                <a:ea typeface="Times New Roman" panose="02020603050405020304" pitchFamily="18" charset="0"/>
              </a:endParaRPr>
            </a:p>
          </p:txBody>
        </p:sp>
        <p:sp>
          <p:nvSpPr>
            <p:cNvPr id="55" name="TextBox 31">
              <a:extLst>
                <a:ext uri="{FF2B5EF4-FFF2-40B4-BE49-F238E27FC236}">
                  <a16:creationId xmlns:a16="http://schemas.microsoft.com/office/drawing/2014/main" id="{6875EE83-79AB-7CA3-E69D-E30A4AD157B6}"/>
                </a:ext>
              </a:extLst>
            </p:cNvPr>
            <p:cNvSpPr txBox="1"/>
            <p:nvPr/>
          </p:nvSpPr>
          <p:spPr>
            <a:xfrm>
              <a:off x="4392974" y="2150904"/>
              <a:ext cx="53526"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56" name="TextBox 32">
              <a:extLst>
                <a:ext uri="{FF2B5EF4-FFF2-40B4-BE49-F238E27FC236}">
                  <a16:creationId xmlns:a16="http://schemas.microsoft.com/office/drawing/2014/main" id="{7BD059A2-EDB6-00D3-365F-BF7AD2A0765B}"/>
                </a:ext>
              </a:extLst>
            </p:cNvPr>
            <p:cNvSpPr txBox="1"/>
            <p:nvPr/>
          </p:nvSpPr>
          <p:spPr>
            <a:xfrm>
              <a:off x="5006693" y="2149075"/>
              <a:ext cx="53526"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Q</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57" name="TextBox 33">
              <a:extLst>
                <a:ext uri="{FF2B5EF4-FFF2-40B4-BE49-F238E27FC236}">
                  <a16:creationId xmlns:a16="http://schemas.microsoft.com/office/drawing/2014/main" id="{B5B4482A-3912-A39C-ECE7-1D490F392539}"/>
                </a:ext>
              </a:extLst>
            </p:cNvPr>
            <p:cNvSpPr txBox="1"/>
            <p:nvPr/>
          </p:nvSpPr>
          <p:spPr>
            <a:xfrm>
              <a:off x="4430688" y="2901301"/>
              <a:ext cx="317325" cy="21633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Clk</a:t>
              </a:r>
              <a:endParaRPr lang="en-US" sz="900" kern="0" dirty="0">
                <a:solidFill>
                  <a:srgbClr val="000000"/>
                </a:solidFill>
                <a:latin typeface="Times New Roman" panose="02020603050405020304" pitchFamily="18" charset="0"/>
                <a:ea typeface="Times New Roman" panose="02020603050405020304" pitchFamily="18" charset="0"/>
              </a:endParaRPr>
            </a:p>
          </p:txBody>
        </p:sp>
        <p:cxnSp>
          <p:nvCxnSpPr>
            <p:cNvPr id="58" name="Straight Connector 57">
              <a:extLst>
                <a:ext uri="{FF2B5EF4-FFF2-40B4-BE49-F238E27FC236}">
                  <a16:creationId xmlns:a16="http://schemas.microsoft.com/office/drawing/2014/main" id="{6688B76D-2E8A-4294-2A86-7D10DF8D4CDB}"/>
                </a:ext>
              </a:extLst>
            </p:cNvPr>
            <p:cNvCxnSpPr>
              <a:cxnSpLocks/>
            </p:cNvCxnSpPr>
            <p:nvPr/>
          </p:nvCxnSpPr>
          <p:spPr>
            <a:xfrm>
              <a:off x="1998665" y="2262381"/>
              <a:ext cx="1071672" cy="0"/>
            </a:xfrm>
            <a:prstGeom prst="line">
              <a:avLst/>
            </a:prstGeom>
            <a:noFill/>
            <a:ln w="25400" cap="flat" cmpd="sng" algn="ctr">
              <a:solidFill>
                <a:srgbClr val="4F81BD">
                  <a:shade val="95000"/>
                  <a:satMod val="105000"/>
                </a:srgbClr>
              </a:solidFill>
              <a:prstDash val="solid"/>
              <a:tailEnd type="triangle"/>
            </a:ln>
            <a:effectLst/>
          </p:spPr>
        </p:cxnSp>
        <p:cxnSp>
          <p:nvCxnSpPr>
            <p:cNvPr id="60" name="Straight Connector 59">
              <a:extLst>
                <a:ext uri="{FF2B5EF4-FFF2-40B4-BE49-F238E27FC236}">
                  <a16:creationId xmlns:a16="http://schemas.microsoft.com/office/drawing/2014/main" id="{8E63AEA4-C75F-E912-D59A-CDCCF0E4543E}"/>
                </a:ext>
              </a:extLst>
            </p:cNvPr>
            <p:cNvCxnSpPr>
              <a:cxnSpLocks/>
            </p:cNvCxnSpPr>
            <p:nvPr/>
          </p:nvCxnSpPr>
          <p:spPr>
            <a:xfrm>
              <a:off x="3874466" y="2262381"/>
              <a:ext cx="486963" cy="0"/>
            </a:xfrm>
            <a:prstGeom prst="line">
              <a:avLst/>
            </a:prstGeom>
            <a:noFill/>
            <a:ln w="25400" cap="flat" cmpd="sng" algn="ctr">
              <a:solidFill>
                <a:srgbClr val="4F81BD">
                  <a:shade val="95000"/>
                  <a:satMod val="105000"/>
                </a:srgbClr>
              </a:solidFill>
              <a:prstDash val="solid"/>
              <a:tailEnd type="triangle"/>
            </a:ln>
            <a:effectLst/>
          </p:spPr>
        </p:cxnSp>
        <p:cxnSp>
          <p:nvCxnSpPr>
            <p:cNvPr id="62" name="Straight Connector 61">
              <a:extLst>
                <a:ext uri="{FF2B5EF4-FFF2-40B4-BE49-F238E27FC236}">
                  <a16:creationId xmlns:a16="http://schemas.microsoft.com/office/drawing/2014/main" id="{00FB605C-8109-5077-A0D8-58C87680420C}"/>
                </a:ext>
              </a:extLst>
            </p:cNvPr>
            <p:cNvCxnSpPr>
              <a:cxnSpLocks/>
            </p:cNvCxnSpPr>
            <p:nvPr/>
          </p:nvCxnSpPr>
          <p:spPr>
            <a:xfrm>
              <a:off x="5148508" y="2262381"/>
              <a:ext cx="486963" cy="0"/>
            </a:xfrm>
            <a:prstGeom prst="line">
              <a:avLst/>
            </a:prstGeom>
            <a:noFill/>
            <a:ln w="25400" cap="flat" cmpd="sng" algn="ctr">
              <a:solidFill>
                <a:srgbClr val="4F81BD">
                  <a:shade val="95000"/>
                  <a:satMod val="105000"/>
                </a:srgbClr>
              </a:solidFill>
              <a:prstDash val="solid"/>
              <a:tailEnd type="triangle"/>
            </a:ln>
            <a:effectLst/>
          </p:spPr>
        </p:cxnSp>
        <p:cxnSp>
          <p:nvCxnSpPr>
            <p:cNvPr id="63" name="Straight Connector 62">
              <a:extLst>
                <a:ext uri="{FF2B5EF4-FFF2-40B4-BE49-F238E27FC236}">
                  <a16:creationId xmlns:a16="http://schemas.microsoft.com/office/drawing/2014/main" id="{C822A982-1859-B8A8-D754-91459373AF1C}"/>
                </a:ext>
              </a:extLst>
            </p:cNvPr>
            <p:cNvCxnSpPr>
              <a:cxnSpLocks/>
            </p:cNvCxnSpPr>
            <p:nvPr/>
          </p:nvCxnSpPr>
          <p:spPr>
            <a:xfrm>
              <a:off x="4069050" y="3012777"/>
              <a:ext cx="366884" cy="0"/>
            </a:xfrm>
            <a:prstGeom prst="line">
              <a:avLst/>
            </a:prstGeom>
            <a:noFill/>
            <a:ln w="25400" cap="flat" cmpd="sng" algn="ctr">
              <a:solidFill>
                <a:srgbClr val="4F81BD">
                  <a:shade val="95000"/>
                  <a:satMod val="105000"/>
                </a:srgbClr>
              </a:solidFill>
              <a:prstDash val="solid"/>
              <a:headEnd w="lg" len="med"/>
              <a:tailEnd type="triangle" w="lg" len="med"/>
            </a:ln>
            <a:effectLst/>
          </p:spPr>
        </p:cxnSp>
        <p:cxnSp>
          <p:nvCxnSpPr>
            <p:cNvPr id="65" name="Straight Connector 64">
              <a:extLst>
                <a:ext uri="{FF2B5EF4-FFF2-40B4-BE49-F238E27FC236}">
                  <a16:creationId xmlns:a16="http://schemas.microsoft.com/office/drawing/2014/main" id="{5D72C345-751A-6224-458F-29A7F5C6E854}"/>
                </a:ext>
              </a:extLst>
            </p:cNvPr>
            <p:cNvCxnSpPr>
              <a:cxnSpLocks/>
            </p:cNvCxnSpPr>
            <p:nvPr/>
          </p:nvCxnSpPr>
          <p:spPr>
            <a:xfrm>
              <a:off x="2742135" y="3001119"/>
              <a:ext cx="423687" cy="0"/>
            </a:xfrm>
            <a:prstGeom prst="line">
              <a:avLst/>
            </a:prstGeom>
            <a:noFill/>
            <a:ln w="25400" cap="flat" cmpd="sng" algn="ctr">
              <a:solidFill>
                <a:srgbClr val="4F81BD">
                  <a:shade val="95000"/>
                  <a:satMod val="105000"/>
                </a:srgbClr>
              </a:solidFill>
              <a:prstDash val="solid"/>
              <a:headEnd w="lg" len="med"/>
              <a:tailEnd type="triangle" w="lg" len="med"/>
            </a:ln>
            <a:effectLst/>
          </p:spPr>
        </p:cxnSp>
        <p:cxnSp>
          <p:nvCxnSpPr>
            <p:cNvPr id="68" name="Straight Arrow Connector 67">
              <a:extLst>
                <a:ext uri="{FF2B5EF4-FFF2-40B4-BE49-F238E27FC236}">
                  <a16:creationId xmlns:a16="http://schemas.microsoft.com/office/drawing/2014/main" id="{2A2ED1CB-30D4-E63C-22E7-86D414BD219C}"/>
                </a:ext>
              </a:extLst>
            </p:cNvPr>
            <p:cNvCxnSpPr/>
            <p:nvPr/>
          </p:nvCxnSpPr>
          <p:spPr>
            <a:xfrm>
              <a:off x="2652525" y="1898092"/>
              <a:ext cx="274642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96F3EB0-0C17-3C3F-C21A-D1BBEF6D1C58}"/>
                </a:ext>
              </a:extLst>
            </p:cNvPr>
            <p:cNvCxnSpPr>
              <a:cxnSpLocks/>
            </p:cNvCxnSpPr>
            <p:nvPr/>
          </p:nvCxnSpPr>
          <p:spPr>
            <a:xfrm>
              <a:off x="1103413" y="1917303"/>
              <a:ext cx="1352537" cy="0"/>
            </a:xfrm>
            <a:prstGeom prst="straightConnector1">
              <a:avLst/>
            </a:prstGeom>
            <a:ln>
              <a:solidFill>
                <a:srgbClr val="BE4B4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31">
              <a:extLst>
                <a:ext uri="{FF2B5EF4-FFF2-40B4-BE49-F238E27FC236}">
                  <a16:creationId xmlns:a16="http://schemas.microsoft.com/office/drawing/2014/main" id="{66236F28-1F0F-8A56-89EE-D9CE2FD0ABAE}"/>
                </a:ext>
              </a:extLst>
            </p:cNvPr>
            <p:cNvSpPr txBox="1"/>
            <p:nvPr/>
          </p:nvSpPr>
          <p:spPr>
            <a:xfrm>
              <a:off x="752099" y="2031429"/>
              <a:ext cx="218593"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A1</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72" name="TextBox 31">
              <a:extLst>
                <a:ext uri="{FF2B5EF4-FFF2-40B4-BE49-F238E27FC236}">
                  <a16:creationId xmlns:a16="http://schemas.microsoft.com/office/drawing/2014/main" id="{BDB2AB57-5644-1126-4F16-034131FFB754}"/>
                </a:ext>
              </a:extLst>
            </p:cNvPr>
            <p:cNvSpPr txBox="1"/>
            <p:nvPr/>
          </p:nvSpPr>
          <p:spPr>
            <a:xfrm>
              <a:off x="2409442" y="2006436"/>
              <a:ext cx="227930"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A2</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73" name="TextBox 31">
              <a:extLst>
                <a:ext uri="{FF2B5EF4-FFF2-40B4-BE49-F238E27FC236}">
                  <a16:creationId xmlns:a16="http://schemas.microsoft.com/office/drawing/2014/main" id="{311FFE64-7909-8724-6021-3F63A3D3144E}"/>
                </a:ext>
              </a:extLst>
            </p:cNvPr>
            <p:cNvSpPr txBox="1"/>
            <p:nvPr/>
          </p:nvSpPr>
          <p:spPr>
            <a:xfrm>
              <a:off x="4056877" y="2006436"/>
              <a:ext cx="210665"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B1</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74" name="TextBox 31">
              <a:extLst>
                <a:ext uri="{FF2B5EF4-FFF2-40B4-BE49-F238E27FC236}">
                  <a16:creationId xmlns:a16="http://schemas.microsoft.com/office/drawing/2014/main" id="{813EFEE0-40A4-C0C1-8FAD-FF1BDD70E26B}"/>
                </a:ext>
              </a:extLst>
            </p:cNvPr>
            <p:cNvSpPr txBox="1"/>
            <p:nvPr/>
          </p:nvSpPr>
          <p:spPr>
            <a:xfrm>
              <a:off x="5290326" y="2006436"/>
              <a:ext cx="201003" cy="182359"/>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B2</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76" name="TextBox 31">
              <a:extLst>
                <a:ext uri="{FF2B5EF4-FFF2-40B4-BE49-F238E27FC236}">
                  <a16:creationId xmlns:a16="http://schemas.microsoft.com/office/drawing/2014/main" id="{0B5C80C3-8895-9122-40B3-9FA565BAC5F8}"/>
                </a:ext>
              </a:extLst>
            </p:cNvPr>
            <p:cNvSpPr txBox="1"/>
            <p:nvPr/>
          </p:nvSpPr>
          <p:spPr>
            <a:xfrm>
              <a:off x="707573" y="2752128"/>
              <a:ext cx="295468" cy="193808"/>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C1</a:t>
              </a:r>
              <a:endParaRPr lang="en-US" sz="1600" b="1" kern="0" dirty="0">
                <a:solidFill>
                  <a:srgbClr val="000000"/>
                </a:solidFill>
                <a:latin typeface="Times New Roman" panose="02020603050405020304" pitchFamily="18" charset="0"/>
                <a:ea typeface="Times New Roman" panose="02020603050405020304" pitchFamily="18" charset="0"/>
              </a:endParaRPr>
            </a:p>
          </p:txBody>
        </p:sp>
        <p:sp>
          <p:nvSpPr>
            <p:cNvPr id="77" name="TextBox 31">
              <a:extLst>
                <a:ext uri="{FF2B5EF4-FFF2-40B4-BE49-F238E27FC236}">
                  <a16:creationId xmlns:a16="http://schemas.microsoft.com/office/drawing/2014/main" id="{3CF9920E-3D09-FD2F-14DB-DF699D35E6F6}"/>
                </a:ext>
              </a:extLst>
            </p:cNvPr>
            <p:cNvSpPr txBox="1"/>
            <p:nvPr/>
          </p:nvSpPr>
          <p:spPr>
            <a:xfrm>
              <a:off x="707573" y="3323083"/>
              <a:ext cx="298334" cy="191824"/>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C2</a:t>
              </a:r>
              <a:endParaRPr lang="en-US" sz="1600" b="1" kern="0" dirty="0">
                <a:solidFill>
                  <a:srgbClr val="000000"/>
                </a:solidFill>
                <a:latin typeface="Times New Roman" panose="02020603050405020304" pitchFamily="18" charset="0"/>
                <a:ea typeface="Times New Roman" panose="02020603050405020304" pitchFamily="18" charset="0"/>
              </a:endParaRPr>
            </a:p>
          </p:txBody>
        </p:sp>
        <p:sp>
          <p:nvSpPr>
            <p:cNvPr id="78" name="TextBox 31">
              <a:extLst>
                <a:ext uri="{FF2B5EF4-FFF2-40B4-BE49-F238E27FC236}">
                  <a16:creationId xmlns:a16="http://schemas.microsoft.com/office/drawing/2014/main" id="{516EACD5-A7BB-0AC9-065A-C2218B111FC1}"/>
                </a:ext>
              </a:extLst>
            </p:cNvPr>
            <p:cNvSpPr txBox="1"/>
            <p:nvPr/>
          </p:nvSpPr>
          <p:spPr>
            <a:xfrm>
              <a:off x="730654" y="1567457"/>
              <a:ext cx="1943540" cy="209291"/>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Transmitting Clock Domain</a:t>
              </a:r>
              <a:endParaRPr lang="en-US" sz="1600" kern="0" dirty="0">
                <a:solidFill>
                  <a:srgbClr val="000000"/>
                </a:solidFill>
                <a:latin typeface="Times New Roman" panose="02020603050405020304" pitchFamily="18" charset="0"/>
                <a:ea typeface="Times New Roman" panose="02020603050405020304" pitchFamily="18" charset="0"/>
              </a:endParaRPr>
            </a:p>
          </p:txBody>
        </p:sp>
        <p:sp>
          <p:nvSpPr>
            <p:cNvPr id="79" name="TextBox 31">
              <a:extLst>
                <a:ext uri="{FF2B5EF4-FFF2-40B4-BE49-F238E27FC236}">
                  <a16:creationId xmlns:a16="http://schemas.microsoft.com/office/drawing/2014/main" id="{4906B797-0714-72B1-FE42-50A03029BE83}"/>
                </a:ext>
              </a:extLst>
            </p:cNvPr>
            <p:cNvSpPr txBox="1"/>
            <p:nvPr/>
          </p:nvSpPr>
          <p:spPr>
            <a:xfrm>
              <a:off x="3341996" y="1556607"/>
              <a:ext cx="1806510" cy="209291"/>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Receiving Clock Domain</a:t>
              </a:r>
              <a:endParaRPr lang="en-US" sz="1600" kern="0" dirty="0">
                <a:solidFill>
                  <a:srgbClr val="000000"/>
                </a:solidFill>
                <a:latin typeface="Times New Roman" panose="02020603050405020304" pitchFamily="18" charset="0"/>
                <a:ea typeface="Times New Roman" panose="02020603050405020304" pitchFamily="18" charset="0"/>
              </a:endParaRPr>
            </a:p>
          </p:txBody>
        </p:sp>
        <p:cxnSp>
          <p:nvCxnSpPr>
            <p:cNvPr id="81" name="Straight Connector 80">
              <a:extLst>
                <a:ext uri="{FF2B5EF4-FFF2-40B4-BE49-F238E27FC236}">
                  <a16:creationId xmlns:a16="http://schemas.microsoft.com/office/drawing/2014/main" id="{EFED53E5-9AA2-E42F-B31E-74BD2DA83B63}"/>
                </a:ext>
              </a:extLst>
            </p:cNvPr>
            <p:cNvCxnSpPr>
              <a:cxnSpLocks/>
            </p:cNvCxnSpPr>
            <p:nvPr/>
          </p:nvCxnSpPr>
          <p:spPr>
            <a:xfrm>
              <a:off x="1080655" y="3407721"/>
              <a:ext cx="299692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2F117C9-F747-47E4-9B59-639B9B2C52AB}"/>
                </a:ext>
              </a:extLst>
            </p:cNvPr>
            <p:cNvCxnSpPr>
              <a:cxnSpLocks/>
            </p:cNvCxnSpPr>
            <p:nvPr/>
          </p:nvCxnSpPr>
          <p:spPr>
            <a:xfrm>
              <a:off x="4063728" y="3003251"/>
              <a:ext cx="0" cy="4162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881FD9F-76B1-B8B8-4B8C-E072FA103C30}"/>
                </a:ext>
              </a:extLst>
            </p:cNvPr>
            <p:cNvCxnSpPr>
              <a:cxnSpLocks/>
            </p:cNvCxnSpPr>
            <p:nvPr/>
          </p:nvCxnSpPr>
          <p:spPr>
            <a:xfrm>
              <a:off x="2729961" y="2991593"/>
              <a:ext cx="0" cy="42788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08D8801E-22BF-3EB5-C245-C4035919540E}"/>
              </a:ext>
            </a:extLst>
          </p:cNvPr>
          <p:cNvGrpSpPr/>
          <p:nvPr/>
        </p:nvGrpSpPr>
        <p:grpSpPr>
          <a:xfrm>
            <a:off x="6639216" y="830392"/>
            <a:ext cx="3095256" cy="2189426"/>
            <a:chOff x="977260" y="1447800"/>
            <a:chExt cx="7176140" cy="5076037"/>
          </a:xfrm>
        </p:grpSpPr>
        <p:grpSp>
          <p:nvGrpSpPr>
            <p:cNvPr id="100" name="Group 99">
              <a:extLst>
                <a:ext uri="{FF2B5EF4-FFF2-40B4-BE49-F238E27FC236}">
                  <a16:creationId xmlns:a16="http://schemas.microsoft.com/office/drawing/2014/main" id="{5408C813-635A-ED96-B0B1-51BBE867018B}"/>
                </a:ext>
              </a:extLst>
            </p:cNvPr>
            <p:cNvGrpSpPr/>
            <p:nvPr/>
          </p:nvGrpSpPr>
          <p:grpSpPr>
            <a:xfrm>
              <a:off x="3585881" y="4997040"/>
              <a:ext cx="573612" cy="892286"/>
              <a:chOff x="7010400" y="2514600"/>
              <a:chExt cx="685800" cy="1066800"/>
            </a:xfrm>
          </p:grpSpPr>
          <p:sp>
            <p:nvSpPr>
              <p:cNvPr id="143" name="Rectangle 142">
                <a:extLst>
                  <a:ext uri="{FF2B5EF4-FFF2-40B4-BE49-F238E27FC236}">
                    <a16:creationId xmlns:a16="http://schemas.microsoft.com/office/drawing/2014/main" id="{FD4889D6-A390-D0C6-8333-4D4FCBBFA22F}"/>
                  </a:ext>
                </a:extLst>
              </p:cNvPr>
              <p:cNvSpPr/>
              <p:nvPr/>
            </p:nvSpPr>
            <p:spPr>
              <a:xfrm>
                <a:off x="7010400" y="2514600"/>
                <a:ext cx="685800" cy="1066800"/>
              </a:xfrm>
              <a:prstGeom prst="rect">
                <a:avLst/>
              </a:prstGeom>
              <a:ln w="127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Arial"/>
                </a:endParaRPr>
              </a:p>
            </p:txBody>
          </p:sp>
          <p:sp>
            <p:nvSpPr>
              <p:cNvPr id="144" name="Isosceles Triangle 143">
                <a:extLst>
                  <a:ext uri="{FF2B5EF4-FFF2-40B4-BE49-F238E27FC236}">
                    <a16:creationId xmlns:a16="http://schemas.microsoft.com/office/drawing/2014/main" id="{635C52D4-6BCB-2C69-DD63-72B0C394B49A}"/>
                  </a:ext>
                </a:extLst>
              </p:cNvPr>
              <p:cNvSpPr/>
              <p:nvPr/>
            </p:nvSpPr>
            <p:spPr>
              <a:xfrm rot="-16200000">
                <a:off x="7010400" y="3352800"/>
                <a:ext cx="152400" cy="152400"/>
              </a:xfrm>
              <a:prstGeom prst="triangle">
                <a:avLst/>
              </a:prstGeom>
              <a:ln w="12700"/>
            </p:spPr>
            <p:style>
              <a:lnRef idx="1">
                <a:schemeClr val="accent2"/>
              </a:lnRef>
              <a:fillRef idx="3">
                <a:schemeClr val="accent2"/>
              </a:fillRef>
              <a:effectRef idx="2">
                <a:schemeClr val="accent2"/>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01" name="Straight Connector 100">
              <a:extLst>
                <a:ext uri="{FF2B5EF4-FFF2-40B4-BE49-F238E27FC236}">
                  <a16:creationId xmlns:a16="http://schemas.microsoft.com/office/drawing/2014/main" id="{930746E6-9B55-669C-066B-E9BE43DE9545}"/>
                </a:ext>
              </a:extLst>
            </p:cNvPr>
            <p:cNvCxnSpPr/>
            <p:nvPr/>
          </p:nvCxnSpPr>
          <p:spPr>
            <a:xfrm>
              <a:off x="3352800" y="5754090"/>
              <a:ext cx="24174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02" name="Group 101">
              <a:extLst>
                <a:ext uri="{FF2B5EF4-FFF2-40B4-BE49-F238E27FC236}">
                  <a16:creationId xmlns:a16="http://schemas.microsoft.com/office/drawing/2014/main" id="{FA754205-ACF5-090C-D814-51E7C3116185}"/>
                </a:ext>
              </a:extLst>
            </p:cNvPr>
            <p:cNvGrpSpPr/>
            <p:nvPr/>
          </p:nvGrpSpPr>
          <p:grpSpPr>
            <a:xfrm>
              <a:off x="4958455" y="4997096"/>
              <a:ext cx="573612" cy="892286"/>
              <a:chOff x="7010400" y="2514600"/>
              <a:chExt cx="685800" cy="1066800"/>
            </a:xfrm>
          </p:grpSpPr>
          <p:sp>
            <p:nvSpPr>
              <p:cNvPr id="141" name="Rectangle 140">
                <a:extLst>
                  <a:ext uri="{FF2B5EF4-FFF2-40B4-BE49-F238E27FC236}">
                    <a16:creationId xmlns:a16="http://schemas.microsoft.com/office/drawing/2014/main" id="{DCB477A9-7640-A46E-CECC-654A0E858576}"/>
                  </a:ext>
                </a:extLst>
              </p:cNvPr>
              <p:cNvSpPr/>
              <p:nvPr/>
            </p:nvSpPr>
            <p:spPr>
              <a:xfrm>
                <a:off x="7010400" y="2514600"/>
                <a:ext cx="685800" cy="1066800"/>
              </a:xfrm>
              <a:prstGeom prst="rect">
                <a:avLst/>
              </a:prstGeom>
              <a:ln w="127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Arial"/>
                </a:endParaRPr>
              </a:p>
            </p:txBody>
          </p:sp>
          <p:sp>
            <p:nvSpPr>
              <p:cNvPr id="142" name="Isosceles Triangle 141">
                <a:extLst>
                  <a:ext uri="{FF2B5EF4-FFF2-40B4-BE49-F238E27FC236}">
                    <a16:creationId xmlns:a16="http://schemas.microsoft.com/office/drawing/2014/main" id="{5570322F-E0C7-9697-6223-1B38CC4115E0}"/>
                  </a:ext>
                </a:extLst>
              </p:cNvPr>
              <p:cNvSpPr/>
              <p:nvPr/>
            </p:nvSpPr>
            <p:spPr>
              <a:xfrm rot="-16200000">
                <a:off x="7010400" y="3352800"/>
                <a:ext cx="152400" cy="152400"/>
              </a:xfrm>
              <a:prstGeom prst="triangle">
                <a:avLst/>
              </a:prstGeom>
              <a:ln w="12700"/>
            </p:spPr>
            <p:style>
              <a:lnRef idx="1">
                <a:schemeClr val="accent2"/>
              </a:lnRef>
              <a:fillRef idx="3">
                <a:schemeClr val="accent2"/>
              </a:fillRef>
              <a:effectRef idx="2">
                <a:schemeClr val="accent2"/>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03" name="Straight Connector 102">
              <a:extLst>
                <a:ext uri="{FF2B5EF4-FFF2-40B4-BE49-F238E27FC236}">
                  <a16:creationId xmlns:a16="http://schemas.microsoft.com/office/drawing/2014/main" id="{C3E9849F-2538-2F84-47C0-3DA276AA2FC9}"/>
                </a:ext>
              </a:extLst>
            </p:cNvPr>
            <p:cNvCxnSpPr/>
            <p:nvPr/>
          </p:nvCxnSpPr>
          <p:spPr>
            <a:xfrm>
              <a:off x="4518597" y="5732907"/>
              <a:ext cx="439858"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4" name="Straight Connector 103">
              <a:extLst>
                <a:ext uri="{FF2B5EF4-FFF2-40B4-BE49-F238E27FC236}">
                  <a16:creationId xmlns:a16="http://schemas.microsoft.com/office/drawing/2014/main" id="{A678D1EB-5909-C9E2-1C29-E0F36E71D393}"/>
                </a:ext>
              </a:extLst>
            </p:cNvPr>
            <p:cNvCxnSpPr/>
            <p:nvPr/>
          </p:nvCxnSpPr>
          <p:spPr>
            <a:xfrm>
              <a:off x="4518597" y="5732907"/>
              <a:ext cx="0" cy="41848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5" name="Straight Connector 104">
              <a:extLst>
                <a:ext uri="{FF2B5EF4-FFF2-40B4-BE49-F238E27FC236}">
                  <a16:creationId xmlns:a16="http://schemas.microsoft.com/office/drawing/2014/main" id="{AF631B4A-23E2-9EB8-D4A5-4072D2FE51F7}"/>
                </a:ext>
              </a:extLst>
            </p:cNvPr>
            <p:cNvCxnSpPr/>
            <p:nvPr/>
          </p:nvCxnSpPr>
          <p:spPr>
            <a:xfrm>
              <a:off x="3352800" y="5750131"/>
              <a:ext cx="0" cy="381242"/>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6" name="Straight Connector 105">
              <a:extLst>
                <a:ext uri="{FF2B5EF4-FFF2-40B4-BE49-F238E27FC236}">
                  <a16:creationId xmlns:a16="http://schemas.microsoft.com/office/drawing/2014/main" id="{46913DE1-5105-20AA-51BC-1E76B00F5CF5}"/>
                </a:ext>
              </a:extLst>
            </p:cNvPr>
            <p:cNvCxnSpPr/>
            <p:nvPr/>
          </p:nvCxnSpPr>
          <p:spPr>
            <a:xfrm>
              <a:off x="3200400" y="6151390"/>
              <a:ext cx="131819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7" name="Straight Connector 106">
              <a:extLst>
                <a:ext uri="{FF2B5EF4-FFF2-40B4-BE49-F238E27FC236}">
                  <a16:creationId xmlns:a16="http://schemas.microsoft.com/office/drawing/2014/main" id="{4FB9688D-7429-BF23-C90C-34EC6EA911C3}"/>
                </a:ext>
              </a:extLst>
            </p:cNvPr>
            <p:cNvCxnSpPr/>
            <p:nvPr/>
          </p:nvCxnSpPr>
          <p:spPr>
            <a:xfrm>
              <a:off x="4146088" y="5230481"/>
              <a:ext cx="81236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8" name="Straight Connector 107">
              <a:extLst>
                <a:ext uri="{FF2B5EF4-FFF2-40B4-BE49-F238E27FC236}">
                  <a16:creationId xmlns:a16="http://schemas.microsoft.com/office/drawing/2014/main" id="{BF269C42-8C8B-085A-AB7F-478542BADAFC}"/>
                </a:ext>
              </a:extLst>
            </p:cNvPr>
            <p:cNvCxnSpPr>
              <a:stCxn id="116" idx="2"/>
            </p:cNvCxnSpPr>
            <p:nvPr/>
          </p:nvCxnSpPr>
          <p:spPr>
            <a:xfrm>
              <a:off x="6015100" y="2905926"/>
              <a:ext cx="1195353" cy="1101"/>
            </a:xfrm>
            <a:prstGeom prst="line">
              <a:avLst/>
            </a:prstGeom>
            <a:ln w="25400"/>
          </p:spPr>
          <p:style>
            <a:lnRef idx="1">
              <a:schemeClr val="accent2"/>
            </a:lnRef>
            <a:fillRef idx="0">
              <a:schemeClr val="accent2"/>
            </a:fillRef>
            <a:effectRef idx="0">
              <a:schemeClr val="accent2"/>
            </a:effectRef>
            <a:fontRef idx="minor">
              <a:schemeClr val="tx1"/>
            </a:fontRef>
          </p:style>
        </p:cxnSp>
        <p:grpSp>
          <p:nvGrpSpPr>
            <p:cNvPr id="109" name="Group 108">
              <a:extLst>
                <a:ext uri="{FF2B5EF4-FFF2-40B4-BE49-F238E27FC236}">
                  <a16:creationId xmlns:a16="http://schemas.microsoft.com/office/drawing/2014/main" id="{00B3FB6C-E11C-6775-3658-E4C4F3C5A03F}"/>
                </a:ext>
              </a:extLst>
            </p:cNvPr>
            <p:cNvGrpSpPr/>
            <p:nvPr/>
          </p:nvGrpSpPr>
          <p:grpSpPr>
            <a:xfrm>
              <a:off x="2184306" y="2792895"/>
              <a:ext cx="617879" cy="913326"/>
              <a:chOff x="3048000" y="2514600"/>
              <a:chExt cx="685800" cy="1066800"/>
            </a:xfrm>
          </p:grpSpPr>
          <p:sp>
            <p:nvSpPr>
              <p:cNvPr id="139" name="Rectangle 138">
                <a:extLst>
                  <a:ext uri="{FF2B5EF4-FFF2-40B4-BE49-F238E27FC236}">
                    <a16:creationId xmlns:a16="http://schemas.microsoft.com/office/drawing/2014/main" id="{6DE48440-91DD-039D-C40B-D3C44322CAC9}"/>
                  </a:ext>
                </a:extLst>
              </p:cNvPr>
              <p:cNvSpPr/>
              <p:nvPr/>
            </p:nvSpPr>
            <p:spPr>
              <a:xfrm>
                <a:off x="3048000" y="2514600"/>
                <a:ext cx="6858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Arial"/>
                </a:endParaRPr>
              </a:p>
            </p:txBody>
          </p:sp>
          <p:sp>
            <p:nvSpPr>
              <p:cNvPr id="140" name="Isosceles Triangle 139">
                <a:extLst>
                  <a:ext uri="{FF2B5EF4-FFF2-40B4-BE49-F238E27FC236}">
                    <a16:creationId xmlns:a16="http://schemas.microsoft.com/office/drawing/2014/main" id="{18BCE349-DA61-7AE8-6B9B-3D3196BF98FF}"/>
                  </a:ext>
                </a:extLst>
              </p:cNvPr>
              <p:cNvSpPr/>
              <p:nvPr/>
            </p:nvSpPr>
            <p:spPr>
              <a:xfrm rot="-16200000">
                <a:off x="3048000" y="3352800"/>
                <a:ext cx="152400" cy="1524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10" name="Straight Connector 109">
              <a:extLst>
                <a:ext uri="{FF2B5EF4-FFF2-40B4-BE49-F238E27FC236}">
                  <a16:creationId xmlns:a16="http://schemas.microsoft.com/office/drawing/2014/main" id="{9667AAB0-26B8-65D7-6254-C2BEF44FEEB3}"/>
                </a:ext>
              </a:extLst>
            </p:cNvPr>
            <p:cNvCxnSpPr/>
            <p:nvPr/>
          </p:nvCxnSpPr>
          <p:spPr>
            <a:xfrm>
              <a:off x="3064008" y="1447800"/>
              <a:ext cx="0" cy="493018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4AB1C467-F141-4BA4-CB43-9574EF743380}"/>
                </a:ext>
              </a:extLst>
            </p:cNvPr>
            <p:cNvSpPr txBox="1"/>
            <p:nvPr/>
          </p:nvSpPr>
          <p:spPr>
            <a:xfrm>
              <a:off x="3285302" y="6192494"/>
              <a:ext cx="739014" cy="331343"/>
            </a:xfrm>
            <a:prstGeom prst="rect">
              <a:avLst/>
            </a:prstGeom>
            <a:noFill/>
          </p:spPr>
          <p:txBody>
            <a:bodyPr wrap="square" lIns="0" tIns="0" rIns="0" bIns="0" rtlCol="0">
              <a:spAutoFit/>
            </a:bodyPr>
            <a:lstStyle/>
            <a:p>
              <a:r>
                <a:rPr lang="en-US" sz="1100" dirty="0">
                  <a:solidFill>
                    <a:srgbClr val="BE4B48"/>
                  </a:solidFill>
                  <a:latin typeface="Calibri" panose="020F0502020204030204" pitchFamily="34" charset="0"/>
                  <a:cs typeface="Calibri" panose="020F0502020204030204" pitchFamily="34" charset="0"/>
                </a:rPr>
                <a:t>clk2</a:t>
              </a:r>
            </a:p>
          </p:txBody>
        </p:sp>
        <p:grpSp>
          <p:nvGrpSpPr>
            <p:cNvPr id="112" name="Group 111">
              <a:extLst>
                <a:ext uri="{FF2B5EF4-FFF2-40B4-BE49-F238E27FC236}">
                  <a16:creationId xmlns:a16="http://schemas.microsoft.com/office/drawing/2014/main" id="{799C9B55-BE88-3F80-CC03-903E9B8C0F4C}"/>
                </a:ext>
              </a:extLst>
            </p:cNvPr>
            <p:cNvGrpSpPr/>
            <p:nvPr/>
          </p:nvGrpSpPr>
          <p:grpSpPr>
            <a:xfrm>
              <a:off x="6982375" y="2657963"/>
              <a:ext cx="573612" cy="892286"/>
              <a:chOff x="7010400" y="2514600"/>
              <a:chExt cx="685800" cy="1066800"/>
            </a:xfrm>
          </p:grpSpPr>
          <p:sp>
            <p:nvSpPr>
              <p:cNvPr id="137" name="Rectangle 136">
                <a:extLst>
                  <a:ext uri="{FF2B5EF4-FFF2-40B4-BE49-F238E27FC236}">
                    <a16:creationId xmlns:a16="http://schemas.microsoft.com/office/drawing/2014/main" id="{B095890B-2AAD-7229-647D-D159647542A5}"/>
                  </a:ext>
                </a:extLst>
              </p:cNvPr>
              <p:cNvSpPr/>
              <p:nvPr/>
            </p:nvSpPr>
            <p:spPr>
              <a:xfrm>
                <a:off x="7010400" y="2514600"/>
                <a:ext cx="685800" cy="1066800"/>
              </a:xfrm>
              <a:prstGeom prst="rect">
                <a:avLst/>
              </a:prstGeom>
              <a:ln w="127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Arial"/>
                </a:endParaRPr>
              </a:p>
            </p:txBody>
          </p:sp>
          <p:sp>
            <p:nvSpPr>
              <p:cNvPr id="138" name="Isosceles Triangle 137">
                <a:extLst>
                  <a:ext uri="{FF2B5EF4-FFF2-40B4-BE49-F238E27FC236}">
                    <a16:creationId xmlns:a16="http://schemas.microsoft.com/office/drawing/2014/main" id="{1D38CE71-1367-E15C-5EC9-AFDA71427E42}"/>
                  </a:ext>
                </a:extLst>
              </p:cNvPr>
              <p:cNvSpPr/>
              <p:nvPr/>
            </p:nvSpPr>
            <p:spPr>
              <a:xfrm rot="-16200000">
                <a:off x="7010400" y="3352800"/>
                <a:ext cx="152400" cy="152400"/>
              </a:xfrm>
              <a:prstGeom prst="triangle">
                <a:avLst/>
              </a:prstGeom>
              <a:ln w="12700"/>
            </p:spPr>
            <p:style>
              <a:lnRef idx="1">
                <a:schemeClr val="accent2"/>
              </a:lnRef>
              <a:fillRef idx="3">
                <a:schemeClr val="accent2"/>
              </a:fillRef>
              <a:effectRef idx="2">
                <a:schemeClr val="accent2"/>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13" name="Straight Connector 112">
              <a:extLst>
                <a:ext uri="{FF2B5EF4-FFF2-40B4-BE49-F238E27FC236}">
                  <a16:creationId xmlns:a16="http://schemas.microsoft.com/office/drawing/2014/main" id="{0F866FC6-33AB-726A-C728-7D4BF02804D4}"/>
                </a:ext>
              </a:extLst>
            </p:cNvPr>
            <p:cNvCxnSpPr/>
            <p:nvPr/>
          </p:nvCxnSpPr>
          <p:spPr>
            <a:xfrm>
              <a:off x="6564043" y="3437411"/>
              <a:ext cx="439858"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4" name="Straight Connector 113">
              <a:extLst>
                <a:ext uri="{FF2B5EF4-FFF2-40B4-BE49-F238E27FC236}">
                  <a16:creationId xmlns:a16="http://schemas.microsoft.com/office/drawing/2014/main" id="{0C227B8B-42DB-D2CA-909B-BB1F4F24D9CC}"/>
                </a:ext>
              </a:extLst>
            </p:cNvPr>
            <p:cNvCxnSpPr>
              <a:stCxn id="116" idx="3"/>
            </p:cNvCxnSpPr>
            <p:nvPr/>
          </p:nvCxnSpPr>
          <p:spPr>
            <a:xfrm>
              <a:off x="5933324" y="3175738"/>
              <a:ext cx="0" cy="205474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 name="Straight Connector 114">
              <a:extLst>
                <a:ext uri="{FF2B5EF4-FFF2-40B4-BE49-F238E27FC236}">
                  <a16:creationId xmlns:a16="http://schemas.microsoft.com/office/drawing/2014/main" id="{71F6E740-6687-C06A-2A94-483AE1E44AA1}"/>
                </a:ext>
              </a:extLst>
            </p:cNvPr>
            <p:cNvCxnSpPr/>
            <p:nvPr/>
          </p:nvCxnSpPr>
          <p:spPr>
            <a:xfrm>
              <a:off x="1971715" y="3577725"/>
              <a:ext cx="219593" cy="0"/>
            </a:xfrm>
            <a:prstGeom prst="line">
              <a:avLst/>
            </a:prstGeom>
          </p:spPr>
          <p:style>
            <a:lnRef idx="1">
              <a:schemeClr val="accent1"/>
            </a:lnRef>
            <a:fillRef idx="0">
              <a:schemeClr val="accent1"/>
            </a:fillRef>
            <a:effectRef idx="0">
              <a:schemeClr val="accent1"/>
            </a:effectRef>
            <a:fontRef idx="minor">
              <a:schemeClr val="tx1"/>
            </a:fontRef>
          </p:style>
        </p:cxnSp>
        <p:sp>
          <p:nvSpPr>
            <p:cNvPr id="116" name="Diagonal Stripe 115">
              <a:extLst>
                <a:ext uri="{FF2B5EF4-FFF2-40B4-BE49-F238E27FC236}">
                  <a16:creationId xmlns:a16="http://schemas.microsoft.com/office/drawing/2014/main" id="{474A0BD6-26A8-590A-C5FB-C30ED35D816E}"/>
                </a:ext>
              </a:extLst>
            </p:cNvPr>
            <p:cNvSpPr/>
            <p:nvPr/>
          </p:nvSpPr>
          <p:spPr>
            <a:xfrm rot="8684814">
              <a:off x="5630911" y="2536543"/>
              <a:ext cx="445023" cy="625441"/>
            </a:xfrm>
            <a:prstGeom prst="diagStripe">
              <a:avLst>
                <a:gd name="adj" fmla="val 5536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Arial"/>
              </a:endParaRPr>
            </a:p>
          </p:txBody>
        </p:sp>
        <p:cxnSp>
          <p:nvCxnSpPr>
            <p:cNvPr id="117" name="Straight Connector 116">
              <a:extLst>
                <a:ext uri="{FF2B5EF4-FFF2-40B4-BE49-F238E27FC236}">
                  <a16:creationId xmlns:a16="http://schemas.microsoft.com/office/drawing/2014/main" id="{3E6616E6-F3ED-1C2F-FCC6-B7558DD265BE}"/>
                </a:ext>
              </a:extLst>
            </p:cNvPr>
            <p:cNvCxnSpPr/>
            <p:nvPr/>
          </p:nvCxnSpPr>
          <p:spPr>
            <a:xfrm>
              <a:off x="5266353" y="2680061"/>
              <a:ext cx="588966" cy="0"/>
            </a:xfrm>
            <a:prstGeom prst="line">
              <a:avLst/>
            </a:prstGeom>
            <a:ln w="25400">
              <a:tailEnd type="triangle"/>
            </a:ln>
          </p:spPr>
          <p:style>
            <a:lnRef idx="1">
              <a:schemeClr val="accent2"/>
            </a:lnRef>
            <a:fillRef idx="0">
              <a:schemeClr val="accent2"/>
            </a:fillRef>
            <a:effectRef idx="0">
              <a:schemeClr val="accent2"/>
            </a:effectRef>
            <a:fontRef idx="minor">
              <a:schemeClr val="tx1"/>
            </a:fontRef>
          </p:style>
        </p:cxnSp>
        <p:cxnSp>
          <p:nvCxnSpPr>
            <p:cNvPr id="118" name="Straight Connector 117">
              <a:extLst>
                <a:ext uri="{FF2B5EF4-FFF2-40B4-BE49-F238E27FC236}">
                  <a16:creationId xmlns:a16="http://schemas.microsoft.com/office/drawing/2014/main" id="{EF9D8F39-8302-AEB3-1E14-108D87BA4C5E}"/>
                </a:ext>
              </a:extLst>
            </p:cNvPr>
            <p:cNvCxnSpPr/>
            <p:nvPr/>
          </p:nvCxnSpPr>
          <p:spPr>
            <a:xfrm>
              <a:off x="2802185" y="3044114"/>
              <a:ext cx="3053134"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F1682523-150E-7DCC-0BA3-4F3FE52B4E8C}"/>
                </a:ext>
              </a:extLst>
            </p:cNvPr>
            <p:cNvSpPr txBox="1"/>
            <p:nvPr/>
          </p:nvSpPr>
          <p:spPr>
            <a:xfrm>
              <a:off x="1282056" y="1949450"/>
              <a:ext cx="1711409" cy="331343"/>
            </a:xfrm>
            <a:prstGeom prst="rect">
              <a:avLst/>
            </a:prstGeom>
            <a:noFill/>
          </p:spPr>
          <p:txBody>
            <a:bodyPr wrap="square" lIns="0" tIns="0" rIns="0" bIns="0" rtlCol="0">
              <a:spAutoFit/>
            </a:bodyPr>
            <a:lstStyle/>
            <a:p>
              <a:r>
                <a:rPr lang="en-US" sz="1100" b="1" dirty="0">
                  <a:solidFill>
                    <a:srgbClr val="39A9DC"/>
                  </a:solidFill>
                  <a:latin typeface="Calibri" panose="020F0502020204030204" pitchFamily="34" charset="0"/>
                  <a:cs typeface="Calibri" panose="020F0502020204030204" pitchFamily="34" charset="0"/>
                </a:rPr>
                <a:t>Domain A</a:t>
              </a:r>
            </a:p>
          </p:txBody>
        </p:sp>
        <p:sp>
          <p:nvSpPr>
            <p:cNvPr id="120" name="TextBox 119">
              <a:extLst>
                <a:ext uri="{FF2B5EF4-FFF2-40B4-BE49-F238E27FC236}">
                  <a16:creationId xmlns:a16="http://schemas.microsoft.com/office/drawing/2014/main" id="{6A6855C3-C5E8-2E91-EB28-9FCF6AC1EC2D}"/>
                </a:ext>
              </a:extLst>
            </p:cNvPr>
            <p:cNvSpPr txBox="1"/>
            <p:nvPr/>
          </p:nvSpPr>
          <p:spPr>
            <a:xfrm>
              <a:off x="3728088" y="1929375"/>
              <a:ext cx="1439930" cy="331343"/>
            </a:xfrm>
            <a:prstGeom prst="rect">
              <a:avLst/>
            </a:prstGeom>
            <a:solidFill>
              <a:schemeClr val="bg1"/>
            </a:solidFill>
          </p:spPr>
          <p:txBody>
            <a:bodyPr wrap="square" lIns="0" tIns="0" rIns="0" bIns="0" rtlCol="0">
              <a:spAutoFit/>
            </a:bodyPr>
            <a:lstStyle/>
            <a:p>
              <a:r>
                <a:rPr lang="en-US" sz="1100" b="1" dirty="0">
                  <a:solidFill>
                    <a:srgbClr val="BE4B48"/>
                  </a:solidFill>
                  <a:latin typeface="Calibri" panose="020F0502020204030204" pitchFamily="34" charset="0"/>
                  <a:cs typeface="Calibri" panose="020F0502020204030204" pitchFamily="34" charset="0"/>
                </a:rPr>
                <a:t>Domain B</a:t>
              </a:r>
            </a:p>
          </p:txBody>
        </p:sp>
        <p:cxnSp>
          <p:nvCxnSpPr>
            <p:cNvPr id="121" name="Straight Connector 120">
              <a:extLst>
                <a:ext uri="{FF2B5EF4-FFF2-40B4-BE49-F238E27FC236}">
                  <a16:creationId xmlns:a16="http://schemas.microsoft.com/office/drawing/2014/main" id="{0F017B5A-6E35-6901-909D-63305BD72A5F}"/>
                </a:ext>
              </a:extLst>
            </p:cNvPr>
            <p:cNvCxnSpPr/>
            <p:nvPr/>
          </p:nvCxnSpPr>
          <p:spPr>
            <a:xfrm>
              <a:off x="7555987" y="2897478"/>
              <a:ext cx="597413"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22" name="Straight Connector 121">
              <a:extLst>
                <a:ext uri="{FF2B5EF4-FFF2-40B4-BE49-F238E27FC236}">
                  <a16:creationId xmlns:a16="http://schemas.microsoft.com/office/drawing/2014/main" id="{AEC7B620-BEB0-645E-6636-3B7D45F99616}"/>
                </a:ext>
              </a:extLst>
            </p:cNvPr>
            <p:cNvCxnSpPr/>
            <p:nvPr/>
          </p:nvCxnSpPr>
          <p:spPr>
            <a:xfrm flipV="1">
              <a:off x="7848600" y="2057400"/>
              <a:ext cx="0" cy="852842"/>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23" name="Straight Connector 122">
              <a:extLst>
                <a:ext uri="{FF2B5EF4-FFF2-40B4-BE49-F238E27FC236}">
                  <a16:creationId xmlns:a16="http://schemas.microsoft.com/office/drawing/2014/main" id="{803A7856-8E61-7024-62DB-E253ADD41D31}"/>
                </a:ext>
              </a:extLst>
            </p:cNvPr>
            <p:cNvCxnSpPr/>
            <p:nvPr/>
          </p:nvCxnSpPr>
          <p:spPr>
            <a:xfrm>
              <a:off x="5266353" y="2057400"/>
              <a:ext cx="2582247"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24" name="Straight Connector 123">
              <a:extLst>
                <a:ext uri="{FF2B5EF4-FFF2-40B4-BE49-F238E27FC236}">
                  <a16:creationId xmlns:a16="http://schemas.microsoft.com/office/drawing/2014/main" id="{56373AE7-50AD-1817-705B-8F6B4A5C4619}"/>
                </a:ext>
              </a:extLst>
            </p:cNvPr>
            <p:cNvCxnSpPr/>
            <p:nvPr/>
          </p:nvCxnSpPr>
          <p:spPr>
            <a:xfrm flipV="1">
              <a:off x="5266353" y="2059091"/>
              <a:ext cx="0" cy="620970"/>
            </a:xfrm>
            <a:prstGeom prst="line">
              <a:avLst/>
            </a:prstGeom>
            <a:ln w="25400"/>
          </p:spPr>
          <p:style>
            <a:lnRef idx="1">
              <a:schemeClr val="accent2"/>
            </a:lnRef>
            <a:fillRef idx="0">
              <a:schemeClr val="accent2"/>
            </a:fillRef>
            <a:effectRef idx="0">
              <a:schemeClr val="accent2"/>
            </a:effectRef>
            <a:fontRef idx="minor">
              <a:schemeClr val="tx1"/>
            </a:fontRef>
          </p:style>
        </p:cxnSp>
        <p:grpSp>
          <p:nvGrpSpPr>
            <p:cNvPr id="125" name="Group 124">
              <a:extLst>
                <a:ext uri="{FF2B5EF4-FFF2-40B4-BE49-F238E27FC236}">
                  <a16:creationId xmlns:a16="http://schemas.microsoft.com/office/drawing/2014/main" id="{D3460C6A-9CF7-AE02-7B80-8D1909C930F4}"/>
                </a:ext>
              </a:extLst>
            </p:cNvPr>
            <p:cNvGrpSpPr/>
            <p:nvPr/>
          </p:nvGrpSpPr>
          <p:grpSpPr>
            <a:xfrm>
              <a:off x="1448464" y="4997040"/>
              <a:ext cx="617879" cy="913326"/>
              <a:chOff x="3048000" y="2514600"/>
              <a:chExt cx="685800" cy="1066800"/>
            </a:xfrm>
          </p:grpSpPr>
          <p:sp>
            <p:nvSpPr>
              <p:cNvPr id="135" name="Rectangle 134">
                <a:extLst>
                  <a:ext uri="{FF2B5EF4-FFF2-40B4-BE49-F238E27FC236}">
                    <a16:creationId xmlns:a16="http://schemas.microsoft.com/office/drawing/2014/main" id="{E136B757-092E-605A-AAAB-59C5057C2C4F}"/>
                  </a:ext>
                </a:extLst>
              </p:cNvPr>
              <p:cNvSpPr/>
              <p:nvPr/>
            </p:nvSpPr>
            <p:spPr>
              <a:xfrm>
                <a:off x="3048000" y="2514600"/>
                <a:ext cx="6858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Arial"/>
                </a:endParaRPr>
              </a:p>
            </p:txBody>
          </p:sp>
          <p:sp>
            <p:nvSpPr>
              <p:cNvPr id="136" name="Isosceles Triangle 135">
                <a:extLst>
                  <a:ext uri="{FF2B5EF4-FFF2-40B4-BE49-F238E27FC236}">
                    <a16:creationId xmlns:a16="http://schemas.microsoft.com/office/drawing/2014/main" id="{E1CAFC5F-91F3-4439-B7B8-E89DFE531EB6}"/>
                  </a:ext>
                </a:extLst>
              </p:cNvPr>
              <p:cNvSpPr/>
              <p:nvPr/>
            </p:nvSpPr>
            <p:spPr>
              <a:xfrm rot="-16200000">
                <a:off x="3048000" y="3352800"/>
                <a:ext cx="152400" cy="1524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26" name="Straight Connector 125">
              <a:extLst>
                <a:ext uri="{FF2B5EF4-FFF2-40B4-BE49-F238E27FC236}">
                  <a16:creationId xmlns:a16="http://schemas.microsoft.com/office/drawing/2014/main" id="{387A5628-9BD6-43CE-EDE5-65F5EE48C09D}"/>
                </a:ext>
              </a:extLst>
            </p:cNvPr>
            <p:cNvCxnSpPr/>
            <p:nvPr/>
          </p:nvCxnSpPr>
          <p:spPr>
            <a:xfrm>
              <a:off x="1235873" y="5781870"/>
              <a:ext cx="2195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C72411B-0E7E-F6A3-B3A8-83C7057A7048}"/>
                </a:ext>
              </a:extLst>
            </p:cNvPr>
            <p:cNvCxnSpPr/>
            <p:nvPr/>
          </p:nvCxnSpPr>
          <p:spPr>
            <a:xfrm>
              <a:off x="2074509" y="5223493"/>
              <a:ext cx="1511372" cy="0"/>
            </a:xfrm>
            <a:prstGeom prst="line">
              <a:avLst/>
            </a:prstGeom>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DE72431E-C0EF-483B-4FA1-571B7424FD72}"/>
                </a:ext>
              </a:extLst>
            </p:cNvPr>
            <p:cNvSpPr txBox="1"/>
            <p:nvPr/>
          </p:nvSpPr>
          <p:spPr>
            <a:xfrm>
              <a:off x="6464307" y="3490776"/>
              <a:ext cx="645537" cy="331343"/>
            </a:xfrm>
            <a:prstGeom prst="rect">
              <a:avLst/>
            </a:prstGeom>
            <a:noFill/>
          </p:spPr>
          <p:txBody>
            <a:bodyPr wrap="square" lIns="0" tIns="0" rIns="0" bIns="0" rtlCol="0">
              <a:spAutoFit/>
            </a:bodyPr>
            <a:lstStyle/>
            <a:p>
              <a:r>
                <a:rPr lang="en-US" sz="1100" dirty="0">
                  <a:solidFill>
                    <a:srgbClr val="D4007A"/>
                  </a:solidFill>
                  <a:latin typeface="Calibri" panose="020F0502020204030204" pitchFamily="34" charset="0"/>
                  <a:cs typeface="Calibri" panose="020F0502020204030204" pitchFamily="34" charset="0"/>
                </a:rPr>
                <a:t>clk2</a:t>
              </a:r>
            </a:p>
          </p:txBody>
        </p:sp>
        <p:sp>
          <p:nvSpPr>
            <p:cNvPr id="129" name="TextBox 128">
              <a:extLst>
                <a:ext uri="{FF2B5EF4-FFF2-40B4-BE49-F238E27FC236}">
                  <a16:creationId xmlns:a16="http://schemas.microsoft.com/office/drawing/2014/main" id="{A70ED724-D0C2-EFDF-D2D8-E697FEF280B6}"/>
                </a:ext>
              </a:extLst>
            </p:cNvPr>
            <p:cNvSpPr txBox="1"/>
            <p:nvPr/>
          </p:nvSpPr>
          <p:spPr>
            <a:xfrm>
              <a:off x="1392174" y="3510511"/>
              <a:ext cx="652521" cy="331343"/>
            </a:xfrm>
            <a:prstGeom prst="rect">
              <a:avLst/>
            </a:prstGeom>
            <a:noFill/>
          </p:spPr>
          <p:txBody>
            <a:bodyPr wrap="square" lIns="0" tIns="0" rIns="0" bIns="0" rtlCol="0">
              <a:spAutoFit/>
            </a:bodyPr>
            <a:lstStyle/>
            <a:p>
              <a:r>
                <a:rPr lang="en-US" sz="1100" dirty="0">
                  <a:solidFill>
                    <a:srgbClr val="39A9DC"/>
                  </a:solidFill>
                  <a:latin typeface="Calibri" panose="020F0502020204030204" pitchFamily="34" charset="0"/>
                  <a:cs typeface="Calibri" panose="020F0502020204030204" pitchFamily="34" charset="0"/>
                </a:rPr>
                <a:t>clk1</a:t>
              </a:r>
            </a:p>
          </p:txBody>
        </p:sp>
        <p:sp>
          <p:nvSpPr>
            <p:cNvPr id="130" name="TextBox 129">
              <a:extLst>
                <a:ext uri="{FF2B5EF4-FFF2-40B4-BE49-F238E27FC236}">
                  <a16:creationId xmlns:a16="http://schemas.microsoft.com/office/drawing/2014/main" id="{2007EDCA-5D23-B7E6-A064-958F04F5014C}"/>
                </a:ext>
              </a:extLst>
            </p:cNvPr>
            <p:cNvSpPr txBox="1"/>
            <p:nvPr/>
          </p:nvSpPr>
          <p:spPr>
            <a:xfrm>
              <a:off x="977260" y="5781604"/>
              <a:ext cx="632162" cy="331343"/>
            </a:xfrm>
            <a:prstGeom prst="rect">
              <a:avLst/>
            </a:prstGeom>
            <a:noFill/>
          </p:spPr>
          <p:txBody>
            <a:bodyPr wrap="square" lIns="0" tIns="0" rIns="0" bIns="0" rtlCol="0">
              <a:spAutoFit/>
            </a:bodyPr>
            <a:lstStyle/>
            <a:p>
              <a:r>
                <a:rPr lang="en-US" sz="1100" dirty="0">
                  <a:solidFill>
                    <a:srgbClr val="39A9DC"/>
                  </a:solidFill>
                  <a:latin typeface="Calibri" panose="020F0502020204030204" pitchFamily="34" charset="0"/>
                  <a:cs typeface="Calibri" panose="020F0502020204030204" pitchFamily="34" charset="0"/>
                </a:rPr>
                <a:t>clk1</a:t>
              </a:r>
            </a:p>
          </p:txBody>
        </p:sp>
        <p:cxnSp>
          <p:nvCxnSpPr>
            <p:cNvPr id="131" name="Straight Connector 130">
              <a:extLst>
                <a:ext uri="{FF2B5EF4-FFF2-40B4-BE49-F238E27FC236}">
                  <a16:creationId xmlns:a16="http://schemas.microsoft.com/office/drawing/2014/main" id="{9B15AF11-4752-0CD7-889A-D9387075DF06}"/>
                </a:ext>
              </a:extLst>
            </p:cNvPr>
            <p:cNvCxnSpPr/>
            <p:nvPr/>
          </p:nvCxnSpPr>
          <p:spPr>
            <a:xfrm flipV="1">
              <a:off x="4024316" y="2965920"/>
              <a:ext cx="177485" cy="188952"/>
            </a:xfrm>
            <a:prstGeom prst="line">
              <a:avLst/>
            </a:prstGeom>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973430F9-CDD6-D40D-1CEF-7A17E1100084}"/>
                </a:ext>
              </a:extLst>
            </p:cNvPr>
            <p:cNvSpPr txBox="1"/>
            <p:nvPr/>
          </p:nvSpPr>
          <p:spPr>
            <a:xfrm>
              <a:off x="3692236" y="2662620"/>
              <a:ext cx="1648583" cy="331343"/>
            </a:xfrm>
            <a:prstGeom prst="rect">
              <a:avLst/>
            </a:prstGeom>
            <a:noFill/>
          </p:spPr>
          <p:txBody>
            <a:bodyPr wrap="square" lIns="0" tIns="0" rIns="0" bIns="0" rtlCol="0">
              <a:spAutoFit/>
            </a:bodyPr>
            <a:lstStyle/>
            <a:p>
              <a:r>
                <a:rPr lang="en-US" sz="1100" b="1" dirty="0">
                  <a:solidFill>
                    <a:srgbClr val="39A9DC"/>
                  </a:solidFill>
                  <a:latin typeface="Calibri" panose="020F0502020204030204" pitchFamily="34" charset="0"/>
                  <a:cs typeface="Calibri" panose="020F0502020204030204" pitchFamily="34" charset="0"/>
                </a:rPr>
                <a:t>Bus[N-1:0]</a:t>
              </a:r>
            </a:p>
          </p:txBody>
        </p:sp>
        <p:cxnSp>
          <p:nvCxnSpPr>
            <p:cNvPr id="133" name="Straight Connector 132">
              <a:extLst>
                <a:ext uri="{FF2B5EF4-FFF2-40B4-BE49-F238E27FC236}">
                  <a16:creationId xmlns:a16="http://schemas.microsoft.com/office/drawing/2014/main" id="{9C4E8BD4-3343-45FD-3E72-BA01DBDCA16B}"/>
                </a:ext>
              </a:extLst>
            </p:cNvPr>
            <p:cNvCxnSpPr/>
            <p:nvPr/>
          </p:nvCxnSpPr>
          <p:spPr>
            <a:xfrm>
              <a:off x="5532067" y="5223493"/>
              <a:ext cx="40125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4" name="Straight Connector 133">
              <a:extLst>
                <a:ext uri="{FF2B5EF4-FFF2-40B4-BE49-F238E27FC236}">
                  <a16:creationId xmlns:a16="http://schemas.microsoft.com/office/drawing/2014/main" id="{8D34865C-CC69-60BF-CBBB-16E0B5D48BC5}"/>
                </a:ext>
              </a:extLst>
            </p:cNvPr>
            <p:cNvCxnSpPr/>
            <p:nvPr/>
          </p:nvCxnSpPr>
          <p:spPr>
            <a:xfrm flipV="1">
              <a:off x="6464308" y="1962921"/>
              <a:ext cx="177485" cy="188952"/>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45" name="Group 144">
            <a:extLst>
              <a:ext uri="{FF2B5EF4-FFF2-40B4-BE49-F238E27FC236}">
                <a16:creationId xmlns:a16="http://schemas.microsoft.com/office/drawing/2014/main" id="{F8E73EE2-DD30-066C-CFF2-2EB008286FF8}"/>
              </a:ext>
            </a:extLst>
          </p:cNvPr>
          <p:cNvGrpSpPr/>
          <p:nvPr/>
        </p:nvGrpSpPr>
        <p:grpSpPr>
          <a:xfrm>
            <a:off x="640934" y="3085497"/>
            <a:ext cx="4715464" cy="2269137"/>
            <a:chOff x="2679374" y="2004030"/>
            <a:chExt cx="7962128" cy="3255987"/>
          </a:xfrm>
        </p:grpSpPr>
        <p:sp>
          <p:nvSpPr>
            <p:cNvPr id="149" name="Rounded Rectangle 173">
              <a:extLst>
                <a:ext uri="{FF2B5EF4-FFF2-40B4-BE49-F238E27FC236}">
                  <a16:creationId xmlns:a16="http://schemas.microsoft.com/office/drawing/2014/main" id="{2604FF57-739B-E979-556F-03433406FA82}"/>
                </a:ext>
              </a:extLst>
            </p:cNvPr>
            <p:cNvSpPr/>
            <p:nvPr/>
          </p:nvSpPr>
          <p:spPr>
            <a:xfrm>
              <a:off x="9175986" y="2029356"/>
              <a:ext cx="1402978" cy="291655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solidFill>
                  <a:prstClr val="black"/>
                </a:solidFill>
                <a:latin typeface="Arial"/>
              </a:endParaRPr>
            </a:p>
          </p:txBody>
        </p:sp>
        <p:cxnSp>
          <p:nvCxnSpPr>
            <p:cNvPr id="164" name="Straight Arrow Connector 163">
              <a:extLst>
                <a:ext uri="{FF2B5EF4-FFF2-40B4-BE49-F238E27FC236}">
                  <a16:creationId xmlns:a16="http://schemas.microsoft.com/office/drawing/2014/main" id="{77C365CA-0102-0F04-F922-AE5DA33EAA49}"/>
                </a:ext>
              </a:extLst>
            </p:cNvPr>
            <p:cNvCxnSpPr/>
            <p:nvPr/>
          </p:nvCxnSpPr>
          <p:spPr>
            <a:xfrm>
              <a:off x="4103275" y="2484997"/>
              <a:ext cx="50819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C4AC878-C3B2-3FC4-4B85-37615FA85616}"/>
                </a:ext>
              </a:extLst>
            </p:cNvPr>
            <p:cNvCxnSpPr/>
            <p:nvPr/>
          </p:nvCxnSpPr>
          <p:spPr>
            <a:xfrm flipV="1">
              <a:off x="6424455" y="2382390"/>
              <a:ext cx="177485" cy="188952"/>
            </a:xfrm>
            <a:prstGeom prst="line">
              <a:avLst/>
            </a:prstGeom>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98BBD89A-7ADC-ECDF-2B32-25A92A71DE95}"/>
                </a:ext>
              </a:extLst>
            </p:cNvPr>
            <p:cNvSpPr txBox="1"/>
            <p:nvPr/>
          </p:nvSpPr>
          <p:spPr>
            <a:xfrm>
              <a:off x="5756512" y="2004030"/>
              <a:ext cx="1503848" cy="346577"/>
            </a:xfrm>
            <a:prstGeom prst="rect">
              <a:avLst/>
            </a:prstGeom>
            <a:noFill/>
          </p:spPr>
          <p:txBody>
            <a:bodyPr wrap="square" lIns="0" tIns="0" rIns="0" bIns="0" rtlCol="0">
              <a:spAutoFit/>
            </a:bodyPr>
            <a:lstStyle/>
            <a:p>
              <a:r>
                <a:rPr lang="en-US" sz="1200" dirty="0">
                  <a:solidFill>
                    <a:srgbClr val="39A9DC"/>
                  </a:solidFill>
                  <a:latin typeface="Calibri" panose="020F0502020204030204" pitchFamily="34" charset="0"/>
                  <a:cs typeface="Calibri" panose="020F0502020204030204" pitchFamily="34" charset="0"/>
                </a:rPr>
                <a:t>Bus[N-1:0]</a:t>
              </a:r>
            </a:p>
          </p:txBody>
        </p:sp>
        <p:grpSp>
          <p:nvGrpSpPr>
            <p:cNvPr id="167" name="Group 166">
              <a:extLst>
                <a:ext uri="{FF2B5EF4-FFF2-40B4-BE49-F238E27FC236}">
                  <a16:creationId xmlns:a16="http://schemas.microsoft.com/office/drawing/2014/main" id="{DB524603-8436-C82F-233D-AE7009782470}"/>
                </a:ext>
              </a:extLst>
            </p:cNvPr>
            <p:cNvGrpSpPr/>
            <p:nvPr/>
          </p:nvGrpSpPr>
          <p:grpSpPr>
            <a:xfrm>
              <a:off x="8002579" y="3979492"/>
              <a:ext cx="1173407" cy="443206"/>
              <a:chOff x="5021285" y="3004002"/>
              <a:chExt cx="1173407" cy="443206"/>
            </a:xfrm>
          </p:grpSpPr>
          <p:grpSp>
            <p:nvGrpSpPr>
              <p:cNvPr id="187" name="Group 186">
                <a:extLst>
                  <a:ext uri="{FF2B5EF4-FFF2-40B4-BE49-F238E27FC236}">
                    <a16:creationId xmlns:a16="http://schemas.microsoft.com/office/drawing/2014/main" id="{03A56F3F-AA5F-7D2C-EAA4-FD664A1AC3E7}"/>
                  </a:ext>
                </a:extLst>
              </p:cNvPr>
              <p:cNvGrpSpPr/>
              <p:nvPr/>
            </p:nvGrpSpPr>
            <p:grpSpPr>
              <a:xfrm>
                <a:off x="5465395" y="3004002"/>
                <a:ext cx="284918" cy="443206"/>
                <a:chOff x="7010400" y="2514600"/>
                <a:chExt cx="685800" cy="1066800"/>
              </a:xfrm>
            </p:grpSpPr>
            <p:sp>
              <p:nvSpPr>
                <p:cNvPr id="193" name="Rectangle 192">
                  <a:extLst>
                    <a:ext uri="{FF2B5EF4-FFF2-40B4-BE49-F238E27FC236}">
                      <a16:creationId xmlns:a16="http://schemas.microsoft.com/office/drawing/2014/main" id="{539A2AF5-F0CE-F138-7001-2CB56FBA3B2F}"/>
                    </a:ext>
                  </a:extLst>
                </p:cNvPr>
                <p:cNvSpPr/>
                <p:nvPr/>
              </p:nvSpPr>
              <p:spPr>
                <a:xfrm>
                  <a:off x="7010400" y="2514600"/>
                  <a:ext cx="685800" cy="1066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Arial"/>
                  </a:endParaRPr>
                </a:p>
              </p:txBody>
            </p:sp>
            <p:sp>
              <p:nvSpPr>
                <p:cNvPr id="194" name="Isosceles Triangle 193">
                  <a:extLst>
                    <a:ext uri="{FF2B5EF4-FFF2-40B4-BE49-F238E27FC236}">
                      <a16:creationId xmlns:a16="http://schemas.microsoft.com/office/drawing/2014/main" id="{D98D7884-AE66-18D1-212D-8DE1553DFDA6}"/>
                    </a:ext>
                  </a:extLst>
                </p:cNvPr>
                <p:cNvSpPr/>
                <p:nvPr/>
              </p:nvSpPr>
              <p:spPr>
                <a:xfrm rot="-16200000">
                  <a:off x="7010400" y="3352800"/>
                  <a:ext cx="152400" cy="1524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88" name="Straight Connector 187">
                <a:extLst>
                  <a:ext uri="{FF2B5EF4-FFF2-40B4-BE49-F238E27FC236}">
                    <a16:creationId xmlns:a16="http://schemas.microsoft.com/office/drawing/2014/main" id="{3F53A09C-9FC9-A65A-9E1E-D9A4FDDCDD14}"/>
                  </a:ext>
                </a:extLst>
              </p:cNvPr>
              <p:cNvCxnSpPr/>
              <p:nvPr/>
            </p:nvCxnSpPr>
            <p:spPr>
              <a:xfrm>
                <a:off x="5306203" y="3155826"/>
                <a:ext cx="159192"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89" name="Group 188">
                <a:extLst>
                  <a:ext uri="{FF2B5EF4-FFF2-40B4-BE49-F238E27FC236}">
                    <a16:creationId xmlns:a16="http://schemas.microsoft.com/office/drawing/2014/main" id="{30B3F754-BDFF-6583-1BAD-DD997705BD5C}"/>
                  </a:ext>
                </a:extLst>
              </p:cNvPr>
              <p:cNvGrpSpPr/>
              <p:nvPr/>
            </p:nvGrpSpPr>
            <p:grpSpPr>
              <a:xfrm>
                <a:off x="5021285" y="3004002"/>
                <a:ext cx="284918" cy="443206"/>
                <a:chOff x="7010400" y="2514600"/>
                <a:chExt cx="685800" cy="1066800"/>
              </a:xfrm>
            </p:grpSpPr>
            <p:sp>
              <p:nvSpPr>
                <p:cNvPr id="191" name="Rectangle 190">
                  <a:extLst>
                    <a:ext uri="{FF2B5EF4-FFF2-40B4-BE49-F238E27FC236}">
                      <a16:creationId xmlns:a16="http://schemas.microsoft.com/office/drawing/2014/main" id="{0FBB6B06-796F-D92E-D5C4-902D35CF8436}"/>
                    </a:ext>
                  </a:extLst>
                </p:cNvPr>
                <p:cNvSpPr/>
                <p:nvPr/>
              </p:nvSpPr>
              <p:spPr>
                <a:xfrm>
                  <a:off x="7010400" y="2514600"/>
                  <a:ext cx="685800" cy="1066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Arial"/>
                  </a:endParaRPr>
                </a:p>
              </p:txBody>
            </p:sp>
            <p:sp>
              <p:nvSpPr>
                <p:cNvPr id="192" name="Isosceles Triangle 191">
                  <a:extLst>
                    <a:ext uri="{FF2B5EF4-FFF2-40B4-BE49-F238E27FC236}">
                      <a16:creationId xmlns:a16="http://schemas.microsoft.com/office/drawing/2014/main" id="{A14DC6BA-82BA-4ABA-C271-A7B5B113BB33}"/>
                    </a:ext>
                  </a:extLst>
                </p:cNvPr>
                <p:cNvSpPr/>
                <p:nvPr/>
              </p:nvSpPr>
              <p:spPr>
                <a:xfrm rot="-16200000">
                  <a:off x="7010400" y="3352800"/>
                  <a:ext cx="152400" cy="15240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90" name="Straight Connector 189">
                <a:extLst>
                  <a:ext uri="{FF2B5EF4-FFF2-40B4-BE49-F238E27FC236}">
                    <a16:creationId xmlns:a16="http://schemas.microsoft.com/office/drawing/2014/main" id="{98547FF9-32C8-BD84-894E-1375D4DD2DB2}"/>
                  </a:ext>
                </a:extLst>
              </p:cNvPr>
              <p:cNvCxnSpPr>
                <a:cxnSpLocks/>
              </p:cNvCxnSpPr>
              <p:nvPr/>
            </p:nvCxnSpPr>
            <p:spPr>
              <a:xfrm>
                <a:off x="5750313" y="3151866"/>
                <a:ext cx="444379" cy="0"/>
              </a:xfrm>
              <a:prstGeom prst="line">
                <a:avLst/>
              </a:prstGeom>
              <a:ln w="15875">
                <a:headEnd type="none"/>
                <a:tailEnd type="triangle" w="med" len="med"/>
              </a:ln>
            </p:spPr>
            <p:style>
              <a:lnRef idx="1">
                <a:schemeClr val="accent2"/>
              </a:lnRef>
              <a:fillRef idx="0">
                <a:schemeClr val="accent2"/>
              </a:fillRef>
              <a:effectRef idx="0">
                <a:schemeClr val="accent2"/>
              </a:effectRef>
              <a:fontRef idx="minor">
                <a:schemeClr val="tx1"/>
              </a:fontRef>
            </p:style>
          </p:cxnSp>
        </p:grpSp>
        <p:cxnSp>
          <p:nvCxnSpPr>
            <p:cNvPr id="168" name="Straight Connector 167">
              <a:extLst>
                <a:ext uri="{FF2B5EF4-FFF2-40B4-BE49-F238E27FC236}">
                  <a16:creationId xmlns:a16="http://schemas.microsoft.com/office/drawing/2014/main" id="{B1B3E68A-6EDF-8D5C-4505-9DCB6AE94C68}"/>
                </a:ext>
              </a:extLst>
            </p:cNvPr>
            <p:cNvCxnSpPr/>
            <p:nvPr/>
          </p:nvCxnSpPr>
          <p:spPr>
            <a:xfrm>
              <a:off x="4825213" y="4583202"/>
              <a:ext cx="215754" cy="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2432F174-561C-F04C-84E7-23107BC31DB8}"/>
                </a:ext>
              </a:extLst>
            </p:cNvPr>
            <p:cNvGrpSpPr/>
            <p:nvPr/>
          </p:nvGrpSpPr>
          <p:grpSpPr>
            <a:xfrm>
              <a:off x="4526731" y="4457094"/>
              <a:ext cx="303552" cy="448699"/>
              <a:chOff x="3048000" y="2514600"/>
              <a:chExt cx="685800" cy="1066800"/>
            </a:xfrm>
          </p:grpSpPr>
          <p:sp>
            <p:nvSpPr>
              <p:cNvPr id="185" name="Rectangle 184">
                <a:extLst>
                  <a:ext uri="{FF2B5EF4-FFF2-40B4-BE49-F238E27FC236}">
                    <a16:creationId xmlns:a16="http://schemas.microsoft.com/office/drawing/2014/main" id="{CE32B806-3AA8-0620-2E58-1CF64CEAA38C}"/>
                  </a:ext>
                </a:extLst>
              </p:cNvPr>
              <p:cNvSpPr/>
              <p:nvPr/>
            </p:nvSpPr>
            <p:spPr>
              <a:xfrm>
                <a:off x="3048000" y="2514600"/>
                <a:ext cx="6858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Arial"/>
                </a:endParaRPr>
              </a:p>
            </p:txBody>
          </p:sp>
          <p:sp>
            <p:nvSpPr>
              <p:cNvPr id="186" name="Isosceles Triangle 185">
                <a:extLst>
                  <a:ext uri="{FF2B5EF4-FFF2-40B4-BE49-F238E27FC236}">
                    <a16:creationId xmlns:a16="http://schemas.microsoft.com/office/drawing/2014/main" id="{B33DBCCA-4F4A-FDE8-9C41-E7D2DCE7F2EC}"/>
                  </a:ext>
                </a:extLst>
              </p:cNvPr>
              <p:cNvSpPr/>
              <p:nvPr/>
            </p:nvSpPr>
            <p:spPr>
              <a:xfrm rot="5400000">
                <a:off x="3575042" y="3318071"/>
                <a:ext cx="152400" cy="152400"/>
              </a:xfrm>
              <a:prstGeom prst="triangle">
                <a:avLst/>
              </a:prstGeom>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grpSp>
          <p:nvGrpSpPr>
            <p:cNvPr id="170" name="Group 169">
              <a:extLst>
                <a:ext uri="{FF2B5EF4-FFF2-40B4-BE49-F238E27FC236}">
                  <a16:creationId xmlns:a16="http://schemas.microsoft.com/office/drawing/2014/main" id="{BD372873-918A-8B82-32CB-F05B6AB4441E}"/>
                </a:ext>
              </a:extLst>
            </p:cNvPr>
            <p:cNvGrpSpPr/>
            <p:nvPr/>
          </p:nvGrpSpPr>
          <p:grpSpPr>
            <a:xfrm>
              <a:off x="5041183" y="4456762"/>
              <a:ext cx="303552" cy="448699"/>
              <a:chOff x="3048000" y="2514600"/>
              <a:chExt cx="685800" cy="1066800"/>
            </a:xfrm>
          </p:grpSpPr>
          <p:sp>
            <p:nvSpPr>
              <p:cNvPr id="183" name="Rectangle 182">
                <a:extLst>
                  <a:ext uri="{FF2B5EF4-FFF2-40B4-BE49-F238E27FC236}">
                    <a16:creationId xmlns:a16="http://schemas.microsoft.com/office/drawing/2014/main" id="{2969E9BF-B8D5-A0A6-A037-28E29BE5A4A3}"/>
                  </a:ext>
                </a:extLst>
              </p:cNvPr>
              <p:cNvSpPr/>
              <p:nvPr/>
            </p:nvSpPr>
            <p:spPr>
              <a:xfrm>
                <a:off x="3048000" y="2514600"/>
                <a:ext cx="6858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latin typeface="Arial"/>
                </a:endParaRPr>
              </a:p>
            </p:txBody>
          </p:sp>
          <p:sp>
            <p:nvSpPr>
              <p:cNvPr id="184" name="Isosceles Triangle 183">
                <a:extLst>
                  <a:ext uri="{FF2B5EF4-FFF2-40B4-BE49-F238E27FC236}">
                    <a16:creationId xmlns:a16="http://schemas.microsoft.com/office/drawing/2014/main" id="{1D1FDE7C-A936-1F35-B752-C4EB40CF01A3}"/>
                  </a:ext>
                </a:extLst>
              </p:cNvPr>
              <p:cNvSpPr/>
              <p:nvPr/>
            </p:nvSpPr>
            <p:spPr>
              <a:xfrm rot="5400000">
                <a:off x="3562813" y="3304633"/>
                <a:ext cx="152400" cy="152400"/>
              </a:xfrm>
              <a:prstGeom prst="triangle">
                <a:avLst/>
              </a:prstGeom>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21299999" lon="0" rev="0"/>
                  </a:camera>
                  <a:lightRig rig="threePt" dir="t"/>
                </a:scene3d>
              </a:bodyPr>
              <a:lstStyle/>
              <a:p>
                <a:pPr algn="ctr"/>
                <a:endParaRPr lang="en-US">
                  <a:solidFill>
                    <a:prstClr val="white"/>
                  </a:solidFill>
                  <a:latin typeface="Arial"/>
                </a:endParaRPr>
              </a:p>
            </p:txBody>
          </p:sp>
        </p:grpSp>
        <p:cxnSp>
          <p:nvCxnSpPr>
            <p:cNvPr id="171" name="Straight Connector 170">
              <a:extLst>
                <a:ext uri="{FF2B5EF4-FFF2-40B4-BE49-F238E27FC236}">
                  <a16:creationId xmlns:a16="http://schemas.microsoft.com/office/drawing/2014/main" id="{B92082A5-85C7-DC47-C8C6-2886216402BA}"/>
                </a:ext>
              </a:extLst>
            </p:cNvPr>
            <p:cNvCxnSpPr/>
            <p:nvPr/>
          </p:nvCxnSpPr>
          <p:spPr>
            <a:xfrm>
              <a:off x="4103276" y="4140036"/>
              <a:ext cx="3899303" cy="0"/>
            </a:xfrm>
            <a:prstGeom prst="line">
              <a:avLst/>
            </a:prstGeom>
            <a:ln w="15875">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6929594-580E-0ABF-333F-191FE634395E}"/>
                </a:ext>
              </a:extLst>
            </p:cNvPr>
            <p:cNvCxnSpPr>
              <a:cxnSpLocks/>
            </p:cNvCxnSpPr>
            <p:nvPr/>
          </p:nvCxnSpPr>
          <p:spPr>
            <a:xfrm>
              <a:off x="5344735" y="4590062"/>
              <a:ext cx="3831251" cy="0"/>
            </a:xfrm>
            <a:prstGeom prst="line">
              <a:avLst/>
            </a:prstGeom>
            <a:ln w="15875">
              <a:headEnd type="triangle"/>
            </a:ln>
          </p:spPr>
          <p:style>
            <a:lnRef idx="1">
              <a:schemeClr val="accent2"/>
            </a:lnRef>
            <a:fillRef idx="0">
              <a:schemeClr val="accent2"/>
            </a:fillRef>
            <a:effectRef idx="0">
              <a:schemeClr val="accent2"/>
            </a:effectRef>
            <a:fontRef idx="minor">
              <a:schemeClr val="tx1"/>
            </a:fontRef>
          </p:style>
        </p:cxnSp>
        <p:cxnSp>
          <p:nvCxnSpPr>
            <p:cNvPr id="173" name="Straight Connector 172">
              <a:extLst>
                <a:ext uri="{FF2B5EF4-FFF2-40B4-BE49-F238E27FC236}">
                  <a16:creationId xmlns:a16="http://schemas.microsoft.com/office/drawing/2014/main" id="{6DE3718F-D32D-39C0-45DA-2A7650079D49}"/>
                </a:ext>
              </a:extLst>
            </p:cNvPr>
            <p:cNvCxnSpPr/>
            <p:nvPr/>
          </p:nvCxnSpPr>
          <p:spPr>
            <a:xfrm>
              <a:off x="4092339" y="4590062"/>
              <a:ext cx="434393" cy="0"/>
            </a:xfrm>
            <a:prstGeom prst="line">
              <a:avLst/>
            </a:prstGeom>
            <a:ln w="15875">
              <a:headEnd type="triangle"/>
              <a:tailEnd type="non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C5D688CF-B165-B0CE-F6EB-84E66BD78BAC}"/>
                </a:ext>
              </a:extLst>
            </p:cNvPr>
            <p:cNvSpPr txBox="1"/>
            <p:nvPr/>
          </p:nvSpPr>
          <p:spPr>
            <a:xfrm>
              <a:off x="5813660" y="3805367"/>
              <a:ext cx="1272152" cy="346577"/>
            </a:xfrm>
            <a:prstGeom prst="rect">
              <a:avLst/>
            </a:prstGeom>
            <a:noFill/>
          </p:spPr>
          <p:txBody>
            <a:bodyPr wrap="square" lIns="0" tIns="0" rIns="0" bIns="0" rtlCol="0">
              <a:spAutoFit/>
            </a:bodyPr>
            <a:lstStyle/>
            <a:p>
              <a:r>
                <a:rPr lang="en-US" sz="1200" dirty="0">
                  <a:solidFill>
                    <a:srgbClr val="39A9DC"/>
                  </a:solidFill>
                  <a:latin typeface="Calibri" panose="020F0502020204030204" pitchFamily="34" charset="0"/>
                  <a:cs typeface="Calibri" panose="020F0502020204030204" pitchFamily="34" charset="0"/>
                </a:rPr>
                <a:t>Request</a:t>
              </a:r>
            </a:p>
          </p:txBody>
        </p:sp>
        <p:sp>
          <p:nvSpPr>
            <p:cNvPr id="175" name="TextBox 174">
              <a:extLst>
                <a:ext uri="{FF2B5EF4-FFF2-40B4-BE49-F238E27FC236}">
                  <a16:creationId xmlns:a16="http://schemas.microsoft.com/office/drawing/2014/main" id="{F28BB3DD-CEAA-C4DC-8831-0D40FAED9084}"/>
                </a:ext>
              </a:extLst>
            </p:cNvPr>
            <p:cNvSpPr txBox="1"/>
            <p:nvPr/>
          </p:nvSpPr>
          <p:spPr>
            <a:xfrm>
              <a:off x="5397150" y="4913440"/>
              <a:ext cx="2668743" cy="346577"/>
            </a:xfrm>
            <a:prstGeom prst="rect">
              <a:avLst/>
            </a:prstGeom>
            <a:noFill/>
          </p:spPr>
          <p:txBody>
            <a:bodyPr wrap="square" lIns="0" tIns="0" rIns="0" bIns="0" rtlCol="0">
              <a:spAutoFit/>
            </a:bodyPr>
            <a:lstStyle/>
            <a:p>
              <a:r>
                <a:rPr lang="en-US" sz="1200" dirty="0">
                  <a:solidFill>
                    <a:srgbClr val="BE4B48"/>
                  </a:solidFill>
                  <a:latin typeface="Calibri" panose="020F0502020204030204" pitchFamily="34" charset="0"/>
                  <a:cs typeface="Calibri" panose="020F0502020204030204" pitchFamily="34" charset="0"/>
                </a:rPr>
                <a:t>Acknowledgment</a:t>
              </a:r>
            </a:p>
          </p:txBody>
        </p:sp>
        <p:sp>
          <p:nvSpPr>
            <p:cNvPr id="177" name="TextBox 176">
              <a:extLst>
                <a:ext uri="{FF2B5EF4-FFF2-40B4-BE49-F238E27FC236}">
                  <a16:creationId xmlns:a16="http://schemas.microsoft.com/office/drawing/2014/main" id="{9F578C1E-6E43-5E4F-E9C2-F90BBC0D6266}"/>
                </a:ext>
              </a:extLst>
            </p:cNvPr>
            <p:cNvSpPr txBox="1"/>
            <p:nvPr/>
          </p:nvSpPr>
          <p:spPr>
            <a:xfrm>
              <a:off x="9094189" y="3090255"/>
              <a:ext cx="1547313" cy="609107"/>
            </a:xfrm>
            <a:prstGeom prst="rect">
              <a:avLst/>
            </a:prstGeom>
            <a:noFill/>
            <a:ln>
              <a:noFill/>
            </a:ln>
          </p:spPr>
          <p:txBody>
            <a:bodyPr wrap="square" lIns="0" tIns="0" rIns="0" bIns="0" rtlCol="0">
              <a:spAutoFit/>
            </a:bodyPr>
            <a:lstStyle/>
            <a:p>
              <a:pPr algn="ctr"/>
              <a:r>
                <a:rPr lang="en-US" sz="1100" b="1" dirty="0">
                  <a:solidFill>
                    <a:srgbClr val="BE4B48"/>
                  </a:solidFill>
                  <a:latin typeface="Calibri" panose="020F0502020204030204" pitchFamily="34" charset="0"/>
                  <a:cs typeface="Calibri" panose="020F0502020204030204" pitchFamily="34" charset="0"/>
                </a:rPr>
                <a:t>Destination Domain</a:t>
              </a:r>
            </a:p>
          </p:txBody>
        </p:sp>
        <p:sp>
          <p:nvSpPr>
            <p:cNvPr id="209" name="Rounded Rectangle 173">
              <a:extLst>
                <a:ext uri="{FF2B5EF4-FFF2-40B4-BE49-F238E27FC236}">
                  <a16:creationId xmlns:a16="http://schemas.microsoft.com/office/drawing/2014/main" id="{47459FC4-BFDE-20EB-DA11-7D3DB05A2A0D}"/>
                </a:ext>
              </a:extLst>
            </p:cNvPr>
            <p:cNvSpPr/>
            <p:nvPr/>
          </p:nvSpPr>
          <p:spPr>
            <a:xfrm>
              <a:off x="2679374" y="2029356"/>
              <a:ext cx="1402978" cy="2916558"/>
            </a:xfrm>
            <a:prstGeom prst="roundRect">
              <a:avLst/>
            </a:prstGeom>
            <a:solidFill>
              <a:schemeClr val="tx2">
                <a:lumMod val="20000"/>
                <a:lumOff val="80000"/>
              </a:schemeClr>
            </a:solidFill>
            <a:ln>
              <a:solidFill>
                <a:srgbClr val="28326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solidFill>
                  <a:prstClr val="black"/>
                </a:solidFill>
                <a:latin typeface="Arial"/>
              </a:endParaRPr>
            </a:p>
          </p:txBody>
        </p:sp>
        <p:sp>
          <p:nvSpPr>
            <p:cNvPr id="176" name="TextBox 175">
              <a:extLst>
                <a:ext uri="{FF2B5EF4-FFF2-40B4-BE49-F238E27FC236}">
                  <a16:creationId xmlns:a16="http://schemas.microsoft.com/office/drawing/2014/main" id="{3E75F5BA-96DE-3C93-BC11-E08519F1147D}"/>
                </a:ext>
              </a:extLst>
            </p:cNvPr>
            <p:cNvSpPr txBox="1"/>
            <p:nvPr/>
          </p:nvSpPr>
          <p:spPr>
            <a:xfrm>
              <a:off x="2996752" y="3171085"/>
              <a:ext cx="1251983" cy="332241"/>
            </a:xfrm>
            <a:prstGeom prst="rect">
              <a:avLst/>
            </a:prstGeom>
            <a:noFill/>
          </p:spPr>
          <p:txBody>
            <a:bodyPr wrap="square" lIns="0" tIns="0" rIns="0" bIns="0" rtlCol="0">
              <a:spAutoFit/>
            </a:bodyPr>
            <a:lstStyle/>
            <a:p>
              <a:r>
                <a:rPr lang="en-US" sz="1200" b="1" dirty="0">
                  <a:solidFill>
                    <a:srgbClr val="39A9DC"/>
                  </a:solidFill>
                  <a:latin typeface="Calibri" panose="020F0502020204030204" pitchFamily="34" charset="0"/>
                  <a:cs typeface="Calibri" panose="020F0502020204030204" pitchFamily="34" charset="0"/>
                </a:rPr>
                <a:t>Source</a:t>
              </a:r>
            </a:p>
          </p:txBody>
        </p:sp>
      </p:grpSp>
      <p:grpSp>
        <p:nvGrpSpPr>
          <p:cNvPr id="283" name="Group 282">
            <a:extLst>
              <a:ext uri="{FF2B5EF4-FFF2-40B4-BE49-F238E27FC236}">
                <a16:creationId xmlns:a16="http://schemas.microsoft.com/office/drawing/2014/main" id="{3DB69065-B517-534E-79DE-3C1467F82EEC}"/>
              </a:ext>
            </a:extLst>
          </p:cNvPr>
          <p:cNvGrpSpPr/>
          <p:nvPr/>
        </p:nvGrpSpPr>
        <p:grpSpPr>
          <a:xfrm>
            <a:off x="6760022" y="3234229"/>
            <a:ext cx="4390327" cy="2492623"/>
            <a:chOff x="1981201" y="1202398"/>
            <a:chExt cx="8285921" cy="4904945"/>
          </a:xfrm>
        </p:grpSpPr>
        <p:cxnSp>
          <p:nvCxnSpPr>
            <p:cNvPr id="285" name="Straight Connector 284">
              <a:extLst>
                <a:ext uri="{FF2B5EF4-FFF2-40B4-BE49-F238E27FC236}">
                  <a16:creationId xmlns:a16="http://schemas.microsoft.com/office/drawing/2014/main" id="{BAEE3BB4-5B31-716A-C3F3-9FCA7D1C6ECF}"/>
                </a:ext>
              </a:extLst>
            </p:cNvPr>
            <p:cNvCxnSpPr/>
            <p:nvPr/>
          </p:nvCxnSpPr>
          <p:spPr>
            <a:xfrm>
              <a:off x="4565682" y="5147552"/>
              <a:ext cx="215754" cy="0"/>
            </a:xfrm>
            <a:prstGeom prst="line">
              <a:avLst/>
            </a:prstGeom>
            <a:noFill/>
            <a:ln w="22225" cap="flat" cmpd="sng" algn="ctr">
              <a:solidFill>
                <a:srgbClr val="39A9DC">
                  <a:shade val="95000"/>
                  <a:satMod val="105000"/>
                </a:srgbClr>
              </a:solidFill>
              <a:prstDash val="solid"/>
            </a:ln>
            <a:effectLst/>
          </p:spPr>
        </p:cxnSp>
        <p:grpSp>
          <p:nvGrpSpPr>
            <p:cNvPr id="286" name="Group 285">
              <a:extLst>
                <a:ext uri="{FF2B5EF4-FFF2-40B4-BE49-F238E27FC236}">
                  <a16:creationId xmlns:a16="http://schemas.microsoft.com/office/drawing/2014/main" id="{0FD2303E-9B30-F753-079A-18F7A91C8FDA}"/>
                </a:ext>
              </a:extLst>
            </p:cNvPr>
            <p:cNvGrpSpPr/>
            <p:nvPr/>
          </p:nvGrpSpPr>
          <p:grpSpPr>
            <a:xfrm>
              <a:off x="4267200" y="5021444"/>
              <a:ext cx="303552" cy="448699"/>
              <a:chOff x="3048000" y="2514600"/>
              <a:chExt cx="685800" cy="1066800"/>
            </a:xfrm>
          </p:grpSpPr>
          <p:sp>
            <p:nvSpPr>
              <p:cNvPr id="353" name="Rectangle 352">
                <a:extLst>
                  <a:ext uri="{FF2B5EF4-FFF2-40B4-BE49-F238E27FC236}">
                    <a16:creationId xmlns:a16="http://schemas.microsoft.com/office/drawing/2014/main" id="{79D14579-B229-F164-B655-C31E1F7BC8CD}"/>
                  </a:ext>
                </a:extLst>
              </p:cNvPr>
              <p:cNvSpPr/>
              <p:nvPr/>
            </p:nvSpPr>
            <p:spPr>
              <a:xfrm>
                <a:off x="3048000" y="2514600"/>
                <a:ext cx="685800" cy="1066800"/>
              </a:xfrm>
              <a:prstGeom prst="rect">
                <a:avLst/>
              </a:prstGeom>
              <a:gradFill rotWithShape="1">
                <a:gsLst>
                  <a:gs pos="0">
                    <a:srgbClr val="39A9DC">
                      <a:tint val="50000"/>
                      <a:satMod val="300000"/>
                    </a:srgbClr>
                  </a:gs>
                  <a:gs pos="35000">
                    <a:srgbClr val="39A9DC">
                      <a:tint val="37000"/>
                      <a:satMod val="300000"/>
                    </a:srgbClr>
                  </a:gs>
                  <a:gs pos="100000">
                    <a:srgbClr val="39A9DC">
                      <a:tint val="15000"/>
                      <a:satMod val="350000"/>
                    </a:srgbClr>
                  </a:gs>
                </a:gsLst>
                <a:lin ang="16200000" scaled="1"/>
              </a:gradFill>
              <a:ln w="9525" cap="flat" cmpd="sng" algn="ctr">
                <a:solidFill>
                  <a:srgbClr val="39A9DC">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Arial"/>
                  <a:ea typeface="+mn-ea"/>
                  <a:cs typeface="+mn-cs"/>
                </a:endParaRPr>
              </a:p>
            </p:txBody>
          </p:sp>
          <p:sp>
            <p:nvSpPr>
              <p:cNvPr id="354" name="Isosceles Triangle 353">
                <a:extLst>
                  <a:ext uri="{FF2B5EF4-FFF2-40B4-BE49-F238E27FC236}">
                    <a16:creationId xmlns:a16="http://schemas.microsoft.com/office/drawing/2014/main" id="{CA6FBD5A-B8CE-1177-C16F-446E9AD24FF5}"/>
                  </a:ext>
                </a:extLst>
              </p:cNvPr>
              <p:cNvSpPr/>
              <p:nvPr/>
            </p:nvSpPr>
            <p:spPr>
              <a:xfrm rot="5400000">
                <a:off x="3575042" y="3318071"/>
                <a:ext cx="152400" cy="152400"/>
              </a:xfrm>
              <a:prstGeom prst="triangle">
                <a:avLst/>
              </a:prstGeom>
              <a:gradFill rotWithShape="1">
                <a:gsLst>
                  <a:gs pos="0">
                    <a:srgbClr val="39A9DC">
                      <a:shade val="51000"/>
                      <a:satMod val="130000"/>
                    </a:srgbClr>
                  </a:gs>
                  <a:gs pos="80000">
                    <a:srgbClr val="39A9DC">
                      <a:shade val="93000"/>
                      <a:satMod val="130000"/>
                    </a:srgbClr>
                  </a:gs>
                  <a:gs pos="100000">
                    <a:srgbClr val="39A9DC">
                      <a:shade val="94000"/>
                      <a:satMod val="135000"/>
                    </a:srgbClr>
                  </a:gs>
                </a:gsLst>
                <a:lin ang="16200000" scaled="0"/>
              </a:gradFill>
              <a:ln w="9525" cap="flat" cmpd="sng" algn="ctr">
                <a:solidFill>
                  <a:srgbClr val="39A9DC">
                    <a:shade val="95000"/>
                    <a:satMod val="105000"/>
                  </a:srgbClr>
                </a:solidFill>
                <a:prstDash val="solid"/>
              </a:ln>
              <a:effectLst>
                <a:outerShdw blurRad="40000" dist="23000" dir="5400000" rotWithShape="0">
                  <a:srgbClr val="000000">
                    <a:alpha val="35000"/>
                  </a:srgbClr>
                </a:outerShdw>
              </a:effectLst>
              <a:scene3d>
                <a:camera prst="orthographicFront">
                  <a:rot lat="0" lon="0" rev="10800000"/>
                </a:camera>
                <a:lightRig rig="threePt" dir="t"/>
              </a:scene3d>
            </p:spPr>
            <p:txBody>
              <a:bodyPr rtlCol="0" anchor="ctr">
                <a:scene3d>
                  <a:camera prst="orthographicFront">
                    <a:rot lat="21299999"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87" name="Group 286">
              <a:extLst>
                <a:ext uri="{FF2B5EF4-FFF2-40B4-BE49-F238E27FC236}">
                  <a16:creationId xmlns:a16="http://schemas.microsoft.com/office/drawing/2014/main" id="{B1FF6803-F68F-1760-51DA-9B3B7F765D61}"/>
                </a:ext>
              </a:extLst>
            </p:cNvPr>
            <p:cNvGrpSpPr/>
            <p:nvPr/>
          </p:nvGrpSpPr>
          <p:grpSpPr>
            <a:xfrm>
              <a:off x="4724082" y="5021112"/>
              <a:ext cx="303552" cy="448699"/>
              <a:chOff x="3048000" y="2514600"/>
              <a:chExt cx="685800" cy="1066800"/>
            </a:xfrm>
          </p:grpSpPr>
          <p:sp>
            <p:nvSpPr>
              <p:cNvPr id="351" name="Rectangle 350">
                <a:extLst>
                  <a:ext uri="{FF2B5EF4-FFF2-40B4-BE49-F238E27FC236}">
                    <a16:creationId xmlns:a16="http://schemas.microsoft.com/office/drawing/2014/main" id="{1A8AA6B6-80DD-55B8-7108-364080D4D358}"/>
                  </a:ext>
                </a:extLst>
              </p:cNvPr>
              <p:cNvSpPr/>
              <p:nvPr/>
            </p:nvSpPr>
            <p:spPr>
              <a:xfrm>
                <a:off x="3048000" y="2514600"/>
                <a:ext cx="685800" cy="1066800"/>
              </a:xfrm>
              <a:prstGeom prst="rect">
                <a:avLst/>
              </a:prstGeom>
              <a:gradFill rotWithShape="1">
                <a:gsLst>
                  <a:gs pos="0">
                    <a:srgbClr val="39A9DC">
                      <a:tint val="50000"/>
                      <a:satMod val="300000"/>
                    </a:srgbClr>
                  </a:gs>
                  <a:gs pos="35000">
                    <a:srgbClr val="39A9DC">
                      <a:tint val="37000"/>
                      <a:satMod val="300000"/>
                    </a:srgbClr>
                  </a:gs>
                  <a:gs pos="100000">
                    <a:srgbClr val="39A9DC">
                      <a:tint val="15000"/>
                      <a:satMod val="350000"/>
                    </a:srgbClr>
                  </a:gs>
                </a:gsLst>
                <a:lin ang="16200000" scaled="1"/>
              </a:gradFill>
              <a:ln w="9525" cap="flat" cmpd="sng" algn="ctr">
                <a:solidFill>
                  <a:srgbClr val="39A9DC">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Arial"/>
                  <a:ea typeface="+mn-ea"/>
                  <a:cs typeface="+mn-cs"/>
                </a:endParaRPr>
              </a:p>
            </p:txBody>
          </p:sp>
          <p:sp>
            <p:nvSpPr>
              <p:cNvPr id="352" name="Isosceles Triangle 351">
                <a:extLst>
                  <a:ext uri="{FF2B5EF4-FFF2-40B4-BE49-F238E27FC236}">
                    <a16:creationId xmlns:a16="http://schemas.microsoft.com/office/drawing/2014/main" id="{3012B099-73EB-5CCD-4102-C76DBE57865F}"/>
                  </a:ext>
                </a:extLst>
              </p:cNvPr>
              <p:cNvSpPr/>
              <p:nvPr/>
            </p:nvSpPr>
            <p:spPr>
              <a:xfrm rot="5400000">
                <a:off x="3562813" y="3304633"/>
                <a:ext cx="152400" cy="152400"/>
              </a:xfrm>
              <a:prstGeom prst="triangle">
                <a:avLst/>
              </a:prstGeom>
              <a:gradFill rotWithShape="1">
                <a:gsLst>
                  <a:gs pos="0">
                    <a:srgbClr val="39A9DC">
                      <a:shade val="51000"/>
                      <a:satMod val="130000"/>
                    </a:srgbClr>
                  </a:gs>
                  <a:gs pos="80000">
                    <a:srgbClr val="39A9DC">
                      <a:shade val="93000"/>
                      <a:satMod val="130000"/>
                    </a:srgbClr>
                  </a:gs>
                  <a:gs pos="100000">
                    <a:srgbClr val="39A9DC">
                      <a:shade val="94000"/>
                      <a:satMod val="135000"/>
                    </a:srgbClr>
                  </a:gs>
                </a:gsLst>
                <a:lin ang="16200000" scaled="0"/>
              </a:gradFill>
              <a:ln w="9525" cap="flat" cmpd="sng" algn="ctr">
                <a:solidFill>
                  <a:srgbClr val="39A9DC">
                    <a:shade val="95000"/>
                    <a:satMod val="105000"/>
                  </a:srgbClr>
                </a:solidFill>
                <a:prstDash val="solid"/>
              </a:ln>
              <a:effectLst>
                <a:outerShdw blurRad="40000" dist="23000" dir="5400000" rotWithShape="0">
                  <a:srgbClr val="000000">
                    <a:alpha val="35000"/>
                  </a:srgbClr>
                </a:outerShdw>
              </a:effectLst>
              <a:scene3d>
                <a:camera prst="orthographicFront">
                  <a:rot lat="0" lon="0" rev="10800000"/>
                </a:camera>
                <a:lightRig rig="threePt" dir="t"/>
              </a:scene3d>
            </p:spPr>
            <p:txBody>
              <a:bodyPr rtlCol="0" anchor="ctr">
                <a:scene3d>
                  <a:camera prst="orthographicFront">
                    <a:rot lat="21299999"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88" name="Group 287">
              <a:extLst>
                <a:ext uri="{FF2B5EF4-FFF2-40B4-BE49-F238E27FC236}">
                  <a16:creationId xmlns:a16="http://schemas.microsoft.com/office/drawing/2014/main" id="{3C86A0FF-209B-9022-ED73-BD032E83050C}"/>
                </a:ext>
              </a:extLst>
            </p:cNvPr>
            <p:cNvGrpSpPr/>
            <p:nvPr/>
          </p:nvGrpSpPr>
          <p:grpSpPr>
            <a:xfrm>
              <a:off x="7345021" y="3419748"/>
              <a:ext cx="284918" cy="443206"/>
              <a:chOff x="6463585" y="3184758"/>
              <a:chExt cx="284918" cy="443206"/>
            </a:xfrm>
          </p:grpSpPr>
          <p:sp>
            <p:nvSpPr>
              <p:cNvPr id="349" name="Rectangle 348">
                <a:extLst>
                  <a:ext uri="{FF2B5EF4-FFF2-40B4-BE49-F238E27FC236}">
                    <a16:creationId xmlns:a16="http://schemas.microsoft.com/office/drawing/2014/main" id="{4F36ADB2-5CF1-11F7-9227-63F82FA3D39E}"/>
                  </a:ext>
                </a:extLst>
              </p:cNvPr>
              <p:cNvSpPr/>
              <p:nvPr/>
            </p:nvSpPr>
            <p:spPr>
              <a:xfrm>
                <a:off x="6463585" y="3184758"/>
                <a:ext cx="284918" cy="443206"/>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rgbClr val="CA6D6A"/>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Arial"/>
                  <a:ea typeface="+mn-ea"/>
                  <a:cs typeface="+mn-cs"/>
                </a:endParaRPr>
              </a:p>
            </p:txBody>
          </p:sp>
          <p:sp>
            <p:nvSpPr>
              <p:cNvPr id="350" name="Isosceles Triangle 349">
                <a:extLst>
                  <a:ext uri="{FF2B5EF4-FFF2-40B4-BE49-F238E27FC236}">
                    <a16:creationId xmlns:a16="http://schemas.microsoft.com/office/drawing/2014/main" id="{31DE5B87-A92F-61F2-5476-854B544EFDA0}"/>
                  </a:ext>
                </a:extLst>
              </p:cNvPr>
              <p:cNvSpPr/>
              <p:nvPr/>
            </p:nvSpPr>
            <p:spPr>
              <a:xfrm rot="5400000">
                <a:off x="6685188" y="3531634"/>
                <a:ext cx="63315" cy="63315"/>
              </a:xfrm>
              <a:prstGeom prst="triangle">
                <a:avLst/>
              </a:prstGeom>
              <a:gradFill rotWithShape="1">
                <a:gsLst>
                  <a:gs pos="0">
                    <a:srgbClr val="D4007A">
                      <a:shade val="51000"/>
                      <a:satMod val="130000"/>
                    </a:srgbClr>
                  </a:gs>
                  <a:gs pos="80000">
                    <a:srgbClr val="D4007A">
                      <a:shade val="93000"/>
                      <a:satMod val="130000"/>
                    </a:srgbClr>
                  </a:gs>
                  <a:gs pos="100000">
                    <a:srgbClr val="D4007A">
                      <a:shade val="94000"/>
                      <a:satMod val="135000"/>
                    </a:srgbClr>
                  </a:gs>
                </a:gsLst>
                <a:lin ang="16200000" scaled="0"/>
              </a:gradFill>
              <a:ln w="9525" cap="flat" cmpd="sng" algn="ctr">
                <a:solidFill>
                  <a:srgbClr val="CA6D6A">
                    <a:alpha val="90000"/>
                  </a:srgbClr>
                </a:solidFill>
                <a:prstDash val="solid"/>
              </a:ln>
              <a:effectLst>
                <a:outerShdw blurRad="40000" dist="23000" dir="5400000" rotWithShape="0">
                  <a:srgbClr val="000000">
                    <a:alpha val="35000"/>
                  </a:srgbClr>
                </a:outerShdw>
              </a:effectLst>
              <a:scene3d>
                <a:camera prst="orthographicFront">
                  <a:rot lat="0" lon="0" rev="10800000"/>
                </a:camera>
                <a:lightRig rig="threePt" dir="t"/>
              </a:scene3d>
            </p:spPr>
            <p:txBody>
              <a:bodyPr rtlCol="0" anchor="ctr">
                <a:scene3d>
                  <a:camera prst="orthographicFront">
                    <a:rot lat="21299999"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a:ea typeface="+mn-ea"/>
                  <a:cs typeface="+mn-cs"/>
                </a:endParaRPr>
              </a:p>
            </p:txBody>
          </p:sp>
        </p:grpSp>
        <p:grpSp>
          <p:nvGrpSpPr>
            <p:cNvPr id="289" name="Group 288">
              <a:extLst>
                <a:ext uri="{FF2B5EF4-FFF2-40B4-BE49-F238E27FC236}">
                  <a16:creationId xmlns:a16="http://schemas.microsoft.com/office/drawing/2014/main" id="{635B210F-E077-DEB6-4C1B-F6C9415C1B1E}"/>
                </a:ext>
              </a:extLst>
            </p:cNvPr>
            <p:cNvGrpSpPr/>
            <p:nvPr/>
          </p:nvGrpSpPr>
          <p:grpSpPr>
            <a:xfrm>
              <a:off x="4722032" y="3419749"/>
              <a:ext cx="303552" cy="448699"/>
              <a:chOff x="3492643" y="3161694"/>
              <a:chExt cx="303552" cy="448699"/>
            </a:xfrm>
          </p:grpSpPr>
          <p:sp>
            <p:nvSpPr>
              <p:cNvPr id="347" name="Rectangle 346">
                <a:extLst>
                  <a:ext uri="{FF2B5EF4-FFF2-40B4-BE49-F238E27FC236}">
                    <a16:creationId xmlns:a16="http://schemas.microsoft.com/office/drawing/2014/main" id="{D2DE4FA1-6C7D-9734-BDC2-952C93A48327}"/>
                  </a:ext>
                </a:extLst>
              </p:cNvPr>
              <p:cNvSpPr/>
              <p:nvPr/>
            </p:nvSpPr>
            <p:spPr>
              <a:xfrm>
                <a:off x="3492643" y="3161694"/>
                <a:ext cx="303552" cy="448699"/>
              </a:xfrm>
              <a:prstGeom prst="rect">
                <a:avLst/>
              </a:prstGeom>
              <a:gradFill rotWithShape="1">
                <a:gsLst>
                  <a:gs pos="0">
                    <a:srgbClr val="39A9DC">
                      <a:tint val="50000"/>
                      <a:satMod val="300000"/>
                    </a:srgbClr>
                  </a:gs>
                  <a:gs pos="35000">
                    <a:srgbClr val="39A9DC">
                      <a:tint val="37000"/>
                      <a:satMod val="300000"/>
                    </a:srgbClr>
                  </a:gs>
                  <a:gs pos="100000">
                    <a:srgbClr val="39A9DC">
                      <a:tint val="15000"/>
                      <a:satMod val="350000"/>
                    </a:srgbClr>
                  </a:gs>
                </a:gsLst>
                <a:lin ang="16200000" scaled="1"/>
              </a:gradFill>
              <a:ln w="9525" cap="flat" cmpd="sng" algn="ctr">
                <a:solidFill>
                  <a:srgbClr val="39A9DC">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Arial"/>
                  <a:ea typeface="+mn-ea"/>
                  <a:cs typeface="+mn-cs"/>
                </a:endParaRPr>
              </a:p>
            </p:txBody>
          </p:sp>
          <p:sp>
            <p:nvSpPr>
              <p:cNvPr id="348" name="Isosceles Triangle 347">
                <a:extLst>
                  <a:ext uri="{FF2B5EF4-FFF2-40B4-BE49-F238E27FC236}">
                    <a16:creationId xmlns:a16="http://schemas.microsoft.com/office/drawing/2014/main" id="{8C993D7D-72F5-8583-AFFA-D5ED6E0D4541}"/>
                  </a:ext>
                </a:extLst>
              </p:cNvPr>
              <p:cNvSpPr/>
              <p:nvPr/>
            </p:nvSpPr>
            <p:spPr>
              <a:xfrm rot="5400000">
                <a:off x="3506601" y="3480940"/>
                <a:ext cx="64100" cy="67456"/>
              </a:xfrm>
              <a:prstGeom prst="triangle">
                <a:avLst/>
              </a:prstGeom>
              <a:gradFill rotWithShape="1">
                <a:gsLst>
                  <a:gs pos="0">
                    <a:srgbClr val="39A9DC">
                      <a:shade val="51000"/>
                      <a:satMod val="130000"/>
                    </a:srgbClr>
                  </a:gs>
                  <a:gs pos="80000">
                    <a:srgbClr val="39A9DC">
                      <a:shade val="93000"/>
                      <a:satMod val="130000"/>
                    </a:srgbClr>
                  </a:gs>
                  <a:gs pos="100000">
                    <a:srgbClr val="39A9DC">
                      <a:shade val="94000"/>
                      <a:satMod val="135000"/>
                    </a:srgbClr>
                  </a:gs>
                </a:gsLst>
                <a:lin ang="16200000" scaled="0"/>
              </a:gradFill>
              <a:ln w="9525" cap="flat" cmpd="sng" algn="ctr">
                <a:solidFill>
                  <a:srgbClr val="39A9DC">
                    <a:shade val="95000"/>
                    <a:satMod val="105000"/>
                  </a:srgbClr>
                </a:solidFill>
                <a:prstDash val="solid"/>
              </a:ln>
              <a:effectLst>
                <a:outerShdw blurRad="40000" dist="23000" dir="5400000" rotWithShape="0">
                  <a:srgbClr val="000000">
                    <a:alpha val="35000"/>
                  </a:srgbClr>
                </a:outerShdw>
              </a:effectLst>
              <a:scene3d>
                <a:camera prst="orthographicFront">
                  <a:rot lat="0" lon="0" rev="0"/>
                </a:camera>
                <a:lightRig rig="threePt" dir="t"/>
              </a:scene3d>
            </p:spPr>
            <p:txBody>
              <a:bodyPr rtlCol="0" anchor="ctr">
                <a:scene3d>
                  <a:camera prst="orthographicFront">
                    <a:rot lat="21299999"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a:ea typeface="+mn-ea"/>
                  <a:cs typeface="+mn-cs"/>
                </a:endParaRPr>
              </a:p>
            </p:txBody>
          </p:sp>
        </p:grpSp>
        <p:cxnSp>
          <p:nvCxnSpPr>
            <p:cNvPr id="290" name="Straight Arrow Connector 289">
              <a:extLst>
                <a:ext uri="{FF2B5EF4-FFF2-40B4-BE49-F238E27FC236}">
                  <a16:creationId xmlns:a16="http://schemas.microsoft.com/office/drawing/2014/main" id="{CFF533BD-7FB6-AD70-A3AB-42A2FF7CEA02}"/>
                </a:ext>
              </a:extLst>
            </p:cNvPr>
            <p:cNvCxnSpPr/>
            <p:nvPr/>
          </p:nvCxnSpPr>
          <p:spPr>
            <a:xfrm>
              <a:off x="5270136" y="3526827"/>
              <a:ext cx="1647156" cy="1651476"/>
            </a:xfrm>
            <a:prstGeom prst="straightConnector1">
              <a:avLst/>
            </a:prstGeom>
            <a:noFill/>
            <a:ln w="22225" cap="flat" cmpd="sng" algn="ctr">
              <a:solidFill>
                <a:srgbClr val="39A9DC">
                  <a:shade val="95000"/>
                  <a:satMod val="105000"/>
                </a:srgbClr>
              </a:solidFill>
              <a:prstDash val="solid"/>
              <a:tailEnd type="none"/>
            </a:ln>
            <a:effectLst/>
          </p:spPr>
        </p:cxnSp>
        <p:sp>
          <p:nvSpPr>
            <p:cNvPr id="291" name="Rounded Rectangle 84">
              <a:extLst>
                <a:ext uri="{FF2B5EF4-FFF2-40B4-BE49-F238E27FC236}">
                  <a16:creationId xmlns:a16="http://schemas.microsoft.com/office/drawing/2014/main" id="{AC62B62F-8846-C9A9-709E-4C060AD3F064}"/>
                </a:ext>
              </a:extLst>
            </p:cNvPr>
            <p:cNvSpPr/>
            <p:nvPr/>
          </p:nvSpPr>
          <p:spPr>
            <a:xfrm>
              <a:off x="1981201" y="4961038"/>
              <a:ext cx="1525569" cy="643697"/>
            </a:xfrm>
            <a:prstGeom prst="roundRect">
              <a:avLst/>
            </a:prstGeom>
            <a:gradFill rotWithShape="1">
              <a:gsLst>
                <a:gs pos="0">
                  <a:srgbClr val="002052">
                    <a:shade val="51000"/>
                    <a:satMod val="130000"/>
                  </a:srgbClr>
                </a:gs>
                <a:gs pos="80000">
                  <a:srgbClr val="002052">
                    <a:shade val="93000"/>
                    <a:satMod val="130000"/>
                  </a:srgbClr>
                </a:gs>
                <a:gs pos="100000">
                  <a:srgbClr val="002052">
                    <a:shade val="94000"/>
                    <a:satMod val="135000"/>
                  </a:srgbClr>
                </a:gs>
              </a:gsLst>
              <a:lin ang="16200000" scaled="0"/>
            </a:gradFill>
            <a:ln w="9525" cap="flat" cmpd="sng" algn="ctr">
              <a:solidFill>
                <a:srgbClr val="00205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Arial"/>
                  <a:ea typeface="+mn-ea"/>
                  <a:cs typeface="+mn-cs"/>
                </a:rPr>
                <a:t>Grey to Binary Converter</a:t>
              </a:r>
            </a:p>
          </p:txBody>
        </p:sp>
        <p:cxnSp>
          <p:nvCxnSpPr>
            <p:cNvPr id="292" name="Straight Connector 291">
              <a:extLst>
                <a:ext uri="{FF2B5EF4-FFF2-40B4-BE49-F238E27FC236}">
                  <a16:creationId xmlns:a16="http://schemas.microsoft.com/office/drawing/2014/main" id="{749866BD-9BE3-9CD6-E45F-7B6DE6651521}"/>
                </a:ext>
              </a:extLst>
            </p:cNvPr>
            <p:cNvCxnSpPr/>
            <p:nvPr/>
          </p:nvCxnSpPr>
          <p:spPr>
            <a:xfrm>
              <a:off x="3506770" y="5147552"/>
              <a:ext cx="760431" cy="0"/>
            </a:xfrm>
            <a:prstGeom prst="line">
              <a:avLst/>
            </a:prstGeom>
            <a:noFill/>
            <a:ln w="22225" cap="flat" cmpd="sng" algn="ctr">
              <a:solidFill>
                <a:srgbClr val="39A9DC">
                  <a:shade val="95000"/>
                  <a:satMod val="105000"/>
                </a:srgbClr>
              </a:solidFill>
              <a:prstDash val="solid"/>
              <a:headEnd type="triangle"/>
            </a:ln>
            <a:effectLst/>
          </p:spPr>
        </p:cxnSp>
        <p:sp>
          <p:nvSpPr>
            <p:cNvPr id="293" name="Rounded Rectangle 104">
              <a:extLst>
                <a:ext uri="{FF2B5EF4-FFF2-40B4-BE49-F238E27FC236}">
                  <a16:creationId xmlns:a16="http://schemas.microsoft.com/office/drawing/2014/main" id="{717F8EC6-641F-63A2-599D-8216C82FAB60}"/>
                </a:ext>
              </a:extLst>
            </p:cNvPr>
            <p:cNvSpPr/>
            <p:nvPr/>
          </p:nvSpPr>
          <p:spPr>
            <a:xfrm>
              <a:off x="2745694" y="3188402"/>
              <a:ext cx="1326482" cy="702226"/>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Binary to Gray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Converter</a:t>
              </a:r>
            </a:p>
          </p:txBody>
        </p:sp>
        <p:grpSp>
          <p:nvGrpSpPr>
            <p:cNvPr id="294" name="Group 293">
              <a:extLst>
                <a:ext uri="{FF2B5EF4-FFF2-40B4-BE49-F238E27FC236}">
                  <a16:creationId xmlns:a16="http://schemas.microsoft.com/office/drawing/2014/main" id="{A495E6FE-B2BE-AAE4-E1BE-5806D605C57D}"/>
                </a:ext>
              </a:extLst>
            </p:cNvPr>
            <p:cNvGrpSpPr/>
            <p:nvPr/>
          </p:nvGrpSpPr>
          <p:grpSpPr>
            <a:xfrm>
              <a:off x="5233199" y="1202398"/>
              <a:ext cx="1875524" cy="2049680"/>
              <a:chOff x="3709199" y="1202398"/>
              <a:chExt cx="1875524" cy="2049680"/>
            </a:xfrm>
          </p:grpSpPr>
          <p:sp>
            <p:nvSpPr>
              <p:cNvPr id="341" name="Rectangle 340">
                <a:extLst>
                  <a:ext uri="{FF2B5EF4-FFF2-40B4-BE49-F238E27FC236}">
                    <a16:creationId xmlns:a16="http://schemas.microsoft.com/office/drawing/2014/main" id="{F2E354AC-4FDC-283E-BF44-A32516D988FE}"/>
                  </a:ext>
                </a:extLst>
              </p:cNvPr>
              <p:cNvSpPr/>
              <p:nvPr/>
            </p:nvSpPr>
            <p:spPr>
              <a:xfrm>
                <a:off x="3709199" y="1202398"/>
                <a:ext cx="1778587" cy="2049680"/>
              </a:xfrm>
              <a:prstGeom prst="rect">
                <a:avLst/>
              </a:prstGeom>
              <a:gradFill rotWithShape="1">
                <a:gsLst>
                  <a:gs pos="0">
                    <a:srgbClr val="9C9E9F">
                      <a:tint val="50000"/>
                      <a:satMod val="300000"/>
                    </a:srgbClr>
                  </a:gs>
                  <a:gs pos="35000">
                    <a:srgbClr val="9C9E9F">
                      <a:tint val="37000"/>
                      <a:satMod val="300000"/>
                    </a:srgbClr>
                  </a:gs>
                  <a:gs pos="100000">
                    <a:srgbClr val="9C9E9F">
                      <a:tint val="15000"/>
                      <a:satMod val="350000"/>
                    </a:srgbClr>
                  </a:gs>
                </a:gsLst>
                <a:lin ang="16200000" scaled="1"/>
              </a:gradFill>
              <a:ln w="9525" cap="flat" cmpd="sng" algn="ctr">
                <a:solidFill>
                  <a:srgbClr val="9C9E9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Arial"/>
                  <a:ea typeface="+mn-ea"/>
                  <a:cs typeface="+mn-cs"/>
                </a:endParaRPr>
              </a:p>
            </p:txBody>
          </p:sp>
          <p:sp>
            <p:nvSpPr>
              <p:cNvPr id="342" name="TextBox 341">
                <a:extLst>
                  <a:ext uri="{FF2B5EF4-FFF2-40B4-BE49-F238E27FC236}">
                    <a16:creationId xmlns:a16="http://schemas.microsoft.com/office/drawing/2014/main" id="{35139934-557A-1CA1-9989-1A06F569826F}"/>
                  </a:ext>
                </a:extLst>
              </p:cNvPr>
              <p:cNvSpPr txBox="1"/>
              <p:nvPr/>
            </p:nvSpPr>
            <p:spPr>
              <a:xfrm>
                <a:off x="3773006" y="1471202"/>
                <a:ext cx="522270" cy="24544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cs typeface="Calibri" panose="020F0502020204030204" pitchFamily="34" charset="0"/>
                  </a:rPr>
                  <a:t>wdata</a:t>
                </a:r>
              </a:p>
            </p:txBody>
          </p:sp>
          <p:sp>
            <p:nvSpPr>
              <p:cNvPr id="343" name="TextBox 342">
                <a:extLst>
                  <a:ext uri="{FF2B5EF4-FFF2-40B4-BE49-F238E27FC236}">
                    <a16:creationId xmlns:a16="http://schemas.microsoft.com/office/drawing/2014/main" id="{E1AD5C32-5543-2F46-35D5-B3DED3253600}"/>
                  </a:ext>
                </a:extLst>
              </p:cNvPr>
              <p:cNvSpPr txBox="1"/>
              <p:nvPr/>
            </p:nvSpPr>
            <p:spPr>
              <a:xfrm>
                <a:off x="5062453" y="1488141"/>
                <a:ext cx="522270" cy="24544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cs typeface="Calibri" panose="020F0502020204030204" pitchFamily="34" charset="0"/>
                  </a:rPr>
                  <a:t>rdata</a:t>
                </a:r>
              </a:p>
            </p:txBody>
          </p:sp>
          <p:sp>
            <p:nvSpPr>
              <p:cNvPr id="344" name="TextBox 343">
                <a:extLst>
                  <a:ext uri="{FF2B5EF4-FFF2-40B4-BE49-F238E27FC236}">
                    <a16:creationId xmlns:a16="http://schemas.microsoft.com/office/drawing/2014/main" id="{B5ABBABA-F097-1DCB-435A-BCB64D436DD0}"/>
                  </a:ext>
                </a:extLst>
              </p:cNvPr>
              <p:cNvSpPr txBox="1"/>
              <p:nvPr/>
            </p:nvSpPr>
            <p:spPr>
              <a:xfrm>
                <a:off x="3778748" y="2057399"/>
                <a:ext cx="522270" cy="24544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cs typeface="Calibri" panose="020F0502020204030204" pitchFamily="34" charset="0"/>
                  </a:rPr>
                  <a:t>wen</a:t>
                </a:r>
              </a:p>
            </p:txBody>
          </p:sp>
          <p:sp>
            <p:nvSpPr>
              <p:cNvPr id="345" name="TextBox 344">
                <a:extLst>
                  <a:ext uri="{FF2B5EF4-FFF2-40B4-BE49-F238E27FC236}">
                    <a16:creationId xmlns:a16="http://schemas.microsoft.com/office/drawing/2014/main" id="{479A164F-82FC-EAF4-60EC-C5BCE1ADA1B9}"/>
                  </a:ext>
                </a:extLst>
              </p:cNvPr>
              <p:cNvSpPr txBox="1"/>
              <p:nvPr/>
            </p:nvSpPr>
            <p:spPr>
              <a:xfrm>
                <a:off x="3748994" y="2574191"/>
                <a:ext cx="522270" cy="49089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cs typeface="Calibri" panose="020F0502020204030204" pitchFamily="34" charset="0"/>
                  </a:rPr>
                  <a:t>waddr</a:t>
                </a:r>
              </a:p>
            </p:txBody>
          </p:sp>
          <p:sp>
            <p:nvSpPr>
              <p:cNvPr id="346" name="TextBox 345">
                <a:extLst>
                  <a:ext uri="{FF2B5EF4-FFF2-40B4-BE49-F238E27FC236}">
                    <a16:creationId xmlns:a16="http://schemas.microsoft.com/office/drawing/2014/main" id="{977DA95B-0EA4-2263-6CA0-E9FA1A96FAC0}"/>
                  </a:ext>
                </a:extLst>
              </p:cNvPr>
              <p:cNvSpPr txBox="1"/>
              <p:nvPr/>
            </p:nvSpPr>
            <p:spPr>
              <a:xfrm>
                <a:off x="5028501" y="2574191"/>
                <a:ext cx="522270" cy="24544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cs typeface="Calibri" panose="020F0502020204030204" pitchFamily="34" charset="0"/>
                  </a:rPr>
                  <a:t>raddr</a:t>
                </a:r>
              </a:p>
            </p:txBody>
          </p:sp>
        </p:grpSp>
        <p:cxnSp>
          <p:nvCxnSpPr>
            <p:cNvPr id="295" name="Straight Arrow Connector 294">
              <a:extLst>
                <a:ext uri="{FF2B5EF4-FFF2-40B4-BE49-F238E27FC236}">
                  <a16:creationId xmlns:a16="http://schemas.microsoft.com/office/drawing/2014/main" id="{B64B2F02-AA23-4530-3549-765605AF2CE4}"/>
                </a:ext>
              </a:extLst>
            </p:cNvPr>
            <p:cNvCxnSpPr/>
            <p:nvPr/>
          </p:nvCxnSpPr>
          <p:spPr>
            <a:xfrm>
              <a:off x="3576892" y="1620645"/>
              <a:ext cx="1671158" cy="0"/>
            </a:xfrm>
            <a:prstGeom prst="straightConnector1">
              <a:avLst/>
            </a:prstGeom>
            <a:noFill/>
            <a:ln w="22225" cap="flat" cmpd="sng" algn="ctr">
              <a:solidFill>
                <a:srgbClr val="39A9DC">
                  <a:shade val="95000"/>
                  <a:satMod val="105000"/>
                </a:srgbClr>
              </a:solidFill>
              <a:prstDash val="solid"/>
              <a:tailEnd type="triangle"/>
            </a:ln>
            <a:effectLst/>
          </p:spPr>
        </p:cxnSp>
        <p:sp>
          <p:nvSpPr>
            <p:cNvPr id="296" name="TextBox 295">
              <a:extLst>
                <a:ext uri="{FF2B5EF4-FFF2-40B4-BE49-F238E27FC236}">
                  <a16:creationId xmlns:a16="http://schemas.microsoft.com/office/drawing/2014/main" id="{F3DD3330-4545-56B5-0CD5-0D747A83FCC2}"/>
                </a:ext>
              </a:extLst>
            </p:cNvPr>
            <p:cNvSpPr txBox="1"/>
            <p:nvPr/>
          </p:nvSpPr>
          <p:spPr>
            <a:xfrm>
              <a:off x="2329697" y="5861894"/>
              <a:ext cx="1213252" cy="24544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39A9DC"/>
                  </a:solidFill>
                  <a:effectLst/>
                  <a:uLnTx/>
                  <a:uFillTx/>
                  <a:cs typeface="Calibri" panose="020F0502020204030204" pitchFamily="34" charset="0"/>
                </a:rPr>
                <a:t>Write Domain</a:t>
              </a:r>
            </a:p>
          </p:txBody>
        </p:sp>
        <p:sp>
          <p:nvSpPr>
            <p:cNvPr id="297" name="TextBox 296">
              <a:extLst>
                <a:ext uri="{FF2B5EF4-FFF2-40B4-BE49-F238E27FC236}">
                  <a16:creationId xmlns:a16="http://schemas.microsoft.com/office/drawing/2014/main" id="{B659AE96-972C-5500-65BD-D2A446E2D484}"/>
                </a:ext>
              </a:extLst>
            </p:cNvPr>
            <p:cNvSpPr txBox="1"/>
            <p:nvPr/>
          </p:nvSpPr>
          <p:spPr>
            <a:xfrm>
              <a:off x="8741880" y="5861893"/>
              <a:ext cx="1132544" cy="20700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A6D6A"/>
                  </a:solidFill>
                  <a:effectLst/>
                  <a:uLnTx/>
                  <a:uFillTx/>
                  <a:cs typeface="Calibri" panose="020F0502020204030204" pitchFamily="34" charset="0"/>
                </a:rPr>
                <a:t>Read Domain</a:t>
              </a:r>
            </a:p>
          </p:txBody>
        </p:sp>
        <p:cxnSp>
          <p:nvCxnSpPr>
            <p:cNvPr id="298" name="Straight Arrow Connector 297">
              <a:extLst>
                <a:ext uri="{FF2B5EF4-FFF2-40B4-BE49-F238E27FC236}">
                  <a16:creationId xmlns:a16="http://schemas.microsoft.com/office/drawing/2014/main" id="{DF514A58-9B43-23A9-110C-35A29A862560}"/>
                </a:ext>
              </a:extLst>
            </p:cNvPr>
            <p:cNvCxnSpPr/>
            <p:nvPr/>
          </p:nvCxnSpPr>
          <p:spPr>
            <a:xfrm>
              <a:off x="3587397" y="2717450"/>
              <a:ext cx="1645803" cy="0"/>
            </a:xfrm>
            <a:prstGeom prst="straightConnector1">
              <a:avLst/>
            </a:prstGeom>
            <a:noFill/>
            <a:ln w="22225" cap="flat" cmpd="sng" algn="ctr">
              <a:solidFill>
                <a:srgbClr val="39A9DC">
                  <a:shade val="95000"/>
                  <a:satMod val="105000"/>
                </a:srgbClr>
              </a:solidFill>
              <a:prstDash val="solid"/>
              <a:tailEnd type="triangle"/>
            </a:ln>
            <a:effectLst/>
          </p:spPr>
        </p:cxnSp>
        <p:sp>
          <p:nvSpPr>
            <p:cNvPr id="299" name="Rounded Rectangle 93">
              <a:extLst>
                <a:ext uri="{FF2B5EF4-FFF2-40B4-BE49-F238E27FC236}">
                  <a16:creationId xmlns:a16="http://schemas.microsoft.com/office/drawing/2014/main" id="{197CCB8A-E93C-F6D8-D6B5-A5490ABE5616}"/>
                </a:ext>
              </a:extLst>
            </p:cNvPr>
            <p:cNvSpPr/>
            <p:nvPr/>
          </p:nvSpPr>
          <p:spPr>
            <a:xfrm>
              <a:off x="2025288" y="1447507"/>
              <a:ext cx="1551605" cy="346277"/>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Write Data</a:t>
              </a:r>
            </a:p>
          </p:txBody>
        </p:sp>
        <p:sp>
          <p:nvSpPr>
            <p:cNvPr id="300" name="Rounded Rectangle 94">
              <a:extLst>
                <a:ext uri="{FF2B5EF4-FFF2-40B4-BE49-F238E27FC236}">
                  <a16:creationId xmlns:a16="http://schemas.microsoft.com/office/drawing/2014/main" id="{0DE0BD67-73A7-D8A6-BFF3-ED18ECACA9B9}"/>
                </a:ext>
              </a:extLst>
            </p:cNvPr>
            <p:cNvSpPr/>
            <p:nvPr/>
          </p:nvSpPr>
          <p:spPr>
            <a:xfrm>
              <a:off x="2004851" y="1987512"/>
              <a:ext cx="1572042" cy="346277"/>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Write Enable</a:t>
              </a:r>
            </a:p>
          </p:txBody>
        </p:sp>
        <p:sp>
          <p:nvSpPr>
            <p:cNvPr id="301" name="Rounded Rectangle 95">
              <a:extLst>
                <a:ext uri="{FF2B5EF4-FFF2-40B4-BE49-F238E27FC236}">
                  <a16:creationId xmlns:a16="http://schemas.microsoft.com/office/drawing/2014/main" id="{59AD4605-E36E-6DF5-ACC3-ECF6B6DDF8E3}"/>
                </a:ext>
              </a:extLst>
            </p:cNvPr>
            <p:cNvSpPr/>
            <p:nvPr/>
          </p:nvSpPr>
          <p:spPr>
            <a:xfrm>
              <a:off x="1981201" y="2578100"/>
              <a:ext cx="1595832" cy="346277"/>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Write Addr</a:t>
              </a:r>
            </a:p>
          </p:txBody>
        </p:sp>
        <p:cxnSp>
          <p:nvCxnSpPr>
            <p:cNvPr id="302" name="Straight Arrow Connector 301">
              <a:extLst>
                <a:ext uri="{FF2B5EF4-FFF2-40B4-BE49-F238E27FC236}">
                  <a16:creationId xmlns:a16="http://schemas.microsoft.com/office/drawing/2014/main" id="{9C0FC248-AB96-046A-C881-159C79EAA5EE}"/>
                </a:ext>
              </a:extLst>
            </p:cNvPr>
            <p:cNvCxnSpPr/>
            <p:nvPr/>
          </p:nvCxnSpPr>
          <p:spPr>
            <a:xfrm>
              <a:off x="3576892" y="2194346"/>
              <a:ext cx="1671158" cy="0"/>
            </a:xfrm>
            <a:prstGeom prst="straightConnector1">
              <a:avLst/>
            </a:prstGeom>
            <a:noFill/>
            <a:ln w="19050" cap="flat" cmpd="sng" algn="ctr">
              <a:solidFill>
                <a:srgbClr val="39A9DC">
                  <a:shade val="95000"/>
                  <a:satMod val="105000"/>
                </a:srgbClr>
              </a:solidFill>
              <a:prstDash val="solid"/>
              <a:tailEnd type="triangle"/>
            </a:ln>
            <a:effectLst/>
          </p:spPr>
        </p:cxnSp>
        <p:cxnSp>
          <p:nvCxnSpPr>
            <p:cNvPr id="303" name="Straight Arrow Connector 302">
              <a:extLst>
                <a:ext uri="{FF2B5EF4-FFF2-40B4-BE49-F238E27FC236}">
                  <a16:creationId xmlns:a16="http://schemas.microsoft.com/office/drawing/2014/main" id="{25173A6D-85E3-31DB-3949-66C88C9AD83C}"/>
                </a:ext>
              </a:extLst>
            </p:cNvPr>
            <p:cNvCxnSpPr/>
            <p:nvPr/>
          </p:nvCxnSpPr>
          <p:spPr>
            <a:xfrm>
              <a:off x="3814552" y="2696494"/>
              <a:ext cx="0" cy="491908"/>
            </a:xfrm>
            <a:prstGeom prst="straightConnector1">
              <a:avLst/>
            </a:prstGeom>
            <a:noFill/>
            <a:ln w="22225" cap="flat" cmpd="sng" algn="ctr">
              <a:solidFill>
                <a:srgbClr val="39A9DC">
                  <a:shade val="95000"/>
                  <a:satMod val="105000"/>
                </a:srgbClr>
              </a:solidFill>
              <a:prstDash val="solid"/>
              <a:tailEnd type="triangle"/>
            </a:ln>
            <a:effectLst/>
          </p:spPr>
        </p:cxnSp>
        <p:sp>
          <p:nvSpPr>
            <p:cNvPr id="304" name="Rounded Rectangle 99">
              <a:extLst>
                <a:ext uri="{FF2B5EF4-FFF2-40B4-BE49-F238E27FC236}">
                  <a16:creationId xmlns:a16="http://schemas.microsoft.com/office/drawing/2014/main" id="{84B004B5-6266-6EA4-CB55-2D6CB0262382}"/>
                </a:ext>
              </a:extLst>
            </p:cNvPr>
            <p:cNvSpPr/>
            <p:nvPr/>
          </p:nvSpPr>
          <p:spPr>
            <a:xfrm>
              <a:off x="1981201" y="4130103"/>
              <a:ext cx="1386760" cy="423383"/>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Full Flag Generation</a:t>
              </a:r>
            </a:p>
          </p:txBody>
        </p:sp>
        <p:cxnSp>
          <p:nvCxnSpPr>
            <p:cNvPr id="305" name="Straight Arrow Connector 304">
              <a:extLst>
                <a:ext uri="{FF2B5EF4-FFF2-40B4-BE49-F238E27FC236}">
                  <a16:creationId xmlns:a16="http://schemas.microsoft.com/office/drawing/2014/main" id="{BC733979-4F4C-80E6-A962-C7BA9647A17F}"/>
                </a:ext>
              </a:extLst>
            </p:cNvPr>
            <p:cNvCxnSpPr/>
            <p:nvPr/>
          </p:nvCxnSpPr>
          <p:spPr>
            <a:xfrm>
              <a:off x="2286000" y="2924377"/>
              <a:ext cx="0" cy="1205727"/>
            </a:xfrm>
            <a:prstGeom prst="straightConnector1">
              <a:avLst/>
            </a:prstGeom>
            <a:noFill/>
            <a:ln w="22225" cap="flat" cmpd="sng" algn="ctr">
              <a:solidFill>
                <a:srgbClr val="39A9DC">
                  <a:shade val="95000"/>
                  <a:satMod val="105000"/>
                </a:srgbClr>
              </a:solidFill>
              <a:prstDash val="solid"/>
              <a:tailEnd type="triangle"/>
            </a:ln>
            <a:effectLst/>
          </p:spPr>
        </p:cxnSp>
        <p:cxnSp>
          <p:nvCxnSpPr>
            <p:cNvPr id="306" name="Straight Arrow Connector 305">
              <a:extLst>
                <a:ext uri="{FF2B5EF4-FFF2-40B4-BE49-F238E27FC236}">
                  <a16:creationId xmlns:a16="http://schemas.microsoft.com/office/drawing/2014/main" id="{B5AAC705-7BEF-ACFB-3A1C-FFCF9D46AD8C}"/>
                </a:ext>
              </a:extLst>
            </p:cNvPr>
            <p:cNvCxnSpPr/>
            <p:nvPr/>
          </p:nvCxnSpPr>
          <p:spPr>
            <a:xfrm>
              <a:off x="2286000" y="4572067"/>
              <a:ext cx="0" cy="388971"/>
            </a:xfrm>
            <a:prstGeom prst="straightConnector1">
              <a:avLst/>
            </a:prstGeom>
            <a:noFill/>
            <a:ln w="22225" cap="flat" cmpd="sng" algn="ctr">
              <a:solidFill>
                <a:srgbClr val="39A9DC">
                  <a:shade val="95000"/>
                  <a:satMod val="105000"/>
                </a:srgbClr>
              </a:solidFill>
              <a:prstDash val="solid"/>
              <a:headEnd type="triangle"/>
              <a:tailEnd type="none"/>
            </a:ln>
            <a:effectLst/>
          </p:spPr>
        </p:cxnSp>
        <p:cxnSp>
          <p:nvCxnSpPr>
            <p:cNvPr id="307" name="Straight Arrow Connector 306">
              <a:extLst>
                <a:ext uri="{FF2B5EF4-FFF2-40B4-BE49-F238E27FC236}">
                  <a16:creationId xmlns:a16="http://schemas.microsoft.com/office/drawing/2014/main" id="{60A39150-7605-FECF-B63C-CE2931043A23}"/>
                </a:ext>
              </a:extLst>
            </p:cNvPr>
            <p:cNvCxnSpPr/>
            <p:nvPr/>
          </p:nvCxnSpPr>
          <p:spPr>
            <a:xfrm>
              <a:off x="5020898" y="3526827"/>
              <a:ext cx="256230" cy="0"/>
            </a:xfrm>
            <a:prstGeom prst="straightConnector1">
              <a:avLst/>
            </a:prstGeom>
            <a:noFill/>
            <a:ln w="22225" cap="flat" cmpd="sng" algn="ctr">
              <a:solidFill>
                <a:srgbClr val="39A9DC">
                  <a:shade val="95000"/>
                  <a:satMod val="105000"/>
                </a:srgbClr>
              </a:solidFill>
              <a:prstDash val="solid"/>
              <a:tailEnd type="none"/>
            </a:ln>
            <a:effectLst/>
          </p:spPr>
        </p:cxnSp>
        <p:cxnSp>
          <p:nvCxnSpPr>
            <p:cNvPr id="308" name="Straight Arrow Connector 307">
              <a:extLst>
                <a:ext uri="{FF2B5EF4-FFF2-40B4-BE49-F238E27FC236}">
                  <a16:creationId xmlns:a16="http://schemas.microsoft.com/office/drawing/2014/main" id="{57B774AA-C9A5-8A95-07C3-4289E978D7ED}"/>
                </a:ext>
              </a:extLst>
            </p:cNvPr>
            <p:cNvCxnSpPr/>
            <p:nvPr/>
          </p:nvCxnSpPr>
          <p:spPr>
            <a:xfrm>
              <a:off x="4079972" y="3518094"/>
              <a:ext cx="642060" cy="0"/>
            </a:xfrm>
            <a:prstGeom prst="straightConnector1">
              <a:avLst/>
            </a:prstGeom>
            <a:noFill/>
            <a:ln w="22225" cap="flat" cmpd="sng" algn="ctr">
              <a:solidFill>
                <a:srgbClr val="39A9DC">
                  <a:shade val="95000"/>
                  <a:satMod val="105000"/>
                </a:srgbClr>
              </a:solidFill>
              <a:prstDash val="solid"/>
              <a:tailEnd type="none"/>
            </a:ln>
            <a:effectLst/>
          </p:spPr>
        </p:cxnSp>
        <p:sp>
          <p:nvSpPr>
            <p:cNvPr id="310" name="Rounded Rectangle 119">
              <a:extLst>
                <a:ext uri="{FF2B5EF4-FFF2-40B4-BE49-F238E27FC236}">
                  <a16:creationId xmlns:a16="http://schemas.microsoft.com/office/drawing/2014/main" id="{3D8C836C-B2A4-915A-7418-6DB50180DBC3}"/>
                </a:ext>
              </a:extLst>
            </p:cNvPr>
            <p:cNvSpPr/>
            <p:nvPr/>
          </p:nvSpPr>
          <p:spPr>
            <a:xfrm>
              <a:off x="8679694" y="4961038"/>
              <a:ext cx="1525569" cy="643697"/>
            </a:xfrm>
            <a:prstGeom prst="roundRect">
              <a:avLst/>
            </a:prstGeom>
            <a:gradFill rotWithShape="1">
              <a:gsLst>
                <a:gs pos="0">
                  <a:srgbClr val="002052">
                    <a:shade val="51000"/>
                    <a:satMod val="130000"/>
                  </a:srgbClr>
                </a:gs>
                <a:gs pos="80000">
                  <a:srgbClr val="002052">
                    <a:shade val="93000"/>
                    <a:satMod val="130000"/>
                  </a:srgbClr>
                </a:gs>
                <a:gs pos="100000">
                  <a:srgbClr val="002052">
                    <a:shade val="94000"/>
                    <a:satMod val="135000"/>
                  </a:srgbClr>
                </a:gs>
              </a:gsLst>
              <a:lin ang="16200000" scaled="0"/>
            </a:gradFill>
            <a:ln w="9525" cap="flat" cmpd="sng" algn="ctr">
              <a:solidFill>
                <a:srgbClr val="00205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Arial"/>
                  <a:ea typeface="+mn-ea"/>
                  <a:cs typeface="+mn-cs"/>
                </a:rPr>
                <a:t>Grey to Binary Converter</a:t>
              </a:r>
            </a:p>
          </p:txBody>
        </p:sp>
        <p:sp>
          <p:nvSpPr>
            <p:cNvPr id="311" name="Rounded Rectangle 121">
              <a:extLst>
                <a:ext uri="{FF2B5EF4-FFF2-40B4-BE49-F238E27FC236}">
                  <a16:creationId xmlns:a16="http://schemas.microsoft.com/office/drawing/2014/main" id="{8A1BAED2-FC4F-F53F-D9C7-F41F9F1DDE72}"/>
                </a:ext>
              </a:extLst>
            </p:cNvPr>
            <p:cNvSpPr/>
            <p:nvPr/>
          </p:nvSpPr>
          <p:spPr>
            <a:xfrm>
              <a:off x="8177224" y="3188402"/>
              <a:ext cx="1261045" cy="702226"/>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Binary to Gray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Converter</a:t>
              </a:r>
            </a:p>
          </p:txBody>
        </p:sp>
        <p:sp>
          <p:nvSpPr>
            <p:cNvPr id="312" name="Rounded Rectangle 123">
              <a:extLst>
                <a:ext uri="{FF2B5EF4-FFF2-40B4-BE49-F238E27FC236}">
                  <a16:creationId xmlns:a16="http://schemas.microsoft.com/office/drawing/2014/main" id="{FFDA7EA4-5016-9072-0BB7-5C44A5030829}"/>
                </a:ext>
              </a:extLst>
            </p:cNvPr>
            <p:cNvSpPr/>
            <p:nvPr/>
          </p:nvSpPr>
          <p:spPr>
            <a:xfrm>
              <a:off x="8715377" y="1478258"/>
              <a:ext cx="1551605" cy="346277"/>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Read Data</a:t>
              </a:r>
            </a:p>
          </p:txBody>
        </p:sp>
        <p:sp>
          <p:nvSpPr>
            <p:cNvPr id="313" name="Rounded Rectangle 125">
              <a:extLst>
                <a:ext uri="{FF2B5EF4-FFF2-40B4-BE49-F238E27FC236}">
                  <a16:creationId xmlns:a16="http://schemas.microsoft.com/office/drawing/2014/main" id="{FA799E32-28A5-E415-4F02-DC77D02B455C}"/>
                </a:ext>
              </a:extLst>
            </p:cNvPr>
            <p:cNvSpPr/>
            <p:nvPr/>
          </p:nvSpPr>
          <p:spPr>
            <a:xfrm>
              <a:off x="8671290" y="2608851"/>
              <a:ext cx="1595832" cy="346277"/>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Read Addr</a:t>
              </a:r>
            </a:p>
          </p:txBody>
        </p:sp>
        <p:cxnSp>
          <p:nvCxnSpPr>
            <p:cNvPr id="314" name="Straight Arrow Connector 313">
              <a:extLst>
                <a:ext uri="{FF2B5EF4-FFF2-40B4-BE49-F238E27FC236}">
                  <a16:creationId xmlns:a16="http://schemas.microsoft.com/office/drawing/2014/main" id="{A079E1DA-3AA1-6335-57EB-B9A689EAB270}"/>
                </a:ext>
              </a:extLst>
            </p:cNvPr>
            <p:cNvCxnSpPr/>
            <p:nvPr/>
          </p:nvCxnSpPr>
          <p:spPr>
            <a:xfrm>
              <a:off x="8458200" y="2696494"/>
              <a:ext cx="0" cy="491908"/>
            </a:xfrm>
            <a:prstGeom prst="straightConnector1">
              <a:avLst/>
            </a:prstGeom>
            <a:noFill/>
            <a:ln w="22225" cap="flat" cmpd="sng" algn="ctr">
              <a:solidFill>
                <a:srgbClr val="CA6D6A"/>
              </a:solidFill>
              <a:prstDash val="solid"/>
              <a:tailEnd type="triangle"/>
            </a:ln>
            <a:effectLst/>
          </p:spPr>
        </p:cxnSp>
        <p:sp>
          <p:nvSpPr>
            <p:cNvPr id="315" name="Rounded Rectangle 127">
              <a:extLst>
                <a:ext uri="{FF2B5EF4-FFF2-40B4-BE49-F238E27FC236}">
                  <a16:creationId xmlns:a16="http://schemas.microsoft.com/office/drawing/2014/main" id="{6B630E67-C144-249D-4EF8-A3DC1E02DC9D}"/>
                </a:ext>
              </a:extLst>
            </p:cNvPr>
            <p:cNvSpPr/>
            <p:nvPr/>
          </p:nvSpPr>
          <p:spPr>
            <a:xfrm>
              <a:off x="8850978" y="4160855"/>
              <a:ext cx="1358557" cy="423383"/>
            </a:xfrm>
            <a:prstGeom prst="roundRect">
              <a:avLst/>
            </a:prstGeom>
            <a:gradFill rotWithShape="1">
              <a:gsLst>
                <a:gs pos="0">
                  <a:srgbClr val="002052">
                    <a:tint val="50000"/>
                    <a:satMod val="300000"/>
                  </a:srgbClr>
                </a:gs>
                <a:gs pos="35000">
                  <a:srgbClr val="002052">
                    <a:tint val="37000"/>
                    <a:satMod val="300000"/>
                  </a:srgbClr>
                </a:gs>
                <a:gs pos="100000">
                  <a:srgbClr val="002052">
                    <a:tint val="15000"/>
                    <a:satMod val="350000"/>
                  </a:srgbClr>
                </a:gs>
              </a:gsLst>
              <a:lin ang="16200000" scaled="1"/>
            </a:gradFill>
            <a:ln w="9525" cap="flat" cmpd="sng" algn="ctr">
              <a:solidFill>
                <a:srgbClr val="00205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Arial"/>
                  <a:ea typeface="+mn-ea"/>
                  <a:cs typeface="+mn-cs"/>
                </a:rPr>
                <a:t>Empty Flag Generation</a:t>
              </a:r>
            </a:p>
          </p:txBody>
        </p:sp>
        <p:cxnSp>
          <p:nvCxnSpPr>
            <p:cNvPr id="316" name="Straight Arrow Connector 315">
              <a:extLst>
                <a:ext uri="{FF2B5EF4-FFF2-40B4-BE49-F238E27FC236}">
                  <a16:creationId xmlns:a16="http://schemas.microsoft.com/office/drawing/2014/main" id="{1102A4E6-4C79-CDAB-3574-32D9C59DE961}"/>
                </a:ext>
              </a:extLst>
            </p:cNvPr>
            <p:cNvCxnSpPr/>
            <p:nvPr/>
          </p:nvCxnSpPr>
          <p:spPr>
            <a:xfrm>
              <a:off x="10056440" y="2942449"/>
              <a:ext cx="0" cy="1205727"/>
            </a:xfrm>
            <a:prstGeom prst="straightConnector1">
              <a:avLst/>
            </a:prstGeom>
            <a:noFill/>
            <a:ln w="22225" cap="flat" cmpd="sng" algn="ctr">
              <a:solidFill>
                <a:srgbClr val="CA6D6A"/>
              </a:solidFill>
              <a:prstDash val="solid"/>
              <a:tailEnd type="triangle"/>
            </a:ln>
            <a:effectLst/>
          </p:spPr>
        </p:cxnSp>
        <p:cxnSp>
          <p:nvCxnSpPr>
            <p:cNvPr id="317" name="Straight Arrow Connector 316">
              <a:extLst>
                <a:ext uri="{FF2B5EF4-FFF2-40B4-BE49-F238E27FC236}">
                  <a16:creationId xmlns:a16="http://schemas.microsoft.com/office/drawing/2014/main" id="{953C11A0-4A78-4D3E-41DE-DB78E3B3A4B4}"/>
                </a:ext>
              </a:extLst>
            </p:cNvPr>
            <p:cNvCxnSpPr/>
            <p:nvPr/>
          </p:nvCxnSpPr>
          <p:spPr>
            <a:xfrm>
              <a:off x="10033296" y="4584238"/>
              <a:ext cx="0" cy="388971"/>
            </a:xfrm>
            <a:prstGeom prst="straightConnector1">
              <a:avLst/>
            </a:prstGeom>
            <a:noFill/>
            <a:ln w="22225" cap="flat" cmpd="sng" algn="ctr">
              <a:solidFill>
                <a:srgbClr val="CA6D6A"/>
              </a:solidFill>
              <a:prstDash val="solid"/>
              <a:headEnd type="triangle"/>
              <a:tailEnd type="none"/>
            </a:ln>
            <a:effectLst/>
          </p:spPr>
        </p:cxnSp>
        <p:cxnSp>
          <p:nvCxnSpPr>
            <p:cNvPr id="318" name="Straight Arrow Connector 317">
              <a:extLst>
                <a:ext uri="{FF2B5EF4-FFF2-40B4-BE49-F238E27FC236}">
                  <a16:creationId xmlns:a16="http://schemas.microsoft.com/office/drawing/2014/main" id="{1EA6F2A9-7172-8BA7-8E38-14024C021FA7}"/>
                </a:ext>
              </a:extLst>
            </p:cNvPr>
            <p:cNvCxnSpPr/>
            <p:nvPr/>
          </p:nvCxnSpPr>
          <p:spPr>
            <a:xfrm>
              <a:off x="7001282" y="1607069"/>
              <a:ext cx="1671158" cy="0"/>
            </a:xfrm>
            <a:prstGeom prst="straightConnector1">
              <a:avLst/>
            </a:prstGeom>
            <a:noFill/>
            <a:ln w="22225" cap="flat" cmpd="sng" algn="ctr">
              <a:solidFill>
                <a:srgbClr val="CA6D6A"/>
              </a:solidFill>
              <a:prstDash val="solid"/>
              <a:tailEnd type="triangle"/>
            </a:ln>
            <a:effectLst/>
          </p:spPr>
        </p:cxnSp>
        <p:cxnSp>
          <p:nvCxnSpPr>
            <p:cNvPr id="319" name="Straight Arrow Connector 318">
              <a:extLst>
                <a:ext uri="{FF2B5EF4-FFF2-40B4-BE49-F238E27FC236}">
                  <a16:creationId xmlns:a16="http://schemas.microsoft.com/office/drawing/2014/main" id="{2CC978EE-CD37-09DD-17B7-8ECEF108B093}"/>
                </a:ext>
              </a:extLst>
            </p:cNvPr>
            <p:cNvCxnSpPr/>
            <p:nvPr/>
          </p:nvCxnSpPr>
          <p:spPr>
            <a:xfrm>
              <a:off x="7011787" y="2703874"/>
              <a:ext cx="1645803" cy="0"/>
            </a:xfrm>
            <a:prstGeom prst="straightConnector1">
              <a:avLst/>
            </a:prstGeom>
            <a:noFill/>
            <a:ln w="22225" cap="flat" cmpd="sng" algn="ctr">
              <a:solidFill>
                <a:srgbClr val="CA6D6A"/>
              </a:solidFill>
              <a:prstDash val="solid"/>
              <a:headEnd type="triangle"/>
              <a:tailEnd type="none"/>
            </a:ln>
            <a:effectLst/>
          </p:spPr>
        </p:cxnSp>
        <p:cxnSp>
          <p:nvCxnSpPr>
            <p:cNvPr id="320" name="Straight Arrow Connector 319">
              <a:extLst>
                <a:ext uri="{FF2B5EF4-FFF2-40B4-BE49-F238E27FC236}">
                  <a16:creationId xmlns:a16="http://schemas.microsoft.com/office/drawing/2014/main" id="{7C9AEF6B-30AF-1FA9-1ED8-F01EAA5129C0}"/>
                </a:ext>
              </a:extLst>
            </p:cNvPr>
            <p:cNvCxnSpPr/>
            <p:nvPr/>
          </p:nvCxnSpPr>
          <p:spPr>
            <a:xfrm>
              <a:off x="6964669" y="3551203"/>
              <a:ext cx="380352" cy="0"/>
            </a:xfrm>
            <a:prstGeom prst="straightConnector1">
              <a:avLst/>
            </a:prstGeom>
            <a:noFill/>
            <a:ln w="22225" cap="flat" cmpd="sng" algn="ctr">
              <a:solidFill>
                <a:srgbClr val="CA6D6A"/>
              </a:solidFill>
              <a:prstDash val="solid"/>
              <a:tailEnd type="none"/>
            </a:ln>
            <a:effectLst/>
          </p:spPr>
        </p:cxnSp>
        <p:cxnSp>
          <p:nvCxnSpPr>
            <p:cNvPr id="321" name="Straight Arrow Connector 320">
              <a:extLst>
                <a:ext uri="{FF2B5EF4-FFF2-40B4-BE49-F238E27FC236}">
                  <a16:creationId xmlns:a16="http://schemas.microsoft.com/office/drawing/2014/main" id="{4A5A28F2-C3C5-3887-4D70-9A5CE7515013}"/>
                </a:ext>
              </a:extLst>
            </p:cNvPr>
            <p:cNvCxnSpPr/>
            <p:nvPr/>
          </p:nvCxnSpPr>
          <p:spPr>
            <a:xfrm>
              <a:off x="7631814" y="3551203"/>
              <a:ext cx="545410" cy="0"/>
            </a:xfrm>
            <a:prstGeom prst="straightConnector1">
              <a:avLst/>
            </a:prstGeom>
            <a:noFill/>
            <a:ln w="22225" cap="flat" cmpd="sng" algn="ctr">
              <a:solidFill>
                <a:srgbClr val="CA6D6A"/>
              </a:solidFill>
              <a:prstDash val="solid"/>
              <a:tailEnd type="none"/>
            </a:ln>
            <a:effectLst/>
          </p:spPr>
        </p:cxnSp>
        <p:cxnSp>
          <p:nvCxnSpPr>
            <p:cNvPr id="322" name="Straight Arrow Connector 321">
              <a:extLst>
                <a:ext uri="{FF2B5EF4-FFF2-40B4-BE49-F238E27FC236}">
                  <a16:creationId xmlns:a16="http://schemas.microsoft.com/office/drawing/2014/main" id="{6E527D17-ECA7-24E2-F9C8-ACD20AA066D7}"/>
                </a:ext>
              </a:extLst>
            </p:cNvPr>
            <p:cNvCxnSpPr/>
            <p:nvPr/>
          </p:nvCxnSpPr>
          <p:spPr>
            <a:xfrm flipH="1">
              <a:off x="5410201" y="3539146"/>
              <a:ext cx="1580325" cy="1608406"/>
            </a:xfrm>
            <a:prstGeom prst="straightConnector1">
              <a:avLst/>
            </a:prstGeom>
            <a:noFill/>
            <a:ln w="22225" cap="flat" cmpd="sng" algn="ctr">
              <a:solidFill>
                <a:srgbClr val="CA6D6A"/>
              </a:solidFill>
              <a:prstDash val="solid"/>
              <a:tailEnd type="none"/>
            </a:ln>
            <a:effectLst/>
          </p:spPr>
        </p:cxnSp>
        <p:cxnSp>
          <p:nvCxnSpPr>
            <p:cNvPr id="323" name="Straight Arrow Connector 322">
              <a:extLst>
                <a:ext uri="{FF2B5EF4-FFF2-40B4-BE49-F238E27FC236}">
                  <a16:creationId xmlns:a16="http://schemas.microsoft.com/office/drawing/2014/main" id="{E9D43B24-33D3-A706-6921-2D046BCED58E}"/>
                </a:ext>
              </a:extLst>
            </p:cNvPr>
            <p:cNvCxnSpPr>
              <a:cxnSpLocks/>
            </p:cNvCxnSpPr>
            <p:nvPr/>
          </p:nvCxnSpPr>
          <p:spPr>
            <a:xfrm>
              <a:off x="5040776" y="5147552"/>
              <a:ext cx="369425" cy="0"/>
            </a:xfrm>
            <a:prstGeom prst="straightConnector1">
              <a:avLst/>
            </a:prstGeom>
            <a:noFill/>
            <a:ln w="22225" cap="flat" cmpd="sng" algn="ctr">
              <a:solidFill>
                <a:srgbClr val="CA6D6A"/>
              </a:solidFill>
              <a:prstDash val="solid"/>
              <a:headEnd type="triangle"/>
              <a:tailEnd type="none"/>
            </a:ln>
            <a:effectLst/>
          </p:spPr>
        </p:cxnSp>
        <p:cxnSp>
          <p:nvCxnSpPr>
            <p:cNvPr id="324" name="Straight Arrow Connector 323">
              <a:extLst>
                <a:ext uri="{FF2B5EF4-FFF2-40B4-BE49-F238E27FC236}">
                  <a16:creationId xmlns:a16="http://schemas.microsoft.com/office/drawing/2014/main" id="{4FBC2D8F-7EC5-B201-4074-1FA234186DF6}"/>
                </a:ext>
              </a:extLst>
            </p:cNvPr>
            <p:cNvCxnSpPr/>
            <p:nvPr/>
          </p:nvCxnSpPr>
          <p:spPr>
            <a:xfrm>
              <a:off x="6890059" y="5178303"/>
              <a:ext cx="369424" cy="0"/>
            </a:xfrm>
            <a:prstGeom prst="straightConnector1">
              <a:avLst/>
            </a:prstGeom>
            <a:noFill/>
            <a:ln w="22225" cap="flat" cmpd="sng" algn="ctr">
              <a:solidFill>
                <a:srgbClr val="39A9DC">
                  <a:shade val="95000"/>
                  <a:satMod val="105000"/>
                </a:srgbClr>
              </a:solidFill>
              <a:prstDash val="solid"/>
              <a:headEnd type="none"/>
              <a:tailEnd type="triangle"/>
            </a:ln>
            <a:effectLst/>
          </p:spPr>
        </p:cxnSp>
        <p:grpSp>
          <p:nvGrpSpPr>
            <p:cNvPr id="325" name="Group 324">
              <a:extLst>
                <a:ext uri="{FF2B5EF4-FFF2-40B4-BE49-F238E27FC236}">
                  <a16:creationId xmlns:a16="http://schemas.microsoft.com/office/drawing/2014/main" id="{5FC29AF6-58EA-6D6A-9E8E-E9D8CF7AC5A3}"/>
                </a:ext>
              </a:extLst>
            </p:cNvPr>
            <p:cNvGrpSpPr/>
            <p:nvPr/>
          </p:nvGrpSpPr>
          <p:grpSpPr>
            <a:xfrm>
              <a:off x="7249545" y="5023857"/>
              <a:ext cx="1430149" cy="443206"/>
              <a:chOff x="5021285" y="3004002"/>
              <a:chExt cx="1430149" cy="443206"/>
            </a:xfrm>
          </p:grpSpPr>
          <p:grpSp>
            <p:nvGrpSpPr>
              <p:cNvPr id="333" name="Group 332">
                <a:extLst>
                  <a:ext uri="{FF2B5EF4-FFF2-40B4-BE49-F238E27FC236}">
                    <a16:creationId xmlns:a16="http://schemas.microsoft.com/office/drawing/2014/main" id="{AD19A1AD-0DFA-C57B-579D-BD544F20CB53}"/>
                  </a:ext>
                </a:extLst>
              </p:cNvPr>
              <p:cNvGrpSpPr/>
              <p:nvPr/>
            </p:nvGrpSpPr>
            <p:grpSpPr>
              <a:xfrm>
                <a:off x="5465395" y="3004002"/>
                <a:ext cx="284918" cy="443206"/>
                <a:chOff x="7010400" y="2514600"/>
                <a:chExt cx="685800" cy="1066800"/>
              </a:xfrm>
            </p:grpSpPr>
            <p:sp>
              <p:nvSpPr>
                <p:cNvPr id="339" name="Rectangle 338">
                  <a:extLst>
                    <a:ext uri="{FF2B5EF4-FFF2-40B4-BE49-F238E27FC236}">
                      <a16:creationId xmlns:a16="http://schemas.microsoft.com/office/drawing/2014/main" id="{D47F98A9-C772-CBA3-0014-9B8374F41004}"/>
                    </a:ext>
                  </a:extLst>
                </p:cNvPr>
                <p:cNvSpPr/>
                <p:nvPr/>
              </p:nvSpPr>
              <p:spPr>
                <a:xfrm>
                  <a:off x="7010400" y="2514600"/>
                  <a:ext cx="685800" cy="106680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rgbClr val="CA6D6A"/>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Arial"/>
                    <a:ea typeface="+mn-ea"/>
                    <a:cs typeface="+mn-cs"/>
                  </a:endParaRPr>
                </a:p>
              </p:txBody>
            </p:sp>
            <p:sp>
              <p:nvSpPr>
                <p:cNvPr id="340" name="Isosceles Triangle 339">
                  <a:extLst>
                    <a:ext uri="{FF2B5EF4-FFF2-40B4-BE49-F238E27FC236}">
                      <a16:creationId xmlns:a16="http://schemas.microsoft.com/office/drawing/2014/main" id="{F45367C4-1884-26B4-3EE2-F61319CF7DEA}"/>
                    </a:ext>
                  </a:extLst>
                </p:cNvPr>
                <p:cNvSpPr/>
                <p:nvPr/>
              </p:nvSpPr>
              <p:spPr>
                <a:xfrm rot="-16200000">
                  <a:off x="7010400" y="3352800"/>
                  <a:ext cx="152400" cy="152400"/>
                </a:xfrm>
                <a:prstGeom prst="triangle">
                  <a:avLst/>
                </a:prstGeom>
                <a:gradFill rotWithShape="1">
                  <a:gsLst>
                    <a:gs pos="0">
                      <a:srgbClr val="D4007A">
                        <a:shade val="51000"/>
                        <a:satMod val="130000"/>
                      </a:srgbClr>
                    </a:gs>
                    <a:gs pos="80000">
                      <a:srgbClr val="D4007A">
                        <a:shade val="93000"/>
                        <a:satMod val="130000"/>
                      </a:srgbClr>
                    </a:gs>
                    <a:gs pos="100000">
                      <a:srgbClr val="D4007A">
                        <a:shade val="94000"/>
                        <a:satMod val="135000"/>
                      </a:srgbClr>
                    </a:gs>
                  </a:gsLst>
                  <a:lin ang="16200000" scaled="0"/>
                </a:gradFill>
                <a:ln w="9525" cap="flat" cmpd="sng" algn="ctr">
                  <a:solidFill>
                    <a:srgbClr val="CA6D6A"/>
                  </a:solidFill>
                  <a:prstDash val="solid"/>
                </a:ln>
                <a:effectLst>
                  <a:outerShdw blurRad="40000" dist="23000" dir="5400000" rotWithShape="0">
                    <a:srgbClr val="000000">
                      <a:alpha val="35000"/>
                    </a:srgbClr>
                  </a:outerShdw>
                </a:effectLst>
              </p:spPr>
              <p:txBody>
                <a:bodyPr rtlCol="0" anchor="ctr">
                  <a:scene3d>
                    <a:camera prst="orthographicFront">
                      <a:rot lat="21299999"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a:ea typeface="+mn-ea"/>
                    <a:cs typeface="+mn-cs"/>
                  </a:endParaRPr>
                </a:p>
              </p:txBody>
            </p:sp>
          </p:grpSp>
          <p:cxnSp>
            <p:nvCxnSpPr>
              <p:cNvPr id="334" name="Straight Connector 333">
                <a:extLst>
                  <a:ext uri="{FF2B5EF4-FFF2-40B4-BE49-F238E27FC236}">
                    <a16:creationId xmlns:a16="http://schemas.microsoft.com/office/drawing/2014/main" id="{75EB5397-F1FA-3C4B-A416-6625E99215D5}"/>
                  </a:ext>
                </a:extLst>
              </p:cNvPr>
              <p:cNvCxnSpPr/>
              <p:nvPr/>
            </p:nvCxnSpPr>
            <p:spPr>
              <a:xfrm>
                <a:off x="5306203" y="3155826"/>
                <a:ext cx="159192" cy="0"/>
              </a:xfrm>
              <a:prstGeom prst="line">
                <a:avLst/>
              </a:prstGeom>
              <a:noFill/>
              <a:ln w="22225" cap="flat" cmpd="sng" algn="ctr">
                <a:solidFill>
                  <a:srgbClr val="CA6D6A"/>
                </a:solidFill>
                <a:prstDash val="solid"/>
              </a:ln>
              <a:effectLst/>
            </p:spPr>
          </p:cxnSp>
          <p:grpSp>
            <p:nvGrpSpPr>
              <p:cNvPr id="335" name="Group 334">
                <a:extLst>
                  <a:ext uri="{FF2B5EF4-FFF2-40B4-BE49-F238E27FC236}">
                    <a16:creationId xmlns:a16="http://schemas.microsoft.com/office/drawing/2014/main" id="{42369ED2-9A09-FFBA-5E2B-AB9F68AC03B3}"/>
                  </a:ext>
                </a:extLst>
              </p:cNvPr>
              <p:cNvGrpSpPr/>
              <p:nvPr/>
            </p:nvGrpSpPr>
            <p:grpSpPr>
              <a:xfrm>
                <a:off x="5021285" y="3004002"/>
                <a:ext cx="284918" cy="443206"/>
                <a:chOff x="7010400" y="2514600"/>
                <a:chExt cx="685800" cy="1066800"/>
              </a:xfrm>
            </p:grpSpPr>
            <p:sp>
              <p:nvSpPr>
                <p:cNvPr id="337" name="Rectangle 336">
                  <a:extLst>
                    <a:ext uri="{FF2B5EF4-FFF2-40B4-BE49-F238E27FC236}">
                      <a16:creationId xmlns:a16="http://schemas.microsoft.com/office/drawing/2014/main" id="{714E3773-2887-D25B-DEEE-0AF3197B0819}"/>
                    </a:ext>
                  </a:extLst>
                </p:cNvPr>
                <p:cNvSpPr/>
                <p:nvPr/>
              </p:nvSpPr>
              <p:spPr>
                <a:xfrm>
                  <a:off x="7010400" y="2514600"/>
                  <a:ext cx="685800" cy="106680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rgbClr val="CA6D6A"/>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Arial"/>
                    <a:ea typeface="+mn-ea"/>
                    <a:cs typeface="+mn-cs"/>
                  </a:endParaRPr>
                </a:p>
              </p:txBody>
            </p:sp>
            <p:sp>
              <p:nvSpPr>
                <p:cNvPr id="338" name="Isosceles Triangle 337">
                  <a:extLst>
                    <a:ext uri="{FF2B5EF4-FFF2-40B4-BE49-F238E27FC236}">
                      <a16:creationId xmlns:a16="http://schemas.microsoft.com/office/drawing/2014/main" id="{E4F420C5-4132-8583-8125-ED9B161E5E63}"/>
                    </a:ext>
                  </a:extLst>
                </p:cNvPr>
                <p:cNvSpPr/>
                <p:nvPr/>
              </p:nvSpPr>
              <p:spPr>
                <a:xfrm rot="-16200000">
                  <a:off x="7010400" y="3352800"/>
                  <a:ext cx="152400" cy="152400"/>
                </a:xfrm>
                <a:prstGeom prst="triangle">
                  <a:avLst/>
                </a:prstGeom>
                <a:gradFill rotWithShape="1">
                  <a:gsLst>
                    <a:gs pos="0">
                      <a:srgbClr val="D4007A">
                        <a:shade val="51000"/>
                        <a:satMod val="130000"/>
                      </a:srgbClr>
                    </a:gs>
                    <a:gs pos="80000">
                      <a:srgbClr val="D4007A">
                        <a:shade val="93000"/>
                        <a:satMod val="130000"/>
                      </a:srgbClr>
                    </a:gs>
                    <a:gs pos="100000">
                      <a:srgbClr val="D4007A">
                        <a:shade val="94000"/>
                        <a:satMod val="135000"/>
                      </a:srgbClr>
                    </a:gs>
                  </a:gsLst>
                  <a:lin ang="16200000" scaled="0"/>
                </a:gradFill>
                <a:ln w="9525" cap="flat" cmpd="sng" algn="ctr">
                  <a:solidFill>
                    <a:srgbClr val="CA6D6A"/>
                  </a:solidFill>
                  <a:prstDash val="solid"/>
                </a:ln>
                <a:effectLst>
                  <a:outerShdw blurRad="40000" dist="23000" dir="5400000" rotWithShape="0">
                    <a:srgbClr val="000000">
                      <a:alpha val="35000"/>
                    </a:srgbClr>
                  </a:outerShdw>
                </a:effectLst>
              </p:spPr>
              <p:txBody>
                <a:bodyPr rtlCol="0" anchor="ctr">
                  <a:scene3d>
                    <a:camera prst="orthographicFront">
                      <a:rot lat="21299999"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white"/>
                    </a:solidFill>
                    <a:effectLst/>
                    <a:uLnTx/>
                    <a:uFillTx/>
                    <a:latin typeface="Arial"/>
                    <a:ea typeface="+mn-ea"/>
                    <a:cs typeface="+mn-cs"/>
                  </a:endParaRPr>
                </a:p>
              </p:txBody>
            </p:sp>
          </p:grpSp>
          <p:cxnSp>
            <p:nvCxnSpPr>
              <p:cNvPr id="336" name="Straight Connector 335">
                <a:extLst>
                  <a:ext uri="{FF2B5EF4-FFF2-40B4-BE49-F238E27FC236}">
                    <a16:creationId xmlns:a16="http://schemas.microsoft.com/office/drawing/2014/main" id="{C7A99774-1B0B-04A0-61E1-02EC4AA010A7}"/>
                  </a:ext>
                </a:extLst>
              </p:cNvPr>
              <p:cNvCxnSpPr/>
              <p:nvPr/>
            </p:nvCxnSpPr>
            <p:spPr>
              <a:xfrm>
                <a:off x="5750313" y="3151867"/>
                <a:ext cx="701121" cy="0"/>
              </a:xfrm>
              <a:prstGeom prst="line">
                <a:avLst/>
              </a:prstGeom>
              <a:noFill/>
              <a:ln w="22225" cap="flat" cmpd="sng" algn="ctr">
                <a:solidFill>
                  <a:srgbClr val="CA6D6A"/>
                </a:solidFill>
                <a:prstDash val="solid"/>
                <a:headEnd type="none"/>
                <a:tailEnd type="triangle"/>
              </a:ln>
              <a:effectLst/>
            </p:spPr>
          </p:cxnSp>
        </p:grpSp>
        <p:sp>
          <p:nvSpPr>
            <p:cNvPr id="326" name="TextBox 325">
              <a:extLst>
                <a:ext uri="{FF2B5EF4-FFF2-40B4-BE49-F238E27FC236}">
                  <a16:creationId xmlns:a16="http://schemas.microsoft.com/office/drawing/2014/main" id="{DCE48B79-191E-7F05-7551-EAC66916FD7D}"/>
                </a:ext>
              </a:extLst>
            </p:cNvPr>
            <p:cNvSpPr txBox="1"/>
            <p:nvPr/>
          </p:nvSpPr>
          <p:spPr>
            <a:xfrm>
              <a:off x="4357856" y="2728960"/>
              <a:ext cx="415649" cy="24544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39A9DC"/>
                  </a:solidFill>
                  <a:effectLst/>
                  <a:uLnTx/>
                  <a:uFillTx/>
                  <a:cs typeface="Calibri" panose="020F0502020204030204" pitchFamily="34" charset="0"/>
                </a:rPr>
                <a:t>wptr</a:t>
              </a:r>
            </a:p>
          </p:txBody>
        </p:sp>
        <p:sp>
          <p:nvSpPr>
            <p:cNvPr id="327" name="TextBox 326">
              <a:extLst>
                <a:ext uri="{FF2B5EF4-FFF2-40B4-BE49-F238E27FC236}">
                  <a16:creationId xmlns:a16="http://schemas.microsoft.com/office/drawing/2014/main" id="{7232172C-F41D-0A6B-7847-17D583D4622C}"/>
                </a:ext>
              </a:extLst>
            </p:cNvPr>
            <p:cNvSpPr txBox="1"/>
            <p:nvPr/>
          </p:nvSpPr>
          <p:spPr>
            <a:xfrm>
              <a:off x="7465077" y="2787139"/>
              <a:ext cx="415649" cy="20700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A6D6A"/>
                  </a:solidFill>
                  <a:effectLst/>
                  <a:uLnTx/>
                  <a:uFillTx/>
                  <a:cs typeface="Calibri" panose="020F0502020204030204" pitchFamily="34" charset="0"/>
                </a:rPr>
                <a:t>rptr</a:t>
              </a:r>
            </a:p>
          </p:txBody>
        </p:sp>
        <p:cxnSp>
          <p:nvCxnSpPr>
            <p:cNvPr id="328" name="Straight Arrow Connector 327">
              <a:extLst>
                <a:ext uri="{FF2B5EF4-FFF2-40B4-BE49-F238E27FC236}">
                  <a16:creationId xmlns:a16="http://schemas.microsoft.com/office/drawing/2014/main" id="{145792D4-2C7F-BECE-7443-1449193A25BB}"/>
                </a:ext>
              </a:extLst>
            </p:cNvPr>
            <p:cNvCxnSpPr>
              <a:cxnSpLocks/>
              <a:stCxn id="304" idx="3"/>
              <a:endCxn id="330" idx="1"/>
            </p:cNvCxnSpPr>
            <p:nvPr/>
          </p:nvCxnSpPr>
          <p:spPr>
            <a:xfrm flipV="1">
              <a:off x="3367961" y="4327776"/>
              <a:ext cx="1470889" cy="14019"/>
            </a:xfrm>
            <a:prstGeom prst="straightConnector1">
              <a:avLst/>
            </a:prstGeom>
            <a:noFill/>
            <a:ln w="19050" cap="flat" cmpd="sng" algn="ctr">
              <a:solidFill>
                <a:srgbClr val="39A9DC">
                  <a:shade val="95000"/>
                  <a:satMod val="105000"/>
                </a:srgbClr>
              </a:solidFill>
              <a:prstDash val="solid"/>
              <a:tailEnd type="triangle"/>
            </a:ln>
            <a:effectLst/>
          </p:spPr>
        </p:cxnSp>
        <p:cxnSp>
          <p:nvCxnSpPr>
            <p:cNvPr id="329" name="Straight Arrow Connector 328">
              <a:extLst>
                <a:ext uri="{FF2B5EF4-FFF2-40B4-BE49-F238E27FC236}">
                  <a16:creationId xmlns:a16="http://schemas.microsoft.com/office/drawing/2014/main" id="{C1676A53-D538-5011-9133-0903AA096024}"/>
                </a:ext>
              </a:extLst>
            </p:cNvPr>
            <p:cNvCxnSpPr>
              <a:cxnSpLocks/>
              <a:endCxn id="315" idx="1"/>
            </p:cNvCxnSpPr>
            <p:nvPr/>
          </p:nvCxnSpPr>
          <p:spPr>
            <a:xfrm>
              <a:off x="7430623" y="4372547"/>
              <a:ext cx="1420355" cy="0"/>
            </a:xfrm>
            <a:prstGeom prst="straightConnector1">
              <a:avLst/>
            </a:prstGeom>
            <a:noFill/>
            <a:ln w="19050" cap="flat" cmpd="sng" algn="ctr">
              <a:solidFill>
                <a:srgbClr val="CA6D6A"/>
              </a:solidFill>
              <a:prstDash val="solid"/>
              <a:headEnd type="triangle"/>
              <a:tailEnd type="none"/>
            </a:ln>
            <a:effectLst/>
          </p:spPr>
        </p:cxnSp>
        <p:sp>
          <p:nvSpPr>
            <p:cNvPr id="330" name="TextBox 329">
              <a:extLst>
                <a:ext uri="{FF2B5EF4-FFF2-40B4-BE49-F238E27FC236}">
                  <a16:creationId xmlns:a16="http://schemas.microsoft.com/office/drawing/2014/main" id="{AA8FBFCA-9B2F-8476-ABAB-02A8D352750F}"/>
                </a:ext>
              </a:extLst>
            </p:cNvPr>
            <p:cNvSpPr txBox="1"/>
            <p:nvPr/>
          </p:nvSpPr>
          <p:spPr>
            <a:xfrm>
              <a:off x="4838849" y="4205049"/>
              <a:ext cx="415649" cy="24544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39A9DC"/>
                  </a:solidFill>
                  <a:effectLst/>
                  <a:uLnTx/>
                  <a:uFillTx/>
                  <a:cs typeface="Calibri" panose="020F0502020204030204" pitchFamily="34" charset="0"/>
                </a:rPr>
                <a:t>Full</a:t>
              </a:r>
            </a:p>
          </p:txBody>
        </p:sp>
        <p:sp>
          <p:nvSpPr>
            <p:cNvPr id="331" name="TextBox 330">
              <a:extLst>
                <a:ext uri="{FF2B5EF4-FFF2-40B4-BE49-F238E27FC236}">
                  <a16:creationId xmlns:a16="http://schemas.microsoft.com/office/drawing/2014/main" id="{8FC0FBD5-3EFF-6E21-AC01-AB0152898DAB}"/>
                </a:ext>
              </a:extLst>
            </p:cNvPr>
            <p:cNvSpPr txBox="1"/>
            <p:nvPr/>
          </p:nvSpPr>
          <p:spPr>
            <a:xfrm>
              <a:off x="7094279" y="4133715"/>
              <a:ext cx="495622" cy="20700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CA6D6A"/>
                  </a:solidFill>
                  <a:effectLst/>
                  <a:uLnTx/>
                  <a:uFillTx/>
                  <a:cs typeface="Calibri" panose="020F0502020204030204" pitchFamily="34" charset="0"/>
                </a:rPr>
                <a:t>Empty</a:t>
              </a:r>
            </a:p>
          </p:txBody>
        </p:sp>
        <p:sp>
          <p:nvSpPr>
            <p:cNvPr id="332" name="TextBox 331">
              <a:extLst>
                <a:ext uri="{FF2B5EF4-FFF2-40B4-BE49-F238E27FC236}">
                  <a16:creationId xmlns:a16="http://schemas.microsoft.com/office/drawing/2014/main" id="{D175E918-0231-FD28-06D8-3802D93E15BB}"/>
                </a:ext>
              </a:extLst>
            </p:cNvPr>
            <p:cNvSpPr txBox="1"/>
            <p:nvPr/>
          </p:nvSpPr>
          <p:spPr>
            <a:xfrm>
              <a:off x="5825019" y="3260298"/>
              <a:ext cx="699239" cy="49089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cs typeface="Calibri" panose="020F0502020204030204" pitchFamily="34" charset="0"/>
                </a:rPr>
                <a:t>Memory</a:t>
              </a:r>
            </a:p>
          </p:txBody>
        </p:sp>
      </p:grpSp>
    </p:spTree>
    <p:extLst>
      <p:ext uri="{BB962C8B-B14F-4D97-AF65-F5344CB8AC3E}">
        <p14:creationId xmlns:p14="http://schemas.microsoft.com/office/powerpoint/2010/main" val="3835101882"/>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p:txBody>
          <a:bodyPr>
            <a:normAutofit/>
          </a:bodyPr>
          <a:lstStyle/>
          <a:p>
            <a:r>
              <a:rPr lang="en-US" b="1" dirty="0"/>
              <a:t>Structural CDC – User defined sync modules</a:t>
            </a:r>
          </a:p>
        </p:txBody>
      </p:sp>
      <p:sp>
        <p:nvSpPr>
          <p:cNvPr id="2" name="Content Placeholder 1">
            <a:extLst>
              <a:ext uri="{FF2B5EF4-FFF2-40B4-BE49-F238E27FC236}">
                <a16:creationId xmlns:a16="http://schemas.microsoft.com/office/drawing/2014/main" id="{5D8CEA62-4A48-4757-9031-3EE6905220F7}"/>
              </a:ext>
            </a:extLst>
          </p:cNvPr>
          <p:cNvSpPr>
            <a:spLocks noGrp="1"/>
          </p:cNvSpPr>
          <p:nvPr>
            <p:ph idx="1"/>
          </p:nvPr>
        </p:nvSpPr>
        <p:spPr>
          <a:xfrm>
            <a:off x="412072" y="1603683"/>
            <a:ext cx="10515600" cy="4351338"/>
          </a:xfrm>
        </p:spPr>
        <p:txBody>
          <a:bodyPr>
            <a:normAutofit/>
          </a:bodyPr>
          <a:lstStyle/>
          <a:p>
            <a:r>
              <a:rPr lang="en-US" dirty="0"/>
              <a:t>Double FF Synchronizer</a:t>
            </a:r>
          </a:p>
          <a:p>
            <a:pPr lvl="1"/>
            <a:r>
              <a:rPr lang="en-US" dirty="0"/>
              <a:t>Most design houses prefer to use their own CDC components</a:t>
            </a:r>
          </a:p>
          <a:p>
            <a:pPr lvl="2"/>
            <a:r>
              <a:rPr lang="en-US" dirty="0">
                <a:solidFill>
                  <a:schemeClr val="tx1"/>
                </a:solidFill>
              </a:rPr>
              <a:t>Disable automatic detection of the specific synchronizer type that you don’t want the tool to recognize automatically</a:t>
            </a:r>
          </a:p>
          <a:p>
            <a:pPr lvl="2"/>
            <a:r>
              <a:rPr lang="en-US" dirty="0">
                <a:solidFill>
                  <a:schemeClr val="tx1"/>
                </a:solidFill>
              </a:rPr>
              <a:t>Declare your own scheme as user-defined synchronizer (before scheme detection)</a:t>
            </a:r>
          </a:p>
          <a:p>
            <a:pPr lvl="1"/>
            <a:endParaRPr lang="en-US" dirty="0">
              <a:solidFill>
                <a:schemeClr val="tx1"/>
              </a:solidFill>
            </a:endParaRPr>
          </a:p>
          <a:p>
            <a:pPr lvl="1"/>
            <a:r>
              <a:rPr lang="en-US" dirty="0"/>
              <a:t>Example: Use my own 2DFF only</a:t>
            </a:r>
          </a:p>
          <a:p>
            <a:pPr lvl="2">
              <a:spcBef>
                <a:spcPts val="600"/>
              </a:spcBef>
            </a:pPr>
            <a:r>
              <a:rPr lang="en-US" dirty="0">
                <a:solidFill>
                  <a:schemeClr val="tx1">
                    <a:lumMod val="75000"/>
                    <a:lumOff val="25000"/>
                  </a:schemeClr>
                </a:solidFill>
              </a:rPr>
              <a:t>Disable auto-detection of 2DFF</a:t>
            </a:r>
          </a:p>
          <a:p>
            <a:pPr lvl="2">
              <a:spcBef>
                <a:spcPts val="600"/>
              </a:spcBef>
            </a:pPr>
            <a:r>
              <a:rPr lang="en-US" dirty="0">
                <a:solidFill>
                  <a:schemeClr val="tx1">
                    <a:lumMod val="75000"/>
                    <a:lumOff val="25000"/>
                  </a:schemeClr>
                </a:solidFill>
              </a:rPr>
              <a:t>Declare your own module as 2DFF</a:t>
            </a:r>
          </a:p>
        </p:txBody>
      </p:sp>
      <p:pic>
        <p:nvPicPr>
          <p:cNvPr id="9" name="Picture 8" descr="A diagram of a block diagram&#10;&#10;Description automatically generated">
            <a:extLst>
              <a:ext uri="{FF2B5EF4-FFF2-40B4-BE49-F238E27FC236}">
                <a16:creationId xmlns:a16="http://schemas.microsoft.com/office/drawing/2014/main" id="{F820E767-DCE5-D293-9466-9C4EA2F29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139" y="3351081"/>
            <a:ext cx="5170921" cy="2194340"/>
          </a:xfrm>
          <a:prstGeom prst="rect">
            <a:avLst/>
          </a:prstGeom>
        </p:spPr>
      </p:pic>
      <p:sp>
        <p:nvSpPr>
          <p:cNvPr id="12" name="Slide Number Placeholder 11">
            <a:extLst>
              <a:ext uri="{FF2B5EF4-FFF2-40B4-BE49-F238E27FC236}">
                <a16:creationId xmlns:a16="http://schemas.microsoft.com/office/drawing/2014/main" id="{C5387EF4-C000-792C-4F0B-B35554FC07D6}"/>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38</a:t>
            </a:fld>
            <a:endParaRPr lang="en-US" dirty="0"/>
          </a:p>
        </p:txBody>
      </p:sp>
    </p:spTree>
    <p:extLst>
      <p:ext uri="{BB962C8B-B14F-4D97-AF65-F5344CB8AC3E}">
        <p14:creationId xmlns:p14="http://schemas.microsoft.com/office/powerpoint/2010/main" val="429954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a:xfrm>
            <a:off x="787400" y="136524"/>
            <a:ext cx="10515600" cy="1325563"/>
          </a:xfrm>
        </p:spPr>
        <p:txBody>
          <a:bodyPr>
            <a:normAutofit/>
          </a:bodyPr>
          <a:lstStyle/>
          <a:p>
            <a:r>
              <a:rPr lang="en-US" b="1" dirty="0"/>
              <a:t>Structural CDC</a:t>
            </a:r>
          </a:p>
        </p:txBody>
      </p:sp>
      <p:sp>
        <p:nvSpPr>
          <p:cNvPr id="2" name="Content Placeholder 1">
            <a:extLst>
              <a:ext uri="{FF2B5EF4-FFF2-40B4-BE49-F238E27FC236}">
                <a16:creationId xmlns:a16="http://schemas.microsoft.com/office/drawing/2014/main" id="{5D8CEA62-4A48-4757-9031-3EE6905220F7}"/>
              </a:ext>
            </a:extLst>
          </p:cNvPr>
          <p:cNvSpPr>
            <a:spLocks noGrp="1"/>
          </p:cNvSpPr>
          <p:nvPr>
            <p:ph idx="1"/>
          </p:nvPr>
        </p:nvSpPr>
        <p:spPr>
          <a:xfrm>
            <a:off x="787400" y="1462087"/>
            <a:ext cx="10515600" cy="4351338"/>
          </a:xfrm>
        </p:spPr>
        <p:txBody>
          <a:bodyPr>
            <a:normAutofit fontScale="25000" lnSpcReduction="20000"/>
          </a:bodyPr>
          <a:lstStyle/>
          <a:p>
            <a:r>
              <a:rPr lang="en-US" sz="11200" dirty="0"/>
              <a:t>Various Signal Configurations possible for structural CDC Analysis</a:t>
            </a:r>
          </a:p>
          <a:p>
            <a:pPr lvl="1"/>
            <a:r>
              <a:rPr lang="en-US" sz="9600" dirty="0">
                <a:solidFill>
                  <a:schemeClr val="tx1"/>
                </a:solidFill>
              </a:rPr>
              <a:t>Constant</a:t>
            </a:r>
          </a:p>
          <a:p>
            <a:pPr lvl="1"/>
            <a:r>
              <a:rPr lang="en-US" sz="9600" dirty="0"/>
              <a:t>Static</a:t>
            </a:r>
          </a:p>
          <a:p>
            <a:pPr lvl="1"/>
            <a:r>
              <a:rPr lang="en-US" sz="9600" dirty="0">
                <a:solidFill>
                  <a:schemeClr val="tx1"/>
                </a:solidFill>
              </a:rPr>
              <a:t>Mutually</a:t>
            </a:r>
            <a:r>
              <a:rPr lang="en-US" sz="9600" dirty="0"/>
              <a:t> exclusive / Gray code</a:t>
            </a:r>
            <a:endParaRPr lang="en-US" sz="9200" dirty="0"/>
          </a:p>
          <a:p>
            <a:pPr lvl="1"/>
            <a:r>
              <a:rPr lang="en-US" sz="9600" dirty="0">
                <a:solidFill>
                  <a:schemeClr val="tx1"/>
                </a:solidFill>
              </a:rPr>
              <a:t>Externally synchronized</a:t>
            </a:r>
          </a:p>
          <a:p>
            <a:pPr lvl="1"/>
            <a:r>
              <a:rPr lang="en-US" sz="9600" dirty="0">
                <a:solidFill>
                  <a:schemeClr val="tx1"/>
                </a:solidFill>
              </a:rPr>
              <a:t>CDC False paths</a:t>
            </a:r>
          </a:p>
          <a:p>
            <a:pPr lvl="2"/>
            <a:r>
              <a:rPr lang="en-US" sz="9200" i="1" dirty="0"/>
              <a:t>Not recommended (avoid using it to mask real CDCs)</a:t>
            </a:r>
          </a:p>
          <a:p>
            <a:pPr lvl="2"/>
            <a:endParaRPr lang="en-US" sz="9200" i="1" dirty="0">
              <a:solidFill>
                <a:schemeClr val="tx1"/>
              </a:solidFill>
            </a:endParaRPr>
          </a:p>
          <a:p>
            <a:r>
              <a:rPr lang="en-US" sz="11200" dirty="0">
                <a:solidFill>
                  <a:schemeClr val="tx1"/>
                </a:solidFill>
              </a:rPr>
              <a:t>Purpose </a:t>
            </a:r>
          </a:p>
          <a:p>
            <a:pPr lvl="1"/>
            <a:r>
              <a:rPr lang="en-US" sz="9600" dirty="0"/>
              <a:t>Define signal behavior that can help to reduce CDC analysis noise</a:t>
            </a:r>
          </a:p>
          <a:p>
            <a:pPr lvl="2"/>
            <a:r>
              <a:rPr lang="en-US" sz="8000" dirty="0"/>
              <a:t>Exclude certain paths which may not have any standard synchronizer but safe for CDC </a:t>
            </a:r>
          </a:p>
          <a:p>
            <a:pPr lvl="2"/>
            <a:r>
              <a:rPr lang="en-US" sz="8000" dirty="0"/>
              <a:t>Helps to speed up CDC analysis</a:t>
            </a:r>
          </a:p>
        </p:txBody>
      </p:sp>
      <p:sp>
        <p:nvSpPr>
          <p:cNvPr id="11" name="Slide Number Placeholder 10">
            <a:extLst>
              <a:ext uri="{FF2B5EF4-FFF2-40B4-BE49-F238E27FC236}">
                <a16:creationId xmlns:a16="http://schemas.microsoft.com/office/drawing/2014/main" id="{519FA80A-EBFD-A572-92E8-507099480DC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39</a:t>
            </a:fld>
            <a:endParaRPr lang="en-US" dirty="0"/>
          </a:p>
        </p:txBody>
      </p:sp>
    </p:spTree>
    <p:extLst>
      <p:ext uri="{BB962C8B-B14F-4D97-AF65-F5344CB8AC3E}">
        <p14:creationId xmlns:p14="http://schemas.microsoft.com/office/powerpoint/2010/main" val="200511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7A95D-FD75-E77D-7B3E-D9F60D22A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23D69A-2260-81CE-D06F-FF62E9E03846}"/>
              </a:ext>
            </a:extLst>
          </p:cNvPr>
          <p:cNvSpPr>
            <a:spLocks noGrp="1"/>
          </p:cNvSpPr>
          <p:nvPr>
            <p:ph type="title"/>
          </p:nvPr>
        </p:nvSpPr>
        <p:spPr/>
        <p:txBody>
          <a:bodyPr/>
          <a:lstStyle/>
          <a:p>
            <a:r>
              <a:rPr lang="en-US" dirty="0"/>
              <a:t>Presenters Bio</a:t>
            </a:r>
          </a:p>
        </p:txBody>
      </p:sp>
      <p:sp>
        <p:nvSpPr>
          <p:cNvPr id="3" name="Content Placeholder 2">
            <a:extLst>
              <a:ext uri="{FF2B5EF4-FFF2-40B4-BE49-F238E27FC236}">
                <a16:creationId xmlns:a16="http://schemas.microsoft.com/office/drawing/2014/main" id="{23DD80D9-A66C-ACA9-6A61-BBF7BBA472AE}"/>
              </a:ext>
            </a:extLst>
          </p:cNvPr>
          <p:cNvSpPr>
            <a:spLocks noGrp="1"/>
          </p:cNvSpPr>
          <p:nvPr>
            <p:ph idx="1"/>
          </p:nvPr>
        </p:nvSpPr>
        <p:spPr>
          <a:xfrm>
            <a:off x="398264" y="2086776"/>
            <a:ext cx="7478911" cy="3119237"/>
          </a:xfrm>
        </p:spPr>
        <p:txBody>
          <a:bodyPr>
            <a:normAutofit/>
          </a:bodyPr>
          <a:lstStyle/>
          <a:p>
            <a:pPr>
              <a:lnSpc>
                <a:spcPct val="70000"/>
              </a:lnSpc>
            </a:pPr>
            <a:r>
              <a:rPr lang="en-US" sz="2000" b="1" kern="1200" dirty="0">
                <a:solidFill>
                  <a:schemeClr val="dk1"/>
                </a:solidFill>
                <a:effectLst/>
                <a:latin typeface="+mn-lt"/>
                <a:ea typeface="+mn-ea"/>
                <a:cs typeface="+mn-cs"/>
              </a:rPr>
              <a:t>Chetan Choppali Sudarshan </a:t>
            </a:r>
            <a:endParaRPr lang="en-US" sz="2000" b="1" dirty="0">
              <a:latin typeface="Gilroy"/>
            </a:endParaRPr>
          </a:p>
          <a:p>
            <a:pPr lvl="1" fontAlgn="base">
              <a:lnSpc>
                <a:spcPct val="100000"/>
              </a:lnSpc>
              <a:spcAft>
                <a:spcPct val="0"/>
              </a:spcAft>
            </a:pPr>
            <a:r>
              <a:rPr lang="en-US" sz="2000" dirty="0">
                <a:latin typeface="Gilroy"/>
              </a:rPr>
              <a:t>Chetan is a Senior Staff RTL Design Engineer at Marvell Technology working on connectivity chips. </a:t>
            </a:r>
          </a:p>
          <a:p>
            <a:pPr lvl="1" fontAlgn="base">
              <a:lnSpc>
                <a:spcPct val="100000"/>
              </a:lnSpc>
              <a:spcAft>
                <a:spcPct val="0"/>
              </a:spcAft>
            </a:pPr>
            <a:r>
              <a:rPr lang="en-US" sz="2000" dirty="0">
                <a:latin typeface="Gilroy"/>
              </a:rPr>
              <a:t>He has 8 years of experience in the industry, he previously worked at Intel. </a:t>
            </a:r>
          </a:p>
          <a:p>
            <a:pPr lvl="1" fontAlgn="base">
              <a:lnSpc>
                <a:spcPct val="100000"/>
              </a:lnSpc>
              <a:spcAft>
                <a:spcPct val="0"/>
              </a:spcAft>
            </a:pPr>
            <a:r>
              <a:rPr lang="en-US" sz="2000" dirty="0">
                <a:latin typeface="Gilroy"/>
              </a:rPr>
              <a:t> He holds a Master in Electrical Engineering from Arizona State University. </a:t>
            </a:r>
          </a:p>
        </p:txBody>
      </p:sp>
      <p:sp>
        <p:nvSpPr>
          <p:cNvPr id="4" name="Slide Number Placeholder 11">
            <a:extLst>
              <a:ext uri="{FF2B5EF4-FFF2-40B4-BE49-F238E27FC236}">
                <a16:creationId xmlns:a16="http://schemas.microsoft.com/office/drawing/2014/main" id="{760FFB2E-965E-493D-46DC-5CEF6E2A27E8}"/>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a:t>
            </a:fld>
            <a:endParaRPr lang="en-US" dirty="0"/>
          </a:p>
        </p:txBody>
      </p:sp>
      <p:sp>
        <p:nvSpPr>
          <p:cNvPr id="6" name="Slide Number Placeholder 5">
            <a:extLst>
              <a:ext uri="{FF2B5EF4-FFF2-40B4-BE49-F238E27FC236}">
                <a16:creationId xmlns:a16="http://schemas.microsoft.com/office/drawing/2014/main" id="{1ADE3E2C-E2C1-501B-0363-8CD8152D3617}"/>
              </a:ext>
            </a:extLst>
          </p:cNvPr>
          <p:cNvSpPr>
            <a:spLocks noGrp="1"/>
          </p:cNvSpPr>
          <p:nvPr>
            <p:ph type="sldNum" sz="quarter" idx="12"/>
          </p:nvPr>
        </p:nvSpPr>
        <p:spPr/>
        <p:txBody>
          <a:bodyPr/>
          <a:lstStyle/>
          <a:p>
            <a:pPr>
              <a:defRPr/>
            </a:pPr>
            <a:fld id="{9BED2C31-2823-4D5C-9492-C33302236782}" type="slidenum">
              <a:rPr lang="en-US" smtClean="0"/>
              <a:pPr>
                <a:defRPr/>
              </a:pPr>
              <a:t>4</a:t>
            </a:fld>
            <a:endParaRPr lang="en-US" dirty="0"/>
          </a:p>
        </p:txBody>
      </p:sp>
      <p:pic>
        <p:nvPicPr>
          <p:cNvPr id="7" name="Picture 6" descr="A person in a red shirt&#10;&#10;Description automatically generated">
            <a:extLst>
              <a:ext uri="{FF2B5EF4-FFF2-40B4-BE49-F238E27FC236}">
                <a16:creationId xmlns:a16="http://schemas.microsoft.com/office/drawing/2014/main" id="{209BF5D0-70B4-6602-A5D1-93687C5B9733}"/>
              </a:ext>
            </a:extLst>
          </p:cNvPr>
          <p:cNvPicPr>
            <a:picLocks noChangeAspect="1"/>
          </p:cNvPicPr>
          <p:nvPr/>
        </p:nvPicPr>
        <p:blipFill>
          <a:blip r:embed="rId2">
            <a:extLst>
              <a:ext uri="{28A0092B-C50C-407E-A947-70E740481C1C}">
                <a14:useLocalDpi xmlns:a14="http://schemas.microsoft.com/office/drawing/2010/main" val="0"/>
              </a:ext>
            </a:extLst>
          </a:blip>
          <a:srcRect l="17843" t="4825" r="17404" b="17442"/>
          <a:stretch/>
        </p:blipFill>
        <p:spPr>
          <a:xfrm>
            <a:off x="8876921" y="2086776"/>
            <a:ext cx="2353054" cy="24887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5411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a:xfrm>
            <a:off x="687280" y="136524"/>
            <a:ext cx="10515600" cy="1325563"/>
          </a:xfrm>
        </p:spPr>
        <p:txBody>
          <a:bodyPr>
            <a:normAutofit/>
          </a:bodyPr>
          <a:lstStyle/>
          <a:p>
            <a:r>
              <a:rPr lang="en-US" b="1" dirty="0"/>
              <a:t>Structural CDC</a:t>
            </a:r>
          </a:p>
        </p:txBody>
      </p:sp>
      <p:sp>
        <p:nvSpPr>
          <p:cNvPr id="2" name="Content Placeholder 1">
            <a:extLst>
              <a:ext uri="{FF2B5EF4-FFF2-40B4-BE49-F238E27FC236}">
                <a16:creationId xmlns:a16="http://schemas.microsoft.com/office/drawing/2014/main" id="{5D8CEA62-4A48-4757-9031-3EE6905220F7}"/>
              </a:ext>
            </a:extLst>
          </p:cNvPr>
          <p:cNvSpPr>
            <a:spLocks noGrp="1"/>
          </p:cNvSpPr>
          <p:nvPr>
            <p:ph idx="1"/>
          </p:nvPr>
        </p:nvSpPr>
        <p:spPr>
          <a:xfrm>
            <a:off x="787400" y="1621439"/>
            <a:ext cx="10515600" cy="4351338"/>
          </a:xfrm>
        </p:spPr>
        <p:txBody>
          <a:bodyPr>
            <a:normAutofit/>
          </a:bodyPr>
          <a:lstStyle/>
          <a:p>
            <a:r>
              <a:rPr lang="en-US" dirty="0"/>
              <a:t>CDC Constraints – Constant Declaration</a:t>
            </a:r>
          </a:p>
          <a:p>
            <a:pPr lvl="1"/>
            <a:r>
              <a:rPr lang="en-US" dirty="0">
                <a:solidFill>
                  <a:schemeClr val="tx1"/>
                </a:solidFill>
              </a:rPr>
              <a:t>It can be applied on a port or on </a:t>
            </a:r>
            <a:r>
              <a:rPr lang="en-US" dirty="0"/>
              <a:t>an internal signal</a:t>
            </a:r>
          </a:p>
          <a:p>
            <a:pPr lvl="1"/>
            <a:r>
              <a:rPr lang="en-US" dirty="0"/>
              <a:t>A constant signal does not change in a given mode and hence does not cause a CDC issue</a:t>
            </a:r>
            <a:endParaRPr lang="en-US" dirty="0">
              <a:solidFill>
                <a:schemeClr val="tx1"/>
              </a:solidFill>
            </a:endParaRPr>
          </a:p>
          <a:p>
            <a:r>
              <a:rPr lang="en-US" dirty="0">
                <a:solidFill>
                  <a:schemeClr val="tx1"/>
                </a:solidFill>
              </a:rPr>
              <a:t>Purpose</a:t>
            </a:r>
            <a:r>
              <a:rPr lang="en-US" sz="5900" dirty="0">
                <a:solidFill>
                  <a:schemeClr val="tx1"/>
                </a:solidFill>
              </a:rPr>
              <a:t> </a:t>
            </a:r>
          </a:p>
          <a:p>
            <a:pPr lvl="1"/>
            <a:r>
              <a:rPr lang="en-US" dirty="0"/>
              <a:t>Define signal behavior that can help to reduce CDC analysis noise</a:t>
            </a:r>
          </a:p>
          <a:p>
            <a:pPr lvl="2"/>
            <a:r>
              <a:rPr lang="en-US" dirty="0"/>
              <a:t>Exclude certain paths which may not have any standard synchronizer but safe for CDC </a:t>
            </a:r>
          </a:p>
          <a:p>
            <a:pPr lvl="2"/>
            <a:r>
              <a:rPr lang="en-US" dirty="0"/>
              <a:t>Helps to speed up CDC analysis</a:t>
            </a:r>
          </a:p>
        </p:txBody>
      </p:sp>
      <p:sp>
        <p:nvSpPr>
          <p:cNvPr id="11" name="Slide Number Placeholder 10">
            <a:extLst>
              <a:ext uri="{FF2B5EF4-FFF2-40B4-BE49-F238E27FC236}">
                <a16:creationId xmlns:a16="http://schemas.microsoft.com/office/drawing/2014/main" id="{1A8ACD55-F057-2264-308E-534F4A6EA92A}"/>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40</a:t>
            </a:fld>
            <a:endParaRPr lang="en-US" dirty="0"/>
          </a:p>
        </p:txBody>
      </p:sp>
    </p:spTree>
    <p:extLst>
      <p:ext uri="{BB962C8B-B14F-4D97-AF65-F5344CB8AC3E}">
        <p14:creationId xmlns:p14="http://schemas.microsoft.com/office/powerpoint/2010/main" val="401197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a:xfrm>
            <a:off x="696158" y="136524"/>
            <a:ext cx="10515600" cy="1325563"/>
          </a:xfrm>
        </p:spPr>
        <p:txBody>
          <a:bodyPr>
            <a:normAutofit/>
          </a:bodyPr>
          <a:lstStyle/>
          <a:p>
            <a:r>
              <a:rPr lang="en-US" b="1" dirty="0"/>
              <a:t>Structural CDC</a:t>
            </a:r>
          </a:p>
        </p:txBody>
      </p:sp>
      <p:sp>
        <p:nvSpPr>
          <p:cNvPr id="2" name="Content Placeholder 1">
            <a:extLst>
              <a:ext uri="{FF2B5EF4-FFF2-40B4-BE49-F238E27FC236}">
                <a16:creationId xmlns:a16="http://schemas.microsoft.com/office/drawing/2014/main" id="{5D8CEA62-4A48-4757-9031-3EE6905220F7}"/>
              </a:ext>
            </a:extLst>
          </p:cNvPr>
          <p:cNvSpPr>
            <a:spLocks noGrp="1"/>
          </p:cNvSpPr>
          <p:nvPr>
            <p:ph idx="1"/>
          </p:nvPr>
        </p:nvSpPr>
        <p:spPr>
          <a:xfrm>
            <a:off x="838200" y="1825625"/>
            <a:ext cx="10515600" cy="3678530"/>
          </a:xfrm>
        </p:spPr>
        <p:txBody>
          <a:bodyPr>
            <a:normAutofit/>
          </a:bodyPr>
          <a:lstStyle/>
          <a:p>
            <a:r>
              <a:rPr lang="en-US" dirty="0"/>
              <a:t>CDC Constraints – Static Declaration</a:t>
            </a:r>
          </a:p>
          <a:p>
            <a:pPr lvl="1"/>
            <a:r>
              <a:rPr lang="en-US" dirty="0">
                <a:solidFill>
                  <a:schemeClr val="tx1"/>
                </a:solidFill>
              </a:rPr>
              <a:t>Any signal tha</a:t>
            </a:r>
            <a:r>
              <a:rPr lang="en-US" dirty="0"/>
              <a:t>t does not change while the destination is active</a:t>
            </a:r>
          </a:p>
          <a:p>
            <a:pPr lvl="1"/>
            <a:r>
              <a:rPr lang="en-US" dirty="0"/>
              <a:t>Same as </a:t>
            </a:r>
            <a:r>
              <a:rPr lang="en-US" dirty="0">
                <a:solidFill>
                  <a:schemeClr val="tx1"/>
                </a:solidFill>
              </a:rPr>
              <a:t>quasi-static or pseudo-static</a:t>
            </a:r>
          </a:p>
          <a:p>
            <a:pPr lvl="1"/>
            <a:r>
              <a:rPr lang="en-US" dirty="0"/>
              <a:t>A static signal does not cause CDC issues because</a:t>
            </a:r>
          </a:p>
          <a:p>
            <a:pPr lvl="2"/>
            <a:r>
              <a:rPr lang="en-US" dirty="0"/>
              <a:t>The receiver clock is not active</a:t>
            </a:r>
          </a:p>
          <a:p>
            <a:pPr lvl="2"/>
            <a:r>
              <a:rPr lang="en-US" dirty="0"/>
              <a:t>The receiver is under reset</a:t>
            </a:r>
          </a:p>
        </p:txBody>
      </p:sp>
      <p:sp>
        <p:nvSpPr>
          <p:cNvPr id="11" name="Slide Number Placeholder 10">
            <a:extLst>
              <a:ext uri="{FF2B5EF4-FFF2-40B4-BE49-F238E27FC236}">
                <a16:creationId xmlns:a16="http://schemas.microsoft.com/office/drawing/2014/main" id="{23CDA90C-B2E4-8F02-93FB-9648990B446F}"/>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41</a:t>
            </a:fld>
            <a:endParaRPr lang="en-US" dirty="0"/>
          </a:p>
        </p:txBody>
      </p:sp>
    </p:spTree>
    <p:extLst>
      <p:ext uri="{BB962C8B-B14F-4D97-AF65-F5344CB8AC3E}">
        <p14:creationId xmlns:p14="http://schemas.microsoft.com/office/powerpoint/2010/main" val="3827085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a:xfrm>
            <a:off x="672199" y="136524"/>
            <a:ext cx="10515600" cy="1325563"/>
          </a:xfrm>
        </p:spPr>
        <p:txBody>
          <a:bodyPr>
            <a:normAutofit/>
          </a:bodyPr>
          <a:lstStyle/>
          <a:p>
            <a:r>
              <a:rPr lang="en-US" b="1" dirty="0"/>
              <a:t>Structural CDC</a:t>
            </a:r>
          </a:p>
        </p:txBody>
      </p:sp>
      <p:sp>
        <p:nvSpPr>
          <p:cNvPr id="2" name="Content Placeholder 1">
            <a:extLst>
              <a:ext uri="{FF2B5EF4-FFF2-40B4-BE49-F238E27FC236}">
                <a16:creationId xmlns:a16="http://schemas.microsoft.com/office/drawing/2014/main" id="{5D8CEA62-4A48-4757-9031-3EE6905220F7}"/>
              </a:ext>
            </a:extLst>
          </p:cNvPr>
          <p:cNvSpPr>
            <a:spLocks noGrp="1"/>
          </p:cNvSpPr>
          <p:nvPr>
            <p:ph idx="1"/>
          </p:nvPr>
        </p:nvSpPr>
        <p:spPr>
          <a:xfrm>
            <a:off x="423590" y="1339664"/>
            <a:ext cx="10515600" cy="4351338"/>
          </a:xfrm>
        </p:spPr>
        <p:txBody>
          <a:bodyPr>
            <a:normAutofit/>
          </a:bodyPr>
          <a:lstStyle/>
          <a:p>
            <a:r>
              <a:rPr lang="en-US" dirty="0"/>
              <a:t>CDC Constraints – Gray Coded Declaration</a:t>
            </a:r>
          </a:p>
          <a:p>
            <a:pPr lvl="1"/>
            <a:r>
              <a:rPr lang="en-US" dirty="0"/>
              <a:t>A bus can be specified as gray coded – Only one bit can toggle at a time</a:t>
            </a:r>
          </a:p>
          <a:p>
            <a:r>
              <a:rPr lang="en-US" dirty="0"/>
              <a:t>CDC Constraints – Mutually Exclusive Toggle Declaration</a:t>
            </a:r>
          </a:p>
          <a:p>
            <a:pPr lvl="1"/>
            <a:r>
              <a:rPr lang="en-US" dirty="0"/>
              <a:t>A set of independent signals that can toggle only one at a time can be defined as mutually exclusive toggle</a:t>
            </a:r>
          </a:p>
          <a:p>
            <a:pPr lvl="2"/>
            <a:r>
              <a:rPr lang="en-US" dirty="0">
                <a:solidFill>
                  <a:schemeClr val="tx1"/>
                </a:solidFill>
              </a:rPr>
              <a:t>Helps in avoiding convergence violations</a:t>
            </a:r>
          </a:p>
          <a:p>
            <a:pPr lvl="2">
              <a:buClr>
                <a:schemeClr val="bg2"/>
              </a:buClr>
            </a:pPr>
            <a:endParaRPr lang="en-US" dirty="0">
              <a:solidFill>
                <a:schemeClr val="tx1"/>
              </a:solidFill>
            </a:endParaRPr>
          </a:p>
          <a:p>
            <a:pPr lvl="2">
              <a:buClr>
                <a:schemeClr val="bg2"/>
              </a:buClr>
            </a:pPr>
            <a:endParaRPr lang="en-US" dirty="0">
              <a:solidFill>
                <a:schemeClr val="tx1"/>
              </a:solidFill>
            </a:endParaRPr>
          </a:p>
          <a:p>
            <a:pPr lvl="2">
              <a:buClr>
                <a:schemeClr val="bg2"/>
              </a:buClr>
            </a:pPr>
            <a:endParaRPr lang="en-US" dirty="0"/>
          </a:p>
          <a:p>
            <a:pPr lvl="1">
              <a:buClr>
                <a:schemeClr val="bg2"/>
              </a:buClr>
            </a:pPr>
            <a:endParaRPr lang="en-US" dirty="0"/>
          </a:p>
          <a:p>
            <a:pPr>
              <a:buClr>
                <a:schemeClr val="bg2"/>
              </a:buClr>
            </a:pPr>
            <a:endParaRPr lang="en-US" dirty="0"/>
          </a:p>
          <a:p>
            <a:pPr marL="339725" lvl="1" indent="0">
              <a:buClr>
                <a:schemeClr val="bg2"/>
              </a:buClr>
              <a:buNone/>
            </a:pPr>
            <a:endParaRPr lang="en-US" sz="1600" b="1" dirty="0">
              <a:solidFill>
                <a:srgbClr val="3333FF"/>
              </a:solidFill>
              <a:latin typeface="Courier New" panose="02070309020205020404" pitchFamily="49" charset="0"/>
              <a:cs typeface="Courier New" panose="02070309020205020404" pitchFamily="49" charset="0"/>
            </a:endParaRPr>
          </a:p>
          <a:p>
            <a:pPr>
              <a:buClr>
                <a:schemeClr val="bg2"/>
              </a:buClr>
            </a:pPr>
            <a:endParaRPr lang="en-US" dirty="0"/>
          </a:p>
        </p:txBody>
      </p:sp>
      <p:grpSp>
        <p:nvGrpSpPr>
          <p:cNvPr id="6" name="Group 5">
            <a:extLst>
              <a:ext uri="{FF2B5EF4-FFF2-40B4-BE49-F238E27FC236}">
                <a16:creationId xmlns:a16="http://schemas.microsoft.com/office/drawing/2014/main" id="{DB2FBF40-7A86-35BA-23EB-7DC07D99A952}"/>
              </a:ext>
            </a:extLst>
          </p:cNvPr>
          <p:cNvGrpSpPr/>
          <p:nvPr/>
        </p:nvGrpSpPr>
        <p:grpSpPr>
          <a:xfrm>
            <a:off x="6555291" y="3429000"/>
            <a:ext cx="5436138" cy="2318911"/>
            <a:chOff x="4020523" y="3176596"/>
            <a:chExt cx="7107866" cy="3029871"/>
          </a:xfrm>
        </p:grpSpPr>
        <p:sp>
          <p:nvSpPr>
            <p:cNvPr id="7" name="Line 6">
              <a:extLst>
                <a:ext uri="{FF2B5EF4-FFF2-40B4-BE49-F238E27FC236}">
                  <a16:creationId xmlns:a16="http://schemas.microsoft.com/office/drawing/2014/main" id="{0C4A0404-9785-FB2A-E228-7C4C01EA2D11}"/>
                </a:ext>
              </a:extLst>
            </p:cNvPr>
            <p:cNvSpPr>
              <a:spLocks noChangeAspect="1" noChangeShapeType="1"/>
            </p:cNvSpPr>
            <p:nvPr/>
          </p:nvSpPr>
          <p:spPr bwMode="auto">
            <a:xfrm flipV="1">
              <a:off x="5950136" y="3520201"/>
              <a:ext cx="2899329" cy="0"/>
            </a:xfrm>
            <a:prstGeom prst="line">
              <a:avLst/>
            </a:prstGeom>
            <a:noFill/>
            <a:ln w="19050">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9" name="Text Box 10">
              <a:extLst>
                <a:ext uri="{FF2B5EF4-FFF2-40B4-BE49-F238E27FC236}">
                  <a16:creationId xmlns:a16="http://schemas.microsoft.com/office/drawing/2014/main" id="{90D71EC6-B60E-4E7A-49A9-56FFBE7CC8E8}"/>
                </a:ext>
              </a:extLst>
            </p:cNvPr>
            <p:cNvSpPr txBox="1">
              <a:spLocks noChangeAspect="1" noChangeArrowheads="1"/>
            </p:cNvSpPr>
            <p:nvPr/>
          </p:nvSpPr>
          <p:spPr bwMode="auto">
            <a:xfrm>
              <a:off x="5999432" y="5929488"/>
              <a:ext cx="514844" cy="276979"/>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DCLK</a:t>
              </a:r>
            </a:p>
          </p:txBody>
        </p:sp>
        <p:sp>
          <p:nvSpPr>
            <p:cNvPr id="10" name="Line 11">
              <a:extLst>
                <a:ext uri="{FF2B5EF4-FFF2-40B4-BE49-F238E27FC236}">
                  <a16:creationId xmlns:a16="http://schemas.microsoft.com/office/drawing/2014/main" id="{AFF74C46-F9A4-9BE1-F1FE-31917A7B7869}"/>
                </a:ext>
              </a:extLst>
            </p:cNvPr>
            <p:cNvSpPr>
              <a:spLocks noChangeAspect="1" noChangeShapeType="1"/>
            </p:cNvSpPr>
            <p:nvPr/>
          </p:nvSpPr>
          <p:spPr bwMode="auto">
            <a:xfrm flipH="1">
              <a:off x="4536691" y="3547405"/>
              <a:ext cx="1043779"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1" name="Line 19">
              <a:extLst>
                <a:ext uri="{FF2B5EF4-FFF2-40B4-BE49-F238E27FC236}">
                  <a16:creationId xmlns:a16="http://schemas.microsoft.com/office/drawing/2014/main" id="{3392D23F-7608-F590-FE8E-A5D7878A98F9}"/>
                </a:ext>
              </a:extLst>
            </p:cNvPr>
            <p:cNvSpPr>
              <a:spLocks noChangeAspect="1" noChangeShapeType="1"/>
            </p:cNvSpPr>
            <p:nvPr/>
          </p:nvSpPr>
          <p:spPr bwMode="auto">
            <a:xfrm flipH="1">
              <a:off x="7037552" y="3934483"/>
              <a:ext cx="152375"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2" name="Line 20">
              <a:extLst>
                <a:ext uri="{FF2B5EF4-FFF2-40B4-BE49-F238E27FC236}">
                  <a16:creationId xmlns:a16="http://schemas.microsoft.com/office/drawing/2014/main" id="{0034F7F2-9912-3284-978F-6C524490BD52}"/>
                </a:ext>
              </a:extLst>
            </p:cNvPr>
            <p:cNvSpPr>
              <a:spLocks noChangeAspect="1" noChangeShapeType="1"/>
            </p:cNvSpPr>
            <p:nvPr/>
          </p:nvSpPr>
          <p:spPr bwMode="auto">
            <a:xfrm>
              <a:off x="7037552" y="3925608"/>
              <a:ext cx="0" cy="2167119"/>
            </a:xfrm>
            <a:prstGeom prst="line">
              <a:avLst/>
            </a:prstGeom>
            <a:noFill/>
            <a:ln w="19050">
              <a:solidFill>
                <a:schemeClr val="tx1"/>
              </a:solidFill>
              <a:round/>
              <a:headEnd/>
              <a:tailE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3" name="Rectangle 12">
              <a:extLst>
                <a:ext uri="{FF2B5EF4-FFF2-40B4-BE49-F238E27FC236}">
                  <a16:creationId xmlns:a16="http://schemas.microsoft.com/office/drawing/2014/main" id="{6779810F-3C12-FC81-160B-88EF8D8C0929}"/>
                </a:ext>
              </a:extLst>
            </p:cNvPr>
            <p:cNvSpPr>
              <a:spLocks noChangeArrowheads="1"/>
            </p:cNvSpPr>
            <p:nvPr/>
          </p:nvSpPr>
          <p:spPr bwMode="auto">
            <a:xfrm>
              <a:off x="7176910" y="3377666"/>
              <a:ext cx="475452" cy="835425"/>
            </a:xfrm>
            <a:prstGeom prst="rect">
              <a:avLst/>
            </a:prstGeom>
            <a:solidFill>
              <a:srgbClr val="FFC000"/>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pitchFamily="34" charset="0"/>
                <a:ea typeface="+mn-ea"/>
                <a:cs typeface="+mn-cs"/>
              </a:endParaRPr>
            </a:p>
          </p:txBody>
        </p:sp>
        <p:grpSp>
          <p:nvGrpSpPr>
            <p:cNvPr id="14" name="Group 13">
              <a:extLst>
                <a:ext uri="{FF2B5EF4-FFF2-40B4-BE49-F238E27FC236}">
                  <a16:creationId xmlns:a16="http://schemas.microsoft.com/office/drawing/2014/main" id="{F0288459-635E-DDD5-37E5-0D54B4738797}"/>
                </a:ext>
              </a:extLst>
            </p:cNvPr>
            <p:cNvGrpSpPr>
              <a:grpSpLocks/>
            </p:cNvGrpSpPr>
            <p:nvPr/>
          </p:nvGrpSpPr>
          <p:grpSpPr bwMode="auto">
            <a:xfrm>
              <a:off x="7179843" y="3868862"/>
              <a:ext cx="113167" cy="92135"/>
              <a:chOff x="3120" y="1920"/>
              <a:chExt cx="48" cy="96"/>
            </a:xfrm>
          </p:grpSpPr>
          <p:sp>
            <p:nvSpPr>
              <p:cNvPr id="123" name="Line 24">
                <a:extLst>
                  <a:ext uri="{FF2B5EF4-FFF2-40B4-BE49-F238E27FC236}">
                    <a16:creationId xmlns:a16="http://schemas.microsoft.com/office/drawing/2014/main" id="{773727F7-F329-0BA0-7DF8-E6ED14B97774}"/>
                  </a:ext>
                </a:extLst>
              </p:cNvPr>
              <p:cNvSpPr>
                <a:spLocks noChangeShapeType="1"/>
              </p:cNvSpPr>
              <p:nvPr/>
            </p:nvSpPr>
            <p:spPr bwMode="auto">
              <a:xfrm>
                <a:off x="3120"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24" name="Line 25">
                <a:extLst>
                  <a:ext uri="{FF2B5EF4-FFF2-40B4-BE49-F238E27FC236}">
                    <a16:creationId xmlns:a16="http://schemas.microsoft.com/office/drawing/2014/main" id="{70680F4F-8CC5-B308-D54D-76FAA9FE0DB8}"/>
                  </a:ext>
                </a:extLst>
              </p:cNvPr>
              <p:cNvSpPr>
                <a:spLocks noChangeShapeType="1"/>
              </p:cNvSpPr>
              <p:nvPr/>
            </p:nvSpPr>
            <p:spPr bwMode="auto">
              <a:xfrm flipV="1">
                <a:off x="3120"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15" name="Text Box 28">
              <a:extLst>
                <a:ext uri="{FF2B5EF4-FFF2-40B4-BE49-F238E27FC236}">
                  <a16:creationId xmlns:a16="http://schemas.microsoft.com/office/drawing/2014/main" id="{44F12205-F195-4D73-8792-5463E468D36D}"/>
                </a:ext>
              </a:extLst>
            </p:cNvPr>
            <p:cNvSpPr txBox="1">
              <a:spLocks noChangeAspect="1" noChangeArrowheads="1"/>
            </p:cNvSpPr>
            <p:nvPr/>
          </p:nvSpPr>
          <p:spPr bwMode="auto">
            <a:xfrm>
              <a:off x="7116987" y="3414972"/>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16" name="Text Box 28">
              <a:extLst>
                <a:ext uri="{FF2B5EF4-FFF2-40B4-BE49-F238E27FC236}">
                  <a16:creationId xmlns:a16="http://schemas.microsoft.com/office/drawing/2014/main" id="{B96777BD-7B90-E399-5F25-C31592812274}"/>
                </a:ext>
              </a:extLst>
            </p:cNvPr>
            <p:cNvSpPr txBox="1">
              <a:spLocks noChangeAspect="1" noChangeArrowheads="1"/>
            </p:cNvSpPr>
            <p:nvPr/>
          </p:nvSpPr>
          <p:spPr bwMode="auto">
            <a:xfrm>
              <a:off x="7405220" y="3408280"/>
              <a:ext cx="277601"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17" name="Text Box 28">
              <a:extLst>
                <a:ext uri="{FF2B5EF4-FFF2-40B4-BE49-F238E27FC236}">
                  <a16:creationId xmlns:a16="http://schemas.microsoft.com/office/drawing/2014/main" id="{D7B60A9F-69BF-4EB7-11BB-581C03C3F79C}"/>
                </a:ext>
              </a:extLst>
            </p:cNvPr>
            <p:cNvSpPr txBox="1">
              <a:spLocks noChangeAspect="1" noChangeArrowheads="1"/>
            </p:cNvSpPr>
            <p:nvPr/>
          </p:nvSpPr>
          <p:spPr bwMode="auto">
            <a:xfrm>
              <a:off x="7242728" y="3811370"/>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18" name="Text Box 28">
              <a:extLst>
                <a:ext uri="{FF2B5EF4-FFF2-40B4-BE49-F238E27FC236}">
                  <a16:creationId xmlns:a16="http://schemas.microsoft.com/office/drawing/2014/main" id="{209F5872-61F5-6E0E-258B-D08AE61541F8}"/>
                </a:ext>
              </a:extLst>
            </p:cNvPr>
            <p:cNvSpPr txBox="1">
              <a:spLocks noChangeAspect="1" noChangeArrowheads="1"/>
            </p:cNvSpPr>
            <p:nvPr/>
          </p:nvSpPr>
          <p:spPr bwMode="auto">
            <a:xfrm>
              <a:off x="7305598" y="3968035"/>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sp>
          <p:nvSpPr>
            <p:cNvPr id="19" name="Rectangle 22">
              <a:extLst>
                <a:ext uri="{FF2B5EF4-FFF2-40B4-BE49-F238E27FC236}">
                  <a16:creationId xmlns:a16="http://schemas.microsoft.com/office/drawing/2014/main" id="{FB28C092-F133-6284-17FA-7C416D32D4FD}"/>
                </a:ext>
              </a:extLst>
            </p:cNvPr>
            <p:cNvSpPr>
              <a:spLocks noChangeArrowheads="1"/>
            </p:cNvSpPr>
            <p:nvPr/>
          </p:nvSpPr>
          <p:spPr bwMode="auto">
            <a:xfrm>
              <a:off x="5548543" y="3346903"/>
              <a:ext cx="405145" cy="816080"/>
            </a:xfrm>
            <a:prstGeom prst="rect">
              <a:avLst/>
            </a:prstGeom>
            <a:solidFill>
              <a:srgbClr val="00B0F0"/>
            </a:solidFill>
            <a:ln w="9525">
              <a:solidFill>
                <a:srgbClr val="009900"/>
              </a:solidFill>
              <a:headEnd type="none" w="sm" len="sm"/>
              <a:tailEnd type="none" w="sm" len="sm"/>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20" name="Group 23">
              <a:extLst>
                <a:ext uri="{FF2B5EF4-FFF2-40B4-BE49-F238E27FC236}">
                  <a16:creationId xmlns:a16="http://schemas.microsoft.com/office/drawing/2014/main" id="{A569E81A-BD1B-6E5F-71E0-36B9CB8DD757}"/>
                </a:ext>
              </a:extLst>
            </p:cNvPr>
            <p:cNvGrpSpPr>
              <a:grpSpLocks/>
            </p:cNvGrpSpPr>
            <p:nvPr/>
          </p:nvGrpSpPr>
          <p:grpSpPr bwMode="auto">
            <a:xfrm>
              <a:off x="5560670" y="3841618"/>
              <a:ext cx="106696" cy="90318"/>
              <a:chOff x="3120" y="1920"/>
              <a:chExt cx="48" cy="96"/>
            </a:xfrm>
          </p:grpSpPr>
          <p:sp>
            <p:nvSpPr>
              <p:cNvPr id="121" name="Line 24">
                <a:extLst>
                  <a:ext uri="{FF2B5EF4-FFF2-40B4-BE49-F238E27FC236}">
                    <a16:creationId xmlns:a16="http://schemas.microsoft.com/office/drawing/2014/main" id="{5EA3BCFB-1284-8821-9F26-32E511F93DC0}"/>
                  </a:ext>
                </a:extLst>
              </p:cNvPr>
              <p:cNvSpPr>
                <a:spLocks noChangeShapeType="1"/>
              </p:cNvSpPr>
              <p:nvPr/>
            </p:nvSpPr>
            <p:spPr bwMode="auto">
              <a:xfrm>
                <a:off x="3120"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22" name="Line 25">
                <a:extLst>
                  <a:ext uri="{FF2B5EF4-FFF2-40B4-BE49-F238E27FC236}">
                    <a16:creationId xmlns:a16="http://schemas.microsoft.com/office/drawing/2014/main" id="{92AB6FFE-54F4-CF06-CF73-6C312E786230}"/>
                  </a:ext>
                </a:extLst>
              </p:cNvPr>
              <p:cNvSpPr>
                <a:spLocks noChangeShapeType="1"/>
              </p:cNvSpPr>
              <p:nvPr/>
            </p:nvSpPr>
            <p:spPr bwMode="auto">
              <a:xfrm flipV="1">
                <a:off x="3120"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21" name="Text Box 28">
              <a:extLst>
                <a:ext uri="{FF2B5EF4-FFF2-40B4-BE49-F238E27FC236}">
                  <a16:creationId xmlns:a16="http://schemas.microsoft.com/office/drawing/2014/main" id="{E56BC4B4-2D2F-57EF-D712-A5DC0FFC81B4}"/>
                </a:ext>
              </a:extLst>
            </p:cNvPr>
            <p:cNvSpPr txBox="1">
              <a:spLocks noChangeAspect="1" noChangeArrowheads="1"/>
            </p:cNvSpPr>
            <p:nvPr/>
          </p:nvSpPr>
          <p:spPr bwMode="auto">
            <a:xfrm>
              <a:off x="5501392" y="3396673"/>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22" name="Text Box 28">
              <a:extLst>
                <a:ext uri="{FF2B5EF4-FFF2-40B4-BE49-F238E27FC236}">
                  <a16:creationId xmlns:a16="http://schemas.microsoft.com/office/drawing/2014/main" id="{423288A7-A310-76EF-4FD1-E7E8AB6AA333}"/>
                </a:ext>
              </a:extLst>
            </p:cNvPr>
            <p:cNvSpPr txBox="1">
              <a:spLocks noChangeAspect="1" noChangeArrowheads="1"/>
            </p:cNvSpPr>
            <p:nvPr/>
          </p:nvSpPr>
          <p:spPr bwMode="auto">
            <a:xfrm>
              <a:off x="5757270" y="3390113"/>
              <a:ext cx="277600"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23" name="Text Box 28">
              <a:extLst>
                <a:ext uri="{FF2B5EF4-FFF2-40B4-BE49-F238E27FC236}">
                  <a16:creationId xmlns:a16="http://schemas.microsoft.com/office/drawing/2014/main" id="{F872BB74-2A3F-25D7-4E94-E68DC21D7048}"/>
                </a:ext>
              </a:extLst>
            </p:cNvPr>
            <p:cNvSpPr txBox="1">
              <a:spLocks noChangeAspect="1" noChangeArrowheads="1"/>
            </p:cNvSpPr>
            <p:nvPr/>
          </p:nvSpPr>
          <p:spPr bwMode="auto">
            <a:xfrm>
              <a:off x="5619943" y="3785253"/>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24" name="Text Box 28">
              <a:extLst>
                <a:ext uri="{FF2B5EF4-FFF2-40B4-BE49-F238E27FC236}">
                  <a16:creationId xmlns:a16="http://schemas.microsoft.com/office/drawing/2014/main" id="{FBA68282-8081-CDB9-A32E-3E91D5229E57}"/>
                </a:ext>
              </a:extLst>
            </p:cNvPr>
            <p:cNvSpPr txBox="1">
              <a:spLocks noChangeAspect="1" noChangeArrowheads="1"/>
            </p:cNvSpPr>
            <p:nvPr/>
          </p:nvSpPr>
          <p:spPr bwMode="auto">
            <a:xfrm>
              <a:off x="5679217" y="3938826"/>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sp>
          <p:nvSpPr>
            <p:cNvPr id="25" name="Text Box 10">
              <a:extLst>
                <a:ext uri="{FF2B5EF4-FFF2-40B4-BE49-F238E27FC236}">
                  <a16:creationId xmlns:a16="http://schemas.microsoft.com/office/drawing/2014/main" id="{1247488A-1ED2-315D-912A-1CF17D30DED2}"/>
                </a:ext>
              </a:extLst>
            </p:cNvPr>
            <p:cNvSpPr txBox="1">
              <a:spLocks noChangeAspect="1" noChangeArrowheads="1"/>
            </p:cNvSpPr>
            <p:nvPr/>
          </p:nvSpPr>
          <p:spPr bwMode="auto">
            <a:xfrm>
              <a:off x="4245336" y="4654185"/>
              <a:ext cx="1069662" cy="5629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1420" tIns="45710" rIns="91420" bIns="45710">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lang="en-US" sz="1100" b="1" dirty="0">
                  <a:solidFill>
                    <a:srgbClr val="262626"/>
                  </a:solidFill>
                  <a:latin typeface="Calibri" pitchFamily="34" charset="0"/>
                  <a:ea typeface="PMingLiU" pitchFamily="18" charset="-120"/>
                </a:rPr>
                <a:t>S</a:t>
              </a:r>
              <a:r>
                <a:rPr kumimoji="0" lang="en-US" sz="1100" b="1" i="0" u="none" strike="noStrike" kern="1200" cap="none" spc="0" normalizeH="0" baseline="0" noProof="0" dirty="0" err="1">
                  <a:ln>
                    <a:noFill/>
                  </a:ln>
                  <a:solidFill>
                    <a:srgbClr val="262626"/>
                  </a:solidFill>
                  <a:effectLst/>
                  <a:uLnTx/>
                  <a:uFillTx/>
                  <a:latin typeface="Calibri" pitchFamily="34" charset="0"/>
                  <a:ea typeface="PMingLiU" pitchFamily="18" charset="-120"/>
                  <a:cs typeface="+mn-cs"/>
                </a:rPr>
                <a:t>ource</a:t>
              </a:r>
              <a:endParaRPr kumimoji="0" lang="en-US" sz="110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endParaRP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domain</a:t>
              </a:r>
            </a:p>
          </p:txBody>
        </p:sp>
        <p:sp>
          <p:nvSpPr>
            <p:cNvPr id="26" name="Line 7">
              <a:extLst>
                <a:ext uri="{FF2B5EF4-FFF2-40B4-BE49-F238E27FC236}">
                  <a16:creationId xmlns:a16="http://schemas.microsoft.com/office/drawing/2014/main" id="{2999E5D0-7399-A718-1EF3-58F5E710B611}"/>
                </a:ext>
              </a:extLst>
            </p:cNvPr>
            <p:cNvSpPr>
              <a:spLocks noChangeAspect="1" noChangeShapeType="1"/>
            </p:cNvSpPr>
            <p:nvPr/>
          </p:nvSpPr>
          <p:spPr bwMode="auto">
            <a:xfrm>
              <a:off x="6468263" y="6098319"/>
              <a:ext cx="3780218"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27" name="Line 20">
              <a:extLst>
                <a:ext uri="{FF2B5EF4-FFF2-40B4-BE49-F238E27FC236}">
                  <a16:creationId xmlns:a16="http://schemas.microsoft.com/office/drawing/2014/main" id="{E1031AF7-140F-CE2E-10DF-65439F33CC62}"/>
                </a:ext>
              </a:extLst>
            </p:cNvPr>
            <p:cNvSpPr>
              <a:spLocks noChangeAspect="1" noChangeShapeType="1"/>
            </p:cNvSpPr>
            <p:nvPr/>
          </p:nvSpPr>
          <p:spPr bwMode="auto">
            <a:xfrm>
              <a:off x="7862005" y="3925608"/>
              <a:ext cx="0" cy="2167119"/>
            </a:xfrm>
            <a:prstGeom prst="line">
              <a:avLst/>
            </a:prstGeom>
            <a:noFill/>
            <a:ln w="19050">
              <a:solidFill>
                <a:schemeClr val="tx1"/>
              </a:solidFill>
              <a:round/>
              <a:headEnd/>
              <a:tailE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28" name="Rectangle 22">
              <a:extLst>
                <a:ext uri="{FF2B5EF4-FFF2-40B4-BE49-F238E27FC236}">
                  <a16:creationId xmlns:a16="http://schemas.microsoft.com/office/drawing/2014/main" id="{43D65E4E-7DAD-C96B-E442-129A9C34F6B5}"/>
                </a:ext>
              </a:extLst>
            </p:cNvPr>
            <p:cNvSpPr>
              <a:spLocks noChangeArrowheads="1"/>
            </p:cNvSpPr>
            <p:nvPr/>
          </p:nvSpPr>
          <p:spPr bwMode="auto">
            <a:xfrm>
              <a:off x="7932568" y="3389799"/>
              <a:ext cx="508862" cy="846345"/>
            </a:xfrm>
            <a:prstGeom prst="rect">
              <a:avLst/>
            </a:prstGeom>
            <a:solidFill>
              <a:srgbClr val="FFC000"/>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29" name="Group 23">
              <a:extLst>
                <a:ext uri="{FF2B5EF4-FFF2-40B4-BE49-F238E27FC236}">
                  <a16:creationId xmlns:a16="http://schemas.microsoft.com/office/drawing/2014/main" id="{F0DC3A42-B4D6-8C91-87CD-1E1553D676C2}"/>
                </a:ext>
              </a:extLst>
            </p:cNvPr>
            <p:cNvGrpSpPr>
              <a:grpSpLocks/>
            </p:cNvGrpSpPr>
            <p:nvPr/>
          </p:nvGrpSpPr>
          <p:grpSpPr bwMode="auto">
            <a:xfrm>
              <a:off x="7941684" y="3882503"/>
              <a:ext cx="118708" cy="96065"/>
              <a:chOff x="3168" y="1920"/>
              <a:chExt cx="48" cy="96"/>
            </a:xfrm>
          </p:grpSpPr>
          <p:sp>
            <p:nvSpPr>
              <p:cNvPr id="119" name="Line 24">
                <a:extLst>
                  <a:ext uri="{FF2B5EF4-FFF2-40B4-BE49-F238E27FC236}">
                    <a16:creationId xmlns:a16="http://schemas.microsoft.com/office/drawing/2014/main" id="{F796F140-8527-36B4-66E0-75B34E26BBB8}"/>
                  </a:ext>
                </a:extLst>
              </p:cNvPr>
              <p:cNvSpPr>
                <a:spLocks noChangeShapeType="1"/>
              </p:cNvSpPr>
              <p:nvPr/>
            </p:nvSpPr>
            <p:spPr bwMode="auto">
              <a:xfrm>
                <a:off x="3168"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20" name="Line 25">
                <a:extLst>
                  <a:ext uri="{FF2B5EF4-FFF2-40B4-BE49-F238E27FC236}">
                    <a16:creationId xmlns:a16="http://schemas.microsoft.com/office/drawing/2014/main" id="{680C8E7B-B10A-9924-4B23-E82B2C784E66}"/>
                  </a:ext>
                </a:extLst>
              </p:cNvPr>
              <p:cNvSpPr>
                <a:spLocks noChangeShapeType="1"/>
              </p:cNvSpPr>
              <p:nvPr/>
            </p:nvSpPr>
            <p:spPr bwMode="auto">
              <a:xfrm flipV="1">
                <a:off x="3168"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30" name="Text Box 28">
              <a:extLst>
                <a:ext uri="{FF2B5EF4-FFF2-40B4-BE49-F238E27FC236}">
                  <a16:creationId xmlns:a16="http://schemas.microsoft.com/office/drawing/2014/main" id="{025455D0-BEBA-E92E-A1F9-C86D787CDB44}"/>
                </a:ext>
              </a:extLst>
            </p:cNvPr>
            <p:cNvSpPr txBox="1">
              <a:spLocks noChangeAspect="1" noChangeArrowheads="1"/>
            </p:cNvSpPr>
            <p:nvPr/>
          </p:nvSpPr>
          <p:spPr bwMode="auto">
            <a:xfrm>
              <a:off x="7888920" y="3409243"/>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31" name="Text Box 28">
              <a:extLst>
                <a:ext uri="{FF2B5EF4-FFF2-40B4-BE49-F238E27FC236}">
                  <a16:creationId xmlns:a16="http://schemas.microsoft.com/office/drawing/2014/main" id="{10354F91-2E4C-CE36-B366-9C137D6C71CC}"/>
                </a:ext>
              </a:extLst>
            </p:cNvPr>
            <p:cNvSpPr txBox="1">
              <a:spLocks noChangeAspect="1" noChangeArrowheads="1"/>
            </p:cNvSpPr>
            <p:nvPr/>
          </p:nvSpPr>
          <p:spPr bwMode="auto">
            <a:xfrm>
              <a:off x="8204862" y="3402266"/>
              <a:ext cx="277600"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32" name="Text Box 28">
              <a:extLst>
                <a:ext uri="{FF2B5EF4-FFF2-40B4-BE49-F238E27FC236}">
                  <a16:creationId xmlns:a16="http://schemas.microsoft.com/office/drawing/2014/main" id="{E3C9AF73-B5DA-F5B0-4162-0E70BA6BF8D5}"/>
                </a:ext>
              </a:extLst>
            </p:cNvPr>
            <p:cNvSpPr txBox="1">
              <a:spLocks noChangeAspect="1" noChangeArrowheads="1"/>
            </p:cNvSpPr>
            <p:nvPr/>
          </p:nvSpPr>
          <p:spPr bwMode="auto">
            <a:xfrm>
              <a:off x="8020818" y="3822551"/>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33" name="Text Box 28">
              <a:extLst>
                <a:ext uri="{FF2B5EF4-FFF2-40B4-BE49-F238E27FC236}">
                  <a16:creationId xmlns:a16="http://schemas.microsoft.com/office/drawing/2014/main" id="{FCD01C8C-0C72-B9BF-92F2-7ADCA5B0DA0F}"/>
                </a:ext>
              </a:extLst>
            </p:cNvPr>
            <p:cNvSpPr txBox="1">
              <a:spLocks noChangeAspect="1" noChangeArrowheads="1"/>
            </p:cNvSpPr>
            <p:nvPr/>
          </p:nvSpPr>
          <p:spPr bwMode="auto">
            <a:xfrm>
              <a:off x="8086766" y="3985899"/>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cxnSp>
          <p:nvCxnSpPr>
            <p:cNvPr id="34" name="Straight Connector 33">
              <a:extLst>
                <a:ext uri="{FF2B5EF4-FFF2-40B4-BE49-F238E27FC236}">
                  <a16:creationId xmlns:a16="http://schemas.microsoft.com/office/drawing/2014/main" id="{39D6E769-7F92-942A-7843-AFE89A76DCEC}"/>
                </a:ext>
              </a:extLst>
            </p:cNvPr>
            <p:cNvCxnSpPr>
              <a:endCxn id="120" idx="0"/>
            </p:cNvCxnSpPr>
            <p:nvPr/>
          </p:nvCxnSpPr>
          <p:spPr>
            <a:xfrm>
              <a:off x="7859278" y="3930521"/>
              <a:ext cx="8240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5" name="Line 6">
              <a:extLst>
                <a:ext uri="{FF2B5EF4-FFF2-40B4-BE49-F238E27FC236}">
                  <a16:creationId xmlns:a16="http://schemas.microsoft.com/office/drawing/2014/main" id="{3EBD6139-4976-C628-598F-0147D24D7D7C}"/>
                </a:ext>
              </a:extLst>
            </p:cNvPr>
            <p:cNvSpPr>
              <a:spLocks noChangeAspect="1" noChangeShapeType="1"/>
            </p:cNvSpPr>
            <p:nvPr/>
          </p:nvSpPr>
          <p:spPr bwMode="auto">
            <a:xfrm flipV="1">
              <a:off x="5950136" y="4467950"/>
              <a:ext cx="3723780" cy="0"/>
            </a:xfrm>
            <a:prstGeom prst="line">
              <a:avLst/>
            </a:prstGeom>
            <a:noFill/>
            <a:ln w="19050">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36" name="Line 19">
              <a:extLst>
                <a:ext uri="{FF2B5EF4-FFF2-40B4-BE49-F238E27FC236}">
                  <a16:creationId xmlns:a16="http://schemas.microsoft.com/office/drawing/2014/main" id="{10E9CB14-CB6E-9F6E-62B3-20A4C0D352E3}"/>
                </a:ext>
              </a:extLst>
            </p:cNvPr>
            <p:cNvSpPr>
              <a:spLocks noChangeAspect="1" noChangeShapeType="1"/>
            </p:cNvSpPr>
            <p:nvPr/>
          </p:nvSpPr>
          <p:spPr bwMode="auto">
            <a:xfrm flipH="1">
              <a:off x="7037552" y="4882232"/>
              <a:ext cx="152375"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37" name="Rectangle 36">
              <a:extLst>
                <a:ext uri="{FF2B5EF4-FFF2-40B4-BE49-F238E27FC236}">
                  <a16:creationId xmlns:a16="http://schemas.microsoft.com/office/drawing/2014/main" id="{97ABEAC6-5B0F-38A7-1C91-B340D1822FCA}"/>
                </a:ext>
              </a:extLst>
            </p:cNvPr>
            <p:cNvSpPr>
              <a:spLocks noChangeArrowheads="1"/>
            </p:cNvSpPr>
            <p:nvPr/>
          </p:nvSpPr>
          <p:spPr bwMode="auto">
            <a:xfrm>
              <a:off x="7175855" y="4339247"/>
              <a:ext cx="474130" cy="798117"/>
            </a:xfrm>
            <a:prstGeom prst="rect">
              <a:avLst/>
            </a:prstGeom>
            <a:solidFill>
              <a:srgbClr val="FFC000"/>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38" name="Group 37">
              <a:extLst>
                <a:ext uri="{FF2B5EF4-FFF2-40B4-BE49-F238E27FC236}">
                  <a16:creationId xmlns:a16="http://schemas.microsoft.com/office/drawing/2014/main" id="{B023440C-9C81-5F20-CFFF-5F56A8603A78}"/>
                </a:ext>
              </a:extLst>
            </p:cNvPr>
            <p:cNvGrpSpPr>
              <a:grpSpLocks/>
            </p:cNvGrpSpPr>
            <p:nvPr/>
          </p:nvGrpSpPr>
          <p:grpSpPr bwMode="auto">
            <a:xfrm>
              <a:off x="7179843" y="4816611"/>
              <a:ext cx="113167" cy="92135"/>
              <a:chOff x="3120" y="1920"/>
              <a:chExt cx="48" cy="96"/>
            </a:xfrm>
          </p:grpSpPr>
          <p:sp>
            <p:nvSpPr>
              <p:cNvPr id="117" name="Line 24">
                <a:extLst>
                  <a:ext uri="{FF2B5EF4-FFF2-40B4-BE49-F238E27FC236}">
                    <a16:creationId xmlns:a16="http://schemas.microsoft.com/office/drawing/2014/main" id="{05103FBF-9BF2-F9E4-09E4-7A6B8771523B}"/>
                  </a:ext>
                </a:extLst>
              </p:cNvPr>
              <p:cNvSpPr>
                <a:spLocks noChangeShapeType="1"/>
              </p:cNvSpPr>
              <p:nvPr/>
            </p:nvSpPr>
            <p:spPr bwMode="auto">
              <a:xfrm>
                <a:off x="3120"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18" name="Line 25">
                <a:extLst>
                  <a:ext uri="{FF2B5EF4-FFF2-40B4-BE49-F238E27FC236}">
                    <a16:creationId xmlns:a16="http://schemas.microsoft.com/office/drawing/2014/main" id="{91EC2592-9F8E-1EB0-7E28-44212ACB0326}"/>
                  </a:ext>
                </a:extLst>
              </p:cNvPr>
              <p:cNvSpPr>
                <a:spLocks noChangeShapeType="1"/>
              </p:cNvSpPr>
              <p:nvPr/>
            </p:nvSpPr>
            <p:spPr bwMode="auto">
              <a:xfrm flipV="1">
                <a:off x="3120"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39" name="Text Box 28">
              <a:extLst>
                <a:ext uri="{FF2B5EF4-FFF2-40B4-BE49-F238E27FC236}">
                  <a16:creationId xmlns:a16="http://schemas.microsoft.com/office/drawing/2014/main" id="{D0EDD9B8-F47F-05EB-95B6-091C8644986E}"/>
                </a:ext>
              </a:extLst>
            </p:cNvPr>
            <p:cNvSpPr txBox="1">
              <a:spLocks noChangeAspect="1" noChangeArrowheads="1"/>
            </p:cNvSpPr>
            <p:nvPr/>
          </p:nvSpPr>
          <p:spPr bwMode="auto">
            <a:xfrm>
              <a:off x="7116987" y="4362721"/>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40" name="Text Box 28">
              <a:extLst>
                <a:ext uri="{FF2B5EF4-FFF2-40B4-BE49-F238E27FC236}">
                  <a16:creationId xmlns:a16="http://schemas.microsoft.com/office/drawing/2014/main" id="{8AC1067A-5BB2-C615-B2CA-024AF3FB7587}"/>
                </a:ext>
              </a:extLst>
            </p:cNvPr>
            <p:cNvSpPr txBox="1">
              <a:spLocks noChangeAspect="1" noChangeArrowheads="1"/>
            </p:cNvSpPr>
            <p:nvPr/>
          </p:nvSpPr>
          <p:spPr bwMode="auto">
            <a:xfrm>
              <a:off x="7405220" y="4356029"/>
              <a:ext cx="277601"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41" name="Text Box 28">
              <a:extLst>
                <a:ext uri="{FF2B5EF4-FFF2-40B4-BE49-F238E27FC236}">
                  <a16:creationId xmlns:a16="http://schemas.microsoft.com/office/drawing/2014/main" id="{02F88A7B-F32C-B241-0176-1818402BCB83}"/>
                </a:ext>
              </a:extLst>
            </p:cNvPr>
            <p:cNvSpPr txBox="1">
              <a:spLocks noChangeAspect="1" noChangeArrowheads="1"/>
            </p:cNvSpPr>
            <p:nvPr/>
          </p:nvSpPr>
          <p:spPr bwMode="auto">
            <a:xfrm>
              <a:off x="7242728" y="4759119"/>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42" name="Text Box 28">
              <a:extLst>
                <a:ext uri="{FF2B5EF4-FFF2-40B4-BE49-F238E27FC236}">
                  <a16:creationId xmlns:a16="http://schemas.microsoft.com/office/drawing/2014/main" id="{710FC79D-D75B-51E4-A035-D3C9DB122794}"/>
                </a:ext>
              </a:extLst>
            </p:cNvPr>
            <p:cNvSpPr txBox="1">
              <a:spLocks noChangeAspect="1" noChangeArrowheads="1"/>
            </p:cNvSpPr>
            <p:nvPr/>
          </p:nvSpPr>
          <p:spPr bwMode="auto">
            <a:xfrm>
              <a:off x="7305598" y="4915784"/>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sp>
          <p:nvSpPr>
            <p:cNvPr id="43" name="Rectangle 22">
              <a:extLst>
                <a:ext uri="{FF2B5EF4-FFF2-40B4-BE49-F238E27FC236}">
                  <a16:creationId xmlns:a16="http://schemas.microsoft.com/office/drawing/2014/main" id="{24E15A5A-359F-5C6E-DB92-DA8649CFCFC0}"/>
                </a:ext>
              </a:extLst>
            </p:cNvPr>
            <p:cNvSpPr>
              <a:spLocks noChangeArrowheads="1"/>
            </p:cNvSpPr>
            <p:nvPr/>
          </p:nvSpPr>
          <p:spPr bwMode="auto">
            <a:xfrm>
              <a:off x="5528959" y="4337862"/>
              <a:ext cx="424729" cy="747609"/>
            </a:xfrm>
            <a:prstGeom prst="rect">
              <a:avLst/>
            </a:prstGeom>
            <a:solidFill>
              <a:srgbClr val="00B0F0"/>
            </a:solidFill>
            <a:ln w="9525">
              <a:solidFill>
                <a:srgbClr val="009900"/>
              </a:solidFill>
              <a:headEnd type="none" w="sm" len="sm"/>
              <a:tailEnd type="none" w="sm" len="sm"/>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44" name="Group 23">
              <a:extLst>
                <a:ext uri="{FF2B5EF4-FFF2-40B4-BE49-F238E27FC236}">
                  <a16:creationId xmlns:a16="http://schemas.microsoft.com/office/drawing/2014/main" id="{D4B6138A-4F05-94D3-9306-BD3223DD8233}"/>
                </a:ext>
              </a:extLst>
            </p:cNvPr>
            <p:cNvGrpSpPr>
              <a:grpSpLocks/>
            </p:cNvGrpSpPr>
            <p:nvPr/>
          </p:nvGrpSpPr>
          <p:grpSpPr bwMode="auto">
            <a:xfrm>
              <a:off x="5560670" y="4789367"/>
              <a:ext cx="106696" cy="90318"/>
              <a:chOff x="3120" y="1920"/>
              <a:chExt cx="48" cy="96"/>
            </a:xfrm>
          </p:grpSpPr>
          <p:sp>
            <p:nvSpPr>
              <p:cNvPr id="115" name="Line 24">
                <a:extLst>
                  <a:ext uri="{FF2B5EF4-FFF2-40B4-BE49-F238E27FC236}">
                    <a16:creationId xmlns:a16="http://schemas.microsoft.com/office/drawing/2014/main" id="{6AAD766B-A4D2-35AD-7CBF-D349415E2D89}"/>
                  </a:ext>
                </a:extLst>
              </p:cNvPr>
              <p:cNvSpPr>
                <a:spLocks noChangeShapeType="1"/>
              </p:cNvSpPr>
              <p:nvPr/>
            </p:nvSpPr>
            <p:spPr bwMode="auto">
              <a:xfrm>
                <a:off x="3120"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16" name="Line 25">
                <a:extLst>
                  <a:ext uri="{FF2B5EF4-FFF2-40B4-BE49-F238E27FC236}">
                    <a16:creationId xmlns:a16="http://schemas.microsoft.com/office/drawing/2014/main" id="{B1828F48-1D1A-35D5-7BA6-1CB82D57E04D}"/>
                  </a:ext>
                </a:extLst>
              </p:cNvPr>
              <p:cNvSpPr>
                <a:spLocks noChangeShapeType="1"/>
              </p:cNvSpPr>
              <p:nvPr/>
            </p:nvSpPr>
            <p:spPr bwMode="auto">
              <a:xfrm flipV="1">
                <a:off x="3120"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45" name="Text Box 28">
              <a:extLst>
                <a:ext uri="{FF2B5EF4-FFF2-40B4-BE49-F238E27FC236}">
                  <a16:creationId xmlns:a16="http://schemas.microsoft.com/office/drawing/2014/main" id="{2A0F5249-F0B4-C41E-F00C-BA4B048EA69F}"/>
                </a:ext>
              </a:extLst>
            </p:cNvPr>
            <p:cNvSpPr txBox="1">
              <a:spLocks noChangeAspect="1" noChangeArrowheads="1"/>
            </p:cNvSpPr>
            <p:nvPr/>
          </p:nvSpPr>
          <p:spPr bwMode="auto">
            <a:xfrm>
              <a:off x="5501392" y="4344422"/>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46" name="Text Box 28">
              <a:extLst>
                <a:ext uri="{FF2B5EF4-FFF2-40B4-BE49-F238E27FC236}">
                  <a16:creationId xmlns:a16="http://schemas.microsoft.com/office/drawing/2014/main" id="{2875A267-BB89-297F-71DB-28206C71EC81}"/>
                </a:ext>
              </a:extLst>
            </p:cNvPr>
            <p:cNvSpPr txBox="1">
              <a:spLocks noChangeAspect="1" noChangeArrowheads="1"/>
            </p:cNvSpPr>
            <p:nvPr/>
          </p:nvSpPr>
          <p:spPr bwMode="auto">
            <a:xfrm>
              <a:off x="5757270" y="4337862"/>
              <a:ext cx="277600"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47" name="Text Box 28">
              <a:extLst>
                <a:ext uri="{FF2B5EF4-FFF2-40B4-BE49-F238E27FC236}">
                  <a16:creationId xmlns:a16="http://schemas.microsoft.com/office/drawing/2014/main" id="{9ECDA603-7DA7-640F-5247-DD9B36B465AA}"/>
                </a:ext>
              </a:extLst>
            </p:cNvPr>
            <p:cNvSpPr txBox="1">
              <a:spLocks noChangeAspect="1" noChangeArrowheads="1"/>
            </p:cNvSpPr>
            <p:nvPr/>
          </p:nvSpPr>
          <p:spPr bwMode="auto">
            <a:xfrm>
              <a:off x="5619943" y="4733002"/>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48" name="Text Box 28">
              <a:extLst>
                <a:ext uri="{FF2B5EF4-FFF2-40B4-BE49-F238E27FC236}">
                  <a16:creationId xmlns:a16="http://schemas.microsoft.com/office/drawing/2014/main" id="{EDF39C5C-DD98-FA4B-E233-F0B4221A4C57}"/>
                </a:ext>
              </a:extLst>
            </p:cNvPr>
            <p:cNvSpPr txBox="1">
              <a:spLocks noChangeAspect="1" noChangeArrowheads="1"/>
            </p:cNvSpPr>
            <p:nvPr/>
          </p:nvSpPr>
          <p:spPr bwMode="auto">
            <a:xfrm>
              <a:off x="5679217" y="4886575"/>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sp>
          <p:nvSpPr>
            <p:cNvPr id="49" name="Rectangle 22">
              <a:extLst>
                <a:ext uri="{FF2B5EF4-FFF2-40B4-BE49-F238E27FC236}">
                  <a16:creationId xmlns:a16="http://schemas.microsoft.com/office/drawing/2014/main" id="{709E73FD-4307-2EDA-0435-239A8572B3CA}"/>
                </a:ext>
              </a:extLst>
            </p:cNvPr>
            <p:cNvSpPr>
              <a:spLocks noChangeArrowheads="1"/>
            </p:cNvSpPr>
            <p:nvPr/>
          </p:nvSpPr>
          <p:spPr bwMode="auto">
            <a:xfrm>
              <a:off x="7935515" y="4373292"/>
              <a:ext cx="520077" cy="778701"/>
            </a:xfrm>
            <a:prstGeom prst="rect">
              <a:avLst/>
            </a:prstGeom>
            <a:solidFill>
              <a:srgbClr val="FFC000"/>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50" name="Group 23">
              <a:extLst>
                <a:ext uri="{FF2B5EF4-FFF2-40B4-BE49-F238E27FC236}">
                  <a16:creationId xmlns:a16="http://schemas.microsoft.com/office/drawing/2014/main" id="{83530E33-D238-CC11-D63E-5BE193685D7E}"/>
                </a:ext>
              </a:extLst>
            </p:cNvPr>
            <p:cNvGrpSpPr>
              <a:grpSpLocks/>
            </p:cNvGrpSpPr>
            <p:nvPr/>
          </p:nvGrpSpPr>
          <p:grpSpPr bwMode="auto">
            <a:xfrm>
              <a:off x="7941684" y="4830252"/>
              <a:ext cx="118708" cy="96065"/>
              <a:chOff x="3168" y="1920"/>
              <a:chExt cx="48" cy="96"/>
            </a:xfrm>
          </p:grpSpPr>
          <p:sp>
            <p:nvSpPr>
              <p:cNvPr id="113" name="Line 24">
                <a:extLst>
                  <a:ext uri="{FF2B5EF4-FFF2-40B4-BE49-F238E27FC236}">
                    <a16:creationId xmlns:a16="http://schemas.microsoft.com/office/drawing/2014/main" id="{D16C3713-874D-9AE5-1E8B-F0244E65150C}"/>
                  </a:ext>
                </a:extLst>
              </p:cNvPr>
              <p:cNvSpPr>
                <a:spLocks noChangeShapeType="1"/>
              </p:cNvSpPr>
              <p:nvPr/>
            </p:nvSpPr>
            <p:spPr bwMode="auto">
              <a:xfrm>
                <a:off x="3168"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14" name="Line 25">
                <a:extLst>
                  <a:ext uri="{FF2B5EF4-FFF2-40B4-BE49-F238E27FC236}">
                    <a16:creationId xmlns:a16="http://schemas.microsoft.com/office/drawing/2014/main" id="{B3DE3AC0-6852-1178-3C7F-AF62EBA5C4A9}"/>
                  </a:ext>
                </a:extLst>
              </p:cNvPr>
              <p:cNvSpPr>
                <a:spLocks noChangeShapeType="1"/>
              </p:cNvSpPr>
              <p:nvPr/>
            </p:nvSpPr>
            <p:spPr bwMode="auto">
              <a:xfrm flipV="1">
                <a:off x="3168"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51" name="Text Box 28">
              <a:extLst>
                <a:ext uri="{FF2B5EF4-FFF2-40B4-BE49-F238E27FC236}">
                  <a16:creationId xmlns:a16="http://schemas.microsoft.com/office/drawing/2014/main" id="{0FC7D926-29A4-0F2B-0C30-314729BEC6CF}"/>
                </a:ext>
              </a:extLst>
            </p:cNvPr>
            <p:cNvSpPr txBox="1">
              <a:spLocks noChangeAspect="1" noChangeArrowheads="1"/>
            </p:cNvSpPr>
            <p:nvPr/>
          </p:nvSpPr>
          <p:spPr bwMode="auto">
            <a:xfrm>
              <a:off x="7888920" y="4356992"/>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52" name="Text Box 28">
              <a:extLst>
                <a:ext uri="{FF2B5EF4-FFF2-40B4-BE49-F238E27FC236}">
                  <a16:creationId xmlns:a16="http://schemas.microsoft.com/office/drawing/2014/main" id="{AABF8B0F-C8B8-9F0A-8576-EC02CB6C9ECF}"/>
                </a:ext>
              </a:extLst>
            </p:cNvPr>
            <p:cNvSpPr txBox="1">
              <a:spLocks noChangeAspect="1" noChangeArrowheads="1"/>
            </p:cNvSpPr>
            <p:nvPr/>
          </p:nvSpPr>
          <p:spPr bwMode="auto">
            <a:xfrm>
              <a:off x="8204862" y="4350015"/>
              <a:ext cx="277600"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53" name="Text Box 28">
              <a:extLst>
                <a:ext uri="{FF2B5EF4-FFF2-40B4-BE49-F238E27FC236}">
                  <a16:creationId xmlns:a16="http://schemas.microsoft.com/office/drawing/2014/main" id="{ADCD5641-EFC0-CE8D-0688-5E397265ACDC}"/>
                </a:ext>
              </a:extLst>
            </p:cNvPr>
            <p:cNvSpPr txBox="1">
              <a:spLocks noChangeAspect="1" noChangeArrowheads="1"/>
            </p:cNvSpPr>
            <p:nvPr/>
          </p:nvSpPr>
          <p:spPr bwMode="auto">
            <a:xfrm>
              <a:off x="8020818" y="4770300"/>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54" name="Text Box 28">
              <a:extLst>
                <a:ext uri="{FF2B5EF4-FFF2-40B4-BE49-F238E27FC236}">
                  <a16:creationId xmlns:a16="http://schemas.microsoft.com/office/drawing/2014/main" id="{C3104CED-7188-7C3A-2F16-90ACD6D290BC}"/>
                </a:ext>
              </a:extLst>
            </p:cNvPr>
            <p:cNvSpPr txBox="1">
              <a:spLocks noChangeAspect="1" noChangeArrowheads="1"/>
            </p:cNvSpPr>
            <p:nvPr/>
          </p:nvSpPr>
          <p:spPr bwMode="auto">
            <a:xfrm>
              <a:off x="8086766" y="4933648"/>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cxnSp>
          <p:nvCxnSpPr>
            <p:cNvPr id="55" name="Straight Connector 54">
              <a:extLst>
                <a:ext uri="{FF2B5EF4-FFF2-40B4-BE49-F238E27FC236}">
                  <a16:creationId xmlns:a16="http://schemas.microsoft.com/office/drawing/2014/main" id="{7B77D426-C01D-6EA0-51EE-DAC6CA764DDE}"/>
                </a:ext>
              </a:extLst>
            </p:cNvPr>
            <p:cNvCxnSpPr>
              <a:endCxn id="114" idx="0"/>
            </p:cNvCxnSpPr>
            <p:nvPr/>
          </p:nvCxnSpPr>
          <p:spPr>
            <a:xfrm>
              <a:off x="7859278" y="4878270"/>
              <a:ext cx="8240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6" name="Line 6">
              <a:extLst>
                <a:ext uri="{FF2B5EF4-FFF2-40B4-BE49-F238E27FC236}">
                  <a16:creationId xmlns:a16="http://schemas.microsoft.com/office/drawing/2014/main" id="{B512D0F2-D528-6308-8D94-ECF224BE87E3}"/>
                </a:ext>
              </a:extLst>
            </p:cNvPr>
            <p:cNvSpPr>
              <a:spLocks noChangeAspect="1" noChangeShapeType="1"/>
            </p:cNvSpPr>
            <p:nvPr/>
          </p:nvSpPr>
          <p:spPr bwMode="auto">
            <a:xfrm flipV="1">
              <a:off x="5953688" y="5392224"/>
              <a:ext cx="3067778" cy="0"/>
            </a:xfrm>
            <a:prstGeom prst="line">
              <a:avLst/>
            </a:prstGeom>
            <a:noFill/>
            <a:ln w="19050">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57" name="Line 19">
              <a:extLst>
                <a:ext uri="{FF2B5EF4-FFF2-40B4-BE49-F238E27FC236}">
                  <a16:creationId xmlns:a16="http://schemas.microsoft.com/office/drawing/2014/main" id="{88B64813-D871-3C35-8EFD-E673D2CA249D}"/>
                </a:ext>
              </a:extLst>
            </p:cNvPr>
            <p:cNvSpPr>
              <a:spLocks noChangeAspect="1" noChangeShapeType="1"/>
            </p:cNvSpPr>
            <p:nvPr/>
          </p:nvSpPr>
          <p:spPr bwMode="auto">
            <a:xfrm flipH="1">
              <a:off x="7041104" y="5806507"/>
              <a:ext cx="152375"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58" name="Rectangle 57">
              <a:extLst>
                <a:ext uri="{FF2B5EF4-FFF2-40B4-BE49-F238E27FC236}">
                  <a16:creationId xmlns:a16="http://schemas.microsoft.com/office/drawing/2014/main" id="{F5A6EBE7-3FE5-39DF-0FB8-F7236F4062FE}"/>
                </a:ext>
              </a:extLst>
            </p:cNvPr>
            <p:cNvSpPr>
              <a:spLocks noChangeArrowheads="1"/>
            </p:cNvSpPr>
            <p:nvPr/>
          </p:nvSpPr>
          <p:spPr bwMode="auto">
            <a:xfrm>
              <a:off x="7165546" y="5290985"/>
              <a:ext cx="463622" cy="743900"/>
            </a:xfrm>
            <a:prstGeom prst="rect">
              <a:avLst/>
            </a:prstGeom>
            <a:solidFill>
              <a:srgbClr val="FFC000"/>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59" name="Group 58">
              <a:extLst>
                <a:ext uri="{FF2B5EF4-FFF2-40B4-BE49-F238E27FC236}">
                  <a16:creationId xmlns:a16="http://schemas.microsoft.com/office/drawing/2014/main" id="{17A2BE23-2D85-D637-B85A-1B7931641ECD}"/>
                </a:ext>
              </a:extLst>
            </p:cNvPr>
            <p:cNvGrpSpPr>
              <a:grpSpLocks/>
            </p:cNvGrpSpPr>
            <p:nvPr/>
          </p:nvGrpSpPr>
          <p:grpSpPr bwMode="auto">
            <a:xfrm>
              <a:off x="7183395" y="5740886"/>
              <a:ext cx="113167" cy="92135"/>
              <a:chOff x="3120" y="1920"/>
              <a:chExt cx="48" cy="96"/>
            </a:xfrm>
          </p:grpSpPr>
          <p:sp>
            <p:nvSpPr>
              <p:cNvPr id="111" name="Line 24">
                <a:extLst>
                  <a:ext uri="{FF2B5EF4-FFF2-40B4-BE49-F238E27FC236}">
                    <a16:creationId xmlns:a16="http://schemas.microsoft.com/office/drawing/2014/main" id="{D04AF5CD-5810-2E9A-42CD-8839DD98E748}"/>
                  </a:ext>
                </a:extLst>
              </p:cNvPr>
              <p:cNvSpPr>
                <a:spLocks noChangeShapeType="1"/>
              </p:cNvSpPr>
              <p:nvPr/>
            </p:nvSpPr>
            <p:spPr bwMode="auto">
              <a:xfrm>
                <a:off x="3120"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12" name="Line 25">
                <a:extLst>
                  <a:ext uri="{FF2B5EF4-FFF2-40B4-BE49-F238E27FC236}">
                    <a16:creationId xmlns:a16="http://schemas.microsoft.com/office/drawing/2014/main" id="{ACEA4911-E369-6EC0-EDBE-F439BBC120A0}"/>
                  </a:ext>
                </a:extLst>
              </p:cNvPr>
              <p:cNvSpPr>
                <a:spLocks noChangeShapeType="1"/>
              </p:cNvSpPr>
              <p:nvPr/>
            </p:nvSpPr>
            <p:spPr bwMode="auto">
              <a:xfrm flipV="1">
                <a:off x="3120"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60" name="Text Box 28">
              <a:extLst>
                <a:ext uri="{FF2B5EF4-FFF2-40B4-BE49-F238E27FC236}">
                  <a16:creationId xmlns:a16="http://schemas.microsoft.com/office/drawing/2014/main" id="{8426DD30-A565-6C1D-039D-830BD0E36D6D}"/>
                </a:ext>
              </a:extLst>
            </p:cNvPr>
            <p:cNvSpPr txBox="1">
              <a:spLocks noChangeAspect="1" noChangeArrowheads="1"/>
            </p:cNvSpPr>
            <p:nvPr/>
          </p:nvSpPr>
          <p:spPr bwMode="auto">
            <a:xfrm>
              <a:off x="7120539" y="5286996"/>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61" name="Text Box 28">
              <a:extLst>
                <a:ext uri="{FF2B5EF4-FFF2-40B4-BE49-F238E27FC236}">
                  <a16:creationId xmlns:a16="http://schemas.microsoft.com/office/drawing/2014/main" id="{B444B089-A1AF-98EC-CF0E-B66EEE1C44E5}"/>
                </a:ext>
              </a:extLst>
            </p:cNvPr>
            <p:cNvSpPr txBox="1">
              <a:spLocks noChangeAspect="1" noChangeArrowheads="1"/>
            </p:cNvSpPr>
            <p:nvPr/>
          </p:nvSpPr>
          <p:spPr bwMode="auto">
            <a:xfrm>
              <a:off x="7408772" y="5280304"/>
              <a:ext cx="277601"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62" name="Text Box 28">
              <a:extLst>
                <a:ext uri="{FF2B5EF4-FFF2-40B4-BE49-F238E27FC236}">
                  <a16:creationId xmlns:a16="http://schemas.microsoft.com/office/drawing/2014/main" id="{315BB03B-C6C2-AC41-953A-0081B91F5814}"/>
                </a:ext>
              </a:extLst>
            </p:cNvPr>
            <p:cNvSpPr txBox="1">
              <a:spLocks noChangeAspect="1" noChangeArrowheads="1"/>
            </p:cNvSpPr>
            <p:nvPr/>
          </p:nvSpPr>
          <p:spPr bwMode="auto">
            <a:xfrm>
              <a:off x="7246280" y="5683394"/>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63" name="Text Box 28">
              <a:extLst>
                <a:ext uri="{FF2B5EF4-FFF2-40B4-BE49-F238E27FC236}">
                  <a16:creationId xmlns:a16="http://schemas.microsoft.com/office/drawing/2014/main" id="{C7B7D2C7-780C-5851-FD6F-37FD74F57CA2}"/>
                </a:ext>
              </a:extLst>
            </p:cNvPr>
            <p:cNvSpPr txBox="1">
              <a:spLocks noChangeAspect="1" noChangeArrowheads="1"/>
            </p:cNvSpPr>
            <p:nvPr/>
          </p:nvSpPr>
          <p:spPr bwMode="auto">
            <a:xfrm>
              <a:off x="7309150" y="5840059"/>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sp>
          <p:nvSpPr>
            <p:cNvPr id="64" name="Rectangle 22">
              <a:extLst>
                <a:ext uri="{FF2B5EF4-FFF2-40B4-BE49-F238E27FC236}">
                  <a16:creationId xmlns:a16="http://schemas.microsoft.com/office/drawing/2014/main" id="{92327D10-05E1-B8EC-063D-5CAE928A014C}"/>
                </a:ext>
              </a:extLst>
            </p:cNvPr>
            <p:cNvSpPr>
              <a:spLocks noChangeArrowheads="1"/>
            </p:cNvSpPr>
            <p:nvPr/>
          </p:nvSpPr>
          <p:spPr bwMode="auto">
            <a:xfrm>
              <a:off x="5554042" y="5239045"/>
              <a:ext cx="411715" cy="795840"/>
            </a:xfrm>
            <a:prstGeom prst="rect">
              <a:avLst/>
            </a:prstGeom>
            <a:solidFill>
              <a:srgbClr val="00B0F0"/>
            </a:solidFill>
            <a:ln w="9525">
              <a:solidFill>
                <a:srgbClr val="009900"/>
              </a:solidFill>
              <a:headEnd type="none" w="sm" len="sm"/>
              <a:tailEnd type="none" w="sm" len="sm"/>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65" name="Group 23">
              <a:extLst>
                <a:ext uri="{FF2B5EF4-FFF2-40B4-BE49-F238E27FC236}">
                  <a16:creationId xmlns:a16="http://schemas.microsoft.com/office/drawing/2014/main" id="{433C9BD9-1B78-3E80-094B-043EC2FA5C8C}"/>
                </a:ext>
              </a:extLst>
            </p:cNvPr>
            <p:cNvGrpSpPr>
              <a:grpSpLocks/>
            </p:cNvGrpSpPr>
            <p:nvPr/>
          </p:nvGrpSpPr>
          <p:grpSpPr bwMode="auto">
            <a:xfrm>
              <a:off x="5564221" y="5713642"/>
              <a:ext cx="106696" cy="90318"/>
              <a:chOff x="3120" y="1920"/>
              <a:chExt cx="48" cy="96"/>
            </a:xfrm>
          </p:grpSpPr>
          <p:sp>
            <p:nvSpPr>
              <p:cNvPr id="109" name="Line 24">
                <a:extLst>
                  <a:ext uri="{FF2B5EF4-FFF2-40B4-BE49-F238E27FC236}">
                    <a16:creationId xmlns:a16="http://schemas.microsoft.com/office/drawing/2014/main" id="{68B73F4D-5FD1-4D5A-A507-4BC2E476D22A}"/>
                  </a:ext>
                </a:extLst>
              </p:cNvPr>
              <p:cNvSpPr>
                <a:spLocks noChangeShapeType="1"/>
              </p:cNvSpPr>
              <p:nvPr/>
            </p:nvSpPr>
            <p:spPr bwMode="auto">
              <a:xfrm>
                <a:off x="3120"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10" name="Line 25">
                <a:extLst>
                  <a:ext uri="{FF2B5EF4-FFF2-40B4-BE49-F238E27FC236}">
                    <a16:creationId xmlns:a16="http://schemas.microsoft.com/office/drawing/2014/main" id="{E044D2DC-FF78-71FB-5167-CAD8554DF2E8}"/>
                  </a:ext>
                </a:extLst>
              </p:cNvPr>
              <p:cNvSpPr>
                <a:spLocks noChangeShapeType="1"/>
              </p:cNvSpPr>
              <p:nvPr/>
            </p:nvSpPr>
            <p:spPr bwMode="auto">
              <a:xfrm flipV="1">
                <a:off x="3120"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66" name="Text Box 28">
              <a:extLst>
                <a:ext uri="{FF2B5EF4-FFF2-40B4-BE49-F238E27FC236}">
                  <a16:creationId xmlns:a16="http://schemas.microsoft.com/office/drawing/2014/main" id="{6C39C620-DA5B-B1A0-AAEE-F9347DE41A78}"/>
                </a:ext>
              </a:extLst>
            </p:cNvPr>
            <p:cNvSpPr txBox="1">
              <a:spLocks noChangeAspect="1" noChangeArrowheads="1"/>
            </p:cNvSpPr>
            <p:nvPr/>
          </p:nvSpPr>
          <p:spPr bwMode="auto">
            <a:xfrm>
              <a:off x="5504943" y="5268697"/>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67" name="Text Box 28">
              <a:extLst>
                <a:ext uri="{FF2B5EF4-FFF2-40B4-BE49-F238E27FC236}">
                  <a16:creationId xmlns:a16="http://schemas.microsoft.com/office/drawing/2014/main" id="{070FC190-6F70-5A07-8CB7-357468A9B90A}"/>
                </a:ext>
              </a:extLst>
            </p:cNvPr>
            <p:cNvSpPr txBox="1">
              <a:spLocks noChangeAspect="1" noChangeArrowheads="1"/>
            </p:cNvSpPr>
            <p:nvPr/>
          </p:nvSpPr>
          <p:spPr bwMode="auto">
            <a:xfrm>
              <a:off x="5760821" y="5262137"/>
              <a:ext cx="277600"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68" name="Text Box 28">
              <a:extLst>
                <a:ext uri="{FF2B5EF4-FFF2-40B4-BE49-F238E27FC236}">
                  <a16:creationId xmlns:a16="http://schemas.microsoft.com/office/drawing/2014/main" id="{4A8EB94D-AD99-87F3-10C0-EFA3E0D329E4}"/>
                </a:ext>
              </a:extLst>
            </p:cNvPr>
            <p:cNvSpPr txBox="1">
              <a:spLocks noChangeAspect="1" noChangeArrowheads="1"/>
            </p:cNvSpPr>
            <p:nvPr/>
          </p:nvSpPr>
          <p:spPr bwMode="auto">
            <a:xfrm>
              <a:off x="5623494" y="5657277"/>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69" name="Text Box 28">
              <a:extLst>
                <a:ext uri="{FF2B5EF4-FFF2-40B4-BE49-F238E27FC236}">
                  <a16:creationId xmlns:a16="http://schemas.microsoft.com/office/drawing/2014/main" id="{9B985869-4446-9585-963E-61F06EAE5077}"/>
                </a:ext>
              </a:extLst>
            </p:cNvPr>
            <p:cNvSpPr txBox="1">
              <a:spLocks noChangeAspect="1" noChangeArrowheads="1"/>
            </p:cNvSpPr>
            <p:nvPr/>
          </p:nvSpPr>
          <p:spPr bwMode="auto">
            <a:xfrm>
              <a:off x="5682768" y="5810850"/>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sp>
          <p:nvSpPr>
            <p:cNvPr id="70" name="Rectangle 22">
              <a:extLst>
                <a:ext uri="{FF2B5EF4-FFF2-40B4-BE49-F238E27FC236}">
                  <a16:creationId xmlns:a16="http://schemas.microsoft.com/office/drawing/2014/main" id="{2A210966-7FBB-EA41-7409-93639B41EE77}"/>
                </a:ext>
              </a:extLst>
            </p:cNvPr>
            <p:cNvSpPr>
              <a:spLocks noChangeArrowheads="1"/>
            </p:cNvSpPr>
            <p:nvPr/>
          </p:nvSpPr>
          <p:spPr bwMode="auto">
            <a:xfrm>
              <a:off x="7936620" y="5268697"/>
              <a:ext cx="543092" cy="766188"/>
            </a:xfrm>
            <a:prstGeom prst="rect">
              <a:avLst/>
            </a:prstGeom>
            <a:solidFill>
              <a:srgbClr val="FFC000"/>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71" name="Group 23">
              <a:extLst>
                <a:ext uri="{FF2B5EF4-FFF2-40B4-BE49-F238E27FC236}">
                  <a16:creationId xmlns:a16="http://schemas.microsoft.com/office/drawing/2014/main" id="{134E085D-2B39-AF0F-C3A3-79BA8B8BE155}"/>
                </a:ext>
              </a:extLst>
            </p:cNvPr>
            <p:cNvGrpSpPr>
              <a:grpSpLocks/>
            </p:cNvGrpSpPr>
            <p:nvPr/>
          </p:nvGrpSpPr>
          <p:grpSpPr bwMode="auto">
            <a:xfrm>
              <a:off x="7945235" y="5754527"/>
              <a:ext cx="118708" cy="96065"/>
              <a:chOff x="3168" y="1920"/>
              <a:chExt cx="48" cy="96"/>
            </a:xfrm>
          </p:grpSpPr>
          <p:sp>
            <p:nvSpPr>
              <p:cNvPr id="107" name="Line 24">
                <a:extLst>
                  <a:ext uri="{FF2B5EF4-FFF2-40B4-BE49-F238E27FC236}">
                    <a16:creationId xmlns:a16="http://schemas.microsoft.com/office/drawing/2014/main" id="{FA55CAF8-73F5-B020-8039-149642131B9C}"/>
                  </a:ext>
                </a:extLst>
              </p:cNvPr>
              <p:cNvSpPr>
                <a:spLocks noChangeShapeType="1"/>
              </p:cNvSpPr>
              <p:nvPr/>
            </p:nvSpPr>
            <p:spPr bwMode="auto">
              <a:xfrm>
                <a:off x="3168"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08" name="Line 25">
                <a:extLst>
                  <a:ext uri="{FF2B5EF4-FFF2-40B4-BE49-F238E27FC236}">
                    <a16:creationId xmlns:a16="http://schemas.microsoft.com/office/drawing/2014/main" id="{11B83565-BAA1-E4A7-768F-3FF4E25AF92E}"/>
                  </a:ext>
                </a:extLst>
              </p:cNvPr>
              <p:cNvSpPr>
                <a:spLocks noChangeShapeType="1"/>
              </p:cNvSpPr>
              <p:nvPr/>
            </p:nvSpPr>
            <p:spPr bwMode="auto">
              <a:xfrm flipV="1">
                <a:off x="3168"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72" name="Text Box 28">
              <a:extLst>
                <a:ext uri="{FF2B5EF4-FFF2-40B4-BE49-F238E27FC236}">
                  <a16:creationId xmlns:a16="http://schemas.microsoft.com/office/drawing/2014/main" id="{08F293D7-4055-6E74-39BB-D527710214D1}"/>
                </a:ext>
              </a:extLst>
            </p:cNvPr>
            <p:cNvSpPr txBox="1">
              <a:spLocks noChangeAspect="1" noChangeArrowheads="1"/>
            </p:cNvSpPr>
            <p:nvPr/>
          </p:nvSpPr>
          <p:spPr bwMode="auto">
            <a:xfrm>
              <a:off x="7892471" y="5281267"/>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73" name="Text Box 28">
              <a:extLst>
                <a:ext uri="{FF2B5EF4-FFF2-40B4-BE49-F238E27FC236}">
                  <a16:creationId xmlns:a16="http://schemas.microsoft.com/office/drawing/2014/main" id="{3C9528C3-9B73-0524-36C3-A0EB64BADDD4}"/>
                </a:ext>
              </a:extLst>
            </p:cNvPr>
            <p:cNvSpPr txBox="1">
              <a:spLocks noChangeAspect="1" noChangeArrowheads="1"/>
            </p:cNvSpPr>
            <p:nvPr/>
          </p:nvSpPr>
          <p:spPr bwMode="auto">
            <a:xfrm>
              <a:off x="8208413" y="5274290"/>
              <a:ext cx="277600"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74" name="Text Box 28">
              <a:extLst>
                <a:ext uri="{FF2B5EF4-FFF2-40B4-BE49-F238E27FC236}">
                  <a16:creationId xmlns:a16="http://schemas.microsoft.com/office/drawing/2014/main" id="{A6E64AFE-3A12-B77D-A48E-ED3B6B93EEFF}"/>
                </a:ext>
              </a:extLst>
            </p:cNvPr>
            <p:cNvSpPr txBox="1">
              <a:spLocks noChangeAspect="1" noChangeArrowheads="1"/>
            </p:cNvSpPr>
            <p:nvPr/>
          </p:nvSpPr>
          <p:spPr bwMode="auto">
            <a:xfrm>
              <a:off x="8024369" y="5694575"/>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75" name="Text Box 28">
              <a:extLst>
                <a:ext uri="{FF2B5EF4-FFF2-40B4-BE49-F238E27FC236}">
                  <a16:creationId xmlns:a16="http://schemas.microsoft.com/office/drawing/2014/main" id="{B8BE8032-7DC5-28D0-7C9F-5CA6BAF7E435}"/>
                </a:ext>
              </a:extLst>
            </p:cNvPr>
            <p:cNvSpPr txBox="1">
              <a:spLocks noChangeAspect="1" noChangeArrowheads="1"/>
            </p:cNvSpPr>
            <p:nvPr/>
          </p:nvSpPr>
          <p:spPr bwMode="auto">
            <a:xfrm>
              <a:off x="8090317" y="5857923"/>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cxnSp>
          <p:nvCxnSpPr>
            <p:cNvPr id="76" name="Straight Connector 75">
              <a:extLst>
                <a:ext uri="{FF2B5EF4-FFF2-40B4-BE49-F238E27FC236}">
                  <a16:creationId xmlns:a16="http://schemas.microsoft.com/office/drawing/2014/main" id="{A7CEBF1D-9B71-A2F7-EB4A-DD772EC5D87F}"/>
                </a:ext>
              </a:extLst>
            </p:cNvPr>
            <p:cNvCxnSpPr>
              <a:endCxn id="108" idx="0"/>
            </p:cNvCxnSpPr>
            <p:nvPr/>
          </p:nvCxnSpPr>
          <p:spPr>
            <a:xfrm>
              <a:off x="7862830" y="5802545"/>
              <a:ext cx="8240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Elbow Connector 91">
              <a:extLst>
                <a:ext uri="{FF2B5EF4-FFF2-40B4-BE49-F238E27FC236}">
                  <a16:creationId xmlns:a16="http://schemas.microsoft.com/office/drawing/2014/main" id="{A1BDE598-1B2F-33E9-5324-861D6788125F}"/>
                </a:ext>
              </a:extLst>
            </p:cNvPr>
            <p:cNvCxnSpPr/>
            <p:nvPr/>
          </p:nvCxnSpPr>
          <p:spPr>
            <a:xfrm>
              <a:off x="8666190" y="3520201"/>
              <a:ext cx="1007727" cy="807308"/>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Elbow Connector 92">
              <a:extLst>
                <a:ext uri="{FF2B5EF4-FFF2-40B4-BE49-F238E27FC236}">
                  <a16:creationId xmlns:a16="http://schemas.microsoft.com/office/drawing/2014/main" id="{08812DC4-D8CA-4250-E458-B170DD76C9AA}"/>
                </a:ext>
              </a:extLst>
            </p:cNvPr>
            <p:cNvCxnSpPr/>
            <p:nvPr/>
          </p:nvCxnSpPr>
          <p:spPr>
            <a:xfrm flipV="1">
              <a:off x="8511334" y="4627208"/>
              <a:ext cx="1162583" cy="765016"/>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Flowchart: Delay 78">
              <a:extLst>
                <a:ext uri="{FF2B5EF4-FFF2-40B4-BE49-F238E27FC236}">
                  <a16:creationId xmlns:a16="http://schemas.microsoft.com/office/drawing/2014/main" id="{15F99782-BC2A-D89A-BEFF-08636FB8D654}"/>
                </a:ext>
              </a:extLst>
            </p:cNvPr>
            <p:cNvSpPr/>
            <p:nvPr/>
          </p:nvSpPr>
          <p:spPr bwMode="auto">
            <a:xfrm>
              <a:off x="9673916" y="4260107"/>
              <a:ext cx="458624" cy="433298"/>
            </a:xfrm>
            <a:prstGeom prst="flowChartDelay">
              <a:avLst/>
            </a:prstGeom>
            <a:solidFill>
              <a:srgbClr val="FF0000"/>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mn-ea"/>
                <a:cs typeface="+mn-cs"/>
              </a:endParaRPr>
            </a:p>
          </p:txBody>
        </p:sp>
        <p:cxnSp>
          <p:nvCxnSpPr>
            <p:cNvPr id="80" name="Straight Connector 79">
              <a:extLst>
                <a:ext uri="{FF2B5EF4-FFF2-40B4-BE49-F238E27FC236}">
                  <a16:creationId xmlns:a16="http://schemas.microsoft.com/office/drawing/2014/main" id="{56315F4D-4D34-6E6E-7E26-82DAC8541FFC}"/>
                </a:ext>
              </a:extLst>
            </p:cNvPr>
            <p:cNvCxnSpPr>
              <a:cxnSpLocks/>
              <a:stCxn id="79" idx="3"/>
            </p:cNvCxnSpPr>
            <p:nvPr/>
          </p:nvCxnSpPr>
          <p:spPr>
            <a:xfrm>
              <a:off x="10132540" y="4476756"/>
              <a:ext cx="995849"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1" name="Line 20">
              <a:extLst>
                <a:ext uri="{FF2B5EF4-FFF2-40B4-BE49-F238E27FC236}">
                  <a16:creationId xmlns:a16="http://schemas.microsoft.com/office/drawing/2014/main" id="{AA18A85B-245F-207E-CDE5-639511004696}"/>
                </a:ext>
              </a:extLst>
            </p:cNvPr>
            <p:cNvSpPr>
              <a:spLocks noChangeAspect="1" noChangeShapeType="1"/>
            </p:cNvSpPr>
            <p:nvPr/>
          </p:nvSpPr>
          <p:spPr bwMode="auto">
            <a:xfrm>
              <a:off x="5416368" y="3868877"/>
              <a:ext cx="0" cy="2167119"/>
            </a:xfrm>
            <a:prstGeom prst="line">
              <a:avLst/>
            </a:prstGeom>
            <a:noFill/>
            <a:ln w="19050">
              <a:solidFill>
                <a:schemeClr val="tx1"/>
              </a:solidFill>
              <a:round/>
              <a:headEnd/>
              <a:tailEnd/>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82" name="Line 7">
              <a:extLst>
                <a:ext uri="{FF2B5EF4-FFF2-40B4-BE49-F238E27FC236}">
                  <a16:creationId xmlns:a16="http://schemas.microsoft.com/office/drawing/2014/main" id="{2EB73077-76DF-186E-B84B-5D37DD906BAC}"/>
                </a:ext>
              </a:extLst>
            </p:cNvPr>
            <p:cNvSpPr>
              <a:spLocks noChangeAspect="1" noChangeShapeType="1"/>
            </p:cNvSpPr>
            <p:nvPr/>
          </p:nvSpPr>
          <p:spPr bwMode="auto">
            <a:xfrm>
              <a:off x="4855750" y="6024587"/>
              <a:ext cx="569288"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83" name="Line 19">
              <a:extLst>
                <a:ext uri="{FF2B5EF4-FFF2-40B4-BE49-F238E27FC236}">
                  <a16:creationId xmlns:a16="http://schemas.microsoft.com/office/drawing/2014/main" id="{470C1CD6-A9C7-C672-9DC5-34BC7DBE8B27}"/>
                </a:ext>
              </a:extLst>
            </p:cNvPr>
            <p:cNvSpPr>
              <a:spLocks noChangeAspect="1" noChangeShapeType="1"/>
            </p:cNvSpPr>
            <p:nvPr/>
          </p:nvSpPr>
          <p:spPr bwMode="auto">
            <a:xfrm flipH="1">
              <a:off x="5406026" y="3879352"/>
              <a:ext cx="152375"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84" name="Line 19">
              <a:extLst>
                <a:ext uri="{FF2B5EF4-FFF2-40B4-BE49-F238E27FC236}">
                  <a16:creationId xmlns:a16="http://schemas.microsoft.com/office/drawing/2014/main" id="{A4442C20-2927-B024-50FF-26A63DB7BDBB}"/>
                </a:ext>
              </a:extLst>
            </p:cNvPr>
            <p:cNvSpPr>
              <a:spLocks noChangeAspect="1" noChangeShapeType="1"/>
            </p:cNvSpPr>
            <p:nvPr/>
          </p:nvSpPr>
          <p:spPr bwMode="auto">
            <a:xfrm flipH="1">
              <a:off x="5411184" y="4839646"/>
              <a:ext cx="152375"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85" name="Line 19">
              <a:extLst>
                <a:ext uri="{FF2B5EF4-FFF2-40B4-BE49-F238E27FC236}">
                  <a16:creationId xmlns:a16="http://schemas.microsoft.com/office/drawing/2014/main" id="{125E672B-C252-FCAF-2AB8-C6D2CCFF9B86}"/>
                </a:ext>
              </a:extLst>
            </p:cNvPr>
            <p:cNvSpPr>
              <a:spLocks noChangeAspect="1" noChangeShapeType="1"/>
            </p:cNvSpPr>
            <p:nvPr/>
          </p:nvSpPr>
          <p:spPr bwMode="auto">
            <a:xfrm flipH="1">
              <a:off x="5418181" y="5769448"/>
              <a:ext cx="152375"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86" name="Line 11">
              <a:extLst>
                <a:ext uri="{FF2B5EF4-FFF2-40B4-BE49-F238E27FC236}">
                  <a16:creationId xmlns:a16="http://schemas.microsoft.com/office/drawing/2014/main" id="{1E3566DD-3509-1FE3-A40C-819260257C45}"/>
                </a:ext>
              </a:extLst>
            </p:cNvPr>
            <p:cNvSpPr>
              <a:spLocks noChangeAspect="1" noChangeShapeType="1"/>
            </p:cNvSpPr>
            <p:nvPr/>
          </p:nvSpPr>
          <p:spPr bwMode="auto">
            <a:xfrm flipH="1">
              <a:off x="4520437" y="4476757"/>
              <a:ext cx="1043779"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87" name="Line 11">
              <a:extLst>
                <a:ext uri="{FF2B5EF4-FFF2-40B4-BE49-F238E27FC236}">
                  <a16:creationId xmlns:a16="http://schemas.microsoft.com/office/drawing/2014/main" id="{360921E1-00AF-B8B7-3A28-7C6BD6D8CC3E}"/>
                </a:ext>
              </a:extLst>
            </p:cNvPr>
            <p:cNvSpPr>
              <a:spLocks noChangeAspect="1" noChangeShapeType="1"/>
            </p:cNvSpPr>
            <p:nvPr/>
          </p:nvSpPr>
          <p:spPr bwMode="auto">
            <a:xfrm flipH="1">
              <a:off x="4514623" y="5387821"/>
              <a:ext cx="1043779"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89" name="Rectangle 88">
              <a:extLst>
                <a:ext uri="{FF2B5EF4-FFF2-40B4-BE49-F238E27FC236}">
                  <a16:creationId xmlns:a16="http://schemas.microsoft.com/office/drawing/2014/main" id="{030F4D58-52D9-CA89-BEA1-9EE6FB1F20CF}"/>
                </a:ext>
              </a:extLst>
            </p:cNvPr>
            <p:cNvSpPr>
              <a:spLocks noChangeArrowheads="1"/>
            </p:cNvSpPr>
            <p:nvPr/>
          </p:nvSpPr>
          <p:spPr bwMode="auto">
            <a:xfrm>
              <a:off x="10419504" y="4304704"/>
              <a:ext cx="502963" cy="835765"/>
            </a:xfrm>
            <a:prstGeom prst="rect">
              <a:avLst/>
            </a:prstGeom>
            <a:solidFill>
              <a:srgbClr val="FFC000"/>
            </a:solidFill>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nvGrpSpPr>
            <p:cNvPr id="90" name="Group 89">
              <a:extLst>
                <a:ext uri="{FF2B5EF4-FFF2-40B4-BE49-F238E27FC236}">
                  <a16:creationId xmlns:a16="http://schemas.microsoft.com/office/drawing/2014/main" id="{BF20F40D-D5EB-F5C9-1F23-98F48702FCF8}"/>
                </a:ext>
              </a:extLst>
            </p:cNvPr>
            <p:cNvGrpSpPr>
              <a:grpSpLocks/>
            </p:cNvGrpSpPr>
            <p:nvPr/>
          </p:nvGrpSpPr>
          <p:grpSpPr bwMode="auto">
            <a:xfrm>
              <a:off x="10400843" y="4787424"/>
              <a:ext cx="113167" cy="92135"/>
              <a:chOff x="3120" y="1920"/>
              <a:chExt cx="48" cy="96"/>
            </a:xfrm>
          </p:grpSpPr>
          <p:sp>
            <p:nvSpPr>
              <p:cNvPr id="105" name="Line 24">
                <a:extLst>
                  <a:ext uri="{FF2B5EF4-FFF2-40B4-BE49-F238E27FC236}">
                    <a16:creationId xmlns:a16="http://schemas.microsoft.com/office/drawing/2014/main" id="{AACD3B79-9B97-1C03-8594-2D49EEF53AC1}"/>
                  </a:ext>
                </a:extLst>
              </p:cNvPr>
              <p:cNvSpPr>
                <a:spLocks noChangeShapeType="1"/>
              </p:cNvSpPr>
              <p:nvPr/>
            </p:nvSpPr>
            <p:spPr bwMode="auto">
              <a:xfrm>
                <a:off x="3120" y="1920"/>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sp>
            <p:nvSpPr>
              <p:cNvPr id="106" name="Line 25">
                <a:extLst>
                  <a:ext uri="{FF2B5EF4-FFF2-40B4-BE49-F238E27FC236}">
                    <a16:creationId xmlns:a16="http://schemas.microsoft.com/office/drawing/2014/main" id="{F2003A1B-6854-A908-D16D-A6285B5BA191}"/>
                  </a:ext>
                </a:extLst>
              </p:cNvPr>
              <p:cNvSpPr>
                <a:spLocks noChangeShapeType="1"/>
              </p:cNvSpPr>
              <p:nvPr/>
            </p:nvSpPr>
            <p:spPr bwMode="auto">
              <a:xfrm flipV="1">
                <a:off x="3120" y="1968"/>
                <a:ext cx="48" cy="48"/>
              </a:xfrm>
              <a:prstGeom prst="line">
                <a:avLst/>
              </a:prstGeom>
              <a:noFill/>
              <a:ln w="19050">
                <a:solidFill>
                  <a:schemeClr val="tx1"/>
                </a:solidFill>
                <a:round/>
                <a:headEnd type="none" w="sm" len="sm"/>
                <a:tailEnd type="none" w="sm" len="sm"/>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grpSp>
        <p:sp>
          <p:nvSpPr>
            <p:cNvPr id="91" name="Text Box 28">
              <a:extLst>
                <a:ext uri="{FF2B5EF4-FFF2-40B4-BE49-F238E27FC236}">
                  <a16:creationId xmlns:a16="http://schemas.microsoft.com/office/drawing/2014/main" id="{B80176D1-8E3E-DC57-FC2B-38402DC37D04}"/>
                </a:ext>
              </a:extLst>
            </p:cNvPr>
            <p:cNvSpPr txBox="1">
              <a:spLocks noChangeAspect="1" noChangeArrowheads="1"/>
            </p:cNvSpPr>
            <p:nvPr/>
          </p:nvSpPr>
          <p:spPr bwMode="auto">
            <a:xfrm>
              <a:off x="10337987" y="4333534"/>
              <a:ext cx="269585"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a:t>
              </a:r>
            </a:p>
          </p:txBody>
        </p:sp>
        <p:sp>
          <p:nvSpPr>
            <p:cNvPr id="92" name="Text Box 28">
              <a:extLst>
                <a:ext uri="{FF2B5EF4-FFF2-40B4-BE49-F238E27FC236}">
                  <a16:creationId xmlns:a16="http://schemas.microsoft.com/office/drawing/2014/main" id="{716FDEF2-B593-C63F-E1B4-09B353B9FD9B}"/>
                </a:ext>
              </a:extLst>
            </p:cNvPr>
            <p:cNvSpPr txBox="1">
              <a:spLocks noChangeAspect="1" noChangeArrowheads="1"/>
            </p:cNvSpPr>
            <p:nvPr/>
          </p:nvSpPr>
          <p:spPr bwMode="auto">
            <a:xfrm>
              <a:off x="10690957" y="4337862"/>
              <a:ext cx="277601" cy="253895"/>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Q</a:t>
              </a:r>
            </a:p>
          </p:txBody>
        </p:sp>
        <p:sp>
          <p:nvSpPr>
            <p:cNvPr id="93" name="Text Box 28">
              <a:extLst>
                <a:ext uri="{FF2B5EF4-FFF2-40B4-BE49-F238E27FC236}">
                  <a16:creationId xmlns:a16="http://schemas.microsoft.com/office/drawing/2014/main" id="{35502CE2-F890-CBD6-52DF-A0FD3C221E40}"/>
                </a:ext>
              </a:extLst>
            </p:cNvPr>
            <p:cNvSpPr txBox="1">
              <a:spLocks noChangeAspect="1" noChangeArrowheads="1"/>
            </p:cNvSpPr>
            <p:nvPr/>
          </p:nvSpPr>
          <p:spPr bwMode="auto">
            <a:xfrm>
              <a:off x="10463728" y="4729932"/>
              <a:ext cx="328896"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CK</a:t>
              </a:r>
            </a:p>
          </p:txBody>
        </p:sp>
        <p:sp>
          <p:nvSpPr>
            <p:cNvPr id="94" name="Text Box 28">
              <a:extLst>
                <a:ext uri="{FF2B5EF4-FFF2-40B4-BE49-F238E27FC236}">
                  <a16:creationId xmlns:a16="http://schemas.microsoft.com/office/drawing/2014/main" id="{9F3A17A3-3262-8D34-FDC7-CC953F83E67C}"/>
                </a:ext>
              </a:extLst>
            </p:cNvPr>
            <p:cNvSpPr txBox="1">
              <a:spLocks noChangeAspect="1" noChangeArrowheads="1"/>
            </p:cNvSpPr>
            <p:nvPr/>
          </p:nvSpPr>
          <p:spPr bwMode="auto">
            <a:xfrm>
              <a:off x="10526598" y="4886597"/>
              <a:ext cx="259967" cy="253895"/>
            </a:xfrm>
            <a:prstGeom prst="rect">
              <a:avLst/>
            </a:prstGeom>
            <a:noFill/>
            <a:ln w="9525">
              <a:noFill/>
              <a:miter lim="800000"/>
              <a:headEnd/>
              <a:tailEnd/>
            </a:ln>
            <a:effectLst/>
          </p:spPr>
          <p:txBody>
            <a:bodyPr wrap="none" lIns="91420" tIns="45710" rIns="91420" bIns="45710">
              <a:spAutoFit/>
            </a:body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R</a:t>
              </a:r>
            </a:p>
          </p:txBody>
        </p:sp>
        <p:sp>
          <p:nvSpPr>
            <p:cNvPr id="95" name="Line 19">
              <a:extLst>
                <a:ext uri="{FF2B5EF4-FFF2-40B4-BE49-F238E27FC236}">
                  <a16:creationId xmlns:a16="http://schemas.microsoft.com/office/drawing/2014/main" id="{00241B23-D145-D6A8-A325-AB5EC71F59B4}"/>
                </a:ext>
              </a:extLst>
            </p:cNvPr>
            <p:cNvSpPr>
              <a:spLocks noChangeAspect="1" noChangeShapeType="1"/>
            </p:cNvSpPr>
            <p:nvPr/>
          </p:nvSpPr>
          <p:spPr bwMode="auto">
            <a:xfrm flipH="1">
              <a:off x="10248482" y="4837540"/>
              <a:ext cx="152375" cy="0"/>
            </a:xfrm>
            <a:prstGeom prst="line">
              <a:avLst/>
            </a:prstGeom>
            <a:noFill/>
            <a:ln w="19050">
              <a:solidFill>
                <a:schemeClr val="tx1"/>
              </a:solidFill>
              <a:round/>
              <a:headEnd/>
              <a:tailEnd/>
            </a:ln>
            <a:effec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Calibri" pitchFamily="34" charset="0"/>
                <a:ea typeface="+mn-ea"/>
                <a:cs typeface="+mn-cs"/>
              </a:endParaRPr>
            </a:p>
          </p:txBody>
        </p:sp>
        <p:cxnSp>
          <p:nvCxnSpPr>
            <p:cNvPr id="96" name="Straight Connector 95">
              <a:extLst>
                <a:ext uri="{FF2B5EF4-FFF2-40B4-BE49-F238E27FC236}">
                  <a16:creationId xmlns:a16="http://schemas.microsoft.com/office/drawing/2014/main" id="{C4AE5650-CECC-C774-4ED7-FFAECD2EA900}"/>
                </a:ext>
              </a:extLst>
            </p:cNvPr>
            <p:cNvCxnSpPr/>
            <p:nvPr/>
          </p:nvCxnSpPr>
          <p:spPr>
            <a:xfrm>
              <a:off x="10248482" y="4830250"/>
              <a:ext cx="0" cy="12553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A9C8B458-64E7-9A7A-E9A4-5D6852713009}"/>
                </a:ext>
              </a:extLst>
            </p:cNvPr>
            <p:cNvSpPr txBox="1"/>
            <p:nvPr/>
          </p:nvSpPr>
          <p:spPr>
            <a:xfrm>
              <a:off x="4043491" y="3388031"/>
              <a:ext cx="545370" cy="4021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rgbClr val="262626"/>
                  </a:solidFill>
                  <a:latin typeface="Calibri" panose="020F0502020204030204" pitchFamily="34" charset="0"/>
                </a:rPr>
                <a:t>in1</a:t>
              </a:r>
              <a:endParaRPr kumimoji="0" lang="en-US" sz="1400" b="1" i="0" u="none" strike="noStrike" kern="1200" cap="none" spc="0" normalizeH="0" baseline="0" noProof="0" dirty="0">
                <a:ln>
                  <a:noFill/>
                </a:ln>
                <a:solidFill>
                  <a:srgbClr val="262626"/>
                </a:solidFill>
                <a:effectLst/>
                <a:uLnTx/>
                <a:uFillTx/>
                <a:latin typeface="Calibri" panose="020F0502020204030204" pitchFamily="34" charset="0"/>
                <a:ea typeface="+mn-ea"/>
                <a:cs typeface="+mn-cs"/>
              </a:endParaRPr>
            </a:p>
          </p:txBody>
        </p:sp>
        <p:sp>
          <p:nvSpPr>
            <p:cNvPr id="98" name="TextBox 97">
              <a:extLst>
                <a:ext uri="{FF2B5EF4-FFF2-40B4-BE49-F238E27FC236}">
                  <a16:creationId xmlns:a16="http://schemas.microsoft.com/office/drawing/2014/main" id="{212D9868-D403-283F-ADBC-19BA13D4CF9A}"/>
                </a:ext>
              </a:extLst>
            </p:cNvPr>
            <p:cNvSpPr txBox="1"/>
            <p:nvPr/>
          </p:nvSpPr>
          <p:spPr>
            <a:xfrm>
              <a:off x="4021937" y="4290540"/>
              <a:ext cx="664988" cy="4021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pitchFamily="34" charset="0"/>
                  <a:ea typeface="+mn-ea"/>
                  <a:cs typeface="+mn-cs"/>
                </a:rPr>
                <a:t>in2</a:t>
              </a:r>
            </a:p>
          </p:txBody>
        </p:sp>
        <p:sp>
          <p:nvSpPr>
            <p:cNvPr id="99" name="TextBox 98">
              <a:extLst>
                <a:ext uri="{FF2B5EF4-FFF2-40B4-BE49-F238E27FC236}">
                  <a16:creationId xmlns:a16="http://schemas.microsoft.com/office/drawing/2014/main" id="{F7FA9D42-5840-DC68-EE84-0523FE7B9BF9}"/>
                </a:ext>
              </a:extLst>
            </p:cNvPr>
            <p:cNvSpPr txBox="1"/>
            <p:nvPr/>
          </p:nvSpPr>
          <p:spPr>
            <a:xfrm>
              <a:off x="4020523" y="5204940"/>
              <a:ext cx="633032" cy="4021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pitchFamily="34" charset="0"/>
                  <a:ea typeface="+mn-ea"/>
                  <a:cs typeface="+mn-cs"/>
                </a:rPr>
                <a:t>in3</a:t>
              </a:r>
            </a:p>
          </p:txBody>
        </p:sp>
        <p:sp>
          <p:nvSpPr>
            <p:cNvPr id="100" name="Text Box 10">
              <a:extLst>
                <a:ext uri="{FF2B5EF4-FFF2-40B4-BE49-F238E27FC236}">
                  <a16:creationId xmlns:a16="http://schemas.microsoft.com/office/drawing/2014/main" id="{B4253E18-9BDE-4227-50E9-D4C91E18C68A}"/>
                </a:ext>
              </a:extLst>
            </p:cNvPr>
            <p:cNvSpPr txBox="1">
              <a:spLocks noChangeAspect="1" noChangeArrowheads="1"/>
            </p:cNvSpPr>
            <p:nvPr/>
          </p:nvSpPr>
          <p:spPr bwMode="auto">
            <a:xfrm>
              <a:off x="8966166" y="5447244"/>
              <a:ext cx="1238679" cy="562967"/>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lIns="91420" tIns="45710" rIns="91420" bIns="45710">
              <a:spAutoFit/>
            </a:body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Destination</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domain</a:t>
              </a:r>
            </a:p>
          </p:txBody>
        </p:sp>
        <p:sp>
          <p:nvSpPr>
            <p:cNvPr id="101" name="Text Box 10">
              <a:extLst>
                <a:ext uri="{FF2B5EF4-FFF2-40B4-BE49-F238E27FC236}">
                  <a16:creationId xmlns:a16="http://schemas.microsoft.com/office/drawing/2014/main" id="{5BB086A0-B89A-751A-74A6-2E5D7D109A8C}"/>
                </a:ext>
              </a:extLst>
            </p:cNvPr>
            <p:cNvSpPr txBox="1">
              <a:spLocks noChangeAspect="1" noChangeArrowheads="1"/>
            </p:cNvSpPr>
            <p:nvPr/>
          </p:nvSpPr>
          <p:spPr bwMode="auto">
            <a:xfrm>
              <a:off x="4326855" y="5855131"/>
              <a:ext cx="489197" cy="276979"/>
            </a:xfrm>
            <a:prstGeom prst="rect">
              <a:avLst/>
            </a:prstGeom>
            <a:noFill/>
            <a:ln w="9525">
              <a:noFill/>
              <a:miter lim="800000"/>
              <a:headEnd/>
              <a:tailEnd/>
            </a:ln>
            <a:effectLst/>
          </p:spPr>
          <p:txBody>
            <a:bodyPr wrap="none" lIns="91420" tIns="45710" rIns="91420" bIns="45710">
              <a:spAutoFit/>
            </a:body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62626"/>
                  </a:solidFill>
                  <a:effectLst/>
                  <a:uLnTx/>
                  <a:uFillTx/>
                  <a:latin typeface="Calibri" pitchFamily="34" charset="0"/>
                  <a:ea typeface="PMingLiU" pitchFamily="18" charset="-120"/>
                  <a:cs typeface="+mn-cs"/>
                </a:rPr>
                <a:t>SCLK</a:t>
              </a:r>
            </a:p>
          </p:txBody>
        </p:sp>
        <p:sp>
          <p:nvSpPr>
            <p:cNvPr id="102" name="TextBox 101">
              <a:extLst>
                <a:ext uri="{FF2B5EF4-FFF2-40B4-BE49-F238E27FC236}">
                  <a16:creationId xmlns:a16="http://schemas.microsoft.com/office/drawing/2014/main" id="{77F25C15-62DB-BF38-EC2E-A1CD5FF107C8}"/>
                </a:ext>
              </a:extLst>
            </p:cNvPr>
            <p:cNvSpPr txBox="1"/>
            <p:nvPr/>
          </p:nvSpPr>
          <p:spPr>
            <a:xfrm>
              <a:off x="6124299" y="3176596"/>
              <a:ext cx="541178" cy="4021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62626">
                      <a:lumMod val="90000"/>
                      <a:lumOff val="10000"/>
                    </a:srgbClr>
                  </a:solidFill>
                  <a:effectLst/>
                  <a:uLnTx/>
                  <a:uFillTx/>
                  <a:latin typeface="Arial" charset="0"/>
                  <a:ea typeface="+mn-ea"/>
                  <a:cs typeface="+mn-cs"/>
                </a:rPr>
                <a:t>R1</a:t>
              </a:r>
            </a:p>
          </p:txBody>
        </p:sp>
        <p:sp>
          <p:nvSpPr>
            <p:cNvPr id="103" name="TextBox 102">
              <a:extLst>
                <a:ext uri="{FF2B5EF4-FFF2-40B4-BE49-F238E27FC236}">
                  <a16:creationId xmlns:a16="http://schemas.microsoft.com/office/drawing/2014/main" id="{1DEE7052-19EF-09F5-0B22-F54141C7003F}"/>
                </a:ext>
              </a:extLst>
            </p:cNvPr>
            <p:cNvSpPr txBox="1"/>
            <p:nvPr/>
          </p:nvSpPr>
          <p:spPr>
            <a:xfrm>
              <a:off x="6140629" y="4124035"/>
              <a:ext cx="541178" cy="4021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solidFill>
                    <a:srgbClr val="262626">
                      <a:lumMod val="90000"/>
                      <a:lumOff val="10000"/>
                    </a:srgbClr>
                  </a:solidFill>
                  <a:latin typeface="Arial" charset="0"/>
                </a:rPr>
                <a:t>R2</a:t>
              </a:r>
              <a:endParaRPr kumimoji="0" lang="en-US" sz="1400" b="0" i="0" u="none" strike="noStrike" kern="1200" cap="none" spc="0" normalizeH="0" baseline="0" noProof="0" dirty="0">
                <a:ln>
                  <a:noFill/>
                </a:ln>
                <a:solidFill>
                  <a:srgbClr val="262626">
                    <a:lumMod val="90000"/>
                    <a:lumOff val="10000"/>
                  </a:srgbClr>
                </a:solidFill>
                <a:effectLst/>
                <a:uLnTx/>
                <a:uFillTx/>
                <a:latin typeface="Arial" charset="0"/>
                <a:ea typeface="+mn-ea"/>
                <a:cs typeface="+mn-cs"/>
              </a:endParaRPr>
            </a:p>
          </p:txBody>
        </p:sp>
        <p:sp>
          <p:nvSpPr>
            <p:cNvPr id="104" name="TextBox 103">
              <a:extLst>
                <a:ext uri="{FF2B5EF4-FFF2-40B4-BE49-F238E27FC236}">
                  <a16:creationId xmlns:a16="http://schemas.microsoft.com/office/drawing/2014/main" id="{E5853E23-D918-BBCB-569F-3955A76AA3F8}"/>
                </a:ext>
              </a:extLst>
            </p:cNvPr>
            <p:cNvSpPr txBox="1"/>
            <p:nvPr/>
          </p:nvSpPr>
          <p:spPr>
            <a:xfrm>
              <a:off x="6143533" y="5054856"/>
              <a:ext cx="541178" cy="4021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dirty="0">
                  <a:solidFill>
                    <a:srgbClr val="262626">
                      <a:lumMod val="90000"/>
                      <a:lumOff val="10000"/>
                    </a:srgbClr>
                  </a:solidFill>
                  <a:latin typeface="Arial" charset="0"/>
                </a:rPr>
                <a:t>R3</a:t>
              </a:r>
              <a:endParaRPr kumimoji="0" lang="en-US" sz="1400" b="0" i="0" u="none" strike="noStrike" kern="1200" cap="none" spc="0" normalizeH="0" baseline="0" noProof="0" dirty="0">
                <a:ln>
                  <a:noFill/>
                </a:ln>
                <a:solidFill>
                  <a:srgbClr val="262626">
                    <a:lumMod val="90000"/>
                    <a:lumOff val="10000"/>
                  </a:srgbClr>
                </a:solidFill>
                <a:effectLst/>
                <a:uLnTx/>
                <a:uFillTx/>
                <a:latin typeface="Arial" charset="0"/>
                <a:ea typeface="+mn-ea"/>
                <a:cs typeface="+mn-cs"/>
              </a:endParaRPr>
            </a:p>
          </p:txBody>
        </p:sp>
      </p:grpSp>
      <p:sp>
        <p:nvSpPr>
          <p:cNvPr id="125" name="TextBox 124">
            <a:extLst>
              <a:ext uri="{FF2B5EF4-FFF2-40B4-BE49-F238E27FC236}">
                <a16:creationId xmlns:a16="http://schemas.microsoft.com/office/drawing/2014/main" id="{4C37CC7B-D08C-9109-A321-06FD4FA7CD3B}"/>
              </a:ext>
            </a:extLst>
          </p:cNvPr>
          <p:cNvSpPr txBox="1"/>
          <p:nvPr/>
        </p:nvSpPr>
        <p:spPr>
          <a:xfrm>
            <a:off x="4571323" y="4236186"/>
            <a:ext cx="1423344" cy="6001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dirty="0">
                <a:latin typeface="Calibri" panose="020F0502020204030204" pitchFamily="34" charset="0"/>
              </a:rPr>
              <a:t>Define in1, in2 &amp; in3 as mutually exclusive signals</a:t>
            </a:r>
            <a:endParaRPr kumimoji="0" lang="en-US" sz="1100" b="1" i="0" u="none" strike="noStrike" kern="1200" cap="none" spc="0" normalizeH="0" baseline="0" noProof="0" dirty="0">
              <a:ln>
                <a:noFill/>
              </a:ln>
              <a:effectLst/>
              <a:uLnTx/>
              <a:uFillTx/>
              <a:latin typeface="Calibri" panose="020F0502020204030204" pitchFamily="34" charset="0"/>
              <a:ea typeface="+mn-ea"/>
              <a:cs typeface="+mn-cs"/>
            </a:endParaRPr>
          </a:p>
        </p:txBody>
      </p:sp>
      <p:sp>
        <p:nvSpPr>
          <p:cNvPr id="126" name="Left Brace 125">
            <a:extLst>
              <a:ext uri="{FF2B5EF4-FFF2-40B4-BE49-F238E27FC236}">
                <a16:creationId xmlns:a16="http://schemas.microsoft.com/office/drawing/2014/main" id="{F200B21B-B275-E44C-2A9C-8A4DE222B6BE}"/>
              </a:ext>
            </a:extLst>
          </p:cNvPr>
          <p:cNvSpPr/>
          <p:nvPr/>
        </p:nvSpPr>
        <p:spPr>
          <a:xfrm>
            <a:off x="6108026" y="3670518"/>
            <a:ext cx="419012" cy="1731501"/>
          </a:xfrm>
          <a:prstGeom prst="leftBrace">
            <a:avLst>
              <a:gd name="adj1" fmla="val 8333"/>
              <a:gd name="adj2" fmla="val 49101"/>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a:ea typeface="+mn-ea"/>
              <a:cs typeface="+mn-cs"/>
            </a:endParaRPr>
          </a:p>
        </p:txBody>
      </p:sp>
      <p:sp>
        <p:nvSpPr>
          <p:cNvPr id="130" name="Slide Number Placeholder 129">
            <a:extLst>
              <a:ext uri="{FF2B5EF4-FFF2-40B4-BE49-F238E27FC236}">
                <a16:creationId xmlns:a16="http://schemas.microsoft.com/office/drawing/2014/main" id="{DDCD6AF7-3EBE-5AF7-5C66-6222EE221575}"/>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42</a:t>
            </a:fld>
            <a:endParaRPr lang="en-US" dirty="0"/>
          </a:p>
        </p:txBody>
      </p:sp>
    </p:spTree>
    <p:extLst>
      <p:ext uri="{BB962C8B-B14F-4D97-AF65-F5344CB8AC3E}">
        <p14:creationId xmlns:p14="http://schemas.microsoft.com/office/powerpoint/2010/main" val="300113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a:xfrm>
            <a:off x="787400" y="215976"/>
            <a:ext cx="10515600" cy="1325563"/>
          </a:xfrm>
        </p:spPr>
        <p:txBody>
          <a:bodyPr>
            <a:normAutofit/>
          </a:bodyPr>
          <a:lstStyle/>
          <a:p>
            <a:r>
              <a:rPr lang="en-US" b="1" dirty="0"/>
              <a:t>Structural CDC</a:t>
            </a:r>
          </a:p>
        </p:txBody>
      </p:sp>
      <p:sp>
        <p:nvSpPr>
          <p:cNvPr id="2" name="Content Placeholder 1">
            <a:extLst>
              <a:ext uri="{FF2B5EF4-FFF2-40B4-BE49-F238E27FC236}">
                <a16:creationId xmlns:a16="http://schemas.microsoft.com/office/drawing/2014/main" id="{5D8CEA62-4A48-4757-9031-3EE6905220F7}"/>
              </a:ext>
            </a:extLst>
          </p:cNvPr>
          <p:cNvSpPr>
            <a:spLocks noGrp="1"/>
          </p:cNvSpPr>
          <p:nvPr>
            <p:ph idx="1"/>
          </p:nvPr>
        </p:nvSpPr>
        <p:spPr>
          <a:xfrm>
            <a:off x="488395" y="1541539"/>
            <a:ext cx="11215210" cy="4351338"/>
          </a:xfrm>
        </p:spPr>
        <p:txBody>
          <a:bodyPr>
            <a:normAutofit/>
          </a:bodyPr>
          <a:lstStyle/>
          <a:p>
            <a:r>
              <a:rPr lang="en-US" dirty="0"/>
              <a:t>CDC Constraints - Externally Synchronized</a:t>
            </a:r>
          </a:p>
          <a:p>
            <a:pPr lvl="1"/>
            <a:r>
              <a:rPr lang="en-US" dirty="0"/>
              <a:t>A block level input/output port can be declared as </a:t>
            </a:r>
            <a:r>
              <a:rPr lang="en-US" i="1" dirty="0"/>
              <a:t>externally synchronized</a:t>
            </a:r>
          </a:p>
          <a:p>
            <a:pPr lvl="2"/>
            <a:r>
              <a:rPr lang="en-US" dirty="0">
                <a:solidFill>
                  <a:schemeClr val="tx1"/>
                </a:solidFill>
              </a:rPr>
              <a:t>Represents the output of a control synchronizer (2DFF/Edge/Pulse)</a:t>
            </a:r>
          </a:p>
          <a:p>
            <a:pPr lvl="2"/>
            <a:r>
              <a:rPr lang="en-US" dirty="0">
                <a:solidFill>
                  <a:schemeClr val="tx1"/>
                </a:solidFill>
              </a:rPr>
              <a:t>Can be used as the control path for complex synchronizers (MUX Synchronizer, Glitch Protector)</a:t>
            </a:r>
          </a:p>
          <a:p>
            <a:pPr lvl="2"/>
            <a:r>
              <a:rPr lang="en-US" dirty="0">
                <a:solidFill>
                  <a:schemeClr val="tx1"/>
                </a:solidFill>
              </a:rPr>
              <a:t>Helps in auto-detection of the above composite synchronization scheme types</a:t>
            </a:r>
          </a:p>
          <a:p>
            <a:r>
              <a:rPr lang="en-US" dirty="0"/>
              <a:t>CDC Constraints - CDC False Path Declaration</a:t>
            </a:r>
          </a:p>
          <a:p>
            <a:pPr lvl="1"/>
            <a:r>
              <a:rPr lang="en-US" dirty="0"/>
              <a:t>CDC Checks can be disabled on certain paths by user-defined constraints</a:t>
            </a:r>
          </a:p>
          <a:p>
            <a:pPr lvl="1"/>
            <a:r>
              <a:rPr lang="en-US" dirty="0"/>
              <a:t>User can set a constraint to let the tool automatically identify a functionally false path and hence reports the path as a safe path</a:t>
            </a:r>
          </a:p>
          <a:p>
            <a:pPr lvl="1">
              <a:buClr>
                <a:schemeClr val="bg2"/>
              </a:buClr>
            </a:pPr>
            <a:endParaRPr lang="en-US" dirty="0"/>
          </a:p>
          <a:p>
            <a:pPr>
              <a:buClr>
                <a:schemeClr val="bg2"/>
              </a:buClr>
            </a:pPr>
            <a:endParaRPr lang="en-US" dirty="0">
              <a:solidFill>
                <a:schemeClr val="tx1"/>
              </a:solidFill>
            </a:endParaRPr>
          </a:p>
          <a:p>
            <a:pPr marL="339725" lvl="1" indent="0">
              <a:buClr>
                <a:schemeClr val="bg2"/>
              </a:buClr>
              <a:buNone/>
            </a:pPr>
            <a:endParaRPr lang="en-US" sz="1600" b="1" dirty="0">
              <a:solidFill>
                <a:srgbClr val="3333FF"/>
              </a:solidFill>
              <a:latin typeface="Courier New" panose="02070309020205020404" pitchFamily="49" charset="0"/>
              <a:cs typeface="Courier New" panose="02070309020205020404" pitchFamily="49" charset="0"/>
            </a:endParaRPr>
          </a:p>
          <a:p>
            <a:pPr lvl="1">
              <a:buClr>
                <a:schemeClr val="bg2"/>
              </a:buClr>
            </a:pPr>
            <a:endParaRPr lang="en-US" dirty="0"/>
          </a:p>
        </p:txBody>
      </p:sp>
      <p:sp>
        <p:nvSpPr>
          <p:cNvPr id="11" name="Slide Number Placeholder 10">
            <a:extLst>
              <a:ext uri="{FF2B5EF4-FFF2-40B4-BE49-F238E27FC236}">
                <a16:creationId xmlns:a16="http://schemas.microsoft.com/office/drawing/2014/main" id="{A265518D-EA60-B1A4-49BD-C29EA3CA047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43</a:t>
            </a:fld>
            <a:endParaRPr lang="en-US" dirty="0"/>
          </a:p>
        </p:txBody>
      </p:sp>
    </p:spTree>
    <p:extLst>
      <p:ext uri="{BB962C8B-B14F-4D97-AF65-F5344CB8AC3E}">
        <p14:creationId xmlns:p14="http://schemas.microsoft.com/office/powerpoint/2010/main" val="1370593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EA36F-D267-44FD-B604-41C8F8778AA3}"/>
              </a:ext>
            </a:extLst>
          </p:cNvPr>
          <p:cNvSpPr>
            <a:spLocks noGrp="1"/>
          </p:cNvSpPr>
          <p:nvPr>
            <p:ph type="title"/>
          </p:nvPr>
        </p:nvSpPr>
        <p:spPr/>
        <p:txBody>
          <a:bodyPr/>
          <a:lstStyle/>
          <a:p>
            <a:r>
              <a:rPr lang="en-US" b="1" dirty="0"/>
              <a:t> Asynchronous Reset De-assertion</a:t>
            </a:r>
          </a:p>
        </p:txBody>
      </p:sp>
      <p:sp>
        <p:nvSpPr>
          <p:cNvPr id="2" name="Content Placeholder 1">
            <a:extLst>
              <a:ext uri="{FF2B5EF4-FFF2-40B4-BE49-F238E27FC236}">
                <a16:creationId xmlns:a16="http://schemas.microsoft.com/office/drawing/2014/main" id="{FA92C291-8F03-40D0-B6F2-C97C84C7D077}"/>
              </a:ext>
            </a:extLst>
          </p:cNvPr>
          <p:cNvSpPr>
            <a:spLocks noGrp="1"/>
          </p:cNvSpPr>
          <p:nvPr>
            <p:ph idx="1"/>
          </p:nvPr>
        </p:nvSpPr>
        <p:spPr>
          <a:xfrm>
            <a:off x="609600" y="3810927"/>
            <a:ext cx="10972800" cy="2132673"/>
          </a:xfrm>
        </p:spPr>
        <p:txBody>
          <a:bodyPr>
            <a:normAutofit/>
          </a:bodyPr>
          <a:lstStyle/>
          <a:p>
            <a:r>
              <a:rPr lang="en-US" dirty="0"/>
              <a:t>Reset signal crossing from one clock domain to another</a:t>
            </a:r>
          </a:p>
          <a:p>
            <a:pPr lvl="1"/>
            <a:r>
              <a:rPr lang="en-US" dirty="0"/>
              <a:t>The asynchronous de-assertion of the reset signal at the destination flop can cause the signal to become metastable</a:t>
            </a:r>
          </a:p>
          <a:p>
            <a:pPr lvl="1"/>
            <a:r>
              <a:rPr lang="en-US" dirty="0"/>
              <a:t>Reset signals are required to be synchronized to destination domains for synchronous de-assertions</a:t>
            </a:r>
          </a:p>
        </p:txBody>
      </p:sp>
      <p:grpSp>
        <p:nvGrpSpPr>
          <p:cNvPr id="7" name="Group 6">
            <a:extLst>
              <a:ext uri="{FF2B5EF4-FFF2-40B4-BE49-F238E27FC236}">
                <a16:creationId xmlns:a16="http://schemas.microsoft.com/office/drawing/2014/main" id="{575A3222-EDA8-4197-AFD5-84636E9F1BE2}"/>
              </a:ext>
            </a:extLst>
          </p:cNvPr>
          <p:cNvGrpSpPr/>
          <p:nvPr/>
        </p:nvGrpSpPr>
        <p:grpSpPr>
          <a:xfrm>
            <a:off x="3821725" y="1642085"/>
            <a:ext cx="4302072" cy="2023766"/>
            <a:chOff x="707540" y="988161"/>
            <a:chExt cx="4302072" cy="2023766"/>
          </a:xfrm>
        </p:grpSpPr>
        <p:sp>
          <p:nvSpPr>
            <p:cNvPr id="144" name="TextBox 143">
              <a:extLst>
                <a:ext uri="{FF2B5EF4-FFF2-40B4-BE49-F238E27FC236}">
                  <a16:creationId xmlns:a16="http://schemas.microsoft.com/office/drawing/2014/main" id="{74D8E57E-2FF3-4DCA-9ED4-FCC9DD8EF5C0}"/>
                </a:ext>
              </a:extLst>
            </p:cNvPr>
            <p:cNvSpPr txBox="1"/>
            <p:nvPr/>
          </p:nvSpPr>
          <p:spPr>
            <a:xfrm>
              <a:off x="1461641" y="2734928"/>
              <a:ext cx="1459438" cy="276999"/>
            </a:xfrm>
            <a:prstGeom prst="rect">
              <a:avLst/>
            </a:prstGeom>
            <a:solidFill>
              <a:schemeClr val="accent1"/>
            </a:solidFill>
            <a:ln w="19050">
              <a:solidFill>
                <a:schemeClr val="bg1"/>
              </a:solidFill>
            </a:ln>
          </p:spPr>
          <p:txBody>
            <a:bodyPr wrap="none" rtlCol="0">
              <a:spAutoFit/>
            </a:bodyPr>
            <a:lstStyle/>
            <a:p>
              <a:r>
                <a:rPr lang="en-US" sz="1200" dirty="0">
                  <a:solidFill>
                    <a:schemeClr val="bg1"/>
                  </a:solidFill>
                </a:rPr>
                <a:t>Reset Clock Crossing</a:t>
              </a:r>
            </a:p>
          </p:txBody>
        </p:sp>
        <p:sp>
          <p:nvSpPr>
            <p:cNvPr id="42" name="TextBox 41">
              <a:extLst>
                <a:ext uri="{FF2B5EF4-FFF2-40B4-BE49-F238E27FC236}">
                  <a16:creationId xmlns:a16="http://schemas.microsoft.com/office/drawing/2014/main" id="{3DD76D7D-877F-4B10-8220-7DCA468567F4}"/>
                </a:ext>
              </a:extLst>
            </p:cNvPr>
            <p:cNvSpPr txBox="1"/>
            <p:nvPr/>
          </p:nvSpPr>
          <p:spPr>
            <a:xfrm>
              <a:off x="707540" y="1197548"/>
              <a:ext cx="615553" cy="446276"/>
            </a:xfrm>
            <a:prstGeom prst="rect">
              <a:avLst/>
            </a:prstGeom>
            <a:noFill/>
          </p:spPr>
          <p:txBody>
            <a:bodyPr wrap="none" lIns="76200" tIns="38100" rIns="76200" bIns="38100" rtlCol="0">
              <a:spAutoFit/>
            </a:bodyPr>
            <a:lstStyle/>
            <a:p>
              <a:r>
                <a:rPr lang="en-US" sz="1200" dirty="0"/>
                <a:t>Async </a:t>
              </a:r>
            </a:p>
            <a:p>
              <a:r>
                <a:rPr lang="en-US" sz="1200" dirty="0"/>
                <a:t>RST1</a:t>
              </a:r>
            </a:p>
          </p:txBody>
        </p:sp>
        <p:grpSp>
          <p:nvGrpSpPr>
            <p:cNvPr id="46" name="Group 45">
              <a:extLst>
                <a:ext uri="{FF2B5EF4-FFF2-40B4-BE49-F238E27FC236}">
                  <a16:creationId xmlns:a16="http://schemas.microsoft.com/office/drawing/2014/main" id="{6A51049B-3627-43C9-8F6B-CB589E46472F}"/>
                </a:ext>
              </a:extLst>
            </p:cNvPr>
            <p:cNvGrpSpPr/>
            <p:nvPr/>
          </p:nvGrpSpPr>
          <p:grpSpPr>
            <a:xfrm>
              <a:off x="3300210" y="1778533"/>
              <a:ext cx="618573" cy="715530"/>
              <a:chOff x="5747857" y="3352887"/>
              <a:chExt cx="1355018" cy="1219866"/>
            </a:xfrm>
          </p:grpSpPr>
          <p:cxnSp>
            <p:nvCxnSpPr>
              <p:cNvPr id="78" name="Straight Connector 77">
                <a:extLst>
                  <a:ext uri="{FF2B5EF4-FFF2-40B4-BE49-F238E27FC236}">
                    <a16:creationId xmlns:a16="http://schemas.microsoft.com/office/drawing/2014/main" id="{19CA1761-0D48-492C-A095-8F66395C79B8}"/>
                  </a:ext>
                </a:extLst>
              </p:cNvPr>
              <p:cNvCxnSpPr>
                <a:cxnSpLocks/>
              </p:cNvCxnSpPr>
              <p:nvPr/>
            </p:nvCxnSpPr>
            <p:spPr>
              <a:xfrm>
                <a:off x="5747857" y="3718568"/>
                <a:ext cx="135501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F1A159AE-86AC-4610-BB01-674FC3ED8129}"/>
                  </a:ext>
                </a:extLst>
              </p:cNvPr>
              <p:cNvGrpSpPr/>
              <p:nvPr/>
            </p:nvGrpSpPr>
            <p:grpSpPr>
              <a:xfrm>
                <a:off x="5867400" y="3352887"/>
                <a:ext cx="993692" cy="1219866"/>
                <a:chOff x="5867400" y="3990538"/>
                <a:chExt cx="993692" cy="1219866"/>
              </a:xfrm>
            </p:grpSpPr>
            <p:sp>
              <p:nvSpPr>
                <p:cNvPr id="80" name="Rectangle 79">
                  <a:extLst>
                    <a:ext uri="{FF2B5EF4-FFF2-40B4-BE49-F238E27FC236}">
                      <a16:creationId xmlns:a16="http://schemas.microsoft.com/office/drawing/2014/main" id="{D46AEC85-8ED0-4FA0-81CC-B31B85CBF1EE}"/>
                    </a:ext>
                  </a:extLst>
                </p:cNvPr>
                <p:cNvSpPr/>
                <p:nvPr/>
              </p:nvSpPr>
              <p:spPr>
                <a:xfrm>
                  <a:off x="5867400" y="4142851"/>
                  <a:ext cx="993692" cy="1067553"/>
                </a:xfrm>
                <a:prstGeom prst="rect">
                  <a:avLst/>
                </a:prstGeom>
                <a:solidFill>
                  <a:srgbClr val="00B05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highlight>
                      <a:srgbClr val="00FF00"/>
                    </a:highlight>
                  </a:endParaRPr>
                </a:p>
              </p:txBody>
            </p:sp>
            <p:sp>
              <p:nvSpPr>
                <p:cNvPr id="81" name="TextBox 80">
                  <a:extLst>
                    <a:ext uri="{FF2B5EF4-FFF2-40B4-BE49-F238E27FC236}">
                      <a16:creationId xmlns:a16="http://schemas.microsoft.com/office/drawing/2014/main" id="{1639F666-C06B-4099-9BCB-062C16459670}"/>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82" name="TextBox 81">
                  <a:extLst>
                    <a:ext uri="{FF2B5EF4-FFF2-40B4-BE49-F238E27FC236}">
                      <a16:creationId xmlns:a16="http://schemas.microsoft.com/office/drawing/2014/main" id="{F1279BBC-0ADB-46D4-969E-A40DBE7E6721}"/>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83" name="TextBox 82">
                  <a:extLst>
                    <a:ext uri="{FF2B5EF4-FFF2-40B4-BE49-F238E27FC236}">
                      <a16:creationId xmlns:a16="http://schemas.microsoft.com/office/drawing/2014/main" id="{DAFF2F6D-CD22-41F5-BE76-A4545E313419}"/>
                    </a:ext>
                  </a:extLst>
                </p:cNvPr>
                <p:cNvSpPr txBox="1"/>
                <p:nvPr/>
              </p:nvSpPr>
              <p:spPr>
                <a:xfrm>
                  <a:off x="6279715" y="4151470"/>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84" name="Isosceles Triangle 83">
                  <a:extLst>
                    <a:ext uri="{FF2B5EF4-FFF2-40B4-BE49-F238E27FC236}">
                      <a16:creationId xmlns:a16="http://schemas.microsoft.com/office/drawing/2014/main" id="{9B351BE7-98D2-4535-9B2D-1B5DC7B37810}"/>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5" name="Oval 84">
                  <a:extLst>
                    <a:ext uri="{FF2B5EF4-FFF2-40B4-BE49-F238E27FC236}">
                      <a16:creationId xmlns:a16="http://schemas.microsoft.com/office/drawing/2014/main" id="{1DBFFABD-F33F-4865-AA3E-712F9E17ADA7}"/>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TextBox 85">
                  <a:extLst>
                    <a:ext uri="{FF2B5EF4-FFF2-40B4-BE49-F238E27FC236}">
                      <a16:creationId xmlns:a16="http://schemas.microsoft.com/office/drawing/2014/main" id="{6257CCD9-8460-48C8-98D9-0C3B9EC302CF}"/>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grpSp>
          <p:nvGrpSpPr>
            <p:cNvPr id="47" name="Group 46">
              <a:extLst>
                <a:ext uri="{FF2B5EF4-FFF2-40B4-BE49-F238E27FC236}">
                  <a16:creationId xmlns:a16="http://schemas.microsoft.com/office/drawing/2014/main" id="{569D45C9-17AF-446E-84B6-10F0CE6C509F}"/>
                </a:ext>
              </a:extLst>
            </p:cNvPr>
            <p:cNvGrpSpPr/>
            <p:nvPr/>
          </p:nvGrpSpPr>
          <p:grpSpPr>
            <a:xfrm>
              <a:off x="2435676" y="1773413"/>
              <a:ext cx="878997" cy="715530"/>
              <a:chOff x="5177384" y="3352887"/>
              <a:chExt cx="1925491" cy="1219866"/>
            </a:xfrm>
          </p:grpSpPr>
          <p:cxnSp>
            <p:nvCxnSpPr>
              <p:cNvPr id="69" name="Straight Connector 68">
                <a:extLst>
                  <a:ext uri="{FF2B5EF4-FFF2-40B4-BE49-F238E27FC236}">
                    <a16:creationId xmlns:a16="http://schemas.microsoft.com/office/drawing/2014/main" id="{D4D5F6F2-B203-4EC5-ACEA-6FCB908EEDDF}"/>
                  </a:ext>
                </a:extLst>
              </p:cNvPr>
              <p:cNvCxnSpPr>
                <a:cxnSpLocks/>
              </p:cNvCxnSpPr>
              <p:nvPr/>
            </p:nvCxnSpPr>
            <p:spPr>
              <a:xfrm>
                <a:off x="5177384" y="3718567"/>
                <a:ext cx="1925491"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E50309FD-837A-43F7-8071-98850FCE8F69}"/>
                  </a:ext>
                </a:extLst>
              </p:cNvPr>
              <p:cNvGrpSpPr/>
              <p:nvPr/>
            </p:nvGrpSpPr>
            <p:grpSpPr>
              <a:xfrm>
                <a:off x="5867400" y="3352887"/>
                <a:ext cx="993692" cy="1219866"/>
                <a:chOff x="5867400" y="3990538"/>
                <a:chExt cx="993692" cy="1219866"/>
              </a:xfrm>
            </p:grpSpPr>
            <p:sp>
              <p:nvSpPr>
                <p:cNvPr id="71" name="Rectangle 70">
                  <a:extLst>
                    <a:ext uri="{FF2B5EF4-FFF2-40B4-BE49-F238E27FC236}">
                      <a16:creationId xmlns:a16="http://schemas.microsoft.com/office/drawing/2014/main" id="{CF540255-CD10-4BB7-A698-21044BF2D8E1}"/>
                    </a:ext>
                  </a:extLst>
                </p:cNvPr>
                <p:cNvSpPr/>
                <p:nvPr/>
              </p:nvSpPr>
              <p:spPr>
                <a:xfrm>
                  <a:off x="5867400" y="4142851"/>
                  <a:ext cx="993692" cy="1067553"/>
                </a:xfrm>
                <a:prstGeom prst="rect">
                  <a:avLst/>
                </a:prstGeom>
                <a:solidFill>
                  <a:srgbClr val="00B05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highlight>
                      <a:srgbClr val="00FF00"/>
                    </a:highlight>
                  </a:endParaRPr>
                </a:p>
              </p:txBody>
            </p:sp>
            <p:sp>
              <p:nvSpPr>
                <p:cNvPr id="72" name="TextBox 71">
                  <a:extLst>
                    <a:ext uri="{FF2B5EF4-FFF2-40B4-BE49-F238E27FC236}">
                      <a16:creationId xmlns:a16="http://schemas.microsoft.com/office/drawing/2014/main" id="{AD88FFE3-6956-4374-81E0-658D35EB0E02}"/>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73" name="TextBox 72">
                  <a:extLst>
                    <a:ext uri="{FF2B5EF4-FFF2-40B4-BE49-F238E27FC236}">
                      <a16:creationId xmlns:a16="http://schemas.microsoft.com/office/drawing/2014/main" id="{1794DF94-783B-4671-8270-7D5BD2FA008C}"/>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74" name="TextBox 73">
                  <a:extLst>
                    <a:ext uri="{FF2B5EF4-FFF2-40B4-BE49-F238E27FC236}">
                      <a16:creationId xmlns:a16="http://schemas.microsoft.com/office/drawing/2014/main" id="{3223B09F-693E-4F7A-9E82-2DFB31552D0F}"/>
                    </a:ext>
                  </a:extLst>
                </p:cNvPr>
                <p:cNvSpPr txBox="1"/>
                <p:nvPr/>
              </p:nvSpPr>
              <p:spPr>
                <a:xfrm>
                  <a:off x="6297905" y="4149278"/>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75" name="Isosceles Triangle 74">
                  <a:extLst>
                    <a:ext uri="{FF2B5EF4-FFF2-40B4-BE49-F238E27FC236}">
                      <a16:creationId xmlns:a16="http://schemas.microsoft.com/office/drawing/2014/main" id="{54C356AD-0709-473A-B58F-E47CBA8036BC}"/>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6" name="Oval 75">
                  <a:extLst>
                    <a:ext uri="{FF2B5EF4-FFF2-40B4-BE49-F238E27FC236}">
                      <a16:creationId xmlns:a16="http://schemas.microsoft.com/office/drawing/2014/main" id="{1A492D24-7DC3-4083-9731-65268F2572AC}"/>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7" name="TextBox 76">
                  <a:extLst>
                    <a:ext uri="{FF2B5EF4-FFF2-40B4-BE49-F238E27FC236}">
                      <a16:creationId xmlns:a16="http://schemas.microsoft.com/office/drawing/2014/main" id="{D1A4324C-D822-47B7-B698-06DB34219CCE}"/>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grpSp>
          <p:nvGrpSpPr>
            <p:cNvPr id="48" name="Group 47">
              <a:extLst>
                <a:ext uri="{FF2B5EF4-FFF2-40B4-BE49-F238E27FC236}">
                  <a16:creationId xmlns:a16="http://schemas.microsoft.com/office/drawing/2014/main" id="{A15C5459-F146-45D9-86F4-E887F72369C0}"/>
                </a:ext>
              </a:extLst>
            </p:cNvPr>
            <p:cNvGrpSpPr/>
            <p:nvPr/>
          </p:nvGrpSpPr>
          <p:grpSpPr>
            <a:xfrm>
              <a:off x="4351162" y="2113534"/>
              <a:ext cx="618573" cy="715530"/>
              <a:chOff x="5747857" y="3352887"/>
              <a:chExt cx="1355018" cy="1219866"/>
            </a:xfrm>
          </p:grpSpPr>
          <p:cxnSp>
            <p:nvCxnSpPr>
              <p:cNvPr id="60" name="Straight Connector 59">
                <a:extLst>
                  <a:ext uri="{FF2B5EF4-FFF2-40B4-BE49-F238E27FC236}">
                    <a16:creationId xmlns:a16="http://schemas.microsoft.com/office/drawing/2014/main" id="{85EDA506-7683-4DEA-B6AE-5552A36F57AA}"/>
                  </a:ext>
                </a:extLst>
              </p:cNvPr>
              <p:cNvCxnSpPr>
                <a:cxnSpLocks/>
              </p:cNvCxnSpPr>
              <p:nvPr/>
            </p:nvCxnSpPr>
            <p:spPr>
              <a:xfrm>
                <a:off x="5747857" y="3718568"/>
                <a:ext cx="135501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6D58723B-5FC5-4962-9CE8-74EF62CB5142}"/>
                  </a:ext>
                </a:extLst>
              </p:cNvPr>
              <p:cNvGrpSpPr/>
              <p:nvPr/>
            </p:nvGrpSpPr>
            <p:grpSpPr>
              <a:xfrm>
                <a:off x="5867400" y="3352887"/>
                <a:ext cx="993692" cy="1219866"/>
                <a:chOff x="5867400" y="3990538"/>
                <a:chExt cx="993692" cy="1219866"/>
              </a:xfrm>
            </p:grpSpPr>
            <p:sp>
              <p:nvSpPr>
                <p:cNvPr id="62" name="Rectangle 61">
                  <a:extLst>
                    <a:ext uri="{FF2B5EF4-FFF2-40B4-BE49-F238E27FC236}">
                      <a16:creationId xmlns:a16="http://schemas.microsoft.com/office/drawing/2014/main" id="{6E301040-9F4F-42D7-B205-E6FC56B4D9FA}"/>
                    </a:ext>
                  </a:extLst>
                </p:cNvPr>
                <p:cNvSpPr/>
                <p:nvPr/>
              </p:nvSpPr>
              <p:spPr>
                <a:xfrm>
                  <a:off x="5867400" y="4142851"/>
                  <a:ext cx="993692" cy="1067553"/>
                </a:xfrm>
                <a:prstGeom prst="rect">
                  <a:avLst/>
                </a:prstGeom>
                <a:solidFill>
                  <a:srgbClr val="FFC00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3" name="TextBox 62">
                  <a:extLst>
                    <a:ext uri="{FF2B5EF4-FFF2-40B4-BE49-F238E27FC236}">
                      <a16:creationId xmlns:a16="http://schemas.microsoft.com/office/drawing/2014/main" id="{F2CBFBA0-EC0E-4265-98D8-DFE0F48CB5ED}"/>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64" name="TextBox 63">
                  <a:extLst>
                    <a:ext uri="{FF2B5EF4-FFF2-40B4-BE49-F238E27FC236}">
                      <a16:creationId xmlns:a16="http://schemas.microsoft.com/office/drawing/2014/main" id="{2BE91DE0-9C4D-4A4A-BDD7-043E826030DF}"/>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65" name="TextBox 64">
                  <a:extLst>
                    <a:ext uri="{FF2B5EF4-FFF2-40B4-BE49-F238E27FC236}">
                      <a16:creationId xmlns:a16="http://schemas.microsoft.com/office/drawing/2014/main" id="{6D9CE765-9D2E-4A30-919A-926B61B19F62}"/>
                    </a:ext>
                  </a:extLst>
                </p:cNvPr>
                <p:cNvSpPr txBox="1"/>
                <p:nvPr/>
              </p:nvSpPr>
              <p:spPr>
                <a:xfrm>
                  <a:off x="6282324" y="4178800"/>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66" name="Isosceles Triangle 65">
                  <a:extLst>
                    <a:ext uri="{FF2B5EF4-FFF2-40B4-BE49-F238E27FC236}">
                      <a16:creationId xmlns:a16="http://schemas.microsoft.com/office/drawing/2014/main" id="{869BD0DA-34CB-4551-A5AF-A7963E6D4A61}"/>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Oval 66">
                  <a:extLst>
                    <a:ext uri="{FF2B5EF4-FFF2-40B4-BE49-F238E27FC236}">
                      <a16:creationId xmlns:a16="http://schemas.microsoft.com/office/drawing/2014/main" id="{A1A98A71-A67D-4FA7-882E-C4EB852629FF}"/>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TextBox 67">
                  <a:extLst>
                    <a:ext uri="{FF2B5EF4-FFF2-40B4-BE49-F238E27FC236}">
                      <a16:creationId xmlns:a16="http://schemas.microsoft.com/office/drawing/2014/main" id="{0D569B77-DACF-4D8C-BA2B-911E65EC2E17}"/>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sp>
          <p:nvSpPr>
            <p:cNvPr id="49" name="Rectangle: Rounded Corners 48">
              <a:extLst>
                <a:ext uri="{FF2B5EF4-FFF2-40B4-BE49-F238E27FC236}">
                  <a16:creationId xmlns:a16="http://schemas.microsoft.com/office/drawing/2014/main" id="{97896BBB-3899-4ACF-AFEE-DDFE6FB1D469}"/>
                </a:ext>
              </a:extLst>
            </p:cNvPr>
            <p:cNvSpPr/>
            <p:nvPr/>
          </p:nvSpPr>
          <p:spPr>
            <a:xfrm>
              <a:off x="2566450" y="1664300"/>
              <a:ext cx="1366026" cy="9797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16189DD3-B03A-454A-B8F5-DF4B1EFC4D0C}"/>
                </a:ext>
              </a:extLst>
            </p:cNvPr>
            <p:cNvCxnSpPr>
              <a:cxnSpLocks/>
            </p:cNvCxnSpPr>
            <p:nvPr/>
          </p:nvCxnSpPr>
          <p:spPr>
            <a:xfrm flipV="1">
              <a:off x="2435676" y="1862754"/>
              <a:ext cx="0" cy="125154"/>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7FD8E6-93AC-4A08-A7B0-BD9F2AA95EFA}"/>
                </a:ext>
              </a:extLst>
            </p:cNvPr>
            <p:cNvCxnSpPr>
              <a:cxnSpLocks/>
            </p:cNvCxnSpPr>
            <p:nvPr/>
          </p:nvCxnSpPr>
          <p:spPr>
            <a:xfrm flipH="1">
              <a:off x="2350598" y="1864973"/>
              <a:ext cx="152400"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FB008A23-8053-4E91-9F69-7E39C3D5CBA3}"/>
                </a:ext>
              </a:extLst>
            </p:cNvPr>
            <p:cNvCxnSpPr>
              <a:cxnSpLocks/>
              <a:stCxn id="66" idx="3"/>
            </p:cNvCxnSpPr>
            <p:nvPr/>
          </p:nvCxnSpPr>
          <p:spPr>
            <a:xfrm rot="10800000">
              <a:off x="2511876" y="2564659"/>
              <a:ext cx="1893858" cy="79397"/>
            </a:xfrm>
            <a:prstGeom prst="bentConnector3">
              <a:avLst>
                <a:gd name="adj1" fmla="val 20468"/>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1DCA92A2-99F1-416E-9FAA-122C7E9D2132}"/>
                </a:ext>
              </a:extLst>
            </p:cNvPr>
            <p:cNvCxnSpPr>
              <a:cxnSpLocks/>
              <a:stCxn id="75" idx="3"/>
            </p:cNvCxnSpPr>
            <p:nvPr/>
          </p:nvCxnSpPr>
          <p:spPr>
            <a:xfrm rot="10800000" flipV="1">
              <a:off x="2649736" y="2303933"/>
              <a:ext cx="100936" cy="283411"/>
            </a:xfrm>
            <a:prstGeom prst="bentConnector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CD39A3F4-B443-4243-821E-2314A61FE02E}"/>
                </a:ext>
              </a:extLst>
            </p:cNvPr>
            <p:cNvCxnSpPr>
              <a:cxnSpLocks/>
              <a:stCxn id="84" idx="3"/>
            </p:cNvCxnSpPr>
            <p:nvPr/>
          </p:nvCxnSpPr>
          <p:spPr>
            <a:xfrm rot="10800000" flipV="1">
              <a:off x="3266708" y="2309053"/>
              <a:ext cx="88075" cy="255605"/>
            </a:xfrm>
            <a:prstGeom prst="bentConnector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FB3127F-39DD-463B-8C08-EF1605CCDAC1}"/>
                </a:ext>
              </a:extLst>
            </p:cNvPr>
            <p:cNvCxnSpPr>
              <a:cxnSpLocks/>
              <a:stCxn id="67" idx="0"/>
            </p:cNvCxnSpPr>
            <p:nvPr/>
          </p:nvCxnSpPr>
          <p:spPr>
            <a:xfrm rot="16200000" flipV="1">
              <a:off x="4171602" y="1664440"/>
              <a:ext cx="121480" cy="776707"/>
            </a:xfrm>
            <a:prstGeom prst="bentConnector2">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36CAD148-0CFA-4E9E-8F27-5A095355D67D}"/>
                </a:ext>
              </a:extLst>
            </p:cNvPr>
            <p:cNvCxnSpPr>
              <a:cxnSpLocks/>
            </p:cNvCxnSpPr>
            <p:nvPr/>
          </p:nvCxnSpPr>
          <p:spPr>
            <a:xfrm>
              <a:off x="1280160" y="1411087"/>
              <a:ext cx="1972216" cy="297499"/>
            </a:xfrm>
            <a:prstGeom prst="bentConnector3">
              <a:avLst>
                <a:gd name="adj1" fmla="val 100268"/>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5D6D30E-83E1-4250-91C7-4D72F9928648}"/>
                </a:ext>
              </a:extLst>
            </p:cNvPr>
            <p:cNvCxnSpPr>
              <a:cxnSpLocks/>
            </p:cNvCxnSpPr>
            <p:nvPr/>
          </p:nvCxnSpPr>
          <p:spPr>
            <a:xfrm>
              <a:off x="2960141" y="1717849"/>
              <a:ext cx="6214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B85B755-9A03-4862-B414-8613FFE547DA}"/>
                </a:ext>
              </a:extLst>
            </p:cNvPr>
            <p:cNvCxnSpPr>
              <a:stCxn id="85" idx="0"/>
            </p:cNvCxnSpPr>
            <p:nvPr/>
          </p:nvCxnSpPr>
          <p:spPr>
            <a:xfrm flipV="1">
              <a:off x="3569743" y="1717849"/>
              <a:ext cx="0" cy="6068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D6713F-A6AA-4315-BEB9-63640D1CFE32}"/>
                </a:ext>
              </a:extLst>
            </p:cNvPr>
            <p:cNvCxnSpPr/>
            <p:nvPr/>
          </p:nvCxnSpPr>
          <p:spPr>
            <a:xfrm flipV="1">
              <a:off x="2960141" y="1722601"/>
              <a:ext cx="0" cy="6068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23B452F-4F11-4600-BDCA-388F9CCA7942}"/>
                </a:ext>
              </a:extLst>
            </p:cNvPr>
            <p:cNvSpPr txBox="1"/>
            <p:nvPr/>
          </p:nvSpPr>
          <p:spPr>
            <a:xfrm>
              <a:off x="1987382" y="2406527"/>
              <a:ext cx="537006" cy="261610"/>
            </a:xfrm>
            <a:prstGeom prst="rect">
              <a:avLst/>
            </a:prstGeom>
            <a:noFill/>
          </p:spPr>
          <p:txBody>
            <a:bodyPr wrap="square" lIns="76200" tIns="38100" rIns="76200" bIns="38100" rtlCol="0">
              <a:spAutoFit/>
            </a:bodyPr>
            <a:lstStyle/>
            <a:p>
              <a:r>
                <a:rPr lang="en-US" sz="1200" dirty="0"/>
                <a:t>CLK1</a:t>
              </a:r>
            </a:p>
          </p:txBody>
        </p:sp>
        <p:cxnSp>
          <p:nvCxnSpPr>
            <p:cNvPr id="5" name="Connector: Elbow 4">
              <a:extLst>
                <a:ext uri="{FF2B5EF4-FFF2-40B4-BE49-F238E27FC236}">
                  <a16:creationId xmlns:a16="http://schemas.microsoft.com/office/drawing/2014/main" id="{3AF81AAC-4788-490E-A370-D20563B8C73C}"/>
                </a:ext>
              </a:extLst>
            </p:cNvPr>
            <p:cNvCxnSpPr>
              <a:cxnSpLocks/>
              <a:stCxn id="185" idx="0"/>
            </p:cNvCxnSpPr>
            <p:nvPr/>
          </p:nvCxnSpPr>
          <p:spPr>
            <a:xfrm rot="16200000" flipV="1">
              <a:off x="3899653" y="355369"/>
              <a:ext cx="117169" cy="1404670"/>
            </a:xfrm>
            <a:prstGeom prst="bentConnector2">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FC05CF6-6024-4213-8B7E-36033F2F5AED}"/>
                </a:ext>
              </a:extLst>
            </p:cNvPr>
            <p:cNvCxnSpPr/>
            <p:nvPr/>
          </p:nvCxnSpPr>
          <p:spPr>
            <a:xfrm>
              <a:off x="3258794" y="1000210"/>
              <a:ext cx="0" cy="420476"/>
            </a:xfrm>
            <a:prstGeom prst="line">
              <a:avLst/>
            </a:prstGeom>
            <a:ln w="1905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9" name="Multiplication Sign 8">
              <a:extLst>
                <a:ext uri="{FF2B5EF4-FFF2-40B4-BE49-F238E27FC236}">
                  <a16:creationId xmlns:a16="http://schemas.microsoft.com/office/drawing/2014/main" id="{D7B54AF5-43AB-459D-9756-8A87AA62627B}"/>
                </a:ext>
              </a:extLst>
            </p:cNvPr>
            <p:cNvSpPr/>
            <p:nvPr/>
          </p:nvSpPr>
          <p:spPr>
            <a:xfrm>
              <a:off x="4025143" y="988161"/>
              <a:ext cx="293145" cy="29266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CAF4B337-DAE8-46CD-908C-961E447D3C49}"/>
                </a:ext>
              </a:extLst>
            </p:cNvPr>
            <p:cNvSpPr/>
            <p:nvPr/>
          </p:nvSpPr>
          <p:spPr>
            <a:xfrm rot="18974916">
              <a:off x="4095058" y="2007405"/>
              <a:ext cx="227166" cy="144093"/>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0958D4D-019E-4508-9EFF-EDFDA6D05532}"/>
                </a:ext>
              </a:extLst>
            </p:cNvPr>
            <p:cNvCxnSpPr/>
            <p:nvPr/>
          </p:nvCxnSpPr>
          <p:spPr>
            <a:xfrm>
              <a:off x="4242136" y="1654675"/>
              <a:ext cx="342232"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2D9EBB92-7DD1-4EAA-A4FE-CDE2686B1A62}"/>
                </a:ext>
              </a:extLst>
            </p:cNvPr>
            <p:cNvGrpSpPr/>
            <p:nvPr/>
          </p:nvGrpSpPr>
          <p:grpSpPr>
            <a:xfrm>
              <a:off x="4391039" y="1116288"/>
              <a:ext cx="618573" cy="715530"/>
              <a:chOff x="5747857" y="3352887"/>
              <a:chExt cx="1355018" cy="1219866"/>
            </a:xfrm>
          </p:grpSpPr>
          <p:cxnSp>
            <p:nvCxnSpPr>
              <p:cNvPr id="133" name="Straight Connector 132">
                <a:extLst>
                  <a:ext uri="{FF2B5EF4-FFF2-40B4-BE49-F238E27FC236}">
                    <a16:creationId xmlns:a16="http://schemas.microsoft.com/office/drawing/2014/main" id="{90220EBC-1FB3-445E-839E-90C286024006}"/>
                  </a:ext>
                </a:extLst>
              </p:cNvPr>
              <p:cNvCxnSpPr>
                <a:cxnSpLocks/>
              </p:cNvCxnSpPr>
              <p:nvPr/>
            </p:nvCxnSpPr>
            <p:spPr>
              <a:xfrm>
                <a:off x="5747857" y="3718568"/>
                <a:ext cx="135501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17B96F79-04A5-4B6D-BAB5-10D295219802}"/>
                  </a:ext>
                </a:extLst>
              </p:cNvPr>
              <p:cNvGrpSpPr/>
              <p:nvPr/>
            </p:nvGrpSpPr>
            <p:grpSpPr>
              <a:xfrm>
                <a:off x="5867400" y="3352887"/>
                <a:ext cx="993692" cy="1219866"/>
                <a:chOff x="5867400" y="3990538"/>
                <a:chExt cx="993692" cy="1219866"/>
              </a:xfrm>
            </p:grpSpPr>
            <p:sp>
              <p:nvSpPr>
                <p:cNvPr id="136" name="Rectangle 135">
                  <a:extLst>
                    <a:ext uri="{FF2B5EF4-FFF2-40B4-BE49-F238E27FC236}">
                      <a16:creationId xmlns:a16="http://schemas.microsoft.com/office/drawing/2014/main" id="{924F935F-99B2-4C6F-B4FF-9EC677E7EDB2}"/>
                    </a:ext>
                  </a:extLst>
                </p:cNvPr>
                <p:cNvSpPr/>
                <p:nvPr/>
              </p:nvSpPr>
              <p:spPr>
                <a:xfrm>
                  <a:off x="5867400" y="4142851"/>
                  <a:ext cx="993692" cy="1067553"/>
                </a:xfrm>
                <a:prstGeom prst="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7" name="TextBox 136">
                  <a:extLst>
                    <a:ext uri="{FF2B5EF4-FFF2-40B4-BE49-F238E27FC236}">
                      <a16:creationId xmlns:a16="http://schemas.microsoft.com/office/drawing/2014/main" id="{57F2FB9F-D0A1-4372-9959-F38FEE473F45}"/>
                    </a:ext>
                  </a:extLst>
                </p:cNvPr>
                <p:cNvSpPr txBox="1"/>
                <p:nvPr/>
              </p:nvSpPr>
              <p:spPr>
                <a:xfrm>
                  <a:off x="5945340" y="4219052"/>
                  <a:ext cx="182596"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D</a:t>
                  </a:r>
                </a:p>
              </p:txBody>
            </p:sp>
            <p:sp>
              <p:nvSpPr>
                <p:cNvPr id="138" name="TextBox 137">
                  <a:extLst>
                    <a:ext uri="{FF2B5EF4-FFF2-40B4-BE49-F238E27FC236}">
                      <a16:creationId xmlns:a16="http://schemas.microsoft.com/office/drawing/2014/main" id="{1853B58C-5D2D-445D-9FC0-B7F6C8FF4964}"/>
                    </a:ext>
                  </a:extLst>
                </p:cNvPr>
                <p:cNvSpPr txBox="1"/>
                <p:nvPr/>
              </p:nvSpPr>
              <p:spPr>
                <a:xfrm>
                  <a:off x="6629402" y="4219052"/>
                  <a:ext cx="200155"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Q</a:t>
                  </a:r>
                </a:p>
              </p:txBody>
            </p:sp>
            <p:sp>
              <p:nvSpPr>
                <p:cNvPr id="145" name="TextBox 144">
                  <a:extLst>
                    <a:ext uri="{FF2B5EF4-FFF2-40B4-BE49-F238E27FC236}">
                      <a16:creationId xmlns:a16="http://schemas.microsoft.com/office/drawing/2014/main" id="{00723984-F384-4E70-8717-0E2DA90C8413}"/>
                    </a:ext>
                  </a:extLst>
                </p:cNvPr>
                <p:cNvSpPr txBox="1"/>
                <p:nvPr/>
              </p:nvSpPr>
              <p:spPr>
                <a:xfrm>
                  <a:off x="6282324" y="4178800"/>
                  <a:ext cx="161527"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R</a:t>
                  </a:r>
                </a:p>
              </p:txBody>
            </p:sp>
            <p:sp>
              <p:nvSpPr>
                <p:cNvPr id="182" name="Isosceles Triangle 181">
                  <a:extLst>
                    <a:ext uri="{FF2B5EF4-FFF2-40B4-BE49-F238E27FC236}">
                      <a16:creationId xmlns:a16="http://schemas.microsoft.com/office/drawing/2014/main" id="{FAD4CBC9-6ED5-47F9-AC91-8EB15BCB051F}"/>
                    </a:ext>
                  </a:extLst>
                </p:cNvPr>
                <p:cNvSpPr/>
                <p:nvPr/>
              </p:nvSpPr>
              <p:spPr>
                <a:xfrm rot="5400000">
                  <a:off x="5883512" y="4806091"/>
                  <a:ext cx="145575" cy="177800"/>
                </a:xfrm>
                <a:prstGeom prst="triangl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4004BFAD-7B13-4D83-983F-A8F18BC6EA22}"/>
                    </a:ext>
                  </a:extLst>
                </p:cNvPr>
                <p:cNvSpPr/>
                <p:nvPr/>
              </p:nvSpPr>
              <p:spPr>
                <a:xfrm>
                  <a:off x="6268122" y="3990538"/>
                  <a:ext cx="140321" cy="135751"/>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TextBox 185">
                  <a:extLst>
                    <a:ext uri="{FF2B5EF4-FFF2-40B4-BE49-F238E27FC236}">
                      <a16:creationId xmlns:a16="http://schemas.microsoft.com/office/drawing/2014/main" id="{587C2BE3-016B-4450-85A0-41DC41564B1C}"/>
                    </a:ext>
                  </a:extLst>
                </p:cNvPr>
                <p:cNvSpPr txBox="1"/>
                <p:nvPr/>
              </p:nvSpPr>
              <p:spPr>
                <a:xfrm>
                  <a:off x="6117176" y="4660575"/>
                  <a:ext cx="435421" cy="275474"/>
                </a:xfrm>
                <a:prstGeom prst="rect">
                  <a:avLst/>
                </a:prstGeom>
                <a:noFill/>
                <a:ln>
                  <a:noFill/>
                </a:ln>
              </p:spPr>
              <p:txBody>
                <a:bodyPr wrap="none" lIns="0" tIns="0" rIns="0" bIns="0" rtlCol="0">
                  <a:spAutoFit/>
                </a:bodyPr>
                <a:lstStyle/>
                <a:p>
                  <a:r>
                    <a:rPr lang="en-US" sz="1050" dirty="0">
                      <a:latin typeface="Calibri" panose="020F0502020204030204" pitchFamily="34" charset="0"/>
                      <a:cs typeface="Calibri" panose="020F0502020204030204" pitchFamily="34" charset="0"/>
                    </a:rPr>
                    <a:t>CLK</a:t>
                  </a:r>
                </a:p>
              </p:txBody>
            </p:sp>
          </p:grpSp>
        </p:grpSp>
        <p:sp>
          <p:nvSpPr>
            <p:cNvPr id="187" name="TextBox 186">
              <a:extLst>
                <a:ext uri="{FF2B5EF4-FFF2-40B4-BE49-F238E27FC236}">
                  <a16:creationId xmlns:a16="http://schemas.microsoft.com/office/drawing/2014/main" id="{0C30D57D-21FF-4D0F-889D-5EA620B178B2}"/>
                </a:ext>
              </a:extLst>
            </p:cNvPr>
            <p:cNvSpPr txBox="1"/>
            <p:nvPr/>
          </p:nvSpPr>
          <p:spPr>
            <a:xfrm>
              <a:off x="3814908" y="1433522"/>
              <a:ext cx="537006" cy="261610"/>
            </a:xfrm>
            <a:prstGeom prst="rect">
              <a:avLst/>
            </a:prstGeom>
            <a:noFill/>
          </p:spPr>
          <p:txBody>
            <a:bodyPr wrap="square" lIns="76200" tIns="38100" rIns="76200" bIns="38100" rtlCol="0">
              <a:spAutoFit/>
            </a:bodyPr>
            <a:lstStyle/>
            <a:p>
              <a:r>
                <a:rPr lang="en-US" sz="1200" dirty="0"/>
                <a:t>CLK1</a:t>
              </a:r>
            </a:p>
          </p:txBody>
        </p:sp>
      </p:grpSp>
      <p:sp>
        <p:nvSpPr>
          <p:cNvPr id="15" name="TextBox 14">
            <a:extLst>
              <a:ext uri="{FF2B5EF4-FFF2-40B4-BE49-F238E27FC236}">
                <a16:creationId xmlns:a16="http://schemas.microsoft.com/office/drawing/2014/main" id="{C3E1132D-AFB3-FDAF-19F7-5D771A474325}"/>
              </a:ext>
            </a:extLst>
          </p:cNvPr>
          <p:cNvSpPr txBox="1"/>
          <p:nvPr/>
        </p:nvSpPr>
        <p:spPr>
          <a:xfrm>
            <a:off x="8506969" y="1376044"/>
            <a:ext cx="1875706" cy="276999"/>
          </a:xfrm>
          <a:prstGeom prst="rect">
            <a:avLst/>
          </a:prstGeom>
          <a:solidFill>
            <a:schemeClr val="accent1"/>
          </a:solidFill>
          <a:ln w="19050">
            <a:solidFill>
              <a:schemeClr val="bg1"/>
            </a:solidFill>
          </a:ln>
        </p:spPr>
        <p:txBody>
          <a:bodyPr wrap="none" rtlCol="0">
            <a:spAutoFit/>
          </a:bodyPr>
          <a:lstStyle/>
          <a:p>
            <a:r>
              <a:rPr lang="en-US" sz="1200" dirty="0">
                <a:solidFill>
                  <a:schemeClr val="bg1"/>
                </a:solidFill>
              </a:rPr>
              <a:t>Missing Reset Synchronizer</a:t>
            </a:r>
          </a:p>
        </p:txBody>
      </p:sp>
      <p:sp>
        <p:nvSpPr>
          <p:cNvPr id="16" name="TextBox 15">
            <a:extLst>
              <a:ext uri="{FF2B5EF4-FFF2-40B4-BE49-F238E27FC236}">
                <a16:creationId xmlns:a16="http://schemas.microsoft.com/office/drawing/2014/main" id="{EE39F1C3-3C08-FFFF-440B-ABAC53DF7974}"/>
              </a:ext>
            </a:extLst>
          </p:cNvPr>
          <p:cNvSpPr txBox="1"/>
          <p:nvPr/>
        </p:nvSpPr>
        <p:spPr>
          <a:xfrm>
            <a:off x="3112763" y="2552828"/>
            <a:ext cx="1702004" cy="276999"/>
          </a:xfrm>
          <a:prstGeom prst="rect">
            <a:avLst/>
          </a:prstGeom>
          <a:solidFill>
            <a:schemeClr val="accent1"/>
          </a:solidFill>
          <a:ln w="19050">
            <a:solidFill>
              <a:schemeClr val="bg1"/>
            </a:solidFill>
          </a:ln>
        </p:spPr>
        <p:txBody>
          <a:bodyPr wrap="none" rtlCol="0">
            <a:spAutoFit/>
          </a:bodyPr>
          <a:lstStyle/>
          <a:p>
            <a:r>
              <a:rPr lang="en-US" sz="1200" dirty="0">
                <a:solidFill>
                  <a:schemeClr val="bg1"/>
                </a:solidFill>
              </a:rPr>
              <a:t>Valid Reset Synchronizer</a:t>
            </a:r>
          </a:p>
        </p:txBody>
      </p:sp>
      <p:cxnSp>
        <p:nvCxnSpPr>
          <p:cNvPr id="20" name="Straight Arrow Connector 19">
            <a:extLst>
              <a:ext uri="{FF2B5EF4-FFF2-40B4-BE49-F238E27FC236}">
                <a16:creationId xmlns:a16="http://schemas.microsoft.com/office/drawing/2014/main" id="{CE2B4017-7505-010C-6792-85F70AB3EEC0}"/>
              </a:ext>
            </a:extLst>
          </p:cNvPr>
          <p:cNvCxnSpPr>
            <a:cxnSpLocks/>
          </p:cNvCxnSpPr>
          <p:nvPr/>
        </p:nvCxnSpPr>
        <p:spPr>
          <a:xfrm flipV="1">
            <a:off x="4771077" y="2668441"/>
            <a:ext cx="891047" cy="13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8F30A7F-58CE-ED98-2336-E36F1A5A2910}"/>
              </a:ext>
            </a:extLst>
          </p:cNvPr>
          <p:cNvCxnSpPr>
            <a:cxnSpLocks/>
            <a:stCxn id="15" idx="2"/>
          </p:cNvCxnSpPr>
          <p:nvPr/>
        </p:nvCxnSpPr>
        <p:spPr>
          <a:xfrm flipH="1">
            <a:off x="8198821" y="1653043"/>
            <a:ext cx="1246001" cy="240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18">
            <a:extLst>
              <a:ext uri="{FF2B5EF4-FFF2-40B4-BE49-F238E27FC236}">
                <a16:creationId xmlns:a16="http://schemas.microsoft.com/office/drawing/2014/main" id="{A58E93C5-4FFD-6125-1445-39EBD9C00FA3}"/>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44</a:t>
            </a:fld>
            <a:endParaRPr lang="en-US" dirty="0"/>
          </a:p>
        </p:txBody>
      </p:sp>
    </p:spTree>
    <p:extLst>
      <p:ext uri="{BB962C8B-B14F-4D97-AF65-F5344CB8AC3E}">
        <p14:creationId xmlns:p14="http://schemas.microsoft.com/office/powerpoint/2010/main" val="1110002714"/>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EA36F-D267-44FD-B604-41C8F8778AA3}"/>
              </a:ext>
            </a:extLst>
          </p:cNvPr>
          <p:cNvSpPr>
            <a:spLocks noGrp="1"/>
          </p:cNvSpPr>
          <p:nvPr>
            <p:ph type="title"/>
          </p:nvPr>
        </p:nvSpPr>
        <p:spPr/>
        <p:txBody>
          <a:bodyPr/>
          <a:lstStyle/>
          <a:p>
            <a:r>
              <a:rPr lang="en-US" b="1" dirty="0"/>
              <a:t>Reset-Domain Crossing</a:t>
            </a:r>
          </a:p>
        </p:txBody>
      </p:sp>
      <p:sp>
        <p:nvSpPr>
          <p:cNvPr id="2" name="Content Placeholder 1">
            <a:extLst>
              <a:ext uri="{FF2B5EF4-FFF2-40B4-BE49-F238E27FC236}">
                <a16:creationId xmlns:a16="http://schemas.microsoft.com/office/drawing/2014/main" id="{FA92C291-8F03-40D0-B6F2-C97C84C7D077}"/>
              </a:ext>
            </a:extLst>
          </p:cNvPr>
          <p:cNvSpPr>
            <a:spLocks noGrp="1"/>
          </p:cNvSpPr>
          <p:nvPr>
            <p:ph idx="1"/>
          </p:nvPr>
        </p:nvSpPr>
        <p:spPr>
          <a:xfrm>
            <a:off x="787400" y="1599857"/>
            <a:ext cx="10515600" cy="4351338"/>
          </a:xfrm>
        </p:spPr>
        <p:txBody>
          <a:bodyPr>
            <a:normAutofit/>
          </a:bodyPr>
          <a:lstStyle/>
          <a:p>
            <a:r>
              <a:rPr lang="en-US" dirty="0"/>
              <a:t>Asynchronous reset domains causes meta-stability</a:t>
            </a:r>
          </a:p>
          <a:p>
            <a:pPr lvl="1" fontAlgn="base"/>
            <a:r>
              <a:rPr lang="en-US" b="0" i="0" u="none" strike="noStrike" dirty="0">
                <a:solidFill>
                  <a:srgbClr val="000000"/>
                </a:solidFill>
                <a:effectLst/>
                <a:latin typeface="Arial" panose="020B0604020202020204" pitchFamily="34" charset="0"/>
              </a:rPr>
              <a:t>Contain registers whose resets are asserted asynchronously</a:t>
            </a:r>
            <a:endParaRPr lang="en-US" b="0" i="0" dirty="0">
              <a:solidFill>
                <a:srgbClr val="000000"/>
              </a:solidFill>
              <a:effectLst/>
              <a:latin typeface="Arial" panose="020B0604020202020204" pitchFamily="34" charset="0"/>
            </a:endParaRPr>
          </a:p>
          <a:p>
            <a:pPr lvl="1" fontAlgn="base"/>
            <a:r>
              <a:rPr lang="en-US" b="0" i="0" u="none" strike="noStrike" dirty="0">
                <a:solidFill>
                  <a:srgbClr val="000000"/>
                </a:solidFill>
                <a:effectLst/>
                <a:latin typeface="Arial" panose="020B0604020202020204" pitchFamily="34" charset="0"/>
              </a:rPr>
              <a:t>Originate in one asynchronous reset domain</a:t>
            </a:r>
            <a:r>
              <a:rPr lang="en-US" b="0" i="0" dirty="0">
                <a:solidFill>
                  <a:srgbClr val="000000"/>
                </a:solidFill>
                <a:effectLst/>
                <a:latin typeface="Arial" panose="020B0604020202020204" pitchFamily="34" charset="0"/>
              </a:rPr>
              <a:t>​</a:t>
            </a:r>
          </a:p>
          <a:p>
            <a:pPr lvl="1" fontAlgn="base"/>
            <a:r>
              <a:rPr lang="en-US" b="0" i="0" u="none" strike="noStrike" dirty="0">
                <a:solidFill>
                  <a:srgbClr val="000000"/>
                </a:solidFill>
                <a:effectLst/>
                <a:latin typeface="Arial" panose="020B0604020202020204" pitchFamily="34" charset="0"/>
              </a:rPr>
              <a:t>Sampled by register(s) in a different reset domain</a:t>
            </a:r>
            <a:r>
              <a:rPr lang="en-US" b="0" i="0" dirty="0">
                <a:solidFill>
                  <a:srgbClr val="000000"/>
                </a:solidFill>
                <a:effectLst/>
                <a:latin typeface="Arial" panose="020B0604020202020204" pitchFamily="34" charset="0"/>
              </a:rPr>
              <a:t>​</a:t>
            </a:r>
          </a:p>
          <a:p>
            <a:pPr lvl="1" fontAlgn="base"/>
            <a:r>
              <a:rPr lang="en-US" dirty="0">
                <a:solidFill>
                  <a:srgbClr val="000000"/>
                </a:solidFill>
                <a:latin typeface="Arial" panose="020B0604020202020204" pitchFamily="34" charset="0"/>
              </a:rPr>
              <a:t>Reset ordering of different resets in the design</a:t>
            </a:r>
            <a:endParaRPr lang="en-US" b="0" i="0" dirty="0">
              <a:solidFill>
                <a:srgbClr val="000000"/>
              </a:solidFill>
              <a:effectLst/>
              <a:latin typeface="Arial" panose="020B0604020202020204" pitchFamily="34" charset="0"/>
            </a:endParaRPr>
          </a:p>
          <a:p>
            <a:pPr lvl="1" fontAlgn="base"/>
            <a:endParaRPr lang="en-US" sz="1200" b="0" i="0" dirty="0">
              <a:solidFill>
                <a:srgbClr val="000000"/>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7A1FEF6F-3296-CECE-3225-7F9B496207EF}"/>
              </a:ext>
            </a:extLst>
          </p:cNvPr>
          <p:cNvGrpSpPr>
            <a:grpSpLocks noChangeAspect="1"/>
          </p:cNvGrpSpPr>
          <p:nvPr/>
        </p:nvGrpSpPr>
        <p:grpSpPr>
          <a:xfrm>
            <a:off x="3823796" y="3914481"/>
            <a:ext cx="4442807" cy="1774606"/>
            <a:chOff x="2670476" y="1525994"/>
            <a:chExt cx="6226288" cy="2162936"/>
          </a:xfrm>
        </p:grpSpPr>
        <p:sp>
          <p:nvSpPr>
            <p:cNvPr id="6" name="Rectangle 5">
              <a:extLst>
                <a:ext uri="{FF2B5EF4-FFF2-40B4-BE49-F238E27FC236}">
                  <a16:creationId xmlns:a16="http://schemas.microsoft.com/office/drawing/2014/main" id="{8334CF81-77D5-BDB1-0A70-48E699936BD6}"/>
                </a:ext>
              </a:extLst>
            </p:cNvPr>
            <p:cNvSpPr/>
            <p:nvPr/>
          </p:nvSpPr>
          <p:spPr>
            <a:xfrm>
              <a:off x="6810892" y="1961153"/>
              <a:ext cx="1075060" cy="1315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99">
                  <a:solidFill>
                    <a:schemeClr val="tx1"/>
                  </a:solidFill>
                </a:rPr>
                <a:t>dff2</a:t>
              </a:r>
            </a:p>
          </p:txBody>
        </p:sp>
        <p:sp>
          <p:nvSpPr>
            <p:cNvPr id="11" name="Rectangle 10">
              <a:extLst>
                <a:ext uri="{FF2B5EF4-FFF2-40B4-BE49-F238E27FC236}">
                  <a16:creationId xmlns:a16="http://schemas.microsoft.com/office/drawing/2014/main" id="{44FEF4C2-1965-3D0D-9572-3F391793837A}"/>
                </a:ext>
              </a:extLst>
            </p:cNvPr>
            <p:cNvSpPr/>
            <p:nvPr/>
          </p:nvSpPr>
          <p:spPr>
            <a:xfrm>
              <a:off x="3969662" y="1957494"/>
              <a:ext cx="1075060" cy="1315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99" dirty="0">
                  <a:solidFill>
                    <a:schemeClr val="tx1"/>
                  </a:solidFill>
                </a:rPr>
                <a:t>dff1</a:t>
              </a:r>
            </a:p>
          </p:txBody>
        </p:sp>
        <p:cxnSp>
          <p:nvCxnSpPr>
            <p:cNvPr id="12" name="Elbow Connector 8">
              <a:extLst>
                <a:ext uri="{FF2B5EF4-FFF2-40B4-BE49-F238E27FC236}">
                  <a16:creationId xmlns:a16="http://schemas.microsoft.com/office/drawing/2014/main" id="{4D852AAB-23EE-DF12-0B31-1F114A3AAFBA}"/>
                </a:ext>
              </a:extLst>
            </p:cNvPr>
            <p:cNvCxnSpPr>
              <a:endCxn id="6" idx="2"/>
            </p:cNvCxnSpPr>
            <p:nvPr/>
          </p:nvCxnSpPr>
          <p:spPr>
            <a:xfrm flipV="1">
              <a:off x="2817812" y="3276600"/>
              <a:ext cx="4530610" cy="412330"/>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714F7304-98FE-3D23-0408-C469A29C35FC}"/>
                </a:ext>
              </a:extLst>
            </p:cNvPr>
            <p:cNvCxnSpPr>
              <a:endCxn id="11" idx="2"/>
            </p:cNvCxnSpPr>
            <p:nvPr/>
          </p:nvCxnSpPr>
          <p:spPr>
            <a:xfrm flipV="1">
              <a:off x="4507192" y="3272941"/>
              <a:ext cx="0" cy="41598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Elbow Connector 10">
              <a:extLst>
                <a:ext uri="{FF2B5EF4-FFF2-40B4-BE49-F238E27FC236}">
                  <a16:creationId xmlns:a16="http://schemas.microsoft.com/office/drawing/2014/main" id="{9EC105BC-BAB6-8017-A83C-EB87208B9279}"/>
                </a:ext>
              </a:extLst>
            </p:cNvPr>
            <p:cNvCxnSpPr/>
            <p:nvPr/>
          </p:nvCxnSpPr>
          <p:spPr>
            <a:xfrm flipH="1">
              <a:off x="7379962" y="1567346"/>
              <a:ext cx="1420615" cy="393807"/>
            </a:xfrm>
            <a:prstGeom prst="bentConnector2">
              <a:avLst/>
            </a:prstGeom>
            <a:ln w="38100">
              <a:solidFill>
                <a:schemeClr val="bg1">
                  <a:lumMod val="65000"/>
                </a:schemeClr>
              </a:solidFill>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a:extLst>
                <a:ext uri="{FF2B5EF4-FFF2-40B4-BE49-F238E27FC236}">
                  <a16:creationId xmlns:a16="http://schemas.microsoft.com/office/drawing/2014/main" id="{8FBAFF19-E179-14B3-9937-E570C042CD65}"/>
                </a:ext>
              </a:extLst>
            </p:cNvPr>
            <p:cNvCxnSpPr>
              <a:stCxn id="11" idx="3"/>
              <a:endCxn id="6" idx="1"/>
            </p:cNvCxnSpPr>
            <p:nvPr/>
          </p:nvCxnSpPr>
          <p:spPr>
            <a:xfrm>
              <a:off x="5044722" y="2615217"/>
              <a:ext cx="1766170" cy="3659"/>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67537F1-DE7A-50D4-634B-DA2294521E08}"/>
                </a:ext>
              </a:extLst>
            </p:cNvPr>
            <p:cNvCxnSpPr/>
            <p:nvPr/>
          </p:nvCxnSpPr>
          <p:spPr>
            <a:xfrm>
              <a:off x="7863929" y="2615217"/>
              <a:ext cx="521158" cy="3659"/>
            </a:xfrm>
            <a:prstGeom prst="straightConnector1">
              <a:avLst/>
            </a:prstGeom>
            <a:ln w="50800">
              <a:solidFill>
                <a:schemeClr val="tx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57743C6-774A-4552-55FD-458C8179193B}"/>
                </a:ext>
              </a:extLst>
            </p:cNvPr>
            <p:cNvCxnSpPr/>
            <p:nvPr/>
          </p:nvCxnSpPr>
          <p:spPr>
            <a:xfrm>
              <a:off x="2817813" y="2611558"/>
              <a:ext cx="1161281" cy="3659"/>
            </a:xfrm>
            <a:prstGeom prst="straightConnector1">
              <a:avLst/>
            </a:prstGeom>
            <a:ln w="50800">
              <a:solidFill>
                <a:schemeClr val="tx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Elbow Connector 14">
              <a:extLst>
                <a:ext uri="{FF2B5EF4-FFF2-40B4-BE49-F238E27FC236}">
                  <a16:creationId xmlns:a16="http://schemas.microsoft.com/office/drawing/2014/main" id="{DE076936-3081-C2C7-39B3-CDB3636E1249}"/>
                </a:ext>
              </a:extLst>
            </p:cNvPr>
            <p:cNvCxnSpPr>
              <a:endCxn id="11" idx="0"/>
            </p:cNvCxnSpPr>
            <p:nvPr/>
          </p:nvCxnSpPr>
          <p:spPr>
            <a:xfrm>
              <a:off x="2817812" y="1577203"/>
              <a:ext cx="1689380" cy="380291"/>
            </a:xfrm>
            <a:prstGeom prst="bentConnector2">
              <a:avLst/>
            </a:prstGeom>
            <a:ln w="38100">
              <a:solidFill>
                <a:srgbClr val="FF0000"/>
              </a:solidFill>
              <a:tailEnd type="arrow"/>
            </a:ln>
          </p:spPr>
          <p:style>
            <a:lnRef idx="2">
              <a:schemeClr val="accent5"/>
            </a:lnRef>
            <a:fillRef idx="0">
              <a:schemeClr val="accent5"/>
            </a:fillRef>
            <a:effectRef idx="1">
              <a:schemeClr val="accent5"/>
            </a:effectRef>
            <a:fontRef idx="minor">
              <a:schemeClr val="tx1"/>
            </a:fontRef>
          </p:style>
        </p:cxnSp>
        <p:sp>
          <p:nvSpPr>
            <p:cNvPr id="20" name="TextBox 19">
              <a:extLst>
                <a:ext uri="{FF2B5EF4-FFF2-40B4-BE49-F238E27FC236}">
                  <a16:creationId xmlns:a16="http://schemas.microsoft.com/office/drawing/2014/main" id="{FEDB3516-76D3-6697-236B-AD14CEAA2933}"/>
                </a:ext>
              </a:extLst>
            </p:cNvPr>
            <p:cNvSpPr txBox="1"/>
            <p:nvPr/>
          </p:nvSpPr>
          <p:spPr>
            <a:xfrm>
              <a:off x="2670476" y="1567346"/>
              <a:ext cx="678602" cy="386311"/>
            </a:xfrm>
            <a:prstGeom prst="rect">
              <a:avLst/>
            </a:prstGeom>
            <a:noFill/>
          </p:spPr>
          <p:txBody>
            <a:bodyPr wrap="none" rtlCol="0">
              <a:spAutoFit/>
            </a:bodyPr>
            <a:lstStyle/>
            <a:p>
              <a:pPr algn="r"/>
              <a:r>
                <a:rPr lang="en-US" sz="1999"/>
                <a:t>rst1</a:t>
              </a:r>
            </a:p>
          </p:txBody>
        </p:sp>
        <p:sp>
          <p:nvSpPr>
            <p:cNvPr id="21" name="TextBox 20">
              <a:extLst>
                <a:ext uri="{FF2B5EF4-FFF2-40B4-BE49-F238E27FC236}">
                  <a16:creationId xmlns:a16="http://schemas.microsoft.com/office/drawing/2014/main" id="{8BAD973C-D419-EC9A-9C0B-3AFC77A60D82}"/>
                </a:ext>
              </a:extLst>
            </p:cNvPr>
            <p:cNvSpPr txBox="1"/>
            <p:nvPr/>
          </p:nvSpPr>
          <p:spPr>
            <a:xfrm>
              <a:off x="8218162" y="1567346"/>
              <a:ext cx="678602" cy="386311"/>
            </a:xfrm>
            <a:prstGeom prst="rect">
              <a:avLst/>
            </a:prstGeom>
            <a:noFill/>
          </p:spPr>
          <p:txBody>
            <a:bodyPr wrap="none" rtlCol="0">
              <a:spAutoFit/>
            </a:bodyPr>
            <a:lstStyle/>
            <a:p>
              <a:r>
                <a:rPr lang="en-US" sz="1999"/>
                <a:t>rst2</a:t>
              </a:r>
            </a:p>
          </p:txBody>
        </p:sp>
        <p:sp>
          <p:nvSpPr>
            <p:cNvPr id="22" name="TextBox 21">
              <a:extLst>
                <a:ext uri="{FF2B5EF4-FFF2-40B4-BE49-F238E27FC236}">
                  <a16:creationId xmlns:a16="http://schemas.microsoft.com/office/drawing/2014/main" id="{86E8D639-5C23-A49E-68DE-BC323DF8681A}"/>
                </a:ext>
              </a:extLst>
            </p:cNvPr>
            <p:cNvSpPr txBox="1"/>
            <p:nvPr/>
          </p:nvSpPr>
          <p:spPr>
            <a:xfrm>
              <a:off x="2807962" y="3289531"/>
              <a:ext cx="553990" cy="386311"/>
            </a:xfrm>
            <a:prstGeom prst="rect">
              <a:avLst/>
            </a:prstGeom>
            <a:noFill/>
          </p:spPr>
          <p:txBody>
            <a:bodyPr wrap="none" rtlCol="0">
              <a:spAutoFit/>
            </a:bodyPr>
            <a:lstStyle/>
            <a:p>
              <a:r>
                <a:rPr lang="en-US" sz="1999" dirty="0" err="1"/>
                <a:t>clk</a:t>
              </a:r>
              <a:endParaRPr lang="en-US" sz="1999" dirty="0"/>
            </a:p>
          </p:txBody>
        </p:sp>
        <p:sp>
          <p:nvSpPr>
            <p:cNvPr id="23" name="TextBox 22">
              <a:extLst>
                <a:ext uri="{FF2B5EF4-FFF2-40B4-BE49-F238E27FC236}">
                  <a16:creationId xmlns:a16="http://schemas.microsoft.com/office/drawing/2014/main" id="{835E055C-0B09-2988-6C26-6CAEA9E6ED41}"/>
                </a:ext>
              </a:extLst>
            </p:cNvPr>
            <p:cNvSpPr txBox="1"/>
            <p:nvPr/>
          </p:nvSpPr>
          <p:spPr>
            <a:xfrm>
              <a:off x="4793295" y="1525994"/>
              <a:ext cx="2300564" cy="787765"/>
            </a:xfrm>
            <a:prstGeom prst="rect">
              <a:avLst/>
            </a:prstGeom>
            <a:noFill/>
          </p:spPr>
          <p:txBody>
            <a:bodyPr wrap="square" rtlCol="0">
              <a:spAutoFit/>
            </a:bodyPr>
            <a:lstStyle/>
            <a:p>
              <a:pPr algn="ctr"/>
              <a:r>
                <a:rPr lang="en-US" i="1" dirty="0"/>
                <a:t>asynchronous path</a:t>
              </a:r>
            </a:p>
          </p:txBody>
        </p:sp>
        <p:cxnSp>
          <p:nvCxnSpPr>
            <p:cNvPr id="24" name="Straight Arrow Connector 23">
              <a:extLst>
                <a:ext uri="{FF2B5EF4-FFF2-40B4-BE49-F238E27FC236}">
                  <a16:creationId xmlns:a16="http://schemas.microsoft.com/office/drawing/2014/main" id="{68E3B208-9643-F0A7-A6EA-098247A9466F}"/>
                </a:ext>
              </a:extLst>
            </p:cNvPr>
            <p:cNvCxnSpPr>
              <a:stCxn id="11" idx="0"/>
              <a:endCxn id="11" idx="3"/>
            </p:cNvCxnSpPr>
            <p:nvPr/>
          </p:nvCxnSpPr>
          <p:spPr>
            <a:xfrm>
              <a:off x="4507192" y="1957494"/>
              <a:ext cx="537530" cy="65772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6" name="Slide Number Placeholder 25">
            <a:extLst>
              <a:ext uri="{FF2B5EF4-FFF2-40B4-BE49-F238E27FC236}">
                <a16:creationId xmlns:a16="http://schemas.microsoft.com/office/drawing/2014/main" id="{4D471281-BEEE-2BB4-4DF2-71993F208193}"/>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45</a:t>
            </a:fld>
            <a:endParaRPr lang="en-US" dirty="0"/>
          </a:p>
        </p:txBody>
      </p:sp>
    </p:spTree>
    <p:extLst>
      <p:ext uri="{BB962C8B-B14F-4D97-AF65-F5344CB8AC3E}">
        <p14:creationId xmlns:p14="http://schemas.microsoft.com/office/powerpoint/2010/main" val="2928847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46</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dirty="0"/>
              <a:t>1.4 CDC Assertions</a:t>
            </a:r>
          </a:p>
        </p:txBody>
      </p:sp>
      <p:sp>
        <p:nvSpPr>
          <p:cNvPr id="13" name="Text Placeholder 2">
            <a:extLst>
              <a:ext uri="{FF2B5EF4-FFF2-40B4-BE49-F238E27FC236}">
                <a16:creationId xmlns:a16="http://schemas.microsoft.com/office/drawing/2014/main" id="{9C7BAD7D-C657-4E9F-24C1-F64F492D75B6}"/>
              </a:ext>
            </a:extLst>
          </p:cNvPr>
          <p:cNvSpPr txBox="1">
            <a:spLocks/>
          </p:cNvSpPr>
          <p:nvPr/>
        </p:nvSpPr>
        <p:spPr>
          <a:xfrm>
            <a:off x="1189587" y="3217105"/>
            <a:ext cx="103632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Assertion Based Verification</a:t>
            </a:r>
          </a:p>
          <a:p>
            <a:pPr marL="342900" indent="-342900">
              <a:buFont typeface="Arial" panose="020B0604020202020204" pitchFamily="34" charset="0"/>
              <a:buChar char="•"/>
            </a:pPr>
            <a:r>
              <a:rPr lang="en-US" dirty="0"/>
              <a:t>Overcoming Limitations</a:t>
            </a:r>
          </a:p>
        </p:txBody>
      </p:sp>
    </p:spTree>
    <p:extLst>
      <p:ext uri="{BB962C8B-B14F-4D97-AF65-F5344CB8AC3E}">
        <p14:creationId xmlns:p14="http://schemas.microsoft.com/office/powerpoint/2010/main" val="1009177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p:txBody>
          <a:bodyPr>
            <a:normAutofit/>
          </a:bodyPr>
          <a:lstStyle/>
          <a:p>
            <a:r>
              <a:rPr lang="en-US" b="1" dirty="0"/>
              <a:t>Structural CDC/RDC - Limitations</a:t>
            </a:r>
          </a:p>
        </p:txBody>
      </p:sp>
      <p:sp>
        <p:nvSpPr>
          <p:cNvPr id="7" name="TextBox 6">
            <a:extLst>
              <a:ext uri="{FF2B5EF4-FFF2-40B4-BE49-F238E27FC236}">
                <a16:creationId xmlns:a16="http://schemas.microsoft.com/office/drawing/2014/main" id="{51D2DCF5-C3F2-0D6F-85A7-C6F0621B865D}"/>
              </a:ext>
            </a:extLst>
          </p:cNvPr>
          <p:cNvSpPr txBox="1"/>
          <p:nvPr/>
        </p:nvSpPr>
        <p:spPr>
          <a:xfrm>
            <a:off x="431801" y="1823130"/>
            <a:ext cx="3370474" cy="369332"/>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 Constraints based static checks</a:t>
            </a:r>
          </a:p>
        </p:txBody>
      </p:sp>
      <p:sp>
        <p:nvSpPr>
          <p:cNvPr id="8" name="TextBox 7">
            <a:extLst>
              <a:ext uri="{FF2B5EF4-FFF2-40B4-BE49-F238E27FC236}">
                <a16:creationId xmlns:a16="http://schemas.microsoft.com/office/drawing/2014/main" id="{779F246F-04A2-C781-A28A-87569D42404F}"/>
              </a:ext>
            </a:extLst>
          </p:cNvPr>
          <p:cNvSpPr txBox="1"/>
          <p:nvPr/>
        </p:nvSpPr>
        <p:spPr>
          <a:xfrm>
            <a:off x="9162215" y="1827977"/>
            <a:ext cx="2809552" cy="369332"/>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 Rules based static checks</a:t>
            </a:r>
          </a:p>
        </p:txBody>
      </p:sp>
      <p:cxnSp>
        <p:nvCxnSpPr>
          <p:cNvPr id="10" name="Connector: Elbow 9">
            <a:extLst>
              <a:ext uri="{FF2B5EF4-FFF2-40B4-BE49-F238E27FC236}">
                <a16:creationId xmlns:a16="http://schemas.microsoft.com/office/drawing/2014/main" id="{14B9A59B-BB53-E488-EE16-8F3BD32E5AB1}"/>
              </a:ext>
            </a:extLst>
          </p:cNvPr>
          <p:cNvCxnSpPr>
            <a:stCxn id="3" idx="2"/>
            <a:endCxn id="7" idx="0"/>
          </p:cNvCxnSpPr>
          <p:nvPr/>
        </p:nvCxnSpPr>
        <p:spPr>
          <a:xfrm rot="5400000">
            <a:off x="3903773" y="-369097"/>
            <a:ext cx="405492" cy="3978962"/>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2ACD480E-72E1-06BB-3032-CF6E5B4BB049}"/>
              </a:ext>
            </a:extLst>
          </p:cNvPr>
          <p:cNvCxnSpPr>
            <a:stCxn id="3" idx="2"/>
            <a:endCxn id="8" idx="0"/>
          </p:cNvCxnSpPr>
          <p:nvPr/>
        </p:nvCxnSpPr>
        <p:spPr>
          <a:xfrm rot="16200000" flipH="1">
            <a:off x="8126326" y="-612689"/>
            <a:ext cx="410339" cy="4470991"/>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EB66C51-8F10-EF60-0B1D-0BF1F1EE133C}"/>
              </a:ext>
            </a:extLst>
          </p:cNvPr>
          <p:cNvSpPr txBox="1"/>
          <p:nvPr/>
        </p:nvSpPr>
        <p:spPr>
          <a:xfrm>
            <a:off x="200548" y="2400733"/>
            <a:ext cx="6000751"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Affect the results of the structural checks</a:t>
            </a:r>
          </a:p>
        </p:txBody>
      </p:sp>
      <p:sp>
        <p:nvSpPr>
          <p:cNvPr id="20" name="TextBox 19">
            <a:extLst>
              <a:ext uri="{FF2B5EF4-FFF2-40B4-BE49-F238E27FC236}">
                <a16:creationId xmlns:a16="http://schemas.microsoft.com/office/drawing/2014/main" id="{D7FCE415-B672-2295-8738-6AC541AC761A}"/>
              </a:ext>
            </a:extLst>
          </p:cNvPr>
          <p:cNvSpPr txBox="1"/>
          <p:nvPr/>
        </p:nvSpPr>
        <p:spPr>
          <a:xfrm>
            <a:off x="208167" y="2883453"/>
            <a:ext cx="6000751"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Are taken blindly for the structural verification</a:t>
            </a:r>
          </a:p>
        </p:txBody>
      </p:sp>
      <p:sp>
        <p:nvSpPr>
          <p:cNvPr id="21" name="TextBox 20">
            <a:extLst>
              <a:ext uri="{FF2B5EF4-FFF2-40B4-BE49-F238E27FC236}">
                <a16:creationId xmlns:a16="http://schemas.microsoft.com/office/drawing/2014/main" id="{EC45D32E-E0BF-27DC-D067-B5974E9BF4AF}"/>
              </a:ext>
            </a:extLst>
          </p:cNvPr>
          <p:cNvSpPr txBox="1"/>
          <p:nvPr/>
        </p:nvSpPr>
        <p:spPr>
          <a:xfrm>
            <a:off x="691842" y="3222007"/>
            <a:ext cx="7581541"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e.g., a CDC can be bypassed if the crossing signal is pseudo-static</a:t>
            </a:r>
          </a:p>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7" name="Picture 36" descr="A screenshot of a computer&#10;&#10;Description automatically generated">
            <a:extLst>
              <a:ext uri="{FF2B5EF4-FFF2-40B4-BE49-F238E27FC236}">
                <a16:creationId xmlns:a16="http://schemas.microsoft.com/office/drawing/2014/main" id="{1E7301FD-4229-2C58-23B7-3745D74890BE}"/>
              </a:ext>
            </a:extLst>
          </p:cNvPr>
          <p:cNvPicPr>
            <a:picLocks noChangeAspect="1"/>
          </p:cNvPicPr>
          <p:nvPr/>
        </p:nvPicPr>
        <p:blipFill rotWithShape="1">
          <a:blip r:embed="rId3">
            <a:extLst>
              <a:ext uri="{28A0092B-C50C-407E-A947-70E740481C1C}">
                <a14:useLocalDpi xmlns:a14="http://schemas.microsoft.com/office/drawing/2010/main" val="0"/>
              </a:ext>
            </a:extLst>
          </a:blip>
          <a:srcRect l="38667" t="45762" r="12500" b="4925"/>
          <a:stretch/>
        </p:blipFill>
        <p:spPr>
          <a:xfrm>
            <a:off x="147884" y="4099630"/>
            <a:ext cx="3257887" cy="1779051"/>
          </a:xfrm>
          <a:prstGeom prst="rect">
            <a:avLst/>
          </a:prstGeom>
        </p:spPr>
      </p:pic>
      <p:sp>
        <p:nvSpPr>
          <p:cNvPr id="38" name="TextBox 37">
            <a:extLst>
              <a:ext uri="{FF2B5EF4-FFF2-40B4-BE49-F238E27FC236}">
                <a16:creationId xmlns:a16="http://schemas.microsoft.com/office/drawing/2014/main" id="{95474807-BB8E-DA02-DB2D-D8F5348E10AE}"/>
              </a:ext>
            </a:extLst>
          </p:cNvPr>
          <p:cNvSpPr txBox="1"/>
          <p:nvPr/>
        </p:nvSpPr>
        <p:spPr>
          <a:xfrm flipH="1">
            <a:off x="60904" y="3638415"/>
            <a:ext cx="3555420"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set_case_analysis</a:t>
            </a: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0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configuration_signal</a:t>
            </a:r>
            <a:endPar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39" name="Multiplication Sign 38">
            <a:extLst>
              <a:ext uri="{FF2B5EF4-FFF2-40B4-BE49-F238E27FC236}">
                <a16:creationId xmlns:a16="http://schemas.microsoft.com/office/drawing/2014/main" id="{7E03DFB5-D3FC-5E62-1050-B761F84CFB27}"/>
              </a:ext>
            </a:extLst>
          </p:cNvPr>
          <p:cNvSpPr/>
          <p:nvPr/>
        </p:nvSpPr>
        <p:spPr>
          <a:xfrm>
            <a:off x="94382" y="3725305"/>
            <a:ext cx="233030" cy="212128"/>
          </a:xfrm>
          <a:prstGeom prst="mathMultiply">
            <a:avLst/>
          </a:prstGeom>
          <a:solidFill>
            <a:srgbClr val="26874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descr="A screenshot of a computer&#10;&#10;Description automatically generated">
            <a:extLst>
              <a:ext uri="{FF2B5EF4-FFF2-40B4-BE49-F238E27FC236}">
                <a16:creationId xmlns:a16="http://schemas.microsoft.com/office/drawing/2014/main" id="{14F98837-B4D7-713F-39AC-833A4A616917}"/>
              </a:ext>
            </a:extLst>
          </p:cNvPr>
          <p:cNvPicPr>
            <a:picLocks noChangeAspect="1"/>
          </p:cNvPicPr>
          <p:nvPr/>
        </p:nvPicPr>
        <p:blipFill rotWithShape="1">
          <a:blip r:embed="rId3">
            <a:extLst>
              <a:ext uri="{28A0092B-C50C-407E-A947-70E740481C1C}">
                <a14:useLocalDpi xmlns:a14="http://schemas.microsoft.com/office/drawing/2010/main" val="0"/>
              </a:ext>
            </a:extLst>
          </a:blip>
          <a:srcRect l="38667" t="45762" r="12500" b="4925"/>
          <a:stretch/>
        </p:blipFill>
        <p:spPr>
          <a:xfrm>
            <a:off x="3759414" y="4075563"/>
            <a:ext cx="3257887" cy="1779051"/>
          </a:xfrm>
          <a:prstGeom prst="rect">
            <a:avLst/>
          </a:prstGeom>
        </p:spPr>
      </p:pic>
      <p:sp>
        <p:nvSpPr>
          <p:cNvPr id="41" name="TextBox 40">
            <a:extLst>
              <a:ext uri="{FF2B5EF4-FFF2-40B4-BE49-F238E27FC236}">
                <a16:creationId xmlns:a16="http://schemas.microsoft.com/office/drawing/2014/main" id="{3FF7D284-C1C0-3FF0-FD41-B76579656F15}"/>
              </a:ext>
            </a:extLst>
          </p:cNvPr>
          <p:cNvSpPr txBox="1"/>
          <p:nvPr/>
        </p:nvSpPr>
        <p:spPr>
          <a:xfrm flipH="1">
            <a:off x="3656784" y="3638415"/>
            <a:ext cx="3634420"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set_case_analysis</a:t>
            </a: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1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configuration_signal</a:t>
            </a:r>
            <a:endPar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42" name="Multiplication Sign 41">
            <a:extLst>
              <a:ext uri="{FF2B5EF4-FFF2-40B4-BE49-F238E27FC236}">
                <a16:creationId xmlns:a16="http://schemas.microsoft.com/office/drawing/2014/main" id="{D635C759-553C-CC02-5614-25B5E1787A57}"/>
              </a:ext>
            </a:extLst>
          </p:cNvPr>
          <p:cNvSpPr/>
          <p:nvPr/>
        </p:nvSpPr>
        <p:spPr>
          <a:xfrm>
            <a:off x="3690262" y="3725305"/>
            <a:ext cx="233030" cy="212128"/>
          </a:xfrm>
          <a:prstGeom prst="mathMultiply">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Multiplication Sign 42">
            <a:extLst>
              <a:ext uri="{FF2B5EF4-FFF2-40B4-BE49-F238E27FC236}">
                <a16:creationId xmlns:a16="http://schemas.microsoft.com/office/drawing/2014/main" id="{D1BF0EDB-69EF-2958-8AAB-85F7CF651AA1}"/>
              </a:ext>
            </a:extLst>
          </p:cNvPr>
          <p:cNvSpPr/>
          <p:nvPr/>
        </p:nvSpPr>
        <p:spPr>
          <a:xfrm>
            <a:off x="1211841" y="5679743"/>
            <a:ext cx="233030" cy="212128"/>
          </a:xfrm>
          <a:prstGeom prst="mathMultiply">
            <a:avLst/>
          </a:prstGeom>
          <a:solidFill>
            <a:srgbClr val="26874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Multiplication Sign 43">
            <a:extLst>
              <a:ext uri="{FF2B5EF4-FFF2-40B4-BE49-F238E27FC236}">
                <a16:creationId xmlns:a16="http://schemas.microsoft.com/office/drawing/2014/main" id="{AFC120AE-34F0-0847-D292-23600A6981F3}"/>
              </a:ext>
            </a:extLst>
          </p:cNvPr>
          <p:cNvSpPr/>
          <p:nvPr/>
        </p:nvSpPr>
        <p:spPr>
          <a:xfrm>
            <a:off x="4815800" y="5654514"/>
            <a:ext cx="233030" cy="212128"/>
          </a:xfrm>
          <a:prstGeom prst="mathMultiply">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DC20E94-5158-3D8D-3055-D69E99F69B85}"/>
              </a:ext>
            </a:extLst>
          </p:cNvPr>
          <p:cNvSpPr txBox="1"/>
          <p:nvPr/>
        </p:nvSpPr>
        <p:spPr>
          <a:xfrm>
            <a:off x="691842" y="4921860"/>
            <a:ext cx="1197781" cy="244800"/>
          </a:xfrm>
          <a:prstGeom prst="rect">
            <a:avLst/>
          </a:prstGeom>
          <a:solidFill>
            <a:srgbClr val="26874D"/>
          </a:solidFill>
        </p:spPr>
        <p:txBody>
          <a:bodyPr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E7E6E6"/>
                </a:solidFill>
                <a:latin typeface="Calibri" panose="020F0502020204030204"/>
              </a:rPr>
              <a:t>s</a:t>
            </a:r>
            <a:r>
              <a:rPr kumimoji="0" lang="en-US" sz="1600" b="0" i="0" u="none" strike="noStrike" kern="1200" cap="none" spc="0" normalizeH="0" baseline="0" noProof="0" dirty="0" err="1">
                <a:ln>
                  <a:noFill/>
                </a:ln>
                <a:solidFill>
                  <a:srgbClr val="E7E6E6"/>
                </a:solidFill>
                <a:effectLst/>
                <a:uLnTx/>
                <a:uFillTx/>
                <a:latin typeface="Calibri" panose="020F0502020204030204"/>
                <a:ea typeface="+mn-ea"/>
                <a:cs typeface="+mn-cs"/>
              </a:rPr>
              <a:t>ynchronous</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46" name="TextBox 45">
            <a:extLst>
              <a:ext uri="{FF2B5EF4-FFF2-40B4-BE49-F238E27FC236}">
                <a16:creationId xmlns:a16="http://schemas.microsoft.com/office/drawing/2014/main" id="{AD1403F0-4785-3FFF-4759-46A36F214E03}"/>
              </a:ext>
            </a:extLst>
          </p:cNvPr>
          <p:cNvSpPr txBox="1"/>
          <p:nvPr/>
        </p:nvSpPr>
        <p:spPr>
          <a:xfrm>
            <a:off x="3589929" y="5488796"/>
            <a:ext cx="1196802" cy="246221"/>
          </a:xfrm>
          <a:prstGeom prst="rect">
            <a:avLst/>
          </a:prstGeom>
          <a:solidFill>
            <a:srgbClr val="C00000"/>
          </a:solidFill>
        </p:spPr>
        <p:txBody>
          <a:bodyPr wrap="non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E7E6E6"/>
                </a:solidFill>
                <a:latin typeface="Calibri" panose="020F0502020204030204"/>
              </a:rPr>
              <a:t>a</a:t>
            </a:r>
            <a:r>
              <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rPr>
              <a:t>synchronous </a:t>
            </a:r>
          </a:p>
        </p:txBody>
      </p:sp>
      <p:sp>
        <p:nvSpPr>
          <p:cNvPr id="50" name="TextBox 49">
            <a:extLst>
              <a:ext uri="{FF2B5EF4-FFF2-40B4-BE49-F238E27FC236}">
                <a16:creationId xmlns:a16="http://schemas.microsoft.com/office/drawing/2014/main" id="{1C09AA88-FFB6-94D5-E35F-CEAE3D5FF3C3}"/>
              </a:ext>
            </a:extLst>
          </p:cNvPr>
          <p:cNvSpPr txBox="1"/>
          <p:nvPr/>
        </p:nvSpPr>
        <p:spPr>
          <a:xfrm>
            <a:off x="7410667" y="2400733"/>
            <a:ext cx="6000751"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Not possible to have rules for all architectures</a:t>
            </a:r>
          </a:p>
        </p:txBody>
      </p:sp>
      <p:sp>
        <p:nvSpPr>
          <p:cNvPr id="51" name="TextBox 50">
            <a:extLst>
              <a:ext uri="{FF2B5EF4-FFF2-40B4-BE49-F238E27FC236}">
                <a16:creationId xmlns:a16="http://schemas.microsoft.com/office/drawing/2014/main" id="{8769D39A-9518-897B-9A83-366AF165B4E5}"/>
              </a:ext>
            </a:extLst>
          </p:cNvPr>
          <p:cNvSpPr txBox="1"/>
          <p:nvPr/>
        </p:nvSpPr>
        <p:spPr>
          <a:xfrm>
            <a:off x="7410667" y="2903703"/>
            <a:ext cx="6000751"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False positives / negatives</a:t>
            </a:r>
          </a:p>
        </p:txBody>
      </p:sp>
      <p:sp>
        <p:nvSpPr>
          <p:cNvPr id="54" name="TextBox 53">
            <a:extLst>
              <a:ext uri="{FF2B5EF4-FFF2-40B4-BE49-F238E27FC236}">
                <a16:creationId xmlns:a16="http://schemas.microsoft.com/office/drawing/2014/main" id="{225AAEAE-E69E-9C7F-356F-06810577BFE8}"/>
              </a:ext>
            </a:extLst>
          </p:cNvPr>
          <p:cNvSpPr txBox="1"/>
          <p:nvPr/>
        </p:nvSpPr>
        <p:spPr>
          <a:xfrm>
            <a:off x="7410667" y="3406673"/>
            <a:ext cx="6000751"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Cannot verify correctness of design</a:t>
            </a:r>
          </a:p>
        </p:txBody>
      </p:sp>
      <p:sp>
        <p:nvSpPr>
          <p:cNvPr id="14" name="Slide Number Placeholder 13">
            <a:extLst>
              <a:ext uri="{FF2B5EF4-FFF2-40B4-BE49-F238E27FC236}">
                <a16:creationId xmlns:a16="http://schemas.microsoft.com/office/drawing/2014/main" id="{AF609B4E-F2B3-52E5-57B4-1B32F68DCB9D}"/>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47</a:t>
            </a:fld>
            <a:endParaRPr lang="en-US" dirty="0"/>
          </a:p>
        </p:txBody>
      </p:sp>
    </p:spTree>
    <p:extLst>
      <p:ext uri="{BB962C8B-B14F-4D97-AF65-F5344CB8AC3E}">
        <p14:creationId xmlns:p14="http://schemas.microsoft.com/office/powerpoint/2010/main" val="2902584530"/>
      </p:ext>
    </p:extLst>
  </p:cSld>
  <p:clrMapOvr>
    <a:masterClrMapping/>
  </p:clrMapOvr>
  <mc:AlternateContent xmlns:mc="http://schemas.openxmlformats.org/markup-compatibility/2006" xmlns:p14="http://schemas.microsoft.com/office/powerpoint/2010/main">
    <mc:Choice Requires="p14">
      <p:transition spd="slow" p14:dur="2000" advTm="122455"/>
    </mc:Choice>
    <mc:Fallback xmlns="">
      <p:transition spd="slow" advTm="12245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D2DCF5-C3F2-0D6F-85A7-C6F0621B865D}"/>
              </a:ext>
            </a:extLst>
          </p:cNvPr>
          <p:cNvSpPr txBox="1"/>
          <p:nvPr/>
        </p:nvSpPr>
        <p:spPr>
          <a:xfrm>
            <a:off x="431801" y="1823130"/>
            <a:ext cx="3370474" cy="369332"/>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 Constraints based static checks</a:t>
            </a:r>
          </a:p>
        </p:txBody>
      </p:sp>
      <p:sp>
        <p:nvSpPr>
          <p:cNvPr id="8" name="TextBox 7">
            <a:extLst>
              <a:ext uri="{FF2B5EF4-FFF2-40B4-BE49-F238E27FC236}">
                <a16:creationId xmlns:a16="http://schemas.microsoft.com/office/drawing/2014/main" id="{779F246F-04A2-C781-A28A-87569D42404F}"/>
              </a:ext>
            </a:extLst>
          </p:cNvPr>
          <p:cNvSpPr txBox="1"/>
          <p:nvPr/>
        </p:nvSpPr>
        <p:spPr>
          <a:xfrm>
            <a:off x="9162215" y="1827977"/>
            <a:ext cx="2809552" cy="369332"/>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 Rules based static checks</a:t>
            </a:r>
          </a:p>
        </p:txBody>
      </p:sp>
      <p:cxnSp>
        <p:nvCxnSpPr>
          <p:cNvPr id="10" name="Connector: Elbow 9">
            <a:extLst>
              <a:ext uri="{FF2B5EF4-FFF2-40B4-BE49-F238E27FC236}">
                <a16:creationId xmlns:a16="http://schemas.microsoft.com/office/drawing/2014/main" id="{14B9A59B-BB53-E488-EE16-8F3BD32E5AB1}"/>
              </a:ext>
            </a:extLst>
          </p:cNvPr>
          <p:cNvCxnSpPr>
            <a:cxnSpLocks/>
            <a:endCxn id="7" idx="0"/>
          </p:cNvCxnSpPr>
          <p:nvPr/>
        </p:nvCxnSpPr>
        <p:spPr>
          <a:xfrm rot="5400000">
            <a:off x="3910741" y="-366364"/>
            <a:ext cx="395791" cy="3983196"/>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2ACD480E-72E1-06BB-3032-CF6E5B4BB049}"/>
              </a:ext>
            </a:extLst>
          </p:cNvPr>
          <p:cNvCxnSpPr>
            <a:cxnSpLocks/>
            <a:endCxn id="8" idx="0"/>
          </p:cNvCxnSpPr>
          <p:nvPr/>
        </p:nvCxnSpPr>
        <p:spPr>
          <a:xfrm rot="16200000" flipH="1">
            <a:off x="8133293" y="-605721"/>
            <a:ext cx="400638" cy="4466757"/>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EB66C51-8F10-EF60-0B1D-0BF1F1EE133C}"/>
              </a:ext>
            </a:extLst>
          </p:cNvPr>
          <p:cNvSpPr txBox="1"/>
          <p:nvPr/>
        </p:nvSpPr>
        <p:spPr>
          <a:xfrm>
            <a:off x="200548" y="2400733"/>
            <a:ext cx="6000751"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Affect the results of the structural checks</a:t>
            </a:r>
          </a:p>
        </p:txBody>
      </p:sp>
      <p:sp>
        <p:nvSpPr>
          <p:cNvPr id="20" name="TextBox 19">
            <a:extLst>
              <a:ext uri="{FF2B5EF4-FFF2-40B4-BE49-F238E27FC236}">
                <a16:creationId xmlns:a16="http://schemas.microsoft.com/office/drawing/2014/main" id="{D7FCE415-B672-2295-8738-6AC541AC761A}"/>
              </a:ext>
            </a:extLst>
          </p:cNvPr>
          <p:cNvSpPr txBox="1"/>
          <p:nvPr/>
        </p:nvSpPr>
        <p:spPr>
          <a:xfrm>
            <a:off x="208167" y="2883453"/>
            <a:ext cx="6000751"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Are taken blindly for the structural verification</a:t>
            </a:r>
          </a:p>
        </p:txBody>
      </p:sp>
      <p:sp>
        <p:nvSpPr>
          <p:cNvPr id="21" name="TextBox 20">
            <a:extLst>
              <a:ext uri="{FF2B5EF4-FFF2-40B4-BE49-F238E27FC236}">
                <a16:creationId xmlns:a16="http://schemas.microsoft.com/office/drawing/2014/main" id="{EC45D32E-E0BF-27DC-D067-B5974E9BF4AF}"/>
              </a:ext>
            </a:extLst>
          </p:cNvPr>
          <p:cNvSpPr txBox="1"/>
          <p:nvPr/>
        </p:nvSpPr>
        <p:spPr>
          <a:xfrm>
            <a:off x="691842" y="3222007"/>
            <a:ext cx="7581541"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e.g., a CDC can be bypassed if the crossing signal is pseudo-static</a:t>
            </a:r>
          </a:p>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5474807-BB8E-DA02-DB2D-D8F5348E10AE}"/>
              </a:ext>
            </a:extLst>
          </p:cNvPr>
          <p:cNvSpPr txBox="1"/>
          <p:nvPr/>
        </p:nvSpPr>
        <p:spPr>
          <a:xfrm flipH="1">
            <a:off x="60904" y="3638415"/>
            <a:ext cx="3555420"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set_case_analysis</a:t>
            </a: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0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configuration_signal</a:t>
            </a:r>
            <a:endPar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39" name="Multiplication Sign 38">
            <a:extLst>
              <a:ext uri="{FF2B5EF4-FFF2-40B4-BE49-F238E27FC236}">
                <a16:creationId xmlns:a16="http://schemas.microsoft.com/office/drawing/2014/main" id="{7E03DFB5-D3FC-5E62-1050-B761F84CFB27}"/>
              </a:ext>
            </a:extLst>
          </p:cNvPr>
          <p:cNvSpPr/>
          <p:nvPr/>
        </p:nvSpPr>
        <p:spPr>
          <a:xfrm>
            <a:off x="94382" y="3725305"/>
            <a:ext cx="233030" cy="212128"/>
          </a:xfrm>
          <a:prstGeom prst="mathMultiply">
            <a:avLst/>
          </a:prstGeom>
          <a:solidFill>
            <a:srgbClr val="26874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FF7D284-C1C0-3FF0-FD41-B76579656F15}"/>
              </a:ext>
            </a:extLst>
          </p:cNvPr>
          <p:cNvSpPr txBox="1"/>
          <p:nvPr/>
        </p:nvSpPr>
        <p:spPr>
          <a:xfrm flipH="1">
            <a:off x="3656784" y="3638415"/>
            <a:ext cx="3634420"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set_case_analysis</a:t>
            </a:r>
            <a:r>
              <a:rPr kumimoji="0" lang="en-US" sz="16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1 </a:t>
            </a:r>
            <a:r>
              <a:rPr kumimoji="0" lang="en-US" sz="16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configuration_signal</a:t>
            </a:r>
            <a:endParaRPr kumimoji="0" lang="en-US" sz="16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p:txBody>
      </p:sp>
      <p:sp>
        <p:nvSpPr>
          <p:cNvPr id="42" name="Multiplication Sign 41">
            <a:extLst>
              <a:ext uri="{FF2B5EF4-FFF2-40B4-BE49-F238E27FC236}">
                <a16:creationId xmlns:a16="http://schemas.microsoft.com/office/drawing/2014/main" id="{D635C759-553C-CC02-5614-25B5E1787A57}"/>
              </a:ext>
            </a:extLst>
          </p:cNvPr>
          <p:cNvSpPr/>
          <p:nvPr/>
        </p:nvSpPr>
        <p:spPr>
          <a:xfrm>
            <a:off x="3690262" y="3725305"/>
            <a:ext cx="233030" cy="212128"/>
          </a:xfrm>
          <a:prstGeom prst="mathMultiply">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C09AA88-FFB6-94D5-E35F-CEAE3D5FF3C3}"/>
              </a:ext>
            </a:extLst>
          </p:cNvPr>
          <p:cNvSpPr txBox="1"/>
          <p:nvPr/>
        </p:nvSpPr>
        <p:spPr>
          <a:xfrm>
            <a:off x="7410668" y="2400733"/>
            <a:ext cx="4765454"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Not possible to have rules for all architectures</a:t>
            </a:r>
          </a:p>
        </p:txBody>
      </p:sp>
      <p:sp>
        <p:nvSpPr>
          <p:cNvPr id="51" name="TextBox 50">
            <a:extLst>
              <a:ext uri="{FF2B5EF4-FFF2-40B4-BE49-F238E27FC236}">
                <a16:creationId xmlns:a16="http://schemas.microsoft.com/office/drawing/2014/main" id="{8769D39A-9518-897B-9A83-366AF165B4E5}"/>
              </a:ext>
            </a:extLst>
          </p:cNvPr>
          <p:cNvSpPr txBox="1"/>
          <p:nvPr/>
        </p:nvSpPr>
        <p:spPr>
          <a:xfrm>
            <a:off x="7410668" y="2903703"/>
            <a:ext cx="4573166"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False positives / negatives</a:t>
            </a:r>
          </a:p>
        </p:txBody>
      </p:sp>
      <p:sp>
        <p:nvSpPr>
          <p:cNvPr id="54" name="TextBox 53">
            <a:extLst>
              <a:ext uri="{FF2B5EF4-FFF2-40B4-BE49-F238E27FC236}">
                <a16:creationId xmlns:a16="http://schemas.microsoft.com/office/drawing/2014/main" id="{225AAEAE-E69E-9C7F-356F-06810577BFE8}"/>
              </a:ext>
            </a:extLst>
          </p:cNvPr>
          <p:cNvSpPr txBox="1"/>
          <p:nvPr/>
        </p:nvSpPr>
        <p:spPr>
          <a:xfrm>
            <a:off x="7410668" y="3406673"/>
            <a:ext cx="45611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Cannot verify correctness of design</a:t>
            </a:r>
          </a:p>
        </p:txBody>
      </p:sp>
      <p:sp>
        <p:nvSpPr>
          <p:cNvPr id="14" name="Title 2">
            <a:extLst>
              <a:ext uri="{FF2B5EF4-FFF2-40B4-BE49-F238E27FC236}">
                <a16:creationId xmlns:a16="http://schemas.microsoft.com/office/drawing/2014/main" id="{3506C323-0796-BE0E-66FC-FFFCF465D160}"/>
              </a:ext>
            </a:extLst>
          </p:cNvPr>
          <p:cNvSpPr txBox="1">
            <a:spLocks/>
          </p:cNvSpPr>
          <p:nvPr/>
        </p:nvSpPr>
        <p:spPr>
          <a:xfrm>
            <a:off x="0" y="396875"/>
            <a:ext cx="12139733" cy="1030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200" b="1" dirty="0"/>
              <a:t>Overcoming Limitations-Assertions based Verification</a:t>
            </a:r>
            <a:endParaRPr kumimoji="0" lang="en-US" sz="42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6" name="Rectangle 15">
            <a:extLst>
              <a:ext uri="{FF2B5EF4-FFF2-40B4-BE49-F238E27FC236}">
                <a16:creationId xmlns:a16="http://schemas.microsoft.com/office/drawing/2014/main" id="{4A12422D-6720-9DEB-6C89-5A335CED9878}"/>
              </a:ext>
            </a:extLst>
          </p:cNvPr>
          <p:cNvSpPr/>
          <p:nvPr/>
        </p:nvSpPr>
        <p:spPr>
          <a:xfrm>
            <a:off x="7386821" y="1315843"/>
            <a:ext cx="4693684" cy="4873289"/>
          </a:xfrm>
          <a:prstGeom prst="rect">
            <a:avLst/>
          </a:prstGeom>
          <a:solidFill>
            <a:schemeClr val="accent2">
              <a:lumMod val="75000"/>
              <a:alpha val="3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Assertions</a:t>
            </a:r>
          </a:p>
        </p:txBody>
      </p:sp>
      <p:sp>
        <p:nvSpPr>
          <p:cNvPr id="12" name="Slide Number Placeholder 11">
            <a:extLst>
              <a:ext uri="{FF2B5EF4-FFF2-40B4-BE49-F238E27FC236}">
                <a16:creationId xmlns:a16="http://schemas.microsoft.com/office/drawing/2014/main" id="{380294E7-1CF1-5D32-CF85-D9AA06F32ECF}"/>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48</a:t>
            </a:fld>
            <a:endParaRPr lang="en-US" dirty="0"/>
          </a:p>
        </p:txBody>
      </p:sp>
      <p:pic>
        <p:nvPicPr>
          <p:cNvPr id="9" name="Picture 8" descr="A screenshot of a computer&#10;&#10;Description automatically generated">
            <a:extLst>
              <a:ext uri="{FF2B5EF4-FFF2-40B4-BE49-F238E27FC236}">
                <a16:creationId xmlns:a16="http://schemas.microsoft.com/office/drawing/2014/main" id="{3440013B-326C-9CEC-9307-913F240A39DC}"/>
              </a:ext>
            </a:extLst>
          </p:cNvPr>
          <p:cNvPicPr>
            <a:picLocks noChangeAspect="1"/>
          </p:cNvPicPr>
          <p:nvPr/>
        </p:nvPicPr>
        <p:blipFill rotWithShape="1">
          <a:blip r:embed="rId3">
            <a:extLst>
              <a:ext uri="{28A0092B-C50C-407E-A947-70E740481C1C}">
                <a14:useLocalDpi xmlns:a14="http://schemas.microsoft.com/office/drawing/2010/main" val="0"/>
              </a:ext>
            </a:extLst>
          </a:blip>
          <a:srcRect l="38667" t="45762" r="12500" b="4925"/>
          <a:stretch/>
        </p:blipFill>
        <p:spPr>
          <a:xfrm>
            <a:off x="147884" y="4099630"/>
            <a:ext cx="3257887" cy="1779051"/>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EE3089C4-2EBC-CEFA-D262-DCD0CAF17CE3}"/>
              </a:ext>
            </a:extLst>
          </p:cNvPr>
          <p:cNvPicPr>
            <a:picLocks noChangeAspect="1"/>
          </p:cNvPicPr>
          <p:nvPr/>
        </p:nvPicPr>
        <p:blipFill rotWithShape="1">
          <a:blip r:embed="rId3">
            <a:extLst>
              <a:ext uri="{28A0092B-C50C-407E-A947-70E740481C1C}">
                <a14:useLocalDpi xmlns:a14="http://schemas.microsoft.com/office/drawing/2010/main" val="0"/>
              </a:ext>
            </a:extLst>
          </a:blip>
          <a:srcRect l="38667" t="45762" r="12500" b="4925"/>
          <a:stretch/>
        </p:blipFill>
        <p:spPr>
          <a:xfrm>
            <a:off x="3759414" y="4075563"/>
            <a:ext cx="3257887" cy="1779051"/>
          </a:xfrm>
          <a:prstGeom prst="rect">
            <a:avLst/>
          </a:prstGeom>
        </p:spPr>
      </p:pic>
      <p:sp>
        <p:nvSpPr>
          <p:cNvPr id="17" name="Multiplication Sign 16">
            <a:extLst>
              <a:ext uri="{FF2B5EF4-FFF2-40B4-BE49-F238E27FC236}">
                <a16:creationId xmlns:a16="http://schemas.microsoft.com/office/drawing/2014/main" id="{232EDD20-C68D-33EA-C754-AEDE06A76C00}"/>
              </a:ext>
            </a:extLst>
          </p:cNvPr>
          <p:cNvSpPr/>
          <p:nvPr/>
        </p:nvSpPr>
        <p:spPr>
          <a:xfrm>
            <a:off x="1211841" y="5679743"/>
            <a:ext cx="233030" cy="212128"/>
          </a:xfrm>
          <a:prstGeom prst="mathMultiply">
            <a:avLst/>
          </a:prstGeom>
          <a:solidFill>
            <a:srgbClr val="26874D"/>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Multiplication Sign 17">
            <a:extLst>
              <a:ext uri="{FF2B5EF4-FFF2-40B4-BE49-F238E27FC236}">
                <a16:creationId xmlns:a16="http://schemas.microsoft.com/office/drawing/2014/main" id="{4D0F976A-0926-713C-A343-6A5E504FAC0A}"/>
              </a:ext>
            </a:extLst>
          </p:cNvPr>
          <p:cNvSpPr/>
          <p:nvPr/>
        </p:nvSpPr>
        <p:spPr>
          <a:xfrm>
            <a:off x="4815800" y="5654514"/>
            <a:ext cx="233030" cy="212128"/>
          </a:xfrm>
          <a:prstGeom prst="mathMultiply">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44">
            <a:extLst>
              <a:ext uri="{FF2B5EF4-FFF2-40B4-BE49-F238E27FC236}">
                <a16:creationId xmlns:a16="http://schemas.microsoft.com/office/drawing/2014/main" id="{2FD02BA5-F007-4FF0-9B92-1CAA5B1CBF65}"/>
              </a:ext>
            </a:extLst>
          </p:cNvPr>
          <p:cNvSpPr txBox="1"/>
          <p:nvPr/>
        </p:nvSpPr>
        <p:spPr>
          <a:xfrm>
            <a:off x="691842" y="4921860"/>
            <a:ext cx="1197781" cy="244800"/>
          </a:xfrm>
          <a:prstGeom prst="rect">
            <a:avLst/>
          </a:prstGeom>
          <a:solidFill>
            <a:srgbClr val="26874D"/>
          </a:solidFill>
        </p:spPr>
        <p:txBody>
          <a:bodyPr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E7E6E6"/>
                </a:solidFill>
                <a:latin typeface="Calibri" panose="020F0502020204030204"/>
              </a:rPr>
              <a:t>s</a:t>
            </a:r>
            <a:r>
              <a:rPr kumimoji="0" lang="en-US" sz="1600" b="0" i="0" u="none" strike="noStrike" kern="1200" cap="none" spc="0" normalizeH="0" baseline="0" noProof="0" dirty="0" err="1">
                <a:ln>
                  <a:noFill/>
                </a:ln>
                <a:solidFill>
                  <a:srgbClr val="E7E6E6"/>
                </a:solidFill>
                <a:effectLst/>
                <a:uLnTx/>
                <a:uFillTx/>
                <a:latin typeface="Calibri" panose="020F0502020204030204"/>
                <a:ea typeface="+mn-ea"/>
                <a:cs typeface="+mn-cs"/>
              </a:rPr>
              <a:t>ynchronous</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 </a:t>
            </a:r>
          </a:p>
        </p:txBody>
      </p:sp>
      <p:sp>
        <p:nvSpPr>
          <p:cNvPr id="29" name="TextBox 45">
            <a:extLst>
              <a:ext uri="{FF2B5EF4-FFF2-40B4-BE49-F238E27FC236}">
                <a16:creationId xmlns:a16="http://schemas.microsoft.com/office/drawing/2014/main" id="{50F90944-15EE-4FA6-B7D3-6CFE1E911E3D}"/>
              </a:ext>
            </a:extLst>
          </p:cNvPr>
          <p:cNvSpPr txBox="1"/>
          <p:nvPr/>
        </p:nvSpPr>
        <p:spPr>
          <a:xfrm>
            <a:off x="3589929" y="5488796"/>
            <a:ext cx="1196802" cy="246221"/>
          </a:xfrm>
          <a:prstGeom prst="rect">
            <a:avLst/>
          </a:prstGeom>
          <a:solidFill>
            <a:srgbClr val="C00000"/>
          </a:solidFill>
        </p:spPr>
        <p:txBody>
          <a:bodyPr wrap="non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E7E6E6"/>
                </a:solidFill>
                <a:latin typeface="Calibri" panose="020F0502020204030204"/>
              </a:rPr>
              <a:t>a</a:t>
            </a:r>
            <a:r>
              <a:rPr kumimoji="0" lang="en-US" sz="1600" b="0" i="0" u="none" strike="noStrike" kern="1200" cap="none" spc="0" normalizeH="0" baseline="0" noProof="0" dirty="0">
                <a:ln>
                  <a:noFill/>
                </a:ln>
                <a:solidFill>
                  <a:srgbClr val="E7E6E6"/>
                </a:solidFill>
                <a:effectLst/>
                <a:uLnTx/>
                <a:uFillTx/>
                <a:latin typeface="Calibri" panose="020F0502020204030204"/>
                <a:ea typeface="+mn-ea"/>
                <a:cs typeface="+mn-cs"/>
              </a:rPr>
              <a:t>synchronous </a:t>
            </a:r>
          </a:p>
        </p:txBody>
      </p:sp>
      <p:sp>
        <p:nvSpPr>
          <p:cNvPr id="15" name="Rectangle 14">
            <a:extLst>
              <a:ext uri="{FF2B5EF4-FFF2-40B4-BE49-F238E27FC236}">
                <a16:creationId xmlns:a16="http://schemas.microsoft.com/office/drawing/2014/main" id="{F62290E8-DD78-BD0B-395A-FB440977B940}"/>
              </a:ext>
            </a:extLst>
          </p:cNvPr>
          <p:cNvSpPr/>
          <p:nvPr/>
        </p:nvSpPr>
        <p:spPr>
          <a:xfrm>
            <a:off x="52267" y="1315843"/>
            <a:ext cx="7238937" cy="4851655"/>
          </a:xfrm>
          <a:prstGeom prst="rect">
            <a:avLst/>
          </a:prstGeom>
          <a:solidFill>
            <a:schemeClr val="accent1">
              <a:alpha val="3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libri" panose="020F0502020204030204"/>
                <a:ea typeface="+mn-ea"/>
                <a:cs typeface="+mn-cs"/>
              </a:rPr>
              <a:t>Assumptions</a:t>
            </a:r>
          </a:p>
        </p:txBody>
      </p:sp>
    </p:spTree>
    <p:extLst>
      <p:ext uri="{BB962C8B-B14F-4D97-AF65-F5344CB8AC3E}">
        <p14:creationId xmlns:p14="http://schemas.microsoft.com/office/powerpoint/2010/main" val="220953240"/>
      </p:ext>
    </p:extLst>
  </p:cSld>
  <p:clrMapOvr>
    <a:masterClrMapping/>
  </p:clrMapOvr>
  <mc:AlternateContent xmlns:mc="http://schemas.openxmlformats.org/markup-compatibility/2006" xmlns:p14="http://schemas.microsoft.com/office/powerpoint/2010/main">
    <mc:Choice Requires="p14">
      <p:transition spd="slow" p14:dur="2000" advTm="21012"/>
    </mc:Choice>
    <mc:Fallback xmlns="">
      <p:transition spd="slow" advTm="2101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B1AC86-EF7E-462F-BA98-F38C35C70C94}"/>
              </a:ext>
            </a:extLst>
          </p:cNvPr>
          <p:cNvSpPr>
            <a:spLocks noGrp="1"/>
          </p:cNvSpPr>
          <p:nvPr>
            <p:ph type="title"/>
          </p:nvPr>
        </p:nvSpPr>
        <p:spPr>
          <a:xfrm>
            <a:off x="436033" y="396875"/>
            <a:ext cx="11319933" cy="1030464"/>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t>Overcoming Limitations-Assertions based Verification</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8" name="Content Placeholder 2">
            <a:extLst>
              <a:ext uri="{FF2B5EF4-FFF2-40B4-BE49-F238E27FC236}">
                <a16:creationId xmlns:a16="http://schemas.microsoft.com/office/drawing/2014/main" id="{2628A8C6-D73A-EDB2-1D26-CBFBCCE5D696}"/>
              </a:ext>
            </a:extLst>
          </p:cNvPr>
          <p:cNvSpPr>
            <a:spLocks noGrp="1"/>
          </p:cNvSpPr>
          <p:nvPr>
            <p:ph idx="1"/>
          </p:nvPr>
        </p:nvSpPr>
        <p:spPr>
          <a:xfrm>
            <a:off x="605799" y="2269449"/>
            <a:ext cx="3327400" cy="610702"/>
          </a:xfrm>
        </p:spPr>
        <p:txBody>
          <a:bodyPr>
            <a:normAutofit fontScale="92500"/>
          </a:bodyPr>
          <a:lstStyle/>
          <a:p>
            <a:r>
              <a:rPr lang="en-US" dirty="0"/>
              <a:t>Configuration signals</a:t>
            </a:r>
          </a:p>
        </p:txBody>
      </p:sp>
      <p:sp>
        <p:nvSpPr>
          <p:cNvPr id="7" name="TextBox 6">
            <a:extLst>
              <a:ext uri="{FF2B5EF4-FFF2-40B4-BE49-F238E27FC236}">
                <a16:creationId xmlns:a16="http://schemas.microsoft.com/office/drawing/2014/main" id="{51D2DCF5-C3F2-0D6F-85A7-C6F0621B865D}"/>
              </a:ext>
            </a:extLst>
          </p:cNvPr>
          <p:cNvSpPr txBox="1"/>
          <p:nvPr/>
        </p:nvSpPr>
        <p:spPr>
          <a:xfrm>
            <a:off x="4410763" y="1270918"/>
            <a:ext cx="3370474" cy="369332"/>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 Constraints based static checks</a:t>
            </a:r>
          </a:p>
        </p:txBody>
      </p:sp>
      <p:sp>
        <p:nvSpPr>
          <p:cNvPr id="2" name="TextBox 1">
            <a:extLst>
              <a:ext uri="{FF2B5EF4-FFF2-40B4-BE49-F238E27FC236}">
                <a16:creationId xmlns:a16="http://schemas.microsoft.com/office/drawing/2014/main" id="{D1F91D0C-3E31-A145-0618-7C14D8E276E3}"/>
              </a:ext>
            </a:extLst>
          </p:cNvPr>
          <p:cNvSpPr txBox="1"/>
          <p:nvPr/>
        </p:nvSpPr>
        <p:spPr>
          <a:xfrm>
            <a:off x="1855786" y="1755285"/>
            <a:ext cx="8160812" cy="369332"/>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Constraints to be double checked with the functional verification</a:t>
            </a:r>
          </a:p>
        </p:txBody>
      </p:sp>
      <p:sp>
        <p:nvSpPr>
          <p:cNvPr id="11" name="TextBox 10">
            <a:extLst>
              <a:ext uri="{FF2B5EF4-FFF2-40B4-BE49-F238E27FC236}">
                <a16:creationId xmlns:a16="http://schemas.microsoft.com/office/drawing/2014/main" id="{97DBAF39-4BD9-C3DB-2790-9BA9E7EB2EDE}"/>
              </a:ext>
            </a:extLst>
          </p:cNvPr>
          <p:cNvSpPr txBox="1"/>
          <p:nvPr/>
        </p:nvSpPr>
        <p:spPr>
          <a:xfrm>
            <a:off x="512684" y="4165470"/>
            <a:ext cx="5583316" cy="923330"/>
          </a:xfrm>
          <a:prstGeom prst="rect">
            <a:avLst/>
          </a:prstGeom>
          <a:solidFill>
            <a:sysClr val="window" lastClr="FFFFFF"/>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800" b="1" i="0" u="none" strike="noStrike" kern="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always@*</a:t>
            </a:r>
          </a:p>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800" b="1" i="0" u="none" strike="noStrike" kern="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begin</a:t>
            </a:r>
          </a:p>
          <a:p>
            <a:pPr marL="0" marR="0" lvl="0" indent="0" algn="l" defTabSz="914400" rtl="0" eaLnBrk="1" fontAlgn="auto" latinLnBrk="0" hangingPunct="1">
              <a:lnSpc>
                <a:spcPct val="100000"/>
              </a:lnSpc>
              <a:spcBef>
                <a:spcPts val="0"/>
              </a:spcBef>
              <a:spcAft>
                <a:spcPts val="0"/>
              </a:spcAft>
              <a:buClr>
                <a:srgbClr val="009999"/>
              </a:buClr>
              <a:buSzTx/>
              <a:buFontTx/>
              <a:buNone/>
              <a:tabLst/>
              <a:defRPr/>
            </a:pPr>
            <a:r>
              <a:rPr kumimoji="0" lang="en-US" sz="1800" b="1" i="0" u="none" strike="noStrike" kern="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a:t>
            </a:r>
            <a:r>
              <a:rPr kumimoji="0" lang="en-US" sz="1800" b="1" i="0" u="none" strike="noStrike" kern="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assert_cdc_constant_prop</a:t>
            </a:r>
            <a:r>
              <a:rPr kumimoji="0" lang="en-US" sz="1800" b="1" i="0" u="none" strike="noStrike" kern="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 assert (select === value)</a:t>
            </a:r>
          </a:p>
        </p:txBody>
      </p:sp>
      <p:sp>
        <p:nvSpPr>
          <p:cNvPr id="49" name="TextBox 48">
            <a:extLst>
              <a:ext uri="{FF2B5EF4-FFF2-40B4-BE49-F238E27FC236}">
                <a16:creationId xmlns:a16="http://schemas.microsoft.com/office/drawing/2014/main" id="{89B296EF-F93F-12AF-1001-176C7B1F1233}"/>
              </a:ext>
            </a:extLst>
          </p:cNvPr>
          <p:cNvSpPr txBox="1"/>
          <p:nvPr/>
        </p:nvSpPr>
        <p:spPr>
          <a:xfrm flipH="1">
            <a:off x="605799" y="2732160"/>
            <a:ext cx="10967721" cy="400110"/>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define_constant</a:t>
            </a:r>
            <a:r>
              <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–value [0/1] –signal [signal name]</a:t>
            </a:r>
          </a:p>
        </p:txBody>
      </p:sp>
      <p:sp>
        <p:nvSpPr>
          <p:cNvPr id="62" name="Arrow: Down 61">
            <a:extLst>
              <a:ext uri="{FF2B5EF4-FFF2-40B4-BE49-F238E27FC236}">
                <a16:creationId xmlns:a16="http://schemas.microsoft.com/office/drawing/2014/main" id="{9AF72281-3085-00EA-7EE6-52EEB412801C}"/>
              </a:ext>
            </a:extLst>
          </p:cNvPr>
          <p:cNvSpPr/>
          <p:nvPr/>
        </p:nvSpPr>
        <p:spPr>
          <a:xfrm>
            <a:off x="1075421" y="3528294"/>
            <a:ext cx="254000" cy="47892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8F0A9D70-1C7C-9DFA-C693-1DDE91B96234}"/>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49</a:t>
            </a:fld>
            <a:endParaRPr lang="en-US" dirty="0"/>
          </a:p>
        </p:txBody>
      </p:sp>
      <p:grpSp>
        <p:nvGrpSpPr>
          <p:cNvPr id="6" name="Gruppieren 5">
            <a:extLst>
              <a:ext uri="{FF2B5EF4-FFF2-40B4-BE49-F238E27FC236}">
                <a16:creationId xmlns:a16="http://schemas.microsoft.com/office/drawing/2014/main" id="{04A2D86D-EE6F-410B-AA9F-889F1BC1F600}"/>
              </a:ext>
            </a:extLst>
          </p:cNvPr>
          <p:cNvGrpSpPr/>
          <p:nvPr/>
        </p:nvGrpSpPr>
        <p:grpSpPr>
          <a:xfrm>
            <a:off x="6885389" y="3151320"/>
            <a:ext cx="4870577" cy="2728647"/>
            <a:chOff x="6885389" y="3151320"/>
            <a:chExt cx="4870577" cy="2728647"/>
          </a:xfrm>
        </p:grpSpPr>
        <p:pic>
          <p:nvPicPr>
            <p:cNvPr id="52" name="Picture 51" descr="A screenshot of a computer&#10;&#10;Description automatically generated">
              <a:extLst>
                <a:ext uri="{FF2B5EF4-FFF2-40B4-BE49-F238E27FC236}">
                  <a16:creationId xmlns:a16="http://schemas.microsoft.com/office/drawing/2014/main" id="{E597F17F-5567-B00B-41A1-919C4A3420B4}"/>
                </a:ext>
              </a:extLst>
            </p:cNvPr>
            <p:cNvPicPr>
              <a:picLocks noChangeAspect="1"/>
            </p:cNvPicPr>
            <p:nvPr/>
          </p:nvPicPr>
          <p:blipFill rotWithShape="1">
            <a:blip r:embed="rId3">
              <a:extLst>
                <a:ext uri="{28A0092B-C50C-407E-A947-70E740481C1C}">
                  <a14:useLocalDpi xmlns:a14="http://schemas.microsoft.com/office/drawing/2010/main" val="0"/>
                </a:ext>
              </a:extLst>
            </a:blip>
            <a:srcRect l="38667" t="45762" r="12500" b="4925"/>
            <a:stretch/>
          </p:blipFill>
          <p:spPr>
            <a:xfrm>
              <a:off x="6885389" y="3151320"/>
              <a:ext cx="4870577" cy="2659702"/>
            </a:xfrm>
            <a:prstGeom prst="rect">
              <a:avLst/>
            </a:prstGeom>
          </p:spPr>
        </p:pic>
        <p:sp>
          <p:nvSpPr>
            <p:cNvPr id="56" name="Multiplication Sign 55">
              <a:extLst>
                <a:ext uri="{FF2B5EF4-FFF2-40B4-BE49-F238E27FC236}">
                  <a16:creationId xmlns:a16="http://schemas.microsoft.com/office/drawing/2014/main" id="{773C8D91-940E-188C-A73F-7BE048583A36}"/>
                </a:ext>
              </a:extLst>
            </p:cNvPr>
            <p:cNvSpPr/>
            <p:nvPr/>
          </p:nvSpPr>
          <p:spPr>
            <a:xfrm>
              <a:off x="8487555" y="5479857"/>
              <a:ext cx="333375" cy="400110"/>
            </a:xfrm>
            <a:prstGeom prst="mathMultiply">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C0DE898B-30DC-FB08-DA44-F9F99513441C}"/>
                </a:ext>
              </a:extLst>
            </p:cNvPr>
            <p:cNvSpPr txBox="1"/>
            <p:nvPr/>
          </p:nvSpPr>
          <p:spPr>
            <a:xfrm>
              <a:off x="8378365" y="5309478"/>
              <a:ext cx="5517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select</a:t>
              </a:r>
            </a:p>
          </p:txBody>
        </p:sp>
      </p:grpSp>
    </p:spTree>
    <p:extLst>
      <p:ext uri="{BB962C8B-B14F-4D97-AF65-F5344CB8AC3E}">
        <p14:creationId xmlns:p14="http://schemas.microsoft.com/office/powerpoint/2010/main" val="167793162"/>
      </p:ext>
    </p:extLst>
  </p:cSld>
  <p:clrMapOvr>
    <a:masterClrMapping/>
  </p:clrMapOvr>
  <mc:AlternateContent xmlns:mc="http://schemas.openxmlformats.org/markup-compatibility/2006" xmlns:p14="http://schemas.microsoft.com/office/powerpoint/2010/main">
    <mc:Choice Requires="p14">
      <p:transition spd="slow" p14:dur="2000" advTm="16391"/>
    </mc:Choice>
    <mc:Fallback xmlns="">
      <p:transition spd="slow" advTm="1639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B1378-EC14-3BA5-1FD4-C184FB1E93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9FCC7-6D0C-712C-F4F0-8F156F07836D}"/>
              </a:ext>
            </a:extLst>
          </p:cNvPr>
          <p:cNvSpPr>
            <a:spLocks noGrp="1"/>
          </p:cNvSpPr>
          <p:nvPr>
            <p:ph type="title"/>
          </p:nvPr>
        </p:nvSpPr>
        <p:spPr/>
        <p:txBody>
          <a:bodyPr/>
          <a:lstStyle/>
          <a:p>
            <a:r>
              <a:rPr lang="en-US" dirty="0"/>
              <a:t>Presenters Bio</a:t>
            </a:r>
          </a:p>
        </p:txBody>
      </p:sp>
      <p:sp>
        <p:nvSpPr>
          <p:cNvPr id="3" name="Content Placeholder 2">
            <a:extLst>
              <a:ext uri="{FF2B5EF4-FFF2-40B4-BE49-F238E27FC236}">
                <a16:creationId xmlns:a16="http://schemas.microsoft.com/office/drawing/2014/main" id="{FE711611-C0B6-76BB-9DEB-66B790C94EDF}"/>
              </a:ext>
            </a:extLst>
          </p:cNvPr>
          <p:cNvSpPr>
            <a:spLocks noGrp="1"/>
          </p:cNvSpPr>
          <p:nvPr>
            <p:ph idx="1"/>
          </p:nvPr>
        </p:nvSpPr>
        <p:spPr>
          <a:xfrm>
            <a:off x="464939" y="2162976"/>
            <a:ext cx="7285267" cy="3119237"/>
          </a:xfrm>
        </p:spPr>
        <p:txBody>
          <a:bodyPr/>
          <a:lstStyle/>
          <a:p>
            <a:pPr>
              <a:lnSpc>
                <a:spcPct val="70000"/>
              </a:lnSpc>
            </a:pPr>
            <a:r>
              <a:rPr lang="en-US" sz="2000" b="1" dirty="0">
                <a:latin typeface="Gilroy"/>
              </a:rPr>
              <a:t>Don MIlls</a:t>
            </a:r>
          </a:p>
          <a:p>
            <a:pPr marR="0" lvl="1" fontAlgn="base">
              <a:lnSpc>
                <a:spcPct val="70000"/>
              </a:lnSpc>
              <a:spcAft>
                <a:spcPct val="0"/>
              </a:spcAft>
              <a:buClrTx/>
              <a:buSzTx/>
              <a:tabLst/>
            </a:pPr>
            <a:r>
              <a:rPr lang="en-US" altLang="en-US" sz="2000" dirty="0">
                <a:latin typeface="Gilroy"/>
              </a:rPr>
              <a:t>Don is a Technical Staff engineer at Microchip Technology Inc and is tasked to support front end methodology corporate wide.  Don provides internal training at Microchip Technology included CDC training.</a:t>
            </a:r>
          </a:p>
          <a:p>
            <a:pPr marR="0" lvl="1" fontAlgn="base">
              <a:lnSpc>
                <a:spcPct val="70000"/>
              </a:lnSpc>
              <a:spcAft>
                <a:spcPct val="0"/>
              </a:spcAft>
              <a:buClrTx/>
              <a:buSzTx/>
              <a:tabLst/>
            </a:pPr>
            <a:r>
              <a:rPr lang="en-US" altLang="en-US" sz="2000" dirty="0">
                <a:latin typeface="Gilroy"/>
              </a:rPr>
              <a:t>Don has 40 years of experience in the industry and has worked on over 35 chips during that time.  Many of these chips required functional safety CDC analyses including chips for commercial avionics.</a:t>
            </a:r>
          </a:p>
          <a:p>
            <a:pPr marR="0" lvl="1" fontAlgn="base">
              <a:lnSpc>
                <a:spcPct val="70000"/>
              </a:lnSpc>
              <a:spcAft>
                <a:spcPct val="0"/>
              </a:spcAft>
              <a:buClrTx/>
              <a:buSzTx/>
              <a:tabLst/>
            </a:pPr>
            <a:r>
              <a:rPr lang="en-US" altLang="en-US" sz="2000" dirty="0">
                <a:latin typeface="Gilroy"/>
              </a:rPr>
              <a:t>Don earned his Bachelors degree in Electrical Engineering in 1986 from Brigham Young University </a:t>
            </a:r>
          </a:p>
          <a:p>
            <a:pPr lvl="1">
              <a:lnSpc>
                <a:spcPct val="70000"/>
              </a:lnSpc>
            </a:pPr>
            <a:endParaRPr lang="en-US" sz="1700" dirty="0">
              <a:latin typeface="Gilroy"/>
            </a:endParaRPr>
          </a:p>
        </p:txBody>
      </p:sp>
      <p:pic>
        <p:nvPicPr>
          <p:cNvPr id="5" name="Picture 4">
            <a:extLst>
              <a:ext uri="{FF2B5EF4-FFF2-40B4-BE49-F238E27FC236}">
                <a16:creationId xmlns:a16="http://schemas.microsoft.com/office/drawing/2014/main" id="{9EBAC8BA-71D1-347A-85F4-EE1C8648EE9B}"/>
              </a:ext>
            </a:extLst>
          </p:cNvPr>
          <p:cNvPicPr>
            <a:picLocks noChangeAspect="1"/>
          </p:cNvPicPr>
          <p:nvPr/>
        </p:nvPicPr>
        <p:blipFill>
          <a:blip r:embed="rId2"/>
          <a:stretch>
            <a:fillRect/>
          </a:stretch>
        </p:blipFill>
        <p:spPr>
          <a:xfrm>
            <a:off x="9025636" y="2283890"/>
            <a:ext cx="2258617" cy="20997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lide Number Placeholder 11">
            <a:extLst>
              <a:ext uri="{FF2B5EF4-FFF2-40B4-BE49-F238E27FC236}">
                <a16:creationId xmlns:a16="http://schemas.microsoft.com/office/drawing/2014/main" id="{8CF262BD-86DF-9835-621E-1CB6DA97FD76}"/>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a:t>
            </a:fld>
            <a:endParaRPr lang="en-US" dirty="0"/>
          </a:p>
        </p:txBody>
      </p:sp>
      <p:sp>
        <p:nvSpPr>
          <p:cNvPr id="6" name="Slide Number Placeholder 5">
            <a:extLst>
              <a:ext uri="{FF2B5EF4-FFF2-40B4-BE49-F238E27FC236}">
                <a16:creationId xmlns:a16="http://schemas.microsoft.com/office/drawing/2014/main" id="{493F104A-C0ED-F005-6AA8-EA483F8183A4}"/>
              </a:ext>
            </a:extLst>
          </p:cNvPr>
          <p:cNvSpPr>
            <a:spLocks noGrp="1"/>
          </p:cNvSpPr>
          <p:nvPr>
            <p:ph type="sldNum" sz="quarter" idx="12"/>
          </p:nvPr>
        </p:nvSpPr>
        <p:spPr/>
        <p:txBody>
          <a:bodyPr/>
          <a:lstStyle/>
          <a:p>
            <a:pPr>
              <a:defRPr/>
            </a:pPr>
            <a:fld id="{9BED2C31-2823-4D5C-9492-C33302236782}" type="slidenum">
              <a:rPr lang="en-US" smtClean="0"/>
              <a:pPr>
                <a:defRPr/>
              </a:pPr>
              <a:t>5</a:t>
            </a:fld>
            <a:endParaRPr lang="en-US" dirty="0"/>
          </a:p>
        </p:txBody>
      </p:sp>
    </p:spTree>
    <p:extLst>
      <p:ext uri="{BB962C8B-B14F-4D97-AF65-F5344CB8AC3E}">
        <p14:creationId xmlns:p14="http://schemas.microsoft.com/office/powerpoint/2010/main" val="4159647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D2DCF5-C3F2-0D6F-85A7-C6F0621B865D}"/>
              </a:ext>
            </a:extLst>
          </p:cNvPr>
          <p:cNvSpPr txBox="1"/>
          <p:nvPr/>
        </p:nvSpPr>
        <p:spPr>
          <a:xfrm>
            <a:off x="4410763" y="1270918"/>
            <a:ext cx="3370474" cy="369332"/>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 Constraints based static checks</a:t>
            </a:r>
          </a:p>
        </p:txBody>
      </p:sp>
      <p:sp>
        <p:nvSpPr>
          <p:cNvPr id="2" name="TextBox 1">
            <a:extLst>
              <a:ext uri="{FF2B5EF4-FFF2-40B4-BE49-F238E27FC236}">
                <a16:creationId xmlns:a16="http://schemas.microsoft.com/office/drawing/2014/main" id="{D1F91D0C-3E31-A145-0618-7C14D8E276E3}"/>
              </a:ext>
            </a:extLst>
          </p:cNvPr>
          <p:cNvSpPr txBox="1"/>
          <p:nvPr/>
        </p:nvSpPr>
        <p:spPr>
          <a:xfrm>
            <a:off x="1855786" y="1755285"/>
            <a:ext cx="8160812" cy="369332"/>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Constraints to be double checked with the functional verification</a:t>
            </a:r>
          </a:p>
        </p:txBody>
      </p:sp>
      <p:sp>
        <p:nvSpPr>
          <p:cNvPr id="19" name="Title 2">
            <a:extLst>
              <a:ext uri="{FF2B5EF4-FFF2-40B4-BE49-F238E27FC236}">
                <a16:creationId xmlns:a16="http://schemas.microsoft.com/office/drawing/2014/main" id="{CD7B4D34-44B1-2DA0-B239-520DC7DC1EBD}"/>
              </a:ext>
            </a:extLst>
          </p:cNvPr>
          <p:cNvSpPr>
            <a:spLocks noGrp="1"/>
          </p:cNvSpPr>
          <p:nvPr>
            <p:ph type="title"/>
          </p:nvPr>
        </p:nvSpPr>
        <p:spPr>
          <a:xfrm>
            <a:off x="436033" y="396875"/>
            <a:ext cx="11319933" cy="1030464"/>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t>Overcoming Limitations-Assertions based Verification</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8" name="Content Placeholder 2">
            <a:extLst>
              <a:ext uri="{FF2B5EF4-FFF2-40B4-BE49-F238E27FC236}">
                <a16:creationId xmlns:a16="http://schemas.microsoft.com/office/drawing/2014/main" id="{2628A8C6-D73A-EDB2-1D26-CBFBCCE5D696}"/>
              </a:ext>
            </a:extLst>
          </p:cNvPr>
          <p:cNvSpPr>
            <a:spLocks noGrp="1"/>
          </p:cNvSpPr>
          <p:nvPr>
            <p:ph idx="1"/>
          </p:nvPr>
        </p:nvSpPr>
        <p:spPr>
          <a:xfrm>
            <a:off x="605799" y="2269449"/>
            <a:ext cx="3294869" cy="610702"/>
          </a:xfrm>
        </p:spPr>
        <p:txBody>
          <a:bodyPr>
            <a:normAutofit/>
          </a:bodyPr>
          <a:lstStyle/>
          <a:p>
            <a:r>
              <a:rPr lang="en-US" dirty="0"/>
              <a:t>Mutually exclusive</a:t>
            </a:r>
          </a:p>
        </p:txBody>
      </p:sp>
      <p:sp>
        <p:nvSpPr>
          <p:cNvPr id="62" name="Arrow: Down 61">
            <a:extLst>
              <a:ext uri="{FF2B5EF4-FFF2-40B4-BE49-F238E27FC236}">
                <a16:creationId xmlns:a16="http://schemas.microsoft.com/office/drawing/2014/main" id="{9AF72281-3085-00EA-7EE6-52EEB412801C}"/>
              </a:ext>
            </a:extLst>
          </p:cNvPr>
          <p:cNvSpPr/>
          <p:nvPr/>
        </p:nvSpPr>
        <p:spPr>
          <a:xfrm>
            <a:off x="1075421" y="3528294"/>
            <a:ext cx="254000" cy="47892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ED00E8E-6CCB-399C-38B3-1CBC4B2CF7C6}"/>
              </a:ext>
            </a:extLst>
          </p:cNvPr>
          <p:cNvSpPr txBox="1"/>
          <p:nvPr/>
        </p:nvSpPr>
        <p:spPr>
          <a:xfrm>
            <a:off x="615949" y="4142844"/>
            <a:ext cx="5052401" cy="1200329"/>
          </a:xfrm>
          <a:prstGeom prst="rect">
            <a:avLst/>
          </a:prstGeom>
          <a:solidFill>
            <a:schemeClr val="bg1"/>
          </a:solid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property mutex (data,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clk</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@(posedge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clk</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$onehot0(data ^ $past(data));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endproperty</a:t>
            </a:r>
            <a:endPar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sp>
        <p:nvSpPr>
          <p:cNvPr id="12" name="TextBox 11">
            <a:extLst>
              <a:ext uri="{FF2B5EF4-FFF2-40B4-BE49-F238E27FC236}">
                <a16:creationId xmlns:a16="http://schemas.microsoft.com/office/drawing/2014/main" id="{7AD947AA-A28F-F873-B8E9-B3DB6D469645}"/>
              </a:ext>
            </a:extLst>
          </p:cNvPr>
          <p:cNvSpPr txBox="1"/>
          <p:nvPr/>
        </p:nvSpPr>
        <p:spPr>
          <a:xfrm flipH="1">
            <a:off x="440267" y="2804112"/>
            <a:ext cx="11480801" cy="400110"/>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mn-cs"/>
              </a:rPr>
              <a:t>define_exclusive</a:t>
            </a:r>
            <a:r>
              <a:rPr kumimoji="0" lang="en-US"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–signals [set of signals names] </a:t>
            </a:r>
          </a:p>
        </p:txBody>
      </p:sp>
      <p:grpSp>
        <p:nvGrpSpPr>
          <p:cNvPr id="13" name="Group 12">
            <a:extLst>
              <a:ext uri="{FF2B5EF4-FFF2-40B4-BE49-F238E27FC236}">
                <a16:creationId xmlns:a16="http://schemas.microsoft.com/office/drawing/2014/main" id="{1CFEA9D4-3162-AAD5-9C34-C279466DB422}"/>
              </a:ext>
            </a:extLst>
          </p:cNvPr>
          <p:cNvGrpSpPr/>
          <p:nvPr/>
        </p:nvGrpSpPr>
        <p:grpSpPr>
          <a:xfrm>
            <a:off x="6146800" y="3343275"/>
            <a:ext cx="3930650" cy="2409825"/>
            <a:chOff x="4411351" y="2632464"/>
            <a:chExt cx="3591900" cy="2189422"/>
          </a:xfrm>
        </p:grpSpPr>
        <p:pic>
          <p:nvPicPr>
            <p:cNvPr id="14" name="Picture 13">
              <a:extLst>
                <a:ext uri="{FF2B5EF4-FFF2-40B4-BE49-F238E27FC236}">
                  <a16:creationId xmlns:a16="http://schemas.microsoft.com/office/drawing/2014/main" id="{F703E434-77A1-3000-4BD1-D2208D36C90D}"/>
                </a:ext>
              </a:extLst>
            </p:cNvPr>
            <p:cNvPicPr>
              <a:picLocks noChangeAspect="1"/>
            </p:cNvPicPr>
            <p:nvPr/>
          </p:nvPicPr>
          <p:blipFill>
            <a:blip r:embed="rId3"/>
            <a:stretch>
              <a:fillRect/>
            </a:stretch>
          </p:blipFill>
          <p:spPr>
            <a:xfrm>
              <a:off x="4411351" y="2632464"/>
              <a:ext cx="3591900" cy="2189422"/>
            </a:xfrm>
            <a:prstGeom prst="rect">
              <a:avLst/>
            </a:prstGeom>
          </p:spPr>
        </p:pic>
        <p:sp>
          <p:nvSpPr>
            <p:cNvPr id="15" name="TextBox 14">
              <a:extLst>
                <a:ext uri="{FF2B5EF4-FFF2-40B4-BE49-F238E27FC236}">
                  <a16:creationId xmlns:a16="http://schemas.microsoft.com/office/drawing/2014/main" id="{35436A18-EA7D-11CF-7AAB-CB11E8B4C75E}"/>
                </a:ext>
              </a:extLst>
            </p:cNvPr>
            <p:cNvSpPr txBox="1"/>
            <p:nvPr/>
          </p:nvSpPr>
          <p:spPr>
            <a:xfrm>
              <a:off x="6089848" y="2911120"/>
              <a:ext cx="246860" cy="2821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B142B"/>
                  </a:solidFill>
                  <a:effectLst/>
                  <a:uLnTx/>
                  <a:uFillTx/>
                  <a:latin typeface="Calibri" panose="020F0502020204030204"/>
                  <a:ea typeface="+mn-ea"/>
                  <a:cs typeface="+mn-cs"/>
                </a:rPr>
                <a:t>1</a:t>
              </a:r>
            </a:p>
          </p:txBody>
        </p:sp>
        <p:sp>
          <p:nvSpPr>
            <p:cNvPr id="16" name="TextBox 15">
              <a:extLst>
                <a:ext uri="{FF2B5EF4-FFF2-40B4-BE49-F238E27FC236}">
                  <a16:creationId xmlns:a16="http://schemas.microsoft.com/office/drawing/2014/main" id="{A047547A-2459-F4EB-35E4-9099F1BB97FC}"/>
                </a:ext>
              </a:extLst>
            </p:cNvPr>
            <p:cNvSpPr txBox="1"/>
            <p:nvPr/>
          </p:nvSpPr>
          <p:spPr>
            <a:xfrm>
              <a:off x="5968264" y="4387493"/>
              <a:ext cx="246860" cy="2821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B142B"/>
                  </a:solidFill>
                  <a:effectLst/>
                  <a:uLnTx/>
                  <a:uFillTx/>
                  <a:latin typeface="Calibri" panose="020F0502020204030204"/>
                  <a:ea typeface="+mn-ea"/>
                  <a:cs typeface="+mn-cs"/>
                </a:rPr>
                <a:t>2</a:t>
              </a:r>
            </a:p>
          </p:txBody>
        </p:sp>
      </p:grpSp>
      <p:sp>
        <p:nvSpPr>
          <p:cNvPr id="17" name="Slide Number Placeholder 16">
            <a:extLst>
              <a:ext uri="{FF2B5EF4-FFF2-40B4-BE49-F238E27FC236}">
                <a16:creationId xmlns:a16="http://schemas.microsoft.com/office/drawing/2014/main" id="{CAB0B9EC-52D3-3FA2-2E33-B105C6822E14}"/>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50</a:t>
            </a:fld>
            <a:endParaRPr lang="en-US" dirty="0"/>
          </a:p>
        </p:txBody>
      </p:sp>
      <p:sp>
        <p:nvSpPr>
          <p:cNvPr id="4" name="Textfeld 3">
            <a:extLst>
              <a:ext uri="{FF2B5EF4-FFF2-40B4-BE49-F238E27FC236}">
                <a16:creationId xmlns:a16="http://schemas.microsoft.com/office/drawing/2014/main" id="{378D8C6E-9DCB-4630-AECE-52B97FCD7853}"/>
              </a:ext>
            </a:extLst>
          </p:cNvPr>
          <p:cNvSpPr txBox="1"/>
          <p:nvPr/>
        </p:nvSpPr>
        <p:spPr>
          <a:xfrm>
            <a:off x="9782175" y="3871390"/>
            <a:ext cx="1714500" cy="646331"/>
          </a:xfrm>
          <a:prstGeom prst="rect">
            <a:avLst/>
          </a:prstGeom>
          <a:noFill/>
        </p:spPr>
        <p:txBody>
          <a:bodyPr wrap="square" rtlCol="0">
            <a:spAutoFit/>
          </a:bodyPr>
          <a:lstStyle/>
          <a:p>
            <a:r>
              <a:rPr lang="en-US" dirty="0"/>
              <a:t>checkpoint for data coherency</a:t>
            </a:r>
          </a:p>
        </p:txBody>
      </p:sp>
    </p:spTree>
    <p:extLst>
      <p:ext uri="{BB962C8B-B14F-4D97-AF65-F5344CB8AC3E}">
        <p14:creationId xmlns:p14="http://schemas.microsoft.com/office/powerpoint/2010/main" val="129204030"/>
      </p:ext>
    </p:extLst>
  </p:cSld>
  <p:clrMapOvr>
    <a:masterClrMapping/>
  </p:clrMapOvr>
  <mc:AlternateContent xmlns:mc="http://schemas.openxmlformats.org/markup-compatibility/2006" xmlns:p14="http://schemas.microsoft.com/office/powerpoint/2010/main">
    <mc:Choice Requires="p14">
      <p:transition spd="slow" p14:dur="2000" advTm="16100"/>
    </mc:Choice>
    <mc:Fallback xmlns="">
      <p:transition spd="slow" advTm="161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0E1655-2BE7-CF15-C559-4B15DC1C3433}"/>
              </a:ext>
            </a:extLst>
          </p:cNvPr>
          <p:cNvSpPr txBox="1"/>
          <p:nvPr/>
        </p:nvSpPr>
        <p:spPr>
          <a:xfrm>
            <a:off x="4531416" y="1297154"/>
            <a:ext cx="2809552" cy="369332"/>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 Rules based static checks</a:t>
            </a:r>
          </a:p>
        </p:txBody>
      </p:sp>
      <p:sp>
        <p:nvSpPr>
          <p:cNvPr id="17" name="TextBox 16">
            <a:extLst>
              <a:ext uri="{FF2B5EF4-FFF2-40B4-BE49-F238E27FC236}">
                <a16:creationId xmlns:a16="http://schemas.microsoft.com/office/drawing/2014/main" id="{8D4F49FB-6781-8511-5359-E7AF18531357}"/>
              </a:ext>
            </a:extLst>
          </p:cNvPr>
          <p:cNvSpPr txBox="1"/>
          <p:nvPr/>
        </p:nvSpPr>
        <p:spPr>
          <a:xfrm>
            <a:off x="139852" y="1689809"/>
            <a:ext cx="6760577" cy="1600438"/>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Fundamentally target to verify </a:t>
            </a: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design intent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CDC paths are </a:t>
            </a: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not covered by STA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Make sure source data is stable while crossing.</a:t>
            </a:r>
          </a:p>
          <a:p>
            <a:pPr marL="339725" marR="0" lvl="1" indent="0" algn="l" defTabSz="914400" rtl="0" eaLnBrk="1" fontAlgn="auto" latinLnBrk="0" hangingPunct="1">
              <a:lnSpc>
                <a:spcPct val="100000"/>
              </a:lnSpc>
              <a:spcBef>
                <a:spcPts val="0"/>
              </a:spcBef>
              <a:spcAft>
                <a:spcPts val="0"/>
              </a:spcAft>
              <a:buClr>
                <a:srgbClr val="E7E6E6"/>
              </a:buClr>
              <a:buSzTx/>
              <a:buFontTx/>
              <a:buNone/>
              <a:tabLst/>
              <a:defRPr/>
            </a:pPr>
            <a:endParaRPr kumimoji="0" lang="en-US" sz="1800" b="1" i="0" u="none" strike="noStrike" kern="1200" cap="none" spc="0" normalizeH="0" baseline="0" noProof="0" dirty="0">
              <a:ln>
                <a:noFill/>
              </a:ln>
              <a:solidFill>
                <a:srgbClr val="3333FF"/>
              </a:solidFill>
              <a:effectLst/>
              <a:uLnTx/>
              <a:uFillTx/>
              <a:latin typeface="Courier New" panose="02070309020205020404" pitchFamily="49" charset="0"/>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
                <a:srgbClr val="E7E6E6"/>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CB536F-6594-02F3-9A8D-5E860EE836A8}"/>
              </a:ext>
            </a:extLst>
          </p:cNvPr>
          <p:cNvSpPr txBox="1"/>
          <p:nvPr/>
        </p:nvSpPr>
        <p:spPr>
          <a:xfrm>
            <a:off x="139853" y="3893434"/>
            <a:ext cx="5330283" cy="1200329"/>
          </a:xfrm>
          <a:prstGeom prst="rect">
            <a:avLst/>
          </a:prstGeom>
          <a:no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property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cdc_data_stable</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(D, NUM_CYCLES);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posedge</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clk</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##1 $changed(D) |-&gt; $stable(</a:t>
            </a:r>
            <a:r>
              <a:rPr lang="en-US" b="1" dirty="0">
                <a:solidFill>
                  <a:srgbClr val="002060"/>
                </a:solidFill>
                <a:latin typeface="Calibri Light" panose="020F0302020204030204" pitchFamily="34" charset="0"/>
                <a:cs typeface="Calibri Light" panose="020F0302020204030204" pitchFamily="34" charset="0"/>
              </a:rPr>
              <a:t>D</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)[*(NUM_CYCLES-1)];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endproperty</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45077F8-B8FF-8264-10D1-41488D8C6361}"/>
              </a:ext>
            </a:extLst>
          </p:cNvPr>
          <p:cNvPicPr>
            <a:picLocks noChangeAspect="1"/>
          </p:cNvPicPr>
          <p:nvPr/>
        </p:nvPicPr>
        <p:blipFill>
          <a:blip r:embed="rId3"/>
          <a:stretch>
            <a:fillRect/>
          </a:stretch>
        </p:blipFill>
        <p:spPr>
          <a:xfrm>
            <a:off x="5373868" y="3567754"/>
            <a:ext cx="6678279" cy="2374499"/>
          </a:xfrm>
          <a:prstGeom prst="rect">
            <a:avLst/>
          </a:prstGeom>
        </p:spPr>
      </p:pic>
      <p:sp>
        <p:nvSpPr>
          <p:cNvPr id="24" name="Title 2">
            <a:extLst>
              <a:ext uri="{FF2B5EF4-FFF2-40B4-BE49-F238E27FC236}">
                <a16:creationId xmlns:a16="http://schemas.microsoft.com/office/drawing/2014/main" id="{CD290AEA-B2F5-E9B1-5AEE-345329DFBE5E}"/>
              </a:ext>
            </a:extLst>
          </p:cNvPr>
          <p:cNvSpPr>
            <a:spLocks noGrp="1"/>
          </p:cNvSpPr>
          <p:nvPr>
            <p:ph type="title"/>
          </p:nvPr>
        </p:nvSpPr>
        <p:spPr>
          <a:xfrm>
            <a:off x="436033" y="396875"/>
            <a:ext cx="11319933" cy="1030464"/>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t>Overcoming Limitations-Assertions based Verification</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nvGrpSpPr>
          <p:cNvPr id="44" name="Group 43">
            <a:extLst>
              <a:ext uri="{FF2B5EF4-FFF2-40B4-BE49-F238E27FC236}">
                <a16:creationId xmlns:a16="http://schemas.microsoft.com/office/drawing/2014/main" id="{6168A743-DFBE-E46C-019B-58F44858F96A}"/>
              </a:ext>
            </a:extLst>
          </p:cNvPr>
          <p:cNvGrpSpPr/>
          <p:nvPr/>
        </p:nvGrpSpPr>
        <p:grpSpPr>
          <a:xfrm>
            <a:off x="7483643" y="1412302"/>
            <a:ext cx="4272324" cy="2016698"/>
            <a:chOff x="7999413" y="1847066"/>
            <a:chExt cx="3265487" cy="1135063"/>
          </a:xfrm>
        </p:grpSpPr>
        <p:grpSp>
          <p:nvGrpSpPr>
            <p:cNvPr id="2" name="Group 12340">
              <a:extLst>
                <a:ext uri="{FF2B5EF4-FFF2-40B4-BE49-F238E27FC236}">
                  <a16:creationId xmlns:a16="http://schemas.microsoft.com/office/drawing/2014/main" id="{C3D99E74-D1F7-20CC-1E5A-2CD91EAD1A96}"/>
                </a:ext>
              </a:extLst>
            </p:cNvPr>
            <p:cNvGrpSpPr>
              <a:grpSpLocks/>
            </p:cNvGrpSpPr>
            <p:nvPr/>
          </p:nvGrpSpPr>
          <p:grpSpPr bwMode="auto">
            <a:xfrm>
              <a:off x="7999413" y="2110580"/>
              <a:ext cx="2635250" cy="687169"/>
              <a:chOff x="672445" y="3739605"/>
              <a:chExt cx="2639155" cy="688826"/>
            </a:xfrm>
          </p:grpSpPr>
          <p:cxnSp>
            <p:nvCxnSpPr>
              <p:cNvPr id="3" name="Straight Connector 12341">
                <a:extLst>
                  <a:ext uri="{FF2B5EF4-FFF2-40B4-BE49-F238E27FC236}">
                    <a16:creationId xmlns:a16="http://schemas.microsoft.com/office/drawing/2014/main" id="{EF081B33-0B68-412A-7B36-E976D0FB1D0F}"/>
                  </a:ext>
                </a:extLst>
              </p:cNvPr>
              <p:cNvCxnSpPr>
                <a:cxnSpLocks/>
              </p:cNvCxnSpPr>
              <p:nvPr/>
            </p:nvCxnSpPr>
            <p:spPr bwMode="auto">
              <a:xfrm>
                <a:off x="2780747" y="3937421"/>
                <a:ext cx="530853" cy="1"/>
              </a:xfrm>
              <a:prstGeom prst="line">
                <a:avLst/>
              </a:prstGeom>
              <a:noFill/>
              <a:ln w="19050" algn="ctr">
                <a:solidFill>
                  <a:srgbClr val="DB142B"/>
                </a:solidFill>
                <a:miter lim="800000"/>
                <a:headEnd/>
                <a:tailEnd/>
              </a:ln>
              <a:extLst>
                <a:ext uri="{909E8E84-426E-40DD-AFC4-6F175D3DCCD1}">
                  <a14:hiddenFill xmlns:a14="http://schemas.microsoft.com/office/drawing/2010/main">
                    <a:noFill/>
                  </a14:hiddenFill>
                </a:ext>
              </a:extLst>
            </p:spPr>
          </p:cxnSp>
          <p:cxnSp>
            <p:nvCxnSpPr>
              <p:cNvPr id="7" name="Straight Connector 12342">
                <a:extLst>
                  <a:ext uri="{FF2B5EF4-FFF2-40B4-BE49-F238E27FC236}">
                    <a16:creationId xmlns:a16="http://schemas.microsoft.com/office/drawing/2014/main" id="{BCDE7AD4-D30F-F703-D9C4-DB05942FF1D2}"/>
                  </a:ext>
                </a:extLst>
              </p:cNvPr>
              <p:cNvCxnSpPr>
                <a:cxnSpLocks/>
              </p:cNvCxnSpPr>
              <p:nvPr/>
            </p:nvCxnSpPr>
            <p:spPr bwMode="auto">
              <a:xfrm>
                <a:off x="918081" y="3930233"/>
                <a:ext cx="1816512" cy="14378"/>
              </a:xfrm>
              <a:prstGeom prst="line">
                <a:avLst/>
              </a:prstGeom>
              <a:noFill/>
              <a:ln w="19050" algn="ctr">
                <a:solidFill>
                  <a:srgbClr val="002060"/>
                </a:solidFill>
                <a:miter lim="800000"/>
                <a:headEnd/>
                <a:tailEnd/>
              </a:ln>
              <a:extLst>
                <a:ext uri="{909E8E84-426E-40DD-AFC4-6F175D3DCCD1}">
                  <a14:hiddenFill xmlns:a14="http://schemas.microsoft.com/office/drawing/2010/main">
                    <a:noFill/>
                  </a14:hiddenFill>
                </a:ext>
              </a:extLst>
            </p:spPr>
          </p:cxnSp>
          <p:grpSp>
            <p:nvGrpSpPr>
              <p:cNvPr id="9" name="Group 12343">
                <a:extLst>
                  <a:ext uri="{FF2B5EF4-FFF2-40B4-BE49-F238E27FC236}">
                    <a16:creationId xmlns:a16="http://schemas.microsoft.com/office/drawing/2014/main" id="{4C8EEBE8-7A64-548E-470A-02434C068F01}"/>
                  </a:ext>
                </a:extLst>
              </p:cNvPr>
              <p:cNvGrpSpPr>
                <a:grpSpLocks/>
              </p:cNvGrpSpPr>
              <p:nvPr/>
            </p:nvGrpSpPr>
            <p:grpSpPr bwMode="auto">
              <a:xfrm>
                <a:off x="1114647" y="3748606"/>
                <a:ext cx="465975" cy="645034"/>
                <a:chOff x="3078480" y="641983"/>
                <a:chExt cx="701042" cy="904240"/>
              </a:xfrm>
            </p:grpSpPr>
            <p:sp>
              <p:nvSpPr>
                <p:cNvPr id="26" name="Rectangle 25">
                  <a:extLst>
                    <a:ext uri="{FF2B5EF4-FFF2-40B4-BE49-F238E27FC236}">
                      <a16:creationId xmlns:a16="http://schemas.microsoft.com/office/drawing/2014/main" id="{DFCCAB4F-530C-F124-DA57-CDD5F7175CF0}"/>
                    </a:ext>
                  </a:extLst>
                </p:cNvPr>
                <p:cNvSpPr/>
                <p:nvPr/>
              </p:nvSpPr>
              <p:spPr>
                <a:xfrm>
                  <a:off x="3078144" y="642750"/>
                  <a:ext cx="700818" cy="903473"/>
                </a:xfrm>
                <a:prstGeom prst="rect">
                  <a:avLst/>
                </a:prstGeom>
                <a:solidFill>
                  <a:sysClr val="window" lastClr="FFFFFF"/>
                </a:solidFill>
                <a:ln w="19050" cap="flat" cmpd="sng" algn="ctr">
                  <a:solidFill>
                    <a:srgbClr val="00206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6B96CD00-FB9E-9061-7FA4-B377D9A6CEB4}"/>
                    </a:ext>
                  </a:extLst>
                </p:cNvPr>
                <p:cNvSpPr/>
                <p:nvPr/>
              </p:nvSpPr>
              <p:spPr>
                <a:xfrm rot="5400000">
                  <a:off x="3061220" y="1275373"/>
                  <a:ext cx="160617" cy="126768"/>
                </a:xfrm>
                <a:prstGeom prst="triangle">
                  <a:avLst/>
                </a:prstGeom>
                <a:solidFill>
                  <a:srgbClr val="002060"/>
                </a:solidFill>
                <a:ln w="19050" cap="flat" cmpd="sng" algn="ctr">
                  <a:solidFill>
                    <a:srgbClr val="00206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12344">
                <a:extLst>
                  <a:ext uri="{FF2B5EF4-FFF2-40B4-BE49-F238E27FC236}">
                    <a16:creationId xmlns:a16="http://schemas.microsoft.com/office/drawing/2014/main" id="{D98928A7-C487-CE8A-849E-10CB8AA568A0}"/>
                  </a:ext>
                </a:extLst>
              </p:cNvPr>
              <p:cNvGrpSpPr>
                <a:grpSpLocks/>
              </p:cNvGrpSpPr>
              <p:nvPr/>
            </p:nvGrpSpPr>
            <p:grpSpPr bwMode="auto">
              <a:xfrm>
                <a:off x="2325665" y="3739605"/>
                <a:ext cx="465974" cy="645034"/>
                <a:chOff x="2590264" y="629366"/>
                <a:chExt cx="701040" cy="904240"/>
              </a:xfrm>
            </p:grpSpPr>
            <p:sp>
              <p:nvSpPr>
                <p:cNvPr id="23" name="Rectangle 22">
                  <a:extLst>
                    <a:ext uri="{FF2B5EF4-FFF2-40B4-BE49-F238E27FC236}">
                      <a16:creationId xmlns:a16="http://schemas.microsoft.com/office/drawing/2014/main" id="{EB66E0B7-6A42-E984-00F4-39DEC3F4E577}"/>
                    </a:ext>
                  </a:extLst>
                </p:cNvPr>
                <p:cNvSpPr/>
                <p:nvPr/>
              </p:nvSpPr>
              <p:spPr>
                <a:xfrm>
                  <a:off x="2590605" y="629366"/>
                  <a:ext cx="700817" cy="903473"/>
                </a:xfrm>
                <a:prstGeom prst="rect">
                  <a:avLst/>
                </a:prstGeom>
                <a:solidFill>
                  <a:sysClr val="window" lastClr="FFFFFF"/>
                </a:solidFill>
                <a:ln w="19050" cap="flat" cmpd="sng" algn="ctr">
                  <a:solidFill>
                    <a:srgbClr val="DB142B"/>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Isosceles Triangle 24">
                  <a:extLst>
                    <a:ext uri="{FF2B5EF4-FFF2-40B4-BE49-F238E27FC236}">
                      <a16:creationId xmlns:a16="http://schemas.microsoft.com/office/drawing/2014/main" id="{75F9531E-889A-00BD-6C51-710346993F82}"/>
                    </a:ext>
                  </a:extLst>
                </p:cNvPr>
                <p:cNvSpPr/>
                <p:nvPr/>
              </p:nvSpPr>
              <p:spPr>
                <a:xfrm rot="5400000">
                  <a:off x="2592896" y="1270832"/>
                  <a:ext cx="162849" cy="129161"/>
                </a:xfrm>
                <a:prstGeom prst="triangle">
                  <a:avLst/>
                </a:prstGeom>
                <a:solidFill>
                  <a:srgbClr val="DB142B"/>
                </a:solidFill>
                <a:ln w="19050" cap="flat" cmpd="sng" algn="ctr">
                  <a:solidFill>
                    <a:srgbClr val="DB142B"/>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1" name="Straight Connector 12345">
                <a:extLst>
                  <a:ext uri="{FF2B5EF4-FFF2-40B4-BE49-F238E27FC236}">
                    <a16:creationId xmlns:a16="http://schemas.microsoft.com/office/drawing/2014/main" id="{3A66F65B-1016-6411-3346-05973FBCC8AC}"/>
                  </a:ext>
                </a:extLst>
              </p:cNvPr>
              <p:cNvCxnSpPr>
                <a:cxnSpLocks/>
              </p:cNvCxnSpPr>
              <p:nvPr/>
            </p:nvCxnSpPr>
            <p:spPr bwMode="auto">
              <a:xfrm flipH="1" flipV="1">
                <a:off x="726819" y="4245519"/>
                <a:ext cx="377100" cy="1"/>
              </a:xfrm>
              <a:prstGeom prst="line">
                <a:avLst/>
              </a:prstGeom>
              <a:noFill/>
              <a:ln w="19050" algn="ctr">
                <a:solidFill>
                  <a:srgbClr val="002060"/>
                </a:solidFill>
                <a:miter lim="800000"/>
                <a:headEnd/>
                <a:tailEnd/>
              </a:ln>
              <a:extLst>
                <a:ext uri="{909E8E84-426E-40DD-AFC4-6F175D3DCCD1}">
                  <a14:hiddenFill xmlns:a14="http://schemas.microsoft.com/office/drawing/2010/main">
                    <a:noFill/>
                  </a14:hiddenFill>
                </a:ext>
              </a:extLst>
            </p:spPr>
          </p:cxnSp>
          <p:cxnSp>
            <p:nvCxnSpPr>
              <p:cNvPr id="12" name="Straight Connector 12346">
                <a:extLst>
                  <a:ext uri="{FF2B5EF4-FFF2-40B4-BE49-F238E27FC236}">
                    <a16:creationId xmlns:a16="http://schemas.microsoft.com/office/drawing/2014/main" id="{C15749B7-2000-07E0-3685-87062C97EF93}"/>
                  </a:ext>
                </a:extLst>
              </p:cNvPr>
              <p:cNvCxnSpPr>
                <a:cxnSpLocks/>
                <a:stCxn id="25" idx="0"/>
              </p:cNvCxnSpPr>
              <p:nvPr/>
            </p:nvCxnSpPr>
            <p:spPr bwMode="auto">
              <a:xfrm flipH="1">
                <a:off x="1904812" y="4243195"/>
                <a:ext cx="518703" cy="2325"/>
              </a:xfrm>
              <a:prstGeom prst="line">
                <a:avLst/>
              </a:prstGeom>
              <a:noFill/>
              <a:ln w="19050" algn="ctr">
                <a:solidFill>
                  <a:srgbClr val="DB142B"/>
                </a:solidFill>
                <a:miter lim="800000"/>
                <a:headEnd/>
                <a:tailEnd/>
              </a:ln>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463253A7-3690-CE0A-9632-FF14CA0884F2}"/>
                  </a:ext>
                </a:extLst>
              </p:cNvPr>
              <p:cNvSpPr txBox="1"/>
              <p:nvPr/>
            </p:nvSpPr>
            <p:spPr>
              <a:xfrm>
                <a:off x="2502365" y="3782571"/>
                <a:ext cx="419721" cy="27689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DB142B"/>
                    </a:solidFill>
                    <a:effectLst/>
                    <a:uLnTx/>
                    <a:uFillTx/>
                    <a:latin typeface="Calibri" panose="020F0502020204030204"/>
                    <a:ea typeface="+mn-ea"/>
                    <a:cs typeface="+mn-cs"/>
                  </a:rPr>
                  <a:t>Q2</a:t>
                </a:r>
              </a:p>
            </p:txBody>
          </p:sp>
          <p:sp>
            <p:nvSpPr>
              <p:cNvPr id="14" name="TextBox 13">
                <a:extLst>
                  <a:ext uri="{FF2B5EF4-FFF2-40B4-BE49-F238E27FC236}">
                    <a16:creationId xmlns:a16="http://schemas.microsoft.com/office/drawing/2014/main" id="{A727584E-A3BC-3EAC-3D8C-A38C40B64543}"/>
                  </a:ext>
                </a:extLst>
              </p:cNvPr>
              <p:cNvSpPr txBox="1"/>
              <p:nvPr/>
            </p:nvSpPr>
            <p:spPr>
              <a:xfrm>
                <a:off x="672445" y="4010130"/>
                <a:ext cx="435620" cy="27848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Calibri" panose="020F0502020204030204"/>
                    <a:ea typeface="+mn-ea"/>
                    <a:cs typeface="+mn-cs"/>
                  </a:rPr>
                  <a:t>clk1</a:t>
                </a:r>
              </a:p>
            </p:txBody>
          </p:sp>
          <p:sp>
            <p:nvSpPr>
              <p:cNvPr id="15" name="TextBox 14">
                <a:extLst>
                  <a:ext uri="{FF2B5EF4-FFF2-40B4-BE49-F238E27FC236}">
                    <a16:creationId xmlns:a16="http://schemas.microsoft.com/office/drawing/2014/main" id="{34AA41D6-4582-F307-E722-9C65955E92F4}"/>
                  </a:ext>
                </a:extLst>
              </p:cNvPr>
              <p:cNvSpPr txBox="1"/>
              <p:nvPr/>
            </p:nvSpPr>
            <p:spPr>
              <a:xfrm>
                <a:off x="1651794" y="4150765"/>
                <a:ext cx="356716" cy="27766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DB142B"/>
                    </a:solidFill>
                    <a:effectLst/>
                    <a:uLnTx/>
                    <a:uFillTx/>
                    <a:latin typeface="Calibri" panose="020F0502020204030204"/>
                    <a:ea typeface="+mn-ea"/>
                    <a:cs typeface="+mn-cs"/>
                  </a:rPr>
                  <a:t>clk</a:t>
                </a:r>
                <a:endParaRPr kumimoji="0" lang="en-US" sz="1200" b="0" i="0" u="none" strike="noStrike" kern="0" cap="none" spc="0" normalizeH="0" baseline="0" noProof="0" dirty="0">
                  <a:ln>
                    <a:noFill/>
                  </a:ln>
                  <a:solidFill>
                    <a:srgbClr val="DB142B"/>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F6B6248-6587-B8BB-65BE-311A93C90ABF}"/>
                  </a:ext>
                </a:extLst>
              </p:cNvPr>
              <p:cNvSpPr txBox="1"/>
              <p:nvPr/>
            </p:nvSpPr>
            <p:spPr>
              <a:xfrm>
                <a:off x="2247988" y="3773023"/>
                <a:ext cx="426080" cy="27689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DB142B"/>
                    </a:solidFill>
                    <a:effectLst/>
                    <a:uLnTx/>
                    <a:uFillTx/>
                    <a:latin typeface="Calibri" panose="020F0502020204030204"/>
                    <a:ea typeface="+mn-ea"/>
                    <a:cs typeface="+mn-cs"/>
                  </a:rPr>
                  <a:t>D2</a:t>
                </a:r>
              </a:p>
            </p:txBody>
          </p:sp>
          <p:sp>
            <p:nvSpPr>
              <p:cNvPr id="18" name="TextBox 17">
                <a:extLst>
                  <a:ext uri="{FF2B5EF4-FFF2-40B4-BE49-F238E27FC236}">
                    <a16:creationId xmlns:a16="http://schemas.microsoft.com/office/drawing/2014/main" id="{18FBAC61-CD3B-AEF2-996E-3089C0D2354B}"/>
                  </a:ext>
                </a:extLst>
              </p:cNvPr>
              <p:cNvSpPr txBox="1"/>
              <p:nvPr/>
            </p:nvSpPr>
            <p:spPr>
              <a:xfrm>
                <a:off x="1038111" y="3785754"/>
                <a:ext cx="357716" cy="27689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Calibri" panose="020F0502020204030204"/>
                    <a:ea typeface="+mn-ea"/>
                    <a:cs typeface="+mn-cs"/>
                  </a:rPr>
                  <a:t>D1</a:t>
                </a:r>
              </a:p>
            </p:txBody>
          </p:sp>
          <p:sp>
            <p:nvSpPr>
              <p:cNvPr id="22" name="TextBox 21">
                <a:extLst>
                  <a:ext uri="{FF2B5EF4-FFF2-40B4-BE49-F238E27FC236}">
                    <a16:creationId xmlns:a16="http://schemas.microsoft.com/office/drawing/2014/main" id="{A8807E13-F19C-8D6B-A156-77218C6727D8}"/>
                  </a:ext>
                </a:extLst>
              </p:cNvPr>
              <p:cNvSpPr txBox="1"/>
              <p:nvPr/>
            </p:nvSpPr>
            <p:spPr>
              <a:xfrm>
                <a:off x="1290897" y="3790527"/>
                <a:ext cx="424491" cy="27689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60"/>
                    </a:solidFill>
                    <a:effectLst/>
                    <a:uLnTx/>
                    <a:uFillTx/>
                    <a:latin typeface="Calibri" panose="020F0502020204030204"/>
                    <a:ea typeface="+mn-ea"/>
                    <a:cs typeface="+mn-cs"/>
                  </a:rPr>
                  <a:t>Q1</a:t>
                </a:r>
              </a:p>
            </p:txBody>
          </p:sp>
        </p:grpSp>
        <p:sp>
          <p:nvSpPr>
            <p:cNvPr id="28" name="Rectangle 27">
              <a:extLst>
                <a:ext uri="{FF2B5EF4-FFF2-40B4-BE49-F238E27FC236}">
                  <a16:creationId xmlns:a16="http://schemas.microsoft.com/office/drawing/2014/main" id="{95019127-A519-245B-DBDE-6A5FC40A129D}"/>
                </a:ext>
              </a:extLst>
            </p:cNvPr>
            <p:cNvSpPr/>
            <p:nvPr/>
          </p:nvSpPr>
          <p:spPr>
            <a:xfrm>
              <a:off x="10329863" y="2110591"/>
              <a:ext cx="465137" cy="642938"/>
            </a:xfrm>
            <a:prstGeom prst="rect">
              <a:avLst/>
            </a:prstGeom>
            <a:solidFill>
              <a:sysClr val="window" lastClr="FFFFFF"/>
            </a:solidFill>
            <a:ln w="19050" cap="flat" cmpd="sng" algn="ctr">
              <a:solidFill>
                <a:srgbClr val="DB142B"/>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Isosceles Triangle 28">
              <a:extLst>
                <a:ext uri="{FF2B5EF4-FFF2-40B4-BE49-F238E27FC236}">
                  <a16:creationId xmlns:a16="http://schemas.microsoft.com/office/drawing/2014/main" id="{9D78BD15-0D52-E464-724A-1C5603DF89CA}"/>
                </a:ext>
              </a:extLst>
            </p:cNvPr>
            <p:cNvSpPr/>
            <p:nvPr/>
          </p:nvSpPr>
          <p:spPr>
            <a:xfrm rot="5400000">
              <a:off x="10317957" y="2570172"/>
              <a:ext cx="115888" cy="85725"/>
            </a:xfrm>
            <a:prstGeom prst="triangle">
              <a:avLst/>
            </a:prstGeom>
            <a:solidFill>
              <a:srgbClr val="DB142B"/>
            </a:solidFill>
            <a:ln w="19050" cap="flat" cmpd="sng" algn="ctr">
              <a:solidFill>
                <a:srgbClr val="DB142B"/>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12359">
              <a:extLst>
                <a:ext uri="{FF2B5EF4-FFF2-40B4-BE49-F238E27FC236}">
                  <a16:creationId xmlns:a16="http://schemas.microsoft.com/office/drawing/2014/main" id="{B6C01268-B7FA-236E-509C-3D3169147E48}"/>
                </a:ext>
              </a:extLst>
            </p:cNvPr>
            <p:cNvSpPr txBox="1">
              <a:spLocks noChangeArrowheads="1"/>
            </p:cNvSpPr>
            <p:nvPr/>
          </p:nvSpPr>
          <p:spPr bwMode="auto">
            <a:xfrm>
              <a:off x="9023350" y="2059791"/>
              <a:ext cx="279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D</a:t>
              </a:r>
            </a:p>
          </p:txBody>
        </p:sp>
        <p:sp>
          <p:nvSpPr>
            <p:cNvPr id="31" name="TextBox 12360">
              <a:extLst>
                <a:ext uri="{FF2B5EF4-FFF2-40B4-BE49-F238E27FC236}">
                  <a16:creationId xmlns:a16="http://schemas.microsoft.com/office/drawing/2014/main" id="{7F20312C-05F8-64A8-0707-88F08FF0C087}"/>
                </a:ext>
              </a:extLst>
            </p:cNvPr>
            <p:cNvSpPr txBox="1">
              <a:spLocks noChangeArrowheads="1"/>
            </p:cNvSpPr>
            <p:nvPr/>
          </p:nvSpPr>
          <p:spPr bwMode="auto">
            <a:xfrm>
              <a:off x="10493375" y="2166154"/>
              <a:ext cx="4206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DB142B"/>
                  </a:solidFill>
                  <a:effectLst/>
                  <a:uLnTx/>
                  <a:uFillTx/>
                  <a:latin typeface="Calibri" panose="020F0502020204030204" pitchFamily="34" charset="0"/>
                  <a:ea typeface="+mn-ea"/>
                  <a:cs typeface="+mn-cs"/>
                </a:rPr>
                <a:t>Q3</a:t>
              </a:r>
            </a:p>
          </p:txBody>
        </p:sp>
        <p:sp>
          <p:nvSpPr>
            <p:cNvPr id="32" name="TextBox 12361">
              <a:extLst>
                <a:ext uri="{FF2B5EF4-FFF2-40B4-BE49-F238E27FC236}">
                  <a16:creationId xmlns:a16="http://schemas.microsoft.com/office/drawing/2014/main" id="{BE325D59-5977-AA71-3D2F-4FD9E8F7932E}"/>
                </a:ext>
              </a:extLst>
            </p:cNvPr>
            <p:cNvSpPr txBox="1">
              <a:spLocks noChangeArrowheads="1"/>
            </p:cNvSpPr>
            <p:nvPr/>
          </p:nvSpPr>
          <p:spPr bwMode="auto">
            <a:xfrm>
              <a:off x="10255250" y="2166154"/>
              <a:ext cx="425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DB142B"/>
                  </a:solidFill>
                  <a:effectLst/>
                  <a:uLnTx/>
                  <a:uFillTx/>
                  <a:latin typeface="Calibri" panose="020F0502020204030204" pitchFamily="34" charset="0"/>
                  <a:ea typeface="+mn-ea"/>
                  <a:cs typeface="+mn-cs"/>
                </a:rPr>
                <a:t>D3</a:t>
              </a:r>
            </a:p>
          </p:txBody>
        </p:sp>
        <p:cxnSp>
          <p:nvCxnSpPr>
            <p:cNvPr id="33" name="Straight Connector 12362">
              <a:extLst>
                <a:ext uri="{FF2B5EF4-FFF2-40B4-BE49-F238E27FC236}">
                  <a16:creationId xmlns:a16="http://schemas.microsoft.com/office/drawing/2014/main" id="{F322271E-0C96-926E-688F-E460612682B0}"/>
                </a:ext>
              </a:extLst>
            </p:cNvPr>
            <p:cNvCxnSpPr>
              <a:cxnSpLocks/>
            </p:cNvCxnSpPr>
            <p:nvPr/>
          </p:nvCxnSpPr>
          <p:spPr bwMode="auto">
            <a:xfrm flipH="1">
              <a:off x="10795000" y="2318554"/>
              <a:ext cx="400050" cy="0"/>
            </a:xfrm>
            <a:prstGeom prst="line">
              <a:avLst/>
            </a:prstGeom>
            <a:noFill/>
            <a:ln w="19050" algn="ctr">
              <a:solidFill>
                <a:srgbClr val="DB142B"/>
              </a:solidFill>
              <a:miter lim="800000"/>
              <a:headEnd/>
              <a:tailEnd/>
            </a:ln>
            <a:extLst>
              <a:ext uri="{909E8E84-426E-40DD-AFC4-6F175D3DCCD1}">
                <a14:hiddenFill xmlns:a14="http://schemas.microsoft.com/office/drawing/2010/main">
                  <a:noFill/>
                </a14:hiddenFill>
              </a:ext>
            </a:extLst>
          </p:spPr>
        </p:cxnSp>
        <p:sp>
          <p:nvSpPr>
            <p:cNvPr id="34" name="Rectangle 33">
              <a:extLst>
                <a:ext uri="{FF2B5EF4-FFF2-40B4-BE49-F238E27FC236}">
                  <a16:creationId xmlns:a16="http://schemas.microsoft.com/office/drawing/2014/main" id="{35A31815-30C9-A029-7778-FB5A5579E19F}"/>
                </a:ext>
              </a:extLst>
            </p:cNvPr>
            <p:cNvSpPr/>
            <p:nvPr/>
          </p:nvSpPr>
          <p:spPr>
            <a:xfrm>
              <a:off x="9405938" y="1899454"/>
              <a:ext cx="1573212" cy="1082675"/>
            </a:xfrm>
            <a:prstGeom prst="rect">
              <a:avLst/>
            </a:prstGeom>
            <a:solidFill>
              <a:srgbClr val="C00000">
                <a:alpha val="26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row: Down 34">
              <a:extLst>
                <a:ext uri="{FF2B5EF4-FFF2-40B4-BE49-F238E27FC236}">
                  <a16:creationId xmlns:a16="http://schemas.microsoft.com/office/drawing/2014/main" id="{084162C8-5477-0CD4-5CDC-489BE0950E6F}"/>
                </a:ext>
              </a:extLst>
            </p:cNvPr>
            <p:cNvSpPr/>
            <p:nvPr/>
          </p:nvSpPr>
          <p:spPr>
            <a:xfrm>
              <a:off x="8977313" y="1847066"/>
              <a:ext cx="152400" cy="271463"/>
            </a:xfrm>
            <a:prstGeom prst="downArrow">
              <a:avLst/>
            </a:prstGeom>
            <a:solidFill>
              <a:srgbClr val="70AD47">
                <a:lumMod val="5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Arrow: Down 35">
              <a:extLst>
                <a:ext uri="{FF2B5EF4-FFF2-40B4-BE49-F238E27FC236}">
                  <a16:creationId xmlns:a16="http://schemas.microsoft.com/office/drawing/2014/main" id="{8D440027-2B59-DE0E-8C25-183BD919282F}"/>
                </a:ext>
              </a:extLst>
            </p:cNvPr>
            <p:cNvSpPr/>
            <p:nvPr/>
          </p:nvSpPr>
          <p:spPr>
            <a:xfrm>
              <a:off x="9175750" y="1847066"/>
              <a:ext cx="152400" cy="271463"/>
            </a:xfrm>
            <a:prstGeom prst="downArrow">
              <a:avLst/>
            </a:prstGeom>
            <a:solidFill>
              <a:srgbClr val="C00000"/>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12372">
              <a:extLst>
                <a:ext uri="{FF2B5EF4-FFF2-40B4-BE49-F238E27FC236}">
                  <a16:creationId xmlns:a16="http://schemas.microsoft.com/office/drawing/2014/main" id="{A27B5971-9DA7-7FE9-F334-FACB11AA0A36}"/>
                </a:ext>
              </a:extLst>
            </p:cNvPr>
            <p:cNvSpPr txBox="1">
              <a:spLocks noChangeArrowheads="1"/>
            </p:cNvSpPr>
            <p:nvPr/>
          </p:nvSpPr>
          <p:spPr bwMode="auto">
            <a:xfrm>
              <a:off x="10056813" y="2059791"/>
              <a:ext cx="342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q1</a:t>
              </a:r>
            </a:p>
          </p:txBody>
        </p:sp>
        <p:sp>
          <p:nvSpPr>
            <p:cNvPr id="38" name="TextBox 12373">
              <a:extLst>
                <a:ext uri="{FF2B5EF4-FFF2-40B4-BE49-F238E27FC236}">
                  <a16:creationId xmlns:a16="http://schemas.microsoft.com/office/drawing/2014/main" id="{9E61825B-0FD2-56B9-5CDA-66195B57CD5D}"/>
                </a:ext>
              </a:extLst>
            </p:cNvPr>
            <p:cNvSpPr txBox="1">
              <a:spLocks noChangeArrowheads="1"/>
            </p:cNvSpPr>
            <p:nvPr/>
          </p:nvSpPr>
          <p:spPr bwMode="auto">
            <a:xfrm>
              <a:off x="10922000" y="2086779"/>
              <a:ext cx="342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2060"/>
                  </a:solidFill>
                  <a:effectLst/>
                  <a:uLnTx/>
                  <a:uFillTx/>
                  <a:latin typeface="Calibri" panose="020F0502020204030204" pitchFamily="34" charset="0"/>
                  <a:ea typeface="+mn-ea"/>
                  <a:cs typeface="+mn-cs"/>
                </a:rPr>
                <a:t>q2</a:t>
              </a:r>
            </a:p>
          </p:txBody>
        </p:sp>
      </p:grpSp>
      <p:sp>
        <p:nvSpPr>
          <p:cNvPr id="20" name="TextBox 19">
            <a:extLst>
              <a:ext uri="{FF2B5EF4-FFF2-40B4-BE49-F238E27FC236}">
                <a16:creationId xmlns:a16="http://schemas.microsoft.com/office/drawing/2014/main" id="{4C6BE7F9-C6E0-99C9-BC66-3A011D08804F}"/>
              </a:ext>
            </a:extLst>
          </p:cNvPr>
          <p:cNvSpPr txBox="1"/>
          <p:nvPr/>
        </p:nvSpPr>
        <p:spPr>
          <a:xfrm>
            <a:off x="139853" y="5369859"/>
            <a:ext cx="5402643" cy="369332"/>
          </a:xfrm>
          <a:prstGeom prst="rect">
            <a:avLst/>
          </a:prstGeom>
          <a:noFill/>
        </p:spPr>
        <p:txBody>
          <a:bodyPr wrap="square" rtlCol="0">
            <a:spAutoFit/>
          </a:bodyPr>
          <a:lstStyle/>
          <a:p>
            <a:pPr marL="285750" indent="-285750">
              <a:buFont typeface="Arial" panose="020B0604020202020204" pitchFamily="34" charset="0"/>
              <a:buChar char="•"/>
            </a:pPr>
            <a:r>
              <a:rPr lang="en-US" dirty="0"/>
              <a:t>NUM_CYCLES is based on synchronization latency</a:t>
            </a:r>
          </a:p>
        </p:txBody>
      </p:sp>
      <p:sp>
        <p:nvSpPr>
          <p:cNvPr id="43" name="Slide Number Placeholder 42">
            <a:extLst>
              <a:ext uri="{FF2B5EF4-FFF2-40B4-BE49-F238E27FC236}">
                <a16:creationId xmlns:a16="http://schemas.microsoft.com/office/drawing/2014/main" id="{EB576A8F-7B0B-72F4-C16A-0690FA151B65}"/>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51</a:t>
            </a:fld>
            <a:endParaRPr lang="en-US" dirty="0"/>
          </a:p>
        </p:txBody>
      </p:sp>
    </p:spTree>
    <p:extLst>
      <p:ext uri="{BB962C8B-B14F-4D97-AF65-F5344CB8AC3E}">
        <p14:creationId xmlns:p14="http://schemas.microsoft.com/office/powerpoint/2010/main" val="1146403500"/>
      </p:ext>
    </p:extLst>
  </p:cSld>
  <p:clrMapOvr>
    <a:masterClrMapping/>
  </p:clrMapOvr>
  <mc:AlternateContent xmlns:mc="http://schemas.openxmlformats.org/markup-compatibility/2006" xmlns:p14="http://schemas.microsoft.com/office/powerpoint/2010/main">
    <mc:Choice Requires="p14">
      <p:transition spd="slow" p14:dur="2000" advTm="105784"/>
    </mc:Choice>
    <mc:Fallback xmlns="">
      <p:transition spd="slow" advTm="105784"/>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0E1655-2BE7-CF15-C559-4B15DC1C3433}"/>
              </a:ext>
            </a:extLst>
          </p:cNvPr>
          <p:cNvSpPr txBox="1"/>
          <p:nvPr/>
        </p:nvSpPr>
        <p:spPr>
          <a:xfrm>
            <a:off x="4531416" y="1297154"/>
            <a:ext cx="2809552" cy="369332"/>
          </a:xfrm>
          <a:prstGeom prst="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 Rules based static checks</a:t>
            </a:r>
          </a:p>
        </p:txBody>
      </p:sp>
      <p:sp>
        <p:nvSpPr>
          <p:cNvPr id="17" name="TextBox 16">
            <a:extLst>
              <a:ext uri="{FF2B5EF4-FFF2-40B4-BE49-F238E27FC236}">
                <a16:creationId xmlns:a16="http://schemas.microsoft.com/office/drawing/2014/main" id="{8D4F49FB-6781-8511-5359-E7AF18531357}"/>
              </a:ext>
            </a:extLst>
          </p:cNvPr>
          <p:cNvSpPr txBox="1"/>
          <p:nvPr/>
        </p:nvSpPr>
        <p:spPr>
          <a:xfrm>
            <a:off x="-340318" y="1689809"/>
            <a:ext cx="10801002" cy="2215991"/>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Fundamentally target to verify </a:t>
            </a: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design intent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CDC paths are </a:t>
            </a: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not covered by STA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Make sure source data is stable for several cycles.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Enabler : Make sure source data is stable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wrt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its enabler.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marR="0" lvl="1" indent="0" algn="l" defTabSz="914400" rtl="0" eaLnBrk="1" fontAlgn="auto" latinLnBrk="0" hangingPunct="1">
              <a:lnSpc>
                <a:spcPct val="100000"/>
              </a:lnSpc>
              <a:spcBef>
                <a:spcPts val="0"/>
              </a:spcBef>
              <a:spcAft>
                <a:spcPts val="0"/>
              </a:spcAft>
              <a:buClr>
                <a:srgbClr val="E7E6E6"/>
              </a:buClr>
              <a:buSzTx/>
              <a:buFontTx/>
              <a:buNone/>
              <a:tabLst/>
              <a:defRPr/>
            </a:pPr>
            <a:endParaRPr kumimoji="0" lang="en-US" sz="1800" b="1" i="0" u="none" strike="noStrike" kern="1200" cap="none" spc="0" normalizeH="0" baseline="0" noProof="0" dirty="0">
              <a:ln>
                <a:noFill/>
              </a:ln>
              <a:solidFill>
                <a:srgbClr val="3333FF"/>
              </a:solidFill>
              <a:effectLst/>
              <a:uLnTx/>
              <a:uFillTx/>
              <a:latin typeface="Courier New" panose="02070309020205020404" pitchFamily="49" charset="0"/>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
                <a:srgbClr val="E7E6E6"/>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CB536F-6594-02F3-9A8D-5E860EE836A8}"/>
              </a:ext>
            </a:extLst>
          </p:cNvPr>
          <p:cNvSpPr txBox="1"/>
          <p:nvPr/>
        </p:nvSpPr>
        <p:spPr>
          <a:xfrm>
            <a:off x="139853" y="4257984"/>
            <a:ext cx="6582013" cy="923330"/>
          </a:xfrm>
          <a:prstGeom prst="rect">
            <a:avLst/>
          </a:prstGeom>
          <a:no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property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qual_data_stable</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(SRC_DATA,</a:t>
            </a:r>
            <a:r>
              <a:rPr lang="en-US" b="1" dirty="0">
                <a:solidFill>
                  <a:srgbClr val="002060"/>
                </a:solidFill>
                <a:latin typeface="Calibri Light" panose="020F0302020204030204" pitchFamily="34" charset="0"/>
                <a:cs typeface="Calibri Light" panose="020F0302020204030204" pitchFamily="34" charset="0"/>
              </a:rPr>
              <a:t>QUAL</a:t>
            </a: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,SETUP_ROOM);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##1 $changed(SRC_DATA) |-&gt; (QUAL === 1’b0)[*SETUP_ROOM];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Light" panose="020F0302020204030204" pitchFamily="34" charset="0"/>
                <a:ea typeface="+mn-ea"/>
                <a:cs typeface="Calibri Light" panose="020F0302020204030204" pitchFamily="34" charset="0"/>
              </a:rPr>
              <a:t>endproperty</a:t>
            </a:r>
            <a:endParaRPr kumimoji="0" lang="en-US" sz="1800" b="1"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graphicFrame>
        <p:nvGraphicFramePr>
          <p:cNvPr id="2" name="Object 1">
            <a:extLst>
              <a:ext uri="{FF2B5EF4-FFF2-40B4-BE49-F238E27FC236}">
                <a16:creationId xmlns:a16="http://schemas.microsoft.com/office/drawing/2014/main" id="{1C0FB5F7-824D-B6BB-A785-1957C2075084}"/>
              </a:ext>
            </a:extLst>
          </p:cNvPr>
          <p:cNvGraphicFramePr>
            <a:graphicFrameLocks noChangeAspect="1"/>
          </p:cNvGraphicFramePr>
          <p:nvPr/>
        </p:nvGraphicFramePr>
        <p:xfrm>
          <a:off x="6721866" y="1689809"/>
          <a:ext cx="5191102" cy="3745181"/>
        </p:xfrm>
        <a:graphic>
          <a:graphicData uri="http://schemas.openxmlformats.org/presentationml/2006/ole">
            <mc:AlternateContent xmlns:mc="http://schemas.openxmlformats.org/markup-compatibility/2006">
              <mc:Choice xmlns:v="urn:schemas-microsoft-com:vml" Requires="v">
                <p:oleObj name="Visio" r:id="rId3" imgW="6458209" imgH="4381786" progId="Visio.Drawing.15">
                  <p:embed/>
                </p:oleObj>
              </mc:Choice>
              <mc:Fallback>
                <p:oleObj name="Visio" r:id="rId3" imgW="6458209" imgH="4381786" progId="Visio.Drawing.15">
                  <p:embed/>
                  <p:pic>
                    <p:nvPicPr>
                      <p:cNvPr id="2" name="Object 1">
                        <a:extLst>
                          <a:ext uri="{FF2B5EF4-FFF2-40B4-BE49-F238E27FC236}">
                            <a16:creationId xmlns:a16="http://schemas.microsoft.com/office/drawing/2014/main" id="{1C0FB5F7-824D-B6BB-A785-1957C2075084}"/>
                          </a:ext>
                        </a:extLst>
                      </p:cNvPr>
                      <p:cNvPicPr/>
                      <p:nvPr/>
                    </p:nvPicPr>
                    <p:blipFill>
                      <a:blip r:embed="rId4"/>
                      <a:stretch>
                        <a:fillRect/>
                      </a:stretch>
                    </p:blipFill>
                    <p:spPr>
                      <a:xfrm>
                        <a:off x="6721866" y="1689809"/>
                        <a:ext cx="5191102" cy="3745181"/>
                      </a:xfrm>
                      <a:prstGeom prst="rect">
                        <a:avLst/>
                      </a:prstGeom>
                    </p:spPr>
                  </p:pic>
                </p:oleObj>
              </mc:Fallback>
            </mc:AlternateContent>
          </a:graphicData>
        </a:graphic>
      </p:graphicFrame>
      <p:sp>
        <p:nvSpPr>
          <p:cNvPr id="10" name="Title 2">
            <a:extLst>
              <a:ext uri="{FF2B5EF4-FFF2-40B4-BE49-F238E27FC236}">
                <a16:creationId xmlns:a16="http://schemas.microsoft.com/office/drawing/2014/main" id="{77569943-EA02-578C-CDD0-2C740497C0DE}"/>
              </a:ext>
            </a:extLst>
          </p:cNvPr>
          <p:cNvSpPr>
            <a:spLocks noGrp="1"/>
          </p:cNvSpPr>
          <p:nvPr>
            <p:ph type="title"/>
          </p:nvPr>
        </p:nvSpPr>
        <p:spPr>
          <a:xfrm>
            <a:off x="436033" y="396875"/>
            <a:ext cx="11319933" cy="1030464"/>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t>Overcoming Limitations-Assertions based Verification</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D1C512C9-BBBB-EB48-8FFB-A1E5BF3421BB}"/>
              </a:ext>
            </a:extLst>
          </p:cNvPr>
          <p:cNvSpPr txBox="1"/>
          <p:nvPr/>
        </p:nvSpPr>
        <p:spPr>
          <a:xfrm>
            <a:off x="436033" y="3343228"/>
            <a:ext cx="5503818"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Source data must be static when CDC Control is enabling.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Source data can toggle when CDC Control is disabling.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CDC Control must be a known value</a:t>
            </a:r>
          </a:p>
        </p:txBody>
      </p:sp>
      <p:sp>
        <p:nvSpPr>
          <p:cNvPr id="3" name="TextBox 2">
            <a:extLst>
              <a:ext uri="{FF2B5EF4-FFF2-40B4-BE49-F238E27FC236}">
                <a16:creationId xmlns:a16="http://schemas.microsoft.com/office/drawing/2014/main" id="{E1FA2CDD-4E06-36F5-0F30-3293D8AE16A8}"/>
              </a:ext>
            </a:extLst>
          </p:cNvPr>
          <p:cNvSpPr txBox="1"/>
          <p:nvPr/>
        </p:nvSpPr>
        <p:spPr>
          <a:xfrm>
            <a:off x="139853" y="5369859"/>
            <a:ext cx="7201115" cy="369332"/>
          </a:xfrm>
          <a:prstGeom prst="rect">
            <a:avLst/>
          </a:prstGeom>
          <a:noFill/>
        </p:spPr>
        <p:txBody>
          <a:bodyPr wrap="square" rtlCol="0">
            <a:spAutoFit/>
          </a:bodyPr>
          <a:lstStyle/>
          <a:p>
            <a:pPr marL="285750" indent="-285750">
              <a:buFont typeface="Arial" panose="020B0604020202020204" pitchFamily="34" charset="0"/>
              <a:buChar char="•"/>
            </a:pPr>
            <a:r>
              <a:rPr lang="en-US" dirty="0"/>
              <a:t>SETUP_ROOM = Synchronization Latency + Implementation Headroom</a:t>
            </a:r>
          </a:p>
        </p:txBody>
      </p:sp>
      <p:sp>
        <p:nvSpPr>
          <p:cNvPr id="14" name="Slide Number Placeholder 13">
            <a:extLst>
              <a:ext uri="{FF2B5EF4-FFF2-40B4-BE49-F238E27FC236}">
                <a16:creationId xmlns:a16="http://schemas.microsoft.com/office/drawing/2014/main" id="{6D858103-096E-279E-B616-7327F7E74471}"/>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52</a:t>
            </a:fld>
            <a:endParaRPr lang="en-US" dirty="0"/>
          </a:p>
        </p:txBody>
      </p:sp>
    </p:spTree>
    <p:extLst>
      <p:ext uri="{BB962C8B-B14F-4D97-AF65-F5344CB8AC3E}">
        <p14:creationId xmlns:p14="http://schemas.microsoft.com/office/powerpoint/2010/main" val="2731195845"/>
      </p:ext>
    </p:extLst>
  </p:cSld>
  <p:clrMapOvr>
    <a:masterClrMapping/>
  </p:clrMapOvr>
  <mc:AlternateContent xmlns:mc="http://schemas.openxmlformats.org/markup-compatibility/2006" xmlns:p14="http://schemas.microsoft.com/office/powerpoint/2010/main">
    <mc:Choice Requires="p14">
      <p:transition spd="slow" p14:dur="2000" advTm="30217"/>
    </mc:Choice>
    <mc:Fallback xmlns="">
      <p:transition spd="slow" advTm="3021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9B7372E-0EC4-2282-11DE-A921B1EA8660}"/>
              </a:ext>
            </a:extLst>
          </p:cNvPr>
          <p:cNvSpPr>
            <a:spLocks noGrp="1"/>
          </p:cNvSpPr>
          <p:nvPr>
            <p:ph type="title"/>
          </p:nvPr>
        </p:nvSpPr>
        <p:spPr>
          <a:xfrm>
            <a:off x="436033" y="396875"/>
            <a:ext cx="11319933" cy="1030464"/>
          </a:xfrm>
        </p:spPr>
        <p:txBody>
          <a:bodyPr>
            <a:noAutofit/>
          </a:bodyPr>
          <a:lstStyle/>
          <a:p>
            <a:r>
              <a:rPr lang="en-US" sz="3600" b="1" dirty="0"/>
              <a:t>ABV - Assertions based Verification</a:t>
            </a:r>
            <a:endParaRPr lang="en-US" sz="3600" dirty="0"/>
          </a:p>
        </p:txBody>
      </p:sp>
      <p:sp>
        <p:nvSpPr>
          <p:cNvPr id="2" name="TextBox 1">
            <a:extLst>
              <a:ext uri="{FF2B5EF4-FFF2-40B4-BE49-F238E27FC236}">
                <a16:creationId xmlns:a16="http://schemas.microsoft.com/office/drawing/2014/main" id="{A2FCD2DC-591E-BACE-28F3-DA8A68378270}"/>
              </a:ext>
            </a:extLst>
          </p:cNvPr>
          <p:cNvSpPr txBox="1"/>
          <p:nvPr/>
        </p:nvSpPr>
        <p:spPr>
          <a:xfrm>
            <a:off x="2196254" y="1629951"/>
            <a:ext cx="1387600" cy="340519"/>
          </a:xfrm>
          <a:prstGeom prst="flowChartAlternateProcess">
            <a:avLst/>
          </a:prstGeom>
          <a:solidFill>
            <a:sysClr val="window" lastClr="FFFFFF"/>
          </a:solidFill>
          <a:ln w="1270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Constraints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tcl</a:t>
            </a:r>
            <a:endPar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EC4B3F66-FA97-21BB-C2A4-941F1DFF41AF}"/>
              </a:ext>
            </a:extLst>
          </p:cNvPr>
          <p:cNvSpPr txBox="1"/>
          <p:nvPr/>
        </p:nvSpPr>
        <p:spPr>
          <a:xfrm>
            <a:off x="2191310" y="2176843"/>
            <a:ext cx="1449693" cy="340519"/>
          </a:xfrm>
          <a:prstGeom prst="flowChartAlternateProcess">
            <a:avLst/>
          </a:prstGeom>
          <a:solidFill>
            <a:sysClr val="window" lastClr="FFFFFF"/>
          </a:solidFill>
          <a:ln w="1270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Constraints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sdc</a:t>
            </a:r>
            <a:endPar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0AF7C15-E106-5D95-C6ED-638D2F72070D}"/>
              </a:ext>
            </a:extLst>
          </p:cNvPr>
          <p:cNvSpPr txBox="1"/>
          <p:nvPr/>
        </p:nvSpPr>
        <p:spPr>
          <a:xfrm>
            <a:off x="4650353" y="1921432"/>
            <a:ext cx="1580882" cy="307777"/>
          </a:xfrm>
          <a:prstGeom prst="rect">
            <a:avLst/>
          </a:prstGeom>
          <a:solidFill>
            <a:srgbClr val="002060"/>
          </a:solidFill>
          <a:ln w="1905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Structural checks </a:t>
            </a:r>
          </a:p>
        </p:txBody>
      </p:sp>
      <p:sp>
        <p:nvSpPr>
          <p:cNvPr id="9" name="TextBox 8">
            <a:extLst>
              <a:ext uri="{FF2B5EF4-FFF2-40B4-BE49-F238E27FC236}">
                <a16:creationId xmlns:a16="http://schemas.microsoft.com/office/drawing/2014/main" id="{AAF45B5F-227A-864C-168F-6BE861DE7A0D}"/>
              </a:ext>
            </a:extLst>
          </p:cNvPr>
          <p:cNvSpPr txBox="1"/>
          <p:nvPr/>
        </p:nvSpPr>
        <p:spPr>
          <a:xfrm>
            <a:off x="4621208" y="2601145"/>
            <a:ext cx="1639173" cy="340519"/>
          </a:xfrm>
          <a:prstGeom prst="flowChartAlternateProcess">
            <a:avLst/>
          </a:prstGeom>
          <a:solidFill>
            <a:sysClr val="window" lastClr="FFFFFF"/>
          </a:solidFill>
          <a:ln w="1270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Synchronizers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rpt</a:t>
            </a:r>
            <a:endPar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B966A438-189F-60FF-6F03-85DA721B637A}"/>
              </a:ext>
            </a:extLst>
          </p:cNvPr>
          <p:cNvSpPr txBox="1"/>
          <p:nvPr/>
        </p:nvSpPr>
        <p:spPr>
          <a:xfrm>
            <a:off x="4488142" y="4192572"/>
            <a:ext cx="1905305" cy="340519"/>
          </a:xfrm>
          <a:prstGeom prst="flowChartAlternateProcess">
            <a:avLst/>
          </a:prstGeom>
          <a:solidFill>
            <a:sysClr val="window" lastClr="FFFFFF"/>
          </a:solidFill>
          <a:ln w="1270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Protocol assertions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sv</a:t>
            </a:r>
            <a:endPar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13" name="Connector: Elbow 12">
            <a:extLst>
              <a:ext uri="{FF2B5EF4-FFF2-40B4-BE49-F238E27FC236}">
                <a16:creationId xmlns:a16="http://schemas.microsoft.com/office/drawing/2014/main" id="{F595E7E8-A4ED-B1CF-6507-722F4C75A525}"/>
              </a:ext>
            </a:extLst>
          </p:cNvPr>
          <p:cNvCxnSpPr>
            <a:stCxn id="3" idx="3"/>
            <a:endCxn id="7" idx="1"/>
          </p:cNvCxnSpPr>
          <p:nvPr/>
        </p:nvCxnSpPr>
        <p:spPr>
          <a:xfrm flipV="1">
            <a:off x="3641003" y="2075321"/>
            <a:ext cx="1009350" cy="271782"/>
          </a:xfrm>
          <a:prstGeom prst="bentConnector3">
            <a:avLst>
              <a:gd name="adj1" fmla="val 47647"/>
            </a:avLst>
          </a:prstGeom>
          <a:noFill/>
          <a:ln w="19050" cap="flat" cmpd="sng" algn="ctr">
            <a:solidFill>
              <a:srgbClr val="002060"/>
            </a:solidFill>
            <a:prstDash val="solid"/>
            <a:miter lim="800000"/>
            <a:tailEnd type="triangle"/>
          </a:ln>
          <a:effectLst/>
        </p:spPr>
      </p:cxnSp>
      <p:cxnSp>
        <p:nvCxnSpPr>
          <p:cNvPr id="14" name="Connector: Elbow 13">
            <a:extLst>
              <a:ext uri="{FF2B5EF4-FFF2-40B4-BE49-F238E27FC236}">
                <a16:creationId xmlns:a16="http://schemas.microsoft.com/office/drawing/2014/main" id="{53C1D9EC-0820-A3CF-FF38-8C83C78AFA54}"/>
              </a:ext>
            </a:extLst>
          </p:cNvPr>
          <p:cNvCxnSpPr>
            <a:stCxn id="2" idx="3"/>
            <a:endCxn id="7" idx="1"/>
          </p:cNvCxnSpPr>
          <p:nvPr/>
        </p:nvCxnSpPr>
        <p:spPr>
          <a:xfrm>
            <a:off x="3583854" y="1800211"/>
            <a:ext cx="1066499" cy="275110"/>
          </a:xfrm>
          <a:prstGeom prst="bentConnector3">
            <a:avLst>
              <a:gd name="adj1" fmla="val 50000"/>
            </a:avLst>
          </a:prstGeom>
          <a:noFill/>
          <a:ln w="19050" cap="flat" cmpd="sng" algn="ctr">
            <a:solidFill>
              <a:srgbClr val="002060"/>
            </a:solidFill>
            <a:prstDash val="solid"/>
            <a:miter lim="800000"/>
            <a:tailEnd type="triangle"/>
          </a:ln>
          <a:effectLst/>
        </p:spPr>
      </p:cxnSp>
      <p:sp>
        <p:nvSpPr>
          <p:cNvPr id="15" name="TextBox 14">
            <a:extLst>
              <a:ext uri="{FF2B5EF4-FFF2-40B4-BE49-F238E27FC236}">
                <a16:creationId xmlns:a16="http://schemas.microsoft.com/office/drawing/2014/main" id="{3B69EA0B-EA40-628B-ECA4-54B58E8D5023}"/>
              </a:ext>
            </a:extLst>
          </p:cNvPr>
          <p:cNvSpPr txBox="1"/>
          <p:nvPr/>
        </p:nvSpPr>
        <p:spPr>
          <a:xfrm>
            <a:off x="4629547" y="3591909"/>
            <a:ext cx="1622495" cy="307777"/>
          </a:xfrm>
          <a:prstGeom prst="rect">
            <a:avLst/>
          </a:prstGeom>
          <a:solidFill>
            <a:srgbClr val="002060"/>
          </a:solidFill>
          <a:ln w="1905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Protocol generator</a:t>
            </a:r>
          </a:p>
        </p:txBody>
      </p:sp>
      <p:sp>
        <p:nvSpPr>
          <p:cNvPr id="16" name="TextBox 15">
            <a:extLst>
              <a:ext uri="{FF2B5EF4-FFF2-40B4-BE49-F238E27FC236}">
                <a16:creationId xmlns:a16="http://schemas.microsoft.com/office/drawing/2014/main" id="{6BE073D1-5420-E49E-CDF4-9AC281237FE3}"/>
              </a:ext>
            </a:extLst>
          </p:cNvPr>
          <p:cNvSpPr txBox="1"/>
          <p:nvPr/>
        </p:nvSpPr>
        <p:spPr>
          <a:xfrm>
            <a:off x="5159085" y="1237447"/>
            <a:ext cx="563419" cy="340519"/>
          </a:xfrm>
          <a:prstGeom prst="flowChartAlternateProcess">
            <a:avLst/>
          </a:prstGeom>
          <a:solidFill>
            <a:sysClr val="window" lastClr="FFFFFF"/>
          </a:solidFill>
          <a:ln w="1270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UPF</a:t>
            </a:r>
          </a:p>
        </p:txBody>
      </p:sp>
      <p:sp>
        <p:nvSpPr>
          <p:cNvPr id="18" name="TextBox 17">
            <a:extLst>
              <a:ext uri="{FF2B5EF4-FFF2-40B4-BE49-F238E27FC236}">
                <a16:creationId xmlns:a16="http://schemas.microsoft.com/office/drawing/2014/main" id="{C20CBF3F-235A-DA0E-5625-0976F326028E}"/>
              </a:ext>
            </a:extLst>
          </p:cNvPr>
          <p:cNvSpPr txBox="1"/>
          <p:nvPr/>
        </p:nvSpPr>
        <p:spPr>
          <a:xfrm>
            <a:off x="6718926" y="1800229"/>
            <a:ext cx="1691541" cy="544830"/>
          </a:xfrm>
          <a:prstGeom prst="flowChartAlternateProcess">
            <a:avLst/>
          </a:prstGeom>
          <a:solidFill>
            <a:sysClr val="window" lastClr="FFFFFF"/>
          </a:solidFill>
          <a:ln w="12700" cap="flat" cmpd="sng" algn="ctr">
            <a:solidFill>
              <a:srgbClr val="002060"/>
            </a:solidFill>
            <a:prstDash val="solid"/>
            <a:miter lim="800000"/>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“all </a:t>
            </a:r>
            <a:r>
              <a:rPr kumimoji="0" lang="en-US" sz="12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CDCs’re</a:t>
            </a:r>
            <a:r>
              <a:rPr kumimoji="0" lang="en-US" sz="1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defined”</a:t>
            </a:r>
          </a:p>
        </p:txBody>
      </p:sp>
      <p:sp>
        <p:nvSpPr>
          <p:cNvPr id="21" name="TextBox 20">
            <a:extLst>
              <a:ext uri="{FF2B5EF4-FFF2-40B4-BE49-F238E27FC236}">
                <a16:creationId xmlns:a16="http://schemas.microsoft.com/office/drawing/2014/main" id="{ED170C78-CEA4-CEA1-452F-8AD8472D3608}"/>
              </a:ext>
            </a:extLst>
          </p:cNvPr>
          <p:cNvSpPr txBox="1"/>
          <p:nvPr/>
        </p:nvSpPr>
        <p:spPr>
          <a:xfrm>
            <a:off x="9030468" y="4601295"/>
            <a:ext cx="1025659" cy="307777"/>
          </a:xfrm>
          <a:prstGeom prst="rect">
            <a:avLst/>
          </a:prstGeom>
          <a:solidFill>
            <a:srgbClr val="002060"/>
          </a:solidFill>
          <a:ln w="19050" cap="flat" cmpd="sng" algn="ctr">
            <a:solidFill>
              <a:srgbClr val="002060"/>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Simulation</a:t>
            </a:r>
          </a:p>
        </p:txBody>
      </p:sp>
      <p:cxnSp>
        <p:nvCxnSpPr>
          <p:cNvPr id="23" name="Straight Arrow Connector 22">
            <a:extLst>
              <a:ext uri="{FF2B5EF4-FFF2-40B4-BE49-F238E27FC236}">
                <a16:creationId xmlns:a16="http://schemas.microsoft.com/office/drawing/2014/main" id="{175D11EE-565D-1822-C0E5-D4AB3330DCA9}"/>
              </a:ext>
            </a:extLst>
          </p:cNvPr>
          <p:cNvCxnSpPr>
            <a:stCxn id="15" idx="2"/>
            <a:endCxn id="12" idx="0"/>
          </p:cNvCxnSpPr>
          <p:nvPr/>
        </p:nvCxnSpPr>
        <p:spPr>
          <a:xfrm>
            <a:off x="5440795" y="3899686"/>
            <a:ext cx="0" cy="292886"/>
          </a:xfrm>
          <a:prstGeom prst="straightConnector1">
            <a:avLst/>
          </a:prstGeom>
          <a:noFill/>
          <a:ln w="19050" cap="flat" cmpd="sng" algn="ctr">
            <a:solidFill>
              <a:srgbClr val="002060"/>
            </a:solidFill>
            <a:prstDash val="solid"/>
            <a:miter lim="800000"/>
            <a:tailEnd type="triangle"/>
          </a:ln>
          <a:effectLst/>
        </p:spPr>
      </p:cxnSp>
      <p:cxnSp>
        <p:nvCxnSpPr>
          <p:cNvPr id="25" name="Straight Arrow Connector 24">
            <a:extLst>
              <a:ext uri="{FF2B5EF4-FFF2-40B4-BE49-F238E27FC236}">
                <a16:creationId xmlns:a16="http://schemas.microsoft.com/office/drawing/2014/main" id="{517BCBC7-6EB4-72EE-3C27-1E7450CD72D9}"/>
              </a:ext>
            </a:extLst>
          </p:cNvPr>
          <p:cNvCxnSpPr>
            <a:stCxn id="7" idx="2"/>
            <a:endCxn id="9" idx="0"/>
          </p:cNvCxnSpPr>
          <p:nvPr/>
        </p:nvCxnSpPr>
        <p:spPr>
          <a:xfrm>
            <a:off x="5440794" y="2229209"/>
            <a:ext cx="1" cy="371936"/>
          </a:xfrm>
          <a:prstGeom prst="straightConnector1">
            <a:avLst/>
          </a:prstGeom>
          <a:noFill/>
          <a:ln w="19050" cap="flat" cmpd="sng" algn="ctr">
            <a:solidFill>
              <a:srgbClr val="002060"/>
            </a:solidFill>
            <a:prstDash val="solid"/>
            <a:miter lim="800000"/>
            <a:tailEnd type="triangle"/>
          </a:ln>
          <a:effectLst/>
        </p:spPr>
      </p:cxnSp>
      <p:cxnSp>
        <p:nvCxnSpPr>
          <p:cNvPr id="29" name="Connector: Elbow 28">
            <a:extLst>
              <a:ext uri="{FF2B5EF4-FFF2-40B4-BE49-F238E27FC236}">
                <a16:creationId xmlns:a16="http://schemas.microsoft.com/office/drawing/2014/main" id="{CF2C0A21-6545-E1F6-1D6C-AB75A0937384}"/>
              </a:ext>
            </a:extLst>
          </p:cNvPr>
          <p:cNvCxnSpPr>
            <a:cxnSpLocks/>
            <a:stCxn id="18" idx="3"/>
            <a:endCxn id="21" idx="0"/>
          </p:cNvCxnSpPr>
          <p:nvPr/>
        </p:nvCxnSpPr>
        <p:spPr>
          <a:xfrm>
            <a:off x="8410467" y="2072644"/>
            <a:ext cx="1132831" cy="2528651"/>
          </a:xfrm>
          <a:prstGeom prst="bentConnector2">
            <a:avLst/>
          </a:prstGeom>
          <a:noFill/>
          <a:ln w="19050" cap="flat" cmpd="sng" algn="ctr">
            <a:solidFill>
              <a:srgbClr val="002060"/>
            </a:solidFill>
            <a:prstDash val="solid"/>
            <a:miter lim="800000"/>
            <a:tailEnd type="triangle"/>
          </a:ln>
          <a:effectLst/>
        </p:spPr>
      </p:cxnSp>
      <p:cxnSp>
        <p:nvCxnSpPr>
          <p:cNvPr id="30" name="Connector: Elbow 29">
            <a:extLst>
              <a:ext uri="{FF2B5EF4-FFF2-40B4-BE49-F238E27FC236}">
                <a16:creationId xmlns:a16="http://schemas.microsoft.com/office/drawing/2014/main" id="{3B4A27DF-6746-E8DB-5D2F-137356F9561C}"/>
              </a:ext>
            </a:extLst>
          </p:cNvPr>
          <p:cNvCxnSpPr>
            <a:cxnSpLocks/>
            <a:stCxn id="12" idx="2"/>
            <a:endCxn id="21" idx="1"/>
          </p:cNvCxnSpPr>
          <p:nvPr/>
        </p:nvCxnSpPr>
        <p:spPr>
          <a:xfrm rot="16200000" flipH="1">
            <a:off x="7124585" y="2849300"/>
            <a:ext cx="222093" cy="3589673"/>
          </a:xfrm>
          <a:prstGeom prst="bentConnector2">
            <a:avLst/>
          </a:prstGeom>
          <a:noFill/>
          <a:ln w="19050" cap="flat" cmpd="sng" algn="ctr">
            <a:solidFill>
              <a:srgbClr val="002060"/>
            </a:solidFill>
            <a:prstDash val="solid"/>
            <a:miter lim="800000"/>
            <a:tailEnd type="triangle"/>
          </a:ln>
          <a:effectLst/>
        </p:spPr>
      </p:cxnSp>
      <p:cxnSp>
        <p:nvCxnSpPr>
          <p:cNvPr id="34" name="Straight Connector 33">
            <a:extLst>
              <a:ext uri="{FF2B5EF4-FFF2-40B4-BE49-F238E27FC236}">
                <a16:creationId xmlns:a16="http://schemas.microsoft.com/office/drawing/2014/main" id="{1C6816D5-20A3-BEED-FD6F-CEEEADE765D7}"/>
              </a:ext>
            </a:extLst>
          </p:cNvPr>
          <p:cNvCxnSpPr>
            <a:cxnSpLocks/>
          </p:cNvCxnSpPr>
          <p:nvPr/>
        </p:nvCxnSpPr>
        <p:spPr>
          <a:xfrm>
            <a:off x="7732542" y="4207705"/>
            <a:ext cx="0" cy="168700"/>
          </a:xfrm>
          <a:prstGeom prst="line">
            <a:avLst/>
          </a:prstGeom>
          <a:noFill/>
          <a:ln w="28575" cap="flat" cmpd="sng" algn="ctr">
            <a:solidFill>
              <a:schemeClr val="bg1"/>
            </a:solidFill>
            <a:prstDash val="solid"/>
            <a:miter lim="800000"/>
          </a:ln>
          <a:effectLst/>
        </p:spPr>
      </p:cxnSp>
      <p:cxnSp>
        <p:nvCxnSpPr>
          <p:cNvPr id="41" name="Connector: Elbow 40">
            <a:extLst>
              <a:ext uri="{FF2B5EF4-FFF2-40B4-BE49-F238E27FC236}">
                <a16:creationId xmlns:a16="http://schemas.microsoft.com/office/drawing/2014/main" id="{5EE35EF4-29E7-8BF6-0855-21E8BFFC0828}"/>
              </a:ext>
            </a:extLst>
          </p:cNvPr>
          <p:cNvCxnSpPr>
            <a:stCxn id="18" idx="1"/>
            <a:endCxn id="7" idx="3"/>
          </p:cNvCxnSpPr>
          <p:nvPr/>
        </p:nvCxnSpPr>
        <p:spPr>
          <a:xfrm rot="10800000" flipV="1">
            <a:off x="6231236" y="2072643"/>
            <a:ext cx="487691" cy="2677"/>
          </a:xfrm>
          <a:prstGeom prst="bentConnector3">
            <a:avLst>
              <a:gd name="adj1" fmla="val 50000"/>
            </a:avLst>
          </a:prstGeom>
          <a:noFill/>
          <a:ln w="19050" cap="flat" cmpd="sng" algn="ctr">
            <a:solidFill>
              <a:srgbClr val="002060"/>
            </a:solidFill>
            <a:prstDash val="solid"/>
            <a:miter lim="800000"/>
            <a:tailEnd type="triangle"/>
          </a:ln>
          <a:effectLst/>
        </p:spPr>
      </p:cxnSp>
      <p:sp>
        <p:nvSpPr>
          <p:cNvPr id="42" name="TextBox 41">
            <a:extLst>
              <a:ext uri="{FF2B5EF4-FFF2-40B4-BE49-F238E27FC236}">
                <a16:creationId xmlns:a16="http://schemas.microsoft.com/office/drawing/2014/main" id="{D5539ABB-5DB7-7CB3-741A-1EF33A0DFD9A}"/>
              </a:ext>
            </a:extLst>
          </p:cNvPr>
          <p:cNvSpPr txBox="1"/>
          <p:nvPr/>
        </p:nvSpPr>
        <p:spPr>
          <a:xfrm>
            <a:off x="1839268" y="4219908"/>
            <a:ext cx="2157792" cy="340519"/>
          </a:xfrm>
          <a:prstGeom prst="flowChartAlternateProcess">
            <a:avLst/>
          </a:prstGeom>
          <a:solidFill>
            <a:sysClr val="window" lastClr="FFFFFF"/>
          </a:solidFill>
          <a:ln w="1270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Constraints assertions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sv</a:t>
            </a:r>
            <a:endPar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DA5E474C-3BC6-E0FA-7017-F85D0C149A45}"/>
              </a:ext>
            </a:extLst>
          </p:cNvPr>
          <p:cNvSpPr txBox="1"/>
          <p:nvPr/>
        </p:nvSpPr>
        <p:spPr>
          <a:xfrm>
            <a:off x="1933353" y="3579724"/>
            <a:ext cx="1965603" cy="307777"/>
          </a:xfrm>
          <a:prstGeom prst="rect">
            <a:avLst/>
          </a:prstGeom>
          <a:solidFill>
            <a:srgbClr val="002060"/>
          </a:solidFill>
          <a:ln w="1905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Assumptions generator</a:t>
            </a:r>
          </a:p>
        </p:txBody>
      </p:sp>
      <p:cxnSp>
        <p:nvCxnSpPr>
          <p:cNvPr id="44" name="Straight Arrow Connector 43">
            <a:extLst>
              <a:ext uri="{FF2B5EF4-FFF2-40B4-BE49-F238E27FC236}">
                <a16:creationId xmlns:a16="http://schemas.microsoft.com/office/drawing/2014/main" id="{4CBA2A3E-6E31-DED2-EE9F-CE0DE9A05834}"/>
              </a:ext>
            </a:extLst>
          </p:cNvPr>
          <p:cNvCxnSpPr>
            <a:stCxn id="3" idx="2"/>
            <a:endCxn id="43" idx="0"/>
          </p:cNvCxnSpPr>
          <p:nvPr/>
        </p:nvCxnSpPr>
        <p:spPr>
          <a:xfrm flipH="1">
            <a:off x="2916155" y="2517362"/>
            <a:ext cx="2" cy="1062362"/>
          </a:xfrm>
          <a:prstGeom prst="straightConnector1">
            <a:avLst/>
          </a:prstGeom>
          <a:noFill/>
          <a:ln w="19050" cap="flat" cmpd="sng" algn="ctr">
            <a:solidFill>
              <a:srgbClr val="002060"/>
            </a:solidFill>
            <a:prstDash val="solid"/>
            <a:miter lim="800000"/>
            <a:headEnd w="lg" len="lg"/>
            <a:tailEnd type="triangle"/>
          </a:ln>
          <a:effectLst/>
        </p:spPr>
      </p:cxnSp>
      <p:cxnSp>
        <p:nvCxnSpPr>
          <p:cNvPr id="45" name="Connector: Elbow 44">
            <a:extLst>
              <a:ext uri="{FF2B5EF4-FFF2-40B4-BE49-F238E27FC236}">
                <a16:creationId xmlns:a16="http://schemas.microsoft.com/office/drawing/2014/main" id="{72FE4D7B-6DE8-A59F-8FD0-B71871EA6964}"/>
              </a:ext>
            </a:extLst>
          </p:cNvPr>
          <p:cNvCxnSpPr>
            <a:stCxn id="2" idx="1"/>
            <a:endCxn id="43" idx="1"/>
          </p:cNvCxnSpPr>
          <p:nvPr/>
        </p:nvCxnSpPr>
        <p:spPr>
          <a:xfrm rot="10800000" flipV="1">
            <a:off x="1933354" y="1800211"/>
            <a:ext cx="262901" cy="1933402"/>
          </a:xfrm>
          <a:prstGeom prst="bentConnector3">
            <a:avLst>
              <a:gd name="adj1" fmla="val 186953"/>
            </a:avLst>
          </a:prstGeom>
          <a:noFill/>
          <a:ln w="19050" cap="flat" cmpd="sng" algn="ctr">
            <a:solidFill>
              <a:srgbClr val="002060"/>
            </a:solidFill>
            <a:prstDash val="solid"/>
            <a:miter lim="800000"/>
            <a:headEnd w="lg" len="lg"/>
            <a:tailEnd type="triangle"/>
          </a:ln>
          <a:effectLst/>
        </p:spPr>
      </p:cxnSp>
      <p:cxnSp>
        <p:nvCxnSpPr>
          <p:cNvPr id="46" name="Straight Arrow Connector 45">
            <a:extLst>
              <a:ext uri="{FF2B5EF4-FFF2-40B4-BE49-F238E27FC236}">
                <a16:creationId xmlns:a16="http://schemas.microsoft.com/office/drawing/2014/main" id="{E5F2F659-28BA-9AE6-0AFA-4C94EF0B2B12}"/>
              </a:ext>
            </a:extLst>
          </p:cNvPr>
          <p:cNvCxnSpPr>
            <a:stCxn id="43" idx="2"/>
            <a:endCxn id="42" idx="0"/>
          </p:cNvCxnSpPr>
          <p:nvPr/>
        </p:nvCxnSpPr>
        <p:spPr>
          <a:xfrm>
            <a:off x="2916155" y="3887501"/>
            <a:ext cx="2009" cy="332407"/>
          </a:xfrm>
          <a:prstGeom prst="straightConnector1">
            <a:avLst/>
          </a:prstGeom>
          <a:noFill/>
          <a:ln w="19050" cap="flat" cmpd="sng" algn="ctr">
            <a:solidFill>
              <a:srgbClr val="002060"/>
            </a:solidFill>
            <a:prstDash val="solid"/>
            <a:miter lim="800000"/>
            <a:headEnd w="lg" len="lg"/>
            <a:tailEnd type="triangle"/>
          </a:ln>
          <a:effectLst/>
        </p:spPr>
      </p:cxnSp>
      <p:cxnSp>
        <p:nvCxnSpPr>
          <p:cNvPr id="47" name="Connector: Elbow 46">
            <a:extLst>
              <a:ext uri="{FF2B5EF4-FFF2-40B4-BE49-F238E27FC236}">
                <a16:creationId xmlns:a16="http://schemas.microsoft.com/office/drawing/2014/main" id="{D9B742EC-7BD6-EFF8-D23B-DA52EE9567A3}"/>
              </a:ext>
            </a:extLst>
          </p:cNvPr>
          <p:cNvCxnSpPr>
            <a:cxnSpLocks/>
            <a:stCxn id="42" idx="2"/>
            <a:endCxn id="21" idx="2"/>
          </p:cNvCxnSpPr>
          <p:nvPr/>
        </p:nvCxnSpPr>
        <p:spPr>
          <a:xfrm rot="16200000" flipH="1">
            <a:off x="6056409" y="1422182"/>
            <a:ext cx="348645" cy="6625134"/>
          </a:xfrm>
          <a:prstGeom prst="bentConnector3">
            <a:avLst>
              <a:gd name="adj1" fmla="val 254128"/>
            </a:avLst>
          </a:prstGeom>
          <a:noFill/>
          <a:ln w="19050" cap="flat" cmpd="sng" algn="ctr">
            <a:solidFill>
              <a:srgbClr val="002060"/>
            </a:solidFill>
            <a:prstDash val="solid"/>
            <a:miter lim="800000"/>
            <a:headEnd w="lg" len="lg"/>
            <a:tailEnd type="triangle"/>
          </a:ln>
          <a:effectLst/>
        </p:spPr>
      </p:cxnSp>
      <p:sp>
        <p:nvSpPr>
          <p:cNvPr id="51" name="TextBox 50">
            <a:extLst>
              <a:ext uri="{FF2B5EF4-FFF2-40B4-BE49-F238E27FC236}">
                <a16:creationId xmlns:a16="http://schemas.microsoft.com/office/drawing/2014/main" id="{180B4223-7E12-3762-6014-410230F4DA79}"/>
              </a:ext>
            </a:extLst>
          </p:cNvPr>
          <p:cNvSpPr txBox="1"/>
          <p:nvPr/>
        </p:nvSpPr>
        <p:spPr>
          <a:xfrm>
            <a:off x="5225030" y="4662851"/>
            <a:ext cx="431528" cy="246221"/>
          </a:xfrm>
          <a:prstGeom prst="rect">
            <a:avLst/>
          </a:prstGeom>
          <a:solidFill>
            <a:srgbClr val="002060"/>
          </a:solidFill>
          <a:ln w="1905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bind</a:t>
            </a:r>
          </a:p>
        </p:txBody>
      </p:sp>
      <p:sp>
        <p:nvSpPr>
          <p:cNvPr id="52" name="TextBox 51">
            <a:extLst>
              <a:ext uri="{FF2B5EF4-FFF2-40B4-BE49-F238E27FC236}">
                <a16:creationId xmlns:a16="http://schemas.microsoft.com/office/drawing/2014/main" id="{21AA4DE2-8A52-68CC-A97F-CECAD6F2F323}"/>
              </a:ext>
            </a:extLst>
          </p:cNvPr>
          <p:cNvSpPr txBox="1"/>
          <p:nvPr/>
        </p:nvSpPr>
        <p:spPr>
          <a:xfrm>
            <a:off x="2685682" y="4662851"/>
            <a:ext cx="431528" cy="246221"/>
          </a:xfrm>
          <a:prstGeom prst="rect">
            <a:avLst/>
          </a:prstGeom>
          <a:solidFill>
            <a:srgbClr val="002060"/>
          </a:solidFill>
          <a:ln w="19050" cap="flat" cmpd="sng" algn="ctr">
            <a:solidFill>
              <a:srgbClr val="002060"/>
            </a:solidFill>
            <a:prstDash val="solid"/>
            <a:miter lim="800000"/>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bind</a:t>
            </a:r>
          </a:p>
        </p:txBody>
      </p:sp>
      <p:sp>
        <p:nvSpPr>
          <p:cNvPr id="59" name="TextBox 58">
            <a:extLst>
              <a:ext uri="{FF2B5EF4-FFF2-40B4-BE49-F238E27FC236}">
                <a16:creationId xmlns:a16="http://schemas.microsoft.com/office/drawing/2014/main" id="{9F932A15-486E-7D27-A1C6-DA4A50473C4C}"/>
              </a:ext>
            </a:extLst>
          </p:cNvPr>
          <p:cNvSpPr txBox="1"/>
          <p:nvPr/>
        </p:nvSpPr>
        <p:spPr>
          <a:xfrm>
            <a:off x="7068367" y="3942660"/>
            <a:ext cx="1025659" cy="523220"/>
          </a:xfrm>
          <a:prstGeom prst="rect">
            <a:avLst/>
          </a:prstGeom>
          <a:solidFill>
            <a:srgbClr val="002060"/>
          </a:solidFill>
          <a:ln w="19050" cap="flat" cmpd="sng" algn="ctr">
            <a:solidFill>
              <a:srgbClr val="002060"/>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Formal checks</a:t>
            </a:r>
          </a:p>
        </p:txBody>
      </p:sp>
      <p:sp>
        <p:nvSpPr>
          <p:cNvPr id="24" name="Slide Number Placeholder 23">
            <a:extLst>
              <a:ext uri="{FF2B5EF4-FFF2-40B4-BE49-F238E27FC236}">
                <a16:creationId xmlns:a16="http://schemas.microsoft.com/office/drawing/2014/main" id="{6779F72D-7F34-F075-1125-2513D01BBAB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53</a:t>
            </a:fld>
            <a:endParaRPr lang="en-US" dirty="0"/>
          </a:p>
        </p:txBody>
      </p:sp>
      <p:cxnSp>
        <p:nvCxnSpPr>
          <p:cNvPr id="36" name="Straight Arrow Connector 22">
            <a:extLst>
              <a:ext uri="{FF2B5EF4-FFF2-40B4-BE49-F238E27FC236}">
                <a16:creationId xmlns:a16="http://schemas.microsoft.com/office/drawing/2014/main" id="{A17BA173-BD53-45B5-BFD4-5C0D1C6193A1}"/>
              </a:ext>
            </a:extLst>
          </p:cNvPr>
          <p:cNvCxnSpPr>
            <a:cxnSpLocks/>
            <a:stCxn id="18" idx="2"/>
            <a:endCxn id="59" idx="0"/>
          </p:cNvCxnSpPr>
          <p:nvPr/>
        </p:nvCxnSpPr>
        <p:spPr>
          <a:xfrm>
            <a:off x="7564697" y="2345059"/>
            <a:ext cx="16500" cy="1597601"/>
          </a:xfrm>
          <a:prstGeom prst="straightConnector1">
            <a:avLst/>
          </a:prstGeom>
          <a:noFill/>
          <a:ln w="19050" cap="flat" cmpd="sng" algn="ctr">
            <a:solidFill>
              <a:srgbClr val="002060"/>
            </a:solidFill>
            <a:prstDash val="solid"/>
            <a:miter lim="800000"/>
            <a:tailEnd type="triangle"/>
          </a:ln>
          <a:effectLst/>
        </p:spPr>
      </p:cxnSp>
      <p:cxnSp>
        <p:nvCxnSpPr>
          <p:cNvPr id="48" name="Straight Arrow Connector 22">
            <a:extLst>
              <a:ext uri="{FF2B5EF4-FFF2-40B4-BE49-F238E27FC236}">
                <a16:creationId xmlns:a16="http://schemas.microsoft.com/office/drawing/2014/main" id="{0F8A3A0D-4284-4EB0-A855-B72F44582B43}"/>
              </a:ext>
            </a:extLst>
          </p:cNvPr>
          <p:cNvCxnSpPr>
            <a:cxnSpLocks/>
          </p:cNvCxnSpPr>
          <p:nvPr/>
        </p:nvCxnSpPr>
        <p:spPr>
          <a:xfrm flipV="1">
            <a:off x="7213600" y="4465880"/>
            <a:ext cx="0" cy="316801"/>
          </a:xfrm>
          <a:prstGeom prst="straightConnector1">
            <a:avLst/>
          </a:prstGeom>
          <a:noFill/>
          <a:ln w="19050" cap="flat" cmpd="sng" algn="ctr">
            <a:solidFill>
              <a:srgbClr val="002060"/>
            </a:solidFill>
            <a:prstDash val="solid"/>
            <a:miter lim="800000"/>
            <a:tailEnd type="triangle"/>
          </a:ln>
          <a:effectLst/>
        </p:spPr>
      </p:cxnSp>
      <p:cxnSp>
        <p:nvCxnSpPr>
          <p:cNvPr id="49" name="Straight Arrow Connector 22">
            <a:extLst>
              <a:ext uri="{FF2B5EF4-FFF2-40B4-BE49-F238E27FC236}">
                <a16:creationId xmlns:a16="http://schemas.microsoft.com/office/drawing/2014/main" id="{22B5C12F-B5DA-4F72-9BFC-6B30A8E797F3}"/>
              </a:ext>
            </a:extLst>
          </p:cNvPr>
          <p:cNvCxnSpPr>
            <a:cxnSpLocks/>
          </p:cNvCxnSpPr>
          <p:nvPr/>
        </p:nvCxnSpPr>
        <p:spPr>
          <a:xfrm flipV="1">
            <a:off x="7907400" y="4469783"/>
            <a:ext cx="0" cy="980991"/>
          </a:xfrm>
          <a:prstGeom prst="straightConnector1">
            <a:avLst/>
          </a:prstGeom>
          <a:noFill/>
          <a:ln w="19050" cap="flat" cmpd="sng" algn="ctr">
            <a:solidFill>
              <a:srgbClr val="002060"/>
            </a:solidFill>
            <a:prstDash val="solid"/>
            <a:miter lim="800000"/>
            <a:tailEnd type="triangle"/>
          </a:ln>
          <a:effectLst/>
        </p:spPr>
      </p:cxnSp>
      <p:cxnSp>
        <p:nvCxnSpPr>
          <p:cNvPr id="53" name="Straight Arrow Connector 24">
            <a:extLst>
              <a:ext uri="{FF2B5EF4-FFF2-40B4-BE49-F238E27FC236}">
                <a16:creationId xmlns:a16="http://schemas.microsoft.com/office/drawing/2014/main" id="{68EA0282-A76F-48E5-AC21-01C8E4EEF10B}"/>
              </a:ext>
            </a:extLst>
          </p:cNvPr>
          <p:cNvCxnSpPr>
            <a:cxnSpLocks/>
            <a:stCxn id="9" idx="2"/>
            <a:endCxn id="15" idx="0"/>
          </p:cNvCxnSpPr>
          <p:nvPr/>
        </p:nvCxnSpPr>
        <p:spPr>
          <a:xfrm>
            <a:off x="5440795" y="2941664"/>
            <a:ext cx="0" cy="650245"/>
          </a:xfrm>
          <a:prstGeom prst="straightConnector1">
            <a:avLst/>
          </a:prstGeom>
          <a:noFill/>
          <a:ln w="19050" cap="flat" cmpd="sng" algn="ctr">
            <a:solidFill>
              <a:srgbClr val="002060"/>
            </a:solidFill>
            <a:prstDash val="solid"/>
            <a:miter lim="800000"/>
            <a:tailEnd type="triangle"/>
          </a:ln>
          <a:effectLst/>
        </p:spPr>
      </p:cxnSp>
      <p:cxnSp>
        <p:nvCxnSpPr>
          <p:cNvPr id="54" name="Straight Arrow Connector 24">
            <a:extLst>
              <a:ext uri="{FF2B5EF4-FFF2-40B4-BE49-F238E27FC236}">
                <a16:creationId xmlns:a16="http://schemas.microsoft.com/office/drawing/2014/main" id="{C8BE8225-503F-4E79-A3CF-31ACF27B3487}"/>
              </a:ext>
            </a:extLst>
          </p:cNvPr>
          <p:cNvCxnSpPr>
            <a:cxnSpLocks/>
            <a:stCxn id="16" idx="2"/>
            <a:endCxn id="7" idx="0"/>
          </p:cNvCxnSpPr>
          <p:nvPr/>
        </p:nvCxnSpPr>
        <p:spPr>
          <a:xfrm flipH="1">
            <a:off x="5440794" y="1577966"/>
            <a:ext cx="1" cy="343466"/>
          </a:xfrm>
          <a:prstGeom prst="straightConnector1">
            <a:avLst/>
          </a:prstGeom>
          <a:noFill/>
          <a:ln w="19050" cap="flat" cmpd="sng" algn="ctr">
            <a:solidFill>
              <a:srgbClr val="002060"/>
            </a:solidFill>
            <a:prstDash val="solid"/>
            <a:miter lim="800000"/>
            <a:tailEnd type="triangle"/>
          </a:ln>
          <a:effectLst/>
        </p:spPr>
      </p:cxnSp>
    </p:spTree>
    <p:extLst>
      <p:ext uri="{BB962C8B-B14F-4D97-AF65-F5344CB8AC3E}">
        <p14:creationId xmlns:p14="http://schemas.microsoft.com/office/powerpoint/2010/main" val="897159860"/>
      </p:ext>
    </p:extLst>
  </p:cSld>
  <p:clrMapOvr>
    <a:masterClrMapping/>
  </p:clrMapOvr>
  <mc:AlternateContent xmlns:mc="http://schemas.openxmlformats.org/markup-compatibility/2006" xmlns:p14="http://schemas.microsoft.com/office/powerpoint/2010/main">
    <mc:Choice Requires="p14">
      <p:transition spd="slow" p14:dur="2000" advTm="18132"/>
    </mc:Choice>
    <mc:Fallback xmlns="">
      <p:transition spd="slow" advTm="18132"/>
    </mc:Fallback>
  </mc:AlternateContent>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7D0C-424E-E087-9236-7DA0C9FD3FD2}"/>
              </a:ext>
            </a:extLst>
          </p:cNvPr>
          <p:cNvSpPr>
            <a:spLocks noGrp="1"/>
          </p:cNvSpPr>
          <p:nvPr>
            <p:ph type="title"/>
          </p:nvPr>
        </p:nvSpPr>
        <p:spPr/>
        <p:txBody>
          <a:bodyPr/>
          <a:lstStyle/>
          <a:p>
            <a:r>
              <a:rPr lang="fr-FR" b="1" dirty="0"/>
              <a:t>Dynamic or </a:t>
            </a:r>
            <a:r>
              <a:rPr lang="fr-FR" b="1" dirty="0" err="1"/>
              <a:t>Formal</a:t>
            </a:r>
            <a:r>
              <a:rPr lang="fr-FR" b="1" dirty="0"/>
              <a:t> CDC </a:t>
            </a:r>
            <a:r>
              <a:rPr lang="en-US" b="1" dirty="0"/>
              <a:t>Verification</a:t>
            </a:r>
          </a:p>
        </p:txBody>
      </p:sp>
      <p:sp>
        <p:nvSpPr>
          <p:cNvPr id="3" name="Content Placeholder 2">
            <a:extLst>
              <a:ext uri="{FF2B5EF4-FFF2-40B4-BE49-F238E27FC236}">
                <a16:creationId xmlns:a16="http://schemas.microsoft.com/office/drawing/2014/main" id="{F0F20E87-963F-2E9B-4944-E7E0A5B9F645}"/>
              </a:ext>
            </a:extLst>
          </p:cNvPr>
          <p:cNvSpPr>
            <a:spLocks noGrp="1"/>
          </p:cNvSpPr>
          <p:nvPr>
            <p:ph idx="1"/>
          </p:nvPr>
        </p:nvSpPr>
        <p:spPr>
          <a:xfrm>
            <a:off x="838200" y="1548646"/>
            <a:ext cx="10515600" cy="4224655"/>
          </a:xfrm>
        </p:spPr>
        <p:txBody>
          <a:bodyPr>
            <a:normAutofit lnSpcReduction="10000"/>
          </a:bodyPr>
          <a:lstStyle/>
          <a:p>
            <a:r>
              <a:rPr lang="en-US" dirty="0"/>
              <a:t>CDC constraint properties</a:t>
            </a:r>
          </a:p>
          <a:p>
            <a:pPr lvl="1"/>
            <a:r>
              <a:rPr lang="en-US" dirty="0"/>
              <a:t>Assertions are generated based on the setup constraints</a:t>
            </a:r>
          </a:p>
          <a:p>
            <a:pPr lvl="1"/>
            <a:r>
              <a:rPr lang="en-US" dirty="0"/>
              <a:t>Ideally, should be done concurrently with structural CDC check</a:t>
            </a:r>
          </a:p>
          <a:p>
            <a:r>
              <a:rPr lang="en-US" dirty="0"/>
              <a:t>CDC protocol properties</a:t>
            </a:r>
          </a:p>
          <a:p>
            <a:pPr lvl="1"/>
            <a:r>
              <a:rPr lang="en-US" dirty="0"/>
              <a:t>Assertions are generated based on the CDC paths</a:t>
            </a:r>
          </a:p>
          <a:p>
            <a:pPr lvl="0"/>
            <a:endParaRPr lang="fr-FR" dirty="0">
              <a:solidFill>
                <a:prstClr val="black"/>
              </a:solidFill>
            </a:endParaRPr>
          </a:p>
          <a:p>
            <a:pPr lvl="0"/>
            <a:r>
              <a:rPr lang="fr-FR" dirty="0">
                <a:solidFill>
                  <a:prstClr val="black"/>
                </a:solidFill>
              </a:rPr>
              <a:t>Dynamic or </a:t>
            </a:r>
            <a:r>
              <a:rPr lang="fr-FR" dirty="0" err="1">
                <a:solidFill>
                  <a:prstClr val="black"/>
                </a:solidFill>
              </a:rPr>
              <a:t>Formal</a:t>
            </a:r>
            <a:r>
              <a:rPr lang="fr-FR" dirty="0">
                <a:solidFill>
                  <a:prstClr val="black"/>
                </a:solidFill>
              </a:rPr>
              <a:t> </a:t>
            </a:r>
            <a:r>
              <a:rPr lang="en-US" dirty="0">
                <a:solidFill>
                  <a:prstClr val="black"/>
                </a:solidFill>
              </a:rPr>
              <a:t>Verification</a:t>
            </a:r>
            <a:r>
              <a:rPr lang="fr-FR" dirty="0">
                <a:solidFill>
                  <a:prstClr val="black"/>
                </a:solidFill>
              </a:rPr>
              <a:t> </a:t>
            </a:r>
            <a:r>
              <a:rPr lang="fr-FR" dirty="0" err="1">
                <a:solidFill>
                  <a:prstClr val="black"/>
                </a:solidFill>
              </a:rPr>
              <a:t>is</a:t>
            </a:r>
            <a:r>
              <a:rPr lang="fr-FR" dirty="0">
                <a:solidFill>
                  <a:prstClr val="black"/>
                </a:solidFill>
              </a:rPr>
              <a:t> to </a:t>
            </a:r>
            <a:r>
              <a:rPr lang="fr-FR" dirty="0" err="1">
                <a:solidFill>
                  <a:prstClr val="black"/>
                </a:solidFill>
              </a:rPr>
              <a:t>ensure</a:t>
            </a:r>
            <a:endParaRPr lang="fr-FR" dirty="0">
              <a:solidFill>
                <a:prstClr val="black"/>
              </a:solidFill>
            </a:endParaRPr>
          </a:p>
          <a:p>
            <a:pPr lvl="1"/>
            <a:r>
              <a:rPr lang="fr-FR" dirty="0">
                <a:solidFill>
                  <a:prstClr val="black"/>
                </a:solidFill>
              </a:rPr>
              <a:t>structural CDC check </a:t>
            </a:r>
            <a:r>
              <a:rPr lang="fr-FR" dirty="0" err="1">
                <a:solidFill>
                  <a:prstClr val="black"/>
                </a:solidFill>
              </a:rPr>
              <a:t>is</a:t>
            </a:r>
            <a:r>
              <a:rPr lang="fr-FR" dirty="0">
                <a:solidFill>
                  <a:prstClr val="black"/>
                </a:solidFill>
              </a:rPr>
              <a:t> </a:t>
            </a:r>
            <a:r>
              <a:rPr lang="fr-FR" dirty="0" err="1">
                <a:solidFill>
                  <a:prstClr val="black"/>
                </a:solidFill>
              </a:rPr>
              <a:t>done</a:t>
            </a:r>
            <a:r>
              <a:rPr lang="fr-FR" dirty="0">
                <a:solidFill>
                  <a:prstClr val="black"/>
                </a:solidFill>
              </a:rPr>
              <a:t> </a:t>
            </a:r>
            <a:r>
              <a:rPr lang="fr-FR" dirty="0" err="1">
                <a:solidFill>
                  <a:prstClr val="black"/>
                </a:solidFill>
              </a:rPr>
              <a:t>with</a:t>
            </a:r>
            <a:r>
              <a:rPr lang="fr-FR" dirty="0">
                <a:solidFill>
                  <a:prstClr val="black"/>
                </a:solidFill>
              </a:rPr>
              <a:t> the </a:t>
            </a:r>
            <a:r>
              <a:rPr lang="fr-FR" dirty="0" err="1">
                <a:solidFill>
                  <a:prstClr val="black"/>
                </a:solidFill>
              </a:rPr>
              <a:t>proper</a:t>
            </a:r>
            <a:r>
              <a:rPr lang="fr-FR" dirty="0">
                <a:solidFill>
                  <a:prstClr val="black"/>
                </a:solidFill>
              </a:rPr>
              <a:t> </a:t>
            </a:r>
            <a:r>
              <a:rPr lang="fr-FR" dirty="0" err="1">
                <a:solidFill>
                  <a:prstClr val="black"/>
                </a:solidFill>
              </a:rPr>
              <a:t>constraints</a:t>
            </a:r>
            <a:r>
              <a:rPr lang="fr-FR" dirty="0">
                <a:solidFill>
                  <a:prstClr val="black"/>
                </a:solidFill>
              </a:rPr>
              <a:t> and </a:t>
            </a:r>
            <a:r>
              <a:rPr lang="fr-FR" dirty="0" err="1">
                <a:solidFill>
                  <a:prstClr val="black"/>
                </a:solidFill>
              </a:rPr>
              <a:t>assumptions</a:t>
            </a:r>
            <a:endParaRPr lang="fr-FR" dirty="0">
              <a:solidFill>
                <a:prstClr val="black"/>
              </a:solidFill>
            </a:endParaRPr>
          </a:p>
          <a:p>
            <a:pPr lvl="1"/>
            <a:r>
              <a:rPr lang="fr-FR" dirty="0">
                <a:solidFill>
                  <a:prstClr val="black"/>
                </a:solidFill>
              </a:rPr>
              <a:t>the </a:t>
            </a:r>
            <a:r>
              <a:rPr lang="fr-FR" dirty="0" err="1">
                <a:solidFill>
                  <a:prstClr val="black"/>
                </a:solidFill>
              </a:rPr>
              <a:t>identified</a:t>
            </a:r>
            <a:r>
              <a:rPr lang="fr-FR" dirty="0">
                <a:solidFill>
                  <a:prstClr val="black"/>
                </a:solidFill>
              </a:rPr>
              <a:t> CDC </a:t>
            </a:r>
            <a:r>
              <a:rPr lang="fr-FR" dirty="0" err="1">
                <a:solidFill>
                  <a:prstClr val="black"/>
                </a:solidFill>
              </a:rPr>
              <a:t>paths</a:t>
            </a:r>
            <a:r>
              <a:rPr lang="fr-FR" dirty="0">
                <a:solidFill>
                  <a:prstClr val="black"/>
                </a:solidFill>
              </a:rPr>
              <a:t> follow the </a:t>
            </a:r>
            <a:r>
              <a:rPr lang="fr-FR" dirty="0" err="1">
                <a:solidFill>
                  <a:prstClr val="black"/>
                </a:solidFill>
              </a:rPr>
              <a:t>protocols</a:t>
            </a:r>
            <a:r>
              <a:rPr lang="fr-FR" dirty="0">
                <a:solidFill>
                  <a:prstClr val="black"/>
                </a:solidFill>
              </a:rPr>
              <a:t> </a:t>
            </a:r>
            <a:r>
              <a:rPr lang="fr-FR" dirty="0" err="1">
                <a:solidFill>
                  <a:prstClr val="black"/>
                </a:solidFill>
              </a:rPr>
              <a:t>defined</a:t>
            </a:r>
            <a:r>
              <a:rPr lang="fr-FR" dirty="0">
                <a:solidFill>
                  <a:prstClr val="black"/>
                </a:solidFill>
              </a:rPr>
              <a:t> by the CDC </a:t>
            </a:r>
            <a:r>
              <a:rPr lang="fr-FR" dirty="0" err="1">
                <a:solidFill>
                  <a:prstClr val="black"/>
                </a:solidFill>
              </a:rPr>
              <a:t>schemes</a:t>
            </a:r>
            <a:endParaRPr lang="fr-FR" dirty="0">
              <a:solidFill>
                <a:prstClr val="black"/>
              </a:solidFill>
            </a:endParaRPr>
          </a:p>
          <a:p>
            <a:pPr lvl="1"/>
            <a:r>
              <a:rPr lang="fr-FR" dirty="0">
                <a:solidFill>
                  <a:prstClr val="black"/>
                </a:solidFill>
              </a:rPr>
              <a:t>the </a:t>
            </a:r>
            <a:r>
              <a:rPr lang="fr-FR" dirty="0" err="1">
                <a:solidFill>
                  <a:prstClr val="black"/>
                </a:solidFill>
              </a:rPr>
              <a:t>result</a:t>
            </a:r>
            <a:r>
              <a:rPr lang="fr-FR" dirty="0">
                <a:solidFill>
                  <a:prstClr val="black"/>
                </a:solidFill>
              </a:rPr>
              <a:t> of the structural CDC </a:t>
            </a:r>
            <a:r>
              <a:rPr lang="fr-FR" dirty="0" err="1">
                <a:solidFill>
                  <a:prstClr val="black"/>
                </a:solidFill>
              </a:rPr>
              <a:t>verification</a:t>
            </a:r>
            <a:r>
              <a:rPr lang="fr-FR" dirty="0">
                <a:solidFill>
                  <a:prstClr val="black"/>
                </a:solidFill>
              </a:rPr>
              <a:t> </a:t>
            </a:r>
            <a:r>
              <a:rPr lang="fr-FR" dirty="0" err="1">
                <a:solidFill>
                  <a:prstClr val="black"/>
                </a:solidFill>
              </a:rPr>
              <a:t>is</a:t>
            </a:r>
            <a:r>
              <a:rPr lang="fr-FR" dirty="0">
                <a:solidFill>
                  <a:prstClr val="black"/>
                </a:solidFill>
              </a:rPr>
              <a:t> </a:t>
            </a:r>
            <a:r>
              <a:rPr lang="fr-FR" dirty="0" err="1">
                <a:solidFill>
                  <a:prstClr val="black"/>
                </a:solidFill>
              </a:rPr>
              <a:t>valid</a:t>
            </a:r>
            <a:endParaRPr lang="fr-FR" dirty="0">
              <a:solidFill>
                <a:prstClr val="black"/>
              </a:solidFill>
            </a:endParaRPr>
          </a:p>
        </p:txBody>
      </p:sp>
      <p:sp>
        <p:nvSpPr>
          <p:cNvPr id="11" name="Slide Number Placeholder 10">
            <a:extLst>
              <a:ext uri="{FF2B5EF4-FFF2-40B4-BE49-F238E27FC236}">
                <a16:creationId xmlns:a16="http://schemas.microsoft.com/office/drawing/2014/main" id="{D3B25EF8-8CA3-81D6-7DE2-26E43CB48F7D}"/>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54</a:t>
            </a:fld>
            <a:endParaRPr lang="en-US" dirty="0"/>
          </a:p>
        </p:txBody>
      </p:sp>
    </p:spTree>
    <p:extLst>
      <p:ext uri="{BB962C8B-B14F-4D97-AF65-F5344CB8AC3E}">
        <p14:creationId xmlns:p14="http://schemas.microsoft.com/office/powerpoint/2010/main" val="2510494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55</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dirty="0"/>
              <a:t>1.5 Hierarchical CDC/RDC</a:t>
            </a:r>
          </a:p>
        </p:txBody>
      </p:sp>
      <p:sp>
        <p:nvSpPr>
          <p:cNvPr id="13" name="Text Placeholder 2">
            <a:extLst>
              <a:ext uri="{FF2B5EF4-FFF2-40B4-BE49-F238E27FC236}">
                <a16:creationId xmlns:a16="http://schemas.microsoft.com/office/drawing/2014/main" id="{9C7BAD7D-C657-4E9F-24C1-F64F492D75B6}"/>
              </a:ext>
            </a:extLst>
          </p:cNvPr>
          <p:cNvSpPr txBox="1">
            <a:spLocks/>
          </p:cNvSpPr>
          <p:nvPr/>
        </p:nvSpPr>
        <p:spPr>
          <a:xfrm>
            <a:off x="1189587" y="3217105"/>
            <a:ext cx="103632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Hierarchical Flow</a:t>
            </a:r>
          </a:p>
        </p:txBody>
      </p:sp>
    </p:spTree>
    <p:extLst>
      <p:ext uri="{BB962C8B-B14F-4D97-AF65-F5344CB8AC3E}">
        <p14:creationId xmlns:p14="http://schemas.microsoft.com/office/powerpoint/2010/main" val="3627969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C9EDC9C-3759-363F-970C-A1F6F589064A}"/>
              </a:ext>
            </a:extLst>
          </p:cNvPr>
          <p:cNvSpPr>
            <a:spLocks noGrp="1"/>
          </p:cNvSpPr>
          <p:nvPr>
            <p:ph type="title"/>
          </p:nvPr>
        </p:nvSpPr>
        <p:spPr/>
        <p:txBody>
          <a:bodyPr/>
          <a:lstStyle/>
          <a:p>
            <a:r>
              <a:rPr lang="en-US" sz="4400" b="1" dirty="0"/>
              <a:t>CDC-RDC Hierarchical Flow</a:t>
            </a:r>
            <a:endParaRPr lang="en-US" b="1" dirty="0"/>
          </a:p>
        </p:txBody>
      </p:sp>
      <p:sp>
        <p:nvSpPr>
          <p:cNvPr id="3" name="Content Placeholder 2">
            <a:extLst>
              <a:ext uri="{FF2B5EF4-FFF2-40B4-BE49-F238E27FC236}">
                <a16:creationId xmlns:a16="http://schemas.microsoft.com/office/drawing/2014/main" id="{FA86E458-DAD5-45AE-8A01-0FF262651764}"/>
              </a:ext>
            </a:extLst>
          </p:cNvPr>
          <p:cNvSpPr>
            <a:spLocks noGrp="1"/>
          </p:cNvSpPr>
          <p:nvPr>
            <p:ph idx="1"/>
          </p:nvPr>
        </p:nvSpPr>
        <p:spPr>
          <a:xfrm>
            <a:off x="838200" y="1491331"/>
            <a:ext cx="10515600" cy="4351338"/>
          </a:xfrm>
        </p:spPr>
        <p:txBody>
          <a:bodyPr>
            <a:normAutofit fontScale="92500" lnSpcReduction="20000"/>
          </a:bodyPr>
          <a:lstStyle/>
          <a:p>
            <a:r>
              <a:rPr lang="en-US" dirty="0"/>
              <a:t>CDC-RDC Verification at SoC level</a:t>
            </a:r>
          </a:p>
          <a:p>
            <a:pPr lvl="1"/>
            <a:r>
              <a:rPr lang="en-US" dirty="0"/>
              <a:t>Flat RTL analysis only possible for small SoC and/or SoC simple clock-reset strategy </a:t>
            </a:r>
          </a:p>
          <a:p>
            <a:r>
              <a:rPr lang="en-US" dirty="0"/>
              <a:t>Hierarchical strategy means first identify sub-blocks to be analyzed separately then modeled</a:t>
            </a:r>
          </a:p>
          <a:p>
            <a:pPr lvl="1"/>
            <a:r>
              <a:rPr lang="en-US" dirty="0"/>
              <a:t>Each CDC-RDC model being integrated at SoC level </a:t>
            </a:r>
          </a:p>
          <a:p>
            <a:r>
              <a:rPr lang="en-US" dirty="0"/>
              <a:t>Allows parallelization of sub-blocks analysis and noiseless analysis at SoC level</a:t>
            </a:r>
          </a:p>
          <a:p>
            <a:pPr lvl="1"/>
            <a:r>
              <a:rPr lang="en-US" dirty="0"/>
              <a:t>Re-utilization of sub-blocks clean up effort at SoC level by using CDC-RDC models</a:t>
            </a:r>
          </a:p>
          <a:p>
            <a:pPr lvl="1"/>
            <a:r>
              <a:rPr lang="en-US" dirty="0"/>
              <a:t>Reduces SoC runtime &amp;  the total of violations to be analyzed at SoC level which leads to increase in productivity</a:t>
            </a:r>
          </a:p>
          <a:p>
            <a:r>
              <a:rPr lang="en-US" dirty="0"/>
              <a:t>Challenges: </a:t>
            </a:r>
          </a:p>
          <a:p>
            <a:pPr lvl="1"/>
            <a:r>
              <a:rPr lang="en-US" dirty="0"/>
              <a:t>Dependency to sub-blocks provider to deliver CDC-RDC model</a:t>
            </a:r>
          </a:p>
          <a:p>
            <a:pPr lvl="1"/>
            <a:r>
              <a:rPr lang="en-US" dirty="0"/>
              <a:t>Compatibility of CDC-RDC models in case of multiple EDA tools usage</a:t>
            </a:r>
          </a:p>
        </p:txBody>
      </p:sp>
      <p:sp>
        <p:nvSpPr>
          <p:cNvPr id="12" name="TextBox 11">
            <a:extLst>
              <a:ext uri="{FF2B5EF4-FFF2-40B4-BE49-F238E27FC236}">
                <a16:creationId xmlns:a16="http://schemas.microsoft.com/office/drawing/2014/main" id="{3ACDAE3C-D121-8002-ECCA-2E51075BB347}"/>
              </a:ext>
            </a:extLst>
          </p:cNvPr>
          <p:cNvSpPr txBox="1"/>
          <p:nvPr/>
        </p:nvSpPr>
        <p:spPr>
          <a:xfrm>
            <a:off x="9448800" y="865158"/>
            <a:ext cx="924006"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r>
              <a:rPr lang="en-US" sz="1800" dirty="0"/>
              <a:t> Why ? </a:t>
            </a:r>
          </a:p>
        </p:txBody>
      </p:sp>
      <p:sp>
        <p:nvSpPr>
          <p:cNvPr id="10" name="Slide Number Placeholder 9">
            <a:extLst>
              <a:ext uri="{FF2B5EF4-FFF2-40B4-BE49-F238E27FC236}">
                <a16:creationId xmlns:a16="http://schemas.microsoft.com/office/drawing/2014/main" id="{07D7C000-973B-BFD4-90A7-0437483D49C0}"/>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56</a:t>
            </a:fld>
            <a:endParaRPr lang="en-US" dirty="0"/>
          </a:p>
        </p:txBody>
      </p:sp>
    </p:spTree>
    <p:extLst>
      <p:ext uri="{BB962C8B-B14F-4D97-AF65-F5344CB8AC3E}">
        <p14:creationId xmlns:p14="http://schemas.microsoft.com/office/powerpoint/2010/main" val="2557907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7CEE766B-6800-57F0-5294-DE3A41A23386}"/>
              </a:ext>
            </a:extLst>
          </p:cNvPr>
          <p:cNvSpPr txBox="1"/>
          <p:nvPr/>
        </p:nvSpPr>
        <p:spPr>
          <a:xfrm>
            <a:off x="9228424" y="481085"/>
            <a:ext cx="1226314"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n-US" sz="1800" dirty="0"/>
              <a:t>How ? </a:t>
            </a:r>
          </a:p>
        </p:txBody>
      </p:sp>
      <p:grpSp>
        <p:nvGrpSpPr>
          <p:cNvPr id="33" name="Group 32">
            <a:extLst>
              <a:ext uri="{FF2B5EF4-FFF2-40B4-BE49-F238E27FC236}">
                <a16:creationId xmlns:a16="http://schemas.microsoft.com/office/drawing/2014/main" id="{62004EA2-6023-E572-9AD3-E664DFF45F9C}"/>
              </a:ext>
            </a:extLst>
          </p:cNvPr>
          <p:cNvGrpSpPr/>
          <p:nvPr/>
        </p:nvGrpSpPr>
        <p:grpSpPr>
          <a:xfrm>
            <a:off x="1531033" y="2129232"/>
            <a:ext cx="8839200" cy="1414814"/>
            <a:chOff x="106392" y="2057400"/>
            <a:chExt cx="8839200" cy="1981200"/>
          </a:xfrm>
        </p:grpSpPr>
        <p:sp>
          <p:nvSpPr>
            <p:cNvPr id="34" name="Rounded Rectangle 6">
              <a:extLst>
                <a:ext uri="{FF2B5EF4-FFF2-40B4-BE49-F238E27FC236}">
                  <a16:creationId xmlns:a16="http://schemas.microsoft.com/office/drawing/2014/main" id="{2EE47D42-71AE-ADC1-256B-94FBD1FFE448}"/>
                </a:ext>
              </a:extLst>
            </p:cNvPr>
            <p:cNvSpPr/>
            <p:nvPr/>
          </p:nvSpPr>
          <p:spPr>
            <a:xfrm>
              <a:off x="106392" y="2057400"/>
              <a:ext cx="8839200" cy="1981200"/>
            </a:xfrm>
            <a:prstGeom prst="roundRect">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Pentagon 15">
              <a:extLst>
                <a:ext uri="{FF2B5EF4-FFF2-40B4-BE49-F238E27FC236}">
                  <a16:creationId xmlns:a16="http://schemas.microsoft.com/office/drawing/2014/main" id="{98DF97F8-1D6B-4EB8-8884-676FC2170759}"/>
                </a:ext>
              </a:extLst>
            </p:cNvPr>
            <p:cNvSpPr/>
            <p:nvPr/>
          </p:nvSpPr>
          <p:spPr>
            <a:xfrm>
              <a:off x="6682596" y="2514600"/>
              <a:ext cx="2133600" cy="990600"/>
            </a:xfrm>
            <a:prstGeom prst="homePlate">
              <a:avLst/>
            </a:prstGeom>
            <a:solidFill>
              <a:srgbClr val="70AD47"/>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Pentagon 14">
              <a:extLst>
                <a:ext uri="{FF2B5EF4-FFF2-40B4-BE49-F238E27FC236}">
                  <a16:creationId xmlns:a16="http://schemas.microsoft.com/office/drawing/2014/main" id="{A96EC5CE-661E-C487-86D7-16FFB5C861E4}"/>
                </a:ext>
              </a:extLst>
            </p:cNvPr>
            <p:cNvSpPr/>
            <p:nvPr/>
          </p:nvSpPr>
          <p:spPr>
            <a:xfrm>
              <a:off x="5082396" y="2514600"/>
              <a:ext cx="2133600" cy="990600"/>
            </a:xfrm>
            <a:prstGeom prst="homePlate">
              <a:avLst/>
            </a:prstGeom>
            <a:solidFill>
              <a:srgbClr val="FEA9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Pentagon 13">
              <a:extLst>
                <a:ext uri="{FF2B5EF4-FFF2-40B4-BE49-F238E27FC236}">
                  <a16:creationId xmlns:a16="http://schemas.microsoft.com/office/drawing/2014/main" id="{0BFFAD7B-D078-714E-3FC4-43B69FFCDDFC}"/>
                </a:ext>
              </a:extLst>
            </p:cNvPr>
            <p:cNvSpPr/>
            <p:nvPr/>
          </p:nvSpPr>
          <p:spPr>
            <a:xfrm>
              <a:off x="3482196" y="2514600"/>
              <a:ext cx="2133600" cy="990600"/>
            </a:xfrm>
            <a:prstGeom prst="homePlate">
              <a:avLst/>
            </a:prstGeom>
            <a:solidFill>
              <a:schemeClr val="accent1">
                <a:lumMod val="60000"/>
                <a:lumOff val="4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fr-FR" sz="16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Constraint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algn="ctr">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Checks</a:t>
              </a:r>
            </a:p>
          </p:txBody>
        </p:sp>
        <p:sp>
          <p:nvSpPr>
            <p:cNvPr id="38" name="Pentagon 12">
              <a:extLst>
                <a:ext uri="{FF2B5EF4-FFF2-40B4-BE49-F238E27FC236}">
                  <a16:creationId xmlns:a16="http://schemas.microsoft.com/office/drawing/2014/main" id="{350B2F7F-4212-5B35-0B1F-2D9C2CD42FB9}"/>
                </a:ext>
              </a:extLst>
            </p:cNvPr>
            <p:cNvSpPr/>
            <p:nvPr/>
          </p:nvSpPr>
          <p:spPr>
            <a:xfrm>
              <a:off x="1881996" y="2514600"/>
              <a:ext cx="2133600" cy="990600"/>
            </a:xfrm>
            <a:prstGeom prst="homePlate">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39" name="Pentagon 11">
              <a:extLst>
                <a:ext uri="{FF2B5EF4-FFF2-40B4-BE49-F238E27FC236}">
                  <a16:creationId xmlns:a16="http://schemas.microsoft.com/office/drawing/2014/main" id="{DD7D1BC1-4C3D-4BBA-0595-A5B7A0AC8B9A}"/>
                </a:ext>
              </a:extLst>
            </p:cNvPr>
            <p:cNvSpPr/>
            <p:nvPr/>
          </p:nvSpPr>
          <p:spPr>
            <a:xfrm>
              <a:off x="281796" y="2514600"/>
              <a:ext cx="2133600" cy="990600"/>
            </a:xfrm>
            <a:prstGeom prst="homePlate">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0999686E-356D-9DD3-5D74-68A33CDDDE7A}"/>
                </a:ext>
              </a:extLst>
            </p:cNvPr>
            <p:cNvSpPr txBox="1"/>
            <p:nvPr/>
          </p:nvSpPr>
          <p:spPr>
            <a:xfrm>
              <a:off x="281796" y="2084716"/>
              <a:ext cx="23090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SoC</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level</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194C8CC-DF2B-3430-06E7-0875106B1FA8}"/>
                </a:ext>
              </a:extLst>
            </p:cNvPr>
            <p:cNvSpPr txBox="1"/>
            <p:nvPr/>
          </p:nvSpPr>
          <p:spPr>
            <a:xfrm>
              <a:off x="479302" y="2710299"/>
              <a:ext cx="1680094" cy="732678"/>
            </a:xfrm>
            <a:prstGeom prst="rect">
              <a:avLst/>
            </a:prstGeom>
            <a:noFill/>
          </p:spPr>
          <p:txBody>
            <a:bodyPr wrap="square" rtlCol="0">
              <a:spAutoFit/>
            </a:bodyPr>
            <a:lstStyle/>
            <a:p>
              <a:pPr>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Abstraction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Models</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integration</a:t>
              </a:r>
              <a:endPar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442D0184-ABC6-D63E-B6C9-7951AF134306}"/>
                </a:ext>
              </a:extLst>
            </p:cNvPr>
            <p:cNvSpPr txBox="1"/>
            <p:nvPr/>
          </p:nvSpPr>
          <p:spPr>
            <a:xfrm>
              <a:off x="2491596" y="2707446"/>
              <a:ext cx="1423358" cy="430988"/>
            </a:xfrm>
            <a:prstGeom prst="rect">
              <a:avLst/>
            </a:prstGeom>
            <a:noFill/>
          </p:spPr>
          <p:txBody>
            <a:bodyPr wrap="square" rtlCol="0">
              <a:spAutoFit/>
            </a:bodyPr>
            <a:lstStyle/>
            <a:p>
              <a:pPr>
                <a:defRPr/>
              </a:pP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Constraint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Setup</a:t>
              </a:r>
            </a:p>
          </p:txBody>
        </p:sp>
        <p:sp>
          <p:nvSpPr>
            <p:cNvPr id="43" name="TextBox 42">
              <a:extLst>
                <a:ext uri="{FF2B5EF4-FFF2-40B4-BE49-F238E27FC236}">
                  <a16:creationId xmlns:a16="http://schemas.microsoft.com/office/drawing/2014/main" id="{267D0564-7C4B-5806-1EC8-ACAA6502753F}"/>
                </a:ext>
              </a:extLst>
            </p:cNvPr>
            <p:cNvSpPr txBox="1"/>
            <p:nvPr/>
          </p:nvSpPr>
          <p:spPr>
            <a:xfrm>
              <a:off x="5615796" y="2604308"/>
              <a:ext cx="1423358" cy="7326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In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Context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Abstract Checks</a:t>
              </a:r>
            </a:p>
          </p:txBody>
        </p:sp>
        <p:sp>
          <p:nvSpPr>
            <p:cNvPr id="44" name="TextBox 43">
              <a:extLst>
                <a:ext uri="{FF2B5EF4-FFF2-40B4-BE49-F238E27FC236}">
                  <a16:creationId xmlns:a16="http://schemas.microsoft.com/office/drawing/2014/main" id="{FA0DE0C4-6A04-951F-4901-4C63C5EDCA7E}"/>
                </a:ext>
              </a:extLst>
            </p:cNvPr>
            <p:cNvSpPr txBox="1"/>
            <p:nvPr/>
          </p:nvSpPr>
          <p:spPr>
            <a:xfrm>
              <a:off x="7089447" y="2594401"/>
              <a:ext cx="1579163" cy="7326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CDC-RDC Structural Checks</a:t>
              </a:r>
            </a:p>
          </p:txBody>
        </p:sp>
      </p:grpSp>
      <p:grpSp>
        <p:nvGrpSpPr>
          <p:cNvPr id="45" name="Group 44">
            <a:extLst>
              <a:ext uri="{FF2B5EF4-FFF2-40B4-BE49-F238E27FC236}">
                <a16:creationId xmlns:a16="http://schemas.microsoft.com/office/drawing/2014/main" id="{CD9826B4-3ADD-F134-8A92-7357C821F6F5}"/>
              </a:ext>
            </a:extLst>
          </p:cNvPr>
          <p:cNvGrpSpPr/>
          <p:nvPr/>
        </p:nvGrpSpPr>
        <p:grpSpPr>
          <a:xfrm>
            <a:off x="1531033" y="3545885"/>
            <a:ext cx="8839200" cy="1416258"/>
            <a:chOff x="106392" y="2057400"/>
            <a:chExt cx="8839200" cy="1981200"/>
          </a:xfrm>
        </p:grpSpPr>
        <p:sp>
          <p:nvSpPr>
            <p:cNvPr id="46" name="Rounded Rectangle 6">
              <a:extLst>
                <a:ext uri="{FF2B5EF4-FFF2-40B4-BE49-F238E27FC236}">
                  <a16:creationId xmlns:a16="http://schemas.microsoft.com/office/drawing/2014/main" id="{D9226950-7C08-DD1C-3EF7-2761567CCCEF}"/>
                </a:ext>
              </a:extLst>
            </p:cNvPr>
            <p:cNvSpPr/>
            <p:nvPr/>
          </p:nvSpPr>
          <p:spPr>
            <a:xfrm>
              <a:off x="106392" y="2057400"/>
              <a:ext cx="8839200" cy="1981200"/>
            </a:xfrm>
            <a:prstGeom prst="roundRect">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Pentagon 15">
              <a:extLst>
                <a:ext uri="{FF2B5EF4-FFF2-40B4-BE49-F238E27FC236}">
                  <a16:creationId xmlns:a16="http://schemas.microsoft.com/office/drawing/2014/main" id="{80A70341-EACD-7EE1-361E-6DE9FE318EE8}"/>
                </a:ext>
              </a:extLst>
            </p:cNvPr>
            <p:cNvSpPr/>
            <p:nvPr/>
          </p:nvSpPr>
          <p:spPr>
            <a:xfrm>
              <a:off x="6682596" y="2514600"/>
              <a:ext cx="2133600" cy="990600"/>
            </a:xfrm>
            <a:prstGeom prst="homePlate">
              <a:avLst/>
            </a:prstGeom>
            <a:solidFill>
              <a:srgbClr val="70AD47"/>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Pentagon 14">
              <a:extLst>
                <a:ext uri="{FF2B5EF4-FFF2-40B4-BE49-F238E27FC236}">
                  <a16:creationId xmlns:a16="http://schemas.microsoft.com/office/drawing/2014/main" id="{7C1FA529-9A16-4A7C-FBA7-3CAFF419816F}"/>
                </a:ext>
              </a:extLst>
            </p:cNvPr>
            <p:cNvSpPr/>
            <p:nvPr/>
          </p:nvSpPr>
          <p:spPr>
            <a:xfrm>
              <a:off x="5082396" y="2514600"/>
              <a:ext cx="2133600" cy="990600"/>
            </a:xfrm>
            <a:prstGeom prst="homePlate">
              <a:avLst/>
            </a:prstGeom>
            <a:solidFill>
              <a:srgbClr val="FEA9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Pentagon 13">
              <a:extLst>
                <a:ext uri="{FF2B5EF4-FFF2-40B4-BE49-F238E27FC236}">
                  <a16:creationId xmlns:a16="http://schemas.microsoft.com/office/drawing/2014/main" id="{C171D056-B283-CDDD-597D-2F6D815D0768}"/>
                </a:ext>
              </a:extLst>
            </p:cNvPr>
            <p:cNvSpPr/>
            <p:nvPr/>
          </p:nvSpPr>
          <p:spPr>
            <a:xfrm>
              <a:off x="3482196" y="2514600"/>
              <a:ext cx="2133600" cy="990600"/>
            </a:xfrm>
            <a:prstGeom prst="homePlate">
              <a:avLst/>
            </a:prstGeom>
            <a:solidFill>
              <a:schemeClr val="accent1">
                <a:lumMod val="60000"/>
                <a:lumOff val="4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Pentagon 12">
              <a:extLst>
                <a:ext uri="{FF2B5EF4-FFF2-40B4-BE49-F238E27FC236}">
                  <a16:creationId xmlns:a16="http://schemas.microsoft.com/office/drawing/2014/main" id="{BC5A9727-D736-B711-80EB-C56E3F82BF85}"/>
                </a:ext>
              </a:extLst>
            </p:cNvPr>
            <p:cNvSpPr/>
            <p:nvPr/>
          </p:nvSpPr>
          <p:spPr>
            <a:xfrm>
              <a:off x="1881996" y="2514600"/>
              <a:ext cx="2133600" cy="990600"/>
            </a:xfrm>
            <a:prstGeom prst="homePlate">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51" name="Pentagon 11">
              <a:extLst>
                <a:ext uri="{FF2B5EF4-FFF2-40B4-BE49-F238E27FC236}">
                  <a16:creationId xmlns:a16="http://schemas.microsoft.com/office/drawing/2014/main" id="{86F23E20-B7F3-72D5-C6B1-DBFD4C182533}"/>
                </a:ext>
              </a:extLst>
            </p:cNvPr>
            <p:cNvSpPr/>
            <p:nvPr/>
          </p:nvSpPr>
          <p:spPr>
            <a:xfrm>
              <a:off x="281796" y="2514600"/>
              <a:ext cx="2133600" cy="990600"/>
            </a:xfrm>
            <a:prstGeom prst="homePlate">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23EB4FBF-EC2C-D5EF-219B-A78D1F0CFB11}"/>
                </a:ext>
              </a:extLst>
            </p:cNvPr>
            <p:cNvSpPr txBox="1"/>
            <p:nvPr/>
          </p:nvSpPr>
          <p:spPr>
            <a:xfrm>
              <a:off x="281796" y="3523445"/>
              <a:ext cx="2309004"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IP level</a:t>
              </a:r>
            </a:p>
          </p:txBody>
        </p:sp>
        <p:sp>
          <p:nvSpPr>
            <p:cNvPr id="53" name="TextBox 52">
              <a:extLst>
                <a:ext uri="{FF2B5EF4-FFF2-40B4-BE49-F238E27FC236}">
                  <a16:creationId xmlns:a16="http://schemas.microsoft.com/office/drawing/2014/main" id="{B4BD506F-E915-2095-29C0-90950CB272D4}"/>
                </a:ext>
              </a:extLst>
            </p:cNvPr>
            <p:cNvSpPr txBox="1"/>
            <p:nvPr/>
          </p:nvSpPr>
          <p:spPr>
            <a:xfrm>
              <a:off x="544902" y="2717510"/>
              <a:ext cx="1423358" cy="731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Constraints Setup</a:t>
              </a:r>
            </a:p>
          </p:txBody>
        </p:sp>
        <p:sp>
          <p:nvSpPr>
            <p:cNvPr id="54" name="TextBox 53">
              <a:extLst>
                <a:ext uri="{FF2B5EF4-FFF2-40B4-BE49-F238E27FC236}">
                  <a16:creationId xmlns:a16="http://schemas.microsoft.com/office/drawing/2014/main" id="{3856BC4B-DA28-B7D5-8D6F-5A8A7D8035A3}"/>
                </a:ext>
              </a:extLst>
            </p:cNvPr>
            <p:cNvSpPr txBox="1"/>
            <p:nvPr/>
          </p:nvSpPr>
          <p:spPr>
            <a:xfrm>
              <a:off x="2370428" y="2703187"/>
              <a:ext cx="1423358"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Constraint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Checks</a:t>
              </a:r>
            </a:p>
          </p:txBody>
        </p:sp>
        <p:sp>
          <p:nvSpPr>
            <p:cNvPr id="55" name="TextBox 54">
              <a:extLst>
                <a:ext uri="{FF2B5EF4-FFF2-40B4-BE49-F238E27FC236}">
                  <a16:creationId xmlns:a16="http://schemas.microsoft.com/office/drawing/2014/main" id="{6896A7F3-BE1C-B40E-88CA-6D1783216330}"/>
                </a:ext>
              </a:extLst>
            </p:cNvPr>
            <p:cNvSpPr txBox="1"/>
            <p:nvPr/>
          </p:nvSpPr>
          <p:spPr>
            <a:xfrm>
              <a:off x="5508932" y="2623846"/>
              <a:ext cx="1556125"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Abstraction Models generation</a:t>
              </a:r>
            </a:p>
          </p:txBody>
        </p:sp>
        <p:sp>
          <p:nvSpPr>
            <p:cNvPr id="56" name="TextBox 55">
              <a:extLst>
                <a:ext uri="{FF2B5EF4-FFF2-40B4-BE49-F238E27FC236}">
                  <a16:creationId xmlns:a16="http://schemas.microsoft.com/office/drawing/2014/main" id="{D091E6C1-7C18-5586-D1C3-9A6EC1D8251D}"/>
                </a:ext>
              </a:extLst>
            </p:cNvPr>
            <p:cNvSpPr txBox="1"/>
            <p:nvPr/>
          </p:nvSpPr>
          <p:spPr>
            <a:xfrm>
              <a:off x="3885257" y="2629609"/>
              <a:ext cx="1556125"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CDC-RDC Structural Checks</a:t>
              </a:r>
            </a:p>
          </p:txBody>
        </p:sp>
        <p:sp>
          <p:nvSpPr>
            <p:cNvPr id="57" name="TextBox 56">
              <a:extLst>
                <a:ext uri="{FF2B5EF4-FFF2-40B4-BE49-F238E27FC236}">
                  <a16:creationId xmlns:a16="http://schemas.microsoft.com/office/drawing/2014/main" id="{91D35325-5085-5AA0-DCC0-1511556749A9}"/>
                </a:ext>
              </a:extLst>
            </p:cNvPr>
            <p:cNvSpPr txBox="1"/>
            <p:nvPr/>
          </p:nvSpPr>
          <p:spPr>
            <a:xfrm>
              <a:off x="7132607" y="2598822"/>
              <a:ext cx="1423358"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Out Context Model Checks </a:t>
              </a:r>
            </a:p>
          </p:txBody>
        </p:sp>
      </p:grpSp>
      <p:sp>
        <p:nvSpPr>
          <p:cNvPr id="58" name="Arrow: Pentagon 57">
            <a:extLst>
              <a:ext uri="{FF2B5EF4-FFF2-40B4-BE49-F238E27FC236}">
                <a16:creationId xmlns:a16="http://schemas.microsoft.com/office/drawing/2014/main" id="{E5992A59-E015-6068-3F8A-EC2D5DEB6125}"/>
              </a:ext>
            </a:extLst>
          </p:cNvPr>
          <p:cNvSpPr/>
          <p:nvPr/>
        </p:nvSpPr>
        <p:spPr>
          <a:xfrm>
            <a:off x="3584037" y="3386831"/>
            <a:ext cx="3035446" cy="330325"/>
          </a:xfrm>
          <a:prstGeom prst="homePlate">
            <a:avLst/>
          </a:prstGeom>
          <a:solidFill>
            <a:srgbClr val="0A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dirty="0"/>
              <a:t>Setup stage</a:t>
            </a:r>
            <a:endParaRPr lang="en-US" dirty="0" err="1"/>
          </a:p>
        </p:txBody>
      </p:sp>
      <p:sp>
        <p:nvSpPr>
          <p:cNvPr id="59" name="Arrow: Pentagon 58">
            <a:extLst>
              <a:ext uri="{FF2B5EF4-FFF2-40B4-BE49-F238E27FC236}">
                <a16:creationId xmlns:a16="http://schemas.microsoft.com/office/drawing/2014/main" id="{34DFC947-E345-565F-8BCA-9AD5E6CDEEA7}"/>
              </a:ext>
            </a:extLst>
          </p:cNvPr>
          <p:cNvSpPr/>
          <p:nvPr/>
        </p:nvSpPr>
        <p:spPr>
          <a:xfrm>
            <a:off x="6619483" y="3380723"/>
            <a:ext cx="1729656" cy="330325"/>
          </a:xfrm>
          <a:prstGeom prst="homePlate">
            <a:avLst/>
          </a:prstGeom>
          <a:solidFill>
            <a:srgbClr val="F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sz="1400" dirty="0"/>
              <a:t>Setup HIER stage</a:t>
            </a:r>
            <a:endParaRPr lang="en-US" sz="1400" dirty="0" err="1"/>
          </a:p>
        </p:txBody>
      </p:sp>
      <p:sp>
        <p:nvSpPr>
          <p:cNvPr id="60" name="Arrow: U-Turn 59">
            <a:extLst>
              <a:ext uri="{FF2B5EF4-FFF2-40B4-BE49-F238E27FC236}">
                <a16:creationId xmlns:a16="http://schemas.microsoft.com/office/drawing/2014/main" id="{7AC33241-D39F-761C-D1A9-9BFF7BC3CC72}"/>
              </a:ext>
            </a:extLst>
          </p:cNvPr>
          <p:cNvSpPr/>
          <p:nvPr/>
        </p:nvSpPr>
        <p:spPr>
          <a:xfrm flipH="1">
            <a:off x="4730070" y="2246266"/>
            <a:ext cx="682597" cy="237148"/>
          </a:xfrm>
          <a:prstGeom prst="uturnArrow">
            <a:avLst>
              <a:gd name="adj1" fmla="val 25000"/>
              <a:gd name="adj2" fmla="val 25000"/>
              <a:gd name="adj3" fmla="val 33557"/>
              <a:gd name="adj4" fmla="val 43750"/>
              <a:gd name="adj5" fmla="val 87835"/>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61" name="Arrow: U-Turn 60">
            <a:extLst>
              <a:ext uri="{FF2B5EF4-FFF2-40B4-BE49-F238E27FC236}">
                <a16:creationId xmlns:a16="http://schemas.microsoft.com/office/drawing/2014/main" id="{E9E0ADA1-2243-DE2C-4628-20BCDAFFC69B}"/>
              </a:ext>
            </a:extLst>
          </p:cNvPr>
          <p:cNvSpPr/>
          <p:nvPr/>
        </p:nvSpPr>
        <p:spPr>
          <a:xfrm flipH="1">
            <a:off x="4364655" y="2057440"/>
            <a:ext cx="3313844" cy="394342"/>
          </a:xfrm>
          <a:prstGeom prst="uturnArrow">
            <a:avLst>
              <a:gd name="adj1" fmla="val 25000"/>
              <a:gd name="adj2" fmla="val 18055"/>
              <a:gd name="adj3" fmla="val 23719"/>
              <a:gd name="adj4" fmla="val 43750"/>
              <a:gd name="adj5" fmla="val 9651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62" name="Arrow: U-Turn 61">
            <a:extLst>
              <a:ext uri="{FF2B5EF4-FFF2-40B4-BE49-F238E27FC236}">
                <a16:creationId xmlns:a16="http://schemas.microsoft.com/office/drawing/2014/main" id="{F1E62B74-CAAD-5A41-FA04-3145BD78BE8A}"/>
              </a:ext>
            </a:extLst>
          </p:cNvPr>
          <p:cNvSpPr/>
          <p:nvPr/>
        </p:nvSpPr>
        <p:spPr>
          <a:xfrm flipH="1">
            <a:off x="3840037" y="1690687"/>
            <a:ext cx="5268164" cy="771946"/>
          </a:xfrm>
          <a:prstGeom prst="uturnArrow">
            <a:avLst>
              <a:gd name="adj1" fmla="val 25000"/>
              <a:gd name="adj2" fmla="val 25000"/>
              <a:gd name="adj3" fmla="val 38955"/>
              <a:gd name="adj4" fmla="val 43750"/>
              <a:gd name="adj5" fmla="val 9770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63" name="Arrow: Pentagon 62">
            <a:extLst>
              <a:ext uri="{FF2B5EF4-FFF2-40B4-BE49-F238E27FC236}">
                <a16:creationId xmlns:a16="http://schemas.microsoft.com/office/drawing/2014/main" id="{477311A5-7F52-9A2A-E242-2369FFD11914}"/>
              </a:ext>
            </a:extLst>
          </p:cNvPr>
          <p:cNvSpPr/>
          <p:nvPr/>
        </p:nvSpPr>
        <p:spPr>
          <a:xfrm>
            <a:off x="1706437" y="3386831"/>
            <a:ext cx="1878387" cy="330325"/>
          </a:xfrm>
          <a:prstGeom prst="homePlate">
            <a:avLst/>
          </a:prstGeom>
          <a:solidFill>
            <a:srgbClr val="59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sz="1200" dirty="0"/>
              <a:t>Compilation</a:t>
            </a:r>
          </a:p>
          <a:p>
            <a:pPr algn="ctr">
              <a:buClr>
                <a:schemeClr val="bg1"/>
              </a:buClr>
            </a:pPr>
            <a:r>
              <a:rPr lang="fr-FR" sz="1200" dirty="0"/>
              <a:t>elaboration</a:t>
            </a:r>
            <a:endParaRPr lang="en-US" sz="1200" dirty="0" err="1"/>
          </a:p>
        </p:txBody>
      </p:sp>
      <p:sp>
        <p:nvSpPr>
          <p:cNvPr id="64" name="Arrow: Pentagon 63">
            <a:extLst>
              <a:ext uri="{FF2B5EF4-FFF2-40B4-BE49-F238E27FC236}">
                <a16:creationId xmlns:a16="http://schemas.microsoft.com/office/drawing/2014/main" id="{971EEE4C-F893-09E9-4236-947403AACFA4}"/>
              </a:ext>
            </a:extLst>
          </p:cNvPr>
          <p:cNvSpPr/>
          <p:nvPr/>
        </p:nvSpPr>
        <p:spPr>
          <a:xfrm>
            <a:off x="8363596" y="3372914"/>
            <a:ext cx="1729656" cy="330325"/>
          </a:xfrm>
          <a:prstGeom prst="homePlat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sz="1400" dirty="0"/>
              <a:t>Struct stage</a:t>
            </a:r>
            <a:endParaRPr lang="en-US" sz="1400" dirty="0" err="1"/>
          </a:p>
        </p:txBody>
      </p:sp>
      <p:sp>
        <p:nvSpPr>
          <p:cNvPr id="6" name="Arrow: U-Turn 5">
            <a:extLst>
              <a:ext uri="{FF2B5EF4-FFF2-40B4-BE49-F238E27FC236}">
                <a16:creationId xmlns:a16="http://schemas.microsoft.com/office/drawing/2014/main" id="{D283C498-AFB2-A220-A59D-9A35A8B827CB}"/>
              </a:ext>
            </a:extLst>
          </p:cNvPr>
          <p:cNvSpPr/>
          <p:nvPr/>
        </p:nvSpPr>
        <p:spPr>
          <a:xfrm flipH="1" flipV="1">
            <a:off x="4727454" y="4543662"/>
            <a:ext cx="682597" cy="242924"/>
          </a:xfrm>
          <a:prstGeom prst="uturnArrow">
            <a:avLst>
              <a:gd name="adj1" fmla="val 25000"/>
              <a:gd name="adj2" fmla="val 25000"/>
              <a:gd name="adj3" fmla="val 33557"/>
              <a:gd name="adj4" fmla="val 43750"/>
              <a:gd name="adj5" fmla="val 87835"/>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7" name="Arrow: U-Turn 6">
            <a:extLst>
              <a:ext uri="{FF2B5EF4-FFF2-40B4-BE49-F238E27FC236}">
                <a16:creationId xmlns:a16="http://schemas.microsoft.com/office/drawing/2014/main" id="{AD4DE1A5-911F-0387-1FF5-C5621BDEE2F0}"/>
              </a:ext>
            </a:extLst>
          </p:cNvPr>
          <p:cNvSpPr/>
          <p:nvPr/>
        </p:nvSpPr>
        <p:spPr>
          <a:xfrm flipH="1" flipV="1">
            <a:off x="4370797" y="4551032"/>
            <a:ext cx="3313844" cy="403947"/>
          </a:xfrm>
          <a:prstGeom prst="uturnArrow">
            <a:avLst>
              <a:gd name="adj1" fmla="val 25000"/>
              <a:gd name="adj2" fmla="val 18055"/>
              <a:gd name="adj3" fmla="val 23719"/>
              <a:gd name="adj4" fmla="val 43750"/>
              <a:gd name="adj5" fmla="val 9651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8" name="Arrow: U-Turn 7">
            <a:extLst>
              <a:ext uri="{FF2B5EF4-FFF2-40B4-BE49-F238E27FC236}">
                <a16:creationId xmlns:a16="http://schemas.microsoft.com/office/drawing/2014/main" id="{8E621E7B-3BF5-55ED-9B37-34988C8B3181}"/>
              </a:ext>
            </a:extLst>
          </p:cNvPr>
          <p:cNvSpPr/>
          <p:nvPr/>
        </p:nvSpPr>
        <p:spPr>
          <a:xfrm flipH="1" flipV="1">
            <a:off x="3795069" y="4560362"/>
            <a:ext cx="5268164" cy="790747"/>
          </a:xfrm>
          <a:prstGeom prst="uturnArrow">
            <a:avLst>
              <a:gd name="adj1" fmla="val 25000"/>
              <a:gd name="adj2" fmla="val 25000"/>
              <a:gd name="adj3" fmla="val 38955"/>
              <a:gd name="adj4" fmla="val 43750"/>
              <a:gd name="adj5" fmla="val 9770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9" name="Rectangle: Rounded Corners 8">
            <a:extLst>
              <a:ext uri="{FF2B5EF4-FFF2-40B4-BE49-F238E27FC236}">
                <a16:creationId xmlns:a16="http://schemas.microsoft.com/office/drawing/2014/main" id="{073ADDCD-42EB-2DC4-8933-C16825BE7FFA}"/>
              </a:ext>
            </a:extLst>
          </p:cNvPr>
          <p:cNvSpPr/>
          <p:nvPr/>
        </p:nvSpPr>
        <p:spPr>
          <a:xfrm>
            <a:off x="5513244" y="1370349"/>
            <a:ext cx="1831813" cy="2474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Constraints refining</a:t>
            </a:r>
          </a:p>
        </p:txBody>
      </p:sp>
      <p:sp>
        <p:nvSpPr>
          <p:cNvPr id="10" name="Rectangle: Rounded Corners 9">
            <a:extLst>
              <a:ext uri="{FF2B5EF4-FFF2-40B4-BE49-F238E27FC236}">
                <a16:creationId xmlns:a16="http://schemas.microsoft.com/office/drawing/2014/main" id="{BF1C0A9A-9904-FB8B-963E-C1422FB17AF9}"/>
              </a:ext>
            </a:extLst>
          </p:cNvPr>
          <p:cNvSpPr/>
          <p:nvPr/>
        </p:nvSpPr>
        <p:spPr>
          <a:xfrm>
            <a:off x="5514526" y="5437443"/>
            <a:ext cx="1831813" cy="2474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Constraints refining</a:t>
            </a:r>
          </a:p>
        </p:txBody>
      </p:sp>
      <p:sp>
        <p:nvSpPr>
          <p:cNvPr id="17" name="Title 1">
            <a:extLst>
              <a:ext uri="{FF2B5EF4-FFF2-40B4-BE49-F238E27FC236}">
                <a16:creationId xmlns:a16="http://schemas.microsoft.com/office/drawing/2014/main" id="{FD5C43E9-76B8-23DF-D681-1EF74E0922D1}"/>
              </a:ext>
            </a:extLst>
          </p:cNvPr>
          <p:cNvSpPr txBox="1">
            <a:spLocks/>
          </p:cNvSpPr>
          <p:nvPr/>
        </p:nvSpPr>
        <p:spPr>
          <a:xfrm>
            <a:off x="822880" y="2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CDC-RDC Hierarchical Flow</a:t>
            </a:r>
            <a:endParaRPr lang="en-US" b="1" dirty="0"/>
          </a:p>
        </p:txBody>
      </p:sp>
      <p:sp>
        <p:nvSpPr>
          <p:cNvPr id="2" name="Slide Number Placeholder 1">
            <a:extLst>
              <a:ext uri="{FF2B5EF4-FFF2-40B4-BE49-F238E27FC236}">
                <a16:creationId xmlns:a16="http://schemas.microsoft.com/office/drawing/2014/main" id="{A59F3CA9-95DA-3E10-EE42-0D925437F752}"/>
              </a:ext>
            </a:extLst>
          </p:cNvPr>
          <p:cNvSpPr>
            <a:spLocks noGrp="1"/>
          </p:cNvSpPr>
          <p:nvPr>
            <p:ph type="sldNum" sz="quarter" idx="12"/>
          </p:nvPr>
        </p:nvSpPr>
        <p:spPr/>
        <p:txBody>
          <a:bodyPr/>
          <a:lstStyle/>
          <a:p>
            <a:pPr>
              <a:defRPr/>
            </a:pPr>
            <a:fld id="{9BED2C31-2823-4D5C-9492-C33302236782}" type="slidenum">
              <a:rPr lang="en-US" smtClean="0"/>
              <a:pPr>
                <a:defRPr/>
              </a:pPr>
              <a:t>57</a:t>
            </a:fld>
            <a:endParaRPr lang="en-US" dirty="0"/>
          </a:p>
        </p:txBody>
      </p:sp>
    </p:spTree>
    <p:extLst>
      <p:ext uri="{BB962C8B-B14F-4D97-AF65-F5344CB8AC3E}">
        <p14:creationId xmlns:p14="http://schemas.microsoft.com/office/powerpoint/2010/main" val="951658339"/>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U-Turn 12">
            <a:extLst>
              <a:ext uri="{FF2B5EF4-FFF2-40B4-BE49-F238E27FC236}">
                <a16:creationId xmlns:a16="http://schemas.microsoft.com/office/drawing/2014/main" id="{3F7836B7-5E64-5BFF-28EE-AC94883375B1}"/>
              </a:ext>
            </a:extLst>
          </p:cNvPr>
          <p:cNvSpPr/>
          <p:nvPr/>
        </p:nvSpPr>
        <p:spPr>
          <a:xfrm rot="16200000" flipH="1">
            <a:off x="1777392" y="1118252"/>
            <a:ext cx="1950084" cy="3828462"/>
          </a:xfrm>
          <a:prstGeom prst="uturnArrow">
            <a:avLst>
              <a:gd name="adj1" fmla="val 25000"/>
              <a:gd name="adj2" fmla="val 1603"/>
              <a:gd name="adj3" fmla="val 23719"/>
              <a:gd name="adj4" fmla="val 15144"/>
              <a:gd name="adj5" fmla="val 9651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11" name="Arrow: U-Turn 10">
            <a:extLst>
              <a:ext uri="{FF2B5EF4-FFF2-40B4-BE49-F238E27FC236}">
                <a16:creationId xmlns:a16="http://schemas.microsoft.com/office/drawing/2014/main" id="{1BB61522-DB9A-DBF6-C4B6-2D050212EAF0}"/>
              </a:ext>
            </a:extLst>
          </p:cNvPr>
          <p:cNvSpPr/>
          <p:nvPr/>
        </p:nvSpPr>
        <p:spPr>
          <a:xfrm rot="16200000" flipH="1">
            <a:off x="1254170" y="827046"/>
            <a:ext cx="2614613" cy="4341896"/>
          </a:xfrm>
          <a:prstGeom prst="uturnArrow">
            <a:avLst>
              <a:gd name="adj1" fmla="val 25000"/>
              <a:gd name="adj2" fmla="val 3620"/>
              <a:gd name="adj3" fmla="val 38955"/>
              <a:gd name="adj4" fmla="val 26040"/>
              <a:gd name="adj5" fmla="val 9770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32" name="TextBox 31">
            <a:extLst>
              <a:ext uri="{FF2B5EF4-FFF2-40B4-BE49-F238E27FC236}">
                <a16:creationId xmlns:a16="http://schemas.microsoft.com/office/drawing/2014/main" id="{7CEE766B-6800-57F0-5294-DE3A41A23386}"/>
              </a:ext>
            </a:extLst>
          </p:cNvPr>
          <p:cNvSpPr txBox="1"/>
          <p:nvPr/>
        </p:nvSpPr>
        <p:spPr>
          <a:xfrm>
            <a:off x="9228424" y="481085"/>
            <a:ext cx="1226314"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n-US" sz="1800" dirty="0"/>
              <a:t>How ? </a:t>
            </a:r>
          </a:p>
        </p:txBody>
      </p:sp>
      <p:grpSp>
        <p:nvGrpSpPr>
          <p:cNvPr id="33" name="Group 32">
            <a:extLst>
              <a:ext uri="{FF2B5EF4-FFF2-40B4-BE49-F238E27FC236}">
                <a16:creationId xmlns:a16="http://schemas.microsoft.com/office/drawing/2014/main" id="{62004EA2-6023-E572-9AD3-E664DFF45F9C}"/>
              </a:ext>
            </a:extLst>
          </p:cNvPr>
          <p:cNvGrpSpPr/>
          <p:nvPr/>
        </p:nvGrpSpPr>
        <p:grpSpPr>
          <a:xfrm>
            <a:off x="1531033" y="2129232"/>
            <a:ext cx="8839200" cy="1414814"/>
            <a:chOff x="106392" y="2057400"/>
            <a:chExt cx="8839200" cy="1981200"/>
          </a:xfrm>
        </p:grpSpPr>
        <p:sp>
          <p:nvSpPr>
            <p:cNvPr id="34" name="Rounded Rectangle 6">
              <a:extLst>
                <a:ext uri="{FF2B5EF4-FFF2-40B4-BE49-F238E27FC236}">
                  <a16:creationId xmlns:a16="http://schemas.microsoft.com/office/drawing/2014/main" id="{2EE47D42-71AE-ADC1-256B-94FBD1FFE448}"/>
                </a:ext>
              </a:extLst>
            </p:cNvPr>
            <p:cNvSpPr/>
            <p:nvPr/>
          </p:nvSpPr>
          <p:spPr>
            <a:xfrm>
              <a:off x="106392" y="2057400"/>
              <a:ext cx="8839200" cy="1981200"/>
            </a:xfrm>
            <a:prstGeom prst="roundRect">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Pentagon 15">
              <a:extLst>
                <a:ext uri="{FF2B5EF4-FFF2-40B4-BE49-F238E27FC236}">
                  <a16:creationId xmlns:a16="http://schemas.microsoft.com/office/drawing/2014/main" id="{98DF97F8-1D6B-4EB8-8884-676FC2170759}"/>
                </a:ext>
              </a:extLst>
            </p:cNvPr>
            <p:cNvSpPr/>
            <p:nvPr/>
          </p:nvSpPr>
          <p:spPr>
            <a:xfrm>
              <a:off x="6682596" y="2514600"/>
              <a:ext cx="2133600" cy="990600"/>
            </a:xfrm>
            <a:prstGeom prst="homePlate">
              <a:avLst/>
            </a:prstGeom>
            <a:solidFill>
              <a:srgbClr val="70AD47"/>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Pentagon 14">
              <a:extLst>
                <a:ext uri="{FF2B5EF4-FFF2-40B4-BE49-F238E27FC236}">
                  <a16:creationId xmlns:a16="http://schemas.microsoft.com/office/drawing/2014/main" id="{A96EC5CE-661E-C487-86D7-16FFB5C861E4}"/>
                </a:ext>
              </a:extLst>
            </p:cNvPr>
            <p:cNvSpPr/>
            <p:nvPr/>
          </p:nvSpPr>
          <p:spPr>
            <a:xfrm>
              <a:off x="5082396" y="2514600"/>
              <a:ext cx="2133600" cy="990600"/>
            </a:xfrm>
            <a:prstGeom prst="homePlate">
              <a:avLst/>
            </a:prstGeom>
            <a:solidFill>
              <a:srgbClr val="FEA9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Pentagon 13">
              <a:extLst>
                <a:ext uri="{FF2B5EF4-FFF2-40B4-BE49-F238E27FC236}">
                  <a16:creationId xmlns:a16="http://schemas.microsoft.com/office/drawing/2014/main" id="{0BFFAD7B-D078-714E-3FC4-43B69FFCDDFC}"/>
                </a:ext>
              </a:extLst>
            </p:cNvPr>
            <p:cNvSpPr/>
            <p:nvPr/>
          </p:nvSpPr>
          <p:spPr>
            <a:xfrm>
              <a:off x="3482196" y="2514600"/>
              <a:ext cx="2133600" cy="990600"/>
            </a:xfrm>
            <a:prstGeom prst="homePlate">
              <a:avLst/>
            </a:prstGeom>
            <a:solidFill>
              <a:schemeClr val="accent1">
                <a:lumMod val="60000"/>
                <a:lumOff val="4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fr-FR" sz="16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Constraint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algn="ctr">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Checks</a:t>
              </a:r>
            </a:p>
          </p:txBody>
        </p:sp>
        <p:sp>
          <p:nvSpPr>
            <p:cNvPr id="38" name="Pentagon 12">
              <a:extLst>
                <a:ext uri="{FF2B5EF4-FFF2-40B4-BE49-F238E27FC236}">
                  <a16:creationId xmlns:a16="http://schemas.microsoft.com/office/drawing/2014/main" id="{350B2F7F-4212-5B35-0B1F-2D9C2CD42FB9}"/>
                </a:ext>
              </a:extLst>
            </p:cNvPr>
            <p:cNvSpPr/>
            <p:nvPr/>
          </p:nvSpPr>
          <p:spPr>
            <a:xfrm>
              <a:off x="1881996" y="2514600"/>
              <a:ext cx="2133600" cy="990600"/>
            </a:xfrm>
            <a:prstGeom prst="homePlate">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39" name="Pentagon 11">
              <a:extLst>
                <a:ext uri="{FF2B5EF4-FFF2-40B4-BE49-F238E27FC236}">
                  <a16:creationId xmlns:a16="http://schemas.microsoft.com/office/drawing/2014/main" id="{DD7D1BC1-4C3D-4BBA-0595-A5B7A0AC8B9A}"/>
                </a:ext>
              </a:extLst>
            </p:cNvPr>
            <p:cNvSpPr/>
            <p:nvPr/>
          </p:nvSpPr>
          <p:spPr>
            <a:xfrm>
              <a:off x="281796" y="2514600"/>
              <a:ext cx="2133600" cy="990600"/>
            </a:xfrm>
            <a:prstGeom prst="homePlate">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0999686E-356D-9DD3-5D74-68A33CDDDE7A}"/>
                </a:ext>
              </a:extLst>
            </p:cNvPr>
            <p:cNvSpPr txBox="1"/>
            <p:nvPr/>
          </p:nvSpPr>
          <p:spPr>
            <a:xfrm>
              <a:off x="281796" y="2084716"/>
              <a:ext cx="23090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SoC</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level</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194C8CC-DF2B-3430-06E7-0875106B1FA8}"/>
                </a:ext>
              </a:extLst>
            </p:cNvPr>
            <p:cNvSpPr txBox="1"/>
            <p:nvPr/>
          </p:nvSpPr>
          <p:spPr>
            <a:xfrm>
              <a:off x="479302" y="2710299"/>
              <a:ext cx="1680094" cy="732678"/>
            </a:xfrm>
            <a:prstGeom prst="rect">
              <a:avLst/>
            </a:prstGeom>
            <a:noFill/>
          </p:spPr>
          <p:txBody>
            <a:bodyPr wrap="square" rtlCol="0">
              <a:spAutoFit/>
            </a:bodyPr>
            <a:lstStyle/>
            <a:p>
              <a:pPr>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Abstraction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Models</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integration</a:t>
              </a:r>
              <a:endPar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442D0184-ABC6-D63E-B6C9-7951AF134306}"/>
                </a:ext>
              </a:extLst>
            </p:cNvPr>
            <p:cNvSpPr txBox="1"/>
            <p:nvPr/>
          </p:nvSpPr>
          <p:spPr>
            <a:xfrm>
              <a:off x="2491596" y="2707446"/>
              <a:ext cx="1423358" cy="430988"/>
            </a:xfrm>
            <a:prstGeom prst="rect">
              <a:avLst/>
            </a:prstGeom>
            <a:noFill/>
          </p:spPr>
          <p:txBody>
            <a:bodyPr wrap="square" rtlCol="0">
              <a:spAutoFit/>
            </a:bodyPr>
            <a:lstStyle/>
            <a:p>
              <a:pPr>
                <a:defRPr/>
              </a:pP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Constraint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Setup</a:t>
              </a:r>
            </a:p>
          </p:txBody>
        </p:sp>
        <p:sp>
          <p:nvSpPr>
            <p:cNvPr id="43" name="TextBox 42">
              <a:extLst>
                <a:ext uri="{FF2B5EF4-FFF2-40B4-BE49-F238E27FC236}">
                  <a16:creationId xmlns:a16="http://schemas.microsoft.com/office/drawing/2014/main" id="{267D0564-7C4B-5806-1EC8-ACAA6502753F}"/>
                </a:ext>
              </a:extLst>
            </p:cNvPr>
            <p:cNvSpPr txBox="1"/>
            <p:nvPr/>
          </p:nvSpPr>
          <p:spPr>
            <a:xfrm>
              <a:off x="5615796" y="2604308"/>
              <a:ext cx="1423358" cy="7326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In </a:t>
              </a: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Context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Abstract Checks</a:t>
              </a:r>
            </a:p>
          </p:txBody>
        </p:sp>
        <p:sp>
          <p:nvSpPr>
            <p:cNvPr id="44" name="TextBox 43">
              <a:extLst>
                <a:ext uri="{FF2B5EF4-FFF2-40B4-BE49-F238E27FC236}">
                  <a16:creationId xmlns:a16="http://schemas.microsoft.com/office/drawing/2014/main" id="{FA0DE0C4-6A04-951F-4901-4C63C5EDCA7E}"/>
                </a:ext>
              </a:extLst>
            </p:cNvPr>
            <p:cNvSpPr txBox="1"/>
            <p:nvPr/>
          </p:nvSpPr>
          <p:spPr>
            <a:xfrm>
              <a:off x="7089447" y="2594401"/>
              <a:ext cx="1579163" cy="7326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CDC-RDC Structural Checks</a:t>
              </a:r>
            </a:p>
          </p:txBody>
        </p:sp>
      </p:grpSp>
      <p:grpSp>
        <p:nvGrpSpPr>
          <p:cNvPr id="45" name="Group 44">
            <a:extLst>
              <a:ext uri="{FF2B5EF4-FFF2-40B4-BE49-F238E27FC236}">
                <a16:creationId xmlns:a16="http://schemas.microsoft.com/office/drawing/2014/main" id="{CD9826B4-3ADD-F134-8A92-7357C821F6F5}"/>
              </a:ext>
            </a:extLst>
          </p:cNvPr>
          <p:cNvGrpSpPr/>
          <p:nvPr/>
        </p:nvGrpSpPr>
        <p:grpSpPr>
          <a:xfrm>
            <a:off x="1531033" y="3545885"/>
            <a:ext cx="8839200" cy="1416258"/>
            <a:chOff x="106392" y="2057400"/>
            <a:chExt cx="8839200" cy="1981200"/>
          </a:xfrm>
        </p:grpSpPr>
        <p:sp>
          <p:nvSpPr>
            <p:cNvPr id="46" name="Rounded Rectangle 6">
              <a:extLst>
                <a:ext uri="{FF2B5EF4-FFF2-40B4-BE49-F238E27FC236}">
                  <a16:creationId xmlns:a16="http://schemas.microsoft.com/office/drawing/2014/main" id="{D9226950-7C08-DD1C-3EF7-2761567CCCEF}"/>
                </a:ext>
              </a:extLst>
            </p:cNvPr>
            <p:cNvSpPr/>
            <p:nvPr/>
          </p:nvSpPr>
          <p:spPr>
            <a:xfrm>
              <a:off x="106392" y="2057400"/>
              <a:ext cx="8839200" cy="1981200"/>
            </a:xfrm>
            <a:prstGeom prst="roundRect">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Pentagon 15">
              <a:extLst>
                <a:ext uri="{FF2B5EF4-FFF2-40B4-BE49-F238E27FC236}">
                  <a16:creationId xmlns:a16="http://schemas.microsoft.com/office/drawing/2014/main" id="{80A70341-EACD-7EE1-361E-6DE9FE318EE8}"/>
                </a:ext>
              </a:extLst>
            </p:cNvPr>
            <p:cNvSpPr/>
            <p:nvPr/>
          </p:nvSpPr>
          <p:spPr>
            <a:xfrm>
              <a:off x="6682596" y="2514600"/>
              <a:ext cx="2133600" cy="990600"/>
            </a:xfrm>
            <a:prstGeom prst="homePlate">
              <a:avLst/>
            </a:prstGeom>
            <a:solidFill>
              <a:srgbClr val="70AD47"/>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Pentagon 14">
              <a:extLst>
                <a:ext uri="{FF2B5EF4-FFF2-40B4-BE49-F238E27FC236}">
                  <a16:creationId xmlns:a16="http://schemas.microsoft.com/office/drawing/2014/main" id="{7C1FA529-9A16-4A7C-FBA7-3CAFF419816F}"/>
                </a:ext>
              </a:extLst>
            </p:cNvPr>
            <p:cNvSpPr/>
            <p:nvPr/>
          </p:nvSpPr>
          <p:spPr>
            <a:xfrm>
              <a:off x="5082396" y="2514600"/>
              <a:ext cx="2133600" cy="990600"/>
            </a:xfrm>
            <a:prstGeom prst="homePlate">
              <a:avLst/>
            </a:prstGeom>
            <a:solidFill>
              <a:srgbClr val="FEA9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Pentagon 13">
              <a:extLst>
                <a:ext uri="{FF2B5EF4-FFF2-40B4-BE49-F238E27FC236}">
                  <a16:creationId xmlns:a16="http://schemas.microsoft.com/office/drawing/2014/main" id="{C171D056-B283-CDDD-597D-2F6D815D0768}"/>
                </a:ext>
              </a:extLst>
            </p:cNvPr>
            <p:cNvSpPr/>
            <p:nvPr/>
          </p:nvSpPr>
          <p:spPr>
            <a:xfrm>
              <a:off x="3482196" y="2514600"/>
              <a:ext cx="2133600" cy="990600"/>
            </a:xfrm>
            <a:prstGeom prst="homePlate">
              <a:avLst/>
            </a:prstGeom>
            <a:solidFill>
              <a:schemeClr val="accent1">
                <a:lumMod val="60000"/>
                <a:lumOff val="4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Pentagon 12">
              <a:extLst>
                <a:ext uri="{FF2B5EF4-FFF2-40B4-BE49-F238E27FC236}">
                  <a16:creationId xmlns:a16="http://schemas.microsoft.com/office/drawing/2014/main" id="{BC5A9727-D736-B711-80EB-C56E3F82BF85}"/>
                </a:ext>
              </a:extLst>
            </p:cNvPr>
            <p:cNvSpPr/>
            <p:nvPr/>
          </p:nvSpPr>
          <p:spPr>
            <a:xfrm>
              <a:off x="1881996" y="2514600"/>
              <a:ext cx="2133600" cy="990600"/>
            </a:xfrm>
            <a:prstGeom prst="homePlate">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51" name="Pentagon 11">
              <a:extLst>
                <a:ext uri="{FF2B5EF4-FFF2-40B4-BE49-F238E27FC236}">
                  <a16:creationId xmlns:a16="http://schemas.microsoft.com/office/drawing/2014/main" id="{86F23E20-B7F3-72D5-C6B1-DBFD4C182533}"/>
                </a:ext>
              </a:extLst>
            </p:cNvPr>
            <p:cNvSpPr/>
            <p:nvPr/>
          </p:nvSpPr>
          <p:spPr>
            <a:xfrm>
              <a:off x="281796" y="2514600"/>
              <a:ext cx="2133600" cy="990600"/>
            </a:xfrm>
            <a:prstGeom prst="homePlate">
              <a:avLst/>
            </a:prstGeom>
            <a:solidFill>
              <a:schemeClr val="accent1">
                <a:lumMod val="20000"/>
                <a:lumOff val="8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w="10160">
                  <a:solidFill>
                    <a:srgbClr val="4472C4"/>
                  </a:solidFill>
                  <a:prstDash val="solid"/>
                </a:ln>
                <a:solidFill>
                  <a:srgbClr val="FFFFFF"/>
                </a:solidFill>
                <a:effectLst>
                  <a:outerShdw blurRad="38100" dist="32000" dir="5400000" algn="tl">
                    <a:srgbClr val="000000">
                      <a:alpha val="30000"/>
                    </a:srgbClr>
                  </a:outerShdw>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23EB4FBF-EC2C-D5EF-219B-A78D1F0CFB11}"/>
                </a:ext>
              </a:extLst>
            </p:cNvPr>
            <p:cNvSpPr txBox="1"/>
            <p:nvPr/>
          </p:nvSpPr>
          <p:spPr>
            <a:xfrm>
              <a:off x="281796" y="3523445"/>
              <a:ext cx="2309004"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IP level</a:t>
              </a:r>
            </a:p>
          </p:txBody>
        </p:sp>
        <p:sp>
          <p:nvSpPr>
            <p:cNvPr id="53" name="TextBox 52">
              <a:extLst>
                <a:ext uri="{FF2B5EF4-FFF2-40B4-BE49-F238E27FC236}">
                  <a16:creationId xmlns:a16="http://schemas.microsoft.com/office/drawing/2014/main" id="{B4BD506F-E915-2095-29C0-90950CB272D4}"/>
                </a:ext>
              </a:extLst>
            </p:cNvPr>
            <p:cNvSpPr txBox="1"/>
            <p:nvPr/>
          </p:nvSpPr>
          <p:spPr>
            <a:xfrm>
              <a:off x="544902" y="2717510"/>
              <a:ext cx="1423358" cy="731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Constraints Setup</a:t>
              </a:r>
            </a:p>
          </p:txBody>
        </p:sp>
        <p:sp>
          <p:nvSpPr>
            <p:cNvPr id="54" name="TextBox 53">
              <a:extLst>
                <a:ext uri="{FF2B5EF4-FFF2-40B4-BE49-F238E27FC236}">
                  <a16:creationId xmlns:a16="http://schemas.microsoft.com/office/drawing/2014/main" id="{3856BC4B-DA28-B7D5-8D6F-5A8A7D8035A3}"/>
                </a:ext>
              </a:extLst>
            </p:cNvPr>
            <p:cNvSpPr txBox="1"/>
            <p:nvPr/>
          </p:nvSpPr>
          <p:spPr>
            <a:xfrm>
              <a:off x="2370428" y="2703187"/>
              <a:ext cx="1423358"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a:ln>
                    <a:noFill/>
                  </a:ln>
                  <a:solidFill>
                    <a:schemeClr val="bg1"/>
                  </a:solidFill>
                  <a:effectLst/>
                  <a:uLnTx/>
                  <a:uFillTx/>
                  <a:latin typeface="Calibri" panose="020F0502020204030204"/>
                  <a:ea typeface="+mn-ea"/>
                  <a:cs typeface="+mn-cs"/>
                </a:rPr>
                <a:t>Constraint</a:t>
              </a: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 Checks</a:t>
              </a:r>
            </a:p>
          </p:txBody>
        </p:sp>
        <p:sp>
          <p:nvSpPr>
            <p:cNvPr id="55" name="TextBox 54">
              <a:extLst>
                <a:ext uri="{FF2B5EF4-FFF2-40B4-BE49-F238E27FC236}">
                  <a16:creationId xmlns:a16="http://schemas.microsoft.com/office/drawing/2014/main" id="{6896A7F3-BE1C-B40E-88CA-6D1783216330}"/>
                </a:ext>
              </a:extLst>
            </p:cNvPr>
            <p:cNvSpPr txBox="1"/>
            <p:nvPr/>
          </p:nvSpPr>
          <p:spPr>
            <a:xfrm>
              <a:off x="5508932" y="2623846"/>
              <a:ext cx="1556125"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Abstraction Models generation</a:t>
              </a:r>
            </a:p>
          </p:txBody>
        </p:sp>
        <p:sp>
          <p:nvSpPr>
            <p:cNvPr id="56" name="TextBox 55">
              <a:extLst>
                <a:ext uri="{FF2B5EF4-FFF2-40B4-BE49-F238E27FC236}">
                  <a16:creationId xmlns:a16="http://schemas.microsoft.com/office/drawing/2014/main" id="{D091E6C1-7C18-5586-D1C3-9A6EC1D8251D}"/>
                </a:ext>
              </a:extLst>
            </p:cNvPr>
            <p:cNvSpPr txBox="1"/>
            <p:nvPr/>
          </p:nvSpPr>
          <p:spPr>
            <a:xfrm>
              <a:off x="3885257" y="2629609"/>
              <a:ext cx="1556125"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CDC-RDC Structural Checks</a:t>
              </a:r>
            </a:p>
          </p:txBody>
        </p:sp>
        <p:sp>
          <p:nvSpPr>
            <p:cNvPr id="57" name="TextBox 56">
              <a:extLst>
                <a:ext uri="{FF2B5EF4-FFF2-40B4-BE49-F238E27FC236}">
                  <a16:creationId xmlns:a16="http://schemas.microsoft.com/office/drawing/2014/main" id="{91D35325-5085-5AA0-DCC0-1511556749A9}"/>
                </a:ext>
              </a:extLst>
            </p:cNvPr>
            <p:cNvSpPr txBox="1"/>
            <p:nvPr/>
          </p:nvSpPr>
          <p:spPr>
            <a:xfrm>
              <a:off x="7132607" y="2598822"/>
              <a:ext cx="1423358" cy="731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Calibri" panose="020F0502020204030204"/>
                  <a:ea typeface="+mn-ea"/>
                  <a:cs typeface="+mn-cs"/>
                </a:rPr>
                <a:t>Out Context Model Checks </a:t>
              </a:r>
            </a:p>
          </p:txBody>
        </p:sp>
      </p:grpSp>
      <p:sp>
        <p:nvSpPr>
          <p:cNvPr id="58" name="Arrow: Pentagon 57">
            <a:extLst>
              <a:ext uri="{FF2B5EF4-FFF2-40B4-BE49-F238E27FC236}">
                <a16:creationId xmlns:a16="http://schemas.microsoft.com/office/drawing/2014/main" id="{E5992A59-E015-6068-3F8A-EC2D5DEB6125}"/>
              </a:ext>
            </a:extLst>
          </p:cNvPr>
          <p:cNvSpPr/>
          <p:nvPr/>
        </p:nvSpPr>
        <p:spPr>
          <a:xfrm>
            <a:off x="3584037" y="3386831"/>
            <a:ext cx="3035446" cy="330325"/>
          </a:xfrm>
          <a:prstGeom prst="homePlate">
            <a:avLst/>
          </a:prstGeom>
          <a:solidFill>
            <a:srgbClr val="0A7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dirty="0"/>
              <a:t>Setup stage</a:t>
            </a:r>
            <a:endParaRPr lang="en-US" dirty="0" err="1"/>
          </a:p>
        </p:txBody>
      </p:sp>
      <p:sp>
        <p:nvSpPr>
          <p:cNvPr id="59" name="Arrow: Pentagon 58">
            <a:extLst>
              <a:ext uri="{FF2B5EF4-FFF2-40B4-BE49-F238E27FC236}">
                <a16:creationId xmlns:a16="http://schemas.microsoft.com/office/drawing/2014/main" id="{34DFC947-E345-565F-8BCA-9AD5E6CDEEA7}"/>
              </a:ext>
            </a:extLst>
          </p:cNvPr>
          <p:cNvSpPr/>
          <p:nvPr/>
        </p:nvSpPr>
        <p:spPr>
          <a:xfrm>
            <a:off x="6619483" y="3380723"/>
            <a:ext cx="1729656" cy="330325"/>
          </a:xfrm>
          <a:prstGeom prst="homePlate">
            <a:avLst/>
          </a:prstGeom>
          <a:solidFill>
            <a:srgbClr val="F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sz="1400" dirty="0"/>
              <a:t>Setup HIER stage</a:t>
            </a:r>
            <a:endParaRPr lang="en-US" sz="1400" dirty="0" err="1"/>
          </a:p>
        </p:txBody>
      </p:sp>
      <p:sp>
        <p:nvSpPr>
          <p:cNvPr id="60" name="Arrow: U-Turn 59">
            <a:extLst>
              <a:ext uri="{FF2B5EF4-FFF2-40B4-BE49-F238E27FC236}">
                <a16:creationId xmlns:a16="http://schemas.microsoft.com/office/drawing/2014/main" id="{7AC33241-D39F-761C-D1A9-9BFF7BC3CC72}"/>
              </a:ext>
            </a:extLst>
          </p:cNvPr>
          <p:cNvSpPr/>
          <p:nvPr/>
        </p:nvSpPr>
        <p:spPr>
          <a:xfrm flipH="1">
            <a:off x="4730070" y="2246266"/>
            <a:ext cx="682597" cy="237148"/>
          </a:xfrm>
          <a:prstGeom prst="uturnArrow">
            <a:avLst>
              <a:gd name="adj1" fmla="val 25000"/>
              <a:gd name="adj2" fmla="val 25000"/>
              <a:gd name="adj3" fmla="val 33557"/>
              <a:gd name="adj4" fmla="val 43750"/>
              <a:gd name="adj5" fmla="val 87835"/>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61" name="Arrow: U-Turn 60">
            <a:extLst>
              <a:ext uri="{FF2B5EF4-FFF2-40B4-BE49-F238E27FC236}">
                <a16:creationId xmlns:a16="http://schemas.microsoft.com/office/drawing/2014/main" id="{E9E0ADA1-2243-DE2C-4628-20BCDAFFC69B}"/>
              </a:ext>
            </a:extLst>
          </p:cNvPr>
          <p:cNvSpPr/>
          <p:nvPr/>
        </p:nvSpPr>
        <p:spPr>
          <a:xfrm flipH="1">
            <a:off x="4364655" y="2057440"/>
            <a:ext cx="3313844" cy="394342"/>
          </a:xfrm>
          <a:prstGeom prst="uturnArrow">
            <a:avLst>
              <a:gd name="adj1" fmla="val 25000"/>
              <a:gd name="adj2" fmla="val 18055"/>
              <a:gd name="adj3" fmla="val 23719"/>
              <a:gd name="adj4" fmla="val 43750"/>
              <a:gd name="adj5" fmla="val 9651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62" name="Arrow: U-Turn 61">
            <a:extLst>
              <a:ext uri="{FF2B5EF4-FFF2-40B4-BE49-F238E27FC236}">
                <a16:creationId xmlns:a16="http://schemas.microsoft.com/office/drawing/2014/main" id="{F1E62B74-CAAD-5A41-FA04-3145BD78BE8A}"/>
              </a:ext>
            </a:extLst>
          </p:cNvPr>
          <p:cNvSpPr/>
          <p:nvPr/>
        </p:nvSpPr>
        <p:spPr>
          <a:xfrm flipH="1">
            <a:off x="3840037" y="1690687"/>
            <a:ext cx="5268164" cy="771946"/>
          </a:xfrm>
          <a:prstGeom prst="uturnArrow">
            <a:avLst>
              <a:gd name="adj1" fmla="val 25000"/>
              <a:gd name="adj2" fmla="val 25000"/>
              <a:gd name="adj3" fmla="val 38955"/>
              <a:gd name="adj4" fmla="val 43750"/>
              <a:gd name="adj5" fmla="val 9770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63" name="Arrow: Pentagon 62">
            <a:extLst>
              <a:ext uri="{FF2B5EF4-FFF2-40B4-BE49-F238E27FC236}">
                <a16:creationId xmlns:a16="http://schemas.microsoft.com/office/drawing/2014/main" id="{477311A5-7F52-9A2A-E242-2369FFD11914}"/>
              </a:ext>
            </a:extLst>
          </p:cNvPr>
          <p:cNvSpPr/>
          <p:nvPr/>
        </p:nvSpPr>
        <p:spPr>
          <a:xfrm>
            <a:off x="1706437" y="3386831"/>
            <a:ext cx="1878387" cy="330325"/>
          </a:xfrm>
          <a:prstGeom prst="homePlate">
            <a:avLst/>
          </a:prstGeom>
          <a:solidFill>
            <a:srgbClr val="59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sz="1200" dirty="0"/>
              <a:t>Compilation</a:t>
            </a:r>
          </a:p>
          <a:p>
            <a:pPr algn="ctr">
              <a:buClr>
                <a:schemeClr val="bg1"/>
              </a:buClr>
            </a:pPr>
            <a:r>
              <a:rPr lang="fr-FR" sz="1200" dirty="0"/>
              <a:t>elaboration</a:t>
            </a:r>
            <a:endParaRPr lang="en-US" sz="1200" dirty="0" err="1"/>
          </a:p>
        </p:txBody>
      </p:sp>
      <p:sp>
        <p:nvSpPr>
          <p:cNvPr id="64" name="Arrow: Pentagon 63">
            <a:extLst>
              <a:ext uri="{FF2B5EF4-FFF2-40B4-BE49-F238E27FC236}">
                <a16:creationId xmlns:a16="http://schemas.microsoft.com/office/drawing/2014/main" id="{971EEE4C-F893-09E9-4236-947403AACFA4}"/>
              </a:ext>
            </a:extLst>
          </p:cNvPr>
          <p:cNvSpPr/>
          <p:nvPr/>
        </p:nvSpPr>
        <p:spPr>
          <a:xfrm>
            <a:off x="8363596" y="3372914"/>
            <a:ext cx="1729656" cy="330325"/>
          </a:xfrm>
          <a:prstGeom prst="homePlat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r>
              <a:rPr lang="fr-FR" sz="1400" dirty="0"/>
              <a:t>Struct stage</a:t>
            </a:r>
            <a:endParaRPr lang="en-US" sz="1400" dirty="0" err="1"/>
          </a:p>
        </p:txBody>
      </p:sp>
      <p:sp>
        <p:nvSpPr>
          <p:cNvPr id="6" name="Arrow: U-Turn 5">
            <a:extLst>
              <a:ext uri="{FF2B5EF4-FFF2-40B4-BE49-F238E27FC236}">
                <a16:creationId xmlns:a16="http://schemas.microsoft.com/office/drawing/2014/main" id="{D283C498-AFB2-A220-A59D-9A35A8B827CB}"/>
              </a:ext>
            </a:extLst>
          </p:cNvPr>
          <p:cNvSpPr/>
          <p:nvPr/>
        </p:nvSpPr>
        <p:spPr>
          <a:xfrm flipH="1" flipV="1">
            <a:off x="4727454" y="4543662"/>
            <a:ext cx="682597" cy="242924"/>
          </a:xfrm>
          <a:prstGeom prst="uturnArrow">
            <a:avLst>
              <a:gd name="adj1" fmla="val 25000"/>
              <a:gd name="adj2" fmla="val 25000"/>
              <a:gd name="adj3" fmla="val 33557"/>
              <a:gd name="adj4" fmla="val 43750"/>
              <a:gd name="adj5" fmla="val 87835"/>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7" name="Arrow: U-Turn 6">
            <a:extLst>
              <a:ext uri="{FF2B5EF4-FFF2-40B4-BE49-F238E27FC236}">
                <a16:creationId xmlns:a16="http://schemas.microsoft.com/office/drawing/2014/main" id="{AD4DE1A5-911F-0387-1FF5-C5621BDEE2F0}"/>
              </a:ext>
            </a:extLst>
          </p:cNvPr>
          <p:cNvSpPr/>
          <p:nvPr/>
        </p:nvSpPr>
        <p:spPr>
          <a:xfrm flipH="1" flipV="1">
            <a:off x="4370797" y="4551032"/>
            <a:ext cx="3313844" cy="403947"/>
          </a:xfrm>
          <a:prstGeom prst="uturnArrow">
            <a:avLst>
              <a:gd name="adj1" fmla="val 25000"/>
              <a:gd name="adj2" fmla="val 18055"/>
              <a:gd name="adj3" fmla="val 23719"/>
              <a:gd name="adj4" fmla="val 43750"/>
              <a:gd name="adj5" fmla="val 9651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8" name="Arrow: U-Turn 7">
            <a:extLst>
              <a:ext uri="{FF2B5EF4-FFF2-40B4-BE49-F238E27FC236}">
                <a16:creationId xmlns:a16="http://schemas.microsoft.com/office/drawing/2014/main" id="{8E621E7B-3BF5-55ED-9B37-34988C8B3181}"/>
              </a:ext>
            </a:extLst>
          </p:cNvPr>
          <p:cNvSpPr/>
          <p:nvPr/>
        </p:nvSpPr>
        <p:spPr>
          <a:xfrm flipH="1" flipV="1">
            <a:off x="3795069" y="4560362"/>
            <a:ext cx="5268164" cy="790747"/>
          </a:xfrm>
          <a:prstGeom prst="uturnArrow">
            <a:avLst>
              <a:gd name="adj1" fmla="val 25000"/>
              <a:gd name="adj2" fmla="val 25000"/>
              <a:gd name="adj3" fmla="val 38955"/>
              <a:gd name="adj4" fmla="val 43750"/>
              <a:gd name="adj5" fmla="val 97706"/>
            </a:avLst>
          </a:prstGeom>
          <a:solidFill>
            <a:schemeClr val="accent6"/>
          </a:solidFill>
          <a:ln>
            <a:solidFill>
              <a:srgbClr val="032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dirty="0" err="1">
              <a:solidFill>
                <a:schemeClr val="tx1"/>
              </a:solidFill>
            </a:endParaRPr>
          </a:p>
        </p:txBody>
      </p:sp>
      <p:sp>
        <p:nvSpPr>
          <p:cNvPr id="9" name="Rectangle: Rounded Corners 8">
            <a:extLst>
              <a:ext uri="{FF2B5EF4-FFF2-40B4-BE49-F238E27FC236}">
                <a16:creationId xmlns:a16="http://schemas.microsoft.com/office/drawing/2014/main" id="{073ADDCD-42EB-2DC4-8933-C16825BE7FFA}"/>
              </a:ext>
            </a:extLst>
          </p:cNvPr>
          <p:cNvSpPr/>
          <p:nvPr/>
        </p:nvSpPr>
        <p:spPr>
          <a:xfrm>
            <a:off x="5513244" y="1370349"/>
            <a:ext cx="1831813" cy="2474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Constraints refining</a:t>
            </a:r>
          </a:p>
        </p:txBody>
      </p:sp>
      <p:sp>
        <p:nvSpPr>
          <p:cNvPr id="10" name="Rectangle: Rounded Corners 9">
            <a:extLst>
              <a:ext uri="{FF2B5EF4-FFF2-40B4-BE49-F238E27FC236}">
                <a16:creationId xmlns:a16="http://schemas.microsoft.com/office/drawing/2014/main" id="{BF1C0A9A-9904-FB8B-963E-C1422FB17AF9}"/>
              </a:ext>
            </a:extLst>
          </p:cNvPr>
          <p:cNvSpPr/>
          <p:nvPr/>
        </p:nvSpPr>
        <p:spPr>
          <a:xfrm>
            <a:off x="5514526" y="5437443"/>
            <a:ext cx="1831813" cy="2474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Constraints refining</a:t>
            </a:r>
          </a:p>
        </p:txBody>
      </p:sp>
      <p:sp>
        <p:nvSpPr>
          <p:cNvPr id="12" name="Isosceles Triangle 11">
            <a:extLst>
              <a:ext uri="{FF2B5EF4-FFF2-40B4-BE49-F238E27FC236}">
                <a16:creationId xmlns:a16="http://schemas.microsoft.com/office/drawing/2014/main" id="{95788251-939D-9593-A937-7E48C0895339}"/>
              </a:ext>
            </a:extLst>
          </p:cNvPr>
          <p:cNvSpPr/>
          <p:nvPr/>
        </p:nvSpPr>
        <p:spPr>
          <a:xfrm rot="5400000">
            <a:off x="1487091" y="4077789"/>
            <a:ext cx="395776" cy="297979"/>
          </a:xfrm>
          <a:prstGeom prst="triangle">
            <a:avLst>
              <a:gd name="adj" fmla="val 5263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C5CDEE17-3B06-C8C9-6650-912E5D12B58B}"/>
              </a:ext>
            </a:extLst>
          </p:cNvPr>
          <p:cNvSpPr/>
          <p:nvPr/>
        </p:nvSpPr>
        <p:spPr>
          <a:xfrm rot="5400000">
            <a:off x="1517246" y="3906661"/>
            <a:ext cx="187607" cy="133488"/>
          </a:xfrm>
          <a:prstGeom prst="triangle">
            <a:avLst>
              <a:gd name="adj" fmla="val 5263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FD5C43E9-76B8-23DF-D681-1EF74E0922D1}"/>
              </a:ext>
            </a:extLst>
          </p:cNvPr>
          <p:cNvSpPr txBox="1">
            <a:spLocks/>
          </p:cNvSpPr>
          <p:nvPr/>
        </p:nvSpPr>
        <p:spPr>
          <a:xfrm>
            <a:off x="822880" y="2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CDC-RDC Hierarchical Flow</a:t>
            </a:r>
            <a:endParaRPr lang="en-US" b="1" dirty="0"/>
          </a:p>
        </p:txBody>
      </p:sp>
      <p:sp>
        <p:nvSpPr>
          <p:cNvPr id="2" name="Slide Number Placeholder 1">
            <a:extLst>
              <a:ext uri="{FF2B5EF4-FFF2-40B4-BE49-F238E27FC236}">
                <a16:creationId xmlns:a16="http://schemas.microsoft.com/office/drawing/2014/main" id="{78C86304-1021-394E-074C-3CAA14DE7D90}"/>
              </a:ext>
            </a:extLst>
          </p:cNvPr>
          <p:cNvSpPr>
            <a:spLocks noGrp="1"/>
          </p:cNvSpPr>
          <p:nvPr>
            <p:ph type="sldNum" sz="quarter" idx="12"/>
          </p:nvPr>
        </p:nvSpPr>
        <p:spPr/>
        <p:txBody>
          <a:bodyPr/>
          <a:lstStyle/>
          <a:p>
            <a:pPr>
              <a:defRPr/>
            </a:pPr>
            <a:fld id="{9BED2C31-2823-4D5C-9492-C33302236782}" type="slidenum">
              <a:rPr lang="en-US" smtClean="0"/>
              <a:pPr>
                <a:defRPr/>
              </a:pPr>
              <a:t>58</a:t>
            </a:fld>
            <a:endParaRPr lang="en-US" dirty="0"/>
          </a:p>
        </p:txBody>
      </p:sp>
    </p:spTree>
    <p:extLst>
      <p:ext uri="{BB962C8B-B14F-4D97-AF65-F5344CB8AC3E}">
        <p14:creationId xmlns:p14="http://schemas.microsoft.com/office/powerpoint/2010/main" val="1431539641"/>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 name="Picture 4" descr="Single chip device of technology electronic microchip microcircuit 3183339  Vector Art at Vecteezy">
            <a:extLst>
              <a:ext uri="{FF2B5EF4-FFF2-40B4-BE49-F238E27FC236}">
                <a16:creationId xmlns:a16="http://schemas.microsoft.com/office/drawing/2014/main" id="{6514BD3B-C6E6-7F72-8CA8-4C186E825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5" y="1193989"/>
            <a:ext cx="2238375" cy="20383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C4D912E-92BC-ACDF-70F3-5EB387E1835A}"/>
              </a:ext>
            </a:extLst>
          </p:cNvPr>
          <p:cNvGrpSpPr>
            <a:grpSpLocks/>
          </p:cNvGrpSpPr>
          <p:nvPr/>
        </p:nvGrpSpPr>
        <p:grpSpPr bwMode="auto">
          <a:xfrm>
            <a:off x="4272516" y="1562100"/>
            <a:ext cx="6169025" cy="3733800"/>
            <a:chOff x="199888" y="1079574"/>
            <a:chExt cx="8791712" cy="5321226"/>
          </a:xfrm>
        </p:grpSpPr>
        <p:sp>
          <p:nvSpPr>
            <p:cNvPr id="8" name="TextBox 6">
              <a:extLst>
                <a:ext uri="{FF2B5EF4-FFF2-40B4-BE49-F238E27FC236}">
                  <a16:creationId xmlns:a16="http://schemas.microsoft.com/office/drawing/2014/main" id="{0F2592FF-618A-21F8-B5E1-3488794DA8B8}"/>
                </a:ext>
              </a:extLst>
            </p:cNvPr>
            <p:cNvSpPr txBox="1">
              <a:spLocks noChangeArrowheads="1"/>
            </p:cNvSpPr>
            <p:nvPr/>
          </p:nvSpPr>
          <p:spPr bwMode="auto">
            <a:xfrm>
              <a:off x="8498554" y="1079574"/>
              <a:ext cx="218725"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IP</a:t>
              </a:r>
            </a:p>
          </p:txBody>
        </p:sp>
        <p:grpSp>
          <p:nvGrpSpPr>
            <p:cNvPr id="9" name="Group 7">
              <a:extLst>
                <a:ext uri="{FF2B5EF4-FFF2-40B4-BE49-F238E27FC236}">
                  <a16:creationId xmlns:a16="http://schemas.microsoft.com/office/drawing/2014/main" id="{FAEB8488-15DC-E43F-E4CC-48072AF7FD37}"/>
                </a:ext>
              </a:extLst>
            </p:cNvPr>
            <p:cNvGrpSpPr>
              <a:grpSpLocks/>
            </p:cNvGrpSpPr>
            <p:nvPr/>
          </p:nvGrpSpPr>
          <p:grpSpPr bwMode="auto">
            <a:xfrm>
              <a:off x="5965893" y="1365744"/>
              <a:ext cx="3023583" cy="2071789"/>
              <a:chOff x="356843" y="1214239"/>
              <a:chExt cx="7787657" cy="5336177"/>
            </a:xfrm>
          </p:grpSpPr>
          <p:sp>
            <p:nvSpPr>
              <p:cNvPr id="1460" name="Rectangle 1459">
                <a:extLst>
                  <a:ext uri="{FF2B5EF4-FFF2-40B4-BE49-F238E27FC236}">
                    <a16:creationId xmlns:a16="http://schemas.microsoft.com/office/drawing/2014/main" id="{C1860F60-BF68-CFAD-14F6-2012C766A659}"/>
                  </a:ext>
                </a:extLst>
              </p:cNvPr>
              <p:cNvSpPr/>
              <p:nvPr/>
            </p:nvSpPr>
            <p:spPr>
              <a:xfrm>
                <a:off x="1588611" y="1211394"/>
                <a:ext cx="6479782" cy="53377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61" name="Straight Connector 1460">
                <a:extLst>
                  <a:ext uri="{FF2B5EF4-FFF2-40B4-BE49-F238E27FC236}">
                    <a16:creationId xmlns:a16="http://schemas.microsoft.com/office/drawing/2014/main" id="{759475E0-533C-9D9F-A3BB-84A654F89A0D}"/>
                  </a:ext>
                </a:extLst>
              </p:cNvPr>
              <p:cNvCxnSpPr/>
              <p:nvPr/>
            </p:nvCxnSpPr>
            <p:spPr>
              <a:xfrm>
                <a:off x="2398585" y="2009721"/>
                <a:ext cx="22492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2" name="Straight Connector 1461">
                <a:extLst>
                  <a:ext uri="{FF2B5EF4-FFF2-40B4-BE49-F238E27FC236}">
                    <a16:creationId xmlns:a16="http://schemas.microsoft.com/office/drawing/2014/main" id="{847148AD-3767-B183-1DBC-9C01E9DEA0D7}"/>
                  </a:ext>
                </a:extLst>
              </p:cNvPr>
              <p:cNvCxnSpPr/>
              <p:nvPr/>
            </p:nvCxnSpPr>
            <p:spPr>
              <a:xfrm>
                <a:off x="6809730" y="4363905"/>
                <a:ext cx="1171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3" name="Straight Connector 1462">
                <a:extLst>
                  <a:ext uri="{FF2B5EF4-FFF2-40B4-BE49-F238E27FC236}">
                    <a16:creationId xmlns:a16="http://schemas.microsoft.com/office/drawing/2014/main" id="{50F54EB7-2613-2594-447D-51C9C2691A25}"/>
                  </a:ext>
                </a:extLst>
              </p:cNvPr>
              <p:cNvCxnSpPr/>
              <p:nvPr/>
            </p:nvCxnSpPr>
            <p:spPr>
              <a:xfrm>
                <a:off x="5883216" y="1531891"/>
                <a:ext cx="210359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64" name="Straight Connector 1463">
                <a:extLst>
                  <a:ext uri="{FF2B5EF4-FFF2-40B4-BE49-F238E27FC236}">
                    <a16:creationId xmlns:a16="http://schemas.microsoft.com/office/drawing/2014/main" id="{868A409F-4FF2-EFFF-3C04-F6FC5510169A}"/>
                  </a:ext>
                </a:extLst>
              </p:cNvPr>
              <p:cNvCxnSpPr/>
              <p:nvPr/>
            </p:nvCxnSpPr>
            <p:spPr>
              <a:xfrm>
                <a:off x="3406679" y="2633228"/>
                <a:ext cx="1992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5" name="Straight Connector 1464">
                <a:extLst>
                  <a:ext uri="{FF2B5EF4-FFF2-40B4-BE49-F238E27FC236}">
                    <a16:creationId xmlns:a16="http://schemas.microsoft.com/office/drawing/2014/main" id="{2A1CFB8D-02F8-223E-1672-D37A00C6360D}"/>
                  </a:ext>
                </a:extLst>
              </p:cNvPr>
              <p:cNvCxnSpPr/>
              <p:nvPr/>
            </p:nvCxnSpPr>
            <p:spPr>
              <a:xfrm>
                <a:off x="3121151" y="1526062"/>
                <a:ext cx="2494017" cy="0"/>
              </a:xfrm>
              <a:prstGeom prst="line">
                <a:avLst/>
              </a:prstGeom>
            </p:spPr>
            <p:style>
              <a:lnRef idx="1">
                <a:schemeClr val="accent1"/>
              </a:lnRef>
              <a:fillRef idx="0">
                <a:schemeClr val="accent1"/>
              </a:fillRef>
              <a:effectRef idx="0">
                <a:schemeClr val="accent1"/>
              </a:effectRef>
              <a:fontRef idx="minor">
                <a:schemeClr val="tx1"/>
              </a:fontRef>
            </p:style>
          </p:cxnSp>
          <p:sp>
            <p:nvSpPr>
              <p:cNvPr id="1466" name="Rectangle 1465">
                <a:extLst>
                  <a:ext uri="{FF2B5EF4-FFF2-40B4-BE49-F238E27FC236}">
                    <a16:creationId xmlns:a16="http://schemas.microsoft.com/office/drawing/2014/main" id="{DF542597-A367-27FF-AC93-7EC75244691F}"/>
                  </a:ext>
                </a:extLst>
              </p:cNvPr>
              <p:cNvSpPr/>
              <p:nvPr/>
            </p:nvSpPr>
            <p:spPr>
              <a:xfrm>
                <a:off x="1530339" y="140369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7" name="Rectangle 1466">
                <a:extLst>
                  <a:ext uri="{FF2B5EF4-FFF2-40B4-BE49-F238E27FC236}">
                    <a16:creationId xmlns:a16="http://schemas.microsoft.com/office/drawing/2014/main" id="{6A6EBC16-A37E-30A8-DAF4-72FB2CF525FD}"/>
                  </a:ext>
                </a:extLst>
              </p:cNvPr>
              <p:cNvSpPr/>
              <p:nvPr/>
            </p:nvSpPr>
            <p:spPr>
              <a:xfrm>
                <a:off x="1524514" y="431145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8" name="Rectangle 1467">
                <a:extLst>
                  <a:ext uri="{FF2B5EF4-FFF2-40B4-BE49-F238E27FC236}">
                    <a16:creationId xmlns:a16="http://schemas.microsoft.com/office/drawing/2014/main" id="{4AB3D87D-3663-1682-FB80-349D3D4BDECC}"/>
                  </a:ext>
                </a:extLst>
              </p:cNvPr>
              <p:cNvSpPr/>
              <p:nvPr/>
            </p:nvSpPr>
            <p:spPr>
              <a:xfrm>
                <a:off x="1524514" y="5272946"/>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69" name="Straight Connector 1468">
                <a:extLst>
                  <a:ext uri="{FF2B5EF4-FFF2-40B4-BE49-F238E27FC236}">
                    <a16:creationId xmlns:a16="http://schemas.microsoft.com/office/drawing/2014/main" id="{169F8F99-5BC4-11C7-D4C2-BB64BBD9EC14}"/>
                  </a:ext>
                </a:extLst>
              </p:cNvPr>
              <p:cNvCxnSpPr/>
              <p:nvPr/>
            </p:nvCxnSpPr>
            <p:spPr>
              <a:xfrm>
                <a:off x="1139923" y="5348698"/>
                <a:ext cx="367108" cy="0"/>
              </a:xfrm>
              <a:prstGeom prst="line">
                <a:avLst/>
              </a:prstGeom>
            </p:spPr>
            <p:style>
              <a:lnRef idx="1">
                <a:schemeClr val="accent1"/>
              </a:lnRef>
              <a:fillRef idx="0">
                <a:schemeClr val="accent1"/>
              </a:fillRef>
              <a:effectRef idx="0">
                <a:schemeClr val="accent1"/>
              </a:effectRef>
              <a:fontRef idx="minor">
                <a:schemeClr val="tx1"/>
              </a:fontRef>
            </p:style>
          </p:cxnSp>
          <p:sp>
            <p:nvSpPr>
              <p:cNvPr id="1470" name="Rectangle 1469">
                <a:extLst>
                  <a:ext uri="{FF2B5EF4-FFF2-40B4-BE49-F238E27FC236}">
                    <a16:creationId xmlns:a16="http://schemas.microsoft.com/office/drawing/2014/main" id="{E69D7129-3A2E-0ED2-CF7D-36E4406146C2}"/>
                  </a:ext>
                </a:extLst>
              </p:cNvPr>
              <p:cNvSpPr/>
              <p:nvPr/>
            </p:nvSpPr>
            <p:spPr>
              <a:xfrm>
                <a:off x="1524514" y="5739121"/>
                <a:ext cx="151506" cy="15733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1" name="TextBox 473">
                <a:extLst>
                  <a:ext uri="{FF2B5EF4-FFF2-40B4-BE49-F238E27FC236}">
                    <a16:creationId xmlns:a16="http://schemas.microsoft.com/office/drawing/2014/main" id="{BD891032-7934-AFDB-B2C7-68276F52FBD9}"/>
                  </a:ext>
                </a:extLst>
              </p:cNvPr>
              <p:cNvSpPr txBox="1">
                <a:spLocks noChangeArrowheads="1"/>
              </p:cNvSpPr>
              <p:nvPr/>
            </p:nvSpPr>
            <p:spPr bwMode="auto">
              <a:xfrm>
                <a:off x="356843" y="4891523"/>
                <a:ext cx="1284339"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clk_3</a:t>
                </a:r>
              </a:p>
            </p:txBody>
          </p:sp>
          <p:sp>
            <p:nvSpPr>
              <p:cNvPr id="1472" name="TextBox 474">
                <a:extLst>
                  <a:ext uri="{FF2B5EF4-FFF2-40B4-BE49-F238E27FC236}">
                    <a16:creationId xmlns:a16="http://schemas.microsoft.com/office/drawing/2014/main" id="{C28A3AA2-50CD-C177-89EF-27EE5A69D8A4}"/>
                  </a:ext>
                </a:extLst>
              </p:cNvPr>
              <p:cNvSpPr txBox="1">
                <a:spLocks noChangeArrowheads="1"/>
              </p:cNvSpPr>
              <p:nvPr/>
            </p:nvSpPr>
            <p:spPr bwMode="auto">
              <a:xfrm>
                <a:off x="359412" y="5865645"/>
                <a:ext cx="1111986"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clk_4</a:t>
                </a:r>
              </a:p>
            </p:txBody>
          </p:sp>
          <p:sp>
            <p:nvSpPr>
              <p:cNvPr id="1473" name="Rectangle 1472">
                <a:extLst>
                  <a:ext uri="{FF2B5EF4-FFF2-40B4-BE49-F238E27FC236}">
                    <a16:creationId xmlns:a16="http://schemas.microsoft.com/office/drawing/2014/main" id="{F91583A8-73A0-2D56-8C2D-38C7ADF9261D}"/>
                  </a:ext>
                </a:extLst>
              </p:cNvPr>
              <p:cNvSpPr/>
              <p:nvPr/>
            </p:nvSpPr>
            <p:spPr>
              <a:xfrm>
                <a:off x="1530339" y="191065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4" name="Rectangle 1473">
                <a:extLst>
                  <a:ext uri="{FF2B5EF4-FFF2-40B4-BE49-F238E27FC236}">
                    <a16:creationId xmlns:a16="http://schemas.microsoft.com/office/drawing/2014/main" id="{A02AA6AF-F7F8-709B-5F1E-C395D21B71BB}"/>
                  </a:ext>
                </a:extLst>
              </p:cNvPr>
              <p:cNvSpPr/>
              <p:nvPr/>
            </p:nvSpPr>
            <p:spPr>
              <a:xfrm>
                <a:off x="1524514" y="2499205"/>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75" name="Group 477">
                <a:extLst>
                  <a:ext uri="{FF2B5EF4-FFF2-40B4-BE49-F238E27FC236}">
                    <a16:creationId xmlns:a16="http://schemas.microsoft.com/office/drawing/2014/main" id="{73CD7D9A-2720-E8B6-9696-D5A36B30F8F5}"/>
                  </a:ext>
                </a:extLst>
              </p:cNvPr>
              <p:cNvGrpSpPr>
                <a:grpSpLocks/>
              </p:cNvGrpSpPr>
              <p:nvPr/>
            </p:nvGrpSpPr>
            <p:grpSpPr bwMode="auto">
              <a:xfrm>
                <a:off x="5615565" y="1402400"/>
                <a:ext cx="284918" cy="443206"/>
                <a:chOff x="7010400" y="2514600"/>
                <a:chExt cx="685800" cy="1066800"/>
              </a:xfrm>
            </p:grpSpPr>
            <p:sp>
              <p:nvSpPr>
                <p:cNvPr id="1593" name="Rectangle 1592">
                  <a:extLst>
                    <a:ext uri="{FF2B5EF4-FFF2-40B4-BE49-F238E27FC236}">
                      <a16:creationId xmlns:a16="http://schemas.microsoft.com/office/drawing/2014/main" id="{9C17C2A5-B1D8-4CFC-D624-2962A4B55350}"/>
                    </a:ext>
                  </a:extLst>
                </p:cNvPr>
                <p:cNvSpPr/>
                <p:nvPr/>
              </p:nvSpPr>
              <p:spPr>
                <a:xfrm>
                  <a:off x="7009446" y="2489658"/>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4" name="Isosceles Triangle 1593">
                  <a:extLst>
                    <a:ext uri="{FF2B5EF4-FFF2-40B4-BE49-F238E27FC236}">
                      <a16:creationId xmlns:a16="http://schemas.microsoft.com/office/drawing/2014/main" id="{34F8A3FD-1E01-3D6E-5E63-3110A8BDECE8}"/>
                    </a:ext>
                  </a:extLst>
                </p:cNvPr>
                <p:cNvSpPr/>
                <p:nvPr/>
              </p:nvSpPr>
              <p:spPr>
                <a:xfrm rot="-16200000">
                  <a:off x="7009445" y="3331220"/>
                  <a:ext cx="15428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76" name="Group 478">
                <a:extLst>
                  <a:ext uri="{FF2B5EF4-FFF2-40B4-BE49-F238E27FC236}">
                    <a16:creationId xmlns:a16="http://schemas.microsoft.com/office/drawing/2014/main" id="{D9007640-0AEF-C516-2458-F02B09F9F16C}"/>
                  </a:ext>
                </a:extLst>
              </p:cNvPr>
              <p:cNvGrpSpPr>
                <a:grpSpLocks/>
              </p:cNvGrpSpPr>
              <p:nvPr/>
            </p:nvGrpSpPr>
            <p:grpSpPr bwMode="auto">
              <a:xfrm>
                <a:off x="4870086" y="2490025"/>
                <a:ext cx="303552" cy="448699"/>
                <a:chOff x="3048000" y="2514600"/>
                <a:chExt cx="685800" cy="1066800"/>
              </a:xfrm>
            </p:grpSpPr>
            <p:sp>
              <p:nvSpPr>
                <p:cNvPr id="1591" name="Rectangle 1590">
                  <a:extLst>
                    <a:ext uri="{FF2B5EF4-FFF2-40B4-BE49-F238E27FC236}">
                      <a16:creationId xmlns:a16="http://schemas.microsoft.com/office/drawing/2014/main" id="{30BC98FC-4D40-4844-125D-4CCFA140BC22}"/>
                    </a:ext>
                  </a:extLst>
                </p:cNvPr>
                <p:cNvSpPr/>
                <p:nvPr/>
              </p:nvSpPr>
              <p:spPr>
                <a:xfrm>
                  <a:off x="3046209" y="2508718"/>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2" name="Isosceles Triangle 1591">
                  <a:extLst>
                    <a:ext uri="{FF2B5EF4-FFF2-40B4-BE49-F238E27FC236}">
                      <a16:creationId xmlns:a16="http://schemas.microsoft.com/office/drawing/2014/main" id="{20B9B160-3984-E0A4-DD2B-AE1C42495B35}"/>
                    </a:ext>
                  </a:extLst>
                </p:cNvPr>
                <p:cNvSpPr/>
                <p:nvPr/>
              </p:nvSpPr>
              <p:spPr>
                <a:xfrm rot="-16200000">
                  <a:off x="3048993" y="3351046"/>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77" name="Group 479">
                <a:extLst>
                  <a:ext uri="{FF2B5EF4-FFF2-40B4-BE49-F238E27FC236}">
                    <a16:creationId xmlns:a16="http://schemas.microsoft.com/office/drawing/2014/main" id="{4452487E-11D5-8D66-E78D-DAAE21E41364}"/>
                  </a:ext>
                </a:extLst>
              </p:cNvPr>
              <p:cNvGrpSpPr>
                <a:grpSpLocks/>
              </p:cNvGrpSpPr>
              <p:nvPr/>
            </p:nvGrpSpPr>
            <p:grpSpPr bwMode="auto">
              <a:xfrm>
                <a:off x="4648200" y="1881334"/>
                <a:ext cx="729028" cy="443206"/>
                <a:chOff x="4292257" y="2391367"/>
                <a:chExt cx="729028" cy="443206"/>
              </a:xfrm>
            </p:grpSpPr>
            <p:grpSp>
              <p:nvGrpSpPr>
                <p:cNvPr id="1584" name="Group 586">
                  <a:extLst>
                    <a:ext uri="{FF2B5EF4-FFF2-40B4-BE49-F238E27FC236}">
                      <a16:creationId xmlns:a16="http://schemas.microsoft.com/office/drawing/2014/main" id="{7DA0F195-E501-C163-B658-7633940FE53D}"/>
                    </a:ext>
                  </a:extLst>
                </p:cNvPr>
                <p:cNvGrpSpPr>
                  <a:grpSpLocks/>
                </p:cNvGrpSpPr>
                <p:nvPr/>
              </p:nvGrpSpPr>
              <p:grpSpPr bwMode="auto">
                <a:xfrm>
                  <a:off x="4736367" y="2391367"/>
                  <a:ext cx="284918" cy="443206"/>
                  <a:chOff x="7010400" y="2514600"/>
                  <a:chExt cx="685800" cy="1066800"/>
                </a:xfrm>
              </p:grpSpPr>
              <p:sp>
                <p:nvSpPr>
                  <p:cNvPr id="1589" name="Rectangle 1588">
                    <a:extLst>
                      <a:ext uri="{FF2B5EF4-FFF2-40B4-BE49-F238E27FC236}">
                        <a16:creationId xmlns:a16="http://schemas.microsoft.com/office/drawing/2014/main" id="{26D968D4-9CFE-8190-659F-24688F093AD1}"/>
                      </a:ext>
                    </a:extLst>
                  </p:cNvPr>
                  <p:cNvSpPr/>
                  <p:nvPr/>
                </p:nvSpPr>
                <p:spPr>
                  <a:xfrm>
                    <a:off x="7006583" y="2515051"/>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0" name="Isosceles Triangle 1589">
                    <a:extLst>
                      <a:ext uri="{FF2B5EF4-FFF2-40B4-BE49-F238E27FC236}">
                        <a16:creationId xmlns:a16="http://schemas.microsoft.com/office/drawing/2014/main" id="{13647202-D155-548B-C8AB-BF320D072506}"/>
                      </a:ext>
                    </a:extLst>
                  </p:cNvPr>
                  <p:cNvSpPr/>
                  <p:nvPr/>
                </p:nvSpPr>
                <p:spPr>
                  <a:xfrm rot="-16200000">
                    <a:off x="7006583" y="3356613"/>
                    <a:ext cx="15428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85" name="Group 587">
                  <a:extLst>
                    <a:ext uri="{FF2B5EF4-FFF2-40B4-BE49-F238E27FC236}">
                      <a16:creationId xmlns:a16="http://schemas.microsoft.com/office/drawing/2014/main" id="{7AE283B4-E91D-924E-6066-1A89DFA6DD2C}"/>
                    </a:ext>
                  </a:extLst>
                </p:cNvPr>
                <p:cNvGrpSpPr>
                  <a:grpSpLocks/>
                </p:cNvGrpSpPr>
                <p:nvPr/>
              </p:nvGrpSpPr>
              <p:grpSpPr bwMode="auto">
                <a:xfrm>
                  <a:off x="4292257" y="2391367"/>
                  <a:ext cx="284918" cy="443206"/>
                  <a:chOff x="7010400" y="2514600"/>
                  <a:chExt cx="685800" cy="1066800"/>
                </a:xfrm>
              </p:grpSpPr>
              <p:sp>
                <p:nvSpPr>
                  <p:cNvPr id="1587" name="Rectangle 1586">
                    <a:extLst>
                      <a:ext uri="{FF2B5EF4-FFF2-40B4-BE49-F238E27FC236}">
                        <a16:creationId xmlns:a16="http://schemas.microsoft.com/office/drawing/2014/main" id="{4B77BCD6-C232-37FE-3ACA-32196236F5E3}"/>
                      </a:ext>
                    </a:extLst>
                  </p:cNvPr>
                  <p:cNvSpPr/>
                  <p:nvPr/>
                </p:nvSpPr>
                <p:spPr>
                  <a:xfrm>
                    <a:off x="7009587" y="2515051"/>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8" name="Isosceles Triangle 1587">
                    <a:extLst>
                      <a:ext uri="{FF2B5EF4-FFF2-40B4-BE49-F238E27FC236}">
                        <a16:creationId xmlns:a16="http://schemas.microsoft.com/office/drawing/2014/main" id="{59EC1497-FC16-65BE-6B01-E3F54C691B79}"/>
                      </a:ext>
                    </a:extLst>
                  </p:cNvPr>
                  <p:cNvSpPr/>
                  <p:nvPr/>
                </p:nvSpPr>
                <p:spPr>
                  <a:xfrm rot="-16200000">
                    <a:off x="7009587" y="3356613"/>
                    <a:ext cx="15428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86" name="Straight Connector 1585">
                  <a:extLst>
                    <a:ext uri="{FF2B5EF4-FFF2-40B4-BE49-F238E27FC236}">
                      <a16:creationId xmlns:a16="http://schemas.microsoft.com/office/drawing/2014/main" id="{597E7CC6-3D4F-2E3E-B769-B068B5D1D654}"/>
                    </a:ext>
                  </a:extLst>
                </p:cNvPr>
                <p:cNvCxnSpPr/>
                <p:nvPr/>
              </p:nvCxnSpPr>
              <p:spPr>
                <a:xfrm>
                  <a:off x="4577447" y="2537232"/>
                  <a:ext cx="157334"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478" name="Group 480">
                <a:extLst>
                  <a:ext uri="{FF2B5EF4-FFF2-40B4-BE49-F238E27FC236}">
                    <a16:creationId xmlns:a16="http://schemas.microsoft.com/office/drawing/2014/main" id="{8479AC37-6DDA-A0C6-F179-E994EBCE9A0A}"/>
                  </a:ext>
                </a:extLst>
              </p:cNvPr>
              <p:cNvGrpSpPr>
                <a:grpSpLocks/>
              </p:cNvGrpSpPr>
              <p:nvPr/>
            </p:nvGrpSpPr>
            <p:grpSpPr bwMode="auto">
              <a:xfrm>
                <a:off x="5352418" y="2494461"/>
                <a:ext cx="729028" cy="443206"/>
                <a:chOff x="5021285" y="3004002"/>
                <a:chExt cx="729028" cy="443206"/>
              </a:xfrm>
            </p:grpSpPr>
            <p:grpSp>
              <p:nvGrpSpPr>
                <p:cNvPr id="1577" name="Group 579">
                  <a:extLst>
                    <a:ext uri="{FF2B5EF4-FFF2-40B4-BE49-F238E27FC236}">
                      <a16:creationId xmlns:a16="http://schemas.microsoft.com/office/drawing/2014/main" id="{DD0203E5-22AC-AEF0-FCD9-CDCBDD18CAF2}"/>
                    </a:ext>
                  </a:extLst>
                </p:cNvPr>
                <p:cNvGrpSpPr>
                  <a:grpSpLocks/>
                </p:cNvGrpSpPr>
                <p:nvPr/>
              </p:nvGrpSpPr>
              <p:grpSpPr bwMode="auto">
                <a:xfrm>
                  <a:off x="5465395" y="3004002"/>
                  <a:ext cx="284918" cy="443206"/>
                  <a:chOff x="7010400" y="2514600"/>
                  <a:chExt cx="685800" cy="1066800"/>
                </a:xfrm>
              </p:grpSpPr>
              <p:sp>
                <p:nvSpPr>
                  <p:cNvPr id="1582" name="Rectangle 1581">
                    <a:extLst>
                      <a:ext uri="{FF2B5EF4-FFF2-40B4-BE49-F238E27FC236}">
                        <a16:creationId xmlns:a16="http://schemas.microsoft.com/office/drawing/2014/main" id="{1FD242EC-F787-13D8-9EB4-458392B56166}"/>
                      </a:ext>
                    </a:extLst>
                  </p:cNvPr>
                  <p:cNvSpPr/>
                  <p:nvPr/>
                </p:nvSpPr>
                <p:spPr>
                  <a:xfrm>
                    <a:off x="7008659" y="2511985"/>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3" name="Isosceles Triangle 1582">
                    <a:extLst>
                      <a:ext uri="{FF2B5EF4-FFF2-40B4-BE49-F238E27FC236}">
                        <a16:creationId xmlns:a16="http://schemas.microsoft.com/office/drawing/2014/main" id="{21716A76-5762-FB88-4C37-86DA4FFFDAAF}"/>
                      </a:ext>
                    </a:extLst>
                  </p:cNvPr>
                  <p:cNvSpPr/>
                  <p:nvPr/>
                </p:nvSpPr>
                <p:spPr>
                  <a:xfrm rot="-16200000">
                    <a:off x="7008659" y="3353547"/>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78" name="Straight Connector 1577">
                  <a:extLst>
                    <a:ext uri="{FF2B5EF4-FFF2-40B4-BE49-F238E27FC236}">
                      <a16:creationId xmlns:a16="http://schemas.microsoft.com/office/drawing/2014/main" id="{BC3E3AE8-99BD-1C36-1DC0-1382D76CA18B}"/>
                    </a:ext>
                  </a:extLst>
                </p:cNvPr>
                <p:cNvCxnSpPr/>
                <p:nvPr/>
              </p:nvCxnSpPr>
              <p:spPr>
                <a:xfrm>
                  <a:off x="5307341" y="3154422"/>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579" name="Group 581">
                  <a:extLst>
                    <a:ext uri="{FF2B5EF4-FFF2-40B4-BE49-F238E27FC236}">
                      <a16:creationId xmlns:a16="http://schemas.microsoft.com/office/drawing/2014/main" id="{57E910C0-5E11-81BE-3D07-371A66F2C092}"/>
                    </a:ext>
                  </a:extLst>
                </p:cNvPr>
                <p:cNvGrpSpPr>
                  <a:grpSpLocks/>
                </p:cNvGrpSpPr>
                <p:nvPr/>
              </p:nvGrpSpPr>
              <p:grpSpPr bwMode="auto">
                <a:xfrm>
                  <a:off x="5021285" y="3004002"/>
                  <a:ext cx="284918" cy="443206"/>
                  <a:chOff x="7010400" y="2514600"/>
                  <a:chExt cx="685800" cy="1066800"/>
                </a:xfrm>
              </p:grpSpPr>
              <p:sp>
                <p:nvSpPr>
                  <p:cNvPr id="1580" name="Rectangle 1579">
                    <a:extLst>
                      <a:ext uri="{FF2B5EF4-FFF2-40B4-BE49-F238E27FC236}">
                        <a16:creationId xmlns:a16="http://schemas.microsoft.com/office/drawing/2014/main" id="{FB96E298-28FB-2708-DDF1-7BBB5700B0A3}"/>
                      </a:ext>
                    </a:extLst>
                  </p:cNvPr>
                  <p:cNvSpPr/>
                  <p:nvPr/>
                </p:nvSpPr>
                <p:spPr>
                  <a:xfrm>
                    <a:off x="7011663" y="2511985"/>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1" name="Isosceles Triangle 1580">
                    <a:extLst>
                      <a:ext uri="{FF2B5EF4-FFF2-40B4-BE49-F238E27FC236}">
                        <a16:creationId xmlns:a16="http://schemas.microsoft.com/office/drawing/2014/main" id="{A341C5F3-4E6A-F0B1-851F-18A2747CD5D4}"/>
                      </a:ext>
                    </a:extLst>
                  </p:cNvPr>
                  <p:cNvSpPr/>
                  <p:nvPr/>
                </p:nvSpPr>
                <p:spPr>
                  <a:xfrm rot="-16200000">
                    <a:off x="7011663" y="3353547"/>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79" name="Cloud 1478">
                <a:extLst>
                  <a:ext uri="{FF2B5EF4-FFF2-40B4-BE49-F238E27FC236}">
                    <a16:creationId xmlns:a16="http://schemas.microsoft.com/office/drawing/2014/main" id="{C63202B8-4F63-E90D-432F-09665786BC66}"/>
                  </a:ext>
                </a:extLst>
              </p:cNvPr>
              <p:cNvSpPr/>
              <p:nvPr/>
            </p:nvSpPr>
            <p:spPr>
              <a:xfrm>
                <a:off x="6425139" y="2487550"/>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80" name="Straight Connector 1479">
                <a:extLst>
                  <a:ext uri="{FF2B5EF4-FFF2-40B4-BE49-F238E27FC236}">
                    <a16:creationId xmlns:a16="http://schemas.microsoft.com/office/drawing/2014/main" id="{8434750D-C2B1-8882-EDEF-B27632252C5C}"/>
                  </a:ext>
                </a:extLst>
              </p:cNvPr>
              <p:cNvCxnSpPr/>
              <p:nvPr/>
            </p:nvCxnSpPr>
            <p:spPr>
              <a:xfrm>
                <a:off x="6087165" y="2644882"/>
                <a:ext cx="33797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481" name="Group 483">
                <a:extLst>
                  <a:ext uri="{FF2B5EF4-FFF2-40B4-BE49-F238E27FC236}">
                    <a16:creationId xmlns:a16="http://schemas.microsoft.com/office/drawing/2014/main" id="{75ADCB1B-F6A4-E377-A6BE-03582F15D1E5}"/>
                  </a:ext>
                </a:extLst>
              </p:cNvPr>
              <p:cNvGrpSpPr>
                <a:grpSpLocks/>
              </p:cNvGrpSpPr>
              <p:nvPr/>
            </p:nvGrpSpPr>
            <p:grpSpPr bwMode="auto">
              <a:xfrm>
                <a:off x="2811734" y="1404684"/>
                <a:ext cx="303552" cy="448699"/>
                <a:chOff x="3048000" y="2514600"/>
                <a:chExt cx="685800" cy="1066800"/>
              </a:xfrm>
            </p:grpSpPr>
            <p:sp>
              <p:nvSpPr>
                <p:cNvPr id="1575" name="Rectangle 1574">
                  <a:extLst>
                    <a:ext uri="{FF2B5EF4-FFF2-40B4-BE49-F238E27FC236}">
                      <a16:creationId xmlns:a16="http://schemas.microsoft.com/office/drawing/2014/main" id="{1B078268-4E53-33B0-5258-C7BD663C9DB5}"/>
                    </a:ext>
                  </a:extLst>
                </p:cNvPr>
                <p:cNvSpPr/>
                <p:nvPr/>
              </p:nvSpPr>
              <p:spPr>
                <a:xfrm>
                  <a:off x="3049302" y="2512244"/>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6" name="Isosceles Triangle 1575">
                  <a:extLst>
                    <a:ext uri="{FF2B5EF4-FFF2-40B4-BE49-F238E27FC236}">
                      <a16:creationId xmlns:a16="http://schemas.microsoft.com/office/drawing/2014/main" id="{152D0F46-0168-C560-EE0A-0C5CFB092500}"/>
                    </a:ext>
                  </a:extLst>
                </p:cNvPr>
                <p:cNvSpPr/>
                <p:nvPr/>
              </p:nvSpPr>
              <p:spPr>
                <a:xfrm rot="-16200000">
                  <a:off x="3052087" y="3354572"/>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82" name="Group 484">
                <a:extLst>
                  <a:ext uri="{FF2B5EF4-FFF2-40B4-BE49-F238E27FC236}">
                    <a16:creationId xmlns:a16="http://schemas.microsoft.com/office/drawing/2014/main" id="{1FC67B45-E22C-854D-04B2-2120766C7A7C}"/>
                  </a:ext>
                </a:extLst>
              </p:cNvPr>
              <p:cNvGrpSpPr>
                <a:grpSpLocks/>
              </p:cNvGrpSpPr>
              <p:nvPr/>
            </p:nvGrpSpPr>
            <p:grpSpPr bwMode="auto">
              <a:xfrm>
                <a:off x="2091208" y="1881334"/>
                <a:ext cx="303552" cy="448699"/>
                <a:chOff x="3048000" y="2514600"/>
                <a:chExt cx="685800" cy="1066800"/>
              </a:xfrm>
            </p:grpSpPr>
            <p:sp>
              <p:nvSpPr>
                <p:cNvPr id="1573" name="Rectangle 1572">
                  <a:extLst>
                    <a:ext uri="{FF2B5EF4-FFF2-40B4-BE49-F238E27FC236}">
                      <a16:creationId xmlns:a16="http://schemas.microsoft.com/office/drawing/2014/main" id="{ABBC9978-6AB8-9B92-331B-F87AE3C4C074}"/>
                    </a:ext>
                  </a:extLst>
                </p:cNvPr>
                <p:cNvSpPr/>
                <p:nvPr/>
              </p:nvSpPr>
              <p:spPr>
                <a:xfrm>
                  <a:off x="3071021" y="251504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4" name="Isosceles Triangle 1573">
                  <a:extLst>
                    <a:ext uri="{FF2B5EF4-FFF2-40B4-BE49-F238E27FC236}">
                      <a16:creationId xmlns:a16="http://schemas.microsoft.com/office/drawing/2014/main" id="{27DD3159-2467-728C-DA84-ECB251DE6AE7}"/>
                    </a:ext>
                  </a:extLst>
                </p:cNvPr>
                <p:cNvSpPr/>
                <p:nvPr/>
              </p:nvSpPr>
              <p:spPr>
                <a:xfrm rot="-16200000">
                  <a:off x="3073806" y="335737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83" name="Cloud 1482">
                <a:extLst>
                  <a:ext uri="{FF2B5EF4-FFF2-40B4-BE49-F238E27FC236}">
                    <a16:creationId xmlns:a16="http://schemas.microsoft.com/office/drawing/2014/main" id="{5B5FEAFA-67C8-B890-C14F-A143B92BB09C}"/>
                  </a:ext>
                </a:extLst>
              </p:cNvPr>
              <p:cNvSpPr/>
              <p:nvPr/>
            </p:nvSpPr>
            <p:spPr>
              <a:xfrm>
                <a:off x="2311177" y="4229877"/>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84" name="Group 486">
                <a:extLst>
                  <a:ext uri="{FF2B5EF4-FFF2-40B4-BE49-F238E27FC236}">
                    <a16:creationId xmlns:a16="http://schemas.microsoft.com/office/drawing/2014/main" id="{1BECD1EC-253D-CFA1-858C-0DF9E256ED4A}"/>
                  </a:ext>
                </a:extLst>
              </p:cNvPr>
              <p:cNvGrpSpPr>
                <a:grpSpLocks/>
              </p:cNvGrpSpPr>
              <p:nvPr/>
            </p:nvGrpSpPr>
            <p:grpSpPr bwMode="auto">
              <a:xfrm>
                <a:off x="5160705" y="4307725"/>
                <a:ext cx="303552" cy="448699"/>
                <a:chOff x="3048000" y="2514600"/>
                <a:chExt cx="685800" cy="1066800"/>
              </a:xfrm>
            </p:grpSpPr>
            <p:sp>
              <p:nvSpPr>
                <p:cNvPr id="1571" name="Rectangle 1570">
                  <a:extLst>
                    <a:ext uri="{FF2B5EF4-FFF2-40B4-BE49-F238E27FC236}">
                      <a16:creationId xmlns:a16="http://schemas.microsoft.com/office/drawing/2014/main" id="{5AB31139-7BB2-3754-F161-857F18BCB18B}"/>
                    </a:ext>
                  </a:extLst>
                </p:cNvPr>
                <p:cNvSpPr/>
                <p:nvPr/>
              </p:nvSpPr>
              <p:spPr>
                <a:xfrm>
                  <a:off x="3047876" y="2509626"/>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2" name="Isosceles Triangle 1571">
                  <a:extLst>
                    <a:ext uri="{FF2B5EF4-FFF2-40B4-BE49-F238E27FC236}">
                      <a16:creationId xmlns:a16="http://schemas.microsoft.com/office/drawing/2014/main" id="{D06A8C6E-02B2-0097-6305-FF728F60E007}"/>
                    </a:ext>
                  </a:extLst>
                </p:cNvPr>
                <p:cNvSpPr/>
                <p:nvPr/>
              </p:nvSpPr>
              <p:spPr>
                <a:xfrm rot="-16200000">
                  <a:off x="3050660" y="3351954"/>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85" name="Group 487">
                <a:extLst>
                  <a:ext uri="{FF2B5EF4-FFF2-40B4-BE49-F238E27FC236}">
                    <a16:creationId xmlns:a16="http://schemas.microsoft.com/office/drawing/2014/main" id="{3A5A41EF-5BEE-CC18-AC49-9D3FA0CF6471}"/>
                  </a:ext>
                </a:extLst>
              </p:cNvPr>
              <p:cNvGrpSpPr>
                <a:grpSpLocks/>
              </p:cNvGrpSpPr>
              <p:nvPr/>
            </p:nvGrpSpPr>
            <p:grpSpPr bwMode="auto">
              <a:xfrm>
                <a:off x="3121823" y="2495922"/>
                <a:ext cx="282407" cy="439300"/>
                <a:chOff x="5201639" y="7315200"/>
                <a:chExt cx="685800" cy="1066800"/>
              </a:xfrm>
            </p:grpSpPr>
            <p:sp>
              <p:nvSpPr>
                <p:cNvPr id="1569" name="Rectangle 1568">
                  <a:extLst>
                    <a:ext uri="{FF2B5EF4-FFF2-40B4-BE49-F238E27FC236}">
                      <a16:creationId xmlns:a16="http://schemas.microsoft.com/office/drawing/2014/main" id="{9B1567FC-BFAA-08E4-326E-9425356F5115}"/>
                    </a:ext>
                  </a:extLst>
                </p:cNvPr>
                <p:cNvSpPr/>
                <p:nvPr/>
              </p:nvSpPr>
              <p:spPr>
                <a:xfrm>
                  <a:off x="5200008" y="7309014"/>
                  <a:ext cx="693377" cy="1047163"/>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0" name="Isosceles Triangle 1569">
                  <a:extLst>
                    <a:ext uri="{FF2B5EF4-FFF2-40B4-BE49-F238E27FC236}">
                      <a16:creationId xmlns:a16="http://schemas.microsoft.com/office/drawing/2014/main" id="{6B8B8E9A-D883-7532-7370-103F9047CB00}"/>
                    </a:ext>
                  </a:extLst>
                </p:cNvPr>
                <p:cNvSpPr/>
                <p:nvPr/>
              </p:nvSpPr>
              <p:spPr>
                <a:xfrm rot="5400000">
                  <a:off x="5214153" y="8129764"/>
                  <a:ext cx="155664" cy="155661"/>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86" name="Straight Connector 1485">
                <a:extLst>
                  <a:ext uri="{FF2B5EF4-FFF2-40B4-BE49-F238E27FC236}">
                    <a16:creationId xmlns:a16="http://schemas.microsoft.com/office/drawing/2014/main" id="{DA2BB01A-DEC9-3A57-D548-BE50E31C8FA1}"/>
                  </a:ext>
                </a:extLst>
              </p:cNvPr>
              <p:cNvCxnSpPr/>
              <p:nvPr/>
            </p:nvCxnSpPr>
            <p:spPr>
              <a:xfrm>
                <a:off x="1676020" y="2586611"/>
                <a:ext cx="1439302" cy="0"/>
              </a:xfrm>
              <a:prstGeom prst="line">
                <a:avLst/>
              </a:prstGeom>
            </p:spPr>
            <p:style>
              <a:lnRef idx="1">
                <a:schemeClr val="accent6"/>
              </a:lnRef>
              <a:fillRef idx="0">
                <a:schemeClr val="accent6"/>
              </a:fillRef>
              <a:effectRef idx="0">
                <a:schemeClr val="accent6"/>
              </a:effectRef>
              <a:fontRef idx="minor">
                <a:schemeClr val="tx1"/>
              </a:fontRef>
            </p:style>
          </p:cxnSp>
          <p:sp>
            <p:nvSpPr>
              <p:cNvPr id="1487" name="Cloud 1486">
                <a:extLst>
                  <a:ext uri="{FF2B5EF4-FFF2-40B4-BE49-F238E27FC236}">
                    <a16:creationId xmlns:a16="http://schemas.microsoft.com/office/drawing/2014/main" id="{02291E83-357E-DEDD-CB13-7040B8178A92}"/>
                  </a:ext>
                </a:extLst>
              </p:cNvPr>
              <p:cNvSpPr/>
              <p:nvPr/>
            </p:nvSpPr>
            <p:spPr>
              <a:xfrm>
                <a:off x="5731711" y="4317287"/>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88" name="Group 490">
                <a:extLst>
                  <a:ext uri="{FF2B5EF4-FFF2-40B4-BE49-F238E27FC236}">
                    <a16:creationId xmlns:a16="http://schemas.microsoft.com/office/drawing/2014/main" id="{69E8DE0A-39D7-F276-EE19-F6D303145CE8}"/>
                  </a:ext>
                </a:extLst>
              </p:cNvPr>
              <p:cNvGrpSpPr>
                <a:grpSpLocks/>
              </p:cNvGrpSpPr>
              <p:nvPr/>
            </p:nvGrpSpPr>
            <p:grpSpPr bwMode="auto">
              <a:xfrm>
                <a:off x="6510494" y="4307724"/>
                <a:ext cx="303552" cy="448699"/>
                <a:chOff x="3048000" y="2514600"/>
                <a:chExt cx="685800" cy="1066800"/>
              </a:xfrm>
            </p:grpSpPr>
            <p:sp>
              <p:nvSpPr>
                <p:cNvPr id="1567" name="Rectangle 1566">
                  <a:extLst>
                    <a:ext uri="{FF2B5EF4-FFF2-40B4-BE49-F238E27FC236}">
                      <a16:creationId xmlns:a16="http://schemas.microsoft.com/office/drawing/2014/main" id="{D9538640-46D3-52FC-D6E1-9D70E7048C36}"/>
                    </a:ext>
                  </a:extLst>
                </p:cNvPr>
                <p:cNvSpPr/>
                <p:nvPr/>
              </p:nvSpPr>
              <p:spPr>
                <a:xfrm>
                  <a:off x="3052644" y="2509626"/>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8" name="Isosceles Triangle 1567">
                  <a:extLst>
                    <a:ext uri="{FF2B5EF4-FFF2-40B4-BE49-F238E27FC236}">
                      <a16:creationId xmlns:a16="http://schemas.microsoft.com/office/drawing/2014/main" id="{FB15A0DF-0EE1-F735-255A-06751589C817}"/>
                    </a:ext>
                  </a:extLst>
                </p:cNvPr>
                <p:cNvSpPr/>
                <p:nvPr/>
              </p:nvSpPr>
              <p:spPr>
                <a:xfrm rot="-16200000">
                  <a:off x="3055429" y="3351954"/>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89" name="Straight Connector 1488">
                <a:extLst>
                  <a:ext uri="{FF2B5EF4-FFF2-40B4-BE49-F238E27FC236}">
                    <a16:creationId xmlns:a16="http://schemas.microsoft.com/office/drawing/2014/main" id="{D48E8873-CAD9-511C-0A7E-CA9E40EC742E}"/>
                  </a:ext>
                </a:extLst>
              </p:cNvPr>
              <p:cNvCxnSpPr/>
              <p:nvPr/>
            </p:nvCxnSpPr>
            <p:spPr>
              <a:xfrm>
                <a:off x="2771523" y="4381384"/>
                <a:ext cx="234251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490" name="Straight Connector 1489">
                <a:extLst>
                  <a:ext uri="{FF2B5EF4-FFF2-40B4-BE49-F238E27FC236}">
                    <a16:creationId xmlns:a16="http://schemas.microsoft.com/office/drawing/2014/main" id="{316DCE59-3A18-D2D3-47ED-3D0F520BBE26}"/>
                  </a:ext>
                </a:extLst>
              </p:cNvPr>
              <p:cNvCxnSpPr/>
              <p:nvPr/>
            </p:nvCxnSpPr>
            <p:spPr>
              <a:xfrm>
                <a:off x="5469488" y="4404693"/>
                <a:ext cx="2971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1" name="Straight Connector 1490">
                <a:extLst>
                  <a:ext uri="{FF2B5EF4-FFF2-40B4-BE49-F238E27FC236}">
                    <a16:creationId xmlns:a16="http://schemas.microsoft.com/office/drawing/2014/main" id="{77D985AF-14B8-88E5-C078-DFF3239C0D29}"/>
                  </a:ext>
                </a:extLst>
              </p:cNvPr>
              <p:cNvCxnSpPr/>
              <p:nvPr/>
            </p:nvCxnSpPr>
            <p:spPr>
              <a:xfrm>
                <a:off x="6215362" y="4404693"/>
                <a:ext cx="29718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92" name="Group 494">
                <a:extLst>
                  <a:ext uri="{FF2B5EF4-FFF2-40B4-BE49-F238E27FC236}">
                    <a16:creationId xmlns:a16="http://schemas.microsoft.com/office/drawing/2014/main" id="{54CAC56D-D9AE-1F19-7FAC-7621D3D3C99B}"/>
                  </a:ext>
                </a:extLst>
              </p:cNvPr>
              <p:cNvGrpSpPr>
                <a:grpSpLocks/>
              </p:cNvGrpSpPr>
              <p:nvPr/>
            </p:nvGrpSpPr>
            <p:grpSpPr bwMode="auto">
              <a:xfrm>
                <a:off x="6607507" y="1397951"/>
                <a:ext cx="284918" cy="443206"/>
                <a:chOff x="7010400" y="2514600"/>
                <a:chExt cx="685800" cy="1066800"/>
              </a:xfrm>
            </p:grpSpPr>
            <p:sp>
              <p:nvSpPr>
                <p:cNvPr id="1565" name="Rectangle 1564">
                  <a:extLst>
                    <a:ext uri="{FF2B5EF4-FFF2-40B4-BE49-F238E27FC236}">
                      <a16:creationId xmlns:a16="http://schemas.microsoft.com/office/drawing/2014/main" id="{3B51DE42-D1E5-96B4-103A-F40BE6445886}"/>
                    </a:ext>
                  </a:extLst>
                </p:cNvPr>
                <p:cNvSpPr/>
                <p:nvPr/>
              </p:nvSpPr>
              <p:spPr>
                <a:xfrm>
                  <a:off x="7006247" y="2514388"/>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6" name="Isosceles Triangle 1565">
                  <a:extLst>
                    <a:ext uri="{FF2B5EF4-FFF2-40B4-BE49-F238E27FC236}">
                      <a16:creationId xmlns:a16="http://schemas.microsoft.com/office/drawing/2014/main" id="{9931AEFD-6263-ED32-1F08-DAC0AF9DCBBC}"/>
                    </a:ext>
                  </a:extLst>
                </p:cNvPr>
                <p:cNvSpPr/>
                <p:nvPr/>
              </p:nvSpPr>
              <p:spPr>
                <a:xfrm rot="-16200000">
                  <a:off x="7006238" y="3355959"/>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93" name="Cloud 1492">
                <a:extLst>
                  <a:ext uri="{FF2B5EF4-FFF2-40B4-BE49-F238E27FC236}">
                    <a16:creationId xmlns:a16="http://schemas.microsoft.com/office/drawing/2014/main" id="{D079CC36-A8A8-638E-5DB1-E780F21AFC9F}"/>
                  </a:ext>
                </a:extLst>
              </p:cNvPr>
              <p:cNvSpPr/>
              <p:nvPr/>
            </p:nvSpPr>
            <p:spPr>
              <a:xfrm>
                <a:off x="6011414" y="1397864"/>
                <a:ext cx="483651"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4" name="Rectangle 1493">
                <a:extLst>
                  <a:ext uri="{FF2B5EF4-FFF2-40B4-BE49-F238E27FC236}">
                    <a16:creationId xmlns:a16="http://schemas.microsoft.com/office/drawing/2014/main" id="{2B44E5BE-EFAA-EE0F-9887-9E96B7F83675}"/>
                  </a:ext>
                </a:extLst>
              </p:cNvPr>
              <p:cNvSpPr/>
              <p:nvPr/>
            </p:nvSpPr>
            <p:spPr>
              <a:xfrm>
                <a:off x="1524514" y="364133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5" name="Chord 1494">
                <a:extLst>
                  <a:ext uri="{FF2B5EF4-FFF2-40B4-BE49-F238E27FC236}">
                    <a16:creationId xmlns:a16="http://schemas.microsoft.com/office/drawing/2014/main" id="{F10896D6-BFE4-A3F4-2C61-30F7A6EE22CB}"/>
                  </a:ext>
                </a:extLst>
              </p:cNvPr>
              <p:cNvSpPr/>
              <p:nvPr/>
            </p:nvSpPr>
            <p:spPr>
              <a:xfrm rot="12084446">
                <a:off x="3424163" y="3466518"/>
                <a:ext cx="396246" cy="390420"/>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96" name="Straight Connector 1495">
                <a:extLst>
                  <a:ext uri="{FF2B5EF4-FFF2-40B4-BE49-F238E27FC236}">
                    <a16:creationId xmlns:a16="http://schemas.microsoft.com/office/drawing/2014/main" id="{64CB9780-FD09-0FBA-2C54-7C229598EF02}"/>
                  </a:ext>
                </a:extLst>
              </p:cNvPr>
              <p:cNvCxnSpPr/>
              <p:nvPr/>
            </p:nvCxnSpPr>
            <p:spPr>
              <a:xfrm>
                <a:off x="2643325" y="3536444"/>
                <a:ext cx="0" cy="23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7" name="Straight Connector 1496">
                <a:extLst>
                  <a:ext uri="{FF2B5EF4-FFF2-40B4-BE49-F238E27FC236}">
                    <a16:creationId xmlns:a16="http://schemas.microsoft.com/office/drawing/2014/main" id="{01308593-C171-F7D1-E9AC-590E48285632}"/>
                  </a:ext>
                </a:extLst>
              </p:cNvPr>
              <p:cNvCxnSpPr/>
              <p:nvPr/>
            </p:nvCxnSpPr>
            <p:spPr>
              <a:xfrm>
                <a:off x="2643325" y="3536444"/>
                <a:ext cx="90903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98" name="Group 500">
                <a:extLst>
                  <a:ext uri="{FF2B5EF4-FFF2-40B4-BE49-F238E27FC236}">
                    <a16:creationId xmlns:a16="http://schemas.microsoft.com/office/drawing/2014/main" id="{5118954D-0B3F-FCDE-540D-A8E1FB26212E}"/>
                  </a:ext>
                </a:extLst>
              </p:cNvPr>
              <p:cNvGrpSpPr>
                <a:grpSpLocks/>
              </p:cNvGrpSpPr>
              <p:nvPr/>
            </p:nvGrpSpPr>
            <p:grpSpPr bwMode="auto">
              <a:xfrm>
                <a:off x="3206420" y="3723575"/>
                <a:ext cx="198353" cy="143246"/>
                <a:chOff x="5237565" y="4063130"/>
                <a:chExt cx="198353" cy="143246"/>
              </a:xfrm>
            </p:grpSpPr>
            <p:sp>
              <p:nvSpPr>
                <p:cNvPr id="1563" name="Isosceles Triangle 1562">
                  <a:extLst>
                    <a:ext uri="{FF2B5EF4-FFF2-40B4-BE49-F238E27FC236}">
                      <a16:creationId xmlns:a16="http://schemas.microsoft.com/office/drawing/2014/main" id="{CF5D6672-FE0D-8BF9-E73F-3D6A9E9F0AFB}"/>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4" name="Oval 1563">
                  <a:extLst>
                    <a:ext uri="{FF2B5EF4-FFF2-40B4-BE49-F238E27FC236}">
                      <a16:creationId xmlns:a16="http://schemas.microsoft.com/office/drawing/2014/main" id="{6094CE8F-D822-007C-B9DC-8CDD4F86B2CC}"/>
                    </a:ext>
                  </a:extLst>
                </p:cNvPr>
                <p:cNvSpPr/>
                <p:nvPr/>
              </p:nvSpPr>
              <p:spPr>
                <a:xfrm>
                  <a:off x="5379552" y="4103258"/>
                  <a:ext cx="58271" cy="5244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499" name="Straight Connector 1498">
                <a:extLst>
                  <a:ext uri="{FF2B5EF4-FFF2-40B4-BE49-F238E27FC236}">
                    <a16:creationId xmlns:a16="http://schemas.microsoft.com/office/drawing/2014/main" id="{DC278281-F4D6-3D7A-AE10-D3BF110C6383}"/>
                  </a:ext>
                </a:extLst>
              </p:cNvPr>
              <p:cNvCxnSpPr/>
              <p:nvPr/>
            </p:nvCxnSpPr>
            <p:spPr>
              <a:xfrm>
                <a:off x="3051225" y="3775357"/>
                <a:ext cx="145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0" name="Straight Connector 1499">
                <a:extLst>
                  <a:ext uri="{FF2B5EF4-FFF2-40B4-BE49-F238E27FC236}">
                    <a16:creationId xmlns:a16="http://schemas.microsoft.com/office/drawing/2014/main" id="{FB29CF73-D007-FC33-6A3A-6666705EC0BF}"/>
                  </a:ext>
                </a:extLst>
              </p:cNvPr>
              <p:cNvCxnSpPr/>
              <p:nvPr/>
            </p:nvCxnSpPr>
            <p:spPr>
              <a:xfrm>
                <a:off x="3406679" y="3792840"/>
                <a:ext cx="145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1" name="Straight Connector 1500">
                <a:extLst>
                  <a:ext uri="{FF2B5EF4-FFF2-40B4-BE49-F238E27FC236}">
                    <a16:creationId xmlns:a16="http://schemas.microsoft.com/office/drawing/2014/main" id="{7C8EF390-ECEB-293A-4158-E6778D074681}"/>
                  </a:ext>
                </a:extLst>
              </p:cNvPr>
              <p:cNvCxnSpPr/>
              <p:nvPr/>
            </p:nvCxnSpPr>
            <p:spPr>
              <a:xfrm>
                <a:off x="3884505" y="3652988"/>
                <a:ext cx="12528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2" name="Straight Connector 1501">
                <a:extLst>
                  <a:ext uri="{FF2B5EF4-FFF2-40B4-BE49-F238E27FC236}">
                    <a16:creationId xmlns:a16="http://schemas.microsoft.com/office/drawing/2014/main" id="{88241A0F-079F-AACC-B12E-CD0C73353D73}"/>
                  </a:ext>
                </a:extLst>
              </p:cNvPr>
              <p:cNvCxnSpPr/>
              <p:nvPr/>
            </p:nvCxnSpPr>
            <p:spPr>
              <a:xfrm>
                <a:off x="2550091" y="3775357"/>
                <a:ext cx="21560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03" name="Group 505">
                <a:extLst>
                  <a:ext uri="{FF2B5EF4-FFF2-40B4-BE49-F238E27FC236}">
                    <a16:creationId xmlns:a16="http://schemas.microsoft.com/office/drawing/2014/main" id="{416D2727-9827-32DB-B2E6-3D7F2534D77F}"/>
                  </a:ext>
                </a:extLst>
              </p:cNvPr>
              <p:cNvGrpSpPr>
                <a:grpSpLocks/>
              </p:cNvGrpSpPr>
              <p:nvPr/>
            </p:nvGrpSpPr>
            <p:grpSpPr bwMode="auto">
              <a:xfrm>
                <a:off x="2249014" y="3650648"/>
                <a:ext cx="303552" cy="448699"/>
                <a:chOff x="3048000" y="2514600"/>
                <a:chExt cx="685800" cy="1066800"/>
              </a:xfrm>
            </p:grpSpPr>
            <p:sp>
              <p:nvSpPr>
                <p:cNvPr id="1561" name="Rectangle 1560">
                  <a:extLst>
                    <a:ext uri="{FF2B5EF4-FFF2-40B4-BE49-F238E27FC236}">
                      <a16:creationId xmlns:a16="http://schemas.microsoft.com/office/drawing/2014/main" id="{EDEC6EF9-B18B-C388-DB9F-1FD4E98E93F2}"/>
                    </a:ext>
                  </a:extLst>
                </p:cNvPr>
                <p:cNvSpPr/>
                <p:nvPr/>
              </p:nvSpPr>
              <p:spPr>
                <a:xfrm>
                  <a:off x="3069960" y="2492450"/>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2" name="Isosceles Triangle 1561">
                  <a:extLst>
                    <a:ext uri="{FF2B5EF4-FFF2-40B4-BE49-F238E27FC236}">
                      <a16:creationId xmlns:a16="http://schemas.microsoft.com/office/drawing/2014/main" id="{051FF9A2-41C2-0190-5C31-D64E16A29292}"/>
                    </a:ext>
                  </a:extLst>
                </p:cNvPr>
                <p:cNvSpPr/>
                <p:nvPr/>
              </p:nvSpPr>
              <p:spPr>
                <a:xfrm rot="-16200000">
                  <a:off x="3072744" y="3334778"/>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04" name="Group 506">
                <a:extLst>
                  <a:ext uri="{FF2B5EF4-FFF2-40B4-BE49-F238E27FC236}">
                    <a16:creationId xmlns:a16="http://schemas.microsoft.com/office/drawing/2014/main" id="{DDFB4E3A-5FC2-3701-EEB7-C53821289C29}"/>
                  </a:ext>
                </a:extLst>
              </p:cNvPr>
              <p:cNvGrpSpPr>
                <a:grpSpLocks/>
              </p:cNvGrpSpPr>
              <p:nvPr/>
            </p:nvGrpSpPr>
            <p:grpSpPr bwMode="auto">
              <a:xfrm>
                <a:off x="2763466" y="3650316"/>
                <a:ext cx="303552" cy="448699"/>
                <a:chOff x="3048000" y="2514600"/>
                <a:chExt cx="685800" cy="1066800"/>
              </a:xfrm>
            </p:grpSpPr>
            <p:sp>
              <p:nvSpPr>
                <p:cNvPr id="1559" name="Rectangle 1558">
                  <a:extLst>
                    <a:ext uri="{FF2B5EF4-FFF2-40B4-BE49-F238E27FC236}">
                      <a16:creationId xmlns:a16="http://schemas.microsoft.com/office/drawing/2014/main" id="{628624C9-5C31-36CA-F56F-8FF9A2322DB6}"/>
                    </a:ext>
                  </a:extLst>
                </p:cNvPr>
                <p:cNvSpPr/>
                <p:nvPr/>
              </p:nvSpPr>
              <p:spPr>
                <a:xfrm>
                  <a:off x="3053034" y="249324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0" name="Isosceles Triangle 1559">
                  <a:extLst>
                    <a:ext uri="{FF2B5EF4-FFF2-40B4-BE49-F238E27FC236}">
                      <a16:creationId xmlns:a16="http://schemas.microsoft.com/office/drawing/2014/main" id="{010DF237-383E-E85F-A50D-6A086B7AEF61}"/>
                    </a:ext>
                  </a:extLst>
                </p:cNvPr>
                <p:cNvSpPr/>
                <p:nvPr/>
              </p:nvSpPr>
              <p:spPr>
                <a:xfrm rot="-16200000">
                  <a:off x="3055819" y="333557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05" name="Group 507">
                <a:extLst>
                  <a:ext uri="{FF2B5EF4-FFF2-40B4-BE49-F238E27FC236}">
                    <a16:creationId xmlns:a16="http://schemas.microsoft.com/office/drawing/2014/main" id="{6401BFF6-E77D-C436-6B75-5020FCEFBAFB}"/>
                  </a:ext>
                </a:extLst>
              </p:cNvPr>
              <p:cNvGrpSpPr>
                <a:grpSpLocks/>
              </p:cNvGrpSpPr>
              <p:nvPr/>
            </p:nvGrpSpPr>
            <p:grpSpPr bwMode="auto">
              <a:xfrm>
                <a:off x="5115419" y="3494047"/>
                <a:ext cx="729028" cy="443206"/>
                <a:chOff x="5021285" y="3004002"/>
                <a:chExt cx="729028" cy="443206"/>
              </a:xfrm>
            </p:grpSpPr>
            <p:grpSp>
              <p:nvGrpSpPr>
                <p:cNvPr id="1552" name="Group 554">
                  <a:extLst>
                    <a:ext uri="{FF2B5EF4-FFF2-40B4-BE49-F238E27FC236}">
                      <a16:creationId xmlns:a16="http://schemas.microsoft.com/office/drawing/2014/main" id="{A301363A-BF25-D8BA-C9EF-DD3348D8779A}"/>
                    </a:ext>
                  </a:extLst>
                </p:cNvPr>
                <p:cNvGrpSpPr>
                  <a:grpSpLocks/>
                </p:cNvGrpSpPr>
                <p:nvPr/>
              </p:nvGrpSpPr>
              <p:grpSpPr bwMode="auto">
                <a:xfrm>
                  <a:off x="5465395" y="3004002"/>
                  <a:ext cx="284918" cy="443206"/>
                  <a:chOff x="7010400" y="2514600"/>
                  <a:chExt cx="685800" cy="1066800"/>
                </a:xfrm>
              </p:grpSpPr>
              <p:sp>
                <p:nvSpPr>
                  <p:cNvPr id="1557" name="Rectangle 1556">
                    <a:extLst>
                      <a:ext uri="{FF2B5EF4-FFF2-40B4-BE49-F238E27FC236}">
                        <a16:creationId xmlns:a16="http://schemas.microsoft.com/office/drawing/2014/main" id="{DE6351AB-229E-B17B-F9E4-A9821EE54D29}"/>
                      </a:ext>
                    </a:extLst>
                  </p:cNvPr>
                  <p:cNvSpPr/>
                  <p:nvPr/>
                </p:nvSpPr>
                <p:spPr>
                  <a:xfrm>
                    <a:off x="7004065" y="2490409"/>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8" name="Isosceles Triangle 1557">
                    <a:extLst>
                      <a:ext uri="{FF2B5EF4-FFF2-40B4-BE49-F238E27FC236}">
                        <a16:creationId xmlns:a16="http://schemas.microsoft.com/office/drawing/2014/main" id="{9736511C-156B-31D4-478A-6A5E523A4CD8}"/>
                      </a:ext>
                    </a:extLst>
                  </p:cNvPr>
                  <p:cNvSpPr/>
                  <p:nvPr/>
                </p:nvSpPr>
                <p:spPr>
                  <a:xfrm rot="-16200000">
                    <a:off x="7004056" y="3331980"/>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53" name="Straight Connector 1552">
                  <a:extLst>
                    <a:ext uri="{FF2B5EF4-FFF2-40B4-BE49-F238E27FC236}">
                      <a16:creationId xmlns:a16="http://schemas.microsoft.com/office/drawing/2014/main" id="{70F594C8-1DFC-78EE-0E4E-94214FE01031}"/>
                    </a:ext>
                  </a:extLst>
                </p:cNvPr>
                <p:cNvCxnSpPr/>
                <p:nvPr/>
              </p:nvCxnSpPr>
              <p:spPr>
                <a:xfrm>
                  <a:off x="5305429" y="3145458"/>
                  <a:ext cx="15733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554" name="Group 556">
                  <a:extLst>
                    <a:ext uri="{FF2B5EF4-FFF2-40B4-BE49-F238E27FC236}">
                      <a16:creationId xmlns:a16="http://schemas.microsoft.com/office/drawing/2014/main" id="{FB403B93-8615-674A-CAD3-25AF47D5CF9A}"/>
                    </a:ext>
                  </a:extLst>
                </p:cNvPr>
                <p:cNvGrpSpPr>
                  <a:grpSpLocks/>
                </p:cNvGrpSpPr>
                <p:nvPr/>
              </p:nvGrpSpPr>
              <p:grpSpPr bwMode="auto">
                <a:xfrm>
                  <a:off x="5021285" y="3004002"/>
                  <a:ext cx="284918" cy="443206"/>
                  <a:chOff x="7010400" y="2514600"/>
                  <a:chExt cx="685800" cy="1066800"/>
                </a:xfrm>
              </p:grpSpPr>
              <p:sp>
                <p:nvSpPr>
                  <p:cNvPr id="1555" name="Rectangle 1554">
                    <a:extLst>
                      <a:ext uri="{FF2B5EF4-FFF2-40B4-BE49-F238E27FC236}">
                        <a16:creationId xmlns:a16="http://schemas.microsoft.com/office/drawing/2014/main" id="{6CD0F35C-930E-6A35-2E36-F6FD559AED62}"/>
                      </a:ext>
                    </a:extLst>
                  </p:cNvPr>
                  <p:cNvSpPr/>
                  <p:nvPr/>
                </p:nvSpPr>
                <p:spPr>
                  <a:xfrm>
                    <a:off x="7007069" y="2490409"/>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6" name="Isosceles Triangle 1555">
                    <a:extLst>
                      <a:ext uri="{FF2B5EF4-FFF2-40B4-BE49-F238E27FC236}">
                        <a16:creationId xmlns:a16="http://schemas.microsoft.com/office/drawing/2014/main" id="{1361A381-8164-8326-82F2-29EFBCC71A35}"/>
                      </a:ext>
                    </a:extLst>
                  </p:cNvPr>
                  <p:cNvSpPr/>
                  <p:nvPr/>
                </p:nvSpPr>
                <p:spPr>
                  <a:xfrm rot="-16200000">
                    <a:off x="7007060" y="3331980"/>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506" name="Straight Connector 1505">
                <a:extLst>
                  <a:ext uri="{FF2B5EF4-FFF2-40B4-BE49-F238E27FC236}">
                    <a16:creationId xmlns:a16="http://schemas.microsoft.com/office/drawing/2014/main" id="{822C1A41-A0FF-B0EE-DA08-26276D71BE43}"/>
                  </a:ext>
                </a:extLst>
              </p:cNvPr>
              <p:cNvCxnSpPr/>
              <p:nvPr/>
            </p:nvCxnSpPr>
            <p:spPr>
              <a:xfrm>
                <a:off x="1681845" y="1520237"/>
                <a:ext cx="11188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7" name="Straight Connector 1506">
                <a:extLst>
                  <a:ext uri="{FF2B5EF4-FFF2-40B4-BE49-F238E27FC236}">
                    <a16:creationId xmlns:a16="http://schemas.microsoft.com/office/drawing/2014/main" id="{7D3241C7-77A6-9952-6149-F471C20E6507}"/>
                  </a:ext>
                </a:extLst>
              </p:cNvPr>
              <p:cNvCxnSpPr/>
              <p:nvPr/>
            </p:nvCxnSpPr>
            <p:spPr>
              <a:xfrm>
                <a:off x="1693499" y="1980583"/>
                <a:ext cx="40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8" name="Straight Connector 1507">
                <a:extLst>
                  <a:ext uri="{FF2B5EF4-FFF2-40B4-BE49-F238E27FC236}">
                    <a16:creationId xmlns:a16="http://schemas.microsoft.com/office/drawing/2014/main" id="{B7950646-9A66-D08D-6E70-F2E6F2159202}"/>
                  </a:ext>
                </a:extLst>
              </p:cNvPr>
              <p:cNvCxnSpPr/>
              <p:nvPr/>
            </p:nvCxnSpPr>
            <p:spPr>
              <a:xfrm>
                <a:off x="1699328" y="3722914"/>
                <a:ext cx="553577" cy="0"/>
              </a:xfrm>
              <a:prstGeom prst="line">
                <a:avLst/>
              </a:prstGeom>
            </p:spPr>
            <p:style>
              <a:lnRef idx="1">
                <a:schemeClr val="accent1"/>
              </a:lnRef>
              <a:fillRef idx="0">
                <a:schemeClr val="accent1"/>
              </a:fillRef>
              <a:effectRef idx="0">
                <a:schemeClr val="accent1"/>
              </a:effectRef>
              <a:fontRef idx="minor">
                <a:schemeClr val="tx1"/>
              </a:fontRef>
            </p:style>
          </p:cxnSp>
          <p:sp>
            <p:nvSpPr>
              <p:cNvPr id="1509" name="Rectangle 1508">
                <a:extLst>
                  <a:ext uri="{FF2B5EF4-FFF2-40B4-BE49-F238E27FC236}">
                    <a16:creationId xmlns:a16="http://schemas.microsoft.com/office/drawing/2014/main" id="{281A0842-F000-AE7A-0437-A6976D8BB8E6}"/>
                  </a:ext>
                </a:extLst>
              </p:cNvPr>
              <p:cNvSpPr/>
              <p:nvPr/>
            </p:nvSpPr>
            <p:spPr>
              <a:xfrm>
                <a:off x="7986813" y="1444482"/>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0" name="Rectangle 1509">
                <a:extLst>
                  <a:ext uri="{FF2B5EF4-FFF2-40B4-BE49-F238E27FC236}">
                    <a16:creationId xmlns:a16="http://schemas.microsoft.com/office/drawing/2014/main" id="{F10C8B77-1B36-B7EB-C218-8D9AE42A5247}"/>
                  </a:ext>
                </a:extLst>
              </p:cNvPr>
              <p:cNvSpPr/>
              <p:nvPr/>
            </p:nvSpPr>
            <p:spPr>
              <a:xfrm>
                <a:off x="7980988" y="4299804"/>
                <a:ext cx="151506" cy="15733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1" name="Rectangle 1510">
                <a:extLst>
                  <a:ext uri="{FF2B5EF4-FFF2-40B4-BE49-F238E27FC236}">
                    <a16:creationId xmlns:a16="http://schemas.microsoft.com/office/drawing/2014/main" id="{B0F60DE9-5979-30E2-9853-F2DC042592EA}"/>
                  </a:ext>
                </a:extLst>
              </p:cNvPr>
              <p:cNvSpPr/>
              <p:nvPr/>
            </p:nvSpPr>
            <p:spPr>
              <a:xfrm>
                <a:off x="7986813" y="1939795"/>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2" name="Rectangle 1511">
                <a:extLst>
                  <a:ext uri="{FF2B5EF4-FFF2-40B4-BE49-F238E27FC236}">
                    <a16:creationId xmlns:a16="http://schemas.microsoft.com/office/drawing/2014/main" id="{99D0179B-C67F-8485-D397-2E4BCE32A8E8}"/>
                  </a:ext>
                </a:extLst>
              </p:cNvPr>
              <p:cNvSpPr/>
              <p:nvPr/>
            </p:nvSpPr>
            <p:spPr>
              <a:xfrm>
                <a:off x="7980988" y="253999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3" name="Rectangle 1512">
                <a:extLst>
                  <a:ext uri="{FF2B5EF4-FFF2-40B4-BE49-F238E27FC236}">
                    <a16:creationId xmlns:a16="http://schemas.microsoft.com/office/drawing/2014/main" id="{6F18948A-AE82-0866-73C9-C2A5A34D5A3F}"/>
                  </a:ext>
                </a:extLst>
              </p:cNvPr>
              <p:cNvSpPr/>
              <p:nvPr/>
            </p:nvSpPr>
            <p:spPr>
              <a:xfrm>
                <a:off x="7980988" y="357140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14" name="Straight Connector 1513">
                <a:extLst>
                  <a:ext uri="{FF2B5EF4-FFF2-40B4-BE49-F238E27FC236}">
                    <a16:creationId xmlns:a16="http://schemas.microsoft.com/office/drawing/2014/main" id="{F2FFAE27-99A6-500A-F6F6-560B4E2F8DAB}"/>
                  </a:ext>
                </a:extLst>
              </p:cNvPr>
              <p:cNvCxnSpPr/>
              <p:nvPr/>
            </p:nvCxnSpPr>
            <p:spPr>
              <a:xfrm>
                <a:off x="6891310" y="2609919"/>
                <a:ext cx="108967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15" name="Straight Connector 1514">
                <a:extLst>
                  <a:ext uri="{FF2B5EF4-FFF2-40B4-BE49-F238E27FC236}">
                    <a16:creationId xmlns:a16="http://schemas.microsoft.com/office/drawing/2014/main" id="{4054DF42-089D-CC23-B48E-ED0EF3D54651}"/>
                  </a:ext>
                </a:extLst>
              </p:cNvPr>
              <p:cNvCxnSpPr/>
              <p:nvPr/>
            </p:nvCxnSpPr>
            <p:spPr>
              <a:xfrm>
                <a:off x="5854079" y="3641333"/>
                <a:ext cx="212690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16" name="Straight Connector 1515">
                <a:extLst>
                  <a:ext uri="{FF2B5EF4-FFF2-40B4-BE49-F238E27FC236}">
                    <a16:creationId xmlns:a16="http://schemas.microsoft.com/office/drawing/2014/main" id="{F6E08AF3-1916-7B69-B3AE-5F144FE97102}"/>
                  </a:ext>
                </a:extLst>
              </p:cNvPr>
              <p:cNvCxnSpPr/>
              <p:nvPr/>
            </p:nvCxnSpPr>
            <p:spPr>
              <a:xfrm>
                <a:off x="5376253" y="2015546"/>
                <a:ext cx="260473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17" name="Straight Connector 1516">
                <a:extLst>
                  <a:ext uri="{FF2B5EF4-FFF2-40B4-BE49-F238E27FC236}">
                    <a16:creationId xmlns:a16="http://schemas.microsoft.com/office/drawing/2014/main" id="{7BA39482-6368-6793-C7A1-2CE45DA9A315}"/>
                  </a:ext>
                </a:extLst>
              </p:cNvPr>
              <p:cNvCxnSpPr>
                <a:endCxn id="1483" idx="2"/>
              </p:cNvCxnSpPr>
              <p:nvPr/>
            </p:nvCxnSpPr>
            <p:spPr>
              <a:xfrm>
                <a:off x="1681845" y="4381384"/>
                <a:ext cx="629331"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518" name="Group 520">
                <a:extLst>
                  <a:ext uri="{FF2B5EF4-FFF2-40B4-BE49-F238E27FC236}">
                    <a16:creationId xmlns:a16="http://schemas.microsoft.com/office/drawing/2014/main" id="{B7A93C98-F8E5-BDA4-BAB1-3CA7E74BE04C}"/>
                  </a:ext>
                </a:extLst>
              </p:cNvPr>
              <p:cNvGrpSpPr>
                <a:grpSpLocks/>
              </p:cNvGrpSpPr>
              <p:nvPr/>
            </p:nvGrpSpPr>
            <p:grpSpPr bwMode="auto">
              <a:xfrm>
                <a:off x="4730244" y="6019372"/>
                <a:ext cx="234078" cy="364122"/>
                <a:chOff x="7010400" y="2514600"/>
                <a:chExt cx="685800" cy="1066800"/>
              </a:xfrm>
            </p:grpSpPr>
            <p:sp>
              <p:nvSpPr>
                <p:cNvPr id="1550" name="Rectangle 1549">
                  <a:extLst>
                    <a:ext uri="{FF2B5EF4-FFF2-40B4-BE49-F238E27FC236}">
                      <a16:creationId xmlns:a16="http://schemas.microsoft.com/office/drawing/2014/main" id="{4860BAAC-AA8F-9375-C9C3-2146A56D3E9C}"/>
                    </a:ext>
                  </a:extLst>
                </p:cNvPr>
                <p:cNvSpPr/>
                <p:nvPr/>
              </p:nvSpPr>
              <p:spPr>
                <a:xfrm>
                  <a:off x="7008056" y="2512998"/>
                  <a:ext cx="682896" cy="1041409"/>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1" name="Isosceles Triangle 1550">
                  <a:extLst>
                    <a:ext uri="{FF2B5EF4-FFF2-40B4-BE49-F238E27FC236}">
                      <a16:creationId xmlns:a16="http://schemas.microsoft.com/office/drawing/2014/main" id="{641715B5-8CD9-7A3C-1642-42E8EC86BB3A}"/>
                    </a:ext>
                  </a:extLst>
                </p:cNvPr>
                <p:cNvSpPr/>
                <p:nvPr/>
              </p:nvSpPr>
              <p:spPr>
                <a:xfrm rot="-16200000">
                  <a:off x="7016595" y="3340999"/>
                  <a:ext cx="136579" cy="153646"/>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19" name="Straight Connector 1518">
                <a:extLst>
                  <a:ext uri="{FF2B5EF4-FFF2-40B4-BE49-F238E27FC236}">
                    <a16:creationId xmlns:a16="http://schemas.microsoft.com/office/drawing/2014/main" id="{1ACE491C-3A19-C1ED-4B19-F56D8B0703B5}"/>
                  </a:ext>
                </a:extLst>
              </p:cNvPr>
              <p:cNvCxnSpPr/>
              <p:nvPr/>
            </p:nvCxnSpPr>
            <p:spPr>
              <a:xfrm>
                <a:off x="4636208" y="6327665"/>
                <a:ext cx="9906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520" name="Group 522">
                <a:extLst>
                  <a:ext uri="{FF2B5EF4-FFF2-40B4-BE49-F238E27FC236}">
                    <a16:creationId xmlns:a16="http://schemas.microsoft.com/office/drawing/2014/main" id="{003E395F-07A2-CBA6-79C9-DF617A3A5481}"/>
                  </a:ext>
                </a:extLst>
              </p:cNvPr>
              <p:cNvGrpSpPr>
                <a:grpSpLocks/>
              </p:cNvGrpSpPr>
              <p:nvPr/>
            </p:nvGrpSpPr>
            <p:grpSpPr bwMode="auto">
              <a:xfrm>
                <a:off x="5290361" y="6019395"/>
                <a:ext cx="234078" cy="364122"/>
                <a:chOff x="7010400" y="2514600"/>
                <a:chExt cx="685800" cy="1066800"/>
              </a:xfrm>
            </p:grpSpPr>
            <p:sp>
              <p:nvSpPr>
                <p:cNvPr id="1548" name="Rectangle 1547">
                  <a:extLst>
                    <a:ext uri="{FF2B5EF4-FFF2-40B4-BE49-F238E27FC236}">
                      <a16:creationId xmlns:a16="http://schemas.microsoft.com/office/drawing/2014/main" id="{2E5D5AC4-AA11-3C9E-8D77-92D52696A922}"/>
                    </a:ext>
                  </a:extLst>
                </p:cNvPr>
                <p:cNvSpPr/>
                <p:nvPr/>
              </p:nvSpPr>
              <p:spPr>
                <a:xfrm>
                  <a:off x="7005969" y="2512933"/>
                  <a:ext cx="717041" cy="1041409"/>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9" name="Isosceles Triangle 1548">
                  <a:extLst>
                    <a:ext uri="{FF2B5EF4-FFF2-40B4-BE49-F238E27FC236}">
                      <a16:creationId xmlns:a16="http://schemas.microsoft.com/office/drawing/2014/main" id="{FC7B5C0A-4888-6A24-4945-B8A23921439F}"/>
                    </a:ext>
                  </a:extLst>
                </p:cNvPr>
                <p:cNvSpPr/>
                <p:nvPr/>
              </p:nvSpPr>
              <p:spPr>
                <a:xfrm rot="-16200000">
                  <a:off x="7014508" y="3340935"/>
                  <a:ext cx="136579" cy="153646"/>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21" name="Straight Connector 1520">
                <a:extLst>
                  <a:ext uri="{FF2B5EF4-FFF2-40B4-BE49-F238E27FC236}">
                    <a16:creationId xmlns:a16="http://schemas.microsoft.com/office/drawing/2014/main" id="{0BE1C7A0-7EA6-F7DC-7AB0-3BD13424965B}"/>
                  </a:ext>
                </a:extLst>
              </p:cNvPr>
              <p:cNvCxnSpPr/>
              <p:nvPr/>
            </p:nvCxnSpPr>
            <p:spPr>
              <a:xfrm>
                <a:off x="5114034" y="6316011"/>
                <a:ext cx="174814"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2" name="Straight Connector 1521">
                <a:extLst>
                  <a:ext uri="{FF2B5EF4-FFF2-40B4-BE49-F238E27FC236}">
                    <a16:creationId xmlns:a16="http://schemas.microsoft.com/office/drawing/2014/main" id="{AF71A1E9-8E48-383E-9818-08BA97104AC1}"/>
                  </a:ext>
                </a:extLst>
              </p:cNvPr>
              <p:cNvCxnSpPr/>
              <p:nvPr/>
            </p:nvCxnSpPr>
            <p:spPr>
              <a:xfrm>
                <a:off x="5114034" y="6316011"/>
                <a:ext cx="0" cy="17481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3" name="Straight Connector 1522">
                <a:extLst>
                  <a:ext uri="{FF2B5EF4-FFF2-40B4-BE49-F238E27FC236}">
                    <a16:creationId xmlns:a16="http://schemas.microsoft.com/office/drawing/2014/main" id="{6AB22DCA-C540-61CC-189C-0597A0925529}"/>
                  </a:ext>
                </a:extLst>
              </p:cNvPr>
              <p:cNvCxnSpPr/>
              <p:nvPr/>
            </p:nvCxnSpPr>
            <p:spPr>
              <a:xfrm>
                <a:off x="4636208" y="6327665"/>
                <a:ext cx="0" cy="15150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4" name="Straight Connector 1523">
                <a:extLst>
                  <a:ext uri="{FF2B5EF4-FFF2-40B4-BE49-F238E27FC236}">
                    <a16:creationId xmlns:a16="http://schemas.microsoft.com/office/drawing/2014/main" id="{3A1D8529-969F-1BD5-F183-096C370D4C1A}"/>
                  </a:ext>
                </a:extLst>
              </p:cNvPr>
              <p:cNvCxnSpPr/>
              <p:nvPr/>
            </p:nvCxnSpPr>
            <p:spPr>
              <a:xfrm>
                <a:off x="4572108" y="6490826"/>
                <a:ext cx="541926"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5" name="Straight Connector 1524">
                <a:extLst>
                  <a:ext uri="{FF2B5EF4-FFF2-40B4-BE49-F238E27FC236}">
                    <a16:creationId xmlns:a16="http://schemas.microsoft.com/office/drawing/2014/main" id="{AD629C1F-9FA2-913B-590F-111C2F10399F}"/>
                  </a:ext>
                </a:extLst>
              </p:cNvPr>
              <p:cNvCxnSpPr/>
              <p:nvPr/>
            </p:nvCxnSpPr>
            <p:spPr>
              <a:xfrm>
                <a:off x="4956699" y="6112061"/>
                <a:ext cx="332149"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526" name="Group 528">
                <a:extLst>
                  <a:ext uri="{FF2B5EF4-FFF2-40B4-BE49-F238E27FC236}">
                    <a16:creationId xmlns:a16="http://schemas.microsoft.com/office/drawing/2014/main" id="{E80794A3-22FC-7371-8070-118BE4CE5524}"/>
                  </a:ext>
                </a:extLst>
              </p:cNvPr>
              <p:cNvGrpSpPr>
                <a:grpSpLocks/>
              </p:cNvGrpSpPr>
              <p:nvPr/>
            </p:nvGrpSpPr>
            <p:grpSpPr bwMode="auto">
              <a:xfrm>
                <a:off x="4158292" y="5119909"/>
                <a:ext cx="252143" cy="372708"/>
                <a:chOff x="3048000" y="2514600"/>
                <a:chExt cx="685800" cy="1066800"/>
              </a:xfrm>
            </p:grpSpPr>
            <p:sp>
              <p:nvSpPr>
                <p:cNvPr id="1546" name="Rectangle 1545">
                  <a:extLst>
                    <a:ext uri="{FF2B5EF4-FFF2-40B4-BE49-F238E27FC236}">
                      <a16:creationId xmlns:a16="http://schemas.microsoft.com/office/drawing/2014/main" id="{D06107E3-C9A4-B3BC-5361-4E5DEF197623}"/>
                    </a:ext>
                  </a:extLst>
                </p:cNvPr>
                <p:cNvSpPr/>
                <p:nvPr/>
              </p:nvSpPr>
              <p:spPr>
                <a:xfrm>
                  <a:off x="3048250" y="2485623"/>
                  <a:ext cx="68150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7" name="Isosceles Triangle 1546">
                  <a:extLst>
                    <a:ext uri="{FF2B5EF4-FFF2-40B4-BE49-F238E27FC236}">
                      <a16:creationId xmlns:a16="http://schemas.microsoft.com/office/drawing/2014/main" id="{5A4C2D67-19EC-2AA6-853F-9E333DD23CEE}"/>
                    </a:ext>
                  </a:extLst>
                </p:cNvPr>
                <p:cNvSpPr/>
                <p:nvPr/>
              </p:nvSpPr>
              <p:spPr>
                <a:xfrm rot="-16200000">
                  <a:off x="3052442" y="3315385"/>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27" name="Group 529">
                <a:extLst>
                  <a:ext uri="{FF2B5EF4-FFF2-40B4-BE49-F238E27FC236}">
                    <a16:creationId xmlns:a16="http://schemas.microsoft.com/office/drawing/2014/main" id="{278C4A20-6766-B6E4-465A-480D5817A611}"/>
                  </a:ext>
                </a:extLst>
              </p:cNvPr>
              <p:cNvGrpSpPr>
                <a:grpSpLocks/>
              </p:cNvGrpSpPr>
              <p:nvPr/>
            </p:nvGrpSpPr>
            <p:grpSpPr bwMode="auto">
              <a:xfrm>
                <a:off x="6029462" y="5119909"/>
                <a:ext cx="234078" cy="364122"/>
                <a:chOff x="7010400" y="2514600"/>
                <a:chExt cx="685800" cy="1066800"/>
              </a:xfrm>
            </p:grpSpPr>
            <p:sp>
              <p:nvSpPr>
                <p:cNvPr id="1544" name="Rectangle 1543">
                  <a:extLst>
                    <a:ext uri="{FF2B5EF4-FFF2-40B4-BE49-F238E27FC236}">
                      <a16:creationId xmlns:a16="http://schemas.microsoft.com/office/drawing/2014/main" id="{7EAD5551-E7E0-36CB-F7E7-102F28907FD6}"/>
                    </a:ext>
                  </a:extLst>
                </p:cNvPr>
                <p:cNvSpPr/>
                <p:nvPr/>
              </p:nvSpPr>
              <p:spPr>
                <a:xfrm>
                  <a:off x="7008733" y="2484940"/>
                  <a:ext cx="682896" cy="1092632"/>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5" name="Isosceles Triangle 1544">
                  <a:extLst>
                    <a:ext uri="{FF2B5EF4-FFF2-40B4-BE49-F238E27FC236}">
                      <a16:creationId xmlns:a16="http://schemas.microsoft.com/office/drawing/2014/main" id="{91172F1F-7C59-8506-55EE-25B30F5B4232}"/>
                    </a:ext>
                  </a:extLst>
                </p:cNvPr>
                <p:cNvSpPr/>
                <p:nvPr/>
              </p:nvSpPr>
              <p:spPr>
                <a:xfrm rot="-16200000">
                  <a:off x="7008733" y="3355625"/>
                  <a:ext cx="153657" cy="153657"/>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28" name="Straight Connector 1527">
                <a:extLst>
                  <a:ext uri="{FF2B5EF4-FFF2-40B4-BE49-F238E27FC236}">
                    <a16:creationId xmlns:a16="http://schemas.microsoft.com/office/drawing/2014/main" id="{58323B57-248D-6300-16B8-9648F12B41AC}"/>
                  </a:ext>
                </a:extLst>
              </p:cNvPr>
              <p:cNvCxnSpPr/>
              <p:nvPr/>
            </p:nvCxnSpPr>
            <p:spPr>
              <a:xfrm>
                <a:off x="5690919" y="5313734"/>
                <a:ext cx="0" cy="798327"/>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529" name="Straight Connector 1528">
                <a:extLst>
                  <a:ext uri="{FF2B5EF4-FFF2-40B4-BE49-F238E27FC236}">
                    <a16:creationId xmlns:a16="http://schemas.microsoft.com/office/drawing/2014/main" id="{2FDB9FC0-8E86-0D7E-EE0D-6D4645D06045}"/>
                  </a:ext>
                </a:extLst>
              </p:cNvPr>
              <p:cNvCxnSpPr/>
              <p:nvPr/>
            </p:nvCxnSpPr>
            <p:spPr>
              <a:xfrm>
                <a:off x="5859908" y="5436107"/>
                <a:ext cx="18064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530" name="Straight Connector 1529">
                <a:extLst>
                  <a:ext uri="{FF2B5EF4-FFF2-40B4-BE49-F238E27FC236}">
                    <a16:creationId xmlns:a16="http://schemas.microsoft.com/office/drawing/2014/main" id="{3F2FF69E-5B09-FBBB-2AD6-CB5978006692}"/>
                  </a:ext>
                </a:extLst>
              </p:cNvPr>
              <p:cNvCxnSpPr/>
              <p:nvPr/>
            </p:nvCxnSpPr>
            <p:spPr>
              <a:xfrm>
                <a:off x="4070973" y="5436107"/>
                <a:ext cx="93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1" name="Straight Connector 1530">
                <a:extLst>
                  <a:ext uri="{FF2B5EF4-FFF2-40B4-BE49-F238E27FC236}">
                    <a16:creationId xmlns:a16="http://schemas.microsoft.com/office/drawing/2014/main" id="{8500F3A6-8D3D-61AC-C8FC-CF0ABF691C27}"/>
                  </a:ext>
                </a:extLst>
              </p:cNvPr>
              <p:cNvCxnSpPr/>
              <p:nvPr/>
            </p:nvCxnSpPr>
            <p:spPr>
              <a:xfrm>
                <a:off x="4408948" y="5220499"/>
                <a:ext cx="1619946"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86A07C31-CD19-8672-2B7B-345ABA0AEE38}"/>
                  </a:ext>
                </a:extLst>
              </p:cNvPr>
              <p:cNvCxnSpPr>
                <a:endCxn id="1538" idx="1"/>
              </p:cNvCxnSpPr>
              <p:nvPr/>
            </p:nvCxnSpPr>
            <p:spPr>
              <a:xfrm>
                <a:off x="6261979" y="5214674"/>
                <a:ext cx="1730663" cy="5825"/>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533" name="Group 535">
                <a:extLst>
                  <a:ext uri="{FF2B5EF4-FFF2-40B4-BE49-F238E27FC236}">
                    <a16:creationId xmlns:a16="http://schemas.microsoft.com/office/drawing/2014/main" id="{B2C7EF35-DE88-09F3-CE90-B6CF0F6E1382}"/>
                  </a:ext>
                </a:extLst>
              </p:cNvPr>
              <p:cNvGrpSpPr>
                <a:grpSpLocks/>
              </p:cNvGrpSpPr>
              <p:nvPr/>
            </p:nvGrpSpPr>
            <p:grpSpPr bwMode="auto">
              <a:xfrm>
                <a:off x="3858011" y="6019372"/>
                <a:ext cx="252143" cy="372708"/>
                <a:chOff x="3048000" y="2514600"/>
                <a:chExt cx="685800" cy="1066800"/>
              </a:xfrm>
            </p:grpSpPr>
            <p:sp>
              <p:nvSpPr>
                <p:cNvPr id="1542" name="Rectangle 1541">
                  <a:extLst>
                    <a:ext uri="{FF2B5EF4-FFF2-40B4-BE49-F238E27FC236}">
                      <a16:creationId xmlns:a16="http://schemas.microsoft.com/office/drawing/2014/main" id="{7BE9F7E5-13BC-8412-1A81-BBDD68E4E1D2}"/>
                    </a:ext>
                  </a:extLst>
                </p:cNvPr>
                <p:cNvSpPr/>
                <p:nvPr/>
              </p:nvSpPr>
              <p:spPr>
                <a:xfrm>
                  <a:off x="3072520" y="2513035"/>
                  <a:ext cx="665663"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3" name="Isosceles Triangle 1542">
                  <a:extLst>
                    <a:ext uri="{FF2B5EF4-FFF2-40B4-BE49-F238E27FC236}">
                      <a16:creationId xmlns:a16="http://schemas.microsoft.com/office/drawing/2014/main" id="{032D967B-96FA-8C24-2C4A-F46F9C07870F}"/>
                    </a:ext>
                  </a:extLst>
                </p:cNvPr>
                <p:cNvSpPr/>
                <p:nvPr/>
              </p:nvSpPr>
              <p:spPr>
                <a:xfrm rot="-16200000">
                  <a:off x="3068785" y="3350724"/>
                  <a:ext cx="150107" cy="142637"/>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34" name="Straight Connector 1533">
                <a:extLst>
                  <a:ext uri="{FF2B5EF4-FFF2-40B4-BE49-F238E27FC236}">
                    <a16:creationId xmlns:a16="http://schemas.microsoft.com/office/drawing/2014/main" id="{C0F9CEA4-4BB9-7D8F-5D2C-BA3D52A43157}"/>
                  </a:ext>
                </a:extLst>
              </p:cNvPr>
              <p:cNvCxnSpPr/>
              <p:nvPr/>
            </p:nvCxnSpPr>
            <p:spPr>
              <a:xfrm>
                <a:off x="3773791" y="6339319"/>
                <a:ext cx="87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5" name="Straight Connector 1534">
                <a:extLst>
                  <a:ext uri="{FF2B5EF4-FFF2-40B4-BE49-F238E27FC236}">
                    <a16:creationId xmlns:a16="http://schemas.microsoft.com/office/drawing/2014/main" id="{B239C66E-5EB7-F043-AB79-26E2329C7513}"/>
                  </a:ext>
                </a:extLst>
              </p:cNvPr>
              <p:cNvCxnSpPr/>
              <p:nvPr/>
            </p:nvCxnSpPr>
            <p:spPr>
              <a:xfrm>
                <a:off x="4111765" y="6112061"/>
                <a:ext cx="61767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36" name="Straight Connector 1535">
                <a:extLst>
                  <a:ext uri="{FF2B5EF4-FFF2-40B4-BE49-F238E27FC236}">
                    <a16:creationId xmlns:a16="http://schemas.microsoft.com/office/drawing/2014/main" id="{B2BC9F8F-8001-14AD-1BDF-717A3D72B387}"/>
                  </a:ext>
                </a:extLst>
              </p:cNvPr>
              <p:cNvCxnSpPr/>
              <p:nvPr/>
            </p:nvCxnSpPr>
            <p:spPr>
              <a:xfrm>
                <a:off x="5527759" y="6112061"/>
                <a:ext cx="16316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537" name="Straight Connector 1536">
                <a:extLst>
                  <a:ext uri="{FF2B5EF4-FFF2-40B4-BE49-F238E27FC236}">
                    <a16:creationId xmlns:a16="http://schemas.microsoft.com/office/drawing/2014/main" id="{3E0A5581-0962-44AD-702C-29855F5A11EE}"/>
                  </a:ext>
                </a:extLst>
              </p:cNvPr>
              <p:cNvCxnSpPr/>
              <p:nvPr/>
            </p:nvCxnSpPr>
            <p:spPr>
              <a:xfrm>
                <a:off x="5690919" y="5313734"/>
                <a:ext cx="337974"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538" name="Rectangle 1537">
                <a:extLst>
                  <a:ext uri="{FF2B5EF4-FFF2-40B4-BE49-F238E27FC236}">
                    <a16:creationId xmlns:a16="http://schemas.microsoft.com/office/drawing/2014/main" id="{4343ABA4-8ADB-8D7E-E98D-125DCDB288A2}"/>
                  </a:ext>
                </a:extLst>
              </p:cNvPr>
              <p:cNvSpPr/>
              <p:nvPr/>
            </p:nvSpPr>
            <p:spPr>
              <a:xfrm>
                <a:off x="7992642" y="514474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39" name="Straight Connector 1538">
                <a:extLst>
                  <a:ext uri="{FF2B5EF4-FFF2-40B4-BE49-F238E27FC236}">
                    <a16:creationId xmlns:a16="http://schemas.microsoft.com/office/drawing/2014/main" id="{0F17CE2E-569A-AFBE-9101-B08F6E43A79B}"/>
                  </a:ext>
                </a:extLst>
              </p:cNvPr>
              <p:cNvCxnSpPr/>
              <p:nvPr/>
            </p:nvCxnSpPr>
            <p:spPr>
              <a:xfrm>
                <a:off x="1681845" y="6112061"/>
                <a:ext cx="2179351" cy="0"/>
              </a:xfrm>
              <a:prstGeom prst="line">
                <a:avLst/>
              </a:prstGeom>
            </p:spPr>
            <p:style>
              <a:lnRef idx="1">
                <a:schemeClr val="accent1"/>
              </a:lnRef>
              <a:fillRef idx="0">
                <a:schemeClr val="accent1"/>
              </a:fillRef>
              <a:effectRef idx="0">
                <a:schemeClr val="accent1"/>
              </a:effectRef>
              <a:fontRef idx="minor">
                <a:schemeClr val="tx1"/>
              </a:fontRef>
            </p:style>
          </p:cxnSp>
          <p:sp>
            <p:nvSpPr>
              <p:cNvPr id="1540" name="Rectangle 1539">
                <a:extLst>
                  <a:ext uri="{FF2B5EF4-FFF2-40B4-BE49-F238E27FC236}">
                    <a16:creationId xmlns:a16="http://schemas.microsoft.com/office/drawing/2014/main" id="{25E584B7-199D-6861-6219-9C206E668DB0}"/>
                  </a:ext>
                </a:extLst>
              </p:cNvPr>
              <p:cNvSpPr/>
              <p:nvPr/>
            </p:nvSpPr>
            <p:spPr>
              <a:xfrm>
                <a:off x="1530339" y="6047960"/>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41" name="Straight Connector 1540">
                <a:extLst>
                  <a:ext uri="{FF2B5EF4-FFF2-40B4-BE49-F238E27FC236}">
                    <a16:creationId xmlns:a16="http://schemas.microsoft.com/office/drawing/2014/main" id="{D64C9816-BD5C-5C8F-E25F-BFAA5619410F}"/>
                  </a:ext>
                </a:extLst>
              </p:cNvPr>
              <p:cNvCxnSpPr/>
              <p:nvPr/>
            </p:nvCxnSpPr>
            <p:spPr>
              <a:xfrm>
                <a:off x="3552360" y="5249637"/>
                <a:ext cx="594368"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8">
              <a:extLst>
                <a:ext uri="{FF2B5EF4-FFF2-40B4-BE49-F238E27FC236}">
                  <a16:creationId xmlns:a16="http://schemas.microsoft.com/office/drawing/2014/main" id="{CB31FD21-22D3-B3AB-2D61-C5169E51C13A}"/>
                </a:ext>
              </a:extLst>
            </p:cNvPr>
            <p:cNvGrpSpPr>
              <a:grpSpLocks/>
            </p:cNvGrpSpPr>
            <p:nvPr/>
          </p:nvGrpSpPr>
          <p:grpSpPr bwMode="auto">
            <a:xfrm>
              <a:off x="1848739" y="1359723"/>
              <a:ext cx="3248120" cy="2114501"/>
              <a:chOff x="1520302" y="1214239"/>
              <a:chExt cx="8365983" cy="5446187"/>
            </a:xfrm>
          </p:grpSpPr>
          <p:cxnSp>
            <p:nvCxnSpPr>
              <p:cNvPr id="1323" name="Straight Connector 1322">
                <a:extLst>
                  <a:ext uri="{FF2B5EF4-FFF2-40B4-BE49-F238E27FC236}">
                    <a16:creationId xmlns:a16="http://schemas.microsoft.com/office/drawing/2014/main" id="{6FCAA6E9-86BC-F7E7-1104-99F1A8F33E78}"/>
                  </a:ext>
                </a:extLst>
              </p:cNvPr>
              <p:cNvCxnSpPr/>
              <p:nvPr/>
            </p:nvCxnSpPr>
            <p:spPr>
              <a:xfrm>
                <a:off x="8001228" y="5754630"/>
                <a:ext cx="3671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953D534D-CC6B-0659-C7E3-4888E2B3EA09}"/>
                  </a:ext>
                </a:extLst>
              </p:cNvPr>
              <p:cNvCxnSpPr/>
              <p:nvPr/>
            </p:nvCxnSpPr>
            <p:spPr>
              <a:xfrm>
                <a:off x="8007053" y="6051814"/>
                <a:ext cx="367112" cy="0"/>
              </a:xfrm>
              <a:prstGeom prst="line">
                <a:avLst/>
              </a:prstGeom>
            </p:spPr>
            <p:style>
              <a:lnRef idx="1">
                <a:schemeClr val="accent2"/>
              </a:lnRef>
              <a:fillRef idx="0">
                <a:schemeClr val="accent2"/>
              </a:fillRef>
              <a:effectRef idx="0">
                <a:schemeClr val="accent2"/>
              </a:effectRef>
              <a:fontRef idx="minor">
                <a:schemeClr val="tx1"/>
              </a:fontRef>
            </p:style>
          </p:cxnSp>
          <p:sp>
            <p:nvSpPr>
              <p:cNvPr id="1325" name="Rectangle 1324">
                <a:extLst>
                  <a:ext uri="{FF2B5EF4-FFF2-40B4-BE49-F238E27FC236}">
                    <a16:creationId xmlns:a16="http://schemas.microsoft.com/office/drawing/2014/main" id="{179ED1E6-93E6-C52C-AD03-06924025DE92}"/>
                  </a:ext>
                </a:extLst>
              </p:cNvPr>
              <p:cNvSpPr/>
              <p:nvPr/>
            </p:nvSpPr>
            <p:spPr>
              <a:xfrm>
                <a:off x="1585544" y="1215248"/>
                <a:ext cx="6479781" cy="5331879"/>
              </a:xfrm>
              <a:prstGeom prst="rect">
                <a:avLst/>
              </a:prstGeom>
              <a:noFill/>
              <a:ln>
                <a:solidFill>
                  <a:srgbClr val="70AB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6" name="Straight Connector 1325">
                <a:extLst>
                  <a:ext uri="{FF2B5EF4-FFF2-40B4-BE49-F238E27FC236}">
                    <a16:creationId xmlns:a16="http://schemas.microsoft.com/office/drawing/2014/main" id="{F23F5D1B-0251-C9DF-7C27-4D1BF21D1F8C}"/>
                  </a:ext>
                </a:extLst>
              </p:cNvPr>
              <p:cNvCxnSpPr/>
              <p:nvPr/>
            </p:nvCxnSpPr>
            <p:spPr>
              <a:xfrm>
                <a:off x="2401344" y="2013575"/>
                <a:ext cx="22492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7" name="Straight Connector 1326">
                <a:extLst>
                  <a:ext uri="{FF2B5EF4-FFF2-40B4-BE49-F238E27FC236}">
                    <a16:creationId xmlns:a16="http://schemas.microsoft.com/office/drawing/2014/main" id="{D57BEC82-6A5D-58CA-892E-F4B0075CA8E5}"/>
                  </a:ext>
                </a:extLst>
              </p:cNvPr>
              <p:cNvCxnSpPr/>
              <p:nvPr/>
            </p:nvCxnSpPr>
            <p:spPr>
              <a:xfrm>
                <a:off x="6812491" y="4361930"/>
                <a:ext cx="11654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8" name="Straight Connector 1327">
                <a:extLst>
                  <a:ext uri="{FF2B5EF4-FFF2-40B4-BE49-F238E27FC236}">
                    <a16:creationId xmlns:a16="http://schemas.microsoft.com/office/drawing/2014/main" id="{C1B27A89-D76B-089A-7F05-66D0F5E6907E}"/>
                  </a:ext>
                </a:extLst>
              </p:cNvPr>
              <p:cNvCxnSpPr/>
              <p:nvPr/>
            </p:nvCxnSpPr>
            <p:spPr>
              <a:xfrm>
                <a:off x="5885974" y="1535746"/>
                <a:ext cx="2097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29" name="Straight Connector 1328">
                <a:extLst>
                  <a:ext uri="{FF2B5EF4-FFF2-40B4-BE49-F238E27FC236}">
                    <a16:creationId xmlns:a16="http://schemas.microsoft.com/office/drawing/2014/main" id="{39A8B28F-46BD-D069-CA40-852D7D1C50CA}"/>
                  </a:ext>
                </a:extLst>
              </p:cNvPr>
              <p:cNvCxnSpPr/>
              <p:nvPr/>
            </p:nvCxnSpPr>
            <p:spPr>
              <a:xfrm>
                <a:off x="3403612" y="2637082"/>
                <a:ext cx="19987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190C481A-DF8B-A0DF-E3D4-B38F4D72EE63}"/>
                  </a:ext>
                </a:extLst>
              </p:cNvPr>
              <p:cNvCxnSpPr/>
              <p:nvPr/>
            </p:nvCxnSpPr>
            <p:spPr>
              <a:xfrm>
                <a:off x="3123909" y="1529917"/>
                <a:ext cx="2488191" cy="0"/>
              </a:xfrm>
              <a:prstGeom prst="line">
                <a:avLst/>
              </a:prstGeom>
            </p:spPr>
            <p:style>
              <a:lnRef idx="1">
                <a:schemeClr val="accent1"/>
              </a:lnRef>
              <a:fillRef idx="0">
                <a:schemeClr val="accent1"/>
              </a:fillRef>
              <a:effectRef idx="0">
                <a:schemeClr val="accent1"/>
              </a:effectRef>
              <a:fontRef idx="minor">
                <a:schemeClr val="tx1"/>
              </a:fontRef>
            </p:style>
          </p:cxnSp>
          <p:sp>
            <p:nvSpPr>
              <p:cNvPr id="1331" name="Rectangle 1330">
                <a:extLst>
                  <a:ext uri="{FF2B5EF4-FFF2-40B4-BE49-F238E27FC236}">
                    <a16:creationId xmlns:a16="http://schemas.microsoft.com/office/drawing/2014/main" id="{CA7999EF-646F-34E4-F51C-96B6389F8278}"/>
                  </a:ext>
                </a:extLst>
              </p:cNvPr>
              <p:cNvSpPr/>
              <p:nvPr/>
            </p:nvSpPr>
            <p:spPr>
              <a:xfrm>
                <a:off x="1527273" y="140754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2" name="Rectangle 1331">
                <a:extLst>
                  <a:ext uri="{FF2B5EF4-FFF2-40B4-BE49-F238E27FC236}">
                    <a16:creationId xmlns:a16="http://schemas.microsoft.com/office/drawing/2014/main" id="{35191E6C-333C-2F87-A228-D6B2A156047B}"/>
                  </a:ext>
                </a:extLst>
              </p:cNvPr>
              <p:cNvSpPr/>
              <p:nvPr/>
            </p:nvSpPr>
            <p:spPr>
              <a:xfrm>
                <a:off x="1521447" y="430948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3" name="Rectangle 1332">
                <a:extLst>
                  <a:ext uri="{FF2B5EF4-FFF2-40B4-BE49-F238E27FC236}">
                    <a16:creationId xmlns:a16="http://schemas.microsoft.com/office/drawing/2014/main" id="{EDA6DE81-9ACF-7056-E239-57E0E6B8119E}"/>
                  </a:ext>
                </a:extLst>
              </p:cNvPr>
              <p:cNvSpPr/>
              <p:nvPr/>
            </p:nvSpPr>
            <p:spPr>
              <a:xfrm>
                <a:off x="7972090" y="568470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4" name="Rectangle 1333">
                <a:extLst>
                  <a:ext uri="{FF2B5EF4-FFF2-40B4-BE49-F238E27FC236}">
                    <a16:creationId xmlns:a16="http://schemas.microsoft.com/office/drawing/2014/main" id="{860960D0-811F-A31F-EEE7-A35F1B8D882E}"/>
                  </a:ext>
                </a:extLst>
              </p:cNvPr>
              <p:cNvSpPr/>
              <p:nvPr/>
            </p:nvSpPr>
            <p:spPr>
              <a:xfrm>
                <a:off x="7972090" y="5976063"/>
                <a:ext cx="151506" cy="15733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5" name="TextBox 337">
                <a:extLst>
                  <a:ext uri="{FF2B5EF4-FFF2-40B4-BE49-F238E27FC236}">
                    <a16:creationId xmlns:a16="http://schemas.microsoft.com/office/drawing/2014/main" id="{BEC40841-87FE-03AE-56B8-E7680681C44D}"/>
                  </a:ext>
                </a:extLst>
              </p:cNvPr>
              <p:cNvSpPr txBox="1">
                <a:spLocks noChangeArrowheads="1"/>
              </p:cNvSpPr>
              <p:nvPr/>
            </p:nvSpPr>
            <p:spPr bwMode="auto">
              <a:xfrm>
                <a:off x="8297759" y="5375824"/>
                <a:ext cx="1525589"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clk_1</a:t>
                </a:r>
              </a:p>
            </p:txBody>
          </p:sp>
          <p:sp>
            <p:nvSpPr>
              <p:cNvPr id="1336" name="TextBox 338">
                <a:extLst>
                  <a:ext uri="{FF2B5EF4-FFF2-40B4-BE49-F238E27FC236}">
                    <a16:creationId xmlns:a16="http://schemas.microsoft.com/office/drawing/2014/main" id="{A142CE2E-62FD-5A54-A718-E212A67B6688}"/>
                  </a:ext>
                </a:extLst>
              </p:cNvPr>
              <p:cNvSpPr txBox="1">
                <a:spLocks noChangeArrowheads="1"/>
              </p:cNvSpPr>
              <p:nvPr/>
            </p:nvSpPr>
            <p:spPr bwMode="auto">
              <a:xfrm>
                <a:off x="8295533" y="6208526"/>
                <a:ext cx="1590752"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clk_2</a:t>
                </a:r>
              </a:p>
            </p:txBody>
          </p:sp>
          <p:sp>
            <p:nvSpPr>
              <p:cNvPr id="1337" name="Rectangle 1336">
                <a:extLst>
                  <a:ext uri="{FF2B5EF4-FFF2-40B4-BE49-F238E27FC236}">
                    <a16:creationId xmlns:a16="http://schemas.microsoft.com/office/drawing/2014/main" id="{2F95BA6B-232B-C654-2692-FF609498FD1E}"/>
                  </a:ext>
                </a:extLst>
              </p:cNvPr>
              <p:cNvSpPr/>
              <p:nvPr/>
            </p:nvSpPr>
            <p:spPr>
              <a:xfrm>
                <a:off x="1527273" y="1908686"/>
                <a:ext cx="151506" cy="15733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8" name="Rectangle 1337">
                <a:extLst>
                  <a:ext uri="{FF2B5EF4-FFF2-40B4-BE49-F238E27FC236}">
                    <a16:creationId xmlns:a16="http://schemas.microsoft.com/office/drawing/2014/main" id="{9A838FC6-8A91-5FD0-CE80-82EA99A52706}"/>
                  </a:ext>
                </a:extLst>
              </p:cNvPr>
              <p:cNvSpPr/>
              <p:nvPr/>
            </p:nvSpPr>
            <p:spPr>
              <a:xfrm>
                <a:off x="1521447" y="2503059"/>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9" name="Group 341">
                <a:extLst>
                  <a:ext uri="{FF2B5EF4-FFF2-40B4-BE49-F238E27FC236}">
                    <a16:creationId xmlns:a16="http://schemas.microsoft.com/office/drawing/2014/main" id="{26535FC3-2D5B-0235-9A2E-35BFC042F9D0}"/>
                  </a:ext>
                </a:extLst>
              </p:cNvPr>
              <p:cNvGrpSpPr>
                <a:grpSpLocks/>
              </p:cNvGrpSpPr>
              <p:nvPr/>
            </p:nvGrpSpPr>
            <p:grpSpPr bwMode="auto">
              <a:xfrm>
                <a:off x="5615565" y="1402400"/>
                <a:ext cx="284918" cy="443206"/>
                <a:chOff x="7010400" y="2514600"/>
                <a:chExt cx="685800" cy="1066800"/>
              </a:xfrm>
            </p:grpSpPr>
            <p:sp>
              <p:nvSpPr>
                <p:cNvPr id="1458" name="Rectangle 1457">
                  <a:extLst>
                    <a:ext uri="{FF2B5EF4-FFF2-40B4-BE49-F238E27FC236}">
                      <a16:creationId xmlns:a16="http://schemas.microsoft.com/office/drawing/2014/main" id="{79FC484C-13DE-66C9-2A03-92FC5301E15D}"/>
                    </a:ext>
                  </a:extLst>
                </p:cNvPr>
                <p:cNvSpPr/>
                <p:nvPr/>
              </p:nvSpPr>
              <p:spPr>
                <a:xfrm>
                  <a:off x="6988029" y="2512957"/>
                  <a:ext cx="70129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9" name="Isosceles Triangle 1458">
                  <a:extLst>
                    <a:ext uri="{FF2B5EF4-FFF2-40B4-BE49-F238E27FC236}">
                      <a16:creationId xmlns:a16="http://schemas.microsoft.com/office/drawing/2014/main" id="{27180B94-40DA-E1D3-431E-4E0D7CF464C7}"/>
                    </a:ext>
                  </a:extLst>
                </p:cNvPr>
                <p:cNvSpPr/>
                <p:nvPr/>
              </p:nvSpPr>
              <p:spPr>
                <a:xfrm rot="-16200000">
                  <a:off x="6988029" y="3354519"/>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0" name="Group 342">
                <a:extLst>
                  <a:ext uri="{FF2B5EF4-FFF2-40B4-BE49-F238E27FC236}">
                    <a16:creationId xmlns:a16="http://schemas.microsoft.com/office/drawing/2014/main" id="{9B805B14-DE8F-2611-1837-94FFA0CF1681}"/>
                  </a:ext>
                </a:extLst>
              </p:cNvPr>
              <p:cNvGrpSpPr>
                <a:grpSpLocks/>
              </p:cNvGrpSpPr>
              <p:nvPr/>
            </p:nvGrpSpPr>
            <p:grpSpPr bwMode="auto">
              <a:xfrm>
                <a:off x="4870086" y="2490025"/>
                <a:ext cx="303552" cy="448699"/>
                <a:chOff x="3048000" y="2514600"/>
                <a:chExt cx="685800" cy="1066800"/>
              </a:xfrm>
            </p:grpSpPr>
            <p:sp>
              <p:nvSpPr>
                <p:cNvPr id="1456" name="Rectangle 1455">
                  <a:extLst>
                    <a:ext uri="{FF2B5EF4-FFF2-40B4-BE49-F238E27FC236}">
                      <a16:creationId xmlns:a16="http://schemas.microsoft.com/office/drawing/2014/main" id="{0D9B3A45-3F7E-536E-7D76-D550616E37F5}"/>
                    </a:ext>
                  </a:extLst>
                </p:cNvPr>
                <p:cNvSpPr/>
                <p:nvPr/>
              </p:nvSpPr>
              <p:spPr>
                <a:xfrm>
                  <a:off x="3052437" y="2517881"/>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7" name="Isosceles Triangle 1456">
                  <a:extLst>
                    <a:ext uri="{FF2B5EF4-FFF2-40B4-BE49-F238E27FC236}">
                      <a16:creationId xmlns:a16="http://schemas.microsoft.com/office/drawing/2014/main" id="{6991EB10-336D-2B35-4DC1-143CED78A92F}"/>
                    </a:ext>
                  </a:extLst>
                </p:cNvPr>
                <p:cNvSpPr/>
                <p:nvPr/>
              </p:nvSpPr>
              <p:spPr>
                <a:xfrm rot="-16200000">
                  <a:off x="3055221" y="3360209"/>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1" name="Group 343">
                <a:extLst>
                  <a:ext uri="{FF2B5EF4-FFF2-40B4-BE49-F238E27FC236}">
                    <a16:creationId xmlns:a16="http://schemas.microsoft.com/office/drawing/2014/main" id="{C1C3E91F-CFF0-1BD1-798F-BFA8EF44CEFA}"/>
                  </a:ext>
                </a:extLst>
              </p:cNvPr>
              <p:cNvGrpSpPr>
                <a:grpSpLocks/>
              </p:cNvGrpSpPr>
              <p:nvPr/>
            </p:nvGrpSpPr>
            <p:grpSpPr bwMode="auto">
              <a:xfrm>
                <a:off x="4648200" y="1881334"/>
                <a:ext cx="729028" cy="443206"/>
                <a:chOff x="4292257" y="2391367"/>
                <a:chExt cx="729028" cy="443206"/>
              </a:xfrm>
            </p:grpSpPr>
            <p:grpSp>
              <p:nvGrpSpPr>
                <p:cNvPr id="1449" name="Group 451">
                  <a:extLst>
                    <a:ext uri="{FF2B5EF4-FFF2-40B4-BE49-F238E27FC236}">
                      <a16:creationId xmlns:a16="http://schemas.microsoft.com/office/drawing/2014/main" id="{2F2628DE-6AF5-A700-6F33-C33462BB1DA4}"/>
                    </a:ext>
                  </a:extLst>
                </p:cNvPr>
                <p:cNvGrpSpPr>
                  <a:grpSpLocks/>
                </p:cNvGrpSpPr>
                <p:nvPr/>
              </p:nvGrpSpPr>
              <p:grpSpPr bwMode="auto">
                <a:xfrm>
                  <a:off x="4736367" y="2391367"/>
                  <a:ext cx="284918" cy="443206"/>
                  <a:chOff x="7010400" y="2514600"/>
                  <a:chExt cx="685800" cy="1066800"/>
                </a:xfrm>
              </p:grpSpPr>
              <p:sp>
                <p:nvSpPr>
                  <p:cNvPr id="1454" name="Rectangle 1453">
                    <a:extLst>
                      <a:ext uri="{FF2B5EF4-FFF2-40B4-BE49-F238E27FC236}">
                        <a16:creationId xmlns:a16="http://schemas.microsoft.com/office/drawing/2014/main" id="{C96D756E-50D3-5598-C67A-A7C4F6CB4FF6}"/>
                      </a:ext>
                    </a:extLst>
                  </p:cNvPr>
                  <p:cNvSpPr/>
                  <p:nvPr/>
                </p:nvSpPr>
                <p:spPr>
                  <a:xfrm>
                    <a:off x="7013218" y="2510297"/>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5" name="Isosceles Triangle 1454">
                    <a:extLst>
                      <a:ext uri="{FF2B5EF4-FFF2-40B4-BE49-F238E27FC236}">
                        <a16:creationId xmlns:a16="http://schemas.microsoft.com/office/drawing/2014/main" id="{8EE1E9D9-6C6B-DA90-E130-E479892B260A}"/>
                      </a:ext>
                    </a:extLst>
                  </p:cNvPr>
                  <p:cNvSpPr/>
                  <p:nvPr/>
                </p:nvSpPr>
                <p:spPr>
                  <a:xfrm rot="-16200000">
                    <a:off x="7013218" y="3351860"/>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50" name="Group 452">
                  <a:extLst>
                    <a:ext uri="{FF2B5EF4-FFF2-40B4-BE49-F238E27FC236}">
                      <a16:creationId xmlns:a16="http://schemas.microsoft.com/office/drawing/2014/main" id="{FEA4828A-2413-7C72-4A28-FE005A97FA3A}"/>
                    </a:ext>
                  </a:extLst>
                </p:cNvPr>
                <p:cNvGrpSpPr>
                  <a:grpSpLocks/>
                </p:cNvGrpSpPr>
                <p:nvPr/>
              </p:nvGrpSpPr>
              <p:grpSpPr bwMode="auto">
                <a:xfrm>
                  <a:off x="4292257" y="2391367"/>
                  <a:ext cx="284918" cy="443206"/>
                  <a:chOff x="7010400" y="2514600"/>
                  <a:chExt cx="685800" cy="1066800"/>
                </a:xfrm>
              </p:grpSpPr>
              <p:sp>
                <p:nvSpPr>
                  <p:cNvPr id="1452" name="Rectangle 1451">
                    <a:extLst>
                      <a:ext uri="{FF2B5EF4-FFF2-40B4-BE49-F238E27FC236}">
                        <a16:creationId xmlns:a16="http://schemas.microsoft.com/office/drawing/2014/main" id="{BC10788B-AFE3-07BC-7777-5BDF2F6661AA}"/>
                      </a:ext>
                    </a:extLst>
                  </p:cNvPr>
                  <p:cNvSpPr/>
                  <p:nvPr/>
                </p:nvSpPr>
                <p:spPr>
                  <a:xfrm>
                    <a:off x="7016222" y="2510297"/>
                    <a:ext cx="70129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3" name="Isosceles Triangle 1452">
                    <a:extLst>
                      <a:ext uri="{FF2B5EF4-FFF2-40B4-BE49-F238E27FC236}">
                        <a16:creationId xmlns:a16="http://schemas.microsoft.com/office/drawing/2014/main" id="{9F1D1A6B-9CC1-A711-A1B8-722A82673012}"/>
                      </a:ext>
                    </a:extLst>
                  </p:cNvPr>
                  <p:cNvSpPr/>
                  <p:nvPr/>
                </p:nvSpPr>
                <p:spPr>
                  <a:xfrm rot="-16200000">
                    <a:off x="7016222" y="3351860"/>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51" name="Straight Connector 1450">
                  <a:extLst>
                    <a:ext uri="{FF2B5EF4-FFF2-40B4-BE49-F238E27FC236}">
                      <a16:creationId xmlns:a16="http://schemas.microsoft.com/office/drawing/2014/main" id="{41AC5A1B-5A00-5532-7D83-BB33116FB86F}"/>
                    </a:ext>
                  </a:extLst>
                </p:cNvPr>
                <p:cNvCxnSpPr/>
                <p:nvPr/>
              </p:nvCxnSpPr>
              <p:spPr>
                <a:xfrm>
                  <a:off x="4580207" y="2535260"/>
                  <a:ext cx="157331"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342" name="Group 344">
                <a:extLst>
                  <a:ext uri="{FF2B5EF4-FFF2-40B4-BE49-F238E27FC236}">
                    <a16:creationId xmlns:a16="http://schemas.microsoft.com/office/drawing/2014/main" id="{9A55F588-3D2C-4CE8-25FB-6718BF8208B6}"/>
                  </a:ext>
                </a:extLst>
              </p:cNvPr>
              <p:cNvGrpSpPr>
                <a:grpSpLocks/>
              </p:cNvGrpSpPr>
              <p:nvPr/>
            </p:nvGrpSpPr>
            <p:grpSpPr bwMode="auto">
              <a:xfrm>
                <a:off x="5352418" y="2494461"/>
                <a:ext cx="729028" cy="443206"/>
                <a:chOff x="5021285" y="3004002"/>
                <a:chExt cx="729028" cy="443206"/>
              </a:xfrm>
            </p:grpSpPr>
            <p:grpSp>
              <p:nvGrpSpPr>
                <p:cNvPr id="1442" name="Group 444">
                  <a:extLst>
                    <a:ext uri="{FF2B5EF4-FFF2-40B4-BE49-F238E27FC236}">
                      <a16:creationId xmlns:a16="http://schemas.microsoft.com/office/drawing/2014/main" id="{AE1EF839-EFDE-6604-9253-CE650A67E1BA}"/>
                    </a:ext>
                  </a:extLst>
                </p:cNvPr>
                <p:cNvGrpSpPr>
                  <a:grpSpLocks/>
                </p:cNvGrpSpPr>
                <p:nvPr/>
              </p:nvGrpSpPr>
              <p:grpSpPr bwMode="auto">
                <a:xfrm>
                  <a:off x="5465395" y="3004002"/>
                  <a:ext cx="284918" cy="443206"/>
                  <a:chOff x="7010400" y="2514600"/>
                  <a:chExt cx="685800" cy="1066800"/>
                </a:xfrm>
              </p:grpSpPr>
              <p:sp>
                <p:nvSpPr>
                  <p:cNvPr id="1447" name="Rectangle 1446">
                    <a:extLst>
                      <a:ext uri="{FF2B5EF4-FFF2-40B4-BE49-F238E27FC236}">
                        <a16:creationId xmlns:a16="http://schemas.microsoft.com/office/drawing/2014/main" id="{3B4FDC88-6004-3A92-FC7D-4EF96B8906DA}"/>
                      </a:ext>
                    </a:extLst>
                  </p:cNvPr>
                  <p:cNvSpPr/>
                  <p:nvPr/>
                </p:nvSpPr>
                <p:spPr>
                  <a:xfrm>
                    <a:off x="6987261" y="2521262"/>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8" name="Isosceles Triangle 1447">
                    <a:extLst>
                      <a:ext uri="{FF2B5EF4-FFF2-40B4-BE49-F238E27FC236}">
                        <a16:creationId xmlns:a16="http://schemas.microsoft.com/office/drawing/2014/main" id="{0767B832-6983-4660-A69F-B687BFED25DC}"/>
                      </a:ext>
                    </a:extLst>
                  </p:cNvPr>
                  <p:cNvSpPr/>
                  <p:nvPr/>
                </p:nvSpPr>
                <p:spPr>
                  <a:xfrm rot="-16200000">
                    <a:off x="6987251" y="3362833"/>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43" name="Straight Connector 1442">
                  <a:extLst>
                    <a:ext uri="{FF2B5EF4-FFF2-40B4-BE49-F238E27FC236}">
                      <a16:creationId xmlns:a16="http://schemas.microsoft.com/office/drawing/2014/main" id="{7DABE75A-144D-10FD-F240-3D806D74B754}"/>
                    </a:ext>
                  </a:extLst>
                </p:cNvPr>
                <p:cNvCxnSpPr/>
                <p:nvPr/>
              </p:nvCxnSpPr>
              <p:spPr>
                <a:xfrm>
                  <a:off x="5304276" y="3158276"/>
                  <a:ext cx="151505"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444" name="Group 446">
                  <a:extLst>
                    <a:ext uri="{FF2B5EF4-FFF2-40B4-BE49-F238E27FC236}">
                      <a16:creationId xmlns:a16="http://schemas.microsoft.com/office/drawing/2014/main" id="{EB96E3A5-8131-A80B-AD8C-EF68111D4CC9}"/>
                    </a:ext>
                  </a:extLst>
                </p:cNvPr>
                <p:cNvGrpSpPr>
                  <a:grpSpLocks/>
                </p:cNvGrpSpPr>
                <p:nvPr/>
              </p:nvGrpSpPr>
              <p:grpSpPr bwMode="auto">
                <a:xfrm>
                  <a:off x="5021285" y="3004002"/>
                  <a:ext cx="284918" cy="443206"/>
                  <a:chOff x="7010400" y="2514600"/>
                  <a:chExt cx="685800" cy="1066800"/>
                </a:xfrm>
              </p:grpSpPr>
              <p:sp>
                <p:nvSpPr>
                  <p:cNvPr id="1445" name="Rectangle 1444">
                    <a:extLst>
                      <a:ext uri="{FF2B5EF4-FFF2-40B4-BE49-F238E27FC236}">
                        <a16:creationId xmlns:a16="http://schemas.microsoft.com/office/drawing/2014/main" id="{CEFE73E6-6464-2F27-4C2D-F50DD4A6EEC6}"/>
                      </a:ext>
                    </a:extLst>
                  </p:cNvPr>
                  <p:cNvSpPr/>
                  <p:nvPr/>
                </p:nvSpPr>
                <p:spPr>
                  <a:xfrm>
                    <a:off x="7004286" y="2521262"/>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6" name="Isosceles Triangle 1445">
                    <a:extLst>
                      <a:ext uri="{FF2B5EF4-FFF2-40B4-BE49-F238E27FC236}">
                        <a16:creationId xmlns:a16="http://schemas.microsoft.com/office/drawing/2014/main" id="{598FBD3A-43E3-0435-DAA2-6BDBA868C866}"/>
                      </a:ext>
                    </a:extLst>
                  </p:cNvPr>
                  <p:cNvSpPr/>
                  <p:nvPr/>
                </p:nvSpPr>
                <p:spPr>
                  <a:xfrm rot="-16200000">
                    <a:off x="7004286" y="3362824"/>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343" name="Cloud 1342">
                <a:extLst>
                  <a:ext uri="{FF2B5EF4-FFF2-40B4-BE49-F238E27FC236}">
                    <a16:creationId xmlns:a16="http://schemas.microsoft.com/office/drawing/2014/main" id="{F3012B33-1718-2030-247D-6A5374EC24DE}"/>
                  </a:ext>
                </a:extLst>
              </p:cNvPr>
              <p:cNvSpPr/>
              <p:nvPr/>
            </p:nvSpPr>
            <p:spPr>
              <a:xfrm>
                <a:off x="6422071" y="2491404"/>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44" name="Straight Connector 1343">
                <a:extLst>
                  <a:ext uri="{FF2B5EF4-FFF2-40B4-BE49-F238E27FC236}">
                    <a16:creationId xmlns:a16="http://schemas.microsoft.com/office/drawing/2014/main" id="{F68442D5-0C7A-0D74-D43D-047DB90A21A0}"/>
                  </a:ext>
                </a:extLst>
              </p:cNvPr>
              <p:cNvCxnSpPr/>
              <p:nvPr/>
            </p:nvCxnSpPr>
            <p:spPr>
              <a:xfrm>
                <a:off x="6084097" y="2648737"/>
                <a:ext cx="33797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345" name="Group 347">
                <a:extLst>
                  <a:ext uri="{FF2B5EF4-FFF2-40B4-BE49-F238E27FC236}">
                    <a16:creationId xmlns:a16="http://schemas.microsoft.com/office/drawing/2014/main" id="{C3555FC7-D215-0086-ADBA-9D3F377C07E8}"/>
                  </a:ext>
                </a:extLst>
              </p:cNvPr>
              <p:cNvGrpSpPr>
                <a:grpSpLocks/>
              </p:cNvGrpSpPr>
              <p:nvPr/>
            </p:nvGrpSpPr>
            <p:grpSpPr bwMode="auto">
              <a:xfrm>
                <a:off x="2811734" y="1404684"/>
                <a:ext cx="303552" cy="448699"/>
                <a:chOff x="3048000" y="2514600"/>
                <a:chExt cx="685800" cy="1066800"/>
              </a:xfrm>
            </p:grpSpPr>
            <p:sp>
              <p:nvSpPr>
                <p:cNvPr id="1440" name="Rectangle 1439">
                  <a:extLst>
                    <a:ext uri="{FF2B5EF4-FFF2-40B4-BE49-F238E27FC236}">
                      <a16:creationId xmlns:a16="http://schemas.microsoft.com/office/drawing/2014/main" id="{27B15FF0-6528-8048-8971-FFF40F7D41F1}"/>
                    </a:ext>
                  </a:extLst>
                </p:cNvPr>
                <p:cNvSpPr/>
                <p:nvPr/>
              </p:nvSpPr>
              <p:spPr>
                <a:xfrm>
                  <a:off x="3068707" y="2521407"/>
                  <a:ext cx="671420"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1" name="Isosceles Triangle 1440">
                  <a:extLst>
                    <a:ext uri="{FF2B5EF4-FFF2-40B4-BE49-F238E27FC236}">
                      <a16:creationId xmlns:a16="http://schemas.microsoft.com/office/drawing/2014/main" id="{4B05AE8B-C6F8-C156-6CE6-E1E860451F9F}"/>
                    </a:ext>
                  </a:extLst>
                </p:cNvPr>
                <p:cNvSpPr/>
                <p:nvPr/>
              </p:nvSpPr>
              <p:spPr>
                <a:xfrm rot="-16200000">
                  <a:off x="3071492" y="3363735"/>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6" name="Group 348">
                <a:extLst>
                  <a:ext uri="{FF2B5EF4-FFF2-40B4-BE49-F238E27FC236}">
                    <a16:creationId xmlns:a16="http://schemas.microsoft.com/office/drawing/2014/main" id="{D892A4CE-9A6E-2A72-1D88-3977D08543D8}"/>
                  </a:ext>
                </a:extLst>
              </p:cNvPr>
              <p:cNvGrpSpPr>
                <a:grpSpLocks/>
              </p:cNvGrpSpPr>
              <p:nvPr/>
            </p:nvGrpSpPr>
            <p:grpSpPr bwMode="auto">
              <a:xfrm>
                <a:off x="2091208" y="1881334"/>
                <a:ext cx="303552" cy="448699"/>
                <a:chOff x="3048000" y="2514600"/>
                <a:chExt cx="685800" cy="1066800"/>
              </a:xfrm>
            </p:grpSpPr>
            <p:sp>
              <p:nvSpPr>
                <p:cNvPr id="1438" name="Rectangle 1437">
                  <a:extLst>
                    <a:ext uri="{FF2B5EF4-FFF2-40B4-BE49-F238E27FC236}">
                      <a16:creationId xmlns:a16="http://schemas.microsoft.com/office/drawing/2014/main" id="{276BDCC9-078B-A849-7CDA-036B5232F57C}"/>
                    </a:ext>
                  </a:extLst>
                </p:cNvPr>
                <p:cNvSpPr/>
                <p:nvPr/>
              </p:nvSpPr>
              <p:spPr>
                <a:xfrm>
                  <a:off x="3050936" y="2510350"/>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9" name="Isosceles Triangle 1438">
                  <a:extLst>
                    <a:ext uri="{FF2B5EF4-FFF2-40B4-BE49-F238E27FC236}">
                      <a16:creationId xmlns:a16="http://schemas.microsoft.com/office/drawing/2014/main" id="{A588F920-08F4-5E25-E435-092E6E3CCBFF}"/>
                    </a:ext>
                  </a:extLst>
                </p:cNvPr>
                <p:cNvSpPr/>
                <p:nvPr/>
              </p:nvSpPr>
              <p:spPr>
                <a:xfrm rot="-16200000">
                  <a:off x="3053729" y="3352678"/>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47" name="Cloud 1346">
                <a:extLst>
                  <a:ext uri="{FF2B5EF4-FFF2-40B4-BE49-F238E27FC236}">
                    <a16:creationId xmlns:a16="http://schemas.microsoft.com/office/drawing/2014/main" id="{DAB5E72B-24C0-3F13-C130-24985502CEEA}"/>
                  </a:ext>
                </a:extLst>
              </p:cNvPr>
              <p:cNvSpPr/>
              <p:nvPr/>
            </p:nvSpPr>
            <p:spPr>
              <a:xfrm>
                <a:off x="2313938" y="4227906"/>
                <a:ext cx="483651"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48" name="Group 350">
                <a:extLst>
                  <a:ext uri="{FF2B5EF4-FFF2-40B4-BE49-F238E27FC236}">
                    <a16:creationId xmlns:a16="http://schemas.microsoft.com/office/drawing/2014/main" id="{3E2B2A17-49E0-2CC8-F89A-83A100BD9E79}"/>
                  </a:ext>
                </a:extLst>
              </p:cNvPr>
              <p:cNvGrpSpPr>
                <a:grpSpLocks/>
              </p:cNvGrpSpPr>
              <p:nvPr/>
            </p:nvGrpSpPr>
            <p:grpSpPr bwMode="auto">
              <a:xfrm>
                <a:off x="5160705" y="4307725"/>
                <a:ext cx="303552" cy="448699"/>
                <a:chOff x="3048000" y="2514600"/>
                <a:chExt cx="685800" cy="1066800"/>
              </a:xfrm>
            </p:grpSpPr>
            <p:sp>
              <p:nvSpPr>
                <p:cNvPr id="1436" name="Rectangle 1435">
                  <a:extLst>
                    <a:ext uri="{FF2B5EF4-FFF2-40B4-BE49-F238E27FC236}">
                      <a16:creationId xmlns:a16="http://schemas.microsoft.com/office/drawing/2014/main" id="{2BF4088F-F5F4-BA29-99A7-ECB6A5B60B5E}"/>
                    </a:ext>
                  </a:extLst>
                </p:cNvPr>
                <p:cNvSpPr/>
                <p:nvPr/>
              </p:nvSpPr>
              <p:spPr>
                <a:xfrm>
                  <a:off x="3027782" y="2518789"/>
                  <a:ext cx="684581" cy="1039074"/>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7" name="Isosceles Triangle 1436">
                  <a:extLst>
                    <a:ext uri="{FF2B5EF4-FFF2-40B4-BE49-F238E27FC236}">
                      <a16:creationId xmlns:a16="http://schemas.microsoft.com/office/drawing/2014/main" id="{10C409BB-BD7A-F6CD-2ACD-78A2D333B303}"/>
                    </a:ext>
                  </a:extLst>
                </p:cNvPr>
                <p:cNvSpPr/>
                <p:nvPr/>
              </p:nvSpPr>
              <p:spPr>
                <a:xfrm rot="-16200000">
                  <a:off x="3037496" y="3340338"/>
                  <a:ext cx="13854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9" name="Group 351">
                <a:extLst>
                  <a:ext uri="{FF2B5EF4-FFF2-40B4-BE49-F238E27FC236}">
                    <a16:creationId xmlns:a16="http://schemas.microsoft.com/office/drawing/2014/main" id="{BF481ED0-C64F-179C-0D45-61707B23BA96}"/>
                  </a:ext>
                </a:extLst>
              </p:cNvPr>
              <p:cNvGrpSpPr>
                <a:grpSpLocks/>
              </p:cNvGrpSpPr>
              <p:nvPr/>
            </p:nvGrpSpPr>
            <p:grpSpPr bwMode="auto">
              <a:xfrm>
                <a:off x="3121823" y="2495922"/>
                <a:ext cx="282407" cy="439300"/>
                <a:chOff x="5201639" y="7315200"/>
                <a:chExt cx="685800" cy="1066800"/>
              </a:xfrm>
            </p:grpSpPr>
            <p:sp>
              <p:nvSpPr>
                <p:cNvPr id="1434" name="Rectangle 1433">
                  <a:extLst>
                    <a:ext uri="{FF2B5EF4-FFF2-40B4-BE49-F238E27FC236}">
                      <a16:creationId xmlns:a16="http://schemas.microsoft.com/office/drawing/2014/main" id="{29C5DD59-7BCA-4BBE-7603-3DA03BF7FF88}"/>
                    </a:ext>
                  </a:extLst>
                </p:cNvPr>
                <p:cNvSpPr/>
                <p:nvPr/>
              </p:nvSpPr>
              <p:spPr>
                <a:xfrm>
                  <a:off x="5206702" y="7318373"/>
                  <a:ext cx="679231" cy="1061318"/>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5" name="Isosceles Triangle 1434">
                  <a:extLst>
                    <a:ext uri="{FF2B5EF4-FFF2-40B4-BE49-F238E27FC236}">
                      <a16:creationId xmlns:a16="http://schemas.microsoft.com/office/drawing/2014/main" id="{817E0D78-737B-2ECD-8C2B-60DAA49FF013}"/>
                    </a:ext>
                  </a:extLst>
                </p:cNvPr>
                <p:cNvSpPr/>
                <p:nvPr/>
              </p:nvSpPr>
              <p:spPr>
                <a:xfrm rot="5400000">
                  <a:off x="5213787" y="8160348"/>
                  <a:ext cx="155655" cy="141506"/>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50" name="Straight Connector 1349">
                <a:extLst>
                  <a:ext uri="{FF2B5EF4-FFF2-40B4-BE49-F238E27FC236}">
                    <a16:creationId xmlns:a16="http://schemas.microsoft.com/office/drawing/2014/main" id="{92B66409-7A23-A662-6F0B-610CE5AB4A63}"/>
                  </a:ext>
                </a:extLst>
              </p:cNvPr>
              <p:cNvCxnSpPr/>
              <p:nvPr/>
            </p:nvCxnSpPr>
            <p:spPr>
              <a:xfrm>
                <a:off x="1672953" y="2584639"/>
                <a:ext cx="1445131" cy="0"/>
              </a:xfrm>
              <a:prstGeom prst="line">
                <a:avLst/>
              </a:prstGeom>
            </p:spPr>
            <p:style>
              <a:lnRef idx="1">
                <a:schemeClr val="accent6"/>
              </a:lnRef>
              <a:fillRef idx="0">
                <a:schemeClr val="accent6"/>
              </a:fillRef>
              <a:effectRef idx="0">
                <a:schemeClr val="accent6"/>
              </a:effectRef>
              <a:fontRef idx="minor">
                <a:schemeClr val="tx1"/>
              </a:fontRef>
            </p:style>
          </p:cxnSp>
          <p:sp>
            <p:nvSpPr>
              <p:cNvPr id="1351" name="Cloud 1350">
                <a:extLst>
                  <a:ext uri="{FF2B5EF4-FFF2-40B4-BE49-F238E27FC236}">
                    <a16:creationId xmlns:a16="http://schemas.microsoft.com/office/drawing/2014/main" id="{48836921-B1CE-893D-EDD3-671C7BED678C}"/>
                  </a:ext>
                </a:extLst>
              </p:cNvPr>
              <p:cNvSpPr/>
              <p:nvPr/>
            </p:nvSpPr>
            <p:spPr>
              <a:xfrm>
                <a:off x="5734468" y="4315312"/>
                <a:ext cx="483655"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52" name="Group 354">
                <a:extLst>
                  <a:ext uri="{FF2B5EF4-FFF2-40B4-BE49-F238E27FC236}">
                    <a16:creationId xmlns:a16="http://schemas.microsoft.com/office/drawing/2014/main" id="{5514419D-23C7-EC2B-20CF-345AF654BA5C}"/>
                  </a:ext>
                </a:extLst>
              </p:cNvPr>
              <p:cNvGrpSpPr>
                <a:grpSpLocks/>
              </p:cNvGrpSpPr>
              <p:nvPr/>
            </p:nvGrpSpPr>
            <p:grpSpPr bwMode="auto">
              <a:xfrm>
                <a:off x="6510494" y="4307724"/>
                <a:ext cx="303552" cy="448699"/>
                <a:chOff x="3048000" y="2514600"/>
                <a:chExt cx="685800" cy="1066800"/>
              </a:xfrm>
            </p:grpSpPr>
            <p:sp>
              <p:nvSpPr>
                <p:cNvPr id="1432" name="Rectangle 1431">
                  <a:extLst>
                    <a:ext uri="{FF2B5EF4-FFF2-40B4-BE49-F238E27FC236}">
                      <a16:creationId xmlns:a16="http://schemas.microsoft.com/office/drawing/2014/main" id="{AA7E1F29-8D2D-45A0-6BEF-9B62A46A6691}"/>
                    </a:ext>
                  </a:extLst>
                </p:cNvPr>
                <p:cNvSpPr/>
                <p:nvPr/>
              </p:nvSpPr>
              <p:spPr>
                <a:xfrm>
                  <a:off x="3045711" y="2518789"/>
                  <a:ext cx="684581" cy="1039074"/>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3" name="Isosceles Triangle 1432">
                  <a:extLst>
                    <a:ext uri="{FF2B5EF4-FFF2-40B4-BE49-F238E27FC236}">
                      <a16:creationId xmlns:a16="http://schemas.microsoft.com/office/drawing/2014/main" id="{5F3DBB6E-F5A7-327B-E8D2-5E64BA41A192}"/>
                    </a:ext>
                  </a:extLst>
                </p:cNvPr>
                <p:cNvSpPr/>
                <p:nvPr/>
              </p:nvSpPr>
              <p:spPr>
                <a:xfrm rot="-16200000">
                  <a:off x="3055425" y="3340338"/>
                  <a:ext cx="13854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53" name="Straight Connector 1352">
                <a:extLst>
                  <a:ext uri="{FF2B5EF4-FFF2-40B4-BE49-F238E27FC236}">
                    <a16:creationId xmlns:a16="http://schemas.microsoft.com/office/drawing/2014/main" id="{E4ECE489-39D8-F456-72D8-34E93436FD29}"/>
                  </a:ext>
                </a:extLst>
              </p:cNvPr>
              <p:cNvCxnSpPr/>
              <p:nvPr/>
            </p:nvCxnSpPr>
            <p:spPr>
              <a:xfrm>
                <a:off x="2774281" y="4379413"/>
                <a:ext cx="234251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354" name="Straight Connector 1353">
                <a:extLst>
                  <a:ext uri="{FF2B5EF4-FFF2-40B4-BE49-F238E27FC236}">
                    <a16:creationId xmlns:a16="http://schemas.microsoft.com/office/drawing/2014/main" id="{70D86042-6E6A-3527-12F0-DAA35A280045}"/>
                  </a:ext>
                </a:extLst>
              </p:cNvPr>
              <p:cNvCxnSpPr/>
              <p:nvPr/>
            </p:nvCxnSpPr>
            <p:spPr>
              <a:xfrm>
                <a:off x="5472249" y="4402722"/>
                <a:ext cx="29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5" name="Straight Connector 1354">
                <a:extLst>
                  <a:ext uri="{FF2B5EF4-FFF2-40B4-BE49-F238E27FC236}">
                    <a16:creationId xmlns:a16="http://schemas.microsoft.com/office/drawing/2014/main" id="{81DF0088-C224-FDEA-8306-EB39B7B49C62}"/>
                  </a:ext>
                </a:extLst>
              </p:cNvPr>
              <p:cNvCxnSpPr/>
              <p:nvPr/>
            </p:nvCxnSpPr>
            <p:spPr>
              <a:xfrm>
                <a:off x="6218123" y="4402722"/>
                <a:ext cx="29135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56" name="Group 358">
                <a:extLst>
                  <a:ext uri="{FF2B5EF4-FFF2-40B4-BE49-F238E27FC236}">
                    <a16:creationId xmlns:a16="http://schemas.microsoft.com/office/drawing/2014/main" id="{8C42625B-FDA5-F681-7785-320FF8757BD0}"/>
                  </a:ext>
                </a:extLst>
              </p:cNvPr>
              <p:cNvGrpSpPr>
                <a:grpSpLocks/>
              </p:cNvGrpSpPr>
              <p:nvPr/>
            </p:nvGrpSpPr>
            <p:grpSpPr bwMode="auto">
              <a:xfrm>
                <a:off x="6607507" y="1397951"/>
                <a:ext cx="284918" cy="443206"/>
                <a:chOff x="7010400" y="2514600"/>
                <a:chExt cx="685800" cy="1066800"/>
              </a:xfrm>
            </p:grpSpPr>
            <p:sp>
              <p:nvSpPr>
                <p:cNvPr id="1430" name="Rectangle 1429">
                  <a:extLst>
                    <a:ext uri="{FF2B5EF4-FFF2-40B4-BE49-F238E27FC236}">
                      <a16:creationId xmlns:a16="http://schemas.microsoft.com/office/drawing/2014/main" id="{A983C84F-A9D2-6772-0731-613D1A58CC6B}"/>
                    </a:ext>
                  </a:extLst>
                </p:cNvPr>
                <p:cNvSpPr/>
                <p:nvPr/>
              </p:nvSpPr>
              <p:spPr>
                <a:xfrm>
                  <a:off x="7012883" y="2537695"/>
                  <a:ext cx="659224"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1" name="Isosceles Triangle 1430">
                  <a:extLst>
                    <a:ext uri="{FF2B5EF4-FFF2-40B4-BE49-F238E27FC236}">
                      <a16:creationId xmlns:a16="http://schemas.microsoft.com/office/drawing/2014/main" id="{0D47369D-7CD5-5A0A-BF3B-EEE30EEF0D7C}"/>
                    </a:ext>
                  </a:extLst>
                </p:cNvPr>
                <p:cNvSpPr/>
                <p:nvPr/>
              </p:nvSpPr>
              <p:spPr>
                <a:xfrm rot="-16200000">
                  <a:off x="7012891" y="3379249"/>
                  <a:ext cx="15428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57" name="Cloud 1356">
                <a:extLst>
                  <a:ext uri="{FF2B5EF4-FFF2-40B4-BE49-F238E27FC236}">
                    <a16:creationId xmlns:a16="http://schemas.microsoft.com/office/drawing/2014/main" id="{69807984-76DD-D81A-8650-740AD39C1F7D}"/>
                  </a:ext>
                </a:extLst>
              </p:cNvPr>
              <p:cNvSpPr/>
              <p:nvPr/>
            </p:nvSpPr>
            <p:spPr>
              <a:xfrm>
                <a:off x="6008346" y="1401718"/>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8" name="Rectangle 1357">
                <a:extLst>
                  <a:ext uri="{FF2B5EF4-FFF2-40B4-BE49-F238E27FC236}">
                    <a16:creationId xmlns:a16="http://schemas.microsoft.com/office/drawing/2014/main" id="{89323984-F058-EDB6-85B2-D918045CCC73}"/>
                  </a:ext>
                </a:extLst>
              </p:cNvPr>
              <p:cNvSpPr/>
              <p:nvPr/>
            </p:nvSpPr>
            <p:spPr>
              <a:xfrm>
                <a:off x="1521447" y="364518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9" name="Chord 1358">
                <a:extLst>
                  <a:ext uri="{FF2B5EF4-FFF2-40B4-BE49-F238E27FC236}">
                    <a16:creationId xmlns:a16="http://schemas.microsoft.com/office/drawing/2014/main" id="{7C9E6C68-3D30-74EF-8D8D-0D769F39A26C}"/>
                  </a:ext>
                </a:extLst>
              </p:cNvPr>
              <p:cNvSpPr/>
              <p:nvPr/>
            </p:nvSpPr>
            <p:spPr>
              <a:xfrm rot="12084446">
                <a:off x="3426920" y="3464543"/>
                <a:ext cx="396246" cy="396249"/>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60" name="Straight Connector 1359">
                <a:extLst>
                  <a:ext uri="{FF2B5EF4-FFF2-40B4-BE49-F238E27FC236}">
                    <a16:creationId xmlns:a16="http://schemas.microsoft.com/office/drawing/2014/main" id="{DA14F79F-8EB7-FA8A-005A-4CC24EDA208F}"/>
                  </a:ext>
                </a:extLst>
              </p:cNvPr>
              <p:cNvCxnSpPr/>
              <p:nvPr/>
            </p:nvCxnSpPr>
            <p:spPr>
              <a:xfrm>
                <a:off x="2646084" y="3534469"/>
                <a:ext cx="0" cy="23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1" name="Straight Connector 1360">
                <a:extLst>
                  <a:ext uri="{FF2B5EF4-FFF2-40B4-BE49-F238E27FC236}">
                    <a16:creationId xmlns:a16="http://schemas.microsoft.com/office/drawing/2014/main" id="{6F499A11-4217-1C9E-FEB0-382686166357}"/>
                  </a:ext>
                </a:extLst>
              </p:cNvPr>
              <p:cNvCxnSpPr/>
              <p:nvPr/>
            </p:nvCxnSpPr>
            <p:spPr>
              <a:xfrm>
                <a:off x="2646084" y="3534469"/>
                <a:ext cx="90320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62" name="Group 364">
                <a:extLst>
                  <a:ext uri="{FF2B5EF4-FFF2-40B4-BE49-F238E27FC236}">
                    <a16:creationId xmlns:a16="http://schemas.microsoft.com/office/drawing/2014/main" id="{C817FF35-DFA4-773A-3F03-64BB10F66A63}"/>
                  </a:ext>
                </a:extLst>
              </p:cNvPr>
              <p:cNvGrpSpPr>
                <a:grpSpLocks/>
              </p:cNvGrpSpPr>
              <p:nvPr/>
            </p:nvGrpSpPr>
            <p:grpSpPr bwMode="auto">
              <a:xfrm>
                <a:off x="3206420" y="3723575"/>
                <a:ext cx="198353" cy="143246"/>
                <a:chOff x="5237565" y="4063130"/>
                <a:chExt cx="198353" cy="143246"/>
              </a:xfrm>
            </p:grpSpPr>
            <p:sp>
              <p:nvSpPr>
                <p:cNvPr id="1428" name="Isosceles Triangle 1427">
                  <a:extLst>
                    <a:ext uri="{FF2B5EF4-FFF2-40B4-BE49-F238E27FC236}">
                      <a16:creationId xmlns:a16="http://schemas.microsoft.com/office/drawing/2014/main" id="{45B25F21-1EB2-95CF-24C5-7F70E6B5B86C}"/>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9" name="Oval 1428">
                  <a:extLst>
                    <a:ext uri="{FF2B5EF4-FFF2-40B4-BE49-F238E27FC236}">
                      <a16:creationId xmlns:a16="http://schemas.microsoft.com/office/drawing/2014/main" id="{076A026F-74A2-24A8-D1E0-C2A7DDAE5BAB}"/>
                    </a:ext>
                  </a:extLst>
                </p:cNvPr>
                <p:cNvSpPr/>
                <p:nvPr/>
              </p:nvSpPr>
              <p:spPr>
                <a:xfrm>
                  <a:off x="5376483" y="4107113"/>
                  <a:ext cx="58271" cy="5244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363" name="Straight Connector 1362">
                <a:extLst>
                  <a:ext uri="{FF2B5EF4-FFF2-40B4-BE49-F238E27FC236}">
                    <a16:creationId xmlns:a16="http://schemas.microsoft.com/office/drawing/2014/main" id="{5FDAF57D-B1AA-1D12-F4A7-50C842997A27}"/>
                  </a:ext>
                </a:extLst>
              </p:cNvPr>
              <p:cNvCxnSpPr/>
              <p:nvPr/>
            </p:nvCxnSpPr>
            <p:spPr>
              <a:xfrm>
                <a:off x="3053983" y="3779211"/>
                <a:ext cx="1398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4DB0A9A1-1CF5-8F0F-4201-F1EE30725B41}"/>
                  </a:ext>
                </a:extLst>
              </p:cNvPr>
              <p:cNvCxnSpPr/>
              <p:nvPr/>
            </p:nvCxnSpPr>
            <p:spPr>
              <a:xfrm>
                <a:off x="3403612" y="3796694"/>
                <a:ext cx="145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5" name="Straight Connector 1364">
                <a:extLst>
                  <a:ext uri="{FF2B5EF4-FFF2-40B4-BE49-F238E27FC236}">
                    <a16:creationId xmlns:a16="http://schemas.microsoft.com/office/drawing/2014/main" id="{D3D5B5D5-0B38-9DD0-F505-62A429C149DF}"/>
                  </a:ext>
                </a:extLst>
              </p:cNvPr>
              <p:cNvCxnSpPr/>
              <p:nvPr/>
            </p:nvCxnSpPr>
            <p:spPr>
              <a:xfrm>
                <a:off x="3881437" y="3656842"/>
                <a:ext cx="1258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6" name="Straight Connector 1365">
                <a:extLst>
                  <a:ext uri="{FF2B5EF4-FFF2-40B4-BE49-F238E27FC236}">
                    <a16:creationId xmlns:a16="http://schemas.microsoft.com/office/drawing/2014/main" id="{A1100383-FF05-3B94-337F-A9DC2BF268D2}"/>
                  </a:ext>
                </a:extLst>
              </p:cNvPr>
              <p:cNvCxnSpPr/>
              <p:nvPr/>
            </p:nvCxnSpPr>
            <p:spPr>
              <a:xfrm>
                <a:off x="2547024" y="3773386"/>
                <a:ext cx="21560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67" name="Group 369">
                <a:extLst>
                  <a:ext uri="{FF2B5EF4-FFF2-40B4-BE49-F238E27FC236}">
                    <a16:creationId xmlns:a16="http://schemas.microsoft.com/office/drawing/2014/main" id="{67CCAE9B-9C25-758F-971B-C56C903331AE}"/>
                  </a:ext>
                </a:extLst>
              </p:cNvPr>
              <p:cNvGrpSpPr>
                <a:grpSpLocks/>
              </p:cNvGrpSpPr>
              <p:nvPr/>
            </p:nvGrpSpPr>
            <p:grpSpPr bwMode="auto">
              <a:xfrm>
                <a:off x="2249014" y="3650648"/>
                <a:ext cx="303552" cy="448699"/>
                <a:chOff x="3048000" y="2514600"/>
                <a:chExt cx="685800" cy="1066800"/>
              </a:xfrm>
            </p:grpSpPr>
            <p:sp>
              <p:nvSpPr>
                <p:cNvPr id="1426" name="Rectangle 1425">
                  <a:extLst>
                    <a:ext uri="{FF2B5EF4-FFF2-40B4-BE49-F238E27FC236}">
                      <a16:creationId xmlns:a16="http://schemas.microsoft.com/office/drawing/2014/main" id="{6A935E9C-B51B-DE08-1523-A5CE2C3040C7}"/>
                    </a:ext>
                  </a:extLst>
                </p:cNvPr>
                <p:cNvSpPr/>
                <p:nvPr/>
              </p:nvSpPr>
              <p:spPr>
                <a:xfrm>
                  <a:off x="3049858" y="2515464"/>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7" name="Isosceles Triangle 1426">
                  <a:extLst>
                    <a:ext uri="{FF2B5EF4-FFF2-40B4-BE49-F238E27FC236}">
                      <a16:creationId xmlns:a16="http://schemas.microsoft.com/office/drawing/2014/main" id="{285A9E5F-FDA9-6DCE-F658-22E5935698C6}"/>
                    </a:ext>
                  </a:extLst>
                </p:cNvPr>
                <p:cNvSpPr/>
                <p:nvPr/>
              </p:nvSpPr>
              <p:spPr>
                <a:xfrm rot="-16200000">
                  <a:off x="3052651" y="3357792"/>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68" name="Group 370">
                <a:extLst>
                  <a:ext uri="{FF2B5EF4-FFF2-40B4-BE49-F238E27FC236}">
                    <a16:creationId xmlns:a16="http://schemas.microsoft.com/office/drawing/2014/main" id="{758C150E-A48D-BD2A-6E1F-9BDB0B6B0F84}"/>
                  </a:ext>
                </a:extLst>
              </p:cNvPr>
              <p:cNvGrpSpPr>
                <a:grpSpLocks/>
              </p:cNvGrpSpPr>
              <p:nvPr/>
            </p:nvGrpSpPr>
            <p:grpSpPr bwMode="auto">
              <a:xfrm>
                <a:off x="2763466" y="3650316"/>
                <a:ext cx="303552" cy="448699"/>
                <a:chOff x="3048000" y="2514600"/>
                <a:chExt cx="685800" cy="1066800"/>
              </a:xfrm>
            </p:grpSpPr>
            <p:sp>
              <p:nvSpPr>
                <p:cNvPr id="1424" name="Rectangle 1423">
                  <a:extLst>
                    <a:ext uri="{FF2B5EF4-FFF2-40B4-BE49-F238E27FC236}">
                      <a16:creationId xmlns:a16="http://schemas.microsoft.com/office/drawing/2014/main" id="{DD67F96F-CB24-CEE2-C936-30F2462193F5}"/>
                    </a:ext>
                  </a:extLst>
                </p:cNvPr>
                <p:cNvSpPr/>
                <p:nvPr/>
              </p:nvSpPr>
              <p:spPr>
                <a:xfrm>
                  <a:off x="3046101" y="2516258"/>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5" name="Isosceles Triangle 1424">
                  <a:extLst>
                    <a:ext uri="{FF2B5EF4-FFF2-40B4-BE49-F238E27FC236}">
                      <a16:creationId xmlns:a16="http://schemas.microsoft.com/office/drawing/2014/main" id="{2589C06A-1A4A-E824-2036-5F54F27E6F14}"/>
                    </a:ext>
                  </a:extLst>
                </p:cNvPr>
                <p:cNvSpPr/>
                <p:nvPr/>
              </p:nvSpPr>
              <p:spPr>
                <a:xfrm rot="-16200000">
                  <a:off x="3048894" y="3358586"/>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69" name="Group 371">
                <a:extLst>
                  <a:ext uri="{FF2B5EF4-FFF2-40B4-BE49-F238E27FC236}">
                    <a16:creationId xmlns:a16="http://schemas.microsoft.com/office/drawing/2014/main" id="{DD10B5A8-A512-9B7E-20F4-EEC33D286701}"/>
                  </a:ext>
                </a:extLst>
              </p:cNvPr>
              <p:cNvGrpSpPr>
                <a:grpSpLocks/>
              </p:cNvGrpSpPr>
              <p:nvPr/>
            </p:nvGrpSpPr>
            <p:grpSpPr bwMode="auto">
              <a:xfrm>
                <a:off x="5115419" y="3494047"/>
                <a:ext cx="729028" cy="443206"/>
                <a:chOff x="5021285" y="3004002"/>
                <a:chExt cx="729028" cy="443206"/>
              </a:xfrm>
            </p:grpSpPr>
            <p:grpSp>
              <p:nvGrpSpPr>
                <p:cNvPr id="1417" name="Group 419">
                  <a:extLst>
                    <a:ext uri="{FF2B5EF4-FFF2-40B4-BE49-F238E27FC236}">
                      <a16:creationId xmlns:a16="http://schemas.microsoft.com/office/drawing/2014/main" id="{F7312A29-1A71-B619-8C92-E3161A3016A5}"/>
                    </a:ext>
                  </a:extLst>
                </p:cNvPr>
                <p:cNvGrpSpPr>
                  <a:grpSpLocks/>
                </p:cNvGrpSpPr>
                <p:nvPr/>
              </p:nvGrpSpPr>
              <p:grpSpPr bwMode="auto">
                <a:xfrm>
                  <a:off x="5465395" y="3004002"/>
                  <a:ext cx="284918" cy="443206"/>
                  <a:chOff x="7010400" y="2514600"/>
                  <a:chExt cx="685800" cy="1066800"/>
                </a:xfrm>
              </p:grpSpPr>
              <p:sp>
                <p:nvSpPr>
                  <p:cNvPr id="1422" name="Rectangle 1421">
                    <a:extLst>
                      <a:ext uri="{FF2B5EF4-FFF2-40B4-BE49-F238E27FC236}">
                        <a16:creationId xmlns:a16="http://schemas.microsoft.com/office/drawing/2014/main" id="{A15D4AE0-C7E8-C2A6-4133-F946C841E6F5}"/>
                      </a:ext>
                    </a:extLst>
                  </p:cNvPr>
                  <p:cNvSpPr/>
                  <p:nvPr/>
                </p:nvSpPr>
                <p:spPr>
                  <a:xfrm>
                    <a:off x="7010700" y="2513716"/>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3" name="Isosceles Triangle 1422">
                    <a:extLst>
                      <a:ext uri="{FF2B5EF4-FFF2-40B4-BE49-F238E27FC236}">
                        <a16:creationId xmlns:a16="http://schemas.microsoft.com/office/drawing/2014/main" id="{21543DA2-4C53-C75B-425B-708BC7E4CD74}"/>
                      </a:ext>
                    </a:extLst>
                  </p:cNvPr>
                  <p:cNvSpPr/>
                  <p:nvPr/>
                </p:nvSpPr>
                <p:spPr>
                  <a:xfrm rot="-16200000">
                    <a:off x="7010709" y="3355270"/>
                    <a:ext cx="15428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18" name="Straight Connector 1417">
                  <a:extLst>
                    <a:ext uri="{FF2B5EF4-FFF2-40B4-BE49-F238E27FC236}">
                      <a16:creationId xmlns:a16="http://schemas.microsoft.com/office/drawing/2014/main" id="{654B5F7E-0325-E059-572B-FFD1E016B0ED}"/>
                    </a:ext>
                  </a:extLst>
                </p:cNvPr>
                <p:cNvCxnSpPr/>
                <p:nvPr/>
              </p:nvCxnSpPr>
              <p:spPr>
                <a:xfrm>
                  <a:off x="5308189" y="3155141"/>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419" name="Group 421">
                  <a:extLst>
                    <a:ext uri="{FF2B5EF4-FFF2-40B4-BE49-F238E27FC236}">
                      <a16:creationId xmlns:a16="http://schemas.microsoft.com/office/drawing/2014/main" id="{7A817258-5400-0C46-C3FE-AE577A336637}"/>
                    </a:ext>
                  </a:extLst>
                </p:cNvPr>
                <p:cNvGrpSpPr>
                  <a:grpSpLocks/>
                </p:cNvGrpSpPr>
                <p:nvPr/>
              </p:nvGrpSpPr>
              <p:grpSpPr bwMode="auto">
                <a:xfrm>
                  <a:off x="5021285" y="3004002"/>
                  <a:ext cx="284918" cy="443206"/>
                  <a:chOff x="7010400" y="2514600"/>
                  <a:chExt cx="685800" cy="1066800"/>
                </a:xfrm>
              </p:grpSpPr>
              <p:sp>
                <p:nvSpPr>
                  <p:cNvPr id="1420" name="Rectangle 1419">
                    <a:extLst>
                      <a:ext uri="{FF2B5EF4-FFF2-40B4-BE49-F238E27FC236}">
                        <a16:creationId xmlns:a16="http://schemas.microsoft.com/office/drawing/2014/main" id="{BF8C8232-7797-F19B-BADB-A455957C726F}"/>
                      </a:ext>
                    </a:extLst>
                  </p:cNvPr>
                  <p:cNvSpPr/>
                  <p:nvPr/>
                </p:nvSpPr>
                <p:spPr>
                  <a:xfrm>
                    <a:off x="7013704" y="2513716"/>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1" name="Isosceles Triangle 1420">
                    <a:extLst>
                      <a:ext uri="{FF2B5EF4-FFF2-40B4-BE49-F238E27FC236}">
                        <a16:creationId xmlns:a16="http://schemas.microsoft.com/office/drawing/2014/main" id="{E54E775B-14E5-48CB-6CB2-8D97DCA0A49F}"/>
                      </a:ext>
                    </a:extLst>
                  </p:cNvPr>
                  <p:cNvSpPr/>
                  <p:nvPr/>
                </p:nvSpPr>
                <p:spPr>
                  <a:xfrm rot="-16200000">
                    <a:off x="7013713" y="3355270"/>
                    <a:ext cx="15428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370" name="Straight Connector 1369">
                <a:extLst>
                  <a:ext uri="{FF2B5EF4-FFF2-40B4-BE49-F238E27FC236}">
                    <a16:creationId xmlns:a16="http://schemas.microsoft.com/office/drawing/2014/main" id="{4CA2D697-95A9-19E5-4168-22C85E95FE50}"/>
                  </a:ext>
                </a:extLst>
              </p:cNvPr>
              <p:cNvCxnSpPr/>
              <p:nvPr/>
            </p:nvCxnSpPr>
            <p:spPr>
              <a:xfrm>
                <a:off x="1678778" y="1524091"/>
                <a:ext cx="11188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1" name="Straight Connector 1370">
                <a:extLst>
                  <a:ext uri="{FF2B5EF4-FFF2-40B4-BE49-F238E27FC236}">
                    <a16:creationId xmlns:a16="http://schemas.microsoft.com/office/drawing/2014/main" id="{FE1A8309-C83F-B394-69C9-245272A28E81}"/>
                  </a:ext>
                </a:extLst>
              </p:cNvPr>
              <p:cNvCxnSpPr/>
              <p:nvPr/>
            </p:nvCxnSpPr>
            <p:spPr>
              <a:xfrm>
                <a:off x="1696261" y="1984437"/>
                <a:ext cx="396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2" name="Straight Connector 1371">
                <a:extLst>
                  <a:ext uri="{FF2B5EF4-FFF2-40B4-BE49-F238E27FC236}">
                    <a16:creationId xmlns:a16="http://schemas.microsoft.com/office/drawing/2014/main" id="{1AB2A594-9DB9-8CB9-A443-FD01937CCD4D}"/>
                  </a:ext>
                </a:extLst>
              </p:cNvPr>
              <p:cNvCxnSpPr/>
              <p:nvPr/>
            </p:nvCxnSpPr>
            <p:spPr>
              <a:xfrm>
                <a:off x="1702087" y="3720939"/>
                <a:ext cx="547751" cy="0"/>
              </a:xfrm>
              <a:prstGeom prst="line">
                <a:avLst/>
              </a:prstGeom>
            </p:spPr>
            <p:style>
              <a:lnRef idx="1">
                <a:schemeClr val="accent1"/>
              </a:lnRef>
              <a:fillRef idx="0">
                <a:schemeClr val="accent1"/>
              </a:fillRef>
              <a:effectRef idx="0">
                <a:schemeClr val="accent1"/>
              </a:effectRef>
              <a:fontRef idx="minor">
                <a:schemeClr val="tx1"/>
              </a:fontRef>
            </p:style>
          </p:cxnSp>
          <p:sp>
            <p:nvSpPr>
              <p:cNvPr id="1373" name="Rectangle 1372">
                <a:extLst>
                  <a:ext uri="{FF2B5EF4-FFF2-40B4-BE49-F238E27FC236}">
                    <a16:creationId xmlns:a16="http://schemas.microsoft.com/office/drawing/2014/main" id="{567DC344-A64A-F1F5-4667-C456153D2E68}"/>
                  </a:ext>
                </a:extLst>
              </p:cNvPr>
              <p:cNvSpPr/>
              <p:nvPr/>
            </p:nvSpPr>
            <p:spPr>
              <a:xfrm>
                <a:off x="7983745" y="1448336"/>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4" name="Rectangle 1373">
                <a:extLst>
                  <a:ext uri="{FF2B5EF4-FFF2-40B4-BE49-F238E27FC236}">
                    <a16:creationId xmlns:a16="http://schemas.microsoft.com/office/drawing/2014/main" id="{D2624F21-01E3-3719-06C6-38309356937C}"/>
                  </a:ext>
                </a:extLst>
              </p:cNvPr>
              <p:cNvSpPr/>
              <p:nvPr/>
            </p:nvSpPr>
            <p:spPr>
              <a:xfrm>
                <a:off x="7977919" y="430365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5" name="Rectangle 1374">
                <a:extLst>
                  <a:ext uri="{FF2B5EF4-FFF2-40B4-BE49-F238E27FC236}">
                    <a16:creationId xmlns:a16="http://schemas.microsoft.com/office/drawing/2014/main" id="{10CB30ED-B755-4D77-20A1-6BBD2620A1E4}"/>
                  </a:ext>
                </a:extLst>
              </p:cNvPr>
              <p:cNvSpPr/>
              <p:nvPr/>
            </p:nvSpPr>
            <p:spPr>
              <a:xfrm>
                <a:off x="7983745" y="1937820"/>
                <a:ext cx="151506" cy="15733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6" name="Rectangle 1375">
                <a:extLst>
                  <a:ext uri="{FF2B5EF4-FFF2-40B4-BE49-F238E27FC236}">
                    <a16:creationId xmlns:a16="http://schemas.microsoft.com/office/drawing/2014/main" id="{655EE44D-B2FC-2978-1C3C-AC79081163DA}"/>
                  </a:ext>
                </a:extLst>
              </p:cNvPr>
              <p:cNvSpPr/>
              <p:nvPr/>
            </p:nvSpPr>
            <p:spPr>
              <a:xfrm>
                <a:off x="7977919" y="254384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7" name="Rectangle 1376">
                <a:extLst>
                  <a:ext uri="{FF2B5EF4-FFF2-40B4-BE49-F238E27FC236}">
                    <a16:creationId xmlns:a16="http://schemas.microsoft.com/office/drawing/2014/main" id="{2230BC69-A51B-0400-907B-F4FE306287A3}"/>
                  </a:ext>
                </a:extLst>
              </p:cNvPr>
              <p:cNvSpPr/>
              <p:nvPr/>
            </p:nvSpPr>
            <p:spPr>
              <a:xfrm>
                <a:off x="7977919" y="3569432"/>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78" name="Straight Connector 1377">
                <a:extLst>
                  <a:ext uri="{FF2B5EF4-FFF2-40B4-BE49-F238E27FC236}">
                    <a16:creationId xmlns:a16="http://schemas.microsoft.com/office/drawing/2014/main" id="{7D3B0957-4F2A-047B-BF43-7C3FE48CA498}"/>
                  </a:ext>
                </a:extLst>
              </p:cNvPr>
              <p:cNvCxnSpPr/>
              <p:nvPr/>
            </p:nvCxnSpPr>
            <p:spPr>
              <a:xfrm>
                <a:off x="6888242" y="2613774"/>
                <a:ext cx="108967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79" name="Straight Connector 1378">
                <a:extLst>
                  <a:ext uri="{FF2B5EF4-FFF2-40B4-BE49-F238E27FC236}">
                    <a16:creationId xmlns:a16="http://schemas.microsoft.com/office/drawing/2014/main" id="{D7BEB0DB-8BB7-90F9-A165-23C9EA631816}"/>
                  </a:ext>
                </a:extLst>
              </p:cNvPr>
              <p:cNvCxnSpPr/>
              <p:nvPr/>
            </p:nvCxnSpPr>
            <p:spPr>
              <a:xfrm>
                <a:off x="5856840" y="3645188"/>
                <a:ext cx="212107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80" name="Straight Connector 1379">
                <a:extLst>
                  <a:ext uri="{FF2B5EF4-FFF2-40B4-BE49-F238E27FC236}">
                    <a16:creationId xmlns:a16="http://schemas.microsoft.com/office/drawing/2014/main" id="{6289A773-E18B-7AAA-2631-E46BD39B7753}"/>
                  </a:ext>
                </a:extLst>
              </p:cNvPr>
              <p:cNvCxnSpPr/>
              <p:nvPr/>
            </p:nvCxnSpPr>
            <p:spPr>
              <a:xfrm>
                <a:off x="5379014" y="2019400"/>
                <a:ext cx="259890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81" name="Straight Connector 1380">
                <a:extLst>
                  <a:ext uri="{FF2B5EF4-FFF2-40B4-BE49-F238E27FC236}">
                    <a16:creationId xmlns:a16="http://schemas.microsoft.com/office/drawing/2014/main" id="{2EDEA768-AA63-F194-B229-1EC49466D5E1}"/>
                  </a:ext>
                </a:extLst>
              </p:cNvPr>
              <p:cNvCxnSpPr>
                <a:endCxn id="1347" idx="2"/>
              </p:cNvCxnSpPr>
              <p:nvPr/>
            </p:nvCxnSpPr>
            <p:spPr>
              <a:xfrm>
                <a:off x="1678778" y="4379413"/>
                <a:ext cx="635160"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382" name="Group 384">
                <a:extLst>
                  <a:ext uri="{FF2B5EF4-FFF2-40B4-BE49-F238E27FC236}">
                    <a16:creationId xmlns:a16="http://schemas.microsoft.com/office/drawing/2014/main" id="{E101AE8D-2628-C93D-D362-F7128122764A}"/>
                  </a:ext>
                </a:extLst>
              </p:cNvPr>
              <p:cNvGrpSpPr>
                <a:grpSpLocks/>
              </p:cNvGrpSpPr>
              <p:nvPr/>
            </p:nvGrpSpPr>
            <p:grpSpPr bwMode="auto">
              <a:xfrm>
                <a:off x="4730244" y="6019372"/>
                <a:ext cx="234078" cy="364122"/>
                <a:chOff x="7010400" y="2514600"/>
                <a:chExt cx="685800" cy="1066800"/>
              </a:xfrm>
            </p:grpSpPr>
            <p:sp>
              <p:nvSpPr>
                <p:cNvPr id="1415" name="Rectangle 1414">
                  <a:extLst>
                    <a:ext uri="{FF2B5EF4-FFF2-40B4-BE49-F238E27FC236}">
                      <a16:creationId xmlns:a16="http://schemas.microsoft.com/office/drawing/2014/main" id="{8DBB0D6D-4599-ACC7-7741-F44581FE4A8A}"/>
                    </a:ext>
                  </a:extLst>
                </p:cNvPr>
                <p:cNvSpPr/>
                <p:nvPr/>
              </p:nvSpPr>
              <p:spPr>
                <a:xfrm>
                  <a:off x="7016132" y="2507212"/>
                  <a:ext cx="682896" cy="1075565"/>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6" name="Isosceles Triangle 1415">
                  <a:extLst>
                    <a:ext uri="{FF2B5EF4-FFF2-40B4-BE49-F238E27FC236}">
                      <a16:creationId xmlns:a16="http://schemas.microsoft.com/office/drawing/2014/main" id="{6420A5F6-0658-9DB8-AC7F-6F049ADDD4FD}"/>
                    </a:ext>
                  </a:extLst>
                </p:cNvPr>
                <p:cNvSpPr/>
                <p:nvPr/>
              </p:nvSpPr>
              <p:spPr>
                <a:xfrm rot="-16200000">
                  <a:off x="7016132" y="3360830"/>
                  <a:ext cx="153657" cy="153657"/>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83" name="Straight Connector 1382">
                <a:extLst>
                  <a:ext uri="{FF2B5EF4-FFF2-40B4-BE49-F238E27FC236}">
                    <a16:creationId xmlns:a16="http://schemas.microsoft.com/office/drawing/2014/main" id="{290CB905-A9FE-8D56-2C2A-92684CDBA689}"/>
                  </a:ext>
                </a:extLst>
              </p:cNvPr>
              <p:cNvCxnSpPr/>
              <p:nvPr/>
            </p:nvCxnSpPr>
            <p:spPr>
              <a:xfrm>
                <a:off x="4633140" y="6325694"/>
                <a:ext cx="9906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384" name="Group 386">
                <a:extLst>
                  <a:ext uri="{FF2B5EF4-FFF2-40B4-BE49-F238E27FC236}">
                    <a16:creationId xmlns:a16="http://schemas.microsoft.com/office/drawing/2014/main" id="{82C2D17E-45F2-798C-08D1-14AA71F8F8BB}"/>
                  </a:ext>
                </a:extLst>
              </p:cNvPr>
              <p:cNvGrpSpPr>
                <a:grpSpLocks/>
              </p:cNvGrpSpPr>
              <p:nvPr/>
            </p:nvGrpSpPr>
            <p:grpSpPr bwMode="auto">
              <a:xfrm>
                <a:off x="5290361" y="6019395"/>
                <a:ext cx="234078" cy="364122"/>
                <a:chOff x="7010400" y="2514600"/>
                <a:chExt cx="685800" cy="1066800"/>
              </a:xfrm>
            </p:grpSpPr>
            <p:sp>
              <p:nvSpPr>
                <p:cNvPr id="1413" name="Rectangle 1412">
                  <a:extLst>
                    <a:ext uri="{FF2B5EF4-FFF2-40B4-BE49-F238E27FC236}">
                      <a16:creationId xmlns:a16="http://schemas.microsoft.com/office/drawing/2014/main" id="{F9E5CAC9-D180-5EA8-7D9C-153C2F755686}"/>
                    </a:ext>
                  </a:extLst>
                </p:cNvPr>
                <p:cNvSpPr/>
                <p:nvPr/>
              </p:nvSpPr>
              <p:spPr>
                <a:xfrm>
                  <a:off x="7014046" y="2507147"/>
                  <a:ext cx="682896" cy="1075565"/>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4" name="Isosceles Triangle 1413">
                  <a:extLst>
                    <a:ext uri="{FF2B5EF4-FFF2-40B4-BE49-F238E27FC236}">
                      <a16:creationId xmlns:a16="http://schemas.microsoft.com/office/drawing/2014/main" id="{4818588B-9591-78D3-9821-759263AFE4E7}"/>
                    </a:ext>
                  </a:extLst>
                </p:cNvPr>
                <p:cNvSpPr/>
                <p:nvPr/>
              </p:nvSpPr>
              <p:spPr>
                <a:xfrm rot="-16200000">
                  <a:off x="7014046" y="3360766"/>
                  <a:ext cx="153657" cy="153657"/>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85" name="Straight Connector 1384">
                <a:extLst>
                  <a:ext uri="{FF2B5EF4-FFF2-40B4-BE49-F238E27FC236}">
                    <a16:creationId xmlns:a16="http://schemas.microsoft.com/office/drawing/2014/main" id="{B8499967-4F99-13CA-57F5-1C17BAA74CF9}"/>
                  </a:ext>
                </a:extLst>
              </p:cNvPr>
              <p:cNvCxnSpPr/>
              <p:nvPr/>
            </p:nvCxnSpPr>
            <p:spPr>
              <a:xfrm>
                <a:off x="5110966" y="6319865"/>
                <a:ext cx="180640"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6" name="Straight Connector 1385">
                <a:extLst>
                  <a:ext uri="{FF2B5EF4-FFF2-40B4-BE49-F238E27FC236}">
                    <a16:creationId xmlns:a16="http://schemas.microsoft.com/office/drawing/2014/main" id="{3716C327-08CB-75D1-943E-85FCFCF22A1F}"/>
                  </a:ext>
                </a:extLst>
              </p:cNvPr>
              <p:cNvCxnSpPr/>
              <p:nvPr/>
            </p:nvCxnSpPr>
            <p:spPr>
              <a:xfrm>
                <a:off x="5110966" y="6319865"/>
                <a:ext cx="0" cy="16899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7" name="Straight Connector 1386">
                <a:extLst>
                  <a:ext uri="{FF2B5EF4-FFF2-40B4-BE49-F238E27FC236}">
                    <a16:creationId xmlns:a16="http://schemas.microsoft.com/office/drawing/2014/main" id="{CF9781EF-16AD-0FC9-88E1-247271ABE826}"/>
                  </a:ext>
                </a:extLst>
              </p:cNvPr>
              <p:cNvCxnSpPr/>
              <p:nvPr/>
            </p:nvCxnSpPr>
            <p:spPr>
              <a:xfrm>
                <a:off x="4633140" y="6325694"/>
                <a:ext cx="0" cy="15150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8" name="Straight Connector 1387">
                <a:extLst>
                  <a:ext uri="{FF2B5EF4-FFF2-40B4-BE49-F238E27FC236}">
                    <a16:creationId xmlns:a16="http://schemas.microsoft.com/office/drawing/2014/main" id="{BB4E5AC2-282E-CA3B-3232-9A54801E3875}"/>
                  </a:ext>
                </a:extLst>
              </p:cNvPr>
              <p:cNvCxnSpPr/>
              <p:nvPr/>
            </p:nvCxnSpPr>
            <p:spPr>
              <a:xfrm>
                <a:off x="4574869" y="6488855"/>
                <a:ext cx="53609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9" name="Straight Connector 1388">
                <a:extLst>
                  <a:ext uri="{FF2B5EF4-FFF2-40B4-BE49-F238E27FC236}">
                    <a16:creationId xmlns:a16="http://schemas.microsoft.com/office/drawing/2014/main" id="{7E5431A1-7DCD-D5BF-C531-B452475EC7DA}"/>
                  </a:ext>
                </a:extLst>
              </p:cNvPr>
              <p:cNvCxnSpPr/>
              <p:nvPr/>
            </p:nvCxnSpPr>
            <p:spPr>
              <a:xfrm>
                <a:off x="4959460" y="6110086"/>
                <a:ext cx="332145"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390" name="Group 392">
                <a:extLst>
                  <a:ext uri="{FF2B5EF4-FFF2-40B4-BE49-F238E27FC236}">
                    <a16:creationId xmlns:a16="http://schemas.microsoft.com/office/drawing/2014/main" id="{464F09DE-778D-9017-DC8A-D40CA30F27BC}"/>
                  </a:ext>
                </a:extLst>
              </p:cNvPr>
              <p:cNvGrpSpPr>
                <a:grpSpLocks/>
              </p:cNvGrpSpPr>
              <p:nvPr/>
            </p:nvGrpSpPr>
            <p:grpSpPr bwMode="auto">
              <a:xfrm>
                <a:off x="4158292" y="5119909"/>
                <a:ext cx="252143" cy="372708"/>
                <a:chOff x="3048000" y="2514600"/>
                <a:chExt cx="685800" cy="1066800"/>
              </a:xfrm>
            </p:grpSpPr>
            <p:sp>
              <p:nvSpPr>
                <p:cNvPr id="1411" name="Rectangle 1410">
                  <a:extLst>
                    <a:ext uri="{FF2B5EF4-FFF2-40B4-BE49-F238E27FC236}">
                      <a16:creationId xmlns:a16="http://schemas.microsoft.com/office/drawing/2014/main" id="{586F52C7-D959-D56B-AD97-17E78C0AE9FA}"/>
                    </a:ext>
                  </a:extLst>
                </p:cNvPr>
                <p:cNvSpPr/>
                <p:nvPr/>
              </p:nvSpPr>
              <p:spPr>
                <a:xfrm>
                  <a:off x="3024049" y="2513329"/>
                  <a:ext cx="713215"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2" name="Isosceles Triangle 1411">
                  <a:extLst>
                    <a:ext uri="{FF2B5EF4-FFF2-40B4-BE49-F238E27FC236}">
                      <a16:creationId xmlns:a16="http://schemas.microsoft.com/office/drawing/2014/main" id="{5913FB18-38A5-AAE7-6782-B93D006A1FEA}"/>
                    </a:ext>
                  </a:extLst>
                </p:cNvPr>
                <p:cNvSpPr/>
                <p:nvPr/>
              </p:nvSpPr>
              <p:spPr>
                <a:xfrm rot="-16200000">
                  <a:off x="3036168" y="3335164"/>
                  <a:ext cx="150117" cy="174345"/>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91" name="Group 393">
                <a:extLst>
                  <a:ext uri="{FF2B5EF4-FFF2-40B4-BE49-F238E27FC236}">
                    <a16:creationId xmlns:a16="http://schemas.microsoft.com/office/drawing/2014/main" id="{7125EE83-C2F8-B6D3-6FB4-A8C6EC53551E}"/>
                  </a:ext>
                </a:extLst>
              </p:cNvPr>
              <p:cNvGrpSpPr>
                <a:grpSpLocks/>
              </p:cNvGrpSpPr>
              <p:nvPr/>
            </p:nvGrpSpPr>
            <p:grpSpPr bwMode="auto">
              <a:xfrm>
                <a:off x="6029462" y="5119909"/>
                <a:ext cx="234078" cy="364122"/>
                <a:chOff x="7010400" y="2514600"/>
                <a:chExt cx="685800" cy="1066800"/>
              </a:xfrm>
            </p:grpSpPr>
            <p:sp>
              <p:nvSpPr>
                <p:cNvPr id="1409" name="Rectangle 1408">
                  <a:extLst>
                    <a:ext uri="{FF2B5EF4-FFF2-40B4-BE49-F238E27FC236}">
                      <a16:creationId xmlns:a16="http://schemas.microsoft.com/office/drawing/2014/main" id="{8EDCE4DB-1F5B-01E9-D301-2136BB7A8F9A}"/>
                    </a:ext>
                  </a:extLst>
                </p:cNvPr>
                <p:cNvSpPr/>
                <p:nvPr/>
              </p:nvSpPr>
              <p:spPr>
                <a:xfrm>
                  <a:off x="6982675" y="2513299"/>
                  <a:ext cx="717041" cy="1041420"/>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0" name="Isosceles Triangle 1409">
                  <a:extLst>
                    <a:ext uri="{FF2B5EF4-FFF2-40B4-BE49-F238E27FC236}">
                      <a16:creationId xmlns:a16="http://schemas.microsoft.com/office/drawing/2014/main" id="{A5857B38-05CC-A19D-A36F-AD1882F6F986}"/>
                    </a:ext>
                  </a:extLst>
                </p:cNvPr>
                <p:cNvSpPr/>
                <p:nvPr/>
              </p:nvSpPr>
              <p:spPr>
                <a:xfrm rot="-16200000">
                  <a:off x="6999753" y="3332772"/>
                  <a:ext cx="136579" cy="17072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92" name="Straight Connector 1391">
                <a:extLst>
                  <a:ext uri="{FF2B5EF4-FFF2-40B4-BE49-F238E27FC236}">
                    <a16:creationId xmlns:a16="http://schemas.microsoft.com/office/drawing/2014/main" id="{19F9A97B-AEE7-1D71-BB80-AC5BF5B6A0C5}"/>
                  </a:ext>
                </a:extLst>
              </p:cNvPr>
              <p:cNvCxnSpPr/>
              <p:nvPr/>
            </p:nvCxnSpPr>
            <p:spPr>
              <a:xfrm>
                <a:off x="5687851" y="5317589"/>
                <a:ext cx="0" cy="792498"/>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393" name="Straight Connector 1392">
                <a:extLst>
                  <a:ext uri="{FF2B5EF4-FFF2-40B4-BE49-F238E27FC236}">
                    <a16:creationId xmlns:a16="http://schemas.microsoft.com/office/drawing/2014/main" id="{E3DAA66C-693E-2FBB-9B37-4F7CD29A0B4F}"/>
                  </a:ext>
                </a:extLst>
              </p:cNvPr>
              <p:cNvCxnSpPr/>
              <p:nvPr/>
            </p:nvCxnSpPr>
            <p:spPr>
              <a:xfrm>
                <a:off x="5856840" y="5434132"/>
                <a:ext cx="18064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394" name="Straight Connector 1393">
                <a:extLst>
                  <a:ext uri="{FF2B5EF4-FFF2-40B4-BE49-F238E27FC236}">
                    <a16:creationId xmlns:a16="http://schemas.microsoft.com/office/drawing/2014/main" id="{C9F4CE2C-8BDB-3366-9E18-3F915FB2BAA2}"/>
                  </a:ext>
                </a:extLst>
              </p:cNvPr>
              <p:cNvCxnSpPr/>
              <p:nvPr/>
            </p:nvCxnSpPr>
            <p:spPr>
              <a:xfrm>
                <a:off x="4073735" y="5439961"/>
                <a:ext cx="87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5" name="Straight Connector 1394">
                <a:extLst>
                  <a:ext uri="{FF2B5EF4-FFF2-40B4-BE49-F238E27FC236}">
                    <a16:creationId xmlns:a16="http://schemas.microsoft.com/office/drawing/2014/main" id="{21387ADF-CC37-06DB-6876-2FBE679CE5A1}"/>
                  </a:ext>
                </a:extLst>
              </p:cNvPr>
              <p:cNvCxnSpPr/>
              <p:nvPr/>
            </p:nvCxnSpPr>
            <p:spPr>
              <a:xfrm>
                <a:off x="4411709" y="5218528"/>
                <a:ext cx="1614116"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96" name="Straight Connector 1395">
                <a:extLst>
                  <a:ext uri="{FF2B5EF4-FFF2-40B4-BE49-F238E27FC236}">
                    <a16:creationId xmlns:a16="http://schemas.microsoft.com/office/drawing/2014/main" id="{4BD0CAC9-A5B6-27E2-B853-89E0B7B2AAC3}"/>
                  </a:ext>
                </a:extLst>
              </p:cNvPr>
              <p:cNvCxnSpPr>
                <a:endCxn id="1403" idx="1"/>
              </p:cNvCxnSpPr>
              <p:nvPr/>
            </p:nvCxnSpPr>
            <p:spPr>
              <a:xfrm>
                <a:off x="6264740" y="5218528"/>
                <a:ext cx="1724834" cy="0"/>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397" name="Group 399">
                <a:extLst>
                  <a:ext uri="{FF2B5EF4-FFF2-40B4-BE49-F238E27FC236}">
                    <a16:creationId xmlns:a16="http://schemas.microsoft.com/office/drawing/2014/main" id="{35253079-16B6-E7A8-B181-D39058C6F867}"/>
                  </a:ext>
                </a:extLst>
              </p:cNvPr>
              <p:cNvGrpSpPr>
                <a:grpSpLocks/>
              </p:cNvGrpSpPr>
              <p:nvPr/>
            </p:nvGrpSpPr>
            <p:grpSpPr bwMode="auto">
              <a:xfrm>
                <a:off x="3858011" y="6019372"/>
                <a:ext cx="252143" cy="372708"/>
                <a:chOff x="3048000" y="2514600"/>
                <a:chExt cx="685800" cy="1066800"/>
              </a:xfrm>
            </p:grpSpPr>
            <p:sp>
              <p:nvSpPr>
                <p:cNvPr id="1407" name="Rectangle 1406">
                  <a:extLst>
                    <a:ext uri="{FF2B5EF4-FFF2-40B4-BE49-F238E27FC236}">
                      <a16:creationId xmlns:a16="http://schemas.microsoft.com/office/drawing/2014/main" id="{1B7DD533-9761-D56C-1CE0-238168BFC281}"/>
                    </a:ext>
                  </a:extLst>
                </p:cNvPr>
                <p:cNvSpPr/>
                <p:nvPr/>
              </p:nvSpPr>
              <p:spPr>
                <a:xfrm>
                  <a:off x="3048319" y="2507382"/>
                  <a:ext cx="68151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8" name="Isosceles Triangle 1407">
                  <a:extLst>
                    <a:ext uri="{FF2B5EF4-FFF2-40B4-BE49-F238E27FC236}">
                      <a16:creationId xmlns:a16="http://schemas.microsoft.com/office/drawing/2014/main" id="{21EEF491-8684-D7BF-94F8-B71F6F410579}"/>
                    </a:ext>
                  </a:extLst>
                </p:cNvPr>
                <p:cNvSpPr/>
                <p:nvPr/>
              </p:nvSpPr>
              <p:spPr>
                <a:xfrm rot="-16200000">
                  <a:off x="3052512" y="3337144"/>
                  <a:ext cx="15011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98" name="Straight Connector 1397">
                <a:extLst>
                  <a:ext uri="{FF2B5EF4-FFF2-40B4-BE49-F238E27FC236}">
                    <a16:creationId xmlns:a16="http://schemas.microsoft.com/office/drawing/2014/main" id="{FF920082-E6DB-DDA1-55ED-9AF83B82004F}"/>
                  </a:ext>
                </a:extLst>
              </p:cNvPr>
              <p:cNvCxnSpPr/>
              <p:nvPr/>
            </p:nvCxnSpPr>
            <p:spPr>
              <a:xfrm>
                <a:off x="3770724" y="6337348"/>
                <a:ext cx="87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6E3CC28F-BC99-B3AC-BA13-F3EA1225FDAE}"/>
                  </a:ext>
                </a:extLst>
              </p:cNvPr>
              <p:cNvCxnSpPr/>
              <p:nvPr/>
            </p:nvCxnSpPr>
            <p:spPr>
              <a:xfrm>
                <a:off x="4114523" y="6110086"/>
                <a:ext cx="61767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DA992B10-439F-8515-E909-44F32BFCC240}"/>
                  </a:ext>
                </a:extLst>
              </p:cNvPr>
              <p:cNvCxnSpPr/>
              <p:nvPr/>
            </p:nvCxnSpPr>
            <p:spPr>
              <a:xfrm>
                <a:off x="5524691" y="6110086"/>
                <a:ext cx="16316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401" name="Straight Connector 1400">
                <a:extLst>
                  <a:ext uri="{FF2B5EF4-FFF2-40B4-BE49-F238E27FC236}">
                    <a16:creationId xmlns:a16="http://schemas.microsoft.com/office/drawing/2014/main" id="{0BAC8502-FA6C-8827-93BB-695E85242E27}"/>
                  </a:ext>
                </a:extLst>
              </p:cNvPr>
              <p:cNvCxnSpPr/>
              <p:nvPr/>
            </p:nvCxnSpPr>
            <p:spPr>
              <a:xfrm>
                <a:off x="5687851" y="5317589"/>
                <a:ext cx="337974"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402" name="TextBox 404">
                <a:extLst>
                  <a:ext uri="{FF2B5EF4-FFF2-40B4-BE49-F238E27FC236}">
                    <a16:creationId xmlns:a16="http://schemas.microsoft.com/office/drawing/2014/main" id="{8E42A12B-9589-DD10-9FBE-7992B09DEFB8}"/>
                  </a:ext>
                </a:extLst>
              </p:cNvPr>
              <p:cNvSpPr txBox="1">
                <a:spLocks noChangeArrowheads="1"/>
              </p:cNvSpPr>
              <p:nvPr/>
            </p:nvSpPr>
            <p:spPr bwMode="auto">
              <a:xfrm>
                <a:off x="4522347" y="5395366"/>
                <a:ext cx="1150991"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D4007A"/>
                    </a:solidFill>
                    <a:effectLst/>
                    <a:uLnTx/>
                    <a:uFillTx/>
                    <a:latin typeface="Calibri" panose="020F0502020204030204" pitchFamily="34" charset="0"/>
                    <a:ea typeface="+mn-ea"/>
                    <a:cs typeface="Calibri" panose="020F0502020204030204" pitchFamily="34" charset="0"/>
                  </a:rPr>
                  <a:t>Enable</a:t>
                </a:r>
              </a:p>
            </p:txBody>
          </p:sp>
          <p:sp>
            <p:nvSpPr>
              <p:cNvPr id="1403" name="Rectangle 1402">
                <a:extLst>
                  <a:ext uri="{FF2B5EF4-FFF2-40B4-BE49-F238E27FC236}">
                    <a16:creationId xmlns:a16="http://schemas.microsoft.com/office/drawing/2014/main" id="{4ED435DD-9554-EE86-A03E-BB27C105D497}"/>
                  </a:ext>
                </a:extLst>
              </p:cNvPr>
              <p:cNvSpPr/>
              <p:nvPr/>
            </p:nvSpPr>
            <p:spPr>
              <a:xfrm>
                <a:off x="7989574" y="5142773"/>
                <a:ext cx="151506" cy="15733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04" name="Straight Connector 1403">
                <a:extLst>
                  <a:ext uri="{FF2B5EF4-FFF2-40B4-BE49-F238E27FC236}">
                    <a16:creationId xmlns:a16="http://schemas.microsoft.com/office/drawing/2014/main" id="{2AFC2B29-647B-AFCC-06FE-B404B92F7D4F}"/>
                  </a:ext>
                </a:extLst>
              </p:cNvPr>
              <p:cNvCxnSpPr/>
              <p:nvPr/>
            </p:nvCxnSpPr>
            <p:spPr>
              <a:xfrm>
                <a:off x="1678778" y="6110086"/>
                <a:ext cx="2179351" cy="0"/>
              </a:xfrm>
              <a:prstGeom prst="line">
                <a:avLst/>
              </a:prstGeom>
            </p:spPr>
            <p:style>
              <a:lnRef idx="1">
                <a:schemeClr val="accent1"/>
              </a:lnRef>
              <a:fillRef idx="0">
                <a:schemeClr val="accent1"/>
              </a:fillRef>
              <a:effectRef idx="0">
                <a:schemeClr val="accent1"/>
              </a:effectRef>
              <a:fontRef idx="minor">
                <a:schemeClr val="tx1"/>
              </a:fontRef>
            </p:style>
          </p:cxnSp>
          <p:sp>
            <p:nvSpPr>
              <p:cNvPr id="1405" name="Rectangle 1404">
                <a:extLst>
                  <a:ext uri="{FF2B5EF4-FFF2-40B4-BE49-F238E27FC236}">
                    <a16:creationId xmlns:a16="http://schemas.microsoft.com/office/drawing/2014/main" id="{554A4AA6-95EA-A55F-8243-0FEA2777237D}"/>
                  </a:ext>
                </a:extLst>
              </p:cNvPr>
              <p:cNvSpPr/>
              <p:nvPr/>
            </p:nvSpPr>
            <p:spPr>
              <a:xfrm>
                <a:off x="1533102" y="6045989"/>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06" name="Straight Connector 1405">
                <a:extLst>
                  <a:ext uri="{FF2B5EF4-FFF2-40B4-BE49-F238E27FC236}">
                    <a16:creationId xmlns:a16="http://schemas.microsoft.com/office/drawing/2014/main" id="{6825F168-53B8-2F1C-15BD-180D607A7BA3}"/>
                  </a:ext>
                </a:extLst>
              </p:cNvPr>
              <p:cNvCxnSpPr/>
              <p:nvPr/>
            </p:nvCxnSpPr>
            <p:spPr>
              <a:xfrm>
                <a:off x="3549292" y="5247662"/>
                <a:ext cx="600194"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118EAD7A-9335-7239-EF89-2B9C1B0FAE85}"/>
                </a:ext>
              </a:extLst>
            </p:cNvPr>
            <p:cNvSpPr/>
            <p:nvPr/>
          </p:nvSpPr>
          <p:spPr>
            <a:xfrm>
              <a:off x="6444130" y="4038827"/>
              <a:ext cx="2518059" cy="233708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160E528F-9AD6-5970-C414-1A59FB574FB5}"/>
                </a:ext>
              </a:extLst>
            </p:cNvPr>
            <p:cNvCxnSpPr/>
            <p:nvPr/>
          </p:nvCxnSpPr>
          <p:spPr>
            <a:xfrm>
              <a:off x="6760867" y="4586334"/>
              <a:ext cx="873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232E71-F8A8-77C4-D649-ABD0CFA0B6D6}"/>
                </a:ext>
              </a:extLst>
            </p:cNvPr>
            <p:cNvCxnSpPr/>
            <p:nvPr/>
          </p:nvCxnSpPr>
          <p:spPr>
            <a:xfrm>
              <a:off x="8473510" y="5500354"/>
              <a:ext cx="4547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059941-541A-CC73-2B43-BD218398CDED}"/>
                </a:ext>
              </a:extLst>
            </p:cNvPr>
            <p:cNvCxnSpPr/>
            <p:nvPr/>
          </p:nvCxnSpPr>
          <p:spPr>
            <a:xfrm>
              <a:off x="8113786" y="4400815"/>
              <a:ext cx="81672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6448165D-80C5-89D3-AC7A-C19F05626417}"/>
                </a:ext>
              </a:extLst>
            </p:cNvPr>
            <p:cNvCxnSpPr/>
            <p:nvPr/>
          </p:nvCxnSpPr>
          <p:spPr>
            <a:xfrm>
              <a:off x="7152264" y="4828415"/>
              <a:ext cx="7737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00D9DC-9FB2-E642-1EDD-CFEEB85B3A9C}"/>
                </a:ext>
              </a:extLst>
            </p:cNvPr>
            <p:cNvCxnSpPr/>
            <p:nvPr/>
          </p:nvCxnSpPr>
          <p:spPr>
            <a:xfrm>
              <a:off x="7041406" y="4398554"/>
              <a:ext cx="96831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326068-422E-C51B-2EF7-DF986C4AD9DF}"/>
                </a:ext>
              </a:extLst>
            </p:cNvPr>
            <p:cNvSpPr/>
            <p:nvPr/>
          </p:nvSpPr>
          <p:spPr>
            <a:xfrm>
              <a:off x="6421506" y="4351042"/>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1A79074-E018-D5D8-062B-AFD1000204B0}"/>
                </a:ext>
              </a:extLst>
            </p:cNvPr>
            <p:cNvSpPr/>
            <p:nvPr/>
          </p:nvSpPr>
          <p:spPr>
            <a:xfrm>
              <a:off x="6419244" y="5477730"/>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093219E-B129-7679-C32C-552570E76F7A}"/>
                </a:ext>
              </a:extLst>
            </p:cNvPr>
            <p:cNvSpPr/>
            <p:nvPr/>
          </p:nvSpPr>
          <p:spPr>
            <a:xfrm>
              <a:off x="6419244" y="4095389"/>
              <a:ext cx="61084"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C926A3CD-F996-CDCF-267B-41C38B5002B8}"/>
                </a:ext>
              </a:extLst>
            </p:cNvPr>
            <p:cNvCxnSpPr/>
            <p:nvPr/>
          </p:nvCxnSpPr>
          <p:spPr>
            <a:xfrm>
              <a:off x="6016536" y="4122538"/>
              <a:ext cx="41175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38851D4-82A3-7CBC-5D63-05D8F27025CF}"/>
                </a:ext>
              </a:extLst>
            </p:cNvPr>
            <p:cNvSpPr/>
            <p:nvPr/>
          </p:nvSpPr>
          <p:spPr>
            <a:xfrm>
              <a:off x="6419244" y="4210772"/>
              <a:ext cx="61084"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D055827C-BA61-4FB9-854B-207909AF9642}"/>
                </a:ext>
              </a:extLst>
            </p:cNvPr>
            <p:cNvCxnSpPr/>
            <p:nvPr/>
          </p:nvCxnSpPr>
          <p:spPr>
            <a:xfrm>
              <a:off x="6005223" y="4240184"/>
              <a:ext cx="411758" cy="0"/>
            </a:xfrm>
            <a:prstGeom prst="line">
              <a:avLst/>
            </a:prstGeom>
          </p:spPr>
          <p:style>
            <a:lnRef idx="1">
              <a:schemeClr val="accent2"/>
            </a:lnRef>
            <a:fillRef idx="0">
              <a:schemeClr val="accent2"/>
            </a:fillRef>
            <a:effectRef idx="0">
              <a:schemeClr val="accent2"/>
            </a:effectRef>
            <a:fontRef idx="minor">
              <a:schemeClr val="tx1"/>
            </a:fontRef>
          </p:style>
        </p:cxnSp>
        <p:sp>
          <p:nvSpPr>
            <p:cNvPr id="23" name="TextBox 21">
              <a:extLst>
                <a:ext uri="{FF2B5EF4-FFF2-40B4-BE49-F238E27FC236}">
                  <a16:creationId xmlns:a16="http://schemas.microsoft.com/office/drawing/2014/main" id="{1BB4E774-1356-71E3-31E9-07C47A5A1F7A}"/>
                </a:ext>
              </a:extLst>
            </p:cNvPr>
            <p:cNvSpPr txBox="1">
              <a:spLocks noChangeArrowheads="1"/>
            </p:cNvSpPr>
            <p:nvPr/>
          </p:nvSpPr>
          <p:spPr bwMode="auto">
            <a:xfrm>
              <a:off x="6065124" y="3918716"/>
              <a:ext cx="367056"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clk_7</a:t>
              </a:r>
            </a:p>
          </p:txBody>
        </p:sp>
        <p:sp>
          <p:nvSpPr>
            <p:cNvPr id="24" name="TextBox 22">
              <a:extLst>
                <a:ext uri="{FF2B5EF4-FFF2-40B4-BE49-F238E27FC236}">
                  <a16:creationId xmlns:a16="http://schemas.microsoft.com/office/drawing/2014/main" id="{70DD589A-94CC-62C8-B70F-EC6608674FE7}"/>
                </a:ext>
              </a:extLst>
            </p:cNvPr>
            <p:cNvSpPr txBox="1">
              <a:spLocks noChangeArrowheads="1"/>
            </p:cNvSpPr>
            <p:nvPr/>
          </p:nvSpPr>
          <p:spPr bwMode="auto">
            <a:xfrm>
              <a:off x="6051347" y="4296489"/>
              <a:ext cx="369312"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clk_8</a:t>
              </a:r>
            </a:p>
          </p:txBody>
        </p:sp>
        <p:sp>
          <p:nvSpPr>
            <p:cNvPr id="25" name="Rectangle 24">
              <a:extLst>
                <a:ext uri="{FF2B5EF4-FFF2-40B4-BE49-F238E27FC236}">
                  <a16:creationId xmlns:a16="http://schemas.microsoft.com/office/drawing/2014/main" id="{A2166759-2084-2CEE-2587-0AB675E44E96}"/>
                </a:ext>
              </a:extLst>
            </p:cNvPr>
            <p:cNvSpPr/>
            <p:nvPr/>
          </p:nvSpPr>
          <p:spPr>
            <a:xfrm>
              <a:off x="6421506" y="4545611"/>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48A10C1-73F8-682D-F956-BA8A26AD88C2}"/>
                </a:ext>
              </a:extLst>
            </p:cNvPr>
            <p:cNvSpPr/>
            <p:nvPr/>
          </p:nvSpPr>
          <p:spPr>
            <a:xfrm>
              <a:off x="6419244" y="4776378"/>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5">
              <a:extLst>
                <a:ext uri="{FF2B5EF4-FFF2-40B4-BE49-F238E27FC236}">
                  <a16:creationId xmlns:a16="http://schemas.microsoft.com/office/drawing/2014/main" id="{2CB93151-1145-CB0A-BA34-C04590E94E44}"/>
                </a:ext>
              </a:extLst>
            </p:cNvPr>
            <p:cNvGrpSpPr>
              <a:grpSpLocks/>
            </p:cNvGrpSpPr>
            <p:nvPr/>
          </p:nvGrpSpPr>
          <p:grpSpPr bwMode="auto">
            <a:xfrm>
              <a:off x="8009733" y="4349152"/>
              <a:ext cx="110620" cy="172076"/>
              <a:chOff x="7010400" y="2514600"/>
              <a:chExt cx="685800" cy="1066800"/>
            </a:xfrm>
          </p:grpSpPr>
          <p:sp>
            <p:nvSpPr>
              <p:cNvPr id="1321" name="Rectangle 1320">
                <a:extLst>
                  <a:ext uri="{FF2B5EF4-FFF2-40B4-BE49-F238E27FC236}">
                    <a16:creationId xmlns:a16="http://schemas.microsoft.com/office/drawing/2014/main" id="{63C946C4-831E-276F-4EC7-6DC4FD8D8226}"/>
                  </a:ext>
                </a:extLst>
              </p:cNvPr>
              <p:cNvSpPr/>
              <p:nvPr/>
            </p:nvSpPr>
            <p:spPr>
              <a:xfrm>
                <a:off x="7010294" y="2512294"/>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2" name="Isosceles Triangle 1321">
                <a:extLst>
                  <a:ext uri="{FF2B5EF4-FFF2-40B4-BE49-F238E27FC236}">
                    <a16:creationId xmlns:a16="http://schemas.microsoft.com/office/drawing/2014/main" id="{EAC5910C-F497-37EA-AE35-39E932E5355C}"/>
                  </a:ext>
                </a:extLst>
              </p:cNvPr>
              <p:cNvSpPr/>
              <p:nvPr/>
            </p:nvSpPr>
            <p:spPr>
              <a:xfrm rot="-16200000">
                <a:off x="7010302" y="3353855"/>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6">
              <a:extLst>
                <a:ext uri="{FF2B5EF4-FFF2-40B4-BE49-F238E27FC236}">
                  <a16:creationId xmlns:a16="http://schemas.microsoft.com/office/drawing/2014/main" id="{208EDC8A-732E-887B-D60F-C03A264499F8}"/>
                </a:ext>
              </a:extLst>
            </p:cNvPr>
            <p:cNvGrpSpPr>
              <a:grpSpLocks/>
            </p:cNvGrpSpPr>
            <p:nvPr/>
          </p:nvGrpSpPr>
          <p:grpSpPr bwMode="auto">
            <a:xfrm>
              <a:off x="7720298" y="4771426"/>
              <a:ext cx="117855" cy="174209"/>
              <a:chOff x="3048000" y="2514600"/>
              <a:chExt cx="685800" cy="1066800"/>
            </a:xfrm>
          </p:grpSpPr>
          <p:sp>
            <p:nvSpPr>
              <p:cNvPr id="1319" name="Rectangle 1318">
                <a:extLst>
                  <a:ext uri="{FF2B5EF4-FFF2-40B4-BE49-F238E27FC236}">
                    <a16:creationId xmlns:a16="http://schemas.microsoft.com/office/drawing/2014/main" id="{3650ACF2-C64C-B6EF-47DD-093D26B9B0D2}"/>
                  </a:ext>
                </a:extLst>
              </p:cNvPr>
              <p:cNvSpPr/>
              <p:nvPr/>
            </p:nvSpPr>
            <p:spPr>
              <a:xfrm>
                <a:off x="3047005" y="2517218"/>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0" name="Isosceles Triangle 1319">
                <a:extLst>
                  <a:ext uri="{FF2B5EF4-FFF2-40B4-BE49-F238E27FC236}">
                    <a16:creationId xmlns:a16="http://schemas.microsoft.com/office/drawing/2014/main" id="{A8A2AE8E-1520-81BA-5A65-1AA31A72B542}"/>
                  </a:ext>
                </a:extLst>
              </p:cNvPr>
              <p:cNvSpPr/>
              <p:nvPr/>
            </p:nvSpPr>
            <p:spPr>
              <a:xfrm rot="-16200000">
                <a:off x="3049798" y="3359546"/>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7">
              <a:extLst>
                <a:ext uri="{FF2B5EF4-FFF2-40B4-BE49-F238E27FC236}">
                  <a16:creationId xmlns:a16="http://schemas.microsoft.com/office/drawing/2014/main" id="{A6AF65BF-D0E0-AB79-4AC0-B0C72951FA44}"/>
                </a:ext>
              </a:extLst>
            </p:cNvPr>
            <p:cNvGrpSpPr>
              <a:grpSpLocks/>
            </p:cNvGrpSpPr>
            <p:nvPr/>
          </p:nvGrpSpPr>
          <p:grpSpPr bwMode="auto">
            <a:xfrm>
              <a:off x="7634150" y="4535100"/>
              <a:ext cx="283048" cy="172076"/>
              <a:chOff x="4292257" y="2391367"/>
              <a:chExt cx="729028" cy="443206"/>
            </a:xfrm>
          </p:grpSpPr>
          <p:grpSp>
            <p:nvGrpSpPr>
              <p:cNvPr id="1312" name="Group 314">
                <a:extLst>
                  <a:ext uri="{FF2B5EF4-FFF2-40B4-BE49-F238E27FC236}">
                    <a16:creationId xmlns:a16="http://schemas.microsoft.com/office/drawing/2014/main" id="{4CF3B470-CFB2-8656-39EF-68C7D50088F1}"/>
                  </a:ext>
                </a:extLst>
              </p:cNvPr>
              <p:cNvGrpSpPr>
                <a:grpSpLocks/>
              </p:cNvGrpSpPr>
              <p:nvPr/>
            </p:nvGrpSpPr>
            <p:grpSpPr bwMode="auto">
              <a:xfrm>
                <a:off x="4736367" y="2391367"/>
                <a:ext cx="284918" cy="443206"/>
                <a:chOff x="7010400" y="2514600"/>
                <a:chExt cx="685800" cy="1066800"/>
              </a:xfrm>
            </p:grpSpPr>
            <p:sp>
              <p:nvSpPr>
                <p:cNvPr id="1317" name="Rectangle 1316">
                  <a:extLst>
                    <a:ext uri="{FF2B5EF4-FFF2-40B4-BE49-F238E27FC236}">
                      <a16:creationId xmlns:a16="http://schemas.microsoft.com/office/drawing/2014/main" id="{842EA199-6C5F-BFD7-0DD1-8E22CFE8D428}"/>
                    </a:ext>
                  </a:extLst>
                </p:cNvPr>
                <p:cNvSpPr/>
                <p:nvPr/>
              </p:nvSpPr>
              <p:spPr>
                <a:xfrm>
                  <a:off x="7007431" y="250963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8" name="Isosceles Triangle 1317">
                  <a:extLst>
                    <a:ext uri="{FF2B5EF4-FFF2-40B4-BE49-F238E27FC236}">
                      <a16:creationId xmlns:a16="http://schemas.microsoft.com/office/drawing/2014/main" id="{8E2F6AAC-7F23-DBDA-1CEE-EF2576DFBB7C}"/>
                    </a:ext>
                  </a:extLst>
                </p:cNvPr>
                <p:cNvSpPr/>
                <p:nvPr/>
              </p:nvSpPr>
              <p:spPr>
                <a:xfrm rot="-16200000">
                  <a:off x="7007439" y="3351196"/>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13" name="Group 315">
                <a:extLst>
                  <a:ext uri="{FF2B5EF4-FFF2-40B4-BE49-F238E27FC236}">
                    <a16:creationId xmlns:a16="http://schemas.microsoft.com/office/drawing/2014/main" id="{223B634C-32FC-B2E9-D6E3-A727F30B9BB8}"/>
                  </a:ext>
                </a:extLst>
              </p:cNvPr>
              <p:cNvGrpSpPr>
                <a:grpSpLocks/>
              </p:cNvGrpSpPr>
              <p:nvPr/>
            </p:nvGrpSpPr>
            <p:grpSpPr bwMode="auto">
              <a:xfrm>
                <a:off x="4292257" y="2391367"/>
                <a:ext cx="284918" cy="443206"/>
                <a:chOff x="7010400" y="2514600"/>
                <a:chExt cx="685800" cy="1066800"/>
              </a:xfrm>
            </p:grpSpPr>
            <p:sp>
              <p:nvSpPr>
                <p:cNvPr id="1315" name="Rectangle 1314">
                  <a:extLst>
                    <a:ext uri="{FF2B5EF4-FFF2-40B4-BE49-F238E27FC236}">
                      <a16:creationId xmlns:a16="http://schemas.microsoft.com/office/drawing/2014/main" id="{213AC428-C868-363B-DC77-707EBB11E627}"/>
                    </a:ext>
                  </a:extLst>
                </p:cNvPr>
                <p:cNvSpPr/>
                <p:nvPr/>
              </p:nvSpPr>
              <p:spPr>
                <a:xfrm>
                  <a:off x="7010435" y="250963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6" name="Isosceles Triangle 1315">
                  <a:extLst>
                    <a:ext uri="{FF2B5EF4-FFF2-40B4-BE49-F238E27FC236}">
                      <a16:creationId xmlns:a16="http://schemas.microsoft.com/office/drawing/2014/main" id="{99E70F52-C72E-4FD7-F936-384098EDDE0C}"/>
                    </a:ext>
                  </a:extLst>
                </p:cNvPr>
                <p:cNvSpPr/>
                <p:nvPr/>
              </p:nvSpPr>
              <p:spPr>
                <a:xfrm rot="-16200000">
                  <a:off x="7010443" y="3351196"/>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14" name="Straight Connector 1313">
                <a:extLst>
                  <a:ext uri="{FF2B5EF4-FFF2-40B4-BE49-F238E27FC236}">
                    <a16:creationId xmlns:a16="http://schemas.microsoft.com/office/drawing/2014/main" id="{9926B9C7-B3C6-2583-D7D5-C9096EA0CA2D}"/>
                  </a:ext>
                </a:extLst>
              </p:cNvPr>
              <p:cNvCxnSpPr/>
              <p:nvPr/>
            </p:nvCxnSpPr>
            <p:spPr>
              <a:xfrm>
                <a:off x="4577803" y="2534983"/>
                <a:ext cx="157331"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0" name="Group 28">
              <a:extLst>
                <a:ext uri="{FF2B5EF4-FFF2-40B4-BE49-F238E27FC236}">
                  <a16:creationId xmlns:a16="http://schemas.microsoft.com/office/drawing/2014/main" id="{B413A3E3-F5E5-0B06-3DCE-9A8AFF98F5F2}"/>
                </a:ext>
              </a:extLst>
            </p:cNvPr>
            <p:cNvGrpSpPr>
              <a:grpSpLocks/>
            </p:cNvGrpSpPr>
            <p:nvPr/>
          </p:nvGrpSpPr>
          <p:grpSpPr bwMode="auto">
            <a:xfrm>
              <a:off x="7907565" y="4773149"/>
              <a:ext cx="283048" cy="172076"/>
              <a:chOff x="5021285" y="3004002"/>
              <a:chExt cx="729028" cy="443206"/>
            </a:xfrm>
          </p:grpSpPr>
          <p:grpSp>
            <p:nvGrpSpPr>
              <p:cNvPr id="1305" name="Group 307">
                <a:extLst>
                  <a:ext uri="{FF2B5EF4-FFF2-40B4-BE49-F238E27FC236}">
                    <a16:creationId xmlns:a16="http://schemas.microsoft.com/office/drawing/2014/main" id="{18F8B83C-49C6-B692-57FE-08D5D0B9D92A}"/>
                  </a:ext>
                </a:extLst>
              </p:cNvPr>
              <p:cNvGrpSpPr>
                <a:grpSpLocks/>
              </p:cNvGrpSpPr>
              <p:nvPr/>
            </p:nvGrpSpPr>
            <p:grpSpPr bwMode="auto">
              <a:xfrm>
                <a:off x="5465395" y="3004002"/>
                <a:ext cx="284918" cy="443206"/>
                <a:chOff x="7010400" y="2514600"/>
                <a:chExt cx="685800" cy="1066800"/>
              </a:xfrm>
            </p:grpSpPr>
            <p:sp>
              <p:nvSpPr>
                <p:cNvPr id="1310" name="Rectangle 1309">
                  <a:extLst>
                    <a:ext uri="{FF2B5EF4-FFF2-40B4-BE49-F238E27FC236}">
                      <a16:creationId xmlns:a16="http://schemas.microsoft.com/office/drawing/2014/main" id="{3984A4C1-BC31-0497-A3F4-1DC368E8155C}"/>
                    </a:ext>
                  </a:extLst>
                </p:cNvPr>
                <p:cNvSpPr/>
                <p:nvPr/>
              </p:nvSpPr>
              <p:spPr>
                <a:xfrm>
                  <a:off x="7009525" y="2520599"/>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 name="Isosceles Triangle 1310">
                  <a:extLst>
                    <a:ext uri="{FF2B5EF4-FFF2-40B4-BE49-F238E27FC236}">
                      <a16:creationId xmlns:a16="http://schemas.microsoft.com/office/drawing/2014/main" id="{86F6730B-8219-B45A-4B33-7E0B622F5D12}"/>
                    </a:ext>
                  </a:extLst>
                </p:cNvPr>
                <p:cNvSpPr/>
                <p:nvPr/>
              </p:nvSpPr>
              <p:spPr>
                <a:xfrm rot="-16200000">
                  <a:off x="7009524" y="3362169"/>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06" name="Straight Connector 1305">
                <a:extLst>
                  <a:ext uri="{FF2B5EF4-FFF2-40B4-BE49-F238E27FC236}">
                    <a16:creationId xmlns:a16="http://schemas.microsoft.com/office/drawing/2014/main" id="{A989BF4C-F98D-0742-262C-D748E981DF76}"/>
                  </a:ext>
                </a:extLst>
              </p:cNvPr>
              <p:cNvCxnSpPr/>
              <p:nvPr/>
            </p:nvCxnSpPr>
            <p:spPr>
              <a:xfrm>
                <a:off x="5307697" y="3158002"/>
                <a:ext cx="15733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307" name="Group 309">
                <a:extLst>
                  <a:ext uri="{FF2B5EF4-FFF2-40B4-BE49-F238E27FC236}">
                    <a16:creationId xmlns:a16="http://schemas.microsoft.com/office/drawing/2014/main" id="{09E41F55-7F63-8AC3-1524-FC3898A36CE2}"/>
                  </a:ext>
                </a:extLst>
              </p:cNvPr>
              <p:cNvGrpSpPr>
                <a:grpSpLocks/>
              </p:cNvGrpSpPr>
              <p:nvPr/>
            </p:nvGrpSpPr>
            <p:grpSpPr bwMode="auto">
              <a:xfrm>
                <a:off x="5021285" y="3004002"/>
                <a:ext cx="284918" cy="443206"/>
                <a:chOff x="7010400" y="2514600"/>
                <a:chExt cx="685800" cy="1066800"/>
              </a:xfrm>
            </p:grpSpPr>
            <p:sp>
              <p:nvSpPr>
                <p:cNvPr id="1308" name="Rectangle 1307">
                  <a:extLst>
                    <a:ext uri="{FF2B5EF4-FFF2-40B4-BE49-F238E27FC236}">
                      <a16:creationId xmlns:a16="http://schemas.microsoft.com/office/drawing/2014/main" id="{76696638-5AAF-B68D-8AB2-0D69761CD33D}"/>
                    </a:ext>
                  </a:extLst>
                </p:cNvPr>
                <p:cNvSpPr/>
                <p:nvPr/>
              </p:nvSpPr>
              <p:spPr>
                <a:xfrm>
                  <a:off x="7012529" y="2520599"/>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9" name="Isosceles Triangle 1308">
                  <a:extLst>
                    <a:ext uri="{FF2B5EF4-FFF2-40B4-BE49-F238E27FC236}">
                      <a16:creationId xmlns:a16="http://schemas.microsoft.com/office/drawing/2014/main" id="{170CD72F-28E8-1F96-C2C2-6F98275FF159}"/>
                    </a:ext>
                  </a:extLst>
                </p:cNvPr>
                <p:cNvSpPr/>
                <p:nvPr/>
              </p:nvSpPr>
              <p:spPr>
                <a:xfrm rot="-16200000">
                  <a:off x="7012528" y="3362169"/>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1" name="Cloud 30">
              <a:extLst>
                <a:ext uri="{FF2B5EF4-FFF2-40B4-BE49-F238E27FC236}">
                  <a16:creationId xmlns:a16="http://schemas.microsoft.com/office/drawing/2014/main" id="{A509C364-F8E3-04C1-F549-3CED266ED204}"/>
                </a:ext>
              </a:extLst>
            </p:cNvPr>
            <p:cNvSpPr/>
            <p:nvPr/>
          </p:nvSpPr>
          <p:spPr>
            <a:xfrm>
              <a:off x="8324191" y="4771853"/>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24" name="Straight Connector 1023">
              <a:extLst>
                <a:ext uri="{FF2B5EF4-FFF2-40B4-BE49-F238E27FC236}">
                  <a16:creationId xmlns:a16="http://schemas.microsoft.com/office/drawing/2014/main" id="{DC73E311-797B-7350-80F7-D9532031B22C}"/>
                </a:ext>
              </a:extLst>
            </p:cNvPr>
            <p:cNvCxnSpPr/>
            <p:nvPr/>
          </p:nvCxnSpPr>
          <p:spPr>
            <a:xfrm>
              <a:off x="8192971" y="4832939"/>
              <a:ext cx="13122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025" name="Group 31">
              <a:extLst>
                <a:ext uri="{FF2B5EF4-FFF2-40B4-BE49-F238E27FC236}">
                  <a16:creationId xmlns:a16="http://schemas.microsoft.com/office/drawing/2014/main" id="{44B1264C-9F86-EFD1-2D34-FA6574BE4EAB}"/>
                </a:ext>
              </a:extLst>
            </p:cNvPr>
            <p:cNvGrpSpPr>
              <a:grpSpLocks/>
            </p:cNvGrpSpPr>
            <p:nvPr/>
          </p:nvGrpSpPr>
          <p:grpSpPr bwMode="auto">
            <a:xfrm>
              <a:off x="6921136" y="4350039"/>
              <a:ext cx="117855" cy="174209"/>
              <a:chOff x="3048000" y="2514600"/>
              <a:chExt cx="685800" cy="1066800"/>
            </a:xfrm>
          </p:grpSpPr>
          <p:sp>
            <p:nvSpPr>
              <p:cNvPr id="1303" name="Rectangle 1302">
                <a:extLst>
                  <a:ext uri="{FF2B5EF4-FFF2-40B4-BE49-F238E27FC236}">
                    <a16:creationId xmlns:a16="http://schemas.microsoft.com/office/drawing/2014/main" id="{47553986-93C8-4B5D-B659-4937ED8AE865}"/>
                  </a:ext>
                </a:extLst>
              </p:cNvPr>
              <p:cNvSpPr/>
              <p:nvPr/>
            </p:nvSpPr>
            <p:spPr>
              <a:xfrm>
                <a:off x="3050106" y="2520744"/>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4" name="Isosceles Triangle 1303">
                <a:extLst>
                  <a:ext uri="{FF2B5EF4-FFF2-40B4-BE49-F238E27FC236}">
                    <a16:creationId xmlns:a16="http://schemas.microsoft.com/office/drawing/2014/main" id="{BA7783A4-50B6-1ACB-0773-D7DE80308C56}"/>
                  </a:ext>
                </a:extLst>
              </p:cNvPr>
              <p:cNvSpPr/>
              <p:nvPr/>
            </p:nvSpPr>
            <p:spPr>
              <a:xfrm rot="-16200000">
                <a:off x="3052900" y="3363072"/>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27" name="Group 32">
              <a:extLst>
                <a:ext uri="{FF2B5EF4-FFF2-40B4-BE49-F238E27FC236}">
                  <a16:creationId xmlns:a16="http://schemas.microsoft.com/office/drawing/2014/main" id="{9E09AC14-78EF-DB06-EDD5-DCBA11778160}"/>
                </a:ext>
              </a:extLst>
            </p:cNvPr>
            <p:cNvGrpSpPr>
              <a:grpSpLocks/>
            </p:cNvGrpSpPr>
            <p:nvPr/>
          </p:nvGrpSpPr>
          <p:grpSpPr bwMode="auto">
            <a:xfrm>
              <a:off x="6641389" y="4535100"/>
              <a:ext cx="117855" cy="174209"/>
              <a:chOff x="3048000" y="2514600"/>
              <a:chExt cx="685800" cy="1066800"/>
            </a:xfrm>
          </p:grpSpPr>
          <p:sp>
            <p:nvSpPr>
              <p:cNvPr id="1301" name="Rectangle 1300">
                <a:extLst>
                  <a:ext uri="{FF2B5EF4-FFF2-40B4-BE49-F238E27FC236}">
                    <a16:creationId xmlns:a16="http://schemas.microsoft.com/office/drawing/2014/main" id="{C284587F-6F52-3BF9-7DAA-EF0E9DA5E908}"/>
                  </a:ext>
                </a:extLst>
              </p:cNvPr>
              <p:cNvSpPr/>
              <p:nvPr/>
            </p:nvSpPr>
            <p:spPr>
              <a:xfrm>
                <a:off x="3045504" y="250969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2" name="Isosceles Triangle 1301">
                <a:extLst>
                  <a:ext uri="{FF2B5EF4-FFF2-40B4-BE49-F238E27FC236}">
                    <a16:creationId xmlns:a16="http://schemas.microsoft.com/office/drawing/2014/main" id="{2A1BC2ED-3A60-DDF5-8886-8A053560ECE6}"/>
                  </a:ext>
                </a:extLst>
              </p:cNvPr>
              <p:cNvSpPr/>
              <p:nvPr/>
            </p:nvSpPr>
            <p:spPr>
              <a:xfrm rot="-16200000">
                <a:off x="3048289" y="335202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28" name="Cloud 1027">
              <a:extLst>
                <a:ext uri="{FF2B5EF4-FFF2-40B4-BE49-F238E27FC236}">
                  <a16:creationId xmlns:a16="http://schemas.microsoft.com/office/drawing/2014/main" id="{0611F4E4-7F8F-7753-EB42-972CC7CA7862}"/>
                </a:ext>
              </a:extLst>
            </p:cNvPr>
            <p:cNvSpPr/>
            <p:nvPr/>
          </p:nvSpPr>
          <p:spPr>
            <a:xfrm>
              <a:off x="6726932" y="5446056"/>
              <a:ext cx="187779"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9" name="Group 34">
              <a:extLst>
                <a:ext uri="{FF2B5EF4-FFF2-40B4-BE49-F238E27FC236}">
                  <a16:creationId xmlns:a16="http://schemas.microsoft.com/office/drawing/2014/main" id="{9B4F7842-21BF-EDCA-067F-AAE1B125BBFA}"/>
                </a:ext>
              </a:extLst>
            </p:cNvPr>
            <p:cNvGrpSpPr>
              <a:grpSpLocks/>
            </p:cNvGrpSpPr>
            <p:nvPr/>
          </p:nvGrpSpPr>
          <p:grpSpPr bwMode="auto">
            <a:xfrm>
              <a:off x="7833132" y="5477155"/>
              <a:ext cx="117855" cy="174209"/>
              <a:chOff x="3048000" y="2514600"/>
              <a:chExt cx="685800" cy="1066800"/>
            </a:xfrm>
          </p:grpSpPr>
          <p:sp>
            <p:nvSpPr>
              <p:cNvPr id="1299" name="Rectangle 1298">
                <a:extLst>
                  <a:ext uri="{FF2B5EF4-FFF2-40B4-BE49-F238E27FC236}">
                    <a16:creationId xmlns:a16="http://schemas.microsoft.com/office/drawing/2014/main" id="{A73BBF5C-AC84-9217-18EB-AFEA9C708530}"/>
                  </a:ext>
                </a:extLst>
              </p:cNvPr>
              <p:cNvSpPr/>
              <p:nvPr/>
            </p:nvSpPr>
            <p:spPr>
              <a:xfrm>
                <a:off x="3048672" y="2518126"/>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0" name="Isosceles Triangle 1299">
                <a:extLst>
                  <a:ext uri="{FF2B5EF4-FFF2-40B4-BE49-F238E27FC236}">
                    <a16:creationId xmlns:a16="http://schemas.microsoft.com/office/drawing/2014/main" id="{27FA0EA3-8E63-A5BB-81D0-2111342A4FEF}"/>
                  </a:ext>
                </a:extLst>
              </p:cNvPr>
              <p:cNvSpPr/>
              <p:nvPr/>
            </p:nvSpPr>
            <p:spPr>
              <a:xfrm rot="-16200000">
                <a:off x="3051465" y="3360454"/>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30" name="Group 35">
              <a:extLst>
                <a:ext uri="{FF2B5EF4-FFF2-40B4-BE49-F238E27FC236}">
                  <a16:creationId xmlns:a16="http://schemas.microsoft.com/office/drawing/2014/main" id="{ECC7D39B-FA34-C441-BC82-1EFB3A2FA33E}"/>
                </a:ext>
              </a:extLst>
            </p:cNvPr>
            <p:cNvGrpSpPr>
              <a:grpSpLocks/>
            </p:cNvGrpSpPr>
            <p:nvPr/>
          </p:nvGrpSpPr>
          <p:grpSpPr bwMode="auto">
            <a:xfrm>
              <a:off x="7041529" y="4773716"/>
              <a:ext cx="109645" cy="170560"/>
              <a:chOff x="5201639" y="7315200"/>
              <a:chExt cx="685800" cy="1066800"/>
            </a:xfrm>
          </p:grpSpPr>
          <p:sp>
            <p:nvSpPr>
              <p:cNvPr id="1297" name="Rectangle 1296">
                <a:extLst>
                  <a:ext uri="{FF2B5EF4-FFF2-40B4-BE49-F238E27FC236}">
                    <a16:creationId xmlns:a16="http://schemas.microsoft.com/office/drawing/2014/main" id="{D0566E01-E476-92E1-3DFB-5897E6575A67}"/>
                  </a:ext>
                </a:extLst>
              </p:cNvPr>
              <p:cNvSpPr/>
              <p:nvPr/>
            </p:nvSpPr>
            <p:spPr>
              <a:xfrm>
                <a:off x="5200863" y="7317705"/>
                <a:ext cx="693395" cy="10613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8" name="Isosceles Triangle 1297">
                <a:extLst>
                  <a:ext uri="{FF2B5EF4-FFF2-40B4-BE49-F238E27FC236}">
                    <a16:creationId xmlns:a16="http://schemas.microsoft.com/office/drawing/2014/main" id="{280CE24F-D3C6-2491-E506-D9B59876F5BC}"/>
                  </a:ext>
                </a:extLst>
              </p:cNvPr>
              <p:cNvSpPr/>
              <p:nvPr/>
            </p:nvSpPr>
            <p:spPr>
              <a:xfrm rot="5400000">
                <a:off x="5215010" y="8152602"/>
                <a:ext cx="155662" cy="155655"/>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31" name="Straight Connector 1030">
              <a:extLst>
                <a:ext uri="{FF2B5EF4-FFF2-40B4-BE49-F238E27FC236}">
                  <a16:creationId xmlns:a16="http://schemas.microsoft.com/office/drawing/2014/main" id="{DAFAEF1D-AA84-415F-B988-5AC07429B241}"/>
                </a:ext>
              </a:extLst>
            </p:cNvPr>
            <p:cNvCxnSpPr/>
            <p:nvPr/>
          </p:nvCxnSpPr>
          <p:spPr>
            <a:xfrm>
              <a:off x="6478067" y="4808052"/>
              <a:ext cx="561077" cy="0"/>
            </a:xfrm>
            <a:prstGeom prst="line">
              <a:avLst/>
            </a:prstGeom>
          </p:spPr>
          <p:style>
            <a:lnRef idx="1">
              <a:schemeClr val="accent6"/>
            </a:lnRef>
            <a:fillRef idx="0">
              <a:schemeClr val="accent6"/>
            </a:fillRef>
            <a:effectRef idx="0">
              <a:schemeClr val="accent6"/>
            </a:effectRef>
            <a:fontRef idx="minor">
              <a:schemeClr val="tx1"/>
            </a:fontRef>
          </p:style>
        </p:cxnSp>
        <p:sp>
          <p:nvSpPr>
            <p:cNvPr id="1032" name="Cloud 1031">
              <a:extLst>
                <a:ext uri="{FF2B5EF4-FFF2-40B4-BE49-F238E27FC236}">
                  <a16:creationId xmlns:a16="http://schemas.microsoft.com/office/drawing/2014/main" id="{A439B749-BF0C-4AA4-6703-B5DECE3E501E}"/>
                </a:ext>
              </a:extLst>
            </p:cNvPr>
            <p:cNvSpPr/>
            <p:nvPr/>
          </p:nvSpPr>
          <p:spPr>
            <a:xfrm>
              <a:off x="8054964" y="5482255"/>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33" name="Group 38">
              <a:extLst>
                <a:ext uri="{FF2B5EF4-FFF2-40B4-BE49-F238E27FC236}">
                  <a16:creationId xmlns:a16="http://schemas.microsoft.com/office/drawing/2014/main" id="{05CC2F07-4063-6FB2-AE0C-88F6372A6CCD}"/>
                </a:ext>
              </a:extLst>
            </p:cNvPr>
            <p:cNvGrpSpPr>
              <a:grpSpLocks/>
            </p:cNvGrpSpPr>
            <p:nvPr/>
          </p:nvGrpSpPr>
          <p:grpSpPr bwMode="auto">
            <a:xfrm>
              <a:off x="8357192" y="5477154"/>
              <a:ext cx="117855" cy="174209"/>
              <a:chOff x="3048000" y="2514600"/>
              <a:chExt cx="685800" cy="1066800"/>
            </a:xfrm>
          </p:grpSpPr>
          <p:sp>
            <p:nvSpPr>
              <p:cNvPr id="1295" name="Rectangle 1294">
                <a:extLst>
                  <a:ext uri="{FF2B5EF4-FFF2-40B4-BE49-F238E27FC236}">
                    <a16:creationId xmlns:a16="http://schemas.microsoft.com/office/drawing/2014/main" id="{73EBD9B0-EA73-E4FE-E1F6-5DC0110123B9}"/>
                  </a:ext>
                </a:extLst>
              </p:cNvPr>
              <p:cNvSpPr/>
              <p:nvPr/>
            </p:nvSpPr>
            <p:spPr>
              <a:xfrm>
                <a:off x="3053432" y="2518126"/>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6" name="Isosceles Triangle 1295">
                <a:extLst>
                  <a:ext uri="{FF2B5EF4-FFF2-40B4-BE49-F238E27FC236}">
                    <a16:creationId xmlns:a16="http://schemas.microsoft.com/office/drawing/2014/main" id="{FCC668EA-82DC-CA36-C4A2-4E425CD5CB45}"/>
                  </a:ext>
                </a:extLst>
              </p:cNvPr>
              <p:cNvSpPr/>
              <p:nvPr/>
            </p:nvSpPr>
            <p:spPr>
              <a:xfrm rot="-16200000">
                <a:off x="3056225" y="3360454"/>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34" name="Straight Connector 1033">
              <a:extLst>
                <a:ext uri="{FF2B5EF4-FFF2-40B4-BE49-F238E27FC236}">
                  <a16:creationId xmlns:a16="http://schemas.microsoft.com/office/drawing/2014/main" id="{5407D69E-8989-7558-BA2B-082EDCF12EF0}"/>
                </a:ext>
              </a:extLst>
            </p:cNvPr>
            <p:cNvCxnSpPr/>
            <p:nvPr/>
          </p:nvCxnSpPr>
          <p:spPr>
            <a:xfrm>
              <a:off x="6905661" y="5504879"/>
              <a:ext cx="90948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035" name="Straight Connector 1034">
              <a:extLst>
                <a:ext uri="{FF2B5EF4-FFF2-40B4-BE49-F238E27FC236}">
                  <a16:creationId xmlns:a16="http://schemas.microsoft.com/office/drawing/2014/main" id="{E6D87A59-431D-5A9B-21BE-8F6B9E766771}"/>
                </a:ext>
              </a:extLst>
            </p:cNvPr>
            <p:cNvCxnSpPr/>
            <p:nvPr/>
          </p:nvCxnSpPr>
          <p:spPr>
            <a:xfrm>
              <a:off x="7953156" y="5516192"/>
              <a:ext cx="115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2F30169C-6DC2-137A-106E-D6AFBA44BAB2}"/>
                </a:ext>
              </a:extLst>
            </p:cNvPr>
            <p:cNvCxnSpPr/>
            <p:nvPr/>
          </p:nvCxnSpPr>
          <p:spPr>
            <a:xfrm>
              <a:off x="8242744" y="5516192"/>
              <a:ext cx="11538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7" name="Group 42">
              <a:extLst>
                <a:ext uri="{FF2B5EF4-FFF2-40B4-BE49-F238E27FC236}">
                  <a16:creationId xmlns:a16="http://schemas.microsoft.com/office/drawing/2014/main" id="{A405353A-0E58-61A8-3D41-A629D4348122}"/>
                </a:ext>
              </a:extLst>
            </p:cNvPr>
            <p:cNvGrpSpPr>
              <a:grpSpLocks/>
            </p:cNvGrpSpPr>
            <p:nvPr/>
          </p:nvGrpSpPr>
          <p:grpSpPr bwMode="auto">
            <a:xfrm>
              <a:off x="8394857" y="4347425"/>
              <a:ext cx="110620" cy="172076"/>
              <a:chOff x="7010400" y="2514600"/>
              <a:chExt cx="685800" cy="1066800"/>
            </a:xfrm>
          </p:grpSpPr>
          <p:sp>
            <p:nvSpPr>
              <p:cNvPr id="1293" name="Rectangle 1292">
                <a:extLst>
                  <a:ext uri="{FF2B5EF4-FFF2-40B4-BE49-F238E27FC236}">
                    <a16:creationId xmlns:a16="http://schemas.microsoft.com/office/drawing/2014/main" id="{98FA952D-BA18-EB56-26A7-957A880EC2F4}"/>
                  </a:ext>
                </a:extLst>
              </p:cNvPr>
              <p:cNvSpPr/>
              <p:nvPr/>
            </p:nvSpPr>
            <p:spPr>
              <a:xfrm>
                <a:off x="7007096" y="2508972"/>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4" name="Isosceles Triangle 1293">
                <a:extLst>
                  <a:ext uri="{FF2B5EF4-FFF2-40B4-BE49-F238E27FC236}">
                    <a16:creationId xmlns:a16="http://schemas.microsoft.com/office/drawing/2014/main" id="{81098FFB-FA4B-CEA6-2007-7096FC7F4832}"/>
                  </a:ext>
                </a:extLst>
              </p:cNvPr>
              <p:cNvSpPr/>
              <p:nvPr/>
            </p:nvSpPr>
            <p:spPr>
              <a:xfrm rot="-16200000">
                <a:off x="7007094" y="3350542"/>
                <a:ext cx="15429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8" name="Cloud 1037">
              <a:extLst>
                <a:ext uri="{FF2B5EF4-FFF2-40B4-BE49-F238E27FC236}">
                  <a16:creationId xmlns:a16="http://schemas.microsoft.com/office/drawing/2014/main" id="{1A8C11EC-819B-17C3-AD43-81C544F52960}"/>
                </a:ext>
              </a:extLst>
            </p:cNvPr>
            <p:cNvSpPr/>
            <p:nvPr/>
          </p:nvSpPr>
          <p:spPr>
            <a:xfrm>
              <a:off x="8163559" y="4348780"/>
              <a:ext cx="187780"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F6A09C5E-AA84-1015-EF92-7BCA7A7D52CF}"/>
                </a:ext>
              </a:extLst>
            </p:cNvPr>
            <p:cNvSpPr/>
            <p:nvPr/>
          </p:nvSpPr>
          <p:spPr>
            <a:xfrm>
              <a:off x="6419244" y="5219814"/>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Chord 1039">
              <a:extLst>
                <a:ext uri="{FF2B5EF4-FFF2-40B4-BE49-F238E27FC236}">
                  <a16:creationId xmlns:a16="http://schemas.microsoft.com/office/drawing/2014/main" id="{DF31AA23-9430-5F52-CCC9-0B190E0FD1E9}"/>
                </a:ext>
              </a:extLst>
            </p:cNvPr>
            <p:cNvSpPr/>
            <p:nvPr/>
          </p:nvSpPr>
          <p:spPr>
            <a:xfrm rot="12084446">
              <a:off x="7159051" y="5149679"/>
              <a:ext cx="153844" cy="153845"/>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41" name="Straight Connector 1040">
              <a:extLst>
                <a:ext uri="{FF2B5EF4-FFF2-40B4-BE49-F238E27FC236}">
                  <a16:creationId xmlns:a16="http://schemas.microsoft.com/office/drawing/2014/main" id="{14E00D65-8EA2-C101-27A6-CFBFCE5DC0AC}"/>
                </a:ext>
              </a:extLst>
            </p:cNvPr>
            <p:cNvCxnSpPr/>
            <p:nvPr/>
          </p:nvCxnSpPr>
          <p:spPr>
            <a:xfrm>
              <a:off x="6855888" y="5176828"/>
              <a:ext cx="0" cy="9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42902194-AC32-5937-92CA-646F05AE9376}"/>
                </a:ext>
              </a:extLst>
            </p:cNvPr>
            <p:cNvCxnSpPr/>
            <p:nvPr/>
          </p:nvCxnSpPr>
          <p:spPr>
            <a:xfrm>
              <a:off x="6855888" y="5176828"/>
              <a:ext cx="35293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43" name="Group 48">
              <a:extLst>
                <a:ext uri="{FF2B5EF4-FFF2-40B4-BE49-F238E27FC236}">
                  <a16:creationId xmlns:a16="http://schemas.microsoft.com/office/drawing/2014/main" id="{CC0644AE-C539-CDC4-8CCA-896E1E2619CA}"/>
                </a:ext>
              </a:extLst>
            </p:cNvPr>
            <p:cNvGrpSpPr>
              <a:grpSpLocks/>
            </p:cNvGrpSpPr>
            <p:nvPr/>
          </p:nvGrpSpPr>
          <p:grpSpPr bwMode="auto">
            <a:xfrm>
              <a:off x="7074374" y="5250356"/>
              <a:ext cx="77011" cy="55616"/>
              <a:chOff x="5237565" y="4063130"/>
              <a:chExt cx="198353" cy="143246"/>
            </a:xfrm>
          </p:grpSpPr>
          <p:sp>
            <p:nvSpPr>
              <p:cNvPr id="1291" name="Isosceles Triangle 1290">
                <a:extLst>
                  <a:ext uri="{FF2B5EF4-FFF2-40B4-BE49-F238E27FC236}">
                    <a16:creationId xmlns:a16="http://schemas.microsoft.com/office/drawing/2014/main" id="{3099047F-666D-8F3B-EFD8-6BB0B91F57E2}"/>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2" name="Oval 1291">
                <a:extLst>
                  <a:ext uri="{FF2B5EF4-FFF2-40B4-BE49-F238E27FC236}">
                    <a16:creationId xmlns:a16="http://schemas.microsoft.com/office/drawing/2014/main" id="{47A71438-BC29-627F-27A6-99DBC2A58CD9}"/>
                  </a:ext>
                </a:extLst>
              </p:cNvPr>
              <p:cNvSpPr/>
              <p:nvPr/>
            </p:nvSpPr>
            <p:spPr>
              <a:xfrm>
                <a:off x="5379908" y="4106836"/>
                <a:ext cx="58271" cy="52442"/>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044" name="Straight Connector 1043">
              <a:extLst>
                <a:ext uri="{FF2B5EF4-FFF2-40B4-BE49-F238E27FC236}">
                  <a16:creationId xmlns:a16="http://schemas.microsoft.com/office/drawing/2014/main" id="{AA5859B2-66ED-C392-96AB-DC48EA027632}"/>
                </a:ext>
              </a:extLst>
            </p:cNvPr>
            <p:cNvCxnSpPr/>
            <p:nvPr/>
          </p:nvCxnSpPr>
          <p:spPr>
            <a:xfrm>
              <a:off x="7014257" y="5271850"/>
              <a:ext cx="565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D941F6D2-9A65-249B-ACE4-CC09A66CA148}"/>
                </a:ext>
              </a:extLst>
            </p:cNvPr>
            <p:cNvCxnSpPr/>
            <p:nvPr/>
          </p:nvCxnSpPr>
          <p:spPr>
            <a:xfrm>
              <a:off x="7152264" y="5278637"/>
              <a:ext cx="56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908E637-FD0D-C0F1-75A4-ADC7EDD56366}"/>
                </a:ext>
              </a:extLst>
            </p:cNvPr>
            <p:cNvCxnSpPr/>
            <p:nvPr/>
          </p:nvCxnSpPr>
          <p:spPr>
            <a:xfrm>
              <a:off x="7337781" y="5224338"/>
              <a:ext cx="486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5C8747C1-B594-4FCE-B11F-15D1D78DA4CD}"/>
                </a:ext>
              </a:extLst>
            </p:cNvPr>
            <p:cNvCxnSpPr/>
            <p:nvPr/>
          </p:nvCxnSpPr>
          <p:spPr>
            <a:xfrm>
              <a:off x="6817428" y="5271850"/>
              <a:ext cx="8597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48" name="Group 53">
              <a:extLst>
                <a:ext uri="{FF2B5EF4-FFF2-40B4-BE49-F238E27FC236}">
                  <a16:creationId xmlns:a16="http://schemas.microsoft.com/office/drawing/2014/main" id="{4593E3A2-1E04-0214-EC0B-BD986CB85B87}"/>
                </a:ext>
              </a:extLst>
            </p:cNvPr>
            <p:cNvGrpSpPr>
              <a:grpSpLocks/>
            </p:cNvGrpSpPr>
            <p:nvPr/>
          </p:nvGrpSpPr>
          <p:grpSpPr bwMode="auto">
            <a:xfrm>
              <a:off x="6702658" y="5222042"/>
              <a:ext cx="117855" cy="174209"/>
              <a:chOff x="3048000" y="2514600"/>
              <a:chExt cx="685800" cy="1066800"/>
            </a:xfrm>
          </p:grpSpPr>
          <p:sp>
            <p:nvSpPr>
              <p:cNvPr id="1289" name="Rectangle 1288">
                <a:extLst>
                  <a:ext uri="{FF2B5EF4-FFF2-40B4-BE49-F238E27FC236}">
                    <a16:creationId xmlns:a16="http://schemas.microsoft.com/office/drawing/2014/main" id="{3C560DE7-2C57-DE9D-7C6B-7BB7B1C7A50D}"/>
                  </a:ext>
                </a:extLst>
              </p:cNvPr>
              <p:cNvSpPr/>
              <p:nvPr/>
            </p:nvSpPr>
            <p:spPr>
              <a:xfrm>
                <a:off x="3044434" y="2514809"/>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0" name="Isosceles Triangle 1289">
                <a:extLst>
                  <a:ext uri="{FF2B5EF4-FFF2-40B4-BE49-F238E27FC236}">
                    <a16:creationId xmlns:a16="http://schemas.microsoft.com/office/drawing/2014/main" id="{ED66F99B-D34F-C625-E8C6-B8ADF2078DE6}"/>
                  </a:ext>
                </a:extLst>
              </p:cNvPr>
              <p:cNvSpPr/>
              <p:nvPr/>
            </p:nvSpPr>
            <p:spPr>
              <a:xfrm rot="-16200000">
                <a:off x="3047219" y="3357137"/>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9" name="Group 54">
              <a:extLst>
                <a:ext uri="{FF2B5EF4-FFF2-40B4-BE49-F238E27FC236}">
                  <a16:creationId xmlns:a16="http://schemas.microsoft.com/office/drawing/2014/main" id="{C11DE172-1725-7D3F-7036-78DDD26ADFF5}"/>
                </a:ext>
              </a:extLst>
            </p:cNvPr>
            <p:cNvGrpSpPr>
              <a:grpSpLocks/>
            </p:cNvGrpSpPr>
            <p:nvPr/>
          </p:nvGrpSpPr>
          <p:grpSpPr bwMode="auto">
            <a:xfrm>
              <a:off x="6902396" y="5221913"/>
              <a:ext cx="117855" cy="174209"/>
              <a:chOff x="3048000" y="2514600"/>
              <a:chExt cx="685800" cy="1066800"/>
            </a:xfrm>
          </p:grpSpPr>
          <p:sp>
            <p:nvSpPr>
              <p:cNvPr id="1287" name="Rectangle 1286">
                <a:extLst>
                  <a:ext uri="{FF2B5EF4-FFF2-40B4-BE49-F238E27FC236}">
                    <a16:creationId xmlns:a16="http://schemas.microsoft.com/office/drawing/2014/main" id="{16EEB9C6-984F-4301-6E99-2880E55CF071}"/>
                  </a:ext>
                </a:extLst>
              </p:cNvPr>
              <p:cNvSpPr/>
              <p:nvPr/>
            </p:nvSpPr>
            <p:spPr>
              <a:xfrm>
                <a:off x="3053838" y="2515604"/>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8" name="Isosceles Triangle 1287">
                <a:extLst>
                  <a:ext uri="{FF2B5EF4-FFF2-40B4-BE49-F238E27FC236}">
                    <a16:creationId xmlns:a16="http://schemas.microsoft.com/office/drawing/2014/main" id="{9FDFA89F-6C5D-8581-7E69-4ABA9627D297}"/>
                  </a:ext>
                </a:extLst>
              </p:cNvPr>
              <p:cNvSpPr/>
              <p:nvPr/>
            </p:nvSpPr>
            <p:spPr>
              <a:xfrm rot="-16200000">
                <a:off x="3056623" y="3357932"/>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0" name="Group 55">
              <a:extLst>
                <a:ext uri="{FF2B5EF4-FFF2-40B4-BE49-F238E27FC236}">
                  <a16:creationId xmlns:a16="http://schemas.microsoft.com/office/drawing/2014/main" id="{822CAB5B-7982-7A67-28C9-2235360E9EC4}"/>
                </a:ext>
              </a:extLst>
            </p:cNvPr>
            <p:cNvGrpSpPr>
              <a:grpSpLocks/>
            </p:cNvGrpSpPr>
            <p:nvPr/>
          </p:nvGrpSpPr>
          <p:grpSpPr bwMode="auto">
            <a:xfrm>
              <a:off x="7815549" y="5161241"/>
              <a:ext cx="283048" cy="172076"/>
              <a:chOff x="5021285" y="3004002"/>
              <a:chExt cx="729028" cy="443206"/>
            </a:xfrm>
          </p:grpSpPr>
          <p:grpSp>
            <p:nvGrpSpPr>
              <p:cNvPr id="1280" name="Group 282">
                <a:extLst>
                  <a:ext uri="{FF2B5EF4-FFF2-40B4-BE49-F238E27FC236}">
                    <a16:creationId xmlns:a16="http://schemas.microsoft.com/office/drawing/2014/main" id="{5C99EB55-EE7D-954F-402E-87879EE0BDCA}"/>
                  </a:ext>
                </a:extLst>
              </p:cNvPr>
              <p:cNvGrpSpPr>
                <a:grpSpLocks/>
              </p:cNvGrpSpPr>
              <p:nvPr/>
            </p:nvGrpSpPr>
            <p:grpSpPr bwMode="auto">
              <a:xfrm>
                <a:off x="5465395" y="3004002"/>
                <a:ext cx="284918" cy="443206"/>
                <a:chOff x="7010400" y="2514600"/>
                <a:chExt cx="685800" cy="1066800"/>
              </a:xfrm>
            </p:grpSpPr>
            <p:sp>
              <p:nvSpPr>
                <p:cNvPr id="1285" name="Rectangle 1284">
                  <a:extLst>
                    <a:ext uri="{FF2B5EF4-FFF2-40B4-BE49-F238E27FC236}">
                      <a16:creationId xmlns:a16="http://schemas.microsoft.com/office/drawing/2014/main" id="{305B3C49-6DF4-E233-64A4-BF58F469C627}"/>
                    </a:ext>
                  </a:extLst>
                </p:cNvPr>
                <p:cNvSpPr/>
                <p:nvPr/>
              </p:nvSpPr>
              <p:spPr>
                <a:xfrm>
                  <a:off x="7004913" y="251304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6" name="Isosceles Triangle 1285">
                  <a:extLst>
                    <a:ext uri="{FF2B5EF4-FFF2-40B4-BE49-F238E27FC236}">
                      <a16:creationId xmlns:a16="http://schemas.microsoft.com/office/drawing/2014/main" id="{CEAB0BFD-84A0-157A-36FE-DC7325C0A0CC}"/>
                    </a:ext>
                  </a:extLst>
                </p:cNvPr>
                <p:cNvSpPr/>
                <p:nvPr/>
              </p:nvSpPr>
              <p:spPr>
                <a:xfrm rot="-16200000">
                  <a:off x="7004912" y="3354615"/>
                  <a:ext cx="15429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81" name="Straight Connector 1280">
                <a:extLst>
                  <a:ext uri="{FF2B5EF4-FFF2-40B4-BE49-F238E27FC236}">
                    <a16:creationId xmlns:a16="http://schemas.microsoft.com/office/drawing/2014/main" id="{A4D24A55-8EF5-29E8-839D-34DFD15242E6}"/>
                  </a:ext>
                </a:extLst>
              </p:cNvPr>
              <p:cNvCxnSpPr/>
              <p:nvPr/>
            </p:nvCxnSpPr>
            <p:spPr>
              <a:xfrm>
                <a:off x="5305785" y="3154864"/>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282" name="Group 284">
                <a:extLst>
                  <a:ext uri="{FF2B5EF4-FFF2-40B4-BE49-F238E27FC236}">
                    <a16:creationId xmlns:a16="http://schemas.microsoft.com/office/drawing/2014/main" id="{4CDD5753-09A5-6316-D798-F561BEAE1E58}"/>
                  </a:ext>
                </a:extLst>
              </p:cNvPr>
              <p:cNvGrpSpPr>
                <a:grpSpLocks/>
              </p:cNvGrpSpPr>
              <p:nvPr/>
            </p:nvGrpSpPr>
            <p:grpSpPr bwMode="auto">
              <a:xfrm>
                <a:off x="5021285" y="3004002"/>
                <a:ext cx="284918" cy="443206"/>
                <a:chOff x="7010400" y="2514600"/>
                <a:chExt cx="685800" cy="1066800"/>
              </a:xfrm>
            </p:grpSpPr>
            <p:sp>
              <p:nvSpPr>
                <p:cNvPr id="1283" name="Rectangle 1282">
                  <a:extLst>
                    <a:ext uri="{FF2B5EF4-FFF2-40B4-BE49-F238E27FC236}">
                      <a16:creationId xmlns:a16="http://schemas.microsoft.com/office/drawing/2014/main" id="{92AC08F4-3F52-D1D5-D046-6F5842A57D6A}"/>
                    </a:ext>
                  </a:extLst>
                </p:cNvPr>
                <p:cNvSpPr/>
                <p:nvPr/>
              </p:nvSpPr>
              <p:spPr>
                <a:xfrm>
                  <a:off x="7007917" y="251304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4" name="Isosceles Triangle 1283">
                  <a:extLst>
                    <a:ext uri="{FF2B5EF4-FFF2-40B4-BE49-F238E27FC236}">
                      <a16:creationId xmlns:a16="http://schemas.microsoft.com/office/drawing/2014/main" id="{937A0345-E71E-9BCC-664A-1944E84D9A6E}"/>
                    </a:ext>
                  </a:extLst>
                </p:cNvPr>
                <p:cNvSpPr/>
                <p:nvPr/>
              </p:nvSpPr>
              <p:spPr>
                <a:xfrm rot="-16200000">
                  <a:off x="7007916" y="3354615"/>
                  <a:ext cx="15429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051" name="Straight Connector 1050">
              <a:extLst>
                <a:ext uri="{FF2B5EF4-FFF2-40B4-BE49-F238E27FC236}">
                  <a16:creationId xmlns:a16="http://schemas.microsoft.com/office/drawing/2014/main" id="{0DAC1C74-DDC5-7913-BB65-11B46FEB6404}"/>
                </a:ext>
              </a:extLst>
            </p:cNvPr>
            <p:cNvCxnSpPr/>
            <p:nvPr/>
          </p:nvCxnSpPr>
          <p:spPr>
            <a:xfrm>
              <a:off x="6480329" y="4396291"/>
              <a:ext cx="434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9E2A97D0-6B6A-94D9-7909-C019F104AE33}"/>
                </a:ext>
              </a:extLst>
            </p:cNvPr>
            <p:cNvCxnSpPr/>
            <p:nvPr/>
          </p:nvCxnSpPr>
          <p:spPr>
            <a:xfrm>
              <a:off x="6487117" y="4575023"/>
              <a:ext cx="1538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A0E3B6A5-B5C2-6CBC-28FA-312A3BC6C975}"/>
                </a:ext>
              </a:extLst>
            </p:cNvPr>
            <p:cNvCxnSpPr/>
            <p:nvPr/>
          </p:nvCxnSpPr>
          <p:spPr>
            <a:xfrm>
              <a:off x="6489378" y="5249226"/>
              <a:ext cx="212666" cy="0"/>
            </a:xfrm>
            <a:prstGeom prst="line">
              <a:avLst/>
            </a:prstGeom>
          </p:spPr>
          <p:style>
            <a:lnRef idx="1">
              <a:schemeClr val="accent1"/>
            </a:lnRef>
            <a:fillRef idx="0">
              <a:schemeClr val="accent1"/>
            </a:fillRef>
            <a:effectRef idx="0">
              <a:schemeClr val="accent1"/>
            </a:effectRef>
            <a:fontRef idx="minor">
              <a:schemeClr val="tx1"/>
            </a:fontRef>
          </p:style>
        </p:cxnSp>
        <p:sp>
          <p:nvSpPr>
            <p:cNvPr id="1054" name="Rectangle 1053">
              <a:extLst>
                <a:ext uri="{FF2B5EF4-FFF2-40B4-BE49-F238E27FC236}">
                  <a16:creationId xmlns:a16="http://schemas.microsoft.com/office/drawing/2014/main" id="{8C072C65-2431-28CA-610A-B8A8859C6C0A}"/>
                </a:ext>
              </a:extLst>
            </p:cNvPr>
            <p:cNvSpPr/>
            <p:nvPr/>
          </p:nvSpPr>
          <p:spPr>
            <a:xfrm>
              <a:off x="8930516" y="4364617"/>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Rectangle 1054">
              <a:extLst>
                <a:ext uri="{FF2B5EF4-FFF2-40B4-BE49-F238E27FC236}">
                  <a16:creationId xmlns:a16="http://schemas.microsoft.com/office/drawing/2014/main" id="{BCBEB66F-68B8-9178-DC72-77424DDD88A2}"/>
                </a:ext>
              </a:extLst>
            </p:cNvPr>
            <p:cNvSpPr/>
            <p:nvPr/>
          </p:nvSpPr>
          <p:spPr>
            <a:xfrm>
              <a:off x="8928253" y="5475468"/>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Rectangle 1055">
              <a:extLst>
                <a:ext uri="{FF2B5EF4-FFF2-40B4-BE49-F238E27FC236}">
                  <a16:creationId xmlns:a16="http://schemas.microsoft.com/office/drawing/2014/main" id="{4423B4B4-AFE1-8ABB-FB5D-D4CF301AA363}"/>
                </a:ext>
              </a:extLst>
            </p:cNvPr>
            <p:cNvSpPr/>
            <p:nvPr/>
          </p:nvSpPr>
          <p:spPr>
            <a:xfrm>
              <a:off x="8930516" y="4556924"/>
              <a:ext cx="58823"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Rectangle 1056">
              <a:extLst>
                <a:ext uri="{FF2B5EF4-FFF2-40B4-BE49-F238E27FC236}">
                  <a16:creationId xmlns:a16="http://schemas.microsoft.com/office/drawing/2014/main" id="{ACAA5AA6-B4C5-8006-333C-109A22EB013F}"/>
                </a:ext>
              </a:extLst>
            </p:cNvPr>
            <p:cNvSpPr/>
            <p:nvPr/>
          </p:nvSpPr>
          <p:spPr>
            <a:xfrm>
              <a:off x="8928253" y="4792216"/>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Rectangle 1057">
              <a:extLst>
                <a:ext uri="{FF2B5EF4-FFF2-40B4-BE49-F238E27FC236}">
                  <a16:creationId xmlns:a16="http://schemas.microsoft.com/office/drawing/2014/main" id="{3EF32454-7449-89D5-C654-6E8585FC41C1}"/>
                </a:ext>
              </a:extLst>
            </p:cNvPr>
            <p:cNvSpPr/>
            <p:nvPr/>
          </p:nvSpPr>
          <p:spPr>
            <a:xfrm>
              <a:off x="8928253" y="5190403"/>
              <a:ext cx="58823"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59" name="Straight Connector 1058">
              <a:extLst>
                <a:ext uri="{FF2B5EF4-FFF2-40B4-BE49-F238E27FC236}">
                  <a16:creationId xmlns:a16="http://schemas.microsoft.com/office/drawing/2014/main" id="{E32F5139-D08E-0612-62D5-6588A2F74D69}"/>
                </a:ext>
              </a:extLst>
            </p:cNvPr>
            <p:cNvCxnSpPr/>
            <p:nvPr/>
          </p:nvCxnSpPr>
          <p:spPr>
            <a:xfrm>
              <a:off x="8505183" y="4819365"/>
              <a:ext cx="42306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60" name="Straight Connector 1059">
              <a:extLst>
                <a:ext uri="{FF2B5EF4-FFF2-40B4-BE49-F238E27FC236}">
                  <a16:creationId xmlns:a16="http://schemas.microsoft.com/office/drawing/2014/main" id="{A376E7B6-82A5-A107-3731-69ADA0AAE3DF}"/>
                </a:ext>
              </a:extLst>
            </p:cNvPr>
            <p:cNvCxnSpPr/>
            <p:nvPr/>
          </p:nvCxnSpPr>
          <p:spPr>
            <a:xfrm>
              <a:off x="8102475" y="5219814"/>
              <a:ext cx="82577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61" name="Straight Connector 1060">
              <a:extLst>
                <a:ext uri="{FF2B5EF4-FFF2-40B4-BE49-F238E27FC236}">
                  <a16:creationId xmlns:a16="http://schemas.microsoft.com/office/drawing/2014/main" id="{E8CA0756-22FD-0D55-747D-B18242E43D4B}"/>
                </a:ext>
              </a:extLst>
            </p:cNvPr>
            <p:cNvCxnSpPr/>
            <p:nvPr/>
          </p:nvCxnSpPr>
          <p:spPr>
            <a:xfrm>
              <a:off x="7916958" y="4588597"/>
              <a:ext cx="101129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62" name="Straight Connector 1061">
              <a:extLst>
                <a:ext uri="{FF2B5EF4-FFF2-40B4-BE49-F238E27FC236}">
                  <a16:creationId xmlns:a16="http://schemas.microsoft.com/office/drawing/2014/main" id="{94AE41A6-82D2-199D-B9B3-920061536D5E}"/>
                </a:ext>
              </a:extLst>
            </p:cNvPr>
            <p:cNvCxnSpPr>
              <a:endCxn id="1028" idx="2"/>
            </p:cNvCxnSpPr>
            <p:nvPr/>
          </p:nvCxnSpPr>
          <p:spPr>
            <a:xfrm>
              <a:off x="6480329" y="5504879"/>
              <a:ext cx="246603"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063" name="Group 68">
              <a:extLst>
                <a:ext uri="{FF2B5EF4-FFF2-40B4-BE49-F238E27FC236}">
                  <a16:creationId xmlns:a16="http://schemas.microsoft.com/office/drawing/2014/main" id="{7157A5E8-8425-25D5-766C-2ACD932C7998}"/>
                </a:ext>
              </a:extLst>
            </p:cNvPr>
            <p:cNvGrpSpPr>
              <a:grpSpLocks/>
            </p:cNvGrpSpPr>
            <p:nvPr/>
          </p:nvGrpSpPr>
          <p:grpSpPr bwMode="auto">
            <a:xfrm>
              <a:off x="7666004" y="6141707"/>
              <a:ext cx="90882" cy="141372"/>
              <a:chOff x="7010400" y="2514600"/>
              <a:chExt cx="685800" cy="1066800"/>
            </a:xfrm>
          </p:grpSpPr>
          <p:sp>
            <p:nvSpPr>
              <p:cNvPr id="1278" name="Rectangle 1277">
                <a:extLst>
                  <a:ext uri="{FF2B5EF4-FFF2-40B4-BE49-F238E27FC236}">
                    <a16:creationId xmlns:a16="http://schemas.microsoft.com/office/drawing/2014/main" id="{0CC97E29-6704-B0D4-8F56-7F3160BA2BA5}"/>
                  </a:ext>
                </a:extLst>
              </p:cNvPr>
              <p:cNvSpPr/>
              <p:nvPr/>
            </p:nvSpPr>
            <p:spPr>
              <a:xfrm>
                <a:off x="7009088" y="2506405"/>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9" name="Isosceles Triangle 1278">
                <a:extLst>
                  <a:ext uri="{FF2B5EF4-FFF2-40B4-BE49-F238E27FC236}">
                    <a16:creationId xmlns:a16="http://schemas.microsoft.com/office/drawing/2014/main" id="{5E2CE3D1-CC33-13FF-1036-4A1CDF204D01}"/>
                  </a:ext>
                </a:extLst>
              </p:cNvPr>
              <p:cNvSpPr/>
              <p:nvPr/>
            </p:nvSpPr>
            <p:spPr>
              <a:xfrm rot="-16200000">
                <a:off x="7009087" y="3360025"/>
                <a:ext cx="153646" cy="153655"/>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64" name="Straight Connector 1063">
              <a:extLst>
                <a:ext uri="{FF2B5EF4-FFF2-40B4-BE49-F238E27FC236}">
                  <a16:creationId xmlns:a16="http://schemas.microsoft.com/office/drawing/2014/main" id="{AAC32FCB-AFBD-63E4-D0E6-036FBBFAC723}"/>
                </a:ext>
              </a:extLst>
            </p:cNvPr>
            <p:cNvCxnSpPr/>
            <p:nvPr/>
          </p:nvCxnSpPr>
          <p:spPr>
            <a:xfrm>
              <a:off x="7629631" y="6260530"/>
              <a:ext cx="38462"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065" name="Group 70">
              <a:extLst>
                <a:ext uri="{FF2B5EF4-FFF2-40B4-BE49-F238E27FC236}">
                  <a16:creationId xmlns:a16="http://schemas.microsoft.com/office/drawing/2014/main" id="{88ABBF90-1ECE-A74B-274B-D83C3DA51CBC}"/>
                </a:ext>
              </a:extLst>
            </p:cNvPr>
            <p:cNvGrpSpPr>
              <a:grpSpLocks/>
            </p:cNvGrpSpPr>
            <p:nvPr/>
          </p:nvGrpSpPr>
          <p:grpSpPr bwMode="auto">
            <a:xfrm>
              <a:off x="7883471" y="6141716"/>
              <a:ext cx="90882" cy="141372"/>
              <a:chOff x="7010400" y="2514600"/>
              <a:chExt cx="685800" cy="1066800"/>
            </a:xfrm>
          </p:grpSpPr>
          <p:sp>
            <p:nvSpPr>
              <p:cNvPr id="1276" name="Rectangle 1275">
                <a:extLst>
                  <a:ext uri="{FF2B5EF4-FFF2-40B4-BE49-F238E27FC236}">
                    <a16:creationId xmlns:a16="http://schemas.microsoft.com/office/drawing/2014/main" id="{94DF1C24-9348-A2D3-D9E0-5B19E758581F}"/>
                  </a:ext>
                </a:extLst>
              </p:cNvPr>
              <p:cNvSpPr/>
              <p:nvPr/>
            </p:nvSpPr>
            <p:spPr>
              <a:xfrm>
                <a:off x="7007002" y="2506341"/>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7" name="Isosceles Triangle 1276">
                <a:extLst>
                  <a:ext uri="{FF2B5EF4-FFF2-40B4-BE49-F238E27FC236}">
                    <a16:creationId xmlns:a16="http://schemas.microsoft.com/office/drawing/2014/main" id="{F3FBD9D5-31A3-27E4-8E2C-FA46F2D31769}"/>
                  </a:ext>
                </a:extLst>
              </p:cNvPr>
              <p:cNvSpPr/>
              <p:nvPr/>
            </p:nvSpPr>
            <p:spPr>
              <a:xfrm rot="-16200000">
                <a:off x="7007001" y="3359960"/>
                <a:ext cx="153646" cy="153655"/>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66" name="Straight Connector 1065">
              <a:extLst>
                <a:ext uri="{FF2B5EF4-FFF2-40B4-BE49-F238E27FC236}">
                  <a16:creationId xmlns:a16="http://schemas.microsoft.com/office/drawing/2014/main" id="{C34EAC5A-911D-DFEB-4014-4956DD8330ED}"/>
                </a:ext>
              </a:extLst>
            </p:cNvPr>
            <p:cNvCxnSpPr/>
            <p:nvPr/>
          </p:nvCxnSpPr>
          <p:spPr>
            <a:xfrm>
              <a:off x="7812887" y="6258268"/>
              <a:ext cx="70134"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67" name="Straight Connector 1066">
              <a:extLst>
                <a:ext uri="{FF2B5EF4-FFF2-40B4-BE49-F238E27FC236}">
                  <a16:creationId xmlns:a16="http://schemas.microsoft.com/office/drawing/2014/main" id="{F0BC0672-05A9-6B6E-F228-FE0E23F1F810}"/>
                </a:ext>
              </a:extLst>
            </p:cNvPr>
            <p:cNvCxnSpPr/>
            <p:nvPr/>
          </p:nvCxnSpPr>
          <p:spPr>
            <a:xfrm>
              <a:off x="7812887" y="6258268"/>
              <a:ext cx="0" cy="6561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68" name="Straight Connector 1067">
              <a:extLst>
                <a:ext uri="{FF2B5EF4-FFF2-40B4-BE49-F238E27FC236}">
                  <a16:creationId xmlns:a16="http://schemas.microsoft.com/office/drawing/2014/main" id="{134FA3D3-206F-F0C5-EAA6-513A15E9EB35}"/>
                </a:ext>
              </a:extLst>
            </p:cNvPr>
            <p:cNvCxnSpPr/>
            <p:nvPr/>
          </p:nvCxnSpPr>
          <p:spPr>
            <a:xfrm>
              <a:off x="7629631" y="6260530"/>
              <a:ext cx="0" cy="6108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69" name="Straight Connector 1068">
              <a:extLst>
                <a:ext uri="{FF2B5EF4-FFF2-40B4-BE49-F238E27FC236}">
                  <a16:creationId xmlns:a16="http://schemas.microsoft.com/office/drawing/2014/main" id="{46DDB8F5-B3A2-FD63-4E1C-445EF519CC5B}"/>
                </a:ext>
              </a:extLst>
            </p:cNvPr>
            <p:cNvCxnSpPr/>
            <p:nvPr/>
          </p:nvCxnSpPr>
          <p:spPr>
            <a:xfrm>
              <a:off x="7604745" y="6323878"/>
              <a:ext cx="20814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70" name="Straight Connector 1069">
              <a:extLst>
                <a:ext uri="{FF2B5EF4-FFF2-40B4-BE49-F238E27FC236}">
                  <a16:creationId xmlns:a16="http://schemas.microsoft.com/office/drawing/2014/main" id="{B9AFC9C0-51AF-4F66-84B9-DA8808955E72}"/>
                </a:ext>
              </a:extLst>
            </p:cNvPr>
            <p:cNvCxnSpPr/>
            <p:nvPr/>
          </p:nvCxnSpPr>
          <p:spPr>
            <a:xfrm>
              <a:off x="7754064" y="6179082"/>
              <a:ext cx="128956"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071" name="Group 76">
              <a:extLst>
                <a:ext uri="{FF2B5EF4-FFF2-40B4-BE49-F238E27FC236}">
                  <a16:creationId xmlns:a16="http://schemas.microsoft.com/office/drawing/2014/main" id="{0779C5DD-D8E2-50A0-50B1-DD6453BA9045}"/>
                </a:ext>
              </a:extLst>
            </p:cNvPr>
            <p:cNvGrpSpPr>
              <a:grpSpLocks/>
            </p:cNvGrpSpPr>
            <p:nvPr/>
          </p:nvGrpSpPr>
          <p:grpSpPr bwMode="auto">
            <a:xfrm>
              <a:off x="7443941" y="5792488"/>
              <a:ext cx="97895" cy="144705"/>
              <a:chOff x="3048000" y="2514600"/>
              <a:chExt cx="685800" cy="1066800"/>
            </a:xfrm>
          </p:grpSpPr>
          <p:sp>
            <p:nvSpPr>
              <p:cNvPr id="1274" name="Rectangle 1273">
                <a:extLst>
                  <a:ext uri="{FF2B5EF4-FFF2-40B4-BE49-F238E27FC236}">
                    <a16:creationId xmlns:a16="http://schemas.microsoft.com/office/drawing/2014/main" id="{5407ABEE-D944-8196-1DB7-D131CFA53BF3}"/>
                  </a:ext>
                </a:extLst>
              </p:cNvPr>
              <p:cNvSpPr/>
              <p:nvPr/>
            </p:nvSpPr>
            <p:spPr>
              <a:xfrm>
                <a:off x="3049208" y="2512541"/>
                <a:ext cx="68151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5" name="Isosceles Triangle 1274">
                <a:extLst>
                  <a:ext uri="{FF2B5EF4-FFF2-40B4-BE49-F238E27FC236}">
                    <a16:creationId xmlns:a16="http://schemas.microsoft.com/office/drawing/2014/main" id="{0CC99E15-3CBC-9C88-EE69-930BAC1D5BD2}"/>
                  </a:ext>
                </a:extLst>
              </p:cNvPr>
              <p:cNvSpPr/>
              <p:nvPr/>
            </p:nvSpPr>
            <p:spPr>
              <a:xfrm rot="-16200000">
                <a:off x="3053400" y="3342303"/>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72" name="Group 77">
              <a:extLst>
                <a:ext uri="{FF2B5EF4-FFF2-40B4-BE49-F238E27FC236}">
                  <a16:creationId xmlns:a16="http://schemas.microsoft.com/office/drawing/2014/main" id="{79E12EC8-8E5F-AB10-8756-15D732EE43AF}"/>
                </a:ext>
              </a:extLst>
            </p:cNvPr>
            <p:cNvGrpSpPr>
              <a:grpSpLocks/>
            </p:cNvGrpSpPr>
            <p:nvPr/>
          </p:nvGrpSpPr>
          <p:grpSpPr bwMode="auto">
            <a:xfrm>
              <a:off x="8170429" y="5792488"/>
              <a:ext cx="90882" cy="141372"/>
              <a:chOff x="7010400" y="2514600"/>
              <a:chExt cx="685800" cy="1066800"/>
            </a:xfrm>
          </p:grpSpPr>
          <p:sp>
            <p:nvSpPr>
              <p:cNvPr id="1272" name="Rectangle 1271">
                <a:extLst>
                  <a:ext uri="{FF2B5EF4-FFF2-40B4-BE49-F238E27FC236}">
                    <a16:creationId xmlns:a16="http://schemas.microsoft.com/office/drawing/2014/main" id="{965E8977-6570-7B05-7ABD-6D7F05F1EC08}"/>
                  </a:ext>
                </a:extLst>
              </p:cNvPr>
              <p:cNvSpPr/>
              <p:nvPr/>
            </p:nvSpPr>
            <p:spPr>
              <a:xfrm>
                <a:off x="7009787" y="2512492"/>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3" name="Isosceles Triangle 1272">
                <a:extLst>
                  <a:ext uri="{FF2B5EF4-FFF2-40B4-BE49-F238E27FC236}">
                    <a16:creationId xmlns:a16="http://schemas.microsoft.com/office/drawing/2014/main" id="{DAFD4179-C3FB-522E-7C17-B91335C1B34D}"/>
                  </a:ext>
                </a:extLst>
              </p:cNvPr>
              <p:cNvSpPr/>
              <p:nvPr/>
            </p:nvSpPr>
            <p:spPr>
              <a:xfrm rot="-16200000">
                <a:off x="7009786" y="3366112"/>
                <a:ext cx="153646" cy="15364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73" name="Straight Connector 1072">
              <a:extLst>
                <a:ext uri="{FF2B5EF4-FFF2-40B4-BE49-F238E27FC236}">
                  <a16:creationId xmlns:a16="http://schemas.microsoft.com/office/drawing/2014/main" id="{2C807874-F737-0510-D9A9-47250F093B53}"/>
                </a:ext>
              </a:extLst>
            </p:cNvPr>
            <p:cNvCxnSpPr/>
            <p:nvPr/>
          </p:nvCxnSpPr>
          <p:spPr>
            <a:xfrm>
              <a:off x="8036864" y="5869131"/>
              <a:ext cx="0" cy="309952"/>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074" name="Straight Connector 1073">
              <a:extLst>
                <a:ext uri="{FF2B5EF4-FFF2-40B4-BE49-F238E27FC236}">
                  <a16:creationId xmlns:a16="http://schemas.microsoft.com/office/drawing/2014/main" id="{5DE92BA8-373F-F719-6686-BC10453B6931}"/>
                </a:ext>
              </a:extLst>
            </p:cNvPr>
            <p:cNvCxnSpPr/>
            <p:nvPr/>
          </p:nvCxnSpPr>
          <p:spPr>
            <a:xfrm>
              <a:off x="8104737" y="5916641"/>
              <a:ext cx="70135"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075" name="Straight Connector 1074">
              <a:extLst>
                <a:ext uri="{FF2B5EF4-FFF2-40B4-BE49-F238E27FC236}">
                  <a16:creationId xmlns:a16="http://schemas.microsoft.com/office/drawing/2014/main" id="{EBCAA1EA-9183-7444-0435-771FE04D4A35}"/>
                </a:ext>
              </a:extLst>
            </p:cNvPr>
            <p:cNvCxnSpPr/>
            <p:nvPr/>
          </p:nvCxnSpPr>
          <p:spPr>
            <a:xfrm>
              <a:off x="7410179" y="5916641"/>
              <a:ext cx="339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B16EAD03-04D4-0DD0-3794-05494568608A}"/>
                </a:ext>
              </a:extLst>
            </p:cNvPr>
            <p:cNvCxnSpPr/>
            <p:nvPr/>
          </p:nvCxnSpPr>
          <p:spPr>
            <a:xfrm>
              <a:off x="7541398" y="5832932"/>
              <a:ext cx="628949"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5F49FCF7-4921-72F1-6303-D473CA933CE9}"/>
                </a:ext>
              </a:extLst>
            </p:cNvPr>
            <p:cNvCxnSpPr>
              <a:endCxn id="1083" idx="1"/>
            </p:cNvCxnSpPr>
            <p:nvPr/>
          </p:nvCxnSpPr>
          <p:spPr>
            <a:xfrm>
              <a:off x="8260843" y="5830669"/>
              <a:ext cx="671934" cy="2263"/>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078" name="Group 83">
              <a:extLst>
                <a:ext uri="{FF2B5EF4-FFF2-40B4-BE49-F238E27FC236}">
                  <a16:creationId xmlns:a16="http://schemas.microsoft.com/office/drawing/2014/main" id="{6B7F3CFD-D4DD-2A10-1120-8CD4DB98BBE2}"/>
                </a:ext>
              </a:extLst>
            </p:cNvPr>
            <p:cNvGrpSpPr>
              <a:grpSpLocks/>
            </p:cNvGrpSpPr>
            <p:nvPr/>
          </p:nvGrpSpPr>
          <p:grpSpPr bwMode="auto">
            <a:xfrm>
              <a:off x="7327356" y="6141707"/>
              <a:ext cx="97895" cy="144705"/>
              <a:chOff x="3048000" y="2514600"/>
              <a:chExt cx="685800" cy="1066800"/>
            </a:xfrm>
          </p:grpSpPr>
          <p:sp>
            <p:nvSpPr>
              <p:cNvPr id="1270" name="Rectangle 1269">
                <a:extLst>
                  <a:ext uri="{FF2B5EF4-FFF2-40B4-BE49-F238E27FC236}">
                    <a16:creationId xmlns:a16="http://schemas.microsoft.com/office/drawing/2014/main" id="{85695DC3-4758-D200-3783-DA5FA56105DA}"/>
                  </a:ext>
                </a:extLst>
              </p:cNvPr>
              <p:cNvSpPr/>
              <p:nvPr/>
            </p:nvSpPr>
            <p:spPr>
              <a:xfrm>
                <a:off x="3041780" y="2506594"/>
                <a:ext cx="697361"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1" name="Isosceles Triangle 1270">
                <a:extLst>
                  <a:ext uri="{FF2B5EF4-FFF2-40B4-BE49-F238E27FC236}">
                    <a16:creationId xmlns:a16="http://schemas.microsoft.com/office/drawing/2014/main" id="{7F8B03F8-1520-A8CB-F822-8271FF330936}"/>
                  </a:ext>
                </a:extLst>
              </p:cNvPr>
              <p:cNvSpPr/>
              <p:nvPr/>
            </p:nvSpPr>
            <p:spPr>
              <a:xfrm rot="-16200000">
                <a:off x="3045972" y="3336356"/>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79" name="Straight Connector 1078">
              <a:extLst>
                <a:ext uri="{FF2B5EF4-FFF2-40B4-BE49-F238E27FC236}">
                  <a16:creationId xmlns:a16="http://schemas.microsoft.com/office/drawing/2014/main" id="{EFE80D26-5E28-E96E-AD01-E3B7B723C22B}"/>
                </a:ext>
              </a:extLst>
            </p:cNvPr>
            <p:cNvCxnSpPr/>
            <p:nvPr/>
          </p:nvCxnSpPr>
          <p:spPr>
            <a:xfrm>
              <a:off x="7294795" y="6265054"/>
              <a:ext cx="33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C1DA190C-15B7-4E11-C3F9-E7ED306F60CA}"/>
                </a:ext>
              </a:extLst>
            </p:cNvPr>
            <p:cNvCxnSpPr/>
            <p:nvPr/>
          </p:nvCxnSpPr>
          <p:spPr>
            <a:xfrm>
              <a:off x="7426015" y="6176821"/>
              <a:ext cx="23981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D49A4694-E4A8-C339-C54B-41BC8C9BE102}"/>
                </a:ext>
              </a:extLst>
            </p:cNvPr>
            <p:cNvCxnSpPr/>
            <p:nvPr/>
          </p:nvCxnSpPr>
          <p:spPr>
            <a:xfrm>
              <a:off x="7973517" y="6176821"/>
              <a:ext cx="63347"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082" name="Straight Connector 1081">
              <a:extLst>
                <a:ext uri="{FF2B5EF4-FFF2-40B4-BE49-F238E27FC236}">
                  <a16:creationId xmlns:a16="http://schemas.microsoft.com/office/drawing/2014/main" id="{8EEC17CB-564D-943A-58AB-C765C976AC4F}"/>
                </a:ext>
              </a:extLst>
            </p:cNvPr>
            <p:cNvCxnSpPr/>
            <p:nvPr/>
          </p:nvCxnSpPr>
          <p:spPr>
            <a:xfrm>
              <a:off x="8036864" y="5869131"/>
              <a:ext cx="133483"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083" name="Rectangle 1082">
              <a:extLst>
                <a:ext uri="{FF2B5EF4-FFF2-40B4-BE49-F238E27FC236}">
                  <a16:creationId xmlns:a16="http://schemas.microsoft.com/office/drawing/2014/main" id="{8B98C743-C9CB-08B0-53DE-BDB1BDC74CD7}"/>
                </a:ext>
              </a:extLst>
            </p:cNvPr>
            <p:cNvSpPr/>
            <p:nvPr/>
          </p:nvSpPr>
          <p:spPr>
            <a:xfrm>
              <a:off x="8932777" y="580352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84" name="Straight Connector 1083">
              <a:extLst>
                <a:ext uri="{FF2B5EF4-FFF2-40B4-BE49-F238E27FC236}">
                  <a16:creationId xmlns:a16="http://schemas.microsoft.com/office/drawing/2014/main" id="{4C6927BF-5AD3-D978-C370-46F651E8C976}"/>
                </a:ext>
              </a:extLst>
            </p:cNvPr>
            <p:cNvCxnSpPr/>
            <p:nvPr/>
          </p:nvCxnSpPr>
          <p:spPr>
            <a:xfrm>
              <a:off x="6480329" y="6176821"/>
              <a:ext cx="846140" cy="0"/>
            </a:xfrm>
            <a:prstGeom prst="line">
              <a:avLst/>
            </a:prstGeom>
          </p:spPr>
          <p:style>
            <a:lnRef idx="1">
              <a:schemeClr val="accent1"/>
            </a:lnRef>
            <a:fillRef idx="0">
              <a:schemeClr val="accent1"/>
            </a:fillRef>
            <a:effectRef idx="0">
              <a:schemeClr val="accent1"/>
            </a:effectRef>
            <a:fontRef idx="minor">
              <a:schemeClr val="tx1"/>
            </a:fontRef>
          </p:style>
        </p:cxnSp>
        <p:sp>
          <p:nvSpPr>
            <p:cNvPr id="1085" name="Rectangle 1084">
              <a:extLst>
                <a:ext uri="{FF2B5EF4-FFF2-40B4-BE49-F238E27FC236}">
                  <a16:creationId xmlns:a16="http://schemas.microsoft.com/office/drawing/2014/main" id="{99E18F6C-B16C-7343-0E75-D7E967D6D690}"/>
                </a:ext>
              </a:extLst>
            </p:cNvPr>
            <p:cNvSpPr/>
            <p:nvPr/>
          </p:nvSpPr>
          <p:spPr>
            <a:xfrm>
              <a:off x="6423769" y="6154196"/>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86" name="Straight Connector 1085">
              <a:extLst>
                <a:ext uri="{FF2B5EF4-FFF2-40B4-BE49-F238E27FC236}">
                  <a16:creationId xmlns:a16="http://schemas.microsoft.com/office/drawing/2014/main" id="{44811C73-3B42-5132-89FB-37802D55E171}"/>
                </a:ext>
              </a:extLst>
            </p:cNvPr>
            <p:cNvCxnSpPr/>
            <p:nvPr/>
          </p:nvCxnSpPr>
          <p:spPr>
            <a:xfrm>
              <a:off x="7208824" y="5841981"/>
              <a:ext cx="230765"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923F862F-E219-EDB6-7AD6-AA56818924DB}"/>
                </a:ext>
              </a:extLst>
            </p:cNvPr>
            <p:cNvCxnSpPr/>
            <p:nvPr/>
          </p:nvCxnSpPr>
          <p:spPr>
            <a:xfrm>
              <a:off x="4421539" y="4124799"/>
              <a:ext cx="4751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665AAEE9-C8B1-434C-F6A9-C178A5551682}"/>
                </a:ext>
              </a:extLst>
            </p:cNvPr>
            <p:cNvCxnSpPr/>
            <p:nvPr/>
          </p:nvCxnSpPr>
          <p:spPr>
            <a:xfrm>
              <a:off x="4421539" y="4235659"/>
              <a:ext cx="475105" cy="0"/>
            </a:xfrm>
            <a:prstGeom prst="line">
              <a:avLst/>
            </a:prstGeom>
          </p:spPr>
          <p:style>
            <a:lnRef idx="1">
              <a:schemeClr val="accent2"/>
            </a:lnRef>
            <a:fillRef idx="0">
              <a:schemeClr val="accent2"/>
            </a:fillRef>
            <a:effectRef idx="0">
              <a:schemeClr val="accent2"/>
            </a:effectRef>
            <a:fontRef idx="minor">
              <a:schemeClr val="tx1"/>
            </a:fontRef>
          </p:style>
        </p:cxnSp>
        <p:sp>
          <p:nvSpPr>
            <p:cNvPr id="1089" name="Rectangle 1088">
              <a:extLst>
                <a:ext uri="{FF2B5EF4-FFF2-40B4-BE49-F238E27FC236}">
                  <a16:creationId xmlns:a16="http://schemas.microsoft.com/office/drawing/2014/main" id="{B3D833A4-FB14-A137-0F28-680890643BA6}"/>
                </a:ext>
              </a:extLst>
            </p:cNvPr>
            <p:cNvSpPr/>
            <p:nvPr/>
          </p:nvSpPr>
          <p:spPr>
            <a:xfrm>
              <a:off x="1871807" y="4063715"/>
              <a:ext cx="2518058" cy="23370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90" name="Straight Connector 1089">
              <a:extLst>
                <a:ext uri="{FF2B5EF4-FFF2-40B4-BE49-F238E27FC236}">
                  <a16:creationId xmlns:a16="http://schemas.microsoft.com/office/drawing/2014/main" id="{5076DB68-7693-EB24-E095-8ECD182A0C43}"/>
                </a:ext>
              </a:extLst>
            </p:cNvPr>
            <p:cNvCxnSpPr/>
            <p:nvPr/>
          </p:nvCxnSpPr>
          <p:spPr>
            <a:xfrm>
              <a:off x="2188544" y="4581809"/>
              <a:ext cx="873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86C121FF-CC66-E96D-0905-77E7A10E7AF9}"/>
                </a:ext>
              </a:extLst>
            </p:cNvPr>
            <p:cNvCxnSpPr/>
            <p:nvPr/>
          </p:nvCxnSpPr>
          <p:spPr>
            <a:xfrm>
              <a:off x="3901185" y="5495830"/>
              <a:ext cx="454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5FFE7856-0DB5-6BC0-1AD4-559F5743D46C}"/>
                </a:ext>
              </a:extLst>
            </p:cNvPr>
            <p:cNvCxnSpPr/>
            <p:nvPr/>
          </p:nvCxnSpPr>
          <p:spPr>
            <a:xfrm>
              <a:off x="3541463" y="4396291"/>
              <a:ext cx="81672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93" name="Straight Connector 1092">
              <a:extLst>
                <a:ext uri="{FF2B5EF4-FFF2-40B4-BE49-F238E27FC236}">
                  <a16:creationId xmlns:a16="http://schemas.microsoft.com/office/drawing/2014/main" id="{E45EAED9-46D7-0588-FEDB-12CBF59078B7}"/>
                </a:ext>
              </a:extLst>
            </p:cNvPr>
            <p:cNvCxnSpPr/>
            <p:nvPr/>
          </p:nvCxnSpPr>
          <p:spPr>
            <a:xfrm>
              <a:off x="2577678" y="4823890"/>
              <a:ext cx="7760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9CFFA2FD-DA1E-169F-E42F-5707E07F408E}"/>
                </a:ext>
              </a:extLst>
            </p:cNvPr>
            <p:cNvCxnSpPr/>
            <p:nvPr/>
          </p:nvCxnSpPr>
          <p:spPr>
            <a:xfrm>
              <a:off x="2469083" y="4394029"/>
              <a:ext cx="968310" cy="0"/>
            </a:xfrm>
            <a:prstGeom prst="line">
              <a:avLst/>
            </a:prstGeom>
          </p:spPr>
          <p:style>
            <a:lnRef idx="1">
              <a:schemeClr val="accent1"/>
            </a:lnRef>
            <a:fillRef idx="0">
              <a:schemeClr val="accent1"/>
            </a:fillRef>
            <a:effectRef idx="0">
              <a:schemeClr val="accent1"/>
            </a:effectRef>
            <a:fontRef idx="minor">
              <a:schemeClr val="tx1"/>
            </a:fontRef>
          </p:style>
        </p:cxnSp>
        <p:sp>
          <p:nvSpPr>
            <p:cNvPr id="1095" name="Rectangle 1094">
              <a:extLst>
                <a:ext uri="{FF2B5EF4-FFF2-40B4-BE49-F238E27FC236}">
                  <a16:creationId xmlns:a16="http://schemas.microsoft.com/office/drawing/2014/main" id="{825307AE-EE40-E966-627C-33A88FBA1023}"/>
                </a:ext>
              </a:extLst>
            </p:cNvPr>
            <p:cNvSpPr/>
            <p:nvPr/>
          </p:nvSpPr>
          <p:spPr>
            <a:xfrm>
              <a:off x="1849183" y="4346517"/>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Rectangle 1095">
              <a:extLst>
                <a:ext uri="{FF2B5EF4-FFF2-40B4-BE49-F238E27FC236}">
                  <a16:creationId xmlns:a16="http://schemas.microsoft.com/office/drawing/2014/main" id="{1E9F6115-F84F-ED07-1620-98A2B9A62E67}"/>
                </a:ext>
              </a:extLst>
            </p:cNvPr>
            <p:cNvSpPr/>
            <p:nvPr/>
          </p:nvSpPr>
          <p:spPr>
            <a:xfrm>
              <a:off x="1846920" y="5475468"/>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Rectangle 1096">
              <a:extLst>
                <a:ext uri="{FF2B5EF4-FFF2-40B4-BE49-F238E27FC236}">
                  <a16:creationId xmlns:a16="http://schemas.microsoft.com/office/drawing/2014/main" id="{C34E1CAB-8CD6-F5B9-1BE3-CBE342E81846}"/>
                </a:ext>
              </a:extLst>
            </p:cNvPr>
            <p:cNvSpPr/>
            <p:nvPr/>
          </p:nvSpPr>
          <p:spPr>
            <a:xfrm>
              <a:off x="4358191" y="4093125"/>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Rectangle 1097">
              <a:extLst>
                <a:ext uri="{FF2B5EF4-FFF2-40B4-BE49-F238E27FC236}">
                  <a16:creationId xmlns:a16="http://schemas.microsoft.com/office/drawing/2014/main" id="{1C3D00FE-5BE1-2758-1B26-0572C3944547}"/>
                </a:ext>
              </a:extLst>
            </p:cNvPr>
            <p:cNvSpPr/>
            <p:nvPr/>
          </p:nvSpPr>
          <p:spPr>
            <a:xfrm>
              <a:off x="4358191" y="420851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TextBox 104">
              <a:extLst>
                <a:ext uri="{FF2B5EF4-FFF2-40B4-BE49-F238E27FC236}">
                  <a16:creationId xmlns:a16="http://schemas.microsoft.com/office/drawing/2014/main" id="{B65FC094-BC33-3EB0-3248-884BE3DAE38A}"/>
                </a:ext>
              </a:extLst>
            </p:cNvPr>
            <p:cNvSpPr txBox="1">
              <a:spLocks noChangeArrowheads="1"/>
            </p:cNvSpPr>
            <p:nvPr/>
          </p:nvSpPr>
          <p:spPr bwMode="auto">
            <a:xfrm>
              <a:off x="4440575" y="3959508"/>
              <a:ext cx="487270"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clk_5</a:t>
              </a:r>
            </a:p>
          </p:txBody>
        </p:sp>
        <p:sp>
          <p:nvSpPr>
            <p:cNvPr id="1100" name="TextBox 105">
              <a:extLst>
                <a:ext uri="{FF2B5EF4-FFF2-40B4-BE49-F238E27FC236}">
                  <a16:creationId xmlns:a16="http://schemas.microsoft.com/office/drawing/2014/main" id="{02DA6B8E-EFFD-6E64-434F-85BA7FC2A8A0}"/>
                </a:ext>
              </a:extLst>
            </p:cNvPr>
            <p:cNvSpPr txBox="1">
              <a:spLocks noChangeArrowheads="1"/>
            </p:cNvSpPr>
            <p:nvPr/>
          </p:nvSpPr>
          <p:spPr bwMode="auto">
            <a:xfrm>
              <a:off x="4476412" y="4249661"/>
              <a:ext cx="451103"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clk_6</a:t>
              </a:r>
            </a:p>
          </p:txBody>
        </p:sp>
        <p:sp>
          <p:nvSpPr>
            <p:cNvPr id="1101" name="Rectangle 1100">
              <a:extLst>
                <a:ext uri="{FF2B5EF4-FFF2-40B4-BE49-F238E27FC236}">
                  <a16:creationId xmlns:a16="http://schemas.microsoft.com/office/drawing/2014/main" id="{9145CBE8-258D-5621-66BD-0C0431B1CA06}"/>
                </a:ext>
              </a:extLst>
            </p:cNvPr>
            <p:cNvSpPr/>
            <p:nvPr/>
          </p:nvSpPr>
          <p:spPr>
            <a:xfrm>
              <a:off x="1849183" y="4543349"/>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Rectangle 1101">
              <a:extLst>
                <a:ext uri="{FF2B5EF4-FFF2-40B4-BE49-F238E27FC236}">
                  <a16:creationId xmlns:a16="http://schemas.microsoft.com/office/drawing/2014/main" id="{DB0AC57C-8B6D-F32F-A104-FE859E49809D}"/>
                </a:ext>
              </a:extLst>
            </p:cNvPr>
            <p:cNvSpPr/>
            <p:nvPr/>
          </p:nvSpPr>
          <p:spPr>
            <a:xfrm>
              <a:off x="1846920" y="4771853"/>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03" name="Group 108">
              <a:extLst>
                <a:ext uri="{FF2B5EF4-FFF2-40B4-BE49-F238E27FC236}">
                  <a16:creationId xmlns:a16="http://schemas.microsoft.com/office/drawing/2014/main" id="{03BA878D-3745-758C-8EEE-8F7B46CE4F00}"/>
                </a:ext>
              </a:extLst>
            </p:cNvPr>
            <p:cNvGrpSpPr>
              <a:grpSpLocks/>
            </p:cNvGrpSpPr>
            <p:nvPr/>
          </p:nvGrpSpPr>
          <p:grpSpPr bwMode="auto">
            <a:xfrm>
              <a:off x="3437358" y="4345127"/>
              <a:ext cx="110620" cy="172076"/>
              <a:chOff x="7010400" y="2514600"/>
              <a:chExt cx="685800" cy="1066800"/>
            </a:xfrm>
          </p:grpSpPr>
          <p:sp>
            <p:nvSpPr>
              <p:cNvPr id="1268" name="Rectangle 1267">
                <a:extLst>
                  <a:ext uri="{FF2B5EF4-FFF2-40B4-BE49-F238E27FC236}">
                    <a16:creationId xmlns:a16="http://schemas.microsoft.com/office/drawing/2014/main" id="{95A4D4FF-8BD8-35AD-A07E-13E50187E071}"/>
                  </a:ext>
                </a:extLst>
              </p:cNvPr>
              <p:cNvSpPr/>
              <p:nvPr/>
            </p:nvSpPr>
            <p:spPr>
              <a:xfrm>
                <a:off x="7010612" y="2509193"/>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 name="Isosceles Triangle 1268">
                <a:extLst>
                  <a:ext uri="{FF2B5EF4-FFF2-40B4-BE49-F238E27FC236}">
                    <a16:creationId xmlns:a16="http://schemas.microsoft.com/office/drawing/2014/main" id="{F71668C1-0A02-B284-025F-02A9F89D44B7}"/>
                  </a:ext>
                </a:extLst>
              </p:cNvPr>
              <p:cNvSpPr/>
              <p:nvPr/>
            </p:nvSpPr>
            <p:spPr>
              <a:xfrm rot="-16200000">
                <a:off x="7010611" y="3350763"/>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04" name="Group 109">
              <a:extLst>
                <a:ext uri="{FF2B5EF4-FFF2-40B4-BE49-F238E27FC236}">
                  <a16:creationId xmlns:a16="http://schemas.microsoft.com/office/drawing/2014/main" id="{2BA8EE34-74A8-905B-70D1-BCFA70ED106B}"/>
                </a:ext>
              </a:extLst>
            </p:cNvPr>
            <p:cNvGrpSpPr>
              <a:grpSpLocks/>
            </p:cNvGrpSpPr>
            <p:nvPr/>
          </p:nvGrpSpPr>
          <p:grpSpPr bwMode="auto">
            <a:xfrm>
              <a:off x="3147923" y="4767401"/>
              <a:ext cx="117855" cy="174209"/>
              <a:chOff x="3048000" y="2514600"/>
              <a:chExt cx="685800" cy="1066800"/>
            </a:xfrm>
          </p:grpSpPr>
          <p:sp>
            <p:nvSpPr>
              <p:cNvPr id="1266" name="Rectangle 1265">
                <a:extLst>
                  <a:ext uri="{FF2B5EF4-FFF2-40B4-BE49-F238E27FC236}">
                    <a16:creationId xmlns:a16="http://schemas.microsoft.com/office/drawing/2014/main" id="{AED2B945-2D2D-E1FE-52A4-D68DB1360181}"/>
                  </a:ext>
                </a:extLst>
              </p:cNvPr>
              <p:cNvSpPr/>
              <p:nvPr/>
            </p:nvSpPr>
            <p:spPr>
              <a:xfrm>
                <a:off x="3047312" y="2514155"/>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7" name="Isosceles Triangle 1266">
                <a:extLst>
                  <a:ext uri="{FF2B5EF4-FFF2-40B4-BE49-F238E27FC236}">
                    <a16:creationId xmlns:a16="http://schemas.microsoft.com/office/drawing/2014/main" id="{871E7FDF-3728-5BA0-F6DC-4F0E47375290}"/>
                  </a:ext>
                </a:extLst>
              </p:cNvPr>
              <p:cNvSpPr/>
              <p:nvPr/>
            </p:nvSpPr>
            <p:spPr>
              <a:xfrm rot="-16200000">
                <a:off x="3050105" y="3356483"/>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05" name="Group 110">
              <a:extLst>
                <a:ext uri="{FF2B5EF4-FFF2-40B4-BE49-F238E27FC236}">
                  <a16:creationId xmlns:a16="http://schemas.microsoft.com/office/drawing/2014/main" id="{0743EC4A-C1AA-BC70-7760-5E51E2948FB4}"/>
                </a:ext>
              </a:extLst>
            </p:cNvPr>
            <p:cNvGrpSpPr>
              <a:grpSpLocks/>
            </p:cNvGrpSpPr>
            <p:nvPr/>
          </p:nvGrpSpPr>
          <p:grpSpPr bwMode="auto">
            <a:xfrm>
              <a:off x="3061775" y="4531075"/>
              <a:ext cx="283048" cy="172076"/>
              <a:chOff x="4292257" y="2391367"/>
              <a:chExt cx="729028" cy="443206"/>
            </a:xfrm>
          </p:grpSpPr>
          <p:grpSp>
            <p:nvGrpSpPr>
              <p:cNvPr id="1259" name="Group 261">
                <a:extLst>
                  <a:ext uri="{FF2B5EF4-FFF2-40B4-BE49-F238E27FC236}">
                    <a16:creationId xmlns:a16="http://schemas.microsoft.com/office/drawing/2014/main" id="{B57F4542-40AF-AD7C-148D-E8B1D39C049B}"/>
                  </a:ext>
                </a:extLst>
              </p:cNvPr>
              <p:cNvGrpSpPr>
                <a:grpSpLocks/>
              </p:cNvGrpSpPr>
              <p:nvPr/>
            </p:nvGrpSpPr>
            <p:grpSpPr bwMode="auto">
              <a:xfrm>
                <a:off x="4736367" y="2391367"/>
                <a:ext cx="284918" cy="443206"/>
                <a:chOff x="7010400" y="2514600"/>
                <a:chExt cx="685800" cy="1066800"/>
              </a:xfrm>
            </p:grpSpPr>
            <p:sp>
              <p:nvSpPr>
                <p:cNvPr id="1264" name="Rectangle 1263">
                  <a:extLst>
                    <a:ext uri="{FF2B5EF4-FFF2-40B4-BE49-F238E27FC236}">
                      <a16:creationId xmlns:a16="http://schemas.microsoft.com/office/drawing/2014/main" id="{81E1468B-EB67-316A-C150-51D862850C63}"/>
                    </a:ext>
                  </a:extLst>
                </p:cNvPr>
                <p:cNvSpPr/>
                <p:nvPr/>
              </p:nvSpPr>
              <p:spPr>
                <a:xfrm>
                  <a:off x="7007758" y="2520555"/>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5" name="Isosceles Triangle 1264">
                  <a:extLst>
                    <a:ext uri="{FF2B5EF4-FFF2-40B4-BE49-F238E27FC236}">
                      <a16:creationId xmlns:a16="http://schemas.microsoft.com/office/drawing/2014/main" id="{6CAC4C3E-5564-49CD-F29F-D7E0624CBBEC}"/>
                    </a:ext>
                  </a:extLst>
                </p:cNvPr>
                <p:cNvSpPr/>
                <p:nvPr/>
              </p:nvSpPr>
              <p:spPr>
                <a:xfrm rot="-16200000">
                  <a:off x="7007748" y="3362134"/>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60" name="Group 262">
                <a:extLst>
                  <a:ext uri="{FF2B5EF4-FFF2-40B4-BE49-F238E27FC236}">
                    <a16:creationId xmlns:a16="http://schemas.microsoft.com/office/drawing/2014/main" id="{9E6D622F-C35B-4565-0C23-BA4DC9ED695E}"/>
                  </a:ext>
                </a:extLst>
              </p:cNvPr>
              <p:cNvGrpSpPr>
                <a:grpSpLocks/>
              </p:cNvGrpSpPr>
              <p:nvPr/>
            </p:nvGrpSpPr>
            <p:grpSpPr bwMode="auto">
              <a:xfrm>
                <a:off x="4292257" y="2391367"/>
                <a:ext cx="284918" cy="443206"/>
                <a:chOff x="7010400" y="2514600"/>
                <a:chExt cx="685800" cy="1066800"/>
              </a:xfrm>
            </p:grpSpPr>
            <p:sp>
              <p:nvSpPr>
                <p:cNvPr id="1262" name="Rectangle 1261">
                  <a:extLst>
                    <a:ext uri="{FF2B5EF4-FFF2-40B4-BE49-F238E27FC236}">
                      <a16:creationId xmlns:a16="http://schemas.microsoft.com/office/drawing/2014/main" id="{755A3634-FAE2-9CD1-9CF1-4B57CF1D0AE7}"/>
                    </a:ext>
                  </a:extLst>
                </p:cNvPr>
                <p:cNvSpPr/>
                <p:nvPr/>
              </p:nvSpPr>
              <p:spPr>
                <a:xfrm>
                  <a:off x="7010762" y="2520555"/>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3" name="Isosceles Triangle 1262">
                  <a:extLst>
                    <a:ext uri="{FF2B5EF4-FFF2-40B4-BE49-F238E27FC236}">
                      <a16:creationId xmlns:a16="http://schemas.microsoft.com/office/drawing/2014/main" id="{C285612B-C867-AAF8-89FB-5F9D927D9DB4}"/>
                    </a:ext>
                  </a:extLst>
                </p:cNvPr>
                <p:cNvSpPr/>
                <p:nvPr/>
              </p:nvSpPr>
              <p:spPr>
                <a:xfrm rot="-16200000">
                  <a:off x="7010752" y="3362134"/>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61" name="Straight Connector 1260">
                <a:extLst>
                  <a:ext uri="{FF2B5EF4-FFF2-40B4-BE49-F238E27FC236}">
                    <a16:creationId xmlns:a16="http://schemas.microsoft.com/office/drawing/2014/main" id="{38BA396D-8CBD-3819-5CA6-A3B68AE2A161}"/>
                  </a:ext>
                </a:extLst>
              </p:cNvPr>
              <p:cNvCxnSpPr/>
              <p:nvPr/>
            </p:nvCxnSpPr>
            <p:spPr>
              <a:xfrm>
                <a:off x="4577935" y="2539523"/>
                <a:ext cx="157334"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106" name="Group 111">
              <a:extLst>
                <a:ext uri="{FF2B5EF4-FFF2-40B4-BE49-F238E27FC236}">
                  <a16:creationId xmlns:a16="http://schemas.microsoft.com/office/drawing/2014/main" id="{FF1E1D80-1421-29AA-E269-28BA657F864A}"/>
                </a:ext>
              </a:extLst>
            </p:cNvPr>
            <p:cNvGrpSpPr>
              <a:grpSpLocks/>
            </p:cNvGrpSpPr>
            <p:nvPr/>
          </p:nvGrpSpPr>
          <p:grpSpPr bwMode="auto">
            <a:xfrm>
              <a:off x="3335190" y="4769124"/>
              <a:ext cx="283048" cy="172076"/>
              <a:chOff x="5021285" y="3004002"/>
              <a:chExt cx="729028" cy="443206"/>
            </a:xfrm>
          </p:grpSpPr>
          <p:grpSp>
            <p:nvGrpSpPr>
              <p:cNvPr id="1252" name="Group 254">
                <a:extLst>
                  <a:ext uri="{FF2B5EF4-FFF2-40B4-BE49-F238E27FC236}">
                    <a16:creationId xmlns:a16="http://schemas.microsoft.com/office/drawing/2014/main" id="{E701894C-AA80-11B3-E34D-38194E1DC89E}"/>
                  </a:ext>
                </a:extLst>
              </p:cNvPr>
              <p:cNvGrpSpPr>
                <a:grpSpLocks/>
              </p:cNvGrpSpPr>
              <p:nvPr/>
            </p:nvGrpSpPr>
            <p:grpSpPr bwMode="auto">
              <a:xfrm>
                <a:off x="5465395" y="3004002"/>
                <a:ext cx="284918" cy="443206"/>
                <a:chOff x="7010400" y="2514600"/>
                <a:chExt cx="685800" cy="1066800"/>
              </a:xfrm>
            </p:grpSpPr>
            <p:sp>
              <p:nvSpPr>
                <p:cNvPr id="1257" name="Rectangle 1256">
                  <a:extLst>
                    <a:ext uri="{FF2B5EF4-FFF2-40B4-BE49-F238E27FC236}">
                      <a16:creationId xmlns:a16="http://schemas.microsoft.com/office/drawing/2014/main" id="{558A4CD6-4B2B-8634-A7AB-DAFA3B971A77}"/>
                    </a:ext>
                  </a:extLst>
                </p:cNvPr>
                <p:cNvSpPr/>
                <p:nvPr/>
              </p:nvSpPr>
              <p:spPr>
                <a:xfrm>
                  <a:off x="7009835" y="2517498"/>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8" name="Isosceles Triangle 1257">
                  <a:extLst>
                    <a:ext uri="{FF2B5EF4-FFF2-40B4-BE49-F238E27FC236}">
                      <a16:creationId xmlns:a16="http://schemas.microsoft.com/office/drawing/2014/main" id="{8861439E-DF2A-7CFD-7C0A-BBEBDFDB8963}"/>
                    </a:ext>
                  </a:extLst>
                </p:cNvPr>
                <p:cNvSpPr/>
                <p:nvPr/>
              </p:nvSpPr>
              <p:spPr>
                <a:xfrm rot="-16200000">
                  <a:off x="7009842" y="3359059"/>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53" name="Straight Connector 1252">
                <a:extLst>
                  <a:ext uri="{FF2B5EF4-FFF2-40B4-BE49-F238E27FC236}">
                    <a16:creationId xmlns:a16="http://schemas.microsoft.com/office/drawing/2014/main" id="{3A71F356-9AA0-F8D2-6DF7-29035EE3A248}"/>
                  </a:ext>
                </a:extLst>
              </p:cNvPr>
              <p:cNvCxnSpPr/>
              <p:nvPr/>
            </p:nvCxnSpPr>
            <p:spPr>
              <a:xfrm>
                <a:off x="5307829" y="3156714"/>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254" name="Group 256">
                <a:extLst>
                  <a:ext uri="{FF2B5EF4-FFF2-40B4-BE49-F238E27FC236}">
                    <a16:creationId xmlns:a16="http://schemas.microsoft.com/office/drawing/2014/main" id="{2C0FB3C5-2879-1E29-4AD0-F0F7A8F24105}"/>
                  </a:ext>
                </a:extLst>
              </p:cNvPr>
              <p:cNvGrpSpPr>
                <a:grpSpLocks/>
              </p:cNvGrpSpPr>
              <p:nvPr/>
            </p:nvGrpSpPr>
            <p:grpSpPr bwMode="auto">
              <a:xfrm>
                <a:off x="5021285" y="3004002"/>
                <a:ext cx="284918" cy="443206"/>
                <a:chOff x="7010400" y="2514600"/>
                <a:chExt cx="685800" cy="1066800"/>
              </a:xfrm>
            </p:grpSpPr>
            <p:sp>
              <p:nvSpPr>
                <p:cNvPr id="1255" name="Rectangle 1254">
                  <a:extLst>
                    <a:ext uri="{FF2B5EF4-FFF2-40B4-BE49-F238E27FC236}">
                      <a16:creationId xmlns:a16="http://schemas.microsoft.com/office/drawing/2014/main" id="{3BC7B385-BF08-7262-3ED0-328D42BDDB9C}"/>
                    </a:ext>
                  </a:extLst>
                </p:cNvPr>
                <p:cNvSpPr/>
                <p:nvPr/>
              </p:nvSpPr>
              <p:spPr>
                <a:xfrm>
                  <a:off x="7012839" y="2517498"/>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6" name="Isosceles Triangle 1255">
                  <a:extLst>
                    <a:ext uri="{FF2B5EF4-FFF2-40B4-BE49-F238E27FC236}">
                      <a16:creationId xmlns:a16="http://schemas.microsoft.com/office/drawing/2014/main" id="{C7913C68-44F4-9D5A-BC9E-6C29196713D3}"/>
                    </a:ext>
                  </a:extLst>
                </p:cNvPr>
                <p:cNvSpPr/>
                <p:nvPr/>
              </p:nvSpPr>
              <p:spPr>
                <a:xfrm rot="-16200000">
                  <a:off x="7012846" y="3359059"/>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07" name="Cloud 1106">
              <a:extLst>
                <a:ext uri="{FF2B5EF4-FFF2-40B4-BE49-F238E27FC236}">
                  <a16:creationId xmlns:a16="http://schemas.microsoft.com/office/drawing/2014/main" id="{9FA31CA6-3708-CD15-922D-7F4A3DA569C3}"/>
                </a:ext>
              </a:extLst>
            </p:cNvPr>
            <p:cNvSpPr/>
            <p:nvPr/>
          </p:nvSpPr>
          <p:spPr>
            <a:xfrm>
              <a:off x="3751866" y="4767328"/>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08" name="Straight Connector 1107">
              <a:extLst>
                <a:ext uri="{FF2B5EF4-FFF2-40B4-BE49-F238E27FC236}">
                  <a16:creationId xmlns:a16="http://schemas.microsoft.com/office/drawing/2014/main" id="{C780F522-122E-071D-A45A-DC5F3CC331F0}"/>
                </a:ext>
              </a:extLst>
            </p:cNvPr>
            <p:cNvCxnSpPr/>
            <p:nvPr/>
          </p:nvCxnSpPr>
          <p:spPr>
            <a:xfrm>
              <a:off x="3620647" y="4828415"/>
              <a:ext cx="13122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109" name="Group 114">
              <a:extLst>
                <a:ext uri="{FF2B5EF4-FFF2-40B4-BE49-F238E27FC236}">
                  <a16:creationId xmlns:a16="http://schemas.microsoft.com/office/drawing/2014/main" id="{68A88A12-C778-C9DA-DFCB-E3BBB8CA2783}"/>
                </a:ext>
              </a:extLst>
            </p:cNvPr>
            <p:cNvGrpSpPr>
              <a:grpSpLocks/>
            </p:cNvGrpSpPr>
            <p:nvPr/>
          </p:nvGrpSpPr>
          <p:grpSpPr bwMode="auto">
            <a:xfrm>
              <a:off x="2348761" y="4346014"/>
              <a:ext cx="117855" cy="174209"/>
              <a:chOff x="3048000" y="2514600"/>
              <a:chExt cx="685800" cy="1066800"/>
            </a:xfrm>
          </p:grpSpPr>
          <p:sp>
            <p:nvSpPr>
              <p:cNvPr id="1250" name="Rectangle 1249">
                <a:extLst>
                  <a:ext uri="{FF2B5EF4-FFF2-40B4-BE49-F238E27FC236}">
                    <a16:creationId xmlns:a16="http://schemas.microsoft.com/office/drawing/2014/main" id="{9FB0347B-E7A9-04FE-F5EE-03CB91DD60E7}"/>
                  </a:ext>
                </a:extLst>
              </p:cNvPr>
              <p:cNvSpPr/>
              <p:nvPr/>
            </p:nvSpPr>
            <p:spPr>
              <a:xfrm>
                <a:off x="3050405" y="2517681"/>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1" name="Isosceles Triangle 1250">
                <a:extLst>
                  <a:ext uri="{FF2B5EF4-FFF2-40B4-BE49-F238E27FC236}">
                    <a16:creationId xmlns:a16="http://schemas.microsoft.com/office/drawing/2014/main" id="{792CB4C2-F1A4-7DDB-2E5C-6A942947C53B}"/>
                  </a:ext>
                </a:extLst>
              </p:cNvPr>
              <p:cNvSpPr/>
              <p:nvPr/>
            </p:nvSpPr>
            <p:spPr>
              <a:xfrm rot="-16200000">
                <a:off x="3053198" y="3360009"/>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10" name="Group 115">
              <a:extLst>
                <a:ext uri="{FF2B5EF4-FFF2-40B4-BE49-F238E27FC236}">
                  <a16:creationId xmlns:a16="http://schemas.microsoft.com/office/drawing/2014/main" id="{CA6F3E48-036F-4A63-7770-87FA54207CBB}"/>
                </a:ext>
              </a:extLst>
            </p:cNvPr>
            <p:cNvGrpSpPr>
              <a:grpSpLocks/>
            </p:cNvGrpSpPr>
            <p:nvPr/>
          </p:nvGrpSpPr>
          <p:grpSpPr bwMode="auto">
            <a:xfrm>
              <a:off x="2069014" y="4531075"/>
              <a:ext cx="117855" cy="174209"/>
              <a:chOff x="3048000" y="2514600"/>
              <a:chExt cx="685800" cy="1066800"/>
            </a:xfrm>
          </p:grpSpPr>
          <p:sp>
            <p:nvSpPr>
              <p:cNvPr id="1248" name="Rectangle 1247">
                <a:extLst>
                  <a:ext uri="{FF2B5EF4-FFF2-40B4-BE49-F238E27FC236}">
                    <a16:creationId xmlns:a16="http://schemas.microsoft.com/office/drawing/2014/main" id="{8F66F320-8A7E-2E34-DE51-C9634DC83E32}"/>
                  </a:ext>
                </a:extLst>
              </p:cNvPr>
              <p:cNvSpPr/>
              <p:nvPr/>
            </p:nvSpPr>
            <p:spPr>
              <a:xfrm>
                <a:off x="3045802" y="2520482"/>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9" name="Isosceles Triangle 1248">
                <a:extLst>
                  <a:ext uri="{FF2B5EF4-FFF2-40B4-BE49-F238E27FC236}">
                    <a16:creationId xmlns:a16="http://schemas.microsoft.com/office/drawing/2014/main" id="{737B0BDE-CCBE-930B-8AC6-05FCEA309989}"/>
                  </a:ext>
                </a:extLst>
              </p:cNvPr>
              <p:cNvSpPr/>
              <p:nvPr/>
            </p:nvSpPr>
            <p:spPr>
              <a:xfrm rot="-16200000">
                <a:off x="3048596" y="3362810"/>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11" name="Cloud 1110">
              <a:extLst>
                <a:ext uri="{FF2B5EF4-FFF2-40B4-BE49-F238E27FC236}">
                  <a16:creationId xmlns:a16="http://schemas.microsoft.com/office/drawing/2014/main" id="{264EF0F5-6BAA-D05C-D51C-C7EF2F16D0D2}"/>
                </a:ext>
              </a:extLst>
            </p:cNvPr>
            <p:cNvSpPr/>
            <p:nvPr/>
          </p:nvSpPr>
          <p:spPr>
            <a:xfrm>
              <a:off x="2154607" y="5443795"/>
              <a:ext cx="187780" cy="115383"/>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12" name="Group 117">
              <a:extLst>
                <a:ext uri="{FF2B5EF4-FFF2-40B4-BE49-F238E27FC236}">
                  <a16:creationId xmlns:a16="http://schemas.microsoft.com/office/drawing/2014/main" id="{26EF6D75-D0B4-B05E-C4F7-34B71913ACB3}"/>
                </a:ext>
              </a:extLst>
            </p:cNvPr>
            <p:cNvGrpSpPr>
              <a:grpSpLocks/>
            </p:cNvGrpSpPr>
            <p:nvPr/>
          </p:nvGrpSpPr>
          <p:grpSpPr bwMode="auto">
            <a:xfrm>
              <a:off x="3260757" y="5473130"/>
              <a:ext cx="117855" cy="174209"/>
              <a:chOff x="3048000" y="2514600"/>
              <a:chExt cx="685800" cy="1066800"/>
            </a:xfrm>
          </p:grpSpPr>
          <p:sp>
            <p:nvSpPr>
              <p:cNvPr id="1246" name="Rectangle 1245">
                <a:extLst>
                  <a:ext uri="{FF2B5EF4-FFF2-40B4-BE49-F238E27FC236}">
                    <a16:creationId xmlns:a16="http://schemas.microsoft.com/office/drawing/2014/main" id="{DEA87394-87CC-64FB-307D-F5945ED1250F}"/>
                  </a:ext>
                </a:extLst>
              </p:cNvPr>
              <p:cNvSpPr/>
              <p:nvPr/>
            </p:nvSpPr>
            <p:spPr>
              <a:xfrm>
                <a:off x="3048979" y="2515063"/>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7" name="Isosceles Triangle 1246">
                <a:extLst>
                  <a:ext uri="{FF2B5EF4-FFF2-40B4-BE49-F238E27FC236}">
                    <a16:creationId xmlns:a16="http://schemas.microsoft.com/office/drawing/2014/main" id="{1C78D22F-1F1F-3DED-9804-9807B6544681}"/>
                  </a:ext>
                </a:extLst>
              </p:cNvPr>
              <p:cNvSpPr/>
              <p:nvPr/>
            </p:nvSpPr>
            <p:spPr>
              <a:xfrm rot="-16200000">
                <a:off x="3051772" y="3357391"/>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13" name="Group 118">
              <a:extLst>
                <a:ext uri="{FF2B5EF4-FFF2-40B4-BE49-F238E27FC236}">
                  <a16:creationId xmlns:a16="http://schemas.microsoft.com/office/drawing/2014/main" id="{997B97D4-B289-E9B2-FD2B-E91B6938FC6D}"/>
                </a:ext>
              </a:extLst>
            </p:cNvPr>
            <p:cNvGrpSpPr>
              <a:grpSpLocks/>
            </p:cNvGrpSpPr>
            <p:nvPr/>
          </p:nvGrpSpPr>
          <p:grpSpPr bwMode="auto">
            <a:xfrm>
              <a:off x="2469154" y="4769691"/>
              <a:ext cx="109645" cy="170560"/>
              <a:chOff x="5201639" y="7315200"/>
              <a:chExt cx="685800" cy="1066800"/>
            </a:xfrm>
          </p:grpSpPr>
          <p:sp>
            <p:nvSpPr>
              <p:cNvPr id="1244" name="Rectangle 1243">
                <a:extLst>
                  <a:ext uri="{FF2B5EF4-FFF2-40B4-BE49-F238E27FC236}">
                    <a16:creationId xmlns:a16="http://schemas.microsoft.com/office/drawing/2014/main" id="{C439F67C-39AC-C0E3-CC11-C4B77B0C62A3}"/>
                  </a:ext>
                </a:extLst>
              </p:cNvPr>
              <p:cNvSpPr/>
              <p:nvPr/>
            </p:nvSpPr>
            <p:spPr>
              <a:xfrm>
                <a:off x="5201193" y="7314576"/>
                <a:ext cx="679239" cy="10613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5" name="Isosceles Triangle 1244">
                <a:extLst>
                  <a:ext uri="{FF2B5EF4-FFF2-40B4-BE49-F238E27FC236}">
                    <a16:creationId xmlns:a16="http://schemas.microsoft.com/office/drawing/2014/main" id="{8F5B2489-E9C6-E6F9-BA55-C62779F0F5FF}"/>
                  </a:ext>
                </a:extLst>
              </p:cNvPr>
              <p:cNvSpPr/>
              <p:nvPr/>
            </p:nvSpPr>
            <p:spPr>
              <a:xfrm rot="5400000">
                <a:off x="5208263" y="8156542"/>
                <a:ext cx="155662" cy="141508"/>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14" name="Straight Connector 1113">
              <a:extLst>
                <a:ext uri="{FF2B5EF4-FFF2-40B4-BE49-F238E27FC236}">
                  <a16:creationId xmlns:a16="http://schemas.microsoft.com/office/drawing/2014/main" id="{F39CBBD6-DAED-B34A-9A5E-906FF0B843C5}"/>
                </a:ext>
              </a:extLst>
            </p:cNvPr>
            <p:cNvCxnSpPr/>
            <p:nvPr/>
          </p:nvCxnSpPr>
          <p:spPr>
            <a:xfrm>
              <a:off x="1905743" y="4805790"/>
              <a:ext cx="561077" cy="0"/>
            </a:xfrm>
            <a:prstGeom prst="line">
              <a:avLst/>
            </a:prstGeom>
          </p:spPr>
          <p:style>
            <a:lnRef idx="1">
              <a:schemeClr val="accent6"/>
            </a:lnRef>
            <a:fillRef idx="0">
              <a:schemeClr val="accent6"/>
            </a:fillRef>
            <a:effectRef idx="0">
              <a:schemeClr val="accent6"/>
            </a:effectRef>
            <a:fontRef idx="minor">
              <a:schemeClr val="tx1"/>
            </a:fontRef>
          </p:style>
        </p:cxnSp>
        <p:sp>
          <p:nvSpPr>
            <p:cNvPr id="1115" name="Cloud 1114">
              <a:extLst>
                <a:ext uri="{FF2B5EF4-FFF2-40B4-BE49-F238E27FC236}">
                  <a16:creationId xmlns:a16="http://schemas.microsoft.com/office/drawing/2014/main" id="{CD1B2761-325D-846E-9A4C-5138E5CA4B89}"/>
                </a:ext>
              </a:extLst>
            </p:cNvPr>
            <p:cNvSpPr/>
            <p:nvPr/>
          </p:nvSpPr>
          <p:spPr>
            <a:xfrm>
              <a:off x="3482641" y="5477730"/>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16" name="Group 121">
              <a:extLst>
                <a:ext uri="{FF2B5EF4-FFF2-40B4-BE49-F238E27FC236}">
                  <a16:creationId xmlns:a16="http://schemas.microsoft.com/office/drawing/2014/main" id="{07ED569B-836F-AB2A-200F-0A4406B89F32}"/>
                </a:ext>
              </a:extLst>
            </p:cNvPr>
            <p:cNvGrpSpPr>
              <a:grpSpLocks/>
            </p:cNvGrpSpPr>
            <p:nvPr/>
          </p:nvGrpSpPr>
          <p:grpSpPr bwMode="auto">
            <a:xfrm>
              <a:off x="3784817" y="5473129"/>
              <a:ext cx="117855" cy="174209"/>
              <a:chOff x="3048000" y="2514600"/>
              <a:chExt cx="685800" cy="1066800"/>
            </a:xfrm>
          </p:grpSpPr>
          <p:sp>
            <p:nvSpPr>
              <p:cNvPr id="1242" name="Rectangle 1241">
                <a:extLst>
                  <a:ext uri="{FF2B5EF4-FFF2-40B4-BE49-F238E27FC236}">
                    <a16:creationId xmlns:a16="http://schemas.microsoft.com/office/drawing/2014/main" id="{48AA673B-079F-0A44-3E32-F1DA40D4F351}"/>
                  </a:ext>
                </a:extLst>
              </p:cNvPr>
              <p:cNvSpPr/>
              <p:nvPr/>
            </p:nvSpPr>
            <p:spPr>
              <a:xfrm>
                <a:off x="3053739" y="2515071"/>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3" name="Isosceles Triangle 1242">
                <a:extLst>
                  <a:ext uri="{FF2B5EF4-FFF2-40B4-BE49-F238E27FC236}">
                    <a16:creationId xmlns:a16="http://schemas.microsoft.com/office/drawing/2014/main" id="{130AB1B0-EE6F-0575-EF92-FADFA2A43B3F}"/>
                  </a:ext>
                </a:extLst>
              </p:cNvPr>
              <p:cNvSpPr/>
              <p:nvPr/>
            </p:nvSpPr>
            <p:spPr>
              <a:xfrm rot="-16200000">
                <a:off x="3056532" y="3357399"/>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17" name="Straight Connector 1116">
              <a:extLst>
                <a:ext uri="{FF2B5EF4-FFF2-40B4-BE49-F238E27FC236}">
                  <a16:creationId xmlns:a16="http://schemas.microsoft.com/office/drawing/2014/main" id="{99A0630F-E7DD-C007-1A62-21CB7615290C}"/>
                </a:ext>
              </a:extLst>
            </p:cNvPr>
            <p:cNvCxnSpPr/>
            <p:nvPr/>
          </p:nvCxnSpPr>
          <p:spPr>
            <a:xfrm>
              <a:off x="2333338" y="5502618"/>
              <a:ext cx="90948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18" name="Straight Connector 1117">
              <a:extLst>
                <a:ext uri="{FF2B5EF4-FFF2-40B4-BE49-F238E27FC236}">
                  <a16:creationId xmlns:a16="http://schemas.microsoft.com/office/drawing/2014/main" id="{D83AF2DF-27FC-0B6C-3937-B36ACAD0C298}"/>
                </a:ext>
              </a:extLst>
            </p:cNvPr>
            <p:cNvCxnSpPr/>
            <p:nvPr/>
          </p:nvCxnSpPr>
          <p:spPr>
            <a:xfrm>
              <a:off x="3380832" y="5511667"/>
              <a:ext cx="115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B266706A-F3BD-BDA8-0B69-F81B374EA4D8}"/>
                </a:ext>
              </a:extLst>
            </p:cNvPr>
            <p:cNvCxnSpPr/>
            <p:nvPr/>
          </p:nvCxnSpPr>
          <p:spPr>
            <a:xfrm>
              <a:off x="3670420" y="5511667"/>
              <a:ext cx="11538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20" name="Group 125">
              <a:extLst>
                <a:ext uri="{FF2B5EF4-FFF2-40B4-BE49-F238E27FC236}">
                  <a16:creationId xmlns:a16="http://schemas.microsoft.com/office/drawing/2014/main" id="{8B2E853F-B80B-7919-44D1-2FC7B6165FEC}"/>
                </a:ext>
              </a:extLst>
            </p:cNvPr>
            <p:cNvGrpSpPr>
              <a:grpSpLocks/>
            </p:cNvGrpSpPr>
            <p:nvPr/>
          </p:nvGrpSpPr>
          <p:grpSpPr bwMode="auto">
            <a:xfrm>
              <a:off x="3822482" y="4343400"/>
              <a:ext cx="110620" cy="172076"/>
              <a:chOff x="7010400" y="2514600"/>
              <a:chExt cx="685800" cy="1066800"/>
            </a:xfrm>
          </p:grpSpPr>
          <p:sp>
            <p:nvSpPr>
              <p:cNvPr id="1240" name="Rectangle 1239">
                <a:extLst>
                  <a:ext uri="{FF2B5EF4-FFF2-40B4-BE49-F238E27FC236}">
                    <a16:creationId xmlns:a16="http://schemas.microsoft.com/office/drawing/2014/main" id="{29E18E9C-8F86-C634-DEA1-F0A93E2BC158}"/>
                  </a:ext>
                </a:extLst>
              </p:cNvPr>
              <p:cNvSpPr/>
              <p:nvPr/>
            </p:nvSpPr>
            <p:spPr>
              <a:xfrm>
                <a:off x="7007423" y="2519901"/>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1" name="Isosceles Triangle 1240">
                <a:extLst>
                  <a:ext uri="{FF2B5EF4-FFF2-40B4-BE49-F238E27FC236}">
                    <a16:creationId xmlns:a16="http://schemas.microsoft.com/office/drawing/2014/main" id="{CED94959-FB26-9530-02A6-A3B9D2C850C1}"/>
                  </a:ext>
                </a:extLst>
              </p:cNvPr>
              <p:cNvSpPr/>
              <p:nvPr/>
            </p:nvSpPr>
            <p:spPr>
              <a:xfrm rot="-16200000">
                <a:off x="7007421" y="3361471"/>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21" name="Cloud 1120">
              <a:extLst>
                <a:ext uri="{FF2B5EF4-FFF2-40B4-BE49-F238E27FC236}">
                  <a16:creationId xmlns:a16="http://schemas.microsoft.com/office/drawing/2014/main" id="{A7E1239F-2637-87EA-BA45-89F7A47C3FB1}"/>
                </a:ext>
              </a:extLst>
            </p:cNvPr>
            <p:cNvSpPr/>
            <p:nvPr/>
          </p:nvSpPr>
          <p:spPr>
            <a:xfrm>
              <a:off x="3591236" y="4344255"/>
              <a:ext cx="187779"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Rectangle 1121">
              <a:extLst>
                <a:ext uri="{FF2B5EF4-FFF2-40B4-BE49-F238E27FC236}">
                  <a16:creationId xmlns:a16="http://schemas.microsoft.com/office/drawing/2014/main" id="{7366089D-EC6B-330F-60A7-DB12B9FD5925}"/>
                </a:ext>
              </a:extLst>
            </p:cNvPr>
            <p:cNvSpPr/>
            <p:nvPr/>
          </p:nvSpPr>
          <p:spPr>
            <a:xfrm>
              <a:off x="1846920" y="5215289"/>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Chord 1122">
              <a:extLst>
                <a:ext uri="{FF2B5EF4-FFF2-40B4-BE49-F238E27FC236}">
                  <a16:creationId xmlns:a16="http://schemas.microsoft.com/office/drawing/2014/main" id="{35BFC665-C329-3196-1583-98506166D9C3}"/>
                </a:ext>
              </a:extLst>
            </p:cNvPr>
            <p:cNvSpPr/>
            <p:nvPr/>
          </p:nvSpPr>
          <p:spPr>
            <a:xfrm rot="12084446">
              <a:off x="2586728" y="5147416"/>
              <a:ext cx="153844" cy="151583"/>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24" name="Straight Connector 1123">
              <a:extLst>
                <a:ext uri="{FF2B5EF4-FFF2-40B4-BE49-F238E27FC236}">
                  <a16:creationId xmlns:a16="http://schemas.microsoft.com/office/drawing/2014/main" id="{9FFBA9D8-CFFA-6765-3BB6-C1A21B191650}"/>
                </a:ext>
              </a:extLst>
            </p:cNvPr>
            <p:cNvCxnSpPr/>
            <p:nvPr/>
          </p:nvCxnSpPr>
          <p:spPr>
            <a:xfrm>
              <a:off x="2283565" y="5174565"/>
              <a:ext cx="0" cy="9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7305393E-DEEA-8644-FD32-3A7FF0442122}"/>
                </a:ext>
              </a:extLst>
            </p:cNvPr>
            <p:cNvCxnSpPr/>
            <p:nvPr/>
          </p:nvCxnSpPr>
          <p:spPr>
            <a:xfrm>
              <a:off x="2283565" y="5174565"/>
              <a:ext cx="35293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26" name="Group 131">
              <a:extLst>
                <a:ext uri="{FF2B5EF4-FFF2-40B4-BE49-F238E27FC236}">
                  <a16:creationId xmlns:a16="http://schemas.microsoft.com/office/drawing/2014/main" id="{41D39C62-4AA6-29E4-BADE-E50AEAB766A9}"/>
                </a:ext>
              </a:extLst>
            </p:cNvPr>
            <p:cNvGrpSpPr>
              <a:grpSpLocks/>
            </p:cNvGrpSpPr>
            <p:nvPr/>
          </p:nvGrpSpPr>
          <p:grpSpPr bwMode="auto">
            <a:xfrm>
              <a:off x="2501999" y="5246331"/>
              <a:ext cx="77011" cy="55616"/>
              <a:chOff x="5237565" y="4063130"/>
              <a:chExt cx="198353" cy="143246"/>
            </a:xfrm>
          </p:grpSpPr>
          <p:sp>
            <p:nvSpPr>
              <p:cNvPr id="1238" name="Isosceles Triangle 1237">
                <a:extLst>
                  <a:ext uri="{FF2B5EF4-FFF2-40B4-BE49-F238E27FC236}">
                    <a16:creationId xmlns:a16="http://schemas.microsoft.com/office/drawing/2014/main" id="{32D595C4-2398-F798-2699-8BEF536D65D4}"/>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9" name="Oval 1238">
                <a:extLst>
                  <a:ext uri="{FF2B5EF4-FFF2-40B4-BE49-F238E27FC236}">
                    <a16:creationId xmlns:a16="http://schemas.microsoft.com/office/drawing/2014/main" id="{F4309ABF-D537-B82D-65FD-C7450DBE1359}"/>
                  </a:ext>
                </a:extLst>
              </p:cNvPr>
              <p:cNvSpPr/>
              <p:nvPr/>
            </p:nvSpPr>
            <p:spPr>
              <a:xfrm>
                <a:off x="5380040" y="4105548"/>
                <a:ext cx="58271" cy="58271"/>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27" name="Straight Connector 1126">
              <a:extLst>
                <a:ext uri="{FF2B5EF4-FFF2-40B4-BE49-F238E27FC236}">
                  <a16:creationId xmlns:a16="http://schemas.microsoft.com/office/drawing/2014/main" id="{2109645A-6484-AC0F-8D58-E7BE63E248ED}"/>
                </a:ext>
              </a:extLst>
            </p:cNvPr>
            <p:cNvCxnSpPr/>
            <p:nvPr/>
          </p:nvCxnSpPr>
          <p:spPr>
            <a:xfrm>
              <a:off x="2441934" y="5267325"/>
              <a:ext cx="56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16C36B23-0160-35A4-0E9E-7BC875626D27}"/>
                </a:ext>
              </a:extLst>
            </p:cNvPr>
            <p:cNvCxnSpPr/>
            <p:nvPr/>
          </p:nvCxnSpPr>
          <p:spPr>
            <a:xfrm>
              <a:off x="2579940" y="5274112"/>
              <a:ext cx="565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92F55C34-C02D-7B15-4A30-F2DFE3B80503}"/>
                </a:ext>
              </a:extLst>
            </p:cNvPr>
            <p:cNvCxnSpPr/>
            <p:nvPr/>
          </p:nvCxnSpPr>
          <p:spPr>
            <a:xfrm>
              <a:off x="2765457" y="5219814"/>
              <a:ext cx="4864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87F2378B-D2C8-0A17-119C-F4B1B150BD0A}"/>
                </a:ext>
              </a:extLst>
            </p:cNvPr>
            <p:cNvCxnSpPr/>
            <p:nvPr/>
          </p:nvCxnSpPr>
          <p:spPr>
            <a:xfrm>
              <a:off x="2245104" y="5267325"/>
              <a:ext cx="8371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31" name="Group 136">
              <a:extLst>
                <a:ext uri="{FF2B5EF4-FFF2-40B4-BE49-F238E27FC236}">
                  <a16:creationId xmlns:a16="http://schemas.microsoft.com/office/drawing/2014/main" id="{096B931C-E828-BFD0-0C71-4393E7005080}"/>
                </a:ext>
              </a:extLst>
            </p:cNvPr>
            <p:cNvGrpSpPr>
              <a:grpSpLocks/>
            </p:cNvGrpSpPr>
            <p:nvPr/>
          </p:nvGrpSpPr>
          <p:grpSpPr bwMode="auto">
            <a:xfrm>
              <a:off x="2130283" y="5218017"/>
              <a:ext cx="117855" cy="174209"/>
              <a:chOff x="3048000" y="2514600"/>
              <a:chExt cx="685800" cy="1066800"/>
            </a:xfrm>
          </p:grpSpPr>
          <p:sp>
            <p:nvSpPr>
              <p:cNvPr id="1236" name="Rectangle 1235">
                <a:extLst>
                  <a:ext uri="{FF2B5EF4-FFF2-40B4-BE49-F238E27FC236}">
                    <a16:creationId xmlns:a16="http://schemas.microsoft.com/office/drawing/2014/main" id="{CBF60E74-1DE9-F445-0756-C39C1A4763FB}"/>
                  </a:ext>
                </a:extLst>
              </p:cNvPr>
              <p:cNvSpPr/>
              <p:nvPr/>
            </p:nvSpPr>
            <p:spPr>
              <a:xfrm>
                <a:off x="3044733" y="251175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7" name="Isosceles Triangle 1236">
                <a:extLst>
                  <a:ext uri="{FF2B5EF4-FFF2-40B4-BE49-F238E27FC236}">
                    <a16:creationId xmlns:a16="http://schemas.microsoft.com/office/drawing/2014/main" id="{E9C2C620-1D45-6415-C08A-90F46DF2734C}"/>
                  </a:ext>
                </a:extLst>
              </p:cNvPr>
              <p:cNvSpPr/>
              <p:nvPr/>
            </p:nvSpPr>
            <p:spPr>
              <a:xfrm rot="-16200000">
                <a:off x="3047517" y="335408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32" name="Group 137">
              <a:extLst>
                <a:ext uri="{FF2B5EF4-FFF2-40B4-BE49-F238E27FC236}">
                  <a16:creationId xmlns:a16="http://schemas.microsoft.com/office/drawing/2014/main" id="{ADC0C877-CEC9-378E-21F5-9678AA58FA05}"/>
                </a:ext>
              </a:extLst>
            </p:cNvPr>
            <p:cNvGrpSpPr>
              <a:grpSpLocks/>
            </p:cNvGrpSpPr>
            <p:nvPr/>
          </p:nvGrpSpPr>
          <p:grpSpPr bwMode="auto">
            <a:xfrm>
              <a:off x="2330021" y="5217888"/>
              <a:ext cx="117855" cy="174209"/>
              <a:chOff x="3048000" y="2514600"/>
              <a:chExt cx="685800" cy="1066800"/>
            </a:xfrm>
          </p:grpSpPr>
          <p:sp>
            <p:nvSpPr>
              <p:cNvPr id="1234" name="Rectangle 1233">
                <a:extLst>
                  <a:ext uri="{FF2B5EF4-FFF2-40B4-BE49-F238E27FC236}">
                    <a16:creationId xmlns:a16="http://schemas.microsoft.com/office/drawing/2014/main" id="{ED1C07EC-D255-5AF4-3A93-AFB479F9AEF1}"/>
                  </a:ext>
                </a:extLst>
              </p:cNvPr>
              <p:cNvSpPr/>
              <p:nvPr/>
            </p:nvSpPr>
            <p:spPr>
              <a:xfrm>
                <a:off x="3054137" y="2512540"/>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5" name="Isosceles Triangle 1234">
                <a:extLst>
                  <a:ext uri="{FF2B5EF4-FFF2-40B4-BE49-F238E27FC236}">
                    <a16:creationId xmlns:a16="http://schemas.microsoft.com/office/drawing/2014/main" id="{30D0B568-3C44-9535-4EF7-4A00D62F4BEC}"/>
                  </a:ext>
                </a:extLst>
              </p:cNvPr>
              <p:cNvSpPr/>
              <p:nvPr/>
            </p:nvSpPr>
            <p:spPr>
              <a:xfrm rot="-16200000">
                <a:off x="3056921" y="3354868"/>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33" name="Group 138">
              <a:extLst>
                <a:ext uri="{FF2B5EF4-FFF2-40B4-BE49-F238E27FC236}">
                  <a16:creationId xmlns:a16="http://schemas.microsoft.com/office/drawing/2014/main" id="{74A06C8E-9A98-23F9-F1D7-3A8CB4584115}"/>
                </a:ext>
              </a:extLst>
            </p:cNvPr>
            <p:cNvGrpSpPr>
              <a:grpSpLocks/>
            </p:cNvGrpSpPr>
            <p:nvPr/>
          </p:nvGrpSpPr>
          <p:grpSpPr bwMode="auto">
            <a:xfrm>
              <a:off x="3243174" y="5157216"/>
              <a:ext cx="283048" cy="172076"/>
              <a:chOff x="5021285" y="3004002"/>
              <a:chExt cx="729028" cy="443206"/>
            </a:xfrm>
          </p:grpSpPr>
          <p:grpSp>
            <p:nvGrpSpPr>
              <p:cNvPr id="1227" name="Group 229">
                <a:extLst>
                  <a:ext uri="{FF2B5EF4-FFF2-40B4-BE49-F238E27FC236}">
                    <a16:creationId xmlns:a16="http://schemas.microsoft.com/office/drawing/2014/main" id="{22B90591-FC7A-5759-05D9-25725A597AAA}"/>
                  </a:ext>
                </a:extLst>
              </p:cNvPr>
              <p:cNvGrpSpPr>
                <a:grpSpLocks/>
              </p:cNvGrpSpPr>
              <p:nvPr/>
            </p:nvGrpSpPr>
            <p:grpSpPr bwMode="auto">
              <a:xfrm>
                <a:off x="5465395" y="3004002"/>
                <a:ext cx="284918" cy="443206"/>
                <a:chOff x="7010400" y="2514600"/>
                <a:chExt cx="685800" cy="1066800"/>
              </a:xfrm>
            </p:grpSpPr>
            <p:sp>
              <p:nvSpPr>
                <p:cNvPr id="1232" name="Rectangle 1231">
                  <a:extLst>
                    <a:ext uri="{FF2B5EF4-FFF2-40B4-BE49-F238E27FC236}">
                      <a16:creationId xmlns:a16="http://schemas.microsoft.com/office/drawing/2014/main" id="{F21337DA-54A8-0A69-ECC3-94974983CBDD}"/>
                    </a:ext>
                  </a:extLst>
                </p:cNvPr>
                <p:cNvSpPr/>
                <p:nvPr/>
              </p:nvSpPr>
              <p:spPr>
                <a:xfrm>
                  <a:off x="7005240" y="2509953"/>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3" name="Isosceles Triangle 1232">
                  <a:extLst>
                    <a:ext uri="{FF2B5EF4-FFF2-40B4-BE49-F238E27FC236}">
                      <a16:creationId xmlns:a16="http://schemas.microsoft.com/office/drawing/2014/main" id="{978E3536-8CA7-064B-E516-DA6C9C16E4D0}"/>
                    </a:ext>
                  </a:extLst>
                </p:cNvPr>
                <p:cNvSpPr/>
                <p:nvPr/>
              </p:nvSpPr>
              <p:spPr>
                <a:xfrm rot="-16200000">
                  <a:off x="7005230" y="3351531"/>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28" name="Straight Connector 1227">
                <a:extLst>
                  <a:ext uri="{FF2B5EF4-FFF2-40B4-BE49-F238E27FC236}">
                    <a16:creationId xmlns:a16="http://schemas.microsoft.com/office/drawing/2014/main" id="{4355BCCA-C62A-B8BB-A813-DA2D8B1AA079}"/>
                  </a:ext>
                </a:extLst>
              </p:cNvPr>
              <p:cNvCxnSpPr/>
              <p:nvPr/>
            </p:nvCxnSpPr>
            <p:spPr>
              <a:xfrm>
                <a:off x="5305917" y="3153579"/>
                <a:ext cx="15733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229" name="Group 231">
                <a:extLst>
                  <a:ext uri="{FF2B5EF4-FFF2-40B4-BE49-F238E27FC236}">
                    <a16:creationId xmlns:a16="http://schemas.microsoft.com/office/drawing/2014/main" id="{F7AC0735-09F9-BBAA-4046-2527C30A66C4}"/>
                  </a:ext>
                </a:extLst>
              </p:cNvPr>
              <p:cNvGrpSpPr>
                <a:grpSpLocks/>
              </p:cNvGrpSpPr>
              <p:nvPr/>
            </p:nvGrpSpPr>
            <p:grpSpPr bwMode="auto">
              <a:xfrm>
                <a:off x="5021285" y="3004002"/>
                <a:ext cx="284918" cy="443206"/>
                <a:chOff x="7010400" y="2514600"/>
                <a:chExt cx="685800" cy="1066800"/>
              </a:xfrm>
            </p:grpSpPr>
            <p:sp>
              <p:nvSpPr>
                <p:cNvPr id="1230" name="Rectangle 1229">
                  <a:extLst>
                    <a:ext uri="{FF2B5EF4-FFF2-40B4-BE49-F238E27FC236}">
                      <a16:creationId xmlns:a16="http://schemas.microsoft.com/office/drawing/2014/main" id="{40A86FA5-7B92-2DE3-9D6C-B5A671C5CCD9}"/>
                    </a:ext>
                  </a:extLst>
                </p:cNvPr>
                <p:cNvSpPr/>
                <p:nvPr/>
              </p:nvSpPr>
              <p:spPr>
                <a:xfrm>
                  <a:off x="7008244" y="2509953"/>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 name="Isosceles Triangle 1230">
                  <a:extLst>
                    <a:ext uri="{FF2B5EF4-FFF2-40B4-BE49-F238E27FC236}">
                      <a16:creationId xmlns:a16="http://schemas.microsoft.com/office/drawing/2014/main" id="{505FFBCA-4A07-3350-208F-F6251EBD50DC}"/>
                    </a:ext>
                  </a:extLst>
                </p:cNvPr>
                <p:cNvSpPr/>
                <p:nvPr/>
              </p:nvSpPr>
              <p:spPr>
                <a:xfrm rot="-16200000">
                  <a:off x="7008234" y="3351531"/>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134" name="Straight Connector 1133">
              <a:extLst>
                <a:ext uri="{FF2B5EF4-FFF2-40B4-BE49-F238E27FC236}">
                  <a16:creationId xmlns:a16="http://schemas.microsoft.com/office/drawing/2014/main" id="{F42F1E2D-6685-BE70-F8C1-55BC218EEC32}"/>
                </a:ext>
              </a:extLst>
            </p:cNvPr>
            <p:cNvCxnSpPr/>
            <p:nvPr/>
          </p:nvCxnSpPr>
          <p:spPr>
            <a:xfrm>
              <a:off x="1908006" y="4391766"/>
              <a:ext cx="434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4507D359-B44D-93C6-812B-B00CCFAADFD2}"/>
                </a:ext>
              </a:extLst>
            </p:cNvPr>
            <p:cNvCxnSpPr/>
            <p:nvPr/>
          </p:nvCxnSpPr>
          <p:spPr>
            <a:xfrm>
              <a:off x="1914792" y="4570498"/>
              <a:ext cx="1538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80649CC1-EEF3-60C2-6543-FFA52B9B3445}"/>
                </a:ext>
              </a:extLst>
            </p:cNvPr>
            <p:cNvCxnSpPr/>
            <p:nvPr/>
          </p:nvCxnSpPr>
          <p:spPr>
            <a:xfrm>
              <a:off x="1917055" y="5246963"/>
              <a:ext cx="212666" cy="0"/>
            </a:xfrm>
            <a:prstGeom prst="line">
              <a:avLst/>
            </a:prstGeom>
          </p:spPr>
          <p:style>
            <a:lnRef idx="1">
              <a:schemeClr val="accent1"/>
            </a:lnRef>
            <a:fillRef idx="0">
              <a:schemeClr val="accent1"/>
            </a:fillRef>
            <a:effectRef idx="0">
              <a:schemeClr val="accent1"/>
            </a:effectRef>
            <a:fontRef idx="minor">
              <a:schemeClr val="tx1"/>
            </a:fontRef>
          </p:style>
        </p:cxnSp>
        <p:sp>
          <p:nvSpPr>
            <p:cNvPr id="1137" name="Rectangle 1136">
              <a:extLst>
                <a:ext uri="{FF2B5EF4-FFF2-40B4-BE49-F238E27FC236}">
                  <a16:creationId xmlns:a16="http://schemas.microsoft.com/office/drawing/2014/main" id="{F4BD391C-3B1A-2348-9CBA-27081298CC01}"/>
                </a:ext>
              </a:extLst>
            </p:cNvPr>
            <p:cNvSpPr/>
            <p:nvPr/>
          </p:nvSpPr>
          <p:spPr>
            <a:xfrm>
              <a:off x="4358191" y="4362355"/>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Rectangle 1137">
              <a:extLst>
                <a:ext uri="{FF2B5EF4-FFF2-40B4-BE49-F238E27FC236}">
                  <a16:creationId xmlns:a16="http://schemas.microsoft.com/office/drawing/2014/main" id="{267340FA-B9B2-064E-D731-41FB462009FE}"/>
                </a:ext>
              </a:extLst>
            </p:cNvPr>
            <p:cNvSpPr/>
            <p:nvPr/>
          </p:nvSpPr>
          <p:spPr>
            <a:xfrm>
              <a:off x="4355930" y="5470944"/>
              <a:ext cx="58823"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Rectangle 1138">
              <a:extLst>
                <a:ext uri="{FF2B5EF4-FFF2-40B4-BE49-F238E27FC236}">
                  <a16:creationId xmlns:a16="http://schemas.microsoft.com/office/drawing/2014/main" id="{DEC28F67-88E9-2810-0F68-5E9CEFFC652B}"/>
                </a:ext>
              </a:extLst>
            </p:cNvPr>
            <p:cNvSpPr/>
            <p:nvPr/>
          </p:nvSpPr>
          <p:spPr>
            <a:xfrm>
              <a:off x="4358191" y="455466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Rectangle 1139">
              <a:extLst>
                <a:ext uri="{FF2B5EF4-FFF2-40B4-BE49-F238E27FC236}">
                  <a16:creationId xmlns:a16="http://schemas.microsoft.com/office/drawing/2014/main" id="{B80A9ADE-92F1-70FB-A871-58303906B8AB}"/>
                </a:ext>
              </a:extLst>
            </p:cNvPr>
            <p:cNvSpPr/>
            <p:nvPr/>
          </p:nvSpPr>
          <p:spPr>
            <a:xfrm>
              <a:off x="4355930" y="4787691"/>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Rectangle 1140">
              <a:extLst>
                <a:ext uri="{FF2B5EF4-FFF2-40B4-BE49-F238E27FC236}">
                  <a16:creationId xmlns:a16="http://schemas.microsoft.com/office/drawing/2014/main" id="{952D4430-B719-F00F-5EFE-3F2FD0B46376}"/>
                </a:ext>
              </a:extLst>
            </p:cNvPr>
            <p:cNvSpPr/>
            <p:nvPr/>
          </p:nvSpPr>
          <p:spPr>
            <a:xfrm>
              <a:off x="4355930" y="518814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42" name="Straight Connector 1141">
              <a:extLst>
                <a:ext uri="{FF2B5EF4-FFF2-40B4-BE49-F238E27FC236}">
                  <a16:creationId xmlns:a16="http://schemas.microsoft.com/office/drawing/2014/main" id="{CBBD1C09-8EC0-6542-9EEB-F6E925D0E018}"/>
                </a:ext>
              </a:extLst>
            </p:cNvPr>
            <p:cNvCxnSpPr/>
            <p:nvPr/>
          </p:nvCxnSpPr>
          <p:spPr>
            <a:xfrm>
              <a:off x="3932859" y="4814840"/>
              <a:ext cx="4230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3" name="Straight Connector 1142">
              <a:extLst>
                <a:ext uri="{FF2B5EF4-FFF2-40B4-BE49-F238E27FC236}">
                  <a16:creationId xmlns:a16="http://schemas.microsoft.com/office/drawing/2014/main" id="{2E857F38-5E4A-E541-1550-57449464622C}"/>
                </a:ext>
              </a:extLst>
            </p:cNvPr>
            <p:cNvCxnSpPr/>
            <p:nvPr/>
          </p:nvCxnSpPr>
          <p:spPr>
            <a:xfrm>
              <a:off x="3530150" y="5215289"/>
              <a:ext cx="82577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4" name="Straight Connector 1143">
              <a:extLst>
                <a:ext uri="{FF2B5EF4-FFF2-40B4-BE49-F238E27FC236}">
                  <a16:creationId xmlns:a16="http://schemas.microsoft.com/office/drawing/2014/main" id="{EE3330F6-E2D9-15CB-B02F-ED16CD9D5BE0}"/>
                </a:ext>
              </a:extLst>
            </p:cNvPr>
            <p:cNvCxnSpPr/>
            <p:nvPr/>
          </p:nvCxnSpPr>
          <p:spPr>
            <a:xfrm>
              <a:off x="3344633" y="4586334"/>
              <a:ext cx="101129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5" name="Straight Connector 1144">
              <a:extLst>
                <a:ext uri="{FF2B5EF4-FFF2-40B4-BE49-F238E27FC236}">
                  <a16:creationId xmlns:a16="http://schemas.microsoft.com/office/drawing/2014/main" id="{56FCACA2-DDAA-5924-8947-F931EC958F8C}"/>
                </a:ext>
              </a:extLst>
            </p:cNvPr>
            <p:cNvCxnSpPr>
              <a:endCxn id="1111" idx="2"/>
            </p:cNvCxnSpPr>
            <p:nvPr/>
          </p:nvCxnSpPr>
          <p:spPr>
            <a:xfrm>
              <a:off x="1908006" y="5502618"/>
              <a:ext cx="246602"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146" name="Group 151">
              <a:extLst>
                <a:ext uri="{FF2B5EF4-FFF2-40B4-BE49-F238E27FC236}">
                  <a16:creationId xmlns:a16="http://schemas.microsoft.com/office/drawing/2014/main" id="{816854EA-9060-3D9E-8A4F-E4DB8F18A4C9}"/>
                </a:ext>
              </a:extLst>
            </p:cNvPr>
            <p:cNvGrpSpPr>
              <a:grpSpLocks/>
            </p:cNvGrpSpPr>
            <p:nvPr/>
          </p:nvGrpSpPr>
          <p:grpSpPr bwMode="auto">
            <a:xfrm>
              <a:off x="3093629" y="6137682"/>
              <a:ext cx="90882" cy="141372"/>
              <a:chOff x="7010400" y="2514600"/>
              <a:chExt cx="685800" cy="1066800"/>
            </a:xfrm>
          </p:grpSpPr>
          <p:sp>
            <p:nvSpPr>
              <p:cNvPr id="1225" name="Rectangle 1224">
                <a:extLst>
                  <a:ext uri="{FF2B5EF4-FFF2-40B4-BE49-F238E27FC236}">
                    <a16:creationId xmlns:a16="http://schemas.microsoft.com/office/drawing/2014/main" id="{EB892995-A530-9107-A261-D69445C9D5DA}"/>
                  </a:ext>
                </a:extLst>
              </p:cNvPr>
              <p:cNvSpPr/>
              <p:nvPr/>
            </p:nvSpPr>
            <p:spPr>
              <a:xfrm>
                <a:off x="7009475" y="2519708"/>
                <a:ext cx="682886" cy="1058487"/>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6" name="Isosceles Triangle 1225">
                <a:extLst>
                  <a:ext uri="{FF2B5EF4-FFF2-40B4-BE49-F238E27FC236}">
                    <a16:creationId xmlns:a16="http://schemas.microsoft.com/office/drawing/2014/main" id="{391745AB-CFE9-9FD8-C942-C835AFD483B2}"/>
                  </a:ext>
                </a:extLst>
              </p:cNvPr>
              <p:cNvSpPr/>
              <p:nvPr/>
            </p:nvSpPr>
            <p:spPr>
              <a:xfrm rot="-16200000">
                <a:off x="7009474" y="3356261"/>
                <a:ext cx="153646" cy="15364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47" name="Straight Connector 1146">
              <a:extLst>
                <a:ext uri="{FF2B5EF4-FFF2-40B4-BE49-F238E27FC236}">
                  <a16:creationId xmlns:a16="http://schemas.microsoft.com/office/drawing/2014/main" id="{1A9BA6F3-1CC1-0858-E5B1-0778B3FF1A41}"/>
                </a:ext>
              </a:extLst>
            </p:cNvPr>
            <p:cNvCxnSpPr/>
            <p:nvPr/>
          </p:nvCxnSpPr>
          <p:spPr>
            <a:xfrm>
              <a:off x="3057308" y="6258268"/>
              <a:ext cx="3846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148" name="Group 153">
              <a:extLst>
                <a:ext uri="{FF2B5EF4-FFF2-40B4-BE49-F238E27FC236}">
                  <a16:creationId xmlns:a16="http://schemas.microsoft.com/office/drawing/2014/main" id="{95192314-C3D4-D07F-68CF-3CC13F5CCF77}"/>
                </a:ext>
              </a:extLst>
            </p:cNvPr>
            <p:cNvGrpSpPr>
              <a:grpSpLocks/>
            </p:cNvGrpSpPr>
            <p:nvPr/>
          </p:nvGrpSpPr>
          <p:grpSpPr bwMode="auto">
            <a:xfrm>
              <a:off x="3311096" y="6137691"/>
              <a:ext cx="90882" cy="141372"/>
              <a:chOff x="7010400" y="2514600"/>
              <a:chExt cx="685800" cy="1066800"/>
            </a:xfrm>
          </p:grpSpPr>
          <p:sp>
            <p:nvSpPr>
              <p:cNvPr id="1223" name="Rectangle 1222">
                <a:extLst>
                  <a:ext uri="{FF2B5EF4-FFF2-40B4-BE49-F238E27FC236}">
                    <a16:creationId xmlns:a16="http://schemas.microsoft.com/office/drawing/2014/main" id="{45363B60-52E1-B71D-7D90-7960CE25CA1C}"/>
                  </a:ext>
                </a:extLst>
              </p:cNvPr>
              <p:cNvSpPr/>
              <p:nvPr/>
            </p:nvSpPr>
            <p:spPr>
              <a:xfrm>
                <a:off x="7007400" y="2519633"/>
                <a:ext cx="682886" cy="1058487"/>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4" name="Isosceles Triangle 1223">
                <a:extLst>
                  <a:ext uri="{FF2B5EF4-FFF2-40B4-BE49-F238E27FC236}">
                    <a16:creationId xmlns:a16="http://schemas.microsoft.com/office/drawing/2014/main" id="{F9F6C057-389F-6F20-AE5F-DC4A8176EE08}"/>
                  </a:ext>
                </a:extLst>
              </p:cNvPr>
              <p:cNvSpPr/>
              <p:nvPr/>
            </p:nvSpPr>
            <p:spPr>
              <a:xfrm rot="-16200000">
                <a:off x="7007399" y="3356186"/>
                <a:ext cx="153646" cy="15364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49" name="Straight Connector 1148">
              <a:extLst>
                <a:ext uri="{FF2B5EF4-FFF2-40B4-BE49-F238E27FC236}">
                  <a16:creationId xmlns:a16="http://schemas.microsoft.com/office/drawing/2014/main" id="{AEB97589-1045-29D3-441E-1BA6F4CF273B}"/>
                </a:ext>
              </a:extLst>
            </p:cNvPr>
            <p:cNvCxnSpPr/>
            <p:nvPr/>
          </p:nvCxnSpPr>
          <p:spPr>
            <a:xfrm>
              <a:off x="3240562" y="6253743"/>
              <a:ext cx="70135"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0" name="Straight Connector 1149">
              <a:extLst>
                <a:ext uri="{FF2B5EF4-FFF2-40B4-BE49-F238E27FC236}">
                  <a16:creationId xmlns:a16="http://schemas.microsoft.com/office/drawing/2014/main" id="{AFED99B7-A068-0C85-2654-BDBD22B23A4F}"/>
                </a:ext>
              </a:extLst>
            </p:cNvPr>
            <p:cNvCxnSpPr/>
            <p:nvPr/>
          </p:nvCxnSpPr>
          <p:spPr>
            <a:xfrm>
              <a:off x="3240562" y="6253743"/>
              <a:ext cx="0" cy="6787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1" name="Straight Connector 1150">
              <a:extLst>
                <a:ext uri="{FF2B5EF4-FFF2-40B4-BE49-F238E27FC236}">
                  <a16:creationId xmlns:a16="http://schemas.microsoft.com/office/drawing/2014/main" id="{E56817AA-4A69-552A-E211-202A2B2CFD0D}"/>
                </a:ext>
              </a:extLst>
            </p:cNvPr>
            <p:cNvCxnSpPr/>
            <p:nvPr/>
          </p:nvCxnSpPr>
          <p:spPr>
            <a:xfrm>
              <a:off x="3057308" y="6256005"/>
              <a:ext cx="0" cy="6108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2" name="Straight Connector 1151">
              <a:extLst>
                <a:ext uri="{FF2B5EF4-FFF2-40B4-BE49-F238E27FC236}">
                  <a16:creationId xmlns:a16="http://schemas.microsoft.com/office/drawing/2014/main" id="{D4C2AFE0-529B-34FD-6870-44AE03039DAF}"/>
                </a:ext>
              </a:extLst>
            </p:cNvPr>
            <p:cNvCxnSpPr/>
            <p:nvPr/>
          </p:nvCxnSpPr>
          <p:spPr>
            <a:xfrm>
              <a:off x="3032421" y="6321616"/>
              <a:ext cx="20814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3" name="Straight Connector 1152">
              <a:extLst>
                <a:ext uri="{FF2B5EF4-FFF2-40B4-BE49-F238E27FC236}">
                  <a16:creationId xmlns:a16="http://schemas.microsoft.com/office/drawing/2014/main" id="{3E206A1C-1194-5E57-5E08-657B01EE0AF2}"/>
                </a:ext>
              </a:extLst>
            </p:cNvPr>
            <p:cNvCxnSpPr/>
            <p:nvPr/>
          </p:nvCxnSpPr>
          <p:spPr>
            <a:xfrm>
              <a:off x="3181740" y="6174557"/>
              <a:ext cx="128958"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154" name="Group 159">
              <a:extLst>
                <a:ext uri="{FF2B5EF4-FFF2-40B4-BE49-F238E27FC236}">
                  <a16:creationId xmlns:a16="http://schemas.microsoft.com/office/drawing/2014/main" id="{65E50496-0199-7132-DAC7-C1A292E83206}"/>
                </a:ext>
              </a:extLst>
            </p:cNvPr>
            <p:cNvGrpSpPr>
              <a:grpSpLocks/>
            </p:cNvGrpSpPr>
            <p:nvPr/>
          </p:nvGrpSpPr>
          <p:grpSpPr bwMode="auto">
            <a:xfrm>
              <a:off x="2871566" y="5788463"/>
              <a:ext cx="97895" cy="144705"/>
              <a:chOff x="3048000" y="2514600"/>
              <a:chExt cx="685800" cy="1066800"/>
            </a:xfrm>
          </p:grpSpPr>
          <p:sp>
            <p:nvSpPr>
              <p:cNvPr id="1221" name="Rectangle 1220">
                <a:extLst>
                  <a:ext uri="{FF2B5EF4-FFF2-40B4-BE49-F238E27FC236}">
                    <a16:creationId xmlns:a16="http://schemas.microsoft.com/office/drawing/2014/main" id="{7A8FC6EF-2BE8-36A2-5EA1-0E1051D2D1F3}"/>
                  </a:ext>
                </a:extLst>
              </p:cNvPr>
              <p:cNvSpPr/>
              <p:nvPr/>
            </p:nvSpPr>
            <p:spPr>
              <a:xfrm>
                <a:off x="3049577" y="2508853"/>
                <a:ext cx="68150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2" name="Isosceles Triangle 1221">
                <a:extLst>
                  <a:ext uri="{FF2B5EF4-FFF2-40B4-BE49-F238E27FC236}">
                    <a16:creationId xmlns:a16="http://schemas.microsoft.com/office/drawing/2014/main" id="{A455CBF6-892F-6B4E-1BCC-A3AFA26EA93A}"/>
                  </a:ext>
                </a:extLst>
              </p:cNvPr>
              <p:cNvSpPr/>
              <p:nvPr/>
            </p:nvSpPr>
            <p:spPr>
              <a:xfrm rot="-16200000">
                <a:off x="3053770" y="3338615"/>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55" name="Group 160">
              <a:extLst>
                <a:ext uri="{FF2B5EF4-FFF2-40B4-BE49-F238E27FC236}">
                  <a16:creationId xmlns:a16="http://schemas.microsoft.com/office/drawing/2014/main" id="{02126AC0-5D95-B875-A5BE-DF88A8A7111D}"/>
                </a:ext>
              </a:extLst>
            </p:cNvPr>
            <p:cNvGrpSpPr>
              <a:grpSpLocks/>
            </p:cNvGrpSpPr>
            <p:nvPr/>
          </p:nvGrpSpPr>
          <p:grpSpPr bwMode="auto">
            <a:xfrm>
              <a:off x="3598054" y="5788463"/>
              <a:ext cx="90882" cy="141372"/>
              <a:chOff x="7010400" y="2514600"/>
              <a:chExt cx="685800" cy="1066800"/>
            </a:xfrm>
          </p:grpSpPr>
          <p:sp>
            <p:nvSpPr>
              <p:cNvPr id="1219" name="Rectangle 1218">
                <a:extLst>
                  <a:ext uri="{FF2B5EF4-FFF2-40B4-BE49-F238E27FC236}">
                    <a16:creationId xmlns:a16="http://schemas.microsoft.com/office/drawing/2014/main" id="{6D9618B2-D844-407F-EDFC-631ACE0B9104}"/>
                  </a:ext>
                </a:extLst>
              </p:cNvPr>
              <p:cNvSpPr/>
              <p:nvPr/>
            </p:nvSpPr>
            <p:spPr>
              <a:xfrm>
                <a:off x="7010163" y="2508717"/>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0" name="Isosceles Triangle 1219">
                <a:extLst>
                  <a:ext uri="{FF2B5EF4-FFF2-40B4-BE49-F238E27FC236}">
                    <a16:creationId xmlns:a16="http://schemas.microsoft.com/office/drawing/2014/main" id="{D4A01006-09AA-97CC-DAB0-D35423F3417E}"/>
                  </a:ext>
                </a:extLst>
              </p:cNvPr>
              <p:cNvSpPr/>
              <p:nvPr/>
            </p:nvSpPr>
            <p:spPr>
              <a:xfrm rot="-16200000">
                <a:off x="7010162" y="3362337"/>
                <a:ext cx="153646" cy="153655"/>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56" name="Straight Connector 1155">
              <a:extLst>
                <a:ext uri="{FF2B5EF4-FFF2-40B4-BE49-F238E27FC236}">
                  <a16:creationId xmlns:a16="http://schemas.microsoft.com/office/drawing/2014/main" id="{AAEA54FE-72C8-446A-E557-EEB183507982}"/>
                </a:ext>
              </a:extLst>
            </p:cNvPr>
            <p:cNvCxnSpPr/>
            <p:nvPr/>
          </p:nvCxnSpPr>
          <p:spPr>
            <a:xfrm>
              <a:off x="3464541" y="5864606"/>
              <a:ext cx="0" cy="309952"/>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157" name="Straight Connector 1156">
              <a:extLst>
                <a:ext uri="{FF2B5EF4-FFF2-40B4-BE49-F238E27FC236}">
                  <a16:creationId xmlns:a16="http://schemas.microsoft.com/office/drawing/2014/main" id="{80514E94-3C48-62BC-AC31-6F0E6EB77148}"/>
                </a:ext>
              </a:extLst>
            </p:cNvPr>
            <p:cNvCxnSpPr/>
            <p:nvPr/>
          </p:nvCxnSpPr>
          <p:spPr>
            <a:xfrm>
              <a:off x="3532414" y="5912116"/>
              <a:ext cx="70134"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158" name="Straight Connector 1157">
              <a:extLst>
                <a:ext uri="{FF2B5EF4-FFF2-40B4-BE49-F238E27FC236}">
                  <a16:creationId xmlns:a16="http://schemas.microsoft.com/office/drawing/2014/main" id="{FC1B0191-A559-29B9-45C2-EE4B9675C0AC}"/>
                </a:ext>
              </a:extLst>
            </p:cNvPr>
            <p:cNvCxnSpPr/>
            <p:nvPr/>
          </p:nvCxnSpPr>
          <p:spPr>
            <a:xfrm>
              <a:off x="2837854" y="5912116"/>
              <a:ext cx="33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8C661780-2F75-9F33-2883-F85070594986}"/>
                </a:ext>
              </a:extLst>
            </p:cNvPr>
            <p:cNvCxnSpPr/>
            <p:nvPr/>
          </p:nvCxnSpPr>
          <p:spPr>
            <a:xfrm>
              <a:off x="2969074" y="5828407"/>
              <a:ext cx="628949"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160" name="Straight Connector 1159">
              <a:extLst>
                <a:ext uri="{FF2B5EF4-FFF2-40B4-BE49-F238E27FC236}">
                  <a16:creationId xmlns:a16="http://schemas.microsoft.com/office/drawing/2014/main" id="{6E8CEBE4-FD3A-9BED-97A0-9F2F80FE9B06}"/>
                </a:ext>
              </a:extLst>
            </p:cNvPr>
            <p:cNvCxnSpPr>
              <a:endCxn id="1166" idx="1"/>
            </p:cNvCxnSpPr>
            <p:nvPr/>
          </p:nvCxnSpPr>
          <p:spPr>
            <a:xfrm>
              <a:off x="3688519" y="5826144"/>
              <a:ext cx="671935" cy="2263"/>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161" name="Group 166">
              <a:extLst>
                <a:ext uri="{FF2B5EF4-FFF2-40B4-BE49-F238E27FC236}">
                  <a16:creationId xmlns:a16="http://schemas.microsoft.com/office/drawing/2014/main" id="{90B88C49-E2C0-0775-B555-8801B1908AC7}"/>
                </a:ext>
              </a:extLst>
            </p:cNvPr>
            <p:cNvGrpSpPr>
              <a:grpSpLocks/>
            </p:cNvGrpSpPr>
            <p:nvPr/>
          </p:nvGrpSpPr>
          <p:grpSpPr bwMode="auto">
            <a:xfrm>
              <a:off x="2754981" y="6137682"/>
              <a:ext cx="97895" cy="144705"/>
              <a:chOff x="3048000" y="2514600"/>
              <a:chExt cx="685800" cy="1066800"/>
            </a:xfrm>
          </p:grpSpPr>
          <p:sp>
            <p:nvSpPr>
              <p:cNvPr id="1217" name="Rectangle 1216">
                <a:extLst>
                  <a:ext uri="{FF2B5EF4-FFF2-40B4-BE49-F238E27FC236}">
                    <a16:creationId xmlns:a16="http://schemas.microsoft.com/office/drawing/2014/main" id="{84B2EEAD-FB01-7A2C-69D8-9D7A5D875C50}"/>
                  </a:ext>
                </a:extLst>
              </p:cNvPr>
              <p:cNvSpPr/>
              <p:nvPr/>
            </p:nvSpPr>
            <p:spPr>
              <a:xfrm>
                <a:off x="3042150" y="2519591"/>
                <a:ext cx="697361"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8" name="Isosceles Triangle 1217">
                <a:extLst>
                  <a:ext uri="{FF2B5EF4-FFF2-40B4-BE49-F238E27FC236}">
                    <a16:creationId xmlns:a16="http://schemas.microsoft.com/office/drawing/2014/main" id="{55DA3553-1B01-2CAA-D256-37B8087F6FFB}"/>
                  </a:ext>
                </a:extLst>
              </p:cNvPr>
              <p:cNvSpPr/>
              <p:nvPr/>
            </p:nvSpPr>
            <p:spPr>
              <a:xfrm rot="-16200000">
                <a:off x="3046342" y="3349353"/>
                <a:ext cx="15011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62" name="Straight Connector 1161">
              <a:extLst>
                <a:ext uri="{FF2B5EF4-FFF2-40B4-BE49-F238E27FC236}">
                  <a16:creationId xmlns:a16="http://schemas.microsoft.com/office/drawing/2014/main" id="{B7E5475F-E7C3-4B13-8178-52607080EFD7}"/>
                </a:ext>
              </a:extLst>
            </p:cNvPr>
            <p:cNvCxnSpPr/>
            <p:nvPr/>
          </p:nvCxnSpPr>
          <p:spPr>
            <a:xfrm>
              <a:off x="2720209" y="6262793"/>
              <a:ext cx="361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id="{3060FE82-03C1-73A1-BD1E-D119623B6425}"/>
                </a:ext>
              </a:extLst>
            </p:cNvPr>
            <p:cNvCxnSpPr/>
            <p:nvPr/>
          </p:nvCxnSpPr>
          <p:spPr>
            <a:xfrm>
              <a:off x="2853692" y="6174557"/>
              <a:ext cx="23981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F32D5369-46FA-6036-4314-090E9ACD5B68}"/>
                </a:ext>
              </a:extLst>
            </p:cNvPr>
            <p:cNvCxnSpPr/>
            <p:nvPr/>
          </p:nvCxnSpPr>
          <p:spPr>
            <a:xfrm>
              <a:off x="3401194" y="6174557"/>
              <a:ext cx="63347"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165" name="Straight Connector 1164">
              <a:extLst>
                <a:ext uri="{FF2B5EF4-FFF2-40B4-BE49-F238E27FC236}">
                  <a16:creationId xmlns:a16="http://schemas.microsoft.com/office/drawing/2014/main" id="{B3BDCFB5-3C67-3F1E-1002-AFBA87CBEDC1}"/>
                </a:ext>
              </a:extLst>
            </p:cNvPr>
            <p:cNvCxnSpPr/>
            <p:nvPr/>
          </p:nvCxnSpPr>
          <p:spPr>
            <a:xfrm>
              <a:off x="3464541" y="5864606"/>
              <a:ext cx="133481"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66" name="Rectangle 1165">
              <a:extLst>
                <a:ext uri="{FF2B5EF4-FFF2-40B4-BE49-F238E27FC236}">
                  <a16:creationId xmlns:a16="http://schemas.microsoft.com/office/drawing/2014/main" id="{56BA30E2-0502-D9DA-4E63-6ADF1FF43816}"/>
                </a:ext>
              </a:extLst>
            </p:cNvPr>
            <p:cNvSpPr/>
            <p:nvPr/>
          </p:nvSpPr>
          <p:spPr>
            <a:xfrm>
              <a:off x="4360454" y="5798995"/>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67" name="Straight Connector 1166">
              <a:extLst>
                <a:ext uri="{FF2B5EF4-FFF2-40B4-BE49-F238E27FC236}">
                  <a16:creationId xmlns:a16="http://schemas.microsoft.com/office/drawing/2014/main" id="{8A846414-34C5-0C58-B4AD-2CC166F0852C}"/>
                </a:ext>
              </a:extLst>
            </p:cNvPr>
            <p:cNvCxnSpPr/>
            <p:nvPr/>
          </p:nvCxnSpPr>
          <p:spPr>
            <a:xfrm>
              <a:off x="1908006" y="6174557"/>
              <a:ext cx="846140" cy="0"/>
            </a:xfrm>
            <a:prstGeom prst="line">
              <a:avLst/>
            </a:prstGeom>
          </p:spPr>
          <p:style>
            <a:lnRef idx="1">
              <a:schemeClr val="accent1"/>
            </a:lnRef>
            <a:fillRef idx="0">
              <a:schemeClr val="accent1"/>
            </a:fillRef>
            <a:effectRef idx="0">
              <a:schemeClr val="accent1"/>
            </a:effectRef>
            <a:fontRef idx="minor">
              <a:schemeClr val="tx1"/>
            </a:fontRef>
          </p:style>
        </p:cxnSp>
        <p:sp>
          <p:nvSpPr>
            <p:cNvPr id="1168" name="Rectangle 1167">
              <a:extLst>
                <a:ext uri="{FF2B5EF4-FFF2-40B4-BE49-F238E27FC236}">
                  <a16:creationId xmlns:a16="http://schemas.microsoft.com/office/drawing/2014/main" id="{BEB4B650-A2C9-86B2-B909-A55F4BB4D238}"/>
                </a:ext>
              </a:extLst>
            </p:cNvPr>
            <p:cNvSpPr/>
            <p:nvPr/>
          </p:nvSpPr>
          <p:spPr>
            <a:xfrm>
              <a:off x="1851445" y="6149671"/>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69" name="Straight Connector 1168">
              <a:extLst>
                <a:ext uri="{FF2B5EF4-FFF2-40B4-BE49-F238E27FC236}">
                  <a16:creationId xmlns:a16="http://schemas.microsoft.com/office/drawing/2014/main" id="{F63035ED-A0C0-A88B-2F84-8DDC91ABC6E1}"/>
                </a:ext>
              </a:extLst>
            </p:cNvPr>
            <p:cNvCxnSpPr/>
            <p:nvPr/>
          </p:nvCxnSpPr>
          <p:spPr>
            <a:xfrm>
              <a:off x="2636501" y="5839718"/>
              <a:ext cx="230765"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70" name="Cloud 1169">
              <a:extLst>
                <a:ext uri="{FF2B5EF4-FFF2-40B4-BE49-F238E27FC236}">
                  <a16:creationId xmlns:a16="http://schemas.microsoft.com/office/drawing/2014/main" id="{25DAF9E1-159F-B645-B45F-015C5B49BAC6}"/>
                </a:ext>
              </a:extLst>
            </p:cNvPr>
            <p:cNvSpPr/>
            <p:nvPr/>
          </p:nvSpPr>
          <p:spPr>
            <a:xfrm>
              <a:off x="4824247" y="1523010"/>
              <a:ext cx="1147041" cy="714927"/>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71" name="Straight Connector 1170">
              <a:extLst>
                <a:ext uri="{FF2B5EF4-FFF2-40B4-BE49-F238E27FC236}">
                  <a16:creationId xmlns:a16="http://schemas.microsoft.com/office/drawing/2014/main" id="{E992EB2D-2BFC-1D90-3428-BFCCCFA58A73}"/>
                </a:ext>
              </a:extLst>
            </p:cNvPr>
            <p:cNvCxnSpPr/>
            <p:nvPr/>
          </p:nvCxnSpPr>
          <p:spPr>
            <a:xfrm>
              <a:off x="5926040" y="2595399"/>
              <a:ext cx="48641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72" name="Straight Connector 1171">
              <a:extLst>
                <a:ext uri="{FF2B5EF4-FFF2-40B4-BE49-F238E27FC236}">
                  <a16:creationId xmlns:a16="http://schemas.microsoft.com/office/drawing/2014/main" id="{96A40439-9D11-ED55-7DEA-DE08E009ED63}"/>
                </a:ext>
              </a:extLst>
            </p:cNvPr>
            <p:cNvCxnSpPr/>
            <p:nvPr/>
          </p:nvCxnSpPr>
          <p:spPr>
            <a:xfrm>
              <a:off x="4414752" y="1480024"/>
              <a:ext cx="42985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3" name="Straight Connector 1172">
              <a:extLst>
                <a:ext uri="{FF2B5EF4-FFF2-40B4-BE49-F238E27FC236}">
                  <a16:creationId xmlns:a16="http://schemas.microsoft.com/office/drawing/2014/main" id="{2ABC0BC2-11AB-A3AE-9C96-8565F4D5A1A6}"/>
                </a:ext>
              </a:extLst>
            </p:cNvPr>
            <p:cNvCxnSpPr/>
            <p:nvPr/>
          </p:nvCxnSpPr>
          <p:spPr>
            <a:xfrm>
              <a:off x="4414752" y="2303547"/>
              <a:ext cx="45926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4" name="Straight Connector 1173">
              <a:extLst>
                <a:ext uri="{FF2B5EF4-FFF2-40B4-BE49-F238E27FC236}">
                  <a16:creationId xmlns:a16="http://schemas.microsoft.com/office/drawing/2014/main" id="{41C199CE-40A9-1BBB-A85A-B9B6AD5BA30A}"/>
                </a:ext>
              </a:extLst>
            </p:cNvPr>
            <p:cNvCxnSpPr/>
            <p:nvPr/>
          </p:nvCxnSpPr>
          <p:spPr>
            <a:xfrm>
              <a:off x="5978074" y="1480024"/>
              <a:ext cx="434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5" name="Straight Connector 1174">
              <a:extLst>
                <a:ext uri="{FF2B5EF4-FFF2-40B4-BE49-F238E27FC236}">
                  <a16:creationId xmlns:a16="http://schemas.microsoft.com/office/drawing/2014/main" id="{EC445FB1-4E01-15CD-076F-F8209D74CE2A}"/>
                </a:ext>
              </a:extLst>
            </p:cNvPr>
            <p:cNvCxnSpPr/>
            <p:nvPr/>
          </p:nvCxnSpPr>
          <p:spPr>
            <a:xfrm>
              <a:off x="4824247" y="1477761"/>
              <a:ext cx="208141" cy="122171"/>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6" name="Straight Connector 1175">
              <a:extLst>
                <a:ext uri="{FF2B5EF4-FFF2-40B4-BE49-F238E27FC236}">
                  <a16:creationId xmlns:a16="http://schemas.microsoft.com/office/drawing/2014/main" id="{8FE6A884-9093-D60E-3954-827E63EF9D95}"/>
                </a:ext>
              </a:extLst>
            </p:cNvPr>
            <p:cNvCxnSpPr/>
            <p:nvPr/>
          </p:nvCxnSpPr>
          <p:spPr>
            <a:xfrm flipV="1">
              <a:off x="4867234" y="2185901"/>
              <a:ext cx="208141" cy="110858"/>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7" name="Straight Connector 1176">
              <a:extLst>
                <a:ext uri="{FF2B5EF4-FFF2-40B4-BE49-F238E27FC236}">
                  <a16:creationId xmlns:a16="http://schemas.microsoft.com/office/drawing/2014/main" id="{09DB7AD3-D8EE-5DCF-BD91-ADB09C17137C}"/>
                </a:ext>
              </a:extLst>
            </p:cNvPr>
            <p:cNvCxnSpPr/>
            <p:nvPr/>
          </p:nvCxnSpPr>
          <p:spPr>
            <a:xfrm flipV="1">
              <a:off x="5849118" y="1482286"/>
              <a:ext cx="131220" cy="12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id="{9B00DE1C-90C0-7B8F-D5D1-A8F0B1AF3001}"/>
                </a:ext>
              </a:extLst>
            </p:cNvPr>
            <p:cNvCxnSpPr/>
            <p:nvPr/>
          </p:nvCxnSpPr>
          <p:spPr>
            <a:xfrm>
              <a:off x="5656813" y="2167802"/>
              <a:ext cx="269227" cy="432123"/>
            </a:xfrm>
            <a:prstGeom prst="line">
              <a:avLst/>
            </a:prstGeom>
          </p:spPr>
          <p:style>
            <a:lnRef idx="1">
              <a:schemeClr val="accent6"/>
            </a:lnRef>
            <a:fillRef idx="0">
              <a:schemeClr val="accent6"/>
            </a:fillRef>
            <a:effectRef idx="0">
              <a:schemeClr val="accent6"/>
            </a:effectRef>
            <a:fontRef idx="minor">
              <a:schemeClr val="tx1"/>
            </a:fontRef>
          </p:style>
        </p:cxnSp>
        <p:sp>
          <p:nvSpPr>
            <p:cNvPr id="1179" name="Rectangle 1178">
              <a:extLst>
                <a:ext uri="{FF2B5EF4-FFF2-40B4-BE49-F238E27FC236}">
                  <a16:creationId xmlns:a16="http://schemas.microsoft.com/office/drawing/2014/main" id="{AA4C155D-16A4-1739-93EA-CD14B7C0A2D2}"/>
                </a:ext>
              </a:extLst>
            </p:cNvPr>
            <p:cNvSpPr/>
            <p:nvPr/>
          </p:nvSpPr>
          <p:spPr>
            <a:xfrm>
              <a:off x="4869495" y="3452860"/>
              <a:ext cx="1147041" cy="96605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Clock, Reset, Power, Boot Management</a:t>
              </a:r>
            </a:p>
          </p:txBody>
        </p:sp>
        <p:cxnSp>
          <p:nvCxnSpPr>
            <p:cNvPr id="1180" name="Straight Connector 1179">
              <a:extLst>
                <a:ext uri="{FF2B5EF4-FFF2-40B4-BE49-F238E27FC236}">
                  <a16:creationId xmlns:a16="http://schemas.microsoft.com/office/drawing/2014/main" id="{043AED6F-375E-412D-F8D9-7FF7B8394022}"/>
                </a:ext>
              </a:extLst>
            </p:cNvPr>
            <p:cNvCxnSpPr/>
            <p:nvPr/>
          </p:nvCxnSpPr>
          <p:spPr>
            <a:xfrm>
              <a:off x="4507510" y="3240192"/>
              <a:ext cx="6266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1" name="Straight Connector 1180">
              <a:extLst>
                <a:ext uri="{FF2B5EF4-FFF2-40B4-BE49-F238E27FC236}">
                  <a16:creationId xmlns:a16="http://schemas.microsoft.com/office/drawing/2014/main" id="{68C1A315-C03B-B04D-F147-0BD1C8193D2A}"/>
                </a:ext>
              </a:extLst>
            </p:cNvPr>
            <p:cNvCxnSpPr/>
            <p:nvPr/>
          </p:nvCxnSpPr>
          <p:spPr>
            <a:xfrm>
              <a:off x="5134197" y="3237928"/>
              <a:ext cx="0" cy="214931"/>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2" name="Straight Connector 1181">
              <a:extLst>
                <a:ext uri="{FF2B5EF4-FFF2-40B4-BE49-F238E27FC236}">
                  <a16:creationId xmlns:a16="http://schemas.microsoft.com/office/drawing/2014/main" id="{4E24B30F-8A8D-F212-2A4F-F9643B077F2B}"/>
                </a:ext>
              </a:extLst>
            </p:cNvPr>
            <p:cNvCxnSpPr/>
            <p:nvPr/>
          </p:nvCxnSpPr>
          <p:spPr>
            <a:xfrm>
              <a:off x="5790295" y="3154219"/>
              <a:ext cx="0" cy="29864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3" name="Straight Connector 1182">
              <a:extLst>
                <a:ext uri="{FF2B5EF4-FFF2-40B4-BE49-F238E27FC236}">
                  <a16:creationId xmlns:a16="http://schemas.microsoft.com/office/drawing/2014/main" id="{19248C10-1468-0DAB-EE1D-863C49AF6657}"/>
                </a:ext>
              </a:extLst>
            </p:cNvPr>
            <p:cNvCxnSpPr/>
            <p:nvPr/>
          </p:nvCxnSpPr>
          <p:spPr>
            <a:xfrm>
              <a:off x="5790295" y="3174580"/>
              <a:ext cx="64478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4" name="Straight Connector 1183">
              <a:extLst>
                <a:ext uri="{FF2B5EF4-FFF2-40B4-BE49-F238E27FC236}">
                  <a16:creationId xmlns:a16="http://schemas.microsoft.com/office/drawing/2014/main" id="{BB7C2CDF-B759-7F9D-542D-55E742594BC5}"/>
                </a:ext>
              </a:extLst>
            </p:cNvPr>
            <p:cNvCxnSpPr/>
            <p:nvPr/>
          </p:nvCxnSpPr>
          <p:spPr>
            <a:xfrm>
              <a:off x="4516560" y="3127070"/>
              <a:ext cx="7601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5" name="Straight Connector 1184">
              <a:extLst>
                <a:ext uri="{FF2B5EF4-FFF2-40B4-BE49-F238E27FC236}">
                  <a16:creationId xmlns:a16="http://schemas.microsoft.com/office/drawing/2014/main" id="{8608D36C-8D71-2C9D-E242-5F2C9BA703D8}"/>
                </a:ext>
              </a:extLst>
            </p:cNvPr>
            <p:cNvCxnSpPr/>
            <p:nvPr/>
          </p:nvCxnSpPr>
          <p:spPr>
            <a:xfrm>
              <a:off x="5276728" y="3127070"/>
              <a:ext cx="0" cy="357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6" name="Straight Connector 1185">
              <a:extLst>
                <a:ext uri="{FF2B5EF4-FFF2-40B4-BE49-F238E27FC236}">
                  <a16:creationId xmlns:a16="http://schemas.microsoft.com/office/drawing/2014/main" id="{C6578CC7-095B-35E1-C9F7-7B0451B21929}"/>
                </a:ext>
              </a:extLst>
            </p:cNvPr>
            <p:cNvCxnSpPr/>
            <p:nvPr/>
          </p:nvCxnSpPr>
          <p:spPr>
            <a:xfrm>
              <a:off x="5638713" y="2970962"/>
              <a:ext cx="0" cy="490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7" name="Straight Connector 1186">
              <a:extLst>
                <a:ext uri="{FF2B5EF4-FFF2-40B4-BE49-F238E27FC236}">
                  <a16:creationId xmlns:a16="http://schemas.microsoft.com/office/drawing/2014/main" id="{4156288D-7A26-1AF8-5C54-BCAC615EBFA4}"/>
                </a:ext>
              </a:extLst>
            </p:cNvPr>
            <p:cNvCxnSpPr/>
            <p:nvPr/>
          </p:nvCxnSpPr>
          <p:spPr>
            <a:xfrm flipH="1" flipV="1">
              <a:off x="5634189" y="2964176"/>
              <a:ext cx="6515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8" name="Straight Connector 1187">
              <a:extLst>
                <a:ext uri="{FF2B5EF4-FFF2-40B4-BE49-F238E27FC236}">
                  <a16:creationId xmlns:a16="http://schemas.microsoft.com/office/drawing/2014/main" id="{497A4E21-EDAF-AFE1-9D43-C8D738242EC3}"/>
                </a:ext>
              </a:extLst>
            </p:cNvPr>
            <p:cNvCxnSpPr/>
            <p:nvPr/>
          </p:nvCxnSpPr>
          <p:spPr>
            <a:xfrm flipH="1" flipV="1">
              <a:off x="5441885" y="2737933"/>
              <a:ext cx="0" cy="717188"/>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cxnSp>
          <p:nvCxnSpPr>
            <p:cNvPr id="1189" name="Straight Connector 1188">
              <a:extLst>
                <a:ext uri="{FF2B5EF4-FFF2-40B4-BE49-F238E27FC236}">
                  <a16:creationId xmlns:a16="http://schemas.microsoft.com/office/drawing/2014/main" id="{D7D73C2A-0963-6526-D609-B52CFDFA30F4}"/>
                </a:ext>
              </a:extLst>
            </p:cNvPr>
            <p:cNvCxnSpPr/>
            <p:nvPr/>
          </p:nvCxnSpPr>
          <p:spPr>
            <a:xfrm flipH="1">
              <a:off x="4401178" y="2735670"/>
              <a:ext cx="2040691" cy="0"/>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cxnSp>
          <p:nvCxnSpPr>
            <p:cNvPr id="1190" name="Straight Connector 1189">
              <a:extLst>
                <a:ext uri="{FF2B5EF4-FFF2-40B4-BE49-F238E27FC236}">
                  <a16:creationId xmlns:a16="http://schemas.microsoft.com/office/drawing/2014/main" id="{3C06D78F-AC82-9B5B-C0D4-30DE891C6070}"/>
                </a:ext>
              </a:extLst>
            </p:cNvPr>
            <p:cNvCxnSpPr/>
            <p:nvPr/>
          </p:nvCxnSpPr>
          <p:spPr>
            <a:xfrm flipV="1">
              <a:off x="5439622" y="4405340"/>
              <a:ext cx="0" cy="300903"/>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cxnSp>
          <p:nvCxnSpPr>
            <p:cNvPr id="1191" name="Straight Connector 1190">
              <a:extLst>
                <a:ext uri="{FF2B5EF4-FFF2-40B4-BE49-F238E27FC236}">
                  <a16:creationId xmlns:a16="http://schemas.microsoft.com/office/drawing/2014/main" id="{010C40AF-CAAE-0298-8F00-589241919B50}"/>
                </a:ext>
              </a:extLst>
            </p:cNvPr>
            <p:cNvCxnSpPr/>
            <p:nvPr/>
          </p:nvCxnSpPr>
          <p:spPr>
            <a:xfrm flipH="1">
              <a:off x="4401178" y="4703980"/>
              <a:ext cx="2040691" cy="0"/>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sp>
          <p:nvSpPr>
            <p:cNvPr id="1192" name="Rectangle 1191">
              <a:extLst>
                <a:ext uri="{FF2B5EF4-FFF2-40B4-BE49-F238E27FC236}">
                  <a16:creationId xmlns:a16="http://schemas.microsoft.com/office/drawing/2014/main" id="{D9A6C755-51AA-0FB5-E2E2-3EF024ADDBF9}"/>
                </a:ext>
              </a:extLst>
            </p:cNvPr>
            <p:cNvSpPr/>
            <p:nvPr/>
          </p:nvSpPr>
          <p:spPr>
            <a:xfrm>
              <a:off x="6419244" y="2713046"/>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3" name="Rectangle 1192">
              <a:extLst>
                <a:ext uri="{FF2B5EF4-FFF2-40B4-BE49-F238E27FC236}">
                  <a16:creationId xmlns:a16="http://schemas.microsoft.com/office/drawing/2014/main" id="{DC171A08-F5C4-E64D-2D14-AEECB8D6067E}"/>
                </a:ext>
              </a:extLst>
            </p:cNvPr>
            <p:cNvSpPr/>
            <p:nvPr/>
          </p:nvSpPr>
          <p:spPr>
            <a:xfrm>
              <a:off x="4360454" y="2706259"/>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4" name="Rectangle 1193">
              <a:extLst>
                <a:ext uri="{FF2B5EF4-FFF2-40B4-BE49-F238E27FC236}">
                  <a16:creationId xmlns:a16="http://schemas.microsoft.com/office/drawing/2014/main" id="{2DEB10FA-E629-4F29-9E56-79E781A85366}"/>
                </a:ext>
              </a:extLst>
            </p:cNvPr>
            <p:cNvSpPr/>
            <p:nvPr/>
          </p:nvSpPr>
          <p:spPr>
            <a:xfrm>
              <a:off x="6419244" y="4672307"/>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5" name="Rectangle 1194">
              <a:extLst>
                <a:ext uri="{FF2B5EF4-FFF2-40B4-BE49-F238E27FC236}">
                  <a16:creationId xmlns:a16="http://schemas.microsoft.com/office/drawing/2014/main" id="{95B470E1-E1EA-14F7-2B41-BEA7F72D8A86}"/>
                </a:ext>
              </a:extLst>
            </p:cNvPr>
            <p:cNvSpPr/>
            <p:nvPr/>
          </p:nvSpPr>
          <p:spPr>
            <a:xfrm>
              <a:off x="4360454" y="466552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6" name="TextBox 201">
              <a:extLst>
                <a:ext uri="{FF2B5EF4-FFF2-40B4-BE49-F238E27FC236}">
                  <a16:creationId xmlns:a16="http://schemas.microsoft.com/office/drawing/2014/main" id="{05CA75B0-320D-2875-10FF-32FEA518F378}"/>
                </a:ext>
              </a:extLst>
            </p:cNvPr>
            <p:cNvSpPr txBox="1">
              <a:spLocks noChangeArrowheads="1"/>
            </p:cNvSpPr>
            <p:nvPr/>
          </p:nvSpPr>
          <p:spPr bwMode="auto">
            <a:xfrm>
              <a:off x="5096860" y="2611306"/>
              <a:ext cx="558040"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Reset_1</a:t>
              </a:r>
            </a:p>
          </p:txBody>
        </p:sp>
        <p:sp>
          <p:nvSpPr>
            <p:cNvPr id="1197" name="TextBox 202">
              <a:extLst>
                <a:ext uri="{FF2B5EF4-FFF2-40B4-BE49-F238E27FC236}">
                  <a16:creationId xmlns:a16="http://schemas.microsoft.com/office/drawing/2014/main" id="{A331FC7C-8448-0594-E836-BDCBD8EE570F}"/>
                </a:ext>
              </a:extLst>
            </p:cNvPr>
            <p:cNvSpPr txBox="1">
              <a:spLocks noChangeArrowheads="1"/>
            </p:cNvSpPr>
            <p:nvPr/>
          </p:nvSpPr>
          <p:spPr bwMode="auto">
            <a:xfrm>
              <a:off x="5027650" y="4723009"/>
              <a:ext cx="649603"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Reset_2</a:t>
              </a:r>
            </a:p>
          </p:txBody>
        </p:sp>
        <p:sp>
          <p:nvSpPr>
            <p:cNvPr id="1198" name="Rectangle 1197">
              <a:extLst>
                <a:ext uri="{FF2B5EF4-FFF2-40B4-BE49-F238E27FC236}">
                  <a16:creationId xmlns:a16="http://schemas.microsoft.com/office/drawing/2014/main" id="{7F01EC03-DC69-0E97-D64B-0323E5D79955}"/>
                </a:ext>
              </a:extLst>
            </p:cNvPr>
            <p:cNvSpPr/>
            <p:nvPr/>
          </p:nvSpPr>
          <p:spPr>
            <a:xfrm>
              <a:off x="199888" y="1138397"/>
              <a:ext cx="800892" cy="816737"/>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Core</a:t>
              </a:r>
            </a:p>
          </p:txBody>
        </p:sp>
        <p:sp>
          <p:nvSpPr>
            <p:cNvPr id="1199" name="Rectangle 1198">
              <a:extLst>
                <a:ext uri="{FF2B5EF4-FFF2-40B4-BE49-F238E27FC236}">
                  <a16:creationId xmlns:a16="http://schemas.microsoft.com/office/drawing/2014/main" id="{34263754-2037-8304-5E07-FF2CB5CB546D}"/>
                </a:ext>
              </a:extLst>
            </p:cNvPr>
            <p:cNvSpPr/>
            <p:nvPr/>
          </p:nvSpPr>
          <p:spPr>
            <a:xfrm>
              <a:off x="351470" y="1289980"/>
              <a:ext cx="803154" cy="816735"/>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Core</a:t>
              </a:r>
            </a:p>
          </p:txBody>
        </p:sp>
        <p:sp>
          <p:nvSpPr>
            <p:cNvPr id="1200" name="Rectangle 1199">
              <a:extLst>
                <a:ext uri="{FF2B5EF4-FFF2-40B4-BE49-F238E27FC236}">
                  <a16:creationId xmlns:a16="http://schemas.microsoft.com/office/drawing/2014/main" id="{D0FD534C-9E88-4913-6FB7-078A3EEB04D0}"/>
                </a:ext>
              </a:extLst>
            </p:cNvPr>
            <p:cNvSpPr/>
            <p:nvPr/>
          </p:nvSpPr>
          <p:spPr>
            <a:xfrm>
              <a:off x="505314" y="1443825"/>
              <a:ext cx="800892" cy="816735"/>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Core</a:t>
              </a:r>
            </a:p>
          </p:txBody>
        </p:sp>
        <p:sp>
          <p:nvSpPr>
            <p:cNvPr id="1201" name="Rectangle 1200">
              <a:extLst>
                <a:ext uri="{FF2B5EF4-FFF2-40B4-BE49-F238E27FC236}">
                  <a16:creationId xmlns:a16="http://schemas.microsoft.com/office/drawing/2014/main" id="{EDB2780F-A7F9-A292-899D-FC7F8D767846}"/>
                </a:ext>
              </a:extLst>
            </p:cNvPr>
            <p:cNvSpPr/>
            <p:nvPr/>
          </p:nvSpPr>
          <p:spPr>
            <a:xfrm>
              <a:off x="656894" y="1595407"/>
              <a:ext cx="1092743" cy="1022617"/>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Processor</a:t>
              </a:r>
            </a:p>
          </p:txBody>
        </p:sp>
        <p:sp>
          <p:nvSpPr>
            <p:cNvPr id="1202" name="Rectangle 1201">
              <a:extLst>
                <a:ext uri="{FF2B5EF4-FFF2-40B4-BE49-F238E27FC236}">
                  <a16:creationId xmlns:a16="http://schemas.microsoft.com/office/drawing/2014/main" id="{ABF1E140-2F7B-B84D-B996-7B1E4DE1D848}"/>
                </a:ext>
              </a:extLst>
            </p:cNvPr>
            <p:cNvSpPr/>
            <p:nvPr/>
          </p:nvSpPr>
          <p:spPr>
            <a:xfrm rot="16200000">
              <a:off x="-780879" y="4028652"/>
              <a:ext cx="3251105" cy="98640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3" name="Left-Right Arrow 208">
              <a:extLst>
                <a:ext uri="{FF2B5EF4-FFF2-40B4-BE49-F238E27FC236}">
                  <a16:creationId xmlns:a16="http://schemas.microsoft.com/office/drawing/2014/main" id="{42CABD9D-17BD-0692-E474-B171923AEF1D}"/>
                </a:ext>
              </a:extLst>
            </p:cNvPr>
            <p:cNvSpPr/>
            <p:nvPr/>
          </p:nvSpPr>
          <p:spPr>
            <a:xfrm>
              <a:off x="1371815" y="3018474"/>
              <a:ext cx="463794"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4" name="Left-Right Arrow 209">
              <a:extLst>
                <a:ext uri="{FF2B5EF4-FFF2-40B4-BE49-F238E27FC236}">
                  <a16:creationId xmlns:a16="http://schemas.microsoft.com/office/drawing/2014/main" id="{DD6F2E8C-3E44-39C5-C372-7071A89FB5A2}"/>
                </a:ext>
              </a:extLst>
            </p:cNvPr>
            <p:cNvSpPr/>
            <p:nvPr/>
          </p:nvSpPr>
          <p:spPr>
            <a:xfrm>
              <a:off x="1389914" y="5602164"/>
              <a:ext cx="466056"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5" name="Left-Right Arrow 210">
              <a:extLst>
                <a:ext uri="{FF2B5EF4-FFF2-40B4-BE49-F238E27FC236}">
                  <a16:creationId xmlns:a16="http://schemas.microsoft.com/office/drawing/2014/main" id="{6A0CBB1E-8BF8-F0E2-C5E4-BBE4CC857109}"/>
                </a:ext>
              </a:extLst>
            </p:cNvPr>
            <p:cNvSpPr/>
            <p:nvPr/>
          </p:nvSpPr>
          <p:spPr>
            <a:xfrm rot="5400000">
              <a:off x="745126" y="2647437"/>
              <a:ext cx="321264" cy="226241"/>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06" name="Straight Connector 1205">
              <a:extLst>
                <a:ext uri="{FF2B5EF4-FFF2-40B4-BE49-F238E27FC236}">
                  <a16:creationId xmlns:a16="http://schemas.microsoft.com/office/drawing/2014/main" id="{43968CE6-5DAF-E6B8-DAFD-286BA94C45A6}"/>
                </a:ext>
              </a:extLst>
            </p:cNvPr>
            <p:cNvCxnSpPr/>
            <p:nvPr/>
          </p:nvCxnSpPr>
          <p:spPr>
            <a:xfrm>
              <a:off x="1337879" y="3656478"/>
              <a:ext cx="350673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07" name="Straight Connector 1206">
              <a:extLst>
                <a:ext uri="{FF2B5EF4-FFF2-40B4-BE49-F238E27FC236}">
                  <a16:creationId xmlns:a16="http://schemas.microsoft.com/office/drawing/2014/main" id="{E24E4A1C-3BF4-CD6B-ED9B-63B74B4A3E7E}"/>
                </a:ext>
              </a:extLst>
            </p:cNvPr>
            <p:cNvCxnSpPr/>
            <p:nvPr/>
          </p:nvCxnSpPr>
          <p:spPr>
            <a:xfrm>
              <a:off x="1337879" y="3810323"/>
              <a:ext cx="3506730" cy="0"/>
            </a:xfrm>
            <a:prstGeom prst="line">
              <a:avLst/>
            </a:prstGeom>
          </p:spPr>
          <p:style>
            <a:lnRef idx="1">
              <a:schemeClr val="accent1"/>
            </a:lnRef>
            <a:fillRef idx="0">
              <a:schemeClr val="accent1"/>
            </a:fillRef>
            <a:effectRef idx="0">
              <a:schemeClr val="accent1"/>
            </a:effectRef>
            <a:fontRef idx="minor">
              <a:schemeClr val="tx1"/>
            </a:fontRef>
          </p:style>
        </p:cxnSp>
        <p:sp>
          <p:nvSpPr>
            <p:cNvPr id="1208" name="Left-Right Arrow 213">
              <a:extLst>
                <a:ext uri="{FF2B5EF4-FFF2-40B4-BE49-F238E27FC236}">
                  <a16:creationId xmlns:a16="http://schemas.microsoft.com/office/drawing/2014/main" id="{285B587D-9DF0-E087-3614-D353F2484522}"/>
                </a:ext>
              </a:extLst>
            </p:cNvPr>
            <p:cNvSpPr/>
            <p:nvPr/>
          </p:nvSpPr>
          <p:spPr>
            <a:xfrm>
              <a:off x="5980338" y="5912116"/>
              <a:ext cx="463793"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9" name="Left-Right Arrow 214">
              <a:extLst>
                <a:ext uri="{FF2B5EF4-FFF2-40B4-BE49-F238E27FC236}">
                  <a16:creationId xmlns:a16="http://schemas.microsoft.com/office/drawing/2014/main" id="{45AB37D3-DBED-9314-6182-77A9B470E74A}"/>
                </a:ext>
              </a:extLst>
            </p:cNvPr>
            <p:cNvSpPr/>
            <p:nvPr/>
          </p:nvSpPr>
          <p:spPr>
            <a:xfrm>
              <a:off x="5973550" y="2059205"/>
              <a:ext cx="466056"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0" name="Rectangle 1209">
              <a:extLst>
                <a:ext uri="{FF2B5EF4-FFF2-40B4-BE49-F238E27FC236}">
                  <a16:creationId xmlns:a16="http://schemas.microsoft.com/office/drawing/2014/main" id="{90FA5D87-AAC7-E3A9-8C2E-1FE29AE4CBC9}"/>
                </a:ext>
              </a:extLst>
            </p:cNvPr>
            <p:cNvSpPr/>
            <p:nvPr/>
          </p:nvSpPr>
          <p:spPr>
            <a:xfrm>
              <a:off x="462327" y="5317099"/>
              <a:ext cx="753382" cy="62443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Bridge_N</a:t>
              </a:r>
            </a:p>
          </p:txBody>
        </p:sp>
        <p:sp>
          <p:nvSpPr>
            <p:cNvPr id="1211" name="Rectangle 1210">
              <a:extLst>
                <a:ext uri="{FF2B5EF4-FFF2-40B4-BE49-F238E27FC236}">
                  <a16:creationId xmlns:a16="http://schemas.microsoft.com/office/drawing/2014/main" id="{BA4197BB-C05F-06DF-A89E-227D149A7102}"/>
                </a:ext>
              </a:extLst>
            </p:cNvPr>
            <p:cNvSpPr/>
            <p:nvPr/>
          </p:nvSpPr>
          <p:spPr>
            <a:xfrm>
              <a:off x="446491" y="3197205"/>
              <a:ext cx="753381" cy="626693"/>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Bridge_1</a:t>
              </a:r>
            </a:p>
          </p:txBody>
        </p:sp>
        <p:sp>
          <p:nvSpPr>
            <p:cNvPr id="1212" name="Rectangle 1211">
              <a:extLst>
                <a:ext uri="{FF2B5EF4-FFF2-40B4-BE49-F238E27FC236}">
                  <a16:creationId xmlns:a16="http://schemas.microsoft.com/office/drawing/2014/main" id="{77AF2C0D-DC0D-90BA-E58D-0B07AB95D04D}"/>
                </a:ext>
              </a:extLst>
            </p:cNvPr>
            <p:cNvSpPr/>
            <p:nvPr/>
          </p:nvSpPr>
          <p:spPr>
            <a:xfrm>
              <a:off x="441966" y="3980004"/>
              <a:ext cx="753381" cy="62443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Bridge_2</a:t>
              </a:r>
            </a:p>
          </p:txBody>
        </p:sp>
        <p:cxnSp>
          <p:nvCxnSpPr>
            <p:cNvPr id="1213" name="Straight Connector 1212">
              <a:extLst>
                <a:ext uri="{FF2B5EF4-FFF2-40B4-BE49-F238E27FC236}">
                  <a16:creationId xmlns:a16="http://schemas.microsoft.com/office/drawing/2014/main" id="{C1D8075C-8358-5D87-B35F-EEBC34871616}"/>
                </a:ext>
              </a:extLst>
            </p:cNvPr>
            <p:cNvCxnSpPr/>
            <p:nvPr/>
          </p:nvCxnSpPr>
          <p:spPr>
            <a:xfrm>
              <a:off x="837887" y="4690406"/>
              <a:ext cx="0" cy="558820"/>
            </a:xfrm>
            <a:prstGeom prst="line">
              <a:avLst/>
            </a:prstGeom>
            <a:ln w="19050">
              <a:solidFill>
                <a:srgbClr val="13235B"/>
              </a:solidFill>
              <a:prstDash val="dash"/>
            </a:ln>
          </p:spPr>
          <p:style>
            <a:lnRef idx="1">
              <a:schemeClr val="accent1"/>
            </a:lnRef>
            <a:fillRef idx="0">
              <a:schemeClr val="accent1"/>
            </a:fillRef>
            <a:effectRef idx="0">
              <a:schemeClr val="accent1"/>
            </a:effectRef>
            <a:fontRef idx="minor">
              <a:schemeClr val="tx1"/>
            </a:fontRef>
          </p:style>
        </p:cxnSp>
        <p:sp>
          <p:nvSpPr>
            <p:cNvPr id="1214" name="TextBox 602">
              <a:extLst>
                <a:ext uri="{FF2B5EF4-FFF2-40B4-BE49-F238E27FC236}">
                  <a16:creationId xmlns:a16="http://schemas.microsoft.com/office/drawing/2014/main" id="{C38975F9-CAF3-6DB0-B5B2-789C68A0DCFD}"/>
                </a:ext>
              </a:extLst>
            </p:cNvPr>
            <p:cNvSpPr txBox="1">
              <a:spLocks noChangeArrowheads="1"/>
            </p:cNvSpPr>
            <p:nvPr/>
          </p:nvSpPr>
          <p:spPr bwMode="auto">
            <a:xfrm>
              <a:off x="4164944" y="1103660"/>
              <a:ext cx="218725"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IP</a:t>
              </a:r>
            </a:p>
          </p:txBody>
        </p:sp>
        <p:sp>
          <p:nvSpPr>
            <p:cNvPr id="1215" name="TextBox 603">
              <a:extLst>
                <a:ext uri="{FF2B5EF4-FFF2-40B4-BE49-F238E27FC236}">
                  <a16:creationId xmlns:a16="http://schemas.microsoft.com/office/drawing/2014/main" id="{063C656F-43A2-9E8A-A37C-CB185763474F}"/>
                </a:ext>
              </a:extLst>
            </p:cNvPr>
            <p:cNvSpPr txBox="1">
              <a:spLocks noChangeArrowheads="1"/>
            </p:cNvSpPr>
            <p:nvPr/>
          </p:nvSpPr>
          <p:spPr bwMode="auto">
            <a:xfrm>
              <a:off x="4134846" y="3814794"/>
              <a:ext cx="218725"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IP</a:t>
              </a:r>
            </a:p>
          </p:txBody>
        </p:sp>
        <p:sp>
          <p:nvSpPr>
            <p:cNvPr id="1216" name="TextBox 604">
              <a:extLst>
                <a:ext uri="{FF2B5EF4-FFF2-40B4-BE49-F238E27FC236}">
                  <a16:creationId xmlns:a16="http://schemas.microsoft.com/office/drawing/2014/main" id="{FD9BC7CA-33EE-1799-74C9-D7088C9045D1}"/>
                </a:ext>
              </a:extLst>
            </p:cNvPr>
            <p:cNvSpPr txBox="1">
              <a:spLocks noChangeArrowheads="1"/>
            </p:cNvSpPr>
            <p:nvPr/>
          </p:nvSpPr>
          <p:spPr bwMode="auto">
            <a:xfrm>
              <a:off x="8607915" y="3781729"/>
              <a:ext cx="218725"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IP</a:t>
              </a:r>
            </a:p>
          </p:txBody>
        </p:sp>
      </p:grpSp>
      <p:grpSp>
        <p:nvGrpSpPr>
          <p:cNvPr id="1595" name="Group 1594">
            <a:extLst>
              <a:ext uri="{FF2B5EF4-FFF2-40B4-BE49-F238E27FC236}">
                <a16:creationId xmlns:a16="http://schemas.microsoft.com/office/drawing/2014/main" id="{B4F92F87-896C-00B1-F165-7399FA862F5F}"/>
              </a:ext>
            </a:extLst>
          </p:cNvPr>
          <p:cNvGrpSpPr>
            <a:grpSpLocks/>
          </p:cNvGrpSpPr>
          <p:nvPr/>
        </p:nvGrpSpPr>
        <p:grpSpPr bwMode="auto">
          <a:xfrm>
            <a:off x="2480229" y="1460500"/>
            <a:ext cx="8167687" cy="4114800"/>
            <a:chOff x="874561" y="1194402"/>
            <a:chExt cx="8168286" cy="4114800"/>
          </a:xfrm>
        </p:grpSpPr>
        <p:cxnSp>
          <p:nvCxnSpPr>
            <p:cNvPr id="1596" name="Straight Connector 1595">
              <a:extLst>
                <a:ext uri="{FF2B5EF4-FFF2-40B4-BE49-F238E27FC236}">
                  <a16:creationId xmlns:a16="http://schemas.microsoft.com/office/drawing/2014/main" id="{825065A1-088D-4039-E45B-6B748B9AF637}"/>
                </a:ext>
              </a:extLst>
            </p:cNvPr>
            <p:cNvCxnSpPr/>
            <p:nvPr/>
          </p:nvCxnSpPr>
          <p:spPr>
            <a:xfrm flipV="1">
              <a:off x="874561" y="1334102"/>
              <a:ext cx="1671760" cy="1176338"/>
            </a:xfrm>
            <a:prstGeom prst="line">
              <a:avLst/>
            </a:prstGeom>
            <a:ln w="12700">
              <a:solidFill>
                <a:srgbClr val="13225A"/>
              </a:solidFill>
              <a:prstDash val="sysDash"/>
            </a:ln>
          </p:spPr>
          <p:style>
            <a:lnRef idx="1">
              <a:schemeClr val="accent1"/>
            </a:lnRef>
            <a:fillRef idx="0">
              <a:schemeClr val="accent1"/>
            </a:fillRef>
            <a:effectRef idx="0">
              <a:schemeClr val="accent1"/>
            </a:effectRef>
            <a:fontRef idx="minor">
              <a:schemeClr val="tx1"/>
            </a:fontRef>
          </p:style>
        </p:cxnSp>
        <p:cxnSp>
          <p:nvCxnSpPr>
            <p:cNvPr id="1597" name="Straight Connector 1596">
              <a:extLst>
                <a:ext uri="{FF2B5EF4-FFF2-40B4-BE49-F238E27FC236}">
                  <a16:creationId xmlns:a16="http://schemas.microsoft.com/office/drawing/2014/main" id="{ADA15733-5CFE-C15D-7AC6-6952C4918BE6}"/>
                </a:ext>
              </a:extLst>
            </p:cNvPr>
            <p:cNvCxnSpPr/>
            <p:nvPr/>
          </p:nvCxnSpPr>
          <p:spPr>
            <a:xfrm>
              <a:off x="874561" y="3588352"/>
              <a:ext cx="1703512" cy="1593850"/>
            </a:xfrm>
            <a:prstGeom prst="line">
              <a:avLst/>
            </a:prstGeom>
            <a:ln w="12700">
              <a:solidFill>
                <a:srgbClr val="13225A"/>
              </a:solidFill>
              <a:prstDash val="sysDash"/>
            </a:ln>
          </p:spPr>
          <p:style>
            <a:lnRef idx="1">
              <a:schemeClr val="accent1"/>
            </a:lnRef>
            <a:fillRef idx="0">
              <a:schemeClr val="accent1"/>
            </a:fillRef>
            <a:effectRef idx="0">
              <a:schemeClr val="accent1"/>
            </a:effectRef>
            <a:fontRef idx="minor">
              <a:schemeClr val="tx1"/>
            </a:fontRef>
          </p:style>
        </p:cxnSp>
        <p:sp>
          <p:nvSpPr>
            <p:cNvPr id="1598" name="Rounded Rectangle 601">
              <a:extLst>
                <a:ext uri="{FF2B5EF4-FFF2-40B4-BE49-F238E27FC236}">
                  <a16:creationId xmlns:a16="http://schemas.microsoft.com/office/drawing/2014/main" id="{08807295-7842-F6C6-943E-438F99C111D4}"/>
                </a:ext>
              </a:extLst>
            </p:cNvPr>
            <p:cNvSpPr/>
            <p:nvPr/>
          </p:nvSpPr>
          <p:spPr>
            <a:xfrm>
              <a:off x="2336755" y="1194402"/>
              <a:ext cx="6706092" cy="4114800"/>
            </a:xfrm>
            <a:prstGeom prst="roundRect">
              <a:avLst/>
            </a:prstGeom>
            <a:noFill/>
            <a:ln w="12700">
              <a:solidFill>
                <a:srgbClr val="13225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99" name="Rectangle 1598">
            <a:extLst>
              <a:ext uri="{FF2B5EF4-FFF2-40B4-BE49-F238E27FC236}">
                <a16:creationId xmlns:a16="http://schemas.microsoft.com/office/drawing/2014/main" id="{D7DABA77-39CB-1871-9972-42AD3EB66AB4}"/>
              </a:ext>
            </a:extLst>
          </p:cNvPr>
          <p:cNvSpPr/>
          <p:nvPr/>
        </p:nvSpPr>
        <p:spPr>
          <a:xfrm>
            <a:off x="5447266" y="1757363"/>
            <a:ext cx="1765300" cy="1447800"/>
          </a:xfrm>
          <a:prstGeom prst="rect">
            <a:avLst/>
          </a:prstGeom>
          <a:solidFill>
            <a:srgbClr val="39A9DC">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0" name="Rectangle 1599">
            <a:extLst>
              <a:ext uri="{FF2B5EF4-FFF2-40B4-BE49-F238E27FC236}">
                <a16:creationId xmlns:a16="http://schemas.microsoft.com/office/drawing/2014/main" id="{05783796-7D28-8505-57B5-E778D5294668}"/>
              </a:ext>
            </a:extLst>
          </p:cNvPr>
          <p:cNvSpPr/>
          <p:nvPr/>
        </p:nvSpPr>
        <p:spPr>
          <a:xfrm>
            <a:off x="8655604" y="1757363"/>
            <a:ext cx="1765300" cy="1447800"/>
          </a:xfrm>
          <a:prstGeom prst="rect">
            <a:avLst/>
          </a:prstGeom>
          <a:solidFill>
            <a:srgbClr val="39A9DC">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1" name="Rectangle 1600">
            <a:extLst>
              <a:ext uri="{FF2B5EF4-FFF2-40B4-BE49-F238E27FC236}">
                <a16:creationId xmlns:a16="http://schemas.microsoft.com/office/drawing/2014/main" id="{5E524F7E-E6A4-5A01-6F64-131215791375}"/>
              </a:ext>
            </a:extLst>
          </p:cNvPr>
          <p:cNvSpPr/>
          <p:nvPr/>
        </p:nvSpPr>
        <p:spPr>
          <a:xfrm>
            <a:off x="5445679" y="3673475"/>
            <a:ext cx="1765300" cy="1622425"/>
          </a:xfrm>
          <a:prstGeom prst="rect">
            <a:avLst/>
          </a:prstGeom>
          <a:solidFill>
            <a:srgbClr val="39A9DC">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2" name="Rectangle 1601">
            <a:extLst>
              <a:ext uri="{FF2B5EF4-FFF2-40B4-BE49-F238E27FC236}">
                <a16:creationId xmlns:a16="http://schemas.microsoft.com/office/drawing/2014/main" id="{84B0F639-F8F2-B3A4-AA1F-F1D726AE55C4}"/>
              </a:ext>
            </a:extLst>
          </p:cNvPr>
          <p:cNvSpPr/>
          <p:nvPr/>
        </p:nvSpPr>
        <p:spPr>
          <a:xfrm>
            <a:off x="8644491" y="3657600"/>
            <a:ext cx="1765300" cy="1622425"/>
          </a:xfrm>
          <a:prstGeom prst="rect">
            <a:avLst/>
          </a:prstGeom>
          <a:solidFill>
            <a:srgbClr val="39A9DC">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03" name="Straight Arrow Connector 1602">
            <a:extLst>
              <a:ext uri="{FF2B5EF4-FFF2-40B4-BE49-F238E27FC236}">
                <a16:creationId xmlns:a16="http://schemas.microsoft.com/office/drawing/2014/main" id="{8FF8D6D1-4399-C873-5ABD-6882D84EC7D5}"/>
              </a:ext>
            </a:extLst>
          </p:cNvPr>
          <p:cNvCxnSpPr>
            <a:cxnSpLocks/>
            <a:stCxn id="1605" idx="5"/>
          </p:cNvCxnSpPr>
          <p:nvPr/>
        </p:nvCxnSpPr>
        <p:spPr>
          <a:xfrm>
            <a:off x="7294086" y="5107533"/>
            <a:ext cx="429655" cy="270123"/>
          </a:xfrm>
          <a:prstGeom prst="straightConnector1">
            <a:avLst/>
          </a:prstGeom>
          <a:ln w="53975">
            <a:solidFill>
              <a:srgbClr val="13225A"/>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04" name="Straight Arrow Connector 1603">
            <a:extLst>
              <a:ext uri="{FF2B5EF4-FFF2-40B4-BE49-F238E27FC236}">
                <a16:creationId xmlns:a16="http://schemas.microsoft.com/office/drawing/2014/main" id="{DE7D5AF4-DABF-37FC-AB73-2101F01EEF00}"/>
              </a:ext>
            </a:extLst>
          </p:cNvPr>
          <p:cNvCxnSpPr>
            <a:cxnSpLocks/>
            <a:endCxn id="1608" idx="0"/>
          </p:cNvCxnSpPr>
          <p:nvPr/>
        </p:nvCxnSpPr>
        <p:spPr>
          <a:xfrm flipH="1">
            <a:off x="8076166" y="5113338"/>
            <a:ext cx="465138" cy="242808"/>
          </a:xfrm>
          <a:prstGeom prst="straightConnector1">
            <a:avLst/>
          </a:prstGeom>
          <a:ln w="53975">
            <a:solidFill>
              <a:srgbClr val="13225A"/>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05" name="Oval 1604">
            <a:extLst>
              <a:ext uri="{FF2B5EF4-FFF2-40B4-BE49-F238E27FC236}">
                <a16:creationId xmlns:a16="http://schemas.microsoft.com/office/drawing/2014/main" id="{B26E323C-8921-FDDD-71FB-6B41682765DE}"/>
              </a:ext>
            </a:extLst>
          </p:cNvPr>
          <p:cNvSpPr/>
          <p:nvPr/>
        </p:nvSpPr>
        <p:spPr>
          <a:xfrm>
            <a:off x="7103029" y="3565525"/>
            <a:ext cx="223837" cy="1806575"/>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6" name="Oval 1605">
            <a:extLst>
              <a:ext uri="{FF2B5EF4-FFF2-40B4-BE49-F238E27FC236}">
                <a16:creationId xmlns:a16="http://schemas.microsoft.com/office/drawing/2014/main" id="{14441766-59DD-6E9E-2151-995B7939D116}"/>
              </a:ext>
            </a:extLst>
          </p:cNvPr>
          <p:cNvSpPr/>
          <p:nvPr/>
        </p:nvSpPr>
        <p:spPr>
          <a:xfrm>
            <a:off x="8561941" y="3568700"/>
            <a:ext cx="223838" cy="1770063"/>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8" name="TextBox 1607">
            <a:extLst>
              <a:ext uri="{FF2B5EF4-FFF2-40B4-BE49-F238E27FC236}">
                <a16:creationId xmlns:a16="http://schemas.microsoft.com/office/drawing/2014/main" id="{73B178AA-AE08-46B1-D1BB-7F5752ADB52B}"/>
              </a:ext>
            </a:extLst>
          </p:cNvPr>
          <p:cNvSpPr txBox="1">
            <a:spLocks noChangeArrowheads="1"/>
          </p:cNvSpPr>
          <p:nvPr/>
        </p:nvSpPr>
        <p:spPr bwMode="auto">
          <a:xfrm>
            <a:off x="7158591" y="5356146"/>
            <a:ext cx="18351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tabLst/>
              <a:defRPr/>
            </a:pPr>
            <a:r>
              <a:rPr kumimoji="0" lang="en-US" altLang="en-US" sz="1000" b="1" i="0" u="none" strike="noStrike" kern="1200" cap="none" spc="0" normalizeH="0" baseline="0" noProof="0" dirty="0">
                <a:ln>
                  <a:noFill/>
                </a:ln>
                <a:solidFill>
                  <a:srgbClr val="002052"/>
                </a:solidFill>
                <a:effectLst/>
                <a:uLnTx/>
                <a:uFillTx/>
                <a:latin typeface="Calibri" panose="020F0502020204030204" pitchFamily="34" charset="0"/>
                <a:ea typeface="+mn-ea"/>
                <a:cs typeface="Calibri" panose="020F0502020204030204" pitchFamily="34" charset="0"/>
              </a:rPr>
              <a:t>Boundary information only</a:t>
            </a:r>
          </a:p>
        </p:txBody>
      </p:sp>
      <p:cxnSp>
        <p:nvCxnSpPr>
          <p:cNvPr id="32" name="Straight Connector 31">
            <a:extLst>
              <a:ext uri="{FF2B5EF4-FFF2-40B4-BE49-F238E27FC236}">
                <a16:creationId xmlns:a16="http://schemas.microsoft.com/office/drawing/2014/main" id="{9C0DA88D-5870-44D5-BBA3-BDE7644CE298}"/>
              </a:ext>
            </a:extLst>
          </p:cNvPr>
          <p:cNvCxnSpPr>
            <a:cxnSpLocks/>
          </p:cNvCxnSpPr>
          <p:nvPr/>
        </p:nvCxnSpPr>
        <p:spPr>
          <a:xfrm flipV="1">
            <a:off x="2052265" y="1579001"/>
            <a:ext cx="2099601" cy="45524"/>
          </a:xfrm>
          <a:prstGeom prst="line">
            <a:avLst/>
          </a:prstGeom>
          <a:ln w="1270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8B325E-F67E-EFED-880F-78CBEBE32DAB}"/>
              </a:ext>
            </a:extLst>
          </p:cNvPr>
          <p:cNvCxnSpPr>
            <a:cxnSpLocks/>
          </p:cNvCxnSpPr>
          <p:nvPr/>
        </p:nvCxnSpPr>
        <p:spPr>
          <a:xfrm>
            <a:off x="2052265" y="2925763"/>
            <a:ext cx="2155558" cy="2529588"/>
          </a:xfrm>
          <a:prstGeom prst="line">
            <a:avLst/>
          </a:prstGeom>
          <a:ln w="1270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8E435C3-1B5F-F188-AEF6-37CA9A2D3167}"/>
              </a:ext>
            </a:extLst>
          </p:cNvPr>
          <p:cNvCxnSpPr>
            <a:cxnSpLocks/>
          </p:cNvCxnSpPr>
          <p:nvPr/>
        </p:nvCxnSpPr>
        <p:spPr>
          <a:xfrm>
            <a:off x="2463799" y="3844261"/>
            <a:ext cx="1759901" cy="16618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CC3108-4418-F1AF-E268-4537987A50AD}"/>
              </a:ext>
            </a:extLst>
          </p:cNvPr>
          <p:cNvCxnSpPr>
            <a:cxnSpLocks/>
          </p:cNvCxnSpPr>
          <p:nvPr/>
        </p:nvCxnSpPr>
        <p:spPr>
          <a:xfrm flipV="1">
            <a:off x="2480229" y="1610751"/>
            <a:ext cx="1649412" cy="11430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AECBA1-F86D-9D41-0FD1-35F928BEE282}"/>
              </a:ext>
            </a:extLst>
          </p:cNvPr>
          <p:cNvSpPr txBox="1"/>
          <p:nvPr/>
        </p:nvSpPr>
        <p:spPr>
          <a:xfrm>
            <a:off x="222643" y="3370263"/>
            <a:ext cx="350823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Abstraction Models </a:t>
            </a:r>
            <a:br>
              <a:rPr lang="en-US" dirty="0"/>
            </a:br>
            <a:r>
              <a:rPr lang="en-US" dirty="0"/>
              <a:t>enable all Boundary </a:t>
            </a:r>
            <a:br>
              <a:rPr lang="en-US" dirty="0"/>
            </a:br>
            <a:r>
              <a:rPr lang="en-US" dirty="0"/>
              <a:t>related CDC-RDC info</a:t>
            </a:r>
            <a:br>
              <a:rPr lang="en-US" dirty="0"/>
            </a:br>
            <a:r>
              <a:rPr lang="en-US" dirty="0"/>
              <a:t>required at SoC </a:t>
            </a:r>
            <a:br>
              <a:rPr lang="en-US" dirty="0"/>
            </a:br>
            <a:r>
              <a:rPr lang="en-US" dirty="0"/>
              <a:t>integration Checks</a:t>
            </a:r>
          </a:p>
          <a:p>
            <a:pPr marL="285750" indent="-285750">
              <a:buFont typeface="Arial" panose="020B0604020202020204" pitchFamily="34" charset="0"/>
              <a:buChar char="•"/>
            </a:pPr>
            <a:r>
              <a:rPr lang="en-US" dirty="0"/>
              <a:t>Much better approach compared to Black Box</a:t>
            </a:r>
          </a:p>
        </p:txBody>
      </p:sp>
      <p:sp>
        <p:nvSpPr>
          <p:cNvPr id="33" name="TextBox 32">
            <a:extLst>
              <a:ext uri="{FF2B5EF4-FFF2-40B4-BE49-F238E27FC236}">
                <a16:creationId xmlns:a16="http://schemas.microsoft.com/office/drawing/2014/main" id="{159E87BF-E610-E940-AF44-BB489ABDD265}"/>
              </a:ext>
            </a:extLst>
          </p:cNvPr>
          <p:cNvSpPr txBox="1"/>
          <p:nvPr/>
        </p:nvSpPr>
        <p:spPr>
          <a:xfrm>
            <a:off x="9282284" y="464106"/>
            <a:ext cx="1226314"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r>
              <a:rPr lang="en-US" sz="1800" dirty="0"/>
              <a:t> What? </a:t>
            </a:r>
          </a:p>
        </p:txBody>
      </p:sp>
      <p:sp>
        <p:nvSpPr>
          <p:cNvPr id="38" name="Slide Number Placeholder 37">
            <a:extLst>
              <a:ext uri="{FF2B5EF4-FFF2-40B4-BE49-F238E27FC236}">
                <a16:creationId xmlns:a16="http://schemas.microsoft.com/office/drawing/2014/main" id="{70AFF922-B1D1-8C27-17D9-784006E551C9}"/>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59</a:t>
            </a:fld>
            <a:endParaRPr lang="en-US" dirty="0"/>
          </a:p>
        </p:txBody>
      </p:sp>
      <p:sp>
        <p:nvSpPr>
          <p:cNvPr id="3" name="Title 1">
            <a:extLst>
              <a:ext uri="{FF2B5EF4-FFF2-40B4-BE49-F238E27FC236}">
                <a16:creationId xmlns:a16="http://schemas.microsoft.com/office/drawing/2014/main" id="{E19F4544-A56E-8BD5-1F6B-0518B0975174}"/>
              </a:ext>
            </a:extLst>
          </p:cNvPr>
          <p:cNvSpPr>
            <a:spLocks noGrp="1"/>
          </p:cNvSpPr>
          <p:nvPr>
            <p:ph type="title"/>
          </p:nvPr>
        </p:nvSpPr>
        <p:spPr>
          <a:xfrm>
            <a:off x="822880" y="2970"/>
            <a:ext cx="10515600" cy="1325563"/>
          </a:xfrm>
        </p:spPr>
        <p:txBody>
          <a:bodyPr/>
          <a:lstStyle/>
          <a:p>
            <a:r>
              <a:rPr lang="en-US" sz="4400" b="1" dirty="0"/>
              <a:t>CDC-RDC Hierarchical Flow</a:t>
            </a:r>
            <a:endParaRPr lang="en-US" b="1" dirty="0"/>
          </a:p>
        </p:txBody>
      </p:sp>
    </p:spTree>
    <p:extLst>
      <p:ext uri="{BB962C8B-B14F-4D97-AF65-F5344CB8AC3E}">
        <p14:creationId xmlns:p14="http://schemas.microsoft.com/office/powerpoint/2010/main" val="360568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5"/>
                                        </p:tgtEl>
                                        <p:attrNameLst>
                                          <p:attrName>style.visibility</p:attrName>
                                        </p:attrNameLst>
                                      </p:cBhvr>
                                      <p:to>
                                        <p:strVal val="visible"/>
                                      </p:to>
                                    </p:set>
                                    <p:animEffect transition="in" filter="wipe(left)">
                                      <p:cBhvr>
                                        <p:cTn id="7" dur="500"/>
                                        <p:tgtEl>
                                          <p:spTgt spid="15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9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0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0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0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0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0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0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 grpId="0" animBg="1"/>
      <p:bldP spid="1600" grpId="0" animBg="1"/>
      <p:bldP spid="1601" grpId="0" animBg="1"/>
      <p:bldP spid="1602" grpId="0" animBg="1"/>
      <p:bldP spid="1605" grpId="0" animBg="1"/>
      <p:bldP spid="1606" grpId="0" animBg="1"/>
      <p:bldP spid="160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BE051-FC09-5604-1FC8-362C8C008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AA412-3E78-6138-0077-AE1FD66B4CE8}"/>
              </a:ext>
            </a:extLst>
          </p:cNvPr>
          <p:cNvSpPr>
            <a:spLocks noGrp="1"/>
          </p:cNvSpPr>
          <p:nvPr>
            <p:ph type="title"/>
          </p:nvPr>
        </p:nvSpPr>
        <p:spPr/>
        <p:txBody>
          <a:bodyPr/>
          <a:lstStyle/>
          <a:p>
            <a:r>
              <a:rPr lang="en-US" dirty="0"/>
              <a:t>Presenters Bio</a:t>
            </a:r>
          </a:p>
        </p:txBody>
      </p:sp>
      <p:sp>
        <p:nvSpPr>
          <p:cNvPr id="3" name="Content Placeholder 2">
            <a:extLst>
              <a:ext uri="{FF2B5EF4-FFF2-40B4-BE49-F238E27FC236}">
                <a16:creationId xmlns:a16="http://schemas.microsoft.com/office/drawing/2014/main" id="{93434E09-967F-3FA7-4CEA-ECB18DFEFB0F}"/>
              </a:ext>
            </a:extLst>
          </p:cNvPr>
          <p:cNvSpPr>
            <a:spLocks noGrp="1"/>
          </p:cNvSpPr>
          <p:nvPr>
            <p:ph idx="1"/>
          </p:nvPr>
        </p:nvSpPr>
        <p:spPr>
          <a:xfrm>
            <a:off x="464939" y="2162976"/>
            <a:ext cx="8034168" cy="3119237"/>
          </a:xfrm>
        </p:spPr>
        <p:txBody>
          <a:bodyPr>
            <a:normAutofit fontScale="92500" lnSpcReduction="10000"/>
          </a:bodyPr>
          <a:lstStyle/>
          <a:p>
            <a:pPr>
              <a:lnSpc>
                <a:spcPct val="70000"/>
              </a:lnSpc>
            </a:pPr>
            <a:r>
              <a:rPr lang="fr-FR" sz="2000" b="1" dirty="0">
                <a:latin typeface="Gilroy"/>
              </a:rPr>
              <a:t>Iredamola Olopade</a:t>
            </a:r>
            <a:endParaRPr lang="en-US" sz="2000" b="1" dirty="0">
              <a:latin typeface="Gilroy"/>
            </a:endParaRPr>
          </a:p>
          <a:p>
            <a:pPr marL="514350" lvl="1">
              <a:lnSpc>
                <a:spcPct val="70000"/>
              </a:lnSpc>
            </a:pPr>
            <a:r>
              <a:rPr lang="en-US" sz="2000" dirty="0">
                <a:latin typeface="Gilroy"/>
                <a:hlinkClick r:id="rId2" tooltip="https://www.linkedin.com/in/iredamola-dammy-olopade-41b7097/">
                  <a:extLst>
                    <a:ext uri="{A12FA001-AC4F-418D-AE19-62706E023703}">
                      <ahyp:hlinkClr xmlns:ahyp="http://schemas.microsoft.com/office/drawing/2018/hyperlinkcolor" val="tx"/>
                    </a:ext>
                  </a:extLst>
                </a:hlinkClick>
              </a:rPr>
              <a:t>Dammy</a:t>
            </a:r>
            <a:r>
              <a:rPr lang="en-US" sz="2000" dirty="0">
                <a:latin typeface="Gilroy"/>
              </a:rPr>
              <a:t> is a retired Senior Principal Engineer from Intel, where he led Quality and Innovation. </a:t>
            </a:r>
          </a:p>
          <a:p>
            <a:pPr marL="514350" lvl="1">
              <a:lnSpc>
                <a:spcPct val="70000"/>
              </a:lnSpc>
            </a:pPr>
            <a:r>
              <a:rPr lang="en-US" sz="2000" dirty="0">
                <a:latin typeface="Gilroy"/>
              </a:rPr>
              <a:t>He built teams, managed teams and led teams as a technical contributor. His Quality work focused on the prevention of metastability (CDC, RDC, Glitches), innovated new tools/solutions with leading EDA companies for Clock/Reset/Voltage-domain-crossings.</a:t>
            </a:r>
          </a:p>
          <a:p>
            <a:pPr marL="514350" lvl="1">
              <a:lnSpc>
                <a:spcPct val="70000"/>
              </a:lnSpc>
            </a:pPr>
            <a:r>
              <a:rPr lang="en-US" sz="2000" dirty="0">
                <a:latin typeface="Gilroy"/>
              </a:rPr>
              <a:t>His multi-disciplinary expertise was essential in tackling complex challenges.</a:t>
            </a:r>
          </a:p>
          <a:p>
            <a:pPr marL="514350" lvl="1">
              <a:lnSpc>
                <a:spcPct val="70000"/>
              </a:lnSpc>
            </a:pPr>
            <a:r>
              <a:rPr lang="en-US" sz="2000" dirty="0">
                <a:latin typeface="Gilroy"/>
              </a:rPr>
              <a:t>His Innovation work centered on taking key technologies from incubation to products, making sure the culture/environment supported the nurturing of creative ideas, and the corporation appropriately invested in the future, as it focused on executing on the flagship projects.</a:t>
            </a:r>
          </a:p>
          <a:p>
            <a:pPr marL="514350" lvl="1">
              <a:lnSpc>
                <a:spcPct val="70000"/>
              </a:lnSpc>
            </a:pPr>
            <a:r>
              <a:rPr lang="en-US" sz="2000" dirty="0">
                <a:latin typeface="Gilroy"/>
              </a:rPr>
              <a:t>He is an avid mentor who prioritizes relationships (faith, family, friends).</a:t>
            </a:r>
          </a:p>
        </p:txBody>
      </p:sp>
      <p:sp>
        <p:nvSpPr>
          <p:cNvPr id="4" name="Slide Number Placeholder 11">
            <a:extLst>
              <a:ext uri="{FF2B5EF4-FFF2-40B4-BE49-F238E27FC236}">
                <a16:creationId xmlns:a16="http://schemas.microsoft.com/office/drawing/2014/main" id="{619F082C-5DFE-5B1E-0C68-2EA0579AA9CE}"/>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a:t>
            </a:fld>
            <a:endParaRPr lang="en-US" dirty="0"/>
          </a:p>
        </p:txBody>
      </p:sp>
      <p:sp>
        <p:nvSpPr>
          <p:cNvPr id="6" name="Slide Number Placeholder 5">
            <a:extLst>
              <a:ext uri="{FF2B5EF4-FFF2-40B4-BE49-F238E27FC236}">
                <a16:creationId xmlns:a16="http://schemas.microsoft.com/office/drawing/2014/main" id="{148FD8DE-4942-E7D0-B7D2-E903EC9C2D7D}"/>
              </a:ext>
            </a:extLst>
          </p:cNvPr>
          <p:cNvSpPr>
            <a:spLocks noGrp="1"/>
          </p:cNvSpPr>
          <p:nvPr>
            <p:ph type="sldNum" sz="quarter" idx="12"/>
          </p:nvPr>
        </p:nvSpPr>
        <p:spPr/>
        <p:txBody>
          <a:bodyPr/>
          <a:lstStyle/>
          <a:p>
            <a:pPr>
              <a:defRPr/>
            </a:pPr>
            <a:fld id="{9BED2C31-2823-4D5C-9492-C33302236782}" type="slidenum">
              <a:rPr lang="en-US" smtClean="0"/>
              <a:pPr>
                <a:defRPr/>
              </a:pPr>
              <a:t>6</a:t>
            </a:fld>
            <a:endParaRPr lang="en-US" dirty="0"/>
          </a:p>
        </p:txBody>
      </p:sp>
      <p:pic>
        <p:nvPicPr>
          <p:cNvPr id="1026" name="Picture 2">
            <a:extLst>
              <a:ext uri="{FF2B5EF4-FFF2-40B4-BE49-F238E27FC236}">
                <a16:creationId xmlns:a16="http://schemas.microsoft.com/office/drawing/2014/main" id="{DADFD670-07DC-E9A6-66E8-1CA1512DD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46" t="4307" r="7873" b="21073"/>
          <a:stretch/>
        </p:blipFill>
        <p:spPr bwMode="auto">
          <a:xfrm>
            <a:off x="9149614" y="2162976"/>
            <a:ext cx="2083068" cy="2353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71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 name="Picture 4" descr="Single chip device of technology electronic microchip microcircuit 3183339  Vector Art at Vecteezy">
            <a:extLst>
              <a:ext uri="{FF2B5EF4-FFF2-40B4-BE49-F238E27FC236}">
                <a16:creationId xmlns:a16="http://schemas.microsoft.com/office/drawing/2014/main" id="{6514BD3B-C6E6-7F72-8CA8-4C186E825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85" y="1193989"/>
            <a:ext cx="2238375" cy="20383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C4D912E-92BC-ACDF-70F3-5EB387E1835A}"/>
              </a:ext>
            </a:extLst>
          </p:cNvPr>
          <p:cNvGrpSpPr>
            <a:grpSpLocks/>
          </p:cNvGrpSpPr>
          <p:nvPr/>
        </p:nvGrpSpPr>
        <p:grpSpPr bwMode="auto">
          <a:xfrm>
            <a:off x="4272516" y="1562100"/>
            <a:ext cx="6169025" cy="3733800"/>
            <a:chOff x="199888" y="1079574"/>
            <a:chExt cx="8791712" cy="5321226"/>
          </a:xfrm>
        </p:grpSpPr>
        <p:sp>
          <p:nvSpPr>
            <p:cNvPr id="8" name="TextBox 6">
              <a:extLst>
                <a:ext uri="{FF2B5EF4-FFF2-40B4-BE49-F238E27FC236}">
                  <a16:creationId xmlns:a16="http://schemas.microsoft.com/office/drawing/2014/main" id="{0F2592FF-618A-21F8-B5E1-3488794DA8B8}"/>
                </a:ext>
              </a:extLst>
            </p:cNvPr>
            <p:cNvSpPr txBox="1">
              <a:spLocks noChangeArrowheads="1"/>
            </p:cNvSpPr>
            <p:nvPr/>
          </p:nvSpPr>
          <p:spPr bwMode="auto">
            <a:xfrm>
              <a:off x="8168084" y="1079574"/>
              <a:ext cx="549194"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IP3</a:t>
              </a:r>
            </a:p>
          </p:txBody>
        </p:sp>
        <p:grpSp>
          <p:nvGrpSpPr>
            <p:cNvPr id="9" name="Group 7">
              <a:extLst>
                <a:ext uri="{FF2B5EF4-FFF2-40B4-BE49-F238E27FC236}">
                  <a16:creationId xmlns:a16="http://schemas.microsoft.com/office/drawing/2014/main" id="{FAEB8488-15DC-E43F-E4CC-48072AF7FD37}"/>
                </a:ext>
              </a:extLst>
            </p:cNvPr>
            <p:cNvGrpSpPr>
              <a:grpSpLocks/>
            </p:cNvGrpSpPr>
            <p:nvPr/>
          </p:nvGrpSpPr>
          <p:grpSpPr bwMode="auto">
            <a:xfrm>
              <a:off x="5965893" y="1365744"/>
              <a:ext cx="3023583" cy="2071789"/>
              <a:chOff x="356843" y="1214239"/>
              <a:chExt cx="7787657" cy="5336177"/>
            </a:xfrm>
          </p:grpSpPr>
          <p:sp>
            <p:nvSpPr>
              <p:cNvPr id="1460" name="Rectangle 1459">
                <a:extLst>
                  <a:ext uri="{FF2B5EF4-FFF2-40B4-BE49-F238E27FC236}">
                    <a16:creationId xmlns:a16="http://schemas.microsoft.com/office/drawing/2014/main" id="{C1860F60-BF68-CFAD-14F6-2012C766A659}"/>
                  </a:ext>
                </a:extLst>
              </p:cNvPr>
              <p:cNvSpPr/>
              <p:nvPr/>
            </p:nvSpPr>
            <p:spPr>
              <a:xfrm>
                <a:off x="1588611" y="1211394"/>
                <a:ext cx="6479782" cy="53377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61" name="Straight Connector 1460">
                <a:extLst>
                  <a:ext uri="{FF2B5EF4-FFF2-40B4-BE49-F238E27FC236}">
                    <a16:creationId xmlns:a16="http://schemas.microsoft.com/office/drawing/2014/main" id="{759475E0-533C-9D9F-A3BB-84A654F89A0D}"/>
                  </a:ext>
                </a:extLst>
              </p:cNvPr>
              <p:cNvCxnSpPr/>
              <p:nvPr/>
            </p:nvCxnSpPr>
            <p:spPr>
              <a:xfrm>
                <a:off x="2398585" y="2009721"/>
                <a:ext cx="22492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2" name="Straight Connector 1461">
                <a:extLst>
                  <a:ext uri="{FF2B5EF4-FFF2-40B4-BE49-F238E27FC236}">
                    <a16:creationId xmlns:a16="http://schemas.microsoft.com/office/drawing/2014/main" id="{847148AD-3767-B183-1DBC-9C01E9DEA0D7}"/>
                  </a:ext>
                </a:extLst>
              </p:cNvPr>
              <p:cNvCxnSpPr/>
              <p:nvPr/>
            </p:nvCxnSpPr>
            <p:spPr>
              <a:xfrm>
                <a:off x="6809730" y="4363905"/>
                <a:ext cx="1171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3" name="Straight Connector 1462">
                <a:extLst>
                  <a:ext uri="{FF2B5EF4-FFF2-40B4-BE49-F238E27FC236}">
                    <a16:creationId xmlns:a16="http://schemas.microsoft.com/office/drawing/2014/main" id="{50F54EB7-2613-2594-447D-51C9C2691A25}"/>
                  </a:ext>
                </a:extLst>
              </p:cNvPr>
              <p:cNvCxnSpPr/>
              <p:nvPr/>
            </p:nvCxnSpPr>
            <p:spPr>
              <a:xfrm>
                <a:off x="5883216" y="1531891"/>
                <a:ext cx="210359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64" name="Straight Connector 1463">
                <a:extLst>
                  <a:ext uri="{FF2B5EF4-FFF2-40B4-BE49-F238E27FC236}">
                    <a16:creationId xmlns:a16="http://schemas.microsoft.com/office/drawing/2014/main" id="{868A409F-4FF2-EFFF-3C04-F6FC5510169A}"/>
                  </a:ext>
                </a:extLst>
              </p:cNvPr>
              <p:cNvCxnSpPr/>
              <p:nvPr/>
            </p:nvCxnSpPr>
            <p:spPr>
              <a:xfrm>
                <a:off x="3406679" y="2633228"/>
                <a:ext cx="19928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5" name="Straight Connector 1464">
                <a:extLst>
                  <a:ext uri="{FF2B5EF4-FFF2-40B4-BE49-F238E27FC236}">
                    <a16:creationId xmlns:a16="http://schemas.microsoft.com/office/drawing/2014/main" id="{2A1CFB8D-02F8-223E-1672-D37A00C6360D}"/>
                  </a:ext>
                </a:extLst>
              </p:cNvPr>
              <p:cNvCxnSpPr/>
              <p:nvPr/>
            </p:nvCxnSpPr>
            <p:spPr>
              <a:xfrm>
                <a:off x="3121151" y="1526062"/>
                <a:ext cx="2494017" cy="0"/>
              </a:xfrm>
              <a:prstGeom prst="line">
                <a:avLst/>
              </a:prstGeom>
            </p:spPr>
            <p:style>
              <a:lnRef idx="1">
                <a:schemeClr val="accent1"/>
              </a:lnRef>
              <a:fillRef idx="0">
                <a:schemeClr val="accent1"/>
              </a:fillRef>
              <a:effectRef idx="0">
                <a:schemeClr val="accent1"/>
              </a:effectRef>
              <a:fontRef idx="minor">
                <a:schemeClr val="tx1"/>
              </a:fontRef>
            </p:style>
          </p:cxnSp>
          <p:sp>
            <p:nvSpPr>
              <p:cNvPr id="1466" name="Rectangle 1465">
                <a:extLst>
                  <a:ext uri="{FF2B5EF4-FFF2-40B4-BE49-F238E27FC236}">
                    <a16:creationId xmlns:a16="http://schemas.microsoft.com/office/drawing/2014/main" id="{DF542597-A367-27FF-AC93-7EC75244691F}"/>
                  </a:ext>
                </a:extLst>
              </p:cNvPr>
              <p:cNvSpPr/>
              <p:nvPr/>
            </p:nvSpPr>
            <p:spPr>
              <a:xfrm>
                <a:off x="1530339" y="140369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7" name="Rectangle 1466">
                <a:extLst>
                  <a:ext uri="{FF2B5EF4-FFF2-40B4-BE49-F238E27FC236}">
                    <a16:creationId xmlns:a16="http://schemas.microsoft.com/office/drawing/2014/main" id="{6A6EBC16-A37E-30A8-DAF4-72FB2CF525FD}"/>
                  </a:ext>
                </a:extLst>
              </p:cNvPr>
              <p:cNvSpPr/>
              <p:nvPr/>
            </p:nvSpPr>
            <p:spPr>
              <a:xfrm>
                <a:off x="1524514" y="431145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8" name="Rectangle 1467">
                <a:extLst>
                  <a:ext uri="{FF2B5EF4-FFF2-40B4-BE49-F238E27FC236}">
                    <a16:creationId xmlns:a16="http://schemas.microsoft.com/office/drawing/2014/main" id="{4AB3D87D-3663-1682-FB80-349D3D4BDECC}"/>
                  </a:ext>
                </a:extLst>
              </p:cNvPr>
              <p:cNvSpPr/>
              <p:nvPr/>
            </p:nvSpPr>
            <p:spPr>
              <a:xfrm>
                <a:off x="1524514" y="5272946"/>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69" name="Straight Connector 1468">
                <a:extLst>
                  <a:ext uri="{FF2B5EF4-FFF2-40B4-BE49-F238E27FC236}">
                    <a16:creationId xmlns:a16="http://schemas.microsoft.com/office/drawing/2014/main" id="{169F8F99-5BC4-11C7-D4C2-BB64BBD9EC14}"/>
                  </a:ext>
                </a:extLst>
              </p:cNvPr>
              <p:cNvCxnSpPr/>
              <p:nvPr/>
            </p:nvCxnSpPr>
            <p:spPr>
              <a:xfrm>
                <a:off x="1139923" y="5348698"/>
                <a:ext cx="367108" cy="0"/>
              </a:xfrm>
              <a:prstGeom prst="line">
                <a:avLst/>
              </a:prstGeom>
            </p:spPr>
            <p:style>
              <a:lnRef idx="1">
                <a:schemeClr val="accent1"/>
              </a:lnRef>
              <a:fillRef idx="0">
                <a:schemeClr val="accent1"/>
              </a:fillRef>
              <a:effectRef idx="0">
                <a:schemeClr val="accent1"/>
              </a:effectRef>
              <a:fontRef idx="minor">
                <a:schemeClr val="tx1"/>
              </a:fontRef>
            </p:style>
          </p:cxnSp>
          <p:sp>
            <p:nvSpPr>
              <p:cNvPr id="1470" name="Rectangle 1469">
                <a:extLst>
                  <a:ext uri="{FF2B5EF4-FFF2-40B4-BE49-F238E27FC236}">
                    <a16:creationId xmlns:a16="http://schemas.microsoft.com/office/drawing/2014/main" id="{E69D7129-3A2E-0ED2-CF7D-36E4406146C2}"/>
                  </a:ext>
                </a:extLst>
              </p:cNvPr>
              <p:cNvSpPr/>
              <p:nvPr/>
            </p:nvSpPr>
            <p:spPr>
              <a:xfrm>
                <a:off x="1524514" y="5739121"/>
                <a:ext cx="151506" cy="15733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1" name="TextBox 473">
                <a:extLst>
                  <a:ext uri="{FF2B5EF4-FFF2-40B4-BE49-F238E27FC236}">
                    <a16:creationId xmlns:a16="http://schemas.microsoft.com/office/drawing/2014/main" id="{BD891032-7934-AFDB-B2C7-68276F52FBD9}"/>
                  </a:ext>
                </a:extLst>
              </p:cNvPr>
              <p:cNvSpPr txBox="1">
                <a:spLocks noChangeArrowheads="1"/>
              </p:cNvSpPr>
              <p:nvPr/>
            </p:nvSpPr>
            <p:spPr bwMode="auto">
              <a:xfrm>
                <a:off x="356843" y="4891523"/>
                <a:ext cx="1284339"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clk_3</a:t>
                </a:r>
              </a:p>
            </p:txBody>
          </p:sp>
          <p:sp>
            <p:nvSpPr>
              <p:cNvPr id="1472" name="TextBox 474">
                <a:extLst>
                  <a:ext uri="{FF2B5EF4-FFF2-40B4-BE49-F238E27FC236}">
                    <a16:creationId xmlns:a16="http://schemas.microsoft.com/office/drawing/2014/main" id="{C28A3AA2-50CD-C177-89EF-27EE5A69D8A4}"/>
                  </a:ext>
                </a:extLst>
              </p:cNvPr>
              <p:cNvSpPr txBox="1">
                <a:spLocks noChangeArrowheads="1"/>
              </p:cNvSpPr>
              <p:nvPr/>
            </p:nvSpPr>
            <p:spPr bwMode="auto">
              <a:xfrm>
                <a:off x="359412" y="5865645"/>
                <a:ext cx="1111986"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clk_4</a:t>
                </a:r>
              </a:p>
            </p:txBody>
          </p:sp>
          <p:sp>
            <p:nvSpPr>
              <p:cNvPr id="1473" name="Rectangle 1472">
                <a:extLst>
                  <a:ext uri="{FF2B5EF4-FFF2-40B4-BE49-F238E27FC236}">
                    <a16:creationId xmlns:a16="http://schemas.microsoft.com/office/drawing/2014/main" id="{F91583A8-73A0-2D56-8C2D-38C7ADF9261D}"/>
                  </a:ext>
                </a:extLst>
              </p:cNvPr>
              <p:cNvSpPr/>
              <p:nvPr/>
            </p:nvSpPr>
            <p:spPr>
              <a:xfrm>
                <a:off x="1530339" y="191065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4" name="Rectangle 1473">
                <a:extLst>
                  <a:ext uri="{FF2B5EF4-FFF2-40B4-BE49-F238E27FC236}">
                    <a16:creationId xmlns:a16="http://schemas.microsoft.com/office/drawing/2014/main" id="{A02AA6AF-F7F8-709B-5F1E-C395D21B71BB}"/>
                  </a:ext>
                </a:extLst>
              </p:cNvPr>
              <p:cNvSpPr/>
              <p:nvPr/>
            </p:nvSpPr>
            <p:spPr>
              <a:xfrm>
                <a:off x="1524514" y="2499205"/>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75" name="Group 477">
                <a:extLst>
                  <a:ext uri="{FF2B5EF4-FFF2-40B4-BE49-F238E27FC236}">
                    <a16:creationId xmlns:a16="http://schemas.microsoft.com/office/drawing/2014/main" id="{73CD7D9A-2720-E8B6-9696-D5A36B30F8F5}"/>
                  </a:ext>
                </a:extLst>
              </p:cNvPr>
              <p:cNvGrpSpPr>
                <a:grpSpLocks/>
              </p:cNvGrpSpPr>
              <p:nvPr/>
            </p:nvGrpSpPr>
            <p:grpSpPr bwMode="auto">
              <a:xfrm>
                <a:off x="5615565" y="1402400"/>
                <a:ext cx="284918" cy="443206"/>
                <a:chOff x="7010400" y="2514600"/>
                <a:chExt cx="685800" cy="1066800"/>
              </a:xfrm>
            </p:grpSpPr>
            <p:sp>
              <p:nvSpPr>
                <p:cNvPr id="1593" name="Rectangle 1592">
                  <a:extLst>
                    <a:ext uri="{FF2B5EF4-FFF2-40B4-BE49-F238E27FC236}">
                      <a16:creationId xmlns:a16="http://schemas.microsoft.com/office/drawing/2014/main" id="{9C17C2A5-B1D8-4CFC-D624-2962A4B55350}"/>
                    </a:ext>
                  </a:extLst>
                </p:cNvPr>
                <p:cNvSpPr/>
                <p:nvPr/>
              </p:nvSpPr>
              <p:spPr>
                <a:xfrm>
                  <a:off x="7009446" y="2489658"/>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4" name="Isosceles Triangle 1593">
                  <a:extLst>
                    <a:ext uri="{FF2B5EF4-FFF2-40B4-BE49-F238E27FC236}">
                      <a16:creationId xmlns:a16="http://schemas.microsoft.com/office/drawing/2014/main" id="{34F8A3FD-1E01-3D6E-5E63-3110A8BDECE8}"/>
                    </a:ext>
                  </a:extLst>
                </p:cNvPr>
                <p:cNvSpPr/>
                <p:nvPr/>
              </p:nvSpPr>
              <p:spPr>
                <a:xfrm rot="-16200000">
                  <a:off x="7009445" y="3331220"/>
                  <a:ext cx="15428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76" name="Group 478">
                <a:extLst>
                  <a:ext uri="{FF2B5EF4-FFF2-40B4-BE49-F238E27FC236}">
                    <a16:creationId xmlns:a16="http://schemas.microsoft.com/office/drawing/2014/main" id="{D9007640-0AEF-C516-2458-F02B09F9F16C}"/>
                  </a:ext>
                </a:extLst>
              </p:cNvPr>
              <p:cNvGrpSpPr>
                <a:grpSpLocks/>
              </p:cNvGrpSpPr>
              <p:nvPr/>
            </p:nvGrpSpPr>
            <p:grpSpPr bwMode="auto">
              <a:xfrm>
                <a:off x="4870086" y="2490025"/>
                <a:ext cx="303552" cy="448699"/>
                <a:chOff x="3048000" y="2514600"/>
                <a:chExt cx="685800" cy="1066800"/>
              </a:xfrm>
            </p:grpSpPr>
            <p:sp>
              <p:nvSpPr>
                <p:cNvPr id="1591" name="Rectangle 1590">
                  <a:extLst>
                    <a:ext uri="{FF2B5EF4-FFF2-40B4-BE49-F238E27FC236}">
                      <a16:creationId xmlns:a16="http://schemas.microsoft.com/office/drawing/2014/main" id="{30BC98FC-4D40-4844-125D-4CCFA140BC22}"/>
                    </a:ext>
                  </a:extLst>
                </p:cNvPr>
                <p:cNvSpPr/>
                <p:nvPr/>
              </p:nvSpPr>
              <p:spPr>
                <a:xfrm>
                  <a:off x="3046209" y="2508718"/>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2" name="Isosceles Triangle 1591">
                  <a:extLst>
                    <a:ext uri="{FF2B5EF4-FFF2-40B4-BE49-F238E27FC236}">
                      <a16:creationId xmlns:a16="http://schemas.microsoft.com/office/drawing/2014/main" id="{20B9B160-3984-E0A4-DD2B-AE1C42495B35}"/>
                    </a:ext>
                  </a:extLst>
                </p:cNvPr>
                <p:cNvSpPr/>
                <p:nvPr/>
              </p:nvSpPr>
              <p:spPr>
                <a:xfrm rot="-16200000">
                  <a:off x="3048993" y="3351046"/>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77" name="Group 479">
                <a:extLst>
                  <a:ext uri="{FF2B5EF4-FFF2-40B4-BE49-F238E27FC236}">
                    <a16:creationId xmlns:a16="http://schemas.microsoft.com/office/drawing/2014/main" id="{4452487E-11D5-8D66-E78D-DAAE21E41364}"/>
                  </a:ext>
                </a:extLst>
              </p:cNvPr>
              <p:cNvGrpSpPr>
                <a:grpSpLocks/>
              </p:cNvGrpSpPr>
              <p:nvPr/>
            </p:nvGrpSpPr>
            <p:grpSpPr bwMode="auto">
              <a:xfrm>
                <a:off x="4648200" y="1881334"/>
                <a:ext cx="729028" cy="443206"/>
                <a:chOff x="4292257" y="2391367"/>
                <a:chExt cx="729028" cy="443206"/>
              </a:xfrm>
            </p:grpSpPr>
            <p:grpSp>
              <p:nvGrpSpPr>
                <p:cNvPr id="1584" name="Group 586">
                  <a:extLst>
                    <a:ext uri="{FF2B5EF4-FFF2-40B4-BE49-F238E27FC236}">
                      <a16:creationId xmlns:a16="http://schemas.microsoft.com/office/drawing/2014/main" id="{7DA0F195-E501-C163-B658-7633940FE53D}"/>
                    </a:ext>
                  </a:extLst>
                </p:cNvPr>
                <p:cNvGrpSpPr>
                  <a:grpSpLocks/>
                </p:cNvGrpSpPr>
                <p:nvPr/>
              </p:nvGrpSpPr>
              <p:grpSpPr bwMode="auto">
                <a:xfrm>
                  <a:off x="4736367" y="2391367"/>
                  <a:ext cx="284918" cy="443206"/>
                  <a:chOff x="7010400" y="2514600"/>
                  <a:chExt cx="685800" cy="1066800"/>
                </a:xfrm>
              </p:grpSpPr>
              <p:sp>
                <p:nvSpPr>
                  <p:cNvPr id="1589" name="Rectangle 1588">
                    <a:extLst>
                      <a:ext uri="{FF2B5EF4-FFF2-40B4-BE49-F238E27FC236}">
                        <a16:creationId xmlns:a16="http://schemas.microsoft.com/office/drawing/2014/main" id="{26D968D4-9CFE-8190-659F-24688F093AD1}"/>
                      </a:ext>
                    </a:extLst>
                  </p:cNvPr>
                  <p:cNvSpPr/>
                  <p:nvPr/>
                </p:nvSpPr>
                <p:spPr>
                  <a:xfrm>
                    <a:off x="7006583" y="2515051"/>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0" name="Isosceles Triangle 1589">
                    <a:extLst>
                      <a:ext uri="{FF2B5EF4-FFF2-40B4-BE49-F238E27FC236}">
                        <a16:creationId xmlns:a16="http://schemas.microsoft.com/office/drawing/2014/main" id="{13647202-D155-548B-C8AB-BF320D072506}"/>
                      </a:ext>
                    </a:extLst>
                  </p:cNvPr>
                  <p:cNvSpPr/>
                  <p:nvPr/>
                </p:nvSpPr>
                <p:spPr>
                  <a:xfrm rot="-16200000">
                    <a:off x="7006583" y="3356613"/>
                    <a:ext cx="15428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85" name="Group 587">
                  <a:extLst>
                    <a:ext uri="{FF2B5EF4-FFF2-40B4-BE49-F238E27FC236}">
                      <a16:creationId xmlns:a16="http://schemas.microsoft.com/office/drawing/2014/main" id="{7AE283B4-E91D-924E-6066-1A89DFA6DD2C}"/>
                    </a:ext>
                  </a:extLst>
                </p:cNvPr>
                <p:cNvGrpSpPr>
                  <a:grpSpLocks/>
                </p:cNvGrpSpPr>
                <p:nvPr/>
              </p:nvGrpSpPr>
              <p:grpSpPr bwMode="auto">
                <a:xfrm>
                  <a:off x="4292257" y="2391367"/>
                  <a:ext cx="284918" cy="443206"/>
                  <a:chOff x="7010400" y="2514600"/>
                  <a:chExt cx="685800" cy="1066800"/>
                </a:xfrm>
              </p:grpSpPr>
              <p:sp>
                <p:nvSpPr>
                  <p:cNvPr id="1587" name="Rectangle 1586">
                    <a:extLst>
                      <a:ext uri="{FF2B5EF4-FFF2-40B4-BE49-F238E27FC236}">
                        <a16:creationId xmlns:a16="http://schemas.microsoft.com/office/drawing/2014/main" id="{4B77BCD6-C232-37FE-3ACA-32196236F5E3}"/>
                      </a:ext>
                    </a:extLst>
                  </p:cNvPr>
                  <p:cNvSpPr/>
                  <p:nvPr/>
                </p:nvSpPr>
                <p:spPr>
                  <a:xfrm>
                    <a:off x="7009587" y="2515051"/>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8" name="Isosceles Triangle 1587">
                    <a:extLst>
                      <a:ext uri="{FF2B5EF4-FFF2-40B4-BE49-F238E27FC236}">
                        <a16:creationId xmlns:a16="http://schemas.microsoft.com/office/drawing/2014/main" id="{59EC1497-FC16-65BE-6B01-E3F54C691B79}"/>
                      </a:ext>
                    </a:extLst>
                  </p:cNvPr>
                  <p:cNvSpPr/>
                  <p:nvPr/>
                </p:nvSpPr>
                <p:spPr>
                  <a:xfrm rot="-16200000">
                    <a:off x="7009587" y="3356613"/>
                    <a:ext cx="15428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86" name="Straight Connector 1585">
                  <a:extLst>
                    <a:ext uri="{FF2B5EF4-FFF2-40B4-BE49-F238E27FC236}">
                      <a16:creationId xmlns:a16="http://schemas.microsoft.com/office/drawing/2014/main" id="{597E7CC6-3D4F-2E3E-B769-B068B5D1D654}"/>
                    </a:ext>
                  </a:extLst>
                </p:cNvPr>
                <p:cNvCxnSpPr/>
                <p:nvPr/>
              </p:nvCxnSpPr>
              <p:spPr>
                <a:xfrm>
                  <a:off x="4577447" y="2537232"/>
                  <a:ext cx="157334"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478" name="Group 480">
                <a:extLst>
                  <a:ext uri="{FF2B5EF4-FFF2-40B4-BE49-F238E27FC236}">
                    <a16:creationId xmlns:a16="http://schemas.microsoft.com/office/drawing/2014/main" id="{8479AC37-6DDA-A0C6-F179-E994EBCE9A0A}"/>
                  </a:ext>
                </a:extLst>
              </p:cNvPr>
              <p:cNvGrpSpPr>
                <a:grpSpLocks/>
              </p:cNvGrpSpPr>
              <p:nvPr/>
            </p:nvGrpSpPr>
            <p:grpSpPr bwMode="auto">
              <a:xfrm>
                <a:off x="5352418" y="2494461"/>
                <a:ext cx="729028" cy="443206"/>
                <a:chOff x="5021285" y="3004002"/>
                <a:chExt cx="729028" cy="443206"/>
              </a:xfrm>
            </p:grpSpPr>
            <p:grpSp>
              <p:nvGrpSpPr>
                <p:cNvPr id="1577" name="Group 579">
                  <a:extLst>
                    <a:ext uri="{FF2B5EF4-FFF2-40B4-BE49-F238E27FC236}">
                      <a16:creationId xmlns:a16="http://schemas.microsoft.com/office/drawing/2014/main" id="{DD0203E5-22AC-AEF0-FCD9-CDCBDD18CAF2}"/>
                    </a:ext>
                  </a:extLst>
                </p:cNvPr>
                <p:cNvGrpSpPr>
                  <a:grpSpLocks/>
                </p:cNvGrpSpPr>
                <p:nvPr/>
              </p:nvGrpSpPr>
              <p:grpSpPr bwMode="auto">
                <a:xfrm>
                  <a:off x="5465395" y="3004002"/>
                  <a:ext cx="284918" cy="443206"/>
                  <a:chOff x="7010400" y="2514600"/>
                  <a:chExt cx="685800" cy="1066800"/>
                </a:xfrm>
              </p:grpSpPr>
              <p:sp>
                <p:nvSpPr>
                  <p:cNvPr id="1582" name="Rectangle 1581">
                    <a:extLst>
                      <a:ext uri="{FF2B5EF4-FFF2-40B4-BE49-F238E27FC236}">
                        <a16:creationId xmlns:a16="http://schemas.microsoft.com/office/drawing/2014/main" id="{1FD242EC-F787-13D8-9EB4-458392B56166}"/>
                      </a:ext>
                    </a:extLst>
                  </p:cNvPr>
                  <p:cNvSpPr/>
                  <p:nvPr/>
                </p:nvSpPr>
                <p:spPr>
                  <a:xfrm>
                    <a:off x="7008659" y="2511985"/>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3" name="Isosceles Triangle 1582">
                    <a:extLst>
                      <a:ext uri="{FF2B5EF4-FFF2-40B4-BE49-F238E27FC236}">
                        <a16:creationId xmlns:a16="http://schemas.microsoft.com/office/drawing/2014/main" id="{21716A76-5762-FB88-4C37-86DA4FFFDAAF}"/>
                      </a:ext>
                    </a:extLst>
                  </p:cNvPr>
                  <p:cNvSpPr/>
                  <p:nvPr/>
                </p:nvSpPr>
                <p:spPr>
                  <a:xfrm rot="-16200000">
                    <a:off x="7008659" y="3353547"/>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78" name="Straight Connector 1577">
                  <a:extLst>
                    <a:ext uri="{FF2B5EF4-FFF2-40B4-BE49-F238E27FC236}">
                      <a16:creationId xmlns:a16="http://schemas.microsoft.com/office/drawing/2014/main" id="{BC3E3AE8-99BD-1C36-1DC0-1382D76CA18B}"/>
                    </a:ext>
                  </a:extLst>
                </p:cNvPr>
                <p:cNvCxnSpPr/>
                <p:nvPr/>
              </p:nvCxnSpPr>
              <p:spPr>
                <a:xfrm>
                  <a:off x="5307341" y="3154422"/>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579" name="Group 581">
                  <a:extLst>
                    <a:ext uri="{FF2B5EF4-FFF2-40B4-BE49-F238E27FC236}">
                      <a16:creationId xmlns:a16="http://schemas.microsoft.com/office/drawing/2014/main" id="{57E910C0-5E11-81BE-3D07-371A66F2C092}"/>
                    </a:ext>
                  </a:extLst>
                </p:cNvPr>
                <p:cNvGrpSpPr>
                  <a:grpSpLocks/>
                </p:cNvGrpSpPr>
                <p:nvPr/>
              </p:nvGrpSpPr>
              <p:grpSpPr bwMode="auto">
                <a:xfrm>
                  <a:off x="5021285" y="3004002"/>
                  <a:ext cx="284918" cy="443206"/>
                  <a:chOff x="7010400" y="2514600"/>
                  <a:chExt cx="685800" cy="1066800"/>
                </a:xfrm>
              </p:grpSpPr>
              <p:sp>
                <p:nvSpPr>
                  <p:cNvPr id="1580" name="Rectangle 1579">
                    <a:extLst>
                      <a:ext uri="{FF2B5EF4-FFF2-40B4-BE49-F238E27FC236}">
                        <a16:creationId xmlns:a16="http://schemas.microsoft.com/office/drawing/2014/main" id="{FB96E298-28FB-2708-DDF1-7BBB5700B0A3}"/>
                      </a:ext>
                    </a:extLst>
                  </p:cNvPr>
                  <p:cNvSpPr/>
                  <p:nvPr/>
                </p:nvSpPr>
                <p:spPr>
                  <a:xfrm>
                    <a:off x="7011663" y="2511985"/>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1" name="Isosceles Triangle 1580">
                    <a:extLst>
                      <a:ext uri="{FF2B5EF4-FFF2-40B4-BE49-F238E27FC236}">
                        <a16:creationId xmlns:a16="http://schemas.microsoft.com/office/drawing/2014/main" id="{A341C5F3-4E6A-F0B1-851F-18A2747CD5D4}"/>
                      </a:ext>
                    </a:extLst>
                  </p:cNvPr>
                  <p:cNvSpPr/>
                  <p:nvPr/>
                </p:nvSpPr>
                <p:spPr>
                  <a:xfrm rot="-16200000">
                    <a:off x="7011663" y="3353547"/>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79" name="Cloud 1478">
                <a:extLst>
                  <a:ext uri="{FF2B5EF4-FFF2-40B4-BE49-F238E27FC236}">
                    <a16:creationId xmlns:a16="http://schemas.microsoft.com/office/drawing/2014/main" id="{C63202B8-4F63-E90D-432F-09665786BC66}"/>
                  </a:ext>
                </a:extLst>
              </p:cNvPr>
              <p:cNvSpPr/>
              <p:nvPr/>
            </p:nvSpPr>
            <p:spPr>
              <a:xfrm>
                <a:off x="6425139" y="2487550"/>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80" name="Straight Connector 1479">
                <a:extLst>
                  <a:ext uri="{FF2B5EF4-FFF2-40B4-BE49-F238E27FC236}">
                    <a16:creationId xmlns:a16="http://schemas.microsoft.com/office/drawing/2014/main" id="{8434750D-C2B1-8882-EDEF-B27632252C5C}"/>
                  </a:ext>
                </a:extLst>
              </p:cNvPr>
              <p:cNvCxnSpPr/>
              <p:nvPr/>
            </p:nvCxnSpPr>
            <p:spPr>
              <a:xfrm>
                <a:off x="6087165" y="2644882"/>
                <a:ext cx="33797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481" name="Group 483">
                <a:extLst>
                  <a:ext uri="{FF2B5EF4-FFF2-40B4-BE49-F238E27FC236}">
                    <a16:creationId xmlns:a16="http://schemas.microsoft.com/office/drawing/2014/main" id="{75ADCB1B-F6A4-E377-A6BE-03582F15D1E5}"/>
                  </a:ext>
                </a:extLst>
              </p:cNvPr>
              <p:cNvGrpSpPr>
                <a:grpSpLocks/>
              </p:cNvGrpSpPr>
              <p:nvPr/>
            </p:nvGrpSpPr>
            <p:grpSpPr bwMode="auto">
              <a:xfrm>
                <a:off x="2811734" y="1404684"/>
                <a:ext cx="303552" cy="448699"/>
                <a:chOff x="3048000" y="2514600"/>
                <a:chExt cx="685800" cy="1066800"/>
              </a:xfrm>
            </p:grpSpPr>
            <p:sp>
              <p:nvSpPr>
                <p:cNvPr id="1575" name="Rectangle 1574">
                  <a:extLst>
                    <a:ext uri="{FF2B5EF4-FFF2-40B4-BE49-F238E27FC236}">
                      <a16:creationId xmlns:a16="http://schemas.microsoft.com/office/drawing/2014/main" id="{1B078268-4E53-33B0-5258-C7BD663C9DB5}"/>
                    </a:ext>
                  </a:extLst>
                </p:cNvPr>
                <p:cNvSpPr/>
                <p:nvPr/>
              </p:nvSpPr>
              <p:spPr>
                <a:xfrm>
                  <a:off x="3049302" y="2512244"/>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6" name="Isosceles Triangle 1575">
                  <a:extLst>
                    <a:ext uri="{FF2B5EF4-FFF2-40B4-BE49-F238E27FC236}">
                      <a16:creationId xmlns:a16="http://schemas.microsoft.com/office/drawing/2014/main" id="{152D0F46-0168-C560-EE0A-0C5CFB092500}"/>
                    </a:ext>
                  </a:extLst>
                </p:cNvPr>
                <p:cNvSpPr/>
                <p:nvPr/>
              </p:nvSpPr>
              <p:spPr>
                <a:xfrm rot="-16200000">
                  <a:off x="3052087" y="3354572"/>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82" name="Group 484">
                <a:extLst>
                  <a:ext uri="{FF2B5EF4-FFF2-40B4-BE49-F238E27FC236}">
                    <a16:creationId xmlns:a16="http://schemas.microsoft.com/office/drawing/2014/main" id="{1FC67B45-E22C-854D-04B2-2120766C7A7C}"/>
                  </a:ext>
                </a:extLst>
              </p:cNvPr>
              <p:cNvGrpSpPr>
                <a:grpSpLocks/>
              </p:cNvGrpSpPr>
              <p:nvPr/>
            </p:nvGrpSpPr>
            <p:grpSpPr bwMode="auto">
              <a:xfrm>
                <a:off x="2091208" y="1881334"/>
                <a:ext cx="303552" cy="448699"/>
                <a:chOff x="3048000" y="2514600"/>
                <a:chExt cx="685800" cy="1066800"/>
              </a:xfrm>
            </p:grpSpPr>
            <p:sp>
              <p:nvSpPr>
                <p:cNvPr id="1573" name="Rectangle 1572">
                  <a:extLst>
                    <a:ext uri="{FF2B5EF4-FFF2-40B4-BE49-F238E27FC236}">
                      <a16:creationId xmlns:a16="http://schemas.microsoft.com/office/drawing/2014/main" id="{ABBC9978-6AB8-9B92-331B-F87AE3C4C074}"/>
                    </a:ext>
                  </a:extLst>
                </p:cNvPr>
                <p:cNvSpPr/>
                <p:nvPr/>
              </p:nvSpPr>
              <p:spPr>
                <a:xfrm>
                  <a:off x="3071021" y="251504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4" name="Isosceles Triangle 1573">
                  <a:extLst>
                    <a:ext uri="{FF2B5EF4-FFF2-40B4-BE49-F238E27FC236}">
                      <a16:creationId xmlns:a16="http://schemas.microsoft.com/office/drawing/2014/main" id="{27DD3159-2467-728C-DA84-ECB251DE6AE7}"/>
                    </a:ext>
                  </a:extLst>
                </p:cNvPr>
                <p:cNvSpPr/>
                <p:nvPr/>
              </p:nvSpPr>
              <p:spPr>
                <a:xfrm rot="-16200000">
                  <a:off x="3073806" y="335737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83" name="Cloud 1482">
                <a:extLst>
                  <a:ext uri="{FF2B5EF4-FFF2-40B4-BE49-F238E27FC236}">
                    <a16:creationId xmlns:a16="http://schemas.microsoft.com/office/drawing/2014/main" id="{5B5FEAFA-67C8-B890-C14F-A143B92BB09C}"/>
                  </a:ext>
                </a:extLst>
              </p:cNvPr>
              <p:cNvSpPr/>
              <p:nvPr/>
            </p:nvSpPr>
            <p:spPr>
              <a:xfrm>
                <a:off x="2311177" y="4229877"/>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84" name="Group 486">
                <a:extLst>
                  <a:ext uri="{FF2B5EF4-FFF2-40B4-BE49-F238E27FC236}">
                    <a16:creationId xmlns:a16="http://schemas.microsoft.com/office/drawing/2014/main" id="{1BECD1EC-253D-CFA1-858C-0DF9E256ED4A}"/>
                  </a:ext>
                </a:extLst>
              </p:cNvPr>
              <p:cNvGrpSpPr>
                <a:grpSpLocks/>
              </p:cNvGrpSpPr>
              <p:nvPr/>
            </p:nvGrpSpPr>
            <p:grpSpPr bwMode="auto">
              <a:xfrm>
                <a:off x="5160705" y="4307725"/>
                <a:ext cx="303552" cy="448699"/>
                <a:chOff x="3048000" y="2514600"/>
                <a:chExt cx="685800" cy="1066800"/>
              </a:xfrm>
            </p:grpSpPr>
            <p:sp>
              <p:nvSpPr>
                <p:cNvPr id="1571" name="Rectangle 1570">
                  <a:extLst>
                    <a:ext uri="{FF2B5EF4-FFF2-40B4-BE49-F238E27FC236}">
                      <a16:creationId xmlns:a16="http://schemas.microsoft.com/office/drawing/2014/main" id="{5AB31139-7BB2-3754-F161-857F18BCB18B}"/>
                    </a:ext>
                  </a:extLst>
                </p:cNvPr>
                <p:cNvSpPr/>
                <p:nvPr/>
              </p:nvSpPr>
              <p:spPr>
                <a:xfrm>
                  <a:off x="3047876" y="2509626"/>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2" name="Isosceles Triangle 1571">
                  <a:extLst>
                    <a:ext uri="{FF2B5EF4-FFF2-40B4-BE49-F238E27FC236}">
                      <a16:creationId xmlns:a16="http://schemas.microsoft.com/office/drawing/2014/main" id="{D06A8C6E-02B2-0097-6305-FF728F60E007}"/>
                    </a:ext>
                  </a:extLst>
                </p:cNvPr>
                <p:cNvSpPr/>
                <p:nvPr/>
              </p:nvSpPr>
              <p:spPr>
                <a:xfrm rot="-16200000">
                  <a:off x="3050660" y="3351954"/>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85" name="Group 487">
                <a:extLst>
                  <a:ext uri="{FF2B5EF4-FFF2-40B4-BE49-F238E27FC236}">
                    <a16:creationId xmlns:a16="http://schemas.microsoft.com/office/drawing/2014/main" id="{3A5A41EF-5BEE-CC18-AC49-9D3FA0CF6471}"/>
                  </a:ext>
                </a:extLst>
              </p:cNvPr>
              <p:cNvGrpSpPr>
                <a:grpSpLocks/>
              </p:cNvGrpSpPr>
              <p:nvPr/>
            </p:nvGrpSpPr>
            <p:grpSpPr bwMode="auto">
              <a:xfrm>
                <a:off x="3121823" y="2495922"/>
                <a:ext cx="282407" cy="439300"/>
                <a:chOff x="5201639" y="7315200"/>
                <a:chExt cx="685800" cy="1066800"/>
              </a:xfrm>
            </p:grpSpPr>
            <p:sp>
              <p:nvSpPr>
                <p:cNvPr id="1569" name="Rectangle 1568">
                  <a:extLst>
                    <a:ext uri="{FF2B5EF4-FFF2-40B4-BE49-F238E27FC236}">
                      <a16:creationId xmlns:a16="http://schemas.microsoft.com/office/drawing/2014/main" id="{9B1567FC-BFAA-08E4-326E-9425356F5115}"/>
                    </a:ext>
                  </a:extLst>
                </p:cNvPr>
                <p:cNvSpPr/>
                <p:nvPr/>
              </p:nvSpPr>
              <p:spPr>
                <a:xfrm>
                  <a:off x="5200008" y="7309014"/>
                  <a:ext cx="693377" cy="1047163"/>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0" name="Isosceles Triangle 1569">
                  <a:extLst>
                    <a:ext uri="{FF2B5EF4-FFF2-40B4-BE49-F238E27FC236}">
                      <a16:creationId xmlns:a16="http://schemas.microsoft.com/office/drawing/2014/main" id="{6B8B8E9A-D883-7532-7370-103F9047CB00}"/>
                    </a:ext>
                  </a:extLst>
                </p:cNvPr>
                <p:cNvSpPr/>
                <p:nvPr/>
              </p:nvSpPr>
              <p:spPr>
                <a:xfrm rot="5400000">
                  <a:off x="5214153" y="8129764"/>
                  <a:ext cx="155664" cy="155661"/>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86" name="Straight Connector 1485">
                <a:extLst>
                  <a:ext uri="{FF2B5EF4-FFF2-40B4-BE49-F238E27FC236}">
                    <a16:creationId xmlns:a16="http://schemas.microsoft.com/office/drawing/2014/main" id="{DA2BB01A-DEC9-3A57-D548-BE50E31C8FA1}"/>
                  </a:ext>
                </a:extLst>
              </p:cNvPr>
              <p:cNvCxnSpPr/>
              <p:nvPr/>
            </p:nvCxnSpPr>
            <p:spPr>
              <a:xfrm>
                <a:off x="1676020" y="2586611"/>
                <a:ext cx="1439302" cy="0"/>
              </a:xfrm>
              <a:prstGeom prst="line">
                <a:avLst/>
              </a:prstGeom>
            </p:spPr>
            <p:style>
              <a:lnRef idx="1">
                <a:schemeClr val="accent6"/>
              </a:lnRef>
              <a:fillRef idx="0">
                <a:schemeClr val="accent6"/>
              </a:fillRef>
              <a:effectRef idx="0">
                <a:schemeClr val="accent6"/>
              </a:effectRef>
              <a:fontRef idx="minor">
                <a:schemeClr val="tx1"/>
              </a:fontRef>
            </p:style>
          </p:cxnSp>
          <p:sp>
            <p:nvSpPr>
              <p:cNvPr id="1487" name="Cloud 1486">
                <a:extLst>
                  <a:ext uri="{FF2B5EF4-FFF2-40B4-BE49-F238E27FC236}">
                    <a16:creationId xmlns:a16="http://schemas.microsoft.com/office/drawing/2014/main" id="{02291E83-357E-DEDD-CB13-7040B8178A92}"/>
                  </a:ext>
                </a:extLst>
              </p:cNvPr>
              <p:cNvSpPr/>
              <p:nvPr/>
            </p:nvSpPr>
            <p:spPr>
              <a:xfrm>
                <a:off x="5731711" y="4317287"/>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88" name="Group 490">
                <a:extLst>
                  <a:ext uri="{FF2B5EF4-FFF2-40B4-BE49-F238E27FC236}">
                    <a16:creationId xmlns:a16="http://schemas.microsoft.com/office/drawing/2014/main" id="{69E8DE0A-39D7-F276-EE19-F6D303145CE8}"/>
                  </a:ext>
                </a:extLst>
              </p:cNvPr>
              <p:cNvGrpSpPr>
                <a:grpSpLocks/>
              </p:cNvGrpSpPr>
              <p:nvPr/>
            </p:nvGrpSpPr>
            <p:grpSpPr bwMode="auto">
              <a:xfrm>
                <a:off x="6510494" y="4307724"/>
                <a:ext cx="303552" cy="448699"/>
                <a:chOff x="3048000" y="2514600"/>
                <a:chExt cx="685800" cy="1066800"/>
              </a:xfrm>
            </p:grpSpPr>
            <p:sp>
              <p:nvSpPr>
                <p:cNvPr id="1567" name="Rectangle 1566">
                  <a:extLst>
                    <a:ext uri="{FF2B5EF4-FFF2-40B4-BE49-F238E27FC236}">
                      <a16:creationId xmlns:a16="http://schemas.microsoft.com/office/drawing/2014/main" id="{D9538640-46D3-52FC-D6E1-9D70E7048C36}"/>
                    </a:ext>
                  </a:extLst>
                </p:cNvPr>
                <p:cNvSpPr/>
                <p:nvPr/>
              </p:nvSpPr>
              <p:spPr>
                <a:xfrm>
                  <a:off x="3052644" y="2509626"/>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8" name="Isosceles Triangle 1567">
                  <a:extLst>
                    <a:ext uri="{FF2B5EF4-FFF2-40B4-BE49-F238E27FC236}">
                      <a16:creationId xmlns:a16="http://schemas.microsoft.com/office/drawing/2014/main" id="{FB15A0DF-0EE1-F735-255A-06751589C817}"/>
                    </a:ext>
                  </a:extLst>
                </p:cNvPr>
                <p:cNvSpPr/>
                <p:nvPr/>
              </p:nvSpPr>
              <p:spPr>
                <a:xfrm rot="-16200000">
                  <a:off x="3055429" y="3351954"/>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89" name="Straight Connector 1488">
                <a:extLst>
                  <a:ext uri="{FF2B5EF4-FFF2-40B4-BE49-F238E27FC236}">
                    <a16:creationId xmlns:a16="http://schemas.microsoft.com/office/drawing/2014/main" id="{D48E8873-CAD9-511C-0A7E-CA9E40EC742E}"/>
                  </a:ext>
                </a:extLst>
              </p:cNvPr>
              <p:cNvCxnSpPr/>
              <p:nvPr/>
            </p:nvCxnSpPr>
            <p:spPr>
              <a:xfrm>
                <a:off x="2771523" y="4381384"/>
                <a:ext cx="234251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490" name="Straight Connector 1489">
                <a:extLst>
                  <a:ext uri="{FF2B5EF4-FFF2-40B4-BE49-F238E27FC236}">
                    <a16:creationId xmlns:a16="http://schemas.microsoft.com/office/drawing/2014/main" id="{316DCE59-3A18-D2D3-47ED-3D0F520BBE26}"/>
                  </a:ext>
                </a:extLst>
              </p:cNvPr>
              <p:cNvCxnSpPr/>
              <p:nvPr/>
            </p:nvCxnSpPr>
            <p:spPr>
              <a:xfrm>
                <a:off x="5469488" y="4404693"/>
                <a:ext cx="2971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1" name="Straight Connector 1490">
                <a:extLst>
                  <a:ext uri="{FF2B5EF4-FFF2-40B4-BE49-F238E27FC236}">
                    <a16:creationId xmlns:a16="http://schemas.microsoft.com/office/drawing/2014/main" id="{77D985AF-14B8-88E5-C078-DFF3239C0D29}"/>
                  </a:ext>
                </a:extLst>
              </p:cNvPr>
              <p:cNvCxnSpPr/>
              <p:nvPr/>
            </p:nvCxnSpPr>
            <p:spPr>
              <a:xfrm>
                <a:off x="6215362" y="4404693"/>
                <a:ext cx="29718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92" name="Group 494">
                <a:extLst>
                  <a:ext uri="{FF2B5EF4-FFF2-40B4-BE49-F238E27FC236}">
                    <a16:creationId xmlns:a16="http://schemas.microsoft.com/office/drawing/2014/main" id="{54CAC56D-D9AE-1F19-7FAC-7621D3D3C99B}"/>
                  </a:ext>
                </a:extLst>
              </p:cNvPr>
              <p:cNvGrpSpPr>
                <a:grpSpLocks/>
              </p:cNvGrpSpPr>
              <p:nvPr/>
            </p:nvGrpSpPr>
            <p:grpSpPr bwMode="auto">
              <a:xfrm>
                <a:off x="6607507" y="1397951"/>
                <a:ext cx="284918" cy="443206"/>
                <a:chOff x="7010400" y="2514600"/>
                <a:chExt cx="685800" cy="1066800"/>
              </a:xfrm>
            </p:grpSpPr>
            <p:sp>
              <p:nvSpPr>
                <p:cNvPr id="1565" name="Rectangle 1564">
                  <a:extLst>
                    <a:ext uri="{FF2B5EF4-FFF2-40B4-BE49-F238E27FC236}">
                      <a16:creationId xmlns:a16="http://schemas.microsoft.com/office/drawing/2014/main" id="{3B51DE42-D1E5-96B4-103A-F40BE6445886}"/>
                    </a:ext>
                  </a:extLst>
                </p:cNvPr>
                <p:cNvSpPr/>
                <p:nvPr/>
              </p:nvSpPr>
              <p:spPr>
                <a:xfrm>
                  <a:off x="7006247" y="2514388"/>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6" name="Isosceles Triangle 1565">
                  <a:extLst>
                    <a:ext uri="{FF2B5EF4-FFF2-40B4-BE49-F238E27FC236}">
                      <a16:creationId xmlns:a16="http://schemas.microsoft.com/office/drawing/2014/main" id="{9931AEFD-6263-ED32-1F08-DAC0AF9DCBBC}"/>
                    </a:ext>
                  </a:extLst>
                </p:cNvPr>
                <p:cNvSpPr/>
                <p:nvPr/>
              </p:nvSpPr>
              <p:spPr>
                <a:xfrm rot="-16200000">
                  <a:off x="7006238" y="3355959"/>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93" name="Cloud 1492">
                <a:extLst>
                  <a:ext uri="{FF2B5EF4-FFF2-40B4-BE49-F238E27FC236}">
                    <a16:creationId xmlns:a16="http://schemas.microsoft.com/office/drawing/2014/main" id="{D079CC36-A8A8-638E-5DB1-E780F21AFC9F}"/>
                  </a:ext>
                </a:extLst>
              </p:cNvPr>
              <p:cNvSpPr/>
              <p:nvPr/>
            </p:nvSpPr>
            <p:spPr>
              <a:xfrm>
                <a:off x="6011414" y="1397864"/>
                <a:ext cx="483651"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4" name="Rectangle 1493">
                <a:extLst>
                  <a:ext uri="{FF2B5EF4-FFF2-40B4-BE49-F238E27FC236}">
                    <a16:creationId xmlns:a16="http://schemas.microsoft.com/office/drawing/2014/main" id="{2B44E5BE-EFAA-EE0F-9887-9E96B7F83675}"/>
                  </a:ext>
                </a:extLst>
              </p:cNvPr>
              <p:cNvSpPr/>
              <p:nvPr/>
            </p:nvSpPr>
            <p:spPr>
              <a:xfrm>
                <a:off x="1524514" y="364133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5" name="Chord 1494">
                <a:extLst>
                  <a:ext uri="{FF2B5EF4-FFF2-40B4-BE49-F238E27FC236}">
                    <a16:creationId xmlns:a16="http://schemas.microsoft.com/office/drawing/2014/main" id="{F10896D6-BFE4-A3F4-2C61-30F7A6EE22CB}"/>
                  </a:ext>
                </a:extLst>
              </p:cNvPr>
              <p:cNvSpPr/>
              <p:nvPr/>
            </p:nvSpPr>
            <p:spPr>
              <a:xfrm rot="12084446">
                <a:off x="3424163" y="3466518"/>
                <a:ext cx="396246" cy="390420"/>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96" name="Straight Connector 1495">
                <a:extLst>
                  <a:ext uri="{FF2B5EF4-FFF2-40B4-BE49-F238E27FC236}">
                    <a16:creationId xmlns:a16="http://schemas.microsoft.com/office/drawing/2014/main" id="{64CB9780-FD09-0FBA-2C54-7C229598EF02}"/>
                  </a:ext>
                </a:extLst>
              </p:cNvPr>
              <p:cNvCxnSpPr/>
              <p:nvPr/>
            </p:nvCxnSpPr>
            <p:spPr>
              <a:xfrm>
                <a:off x="2643325" y="3536444"/>
                <a:ext cx="0" cy="23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7" name="Straight Connector 1496">
                <a:extLst>
                  <a:ext uri="{FF2B5EF4-FFF2-40B4-BE49-F238E27FC236}">
                    <a16:creationId xmlns:a16="http://schemas.microsoft.com/office/drawing/2014/main" id="{01308593-C171-F7D1-E9AC-590E48285632}"/>
                  </a:ext>
                </a:extLst>
              </p:cNvPr>
              <p:cNvCxnSpPr/>
              <p:nvPr/>
            </p:nvCxnSpPr>
            <p:spPr>
              <a:xfrm>
                <a:off x="2643325" y="3536444"/>
                <a:ext cx="90903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98" name="Group 500">
                <a:extLst>
                  <a:ext uri="{FF2B5EF4-FFF2-40B4-BE49-F238E27FC236}">
                    <a16:creationId xmlns:a16="http://schemas.microsoft.com/office/drawing/2014/main" id="{5118954D-0B3F-FCDE-540D-A8E1FB26212E}"/>
                  </a:ext>
                </a:extLst>
              </p:cNvPr>
              <p:cNvGrpSpPr>
                <a:grpSpLocks/>
              </p:cNvGrpSpPr>
              <p:nvPr/>
            </p:nvGrpSpPr>
            <p:grpSpPr bwMode="auto">
              <a:xfrm>
                <a:off x="3206420" y="3723575"/>
                <a:ext cx="198353" cy="143246"/>
                <a:chOff x="5237565" y="4063130"/>
                <a:chExt cx="198353" cy="143246"/>
              </a:xfrm>
            </p:grpSpPr>
            <p:sp>
              <p:nvSpPr>
                <p:cNvPr id="1563" name="Isosceles Triangle 1562">
                  <a:extLst>
                    <a:ext uri="{FF2B5EF4-FFF2-40B4-BE49-F238E27FC236}">
                      <a16:creationId xmlns:a16="http://schemas.microsoft.com/office/drawing/2014/main" id="{CF5D6672-FE0D-8BF9-E73F-3D6A9E9F0AFB}"/>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4" name="Oval 1563">
                  <a:extLst>
                    <a:ext uri="{FF2B5EF4-FFF2-40B4-BE49-F238E27FC236}">
                      <a16:creationId xmlns:a16="http://schemas.microsoft.com/office/drawing/2014/main" id="{6094CE8F-D822-007C-B9DC-8CDD4F86B2CC}"/>
                    </a:ext>
                  </a:extLst>
                </p:cNvPr>
                <p:cNvSpPr/>
                <p:nvPr/>
              </p:nvSpPr>
              <p:spPr>
                <a:xfrm>
                  <a:off x="5379552" y="4103258"/>
                  <a:ext cx="58271" cy="5244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499" name="Straight Connector 1498">
                <a:extLst>
                  <a:ext uri="{FF2B5EF4-FFF2-40B4-BE49-F238E27FC236}">
                    <a16:creationId xmlns:a16="http://schemas.microsoft.com/office/drawing/2014/main" id="{DC278281-F4D6-3D7A-AE10-D3BF110C6383}"/>
                  </a:ext>
                </a:extLst>
              </p:cNvPr>
              <p:cNvCxnSpPr/>
              <p:nvPr/>
            </p:nvCxnSpPr>
            <p:spPr>
              <a:xfrm>
                <a:off x="3051225" y="3775357"/>
                <a:ext cx="145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0" name="Straight Connector 1499">
                <a:extLst>
                  <a:ext uri="{FF2B5EF4-FFF2-40B4-BE49-F238E27FC236}">
                    <a16:creationId xmlns:a16="http://schemas.microsoft.com/office/drawing/2014/main" id="{FB29CF73-D007-FC33-6A3A-6666705EC0BF}"/>
                  </a:ext>
                </a:extLst>
              </p:cNvPr>
              <p:cNvCxnSpPr/>
              <p:nvPr/>
            </p:nvCxnSpPr>
            <p:spPr>
              <a:xfrm>
                <a:off x="3406679" y="3792840"/>
                <a:ext cx="145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1" name="Straight Connector 1500">
                <a:extLst>
                  <a:ext uri="{FF2B5EF4-FFF2-40B4-BE49-F238E27FC236}">
                    <a16:creationId xmlns:a16="http://schemas.microsoft.com/office/drawing/2014/main" id="{7C8EF390-ECEB-293A-4158-E6778D074681}"/>
                  </a:ext>
                </a:extLst>
              </p:cNvPr>
              <p:cNvCxnSpPr/>
              <p:nvPr/>
            </p:nvCxnSpPr>
            <p:spPr>
              <a:xfrm>
                <a:off x="3884505" y="3652988"/>
                <a:ext cx="12528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2" name="Straight Connector 1501">
                <a:extLst>
                  <a:ext uri="{FF2B5EF4-FFF2-40B4-BE49-F238E27FC236}">
                    <a16:creationId xmlns:a16="http://schemas.microsoft.com/office/drawing/2014/main" id="{88241A0F-079F-AACC-B12E-CD0C73353D73}"/>
                  </a:ext>
                </a:extLst>
              </p:cNvPr>
              <p:cNvCxnSpPr/>
              <p:nvPr/>
            </p:nvCxnSpPr>
            <p:spPr>
              <a:xfrm>
                <a:off x="2550091" y="3775357"/>
                <a:ext cx="21560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03" name="Group 505">
                <a:extLst>
                  <a:ext uri="{FF2B5EF4-FFF2-40B4-BE49-F238E27FC236}">
                    <a16:creationId xmlns:a16="http://schemas.microsoft.com/office/drawing/2014/main" id="{416D2727-9827-32DB-B2E6-3D7F2534D77F}"/>
                  </a:ext>
                </a:extLst>
              </p:cNvPr>
              <p:cNvGrpSpPr>
                <a:grpSpLocks/>
              </p:cNvGrpSpPr>
              <p:nvPr/>
            </p:nvGrpSpPr>
            <p:grpSpPr bwMode="auto">
              <a:xfrm>
                <a:off x="2249014" y="3650648"/>
                <a:ext cx="303552" cy="448699"/>
                <a:chOff x="3048000" y="2514600"/>
                <a:chExt cx="685800" cy="1066800"/>
              </a:xfrm>
            </p:grpSpPr>
            <p:sp>
              <p:nvSpPr>
                <p:cNvPr id="1561" name="Rectangle 1560">
                  <a:extLst>
                    <a:ext uri="{FF2B5EF4-FFF2-40B4-BE49-F238E27FC236}">
                      <a16:creationId xmlns:a16="http://schemas.microsoft.com/office/drawing/2014/main" id="{EDEC6EF9-B18B-C388-DB9F-1FD4E98E93F2}"/>
                    </a:ext>
                  </a:extLst>
                </p:cNvPr>
                <p:cNvSpPr/>
                <p:nvPr/>
              </p:nvSpPr>
              <p:spPr>
                <a:xfrm>
                  <a:off x="3069960" y="2492450"/>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2" name="Isosceles Triangle 1561">
                  <a:extLst>
                    <a:ext uri="{FF2B5EF4-FFF2-40B4-BE49-F238E27FC236}">
                      <a16:creationId xmlns:a16="http://schemas.microsoft.com/office/drawing/2014/main" id="{051FF9A2-41C2-0190-5C31-D64E16A29292}"/>
                    </a:ext>
                  </a:extLst>
                </p:cNvPr>
                <p:cNvSpPr/>
                <p:nvPr/>
              </p:nvSpPr>
              <p:spPr>
                <a:xfrm rot="-16200000">
                  <a:off x="3072744" y="3334778"/>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04" name="Group 506">
                <a:extLst>
                  <a:ext uri="{FF2B5EF4-FFF2-40B4-BE49-F238E27FC236}">
                    <a16:creationId xmlns:a16="http://schemas.microsoft.com/office/drawing/2014/main" id="{DDFB4E3A-5FC2-3701-EEB7-C53821289C29}"/>
                  </a:ext>
                </a:extLst>
              </p:cNvPr>
              <p:cNvGrpSpPr>
                <a:grpSpLocks/>
              </p:cNvGrpSpPr>
              <p:nvPr/>
            </p:nvGrpSpPr>
            <p:grpSpPr bwMode="auto">
              <a:xfrm>
                <a:off x="2763466" y="3650316"/>
                <a:ext cx="303552" cy="448699"/>
                <a:chOff x="3048000" y="2514600"/>
                <a:chExt cx="685800" cy="1066800"/>
              </a:xfrm>
            </p:grpSpPr>
            <p:sp>
              <p:nvSpPr>
                <p:cNvPr id="1559" name="Rectangle 1558">
                  <a:extLst>
                    <a:ext uri="{FF2B5EF4-FFF2-40B4-BE49-F238E27FC236}">
                      <a16:creationId xmlns:a16="http://schemas.microsoft.com/office/drawing/2014/main" id="{628624C9-5C31-36CA-F56F-8FF9A2322DB6}"/>
                    </a:ext>
                  </a:extLst>
                </p:cNvPr>
                <p:cNvSpPr/>
                <p:nvPr/>
              </p:nvSpPr>
              <p:spPr>
                <a:xfrm>
                  <a:off x="3053034" y="249324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0" name="Isosceles Triangle 1559">
                  <a:extLst>
                    <a:ext uri="{FF2B5EF4-FFF2-40B4-BE49-F238E27FC236}">
                      <a16:creationId xmlns:a16="http://schemas.microsoft.com/office/drawing/2014/main" id="{010DF237-383E-E85F-A50D-6A086B7AEF61}"/>
                    </a:ext>
                  </a:extLst>
                </p:cNvPr>
                <p:cNvSpPr/>
                <p:nvPr/>
              </p:nvSpPr>
              <p:spPr>
                <a:xfrm rot="-16200000">
                  <a:off x="3055819" y="333557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05" name="Group 507">
                <a:extLst>
                  <a:ext uri="{FF2B5EF4-FFF2-40B4-BE49-F238E27FC236}">
                    <a16:creationId xmlns:a16="http://schemas.microsoft.com/office/drawing/2014/main" id="{6401BFF6-E77D-C436-6B75-5020FCEFBAFB}"/>
                  </a:ext>
                </a:extLst>
              </p:cNvPr>
              <p:cNvGrpSpPr>
                <a:grpSpLocks/>
              </p:cNvGrpSpPr>
              <p:nvPr/>
            </p:nvGrpSpPr>
            <p:grpSpPr bwMode="auto">
              <a:xfrm>
                <a:off x="5115419" y="3494047"/>
                <a:ext cx="729028" cy="443206"/>
                <a:chOff x="5021285" y="3004002"/>
                <a:chExt cx="729028" cy="443206"/>
              </a:xfrm>
            </p:grpSpPr>
            <p:grpSp>
              <p:nvGrpSpPr>
                <p:cNvPr id="1552" name="Group 554">
                  <a:extLst>
                    <a:ext uri="{FF2B5EF4-FFF2-40B4-BE49-F238E27FC236}">
                      <a16:creationId xmlns:a16="http://schemas.microsoft.com/office/drawing/2014/main" id="{A301363A-BF25-D8BA-C9EF-DD3348D8779A}"/>
                    </a:ext>
                  </a:extLst>
                </p:cNvPr>
                <p:cNvGrpSpPr>
                  <a:grpSpLocks/>
                </p:cNvGrpSpPr>
                <p:nvPr/>
              </p:nvGrpSpPr>
              <p:grpSpPr bwMode="auto">
                <a:xfrm>
                  <a:off x="5465395" y="3004002"/>
                  <a:ext cx="284918" cy="443206"/>
                  <a:chOff x="7010400" y="2514600"/>
                  <a:chExt cx="685800" cy="1066800"/>
                </a:xfrm>
              </p:grpSpPr>
              <p:sp>
                <p:nvSpPr>
                  <p:cNvPr id="1557" name="Rectangle 1556">
                    <a:extLst>
                      <a:ext uri="{FF2B5EF4-FFF2-40B4-BE49-F238E27FC236}">
                        <a16:creationId xmlns:a16="http://schemas.microsoft.com/office/drawing/2014/main" id="{DE6351AB-229E-B17B-F9E4-A9821EE54D29}"/>
                      </a:ext>
                    </a:extLst>
                  </p:cNvPr>
                  <p:cNvSpPr/>
                  <p:nvPr/>
                </p:nvSpPr>
                <p:spPr>
                  <a:xfrm>
                    <a:off x="7004065" y="2490409"/>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8" name="Isosceles Triangle 1557">
                    <a:extLst>
                      <a:ext uri="{FF2B5EF4-FFF2-40B4-BE49-F238E27FC236}">
                        <a16:creationId xmlns:a16="http://schemas.microsoft.com/office/drawing/2014/main" id="{9736511C-156B-31D4-478A-6A5E523A4CD8}"/>
                      </a:ext>
                    </a:extLst>
                  </p:cNvPr>
                  <p:cNvSpPr/>
                  <p:nvPr/>
                </p:nvSpPr>
                <p:spPr>
                  <a:xfrm rot="-16200000">
                    <a:off x="7004056" y="3331980"/>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53" name="Straight Connector 1552">
                  <a:extLst>
                    <a:ext uri="{FF2B5EF4-FFF2-40B4-BE49-F238E27FC236}">
                      <a16:creationId xmlns:a16="http://schemas.microsoft.com/office/drawing/2014/main" id="{70F594C8-1DFC-78EE-0E4E-94214FE01031}"/>
                    </a:ext>
                  </a:extLst>
                </p:cNvPr>
                <p:cNvCxnSpPr/>
                <p:nvPr/>
              </p:nvCxnSpPr>
              <p:spPr>
                <a:xfrm>
                  <a:off x="5305429" y="3145458"/>
                  <a:ext cx="15733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554" name="Group 556">
                  <a:extLst>
                    <a:ext uri="{FF2B5EF4-FFF2-40B4-BE49-F238E27FC236}">
                      <a16:creationId xmlns:a16="http://schemas.microsoft.com/office/drawing/2014/main" id="{FB403B93-8615-674A-CAD3-25AF47D5CF9A}"/>
                    </a:ext>
                  </a:extLst>
                </p:cNvPr>
                <p:cNvGrpSpPr>
                  <a:grpSpLocks/>
                </p:cNvGrpSpPr>
                <p:nvPr/>
              </p:nvGrpSpPr>
              <p:grpSpPr bwMode="auto">
                <a:xfrm>
                  <a:off x="5021285" y="3004002"/>
                  <a:ext cx="284918" cy="443206"/>
                  <a:chOff x="7010400" y="2514600"/>
                  <a:chExt cx="685800" cy="1066800"/>
                </a:xfrm>
              </p:grpSpPr>
              <p:sp>
                <p:nvSpPr>
                  <p:cNvPr id="1555" name="Rectangle 1554">
                    <a:extLst>
                      <a:ext uri="{FF2B5EF4-FFF2-40B4-BE49-F238E27FC236}">
                        <a16:creationId xmlns:a16="http://schemas.microsoft.com/office/drawing/2014/main" id="{6CD0F35C-930E-6A35-2E36-F6FD559AED62}"/>
                      </a:ext>
                    </a:extLst>
                  </p:cNvPr>
                  <p:cNvSpPr/>
                  <p:nvPr/>
                </p:nvSpPr>
                <p:spPr>
                  <a:xfrm>
                    <a:off x="7007069" y="2490409"/>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6" name="Isosceles Triangle 1555">
                    <a:extLst>
                      <a:ext uri="{FF2B5EF4-FFF2-40B4-BE49-F238E27FC236}">
                        <a16:creationId xmlns:a16="http://schemas.microsoft.com/office/drawing/2014/main" id="{1361A381-8164-8326-82F2-29EFBCC71A35}"/>
                      </a:ext>
                    </a:extLst>
                  </p:cNvPr>
                  <p:cNvSpPr/>
                  <p:nvPr/>
                </p:nvSpPr>
                <p:spPr>
                  <a:xfrm rot="-16200000">
                    <a:off x="7007060" y="3331980"/>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506" name="Straight Connector 1505">
                <a:extLst>
                  <a:ext uri="{FF2B5EF4-FFF2-40B4-BE49-F238E27FC236}">
                    <a16:creationId xmlns:a16="http://schemas.microsoft.com/office/drawing/2014/main" id="{822C1A41-A0FF-B0EE-DA08-26276D71BE43}"/>
                  </a:ext>
                </a:extLst>
              </p:cNvPr>
              <p:cNvCxnSpPr/>
              <p:nvPr/>
            </p:nvCxnSpPr>
            <p:spPr>
              <a:xfrm>
                <a:off x="1681845" y="1520237"/>
                <a:ext cx="11188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7" name="Straight Connector 1506">
                <a:extLst>
                  <a:ext uri="{FF2B5EF4-FFF2-40B4-BE49-F238E27FC236}">
                    <a16:creationId xmlns:a16="http://schemas.microsoft.com/office/drawing/2014/main" id="{7D3241C7-77A6-9952-6149-F471C20E6507}"/>
                  </a:ext>
                </a:extLst>
              </p:cNvPr>
              <p:cNvCxnSpPr/>
              <p:nvPr/>
            </p:nvCxnSpPr>
            <p:spPr>
              <a:xfrm>
                <a:off x="1693499" y="1980583"/>
                <a:ext cx="40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8" name="Straight Connector 1507">
                <a:extLst>
                  <a:ext uri="{FF2B5EF4-FFF2-40B4-BE49-F238E27FC236}">
                    <a16:creationId xmlns:a16="http://schemas.microsoft.com/office/drawing/2014/main" id="{B7950646-9A66-D08D-6E70-F2E6F2159202}"/>
                  </a:ext>
                </a:extLst>
              </p:cNvPr>
              <p:cNvCxnSpPr/>
              <p:nvPr/>
            </p:nvCxnSpPr>
            <p:spPr>
              <a:xfrm>
                <a:off x="1699328" y="3722914"/>
                <a:ext cx="553577" cy="0"/>
              </a:xfrm>
              <a:prstGeom prst="line">
                <a:avLst/>
              </a:prstGeom>
            </p:spPr>
            <p:style>
              <a:lnRef idx="1">
                <a:schemeClr val="accent1"/>
              </a:lnRef>
              <a:fillRef idx="0">
                <a:schemeClr val="accent1"/>
              </a:fillRef>
              <a:effectRef idx="0">
                <a:schemeClr val="accent1"/>
              </a:effectRef>
              <a:fontRef idx="minor">
                <a:schemeClr val="tx1"/>
              </a:fontRef>
            </p:style>
          </p:cxnSp>
          <p:sp>
            <p:nvSpPr>
              <p:cNvPr id="1509" name="Rectangle 1508">
                <a:extLst>
                  <a:ext uri="{FF2B5EF4-FFF2-40B4-BE49-F238E27FC236}">
                    <a16:creationId xmlns:a16="http://schemas.microsoft.com/office/drawing/2014/main" id="{281A0842-F000-AE7A-0437-A6976D8BB8E6}"/>
                  </a:ext>
                </a:extLst>
              </p:cNvPr>
              <p:cNvSpPr/>
              <p:nvPr/>
            </p:nvSpPr>
            <p:spPr>
              <a:xfrm>
                <a:off x="7986813" y="1444482"/>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0" name="Rectangle 1509">
                <a:extLst>
                  <a:ext uri="{FF2B5EF4-FFF2-40B4-BE49-F238E27FC236}">
                    <a16:creationId xmlns:a16="http://schemas.microsoft.com/office/drawing/2014/main" id="{F10C8B77-1B36-B7EB-C218-8D9AE42A5247}"/>
                  </a:ext>
                </a:extLst>
              </p:cNvPr>
              <p:cNvSpPr/>
              <p:nvPr/>
            </p:nvSpPr>
            <p:spPr>
              <a:xfrm>
                <a:off x="7980988" y="4299804"/>
                <a:ext cx="151506" cy="15733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1" name="Rectangle 1510">
                <a:extLst>
                  <a:ext uri="{FF2B5EF4-FFF2-40B4-BE49-F238E27FC236}">
                    <a16:creationId xmlns:a16="http://schemas.microsoft.com/office/drawing/2014/main" id="{B0F60DE9-5979-30E2-9853-F2DC042592EA}"/>
                  </a:ext>
                </a:extLst>
              </p:cNvPr>
              <p:cNvSpPr/>
              <p:nvPr/>
            </p:nvSpPr>
            <p:spPr>
              <a:xfrm>
                <a:off x="7986813" y="1939795"/>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2" name="Rectangle 1511">
                <a:extLst>
                  <a:ext uri="{FF2B5EF4-FFF2-40B4-BE49-F238E27FC236}">
                    <a16:creationId xmlns:a16="http://schemas.microsoft.com/office/drawing/2014/main" id="{99D0179B-C67F-8485-D397-2E4BCE32A8E8}"/>
                  </a:ext>
                </a:extLst>
              </p:cNvPr>
              <p:cNvSpPr/>
              <p:nvPr/>
            </p:nvSpPr>
            <p:spPr>
              <a:xfrm>
                <a:off x="7980988" y="253999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3" name="Rectangle 1512">
                <a:extLst>
                  <a:ext uri="{FF2B5EF4-FFF2-40B4-BE49-F238E27FC236}">
                    <a16:creationId xmlns:a16="http://schemas.microsoft.com/office/drawing/2014/main" id="{6F18948A-AE82-0866-73C9-C2A5A34D5A3F}"/>
                  </a:ext>
                </a:extLst>
              </p:cNvPr>
              <p:cNvSpPr/>
              <p:nvPr/>
            </p:nvSpPr>
            <p:spPr>
              <a:xfrm>
                <a:off x="7980988" y="357140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14" name="Straight Connector 1513">
                <a:extLst>
                  <a:ext uri="{FF2B5EF4-FFF2-40B4-BE49-F238E27FC236}">
                    <a16:creationId xmlns:a16="http://schemas.microsoft.com/office/drawing/2014/main" id="{F2FFAE27-99A6-500A-F6F6-560B4E2F8DAB}"/>
                  </a:ext>
                </a:extLst>
              </p:cNvPr>
              <p:cNvCxnSpPr/>
              <p:nvPr/>
            </p:nvCxnSpPr>
            <p:spPr>
              <a:xfrm>
                <a:off x="6891310" y="2609919"/>
                <a:ext cx="108967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15" name="Straight Connector 1514">
                <a:extLst>
                  <a:ext uri="{FF2B5EF4-FFF2-40B4-BE49-F238E27FC236}">
                    <a16:creationId xmlns:a16="http://schemas.microsoft.com/office/drawing/2014/main" id="{4054DF42-089D-CC23-B48E-ED0EF3D54651}"/>
                  </a:ext>
                </a:extLst>
              </p:cNvPr>
              <p:cNvCxnSpPr/>
              <p:nvPr/>
            </p:nvCxnSpPr>
            <p:spPr>
              <a:xfrm>
                <a:off x="5854079" y="3641333"/>
                <a:ext cx="212690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16" name="Straight Connector 1515">
                <a:extLst>
                  <a:ext uri="{FF2B5EF4-FFF2-40B4-BE49-F238E27FC236}">
                    <a16:creationId xmlns:a16="http://schemas.microsoft.com/office/drawing/2014/main" id="{F6E08AF3-1916-7B69-B3AE-5F144FE97102}"/>
                  </a:ext>
                </a:extLst>
              </p:cNvPr>
              <p:cNvCxnSpPr/>
              <p:nvPr/>
            </p:nvCxnSpPr>
            <p:spPr>
              <a:xfrm>
                <a:off x="5376253" y="2015546"/>
                <a:ext cx="260473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17" name="Straight Connector 1516">
                <a:extLst>
                  <a:ext uri="{FF2B5EF4-FFF2-40B4-BE49-F238E27FC236}">
                    <a16:creationId xmlns:a16="http://schemas.microsoft.com/office/drawing/2014/main" id="{7BA39482-6368-6793-C7A1-2CE45DA9A315}"/>
                  </a:ext>
                </a:extLst>
              </p:cNvPr>
              <p:cNvCxnSpPr>
                <a:endCxn id="1483" idx="2"/>
              </p:cNvCxnSpPr>
              <p:nvPr/>
            </p:nvCxnSpPr>
            <p:spPr>
              <a:xfrm>
                <a:off x="1681845" y="4381384"/>
                <a:ext cx="629331"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518" name="Group 520">
                <a:extLst>
                  <a:ext uri="{FF2B5EF4-FFF2-40B4-BE49-F238E27FC236}">
                    <a16:creationId xmlns:a16="http://schemas.microsoft.com/office/drawing/2014/main" id="{B7A93C98-F8E5-BDA4-BAB1-3CA7E74BE04C}"/>
                  </a:ext>
                </a:extLst>
              </p:cNvPr>
              <p:cNvGrpSpPr>
                <a:grpSpLocks/>
              </p:cNvGrpSpPr>
              <p:nvPr/>
            </p:nvGrpSpPr>
            <p:grpSpPr bwMode="auto">
              <a:xfrm>
                <a:off x="4730244" y="6019372"/>
                <a:ext cx="234078" cy="364122"/>
                <a:chOff x="7010400" y="2514600"/>
                <a:chExt cx="685800" cy="1066800"/>
              </a:xfrm>
            </p:grpSpPr>
            <p:sp>
              <p:nvSpPr>
                <p:cNvPr id="1550" name="Rectangle 1549">
                  <a:extLst>
                    <a:ext uri="{FF2B5EF4-FFF2-40B4-BE49-F238E27FC236}">
                      <a16:creationId xmlns:a16="http://schemas.microsoft.com/office/drawing/2014/main" id="{4860BAAC-AA8F-9375-C9C3-2146A56D3E9C}"/>
                    </a:ext>
                  </a:extLst>
                </p:cNvPr>
                <p:cNvSpPr/>
                <p:nvPr/>
              </p:nvSpPr>
              <p:spPr>
                <a:xfrm>
                  <a:off x="7008056" y="2512998"/>
                  <a:ext cx="682896" cy="1041409"/>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1" name="Isosceles Triangle 1550">
                  <a:extLst>
                    <a:ext uri="{FF2B5EF4-FFF2-40B4-BE49-F238E27FC236}">
                      <a16:creationId xmlns:a16="http://schemas.microsoft.com/office/drawing/2014/main" id="{641715B5-8CD9-7A3C-1642-42E8EC86BB3A}"/>
                    </a:ext>
                  </a:extLst>
                </p:cNvPr>
                <p:cNvSpPr/>
                <p:nvPr/>
              </p:nvSpPr>
              <p:spPr>
                <a:xfrm rot="-16200000">
                  <a:off x="7016595" y="3340999"/>
                  <a:ext cx="136579" cy="153646"/>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19" name="Straight Connector 1518">
                <a:extLst>
                  <a:ext uri="{FF2B5EF4-FFF2-40B4-BE49-F238E27FC236}">
                    <a16:creationId xmlns:a16="http://schemas.microsoft.com/office/drawing/2014/main" id="{1ACE491C-3A19-C1ED-4B19-F56D8B0703B5}"/>
                  </a:ext>
                </a:extLst>
              </p:cNvPr>
              <p:cNvCxnSpPr/>
              <p:nvPr/>
            </p:nvCxnSpPr>
            <p:spPr>
              <a:xfrm>
                <a:off x="4636208" y="6327665"/>
                <a:ext cx="9906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520" name="Group 522">
                <a:extLst>
                  <a:ext uri="{FF2B5EF4-FFF2-40B4-BE49-F238E27FC236}">
                    <a16:creationId xmlns:a16="http://schemas.microsoft.com/office/drawing/2014/main" id="{003E395F-07A2-CBA6-79C9-DF617A3A5481}"/>
                  </a:ext>
                </a:extLst>
              </p:cNvPr>
              <p:cNvGrpSpPr>
                <a:grpSpLocks/>
              </p:cNvGrpSpPr>
              <p:nvPr/>
            </p:nvGrpSpPr>
            <p:grpSpPr bwMode="auto">
              <a:xfrm>
                <a:off x="5290361" y="6019395"/>
                <a:ext cx="234078" cy="364122"/>
                <a:chOff x="7010400" y="2514600"/>
                <a:chExt cx="685800" cy="1066800"/>
              </a:xfrm>
            </p:grpSpPr>
            <p:sp>
              <p:nvSpPr>
                <p:cNvPr id="1548" name="Rectangle 1547">
                  <a:extLst>
                    <a:ext uri="{FF2B5EF4-FFF2-40B4-BE49-F238E27FC236}">
                      <a16:creationId xmlns:a16="http://schemas.microsoft.com/office/drawing/2014/main" id="{2E5D5AC4-AA11-3C9E-8D77-92D52696A922}"/>
                    </a:ext>
                  </a:extLst>
                </p:cNvPr>
                <p:cNvSpPr/>
                <p:nvPr/>
              </p:nvSpPr>
              <p:spPr>
                <a:xfrm>
                  <a:off x="7005969" y="2512933"/>
                  <a:ext cx="717041" cy="1041409"/>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9" name="Isosceles Triangle 1548">
                  <a:extLst>
                    <a:ext uri="{FF2B5EF4-FFF2-40B4-BE49-F238E27FC236}">
                      <a16:creationId xmlns:a16="http://schemas.microsoft.com/office/drawing/2014/main" id="{FC7B5C0A-4888-6A24-4945-B8A23921439F}"/>
                    </a:ext>
                  </a:extLst>
                </p:cNvPr>
                <p:cNvSpPr/>
                <p:nvPr/>
              </p:nvSpPr>
              <p:spPr>
                <a:xfrm rot="-16200000">
                  <a:off x="7014508" y="3340935"/>
                  <a:ext cx="136579" cy="153646"/>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21" name="Straight Connector 1520">
                <a:extLst>
                  <a:ext uri="{FF2B5EF4-FFF2-40B4-BE49-F238E27FC236}">
                    <a16:creationId xmlns:a16="http://schemas.microsoft.com/office/drawing/2014/main" id="{0BE1C7A0-7EA6-F7DC-7AB0-3BD13424965B}"/>
                  </a:ext>
                </a:extLst>
              </p:cNvPr>
              <p:cNvCxnSpPr/>
              <p:nvPr/>
            </p:nvCxnSpPr>
            <p:spPr>
              <a:xfrm>
                <a:off x="5114034" y="6316011"/>
                <a:ext cx="174814"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2" name="Straight Connector 1521">
                <a:extLst>
                  <a:ext uri="{FF2B5EF4-FFF2-40B4-BE49-F238E27FC236}">
                    <a16:creationId xmlns:a16="http://schemas.microsoft.com/office/drawing/2014/main" id="{AF71A1E9-8E48-383E-9818-08BA97104AC1}"/>
                  </a:ext>
                </a:extLst>
              </p:cNvPr>
              <p:cNvCxnSpPr/>
              <p:nvPr/>
            </p:nvCxnSpPr>
            <p:spPr>
              <a:xfrm>
                <a:off x="5114034" y="6316011"/>
                <a:ext cx="0" cy="17481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3" name="Straight Connector 1522">
                <a:extLst>
                  <a:ext uri="{FF2B5EF4-FFF2-40B4-BE49-F238E27FC236}">
                    <a16:creationId xmlns:a16="http://schemas.microsoft.com/office/drawing/2014/main" id="{6AB22DCA-C540-61CC-189C-0597A0925529}"/>
                  </a:ext>
                </a:extLst>
              </p:cNvPr>
              <p:cNvCxnSpPr/>
              <p:nvPr/>
            </p:nvCxnSpPr>
            <p:spPr>
              <a:xfrm>
                <a:off x="4636208" y="6327665"/>
                <a:ext cx="0" cy="15150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4" name="Straight Connector 1523">
                <a:extLst>
                  <a:ext uri="{FF2B5EF4-FFF2-40B4-BE49-F238E27FC236}">
                    <a16:creationId xmlns:a16="http://schemas.microsoft.com/office/drawing/2014/main" id="{3A1D8529-969F-1BD5-F183-096C370D4C1A}"/>
                  </a:ext>
                </a:extLst>
              </p:cNvPr>
              <p:cNvCxnSpPr/>
              <p:nvPr/>
            </p:nvCxnSpPr>
            <p:spPr>
              <a:xfrm>
                <a:off x="4572108" y="6490826"/>
                <a:ext cx="541926"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25" name="Straight Connector 1524">
                <a:extLst>
                  <a:ext uri="{FF2B5EF4-FFF2-40B4-BE49-F238E27FC236}">
                    <a16:creationId xmlns:a16="http://schemas.microsoft.com/office/drawing/2014/main" id="{AD629C1F-9FA2-913B-590F-111C2F10399F}"/>
                  </a:ext>
                </a:extLst>
              </p:cNvPr>
              <p:cNvCxnSpPr/>
              <p:nvPr/>
            </p:nvCxnSpPr>
            <p:spPr>
              <a:xfrm>
                <a:off x="4956699" y="6112061"/>
                <a:ext cx="332149"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526" name="Group 528">
                <a:extLst>
                  <a:ext uri="{FF2B5EF4-FFF2-40B4-BE49-F238E27FC236}">
                    <a16:creationId xmlns:a16="http://schemas.microsoft.com/office/drawing/2014/main" id="{E80794A3-22FC-7371-8070-118BE4CE5524}"/>
                  </a:ext>
                </a:extLst>
              </p:cNvPr>
              <p:cNvGrpSpPr>
                <a:grpSpLocks/>
              </p:cNvGrpSpPr>
              <p:nvPr/>
            </p:nvGrpSpPr>
            <p:grpSpPr bwMode="auto">
              <a:xfrm>
                <a:off x="4158292" y="5119909"/>
                <a:ext cx="252143" cy="372708"/>
                <a:chOff x="3048000" y="2514600"/>
                <a:chExt cx="685800" cy="1066800"/>
              </a:xfrm>
            </p:grpSpPr>
            <p:sp>
              <p:nvSpPr>
                <p:cNvPr id="1546" name="Rectangle 1545">
                  <a:extLst>
                    <a:ext uri="{FF2B5EF4-FFF2-40B4-BE49-F238E27FC236}">
                      <a16:creationId xmlns:a16="http://schemas.microsoft.com/office/drawing/2014/main" id="{D06107E3-C9A4-B3BC-5361-4E5DEF197623}"/>
                    </a:ext>
                  </a:extLst>
                </p:cNvPr>
                <p:cNvSpPr/>
                <p:nvPr/>
              </p:nvSpPr>
              <p:spPr>
                <a:xfrm>
                  <a:off x="3048250" y="2485623"/>
                  <a:ext cx="68150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7" name="Isosceles Triangle 1546">
                  <a:extLst>
                    <a:ext uri="{FF2B5EF4-FFF2-40B4-BE49-F238E27FC236}">
                      <a16:creationId xmlns:a16="http://schemas.microsoft.com/office/drawing/2014/main" id="{5A4C2D67-19EC-2AA6-853F-9E333DD23CEE}"/>
                    </a:ext>
                  </a:extLst>
                </p:cNvPr>
                <p:cNvSpPr/>
                <p:nvPr/>
              </p:nvSpPr>
              <p:spPr>
                <a:xfrm rot="-16200000">
                  <a:off x="3052442" y="3315385"/>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27" name="Group 529">
                <a:extLst>
                  <a:ext uri="{FF2B5EF4-FFF2-40B4-BE49-F238E27FC236}">
                    <a16:creationId xmlns:a16="http://schemas.microsoft.com/office/drawing/2014/main" id="{278C4A20-6766-B6E4-465A-480D5817A611}"/>
                  </a:ext>
                </a:extLst>
              </p:cNvPr>
              <p:cNvGrpSpPr>
                <a:grpSpLocks/>
              </p:cNvGrpSpPr>
              <p:nvPr/>
            </p:nvGrpSpPr>
            <p:grpSpPr bwMode="auto">
              <a:xfrm>
                <a:off x="6029462" y="5119909"/>
                <a:ext cx="234078" cy="364122"/>
                <a:chOff x="7010400" y="2514600"/>
                <a:chExt cx="685800" cy="1066800"/>
              </a:xfrm>
            </p:grpSpPr>
            <p:sp>
              <p:nvSpPr>
                <p:cNvPr id="1544" name="Rectangle 1543">
                  <a:extLst>
                    <a:ext uri="{FF2B5EF4-FFF2-40B4-BE49-F238E27FC236}">
                      <a16:creationId xmlns:a16="http://schemas.microsoft.com/office/drawing/2014/main" id="{7EAD5551-E7E0-36CB-F7E7-102F28907FD6}"/>
                    </a:ext>
                  </a:extLst>
                </p:cNvPr>
                <p:cNvSpPr/>
                <p:nvPr/>
              </p:nvSpPr>
              <p:spPr>
                <a:xfrm>
                  <a:off x="7008733" y="2484940"/>
                  <a:ext cx="682896" cy="1092632"/>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5" name="Isosceles Triangle 1544">
                  <a:extLst>
                    <a:ext uri="{FF2B5EF4-FFF2-40B4-BE49-F238E27FC236}">
                      <a16:creationId xmlns:a16="http://schemas.microsoft.com/office/drawing/2014/main" id="{91172F1F-7C59-8506-55EE-25B30F5B4232}"/>
                    </a:ext>
                  </a:extLst>
                </p:cNvPr>
                <p:cNvSpPr/>
                <p:nvPr/>
              </p:nvSpPr>
              <p:spPr>
                <a:xfrm rot="-16200000">
                  <a:off x="7008733" y="3355625"/>
                  <a:ext cx="153657" cy="153657"/>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28" name="Straight Connector 1527">
                <a:extLst>
                  <a:ext uri="{FF2B5EF4-FFF2-40B4-BE49-F238E27FC236}">
                    <a16:creationId xmlns:a16="http://schemas.microsoft.com/office/drawing/2014/main" id="{58323B57-248D-6300-16B8-9648F12B41AC}"/>
                  </a:ext>
                </a:extLst>
              </p:cNvPr>
              <p:cNvCxnSpPr/>
              <p:nvPr/>
            </p:nvCxnSpPr>
            <p:spPr>
              <a:xfrm>
                <a:off x="5690919" y="5313734"/>
                <a:ext cx="0" cy="798327"/>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529" name="Straight Connector 1528">
                <a:extLst>
                  <a:ext uri="{FF2B5EF4-FFF2-40B4-BE49-F238E27FC236}">
                    <a16:creationId xmlns:a16="http://schemas.microsoft.com/office/drawing/2014/main" id="{2FDB9FC0-8E86-0D7E-EE0D-6D4645D06045}"/>
                  </a:ext>
                </a:extLst>
              </p:cNvPr>
              <p:cNvCxnSpPr/>
              <p:nvPr/>
            </p:nvCxnSpPr>
            <p:spPr>
              <a:xfrm>
                <a:off x="5859908" y="5436107"/>
                <a:ext cx="18064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530" name="Straight Connector 1529">
                <a:extLst>
                  <a:ext uri="{FF2B5EF4-FFF2-40B4-BE49-F238E27FC236}">
                    <a16:creationId xmlns:a16="http://schemas.microsoft.com/office/drawing/2014/main" id="{3F2FF69E-5B09-FBBB-2AD6-CB5978006692}"/>
                  </a:ext>
                </a:extLst>
              </p:cNvPr>
              <p:cNvCxnSpPr/>
              <p:nvPr/>
            </p:nvCxnSpPr>
            <p:spPr>
              <a:xfrm>
                <a:off x="4070973" y="5436107"/>
                <a:ext cx="93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1" name="Straight Connector 1530">
                <a:extLst>
                  <a:ext uri="{FF2B5EF4-FFF2-40B4-BE49-F238E27FC236}">
                    <a16:creationId xmlns:a16="http://schemas.microsoft.com/office/drawing/2014/main" id="{8500F3A6-8D3D-61AC-C8FC-CF0ABF691C27}"/>
                  </a:ext>
                </a:extLst>
              </p:cNvPr>
              <p:cNvCxnSpPr/>
              <p:nvPr/>
            </p:nvCxnSpPr>
            <p:spPr>
              <a:xfrm>
                <a:off x="4408948" y="5220499"/>
                <a:ext cx="1619946"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86A07C31-CD19-8672-2B7B-345ABA0AEE38}"/>
                  </a:ext>
                </a:extLst>
              </p:cNvPr>
              <p:cNvCxnSpPr>
                <a:endCxn id="1538" idx="1"/>
              </p:cNvCxnSpPr>
              <p:nvPr/>
            </p:nvCxnSpPr>
            <p:spPr>
              <a:xfrm>
                <a:off x="6261979" y="5214674"/>
                <a:ext cx="1730663" cy="5825"/>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533" name="Group 535">
                <a:extLst>
                  <a:ext uri="{FF2B5EF4-FFF2-40B4-BE49-F238E27FC236}">
                    <a16:creationId xmlns:a16="http://schemas.microsoft.com/office/drawing/2014/main" id="{B2C7EF35-DE88-09F3-CE90-B6CF0F6E1382}"/>
                  </a:ext>
                </a:extLst>
              </p:cNvPr>
              <p:cNvGrpSpPr>
                <a:grpSpLocks/>
              </p:cNvGrpSpPr>
              <p:nvPr/>
            </p:nvGrpSpPr>
            <p:grpSpPr bwMode="auto">
              <a:xfrm>
                <a:off x="3858011" y="6019372"/>
                <a:ext cx="252143" cy="372708"/>
                <a:chOff x="3048000" y="2514600"/>
                <a:chExt cx="685800" cy="1066800"/>
              </a:xfrm>
            </p:grpSpPr>
            <p:sp>
              <p:nvSpPr>
                <p:cNvPr id="1542" name="Rectangle 1541">
                  <a:extLst>
                    <a:ext uri="{FF2B5EF4-FFF2-40B4-BE49-F238E27FC236}">
                      <a16:creationId xmlns:a16="http://schemas.microsoft.com/office/drawing/2014/main" id="{7BE9F7E5-13BC-8412-1A81-BBDD68E4E1D2}"/>
                    </a:ext>
                  </a:extLst>
                </p:cNvPr>
                <p:cNvSpPr/>
                <p:nvPr/>
              </p:nvSpPr>
              <p:spPr>
                <a:xfrm>
                  <a:off x="3072520" y="2513035"/>
                  <a:ext cx="665663"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3" name="Isosceles Triangle 1542">
                  <a:extLst>
                    <a:ext uri="{FF2B5EF4-FFF2-40B4-BE49-F238E27FC236}">
                      <a16:creationId xmlns:a16="http://schemas.microsoft.com/office/drawing/2014/main" id="{032D967B-96FA-8C24-2C4A-F46F9C07870F}"/>
                    </a:ext>
                  </a:extLst>
                </p:cNvPr>
                <p:cNvSpPr/>
                <p:nvPr/>
              </p:nvSpPr>
              <p:spPr>
                <a:xfrm rot="-16200000">
                  <a:off x="3068785" y="3350724"/>
                  <a:ext cx="150107" cy="142637"/>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534" name="Straight Connector 1533">
                <a:extLst>
                  <a:ext uri="{FF2B5EF4-FFF2-40B4-BE49-F238E27FC236}">
                    <a16:creationId xmlns:a16="http://schemas.microsoft.com/office/drawing/2014/main" id="{C0F9CEA4-4BB9-7D8F-5D2C-BA3D52A43157}"/>
                  </a:ext>
                </a:extLst>
              </p:cNvPr>
              <p:cNvCxnSpPr/>
              <p:nvPr/>
            </p:nvCxnSpPr>
            <p:spPr>
              <a:xfrm>
                <a:off x="3773791" y="6339319"/>
                <a:ext cx="87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5" name="Straight Connector 1534">
                <a:extLst>
                  <a:ext uri="{FF2B5EF4-FFF2-40B4-BE49-F238E27FC236}">
                    <a16:creationId xmlns:a16="http://schemas.microsoft.com/office/drawing/2014/main" id="{B239C66E-5EB7-F043-AB79-26E2329C7513}"/>
                  </a:ext>
                </a:extLst>
              </p:cNvPr>
              <p:cNvCxnSpPr/>
              <p:nvPr/>
            </p:nvCxnSpPr>
            <p:spPr>
              <a:xfrm>
                <a:off x="4111765" y="6112061"/>
                <a:ext cx="61767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536" name="Straight Connector 1535">
                <a:extLst>
                  <a:ext uri="{FF2B5EF4-FFF2-40B4-BE49-F238E27FC236}">
                    <a16:creationId xmlns:a16="http://schemas.microsoft.com/office/drawing/2014/main" id="{B2BC9F8F-8001-14AD-1BDF-717A3D72B387}"/>
                  </a:ext>
                </a:extLst>
              </p:cNvPr>
              <p:cNvCxnSpPr/>
              <p:nvPr/>
            </p:nvCxnSpPr>
            <p:spPr>
              <a:xfrm>
                <a:off x="5527759" y="6112061"/>
                <a:ext cx="16316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537" name="Straight Connector 1536">
                <a:extLst>
                  <a:ext uri="{FF2B5EF4-FFF2-40B4-BE49-F238E27FC236}">
                    <a16:creationId xmlns:a16="http://schemas.microsoft.com/office/drawing/2014/main" id="{3E0A5581-0962-44AD-702C-29855F5A11EE}"/>
                  </a:ext>
                </a:extLst>
              </p:cNvPr>
              <p:cNvCxnSpPr/>
              <p:nvPr/>
            </p:nvCxnSpPr>
            <p:spPr>
              <a:xfrm>
                <a:off x="5690919" y="5313734"/>
                <a:ext cx="337974"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538" name="Rectangle 1537">
                <a:extLst>
                  <a:ext uri="{FF2B5EF4-FFF2-40B4-BE49-F238E27FC236}">
                    <a16:creationId xmlns:a16="http://schemas.microsoft.com/office/drawing/2014/main" id="{4343ABA4-8ADB-8D7E-E98D-125DCDB288A2}"/>
                  </a:ext>
                </a:extLst>
              </p:cNvPr>
              <p:cNvSpPr/>
              <p:nvPr/>
            </p:nvSpPr>
            <p:spPr>
              <a:xfrm>
                <a:off x="7992642" y="514474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39" name="Straight Connector 1538">
                <a:extLst>
                  <a:ext uri="{FF2B5EF4-FFF2-40B4-BE49-F238E27FC236}">
                    <a16:creationId xmlns:a16="http://schemas.microsoft.com/office/drawing/2014/main" id="{0F17CE2E-569A-AFBE-9101-B08F6E43A79B}"/>
                  </a:ext>
                </a:extLst>
              </p:cNvPr>
              <p:cNvCxnSpPr/>
              <p:nvPr/>
            </p:nvCxnSpPr>
            <p:spPr>
              <a:xfrm>
                <a:off x="1681845" y="6112061"/>
                <a:ext cx="2179351" cy="0"/>
              </a:xfrm>
              <a:prstGeom prst="line">
                <a:avLst/>
              </a:prstGeom>
            </p:spPr>
            <p:style>
              <a:lnRef idx="1">
                <a:schemeClr val="accent1"/>
              </a:lnRef>
              <a:fillRef idx="0">
                <a:schemeClr val="accent1"/>
              </a:fillRef>
              <a:effectRef idx="0">
                <a:schemeClr val="accent1"/>
              </a:effectRef>
              <a:fontRef idx="minor">
                <a:schemeClr val="tx1"/>
              </a:fontRef>
            </p:style>
          </p:cxnSp>
          <p:sp>
            <p:nvSpPr>
              <p:cNvPr id="1540" name="Rectangle 1539">
                <a:extLst>
                  <a:ext uri="{FF2B5EF4-FFF2-40B4-BE49-F238E27FC236}">
                    <a16:creationId xmlns:a16="http://schemas.microsoft.com/office/drawing/2014/main" id="{25E584B7-199D-6861-6219-9C206E668DB0}"/>
                  </a:ext>
                </a:extLst>
              </p:cNvPr>
              <p:cNvSpPr/>
              <p:nvPr/>
            </p:nvSpPr>
            <p:spPr>
              <a:xfrm>
                <a:off x="1530339" y="6047960"/>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41" name="Straight Connector 1540">
                <a:extLst>
                  <a:ext uri="{FF2B5EF4-FFF2-40B4-BE49-F238E27FC236}">
                    <a16:creationId xmlns:a16="http://schemas.microsoft.com/office/drawing/2014/main" id="{D64C9816-BD5C-5C8F-E25F-BFAA5619410F}"/>
                  </a:ext>
                </a:extLst>
              </p:cNvPr>
              <p:cNvCxnSpPr/>
              <p:nvPr/>
            </p:nvCxnSpPr>
            <p:spPr>
              <a:xfrm>
                <a:off x="3552360" y="5249637"/>
                <a:ext cx="594368"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8">
              <a:extLst>
                <a:ext uri="{FF2B5EF4-FFF2-40B4-BE49-F238E27FC236}">
                  <a16:creationId xmlns:a16="http://schemas.microsoft.com/office/drawing/2014/main" id="{CB31FD21-22D3-B3AB-2D61-C5169E51C13A}"/>
                </a:ext>
              </a:extLst>
            </p:cNvPr>
            <p:cNvGrpSpPr>
              <a:grpSpLocks/>
            </p:cNvGrpSpPr>
            <p:nvPr/>
          </p:nvGrpSpPr>
          <p:grpSpPr bwMode="auto">
            <a:xfrm>
              <a:off x="1848739" y="1359723"/>
              <a:ext cx="3248120" cy="2114501"/>
              <a:chOff x="1520302" y="1214239"/>
              <a:chExt cx="8365983" cy="5446187"/>
            </a:xfrm>
          </p:grpSpPr>
          <p:cxnSp>
            <p:nvCxnSpPr>
              <p:cNvPr id="1323" name="Straight Connector 1322">
                <a:extLst>
                  <a:ext uri="{FF2B5EF4-FFF2-40B4-BE49-F238E27FC236}">
                    <a16:creationId xmlns:a16="http://schemas.microsoft.com/office/drawing/2014/main" id="{6FCAA6E9-86BC-F7E7-1104-99F1A8F33E78}"/>
                  </a:ext>
                </a:extLst>
              </p:cNvPr>
              <p:cNvCxnSpPr/>
              <p:nvPr/>
            </p:nvCxnSpPr>
            <p:spPr>
              <a:xfrm>
                <a:off x="8001228" y="5754630"/>
                <a:ext cx="3671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953D534D-CC6B-0659-C7E3-4888E2B3EA09}"/>
                  </a:ext>
                </a:extLst>
              </p:cNvPr>
              <p:cNvCxnSpPr/>
              <p:nvPr/>
            </p:nvCxnSpPr>
            <p:spPr>
              <a:xfrm>
                <a:off x="8007053" y="6051814"/>
                <a:ext cx="367112" cy="0"/>
              </a:xfrm>
              <a:prstGeom prst="line">
                <a:avLst/>
              </a:prstGeom>
            </p:spPr>
            <p:style>
              <a:lnRef idx="1">
                <a:schemeClr val="accent2"/>
              </a:lnRef>
              <a:fillRef idx="0">
                <a:schemeClr val="accent2"/>
              </a:fillRef>
              <a:effectRef idx="0">
                <a:schemeClr val="accent2"/>
              </a:effectRef>
              <a:fontRef idx="minor">
                <a:schemeClr val="tx1"/>
              </a:fontRef>
            </p:style>
          </p:cxnSp>
          <p:sp>
            <p:nvSpPr>
              <p:cNvPr id="1325" name="Rectangle 1324">
                <a:extLst>
                  <a:ext uri="{FF2B5EF4-FFF2-40B4-BE49-F238E27FC236}">
                    <a16:creationId xmlns:a16="http://schemas.microsoft.com/office/drawing/2014/main" id="{179ED1E6-93E6-C52C-AD03-06924025DE92}"/>
                  </a:ext>
                </a:extLst>
              </p:cNvPr>
              <p:cNvSpPr/>
              <p:nvPr/>
            </p:nvSpPr>
            <p:spPr>
              <a:xfrm>
                <a:off x="1585544" y="1215248"/>
                <a:ext cx="6479781" cy="5331879"/>
              </a:xfrm>
              <a:prstGeom prst="rect">
                <a:avLst/>
              </a:prstGeom>
              <a:noFill/>
              <a:ln>
                <a:solidFill>
                  <a:srgbClr val="70AB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6" name="Straight Connector 1325">
                <a:extLst>
                  <a:ext uri="{FF2B5EF4-FFF2-40B4-BE49-F238E27FC236}">
                    <a16:creationId xmlns:a16="http://schemas.microsoft.com/office/drawing/2014/main" id="{F23F5D1B-0251-C9DF-7C27-4D1BF21D1F8C}"/>
                  </a:ext>
                </a:extLst>
              </p:cNvPr>
              <p:cNvCxnSpPr/>
              <p:nvPr/>
            </p:nvCxnSpPr>
            <p:spPr>
              <a:xfrm>
                <a:off x="2401344" y="2013575"/>
                <a:ext cx="22492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7" name="Straight Connector 1326">
                <a:extLst>
                  <a:ext uri="{FF2B5EF4-FFF2-40B4-BE49-F238E27FC236}">
                    <a16:creationId xmlns:a16="http://schemas.microsoft.com/office/drawing/2014/main" id="{D57BEC82-6A5D-58CA-892E-F4B0075CA8E5}"/>
                  </a:ext>
                </a:extLst>
              </p:cNvPr>
              <p:cNvCxnSpPr/>
              <p:nvPr/>
            </p:nvCxnSpPr>
            <p:spPr>
              <a:xfrm>
                <a:off x="6812491" y="4361930"/>
                <a:ext cx="11654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8" name="Straight Connector 1327">
                <a:extLst>
                  <a:ext uri="{FF2B5EF4-FFF2-40B4-BE49-F238E27FC236}">
                    <a16:creationId xmlns:a16="http://schemas.microsoft.com/office/drawing/2014/main" id="{C1B27A89-D76B-089A-7F05-66D0F5E6907E}"/>
                  </a:ext>
                </a:extLst>
              </p:cNvPr>
              <p:cNvCxnSpPr/>
              <p:nvPr/>
            </p:nvCxnSpPr>
            <p:spPr>
              <a:xfrm>
                <a:off x="5885974" y="1535746"/>
                <a:ext cx="2097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29" name="Straight Connector 1328">
                <a:extLst>
                  <a:ext uri="{FF2B5EF4-FFF2-40B4-BE49-F238E27FC236}">
                    <a16:creationId xmlns:a16="http://schemas.microsoft.com/office/drawing/2014/main" id="{39A8B28F-46BD-D069-CA40-852D7D1C50CA}"/>
                  </a:ext>
                </a:extLst>
              </p:cNvPr>
              <p:cNvCxnSpPr/>
              <p:nvPr/>
            </p:nvCxnSpPr>
            <p:spPr>
              <a:xfrm>
                <a:off x="3403612" y="2637082"/>
                <a:ext cx="19987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190C481A-DF8B-A0DF-E3D4-B38F4D72EE63}"/>
                  </a:ext>
                </a:extLst>
              </p:cNvPr>
              <p:cNvCxnSpPr/>
              <p:nvPr/>
            </p:nvCxnSpPr>
            <p:spPr>
              <a:xfrm>
                <a:off x="3123909" y="1529917"/>
                <a:ext cx="2488191" cy="0"/>
              </a:xfrm>
              <a:prstGeom prst="line">
                <a:avLst/>
              </a:prstGeom>
            </p:spPr>
            <p:style>
              <a:lnRef idx="1">
                <a:schemeClr val="accent1"/>
              </a:lnRef>
              <a:fillRef idx="0">
                <a:schemeClr val="accent1"/>
              </a:fillRef>
              <a:effectRef idx="0">
                <a:schemeClr val="accent1"/>
              </a:effectRef>
              <a:fontRef idx="minor">
                <a:schemeClr val="tx1"/>
              </a:fontRef>
            </p:style>
          </p:cxnSp>
          <p:sp>
            <p:nvSpPr>
              <p:cNvPr id="1331" name="Rectangle 1330">
                <a:extLst>
                  <a:ext uri="{FF2B5EF4-FFF2-40B4-BE49-F238E27FC236}">
                    <a16:creationId xmlns:a16="http://schemas.microsoft.com/office/drawing/2014/main" id="{CA7999EF-646F-34E4-F51C-96B6389F8278}"/>
                  </a:ext>
                </a:extLst>
              </p:cNvPr>
              <p:cNvSpPr/>
              <p:nvPr/>
            </p:nvSpPr>
            <p:spPr>
              <a:xfrm>
                <a:off x="1527273" y="140754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2" name="Rectangle 1331">
                <a:extLst>
                  <a:ext uri="{FF2B5EF4-FFF2-40B4-BE49-F238E27FC236}">
                    <a16:creationId xmlns:a16="http://schemas.microsoft.com/office/drawing/2014/main" id="{35191E6C-333C-2F87-A228-D6B2A156047B}"/>
                  </a:ext>
                </a:extLst>
              </p:cNvPr>
              <p:cNvSpPr/>
              <p:nvPr/>
            </p:nvSpPr>
            <p:spPr>
              <a:xfrm>
                <a:off x="1521447" y="430948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3" name="Rectangle 1332">
                <a:extLst>
                  <a:ext uri="{FF2B5EF4-FFF2-40B4-BE49-F238E27FC236}">
                    <a16:creationId xmlns:a16="http://schemas.microsoft.com/office/drawing/2014/main" id="{EDA6DE81-9ACF-7056-E239-57E0E6B8119E}"/>
                  </a:ext>
                </a:extLst>
              </p:cNvPr>
              <p:cNvSpPr/>
              <p:nvPr/>
            </p:nvSpPr>
            <p:spPr>
              <a:xfrm>
                <a:off x="7972090" y="5684703"/>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4" name="Rectangle 1333">
                <a:extLst>
                  <a:ext uri="{FF2B5EF4-FFF2-40B4-BE49-F238E27FC236}">
                    <a16:creationId xmlns:a16="http://schemas.microsoft.com/office/drawing/2014/main" id="{860960D0-811F-A31F-EEE7-A35F1B8D882E}"/>
                  </a:ext>
                </a:extLst>
              </p:cNvPr>
              <p:cNvSpPr/>
              <p:nvPr/>
            </p:nvSpPr>
            <p:spPr>
              <a:xfrm>
                <a:off x="7972090" y="5976063"/>
                <a:ext cx="151506" cy="15733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5" name="TextBox 337">
                <a:extLst>
                  <a:ext uri="{FF2B5EF4-FFF2-40B4-BE49-F238E27FC236}">
                    <a16:creationId xmlns:a16="http://schemas.microsoft.com/office/drawing/2014/main" id="{BEC40841-87FE-03AE-56B8-E7680681C44D}"/>
                  </a:ext>
                </a:extLst>
              </p:cNvPr>
              <p:cNvSpPr txBox="1">
                <a:spLocks noChangeArrowheads="1"/>
              </p:cNvSpPr>
              <p:nvPr/>
            </p:nvSpPr>
            <p:spPr bwMode="auto">
              <a:xfrm>
                <a:off x="8297759" y="5375824"/>
                <a:ext cx="1525589"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clk_1</a:t>
                </a:r>
              </a:p>
            </p:txBody>
          </p:sp>
          <p:sp>
            <p:nvSpPr>
              <p:cNvPr id="1336" name="TextBox 338">
                <a:extLst>
                  <a:ext uri="{FF2B5EF4-FFF2-40B4-BE49-F238E27FC236}">
                    <a16:creationId xmlns:a16="http://schemas.microsoft.com/office/drawing/2014/main" id="{A142CE2E-62FD-5A54-A718-E212A67B6688}"/>
                  </a:ext>
                </a:extLst>
              </p:cNvPr>
              <p:cNvSpPr txBox="1">
                <a:spLocks noChangeArrowheads="1"/>
              </p:cNvSpPr>
              <p:nvPr/>
            </p:nvSpPr>
            <p:spPr bwMode="auto">
              <a:xfrm>
                <a:off x="8295533" y="6208526"/>
                <a:ext cx="1590752"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clk_2</a:t>
                </a:r>
              </a:p>
            </p:txBody>
          </p:sp>
          <p:sp>
            <p:nvSpPr>
              <p:cNvPr id="1337" name="Rectangle 1336">
                <a:extLst>
                  <a:ext uri="{FF2B5EF4-FFF2-40B4-BE49-F238E27FC236}">
                    <a16:creationId xmlns:a16="http://schemas.microsoft.com/office/drawing/2014/main" id="{2F95BA6B-232B-C654-2692-FF609498FD1E}"/>
                  </a:ext>
                </a:extLst>
              </p:cNvPr>
              <p:cNvSpPr/>
              <p:nvPr/>
            </p:nvSpPr>
            <p:spPr>
              <a:xfrm>
                <a:off x="1527273" y="1908686"/>
                <a:ext cx="151506" cy="15733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8" name="Rectangle 1337">
                <a:extLst>
                  <a:ext uri="{FF2B5EF4-FFF2-40B4-BE49-F238E27FC236}">
                    <a16:creationId xmlns:a16="http://schemas.microsoft.com/office/drawing/2014/main" id="{9A838FC6-8A91-5FD0-CE80-82EA99A52706}"/>
                  </a:ext>
                </a:extLst>
              </p:cNvPr>
              <p:cNvSpPr/>
              <p:nvPr/>
            </p:nvSpPr>
            <p:spPr>
              <a:xfrm>
                <a:off x="1521447" y="2503059"/>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9" name="Group 341">
                <a:extLst>
                  <a:ext uri="{FF2B5EF4-FFF2-40B4-BE49-F238E27FC236}">
                    <a16:creationId xmlns:a16="http://schemas.microsoft.com/office/drawing/2014/main" id="{26535FC3-2D5B-0235-9A2E-35BFC042F9D0}"/>
                  </a:ext>
                </a:extLst>
              </p:cNvPr>
              <p:cNvGrpSpPr>
                <a:grpSpLocks/>
              </p:cNvGrpSpPr>
              <p:nvPr/>
            </p:nvGrpSpPr>
            <p:grpSpPr bwMode="auto">
              <a:xfrm>
                <a:off x="5615565" y="1402400"/>
                <a:ext cx="284918" cy="443206"/>
                <a:chOff x="7010400" y="2514600"/>
                <a:chExt cx="685800" cy="1066800"/>
              </a:xfrm>
            </p:grpSpPr>
            <p:sp>
              <p:nvSpPr>
                <p:cNvPr id="1458" name="Rectangle 1457">
                  <a:extLst>
                    <a:ext uri="{FF2B5EF4-FFF2-40B4-BE49-F238E27FC236}">
                      <a16:creationId xmlns:a16="http://schemas.microsoft.com/office/drawing/2014/main" id="{79FC484C-13DE-66C9-2A03-92FC5301E15D}"/>
                    </a:ext>
                  </a:extLst>
                </p:cNvPr>
                <p:cNvSpPr/>
                <p:nvPr/>
              </p:nvSpPr>
              <p:spPr>
                <a:xfrm>
                  <a:off x="6988029" y="2512957"/>
                  <a:ext cx="70129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9" name="Isosceles Triangle 1458">
                  <a:extLst>
                    <a:ext uri="{FF2B5EF4-FFF2-40B4-BE49-F238E27FC236}">
                      <a16:creationId xmlns:a16="http://schemas.microsoft.com/office/drawing/2014/main" id="{27180B94-40DA-E1D3-431E-4E0D7CF464C7}"/>
                    </a:ext>
                  </a:extLst>
                </p:cNvPr>
                <p:cNvSpPr/>
                <p:nvPr/>
              </p:nvSpPr>
              <p:spPr>
                <a:xfrm rot="-16200000">
                  <a:off x="6988029" y="3354519"/>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0" name="Group 342">
                <a:extLst>
                  <a:ext uri="{FF2B5EF4-FFF2-40B4-BE49-F238E27FC236}">
                    <a16:creationId xmlns:a16="http://schemas.microsoft.com/office/drawing/2014/main" id="{9B805B14-DE8F-2611-1837-94FFA0CF1681}"/>
                  </a:ext>
                </a:extLst>
              </p:cNvPr>
              <p:cNvGrpSpPr>
                <a:grpSpLocks/>
              </p:cNvGrpSpPr>
              <p:nvPr/>
            </p:nvGrpSpPr>
            <p:grpSpPr bwMode="auto">
              <a:xfrm>
                <a:off x="4870086" y="2490025"/>
                <a:ext cx="303552" cy="448699"/>
                <a:chOff x="3048000" y="2514600"/>
                <a:chExt cx="685800" cy="1066800"/>
              </a:xfrm>
            </p:grpSpPr>
            <p:sp>
              <p:nvSpPr>
                <p:cNvPr id="1456" name="Rectangle 1455">
                  <a:extLst>
                    <a:ext uri="{FF2B5EF4-FFF2-40B4-BE49-F238E27FC236}">
                      <a16:creationId xmlns:a16="http://schemas.microsoft.com/office/drawing/2014/main" id="{0D9B3A45-3F7E-536E-7D76-D550616E37F5}"/>
                    </a:ext>
                  </a:extLst>
                </p:cNvPr>
                <p:cNvSpPr/>
                <p:nvPr/>
              </p:nvSpPr>
              <p:spPr>
                <a:xfrm>
                  <a:off x="3052437" y="2517881"/>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7" name="Isosceles Triangle 1456">
                  <a:extLst>
                    <a:ext uri="{FF2B5EF4-FFF2-40B4-BE49-F238E27FC236}">
                      <a16:creationId xmlns:a16="http://schemas.microsoft.com/office/drawing/2014/main" id="{6991EB10-336D-2B35-4DC1-143CED78A92F}"/>
                    </a:ext>
                  </a:extLst>
                </p:cNvPr>
                <p:cNvSpPr/>
                <p:nvPr/>
              </p:nvSpPr>
              <p:spPr>
                <a:xfrm rot="-16200000">
                  <a:off x="3055221" y="3360209"/>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1" name="Group 343">
                <a:extLst>
                  <a:ext uri="{FF2B5EF4-FFF2-40B4-BE49-F238E27FC236}">
                    <a16:creationId xmlns:a16="http://schemas.microsoft.com/office/drawing/2014/main" id="{C1C3E91F-CFF0-1BD1-798F-BFA8EF44CEFA}"/>
                  </a:ext>
                </a:extLst>
              </p:cNvPr>
              <p:cNvGrpSpPr>
                <a:grpSpLocks/>
              </p:cNvGrpSpPr>
              <p:nvPr/>
            </p:nvGrpSpPr>
            <p:grpSpPr bwMode="auto">
              <a:xfrm>
                <a:off x="4648200" y="1881334"/>
                <a:ext cx="729028" cy="443206"/>
                <a:chOff x="4292257" y="2391367"/>
                <a:chExt cx="729028" cy="443206"/>
              </a:xfrm>
            </p:grpSpPr>
            <p:grpSp>
              <p:nvGrpSpPr>
                <p:cNvPr id="1449" name="Group 451">
                  <a:extLst>
                    <a:ext uri="{FF2B5EF4-FFF2-40B4-BE49-F238E27FC236}">
                      <a16:creationId xmlns:a16="http://schemas.microsoft.com/office/drawing/2014/main" id="{2F2628DE-6AF5-A700-6F33-C33462BB1DA4}"/>
                    </a:ext>
                  </a:extLst>
                </p:cNvPr>
                <p:cNvGrpSpPr>
                  <a:grpSpLocks/>
                </p:cNvGrpSpPr>
                <p:nvPr/>
              </p:nvGrpSpPr>
              <p:grpSpPr bwMode="auto">
                <a:xfrm>
                  <a:off x="4736367" y="2391367"/>
                  <a:ext cx="284918" cy="443206"/>
                  <a:chOff x="7010400" y="2514600"/>
                  <a:chExt cx="685800" cy="1066800"/>
                </a:xfrm>
              </p:grpSpPr>
              <p:sp>
                <p:nvSpPr>
                  <p:cNvPr id="1454" name="Rectangle 1453">
                    <a:extLst>
                      <a:ext uri="{FF2B5EF4-FFF2-40B4-BE49-F238E27FC236}">
                        <a16:creationId xmlns:a16="http://schemas.microsoft.com/office/drawing/2014/main" id="{C96D756E-50D3-5598-C67A-A7C4F6CB4FF6}"/>
                      </a:ext>
                    </a:extLst>
                  </p:cNvPr>
                  <p:cNvSpPr/>
                  <p:nvPr/>
                </p:nvSpPr>
                <p:spPr>
                  <a:xfrm>
                    <a:off x="7013218" y="2510297"/>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5" name="Isosceles Triangle 1454">
                    <a:extLst>
                      <a:ext uri="{FF2B5EF4-FFF2-40B4-BE49-F238E27FC236}">
                        <a16:creationId xmlns:a16="http://schemas.microsoft.com/office/drawing/2014/main" id="{8EE1E9D9-6C6B-DA90-E130-E479892B260A}"/>
                      </a:ext>
                    </a:extLst>
                  </p:cNvPr>
                  <p:cNvSpPr/>
                  <p:nvPr/>
                </p:nvSpPr>
                <p:spPr>
                  <a:xfrm rot="-16200000">
                    <a:off x="7013218" y="3351860"/>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50" name="Group 452">
                  <a:extLst>
                    <a:ext uri="{FF2B5EF4-FFF2-40B4-BE49-F238E27FC236}">
                      <a16:creationId xmlns:a16="http://schemas.microsoft.com/office/drawing/2014/main" id="{FEA4828A-2413-7C72-4A28-FE005A97FA3A}"/>
                    </a:ext>
                  </a:extLst>
                </p:cNvPr>
                <p:cNvGrpSpPr>
                  <a:grpSpLocks/>
                </p:cNvGrpSpPr>
                <p:nvPr/>
              </p:nvGrpSpPr>
              <p:grpSpPr bwMode="auto">
                <a:xfrm>
                  <a:off x="4292257" y="2391367"/>
                  <a:ext cx="284918" cy="443206"/>
                  <a:chOff x="7010400" y="2514600"/>
                  <a:chExt cx="685800" cy="1066800"/>
                </a:xfrm>
              </p:grpSpPr>
              <p:sp>
                <p:nvSpPr>
                  <p:cNvPr id="1452" name="Rectangle 1451">
                    <a:extLst>
                      <a:ext uri="{FF2B5EF4-FFF2-40B4-BE49-F238E27FC236}">
                        <a16:creationId xmlns:a16="http://schemas.microsoft.com/office/drawing/2014/main" id="{BC10788B-AFE3-07BC-7777-5BDF2F6661AA}"/>
                      </a:ext>
                    </a:extLst>
                  </p:cNvPr>
                  <p:cNvSpPr/>
                  <p:nvPr/>
                </p:nvSpPr>
                <p:spPr>
                  <a:xfrm>
                    <a:off x="7016222" y="2510297"/>
                    <a:ext cx="70129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3" name="Isosceles Triangle 1452">
                    <a:extLst>
                      <a:ext uri="{FF2B5EF4-FFF2-40B4-BE49-F238E27FC236}">
                        <a16:creationId xmlns:a16="http://schemas.microsoft.com/office/drawing/2014/main" id="{9F1D1A6B-9CC1-A711-A1B8-722A82673012}"/>
                      </a:ext>
                    </a:extLst>
                  </p:cNvPr>
                  <p:cNvSpPr/>
                  <p:nvPr/>
                </p:nvSpPr>
                <p:spPr>
                  <a:xfrm rot="-16200000">
                    <a:off x="7016222" y="3351860"/>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51" name="Straight Connector 1450">
                  <a:extLst>
                    <a:ext uri="{FF2B5EF4-FFF2-40B4-BE49-F238E27FC236}">
                      <a16:creationId xmlns:a16="http://schemas.microsoft.com/office/drawing/2014/main" id="{41AC5A1B-5A00-5532-7D83-BB33116FB86F}"/>
                    </a:ext>
                  </a:extLst>
                </p:cNvPr>
                <p:cNvCxnSpPr/>
                <p:nvPr/>
              </p:nvCxnSpPr>
              <p:spPr>
                <a:xfrm>
                  <a:off x="4580207" y="2535260"/>
                  <a:ext cx="157331"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342" name="Group 344">
                <a:extLst>
                  <a:ext uri="{FF2B5EF4-FFF2-40B4-BE49-F238E27FC236}">
                    <a16:creationId xmlns:a16="http://schemas.microsoft.com/office/drawing/2014/main" id="{9A55F588-3D2C-4CE8-25FB-6718BF8208B6}"/>
                  </a:ext>
                </a:extLst>
              </p:cNvPr>
              <p:cNvGrpSpPr>
                <a:grpSpLocks/>
              </p:cNvGrpSpPr>
              <p:nvPr/>
            </p:nvGrpSpPr>
            <p:grpSpPr bwMode="auto">
              <a:xfrm>
                <a:off x="5352418" y="2494461"/>
                <a:ext cx="729028" cy="443206"/>
                <a:chOff x="5021285" y="3004002"/>
                <a:chExt cx="729028" cy="443206"/>
              </a:xfrm>
            </p:grpSpPr>
            <p:grpSp>
              <p:nvGrpSpPr>
                <p:cNvPr id="1442" name="Group 444">
                  <a:extLst>
                    <a:ext uri="{FF2B5EF4-FFF2-40B4-BE49-F238E27FC236}">
                      <a16:creationId xmlns:a16="http://schemas.microsoft.com/office/drawing/2014/main" id="{AE1EF839-EFDE-6604-9253-CE650A67E1BA}"/>
                    </a:ext>
                  </a:extLst>
                </p:cNvPr>
                <p:cNvGrpSpPr>
                  <a:grpSpLocks/>
                </p:cNvGrpSpPr>
                <p:nvPr/>
              </p:nvGrpSpPr>
              <p:grpSpPr bwMode="auto">
                <a:xfrm>
                  <a:off x="5465395" y="3004002"/>
                  <a:ext cx="284918" cy="443206"/>
                  <a:chOff x="7010400" y="2514600"/>
                  <a:chExt cx="685800" cy="1066800"/>
                </a:xfrm>
              </p:grpSpPr>
              <p:sp>
                <p:nvSpPr>
                  <p:cNvPr id="1447" name="Rectangle 1446">
                    <a:extLst>
                      <a:ext uri="{FF2B5EF4-FFF2-40B4-BE49-F238E27FC236}">
                        <a16:creationId xmlns:a16="http://schemas.microsoft.com/office/drawing/2014/main" id="{3B4FDC88-6004-3A92-FC7D-4EF96B8906DA}"/>
                      </a:ext>
                    </a:extLst>
                  </p:cNvPr>
                  <p:cNvSpPr/>
                  <p:nvPr/>
                </p:nvSpPr>
                <p:spPr>
                  <a:xfrm>
                    <a:off x="6987261" y="2521262"/>
                    <a:ext cx="687267"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8" name="Isosceles Triangle 1447">
                    <a:extLst>
                      <a:ext uri="{FF2B5EF4-FFF2-40B4-BE49-F238E27FC236}">
                        <a16:creationId xmlns:a16="http://schemas.microsoft.com/office/drawing/2014/main" id="{0767B832-6983-4660-A69F-B687BFED25DC}"/>
                      </a:ext>
                    </a:extLst>
                  </p:cNvPr>
                  <p:cNvSpPr/>
                  <p:nvPr/>
                </p:nvSpPr>
                <p:spPr>
                  <a:xfrm rot="-16200000">
                    <a:off x="6987251" y="3362833"/>
                    <a:ext cx="154291"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43" name="Straight Connector 1442">
                  <a:extLst>
                    <a:ext uri="{FF2B5EF4-FFF2-40B4-BE49-F238E27FC236}">
                      <a16:creationId xmlns:a16="http://schemas.microsoft.com/office/drawing/2014/main" id="{7DABE75A-144D-10FD-F240-3D806D74B754}"/>
                    </a:ext>
                  </a:extLst>
                </p:cNvPr>
                <p:cNvCxnSpPr/>
                <p:nvPr/>
              </p:nvCxnSpPr>
              <p:spPr>
                <a:xfrm>
                  <a:off x="5304276" y="3158276"/>
                  <a:ext cx="151505"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444" name="Group 446">
                  <a:extLst>
                    <a:ext uri="{FF2B5EF4-FFF2-40B4-BE49-F238E27FC236}">
                      <a16:creationId xmlns:a16="http://schemas.microsoft.com/office/drawing/2014/main" id="{EB96E3A5-8131-A80B-AD8C-EF68111D4CC9}"/>
                    </a:ext>
                  </a:extLst>
                </p:cNvPr>
                <p:cNvGrpSpPr>
                  <a:grpSpLocks/>
                </p:cNvGrpSpPr>
                <p:nvPr/>
              </p:nvGrpSpPr>
              <p:grpSpPr bwMode="auto">
                <a:xfrm>
                  <a:off x="5021285" y="3004002"/>
                  <a:ext cx="284918" cy="443206"/>
                  <a:chOff x="7010400" y="2514600"/>
                  <a:chExt cx="685800" cy="1066800"/>
                </a:xfrm>
              </p:grpSpPr>
              <p:sp>
                <p:nvSpPr>
                  <p:cNvPr id="1445" name="Rectangle 1444">
                    <a:extLst>
                      <a:ext uri="{FF2B5EF4-FFF2-40B4-BE49-F238E27FC236}">
                        <a16:creationId xmlns:a16="http://schemas.microsoft.com/office/drawing/2014/main" id="{CEFE73E6-6464-2F27-4C2D-F50DD4A6EEC6}"/>
                      </a:ext>
                    </a:extLst>
                  </p:cNvPr>
                  <p:cNvSpPr/>
                  <p:nvPr/>
                </p:nvSpPr>
                <p:spPr>
                  <a:xfrm>
                    <a:off x="7004286" y="2521262"/>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6" name="Isosceles Triangle 1445">
                    <a:extLst>
                      <a:ext uri="{FF2B5EF4-FFF2-40B4-BE49-F238E27FC236}">
                        <a16:creationId xmlns:a16="http://schemas.microsoft.com/office/drawing/2014/main" id="{598FBD3A-43E3-0435-DAA2-6BDBA868C866}"/>
                      </a:ext>
                    </a:extLst>
                  </p:cNvPr>
                  <p:cNvSpPr/>
                  <p:nvPr/>
                </p:nvSpPr>
                <p:spPr>
                  <a:xfrm rot="-16200000">
                    <a:off x="7004286" y="3362824"/>
                    <a:ext cx="154291"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343" name="Cloud 1342">
                <a:extLst>
                  <a:ext uri="{FF2B5EF4-FFF2-40B4-BE49-F238E27FC236}">
                    <a16:creationId xmlns:a16="http://schemas.microsoft.com/office/drawing/2014/main" id="{F3012B33-1718-2030-247D-6A5374EC24DE}"/>
                  </a:ext>
                </a:extLst>
              </p:cNvPr>
              <p:cNvSpPr/>
              <p:nvPr/>
            </p:nvSpPr>
            <p:spPr>
              <a:xfrm>
                <a:off x="6422071" y="2491404"/>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44" name="Straight Connector 1343">
                <a:extLst>
                  <a:ext uri="{FF2B5EF4-FFF2-40B4-BE49-F238E27FC236}">
                    <a16:creationId xmlns:a16="http://schemas.microsoft.com/office/drawing/2014/main" id="{F68442D5-0C7A-0D74-D43D-047DB90A21A0}"/>
                  </a:ext>
                </a:extLst>
              </p:cNvPr>
              <p:cNvCxnSpPr/>
              <p:nvPr/>
            </p:nvCxnSpPr>
            <p:spPr>
              <a:xfrm>
                <a:off x="6084097" y="2648737"/>
                <a:ext cx="33797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345" name="Group 347">
                <a:extLst>
                  <a:ext uri="{FF2B5EF4-FFF2-40B4-BE49-F238E27FC236}">
                    <a16:creationId xmlns:a16="http://schemas.microsoft.com/office/drawing/2014/main" id="{C3555FC7-D215-0086-ADBA-9D3F377C07E8}"/>
                  </a:ext>
                </a:extLst>
              </p:cNvPr>
              <p:cNvGrpSpPr>
                <a:grpSpLocks/>
              </p:cNvGrpSpPr>
              <p:nvPr/>
            </p:nvGrpSpPr>
            <p:grpSpPr bwMode="auto">
              <a:xfrm>
                <a:off x="2811734" y="1404684"/>
                <a:ext cx="303552" cy="448699"/>
                <a:chOff x="3048000" y="2514600"/>
                <a:chExt cx="685800" cy="1066800"/>
              </a:xfrm>
            </p:grpSpPr>
            <p:sp>
              <p:nvSpPr>
                <p:cNvPr id="1440" name="Rectangle 1439">
                  <a:extLst>
                    <a:ext uri="{FF2B5EF4-FFF2-40B4-BE49-F238E27FC236}">
                      <a16:creationId xmlns:a16="http://schemas.microsoft.com/office/drawing/2014/main" id="{27B15FF0-6528-8048-8971-FFF40F7D41F1}"/>
                    </a:ext>
                  </a:extLst>
                </p:cNvPr>
                <p:cNvSpPr/>
                <p:nvPr/>
              </p:nvSpPr>
              <p:spPr>
                <a:xfrm>
                  <a:off x="3068707" y="2521407"/>
                  <a:ext cx="671420"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1" name="Isosceles Triangle 1440">
                  <a:extLst>
                    <a:ext uri="{FF2B5EF4-FFF2-40B4-BE49-F238E27FC236}">
                      <a16:creationId xmlns:a16="http://schemas.microsoft.com/office/drawing/2014/main" id="{4B05AE8B-C6F8-C156-6CE6-E1E860451F9F}"/>
                    </a:ext>
                  </a:extLst>
                </p:cNvPr>
                <p:cNvSpPr/>
                <p:nvPr/>
              </p:nvSpPr>
              <p:spPr>
                <a:xfrm rot="-16200000">
                  <a:off x="3071492" y="3363735"/>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6" name="Group 348">
                <a:extLst>
                  <a:ext uri="{FF2B5EF4-FFF2-40B4-BE49-F238E27FC236}">
                    <a16:creationId xmlns:a16="http://schemas.microsoft.com/office/drawing/2014/main" id="{D892A4CE-9A6E-2A72-1D88-3977D08543D8}"/>
                  </a:ext>
                </a:extLst>
              </p:cNvPr>
              <p:cNvGrpSpPr>
                <a:grpSpLocks/>
              </p:cNvGrpSpPr>
              <p:nvPr/>
            </p:nvGrpSpPr>
            <p:grpSpPr bwMode="auto">
              <a:xfrm>
                <a:off x="2091208" y="1881334"/>
                <a:ext cx="303552" cy="448699"/>
                <a:chOff x="3048000" y="2514600"/>
                <a:chExt cx="685800" cy="1066800"/>
              </a:xfrm>
            </p:grpSpPr>
            <p:sp>
              <p:nvSpPr>
                <p:cNvPr id="1438" name="Rectangle 1437">
                  <a:extLst>
                    <a:ext uri="{FF2B5EF4-FFF2-40B4-BE49-F238E27FC236}">
                      <a16:creationId xmlns:a16="http://schemas.microsoft.com/office/drawing/2014/main" id="{276BDCC9-078B-A849-7CDA-036B5232F57C}"/>
                    </a:ext>
                  </a:extLst>
                </p:cNvPr>
                <p:cNvSpPr/>
                <p:nvPr/>
              </p:nvSpPr>
              <p:spPr>
                <a:xfrm>
                  <a:off x="3050936" y="2510350"/>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9" name="Isosceles Triangle 1438">
                  <a:extLst>
                    <a:ext uri="{FF2B5EF4-FFF2-40B4-BE49-F238E27FC236}">
                      <a16:creationId xmlns:a16="http://schemas.microsoft.com/office/drawing/2014/main" id="{A588F920-08F4-5E25-E435-092E6E3CCBFF}"/>
                    </a:ext>
                  </a:extLst>
                </p:cNvPr>
                <p:cNvSpPr/>
                <p:nvPr/>
              </p:nvSpPr>
              <p:spPr>
                <a:xfrm rot="-16200000">
                  <a:off x="3053729" y="3352678"/>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47" name="Cloud 1346">
                <a:extLst>
                  <a:ext uri="{FF2B5EF4-FFF2-40B4-BE49-F238E27FC236}">
                    <a16:creationId xmlns:a16="http://schemas.microsoft.com/office/drawing/2014/main" id="{DAB5E72B-24C0-3F13-C130-24985502CEEA}"/>
                  </a:ext>
                </a:extLst>
              </p:cNvPr>
              <p:cNvSpPr/>
              <p:nvPr/>
            </p:nvSpPr>
            <p:spPr>
              <a:xfrm>
                <a:off x="2313938" y="4227906"/>
                <a:ext cx="483651"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48" name="Group 350">
                <a:extLst>
                  <a:ext uri="{FF2B5EF4-FFF2-40B4-BE49-F238E27FC236}">
                    <a16:creationId xmlns:a16="http://schemas.microsoft.com/office/drawing/2014/main" id="{3E2B2A17-49E0-2CC8-F89A-83A100BD9E79}"/>
                  </a:ext>
                </a:extLst>
              </p:cNvPr>
              <p:cNvGrpSpPr>
                <a:grpSpLocks/>
              </p:cNvGrpSpPr>
              <p:nvPr/>
            </p:nvGrpSpPr>
            <p:grpSpPr bwMode="auto">
              <a:xfrm>
                <a:off x="5160705" y="4307725"/>
                <a:ext cx="303552" cy="448699"/>
                <a:chOff x="3048000" y="2514600"/>
                <a:chExt cx="685800" cy="1066800"/>
              </a:xfrm>
            </p:grpSpPr>
            <p:sp>
              <p:nvSpPr>
                <p:cNvPr id="1436" name="Rectangle 1435">
                  <a:extLst>
                    <a:ext uri="{FF2B5EF4-FFF2-40B4-BE49-F238E27FC236}">
                      <a16:creationId xmlns:a16="http://schemas.microsoft.com/office/drawing/2014/main" id="{2BF4088F-F5F4-BA29-99A7-ECB6A5B60B5E}"/>
                    </a:ext>
                  </a:extLst>
                </p:cNvPr>
                <p:cNvSpPr/>
                <p:nvPr/>
              </p:nvSpPr>
              <p:spPr>
                <a:xfrm>
                  <a:off x="3027782" y="2518789"/>
                  <a:ext cx="684581" cy="1039074"/>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7" name="Isosceles Triangle 1436">
                  <a:extLst>
                    <a:ext uri="{FF2B5EF4-FFF2-40B4-BE49-F238E27FC236}">
                      <a16:creationId xmlns:a16="http://schemas.microsoft.com/office/drawing/2014/main" id="{10C409BB-BD7A-F6CD-2ACD-78A2D333B303}"/>
                    </a:ext>
                  </a:extLst>
                </p:cNvPr>
                <p:cNvSpPr/>
                <p:nvPr/>
              </p:nvSpPr>
              <p:spPr>
                <a:xfrm rot="-16200000">
                  <a:off x="3037496" y="3340338"/>
                  <a:ext cx="13854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49" name="Group 351">
                <a:extLst>
                  <a:ext uri="{FF2B5EF4-FFF2-40B4-BE49-F238E27FC236}">
                    <a16:creationId xmlns:a16="http://schemas.microsoft.com/office/drawing/2014/main" id="{BF481ED0-C64F-179C-0D45-61707B23BA96}"/>
                  </a:ext>
                </a:extLst>
              </p:cNvPr>
              <p:cNvGrpSpPr>
                <a:grpSpLocks/>
              </p:cNvGrpSpPr>
              <p:nvPr/>
            </p:nvGrpSpPr>
            <p:grpSpPr bwMode="auto">
              <a:xfrm>
                <a:off x="3121823" y="2495922"/>
                <a:ext cx="282407" cy="439300"/>
                <a:chOff x="5201639" y="7315200"/>
                <a:chExt cx="685800" cy="1066800"/>
              </a:xfrm>
            </p:grpSpPr>
            <p:sp>
              <p:nvSpPr>
                <p:cNvPr id="1434" name="Rectangle 1433">
                  <a:extLst>
                    <a:ext uri="{FF2B5EF4-FFF2-40B4-BE49-F238E27FC236}">
                      <a16:creationId xmlns:a16="http://schemas.microsoft.com/office/drawing/2014/main" id="{29C5DD59-7BCA-4BBE-7603-3DA03BF7FF88}"/>
                    </a:ext>
                  </a:extLst>
                </p:cNvPr>
                <p:cNvSpPr/>
                <p:nvPr/>
              </p:nvSpPr>
              <p:spPr>
                <a:xfrm>
                  <a:off x="5206702" y="7318373"/>
                  <a:ext cx="679231" cy="1061318"/>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5" name="Isosceles Triangle 1434">
                  <a:extLst>
                    <a:ext uri="{FF2B5EF4-FFF2-40B4-BE49-F238E27FC236}">
                      <a16:creationId xmlns:a16="http://schemas.microsoft.com/office/drawing/2014/main" id="{817E0D78-737B-2ECD-8C2B-60DAA49FF013}"/>
                    </a:ext>
                  </a:extLst>
                </p:cNvPr>
                <p:cNvSpPr/>
                <p:nvPr/>
              </p:nvSpPr>
              <p:spPr>
                <a:xfrm rot="5400000">
                  <a:off x="5213787" y="8160348"/>
                  <a:ext cx="155655" cy="141506"/>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50" name="Straight Connector 1349">
                <a:extLst>
                  <a:ext uri="{FF2B5EF4-FFF2-40B4-BE49-F238E27FC236}">
                    <a16:creationId xmlns:a16="http://schemas.microsoft.com/office/drawing/2014/main" id="{92B66409-7A23-A662-6F0B-610CE5AB4A63}"/>
                  </a:ext>
                </a:extLst>
              </p:cNvPr>
              <p:cNvCxnSpPr/>
              <p:nvPr/>
            </p:nvCxnSpPr>
            <p:spPr>
              <a:xfrm>
                <a:off x="1672953" y="2584639"/>
                <a:ext cx="1445131" cy="0"/>
              </a:xfrm>
              <a:prstGeom prst="line">
                <a:avLst/>
              </a:prstGeom>
            </p:spPr>
            <p:style>
              <a:lnRef idx="1">
                <a:schemeClr val="accent6"/>
              </a:lnRef>
              <a:fillRef idx="0">
                <a:schemeClr val="accent6"/>
              </a:fillRef>
              <a:effectRef idx="0">
                <a:schemeClr val="accent6"/>
              </a:effectRef>
              <a:fontRef idx="minor">
                <a:schemeClr val="tx1"/>
              </a:fontRef>
            </p:style>
          </p:cxnSp>
          <p:sp>
            <p:nvSpPr>
              <p:cNvPr id="1351" name="Cloud 1350">
                <a:extLst>
                  <a:ext uri="{FF2B5EF4-FFF2-40B4-BE49-F238E27FC236}">
                    <a16:creationId xmlns:a16="http://schemas.microsoft.com/office/drawing/2014/main" id="{48836921-B1CE-893D-EDD3-671C7BED678C}"/>
                  </a:ext>
                </a:extLst>
              </p:cNvPr>
              <p:cNvSpPr/>
              <p:nvPr/>
            </p:nvSpPr>
            <p:spPr>
              <a:xfrm>
                <a:off x="5734468" y="4315312"/>
                <a:ext cx="483655"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52" name="Group 354">
                <a:extLst>
                  <a:ext uri="{FF2B5EF4-FFF2-40B4-BE49-F238E27FC236}">
                    <a16:creationId xmlns:a16="http://schemas.microsoft.com/office/drawing/2014/main" id="{5514419D-23C7-EC2B-20CF-345AF654BA5C}"/>
                  </a:ext>
                </a:extLst>
              </p:cNvPr>
              <p:cNvGrpSpPr>
                <a:grpSpLocks/>
              </p:cNvGrpSpPr>
              <p:nvPr/>
            </p:nvGrpSpPr>
            <p:grpSpPr bwMode="auto">
              <a:xfrm>
                <a:off x="6510494" y="4307724"/>
                <a:ext cx="303552" cy="448699"/>
                <a:chOff x="3048000" y="2514600"/>
                <a:chExt cx="685800" cy="1066800"/>
              </a:xfrm>
            </p:grpSpPr>
            <p:sp>
              <p:nvSpPr>
                <p:cNvPr id="1432" name="Rectangle 1431">
                  <a:extLst>
                    <a:ext uri="{FF2B5EF4-FFF2-40B4-BE49-F238E27FC236}">
                      <a16:creationId xmlns:a16="http://schemas.microsoft.com/office/drawing/2014/main" id="{AA7E1F29-8D2D-45A0-6BEF-9B62A46A6691}"/>
                    </a:ext>
                  </a:extLst>
                </p:cNvPr>
                <p:cNvSpPr/>
                <p:nvPr/>
              </p:nvSpPr>
              <p:spPr>
                <a:xfrm>
                  <a:off x="3045711" y="2518789"/>
                  <a:ext cx="684581" cy="1039074"/>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3" name="Isosceles Triangle 1432">
                  <a:extLst>
                    <a:ext uri="{FF2B5EF4-FFF2-40B4-BE49-F238E27FC236}">
                      <a16:creationId xmlns:a16="http://schemas.microsoft.com/office/drawing/2014/main" id="{5F3DBB6E-F5A7-327B-E8D2-5E64BA41A192}"/>
                    </a:ext>
                  </a:extLst>
                </p:cNvPr>
                <p:cNvSpPr/>
                <p:nvPr/>
              </p:nvSpPr>
              <p:spPr>
                <a:xfrm rot="-16200000">
                  <a:off x="3055425" y="3340338"/>
                  <a:ext cx="13854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53" name="Straight Connector 1352">
                <a:extLst>
                  <a:ext uri="{FF2B5EF4-FFF2-40B4-BE49-F238E27FC236}">
                    <a16:creationId xmlns:a16="http://schemas.microsoft.com/office/drawing/2014/main" id="{E4ECE489-39D8-F456-72D8-34E93436FD29}"/>
                  </a:ext>
                </a:extLst>
              </p:cNvPr>
              <p:cNvCxnSpPr/>
              <p:nvPr/>
            </p:nvCxnSpPr>
            <p:spPr>
              <a:xfrm>
                <a:off x="2774281" y="4379413"/>
                <a:ext cx="234251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354" name="Straight Connector 1353">
                <a:extLst>
                  <a:ext uri="{FF2B5EF4-FFF2-40B4-BE49-F238E27FC236}">
                    <a16:creationId xmlns:a16="http://schemas.microsoft.com/office/drawing/2014/main" id="{70D86042-6E6A-3527-12F0-DAA35A280045}"/>
                  </a:ext>
                </a:extLst>
              </p:cNvPr>
              <p:cNvCxnSpPr/>
              <p:nvPr/>
            </p:nvCxnSpPr>
            <p:spPr>
              <a:xfrm>
                <a:off x="5472249" y="4402722"/>
                <a:ext cx="2913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5" name="Straight Connector 1354">
                <a:extLst>
                  <a:ext uri="{FF2B5EF4-FFF2-40B4-BE49-F238E27FC236}">
                    <a16:creationId xmlns:a16="http://schemas.microsoft.com/office/drawing/2014/main" id="{81DF0088-C224-FDEA-8306-EB39B7B49C62}"/>
                  </a:ext>
                </a:extLst>
              </p:cNvPr>
              <p:cNvCxnSpPr/>
              <p:nvPr/>
            </p:nvCxnSpPr>
            <p:spPr>
              <a:xfrm>
                <a:off x="6218123" y="4402722"/>
                <a:ext cx="29135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56" name="Group 358">
                <a:extLst>
                  <a:ext uri="{FF2B5EF4-FFF2-40B4-BE49-F238E27FC236}">
                    <a16:creationId xmlns:a16="http://schemas.microsoft.com/office/drawing/2014/main" id="{8C42625B-FDA5-F681-7785-320FF8757BD0}"/>
                  </a:ext>
                </a:extLst>
              </p:cNvPr>
              <p:cNvGrpSpPr>
                <a:grpSpLocks/>
              </p:cNvGrpSpPr>
              <p:nvPr/>
            </p:nvGrpSpPr>
            <p:grpSpPr bwMode="auto">
              <a:xfrm>
                <a:off x="6607507" y="1397951"/>
                <a:ext cx="284918" cy="443206"/>
                <a:chOff x="7010400" y="2514600"/>
                <a:chExt cx="685800" cy="1066800"/>
              </a:xfrm>
            </p:grpSpPr>
            <p:sp>
              <p:nvSpPr>
                <p:cNvPr id="1430" name="Rectangle 1429">
                  <a:extLst>
                    <a:ext uri="{FF2B5EF4-FFF2-40B4-BE49-F238E27FC236}">
                      <a16:creationId xmlns:a16="http://schemas.microsoft.com/office/drawing/2014/main" id="{A983C84F-A9D2-6772-0731-613D1A58CC6B}"/>
                    </a:ext>
                  </a:extLst>
                </p:cNvPr>
                <p:cNvSpPr/>
                <p:nvPr/>
              </p:nvSpPr>
              <p:spPr>
                <a:xfrm>
                  <a:off x="7012883" y="2537695"/>
                  <a:ext cx="659224"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1" name="Isosceles Triangle 1430">
                  <a:extLst>
                    <a:ext uri="{FF2B5EF4-FFF2-40B4-BE49-F238E27FC236}">
                      <a16:creationId xmlns:a16="http://schemas.microsoft.com/office/drawing/2014/main" id="{0D47369D-7CD5-5A0A-BF3B-EEE30EEF0D7C}"/>
                    </a:ext>
                  </a:extLst>
                </p:cNvPr>
                <p:cNvSpPr/>
                <p:nvPr/>
              </p:nvSpPr>
              <p:spPr>
                <a:xfrm rot="-16200000">
                  <a:off x="7012891" y="3379249"/>
                  <a:ext cx="15428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57" name="Cloud 1356">
                <a:extLst>
                  <a:ext uri="{FF2B5EF4-FFF2-40B4-BE49-F238E27FC236}">
                    <a16:creationId xmlns:a16="http://schemas.microsoft.com/office/drawing/2014/main" id="{69807984-76DD-D81A-8650-740AD39C1F7D}"/>
                  </a:ext>
                </a:extLst>
              </p:cNvPr>
              <p:cNvSpPr/>
              <p:nvPr/>
            </p:nvSpPr>
            <p:spPr>
              <a:xfrm>
                <a:off x="6008346" y="1401718"/>
                <a:ext cx="489480" cy="303014"/>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8" name="Rectangle 1357">
                <a:extLst>
                  <a:ext uri="{FF2B5EF4-FFF2-40B4-BE49-F238E27FC236}">
                    <a16:creationId xmlns:a16="http://schemas.microsoft.com/office/drawing/2014/main" id="{89323984-F058-EDB6-85B2-D918045CCC73}"/>
                  </a:ext>
                </a:extLst>
              </p:cNvPr>
              <p:cNvSpPr/>
              <p:nvPr/>
            </p:nvSpPr>
            <p:spPr>
              <a:xfrm>
                <a:off x="1521447" y="364518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9" name="Chord 1358">
                <a:extLst>
                  <a:ext uri="{FF2B5EF4-FFF2-40B4-BE49-F238E27FC236}">
                    <a16:creationId xmlns:a16="http://schemas.microsoft.com/office/drawing/2014/main" id="{7C9E6C68-3D30-74EF-8D8D-0D769F39A26C}"/>
                  </a:ext>
                </a:extLst>
              </p:cNvPr>
              <p:cNvSpPr/>
              <p:nvPr/>
            </p:nvSpPr>
            <p:spPr>
              <a:xfrm rot="12084446">
                <a:off x="3426920" y="3464543"/>
                <a:ext cx="396246" cy="396249"/>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60" name="Straight Connector 1359">
                <a:extLst>
                  <a:ext uri="{FF2B5EF4-FFF2-40B4-BE49-F238E27FC236}">
                    <a16:creationId xmlns:a16="http://schemas.microsoft.com/office/drawing/2014/main" id="{DA14F79F-8EB7-FA8A-005A-4CC24EDA208F}"/>
                  </a:ext>
                </a:extLst>
              </p:cNvPr>
              <p:cNvCxnSpPr/>
              <p:nvPr/>
            </p:nvCxnSpPr>
            <p:spPr>
              <a:xfrm>
                <a:off x="2646084" y="3534469"/>
                <a:ext cx="0" cy="233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1" name="Straight Connector 1360">
                <a:extLst>
                  <a:ext uri="{FF2B5EF4-FFF2-40B4-BE49-F238E27FC236}">
                    <a16:creationId xmlns:a16="http://schemas.microsoft.com/office/drawing/2014/main" id="{6F499A11-4217-1C9E-FEB0-382686166357}"/>
                  </a:ext>
                </a:extLst>
              </p:cNvPr>
              <p:cNvCxnSpPr/>
              <p:nvPr/>
            </p:nvCxnSpPr>
            <p:spPr>
              <a:xfrm>
                <a:off x="2646084" y="3534469"/>
                <a:ext cx="90320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62" name="Group 364">
                <a:extLst>
                  <a:ext uri="{FF2B5EF4-FFF2-40B4-BE49-F238E27FC236}">
                    <a16:creationId xmlns:a16="http://schemas.microsoft.com/office/drawing/2014/main" id="{C817FF35-DFA4-773A-3F03-64BB10F66A63}"/>
                  </a:ext>
                </a:extLst>
              </p:cNvPr>
              <p:cNvGrpSpPr>
                <a:grpSpLocks/>
              </p:cNvGrpSpPr>
              <p:nvPr/>
            </p:nvGrpSpPr>
            <p:grpSpPr bwMode="auto">
              <a:xfrm>
                <a:off x="3206420" y="3723575"/>
                <a:ext cx="198353" cy="143246"/>
                <a:chOff x="5237565" y="4063130"/>
                <a:chExt cx="198353" cy="143246"/>
              </a:xfrm>
            </p:grpSpPr>
            <p:sp>
              <p:nvSpPr>
                <p:cNvPr id="1428" name="Isosceles Triangle 1427">
                  <a:extLst>
                    <a:ext uri="{FF2B5EF4-FFF2-40B4-BE49-F238E27FC236}">
                      <a16:creationId xmlns:a16="http://schemas.microsoft.com/office/drawing/2014/main" id="{45B25F21-1EB2-95CF-24C5-7F70E6B5B86C}"/>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9" name="Oval 1428">
                  <a:extLst>
                    <a:ext uri="{FF2B5EF4-FFF2-40B4-BE49-F238E27FC236}">
                      <a16:creationId xmlns:a16="http://schemas.microsoft.com/office/drawing/2014/main" id="{076A026F-74A2-24A8-D1E0-C2A7DDAE5BAB}"/>
                    </a:ext>
                  </a:extLst>
                </p:cNvPr>
                <p:cNvSpPr/>
                <p:nvPr/>
              </p:nvSpPr>
              <p:spPr>
                <a:xfrm>
                  <a:off x="5376483" y="4107113"/>
                  <a:ext cx="58271" cy="52447"/>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363" name="Straight Connector 1362">
                <a:extLst>
                  <a:ext uri="{FF2B5EF4-FFF2-40B4-BE49-F238E27FC236}">
                    <a16:creationId xmlns:a16="http://schemas.microsoft.com/office/drawing/2014/main" id="{5FDAF57D-B1AA-1D12-F4A7-50C842997A27}"/>
                  </a:ext>
                </a:extLst>
              </p:cNvPr>
              <p:cNvCxnSpPr/>
              <p:nvPr/>
            </p:nvCxnSpPr>
            <p:spPr>
              <a:xfrm>
                <a:off x="3053983" y="3779211"/>
                <a:ext cx="1398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4DB0A9A1-1CF5-8F0F-4201-F1EE30725B41}"/>
                  </a:ext>
                </a:extLst>
              </p:cNvPr>
              <p:cNvCxnSpPr/>
              <p:nvPr/>
            </p:nvCxnSpPr>
            <p:spPr>
              <a:xfrm>
                <a:off x="3403612" y="3796694"/>
                <a:ext cx="145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5" name="Straight Connector 1364">
                <a:extLst>
                  <a:ext uri="{FF2B5EF4-FFF2-40B4-BE49-F238E27FC236}">
                    <a16:creationId xmlns:a16="http://schemas.microsoft.com/office/drawing/2014/main" id="{D3D5B5D5-0B38-9DD0-F505-62A429C149DF}"/>
                  </a:ext>
                </a:extLst>
              </p:cNvPr>
              <p:cNvCxnSpPr/>
              <p:nvPr/>
            </p:nvCxnSpPr>
            <p:spPr>
              <a:xfrm>
                <a:off x="3881437" y="3656842"/>
                <a:ext cx="1258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6" name="Straight Connector 1365">
                <a:extLst>
                  <a:ext uri="{FF2B5EF4-FFF2-40B4-BE49-F238E27FC236}">
                    <a16:creationId xmlns:a16="http://schemas.microsoft.com/office/drawing/2014/main" id="{A1100383-FF05-3B94-337F-A9DC2BF268D2}"/>
                  </a:ext>
                </a:extLst>
              </p:cNvPr>
              <p:cNvCxnSpPr/>
              <p:nvPr/>
            </p:nvCxnSpPr>
            <p:spPr>
              <a:xfrm>
                <a:off x="2547024" y="3773386"/>
                <a:ext cx="21560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67" name="Group 369">
                <a:extLst>
                  <a:ext uri="{FF2B5EF4-FFF2-40B4-BE49-F238E27FC236}">
                    <a16:creationId xmlns:a16="http://schemas.microsoft.com/office/drawing/2014/main" id="{67CCAE9B-9C25-758F-971B-C56C903331AE}"/>
                  </a:ext>
                </a:extLst>
              </p:cNvPr>
              <p:cNvGrpSpPr>
                <a:grpSpLocks/>
              </p:cNvGrpSpPr>
              <p:nvPr/>
            </p:nvGrpSpPr>
            <p:grpSpPr bwMode="auto">
              <a:xfrm>
                <a:off x="2249014" y="3650648"/>
                <a:ext cx="303552" cy="448699"/>
                <a:chOff x="3048000" y="2514600"/>
                <a:chExt cx="685800" cy="1066800"/>
              </a:xfrm>
            </p:grpSpPr>
            <p:sp>
              <p:nvSpPr>
                <p:cNvPr id="1426" name="Rectangle 1425">
                  <a:extLst>
                    <a:ext uri="{FF2B5EF4-FFF2-40B4-BE49-F238E27FC236}">
                      <a16:creationId xmlns:a16="http://schemas.microsoft.com/office/drawing/2014/main" id="{6A935E9C-B51B-DE08-1523-A5CE2C3040C7}"/>
                    </a:ext>
                  </a:extLst>
                </p:cNvPr>
                <p:cNvSpPr/>
                <p:nvPr/>
              </p:nvSpPr>
              <p:spPr>
                <a:xfrm>
                  <a:off x="3049858" y="2515464"/>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7" name="Isosceles Triangle 1426">
                  <a:extLst>
                    <a:ext uri="{FF2B5EF4-FFF2-40B4-BE49-F238E27FC236}">
                      <a16:creationId xmlns:a16="http://schemas.microsoft.com/office/drawing/2014/main" id="{285A9E5F-FDA9-6DCE-F658-22E5935698C6}"/>
                    </a:ext>
                  </a:extLst>
                </p:cNvPr>
                <p:cNvSpPr/>
                <p:nvPr/>
              </p:nvSpPr>
              <p:spPr>
                <a:xfrm rot="-16200000">
                  <a:off x="3052651" y="3357792"/>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68" name="Group 370">
                <a:extLst>
                  <a:ext uri="{FF2B5EF4-FFF2-40B4-BE49-F238E27FC236}">
                    <a16:creationId xmlns:a16="http://schemas.microsoft.com/office/drawing/2014/main" id="{758C150E-A48D-BD2A-6E1F-9BDB0B6B0F84}"/>
                  </a:ext>
                </a:extLst>
              </p:cNvPr>
              <p:cNvGrpSpPr>
                <a:grpSpLocks/>
              </p:cNvGrpSpPr>
              <p:nvPr/>
            </p:nvGrpSpPr>
            <p:grpSpPr bwMode="auto">
              <a:xfrm>
                <a:off x="2763466" y="3650316"/>
                <a:ext cx="303552" cy="448699"/>
                <a:chOff x="3048000" y="2514600"/>
                <a:chExt cx="685800" cy="1066800"/>
              </a:xfrm>
            </p:grpSpPr>
            <p:sp>
              <p:nvSpPr>
                <p:cNvPr id="1424" name="Rectangle 1423">
                  <a:extLst>
                    <a:ext uri="{FF2B5EF4-FFF2-40B4-BE49-F238E27FC236}">
                      <a16:creationId xmlns:a16="http://schemas.microsoft.com/office/drawing/2014/main" id="{DD67F96F-CB24-CEE2-C936-30F2462193F5}"/>
                    </a:ext>
                  </a:extLst>
                </p:cNvPr>
                <p:cNvSpPr/>
                <p:nvPr/>
              </p:nvSpPr>
              <p:spPr>
                <a:xfrm>
                  <a:off x="3046101" y="2516258"/>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5" name="Isosceles Triangle 1424">
                  <a:extLst>
                    <a:ext uri="{FF2B5EF4-FFF2-40B4-BE49-F238E27FC236}">
                      <a16:creationId xmlns:a16="http://schemas.microsoft.com/office/drawing/2014/main" id="{2589C06A-1A4A-E824-2036-5F54F27E6F14}"/>
                    </a:ext>
                  </a:extLst>
                </p:cNvPr>
                <p:cNvSpPr/>
                <p:nvPr/>
              </p:nvSpPr>
              <p:spPr>
                <a:xfrm rot="-16200000">
                  <a:off x="3048894" y="3358586"/>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69" name="Group 371">
                <a:extLst>
                  <a:ext uri="{FF2B5EF4-FFF2-40B4-BE49-F238E27FC236}">
                    <a16:creationId xmlns:a16="http://schemas.microsoft.com/office/drawing/2014/main" id="{DD10B5A8-A512-9B7E-20F4-EEC33D286701}"/>
                  </a:ext>
                </a:extLst>
              </p:cNvPr>
              <p:cNvGrpSpPr>
                <a:grpSpLocks/>
              </p:cNvGrpSpPr>
              <p:nvPr/>
            </p:nvGrpSpPr>
            <p:grpSpPr bwMode="auto">
              <a:xfrm>
                <a:off x="5115419" y="3494047"/>
                <a:ext cx="729028" cy="443206"/>
                <a:chOff x="5021285" y="3004002"/>
                <a:chExt cx="729028" cy="443206"/>
              </a:xfrm>
            </p:grpSpPr>
            <p:grpSp>
              <p:nvGrpSpPr>
                <p:cNvPr id="1417" name="Group 419">
                  <a:extLst>
                    <a:ext uri="{FF2B5EF4-FFF2-40B4-BE49-F238E27FC236}">
                      <a16:creationId xmlns:a16="http://schemas.microsoft.com/office/drawing/2014/main" id="{F7312A29-1A71-B619-8C92-E3161A3016A5}"/>
                    </a:ext>
                  </a:extLst>
                </p:cNvPr>
                <p:cNvGrpSpPr>
                  <a:grpSpLocks/>
                </p:cNvGrpSpPr>
                <p:nvPr/>
              </p:nvGrpSpPr>
              <p:grpSpPr bwMode="auto">
                <a:xfrm>
                  <a:off x="5465395" y="3004002"/>
                  <a:ext cx="284918" cy="443206"/>
                  <a:chOff x="7010400" y="2514600"/>
                  <a:chExt cx="685800" cy="1066800"/>
                </a:xfrm>
              </p:grpSpPr>
              <p:sp>
                <p:nvSpPr>
                  <p:cNvPr id="1422" name="Rectangle 1421">
                    <a:extLst>
                      <a:ext uri="{FF2B5EF4-FFF2-40B4-BE49-F238E27FC236}">
                        <a16:creationId xmlns:a16="http://schemas.microsoft.com/office/drawing/2014/main" id="{A15D4AE0-C7E8-C2A6-4133-F946C841E6F5}"/>
                      </a:ext>
                    </a:extLst>
                  </p:cNvPr>
                  <p:cNvSpPr/>
                  <p:nvPr/>
                </p:nvSpPr>
                <p:spPr>
                  <a:xfrm>
                    <a:off x="7010700" y="2513716"/>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3" name="Isosceles Triangle 1422">
                    <a:extLst>
                      <a:ext uri="{FF2B5EF4-FFF2-40B4-BE49-F238E27FC236}">
                        <a16:creationId xmlns:a16="http://schemas.microsoft.com/office/drawing/2014/main" id="{21543DA2-4C53-C75B-425B-708BC7E4CD74}"/>
                      </a:ext>
                    </a:extLst>
                  </p:cNvPr>
                  <p:cNvSpPr/>
                  <p:nvPr/>
                </p:nvSpPr>
                <p:spPr>
                  <a:xfrm rot="-16200000">
                    <a:off x="7010709" y="3355270"/>
                    <a:ext cx="15428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18" name="Straight Connector 1417">
                  <a:extLst>
                    <a:ext uri="{FF2B5EF4-FFF2-40B4-BE49-F238E27FC236}">
                      <a16:creationId xmlns:a16="http://schemas.microsoft.com/office/drawing/2014/main" id="{654B5F7E-0325-E059-572B-FFD1E016B0ED}"/>
                    </a:ext>
                  </a:extLst>
                </p:cNvPr>
                <p:cNvCxnSpPr/>
                <p:nvPr/>
              </p:nvCxnSpPr>
              <p:spPr>
                <a:xfrm>
                  <a:off x="5308189" y="3155141"/>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419" name="Group 421">
                  <a:extLst>
                    <a:ext uri="{FF2B5EF4-FFF2-40B4-BE49-F238E27FC236}">
                      <a16:creationId xmlns:a16="http://schemas.microsoft.com/office/drawing/2014/main" id="{7A817258-5400-0C46-C3FE-AE577A336637}"/>
                    </a:ext>
                  </a:extLst>
                </p:cNvPr>
                <p:cNvGrpSpPr>
                  <a:grpSpLocks/>
                </p:cNvGrpSpPr>
                <p:nvPr/>
              </p:nvGrpSpPr>
              <p:grpSpPr bwMode="auto">
                <a:xfrm>
                  <a:off x="5021285" y="3004002"/>
                  <a:ext cx="284918" cy="443206"/>
                  <a:chOff x="7010400" y="2514600"/>
                  <a:chExt cx="685800" cy="1066800"/>
                </a:xfrm>
              </p:grpSpPr>
              <p:sp>
                <p:nvSpPr>
                  <p:cNvPr id="1420" name="Rectangle 1419">
                    <a:extLst>
                      <a:ext uri="{FF2B5EF4-FFF2-40B4-BE49-F238E27FC236}">
                        <a16:creationId xmlns:a16="http://schemas.microsoft.com/office/drawing/2014/main" id="{BF8C8232-7797-F19B-BADB-A455957C726F}"/>
                      </a:ext>
                    </a:extLst>
                  </p:cNvPr>
                  <p:cNvSpPr/>
                  <p:nvPr/>
                </p:nvSpPr>
                <p:spPr>
                  <a:xfrm>
                    <a:off x="7013704" y="2513716"/>
                    <a:ext cx="687275" cy="106597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1" name="Isosceles Triangle 1420">
                    <a:extLst>
                      <a:ext uri="{FF2B5EF4-FFF2-40B4-BE49-F238E27FC236}">
                        <a16:creationId xmlns:a16="http://schemas.microsoft.com/office/drawing/2014/main" id="{E54E775B-14E5-48CB-6CB2-8D97DCA0A49F}"/>
                      </a:ext>
                    </a:extLst>
                  </p:cNvPr>
                  <p:cNvSpPr/>
                  <p:nvPr/>
                </p:nvSpPr>
                <p:spPr>
                  <a:xfrm rot="-16200000">
                    <a:off x="7013713" y="3355270"/>
                    <a:ext cx="15428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370" name="Straight Connector 1369">
                <a:extLst>
                  <a:ext uri="{FF2B5EF4-FFF2-40B4-BE49-F238E27FC236}">
                    <a16:creationId xmlns:a16="http://schemas.microsoft.com/office/drawing/2014/main" id="{4CA2D697-95A9-19E5-4168-22C85E95FE50}"/>
                  </a:ext>
                </a:extLst>
              </p:cNvPr>
              <p:cNvCxnSpPr/>
              <p:nvPr/>
            </p:nvCxnSpPr>
            <p:spPr>
              <a:xfrm>
                <a:off x="1678778" y="1524091"/>
                <a:ext cx="11188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1" name="Straight Connector 1370">
                <a:extLst>
                  <a:ext uri="{FF2B5EF4-FFF2-40B4-BE49-F238E27FC236}">
                    <a16:creationId xmlns:a16="http://schemas.microsoft.com/office/drawing/2014/main" id="{FE1A8309-C83F-B394-69C9-245272A28E81}"/>
                  </a:ext>
                </a:extLst>
              </p:cNvPr>
              <p:cNvCxnSpPr/>
              <p:nvPr/>
            </p:nvCxnSpPr>
            <p:spPr>
              <a:xfrm>
                <a:off x="1696261" y="1984437"/>
                <a:ext cx="396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2" name="Straight Connector 1371">
                <a:extLst>
                  <a:ext uri="{FF2B5EF4-FFF2-40B4-BE49-F238E27FC236}">
                    <a16:creationId xmlns:a16="http://schemas.microsoft.com/office/drawing/2014/main" id="{1AB2A594-9DB9-8CB9-A443-FD01937CCD4D}"/>
                  </a:ext>
                </a:extLst>
              </p:cNvPr>
              <p:cNvCxnSpPr/>
              <p:nvPr/>
            </p:nvCxnSpPr>
            <p:spPr>
              <a:xfrm>
                <a:off x="1702087" y="3720939"/>
                <a:ext cx="547751" cy="0"/>
              </a:xfrm>
              <a:prstGeom prst="line">
                <a:avLst/>
              </a:prstGeom>
            </p:spPr>
            <p:style>
              <a:lnRef idx="1">
                <a:schemeClr val="accent1"/>
              </a:lnRef>
              <a:fillRef idx="0">
                <a:schemeClr val="accent1"/>
              </a:fillRef>
              <a:effectRef idx="0">
                <a:schemeClr val="accent1"/>
              </a:effectRef>
              <a:fontRef idx="minor">
                <a:schemeClr val="tx1"/>
              </a:fontRef>
            </p:style>
          </p:cxnSp>
          <p:sp>
            <p:nvSpPr>
              <p:cNvPr id="1373" name="Rectangle 1372">
                <a:extLst>
                  <a:ext uri="{FF2B5EF4-FFF2-40B4-BE49-F238E27FC236}">
                    <a16:creationId xmlns:a16="http://schemas.microsoft.com/office/drawing/2014/main" id="{567DC344-A64A-F1F5-4667-C456153D2E68}"/>
                  </a:ext>
                </a:extLst>
              </p:cNvPr>
              <p:cNvSpPr/>
              <p:nvPr/>
            </p:nvSpPr>
            <p:spPr>
              <a:xfrm>
                <a:off x="7983745" y="1448336"/>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4" name="Rectangle 1373">
                <a:extLst>
                  <a:ext uri="{FF2B5EF4-FFF2-40B4-BE49-F238E27FC236}">
                    <a16:creationId xmlns:a16="http://schemas.microsoft.com/office/drawing/2014/main" id="{D2624F21-01E3-3719-06C6-38309356937C}"/>
                  </a:ext>
                </a:extLst>
              </p:cNvPr>
              <p:cNvSpPr/>
              <p:nvPr/>
            </p:nvSpPr>
            <p:spPr>
              <a:xfrm>
                <a:off x="7977919" y="4303658"/>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5" name="Rectangle 1374">
                <a:extLst>
                  <a:ext uri="{FF2B5EF4-FFF2-40B4-BE49-F238E27FC236}">
                    <a16:creationId xmlns:a16="http://schemas.microsoft.com/office/drawing/2014/main" id="{10CB30ED-B755-4D77-20A1-6BBD2620A1E4}"/>
                  </a:ext>
                </a:extLst>
              </p:cNvPr>
              <p:cNvSpPr/>
              <p:nvPr/>
            </p:nvSpPr>
            <p:spPr>
              <a:xfrm>
                <a:off x="7983745" y="1937820"/>
                <a:ext cx="151506" cy="15733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6" name="Rectangle 1375">
                <a:extLst>
                  <a:ext uri="{FF2B5EF4-FFF2-40B4-BE49-F238E27FC236}">
                    <a16:creationId xmlns:a16="http://schemas.microsoft.com/office/drawing/2014/main" id="{655EE44D-B2FC-2978-1C3C-AC79081163DA}"/>
                  </a:ext>
                </a:extLst>
              </p:cNvPr>
              <p:cNvSpPr/>
              <p:nvPr/>
            </p:nvSpPr>
            <p:spPr>
              <a:xfrm>
                <a:off x="7977919" y="2543847"/>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7" name="Rectangle 1376">
                <a:extLst>
                  <a:ext uri="{FF2B5EF4-FFF2-40B4-BE49-F238E27FC236}">
                    <a16:creationId xmlns:a16="http://schemas.microsoft.com/office/drawing/2014/main" id="{2230BC69-A51B-0400-907B-F4FE306287A3}"/>
                  </a:ext>
                </a:extLst>
              </p:cNvPr>
              <p:cNvSpPr/>
              <p:nvPr/>
            </p:nvSpPr>
            <p:spPr>
              <a:xfrm>
                <a:off x="7977919" y="3569432"/>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78" name="Straight Connector 1377">
                <a:extLst>
                  <a:ext uri="{FF2B5EF4-FFF2-40B4-BE49-F238E27FC236}">
                    <a16:creationId xmlns:a16="http://schemas.microsoft.com/office/drawing/2014/main" id="{7D3B0957-4F2A-047B-BF43-7C3FE48CA498}"/>
                  </a:ext>
                </a:extLst>
              </p:cNvPr>
              <p:cNvCxnSpPr/>
              <p:nvPr/>
            </p:nvCxnSpPr>
            <p:spPr>
              <a:xfrm>
                <a:off x="6888242" y="2613774"/>
                <a:ext cx="108967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79" name="Straight Connector 1378">
                <a:extLst>
                  <a:ext uri="{FF2B5EF4-FFF2-40B4-BE49-F238E27FC236}">
                    <a16:creationId xmlns:a16="http://schemas.microsoft.com/office/drawing/2014/main" id="{D7BEB0DB-8BB7-90F9-A165-23C9EA631816}"/>
                  </a:ext>
                </a:extLst>
              </p:cNvPr>
              <p:cNvCxnSpPr/>
              <p:nvPr/>
            </p:nvCxnSpPr>
            <p:spPr>
              <a:xfrm>
                <a:off x="5856840" y="3645188"/>
                <a:ext cx="212107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80" name="Straight Connector 1379">
                <a:extLst>
                  <a:ext uri="{FF2B5EF4-FFF2-40B4-BE49-F238E27FC236}">
                    <a16:creationId xmlns:a16="http://schemas.microsoft.com/office/drawing/2014/main" id="{6289A773-E18B-7AAA-2631-E46BD39B7753}"/>
                  </a:ext>
                </a:extLst>
              </p:cNvPr>
              <p:cNvCxnSpPr/>
              <p:nvPr/>
            </p:nvCxnSpPr>
            <p:spPr>
              <a:xfrm>
                <a:off x="5379014" y="2019400"/>
                <a:ext cx="259890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81" name="Straight Connector 1380">
                <a:extLst>
                  <a:ext uri="{FF2B5EF4-FFF2-40B4-BE49-F238E27FC236}">
                    <a16:creationId xmlns:a16="http://schemas.microsoft.com/office/drawing/2014/main" id="{2EDEA768-AA63-F194-B229-1EC49466D5E1}"/>
                  </a:ext>
                </a:extLst>
              </p:cNvPr>
              <p:cNvCxnSpPr>
                <a:endCxn id="1347" idx="2"/>
              </p:cNvCxnSpPr>
              <p:nvPr/>
            </p:nvCxnSpPr>
            <p:spPr>
              <a:xfrm>
                <a:off x="1678778" y="4379413"/>
                <a:ext cx="635160"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382" name="Group 384">
                <a:extLst>
                  <a:ext uri="{FF2B5EF4-FFF2-40B4-BE49-F238E27FC236}">
                    <a16:creationId xmlns:a16="http://schemas.microsoft.com/office/drawing/2014/main" id="{E101AE8D-2628-C93D-D362-F7128122764A}"/>
                  </a:ext>
                </a:extLst>
              </p:cNvPr>
              <p:cNvGrpSpPr>
                <a:grpSpLocks/>
              </p:cNvGrpSpPr>
              <p:nvPr/>
            </p:nvGrpSpPr>
            <p:grpSpPr bwMode="auto">
              <a:xfrm>
                <a:off x="4730244" y="6019372"/>
                <a:ext cx="234078" cy="364122"/>
                <a:chOff x="7010400" y="2514600"/>
                <a:chExt cx="685800" cy="1066800"/>
              </a:xfrm>
            </p:grpSpPr>
            <p:sp>
              <p:nvSpPr>
                <p:cNvPr id="1415" name="Rectangle 1414">
                  <a:extLst>
                    <a:ext uri="{FF2B5EF4-FFF2-40B4-BE49-F238E27FC236}">
                      <a16:creationId xmlns:a16="http://schemas.microsoft.com/office/drawing/2014/main" id="{8DBB0D6D-4599-ACC7-7741-F44581FE4A8A}"/>
                    </a:ext>
                  </a:extLst>
                </p:cNvPr>
                <p:cNvSpPr/>
                <p:nvPr/>
              </p:nvSpPr>
              <p:spPr>
                <a:xfrm>
                  <a:off x="7016132" y="2507212"/>
                  <a:ext cx="682896" cy="1075565"/>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6" name="Isosceles Triangle 1415">
                  <a:extLst>
                    <a:ext uri="{FF2B5EF4-FFF2-40B4-BE49-F238E27FC236}">
                      <a16:creationId xmlns:a16="http://schemas.microsoft.com/office/drawing/2014/main" id="{6420A5F6-0658-9DB8-AC7F-6F049ADDD4FD}"/>
                    </a:ext>
                  </a:extLst>
                </p:cNvPr>
                <p:cNvSpPr/>
                <p:nvPr/>
              </p:nvSpPr>
              <p:spPr>
                <a:xfrm rot="-16200000">
                  <a:off x="7016132" y="3360830"/>
                  <a:ext cx="153657" cy="153657"/>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83" name="Straight Connector 1382">
                <a:extLst>
                  <a:ext uri="{FF2B5EF4-FFF2-40B4-BE49-F238E27FC236}">
                    <a16:creationId xmlns:a16="http://schemas.microsoft.com/office/drawing/2014/main" id="{290CB905-A9FE-8D56-2C2A-92684CDBA689}"/>
                  </a:ext>
                </a:extLst>
              </p:cNvPr>
              <p:cNvCxnSpPr/>
              <p:nvPr/>
            </p:nvCxnSpPr>
            <p:spPr>
              <a:xfrm>
                <a:off x="4633140" y="6325694"/>
                <a:ext cx="9906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384" name="Group 386">
                <a:extLst>
                  <a:ext uri="{FF2B5EF4-FFF2-40B4-BE49-F238E27FC236}">
                    <a16:creationId xmlns:a16="http://schemas.microsoft.com/office/drawing/2014/main" id="{82C2D17E-45F2-798C-08D1-14AA71F8F8BB}"/>
                  </a:ext>
                </a:extLst>
              </p:cNvPr>
              <p:cNvGrpSpPr>
                <a:grpSpLocks/>
              </p:cNvGrpSpPr>
              <p:nvPr/>
            </p:nvGrpSpPr>
            <p:grpSpPr bwMode="auto">
              <a:xfrm>
                <a:off x="5290361" y="6019395"/>
                <a:ext cx="234078" cy="364122"/>
                <a:chOff x="7010400" y="2514600"/>
                <a:chExt cx="685800" cy="1066800"/>
              </a:xfrm>
            </p:grpSpPr>
            <p:sp>
              <p:nvSpPr>
                <p:cNvPr id="1413" name="Rectangle 1412">
                  <a:extLst>
                    <a:ext uri="{FF2B5EF4-FFF2-40B4-BE49-F238E27FC236}">
                      <a16:creationId xmlns:a16="http://schemas.microsoft.com/office/drawing/2014/main" id="{F9E5CAC9-D180-5EA8-7D9C-153C2F755686}"/>
                    </a:ext>
                  </a:extLst>
                </p:cNvPr>
                <p:cNvSpPr/>
                <p:nvPr/>
              </p:nvSpPr>
              <p:spPr>
                <a:xfrm>
                  <a:off x="7014046" y="2507147"/>
                  <a:ext cx="682896" cy="1075565"/>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4" name="Isosceles Triangle 1413">
                  <a:extLst>
                    <a:ext uri="{FF2B5EF4-FFF2-40B4-BE49-F238E27FC236}">
                      <a16:creationId xmlns:a16="http://schemas.microsoft.com/office/drawing/2014/main" id="{4818588B-9591-78D3-9821-759263AFE4E7}"/>
                    </a:ext>
                  </a:extLst>
                </p:cNvPr>
                <p:cNvSpPr/>
                <p:nvPr/>
              </p:nvSpPr>
              <p:spPr>
                <a:xfrm rot="-16200000">
                  <a:off x="7014046" y="3360766"/>
                  <a:ext cx="153657" cy="153657"/>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85" name="Straight Connector 1384">
                <a:extLst>
                  <a:ext uri="{FF2B5EF4-FFF2-40B4-BE49-F238E27FC236}">
                    <a16:creationId xmlns:a16="http://schemas.microsoft.com/office/drawing/2014/main" id="{B8499967-4F99-13CA-57F5-1C17BAA74CF9}"/>
                  </a:ext>
                </a:extLst>
              </p:cNvPr>
              <p:cNvCxnSpPr/>
              <p:nvPr/>
            </p:nvCxnSpPr>
            <p:spPr>
              <a:xfrm>
                <a:off x="5110966" y="6319865"/>
                <a:ext cx="180640"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6" name="Straight Connector 1385">
                <a:extLst>
                  <a:ext uri="{FF2B5EF4-FFF2-40B4-BE49-F238E27FC236}">
                    <a16:creationId xmlns:a16="http://schemas.microsoft.com/office/drawing/2014/main" id="{3716C327-08CB-75D1-943E-85FCFCF22A1F}"/>
                  </a:ext>
                </a:extLst>
              </p:cNvPr>
              <p:cNvCxnSpPr/>
              <p:nvPr/>
            </p:nvCxnSpPr>
            <p:spPr>
              <a:xfrm>
                <a:off x="5110966" y="6319865"/>
                <a:ext cx="0" cy="16899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7" name="Straight Connector 1386">
                <a:extLst>
                  <a:ext uri="{FF2B5EF4-FFF2-40B4-BE49-F238E27FC236}">
                    <a16:creationId xmlns:a16="http://schemas.microsoft.com/office/drawing/2014/main" id="{CF9781EF-16AD-0FC9-88E1-247271ABE826}"/>
                  </a:ext>
                </a:extLst>
              </p:cNvPr>
              <p:cNvCxnSpPr/>
              <p:nvPr/>
            </p:nvCxnSpPr>
            <p:spPr>
              <a:xfrm>
                <a:off x="4633140" y="6325694"/>
                <a:ext cx="0" cy="151507"/>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8" name="Straight Connector 1387">
                <a:extLst>
                  <a:ext uri="{FF2B5EF4-FFF2-40B4-BE49-F238E27FC236}">
                    <a16:creationId xmlns:a16="http://schemas.microsoft.com/office/drawing/2014/main" id="{BB4E5AC2-282E-CA3B-3232-9A54801E3875}"/>
                  </a:ext>
                </a:extLst>
              </p:cNvPr>
              <p:cNvCxnSpPr/>
              <p:nvPr/>
            </p:nvCxnSpPr>
            <p:spPr>
              <a:xfrm>
                <a:off x="4574869" y="6488855"/>
                <a:ext cx="536097"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89" name="Straight Connector 1388">
                <a:extLst>
                  <a:ext uri="{FF2B5EF4-FFF2-40B4-BE49-F238E27FC236}">
                    <a16:creationId xmlns:a16="http://schemas.microsoft.com/office/drawing/2014/main" id="{7E5431A1-7DCD-D5BF-C531-B452475EC7DA}"/>
                  </a:ext>
                </a:extLst>
              </p:cNvPr>
              <p:cNvCxnSpPr/>
              <p:nvPr/>
            </p:nvCxnSpPr>
            <p:spPr>
              <a:xfrm>
                <a:off x="4959460" y="6110086"/>
                <a:ext cx="332145"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390" name="Group 392">
                <a:extLst>
                  <a:ext uri="{FF2B5EF4-FFF2-40B4-BE49-F238E27FC236}">
                    <a16:creationId xmlns:a16="http://schemas.microsoft.com/office/drawing/2014/main" id="{464F09DE-778D-9017-DC8A-D40CA30F27BC}"/>
                  </a:ext>
                </a:extLst>
              </p:cNvPr>
              <p:cNvGrpSpPr>
                <a:grpSpLocks/>
              </p:cNvGrpSpPr>
              <p:nvPr/>
            </p:nvGrpSpPr>
            <p:grpSpPr bwMode="auto">
              <a:xfrm>
                <a:off x="4158292" y="5119909"/>
                <a:ext cx="252143" cy="372708"/>
                <a:chOff x="3048000" y="2514600"/>
                <a:chExt cx="685800" cy="1066800"/>
              </a:xfrm>
            </p:grpSpPr>
            <p:sp>
              <p:nvSpPr>
                <p:cNvPr id="1411" name="Rectangle 1410">
                  <a:extLst>
                    <a:ext uri="{FF2B5EF4-FFF2-40B4-BE49-F238E27FC236}">
                      <a16:creationId xmlns:a16="http://schemas.microsoft.com/office/drawing/2014/main" id="{586F52C7-D959-D56B-AD97-17E78C0AE9FA}"/>
                    </a:ext>
                  </a:extLst>
                </p:cNvPr>
                <p:cNvSpPr/>
                <p:nvPr/>
              </p:nvSpPr>
              <p:spPr>
                <a:xfrm>
                  <a:off x="3024049" y="2513329"/>
                  <a:ext cx="713215"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2" name="Isosceles Triangle 1411">
                  <a:extLst>
                    <a:ext uri="{FF2B5EF4-FFF2-40B4-BE49-F238E27FC236}">
                      <a16:creationId xmlns:a16="http://schemas.microsoft.com/office/drawing/2014/main" id="{5913FB18-38A5-AAE7-6782-B93D006A1FEA}"/>
                    </a:ext>
                  </a:extLst>
                </p:cNvPr>
                <p:cNvSpPr/>
                <p:nvPr/>
              </p:nvSpPr>
              <p:spPr>
                <a:xfrm rot="-16200000">
                  <a:off x="3036168" y="3335164"/>
                  <a:ext cx="150117" cy="174345"/>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91" name="Group 393">
                <a:extLst>
                  <a:ext uri="{FF2B5EF4-FFF2-40B4-BE49-F238E27FC236}">
                    <a16:creationId xmlns:a16="http://schemas.microsoft.com/office/drawing/2014/main" id="{7125EE83-C2F8-B6D3-6FB4-A8C6EC53551E}"/>
                  </a:ext>
                </a:extLst>
              </p:cNvPr>
              <p:cNvGrpSpPr>
                <a:grpSpLocks/>
              </p:cNvGrpSpPr>
              <p:nvPr/>
            </p:nvGrpSpPr>
            <p:grpSpPr bwMode="auto">
              <a:xfrm>
                <a:off x="6029462" y="5119909"/>
                <a:ext cx="234078" cy="364122"/>
                <a:chOff x="7010400" y="2514600"/>
                <a:chExt cx="685800" cy="1066800"/>
              </a:xfrm>
            </p:grpSpPr>
            <p:sp>
              <p:nvSpPr>
                <p:cNvPr id="1409" name="Rectangle 1408">
                  <a:extLst>
                    <a:ext uri="{FF2B5EF4-FFF2-40B4-BE49-F238E27FC236}">
                      <a16:creationId xmlns:a16="http://schemas.microsoft.com/office/drawing/2014/main" id="{8EDCE4DB-1F5B-01E9-D301-2136BB7A8F9A}"/>
                    </a:ext>
                  </a:extLst>
                </p:cNvPr>
                <p:cNvSpPr/>
                <p:nvPr/>
              </p:nvSpPr>
              <p:spPr>
                <a:xfrm>
                  <a:off x="6982675" y="2513299"/>
                  <a:ext cx="717041" cy="1041420"/>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0" name="Isosceles Triangle 1409">
                  <a:extLst>
                    <a:ext uri="{FF2B5EF4-FFF2-40B4-BE49-F238E27FC236}">
                      <a16:creationId xmlns:a16="http://schemas.microsoft.com/office/drawing/2014/main" id="{A5857B38-05CC-A19D-A36F-AD1882F6F986}"/>
                    </a:ext>
                  </a:extLst>
                </p:cNvPr>
                <p:cNvSpPr/>
                <p:nvPr/>
              </p:nvSpPr>
              <p:spPr>
                <a:xfrm rot="-16200000">
                  <a:off x="6999753" y="3332772"/>
                  <a:ext cx="136579" cy="17072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92" name="Straight Connector 1391">
                <a:extLst>
                  <a:ext uri="{FF2B5EF4-FFF2-40B4-BE49-F238E27FC236}">
                    <a16:creationId xmlns:a16="http://schemas.microsoft.com/office/drawing/2014/main" id="{19F9A97B-AEE7-1D71-BB80-AC5BF5B6A0C5}"/>
                  </a:ext>
                </a:extLst>
              </p:cNvPr>
              <p:cNvCxnSpPr/>
              <p:nvPr/>
            </p:nvCxnSpPr>
            <p:spPr>
              <a:xfrm>
                <a:off x="5687851" y="5317589"/>
                <a:ext cx="0" cy="792498"/>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393" name="Straight Connector 1392">
                <a:extLst>
                  <a:ext uri="{FF2B5EF4-FFF2-40B4-BE49-F238E27FC236}">
                    <a16:creationId xmlns:a16="http://schemas.microsoft.com/office/drawing/2014/main" id="{E3DAA66C-693E-2FBB-9B37-4F7CD29A0B4F}"/>
                  </a:ext>
                </a:extLst>
              </p:cNvPr>
              <p:cNvCxnSpPr/>
              <p:nvPr/>
            </p:nvCxnSpPr>
            <p:spPr>
              <a:xfrm>
                <a:off x="5856840" y="5434132"/>
                <a:ext cx="18064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394" name="Straight Connector 1393">
                <a:extLst>
                  <a:ext uri="{FF2B5EF4-FFF2-40B4-BE49-F238E27FC236}">
                    <a16:creationId xmlns:a16="http://schemas.microsoft.com/office/drawing/2014/main" id="{C9F4CE2C-8BDB-3366-9E18-3F915FB2BAA2}"/>
                  </a:ext>
                </a:extLst>
              </p:cNvPr>
              <p:cNvCxnSpPr/>
              <p:nvPr/>
            </p:nvCxnSpPr>
            <p:spPr>
              <a:xfrm>
                <a:off x="4073735" y="5439961"/>
                <a:ext cx="87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5" name="Straight Connector 1394">
                <a:extLst>
                  <a:ext uri="{FF2B5EF4-FFF2-40B4-BE49-F238E27FC236}">
                    <a16:creationId xmlns:a16="http://schemas.microsoft.com/office/drawing/2014/main" id="{21387ADF-CC37-06DB-6876-2FBE679CE5A1}"/>
                  </a:ext>
                </a:extLst>
              </p:cNvPr>
              <p:cNvCxnSpPr/>
              <p:nvPr/>
            </p:nvCxnSpPr>
            <p:spPr>
              <a:xfrm>
                <a:off x="4411709" y="5218528"/>
                <a:ext cx="1614116"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96" name="Straight Connector 1395">
                <a:extLst>
                  <a:ext uri="{FF2B5EF4-FFF2-40B4-BE49-F238E27FC236}">
                    <a16:creationId xmlns:a16="http://schemas.microsoft.com/office/drawing/2014/main" id="{4BD0CAC9-A5B6-27E2-B853-89E0B7B2AAC3}"/>
                  </a:ext>
                </a:extLst>
              </p:cNvPr>
              <p:cNvCxnSpPr>
                <a:endCxn id="1403" idx="1"/>
              </p:cNvCxnSpPr>
              <p:nvPr/>
            </p:nvCxnSpPr>
            <p:spPr>
              <a:xfrm>
                <a:off x="6264740" y="5218528"/>
                <a:ext cx="1724834" cy="0"/>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397" name="Group 399">
                <a:extLst>
                  <a:ext uri="{FF2B5EF4-FFF2-40B4-BE49-F238E27FC236}">
                    <a16:creationId xmlns:a16="http://schemas.microsoft.com/office/drawing/2014/main" id="{35253079-16B6-E7A8-B181-D39058C6F867}"/>
                  </a:ext>
                </a:extLst>
              </p:cNvPr>
              <p:cNvGrpSpPr>
                <a:grpSpLocks/>
              </p:cNvGrpSpPr>
              <p:nvPr/>
            </p:nvGrpSpPr>
            <p:grpSpPr bwMode="auto">
              <a:xfrm>
                <a:off x="3858011" y="6019372"/>
                <a:ext cx="252143" cy="372708"/>
                <a:chOff x="3048000" y="2514600"/>
                <a:chExt cx="685800" cy="1066800"/>
              </a:xfrm>
            </p:grpSpPr>
            <p:sp>
              <p:nvSpPr>
                <p:cNvPr id="1407" name="Rectangle 1406">
                  <a:extLst>
                    <a:ext uri="{FF2B5EF4-FFF2-40B4-BE49-F238E27FC236}">
                      <a16:creationId xmlns:a16="http://schemas.microsoft.com/office/drawing/2014/main" id="{1B7DD533-9761-D56C-1CE0-238168BFC281}"/>
                    </a:ext>
                  </a:extLst>
                </p:cNvPr>
                <p:cNvSpPr/>
                <p:nvPr/>
              </p:nvSpPr>
              <p:spPr>
                <a:xfrm>
                  <a:off x="3048319" y="2507382"/>
                  <a:ext cx="68151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8" name="Isosceles Triangle 1407">
                  <a:extLst>
                    <a:ext uri="{FF2B5EF4-FFF2-40B4-BE49-F238E27FC236}">
                      <a16:creationId xmlns:a16="http://schemas.microsoft.com/office/drawing/2014/main" id="{21EEF491-8684-D7BF-94F8-B71F6F410579}"/>
                    </a:ext>
                  </a:extLst>
                </p:cNvPr>
                <p:cNvSpPr/>
                <p:nvPr/>
              </p:nvSpPr>
              <p:spPr>
                <a:xfrm rot="-16200000">
                  <a:off x="3052512" y="3337144"/>
                  <a:ext cx="15011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98" name="Straight Connector 1397">
                <a:extLst>
                  <a:ext uri="{FF2B5EF4-FFF2-40B4-BE49-F238E27FC236}">
                    <a16:creationId xmlns:a16="http://schemas.microsoft.com/office/drawing/2014/main" id="{FF920082-E6DB-DDA1-55ED-9AF83B82004F}"/>
                  </a:ext>
                </a:extLst>
              </p:cNvPr>
              <p:cNvCxnSpPr/>
              <p:nvPr/>
            </p:nvCxnSpPr>
            <p:spPr>
              <a:xfrm>
                <a:off x="3770724" y="6337348"/>
                <a:ext cx="87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6E3CC28F-BC99-B3AC-BA13-F3EA1225FDAE}"/>
                  </a:ext>
                </a:extLst>
              </p:cNvPr>
              <p:cNvCxnSpPr/>
              <p:nvPr/>
            </p:nvCxnSpPr>
            <p:spPr>
              <a:xfrm>
                <a:off x="4114523" y="6110086"/>
                <a:ext cx="61767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DA992B10-439F-8515-E909-44F32BFCC240}"/>
                  </a:ext>
                </a:extLst>
              </p:cNvPr>
              <p:cNvCxnSpPr/>
              <p:nvPr/>
            </p:nvCxnSpPr>
            <p:spPr>
              <a:xfrm>
                <a:off x="5524691" y="6110086"/>
                <a:ext cx="163160"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401" name="Straight Connector 1400">
                <a:extLst>
                  <a:ext uri="{FF2B5EF4-FFF2-40B4-BE49-F238E27FC236}">
                    <a16:creationId xmlns:a16="http://schemas.microsoft.com/office/drawing/2014/main" id="{0BAC8502-FA6C-8827-93BB-695E85242E27}"/>
                  </a:ext>
                </a:extLst>
              </p:cNvPr>
              <p:cNvCxnSpPr/>
              <p:nvPr/>
            </p:nvCxnSpPr>
            <p:spPr>
              <a:xfrm>
                <a:off x="5687851" y="5317589"/>
                <a:ext cx="337974"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402" name="TextBox 404">
                <a:extLst>
                  <a:ext uri="{FF2B5EF4-FFF2-40B4-BE49-F238E27FC236}">
                    <a16:creationId xmlns:a16="http://schemas.microsoft.com/office/drawing/2014/main" id="{8E42A12B-9589-DD10-9FBE-7992B09DEFB8}"/>
                  </a:ext>
                </a:extLst>
              </p:cNvPr>
              <p:cNvSpPr txBox="1">
                <a:spLocks noChangeArrowheads="1"/>
              </p:cNvSpPr>
              <p:nvPr/>
            </p:nvSpPr>
            <p:spPr bwMode="auto">
              <a:xfrm>
                <a:off x="4522347" y="5395366"/>
                <a:ext cx="1150991" cy="45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D4007A"/>
                    </a:solidFill>
                    <a:effectLst/>
                    <a:uLnTx/>
                    <a:uFillTx/>
                    <a:latin typeface="Calibri" panose="020F0502020204030204" pitchFamily="34" charset="0"/>
                    <a:ea typeface="+mn-ea"/>
                    <a:cs typeface="Calibri" panose="020F0502020204030204" pitchFamily="34" charset="0"/>
                  </a:rPr>
                  <a:t>Enable</a:t>
                </a:r>
              </a:p>
            </p:txBody>
          </p:sp>
          <p:sp>
            <p:nvSpPr>
              <p:cNvPr id="1403" name="Rectangle 1402">
                <a:extLst>
                  <a:ext uri="{FF2B5EF4-FFF2-40B4-BE49-F238E27FC236}">
                    <a16:creationId xmlns:a16="http://schemas.microsoft.com/office/drawing/2014/main" id="{4ED435DD-9554-EE86-A03E-BB27C105D497}"/>
                  </a:ext>
                </a:extLst>
              </p:cNvPr>
              <p:cNvSpPr/>
              <p:nvPr/>
            </p:nvSpPr>
            <p:spPr>
              <a:xfrm>
                <a:off x="7989574" y="5142773"/>
                <a:ext cx="151506" cy="15733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04" name="Straight Connector 1403">
                <a:extLst>
                  <a:ext uri="{FF2B5EF4-FFF2-40B4-BE49-F238E27FC236}">
                    <a16:creationId xmlns:a16="http://schemas.microsoft.com/office/drawing/2014/main" id="{2AFC2B29-647B-AFCC-06FE-B404B92F7D4F}"/>
                  </a:ext>
                </a:extLst>
              </p:cNvPr>
              <p:cNvCxnSpPr/>
              <p:nvPr/>
            </p:nvCxnSpPr>
            <p:spPr>
              <a:xfrm>
                <a:off x="1678778" y="6110086"/>
                <a:ext cx="2179351" cy="0"/>
              </a:xfrm>
              <a:prstGeom prst="line">
                <a:avLst/>
              </a:prstGeom>
            </p:spPr>
            <p:style>
              <a:lnRef idx="1">
                <a:schemeClr val="accent1"/>
              </a:lnRef>
              <a:fillRef idx="0">
                <a:schemeClr val="accent1"/>
              </a:fillRef>
              <a:effectRef idx="0">
                <a:schemeClr val="accent1"/>
              </a:effectRef>
              <a:fontRef idx="minor">
                <a:schemeClr val="tx1"/>
              </a:fontRef>
            </p:style>
          </p:cxnSp>
          <p:sp>
            <p:nvSpPr>
              <p:cNvPr id="1405" name="Rectangle 1404">
                <a:extLst>
                  <a:ext uri="{FF2B5EF4-FFF2-40B4-BE49-F238E27FC236}">
                    <a16:creationId xmlns:a16="http://schemas.microsoft.com/office/drawing/2014/main" id="{554A4AA6-95EA-A55F-8243-0FEA2777237D}"/>
                  </a:ext>
                </a:extLst>
              </p:cNvPr>
              <p:cNvSpPr/>
              <p:nvPr/>
            </p:nvSpPr>
            <p:spPr>
              <a:xfrm>
                <a:off x="1533102" y="6045989"/>
                <a:ext cx="151506" cy="151507"/>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06" name="Straight Connector 1405">
                <a:extLst>
                  <a:ext uri="{FF2B5EF4-FFF2-40B4-BE49-F238E27FC236}">
                    <a16:creationId xmlns:a16="http://schemas.microsoft.com/office/drawing/2014/main" id="{6825F168-53B8-2F1C-15BD-180D607A7BA3}"/>
                  </a:ext>
                </a:extLst>
              </p:cNvPr>
              <p:cNvCxnSpPr/>
              <p:nvPr/>
            </p:nvCxnSpPr>
            <p:spPr>
              <a:xfrm>
                <a:off x="3549292" y="5247662"/>
                <a:ext cx="600194"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118EAD7A-9335-7239-EF89-2B9C1B0FAE85}"/>
                </a:ext>
              </a:extLst>
            </p:cNvPr>
            <p:cNvSpPr/>
            <p:nvPr/>
          </p:nvSpPr>
          <p:spPr>
            <a:xfrm>
              <a:off x="6444130" y="4038827"/>
              <a:ext cx="2518059" cy="233708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160E528F-9AD6-5970-C414-1A59FB574FB5}"/>
                </a:ext>
              </a:extLst>
            </p:cNvPr>
            <p:cNvCxnSpPr/>
            <p:nvPr/>
          </p:nvCxnSpPr>
          <p:spPr>
            <a:xfrm>
              <a:off x="6760867" y="4586334"/>
              <a:ext cx="873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232E71-F8A8-77C4-D649-ABD0CFA0B6D6}"/>
                </a:ext>
              </a:extLst>
            </p:cNvPr>
            <p:cNvCxnSpPr/>
            <p:nvPr/>
          </p:nvCxnSpPr>
          <p:spPr>
            <a:xfrm>
              <a:off x="8473510" y="5500354"/>
              <a:ext cx="4547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059941-541A-CC73-2B43-BD218398CDED}"/>
                </a:ext>
              </a:extLst>
            </p:cNvPr>
            <p:cNvCxnSpPr/>
            <p:nvPr/>
          </p:nvCxnSpPr>
          <p:spPr>
            <a:xfrm>
              <a:off x="8113786" y="4400815"/>
              <a:ext cx="81672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6448165D-80C5-89D3-AC7A-C19F05626417}"/>
                </a:ext>
              </a:extLst>
            </p:cNvPr>
            <p:cNvCxnSpPr/>
            <p:nvPr/>
          </p:nvCxnSpPr>
          <p:spPr>
            <a:xfrm>
              <a:off x="7152264" y="4828415"/>
              <a:ext cx="7737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00D9DC-9FB2-E642-1EDD-CFEEB85B3A9C}"/>
                </a:ext>
              </a:extLst>
            </p:cNvPr>
            <p:cNvCxnSpPr/>
            <p:nvPr/>
          </p:nvCxnSpPr>
          <p:spPr>
            <a:xfrm>
              <a:off x="7041406" y="4398554"/>
              <a:ext cx="96831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326068-422E-C51B-2EF7-DF986C4AD9DF}"/>
                </a:ext>
              </a:extLst>
            </p:cNvPr>
            <p:cNvSpPr/>
            <p:nvPr/>
          </p:nvSpPr>
          <p:spPr>
            <a:xfrm>
              <a:off x="6421506" y="4351042"/>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1A79074-E018-D5D8-062B-AFD1000204B0}"/>
                </a:ext>
              </a:extLst>
            </p:cNvPr>
            <p:cNvSpPr/>
            <p:nvPr/>
          </p:nvSpPr>
          <p:spPr>
            <a:xfrm>
              <a:off x="6419244" y="5477730"/>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093219E-B129-7679-C32C-552570E76F7A}"/>
                </a:ext>
              </a:extLst>
            </p:cNvPr>
            <p:cNvSpPr/>
            <p:nvPr/>
          </p:nvSpPr>
          <p:spPr>
            <a:xfrm>
              <a:off x="6419244" y="4095389"/>
              <a:ext cx="61084"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C926A3CD-F996-CDCF-267B-41C38B5002B8}"/>
                </a:ext>
              </a:extLst>
            </p:cNvPr>
            <p:cNvCxnSpPr/>
            <p:nvPr/>
          </p:nvCxnSpPr>
          <p:spPr>
            <a:xfrm>
              <a:off x="6016536" y="4122538"/>
              <a:ext cx="41175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38851D4-82A3-7CBC-5D63-05D8F27025CF}"/>
                </a:ext>
              </a:extLst>
            </p:cNvPr>
            <p:cNvSpPr/>
            <p:nvPr/>
          </p:nvSpPr>
          <p:spPr>
            <a:xfrm>
              <a:off x="6419244" y="4210772"/>
              <a:ext cx="61084"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D055827C-BA61-4FB9-854B-207909AF9642}"/>
                </a:ext>
              </a:extLst>
            </p:cNvPr>
            <p:cNvCxnSpPr/>
            <p:nvPr/>
          </p:nvCxnSpPr>
          <p:spPr>
            <a:xfrm>
              <a:off x="6005223" y="4240184"/>
              <a:ext cx="411758" cy="0"/>
            </a:xfrm>
            <a:prstGeom prst="line">
              <a:avLst/>
            </a:prstGeom>
          </p:spPr>
          <p:style>
            <a:lnRef idx="1">
              <a:schemeClr val="accent2"/>
            </a:lnRef>
            <a:fillRef idx="0">
              <a:schemeClr val="accent2"/>
            </a:fillRef>
            <a:effectRef idx="0">
              <a:schemeClr val="accent2"/>
            </a:effectRef>
            <a:fontRef idx="minor">
              <a:schemeClr val="tx1"/>
            </a:fontRef>
          </p:style>
        </p:cxnSp>
        <p:sp>
          <p:nvSpPr>
            <p:cNvPr id="23" name="TextBox 21">
              <a:extLst>
                <a:ext uri="{FF2B5EF4-FFF2-40B4-BE49-F238E27FC236}">
                  <a16:creationId xmlns:a16="http://schemas.microsoft.com/office/drawing/2014/main" id="{1BB4E774-1356-71E3-31E9-07C47A5A1F7A}"/>
                </a:ext>
              </a:extLst>
            </p:cNvPr>
            <p:cNvSpPr txBox="1">
              <a:spLocks noChangeArrowheads="1"/>
            </p:cNvSpPr>
            <p:nvPr/>
          </p:nvSpPr>
          <p:spPr bwMode="auto">
            <a:xfrm>
              <a:off x="6065124" y="3918716"/>
              <a:ext cx="367056"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clk_7</a:t>
              </a:r>
            </a:p>
          </p:txBody>
        </p:sp>
        <p:sp>
          <p:nvSpPr>
            <p:cNvPr id="24" name="TextBox 22">
              <a:extLst>
                <a:ext uri="{FF2B5EF4-FFF2-40B4-BE49-F238E27FC236}">
                  <a16:creationId xmlns:a16="http://schemas.microsoft.com/office/drawing/2014/main" id="{70DD589A-94CC-62C8-B70F-EC6608674FE7}"/>
                </a:ext>
              </a:extLst>
            </p:cNvPr>
            <p:cNvSpPr txBox="1">
              <a:spLocks noChangeArrowheads="1"/>
            </p:cNvSpPr>
            <p:nvPr/>
          </p:nvSpPr>
          <p:spPr bwMode="auto">
            <a:xfrm>
              <a:off x="6051347" y="4296489"/>
              <a:ext cx="369312"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clk_8</a:t>
              </a:r>
            </a:p>
          </p:txBody>
        </p:sp>
        <p:sp>
          <p:nvSpPr>
            <p:cNvPr id="25" name="Rectangle 24">
              <a:extLst>
                <a:ext uri="{FF2B5EF4-FFF2-40B4-BE49-F238E27FC236}">
                  <a16:creationId xmlns:a16="http://schemas.microsoft.com/office/drawing/2014/main" id="{A2166759-2084-2CEE-2587-0AB675E44E96}"/>
                </a:ext>
              </a:extLst>
            </p:cNvPr>
            <p:cNvSpPr/>
            <p:nvPr/>
          </p:nvSpPr>
          <p:spPr>
            <a:xfrm>
              <a:off x="6421506" y="4545611"/>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48A10C1-73F8-682D-F956-BA8A26AD88C2}"/>
                </a:ext>
              </a:extLst>
            </p:cNvPr>
            <p:cNvSpPr/>
            <p:nvPr/>
          </p:nvSpPr>
          <p:spPr>
            <a:xfrm>
              <a:off x="6419244" y="4776378"/>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5">
              <a:extLst>
                <a:ext uri="{FF2B5EF4-FFF2-40B4-BE49-F238E27FC236}">
                  <a16:creationId xmlns:a16="http://schemas.microsoft.com/office/drawing/2014/main" id="{2CB93151-1145-CB0A-BA34-C04590E94E44}"/>
                </a:ext>
              </a:extLst>
            </p:cNvPr>
            <p:cNvGrpSpPr>
              <a:grpSpLocks/>
            </p:cNvGrpSpPr>
            <p:nvPr/>
          </p:nvGrpSpPr>
          <p:grpSpPr bwMode="auto">
            <a:xfrm>
              <a:off x="8009733" y="4349152"/>
              <a:ext cx="110620" cy="172076"/>
              <a:chOff x="7010400" y="2514600"/>
              <a:chExt cx="685800" cy="1066800"/>
            </a:xfrm>
          </p:grpSpPr>
          <p:sp>
            <p:nvSpPr>
              <p:cNvPr id="1321" name="Rectangle 1320">
                <a:extLst>
                  <a:ext uri="{FF2B5EF4-FFF2-40B4-BE49-F238E27FC236}">
                    <a16:creationId xmlns:a16="http://schemas.microsoft.com/office/drawing/2014/main" id="{63C946C4-831E-276F-4EC7-6DC4FD8D8226}"/>
                  </a:ext>
                </a:extLst>
              </p:cNvPr>
              <p:cNvSpPr/>
              <p:nvPr/>
            </p:nvSpPr>
            <p:spPr>
              <a:xfrm>
                <a:off x="7010294" y="2512294"/>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2" name="Isosceles Triangle 1321">
                <a:extLst>
                  <a:ext uri="{FF2B5EF4-FFF2-40B4-BE49-F238E27FC236}">
                    <a16:creationId xmlns:a16="http://schemas.microsoft.com/office/drawing/2014/main" id="{EAC5910C-F497-37EA-AE35-39E932E5355C}"/>
                  </a:ext>
                </a:extLst>
              </p:cNvPr>
              <p:cNvSpPr/>
              <p:nvPr/>
            </p:nvSpPr>
            <p:spPr>
              <a:xfrm rot="-16200000">
                <a:off x="7010302" y="3353855"/>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6">
              <a:extLst>
                <a:ext uri="{FF2B5EF4-FFF2-40B4-BE49-F238E27FC236}">
                  <a16:creationId xmlns:a16="http://schemas.microsoft.com/office/drawing/2014/main" id="{208EDC8A-732E-887B-D60F-C03A264499F8}"/>
                </a:ext>
              </a:extLst>
            </p:cNvPr>
            <p:cNvGrpSpPr>
              <a:grpSpLocks/>
            </p:cNvGrpSpPr>
            <p:nvPr/>
          </p:nvGrpSpPr>
          <p:grpSpPr bwMode="auto">
            <a:xfrm>
              <a:off x="7720298" y="4771426"/>
              <a:ext cx="117855" cy="174209"/>
              <a:chOff x="3048000" y="2514600"/>
              <a:chExt cx="685800" cy="1066800"/>
            </a:xfrm>
          </p:grpSpPr>
          <p:sp>
            <p:nvSpPr>
              <p:cNvPr id="1319" name="Rectangle 1318">
                <a:extLst>
                  <a:ext uri="{FF2B5EF4-FFF2-40B4-BE49-F238E27FC236}">
                    <a16:creationId xmlns:a16="http://schemas.microsoft.com/office/drawing/2014/main" id="{3650ACF2-C64C-B6EF-47DD-093D26B9B0D2}"/>
                  </a:ext>
                </a:extLst>
              </p:cNvPr>
              <p:cNvSpPr/>
              <p:nvPr/>
            </p:nvSpPr>
            <p:spPr>
              <a:xfrm>
                <a:off x="3047005" y="2517218"/>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0" name="Isosceles Triangle 1319">
                <a:extLst>
                  <a:ext uri="{FF2B5EF4-FFF2-40B4-BE49-F238E27FC236}">
                    <a16:creationId xmlns:a16="http://schemas.microsoft.com/office/drawing/2014/main" id="{A8A2AE8E-1520-81BA-5A65-1AA31A72B542}"/>
                  </a:ext>
                </a:extLst>
              </p:cNvPr>
              <p:cNvSpPr/>
              <p:nvPr/>
            </p:nvSpPr>
            <p:spPr>
              <a:xfrm rot="-16200000">
                <a:off x="3049798" y="3359546"/>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7">
              <a:extLst>
                <a:ext uri="{FF2B5EF4-FFF2-40B4-BE49-F238E27FC236}">
                  <a16:creationId xmlns:a16="http://schemas.microsoft.com/office/drawing/2014/main" id="{A6AF65BF-D0E0-AB79-4AC0-B0C72951FA44}"/>
                </a:ext>
              </a:extLst>
            </p:cNvPr>
            <p:cNvGrpSpPr>
              <a:grpSpLocks/>
            </p:cNvGrpSpPr>
            <p:nvPr/>
          </p:nvGrpSpPr>
          <p:grpSpPr bwMode="auto">
            <a:xfrm>
              <a:off x="7634150" y="4535100"/>
              <a:ext cx="283048" cy="172076"/>
              <a:chOff x="4292257" y="2391367"/>
              <a:chExt cx="729028" cy="443206"/>
            </a:xfrm>
          </p:grpSpPr>
          <p:grpSp>
            <p:nvGrpSpPr>
              <p:cNvPr id="1312" name="Group 314">
                <a:extLst>
                  <a:ext uri="{FF2B5EF4-FFF2-40B4-BE49-F238E27FC236}">
                    <a16:creationId xmlns:a16="http://schemas.microsoft.com/office/drawing/2014/main" id="{4CF3B470-CFB2-8656-39EF-68C7D50088F1}"/>
                  </a:ext>
                </a:extLst>
              </p:cNvPr>
              <p:cNvGrpSpPr>
                <a:grpSpLocks/>
              </p:cNvGrpSpPr>
              <p:nvPr/>
            </p:nvGrpSpPr>
            <p:grpSpPr bwMode="auto">
              <a:xfrm>
                <a:off x="4736367" y="2391367"/>
                <a:ext cx="284918" cy="443206"/>
                <a:chOff x="7010400" y="2514600"/>
                <a:chExt cx="685800" cy="1066800"/>
              </a:xfrm>
            </p:grpSpPr>
            <p:sp>
              <p:nvSpPr>
                <p:cNvPr id="1317" name="Rectangle 1316">
                  <a:extLst>
                    <a:ext uri="{FF2B5EF4-FFF2-40B4-BE49-F238E27FC236}">
                      <a16:creationId xmlns:a16="http://schemas.microsoft.com/office/drawing/2014/main" id="{842EA199-6C5F-BFD7-0DD1-8E22CFE8D428}"/>
                    </a:ext>
                  </a:extLst>
                </p:cNvPr>
                <p:cNvSpPr/>
                <p:nvPr/>
              </p:nvSpPr>
              <p:spPr>
                <a:xfrm>
                  <a:off x="7007431" y="250963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8" name="Isosceles Triangle 1317">
                  <a:extLst>
                    <a:ext uri="{FF2B5EF4-FFF2-40B4-BE49-F238E27FC236}">
                      <a16:creationId xmlns:a16="http://schemas.microsoft.com/office/drawing/2014/main" id="{8E2F6AAC-7F23-DBDA-1CEE-EF2576DFBB7C}"/>
                    </a:ext>
                  </a:extLst>
                </p:cNvPr>
                <p:cNvSpPr/>
                <p:nvPr/>
              </p:nvSpPr>
              <p:spPr>
                <a:xfrm rot="-16200000">
                  <a:off x="7007439" y="3351196"/>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13" name="Group 315">
                <a:extLst>
                  <a:ext uri="{FF2B5EF4-FFF2-40B4-BE49-F238E27FC236}">
                    <a16:creationId xmlns:a16="http://schemas.microsoft.com/office/drawing/2014/main" id="{223B634C-32FC-B2E9-D6E3-A727F30B9BB8}"/>
                  </a:ext>
                </a:extLst>
              </p:cNvPr>
              <p:cNvGrpSpPr>
                <a:grpSpLocks/>
              </p:cNvGrpSpPr>
              <p:nvPr/>
            </p:nvGrpSpPr>
            <p:grpSpPr bwMode="auto">
              <a:xfrm>
                <a:off x="4292257" y="2391367"/>
                <a:ext cx="284918" cy="443206"/>
                <a:chOff x="7010400" y="2514600"/>
                <a:chExt cx="685800" cy="1066800"/>
              </a:xfrm>
            </p:grpSpPr>
            <p:sp>
              <p:nvSpPr>
                <p:cNvPr id="1315" name="Rectangle 1314">
                  <a:extLst>
                    <a:ext uri="{FF2B5EF4-FFF2-40B4-BE49-F238E27FC236}">
                      <a16:creationId xmlns:a16="http://schemas.microsoft.com/office/drawing/2014/main" id="{213AC428-C868-363B-DC77-707EBB11E627}"/>
                    </a:ext>
                  </a:extLst>
                </p:cNvPr>
                <p:cNvSpPr/>
                <p:nvPr/>
              </p:nvSpPr>
              <p:spPr>
                <a:xfrm>
                  <a:off x="7010435" y="250963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6" name="Isosceles Triangle 1315">
                  <a:extLst>
                    <a:ext uri="{FF2B5EF4-FFF2-40B4-BE49-F238E27FC236}">
                      <a16:creationId xmlns:a16="http://schemas.microsoft.com/office/drawing/2014/main" id="{99E70F52-C72E-4FD7-F936-384098EDDE0C}"/>
                    </a:ext>
                  </a:extLst>
                </p:cNvPr>
                <p:cNvSpPr/>
                <p:nvPr/>
              </p:nvSpPr>
              <p:spPr>
                <a:xfrm rot="-16200000">
                  <a:off x="7010443" y="3351196"/>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14" name="Straight Connector 1313">
                <a:extLst>
                  <a:ext uri="{FF2B5EF4-FFF2-40B4-BE49-F238E27FC236}">
                    <a16:creationId xmlns:a16="http://schemas.microsoft.com/office/drawing/2014/main" id="{9926B9C7-B3C6-2583-D7D5-C9096EA0CA2D}"/>
                  </a:ext>
                </a:extLst>
              </p:cNvPr>
              <p:cNvCxnSpPr/>
              <p:nvPr/>
            </p:nvCxnSpPr>
            <p:spPr>
              <a:xfrm>
                <a:off x="4577803" y="2534983"/>
                <a:ext cx="157331"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0" name="Group 28">
              <a:extLst>
                <a:ext uri="{FF2B5EF4-FFF2-40B4-BE49-F238E27FC236}">
                  <a16:creationId xmlns:a16="http://schemas.microsoft.com/office/drawing/2014/main" id="{B413A3E3-F5E5-0B06-3DCE-9A8AFF98F5F2}"/>
                </a:ext>
              </a:extLst>
            </p:cNvPr>
            <p:cNvGrpSpPr>
              <a:grpSpLocks/>
            </p:cNvGrpSpPr>
            <p:nvPr/>
          </p:nvGrpSpPr>
          <p:grpSpPr bwMode="auto">
            <a:xfrm>
              <a:off x="7907565" y="4773149"/>
              <a:ext cx="283048" cy="172076"/>
              <a:chOff x="5021285" y="3004002"/>
              <a:chExt cx="729028" cy="443206"/>
            </a:xfrm>
          </p:grpSpPr>
          <p:grpSp>
            <p:nvGrpSpPr>
              <p:cNvPr id="1305" name="Group 307">
                <a:extLst>
                  <a:ext uri="{FF2B5EF4-FFF2-40B4-BE49-F238E27FC236}">
                    <a16:creationId xmlns:a16="http://schemas.microsoft.com/office/drawing/2014/main" id="{18F8B83C-49C6-B692-57FE-08D5D0B9D92A}"/>
                  </a:ext>
                </a:extLst>
              </p:cNvPr>
              <p:cNvGrpSpPr>
                <a:grpSpLocks/>
              </p:cNvGrpSpPr>
              <p:nvPr/>
            </p:nvGrpSpPr>
            <p:grpSpPr bwMode="auto">
              <a:xfrm>
                <a:off x="5465395" y="3004002"/>
                <a:ext cx="284918" cy="443206"/>
                <a:chOff x="7010400" y="2514600"/>
                <a:chExt cx="685800" cy="1066800"/>
              </a:xfrm>
            </p:grpSpPr>
            <p:sp>
              <p:nvSpPr>
                <p:cNvPr id="1310" name="Rectangle 1309">
                  <a:extLst>
                    <a:ext uri="{FF2B5EF4-FFF2-40B4-BE49-F238E27FC236}">
                      <a16:creationId xmlns:a16="http://schemas.microsoft.com/office/drawing/2014/main" id="{3984A4C1-BC31-0497-A3F4-1DC368E8155C}"/>
                    </a:ext>
                  </a:extLst>
                </p:cNvPr>
                <p:cNvSpPr/>
                <p:nvPr/>
              </p:nvSpPr>
              <p:spPr>
                <a:xfrm>
                  <a:off x="7009525" y="2520599"/>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 name="Isosceles Triangle 1310">
                  <a:extLst>
                    <a:ext uri="{FF2B5EF4-FFF2-40B4-BE49-F238E27FC236}">
                      <a16:creationId xmlns:a16="http://schemas.microsoft.com/office/drawing/2014/main" id="{86F6730B-8219-B45A-4B33-7E0B622F5D12}"/>
                    </a:ext>
                  </a:extLst>
                </p:cNvPr>
                <p:cNvSpPr/>
                <p:nvPr/>
              </p:nvSpPr>
              <p:spPr>
                <a:xfrm rot="-16200000">
                  <a:off x="7009524" y="3362169"/>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06" name="Straight Connector 1305">
                <a:extLst>
                  <a:ext uri="{FF2B5EF4-FFF2-40B4-BE49-F238E27FC236}">
                    <a16:creationId xmlns:a16="http://schemas.microsoft.com/office/drawing/2014/main" id="{A989BF4C-F98D-0742-262C-D748E981DF76}"/>
                  </a:ext>
                </a:extLst>
              </p:cNvPr>
              <p:cNvCxnSpPr/>
              <p:nvPr/>
            </p:nvCxnSpPr>
            <p:spPr>
              <a:xfrm>
                <a:off x="5307697" y="3158002"/>
                <a:ext cx="15733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307" name="Group 309">
                <a:extLst>
                  <a:ext uri="{FF2B5EF4-FFF2-40B4-BE49-F238E27FC236}">
                    <a16:creationId xmlns:a16="http://schemas.microsoft.com/office/drawing/2014/main" id="{09E41F55-7F63-8AC3-1524-FC3898A36CE2}"/>
                  </a:ext>
                </a:extLst>
              </p:cNvPr>
              <p:cNvGrpSpPr>
                <a:grpSpLocks/>
              </p:cNvGrpSpPr>
              <p:nvPr/>
            </p:nvGrpSpPr>
            <p:grpSpPr bwMode="auto">
              <a:xfrm>
                <a:off x="5021285" y="3004002"/>
                <a:ext cx="284918" cy="443206"/>
                <a:chOff x="7010400" y="2514600"/>
                <a:chExt cx="685800" cy="1066800"/>
              </a:xfrm>
            </p:grpSpPr>
            <p:sp>
              <p:nvSpPr>
                <p:cNvPr id="1308" name="Rectangle 1307">
                  <a:extLst>
                    <a:ext uri="{FF2B5EF4-FFF2-40B4-BE49-F238E27FC236}">
                      <a16:creationId xmlns:a16="http://schemas.microsoft.com/office/drawing/2014/main" id="{76696638-5AAF-B68D-8AB2-0D69761CD33D}"/>
                    </a:ext>
                  </a:extLst>
                </p:cNvPr>
                <p:cNvSpPr/>
                <p:nvPr/>
              </p:nvSpPr>
              <p:spPr>
                <a:xfrm>
                  <a:off x="7012529" y="2520599"/>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9" name="Isosceles Triangle 1308">
                  <a:extLst>
                    <a:ext uri="{FF2B5EF4-FFF2-40B4-BE49-F238E27FC236}">
                      <a16:creationId xmlns:a16="http://schemas.microsoft.com/office/drawing/2014/main" id="{170CD72F-28E8-1F96-C2C2-6F98275FF159}"/>
                    </a:ext>
                  </a:extLst>
                </p:cNvPr>
                <p:cNvSpPr/>
                <p:nvPr/>
              </p:nvSpPr>
              <p:spPr>
                <a:xfrm rot="-16200000">
                  <a:off x="7012528" y="3362169"/>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1" name="Cloud 30">
              <a:extLst>
                <a:ext uri="{FF2B5EF4-FFF2-40B4-BE49-F238E27FC236}">
                  <a16:creationId xmlns:a16="http://schemas.microsoft.com/office/drawing/2014/main" id="{A509C364-F8E3-04C1-F549-3CED266ED204}"/>
                </a:ext>
              </a:extLst>
            </p:cNvPr>
            <p:cNvSpPr/>
            <p:nvPr/>
          </p:nvSpPr>
          <p:spPr>
            <a:xfrm>
              <a:off x="8324191" y="4771853"/>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24" name="Straight Connector 1023">
              <a:extLst>
                <a:ext uri="{FF2B5EF4-FFF2-40B4-BE49-F238E27FC236}">
                  <a16:creationId xmlns:a16="http://schemas.microsoft.com/office/drawing/2014/main" id="{DC73E311-797B-7350-80F7-D9532031B22C}"/>
                </a:ext>
              </a:extLst>
            </p:cNvPr>
            <p:cNvCxnSpPr/>
            <p:nvPr/>
          </p:nvCxnSpPr>
          <p:spPr>
            <a:xfrm>
              <a:off x="8192971" y="4832939"/>
              <a:ext cx="13122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025" name="Group 31">
              <a:extLst>
                <a:ext uri="{FF2B5EF4-FFF2-40B4-BE49-F238E27FC236}">
                  <a16:creationId xmlns:a16="http://schemas.microsoft.com/office/drawing/2014/main" id="{44B1264C-9F86-EFD1-2D34-FA6574BE4EAB}"/>
                </a:ext>
              </a:extLst>
            </p:cNvPr>
            <p:cNvGrpSpPr>
              <a:grpSpLocks/>
            </p:cNvGrpSpPr>
            <p:nvPr/>
          </p:nvGrpSpPr>
          <p:grpSpPr bwMode="auto">
            <a:xfrm>
              <a:off x="6921136" y="4350039"/>
              <a:ext cx="117855" cy="174209"/>
              <a:chOff x="3048000" y="2514600"/>
              <a:chExt cx="685800" cy="1066800"/>
            </a:xfrm>
          </p:grpSpPr>
          <p:sp>
            <p:nvSpPr>
              <p:cNvPr id="1303" name="Rectangle 1302">
                <a:extLst>
                  <a:ext uri="{FF2B5EF4-FFF2-40B4-BE49-F238E27FC236}">
                    <a16:creationId xmlns:a16="http://schemas.microsoft.com/office/drawing/2014/main" id="{47553986-93C8-4B5D-B659-4937ED8AE865}"/>
                  </a:ext>
                </a:extLst>
              </p:cNvPr>
              <p:cNvSpPr/>
              <p:nvPr/>
            </p:nvSpPr>
            <p:spPr>
              <a:xfrm>
                <a:off x="3050106" y="2520744"/>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4" name="Isosceles Triangle 1303">
                <a:extLst>
                  <a:ext uri="{FF2B5EF4-FFF2-40B4-BE49-F238E27FC236}">
                    <a16:creationId xmlns:a16="http://schemas.microsoft.com/office/drawing/2014/main" id="{BA7783A4-50B6-1ACB-0773-D7DE80308C56}"/>
                  </a:ext>
                </a:extLst>
              </p:cNvPr>
              <p:cNvSpPr/>
              <p:nvPr/>
            </p:nvSpPr>
            <p:spPr>
              <a:xfrm rot="-16200000">
                <a:off x="3052900" y="3363072"/>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27" name="Group 32">
              <a:extLst>
                <a:ext uri="{FF2B5EF4-FFF2-40B4-BE49-F238E27FC236}">
                  <a16:creationId xmlns:a16="http://schemas.microsoft.com/office/drawing/2014/main" id="{9E09AC14-78EF-DB06-EDD5-DCBA11778160}"/>
                </a:ext>
              </a:extLst>
            </p:cNvPr>
            <p:cNvGrpSpPr>
              <a:grpSpLocks/>
            </p:cNvGrpSpPr>
            <p:nvPr/>
          </p:nvGrpSpPr>
          <p:grpSpPr bwMode="auto">
            <a:xfrm>
              <a:off x="6641389" y="4535100"/>
              <a:ext cx="117855" cy="174209"/>
              <a:chOff x="3048000" y="2514600"/>
              <a:chExt cx="685800" cy="1066800"/>
            </a:xfrm>
          </p:grpSpPr>
          <p:sp>
            <p:nvSpPr>
              <p:cNvPr id="1301" name="Rectangle 1300">
                <a:extLst>
                  <a:ext uri="{FF2B5EF4-FFF2-40B4-BE49-F238E27FC236}">
                    <a16:creationId xmlns:a16="http://schemas.microsoft.com/office/drawing/2014/main" id="{C284587F-6F52-3BF9-7DAA-EF0E9DA5E908}"/>
                  </a:ext>
                </a:extLst>
              </p:cNvPr>
              <p:cNvSpPr/>
              <p:nvPr/>
            </p:nvSpPr>
            <p:spPr>
              <a:xfrm>
                <a:off x="3045504" y="250969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2" name="Isosceles Triangle 1301">
                <a:extLst>
                  <a:ext uri="{FF2B5EF4-FFF2-40B4-BE49-F238E27FC236}">
                    <a16:creationId xmlns:a16="http://schemas.microsoft.com/office/drawing/2014/main" id="{2A1BC2ED-3A60-DDF5-8886-8A053560ECE6}"/>
                  </a:ext>
                </a:extLst>
              </p:cNvPr>
              <p:cNvSpPr/>
              <p:nvPr/>
            </p:nvSpPr>
            <p:spPr>
              <a:xfrm rot="-16200000">
                <a:off x="3048289" y="335202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28" name="Cloud 1027">
              <a:extLst>
                <a:ext uri="{FF2B5EF4-FFF2-40B4-BE49-F238E27FC236}">
                  <a16:creationId xmlns:a16="http://schemas.microsoft.com/office/drawing/2014/main" id="{0611F4E4-7F8F-7753-EB42-972CC7CA7862}"/>
                </a:ext>
              </a:extLst>
            </p:cNvPr>
            <p:cNvSpPr/>
            <p:nvPr/>
          </p:nvSpPr>
          <p:spPr>
            <a:xfrm>
              <a:off x="6726932" y="5446056"/>
              <a:ext cx="187779"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9" name="Group 34">
              <a:extLst>
                <a:ext uri="{FF2B5EF4-FFF2-40B4-BE49-F238E27FC236}">
                  <a16:creationId xmlns:a16="http://schemas.microsoft.com/office/drawing/2014/main" id="{9B4F7842-21BF-EDCA-067F-AAE1B125BBFA}"/>
                </a:ext>
              </a:extLst>
            </p:cNvPr>
            <p:cNvGrpSpPr>
              <a:grpSpLocks/>
            </p:cNvGrpSpPr>
            <p:nvPr/>
          </p:nvGrpSpPr>
          <p:grpSpPr bwMode="auto">
            <a:xfrm>
              <a:off x="7833132" y="5477155"/>
              <a:ext cx="117855" cy="174209"/>
              <a:chOff x="3048000" y="2514600"/>
              <a:chExt cx="685800" cy="1066800"/>
            </a:xfrm>
          </p:grpSpPr>
          <p:sp>
            <p:nvSpPr>
              <p:cNvPr id="1299" name="Rectangle 1298">
                <a:extLst>
                  <a:ext uri="{FF2B5EF4-FFF2-40B4-BE49-F238E27FC236}">
                    <a16:creationId xmlns:a16="http://schemas.microsoft.com/office/drawing/2014/main" id="{A73BBF5C-AC84-9217-18EB-AFEA9C708530}"/>
                  </a:ext>
                </a:extLst>
              </p:cNvPr>
              <p:cNvSpPr/>
              <p:nvPr/>
            </p:nvSpPr>
            <p:spPr>
              <a:xfrm>
                <a:off x="3048672" y="2518126"/>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0" name="Isosceles Triangle 1299">
                <a:extLst>
                  <a:ext uri="{FF2B5EF4-FFF2-40B4-BE49-F238E27FC236}">
                    <a16:creationId xmlns:a16="http://schemas.microsoft.com/office/drawing/2014/main" id="{27FA0EA3-8E63-A5BB-81D0-2111342A4FEF}"/>
                  </a:ext>
                </a:extLst>
              </p:cNvPr>
              <p:cNvSpPr/>
              <p:nvPr/>
            </p:nvSpPr>
            <p:spPr>
              <a:xfrm rot="-16200000">
                <a:off x="3051465" y="3360454"/>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30" name="Group 35">
              <a:extLst>
                <a:ext uri="{FF2B5EF4-FFF2-40B4-BE49-F238E27FC236}">
                  <a16:creationId xmlns:a16="http://schemas.microsoft.com/office/drawing/2014/main" id="{ECC7D39B-FA34-C441-BC82-1EFB3A2FA33E}"/>
                </a:ext>
              </a:extLst>
            </p:cNvPr>
            <p:cNvGrpSpPr>
              <a:grpSpLocks/>
            </p:cNvGrpSpPr>
            <p:nvPr/>
          </p:nvGrpSpPr>
          <p:grpSpPr bwMode="auto">
            <a:xfrm>
              <a:off x="7041529" y="4773716"/>
              <a:ext cx="109645" cy="170560"/>
              <a:chOff x="5201639" y="7315200"/>
              <a:chExt cx="685800" cy="1066800"/>
            </a:xfrm>
          </p:grpSpPr>
          <p:sp>
            <p:nvSpPr>
              <p:cNvPr id="1297" name="Rectangle 1296">
                <a:extLst>
                  <a:ext uri="{FF2B5EF4-FFF2-40B4-BE49-F238E27FC236}">
                    <a16:creationId xmlns:a16="http://schemas.microsoft.com/office/drawing/2014/main" id="{D0566E01-E476-92E1-3DFB-5897E6575A67}"/>
                  </a:ext>
                </a:extLst>
              </p:cNvPr>
              <p:cNvSpPr/>
              <p:nvPr/>
            </p:nvSpPr>
            <p:spPr>
              <a:xfrm>
                <a:off x="5200863" y="7317705"/>
                <a:ext cx="693395" cy="10613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8" name="Isosceles Triangle 1297">
                <a:extLst>
                  <a:ext uri="{FF2B5EF4-FFF2-40B4-BE49-F238E27FC236}">
                    <a16:creationId xmlns:a16="http://schemas.microsoft.com/office/drawing/2014/main" id="{280CE24F-D3C6-2491-E506-D9B59876F5BC}"/>
                  </a:ext>
                </a:extLst>
              </p:cNvPr>
              <p:cNvSpPr/>
              <p:nvPr/>
            </p:nvSpPr>
            <p:spPr>
              <a:xfrm rot="5400000">
                <a:off x="5215010" y="8152602"/>
                <a:ext cx="155662" cy="155655"/>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31" name="Straight Connector 1030">
              <a:extLst>
                <a:ext uri="{FF2B5EF4-FFF2-40B4-BE49-F238E27FC236}">
                  <a16:creationId xmlns:a16="http://schemas.microsoft.com/office/drawing/2014/main" id="{DAFAEF1D-AA84-415F-B988-5AC07429B241}"/>
                </a:ext>
              </a:extLst>
            </p:cNvPr>
            <p:cNvCxnSpPr/>
            <p:nvPr/>
          </p:nvCxnSpPr>
          <p:spPr>
            <a:xfrm>
              <a:off x="6478067" y="4808052"/>
              <a:ext cx="561077" cy="0"/>
            </a:xfrm>
            <a:prstGeom prst="line">
              <a:avLst/>
            </a:prstGeom>
          </p:spPr>
          <p:style>
            <a:lnRef idx="1">
              <a:schemeClr val="accent6"/>
            </a:lnRef>
            <a:fillRef idx="0">
              <a:schemeClr val="accent6"/>
            </a:fillRef>
            <a:effectRef idx="0">
              <a:schemeClr val="accent6"/>
            </a:effectRef>
            <a:fontRef idx="minor">
              <a:schemeClr val="tx1"/>
            </a:fontRef>
          </p:style>
        </p:cxnSp>
        <p:sp>
          <p:nvSpPr>
            <p:cNvPr id="1032" name="Cloud 1031">
              <a:extLst>
                <a:ext uri="{FF2B5EF4-FFF2-40B4-BE49-F238E27FC236}">
                  <a16:creationId xmlns:a16="http://schemas.microsoft.com/office/drawing/2014/main" id="{A439B749-BF0C-4AA4-6703-B5DECE3E501E}"/>
                </a:ext>
              </a:extLst>
            </p:cNvPr>
            <p:cNvSpPr/>
            <p:nvPr/>
          </p:nvSpPr>
          <p:spPr>
            <a:xfrm>
              <a:off x="8054964" y="5482255"/>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33" name="Group 38">
              <a:extLst>
                <a:ext uri="{FF2B5EF4-FFF2-40B4-BE49-F238E27FC236}">
                  <a16:creationId xmlns:a16="http://schemas.microsoft.com/office/drawing/2014/main" id="{05CC2F07-4063-6FB2-AE0C-88F6372A6CCD}"/>
                </a:ext>
              </a:extLst>
            </p:cNvPr>
            <p:cNvGrpSpPr>
              <a:grpSpLocks/>
            </p:cNvGrpSpPr>
            <p:nvPr/>
          </p:nvGrpSpPr>
          <p:grpSpPr bwMode="auto">
            <a:xfrm>
              <a:off x="8357192" y="5477154"/>
              <a:ext cx="117855" cy="174209"/>
              <a:chOff x="3048000" y="2514600"/>
              <a:chExt cx="685800" cy="1066800"/>
            </a:xfrm>
          </p:grpSpPr>
          <p:sp>
            <p:nvSpPr>
              <p:cNvPr id="1295" name="Rectangle 1294">
                <a:extLst>
                  <a:ext uri="{FF2B5EF4-FFF2-40B4-BE49-F238E27FC236}">
                    <a16:creationId xmlns:a16="http://schemas.microsoft.com/office/drawing/2014/main" id="{73EBD9B0-EA73-E4FE-E1F6-5DC0110123B9}"/>
                  </a:ext>
                </a:extLst>
              </p:cNvPr>
              <p:cNvSpPr/>
              <p:nvPr/>
            </p:nvSpPr>
            <p:spPr>
              <a:xfrm>
                <a:off x="3053432" y="2518126"/>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6" name="Isosceles Triangle 1295">
                <a:extLst>
                  <a:ext uri="{FF2B5EF4-FFF2-40B4-BE49-F238E27FC236}">
                    <a16:creationId xmlns:a16="http://schemas.microsoft.com/office/drawing/2014/main" id="{FCC668EA-82DC-CA36-C4A2-4E425CD5CB45}"/>
                  </a:ext>
                </a:extLst>
              </p:cNvPr>
              <p:cNvSpPr/>
              <p:nvPr/>
            </p:nvSpPr>
            <p:spPr>
              <a:xfrm rot="-16200000">
                <a:off x="3056225" y="3360454"/>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34" name="Straight Connector 1033">
              <a:extLst>
                <a:ext uri="{FF2B5EF4-FFF2-40B4-BE49-F238E27FC236}">
                  <a16:creationId xmlns:a16="http://schemas.microsoft.com/office/drawing/2014/main" id="{5407D69E-8989-7558-BA2B-082EDCF12EF0}"/>
                </a:ext>
              </a:extLst>
            </p:cNvPr>
            <p:cNvCxnSpPr/>
            <p:nvPr/>
          </p:nvCxnSpPr>
          <p:spPr>
            <a:xfrm>
              <a:off x="6905661" y="5504879"/>
              <a:ext cx="90948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035" name="Straight Connector 1034">
              <a:extLst>
                <a:ext uri="{FF2B5EF4-FFF2-40B4-BE49-F238E27FC236}">
                  <a16:creationId xmlns:a16="http://schemas.microsoft.com/office/drawing/2014/main" id="{E6D87A59-431D-5A9B-21BE-8F6B9E766771}"/>
                </a:ext>
              </a:extLst>
            </p:cNvPr>
            <p:cNvCxnSpPr/>
            <p:nvPr/>
          </p:nvCxnSpPr>
          <p:spPr>
            <a:xfrm>
              <a:off x="7953156" y="5516192"/>
              <a:ext cx="115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2F30169C-6DC2-137A-106E-D6AFBA44BAB2}"/>
                </a:ext>
              </a:extLst>
            </p:cNvPr>
            <p:cNvCxnSpPr/>
            <p:nvPr/>
          </p:nvCxnSpPr>
          <p:spPr>
            <a:xfrm>
              <a:off x="8242744" y="5516192"/>
              <a:ext cx="11538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37" name="Group 42">
              <a:extLst>
                <a:ext uri="{FF2B5EF4-FFF2-40B4-BE49-F238E27FC236}">
                  <a16:creationId xmlns:a16="http://schemas.microsoft.com/office/drawing/2014/main" id="{A405353A-0E58-61A8-3D41-A629D4348122}"/>
                </a:ext>
              </a:extLst>
            </p:cNvPr>
            <p:cNvGrpSpPr>
              <a:grpSpLocks/>
            </p:cNvGrpSpPr>
            <p:nvPr/>
          </p:nvGrpSpPr>
          <p:grpSpPr bwMode="auto">
            <a:xfrm>
              <a:off x="8394857" y="4347425"/>
              <a:ext cx="110620" cy="172076"/>
              <a:chOff x="7010400" y="2514600"/>
              <a:chExt cx="685800" cy="1066800"/>
            </a:xfrm>
          </p:grpSpPr>
          <p:sp>
            <p:nvSpPr>
              <p:cNvPr id="1293" name="Rectangle 1292">
                <a:extLst>
                  <a:ext uri="{FF2B5EF4-FFF2-40B4-BE49-F238E27FC236}">
                    <a16:creationId xmlns:a16="http://schemas.microsoft.com/office/drawing/2014/main" id="{98FA952D-BA18-EB56-26A7-957A880EC2F4}"/>
                  </a:ext>
                </a:extLst>
              </p:cNvPr>
              <p:cNvSpPr/>
              <p:nvPr/>
            </p:nvSpPr>
            <p:spPr>
              <a:xfrm>
                <a:off x="7007096" y="2508972"/>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4" name="Isosceles Triangle 1293">
                <a:extLst>
                  <a:ext uri="{FF2B5EF4-FFF2-40B4-BE49-F238E27FC236}">
                    <a16:creationId xmlns:a16="http://schemas.microsoft.com/office/drawing/2014/main" id="{81098FFB-FA4B-CEA6-2007-7096FC7F4832}"/>
                  </a:ext>
                </a:extLst>
              </p:cNvPr>
              <p:cNvSpPr/>
              <p:nvPr/>
            </p:nvSpPr>
            <p:spPr>
              <a:xfrm rot="-16200000">
                <a:off x="7007094" y="3350542"/>
                <a:ext cx="15429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8" name="Cloud 1037">
              <a:extLst>
                <a:ext uri="{FF2B5EF4-FFF2-40B4-BE49-F238E27FC236}">
                  <a16:creationId xmlns:a16="http://schemas.microsoft.com/office/drawing/2014/main" id="{1A8C11EC-819B-17C3-AD43-81C544F52960}"/>
                </a:ext>
              </a:extLst>
            </p:cNvPr>
            <p:cNvSpPr/>
            <p:nvPr/>
          </p:nvSpPr>
          <p:spPr>
            <a:xfrm>
              <a:off x="8163559" y="4348780"/>
              <a:ext cx="187780"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F6A09C5E-AA84-1015-EF92-7BCA7A7D52CF}"/>
                </a:ext>
              </a:extLst>
            </p:cNvPr>
            <p:cNvSpPr/>
            <p:nvPr/>
          </p:nvSpPr>
          <p:spPr>
            <a:xfrm>
              <a:off x="6419244" y="5219814"/>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Chord 1039">
              <a:extLst>
                <a:ext uri="{FF2B5EF4-FFF2-40B4-BE49-F238E27FC236}">
                  <a16:creationId xmlns:a16="http://schemas.microsoft.com/office/drawing/2014/main" id="{DF31AA23-9430-5F52-CCC9-0B190E0FD1E9}"/>
                </a:ext>
              </a:extLst>
            </p:cNvPr>
            <p:cNvSpPr/>
            <p:nvPr/>
          </p:nvSpPr>
          <p:spPr>
            <a:xfrm rot="12084446">
              <a:off x="7159051" y="5149679"/>
              <a:ext cx="153844" cy="153845"/>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41" name="Straight Connector 1040">
              <a:extLst>
                <a:ext uri="{FF2B5EF4-FFF2-40B4-BE49-F238E27FC236}">
                  <a16:creationId xmlns:a16="http://schemas.microsoft.com/office/drawing/2014/main" id="{14E00D65-8EA2-C101-27A6-CFBFCE5DC0AC}"/>
                </a:ext>
              </a:extLst>
            </p:cNvPr>
            <p:cNvCxnSpPr/>
            <p:nvPr/>
          </p:nvCxnSpPr>
          <p:spPr>
            <a:xfrm>
              <a:off x="6855888" y="5176828"/>
              <a:ext cx="0" cy="9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42902194-AC32-5937-92CA-646F05AE9376}"/>
                </a:ext>
              </a:extLst>
            </p:cNvPr>
            <p:cNvCxnSpPr/>
            <p:nvPr/>
          </p:nvCxnSpPr>
          <p:spPr>
            <a:xfrm>
              <a:off x="6855888" y="5176828"/>
              <a:ext cx="35293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43" name="Group 48">
              <a:extLst>
                <a:ext uri="{FF2B5EF4-FFF2-40B4-BE49-F238E27FC236}">
                  <a16:creationId xmlns:a16="http://schemas.microsoft.com/office/drawing/2014/main" id="{CC0644AE-C539-CDC4-8CCA-896E1E2619CA}"/>
                </a:ext>
              </a:extLst>
            </p:cNvPr>
            <p:cNvGrpSpPr>
              <a:grpSpLocks/>
            </p:cNvGrpSpPr>
            <p:nvPr/>
          </p:nvGrpSpPr>
          <p:grpSpPr bwMode="auto">
            <a:xfrm>
              <a:off x="7074374" y="5250356"/>
              <a:ext cx="77011" cy="55616"/>
              <a:chOff x="5237565" y="4063130"/>
              <a:chExt cx="198353" cy="143246"/>
            </a:xfrm>
          </p:grpSpPr>
          <p:sp>
            <p:nvSpPr>
              <p:cNvPr id="1291" name="Isosceles Triangle 1290">
                <a:extLst>
                  <a:ext uri="{FF2B5EF4-FFF2-40B4-BE49-F238E27FC236}">
                    <a16:creationId xmlns:a16="http://schemas.microsoft.com/office/drawing/2014/main" id="{3099047F-666D-8F3B-EFD8-6BB0B91F57E2}"/>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2" name="Oval 1291">
                <a:extLst>
                  <a:ext uri="{FF2B5EF4-FFF2-40B4-BE49-F238E27FC236}">
                    <a16:creationId xmlns:a16="http://schemas.microsoft.com/office/drawing/2014/main" id="{47A71438-BC29-627F-27A6-99DBC2A58CD9}"/>
                  </a:ext>
                </a:extLst>
              </p:cNvPr>
              <p:cNvSpPr/>
              <p:nvPr/>
            </p:nvSpPr>
            <p:spPr>
              <a:xfrm>
                <a:off x="5379908" y="4106836"/>
                <a:ext cx="58271" cy="52442"/>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044" name="Straight Connector 1043">
              <a:extLst>
                <a:ext uri="{FF2B5EF4-FFF2-40B4-BE49-F238E27FC236}">
                  <a16:creationId xmlns:a16="http://schemas.microsoft.com/office/drawing/2014/main" id="{AA5859B2-66ED-C392-96AB-DC48EA027632}"/>
                </a:ext>
              </a:extLst>
            </p:cNvPr>
            <p:cNvCxnSpPr/>
            <p:nvPr/>
          </p:nvCxnSpPr>
          <p:spPr>
            <a:xfrm>
              <a:off x="7014257" y="5271850"/>
              <a:ext cx="565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D941F6D2-9A65-249B-ACE4-CC09A66CA148}"/>
                </a:ext>
              </a:extLst>
            </p:cNvPr>
            <p:cNvCxnSpPr/>
            <p:nvPr/>
          </p:nvCxnSpPr>
          <p:spPr>
            <a:xfrm>
              <a:off x="7152264" y="5278637"/>
              <a:ext cx="56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908E637-FD0D-C0F1-75A4-ADC7EDD56366}"/>
                </a:ext>
              </a:extLst>
            </p:cNvPr>
            <p:cNvCxnSpPr/>
            <p:nvPr/>
          </p:nvCxnSpPr>
          <p:spPr>
            <a:xfrm>
              <a:off x="7337781" y="5224338"/>
              <a:ext cx="486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5C8747C1-B594-4FCE-B11F-15D1D78DA4CD}"/>
                </a:ext>
              </a:extLst>
            </p:cNvPr>
            <p:cNvCxnSpPr/>
            <p:nvPr/>
          </p:nvCxnSpPr>
          <p:spPr>
            <a:xfrm>
              <a:off x="6817428" y="5271850"/>
              <a:ext cx="8597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48" name="Group 53">
              <a:extLst>
                <a:ext uri="{FF2B5EF4-FFF2-40B4-BE49-F238E27FC236}">
                  <a16:creationId xmlns:a16="http://schemas.microsoft.com/office/drawing/2014/main" id="{4593E3A2-1E04-0214-EC0B-BD986CB85B87}"/>
                </a:ext>
              </a:extLst>
            </p:cNvPr>
            <p:cNvGrpSpPr>
              <a:grpSpLocks/>
            </p:cNvGrpSpPr>
            <p:nvPr/>
          </p:nvGrpSpPr>
          <p:grpSpPr bwMode="auto">
            <a:xfrm>
              <a:off x="6702658" y="5222042"/>
              <a:ext cx="117855" cy="174209"/>
              <a:chOff x="3048000" y="2514600"/>
              <a:chExt cx="685800" cy="1066800"/>
            </a:xfrm>
          </p:grpSpPr>
          <p:sp>
            <p:nvSpPr>
              <p:cNvPr id="1289" name="Rectangle 1288">
                <a:extLst>
                  <a:ext uri="{FF2B5EF4-FFF2-40B4-BE49-F238E27FC236}">
                    <a16:creationId xmlns:a16="http://schemas.microsoft.com/office/drawing/2014/main" id="{3C560DE7-2C57-DE9D-7C6B-7BB7B1C7A50D}"/>
                  </a:ext>
                </a:extLst>
              </p:cNvPr>
              <p:cNvSpPr/>
              <p:nvPr/>
            </p:nvSpPr>
            <p:spPr>
              <a:xfrm>
                <a:off x="3044434" y="2514809"/>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0" name="Isosceles Triangle 1289">
                <a:extLst>
                  <a:ext uri="{FF2B5EF4-FFF2-40B4-BE49-F238E27FC236}">
                    <a16:creationId xmlns:a16="http://schemas.microsoft.com/office/drawing/2014/main" id="{ED66F99B-D34F-C625-E8C6-B8ADF2078DE6}"/>
                  </a:ext>
                </a:extLst>
              </p:cNvPr>
              <p:cNvSpPr/>
              <p:nvPr/>
            </p:nvSpPr>
            <p:spPr>
              <a:xfrm rot="-16200000">
                <a:off x="3047219" y="3357137"/>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9" name="Group 54">
              <a:extLst>
                <a:ext uri="{FF2B5EF4-FFF2-40B4-BE49-F238E27FC236}">
                  <a16:creationId xmlns:a16="http://schemas.microsoft.com/office/drawing/2014/main" id="{C11DE172-1725-7D3F-7036-78DDD26ADFF5}"/>
                </a:ext>
              </a:extLst>
            </p:cNvPr>
            <p:cNvGrpSpPr>
              <a:grpSpLocks/>
            </p:cNvGrpSpPr>
            <p:nvPr/>
          </p:nvGrpSpPr>
          <p:grpSpPr bwMode="auto">
            <a:xfrm>
              <a:off x="6902396" y="5221913"/>
              <a:ext cx="117855" cy="174209"/>
              <a:chOff x="3048000" y="2514600"/>
              <a:chExt cx="685800" cy="1066800"/>
            </a:xfrm>
          </p:grpSpPr>
          <p:sp>
            <p:nvSpPr>
              <p:cNvPr id="1287" name="Rectangle 1286">
                <a:extLst>
                  <a:ext uri="{FF2B5EF4-FFF2-40B4-BE49-F238E27FC236}">
                    <a16:creationId xmlns:a16="http://schemas.microsoft.com/office/drawing/2014/main" id="{16EEB9C6-984F-4301-6E99-2880E55CF071}"/>
                  </a:ext>
                </a:extLst>
              </p:cNvPr>
              <p:cNvSpPr/>
              <p:nvPr/>
            </p:nvSpPr>
            <p:spPr>
              <a:xfrm>
                <a:off x="3053838" y="2515604"/>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8" name="Isosceles Triangle 1287">
                <a:extLst>
                  <a:ext uri="{FF2B5EF4-FFF2-40B4-BE49-F238E27FC236}">
                    <a16:creationId xmlns:a16="http://schemas.microsoft.com/office/drawing/2014/main" id="{9FDFA89F-6C5D-8581-7E69-4ABA9627D297}"/>
                  </a:ext>
                </a:extLst>
              </p:cNvPr>
              <p:cNvSpPr/>
              <p:nvPr/>
            </p:nvSpPr>
            <p:spPr>
              <a:xfrm rot="-16200000">
                <a:off x="3056623" y="3357932"/>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0" name="Group 55">
              <a:extLst>
                <a:ext uri="{FF2B5EF4-FFF2-40B4-BE49-F238E27FC236}">
                  <a16:creationId xmlns:a16="http://schemas.microsoft.com/office/drawing/2014/main" id="{822CAB5B-7982-7A67-28C9-2235360E9EC4}"/>
                </a:ext>
              </a:extLst>
            </p:cNvPr>
            <p:cNvGrpSpPr>
              <a:grpSpLocks/>
            </p:cNvGrpSpPr>
            <p:nvPr/>
          </p:nvGrpSpPr>
          <p:grpSpPr bwMode="auto">
            <a:xfrm>
              <a:off x="7815549" y="5161241"/>
              <a:ext cx="283048" cy="172076"/>
              <a:chOff x="5021285" y="3004002"/>
              <a:chExt cx="729028" cy="443206"/>
            </a:xfrm>
          </p:grpSpPr>
          <p:grpSp>
            <p:nvGrpSpPr>
              <p:cNvPr id="1280" name="Group 282">
                <a:extLst>
                  <a:ext uri="{FF2B5EF4-FFF2-40B4-BE49-F238E27FC236}">
                    <a16:creationId xmlns:a16="http://schemas.microsoft.com/office/drawing/2014/main" id="{5C99EB55-EE7D-954F-402E-87879EE0BDCA}"/>
                  </a:ext>
                </a:extLst>
              </p:cNvPr>
              <p:cNvGrpSpPr>
                <a:grpSpLocks/>
              </p:cNvGrpSpPr>
              <p:nvPr/>
            </p:nvGrpSpPr>
            <p:grpSpPr bwMode="auto">
              <a:xfrm>
                <a:off x="5465395" y="3004002"/>
                <a:ext cx="284918" cy="443206"/>
                <a:chOff x="7010400" y="2514600"/>
                <a:chExt cx="685800" cy="1066800"/>
              </a:xfrm>
            </p:grpSpPr>
            <p:sp>
              <p:nvSpPr>
                <p:cNvPr id="1285" name="Rectangle 1284">
                  <a:extLst>
                    <a:ext uri="{FF2B5EF4-FFF2-40B4-BE49-F238E27FC236}">
                      <a16:creationId xmlns:a16="http://schemas.microsoft.com/office/drawing/2014/main" id="{305B3C49-6DF4-E233-64A4-BF58F469C627}"/>
                    </a:ext>
                  </a:extLst>
                </p:cNvPr>
                <p:cNvSpPr/>
                <p:nvPr/>
              </p:nvSpPr>
              <p:spPr>
                <a:xfrm>
                  <a:off x="7004913" y="251304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6" name="Isosceles Triangle 1285">
                  <a:extLst>
                    <a:ext uri="{FF2B5EF4-FFF2-40B4-BE49-F238E27FC236}">
                      <a16:creationId xmlns:a16="http://schemas.microsoft.com/office/drawing/2014/main" id="{CEAB0BFD-84A0-157A-36FE-DC7325C0A0CC}"/>
                    </a:ext>
                  </a:extLst>
                </p:cNvPr>
                <p:cNvSpPr/>
                <p:nvPr/>
              </p:nvSpPr>
              <p:spPr>
                <a:xfrm rot="-16200000">
                  <a:off x="7004912" y="3354615"/>
                  <a:ext cx="15429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81" name="Straight Connector 1280">
                <a:extLst>
                  <a:ext uri="{FF2B5EF4-FFF2-40B4-BE49-F238E27FC236}">
                    <a16:creationId xmlns:a16="http://schemas.microsoft.com/office/drawing/2014/main" id="{A4D24A55-8EF5-29E8-839D-34DFD15242E6}"/>
                  </a:ext>
                </a:extLst>
              </p:cNvPr>
              <p:cNvCxnSpPr/>
              <p:nvPr/>
            </p:nvCxnSpPr>
            <p:spPr>
              <a:xfrm>
                <a:off x="5305785" y="3154864"/>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282" name="Group 284">
                <a:extLst>
                  <a:ext uri="{FF2B5EF4-FFF2-40B4-BE49-F238E27FC236}">
                    <a16:creationId xmlns:a16="http://schemas.microsoft.com/office/drawing/2014/main" id="{4CDD5753-09A5-6316-D798-F561BEAE1E58}"/>
                  </a:ext>
                </a:extLst>
              </p:cNvPr>
              <p:cNvGrpSpPr>
                <a:grpSpLocks/>
              </p:cNvGrpSpPr>
              <p:nvPr/>
            </p:nvGrpSpPr>
            <p:grpSpPr bwMode="auto">
              <a:xfrm>
                <a:off x="5021285" y="3004002"/>
                <a:ext cx="284918" cy="443206"/>
                <a:chOff x="7010400" y="2514600"/>
                <a:chExt cx="685800" cy="1066800"/>
              </a:xfrm>
            </p:grpSpPr>
            <p:sp>
              <p:nvSpPr>
                <p:cNvPr id="1283" name="Rectangle 1282">
                  <a:extLst>
                    <a:ext uri="{FF2B5EF4-FFF2-40B4-BE49-F238E27FC236}">
                      <a16:creationId xmlns:a16="http://schemas.microsoft.com/office/drawing/2014/main" id="{92AC08F4-3F52-D1D5-D046-6F5842A57D6A}"/>
                    </a:ext>
                  </a:extLst>
                </p:cNvPr>
                <p:cNvSpPr/>
                <p:nvPr/>
              </p:nvSpPr>
              <p:spPr>
                <a:xfrm>
                  <a:off x="7007917" y="2513045"/>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4" name="Isosceles Triangle 1283">
                  <a:extLst>
                    <a:ext uri="{FF2B5EF4-FFF2-40B4-BE49-F238E27FC236}">
                      <a16:creationId xmlns:a16="http://schemas.microsoft.com/office/drawing/2014/main" id="{937A0345-E71E-9BCC-664A-1944E84D9A6E}"/>
                    </a:ext>
                  </a:extLst>
                </p:cNvPr>
                <p:cNvSpPr/>
                <p:nvPr/>
              </p:nvSpPr>
              <p:spPr>
                <a:xfrm rot="-16200000">
                  <a:off x="7007916" y="3354615"/>
                  <a:ext cx="154292"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051" name="Straight Connector 1050">
              <a:extLst>
                <a:ext uri="{FF2B5EF4-FFF2-40B4-BE49-F238E27FC236}">
                  <a16:creationId xmlns:a16="http://schemas.microsoft.com/office/drawing/2014/main" id="{0DAC1C74-DDC5-7913-BB65-11B46FEB6404}"/>
                </a:ext>
              </a:extLst>
            </p:cNvPr>
            <p:cNvCxnSpPr/>
            <p:nvPr/>
          </p:nvCxnSpPr>
          <p:spPr>
            <a:xfrm>
              <a:off x="6480329" y="4396291"/>
              <a:ext cx="434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9E2A97D0-6B6A-94D9-7909-C019F104AE33}"/>
                </a:ext>
              </a:extLst>
            </p:cNvPr>
            <p:cNvCxnSpPr/>
            <p:nvPr/>
          </p:nvCxnSpPr>
          <p:spPr>
            <a:xfrm>
              <a:off x="6487117" y="4575023"/>
              <a:ext cx="1538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A0E3B6A5-B5C2-6CBC-28FA-312A3BC6C975}"/>
                </a:ext>
              </a:extLst>
            </p:cNvPr>
            <p:cNvCxnSpPr/>
            <p:nvPr/>
          </p:nvCxnSpPr>
          <p:spPr>
            <a:xfrm>
              <a:off x="6489378" y="5249226"/>
              <a:ext cx="212666" cy="0"/>
            </a:xfrm>
            <a:prstGeom prst="line">
              <a:avLst/>
            </a:prstGeom>
          </p:spPr>
          <p:style>
            <a:lnRef idx="1">
              <a:schemeClr val="accent1"/>
            </a:lnRef>
            <a:fillRef idx="0">
              <a:schemeClr val="accent1"/>
            </a:fillRef>
            <a:effectRef idx="0">
              <a:schemeClr val="accent1"/>
            </a:effectRef>
            <a:fontRef idx="minor">
              <a:schemeClr val="tx1"/>
            </a:fontRef>
          </p:style>
        </p:cxnSp>
        <p:sp>
          <p:nvSpPr>
            <p:cNvPr id="1054" name="Rectangle 1053">
              <a:extLst>
                <a:ext uri="{FF2B5EF4-FFF2-40B4-BE49-F238E27FC236}">
                  <a16:creationId xmlns:a16="http://schemas.microsoft.com/office/drawing/2014/main" id="{8C072C65-2431-28CA-610A-B8A8859C6C0A}"/>
                </a:ext>
              </a:extLst>
            </p:cNvPr>
            <p:cNvSpPr/>
            <p:nvPr/>
          </p:nvSpPr>
          <p:spPr>
            <a:xfrm>
              <a:off x="8930516" y="4364617"/>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Rectangle 1054">
              <a:extLst>
                <a:ext uri="{FF2B5EF4-FFF2-40B4-BE49-F238E27FC236}">
                  <a16:creationId xmlns:a16="http://schemas.microsoft.com/office/drawing/2014/main" id="{BCBEB66F-68B8-9178-DC72-77424DDD88A2}"/>
                </a:ext>
              </a:extLst>
            </p:cNvPr>
            <p:cNvSpPr/>
            <p:nvPr/>
          </p:nvSpPr>
          <p:spPr>
            <a:xfrm>
              <a:off x="8928253" y="5475468"/>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Rectangle 1055">
              <a:extLst>
                <a:ext uri="{FF2B5EF4-FFF2-40B4-BE49-F238E27FC236}">
                  <a16:creationId xmlns:a16="http://schemas.microsoft.com/office/drawing/2014/main" id="{4423B4B4-AFE1-8ABB-FB5D-D4CF301AA363}"/>
                </a:ext>
              </a:extLst>
            </p:cNvPr>
            <p:cNvSpPr/>
            <p:nvPr/>
          </p:nvSpPr>
          <p:spPr>
            <a:xfrm>
              <a:off x="8930516" y="4556924"/>
              <a:ext cx="58823"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Rectangle 1056">
              <a:extLst>
                <a:ext uri="{FF2B5EF4-FFF2-40B4-BE49-F238E27FC236}">
                  <a16:creationId xmlns:a16="http://schemas.microsoft.com/office/drawing/2014/main" id="{ACAA5AA6-B4C5-8006-333C-109A22EB013F}"/>
                </a:ext>
              </a:extLst>
            </p:cNvPr>
            <p:cNvSpPr/>
            <p:nvPr/>
          </p:nvSpPr>
          <p:spPr>
            <a:xfrm>
              <a:off x="8928253" y="4792216"/>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Rectangle 1057">
              <a:extLst>
                <a:ext uri="{FF2B5EF4-FFF2-40B4-BE49-F238E27FC236}">
                  <a16:creationId xmlns:a16="http://schemas.microsoft.com/office/drawing/2014/main" id="{3EF32454-7449-89D5-C654-6E8585FC41C1}"/>
                </a:ext>
              </a:extLst>
            </p:cNvPr>
            <p:cNvSpPr/>
            <p:nvPr/>
          </p:nvSpPr>
          <p:spPr>
            <a:xfrm>
              <a:off x="8928253" y="5190403"/>
              <a:ext cx="58823"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59" name="Straight Connector 1058">
              <a:extLst>
                <a:ext uri="{FF2B5EF4-FFF2-40B4-BE49-F238E27FC236}">
                  <a16:creationId xmlns:a16="http://schemas.microsoft.com/office/drawing/2014/main" id="{E32F5139-D08E-0612-62D5-6588A2F74D69}"/>
                </a:ext>
              </a:extLst>
            </p:cNvPr>
            <p:cNvCxnSpPr/>
            <p:nvPr/>
          </p:nvCxnSpPr>
          <p:spPr>
            <a:xfrm>
              <a:off x="8505183" y="4819365"/>
              <a:ext cx="42306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60" name="Straight Connector 1059">
              <a:extLst>
                <a:ext uri="{FF2B5EF4-FFF2-40B4-BE49-F238E27FC236}">
                  <a16:creationId xmlns:a16="http://schemas.microsoft.com/office/drawing/2014/main" id="{A376E7B6-82A5-A107-3731-69ADA0AAE3DF}"/>
                </a:ext>
              </a:extLst>
            </p:cNvPr>
            <p:cNvCxnSpPr/>
            <p:nvPr/>
          </p:nvCxnSpPr>
          <p:spPr>
            <a:xfrm>
              <a:off x="8102475" y="5219814"/>
              <a:ext cx="82577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61" name="Straight Connector 1060">
              <a:extLst>
                <a:ext uri="{FF2B5EF4-FFF2-40B4-BE49-F238E27FC236}">
                  <a16:creationId xmlns:a16="http://schemas.microsoft.com/office/drawing/2014/main" id="{E8CA0756-22FD-0D55-747D-B18242E43D4B}"/>
                </a:ext>
              </a:extLst>
            </p:cNvPr>
            <p:cNvCxnSpPr/>
            <p:nvPr/>
          </p:nvCxnSpPr>
          <p:spPr>
            <a:xfrm>
              <a:off x="7916958" y="4588597"/>
              <a:ext cx="101129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62" name="Straight Connector 1061">
              <a:extLst>
                <a:ext uri="{FF2B5EF4-FFF2-40B4-BE49-F238E27FC236}">
                  <a16:creationId xmlns:a16="http://schemas.microsoft.com/office/drawing/2014/main" id="{94AE41A6-82D2-199D-B9B3-920061536D5E}"/>
                </a:ext>
              </a:extLst>
            </p:cNvPr>
            <p:cNvCxnSpPr>
              <a:endCxn id="1028" idx="2"/>
            </p:cNvCxnSpPr>
            <p:nvPr/>
          </p:nvCxnSpPr>
          <p:spPr>
            <a:xfrm>
              <a:off x="6480329" y="5504879"/>
              <a:ext cx="246603"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063" name="Group 68">
              <a:extLst>
                <a:ext uri="{FF2B5EF4-FFF2-40B4-BE49-F238E27FC236}">
                  <a16:creationId xmlns:a16="http://schemas.microsoft.com/office/drawing/2014/main" id="{7157A5E8-8425-25D5-766C-2ACD932C7998}"/>
                </a:ext>
              </a:extLst>
            </p:cNvPr>
            <p:cNvGrpSpPr>
              <a:grpSpLocks/>
            </p:cNvGrpSpPr>
            <p:nvPr/>
          </p:nvGrpSpPr>
          <p:grpSpPr bwMode="auto">
            <a:xfrm>
              <a:off x="7666004" y="6141707"/>
              <a:ext cx="90882" cy="141372"/>
              <a:chOff x="7010400" y="2514600"/>
              <a:chExt cx="685800" cy="1066800"/>
            </a:xfrm>
          </p:grpSpPr>
          <p:sp>
            <p:nvSpPr>
              <p:cNvPr id="1278" name="Rectangle 1277">
                <a:extLst>
                  <a:ext uri="{FF2B5EF4-FFF2-40B4-BE49-F238E27FC236}">
                    <a16:creationId xmlns:a16="http://schemas.microsoft.com/office/drawing/2014/main" id="{0CC97E29-6704-B0D4-8F56-7F3160BA2BA5}"/>
                  </a:ext>
                </a:extLst>
              </p:cNvPr>
              <p:cNvSpPr/>
              <p:nvPr/>
            </p:nvSpPr>
            <p:spPr>
              <a:xfrm>
                <a:off x="7009088" y="2506405"/>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9" name="Isosceles Triangle 1278">
                <a:extLst>
                  <a:ext uri="{FF2B5EF4-FFF2-40B4-BE49-F238E27FC236}">
                    <a16:creationId xmlns:a16="http://schemas.microsoft.com/office/drawing/2014/main" id="{5E2CE3D1-CC33-13FF-1036-4A1CDF204D01}"/>
                  </a:ext>
                </a:extLst>
              </p:cNvPr>
              <p:cNvSpPr/>
              <p:nvPr/>
            </p:nvSpPr>
            <p:spPr>
              <a:xfrm rot="-16200000">
                <a:off x="7009087" y="3360025"/>
                <a:ext cx="153646" cy="153655"/>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64" name="Straight Connector 1063">
              <a:extLst>
                <a:ext uri="{FF2B5EF4-FFF2-40B4-BE49-F238E27FC236}">
                  <a16:creationId xmlns:a16="http://schemas.microsoft.com/office/drawing/2014/main" id="{AAC32FCB-AFBD-63E4-D0E6-036FBBFAC723}"/>
                </a:ext>
              </a:extLst>
            </p:cNvPr>
            <p:cNvCxnSpPr/>
            <p:nvPr/>
          </p:nvCxnSpPr>
          <p:spPr>
            <a:xfrm>
              <a:off x="7629631" y="6260530"/>
              <a:ext cx="38462"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065" name="Group 70">
              <a:extLst>
                <a:ext uri="{FF2B5EF4-FFF2-40B4-BE49-F238E27FC236}">
                  <a16:creationId xmlns:a16="http://schemas.microsoft.com/office/drawing/2014/main" id="{88ABBF90-1ECE-A74B-274B-D83C3DA51CBC}"/>
                </a:ext>
              </a:extLst>
            </p:cNvPr>
            <p:cNvGrpSpPr>
              <a:grpSpLocks/>
            </p:cNvGrpSpPr>
            <p:nvPr/>
          </p:nvGrpSpPr>
          <p:grpSpPr bwMode="auto">
            <a:xfrm>
              <a:off x="7883471" y="6141716"/>
              <a:ext cx="90882" cy="141372"/>
              <a:chOff x="7010400" y="2514600"/>
              <a:chExt cx="685800" cy="1066800"/>
            </a:xfrm>
          </p:grpSpPr>
          <p:sp>
            <p:nvSpPr>
              <p:cNvPr id="1276" name="Rectangle 1275">
                <a:extLst>
                  <a:ext uri="{FF2B5EF4-FFF2-40B4-BE49-F238E27FC236}">
                    <a16:creationId xmlns:a16="http://schemas.microsoft.com/office/drawing/2014/main" id="{94DF1C24-9348-A2D3-D9E0-5B19E758581F}"/>
                  </a:ext>
                </a:extLst>
              </p:cNvPr>
              <p:cNvSpPr/>
              <p:nvPr/>
            </p:nvSpPr>
            <p:spPr>
              <a:xfrm>
                <a:off x="7007002" y="2506341"/>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7" name="Isosceles Triangle 1276">
                <a:extLst>
                  <a:ext uri="{FF2B5EF4-FFF2-40B4-BE49-F238E27FC236}">
                    <a16:creationId xmlns:a16="http://schemas.microsoft.com/office/drawing/2014/main" id="{F3FBD9D5-31A3-27E4-8E2C-FA46F2D31769}"/>
                  </a:ext>
                </a:extLst>
              </p:cNvPr>
              <p:cNvSpPr/>
              <p:nvPr/>
            </p:nvSpPr>
            <p:spPr>
              <a:xfrm rot="-16200000">
                <a:off x="7007001" y="3359960"/>
                <a:ext cx="153646" cy="153655"/>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66" name="Straight Connector 1065">
              <a:extLst>
                <a:ext uri="{FF2B5EF4-FFF2-40B4-BE49-F238E27FC236}">
                  <a16:creationId xmlns:a16="http://schemas.microsoft.com/office/drawing/2014/main" id="{C34EAC5A-911D-DFEB-4014-4956DD8330ED}"/>
                </a:ext>
              </a:extLst>
            </p:cNvPr>
            <p:cNvCxnSpPr/>
            <p:nvPr/>
          </p:nvCxnSpPr>
          <p:spPr>
            <a:xfrm>
              <a:off x="7812887" y="6258268"/>
              <a:ext cx="70134"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67" name="Straight Connector 1066">
              <a:extLst>
                <a:ext uri="{FF2B5EF4-FFF2-40B4-BE49-F238E27FC236}">
                  <a16:creationId xmlns:a16="http://schemas.microsoft.com/office/drawing/2014/main" id="{F0BC0672-05A9-6B6E-F228-FE0E23F1F810}"/>
                </a:ext>
              </a:extLst>
            </p:cNvPr>
            <p:cNvCxnSpPr/>
            <p:nvPr/>
          </p:nvCxnSpPr>
          <p:spPr>
            <a:xfrm>
              <a:off x="7812887" y="6258268"/>
              <a:ext cx="0" cy="6561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68" name="Straight Connector 1067">
              <a:extLst>
                <a:ext uri="{FF2B5EF4-FFF2-40B4-BE49-F238E27FC236}">
                  <a16:creationId xmlns:a16="http://schemas.microsoft.com/office/drawing/2014/main" id="{134FA3D3-206F-F0C5-EAA6-513A15E9EB35}"/>
                </a:ext>
              </a:extLst>
            </p:cNvPr>
            <p:cNvCxnSpPr/>
            <p:nvPr/>
          </p:nvCxnSpPr>
          <p:spPr>
            <a:xfrm>
              <a:off x="7629631" y="6260530"/>
              <a:ext cx="0" cy="6108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69" name="Straight Connector 1068">
              <a:extLst>
                <a:ext uri="{FF2B5EF4-FFF2-40B4-BE49-F238E27FC236}">
                  <a16:creationId xmlns:a16="http://schemas.microsoft.com/office/drawing/2014/main" id="{46DDB8F5-B3A2-FD63-4E1C-445EF519CC5B}"/>
                </a:ext>
              </a:extLst>
            </p:cNvPr>
            <p:cNvCxnSpPr/>
            <p:nvPr/>
          </p:nvCxnSpPr>
          <p:spPr>
            <a:xfrm>
              <a:off x="7604745" y="6323878"/>
              <a:ext cx="20814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070" name="Straight Connector 1069">
              <a:extLst>
                <a:ext uri="{FF2B5EF4-FFF2-40B4-BE49-F238E27FC236}">
                  <a16:creationId xmlns:a16="http://schemas.microsoft.com/office/drawing/2014/main" id="{B9AFC9C0-51AF-4F66-84B9-DA8808955E72}"/>
                </a:ext>
              </a:extLst>
            </p:cNvPr>
            <p:cNvCxnSpPr/>
            <p:nvPr/>
          </p:nvCxnSpPr>
          <p:spPr>
            <a:xfrm>
              <a:off x="7754064" y="6179082"/>
              <a:ext cx="128956"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071" name="Group 76">
              <a:extLst>
                <a:ext uri="{FF2B5EF4-FFF2-40B4-BE49-F238E27FC236}">
                  <a16:creationId xmlns:a16="http://schemas.microsoft.com/office/drawing/2014/main" id="{0779C5DD-D8E2-50A0-50B1-DD6453BA9045}"/>
                </a:ext>
              </a:extLst>
            </p:cNvPr>
            <p:cNvGrpSpPr>
              <a:grpSpLocks/>
            </p:cNvGrpSpPr>
            <p:nvPr/>
          </p:nvGrpSpPr>
          <p:grpSpPr bwMode="auto">
            <a:xfrm>
              <a:off x="7443941" y="5792488"/>
              <a:ext cx="97895" cy="144705"/>
              <a:chOff x="3048000" y="2514600"/>
              <a:chExt cx="685800" cy="1066800"/>
            </a:xfrm>
          </p:grpSpPr>
          <p:sp>
            <p:nvSpPr>
              <p:cNvPr id="1274" name="Rectangle 1273">
                <a:extLst>
                  <a:ext uri="{FF2B5EF4-FFF2-40B4-BE49-F238E27FC236}">
                    <a16:creationId xmlns:a16="http://schemas.microsoft.com/office/drawing/2014/main" id="{5407ABEE-D944-8196-1DB7-D131CFA53BF3}"/>
                  </a:ext>
                </a:extLst>
              </p:cNvPr>
              <p:cNvSpPr/>
              <p:nvPr/>
            </p:nvSpPr>
            <p:spPr>
              <a:xfrm>
                <a:off x="3049208" y="2512541"/>
                <a:ext cx="68151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5" name="Isosceles Triangle 1274">
                <a:extLst>
                  <a:ext uri="{FF2B5EF4-FFF2-40B4-BE49-F238E27FC236}">
                    <a16:creationId xmlns:a16="http://schemas.microsoft.com/office/drawing/2014/main" id="{0CC99E15-3CBC-9C88-EE69-930BAC1D5BD2}"/>
                  </a:ext>
                </a:extLst>
              </p:cNvPr>
              <p:cNvSpPr/>
              <p:nvPr/>
            </p:nvSpPr>
            <p:spPr>
              <a:xfrm rot="-16200000">
                <a:off x="3053400" y="3342303"/>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72" name="Group 77">
              <a:extLst>
                <a:ext uri="{FF2B5EF4-FFF2-40B4-BE49-F238E27FC236}">
                  <a16:creationId xmlns:a16="http://schemas.microsoft.com/office/drawing/2014/main" id="{79E12EC8-8E5F-AB10-8756-15D732EE43AF}"/>
                </a:ext>
              </a:extLst>
            </p:cNvPr>
            <p:cNvGrpSpPr>
              <a:grpSpLocks/>
            </p:cNvGrpSpPr>
            <p:nvPr/>
          </p:nvGrpSpPr>
          <p:grpSpPr bwMode="auto">
            <a:xfrm>
              <a:off x="8170429" y="5792488"/>
              <a:ext cx="90882" cy="141372"/>
              <a:chOff x="7010400" y="2514600"/>
              <a:chExt cx="685800" cy="1066800"/>
            </a:xfrm>
          </p:grpSpPr>
          <p:sp>
            <p:nvSpPr>
              <p:cNvPr id="1272" name="Rectangle 1271">
                <a:extLst>
                  <a:ext uri="{FF2B5EF4-FFF2-40B4-BE49-F238E27FC236}">
                    <a16:creationId xmlns:a16="http://schemas.microsoft.com/office/drawing/2014/main" id="{965E8977-6570-7B05-7ABD-6D7F05F1EC08}"/>
                  </a:ext>
                </a:extLst>
              </p:cNvPr>
              <p:cNvSpPr/>
              <p:nvPr/>
            </p:nvSpPr>
            <p:spPr>
              <a:xfrm>
                <a:off x="7009787" y="2512492"/>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3" name="Isosceles Triangle 1272">
                <a:extLst>
                  <a:ext uri="{FF2B5EF4-FFF2-40B4-BE49-F238E27FC236}">
                    <a16:creationId xmlns:a16="http://schemas.microsoft.com/office/drawing/2014/main" id="{DAFD4179-C3FB-522E-7C17-B91335C1B34D}"/>
                  </a:ext>
                </a:extLst>
              </p:cNvPr>
              <p:cNvSpPr/>
              <p:nvPr/>
            </p:nvSpPr>
            <p:spPr>
              <a:xfrm rot="-16200000">
                <a:off x="7009786" y="3366112"/>
                <a:ext cx="153646" cy="15364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73" name="Straight Connector 1072">
              <a:extLst>
                <a:ext uri="{FF2B5EF4-FFF2-40B4-BE49-F238E27FC236}">
                  <a16:creationId xmlns:a16="http://schemas.microsoft.com/office/drawing/2014/main" id="{2C807874-F737-0510-D9A9-47250F093B53}"/>
                </a:ext>
              </a:extLst>
            </p:cNvPr>
            <p:cNvCxnSpPr/>
            <p:nvPr/>
          </p:nvCxnSpPr>
          <p:spPr>
            <a:xfrm>
              <a:off x="8036864" y="5869131"/>
              <a:ext cx="0" cy="309952"/>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074" name="Straight Connector 1073">
              <a:extLst>
                <a:ext uri="{FF2B5EF4-FFF2-40B4-BE49-F238E27FC236}">
                  <a16:creationId xmlns:a16="http://schemas.microsoft.com/office/drawing/2014/main" id="{5DE92BA8-373F-F719-6686-BC10453B6931}"/>
                </a:ext>
              </a:extLst>
            </p:cNvPr>
            <p:cNvCxnSpPr/>
            <p:nvPr/>
          </p:nvCxnSpPr>
          <p:spPr>
            <a:xfrm>
              <a:off x="8104737" y="5916641"/>
              <a:ext cx="70135"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075" name="Straight Connector 1074">
              <a:extLst>
                <a:ext uri="{FF2B5EF4-FFF2-40B4-BE49-F238E27FC236}">
                  <a16:creationId xmlns:a16="http://schemas.microsoft.com/office/drawing/2014/main" id="{EBCAA1EA-9183-7444-0435-771FE04D4A35}"/>
                </a:ext>
              </a:extLst>
            </p:cNvPr>
            <p:cNvCxnSpPr/>
            <p:nvPr/>
          </p:nvCxnSpPr>
          <p:spPr>
            <a:xfrm>
              <a:off x="7410179" y="5916641"/>
              <a:ext cx="339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B16EAD03-04D4-0DD0-3794-05494568608A}"/>
                </a:ext>
              </a:extLst>
            </p:cNvPr>
            <p:cNvCxnSpPr/>
            <p:nvPr/>
          </p:nvCxnSpPr>
          <p:spPr>
            <a:xfrm>
              <a:off x="7541398" y="5832932"/>
              <a:ext cx="628949"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5F49FCF7-4921-72F1-6303-D473CA933CE9}"/>
                </a:ext>
              </a:extLst>
            </p:cNvPr>
            <p:cNvCxnSpPr>
              <a:endCxn id="1083" idx="1"/>
            </p:cNvCxnSpPr>
            <p:nvPr/>
          </p:nvCxnSpPr>
          <p:spPr>
            <a:xfrm>
              <a:off x="8260843" y="5830669"/>
              <a:ext cx="671934" cy="2263"/>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078" name="Group 83">
              <a:extLst>
                <a:ext uri="{FF2B5EF4-FFF2-40B4-BE49-F238E27FC236}">
                  <a16:creationId xmlns:a16="http://schemas.microsoft.com/office/drawing/2014/main" id="{6B7F3CFD-D4DD-2A10-1120-8CD4DB98BBE2}"/>
                </a:ext>
              </a:extLst>
            </p:cNvPr>
            <p:cNvGrpSpPr>
              <a:grpSpLocks/>
            </p:cNvGrpSpPr>
            <p:nvPr/>
          </p:nvGrpSpPr>
          <p:grpSpPr bwMode="auto">
            <a:xfrm>
              <a:off x="7327356" y="6141707"/>
              <a:ext cx="97895" cy="144705"/>
              <a:chOff x="3048000" y="2514600"/>
              <a:chExt cx="685800" cy="1066800"/>
            </a:xfrm>
          </p:grpSpPr>
          <p:sp>
            <p:nvSpPr>
              <p:cNvPr id="1270" name="Rectangle 1269">
                <a:extLst>
                  <a:ext uri="{FF2B5EF4-FFF2-40B4-BE49-F238E27FC236}">
                    <a16:creationId xmlns:a16="http://schemas.microsoft.com/office/drawing/2014/main" id="{85695DC3-4758-D200-3783-DA5FA56105DA}"/>
                  </a:ext>
                </a:extLst>
              </p:cNvPr>
              <p:cNvSpPr/>
              <p:nvPr/>
            </p:nvSpPr>
            <p:spPr>
              <a:xfrm>
                <a:off x="3041780" y="2506594"/>
                <a:ext cx="697361"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1" name="Isosceles Triangle 1270">
                <a:extLst>
                  <a:ext uri="{FF2B5EF4-FFF2-40B4-BE49-F238E27FC236}">
                    <a16:creationId xmlns:a16="http://schemas.microsoft.com/office/drawing/2014/main" id="{7F8B03F8-1520-A8CB-F822-8271FF330936}"/>
                  </a:ext>
                </a:extLst>
              </p:cNvPr>
              <p:cNvSpPr/>
              <p:nvPr/>
            </p:nvSpPr>
            <p:spPr>
              <a:xfrm rot="-16200000">
                <a:off x="3045972" y="3336356"/>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79" name="Straight Connector 1078">
              <a:extLst>
                <a:ext uri="{FF2B5EF4-FFF2-40B4-BE49-F238E27FC236}">
                  <a16:creationId xmlns:a16="http://schemas.microsoft.com/office/drawing/2014/main" id="{EFE80D26-5E28-E96E-AD01-E3B7B723C22B}"/>
                </a:ext>
              </a:extLst>
            </p:cNvPr>
            <p:cNvCxnSpPr/>
            <p:nvPr/>
          </p:nvCxnSpPr>
          <p:spPr>
            <a:xfrm>
              <a:off x="7294795" y="6265054"/>
              <a:ext cx="33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C1DA190C-15B7-4E11-C3F9-E7ED306F60CA}"/>
                </a:ext>
              </a:extLst>
            </p:cNvPr>
            <p:cNvCxnSpPr/>
            <p:nvPr/>
          </p:nvCxnSpPr>
          <p:spPr>
            <a:xfrm>
              <a:off x="7426015" y="6176821"/>
              <a:ext cx="23981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D49A4694-E4A8-C339-C54B-41BC8C9BE102}"/>
                </a:ext>
              </a:extLst>
            </p:cNvPr>
            <p:cNvCxnSpPr/>
            <p:nvPr/>
          </p:nvCxnSpPr>
          <p:spPr>
            <a:xfrm>
              <a:off x="7973517" y="6176821"/>
              <a:ext cx="63347"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082" name="Straight Connector 1081">
              <a:extLst>
                <a:ext uri="{FF2B5EF4-FFF2-40B4-BE49-F238E27FC236}">
                  <a16:creationId xmlns:a16="http://schemas.microsoft.com/office/drawing/2014/main" id="{8EEC17CB-564D-943A-58AB-C765C976AC4F}"/>
                </a:ext>
              </a:extLst>
            </p:cNvPr>
            <p:cNvCxnSpPr/>
            <p:nvPr/>
          </p:nvCxnSpPr>
          <p:spPr>
            <a:xfrm>
              <a:off x="8036864" y="5869131"/>
              <a:ext cx="133483"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083" name="Rectangle 1082">
              <a:extLst>
                <a:ext uri="{FF2B5EF4-FFF2-40B4-BE49-F238E27FC236}">
                  <a16:creationId xmlns:a16="http://schemas.microsoft.com/office/drawing/2014/main" id="{8B98C743-C9CB-08B0-53DE-BDB1BDC74CD7}"/>
                </a:ext>
              </a:extLst>
            </p:cNvPr>
            <p:cNvSpPr/>
            <p:nvPr/>
          </p:nvSpPr>
          <p:spPr>
            <a:xfrm>
              <a:off x="8932777" y="580352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84" name="Straight Connector 1083">
              <a:extLst>
                <a:ext uri="{FF2B5EF4-FFF2-40B4-BE49-F238E27FC236}">
                  <a16:creationId xmlns:a16="http://schemas.microsoft.com/office/drawing/2014/main" id="{4C6927BF-5AD3-D978-C370-46F651E8C976}"/>
                </a:ext>
              </a:extLst>
            </p:cNvPr>
            <p:cNvCxnSpPr/>
            <p:nvPr/>
          </p:nvCxnSpPr>
          <p:spPr>
            <a:xfrm>
              <a:off x="6480329" y="6176821"/>
              <a:ext cx="846140" cy="0"/>
            </a:xfrm>
            <a:prstGeom prst="line">
              <a:avLst/>
            </a:prstGeom>
          </p:spPr>
          <p:style>
            <a:lnRef idx="1">
              <a:schemeClr val="accent1"/>
            </a:lnRef>
            <a:fillRef idx="0">
              <a:schemeClr val="accent1"/>
            </a:fillRef>
            <a:effectRef idx="0">
              <a:schemeClr val="accent1"/>
            </a:effectRef>
            <a:fontRef idx="minor">
              <a:schemeClr val="tx1"/>
            </a:fontRef>
          </p:style>
        </p:cxnSp>
        <p:sp>
          <p:nvSpPr>
            <p:cNvPr id="1085" name="Rectangle 1084">
              <a:extLst>
                <a:ext uri="{FF2B5EF4-FFF2-40B4-BE49-F238E27FC236}">
                  <a16:creationId xmlns:a16="http://schemas.microsoft.com/office/drawing/2014/main" id="{99E18F6C-B16C-7343-0E75-D7E967D6D690}"/>
                </a:ext>
              </a:extLst>
            </p:cNvPr>
            <p:cNvSpPr/>
            <p:nvPr/>
          </p:nvSpPr>
          <p:spPr>
            <a:xfrm>
              <a:off x="6423769" y="6154196"/>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86" name="Straight Connector 1085">
              <a:extLst>
                <a:ext uri="{FF2B5EF4-FFF2-40B4-BE49-F238E27FC236}">
                  <a16:creationId xmlns:a16="http://schemas.microsoft.com/office/drawing/2014/main" id="{44811C73-3B42-5132-89FB-37802D55E171}"/>
                </a:ext>
              </a:extLst>
            </p:cNvPr>
            <p:cNvCxnSpPr/>
            <p:nvPr/>
          </p:nvCxnSpPr>
          <p:spPr>
            <a:xfrm>
              <a:off x="7208824" y="5841981"/>
              <a:ext cx="230765"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923F862F-E219-EDB6-7AD6-AA56818924DB}"/>
                </a:ext>
              </a:extLst>
            </p:cNvPr>
            <p:cNvCxnSpPr/>
            <p:nvPr/>
          </p:nvCxnSpPr>
          <p:spPr>
            <a:xfrm>
              <a:off x="4421539" y="4124799"/>
              <a:ext cx="4751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665AAEE9-C8B1-434C-F6A9-C178A5551682}"/>
                </a:ext>
              </a:extLst>
            </p:cNvPr>
            <p:cNvCxnSpPr/>
            <p:nvPr/>
          </p:nvCxnSpPr>
          <p:spPr>
            <a:xfrm>
              <a:off x="4421539" y="4235659"/>
              <a:ext cx="475105" cy="0"/>
            </a:xfrm>
            <a:prstGeom prst="line">
              <a:avLst/>
            </a:prstGeom>
          </p:spPr>
          <p:style>
            <a:lnRef idx="1">
              <a:schemeClr val="accent2"/>
            </a:lnRef>
            <a:fillRef idx="0">
              <a:schemeClr val="accent2"/>
            </a:fillRef>
            <a:effectRef idx="0">
              <a:schemeClr val="accent2"/>
            </a:effectRef>
            <a:fontRef idx="minor">
              <a:schemeClr val="tx1"/>
            </a:fontRef>
          </p:style>
        </p:cxnSp>
        <p:sp>
          <p:nvSpPr>
            <p:cNvPr id="1089" name="Rectangle 1088">
              <a:extLst>
                <a:ext uri="{FF2B5EF4-FFF2-40B4-BE49-F238E27FC236}">
                  <a16:creationId xmlns:a16="http://schemas.microsoft.com/office/drawing/2014/main" id="{B3D833A4-FB14-A137-0F28-680890643BA6}"/>
                </a:ext>
              </a:extLst>
            </p:cNvPr>
            <p:cNvSpPr/>
            <p:nvPr/>
          </p:nvSpPr>
          <p:spPr>
            <a:xfrm>
              <a:off x="1871807" y="4063715"/>
              <a:ext cx="2518058" cy="23370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90" name="Straight Connector 1089">
              <a:extLst>
                <a:ext uri="{FF2B5EF4-FFF2-40B4-BE49-F238E27FC236}">
                  <a16:creationId xmlns:a16="http://schemas.microsoft.com/office/drawing/2014/main" id="{5076DB68-7693-EB24-E095-8ECD182A0C43}"/>
                </a:ext>
              </a:extLst>
            </p:cNvPr>
            <p:cNvCxnSpPr/>
            <p:nvPr/>
          </p:nvCxnSpPr>
          <p:spPr>
            <a:xfrm>
              <a:off x="2188544" y="4581809"/>
              <a:ext cx="873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86C121FF-CC66-E96D-0905-77E7A10E7AF9}"/>
                </a:ext>
              </a:extLst>
            </p:cNvPr>
            <p:cNvCxnSpPr/>
            <p:nvPr/>
          </p:nvCxnSpPr>
          <p:spPr>
            <a:xfrm>
              <a:off x="3901185" y="5495830"/>
              <a:ext cx="454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5FFE7856-0DB5-6BC0-1AD4-559F5743D46C}"/>
                </a:ext>
              </a:extLst>
            </p:cNvPr>
            <p:cNvCxnSpPr/>
            <p:nvPr/>
          </p:nvCxnSpPr>
          <p:spPr>
            <a:xfrm>
              <a:off x="3541463" y="4396291"/>
              <a:ext cx="81672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93" name="Straight Connector 1092">
              <a:extLst>
                <a:ext uri="{FF2B5EF4-FFF2-40B4-BE49-F238E27FC236}">
                  <a16:creationId xmlns:a16="http://schemas.microsoft.com/office/drawing/2014/main" id="{E45EAED9-46D7-0588-FEDB-12CBF59078B7}"/>
                </a:ext>
              </a:extLst>
            </p:cNvPr>
            <p:cNvCxnSpPr/>
            <p:nvPr/>
          </p:nvCxnSpPr>
          <p:spPr>
            <a:xfrm>
              <a:off x="2577678" y="4823890"/>
              <a:ext cx="7760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9CFFA2FD-DA1E-169F-E42F-5707E07F408E}"/>
                </a:ext>
              </a:extLst>
            </p:cNvPr>
            <p:cNvCxnSpPr/>
            <p:nvPr/>
          </p:nvCxnSpPr>
          <p:spPr>
            <a:xfrm>
              <a:off x="2469083" y="4394029"/>
              <a:ext cx="968310" cy="0"/>
            </a:xfrm>
            <a:prstGeom prst="line">
              <a:avLst/>
            </a:prstGeom>
          </p:spPr>
          <p:style>
            <a:lnRef idx="1">
              <a:schemeClr val="accent1"/>
            </a:lnRef>
            <a:fillRef idx="0">
              <a:schemeClr val="accent1"/>
            </a:fillRef>
            <a:effectRef idx="0">
              <a:schemeClr val="accent1"/>
            </a:effectRef>
            <a:fontRef idx="minor">
              <a:schemeClr val="tx1"/>
            </a:fontRef>
          </p:style>
        </p:cxnSp>
        <p:sp>
          <p:nvSpPr>
            <p:cNvPr id="1095" name="Rectangle 1094">
              <a:extLst>
                <a:ext uri="{FF2B5EF4-FFF2-40B4-BE49-F238E27FC236}">
                  <a16:creationId xmlns:a16="http://schemas.microsoft.com/office/drawing/2014/main" id="{825307AE-EE40-E966-627C-33A88FBA1023}"/>
                </a:ext>
              </a:extLst>
            </p:cNvPr>
            <p:cNvSpPr/>
            <p:nvPr/>
          </p:nvSpPr>
          <p:spPr>
            <a:xfrm>
              <a:off x="1849183" y="4346517"/>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Rectangle 1095">
              <a:extLst>
                <a:ext uri="{FF2B5EF4-FFF2-40B4-BE49-F238E27FC236}">
                  <a16:creationId xmlns:a16="http://schemas.microsoft.com/office/drawing/2014/main" id="{1E9F6115-F84F-ED07-1620-98A2B9A62E67}"/>
                </a:ext>
              </a:extLst>
            </p:cNvPr>
            <p:cNvSpPr/>
            <p:nvPr/>
          </p:nvSpPr>
          <p:spPr>
            <a:xfrm>
              <a:off x="1846920" y="5475468"/>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Rectangle 1096">
              <a:extLst>
                <a:ext uri="{FF2B5EF4-FFF2-40B4-BE49-F238E27FC236}">
                  <a16:creationId xmlns:a16="http://schemas.microsoft.com/office/drawing/2014/main" id="{C34E1CAB-8CD6-F5B9-1BE3-CBE342E81846}"/>
                </a:ext>
              </a:extLst>
            </p:cNvPr>
            <p:cNvSpPr/>
            <p:nvPr/>
          </p:nvSpPr>
          <p:spPr>
            <a:xfrm>
              <a:off x="4358191" y="4093125"/>
              <a:ext cx="58823" cy="6108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Rectangle 1097">
              <a:extLst>
                <a:ext uri="{FF2B5EF4-FFF2-40B4-BE49-F238E27FC236}">
                  <a16:creationId xmlns:a16="http://schemas.microsoft.com/office/drawing/2014/main" id="{1C3D00FE-5BE1-2758-1B26-0572C3944547}"/>
                </a:ext>
              </a:extLst>
            </p:cNvPr>
            <p:cNvSpPr/>
            <p:nvPr/>
          </p:nvSpPr>
          <p:spPr>
            <a:xfrm>
              <a:off x="4358191" y="420851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TextBox 104">
              <a:extLst>
                <a:ext uri="{FF2B5EF4-FFF2-40B4-BE49-F238E27FC236}">
                  <a16:creationId xmlns:a16="http://schemas.microsoft.com/office/drawing/2014/main" id="{B65FC094-BC33-3EB0-3248-884BE3DAE38A}"/>
                </a:ext>
              </a:extLst>
            </p:cNvPr>
            <p:cNvSpPr txBox="1">
              <a:spLocks noChangeArrowheads="1"/>
            </p:cNvSpPr>
            <p:nvPr/>
          </p:nvSpPr>
          <p:spPr bwMode="auto">
            <a:xfrm>
              <a:off x="4440575" y="3959508"/>
              <a:ext cx="487270"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clk_5</a:t>
              </a:r>
            </a:p>
          </p:txBody>
        </p:sp>
        <p:sp>
          <p:nvSpPr>
            <p:cNvPr id="1100" name="TextBox 105">
              <a:extLst>
                <a:ext uri="{FF2B5EF4-FFF2-40B4-BE49-F238E27FC236}">
                  <a16:creationId xmlns:a16="http://schemas.microsoft.com/office/drawing/2014/main" id="{02DA6B8E-EFFD-6E64-434F-85BA7FC2A8A0}"/>
                </a:ext>
              </a:extLst>
            </p:cNvPr>
            <p:cNvSpPr txBox="1">
              <a:spLocks noChangeArrowheads="1"/>
            </p:cNvSpPr>
            <p:nvPr/>
          </p:nvSpPr>
          <p:spPr bwMode="auto">
            <a:xfrm>
              <a:off x="4476412" y="4249661"/>
              <a:ext cx="451103"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clk_6</a:t>
              </a:r>
            </a:p>
          </p:txBody>
        </p:sp>
        <p:sp>
          <p:nvSpPr>
            <p:cNvPr id="1101" name="Rectangle 1100">
              <a:extLst>
                <a:ext uri="{FF2B5EF4-FFF2-40B4-BE49-F238E27FC236}">
                  <a16:creationId xmlns:a16="http://schemas.microsoft.com/office/drawing/2014/main" id="{9145CBE8-258D-5621-66BD-0C0431B1CA06}"/>
                </a:ext>
              </a:extLst>
            </p:cNvPr>
            <p:cNvSpPr/>
            <p:nvPr/>
          </p:nvSpPr>
          <p:spPr>
            <a:xfrm>
              <a:off x="1849183" y="4543349"/>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Rectangle 1101">
              <a:extLst>
                <a:ext uri="{FF2B5EF4-FFF2-40B4-BE49-F238E27FC236}">
                  <a16:creationId xmlns:a16="http://schemas.microsoft.com/office/drawing/2014/main" id="{DB0AC57C-8B6D-F32F-A104-FE859E49809D}"/>
                </a:ext>
              </a:extLst>
            </p:cNvPr>
            <p:cNvSpPr/>
            <p:nvPr/>
          </p:nvSpPr>
          <p:spPr>
            <a:xfrm>
              <a:off x="1846920" y="4771853"/>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03" name="Group 108">
              <a:extLst>
                <a:ext uri="{FF2B5EF4-FFF2-40B4-BE49-F238E27FC236}">
                  <a16:creationId xmlns:a16="http://schemas.microsoft.com/office/drawing/2014/main" id="{03BA878D-3745-758C-8EEE-8F7B46CE4F00}"/>
                </a:ext>
              </a:extLst>
            </p:cNvPr>
            <p:cNvGrpSpPr>
              <a:grpSpLocks/>
            </p:cNvGrpSpPr>
            <p:nvPr/>
          </p:nvGrpSpPr>
          <p:grpSpPr bwMode="auto">
            <a:xfrm>
              <a:off x="3437358" y="4345127"/>
              <a:ext cx="110620" cy="172076"/>
              <a:chOff x="7010400" y="2514600"/>
              <a:chExt cx="685800" cy="1066800"/>
            </a:xfrm>
          </p:grpSpPr>
          <p:sp>
            <p:nvSpPr>
              <p:cNvPr id="1268" name="Rectangle 1267">
                <a:extLst>
                  <a:ext uri="{FF2B5EF4-FFF2-40B4-BE49-F238E27FC236}">
                    <a16:creationId xmlns:a16="http://schemas.microsoft.com/office/drawing/2014/main" id="{95A4D4FF-8BD8-35AD-A07E-13E50187E071}"/>
                  </a:ext>
                </a:extLst>
              </p:cNvPr>
              <p:cNvSpPr/>
              <p:nvPr/>
            </p:nvSpPr>
            <p:spPr>
              <a:xfrm>
                <a:off x="7010612" y="2509193"/>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 name="Isosceles Triangle 1268">
                <a:extLst>
                  <a:ext uri="{FF2B5EF4-FFF2-40B4-BE49-F238E27FC236}">
                    <a16:creationId xmlns:a16="http://schemas.microsoft.com/office/drawing/2014/main" id="{F71668C1-0A02-B284-025F-02A9F89D44B7}"/>
                  </a:ext>
                </a:extLst>
              </p:cNvPr>
              <p:cNvSpPr/>
              <p:nvPr/>
            </p:nvSpPr>
            <p:spPr>
              <a:xfrm rot="-16200000">
                <a:off x="7010611" y="3350763"/>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04" name="Group 109">
              <a:extLst>
                <a:ext uri="{FF2B5EF4-FFF2-40B4-BE49-F238E27FC236}">
                  <a16:creationId xmlns:a16="http://schemas.microsoft.com/office/drawing/2014/main" id="{2BA8EE34-74A8-905B-70D1-BCFA70ED106B}"/>
                </a:ext>
              </a:extLst>
            </p:cNvPr>
            <p:cNvGrpSpPr>
              <a:grpSpLocks/>
            </p:cNvGrpSpPr>
            <p:nvPr/>
          </p:nvGrpSpPr>
          <p:grpSpPr bwMode="auto">
            <a:xfrm>
              <a:off x="3147923" y="4767401"/>
              <a:ext cx="117855" cy="174209"/>
              <a:chOff x="3048000" y="2514600"/>
              <a:chExt cx="685800" cy="1066800"/>
            </a:xfrm>
          </p:grpSpPr>
          <p:sp>
            <p:nvSpPr>
              <p:cNvPr id="1266" name="Rectangle 1265">
                <a:extLst>
                  <a:ext uri="{FF2B5EF4-FFF2-40B4-BE49-F238E27FC236}">
                    <a16:creationId xmlns:a16="http://schemas.microsoft.com/office/drawing/2014/main" id="{AED2B945-2D2D-E1FE-52A4-D68DB1360181}"/>
                  </a:ext>
                </a:extLst>
              </p:cNvPr>
              <p:cNvSpPr/>
              <p:nvPr/>
            </p:nvSpPr>
            <p:spPr>
              <a:xfrm>
                <a:off x="3047312" y="2514155"/>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7" name="Isosceles Triangle 1266">
                <a:extLst>
                  <a:ext uri="{FF2B5EF4-FFF2-40B4-BE49-F238E27FC236}">
                    <a16:creationId xmlns:a16="http://schemas.microsoft.com/office/drawing/2014/main" id="{871E7FDF-3728-5BA0-F6DC-4F0E47375290}"/>
                  </a:ext>
                </a:extLst>
              </p:cNvPr>
              <p:cNvSpPr/>
              <p:nvPr/>
            </p:nvSpPr>
            <p:spPr>
              <a:xfrm rot="-16200000">
                <a:off x="3050105" y="3356483"/>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05" name="Group 110">
              <a:extLst>
                <a:ext uri="{FF2B5EF4-FFF2-40B4-BE49-F238E27FC236}">
                  <a16:creationId xmlns:a16="http://schemas.microsoft.com/office/drawing/2014/main" id="{0743EC4A-C1AA-BC70-7760-5E51E2948FB4}"/>
                </a:ext>
              </a:extLst>
            </p:cNvPr>
            <p:cNvGrpSpPr>
              <a:grpSpLocks/>
            </p:cNvGrpSpPr>
            <p:nvPr/>
          </p:nvGrpSpPr>
          <p:grpSpPr bwMode="auto">
            <a:xfrm>
              <a:off x="3061775" y="4531075"/>
              <a:ext cx="283048" cy="172076"/>
              <a:chOff x="4292257" y="2391367"/>
              <a:chExt cx="729028" cy="443206"/>
            </a:xfrm>
          </p:grpSpPr>
          <p:grpSp>
            <p:nvGrpSpPr>
              <p:cNvPr id="1259" name="Group 261">
                <a:extLst>
                  <a:ext uri="{FF2B5EF4-FFF2-40B4-BE49-F238E27FC236}">
                    <a16:creationId xmlns:a16="http://schemas.microsoft.com/office/drawing/2014/main" id="{B57F4542-40AF-AD7C-148D-E8B1D39C049B}"/>
                  </a:ext>
                </a:extLst>
              </p:cNvPr>
              <p:cNvGrpSpPr>
                <a:grpSpLocks/>
              </p:cNvGrpSpPr>
              <p:nvPr/>
            </p:nvGrpSpPr>
            <p:grpSpPr bwMode="auto">
              <a:xfrm>
                <a:off x="4736367" y="2391367"/>
                <a:ext cx="284918" cy="443206"/>
                <a:chOff x="7010400" y="2514600"/>
                <a:chExt cx="685800" cy="1066800"/>
              </a:xfrm>
            </p:grpSpPr>
            <p:sp>
              <p:nvSpPr>
                <p:cNvPr id="1264" name="Rectangle 1263">
                  <a:extLst>
                    <a:ext uri="{FF2B5EF4-FFF2-40B4-BE49-F238E27FC236}">
                      <a16:creationId xmlns:a16="http://schemas.microsoft.com/office/drawing/2014/main" id="{81E1468B-EB67-316A-C150-51D862850C63}"/>
                    </a:ext>
                  </a:extLst>
                </p:cNvPr>
                <p:cNvSpPr/>
                <p:nvPr/>
              </p:nvSpPr>
              <p:spPr>
                <a:xfrm>
                  <a:off x="7007758" y="2520555"/>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5" name="Isosceles Triangle 1264">
                  <a:extLst>
                    <a:ext uri="{FF2B5EF4-FFF2-40B4-BE49-F238E27FC236}">
                      <a16:creationId xmlns:a16="http://schemas.microsoft.com/office/drawing/2014/main" id="{6CAC4C3E-5564-49CD-F29F-D7E0624CBBEC}"/>
                    </a:ext>
                  </a:extLst>
                </p:cNvPr>
                <p:cNvSpPr/>
                <p:nvPr/>
              </p:nvSpPr>
              <p:spPr>
                <a:xfrm rot="-16200000">
                  <a:off x="7007748" y="3362134"/>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60" name="Group 262">
                <a:extLst>
                  <a:ext uri="{FF2B5EF4-FFF2-40B4-BE49-F238E27FC236}">
                    <a16:creationId xmlns:a16="http://schemas.microsoft.com/office/drawing/2014/main" id="{9E6D622F-C35B-4565-0C23-BA4DC9ED695E}"/>
                  </a:ext>
                </a:extLst>
              </p:cNvPr>
              <p:cNvGrpSpPr>
                <a:grpSpLocks/>
              </p:cNvGrpSpPr>
              <p:nvPr/>
            </p:nvGrpSpPr>
            <p:grpSpPr bwMode="auto">
              <a:xfrm>
                <a:off x="4292257" y="2391367"/>
                <a:ext cx="284918" cy="443206"/>
                <a:chOff x="7010400" y="2514600"/>
                <a:chExt cx="685800" cy="1066800"/>
              </a:xfrm>
            </p:grpSpPr>
            <p:sp>
              <p:nvSpPr>
                <p:cNvPr id="1262" name="Rectangle 1261">
                  <a:extLst>
                    <a:ext uri="{FF2B5EF4-FFF2-40B4-BE49-F238E27FC236}">
                      <a16:creationId xmlns:a16="http://schemas.microsoft.com/office/drawing/2014/main" id="{755A3634-FAE2-9CD1-9CF1-4B57CF1D0AE7}"/>
                    </a:ext>
                  </a:extLst>
                </p:cNvPr>
                <p:cNvSpPr/>
                <p:nvPr/>
              </p:nvSpPr>
              <p:spPr>
                <a:xfrm>
                  <a:off x="7010762" y="2520555"/>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3" name="Isosceles Triangle 1262">
                  <a:extLst>
                    <a:ext uri="{FF2B5EF4-FFF2-40B4-BE49-F238E27FC236}">
                      <a16:creationId xmlns:a16="http://schemas.microsoft.com/office/drawing/2014/main" id="{C285612B-C867-AAF8-89FB-5F9D927D9DB4}"/>
                    </a:ext>
                  </a:extLst>
                </p:cNvPr>
                <p:cNvSpPr/>
                <p:nvPr/>
              </p:nvSpPr>
              <p:spPr>
                <a:xfrm rot="-16200000">
                  <a:off x="7010752" y="3362134"/>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61" name="Straight Connector 1260">
                <a:extLst>
                  <a:ext uri="{FF2B5EF4-FFF2-40B4-BE49-F238E27FC236}">
                    <a16:creationId xmlns:a16="http://schemas.microsoft.com/office/drawing/2014/main" id="{38BA396D-8CBD-3819-5CA6-A3B68AE2A161}"/>
                  </a:ext>
                </a:extLst>
              </p:cNvPr>
              <p:cNvCxnSpPr/>
              <p:nvPr/>
            </p:nvCxnSpPr>
            <p:spPr>
              <a:xfrm>
                <a:off x="4577935" y="2539523"/>
                <a:ext cx="157334" cy="0"/>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106" name="Group 111">
              <a:extLst>
                <a:ext uri="{FF2B5EF4-FFF2-40B4-BE49-F238E27FC236}">
                  <a16:creationId xmlns:a16="http://schemas.microsoft.com/office/drawing/2014/main" id="{FF1E1D80-1421-29AA-E269-28BA657F864A}"/>
                </a:ext>
              </a:extLst>
            </p:cNvPr>
            <p:cNvGrpSpPr>
              <a:grpSpLocks/>
            </p:cNvGrpSpPr>
            <p:nvPr/>
          </p:nvGrpSpPr>
          <p:grpSpPr bwMode="auto">
            <a:xfrm>
              <a:off x="3335190" y="4769124"/>
              <a:ext cx="283048" cy="172076"/>
              <a:chOff x="5021285" y="3004002"/>
              <a:chExt cx="729028" cy="443206"/>
            </a:xfrm>
          </p:grpSpPr>
          <p:grpSp>
            <p:nvGrpSpPr>
              <p:cNvPr id="1252" name="Group 254">
                <a:extLst>
                  <a:ext uri="{FF2B5EF4-FFF2-40B4-BE49-F238E27FC236}">
                    <a16:creationId xmlns:a16="http://schemas.microsoft.com/office/drawing/2014/main" id="{E701894C-AA80-11B3-E34D-38194E1DC89E}"/>
                  </a:ext>
                </a:extLst>
              </p:cNvPr>
              <p:cNvGrpSpPr>
                <a:grpSpLocks/>
              </p:cNvGrpSpPr>
              <p:nvPr/>
            </p:nvGrpSpPr>
            <p:grpSpPr bwMode="auto">
              <a:xfrm>
                <a:off x="5465395" y="3004002"/>
                <a:ext cx="284918" cy="443206"/>
                <a:chOff x="7010400" y="2514600"/>
                <a:chExt cx="685800" cy="1066800"/>
              </a:xfrm>
            </p:grpSpPr>
            <p:sp>
              <p:nvSpPr>
                <p:cNvPr id="1257" name="Rectangle 1256">
                  <a:extLst>
                    <a:ext uri="{FF2B5EF4-FFF2-40B4-BE49-F238E27FC236}">
                      <a16:creationId xmlns:a16="http://schemas.microsoft.com/office/drawing/2014/main" id="{558A4CD6-4B2B-8634-A7AB-DAFA3B971A77}"/>
                    </a:ext>
                  </a:extLst>
                </p:cNvPr>
                <p:cNvSpPr/>
                <p:nvPr/>
              </p:nvSpPr>
              <p:spPr>
                <a:xfrm>
                  <a:off x="7009835" y="2517498"/>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8" name="Isosceles Triangle 1257">
                  <a:extLst>
                    <a:ext uri="{FF2B5EF4-FFF2-40B4-BE49-F238E27FC236}">
                      <a16:creationId xmlns:a16="http://schemas.microsoft.com/office/drawing/2014/main" id="{8861439E-DF2A-7CFD-7C0A-BBEBDFDB8963}"/>
                    </a:ext>
                  </a:extLst>
                </p:cNvPr>
                <p:cNvSpPr/>
                <p:nvPr/>
              </p:nvSpPr>
              <p:spPr>
                <a:xfrm rot="-16200000">
                  <a:off x="7009842" y="3359059"/>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53" name="Straight Connector 1252">
                <a:extLst>
                  <a:ext uri="{FF2B5EF4-FFF2-40B4-BE49-F238E27FC236}">
                    <a16:creationId xmlns:a16="http://schemas.microsoft.com/office/drawing/2014/main" id="{3A71F356-9AA0-F8D2-6DF7-29035EE3A248}"/>
                  </a:ext>
                </a:extLst>
              </p:cNvPr>
              <p:cNvCxnSpPr/>
              <p:nvPr/>
            </p:nvCxnSpPr>
            <p:spPr>
              <a:xfrm>
                <a:off x="5307829" y="3156714"/>
                <a:ext cx="1573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254" name="Group 256">
                <a:extLst>
                  <a:ext uri="{FF2B5EF4-FFF2-40B4-BE49-F238E27FC236}">
                    <a16:creationId xmlns:a16="http://schemas.microsoft.com/office/drawing/2014/main" id="{2C0FB3C5-2879-1E29-4AD0-F0F7A8F24105}"/>
                  </a:ext>
                </a:extLst>
              </p:cNvPr>
              <p:cNvGrpSpPr>
                <a:grpSpLocks/>
              </p:cNvGrpSpPr>
              <p:nvPr/>
            </p:nvGrpSpPr>
            <p:grpSpPr bwMode="auto">
              <a:xfrm>
                <a:off x="5021285" y="3004002"/>
                <a:ext cx="284918" cy="443206"/>
                <a:chOff x="7010400" y="2514600"/>
                <a:chExt cx="685800" cy="1066800"/>
              </a:xfrm>
            </p:grpSpPr>
            <p:sp>
              <p:nvSpPr>
                <p:cNvPr id="1255" name="Rectangle 1254">
                  <a:extLst>
                    <a:ext uri="{FF2B5EF4-FFF2-40B4-BE49-F238E27FC236}">
                      <a16:creationId xmlns:a16="http://schemas.microsoft.com/office/drawing/2014/main" id="{3BC7B385-BF08-7262-3ED0-328D42BDDB9C}"/>
                    </a:ext>
                  </a:extLst>
                </p:cNvPr>
                <p:cNvSpPr/>
                <p:nvPr/>
              </p:nvSpPr>
              <p:spPr>
                <a:xfrm>
                  <a:off x="7012839" y="2517498"/>
                  <a:ext cx="687275"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6" name="Isosceles Triangle 1255">
                  <a:extLst>
                    <a:ext uri="{FF2B5EF4-FFF2-40B4-BE49-F238E27FC236}">
                      <a16:creationId xmlns:a16="http://schemas.microsoft.com/office/drawing/2014/main" id="{C7913C68-44F4-9D5A-BC9E-6C29196713D3}"/>
                    </a:ext>
                  </a:extLst>
                </p:cNvPr>
                <p:cNvSpPr/>
                <p:nvPr/>
              </p:nvSpPr>
              <p:spPr>
                <a:xfrm rot="-16200000">
                  <a:off x="7012846" y="3359059"/>
                  <a:ext cx="154283" cy="154290"/>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07" name="Cloud 1106">
              <a:extLst>
                <a:ext uri="{FF2B5EF4-FFF2-40B4-BE49-F238E27FC236}">
                  <a16:creationId xmlns:a16="http://schemas.microsoft.com/office/drawing/2014/main" id="{9FA31CA6-3708-CD15-922D-7F4A3DA569C3}"/>
                </a:ext>
              </a:extLst>
            </p:cNvPr>
            <p:cNvSpPr/>
            <p:nvPr/>
          </p:nvSpPr>
          <p:spPr>
            <a:xfrm>
              <a:off x="3751866" y="4767328"/>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08" name="Straight Connector 1107">
              <a:extLst>
                <a:ext uri="{FF2B5EF4-FFF2-40B4-BE49-F238E27FC236}">
                  <a16:creationId xmlns:a16="http://schemas.microsoft.com/office/drawing/2014/main" id="{C780F522-122E-071D-A45A-DC5F3CC331F0}"/>
                </a:ext>
              </a:extLst>
            </p:cNvPr>
            <p:cNvCxnSpPr/>
            <p:nvPr/>
          </p:nvCxnSpPr>
          <p:spPr>
            <a:xfrm>
              <a:off x="3620647" y="4828415"/>
              <a:ext cx="13122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109" name="Group 114">
              <a:extLst>
                <a:ext uri="{FF2B5EF4-FFF2-40B4-BE49-F238E27FC236}">
                  <a16:creationId xmlns:a16="http://schemas.microsoft.com/office/drawing/2014/main" id="{68A88A12-C778-C9DA-DFCB-E3BBB8CA2783}"/>
                </a:ext>
              </a:extLst>
            </p:cNvPr>
            <p:cNvGrpSpPr>
              <a:grpSpLocks/>
            </p:cNvGrpSpPr>
            <p:nvPr/>
          </p:nvGrpSpPr>
          <p:grpSpPr bwMode="auto">
            <a:xfrm>
              <a:off x="2348761" y="4346014"/>
              <a:ext cx="117855" cy="174209"/>
              <a:chOff x="3048000" y="2514600"/>
              <a:chExt cx="685800" cy="1066800"/>
            </a:xfrm>
          </p:grpSpPr>
          <p:sp>
            <p:nvSpPr>
              <p:cNvPr id="1250" name="Rectangle 1249">
                <a:extLst>
                  <a:ext uri="{FF2B5EF4-FFF2-40B4-BE49-F238E27FC236}">
                    <a16:creationId xmlns:a16="http://schemas.microsoft.com/office/drawing/2014/main" id="{9FB0347B-E7A9-04FE-F5EE-03CB91DD60E7}"/>
                  </a:ext>
                </a:extLst>
              </p:cNvPr>
              <p:cNvSpPr/>
              <p:nvPr/>
            </p:nvSpPr>
            <p:spPr>
              <a:xfrm>
                <a:off x="3050405" y="2517681"/>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1" name="Isosceles Triangle 1250">
                <a:extLst>
                  <a:ext uri="{FF2B5EF4-FFF2-40B4-BE49-F238E27FC236}">
                    <a16:creationId xmlns:a16="http://schemas.microsoft.com/office/drawing/2014/main" id="{792CB4C2-F1A4-7DDB-2E5C-6A942947C53B}"/>
                  </a:ext>
                </a:extLst>
              </p:cNvPr>
              <p:cNvSpPr/>
              <p:nvPr/>
            </p:nvSpPr>
            <p:spPr>
              <a:xfrm rot="-16200000">
                <a:off x="3053198" y="3360009"/>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10" name="Group 115">
              <a:extLst>
                <a:ext uri="{FF2B5EF4-FFF2-40B4-BE49-F238E27FC236}">
                  <a16:creationId xmlns:a16="http://schemas.microsoft.com/office/drawing/2014/main" id="{CA6F3E48-036F-4A63-7770-87FA54207CBB}"/>
                </a:ext>
              </a:extLst>
            </p:cNvPr>
            <p:cNvGrpSpPr>
              <a:grpSpLocks/>
            </p:cNvGrpSpPr>
            <p:nvPr/>
          </p:nvGrpSpPr>
          <p:grpSpPr bwMode="auto">
            <a:xfrm>
              <a:off x="2069014" y="4531075"/>
              <a:ext cx="117855" cy="174209"/>
              <a:chOff x="3048000" y="2514600"/>
              <a:chExt cx="685800" cy="1066800"/>
            </a:xfrm>
          </p:grpSpPr>
          <p:sp>
            <p:nvSpPr>
              <p:cNvPr id="1248" name="Rectangle 1247">
                <a:extLst>
                  <a:ext uri="{FF2B5EF4-FFF2-40B4-BE49-F238E27FC236}">
                    <a16:creationId xmlns:a16="http://schemas.microsoft.com/office/drawing/2014/main" id="{8F66F320-8A7E-2E34-DE51-C9634DC83E32}"/>
                  </a:ext>
                </a:extLst>
              </p:cNvPr>
              <p:cNvSpPr/>
              <p:nvPr/>
            </p:nvSpPr>
            <p:spPr>
              <a:xfrm>
                <a:off x="3045802" y="2520482"/>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9" name="Isosceles Triangle 1248">
                <a:extLst>
                  <a:ext uri="{FF2B5EF4-FFF2-40B4-BE49-F238E27FC236}">
                    <a16:creationId xmlns:a16="http://schemas.microsoft.com/office/drawing/2014/main" id="{737B0BDE-CCBE-930B-8AC6-05FCEA309989}"/>
                  </a:ext>
                </a:extLst>
              </p:cNvPr>
              <p:cNvSpPr/>
              <p:nvPr/>
            </p:nvSpPr>
            <p:spPr>
              <a:xfrm rot="-16200000">
                <a:off x="3048596" y="3362810"/>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11" name="Cloud 1110">
              <a:extLst>
                <a:ext uri="{FF2B5EF4-FFF2-40B4-BE49-F238E27FC236}">
                  <a16:creationId xmlns:a16="http://schemas.microsoft.com/office/drawing/2014/main" id="{264EF0F5-6BAA-D05C-D51C-C7EF2F16D0D2}"/>
                </a:ext>
              </a:extLst>
            </p:cNvPr>
            <p:cNvSpPr/>
            <p:nvPr/>
          </p:nvSpPr>
          <p:spPr>
            <a:xfrm>
              <a:off x="2154607" y="5443795"/>
              <a:ext cx="187780" cy="115383"/>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12" name="Group 117">
              <a:extLst>
                <a:ext uri="{FF2B5EF4-FFF2-40B4-BE49-F238E27FC236}">
                  <a16:creationId xmlns:a16="http://schemas.microsoft.com/office/drawing/2014/main" id="{26EF6D75-D0B4-B05E-C4F7-34B71913ACB3}"/>
                </a:ext>
              </a:extLst>
            </p:cNvPr>
            <p:cNvGrpSpPr>
              <a:grpSpLocks/>
            </p:cNvGrpSpPr>
            <p:nvPr/>
          </p:nvGrpSpPr>
          <p:grpSpPr bwMode="auto">
            <a:xfrm>
              <a:off x="3260757" y="5473130"/>
              <a:ext cx="117855" cy="174209"/>
              <a:chOff x="3048000" y="2514600"/>
              <a:chExt cx="685800" cy="1066800"/>
            </a:xfrm>
          </p:grpSpPr>
          <p:sp>
            <p:nvSpPr>
              <p:cNvPr id="1246" name="Rectangle 1245">
                <a:extLst>
                  <a:ext uri="{FF2B5EF4-FFF2-40B4-BE49-F238E27FC236}">
                    <a16:creationId xmlns:a16="http://schemas.microsoft.com/office/drawing/2014/main" id="{DEA87394-87CC-64FB-307D-F5945ED1250F}"/>
                  </a:ext>
                </a:extLst>
              </p:cNvPr>
              <p:cNvSpPr/>
              <p:nvPr/>
            </p:nvSpPr>
            <p:spPr>
              <a:xfrm>
                <a:off x="3048979" y="2515063"/>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7" name="Isosceles Triangle 1246">
                <a:extLst>
                  <a:ext uri="{FF2B5EF4-FFF2-40B4-BE49-F238E27FC236}">
                    <a16:creationId xmlns:a16="http://schemas.microsoft.com/office/drawing/2014/main" id="{1C78D22F-1F1F-3DED-9804-9807B6544681}"/>
                  </a:ext>
                </a:extLst>
              </p:cNvPr>
              <p:cNvSpPr/>
              <p:nvPr/>
            </p:nvSpPr>
            <p:spPr>
              <a:xfrm rot="-16200000">
                <a:off x="3051772" y="3357391"/>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13" name="Group 118">
              <a:extLst>
                <a:ext uri="{FF2B5EF4-FFF2-40B4-BE49-F238E27FC236}">
                  <a16:creationId xmlns:a16="http://schemas.microsoft.com/office/drawing/2014/main" id="{997B97D4-B289-E9B2-FD2B-E91B6938FC6D}"/>
                </a:ext>
              </a:extLst>
            </p:cNvPr>
            <p:cNvGrpSpPr>
              <a:grpSpLocks/>
            </p:cNvGrpSpPr>
            <p:nvPr/>
          </p:nvGrpSpPr>
          <p:grpSpPr bwMode="auto">
            <a:xfrm>
              <a:off x="2469154" y="4769691"/>
              <a:ext cx="109645" cy="170560"/>
              <a:chOff x="5201639" y="7315200"/>
              <a:chExt cx="685800" cy="1066800"/>
            </a:xfrm>
          </p:grpSpPr>
          <p:sp>
            <p:nvSpPr>
              <p:cNvPr id="1244" name="Rectangle 1243">
                <a:extLst>
                  <a:ext uri="{FF2B5EF4-FFF2-40B4-BE49-F238E27FC236}">
                    <a16:creationId xmlns:a16="http://schemas.microsoft.com/office/drawing/2014/main" id="{C439F67C-39AC-C0E3-CC11-C4B77B0C62A3}"/>
                  </a:ext>
                </a:extLst>
              </p:cNvPr>
              <p:cNvSpPr/>
              <p:nvPr/>
            </p:nvSpPr>
            <p:spPr>
              <a:xfrm>
                <a:off x="5201193" y="7314576"/>
                <a:ext cx="679239" cy="10613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5" name="Isosceles Triangle 1244">
                <a:extLst>
                  <a:ext uri="{FF2B5EF4-FFF2-40B4-BE49-F238E27FC236}">
                    <a16:creationId xmlns:a16="http://schemas.microsoft.com/office/drawing/2014/main" id="{8F5B2489-E9C6-E6F9-BA55-C62779F0F5FF}"/>
                  </a:ext>
                </a:extLst>
              </p:cNvPr>
              <p:cNvSpPr/>
              <p:nvPr/>
            </p:nvSpPr>
            <p:spPr>
              <a:xfrm rot="5400000">
                <a:off x="5208263" y="8156542"/>
                <a:ext cx="155662" cy="141508"/>
              </a:xfrm>
              <a:prstGeom prst="triangle">
                <a:avLst/>
              </a:prstGeom>
            </p:spPr>
            <p:style>
              <a:lnRef idx="1">
                <a:schemeClr val="accent4"/>
              </a:lnRef>
              <a:fillRef idx="3">
                <a:schemeClr val="accent4"/>
              </a:fillRef>
              <a:effectRef idx="2">
                <a:schemeClr val="accent4"/>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14" name="Straight Connector 1113">
              <a:extLst>
                <a:ext uri="{FF2B5EF4-FFF2-40B4-BE49-F238E27FC236}">
                  <a16:creationId xmlns:a16="http://schemas.microsoft.com/office/drawing/2014/main" id="{F39CBBD6-DAED-B34A-9A5E-906FF0B843C5}"/>
                </a:ext>
              </a:extLst>
            </p:cNvPr>
            <p:cNvCxnSpPr/>
            <p:nvPr/>
          </p:nvCxnSpPr>
          <p:spPr>
            <a:xfrm>
              <a:off x="1905743" y="4805790"/>
              <a:ext cx="561077" cy="0"/>
            </a:xfrm>
            <a:prstGeom prst="line">
              <a:avLst/>
            </a:prstGeom>
          </p:spPr>
          <p:style>
            <a:lnRef idx="1">
              <a:schemeClr val="accent6"/>
            </a:lnRef>
            <a:fillRef idx="0">
              <a:schemeClr val="accent6"/>
            </a:fillRef>
            <a:effectRef idx="0">
              <a:schemeClr val="accent6"/>
            </a:effectRef>
            <a:fontRef idx="minor">
              <a:schemeClr val="tx1"/>
            </a:fontRef>
          </p:style>
        </p:cxnSp>
        <p:sp>
          <p:nvSpPr>
            <p:cNvPr id="1115" name="Cloud 1114">
              <a:extLst>
                <a:ext uri="{FF2B5EF4-FFF2-40B4-BE49-F238E27FC236}">
                  <a16:creationId xmlns:a16="http://schemas.microsoft.com/office/drawing/2014/main" id="{CD1B2761-325D-846E-9A4C-5138E5CA4B89}"/>
                </a:ext>
              </a:extLst>
            </p:cNvPr>
            <p:cNvSpPr/>
            <p:nvPr/>
          </p:nvSpPr>
          <p:spPr>
            <a:xfrm>
              <a:off x="3482641" y="5477730"/>
              <a:ext cx="190042"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16" name="Group 121">
              <a:extLst>
                <a:ext uri="{FF2B5EF4-FFF2-40B4-BE49-F238E27FC236}">
                  <a16:creationId xmlns:a16="http://schemas.microsoft.com/office/drawing/2014/main" id="{07ED569B-836F-AB2A-200F-0A4406B89F32}"/>
                </a:ext>
              </a:extLst>
            </p:cNvPr>
            <p:cNvGrpSpPr>
              <a:grpSpLocks/>
            </p:cNvGrpSpPr>
            <p:nvPr/>
          </p:nvGrpSpPr>
          <p:grpSpPr bwMode="auto">
            <a:xfrm>
              <a:off x="3784817" y="5473129"/>
              <a:ext cx="117855" cy="174209"/>
              <a:chOff x="3048000" y="2514600"/>
              <a:chExt cx="685800" cy="1066800"/>
            </a:xfrm>
          </p:grpSpPr>
          <p:sp>
            <p:nvSpPr>
              <p:cNvPr id="1242" name="Rectangle 1241">
                <a:extLst>
                  <a:ext uri="{FF2B5EF4-FFF2-40B4-BE49-F238E27FC236}">
                    <a16:creationId xmlns:a16="http://schemas.microsoft.com/office/drawing/2014/main" id="{48AA673B-079F-0A44-3E32-F1DA40D4F351}"/>
                  </a:ext>
                </a:extLst>
              </p:cNvPr>
              <p:cNvSpPr/>
              <p:nvPr/>
            </p:nvSpPr>
            <p:spPr>
              <a:xfrm>
                <a:off x="3053739" y="2515071"/>
                <a:ext cx="684581" cy="10667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3" name="Isosceles Triangle 1242">
                <a:extLst>
                  <a:ext uri="{FF2B5EF4-FFF2-40B4-BE49-F238E27FC236}">
                    <a16:creationId xmlns:a16="http://schemas.microsoft.com/office/drawing/2014/main" id="{130AB1B0-EE6F-0575-EF92-FADFA2A43B3F}"/>
                  </a:ext>
                </a:extLst>
              </p:cNvPr>
              <p:cNvSpPr/>
              <p:nvPr/>
            </p:nvSpPr>
            <p:spPr>
              <a:xfrm rot="-16200000">
                <a:off x="3056532" y="3357399"/>
                <a:ext cx="152394"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17" name="Straight Connector 1116">
              <a:extLst>
                <a:ext uri="{FF2B5EF4-FFF2-40B4-BE49-F238E27FC236}">
                  <a16:creationId xmlns:a16="http://schemas.microsoft.com/office/drawing/2014/main" id="{99A0630F-E7DD-C007-1A62-21CB7615290C}"/>
                </a:ext>
              </a:extLst>
            </p:cNvPr>
            <p:cNvCxnSpPr/>
            <p:nvPr/>
          </p:nvCxnSpPr>
          <p:spPr>
            <a:xfrm>
              <a:off x="2333338" y="5502618"/>
              <a:ext cx="90948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18" name="Straight Connector 1117">
              <a:extLst>
                <a:ext uri="{FF2B5EF4-FFF2-40B4-BE49-F238E27FC236}">
                  <a16:creationId xmlns:a16="http://schemas.microsoft.com/office/drawing/2014/main" id="{D83AF2DF-27FC-0B6C-3937-B36ACAD0C298}"/>
                </a:ext>
              </a:extLst>
            </p:cNvPr>
            <p:cNvCxnSpPr/>
            <p:nvPr/>
          </p:nvCxnSpPr>
          <p:spPr>
            <a:xfrm>
              <a:off x="3380832" y="5511667"/>
              <a:ext cx="115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B266706A-F3BD-BDA8-0B69-F81B374EA4D8}"/>
                </a:ext>
              </a:extLst>
            </p:cNvPr>
            <p:cNvCxnSpPr/>
            <p:nvPr/>
          </p:nvCxnSpPr>
          <p:spPr>
            <a:xfrm>
              <a:off x="3670420" y="5511667"/>
              <a:ext cx="11538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20" name="Group 125">
              <a:extLst>
                <a:ext uri="{FF2B5EF4-FFF2-40B4-BE49-F238E27FC236}">
                  <a16:creationId xmlns:a16="http://schemas.microsoft.com/office/drawing/2014/main" id="{8B2E853F-B80B-7919-44D1-2FC7B6165FEC}"/>
                </a:ext>
              </a:extLst>
            </p:cNvPr>
            <p:cNvGrpSpPr>
              <a:grpSpLocks/>
            </p:cNvGrpSpPr>
            <p:nvPr/>
          </p:nvGrpSpPr>
          <p:grpSpPr bwMode="auto">
            <a:xfrm>
              <a:off x="3822482" y="4343400"/>
              <a:ext cx="110620" cy="172076"/>
              <a:chOff x="7010400" y="2514600"/>
              <a:chExt cx="685800" cy="1066800"/>
            </a:xfrm>
          </p:grpSpPr>
          <p:sp>
            <p:nvSpPr>
              <p:cNvPr id="1240" name="Rectangle 1239">
                <a:extLst>
                  <a:ext uri="{FF2B5EF4-FFF2-40B4-BE49-F238E27FC236}">
                    <a16:creationId xmlns:a16="http://schemas.microsoft.com/office/drawing/2014/main" id="{29E18E9C-8F86-C634-DEA1-F0A93E2BC158}"/>
                  </a:ext>
                </a:extLst>
              </p:cNvPr>
              <p:cNvSpPr/>
              <p:nvPr/>
            </p:nvSpPr>
            <p:spPr>
              <a:xfrm>
                <a:off x="7007423" y="2519901"/>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1" name="Isosceles Triangle 1240">
                <a:extLst>
                  <a:ext uri="{FF2B5EF4-FFF2-40B4-BE49-F238E27FC236}">
                    <a16:creationId xmlns:a16="http://schemas.microsoft.com/office/drawing/2014/main" id="{CED94959-FB26-9530-02A6-A3B9D2C850C1}"/>
                  </a:ext>
                </a:extLst>
              </p:cNvPr>
              <p:cNvSpPr/>
              <p:nvPr/>
            </p:nvSpPr>
            <p:spPr>
              <a:xfrm rot="-16200000">
                <a:off x="7007421" y="3361471"/>
                <a:ext cx="154283"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21" name="Cloud 1120">
              <a:extLst>
                <a:ext uri="{FF2B5EF4-FFF2-40B4-BE49-F238E27FC236}">
                  <a16:creationId xmlns:a16="http://schemas.microsoft.com/office/drawing/2014/main" id="{A7E1239F-2637-87EA-BA45-89F7A47C3FB1}"/>
                </a:ext>
              </a:extLst>
            </p:cNvPr>
            <p:cNvSpPr/>
            <p:nvPr/>
          </p:nvSpPr>
          <p:spPr>
            <a:xfrm>
              <a:off x="3591236" y="4344255"/>
              <a:ext cx="187779" cy="117646"/>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Rectangle 1121">
              <a:extLst>
                <a:ext uri="{FF2B5EF4-FFF2-40B4-BE49-F238E27FC236}">
                  <a16:creationId xmlns:a16="http://schemas.microsoft.com/office/drawing/2014/main" id="{7366089D-EC6B-330F-60A7-DB12B9FD5925}"/>
                </a:ext>
              </a:extLst>
            </p:cNvPr>
            <p:cNvSpPr/>
            <p:nvPr/>
          </p:nvSpPr>
          <p:spPr>
            <a:xfrm>
              <a:off x="1846920" y="5215289"/>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Chord 1122">
              <a:extLst>
                <a:ext uri="{FF2B5EF4-FFF2-40B4-BE49-F238E27FC236}">
                  <a16:creationId xmlns:a16="http://schemas.microsoft.com/office/drawing/2014/main" id="{35BFC665-C329-3196-1583-98506166D9C3}"/>
                </a:ext>
              </a:extLst>
            </p:cNvPr>
            <p:cNvSpPr/>
            <p:nvPr/>
          </p:nvSpPr>
          <p:spPr>
            <a:xfrm rot="12084446">
              <a:off x="2586728" y="5147416"/>
              <a:ext cx="153844" cy="151583"/>
            </a:xfrm>
            <a:prstGeom prst="chor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24" name="Straight Connector 1123">
              <a:extLst>
                <a:ext uri="{FF2B5EF4-FFF2-40B4-BE49-F238E27FC236}">
                  <a16:creationId xmlns:a16="http://schemas.microsoft.com/office/drawing/2014/main" id="{9FFBA9D8-CFFA-6765-3BB6-C1A21B191650}"/>
                </a:ext>
              </a:extLst>
            </p:cNvPr>
            <p:cNvCxnSpPr/>
            <p:nvPr/>
          </p:nvCxnSpPr>
          <p:spPr>
            <a:xfrm>
              <a:off x="2283565" y="5174565"/>
              <a:ext cx="0" cy="9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7305393E-DEEA-8644-FD32-3A7FF0442122}"/>
                </a:ext>
              </a:extLst>
            </p:cNvPr>
            <p:cNvCxnSpPr/>
            <p:nvPr/>
          </p:nvCxnSpPr>
          <p:spPr>
            <a:xfrm>
              <a:off x="2283565" y="5174565"/>
              <a:ext cx="35293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26" name="Group 131">
              <a:extLst>
                <a:ext uri="{FF2B5EF4-FFF2-40B4-BE49-F238E27FC236}">
                  <a16:creationId xmlns:a16="http://schemas.microsoft.com/office/drawing/2014/main" id="{41D39C62-4AA6-29E4-BADE-E50AEAB766A9}"/>
                </a:ext>
              </a:extLst>
            </p:cNvPr>
            <p:cNvGrpSpPr>
              <a:grpSpLocks/>
            </p:cNvGrpSpPr>
            <p:nvPr/>
          </p:nvGrpSpPr>
          <p:grpSpPr bwMode="auto">
            <a:xfrm>
              <a:off x="2501999" y="5246331"/>
              <a:ext cx="77011" cy="55616"/>
              <a:chOff x="5237565" y="4063130"/>
              <a:chExt cx="198353" cy="143246"/>
            </a:xfrm>
          </p:grpSpPr>
          <p:sp>
            <p:nvSpPr>
              <p:cNvPr id="1238" name="Isosceles Triangle 1237">
                <a:extLst>
                  <a:ext uri="{FF2B5EF4-FFF2-40B4-BE49-F238E27FC236}">
                    <a16:creationId xmlns:a16="http://schemas.microsoft.com/office/drawing/2014/main" id="{32D595C4-2398-F798-2699-8BEF536D65D4}"/>
                  </a:ext>
                </a:extLst>
              </p:cNvPr>
              <p:cNvSpPr/>
              <p:nvPr/>
            </p:nvSpPr>
            <p:spPr>
              <a:xfrm>
                <a:off x="5237565" y="4063130"/>
                <a:ext cx="131643" cy="143246"/>
              </a:xfrm>
              <a:prstGeom prst="triangle">
                <a:avLst/>
              </a:prstGeom>
              <a:scene3d>
                <a:camera prst="orthographicFront">
                  <a:rot lat="0" lon="0" rev="16200000"/>
                </a:camera>
                <a:lightRig rig="threePt" dir="t"/>
              </a:scene3d>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9" name="Oval 1238">
                <a:extLst>
                  <a:ext uri="{FF2B5EF4-FFF2-40B4-BE49-F238E27FC236}">
                    <a16:creationId xmlns:a16="http://schemas.microsoft.com/office/drawing/2014/main" id="{F4309ABF-D537-B82D-65FD-C7450DBE1359}"/>
                  </a:ext>
                </a:extLst>
              </p:cNvPr>
              <p:cNvSpPr/>
              <p:nvPr/>
            </p:nvSpPr>
            <p:spPr>
              <a:xfrm>
                <a:off x="5380040" y="4105548"/>
                <a:ext cx="58271" cy="58271"/>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127" name="Straight Connector 1126">
              <a:extLst>
                <a:ext uri="{FF2B5EF4-FFF2-40B4-BE49-F238E27FC236}">
                  <a16:creationId xmlns:a16="http://schemas.microsoft.com/office/drawing/2014/main" id="{2109645A-6484-AC0F-8D58-E7BE63E248ED}"/>
                </a:ext>
              </a:extLst>
            </p:cNvPr>
            <p:cNvCxnSpPr/>
            <p:nvPr/>
          </p:nvCxnSpPr>
          <p:spPr>
            <a:xfrm>
              <a:off x="2441934" y="5267325"/>
              <a:ext cx="565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16C36B23-0160-35A4-0E9E-7BC875626D27}"/>
                </a:ext>
              </a:extLst>
            </p:cNvPr>
            <p:cNvCxnSpPr/>
            <p:nvPr/>
          </p:nvCxnSpPr>
          <p:spPr>
            <a:xfrm>
              <a:off x="2579940" y="5274112"/>
              <a:ext cx="565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92F55C34-C02D-7B15-4A30-F2DFE3B80503}"/>
                </a:ext>
              </a:extLst>
            </p:cNvPr>
            <p:cNvCxnSpPr/>
            <p:nvPr/>
          </p:nvCxnSpPr>
          <p:spPr>
            <a:xfrm>
              <a:off x="2765457" y="5219814"/>
              <a:ext cx="4864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87F2378B-D2C8-0A17-119C-F4B1B150BD0A}"/>
                </a:ext>
              </a:extLst>
            </p:cNvPr>
            <p:cNvCxnSpPr/>
            <p:nvPr/>
          </p:nvCxnSpPr>
          <p:spPr>
            <a:xfrm>
              <a:off x="2245104" y="5267325"/>
              <a:ext cx="8371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31" name="Group 136">
              <a:extLst>
                <a:ext uri="{FF2B5EF4-FFF2-40B4-BE49-F238E27FC236}">
                  <a16:creationId xmlns:a16="http://schemas.microsoft.com/office/drawing/2014/main" id="{096B931C-E828-BFD0-0C71-4393E7005080}"/>
                </a:ext>
              </a:extLst>
            </p:cNvPr>
            <p:cNvGrpSpPr>
              <a:grpSpLocks/>
            </p:cNvGrpSpPr>
            <p:nvPr/>
          </p:nvGrpSpPr>
          <p:grpSpPr bwMode="auto">
            <a:xfrm>
              <a:off x="2130283" y="5218017"/>
              <a:ext cx="117855" cy="174209"/>
              <a:chOff x="3048000" y="2514600"/>
              <a:chExt cx="685800" cy="1066800"/>
            </a:xfrm>
          </p:grpSpPr>
          <p:sp>
            <p:nvSpPr>
              <p:cNvPr id="1236" name="Rectangle 1235">
                <a:extLst>
                  <a:ext uri="{FF2B5EF4-FFF2-40B4-BE49-F238E27FC236}">
                    <a16:creationId xmlns:a16="http://schemas.microsoft.com/office/drawing/2014/main" id="{CBF60E74-1DE9-F445-0756-C39C1A4763FB}"/>
                  </a:ext>
                </a:extLst>
              </p:cNvPr>
              <p:cNvSpPr/>
              <p:nvPr/>
            </p:nvSpPr>
            <p:spPr>
              <a:xfrm>
                <a:off x="3044733" y="2511755"/>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7" name="Isosceles Triangle 1236">
                <a:extLst>
                  <a:ext uri="{FF2B5EF4-FFF2-40B4-BE49-F238E27FC236}">
                    <a16:creationId xmlns:a16="http://schemas.microsoft.com/office/drawing/2014/main" id="{E9C2C620-1D45-6415-C08A-90F46DF2734C}"/>
                  </a:ext>
                </a:extLst>
              </p:cNvPr>
              <p:cNvSpPr/>
              <p:nvPr/>
            </p:nvSpPr>
            <p:spPr>
              <a:xfrm rot="-16200000">
                <a:off x="3047517" y="3354083"/>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32" name="Group 137">
              <a:extLst>
                <a:ext uri="{FF2B5EF4-FFF2-40B4-BE49-F238E27FC236}">
                  <a16:creationId xmlns:a16="http://schemas.microsoft.com/office/drawing/2014/main" id="{ADC0C877-CEC9-378E-21F5-9678AA58FA05}"/>
                </a:ext>
              </a:extLst>
            </p:cNvPr>
            <p:cNvGrpSpPr>
              <a:grpSpLocks/>
            </p:cNvGrpSpPr>
            <p:nvPr/>
          </p:nvGrpSpPr>
          <p:grpSpPr bwMode="auto">
            <a:xfrm>
              <a:off x="2330021" y="5217888"/>
              <a:ext cx="117855" cy="174209"/>
              <a:chOff x="3048000" y="2514600"/>
              <a:chExt cx="685800" cy="1066800"/>
            </a:xfrm>
          </p:grpSpPr>
          <p:sp>
            <p:nvSpPr>
              <p:cNvPr id="1234" name="Rectangle 1233">
                <a:extLst>
                  <a:ext uri="{FF2B5EF4-FFF2-40B4-BE49-F238E27FC236}">
                    <a16:creationId xmlns:a16="http://schemas.microsoft.com/office/drawing/2014/main" id="{ED1C07EC-D255-5AF4-3A93-AFB479F9AEF1}"/>
                  </a:ext>
                </a:extLst>
              </p:cNvPr>
              <p:cNvSpPr/>
              <p:nvPr/>
            </p:nvSpPr>
            <p:spPr>
              <a:xfrm>
                <a:off x="3054137" y="2512540"/>
                <a:ext cx="684581" cy="106678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5" name="Isosceles Triangle 1234">
                <a:extLst>
                  <a:ext uri="{FF2B5EF4-FFF2-40B4-BE49-F238E27FC236}">
                    <a16:creationId xmlns:a16="http://schemas.microsoft.com/office/drawing/2014/main" id="{30D0B568-3C44-9535-4EF7-4A00D62F4BEC}"/>
                  </a:ext>
                </a:extLst>
              </p:cNvPr>
              <p:cNvSpPr/>
              <p:nvPr/>
            </p:nvSpPr>
            <p:spPr>
              <a:xfrm rot="-16200000">
                <a:off x="3056921" y="3354868"/>
                <a:ext cx="152402" cy="157980"/>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33" name="Group 138">
              <a:extLst>
                <a:ext uri="{FF2B5EF4-FFF2-40B4-BE49-F238E27FC236}">
                  <a16:creationId xmlns:a16="http://schemas.microsoft.com/office/drawing/2014/main" id="{74A06C8E-9A98-23F9-F1D7-3A8CB4584115}"/>
                </a:ext>
              </a:extLst>
            </p:cNvPr>
            <p:cNvGrpSpPr>
              <a:grpSpLocks/>
            </p:cNvGrpSpPr>
            <p:nvPr/>
          </p:nvGrpSpPr>
          <p:grpSpPr bwMode="auto">
            <a:xfrm>
              <a:off x="3243174" y="5157216"/>
              <a:ext cx="283048" cy="172076"/>
              <a:chOff x="5021285" y="3004002"/>
              <a:chExt cx="729028" cy="443206"/>
            </a:xfrm>
          </p:grpSpPr>
          <p:grpSp>
            <p:nvGrpSpPr>
              <p:cNvPr id="1227" name="Group 229">
                <a:extLst>
                  <a:ext uri="{FF2B5EF4-FFF2-40B4-BE49-F238E27FC236}">
                    <a16:creationId xmlns:a16="http://schemas.microsoft.com/office/drawing/2014/main" id="{22B90591-FC7A-5759-05D9-25725A597AAA}"/>
                  </a:ext>
                </a:extLst>
              </p:cNvPr>
              <p:cNvGrpSpPr>
                <a:grpSpLocks/>
              </p:cNvGrpSpPr>
              <p:nvPr/>
            </p:nvGrpSpPr>
            <p:grpSpPr bwMode="auto">
              <a:xfrm>
                <a:off x="5465395" y="3004002"/>
                <a:ext cx="284918" cy="443206"/>
                <a:chOff x="7010400" y="2514600"/>
                <a:chExt cx="685800" cy="1066800"/>
              </a:xfrm>
            </p:grpSpPr>
            <p:sp>
              <p:nvSpPr>
                <p:cNvPr id="1232" name="Rectangle 1231">
                  <a:extLst>
                    <a:ext uri="{FF2B5EF4-FFF2-40B4-BE49-F238E27FC236}">
                      <a16:creationId xmlns:a16="http://schemas.microsoft.com/office/drawing/2014/main" id="{F21337DA-54A8-0A69-ECC3-94974983CBDD}"/>
                    </a:ext>
                  </a:extLst>
                </p:cNvPr>
                <p:cNvSpPr/>
                <p:nvPr/>
              </p:nvSpPr>
              <p:spPr>
                <a:xfrm>
                  <a:off x="7005240" y="2509953"/>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3" name="Isosceles Triangle 1232">
                  <a:extLst>
                    <a:ext uri="{FF2B5EF4-FFF2-40B4-BE49-F238E27FC236}">
                      <a16:creationId xmlns:a16="http://schemas.microsoft.com/office/drawing/2014/main" id="{978E3536-8CA7-064B-E516-DA6C9C16E4D0}"/>
                    </a:ext>
                  </a:extLst>
                </p:cNvPr>
                <p:cNvSpPr/>
                <p:nvPr/>
              </p:nvSpPr>
              <p:spPr>
                <a:xfrm rot="-16200000">
                  <a:off x="7005230" y="3351531"/>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28" name="Straight Connector 1227">
                <a:extLst>
                  <a:ext uri="{FF2B5EF4-FFF2-40B4-BE49-F238E27FC236}">
                    <a16:creationId xmlns:a16="http://schemas.microsoft.com/office/drawing/2014/main" id="{4355BCCA-C62A-B8BB-A813-DA2D8B1AA079}"/>
                  </a:ext>
                </a:extLst>
              </p:cNvPr>
              <p:cNvCxnSpPr/>
              <p:nvPr/>
            </p:nvCxnSpPr>
            <p:spPr>
              <a:xfrm>
                <a:off x="5305917" y="3153579"/>
                <a:ext cx="157334"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1229" name="Group 231">
                <a:extLst>
                  <a:ext uri="{FF2B5EF4-FFF2-40B4-BE49-F238E27FC236}">
                    <a16:creationId xmlns:a16="http://schemas.microsoft.com/office/drawing/2014/main" id="{F7AC0735-09F9-BBAA-4046-2527C30A66C4}"/>
                  </a:ext>
                </a:extLst>
              </p:cNvPr>
              <p:cNvGrpSpPr>
                <a:grpSpLocks/>
              </p:cNvGrpSpPr>
              <p:nvPr/>
            </p:nvGrpSpPr>
            <p:grpSpPr bwMode="auto">
              <a:xfrm>
                <a:off x="5021285" y="3004002"/>
                <a:ext cx="284918" cy="443206"/>
                <a:chOff x="7010400" y="2514600"/>
                <a:chExt cx="685800" cy="1066800"/>
              </a:xfrm>
            </p:grpSpPr>
            <p:sp>
              <p:nvSpPr>
                <p:cNvPr id="1230" name="Rectangle 1229">
                  <a:extLst>
                    <a:ext uri="{FF2B5EF4-FFF2-40B4-BE49-F238E27FC236}">
                      <a16:creationId xmlns:a16="http://schemas.microsoft.com/office/drawing/2014/main" id="{40A86FA5-7B92-2DE3-9D6C-B5A671C5CCD9}"/>
                    </a:ext>
                  </a:extLst>
                </p:cNvPr>
                <p:cNvSpPr/>
                <p:nvPr/>
              </p:nvSpPr>
              <p:spPr>
                <a:xfrm>
                  <a:off x="7008244" y="2509953"/>
                  <a:ext cx="687267" cy="1065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1" name="Isosceles Triangle 1230">
                  <a:extLst>
                    <a:ext uri="{FF2B5EF4-FFF2-40B4-BE49-F238E27FC236}">
                      <a16:creationId xmlns:a16="http://schemas.microsoft.com/office/drawing/2014/main" id="{505FFBCA-4A07-3350-208F-F6251EBD50DC}"/>
                    </a:ext>
                  </a:extLst>
                </p:cNvPr>
                <p:cNvSpPr/>
                <p:nvPr/>
              </p:nvSpPr>
              <p:spPr>
                <a:xfrm rot="-16200000">
                  <a:off x="7008234" y="3351531"/>
                  <a:ext cx="154292" cy="154281"/>
                </a:xfrm>
                <a:prstGeom prst="triangle">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1134" name="Straight Connector 1133">
              <a:extLst>
                <a:ext uri="{FF2B5EF4-FFF2-40B4-BE49-F238E27FC236}">
                  <a16:creationId xmlns:a16="http://schemas.microsoft.com/office/drawing/2014/main" id="{F42F1E2D-6685-BE70-F8C1-55BC218EEC32}"/>
                </a:ext>
              </a:extLst>
            </p:cNvPr>
            <p:cNvCxnSpPr/>
            <p:nvPr/>
          </p:nvCxnSpPr>
          <p:spPr>
            <a:xfrm>
              <a:off x="1908006" y="4391766"/>
              <a:ext cx="434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4507D359-B44D-93C6-812B-B00CCFAADFD2}"/>
                </a:ext>
              </a:extLst>
            </p:cNvPr>
            <p:cNvCxnSpPr/>
            <p:nvPr/>
          </p:nvCxnSpPr>
          <p:spPr>
            <a:xfrm>
              <a:off x="1914792" y="4570498"/>
              <a:ext cx="1538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80649CC1-EEF3-60C2-6543-FFA52B9B3445}"/>
                </a:ext>
              </a:extLst>
            </p:cNvPr>
            <p:cNvCxnSpPr/>
            <p:nvPr/>
          </p:nvCxnSpPr>
          <p:spPr>
            <a:xfrm>
              <a:off x="1917055" y="5246963"/>
              <a:ext cx="212666" cy="0"/>
            </a:xfrm>
            <a:prstGeom prst="line">
              <a:avLst/>
            </a:prstGeom>
          </p:spPr>
          <p:style>
            <a:lnRef idx="1">
              <a:schemeClr val="accent1"/>
            </a:lnRef>
            <a:fillRef idx="0">
              <a:schemeClr val="accent1"/>
            </a:fillRef>
            <a:effectRef idx="0">
              <a:schemeClr val="accent1"/>
            </a:effectRef>
            <a:fontRef idx="minor">
              <a:schemeClr val="tx1"/>
            </a:fontRef>
          </p:style>
        </p:cxnSp>
        <p:sp>
          <p:nvSpPr>
            <p:cNvPr id="1137" name="Rectangle 1136">
              <a:extLst>
                <a:ext uri="{FF2B5EF4-FFF2-40B4-BE49-F238E27FC236}">
                  <a16:creationId xmlns:a16="http://schemas.microsoft.com/office/drawing/2014/main" id="{F4BD391C-3B1A-2348-9CBA-27081298CC01}"/>
                </a:ext>
              </a:extLst>
            </p:cNvPr>
            <p:cNvSpPr/>
            <p:nvPr/>
          </p:nvSpPr>
          <p:spPr>
            <a:xfrm>
              <a:off x="4358191" y="4362355"/>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Rectangle 1137">
              <a:extLst>
                <a:ext uri="{FF2B5EF4-FFF2-40B4-BE49-F238E27FC236}">
                  <a16:creationId xmlns:a16="http://schemas.microsoft.com/office/drawing/2014/main" id="{267340FA-B9B2-064E-D731-41FB462009FE}"/>
                </a:ext>
              </a:extLst>
            </p:cNvPr>
            <p:cNvSpPr/>
            <p:nvPr/>
          </p:nvSpPr>
          <p:spPr>
            <a:xfrm>
              <a:off x="4355930" y="5470944"/>
              <a:ext cx="58823" cy="61085"/>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Rectangle 1138">
              <a:extLst>
                <a:ext uri="{FF2B5EF4-FFF2-40B4-BE49-F238E27FC236}">
                  <a16:creationId xmlns:a16="http://schemas.microsoft.com/office/drawing/2014/main" id="{DEC28F67-88E9-2810-0F68-5E9CEFFC652B}"/>
                </a:ext>
              </a:extLst>
            </p:cNvPr>
            <p:cNvSpPr/>
            <p:nvPr/>
          </p:nvSpPr>
          <p:spPr>
            <a:xfrm>
              <a:off x="4358191" y="455466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Rectangle 1139">
              <a:extLst>
                <a:ext uri="{FF2B5EF4-FFF2-40B4-BE49-F238E27FC236}">
                  <a16:creationId xmlns:a16="http://schemas.microsoft.com/office/drawing/2014/main" id="{B80A9ADE-92F1-70FB-A871-58303906B8AB}"/>
                </a:ext>
              </a:extLst>
            </p:cNvPr>
            <p:cNvSpPr/>
            <p:nvPr/>
          </p:nvSpPr>
          <p:spPr>
            <a:xfrm>
              <a:off x="4355930" y="4787691"/>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Rectangle 1140">
              <a:extLst>
                <a:ext uri="{FF2B5EF4-FFF2-40B4-BE49-F238E27FC236}">
                  <a16:creationId xmlns:a16="http://schemas.microsoft.com/office/drawing/2014/main" id="{952D4430-B719-F00F-5EFE-3F2FD0B46376}"/>
                </a:ext>
              </a:extLst>
            </p:cNvPr>
            <p:cNvSpPr/>
            <p:nvPr/>
          </p:nvSpPr>
          <p:spPr>
            <a:xfrm>
              <a:off x="4355930" y="518814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42" name="Straight Connector 1141">
              <a:extLst>
                <a:ext uri="{FF2B5EF4-FFF2-40B4-BE49-F238E27FC236}">
                  <a16:creationId xmlns:a16="http://schemas.microsoft.com/office/drawing/2014/main" id="{CBBD1C09-8EC0-6542-9EEB-F6E925D0E018}"/>
                </a:ext>
              </a:extLst>
            </p:cNvPr>
            <p:cNvCxnSpPr/>
            <p:nvPr/>
          </p:nvCxnSpPr>
          <p:spPr>
            <a:xfrm>
              <a:off x="3932859" y="4814840"/>
              <a:ext cx="4230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3" name="Straight Connector 1142">
              <a:extLst>
                <a:ext uri="{FF2B5EF4-FFF2-40B4-BE49-F238E27FC236}">
                  <a16:creationId xmlns:a16="http://schemas.microsoft.com/office/drawing/2014/main" id="{2E857F38-5E4A-E541-1550-57449464622C}"/>
                </a:ext>
              </a:extLst>
            </p:cNvPr>
            <p:cNvCxnSpPr/>
            <p:nvPr/>
          </p:nvCxnSpPr>
          <p:spPr>
            <a:xfrm>
              <a:off x="3530150" y="5215289"/>
              <a:ext cx="82577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4" name="Straight Connector 1143">
              <a:extLst>
                <a:ext uri="{FF2B5EF4-FFF2-40B4-BE49-F238E27FC236}">
                  <a16:creationId xmlns:a16="http://schemas.microsoft.com/office/drawing/2014/main" id="{EE3330F6-E2D9-15CB-B02F-ED16CD9D5BE0}"/>
                </a:ext>
              </a:extLst>
            </p:cNvPr>
            <p:cNvCxnSpPr/>
            <p:nvPr/>
          </p:nvCxnSpPr>
          <p:spPr>
            <a:xfrm>
              <a:off x="3344633" y="4586334"/>
              <a:ext cx="101129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45" name="Straight Connector 1144">
              <a:extLst>
                <a:ext uri="{FF2B5EF4-FFF2-40B4-BE49-F238E27FC236}">
                  <a16:creationId xmlns:a16="http://schemas.microsoft.com/office/drawing/2014/main" id="{56FCACA2-DDAA-5924-8947-F931EC958F8C}"/>
                </a:ext>
              </a:extLst>
            </p:cNvPr>
            <p:cNvCxnSpPr>
              <a:endCxn id="1111" idx="2"/>
            </p:cNvCxnSpPr>
            <p:nvPr/>
          </p:nvCxnSpPr>
          <p:spPr>
            <a:xfrm>
              <a:off x="1908006" y="5502618"/>
              <a:ext cx="246602"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1146" name="Group 151">
              <a:extLst>
                <a:ext uri="{FF2B5EF4-FFF2-40B4-BE49-F238E27FC236}">
                  <a16:creationId xmlns:a16="http://schemas.microsoft.com/office/drawing/2014/main" id="{816854EA-9060-3D9E-8A4F-E4DB8F18A4C9}"/>
                </a:ext>
              </a:extLst>
            </p:cNvPr>
            <p:cNvGrpSpPr>
              <a:grpSpLocks/>
            </p:cNvGrpSpPr>
            <p:nvPr/>
          </p:nvGrpSpPr>
          <p:grpSpPr bwMode="auto">
            <a:xfrm>
              <a:off x="3093629" y="6137682"/>
              <a:ext cx="90882" cy="141372"/>
              <a:chOff x="7010400" y="2514600"/>
              <a:chExt cx="685800" cy="1066800"/>
            </a:xfrm>
          </p:grpSpPr>
          <p:sp>
            <p:nvSpPr>
              <p:cNvPr id="1225" name="Rectangle 1224">
                <a:extLst>
                  <a:ext uri="{FF2B5EF4-FFF2-40B4-BE49-F238E27FC236}">
                    <a16:creationId xmlns:a16="http://schemas.microsoft.com/office/drawing/2014/main" id="{EB892995-A530-9107-A261-D69445C9D5DA}"/>
                  </a:ext>
                </a:extLst>
              </p:cNvPr>
              <p:cNvSpPr/>
              <p:nvPr/>
            </p:nvSpPr>
            <p:spPr>
              <a:xfrm>
                <a:off x="7009475" y="2519708"/>
                <a:ext cx="682886" cy="1058487"/>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6" name="Isosceles Triangle 1225">
                <a:extLst>
                  <a:ext uri="{FF2B5EF4-FFF2-40B4-BE49-F238E27FC236}">
                    <a16:creationId xmlns:a16="http://schemas.microsoft.com/office/drawing/2014/main" id="{391745AB-CFE9-9FD8-C942-C835AFD483B2}"/>
                  </a:ext>
                </a:extLst>
              </p:cNvPr>
              <p:cNvSpPr/>
              <p:nvPr/>
            </p:nvSpPr>
            <p:spPr>
              <a:xfrm rot="-16200000">
                <a:off x="7009474" y="3356261"/>
                <a:ext cx="153646" cy="15364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47" name="Straight Connector 1146">
              <a:extLst>
                <a:ext uri="{FF2B5EF4-FFF2-40B4-BE49-F238E27FC236}">
                  <a16:creationId xmlns:a16="http://schemas.microsoft.com/office/drawing/2014/main" id="{1A9BA6F3-1CC1-0858-E5B1-0778B3FF1A41}"/>
                </a:ext>
              </a:extLst>
            </p:cNvPr>
            <p:cNvCxnSpPr/>
            <p:nvPr/>
          </p:nvCxnSpPr>
          <p:spPr>
            <a:xfrm>
              <a:off x="3057308" y="6258268"/>
              <a:ext cx="38460" cy="0"/>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148" name="Group 153">
              <a:extLst>
                <a:ext uri="{FF2B5EF4-FFF2-40B4-BE49-F238E27FC236}">
                  <a16:creationId xmlns:a16="http://schemas.microsoft.com/office/drawing/2014/main" id="{95192314-C3D4-D07F-68CF-3CC13F5CCF77}"/>
                </a:ext>
              </a:extLst>
            </p:cNvPr>
            <p:cNvGrpSpPr>
              <a:grpSpLocks/>
            </p:cNvGrpSpPr>
            <p:nvPr/>
          </p:nvGrpSpPr>
          <p:grpSpPr bwMode="auto">
            <a:xfrm>
              <a:off x="3311096" y="6137691"/>
              <a:ext cx="90882" cy="141372"/>
              <a:chOff x="7010400" y="2514600"/>
              <a:chExt cx="685800" cy="1066800"/>
            </a:xfrm>
          </p:grpSpPr>
          <p:sp>
            <p:nvSpPr>
              <p:cNvPr id="1223" name="Rectangle 1222">
                <a:extLst>
                  <a:ext uri="{FF2B5EF4-FFF2-40B4-BE49-F238E27FC236}">
                    <a16:creationId xmlns:a16="http://schemas.microsoft.com/office/drawing/2014/main" id="{45363B60-52E1-B71D-7D90-7960CE25CA1C}"/>
                  </a:ext>
                </a:extLst>
              </p:cNvPr>
              <p:cNvSpPr/>
              <p:nvPr/>
            </p:nvSpPr>
            <p:spPr>
              <a:xfrm>
                <a:off x="7007400" y="2519633"/>
                <a:ext cx="682886" cy="1058487"/>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4" name="Isosceles Triangle 1223">
                <a:extLst>
                  <a:ext uri="{FF2B5EF4-FFF2-40B4-BE49-F238E27FC236}">
                    <a16:creationId xmlns:a16="http://schemas.microsoft.com/office/drawing/2014/main" id="{F9F6C057-389F-6F20-AE5F-DC4A8176EE08}"/>
                  </a:ext>
                </a:extLst>
              </p:cNvPr>
              <p:cNvSpPr/>
              <p:nvPr/>
            </p:nvSpPr>
            <p:spPr>
              <a:xfrm rot="-16200000">
                <a:off x="7007399" y="3356186"/>
                <a:ext cx="153646" cy="153644"/>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49" name="Straight Connector 1148">
              <a:extLst>
                <a:ext uri="{FF2B5EF4-FFF2-40B4-BE49-F238E27FC236}">
                  <a16:creationId xmlns:a16="http://schemas.microsoft.com/office/drawing/2014/main" id="{AEB97589-1045-29D3-441E-1BA6F4CF273B}"/>
                </a:ext>
              </a:extLst>
            </p:cNvPr>
            <p:cNvCxnSpPr/>
            <p:nvPr/>
          </p:nvCxnSpPr>
          <p:spPr>
            <a:xfrm>
              <a:off x="3240562" y="6253743"/>
              <a:ext cx="70135"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0" name="Straight Connector 1149">
              <a:extLst>
                <a:ext uri="{FF2B5EF4-FFF2-40B4-BE49-F238E27FC236}">
                  <a16:creationId xmlns:a16="http://schemas.microsoft.com/office/drawing/2014/main" id="{AFED99B7-A068-0C85-2654-BDBD22B23A4F}"/>
                </a:ext>
              </a:extLst>
            </p:cNvPr>
            <p:cNvCxnSpPr/>
            <p:nvPr/>
          </p:nvCxnSpPr>
          <p:spPr>
            <a:xfrm>
              <a:off x="3240562" y="6253743"/>
              <a:ext cx="0" cy="6787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1" name="Straight Connector 1150">
              <a:extLst>
                <a:ext uri="{FF2B5EF4-FFF2-40B4-BE49-F238E27FC236}">
                  <a16:creationId xmlns:a16="http://schemas.microsoft.com/office/drawing/2014/main" id="{E56817AA-4A69-552A-E211-202A2B2CFD0D}"/>
                </a:ext>
              </a:extLst>
            </p:cNvPr>
            <p:cNvCxnSpPr/>
            <p:nvPr/>
          </p:nvCxnSpPr>
          <p:spPr>
            <a:xfrm>
              <a:off x="3057308" y="6256005"/>
              <a:ext cx="0" cy="61086"/>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2" name="Straight Connector 1151">
              <a:extLst>
                <a:ext uri="{FF2B5EF4-FFF2-40B4-BE49-F238E27FC236}">
                  <a16:creationId xmlns:a16="http://schemas.microsoft.com/office/drawing/2014/main" id="{D4C2AFE0-529B-34FD-6870-44AE03039DAF}"/>
                </a:ext>
              </a:extLst>
            </p:cNvPr>
            <p:cNvCxnSpPr/>
            <p:nvPr/>
          </p:nvCxnSpPr>
          <p:spPr>
            <a:xfrm>
              <a:off x="3032421" y="6321616"/>
              <a:ext cx="208141"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53" name="Straight Connector 1152">
              <a:extLst>
                <a:ext uri="{FF2B5EF4-FFF2-40B4-BE49-F238E27FC236}">
                  <a16:creationId xmlns:a16="http://schemas.microsoft.com/office/drawing/2014/main" id="{3E206A1C-1194-5E57-5E08-657B01EE0AF2}"/>
                </a:ext>
              </a:extLst>
            </p:cNvPr>
            <p:cNvCxnSpPr/>
            <p:nvPr/>
          </p:nvCxnSpPr>
          <p:spPr>
            <a:xfrm>
              <a:off x="3181740" y="6174557"/>
              <a:ext cx="128958" cy="0"/>
            </a:xfrm>
            <a:prstGeom prst="line">
              <a:avLst/>
            </a:prstGeom>
            <a:ln w="15875"/>
          </p:spPr>
          <p:style>
            <a:lnRef idx="1">
              <a:schemeClr val="accent2"/>
            </a:lnRef>
            <a:fillRef idx="0">
              <a:schemeClr val="accent2"/>
            </a:fillRef>
            <a:effectRef idx="0">
              <a:schemeClr val="accent2"/>
            </a:effectRef>
            <a:fontRef idx="minor">
              <a:schemeClr val="tx1"/>
            </a:fontRef>
          </p:style>
        </p:cxnSp>
        <p:grpSp>
          <p:nvGrpSpPr>
            <p:cNvPr id="1154" name="Group 159">
              <a:extLst>
                <a:ext uri="{FF2B5EF4-FFF2-40B4-BE49-F238E27FC236}">
                  <a16:creationId xmlns:a16="http://schemas.microsoft.com/office/drawing/2014/main" id="{65E50496-0199-7132-DAC7-C1A292E83206}"/>
                </a:ext>
              </a:extLst>
            </p:cNvPr>
            <p:cNvGrpSpPr>
              <a:grpSpLocks/>
            </p:cNvGrpSpPr>
            <p:nvPr/>
          </p:nvGrpSpPr>
          <p:grpSpPr bwMode="auto">
            <a:xfrm>
              <a:off x="2871566" y="5788463"/>
              <a:ext cx="97895" cy="144705"/>
              <a:chOff x="3048000" y="2514600"/>
              <a:chExt cx="685800" cy="1066800"/>
            </a:xfrm>
          </p:grpSpPr>
          <p:sp>
            <p:nvSpPr>
              <p:cNvPr id="1221" name="Rectangle 1220">
                <a:extLst>
                  <a:ext uri="{FF2B5EF4-FFF2-40B4-BE49-F238E27FC236}">
                    <a16:creationId xmlns:a16="http://schemas.microsoft.com/office/drawing/2014/main" id="{7A8FC6EF-2BE8-36A2-5EA1-0E1051D2D1F3}"/>
                  </a:ext>
                </a:extLst>
              </p:cNvPr>
              <p:cNvSpPr/>
              <p:nvPr/>
            </p:nvSpPr>
            <p:spPr>
              <a:xfrm>
                <a:off x="3049577" y="2508853"/>
                <a:ext cx="681507"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2" name="Isosceles Triangle 1221">
                <a:extLst>
                  <a:ext uri="{FF2B5EF4-FFF2-40B4-BE49-F238E27FC236}">
                    <a16:creationId xmlns:a16="http://schemas.microsoft.com/office/drawing/2014/main" id="{A455CBF6-892F-6B4E-1BCC-A3AFA26EA93A}"/>
                  </a:ext>
                </a:extLst>
              </p:cNvPr>
              <p:cNvSpPr/>
              <p:nvPr/>
            </p:nvSpPr>
            <p:spPr>
              <a:xfrm rot="-16200000">
                <a:off x="3053770" y="3338615"/>
                <a:ext cx="15010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55" name="Group 160">
              <a:extLst>
                <a:ext uri="{FF2B5EF4-FFF2-40B4-BE49-F238E27FC236}">
                  <a16:creationId xmlns:a16="http://schemas.microsoft.com/office/drawing/2014/main" id="{02126AC0-5D95-B875-A5BE-DF88A8A7111D}"/>
                </a:ext>
              </a:extLst>
            </p:cNvPr>
            <p:cNvGrpSpPr>
              <a:grpSpLocks/>
            </p:cNvGrpSpPr>
            <p:nvPr/>
          </p:nvGrpSpPr>
          <p:grpSpPr bwMode="auto">
            <a:xfrm>
              <a:off x="3598054" y="5788463"/>
              <a:ext cx="90882" cy="141372"/>
              <a:chOff x="7010400" y="2514600"/>
              <a:chExt cx="685800" cy="1066800"/>
            </a:xfrm>
          </p:grpSpPr>
          <p:sp>
            <p:nvSpPr>
              <p:cNvPr id="1219" name="Rectangle 1218">
                <a:extLst>
                  <a:ext uri="{FF2B5EF4-FFF2-40B4-BE49-F238E27FC236}">
                    <a16:creationId xmlns:a16="http://schemas.microsoft.com/office/drawing/2014/main" id="{6D9618B2-D844-407F-EDFC-631ACE0B9104}"/>
                  </a:ext>
                </a:extLst>
              </p:cNvPr>
              <p:cNvSpPr/>
              <p:nvPr/>
            </p:nvSpPr>
            <p:spPr>
              <a:xfrm>
                <a:off x="7010163" y="2508717"/>
                <a:ext cx="682886" cy="1075554"/>
              </a:xfrm>
              <a:prstGeom prst="rect">
                <a:avLst/>
              </a:prstGeom>
              <a:ln w="12700"/>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0" name="Isosceles Triangle 1219">
                <a:extLst>
                  <a:ext uri="{FF2B5EF4-FFF2-40B4-BE49-F238E27FC236}">
                    <a16:creationId xmlns:a16="http://schemas.microsoft.com/office/drawing/2014/main" id="{D4A01006-09AA-97CC-DAB0-D35423F3417E}"/>
                  </a:ext>
                </a:extLst>
              </p:cNvPr>
              <p:cNvSpPr/>
              <p:nvPr/>
            </p:nvSpPr>
            <p:spPr>
              <a:xfrm rot="-16200000">
                <a:off x="7010162" y="3362337"/>
                <a:ext cx="153646" cy="153655"/>
              </a:xfrm>
              <a:prstGeom prst="triangle">
                <a:avLst/>
              </a:prstGeom>
              <a:ln w="12700"/>
            </p:spPr>
            <p:style>
              <a:lnRef idx="1">
                <a:schemeClr val="accent2"/>
              </a:lnRef>
              <a:fillRef idx="3">
                <a:schemeClr val="accent2"/>
              </a:fillRef>
              <a:effectRef idx="2">
                <a:schemeClr val="accent2"/>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56" name="Straight Connector 1155">
              <a:extLst>
                <a:ext uri="{FF2B5EF4-FFF2-40B4-BE49-F238E27FC236}">
                  <a16:creationId xmlns:a16="http://schemas.microsoft.com/office/drawing/2014/main" id="{AAEA54FE-72C8-446A-E557-EEB183507982}"/>
                </a:ext>
              </a:extLst>
            </p:cNvPr>
            <p:cNvCxnSpPr/>
            <p:nvPr/>
          </p:nvCxnSpPr>
          <p:spPr>
            <a:xfrm>
              <a:off x="3464541" y="5864606"/>
              <a:ext cx="0" cy="309952"/>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157" name="Straight Connector 1156">
              <a:extLst>
                <a:ext uri="{FF2B5EF4-FFF2-40B4-BE49-F238E27FC236}">
                  <a16:creationId xmlns:a16="http://schemas.microsoft.com/office/drawing/2014/main" id="{80514E94-3C48-62BC-AC31-6F0E6EB77148}"/>
                </a:ext>
              </a:extLst>
            </p:cNvPr>
            <p:cNvCxnSpPr/>
            <p:nvPr/>
          </p:nvCxnSpPr>
          <p:spPr>
            <a:xfrm>
              <a:off x="3532414" y="5912116"/>
              <a:ext cx="70134"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158" name="Straight Connector 1157">
              <a:extLst>
                <a:ext uri="{FF2B5EF4-FFF2-40B4-BE49-F238E27FC236}">
                  <a16:creationId xmlns:a16="http://schemas.microsoft.com/office/drawing/2014/main" id="{FC1B0191-A559-29B9-45C2-EE4B9675C0AC}"/>
                </a:ext>
              </a:extLst>
            </p:cNvPr>
            <p:cNvCxnSpPr/>
            <p:nvPr/>
          </p:nvCxnSpPr>
          <p:spPr>
            <a:xfrm>
              <a:off x="2837854" y="5912116"/>
              <a:ext cx="33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8C661780-2F75-9F33-2883-F85070594986}"/>
                </a:ext>
              </a:extLst>
            </p:cNvPr>
            <p:cNvCxnSpPr/>
            <p:nvPr/>
          </p:nvCxnSpPr>
          <p:spPr>
            <a:xfrm>
              <a:off x="2969074" y="5828407"/>
              <a:ext cx="628949"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160" name="Straight Connector 1159">
              <a:extLst>
                <a:ext uri="{FF2B5EF4-FFF2-40B4-BE49-F238E27FC236}">
                  <a16:creationId xmlns:a16="http://schemas.microsoft.com/office/drawing/2014/main" id="{6E8CEBE4-FD3A-9BED-97A0-9F2F80FE9B06}"/>
                </a:ext>
              </a:extLst>
            </p:cNvPr>
            <p:cNvCxnSpPr>
              <a:endCxn id="1166" idx="1"/>
            </p:cNvCxnSpPr>
            <p:nvPr/>
          </p:nvCxnSpPr>
          <p:spPr>
            <a:xfrm>
              <a:off x="3688519" y="5826144"/>
              <a:ext cx="671935" cy="2263"/>
            </a:xfrm>
            <a:prstGeom prst="line">
              <a:avLst/>
            </a:prstGeom>
            <a:ln w="25400">
              <a:headEnd type="none"/>
              <a:tailEnd type="triangle"/>
            </a:ln>
          </p:spPr>
          <p:style>
            <a:lnRef idx="1">
              <a:schemeClr val="accent2"/>
            </a:lnRef>
            <a:fillRef idx="0">
              <a:schemeClr val="accent2"/>
            </a:fillRef>
            <a:effectRef idx="0">
              <a:schemeClr val="accent2"/>
            </a:effectRef>
            <a:fontRef idx="minor">
              <a:schemeClr val="tx1"/>
            </a:fontRef>
          </p:style>
        </p:cxnSp>
        <p:grpSp>
          <p:nvGrpSpPr>
            <p:cNvPr id="1161" name="Group 166">
              <a:extLst>
                <a:ext uri="{FF2B5EF4-FFF2-40B4-BE49-F238E27FC236}">
                  <a16:creationId xmlns:a16="http://schemas.microsoft.com/office/drawing/2014/main" id="{90B88C49-E2C0-0775-B555-8801B1908AC7}"/>
                </a:ext>
              </a:extLst>
            </p:cNvPr>
            <p:cNvGrpSpPr>
              <a:grpSpLocks/>
            </p:cNvGrpSpPr>
            <p:nvPr/>
          </p:nvGrpSpPr>
          <p:grpSpPr bwMode="auto">
            <a:xfrm>
              <a:off x="2754981" y="6137682"/>
              <a:ext cx="97895" cy="144705"/>
              <a:chOff x="3048000" y="2514600"/>
              <a:chExt cx="685800" cy="1066800"/>
            </a:xfrm>
          </p:grpSpPr>
          <p:sp>
            <p:nvSpPr>
              <p:cNvPr id="1217" name="Rectangle 1216">
                <a:extLst>
                  <a:ext uri="{FF2B5EF4-FFF2-40B4-BE49-F238E27FC236}">
                    <a16:creationId xmlns:a16="http://schemas.microsoft.com/office/drawing/2014/main" id="{84B2EEAD-FB01-7A2C-69D8-9D7A5D875C50}"/>
                  </a:ext>
                </a:extLst>
              </p:cNvPr>
              <p:cNvSpPr/>
              <p:nvPr/>
            </p:nvSpPr>
            <p:spPr>
              <a:xfrm>
                <a:off x="3042150" y="2519591"/>
                <a:ext cx="697361" cy="1067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8" name="Isosceles Triangle 1217">
                <a:extLst>
                  <a:ext uri="{FF2B5EF4-FFF2-40B4-BE49-F238E27FC236}">
                    <a16:creationId xmlns:a16="http://schemas.microsoft.com/office/drawing/2014/main" id="{55DA3553-1B01-2CAA-D256-37B8087F6FFB}"/>
                  </a:ext>
                </a:extLst>
              </p:cNvPr>
              <p:cNvSpPr/>
              <p:nvPr/>
            </p:nvSpPr>
            <p:spPr>
              <a:xfrm rot="-16200000">
                <a:off x="3046342" y="3349353"/>
                <a:ext cx="150117" cy="158491"/>
              </a:xfrm>
              <a:prstGeom prst="triangle">
                <a:avLst/>
              </a:prstGeom>
            </p:spPr>
            <p:style>
              <a:lnRef idx="1">
                <a:schemeClr val="accent1"/>
              </a:lnRef>
              <a:fillRef idx="3">
                <a:schemeClr val="accent1"/>
              </a:fillRef>
              <a:effectRef idx="2">
                <a:schemeClr val="accent1"/>
              </a:effectRef>
              <a:fontRef idx="minor">
                <a:schemeClr val="lt1"/>
              </a:fontRef>
            </p:style>
            <p:txBody>
              <a:bodyPr anchor="ctr">
                <a:scene3d>
                  <a:camera prst="orthographicFront">
                    <a:rot lat="21299999"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62" name="Straight Connector 1161">
              <a:extLst>
                <a:ext uri="{FF2B5EF4-FFF2-40B4-BE49-F238E27FC236}">
                  <a16:creationId xmlns:a16="http://schemas.microsoft.com/office/drawing/2014/main" id="{B7E5475F-E7C3-4B13-8178-52607080EFD7}"/>
                </a:ext>
              </a:extLst>
            </p:cNvPr>
            <p:cNvCxnSpPr/>
            <p:nvPr/>
          </p:nvCxnSpPr>
          <p:spPr>
            <a:xfrm>
              <a:off x="2720209" y="6262793"/>
              <a:ext cx="361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id="{3060FE82-03C1-73A1-BD1E-D119623B6425}"/>
                </a:ext>
              </a:extLst>
            </p:cNvPr>
            <p:cNvCxnSpPr/>
            <p:nvPr/>
          </p:nvCxnSpPr>
          <p:spPr>
            <a:xfrm>
              <a:off x="2853692" y="6174557"/>
              <a:ext cx="23981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F32D5369-46FA-6036-4314-090E9ACD5B68}"/>
                </a:ext>
              </a:extLst>
            </p:cNvPr>
            <p:cNvCxnSpPr/>
            <p:nvPr/>
          </p:nvCxnSpPr>
          <p:spPr>
            <a:xfrm>
              <a:off x="3401194" y="6174557"/>
              <a:ext cx="63347" cy="0"/>
            </a:xfrm>
            <a:prstGeom prst="line">
              <a:avLst/>
            </a:prstGeom>
            <a:ln w="15875"/>
          </p:spPr>
          <p:style>
            <a:lnRef idx="1">
              <a:schemeClr val="accent2"/>
            </a:lnRef>
            <a:fillRef idx="0">
              <a:schemeClr val="accent2"/>
            </a:fillRef>
            <a:effectRef idx="0">
              <a:schemeClr val="accent2"/>
            </a:effectRef>
            <a:fontRef idx="minor">
              <a:schemeClr val="tx1"/>
            </a:fontRef>
          </p:style>
        </p:cxnSp>
        <p:cxnSp>
          <p:nvCxnSpPr>
            <p:cNvPr id="1165" name="Straight Connector 1164">
              <a:extLst>
                <a:ext uri="{FF2B5EF4-FFF2-40B4-BE49-F238E27FC236}">
                  <a16:creationId xmlns:a16="http://schemas.microsoft.com/office/drawing/2014/main" id="{B3BDCFB5-3C67-3F1E-1002-AFBA87CBEDC1}"/>
                </a:ext>
              </a:extLst>
            </p:cNvPr>
            <p:cNvCxnSpPr/>
            <p:nvPr/>
          </p:nvCxnSpPr>
          <p:spPr>
            <a:xfrm>
              <a:off x="3464541" y="5864606"/>
              <a:ext cx="133481" cy="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66" name="Rectangle 1165">
              <a:extLst>
                <a:ext uri="{FF2B5EF4-FFF2-40B4-BE49-F238E27FC236}">
                  <a16:creationId xmlns:a16="http://schemas.microsoft.com/office/drawing/2014/main" id="{56BA30E2-0502-D9DA-4E63-6ADF1FF43816}"/>
                </a:ext>
              </a:extLst>
            </p:cNvPr>
            <p:cNvSpPr/>
            <p:nvPr/>
          </p:nvSpPr>
          <p:spPr>
            <a:xfrm>
              <a:off x="4360454" y="5798995"/>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67" name="Straight Connector 1166">
              <a:extLst>
                <a:ext uri="{FF2B5EF4-FFF2-40B4-BE49-F238E27FC236}">
                  <a16:creationId xmlns:a16="http://schemas.microsoft.com/office/drawing/2014/main" id="{8A846414-34C5-0C58-B4AD-2CC166F0852C}"/>
                </a:ext>
              </a:extLst>
            </p:cNvPr>
            <p:cNvCxnSpPr/>
            <p:nvPr/>
          </p:nvCxnSpPr>
          <p:spPr>
            <a:xfrm>
              <a:off x="1908006" y="6174557"/>
              <a:ext cx="846140" cy="0"/>
            </a:xfrm>
            <a:prstGeom prst="line">
              <a:avLst/>
            </a:prstGeom>
          </p:spPr>
          <p:style>
            <a:lnRef idx="1">
              <a:schemeClr val="accent1"/>
            </a:lnRef>
            <a:fillRef idx="0">
              <a:schemeClr val="accent1"/>
            </a:fillRef>
            <a:effectRef idx="0">
              <a:schemeClr val="accent1"/>
            </a:effectRef>
            <a:fontRef idx="minor">
              <a:schemeClr val="tx1"/>
            </a:fontRef>
          </p:style>
        </p:cxnSp>
        <p:sp>
          <p:nvSpPr>
            <p:cNvPr id="1168" name="Rectangle 1167">
              <a:extLst>
                <a:ext uri="{FF2B5EF4-FFF2-40B4-BE49-F238E27FC236}">
                  <a16:creationId xmlns:a16="http://schemas.microsoft.com/office/drawing/2014/main" id="{BEB4B650-A2C9-86B2-B909-A55F4BB4D238}"/>
                </a:ext>
              </a:extLst>
            </p:cNvPr>
            <p:cNvSpPr/>
            <p:nvPr/>
          </p:nvSpPr>
          <p:spPr>
            <a:xfrm>
              <a:off x="1851445" y="6149671"/>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69" name="Straight Connector 1168">
              <a:extLst>
                <a:ext uri="{FF2B5EF4-FFF2-40B4-BE49-F238E27FC236}">
                  <a16:creationId xmlns:a16="http://schemas.microsoft.com/office/drawing/2014/main" id="{F63035ED-A0C0-A88B-2F84-8DDC91ABC6E1}"/>
                </a:ext>
              </a:extLst>
            </p:cNvPr>
            <p:cNvCxnSpPr/>
            <p:nvPr/>
          </p:nvCxnSpPr>
          <p:spPr>
            <a:xfrm>
              <a:off x="2636501" y="5839718"/>
              <a:ext cx="230765" cy="0"/>
            </a:xfrm>
            <a:prstGeom prst="line">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70" name="Cloud 1169">
              <a:extLst>
                <a:ext uri="{FF2B5EF4-FFF2-40B4-BE49-F238E27FC236}">
                  <a16:creationId xmlns:a16="http://schemas.microsoft.com/office/drawing/2014/main" id="{25DAF9E1-159F-B645-B45F-015C5B49BAC6}"/>
                </a:ext>
              </a:extLst>
            </p:cNvPr>
            <p:cNvSpPr/>
            <p:nvPr/>
          </p:nvSpPr>
          <p:spPr>
            <a:xfrm>
              <a:off x="4824247" y="1523010"/>
              <a:ext cx="1147041" cy="714927"/>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71" name="Straight Connector 1170">
              <a:extLst>
                <a:ext uri="{FF2B5EF4-FFF2-40B4-BE49-F238E27FC236}">
                  <a16:creationId xmlns:a16="http://schemas.microsoft.com/office/drawing/2014/main" id="{E992EB2D-2BFC-1D90-3428-BFCCCFA58A73}"/>
                </a:ext>
              </a:extLst>
            </p:cNvPr>
            <p:cNvCxnSpPr/>
            <p:nvPr/>
          </p:nvCxnSpPr>
          <p:spPr>
            <a:xfrm>
              <a:off x="5926040" y="2595399"/>
              <a:ext cx="48641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72" name="Straight Connector 1171">
              <a:extLst>
                <a:ext uri="{FF2B5EF4-FFF2-40B4-BE49-F238E27FC236}">
                  <a16:creationId xmlns:a16="http://schemas.microsoft.com/office/drawing/2014/main" id="{96A40439-9D11-ED55-7DEA-DE08E009ED63}"/>
                </a:ext>
              </a:extLst>
            </p:cNvPr>
            <p:cNvCxnSpPr/>
            <p:nvPr/>
          </p:nvCxnSpPr>
          <p:spPr>
            <a:xfrm>
              <a:off x="4414752" y="1480024"/>
              <a:ext cx="42985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3" name="Straight Connector 1172">
              <a:extLst>
                <a:ext uri="{FF2B5EF4-FFF2-40B4-BE49-F238E27FC236}">
                  <a16:creationId xmlns:a16="http://schemas.microsoft.com/office/drawing/2014/main" id="{2ABC0BC2-11AB-A3AE-9C96-8565F4D5A1A6}"/>
                </a:ext>
              </a:extLst>
            </p:cNvPr>
            <p:cNvCxnSpPr/>
            <p:nvPr/>
          </p:nvCxnSpPr>
          <p:spPr>
            <a:xfrm>
              <a:off x="4414752" y="2303547"/>
              <a:ext cx="45926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4" name="Straight Connector 1173">
              <a:extLst>
                <a:ext uri="{FF2B5EF4-FFF2-40B4-BE49-F238E27FC236}">
                  <a16:creationId xmlns:a16="http://schemas.microsoft.com/office/drawing/2014/main" id="{41C199CE-40A9-1BBB-A85A-B9B6AD5BA30A}"/>
                </a:ext>
              </a:extLst>
            </p:cNvPr>
            <p:cNvCxnSpPr/>
            <p:nvPr/>
          </p:nvCxnSpPr>
          <p:spPr>
            <a:xfrm>
              <a:off x="5978074" y="1480024"/>
              <a:ext cx="434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5" name="Straight Connector 1174">
              <a:extLst>
                <a:ext uri="{FF2B5EF4-FFF2-40B4-BE49-F238E27FC236}">
                  <a16:creationId xmlns:a16="http://schemas.microsoft.com/office/drawing/2014/main" id="{EC445FB1-4E01-15CD-076F-F8209D74CE2A}"/>
                </a:ext>
              </a:extLst>
            </p:cNvPr>
            <p:cNvCxnSpPr/>
            <p:nvPr/>
          </p:nvCxnSpPr>
          <p:spPr>
            <a:xfrm>
              <a:off x="4824247" y="1477761"/>
              <a:ext cx="208141" cy="122171"/>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6" name="Straight Connector 1175">
              <a:extLst>
                <a:ext uri="{FF2B5EF4-FFF2-40B4-BE49-F238E27FC236}">
                  <a16:creationId xmlns:a16="http://schemas.microsoft.com/office/drawing/2014/main" id="{8FE6A884-9093-D60E-3954-827E63EF9D95}"/>
                </a:ext>
              </a:extLst>
            </p:cNvPr>
            <p:cNvCxnSpPr/>
            <p:nvPr/>
          </p:nvCxnSpPr>
          <p:spPr>
            <a:xfrm flipV="1">
              <a:off x="4867234" y="2185901"/>
              <a:ext cx="208141" cy="110858"/>
            </a:xfrm>
            <a:prstGeom prst="line">
              <a:avLst/>
            </a:prstGeom>
          </p:spPr>
          <p:style>
            <a:lnRef idx="1">
              <a:schemeClr val="accent2"/>
            </a:lnRef>
            <a:fillRef idx="0">
              <a:schemeClr val="accent2"/>
            </a:fillRef>
            <a:effectRef idx="0">
              <a:schemeClr val="accent2"/>
            </a:effectRef>
            <a:fontRef idx="minor">
              <a:schemeClr val="tx1"/>
            </a:fontRef>
          </p:style>
        </p:cxnSp>
        <p:cxnSp>
          <p:nvCxnSpPr>
            <p:cNvPr id="1177" name="Straight Connector 1176">
              <a:extLst>
                <a:ext uri="{FF2B5EF4-FFF2-40B4-BE49-F238E27FC236}">
                  <a16:creationId xmlns:a16="http://schemas.microsoft.com/office/drawing/2014/main" id="{09DB7AD3-D8EE-5DCF-BD91-ADB09C17137C}"/>
                </a:ext>
              </a:extLst>
            </p:cNvPr>
            <p:cNvCxnSpPr/>
            <p:nvPr/>
          </p:nvCxnSpPr>
          <p:spPr>
            <a:xfrm flipV="1">
              <a:off x="5849118" y="1482286"/>
              <a:ext cx="131220" cy="124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id="{9B00DE1C-90C0-7B8F-D5D1-A8F0B1AF3001}"/>
                </a:ext>
              </a:extLst>
            </p:cNvPr>
            <p:cNvCxnSpPr/>
            <p:nvPr/>
          </p:nvCxnSpPr>
          <p:spPr>
            <a:xfrm>
              <a:off x="5656813" y="2167802"/>
              <a:ext cx="269227" cy="432123"/>
            </a:xfrm>
            <a:prstGeom prst="line">
              <a:avLst/>
            </a:prstGeom>
          </p:spPr>
          <p:style>
            <a:lnRef idx="1">
              <a:schemeClr val="accent6"/>
            </a:lnRef>
            <a:fillRef idx="0">
              <a:schemeClr val="accent6"/>
            </a:fillRef>
            <a:effectRef idx="0">
              <a:schemeClr val="accent6"/>
            </a:effectRef>
            <a:fontRef idx="minor">
              <a:schemeClr val="tx1"/>
            </a:fontRef>
          </p:style>
        </p:cxnSp>
        <p:sp>
          <p:nvSpPr>
            <p:cNvPr id="1179" name="Rectangle 1178">
              <a:extLst>
                <a:ext uri="{FF2B5EF4-FFF2-40B4-BE49-F238E27FC236}">
                  <a16:creationId xmlns:a16="http://schemas.microsoft.com/office/drawing/2014/main" id="{AA4C155D-16A4-1739-93EA-CD14B7C0A2D2}"/>
                </a:ext>
              </a:extLst>
            </p:cNvPr>
            <p:cNvSpPr/>
            <p:nvPr/>
          </p:nvSpPr>
          <p:spPr>
            <a:xfrm>
              <a:off x="4869495" y="3452860"/>
              <a:ext cx="1147041" cy="96605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Clock, Reset, Power, Boot Management</a:t>
              </a:r>
            </a:p>
          </p:txBody>
        </p:sp>
        <p:cxnSp>
          <p:nvCxnSpPr>
            <p:cNvPr id="1180" name="Straight Connector 1179">
              <a:extLst>
                <a:ext uri="{FF2B5EF4-FFF2-40B4-BE49-F238E27FC236}">
                  <a16:creationId xmlns:a16="http://schemas.microsoft.com/office/drawing/2014/main" id="{043AED6F-375E-412D-F8D9-7FF7B8394022}"/>
                </a:ext>
              </a:extLst>
            </p:cNvPr>
            <p:cNvCxnSpPr/>
            <p:nvPr/>
          </p:nvCxnSpPr>
          <p:spPr>
            <a:xfrm>
              <a:off x="4507510" y="3240192"/>
              <a:ext cx="62668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1" name="Straight Connector 1180">
              <a:extLst>
                <a:ext uri="{FF2B5EF4-FFF2-40B4-BE49-F238E27FC236}">
                  <a16:creationId xmlns:a16="http://schemas.microsoft.com/office/drawing/2014/main" id="{68C1A315-C03B-B04D-F147-0BD1C8193D2A}"/>
                </a:ext>
              </a:extLst>
            </p:cNvPr>
            <p:cNvCxnSpPr/>
            <p:nvPr/>
          </p:nvCxnSpPr>
          <p:spPr>
            <a:xfrm>
              <a:off x="5134197" y="3237928"/>
              <a:ext cx="0" cy="214931"/>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2" name="Straight Connector 1181">
              <a:extLst>
                <a:ext uri="{FF2B5EF4-FFF2-40B4-BE49-F238E27FC236}">
                  <a16:creationId xmlns:a16="http://schemas.microsoft.com/office/drawing/2014/main" id="{4E24B30F-8A8D-F212-2A4F-F9643B077F2B}"/>
                </a:ext>
              </a:extLst>
            </p:cNvPr>
            <p:cNvCxnSpPr/>
            <p:nvPr/>
          </p:nvCxnSpPr>
          <p:spPr>
            <a:xfrm>
              <a:off x="5790295" y="3154219"/>
              <a:ext cx="0" cy="29864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3" name="Straight Connector 1182">
              <a:extLst>
                <a:ext uri="{FF2B5EF4-FFF2-40B4-BE49-F238E27FC236}">
                  <a16:creationId xmlns:a16="http://schemas.microsoft.com/office/drawing/2014/main" id="{19248C10-1468-0DAB-EE1D-863C49AF6657}"/>
                </a:ext>
              </a:extLst>
            </p:cNvPr>
            <p:cNvCxnSpPr/>
            <p:nvPr/>
          </p:nvCxnSpPr>
          <p:spPr>
            <a:xfrm>
              <a:off x="5790295" y="3174580"/>
              <a:ext cx="64478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84" name="Straight Connector 1183">
              <a:extLst>
                <a:ext uri="{FF2B5EF4-FFF2-40B4-BE49-F238E27FC236}">
                  <a16:creationId xmlns:a16="http://schemas.microsoft.com/office/drawing/2014/main" id="{BB7C2CDF-B759-7F9D-542D-55E742594BC5}"/>
                </a:ext>
              </a:extLst>
            </p:cNvPr>
            <p:cNvCxnSpPr/>
            <p:nvPr/>
          </p:nvCxnSpPr>
          <p:spPr>
            <a:xfrm>
              <a:off x="4516560" y="3127070"/>
              <a:ext cx="7601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5" name="Straight Connector 1184">
              <a:extLst>
                <a:ext uri="{FF2B5EF4-FFF2-40B4-BE49-F238E27FC236}">
                  <a16:creationId xmlns:a16="http://schemas.microsoft.com/office/drawing/2014/main" id="{8608D36C-8D71-2C9D-E242-5F2C9BA703D8}"/>
                </a:ext>
              </a:extLst>
            </p:cNvPr>
            <p:cNvCxnSpPr/>
            <p:nvPr/>
          </p:nvCxnSpPr>
          <p:spPr>
            <a:xfrm>
              <a:off x="5276728" y="3127070"/>
              <a:ext cx="0" cy="357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6" name="Straight Connector 1185">
              <a:extLst>
                <a:ext uri="{FF2B5EF4-FFF2-40B4-BE49-F238E27FC236}">
                  <a16:creationId xmlns:a16="http://schemas.microsoft.com/office/drawing/2014/main" id="{C6578CC7-095B-35E1-C9F7-7B0451B21929}"/>
                </a:ext>
              </a:extLst>
            </p:cNvPr>
            <p:cNvCxnSpPr/>
            <p:nvPr/>
          </p:nvCxnSpPr>
          <p:spPr>
            <a:xfrm>
              <a:off x="5638713" y="2970962"/>
              <a:ext cx="0" cy="490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7" name="Straight Connector 1186">
              <a:extLst>
                <a:ext uri="{FF2B5EF4-FFF2-40B4-BE49-F238E27FC236}">
                  <a16:creationId xmlns:a16="http://schemas.microsoft.com/office/drawing/2014/main" id="{4156288D-7A26-1AF8-5C54-BCAC615EBFA4}"/>
                </a:ext>
              </a:extLst>
            </p:cNvPr>
            <p:cNvCxnSpPr/>
            <p:nvPr/>
          </p:nvCxnSpPr>
          <p:spPr>
            <a:xfrm flipH="1" flipV="1">
              <a:off x="5634189" y="2964176"/>
              <a:ext cx="6515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8" name="Straight Connector 1187">
              <a:extLst>
                <a:ext uri="{FF2B5EF4-FFF2-40B4-BE49-F238E27FC236}">
                  <a16:creationId xmlns:a16="http://schemas.microsoft.com/office/drawing/2014/main" id="{497A4E21-EDAF-AFE1-9D43-C8D738242EC3}"/>
                </a:ext>
              </a:extLst>
            </p:cNvPr>
            <p:cNvCxnSpPr/>
            <p:nvPr/>
          </p:nvCxnSpPr>
          <p:spPr>
            <a:xfrm flipH="1" flipV="1">
              <a:off x="5441885" y="2737933"/>
              <a:ext cx="0" cy="717188"/>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cxnSp>
          <p:nvCxnSpPr>
            <p:cNvPr id="1189" name="Straight Connector 1188">
              <a:extLst>
                <a:ext uri="{FF2B5EF4-FFF2-40B4-BE49-F238E27FC236}">
                  <a16:creationId xmlns:a16="http://schemas.microsoft.com/office/drawing/2014/main" id="{D7D73C2A-0963-6526-D609-B52CFDFA30F4}"/>
                </a:ext>
              </a:extLst>
            </p:cNvPr>
            <p:cNvCxnSpPr/>
            <p:nvPr/>
          </p:nvCxnSpPr>
          <p:spPr>
            <a:xfrm flipH="1">
              <a:off x="4401178" y="2735670"/>
              <a:ext cx="2040691" cy="0"/>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cxnSp>
          <p:nvCxnSpPr>
            <p:cNvPr id="1190" name="Straight Connector 1189">
              <a:extLst>
                <a:ext uri="{FF2B5EF4-FFF2-40B4-BE49-F238E27FC236}">
                  <a16:creationId xmlns:a16="http://schemas.microsoft.com/office/drawing/2014/main" id="{3C06D78F-AC82-9B5B-C0D4-30DE891C6070}"/>
                </a:ext>
              </a:extLst>
            </p:cNvPr>
            <p:cNvCxnSpPr/>
            <p:nvPr/>
          </p:nvCxnSpPr>
          <p:spPr>
            <a:xfrm flipV="1">
              <a:off x="5439622" y="4405340"/>
              <a:ext cx="0" cy="300903"/>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cxnSp>
          <p:nvCxnSpPr>
            <p:cNvPr id="1191" name="Straight Connector 1190">
              <a:extLst>
                <a:ext uri="{FF2B5EF4-FFF2-40B4-BE49-F238E27FC236}">
                  <a16:creationId xmlns:a16="http://schemas.microsoft.com/office/drawing/2014/main" id="{010C40AF-CAAE-0298-8F00-589241919B50}"/>
                </a:ext>
              </a:extLst>
            </p:cNvPr>
            <p:cNvCxnSpPr/>
            <p:nvPr/>
          </p:nvCxnSpPr>
          <p:spPr>
            <a:xfrm flipH="1">
              <a:off x="4401178" y="4703980"/>
              <a:ext cx="2040691" cy="0"/>
            </a:xfrm>
            <a:prstGeom prst="line">
              <a:avLst/>
            </a:prstGeom>
            <a:ln>
              <a:solidFill>
                <a:srgbClr val="70AB46"/>
              </a:solidFill>
            </a:ln>
          </p:spPr>
          <p:style>
            <a:lnRef idx="1">
              <a:schemeClr val="accent1"/>
            </a:lnRef>
            <a:fillRef idx="0">
              <a:schemeClr val="accent1"/>
            </a:fillRef>
            <a:effectRef idx="0">
              <a:schemeClr val="accent1"/>
            </a:effectRef>
            <a:fontRef idx="minor">
              <a:schemeClr val="tx1"/>
            </a:fontRef>
          </p:style>
        </p:cxnSp>
        <p:sp>
          <p:nvSpPr>
            <p:cNvPr id="1192" name="Rectangle 1191">
              <a:extLst>
                <a:ext uri="{FF2B5EF4-FFF2-40B4-BE49-F238E27FC236}">
                  <a16:creationId xmlns:a16="http://schemas.microsoft.com/office/drawing/2014/main" id="{D9A6C755-51AA-0FB5-E2E2-3EF024ADDBF9}"/>
                </a:ext>
              </a:extLst>
            </p:cNvPr>
            <p:cNvSpPr/>
            <p:nvPr/>
          </p:nvSpPr>
          <p:spPr>
            <a:xfrm>
              <a:off x="6419244" y="2713046"/>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3" name="Rectangle 1192">
              <a:extLst>
                <a:ext uri="{FF2B5EF4-FFF2-40B4-BE49-F238E27FC236}">
                  <a16:creationId xmlns:a16="http://schemas.microsoft.com/office/drawing/2014/main" id="{DC171A08-F5C4-E64D-2D14-AEECB8D6067E}"/>
                </a:ext>
              </a:extLst>
            </p:cNvPr>
            <p:cNvSpPr/>
            <p:nvPr/>
          </p:nvSpPr>
          <p:spPr>
            <a:xfrm>
              <a:off x="4360454" y="2706259"/>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4" name="Rectangle 1193">
              <a:extLst>
                <a:ext uri="{FF2B5EF4-FFF2-40B4-BE49-F238E27FC236}">
                  <a16:creationId xmlns:a16="http://schemas.microsoft.com/office/drawing/2014/main" id="{2DEB10FA-E629-4F29-9E56-79E781A85366}"/>
                </a:ext>
              </a:extLst>
            </p:cNvPr>
            <p:cNvSpPr/>
            <p:nvPr/>
          </p:nvSpPr>
          <p:spPr>
            <a:xfrm>
              <a:off x="6419244" y="4672307"/>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5" name="Rectangle 1194">
              <a:extLst>
                <a:ext uri="{FF2B5EF4-FFF2-40B4-BE49-F238E27FC236}">
                  <a16:creationId xmlns:a16="http://schemas.microsoft.com/office/drawing/2014/main" id="{95B470E1-E1EA-14F7-2B41-BEA7F72D8A86}"/>
                </a:ext>
              </a:extLst>
            </p:cNvPr>
            <p:cNvSpPr/>
            <p:nvPr/>
          </p:nvSpPr>
          <p:spPr>
            <a:xfrm>
              <a:off x="4360454" y="4665520"/>
              <a:ext cx="58823" cy="58823"/>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6" name="TextBox 201">
              <a:extLst>
                <a:ext uri="{FF2B5EF4-FFF2-40B4-BE49-F238E27FC236}">
                  <a16:creationId xmlns:a16="http://schemas.microsoft.com/office/drawing/2014/main" id="{05CA75B0-320D-2875-10FF-32FEA518F378}"/>
                </a:ext>
              </a:extLst>
            </p:cNvPr>
            <p:cNvSpPr txBox="1">
              <a:spLocks noChangeArrowheads="1"/>
            </p:cNvSpPr>
            <p:nvPr/>
          </p:nvSpPr>
          <p:spPr bwMode="auto">
            <a:xfrm>
              <a:off x="5096860" y="2611306"/>
              <a:ext cx="558040"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Reset_1</a:t>
              </a:r>
            </a:p>
          </p:txBody>
        </p:sp>
        <p:sp>
          <p:nvSpPr>
            <p:cNvPr id="1197" name="TextBox 202">
              <a:extLst>
                <a:ext uri="{FF2B5EF4-FFF2-40B4-BE49-F238E27FC236}">
                  <a16:creationId xmlns:a16="http://schemas.microsoft.com/office/drawing/2014/main" id="{A331FC7C-8448-0594-E836-BDCBD8EE570F}"/>
                </a:ext>
              </a:extLst>
            </p:cNvPr>
            <p:cNvSpPr txBox="1">
              <a:spLocks noChangeArrowheads="1"/>
            </p:cNvSpPr>
            <p:nvPr/>
          </p:nvSpPr>
          <p:spPr bwMode="auto">
            <a:xfrm>
              <a:off x="5027650" y="4723009"/>
              <a:ext cx="649603" cy="1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Reset_2</a:t>
              </a:r>
            </a:p>
          </p:txBody>
        </p:sp>
        <p:sp>
          <p:nvSpPr>
            <p:cNvPr id="1198" name="Rectangle 1197">
              <a:extLst>
                <a:ext uri="{FF2B5EF4-FFF2-40B4-BE49-F238E27FC236}">
                  <a16:creationId xmlns:a16="http://schemas.microsoft.com/office/drawing/2014/main" id="{7F01EC03-DC69-0E97-D64B-0323E5D79955}"/>
                </a:ext>
              </a:extLst>
            </p:cNvPr>
            <p:cNvSpPr/>
            <p:nvPr/>
          </p:nvSpPr>
          <p:spPr>
            <a:xfrm>
              <a:off x="199888" y="1138397"/>
              <a:ext cx="800892" cy="816737"/>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Core</a:t>
              </a:r>
            </a:p>
          </p:txBody>
        </p:sp>
        <p:sp>
          <p:nvSpPr>
            <p:cNvPr id="1199" name="Rectangle 1198">
              <a:extLst>
                <a:ext uri="{FF2B5EF4-FFF2-40B4-BE49-F238E27FC236}">
                  <a16:creationId xmlns:a16="http://schemas.microsoft.com/office/drawing/2014/main" id="{34263754-2037-8304-5E07-FF2CB5CB546D}"/>
                </a:ext>
              </a:extLst>
            </p:cNvPr>
            <p:cNvSpPr/>
            <p:nvPr/>
          </p:nvSpPr>
          <p:spPr>
            <a:xfrm>
              <a:off x="351470" y="1289980"/>
              <a:ext cx="803154" cy="816735"/>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Core</a:t>
              </a:r>
            </a:p>
          </p:txBody>
        </p:sp>
        <p:sp>
          <p:nvSpPr>
            <p:cNvPr id="1200" name="Rectangle 1199">
              <a:extLst>
                <a:ext uri="{FF2B5EF4-FFF2-40B4-BE49-F238E27FC236}">
                  <a16:creationId xmlns:a16="http://schemas.microsoft.com/office/drawing/2014/main" id="{D0FD534C-9E88-4913-6FB7-078A3EEB04D0}"/>
                </a:ext>
              </a:extLst>
            </p:cNvPr>
            <p:cNvSpPr/>
            <p:nvPr/>
          </p:nvSpPr>
          <p:spPr>
            <a:xfrm>
              <a:off x="505314" y="1443825"/>
              <a:ext cx="800892" cy="816735"/>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Core</a:t>
              </a:r>
            </a:p>
          </p:txBody>
        </p:sp>
        <p:sp>
          <p:nvSpPr>
            <p:cNvPr id="1201" name="Rectangle 1200">
              <a:extLst>
                <a:ext uri="{FF2B5EF4-FFF2-40B4-BE49-F238E27FC236}">
                  <a16:creationId xmlns:a16="http://schemas.microsoft.com/office/drawing/2014/main" id="{EDB2780F-A7F9-A292-899D-FC7F8D767846}"/>
                </a:ext>
              </a:extLst>
            </p:cNvPr>
            <p:cNvSpPr/>
            <p:nvPr/>
          </p:nvSpPr>
          <p:spPr>
            <a:xfrm>
              <a:off x="656894" y="1595407"/>
              <a:ext cx="1092743" cy="1022617"/>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Processor</a:t>
              </a:r>
            </a:p>
          </p:txBody>
        </p:sp>
        <p:sp>
          <p:nvSpPr>
            <p:cNvPr id="1202" name="Rectangle 1201">
              <a:extLst>
                <a:ext uri="{FF2B5EF4-FFF2-40B4-BE49-F238E27FC236}">
                  <a16:creationId xmlns:a16="http://schemas.microsoft.com/office/drawing/2014/main" id="{ABF1E140-2F7B-B84D-B996-7B1E4DE1D848}"/>
                </a:ext>
              </a:extLst>
            </p:cNvPr>
            <p:cNvSpPr/>
            <p:nvPr/>
          </p:nvSpPr>
          <p:spPr>
            <a:xfrm rot="16200000">
              <a:off x="-780879" y="4028652"/>
              <a:ext cx="3251105" cy="98640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3" name="Left-Right Arrow 208">
              <a:extLst>
                <a:ext uri="{FF2B5EF4-FFF2-40B4-BE49-F238E27FC236}">
                  <a16:creationId xmlns:a16="http://schemas.microsoft.com/office/drawing/2014/main" id="{42CABD9D-17BD-0692-E474-B171923AEF1D}"/>
                </a:ext>
              </a:extLst>
            </p:cNvPr>
            <p:cNvSpPr/>
            <p:nvPr/>
          </p:nvSpPr>
          <p:spPr>
            <a:xfrm>
              <a:off x="1371815" y="3018474"/>
              <a:ext cx="463794"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4" name="Left-Right Arrow 209">
              <a:extLst>
                <a:ext uri="{FF2B5EF4-FFF2-40B4-BE49-F238E27FC236}">
                  <a16:creationId xmlns:a16="http://schemas.microsoft.com/office/drawing/2014/main" id="{DD6F2E8C-3E44-39C5-C372-7071A89FB5A2}"/>
                </a:ext>
              </a:extLst>
            </p:cNvPr>
            <p:cNvSpPr/>
            <p:nvPr/>
          </p:nvSpPr>
          <p:spPr>
            <a:xfrm>
              <a:off x="1389914" y="5602164"/>
              <a:ext cx="466056"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5" name="Left-Right Arrow 210">
              <a:extLst>
                <a:ext uri="{FF2B5EF4-FFF2-40B4-BE49-F238E27FC236}">
                  <a16:creationId xmlns:a16="http://schemas.microsoft.com/office/drawing/2014/main" id="{6A0CBB1E-8BF8-F0E2-C5E4-BBE4CC857109}"/>
                </a:ext>
              </a:extLst>
            </p:cNvPr>
            <p:cNvSpPr/>
            <p:nvPr/>
          </p:nvSpPr>
          <p:spPr>
            <a:xfrm rot="5400000">
              <a:off x="745126" y="2647437"/>
              <a:ext cx="321264" cy="226241"/>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06" name="Straight Connector 1205">
              <a:extLst>
                <a:ext uri="{FF2B5EF4-FFF2-40B4-BE49-F238E27FC236}">
                  <a16:creationId xmlns:a16="http://schemas.microsoft.com/office/drawing/2014/main" id="{43968CE6-5DAF-E6B8-DAFD-286BA94C45A6}"/>
                </a:ext>
              </a:extLst>
            </p:cNvPr>
            <p:cNvCxnSpPr/>
            <p:nvPr/>
          </p:nvCxnSpPr>
          <p:spPr>
            <a:xfrm>
              <a:off x="1337879" y="3656478"/>
              <a:ext cx="350673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07" name="Straight Connector 1206">
              <a:extLst>
                <a:ext uri="{FF2B5EF4-FFF2-40B4-BE49-F238E27FC236}">
                  <a16:creationId xmlns:a16="http://schemas.microsoft.com/office/drawing/2014/main" id="{E24E4A1C-3BF4-CD6B-ED9B-63B74B4A3E7E}"/>
                </a:ext>
              </a:extLst>
            </p:cNvPr>
            <p:cNvCxnSpPr/>
            <p:nvPr/>
          </p:nvCxnSpPr>
          <p:spPr>
            <a:xfrm>
              <a:off x="1337879" y="3810323"/>
              <a:ext cx="3506730" cy="0"/>
            </a:xfrm>
            <a:prstGeom prst="line">
              <a:avLst/>
            </a:prstGeom>
          </p:spPr>
          <p:style>
            <a:lnRef idx="1">
              <a:schemeClr val="accent1"/>
            </a:lnRef>
            <a:fillRef idx="0">
              <a:schemeClr val="accent1"/>
            </a:fillRef>
            <a:effectRef idx="0">
              <a:schemeClr val="accent1"/>
            </a:effectRef>
            <a:fontRef idx="minor">
              <a:schemeClr val="tx1"/>
            </a:fontRef>
          </p:style>
        </p:cxnSp>
        <p:sp>
          <p:nvSpPr>
            <p:cNvPr id="1208" name="Left-Right Arrow 213">
              <a:extLst>
                <a:ext uri="{FF2B5EF4-FFF2-40B4-BE49-F238E27FC236}">
                  <a16:creationId xmlns:a16="http://schemas.microsoft.com/office/drawing/2014/main" id="{285B587D-9DF0-E087-3614-D353F2484522}"/>
                </a:ext>
              </a:extLst>
            </p:cNvPr>
            <p:cNvSpPr/>
            <p:nvPr/>
          </p:nvSpPr>
          <p:spPr>
            <a:xfrm>
              <a:off x="5980338" y="5912116"/>
              <a:ext cx="463793"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9" name="Left-Right Arrow 214">
              <a:extLst>
                <a:ext uri="{FF2B5EF4-FFF2-40B4-BE49-F238E27FC236}">
                  <a16:creationId xmlns:a16="http://schemas.microsoft.com/office/drawing/2014/main" id="{45AB37D3-DBED-9314-6182-77A9B470E74A}"/>
                </a:ext>
              </a:extLst>
            </p:cNvPr>
            <p:cNvSpPr/>
            <p:nvPr/>
          </p:nvSpPr>
          <p:spPr>
            <a:xfrm>
              <a:off x="5973550" y="2059205"/>
              <a:ext cx="466056" cy="194569"/>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0" name="Rectangle 1209">
              <a:extLst>
                <a:ext uri="{FF2B5EF4-FFF2-40B4-BE49-F238E27FC236}">
                  <a16:creationId xmlns:a16="http://schemas.microsoft.com/office/drawing/2014/main" id="{90FA5D87-AAC7-E3A9-8C2E-1FE29AE4CBC9}"/>
                </a:ext>
              </a:extLst>
            </p:cNvPr>
            <p:cNvSpPr/>
            <p:nvPr/>
          </p:nvSpPr>
          <p:spPr>
            <a:xfrm>
              <a:off x="462327" y="5317099"/>
              <a:ext cx="753382" cy="62443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Bridge_N</a:t>
              </a:r>
            </a:p>
          </p:txBody>
        </p:sp>
        <p:sp>
          <p:nvSpPr>
            <p:cNvPr id="1211" name="Rectangle 1210">
              <a:extLst>
                <a:ext uri="{FF2B5EF4-FFF2-40B4-BE49-F238E27FC236}">
                  <a16:creationId xmlns:a16="http://schemas.microsoft.com/office/drawing/2014/main" id="{BA4197BB-C05F-06DF-A89E-227D149A7102}"/>
                </a:ext>
              </a:extLst>
            </p:cNvPr>
            <p:cNvSpPr/>
            <p:nvPr/>
          </p:nvSpPr>
          <p:spPr>
            <a:xfrm>
              <a:off x="446491" y="3197205"/>
              <a:ext cx="753381" cy="626693"/>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Bridge_1</a:t>
              </a:r>
            </a:p>
          </p:txBody>
        </p:sp>
        <p:sp>
          <p:nvSpPr>
            <p:cNvPr id="1212" name="Rectangle 1211">
              <a:extLst>
                <a:ext uri="{FF2B5EF4-FFF2-40B4-BE49-F238E27FC236}">
                  <a16:creationId xmlns:a16="http://schemas.microsoft.com/office/drawing/2014/main" id="{77AF2C0D-DC0D-90BA-E58D-0B07AB95D04D}"/>
                </a:ext>
              </a:extLst>
            </p:cNvPr>
            <p:cNvSpPr/>
            <p:nvPr/>
          </p:nvSpPr>
          <p:spPr>
            <a:xfrm>
              <a:off x="441966" y="3980004"/>
              <a:ext cx="753381" cy="62443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Bridge_2</a:t>
              </a:r>
            </a:p>
          </p:txBody>
        </p:sp>
        <p:cxnSp>
          <p:nvCxnSpPr>
            <p:cNvPr id="1213" name="Straight Connector 1212">
              <a:extLst>
                <a:ext uri="{FF2B5EF4-FFF2-40B4-BE49-F238E27FC236}">
                  <a16:creationId xmlns:a16="http://schemas.microsoft.com/office/drawing/2014/main" id="{C1D8075C-8358-5D87-B35F-EEBC34871616}"/>
                </a:ext>
              </a:extLst>
            </p:cNvPr>
            <p:cNvCxnSpPr/>
            <p:nvPr/>
          </p:nvCxnSpPr>
          <p:spPr>
            <a:xfrm>
              <a:off x="837887" y="4690406"/>
              <a:ext cx="0" cy="558820"/>
            </a:xfrm>
            <a:prstGeom prst="line">
              <a:avLst/>
            </a:prstGeom>
            <a:ln w="19050">
              <a:solidFill>
                <a:srgbClr val="13235B"/>
              </a:solidFill>
              <a:prstDash val="dash"/>
            </a:ln>
          </p:spPr>
          <p:style>
            <a:lnRef idx="1">
              <a:schemeClr val="accent1"/>
            </a:lnRef>
            <a:fillRef idx="0">
              <a:schemeClr val="accent1"/>
            </a:fillRef>
            <a:effectRef idx="0">
              <a:schemeClr val="accent1"/>
            </a:effectRef>
            <a:fontRef idx="minor">
              <a:schemeClr val="tx1"/>
            </a:fontRef>
          </p:style>
        </p:cxnSp>
        <p:sp>
          <p:nvSpPr>
            <p:cNvPr id="1214" name="TextBox 602">
              <a:extLst>
                <a:ext uri="{FF2B5EF4-FFF2-40B4-BE49-F238E27FC236}">
                  <a16:creationId xmlns:a16="http://schemas.microsoft.com/office/drawing/2014/main" id="{C38975F9-CAF3-6DB0-B5B2-789C68A0DCFD}"/>
                </a:ext>
              </a:extLst>
            </p:cNvPr>
            <p:cNvSpPr txBox="1">
              <a:spLocks noChangeArrowheads="1"/>
            </p:cNvSpPr>
            <p:nvPr/>
          </p:nvSpPr>
          <p:spPr bwMode="auto">
            <a:xfrm>
              <a:off x="3810689" y="1103660"/>
              <a:ext cx="572980"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IP1</a:t>
              </a:r>
            </a:p>
          </p:txBody>
        </p:sp>
        <p:sp>
          <p:nvSpPr>
            <p:cNvPr id="1215" name="TextBox 603">
              <a:extLst>
                <a:ext uri="{FF2B5EF4-FFF2-40B4-BE49-F238E27FC236}">
                  <a16:creationId xmlns:a16="http://schemas.microsoft.com/office/drawing/2014/main" id="{063C656F-43A2-9E8A-A37C-CB185763474F}"/>
                </a:ext>
              </a:extLst>
            </p:cNvPr>
            <p:cNvSpPr txBox="1">
              <a:spLocks noChangeArrowheads="1"/>
            </p:cNvSpPr>
            <p:nvPr/>
          </p:nvSpPr>
          <p:spPr bwMode="auto">
            <a:xfrm>
              <a:off x="3844626" y="3814794"/>
              <a:ext cx="508945"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IP2</a:t>
              </a:r>
            </a:p>
          </p:txBody>
        </p:sp>
        <p:sp>
          <p:nvSpPr>
            <p:cNvPr id="1216" name="TextBox 604">
              <a:extLst>
                <a:ext uri="{FF2B5EF4-FFF2-40B4-BE49-F238E27FC236}">
                  <a16:creationId xmlns:a16="http://schemas.microsoft.com/office/drawing/2014/main" id="{FD9BC7CA-33EE-1799-74C9-D7088C9045D1}"/>
                </a:ext>
              </a:extLst>
            </p:cNvPr>
            <p:cNvSpPr txBox="1">
              <a:spLocks noChangeArrowheads="1"/>
            </p:cNvSpPr>
            <p:nvPr/>
          </p:nvSpPr>
          <p:spPr bwMode="auto">
            <a:xfrm>
              <a:off x="8321928" y="3781729"/>
              <a:ext cx="504711" cy="26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IP4</a:t>
              </a:r>
            </a:p>
          </p:txBody>
        </p:sp>
      </p:grpSp>
      <p:grpSp>
        <p:nvGrpSpPr>
          <p:cNvPr id="1595" name="Group 1594">
            <a:extLst>
              <a:ext uri="{FF2B5EF4-FFF2-40B4-BE49-F238E27FC236}">
                <a16:creationId xmlns:a16="http://schemas.microsoft.com/office/drawing/2014/main" id="{B4F92F87-896C-00B1-F165-7399FA862F5F}"/>
              </a:ext>
            </a:extLst>
          </p:cNvPr>
          <p:cNvGrpSpPr>
            <a:grpSpLocks/>
          </p:cNvGrpSpPr>
          <p:nvPr/>
        </p:nvGrpSpPr>
        <p:grpSpPr bwMode="auto">
          <a:xfrm>
            <a:off x="2480229" y="1460500"/>
            <a:ext cx="8167687" cy="4114800"/>
            <a:chOff x="874561" y="1194402"/>
            <a:chExt cx="8168286" cy="4114800"/>
          </a:xfrm>
        </p:grpSpPr>
        <p:cxnSp>
          <p:nvCxnSpPr>
            <p:cNvPr id="1596" name="Straight Connector 1595">
              <a:extLst>
                <a:ext uri="{FF2B5EF4-FFF2-40B4-BE49-F238E27FC236}">
                  <a16:creationId xmlns:a16="http://schemas.microsoft.com/office/drawing/2014/main" id="{825065A1-088D-4039-E45B-6B748B9AF637}"/>
                </a:ext>
              </a:extLst>
            </p:cNvPr>
            <p:cNvCxnSpPr/>
            <p:nvPr/>
          </p:nvCxnSpPr>
          <p:spPr>
            <a:xfrm flipV="1">
              <a:off x="874561" y="1334102"/>
              <a:ext cx="1671760" cy="1176338"/>
            </a:xfrm>
            <a:prstGeom prst="line">
              <a:avLst/>
            </a:prstGeom>
            <a:ln w="12700">
              <a:solidFill>
                <a:srgbClr val="13225A"/>
              </a:solidFill>
              <a:prstDash val="sysDash"/>
            </a:ln>
          </p:spPr>
          <p:style>
            <a:lnRef idx="1">
              <a:schemeClr val="accent1"/>
            </a:lnRef>
            <a:fillRef idx="0">
              <a:schemeClr val="accent1"/>
            </a:fillRef>
            <a:effectRef idx="0">
              <a:schemeClr val="accent1"/>
            </a:effectRef>
            <a:fontRef idx="minor">
              <a:schemeClr val="tx1"/>
            </a:fontRef>
          </p:style>
        </p:cxnSp>
        <p:cxnSp>
          <p:nvCxnSpPr>
            <p:cNvPr id="1597" name="Straight Connector 1596">
              <a:extLst>
                <a:ext uri="{FF2B5EF4-FFF2-40B4-BE49-F238E27FC236}">
                  <a16:creationId xmlns:a16="http://schemas.microsoft.com/office/drawing/2014/main" id="{ADA15733-5CFE-C15D-7AC6-6952C4918BE6}"/>
                </a:ext>
              </a:extLst>
            </p:cNvPr>
            <p:cNvCxnSpPr/>
            <p:nvPr/>
          </p:nvCxnSpPr>
          <p:spPr>
            <a:xfrm>
              <a:off x="874561" y="3588352"/>
              <a:ext cx="1703512" cy="1593850"/>
            </a:xfrm>
            <a:prstGeom prst="line">
              <a:avLst/>
            </a:prstGeom>
            <a:ln w="12700">
              <a:solidFill>
                <a:srgbClr val="13225A"/>
              </a:solidFill>
              <a:prstDash val="sysDash"/>
            </a:ln>
          </p:spPr>
          <p:style>
            <a:lnRef idx="1">
              <a:schemeClr val="accent1"/>
            </a:lnRef>
            <a:fillRef idx="0">
              <a:schemeClr val="accent1"/>
            </a:fillRef>
            <a:effectRef idx="0">
              <a:schemeClr val="accent1"/>
            </a:effectRef>
            <a:fontRef idx="minor">
              <a:schemeClr val="tx1"/>
            </a:fontRef>
          </p:style>
        </p:cxnSp>
        <p:sp>
          <p:nvSpPr>
            <p:cNvPr id="1598" name="Rounded Rectangle 601">
              <a:extLst>
                <a:ext uri="{FF2B5EF4-FFF2-40B4-BE49-F238E27FC236}">
                  <a16:creationId xmlns:a16="http://schemas.microsoft.com/office/drawing/2014/main" id="{08807295-7842-F6C6-943E-438F99C111D4}"/>
                </a:ext>
              </a:extLst>
            </p:cNvPr>
            <p:cNvSpPr/>
            <p:nvPr/>
          </p:nvSpPr>
          <p:spPr>
            <a:xfrm>
              <a:off x="2336755" y="1194402"/>
              <a:ext cx="6706092" cy="4114800"/>
            </a:xfrm>
            <a:prstGeom prst="roundRect">
              <a:avLst/>
            </a:prstGeom>
            <a:noFill/>
            <a:ln w="12700">
              <a:solidFill>
                <a:srgbClr val="13225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99" name="Rectangle 1598">
            <a:extLst>
              <a:ext uri="{FF2B5EF4-FFF2-40B4-BE49-F238E27FC236}">
                <a16:creationId xmlns:a16="http://schemas.microsoft.com/office/drawing/2014/main" id="{D7DABA77-39CB-1871-9972-42AD3EB66AB4}"/>
              </a:ext>
            </a:extLst>
          </p:cNvPr>
          <p:cNvSpPr/>
          <p:nvPr/>
        </p:nvSpPr>
        <p:spPr>
          <a:xfrm>
            <a:off x="5447266" y="1757363"/>
            <a:ext cx="1765300" cy="1447800"/>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Tool A</a:t>
            </a:r>
            <a:endParaRPr kumimoji="0" lang="en-US" sz="1800" b="1" i="0" u="none" strike="noStrike" kern="1200" cap="none" spc="0" normalizeH="0" baseline="0" noProof="0" dirty="0">
              <a:ln>
                <a:noFill/>
              </a:ln>
              <a:solidFill>
                <a:prstClr val="white"/>
              </a:solidFill>
              <a:effectLst/>
              <a:uLnTx/>
              <a:uFillTx/>
              <a:latin typeface="Calibri" panose="020F0502020204030204"/>
            </a:endParaRPr>
          </a:p>
        </p:txBody>
      </p:sp>
      <p:sp>
        <p:nvSpPr>
          <p:cNvPr id="1600" name="Rectangle 1599">
            <a:extLst>
              <a:ext uri="{FF2B5EF4-FFF2-40B4-BE49-F238E27FC236}">
                <a16:creationId xmlns:a16="http://schemas.microsoft.com/office/drawing/2014/main" id="{05783796-7D28-8505-57B5-E778D5294668}"/>
              </a:ext>
            </a:extLst>
          </p:cNvPr>
          <p:cNvSpPr/>
          <p:nvPr/>
        </p:nvSpPr>
        <p:spPr>
          <a:xfrm>
            <a:off x="8655604" y="1757363"/>
            <a:ext cx="1765300" cy="1447800"/>
          </a:xfrm>
          <a:prstGeom prst="rect">
            <a:avLst/>
          </a:prstGeom>
          <a:solidFill>
            <a:schemeClr val="accent3">
              <a:lumMod val="75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Tool C</a:t>
            </a:r>
          </a:p>
        </p:txBody>
      </p:sp>
      <p:sp>
        <p:nvSpPr>
          <p:cNvPr id="1601" name="Rectangle 1600">
            <a:extLst>
              <a:ext uri="{FF2B5EF4-FFF2-40B4-BE49-F238E27FC236}">
                <a16:creationId xmlns:a16="http://schemas.microsoft.com/office/drawing/2014/main" id="{5E524F7E-E6A4-5A01-6F64-131215791375}"/>
              </a:ext>
            </a:extLst>
          </p:cNvPr>
          <p:cNvSpPr/>
          <p:nvPr/>
        </p:nvSpPr>
        <p:spPr>
          <a:xfrm>
            <a:off x="5445679" y="3673475"/>
            <a:ext cx="1765300" cy="1622425"/>
          </a:xfrm>
          <a:prstGeom prst="rect">
            <a:avLst/>
          </a:prstGeom>
          <a:solidFill>
            <a:srgbClr val="FFC00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Tool B</a:t>
            </a:r>
            <a:endParaRPr kumimoji="0" lang="en-US" sz="1800" b="1" i="0" u="none" strike="noStrike" kern="1200" cap="none" spc="0" normalizeH="0" baseline="0" noProof="0" dirty="0">
              <a:ln>
                <a:noFill/>
              </a:ln>
              <a:solidFill>
                <a:prstClr val="white"/>
              </a:solidFill>
              <a:effectLst/>
              <a:uLnTx/>
              <a:uFillTx/>
              <a:latin typeface="Calibri" panose="020F0502020204030204"/>
            </a:endParaRPr>
          </a:p>
        </p:txBody>
      </p:sp>
      <p:sp>
        <p:nvSpPr>
          <p:cNvPr id="1602" name="Rectangle 1601">
            <a:extLst>
              <a:ext uri="{FF2B5EF4-FFF2-40B4-BE49-F238E27FC236}">
                <a16:creationId xmlns:a16="http://schemas.microsoft.com/office/drawing/2014/main" id="{84B0F639-F8F2-B3A4-AA1F-F1D726AE55C4}"/>
              </a:ext>
            </a:extLst>
          </p:cNvPr>
          <p:cNvSpPr/>
          <p:nvPr/>
        </p:nvSpPr>
        <p:spPr>
          <a:xfrm>
            <a:off x="8644491" y="3657600"/>
            <a:ext cx="1765300" cy="1622425"/>
          </a:xfrm>
          <a:prstGeom prst="rect">
            <a:avLst/>
          </a:prstGeom>
          <a:solidFill>
            <a:schemeClr val="accent6">
              <a:lumMod val="50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Tool D</a:t>
            </a:r>
          </a:p>
        </p:txBody>
      </p:sp>
      <p:cxnSp>
        <p:nvCxnSpPr>
          <p:cNvPr id="1603" name="Straight Arrow Connector 1602">
            <a:extLst>
              <a:ext uri="{FF2B5EF4-FFF2-40B4-BE49-F238E27FC236}">
                <a16:creationId xmlns:a16="http://schemas.microsoft.com/office/drawing/2014/main" id="{8FF8D6D1-4399-C873-5ABD-6882D84EC7D5}"/>
              </a:ext>
            </a:extLst>
          </p:cNvPr>
          <p:cNvCxnSpPr>
            <a:cxnSpLocks/>
            <a:stCxn id="1605" idx="5"/>
          </p:cNvCxnSpPr>
          <p:nvPr/>
        </p:nvCxnSpPr>
        <p:spPr>
          <a:xfrm>
            <a:off x="7294086" y="5107533"/>
            <a:ext cx="429655" cy="270123"/>
          </a:xfrm>
          <a:prstGeom prst="straightConnector1">
            <a:avLst/>
          </a:prstGeom>
          <a:ln w="53975">
            <a:solidFill>
              <a:srgbClr val="13225A"/>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04" name="Straight Arrow Connector 1603">
            <a:extLst>
              <a:ext uri="{FF2B5EF4-FFF2-40B4-BE49-F238E27FC236}">
                <a16:creationId xmlns:a16="http://schemas.microsoft.com/office/drawing/2014/main" id="{DE7D5AF4-DABF-37FC-AB73-2101F01EEF00}"/>
              </a:ext>
            </a:extLst>
          </p:cNvPr>
          <p:cNvCxnSpPr>
            <a:cxnSpLocks/>
            <a:endCxn id="1608" idx="0"/>
          </p:cNvCxnSpPr>
          <p:nvPr/>
        </p:nvCxnSpPr>
        <p:spPr>
          <a:xfrm flipH="1">
            <a:off x="8076166" y="5113338"/>
            <a:ext cx="465138" cy="242808"/>
          </a:xfrm>
          <a:prstGeom prst="straightConnector1">
            <a:avLst/>
          </a:prstGeom>
          <a:ln w="53975">
            <a:solidFill>
              <a:srgbClr val="13225A"/>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05" name="Oval 1604">
            <a:extLst>
              <a:ext uri="{FF2B5EF4-FFF2-40B4-BE49-F238E27FC236}">
                <a16:creationId xmlns:a16="http://schemas.microsoft.com/office/drawing/2014/main" id="{B26E323C-8921-FDDD-71FB-6B41682765DE}"/>
              </a:ext>
            </a:extLst>
          </p:cNvPr>
          <p:cNvSpPr/>
          <p:nvPr/>
        </p:nvSpPr>
        <p:spPr>
          <a:xfrm>
            <a:off x="7103029" y="3565525"/>
            <a:ext cx="223837" cy="1806575"/>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6" name="Oval 1605">
            <a:extLst>
              <a:ext uri="{FF2B5EF4-FFF2-40B4-BE49-F238E27FC236}">
                <a16:creationId xmlns:a16="http://schemas.microsoft.com/office/drawing/2014/main" id="{14441766-59DD-6E9E-2151-995B7939D116}"/>
              </a:ext>
            </a:extLst>
          </p:cNvPr>
          <p:cNvSpPr/>
          <p:nvPr/>
        </p:nvSpPr>
        <p:spPr>
          <a:xfrm>
            <a:off x="8561941" y="3568700"/>
            <a:ext cx="223838" cy="1770063"/>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8" name="TextBox 1607">
            <a:extLst>
              <a:ext uri="{FF2B5EF4-FFF2-40B4-BE49-F238E27FC236}">
                <a16:creationId xmlns:a16="http://schemas.microsoft.com/office/drawing/2014/main" id="{73B178AA-AE08-46B1-D1BB-7F5752ADB52B}"/>
              </a:ext>
            </a:extLst>
          </p:cNvPr>
          <p:cNvSpPr txBox="1">
            <a:spLocks noChangeArrowheads="1"/>
          </p:cNvSpPr>
          <p:nvPr/>
        </p:nvSpPr>
        <p:spPr bwMode="auto">
          <a:xfrm>
            <a:off x="7158591" y="5356146"/>
            <a:ext cx="18351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2052"/>
                </a:solidFill>
                <a:effectLst/>
                <a:uLnTx/>
                <a:uFillTx/>
                <a:latin typeface="Calibri" panose="020F0502020204030204" pitchFamily="34" charset="0"/>
                <a:ea typeface="+mn-ea"/>
                <a:cs typeface="Calibri" panose="020F0502020204030204" pitchFamily="34" charset="0"/>
              </a:rPr>
              <a:t>Boundary information only</a:t>
            </a:r>
          </a:p>
        </p:txBody>
      </p:sp>
      <p:cxnSp>
        <p:nvCxnSpPr>
          <p:cNvPr id="32" name="Straight Connector 31">
            <a:extLst>
              <a:ext uri="{FF2B5EF4-FFF2-40B4-BE49-F238E27FC236}">
                <a16:creationId xmlns:a16="http://schemas.microsoft.com/office/drawing/2014/main" id="{9C0DA88D-5870-44D5-BBA3-BDE7644CE298}"/>
              </a:ext>
            </a:extLst>
          </p:cNvPr>
          <p:cNvCxnSpPr>
            <a:cxnSpLocks/>
          </p:cNvCxnSpPr>
          <p:nvPr/>
        </p:nvCxnSpPr>
        <p:spPr>
          <a:xfrm flipV="1">
            <a:off x="2052265" y="1579001"/>
            <a:ext cx="2099601" cy="45524"/>
          </a:xfrm>
          <a:prstGeom prst="line">
            <a:avLst/>
          </a:prstGeom>
          <a:ln w="1270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8B325E-F67E-EFED-880F-78CBEBE32DAB}"/>
              </a:ext>
            </a:extLst>
          </p:cNvPr>
          <p:cNvCxnSpPr>
            <a:cxnSpLocks/>
          </p:cNvCxnSpPr>
          <p:nvPr/>
        </p:nvCxnSpPr>
        <p:spPr>
          <a:xfrm>
            <a:off x="2052265" y="2925763"/>
            <a:ext cx="2155558" cy="2529588"/>
          </a:xfrm>
          <a:prstGeom prst="line">
            <a:avLst/>
          </a:prstGeom>
          <a:ln w="1270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8E435C3-1B5F-F188-AEF6-37CA9A2D3167}"/>
              </a:ext>
            </a:extLst>
          </p:cNvPr>
          <p:cNvCxnSpPr>
            <a:cxnSpLocks/>
          </p:cNvCxnSpPr>
          <p:nvPr/>
        </p:nvCxnSpPr>
        <p:spPr>
          <a:xfrm>
            <a:off x="2463799" y="3844261"/>
            <a:ext cx="1759901" cy="166188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CC3108-4418-F1AF-E268-4537987A50AD}"/>
              </a:ext>
            </a:extLst>
          </p:cNvPr>
          <p:cNvCxnSpPr>
            <a:cxnSpLocks/>
          </p:cNvCxnSpPr>
          <p:nvPr/>
        </p:nvCxnSpPr>
        <p:spPr>
          <a:xfrm flipV="1">
            <a:off x="2480229" y="1610751"/>
            <a:ext cx="1649412" cy="11430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AECBA1-F86D-9D41-0FD1-35F928BEE282}"/>
              </a:ext>
            </a:extLst>
          </p:cNvPr>
          <p:cNvSpPr txBox="1"/>
          <p:nvPr/>
        </p:nvSpPr>
        <p:spPr>
          <a:xfrm>
            <a:off x="278568" y="3350840"/>
            <a:ext cx="2951028" cy="14773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CDC models are currently lacking standardization.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CDC models from different tools are not compatible.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C33F2DB9-C8B6-22C4-F115-8A6DB3404E05}"/>
              </a:ext>
            </a:extLst>
          </p:cNvPr>
          <p:cNvSpPr>
            <a:spLocks noGrp="1"/>
          </p:cNvSpPr>
          <p:nvPr>
            <p:ph type="title"/>
          </p:nvPr>
        </p:nvSpPr>
        <p:spPr>
          <a:xfrm>
            <a:off x="822880" y="2970"/>
            <a:ext cx="10515600" cy="1325563"/>
          </a:xfrm>
        </p:spPr>
        <p:txBody>
          <a:bodyPr/>
          <a:lstStyle/>
          <a:p>
            <a:r>
              <a:rPr lang="en-US" sz="4400" b="1" dirty="0"/>
              <a:t>CDC-RDC Hierarchical Flow</a:t>
            </a:r>
            <a:endParaRPr lang="en-US" b="1" dirty="0"/>
          </a:p>
        </p:txBody>
      </p:sp>
      <p:sp>
        <p:nvSpPr>
          <p:cNvPr id="36" name="TextBox 35">
            <a:extLst>
              <a:ext uri="{FF2B5EF4-FFF2-40B4-BE49-F238E27FC236}">
                <a16:creationId xmlns:a16="http://schemas.microsoft.com/office/drawing/2014/main" id="{45A57F07-BAF8-F34D-98E5-42F67C57D521}"/>
              </a:ext>
            </a:extLst>
          </p:cNvPr>
          <p:cNvSpPr txBox="1"/>
          <p:nvPr/>
        </p:nvSpPr>
        <p:spPr>
          <a:xfrm>
            <a:off x="7183647" y="486174"/>
            <a:ext cx="4450397" cy="36933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r>
              <a:rPr lang="en-US" sz="1800" dirty="0"/>
              <a:t> CDC models from different tools </a:t>
            </a:r>
          </a:p>
        </p:txBody>
      </p:sp>
      <p:sp>
        <p:nvSpPr>
          <p:cNvPr id="38" name="Slide Number Placeholder 37">
            <a:extLst>
              <a:ext uri="{FF2B5EF4-FFF2-40B4-BE49-F238E27FC236}">
                <a16:creationId xmlns:a16="http://schemas.microsoft.com/office/drawing/2014/main" id="{CDA48E5A-B978-3176-53D0-846E12E4EF64}"/>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60</a:t>
            </a:fld>
            <a:endParaRPr lang="en-US" dirty="0"/>
          </a:p>
        </p:txBody>
      </p:sp>
    </p:spTree>
    <p:extLst>
      <p:ext uri="{BB962C8B-B14F-4D97-AF65-F5344CB8AC3E}">
        <p14:creationId xmlns:p14="http://schemas.microsoft.com/office/powerpoint/2010/main" val="19723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5"/>
                                        </p:tgtEl>
                                        <p:attrNameLst>
                                          <p:attrName>style.visibility</p:attrName>
                                        </p:attrNameLst>
                                      </p:cBhvr>
                                      <p:to>
                                        <p:strVal val="visible"/>
                                      </p:to>
                                    </p:set>
                                    <p:animEffect transition="in" filter="wipe(left)">
                                      <p:cBhvr>
                                        <p:cTn id="7" dur="500"/>
                                        <p:tgtEl>
                                          <p:spTgt spid="15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9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0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0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0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0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0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0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 grpId="0" animBg="1"/>
      <p:bldP spid="1600" grpId="0" animBg="1"/>
      <p:bldP spid="1601" grpId="0" animBg="1"/>
      <p:bldP spid="1602" grpId="0" animBg="1"/>
      <p:bldP spid="1605" grpId="0" animBg="1"/>
      <p:bldP spid="1606" grpId="0" animBg="1"/>
      <p:bldP spid="160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61</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sz="4400" b="1" dirty="0">
                <a:solidFill>
                  <a:schemeClr val="tx1"/>
                </a:solidFill>
              </a:rPr>
              <a:t>2.1 </a:t>
            </a:r>
            <a:r>
              <a:rPr lang="en-US" sz="4400" b="1" dirty="0" err="1">
                <a:solidFill>
                  <a:schemeClr val="tx1"/>
                </a:solidFill>
              </a:rPr>
              <a:t>Accellera</a:t>
            </a:r>
            <a:r>
              <a:rPr lang="en-US" sz="4400" b="1" dirty="0">
                <a:solidFill>
                  <a:schemeClr val="tx1"/>
                </a:solidFill>
              </a:rPr>
              <a:t> CDC Working Group</a:t>
            </a:r>
          </a:p>
        </p:txBody>
      </p:sp>
      <p:sp>
        <p:nvSpPr>
          <p:cNvPr id="13" name="Text Placeholder 2">
            <a:extLst>
              <a:ext uri="{FF2B5EF4-FFF2-40B4-BE49-F238E27FC236}">
                <a16:creationId xmlns:a16="http://schemas.microsoft.com/office/drawing/2014/main" id="{9C7BAD7D-C657-4E9F-24C1-F64F492D75B6}"/>
              </a:ext>
            </a:extLst>
          </p:cNvPr>
          <p:cNvSpPr txBox="1">
            <a:spLocks/>
          </p:cNvSpPr>
          <p:nvPr/>
        </p:nvSpPr>
        <p:spPr>
          <a:xfrm>
            <a:off x="1189587" y="3217105"/>
            <a:ext cx="103632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Presentation</a:t>
            </a:r>
          </a:p>
          <a:p>
            <a:pPr marL="342900" indent="-342900"/>
            <a:r>
              <a:rPr lang="en-US" dirty="0"/>
              <a:t>The five sub working groups</a:t>
            </a:r>
          </a:p>
          <a:p>
            <a:pPr marL="342900" indent="-342900"/>
            <a:r>
              <a:rPr lang="en-US" dirty="0"/>
              <a:t>Call for contribution</a:t>
            </a:r>
          </a:p>
        </p:txBody>
      </p:sp>
    </p:spTree>
    <p:extLst>
      <p:ext uri="{BB962C8B-B14F-4D97-AF65-F5344CB8AC3E}">
        <p14:creationId xmlns:p14="http://schemas.microsoft.com/office/powerpoint/2010/main" val="2862395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err="1"/>
              <a:t>Accellera</a:t>
            </a:r>
            <a:r>
              <a:rPr lang="en-US" b="1" dirty="0"/>
              <a:t> CDC WG initiative</a:t>
            </a:r>
          </a:p>
        </p:txBody>
      </p:sp>
      <p:sp>
        <p:nvSpPr>
          <p:cNvPr id="3" name="Content Placeholder 2">
            <a:extLst>
              <a:ext uri="{FF2B5EF4-FFF2-40B4-BE49-F238E27FC236}">
                <a16:creationId xmlns:a16="http://schemas.microsoft.com/office/drawing/2014/main" id="{1EFF8C5C-76A0-4BC0-82CE-8772427D9165}"/>
              </a:ext>
            </a:extLst>
          </p:cNvPr>
          <p:cNvSpPr>
            <a:spLocks noGrp="1"/>
          </p:cNvSpPr>
          <p:nvPr>
            <p:ph idx="1"/>
          </p:nvPr>
        </p:nvSpPr>
        <p:spPr>
          <a:xfrm>
            <a:off x="787400" y="1405723"/>
            <a:ext cx="10515600" cy="4351338"/>
          </a:xfrm>
        </p:spPr>
        <p:txBody>
          <a:bodyPr>
            <a:normAutofit fontScale="70000" lnSpcReduction="20000"/>
          </a:bodyPr>
          <a:lstStyle/>
          <a:p>
            <a:r>
              <a:rPr lang="en-US" dirty="0"/>
              <a:t>The WG was </a:t>
            </a:r>
            <a:r>
              <a:rPr lang="en-US" b="1" dirty="0"/>
              <a:t>formed in Jan. 2023 </a:t>
            </a:r>
            <a:r>
              <a:rPr lang="en-US" dirty="0"/>
              <a:t>to explore the need for the creation of a standard to converge CDC collateral integration from different tools/vendors for ease (</a:t>
            </a:r>
            <a:r>
              <a:rPr lang="en-US" b="1" dirty="0"/>
              <a:t>time-to-market</a:t>
            </a:r>
            <a:r>
              <a:rPr lang="en-US" dirty="0"/>
              <a:t>) and quality (</a:t>
            </a:r>
            <a:r>
              <a:rPr lang="en-US" b="1" dirty="0"/>
              <a:t>bug-free silicon</a:t>
            </a:r>
            <a:r>
              <a:rPr lang="en-US" dirty="0"/>
              <a:t>).</a:t>
            </a:r>
          </a:p>
          <a:p>
            <a:pPr marL="0" indent="0">
              <a:buNone/>
            </a:pPr>
            <a:endParaRPr lang="en-US" dirty="0"/>
          </a:p>
          <a:p>
            <a:r>
              <a:rPr lang="en-US" dirty="0"/>
              <a:t>Fundamentally, what is being proposed is a </a:t>
            </a:r>
            <a:r>
              <a:rPr lang="en-US" b="1" dirty="0"/>
              <a:t>common CDC interface standard </a:t>
            </a:r>
            <a:r>
              <a:rPr lang="en-US" dirty="0"/>
              <a:t>that:</a:t>
            </a:r>
          </a:p>
          <a:p>
            <a:pPr lvl="1"/>
            <a:r>
              <a:rPr lang="en-US" dirty="0"/>
              <a:t>Every vendor/tool can translate their native format to/from (maintaining their IP)</a:t>
            </a:r>
          </a:p>
          <a:p>
            <a:pPr lvl="1"/>
            <a:r>
              <a:rPr lang="en-US" dirty="0"/>
              <a:t>Every IP can run their tool-of-choice to verify and produce collateral, and generate the standard format for SOCs that use a different tool</a:t>
            </a:r>
          </a:p>
          <a:p>
            <a:pPr lvl="1"/>
            <a:r>
              <a:rPr lang="en-US" dirty="0"/>
              <a:t>Every SOC can quickly (</a:t>
            </a:r>
            <a:r>
              <a:rPr lang="en-US" b="1" dirty="0"/>
              <a:t>time-to-market</a:t>
            </a:r>
            <a:r>
              <a:rPr lang="en-US" dirty="0"/>
              <a:t>) and safely (</a:t>
            </a:r>
            <a:r>
              <a:rPr lang="en-US" b="1" dirty="0"/>
              <a:t>quality</a:t>
            </a:r>
            <a:r>
              <a:rPr lang="en-US" dirty="0"/>
              <a:t>) integrate either native collateral, or translate from the standard collateral into their tool-of-choice</a:t>
            </a:r>
          </a:p>
          <a:p>
            <a:endParaRPr lang="en-US" dirty="0"/>
          </a:p>
          <a:p>
            <a:r>
              <a:rPr lang="en-US" dirty="0"/>
              <a:t>The </a:t>
            </a:r>
            <a:r>
              <a:rPr lang="en-US" dirty="0" err="1"/>
              <a:t>Accellera</a:t>
            </a:r>
            <a:r>
              <a:rPr lang="en-US" dirty="0"/>
              <a:t> CDC WG </a:t>
            </a:r>
            <a:r>
              <a:rPr lang="en-US" b="1" dirty="0"/>
              <a:t>goal</a:t>
            </a:r>
            <a:r>
              <a:rPr lang="en-US" dirty="0"/>
              <a:t>, as approved by the </a:t>
            </a:r>
            <a:r>
              <a:rPr lang="en-US" dirty="0" err="1"/>
              <a:t>Accellera</a:t>
            </a:r>
            <a:r>
              <a:rPr lang="en-US" dirty="0"/>
              <a:t> board is as follows: </a:t>
            </a:r>
          </a:p>
          <a:p>
            <a:pPr lvl="1"/>
            <a:r>
              <a:rPr lang="en-US" dirty="0"/>
              <a:t>Produce a </a:t>
            </a:r>
            <a:r>
              <a:rPr lang="fr-FR" dirty="0" err="1"/>
              <a:t>Language</a:t>
            </a:r>
            <a:r>
              <a:rPr lang="fr-FR" dirty="0"/>
              <a:t> Reference Manual </a:t>
            </a:r>
            <a:r>
              <a:rPr lang="en-US" b="1" dirty="0"/>
              <a:t>(LRM)</a:t>
            </a:r>
            <a:r>
              <a:rPr lang="en-US" dirty="0"/>
              <a:t> for publication</a:t>
            </a:r>
          </a:p>
          <a:p>
            <a:pPr lvl="1"/>
            <a:r>
              <a:rPr lang="en-US" dirty="0"/>
              <a:t>Enable all EDA vendors in developing tools that meet this specification in generated collateral</a:t>
            </a:r>
          </a:p>
          <a:p>
            <a:pPr lvl="1"/>
            <a:r>
              <a:rPr lang="en-US" dirty="0"/>
              <a:t>Enable IP companies to generate collateral using various vendor/tools</a:t>
            </a:r>
          </a:p>
          <a:p>
            <a:pPr lvl="1"/>
            <a:r>
              <a:rPr lang="en-US" dirty="0"/>
              <a:t>Enable SOC companies to consume generate collaterals from different vendor/tools into their tool-of-choice</a:t>
            </a:r>
          </a:p>
        </p:txBody>
      </p:sp>
      <p:sp>
        <p:nvSpPr>
          <p:cNvPr id="11" name="Slide Number Placeholder 10">
            <a:extLst>
              <a:ext uri="{FF2B5EF4-FFF2-40B4-BE49-F238E27FC236}">
                <a16:creationId xmlns:a16="http://schemas.microsoft.com/office/drawing/2014/main" id="{D9E01697-F186-D354-5716-EAE734AC39C6}"/>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62</a:t>
            </a:fld>
            <a:endParaRPr lang="en-US" dirty="0"/>
          </a:p>
        </p:txBody>
      </p:sp>
    </p:spTree>
    <p:extLst>
      <p:ext uri="{BB962C8B-B14F-4D97-AF65-F5344CB8AC3E}">
        <p14:creationId xmlns:p14="http://schemas.microsoft.com/office/powerpoint/2010/main" val="2948252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What was the problem?</a:t>
            </a:r>
          </a:p>
        </p:txBody>
      </p:sp>
      <p:graphicFrame>
        <p:nvGraphicFramePr>
          <p:cNvPr id="8" name="Content Placeholder 2">
            <a:extLst>
              <a:ext uri="{FF2B5EF4-FFF2-40B4-BE49-F238E27FC236}">
                <a16:creationId xmlns:a16="http://schemas.microsoft.com/office/drawing/2014/main" id="{492225AA-4CD8-2AB1-D288-C93F7D00AA65}"/>
              </a:ext>
            </a:extLst>
          </p:cNvPr>
          <p:cNvGraphicFramePr>
            <a:graphicFrameLocks noGrp="1"/>
          </p:cNvGraphicFramePr>
          <p:nvPr>
            <p:ph idx="1"/>
          </p:nvPr>
        </p:nvGraphicFramePr>
        <p:xfrm>
          <a:off x="609600" y="1447800"/>
          <a:ext cx="10972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lide Number Placeholder 10">
            <a:extLst>
              <a:ext uri="{FF2B5EF4-FFF2-40B4-BE49-F238E27FC236}">
                <a16:creationId xmlns:a16="http://schemas.microsoft.com/office/drawing/2014/main" id="{EF4DB982-F513-AFCF-88BA-E6C1E2688E6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63</a:t>
            </a:fld>
            <a:endParaRPr lang="en-US" dirty="0"/>
          </a:p>
        </p:txBody>
      </p:sp>
    </p:spTree>
    <p:extLst>
      <p:ext uri="{BB962C8B-B14F-4D97-AF65-F5344CB8AC3E}">
        <p14:creationId xmlns:p14="http://schemas.microsoft.com/office/powerpoint/2010/main" val="417162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a:xfrm>
            <a:off x="787400" y="0"/>
            <a:ext cx="10515600" cy="1325563"/>
          </a:xfrm>
        </p:spPr>
        <p:txBody>
          <a:bodyPr/>
          <a:lstStyle/>
          <a:p>
            <a:r>
              <a:rPr lang="en-US" b="1" dirty="0" err="1"/>
              <a:t>Accellera</a:t>
            </a:r>
            <a:r>
              <a:rPr lang="en-US" b="1" dirty="0"/>
              <a:t> CDC WG initiative</a:t>
            </a:r>
          </a:p>
        </p:txBody>
      </p:sp>
      <p:graphicFrame>
        <p:nvGraphicFramePr>
          <p:cNvPr id="9" name="Content Placeholder 2">
            <a:extLst>
              <a:ext uri="{FF2B5EF4-FFF2-40B4-BE49-F238E27FC236}">
                <a16:creationId xmlns:a16="http://schemas.microsoft.com/office/drawing/2014/main" id="{8C942A4C-3770-EF3F-D89D-17BAF6B2D612}"/>
              </a:ext>
            </a:extLst>
          </p:cNvPr>
          <p:cNvGraphicFramePr>
            <a:graphicFrameLocks noGrp="1"/>
          </p:cNvGraphicFramePr>
          <p:nvPr>
            <p:ph idx="1"/>
          </p:nvPr>
        </p:nvGraphicFramePr>
        <p:xfrm>
          <a:off x="609600" y="527059"/>
          <a:ext cx="109728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Slide Number Placeholder 12">
            <a:extLst>
              <a:ext uri="{FF2B5EF4-FFF2-40B4-BE49-F238E27FC236}">
                <a16:creationId xmlns:a16="http://schemas.microsoft.com/office/drawing/2014/main" id="{7E2ECBDE-0E65-CF94-1872-D6AE80D3D151}"/>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64</a:t>
            </a:fld>
            <a:endParaRPr lang="en-US" dirty="0"/>
          </a:p>
        </p:txBody>
      </p:sp>
      <p:graphicFrame>
        <p:nvGraphicFramePr>
          <p:cNvPr id="8" name="Table 7">
            <a:extLst>
              <a:ext uri="{FF2B5EF4-FFF2-40B4-BE49-F238E27FC236}">
                <a16:creationId xmlns:a16="http://schemas.microsoft.com/office/drawing/2014/main" id="{5304D11C-7290-FD62-55CE-ADE44310B0B2}"/>
              </a:ext>
            </a:extLst>
          </p:cNvPr>
          <p:cNvGraphicFramePr>
            <a:graphicFrameLocks noGrp="1"/>
          </p:cNvGraphicFramePr>
          <p:nvPr/>
        </p:nvGraphicFramePr>
        <p:xfrm>
          <a:off x="6438077" y="2202313"/>
          <a:ext cx="4746557" cy="1828800"/>
        </p:xfrm>
        <a:graphic>
          <a:graphicData uri="http://schemas.openxmlformats.org/drawingml/2006/table">
            <a:tbl>
              <a:tblPr firstRow="1" bandRow="1">
                <a:tableStyleId>{5C22544A-7EE6-4342-B048-85BDC9FD1C3A}</a:tableStyleId>
              </a:tblPr>
              <a:tblGrid>
                <a:gridCol w="616258">
                  <a:extLst>
                    <a:ext uri="{9D8B030D-6E8A-4147-A177-3AD203B41FA5}">
                      <a16:colId xmlns:a16="http://schemas.microsoft.com/office/drawing/2014/main" val="4125898252"/>
                    </a:ext>
                  </a:extLst>
                </a:gridCol>
                <a:gridCol w="2708329">
                  <a:extLst>
                    <a:ext uri="{9D8B030D-6E8A-4147-A177-3AD203B41FA5}">
                      <a16:colId xmlns:a16="http://schemas.microsoft.com/office/drawing/2014/main" val="2433546507"/>
                    </a:ext>
                  </a:extLst>
                </a:gridCol>
                <a:gridCol w="1421970">
                  <a:extLst>
                    <a:ext uri="{9D8B030D-6E8A-4147-A177-3AD203B41FA5}">
                      <a16:colId xmlns:a16="http://schemas.microsoft.com/office/drawing/2014/main" val="1080463292"/>
                    </a:ext>
                  </a:extLst>
                </a:gridCol>
              </a:tblGrid>
              <a:tr h="296886">
                <a:tc>
                  <a:txBody>
                    <a:bodyPr/>
                    <a:lstStyle/>
                    <a:p>
                      <a:r>
                        <a:rPr lang="en-US" dirty="0"/>
                        <a:t>Ver</a:t>
                      </a:r>
                    </a:p>
                  </a:txBody>
                  <a:tcPr/>
                </a:tc>
                <a:tc>
                  <a:txBody>
                    <a:bodyPr/>
                    <a:lstStyle/>
                    <a:p>
                      <a:r>
                        <a:rPr lang="en-US" dirty="0"/>
                        <a:t>Focus</a:t>
                      </a:r>
                    </a:p>
                  </a:txBody>
                  <a:tcPr/>
                </a:tc>
                <a:tc>
                  <a:txBody>
                    <a:bodyPr/>
                    <a:lstStyle/>
                    <a:p>
                      <a:r>
                        <a:rPr lang="en-US" dirty="0"/>
                        <a:t>Timeline</a:t>
                      </a:r>
                    </a:p>
                  </a:txBody>
                  <a:tcPr/>
                </a:tc>
                <a:extLst>
                  <a:ext uri="{0D108BD9-81ED-4DB2-BD59-A6C34878D82A}">
                    <a16:rowId xmlns:a16="http://schemas.microsoft.com/office/drawing/2014/main" val="3711734082"/>
                  </a:ext>
                </a:extLst>
              </a:tr>
              <a:tr h="296886">
                <a:tc>
                  <a:txBody>
                    <a:bodyPr/>
                    <a:lstStyle/>
                    <a:p>
                      <a:r>
                        <a:rPr lang="en-US" dirty="0"/>
                        <a:t>v0.1</a:t>
                      </a:r>
                    </a:p>
                  </a:txBody>
                  <a:tcPr/>
                </a:tc>
                <a:tc>
                  <a:txBody>
                    <a:bodyPr/>
                    <a:lstStyle/>
                    <a:p>
                      <a:r>
                        <a:rPr lang="en-US" dirty="0"/>
                        <a:t>CDC</a:t>
                      </a:r>
                    </a:p>
                  </a:txBody>
                  <a:tcPr/>
                </a:tc>
                <a:tc>
                  <a:txBody>
                    <a:bodyPr/>
                    <a:lstStyle/>
                    <a:p>
                      <a:r>
                        <a:rPr lang="en-US" dirty="0"/>
                        <a:t>Oct 2023</a:t>
                      </a:r>
                    </a:p>
                  </a:txBody>
                  <a:tcPr/>
                </a:tc>
                <a:extLst>
                  <a:ext uri="{0D108BD9-81ED-4DB2-BD59-A6C34878D82A}">
                    <a16:rowId xmlns:a16="http://schemas.microsoft.com/office/drawing/2014/main" val="3461410621"/>
                  </a:ext>
                </a:extLst>
              </a:tr>
              <a:tr h="296886">
                <a:tc>
                  <a:txBody>
                    <a:bodyPr/>
                    <a:lstStyle/>
                    <a:p>
                      <a:r>
                        <a:rPr lang="en-US" dirty="0"/>
                        <a:t>v0.3</a:t>
                      </a:r>
                    </a:p>
                  </a:txBody>
                  <a:tcPr/>
                </a:tc>
                <a:tc>
                  <a:txBody>
                    <a:bodyPr/>
                    <a:lstStyle/>
                    <a:p>
                      <a:r>
                        <a:rPr lang="en-US" dirty="0"/>
                        <a:t>RDC &amp; Assertions</a:t>
                      </a:r>
                    </a:p>
                  </a:txBody>
                  <a:tcPr/>
                </a:tc>
                <a:tc>
                  <a:txBody>
                    <a:bodyPr/>
                    <a:lstStyle/>
                    <a:p>
                      <a:r>
                        <a:rPr lang="en-US" dirty="0"/>
                        <a:t>July 2024</a:t>
                      </a:r>
                    </a:p>
                  </a:txBody>
                  <a:tcPr/>
                </a:tc>
                <a:extLst>
                  <a:ext uri="{0D108BD9-81ED-4DB2-BD59-A6C34878D82A}">
                    <a16:rowId xmlns:a16="http://schemas.microsoft.com/office/drawing/2014/main" val="4288751181"/>
                  </a:ext>
                </a:extLst>
              </a:tr>
              <a:tr h="296886">
                <a:tc>
                  <a:txBody>
                    <a:bodyPr/>
                    <a:lstStyle/>
                    <a:p>
                      <a:r>
                        <a:rPr lang="en-US" dirty="0"/>
                        <a:t>v0.5</a:t>
                      </a:r>
                    </a:p>
                  </a:txBody>
                  <a:tcPr/>
                </a:tc>
                <a:tc>
                  <a:txBody>
                    <a:bodyPr/>
                    <a:lstStyle/>
                    <a:p>
                      <a:r>
                        <a:rPr lang="en-US" dirty="0"/>
                        <a:t>Complexities &amp; Extensions</a:t>
                      </a:r>
                    </a:p>
                  </a:txBody>
                  <a:tcPr/>
                </a:tc>
                <a:tc>
                  <a:txBody>
                    <a:bodyPr/>
                    <a:lstStyle/>
                    <a:p>
                      <a:r>
                        <a:rPr lang="en-US" dirty="0"/>
                        <a:t>Feb 2025</a:t>
                      </a:r>
                    </a:p>
                  </a:txBody>
                  <a:tcPr/>
                </a:tc>
                <a:extLst>
                  <a:ext uri="{0D108BD9-81ED-4DB2-BD59-A6C34878D82A}">
                    <a16:rowId xmlns:a16="http://schemas.microsoft.com/office/drawing/2014/main" val="1626498518"/>
                  </a:ext>
                </a:extLst>
              </a:tr>
              <a:tr h="296886">
                <a:tc>
                  <a:txBody>
                    <a:bodyPr/>
                    <a:lstStyle/>
                    <a:p>
                      <a:r>
                        <a:rPr lang="en-US" dirty="0"/>
                        <a:t>v1.0</a:t>
                      </a:r>
                    </a:p>
                  </a:txBody>
                  <a:tcPr/>
                </a:tc>
                <a:tc>
                  <a:txBody>
                    <a:bodyPr/>
                    <a:lstStyle/>
                    <a:p>
                      <a:r>
                        <a:rPr lang="en-US" dirty="0"/>
                        <a:t>Final LRM release</a:t>
                      </a:r>
                    </a:p>
                  </a:txBody>
                  <a:tcPr/>
                </a:tc>
                <a:tc>
                  <a:txBody>
                    <a:bodyPr/>
                    <a:lstStyle/>
                    <a:p>
                      <a:r>
                        <a:rPr lang="en-US" dirty="0"/>
                        <a:t>June 2025</a:t>
                      </a:r>
                    </a:p>
                  </a:txBody>
                  <a:tcPr/>
                </a:tc>
                <a:extLst>
                  <a:ext uri="{0D108BD9-81ED-4DB2-BD59-A6C34878D82A}">
                    <a16:rowId xmlns:a16="http://schemas.microsoft.com/office/drawing/2014/main" val="3873782902"/>
                  </a:ext>
                </a:extLst>
              </a:tr>
            </a:tbl>
          </a:graphicData>
        </a:graphic>
      </p:graphicFrame>
      <p:graphicFrame>
        <p:nvGraphicFramePr>
          <p:cNvPr id="4" name="Table 3">
            <a:extLst>
              <a:ext uri="{FF2B5EF4-FFF2-40B4-BE49-F238E27FC236}">
                <a16:creationId xmlns:a16="http://schemas.microsoft.com/office/drawing/2014/main" id="{07DD21AA-4B8A-0A99-31D4-3E8E3A99DA4D}"/>
              </a:ext>
            </a:extLst>
          </p:cNvPr>
          <p:cNvGraphicFramePr>
            <a:graphicFrameLocks noGrp="1"/>
          </p:cNvGraphicFramePr>
          <p:nvPr/>
        </p:nvGraphicFramePr>
        <p:xfrm>
          <a:off x="254754" y="4394402"/>
          <a:ext cx="11853004" cy="1097280"/>
        </p:xfrm>
        <a:graphic>
          <a:graphicData uri="http://schemas.openxmlformats.org/drawingml/2006/table">
            <a:tbl>
              <a:tblPr firstRow="1" bandRow="1">
                <a:tableStyleId>{2D5ABB26-0587-4C30-8999-92F81FD0307C}</a:tableStyleId>
              </a:tblPr>
              <a:tblGrid>
                <a:gridCol w="1206184">
                  <a:extLst>
                    <a:ext uri="{9D8B030D-6E8A-4147-A177-3AD203B41FA5}">
                      <a16:colId xmlns:a16="http://schemas.microsoft.com/office/drawing/2014/main" val="2257981724"/>
                    </a:ext>
                  </a:extLst>
                </a:gridCol>
                <a:gridCol w="1026591">
                  <a:extLst>
                    <a:ext uri="{9D8B030D-6E8A-4147-A177-3AD203B41FA5}">
                      <a16:colId xmlns:a16="http://schemas.microsoft.com/office/drawing/2014/main" val="3437168487"/>
                    </a:ext>
                  </a:extLst>
                </a:gridCol>
                <a:gridCol w="1422319">
                  <a:extLst>
                    <a:ext uri="{9D8B030D-6E8A-4147-A177-3AD203B41FA5}">
                      <a16:colId xmlns:a16="http://schemas.microsoft.com/office/drawing/2014/main" val="1573813845"/>
                    </a:ext>
                  </a:extLst>
                </a:gridCol>
                <a:gridCol w="1597573">
                  <a:extLst>
                    <a:ext uri="{9D8B030D-6E8A-4147-A177-3AD203B41FA5}">
                      <a16:colId xmlns:a16="http://schemas.microsoft.com/office/drawing/2014/main" val="3361914739"/>
                    </a:ext>
                  </a:extLst>
                </a:gridCol>
                <a:gridCol w="2385848">
                  <a:extLst>
                    <a:ext uri="{9D8B030D-6E8A-4147-A177-3AD203B41FA5}">
                      <a16:colId xmlns:a16="http://schemas.microsoft.com/office/drawing/2014/main" val="1137342511"/>
                    </a:ext>
                  </a:extLst>
                </a:gridCol>
                <a:gridCol w="1198179">
                  <a:extLst>
                    <a:ext uri="{9D8B030D-6E8A-4147-A177-3AD203B41FA5}">
                      <a16:colId xmlns:a16="http://schemas.microsoft.com/office/drawing/2014/main" val="3704058243"/>
                    </a:ext>
                  </a:extLst>
                </a:gridCol>
                <a:gridCol w="2007476">
                  <a:extLst>
                    <a:ext uri="{9D8B030D-6E8A-4147-A177-3AD203B41FA5}">
                      <a16:colId xmlns:a16="http://schemas.microsoft.com/office/drawing/2014/main" val="2080060532"/>
                    </a:ext>
                  </a:extLst>
                </a:gridCol>
                <a:gridCol w="1008834">
                  <a:extLst>
                    <a:ext uri="{9D8B030D-6E8A-4147-A177-3AD203B41FA5}">
                      <a16:colId xmlns:a16="http://schemas.microsoft.com/office/drawing/2014/main" val="190495841"/>
                    </a:ext>
                  </a:extLst>
                </a:gridCol>
              </a:tblGrid>
              <a:tr h="122890">
                <a:tc>
                  <a:txBody>
                    <a:bodyPr/>
                    <a:lstStyle/>
                    <a:p>
                      <a:r>
                        <a:rPr lang="en-US" dirty="0" err="1"/>
                        <a:t>Agnisys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Aldec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Analog Devices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Arteris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Blue Pearl Software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Cadence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5909485"/>
                  </a:ext>
                </a:extLst>
              </a:tr>
              <a:tr h="122890">
                <a:tc>
                  <a:txBody>
                    <a:bodyPr/>
                    <a:lstStyle/>
                    <a:p>
                      <a:r>
                        <a:rPr lang="en-US" dirty="0"/>
                        <a:t>Huawei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Infineon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Intel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Marvel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Microchip Technologies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Microsoft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NVIDIA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NXP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0186622"/>
                  </a:ext>
                </a:extLst>
              </a:tr>
              <a:tr h="122890">
                <a:tc>
                  <a:txBody>
                    <a:bodyPr/>
                    <a:lstStyle/>
                    <a:p>
                      <a:r>
                        <a:rPr lang="en-US" dirty="0"/>
                        <a:t>Qualcomm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Renesas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Robert Bosch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Siemens EDA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 Micro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Synopsys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Verilab</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747185"/>
                  </a:ext>
                </a:extLst>
              </a:tr>
            </a:tbl>
          </a:graphicData>
        </a:graphic>
      </p:graphicFrame>
    </p:spTree>
    <p:extLst>
      <p:ext uri="{BB962C8B-B14F-4D97-AF65-F5344CB8AC3E}">
        <p14:creationId xmlns:p14="http://schemas.microsoft.com/office/powerpoint/2010/main" val="1894644650"/>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AB36FA04-F411-1949-5675-72E03DEB4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880" y="319463"/>
            <a:ext cx="8278961" cy="609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87C4636-641F-824D-E620-8366AD37E296}"/>
              </a:ext>
            </a:extLst>
          </p:cNvPr>
          <p:cNvSpPr>
            <a:spLocks noGrp="1"/>
          </p:cNvSpPr>
          <p:nvPr>
            <p:ph type="ctrTitle"/>
          </p:nvPr>
        </p:nvSpPr>
        <p:spPr>
          <a:xfrm>
            <a:off x="1649880" y="379284"/>
            <a:ext cx="5272214" cy="1000125"/>
          </a:xfrm>
          <a:solidFill>
            <a:schemeClr val="bg1"/>
          </a:solidFill>
        </p:spPr>
        <p:txBody>
          <a:bodyPr/>
          <a:lstStyle/>
          <a:p>
            <a:pPr algn="l"/>
            <a:r>
              <a:rPr lang="fr-FR" dirty="0" err="1">
                <a:solidFill>
                  <a:srgbClr val="FF0000"/>
                </a:solidFill>
              </a:rPr>
              <a:t>Achievements</a:t>
            </a:r>
            <a:endParaRPr lang="en-US" dirty="0">
              <a:solidFill>
                <a:srgbClr val="FF0000"/>
              </a:solidFill>
            </a:endParaRPr>
          </a:p>
        </p:txBody>
      </p:sp>
    </p:spTree>
    <p:extLst>
      <p:ext uri="{BB962C8B-B14F-4D97-AF65-F5344CB8AC3E}">
        <p14:creationId xmlns:p14="http://schemas.microsoft.com/office/powerpoint/2010/main" val="3215447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err="1"/>
              <a:t>Accellera</a:t>
            </a:r>
            <a:r>
              <a:rPr lang="en-US" b="1" dirty="0"/>
              <a:t> CDC WG Scope</a:t>
            </a:r>
          </a:p>
        </p:txBody>
      </p:sp>
      <p:graphicFrame>
        <p:nvGraphicFramePr>
          <p:cNvPr id="14" name="Content Placeholder 2">
            <a:extLst>
              <a:ext uri="{FF2B5EF4-FFF2-40B4-BE49-F238E27FC236}">
                <a16:creationId xmlns:a16="http://schemas.microsoft.com/office/drawing/2014/main" id="{5977987D-31E3-F5F0-34D1-8A5CC6DA307A}"/>
              </a:ext>
            </a:extLst>
          </p:cNvPr>
          <p:cNvGraphicFramePr>
            <a:graphicFrameLocks noGrp="1"/>
          </p:cNvGraphicFramePr>
          <p:nvPr>
            <p:ph idx="1"/>
          </p:nvPr>
        </p:nvGraphicFramePr>
        <p:xfrm>
          <a:off x="609600" y="1447800"/>
          <a:ext cx="10972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9">
            <a:extLst>
              <a:ext uri="{FF2B5EF4-FFF2-40B4-BE49-F238E27FC236}">
                <a16:creationId xmlns:a16="http://schemas.microsoft.com/office/drawing/2014/main" id="{2217D6C3-24C4-6381-72C0-E4ADE75FC991}"/>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66</a:t>
            </a:fld>
            <a:endParaRPr lang="en-US" dirty="0"/>
          </a:p>
        </p:txBody>
      </p:sp>
    </p:spTree>
    <p:extLst>
      <p:ext uri="{BB962C8B-B14F-4D97-AF65-F5344CB8AC3E}">
        <p14:creationId xmlns:p14="http://schemas.microsoft.com/office/powerpoint/2010/main" val="3151139441"/>
      </p:ext>
    </p:extLst>
  </p:cSld>
  <p:clrMapOvr>
    <a:masterClrMapping/>
  </p:clrMapOvr>
  <p:extLst>
    <p:ext uri="{6950BFC3-D8DA-4A85-94F7-54DA5524770B}">
      <p188:commentRel xmlns:p188="http://schemas.microsoft.com/office/powerpoint/2018/8/main" r:id="rId2"/>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198C-F2BC-4531-6369-5D948CAB955C}"/>
              </a:ext>
            </a:extLst>
          </p:cNvPr>
          <p:cNvSpPr>
            <a:spLocks noGrp="1"/>
          </p:cNvSpPr>
          <p:nvPr>
            <p:ph type="title"/>
          </p:nvPr>
        </p:nvSpPr>
        <p:spPr/>
        <p:txBody>
          <a:bodyPr/>
          <a:lstStyle/>
          <a:p>
            <a:r>
              <a:rPr lang="fr-FR" dirty="0"/>
              <a:t>The Five </a:t>
            </a:r>
            <a:r>
              <a:rPr lang="fr-FR" dirty="0" err="1"/>
              <a:t>Sub</a:t>
            </a:r>
            <a:r>
              <a:rPr lang="fr-FR" dirty="0"/>
              <a:t> </a:t>
            </a:r>
            <a:r>
              <a:rPr lang="fr-FR" dirty="0" err="1"/>
              <a:t>Working</a:t>
            </a:r>
            <a:r>
              <a:rPr lang="fr-FR" dirty="0"/>
              <a:t> Groups</a:t>
            </a:r>
            <a:endParaRPr lang="en-US" dirty="0"/>
          </a:p>
        </p:txBody>
      </p:sp>
      <p:graphicFrame>
        <p:nvGraphicFramePr>
          <p:cNvPr id="4" name="Content Placeholder 3">
            <a:extLst>
              <a:ext uri="{FF2B5EF4-FFF2-40B4-BE49-F238E27FC236}">
                <a16:creationId xmlns:a16="http://schemas.microsoft.com/office/drawing/2014/main" id="{A1082110-84E0-DCE5-651D-1289FA640057}"/>
              </a:ext>
            </a:extLst>
          </p:cNvPr>
          <p:cNvGraphicFramePr>
            <a:graphicFrameLocks noGrp="1"/>
          </p:cNvGraphicFramePr>
          <p:nvPr>
            <p:ph idx="1"/>
          </p:nvPr>
        </p:nvGraphicFramePr>
        <p:xfrm>
          <a:off x="-752475" y="1558925"/>
          <a:ext cx="82010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A3A6B84-CD04-E1D7-C014-1C6C18D0E5E6}"/>
              </a:ext>
            </a:extLst>
          </p:cNvPr>
          <p:cNvGraphicFramePr/>
          <p:nvPr/>
        </p:nvGraphicFramePr>
        <p:xfrm>
          <a:off x="7134225" y="633412"/>
          <a:ext cx="4533900" cy="55911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lide Number Placeholder 2">
            <a:extLst>
              <a:ext uri="{FF2B5EF4-FFF2-40B4-BE49-F238E27FC236}">
                <a16:creationId xmlns:a16="http://schemas.microsoft.com/office/drawing/2014/main" id="{37596AB1-13BB-2D21-ED5E-8E7CFFFE8C1F}"/>
              </a:ext>
            </a:extLst>
          </p:cNvPr>
          <p:cNvSpPr>
            <a:spLocks noGrp="1"/>
          </p:cNvSpPr>
          <p:nvPr>
            <p:ph type="sldNum" sz="quarter" idx="12"/>
          </p:nvPr>
        </p:nvSpPr>
        <p:spPr/>
        <p:txBody>
          <a:bodyPr/>
          <a:lstStyle/>
          <a:p>
            <a:pPr>
              <a:defRPr/>
            </a:pPr>
            <a:fld id="{9BED2C31-2823-4D5C-9492-C33302236782}" type="slidenum">
              <a:rPr lang="en-US" smtClean="0"/>
              <a:pPr>
                <a:defRPr/>
              </a:pPr>
              <a:t>67</a:t>
            </a:fld>
            <a:endParaRPr lang="en-US" dirty="0"/>
          </a:p>
        </p:txBody>
      </p:sp>
    </p:spTree>
    <p:extLst>
      <p:ext uri="{BB962C8B-B14F-4D97-AF65-F5344CB8AC3E}">
        <p14:creationId xmlns:p14="http://schemas.microsoft.com/office/powerpoint/2010/main" val="2826256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68</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sz="4400" b="1" dirty="0">
                <a:solidFill>
                  <a:schemeClr val="tx1"/>
                </a:solidFill>
              </a:rPr>
              <a:t>2.2 Assertion Subgroup</a:t>
            </a:r>
          </a:p>
        </p:txBody>
      </p:sp>
    </p:spTree>
    <p:extLst>
      <p:ext uri="{BB962C8B-B14F-4D97-AF65-F5344CB8AC3E}">
        <p14:creationId xmlns:p14="http://schemas.microsoft.com/office/powerpoint/2010/main" val="3067244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normAutofit/>
          </a:bodyPr>
          <a:lstStyle/>
          <a:p>
            <a:r>
              <a:rPr lang="en-US" b="1" dirty="0"/>
              <a:t>Assertion Subgroup Mission</a:t>
            </a:r>
          </a:p>
        </p:txBody>
      </p:sp>
      <p:sp>
        <p:nvSpPr>
          <p:cNvPr id="11" name="Slide Number Placeholder 10">
            <a:extLst>
              <a:ext uri="{FF2B5EF4-FFF2-40B4-BE49-F238E27FC236}">
                <a16:creationId xmlns:a16="http://schemas.microsoft.com/office/drawing/2014/main" id="{512D544C-1B1A-905E-0740-F890F4F530D3}"/>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69</a:t>
            </a:fld>
            <a:endParaRPr lang="en-US" dirty="0"/>
          </a:p>
        </p:txBody>
      </p:sp>
      <p:sp>
        <p:nvSpPr>
          <p:cNvPr id="26" name="TextBox 25">
            <a:extLst>
              <a:ext uri="{FF2B5EF4-FFF2-40B4-BE49-F238E27FC236}">
                <a16:creationId xmlns:a16="http://schemas.microsoft.com/office/drawing/2014/main" id="{B58B401B-11EA-18E2-15E5-1F23BEB4810E}"/>
              </a:ext>
            </a:extLst>
          </p:cNvPr>
          <p:cNvSpPr txBox="1"/>
          <p:nvPr/>
        </p:nvSpPr>
        <p:spPr>
          <a:xfrm>
            <a:off x="591717" y="2364085"/>
            <a:ext cx="10797850" cy="313932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Goal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1. Produce Language Reference Manual (LRM) addendum for Assertions.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2. Enable all EDA vendors in developing tools that meet specification for 	generating 	System Verilog Assertions (SVA) along with collateral.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3. Enable Intellectual Property (IP) companies to generate SVA along with collateral 	using various vendors/tools.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4. Enable System On Chip (SOC) companies to consume generated SVA from any 	vendor/tool into their tool of choice.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5C91580-A07E-6A40-9EAE-7F321B538EF9}"/>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Assertion</a:t>
            </a:r>
          </a:p>
        </p:txBody>
      </p:sp>
    </p:spTree>
    <p:extLst>
      <p:ext uri="{BB962C8B-B14F-4D97-AF65-F5344CB8AC3E}">
        <p14:creationId xmlns:p14="http://schemas.microsoft.com/office/powerpoint/2010/main" val="2164086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23D8D-5806-3691-E093-DD65EE997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7335B-C9AA-D398-75F8-876587418313}"/>
              </a:ext>
            </a:extLst>
          </p:cNvPr>
          <p:cNvSpPr>
            <a:spLocks noGrp="1"/>
          </p:cNvSpPr>
          <p:nvPr>
            <p:ph type="title"/>
          </p:nvPr>
        </p:nvSpPr>
        <p:spPr/>
        <p:txBody>
          <a:bodyPr/>
          <a:lstStyle/>
          <a:p>
            <a:r>
              <a:rPr lang="en-US" dirty="0"/>
              <a:t>Presenters Bio</a:t>
            </a:r>
          </a:p>
        </p:txBody>
      </p:sp>
      <p:sp>
        <p:nvSpPr>
          <p:cNvPr id="3" name="Content Placeholder 2">
            <a:extLst>
              <a:ext uri="{FF2B5EF4-FFF2-40B4-BE49-F238E27FC236}">
                <a16:creationId xmlns:a16="http://schemas.microsoft.com/office/drawing/2014/main" id="{C011715A-8B95-5939-4E67-93E26ECE060C}"/>
              </a:ext>
            </a:extLst>
          </p:cNvPr>
          <p:cNvSpPr>
            <a:spLocks noGrp="1"/>
          </p:cNvSpPr>
          <p:nvPr>
            <p:ph idx="1"/>
          </p:nvPr>
        </p:nvSpPr>
        <p:spPr>
          <a:xfrm>
            <a:off x="464939" y="2162976"/>
            <a:ext cx="8204276" cy="3119237"/>
          </a:xfrm>
        </p:spPr>
        <p:txBody>
          <a:bodyPr>
            <a:normAutofit/>
          </a:bodyPr>
          <a:lstStyle/>
          <a:p>
            <a:pPr>
              <a:lnSpc>
                <a:spcPct val="70000"/>
              </a:lnSpc>
            </a:pPr>
            <a:r>
              <a:rPr lang="en-US" sz="2000" b="1" dirty="0">
                <a:latin typeface="Gilroy"/>
              </a:rPr>
              <a:t>Farhad Ahmed</a:t>
            </a:r>
          </a:p>
          <a:p>
            <a:pPr marL="457200" lvl="1">
              <a:spcBef>
                <a:spcPts val="0"/>
              </a:spcBef>
            </a:pPr>
            <a:r>
              <a:rPr lang="en-US" sz="2000" dirty="0">
                <a:latin typeface="Gilroy"/>
                <a:ea typeface="Calibri" panose="020F0502020204030204" pitchFamily="34" charset="0"/>
              </a:rPr>
              <a:t>Farhad</a:t>
            </a:r>
            <a:r>
              <a:rPr lang="en-US" sz="2000" dirty="0">
                <a:effectLst/>
                <a:latin typeface="Gilroy"/>
                <a:ea typeface="Calibri" panose="020F0502020204030204" pitchFamily="34" charset="0"/>
              </a:rPr>
              <a:t> currently works as a </a:t>
            </a:r>
            <a:r>
              <a:rPr lang="en-US" sz="2000" dirty="0">
                <a:solidFill>
                  <a:srgbClr val="63B35F"/>
                </a:solidFill>
                <a:effectLst/>
                <a:latin typeface="Gilroy"/>
                <a:ea typeface="Calibri" panose="020F0502020204030204" pitchFamily="34" charset="0"/>
              </a:rPr>
              <a:t>Principal Product Engineer at</a:t>
            </a:r>
            <a:r>
              <a:rPr lang="en-US" sz="2000" dirty="0">
                <a:solidFill>
                  <a:srgbClr val="1F497D"/>
                </a:solidFill>
                <a:effectLst/>
                <a:latin typeface="Gilroy"/>
                <a:ea typeface="Calibri" panose="020F0502020204030204" pitchFamily="34" charset="0"/>
              </a:rPr>
              <a:t> </a:t>
            </a:r>
            <a:r>
              <a:rPr lang="en-US" sz="2000" dirty="0">
                <a:latin typeface="Gilroy"/>
                <a:ea typeface="Calibri" panose="020F0502020204030204" pitchFamily="34" charset="0"/>
              </a:rPr>
              <a:t>Siemens EDA Software</a:t>
            </a:r>
            <a:r>
              <a:rPr lang="en-US" sz="2000" dirty="0">
                <a:effectLst/>
                <a:latin typeface="Gilroy"/>
                <a:ea typeface="Calibri" panose="020F0502020204030204" pitchFamily="34" charset="0"/>
              </a:rPr>
              <a:t>.</a:t>
            </a:r>
          </a:p>
          <a:p>
            <a:pPr marL="457200" lvl="1">
              <a:spcBef>
                <a:spcPts val="0"/>
              </a:spcBef>
            </a:pPr>
            <a:r>
              <a:rPr lang="en-US" sz="2000" dirty="0">
                <a:effectLst/>
                <a:latin typeface="Gilroy"/>
                <a:ea typeface="Calibri" panose="020F0502020204030204" pitchFamily="34" charset="0"/>
              </a:rPr>
              <a:t>He </a:t>
            </a:r>
            <a:r>
              <a:rPr lang="en-US" sz="2000" dirty="0">
                <a:latin typeface="Gilroy"/>
                <a:ea typeface="Calibri" panose="020F0502020204030204" pitchFamily="34" charset="0"/>
              </a:rPr>
              <a:t>has been working in Chip Design and EDA companies for last 30+ years</a:t>
            </a:r>
            <a:r>
              <a:rPr lang="en-US" sz="2000" dirty="0">
                <a:effectLst/>
                <a:latin typeface="Gilroy"/>
                <a:ea typeface="Calibri" panose="020F0502020204030204" pitchFamily="34" charset="0"/>
              </a:rPr>
              <a:t>.</a:t>
            </a:r>
          </a:p>
          <a:p>
            <a:pPr marL="457200" lvl="1">
              <a:spcBef>
                <a:spcPts val="0"/>
              </a:spcBef>
            </a:pPr>
            <a:r>
              <a:rPr lang="en-US" sz="2000" dirty="0">
                <a:effectLst/>
                <a:latin typeface="Gilroy"/>
                <a:ea typeface="Calibri" panose="020F0502020204030204" pitchFamily="34" charset="0"/>
              </a:rPr>
              <a:t>He graduated with a B.Sc.(EE) degree from Bangladesh University of </a:t>
            </a:r>
            <a:r>
              <a:rPr lang="en-US" sz="2000" dirty="0" err="1">
                <a:effectLst/>
                <a:latin typeface="Gilroy"/>
                <a:ea typeface="Calibri" panose="020F0502020204030204" pitchFamily="34" charset="0"/>
              </a:rPr>
              <a:t>Engg</a:t>
            </a:r>
            <a:r>
              <a:rPr lang="en-US" sz="2000" dirty="0">
                <a:effectLst/>
                <a:latin typeface="Gilroy"/>
                <a:ea typeface="Calibri" panose="020F0502020204030204" pitchFamily="34" charset="0"/>
              </a:rPr>
              <a:t>. &amp; Technology and a M.Sc.(EE) from Washington State University.</a:t>
            </a:r>
          </a:p>
          <a:p>
            <a:pPr marL="457200" lvl="1">
              <a:spcBef>
                <a:spcPts val="0"/>
              </a:spcBef>
            </a:pPr>
            <a:r>
              <a:rPr lang="en-US" sz="2000" dirty="0">
                <a:effectLst/>
                <a:latin typeface="Gilroy"/>
                <a:ea typeface="Calibri" panose="020F0502020204030204" pitchFamily="34" charset="0"/>
              </a:rPr>
              <a:t>He started his career as an RTL Logic Designer for </a:t>
            </a:r>
            <a:r>
              <a:rPr lang="en-US" sz="2000" dirty="0">
                <a:latin typeface="Gilroy"/>
                <a:ea typeface="Calibri" panose="020F0502020204030204" pitchFamily="34" charset="0"/>
              </a:rPr>
              <a:t>Sun Microsystems working on SPARC microprocessors</a:t>
            </a:r>
            <a:r>
              <a:rPr lang="en-US" sz="2000" dirty="0">
                <a:effectLst/>
                <a:latin typeface="Gilroy"/>
                <a:ea typeface="Calibri" panose="020F0502020204030204" pitchFamily="34" charset="0"/>
              </a:rPr>
              <a:t>.</a:t>
            </a:r>
          </a:p>
        </p:txBody>
      </p:sp>
      <p:sp>
        <p:nvSpPr>
          <p:cNvPr id="4" name="Slide Number Placeholder 11">
            <a:extLst>
              <a:ext uri="{FF2B5EF4-FFF2-40B4-BE49-F238E27FC236}">
                <a16:creationId xmlns:a16="http://schemas.microsoft.com/office/drawing/2014/main" id="{2E04DCB2-3300-A58A-A3D6-3D16F3766E8A}"/>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a:t>
            </a:fld>
            <a:endParaRPr lang="en-US" dirty="0"/>
          </a:p>
        </p:txBody>
      </p:sp>
      <p:sp>
        <p:nvSpPr>
          <p:cNvPr id="6" name="Slide Number Placeholder 5">
            <a:extLst>
              <a:ext uri="{FF2B5EF4-FFF2-40B4-BE49-F238E27FC236}">
                <a16:creationId xmlns:a16="http://schemas.microsoft.com/office/drawing/2014/main" id="{324A12B5-9E0B-EE6E-D076-8DB2A7FBFFFF}"/>
              </a:ext>
            </a:extLst>
          </p:cNvPr>
          <p:cNvSpPr>
            <a:spLocks noGrp="1"/>
          </p:cNvSpPr>
          <p:nvPr>
            <p:ph type="sldNum" sz="quarter" idx="12"/>
          </p:nvPr>
        </p:nvSpPr>
        <p:spPr/>
        <p:txBody>
          <a:bodyPr/>
          <a:lstStyle/>
          <a:p>
            <a:pPr>
              <a:defRPr/>
            </a:pPr>
            <a:fld id="{9BED2C31-2823-4D5C-9492-C33302236782}" type="slidenum">
              <a:rPr lang="en-US" smtClean="0"/>
              <a:pPr>
                <a:defRPr/>
              </a:pPr>
              <a:t>7</a:t>
            </a:fld>
            <a:endParaRPr lang="en-US" dirty="0"/>
          </a:p>
        </p:txBody>
      </p:sp>
      <p:pic>
        <p:nvPicPr>
          <p:cNvPr id="5" name="Picture 4" descr="A person wearing glasses&#10;&#10;Description automatically generated with medium confidence">
            <a:extLst>
              <a:ext uri="{FF2B5EF4-FFF2-40B4-BE49-F238E27FC236}">
                <a16:creationId xmlns:a16="http://schemas.microsoft.com/office/drawing/2014/main" id="{0A2C9153-0B98-6DC9-E7DD-4ECB1B499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3090" y="2269559"/>
            <a:ext cx="1805413" cy="2126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6194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Assertion Subgroup</a:t>
            </a:r>
          </a:p>
        </p:txBody>
      </p:sp>
      <p:sp>
        <p:nvSpPr>
          <p:cNvPr id="8" name="Content Placeholder 7">
            <a:extLst>
              <a:ext uri="{FF2B5EF4-FFF2-40B4-BE49-F238E27FC236}">
                <a16:creationId xmlns:a16="http://schemas.microsoft.com/office/drawing/2014/main" id="{AE857439-FC02-71A0-0759-CCABD7BCB4E1}"/>
              </a:ext>
            </a:extLst>
          </p:cNvPr>
          <p:cNvSpPr>
            <a:spLocks noGrp="1"/>
          </p:cNvSpPr>
          <p:nvPr>
            <p:ph idx="1"/>
          </p:nvPr>
        </p:nvSpPr>
        <p:spPr>
          <a:xfrm>
            <a:off x="609600" y="1447801"/>
            <a:ext cx="5499101" cy="4495800"/>
          </a:xfrm>
        </p:spPr>
        <p:txBody>
          <a:bodyPr>
            <a:normAutofit/>
          </a:bodyPr>
          <a:lstStyle/>
          <a:p>
            <a:r>
              <a:rPr lang="en-US" sz="2200" dirty="0"/>
              <a:t>CDC architectures are studied for possible verification strategies.</a:t>
            </a:r>
          </a:p>
          <a:p>
            <a:r>
              <a:rPr lang="en-US" sz="2200" dirty="0"/>
              <a:t>Guidance to produce re-useable SVA for both Formal and Dynamic Verification.</a:t>
            </a:r>
          </a:p>
          <a:p>
            <a:r>
              <a:rPr lang="en-US" sz="2200" dirty="0"/>
              <a:t>Guidance extracted from collateral.</a:t>
            </a:r>
          </a:p>
          <a:p>
            <a:r>
              <a:rPr lang="en-US" sz="2200" dirty="0"/>
              <a:t>Guidance must follow SVA LRM.</a:t>
            </a:r>
          </a:p>
          <a:p>
            <a:r>
              <a:rPr lang="en-US" sz="2200" dirty="0"/>
              <a:t>Guidance must be tool/vendor independent.</a:t>
            </a:r>
          </a:p>
          <a:p>
            <a:r>
              <a:rPr lang="en-US" sz="2200" dirty="0"/>
              <a:t>Current Work</a:t>
            </a:r>
          </a:p>
          <a:p>
            <a:r>
              <a:rPr lang="en-US" sz="2200" dirty="0"/>
              <a:t>Future Work </a:t>
            </a:r>
          </a:p>
        </p:txBody>
      </p:sp>
      <p:sp>
        <p:nvSpPr>
          <p:cNvPr id="19" name="Slide Number Placeholder 18">
            <a:extLst>
              <a:ext uri="{FF2B5EF4-FFF2-40B4-BE49-F238E27FC236}">
                <a16:creationId xmlns:a16="http://schemas.microsoft.com/office/drawing/2014/main" id="{00510640-0C35-8A1B-340E-0D7978BA2ACA}"/>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70</a:t>
            </a:fld>
            <a:endParaRPr lang="en-US" dirty="0"/>
          </a:p>
        </p:txBody>
      </p:sp>
      <p:pic>
        <p:nvPicPr>
          <p:cNvPr id="3" name="Picture 2">
            <a:extLst>
              <a:ext uri="{FF2B5EF4-FFF2-40B4-BE49-F238E27FC236}">
                <a16:creationId xmlns:a16="http://schemas.microsoft.com/office/drawing/2014/main" id="{5B673613-D112-AC25-4048-7647BE766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644" y="991837"/>
            <a:ext cx="5943600" cy="4519295"/>
          </a:xfrm>
          <a:prstGeom prst="rect">
            <a:avLst/>
          </a:prstGeom>
        </p:spPr>
      </p:pic>
      <p:sp>
        <p:nvSpPr>
          <p:cNvPr id="7" name="Oval 6">
            <a:extLst>
              <a:ext uri="{FF2B5EF4-FFF2-40B4-BE49-F238E27FC236}">
                <a16:creationId xmlns:a16="http://schemas.microsoft.com/office/drawing/2014/main" id="{CABDDD57-AA7F-213D-C6B2-92C6C5E7294D}"/>
              </a:ext>
            </a:extLst>
          </p:cNvPr>
          <p:cNvSpPr/>
          <p:nvPr/>
        </p:nvSpPr>
        <p:spPr>
          <a:xfrm>
            <a:off x="6037430" y="4137154"/>
            <a:ext cx="2707341" cy="905435"/>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F01EC4-845C-424A-E67C-040258B51BE6}"/>
              </a:ext>
            </a:extLst>
          </p:cNvPr>
          <p:cNvSpPr/>
          <p:nvPr/>
        </p:nvSpPr>
        <p:spPr>
          <a:xfrm>
            <a:off x="9021481" y="4140970"/>
            <a:ext cx="2707341" cy="905435"/>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9D1A557-8D5F-8091-6C71-F1D201482FEA}"/>
              </a:ext>
            </a:extLst>
          </p:cNvPr>
          <p:cNvCxnSpPr>
            <a:cxnSpLocks/>
          </p:cNvCxnSpPr>
          <p:nvPr/>
        </p:nvCxnSpPr>
        <p:spPr>
          <a:xfrm>
            <a:off x="2513745" y="4443809"/>
            <a:ext cx="3480175" cy="28309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E977603-9690-B6A0-15B5-BB1E21587569}"/>
              </a:ext>
            </a:extLst>
          </p:cNvPr>
          <p:cNvSpPr/>
          <p:nvPr/>
        </p:nvSpPr>
        <p:spPr>
          <a:xfrm>
            <a:off x="6063130" y="5024367"/>
            <a:ext cx="1963270" cy="58270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34D0BD2-5469-27BE-3A40-BECA2E39960F}"/>
              </a:ext>
            </a:extLst>
          </p:cNvPr>
          <p:cNvSpPr/>
          <p:nvPr/>
        </p:nvSpPr>
        <p:spPr>
          <a:xfrm>
            <a:off x="9021481" y="5038803"/>
            <a:ext cx="1963270" cy="58270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C3DD6EF4-CB2E-D99B-8813-8FA6C05FBE9D}"/>
              </a:ext>
            </a:extLst>
          </p:cNvPr>
          <p:cNvCxnSpPr>
            <a:cxnSpLocks/>
          </p:cNvCxnSpPr>
          <p:nvPr/>
        </p:nvCxnSpPr>
        <p:spPr>
          <a:xfrm>
            <a:off x="2402371" y="4843448"/>
            <a:ext cx="3693538" cy="582706"/>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9" name="Rectangle: Rounded Corners 8">
            <a:extLst>
              <a:ext uri="{FF2B5EF4-FFF2-40B4-BE49-F238E27FC236}">
                <a16:creationId xmlns:a16="http://schemas.microsoft.com/office/drawing/2014/main" id="{6E9AECC4-348B-7DC7-98B0-B09CC8D44F3D}"/>
              </a:ext>
            </a:extLst>
          </p:cNvPr>
          <p:cNvSpPr/>
          <p:nvPr/>
        </p:nvSpPr>
        <p:spPr bwMode="auto">
          <a:xfrm>
            <a:off x="9966661" y="655138"/>
            <a:ext cx="2036179" cy="673397"/>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Assertion</a:t>
            </a:r>
          </a:p>
        </p:txBody>
      </p:sp>
    </p:spTree>
    <p:extLst>
      <p:ext uri="{BB962C8B-B14F-4D97-AF65-F5344CB8AC3E}">
        <p14:creationId xmlns:p14="http://schemas.microsoft.com/office/powerpoint/2010/main" val="16447356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Assertion Subgroup</a:t>
            </a:r>
          </a:p>
        </p:txBody>
      </p:sp>
      <p:sp>
        <p:nvSpPr>
          <p:cNvPr id="12" name="Slide Number Placeholder 11">
            <a:extLst>
              <a:ext uri="{FF2B5EF4-FFF2-40B4-BE49-F238E27FC236}">
                <a16:creationId xmlns:a16="http://schemas.microsoft.com/office/drawing/2014/main" id="{3C6B3A68-0C32-A901-F922-357C0F0932C8}"/>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71</a:t>
            </a:fld>
            <a:endParaRPr lang="en-US" dirty="0"/>
          </a:p>
        </p:txBody>
      </p:sp>
      <p:sp>
        <p:nvSpPr>
          <p:cNvPr id="9" name="Rectangle: Rounded Corners 8">
            <a:extLst>
              <a:ext uri="{FF2B5EF4-FFF2-40B4-BE49-F238E27FC236}">
                <a16:creationId xmlns:a16="http://schemas.microsoft.com/office/drawing/2014/main" id="{6E9AECC4-348B-7DC7-98B0-B09CC8D44F3D}"/>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Assertion</a:t>
            </a:r>
          </a:p>
        </p:txBody>
      </p:sp>
      <p:pic>
        <p:nvPicPr>
          <p:cNvPr id="13" name="Picture 12" descr="A diagram of a computer code&#10;&#10;Description automatically generated">
            <a:extLst>
              <a:ext uri="{FF2B5EF4-FFF2-40B4-BE49-F238E27FC236}">
                <a16:creationId xmlns:a16="http://schemas.microsoft.com/office/drawing/2014/main" id="{88B61D53-D7E4-AA9D-C4C6-1CA45FF8C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746" y="1825470"/>
            <a:ext cx="5479424" cy="1632171"/>
          </a:xfrm>
          <a:prstGeom prst="rect">
            <a:avLst/>
          </a:prstGeom>
        </p:spPr>
      </p:pic>
      <p:pic>
        <p:nvPicPr>
          <p:cNvPr id="15" name="Picture 14" descr="A diagram of a diagram&#10;&#10;Description automatically generated with medium confidence">
            <a:extLst>
              <a:ext uri="{FF2B5EF4-FFF2-40B4-BE49-F238E27FC236}">
                <a16:creationId xmlns:a16="http://schemas.microsoft.com/office/drawing/2014/main" id="{D32FCAC5-3161-BCB7-845B-59B1BBEC1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630" y="3642870"/>
            <a:ext cx="4924239" cy="2027632"/>
          </a:xfrm>
          <a:prstGeom prst="rect">
            <a:avLst/>
          </a:prstGeom>
        </p:spPr>
      </p:pic>
      <p:pic>
        <p:nvPicPr>
          <p:cNvPr id="16" name="Picture 15">
            <a:extLst>
              <a:ext uri="{FF2B5EF4-FFF2-40B4-BE49-F238E27FC236}">
                <a16:creationId xmlns:a16="http://schemas.microsoft.com/office/drawing/2014/main" id="{73154BF8-DA58-35E1-C51E-15617DD53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299" y="3836872"/>
            <a:ext cx="5748317" cy="1970556"/>
          </a:xfrm>
          <a:prstGeom prst="rect">
            <a:avLst/>
          </a:prstGeom>
        </p:spPr>
      </p:pic>
      <p:cxnSp>
        <p:nvCxnSpPr>
          <p:cNvPr id="18" name="Connector: Curved 17">
            <a:extLst>
              <a:ext uri="{FF2B5EF4-FFF2-40B4-BE49-F238E27FC236}">
                <a16:creationId xmlns:a16="http://schemas.microsoft.com/office/drawing/2014/main" id="{A1E4E936-F7A9-E330-F59A-F7E595082B7E}"/>
              </a:ext>
            </a:extLst>
          </p:cNvPr>
          <p:cNvCxnSpPr/>
          <p:nvPr/>
        </p:nvCxnSpPr>
        <p:spPr>
          <a:xfrm rot="16200000" flipV="1">
            <a:off x="9409356" y="4358282"/>
            <a:ext cx="365760" cy="286871"/>
          </a:xfrm>
          <a:prstGeom prst="curvedConnector3">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E857439-FC02-71A0-0759-CCABD7BCB4E1}"/>
              </a:ext>
            </a:extLst>
          </p:cNvPr>
          <p:cNvSpPr>
            <a:spLocks noGrp="1"/>
          </p:cNvSpPr>
          <p:nvPr>
            <p:ph idx="1"/>
          </p:nvPr>
        </p:nvSpPr>
        <p:spPr>
          <a:xfrm>
            <a:off x="466807" y="1661203"/>
            <a:ext cx="10515600" cy="4351338"/>
          </a:xfrm>
        </p:spPr>
        <p:txBody>
          <a:bodyPr>
            <a:normAutofit/>
          </a:bodyPr>
          <a:lstStyle/>
          <a:p>
            <a:r>
              <a:rPr lang="en-US" sz="2200" dirty="0"/>
              <a:t>Possible Integration Scenarios under consideration:</a:t>
            </a:r>
          </a:p>
          <a:p>
            <a:pPr lvl="1"/>
            <a:r>
              <a:rPr lang="en-US" sz="1800" dirty="0"/>
              <a:t>Blackbox IP to Blackbox IP at SoC level.</a:t>
            </a:r>
          </a:p>
          <a:p>
            <a:pPr lvl="1"/>
            <a:r>
              <a:rPr lang="en-US" sz="1800" dirty="0"/>
              <a:t>SoC level glue logic to Blackbox IP.</a:t>
            </a:r>
          </a:p>
          <a:p>
            <a:pPr lvl="1"/>
            <a:r>
              <a:rPr lang="en-US" sz="1800" dirty="0"/>
              <a:t>Blackbox to SoC level glue logic.</a:t>
            </a:r>
          </a:p>
          <a:p>
            <a:pPr lvl="1"/>
            <a:r>
              <a:rPr lang="en-US" sz="1800" dirty="0"/>
              <a:t>Full Whitebox verification at IP level.</a:t>
            </a:r>
          </a:p>
        </p:txBody>
      </p:sp>
    </p:spTree>
    <p:extLst>
      <p:ext uri="{BB962C8B-B14F-4D97-AF65-F5344CB8AC3E}">
        <p14:creationId xmlns:p14="http://schemas.microsoft.com/office/powerpoint/2010/main" val="2766460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72</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sz="4400" b="1" dirty="0">
                <a:solidFill>
                  <a:schemeClr val="tx1"/>
                </a:solidFill>
              </a:rPr>
              <a:t>2.3 Output Collateral Subgroup</a:t>
            </a:r>
          </a:p>
        </p:txBody>
      </p:sp>
    </p:spTree>
    <p:extLst>
      <p:ext uri="{BB962C8B-B14F-4D97-AF65-F5344CB8AC3E}">
        <p14:creationId xmlns:p14="http://schemas.microsoft.com/office/powerpoint/2010/main" val="4113614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normAutofit/>
          </a:bodyPr>
          <a:lstStyle/>
          <a:p>
            <a:r>
              <a:rPr lang="en-US" b="1" dirty="0"/>
              <a:t>Output Collateral Subgroup</a:t>
            </a:r>
          </a:p>
        </p:txBody>
      </p:sp>
      <p:sp>
        <p:nvSpPr>
          <p:cNvPr id="12" name="Slide Number Placeholder 11">
            <a:extLst>
              <a:ext uri="{FF2B5EF4-FFF2-40B4-BE49-F238E27FC236}">
                <a16:creationId xmlns:a16="http://schemas.microsoft.com/office/drawing/2014/main" id="{64E42227-0175-DB0E-D183-C8409FAB2D23}"/>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73</a:t>
            </a:fld>
            <a:endParaRPr lang="en-US" dirty="0"/>
          </a:p>
        </p:txBody>
      </p:sp>
      <p:graphicFrame>
        <p:nvGraphicFramePr>
          <p:cNvPr id="3" name="Diagram 2">
            <a:extLst>
              <a:ext uri="{FF2B5EF4-FFF2-40B4-BE49-F238E27FC236}">
                <a16:creationId xmlns:a16="http://schemas.microsoft.com/office/drawing/2014/main" id="{E6E9A6EF-FACA-B4B9-333D-CD9210107923}"/>
              </a:ext>
            </a:extLst>
          </p:cNvPr>
          <p:cNvGraphicFramePr/>
          <p:nvPr/>
        </p:nvGraphicFramePr>
        <p:xfrm>
          <a:off x="153595" y="1432431"/>
          <a:ext cx="11227367" cy="4329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Rounded Corners 3">
            <a:extLst>
              <a:ext uri="{FF2B5EF4-FFF2-40B4-BE49-F238E27FC236}">
                <a16:creationId xmlns:a16="http://schemas.microsoft.com/office/drawing/2014/main" id="{6B03F9C1-62B8-AEE8-A295-F482CE2429D3}"/>
              </a:ext>
            </a:extLst>
          </p:cNvPr>
          <p:cNvSpPr/>
          <p:nvPr/>
        </p:nvSpPr>
        <p:spPr bwMode="auto">
          <a:xfrm>
            <a:off x="10060570" y="524825"/>
            <a:ext cx="2036180" cy="673397"/>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Output-Collateral</a:t>
            </a:r>
          </a:p>
        </p:txBody>
      </p:sp>
    </p:spTree>
    <p:extLst>
      <p:ext uri="{BB962C8B-B14F-4D97-AF65-F5344CB8AC3E}">
        <p14:creationId xmlns:p14="http://schemas.microsoft.com/office/powerpoint/2010/main" val="2742532346"/>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35C4A3C-3AC0-C21A-C5F9-038C65B09252}"/>
              </a:ext>
            </a:extLst>
          </p:cNvPr>
          <p:cNvSpPr/>
          <p:nvPr/>
        </p:nvSpPr>
        <p:spPr bwMode="auto">
          <a:xfrm>
            <a:off x="10060570" y="514993"/>
            <a:ext cx="2036180" cy="673397"/>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Output-Collateral</a:t>
            </a:r>
          </a:p>
        </p:txBody>
      </p:sp>
      <p:sp>
        <p:nvSpPr>
          <p:cNvPr id="2" name="Title 1">
            <a:extLst>
              <a:ext uri="{FF2B5EF4-FFF2-40B4-BE49-F238E27FC236}">
                <a16:creationId xmlns:a16="http://schemas.microsoft.com/office/drawing/2014/main" id="{5C094FD6-0435-0D67-9076-4D25B214FCDB}"/>
              </a:ext>
            </a:extLst>
          </p:cNvPr>
          <p:cNvSpPr>
            <a:spLocks noGrp="1"/>
          </p:cNvSpPr>
          <p:nvPr>
            <p:ph type="title"/>
          </p:nvPr>
        </p:nvSpPr>
        <p:spPr>
          <a:xfrm>
            <a:off x="95250" y="514993"/>
            <a:ext cx="2946400" cy="2071789"/>
          </a:xfrm>
        </p:spPr>
        <p:txBody>
          <a:bodyPr vert="horz" lIns="91440" tIns="45720" rIns="91440" bIns="45720" rtlCol="0" anchor="ctr">
            <a:normAutofit/>
          </a:bodyPr>
          <a:lstStyle/>
          <a:p>
            <a:r>
              <a:rPr lang="en-US" sz="3200" b="1" kern="1200" dirty="0">
                <a:solidFill>
                  <a:schemeClr val="tx1"/>
                </a:solidFill>
                <a:latin typeface="+mj-lt"/>
                <a:ea typeface="+mj-ea"/>
                <a:cs typeface="+mj-cs"/>
              </a:rPr>
              <a:t>Attributes Table in LRM </a:t>
            </a:r>
            <a:r>
              <a:rPr lang="en-US" sz="3200" b="1" kern="1200" dirty="0">
                <a:solidFill>
                  <a:schemeClr val="tx1"/>
                </a:solidFill>
                <a:latin typeface="+mj-lt"/>
                <a:ea typeface="+mj-ea"/>
                <a:cs typeface="+mj-cs"/>
                <a:sym typeface="Wingdings" panose="05000000000000000000" pitchFamily="2" charset="2"/>
              </a:rPr>
              <a:t>v0.4</a:t>
            </a:r>
            <a:r>
              <a:rPr lang="en-US" sz="3200" b="1" kern="1200" dirty="0">
                <a:solidFill>
                  <a:schemeClr val="tx1"/>
                </a:solidFill>
                <a:latin typeface="+mj-lt"/>
                <a:ea typeface="+mj-ea"/>
                <a:cs typeface="+mj-cs"/>
              </a:rPr>
              <a:t> </a:t>
            </a:r>
          </a:p>
        </p:txBody>
      </p:sp>
      <p:sp>
        <p:nvSpPr>
          <p:cNvPr id="11" name="Slide Number Placeholder 10">
            <a:extLst>
              <a:ext uri="{FF2B5EF4-FFF2-40B4-BE49-F238E27FC236}">
                <a16:creationId xmlns:a16="http://schemas.microsoft.com/office/drawing/2014/main" id="{63649025-2570-AA91-AFB1-82610897673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74</a:t>
            </a:fld>
            <a:endParaRPr lang="en-US" dirty="0"/>
          </a:p>
        </p:txBody>
      </p:sp>
      <p:graphicFrame>
        <p:nvGraphicFramePr>
          <p:cNvPr id="10" name="Tabelle 9">
            <a:extLst>
              <a:ext uri="{FF2B5EF4-FFF2-40B4-BE49-F238E27FC236}">
                <a16:creationId xmlns:a16="http://schemas.microsoft.com/office/drawing/2014/main" id="{2AF948E9-ED59-4894-9AD8-F4348859D692}"/>
              </a:ext>
            </a:extLst>
          </p:cNvPr>
          <p:cNvGraphicFramePr>
            <a:graphicFrameLocks noGrp="1"/>
          </p:cNvGraphicFramePr>
          <p:nvPr/>
        </p:nvGraphicFramePr>
        <p:xfrm>
          <a:off x="2868127" y="215497"/>
          <a:ext cx="6912481" cy="5571836"/>
        </p:xfrm>
        <a:graphic>
          <a:graphicData uri="http://schemas.openxmlformats.org/drawingml/2006/table">
            <a:tbl>
              <a:tblPr/>
              <a:tblGrid>
                <a:gridCol w="910040">
                  <a:extLst>
                    <a:ext uri="{9D8B030D-6E8A-4147-A177-3AD203B41FA5}">
                      <a16:colId xmlns:a16="http://schemas.microsoft.com/office/drawing/2014/main" val="4208330243"/>
                    </a:ext>
                  </a:extLst>
                </a:gridCol>
                <a:gridCol w="1041410">
                  <a:extLst>
                    <a:ext uri="{9D8B030D-6E8A-4147-A177-3AD203B41FA5}">
                      <a16:colId xmlns:a16="http://schemas.microsoft.com/office/drawing/2014/main" val="2425500910"/>
                    </a:ext>
                  </a:extLst>
                </a:gridCol>
                <a:gridCol w="907652">
                  <a:extLst>
                    <a:ext uri="{9D8B030D-6E8A-4147-A177-3AD203B41FA5}">
                      <a16:colId xmlns:a16="http://schemas.microsoft.com/office/drawing/2014/main" val="618765959"/>
                    </a:ext>
                  </a:extLst>
                </a:gridCol>
                <a:gridCol w="3403692">
                  <a:extLst>
                    <a:ext uri="{9D8B030D-6E8A-4147-A177-3AD203B41FA5}">
                      <a16:colId xmlns:a16="http://schemas.microsoft.com/office/drawing/2014/main" val="1067351208"/>
                    </a:ext>
                  </a:extLst>
                </a:gridCol>
                <a:gridCol w="649687">
                  <a:extLst>
                    <a:ext uri="{9D8B030D-6E8A-4147-A177-3AD203B41FA5}">
                      <a16:colId xmlns:a16="http://schemas.microsoft.com/office/drawing/2014/main" val="719391977"/>
                    </a:ext>
                  </a:extLst>
                </a:gridCol>
              </a:tblGrid>
              <a:tr h="121403">
                <a:tc>
                  <a:txBody>
                    <a:bodyPr/>
                    <a:lstStyle/>
                    <a:p>
                      <a:pPr algn="l" fontAlgn="b"/>
                      <a:r>
                        <a:rPr lang="en-US" sz="700" b="1" i="0" u="none" strike="noStrike" dirty="0">
                          <a:solidFill>
                            <a:srgbClr val="000000"/>
                          </a:solidFill>
                          <a:effectLst/>
                          <a:latin typeface="Calibri" panose="020F0502020204030204" pitchFamily="34" charset="0"/>
                        </a:rPr>
                        <a:t>Domain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D9D9"/>
                    </a:solidFill>
                  </a:tcPr>
                </a:tc>
                <a:tc>
                  <a:txBody>
                    <a:bodyPr/>
                    <a:lstStyle/>
                    <a:p>
                      <a:pPr algn="l" fontAlgn="b"/>
                      <a:r>
                        <a:rPr lang="en-US" sz="700" b="1" i="0" u="none" strike="noStrike">
                          <a:solidFill>
                            <a:srgbClr val="000000"/>
                          </a:solidFill>
                          <a:effectLst/>
                          <a:latin typeface="Calibri" panose="020F0502020204030204" pitchFamily="34" charset="0"/>
                        </a:rPr>
                        <a:t>Attribute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D9D9"/>
                    </a:solidFill>
                  </a:tcPr>
                </a:tc>
                <a:tc>
                  <a:txBody>
                    <a:bodyPr/>
                    <a:lstStyle/>
                    <a:p>
                      <a:pPr algn="l" fontAlgn="b"/>
                      <a:r>
                        <a:rPr lang="en-US" sz="700" b="1" i="0" u="none" strike="noStrike">
                          <a:solidFill>
                            <a:srgbClr val="000000"/>
                          </a:solidFill>
                          <a:effectLst/>
                          <a:latin typeface="Calibri" panose="020F0502020204030204" pitchFamily="34" charset="0"/>
                        </a:rPr>
                        <a:t>Type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D9D9"/>
                    </a:solidFill>
                  </a:tcPr>
                </a:tc>
                <a:tc>
                  <a:txBody>
                    <a:bodyPr/>
                    <a:lstStyle/>
                    <a:p>
                      <a:pPr algn="l" fontAlgn="b"/>
                      <a:r>
                        <a:rPr lang="en-US" sz="700" b="1" i="0" u="none" strike="noStrike">
                          <a:solidFill>
                            <a:srgbClr val="000000"/>
                          </a:solidFill>
                          <a:effectLst/>
                          <a:latin typeface="Calibri" panose="020F0502020204030204" pitchFamily="34" charset="0"/>
                        </a:rPr>
                        <a:t>Values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D9D9"/>
                    </a:solidFill>
                  </a:tcPr>
                </a:tc>
                <a:tc>
                  <a:txBody>
                    <a:bodyPr/>
                    <a:lstStyle/>
                    <a:p>
                      <a:pPr algn="l" fontAlgn="b"/>
                      <a:r>
                        <a:rPr lang="en-US" sz="700" b="1" i="0" u="none" strike="noStrike">
                          <a:solidFill>
                            <a:srgbClr val="000000"/>
                          </a:solidFill>
                          <a:effectLst/>
                          <a:latin typeface="Calibri" panose="020F0502020204030204" pitchFamily="34" charset="0"/>
                        </a:rPr>
                        <a:t>Mandatory</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D9D9"/>
                    </a:solidFill>
                  </a:tcPr>
                </a:tc>
                <a:extLst>
                  <a:ext uri="{0D108BD9-81ED-4DB2-BD59-A6C34878D82A}">
                    <a16:rowId xmlns:a16="http://schemas.microsoft.com/office/drawing/2014/main" val="1766959367"/>
                  </a:ext>
                </a:extLst>
              </a:tr>
              <a:tr h="147309">
                <a:tc>
                  <a:txBody>
                    <a:bodyPr/>
                    <a:lstStyle/>
                    <a:p>
                      <a:pPr algn="l" fontAlgn="b"/>
                      <a:r>
                        <a:rPr lang="en-US" sz="700" b="0" i="0" u="none" strike="noStrike" dirty="0">
                          <a:solidFill>
                            <a:srgbClr val="000000"/>
                          </a:solidFill>
                          <a:effectLst/>
                          <a:latin typeface="Calibri" panose="020F0502020204030204" pitchFamily="34" charset="0"/>
                        </a:rPr>
                        <a:t>module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CC"/>
                    </a:solidFill>
                  </a:tcPr>
                </a:tc>
                <a:tc>
                  <a:txBody>
                    <a:bodyPr/>
                    <a:lstStyle/>
                    <a:p>
                      <a:pPr algn="l" fontAlgn="b"/>
                      <a:r>
                        <a:rPr lang="en-US" sz="700" b="0" i="0" u="none" strike="noStrike">
                          <a:solidFill>
                            <a:srgbClr val="000000"/>
                          </a:solidFill>
                          <a:effectLst/>
                          <a:latin typeface="Calibri" panose="020F0502020204030204" pitchFamily="34" charset="0"/>
                        </a:rPr>
                        <a:t>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CC"/>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CC"/>
                    </a:solidFill>
                  </a:tcPr>
                </a:tc>
                <a:tc>
                  <a:txBody>
                    <a:bodyPr/>
                    <a:lstStyle/>
                    <a:p>
                      <a:pPr algn="l" fontAlgn="b"/>
                      <a:r>
                        <a:rPr lang="en-US" sz="700" b="0" i="0" u="none" strike="noStrike">
                          <a:solidFill>
                            <a:srgbClr val="000000"/>
                          </a:solidFill>
                          <a:effectLst/>
                          <a:latin typeface="Calibri" panose="020F0502020204030204" pitchFamily="34" charset="0"/>
                        </a:rPr>
                        <a:t>{module 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CC"/>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CC"/>
                    </a:solidFill>
                  </a:tcPr>
                </a:tc>
                <a:extLst>
                  <a:ext uri="{0D108BD9-81ED-4DB2-BD59-A6C34878D82A}">
                    <a16:rowId xmlns:a16="http://schemas.microsoft.com/office/drawing/2014/main" val="4202863154"/>
                  </a:ext>
                </a:extLst>
              </a:tr>
              <a:tr h="147309">
                <a:tc>
                  <a:txBody>
                    <a:bodyPr/>
                    <a:lstStyle/>
                    <a:p>
                      <a:pPr algn="l" fontAlgn="b"/>
                      <a:r>
                        <a:rPr lang="en-US" sz="700" b="0" i="0" u="none" strike="noStrike" dirty="0">
                          <a:solidFill>
                            <a:srgbClr val="000000"/>
                          </a:solidFill>
                          <a:effectLst/>
                          <a:latin typeface="Calibri" panose="020F0502020204030204" pitchFamily="34" charset="0"/>
                        </a:rPr>
                        <a:t>parameter</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{parameter 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extLst>
                  <a:ext uri="{0D108BD9-81ED-4DB2-BD59-A6C34878D82A}">
                    <a16:rowId xmlns:a16="http://schemas.microsoft.com/office/drawing/2014/main" val="3118452099"/>
                  </a:ext>
                </a:extLst>
              </a:tr>
              <a:tr h="147309">
                <a:tc>
                  <a:txBody>
                    <a:bodyPr/>
                    <a:lstStyle/>
                    <a:p>
                      <a:pPr algn="l" fontAlgn="b"/>
                      <a:r>
                        <a:rPr lang="en-US" sz="700" b="0" i="0" u="none" strike="noStrike" dirty="0">
                          <a:solidFill>
                            <a:srgbClr val="000000"/>
                          </a:solidFill>
                          <a:effectLst/>
                          <a:latin typeface="Calibri" panose="020F0502020204030204" pitchFamily="34" charset="0"/>
                        </a:rPr>
                        <a:t>parameter</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value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range-list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{values}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extLst>
                  <a:ext uri="{0D108BD9-81ED-4DB2-BD59-A6C34878D82A}">
                    <a16:rowId xmlns:a16="http://schemas.microsoft.com/office/drawing/2014/main" val="193287183"/>
                  </a:ext>
                </a:extLst>
              </a:tr>
              <a:tr h="147309">
                <a:tc>
                  <a:txBody>
                    <a:bodyPr/>
                    <a:lstStyle/>
                    <a:p>
                      <a:pPr algn="l" fontAlgn="b"/>
                      <a:r>
                        <a:rPr lang="en-US" sz="700" b="0" i="0" u="none" strike="noStrike" dirty="0">
                          <a:solidFill>
                            <a:srgbClr val="000000"/>
                          </a:solidFill>
                          <a:effectLst/>
                          <a:latin typeface="Calibri" panose="020F0502020204030204" pitchFamily="34" charset="0"/>
                        </a:rPr>
                        <a:t>parameter</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type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defined 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dirty="0">
                          <a:solidFill>
                            <a:srgbClr val="000000"/>
                          </a:solidFill>
                          <a:effectLst/>
                          <a:latin typeface="Calibri" panose="020F0502020204030204" pitchFamily="34" charset="0"/>
                        </a:rPr>
                        <a:t>{string, Boolean, number (hex, decimal, oct, binary)}</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extLst>
                  <a:ext uri="{0D108BD9-81ED-4DB2-BD59-A6C34878D82A}">
                    <a16:rowId xmlns:a16="http://schemas.microsoft.com/office/drawing/2014/main" val="2431531607"/>
                  </a:ext>
                </a:extLst>
              </a:tr>
              <a:tr h="147309">
                <a:tc>
                  <a:txBody>
                    <a:bodyPr/>
                    <a:lstStyle/>
                    <a:p>
                      <a:pPr algn="l" fontAlgn="b"/>
                      <a:r>
                        <a:rPr lang="en-US" sz="700" b="0" i="0" u="none" strike="noStrike" dirty="0">
                          <a:solidFill>
                            <a:srgbClr val="000000"/>
                          </a:solidFill>
                          <a:effectLst/>
                          <a:latin typeface="Calibri" panose="020F0502020204030204" pitchFamily="34" charset="0"/>
                        </a:rPr>
                        <a:t>parameter</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ignore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Boolean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{true, false}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BDD7EE"/>
                    </a:solidFill>
                  </a:tcPr>
                </a:tc>
                <a:extLst>
                  <a:ext uri="{0D108BD9-81ED-4DB2-BD59-A6C34878D82A}">
                    <a16:rowId xmlns:a16="http://schemas.microsoft.com/office/drawing/2014/main" val="1001600586"/>
                  </a:ext>
                </a:extLst>
              </a:tr>
              <a:tr h="147309">
                <a:tc>
                  <a:txBody>
                    <a:bodyPr/>
                    <a:lstStyle/>
                    <a:p>
                      <a:pPr algn="l" fontAlgn="b"/>
                      <a:r>
                        <a:rPr lang="en-US" sz="700" b="0" i="0" u="none" strike="noStrike" dirty="0">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{port 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1198168693"/>
                  </a:ext>
                </a:extLst>
              </a:tr>
              <a:tr h="147309">
                <a:tc>
                  <a:txBody>
                    <a:bodyPr/>
                    <a:lstStyle/>
                    <a:p>
                      <a:pPr algn="l" fontAlgn="b"/>
                      <a:r>
                        <a:rPr lang="en-US" sz="700" b="0" i="0" u="none" strike="noStrike" dirty="0">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direction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defined 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{input, output, inout}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280632701"/>
                  </a:ext>
                </a:extLst>
              </a:tr>
              <a:tr h="147309">
                <a:tc>
                  <a:txBody>
                    <a:bodyPr/>
                    <a:lstStyle/>
                    <a:p>
                      <a:pPr algn="l" fontAlgn="b"/>
                      <a:r>
                        <a:rPr lang="en-US" sz="700" b="0" i="0" u="none" strike="noStrike" dirty="0">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type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defined 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{data, clock, virtual_clock, async reset, cdc_control, rdc_control, virtual_reset}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3261521481"/>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logic</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defined 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{combo, buffer, inverter, glitch-free-combo, internal-sync}</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4043186092"/>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err="1">
                          <a:solidFill>
                            <a:srgbClr val="000000"/>
                          </a:solidFill>
                          <a:effectLst/>
                          <a:latin typeface="Calibri" panose="020F0502020204030204" pitchFamily="34" charset="0"/>
                        </a:rPr>
                        <a:t>cdc_control_from</a:t>
                      </a:r>
                      <a:r>
                        <a:rPr lang="en-US" sz="700" b="0" i="0" u="none" strike="noStrike" dirty="0">
                          <a:solidFill>
                            <a:srgbClr val="000000"/>
                          </a:solidFill>
                          <a:effectLst/>
                          <a:latin typeface="Calibri" panose="020F0502020204030204" pitchFamily="34" charset="0"/>
                        </a:rPr>
                        <a:t> _clock</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{clock-names}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696868190"/>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err="1">
                          <a:solidFill>
                            <a:srgbClr val="000000"/>
                          </a:solidFill>
                          <a:effectLst/>
                          <a:latin typeface="Calibri" panose="020F0502020204030204" pitchFamily="34" charset="0"/>
                        </a:rPr>
                        <a:t>associated_from_clocks</a:t>
                      </a:r>
                      <a:endParaRPr lang="en-US" sz="700" b="0" i="0" u="none" strike="noStrike" dirty="0">
                        <a:solidFill>
                          <a:srgbClr val="000000"/>
                        </a:solidFill>
                        <a:effectLst/>
                        <a:latin typeface="Calibri" panose="020F0502020204030204" pitchFamily="34" charset="0"/>
                      </a:endParaRP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{clock-names}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1334312992"/>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err="1">
                          <a:solidFill>
                            <a:srgbClr val="000000"/>
                          </a:solidFill>
                          <a:effectLst/>
                          <a:latin typeface="Calibri" panose="020F0502020204030204" pitchFamily="34" charset="0"/>
                        </a:rPr>
                        <a:t>associated_to_clocks</a:t>
                      </a:r>
                      <a:endParaRPr lang="en-US" sz="700" b="0" i="0" u="none" strike="noStrike" dirty="0">
                        <a:solidFill>
                          <a:srgbClr val="000000"/>
                        </a:solidFill>
                        <a:effectLst/>
                        <a:latin typeface="Calibri" panose="020F0502020204030204" pitchFamily="34" charset="0"/>
                      </a:endParaRP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{clock-names}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2370001320"/>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err="1">
                          <a:solidFill>
                            <a:srgbClr val="000000"/>
                          </a:solidFill>
                          <a:effectLst/>
                          <a:latin typeface="Calibri" panose="020F0502020204030204" pitchFamily="34" charset="0"/>
                        </a:rPr>
                        <a:t>associated_inputs</a:t>
                      </a:r>
                      <a:endParaRPr lang="en-US" sz="700" b="0" i="0" u="none" strike="noStrike" dirty="0">
                        <a:solidFill>
                          <a:srgbClr val="000000"/>
                        </a:solidFill>
                        <a:effectLst/>
                        <a:latin typeface="Calibri" panose="020F0502020204030204" pitchFamily="34" charset="0"/>
                      </a:endParaRP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{ports}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1814671744"/>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err="1">
                          <a:solidFill>
                            <a:srgbClr val="000000"/>
                          </a:solidFill>
                          <a:effectLst/>
                          <a:latin typeface="Calibri" panose="020F0502020204030204" pitchFamily="34" charset="0"/>
                        </a:rPr>
                        <a:t>associated_outputs</a:t>
                      </a:r>
                      <a:endParaRPr lang="en-US" sz="700" b="0" i="0" u="none" strike="noStrike" dirty="0">
                        <a:solidFill>
                          <a:srgbClr val="000000"/>
                        </a:solidFill>
                        <a:effectLst/>
                        <a:latin typeface="Calibri" panose="020F0502020204030204" pitchFamily="34" charset="0"/>
                      </a:endParaRP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{ports}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493660402"/>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err="1">
                          <a:solidFill>
                            <a:srgbClr val="000000"/>
                          </a:solidFill>
                          <a:effectLst/>
                          <a:latin typeface="Calibri" panose="020F0502020204030204" pitchFamily="34" charset="0"/>
                        </a:rPr>
                        <a:t>cdc_control</a:t>
                      </a:r>
                      <a:endParaRPr lang="en-US" sz="700" b="0" i="0" u="none" strike="noStrike" dirty="0">
                        <a:solidFill>
                          <a:srgbClr val="000000"/>
                        </a:solidFill>
                        <a:effectLst/>
                        <a:latin typeface="Calibri" panose="020F0502020204030204" pitchFamily="34" charset="0"/>
                      </a:endParaRP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{associated-ports}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3634952194"/>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polarity</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defined 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{high, low, low_high}</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2208995910"/>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ignore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defined 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{blocked, hanging} </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96502073"/>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cdc_static</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{clock-names} </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3664684226"/>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constant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{binary, hex, and of any length}</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2810650736"/>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gray_coded</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Boolean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{true, </a:t>
                      </a:r>
                      <a:r>
                        <a:rPr lang="en-US" sz="700" b="0" i="0" u="none" strike="noStrike" dirty="0" err="1">
                          <a:solidFill>
                            <a:srgbClr val="000000"/>
                          </a:solidFill>
                          <a:effectLst/>
                          <a:latin typeface="Calibri" panose="020F0502020204030204" pitchFamily="34" charset="0"/>
                        </a:rPr>
                        <a:t>false:default</a:t>
                      </a:r>
                      <a:r>
                        <a:rPr lang="en-US" sz="700" b="0" i="0" u="none" strike="noStrike" dirty="0">
                          <a:solidFill>
                            <a:srgbClr val="000000"/>
                          </a:solidFill>
                          <a:effectLst/>
                          <a:latin typeface="Calibri" panose="020F0502020204030204" pitchFamily="34" charset="0"/>
                        </a:rPr>
                        <a:t>} </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3703609334"/>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clock_period</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{clock period}</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2243081593"/>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associated_from_reset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{reset-names}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4166261400"/>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associated_to_reset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{reset-names}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3821673740"/>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rdc_control_from_reset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{reset-names}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4262429962"/>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rdc_control_to_reset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{reset-names}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351647737"/>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rdc_control_to_clock</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{clock-names} </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4229196492"/>
                  </a:ext>
                </a:extLst>
              </a:tr>
              <a:tr h="147309">
                <a:tc>
                  <a:txBody>
                    <a:bodyPr/>
                    <a:lstStyle/>
                    <a:p>
                      <a:pPr algn="l" fontAlgn="b"/>
                      <a:r>
                        <a:rPr lang="en-US" sz="700" b="0" i="0" u="none" strike="noStrike">
                          <a:solidFill>
                            <a:srgbClr val="000000"/>
                          </a:solidFill>
                          <a:effectLst/>
                          <a:latin typeface="Calibri" panose="020F0502020204030204" pitchFamily="34" charset="0"/>
                        </a:rPr>
                        <a:t>port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rdc_clock_gate_location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defined 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dirty="0">
                          <a:solidFill>
                            <a:srgbClr val="000000"/>
                          </a:solidFill>
                          <a:effectLst/>
                          <a:latin typeface="Calibri" panose="020F0502020204030204" pitchFamily="34" charset="0"/>
                        </a:rPr>
                        <a:t>{external or internal}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6E0B4"/>
                    </a:solidFill>
                  </a:tcPr>
                </a:tc>
                <a:extLst>
                  <a:ext uri="{0D108BD9-81ED-4DB2-BD59-A6C34878D82A}">
                    <a16:rowId xmlns:a16="http://schemas.microsoft.com/office/drawing/2014/main" val="821254409"/>
                  </a:ext>
                </a:extLst>
              </a:tr>
              <a:tr h="147309">
                <a:tc>
                  <a:txBody>
                    <a:bodyPr/>
                    <a:lstStyle/>
                    <a:p>
                      <a:pPr algn="l" fontAlgn="b"/>
                      <a:r>
                        <a:rPr lang="en-US" sz="700" b="0" i="0" u="none" strike="noStrike">
                          <a:solidFill>
                            <a:srgbClr val="000000"/>
                          </a:solidFill>
                          <a:effectLst/>
                          <a:latin typeface="Calibri" panose="020F0502020204030204" pitchFamily="34" charset="0"/>
                        </a:rPr>
                        <a:t>tool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a:solidFill>
                            <a:srgbClr val="000000"/>
                          </a:solidFill>
                          <a:effectLst/>
                          <a:latin typeface="Calibri" panose="020F0502020204030204" pitchFamily="34" charset="0"/>
                        </a:rPr>
                        <a:t>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panose="020F0502020204030204" pitchFamily="34" charset="0"/>
                        </a:rPr>
                        <a:t>{tool 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extLst>
                  <a:ext uri="{0D108BD9-81ED-4DB2-BD59-A6C34878D82A}">
                    <a16:rowId xmlns:a16="http://schemas.microsoft.com/office/drawing/2014/main" val="1591589300"/>
                  </a:ext>
                </a:extLst>
              </a:tr>
              <a:tr h="147309">
                <a:tc>
                  <a:txBody>
                    <a:bodyPr/>
                    <a:lstStyle/>
                    <a:p>
                      <a:pPr algn="l" fontAlgn="b"/>
                      <a:r>
                        <a:rPr lang="en-US" sz="700" b="0" i="0" u="none" strike="noStrike">
                          <a:solidFill>
                            <a:srgbClr val="000000"/>
                          </a:solidFill>
                          <a:effectLst/>
                          <a:latin typeface="Calibri" panose="020F0502020204030204" pitchFamily="34" charset="0"/>
                        </a:rPr>
                        <a:t>tool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a:solidFill>
                            <a:srgbClr val="000000"/>
                          </a:solidFill>
                          <a:effectLst/>
                          <a:latin typeface="Calibri" panose="020F0502020204030204" pitchFamily="34" charset="0"/>
                        </a:rPr>
                        <a:t>version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panose="020F0502020204030204" pitchFamily="34" charset="0"/>
                        </a:rPr>
                        <a:t>{tool Version}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00B050"/>
                    </a:solidFill>
                  </a:tcPr>
                </a:tc>
                <a:extLst>
                  <a:ext uri="{0D108BD9-81ED-4DB2-BD59-A6C34878D82A}">
                    <a16:rowId xmlns:a16="http://schemas.microsoft.com/office/drawing/2014/main" val="576541471"/>
                  </a:ext>
                </a:extLst>
              </a:tr>
              <a:tr h="147309">
                <a:tc>
                  <a:txBody>
                    <a:bodyPr/>
                    <a:lstStyle/>
                    <a:p>
                      <a:pPr algn="l" fontAlgn="b"/>
                      <a:r>
                        <a:rPr lang="en-US" sz="700" b="0" i="0" u="none" strike="noStrike">
                          <a:solidFill>
                            <a:srgbClr val="000000"/>
                          </a:solidFill>
                          <a:effectLst/>
                          <a:latin typeface="Calibri" panose="020F0502020204030204" pitchFamily="34" charset="0"/>
                        </a:rPr>
                        <a:t>design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version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dirty="0">
                          <a:solidFill>
                            <a:srgbClr val="000000"/>
                          </a:solidFill>
                          <a:effectLst/>
                          <a:latin typeface="Calibri" panose="020F0502020204030204" pitchFamily="34" charset="0"/>
                        </a:rPr>
                        <a:t>{design milestone}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extLst>
                  <a:ext uri="{0D108BD9-81ED-4DB2-BD59-A6C34878D82A}">
                    <a16:rowId xmlns:a16="http://schemas.microsoft.com/office/drawing/2014/main" val="3370078818"/>
                  </a:ext>
                </a:extLst>
              </a:tr>
              <a:tr h="147309">
                <a:tc>
                  <a:txBody>
                    <a:bodyPr/>
                    <a:lstStyle/>
                    <a:p>
                      <a:pPr algn="l" fontAlgn="b"/>
                      <a:r>
                        <a:rPr lang="en-US" sz="700" b="0" i="0" u="none" strike="noStrike">
                          <a:solidFill>
                            <a:srgbClr val="000000"/>
                          </a:solidFill>
                          <a:effectLst/>
                          <a:latin typeface="Calibri" panose="020F0502020204030204" pitchFamily="34" charset="0"/>
                        </a:rPr>
                        <a:t>design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date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dirty="0">
                          <a:solidFill>
                            <a:srgbClr val="000000"/>
                          </a:solidFill>
                          <a:effectLst/>
                          <a:latin typeface="Calibri" panose="020F0502020204030204" pitchFamily="34" charset="0"/>
                        </a:rPr>
                        <a:t>{collateral generation date}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extLst>
                  <a:ext uri="{0D108BD9-81ED-4DB2-BD59-A6C34878D82A}">
                    <a16:rowId xmlns:a16="http://schemas.microsoft.com/office/drawing/2014/main" val="2042166259"/>
                  </a:ext>
                </a:extLst>
              </a:tr>
              <a:tr h="147309">
                <a:tc>
                  <a:txBody>
                    <a:bodyPr/>
                    <a:lstStyle/>
                    <a:p>
                      <a:pPr algn="l" fontAlgn="b"/>
                      <a:r>
                        <a:rPr lang="en-US" sz="700" b="0" i="0" u="none" strike="noStrike">
                          <a:solidFill>
                            <a:srgbClr val="000000"/>
                          </a:solidFill>
                          <a:effectLst/>
                          <a:latin typeface="Calibri" panose="020F0502020204030204" pitchFamily="34" charset="0"/>
                        </a:rPr>
                        <a:t>design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username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dirty="0">
                          <a:solidFill>
                            <a:srgbClr val="000000"/>
                          </a:solidFill>
                          <a:effectLst/>
                          <a:latin typeface="Calibri" panose="020F0502020204030204" pitchFamily="34" charset="0"/>
                        </a:rPr>
                        <a:t>{user/tool that generated the collateral}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extLst>
                  <a:ext uri="{0D108BD9-81ED-4DB2-BD59-A6C34878D82A}">
                    <a16:rowId xmlns:a16="http://schemas.microsoft.com/office/drawing/2014/main" val="1760749547"/>
                  </a:ext>
                </a:extLst>
              </a:tr>
              <a:tr h="147309">
                <a:tc>
                  <a:txBody>
                    <a:bodyPr/>
                    <a:lstStyle/>
                    <a:p>
                      <a:pPr algn="l" fontAlgn="b"/>
                      <a:r>
                        <a:rPr lang="en-US" sz="700" b="0" i="0" u="none" strike="noStrike">
                          <a:solidFill>
                            <a:srgbClr val="000000"/>
                          </a:solidFill>
                          <a:effectLst/>
                          <a:latin typeface="Calibri" panose="020F0502020204030204" pitchFamily="34" charset="0"/>
                        </a:rPr>
                        <a:t>design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description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dirty="0">
                          <a:solidFill>
                            <a:srgbClr val="000000"/>
                          </a:solidFill>
                          <a:effectLst/>
                          <a:latin typeface="Calibri" panose="020F0502020204030204" pitchFamily="34" charset="0"/>
                        </a:rPr>
                        <a:t>{description}</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tc>
                  <a:txBody>
                    <a:bodyPr/>
                    <a:lstStyle/>
                    <a:p>
                      <a:pPr algn="l" fontAlgn="b"/>
                      <a:r>
                        <a:rPr lang="en-US" sz="700" b="0" i="0" u="none" strike="noStrike">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4B084"/>
                    </a:solidFill>
                  </a:tcPr>
                </a:tc>
                <a:extLst>
                  <a:ext uri="{0D108BD9-81ED-4DB2-BD59-A6C34878D82A}">
                    <a16:rowId xmlns:a16="http://schemas.microsoft.com/office/drawing/2014/main" val="3606040642"/>
                  </a:ext>
                </a:extLst>
              </a:tr>
              <a:tr h="147309">
                <a:tc>
                  <a:txBody>
                    <a:bodyPr/>
                    <a:lstStyle/>
                    <a:p>
                      <a:pPr algn="l" fontAlgn="b"/>
                      <a:r>
                        <a:rPr lang="en-US" sz="700" b="0" i="0" u="none" strike="noStrike">
                          <a:solidFill>
                            <a:srgbClr val="000000"/>
                          </a:solidFill>
                          <a:effectLst/>
                          <a:latin typeface="Calibri" panose="020F0502020204030204" pitchFamily="34" charset="0"/>
                        </a:rPr>
                        <a:t>set_cdc_clock_group</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a:solidFill>
                            <a:srgbClr val="000000"/>
                          </a:solidFill>
                          <a:effectLst/>
                          <a:latin typeface="Calibri" panose="020F0502020204030204" pitchFamily="34" charset="0"/>
                        </a:rPr>
                        <a:t>clocks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dirty="0">
                          <a:solidFill>
                            <a:srgbClr val="000000"/>
                          </a:solidFill>
                          <a:effectLst/>
                          <a:latin typeface="Calibri" panose="020F0502020204030204" pitchFamily="34" charset="0"/>
                        </a:rPr>
                        <a:t>{clock-names}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dirty="0">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extLst>
                  <a:ext uri="{0D108BD9-81ED-4DB2-BD59-A6C34878D82A}">
                    <a16:rowId xmlns:a16="http://schemas.microsoft.com/office/drawing/2014/main" val="1548362357"/>
                  </a:ext>
                </a:extLst>
              </a:tr>
              <a:tr h="147309">
                <a:tc>
                  <a:txBody>
                    <a:bodyPr/>
                    <a:lstStyle/>
                    <a:p>
                      <a:pPr algn="l" fontAlgn="b"/>
                      <a:r>
                        <a:rPr lang="en-US" sz="700" b="0" i="0" u="none" strike="noStrike">
                          <a:solidFill>
                            <a:srgbClr val="000000"/>
                          </a:solidFill>
                          <a:effectLst/>
                          <a:latin typeface="Calibri" panose="020F0502020204030204" pitchFamily="34" charset="0"/>
                        </a:rPr>
                        <a:t>set_cdc_clock_group</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a:solidFill>
                            <a:srgbClr val="000000"/>
                          </a:solidFill>
                          <a:effectLst/>
                          <a:latin typeface="Calibri" panose="020F0502020204030204" pitchFamily="34" charset="0"/>
                        </a:rPr>
                        <a:t>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dirty="0">
                          <a:solidFill>
                            <a:srgbClr val="000000"/>
                          </a:solidFill>
                          <a:effectLst/>
                          <a:latin typeface="Calibri" panose="020F0502020204030204" pitchFamily="34" charset="0"/>
                        </a:rPr>
                        <a:t>{group-name}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tc>
                  <a:txBody>
                    <a:bodyPr/>
                    <a:lstStyle/>
                    <a:p>
                      <a:pPr algn="l" fontAlgn="b"/>
                      <a:r>
                        <a:rPr lang="en-US" sz="700" b="0" i="0" u="none" strike="noStrike" dirty="0">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CC99FF"/>
                    </a:solidFill>
                  </a:tcPr>
                </a:tc>
                <a:extLst>
                  <a:ext uri="{0D108BD9-81ED-4DB2-BD59-A6C34878D82A}">
                    <a16:rowId xmlns:a16="http://schemas.microsoft.com/office/drawing/2014/main" val="4144968766"/>
                  </a:ext>
                </a:extLst>
              </a:tr>
              <a:tr h="147309">
                <a:tc>
                  <a:txBody>
                    <a:bodyPr/>
                    <a:lstStyle/>
                    <a:p>
                      <a:pPr algn="l" fontAlgn="b"/>
                      <a:r>
                        <a:rPr lang="en-US" sz="700" b="0" i="0" u="none" strike="noStrike">
                          <a:solidFill>
                            <a:srgbClr val="000000"/>
                          </a:solidFill>
                          <a:effectLst/>
                          <a:latin typeface="Calibri" panose="020F0502020204030204" pitchFamily="34" charset="0"/>
                        </a:rPr>
                        <a:t>set_reset_group</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a:solidFill>
                            <a:srgbClr val="000000"/>
                          </a:solidFill>
                          <a:effectLst/>
                          <a:latin typeface="Calibri" panose="020F0502020204030204" pitchFamily="34" charset="0"/>
                        </a:rPr>
                        <a:t>reset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a:solidFill>
                            <a:srgbClr val="000000"/>
                          </a:solidFill>
                          <a:effectLst/>
                          <a:latin typeface="Calibri" panose="020F0502020204030204" pitchFamily="34" charset="0"/>
                        </a:rPr>
                        <a:t>; separated list</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a:solidFill>
                            <a:srgbClr val="000000"/>
                          </a:solidFill>
                          <a:effectLst/>
                          <a:latin typeface="Calibri" panose="020F0502020204030204" pitchFamily="34" charset="0"/>
                        </a:rPr>
                        <a:t>{clock-names}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dirty="0">
                          <a:solidFill>
                            <a:srgbClr val="000000"/>
                          </a:solidFill>
                          <a:effectLst/>
                          <a:latin typeface="Calibri" panose="020F0502020204030204" pitchFamily="34" charset="0"/>
                        </a:rPr>
                        <a:t>Yes</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extLst>
                  <a:ext uri="{0D108BD9-81ED-4DB2-BD59-A6C34878D82A}">
                    <a16:rowId xmlns:a16="http://schemas.microsoft.com/office/drawing/2014/main" val="1731368990"/>
                  </a:ext>
                </a:extLst>
              </a:tr>
              <a:tr h="147309">
                <a:tc>
                  <a:txBody>
                    <a:bodyPr/>
                    <a:lstStyle/>
                    <a:p>
                      <a:pPr algn="l" fontAlgn="b"/>
                      <a:r>
                        <a:rPr lang="en-US" sz="700" b="0" i="0" u="none" strike="noStrike">
                          <a:solidFill>
                            <a:srgbClr val="000000"/>
                          </a:solidFill>
                          <a:effectLst/>
                          <a:latin typeface="Calibri" panose="020F0502020204030204" pitchFamily="34" charset="0"/>
                        </a:rPr>
                        <a:t>set_reset_group</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a:solidFill>
                            <a:srgbClr val="000000"/>
                          </a:solidFill>
                          <a:effectLst/>
                          <a:latin typeface="Calibri" panose="020F0502020204030204" pitchFamily="34" charset="0"/>
                        </a:rPr>
                        <a:t>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a:solidFill>
                            <a:srgbClr val="000000"/>
                          </a:solidFill>
                          <a:effectLst/>
                          <a:latin typeface="Calibri" panose="020F0502020204030204" pitchFamily="34" charset="0"/>
                        </a:rPr>
                        <a:t>string</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a:solidFill>
                            <a:srgbClr val="000000"/>
                          </a:solidFill>
                          <a:effectLst/>
                          <a:latin typeface="Calibri" panose="020F0502020204030204" pitchFamily="34" charset="0"/>
                        </a:rPr>
                        <a:t>{group-name}</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tc>
                  <a:txBody>
                    <a:bodyPr/>
                    <a:lstStyle/>
                    <a:p>
                      <a:pPr algn="l" fontAlgn="b"/>
                      <a:r>
                        <a:rPr lang="en-US" sz="700" b="0" i="0" u="none" strike="noStrike" dirty="0">
                          <a:solidFill>
                            <a:srgbClr val="000000"/>
                          </a:solidFill>
                          <a:effectLst/>
                          <a:latin typeface="Calibri" panose="020F0502020204030204" pitchFamily="34" charset="0"/>
                        </a:rPr>
                        <a:t>Optional</a:t>
                      </a:r>
                    </a:p>
                  </a:txBody>
                  <a:tcPr marL="5712" marR="5712" marT="5712" marB="0" anchor="ctr">
                    <a:lnL w="6350" cap="flat" cmpd="sng" algn="ctr">
                      <a:solidFill>
                        <a:srgbClr val="4472C4"/>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CC66"/>
                    </a:solidFill>
                  </a:tcPr>
                </a:tc>
                <a:extLst>
                  <a:ext uri="{0D108BD9-81ED-4DB2-BD59-A6C34878D82A}">
                    <a16:rowId xmlns:a16="http://schemas.microsoft.com/office/drawing/2014/main" val="750691398"/>
                  </a:ext>
                </a:extLst>
              </a:tr>
            </a:tbl>
          </a:graphicData>
        </a:graphic>
      </p:graphicFrame>
    </p:spTree>
    <p:extLst>
      <p:ext uri="{BB962C8B-B14F-4D97-AF65-F5344CB8AC3E}">
        <p14:creationId xmlns:p14="http://schemas.microsoft.com/office/powerpoint/2010/main" val="2304026091"/>
      </p:ext>
    </p:extLst>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78C6-94E5-F316-B358-9360874341C6}"/>
              </a:ext>
            </a:extLst>
          </p:cNvPr>
          <p:cNvSpPr>
            <a:spLocks noGrp="1"/>
          </p:cNvSpPr>
          <p:nvPr>
            <p:ph type="title"/>
          </p:nvPr>
        </p:nvSpPr>
        <p:spPr>
          <a:xfrm>
            <a:off x="551231" y="25568"/>
            <a:ext cx="10515600" cy="1325563"/>
          </a:xfrm>
        </p:spPr>
        <p:txBody>
          <a:bodyPr/>
          <a:lstStyle/>
          <a:p>
            <a:r>
              <a:rPr lang="en-MY" sz="3600" b="1" dirty="0">
                <a:ea typeface="Calibri" panose="020F0502020204030204" pitchFamily="34" charset="0"/>
              </a:rPr>
              <a:t>Port Attribute Modelling</a:t>
            </a:r>
            <a:endParaRPr lang="en-MY" b="1" dirty="0"/>
          </a:p>
        </p:txBody>
      </p:sp>
      <p:sp>
        <p:nvSpPr>
          <p:cNvPr id="13" name="Slide Number Placeholder 12">
            <a:extLst>
              <a:ext uri="{FF2B5EF4-FFF2-40B4-BE49-F238E27FC236}">
                <a16:creationId xmlns:a16="http://schemas.microsoft.com/office/drawing/2014/main" id="{85073E84-ED63-33F8-B4E4-89ADAF20F461}"/>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75</a:t>
            </a:fld>
            <a:endParaRPr lang="en-US" dirty="0"/>
          </a:p>
        </p:txBody>
      </p:sp>
      <p:sp>
        <p:nvSpPr>
          <p:cNvPr id="10" name="Rectangle: Rounded Corners 9">
            <a:extLst>
              <a:ext uri="{FF2B5EF4-FFF2-40B4-BE49-F238E27FC236}">
                <a16:creationId xmlns:a16="http://schemas.microsoft.com/office/drawing/2014/main" id="{E2B9D223-3012-3E4A-740D-6236DF55A6CE}"/>
              </a:ext>
            </a:extLst>
          </p:cNvPr>
          <p:cNvSpPr/>
          <p:nvPr/>
        </p:nvSpPr>
        <p:spPr bwMode="auto">
          <a:xfrm>
            <a:off x="10060570" y="524825"/>
            <a:ext cx="2036180" cy="673397"/>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Output-Collateral</a:t>
            </a:r>
          </a:p>
        </p:txBody>
      </p:sp>
      <p:pic>
        <p:nvPicPr>
          <p:cNvPr id="5" name="Grafik 107">
            <a:extLst>
              <a:ext uri="{FF2B5EF4-FFF2-40B4-BE49-F238E27FC236}">
                <a16:creationId xmlns:a16="http://schemas.microsoft.com/office/drawing/2014/main" id="{45E03CDE-66EA-3A59-E8C6-BD7AD20EDD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62535"/>
            <a:ext cx="5809031" cy="4665099"/>
          </a:xfrm>
          <a:prstGeom prst="rect">
            <a:avLst/>
          </a:prstGeom>
          <a:noFill/>
        </p:spPr>
      </p:pic>
      <p:sp>
        <p:nvSpPr>
          <p:cNvPr id="9" name="Title 1">
            <a:extLst>
              <a:ext uri="{FF2B5EF4-FFF2-40B4-BE49-F238E27FC236}">
                <a16:creationId xmlns:a16="http://schemas.microsoft.com/office/drawing/2014/main" id="{A0281D65-714E-4A02-B3CC-DE1EF4E2205E}"/>
              </a:ext>
            </a:extLst>
          </p:cNvPr>
          <p:cNvSpPr txBox="1">
            <a:spLocks/>
          </p:cNvSpPr>
          <p:nvPr/>
        </p:nvSpPr>
        <p:spPr>
          <a:xfrm>
            <a:off x="6300187" y="1198222"/>
            <a:ext cx="5507500" cy="4683944"/>
          </a:xfrm>
          <a:prstGeom prst="rect">
            <a:avLst/>
          </a:prstGeom>
        </p:spPr>
        <p:txBody>
          <a:bodyPr vert="horz" lIns="91440" tIns="45720" rIns="91440" bIns="45720" rtlCol="0" anchor="t">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a:ea typeface="Verdana" panose="020B0604030504040204" pitchFamily="34" charset="0"/>
                <a:cs typeface="Verdana" panose="020B0604030504040204" pitchFamily="34" charset="0"/>
              </a:rPr>
              <a:t>example in </a:t>
            </a:r>
            <a:r>
              <a:rPr lang="en-US" sz="2600" b="1" dirty="0" err="1">
                <a:ea typeface="Verdana" panose="020B0604030504040204" pitchFamily="34" charset="0"/>
                <a:cs typeface="Verdana" panose="020B0604030504040204" pitchFamily="34" charset="0"/>
              </a:rPr>
              <a:t>Tcl</a:t>
            </a:r>
            <a:r>
              <a:rPr lang="en-US" sz="2600" b="1" dirty="0">
                <a:ea typeface="Verdana" panose="020B0604030504040204" pitchFamily="34" charset="0"/>
                <a:cs typeface="Verdana" panose="020B0604030504040204" pitchFamily="34" charset="0"/>
              </a:rPr>
              <a:t>-format for </a:t>
            </a:r>
            <a:r>
              <a:rPr lang="en-US" sz="2600" b="1" dirty="0">
                <a:ea typeface="Verdana" panose="020B0604030504040204" pitchFamily="34" charset="0"/>
              </a:rPr>
              <a:t>out</a:t>
            </a:r>
            <a:r>
              <a:rPr lang="en-US" sz="2600" b="1" dirty="0">
                <a:ea typeface="Verdana" panose="020B0604030504040204" pitchFamily="34" charset="0"/>
                <a:cs typeface="Verdana" panose="020B0604030504040204" pitchFamily="34" charset="0"/>
              </a:rPr>
              <a:t>put interface</a:t>
            </a:r>
          </a:p>
          <a:p>
            <a:pPr algn="l"/>
            <a:endParaRPr lang="en-US" sz="1800" b="1" dirty="0">
              <a:ea typeface="Verdana" panose="020B0604030504040204" pitchFamily="34" charset="0"/>
              <a:cs typeface="Verdana" panose="020B0604030504040204" pitchFamily="34" charset="0"/>
            </a:endParaRPr>
          </a:p>
          <a:p>
            <a:pPr algn="l">
              <a:lnSpc>
                <a:spcPct val="120000"/>
              </a:lnSpc>
              <a:tabLst>
                <a:tab pos="357188" algn="l"/>
                <a:tab pos="714375" algn="l"/>
              </a:tabLst>
            </a:pPr>
            <a:r>
              <a:rPr lang="en-US" sz="1800" b="1" dirty="0" err="1">
                <a:latin typeface="Courier New" panose="02070309020205020404" pitchFamily="49" charset="0"/>
                <a:ea typeface="Verdana" panose="020B0604030504040204" pitchFamily="34" charset="0"/>
                <a:cs typeface="Courier New" panose="02070309020205020404" pitchFamily="49" charset="0"/>
              </a:rPr>
              <a:t>cdc_set_module</a:t>
            </a:r>
            <a:r>
              <a:rPr lang="en-US" sz="1800" b="1" dirty="0">
                <a:latin typeface="Courier New" panose="02070309020205020404" pitchFamily="49" charset="0"/>
                <a:ea typeface="Verdana" panose="020B0604030504040204" pitchFamily="34" charset="0"/>
                <a:cs typeface="Courier New" panose="02070309020205020404" pitchFamily="49" charset="0"/>
              </a:rPr>
              <a:t> mod0</a:t>
            </a:r>
          </a:p>
          <a:p>
            <a:pPr algn="l">
              <a:lnSpc>
                <a:spcPct val="120000"/>
              </a:lnSpc>
              <a:tabLst>
                <a:tab pos="357188" algn="l"/>
                <a:tab pos="714375" algn="l"/>
              </a:tabLst>
            </a:pPr>
            <a:endParaRPr lang="en-US" sz="1800" b="1" dirty="0">
              <a:latin typeface="Courier New" panose="02070309020205020404" pitchFamily="49" charset="0"/>
              <a:ea typeface="Verdana" panose="020B0604030504040204" pitchFamily="34" charset="0"/>
              <a:cs typeface="Courier New" panose="02070309020205020404" pitchFamily="49" charset="0"/>
            </a:endParaRP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cdc_set_port</a:t>
            </a:r>
            <a:r>
              <a:rPr lang="en-US" sz="1800" b="1" dirty="0">
                <a:latin typeface="Courier New" panose="02070309020205020404" pitchFamily="49" charset="0"/>
                <a:ea typeface="Verdana" panose="020B0604030504040204" pitchFamily="34" charset="0"/>
                <a:cs typeface="Courier New" panose="02070309020205020404" pitchFamily="49" charset="0"/>
              </a:rPr>
              <a:t> d2_o                 \</a:t>
            </a:r>
            <a:br>
              <a:rPr lang="en-US" sz="1800" b="1" dirty="0">
                <a:latin typeface="Courier New" panose="02070309020205020404" pitchFamily="49" charset="0"/>
                <a:ea typeface="Verdana" panose="020B0604030504040204" pitchFamily="34" charset="0"/>
                <a:cs typeface="Courier New" panose="02070309020205020404" pitchFamily="49" charset="0"/>
              </a:rPr>
            </a:br>
            <a:r>
              <a:rPr lang="en-US" sz="1800" b="1" dirty="0">
                <a:latin typeface="Courier New" panose="02070309020205020404" pitchFamily="49" charset="0"/>
                <a:ea typeface="Verdana" panose="020B0604030504040204" pitchFamily="34" charset="0"/>
                <a:cs typeface="Courier New" panose="02070309020205020404" pitchFamily="49" charset="0"/>
              </a:rPr>
              <a:t>		-type                   data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-direction              output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associated_from_clocks</a:t>
            </a:r>
            <a:r>
              <a:rPr lang="en-US" sz="1800" b="1" dirty="0">
                <a:latin typeface="Courier New" panose="02070309020205020404" pitchFamily="49" charset="0"/>
                <a:ea typeface="Verdana" panose="020B0604030504040204" pitchFamily="34" charset="0"/>
                <a:cs typeface="Courier New" panose="02070309020205020404" pitchFamily="49" charset="0"/>
              </a:rPr>
              <a:t> clk2_i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cdc_control</a:t>
            </a:r>
            <a:r>
              <a:rPr lang="en-US" sz="1800" b="1" dirty="0">
                <a:latin typeface="Courier New" panose="02070309020205020404" pitchFamily="49" charset="0"/>
                <a:ea typeface="Verdana" panose="020B0604030504040204" pitchFamily="34" charset="0"/>
                <a:cs typeface="Courier New" panose="02070309020205020404" pitchFamily="49" charset="0"/>
              </a:rPr>
              <a:t>            q2_o</a:t>
            </a:r>
          </a:p>
          <a:p>
            <a:pPr algn="l">
              <a:lnSpc>
                <a:spcPct val="120000"/>
              </a:lnSpc>
              <a:tabLst>
                <a:tab pos="357188" algn="l"/>
                <a:tab pos="714375" algn="l"/>
              </a:tabLst>
            </a:pPr>
            <a:endParaRPr lang="en-US" sz="1800" b="1" dirty="0">
              <a:latin typeface="Courier New" panose="02070309020205020404" pitchFamily="49" charset="0"/>
              <a:ea typeface="Verdana" panose="020B0604030504040204" pitchFamily="34" charset="0"/>
              <a:cs typeface="Courier New" panose="02070309020205020404" pitchFamily="49" charset="0"/>
            </a:endParaRP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cdc_set_port</a:t>
            </a:r>
            <a:r>
              <a:rPr lang="en-US" sz="1800" b="1" dirty="0">
                <a:latin typeface="Courier New" panose="02070309020205020404" pitchFamily="49" charset="0"/>
                <a:ea typeface="Verdana" panose="020B0604030504040204" pitchFamily="34" charset="0"/>
                <a:cs typeface="Courier New" panose="02070309020205020404" pitchFamily="49" charset="0"/>
              </a:rPr>
              <a:t> q2_o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-type                   </a:t>
            </a:r>
            <a:r>
              <a:rPr lang="en-US" sz="1800" b="1" dirty="0" err="1">
                <a:latin typeface="Courier New" panose="02070309020205020404" pitchFamily="49" charset="0"/>
                <a:ea typeface="Verdana" panose="020B0604030504040204" pitchFamily="34" charset="0"/>
                <a:cs typeface="Courier New" panose="02070309020205020404" pitchFamily="49" charset="0"/>
              </a:rPr>
              <a:t>cdc_control</a:t>
            </a:r>
            <a:r>
              <a:rPr lang="en-US" sz="1800" b="1" dirty="0">
                <a:latin typeface="Courier New" panose="02070309020205020404" pitchFamily="49" charset="0"/>
                <a:ea typeface="Verdana" panose="020B0604030504040204" pitchFamily="34" charset="0"/>
                <a:cs typeface="Courier New" panose="02070309020205020404" pitchFamily="49" charset="0"/>
              </a:rPr>
              <a:t>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-direction              output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cdc_control_from_clock</a:t>
            </a:r>
            <a:r>
              <a:rPr lang="en-US" sz="1800" b="1" dirty="0">
                <a:latin typeface="Courier New" panose="02070309020205020404" pitchFamily="49" charset="0"/>
                <a:ea typeface="Verdana" panose="020B0604030504040204" pitchFamily="34" charset="0"/>
                <a:cs typeface="Courier New" panose="02070309020205020404" pitchFamily="49" charset="0"/>
              </a:rPr>
              <a:t> clk2_i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associated_from_clock</a:t>
            </a:r>
            <a:r>
              <a:rPr lang="en-US" sz="1800" b="1" dirty="0">
                <a:latin typeface="Courier New" panose="02070309020205020404" pitchFamily="49" charset="0"/>
                <a:ea typeface="Verdana" panose="020B0604030504040204" pitchFamily="34" charset="0"/>
                <a:cs typeface="Courier New" panose="02070309020205020404" pitchFamily="49" charset="0"/>
              </a:rPr>
              <a:t>  clk1_i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associated_outputs</a:t>
            </a:r>
            <a:r>
              <a:rPr lang="en-US" sz="1800" b="1" dirty="0">
                <a:latin typeface="Courier New" panose="02070309020205020404" pitchFamily="49" charset="0"/>
                <a:ea typeface="Verdana" panose="020B0604030504040204" pitchFamily="34" charset="0"/>
                <a:cs typeface="Courier New" panose="02070309020205020404" pitchFamily="49" charset="0"/>
              </a:rPr>
              <a:t>     d2_o</a:t>
            </a:r>
          </a:p>
          <a:p>
            <a:pPr algn="l">
              <a:lnSpc>
                <a:spcPct val="120000"/>
              </a:lnSpc>
              <a:tabLst>
                <a:tab pos="357188" algn="l"/>
                <a:tab pos="714375" algn="l"/>
              </a:tabLst>
            </a:pPr>
            <a:endParaRPr lang="en-US" sz="1800" b="1" dirty="0">
              <a:latin typeface="Courier New" panose="02070309020205020404" pitchFamily="49" charset="0"/>
              <a:ea typeface="Verdana" panose="020B0604030504040204" pitchFamily="34" charset="0"/>
              <a:cs typeface="Courier New" panose="02070309020205020404" pitchFamily="49" charset="0"/>
            </a:endParaRP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cdc_set_port</a:t>
            </a:r>
            <a:r>
              <a:rPr lang="en-US" sz="1800" b="1" dirty="0">
                <a:latin typeface="Courier New" panose="02070309020205020404" pitchFamily="49" charset="0"/>
                <a:ea typeface="Verdana" panose="020B0604030504040204" pitchFamily="34" charset="0"/>
                <a:cs typeface="Courier New" panose="02070309020205020404" pitchFamily="49" charset="0"/>
              </a:rPr>
              <a:t> c2_o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-type                   data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-direction              output  \</a:t>
            </a:r>
          </a:p>
          <a:p>
            <a:pPr algn="l">
              <a:lnSpc>
                <a:spcPct val="120000"/>
              </a:lnSpc>
              <a:tabLst>
                <a:tab pos="357188" algn="l"/>
                <a:tab pos="714375" algn="l"/>
              </a:tabLst>
            </a:pPr>
            <a:r>
              <a:rPr lang="en-US" sz="1800" b="1" dirty="0">
                <a:latin typeface="Courier New" panose="02070309020205020404" pitchFamily="49" charset="0"/>
                <a:ea typeface="Verdana" panose="020B0604030504040204" pitchFamily="34" charset="0"/>
                <a:cs typeface="Courier New" panose="02070309020205020404" pitchFamily="49" charset="0"/>
              </a:rPr>
              <a:t>		-</a:t>
            </a:r>
            <a:r>
              <a:rPr lang="en-US" sz="1800" b="1" dirty="0" err="1">
                <a:latin typeface="Courier New" panose="02070309020205020404" pitchFamily="49" charset="0"/>
                <a:ea typeface="Verdana" panose="020B0604030504040204" pitchFamily="34" charset="0"/>
                <a:cs typeface="Courier New" panose="02070309020205020404" pitchFamily="49" charset="0"/>
              </a:rPr>
              <a:t>associated_from_clock</a:t>
            </a:r>
            <a:r>
              <a:rPr lang="en-US" sz="1800" b="1" dirty="0">
                <a:latin typeface="Courier New" panose="02070309020205020404" pitchFamily="49" charset="0"/>
                <a:ea typeface="Verdana" panose="020B0604030504040204" pitchFamily="34" charset="0"/>
                <a:cs typeface="Courier New" panose="02070309020205020404" pitchFamily="49" charset="0"/>
              </a:rPr>
              <a:t>  clk2_i</a:t>
            </a:r>
            <a:endParaRPr lang="en-US" sz="1800" b="1" dirty="0">
              <a:ea typeface="Verdana" panose="020B0604030504040204" pitchFamily="34" charset="0"/>
              <a:cs typeface="Verdana" panose="020B0604030504040204" pitchFamily="34" charset="0"/>
            </a:endParaRPr>
          </a:p>
        </p:txBody>
      </p:sp>
      <p:sp>
        <p:nvSpPr>
          <p:cNvPr id="3" name="Title 1">
            <a:extLst>
              <a:ext uri="{FF2B5EF4-FFF2-40B4-BE49-F238E27FC236}">
                <a16:creationId xmlns:a16="http://schemas.microsoft.com/office/drawing/2014/main" id="{CC5B55C8-0BF8-E408-EAB8-FC2ADF895FE3}"/>
              </a:ext>
            </a:extLst>
          </p:cNvPr>
          <p:cNvSpPr txBox="1">
            <a:spLocks/>
          </p:cNvSpPr>
          <p:nvPr/>
        </p:nvSpPr>
        <p:spPr>
          <a:xfrm>
            <a:off x="1793225" y="5462509"/>
            <a:ext cx="2434441" cy="365125"/>
          </a:xfrm>
          <a:prstGeom prst="rect">
            <a:avLst/>
          </a:prstGeom>
        </p:spPr>
        <p:txBody>
          <a:bodyPr vert="horz" lIns="91440" tIns="45720" rIns="91440" bIns="45720" rtlCol="0" anchor="t">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ea typeface="Verdana" panose="020B0604030504040204" pitchFamily="34" charset="0"/>
                <a:cs typeface="Verdana" panose="020B0604030504040204" pitchFamily="34" charset="0"/>
              </a:rPr>
              <a:t>Blue boxes are in clk1_i clock domain</a:t>
            </a:r>
          </a:p>
          <a:p>
            <a:pPr algn="l"/>
            <a:r>
              <a:rPr lang="en-US" sz="1800" b="1" dirty="0">
                <a:ea typeface="Verdana" panose="020B0604030504040204" pitchFamily="34" charset="0"/>
                <a:cs typeface="Verdana" panose="020B0604030504040204" pitchFamily="34" charset="0"/>
              </a:rPr>
              <a:t>Green boxes are in clk2_i clock domain</a:t>
            </a:r>
          </a:p>
        </p:txBody>
      </p:sp>
    </p:spTree>
    <p:extLst>
      <p:ext uri="{BB962C8B-B14F-4D97-AF65-F5344CB8AC3E}">
        <p14:creationId xmlns:p14="http://schemas.microsoft.com/office/powerpoint/2010/main" val="2318593045"/>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a:xfrm>
            <a:off x="485465" y="59763"/>
            <a:ext cx="10515600" cy="1325563"/>
          </a:xfrm>
        </p:spPr>
        <p:txBody>
          <a:bodyPr/>
          <a:lstStyle/>
          <a:p>
            <a:r>
              <a:rPr lang="en-US" b="1" dirty="0" err="1"/>
              <a:t>cdc_set_clock_group</a:t>
            </a:r>
            <a:r>
              <a:rPr lang="en-US" b="1" dirty="0"/>
              <a:t> </a:t>
            </a:r>
            <a:r>
              <a:rPr lang="en-US" sz="2400" b="1" dirty="0"/>
              <a:t>(</a:t>
            </a:r>
            <a:r>
              <a:rPr lang="en-US" sz="2400" b="1" dirty="0" err="1"/>
              <a:t>Tcl</a:t>
            </a:r>
            <a:r>
              <a:rPr lang="en-US" sz="2400" b="1" dirty="0"/>
              <a:t> format)</a:t>
            </a:r>
            <a:endParaRPr lang="en-US" b="1" dirty="0"/>
          </a:p>
        </p:txBody>
      </p:sp>
      <p:sp>
        <p:nvSpPr>
          <p:cNvPr id="46" name="Slide Number Placeholder 45">
            <a:extLst>
              <a:ext uri="{FF2B5EF4-FFF2-40B4-BE49-F238E27FC236}">
                <a16:creationId xmlns:a16="http://schemas.microsoft.com/office/drawing/2014/main" id="{F275C449-72B8-3CA5-0BBB-57BEB4C5D2D9}"/>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76</a:t>
            </a:fld>
            <a:endParaRPr lang="en-US" dirty="0"/>
          </a:p>
        </p:txBody>
      </p:sp>
      <p:sp>
        <p:nvSpPr>
          <p:cNvPr id="11" name="Rectangle: Rounded Corners 10">
            <a:extLst>
              <a:ext uri="{FF2B5EF4-FFF2-40B4-BE49-F238E27FC236}">
                <a16:creationId xmlns:a16="http://schemas.microsoft.com/office/drawing/2014/main" id="{3AF18D59-143E-8869-8EDF-E6B13B77F71B}"/>
              </a:ext>
            </a:extLst>
          </p:cNvPr>
          <p:cNvSpPr/>
          <p:nvPr/>
        </p:nvSpPr>
        <p:spPr bwMode="auto">
          <a:xfrm>
            <a:off x="10060570" y="669899"/>
            <a:ext cx="2036180" cy="673397"/>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Output-Collateral</a:t>
            </a:r>
          </a:p>
        </p:txBody>
      </p:sp>
      <p:grpSp>
        <p:nvGrpSpPr>
          <p:cNvPr id="3" name="Group 2">
            <a:extLst>
              <a:ext uri="{FF2B5EF4-FFF2-40B4-BE49-F238E27FC236}">
                <a16:creationId xmlns:a16="http://schemas.microsoft.com/office/drawing/2014/main" id="{2C175196-ABE4-B6FB-01B0-74DEA1E2ECC8}"/>
              </a:ext>
            </a:extLst>
          </p:cNvPr>
          <p:cNvGrpSpPr/>
          <p:nvPr/>
        </p:nvGrpSpPr>
        <p:grpSpPr>
          <a:xfrm>
            <a:off x="489774" y="1369491"/>
            <a:ext cx="3378219" cy="1545679"/>
            <a:chOff x="1860356" y="1605505"/>
            <a:chExt cx="3151951" cy="1887922"/>
          </a:xfrm>
        </p:grpSpPr>
        <p:sp>
          <p:nvSpPr>
            <p:cNvPr id="7" name="good 3 sync">
              <a:extLst>
                <a:ext uri="{FF2B5EF4-FFF2-40B4-BE49-F238E27FC236}">
                  <a16:creationId xmlns:a16="http://schemas.microsoft.com/office/drawing/2014/main" id="{1A460D3F-D438-05B5-9C37-87555BFB5026}"/>
                </a:ext>
              </a:extLst>
            </p:cNvPr>
            <p:cNvSpPr/>
            <p:nvPr/>
          </p:nvSpPr>
          <p:spPr>
            <a:xfrm>
              <a:off x="1860356" y="1605505"/>
              <a:ext cx="3151951" cy="1887922"/>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800" dirty="0">
                  <a:solidFill>
                    <a:schemeClr val="accent1"/>
                  </a:solidFill>
                </a:rPr>
                <a:t>1 domain</a:t>
              </a:r>
            </a:p>
          </p:txBody>
        </p:sp>
        <p:grpSp>
          <p:nvGrpSpPr>
            <p:cNvPr id="8" name="Group 7">
              <a:extLst>
                <a:ext uri="{FF2B5EF4-FFF2-40B4-BE49-F238E27FC236}">
                  <a16:creationId xmlns:a16="http://schemas.microsoft.com/office/drawing/2014/main" id="{D9D0BF15-9844-432F-D15B-D03D98AEF803}"/>
                </a:ext>
              </a:extLst>
            </p:cNvPr>
            <p:cNvGrpSpPr/>
            <p:nvPr/>
          </p:nvGrpSpPr>
          <p:grpSpPr>
            <a:xfrm>
              <a:off x="3051865" y="1727514"/>
              <a:ext cx="1713940" cy="1625210"/>
              <a:chOff x="8872573" y="2229576"/>
              <a:chExt cx="1713940" cy="1625210"/>
            </a:xfrm>
          </p:grpSpPr>
          <p:sp>
            <p:nvSpPr>
              <p:cNvPr id="9" name="circle 0 graph">
                <a:extLst>
                  <a:ext uri="{FF2B5EF4-FFF2-40B4-BE49-F238E27FC236}">
                    <a16:creationId xmlns:a16="http://schemas.microsoft.com/office/drawing/2014/main" id="{8D6F5775-B252-AAC1-88E0-FE9F007E9621}"/>
                  </a:ext>
                </a:extLst>
              </p:cNvPr>
              <p:cNvSpPr/>
              <p:nvPr/>
            </p:nvSpPr>
            <p:spPr>
              <a:xfrm>
                <a:off x="8872573"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g c k 0</a:t>
                </a:r>
              </a:p>
            </p:txBody>
          </p:sp>
          <p:sp>
            <p:nvSpPr>
              <p:cNvPr id="12" name="circle 1 graph">
                <a:extLst>
                  <a:ext uri="{FF2B5EF4-FFF2-40B4-BE49-F238E27FC236}">
                    <a16:creationId xmlns:a16="http://schemas.microsoft.com/office/drawing/2014/main" id="{8CB5E86A-6EB8-B0D2-512A-8A8D6D15C7D3}"/>
                  </a:ext>
                </a:extLst>
              </p:cNvPr>
              <p:cNvSpPr/>
              <p:nvPr/>
            </p:nvSpPr>
            <p:spPr>
              <a:xfrm>
                <a:off x="9953387"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g c k 1</a:t>
                </a:r>
              </a:p>
            </p:txBody>
          </p:sp>
          <p:sp>
            <p:nvSpPr>
              <p:cNvPr id="13" name="circle 2 graph">
                <a:extLst>
                  <a:ext uri="{FF2B5EF4-FFF2-40B4-BE49-F238E27FC236}">
                    <a16:creationId xmlns:a16="http://schemas.microsoft.com/office/drawing/2014/main" id="{78128943-B09D-BD8F-4855-FB7CFD45BB0B}"/>
                  </a:ext>
                </a:extLst>
              </p:cNvPr>
              <p:cNvSpPr/>
              <p:nvPr/>
            </p:nvSpPr>
            <p:spPr>
              <a:xfrm>
                <a:off x="9412980" y="2229576"/>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c k</a:t>
                </a:r>
              </a:p>
            </p:txBody>
          </p:sp>
          <p:cxnSp>
            <p:nvCxnSpPr>
              <p:cNvPr id="14" name="arrow blue 01 graph">
                <a:extLst>
                  <a:ext uri="{FF2B5EF4-FFF2-40B4-BE49-F238E27FC236}">
                    <a16:creationId xmlns:a16="http://schemas.microsoft.com/office/drawing/2014/main" id="{A8C855B3-EBFD-CFF4-E26C-E91B86EE4779}"/>
                  </a:ext>
                </a:extLst>
              </p:cNvPr>
              <p:cNvCxnSpPr>
                <a:cxnSpLocks/>
                <a:stCxn id="9" idx="6"/>
                <a:endCxn id="12" idx="2"/>
              </p:cNvCxnSpPr>
              <p:nvPr/>
            </p:nvCxnSpPr>
            <p:spPr>
              <a:xfrm>
                <a:off x="9505699" y="3538224"/>
                <a:ext cx="447688" cy="0"/>
              </a:xfrm>
              <a:prstGeom prst="straightConnector1">
                <a:avLst/>
              </a:prstGeom>
              <a:ln>
                <a:solidFill>
                  <a:srgbClr val="5050FF"/>
                </a:solidFill>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15" name="arrow red 01 graph">
                <a:extLst>
                  <a:ext uri="{FF2B5EF4-FFF2-40B4-BE49-F238E27FC236}">
                    <a16:creationId xmlns:a16="http://schemas.microsoft.com/office/drawing/2014/main" id="{E9339509-E2CD-35D2-925B-9AA9E8375B2E}"/>
                  </a:ext>
                </a:extLst>
              </p:cNvPr>
              <p:cNvCxnSpPr>
                <a:cxnSpLocks/>
                <a:stCxn id="9" idx="6"/>
                <a:endCxn id="12" idx="2"/>
              </p:cNvCxnSpPr>
              <p:nvPr/>
            </p:nvCxnSpPr>
            <p:spPr>
              <a:xfrm>
                <a:off x="9505699" y="3538224"/>
                <a:ext cx="447688" cy="0"/>
              </a:xfrm>
              <a:prstGeom prst="straightConnector1">
                <a:avLst/>
              </a:prstGeom>
              <a:ln>
                <a:solidFill>
                  <a:srgbClr val="00B050"/>
                </a:solidFill>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6" name="arrow blue 02 graph">
                <a:extLst>
                  <a:ext uri="{FF2B5EF4-FFF2-40B4-BE49-F238E27FC236}">
                    <a16:creationId xmlns:a16="http://schemas.microsoft.com/office/drawing/2014/main" id="{D4EBDB15-087C-F76F-0564-08B3C865169E}"/>
                  </a:ext>
                </a:extLst>
              </p:cNvPr>
              <p:cNvCxnSpPr>
                <a:cxnSpLocks/>
                <a:stCxn id="13" idx="3"/>
                <a:endCxn id="9" idx="0"/>
              </p:cNvCxnSpPr>
              <p:nvPr/>
            </p:nvCxnSpPr>
            <p:spPr>
              <a:xfrm flipH="1">
                <a:off x="9189136" y="2769982"/>
                <a:ext cx="316563" cy="451679"/>
              </a:xfrm>
              <a:prstGeom prst="straightConnector1">
                <a:avLst/>
              </a:prstGeom>
              <a:ln>
                <a:solidFill>
                  <a:srgbClr val="00B050"/>
                </a:solidFill>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7" name="arrow blue 12 graph">
                <a:extLst>
                  <a:ext uri="{FF2B5EF4-FFF2-40B4-BE49-F238E27FC236}">
                    <a16:creationId xmlns:a16="http://schemas.microsoft.com/office/drawing/2014/main" id="{2E0E7E14-DD6A-280C-7DD2-1CA2B4B6367A}"/>
                  </a:ext>
                </a:extLst>
              </p:cNvPr>
              <p:cNvCxnSpPr>
                <a:cxnSpLocks/>
                <a:stCxn id="13" idx="5"/>
                <a:endCxn id="12" idx="0"/>
              </p:cNvCxnSpPr>
              <p:nvPr/>
            </p:nvCxnSpPr>
            <p:spPr>
              <a:xfrm>
                <a:off x="9953387" y="2769982"/>
                <a:ext cx="316563" cy="451679"/>
              </a:xfrm>
              <a:prstGeom prst="straightConnector1">
                <a:avLst/>
              </a:prstGeom>
              <a:ln>
                <a:solidFill>
                  <a:srgbClr val="00B050"/>
                </a:solidFill>
                <a:headEnd type="arrow" w="med" len="med"/>
                <a:tailEnd type="arrow" w="med" len="med"/>
              </a:ln>
            </p:spPr>
            <p:style>
              <a:lnRef idx="3">
                <a:schemeClr val="accent6"/>
              </a:lnRef>
              <a:fillRef idx="0">
                <a:schemeClr val="accent6"/>
              </a:fillRef>
              <a:effectRef idx="2">
                <a:schemeClr val="accent6"/>
              </a:effectRef>
              <a:fontRef idx="minor">
                <a:schemeClr val="tx1"/>
              </a:fontRef>
            </p:style>
          </p:cxnSp>
        </p:grpSp>
      </p:grpSp>
      <p:grpSp>
        <p:nvGrpSpPr>
          <p:cNvPr id="18" name="Group 17">
            <a:extLst>
              <a:ext uri="{FF2B5EF4-FFF2-40B4-BE49-F238E27FC236}">
                <a16:creationId xmlns:a16="http://schemas.microsoft.com/office/drawing/2014/main" id="{2E9687C4-3EAE-5FAB-B5FA-AC77F45187B8}"/>
              </a:ext>
            </a:extLst>
          </p:cNvPr>
          <p:cNvGrpSpPr/>
          <p:nvPr/>
        </p:nvGrpSpPr>
        <p:grpSpPr>
          <a:xfrm>
            <a:off x="6635353" y="1304822"/>
            <a:ext cx="3151951" cy="1545679"/>
            <a:chOff x="6757423" y="1626835"/>
            <a:chExt cx="3151951" cy="1887922"/>
          </a:xfrm>
        </p:grpSpPr>
        <p:sp>
          <p:nvSpPr>
            <p:cNvPr id="19" name="good 1 sync 2 async">
              <a:extLst>
                <a:ext uri="{FF2B5EF4-FFF2-40B4-BE49-F238E27FC236}">
                  <a16:creationId xmlns:a16="http://schemas.microsoft.com/office/drawing/2014/main" id="{E13C7992-7727-93DF-163D-6FFA50664916}"/>
                </a:ext>
              </a:extLst>
            </p:cNvPr>
            <p:cNvSpPr/>
            <p:nvPr/>
          </p:nvSpPr>
          <p:spPr>
            <a:xfrm>
              <a:off x="6757423" y="1626835"/>
              <a:ext cx="3151951" cy="1887922"/>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dirty="0">
                  <a:solidFill>
                    <a:schemeClr val="accent1"/>
                  </a:solidFill>
                </a:rPr>
                <a:t>2 domains</a:t>
              </a:r>
            </a:p>
          </p:txBody>
        </p:sp>
        <p:grpSp>
          <p:nvGrpSpPr>
            <p:cNvPr id="20" name="Group 19">
              <a:extLst>
                <a:ext uri="{FF2B5EF4-FFF2-40B4-BE49-F238E27FC236}">
                  <a16:creationId xmlns:a16="http://schemas.microsoft.com/office/drawing/2014/main" id="{2B3CF4DA-053D-35B5-3F2B-3AA8415E7283}"/>
                </a:ext>
              </a:extLst>
            </p:cNvPr>
            <p:cNvGrpSpPr/>
            <p:nvPr/>
          </p:nvGrpSpPr>
          <p:grpSpPr>
            <a:xfrm>
              <a:off x="6905282" y="1760509"/>
              <a:ext cx="1713940" cy="1625210"/>
              <a:chOff x="8872573" y="2229576"/>
              <a:chExt cx="1713940" cy="1625210"/>
            </a:xfrm>
          </p:grpSpPr>
          <p:sp>
            <p:nvSpPr>
              <p:cNvPr id="21" name="circle 0 graph">
                <a:extLst>
                  <a:ext uri="{FF2B5EF4-FFF2-40B4-BE49-F238E27FC236}">
                    <a16:creationId xmlns:a16="http://schemas.microsoft.com/office/drawing/2014/main" id="{F582DBD2-8D3C-0295-205A-6BB9463EE65F}"/>
                  </a:ext>
                </a:extLst>
              </p:cNvPr>
              <p:cNvSpPr/>
              <p:nvPr/>
            </p:nvSpPr>
            <p:spPr>
              <a:xfrm>
                <a:off x="8872573"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g c  k  0</a:t>
                </a:r>
              </a:p>
            </p:txBody>
          </p:sp>
          <p:sp>
            <p:nvSpPr>
              <p:cNvPr id="22" name="circle 1 graph">
                <a:extLst>
                  <a:ext uri="{FF2B5EF4-FFF2-40B4-BE49-F238E27FC236}">
                    <a16:creationId xmlns:a16="http://schemas.microsoft.com/office/drawing/2014/main" id="{125BB682-A7F4-B6FC-09E5-37502142A973}"/>
                  </a:ext>
                </a:extLst>
              </p:cNvPr>
              <p:cNvSpPr/>
              <p:nvPr/>
            </p:nvSpPr>
            <p:spPr>
              <a:xfrm>
                <a:off x="9953387"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g c k 1</a:t>
                </a:r>
              </a:p>
            </p:txBody>
          </p:sp>
          <p:sp>
            <p:nvSpPr>
              <p:cNvPr id="23" name="circle 2 graph">
                <a:extLst>
                  <a:ext uri="{FF2B5EF4-FFF2-40B4-BE49-F238E27FC236}">
                    <a16:creationId xmlns:a16="http://schemas.microsoft.com/office/drawing/2014/main" id="{ECC2F61A-0F8E-EDB5-7189-84853939EAF6}"/>
                  </a:ext>
                </a:extLst>
              </p:cNvPr>
              <p:cNvSpPr/>
              <p:nvPr/>
            </p:nvSpPr>
            <p:spPr>
              <a:xfrm>
                <a:off x="9412980" y="2229576"/>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latin typeface="Arial" panose="020B0604020202020204" pitchFamily="34" charset="0"/>
                    <a:cs typeface="Arial" panose="020B0604020202020204" pitchFamily="34" charset="0"/>
                  </a:rPr>
                  <a:t>c k</a:t>
                </a:r>
              </a:p>
            </p:txBody>
          </p:sp>
          <p:cxnSp>
            <p:nvCxnSpPr>
              <p:cNvPr id="25" name="arrow blue 01 graph">
                <a:extLst>
                  <a:ext uri="{FF2B5EF4-FFF2-40B4-BE49-F238E27FC236}">
                    <a16:creationId xmlns:a16="http://schemas.microsoft.com/office/drawing/2014/main" id="{6DB00CAB-4755-359E-8019-99A77DAC6259}"/>
                  </a:ext>
                </a:extLst>
              </p:cNvPr>
              <p:cNvCxnSpPr>
                <a:cxnSpLocks/>
                <a:stCxn id="21" idx="6"/>
                <a:endCxn id="22" idx="2"/>
              </p:cNvCxnSpPr>
              <p:nvPr/>
            </p:nvCxnSpPr>
            <p:spPr>
              <a:xfrm>
                <a:off x="9505699" y="3538224"/>
                <a:ext cx="447688" cy="0"/>
              </a:xfrm>
              <a:prstGeom prst="straightConnector1">
                <a:avLst/>
              </a:prstGeom>
              <a:ln>
                <a:solidFill>
                  <a:srgbClr val="00B050"/>
                </a:solidFill>
                <a:prstDash val="solid"/>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27" name="arrow blue 02 graph">
                <a:extLst>
                  <a:ext uri="{FF2B5EF4-FFF2-40B4-BE49-F238E27FC236}">
                    <a16:creationId xmlns:a16="http://schemas.microsoft.com/office/drawing/2014/main" id="{838EE324-DB72-7B16-2BEB-5F406F8234C1}"/>
                  </a:ext>
                </a:extLst>
              </p:cNvPr>
              <p:cNvCxnSpPr>
                <a:cxnSpLocks/>
                <a:stCxn id="23" idx="3"/>
                <a:endCxn id="21" idx="0"/>
              </p:cNvCxnSpPr>
              <p:nvPr/>
            </p:nvCxnSpPr>
            <p:spPr>
              <a:xfrm flipH="1">
                <a:off x="9189136" y="2769982"/>
                <a:ext cx="316563" cy="451679"/>
              </a:xfrm>
              <a:prstGeom prst="straightConnector1">
                <a:avLst/>
              </a:prstGeom>
              <a:ln>
                <a:solidFill>
                  <a:srgbClr val="FF0000"/>
                </a:solidFill>
                <a:prstDash val="sysDot"/>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28" name="arrow blue 12 graph">
                <a:extLst>
                  <a:ext uri="{FF2B5EF4-FFF2-40B4-BE49-F238E27FC236}">
                    <a16:creationId xmlns:a16="http://schemas.microsoft.com/office/drawing/2014/main" id="{5936F4E2-9F0D-56E6-1A9B-C7EEBF7C3A94}"/>
                  </a:ext>
                </a:extLst>
              </p:cNvPr>
              <p:cNvCxnSpPr>
                <a:cxnSpLocks/>
                <a:stCxn id="23" idx="5"/>
                <a:endCxn id="22" idx="0"/>
              </p:cNvCxnSpPr>
              <p:nvPr/>
            </p:nvCxnSpPr>
            <p:spPr>
              <a:xfrm>
                <a:off x="9953387" y="2769982"/>
                <a:ext cx="316563" cy="451679"/>
              </a:xfrm>
              <a:prstGeom prst="straightConnector1">
                <a:avLst/>
              </a:prstGeom>
              <a:ln>
                <a:solidFill>
                  <a:srgbClr val="FF0000"/>
                </a:solidFill>
                <a:prstDash val="sysDot"/>
                <a:headEnd type="arrow" w="med" len="med"/>
                <a:tailEnd type="arrow" w="med" len="med"/>
              </a:ln>
            </p:spPr>
            <p:style>
              <a:lnRef idx="3">
                <a:schemeClr val="accent6"/>
              </a:lnRef>
              <a:fillRef idx="0">
                <a:schemeClr val="accent6"/>
              </a:fillRef>
              <a:effectRef idx="2">
                <a:schemeClr val="accent6"/>
              </a:effectRef>
              <a:fontRef idx="minor">
                <a:schemeClr val="tx1"/>
              </a:fontRef>
            </p:style>
          </p:cxnSp>
        </p:grpSp>
      </p:grpSp>
      <p:grpSp>
        <p:nvGrpSpPr>
          <p:cNvPr id="29" name="Group 28">
            <a:extLst>
              <a:ext uri="{FF2B5EF4-FFF2-40B4-BE49-F238E27FC236}">
                <a16:creationId xmlns:a16="http://schemas.microsoft.com/office/drawing/2014/main" id="{95528850-520B-8392-3443-14E55AA123C9}"/>
              </a:ext>
            </a:extLst>
          </p:cNvPr>
          <p:cNvGrpSpPr/>
          <p:nvPr/>
        </p:nvGrpSpPr>
        <p:grpSpPr>
          <a:xfrm>
            <a:off x="512046" y="3402880"/>
            <a:ext cx="3378219" cy="1545679"/>
            <a:chOff x="2161979" y="4115136"/>
            <a:chExt cx="3220631" cy="1887922"/>
          </a:xfrm>
        </p:grpSpPr>
        <p:sp>
          <p:nvSpPr>
            <p:cNvPr id="30" name="good 3 async">
              <a:extLst>
                <a:ext uri="{FF2B5EF4-FFF2-40B4-BE49-F238E27FC236}">
                  <a16:creationId xmlns:a16="http://schemas.microsoft.com/office/drawing/2014/main" id="{999F70B2-832C-54E0-2F9F-A5FA866D7F83}"/>
                </a:ext>
              </a:extLst>
            </p:cNvPr>
            <p:cNvSpPr/>
            <p:nvPr/>
          </p:nvSpPr>
          <p:spPr>
            <a:xfrm>
              <a:off x="2161979" y="4115136"/>
              <a:ext cx="3220631" cy="1887922"/>
            </a:xfrm>
            <a:prstGeom prst="round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solidFill>
                    <a:schemeClr val="accent1"/>
                  </a:solidFill>
                </a:rPr>
                <a:t>3 domains</a:t>
              </a:r>
              <a:endParaRPr lang="en-US" sz="1800" dirty="0">
                <a:solidFill>
                  <a:schemeClr val="accent1"/>
                </a:solidFill>
              </a:endParaRPr>
            </a:p>
          </p:txBody>
        </p:sp>
        <p:grpSp>
          <p:nvGrpSpPr>
            <p:cNvPr id="31" name="Group 30">
              <a:extLst>
                <a:ext uri="{FF2B5EF4-FFF2-40B4-BE49-F238E27FC236}">
                  <a16:creationId xmlns:a16="http://schemas.microsoft.com/office/drawing/2014/main" id="{F9882869-12EC-6AA2-73EA-401676FC6AFF}"/>
                </a:ext>
              </a:extLst>
            </p:cNvPr>
            <p:cNvGrpSpPr/>
            <p:nvPr/>
          </p:nvGrpSpPr>
          <p:grpSpPr>
            <a:xfrm>
              <a:off x="3587178" y="4256519"/>
              <a:ext cx="1713940" cy="1625210"/>
              <a:chOff x="8872573" y="2229576"/>
              <a:chExt cx="1713940" cy="1625210"/>
            </a:xfrm>
          </p:grpSpPr>
          <p:sp>
            <p:nvSpPr>
              <p:cNvPr id="32" name="circle 0 graph">
                <a:extLst>
                  <a:ext uri="{FF2B5EF4-FFF2-40B4-BE49-F238E27FC236}">
                    <a16:creationId xmlns:a16="http://schemas.microsoft.com/office/drawing/2014/main" id="{D00A3B42-18A2-B7AD-4D08-62E21BF666EE}"/>
                  </a:ext>
                </a:extLst>
              </p:cNvPr>
              <p:cNvSpPr/>
              <p:nvPr/>
            </p:nvSpPr>
            <p:spPr>
              <a:xfrm>
                <a:off x="8872573"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g c k 0</a:t>
                </a:r>
              </a:p>
            </p:txBody>
          </p:sp>
          <p:sp>
            <p:nvSpPr>
              <p:cNvPr id="33" name="circle 1 graph">
                <a:extLst>
                  <a:ext uri="{FF2B5EF4-FFF2-40B4-BE49-F238E27FC236}">
                    <a16:creationId xmlns:a16="http://schemas.microsoft.com/office/drawing/2014/main" id="{9FDED3F6-7159-3D07-5033-BED16D352C8B}"/>
                  </a:ext>
                </a:extLst>
              </p:cNvPr>
              <p:cNvSpPr/>
              <p:nvPr/>
            </p:nvSpPr>
            <p:spPr>
              <a:xfrm>
                <a:off x="9953387"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g c k 1</a:t>
                </a:r>
              </a:p>
            </p:txBody>
          </p:sp>
          <p:sp>
            <p:nvSpPr>
              <p:cNvPr id="34" name="circle 2 graph">
                <a:extLst>
                  <a:ext uri="{FF2B5EF4-FFF2-40B4-BE49-F238E27FC236}">
                    <a16:creationId xmlns:a16="http://schemas.microsoft.com/office/drawing/2014/main" id="{2DCDB299-7A21-0157-D742-FDAA078889EE}"/>
                  </a:ext>
                </a:extLst>
              </p:cNvPr>
              <p:cNvSpPr/>
              <p:nvPr/>
            </p:nvSpPr>
            <p:spPr>
              <a:xfrm>
                <a:off x="9412980" y="2229576"/>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1600" spc="-200" dirty="0"/>
                  <a:t>c k</a:t>
                </a:r>
              </a:p>
            </p:txBody>
          </p:sp>
          <p:cxnSp>
            <p:nvCxnSpPr>
              <p:cNvPr id="35" name="arrow blue 01 graph">
                <a:extLst>
                  <a:ext uri="{FF2B5EF4-FFF2-40B4-BE49-F238E27FC236}">
                    <a16:creationId xmlns:a16="http://schemas.microsoft.com/office/drawing/2014/main" id="{C12AF3A4-7784-0B7D-3F3F-D7CE4E9C0E41}"/>
                  </a:ext>
                </a:extLst>
              </p:cNvPr>
              <p:cNvCxnSpPr>
                <a:cxnSpLocks/>
                <a:stCxn id="32" idx="6"/>
                <a:endCxn id="33" idx="2"/>
              </p:cNvCxnSpPr>
              <p:nvPr/>
            </p:nvCxnSpPr>
            <p:spPr>
              <a:xfrm>
                <a:off x="9505699" y="3538224"/>
                <a:ext cx="447688" cy="0"/>
              </a:xfrm>
              <a:prstGeom prst="straightConnector1">
                <a:avLst/>
              </a:prstGeom>
              <a:ln>
                <a:solidFill>
                  <a:srgbClr val="FF0000"/>
                </a:solidFill>
                <a:prstDash val="sysDot"/>
                <a:headEnd type="arrow"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37" name="arrow blue 02 graph">
                <a:extLst>
                  <a:ext uri="{FF2B5EF4-FFF2-40B4-BE49-F238E27FC236}">
                    <a16:creationId xmlns:a16="http://schemas.microsoft.com/office/drawing/2014/main" id="{DF47ADD0-7059-B5F2-EEAA-0906EF887592}"/>
                  </a:ext>
                </a:extLst>
              </p:cNvPr>
              <p:cNvCxnSpPr>
                <a:cxnSpLocks/>
                <a:stCxn id="34" idx="3"/>
                <a:endCxn id="32" idx="0"/>
              </p:cNvCxnSpPr>
              <p:nvPr/>
            </p:nvCxnSpPr>
            <p:spPr>
              <a:xfrm flipH="1">
                <a:off x="9189136" y="2769982"/>
                <a:ext cx="316563" cy="451679"/>
              </a:xfrm>
              <a:prstGeom prst="straightConnector1">
                <a:avLst/>
              </a:prstGeom>
              <a:ln>
                <a:solidFill>
                  <a:srgbClr val="FF0000"/>
                </a:solidFill>
                <a:prstDash val="sysDot"/>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38" name="arrow blue 12 graph">
                <a:extLst>
                  <a:ext uri="{FF2B5EF4-FFF2-40B4-BE49-F238E27FC236}">
                    <a16:creationId xmlns:a16="http://schemas.microsoft.com/office/drawing/2014/main" id="{CBF775C2-981F-B9B2-D9C7-41020144BCA5}"/>
                  </a:ext>
                </a:extLst>
              </p:cNvPr>
              <p:cNvCxnSpPr>
                <a:cxnSpLocks/>
                <a:stCxn id="34" idx="5"/>
                <a:endCxn id="33" idx="0"/>
              </p:cNvCxnSpPr>
              <p:nvPr/>
            </p:nvCxnSpPr>
            <p:spPr>
              <a:xfrm>
                <a:off x="9953387" y="2769982"/>
                <a:ext cx="316563" cy="451679"/>
              </a:xfrm>
              <a:prstGeom prst="straightConnector1">
                <a:avLst/>
              </a:prstGeom>
              <a:ln>
                <a:solidFill>
                  <a:srgbClr val="FF0000"/>
                </a:solidFill>
                <a:prstDash val="sysDot"/>
                <a:headEnd type="arrow" w="med" len="med"/>
                <a:tailEnd type="arrow" w="med" len="med"/>
              </a:ln>
            </p:spPr>
            <p:style>
              <a:lnRef idx="3">
                <a:schemeClr val="accent2"/>
              </a:lnRef>
              <a:fillRef idx="0">
                <a:schemeClr val="accent2"/>
              </a:fillRef>
              <a:effectRef idx="2">
                <a:schemeClr val="accent2"/>
              </a:effectRef>
              <a:fontRef idx="minor">
                <a:schemeClr val="tx1"/>
              </a:fontRef>
            </p:style>
          </p:cxnSp>
        </p:grpSp>
      </p:grpSp>
      <p:sp>
        <p:nvSpPr>
          <p:cNvPr id="40" name="warn 2 sync 1 async">
            <a:extLst>
              <a:ext uri="{FF2B5EF4-FFF2-40B4-BE49-F238E27FC236}">
                <a16:creationId xmlns:a16="http://schemas.microsoft.com/office/drawing/2014/main" id="{DCEE8424-70A3-46C4-8FDD-0FFBBA19D4BB}"/>
              </a:ext>
            </a:extLst>
          </p:cNvPr>
          <p:cNvSpPr/>
          <p:nvPr/>
        </p:nvSpPr>
        <p:spPr>
          <a:xfrm>
            <a:off x="6550284" y="3706000"/>
            <a:ext cx="3237020" cy="1587643"/>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tabLst>
                <a:tab pos="2060575" algn="l"/>
              </a:tabLst>
            </a:pPr>
            <a:r>
              <a:rPr lang="en-US" sz="1800" dirty="0">
                <a:solidFill>
                  <a:schemeClr val="accent1"/>
                </a:solidFill>
              </a:rPr>
              <a:t>2 clock </a:t>
            </a:r>
          </a:p>
          <a:p>
            <a:pPr algn="r">
              <a:tabLst>
                <a:tab pos="2060575" algn="l"/>
              </a:tabLst>
            </a:pPr>
            <a:r>
              <a:rPr lang="en-US" sz="1800" dirty="0">
                <a:solidFill>
                  <a:schemeClr val="accent1"/>
                </a:solidFill>
              </a:rPr>
              <a:t>branches</a:t>
            </a:r>
          </a:p>
        </p:txBody>
      </p:sp>
      <p:grpSp>
        <p:nvGrpSpPr>
          <p:cNvPr id="41" name="Group 40">
            <a:extLst>
              <a:ext uri="{FF2B5EF4-FFF2-40B4-BE49-F238E27FC236}">
                <a16:creationId xmlns:a16="http://schemas.microsoft.com/office/drawing/2014/main" id="{D7F035FF-CEDB-7C6B-8249-96ADCE596160}"/>
              </a:ext>
            </a:extLst>
          </p:cNvPr>
          <p:cNvGrpSpPr/>
          <p:nvPr/>
        </p:nvGrpSpPr>
        <p:grpSpPr>
          <a:xfrm>
            <a:off x="6739147" y="3836154"/>
            <a:ext cx="1803525" cy="1330591"/>
            <a:chOff x="8872573" y="2229576"/>
            <a:chExt cx="1713940" cy="1625210"/>
          </a:xfrm>
        </p:grpSpPr>
        <p:sp>
          <p:nvSpPr>
            <p:cNvPr id="42" name="circle 0 graph">
              <a:extLst>
                <a:ext uri="{FF2B5EF4-FFF2-40B4-BE49-F238E27FC236}">
                  <a16:creationId xmlns:a16="http://schemas.microsoft.com/office/drawing/2014/main" id="{18B0C42A-4206-356B-BD40-31EC34D71BD8}"/>
                </a:ext>
              </a:extLst>
            </p:cNvPr>
            <p:cNvSpPr/>
            <p:nvPr/>
          </p:nvSpPr>
          <p:spPr>
            <a:xfrm>
              <a:off x="8872573"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spc="-200" dirty="0"/>
                <a:t>g c k 0</a:t>
              </a:r>
            </a:p>
          </p:txBody>
        </p:sp>
        <p:sp>
          <p:nvSpPr>
            <p:cNvPr id="43" name="circle 1 graph">
              <a:extLst>
                <a:ext uri="{FF2B5EF4-FFF2-40B4-BE49-F238E27FC236}">
                  <a16:creationId xmlns:a16="http://schemas.microsoft.com/office/drawing/2014/main" id="{671A4D0C-2887-6DB3-B5F0-50E8ADC66D05}"/>
                </a:ext>
              </a:extLst>
            </p:cNvPr>
            <p:cNvSpPr/>
            <p:nvPr/>
          </p:nvSpPr>
          <p:spPr>
            <a:xfrm>
              <a:off x="9953387" y="3221661"/>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spc="-200" dirty="0"/>
                <a:t>g c k 1</a:t>
              </a:r>
            </a:p>
          </p:txBody>
        </p:sp>
        <p:sp>
          <p:nvSpPr>
            <p:cNvPr id="44" name="circle 2 graph">
              <a:extLst>
                <a:ext uri="{FF2B5EF4-FFF2-40B4-BE49-F238E27FC236}">
                  <a16:creationId xmlns:a16="http://schemas.microsoft.com/office/drawing/2014/main" id="{EAFD4B5B-065E-53D1-5DF7-F961F49C013E}"/>
                </a:ext>
              </a:extLst>
            </p:cNvPr>
            <p:cNvSpPr/>
            <p:nvPr/>
          </p:nvSpPr>
          <p:spPr>
            <a:xfrm>
              <a:off x="9412980" y="2229576"/>
              <a:ext cx="633126" cy="633125"/>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spc="-200" dirty="0"/>
                <a:t>c k</a:t>
              </a:r>
            </a:p>
          </p:txBody>
        </p:sp>
        <p:cxnSp>
          <p:nvCxnSpPr>
            <p:cNvPr id="45" name="arrow blue 01 graph">
              <a:extLst>
                <a:ext uri="{FF2B5EF4-FFF2-40B4-BE49-F238E27FC236}">
                  <a16:creationId xmlns:a16="http://schemas.microsoft.com/office/drawing/2014/main" id="{3EACBE95-1882-4321-1A3F-C1BA183B86FD}"/>
                </a:ext>
              </a:extLst>
            </p:cNvPr>
            <p:cNvCxnSpPr>
              <a:cxnSpLocks/>
              <a:stCxn id="42" idx="6"/>
              <a:endCxn id="43" idx="2"/>
            </p:cNvCxnSpPr>
            <p:nvPr/>
          </p:nvCxnSpPr>
          <p:spPr>
            <a:xfrm>
              <a:off x="9505699" y="3538224"/>
              <a:ext cx="447688" cy="0"/>
            </a:xfrm>
            <a:prstGeom prst="straightConnector1">
              <a:avLst/>
            </a:prstGeom>
            <a:ln>
              <a:solidFill>
                <a:srgbClr val="FF0000"/>
              </a:solidFill>
              <a:prstDash val="sysDot"/>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47" name="arrow blue 02 graph">
              <a:extLst>
                <a:ext uri="{FF2B5EF4-FFF2-40B4-BE49-F238E27FC236}">
                  <a16:creationId xmlns:a16="http://schemas.microsoft.com/office/drawing/2014/main" id="{1B7D4B47-BF16-D3A0-1180-9A04C1D72493}"/>
                </a:ext>
              </a:extLst>
            </p:cNvPr>
            <p:cNvCxnSpPr>
              <a:cxnSpLocks/>
              <a:stCxn id="44" idx="3"/>
              <a:endCxn id="42" idx="0"/>
            </p:cNvCxnSpPr>
            <p:nvPr/>
          </p:nvCxnSpPr>
          <p:spPr>
            <a:xfrm flipH="1">
              <a:off x="9189136" y="2769982"/>
              <a:ext cx="316563" cy="451679"/>
            </a:xfrm>
            <a:prstGeom prst="straightConnector1">
              <a:avLst/>
            </a:prstGeom>
            <a:ln>
              <a:solidFill>
                <a:srgbClr val="00B050"/>
              </a:solidFill>
              <a:headEnd type="arrow"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48" name="arrow blue 12 graph">
              <a:extLst>
                <a:ext uri="{FF2B5EF4-FFF2-40B4-BE49-F238E27FC236}">
                  <a16:creationId xmlns:a16="http://schemas.microsoft.com/office/drawing/2014/main" id="{EB88090F-14DB-EEC6-02DC-EAABD3D271CD}"/>
                </a:ext>
              </a:extLst>
            </p:cNvPr>
            <p:cNvCxnSpPr>
              <a:cxnSpLocks/>
              <a:stCxn id="44" idx="5"/>
              <a:endCxn id="43" idx="0"/>
            </p:cNvCxnSpPr>
            <p:nvPr/>
          </p:nvCxnSpPr>
          <p:spPr>
            <a:xfrm>
              <a:off x="9953387" y="2769982"/>
              <a:ext cx="316563" cy="451679"/>
            </a:xfrm>
            <a:prstGeom prst="straightConnector1">
              <a:avLst/>
            </a:prstGeom>
            <a:ln>
              <a:solidFill>
                <a:srgbClr val="00B050"/>
              </a:solidFill>
              <a:headEnd type="arrow" w="med" len="med"/>
              <a:tailEnd type="arrow" w="med" len="med"/>
            </a:ln>
          </p:spPr>
          <p:style>
            <a:lnRef idx="3">
              <a:schemeClr val="accent6"/>
            </a:lnRef>
            <a:fillRef idx="0">
              <a:schemeClr val="accent6"/>
            </a:fillRef>
            <a:effectRef idx="2">
              <a:schemeClr val="accent6"/>
            </a:effectRef>
            <a:fontRef idx="minor">
              <a:schemeClr val="tx1"/>
            </a:fontRef>
          </p:style>
        </p:cxnSp>
      </p:grpSp>
      <p:sp>
        <p:nvSpPr>
          <p:cNvPr id="49" name="TextBox 1">
            <a:extLst>
              <a:ext uri="{FF2B5EF4-FFF2-40B4-BE49-F238E27FC236}">
                <a16:creationId xmlns:a16="http://schemas.microsoft.com/office/drawing/2014/main" id="{74D66ED1-94CB-EE98-E0AC-7A6EBA2A5E4B}"/>
              </a:ext>
            </a:extLst>
          </p:cNvPr>
          <p:cNvSpPr txBox="1"/>
          <p:nvPr/>
        </p:nvSpPr>
        <p:spPr>
          <a:xfrm>
            <a:off x="485465" y="2933340"/>
            <a:ext cx="582074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rgbClr val="0070C0"/>
                </a:solidFill>
              </a:rPr>
              <a:t>cdc_set_clock_group</a:t>
            </a:r>
            <a:r>
              <a:rPr lang="en-US" sz="1600" dirty="0">
                <a:solidFill>
                  <a:srgbClr val="0070C0"/>
                </a:solidFill>
              </a:rPr>
              <a:t> -name </a:t>
            </a:r>
            <a:r>
              <a:rPr lang="en-US" sz="1600" dirty="0" err="1">
                <a:solidFill>
                  <a:srgbClr val="0070C0"/>
                </a:solidFill>
              </a:rPr>
              <a:t>common_domain</a:t>
            </a:r>
            <a:r>
              <a:rPr lang="en-US" sz="1600" dirty="0">
                <a:solidFill>
                  <a:srgbClr val="0070C0"/>
                </a:solidFill>
              </a:rPr>
              <a:t> -clocks {ck gck0 gck1}</a:t>
            </a:r>
          </a:p>
        </p:txBody>
      </p:sp>
      <p:sp>
        <p:nvSpPr>
          <p:cNvPr id="50" name="TextBox 2">
            <a:extLst>
              <a:ext uri="{FF2B5EF4-FFF2-40B4-BE49-F238E27FC236}">
                <a16:creationId xmlns:a16="http://schemas.microsoft.com/office/drawing/2014/main" id="{BCB9C689-C147-4668-45DE-2F222D959334}"/>
              </a:ext>
            </a:extLst>
          </p:cNvPr>
          <p:cNvSpPr txBox="1"/>
          <p:nvPr/>
        </p:nvSpPr>
        <p:spPr>
          <a:xfrm>
            <a:off x="6501268" y="2868604"/>
            <a:ext cx="5292924"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rgbClr val="0070C0"/>
                </a:solidFill>
              </a:rPr>
              <a:t>cdc_set_clock_group</a:t>
            </a:r>
            <a:r>
              <a:rPr lang="en-US" sz="1600" dirty="0">
                <a:solidFill>
                  <a:srgbClr val="0070C0"/>
                </a:solidFill>
              </a:rPr>
              <a:t> -name </a:t>
            </a:r>
            <a:r>
              <a:rPr lang="en-US" sz="1600" dirty="0" err="1">
                <a:solidFill>
                  <a:srgbClr val="0070C0"/>
                </a:solidFill>
              </a:rPr>
              <a:t>small_domain</a:t>
            </a:r>
            <a:r>
              <a:rPr lang="en-US" sz="1600" dirty="0">
                <a:solidFill>
                  <a:srgbClr val="0070C0"/>
                </a:solidFill>
              </a:rPr>
              <a:t> -clocks {ck}</a:t>
            </a:r>
          </a:p>
          <a:p>
            <a:r>
              <a:rPr lang="en-US" sz="1600" dirty="0" err="1">
                <a:solidFill>
                  <a:srgbClr val="0070C0"/>
                </a:solidFill>
              </a:rPr>
              <a:t>cdc_set_clock_group</a:t>
            </a:r>
            <a:r>
              <a:rPr lang="en-US" sz="1600" dirty="0">
                <a:solidFill>
                  <a:srgbClr val="0070C0"/>
                </a:solidFill>
              </a:rPr>
              <a:t> -name </a:t>
            </a:r>
            <a:r>
              <a:rPr lang="en-US" sz="1600" dirty="0" err="1">
                <a:solidFill>
                  <a:srgbClr val="0070C0"/>
                </a:solidFill>
              </a:rPr>
              <a:t>large_domain</a:t>
            </a:r>
            <a:r>
              <a:rPr lang="en-US" sz="1600" dirty="0">
                <a:solidFill>
                  <a:srgbClr val="0070C0"/>
                </a:solidFill>
              </a:rPr>
              <a:t> -clocks {gck0 gck1}</a:t>
            </a:r>
          </a:p>
        </p:txBody>
      </p:sp>
      <p:sp>
        <p:nvSpPr>
          <p:cNvPr id="51" name="TextBox 3">
            <a:extLst>
              <a:ext uri="{FF2B5EF4-FFF2-40B4-BE49-F238E27FC236}">
                <a16:creationId xmlns:a16="http://schemas.microsoft.com/office/drawing/2014/main" id="{92A85BF7-C666-FEF2-C7D3-55CE6C04151E}"/>
              </a:ext>
            </a:extLst>
          </p:cNvPr>
          <p:cNvSpPr txBox="1"/>
          <p:nvPr/>
        </p:nvSpPr>
        <p:spPr>
          <a:xfrm>
            <a:off x="531739" y="4987441"/>
            <a:ext cx="568543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rgbClr val="0070C0"/>
                </a:solidFill>
              </a:rPr>
              <a:t>cdc_set_clock_group</a:t>
            </a:r>
            <a:r>
              <a:rPr lang="en-US" sz="1600" dirty="0">
                <a:solidFill>
                  <a:srgbClr val="0070C0"/>
                </a:solidFill>
              </a:rPr>
              <a:t> -name </a:t>
            </a:r>
            <a:r>
              <a:rPr lang="en-US" sz="1600" dirty="0" err="1">
                <a:solidFill>
                  <a:srgbClr val="0070C0"/>
                </a:solidFill>
              </a:rPr>
              <a:t>domain_C</a:t>
            </a:r>
            <a:r>
              <a:rPr lang="en-US" sz="1600" dirty="0">
                <a:solidFill>
                  <a:srgbClr val="0070C0"/>
                </a:solidFill>
              </a:rPr>
              <a:t> -clocks {ck}</a:t>
            </a:r>
          </a:p>
          <a:p>
            <a:r>
              <a:rPr lang="en-US" sz="1600" dirty="0" err="1">
                <a:solidFill>
                  <a:srgbClr val="0070C0"/>
                </a:solidFill>
              </a:rPr>
              <a:t>cdc_set_clock_group</a:t>
            </a:r>
            <a:r>
              <a:rPr lang="en-US" sz="1600" dirty="0">
                <a:solidFill>
                  <a:srgbClr val="0070C0"/>
                </a:solidFill>
              </a:rPr>
              <a:t> -name domain_0 -clocks {gck0}</a:t>
            </a:r>
          </a:p>
          <a:p>
            <a:r>
              <a:rPr lang="en-US" sz="1600" dirty="0" err="1">
                <a:solidFill>
                  <a:srgbClr val="0070C0"/>
                </a:solidFill>
              </a:rPr>
              <a:t>cdc_set_clock_group</a:t>
            </a:r>
            <a:r>
              <a:rPr lang="en-US" sz="1600" dirty="0">
                <a:solidFill>
                  <a:srgbClr val="0070C0"/>
                </a:solidFill>
              </a:rPr>
              <a:t> -name domain_1 -clocks {gck1}</a:t>
            </a:r>
            <a:endParaRPr lang="en-US" sz="1600" dirty="0"/>
          </a:p>
        </p:txBody>
      </p:sp>
      <p:sp>
        <p:nvSpPr>
          <p:cNvPr id="52" name="TextBox 9">
            <a:extLst>
              <a:ext uri="{FF2B5EF4-FFF2-40B4-BE49-F238E27FC236}">
                <a16:creationId xmlns:a16="http://schemas.microsoft.com/office/drawing/2014/main" id="{CA5F6C58-C995-77F0-B072-F6E7BECA0DDE}"/>
              </a:ext>
            </a:extLst>
          </p:cNvPr>
          <p:cNvSpPr txBox="1"/>
          <p:nvPr/>
        </p:nvSpPr>
        <p:spPr>
          <a:xfrm>
            <a:off x="6501268" y="5264364"/>
            <a:ext cx="5015219"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rgbClr val="0070C0"/>
                </a:solidFill>
              </a:rPr>
              <a:t>cdc_set_clock_group</a:t>
            </a:r>
            <a:r>
              <a:rPr lang="en-US" sz="1600" dirty="0">
                <a:solidFill>
                  <a:srgbClr val="0070C0"/>
                </a:solidFill>
              </a:rPr>
              <a:t> -name </a:t>
            </a:r>
            <a:r>
              <a:rPr lang="en-US" sz="1600" dirty="0" err="1">
                <a:solidFill>
                  <a:srgbClr val="0070C0"/>
                </a:solidFill>
              </a:rPr>
              <a:t>left_branch</a:t>
            </a:r>
            <a:r>
              <a:rPr lang="en-US" sz="1600" dirty="0">
                <a:solidFill>
                  <a:srgbClr val="0070C0"/>
                </a:solidFill>
              </a:rPr>
              <a:t>   -clocks {ck gck0}</a:t>
            </a:r>
          </a:p>
          <a:p>
            <a:r>
              <a:rPr lang="en-US" sz="1600" dirty="0" err="1">
                <a:solidFill>
                  <a:srgbClr val="0070C0"/>
                </a:solidFill>
              </a:rPr>
              <a:t>cdc_set_clock_group</a:t>
            </a:r>
            <a:r>
              <a:rPr lang="en-US" sz="1600" dirty="0">
                <a:solidFill>
                  <a:srgbClr val="0070C0"/>
                </a:solidFill>
              </a:rPr>
              <a:t> -name </a:t>
            </a:r>
            <a:r>
              <a:rPr lang="en-US" sz="1600" dirty="0" err="1">
                <a:solidFill>
                  <a:srgbClr val="0070C0"/>
                </a:solidFill>
              </a:rPr>
              <a:t>right_branch</a:t>
            </a:r>
            <a:r>
              <a:rPr lang="en-US" sz="1600" dirty="0">
                <a:solidFill>
                  <a:srgbClr val="0070C0"/>
                </a:solidFill>
              </a:rPr>
              <a:t> -clocks {ck gck1}</a:t>
            </a:r>
            <a:endParaRPr lang="en-US" sz="1600" dirty="0"/>
          </a:p>
        </p:txBody>
      </p:sp>
      <p:sp>
        <p:nvSpPr>
          <p:cNvPr id="4" name="Sprechblase: rechteckig mit abgerundeten Ecken 3">
            <a:extLst>
              <a:ext uri="{FF2B5EF4-FFF2-40B4-BE49-F238E27FC236}">
                <a16:creationId xmlns:a16="http://schemas.microsoft.com/office/drawing/2014/main" id="{7BDACAB4-DE7A-496D-9E4C-1DEC7B392435}"/>
              </a:ext>
            </a:extLst>
          </p:cNvPr>
          <p:cNvSpPr/>
          <p:nvPr/>
        </p:nvSpPr>
        <p:spPr>
          <a:xfrm>
            <a:off x="9961387" y="3879720"/>
            <a:ext cx="2082411" cy="1068839"/>
          </a:xfrm>
          <a:prstGeom prst="wedgeRoundRectCallout">
            <a:avLst>
              <a:gd name="adj1" fmla="val -10391"/>
              <a:gd name="adj2" fmla="val 85117"/>
              <a:gd name="adj3" fmla="val 1666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compatibility sets: common members allowed</a:t>
            </a:r>
          </a:p>
        </p:txBody>
      </p:sp>
    </p:spTree>
    <p:extLst>
      <p:ext uri="{BB962C8B-B14F-4D97-AF65-F5344CB8AC3E}">
        <p14:creationId xmlns:p14="http://schemas.microsoft.com/office/powerpoint/2010/main" val="1196556638"/>
      </p:ext>
    </p:extLst>
  </p:cSld>
  <p:clrMapOvr>
    <a:masterClrMapping/>
  </p:clrMapOvr>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77</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sz="4400" b="1" dirty="0">
                <a:solidFill>
                  <a:schemeClr val="tx1"/>
                </a:solidFill>
              </a:rPr>
              <a:t>2.4 Testing Subgroup</a:t>
            </a:r>
          </a:p>
        </p:txBody>
      </p:sp>
    </p:spTree>
    <p:extLst>
      <p:ext uri="{BB962C8B-B14F-4D97-AF65-F5344CB8AC3E}">
        <p14:creationId xmlns:p14="http://schemas.microsoft.com/office/powerpoint/2010/main" val="1286414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normAutofit/>
          </a:bodyPr>
          <a:lstStyle/>
          <a:p>
            <a:r>
              <a:rPr lang="en-US" b="1" dirty="0"/>
              <a:t>Testing Subgroup Mission</a:t>
            </a:r>
          </a:p>
        </p:txBody>
      </p:sp>
      <p:sp>
        <p:nvSpPr>
          <p:cNvPr id="11" name="Slide Number Placeholder 10">
            <a:extLst>
              <a:ext uri="{FF2B5EF4-FFF2-40B4-BE49-F238E27FC236}">
                <a16:creationId xmlns:a16="http://schemas.microsoft.com/office/drawing/2014/main" id="{392E6356-C7D4-E714-6815-2042438822AB}"/>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78</a:t>
            </a:fld>
            <a:endParaRPr lang="en-US" dirty="0"/>
          </a:p>
        </p:txBody>
      </p:sp>
      <p:sp>
        <p:nvSpPr>
          <p:cNvPr id="26" name="TextBox 25">
            <a:extLst>
              <a:ext uri="{FF2B5EF4-FFF2-40B4-BE49-F238E27FC236}">
                <a16:creationId xmlns:a16="http://schemas.microsoft.com/office/drawing/2014/main" id="{B58B401B-11EA-18E2-15E5-1F23BEB4810E}"/>
              </a:ext>
            </a:extLst>
          </p:cNvPr>
          <p:cNvSpPr txBox="1"/>
          <p:nvPr/>
        </p:nvSpPr>
        <p:spPr>
          <a:xfrm>
            <a:off x="591717" y="2364085"/>
            <a:ext cx="10797850" cy="2462213"/>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5B9BD5"/>
                </a:solidFill>
                <a:effectLst/>
                <a:uLnTx/>
                <a:uFillTx/>
                <a:latin typeface="Calibri" panose="020F0502020204030204"/>
                <a:ea typeface="+mn-ea"/>
                <a:cs typeface="+mn-cs"/>
              </a:rPr>
              <a:t>Goal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Evaluate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the set of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Accellera</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CDC attributes and protocols for completeness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using multiple tools from multiple vendors.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Demonstrate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the use of the complete set of attributes and protocols as defined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and formatted by other sub-groups.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Provide RTL design examples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within which the defined attributes and protocols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can be further qualified and evaluated.</a:t>
            </a:r>
          </a:p>
        </p:txBody>
      </p:sp>
      <p:sp>
        <p:nvSpPr>
          <p:cNvPr id="8" name="Rectangle: Rounded Corners 7">
            <a:extLst>
              <a:ext uri="{FF2B5EF4-FFF2-40B4-BE49-F238E27FC236}">
                <a16:creationId xmlns:a16="http://schemas.microsoft.com/office/drawing/2014/main" id="{938C55AA-658B-8F13-684A-DFF45E85526A}"/>
              </a:ext>
            </a:extLst>
          </p:cNvPr>
          <p:cNvSpPr/>
          <p:nvPr/>
        </p:nvSpPr>
        <p:spPr bwMode="auto">
          <a:xfrm>
            <a:off x="10056865" y="691207"/>
            <a:ext cx="2036179" cy="673397"/>
          </a:xfrm>
          <a:prstGeom prst="round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Testing</a:t>
            </a:r>
          </a:p>
        </p:txBody>
      </p:sp>
    </p:spTree>
    <p:extLst>
      <p:ext uri="{BB962C8B-B14F-4D97-AF65-F5344CB8AC3E}">
        <p14:creationId xmlns:p14="http://schemas.microsoft.com/office/powerpoint/2010/main" val="87442267"/>
      </p:ext>
    </p:extLst>
  </p:cSld>
  <p:clrMapOvr>
    <a:masterClrMapping/>
  </p:clrMapOvr>
  <p:extLst>
    <p:ext uri="{6950BFC3-D8DA-4A85-94F7-54DA5524770B}">
      <p188:commentRel xmlns:p188="http://schemas.microsoft.com/office/powerpoint/2018/8/main" r:id="rId2"/>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63BE6-794F-99B2-9D6E-88C63F852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B0574-D8BD-F630-0C66-1463DFD7EE15}"/>
              </a:ext>
            </a:extLst>
          </p:cNvPr>
          <p:cNvSpPr>
            <a:spLocks noGrp="1"/>
          </p:cNvSpPr>
          <p:nvPr>
            <p:ph type="title"/>
          </p:nvPr>
        </p:nvSpPr>
        <p:spPr/>
        <p:txBody>
          <a:bodyPr>
            <a:normAutofit/>
          </a:bodyPr>
          <a:lstStyle/>
          <a:p>
            <a:r>
              <a:rPr lang="en-US" b="1" dirty="0"/>
              <a:t>Testing Subgroup Mission</a:t>
            </a:r>
          </a:p>
        </p:txBody>
      </p:sp>
      <p:sp>
        <p:nvSpPr>
          <p:cNvPr id="11" name="Slide Number Placeholder 10">
            <a:extLst>
              <a:ext uri="{FF2B5EF4-FFF2-40B4-BE49-F238E27FC236}">
                <a16:creationId xmlns:a16="http://schemas.microsoft.com/office/drawing/2014/main" id="{9F6BDD8C-1D06-6690-9EA6-C4AC478BC22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79</a:t>
            </a:fld>
            <a:endParaRPr lang="en-US" dirty="0"/>
          </a:p>
        </p:txBody>
      </p:sp>
      <p:sp>
        <p:nvSpPr>
          <p:cNvPr id="26" name="TextBox 25">
            <a:extLst>
              <a:ext uri="{FF2B5EF4-FFF2-40B4-BE49-F238E27FC236}">
                <a16:creationId xmlns:a16="http://schemas.microsoft.com/office/drawing/2014/main" id="{852F8CA0-852F-F936-43F5-8A0D524A3448}"/>
              </a:ext>
            </a:extLst>
          </p:cNvPr>
          <p:cNvSpPr txBox="1"/>
          <p:nvPr/>
        </p:nvSpPr>
        <p:spPr>
          <a:xfrm>
            <a:off x="591717" y="2364085"/>
            <a:ext cx="10797850" cy="212365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solidFill>
                  <a:srgbClr val="5B9BD5"/>
                </a:solidFill>
                <a:latin typeface="Calibri" panose="020F0502020204030204"/>
              </a:rPr>
              <a:t>Work Details</a:t>
            </a:r>
            <a:endParaRPr kumimoji="0" lang="en-US" sz="22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rPr>
              <a:t>Review </a:t>
            </a:r>
            <a:r>
              <a:rPr lang="en-US" sz="2200" dirty="0">
                <a:solidFill>
                  <a:prstClr val="black"/>
                </a:solidFill>
                <a:latin typeface="Calibri" panose="020F0502020204030204"/>
              </a:rPr>
              <a:t>small examples provided in the latest LRM</a:t>
            </a:r>
            <a:endPar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rPr>
              <a:t>Create small RTL test cases based on the examples</a:t>
            </a:r>
          </a:p>
          <a:p>
            <a:pPr marL="1714500" lvl="3" indent="-342900" algn="just">
              <a:buFont typeface="Arial" panose="020B0604020202020204" pitchFamily="34" charset="0"/>
              <a:buChar char="•"/>
              <a:defRPr/>
            </a:pPr>
            <a:r>
              <a:rPr lang="en-US" sz="2200" dirty="0">
                <a:solidFill>
                  <a:prstClr val="black"/>
                </a:solidFill>
                <a:latin typeface="Calibri" panose="020F0502020204030204"/>
              </a:rPr>
              <a:t>By the </a:t>
            </a:r>
            <a:r>
              <a:rPr lang="en-US" sz="2200">
                <a:solidFill>
                  <a:prstClr val="black"/>
                </a:solidFill>
                <a:latin typeface="Calibri" panose="020F0502020204030204"/>
              </a:rPr>
              <a:t>Subgroup members</a:t>
            </a:r>
            <a:endPar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rPr>
              <a:t>	3. </a:t>
            </a:r>
            <a:r>
              <a:rPr lang="en-US" sz="2200" dirty="0">
                <a:solidFill>
                  <a:prstClr val="black"/>
                </a:solidFill>
                <a:latin typeface="Calibri" panose="020F0502020204030204"/>
              </a:rPr>
              <a:t>Analyze</a:t>
            </a:r>
            <a:r>
              <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rPr>
              <a:t> the RTL test cases using various EDA tools</a:t>
            </a:r>
            <a:endParaRPr lang="en-US" sz="2200"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Calibri" panose="020F0502020204030204"/>
              </a:rPr>
              <a:t>	4. Make the test cases available for EDA vendors as first level QA testing</a:t>
            </a:r>
            <a:endPar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393C242-82DA-4E98-DE2D-D25C2719F2CE}"/>
              </a:ext>
            </a:extLst>
          </p:cNvPr>
          <p:cNvSpPr/>
          <p:nvPr/>
        </p:nvSpPr>
        <p:spPr bwMode="auto">
          <a:xfrm>
            <a:off x="10056865" y="691207"/>
            <a:ext cx="2036179" cy="673397"/>
          </a:xfrm>
          <a:prstGeom prst="round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Testing</a:t>
            </a:r>
          </a:p>
        </p:txBody>
      </p:sp>
    </p:spTree>
    <p:extLst>
      <p:ext uri="{BB962C8B-B14F-4D97-AF65-F5344CB8AC3E}">
        <p14:creationId xmlns:p14="http://schemas.microsoft.com/office/powerpoint/2010/main" val="1676635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E7A9-D8F7-B9B2-1EDD-4CDC03E09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0B7BA-33F8-98A5-7146-4A723292E2E9}"/>
              </a:ext>
            </a:extLst>
          </p:cNvPr>
          <p:cNvSpPr>
            <a:spLocks noGrp="1"/>
          </p:cNvSpPr>
          <p:nvPr>
            <p:ph type="title"/>
          </p:nvPr>
        </p:nvSpPr>
        <p:spPr/>
        <p:txBody>
          <a:bodyPr/>
          <a:lstStyle/>
          <a:p>
            <a:r>
              <a:rPr lang="en-US" dirty="0"/>
              <a:t>Presenters Bio</a:t>
            </a:r>
          </a:p>
        </p:txBody>
      </p:sp>
      <p:sp>
        <p:nvSpPr>
          <p:cNvPr id="3" name="Content Placeholder 2">
            <a:extLst>
              <a:ext uri="{FF2B5EF4-FFF2-40B4-BE49-F238E27FC236}">
                <a16:creationId xmlns:a16="http://schemas.microsoft.com/office/drawing/2014/main" id="{DDA7DCFB-60FC-EB6F-F0AA-8743ADD1DE65}"/>
              </a:ext>
            </a:extLst>
          </p:cNvPr>
          <p:cNvSpPr>
            <a:spLocks noGrp="1"/>
          </p:cNvSpPr>
          <p:nvPr>
            <p:ph idx="1"/>
          </p:nvPr>
        </p:nvSpPr>
        <p:spPr>
          <a:xfrm>
            <a:off x="464939" y="2162976"/>
            <a:ext cx="8204276" cy="3119237"/>
          </a:xfrm>
        </p:spPr>
        <p:txBody>
          <a:bodyPr>
            <a:normAutofit/>
          </a:bodyPr>
          <a:lstStyle/>
          <a:p>
            <a:pPr lvl="0">
              <a:lnSpc>
                <a:spcPct val="70000"/>
              </a:lnSpc>
              <a:spcAft>
                <a:spcPts val="0"/>
              </a:spcAft>
              <a:buClr>
                <a:schemeClr val="dk1"/>
              </a:buClr>
              <a:buSzPts val="2000"/>
            </a:pPr>
            <a:r>
              <a:rPr lang="en-US" sz="2000" b="1" dirty="0">
                <a:latin typeface="Gilroy"/>
                <a:sym typeface="Arial"/>
              </a:rPr>
              <a:t>Devendra Kumar Gupta</a:t>
            </a:r>
            <a:endParaRPr lang="en-US" sz="2000" b="1" dirty="0">
              <a:latin typeface="Gilroy"/>
            </a:endParaRPr>
          </a:p>
          <a:p>
            <a:pPr marL="457200" lvl="1" indent="-228600" algn="l" rtl="0">
              <a:lnSpc>
                <a:spcPct val="90000"/>
              </a:lnSpc>
              <a:spcBef>
                <a:spcPts val="0"/>
              </a:spcBef>
              <a:spcAft>
                <a:spcPts val="0"/>
              </a:spcAft>
              <a:buClr>
                <a:schemeClr val="dk1"/>
              </a:buClr>
              <a:buSzPts val="2000"/>
              <a:buChar char="•"/>
            </a:pPr>
            <a:r>
              <a:rPr lang="en-US" sz="2000" dirty="0">
                <a:latin typeface="Gilroy"/>
                <a:ea typeface="Calibri" panose="020F0502020204030204" pitchFamily="34" charset="0"/>
                <a:sym typeface="Arial"/>
              </a:rPr>
              <a:t>Devendra is a Principal Design/Verification Engineer at </a:t>
            </a:r>
            <a:r>
              <a:rPr lang="en-US" sz="2000" dirty="0" err="1">
                <a:latin typeface="Gilroy"/>
                <a:ea typeface="Calibri" panose="020F0502020204030204" pitchFamily="34" charset="0"/>
                <a:sym typeface="Arial"/>
              </a:rPr>
              <a:t>Agnisys</a:t>
            </a:r>
            <a:r>
              <a:rPr lang="en-US" sz="2000" dirty="0">
                <a:latin typeface="Gilroy"/>
                <a:ea typeface="Calibri" panose="020F0502020204030204" pitchFamily="34" charset="0"/>
                <a:sym typeface="Arial"/>
              </a:rPr>
              <a:t>.</a:t>
            </a:r>
            <a:endParaRPr lang="en-US" sz="2000" dirty="0">
              <a:latin typeface="Gilroy"/>
              <a:ea typeface="Calibri" panose="020F0502020204030204" pitchFamily="34" charset="0"/>
            </a:endParaRPr>
          </a:p>
          <a:p>
            <a:pPr marL="457200" lvl="1" indent="-228600" algn="l" rtl="0">
              <a:lnSpc>
                <a:spcPct val="90000"/>
              </a:lnSpc>
              <a:spcBef>
                <a:spcPts val="0"/>
              </a:spcBef>
              <a:spcAft>
                <a:spcPts val="0"/>
              </a:spcAft>
              <a:buClr>
                <a:schemeClr val="dk1"/>
              </a:buClr>
              <a:buSzPts val="2000"/>
              <a:buChar char="•"/>
            </a:pPr>
            <a:r>
              <a:rPr lang="en-US" sz="2000" dirty="0">
                <a:latin typeface="Gilroy"/>
                <a:ea typeface="Calibri" panose="020F0502020204030204" pitchFamily="34" charset="0"/>
                <a:sym typeface="Arial"/>
              </a:rPr>
              <a:t>He has 33 years of experience in the industry, he previously worked at C-DOT, Fujitsu, Multilink/Vitesse, </a:t>
            </a:r>
            <a:r>
              <a:rPr lang="en-US" sz="2000" dirty="0" err="1">
                <a:latin typeface="Gilroy"/>
                <a:ea typeface="Calibri" panose="020F0502020204030204" pitchFamily="34" charset="0"/>
                <a:sym typeface="Arial"/>
              </a:rPr>
              <a:t>OnSemi</a:t>
            </a:r>
            <a:r>
              <a:rPr lang="en-US" sz="2000" dirty="0">
                <a:latin typeface="Gilroy"/>
                <a:ea typeface="Calibri" panose="020F0502020204030204" pitchFamily="34" charset="0"/>
                <a:sym typeface="Arial"/>
              </a:rPr>
              <a:t> on Telecom ASICs/FPGAs architecture, design and verifications</a:t>
            </a:r>
            <a:endParaRPr lang="en-US" sz="2000" dirty="0">
              <a:latin typeface="Gilroy"/>
              <a:ea typeface="Calibri" panose="020F0502020204030204" pitchFamily="34" charset="0"/>
            </a:endParaRPr>
          </a:p>
          <a:p>
            <a:pPr marL="457200" lvl="1" indent="-228600" algn="l" rtl="0">
              <a:lnSpc>
                <a:spcPct val="90000"/>
              </a:lnSpc>
              <a:spcBef>
                <a:spcPts val="0"/>
              </a:spcBef>
              <a:spcAft>
                <a:spcPts val="0"/>
              </a:spcAft>
              <a:buClr>
                <a:schemeClr val="dk1"/>
              </a:buClr>
              <a:buSzPts val="2000"/>
              <a:buChar char="•"/>
            </a:pPr>
            <a:r>
              <a:rPr lang="en-US" sz="2000" dirty="0">
                <a:latin typeface="Gilroy"/>
                <a:ea typeface="Calibri" panose="020F0502020204030204" pitchFamily="34" charset="0"/>
                <a:sym typeface="Arial"/>
              </a:rPr>
              <a:t>He graduated with a B.E.(</a:t>
            </a:r>
            <a:r>
              <a:rPr lang="en-US" sz="2000" dirty="0" err="1">
                <a:latin typeface="Gilroy"/>
                <a:ea typeface="Calibri" panose="020F0502020204030204" pitchFamily="34" charset="0"/>
                <a:sym typeface="Arial"/>
              </a:rPr>
              <a:t>EcE</a:t>
            </a:r>
            <a:r>
              <a:rPr lang="en-US" sz="2000" dirty="0">
                <a:latin typeface="Gilroy"/>
                <a:ea typeface="Calibri" panose="020F0502020204030204" pitchFamily="34" charset="0"/>
                <a:sym typeface="Arial"/>
              </a:rPr>
              <a:t>) degree from Jodhpur University and a </a:t>
            </a:r>
            <a:r>
              <a:rPr lang="en-US" sz="2000" dirty="0" err="1">
                <a:latin typeface="Gilroy"/>
                <a:ea typeface="Calibri" panose="020F0502020204030204" pitchFamily="34" charset="0"/>
                <a:sym typeface="Arial"/>
              </a:rPr>
              <a:t>M.Tech</a:t>
            </a:r>
            <a:r>
              <a:rPr lang="en-US" sz="2000" dirty="0">
                <a:latin typeface="Gilroy"/>
                <a:ea typeface="Calibri" panose="020F0502020204030204" pitchFamily="34" charset="0"/>
                <a:sym typeface="Arial"/>
              </a:rPr>
              <a:t>.(Microwave Electronics) from Delhi University.</a:t>
            </a:r>
            <a:endParaRPr lang="en-US" sz="2000" dirty="0">
              <a:latin typeface="Gilroy"/>
              <a:ea typeface="Calibri" panose="020F0502020204030204" pitchFamily="34" charset="0"/>
            </a:endParaRPr>
          </a:p>
        </p:txBody>
      </p:sp>
      <p:sp>
        <p:nvSpPr>
          <p:cNvPr id="4" name="Slide Number Placeholder 11">
            <a:extLst>
              <a:ext uri="{FF2B5EF4-FFF2-40B4-BE49-F238E27FC236}">
                <a16:creationId xmlns:a16="http://schemas.microsoft.com/office/drawing/2014/main" id="{B4F94F0D-82D3-529B-3212-FAD9B7FA08FB}"/>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a:t>
            </a:fld>
            <a:endParaRPr lang="en-US" dirty="0"/>
          </a:p>
        </p:txBody>
      </p:sp>
      <p:sp>
        <p:nvSpPr>
          <p:cNvPr id="6" name="Slide Number Placeholder 5">
            <a:extLst>
              <a:ext uri="{FF2B5EF4-FFF2-40B4-BE49-F238E27FC236}">
                <a16:creationId xmlns:a16="http://schemas.microsoft.com/office/drawing/2014/main" id="{2B1470F1-9E9D-EEDD-BE1A-196F62DE34D6}"/>
              </a:ext>
            </a:extLst>
          </p:cNvPr>
          <p:cNvSpPr>
            <a:spLocks noGrp="1"/>
          </p:cNvSpPr>
          <p:nvPr>
            <p:ph type="sldNum" sz="quarter" idx="12"/>
          </p:nvPr>
        </p:nvSpPr>
        <p:spPr/>
        <p:txBody>
          <a:bodyPr/>
          <a:lstStyle/>
          <a:p>
            <a:pPr>
              <a:defRPr/>
            </a:pPr>
            <a:fld id="{9BED2C31-2823-4D5C-9492-C33302236782}" type="slidenum">
              <a:rPr lang="en-US" smtClean="0"/>
              <a:pPr>
                <a:defRPr/>
              </a:pPr>
              <a:t>8</a:t>
            </a:fld>
            <a:endParaRPr lang="en-US" dirty="0"/>
          </a:p>
        </p:txBody>
      </p:sp>
      <p:pic>
        <p:nvPicPr>
          <p:cNvPr id="7" name="Google Shape;77;g32fe05458f9_0_7">
            <a:extLst>
              <a:ext uri="{FF2B5EF4-FFF2-40B4-BE49-F238E27FC236}">
                <a16:creationId xmlns:a16="http://schemas.microsoft.com/office/drawing/2014/main" id="{FBED9373-BCFB-4335-DE9B-5085DBD08891}"/>
              </a:ext>
            </a:extLst>
          </p:cNvPr>
          <p:cNvPicPr preferRelativeResize="0"/>
          <p:nvPr/>
        </p:nvPicPr>
        <p:blipFill>
          <a:blip r:embed="rId2">
            <a:alphaModFix/>
          </a:blip>
          <a:stretch>
            <a:fillRect/>
          </a:stretch>
        </p:blipFill>
        <p:spPr>
          <a:xfrm>
            <a:off x="9098742" y="2331771"/>
            <a:ext cx="2341685" cy="23292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99486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CD8C-B1BB-03F1-6C37-8B531CBF2171}"/>
              </a:ext>
            </a:extLst>
          </p:cNvPr>
          <p:cNvSpPr>
            <a:spLocks noGrp="1"/>
          </p:cNvSpPr>
          <p:nvPr>
            <p:ph type="title"/>
          </p:nvPr>
        </p:nvSpPr>
        <p:spPr>
          <a:xfrm>
            <a:off x="523875" y="97510"/>
            <a:ext cx="10515600" cy="1325563"/>
          </a:xfrm>
        </p:spPr>
        <p:txBody>
          <a:bodyPr/>
          <a:lstStyle/>
          <a:p>
            <a:r>
              <a:rPr lang="en-US" dirty="0"/>
              <a:t>WIP (Work In Progress)</a:t>
            </a:r>
          </a:p>
        </p:txBody>
      </p:sp>
      <p:sp>
        <p:nvSpPr>
          <p:cNvPr id="4" name="Footer Placeholder 3">
            <a:extLst>
              <a:ext uri="{FF2B5EF4-FFF2-40B4-BE49-F238E27FC236}">
                <a16:creationId xmlns:a16="http://schemas.microsoft.com/office/drawing/2014/main" id="{79C4CEA5-FFE7-78C9-EE06-20D80156C053}"/>
              </a:ext>
            </a:extLst>
          </p:cNvPr>
          <p:cNvSpPr>
            <a:spLocks noGrp="1"/>
          </p:cNvSpPr>
          <p:nvPr>
            <p:ph type="ftr" sz="quarter" idx="10"/>
          </p:nvPr>
        </p:nvSpPr>
        <p:spPr bwMode="gray">
          <a:xfrm>
            <a:off x="219075" y="6408738"/>
            <a:ext cx="1343025"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lnSpc>
                <a:spcPct val="90000"/>
              </a:lnSpc>
              <a:spcBef>
                <a:spcPct val="20000"/>
              </a:spcBef>
              <a:spcAft>
                <a:spcPct val="0"/>
              </a:spcAft>
              <a:buChar char="•"/>
              <a:defRPr sz="1000" kern="1200">
                <a:solidFill>
                  <a:srgbClr val="000066"/>
                </a:solidFill>
                <a:latin typeface="Arial" pitchFamily="34" charset="0"/>
                <a:ea typeface="ＭＳ Ｐゴシック" pitchFamily="34" charset="-128"/>
                <a:cs typeface="+mn-cs"/>
              </a:defRPr>
            </a:lvl1pPr>
            <a:lvl2pPr marL="457200" algn="l" rtl="0" eaLnBrk="0" fontAlgn="base" hangingPunct="0">
              <a:lnSpc>
                <a:spcPct val="90000"/>
              </a:lnSpc>
              <a:spcBef>
                <a:spcPct val="20000"/>
              </a:spcBef>
              <a:spcAft>
                <a:spcPct val="0"/>
              </a:spcAft>
              <a:buChar char="•"/>
              <a:defRPr sz="2400" kern="1200">
                <a:solidFill>
                  <a:srgbClr val="000066"/>
                </a:solidFill>
                <a:latin typeface="Arial" pitchFamily="34" charset="0"/>
                <a:ea typeface="ＭＳ Ｐゴシック" pitchFamily="34" charset="-128"/>
                <a:cs typeface="+mn-cs"/>
              </a:defRPr>
            </a:lvl2pPr>
            <a:lvl3pPr marL="914400" algn="l" rtl="0" eaLnBrk="0" fontAlgn="base" hangingPunct="0">
              <a:lnSpc>
                <a:spcPct val="90000"/>
              </a:lnSpc>
              <a:spcBef>
                <a:spcPct val="20000"/>
              </a:spcBef>
              <a:spcAft>
                <a:spcPct val="0"/>
              </a:spcAft>
              <a:buChar char="•"/>
              <a:defRPr sz="2400" kern="1200">
                <a:solidFill>
                  <a:srgbClr val="000066"/>
                </a:solidFill>
                <a:latin typeface="Arial" pitchFamily="34" charset="0"/>
                <a:ea typeface="ＭＳ Ｐゴシック" pitchFamily="34" charset="-128"/>
                <a:cs typeface="+mn-cs"/>
              </a:defRPr>
            </a:lvl3pPr>
            <a:lvl4pPr marL="1371600" algn="l" rtl="0" eaLnBrk="0" fontAlgn="base" hangingPunct="0">
              <a:lnSpc>
                <a:spcPct val="90000"/>
              </a:lnSpc>
              <a:spcBef>
                <a:spcPct val="20000"/>
              </a:spcBef>
              <a:spcAft>
                <a:spcPct val="0"/>
              </a:spcAft>
              <a:buChar char="•"/>
              <a:defRPr sz="2400" kern="1200">
                <a:solidFill>
                  <a:srgbClr val="000066"/>
                </a:solidFill>
                <a:latin typeface="Arial" pitchFamily="34" charset="0"/>
                <a:ea typeface="ＭＳ Ｐゴシック" pitchFamily="34" charset="-128"/>
                <a:cs typeface="+mn-cs"/>
              </a:defRPr>
            </a:lvl4pPr>
            <a:lvl5pPr marL="1828800" algn="l" rtl="0" eaLnBrk="0" fontAlgn="base" hangingPunct="0">
              <a:lnSpc>
                <a:spcPct val="90000"/>
              </a:lnSpc>
              <a:spcBef>
                <a:spcPct val="20000"/>
              </a:spcBef>
              <a:spcAft>
                <a:spcPct val="0"/>
              </a:spcAft>
              <a:buChar char="•"/>
              <a:defRPr sz="2400" kern="1200">
                <a:solidFill>
                  <a:srgbClr val="000066"/>
                </a:solidFill>
                <a:latin typeface="Arial" pitchFamily="34" charset="0"/>
                <a:ea typeface="ＭＳ Ｐゴシック" pitchFamily="34" charset="-128"/>
                <a:cs typeface="+mn-cs"/>
              </a:defRPr>
            </a:lvl5pPr>
            <a:lvl6pPr marL="2286000" algn="l" defTabSz="914400" rtl="0" eaLnBrk="1" latinLnBrk="0" hangingPunct="1">
              <a:defRPr sz="2400" kern="1200">
                <a:solidFill>
                  <a:srgbClr val="000066"/>
                </a:solidFill>
                <a:latin typeface="Arial" pitchFamily="34" charset="0"/>
                <a:ea typeface="ＭＳ Ｐゴシック" pitchFamily="34" charset="-128"/>
                <a:cs typeface="+mn-cs"/>
              </a:defRPr>
            </a:lvl6pPr>
            <a:lvl7pPr marL="2743200" algn="l" defTabSz="914400" rtl="0" eaLnBrk="1" latinLnBrk="0" hangingPunct="1">
              <a:defRPr sz="2400" kern="1200">
                <a:solidFill>
                  <a:srgbClr val="000066"/>
                </a:solidFill>
                <a:latin typeface="Arial" pitchFamily="34" charset="0"/>
                <a:ea typeface="ＭＳ Ｐゴシック" pitchFamily="34" charset="-128"/>
                <a:cs typeface="+mn-cs"/>
              </a:defRPr>
            </a:lvl7pPr>
            <a:lvl8pPr marL="3200400" algn="l" defTabSz="914400" rtl="0" eaLnBrk="1" latinLnBrk="0" hangingPunct="1">
              <a:defRPr sz="2400" kern="1200">
                <a:solidFill>
                  <a:srgbClr val="000066"/>
                </a:solidFill>
                <a:latin typeface="Arial" pitchFamily="34" charset="0"/>
                <a:ea typeface="ＭＳ Ｐゴシック" pitchFamily="34" charset="-128"/>
                <a:cs typeface="+mn-cs"/>
              </a:defRPr>
            </a:lvl8pPr>
            <a:lvl9pPr marL="3657600" algn="l" defTabSz="914400" rtl="0" eaLnBrk="1" latinLnBrk="0" hangingPunct="1">
              <a:defRPr sz="2400" kern="1200">
                <a:solidFill>
                  <a:srgbClr val="000066"/>
                </a:solidFill>
                <a:latin typeface="Arial" pitchFamily="34" charset="0"/>
                <a:ea typeface="ＭＳ Ｐゴシック" pitchFamily="34" charset="-128"/>
                <a:cs typeface="+mn-cs"/>
              </a:defRPr>
            </a:lvl9pPr>
          </a:lstStyle>
          <a:p>
            <a:fld id="{D97F0C27-A48E-40B4-AE51-BDE05FBAD216}" type="slidenum">
              <a:rPr lang="de-DE" smtClean="0"/>
              <a:pPr/>
              <a:t>80</a:t>
            </a:fld>
            <a:endParaRPr lang="de-DE" dirty="0"/>
          </a:p>
        </p:txBody>
      </p:sp>
      <p:graphicFrame>
        <p:nvGraphicFramePr>
          <p:cNvPr id="3" name="Table 5">
            <a:extLst>
              <a:ext uri="{FF2B5EF4-FFF2-40B4-BE49-F238E27FC236}">
                <a16:creationId xmlns:a16="http://schemas.microsoft.com/office/drawing/2014/main" id="{F98B90F8-9500-3D6C-1430-87007CA500C1}"/>
              </a:ext>
            </a:extLst>
          </p:cNvPr>
          <p:cNvGraphicFramePr>
            <a:graphicFrameLocks/>
          </p:cNvGraphicFramePr>
          <p:nvPr>
            <p:extLst>
              <p:ext uri="{D42A27DB-BD31-4B8C-83A1-F6EECF244321}">
                <p14:modId xmlns:p14="http://schemas.microsoft.com/office/powerpoint/2010/main" val="1014982751"/>
              </p:ext>
            </p:extLst>
          </p:nvPr>
        </p:nvGraphicFramePr>
        <p:xfrm>
          <a:off x="1743075" y="1195388"/>
          <a:ext cx="8524874" cy="2915920"/>
        </p:xfrm>
        <a:graphic>
          <a:graphicData uri="http://schemas.openxmlformats.org/drawingml/2006/table">
            <a:tbl>
              <a:tblPr firstRow="1" bandRow="1">
                <a:tableStyleId>{5C22544A-7EE6-4342-B048-85BDC9FD1C3A}</a:tableStyleId>
              </a:tblPr>
              <a:tblGrid>
                <a:gridCol w="4262437">
                  <a:extLst>
                    <a:ext uri="{9D8B030D-6E8A-4147-A177-3AD203B41FA5}">
                      <a16:colId xmlns:a16="http://schemas.microsoft.com/office/drawing/2014/main" val="3259932927"/>
                    </a:ext>
                  </a:extLst>
                </a:gridCol>
                <a:gridCol w="4262437">
                  <a:extLst>
                    <a:ext uri="{9D8B030D-6E8A-4147-A177-3AD203B41FA5}">
                      <a16:colId xmlns:a16="http://schemas.microsoft.com/office/drawing/2014/main" val="1580369335"/>
                    </a:ext>
                  </a:extLst>
                </a:gridCol>
              </a:tblGrid>
              <a:tr h="370840">
                <a:tc>
                  <a:txBody>
                    <a:bodyPr/>
                    <a:lstStyle/>
                    <a:p>
                      <a:r>
                        <a:rPr lang="en-US" sz="1000" b="1" dirty="0">
                          <a:solidFill>
                            <a:srgbClr val="FFFFFF"/>
                          </a:solidFill>
                          <a:effectLst/>
                          <a:latin typeface="Arial" panose="020B0604020202020204" pitchFamily="34" charset="0"/>
                          <a:ea typeface="Calibri" panose="020F0502020204030204" pitchFamily="34" charset="0"/>
                        </a:rPr>
                        <a:t>Tasks Materials</a:t>
                      </a:r>
                      <a:endParaRPr lang="en-US" sz="1000" dirty="0">
                        <a:effectLst/>
                        <a:latin typeface="Times New Roman" panose="02020603050405020304" pitchFamily="18" charset="0"/>
                        <a:ea typeface="Calibri" panose="020F0502020204030204" pitchFamily="34" charset="0"/>
                      </a:endParaRPr>
                    </a:p>
                  </a:txBody>
                  <a:tcPr/>
                </a:tc>
                <a:tc>
                  <a:txBody>
                    <a:bodyPr/>
                    <a:lstStyle/>
                    <a:p>
                      <a:r>
                        <a:rPr lang="en-US" sz="1000" b="1" dirty="0">
                          <a:solidFill>
                            <a:srgbClr val="FFFFFF"/>
                          </a:solidFill>
                          <a:effectLst/>
                          <a:latin typeface="Arial" panose="020B0604020202020204" pitchFamily="34" charset="0"/>
                          <a:ea typeface="Calibri" panose="020F0502020204030204" pitchFamily="34" charset="0"/>
                        </a:rPr>
                        <a:t>Tasks to be completed</a:t>
                      </a:r>
                      <a:endParaRPr lang="en-US" sz="1000" dirty="0">
                        <a:effectLst/>
                        <a:latin typeface="Times New Roman" panose="02020603050405020304" pitchFamily="18" charset="0"/>
                        <a:ea typeface="Calibri" panose="020F0502020204030204" pitchFamily="34" charset="0"/>
                      </a:endParaRPr>
                    </a:p>
                  </a:txBody>
                  <a:tcPr/>
                </a:tc>
                <a:extLst>
                  <a:ext uri="{0D108BD9-81ED-4DB2-BD59-A6C34878D82A}">
                    <a16:rowId xmlns:a16="http://schemas.microsoft.com/office/drawing/2014/main" val="452088647"/>
                  </a:ext>
                </a:extLst>
              </a:tr>
              <a:tr h="370840">
                <a:tc>
                  <a:txBody>
                    <a:bodyPr/>
                    <a:lstStyle/>
                    <a:p>
                      <a:r>
                        <a:rPr lang="en-US" sz="1100" dirty="0">
                          <a:solidFill>
                            <a:srgbClr val="0061B2"/>
                          </a:solidFill>
                          <a:effectLst/>
                          <a:latin typeface="Arial" panose="020B0604020202020204" pitchFamily="34" charset="0"/>
                          <a:ea typeface="Calibri" panose="020F0502020204030204" pitchFamily="34" charset="0"/>
                        </a:rPr>
                        <a:t>There are 40 Figures in the LRM</a:t>
                      </a:r>
                      <a:endParaRPr lang="en-US" sz="1100" dirty="0">
                        <a:solidFill>
                          <a:srgbClr val="0061B2"/>
                        </a:solidFill>
                        <a:effectLst/>
                        <a:latin typeface="Times New Roman" panose="02020603050405020304" pitchFamily="18" charset="0"/>
                        <a:ea typeface="Calibri" panose="020F0502020204030204" pitchFamily="34" charset="0"/>
                      </a:endParaRPr>
                    </a:p>
                  </a:txBody>
                  <a:tcPr/>
                </a:tc>
                <a:tc>
                  <a:txBody>
                    <a:bodyPr/>
                    <a:lstStyle/>
                    <a:p>
                      <a:r>
                        <a:rPr lang="en-US" sz="1100" dirty="0">
                          <a:solidFill>
                            <a:srgbClr val="0061B2"/>
                          </a:solidFill>
                          <a:effectLst/>
                          <a:latin typeface="Arial" panose="020B0604020202020204" pitchFamily="34" charset="0"/>
                          <a:ea typeface="Calibri" panose="020F0502020204030204" pitchFamily="34" charset="0"/>
                        </a:rPr>
                        <a:t>Divide up the figures among the members to create small unit test cases and HDM model setup. Then run them with available in-house EDA tools to verify the HDM flow. Bill already created some of them and posted on the Testing SW website. Devendra, JC and Jerome to look into the rest. </a:t>
                      </a:r>
                      <a:endParaRPr lang="en-US" sz="1100" dirty="0">
                        <a:solidFill>
                          <a:srgbClr val="0061B2"/>
                        </a:solidFill>
                        <a:effectLst/>
                        <a:latin typeface="Times New Roman" panose="02020603050405020304" pitchFamily="18" charset="0"/>
                        <a:ea typeface="Calibri" panose="020F0502020204030204" pitchFamily="34" charset="0"/>
                      </a:endParaRPr>
                    </a:p>
                  </a:txBody>
                  <a:tcPr/>
                </a:tc>
                <a:extLst>
                  <a:ext uri="{0D108BD9-81ED-4DB2-BD59-A6C34878D82A}">
                    <a16:rowId xmlns:a16="http://schemas.microsoft.com/office/drawing/2014/main" val="2903027247"/>
                  </a:ext>
                </a:extLst>
              </a:tr>
              <a:tr h="370840">
                <a:tc>
                  <a:txBody>
                    <a:bodyPr/>
                    <a:lstStyle/>
                    <a:p>
                      <a:r>
                        <a:rPr lang="en-US" sz="1100" dirty="0">
                          <a:solidFill>
                            <a:srgbClr val="0061B2"/>
                          </a:solidFill>
                          <a:effectLst/>
                          <a:latin typeface="Arial" panose="020B0604020202020204" pitchFamily="34" charset="0"/>
                          <a:ea typeface="Calibri" panose="020F0502020204030204" pitchFamily="34" charset="0"/>
                        </a:rPr>
                        <a:t>There are some example cases being drawn in Table 13 &amp; Table 14 in LRM 0.4 draft</a:t>
                      </a:r>
                      <a:endParaRPr lang="en-US" sz="1100" dirty="0">
                        <a:solidFill>
                          <a:srgbClr val="0061B2"/>
                        </a:solidFill>
                        <a:effectLst/>
                        <a:latin typeface="Times New Roman" panose="02020603050405020304" pitchFamily="18" charset="0"/>
                        <a:ea typeface="Calibri" panose="020F0502020204030204" pitchFamily="34" charset="0"/>
                      </a:endParaRPr>
                    </a:p>
                  </a:txBody>
                  <a:tcPr/>
                </a:tc>
                <a:tc>
                  <a:txBody>
                    <a:bodyPr/>
                    <a:lstStyle/>
                    <a:p>
                      <a:r>
                        <a:rPr lang="en-US" sz="1100" dirty="0">
                          <a:solidFill>
                            <a:srgbClr val="0061B2"/>
                          </a:solidFill>
                          <a:effectLst/>
                          <a:latin typeface="Arial" panose="020B0604020202020204" pitchFamily="34" charset="0"/>
                          <a:ea typeface="Calibri" panose="020F0502020204030204" pitchFamily="34" charset="0"/>
                        </a:rPr>
                        <a:t>Farhad is investigating the tables and create unit test cases and create HDM flow and run Questa CDC/RDC tool on them</a:t>
                      </a:r>
                      <a:endParaRPr lang="en-US" sz="1100" dirty="0">
                        <a:solidFill>
                          <a:srgbClr val="0061B2"/>
                        </a:solidFill>
                        <a:effectLst/>
                        <a:latin typeface="Times New Roman" panose="02020603050405020304" pitchFamily="18" charset="0"/>
                        <a:ea typeface="Calibri" panose="020F0502020204030204" pitchFamily="34" charset="0"/>
                      </a:endParaRPr>
                    </a:p>
                  </a:txBody>
                  <a:tcPr/>
                </a:tc>
                <a:extLst>
                  <a:ext uri="{0D108BD9-81ED-4DB2-BD59-A6C34878D82A}">
                    <a16:rowId xmlns:a16="http://schemas.microsoft.com/office/drawing/2014/main" val="32831898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61B2"/>
                          </a:solidFill>
                          <a:effectLst/>
                          <a:latin typeface="Arial" panose="020B0604020202020204" pitchFamily="34" charset="0"/>
                          <a:ea typeface="Calibri" panose="020F0502020204030204" pitchFamily="34" charset="0"/>
                        </a:rPr>
                        <a:t>Updating the spreadsheet</a:t>
                      </a:r>
                      <a:endParaRPr lang="en-US" sz="1100" dirty="0">
                        <a:solidFill>
                          <a:srgbClr val="0061B2"/>
                        </a:solidFill>
                        <a:effectLst/>
                        <a:latin typeface="Times New Roman" panose="02020603050405020304" pitchFamily="18" charset="0"/>
                        <a:ea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61B2"/>
                          </a:solidFill>
                        </a:rPr>
                        <a:t>JC to update the spreadsheet to map the figures with respect to LRM 0.3</a:t>
                      </a:r>
                    </a:p>
                    <a:p>
                      <a:endParaRPr lang="en-US" sz="1100" dirty="0">
                        <a:solidFill>
                          <a:srgbClr val="0061B2"/>
                        </a:solidFill>
                        <a:effectLst/>
                        <a:latin typeface="Times New Roman" panose="02020603050405020304" pitchFamily="18" charset="0"/>
                        <a:ea typeface="Calibri" panose="020F0502020204030204" pitchFamily="34" charset="0"/>
                      </a:endParaRPr>
                    </a:p>
                  </a:txBody>
                  <a:tcPr/>
                </a:tc>
                <a:extLst>
                  <a:ext uri="{0D108BD9-81ED-4DB2-BD59-A6C34878D82A}">
                    <a16:rowId xmlns:a16="http://schemas.microsoft.com/office/drawing/2014/main" val="2622814014"/>
                  </a:ext>
                </a:extLst>
              </a:tr>
              <a:tr h="370840">
                <a:tc>
                  <a:txBody>
                    <a:bodyPr/>
                    <a:lstStyle/>
                    <a:p>
                      <a:r>
                        <a:rPr lang="en-US" sz="1100" dirty="0">
                          <a:solidFill>
                            <a:srgbClr val="0061B2"/>
                          </a:solidFill>
                          <a:effectLst/>
                          <a:latin typeface="Arial" panose="020B0604020202020204" pitchFamily="34" charset="0"/>
                          <a:ea typeface="Calibri" panose="020F0502020204030204" pitchFamily="34" charset="0"/>
                        </a:rPr>
                        <a:t>Convert Verilog test cases to VHDL </a:t>
                      </a:r>
                      <a:endParaRPr lang="en-US" sz="1100" dirty="0">
                        <a:solidFill>
                          <a:srgbClr val="0061B2"/>
                        </a:solidFill>
                        <a:effectLst/>
                        <a:latin typeface="Times New Roman" panose="02020603050405020304" pitchFamily="18" charset="0"/>
                        <a:ea typeface="Calibri" panose="020F0502020204030204" pitchFamily="34" charset="0"/>
                      </a:endParaRPr>
                    </a:p>
                  </a:txBody>
                  <a:tcPr/>
                </a:tc>
                <a:tc>
                  <a:txBody>
                    <a:bodyPr/>
                    <a:lstStyle/>
                    <a:p>
                      <a:r>
                        <a:rPr lang="en-US" sz="1100" dirty="0">
                          <a:solidFill>
                            <a:srgbClr val="0061B2"/>
                          </a:solidFill>
                          <a:effectLst/>
                          <a:latin typeface="Arial" panose="020B0604020202020204" pitchFamily="34" charset="0"/>
                          <a:ea typeface="Calibri" panose="020F0502020204030204" pitchFamily="34" charset="0"/>
                        </a:rPr>
                        <a:t>We plan to create equivalent VHLD test cases for each(some) unit test cases. We will investigate to use online free software available to do such translation.  </a:t>
                      </a:r>
                      <a:endParaRPr lang="en-US" sz="1100" dirty="0">
                        <a:solidFill>
                          <a:srgbClr val="0061B2"/>
                        </a:solidFill>
                        <a:effectLst/>
                        <a:latin typeface="Times New Roman" panose="02020603050405020304" pitchFamily="18" charset="0"/>
                        <a:ea typeface="Calibri" panose="020F0502020204030204" pitchFamily="34" charset="0"/>
                      </a:endParaRPr>
                    </a:p>
                  </a:txBody>
                  <a:tcPr/>
                </a:tc>
                <a:extLst>
                  <a:ext uri="{0D108BD9-81ED-4DB2-BD59-A6C34878D82A}">
                    <a16:rowId xmlns:a16="http://schemas.microsoft.com/office/drawing/2014/main" val="1701619465"/>
                  </a:ext>
                </a:extLst>
              </a:tr>
            </a:tbl>
          </a:graphicData>
        </a:graphic>
      </p:graphicFrame>
      <p:sp>
        <p:nvSpPr>
          <p:cNvPr id="5" name="TextBox 4">
            <a:extLst>
              <a:ext uri="{FF2B5EF4-FFF2-40B4-BE49-F238E27FC236}">
                <a16:creationId xmlns:a16="http://schemas.microsoft.com/office/drawing/2014/main" id="{D9AD15AE-4449-8760-4D87-8AD151255FA9}"/>
              </a:ext>
            </a:extLst>
          </p:cNvPr>
          <p:cNvSpPr txBox="1"/>
          <p:nvPr/>
        </p:nvSpPr>
        <p:spPr>
          <a:xfrm>
            <a:off x="0" y="4263708"/>
            <a:ext cx="1224915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3CC33"/>
                </a:solidFill>
              </a:rPr>
              <a:t>Based on LRM 0.3/ LRM 0.4 draft</a:t>
            </a:r>
          </a:p>
          <a:p>
            <a:pPr marL="285750" indent="-285750">
              <a:buFont typeface="Arial" panose="020B0604020202020204" pitchFamily="34" charset="0"/>
              <a:buChar char="•"/>
            </a:pPr>
            <a:r>
              <a:rPr lang="en-US" dirty="0">
                <a:solidFill>
                  <a:srgbClr val="33CC33"/>
                </a:solidFill>
              </a:rPr>
              <a:t>Once the initial work is done, will review latest LRM and make modification to the unit cases as per needed</a:t>
            </a:r>
          </a:p>
          <a:p>
            <a:pPr marL="285750" indent="-285750">
              <a:buFont typeface="Arial" panose="020B0604020202020204" pitchFamily="34" charset="0"/>
              <a:buChar char="•"/>
            </a:pPr>
            <a:r>
              <a:rPr lang="en-US" dirty="0">
                <a:solidFill>
                  <a:srgbClr val="33CC33"/>
                </a:solidFill>
              </a:rPr>
              <a:t>Target to have all the unit test cases ready by end of Dec’ 2024 </a:t>
            </a:r>
          </a:p>
          <a:p>
            <a:pPr marL="285750" indent="-285750">
              <a:buFont typeface="Arial" panose="020B0604020202020204" pitchFamily="34" charset="0"/>
              <a:buChar char="•"/>
            </a:pPr>
            <a:r>
              <a:rPr lang="en-US" dirty="0">
                <a:solidFill>
                  <a:srgbClr val="33CC33"/>
                </a:solidFill>
              </a:rPr>
              <a:t>VHDL version will be worked on in 2025</a:t>
            </a:r>
          </a:p>
          <a:p>
            <a:pPr marL="285750" indent="-285750">
              <a:buFont typeface="Arial" panose="020B0604020202020204" pitchFamily="34" charset="0"/>
              <a:buChar char="•"/>
            </a:pPr>
            <a:r>
              <a:rPr lang="en-US" dirty="0">
                <a:solidFill>
                  <a:srgbClr val="33CC33"/>
                </a:solidFill>
              </a:rPr>
              <a:t>Deven to give a demo of IDS-Integrate tool </a:t>
            </a:r>
            <a:r>
              <a:rPr lang="en-US" dirty="0" err="1">
                <a:solidFill>
                  <a:srgbClr val="33CC33"/>
                </a:solidFill>
              </a:rPr>
              <a:t>Agnisys</a:t>
            </a:r>
            <a:r>
              <a:rPr lang="en-US" dirty="0">
                <a:solidFill>
                  <a:srgbClr val="33CC33"/>
                </a:solidFill>
              </a:rPr>
              <a:t> to SWG members to provide automatic connectivity of blocks with CDC info</a:t>
            </a:r>
          </a:p>
        </p:txBody>
      </p:sp>
    </p:spTree>
    <p:extLst>
      <p:ext uri="{BB962C8B-B14F-4D97-AF65-F5344CB8AC3E}">
        <p14:creationId xmlns:p14="http://schemas.microsoft.com/office/powerpoint/2010/main" val="3865146988"/>
      </p:ext>
    </p:extLst>
  </p:cSld>
  <p:clrMapOvr>
    <a:masterClrMapping/>
  </p:clrMapOvr>
  <p:extLst>
    <p:ext uri="{6950BFC3-D8DA-4A85-94F7-54DA5524770B}">
      <p188:commentRel xmlns:p188="http://schemas.microsoft.com/office/powerpoint/2018/8/main" r:id="rId2"/>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81</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sz="4400" b="1" dirty="0">
                <a:solidFill>
                  <a:schemeClr val="tx1"/>
                </a:solidFill>
              </a:rPr>
              <a:t>2.5 Format Subgroup</a:t>
            </a:r>
          </a:p>
        </p:txBody>
      </p:sp>
    </p:spTree>
    <p:extLst>
      <p:ext uri="{BB962C8B-B14F-4D97-AF65-F5344CB8AC3E}">
        <p14:creationId xmlns:p14="http://schemas.microsoft.com/office/powerpoint/2010/main" val="10123852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C3C335-ECFC-EB22-2324-2C44E8A361B9}"/>
              </a:ext>
            </a:extLst>
          </p:cNvPr>
          <p:cNvPicPr>
            <a:picLocks noChangeAspect="1"/>
          </p:cNvPicPr>
          <p:nvPr/>
        </p:nvPicPr>
        <p:blipFill>
          <a:blip r:embed="rId4"/>
          <a:stretch>
            <a:fillRect/>
          </a:stretch>
        </p:blipFill>
        <p:spPr>
          <a:xfrm>
            <a:off x="6096000" y="1977956"/>
            <a:ext cx="5727642" cy="2770855"/>
          </a:xfrm>
          <a:prstGeom prst="rect">
            <a:avLst/>
          </a:prstGeom>
        </p:spPr>
      </p:pic>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a:xfrm>
            <a:off x="660525" y="136524"/>
            <a:ext cx="10515600" cy="1325563"/>
          </a:xfrm>
        </p:spPr>
        <p:txBody>
          <a:bodyPr>
            <a:normAutofit/>
          </a:bodyPr>
          <a:lstStyle/>
          <a:p>
            <a:r>
              <a:rPr lang="en-US" b="1" dirty="0"/>
              <a:t>Format Subgroup Mission</a:t>
            </a:r>
          </a:p>
        </p:txBody>
      </p:sp>
      <p:sp>
        <p:nvSpPr>
          <p:cNvPr id="3" name="Date Placeholder 2">
            <a:extLst>
              <a:ext uri="{FF2B5EF4-FFF2-40B4-BE49-F238E27FC236}">
                <a16:creationId xmlns:a16="http://schemas.microsoft.com/office/drawing/2014/main" id="{FEBD5648-6F66-00C0-1B9E-78A87106BC0A}"/>
              </a:ext>
            </a:extLst>
          </p:cNvPr>
          <p:cNvSpPr>
            <a:spLocks noGrp="1"/>
          </p:cNvSpPr>
          <p:nvPr>
            <p:ph type="dt" sz="half" idx="10"/>
          </p:nvPr>
        </p:nvSpPr>
        <p:spPr>
          <a:xfrm>
            <a:off x="8026400" y="6356351"/>
            <a:ext cx="1422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96F029-81CD-4EC6-B88A-E4C479DBA9E1}" type="datetime1">
              <a:rPr lang="en-US" smtClean="0"/>
              <a:pPr/>
              <a:t>2/11/2025</a:t>
            </a:fld>
            <a:endParaRPr lang="en-US"/>
          </a:p>
        </p:txBody>
      </p:sp>
      <p:sp>
        <p:nvSpPr>
          <p:cNvPr id="8" name="Footer Placeholder 7">
            <a:extLst>
              <a:ext uri="{FF2B5EF4-FFF2-40B4-BE49-F238E27FC236}">
                <a16:creationId xmlns:a16="http://schemas.microsoft.com/office/drawing/2014/main" id="{445DB7C9-0018-E009-A359-7C2B71D7A728}"/>
              </a:ext>
            </a:extLst>
          </p:cNvPr>
          <p:cNvSpPr>
            <a:spLocks noGrp="1"/>
          </p:cNvSpPr>
          <p:nvPr>
            <p:ph type="ftr" sz="quarter" idx="11"/>
          </p:nvPr>
        </p:nvSpPr>
        <p:spPr>
          <a:xfrm>
            <a:off x="2235200" y="6356351"/>
            <a:ext cx="2946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Accellera Systems Initiative</a:t>
            </a:r>
            <a:endParaRPr lang="en-US" dirty="0"/>
          </a:p>
        </p:txBody>
      </p:sp>
      <p:sp>
        <p:nvSpPr>
          <p:cNvPr id="11" name="Slide Number Placeholder 10">
            <a:extLst>
              <a:ext uri="{FF2B5EF4-FFF2-40B4-BE49-F238E27FC236}">
                <a16:creationId xmlns:a16="http://schemas.microsoft.com/office/drawing/2014/main" id="{23A1F591-741C-5E2B-139A-7FBC8D42722D}"/>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82</a:t>
            </a:fld>
            <a:endParaRPr lang="en-US" dirty="0"/>
          </a:p>
        </p:txBody>
      </p:sp>
      <p:sp>
        <p:nvSpPr>
          <p:cNvPr id="7" name="Rectangle: Rounded Corners 6">
            <a:extLst>
              <a:ext uri="{FF2B5EF4-FFF2-40B4-BE49-F238E27FC236}">
                <a16:creationId xmlns:a16="http://schemas.microsoft.com/office/drawing/2014/main" id="{6FB35853-8752-41E5-098F-346D3C0A6C7E}"/>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Format</a:t>
            </a:r>
          </a:p>
        </p:txBody>
      </p:sp>
      <p:sp>
        <p:nvSpPr>
          <p:cNvPr id="26" name="TextBox 25">
            <a:extLst>
              <a:ext uri="{FF2B5EF4-FFF2-40B4-BE49-F238E27FC236}">
                <a16:creationId xmlns:a16="http://schemas.microsoft.com/office/drawing/2014/main" id="{B58B401B-11EA-18E2-15E5-1F23BEB4810E}"/>
              </a:ext>
            </a:extLst>
          </p:cNvPr>
          <p:cNvSpPr txBox="1"/>
          <p:nvPr/>
        </p:nvSpPr>
        <p:spPr>
          <a:xfrm>
            <a:off x="51059" y="1655223"/>
            <a:ext cx="5994141" cy="341632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Goal</a:t>
            </a:r>
            <a:r>
              <a:rPr lang="en-US" b="1" dirty="0">
                <a:solidFill>
                  <a:srgbClr val="ED7D31">
                    <a:lumMod val="75000"/>
                  </a:srgbClr>
                </a:solidFill>
                <a:latin typeface="Calibri" panose="020F0502020204030204"/>
              </a:rPr>
              <a:t>: </a:t>
            </a:r>
          </a:p>
          <a:p>
            <a:pPr marL="742950" lvl="1" indent="-285750" algn="jus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Determine exact format for domain specific language to capture the required attributes/data from input/output</a:t>
            </a:r>
            <a:r>
              <a:rPr lang="en-US" dirty="0">
                <a:solidFill>
                  <a:prstClr val="black"/>
                </a:solidFill>
                <a:latin typeface="Calibri" panose="020F0502020204030204"/>
              </a:rPr>
              <a: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collaterals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Methodology:</a:t>
            </a:r>
          </a:p>
          <a:p>
            <a:pPr marL="742950" lvl="1" indent="-285750" algn="just">
              <a:buFont typeface="Arial" panose="020B0604020202020204" pitchFamily="34" charset="0"/>
              <a:buChar char="•"/>
              <a:defRPr/>
            </a:pPr>
            <a:r>
              <a:rPr lang="en-US" dirty="0">
                <a:latin typeface="Calibri" panose="020F0502020204030204"/>
              </a:rPr>
              <a:t>Evaluated different options like Excel, IP-XACT, TCL, JSON, etc.</a:t>
            </a:r>
          </a:p>
          <a:p>
            <a:pPr marL="742950" lvl="1" indent="-285750" algn="just">
              <a:buFont typeface="Arial" panose="020B0604020202020204" pitchFamily="34" charset="0"/>
              <a:buChar char="•"/>
              <a:defRPr/>
            </a:pPr>
            <a:r>
              <a:rPr kumimoji="0" lang="en-US" i="0" u="none" strike="noStrike" kern="1200" cap="none" spc="0" normalizeH="0" baseline="0" noProof="0" dirty="0" err="1">
                <a:ln>
                  <a:noFill/>
                </a:ln>
                <a:effectLst/>
                <a:uLnTx/>
                <a:uFillTx/>
                <a:latin typeface="Calibri" panose="020F0502020204030204"/>
                <a:ea typeface="+mn-ea"/>
                <a:cs typeface="+mn-cs"/>
              </a:rPr>
              <a:t>Experimen</a:t>
            </a:r>
            <a:r>
              <a:rPr lang="en-US" dirty="0">
                <a:latin typeface="Calibri" panose="020F0502020204030204"/>
              </a:rPr>
              <a:t>ted with populating the formats to ascertain the ability to meet the requirement</a:t>
            </a:r>
          </a:p>
          <a:p>
            <a:pPr marL="742950" lvl="1" indent="-285750" algn="just">
              <a:buFont typeface="Arial" panose="020B0604020202020204" pitchFamily="34" charset="0"/>
              <a:buChar char="•"/>
              <a:defRPr/>
            </a:pPr>
            <a:r>
              <a:rPr kumimoji="0" lang="en-US" i="0" u="none" strike="noStrike" kern="1200" cap="none" spc="0" normalizeH="0" baseline="0" noProof="0" dirty="0">
                <a:ln>
                  <a:noFill/>
                </a:ln>
                <a:effectLst/>
                <a:uLnTx/>
                <a:uFillTx/>
                <a:latin typeface="Calibri" panose="020F0502020204030204"/>
                <a:ea typeface="+mn-ea"/>
                <a:cs typeface="+mn-cs"/>
              </a:rPr>
              <a:t>Determined pros and cons </a:t>
            </a:r>
            <a:r>
              <a:rPr lang="en-US" dirty="0">
                <a:latin typeface="Calibri" panose="020F0502020204030204"/>
              </a:rPr>
              <a:t>for each option of format</a:t>
            </a:r>
          </a:p>
          <a:p>
            <a:pPr marL="742950" lvl="1" indent="-285750" algn="just">
              <a:buFont typeface="Arial" panose="020B0604020202020204" pitchFamily="34" charset="0"/>
              <a:buChar char="•"/>
              <a:defRPr/>
            </a:pPr>
            <a:r>
              <a:rPr lang="en-US" dirty="0">
                <a:latin typeface="Calibri" panose="020F0502020204030204"/>
              </a:rPr>
              <a:t>The format should support easy translation to the formats of different EDA tools and vice-versa</a:t>
            </a:r>
            <a:endParaRPr kumimoji="0" lang="en-US"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C4D8C-27B7-B15E-BE5A-0A28DFFF24B8}"/>
              </a:ext>
            </a:extLst>
          </p:cNvPr>
          <p:cNvSpPr txBox="1"/>
          <p:nvPr/>
        </p:nvSpPr>
        <p:spPr>
          <a:xfrm>
            <a:off x="101855" y="5367915"/>
            <a:ext cx="11632941" cy="369332"/>
          </a:xfrm>
          <a:prstGeom prst="rect">
            <a:avLst/>
          </a:prstGeom>
          <a:noFill/>
        </p:spPr>
        <p:txBody>
          <a:bodyPr wrap="square">
            <a:spAutoFit/>
          </a:bodyPr>
          <a:lstStyle/>
          <a:p>
            <a:pPr marL="285750" indent="-285750" algn="just">
              <a:buFont typeface="Arial" panose="020B0604020202020204" pitchFamily="34" charset="0"/>
              <a:buChar char="•"/>
              <a:defRPr/>
            </a:pPr>
            <a:r>
              <a:rPr kumimoji="0" lang="en-US"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Outcome: </a:t>
            </a:r>
            <a:r>
              <a:rPr kumimoji="0" lang="en-US" b="1" i="0" u="none" strike="noStrike" kern="1200" cap="none" spc="0" normalizeH="0" baseline="0" noProof="0" dirty="0">
                <a:ln>
                  <a:noFill/>
                </a:ln>
                <a:effectLst/>
                <a:uLnTx/>
                <a:uFillTx/>
                <a:latin typeface="Calibri" panose="020F0502020204030204"/>
                <a:ea typeface="+mn-ea"/>
                <a:cs typeface="+mn-cs"/>
              </a:rPr>
              <a:t>CDC Workgroup voted for a combination of IP-XACT and TCL as the chosen format for CDC</a:t>
            </a:r>
          </a:p>
        </p:txBody>
      </p:sp>
    </p:spTree>
    <p:extLst>
      <p:ext uri="{BB962C8B-B14F-4D97-AF65-F5344CB8AC3E}">
        <p14:creationId xmlns:p14="http://schemas.microsoft.com/office/powerpoint/2010/main" val="1877334646"/>
      </p:ext>
    </p:extLst>
  </p:cSld>
  <p:clrMapOvr>
    <a:masterClrMapping/>
  </p:clrMapOvr>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329C-C940-64C6-1960-B9967D24D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37264-05BC-C6DD-E470-E47C498AC293}"/>
              </a:ext>
            </a:extLst>
          </p:cNvPr>
          <p:cNvSpPr>
            <a:spLocks noGrp="1"/>
          </p:cNvSpPr>
          <p:nvPr>
            <p:ph type="title"/>
          </p:nvPr>
        </p:nvSpPr>
        <p:spPr/>
        <p:txBody>
          <a:bodyPr>
            <a:normAutofit/>
          </a:bodyPr>
          <a:lstStyle/>
          <a:p>
            <a:r>
              <a:rPr lang="en-US" b="1" dirty="0"/>
              <a:t>Format features</a:t>
            </a:r>
          </a:p>
        </p:txBody>
      </p:sp>
      <p:sp>
        <p:nvSpPr>
          <p:cNvPr id="7" name="Content Placeholder 6">
            <a:extLst>
              <a:ext uri="{FF2B5EF4-FFF2-40B4-BE49-F238E27FC236}">
                <a16:creationId xmlns:a16="http://schemas.microsoft.com/office/drawing/2014/main" id="{8E8AB1E8-53EF-0DCD-DCE9-954821011046}"/>
              </a:ext>
            </a:extLst>
          </p:cNvPr>
          <p:cNvSpPr>
            <a:spLocks noGrp="1"/>
          </p:cNvSpPr>
          <p:nvPr>
            <p:ph idx="1"/>
          </p:nvPr>
        </p:nvSpPr>
        <p:spPr>
          <a:xfrm>
            <a:off x="787400" y="1597025"/>
            <a:ext cx="10515600" cy="4351338"/>
          </a:xfrm>
        </p:spPr>
        <p:txBody>
          <a:bodyPr>
            <a:normAutofit fontScale="92500" lnSpcReduction="20000"/>
          </a:bodyPr>
          <a:lstStyle/>
          <a:p>
            <a:r>
              <a:rPr lang="en-US" dirty="0"/>
              <a:t>Describing IP can be easily done by IP-XACT</a:t>
            </a:r>
          </a:p>
          <a:p>
            <a:pPr lvl="1"/>
            <a:r>
              <a:rPr lang="en-US" dirty="0"/>
              <a:t>IP-XACT is industry standard for IP definition and packaging</a:t>
            </a:r>
          </a:p>
          <a:p>
            <a:pPr lvl="1"/>
            <a:r>
              <a:rPr lang="en-US" dirty="0"/>
              <a:t>Good for standardizing the structure of CDC specification</a:t>
            </a:r>
          </a:p>
          <a:p>
            <a:pPr lvl="1"/>
            <a:r>
              <a:rPr lang="en-US" dirty="0"/>
              <a:t>Use models of IP and Product companies</a:t>
            </a:r>
          </a:p>
          <a:p>
            <a:pPr lvl="2"/>
            <a:r>
              <a:rPr lang="en-US" dirty="0"/>
              <a:t>to verify and produce collateral</a:t>
            </a:r>
          </a:p>
          <a:p>
            <a:pPr lvl="2"/>
            <a:r>
              <a:rPr lang="en-US" dirty="0"/>
              <a:t>to generate the standard format for SoCs that use a different tool</a:t>
            </a:r>
          </a:p>
          <a:p>
            <a:r>
              <a:rPr lang="en-US" dirty="0"/>
              <a:t>Integration of IP </a:t>
            </a:r>
          </a:p>
          <a:p>
            <a:pPr lvl="1"/>
            <a:r>
              <a:rPr lang="en-US" dirty="0"/>
              <a:t>Dynamic environment requires programmability for CDC definition</a:t>
            </a:r>
          </a:p>
          <a:p>
            <a:pPr lvl="1"/>
            <a:r>
              <a:rPr lang="en-US" dirty="0" err="1"/>
              <a:t>Tcl</a:t>
            </a:r>
            <a:r>
              <a:rPr lang="en-US" dirty="0"/>
              <a:t> is preferred and widely used in industry</a:t>
            </a:r>
          </a:p>
          <a:p>
            <a:pPr lvl="1"/>
            <a:r>
              <a:rPr lang="en-US" dirty="0"/>
              <a:t>Use models for Product and EDA companies</a:t>
            </a:r>
          </a:p>
          <a:p>
            <a:pPr lvl="2"/>
            <a:r>
              <a:rPr lang="en-US" dirty="0"/>
              <a:t>EDA companies to provide transformers for </a:t>
            </a:r>
            <a:r>
              <a:rPr lang="en-US" dirty="0" err="1"/>
              <a:t>Tcl</a:t>
            </a:r>
            <a:r>
              <a:rPr lang="en-US" dirty="0"/>
              <a:t> to/from IP-XACT</a:t>
            </a:r>
          </a:p>
          <a:p>
            <a:pPr lvl="2"/>
            <a:r>
              <a:rPr lang="en-US" dirty="0"/>
              <a:t>Also provide translators to and from its native format from and to the standard format</a:t>
            </a:r>
          </a:p>
          <a:p>
            <a:r>
              <a:rPr lang="en-US" dirty="0"/>
              <a:t>Standard is tool agnostic</a:t>
            </a:r>
          </a:p>
        </p:txBody>
      </p:sp>
      <p:sp>
        <p:nvSpPr>
          <p:cNvPr id="3" name="Date Placeholder 2">
            <a:extLst>
              <a:ext uri="{FF2B5EF4-FFF2-40B4-BE49-F238E27FC236}">
                <a16:creationId xmlns:a16="http://schemas.microsoft.com/office/drawing/2014/main" id="{05CD2AEC-215C-FE10-037B-23262635EA39}"/>
              </a:ext>
            </a:extLst>
          </p:cNvPr>
          <p:cNvSpPr>
            <a:spLocks noGrp="1"/>
          </p:cNvSpPr>
          <p:nvPr>
            <p:ph type="dt" sz="half" idx="10"/>
          </p:nvPr>
        </p:nvSpPr>
        <p:spPr>
          <a:xfrm>
            <a:off x="8026400" y="6356351"/>
            <a:ext cx="1422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96F029-81CD-4EC6-B88A-E4C479DBA9E1}" type="datetime1">
              <a:rPr lang="en-US" smtClean="0"/>
              <a:pPr/>
              <a:t>2/11/2025</a:t>
            </a:fld>
            <a:endParaRPr lang="en-US"/>
          </a:p>
        </p:txBody>
      </p:sp>
      <p:sp>
        <p:nvSpPr>
          <p:cNvPr id="8" name="Footer Placeholder 7">
            <a:extLst>
              <a:ext uri="{FF2B5EF4-FFF2-40B4-BE49-F238E27FC236}">
                <a16:creationId xmlns:a16="http://schemas.microsoft.com/office/drawing/2014/main" id="{D7606621-91C8-8B7F-B89F-C3605A0AAF4A}"/>
              </a:ext>
            </a:extLst>
          </p:cNvPr>
          <p:cNvSpPr>
            <a:spLocks noGrp="1"/>
          </p:cNvSpPr>
          <p:nvPr>
            <p:ph type="ftr" sz="quarter" idx="11"/>
          </p:nvPr>
        </p:nvSpPr>
        <p:spPr>
          <a:xfrm>
            <a:off x="2235200" y="6356351"/>
            <a:ext cx="2946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Accellera Systems Initiative</a:t>
            </a:r>
            <a:endParaRPr lang="en-US" dirty="0"/>
          </a:p>
        </p:txBody>
      </p:sp>
      <p:sp>
        <p:nvSpPr>
          <p:cNvPr id="12" name="Slide Number Placeholder 11">
            <a:extLst>
              <a:ext uri="{FF2B5EF4-FFF2-40B4-BE49-F238E27FC236}">
                <a16:creationId xmlns:a16="http://schemas.microsoft.com/office/drawing/2014/main" id="{3FD5EB25-F84A-34D6-7224-0E21232AF7BA}"/>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83</a:t>
            </a:fld>
            <a:endParaRPr lang="en-US" dirty="0"/>
          </a:p>
        </p:txBody>
      </p:sp>
      <p:sp>
        <p:nvSpPr>
          <p:cNvPr id="10" name="Rectangle: Rounded Corners 9">
            <a:extLst>
              <a:ext uri="{FF2B5EF4-FFF2-40B4-BE49-F238E27FC236}">
                <a16:creationId xmlns:a16="http://schemas.microsoft.com/office/drawing/2014/main" id="{15B789E5-DB00-62F1-F908-C2D1A1773AF2}"/>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Format</a:t>
            </a:r>
          </a:p>
        </p:txBody>
      </p:sp>
    </p:spTree>
    <p:extLst>
      <p:ext uri="{BB962C8B-B14F-4D97-AF65-F5344CB8AC3E}">
        <p14:creationId xmlns:p14="http://schemas.microsoft.com/office/powerpoint/2010/main" val="1379243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EB8C0-00E7-5EA1-98CA-925033BF3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F2952-C365-268F-181F-6873E8980DAD}"/>
              </a:ext>
            </a:extLst>
          </p:cNvPr>
          <p:cNvSpPr>
            <a:spLocks noGrp="1"/>
          </p:cNvSpPr>
          <p:nvPr>
            <p:ph type="title"/>
          </p:nvPr>
        </p:nvSpPr>
        <p:spPr/>
        <p:txBody>
          <a:bodyPr>
            <a:normAutofit/>
          </a:bodyPr>
          <a:lstStyle/>
          <a:p>
            <a:r>
              <a:rPr lang="en-US" b="1" dirty="0"/>
              <a:t>IP-XACT Format for CDC (1/4)</a:t>
            </a:r>
          </a:p>
        </p:txBody>
      </p:sp>
      <p:sp>
        <p:nvSpPr>
          <p:cNvPr id="3" name="Date Placeholder 2">
            <a:extLst>
              <a:ext uri="{FF2B5EF4-FFF2-40B4-BE49-F238E27FC236}">
                <a16:creationId xmlns:a16="http://schemas.microsoft.com/office/drawing/2014/main" id="{72BC1E11-0C15-C70E-7D6C-D6CBEB731502}"/>
              </a:ext>
            </a:extLst>
          </p:cNvPr>
          <p:cNvSpPr>
            <a:spLocks noGrp="1"/>
          </p:cNvSpPr>
          <p:nvPr>
            <p:ph type="dt" sz="half" idx="10"/>
          </p:nvPr>
        </p:nvSpPr>
        <p:spPr>
          <a:xfrm>
            <a:off x="8026400" y="6356351"/>
            <a:ext cx="1422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96F029-81CD-4EC6-B88A-E4C479DBA9E1}" type="datetime1">
              <a:rPr lang="en-US" smtClean="0"/>
              <a:pPr/>
              <a:t>2/11/2025</a:t>
            </a:fld>
            <a:endParaRPr lang="en-US"/>
          </a:p>
        </p:txBody>
      </p:sp>
      <p:sp>
        <p:nvSpPr>
          <p:cNvPr id="8" name="Footer Placeholder 7">
            <a:extLst>
              <a:ext uri="{FF2B5EF4-FFF2-40B4-BE49-F238E27FC236}">
                <a16:creationId xmlns:a16="http://schemas.microsoft.com/office/drawing/2014/main" id="{DA94E1E2-C4A1-F851-164D-08651A087A4B}"/>
              </a:ext>
            </a:extLst>
          </p:cNvPr>
          <p:cNvSpPr>
            <a:spLocks noGrp="1"/>
          </p:cNvSpPr>
          <p:nvPr>
            <p:ph type="ftr" sz="quarter" idx="11"/>
          </p:nvPr>
        </p:nvSpPr>
        <p:spPr>
          <a:xfrm>
            <a:off x="2235200" y="6356351"/>
            <a:ext cx="2946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Accellera Systems Initiative</a:t>
            </a:r>
            <a:endParaRPr lang="en-US" dirty="0"/>
          </a:p>
        </p:txBody>
      </p:sp>
      <p:sp>
        <p:nvSpPr>
          <p:cNvPr id="11" name="Slide Number Placeholder 10">
            <a:extLst>
              <a:ext uri="{FF2B5EF4-FFF2-40B4-BE49-F238E27FC236}">
                <a16:creationId xmlns:a16="http://schemas.microsoft.com/office/drawing/2014/main" id="{78B34422-B541-EAA6-5384-719FEC86A23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84</a:t>
            </a:fld>
            <a:endParaRPr lang="en-US" dirty="0"/>
          </a:p>
        </p:txBody>
      </p:sp>
      <p:sp>
        <p:nvSpPr>
          <p:cNvPr id="7" name="Rectangle: Rounded Corners 6">
            <a:extLst>
              <a:ext uri="{FF2B5EF4-FFF2-40B4-BE49-F238E27FC236}">
                <a16:creationId xmlns:a16="http://schemas.microsoft.com/office/drawing/2014/main" id="{BDEAB1E3-2194-94FE-9AC1-F6EA7E2FF53C}"/>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Format</a:t>
            </a:r>
          </a:p>
        </p:txBody>
      </p:sp>
      <p:sp>
        <p:nvSpPr>
          <p:cNvPr id="26" name="TextBox 25">
            <a:extLst>
              <a:ext uri="{FF2B5EF4-FFF2-40B4-BE49-F238E27FC236}">
                <a16:creationId xmlns:a16="http://schemas.microsoft.com/office/drawing/2014/main" id="{2751EEDE-54FB-EBA8-1C15-ACE9E20BB784}"/>
              </a:ext>
            </a:extLst>
          </p:cNvPr>
          <p:cNvSpPr txBox="1"/>
          <p:nvPr/>
        </p:nvSpPr>
        <p:spPr>
          <a:xfrm>
            <a:off x="162892" y="1476540"/>
            <a:ext cx="5994141" cy="378565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The IP-XACT standard already captures some attributes related to clock and reset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IP-XACT allows extending the standard using vendor extensions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Vendor extensions for CDC are defined as </a:t>
            </a:r>
            <a:r>
              <a:rPr kumimoji="0" lang="en-US" sz="2000" i="0" u="none" strike="noStrike" kern="1200" cap="none" spc="0" normalizeH="0" baseline="0" noProof="0" dirty="0" err="1">
                <a:ln>
                  <a:noFill/>
                </a:ln>
                <a:effectLst/>
                <a:uLnTx/>
                <a:uFillTx/>
                <a:latin typeface="Calibri" panose="020F0502020204030204"/>
                <a:ea typeface="+mn-ea"/>
                <a:cs typeface="+mn-cs"/>
              </a:rPr>
              <a:t>Accellera</a:t>
            </a:r>
            <a:r>
              <a:rPr kumimoji="0" lang="en-US" sz="2000" i="0" u="none" strike="noStrike" kern="1200" cap="none" spc="0" normalizeH="0" baseline="0" noProof="0" dirty="0">
                <a:ln>
                  <a:noFill/>
                </a:ln>
                <a:effectLst/>
                <a:uLnTx/>
                <a:uFillTx/>
                <a:latin typeface="Calibri" panose="020F0502020204030204"/>
                <a:ea typeface="+mn-ea"/>
                <a:cs typeface="+mn-cs"/>
              </a:rPr>
              <a:t> Vendor extensions at different elements in the design hierarchy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Top level elements for the </a:t>
            </a:r>
            <a:r>
              <a:rPr kumimoji="0" lang="en-US" sz="2000" i="0" u="none" strike="noStrike" kern="1200" cap="none" spc="0" normalizeH="0" baseline="0" noProof="0" dirty="0" err="1">
                <a:ln>
                  <a:noFill/>
                </a:ln>
                <a:effectLst/>
                <a:uLnTx/>
                <a:uFillTx/>
                <a:latin typeface="Calibri" panose="020F0502020204030204"/>
                <a:ea typeface="+mn-ea"/>
                <a:cs typeface="+mn-cs"/>
              </a:rPr>
              <a:t>Accellera</a:t>
            </a:r>
            <a:r>
              <a:rPr kumimoji="0" lang="en-US" sz="2000" i="0" u="none" strike="noStrike" kern="1200" cap="none" spc="0" normalizeH="0" baseline="0" noProof="0" dirty="0">
                <a:ln>
                  <a:noFill/>
                </a:ln>
                <a:effectLst/>
                <a:uLnTx/>
                <a:uFillTx/>
                <a:latin typeface="Calibri" panose="020F0502020204030204"/>
                <a:ea typeface="+mn-ea"/>
                <a:cs typeface="+mn-cs"/>
              </a:rPr>
              <a:t> vendor extensions for CDC are:</a:t>
            </a:r>
          </a:p>
          <a:p>
            <a:pPr marL="742950" lvl="1" indent="-285750" algn="just">
              <a:buFont typeface="Arial" panose="020B0604020202020204" pitchFamily="34" charset="0"/>
              <a:buChar char="•"/>
              <a:defRPr/>
            </a:pPr>
            <a:r>
              <a:rPr kumimoji="0" lang="en-US" sz="2000" i="0" u="none" strike="noStrike" kern="1200" cap="none" spc="0" normalizeH="0" baseline="0" noProof="0" dirty="0" err="1">
                <a:ln>
                  <a:noFill/>
                </a:ln>
                <a:effectLst/>
                <a:uLnTx/>
                <a:uFillTx/>
                <a:latin typeface="Calibri" panose="020F0502020204030204"/>
                <a:ea typeface="+mn-ea"/>
                <a:cs typeface="+mn-cs"/>
              </a:rPr>
              <a:t>accellera:component</a:t>
            </a:r>
            <a:endParaRPr kumimoji="0" lang="en-US" sz="2000" i="0" u="none" strike="noStrike" kern="1200" cap="none" spc="0" normalizeH="0" baseline="0" noProof="0" dirty="0">
              <a:ln>
                <a:noFill/>
              </a:ln>
              <a:effectLst/>
              <a:uLnTx/>
              <a:uFillTx/>
              <a:latin typeface="Calibri" panose="020F0502020204030204"/>
              <a:ea typeface="+mn-ea"/>
              <a:cs typeface="+mn-cs"/>
            </a:endParaRPr>
          </a:p>
          <a:p>
            <a:pPr marL="742950" lvl="1" indent="-285750" algn="just">
              <a:buFont typeface="Arial" panose="020B0604020202020204" pitchFamily="34" charset="0"/>
              <a:buChar char="•"/>
              <a:defRPr/>
            </a:pPr>
            <a:r>
              <a:rPr kumimoji="0" lang="en-US" sz="2000" i="0" u="none" strike="noStrike" kern="1200" cap="none" spc="0" normalizeH="0" baseline="0" noProof="0" dirty="0" err="1">
                <a:ln>
                  <a:noFill/>
                </a:ln>
                <a:effectLst/>
                <a:uLnTx/>
                <a:uFillTx/>
                <a:latin typeface="Calibri" panose="020F0502020204030204"/>
                <a:ea typeface="+mn-ea"/>
                <a:cs typeface="+mn-cs"/>
              </a:rPr>
              <a:t>accellera:wire</a:t>
            </a:r>
            <a:endParaRPr kumimoji="0" lang="en-US" sz="2000" i="0" u="none" strike="noStrike" kern="1200" cap="none" spc="0" normalizeH="0" baseline="0" noProof="0" dirty="0">
              <a:ln>
                <a:noFill/>
              </a:ln>
              <a:effectLst/>
              <a:uLnTx/>
              <a:uFillTx/>
              <a:latin typeface="Calibri" panose="020F0502020204030204"/>
              <a:ea typeface="+mn-ea"/>
              <a:cs typeface="+mn-cs"/>
            </a:endParaRPr>
          </a:p>
          <a:p>
            <a:pPr marL="742950" lvl="1" indent="-285750" algn="just">
              <a:buFont typeface="Arial" panose="020B0604020202020204" pitchFamily="34" charset="0"/>
              <a:buChar char="•"/>
              <a:defRPr/>
            </a:pPr>
            <a:r>
              <a:rPr kumimoji="0" lang="en-US" sz="2000" i="0" u="none" strike="noStrike" kern="1200" cap="none" spc="0" normalizeH="0" baseline="0" noProof="0" dirty="0" err="1">
                <a:ln>
                  <a:noFill/>
                </a:ln>
                <a:effectLst/>
                <a:uLnTx/>
                <a:uFillTx/>
                <a:latin typeface="Calibri" panose="020F0502020204030204"/>
                <a:ea typeface="+mn-ea"/>
                <a:cs typeface="+mn-cs"/>
              </a:rPr>
              <a:t>accellera:componentInstance</a:t>
            </a:r>
            <a:endParaRPr kumimoji="0" lang="en-US" sz="2000" i="0" u="none" strike="noStrike" kern="1200" cap="none" spc="0" normalizeH="0" baseline="0" noProof="0" dirty="0">
              <a:ln>
                <a:noFill/>
              </a:ln>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0513DC3-59F9-1799-AD85-2EE01C0E366A}"/>
              </a:ext>
            </a:extLst>
          </p:cNvPr>
          <p:cNvPicPr>
            <a:picLocks noChangeAspect="1"/>
          </p:cNvPicPr>
          <p:nvPr/>
        </p:nvPicPr>
        <p:blipFill>
          <a:blip r:embed="rId3"/>
          <a:stretch>
            <a:fillRect/>
          </a:stretch>
        </p:blipFill>
        <p:spPr>
          <a:xfrm>
            <a:off x="6320165" y="2181855"/>
            <a:ext cx="5708943" cy="2375022"/>
          </a:xfrm>
          <a:prstGeom prst="rect">
            <a:avLst/>
          </a:prstGeom>
        </p:spPr>
      </p:pic>
    </p:spTree>
    <p:extLst>
      <p:ext uri="{BB962C8B-B14F-4D97-AF65-F5344CB8AC3E}">
        <p14:creationId xmlns:p14="http://schemas.microsoft.com/office/powerpoint/2010/main" val="39931623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C13F4-9ED6-DF0C-9527-31FADF0FE20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ED6E8FF-8009-61CF-970D-B7960AA4954A}"/>
              </a:ext>
            </a:extLst>
          </p:cNvPr>
          <p:cNvPicPr>
            <a:picLocks noChangeAspect="1"/>
          </p:cNvPicPr>
          <p:nvPr/>
        </p:nvPicPr>
        <p:blipFill>
          <a:blip r:embed="rId3"/>
          <a:stretch>
            <a:fillRect/>
          </a:stretch>
        </p:blipFill>
        <p:spPr>
          <a:xfrm>
            <a:off x="2235200" y="1122853"/>
            <a:ext cx="9847468" cy="4622142"/>
          </a:xfrm>
          <a:prstGeom prst="rect">
            <a:avLst/>
          </a:prstGeom>
        </p:spPr>
      </p:pic>
      <p:sp>
        <p:nvSpPr>
          <p:cNvPr id="2" name="Title 1">
            <a:extLst>
              <a:ext uri="{FF2B5EF4-FFF2-40B4-BE49-F238E27FC236}">
                <a16:creationId xmlns:a16="http://schemas.microsoft.com/office/drawing/2014/main" id="{5C6B5656-4B77-BE82-7E73-7B4B351E6DA6}"/>
              </a:ext>
            </a:extLst>
          </p:cNvPr>
          <p:cNvSpPr>
            <a:spLocks noGrp="1"/>
          </p:cNvSpPr>
          <p:nvPr>
            <p:ph type="title"/>
          </p:nvPr>
        </p:nvSpPr>
        <p:spPr/>
        <p:txBody>
          <a:bodyPr>
            <a:normAutofit/>
          </a:bodyPr>
          <a:lstStyle/>
          <a:p>
            <a:r>
              <a:rPr lang="en-US" b="1" dirty="0"/>
              <a:t>IP-XACT Format for CDC (2/4)</a:t>
            </a:r>
          </a:p>
        </p:txBody>
      </p:sp>
      <p:sp>
        <p:nvSpPr>
          <p:cNvPr id="3" name="Date Placeholder 2">
            <a:extLst>
              <a:ext uri="{FF2B5EF4-FFF2-40B4-BE49-F238E27FC236}">
                <a16:creationId xmlns:a16="http://schemas.microsoft.com/office/drawing/2014/main" id="{670D77C1-EC4E-2E2B-2CC3-88052444347A}"/>
              </a:ext>
            </a:extLst>
          </p:cNvPr>
          <p:cNvSpPr>
            <a:spLocks noGrp="1"/>
          </p:cNvSpPr>
          <p:nvPr>
            <p:ph type="dt" sz="half" idx="10"/>
          </p:nvPr>
        </p:nvSpPr>
        <p:spPr>
          <a:xfrm>
            <a:off x="8026400" y="6356351"/>
            <a:ext cx="1422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96F029-81CD-4EC6-B88A-E4C479DBA9E1}" type="datetime1">
              <a:rPr lang="en-US" smtClean="0"/>
              <a:pPr/>
              <a:t>2/11/2025</a:t>
            </a:fld>
            <a:endParaRPr lang="en-US"/>
          </a:p>
        </p:txBody>
      </p:sp>
      <p:sp>
        <p:nvSpPr>
          <p:cNvPr id="8" name="Footer Placeholder 7">
            <a:extLst>
              <a:ext uri="{FF2B5EF4-FFF2-40B4-BE49-F238E27FC236}">
                <a16:creationId xmlns:a16="http://schemas.microsoft.com/office/drawing/2014/main" id="{F6BBAE1A-FA5F-7222-54A8-3F61302BCB7F}"/>
              </a:ext>
            </a:extLst>
          </p:cNvPr>
          <p:cNvSpPr>
            <a:spLocks noGrp="1"/>
          </p:cNvSpPr>
          <p:nvPr>
            <p:ph type="ftr" sz="quarter" idx="11"/>
          </p:nvPr>
        </p:nvSpPr>
        <p:spPr>
          <a:xfrm>
            <a:off x="2235200" y="6356351"/>
            <a:ext cx="2946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Accellera Systems Initiative</a:t>
            </a:r>
            <a:endParaRPr lang="en-US" dirty="0"/>
          </a:p>
        </p:txBody>
      </p:sp>
      <p:sp>
        <p:nvSpPr>
          <p:cNvPr id="11" name="Slide Number Placeholder 10">
            <a:extLst>
              <a:ext uri="{FF2B5EF4-FFF2-40B4-BE49-F238E27FC236}">
                <a16:creationId xmlns:a16="http://schemas.microsoft.com/office/drawing/2014/main" id="{B6CE17C4-EAAF-DF62-9F65-B77891AA18B1}"/>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85</a:t>
            </a:fld>
            <a:endParaRPr lang="en-US" dirty="0"/>
          </a:p>
        </p:txBody>
      </p:sp>
      <p:sp>
        <p:nvSpPr>
          <p:cNvPr id="7" name="Rectangle: Rounded Corners 6">
            <a:extLst>
              <a:ext uri="{FF2B5EF4-FFF2-40B4-BE49-F238E27FC236}">
                <a16:creationId xmlns:a16="http://schemas.microsoft.com/office/drawing/2014/main" id="{4FBE4E18-F6C8-E38D-41CD-C1BA5B106DFB}"/>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Format</a:t>
            </a:r>
          </a:p>
        </p:txBody>
      </p:sp>
      <p:sp>
        <p:nvSpPr>
          <p:cNvPr id="26" name="TextBox 25">
            <a:extLst>
              <a:ext uri="{FF2B5EF4-FFF2-40B4-BE49-F238E27FC236}">
                <a16:creationId xmlns:a16="http://schemas.microsoft.com/office/drawing/2014/main" id="{7BF95189-2098-5F14-1929-D23676F4B4BC}"/>
              </a:ext>
            </a:extLst>
          </p:cNvPr>
          <p:cNvSpPr txBox="1"/>
          <p:nvPr/>
        </p:nvSpPr>
        <p:spPr>
          <a:xfrm>
            <a:off x="101859" y="1660611"/>
            <a:ext cx="5994141" cy="378565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err="1">
                <a:ln>
                  <a:noFill/>
                </a:ln>
                <a:effectLst/>
                <a:uLnTx/>
                <a:uFillTx/>
                <a:latin typeface="Calibri" panose="020F0502020204030204"/>
                <a:ea typeface="+mn-ea"/>
                <a:cs typeface="+mn-cs"/>
              </a:rPr>
              <a:t>accellera:wire</a:t>
            </a:r>
            <a:r>
              <a:rPr kumimoji="0" lang="en-US" sz="2000" i="0" u="none" strike="noStrike" kern="1200" cap="none" spc="0" normalizeH="0" baseline="0" noProof="0" dirty="0">
                <a:ln>
                  <a:noFill/>
                </a:ln>
                <a:effectLst/>
                <a:uLnTx/>
                <a:uFillTx/>
                <a:latin typeface="Calibri" panose="020F0502020204030204"/>
                <a:ea typeface="+mn-ea"/>
                <a:cs typeface="+mn-cs"/>
              </a:rPr>
              <a:t> is used to define an </a:t>
            </a:r>
            <a:r>
              <a:rPr kumimoji="0" lang="en-US" sz="2000" i="0" u="none" strike="noStrike" kern="1200" cap="none" spc="0" normalizeH="0" baseline="0" noProof="0" dirty="0" err="1">
                <a:ln>
                  <a:noFill/>
                </a:ln>
                <a:effectLst/>
                <a:uLnTx/>
                <a:uFillTx/>
                <a:latin typeface="Calibri" panose="020F0502020204030204"/>
                <a:ea typeface="+mn-ea"/>
                <a:cs typeface="+mn-cs"/>
              </a:rPr>
              <a:t>Accellera</a:t>
            </a:r>
            <a:r>
              <a:rPr kumimoji="0" lang="en-US" sz="2000" i="0" u="none" strike="noStrike" kern="1200" cap="none" spc="0" normalizeH="0" baseline="0" noProof="0" dirty="0">
                <a:ln>
                  <a:noFill/>
                </a:ln>
                <a:effectLst/>
                <a:uLnTx/>
                <a:uFillTx/>
                <a:latin typeface="Calibri" panose="020F0502020204030204"/>
                <a:ea typeface="+mn-ea"/>
                <a:cs typeface="+mn-cs"/>
              </a:rPr>
              <a:t> specific wire port extension, which contains the wire port CDC definition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742950" lvl="1" indent="-285750" algn="just">
              <a:buFont typeface="Arial" panose="020B0604020202020204" pitchFamily="34" charset="0"/>
              <a:buChar char="•"/>
              <a:defRPr/>
            </a:pPr>
            <a:r>
              <a:rPr lang="en-US" sz="2000" dirty="0" err="1">
                <a:latin typeface="Calibri" panose="020F0502020204030204"/>
              </a:rPr>
              <a:t>accellera-cdc:data</a:t>
            </a:r>
            <a:endParaRPr lang="en-US" sz="2000" dirty="0">
              <a:latin typeface="Calibri" panose="020F0502020204030204"/>
            </a:endParaRPr>
          </a:p>
          <a:p>
            <a:pPr marL="742950" lvl="1" indent="-285750" algn="just">
              <a:buFont typeface="Arial" panose="020B0604020202020204" pitchFamily="34" charset="0"/>
              <a:buChar char="•"/>
              <a:defRPr/>
            </a:pPr>
            <a:r>
              <a:rPr lang="en-US" sz="2000" dirty="0" err="1">
                <a:latin typeface="Calibri" panose="020F0502020204030204"/>
              </a:rPr>
              <a:t>accellera-cdc:clock</a:t>
            </a:r>
            <a:endParaRPr lang="en-US" sz="2000" dirty="0">
              <a:latin typeface="Calibri" panose="020F0502020204030204"/>
            </a:endParaRPr>
          </a:p>
          <a:p>
            <a:pPr marL="742950" lvl="1" indent="-285750" algn="just">
              <a:buFont typeface="Arial" panose="020B0604020202020204" pitchFamily="34" charset="0"/>
              <a:buChar char="•"/>
              <a:defRPr/>
            </a:pPr>
            <a:r>
              <a:rPr lang="en-US" sz="2000" dirty="0" err="1">
                <a:latin typeface="Calibri" panose="020F0502020204030204"/>
              </a:rPr>
              <a:t>accellera-cdc:asyncReset</a:t>
            </a:r>
            <a:endParaRPr lang="en-US" sz="2000" dirty="0">
              <a:latin typeface="Calibri" panose="020F0502020204030204"/>
            </a:endParaRPr>
          </a:p>
          <a:p>
            <a:pPr marL="742950" lvl="1" indent="-285750" algn="just">
              <a:buFont typeface="Arial" panose="020B0604020202020204" pitchFamily="34" charset="0"/>
              <a:buChar char="•"/>
              <a:defRPr/>
            </a:pPr>
            <a:r>
              <a:rPr lang="en-US" sz="2000" dirty="0" err="1">
                <a:latin typeface="Calibri" panose="020F0502020204030204"/>
              </a:rPr>
              <a:t>accellera-cdc:cdcControl</a:t>
            </a:r>
            <a:endParaRPr lang="en-US" sz="2000" dirty="0">
              <a:latin typeface="Calibri" panose="020F0502020204030204"/>
            </a:endParaRPr>
          </a:p>
          <a:p>
            <a:pPr marL="742950" lvl="1" indent="-285750" algn="just">
              <a:buFont typeface="Arial" panose="020B0604020202020204" pitchFamily="34" charset="0"/>
              <a:buChar char="•"/>
              <a:defRPr/>
            </a:pPr>
            <a:r>
              <a:rPr lang="en-US" sz="2000" dirty="0" err="1">
                <a:latin typeface="Calibri" panose="020F0502020204030204"/>
              </a:rPr>
              <a:t>accellera-cdc:rdcControl</a:t>
            </a:r>
            <a:endParaRPr kumimoji="0" lang="en-US" sz="200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4748841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A1682-0D8F-91B9-F1FC-F5BB53223C9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64CBDF-2857-D328-E152-FE5ED36C6AAE}"/>
              </a:ext>
            </a:extLst>
          </p:cNvPr>
          <p:cNvPicPr>
            <a:picLocks noChangeAspect="1"/>
          </p:cNvPicPr>
          <p:nvPr/>
        </p:nvPicPr>
        <p:blipFill>
          <a:blip r:embed="rId3"/>
          <a:stretch>
            <a:fillRect/>
          </a:stretch>
        </p:blipFill>
        <p:spPr>
          <a:xfrm>
            <a:off x="6096000" y="691207"/>
            <a:ext cx="5684984" cy="5170294"/>
          </a:xfrm>
          <a:prstGeom prst="rect">
            <a:avLst/>
          </a:prstGeom>
        </p:spPr>
      </p:pic>
      <p:sp>
        <p:nvSpPr>
          <p:cNvPr id="2" name="Title 1">
            <a:extLst>
              <a:ext uri="{FF2B5EF4-FFF2-40B4-BE49-F238E27FC236}">
                <a16:creationId xmlns:a16="http://schemas.microsoft.com/office/drawing/2014/main" id="{6021A079-ABC5-3FB9-08C7-DF8E80DD8A4F}"/>
              </a:ext>
            </a:extLst>
          </p:cNvPr>
          <p:cNvSpPr>
            <a:spLocks noGrp="1"/>
          </p:cNvSpPr>
          <p:nvPr>
            <p:ph type="title"/>
          </p:nvPr>
        </p:nvSpPr>
        <p:spPr/>
        <p:txBody>
          <a:bodyPr>
            <a:normAutofit/>
          </a:bodyPr>
          <a:lstStyle/>
          <a:p>
            <a:r>
              <a:rPr lang="en-US" b="1" dirty="0"/>
              <a:t>IP-XACT Format for CDC (3/4)</a:t>
            </a:r>
          </a:p>
        </p:txBody>
      </p:sp>
      <p:sp>
        <p:nvSpPr>
          <p:cNvPr id="3" name="Date Placeholder 2">
            <a:extLst>
              <a:ext uri="{FF2B5EF4-FFF2-40B4-BE49-F238E27FC236}">
                <a16:creationId xmlns:a16="http://schemas.microsoft.com/office/drawing/2014/main" id="{4B8F5D30-484E-446E-1DE9-E48C1AF96229}"/>
              </a:ext>
            </a:extLst>
          </p:cNvPr>
          <p:cNvSpPr>
            <a:spLocks noGrp="1"/>
          </p:cNvSpPr>
          <p:nvPr>
            <p:ph type="dt" sz="half" idx="10"/>
          </p:nvPr>
        </p:nvSpPr>
        <p:spPr>
          <a:xfrm>
            <a:off x="8026400" y="6356351"/>
            <a:ext cx="1422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96F029-81CD-4EC6-B88A-E4C479DBA9E1}" type="datetime1">
              <a:rPr lang="en-US" smtClean="0"/>
              <a:pPr/>
              <a:t>2/11/2025</a:t>
            </a:fld>
            <a:endParaRPr lang="en-US"/>
          </a:p>
        </p:txBody>
      </p:sp>
      <p:sp>
        <p:nvSpPr>
          <p:cNvPr id="8" name="Footer Placeholder 7">
            <a:extLst>
              <a:ext uri="{FF2B5EF4-FFF2-40B4-BE49-F238E27FC236}">
                <a16:creationId xmlns:a16="http://schemas.microsoft.com/office/drawing/2014/main" id="{8E5C59A3-685F-C124-C6A8-15E41890E4E5}"/>
              </a:ext>
            </a:extLst>
          </p:cNvPr>
          <p:cNvSpPr>
            <a:spLocks noGrp="1"/>
          </p:cNvSpPr>
          <p:nvPr>
            <p:ph type="ftr" sz="quarter" idx="11"/>
          </p:nvPr>
        </p:nvSpPr>
        <p:spPr>
          <a:xfrm>
            <a:off x="2235200" y="6356351"/>
            <a:ext cx="2946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Accellera Systems Initiative</a:t>
            </a:r>
            <a:endParaRPr lang="en-US" dirty="0"/>
          </a:p>
        </p:txBody>
      </p:sp>
      <p:sp>
        <p:nvSpPr>
          <p:cNvPr id="11" name="Slide Number Placeholder 10">
            <a:extLst>
              <a:ext uri="{FF2B5EF4-FFF2-40B4-BE49-F238E27FC236}">
                <a16:creationId xmlns:a16="http://schemas.microsoft.com/office/drawing/2014/main" id="{3C67CBEE-E8D6-F8BF-4905-C101AA6E6C20}"/>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86</a:t>
            </a:fld>
            <a:endParaRPr lang="en-US" dirty="0"/>
          </a:p>
        </p:txBody>
      </p:sp>
      <p:sp>
        <p:nvSpPr>
          <p:cNvPr id="7" name="Rectangle: Rounded Corners 6">
            <a:extLst>
              <a:ext uri="{FF2B5EF4-FFF2-40B4-BE49-F238E27FC236}">
                <a16:creationId xmlns:a16="http://schemas.microsoft.com/office/drawing/2014/main" id="{77FF36C9-A3C2-A428-E95A-0DEDB9610D2D}"/>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Format</a:t>
            </a:r>
          </a:p>
        </p:txBody>
      </p:sp>
      <p:sp>
        <p:nvSpPr>
          <p:cNvPr id="26" name="TextBox 25">
            <a:extLst>
              <a:ext uri="{FF2B5EF4-FFF2-40B4-BE49-F238E27FC236}">
                <a16:creationId xmlns:a16="http://schemas.microsoft.com/office/drawing/2014/main" id="{B86543C4-6E9E-01AF-C5AA-3683D9587B73}"/>
              </a:ext>
            </a:extLst>
          </p:cNvPr>
          <p:cNvSpPr txBox="1"/>
          <p:nvPr/>
        </p:nvSpPr>
        <p:spPr>
          <a:xfrm>
            <a:off x="108209" y="1999081"/>
            <a:ext cx="5530591" cy="255454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When a port represents a data signal, all attributes required for CDC are captured in this extension</a:t>
            </a:r>
            <a:endParaRPr lang="en-US" sz="2000" dirty="0">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indent="-285750" algn="just">
              <a:buFont typeface="Arial" panose="020B0604020202020204" pitchFamily="34" charset="0"/>
              <a:buChar char="•"/>
              <a:defRPr/>
            </a:pPr>
            <a:r>
              <a:rPr lang="en-US" sz="2000" dirty="0">
                <a:latin typeface="Calibri" panose="020F0502020204030204"/>
              </a:rPr>
              <a:t>Similarly, the schema is defined for </a:t>
            </a:r>
            <a:r>
              <a:rPr lang="en-US" sz="2000" dirty="0" err="1">
                <a:latin typeface="Calibri" panose="020F0502020204030204"/>
              </a:rPr>
              <a:t>asyncReset</a:t>
            </a:r>
            <a:r>
              <a:rPr lang="en-US" sz="2000" dirty="0">
                <a:latin typeface="Calibri" panose="020F0502020204030204"/>
              </a:rPr>
              <a:t>, </a:t>
            </a:r>
            <a:r>
              <a:rPr lang="en-US" sz="2000" dirty="0" err="1">
                <a:latin typeface="Calibri" panose="020F0502020204030204"/>
              </a:rPr>
              <a:t>cdcControl</a:t>
            </a:r>
            <a:r>
              <a:rPr lang="en-US" sz="2000" dirty="0">
                <a:latin typeface="Calibri" panose="020F0502020204030204"/>
              </a:rPr>
              <a:t>, and </a:t>
            </a:r>
            <a:r>
              <a:rPr lang="en-US" sz="2000" dirty="0" err="1">
                <a:latin typeface="Calibri" panose="020F0502020204030204"/>
              </a:rPr>
              <a:t>rdcControl</a:t>
            </a:r>
            <a:endParaRPr lang="en-US" sz="2000" dirty="0">
              <a:latin typeface="Calibri" panose="020F0502020204030204"/>
            </a:endParaRPr>
          </a:p>
          <a:p>
            <a:pPr marL="285750" indent="-285750" algn="just">
              <a:buFont typeface="Arial" panose="020B0604020202020204" pitchFamily="34" charset="0"/>
              <a:buChar char="•"/>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indent="-285750" algn="just">
              <a:buFont typeface="Arial" panose="020B0604020202020204" pitchFamily="34" charset="0"/>
              <a:buChar char="•"/>
              <a:defRPr/>
            </a:pPr>
            <a:endParaRPr kumimoji="0" lang="en-US" sz="200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4110951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3D1C9-A1F5-71E8-F015-ACA6CB1C984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2DD3B26-A0B6-436D-62B1-BDE9307E54EC}"/>
              </a:ext>
            </a:extLst>
          </p:cNvPr>
          <p:cNvPicPr>
            <a:picLocks noChangeAspect="1"/>
          </p:cNvPicPr>
          <p:nvPr/>
        </p:nvPicPr>
        <p:blipFill>
          <a:blip r:embed="rId3"/>
          <a:stretch>
            <a:fillRect/>
          </a:stretch>
        </p:blipFill>
        <p:spPr>
          <a:xfrm>
            <a:off x="247650" y="2964346"/>
            <a:ext cx="11696700" cy="2857500"/>
          </a:xfrm>
          <a:prstGeom prst="rect">
            <a:avLst/>
          </a:prstGeom>
        </p:spPr>
      </p:pic>
      <p:sp>
        <p:nvSpPr>
          <p:cNvPr id="2" name="Title 1">
            <a:extLst>
              <a:ext uri="{FF2B5EF4-FFF2-40B4-BE49-F238E27FC236}">
                <a16:creationId xmlns:a16="http://schemas.microsoft.com/office/drawing/2014/main" id="{BF724A3F-F25B-1292-A61F-D15F418122CB}"/>
              </a:ext>
            </a:extLst>
          </p:cNvPr>
          <p:cNvSpPr>
            <a:spLocks noGrp="1"/>
          </p:cNvSpPr>
          <p:nvPr>
            <p:ph type="title"/>
          </p:nvPr>
        </p:nvSpPr>
        <p:spPr/>
        <p:txBody>
          <a:bodyPr>
            <a:normAutofit/>
          </a:bodyPr>
          <a:lstStyle/>
          <a:p>
            <a:r>
              <a:rPr lang="en-US" b="1" dirty="0"/>
              <a:t>IP-XACT Format for CDC (4/4)</a:t>
            </a:r>
          </a:p>
        </p:txBody>
      </p:sp>
      <p:sp>
        <p:nvSpPr>
          <p:cNvPr id="3" name="Date Placeholder 2">
            <a:extLst>
              <a:ext uri="{FF2B5EF4-FFF2-40B4-BE49-F238E27FC236}">
                <a16:creationId xmlns:a16="http://schemas.microsoft.com/office/drawing/2014/main" id="{302C814C-5617-6308-8B1B-5A67E5DF1CFE}"/>
              </a:ext>
            </a:extLst>
          </p:cNvPr>
          <p:cNvSpPr>
            <a:spLocks noGrp="1"/>
          </p:cNvSpPr>
          <p:nvPr>
            <p:ph type="dt" sz="half" idx="10"/>
          </p:nvPr>
        </p:nvSpPr>
        <p:spPr>
          <a:xfrm>
            <a:off x="8026400" y="6356351"/>
            <a:ext cx="1422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96F029-81CD-4EC6-B88A-E4C479DBA9E1}" type="datetime1">
              <a:rPr lang="en-US" smtClean="0"/>
              <a:pPr/>
              <a:t>2/11/2025</a:t>
            </a:fld>
            <a:endParaRPr lang="en-US"/>
          </a:p>
        </p:txBody>
      </p:sp>
      <p:sp>
        <p:nvSpPr>
          <p:cNvPr id="8" name="Footer Placeholder 7">
            <a:extLst>
              <a:ext uri="{FF2B5EF4-FFF2-40B4-BE49-F238E27FC236}">
                <a16:creationId xmlns:a16="http://schemas.microsoft.com/office/drawing/2014/main" id="{D7DCF2D5-BD0F-B699-A316-DFC0BC2FE9A7}"/>
              </a:ext>
            </a:extLst>
          </p:cNvPr>
          <p:cNvSpPr>
            <a:spLocks noGrp="1"/>
          </p:cNvSpPr>
          <p:nvPr>
            <p:ph type="ftr" sz="quarter" idx="11"/>
          </p:nvPr>
        </p:nvSpPr>
        <p:spPr>
          <a:xfrm>
            <a:off x="2235200" y="6356351"/>
            <a:ext cx="2946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Accellera Systems Initiative</a:t>
            </a:r>
            <a:endParaRPr lang="en-US" dirty="0"/>
          </a:p>
        </p:txBody>
      </p:sp>
      <p:sp>
        <p:nvSpPr>
          <p:cNvPr id="11" name="Slide Number Placeholder 10">
            <a:extLst>
              <a:ext uri="{FF2B5EF4-FFF2-40B4-BE49-F238E27FC236}">
                <a16:creationId xmlns:a16="http://schemas.microsoft.com/office/drawing/2014/main" id="{EEF5BD30-5960-1699-0B0F-1938653A98C9}"/>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87</a:t>
            </a:fld>
            <a:endParaRPr lang="en-US" dirty="0"/>
          </a:p>
        </p:txBody>
      </p:sp>
      <p:sp>
        <p:nvSpPr>
          <p:cNvPr id="7" name="Rectangle: Rounded Corners 6">
            <a:extLst>
              <a:ext uri="{FF2B5EF4-FFF2-40B4-BE49-F238E27FC236}">
                <a16:creationId xmlns:a16="http://schemas.microsoft.com/office/drawing/2014/main" id="{F4E820E6-E051-A4E9-E030-D00CDA42FA9D}"/>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Format</a:t>
            </a:r>
          </a:p>
        </p:txBody>
      </p:sp>
      <p:sp>
        <p:nvSpPr>
          <p:cNvPr id="26" name="TextBox 25">
            <a:extLst>
              <a:ext uri="{FF2B5EF4-FFF2-40B4-BE49-F238E27FC236}">
                <a16:creationId xmlns:a16="http://schemas.microsoft.com/office/drawing/2014/main" id="{BE3C9029-ABFC-DC01-367B-D3210BC0B22C}"/>
              </a:ext>
            </a:extLst>
          </p:cNvPr>
          <p:cNvSpPr txBox="1"/>
          <p:nvPr/>
        </p:nvSpPr>
        <p:spPr>
          <a:xfrm>
            <a:off x="101859" y="1660611"/>
            <a:ext cx="11696700" cy="1631216"/>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The extension </a:t>
            </a:r>
            <a:r>
              <a:rPr kumimoji="0" lang="en-US" sz="2000" i="0" u="none" strike="noStrike" kern="1200" cap="none" spc="0" normalizeH="0" baseline="0" noProof="0" dirty="0" err="1">
                <a:ln>
                  <a:noFill/>
                </a:ln>
                <a:effectLst/>
                <a:uLnTx/>
                <a:uFillTx/>
                <a:latin typeface="Calibri" panose="020F0502020204030204"/>
                <a:ea typeface="+mn-ea"/>
                <a:cs typeface="+mn-cs"/>
              </a:rPr>
              <a:t>accellera-cdc:componentCDCDef</a:t>
            </a:r>
            <a:r>
              <a:rPr kumimoji="0" lang="en-US" sz="2000" i="0" u="none" strike="noStrike" kern="1200" cap="none" spc="0" normalizeH="0" baseline="0" noProof="0" dirty="0">
                <a:ln>
                  <a:noFill/>
                </a:ln>
                <a:effectLst/>
                <a:uLnTx/>
                <a:uFillTx/>
                <a:latin typeface="Calibri" panose="020F0502020204030204"/>
                <a:ea typeface="+mn-ea"/>
                <a:cs typeface="+mn-cs"/>
              </a:rPr>
              <a:t> is defined to capture the clock groups of a component using the </a:t>
            </a:r>
            <a:r>
              <a:rPr kumimoji="0" lang="en-US" sz="2000" i="0" u="none" strike="noStrike" kern="1200" cap="none" spc="0" normalizeH="0" baseline="0" noProof="0" dirty="0" err="1">
                <a:ln>
                  <a:noFill/>
                </a:ln>
                <a:effectLst/>
                <a:uLnTx/>
                <a:uFillTx/>
                <a:latin typeface="Calibri" panose="020F0502020204030204"/>
                <a:ea typeface="+mn-ea"/>
                <a:cs typeface="+mn-cs"/>
              </a:rPr>
              <a:t>accellera-cdc:clockGroup</a:t>
            </a:r>
            <a:r>
              <a:rPr kumimoji="0" lang="en-US" sz="2000" i="0" u="none" strike="noStrike" kern="1200" cap="none" spc="0" normalizeH="0" baseline="0" noProof="0" dirty="0">
                <a:ln>
                  <a:noFill/>
                </a:ln>
                <a:effectLst/>
                <a:uLnTx/>
                <a:uFillTx/>
                <a:latin typeface="Calibri" panose="020F0502020204030204"/>
                <a:ea typeface="+mn-ea"/>
                <a:cs typeface="+mn-cs"/>
              </a:rPr>
              <a:t> extensions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It contains references to clock ports or phantom ports (virtual clock) in addition to name, </a:t>
            </a:r>
            <a:r>
              <a:rPr kumimoji="0" lang="en-US" sz="2000" i="0" u="none" strike="noStrike" kern="1200" cap="none" spc="0" normalizeH="0" baseline="0" noProof="0" dirty="0" err="1">
                <a:ln>
                  <a:noFill/>
                </a:ln>
                <a:effectLst/>
                <a:uLnTx/>
                <a:uFillTx/>
                <a:latin typeface="Calibri" panose="020F0502020204030204"/>
                <a:ea typeface="+mn-ea"/>
                <a:cs typeface="+mn-cs"/>
              </a:rPr>
              <a:t>displayName</a:t>
            </a:r>
            <a:r>
              <a:rPr kumimoji="0" lang="en-US" sz="2000" i="0" u="none" strike="noStrike" kern="1200" cap="none" spc="0" normalizeH="0" baseline="0" noProof="0" dirty="0">
                <a:ln>
                  <a:noFill/>
                </a:ln>
                <a:effectLst/>
                <a:uLnTx/>
                <a:uFillTx/>
                <a:latin typeface="Calibri" panose="020F0502020204030204"/>
                <a:ea typeface="+mn-ea"/>
                <a:cs typeface="+mn-cs"/>
              </a:rPr>
              <a:t>, and description. </a:t>
            </a:r>
          </a:p>
        </p:txBody>
      </p:sp>
    </p:spTree>
    <p:extLst>
      <p:ext uri="{BB962C8B-B14F-4D97-AF65-F5344CB8AC3E}">
        <p14:creationId xmlns:p14="http://schemas.microsoft.com/office/powerpoint/2010/main" val="29696273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6C3C-84A7-6873-0731-0AC19AE5E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F8BF0-2697-A2C3-C8A5-729D72C92A64}"/>
              </a:ext>
            </a:extLst>
          </p:cNvPr>
          <p:cNvSpPr>
            <a:spLocks noGrp="1"/>
          </p:cNvSpPr>
          <p:nvPr>
            <p:ph type="title"/>
          </p:nvPr>
        </p:nvSpPr>
        <p:spPr>
          <a:xfrm>
            <a:off x="476250" y="39041"/>
            <a:ext cx="10515600" cy="1325563"/>
          </a:xfrm>
        </p:spPr>
        <p:txBody>
          <a:bodyPr>
            <a:normAutofit/>
          </a:bodyPr>
          <a:lstStyle/>
          <a:p>
            <a:r>
              <a:rPr lang="en-US" b="1" dirty="0"/>
              <a:t>TCL Format for CDC</a:t>
            </a:r>
          </a:p>
        </p:txBody>
      </p:sp>
      <p:sp>
        <p:nvSpPr>
          <p:cNvPr id="3" name="Date Placeholder 2">
            <a:extLst>
              <a:ext uri="{FF2B5EF4-FFF2-40B4-BE49-F238E27FC236}">
                <a16:creationId xmlns:a16="http://schemas.microsoft.com/office/drawing/2014/main" id="{E51DD34D-0563-F20A-C10E-6456562C56E1}"/>
              </a:ext>
            </a:extLst>
          </p:cNvPr>
          <p:cNvSpPr>
            <a:spLocks noGrp="1"/>
          </p:cNvSpPr>
          <p:nvPr>
            <p:ph type="dt" sz="half" idx="10"/>
          </p:nvPr>
        </p:nvSpPr>
        <p:spPr>
          <a:xfrm>
            <a:off x="8026400" y="6356351"/>
            <a:ext cx="1422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96F029-81CD-4EC6-B88A-E4C479DBA9E1}" type="datetime1">
              <a:rPr lang="en-US" smtClean="0"/>
              <a:pPr/>
              <a:t>2/11/2025</a:t>
            </a:fld>
            <a:endParaRPr lang="en-US"/>
          </a:p>
        </p:txBody>
      </p:sp>
      <p:sp>
        <p:nvSpPr>
          <p:cNvPr id="8" name="Footer Placeholder 7">
            <a:extLst>
              <a:ext uri="{FF2B5EF4-FFF2-40B4-BE49-F238E27FC236}">
                <a16:creationId xmlns:a16="http://schemas.microsoft.com/office/drawing/2014/main" id="{439BA0A2-752C-6B14-CEF9-F8DCAA25AE88}"/>
              </a:ext>
            </a:extLst>
          </p:cNvPr>
          <p:cNvSpPr>
            <a:spLocks noGrp="1"/>
          </p:cNvSpPr>
          <p:nvPr>
            <p:ph type="ftr" sz="quarter" idx="11"/>
          </p:nvPr>
        </p:nvSpPr>
        <p:spPr>
          <a:xfrm>
            <a:off x="2235200" y="6356351"/>
            <a:ext cx="2946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Accellera Systems Initiative</a:t>
            </a:r>
            <a:endParaRPr lang="en-US" dirty="0"/>
          </a:p>
        </p:txBody>
      </p:sp>
      <p:sp>
        <p:nvSpPr>
          <p:cNvPr id="11" name="Slide Number Placeholder 10">
            <a:extLst>
              <a:ext uri="{FF2B5EF4-FFF2-40B4-BE49-F238E27FC236}">
                <a16:creationId xmlns:a16="http://schemas.microsoft.com/office/drawing/2014/main" id="{1A5BBEED-C8B3-3820-832A-1DD2EB2BC885}"/>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88</a:t>
            </a:fld>
            <a:endParaRPr lang="en-US" dirty="0"/>
          </a:p>
        </p:txBody>
      </p:sp>
      <p:sp>
        <p:nvSpPr>
          <p:cNvPr id="7" name="Rectangle: Rounded Corners 6">
            <a:extLst>
              <a:ext uri="{FF2B5EF4-FFF2-40B4-BE49-F238E27FC236}">
                <a16:creationId xmlns:a16="http://schemas.microsoft.com/office/drawing/2014/main" id="{F90EF8BB-3837-5207-13A4-3743EE6580A2}"/>
              </a:ext>
            </a:extLst>
          </p:cNvPr>
          <p:cNvSpPr/>
          <p:nvPr/>
        </p:nvSpPr>
        <p:spPr bwMode="auto">
          <a:xfrm>
            <a:off x="9860546" y="434032"/>
            <a:ext cx="2036179" cy="673397"/>
          </a:xfrm>
          <a:prstGeom prst="round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Format</a:t>
            </a:r>
          </a:p>
        </p:txBody>
      </p:sp>
      <p:sp>
        <p:nvSpPr>
          <p:cNvPr id="26" name="TextBox 25">
            <a:extLst>
              <a:ext uri="{FF2B5EF4-FFF2-40B4-BE49-F238E27FC236}">
                <a16:creationId xmlns:a16="http://schemas.microsoft.com/office/drawing/2014/main" id="{0DEDBD02-C0C5-52C2-10B8-BCB1515D9B46}"/>
              </a:ext>
            </a:extLst>
          </p:cNvPr>
          <p:cNvSpPr txBox="1"/>
          <p:nvPr/>
        </p:nvSpPr>
        <p:spPr>
          <a:xfrm>
            <a:off x="425450" y="1271273"/>
            <a:ext cx="6222741" cy="4093428"/>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TCL Format for CDC specification is a set of API commands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One </a:t>
            </a:r>
            <a:r>
              <a:rPr kumimoji="0" lang="en-US" sz="2000" i="0" u="none" strike="noStrike" kern="1200" cap="none" spc="0" normalizeH="0" baseline="0" noProof="0" dirty="0" err="1">
                <a:ln>
                  <a:noFill/>
                </a:ln>
                <a:effectLst/>
                <a:uLnTx/>
                <a:uFillTx/>
                <a:latin typeface="Calibri" panose="020F0502020204030204"/>
                <a:ea typeface="+mn-ea"/>
                <a:cs typeface="+mn-cs"/>
              </a:rPr>
              <a:t>cdc</a:t>
            </a:r>
            <a:r>
              <a:rPr kumimoji="0" lang="en-US" sz="2000" i="0" u="none" strike="noStrike" kern="1200" cap="none" spc="0" normalizeH="0" baseline="0" noProof="0" dirty="0">
                <a:ln>
                  <a:noFill/>
                </a:ln>
                <a:effectLst/>
                <a:uLnTx/>
                <a:uFillTx/>
                <a:latin typeface="Calibri" panose="020F0502020204030204"/>
                <a:ea typeface="+mn-ea"/>
                <a:cs typeface="+mn-cs"/>
              </a:rPr>
              <a:t> file per block/module </a:t>
            </a:r>
          </a:p>
          <a:p>
            <a:pPr marL="742950" lvl="1" indent="-285750">
              <a:buFont typeface="Arial" panose="020B0604020202020204" pitchFamily="34" charset="0"/>
              <a:buChar char="•"/>
              <a:defRPr/>
            </a:pPr>
            <a:r>
              <a:rPr kumimoji="0" lang="en-US" sz="2000" i="0" u="none" strike="noStrike" kern="1200" cap="none" spc="0" normalizeH="0" baseline="0" noProof="0" dirty="0">
                <a:ln>
                  <a:noFill/>
                </a:ln>
                <a:effectLst/>
                <a:uLnTx/>
                <a:uFillTx/>
                <a:latin typeface="Calibri" panose="020F0502020204030204"/>
                <a:ea typeface="+mn-ea"/>
                <a:cs typeface="+mn-cs"/>
              </a:rPr>
              <a:t>users specify the CDC attributes for ports of that module </a:t>
            </a:r>
          </a:p>
          <a:p>
            <a:pPr marL="742950" lvl="1" indent="-285750">
              <a:buFont typeface="Arial" panose="020B0604020202020204" pitchFamily="34" charset="0"/>
              <a:buChar char="•"/>
              <a:defRPr/>
            </a:pPr>
            <a:r>
              <a:rPr kumimoji="0" lang="en-US" sz="2000" i="0" u="none" strike="noStrike" kern="1200" cap="none" spc="0" normalizeH="0" baseline="0" noProof="0" dirty="0">
                <a:ln>
                  <a:noFill/>
                </a:ln>
                <a:effectLst/>
                <a:uLnTx/>
                <a:uFillTx/>
                <a:latin typeface="Calibri" panose="020F0502020204030204"/>
                <a:ea typeface="+mn-ea"/>
                <a:cs typeface="+mn-cs"/>
              </a:rPr>
              <a:t>users can also specify clock groups</a:t>
            </a:r>
          </a:p>
          <a:p>
            <a:pPr marL="742950" lvl="1" indent="-285750">
              <a:buFont typeface="Arial" panose="020B0604020202020204" pitchFamily="34" charset="0"/>
              <a:buChar char="•"/>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EDA tools should process the CDC specification in TCL format and generate corresponding IP-XACT collateral</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a:ea typeface="+mn-ea"/>
                <a:cs typeface="+mn-cs"/>
              </a:rPr>
              <a:t>Similarly, there could be a requirement for generating TCL specification of CDC from IP-XACT</a:t>
            </a:r>
          </a:p>
        </p:txBody>
      </p:sp>
      <p:sp>
        <p:nvSpPr>
          <p:cNvPr id="4" name="TextBox 3">
            <a:extLst>
              <a:ext uri="{FF2B5EF4-FFF2-40B4-BE49-F238E27FC236}">
                <a16:creationId xmlns:a16="http://schemas.microsoft.com/office/drawing/2014/main" id="{FF58774F-6150-50EC-5E0B-196AB7F95477}"/>
              </a:ext>
            </a:extLst>
          </p:cNvPr>
          <p:cNvSpPr txBox="1"/>
          <p:nvPr/>
        </p:nvSpPr>
        <p:spPr>
          <a:xfrm>
            <a:off x="6871257" y="1271273"/>
            <a:ext cx="5155086" cy="4093428"/>
          </a:xfrm>
          <a:prstGeom prst="rect">
            <a:avLst/>
          </a:prstGeom>
          <a:noFill/>
          <a:ln>
            <a:solidFill>
              <a:schemeClr val="tx1"/>
            </a:solidFill>
          </a:ln>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effectLst/>
                <a:uLnTx/>
                <a:uFillTx/>
                <a:latin typeface="Calibri" panose="020F0502020204030204"/>
                <a:ea typeface="+mn-ea"/>
                <a:cs typeface="+mn-cs"/>
              </a:rPr>
              <a:t>API </a:t>
            </a:r>
            <a:r>
              <a:rPr lang="en-US" sz="2000" b="1" dirty="0">
                <a:latin typeface="Calibri" panose="020F0502020204030204"/>
              </a:rPr>
              <a:t>Commands</a:t>
            </a:r>
          </a:p>
          <a:p>
            <a:pPr marR="0" lvl="0" algn="just"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effectLst/>
                <a:uLnTx/>
                <a:uFillTx/>
                <a:latin typeface="Calibri" panose="020F0502020204030204"/>
                <a:ea typeface="+mn-ea"/>
                <a:cs typeface="+mn-cs"/>
              </a:rPr>
              <a:t>cdc_set_module</a:t>
            </a:r>
            <a:r>
              <a:rPr kumimoji="0" lang="en-US" sz="2000" b="1" i="0" u="none" strike="noStrike" kern="1200" cap="none" spc="0" normalizeH="0" baseline="0" noProof="0" dirty="0">
                <a:ln>
                  <a:noFill/>
                </a:ln>
                <a:effectLst/>
                <a:uLnTx/>
                <a:uFillTx/>
                <a:latin typeface="Calibri" panose="020F0502020204030204"/>
                <a:ea typeface="+mn-ea"/>
                <a:cs typeface="+mn-cs"/>
              </a:rPr>
              <a:t> </a:t>
            </a:r>
            <a:r>
              <a:rPr kumimoji="0" lang="en-US" sz="2000" i="0" u="none" strike="noStrike" kern="1200" cap="none" spc="0" normalizeH="0" baseline="0" noProof="0" dirty="0">
                <a:ln>
                  <a:noFill/>
                </a:ln>
                <a:effectLst/>
                <a:uLnTx/>
                <a:uFillTx/>
                <a:latin typeface="Calibri" panose="020F0502020204030204"/>
                <a:ea typeface="+mn-ea"/>
                <a:cs typeface="+mn-cs"/>
              </a:rPr>
              <a:t>: indicates the block/module name for which </a:t>
            </a:r>
            <a:r>
              <a:rPr kumimoji="0" lang="en-US" sz="2000" i="0" u="none" strike="noStrike" kern="1200" cap="none" spc="0" normalizeH="0" baseline="0" noProof="0" dirty="0" err="1">
                <a:ln>
                  <a:noFill/>
                </a:ln>
                <a:effectLst/>
                <a:uLnTx/>
                <a:uFillTx/>
                <a:latin typeface="Calibri" panose="020F0502020204030204"/>
                <a:ea typeface="+mn-ea"/>
                <a:cs typeface="+mn-cs"/>
              </a:rPr>
              <a:t>cdc</a:t>
            </a:r>
            <a:r>
              <a:rPr kumimoji="0" lang="en-US" sz="2000" i="0" u="none" strike="noStrike" kern="1200" cap="none" spc="0" normalizeH="0" baseline="0" noProof="0" dirty="0">
                <a:ln>
                  <a:noFill/>
                </a:ln>
                <a:effectLst/>
                <a:uLnTx/>
                <a:uFillTx/>
                <a:latin typeface="Calibri" panose="020F0502020204030204"/>
                <a:ea typeface="+mn-ea"/>
                <a:cs typeface="+mn-cs"/>
              </a:rPr>
              <a:t> specification is being provided in a file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effectLst/>
                <a:uLnTx/>
                <a:uFillTx/>
                <a:latin typeface="Calibri" panose="020F0502020204030204"/>
                <a:ea typeface="+mn-ea"/>
                <a:cs typeface="+mn-cs"/>
              </a:rPr>
              <a:t>cdc_set_port</a:t>
            </a:r>
            <a:r>
              <a:rPr kumimoji="0" lang="en-US" sz="2000" b="1" i="0" u="none" strike="noStrike" kern="1200" cap="none" spc="0" normalizeH="0" baseline="0" noProof="0" dirty="0">
                <a:ln>
                  <a:noFill/>
                </a:ln>
                <a:effectLst/>
                <a:uLnTx/>
                <a:uFillTx/>
                <a:latin typeface="Calibri" panose="020F0502020204030204"/>
                <a:ea typeface="+mn-ea"/>
                <a:cs typeface="+mn-cs"/>
              </a:rPr>
              <a:t> </a:t>
            </a:r>
            <a:r>
              <a:rPr kumimoji="0" lang="en-US" sz="2000" i="0" u="none" strike="noStrike" kern="1200" cap="none" spc="0" normalizeH="0" baseline="0" noProof="0" dirty="0">
                <a:ln>
                  <a:noFill/>
                </a:ln>
                <a:effectLst/>
                <a:uLnTx/>
                <a:uFillTx/>
                <a:latin typeface="Calibri" panose="020F0502020204030204"/>
                <a:ea typeface="+mn-ea"/>
                <a:cs typeface="+mn-cs"/>
              </a:rPr>
              <a:t>: sets attributes of a port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err="1">
                <a:latin typeface="Calibri" panose="020F0502020204030204"/>
              </a:rPr>
              <a:t>cdc_set_clock_group</a:t>
            </a:r>
            <a:r>
              <a:rPr lang="en-US" sz="2000" b="1" dirty="0">
                <a:latin typeface="Calibri" panose="020F0502020204030204"/>
              </a:rPr>
              <a:t> </a:t>
            </a:r>
            <a:r>
              <a:rPr lang="en-US" sz="2000" dirty="0">
                <a:latin typeface="Calibri" panose="020F0502020204030204"/>
              </a:rPr>
              <a:t>: set clock groups of synchronous clocks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Calibri" panose="020F0502020204030204"/>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effectLst/>
                <a:uLnTx/>
                <a:uFillTx/>
                <a:latin typeface="Calibri" panose="020F0502020204030204"/>
                <a:ea typeface="+mn-ea"/>
                <a:cs typeface="+mn-cs"/>
              </a:rPr>
              <a:t>cdc_set_param</a:t>
            </a:r>
            <a:r>
              <a:rPr kumimoji="0" lang="en-US" sz="2000" b="1" i="0" u="none" strike="noStrike" kern="1200" cap="none" spc="0" normalizeH="0" baseline="0" noProof="0" dirty="0">
                <a:ln>
                  <a:noFill/>
                </a:ln>
                <a:effectLst/>
                <a:uLnTx/>
                <a:uFillTx/>
                <a:latin typeface="Calibri" panose="020F0502020204030204"/>
                <a:ea typeface="+mn-ea"/>
                <a:cs typeface="+mn-cs"/>
              </a:rPr>
              <a:t> </a:t>
            </a:r>
            <a:r>
              <a:rPr kumimoji="0" lang="en-US" sz="2000" i="0" u="none" strike="noStrike" kern="1200" cap="none" spc="0" normalizeH="0" baseline="0" noProof="0" dirty="0">
                <a:ln>
                  <a:noFill/>
                </a:ln>
                <a:effectLst/>
                <a:uLnTx/>
                <a:uFillTx/>
                <a:latin typeface="Calibri" panose="020F0502020204030204"/>
                <a:ea typeface="+mn-ea"/>
                <a:cs typeface="+mn-cs"/>
              </a:rPr>
              <a:t>: defines parameters within the scope of a module</a:t>
            </a:r>
          </a:p>
        </p:txBody>
      </p:sp>
    </p:spTree>
    <p:extLst>
      <p:ext uri="{BB962C8B-B14F-4D97-AF65-F5344CB8AC3E}">
        <p14:creationId xmlns:p14="http://schemas.microsoft.com/office/powerpoint/2010/main" val="5698942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89</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sz="4400" b="1" dirty="0">
                <a:solidFill>
                  <a:schemeClr val="tx1"/>
                </a:solidFill>
              </a:rPr>
              <a:t>2.6 Training Subgroup</a:t>
            </a:r>
          </a:p>
        </p:txBody>
      </p:sp>
    </p:spTree>
    <p:extLst>
      <p:ext uri="{BB962C8B-B14F-4D97-AF65-F5344CB8AC3E}">
        <p14:creationId xmlns:p14="http://schemas.microsoft.com/office/powerpoint/2010/main" val="409576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C65A-7D1C-46E6-88FA-4BE71586993B}"/>
              </a:ext>
            </a:extLst>
          </p:cNvPr>
          <p:cNvSpPr>
            <a:spLocks noGrp="1"/>
          </p:cNvSpPr>
          <p:nvPr>
            <p:ph type="ctrTitle"/>
          </p:nvPr>
        </p:nvSpPr>
        <p:spPr>
          <a:xfrm>
            <a:off x="111369" y="3307223"/>
            <a:ext cx="11969261" cy="935566"/>
          </a:xfrm>
        </p:spPr>
        <p:txBody>
          <a:bodyPr>
            <a:normAutofit/>
          </a:bodyPr>
          <a:lstStyle/>
          <a:p>
            <a:r>
              <a:rPr lang="en-US" sz="4400" b="1" dirty="0"/>
              <a:t>CDC/RDC Interchange Format Standard</a:t>
            </a:r>
            <a:endParaRPr lang="en-US" sz="4400" dirty="0"/>
          </a:p>
        </p:txBody>
      </p:sp>
      <p:pic>
        <p:nvPicPr>
          <p:cNvPr id="7" name="Picture 6" descr="A blue and white logo&#10;&#10;Description automatically generated">
            <a:extLst>
              <a:ext uri="{FF2B5EF4-FFF2-40B4-BE49-F238E27FC236}">
                <a16:creationId xmlns:a16="http://schemas.microsoft.com/office/drawing/2014/main" id="{6055A701-4918-1F5D-A169-1C6F6ED79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62" y="5830598"/>
            <a:ext cx="934779" cy="697968"/>
          </a:xfrm>
          <a:prstGeom prst="rect">
            <a:avLst/>
          </a:prstGeom>
        </p:spPr>
      </p:pic>
      <p:sp>
        <p:nvSpPr>
          <p:cNvPr id="8" name="TextBox 7">
            <a:extLst>
              <a:ext uri="{FF2B5EF4-FFF2-40B4-BE49-F238E27FC236}">
                <a16:creationId xmlns:a16="http://schemas.microsoft.com/office/drawing/2014/main" id="{C93E7C82-6A60-729E-62B3-E1AF0268C28E}"/>
              </a:ext>
            </a:extLst>
          </p:cNvPr>
          <p:cNvSpPr txBox="1"/>
          <p:nvPr/>
        </p:nvSpPr>
        <p:spPr>
          <a:xfrm>
            <a:off x="6095602" y="4891098"/>
            <a:ext cx="1349842" cy="1200329"/>
          </a:xfrm>
          <a:prstGeom prst="rect">
            <a:avLst/>
          </a:prstGeom>
          <a:noFill/>
        </p:spPr>
        <p:txBody>
          <a:bodyPr wrap="square">
            <a:spAutoFit/>
          </a:bodyPr>
          <a:lstStyle/>
          <a:p>
            <a:pPr algn="ctr">
              <a:defRPr/>
            </a:pPr>
            <a:r>
              <a:rPr lang="en-US" dirty="0">
                <a:solidFill>
                  <a:schemeClr val="bg1"/>
                </a:solidFill>
              </a:rPr>
              <a:t>Manish BHATI</a:t>
            </a:r>
          </a:p>
          <a:p>
            <a:pPr algn="ctr">
              <a:defRPr/>
            </a:pPr>
            <a:r>
              <a:rPr lang="en-US" dirty="0">
                <a:solidFill>
                  <a:schemeClr val="bg1"/>
                </a:solidFill>
              </a:rPr>
              <a:t>Farhad AHMED</a:t>
            </a:r>
          </a:p>
        </p:txBody>
      </p:sp>
      <p:sp>
        <p:nvSpPr>
          <p:cNvPr id="9" name="TextBox 8">
            <a:extLst>
              <a:ext uri="{FF2B5EF4-FFF2-40B4-BE49-F238E27FC236}">
                <a16:creationId xmlns:a16="http://schemas.microsoft.com/office/drawing/2014/main" id="{82B96707-5FCB-3737-AD1E-CBB05EC69FEF}"/>
              </a:ext>
            </a:extLst>
          </p:cNvPr>
          <p:cNvSpPr txBox="1"/>
          <p:nvPr/>
        </p:nvSpPr>
        <p:spPr>
          <a:xfrm>
            <a:off x="3181829" y="5760143"/>
            <a:ext cx="2016640" cy="369332"/>
          </a:xfrm>
          <a:prstGeom prst="rect">
            <a:avLst/>
          </a:prstGeom>
          <a:noFill/>
        </p:spPr>
        <p:txBody>
          <a:bodyPr wrap="square">
            <a:spAutoFit/>
          </a:bodyPr>
          <a:lstStyle/>
          <a:p>
            <a:pPr algn="ctr">
              <a:defRPr/>
            </a:pPr>
            <a:r>
              <a:rPr lang="en-US" dirty="0">
                <a:solidFill>
                  <a:schemeClr val="bg1"/>
                </a:solidFill>
              </a:rPr>
              <a:t>Jebin MOHANDAS</a:t>
            </a:r>
          </a:p>
        </p:txBody>
      </p:sp>
      <p:sp>
        <p:nvSpPr>
          <p:cNvPr id="10" name="TextBox 9">
            <a:extLst>
              <a:ext uri="{FF2B5EF4-FFF2-40B4-BE49-F238E27FC236}">
                <a16:creationId xmlns:a16="http://schemas.microsoft.com/office/drawing/2014/main" id="{37C85F51-947E-80ED-4F53-BA66E2232A23}"/>
              </a:ext>
            </a:extLst>
          </p:cNvPr>
          <p:cNvSpPr txBox="1"/>
          <p:nvPr/>
        </p:nvSpPr>
        <p:spPr>
          <a:xfrm>
            <a:off x="8834445" y="4885544"/>
            <a:ext cx="1420585" cy="646331"/>
          </a:xfrm>
          <a:prstGeom prst="rect">
            <a:avLst/>
          </a:prstGeom>
          <a:noFill/>
        </p:spPr>
        <p:txBody>
          <a:bodyPr wrap="square" anchor="ctr">
            <a:spAutoFit/>
          </a:bodyPr>
          <a:lstStyle/>
          <a:p>
            <a:pPr algn="ctr">
              <a:defRPr/>
            </a:pPr>
            <a:r>
              <a:rPr lang="en-US" dirty="0">
                <a:solidFill>
                  <a:schemeClr val="bg1"/>
                </a:solidFill>
              </a:rPr>
              <a:t>Bill </a:t>
            </a:r>
          </a:p>
          <a:p>
            <a:pPr algn="ctr">
              <a:defRPr/>
            </a:pPr>
            <a:r>
              <a:rPr lang="en-US" dirty="0">
                <a:solidFill>
                  <a:schemeClr val="bg1"/>
                </a:solidFill>
              </a:rPr>
              <a:t>GASCOYNE</a:t>
            </a:r>
          </a:p>
        </p:txBody>
      </p:sp>
      <p:sp>
        <p:nvSpPr>
          <p:cNvPr id="11" name="TextBox 10">
            <a:extLst>
              <a:ext uri="{FF2B5EF4-FFF2-40B4-BE49-F238E27FC236}">
                <a16:creationId xmlns:a16="http://schemas.microsoft.com/office/drawing/2014/main" id="{DAC49D3D-39AF-BCE1-7674-B8E18C7D5B02}"/>
              </a:ext>
            </a:extLst>
          </p:cNvPr>
          <p:cNvSpPr txBox="1"/>
          <p:nvPr/>
        </p:nvSpPr>
        <p:spPr>
          <a:xfrm>
            <a:off x="10323427" y="4812839"/>
            <a:ext cx="1283562" cy="646331"/>
          </a:xfrm>
          <a:prstGeom prst="rect">
            <a:avLst/>
          </a:prstGeom>
          <a:noFill/>
        </p:spPr>
        <p:txBody>
          <a:bodyPr wrap="square" anchor="ctr">
            <a:spAutoFit/>
          </a:bodyPr>
          <a:lstStyle/>
          <a:p>
            <a:pPr marR="0" lvl="0" indent="0" algn="ctr" fontAlgn="auto">
              <a:lnSpc>
                <a:spcPct val="100000"/>
              </a:lnSpc>
              <a:spcBef>
                <a:spcPts val="0"/>
              </a:spcBef>
              <a:spcAft>
                <a:spcPts val="0"/>
              </a:spcAft>
              <a:buClrTx/>
              <a:buSzTx/>
              <a:buFontTx/>
              <a:buNone/>
              <a:tabLst/>
              <a:defRPr/>
            </a:pPr>
            <a:r>
              <a:rPr lang="en-US" dirty="0">
                <a:solidFill>
                  <a:schemeClr val="bg1"/>
                </a:solidFill>
              </a:rPr>
              <a:t>Kranthi </a:t>
            </a:r>
          </a:p>
          <a:p>
            <a:pPr marR="0" lvl="0" indent="0" algn="ctr" fontAlgn="auto">
              <a:lnSpc>
                <a:spcPct val="100000"/>
              </a:lnSpc>
              <a:spcBef>
                <a:spcPts val="0"/>
              </a:spcBef>
              <a:spcAft>
                <a:spcPts val="0"/>
              </a:spcAft>
              <a:buClrTx/>
              <a:buSzTx/>
              <a:buFontTx/>
              <a:buNone/>
              <a:tabLst/>
              <a:defRPr/>
            </a:pPr>
            <a:r>
              <a:rPr lang="en-US" dirty="0">
                <a:solidFill>
                  <a:schemeClr val="bg1"/>
                </a:solidFill>
              </a:rPr>
              <a:t>PAMARTHI</a:t>
            </a:r>
          </a:p>
        </p:txBody>
      </p:sp>
      <p:pic>
        <p:nvPicPr>
          <p:cNvPr id="12" name="Picture 11">
            <a:extLst>
              <a:ext uri="{FF2B5EF4-FFF2-40B4-BE49-F238E27FC236}">
                <a16:creationId xmlns:a16="http://schemas.microsoft.com/office/drawing/2014/main" id="{42F63D9F-4733-1D70-3D57-4B06EAE96714}"/>
              </a:ext>
            </a:extLst>
          </p:cNvPr>
          <p:cNvPicPr>
            <a:picLocks noChangeAspect="1"/>
          </p:cNvPicPr>
          <p:nvPr/>
        </p:nvPicPr>
        <p:blipFill rotWithShape="1">
          <a:blip r:embed="rId3"/>
          <a:srcRect t="32925" b="34241"/>
          <a:stretch/>
        </p:blipFill>
        <p:spPr>
          <a:xfrm>
            <a:off x="6154568" y="6091427"/>
            <a:ext cx="1201724" cy="221951"/>
          </a:xfrm>
          <a:prstGeom prst="rect">
            <a:avLst/>
          </a:prstGeom>
        </p:spPr>
      </p:pic>
      <p:pic>
        <p:nvPicPr>
          <p:cNvPr id="13" name="Picture 12">
            <a:extLst>
              <a:ext uri="{FF2B5EF4-FFF2-40B4-BE49-F238E27FC236}">
                <a16:creationId xmlns:a16="http://schemas.microsoft.com/office/drawing/2014/main" id="{294575AA-3809-0E0B-7C62-AAE809D56B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50" b="97638" l="1508" r="98995">
                        <a14:foregroundMark x1="32161" y1="32283" x2="33166" y2="18898"/>
                        <a14:foregroundMark x1="51256" y1="14173" x2="49749" y2="6299"/>
                        <a14:foregroundMark x1="37186" y1="3937" x2="32663" y2="31496"/>
                        <a14:foregroundMark x1="32663" y1="31496" x2="34422" y2="51969"/>
                        <a14:foregroundMark x1="34422" y1="51969" x2="35176" y2="54331"/>
                        <a14:foregroundMark x1="66332" y1="51181" x2="69095" y2="34646"/>
                        <a14:foregroundMark x1="69095" y1="34646" x2="67337" y2="13386"/>
                        <a14:foregroundMark x1="67337" y1="13386" x2="67085" y2="12598"/>
                        <a14:foregroundMark x1="65578" y1="9449" x2="63819" y2="4724"/>
                        <a14:foregroundMark x1="63568" y1="4724" x2="63065" y2="3937"/>
                        <a14:foregroundMark x1="1759" y1="85827" x2="1508" y2="89764"/>
                        <a14:foregroundMark x1="1508" y1="89764" x2="1508" y2="89764"/>
                        <a14:foregroundMark x1="1508" y1="89764" x2="1508" y2="89764"/>
                        <a14:foregroundMark x1="8794" y1="82677" x2="9296" y2="87402"/>
                        <a14:foregroundMark x1="12060" y1="88189" x2="12312" y2="90551"/>
                        <a14:foregroundMark x1="15578" y1="94488" x2="15578" y2="91339"/>
                        <a14:foregroundMark x1="18342" y1="88976" x2="18090" y2="88976"/>
                        <a14:foregroundMark x1="19598" y1="97638" x2="21357" y2="96063"/>
                        <a14:foregroundMark x1="26633" y1="91339" x2="26884" y2="87402"/>
                        <a14:foregroundMark x1="33417" y1="89764" x2="33417" y2="87402"/>
                        <a14:foregroundMark x1="43216" y1="90551" x2="43467" y2="94488"/>
                        <a14:foregroundMark x1="45980" y1="88976" x2="46231" y2="92913"/>
                        <a14:foregroundMark x1="50000" y1="85039" x2="50251" y2="89764"/>
                        <a14:foregroundMark x1="58543" y1="85827" x2="59799" y2="87402"/>
                        <a14:foregroundMark x1="62563" y1="88189" x2="62814" y2="93701"/>
                        <a14:foregroundMark x1="69598" y1="84252" x2="69095" y2="91339"/>
                        <a14:foregroundMark x1="72864" y1="83465" x2="72864" y2="86614"/>
                        <a14:foregroundMark x1="76947" y1="88976" x2="77136" y2="89764"/>
                        <a14:foregroundMark x1="76382" y1="86614" x2="76759" y2="88189"/>
                        <a14:foregroundMark x1="88191" y1="88976" x2="88191" y2="90551"/>
                        <a14:foregroundMark x1="84925" y1="83465" x2="86683" y2="82677"/>
                        <a14:foregroundMark x1="90955" y1="86614" x2="90955" y2="90551"/>
                        <a14:foregroundMark x1="94724" y1="88976" x2="95477" y2="84252"/>
                        <a14:foregroundMark x1="98241" y1="85039" x2="98995" y2="86614"/>
                        <a14:foregroundMark x1="47990" y1="82677" x2="47739" y2="81890"/>
                        <a14:backgroundMark x1="19598" y1="85827" x2="20352" y2="85827"/>
                        <a14:backgroundMark x1="35176" y1="86614" x2="35678" y2="86614"/>
                        <a14:backgroundMark x1="77387" y1="88189" x2="77387" y2="88976"/>
                        <a14:backgroundMark x1="86181" y1="93701" x2="86935" y2="92913"/>
                        <a14:backgroundMark x1="96985" y1="87402" x2="97487" y2="86614"/>
                        <a14:backgroundMark x1="25879" y1="92913" x2="26131" y2="90551"/>
                      </a14:backgroundRemoval>
                    </a14:imgEffect>
                  </a14:imgLayer>
                </a14:imgProps>
              </a:ext>
            </a:extLst>
          </a:blip>
          <a:stretch>
            <a:fillRect/>
          </a:stretch>
        </p:blipFill>
        <p:spPr>
          <a:xfrm>
            <a:off x="8893606" y="5661748"/>
            <a:ext cx="1289732" cy="411548"/>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14DC4A5C-D8FD-AFE1-5F2C-EB67EE95D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2806" y="5885036"/>
            <a:ext cx="1290709" cy="427819"/>
          </a:xfrm>
          <a:prstGeom prst="rect">
            <a:avLst/>
          </a:prstGeom>
        </p:spPr>
      </p:pic>
      <p:sp>
        <p:nvSpPr>
          <p:cNvPr id="15" name="TextBox 14">
            <a:extLst>
              <a:ext uri="{FF2B5EF4-FFF2-40B4-BE49-F238E27FC236}">
                <a16:creationId xmlns:a16="http://schemas.microsoft.com/office/drawing/2014/main" id="{E80F8712-925B-E0E3-6610-FC455E42113E}"/>
              </a:ext>
            </a:extLst>
          </p:cNvPr>
          <p:cNvSpPr txBox="1"/>
          <p:nvPr/>
        </p:nvSpPr>
        <p:spPr>
          <a:xfrm>
            <a:off x="7298966" y="4885544"/>
            <a:ext cx="1602265" cy="923330"/>
          </a:xfrm>
          <a:prstGeom prst="rect">
            <a:avLst/>
          </a:prstGeom>
          <a:noFill/>
        </p:spPr>
        <p:txBody>
          <a:bodyPr wrap="square" rtlCol="0" anchor="ctr">
            <a:spAutoFit/>
          </a:bodyPr>
          <a:lstStyle/>
          <a:p>
            <a:pPr algn="ctr">
              <a:defRPr/>
            </a:pPr>
            <a:r>
              <a:rPr lang="en-US" dirty="0">
                <a:solidFill>
                  <a:schemeClr val="bg1"/>
                </a:solidFill>
              </a:rPr>
              <a:t>Chetan CHOPPALI SUDARSHAN</a:t>
            </a:r>
          </a:p>
        </p:txBody>
      </p:sp>
      <p:sp>
        <p:nvSpPr>
          <p:cNvPr id="16" name="TextBox 15">
            <a:extLst>
              <a:ext uri="{FF2B5EF4-FFF2-40B4-BE49-F238E27FC236}">
                <a16:creationId xmlns:a16="http://schemas.microsoft.com/office/drawing/2014/main" id="{DB46E739-8262-720C-EFDB-8F7F133CD314}"/>
              </a:ext>
            </a:extLst>
          </p:cNvPr>
          <p:cNvSpPr txBox="1"/>
          <p:nvPr/>
        </p:nvSpPr>
        <p:spPr>
          <a:xfrm>
            <a:off x="3346492" y="4918068"/>
            <a:ext cx="17508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Devender KHARI</a:t>
            </a:r>
          </a:p>
        </p:txBody>
      </p:sp>
      <p:pic>
        <p:nvPicPr>
          <p:cNvPr id="17" name="Graphic 16">
            <a:extLst>
              <a:ext uri="{FF2B5EF4-FFF2-40B4-BE49-F238E27FC236}">
                <a16:creationId xmlns:a16="http://schemas.microsoft.com/office/drawing/2014/main" id="{E32CB843-3B51-03FE-922B-A09270E036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47012" y="5387502"/>
            <a:ext cx="1286282" cy="296600"/>
          </a:xfrm>
          <a:prstGeom prst="rect">
            <a:avLst/>
          </a:prstGeom>
        </p:spPr>
      </p:pic>
      <p:sp>
        <p:nvSpPr>
          <p:cNvPr id="18" name="TextBox 17">
            <a:extLst>
              <a:ext uri="{FF2B5EF4-FFF2-40B4-BE49-F238E27FC236}">
                <a16:creationId xmlns:a16="http://schemas.microsoft.com/office/drawing/2014/main" id="{D2B0FFAE-6F41-43D7-7F32-D8F1D09ED203}"/>
              </a:ext>
            </a:extLst>
          </p:cNvPr>
          <p:cNvSpPr txBox="1"/>
          <p:nvPr/>
        </p:nvSpPr>
        <p:spPr>
          <a:xfrm>
            <a:off x="190813" y="4918068"/>
            <a:ext cx="1750799" cy="1200329"/>
          </a:xfrm>
          <a:prstGeom prst="rect">
            <a:avLst/>
          </a:prstGeom>
          <a:noFill/>
        </p:spPr>
        <p:txBody>
          <a:bodyPr wrap="none" rtlCol="0">
            <a:spAutoFit/>
          </a:bodyPr>
          <a:lstStyle/>
          <a:p>
            <a:pPr algn="ctr">
              <a:defRPr/>
            </a:pPr>
            <a:r>
              <a:rPr lang="en-US" dirty="0">
                <a:solidFill>
                  <a:schemeClr val="bg1"/>
                </a:solidFill>
              </a:rPr>
              <a:t>Jean-Christophe </a:t>
            </a:r>
          </a:p>
          <a:p>
            <a:pPr algn="ctr">
              <a:defRPr/>
            </a:pPr>
            <a:r>
              <a:rPr lang="en-US" dirty="0">
                <a:solidFill>
                  <a:schemeClr val="bg1"/>
                </a:solidFill>
              </a:rPr>
              <a:t>BRIGNONE</a:t>
            </a:r>
          </a:p>
          <a:p>
            <a:pPr algn="ctr">
              <a:defRPr/>
            </a:pPr>
            <a:r>
              <a:rPr lang="en-US" dirty="0">
                <a:solidFill>
                  <a:schemeClr val="bg1"/>
                </a:solidFill>
              </a:rPr>
              <a:t>Ashish SONI</a:t>
            </a:r>
          </a:p>
          <a:p>
            <a:pPr algn="ctr">
              <a:defRPr/>
            </a:pPr>
            <a:endParaRPr lang="en-US" dirty="0">
              <a:solidFill>
                <a:schemeClr val="bg1"/>
              </a:solidFill>
            </a:endParaRPr>
          </a:p>
        </p:txBody>
      </p:sp>
      <p:sp>
        <p:nvSpPr>
          <p:cNvPr id="19" name="TextBox 18">
            <a:extLst>
              <a:ext uri="{FF2B5EF4-FFF2-40B4-BE49-F238E27FC236}">
                <a16:creationId xmlns:a16="http://schemas.microsoft.com/office/drawing/2014/main" id="{A15B32A9-9BEA-D981-246A-0E1A63DC219F}"/>
              </a:ext>
            </a:extLst>
          </p:cNvPr>
          <p:cNvSpPr txBox="1"/>
          <p:nvPr/>
        </p:nvSpPr>
        <p:spPr>
          <a:xfrm>
            <a:off x="1740202" y="4934276"/>
            <a:ext cx="1713877" cy="369332"/>
          </a:xfrm>
          <a:prstGeom prst="rect">
            <a:avLst/>
          </a:prstGeom>
          <a:noFill/>
        </p:spPr>
        <p:txBody>
          <a:bodyPr wrap="square">
            <a:spAutoFit/>
          </a:bodyPr>
          <a:lstStyle/>
          <a:p>
            <a:pPr algn="ctr">
              <a:defRPr/>
            </a:pPr>
            <a:r>
              <a:rPr lang="en-US" dirty="0">
                <a:solidFill>
                  <a:schemeClr val="bg1"/>
                </a:solidFill>
              </a:rPr>
              <a:t>Joachim VOGES</a:t>
            </a:r>
          </a:p>
        </p:txBody>
      </p:sp>
      <p:sp>
        <p:nvSpPr>
          <p:cNvPr id="20" name="TextBox 19">
            <a:extLst>
              <a:ext uri="{FF2B5EF4-FFF2-40B4-BE49-F238E27FC236}">
                <a16:creationId xmlns:a16="http://schemas.microsoft.com/office/drawing/2014/main" id="{0C92FCCD-A6F7-E72A-841A-5A3F35903533}"/>
              </a:ext>
            </a:extLst>
          </p:cNvPr>
          <p:cNvSpPr txBox="1"/>
          <p:nvPr/>
        </p:nvSpPr>
        <p:spPr>
          <a:xfrm>
            <a:off x="1934899" y="5856640"/>
            <a:ext cx="1236441" cy="369332"/>
          </a:xfrm>
          <a:prstGeom prst="rect">
            <a:avLst/>
          </a:prstGeom>
          <a:noFill/>
        </p:spPr>
        <p:txBody>
          <a:bodyPr wrap="square">
            <a:spAutoFit/>
          </a:bodyPr>
          <a:lstStyle/>
          <a:p>
            <a:pPr algn="ctr">
              <a:defRPr/>
            </a:pPr>
            <a:r>
              <a:rPr lang="en-US" dirty="0">
                <a:solidFill>
                  <a:schemeClr val="bg1"/>
                </a:solidFill>
              </a:rPr>
              <a:t>Jan HAYEK</a:t>
            </a:r>
          </a:p>
        </p:txBody>
      </p:sp>
      <p:sp>
        <p:nvSpPr>
          <p:cNvPr id="21" name="TextBox 20">
            <a:extLst>
              <a:ext uri="{FF2B5EF4-FFF2-40B4-BE49-F238E27FC236}">
                <a16:creationId xmlns:a16="http://schemas.microsoft.com/office/drawing/2014/main" id="{41D33619-4958-5ED3-C35F-46CFED975E76}"/>
              </a:ext>
            </a:extLst>
          </p:cNvPr>
          <p:cNvSpPr txBox="1"/>
          <p:nvPr/>
        </p:nvSpPr>
        <p:spPr>
          <a:xfrm>
            <a:off x="5047296" y="4885544"/>
            <a:ext cx="1244724" cy="646331"/>
          </a:xfrm>
          <a:prstGeom prst="rect">
            <a:avLst/>
          </a:prstGeom>
          <a:noFill/>
        </p:spPr>
        <p:txBody>
          <a:bodyPr wrap="square" rtlCol="0">
            <a:spAutoFit/>
          </a:bodyPr>
          <a:lstStyle/>
          <a:p>
            <a:pPr algn="ctr">
              <a:defRPr/>
            </a:pPr>
            <a:r>
              <a:rPr lang="en-US" dirty="0">
                <a:solidFill>
                  <a:schemeClr val="bg1"/>
                </a:solidFill>
              </a:rPr>
              <a:t>Suman</a:t>
            </a:r>
          </a:p>
          <a:p>
            <a:pPr algn="ctr">
              <a:defRPr/>
            </a:pPr>
            <a:r>
              <a:rPr lang="en-US" dirty="0">
                <a:solidFill>
                  <a:schemeClr val="bg1"/>
                </a:solidFill>
              </a:rPr>
              <a:t>CHALANA</a:t>
            </a:r>
          </a:p>
        </p:txBody>
      </p:sp>
      <p:pic>
        <p:nvPicPr>
          <p:cNvPr id="22" name="Picture 3">
            <a:extLst>
              <a:ext uri="{FF2B5EF4-FFF2-40B4-BE49-F238E27FC236}">
                <a16:creationId xmlns:a16="http://schemas.microsoft.com/office/drawing/2014/main" id="{CF49DE37-1EE2-7A0E-A33B-70AD6BBCA6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202" y="5579923"/>
            <a:ext cx="523221"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blue and black logo&#10;&#10;Description automatically generated">
            <a:extLst>
              <a:ext uri="{FF2B5EF4-FFF2-40B4-BE49-F238E27FC236}">
                <a16:creationId xmlns:a16="http://schemas.microsoft.com/office/drawing/2014/main" id="{DEC70CBC-898E-3007-19CD-6678D42B0E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2138" y="6203169"/>
            <a:ext cx="857488" cy="347854"/>
          </a:xfrm>
          <a:prstGeom prst="rect">
            <a:avLst/>
          </a:prstGeom>
        </p:spPr>
      </p:pic>
      <p:pic>
        <p:nvPicPr>
          <p:cNvPr id="24" name="Picture 23" descr="A red and blue logo&#10;&#10;Description automatically generated">
            <a:extLst>
              <a:ext uri="{FF2B5EF4-FFF2-40B4-BE49-F238E27FC236}">
                <a16:creationId xmlns:a16="http://schemas.microsoft.com/office/drawing/2014/main" id="{AADFDD3C-AC22-56D2-B5CA-7D8AA6246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4602" y="5362278"/>
            <a:ext cx="925076" cy="411320"/>
          </a:xfrm>
          <a:prstGeom prst="rect">
            <a:avLst/>
          </a:prstGeom>
        </p:spPr>
      </p:pic>
      <p:pic>
        <p:nvPicPr>
          <p:cNvPr id="25" name="Picture 24" descr="A blue and white logo&#10;&#10;Description automatically generated">
            <a:extLst>
              <a:ext uri="{FF2B5EF4-FFF2-40B4-BE49-F238E27FC236}">
                <a16:creationId xmlns:a16="http://schemas.microsoft.com/office/drawing/2014/main" id="{F1FFEDA3-7BA1-8DC5-53A1-D1C9522889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4626" y="5441355"/>
            <a:ext cx="1448566" cy="242747"/>
          </a:xfrm>
          <a:prstGeom prst="rect">
            <a:avLst/>
          </a:prstGeom>
        </p:spPr>
      </p:pic>
      <p:pic>
        <p:nvPicPr>
          <p:cNvPr id="26" name="Picture 25">
            <a:extLst>
              <a:ext uri="{FF2B5EF4-FFF2-40B4-BE49-F238E27FC236}">
                <a16:creationId xmlns:a16="http://schemas.microsoft.com/office/drawing/2014/main" id="{473734D7-CA65-15C1-B9BE-BE84E89B60FB}"/>
              </a:ext>
            </a:extLst>
          </p:cNvPr>
          <p:cNvPicPr>
            <a:picLocks noChangeAspect="1"/>
          </p:cNvPicPr>
          <p:nvPr/>
        </p:nvPicPr>
        <p:blipFill>
          <a:blip r:embed="rId13"/>
          <a:stretch>
            <a:fillRect/>
          </a:stretch>
        </p:blipFill>
        <p:spPr>
          <a:xfrm>
            <a:off x="1973364" y="6228137"/>
            <a:ext cx="1292979" cy="344418"/>
          </a:xfrm>
          <a:prstGeom prst="rect">
            <a:avLst/>
          </a:prstGeom>
        </p:spPr>
      </p:pic>
      <p:sp>
        <p:nvSpPr>
          <p:cNvPr id="3" name="Slide Number Placeholder 11">
            <a:extLst>
              <a:ext uri="{FF2B5EF4-FFF2-40B4-BE49-F238E27FC236}">
                <a16:creationId xmlns:a16="http://schemas.microsoft.com/office/drawing/2014/main" id="{F3284FC5-B617-EB80-CB49-9B3CC5B46B72}"/>
              </a:ext>
            </a:extLst>
          </p:cNvPr>
          <p:cNvSpPr txBox="1">
            <a:spLocks/>
          </p:cNvSpPr>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solidFill>
                  <a:schemeClr val="bg1"/>
                </a:solidFill>
              </a:rPr>
              <a:pPr>
                <a:defRPr/>
              </a:pPr>
              <a:t>9</a:t>
            </a:fld>
            <a:endParaRPr lang="en-US" dirty="0">
              <a:solidFill>
                <a:schemeClr val="bg1"/>
              </a:solidFill>
            </a:endParaRPr>
          </a:p>
        </p:txBody>
      </p:sp>
    </p:spTree>
    <p:extLst>
      <p:ext uri="{BB962C8B-B14F-4D97-AF65-F5344CB8AC3E}">
        <p14:creationId xmlns:p14="http://schemas.microsoft.com/office/powerpoint/2010/main" val="6508769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normAutofit/>
          </a:bodyPr>
          <a:lstStyle/>
          <a:p>
            <a:r>
              <a:rPr lang="en-US" b="1" dirty="0"/>
              <a:t>Training Subgroup Mission</a:t>
            </a:r>
          </a:p>
        </p:txBody>
      </p:sp>
      <p:sp>
        <p:nvSpPr>
          <p:cNvPr id="11" name="Slide Number Placeholder 10">
            <a:extLst>
              <a:ext uri="{FF2B5EF4-FFF2-40B4-BE49-F238E27FC236}">
                <a16:creationId xmlns:a16="http://schemas.microsoft.com/office/drawing/2014/main" id="{23500B93-30E0-186F-DA3D-33F1AD53DE0E}"/>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90</a:t>
            </a:fld>
            <a:endParaRPr lang="en-US" dirty="0"/>
          </a:p>
        </p:txBody>
      </p:sp>
      <p:sp>
        <p:nvSpPr>
          <p:cNvPr id="26" name="TextBox 25">
            <a:extLst>
              <a:ext uri="{FF2B5EF4-FFF2-40B4-BE49-F238E27FC236}">
                <a16:creationId xmlns:a16="http://schemas.microsoft.com/office/drawing/2014/main" id="{B58B401B-11EA-18E2-15E5-1F23BEB4810E}"/>
              </a:ext>
            </a:extLst>
          </p:cNvPr>
          <p:cNvSpPr txBox="1"/>
          <p:nvPr/>
        </p:nvSpPr>
        <p:spPr>
          <a:xfrm>
            <a:off x="555950" y="1981150"/>
            <a:ext cx="10797850" cy="347787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5B9BD5"/>
                </a:solidFill>
                <a:effectLst/>
                <a:uLnTx/>
                <a:uFillTx/>
                <a:latin typeface="Calibri" panose="020F0502020204030204"/>
                <a:ea typeface="+mn-ea"/>
                <a:cs typeface="+mn-cs"/>
              </a:rPr>
              <a:t>Goal</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ju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Raising awareness of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defining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standard CDC-RDC model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Calibri" panose="020F0502020204030204"/>
              </a:rPr>
              <a:t>	2</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Provide generic documentation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 let the CDC-RDC IP model user understand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1.1 CDC-RDC basic knowledge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1.2 List of attributes &amp; definition (related to IP CDC-RDC features/properties)</a:t>
            </a:r>
            <a:r>
              <a:rPr lang="en-US" sz="2200" dirty="0">
                <a:solidFill>
                  <a:prstClr val="black"/>
                </a:solidFill>
                <a:latin typeface="Calibri" panose="020F0502020204030204"/>
              </a:rPr>
              <a:t> 		as defined and agreed by the main CDC WG</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3. Presentation of the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hierarchical flow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2.1 tool dependency issue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Calibri" panose="020F0502020204030204"/>
              </a:rPr>
              <a:t>		2.2 necessity to create an inter operational CDC-RDC model</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4. Inter operational CDC-RDC model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integration manual</a:t>
            </a:r>
          </a:p>
        </p:txBody>
      </p:sp>
      <p:sp>
        <p:nvSpPr>
          <p:cNvPr id="7" name="Rectangle: Rounded Corners 6">
            <a:extLst>
              <a:ext uri="{FF2B5EF4-FFF2-40B4-BE49-F238E27FC236}">
                <a16:creationId xmlns:a16="http://schemas.microsoft.com/office/drawing/2014/main" id="{52337CE6-4A02-32D7-3517-716A63F81706}"/>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Training</a:t>
            </a:r>
          </a:p>
        </p:txBody>
      </p:sp>
    </p:spTree>
    <p:extLst>
      <p:ext uri="{BB962C8B-B14F-4D97-AF65-F5344CB8AC3E}">
        <p14:creationId xmlns:p14="http://schemas.microsoft.com/office/powerpoint/2010/main" val="28804758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b="1" dirty="0"/>
              <a:t>Conferences</a:t>
            </a:r>
          </a:p>
        </p:txBody>
      </p:sp>
      <p:sp>
        <p:nvSpPr>
          <p:cNvPr id="8" name="Content Placeholder 7">
            <a:extLst>
              <a:ext uri="{FF2B5EF4-FFF2-40B4-BE49-F238E27FC236}">
                <a16:creationId xmlns:a16="http://schemas.microsoft.com/office/drawing/2014/main" id="{585669ED-A4BF-3316-03B8-C2B2CC4360BA}"/>
              </a:ext>
            </a:extLst>
          </p:cNvPr>
          <p:cNvSpPr>
            <a:spLocks noGrp="1"/>
          </p:cNvSpPr>
          <p:nvPr>
            <p:ph idx="1"/>
          </p:nvPr>
        </p:nvSpPr>
        <p:spPr>
          <a:xfrm>
            <a:off x="838200" y="1365373"/>
            <a:ext cx="10515600" cy="4351338"/>
          </a:xfrm>
        </p:spPr>
        <p:txBody>
          <a:bodyPr>
            <a:normAutofit fontScale="92500" lnSpcReduction="10000"/>
          </a:bodyPr>
          <a:lstStyle/>
          <a:p>
            <a:r>
              <a:rPr lang="en-US" dirty="0" err="1"/>
              <a:t>Accellera</a:t>
            </a:r>
            <a:r>
              <a:rPr lang="en-US" dirty="0"/>
              <a:t> CDC WG work promotion through conferences</a:t>
            </a:r>
          </a:p>
          <a:p>
            <a:pPr lvl="1"/>
            <a:r>
              <a:rPr lang="en-US" dirty="0"/>
              <a:t>Past/current conferences</a:t>
            </a:r>
          </a:p>
          <a:p>
            <a:pPr lvl="2"/>
            <a:r>
              <a:rPr lang="en-US" dirty="0"/>
              <a:t>DVCON Europe 2023</a:t>
            </a:r>
          </a:p>
          <a:p>
            <a:pPr lvl="2"/>
            <a:r>
              <a:rPr lang="en-US" dirty="0"/>
              <a:t>DVCON US 2024</a:t>
            </a:r>
          </a:p>
          <a:p>
            <a:pPr lvl="2"/>
            <a:r>
              <a:rPr lang="en-US" dirty="0"/>
              <a:t>DVCON Japan 2024</a:t>
            </a:r>
          </a:p>
          <a:p>
            <a:pPr lvl="2"/>
            <a:r>
              <a:rPr lang="en-US" dirty="0"/>
              <a:t>DVCON India 2024</a:t>
            </a:r>
          </a:p>
          <a:p>
            <a:pPr lvl="2"/>
            <a:r>
              <a:rPr lang="en-US" dirty="0"/>
              <a:t>DVCON Europe 2024</a:t>
            </a:r>
          </a:p>
          <a:p>
            <a:pPr lvl="2"/>
            <a:r>
              <a:rPr lang="en-US" dirty="0"/>
              <a:t>IP-SoC Design Reuse conference Europe 2024</a:t>
            </a:r>
          </a:p>
          <a:p>
            <a:pPr lvl="2"/>
            <a:r>
              <a:rPr lang="en-US" dirty="0"/>
              <a:t>DVCON US 2025</a:t>
            </a:r>
          </a:p>
          <a:p>
            <a:pPr lvl="1"/>
            <a:r>
              <a:rPr lang="en-US" dirty="0"/>
              <a:t>Targeted conferences (To Be Confirmed)</a:t>
            </a:r>
          </a:p>
          <a:p>
            <a:pPr lvl="2"/>
            <a:r>
              <a:rPr lang="en-US" dirty="0"/>
              <a:t>DVCON Japan / India / Europe / Taiwan / China 2025</a:t>
            </a:r>
          </a:p>
          <a:p>
            <a:pPr lvl="2"/>
            <a:r>
              <a:rPr lang="en-US" dirty="0"/>
              <a:t>DAC 2025</a:t>
            </a:r>
          </a:p>
          <a:p>
            <a:pPr lvl="2"/>
            <a:r>
              <a:rPr lang="en-US" dirty="0"/>
              <a:t>DATE 2026</a:t>
            </a:r>
          </a:p>
          <a:p>
            <a:pPr lvl="2"/>
            <a:r>
              <a:rPr lang="en-US" dirty="0"/>
              <a:t>VLSI 2026</a:t>
            </a:r>
          </a:p>
        </p:txBody>
      </p:sp>
      <p:sp>
        <p:nvSpPr>
          <p:cNvPr id="12" name="Slide Number Placeholder 11">
            <a:extLst>
              <a:ext uri="{FF2B5EF4-FFF2-40B4-BE49-F238E27FC236}">
                <a16:creationId xmlns:a16="http://schemas.microsoft.com/office/drawing/2014/main" id="{3A7B0946-1334-77FC-BB16-326CC99E3C0A}"/>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91</a:t>
            </a:fld>
            <a:endParaRPr lang="en-US" dirty="0"/>
          </a:p>
        </p:txBody>
      </p:sp>
      <p:sp>
        <p:nvSpPr>
          <p:cNvPr id="7" name="Rectangle: Rounded Corners 6">
            <a:extLst>
              <a:ext uri="{FF2B5EF4-FFF2-40B4-BE49-F238E27FC236}">
                <a16:creationId xmlns:a16="http://schemas.microsoft.com/office/drawing/2014/main" id="{52337CE6-4A02-32D7-3517-716A63F81706}"/>
              </a:ext>
            </a:extLst>
          </p:cNvPr>
          <p:cNvSpPr/>
          <p:nvPr/>
        </p:nvSpPr>
        <p:spPr bwMode="auto">
          <a:xfrm>
            <a:off x="10060571" y="691207"/>
            <a:ext cx="2036179" cy="673397"/>
          </a:xfrm>
          <a:prstGeom prst="round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non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Training</a:t>
            </a:r>
          </a:p>
        </p:txBody>
      </p:sp>
      <p:pic>
        <p:nvPicPr>
          <p:cNvPr id="1026" name="Picture 2" descr="DATE 2023">
            <a:extLst>
              <a:ext uri="{FF2B5EF4-FFF2-40B4-BE49-F238E27FC236}">
                <a16:creationId xmlns:a16="http://schemas.microsoft.com/office/drawing/2014/main" id="{298B453A-AEDF-8C2D-103F-C72AA1D43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604" y="4806664"/>
            <a:ext cx="2533320" cy="7618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YALIS at DAC conference 2022 : booth #2455 - Electronic Design Automation  | XyalisElectronic Design Automation | Xyalis">
            <a:extLst>
              <a:ext uri="{FF2B5EF4-FFF2-40B4-BE49-F238E27FC236}">
                <a16:creationId xmlns:a16="http://schemas.microsoft.com/office/drawing/2014/main" id="{54CD4AD8-2E8B-7151-6857-C2C40D791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438" y="4926246"/>
            <a:ext cx="1878735" cy="564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ti (english) - VLSI 2021">
            <a:extLst>
              <a:ext uri="{FF2B5EF4-FFF2-40B4-BE49-F238E27FC236}">
                <a16:creationId xmlns:a16="http://schemas.microsoft.com/office/drawing/2014/main" id="{CD7BB04F-7018-9D9A-0732-B351653DE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664" y="4854210"/>
            <a:ext cx="669738" cy="6667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DVCon Europe 2024">
            <a:extLst>
              <a:ext uri="{FF2B5EF4-FFF2-40B4-BE49-F238E27FC236}">
                <a16:creationId xmlns:a16="http://schemas.microsoft.com/office/drawing/2014/main" id="{DA6ED08E-EA67-E19F-4CAD-D59C1B98B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173" y="2625387"/>
            <a:ext cx="1284568" cy="9093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VCon U.S. 2024 Advance Program Available">
            <a:extLst>
              <a:ext uri="{FF2B5EF4-FFF2-40B4-BE49-F238E27FC236}">
                <a16:creationId xmlns:a16="http://schemas.microsoft.com/office/drawing/2014/main" id="{ABD3BF84-6E2B-C5E7-4273-6C6003D60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899" y="1718222"/>
            <a:ext cx="1324842" cy="90930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elcome ! - DVCon Japan 2024">
            <a:extLst>
              <a:ext uri="{FF2B5EF4-FFF2-40B4-BE49-F238E27FC236}">
                <a16:creationId xmlns:a16="http://schemas.microsoft.com/office/drawing/2014/main" id="{0381D782-14F5-42F6-8047-6C107BAEDE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9536" y="1715966"/>
            <a:ext cx="1417030" cy="850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DB7AD2D-AC33-491F-C3FE-C26179B9F3B0}"/>
              </a:ext>
            </a:extLst>
          </p:cNvPr>
          <p:cNvPicPr>
            <a:picLocks noChangeAspect="1"/>
          </p:cNvPicPr>
          <p:nvPr/>
        </p:nvPicPr>
        <p:blipFill>
          <a:blip r:embed="rId9"/>
          <a:stretch>
            <a:fillRect/>
          </a:stretch>
        </p:blipFill>
        <p:spPr>
          <a:xfrm>
            <a:off x="8623699" y="1684728"/>
            <a:ext cx="1584714" cy="940659"/>
          </a:xfrm>
          <a:prstGeom prst="rect">
            <a:avLst/>
          </a:prstGeom>
        </p:spPr>
      </p:pic>
      <p:pic>
        <p:nvPicPr>
          <p:cNvPr id="4" name="Picture 3">
            <a:extLst>
              <a:ext uri="{FF2B5EF4-FFF2-40B4-BE49-F238E27FC236}">
                <a16:creationId xmlns:a16="http://schemas.microsoft.com/office/drawing/2014/main" id="{96ABA241-540F-F879-4B1B-F0225168BEBB}"/>
              </a:ext>
            </a:extLst>
          </p:cNvPr>
          <p:cNvPicPr>
            <a:picLocks noChangeAspect="1"/>
          </p:cNvPicPr>
          <p:nvPr/>
        </p:nvPicPr>
        <p:blipFill>
          <a:blip r:embed="rId10"/>
          <a:stretch>
            <a:fillRect/>
          </a:stretch>
        </p:blipFill>
        <p:spPr>
          <a:xfrm>
            <a:off x="6879536" y="2826191"/>
            <a:ext cx="1720938" cy="654084"/>
          </a:xfrm>
          <a:prstGeom prst="rect">
            <a:avLst/>
          </a:prstGeom>
        </p:spPr>
      </p:pic>
      <p:pic>
        <p:nvPicPr>
          <p:cNvPr id="3" name="Picture 2">
            <a:extLst>
              <a:ext uri="{FF2B5EF4-FFF2-40B4-BE49-F238E27FC236}">
                <a16:creationId xmlns:a16="http://schemas.microsoft.com/office/drawing/2014/main" id="{23AD8133-C262-CE63-1B2D-FEE5A9C99B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37695" y="2741314"/>
            <a:ext cx="1356721" cy="940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F181E3-7117-D5B1-B67B-BA91B2201E9E}"/>
              </a:ext>
            </a:extLst>
          </p:cNvPr>
          <p:cNvPicPr>
            <a:picLocks noChangeAspect="1"/>
          </p:cNvPicPr>
          <p:nvPr/>
        </p:nvPicPr>
        <p:blipFill>
          <a:blip r:embed="rId12"/>
          <a:stretch>
            <a:fillRect/>
          </a:stretch>
        </p:blipFill>
        <p:spPr>
          <a:xfrm>
            <a:off x="7918254" y="4853332"/>
            <a:ext cx="2282320" cy="819497"/>
          </a:xfrm>
          <a:prstGeom prst="rect">
            <a:avLst/>
          </a:prstGeom>
        </p:spPr>
      </p:pic>
      <p:pic>
        <p:nvPicPr>
          <p:cNvPr id="9" name="Picture 2">
            <a:extLst>
              <a:ext uri="{FF2B5EF4-FFF2-40B4-BE49-F238E27FC236}">
                <a16:creationId xmlns:a16="http://schemas.microsoft.com/office/drawing/2014/main" id="{115964A0-9F0D-ED07-C116-58F86517AB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0916" y="4677922"/>
            <a:ext cx="1499497" cy="106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645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D802EF3C-D9C3-50B8-DC3C-09029A43BFA7}"/>
              </a:ext>
            </a:extLst>
          </p:cNvPr>
          <p:cNvSpPr>
            <a:spLocks noGrp="1"/>
          </p:cNvSpPr>
          <p:nvPr>
            <p:ph type="sldNum" sz="quarter" idx="12"/>
          </p:nvPr>
        </p:nvSpPr>
        <p:spPr>
          <a:xfrm>
            <a:off x="4876800" y="6356351"/>
            <a:ext cx="2336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D2C31-2823-4D5C-9492-C33302236782}" type="slidenum">
              <a:rPr lang="en-US" smtClean="0"/>
              <a:pPr>
                <a:defRPr/>
              </a:pPr>
              <a:t>92</a:t>
            </a:fld>
            <a:endParaRPr lang="en-US" dirty="0"/>
          </a:p>
        </p:txBody>
      </p:sp>
      <p:sp>
        <p:nvSpPr>
          <p:cNvPr id="12" name="Title 1">
            <a:extLst>
              <a:ext uri="{FF2B5EF4-FFF2-40B4-BE49-F238E27FC236}">
                <a16:creationId xmlns:a16="http://schemas.microsoft.com/office/drawing/2014/main" id="{55211774-5F52-A0B6-650A-58192866E91E}"/>
              </a:ext>
            </a:extLst>
          </p:cNvPr>
          <p:cNvSpPr>
            <a:spLocks noGrp="1"/>
          </p:cNvSpPr>
          <p:nvPr>
            <p:ph type="title"/>
          </p:nvPr>
        </p:nvSpPr>
        <p:spPr>
          <a:xfrm>
            <a:off x="1146710" y="648632"/>
            <a:ext cx="10363200" cy="1362075"/>
          </a:xfrm>
        </p:spPr>
        <p:txBody>
          <a:bodyPr/>
          <a:lstStyle/>
          <a:p>
            <a:r>
              <a:rPr lang="en-US" sz="4400" b="1" dirty="0">
                <a:solidFill>
                  <a:schemeClr val="tx1"/>
                </a:solidFill>
              </a:rPr>
              <a:t>2.7 Call For Contribution</a:t>
            </a:r>
          </a:p>
        </p:txBody>
      </p:sp>
    </p:spTree>
    <p:extLst>
      <p:ext uri="{BB962C8B-B14F-4D97-AF65-F5344CB8AC3E}">
        <p14:creationId xmlns:p14="http://schemas.microsoft.com/office/powerpoint/2010/main" val="1897104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455940C-9E1C-931F-F275-3C844E6CCA59}"/>
              </a:ext>
            </a:extLst>
          </p:cNvPr>
          <p:cNvSpPr>
            <a:spLocks noGrp="1"/>
          </p:cNvSpPr>
          <p:nvPr>
            <p:ph type="title"/>
          </p:nvPr>
        </p:nvSpPr>
        <p:spPr>
          <a:xfrm>
            <a:off x="1228725" y="1022350"/>
            <a:ext cx="10515600" cy="1325563"/>
          </a:xfrm>
        </p:spPr>
        <p:txBody>
          <a:bodyPr>
            <a:normAutofit fontScale="90000"/>
          </a:bodyPr>
          <a:lstStyle/>
          <a:p>
            <a:pPr algn="ctr"/>
            <a:r>
              <a:rPr lang="en-US" dirty="0"/>
              <a:t>CDC </a:t>
            </a:r>
            <a:r>
              <a:rPr lang="en-US" b="1" dirty="0"/>
              <a:t>LRM</a:t>
            </a:r>
            <a:r>
              <a:rPr lang="en-US" dirty="0"/>
              <a:t> Draft 0.3 was open for public review till September 2024</a:t>
            </a:r>
            <a:br>
              <a:rPr lang="en-US" dirty="0"/>
            </a:br>
            <a:br>
              <a:rPr lang="en-US" sz="6000" dirty="0">
                <a:solidFill>
                  <a:schemeClr val="tx1"/>
                </a:solidFill>
              </a:rPr>
            </a:br>
            <a:endParaRPr lang="en-US" dirty="0"/>
          </a:p>
        </p:txBody>
      </p:sp>
      <p:sp>
        <p:nvSpPr>
          <p:cNvPr id="28" name="TextBox 27">
            <a:extLst>
              <a:ext uri="{FF2B5EF4-FFF2-40B4-BE49-F238E27FC236}">
                <a16:creationId xmlns:a16="http://schemas.microsoft.com/office/drawing/2014/main" id="{FA1F3AEE-D23E-92D6-B3FB-4C592796EF52}"/>
              </a:ext>
            </a:extLst>
          </p:cNvPr>
          <p:cNvSpPr txBox="1"/>
          <p:nvPr/>
        </p:nvSpPr>
        <p:spPr>
          <a:xfrm>
            <a:off x="2265219" y="5921049"/>
            <a:ext cx="7661562" cy="461665"/>
          </a:xfrm>
          <a:prstGeom prst="rect">
            <a:avLst/>
          </a:prstGeom>
          <a:noFill/>
        </p:spPr>
        <p:txBody>
          <a:bodyPr wrap="square">
            <a:spAutoFit/>
          </a:bodyPr>
          <a:lstStyle/>
          <a:p>
            <a:pPr algn="ctr"/>
            <a:r>
              <a:rPr lang="en-US" sz="2400" b="1" dirty="0">
                <a:solidFill>
                  <a:schemeClr val="bg1"/>
                </a:solidFill>
                <a:hlinkClick r:id="rId4"/>
              </a:rPr>
              <a:t>https://accellera.org/downloads/drafts-review</a:t>
            </a:r>
            <a:endParaRPr lang="en-US" sz="2400" b="1" dirty="0">
              <a:solidFill>
                <a:schemeClr val="bg1"/>
              </a:solidFill>
            </a:endParaRPr>
          </a:p>
        </p:txBody>
      </p:sp>
      <p:pic>
        <p:nvPicPr>
          <p:cNvPr id="29" name="Picture 28">
            <a:extLst>
              <a:ext uri="{FF2B5EF4-FFF2-40B4-BE49-F238E27FC236}">
                <a16:creationId xmlns:a16="http://schemas.microsoft.com/office/drawing/2014/main" id="{0F823639-30B7-D9D4-AA40-07871128CEE5}"/>
              </a:ext>
            </a:extLst>
          </p:cNvPr>
          <p:cNvPicPr>
            <a:picLocks noChangeAspect="1"/>
          </p:cNvPicPr>
          <p:nvPr/>
        </p:nvPicPr>
        <p:blipFill>
          <a:blip r:embed="rId5"/>
          <a:stretch>
            <a:fillRect/>
          </a:stretch>
        </p:blipFill>
        <p:spPr>
          <a:xfrm>
            <a:off x="1463438" y="2165309"/>
            <a:ext cx="9163521" cy="1574881"/>
          </a:xfrm>
          <a:prstGeom prst="rect">
            <a:avLst/>
          </a:prstGeom>
        </p:spPr>
      </p:pic>
      <p:sp>
        <p:nvSpPr>
          <p:cNvPr id="2" name="Slide Number Placeholder 1">
            <a:extLst>
              <a:ext uri="{FF2B5EF4-FFF2-40B4-BE49-F238E27FC236}">
                <a16:creationId xmlns:a16="http://schemas.microsoft.com/office/drawing/2014/main" id="{40DA282E-0FBA-5E96-C5A5-AED41ECDBAB0}"/>
              </a:ext>
            </a:extLst>
          </p:cNvPr>
          <p:cNvSpPr>
            <a:spLocks noGrp="1"/>
          </p:cNvSpPr>
          <p:nvPr>
            <p:ph type="sldNum" sz="quarter" idx="12"/>
          </p:nvPr>
        </p:nvSpPr>
        <p:spPr/>
        <p:txBody>
          <a:bodyPr/>
          <a:lstStyle/>
          <a:p>
            <a:pPr>
              <a:defRPr/>
            </a:pPr>
            <a:fld id="{9BED2C31-2823-4D5C-9492-C33302236782}" type="slidenum">
              <a:rPr lang="en-US" smtClean="0"/>
              <a:pPr>
                <a:defRPr/>
              </a:pPr>
              <a:t>93</a:t>
            </a:fld>
            <a:endParaRPr lang="en-US" dirty="0"/>
          </a:p>
        </p:txBody>
      </p:sp>
      <p:sp>
        <p:nvSpPr>
          <p:cNvPr id="4" name="TextBox 3">
            <a:extLst>
              <a:ext uri="{FF2B5EF4-FFF2-40B4-BE49-F238E27FC236}">
                <a16:creationId xmlns:a16="http://schemas.microsoft.com/office/drawing/2014/main" id="{FD8BAF61-F0FB-7A77-30ED-2E3783FF4488}"/>
              </a:ext>
            </a:extLst>
          </p:cNvPr>
          <p:cNvSpPr txBox="1"/>
          <p:nvPr/>
        </p:nvSpPr>
        <p:spPr>
          <a:xfrm>
            <a:off x="977897" y="4282661"/>
            <a:ext cx="10671177" cy="1323439"/>
          </a:xfrm>
          <a:prstGeom prst="rect">
            <a:avLst/>
          </a:prstGeom>
          <a:noFill/>
        </p:spPr>
        <p:txBody>
          <a:bodyPr wrap="square">
            <a:spAutoFit/>
          </a:bodyPr>
          <a:lstStyle/>
          <a:p>
            <a:pPr algn="ctr"/>
            <a:r>
              <a:rPr lang="en-US" sz="4000" dirty="0">
                <a:solidFill>
                  <a:schemeClr val="bg1"/>
                </a:solidFill>
                <a:latin typeface="+mj-lt"/>
                <a:ea typeface="+mj-ea"/>
                <a:cs typeface="+mj-cs"/>
                <a:sym typeface="Wingdings" panose="05000000000000000000" pitchFamily="2" charset="2"/>
              </a:rPr>
              <a:t>CDC LRM Draft </a:t>
            </a:r>
            <a:r>
              <a:rPr lang="en-US" sz="4000" dirty="0">
                <a:solidFill>
                  <a:schemeClr val="bg1"/>
                </a:solidFill>
                <a:latin typeface="+mj-lt"/>
                <a:ea typeface="+mj-ea"/>
                <a:cs typeface="+mj-cs"/>
              </a:rPr>
              <a:t>0.5 will be available for public review in February 2025</a:t>
            </a:r>
          </a:p>
        </p:txBody>
      </p:sp>
    </p:spTree>
    <p:extLst>
      <p:ext uri="{BB962C8B-B14F-4D97-AF65-F5344CB8AC3E}">
        <p14:creationId xmlns:p14="http://schemas.microsoft.com/office/powerpoint/2010/main" val="1524636437"/>
      </p:ext>
    </p:extLst>
  </p:cSld>
  <p:clrMapOvr>
    <a:masterClrMapping/>
  </p:clrMapOvr>
  <p:extLst>
    <p:ext uri="{6950BFC3-D8DA-4A85-94F7-54DA5524770B}">
      <p188:commentRel xmlns:p188="http://schemas.microsoft.com/office/powerpoint/2018/8/main" r:id="rId3"/>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591F-2AE0-06AB-3713-A45D9A346AEB}"/>
              </a:ext>
            </a:extLst>
          </p:cNvPr>
          <p:cNvSpPr>
            <a:spLocks noGrp="1"/>
          </p:cNvSpPr>
          <p:nvPr>
            <p:ph type="title"/>
          </p:nvPr>
        </p:nvSpPr>
        <p:spPr>
          <a:xfrm>
            <a:off x="838200" y="913181"/>
            <a:ext cx="10515600" cy="1325563"/>
          </a:xfrm>
        </p:spPr>
        <p:txBody>
          <a:bodyPr>
            <a:noAutofit/>
          </a:bodyPr>
          <a:lstStyle/>
          <a:p>
            <a:pPr algn="ctr"/>
            <a:r>
              <a:rPr lang="en-US" sz="4800" b="1" dirty="0"/>
              <a:t>Call for Contribution ! </a:t>
            </a:r>
            <a:br>
              <a:rPr lang="en-US" sz="4800" b="1" dirty="0"/>
            </a:br>
            <a:br>
              <a:rPr lang="en-US" sz="4800" b="1" dirty="0"/>
            </a:br>
            <a:r>
              <a:rPr lang="en-US" sz="4800" dirty="0" err="1"/>
              <a:t>Accellera</a:t>
            </a:r>
            <a:r>
              <a:rPr lang="en-US" sz="4800" dirty="0"/>
              <a:t> CDC Working Group</a:t>
            </a:r>
            <a:br>
              <a:rPr lang="en-US" sz="4800" dirty="0"/>
            </a:br>
            <a:endParaRPr lang="en-US" sz="4800" dirty="0"/>
          </a:p>
        </p:txBody>
      </p:sp>
      <p:pic>
        <p:nvPicPr>
          <p:cNvPr id="3" name="Picture 2">
            <a:extLst>
              <a:ext uri="{FF2B5EF4-FFF2-40B4-BE49-F238E27FC236}">
                <a16:creationId xmlns:a16="http://schemas.microsoft.com/office/drawing/2014/main" id="{40C764EB-51E8-22CE-AE2A-3067A57B0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379" y="2826935"/>
            <a:ext cx="9408134" cy="948889"/>
          </a:xfrm>
          <a:prstGeom prst="rect">
            <a:avLst/>
          </a:prstGeom>
        </p:spPr>
      </p:pic>
      <p:sp>
        <p:nvSpPr>
          <p:cNvPr id="4" name="TextBox 3">
            <a:extLst>
              <a:ext uri="{FF2B5EF4-FFF2-40B4-BE49-F238E27FC236}">
                <a16:creationId xmlns:a16="http://schemas.microsoft.com/office/drawing/2014/main" id="{845D2376-BF03-BCA5-5A61-36313DF412FB}"/>
              </a:ext>
            </a:extLst>
          </p:cNvPr>
          <p:cNvSpPr txBox="1"/>
          <p:nvPr/>
        </p:nvSpPr>
        <p:spPr>
          <a:xfrm>
            <a:off x="3047326" y="4144940"/>
            <a:ext cx="6097348" cy="1200329"/>
          </a:xfrm>
          <a:prstGeom prst="rect">
            <a:avLst/>
          </a:prstGeom>
          <a:noFill/>
        </p:spPr>
        <p:txBody>
          <a:bodyPr wrap="square">
            <a:spAutoFit/>
          </a:bodyPr>
          <a:lstStyle/>
          <a:p>
            <a:pPr algn="ctr"/>
            <a:r>
              <a:rPr lang="en-US" sz="2400" b="1" dirty="0">
                <a:solidFill>
                  <a:schemeClr val="bg1"/>
                </a:solidFill>
                <a:hlinkClick r:id="rId4"/>
              </a:rPr>
              <a:t>https://workspace.accellera.org/wg/CDC</a:t>
            </a:r>
            <a:endParaRPr lang="en-US" sz="2400" b="1" dirty="0">
              <a:solidFill>
                <a:schemeClr val="bg1"/>
              </a:solidFill>
            </a:endParaRPr>
          </a:p>
          <a:p>
            <a:pPr algn="ctr"/>
            <a:endParaRPr lang="en-US" sz="2400" b="1" dirty="0">
              <a:solidFill>
                <a:schemeClr val="bg1"/>
              </a:solidFill>
            </a:endParaRPr>
          </a:p>
          <a:p>
            <a:pPr algn="ctr"/>
            <a:endParaRPr lang="en-US" sz="2400" b="1" dirty="0">
              <a:solidFill>
                <a:srgbClr val="0070C0"/>
              </a:solidFill>
            </a:endParaRPr>
          </a:p>
        </p:txBody>
      </p:sp>
      <p:sp>
        <p:nvSpPr>
          <p:cNvPr id="5" name="Slide Number Placeholder 4">
            <a:extLst>
              <a:ext uri="{FF2B5EF4-FFF2-40B4-BE49-F238E27FC236}">
                <a16:creationId xmlns:a16="http://schemas.microsoft.com/office/drawing/2014/main" id="{58A3AD6A-043D-9174-ADD1-30E8A636B6AC}"/>
              </a:ext>
            </a:extLst>
          </p:cNvPr>
          <p:cNvSpPr>
            <a:spLocks noGrp="1"/>
          </p:cNvSpPr>
          <p:nvPr>
            <p:ph type="sldNum" sz="quarter" idx="12"/>
          </p:nvPr>
        </p:nvSpPr>
        <p:spPr/>
        <p:txBody>
          <a:bodyPr/>
          <a:lstStyle/>
          <a:p>
            <a:pPr>
              <a:defRPr/>
            </a:pPr>
            <a:fld id="{9BED2C31-2823-4D5C-9492-C33302236782}" type="slidenum">
              <a:rPr lang="en-US" smtClean="0"/>
              <a:pPr>
                <a:defRPr/>
              </a:pPr>
              <a:t>94</a:t>
            </a:fld>
            <a:endParaRPr lang="en-US" dirty="0"/>
          </a:p>
        </p:txBody>
      </p:sp>
    </p:spTree>
    <p:extLst>
      <p:ext uri="{BB962C8B-B14F-4D97-AF65-F5344CB8AC3E}">
        <p14:creationId xmlns:p14="http://schemas.microsoft.com/office/powerpoint/2010/main" val="3717377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591F-2AE0-06AB-3713-A45D9A346AEB}"/>
              </a:ext>
            </a:extLst>
          </p:cNvPr>
          <p:cNvSpPr>
            <a:spLocks noGrp="1"/>
          </p:cNvSpPr>
          <p:nvPr>
            <p:ph type="title"/>
          </p:nvPr>
        </p:nvSpPr>
        <p:spPr>
          <a:xfrm>
            <a:off x="838200" y="913181"/>
            <a:ext cx="10515600" cy="1325563"/>
          </a:xfrm>
        </p:spPr>
        <p:txBody>
          <a:bodyPr>
            <a:noAutofit/>
          </a:bodyPr>
          <a:lstStyle/>
          <a:p>
            <a:pPr algn="ctr"/>
            <a:r>
              <a:rPr lang="en-US" sz="4800" b="1" dirty="0"/>
              <a:t>Call for Contribution ! </a:t>
            </a:r>
            <a:br>
              <a:rPr lang="en-US" sz="4800" b="1" dirty="0"/>
            </a:br>
            <a:br>
              <a:rPr lang="en-US" sz="4800" b="1" dirty="0"/>
            </a:br>
            <a:r>
              <a:rPr lang="en-US" sz="4800" dirty="0" err="1"/>
              <a:t>Accellera</a:t>
            </a:r>
            <a:r>
              <a:rPr lang="en-US" sz="4800" dirty="0"/>
              <a:t> CDC Working Group</a:t>
            </a:r>
            <a:br>
              <a:rPr lang="en-US" sz="4800" dirty="0"/>
            </a:br>
            <a:endParaRPr lang="en-US" sz="4800" dirty="0"/>
          </a:p>
        </p:txBody>
      </p:sp>
      <p:pic>
        <p:nvPicPr>
          <p:cNvPr id="3" name="Picture 2">
            <a:extLst>
              <a:ext uri="{FF2B5EF4-FFF2-40B4-BE49-F238E27FC236}">
                <a16:creationId xmlns:a16="http://schemas.microsoft.com/office/drawing/2014/main" id="{40C764EB-51E8-22CE-AE2A-3067A57B0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379" y="2826935"/>
            <a:ext cx="9408134" cy="948889"/>
          </a:xfrm>
          <a:prstGeom prst="rect">
            <a:avLst/>
          </a:prstGeom>
        </p:spPr>
      </p:pic>
      <p:sp>
        <p:nvSpPr>
          <p:cNvPr id="4" name="TextBox 3">
            <a:extLst>
              <a:ext uri="{FF2B5EF4-FFF2-40B4-BE49-F238E27FC236}">
                <a16:creationId xmlns:a16="http://schemas.microsoft.com/office/drawing/2014/main" id="{845D2376-BF03-BCA5-5A61-36313DF412FB}"/>
              </a:ext>
            </a:extLst>
          </p:cNvPr>
          <p:cNvSpPr txBox="1"/>
          <p:nvPr/>
        </p:nvSpPr>
        <p:spPr>
          <a:xfrm>
            <a:off x="3047326" y="4144940"/>
            <a:ext cx="6097348" cy="1200329"/>
          </a:xfrm>
          <a:prstGeom prst="rect">
            <a:avLst/>
          </a:prstGeom>
          <a:noFill/>
        </p:spPr>
        <p:txBody>
          <a:bodyPr wrap="square">
            <a:spAutoFit/>
          </a:bodyPr>
          <a:lstStyle/>
          <a:p>
            <a:pPr algn="ctr"/>
            <a:r>
              <a:rPr lang="en-US" sz="2400" b="1" dirty="0">
                <a:solidFill>
                  <a:schemeClr val="bg1"/>
                </a:solidFill>
                <a:hlinkClick r:id="rId4"/>
              </a:rPr>
              <a:t>https://workspace.accellera.org/wg/CDC</a:t>
            </a:r>
            <a:endParaRPr lang="en-US" sz="2400" b="1" dirty="0">
              <a:solidFill>
                <a:schemeClr val="bg1"/>
              </a:solidFill>
            </a:endParaRPr>
          </a:p>
          <a:p>
            <a:pPr algn="ctr"/>
            <a:endParaRPr lang="en-US" sz="2400" b="1" dirty="0">
              <a:solidFill>
                <a:schemeClr val="bg1"/>
              </a:solidFill>
            </a:endParaRPr>
          </a:p>
          <a:p>
            <a:pPr algn="ctr"/>
            <a:endParaRPr lang="en-US" sz="2400" b="1" dirty="0">
              <a:solidFill>
                <a:srgbClr val="0070C0"/>
              </a:solidFill>
            </a:endParaRPr>
          </a:p>
        </p:txBody>
      </p:sp>
      <p:sp>
        <p:nvSpPr>
          <p:cNvPr id="5" name="TextBox 4">
            <a:extLst>
              <a:ext uri="{FF2B5EF4-FFF2-40B4-BE49-F238E27FC236}">
                <a16:creationId xmlns:a16="http://schemas.microsoft.com/office/drawing/2014/main" id="{336895F7-02EB-292B-0583-1EEB8E107CF3}"/>
              </a:ext>
            </a:extLst>
          </p:cNvPr>
          <p:cNvSpPr txBox="1"/>
          <p:nvPr/>
        </p:nvSpPr>
        <p:spPr>
          <a:xfrm>
            <a:off x="3047326" y="4144940"/>
            <a:ext cx="6097348" cy="1938992"/>
          </a:xfrm>
          <a:prstGeom prst="rect">
            <a:avLst/>
          </a:prstGeom>
          <a:noFill/>
        </p:spPr>
        <p:txBody>
          <a:bodyPr wrap="square">
            <a:spAutoFit/>
          </a:bodyPr>
          <a:lstStyle/>
          <a:p>
            <a:pPr algn="ctr"/>
            <a:r>
              <a:rPr lang="en-US" sz="2400" b="1" dirty="0">
                <a:solidFill>
                  <a:schemeClr val="bg1"/>
                </a:solidFill>
                <a:hlinkClick r:id="rId4"/>
              </a:rPr>
              <a:t>https://workspace.accellera.org/wg/CDC</a:t>
            </a:r>
            <a:endParaRPr lang="en-US" sz="2400" b="1" dirty="0">
              <a:solidFill>
                <a:schemeClr val="bg1"/>
              </a:solidFill>
            </a:endParaRPr>
          </a:p>
          <a:p>
            <a:pPr algn="ctr"/>
            <a:endParaRPr lang="en-US" sz="2400" b="1" dirty="0">
              <a:solidFill>
                <a:schemeClr val="bg1"/>
              </a:solidFill>
            </a:endParaRPr>
          </a:p>
          <a:p>
            <a:pPr algn="ctr"/>
            <a:r>
              <a:rPr lang="en-US" sz="2400" b="1" dirty="0">
                <a:solidFill>
                  <a:schemeClr val="bg1"/>
                </a:solidFill>
              </a:rPr>
              <a:t>Non-</a:t>
            </a:r>
            <a:r>
              <a:rPr lang="en-US" sz="2400" b="1" dirty="0" err="1">
                <a:solidFill>
                  <a:schemeClr val="bg1"/>
                </a:solidFill>
              </a:rPr>
              <a:t>Accellera</a:t>
            </a:r>
            <a:r>
              <a:rPr lang="en-US" sz="2400" b="1" dirty="0">
                <a:solidFill>
                  <a:schemeClr val="bg1"/>
                </a:solidFill>
              </a:rPr>
              <a:t> members can join and provide feedback on the standard:</a:t>
            </a:r>
          </a:p>
          <a:p>
            <a:pPr algn="ctr"/>
            <a:r>
              <a:rPr lang="en-US" sz="2400" b="1" dirty="0">
                <a:solidFill>
                  <a:srgbClr val="0070C0"/>
                </a:solidFill>
              </a:rPr>
              <a:t> </a:t>
            </a:r>
            <a:r>
              <a:rPr lang="en-US" sz="2400" b="1" dirty="0">
                <a:solidFill>
                  <a:srgbClr val="0070C0"/>
                </a:solidFill>
                <a:hlinkClick r:id="rId5">
                  <a:extLst>
                    <a:ext uri="{A12FA001-AC4F-418D-AE19-62706E023703}">
                      <ahyp:hlinkClr xmlns:ahyp="http://schemas.microsoft.com/office/drawing/2018/hyperlinkcolor" val="tx"/>
                    </a:ext>
                  </a:extLst>
                </a:hlinkClick>
              </a:rPr>
              <a:t>https://www.accellera.org/community</a:t>
            </a:r>
            <a:endParaRPr lang="en-US" sz="2400" b="1" dirty="0">
              <a:solidFill>
                <a:srgbClr val="0070C0"/>
              </a:solidFill>
            </a:endParaRPr>
          </a:p>
        </p:txBody>
      </p:sp>
      <p:sp>
        <p:nvSpPr>
          <p:cNvPr id="6" name="Slide Number Placeholder 5">
            <a:extLst>
              <a:ext uri="{FF2B5EF4-FFF2-40B4-BE49-F238E27FC236}">
                <a16:creationId xmlns:a16="http://schemas.microsoft.com/office/drawing/2014/main" id="{B0925AD0-B4F2-B9C7-B9C8-9E454DF88F6F}"/>
              </a:ext>
            </a:extLst>
          </p:cNvPr>
          <p:cNvSpPr>
            <a:spLocks noGrp="1"/>
          </p:cNvSpPr>
          <p:nvPr>
            <p:ph type="sldNum" sz="quarter" idx="12"/>
          </p:nvPr>
        </p:nvSpPr>
        <p:spPr/>
        <p:txBody>
          <a:bodyPr/>
          <a:lstStyle/>
          <a:p>
            <a:pPr>
              <a:defRPr/>
            </a:pPr>
            <a:fld id="{9BED2C31-2823-4D5C-9492-C33302236782}" type="slidenum">
              <a:rPr lang="en-US" smtClean="0"/>
              <a:pPr>
                <a:defRPr/>
              </a:pPr>
              <a:t>95</a:t>
            </a:fld>
            <a:endParaRPr lang="en-US" dirty="0"/>
          </a:p>
        </p:txBody>
      </p:sp>
    </p:spTree>
    <p:extLst>
      <p:ext uri="{BB962C8B-B14F-4D97-AF65-F5344CB8AC3E}">
        <p14:creationId xmlns:p14="http://schemas.microsoft.com/office/powerpoint/2010/main" val="517126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C65A-7D1C-46E6-88FA-4BE71586993B}"/>
              </a:ext>
            </a:extLst>
          </p:cNvPr>
          <p:cNvSpPr>
            <a:spLocks noGrp="1"/>
          </p:cNvSpPr>
          <p:nvPr>
            <p:ph type="ctrTitle"/>
          </p:nvPr>
        </p:nvSpPr>
        <p:spPr>
          <a:xfrm>
            <a:off x="110971" y="3652341"/>
            <a:ext cx="11969261" cy="935566"/>
          </a:xfrm>
        </p:spPr>
        <p:txBody>
          <a:bodyPr>
            <a:normAutofit/>
          </a:bodyPr>
          <a:lstStyle/>
          <a:p>
            <a:r>
              <a:rPr lang="en-US" sz="4400" b="1" dirty="0"/>
              <a:t>CDC/RDC Interchange Format Standard</a:t>
            </a:r>
            <a:endParaRPr lang="en-US" sz="4400" dirty="0"/>
          </a:p>
        </p:txBody>
      </p:sp>
      <p:sp>
        <p:nvSpPr>
          <p:cNvPr id="3" name="Subtitle 24">
            <a:extLst>
              <a:ext uri="{FF2B5EF4-FFF2-40B4-BE49-F238E27FC236}">
                <a16:creationId xmlns:a16="http://schemas.microsoft.com/office/drawing/2014/main" id="{2A5B8998-D361-0F9E-DE89-8680E074BF19}"/>
              </a:ext>
            </a:extLst>
          </p:cNvPr>
          <p:cNvSpPr>
            <a:spLocks noGrp="1"/>
          </p:cNvSpPr>
          <p:nvPr>
            <p:ph type="subTitle" idx="1"/>
          </p:nvPr>
        </p:nvSpPr>
        <p:spPr>
          <a:xfrm>
            <a:off x="1524000" y="4735894"/>
            <a:ext cx="9144000" cy="1655762"/>
          </a:xfrm>
        </p:spPr>
        <p:txBody>
          <a:bodyPr>
            <a:normAutofit/>
          </a:bodyPr>
          <a:lstStyle/>
          <a:p>
            <a:r>
              <a:rPr lang="fr-FR" sz="8000" dirty="0"/>
              <a:t>Questions</a:t>
            </a:r>
            <a:endParaRPr lang="en-US" sz="8000" dirty="0"/>
          </a:p>
        </p:txBody>
      </p:sp>
    </p:spTree>
    <p:extLst>
      <p:ext uri="{BB962C8B-B14F-4D97-AF65-F5344CB8AC3E}">
        <p14:creationId xmlns:p14="http://schemas.microsoft.com/office/powerpoint/2010/main" val="29009048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3;-2"/>
</p:tagLst>
</file>

<file path=ppt/tags/tag2.xml><?xml version="1.0" encoding="utf-8"?>
<p:tagLst xmlns:a="http://schemas.openxmlformats.org/drawingml/2006/main" xmlns:r="http://schemas.openxmlformats.org/officeDocument/2006/relationships" xmlns:p="http://schemas.openxmlformats.org/presentationml/2006/main">
  <p:tag name="FONT" val="CopyrightfontRight"/>
  <p:tag name="FONTSETCLASSNAME" val="FontSet2"/>
  <p:tag name="COLORS" val="-2;-2;-2;-2;-2;-2"/>
  <p:tag name="COLORSETCLASSNAME" val="ColorSet1"/>
  <p:tag name="MLI" val="1"/>
  <p:tag name="SHAPESETGROUPCLASSNAME" val="ShapeSetGroup2"/>
  <p:tag name="SHAPESETCLASSNAME" val="Title"/>
  <p:tag name="COLORSETGROUPCLASSNAME" val="ColorSetGroup1"/>
  <p:tag name="FONTSETGROUPCLASSNAME" val="FontSetGroup1"/>
  <p:tag name="SHAPECLASSNAME" val="AuthorBox"/>
  <p:tag name="SHAPECLASSPROTECTIONTYPE" val="27"/>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cf8c7287-838c-46dd-b281-b1140229e67a}" enabled="1" method="Privileged" siteId="{75e027c9-20d5-47d5-b82f-77d7cd041e8f}" contentBits="0" removed="0"/>
</clbl:labelList>
</file>

<file path=docProps/app.xml><?xml version="1.0" encoding="utf-8"?>
<Properties xmlns="http://schemas.openxmlformats.org/officeDocument/2006/extended-properties" xmlns:vt="http://schemas.openxmlformats.org/officeDocument/2006/docPropsVTypes">
  <TotalTime>5365</TotalTime>
  <Words>17596</Words>
  <Application>Microsoft Office PowerPoint</Application>
  <PresentationFormat>Widescreen</PresentationFormat>
  <Paragraphs>2018</Paragraphs>
  <Slides>96</Slides>
  <Notes>67</Notes>
  <HiddenSlides>2</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2</vt:i4>
      </vt:variant>
      <vt:variant>
        <vt:lpstr>Slide Titles</vt:lpstr>
      </vt:variant>
      <vt:variant>
        <vt:i4>96</vt:i4>
      </vt:variant>
    </vt:vector>
  </HeadingPairs>
  <TitlesOfParts>
    <vt:vector size="117" baseType="lpstr">
      <vt:lpstr>Yu Gothic</vt:lpstr>
      <vt:lpstr>Abadi Extra Light</vt:lpstr>
      <vt:lpstr>-apple-system</vt:lpstr>
      <vt:lpstr>Aptos</vt:lpstr>
      <vt:lpstr>Arial</vt:lpstr>
      <vt:lpstr>Bosch Office Sans</vt:lpstr>
      <vt:lpstr>Calibri</vt:lpstr>
      <vt:lpstr>Calibri Light</vt:lpstr>
      <vt:lpstr>Cambria Math</vt:lpstr>
      <vt:lpstr>Courier New</vt:lpstr>
      <vt:lpstr>Gilroy</vt:lpstr>
      <vt:lpstr>Helvetica</vt:lpstr>
      <vt:lpstr>Symbol</vt:lpstr>
      <vt:lpstr>Times New Roman</vt:lpstr>
      <vt:lpstr>Verdana</vt:lpstr>
      <vt:lpstr>Wingdings</vt:lpstr>
      <vt:lpstr>Office Theme</vt:lpstr>
      <vt:lpstr>1_Office Theme</vt:lpstr>
      <vt:lpstr>4_Office Theme</vt:lpstr>
      <vt:lpstr>Formel</vt:lpstr>
      <vt:lpstr>Visio</vt:lpstr>
      <vt:lpstr>PowerPoint Presentation</vt:lpstr>
      <vt:lpstr>Presenters Bio</vt:lpstr>
      <vt:lpstr>Presenters Bio</vt:lpstr>
      <vt:lpstr>Presenters Bio</vt:lpstr>
      <vt:lpstr>Presenters Bio</vt:lpstr>
      <vt:lpstr>Presenters Bio</vt:lpstr>
      <vt:lpstr>Presenters Bio</vt:lpstr>
      <vt:lpstr>Presenters Bio</vt:lpstr>
      <vt:lpstr>CDC/RDC Interchange Format Standard</vt:lpstr>
      <vt:lpstr>Breakthrough in CDC-RDC Verification Defining a Standard for Interoperable Abstract Model</vt:lpstr>
      <vt:lpstr>PowerPoint Presentation</vt:lpstr>
      <vt:lpstr>Standardizing CDC and RDC abstract models</vt:lpstr>
      <vt:lpstr>Presenters Introduction</vt:lpstr>
      <vt:lpstr>Agenda</vt:lpstr>
      <vt:lpstr>1.1 CDC-RDC Basic Knowledge:</vt:lpstr>
      <vt:lpstr>Synchronous vs. Asynchronous</vt:lpstr>
      <vt:lpstr>Coin Toss Analogy</vt:lpstr>
      <vt:lpstr>What is Clock Domain Crossing? </vt:lpstr>
      <vt:lpstr>Why do CDCs need fixing?</vt:lpstr>
      <vt:lpstr>Why do CDCs need fixing?</vt:lpstr>
      <vt:lpstr>Why do CDCs need fixing?</vt:lpstr>
      <vt:lpstr>MTBF Mean Time Between Failures</vt:lpstr>
      <vt:lpstr>Synchronization</vt:lpstr>
      <vt:lpstr>PowerPoint Presentation</vt:lpstr>
      <vt:lpstr>PowerPoint Presentation</vt:lpstr>
      <vt:lpstr>Asynchronous Reset Release</vt:lpstr>
      <vt:lpstr>Asynchronous Reset Release</vt:lpstr>
      <vt:lpstr>The Reset assertion RDC problem</vt:lpstr>
      <vt:lpstr>1.2 CDC Setup &amp; Constraints</vt:lpstr>
      <vt:lpstr>PowerPoint Presentation</vt:lpstr>
      <vt:lpstr>Setup Constraints</vt:lpstr>
      <vt:lpstr>PowerPoint Presentation</vt:lpstr>
      <vt:lpstr>PowerPoint Presentation</vt:lpstr>
      <vt:lpstr>PowerPoint Presentation</vt:lpstr>
      <vt:lpstr>1.3 Structural CDC/RDC</vt:lpstr>
      <vt:lpstr>PowerPoint Presentation</vt:lpstr>
      <vt:lpstr>Structural CDC - Commonly Used Synchronization Schemes</vt:lpstr>
      <vt:lpstr>Structural CDC – User defined sync modules</vt:lpstr>
      <vt:lpstr>Structural CDC</vt:lpstr>
      <vt:lpstr>Structural CDC</vt:lpstr>
      <vt:lpstr>Structural CDC</vt:lpstr>
      <vt:lpstr>Structural CDC</vt:lpstr>
      <vt:lpstr>Structural CDC</vt:lpstr>
      <vt:lpstr> Asynchronous Reset De-assertion</vt:lpstr>
      <vt:lpstr>Reset-Domain Crossing</vt:lpstr>
      <vt:lpstr>1.4 CDC Assertions</vt:lpstr>
      <vt:lpstr>Structural CDC/RDC - Limitations</vt:lpstr>
      <vt:lpstr>PowerPoint Presentation</vt:lpstr>
      <vt:lpstr>Overcoming Limitations-Assertions based Verification</vt:lpstr>
      <vt:lpstr>Overcoming Limitations-Assertions based Verification</vt:lpstr>
      <vt:lpstr>Overcoming Limitations-Assertions based Verification</vt:lpstr>
      <vt:lpstr>Overcoming Limitations-Assertions based Verification</vt:lpstr>
      <vt:lpstr>ABV - Assertions based Verification</vt:lpstr>
      <vt:lpstr>Dynamic or Formal CDC Verification</vt:lpstr>
      <vt:lpstr>1.5 Hierarchical CDC/RDC</vt:lpstr>
      <vt:lpstr>CDC-RDC Hierarchical Flow</vt:lpstr>
      <vt:lpstr>PowerPoint Presentation</vt:lpstr>
      <vt:lpstr>PowerPoint Presentation</vt:lpstr>
      <vt:lpstr>CDC-RDC Hierarchical Flow</vt:lpstr>
      <vt:lpstr>CDC-RDC Hierarchical Flow</vt:lpstr>
      <vt:lpstr>2.1 Accellera CDC Working Group</vt:lpstr>
      <vt:lpstr>Accellera CDC WG initiative</vt:lpstr>
      <vt:lpstr>What was the problem?</vt:lpstr>
      <vt:lpstr>Accellera CDC WG initiative</vt:lpstr>
      <vt:lpstr>Achievements</vt:lpstr>
      <vt:lpstr>Accellera CDC WG Scope</vt:lpstr>
      <vt:lpstr>The Five Sub Working Groups</vt:lpstr>
      <vt:lpstr>2.2 Assertion Subgroup</vt:lpstr>
      <vt:lpstr>Assertion Subgroup Mission</vt:lpstr>
      <vt:lpstr>Assertion Subgroup</vt:lpstr>
      <vt:lpstr>Assertion Subgroup</vt:lpstr>
      <vt:lpstr>2.3 Output Collateral Subgroup</vt:lpstr>
      <vt:lpstr>Output Collateral Subgroup</vt:lpstr>
      <vt:lpstr>Attributes Table in LRM v0.4 </vt:lpstr>
      <vt:lpstr>Port Attribute Modelling</vt:lpstr>
      <vt:lpstr>cdc_set_clock_group (Tcl format)</vt:lpstr>
      <vt:lpstr>2.4 Testing Subgroup</vt:lpstr>
      <vt:lpstr>Testing Subgroup Mission</vt:lpstr>
      <vt:lpstr>Testing Subgroup Mission</vt:lpstr>
      <vt:lpstr>WIP (Work In Progress)</vt:lpstr>
      <vt:lpstr>2.5 Format Subgroup</vt:lpstr>
      <vt:lpstr>Format Subgroup Mission</vt:lpstr>
      <vt:lpstr>Format features</vt:lpstr>
      <vt:lpstr>IP-XACT Format for CDC (1/4)</vt:lpstr>
      <vt:lpstr>IP-XACT Format for CDC (2/4)</vt:lpstr>
      <vt:lpstr>IP-XACT Format for CDC (3/4)</vt:lpstr>
      <vt:lpstr>IP-XACT Format for CDC (4/4)</vt:lpstr>
      <vt:lpstr>TCL Format for CDC</vt:lpstr>
      <vt:lpstr>2.6 Training Subgroup</vt:lpstr>
      <vt:lpstr>Training Subgroup Mission</vt:lpstr>
      <vt:lpstr>Conferences</vt:lpstr>
      <vt:lpstr>2.7 Call For Contribution</vt:lpstr>
      <vt:lpstr>CDC LRM Draft 0.3 was open for public review till September 2024  </vt:lpstr>
      <vt:lpstr>Call for Contribution !   Accellera CDC Working Group </vt:lpstr>
      <vt:lpstr>Call for Contribution !   Accellera CDC Working Group </vt:lpstr>
      <vt:lpstr>CDC/RDC Interchange Format Standard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Barbara Benjamin</cp:lastModifiedBy>
  <cp:revision>43</cp:revision>
  <dcterms:created xsi:type="dcterms:W3CDTF">2021-01-27T14:15:57Z</dcterms:created>
  <dcterms:modified xsi:type="dcterms:W3CDTF">2025-02-11T19:10:22Z</dcterms:modified>
</cp:coreProperties>
</file>