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96" r:id="rId4"/>
  </p:sldMasterIdLst>
  <p:notesMasterIdLst>
    <p:notesMasterId r:id="rId76"/>
  </p:notesMasterIdLst>
  <p:handoutMasterIdLst>
    <p:handoutMasterId r:id="rId77"/>
  </p:handoutMasterIdLst>
  <p:sldIdLst>
    <p:sldId id="501" r:id="rId5"/>
    <p:sldId id="614" r:id="rId6"/>
    <p:sldId id="517" r:id="rId7"/>
    <p:sldId id="518" r:id="rId8"/>
    <p:sldId id="608" r:id="rId9"/>
    <p:sldId id="609" r:id="rId10"/>
    <p:sldId id="610" r:id="rId11"/>
    <p:sldId id="611" r:id="rId12"/>
    <p:sldId id="612" r:id="rId13"/>
    <p:sldId id="613" r:id="rId14"/>
    <p:sldId id="524" r:id="rId15"/>
    <p:sldId id="502" r:id="rId16"/>
    <p:sldId id="503" r:id="rId17"/>
    <p:sldId id="504" r:id="rId18"/>
    <p:sldId id="513" r:id="rId19"/>
    <p:sldId id="505" r:id="rId20"/>
    <p:sldId id="514" r:id="rId21"/>
    <p:sldId id="506" r:id="rId22"/>
    <p:sldId id="507" r:id="rId23"/>
    <p:sldId id="515" r:id="rId24"/>
    <p:sldId id="508" r:id="rId25"/>
    <p:sldId id="509" r:id="rId26"/>
    <p:sldId id="510" r:id="rId27"/>
    <p:sldId id="511" r:id="rId28"/>
    <p:sldId id="512" r:id="rId29"/>
    <p:sldId id="526"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28" r:id="rId43"/>
    <p:sldId id="539" r:id="rId44"/>
    <p:sldId id="629" r:id="rId45"/>
    <p:sldId id="575" r:id="rId46"/>
    <p:sldId id="630" r:id="rId47"/>
    <p:sldId id="576" r:id="rId48"/>
    <p:sldId id="631" r:id="rId49"/>
    <p:sldId id="577" r:id="rId50"/>
    <p:sldId id="632" r:id="rId51"/>
    <p:sldId id="574" r:id="rId52"/>
    <p:sldId id="573" r:id="rId53"/>
    <p:sldId id="588" r:id="rId54"/>
    <p:sldId id="543" r:id="rId55"/>
    <p:sldId id="599" r:id="rId56"/>
    <p:sldId id="592" r:id="rId57"/>
    <p:sldId id="593" r:id="rId58"/>
    <p:sldId id="594" r:id="rId59"/>
    <p:sldId id="567" r:id="rId60"/>
    <p:sldId id="568" r:id="rId61"/>
    <p:sldId id="569" r:id="rId62"/>
    <p:sldId id="570" r:id="rId63"/>
    <p:sldId id="571" r:id="rId64"/>
    <p:sldId id="572" r:id="rId65"/>
    <p:sldId id="555" r:id="rId66"/>
    <p:sldId id="556" r:id="rId67"/>
    <p:sldId id="557" r:id="rId68"/>
    <p:sldId id="558" r:id="rId69"/>
    <p:sldId id="559" r:id="rId70"/>
    <p:sldId id="560" r:id="rId71"/>
    <p:sldId id="561" r:id="rId72"/>
    <p:sldId id="604" r:id="rId73"/>
    <p:sldId id="606" r:id="rId74"/>
    <p:sldId id="564" r:id="rId75"/>
  </p:sldIdLst>
  <p:sldSz cx="9144000" cy="5143500" type="screen16x9"/>
  <p:notesSz cx="10048875" cy="6918325"/>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1392" userDrawn="1">
          <p15:clr>
            <a:srgbClr val="A4A3A4"/>
          </p15:clr>
        </p15:guide>
        <p15:guide id="2" orient="horz" pos="17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9BBB59"/>
    <a:srgbClr val="D99694"/>
    <a:srgbClr val="C0504D"/>
    <a:srgbClr val="4F81BD"/>
    <a:srgbClr val="385D8A"/>
    <a:srgbClr val="666666"/>
    <a:srgbClr val="665D8A"/>
    <a:srgbClr val="F8F7F3"/>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70240" autoAdjust="0"/>
  </p:normalViewPr>
  <p:slideViewPr>
    <p:cSldViewPr>
      <p:cViewPr varScale="1">
        <p:scale>
          <a:sx n="75" d="100"/>
          <a:sy n="75" d="100"/>
        </p:scale>
        <p:origin x="1618" y="48"/>
      </p:cViewPr>
      <p:guideLst>
        <p:guide pos="1392"/>
        <p:guide orient="horz" pos="17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54512" cy="345917"/>
          </a:xfrm>
          <a:prstGeom prst="rect">
            <a:avLst/>
          </a:prstGeom>
        </p:spPr>
        <p:txBody>
          <a:bodyPr vert="horz" lIns="92766" tIns="46383" rIns="92766" bIns="46383" rtlCol="0"/>
          <a:lstStyle>
            <a:lvl1pPr algn="l">
              <a:defRPr sz="1200"/>
            </a:lvl1pPr>
          </a:lstStyle>
          <a:p>
            <a:endParaRPr lang="de-DE"/>
          </a:p>
        </p:txBody>
      </p:sp>
      <p:sp>
        <p:nvSpPr>
          <p:cNvPr id="3" name="Datumsplatzhalter 2"/>
          <p:cNvSpPr>
            <a:spLocks noGrp="1"/>
          </p:cNvSpPr>
          <p:nvPr>
            <p:ph type="dt" sz="quarter" idx="1"/>
          </p:nvPr>
        </p:nvSpPr>
        <p:spPr>
          <a:xfrm>
            <a:off x="5692038" y="0"/>
            <a:ext cx="4354512" cy="345917"/>
          </a:xfrm>
          <a:prstGeom prst="rect">
            <a:avLst/>
          </a:prstGeom>
        </p:spPr>
        <p:txBody>
          <a:bodyPr vert="horz" lIns="92766" tIns="46383" rIns="92766" bIns="46383" rtlCol="0"/>
          <a:lstStyle>
            <a:lvl1pPr algn="r">
              <a:defRPr sz="1200"/>
            </a:lvl1pPr>
          </a:lstStyle>
          <a:p>
            <a:fld id="{9175845F-7813-4162-8E43-89DCBF023BA5}" type="datetimeFigureOut">
              <a:rPr lang="de-DE" smtClean="0"/>
              <a:pPr/>
              <a:t>13.09.2017</a:t>
            </a:fld>
            <a:endParaRPr lang="de-DE"/>
          </a:p>
        </p:txBody>
      </p:sp>
      <p:sp>
        <p:nvSpPr>
          <p:cNvPr id="4" name="Fußzeilenplatzhalter 3"/>
          <p:cNvSpPr>
            <a:spLocks noGrp="1"/>
          </p:cNvSpPr>
          <p:nvPr>
            <p:ph type="ftr" sz="quarter" idx="2"/>
          </p:nvPr>
        </p:nvSpPr>
        <p:spPr>
          <a:xfrm>
            <a:off x="1" y="6571208"/>
            <a:ext cx="4354512" cy="345917"/>
          </a:xfrm>
          <a:prstGeom prst="rect">
            <a:avLst/>
          </a:prstGeom>
        </p:spPr>
        <p:txBody>
          <a:bodyPr vert="horz" lIns="92766" tIns="46383" rIns="92766" bIns="46383" rtlCol="0" anchor="b"/>
          <a:lstStyle>
            <a:lvl1pPr algn="l">
              <a:defRPr sz="1200"/>
            </a:lvl1pPr>
          </a:lstStyle>
          <a:p>
            <a:endParaRPr lang="de-DE"/>
          </a:p>
        </p:txBody>
      </p:sp>
      <p:sp>
        <p:nvSpPr>
          <p:cNvPr id="5" name="Foliennummernplatzhalter 4"/>
          <p:cNvSpPr>
            <a:spLocks noGrp="1"/>
          </p:cNvSpPr>
          <p:nvPr>
            <p:ph type="sldNum" sz="quarter" idx="3"/>
          </p:nvPr>
        </p:nvSpPr>
        <p:spPr>
          <a:xfrm>
            <a:off x="5692038" y="6571208"/>
            <a:ext cx="4354512" cy="345917"/>
          </a:xfrm>
          <a:prstGeom prst="rect">
            <a:avLst/>
          </a:prstGeom>
        </p:spPr>
        <p:txBody>
          <a:bodyPr vert="horz" lIns="92766" tIns="46383" rIns="92766" bIns="46383" rtlCol="0" anchor="b"/>
          <a:lstStyle>
            <a:lvl1pPr algn="r">
              <a:defRPr sz="1200"/>
            </a:lvl1pPr>
          </a:lstStyle>
          <a:p>
            <a:fld id="{568AD7C4-ADB3-4393-A709-E94E9DB0B97C}" type="slidenum">
              <a:rPr lang="de-DE" smtClean="0"/>
              <a:pPr/>
              <a:t>‹#›</a:t>
            </a:fld>
            <a:endParaRPr lang="de-DE"/>
          </a:p>
        </p:txBody>
      </p:sp>
    </p:spTree>
    <p:extLst>
      <p:ext uri="{BB962C8B-B14F-4D97-AF65-F5344CB8AC3E}">
        <p14:creationId xmlns:p14="http://schemas.microsoft.com/office/powerpoint/2010/main" val="313074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4512" cy="345917"/>
          </a:xfrm>
          <a:prstGeom prst="rect">
            <a:avLst/>
          </a:prstGeom>
        </p:spPr>
        <p:txBody>
          <a:bodyPr vert="horz" wrap="square" lIns="92766" tIns="46383" rIns="92766" bIns="4638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692038" y="0"/>
            <a:ext cx="4354512" cy="345917"/>
          </a:xfrm>
          <a:prstGeom prst="rect">
            <a:avLst/>
          </a:prstGeom>
        </p:spPr>
        <p:txBody>
          <a:bodyPr vert="horz" wrap="square" lIns="92766" tIns="46383" rIns="92766" bIns="46383" numCol="1" anchor="t" anchorCtr="0" compatLnSpc="1">
            <a:prstTxWarp prst="textNoShape">
              <a:avLst/>
            </a:prstTxWarp>
          </a:bodyPr>
          <a:lstStyle>
            <a:lvl1pPr algn="r">
              <a:defRPr sz="1200">
                <a:latin typeface="Calibri" pitchFamily="34" charset="0"/>
              </a:defRPr>
            </a:lvl1pPr>
          </a:lstStyle>
          <a:p>
            <a:pPr>
              <a:defRPr/>
            </a:pPr>
            <a:fld id="{0A20AF34-6582-494F-851E-89D0463C3413}" type="datetimeFigureOut">
              <a:rPr lang="en-US"/>
              <a:pPr>
                <a:defRPr/>
              </a:pPr>
              <a:t>9/13/2017</a:t>
            </a:fld>
            <a:endParaRPr lang="en-US"/>
          </a:p>
        </p:txBody>
      </p:sp>
      <p:sp>
        <p:nvSpPr>
          <p:cNvPr id="4" name="Slide Image Placeholder 3"/>
          <p:cNvSpPr>
            <a:spLocks noGrp="1" noRot="1" noChangeAspect="1"/>
          </p:cNvSpPr>
          <p:nvPr>
            <p:ph type="sldImg" idx="2"/>
          </p:nvPr>
        </p:nvSpPr>
        <p:spPr>
          <a:xfrm>
            <a:off x="2719388" y="519113"/>
            <a:ext cx="4610100" cy="2593975"/>
          </a:xfrm>
          <a:prstGeom prst="rect">
            <a:avLst/>
          </a:prstGeom>
          <a:noFill/>
          <a:ln w="12700">
            <a:solidFill>
              <a:prstClr val="black"/>
            </a:solidFill>
          </a:ln>
        </p:spPr>
        <p:txBody>
          <a:bodyPr vert="horz" lIns="92766" tIns="46383" rIns="92766" bIns="46383" rtlCol="0" anchor="ctr"/>
          <a:lstStyle/>
          <a:p>
            <a:pPr lvl="0"/>
            <a:endParaRPr lang="en-US" noProof="0"/>
          </a:p>
        </p:txBody>
      </p:sp>
      <p:sp>
        <p:nvSpPr>
          <p:cNvPr id="5" name="Notes Placeholder 4"/>
          <p:cNvSpPr>
            <a:spLocks noGrp="1"/>
          </p:cNvSpPr>
          <p:nvPr>
            <p:ph type="body" sz="quarter" idx="3"/>
          </p:nvPr>
        </p:nvSpPr>
        <p:spPr>
          <a:xfrm>
            <a:off x="1004888" y="3286205"/>
            <a:ext cx="8039100" cy="3113247"/>
          </a:xfrm>
          <a:prstGeom prst="rect">
            <a:avLst/>
          </a:prstGeom>
        </p:spPr>
        <p:txBody>
          <a:bodyPr vert="horz" lIns="92766" tIns="46383" rIns="92766" bIns="463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571208"/>
            <a:ext cx="4354512" cy="345917"/>
          </a:xfrm>
          <a:prstGeom prst="rect">
            <a:avLst/>
          </a:prstGeom>
        </p:spPr>
        <p:txBody>
          <a:bodyPr vert="horz" wrap="square" lIns="92766" tIns="46383" rIns="92766" bIns="4638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692038" y="6571208"/>
            <a:ext cx="4354512" cy="345917"/>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itchFamily="34" charset="0"/>
              </a:defRPr>
            </a:lvl1pPr>
          </a:lstStyle>
          <a:p>
            <a:pPr>
              <a:defRPr/>
            </a:pPr>
            <a:fld id="{F1248D3D-B91D-4C0E-B577-B2CAAE2DB882}" type="slidenum">
              <a:rPr lang="en-US"/>
              <a:pPr>
                <a:defRPr/>
              </a:pPr>
              <a:t>‹#›</a:t>
            </a:fld>
            <a:endParaRPr lang="en-US"/>
          </a:p>
        </p:txBody>
      </p:sp>
    </p:spTree>
    <p:extLst>
      <p:ext uri="{BB962C8B-B14F-4D97-AF65-F5344CB8AC3E}">
        <p14:creationId xmlns:p14="http://schemas.microsoft.com/office/powerpoint/2010/main" val="1157614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248D3D-B91D-4C0E-B577-B2CAAE2DB882}" type="slidenum">
              <a:rPr lang="en-US" smtClean="0"/>
              <a:pPr>
                <a:defRPr/>
              </a:pPr>
              <a:t>2</a:t>
            </a:fld>
            <a:endParaRPr lang="en-US"/>
          </a:p>
        </p:txBody>
      </p:sp>
    </p:spTree>
    <p:extLst>
      <p:ext uri="{BB962C8B-B14F-4D97-AF65-F5344CB8AC3E}">
        <p14:creationId xmlns:p14="http://schemas.microsoft.com/office/powerpoint/2010/main" val="14682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18</a:t>
            </a:fld>
            <a:endParaRPr lang="en-US" dirty="0"/>
          </a:p>
        </p:txBody>
      </p:sp>
    </p:spTree>
    <p:extLst>
      <p:ext uri="{BB962C8B-B14F-4D97-AF65-F5344CB8AC3E}">
        <p14:creationId xmlns:p14="http://schemas.microsoft.com/office/powerpoint/2010/main" val="259319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19</a:t>
            </a:fld>
            <a:endParaRPr lang="en-US" dirty="0"/>
          </a:p>
        </p:txBody>
      </p:sp>
    </p:spTree>
    <p:extLst>
      <p:ext uri="{BB962C8B-B14F-4D97-AF65-F5344CB8AC3E}">
        <p14:creationId xmlns:p14="http://schemas.microsoft.com/office/powerpoint/2010/main" val="244870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20</a:t>
            </a:fld>
            <a:endParaRPr lang="en-US" dirty="0"/>
          </a:p>
        </p:txBody>
      </p:sp>
    </p:spTree>
    <p:extLst>
      <p:ext uri="{BB962C8B-B14F-4D97-AF65-F5344CB8AC3E}">
        <p14:creationId xmlns:p14="http://schemas.microsoft.com/office/powerpoint/2010/main" val="299123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21</a:t>
            </a:fld>
            <a:endParaRPr lang="en-US" dirty="0"/>
          </a:p>
        </p:txBody>
      </p:sp>
    </p:spTree>
    <p:extLst>
      <p:ext uri="{BB962C8B-B14F-4D97-AF65-F5344CB8AC3E}">
        <p14:creationId xmlns:p14="http://schemas.microsoft.com/office/powerpoint/2010/main" val="152229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22</a:t>
            </a:fld>
            <a:endParaRPr lang="en-US" dirty="0"/>
          </a:p>
        </p:txBody>
      </p:sp>
    </p:spTree>
    <p:extLst>
      <p:ext uri="{BB962C8B-B14F-4D97-AF65-F5344CB8AC3E}">
        <p14:creationId xmlns:p14="http://schemas.microsoft.com/office/powerpoint/2010/main" val="351073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23</a:t>
            </a:fld>
            <a:endParaRPr lang="en-US" dirty="0"/>
          </a:p>
        </p:txBody>
      </p:sp>
    </p:spTree>
    <p:extLst>
      <p:ext uri="{BB962C8B-B14F-4D97-AF65-F5344CB8AC3E}">
        <p14:creationId xmlns:p14="http://schemas.microsoft.com/office/powerpoint/2010/main" val="2141006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24</a:t>
            </a:fld>
            <a:endParaRPr lang="en-US" dirty="0"/>
          </a:p>
        </p:txBody>
      </p:sp>
    </p:spTree>
    <p:extLst>
      <p:ext uri="{BB962C8B-B14F-4D97-AF65-F5344CB8AC3E}">
        <p14:creationId xmlns:p14="http://schemas.microsoft.com/office/powerpoint/2010/main" val="387286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25</a:t>
            </a:fld>
            <a:endParaRPr lang="en-US" dirty="0"/>
          </a:p>
        </p:txBody>
      </p:sp>
    </p:spTree>
    <p:extLst>
      <p:ext uri="{BB962C8B-B14F-4D97-AF65-F5344CB8AC3E}">
        <p14:creationId xmlns:p14="http://schemas.microsoft.com/office/powerpoint/2010/main" val="63848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41</a:t>
            </a:fld>
            <a:endParaRPr lang="en-US" dirty="0"/>
          </a:p>
        </p:txBody>
      </p:sp>
    </p:spTree>
    <p:extLst>
      <p:ext uri="{BB962C8B-B14F-4D97-AF65-F5344CB8AC3E}">
        <p14:creationId xmlns:p14="http://schemas.microsoft.com/office/powerpoint/2010/main" val="364936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42</a:t>
            </a:fld>
            <a:endParaRPr lang="en-US" dirty="0"/>
          </a:p>
        </p:txBody>
      </p:sp>
    </p:spTree>
    <p:extLst>
      <p:ext uri="{BB962C8B-B14F-4D97-AF65-F5344CB8AC3E}">
        <p14:creationId xmlns:p14="http://schemas.microsoft.com/office/powerpoint/2010/main" val="189029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understand why Portable Stimulus</a:t>
            </a:r>
            <a:r>
              <a:rPr lang="en-US" baseline="0"/>
              <a:t> is needed, we have to look, yet again, at the problem of increasing complexity. Regardless of whether you measure design complexity by number of gates, amount of IP, number of embedded processors, software content, or any other metric, the relentless increase in complexity continues. This means that once again, we're at the point where Verification needs a productivity boost to be able to keep pace. One issue is that the verification process itself has become a larger problem where, to support large SoC design verification, many different execution platforms are used, from simulation to emulation and FPGA prototyping. Historically, each of these platforms required a different way of specifying tests, usually written by different stakeholders. We're at the point where productivity demands that we be able to reuse test intent across all these platforms. Just like synthesis enabled the design productivity jump from gate-level to RTL, and UVM enabled the verification productivity jump from directed testing to constrained random transaction-level testing, the problem of SoC-level verification requires a higher level of abstraction and, just like synthesis and constrained-random, the use of automation.</a:t>
            </a:r>
            <a:endParaRPr lang="en-US"/>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5</a:t>
            </a:fld>
            <a:endParaRPr lang="en-US" dirty="0"/>
          </a:p>
        </p:txBody>
      </p:sp>
    </p:spTree>
    <p:extLst>
      <p:ext uri="{BB962C8B-B14F-4D97-AF65-F5344CB8AC3E}">
        <p14:creationId xmlns:p14="http://schemas.microsoft.com/office/powerpoint/2010/main" val="94276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43</a:t>
            </a:fld>
            <a:endParaRPr lang="en-US" dirty="0"/>
          </a:p>
        </p:txBody>
      </p:sp>
    </p:spTree>
    <p:extLst>
      <p:ext uri="{BB962C8B-B14F-4D97-AF65-F5344CB8AC3E}">
        <p14:creationId xmlns:p14="http://schemas.microsoft.com/office/powerpoint/2010/main" val="259094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44</a:t>
            </a:fld>
            <a:endParaRPr lang="en-US" dirty="0"/>
          </a:p>
        </p:txBody>
      </p:sp>
    </p:spTree>
    <p:extLst>
      <p:ext uri="{BB962C8B-B14F-4D97-AF65-F5344CB8AC3E}">
        <p14:creationId xmlns:p14="http://schemas.microsoft.com/office/powerpoint/2010/main" val="356899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45</a:t>
            </a:fld>
            <a:endParaRPr lang="en-US" dirty="0"/>
          </a:p>
        </p:txBody>
      </p:sp>
    </p:spTree>
    <p:extLst>
      <p:ext uri="{BB962C8B-B14F-4D97-AF65-F5344CB8AC3E}">
        <p14:creationId xmlns:p14="http://schemas.microsoft.com/office/powerpoint/2010/main" val="637531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46</a:t>
            </a:fld>
            <a:endParaRPr lang="en-US" dirty="0"/>
          </a:p>
        </p:txBody>
      </p:sp>
    </p:spTree>
    <p:extLst>
      <p:ext uri="{BB962C8B-B14F-4D97-AF65-F5344CB8AC3E}">
        <p14:creationId xmlns:p14="http://schemas.microsoft.com/office/powerpoint/2010/main" val="820873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47</a:t>
            </a:fld>
            <a:endParaRPr lang="en-US" dirty="0"/>
          </a:p>
        </p:txBody>
      </p:sp>
    </p:spTree>
    <p:extLst>
      <p:ext uri="{BB962C8B-B14F-4D97-AF65-F5344CB8AC3E}">
        <p14:creationId xmlns:p14="http://schemas.microsoft.com/office/powerpoint/2010/main" val="3367052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48</a:t>
            </a:fld>
            <a:endParaRPr lang="en-US" dirty="0"/>
          </a:p>
        </p:txBody>
      </p:sp>
    </p:spTree>
    <p:extLst>
      <p:ext uri="{BB962C8B-B14F-4D97-AF65-F5344CB8AC3E}">
        <p14:creationId xmlns:p14="http://schemas.microsoft.com/office/powerpoint/2010/main" val="1474525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53</a:t>
            </a:fld>
            <a:endParaRPr lang="en-US" dirty="0"/>
          </a:p>
        </p:txBody>
      </p:sp>
    </p:spTree>
    <p:extLst>
      <p:ext uri="{BB962C8B-B14F-4D97-AF65-F5344CB8AC3E}">
        <p14:creationId xmlns:p14="http://schemas.microsoft.com/office/powerpoint/2010/main" val="284728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54</a:t>
            </a:fld>
            <a:endParaRPr lang="en-US" dirty="0"/>
          </a:p>
        </p:txBody>
      </p:sp>
    </p:spTree>
    <p:extLst>
      <p:ext uri="{BB962C8B-B14F-4D97-AF65-F5344CB8AC3E}">
        <p14:creationId xmlns:p14="http://schemas.microsoft.com/office/powerpoint/2010/main" val="1556928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55</a:t>
            </a:fld>
            <a:endParaRPr lang="en-US" dirty="0"/>
          </a:p>
        </p:txBody>
      </p:sp>
    </p:spTree>
    <p:extLst>
      <p:ext uri="{BB962C8B-B14F-4D97-AF65-F5344CB8AC3E}">
        <p14:creationId xmlns:p14="http://schemas.microsoft.com/office/powerpoint/2010/main" val="28264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A1563-A123-7F49-86F9-65F01B314A55}" type="slidenum">
              <a:rPr lang="en-US" smtClean="0"/>
              <a:t>63</a:t>
            </a:fld>
            <a:endParaRPr lang="en-US"/>
          </a:p>
        </p:txBody>
      </p:sp>
    </p:spTree>
    <p:extLst>
      <p:ext uri="{BB962C8B-B14F-4D97-AF65-F5344CB8AC3E}">
        <p14:creationId xmlns:p14="http://schemas.microsoft.com/office/powerpoint/2010/main" val="20988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Taking a closer look, a typical project tends to migrate from doing IP block testing in simulation using SystemVerilog and UVM, to running subsystem or full system tests in emulation or prototyping where the test might be C code running on an embedded processor. The cost of migrating tests from one format to another is very high. Even if you successfully convert your tests along the way, it still takes time to do, and errors are always introduced along the way. We've come a long way in using UVM to create constrained-random tests at the block level, but for performance and other reasons, as we'll see, UVM is not the best solution for creating complex system-level tests. System-level tests are typically written in C and, while they might be able to rely on a bit of UVM to drive external traffic, they are mostly directed tests, which limits their effectiveness as we all know. They are hard to create in the first place and, because SoC-level interactions are so complex, they often miss corner cases which is a huge problem.</a:t>
            </a:r>
            <a:endParaRPr lang="en-US"/>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6</a:t>
            </a:fld>
            <a:endParaRPr lang="en-US" dirty="0"/>
          </a:p>
        </p:txBody>
      </p:sp>
    </p:spTree>
    <p:extLst>
      <p:ext uri="{BB962C8B-B14F-4D97-AF65-F5344CB8AC3E}">
        <p14:creationId xmlns:p14="http://schemas.microsoft.com/office/powerpoint/2010/main" val="1407977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4A1563-A123-7F49-86F9-65F01B314A55}" type="slidenum">
              <a:rPr lang="en-US" smtClean="0"/>
              <a:t>64</a:t>
            </a:fld>
            <a:endParaRPr lang="en-US"/>
          </a:p>
        </p:txBody>
      </p:sp>
    </p:spTree>
    <p:extLst>
      <p:ext uri="{BB962C8B-B14F-4D97-AF65-F5344CB8AC3E}">
        <p14:creationId xmlns:p14="http://schemas.microsoft.com/office/powerpoint/2010/main" val="1973527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Note:</a:t>
            </a:r>
            <a:r>
              <a:rPr lang="en-US" baseline="0" dirty="0"/>
              <a:t> Spiderman is very apropos, not just because of the quote, but because, well “action sequence”…</a:t>
            </a:r>
            <a:endParaRPr lang="en-US" dirty="0"/>
          </a:p>
        </p:txBody>
      </p:sp>
      <p:sp>
        <p:nvSpPr>
          <p:cNvPr id="4" name="Slide Number Placeholder 3"/>
          <p:cNvSpPr>
            <a:spLocks noGrp="1"/>
          </p:cNvSpPr>
          <p:nvPr>
            <p:ph type="sldNum" sz="quarter" idx="10"/>
          </p:nvPr>
        </p:nvSpPr>
        <p:spPr/>
        <p:txBody>
          <a:bodyPr/>
          <a:lstStyle/>
          <a:p>
            <a:fld id="{5C4A1563-A123-7F49-86F9-65F01B314A55}" type="slidenum">
              <a:rPr lang="en-US" smtClean="0"/>
              <a:t>65</a:t>
            </a:fld>
            <a:endParaRPr lang="en-US"/>
          </a:p>
        </p:txBody>
      </p:sp>
    </p:spTree>
    <p:extLst>
      <p:ext uri="{BB962C8B-B14F-4D97-AF65-F5344CB8AC3E}">
        <p14:creationId xmlns:p14="http://schemas.microsoft.com/office/powerpoint/2010/main" val="393230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Remember</a:t>
            </a:r>
            <a:r>
              <a:rPr lang="en-US" baseline="0" dirty="0"/>
              <a:t> the Portability Challenge of monitoring coverage on non-simulation platforms??</a:t>
            </a:r>
            <a:endParaRPr lang="en-US" dirty="0"/>
          </a:p>
        </p:txBody>
      </p:sp>
      <p:sp>
        <p:nvSpPr>
          <p:cNvPr id="4" name="Slide Number Placeholder 3"/>
          <p:cNvSpPr>
            <a:spLocks noGrp="1"/>
          </p:cNvSpPr>
          <p:nvPr>
            <p:ph type="sldNum" sz="quarter" idx="10"/>
          </p:nvPr>
        </p:nvSpPr>
        <p:spPr/>
        <p:txBody>
          <a:bodyPr/>
          <a:lstStyle/>
          <a:p>
            <a:fld id="{5C4A1563-A123-7F49-86F9-65F01B314A55}" type="slidenum">
              <a:rPr lang="en-US" smtClean="0"/>
              <a:t>66</a:t>
            </a:fld>
            <a:endParaRPr lang="en-US"/>
          </a:p>
        </p:txBody>
      </p:sp>
    </p:spTree>
    <p:extLst>
      <p:ext uri="{BB962C8B-B14F-4D97-AF65-F5344CB8AC3E}">
        <p14:creationId xmlns:p14="http://schemas.microsoft.com/office/powerpoint/2010/main" val="1151355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action data_in sends a pkt_stream into the data port. </a:t>
            </a:r>
          </a:p>
          <a:p>
            <a:r>
              <a:rPr lang="en-US" baseline="0"/>
              <a:t>action setup sets the uart in tx(1)/rx(0) mode, configures dmac with src address, dest address, and two flags indicating whether src/dest address increases or not. If uart is src/dest, address does not increment. If mem is src/dest, address does increment. If uart is transmitting, command sets the number of stop bits.</a:t>
            </a:r>
          </a:p>
          <a:p>
            <a:r>
              <a:rPr lang="en-US" baseline="0"/>
              <a:t>dma_d2m action takes a stream input, so it runs in parallel with data_in, uart in receive mode, data concurrently dma'd into mem via pkt_buf output. Will add dma_channel resource later</a:t>
            </a:r>
          </a:p>
          <a:p>
            <a:pPr defTabSz="956737">
              <a:defRPr/>
            </a:pPr>
            <a:r>
              <a:rPr lang="en-US" baseline="0"/>
              <a:t>dma_m2d action takes a memory input, so it runs in parallel with data_out, uart in transmit mode, data concurrently dma'd into uart via pkt_buf input. Will add dma_channel resource later</a:t>
            </a:r>
          </a:p>
          <a:p>
            <a:endParaRPr lang="en-US"/>
          </a:p>
        </p:txBody>
      </p:sp>
      <p:sp>
        <p:nvSpPr>
          <p:cNvPr id="4" name="Date Placeholder 3"/>
          <p:cNvSpPr>
            <a:spLocks noGrp="1"/>
          </p:cNvSpPr>
          <p:nvPr>
            <p:ph type="dt" idx="10"/>
          </p:nvPr>
        </p:nvSpPr>
        <p:spPr/>
        <p:txBody>
          <a:bodyPr/>
          <a:lstStyle/>
          <a:p>
            <a:endParaRPr lang="de-DE"/>
          </a:p>
        </p:txBody>
      </p:sp>
      <p:sp>
        <p:nvSpPr>
          <p:cNvPr id="5" name="Slide Number Placeholder 4"/>
          <p:cNvSpPr>
            <a:spLocks noGrp="1"/>
          </p:cNvSpPr>
          <p:nvPr>
            <p:ph type="sldNum" sz="quarter" idx="11"/>
          </p:nvPr>
        </p:nvSpPr>
        <p:spPr/>
        <p:txBody>
          <a:bodyPr/>
          <a:lstStyle/>
          <a:p>
            <a:fld id="{B780A739-2F20-47C1-8A40-9FA991D4561E}" type="slidenum">
              <a:rPr lang="de-DE" smtClean="0"/>
              <a:pPr/>
              <a:t>67</a:t>
            </a:fld>
            <a:endParaRPr lang="de-DE"/>
          </a:p>
        </p:txBody>
      </p:sp>
    </p:spTree>
    <p:extLst>
      <p:ext uri="{BB962C8B-B14F-4D97-AF65-F5344CB8AC3E}">
        <p14:creationId xmlns:p14="http://schemas.microsoft.com/office/powerpoint/2010/main" val="153472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Instead, what we need is a single specification of the test intent that can be reused across all of these platforms and by all the different users in a typical project. The</a:t>
            </a:r>
            <a:r>
              <a:rPr lang="en-US" baseline="0"/>
              <a:t> ideal way to ensure the portability, as we'll see, is to define the test at the scenario level, where we capture the interactions between the different parts of the system as well as their dependencies and resource contention issues, since these are usually the source of problems at the system level. By specifying the test intent at this higher level of abstraction, we can let a tool automate the generation of target-specific implementations of the tests, regardless of what platform we're targeting, and also to customize the generated test based on specific requirements of the desired platform. As we'll see, this also allows us to reuse these Portable Stimulus tests from project to project, where important factors like the number of embedded processors, or the number of available DMA channels or other design-specific parameters might change.</a:t>
            </a:r>
            <a:endParaRPr lang="en-US"/>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7</a:t>
            </a:fld>
            <a:endParaRPr lang="en-US" dirty="0"/>
          </a:p>
        </p:txBody>
      </p:sp>
    </p:spTree>
    <p:extLst>
      <p:ext uri="{BB962C8B-B14F-4D97-AF65-F5344CB8AC3E}">
        <p14:creationId xmlns:p14="http://schemas.microsoft.com/office/powerpoint/2010/main" val="66878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12</a:t>
            </a:fld>
            <a:endParaRPr lang="en-US" dirty="0"/>
          </a:p>
        </p:txBody>
      </p:sp>
    </p:spTree>
    <p:extLst>
      <p:ext uri="{BB962C8B-B14F-4D97-AF65-F5344CB8AC3E}">
        <p14:creationId xmlns:p14="http://schemas.microsoft.com/office/powerpoint/2010/main" val="90848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13</a:t>
            </a:fld>
            <a:endParaRPr lang="en-US" dirty="0"/>
          </a:p>
        </p:txBody>
      </p:sp>
    </p:spTree>
    <p:extLst>
      <p:ext uri="{BB962C8B-B14F-4D97-AF65-F5344CB8AC3E}">
        <p14:creationId xmlns:p14="http://schemas.microsoft.com/office/powerpoint/2010/main" val="7162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effectLst/>
                <a:latin typeface="+mn-lt"/>
                <a:ea typeface="+mn-ea"/>
                <a:cs typeface="+mn-cs"/>
              </a:rPr>
              <a:t>A </a:t>
            </a:r>
            <a:r>
              <a:rPr lang="en-IN" sz="1200" b="0" i="1" kern="1200" dirty="0" smtClean="0">
                <a:solidFill>
                  <a:schemeClr val="tx1"/>
                </a:solidFill>
                <a:effectLst/>
                <a:latin typeface="+mn-lt"/>
                <a:ea typeface="+mn-ea"/>
                <a:cs typeface="+mn-cs"/>
              </a:rPr>
              <a:t>flow object </a:t>
            </a:r>
            <a:r>
              <a:rPr lang="en-IN" sz="1200" b="0" i="0" kern="1200" dirty="0" smtClean="0">
                <a:solidFill>
                  <a:schemeClr val="tx1"/>
                </a:solidFill>
                <a:effectLst/>
                <a:latin typeface="+mn-lt"/>
                <a:ea typeface="+mn-ea"/>
                <a:cs typeface="+mn-cs"/>
              </a:rPr>
              <a:t>represents incoming or outgoing data/control flow for actions</a:t>
            </a:r>
            <a:r>
              <a:rPr lang="en-IN" dirty="0" smtClean="0"/>
              <a:t> </a:t>
            </a:r>
            <a:br>
              <a:rPr lang="en-IN" dirty="0" smtClean="0"/>
            </a:br>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14</a:t>
            </a:fld>
            <a:endParaRPr lang="en-US" dirty="0"/>
          </a:p>
        </p:txBody>
      </p:sp>
    </p:spTree>
    <p:extLst>
      <p:ext uri="{BB962C8B-B14F-4D97-AF65-F5344CB8AC3E}">
        <p14:creationId xmlns:p14="http://schemas.microsoft.com/office/powerpoint/2010/main" val="8503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Buffer objects represent data items in some persistent storage that can be written and read.</a:t>
            </a:r>
            <a:r>
              <a:rPr lang="en-IN" dirty="0" smtClean="0"/>
              <a:t> </a:t>
            </a:r>
            <a:br>
              <a:rPr lang="en-IN" dirty="0" smtClean="0"/>
            </a:br>
            <a:r>
              <a:rPr lang="en-IN" sz="1200" b="0" i="0" kern="1200" dirty="0" smtClean="0">
                <a:solidFill>
                  <a:schemeClr val="tx1"/>
                </a:solidFill>
                <a:effectLst/>
                <a:latin typeface="+mn-lt"/>
                <a:ea typeface="+mn-ea"/>
                <a:cs typeface="+mn-cs"/>
              </a:rPr>
              <a:t>Stream objects represent transient data or control exchanged between actions during concurrent activity</a:t>
            </a:r>
            <a:r>
              <a:rPr lang="en-IN" dirty="0" smtClean="0"/>
              <a:t> </a:t>
            </a:r>
            <a:br>
              <a:rPr lang="en-IN" dirty="0" smtClean="0"/>
            </a:br>
            <a:r>
              <a:rPr lang="en-IN" sz="1200" b="0" i="0" kern="1200" dirty="0" smtClean="0">
                <a:solidFill>
                  <a:schemeClr val="tx1"/>
                </a:solidFill>
                <a:effectLst/>
                <a:latin typeface="+mn-lt"/>
                <a:ea typeface="+mn-ea"/>
                <a:cs typeface="+mn-cs"/>
              </a:rPr>
              <a:t>State objects represent the state of some entity in the execution environment at a given time</a:t>
            </a:r>
            <a:r>
              <a:rPr lang="en-IN" dirty="0" smtClean="0"/>
              <a:t> </a:t>
            </a:r>
            <a:br>
              <a:rPr lang="en-IN" dirty="0" smtClean="0"/>
            </a:br>
            <a:endParaRPr lang="en-IN" dirty="0" smtClean="0"/>
          </a:p>
          <a:p>
            <a:endParaRPr lang="en-IN" dirty="0"/>
          </a:p>
        </p:txBody>
      </p:sp>
      <p:sp>
        <p:nvSpPr>
          <p:cNvPr id="4" name="Slide Number Placeholder 3"/>
          <p:cNvSpPr>
            <a:spLocks noGrp="1"/>
          </p:cNvSpPr>
          <p:nvPr>
            <p:ph type="sldNum" sz="quarter" idx="10"/>
          </p:nvPr>
        </p:nvSpPr>
        <p:spPr/>
        <p:txBody>
          <a:bodyPr/>
          <a:lstStyle/>
          <a:p>
            <a:pPr>
              <a:defRPr/>
            </a:pPr>
            <a:fld id="{F1248D3D-B91D-4C0E-B577-B2CAAE2DB882}" type="slidenum">
              <a:rPr lang="en-US" smtClean="0"/>
              <a:pPr>
                <a:defRPr/>
              </a:pPr>
              <a:t>15</a:t>
            </a:fld>
            <a:endParaRPr lang="en-US"/>
          </a:p>
        </p:txBody>
      </p:sp>
    </p:spTree>
    <p:extLst>
      <p:ext uri="{BB962C8B-B14F-4D97-AF65-F5344CB8AC3E}">
        <p14:creationId xmlns:p14="http://schemas.microsoft.com/office/powerpoint/2010/main" val="172698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98569FDF-BDC4-4E82-AA41-EC853C883FD9}" type="slidenum">
              <a:rPr lang="en-US" smtClean="0"/>
              <a:pPr>
                <a:defRPr/>
              </a:pPr>
              <a:t>16</a:t>
            </a:fld>
            <a:endParaRPr lang="en-US" dirty="0"/>
          </a:p>
        </p:txBody>
      </p:sp>
    </p:spTree>
    <p:extLst>
      <p:ext uri="{BB962C8B-B14F-4D97-AF65-F5344CB8AC3E}">
        <p14:creationId xmlns:p14="http://schemas.microsoft.com/office/powerpoint/2010/main" val="3237841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572000"/>
            <a:ext cx="12192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9" name="Rectangle 8"/>
          <p:cNvSpPr/>
          <p:nvPr userDrawn="1"/>
        </p:nvSpPr>
        <p:spPr>
          <a:xfrm>
            <a:off x="7696200" y="4400550"/>
            <a:ext cx="144780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4461490"/>
            <a:ext cx="1336994" cy="621702"/>
          </a:xfrm>
          <a:prstGeom prst="rect">
            <a:avLst/>
          </a:prstGeom>
        </p:spPr>
      </p:pic>
      <p:pic>
        <p:nvPicPr>
          <p:cNvPr id="11" name="Picture 10" descr="accellera-logo-TM.png"/>
          <p:cNvPicPr>
            <a:picLocks noChangeAspect="1"/>
          </p:cNvPicPr>
          <p:nvPr userDrawn="1"/>
        </p:nvPicPr>
        <p:blipFill>
          <a:blip r:embed="rId3" cstate="print"/>
          <a:stretch>
            <a:fillRect/>
          </a:stretch>
        </p:blipFill>
        <p:spPr>
          <a:xfrm>
            <a:off x="108454" y="4479884"/>
            <a:ext cx="1463040" cy="603308"/>
          </a:xfrm>
          <a:prstGeom prst="rect">
            <a:avLst/>
          </a:prstGeom>
        </p:spPr>
      </p:pic>
      <p:sp>
        <p:nvSpPr>
          <p:cNvPr id="7" name="Footer Placeholder 6"/>
          <p:cNvSpPr>
            <a:spLocks noGrp="1"/>
          </p:cNvSpPr>
          <p:nvPr>
            <p:ph type="ftr" sz="quarter" idx="10"/>
          </p:nvPr>
        </p:nvSpPr>
        <p:spPr>
          <a:xfrm>
            <a:off x="3028950" y="4767263"/>
            <a:ext cx="3086100" cy="274637"/>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85851"/>
            <a:ext cx="8229600" cy="337185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10" name="Slide Number Placeholder 9"/>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Footer Placeholder 6"/>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11" name="Slide Number Placeholder 10"/>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Footer Placeholder 10"/>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12" name="Slide Number Placeholder 11"/>
          <p:cNvSpPr>
            <a:spLocks noGrp="1"/>
          </p:cNvSpPr>
          <p:nvPr>
            <p:ph type="sldNum" sz="quarter" idx="11"/>
          </p:nvPr>
        </p:nvSpPr>
        <p:spPr>
          <a:xfrm>
            <a:off x="-5899" y="4829092"/>
            <a:ext cx="1453699" cy="274637"/>
          </a:xfrm>
        </p:spPr>
        <p:txBody>
          <a:bodyPr/>
          <a:lstStyle/>
          <a:p>
            <a:fld id="{932C83CF-386F-AF49-97E1-BC0CC6B422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7"/>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Footer Placeholder 7"/>
          <p:cNvSpPr>
            <a:spLocks noGrp="1"/>
          </p:cNvSpPr>
          <p:nvPr>
            <p:ph type="ftr" sz="quarter" idx="10"/>
          </p:nvPr>
        </p:nvSpPr>
        <p:spPr>
          <a:xfrm>
            <a:off x="3028950" y="4767263"/>
            <a:ext cx="3086100" cy="274637"/>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932C83CF-386F-AF49-97E1-BC0CC6B422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ccellera-logo-TM.png"/>
          <p:cNvPicPr>
            <a:picLocks noChangeAspect="1"/>
          </p:cNvPicPr>
          <p:nvPr userDrawn="1"/>
        </p:nvPicPr>
        <p:blipFill>
          <a:blip r:embed="rId12" cstate="print"/>
          <a:stretch>
            <a:fillRect/>
          </a:stretch>
        </p:blipFill>
        <p:spPr>
          <a:xfrm>
            <a:off x="76201" y="4671712"/>
            <a:ext cx="997851" cy="411480"/>
          </a:xfrm>
          <a:prstGeom prst="rect">
            <a:avLst/>
          </a:prstGeom>
        </p:spPr>
      </p:pic>
      <p:sp>
        <p:nvSpPr>
          <p:cNvPr id="9" name="Rectangle 8"/>
          <p:cNvSpPr/>
          <p:nvPr userDrawn="1"/>
        </p:nvSpPr>
        <p:spPr>
          <a:xfrm>
            <a:off x="0" y="0"/>
            <a:ext cx="9144000" cy="285750"/>
          </a:xfrm>
          <a:prstGeom prst="rect">
            <a:avLst/>
          </a:prstGeom>
          <a:gradFill>
            <a:gsLst>
              <a:gs pos="0">
                <a:schemeClr val="accent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96776" y="4503500"/>
            <a:ext cx="1246648" cy="579692"/>
          </a:xfrm>
          <a:prstGeom prst="rect">
            <a:avLst/>
          </a:prstGeom>
        </p:spPr>
      </p:pic>
      <p:sp>
        <p:nvSpPr>
          <p:cNvPr id="13" name="Slide Number Placeholder 12"/>
          <p:cNvSpPr>
            <a:spLocks noGrp="1"/>
          </p:cNvSpPr>
          <p:nvPr>
            <p:ph type="sldNum" sz="quarter" idx="4"/>
          </p:nvPr>
        </p:nvSpPr>
        <p:spPr>
          <a:xfrm>
            <a:off x="-5899" y="4829092"/>
            <a:ext cx="1453699"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32C83CF-386F-AF49-97E1-BC0CC6B422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4" r:id="rId7"/>
    <p:sldLayoutId id="2147483905" r:id="rId8"/>
    <p:sldLayoutId id="2147483906" r:id="rId9"/>
    <p:sldLayoutId id="2147483907" r:id="rId10"/>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An Introduction to the </a:t>
            </a:r>
            <a:r>
              <a:rPr lang="en-US" dirty="0" err="1"/>
              <a:t>Accellera</a:t>
            </a:r>
            <a:r>
              <a:rPr lang="en-US" dirty="0"/>
              <a:t> Portable Stimulus Standard</a:t>
            </a:r>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Portable Stimulus Is Not</a:t>
            </a:r>
          </a:p>
        </p:txBody>
      </p:sp>
      <p:sp>
        <p:nvSpPr>
          <p:cNvPr id="3" name="Content Placeholder 2"/>
          <p:cNvSpPr>
            <a:spLocks noGrp="1"/>
          </p:cNvSpPr>
          <p:nvPr>
            <p:ph idx="1"/>
          </p:nvPr>
        </p:nvSpPr>
        <p:spPr>
          <a:xfrm>
            <a:off x="457200" y="1047750"/>
            <a:ext cx="8458200" cy="3962400"/>
          </a:xfrm>
        </p:spPr>
        <p:txBody>
          <a:bodyPr>
            <a:normAutofit fontScale="92500" lnSpcReduction="10000"/>
          </a:bodyPr>
          <a:lstStyle/>
          <a:p>
            <a:r>
              <a:rPr lang="en-US" dirty="0"/>
              <a:t>A UVM replacement</a:t>
            </a:r>
          </a:p>
          <a:p>
            <a:r>
              <a:rPr lang="en-US" dirty="0"/>
              <a:t>A reference implementation</a:t>
            </a:r>
          </a:p>
          <a:p>
            <a:r>
              <a:rPr lang="en-US" dirty="0"/>
              <a:t>One forced level of abstraction</a:t>
            </a:r>
          </a:p>
          <a:p>
            <a:pPr lvl="1"/>
            <a:r>
              <a:rPr lang="en-US" dirty="0"/>
              <a:t>Expressing intent from different perspectives is a primary goal</a:t>
            </a:r>
          </a:p>
          <a:p>
            <a:r>
              <a:rPr lang="en-US" dirty="0"/>
              <a:t>Monolithic</a:t>
            </a:r>
          </a:p>
          <a:p>
            <a:pPr lvl="1"/>
            <a:r>
              <a:rPr lang="en-US" dirty="0">
                <a:sym typeface="Wingdings" panose="05000000000000000000" pitchFamily="2" charset="2"/>
              </a:rPr>
              <a:t>R</a:t>
            </a:r>
            <a:r>
              <a:rPr lang="en-US" dirty="0"/>
              <a:t>epresentations would typically be composed of portable parts</a:t>
            </a:r>
          </a:p>
          <a:p>
            <a:r>
              <a:rPr lang="en-US" dirty="0"/>
              <a:t>Two standards</a:t>
            </a:r>
          </a:p>
          <a:p>
            <a:pPr lvl="1"/>
            <a:r>
              <a:rPr lang="en-US" dirty="0"/>
              <a:t>DSL and C++ input formats describe 1:1 semantics</a:t>
            </a:r>
          </a:p>
          <a:p>
            <a:pPr lvl="1"/>
            <a:r>
              <a:rPr lang="en-US" dirty="0"/>
              <a:t>Tools shall consume both formats</a:t>
            </a:r>
          </a:p>
          <a:p>
            <a:r>
              <a:rPr lang="en-US" dirty="0"/>
              <a:t>Just stimulus</a:t>
            </a:r>
          </a:p>
          <a:p>
            <a:pPr lvl="1"/>
            <a:r>
              <a:rPr lang="en-US" dirty="0"/>
              <a:t>Models </a:t>
            </a:r>
            <a:r>
              <a:rPr lang="en-US" i="1" dirty="0"/>
              <a:t>Verification Intent</a:t>
            </a:r>
            <a:endParaRPr lang="en-US" dirty="0"/>
          </a:p>
          <a:p>
            <a:pPr lvl="1"/>
            <a:r>
              <a:rPr lang="en-US" dirty="0"/>
              <a:t>Stimulus, checks, coverage, scenario-level constraints</a:t>
            </a:r>
          </a:p>
          <a:p>
            <a:pPr lvl="1"/>
            <a:endParaRPr lang="en-US" dirty="0"/>
          </a:p>
          <a:p>
            <a:endParaRPr lang="en-US" dirty="0"/>
          </a:p>
        </p:txBody>
      </p:sp>
    </p:spTree>
    <p:extLst>
      <p:ext uri="{BB962C8B-B14F-4D97-AF65-F5344CB8AC3E}">
        <p14:creationId xmlns:p14="http://schemas.microsoft.com/office/powerpoint/2010/main" val="11861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&amp; constructs</a:t>
            </a:r>
          </a:p>
        </p:txBody>
      </p:sp>
      <p:sp>
        <p:nvSpPr>
          <p:cNvPr id="3" name="Text Placeholder 2"/>
          <p:cNvSpPr>
            <a:spLocks noGrp="1"/>
          </p:cNvSpPr>
          <p:nvPr>
            <p:ph type="body" idx="1"/>
          </p:nvPr>
        </p:nvSpPr>
        <p:spPr/>
        <p:txBody>
          <a:bodyPr/>
          <a:lstStyle/>
          <a:p>
            <a:r>
              <a:rPr lang="en-US" dirty="0"/>
              <a:t>Pradeep Salla, Mentor</a:t>
            </a:r>
          </a:p>
        </p:txBody>
      </p:sp>
    </p:spTree>
    <p:extLst>
      <p:ext uri="{BB962C8B-B14F-4D97-AF65-F5344CB8AC3E}">
        <p14:creationId xmlns:p14="http://schemas.microsoft.com/office/powerpoint/2010/main" val="665266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The Steps to Creating a Portable Stimulus Model</a:t>
            </a:r>
            <a:endParaRPr lang="en-US" dirty="0"/>
          </a:p>
        </p:txBody>
      </p:sp>
      <p:sp>
        <p:nvSpPr>
          <p:cNvPr id="2" name="Content Placeholder 1"/>
          <p:cNvSpPr>
            <a:spLocks noGrp="1"/>
          </p:cNvSpPr>
          <p:nvPr>
            <p:ph idx="4294967295"/>
          </p:nvPr>
        </p:nvSpPr>
        <p:spPr>
          <a:xfrm>
            <a:off x="0" y="895350"/>
            <a:ext cx="6781800" cy="1690688"/>
          </a:xfrm>
        </p:spPr>
        <p:txBody>
          <a:bodyPr>
            <a:normAutofit lnSpcReduction="10000"/>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14478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6324600" y="971550"/>
            <a:ext cx="2393604" cy="2862322"/>
          </a:xfrm>
          <a:prstGeom prst="rect">
            <a:avLst/>
          </a:prstGeom>
          <a:solidFill>
            <a:schemeClr val="bg1"/>
          </a:solidFill>
          <a:ln>
            <a:solidFill>
              <a:schemeClr val="tx1"/>
            </a:solidFill>
          </a:ln>
        </p:spPr>
        <p:txBody>
          <a:bodyPr wrap="none">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latin typeface="Consolas"/>
              </a:rPr>
              <a:t>uart_c</a:t>
            </a:r>
            <a:r>
              <a:rPr lang="en-US" sz="1200" dirty="0">
                <a:latin typeface="Consolas"/>
              </a:rPr>
              <a:t> {</a:t>
            </a:r>
          </a:p>
          <a:p>
            <a:r>
              <a:rPr lang="en-US" sz="1200" dirty="0">
                <a:latin typeface="Consolas"/>
              </a:rPr>
              <a:t>  </a:t>
            </a:r>
            <a:r>
              <a:rPr lang="en-US" sz="1200" b="1" dirty="0">
                <a:solidFill>
                  <a:srgbClr val="0070C0"/>
                </a:solidFill>
                <a:latin typeface="Consolas"/>
              </a:rPr>
              <a:t>resource</a:t>
            </a:r>
            <a:r>
              <a:rPr lang="en-US" sz="1200" dirty="0">
                <a:latin typeface="Consolas"/>
              </a:rPr>
              <a:t> </a:t>
            </a:r>
            <a:r>
              <a:rPr lang="en-US" sz="1200" dirty="0" err="1">
                <a:latin typeface="Consolas"/>
              </a:rPr>
              <a:t>uart_r</a:t>
            </a:r>
            <a:r>
              <a:rPr lang="en-US" sz="1200" dirty="0">
                <a:latin typeface="Consolas"/>
              </a:rPr>
              <a:t> {…};</a:t>
            </a:r>
          </a:p>
          <a:p>
            <a:r>
              <a:rPr lang="en-US" sz="1200" dirty="0">
                <a:latin typeface="Consolas"/>
              </a:rPr>
              <a:t>  </a:t>
            </a:r>
            <a:r>
              <a:rPr lang="en-US" sz="1200" b="1" dirty="0">
                <a:solidFill>
                  <a:srgbClr val="0070C0"/>
                </a:solidFill>
                <a:latin typeface="Consolas"/>
              </a:rPr>
              <a:t>pool</a:t>
            </a:r>
            <a:r>
              <a:rPr lang="en-US" sz="1200" dirty="0">
                <a:latin typeface="Consolas"/>
              </a:rPr>
              <a:t> [1] </a:t>
            </a:r>
            <a:r>
              <a:rPr lang="en-US" sz="1200" dirty="0" err="1">
                <a:latin typeface="Consolas"/>
              </a:rPr>
              <a:t>uart_r</a:t>
            </a:r>
            <a:r>
              <a:rPr lang="en-US" sz="1200" dirty="0">
                <a:latin typeface="Consolas"/>
              </a:rPr>
              <a:t> </a:t>
            </a:r>
            <a:r>
              <a:rPr lang="en-US" sz="1200" dirty="0" err="1">
                <a:latin typeface="Consolas"/>
              </a:rPr>
              <a:t>uart_p</a:t>
            </a:r>
            <a:r>
              <a:rPr lang="en-US" sz="1200" dirty="0">
                <a:latin typeface="Consolas"/>
              </a:rPr>
              <a:t>;</a:t>
            </a:r>
          </a:p>
          <a:p>
            <a:r>
              <a:rPr lang="en-US" sz="1200" dirty="0">
                <a:latin typeface="Consolas"/>
              </a:rPr>
              <a:t>  </a:t>
            </a:r>
            <a:r>
              <a:rPr lang="en-US" sz="1200" b="1" dirty="0">
                <a:solidFill>
                  <a:srgbClr val="0070C0"/>
                </a:solidFill>
                <a:latin typeface="Consolas"/>
              </a:rPr>
              <a:t>bind</a:t>
            </a:r>
            <a:r>
              <a:rPr lang="en-US" sz="1200" dirty="0">
                <a:latin typeface="Consolas"/>
              </a:rPr>
              <a:t> </a:t>
            </a:r>
            <a:r>
              <a:rPr lang="en-US" sz="1200" dirty="0" err="1">
                <a:latin typeface="Consolas"/>
              </a:rPr>
              <a:t>uart_p</a:t>
            </a:r>
            <a:r>
              <a:rPr lang="en-US" sz="1200" dirty="0">
                <a:latin typeface="Consolas"/>
              </a:rPr>
              <a:t> {*};</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write_out_a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endParaRPr lang="en-US" sz="1200" dirty="0"/>
          </a:p>
        </p:txBody>
      </p:sp>
      <p:sp>
        <p:nvSpPr>
          <p:cNvPr id="3" name="Oval 2"/>
          <p:cNvSpPr/>
          <p:nvPr/>
        </p:nvSpPr>
        <p:spPr>
          <a:xfrm>
            <a:off x="2514600" y="4208307"/>
            <a:ext cx="1295400" cy="750887"/>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7" name="Group 26"/>
          <p:cNvGrpSpPr/>
          <p:nvPr/>
        </p:nvGrpSpPr>
        <p:grpSpPr>
          <a:xfrm>
            <a:off x="3015116" y="3367545"/>
            <a:ext cx="2479273" cy="1687404"/>
            <a:chOff x="2176916" y="3367545"/>
            <a:chExt cx="2479273" cy="1687404"/>
          </a:xfrm>
        </p:grpSpPr>
        <p:sp>
          <p:nvSpPr>
            <p:cNvPr id="28" name="Freeform 27"/>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9" name="Rectangle 28"/>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2471167159"/>
      </p:ext>
    </p:extLst>
  </p:cSld>
  <p:clrMapOvr>
    <a:masterClrMapping/>
  </p:clrMapOvr>
  <mc:AlternateContent xmlns:mc="http://schemas.openxmlformats.org/markup-compatibility/2006" xmlns:p14="http://schemas.microsoft.com/office/powerpoint/2010/main">
    <mc:Choice Requires="p14">
      <p:transition spd="slow" p14:dur="2000" advTm="2794"/>
    </mc:Choice>
    <mc:Fallback xmlns="">
      <p:transition spd="slow" advTm="2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bg/>
                                          </p:spTgt>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animEffect transition="in" filter="wipe(left)">
                                      <p:cBhvr>
                                        <p:cTn id="21" dur="500"/>
                                        <p:tgtEl>
                                          <p:spTgt spid="24">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xEl>
                                              <p:pRg st="8" end="8"/>
                                            </p:txEl>
                                          </p:spTgt>
                                        </p:tgtEl>
                                        <p:attrNameLst>
                                          <p:attrName>style.visibility</p:attrName>
                                        </p:attrNameLst>
                                      </p:cBhvr>
                                      <p:to>
                                        <p:strVal val="visible"/>
                                      </p:to>
                                    </p:set>
                                    <p:animEffect transition="in" filter="wipe(left)">
                                      <p:cBhvr>
                                        <p:cTn id="24" dur="500"/>
                                        <p:tgtEl>
                                          <p:spTgt spid="24">
                                            <p:txEl>
                                              <p:pRg st="8" end="8"/>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4">
                                            <p:txEl>
                                              <p:pRg st="10" end="10"/>
                                            </p:txEl>
                                          </p:spTgt>
                                        </p:tgtEl>
                                        <p:attrNameLst>
                                          <p:attrName>style.visibility</p:attrName>
                                        </p:attrNameLst>
                                      </p:cBhvr>
                                      <p:to>
                                        <p:strVal val="visible"/>
                                      </p:to>
                                    </p:set>
                                    <p:animEffect transition="in" filter="wipe(left)">
                                      <p:cBhvr>
                                        <p:cTn id="27" dur="500"/>
                                        <p:tgtEl>
                                          <p:spTgt spid="24">
                                            <p:txEl>
                                              <p:pRg st="10" end="1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xEl>
                                              <p:pRg st="13" end="13"/>
                                            </p:txEl>
                                          </p:spTgt>
                                        </p:tgtEl>
                                        <p:attrNameLst>
                                          <p:attrName>style.visibility</p:attrName>
                                        </p:attrNameLst>
                                      </p:cBhvr>
                                      <p:to>
                                        <p:strVal val="visible"/>
                                      </p:to>
                                    </p:set>
                                    <p:animEffect transition="in" filter="wipe(left)">
                                      <p:cBhvr>
                                        <p:cTn id="30" dur="500"/>
                                        <p:tgtEl>
                                          <p:spTgt spid="24">
                                            <p:txEl>
                                              <p:pRg st="13" end="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animEffect transition="in" filter="wipe(left)">
                                      <p:cBhvr>
                                        <p:cTn id="39" dur="500"/>
                                        <p:tgtEl>
                                          <p:spTgt spid="24">
                                            <p:txEl>
                                              <p:pRg st="6" end="6"/>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xEl>
                                              <p:pRg st="11" end="11"/>
                                            </p:txEl>
                                          </p:spTgt>
                                        </p:tgtEl>
                                        <p:attrNameLst>
                                          <p:attrName>style.visibility</p:attrName>
                                        </p:attrNameLst>
                                      </p:cBhvr>
                                      <p:to>
                                        <p:strVal val="visible"/>
                                      </p:to>
                                    </p:set>
                                    <p:animEffect transition="in" filter="wipe(left)">
                                      <p:cBhvr>
                                        <p:cTn id="42" dur="500"/>
                                        <p:tgtEl>
                                          <p:spTgt spid="24">
                                            <p:txEl>
                                              <p:pRg st="11" end="11"/>
                                            </p:txEl>
                                          </p:spTgt>
                                        </p:tgtEl>
                                      </p:cBhvr>
                                    </p:animEffect>
                                  </p:childTnLst>
                                </p:cTn>
                              </p:par>
                            </p:childTnLst>
                          </p:cTn>
                        </p:par>
                        <p:par>
                          <p:cTn id="43" fill="hold">
                            <p:stCondLst>
                              <p:cond delay="1000"/>
                            </p:stCondLst>
                            <p:childTnLst>
                              <p:par>
                                <p:cTn id="44" presetID="18" presetClass="entr" presetSubtype="3"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strips(upRight)">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Effect transition="in" filter="wipe(left)">
                                      <p:cBhvr>
                                        <p:cTn id="55" dur="500"/>
                                        <p:tgtEl>
                                          <p:spTgt spid="24">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24">
                                            <p:txEl>
                                              <p:pRg st="14" end="14"/>
                                            </p:txEl>
                                          </p:spTgt>
                                        </p:tgtEl>
                                        <p:attrNameLst>
                                          <p:attrName>style.visibility</p:attrName>
                                        </p:attrNameLst>
                                      </p:cBhvr>
                                      <p:to>
                                        <p:strVal val="visible"/>
                                      </p:to>
                                    </p:set>
                                    <p:animEffect transition="in" filter="wipe(left)">
                                      <p:cBhvr>
                                        <p:cTn id="58" dur="500"/>
                                        <p:tgtEl>
                                          <p:spTgt spid="24">
                                            <p:txEl>
                                              <p:pRg st="14" end="1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wipe(left)">
                                      <p:cBhvr>
                                        <p:cTn id="63" dur="500"/>
                                        <p:tgtEl>
                                          <p:spTgt spid="2">
                                            <p:txEl>
                                              <p:pRg st="3" end="3"/>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24">
                                            <p:txEl>
                                              <p:pRg st="1" end="1"/>
                                            </p:txEl>
                                          </p:spTgt>
                                        </p:tgtEl>
                                        <p:attrNameLst>
                                          <p:attrName>style.visibility</p:attrName>
                                        </p:attrNameLst>
                                      </p:cBhvr>
                                      <p:to>
                                        <p:strVal val="visible"/>
                                      </p:to>
                                    </p:set>
                                    <p:animEffect transition="in" filter="wipe(left)">
                                      <p:cBhvr>
                                        <p:cTn id="67" dur="500"/>
                                        <p:tgtEl>
                                          <p:spTgt spid="2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xEl>
                                              <p:pRg st="7" end="7"/>
                                            </p:txEl>
                                          </p:spTgt>
                                        </p:tgtEl>
                                        <p:attrNameLst>
                                          <p:attrName>style.visibility</p:attrName>
                                        </p:attrNameLst>
                                      </p:cBhvr>
                                      <p:to>
                                        <p:strVal val="visible"/>
                                      </p:to>
                                    </p:set>
                                    <p:animEffect transition="in" filter="wipe(left)">
                                      <p:cBhvr>
                                        <p:cTn id="72" dur="500"/>
                                        <p:tgtEl>
                                          <p:spTgt spid="24">
                                            <p:txEl>
                                              <p:pRg st="7" end="7"/>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24">
                                            <p:txEl>
                                              <p:pRg st="12" end="12"/>
                                            </p:txEl>
                                          </p:spTgt>
                                        </p:tgtEl>
                                        <p:attrNameLst>
                                          <p:attrName>style.visibility</p:attrName>
                                        </p:attrNameLst>
                                      </p:cBhvr>
                                      <p:to>
                                        <p:strVal val="visible"/>
                                      </p:to>
                                    </p:set>
                                    <p:animEffect transition="in" filter="wipe(left)">
                                      <p:cBhvr>
                                        <p:cTn id="75" dur="500"/>
                                        <p:tgtEl>
                                          <p:spTgt spid="24">
                                            <p:txEl>
                                              <p:pRg st="12" end="1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4">
                                            <p:txEl>
                                              <p:pRg st="2" end="2"/>
                                            </p:txEl>
                                          </p:spTgt>
                                        </p:tgtEl>
                                        <p:attrNameLst>
                                          <p:attrName>style.visibility</p:attrName>
                                        </p:attrNameLst>
                                      </p:cBhvr>
                                      <p:to>
                                        <p:strVal val="visible"/>
                                      </p:to>
                                    </p:set>
                                    <p:animEffect transition="in" filter="wipe(left)">
                                      <p:cBhvr>
                                        <p:cTn id="80" dur="500"/>
                                        <p:tgtEl>
                                          <p:spTgt spid="24">
                                            <p:txEl>
                                              <p:pRg st="2" end="2"/>
                                            </p:txEl>
                                          </p:spTgt>
                                        </p:tgtEl>
                                      </p:cBhvr>
                                    </p:animEffect>
                                  </p:childTnLst>
                                </p:cTn>
                              </p:par>
                              <p:par>
                                <p:cTn id="81" presetID="22" presetClass="entr" presetSubtype="8" fill="hold" nodeType="withEffect">
                                  <p:stCondLst>
                                    <p:cond delay="0"/>
                                  </p:stCondLst>
                                  <p:childTnLst>
                                    <p:set>
                                      <p:cBhvr>
                                        <p:cTn id="82" dur="1" fill="hold">
                                          <p:stCondLst>
                                            <p:cond delay="0"/>
                                          </p:stCondLst>
                                        </p:cTn>
                                        <p:tgtEl>
                                          <p:spTgt spid="24">
                                            <p:txEl>
                                              <p:pRg st="3" end="3"/>
                                            </p:txEl>
                                          </p:spTgt>
                                        </p:tgtEl>
                                        <p:attrNameLst>
                                          <p:attrName>style.visibility</p:attrName>
                                        </p:attrNameLst>
                                      </p:cBhvr>
                                      <p:to>
                                        <p:strVal val="visible"/>
                                      </p:to>
                                    </p:set>
                                    <p:animEffect transition="in" filter="wipe(left)">
                                      <p:cBhvr>
                                        <p:cTn id="83"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build="allAtOnce"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Steps to Creating a Portable Stimulus Model</a:t>
            </a:r>
          </a:p>
        </p:txBody>
      </p:sp>
      <p:sp>
        <p:nvSpPr>
          <p:cNvPr id="2" name="Content Placeholder 1"/>
          <p:cNvSpPr>
            <a:spLocks noGrp="1"/>
          </p:cNvSpPr>
          <p:nvPr>
            <p:ph idx="1"/>
          </p:nvPr>
        </p:nvSpPr>
        <p:spPr>
          <a:xfrm>
            <a:off x="0" y="895350"/>
            <a:ext cx="6781800" cy="1690164"/>
          </a:xfrm>
        </p:spPr>
        <p:txBody>
          <a:bodyPr>
            <a:normAutofit/>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13716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6324600" y="971550"/>
            <a:ext cx="2648482" cy="3785652"/>
          </a:xfrm>
          <a:prstGeom prst="rect">
            <a:avLst/>
          </a:prstGeom>
          <a:solidFill>
            <a:schemeClr val="bg1"/>
          </a:solidFill>
          <a:ln>
            <a:solidFill>
              <a:schemeClr val="tx1"/>
            </a:solidFill>
          </a:ln>
        </p:spPr>
        <p:txBody>
          <a:bodyPr wrap="none">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latin typeface="Consolas"/>
              </a:rPr>
              <a:t>dma_c</a:t>
            </a:r>
            <a:r>
              <a:rPr lang="en-US" sz="1200" dirty="0">
                <a:latin typeface="Consolas"/>
              </a:rPr>
              <a:t> {</a:t>
            </a:r>
          </a:p>
          <a:p>
            <a:r>
              <a:rPr lang="en-US" sz="1200" dirty="0">
                <a:latin typeface="Consolas"/>
              </a:rPr>
              <a:t>  </a:t>
            </a:r>
            <a:r>
              <a:rPr lang="en-US" sz="1200" b="1" dirty="0">
                <a:solidFill>
                  <a:srgbClr val="0070C0"/>
                </a:solidFill>
                <a:latin typeface="Consolas"/>
              </a:rPr>
              <a:t>resource</a:t>
            </a:r>
            <a:r>
              <a:rPr lang="en-US" sz="1200" dirty="0">
                <a:latin typeface="Consolas"/>
              </a:rPr>
              <a:t> </a:t>
            </a:r>
            <a:r>
              <a:rPr lang="en-US" sz="1200" dirty="0" err="1">
                <a:latin typeface="Consolas"/>
              </a:rPr>
              <a:t>chan_r</a:t>
            </a:r>
            <a:r>
              <a:rPr lang="en-US" sz="1200" dirty="0">
                <a:latin typeface="Consolas"/>
              </a:rPr>
              <a:t> {…};</a:t>
            </a:r>
          </a:p>
          <a:p>
            <a:r>
              <a:rPr lang="en-US" sz="1200" dirty="0">
                <a:latin typeface="Consolas"/>
              </a:rPr>
              <a:t>  </a:t>
            </a:r>
            <a:r>
              <a:rPr lang="en-US" sz="1200" b="1" dirty="0">
                <a:solidFill>
                  <a:srgbClr val="0070C0"/>
                </a:solidFill>
                <a:latin typeface="Consolas"/>
              </a:rPr>
              <a:t>pool</a:t>
            </a:r>
            <a:r>
              <a:rPr lang="en-US" sz="1200" dirty="0">
                <a:latin typeface="Consolas"/>
              </a:rPr>
              <a:t> [1] </a:t>
            </a:r>
            <a:r>
              <a:rPr lang="en-US" sz="1200" dirty="0" err="1">
                <a:latin typeface="Consolas"/>
              </a:rPr>
              <a:t>chan_r</a:t>
            </a:r>
            <a:r>
              <a:rPr lang="en-US" sz="1200" dirty="0">
                <a:latin typeface="Consolas"/>
              </a:rPr>
              <a:t> </a:t>
            </a:r>
            <a:r>
              <a:rPr lang="en-US" sz="1200" dirty="0" err="1">
                <a:latin typeface="Consolas"/>
              </a:rPr>
              <a:t>chan_p</a:t>
            </a:r>
            <a:r>
              <a:rPr lang="en-US" sz="1200" dirty="0">
                <a:latin typeface="Consolas"/>
              </a:rPr>
              <a:t>;</a:t>
            </a:r>
          </a:p>
          <a:p>
            <a:r>
              <a:rPr lang="en-US" sz="1200" dirty="0">
                <a:latin typeface="Consolas"/>
              </a:rPr>
              <a:t>  </a:t>
            </a:r>
            <a:r>
              <a:rPr lang="en-US" sz="1200" b="1" dirty="0">
                <a:solidFill>
                  <a:srgbClr val="0070C0"/>
                </a:solidFill>
                <a:latin typeface="Consolas"/>
              </a:rPr>
              <a:t>bind</a:t>
            </a:r>
            <a:r>
              <a:rPr lang="en-US" sz="1200" dirty="0">
                <a:latin typeface="Consolas"/>
              </a:rPr>
              <a:t> </a:t>
            </a:r>
            <a:r>
              <a:rPr lang="en-US" sz="1200" dirty="0" err="1">
                <a:latin typeface="Consolas"/>
              </a:rPr>
              <a:t>chan_p</a:t>
            </a:r>
            <a:r>
              <a:rPr lang="en-US" sz="1200" dirty="0">
                <a:latin typeface="Consolas"/>
              </a:rPr>
              <a:t> {*};</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u2m_a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m2u_a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0070C0"/>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latin typeface="Consolas"/>
              </a:rPr>
              <a:t>m2</a:t>
            </a:r>
            <a:r>
              <a:rPr lang="en-US" sz="1200" dirty="0">
                <a:solidFill>
                  <a:srgbClr val="000000"/>
                </a:solidFill>
                <a:latin typeface="Consolas"/>
              </a:rPr>
              <a:t>m_a {… </a:t>
            </a:r>
            <a:br>
              <a:rPr lang="en-US" sz="1200" dirty="0">
                <a:solidFill>
                  <a:srgbClr val="000000"/>
                </a:solidFill>
                <a:latin typeface="Consolas"/>
              </a:rPr>
            </a:br>
            <a:r>
              <a:rPr lang="en-US" sz="1200" dirty="0">
                <a:latin typeface="Consolas"/>
              </a:rPr>
              <a:t>  };</a:t>
            </a:r>
          </a:p>
          <a:p>
            <a:r>
              <a:rPr lang="en-US" sz="1200" dirty="0">
                <a:solidFill>
                  <a:srgbClr val="000000"/>
                </a:solidFill>
                <a:latin typeface="Consolas"/>
              </a:rPr>
              <a:t>}</a:t>
            </a:r>
            <a:endParaRPr lang="en-US" sz="1200" dirty="0"/>
          </a:p>
        </p:txBody>
      </p:sp>
      <p:sp>
        <p:nvSpPr>
          <p:cNvPr id="27" name="Oval 26"/>
          <p:cNvSpPr/>
          <p:nvPr/>
        </p:nvSpPr>
        <p:spPr>
          <a:xfrm>
            <a:off x="3545836" y="3614281"/>
            <a:ext cx="1295400" cy="734749"/>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8" name="Group 27"/>
          <p:cNvGrpSpPr/>
          <p:nvPr/>
        </p:nvGrpSpPr>
        <p:grpSpPr>
          <a:xfrm>
            <a:off x="2938916" y="33675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0" name="Rectangle 29"/>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31" name="Group 30"/>
          <p:cNvGrpSpPr/>
          <p:nvPr/>
        </p:nvGrpSpPr>
        <p:grpSpPr>
          <a:xfrm>
            <a:off x="2905293" y="3351506"/>
            <a:ext cx="2735248" cy="1692967"/>
            <a:chOff x="2143293" y="3351506"/>
            <a:chExt cx="2735248" cy="1692967"/>
          </a:xfrm>
        </p:grpSpPr>
        <p:sp>
          <p:nvSpPr>
            <p:cNvPr id="32" name="Freeform 31"/>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3" name="Rectangle 32"/>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3352119713"/>
      </p:ext>
    </p:extLst>
  </p:cSld>
  <p:clrMapOvr>
    <a:masterClrMapping/>
  </p:clrMapOvr>
  <mc:AlternateContent xmlns:mc="http://schemas.openxmlformats.org/markup-compatibility/2006" xmlns:p14="http://schemas.microsoft.com/office/powerpoint/2010/main">
    <mc:Choice Requires="p14">
      <p:transition spd="slow" p14:dur="2000" advTm="4807"/>
    </mc:Choice>
    <mc:Fallback xmlns="">
      <p:transition spd="slow" advTm="4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wipe(left)">
                                      <p:cBhvr>
                                        <p:cTn id="7" dur="500"/>
                                        <p:tgtEl>
                                          <p:spTgt spid="24">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xEl>
                                              <p:pRg st="9" end="9"/>
                                            </p:txEl>
                                          </p:spTgt>
                                        </p:tgtEl>
                                        <p:attrNameLst>
                                          <p:attrName>style.visibility</p:attrName>
                                        </p:attrNameLst>
                                      </p:cBhvr>
                                      <p:to>
                                        <p:strVal val="visible"/>
                                      </p:to>
                                    </p:set>
                                    <p:animEffect transition="in" filter="wipe(left)">
                                      <p:cBhvr>
                                        <p:cTn id="10" dur="500"/>
                                        <p:tgtEl>
                                          <p:spTgt spid="24">
                                            <p:txEl>
                                              <p:pRg st="9" end="9"/>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xEl>
                                              <p:pRg st="11" end="11"/>
                                            </p:txEl>
                                          </p:spTgt>
                                        </p:tgtEl>
                                        <p:attrNameLst>
                                          <p:attrName>style.visibility</p:attrName>
                                        </p:attrNameLst>
                                      </p:cBhvr>
                                      <p:to>
                                        <p:strVal val="visible"/>
                                      </p:to>
                                    </p:set>
                                    <p:animEffect transition="in" filter="wipe(left)">
                                      <p:cBhvr>
                                        <p:cTn id="13" dur="500"/>
                                        <p:tgtEl>
                                          <p:spTgt spid="24">
                                            <p:txEl>
                                              <p:pRg st="11" end="1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xEl>
                                              <p:pRg st="15" end="15"/>
                                            </p:txEl>
                                          </p:spTgt>
                                        </p:tgtEl>
                                        <p:attrNameLst>
                                          <p:attrName>style.visibility</p:attrName>
                                        </p:attrNameLst>
                                      </p:cBhvr>
                                      <p:to>
                                        <p:strVal val="visible"/>
                                      </p:to>
                                    </p:set>
                                    <p:animEffect transition="in" filter="wipe(left)">
                                      <p:cBhvr>
                                        <p:cTn id="16" dur="500"/>
                                        <p:tgtEl>
                                          <p:spTgt spid="24">
                                            <p:txEl>
                                              <p:pRg st="15" end="1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animEffect transition="in" filter="wipe(left)">
                                      <p:cBhvr>
                                        <p:cTn id="21" dur="500"/>
                                        <p:tgtEl>
                                          <p:spTgt spid="24">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xEl>
                                              <p:pRg st="13" end="13"/>
                                            </p:txEl>
                                          </p:spTgt>
                                        </p:tgtEl>
                                        <p:attrNameLst>
                                          <p:attrName>style.visibility</p:attrName>
                                        </p:attrNameLst>
                                      </p:cBhvr>
                                      <p:to>
                                        <p:strVal val="visible"/>
                                      </p:to>
                                    </p:set>
                                    <p:animEffect transition="in" filter="wipe(left)">
                                      <p:cBhvr>
                                        <p:cTn id="24" dur="500"/>
                                        <p:tgtEl>
                                          <p:spTgt spid="24">
                                            <p:txEl>
                                              <p:pRg st="13" end="13"/>
                                            </p:txEl>
                                          </p:spTgt>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strips(up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xEl>
                                              <p:pRg st="12" end="12"/>
                                            </p:txEl>
                                          </p:spTgt>
                                        </p:tgtEl>
                                        <p:attrNameLst>
                                          <p:attrName>style.visibility</p:attrName>
                                        </p:attrNameLst>
                                      </p:cBhvr>
                                      <p:to>
                                        <p:strVal val="visible"/>
                                      </p:to>
                                    </p:set>
                                    <p:animEffect transition="in" filter="wipe(left)">
                                      <p:cBhvr>
                                        <p:cTn id="33" dur="500"/>
                                        <p:tgtEl>
                                          <p:spTgt spid="24">
                                            <p:txEl>
                                              <p:pRg st="12" end="12"/>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4">
                                            <p:txEl>
                                              <p:pRg st="7" end="7"/>
                                            </p:txEl>
                                          </p:spTgt>
                                        </p:tgtEl>
                                        <p:attrNameLst>
                                          <p:attrName>style.visibility</p:attrName>
                                        </p:attrNameLst>
                                      </p:cBhvr>
                                      <p:to>
                                        <p:strVal val="visible"/>
                                      </p:to>
                                    </p:set>
                                    <p:animEffect transition="in" filter="wipe(left)">
                                      <p:cBhvr>
                                        <p:cTn id="37" dur="500"/>
                                        <p:tgtEl>
                                          <p:spTgt spid="24">
                                            <p:txEl>
                                              <p:pRg st="7" end="7"/>
                                            </p:txEl>
                                          </p:spTgt>
                                        </p:tgtEl>
                                      </p:cBhvr>
                                    </p:animEffect>
                                  </p:childTnLst>
                                </p:cTn>
                              </p:par>
                            </p:childTnLst>
                          </p:cTn>
                        </p:par>
                        <p:par>
                          <p:cTn id="38" fill="hold">
                            <p:stCondLst>
                              <p:cond delay="1000"/>
                            </p:stCondLst>
                            <p:childTnLst>
                              <p:par>
                                <p:cTn id="39" presetID="18" presetClass="entr" presetSubtype="9"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upLef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xEl>
                                              <p:pRg st="17" end="17"/>
                                            </p:txEl>
                                          </p:spTgt>
                                        </p:tgtEl>
                                        <p:attrNameLst>
                                          <p:attrName>style.visibility</p:attrName>
                                        </p:attrNameLst>
                                      </p:cBhvr>
                                      <p:to>
                                        <p:strVal val="visible"/>
                                      </p:to>
                                    </p:set>
                                    <p:animEffect transition="in" filter="wipe(left)">
                                      <p:cBhvr>
                                        <p:cTn id="46" dur="500"/>
                                        <p:tgtEl>
                                          <p:spTgt spid="24">
                                            <p:txEl>
                                              <p:pRg st="17" end="1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animEffect transition="in" filter="wipe(left)">
                                      <p:cBhvr>
                                        <p:cTn id="51" dur="500"/>
                                        <p:tgtEl>
                                          <p:spTgt spid="24">
                                            <p:txEl>
                                              <p:pRg st="0" end="0"/>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24">
                                            <p:txEl>
                                              <p:pRg st="18" end="18"/>
                                            </p:txEl>
                                          </p:spTgt>
                                        </p:tgtEl>
                                        <p:attrNameLst>
                                          <p:attrName>style.visibility</p:attrName>
                                        </p:attrNameLst>
                                      </p:cBhvr>
                                      <p:to>
                                        <p:strVal val="visible"/>
                                      </p:to>
                                    </p:set>
                                    <p:animEffect transition="in" filter="wipe(left)">
                                      <p:cBhvr>
                                        <p:cTn id="54" dur="500"/>
                                        <p:tgtEl>
                                          <p:spTgt spid="24">
                                            <p:txEl>
                                              <p:pRg st="18" end="1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
                                            <p:txEl>
                                              <p:pRg st="1" end="1"/>
                                            </p:txEl>
                                          </p:spTgt>
                                        </p:tgtEl>
                                        <p:attrNameLst>
                                          <p:attrName>style.visibility</p:attrName>
                                        </p:attrNameLst>
                                      </p:cBhvr>
                                      <p:to>
                                        <p:strVal val="visible"/>
                                      </p:to>
                                    </p:set>
                                    <p:animEffect transition="in" filter="wipe(left)">
                                      <p:cBhvr>
                                        <p:cTn id="59" dur="500"/>
                                        <p:tgtEl>
                                          <p:spTgt spid="24">
                                            <p:txEl>
                                              <p:pRg st="1" end="1"/>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4">
                                            <p:txEl>
                                              <p:pRg st="2" end="2"/>
                                            </p:txEl>
                                          </p:spTgt>
                                        </p:tgtEl>
                                        <p:attrNameLst>
                                          <p:attrName>style.visibility</p:attrName>
                                        </p:attrNameLst>
                                      </p:cBhvr>
                                      <p:to>
                                        <p:strVal val="visible"/>
                                      </p:to>
                                    </p:set>
                                    <p:animEffect transition="in" filter="wipe(left)">
                                      <p:cBhvr>
                                        <p:cTn id="63" dur="500"/>
                                        <p:tgtEl>
                                          <p:spTgt spid="24">
                                            <p:txEl>
                                              <p:pRg st="2" end="2"/>
                                            </p:txEl>
                                          </p:spTgt>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24">
                                            <p:txEl>
                                              <p:pRg st="3" end="3"/>
                                            </p:txEl>
                                          </p:spTgt>
                                        </p:tgtEl>
                                        <p:attrNameLst>
                                          <p:attrName>style.visibility</p:attrName>
                                        </p:attrNameLst>
                                      </p:cBhvr>
                                      <p:to>
                                        <p:strVal val="visible"/>
                                      </p:to>
                                    </p:set>
                                    <p:animEffect transition="in" filter="wipe(left)">
                                      <p:cBhvr>
                                        <p:cTn id="67" dur="500"/>
                                        <p:tgtEl>
                                          <p:spTgt spid="2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xEl>
                                              <p:pRg st="8" end="8"/>
                                            </p:txEl>
                                          </p:spTgt>
                                        </p:tgtEl>
                                        <p:attrNameLst>
                                          <p:attrName>style.visibility</p:attrName>
                                        </p:attrNameLst>
                                      </p:cBhvr>
                                      <p:to>
                                        <p:strVal val="visible"/>
                                      </p:to>
                                    </p:set>
                                    <p:animEffect transition="in" filter="wipe(left)">
                                      <p:cBhvr>
                                        <p:cTn id="72" dur="500"/>
                                        <p:tgtEl>
                                          <p:spTgt spid="24">
                                            <p:txEl>
                                              <p:pRg st="8" end="8"/>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24">
                                            <p:txEl>
                                              <p:pRg st="14" end="14"/>
                                            </p:txEl>
                                          </p:spTgt>
                                        </p:tgtEl>
                                        <p:attrNameLst>
                                          <p:attrName>style.visibility</p:attrName>
                                        </p:attrNameLst>
                                      </p:cBhvr>
                                      <p:to>
                                        <p:strVal val="visible"/>
                                      </p:to>
                                    </p:set>
                                    <p:animEffect transition="in" filter="wipe(left)">
                                      <p:cBhvr>
                                        <p:cTn id="75" dur="500"/>
                                        <p:tgtEl>
                                          <p:spTgt spid="2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Defining the Data Structures</a:t>
            </a:r>
          </a:p>
        </p:txBody>
      </p:sp>
      <p:sp>
        <p:nvSpPr>
          <p:cNvPr id="2" name="Content Placeholder 1"/>
          <p:cNvSpPr>
            <a:spLocks noGrp="1"/>
          </p:cNvSpPr>
          <p:nvPr>
            <p:ph idx="1"/>
          </p:nvPr>
        </p:nvSpPr>
        <p:spPr/>
        <p:txBody>
          <a:bodyPr/>
          <a:lstStyle/>
          <a:p>
            <a:r>
              <a:rPr lang="en-US" dirty="0"/>
              <a:t>Portable Stimulus only cares about the </a:t>
            </a:r>
            <a:r>
              <a:rPr lang="en-US" i="1" dirty="0"/>
              <a:t>structure</a:t>
            </a:r>
            <a:r>
              <a:rPr lang="en-US" dirty="0"/>
              <a:t> of data</a:t>
            </a:r>
          </a:p>
          <a:p>
            <a:r>
              <a:rPr lang="en-US" dirty="0"/>
              <a:t>Data </a:t>
            </a:r>
            <a:r>
              <a:rPr lang="en-US" i="1" dirty="0"/>
              <a:t>type</a:t>
            </a:r>
            <a:r>
              <a:rPr lang="en-US" dirty="0"/>
              <a:t> defines scheduling constraints</a:t>
            </a:r>
          </a:p>
          <a:p>
            <a:pPr lvl="1"/>
            <a:r>
              <a:rPr lang="en-US" b="1" dirty="0">
                <a:solidFill>
                  <a:srgbClr val="0070C0"/>
                </a:solidFill>
              </a:rPr>
              <a:t>buffer</a:t>
            </a:r>
            <a:r>
              <a:rPr lang="en-US" dirty="0"/>
              <a:t> = sequential</a:t>
            </a:r>
          </a:p>
          <a:p>
            <a:pPr lvl="1"/>
            <a:r>
              <a:rPr lang="en-US" b="1" dirty="0">
                <a:solidFill>
                  <a:srgbClr val="0070C0"/>
                </a:solidFill>
              </a:rPr>
              <a:t>stream</a:t>
            </a:r>
            <a:r>
              <a:rPr lang="en-US" dirty="0">
                <a:solidFill>
                  <a:srgbClr val="0070C0"/>
                </a:solidFill>
              </a:rPr>
              <a:t> </a:t>
            </a:r>
            <a:r>
              <a:rPr lang="en-US" dirty="0"/>
              <a:t>= parallel</a:t>
            </a:r>
          </a:p>
        </p:txBody>
      </p:sp>
      <p:grpSp>
        <p:nvGrpSpPr>
          <p:cNvPr id="26" name="Group 25"/>
          <p:cNvGrpSpPr/>
          <p:nvPr/>
        </p:nvGrpSpPr>
        <p:grpSpPr>
          <a:xfrm>
            <a:off x="1293659"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5854741" y="1411858"/>
            <a:ext cx="2733441" cy="2677656"/>
          </a:xfrm>
          <a:prstGeom prst="rect">
            <a:avLst/>
          </a:prstGeom>
          <a:solidFill>
            <a:schemeClr val="bg1"/>
          </a:solidFill>
          <a:ln>
            <a:solidFill>
              <a:schemeClr val="tx1"/>
            </a:solidFill>
          </a:ln>
        </p:spPr>
        <p:txBody>
          <a:bodyPr wrap="none">
            <a:spAutoFit/>
          </a:bodyPr>
          <a:lstStyle/>
          <a:p>
            <a:r>
              <a:rPr lang="en-US" sz="1200" b="1" dirty="0" err="1">
                <a:solidFill>
                  <a:srgbClr val="0070C0"/>
                </a:solidFill>
                <a:latin typeface="Consolas"/>
              </a:rPr>
              <a:t>struct</a:t>
            </a:r>
            <a:r>
              <a:rPr lang="en-US" sz="1200" dirty="0">
                <a:solidFill>
                  <a:srgbClr val="0070C0"/>
                </a:solidFill>
                <a:latin typeface="Consolas"/>
              </a:rPr>
              <a:t> </a:t>
            </a:r>
            <a:r>
              <a:rPr lang="en-US" sz="1200" dirty="0" err="1">
                <a:latin typeface="Consolas"/>
              </a:rPr>
              <a:t>data_seg_s</a:t>
            </a:r>
            <a:r>
              <a:rPr lang="en-US" sz="1200" dirty="0">
                <a:latin typeface="Consolas"/>
              </a:rPr>
              <a:t> {</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solidFill>
                  <a:srgbClr val="0070C0"/>
                </a:solidFill>
                <a:latin typeface="Consolas"/>
              </a:rPr>
              <a:t> </a:t>
            </a:r>
            <a:r>
              <a:rPr lang="en-US" sz="1200" b="1" dirty="0" err="1">
                <a:solidFill>
                  <a:srgbClr val="0070C0"/>
                </a:solidFill>
                <a:latin typeface="Consolas"/>
              </a:rPr>
              <a:t>int</a:t>
            </a:r>
            <a:r>
              <a:rPr lang="en-US" sz="1200" dirty="0">
                <a:solidFill>
                  <a:srgbClr val="0070C0"/>
                </a:solidFill>
                <a:latin typeface="Consolas"/>
              </a:rPr>
              <a:t>[</a:t>
            </a:r>
            <a:r>
              <a:rPr lang="en-US" sz="1200" dirty="0">
                <a:latin typeface="Consolas"/>
              </a:rPr>
              <a:t>4..1024] size;</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solidFill>
                  <a:srgbClr val="0070C0"/>
                </a:solidFill>
                <a:latin typeface="Consolas"/>
              </a:rPr>
              <a:t> </a:t>
            </a:r>
            <a:r>
              <a:rPr lang="en-US" sz="1200" b="1" dirty="0">
                <a:solidFill>
                  <a:srgbClr val="0070C0"/>
                </a:solidFill>
                <a:latin typeface="Consolas"/>
              </a:rPr>
              <a:t>bit</a:t>
            </a:r>
            <a:r>
              <a:rPr lang="en-US" sz="1200" dirty="0">
                <a:latin typeface="Consolas"/>
              </a:rPr>
              <a:t>[63:0] </a:t>
            </a:r>
            <a:r>
              <a:rPr lang="en-US" sz="1200" dirty="0" err="1">
                <a:latin typeface="Consolas"/>
              </a:rPr>
              <a:t>addr</a:t>
            </a:r>
            <a:r>
              <a:rPr lang="en-US" sz="1200" dirty="0">
                <a:latin typeface="Consolas"/>
              </a:rPr>
              <a:t>;</a:t>
            </a:r>
            <a:br>
              <a:rPr lang="en-US" sz="1200" dirty="0">
                <a:latin typeface="Consolas"/>
              </a:rPr>
            </a:br>
            <a:r>
              <a:rPr lang="en-US" sz="1200" dirty="0">
                <a:latin typeface="Consolas"/>
              </a:rPr>
              <a:t>};</a:t>
            </a:r>
          </a:p>
          <a:p>
            <a:endParaRPr lang="en-US" sz="1200" dirty="0">
              <a:latin typeface="Consolas"/>
            </a:endParaRPr>
          </a:p>
          <a:p>
            <a:r>
              <a:rPr lang="en-US" sz="1200" b="1" dirty="0">
                <a:solidFill>
                  <a:srgbClr val="0070C0"/>
                </a:solidFill>
                <a:latin typeface="Consolas"/>
              </a:rPr>
              <a:t>buffer</a:t>
            </a:r>
            <a:r>
              <a:rPr lang="en-US" sz="1200" dirty="0">
                <a:solidFill>
                  <a:srgbClr val="0070C0"/>
                </a:solidFill>
                <a:latin typeface="Consolas"/>
              </a:rPr>
              <a:t> </a:t>
            </a:r>
            <a:r>
              <a:rPr lang="en-US" sz="1200" dirty="0" err="1">
                <a:latin typeface="Consolas"/>
              </a:rPr>
              <a:t>mem_b</a:t>
            </a:r>
            <a:r>
              <a:rPr lang="en-US" sz="1200" dirty="0">
                <a:latin typeface="Consolas"/>
              </a:rPr>
              <a:t> </a:t>
            </a:r>
            <a:r>
              <a:rPr lang="en-US" sz="1200" b="1" dirty="0">
                <a:solidFill>
                  <a:srgbClr val="0070C0"/>
                </a:solidFill>
                <a:latin typeface="Consolas"/>
              </a:rPr>
              <a:t>:</a:t>
            </a:r>
            <a:r>
              <a:rPr lang="en-US" sz="1200" dirty="0">
                <a:latin typeface="Consolas"/>
              </a:rPr>
              <a:t> </a:t>
            </a:r>
            <a:r>
              <a:rPr lang="en-US" sz="1200" dirty="0" err="1">
                <a:latin typeface="Consolas"/>
              </a:rPr>
              <a:t>data_seg_s</a:t>
            </a:r>
            <a:r>
              <a:rPr lang="en-US" sz="1200" dirty="0">
                <a:latin typeface="Consolas"/>
              </a:rPr>
              <a:t> {</a:t>
            </a:r>
          </a:p>
          <a:p>
            <a:r>
              <a:rPr lang="en-US" sz="1200" dirty="0">
                <a:latin typeface="Consolas"/>
              </a:rPr>
              <a:t>};</a:t>
            </a:r>
          </a:p>
          <a:p>
            <a:endParaRPr lang="en-US" sz="1200" dirty="0">
              <a:latin typeface="Consolas"/>
            </a:endParaRPr>
          </a:p>
          <a:p>
            <a:r>
              <a:rPr lang="en-US" sz="1200" b="1" dirty="0" err="1">
                <a:solidFill>
                  <a:srgbClr val="0070C0"/>
                </a:solidFill>
                <a:latin typeface="Consolas"/>
              </a:rPr>
              <a:t>enum</a:t>
            </a:r>
            <a:r>
              <a:rPr lang="en-US" sz="1200" dirty="0">
                <a:solidFill>
                  <a:srgbClr val="0070C0"/>
                </a:solidFill>
                <a:latin typeface="Consolas"/>
              </a:rPr>
              <a:t> </a:t>
            </a:r>
            <a:r>
              <a:rPr lang="en-US" sz="1200" dirty="0" err="1">
                <a:solidFill>
                  <a:srgbClr val="00B050"/>
                </a:solidFill>
                <a:latin typeface="Consolas"/>
              </a:rPr>
              <a:t>data_dir_e</a:t>
            </a:r>
            <a:r>
              <a:rPr lang="en-US" sz="1200" dirty="0">
                <a:solidFill>
                  <a:srgbClr val="00B050"/>
                </a:solidFill>
                <a:latin typeface="Consolas"/>
              </a:rPr>
              <a:t> </a:t>
            </a:r>
            <a:r>
              <a:rPr lang="en-US" sz="1200" dirty="0">
                <a:latin typeface="Consolas"/>
              </a:rPr>
              <a:t>{in, out};</a:t>
            </a:r>
          </a:p>
          <a:p>
            <a:endParaRPr lang="en-US" sz="1200" dirty="0">
              <a:latin typeface="Consolas"/>
            </a:endParaRPr>
          </a:p>
          <a:p>
            <a:r>
              <a:rPr lang="en-US" sz="1200" b="1" dirty="0">
                <a:solidFill>
                  <a:srgbClr val="0070C0"/>
                </a:solidFill>
                <a:latin typeface="Consolas"/>
              </a:rPr>
              <a:t>stream</a:t>
            </a:r>
            <a:r>
              <a:rPr lang="en-US" sz="1200" dirty="0">
                <a:latin typeface="Consolas"/>
              </a:rPr>
              <a:t> </a:t>
            </a:r>
            <a:r>
              <a:rPr lang="en-US" sz="1200" dirty="0" err="1">
                <a:latin typeface="Consolas"/>
              </a:rPr>
              <a:t>data_str</a:t>
            </a:r>
            <a:r>
              <a:rPr lang="en-US" sz="1200" dirty="0">
                <a:latin typeface="Consolas"/>
              </a:rPr>
              <a:t> </a:t>
            </a:r>
            <a:r>
              <a:rPr lang="en-US" sz="1200" b="1" dirty="0">
                <a:solidFill>
                  <a:srgbClr val="0070C0"/>
                </a:solidFill>
                <a:latin typeface="Consolas"/>
              </a:rPr>
              <a:t>:</a:t>
            </a:r>
            <a:r>
              <a:rPr lang="en-US" sz="1200" dirty="0">
                <a:latin typeface="Consolas"/>
              </a:rPr>
              <a:t> </a:t>
            </a:r>
            <a:r>
              <a:rPr lang="en-US" sz="1200" dirty="0" err="1">
                <a:latin typeface="Consolas"/>
              </a:rPr>
              <a:t>data_seg_s</a:t>
            </a:r>
            <a:r>
              <a:rPr lang="en-US" sz="1200" dirty="0">
                <a:latin typeface="Consolas"/>
              </a:rPr>
              <a:t> {</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latin typeface="Consolas"/>
              </a:rPr>
              <a:t> </a:t>
            </a:r>
            <a:r>
              <a:rPr lang="en-US" sz="1200" dirty="0" err="1">
                <a:solidFill>
                  <a:srgbClr val="00B050"/>
                </a:solidFill>
                <a:latin typeface="Consolas"/>
              </a:rPr>
              <a:t>data_dir_e</a:t>
            </a:r>
            <a:r>
              <a:rPr lang="en-US" sz="1200" dirty="0">
                <a:solidFill>
                  <a:srgbClr val="00B050"/>
                </a:solidFill>
                <a:latin typeface="Consolas"/>
              </a:rPr>
              <a:t> </a:t>
            </a:r>
            <a:r>
              <a:rPr lang="en-US" sz="1200" dirty="0" err="1">
                <a:latin typeface="Consolas"/>
              </a:rPr>
              <a:t>dir</a:t>
            </a:r>
            <a:r>
              <a:rPr lang="en-US" sz="1200" dirty="0">
                <a:latin typeface="Consolas"/>
              </a:rPr>
              <a:t>;</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latin typeface="Consolas"/>
              </a:rPr>
              <a:t> </a:t>
            </a:r>
            <a:r>
              <a:rPr lang="en-US" sz="1200" b="1" dirty="0" err="1">
                <a:solidFill>
                  <a:srgbClr val="0070C0"/>
                </a:solidFill>
                <a:latin typeface="Consolas"/>
              </a:rPr>
              <a:t>int</a:t>
            </a:r>
            <a:r>
              <a:rPr lang="en-US" sz="1200" dirty="0">
                <a:latin typeface="Consolas"/>
              </a:rPr>
              <a:t>[1..2] </a:t>
            </a:r>
            <a:r>
              <a:rPr lang="en-US" sz="1200" dirty="0" err="1">
                <a:latin typeface="Consolas"/>
              </a:rPr>
              <a:t>stop_bits</a:t>
            </a:r>
            <a:r>
              <a:rPr lang="en-US" sz="1200" dirty="0">
                <a:latin typeface="Consolas"/>
              </a:rPr>
              <a:t>;</a:t>
            </a:r>
            <a:br>
              <a:rPr lang="en-US" sz="1200" dirty="0">
                <a:latin typeface="Consolas"/>
              </a:rPr>
            </a:br>
            <a:r>
              <a:rPr lang="en-US" sz="1200" dirty="0">
                <a:latin typeface="Consolas"/>
              </a:rPr>
              <a:t>};</a:t>
            </a:r>
          </a:p>
        </p:txBody>
      </p:sp>
      <p:grpSp>
        <p:nvGrpSpPr>
          <p:cNvPr id="3" name="Group 2"/>
          <p:cNvGrpSpPr/>
          <p:nvPr/>
        </p:nvGrpSpPr>
        <p:grpSpPr>
          <a:xfrm>
            <a:off x="2860975" y="33675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2" name="Rectangle 31"/>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5" name="Group 4"/>
          <p:cNvGrpSpPr/>
          <p:nvPr/>
        </p:nvGrpSpPr>
        <p:grpSpPr>
          <a:xfrm>
            <a:off x="2827352" y="3351506"/>
            <a:ext cx="2735248" cy="1692967"/>
            <a:chOff x="2143293" y="3351506"/>
            <a:chExt cx="2735248" cy="1692967"/>
          </a:xfrm>
        </p:grpSpPr>
        <p:sp>
          <p:nvSpPr>
            <p:cNvPr id="33" name="Freeform 32"/>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4" name="Rectangle 33"/>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Tree>
    <p:extLst>
      <p:ext uri="{BB962C8B-B14F-4D97-AF65-F5344CB8AC3E}">
        <p14:creationId xmlns:p14="http://schemas.microsoft.com/office/powerpoint/2010/main" val="744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wipe(left)">
                                      <p:cBhvr>
                                        <p:cTn id="27" dur="500"/>
                                        <p:tgtEl>
                                          <p:spTgt spid="24">
                                            <p:txEl>
                                              <p:pRg st="2" end="2"/>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wipe(left)">
                                      <p:cBhvr>
                                        <p:cTn id="30" dur="500"/>
                                        <p:tgtEl>
                                          <p:spTgt spid="2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500"/>
                                        <p:tgtEl>
                                          <p:spTgt spid="2">
                                            <p:txEl>
                                              <p:pRg st="3" end="3"/>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xEl>
                                              <p:pRg st="7" end="7"/>
                                            </p:txEl>
                                          </p:spTgt>
                                        </p:tgtEl>
                                        <p:attrNameLst>
                                          <p:attrName>style.visibility</p:attrName>
                                        </p:attrNameLst>
                                      </p:cBhvr>
                                      <p:to>
                                        <p:strVal val="visible"/>
                                      </p:to>
                                    </p:set>
                                    <p:animEffect transition="in" filter="wipe(left)">
                                      <p:cBhvr>
                                        <p:cTn id="39" dur="500"/>
                                        <p:tgtEl>
                                          <p:spTgt spid="24">
                                            <p:txEl>
                                              <p:pRg st="7" end="7"/>
                                            </p:txEl>
                                          </p:spTgt>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4">
                                            <p:txEl>
                                              <p:pRg st="5" end="5"/>
                                            </p:txEl>
                                          </p:spTgt>
                                        </p:tgtEl>
                                        <p:attrNameLst>
                                          <p:attrName>style.visibility</p:attrName>
                                        </p:attrNameLst>
                                      </p:cBhvr>
                                      <p:to>
                                        <p:strVal val="visible"/>
                                      </p:to>
                                    </p:set>
                                    <p:animEffect transition="in" filter="wipe(left)">
                                      <p:cBhvr>
                                        <p:cTn id="43"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Flow Objects</a:t>
            </a:r>
          </a:p>
        </p:txBody>
      </p:sp>
      <p:sp>
        <p:nvSpPr>
          <p:cNvPr id="3" name="Content Placeholder 2"/>
          <p:cNvSpPr>
            <a:spLocks noGrp="1"/>
          </p:cNvSpPr>
          <p:nvPr>
            <p:ph idx="1"/>
          </p:nvPr>
        </p:nvSpPr>
        <p:spPr/>
        <p:txBody>
          <a:bodyPr/>
          <a:lstStyle/>
          <a:p>
            <a:r>
              <a:rPr lang="en-US" dirty="0"/>
              <a:t>Specialized </a:t>
            </a:r>
            <a:r>
              <a:rPr lang="en-US" b="1" dirty="0" err="1">
                <a:solidFill>
                  <a:srgbClr val="0070C0"/>
                </a:solidFill>
                <a:latin typeface="Consolas" panose="020B0609020204030204" pitchFamily="49" charset="0"/>
              </a:rPr>
              <a:t>struct</a:t>
            </a:r>
            <a:r>
              <a:rPr lang="en-US" dirty="0">
                <a:solidFill>
                  <a:srgbClr val="0070C0"/>
                </a:solidFill>
              </a:rPr>
              <a:t> </a:t>
            </a:r>
            <a:r>
              <a:rPr lang="en-US" dirty="0"/>
              <a:t>objects</a:t>
            </a:r>
          </a:p>
          <a:p>
            <a:pPr lvl="1"/>
            <a:r>
              <a:rPr lang="en-US" dirty="0"/>
              <a:t>Each may inherit from a </a:t>
            </a:r>
            <a:r>
              <a:rPr lang="en-US" dirty="0" err="1"/>
              <a:t>struct</a:t>
            </a:r>
            <a:r>
              <a:rPr lang="en-US" dirty="0"/>
              <a:t>; May not inherit from each other</a:t>
            </a:r>
          </a:p>
        </p:txBody>
      </p:sp>
      <p:sp>
        <p:nvSpPr>
          <p:cNvPr id="4" name="TextBox 3"/>
          <p:cNvSpPr txBox="1"/>
          <p:nvPr/>
        </p:nvSpPr>
        <p:spPr>
          <a:xfrm>
            <a:off x="1519810" y="1838116"/>
            <a:ext cx="1066800" cy="842429"/>
          </a:xfrm>
          <a:prstGeom prst="rect">
            <a:avLst/>
          </a:prstGeom>
          <a:noFill/>
        </p:spPr>
        <p:txBody>
          <a:bodyPr wrap="none" rtlCol="0" anchor="t">
            <a:noAutofit/>
          </a:bodyPr>
          <a:lstStyle/>
          <a:p>
            <a:r>
              <a:rPr lang="en-US" sz="1600" b="1" dirty="0">
                <a:solidFill>
                  <a:srgbClr val="0070C0"/>
                </a:solidFill>
                <a:latin typeface="Consolas" panose="020B0609020204030204" pitchFamily="49" charset="0"/>
              </a:rPr>
              <a:t>buffer</a:t>
            </a:r>
          </a:p>
          <a:p>
            <a:r>
              <a:rPr lang="en-US" sz="1600" b="1" dirty="0">
                <a:solidFill>
                  <a:srgbClr val="0070C0"/>
                </a:solidFill>
                <a:latin typeface="Consolas" panose="020B0609020204030204" pitchFamily="49" charset="0"/>
              </a:rPr>
              <a:t>stream</a:t>
            </a:r>
          </a:p>
          <a:p>
            <a:r>
              <a:rPr lang="en-US" sz="1600" b="1" dirty="0">
                <a:solidFill>
                  <a:srgbClr val="0070C0"/>
                </a:solidFill>
                <a:latin typeface="Consolas" panose="020B0609020204030204" pitchFamily="49" charset="0"/>
              </a:rPr>
              <a:t> state</a:t>
            </a:r>
          </a:p>
        </p:txBody>
      </p:sp>
      <p:sp>
        <p:nvSpPr>
          <p:cNvPr id="5" name="TextBox 4"/>
          <p:cNvSpPr txBox="1"/>
          <p:nvPr/>
        </p:nvSpPr>
        <p:spPr>
          <a:xfrm>
            <a:off x="2295656" y="1832204"/>
            <a:ext cx="685800" cy="584776"/>
          </a:xfrm>
          <a:prstGeom prst="rect">
            <a:avLst/>
          </a:prstGeom>
          <a:noFill/>
        </p:spPr>
        <p:txBody>
          <a:bodyPr wrap="none" rtlCol="0" anchor="t">
            <a:noAutofit/>
          </a:bodyPr>
          <a:lstStyle/>
          <a:p>
            <a:endParaRPr lang="en-US" sz="1600" dirty="0">
              <a:latin typeface="Consolas" panose="020B0609020204030204" pitchFamily="49" charset="0"/>
            </a:endParaRPr>
          </a:p>
          <a:p>
            <a:r>
              <a:rPr lang="en-US" sz="1600" dirty="0">
                <a:latin typeface="Consolas" panose="020B0609020204030204" pitchFamily="49" charset="0"/>
              </a:rPr>
              <a:t>name</a:t>
            </a:r>
          </a:p>
        </p:txBody>
      </p:sp>
      <p:sp>
        <p:nvSpPr>
          <p:cNvPr id="18" name="TextBox 17"/>
          <p:cNvSpPr txBox="1"/>
          <p:nvPr/>
        </p:nvSpPr>
        <p:spPr>
          <a:xfrm>
            <a:off x="1314708" y="1838116"/>
            <a:ext cx="3105912" cy="1470733"/>
          </a:xfrm>
          <a:prstGeom prst="rect">
            <a:avLst/>
          </a:prstGeom>
          <a:noFill/>
        </p:spPr>
        <p:txBody>
          <a:bodyPr wrap="none" rtlCol="0" anchor="t">
            <a:noAutofit/>
          </a:bodyPr>
          <a:lstStyle/>
          <a:p>
            <a:endParaRPr lang="en-US" sz="1600" dirty="0">
              <a:latin typeface="Consolas" panose="020B0609020204030204" pitchFamily="49" charset="0"/>
            </a:endParaRPr>
          </a:p>
          <a:p>
            <a:r>
              <a:rPr lang="en-US" sz="1600" dirty="0">
                <a:latin typeface="Consolas" panose="020B0609020204030204" pitchFamily="49" charset="0"/>
              </a:rPr>
              <a:t>             </a:t>
            </a:r>
          </a:p>
          <a:p>
            <a:endParaRPr lang="en-US" sz="1600" dirty="0">
              <a:latin typeface="Consolas" panose="020B0609020204030204" pitchFamily="49" charset="0"/>
            </a:endParaRPr>
          </a:p>
          <a:p>
            <a:r>
              <a:rPr lang="en-US" sz="1600" dirty="0">
                <a:latin typeface="Consolas" panose="020B0609020204030204" pitchFamily="49" charset="0"/>
              </a:rPr>
              <a:t>       [</a:t>
            </a:r>
            <a:r>
              <a:rPr lang="en-US" sz="1600" b="1" dirty="0">
                <a:solidFill>
                  <a:srgbClr val="0070C0"/>
                </a:solidFill>
                <a:latin typeface="Consolas" panose="020B0609020204030204" pitchFamily="49" charset="0"/>
              </a:rPr>
              <a:t>rand</a:t>
            </a:r>
            <a:r>
              <a:rPr lang="en-US" sz="1600" dirty="0">
                <a:latin typeface="Consolas" panose="020B0609020204030204" pitchFamily="49" charset="0"/>
              </a:rPr>
              <a:t>] </a:t>
            </a:r>
            <a:r>
              <a:rPr lang="en-US" sz="1600" i="1" dirty="0" err="1">
                <a:latin typeface="Consolas" panose="020B0609020204030204" pitchFamily="49" charset="0"/>
              </a:rPr>
              <a:t>struct_fields</a:t>
            </a:r>
            <a:r>
              <a:rPr lang="en-US" sz="1600" dirty="0">
                <a:latin typeface="Consolas" panose="020B0609020204030204" pitchFamily="49" charset="0"/>
              </a:rPr>
              <a:t>;</a:t>
            </a:r>
          </a:p>
          <a:p>
            <a:r>
              <a:rPr lang="en-US" sz="1600" dirty="0">
                <a:latin typeface="Consolas" panose="020B0609020204030204" pitchFamily="49" charset="0"/>
              </a:rPr>
              <a:t>       }</a:t>
            </a:r>
          </a:p>
        </p:txBody>
      </p:sp>
      <p:grpSp>
        <p:nvGrpSpPr>
          <p:cNvPr id="7" name="Group 6"/>
          <p:cNvGrpSpPr/>
          <p:nvPr/>
        </p:nvGrpSpPr>
        <p:grpSpPr>
          <a:xfrm>
            <a:off x="1153341" y="3426815"/>
            <a:ext cx="1519755" cy="759882"/>
            <a:chOff x="1153341" y="3426815"/>
            <a:chExt cx="1519755" cy="759882"/>
          </a:xfrm>
        </p:grpSpPr>
        <p:sp>
          <p:nvSpPr>
            <p:cNvPr id="27" name="Hexagon 26"/>
            <p:cNvSpPr/>
            <p:nvPr/>
          </p:nvSpPr>
          <p:spPr>
            <a:xfrm>
              <a:off x="1160375" y="3426815"/>
              <a:ext cx="1452196" cy="2842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dirty="0" err="1">
                  <a:solidFill>
                    <a:schemeClr val="bg1"/>
                  </a:solidFill>
                </a:rPr>
                <a:t>read_in_a</a:t>
              </a:r>
              <a:endParaRPr lang="en-US" sz="1800" baseline="-25000" dirty="0">
                <a:solidFill>
                  <a:schemeClr val="bg1"/>
                </a:solidFill>
              </a:endParaRPr>
            </a:p>
          </p:txBody>
        </p:sp>
        <p:sp>
          <p:nvSpPr>
            <p:cNvPr id="29" name="Hexagon 28"/>
            <p:cNvSpPr/>
            <p:nvPr/>
          </p:nvSpPr>
          <p:spPr>
            <a:xfrm>
              <a:off x="1160375" y="3860392"/>
              <a:ext cx="1512721" cy="2842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dirty="0">
                  <a:solidFill>
                    <a:schemeClr val="bg1"/>
                  </a:solidFill>
                </a:rPr>
                <a:t>u2m_xfer</a:t>
              </a:r>
              <a:endParaRPr lang="en-US" sz="1800" baseline="-25000" dirty="0">
                <a:solidFill>
                  <a:schemeClr val="bg1"/>
                </a:solidFill>
              </a:endParaRPr>
            </a:p>
          </p:txBody>
        </p:sp>
        <p:cxnSp>
          <p:nvCxnSpPr>
            <p:cNvPr id="31" name="Straight Connector 30"/>
            <p:cNvCxnSpPr/>
            <p:nvPr/>
          </p:nvCxnSpPr>
          <p:spPr>
            <a:xfrm flipV="1">
              <a:off x="1153341" y="3426815"/>
              <a:ext cx="0" cy="75988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33" name="Hexagon 32"/>
          <p:cNvSpPr/>
          <p:nvPr/>
        </p:nvSpPr>
        <p:spPr>
          <a:xfrm>
            <a:off x="3247107" y="3641579"/>
            <a:ext cx="1452196" cy="2842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dirty="0">
                <a:solidFill>
                  <a:schemeClr val="bg1"/>
                </a:solidFill>
              </a:rPr>
              <a:t>m2m_xfer</a:t>
            </a:r>
            <a:endParaRPr lang="en-US" sz="1800" baseline="-25000" dirty="0">
              <a:solidFill>
                <a:schemeClr val="bg1"/>
              </a:solidFill>
            </a:endParaRPr>
          </a:p>
        </p:txBody>
      </p:sp>
      <p:grpSp>
        <p:nvGrpSpPr>
          <p:cNvPr id="6" name="Group 5"/>
          <p:cNvGrpSpPr/>
          <p:nvPr/>
        </p:nvGrpSpPr>
        <p:grpSpPr>
          <a:xfrm>
            <a:off x="609600" y="3132650"/>
            <a:ext cx="4644420" cy="1193149"/>
            <a:chOff x="609600" y="3132650"/>
            <a:chExt cx="4644420" cy="1193149"/>
          </a:xfrm>
        </p:grpSpPr>
        <p:sp>
          <p:nvSpPr>
            <p:cNvPr id="20" name="Rectangle 19"/>
            <p:cNvSpPr/>
            <p:nvPr/>
          </p:nvSpPr>
          <p:spPr>
            <a:xfrm>
              <a:off x="609600" y="3132650"/>
              <a:ext cx="4644420" cy="119314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740244" y="3426815"/>
              <a:ext cx="0" cy="7696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9345" y="3132650"/>
              <a:ext cx="1648923" cy="307777"/>
            </a:xfrm>
            <a:prstGeom prst="rect">
              <a:avLst/>
            </a:prstGeom>
            <a:noFill/>
          </p:spPr>
          <p:txBody>
            <a:bodyPr wrap="square" rtlCol="0">
              <a:spAutoFit/>
            </a:bodyPr>
            <a:lstStyle/>
            <a:p>
              <a:r>
                <a:rPr lang="en-US" sz="1400" dirty="0"/>
                <a:t>observed behavior</a:t>
              </a:r>
            </a:p>
          </p:txBody>
        </p:sp>
        <p:cxnSp>
          <p:nvCxnSpPr>
            <p:cNvPr id="41" name="Straight Connector 40"/>
            <p:cNvCxnSpPr/>
            <p:nvPr/>
          </p:nvCxnSpPr>
          <p:spPr>
            <a:xfrm>
              <a:off x="739345" y="4196424"/>
              <a:ext cx="2107666"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465693" y="3485590"/>
            <a:ext cx="2653155" cy="858538"/>
            <a:chOff x="2465693" y="3485590"/>
            <a:chExt cx="2653155" cy="858538"/>
          </a:xfrm>
        </p:grpSpPr>
        <p:cxnSp>
          <p:nvCxnSpPr>
            <p:cNvPr id="21" name="Straight Connector 20"/>
            <p:cNvCxnSpPr/>
            <p:nvPr/>
          </p:nvCxnSpPr>
          <p:spPr>
            <a:xfrm>
              <a:off x="2931810" y="4196424"/>
              <a:ext cx="2187038"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465693" y="3485590"/>
              <a:ext cx="953228" cy="858538"/>
              <a:chOff x="5812506" y="2402398"/>
              <a:chExt cx="953228" cy="858538"/>
            </a:xfrm>
          </p:grpSpPr>
          <p:sp>
            <p:nvSpPr>
              <p:cNvPr id="36" name="Arc 35"/>
              <p:cNvSpPr/>
              <p:nvPr/>
            </p:nvSpPr>
            <p:spPr>
              <a:xfrm rot="18900000" flipV="1">
                <a:off x="5812506" y="2402398"/>
                <a:ext cx="502920" cy="5029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8900000" flipH="1">
                <a:off x="6168124" y="2758016"/>
                <a:ext cx="502920" cy="5029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8900000" flipV="1">
                <a:off x="5907196" y="2402398"/>
                <a:ext cx="502920" cy="5029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rot="18900000" flipH="1">
                <a:off x="6262814" y="2758016"/>
                <a:ext cx="502920" cy="5029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 name="Group 8"/>
          <p:cNvGrpSpPr/>
          <p:nvPr/>
        </p:nvGrpSpPr>
        <p:grpSpPr>
          <a:xfrm>
            <a:off x="6967723" y="3263304"/>
            <a:ext cx="1023646" cy="1290273"/>
            <a:chOff x="6967723" y="3263304"/>
            <a:chExt cx="1023646" cy="1290273"/>
          </a:xfrm>
        </p:grpSpPr>
        <p:grpSp>
          <p:nvGrpSpPr>
            <p:cNvPr id="48" name="Group 47"/>
            <p:cNvGrpSpPr/>
            <p:nvPr/>
          </p:nvGrpSpPr>
          <p:grpSpPr>
            <a:xfrm>
              <a:off x="7352546" y="4342996"/>
              <a:ext cx="254000" cy="210581"/>
              <a:chOff x="1957955" y="4364055"/>
              <a:chExt cx="254000" cy="210581"/>
            </a:xfrm>
          </p:grpSpPr>
          <p:sp>
            <p:nvSpPr>
              <p:cNvPr id="57" name="Oval 56"/>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58" name="Oval 57"/>
              <p:cNvSpPr/>
              <p:nvPr/>
            </p:nvSpPr>
            <p:spPr>
              <a:xfrm>
                <a:off x="2045276"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cxnSp>
          <p:nvCxnSpPr>
            <p:cNvPr id="49" name="Straight Arrow Connector 48"/>
            <p:cNvCxnSpPr/>
            <p:nvPr/>
          </p:nvCxnSpPr>
          <p:spPr>
            <a:xfrm>
              <a:off x="7479546" y="4089837"/>
              <a:ext cx="0" cy="253159"/>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67723" y="3602031"/>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m2m</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55" name="Straight Arrow Connector 54"/>
            <p:cNvCxnSpPr>
              <a:stCxn id="73" idx="2"/>
              <a:endCxn id="53" idx="0"/>
            </p:cNvCxnSpPr>
            <p:nvPr/>
          </p:nvCxnSpPr>
          <p:spPr>
            <a:xfrm>
              <a:off x="7474277" y="3263304"/>
              <a:ext cx="5269" cy="338727"/>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841460" y="2912910"/>
            <a:ext cx="927375" cy="760559"/>
            <a:chOff x="2405567" y="1924844"/>
            <a:chExt cx="927375" cy="760559"/>
          </a:xfrm>
        </p:grpSpPr>
        <p:sp>
          <p:nvSpPr>
            <p:cNvPr id="60" name="Rectangle 59"/>
            <p:cNvSpPr/>
            <p:nvPr/>
          </p:nvSpPr>
          <p:spPr>
            <a:xfrm>
              <a:off x="2799542" y="2190642"/>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61" name="Straight Arrow Connector 60"/>
            <p:cNvCxnSpPr>
              <a:stCxn id="69" idx="4"/>
              <a:endCxn id="60" idx="0"/>
            </p:cNvCxnSpPr>
            <p:nvPr/>
          </p:nvCxnSpPr>
          <p:spPr bwMode="auto">
            <a:xfrm>
              <a:off x="3066242" y="1924844"/>
              <a:ext cx="0" cy="26579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cxnSp>
          <p:nvCxnSpPr>
            <p:cNvPr id="62" name="Straight Arrow Connector 61"/>
            <p:cNvCxnSpPr>
              <a:stCxn id="60" idx="2"/>
              <a:endCxn id="53" idx="7"/>
            </p:cNvCxnSpPr>
            <p:nvPr/>
          </p:nvCxnSpPr>
          <p:spPr bwMode="auto">
            <a:xfrm flipH="1">
              <a:off x="2405567" y="2521318"/>
              <a:ext cx="660675" cy="164085"/>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63" name="Group 62"/>
          <p:cNvGrpSpPr/>
          <p:nvPr/>
        </p:nvGrpSpPr>
        <p:grpSpPr>
          <a:xfrm>
            <a:off x="6009112" y="1707470"/>
            <a:ext cx="3004846" cy="1555834"/>
            <a:chOff x="136640" y="939716"/>
            <a:chExt cx="3004846" cy="1555834"/>
          </a:xfrm>
        </p:grpSpPr>
        <p:cxnSp>
          <p:nvCxnSpPr>
            <p:cNvPr id="64" name="Straight Arrow Connector 63"/>
            <p:cNvCxnSpPr>
              <a:stCxn id="69" idx="3"/>
            </p:cNvCxnSpPr>
            <p:nvPr/>
          </p:nvCxnSpPr>
          <p:spPr>
            <a:xfrm flipH="1">
              <a:off x="1776333" y="2073718"/>
              <a:ext cx="491416" cy="314439"/>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0" idx="5"/>
            </p:cNvCxnSpPr>
            <p:nvPr/>
          </p:nvCxnSpPr>
          <p:spPr>
            <a:xfrm>
              <a:off x="1010377" y="2073720"/>
              <a:ext cx="416055" cy="31443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7" name="Straight Arrow Connector 66"/>
            <p:cNvCxnSpPr>
              <a:stCxn id="66" idx="4"/>
              <a:endCxn id="71"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70" idx="7"/>
            </p:cNvCxnSpPr>
            <p:nvPr/>
          </p:nvCxnSpPr>
          <p:spPr>
            <a:xfrm flipH="1">
              <a:off x="1010377" y="1429265"/>
              <a:ext cx="416055" cy="299525"/>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2117840" y="1657350"/>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70" name="Oval 69"/>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71" name="Rectangle 70"/>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72" name="Straight Arrow Connector 71"/>
            <p:cNvCxnSpPr>
              <a:endCxn id="69" idx="1"/>
            </p:cNvCxnSpPr>
            <p:nvPr/>
          </p:nvCxnSpPr>
          <p:spPr>
            <a:xfrm>
              <a:off x="1762761" y="1429264"/>
              <a:ext cx="504988" cy="29952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309705" y="2390259"/>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grpSp>
        <p:nvGrpSpPr>
          <p:cNvPr id="98" name="Group 97"/>
          <p:cNvGrpSpPr/>
          <p:nvPr/>
        </p:nvGrpSpPr>
        <p:grpSpPr>
          <a:xfrm>
            <a:off x="7032758" y="2507142"/>
            <a:ext cx="957554" cy="330676"/>
            <a:chOff x="2559297" y="2199471"/>
            <a:chExt cx="957554" cy="330676"/>
          </a:xfrm>
        </p:grpSpPr>
        <p:sp>
          <p:nvSpPr>
            <p:cNvPr id="99" name="Rectangle 98"/>
            <p:cNvSpPr/>
            <p:nvPr/>
          </p:nvSpPr>
          <p:spPr>
            <a:xfrm>
              <a:off x="2793932" y="2199471"/>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rgbClr val="000000"/>
                  </a:solidFill>
                  <a:latin typeface="Consolas" panose="020B0609020204030204" pitchFamily="49" charset="0"/>
                  <a:ea typeface="Calibri" panose="020F0502020204030204" pitchFamily="34" charset="0"/>
                  <a:cs typeface="Arial" panose="020B0604020202020204" pitchFamily="34" charset="0"/>
                </a:rPr>
                <a:t>strm</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0" name="Straight Arrow Connector 99"/>
            <p:cNvCxnSpPr>
              <a:stCxn id="99" idx="3"/>
              <a:endCxn id="69" idx="2"/>
            </p:cNvCxnSpPr>
            <p:nvPr/>
          </p:nvCxnSpPr>
          <p:spPr bwMode="auto">
            <a:xfrm flipV="1">
              <a:off x="3327332" y="2361336"/>
              <a:ext cx="189519" cy="3473"/>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cxnSp>
          <p:nvCxnSpPr>
            <p:cNvPr id="101" name="Straight Arrow Connector 100"/>
            <p:cNvCxnSpPr>
              <a:stCxn id="70" idx="6"/>
              <a:endCxn id="99" idx="1"/>
            </p:cNvCxnSpPr>
            <p:nvPr/>
          </p:nvCxnSpPr>
          <p:spPr bwMode="auto">
            <a:xfrm>
              <a:off x="2559297" y="2361338"/>
              <a:ext cx="234635" cy="347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108" name="Group 107"/>
          <p:cNvGrpSpPr/>
          <p:nvPr/>
        </p:nvGrpSpPr>
        <p:grpSpPr>
          <a:xfrm>
            <a:off x="1032346" y="3381432"/>
            <a:ext cx="1931537" cy="1254696"/>
            <a:chOff x="1762018" y="1182275"/>
            <a:chExt cx="1931537" cy="1254696"/>
          </a:xfrm>
        </p:grpSpPr>
        <p:sp>
          <p:nvSpPr>
            <p:cNvPr id="109" name="Rounded Rectangle 108"/>
            <p:cNvSpPr/>
            <p:nvPr/>
          </p:nvSpPr>
          <p:spPr bwMode="auto">
            <a:xfrm>
              <a:off x="1762018" y="1182275"/>
              <a:ext cx="247656" cy="893584"/>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10" name="Group 109"/>
            <p:cNvGrpSpPr/>
            <p:nvPr/>
          </p:nvGrpSpPr>
          <p:grpSpPr>
            <a:xfrm>
              <a:off x="1885846" y="2075859"/>
              <a:ext cx="1807709" cy="361112"/>
              <a:chOff x="-871113" y="1366350"/>
              <a:chExt cx="1807709" cy="361112"/>
            </a:xfrm>
          </p:grpSpPr>
          <p:cxnSp>
            <p:nvCxnSpPr>
              <p:cNvPr id="111" name="Straight Arrow Connector 110"/>
              <p:cNvCxnSpPr>
                <a:endCxn id="109" idx="2"/>
              </p:cNvCxnSpPr>
              <p:nvPr/>
            </p:nvCxnSpPr>
            <p:spPr bwMode="auto">
              <a:xfrm flipH="1" flipV="1">
                <a:off x="-871113" y="1366350"/>
                <a:ext cx="509914" cy="25861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12" name="Rectangle 111"/>
              <p:cNvSpPr/>
              <p:nvPr/>
            </p:nvSpPr>
            <p:spPr bwMode="auto">
              <a:xfrm>
                <a:off x="-824120" y="1481241"/>
                <a:ext cx="1760716"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Stream = Parallel</a:t>
                </a:r>
              </a:p>
            </p:txBody>
          </p:sp>
        </p:grpSp>
      </p:grpSp>
      <p:grpSp>
        <p:nvGrpSpPr>
          <p:cNvPr id="115" name="Group 114"/>
          <p:cNvGrpSpPr/>
          <p:nvPr/>
        </p:nvGrpSpPr>
        <p:grpSpPr>
          <a:xfrm>
            <a:off x="2518013" y="3381432"/>
            <a:ext cx="2569649" cy="1254696"/>
            <a:chOff x="1207810" y="1182275"/>
            <a:chExt cx="2569649" cy="1254696"/>
          </a:xfrm>
        </p:grpSpPr>
        <p:sp>
          <p:nvSpPr>
            <p:cNvPr id="116" name="Rounded Rectangle 115"/>
            <p:cNvSpPr/>
            <p:nvPr/>
          </p:nvSpPr>
          <p:spPr bwMode="auto">
            <a:xfrm>
              <a:off x="1207810" y="1182275"/>
              <a:ext cx="835552" cy="893584"/>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17" name="Group 116"/>
            <p:cNvGrpSpPr/>
            <p:nvPr/>
          </p:nvGrpSpPr>
          <p:grpSpPr>
            <a:xfrm>
              <a:off x="1625586" y="2075859"/>
              <a:ext cx="2151873" cy="361112"/>
              <a:chOff x="-1131373" y="1366350"/>
              <a:chExt cx="2151873" cy="361112"/>
            </a:xfrm>
          </p:grpSpPr>
          <p:cxnSp>
            <p:nvCxnSpPr>
              <p:cNvPr id="118" name="Straight Arrow Connector 117"/>
              <p:cNvCxnSpPr>
                <a:endCxn id="116" idx="2"/>
              </p:cNvCxnSpPr>
              <p:nvPr/>
            </p:nvCxnSpPr>
            <p:spPr bwMode="auto">
              <a:xfrm flipH="1" flipV="1">
                <a:off x="-1131373" y="1366350"/>
                <a:ext cx="770174" cy="25861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19" name="Rectangle 118"/>
              <p:cNvSpPr/>
              <p:nvPr/>
            </p:nvSpPr>
            <p:spPr bwMode="auto">
              <a:xfrm>
                <a:off x="-908018" y="1481241"/>
                <a:ext cx="1928518"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Buffer = Sequential</a:t>
                </a:r>
              </a:p>
            </p:txBody>
          </p:sp>
        </p:grpSp>
      </p:grpSp>
      <p:grpSp>
        <p:nvGrpSpPr>
          <p:cNvPr id="131" name="1:many"/>
          <p:cNvGrpSpPr/>
          <p:nvPr/>
        </p:nvGrpSpPr>
        <p:grpSpPr>
          <a:xfrm>
            <a:off x="391899" y="1816329"/>
            <a:ext cx="1920716" cy="305911"/>
            <a:chOff x="1431258" y="1746979"/>
            <a:chExt cx="1920716" cy="305911"/>
          </a:xfrm>
        </p:grpSpPr>
        <p:sp>
          <p:nvSpPr>
            <p:cNvPr id="132" name="Rounded Rectangle 131"/>
            <p:cNvSpPr/>
            <p:nvPr/>
          </p:nvSpPr>
          <p:spPr bwMode="auto">
            <a:xfrm>
              <a:off x="2583733" y="1803338"/>
              <a:ext cx="768241" cy="249552"/>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33" name="Group 132"/>
            <p:cNvGrpSpPr/>
            <p:nvPr/>
          </p:nvGrpSpPr>
          <p:grpSpPr>
            <a:xfrm>
              <a:off x="1431258" y="1746979"/>
              <a:ext cx="1152475" cy="246221"/>
              <a:chOff x="-1325701" y="1037470"/>
              <a:chExt cx="1152475" cy="246221"/>
            </a:xfrm>
          </p:grpSpPr>
          <p:cxnSp>
            <p:nvCxnSpPr>
              <p:cNvPr id="134" name="Straight Arrow Connector 133"/>
              <p:cNvCxnSpPr>
                <a:stCxn id="135" idx="3"/>
                <a:endCxn id="132" idx="1"/>
              </p:cNvCxnSpPr>
              <p:nvPr/>
            </p:nvCxnSpPr>
            <p:spPr bwMode="auto">
              <a:xfrm>
                <a:off x="-470682" y="1160581"/>
                <a:ext cx="297456" cy="58024"/>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35" name="Rectangle 134"/>
              <p:cNvSpPr/>
              <p:nvPr/>
            </p:nvSpPr>
            <p:spPr bwMode="auto">
              <a:xfrm>
                <a:off x="-1325701" y="1037470"/>
                <a:ext cx="855019"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1:many</a:t>
                </a:r>
              </a:p>
            </p:txBody>
          </p:sp>
        </p:grpSp>
      </p:grpSp>
      <p:grpSp>
        <p:nvGrpSpPr>
          <p:cNvPr id="140" name="1:1"/>
          <p:cNvGrpSpPr/>
          <p:nvPr/>
        </p:nvGrpSpPr>
        <p:grpSpPr>
          <a:xfrm>
            <a:off x="590060" y="2125643"/>
            <a:ext cx="1721554" cy="260506"/>
            <a:chOff x="1625222" y="1732694"/>
            <a:chExt cx="1721554" cy="260506"/>
          </a:xfrm>
        </p:grpSpPr>
        <p:sp>
          <p:nvSpPr>
            <p:cNvPr id="141" name="Rounded Rectangle 140"/>
            <p:cNvSpPr/>
            <p:nvPr/>
          </p:nvSpPr>
          <p:spPr bwMode="auto">
            <a:xfrm>
              <a:off x="2578535" y="1732694"/>
              <a:ext cx="768241" cy="251939"/>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42" name="Group 141"/>
            <p:cNvGrpSpPr/>
            <p:nvPr/>
          </p:nvGrpSpPr>
          <p:grpSpPr>
            <a:xfrm>
              <a:off x="1625222" y="1746979"/>
              <a:ext cx="953313" cy="246221"/>
              <a:chOff x="-1131737" y="1037470"/>
              <a:chExt cx="953313" cy="246221"/>
            </a:xfrm>
          </p:grpSpPr>
          <p:cxnSp>
            <p:nvCxnSpPr>
              <p:cNvPr id="143" name="Straight Arrow Connector 142"/>
              <p:cNvCxnSpPr>
                <a:stCxn id="144" idx="3"/>
                <a:endCxn id="141" idx="1"/>
              </p:cNvCxnSpPr>
              <p:nvPr/>
            </p:nvCxnSpPr>
            <p:spPr bwMode="auto">
              <a:xfrm flipV="1">
                <a:off x="-664645" y="1149155"/>
                <a:ext cx="486221" cy="11426"/>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44" name="Rectangle 143"/>
              <p:cNvSpPr/>
              <p:nvPr/>
            </p:nvSpPr>
            <p:spPr bwMode="auto">
              <a:xfrm>
                <a:off x="-1131737" y="1037470"/>
                <a:ext cx="467092"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1:1</a:t>
                </a:r>
              </a:p>
            </p:txBody>
          </p:sp>
        </p:grpSp>
      </p:grpSp>
      <p:grpSp>
        <p:nvGrpSpPr>
          <p:cNvPr id="148" name="many:many"/>
          <p:cNvGrpSpPr/>
          <p:nvPr/>
        </p:nvGrpSpPr>
        <p:grpSpPr>
          <a:xfrm>
            <a:off x="372359" y="2380531"/>
            <a:ext cx="1946638" cy="499343"/>
            <a:chOff x="1400138" y="1732694"/>
            <a:chExt cx="1946638" cy="499343"/>
          </a:xfrm>
        </p:grpSpPr>
        <p:sp>
          <p:nvSpPr>
            <p:cNvPr id="149" name="Rounded Rectangle 148"/>
            <p:cNvSpPr/>
            <p:nvPr/>
          </p:nvSpPr>
          <p:spPr bwMode="auto">
            <a:xfrm>
              <a:off x="2693577" y="1732694"/>
              <a:ext cx="653199" cy="251939"/>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50" name="Group 149"/>
            <p:cNvGrpSpPr/>
            <p:nvPr/>
          </p:nvGrpSpPr>
          <p:grpSpPr>
            <a:xfrm>
              <a:off x="1400138" y="1858664"/>
              <a:ext cx="1293439" cy="373373"/>
              <a:chOff x="-1356821" y="1149155"/>
              <a:chExt cx="1293439" cy="373373"/>
            </a:xfrm>
          </p:grpSpPr>
          <p:cxnSp>
            <p:nvCxnSpPr>
              <p:cNvPr id="151" name="Straight Arrow Connector 150"/>
              <p:cNvCxnSpPr>
                <a:endCxn id="149" idx="1"/>
              </p:cNvCxnSpPr>
              <p:nvPr/>
            </p:nvCxnSpPr>
            <p:spPr bwMode="auto">
              <a:xfrm flipV="1">
                <a:off x="-329375" y="1149155"/>
                <a:ext cx="265993" cy="153391"/>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52" name="Rectangle 151"/>
              <p:cNvSpPr/>
              <p:nvPr/>
            </p:nvSpPr>
            <p:spPr bwMode="auto">
              <a:xfrm>
                <a:off x="-1356821" y="1276307"/>
                <a:ext cx="1242947"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err="1"/>
                  <a:t>many:many</a:t>
                </a:r>
                <a:endParaRPr lang="en-US" sz="1600" dirty="0"/>
              </a:p>
            </p:txBody>
          </p:sp>
        </p:grpSp>
      </p:grpSp>
      <p:sp>
        <p:nvSpPr>
          <p:cNvPr id="78" name="TextBox 77"/>
          <p:cNvSpPr txBox="1"/>
          <p:nvPr/>
        </p:nvSpPr>
        <p:spPr>
          <a:xfrm>
            <a:off x="2736468" y="1824071"/>
            <a:ext cx="685800" cy="584776"/>
          </a:xfrm>
          <a:prstGeom prst="rect">
            <a:avLst/>
          </a:prstGeom>
          <a:noFill/>
        </p:spPr>
        <p:txBody>
          <a:bodyPr wrap="none" rtlCol="0" anchor="t">
            <a:noAutofit/>
          </a:bodyPr>
          <a:lstStyle/>
          <a:p>
            <a:endParaRPr lang="en-US" sz="1600" dirty="0">
              <a:latin typeface="Consolas" panose="020B0609020204030204" pitchFamily="49" charset="0"/>
            </a:endParaRPr>
          </a:p>
          <a:p>
            <a:r>
              <a:rPr lang="en-US" sz="1600" dirty="0">
                <a:latin typeface="Consolas" panose="020B0609020204030204" pitchFamily="49" charset="0"/>
              </a:rPr>
              <a:t>:</a:t>
            </a:r>
            <a:r>
              <a:rPr lang="en-US" sz="1600" i="1" dirty="0" err="1">
                <a:latin typeface="Consolas" panose="020B0609020204030204" pitchFamily="49" charset="0"/>
              </a:rPr>
              <a:t>struct_type</a:t>
            </a:r>
            <a:endParaRPr lang="en-US" sz="1600" i="1" dirty="0">
              <a:latin typeface="Consolas" panose="020B0609020204030204" pitchFamily="49" charset="0"/>
            </a:endParaRPr>
          </a:p>
        </p:txBody>
      </p:sp>
      <p:grpSp>
        <p:nvGrpSpPr>
          <p:cNvPr id="79" name="Group 78" hidden="1"/>
          <p:cNvGrpSpPr/>
          <p:nvPr/>
        </p:nvGrpSpPr>
        <p:grpSpPr>
          <a:xfrm>
            <a:off x="2508624" y="1604493"/>
            <a:ext cx="3518876" cy="530951"/>
            <a:chOff x="1805068" y="1544907"/>
            <a:chExt cx="3518876" cy="530951"/>
          </a:xfrm>
        </p:grpSpPr>
        <p:sp>
          <p:nvSpPr>
            <p:cNvPr id="80" name="Rounded Rectangle 79"/>
            <p:cNvSpPr/>
            <p:nvPr/>
          </p:nvSpPr>
          <p:spPr bwMode="auto">
            <a:xfrm>
              <a:off x="1805068" y="1803337"/>
              <a:ext cx="1356863" cy="272521"/>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81" name="Group 80"/>
            <p:cNvGrpSpPr/>
            <p:nvPr/>
          </p:nvGrpSpPr>
          <p:grpSpPr>
            <a:xfrm>
              <a:off x="3130930" y="1544907"/>
              <a:ext cx="2193014" cy="246221"/>
              <a:chOff x="373971" y="835398"/>
              <a:chExt cx="2193014" cy="246221"/>
            </a:xfrm>
          </p:grpSpPr>
          <p:cxnSp>
            <p:nvCxnSpPr>
              <p:cNvPr id="82" name="Straight Arrow Connector 81"/>
              <p:cNvCxnSpPr>
                <a:stCxn id="83" idx="1"/>
              </p:cNvCxnSpPr>
              <p:nvPr/>
            </p:nvCxnSpPr>
            <p:spPr bwMode="auto">
              <a:xfrm flipH="1">
                <a:off x="373971" y="958509"/>
                <a:ext cx="485709" cy="122799"/>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83" name="Rectangle 82"/>
              <p:cNvSpPr/>
              <p:nvPr/>
            </p:nvSpPr>
            <p:spPr bwMode="auto">
              <a:xfrm>
                <a:off x="859680" y="835398"/>
                <a:ext cx="1707305"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OOP Inheritance</a:t>
                </a:r>
              </a:p>
            </p:txBody>
          </p:sp>
        </p:grpSp>
      </p:grpSp>
      <p:sp>
        <p:nvSpPr>
          <p:cNvPr id="84" name="TextBox 83"/>
          <p:cNvSpPr txBox="1"/>
          <p:nvPr/>
        </p:nvSpPr>
        <p:spPr>
          <a:xfrm>
            <a:off x="2736897" y="1810204"/>
            <a:ext cx="685800" cy="584776"/>
          </a:xfrm>
          <a:prstGeom prst="rect">
            <a:avLst/>
          </a:prstGeom>
          <a:noFill/>
        </p:spPr>
        <p:txBody>
          <a:bodyPr wrap="none" rtlCol="0" anchor="t">
            <a:noAutofit/>
          </a:bodyPr>
          <a:lstStyle/>
          <a:p>
            <a:endParaRPr lang="en-US" sz="1600" dirty="0">
              <a:latin typeface="Consolas" panose="020B0609020204030204" pitchFamily="49" charset="0"/>
            </a:endParaRPr>
          </a:p>
          <a:p>
            <a:r>
              <a:rPr lang="en-US" sz="1600" dirty="0">
                <a:latin typeface="Consolas" panose="020B0609020204030204" pitchFamily="49" charset="0"/>
              </a:rPr>
              <a:t> {</a:t>
            </a:r>
          </a:p>
        </p:txBody>
      </p:sp>
    </p:spTree>
    <p:extLst>
      <p:ext uri="{BB962C8B-B14F-4D97-AF65-F5344CB8AC3E}">
        <p14:creationId xmlns:p14="http://schemas.microsoft.com/office/powerpoint/2010/main" val="8651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3" presetClass="path" presetSubtype="0" fill="hold" grpId="0" nodeType="clickEffect">
                                  <p:stCondLst>
                                    <p:cond delay="0"/>
                                  </p:stCondLst>
                                  <p:childTnLst>
                                    <p:animMotion origin="layout" path="M 1.11111E-6 -4.69136E-6 L 0.14462 -4.69136E-6 " pathEditMode="relative" rAng="0" ptsTypes="AA">
                                      <p:cBhvr>
                                        <p:cTn id="29" dur="500" fill="hold"/>
                                        <p:tgtEl>
                                          <p:spTgt spid="84"/>
                                        </p:tgtEl>
                                        <p:attrNameLst>
                                          <p:attrName>ppt_x</p:attrName>
                                          <p:attrName>ppt_y</p:attrName>
                                        </p:attrNameLst>
                                      </p:cBhvr>
                                      <p:rCtr x="7222" y="0"/>
                                    </p:animMotion>
                                  </p:childTnLst>
                                </p:cTn>
                              </p:par>
                              <p:par>
                                <p:cTn id="30" presetID="22" presetClass="entr" presetSubtype="8"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left)">
                                      <p:cBhvr>
                                        <p:cTn id="36" dur="500"/>
                                        <p:tgtEl>
                                          <p:spTgt spid="7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wipe(left)">
                                      <p:cBhvr>
                                        <p:cTn id="50" dur="500"/>
                                        <p:tgtEl>
                                          <p:spTgt spid="98"/>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up)">
                                      <p:cBhvr>
                                        <p:cTn id="54" dur="500"/>
                                        <p:tgtEl>
                                          <p:spTgt spid="63"/>
                                        </p:tgtEl>
                                      </p:cBhvr>
                                    </p:animEffect>
                                  </p:childTnLst>
                                </p:cTn>
                              </p:par>
                              <p:par>
                                <p:cTn id="55" presetID="22" presetClass="entr" presetSubtype="8"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par>
                          <p:cTn id="58" fill="hold">
                            <p:stCondLst>
                              <p:cond delay="1000"/>
                            </p:stCondLst>
                            <p:childTnLst>
                              <p:par>
                                <p:cTn id="59" presetID="18" presetClass="entr" presetSubtype="6"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strips(downRight)">
                                      <p:cBhvr>
                                        <p:cTn id="61" dur="500"/>
                                        <p:tgtEl>
                                          <p:spTgt spid="10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40"/>
                                        </p:tgtEl>
                                        <p:attrNameLst>
                                          <p:attrName>style.visibility</p:attrName>
                                        </p:attrNameLst>
                                      </p:cBhvr>
                                      <p:to>
                                        <p:strVal val="visible"/>
                                      </p:to>
                                    </p:set>
                                    <p:animEffect transition="in" filter="wipe(right)">
                                      <p:cBhvr>
                                        <p:cTn id="66" dur="500"/>
                                        <p:tgtEl>
                                          <p:spTgt spid="14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up)">
                                      <p:cBhvr>
                                        <p:cTn id="75" dur="500"/>
                                        <p:tgtEl>
                                          <p:spTgt spid="9"/>
                                        </p:tgtEl>
                                      </p:cBhvr>
                                    </p:animEffect>
                                  </p:childTnLst>
                                </p:cTn>
                              </p:par>
                            </p:childTnLst>
                          </p:cTn>
                        </p:par>
                        <p:par>
                          <p:cTn id="76" fill="hold">
                            <p:stCondLst>
                              <p:cond delay="1000"/>
                            </p:stCondLst>
                            <p:childTnLst>
                              <p:par>
                                <p:cTn id="77" presetID="18" presetClass="entr" presetSubtype="6"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strips(downRight)">
                                      <p:cBhvr>
                                        <p:cTn id="79" dur="500"/>
                                        <p:tgtEl>
                                          <p:spTgt spid="8"/>
                                        </p:tgtEl>
                                      </p:cBhvr>
                                    </p:animEffect>
                                  </p:childTnLst>
                                </p:cTn>
                              </p:par>
                              <p:par>
                                <p:cTn id="80" presetID="22" presetClass="entr" presetSubtype="8" fill="hold" grpId="0" nodeType="withEffect">
                                  <p:stCondLst>
                                    <p:cond delay="25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500"/>
                                        <p:tgtEl>
                                          <p:spTgt spid="33"/>
                                        </p:tgtEl>
                                      </p:cBhvr>
                                    </p:animEffect>
                                  </p:childTnLst>
                                </p:cTn>
                              </p:par>
                            </p:childTnLst>
                          </p:cTn>
                        </p:par>
                        <p:par>
                          <p:cTn id="83" fill="hold">
                            <p:stCondLst>
                              <p:cond delay="1750"/>
                            </p:stCondLst>
                            <p:childTnLst>
                              <p:par>
                                <p:cTn id="84" presetID="18" presetClass="entr" presetSubtype="6" fill="hold" nodeType="after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strips(downRight)">
                                      <p:cBhvr>
                                        <p:cTn id="86" dur="500"/>
                                        <p:tgtEl>
                                          <p:spTgt spid="11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131"/>
                                        </p:tgtEl>
                                        <p:attrNameLst>
                                          <p:attrName>style.visibility</p:attrName>
                                        </p:attrNameLst>
                                      </p:cBhvr>
                                      <p:to>
                                        <p:strVal val="visible"/>
                                      </p:to>
                                    </p:set>
                                    <p:animEffect transition="in" filter="wipe(right)">
                                      <p:cBhvr>
                                        <p:cTn id="91" dur="500"/>
                                        <p:tgtEl>
                                          <p:spTgt spid="1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148"/>
                                        </p:tgtEl>
                                        <p:attrNameLst>
                                          <p:attrName>style.visibility</p:attrName>
                                        </p:attrNameLst>
                                      </p:cBhvr>
                                      <p:to>
                                        <p:strVal val="visible"/>
                                      </p:to>
                                    </p:set>
                                    <p:animEffect transition="in" filter="wipe(right)">
                                      <p:cBhvr>
                                        <p:cTn id="9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8" grpId="0"/>
      <p:bldP spid="33" grpId="0" animBg="1"/>
      <p:bldP spid="78" grpId="0"/>
      <p:bldP spid="84" grpId="0"/>
      <p:bldP spid="8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Data Constraints</a:t>
            </a:r>
          </a:p>
        </p:txBody>
      </p:sp>
      <p:sp>
        <p:nvSpPr>
          <p:cNvPr id="2" name="Content Placeholder 1"/>
          <p:cNvSpPr>
            <a:spLocks noGrp="1"/>
          </p:cNvSpPr>
          <p:nvPr>
            <p:ph idx="1"/>
          </p:nvPr>
        </p:nvSpPr>
        <p:spPr>
          <a:xfrm>
            <a:off x="457200" y="971550"/>
            <a:ext cx="8229600" cy="3371850"/>
          </a:xfrm>
        </p:spPr>
        <p:txBody>
          <a:bodyPr/>
          <a:lstStyle/>
          <a:p>
            <a:r>
              <a:rPr lang="en-US" dirty="0"/>
              <a:t>Data constraints limit the solution </a:t>
            </a:r>
            <a:br>
              <a:rPr lang="en-US" dirty="0"/>
            </a:br>
            <a:r>
              <a:rPr lang="en-US" dirty="0"/>
              <a:t>space</a:t>
            </a:r>
          </a:p>
          <a:p>
            <a:r>
              <a:rPr lang="en-US" dirty="0"/>
              <a:t>Actions that share a data object </a:t>
            </a:r>
            <a:br>
              <a:rPr lang="en-US" dirty="0"/>
            </a:br>
            <a:r>
              <a:rPr lang="en-US" dirty="0"/>
              <a:t>must have compatible constraints</a:t>
            </a:r>
          </a:p>
        </p:txBody>
      </p:sp>
      <p:grpSp>
        <p:nvGrpSpPr>
          <p:cNvPr id="26" name="Group 25"/>
          <p:cNvGrpSpPr/>
          <p:nvPr/>
        </p:nvGrpSpPr>
        <p:grpSpPr>
          <a:xfrm>
            <a:off x="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5009265" y="971550"/>
            <a:ext cx="3966960" cy="3970318"/>
          </a:xfrm>
          <a:prstGeom prst="rect">
            <a:avLst/>
          </a:prstGeom>
          <a:solidFill>
            <a:srgbClr val="FFFFFF">
              <a:alpha val="74902"/>
            </a:srgbClr>
          </a:solidFill>
          <a:ln>
            <a:solidFill>
              <a:schemeClr val="tx1"/>
            </a:solidFill>
          </a:ln>
        </p:spPr>
        <p:txBody>
          <a:bodyPr wrap="square">
            <a:spAutoFit/>
          </a:bodyPr>
          <a:lstStyle/>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r>
              <a:rPr lang="en-US" sz="1200" dirty="0">
                <a:solidFill>
                  <a:srgbClr val="000000"/>
                </a:solidFill>
                <a:latin typeface="Consolas"/>
              </a:rPr>
              <a:t>  };</a:t>
            </a:r>
          </a:p>
          <a:p>
            <a:endParaRPr lang="en-US" sz="1200" dirty="0">
              <a:solidFill>
                <a:srgbClr val="00000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u2m_a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src_data.dir</a:t>
            </a:r>
            <a:r>
              <a:rPr lang="en-US" sz="1200" dirty="0">
                <a:solidFill>
                  <a:srgbClr val="000000"/>
                </a:solidFill>
                <a:latin typeface="Consolas"/>
              </a:rPr>
              <a:t> == in;</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src_data.size</a:t>
            </a:r>
            <a:r>
              <a:rPr lang="en-US" sz="1200" dirty="0">
                <a:solidFill>
                  <a:srgbClr val="000000"/>
                </a:solidFill>
                <a:latin typeface="Consolas"/>
              </a:rPr>
              <a:t> == </a:t>
            </a:r>
            <a:r>
              <a:rPr lang="en-US" sz="1200" dirty="0" err="1">
                <a:solidFill>
                  <a:srgbClr val="000000"/>
                </a:solidFill>
                <a:latin typeface="Consolas"/>
              </a:rPr>
              <a:t>dst_data.size</a:t>
            </a:r>
            <a:r>
              <a:rPr lang="en-US" sz="1200" dirty="0">
                <a:solidFill>
                  <a:srgbClr val="000000"/>
                </a:solidFill>
                <a:latin typeface="Consolas"/>
              </a:rPr>
              <a:t>;  </a:t>
            </a:r>
          </a:p>
          <a:p>
            <a:r>
              <a:rPr lang="en-US" sz="1200" dirty="0">
                <a:solidFill>
                  <a:srgbClr val="000000"/>
                </a:solidFill>
                <a:latin typeface="Consolas"/>
              </a:rPr>
              <a:t>  };</a:t>
            </a:r>
          </a:p>
          <a:p>
            <a:endParaRPr lang="en-US" sz="1200" dirty="0">
              <a:solidFill>
                <a:srgbClr val="00000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m2m_a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000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src_data.size</a:t>
            </a:r>
            <a:r>
              <a:rPr lang="en-US" sz="1200" dirty="0">
                <a:solidFill>
                  <a:srgbClr val="000000"/>
                </a:solidFill>
                <a:latin typeface="Consolas"/>
              </a:rPr>
              <a:t> == </a:t>
            </a:r>
            <a:r>
              <a:rPr lang="en-US" sz="1200" dirty="0" err="1">
                <a:solidFill>
                  <a:srgbClr val="000000"/>
                </a:solidFill>
                <a:latin typeface="Consolas"/>
              </a:rPr>
              <a:t>dst_data.size</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src_data.addr</a:t>
            </a:r>
            <a:r>
              <a:rPr lang="en-US" sz="1200" dirty="0">
                <a:solidFill>
                  <a:srgbClr val="000000"/>
                </a:solidFill>
                <a:latin typeface="Consolas"/>
              </a:rPr>
              <a:t> != </a:t>
            </a:r>
            <a:r>
              <a:rPr lang="en-US" sz="1200" dirty="0" err="1">
                <a:solidFill>
                  <a:srgbClr val="000000"/>
                </a:solidFill>
                <a:latin typeface="Consolas"/>
              </a:rPr>
              <a:t>dst_data.addr</a:t>
            </a:r>
            <a:r>
              <a:rPr lang="en-US" sz="1200" dirty="0">
                <a:solidFill>
                  <a:srgbClr val="000000"/>
                </a:solidFill>
                <a:latin typeface="Consolas"/>
              </a:rPr>
              <a:t>;</a:t>
            </a:r>
          </a:p>
          <a:p>
            <a:r>
              <a:rPr lang="en-US" sz="1200" dirty="0">
                <a:solidFill>
                  <a:srgbClr val="000000"/>
                </a:solidFill>
                <a:latin typeface="Consolas"/>
              </a:rPr>
              <a:t>};</a:t>
            </a:r>
            <a:endParaRPr lang="en-US" sz="1200" dirty="0">
              <a:latin typeface="Consolas"/>
            </a:endParaRPr>
          </a:p>
        </p:txBody>
      </p:sp>
      <p:sp>
        <p:nvSpPr>
          <p:cNvPr id="29" name="Freeform 28"/>
          <p:cNvSpPr/>
          <p:nvPr/>
        </p:nvSpPr>
        <p:spPr>
          <a:xfrm>
            <a:off x="18269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2" name="Rectangle 31"/>
          <p:cNvSpPr/>
          <p:nvPr/>
        </p:nvSpPr>
        <p:spPr>
          <a:xfrm rot="18878726">
            <a:off x="20425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sp>
        <p:nvSpPr>
          <p:cNvPr id="33" name="Freeform 32"/>
          <p:cNvSpPr/>
          <p:nvPr/>
        </p:nvSpPr>
        <p:spPr>
          <a:xfrm flipH="1">
            <a:off x="26812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4" name="Rectangle 33"/>
          <p:cNvSpPr/>
          <p:nvPr/>
        </p:nvSpPr>
        <p:spPr>
          <a:xfrm rot="2727201">
            <a:off x="22211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spTree>
    <p:extLst>
      <p:ext uri="{BB962C8B-B14F-4D97-AF65-F5344CB8AC3E}">
        <p14:creationId xmlns:p14="http://schemas.microsoft.com/office/powerpoint/2010/main" val="588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animEffect transition="in" filter="wipe(left)">
                                      <p:cBhvr>
                                        <p:cTn id="7" dur="500"/>
                                        <p:tgtEl>
                                          <p:spTgt spid="2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0" end="10"/>
                                            </p:txEl>
                                          </p:spTgt>
                                        </p:tgtEl>
                                        <p:attrNameLst>
                                          <p:attrName>style.visibility</p:attrName>
                                        </p:attrNameLst>
                                      </p:cBhvr>
                                      <p:to>
                                        <p:strVal val="visible"/>
                                      </p:to>
                                    </p:set>
                                    <p:animEffect transition="in" filter="wipe(left)">
                                      <p:cBhvr>
                                        <p:cTn id="12" dur="500"/>
                                        <p:tgtEl>
                                          <p:spTgt spid="24">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11" end="11"/>
                                            </p:txEl>
                                          </p:spTgt>
                                        </p:tgtEl>
                                        <p:attrNameLst>
                                          <p:attrName>style.visibility</p:attrName>
                                        </p:attrNameLst>
                                      </p:cBhvr>
                                      <p:to>
                                        <p:strVal val="visible"/>
                                      </p:to>
                                    </p:set>
                                    <p:animEffect transition="in" filter="wipe(left)">
                                      <p:cBhvr>
                                        <p:cTn id="17" dur="500"/>
                                        <p:tgtEl>
                                          <p:spTgt spid="24">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18" end="18"/>
                                            </p:txEl>
                                          </p:spTgt>
                                        </p:tgtEl>
                                        <p:attrNameLst>
                                          <p:attrName>style.visibility</p:attrName>
                                        </p:attrNameLst>
                                      </p:cBhvr>
                                      <p:to>
                                        <p:strVal val="visible"/>
                                      </p:to>
                                    </p:set>
                                    <p:animEffect transition="in" filter="wipe(left)">
                                      <p:cBhvr>
                                        <p:cTn id="22" dur="500"/>
                                        <p:tgtEl>
                                          <p:spTgt spid="24">
                                            <p:txEl>
                                              <p:pRg st="18" end="1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19" end="19"/>
                                            </p:txEl>
                                          </p:spTgt>
                                        </p:tgtEl>
                                        <p:attrNameLst>
                                          <p:attrName>style.visibility</p:attrName>
                                        </p:attrNameLst>
                                      </p:cBhvr>
                                      <p:to>
                                        <p:strVal val="visible"/>
                                      </p:to>
                                    </p:set>
                                    <p:animEffect transition="in" filter="wipe(left)">
                                      <p:cBhvr>
                                        <p:cTn id="27" dur="500"/>
                                        <p:tgtEl>
                                          <p:spTgt spid="2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Narrow the Solution Space</a:t>
            </a:r>
          </a:p>
        </p:txBody>
      </p:sp>
      <p:sp>
        <p:nvSpPr>
          <p:cNvPr id="18" name="Oval 17"/>
          <p:cNvSpPr>
            <a:spLocks noChangeAspect="1"/>
          </p:cNvSpPr>
          <p:nvPr/>
        </p:nvSpPr>
        <p:spPr>
          <a:xfrm>
            <a:off x="7390290" y="1075692"/>
            <a:ext cx="550006" cy="416744"/>
          </a:xfrm>
          <a:prstGeom prst="ellipse">
            <a:avLst/>
          </a:prstGeom>
          <a:solidFill>
            <a:schemeClr val="accent1">
              <a:lumMod val="75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lvl="0" algn="ctr">
              <a:lnSpc>
                <a:spcPts val="1200"/>
              </a:lnSpc>
            </a:pPr>
            <a:r>
              <a:rPr lang="en-US" sz="2000" b="1" dirty="0">
                <a:solidFill>
                  <a:schemeClr val="bg1"/>
                </a:solidFill>
                <a:latin typeface="Consolas" panose="020B0609020204030204" pitchFamily="49" charset="0"/>
                <a:ea typeface="Calibri" panose="020F0502020204030204" pitchFamily="34" charset="0"/>
                <a:cs typeface="Arial" panose="020B0604020202020204" pitchFamily="34" charset="0"/>
              </a:rPr>
              <a:t>g</a:t>
            </a:r>
          </a:p>
          <a:p>
            <a:pPr lvl="0" algn="ctr">
              <a:lnSpc>
                <a:spcPts val="1200"/>
              </a:lnSpc>
            </a:pPr>
            <a:r>
              <a:rPr lang="en-US" sz="1000" b="1" dirty="0" err="1">
                <a:solidFill>
                  <a:schemeClr val="bg1"/>
                </a:solidFill>
                <a:latin typeface="Consolas" panose="020B0609020204030204" pitchFamily="49" charset="0"/>
                <a:ea typeface="Calibri" panose="020F0502020204030204" pitchFamily="34" charset="0"/>
                <a:cs typeface="Arial" panose="020B0604020202020204" pitchFamily="34" charset="0"/>
              </a:rPr>
              <a:t>m.x</a:t>
            </a:r>
            <a:r>
              <a:rPr lang="en-US" sz="1000" b="1" dirty="0">
                <a:solidFill>
                  <a:schemeClr val="bg1"/>
                </a:solidFill>
                <a:latin typeface="Consolas" panose="020B0609020204030204" pitchFamily="49" charset="0"/>
                <a:ea typeface="Calibri" panose="020F0502020204030204" pitchFamily="34" charset="0"/>
                <a:cs typeface="Arial" panose="020B0604020202020204" pitchFamily="34" charset="0"/>
              </a:rPr>
              <a:t>&gt;8</a:t>
            </a:r>
          </a:p>
        </p:txBody>
      </p:sp>
      <p:sp>
        <p:nvSpPr>
          <p:cNvPr id="23" name="Oval 22"/>
          <p:cNvSpPr>
            <a:spLocks noChangeAspect="1"/>
          </p:cNvSpPr>
          <p:nvPr/>
        </p:nvSpPr>
        <p:spPr>
          <a:xfrm>
            <a:off x="4711844" y="1075692"/>
            <a:ext cx="550006" cy="41674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lvl="0" algn="ctr">
              <a:lnSpc>
                <a:spcPct val="50000"/>
              </a:lnSpc>
            </a:pPr>
            <a:r>
              <a:rPr lang="en-US" sz="2000" b="1" dirty="0">
                <a:solidFill>
                  <a:srgbClr val="000000"/>
                </a:solidFill>
                <a:latin typeface="Consolas" panose="020B0609020204030204" pitchFamily="49" charset="0"/>
                <a:ea typeface="Calibri" panose="020F0502020204030204" pitchFamily="34" charset="0"/>
                <a:cs typeface="Arial" panose="020B0604020202020204" pitchFamily="34" charset="0"/>
              </a:rPr>
              <a:t>a</a:t>
            </a:r>
          </a:p>
          <a:p>
            <a:pPr lvl="0" algn="ctr">
              <a:lnSpc>
                <a:spcPct val="500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m.x</a:t>
            </a: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&gt;2</a:t>
            </a:r>
          </a:p>
        </p:txBody>
      </p:sp>
      <p:sp>
        <p:nvSpPr>
          <p:cNvPr id="24" name="Oval 23"/>
          <p:cNvSpPr>
            <a:spLocks noChangeAspect="1"/>
          </p:cNvSpPr>
          <p:nvPr/>
        </p:nvSpPr>
        <p:spPr>
          <a:xfrm>
            <a:off x="4702827" y="4207342"/>
            <a:ext cx="568040" cy="41674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lvl="0" algn="ctr">
              <a:lnSpc>
                <a:spcPct val="50000"/>
              </a:lnSpc>
            </a:pPr>
            <a:r>
              <a:rPr lang="en-US" sz="2000" b="1" dirty="0">
                <a:solidFill>
                  <a:srgbClr val="000000"/>
                </a:solidFill>
                <a:latin typeface="Consolas" panose="020B0609020204030204" pitchFamily="49" charset="0"/>
                <a:ea typeface="Calibri" panose="020F0502020204030204" pitchFamily="34" charset="0"/>
                <a:cs typeface="Arial" panose="020B0604020202020204" pitchFamily="34" charset="0"/>
              </a:rPr>
              <a:t>b</a:t>
            </a:r>
          </a:p>
          <a:p>
            <a:pPr lvl="0" algn="ctr">
              <a:lnSpc>
                <a:spcPct val="500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m.x</a:t>
            </a: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&lt;12</a:t>
            </a:r>
          </a:p>
        </p:txBody>
      </p:sp>
      <p:cxnSp>
        <p:nvCxnSpPr>
          <p:cNvPr id="25" name="Straight Arrow Connector 24"/>
          <p:cNvCxnSpPr>
            <a:stCxn id="23" idx="4"/>
            <a:endCxn id="24" idx="0"/>
          </p:cNvCxnSpPr>
          <p:nvPr/>
        </p:nvCxnSpPr>
        <p:spPr>
          <a:xfrm>
            <a:off x="4986847" y="1492436"/>
            <a:ext cx="0" cy="2714906"/>
          </a:xfrm>
          <a:prstGeom prst="straightConnector1">
            <a:avLst/>
          </a:prstGeom>
          <a:ln w="1905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126703" y="897264"/>
            <a:ext cx="2754874" cy="4036686"/>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nSpc>
                <a:spcPts val="1300"/>
              </a:lnSpc>
            </a:pPr>
            <a:r>
              <a:rPr lang="en-US" sz="1400" b="1" dirty="0">
                <a:solidFill>
                  <a:srgbClr val="0070C0"/>
                </a:solidFill>
                <a:latin typeface="Consolas" panose="020B0609020204030204" pitchFamily="49" charset="0"/>
                <a:cs typeface="Courier New" panose="02070309020205020404" pitchFamily="49" charset="0"/>
              </a:rPr>
              <a:t>buffer </a:t>
            </a:r>
            <a:r>
              <a:rPr lang="en-US" sz="1400" dirty="0" err="1">
                <a:solidFill>
                  <a:schemeClr val="tx1"/>
                </a:solidFill>
                <a:latin typeface="Consolas" panose="020B0609020204030204" pitchFamily="49" charset="0"/>
                <a:cs typeface="Courier New" panose="02070309020205020404" pitchFamily="49" charset="0"/>
              </a:rPr>
              <a:t>mbuf</a:t>
            </a:r>
            <a:r>
              <a:rPr lang="en-US" sz="1400" dirty="0">
                <a:solidFill>
                  <a:schemeClr val="tx1"/>
                </a:solidFill>
                <a:latin typeface="Consolas" panose="020B0609020204030204" pitchFamily="49" charset="0"/>
                <a:cs typeface="Courier New" panose="02070309020205020404" pitchFamily="49" charset="0"/>
              </a:rPr>
              <a:t> {</a:t>
            </a:r>
            <a:br>
              <a:rPr lang="en-US" sz="1400" dirty="0">
                <a:solidFill>
                  <a:schemeClr val="tx1"/>
                </a:solidFill>
                <a:latin typeface="Consolas" panose="020B0609020204030204" pitchFamily="49" charset="0"/>
                <a:cs typeface="Courier New" panose="02070309020205020404" pitchFamily="49" charset="0"/>
              </a:rPr>
            </a:b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bit</a:t>
            </a:r>
            <a:r>
              <a:rPr lang="en-US" sz="1400" dirty="0">
                <a:solidFill>
                  <a:schemeClr val="tx1"/>
                </a:solidFill>
                <a:latin typeface="Consolas" panose="020B0609020204030204" pitchFamily="49" charset="0"/>
                <a:cs typeface="Courier New" panose="02070309020205020404" pitchFamily="49" charset="0"/>
              </a:rPr>
              <a:t>[3:0] x;</a:t>
            </a:r>
          </a:p>
          <a:p>
            <a:pPr>
              <a:lnSpc>
                <a:spcPts val="1300"/>
              </a:lnSpc>
            </a:pP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constraint</a:t>
            </a:r>
            <a:r>
              <a:rPr lang="en-US" sz="1400" dirty="0">
                <a:solidFill>
                  <a:schemeClr val="tx1"/>
                </a:solidFill>
                <a:latin typeface="Consolas" panose="020B0609020204030204" pitchFamily="49" charset="0"/>
                <a:cs typeface="Courier New" panose="02070309020205020404" pitchFamily="49" charset="0"/>
              </a:rPr>
              <a:t> {x &lt; 10;}</a:t>
            </a:r>
          </a:p>
          <a:p>
            <a:pPr>
              <a:lnSpc>
                <a:spcPts val="1300"/>
              </a:lnSpc>
            </a:pPr>
            <a:r>
              <a:rPr lang="en-US" sz="1400" dirty="0">
                <a:solidFill>
                  <a:schemeClr val="tx1"/>
                </a:solidFill>
                <a:latin typeface="Consolas" panose="020B0609020204030204" pitchFamily="49" charset="0"/>
                <a:cs typeface="Courier New" panose="02070309020205020404" pitchFamily="49" charset="0"/>
              </a:rPr>
              <a:t>};</a:t>
            </a:r>
            <a:br>
              <a:rPr lang="en-US" sz="1400" dirty="0">
                <a:solidFill>
                  <a:schemeClr val="tx1"/>
                </a:solidFill>
                <a:latin typeface="Consolas" panose="020B0609020204030204" pitchFamily="49" charset="0"/>
                <a:cs typeface="Courier New" panose="02070309020205020404" pitchFamily="49" charset="0"/>
              </a:rPr>
            </a:br>
            <a:endParaRPr lang="en-US" sz="1400" b="1" dirty="0">
              <a:solidFill>
                <a:srgbClr val="0070C0"/>
              </a:solidFill>
              <a:latin typeface="Consolas" panose="020B0609020204030204" pitchFamily="49" charset="0"/>
              <a:cs typeface="Courier New" panose="02070309020205020404" pitchFamily="49" charset="0"/>
            </a:endParaRPr>
          </a:p>
          <a:p>
            <a:pPr>
              <a:lnSpc>
                <a:spcPts val="1300"/>
              </a:lnSpc>
            </a:pPr>
            <a:r>
              <a:rPr lang="en-US" sz="1400" b="1" dirty="0">
                <a:solidFill>
                  <a:srgbClr val="0070C0"/>
                </a:solidFill>
                <a:latin typeface="Consolas" panose="020B0609020204030204" pitchFamily="49" charset="0"/>
                <a:cs typeface="Courier New" panose="02070309020205020404" pitchFamily="49" charset="0"/>
              </a:rPr>
              <a:t>action</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do_b</a:t>
            </a:r>
            <a:r>
              <a:rPr lang="en-US" sz="1400" dirty="0">
                <a:solidFill>
                  <a:schemeClr val="tx1"/>
                </a:solidFill>
                <a:latin typeface="Consolas" panose="020B0609020204030204" pitchFamily="49" charset="0"/>
                <a:cs typeface="Courier New" panose="02070309020205020404" pitchFamily="49" charset="0"/>
              </a:rPr>
              <a:t> {</a:t>
            </a:r>
            <a:br>
              <a:rPr lang="en-US" sz="1400" dirty="0">
                <a:solidFill>
                  <a:schemeClr val="tx1"/>
                </a:solidFill>
                <a:latin typeface="Consolas" panose="020B0609020204030204" pitchFamily="49" charset="0"/>
                <a:cs typeface="Courier New" panose="02070309020205020404" pitchFamily="49" charset="0"/>
              </a:rPr>
            </a:b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input</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mbuf</a:t>
            </a:r>
            <a:r>
              <a:rPr lang="en-US" sz="1400" dirty="0">
                <a:solidFill>
                  <a:schemeClr val="tx1"/>
                </a:solidFill>
                <a:latin typeface="Consolas" panose="020B0609020204030204" pitchFamily="49" charset="0"/>
                <a:cs typeface="Courier New" panose="02070309020205020404" pitchFamily="49" charset="0"/>
              </a:rPr>
              <a:t> m;</a:t>
            </a:r>
          </a:p>
          <a:p>
            <a:pPr>
              <a:lnSpc>
                <a:spcPts val="1300"/>
              </a:lnSpc>
            </a:pP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constraint</a:t>
            </a:r>
            <a:r>
              <a:rPr lang="en-US" sz="1400" dirty="0">
                <a:solidFill>
                  <a:schemeClr val="tx1"/>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m.x</a:t>
            </a:r>
            <a:r>
              <a:rPr lang="en-US" sz="1400" dirty="0">
                <a:solidFill>
                  <a:schemeClr val="tx1"/>
                </a:solidFill>
                <a:latin typeface="Consolas" panose="020B0609020204030204" pitchFamily="49" charset="0"/>
                <a:cs typeface="Courier New" panose="02070309020205020404" pitchFamily="49" charset="0"/>
              </a:rPr>
              <a:t> &lt; 12;}  </a:t>
            </a:r>
          </a:p>
          <a:p>
            <a:pPr>
              <a:lnSpc>
                <a:spcPts val="1300"/>
              </a:lnSpc>
            </a:pPr>
            <a:r>
              <a:rPr lang="en-US" sz="1400" dirty="0">
                <a:solidFill>
                  <a:schemeClr val="tx1"/>
                </a:solidFill>
                <a:latin typeface="Consolas" panose="020B0609020204030204" pitchFamily="49" charset="0"/>
                <a:cs typeface="Courier New" panose="02070309020205020404" pitchFamily="49" charset="0"/>
              </a:rPr>
              <a:t>};</a:t>
            </a: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a:p>
            <a:pPr>
              <a:lnSpc>
                <a:spcPts val="1300"/>
              </a:lnSpc>
            </a:pPr>
            <a:r>
              <a:rPr lang="en-US" sz="1400" b="1" dirty="0">
                <a:solidFill>
                  <a:srgbClr val="0070C0"/>
                </a:solidFill>
                <a:latin typeface="Consolas" panose="020B0609020204030204" pitchFamily="49" charset="0"/>
                <a:cs typeface="Courier New" panose="02070309020205020404" pitchFamily="49" charset="0"/>
              </a:rPr>
              <a:t>action</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do_a</a:t>
            </a:r>
            <a:r>
              <a:rPr lang="en-US" sz="1400" dirty="0">
                <a:solidFill>
                  <a:schemeClr val="tx1"/>
                </a:solidFill>
                <a:latin typeface="Consolas" panose="020B0609020204030204" pitchFamily="49" charset="0"/>
                <a:cs typeface="Courier New" panose="02070309020205020404" pitchFamily="49" charset="0"/>
              </a:rPr>
              <a:t> {</a:t>
            </a:r>
            <a:br>
              <a:rPr lang="en-US" sz="1400" dirty="0">
                <a:solidFill>
                  <a:schemeClr val="tx1"/>
                </a:solidFill>
                <a:latin typeface="Consolas" panose="020B0609020204030204" pitchFamily="49" charset="0"/>
                <a:cs typeface="Courier New" panose="02070309020205020404" pitchFamily="49" charset="0"/>
              </a:rPr>
            </a:b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output</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mbuf</a:t>
            </a:r>
            <a:r>
              <a:rPr lang="en-US" sz="1400" dirty="0">
                <a:solidFill>
                  <a:schemeClr val="tx1"/>
                </a:solidFill>
                <a:latin typeface="Consolas" panose="020B0609020204030204" pitchFamily="49" charset="0"/>
                <a:cs typeface="Courier New" panose="02070309020205020404" pitchFamily="49" charset="0"/>
              </a:rPr>
              <a:t> m;</a:t>
            </a:r>
          </a:p>
          <a:p>
            <a:pPr>
              <a:lnSpc>
                <a:spcPts val="1300"/>
              </a:lnSpc>
            </a:pP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constraint</a:t>
            </a:r>
            <a:r>
              <a:rPr lang="en-US" sz="1400" dirty="0">
                <a:solidFill>
                  <a:schemeClr val="tx1"/>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m.x</a:t>
            </a:r>
            <a:r>
              <a:rPr lang="en-US" sz="1400" dirty="0">
                <a:solidFill>
                  <a:schemeClr val="tx1"/>
                </a:solidFill>
                <a:latin typeface="Consolas" panose="020B0609020204030204" pitchFamily="49" charset="0"/>
                <a:cs typeface="Courier New" panose="02070309020205020404" pitchFamily="49" charset="0"/>
              </a:rPr>
              <a:t> &gt; 2;}</a:t>
            </a:r>
          </a:p>
          <a:p>
            <a:pPr>
              <a:lnSpc>
                <a:spcPts val="1300"/>
              </a:lnSpc>
            </a:pPr>
            <a:r>
              <a:rPr lang="en-US" sz="1400" dirty="0">
                <a:solidFill>
                  <a:schemeClr val="tx1"/>
                </a:solidFill>
                <a:latin typeface="Consolas" panose="020B0609020204030204" pitchFamily="49" charset="0"/>
                <a:cs typeface="Courier New" panose="02070309020205020404" pitchFamily="49" charset="0"/>
              </a:rPr>
              <a:t>};</a:t>
            </a: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a:p>
            <a:pPr>
              <a:lnSpc>
                <a:spcPts val="1300"/>
              </a:lnSpc>
            </a:pPr>
            <a:r>
              <a:rPr lang="en-US" sz="1400" b="1" dirty="0">
                <a:solidFill>
                  <a:srgbClr val="0070C0"/>
                </a:solidFill>
                <a:latin typeface="Consolas" panose="020B0609020204030204" pitchFamily="49" charset="0"/>
                <a:cs typeface="Courier New" panose="02070309020205020404" pitchFamily="49" charset="0"/>
              </a:rPr>
              <a:t>action</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do_g</a:t>
            </a:r>
            <a:r>
              <a:rPr lang="en-US" sz="1400" dirty="0">
                <a:solidFill>
                  <a:schemeClr val="tx1"/>
                </a:solidFill>
                <a:latin typeface="Consolas" panose="020B0609020204030204" pitchFamily="49" charset="0"/>
                <a:cs typeface="Courier New" panose="02070309020205020404" pitchFamily="49" charset="0"/>
              </a:rPr>
              <a:t> {</a:t>
            </a:r>
            <a:br>
              <a:rPr lang="en-US" sz="1400" dirty="0">
                <a:solidFill>
                  <a:schemeClr val="tx1"/>
                </a:solidFill>
                <a:latin typeface="Consolas" panose="020B0609020204030204" pitchFamily="49" charset="0"/>
                <a:cs typeface="Courier New" panose="02070309020205020404" pitchFamily="49" charset="0"/>
              </a:rPr>
            </a:b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output</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mbuf</a:t>
            </a:r>
            <a:r>
              <a:rPr lang="en-US" sz="1400" dirty="0">
                <a:solidFill>
                  <a:schemeClr val="tx1"/>
                </a:solidFill>
                <a:latin typeface="Consolas" panose="020B0609020204030204" pitchFamily="49" charset="0"/>
                <a:cs typeface="Courier New" panose="02070309020205020404" pitchFamily="49" charset="0"/>
              </a:rPr>
              <a:t> m;</a:t>
            </a:r>
          </a:p>
          <a:p>
            <a:pPr>
              <a:lnSpc>
                <a:spcPts val="1300"/>
              </a:lnSpc>
            </a:pP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constraint</a:t>
            </a:r>
            <a:r>
              <a:rPr lang="en-US" sz="1400" dirty="0">
                <a:solidFill>
                  <a:schemeClr val="tx1"/>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m.x</a:t>
            </a:r>
            <a:r>
              <a:rPr lang="en-US" sz="1400" dirty="0">
                <a:solidFill>
                  <a:schemeClr val="tx1"/>
                </a:solidFill>
                <a:latin typeface="Consolas" panose="020B0609020204030204" pitchFamily="49" charset="0"/>
                <a:cs typeface="Courier New" panose="02070309020205020404" pitchFamily="49" charset="0"/>
              </a:rPr>
              <a:t> &gt; 8;}</a:t>
            </a:r>
          </a:p>
          <a:p>
            <a:pPr>
              <a:lnSpc>
                <a:spcPts val="1300"/>
              </a:lnSpc>
            </a:pPr>
            <a:r>
              <a:rPr lang="en-US" sz="1400" dirty="0">
                <a:solidFill>
                  <a:schemeClr val="tx1"/>
                </a:solidFill>
                <a:latin typeface="Consolas" panose="020B0609020204030204" pitchFamily="49" charset="0"/>
                <a:cs typeface="Courier New" panose="02070309020205020404" pitchFamily="49" charset="0"/>
              </a:rPr>
              <a:t>};</a:t>
            </a: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a:p>
            <a:pPr>
              <a:lnSpc>
                <a:spcPts val="1300"/>
              </a:lnSpc>
            </a:pPr>
            <a:r>
              <a:rPr lang="en-US" sz="1400" b="1" dirty="0">
                <a:solidFill>
                  <a:srgbClr val="0070C0"/>
                </a:solidFill>
                <a:latin typeface="Consolas" panose="020B0609020204030204" pitchFamily="49" charset="0"/>
                <a:cs typeface="Courier New" panose="02070309020205020404" pitchFamily="49" charset="0"/>
              </a:rPr>
              <a:t>action</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do_p</a:t>
            </a:r>
            <a:r>
              <a:rPr lang="en-US" sz="1400" dirty="0">
                <a:solidFill>
                  <a:schemeClr val="tx1"/>
                </a:solidFill>
                <a:latin typeface="Consolas" panose="020B0609020204030204" pitchFamily="49" charset="0"/>
                <a:cs typeface="Courier New" panose="02070309020205020404" pitchFamily="49" charset="0"/>
              </a:rPr>
              <a:t> {</a:t>
            </a:r>
            <a:br>
              <a:rPr lang="en-US" sz="1400" dirty="0">
                <a:solidFill>
                  <a:schemeClr val="tx1"/>
                </a:solidFill>
                <a:latin typeface="Consolas" panose="020B0609020204030204" pitchFamily="49" charset="0"/>
                <a:cs typeface="Courier New" panose="02070309020205020404" pitchFamily="49" charset="0"/>
              </a:rPr>
            </a:b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input</a:t>
            </a:r>
            <a:r>
              <a:rPr lang="en-US" sz="1400" dirty="0">
                <a:solidFill>
                  <a:srgbClr val="0070C0"/>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mbuf</a:t>
            </a:r>
            <a:r>
              <a:rPr lang="en-US" sz="1400" dirty="0">
                <a:solidFill>
                  <a:schemeClr val="tx1"/>
                </a:solidFill>
                <a:latin typeface="Consolas" panose="020B0609020204030204" pitchFamily="49" charset="0"/>
                <a:cs typeface="Courier New" panose="02070309020205020404" pitchFamily="49" charset="0"/>
              </a:rPr>
              <a:t> m;</a:t>
            </a:r>
          </a:p>
          <a:p>
            <a:pPr>
              <a:lnSpc>
                <a:spcPts val="1300"/>
              </a:lnSpc>
            </a:pPr>
            <a:r>
              <a:rPr lang="en-US" sz="1400" dirty="0">
                <a:solidFill>
                  <a:schemeClr val="tx1"/>
                </a:solidFill>
                <a:latin typeface="Consolas" panose="020B0609020204030204" pitchFamily="49" charset="0"/>
                <a:cs typeface="Courier New" panose="02070309020205020404" pitchFamily="49" charset="0"/>
              </a:rPr>
              <a:t>  </a:t>
            </a:r>
            <a:r>
              <a:rPr lang="en-US" sz="1400" b="1" dirty="0">
                <a:solidFill>
                  <a:srgbClr val="0070C0"/>
                </a:solidFill>
                <a:latin typeface="Consolas" panose="020B0609020204030204" pitchFamily="49" charset="0"/>
                <a:cs typeface="Courier New" panose="02070309020205020404" pitchFamily="49" charset="0"/>
              </a:rPr>
              <a:t>constraint</a:t>
            </a:r>
            <a:r>
              <a:rPr lang="en-US" sz="1400" dirty="0">
                <a:solidFill>
                  <a:schemeClr val="tx1"/>
                </a:solidFill>
                <a:latin typeface="Consolas" panose="020B0609020204030204" pitchFamily="49" charset="0"/>
                <a:cs typeface="Courier New" panose="02070309020205020404" pitchFamily="49" charset="0"/>
              </a:rPr>
              <a:t> {</a:t>
            </a:r>
            <a:r>
              <a:rPr lang="en-US" sz="1400" dirty="0" err="1">
                <a:solidFill>
                  <a:schemeClr val="tx1"/>
                </a:solidFill>
                <a:latin typeface="Consolas" panose="020B0609020204030204" pitchFamily="49" charset="0"/>
                <a:cs typeface="Courier New" panose="02070309020205020404" pitchFamily="49" charset="0"/>
              </a:rPr>
              <a:t>m.x</a:t>
            </a:r>
            <a:r>
              <a:rPr lang="en-US" sz="1400" dirty="0">
                <a:solidFill>
                  <a:schemeClr val="tx1"/>
                </a:solidFill>
                <a:latin typeface="Consolas" panose="020B0609020204030204" pitchFamily="49" charset="0"/>
                <a:cs typeface="Courier New" panose="02070309020205020404" pitchFamily="49" charset="0"/>
              </a:rPr>
              <a:t> &lt; 8;}  </a:t>
            </a:r>
          </a:p>
          <a:p>
            <a:pPr>
              <a:lnSpc>
                <a:spcPts val="1300"/>
              </a:lnSpc>
            </a:pPr>
            <a:r>
              <a:rPr lang="en-US" sz="1400" dirty="0">
                <a:solidFill>
                  <a:schemeClr val="tx1"/>
                </a:solidFill>
                <a:latin typeface="Consolas" panose="020B0609020204030204" pitchFamily="49" charset="0"/>
                <a:cs typeface="Courier New" panose="02070309020205020404" pitchFamily="49" charset="0"/>
              </a:rPr>
              <a:t>};</a:t>
            </a: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a:p>
            <a:pPr>
              <a:lnSpc>
                <a:spcPts val="1300"/>
              </a:lnSpc>
            </a:pPr>
            <a:endParaRPr lang="en-US" sz="1400" b="1" dirty="0">
              <a:solidFill>
                <a:srgbClr val="0070C0"/>
              </a:solidFill>
              <a:latin typeface="Consolas" panose="020B0609020204030204" pitchFamily="49" charset="0"/>
              <a:cs typeface="Courier New" panose="02070309020205020404" pitchFamily="49" charset="0"/>
            </a:endParaRPr>
          </a:p>
          <a:p>
            <a:pPr>
              <a:lnSpc>
                <a:spcPts val="1300"/>
              </a:lnSpc>
            </a:pPr>
            <a:endParaRPr lang="en-US" sz="1400" dirty="0">
              <a:solidFill>
                <a:schemeClr val="tx1"/>
              </a:solidFill>
              <a:latin typeface="Consolas" panose="020B0609020204030204" pitchFamily="49" charset="0"/>
              <a:cs typeface="Courier New" panose="02070309020205020404" pitchFamily="49" charset="0"/>
            </a:endParaRPr>
          </a:p>
        </p:txBody>
      </p:sp>
      <p:cxnSp>
        <p:nvCxnSpPr>
          <p:cNvPr id="41" name="Straight Arrow Connector 40"/>
          <p:cNvCxnSpPr>
            <a:stCxn id="18" idx="4"/>
            <a:endCxn id="24" idx="0"/>
          </p:cNvCxnSpPr>
          <p:nvPr/>
        </p:nvCxnSpPr>
        <p:spPr>
          <a:xfrm flipH="1">
            <a:off x="4986847" y="1492436"/>
            <a:ext cx="2678446" cy="2714906"/>
          </a:xfrm>
          <a:prstGeom prst="straightConnector1">
            <a:avLst/>
          </a:prstGeom>
          <a:ln w="1905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a:off x="7385787" y="4207342"/>
            <a:ext cx="568040" cy="41674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lvl="0" algn="ctr">
              <a:lnSpc>
                <a:spcPts val="1200"/>
              </a:lnSpc>
            </a:pPr>
            <a:r>
              <a:rPr lang="en-US" sz="2000" b="1" dirty="0">
                <a:solidFill>
                  <a:srgbClr val="000000"/>
                </a:solidFill>
                <a:latin typeface="Consolas" panose="020B0609020204030204" pitchFamily="49" charset="0"/>
                <a:ea typeface="Calibri" panose="020F0502020204030204" pitchFamily="34" charset="0"/>
                <a:cs typeface="Arial" panose="020B0604020202020204" pitchFamily="34" charset="0"/>
              </a:rPr>
              <a:t>p</a:t>
            </a:r>
          </a:p>
          <a:p>
            <a:pPr lvl="0" algn="ctr">
              <a:lnSpc>
                <a:spcPts val="12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m.x</a:t>
            </a: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&lt;8</a:t>
            </a:r>
          </a:p>
        </p:txBody>
      </p:sp>
      <p:cxnSp>
        <p:nvCxnSpPr>
          <p:cNvPr id="50" name="Straight Arrow Connector 49"/>
          <p:cNvCxnSpPr>
            <a:stCxn id="23" idx="4"/>
            <a:endCxn id="49" idx="0"/>
          </p:cNvCxnSpPr>
          <p:nvPr/>
        </p:nvCxnSpPr>
        <p:spPr>
          <a:xfrm>
            <a:off x="4986847" y="1492436"/>
            <a:ext cx="2682960" cy="2714906"/>
          </a:xfrm>
          <a:prstGeom prst="straightConnector1">
            <a:avLst/>
          </a:prstGeom>
          <a:ln w="1905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8" idx="4"/>
            <a:endCxn id="49" idx="0"/>
          </p:cNvCxnSpPr>
          <p:nvPr/>
        </p:nvCxnSpPr>
        <p:spPr>
          <a:xfrm>
            <a:off x="7665293" y="1492436"/>
            <a:ext cx="4514" cy="2714906"/>
          </a:xfrm>
          <a:prstGeom prst="straightConnector1">
            <a:avLst/>
          </a:prstGeom>
          <a:ln w="19050">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47" name="Group 246"/>
          <p:cNvGrpSpPr/>
          <p:nvPr/>
        </p:nvGrpSpPr>
        <p:grpSpPr>
          <a:xfrm>
            <a:off x="5187679" y="1439643"/>
            <a:ext cx="2283158" cy="2836968"/>
            <a:chOff x="5187679" y="1241931"/>
            <a:chExt cx="2283158" cy="2836968"/>
          </a:xfrm>
        </p:grpSpPr>
        <p:cxnSp>
          <p:nvCxnSpPr>
            <p:cNvPr id="126" name="Straight Arrow Connector 125"/>
            <p:cNvCxnSpPr>
              <a:stCxn id="18" idx="3"/>
              <a:endCxn id="157" idx="3"/>
            </p:cNvCxnSpPr>
            <p:nvPr/>
          </p:nvCxnSpPr>
          <p:spPr>
            <a:xfrm flipH="1">
              <a:off x="5820190" y="1241931"/>
              <a:ext cx="1650647" cy="1410246"/>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7" name="Rounded Rectangle 156"/>
            <p:cNvSpPr/>
            <p:nvPr/>
          </p:nvSpPr>
          <p:spPr>
            <a:xfrm>
              <a:off x="5271550" y="2469297"/>
              <a:ext cx="548640" cy="365760"/>
            </a:xfrm>
            <a:prstGeom prst="roundRect">
              <a:avLst/>
            </a:prstGeom>
            <a:solidFill>
              <a:schemeClr val="accent1">
                <a:lumMod val="20000"/>
                <a:lumOff val="80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x=9..11</a:t>
              </a:r>
            </a:p>
          </p:txBody>
        </p:sp>
        <p:cxnSp>
          <p:nvCxnSpPr>
            <p:cNvPr id="169" name="Straight Arrow Connector 168"/>
            <p:cNvCxnSpPr>
              <a:stCxn id="157" idx="2"/>
              <a:endCxn id="24" idx="7"/>
            </p:cNvCxnSpPr>
            <p:nvPr/>
          </p:nvCxnSpPr>
          <p:spPr>
            <a:xfrm flipH="1">
              <a:off x="5187679" y="2835057"/>
              <a:ext cx="358191" cy="1243842"/>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4154540" y="1439643"/>
            <a:ext cx="637851" cy="2836968"/>
            <a:chOff x="4154540" y="1241931"/>
            <a:chExt cx="637851" cy="2836968"/>
          </a:xfrm>
        </p:grpSpPr>
        <p:cxnSp>
          <p:nvCxnSpPr>
            <p:cNvPr id="123" name="Straight Arrow Connector 122"/>
            <p:cNvCxnSpPr>
              <a:stCxn id="23" idx="3"/>
              <a:endCxn id="144" idx="0"/>
            </p:cNvCxnSpPr>
            <p:nvPr/>
          </p:nvCxnSpPr>
          <p:spPr>
            <a:xfrm flipH="1">
              <a:off x="4428860" y="1241931"/>
              <a:ext cx="363531" cy="1227366"/>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a:off x="4154540" y="2469297"/>
              <a:ext cx="548640" cy="365760"/>
            </a:xfrm>
            <a:prstGeom prst="roundRect">
              <a:avLst/>
            </a:prstGeom>
            <a:solidFill>
              <a:schemeClr val="accent1">
                <a:lumMod val="20000"/>
                <a:lumOff val="80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x=3..11</a:t>
              </a:r>
            </a:p>
          </p:txBody>
        </p:sp>
        <p:cxnSp>
          <p:nvCxnSpPr>
            <p:cNvPr id="177" name="Straight Arrow Connector 176"/>
            <p:cNvCxnSpPr>
              <a:stCxn id="144" idx="2"/>
              <a:endCxn id="24" idx="1"/>
            </p:cNvCxnSpPr>
            <p:nvPr/>
          </p:nvCxnSpPr>
          <p:spPr>
            <a:xfrm>
              <a:off x="4428860" y="2835057"/>
              <a:ext cx="357155" cy="1243842"/>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5181303" y="1439643"/>
            <a:ext cx="2287672" cy="2836968"/>
            <a:chOff x="5181303" y="1241931"/>
            <a:chExt cx="2287672" cy="2836968"/>
          </a:xfrm>
        </p:grpSpPr>
        <p:sp>
          <p:nvSpPr>
            <p:cNvPr id="147" name="Rounded Rectangle 146"/>
            <p:cNvSpPr/>
            <p:nvPr/>
          </p:nvSpPr>
          <p:spPr>
            <a:xfrm>
              <a:off x="6829525" y="2469297"/>
              <a:ext cx="548640" cy="365760"/>
            </a:xfrm>
            <a:prstGeom prst="roundRect">
              <a:avLst/>
            </a:prstGeom>
            <a:solidFill>
              <a:schemeClr val="accent1">
                <a:lumMod val="20000"/>
                <a:lumOff val="80000"/>
              </a:schemeClr>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rgbClr val="000000"/>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rgbClr val="000000"/>
                  </a:solidFill>
                  <a:latin typeface="Consolas" panose="020B0609020204030204" pitchFamily="49" charset="0"/>
                  <a:ea typeface="Calibri" panose="020F0502020204030204" pitchFamily="34" charset="0"/>
                  <a:cs typeface="Arial" panose="020B0604020202020204" pitchFamily="34" charset="0"/>
                </a:rPr>
                <a:t>x=3..7</a:t>
              </a:r>
            </a:p>
          </p:txBody>
        </p:sp>
        <p:cxnSp>
          <p:nvCxnSpPr>
            <p:cNvPr id="173" name="Straight Arrow Connector 172"/>
            <p:cNvCxnSpPr>
              <a:stCxn id="23" idx="5"/>
              <a:endCxn id="147" idx="1"/>
            </p:cNvCxnSpPr>
            <p:nvPr/>
          </p:nvCxnSpPr>
          <p:spPr>
            <a:xfrm>
              <a:off x="5181303" y="1241931"/>
              <a:ext cx="1648222" cy="1410246"/>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47" idx="2"/>
              <a:endCxn id="49" idx="1"/>
            </p:cNvCxnSpPr>
            <p:nvPr/>
          </p:nvCxnSpPr>
          <p:spPr>
            <a:xfrm>
              <a:off x="7103845" y="2835057"/>
              <a:ext cx="365130" cy="1243842"/>
            </a:xfrm>
            <a:prstGeom prst="straightConnector1">
              <a:avLst/>
            </a:prstGeom>
            <a:ln w="190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7859749" y="1439643"/>
            <a:ext cx="642718" cy="2836968"/>
            <a:chOff x="7859749" y="1241931"/>
            <a:chExt cx="642718" cy="2836968"/>
          </a:xfrm>
        </p:grpSpPr>
        <p:cxnSp>
          <p:nvCxnSpPr>
            <p:cNvPr id="99" name="Straight Arrow Connector 98"/>
            <p:cNvCxnSpPr>
              <a:stCxn id="183" idx="2"/>
              <a:endCxn id="49" idx="7"/>
            </p:cNvCxnSpPr>
            <p:nvPr/>
          </p:nvCxnSpPr>
          <p:spPr>
            <a:xfrm flipH="1">
              <a:off x="7870639" y="2835057"/>
              <a:ext cx="357508" cy="1243842"/>
            </a:xfrm>
            <a:prstGeom prst="straightConnector1">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3" name="Rounded Rectangle 182"/>
            <p:cNvSpPr/>
            <p:nvPr/>
          </p:nvSpPr>
          <p:spPr>
            <a:xfrm>
              <a:off x="7953827" y="2469297"/>
              <a:ext cx="548640" cy="365760"/>
            </a:xfrm>
            <a:prstGeom prst="roundRect">
              <a:avLst/>
            </a:prstGeom>
            <a:solidFill>
              <a:schemeClr val="accent2">
                <a:lumMod val="20000"/>
                <a:lumOff val="80000"/>
              </a:schemeClr>
            </a:solid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chemeClr val="accent2">
                      <a:lumMod val="75000"/>
                    </a:schemeClr>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chemeClr val="accent2">
                    <a:lumMod val="75000"/>
                  </a:schemeClr>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chemeClr val="accent2">
                      <a:lumMod val="75000"/>
                    </a:schemeClr>
                  </a:solidFill>
                  <a:latin typeface="Consolas" panose="020B0609020204030204" pitchFamily="49" charset="0"/>
                  <a:ea typeface="Calibri" panose="020F0502020204030204" pitchFamily="34" charset="0"/>
                  <a:cs typeface="Arial" panose="020B0604020202020204" pitchFamily="34" charset="0"/>
                </a:rPr>
                <a:t>x = </a:t>
              </a:r>
              <a:r>
                <a:rPr lang="az-Cyrl-AZ" sz="1000" b="1" dirty="0">
                  <a:solidFill>
                    <a:schemeClr val="accent2">
                      <a:lumMod val="75000"/>
                    </a:schemeClr>
                  </a:solidFill>
                  <a:latin typeface="Consolas" panose="020B0609020204030204" pitchFamily="49" charset="0"/>
                  <a:ea typeface="Calibri" panose="020F0502020204030204" pitchFamily="34" charset="0"/>
                  <a:cs typeface="Arial" panose="020B0604020202020204" pitchFamily="34" charset="0"/>
                </a:rPr>
                <a:t>Ф</a:t>
              </a:r>
              <a:endParaRPr lang="en-US" sz="1000" b="1" dirty="0">
                <a:solidFill>
                  <a:schemeClr val="accent2">
                    <a:lumMod val="75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87" name="Straight Arrow Connector 186"/>
            <p:cNvCxnSpPr>
              <a:stCxn id="18" idx="5"/>
              <a:endCxn id="183" idx="0"/>
            </p:cNvCxnSpPr>
            <p:nvPr/>
          </p:nvCxnSpPr>
          <p:spPr>
            <a:xfrm>
              <a:off x="7859749" y="1241931"/>
              <a:ext cx="368398" cy="1227366"/>
            </a:xfrm>
            <a:prstGeom prst="straightConnector1">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4156579" y="2667009"/>
            <a:ext cx="1665650" cy="365760"/>
            <a:chOff x="4306940" y="2621697"/>
            <a:chExt cx="1665650" cy="365760"/>
          </a:xfrm>
          <a:solidFill>
            <a:schemeClr val="accent1">
              <a:lumMod val="75000"/>
            </a:schemeClr>
          </a:solidFill>
        </p:grpSpPr>
        <p:sp>
          <p:nvSpPr>
            <p:cNvPr id="250" name="Rounded Rectangle 249"/>
            <p:cNvSpPr/>
            <p:nvPr/>
          </p:nvSpPr>
          <p:spPr>
            <a:xfrm>
              <a:off x="4306940" y="2621697"/>
              <a:ext cx="548640" cy="365760"/>
            </a:xfrm>
            <a:prstGeom prst="roundRect">
              <a:avLst/>
            </a:prstGeom>
            <a:grp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chemeClr val="bg1"/>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chemeClr val="bg1"/>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chemeClr val="bg1"/>
                  </a:solidFill>
                  <a:latin typeface="Consolas" panose="020B0609020204030204" pitchFamily="49" charset="0"/>
                  <a:ea typeface="Calibri" panose="020F0502020204030204" pitchFamily="34" charset="0"/>
                  <a:cs typeface="Arial" panose="020B0604020202020204" pitchFamily="34" charset="0"/>
                </a:rPr>
                <a:t>x =3..9</a:t>
              </a:r>
            </a:p>
          </p:txBody>
        </p:sp>
        <p:sp>
          <p:nvSpPr>
            <p:cNvPr id="251" name="Rounded Rectangle 250"/>
            <p:cNvSpPr/>
            <p:nvPr/>
          </p:nvSpPr>
          <p:spPr>
            <a:xfrm>
              <a:off x="5423950" y="2621697"/>
              <a:ext cx="548640" cy="365760"/>
            </a:xfrm>
            <a:prstGeom prst="roundRect">
              <a:avLst/>
            </a:prstGeom>
            <a:grp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000" b="1" dirty="0" err="1">
                  <a:solidFill>
                    <a:schemeClr val="bg1"/>
                  </a:solidFill>
                  <a:latin typeface="Consolas" panose="020B0609020204030204" pitchFamily="49" charset="0"/>
                  <a:ea typeface="Calibri" panose="020F0502020204030204" pitchFamily="34" charset="0"/>
                  <a:cs typeface="Arial" panose="020B0604020202020204" pitchFamily="34" charset="0"/>
                </a:rPr>
                <a:t>mbuf</a:t>
              </a:r>
              <a:endParaRPr lang="en-US" sz="1000" b="1" dirty="0">
                <a:solidFill>
                  <a:schemeClr val="bg1"/>
                </a:solidFill>
                <a:latin typeface="Consolas" panose="020B0609020204030204" pitchFamily="49" charset="0"/>
                <a:ea typeface="Calibri" panose="020F0502020204030204" pitchFamily="34" charset="0"/>
                <a:cs typeface="Arial" panose="020B0604020202020204" pitchFamily="34" charset="0"/>
              </a:endParaRPr>
            </a:p>
            <a:p>
              <a:pPr algn="ctr">
                <a:lnSpc>
                  <a:spcPct val="107000"/>
                </a:lnSpc>
              </a:pPr>
              <a:r>
                <a:rPr lang="en-US" sz="1000" b="1" dirty="0">
                  <a:solidFill>
                    <a:schemeClr val="bg1"/>
                  </a:solidFill>
                  <a:latin typeface="Consolas" panose="020B0609020204030204" pitchFamily="49" charset="0"/>
                  <a:ea typeface="Calibri" panose="020F0502020204030204" pitchFamily="34" charset="0"/>
                  <a:cs typeface="Arial" panose="020B0604020202020204" pitchFamily="34" charset="0"/>
                </a:rPr>
                <a:t>x = 9</a:t>
              </a:r>
            </a:p>
          </p:txBody>
        </p:sp>
      </p:grpSp>
    </p:spTree>
    <p:extLst>
      <p:ext uri="{BB962C8B-B14F-4D97-AF65-F5344CB8AC3E}">
        <p14:creationId xmlns:p14="http://schemas.microsoft.com/office/powerpoint/2010/main" val="29858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xEl>
                                              <p:pRg st="4" end="4"/>
                                            </p:txEl>
                                          </p:spTgt>
                                        </p:tgtEl>
                                        <p:attrNameLst>
                                          <p:attrName>style.visibility</p:attrName>
                                        </p:attrNameLst>
                                      </p:cBhvr>
                                      <p:to>
                                        <p:strVal val="visible"/>
                                      </p:to>
                                    </p:set>
                                    <p:animEffect transition="in" filter="wipe(left)">
                                      <p:cBhvr>
                                        <p:cTn id="7" dur="500"/>
                                        <p:tgtEl>
                                          <p:spTgt spid="36">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left)">
                                      <p:cBhvr>
                                        <p:cTn id="11" dur="500"/>
                                        <p:tgtEl>
                                          <p:spTgt spid="2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
                                            <p:txEl>
                                              <p:pRg st="8" end="8"/>
                                            </p:txEl>
                                          </p:spTgt>
                                        </p:tgtEl>
                                        <p:attrNameLst>
                                          <p:attrName>style.visibility</p:attrName>
                                        </p:attrNameLst>
                                      </p:cBhvr>
                                      <p:to>
                                        <p:strVal val="visible"/>
                                      </p:to>
                                    </p:set>
                                    <p:animEffect transition="in" filter="wipe(left)">
                                      <p:cBhvr>
                                        <p:cTn id="16" dur="500"/>
                                        <p:tgtEl>
                                          <p:spTgt spid="36">
                                            <p:txEl>
                                              <p:pRg st="8" end="8"/>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left)">
                                      <p:cBhvr>
                                        <p:cTn id="20" dur="500"/>
                                        <p:tgtEl>
                                          <p:spTgt spid="23">
                                            <p:txEl>
                                              <p:pRg st="1" end="1"/>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46"/>
                                        </p:tgtEl>
                                        <p:attrNameLst>
                                          <p:attrName>style.visibility</p:attrName>
                                        </p:attrNameLst>
                                      </p:cBhvr>
                                      <p:to>
                                        <p:strVal val="visible"/>
                                      </p:to>
                                    </p:set>
                                    <p:animEffect transition="in" filter="wipe(up)">
                                      <p:cBhvr>
                                        <p:cTn id="24" dur="500"/>
                                        <p:tgtEl>
                                          <p:spTgt spid="2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xEl>
                                              <p:pRg st="12" end="12"/>
                                            </p:txEl>
                                          </p:spTgt>
                                        </p:tgtEl>
                                        <p:attrNameLst>
                                          <p:attrName>style.visibility</p:attrName>
                                        </p:attrNameLst>
                                      </p:cBhvr>
                                      <p:to>
                                        <p:strVal val="visible"/>
                                      </p:to>
                                    </p:set>
                                    <p:animEffect transition="in" filter="wipe(left)">
                                      <p:cBhvr>
                                        <p:cTn id="29" dur="500"/>
                                        <p:tgtEl>
                                          <p:spTgt spid="36">
                                            <p:txEl>
                                              <p:pRg st="12" end="12"/>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wipe(left)">
                                      <p:cBhvr>
                                        <p:cTn id="33" dur="500"/>
                                        <p:tgtEl>
                                          <p:spTgt spid="18">
                                            <p:txEl>
                                              <p:pRg st="1" end="1"/>
                                            </p:txEl>
                                          </p:spTgt>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up)">
                                      <p:cBhvr>
                                        <p:cTn id="37" dur="500"/>
                                        <p:tgtEl>
                                          <p:spTgt spid="2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xEl>
                                              <p:pRg st="15" end="15"/>
                                            </p:txEl>
                                          </p:spTgt>
                                        </p:tgtEl>
                                        <p:attrNameLst>
                                          <p:attrName>style.visibility</p:attrName>
                                        </p:attrNameLst>
                                      </p:cBhvr>
                                      <p:to>
                                        <p:strVal val="visible"/>
                                      </p:to>
                                    </p:set>
                                    <p:animEffect transition="in" filter="wipe(left)">
                                      <p:cBhvr>
                                        <p:cTn id="42" dur="500"/>
                                        <p:tgtEl>
                                          <p:spTgt spid="36">
                                            <p:txEl>
                                              <p:pRg st="15" end="15"/>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36">
                                            <p:txEl>
                                              <p:pRg st="17" end="17"/>
                                            </p:txEl>
                                          </p:spTgt>
                                        </p:tgtEl>
                                        <p:attrNameLst>
                                          <p:attrName>style.visibility</p:attrName>
                                        </p:attrNameLst>
                                      </p:cBhvr>
                                      <p:to>
                                        <p:strVal val="visible"/>
                                      </p:to>
                                    </p:set>
                                    <p:animEffect transition="in" filter="wipe(left)">
                                      <p:cBhvr>
                                        <p:cTn id="45" dur="500"/>
                                        <p:tgtEl>
                                          <p:spTgt spid="36">
                                            <p:txEl>
                                              <p:pRg st="17" end="17"/>
                                            </p:txEl>
                                          </p:spTgt>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49">
                                            <p:bg/>
                                          </p:spTgt>
                                        </p:tgtEl>
                                        <p:attrNameLst>
                                          <p:attrName>style.visibility</p:attrName>
                                        </p:attrNameLst>
                                      </p:cBhvr>
                                      <p:to>
                                        <p:strVal val="visible"/>
                                      </p:to>
                                    </p:set>
                                    <p:animEffect transition="in" filter="wipe(up)">
                                      <p:cBhvr>
                                        <p:cTn id="49" dur="500"/>
                                        <p:tgtEl>
                                          <p:spTgt spid="49">
                                            <p:bg/>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9">
                                            <p:txEl>
                                              <p:pRg st="0" end="0"/>
                                            </p:txEl>
                                          </p:spTgt>
                                        </p:tgtEl>
                                        <p:attrNameLst>
                                          <p:attrName>style.visibility</p:attrName>
                                        </p:attrNameLst>
                                      </p:cBhvr>
                                      <p:to>
                                        <p:strVal val="visible"/>
                                      </p:to>
                                    </p:set>
                                    <p:animEffect transition="in" filter="wipe(up)">
                                      <p:cBhvr>
                                        <p:cTn id="52" dur="500"/>
                                        <p:tgtEl>
                                          <p:spTgt spid="49">
                                            <p:txEl>
                                              <p:pRg st="0" end="0"/>
                                            </p:txEl>
                                          </p:spTgt>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up)">
                                      <p:cBhvr>
                                        <p:cTn id="56" dur="500"/>
                                        <p:tgtEl>
                                          <p:spTgt spid="50"/>
                                        </p:tgtEl>
                                      </p:cBhvr>
                                    </p:animEffect>
                                  </p:childTnLst>
                                </p:cTn>
                              </p:par>
                              <p:par>
                                <p:cTn id="57" presetID="22" presetClass="entr" presetSubtype="1"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up)">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6">
                                            <p:txEl>
                                              <p:pRg st="16" end="16"/>
                                            </p:txEl>
                                          </p:spTgt>
                                        </p:tgtEl>
                                        <p:attrNameLst>
                                          <p:attrName>style.visibility</p:attrName>
                                        </p:attrNameLst>
                                      </p:cBhvr>
                                      <p:to>
                                        <p:strVal val="visible"/>
                                      </p:to>
                                    </p:set>
                                    <p:animEffect transition="in" filter="wipe(left)">
                                      <p:cBhvr>
                                        <p:cTn id="64" dur="500"/>
                                        <p:tgtEl>
                                          <p:spTgt spid="36">
                                            <p:txEl>
                                              <p:pRg st="16" end="16"/>
                                            </p:txEl>
                                          </p:spTgt>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9">
                                            <p:txEl>
                                              <p:pRg st="1" end="1"/>
                                            </p:txEl>
                                          </p:spTgt>
                                        </p:tgtEl>
                                        <p:attrNameLst>
                                          <p:attrName>style.visibility</p:attrName>
                                        </p:attrNameLst>
                                      </p:cBhvr>
                                      <p:to>
                                        <p:strVal val="visible"/>
                                      </p:to>
                                    </p:set>
                                    <p:animEffect transition="in" filter="wipe(left)">
                                      <p:cBhvr>
                                        <p:cTn id="68" dur="500"/>
                                        <p:tgtEl>
                                          <p:spTgt spid="49">
                                            <p:txEl>
                                              <p:pRg st="1" end="1"/>
                                            </p:txEl>
                                          </p:spTgt>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248"/>
                                        </p:tgtEl>
                                        <p:attrNameLst>
                                          <p:attrName>style.visibility</p:attrName>
                                        </p:attrNameLst>
                                      </p:cBhvr>
                                      <p:to>
                                        <p:strVal val="visible"/>
                                      </p:to>
                                    </p:set>
                                    <p:animEffect transition="in" filter="wipe(up)">
                                      <p:cBhvr>
                                        <p:cTn id="72" dur="500"/>
                                        <p:tgtEl>
                                          <p:spTgt spid="2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49"/>
                                        </p:tgtEl>
                                        <p:attrNameLst>
                                          <p:attrName>style.visibility</p:attrName>
                                        </p:attrNameLst>
                                      </p:cBhvr>
                                      <p:to>
                                        <p:strVal val="visible"/>
                                      </p:to>
                                    </p:set>
                                    <p:animEffect transition="in" filter="wipe(up)">
                                      <p:cBhvr>
                                        <p:cTn id="77" dur="500"/>
                                        <p:tgtEl>
                                          <p:spTgt spid="249"/>
                                        </p:tgtEl>
                                      </p:cBhvr>
                                    </p:animEffect>
                                  </p:childTnLst>
                                </p:cTn>
                              </p:par>
                            </p:childTnLst>
                          </p:cTn>
                        </p:par>
                        <p:par>
                          <p:cTn id="78" fill="hold">
                            <p:stCondLst>
                              <p:cond delay="500"/>
                            </p:stCondLst>
                            <p:childTnLst>
                              <p:par>
                                <p:cTn id="79" presetID="7" presetClass="emph" presetSubtype="2" fill="hold" nodeType="afterEffect">
                                  <p:stCondLst>
                                    <p:cond delay="0"/>
                                  </p:stCondLst>
                                  <p:childTnLst>
                                    <p:animClr clrSpc="rgb" dir="cw">
                                      <p:cBhvr>
                                        <p:cTn id="80" dur="1000" fill="hold"/>
                                        <p:tgtEl>
                                          <p:spTgt spid="52"/>
                                        </p:tgtEl>
                                        <p:attrNameLst>
                                          <p:attrName>stroke.color</p:attrName>
                                        </p:attrNameLst>
                                      </p:cBhvr>
                                      <p:to>
                                        <a:schemeClr val="accent2"/>
                                      </p:to>
                                    </p:animClr>
                                    <p:set>
                                      <p:cBhvr>
                                        <p:cTn id="81" dur="1000" fill="hold"/>
                                        <p:tgtEl>
                                          <p:spTgt spid="52"/>
                                        </p:tgtEl>
                                        <p:attrNameLst>
                                          <p:attrName>stroke.on</p:attrName>
                                        </p:attrNameLst>
                                      </p:cBhvr>
                                      <p:to>
                                        <p:strVal val="true"/>
                                      </p:to>
                                    </p:set>
                                  </p:childTnLst>
                                </p:cTn>
                              </p:par>
                            </p:childTnLst>
                          </p:cTn>
                        </p:par>
                        <p:par>
                          <p:cTn id="82" fill="hold">
                            <p:stCondLst>
                              <p:cond delay="1500"/>
                            </p:stCondLst>
                            <p:childTnLst>
                              <p:par>
                                <p:cTn id="83" presetID="9" presetClass="emph" presetSubtype="0" nodeType="afterEffect">
                                  <p:stCondLst>
                                    <p:cond delay="0"/>
                                  </p:stCondLst>
                                  <p:childTnLst>
                                    <p:set>
                                      <p:cBhvr rctx="PPT">
                                        <p:cTn id="84" dur="indefinite"/>
                                        <p:tgtEl>
                                          <p:spTgt spid="52"/>
                                        </p:tgtEl>
                                        <p:attrNameLst>
                                          <p:attrName>style.opacity</p:attrName>
                                        </p:attrNameLst>
                                      </p:cBhvr>
                                      <p:to>
                                        <p:strVal val="0.25"/>
                                      </p:to>
                                    </p:set>
                                    <p:animEffect filter="image" prLst="opacity: 0.25">
                                      <p:cBhvr rctx="IE">
                                        <p:cTn id="85" dur="indefinite"/>
                                        <p:tgtEl>
                                          <p:spTgt spid="52"/>
                                        </p:tgtEl>
                                      </p:cBhvr>
                                    </p:animEffect>
                                  </p:childTnLst>
                                </p:cTn>
                              </p:par>
                            </p:childTnLst>
                          </p:cTn>
                        </p:par>
                        <p:par>
                          <p:cTn id="86" fill="hold">
                            <p:stCondLst>
                              <p:cond delay="1500"/>
                            </p:stCondLst>
                            <p:childTnLst>
                              <p:par>
                                <p:cTn id="87" presetID="9" presetClass="emph" presetSubtype="0" nodeType="afterEffect">
                                  <p:stCondLst>
                                    <p:cond delay="0"/>
                                  </p:stCondLst>
                                  <p:childTnLst>
                                    <p:set>
                                      <p:cBhvr rctx="PPT">
                                        <p:cTn id="88" dur="indefinite"/>
                                        <p:tgtEl>
                                          <p:spTgt spid="249"/>
                                        </p:tgtEl>
                                        <p:attrNameLst>
                                          <p:attrName>style.opacity</p:attrName>
                                        </p:attrNameLst>
                                      </p:cBhvr>
                                      <p:to>
                                        <p:strVal val="0.25"/>
                                      </p:to>
                                    </p:set>
                                    <p:animEffect filter="image" prLst="opacity: 0.25">
                                      <p:cBhvr rctx="IE">
                                        <p:cTn id="89" dur="indefinite"/>
                                        <p:tgtEl>
                                          <p:spTgt spid="24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6">
                                            <p:txEl>
                                              <p:pRg st="1" end="1"/>
                                            </p:txEl>
                                          </p:spTgt>
                                        </p:tgtEl>
                                        <p:attrNameLst>
                                          <p:attrName>style.visibility</p:attrName>
                                        </p:attrNameLst>
                                      </p:cBhvr>
                                      <p:to>
                                        <p:strVal val="visible"/>
                                      </p:to>
                                    </p:set>
                                    <p:animEffect transition="in" filter="wipe(left)">
                                      <p:cBhvr>
                                        <p:cTn id="94" dur="500"/>
                                        <p:tgtEl>
                                          <p:spTgt spid="36">
                                            <p:txEl>
                                              <p:pRg st="1" end="1"/>
                                            </p:txEl>
                                          </p:spTgt>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253"/>
                                        </p:tgtEl>
                                        <p:attrNameLst>
                                          <p:attrName>style.visibility</p:attrName>
                                        </p:attrNameLst>
                                      </p:cBhvr>
                                      <p:to>
                                        <p:strVal val="visible"/>
                                      </p:to>
                                    </p:set>
                                    <p:animEffect transition="in" filter="wipe(left)">
                                      <p:cBhvr>
                                        <p:cTn id="98"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Top-Level Model</a:t>
            </a:r>
          </a:p>
        </p:txBody>
      </p:sp>
      <p:sp>
        <p:nvSpPr>
          <p:cNvPr id="36" name="Rectangle 35"/>
          <p:cNvSpPr/>
          <p:nvPr/>
        </p:nvSpPr>
        <p:spPr>
          <a:xfrm>
            <a:off x="158816" y="971550"/>
            <a:ext cx="2819401" cy="40386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dirty="0" err="1">
                <a:solidFill>
                  <a:schemeClr val="tx1"/>
                </a:solidFill>
              </a:rPr>
              <a:t>pss_top</a:t>
            </a:r>
            <a:endParaRPr lang="en-US" sz="1500" dirty="0">
              <a:solidFill>
                <a:schemeClr val="tx1"/>
              </a:solidFill>
            </a:endParaRPr>
          </a:p>
        </p:txBody>
      </p:sp>
      <p:grpSp>
        <p:nvGrpSpPr>
          <p:cNvPr id="3" name="Group 2"/>
          <p:cNvGrpSpPr/>
          <p:nvPr/>
        </p:nvGrpSpPr>
        <p:grpSpPr>
          <a:xfrm>
            <a:off x="387417" y="1733551"/>
            <a:ext cx="2457741" cy="1274992"/>
            <a:chOff x="387417" y="1733551"/>
            <a:chExt cx="2457741" cy="1274992"/>
          </a:xfrm>
        </p:grpSpPr>
        <p:sp>
          <p:nvSpPr>
            <p:cNvPr id="37" name="Rectangle 36"/>
            <p:cNvSpPr/>
            <p:nvPr/>
          </p:nvSpPr>
          <p:spPr>
            <a:xfrm>
              <a:off x="387417" y="1733551"/>
              <a:ext cx="2457741" cy="12749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500" dirty="0">
                  <a:solidFill>
                    <a:schemeClr val="bg1"/>
                  </a:solidFill>
                </a:rPr>
                <a:t>dma0</a:t>
              </a:r>
            </a:p>
          </p:txBody>
        </p:sp>
        <p:sp>
          <p:nvSpPr>
            <p:cNvPr id="38" name="Oval 37"/>
            <p:cNvSpPr/>
            <p:nvPr/>
          </p:nvSpPr>
          <p:spPr>
            <a:xfrm>
              <a:off x="444084" y="2503668"/>
              <a:ext cx="731520" cy="365760"/>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rgbClr val="000000"/>
                  </a:solidFill>
                  <a:ea typeface="Calibri" panose="020F0502020204030204" pitchFamily="34" charset="0"/>
                  <a:cs typeface="Arial" panose="020B0604020202020204" pitchFamily="34" charset="0"/>
                </a:rPr>
                <a:t>u2m</a:t>
              </a:r>
              <a:endParaRPr lang="en-US" sz="1200" b="1" dirty="0">
                <a:solidFill>
                  <a:srgbClr val="000000"/>
                </a:solidFill>
                <a:ea typeface="Calibri" panose="020F0502020204030204" pitchFamily="34" charset="0"/>
                <a:cs typeface="Arial" panose="020B0604020202020204" pitchFamily="34" charset="0"/>
              </a:endParaRPr>
            </a:p>
          </p:txBody>
        </p:sp>
        <p:sp>
          <p:nvSpPr>
            <p:cNvPr id="39" name="Oval 38"/>
            <p:cNvSpPr/>
            <p:nvPr/>
          </p:nvSpPr>
          <p:spPr>
            <a:xfrm>
              <a:off x="1248407" y="2519196"/>
              <a:ext cx="731520" cy="365760"/>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rgbClr val="000000"/>
                  </a:solidFill>
                  <a:ea typeface="Calibri" panose="020F0502020204030204" pitchFamily="34" charset="0"/>
                  <a:cs typeface="Arial" panose="020B0604020202020204" pitchFamily="34" charset="0"/>
                </a:rPr>
                <a:t>m2m</a:t>
              </a:r>
              <a:endParaRPr lang="en-US" sz="1200" b="1" dirty="0">
                <a:solidFill>
                  <a:srgbClr val="000000"/>
                </a:solidFill>
                <a:ea typeface="Calibri" panose="020F0502020204030204" pitchFamily="34" charset="0"/>
                <a:cs typeface="Arial" panose="020B0604020202020204" pitchFamily="34" charset="0"/>
              </a:endParaRPr>
            </a:p>
          </p:txBody>
        </p:sp>
        <p:sp>
          <p:nvSpPr>
            <p:cNvPr id="40" name="Oval 39"/>
            <p:cNvSpPr/>
            <p:nvPr/>
          </p:nvSpPr>
          <p:spPr>
            <a:xfrm>
              <a:off x="2037894" y="2510790"/>
              <a:ext cx="731520" cy="365760"/>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rgbClr val="000000"/>
                  </a:solidFill>
                  <a:ea typeface="Calibri" panose="020F0502020204030204" pitchFamily="34" charset="0"/>
                  <a:cs typeface="Arial" panose="020B0604020202020204" pitchFamily="34" charset="0"/>
                </a:rPr>
                <a:t>m2u</a:t>
              </a:r>
              <a:endParaRPr lang="en-US" sz="1200" b="1" dirty="0">
                <a:solidFill>
                  <a:srgbClr val="000000"/>
                </a:solidFill>
                <a:ea typeface="Calibri" panose="020F0502020204030204" pitchFamily="34" charset="0"/>
                <a:cs typeface="Arial" panose="020B0604020202020204" pitchFamily="34" charset="0"/>
              </a:endParaRPr>
            </a:p>
          </p:txBody>
        </p:sp>
        <p:sp>
          <p:nvSpPr>
            <p:cNvPr id="41" name="Flowchart: Magnetic Disk 40"/>
            <p:cNvSpPr/>
            <p:nvPr/>
          </p:nvSpPr>
          <p:spPr bwMode="auto">
            <a:xfrm>
              <a:off x="470393" y="1809750"/>
              <a:ext cx="762000" cy="304800"/>
            </a:xfrm>
            <a:prstGeom prst="flowChartMagneticDisk">
              <a:avLst/>
            </a:prstGeom>
            <a:ln w="12700">
              <a:solidFill>
                <a:schemeClr val="tx1">
                  <a:lumMod val="95000"/>
                  <a:lumOff val="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a:solidFill>
                    <a:schemeClr val="bg1"/>
                  </a:solidFill>
                </a:rPr>
                <a:t>chan</a:t>
              </a:r>
              <a:r>
                <a:rPr kumimoji="0" lang="en-US" sz="1400" b="1" i="0" u="none" strike="noStrike" cap="none" normalizeH="0" baseline="0" dirty="0" err="1">
                  <a:ln>
                    <a:noFill/>
                  </a:ln>
                  <a:solidFill>
                    <a:schemeClr val="bg1"/>
                  </a:solidFill>
                  <a:effectLst/>
                </a:rPr>
                <a:t>_p</a:t>
              </a:r>
              <a:endParaRPr kumimoji="0" lang="en-US" sz="1400" b="1" i="0" u="none" strike="noStrike" cap="none" normalizeH="0" baseline="0" dirty="0">
                <a:ln>
                  <a:noFill/>
                </a:ln>
                <a:solidFill>
                  <a:schemeClr val="bg1"/>
                </a:solidFill>
                <a:effectLst/>
              </a:endParaRPr>
            </a:p>
          </p:txBody>
        </p:sp>
      </p:grpSp>
      <p:sp>
        <p:nvSpPr>
          <p:cNvPr id="42" name="Flowchart: Magnetic Disk 41"/>
          <p:cNvSpPr/>
          <p:nvPr/>
        </p:nvSpPr>
        <p:spPr bwMode="auto">
          <a:xfrm>
            <a:off x="1665888" y="1214139"/>
            <a:ext cx="626529" cy="304800"/>
          </a:xfrm>
          <a:prstGeom prst="flowChartMagneticDisk">
            <a:avLst/>
          </a:prstGeom>
          <a:solidFill>
            <a:srgbClr val="92D050"/>
          </a:solidFill>
          <a:ln w="12700">
            <a:solidFill>
              <a:schemeClr val="accent3">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a:solidFill>
                  <a:schemeClr val="tx1"/>
                </a:solidFill>
              </a:rPr>
              <a:t>buff</a:t>
            </a:r>
            <a:r>
              <a:rPr kumimoji="0" lang="en-US" sz="1400" b="1" i="0" u="none" strike="noStrike" cap="none" normalizeH="0" baseline="0" dirty="0" err="1">
                <a:ln>
                  <a:noFill/>
                </a:ln>
                <a:solidFill>
                  <a:schemeClr val="tx1"/>
                </a:solidFill>
                <a:effectLst/>
              </a:rPr>
              <a:t>_p</a:t>
            </a:r>
            <a:endParaRPr kumimoji="0" lang="en-US" sz="1400" b="1" i="0" u="none" strike="noStrike" cap="none" normalizeH="0" baseline="0" dirty="0">
              <a:ln>
                <a:noFill/>
              </a:ln>
              <a:solidFill>
                <a:schemeClr val="tx1"/>
              </a:solidFill>
              <a:effectLst/>
            </a:endParaRPr>
          </a:p>
        </p:txBody>
      </p:sp>
      <p:grpSp>
        <p:nvGrpSpPr>
          <p:cNvPr id="4" name="Group 3"/>
          <p:cNvGrpSpPr/>
          <p:nvPr/>
        </p:nvGrpSpPr>
        <p:grpSpPr>
          <a:xfrm>
            <a:off x="387417" y="3793558"/>
            <a:ext cx="2457741" cy="1067452"/>
            <a:chOff x="387417" y="3793558"/>
            <a:chExt cx="2457741" cy="1067452"/>
          </a:xfrm>
        </p:grpSpPr>
        <p:sp>
          <p:nvSpPr>
            <p:cNvPr id="43" name="Rectangle 42"/>
            <p:cNvSpPr/>
            <p:nvPr/>
          </p:nvSpPr>
          <p:spPr>
            <a:xfrm>
              <a:off x="387417" y="3793558"/>
              <a:ext cx="2457741" cy="106745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500" dirty="0">
                  <a:solidFill>
                    <a:schemeClr val="bg1"/>
                  </a:solidFill>
                </a:rPr>
                <a:t>uart0</a:t>
              </a:r>
            </a:p>
          </p:txBody>
        </p:sp>
        <p:sp>
          <p:nvSpPr>
            <p:cNvPr id="44" name="Oval 43"/>
            <p:cNvSpPr/>
            <p:nvPr/>
          </p:nvSpPr>
          <p:spPr>
            <a:xfrm>
              <a:off x="616017" y="4095750"/>
              <a:ext cx="731520" cy="365760"/>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err="1">
                  <a:solidFill>
                    <a:srgbClr val="000000"/>
                  </a:solidFill>
                  <a:ea typeface="Calibri" panose="020F0502020204030204" pitchFamily="34" charset="0"/>
                  <a:cs typeface="Arial" panose="020B0604020202020204" pitchFamily="34" charset="0"/>
                </a:rPr>
                <a:t>rd_i</a:t>
              </a:r>
              <a:endParaRPr lang="en-US" sz="1200" b="1" dirty="0">
                <a:solidFill>
                  <a:srgbClr val="000000"/>
                </a:solidFill>
                <a:ea typeface="Calibri" panose="020F0502020204030204" pitchFamily="34" charset="0"/>
                <a:cs typeface="Arial" panose="020B0604020202020204" pitchFamily="34" charset="0"/>
              </a:endParaRPr>
            </a:p>
          </p:txBody>
        </p:sp>
        <p:sp>
          <p:nvSpPr>
            <p:cNvPr id="45" name="Oval 44"/>
            <p:cNvSpPr/>
            <p:nvPr/>
          </p:nvSpPr>
          <p:spPr>
            <a:xfrm>
              <a:off x="1911417" y="4095750"/>
              <a:ext cx="731520" cy="365760"/>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a:solidFill>
                    <a:srgbClr val="000000"/>
                  </a:solidFill>
                  <a:ea typeface="Calibri" panose="020F0502020204030204" pitchFamily="34" charset="0"/>
                  <a:cs typeface="Arial" panose="020B0604020202020204" pitchFamily="34" charset="0"/>
                </a:rPr>
                <a:t>wr_o</a:t>
              </a:r>
              <a:endParaRPr lang="en-US" sz="1200" b="1" dirty="0">
                <a:solidFill>
                  <a:srgbClr val="000000"/>
                </a:solidFill>
                <a:ea typeface="Calibri" panose="020F0502020204030204" pitchFamily="34" charset="0"/>
                <a:cs typeface="Arial" panose="020B0604020202020204" pitchFamily="34" charset="0"/>
              </a:endParaRPr>
            </a:p>
          </p:txBody>
        </p:sp>
        <p:sp>
          <p:nvSpPr>
            <p:cNvPr id="46" name="Flowchart: Magnetic Disk 45"/>
            <p:cNvSpPr/>
            <p:nvPr/>
          </p:nvSpPr>
          <p:spPr bwMode="auto">
            <a:xfrm>
              <a:off x="1225617" y="4476750"/>
              <a:ext cx="762000" cy="304800"/>
            </a:xfrm>
            <a:prstGeom prst="flowChartMagneticDisk">
              <a:avLst/>
            </a:prstGeom>
            <a:ln w="12700">
              <a:solidFill>
                <a:schemeClr val="tx1">
                  <a:lumMod val="95000"/>
                  <a:lumOff val="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bg1"/>
                  </a:solidFill>
                  <a:effectLst/>
                </a:rPr>
                <a:t>uart_p</a:t>
              </a:r>
              <a:endParaRPr kumimoji="0" lang="en-US" sz="1400" b="1" i="0" u="none" strike="noStrike" cap="none" normalizeH="0" baseline="0" dirty="0">
                <a:ln>
                  <a:noFill/>
                </a:ln>
                <a:solidFill>
                  <a:schemeClr val="bg1"/>
                </a:solidFill>
                <a:effectLst/>
              </a:endParaRPr>
            </a:p>
          </p:txBody>
        </p:sp>
      </p:grpSp>
      <p:sp>
        <p:nvSpPr>
          <p:cNvPr id="47" name="Flowchart: Magnetic Disk 46"/>
          <p:cNvSpPr/>
          <p:nvPr/>
        </p:nvSpPr>
        <p:spPr bwMode="auto">
          <a:xfrm>
            <a:off x="1217927" y="3278652"/>
            <a:ext cx="762000" cy="304800"/>
          </a:xfrm>
          <a:prstGeom prst="flowChartMagneticDisk">
            <a:avLst/>
          </a:prstGeom>
          <a:solidFill>
            <a:srgbClr val="92D050"/>
          </a:solidFill>
          <a:ln w="12700">
            <a:solidFill>
              <a:schemeClr val="accent3">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a:solidFill>
                  <a:schemeClr val="tx1"/>
                </a:solidFill>
              </a:rPr>
              <a:t>strm</a:t>
            </a:r>
            <a:r>
              <a:rPr kumimoji="0" lang="en-US" sz="1400" b="1" i="0" u="none" strike="noStrike" cap="none" normalizeH="0" baseline="0" dirty="0" err="1">
                <a:ln>
                  <a:noFill/>
                </a:ln>
                <a:solidFill>
                  <a:schemeClr val="tx1"/>
                </a:solidFill>
                <a:effectLst/>
              </a:rPr>
              <a:t>_p</a:t>
            </a:r>
            <a:endParaRPr kumimoji="0" lang="en-US" sz="1400" b="1" i="0" u="none" strike="noStrike" cap="none" normalizeH="0" baseline="0" dirty="0">
              <a:ln>
                <a:noFill/>
              </a:ln>
              <a:solidFill>
                <a:schemeClr val="tx1"/>
              </a:solidFill>
              <a:effectLst/>
            </a:endParaRPr>
          </a:p>
        </p:txBody>
      </p:sp>
      <p:sp>
        <p:nvSpPr>
          <p:cNvPr id="58" name="Freeform 57"/>
          <p:cNvSpPr/>
          <p:nvPr/>
        </p:nvSpPr>
        <p:spPr bwMode="auto">
          <a:xfrm>
            <a:off x="842440" y="2887436"/>
            <a:ext cx="759559" cy="1210491"/>
          </a:xfrm>
          <a:custGeom>
            <a:avLst/>
            <a:gdLst>
              <a:gd name="connsiteX0" fmla="*/ 174171 w 759559"/>
              <a:gd name="connsiteY0" fmla="*/ 1210491 h 1210491"/>
              <a:gd name="connsiteX1" fmla="*/ 757646 w 759559"/>
              <a:gd name="connsiteY1" fmla="*/ 609600 h 1210491"/>
              <a:gd name="connsiteX2" fmla="*/ 0 w 759559"/>
              <a:gd name="connsiteY2" fmla="*/ 0 h 1210491"/>
            </a:gdLst>
            <a:ahLst/>
            <a:cxnLst>
              <a:cxn ang="0">
                <a:pos x="connsiteX0" y="connsiteY0"/>
              </a:cxn>
              <a:cxn ang="0">
                <a:pos x="connsiteX1" y="connsiteY1"/>
              </a:cxn>
              <a:cxn ang="0">
                <a:pos x="connsiteX2" y="connsiteY2"/>
              </a:cxn>
            </a:cxnLst>
            <a:rect l="l" t="t" r="r" b="b"/>
            <a:pathLst>
              <a:path w="759559" h="1210491">
                <a:moveTo>
                  <a:pt x="174171" y="1210491"/>
                </a:moveTo>
                <a:cubicBezTo>
                  <a:pt x="480423" y="1010919"/>
                  <a:pt x="786675" y="811348"/>
                  <a:pt x="757646" y="609600"/>
                </a:cubicBezTo>
                <a:cubicBezTo>
                  <a:pt x="728618" y="407851"/>
                  <a:pt x="364309" y="203925"/>
                  <a:pt x="0" y="0"/>
                </a:cubicBezTo>
              </a:path>
            </a:pathLst>
          </a:custGeom>
          <a:noFill/>
          <a:ln w="38100" cap="flat" cmpd="sng" algn="ctr">
            <a:solidFill>
              <a:srgbClr val="C00000"/>
            </a:solidFill>
            <a:prstDash val="solid"/>
            <a:round/>
            <a:headEnd type="none" w="med" len="med"/>
            <a:tailEnd type="triangle" w="med" len="med"/>
          </a:ln>
          <a:effectLst/>
        </p:spPr>
        <p:txBody>
          <a:bodyPr rtlCol="0" anchor="ctr"/>
          <a:lstStyle/>
          <a:p>
            <a:pPr algn="ctr"/>
            <a:endParaRPr lang="en-US"/>
          </a:p>
        </p:txBody>
      </p:sp>
      <p:sp>
        <p:nvSpPr>
          <p:cNvPr id="61" name="Freeform 60"/>
          <p:cNvSpPr/>
          <p:nvPr/>
        </p:nvSpPr>
        <p:spPr bwMode="auto">
          <a:xfrm flipH="1" flipV="1">
            <a:off x="1667094" y="2887436"/>
            <a:ext cx="689305" cy="1208314"/>
          </a:xfrm>
          <a:custGeom>
            <a:avLst/>
            <a:gdLst>
              <a:gd name="connsiteX0" fmla="*/ 174171 w 759559"/>
              <a:gd name="connsiteY0" fmla="*/ 1210491 h 1210491"/>
              <a:gd name="connsiteX1" fmla="*/ 757646 w 759559"/>
              <a:gd name="connsiteY1" fmla="*/ 609600 h 1210491"/>
              <a:gd name="connsiteX2" fmla="*/ 0 w 759559"/>
              <a:gd name="connsiteY2" fmla="*/ 0 h 1210491"/>
              <a:gd name="connsiteX0" fmla="*/ 30718 w 614261"/>
              <a:gd name="connsiteY0" fmla="*/ 1210491 h 1210491"/>
              <a:gd name="connsiteX1" fmla="*/ 614193 w 614261"/>
              <a:gd name="connsiteY1" fmla="*/ 609600 h 1210491"/>
              <a:gd name="connsiteX2" fmla="*/ 0 w 614261"/>
              <a:gd name="connsiteY2" fmla="*/ 0 h 1210491"/>
              <a:gd name="connsiteX0" fmla="*/ 0 w 709665"/>
              <a:gd name="connsiteY0" fmla="*/ 1210491 h 1210491"/>
              <a:gd name="connsiteX1" fmla="*/ 708996 w 709665"/>
              <a:gd name="connsiteY1" fmla="*/ 609600 h 1210491"/>
              <a:gd name="connsiteX2" fmla="*/ 94803 w 709665"/>
              <a:gd name="connsiteY2" fmla="*/ 0 h 1210491"/>
            </a:gdLst>
            <a:ahLst/>
            <a:cxnLst>
              <a:cxn ang="0">
                <a:pos x="connsiteX0" y="connsiteY0"/>
              </a:cxn>
              <a:cxn ang="0">
                <a:pos x="connsiteX1" y="connsiteY1"/>
              </a:cxn>
              <a:cxn ang="0">
                <a:pos x="connsiteX2" y="connsiteY2"/>
              </a:cxn>
            </a:cxnLst>
            <a:rect l="l" t="t" r="r" b="b"/>
            <a:pathLst>
              <a:path w="709665" h="1210491">
                <a:moveTo>
                  <a:pt x="0" y="1210491"/>
                </a:moveTo>
                <a:cubicBezTo>
                  <a:pt x="306252" y="1010919"/>
                  <a:pt x="693196" y="811348"/>
                  <a:pt x="708996" y="609600"/>
                </a:cubicBezTo>
                <a:cubicBezTo>
                  <a:pt x="724796" y="407852"/>
                  <a:pt x="459112" y="203925"/>
                  <a:pt x="94803" y="0"/>
                </a:cubicBezTo>
              </a:path>
            </a:pathLst>
          </a:custGeom>
          <a:noFill/>
          <a:ln w="38100" cap="flat" cmpd="sng" algn="ctr">
            <a:solidFill>
              <a:srgbClr val="C00000"/>
            </a:solidFill>
            <a:prstDash val="solid"/>
            <a:round/>
            <a:headEnd type="none" w="med" len="med"/>
            <a:tailEnd type="triangle" w="med" len="med"/>
          </a:ln>
          <a:effectLst/>
        </p:spPr>
        <p:txBody>
          <a:bodyPr rtlCol="0" anchor="ctr"/>
          <a:lstStyle/>
          <a:p>
            <a:pPr algn="ctr"/>
            <a:endParaRPr lang="en-US"/>
          </a:p>
        </p:txBody>
      </p:sp>
      <p:grpSp>
        <p:nvGrpSpPr>
          <p:cNvPr id="6" name="Group 5"/>
          <p:cNvGrpSpPr/>
          <p:nvPr/>
        </p:nvGrpSpPr>
        <p:grpSpPr>
          <a:xfrm>
            <a:off x="807606" y="1393346"/>
            <a:ext cx="1942011" cy="1155768"/>
            <a:chOff x="807606" y="1393346"/>
            <a:chExt cx="1942011" cy="1155768"/>
          </a:xfrm>
        </p:grpSpPr>
        <p:sp>
          <p:nvSpPr>
            <p:cNvPr id="62" name="Freeform 61"/>
            <p:cNvSpPr/>
            <p:nvPr/>
          </p:nvSpPr>
          <p:spPr bwMode="auto">
            <a:xfrm>
              <a:off x="807606" y="1393346"/>
              <a:ext cx="1942011" cy="1093496"/>
            </a:xfrm>
            <a:custGeom>
              <a:avLst/>
              <a:gdLst>
                <a:gd name="connsiteX0" fmla="*/ 0 w 1942011"/>
                <a:gd name="connsiteY0" fmla="*/ 1088571 h 1088571"/>
                <a:gd name="connsiteX1" fmla="*/ 687977 w 1942011"/>
                <a:gd name="connsiteY1" fmla="*/ 505097 h 1088571"/>
                <a:gd name="connsiteX2" fmla="*/ 1463040 w 1942011"/>
                <a:gd name="connsiteY2" fmla="*/ 95794 h 1088571"/>
                <a:gd name="connsiteX3" fmla="*/ 1942011 w 1942011"/>
                <a:gd name="connsiteY3" fmla="*/ 0 h 1088571"/>
                <a:gd name="connsiteX0" fmla="*/ 0 w 1942011"/>
                <a:gd name="connsiteY0" fmla="*/ 1096201 h 1096201"/>
                <a:gd name="connsiteX1" fmla="*/ 687977 w 1942011"/>
                <a:gd name="connsiteY1" fmla="*/ 512727 h 1096201"/>
                <a:gd name="connsiteX2" fmla="*/ 1384663 w 1942011"/>
                <a:gd name="connsiteY2" fmla="*/ 51172 h 1096201"/>
                <a:gd name="connsiteX3" fmla="*/ 1942011 w 1942011"/>
                <a:gd name="connsiteY3" fmla="*/ 7630 h 1096201"/>
                <a:gd name="connsiteX0" fmla="*/ 0 w 1942011"/>
                <a:gd name="connsiteY0" fmla="*/ 1093496 h 1093496"/>
                <a:gd name="connsiteX1" fmla="*/ 627017 w 1942011"/>
                <a:gd name="connsiteY1" fmla="*/ 466479 h 1093496"/>
                <a:gd name="connsiteX2" fmla="*/ 1384663 w 1942011"/>
                <a:gd name="connsiteY2" fmla="*/ 48467 h 1093496"/>
                <a:gd name="connsiteX3" fmla="*/ 1942011 w 1942011"/>
                <a:gd name="connsiteY3" fmla="*/ 4925 h 1093496"/>
                <a:gd name="connsiteX0" fmla="*/ 0 w 1942011"/>
                <a:gd name="connsiteY0" fmla="*/ 1093496 h 1093496"/>
                <a:gd name="connsiteX1" fmla="*/ 156754 w 1942011"/>
                <a:gd name="connsiteY1" fmla="*/ 875781 h 1093496"/>
                <a:gd name="connsiteX2" fmla="*/ 627017 w 1942011"/>
                <a:gd name="connsiteY2" fmla="*/ 466479 h 1093496"/>
                <a:gd name="connsiteX3" fmla="*/ 1384663 w 1942011"/>
                <a:gd name="connsiteY3" fmla="*/ 48467 h 1093496"/>
                <a:gd name="connsiteX4" fmla="*/ 1942011 w 1942011"/>
                <a:gd name="connsiteY4" fmla="*/ 4925 h 109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11" h="1093496">
                  <a:moveTo>
                    <a:pt x="0" y="1093496"/>
                  </a:moveTo>
                  <a:cubicBezTo>
                    <a:pt x="33383" y="1060113"/>
                    <a:pt x="52251" y="980284"/>
                    <a:pt x="156754" y="875781"/>
                  </a:cubicBezTo>
                  <a:cubicBezTo>
                    <a:pt x="261257" y="771278"/>
                    <a:pt x="422366" y="604365"/>
                    <a:pt x="627017" y="466479"/>
                  </a:cubicBezTo>
                  <a:cubicBezTo>
                    <a:pt x="831668" y="328593"/>
                    <a:pt x="1165497" y="125393"/>
                    <a:pt x="1384663" y="48467"/>
                  </a:cubicBezTo>
                  <a:cubicBezTo>
                    <a:pt x="1603829" y="-28459"/>
                    <a:pt x="1807028" y="10730"/>
                    <a:pt x="1942011" y="4925"/>
                  </a:cubicBezTo>
                </a:path>
              </a:pathLst>
            </a:custGeom>
            <a:noFill/>
            <a:ln w="38100" cap="flat" cmpd="sng" algn="ctr">
              <a:solidFill>
                <a:srgbClr val="C00000"/>
              </a:solidFill>
              <a:prstDash val="solid"/>
              <a:round/>
              <a:headEnd type="none" w="med" len="med"/>
              <a:tailEnd type="triangle" w="med" len="med"/>
            </a:ln>
            <a:effectLst/>
          </p:spPr>
          <p:txBody>
            <a:bodyPr rtlCol="0" anchor="ctr"/>
            <a:lstStyle/>
            <a:p>
              <a:pPr algn="ctr"/>
              <a:endParaRPr lang="en-US"/>
            </a:p>
          </p:txBody>
        </p:sp>
        <p:sp>
          <p:nvSpPr>
            <p:cNvPr id="63" name="Freeform 62"/>
            <p:cNvSpPr/>
            <p:nvPr/>
          </p:nvSpPr>
          <p:spPr bwMode="auto">
            <a:xfrm>
              <a:off x="1754153" y="1400966"/>
              <a:ext cx="995463" cy="1148148"/>
            </a:xfrm>
            <a:custGeom>
              <a:avLst/>
              <a:gdLst>
                <a:gd name="connsiteX0" fmla="*/ 0 w 1942011"/>
                <a:gd name="connsiteY0" fmla="*/ 1088571 h 1088571"/>
                <a:gd name="connsiteX1" fmla="*/ 687977 w 1942011"/>
                <a:gd name="connsiteY1" fmla="*/ 505097 h 1088571"/>
                <a:gd name="connsiteX2" fmla="*/ 1463040 w 1942011"/>
                <a:gd name="connsiteY2" fmla="*/ 95794 h 1088571"/>
                <a:gd name="connsiteX3" fmla="*/ 1942011 w 1942011"/>
                <a:gd name="connsiteY3" fmla="*/ 0 h 1088571"/>
                <a:gd name="connsiteX0" fmla="*/ 0 w 1942011"/>
                <a:gd name="connsiteY0" fmla="*/ 1096201 h 1096201"/>
                <a:gd name="connsiteX1" fmla="*/ 687977 w 1942011"/>
                <a:gd name="connsiteY1" fmla="*/ 512727 h 1096201"/>
                <a:gd name="connsiteX2" fmla="*/ 1384663 w 1942011"/>
                <a:gd name="connsiteY2" fmla="*/ 51172 h 1096201"/>
                <a:gd name="connsiteX3" fmla="*/ 1942011 w 1942011"/>
                <a:gd name="connsiteY3" fmla="*/ 7630 h 1096201"/>
                <a:gd name="connsiteX0" fmla="*/ 0 w 1942011"/>
                <a:gd name="connsiteY0" fmla="*/ 1093496 h 1093496"/>
                <a:gd name="connsiteX1" fmla="*/ 627017 w 1942011"/>
                <a:gd name="connsiteY1" fmla="*/ 466479 h 1093496"/>
                <a:gd name="connsiteX2" fmla="*/ 1384663 w 1942011"/>
                <a:gd name="connsiteY2" fmla="*/ 48467 h 1093496"/>
                <a:gd name="connsiteX3" fmla="*/ 1942011 w 1942011"/>
                <a:gd name="connsiteY3" fmla="*/ 4925 h 1093496"/>
                <a:gd name="connsiteX0" fmla="*/ 0 w 1942011"/>
                <a:gd name="connsiteY0" fmla="*/ 1093496 h 1093496"/>
                <a:gd name="connsiteX1" fmla="*/ 156754 w 1942011"/>
                <a:gd name="connsiteY1" fmla="*/ 875781 h 1093496"/>
                <a:gd name="connsiteX2" fmla="*/ 627017 w 1942011"/>
                <a:gd name="connsiteY2" fmla="*/ 466479 h 1093496"/>
                <a:gd name="connsiteX3" fmla="*/ 1384663 w 1942011"/>
                <a:gd name="connsiteY3" fmla="*/ 48467 h 1093496"/>
                <a:gd name="connsiteX4" fmla="*/ 1942011 w 1942011"/>
                <a:gd name="connsiteY4" fmla="*/ 4925 h 109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11" h="1093496">
                  <a:moveTo>
                    <a:pt x="0" y="1093496"/>
                  </a:moveTo>
                  <a:cubicBezTo>
                    <a:pt x="33383" y="1060113"/>
                    <a:pt x="52251" y="980284"/>
                    <a:pt x="156754" y="875781"/>
                  </a:cubicBezTo>
                  <a:cubicBezTo>
                    <a:pt x="261257" y="771278"/>
                    <a:pt x="422366" y="604365"/>
                    <a:pt x="627017" y="466479"/>
                  </a:cubicBezTo>
                  <a:cubicBezTo>
                    <a:pt x="831668" y="328593"/>
                    <a:pt x="1165497" y="125393"/>
                    <a:pt x="1384663" y="48467"/>
                  </a:cubicBezTo>
                  <a:cubicBezTo>
                    <a:pt x="1603829" y="-28459"/>
                    <a:pt x="1807028" y="10730"/>
                    <a:pt x="1942011" y="4925"/>
                  </a:cubicBezTo>
                </a:path>
              </a:pathLst>
            </a:custGeom>
            <a:noFill/>
            <a:ln w="38100" cap="flat" cmpd="sng" algn="ctr">
              <a:solidFill>
                <a:srgbClr val="C00000"/>
              </a:solidFill>
              <a:prstDash val="solid"/>
              <a:round/>
              <a:headEnd type="none" w="med" len="med"/>
              <a:tailEnd type="triangle" w="med" len="med"/>
            </a:ln>
            <a:effectLst/>
          </p:spPr>
          <p:txBody>
            <a:bodyPr rtlCol="0" anchor="ctr"/>
            <a:lstStyle/>
            <a:p>
              <a:pPr algn="ctr"/>
              <a:endParaRPr lang="en-US"/>
            </a:p>
          </p:txBody>
        </p:sp>
      </p:grpSp>
      <p:grpSp>
        <p:nvGrpSpPr>
          <p:cNvPr id="5" name="Group 4"/>
          <p:cNvGrpSpPr/>
          <p:nvPr/>
        </p:nvGrpSpPr>
        <p:grpSpPr>
          <a:xfrm>
            <a:off x="809844" y="2503668"/>
            <a:ext cx="1593810" cy="75442"/>
            <a:chOff x="809844" y="2503668"/>
            <a:chExt cx="1593810" cy="75442"/>
          </a:xfrm>
        </p:grpSpPr>
        <p:cxnSp>
          <p:nvCxnSpPr>
            <p:cNvPr id="57" name="Straight Arrow Connector 48"/>
            <p:cNvCxnSpPr>
              <a:stCxn id="38" idx="7"/>
              <a:endCxn id="39" idx="1"/>
            </p:cNvCxnSpPr>
            <p:nvPr/>
          </p:nvCxnSpPr>
          <p:spPr bwMode="auto">
            <a:xfrm rot="16200000" flipH="1">
              <a:off x="1204241" y="2421466"/>
              <a:ext cx="15528" cy="287061"/>
            </a:xfrm>
            <a:prstGeom prst="curvedConnector3">
              <a:avLst>
                <a:gd name="adj1" fmla="val -181713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59" name="Straight Arrow Connector 48"/>
            <p:cNvCxnSpPr>
              <a:stCxn id="39" idx="7"/>
              <a:endCxn id="40" idx="1"/>
            </p:cNvCxnSpPr>
            <p:nvPr/>
          </p:nvCxnSpPr>
          <p:spPr bwMode="auto">
            <a:xfrm rot="5400000" flipH="1" flipV="1">
              <a:off x="2004707" y="2432445"/>
              <a:ext cx="8406" cy="272225"/>
            </a:xfrm>
            <a:prstGeom prst="curvedConnector3">
              <a:avLst>
                <a:gd name="adj1" fmla="val 3456698"/>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60" name="Straight Arrow Connector 48"/>
            <p:cNvCxnSpPr>
              <a:stCxn id="38" idx="0"/>
              <a:endCxn id="40" idx="0"/>
            </p:cNvCxnSpPr>
            <p:nvPr/>
          </p:nvCxnSpPr>
          <p:spPr bwMode="auto">
            <a:xfrm rot="16200000" flipH="1">
              <a:off x="1603188" y="1710324"/>
              <a:ext cx="7122" cy="1593810"/>
            </a:xfrm>
            <a:prstGeom prst="curvedConnector3">
              <a:avLst>
                <a:gd name="adj1" fmla="val -5777591"/>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64" name="Straight Arrow Connector 48"/>
            <p:cNvCxnSpPr>
              <a:stCxn id="39" idx="7"/>
              <a:endCxn id="39" idx="1"/>
            </p:cNvCxnSpPr>
            <p:nvPr/>
          </p:nvCxnSpPr>
          <p:spPr bwMode="auto">
            <a:xfrm rot="16200000" flipV="1">
              <a:off x="1614167" y="2314129"/>
              <a:ext cx="12700" cy="517262"/>
            </a:xfrm>
            <a:prstGeom prst="curvedConnector3">
              <a:avLst>
                <a:gd name="adj1" fmla="val 2221764"/>
              </a:avLst>
            </a:prstGeom>
            <a:solidFill>
              <a:schemeClr val="accent1"/>
            </a:solidFill>
            <a:ln w="38100" cap="flat" cmpd="sng" algn="ctr">
              <a:solidFill>
                <a:srgbClr val="C00000"/>
              </a:solidFill>
              <a:prstDash val="solid"/>
              <a:round/>
              <a:headEnd type="none" w="med" len="med"/>
              <a:tailEnd type="triangle" w="med" len="med"/>
            </a:ln>
            <a:effectLst/>
          </p:spPr>
        </p:cxnSp>
      </p:grpSp>
      <p:sp>
        <p:nvSpPr>
          <p:cNvPr id="73" name="Text Box 51"/>
          <p:cNvSpPr txBox="1"/>
          <p:nvPr/>
        </p:nvSpPr>
        <p:spPr>
          <a:xfrm>
            <a:off x="3659153" y="971550"/>
            <a:ext cx="4646647" cy="4154984"/>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70C0"/>
                </a:solidFill>
                <a:latin typeface="Consolas"/>
              </a:rPr>
              <a:t>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endParaRPr lang="en-US" sz="1200" dirty="0">
              <a:solidFill>
                <a:srgbClr val="0070C0"/>
              </a:solidFill>
              <a:latin typeface="Consolas" panose="020B0609020204030204" pitchFamily="49" charset="0"/>
              <a:cs typeface="Consolas" panose="020B0609020204030204" pitchFamily="49" charset="0"/>
            </a:endParaRPr>
          </a:p>
          <a:p>
            <a:endParaRPr lang="en-US" sz="1200" dirty="0">
              <a:solidFill>
                <a:srgbClr val="0070C0"/>
              </a:solidFill>
              <a:latin typeface="Consolas" panose="020B0609020204030204" pitchFamily="49" charset="0"/>
              <a:cs typeface="Consolas" panose="020B0609020204030204" pitchFamily="49" charset="0"/>
            </a:endParaRPr>
          </a:p>
          <a:p>
            <a:endParaRPr lang="en-US" sz="1200" dirty="0">
              <a:solidFill>
                <a:srgbClr val="0070C0"/>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000000"/>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r>
              <a:rPr lang="en-US" sz="1200" dirty="0">
                <a:solidFill>
                  <a:srgbClr val="000000"/>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5386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animEffect transition="in" filter="wipe(left)">
                                      <p:cBhvr>
                                        <p:cTn id="7" dur="500"/>
                                        <p:tgtEl>
                                          <p:spTgt spid="7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3">
                                            <p:txEl>
                                              <p:pRg st="2" end="2"/>
                                            </p:txEl>
                                          </p:spTgt>
                                        </p:tgtEl>
                                        <p:attrNameLst>
                                          <p:attrName>style.visibility</p:attrName>
                                        </p:attrNameLst>
                                      </p:cBhvr>
                                      <p:to>
                                        <p:strVal val="visible"/>
                                      </p:to>
                                    </p:set>
                                    <p:animEffect transition="in" filter="wipe(left)">
                                      <p:cBhvr>
                                        <p:cTn id="16" dur="500"/>
                                        <p:tgtEl>
                                          <p:spTgt spid="7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3">
                                            <p:txEl>
                                              <p:pRg st="4" end="4"/>
                                            </p:txEl>
                                          </p:spTgt>
                                        </p:tgtEl>
                                        <p:attrNameLst>
                                          <p:attrName>style.visibility</p:attrName>
                                        </p:attrNameLst>
                                      </p:cBhvr>
                                      <p:to>
                                        <p:strVal val="visible"/>
                                      </p:to>
                                    </p:set>
                                    <p:animEffect transition="in" filter="wipe(left)">
                                      <p:cBhvr>
                                        <p:cTn id="25" dur="500"/>
                                        <p:tgtEl>
                                          <p:spTgt spid="73">
                                            <p:txEl>
                                              <p:pRg st="4" end="4"/>
                                            </p:txEl>
                                          </p:spTgt>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3">
                                            <p:txEl>
                                              <p:pRg st="5" end="5"/>
                                            </p:txEl>
                                          </p:spTgt>
                                        </p:tgtEl>
                                        <p:attrNameLst>
                                          <p:attrName>style.visibility</p:attrName>
                                        </p:attrNameLst>
                                      </p:cBhvr>
                                      <p:to>
                                        <p:strVal val="visible"/>
                                      </p:to>
                                    </p:set>
                                    <p:animEffect transition="in" filter="wipe(left)">
                                      <p:cBhvr>
                                        <p:cTn id="36" dur="500"/>
                                        <p:tgtEl>
                                          <p:spTgt spid="73">
                                            <p:txEl>
                                              <p:pRg st="5" end="5"/>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down)">
                                      <p:cBhvr>
                                        <p:cTn id="40" dur="500"/>
                                        <p:tgtEl>
                                          <p:spTgt spid="5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3">
                                            <p:txEl>
                                              <p:pRg st="6" end="6"/>
                                            </p:txEl>
                                          </p:spTgt>
                                        </p:tgtEl>
                                        <p:attrNameLst>
                                          <p:attrName>style.visibility</p:attrName>
                                        </p:attrNameLst>
                                      </p:cBhvr>
                                      <p:to>
                                        <p:strVal val="visible"/>
                                      </p:to>
                                    </p:set>
                                    <p:animEffect transition="in" filter="wipe(left)">
                                      <p:cBhvr>
                                        <p:cTn id="48" dur="500"/>
                                        <p:tgtEl>
                                          <p:spTgt spid="73">
                                            <p:txEl>
                                              <p:pRg st="6" end="6"/>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3">
                                            <p:txEl>
                                              <p:pRg st="7" end="7"/>
                                            </p:txEl>
                                          </p:spTgt>
                                        </p:tgtEl>
                                        <p:attrNameLst>
                                          <p:attrName>style.visibility</p:attrName>
                                        </p:attrNameLst>
                                      </p:cBhvr>
                                      <p:to>
                                        <p:strVal val="visible"/>
                                      </p:to>
                                    </p:set>
                                    <p:animEffect transition="in" filter="wipe(left)">
                                      <p:cBhvr>
                                        <p:cTn id="59" dur="500"/>
                                        <p:tgtEl>
                                          <p:spTgt spid="73">
                                            <p:txEl>
                                              <p:pRg st="7" end="7"/>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animBg="1"/>
      <p:bldP spid="58"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Top-Level Model</a:t>
            </a:r>
          </a:p>
        </p:txBody>
      </p:sp>
      <p:sp>
        <p:nvSpPr>
          <p:cNvPr id="94" name="Text Box 51"/>
          <p:cNvSpPr txBox="1"/>
          <p:nvPr/>
        </p:nvSpPr>
        <p:spPr>
          <a:xfrm>
            <a:off x="3659153" y="971550"/>
            <a:ext cx="4646647" cy="4154984"/>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70C0"/>
                </a:solidFill>
                <a:latin typeface="Consolas"/>
              </a:rPr>
              <a:t>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action</a:t>
            </a:r>
            <a:r>
              <a:rPr lang="en-US" sz="1200" dirty="0">
                <a:solidFill>
                  <a:srgbClr val="7F0055"/>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dma_c</a:t>
            </a:r>
            <a:r>
              <a:rPr lang="en-US" sz="1200" dirty="0">
                <a:solidFill>
                  <a:srgbClr val="000000"/>
                </a:solidFill>
                <a:latin typeface="Consolas" panose="020B0609020204030204" pitchFamily="49" charset="0"/>
                <a:cs typeface="Consolas" panose="020B0609020204030204" pitchFamily="49" charset="0"/>
              </a:rPr>
              <a:t>::u2m_a u2m;</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dma_c</a:t>
            </a:r>
            <a:r>
              <a:rPr lang="en-US" sz="1200" dirty="0">
                <a:solidFill>
                  <a:srgbClr val="000000"/>
                </a:solidFill>
                <a:latin typeface="Consolas" panose="020B0609020204030204" pitchFamily="49" charset="0"/>
                <a:cs typeface="Consolas" panose="020B0609020204030204" pitchFamily="49" charset="0"/>
              </a:rPr>
              <a:t>::m2u_a m2u;</a:t>
            </a: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bind</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rd_i.data</a:t>
            </a:r>
            <a:r>
              <a:rPr lang="en-US" sz="1200" dirty="0">
                <a:solidFill>
                  <a:schemeClr val="tx1"/>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u2m.src_data;</a:t>
            </a: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bind</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wr_o.data</a:t>
            </a:r>
            <a:r>
              <a:rPr lang="en-US" sz="1200" dirty="0">
                <a:solidFill>
                  <a:schemeClr val="tx1"/>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m2u.dst_data;</a:t>
            </a: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bind</a:t>
            </a:r>
            <a:r>
              <a:rPr lang="en-US" sz="1200" dirty="0">
                <a:solidFill>
                  <a:srgbClr val="7F0055"/>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u2m.dst_data m2u.src_data;</a:t>
            </a: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activity</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parallel</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 u2m; }</a:t>
            </a:r>
          </a:p>
          <a:p>
            <a:r>
              <a:rPr lang="en-US" sz="1200" dirty="0">
                <a:solidFill>
                  <a:srgbClr val="00000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parallel</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m2u; }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grpSp>
        <p:nvGrpSpPr>
          <p:cNvPr id="6" name="Group 5"/>
          <p:cNvGrpSpPr/>
          <p:nvPr/>
        </p:nvGrpSpPr>
        <p:grpSpPr>
          <a:xfrm>
            <a:off x="136640" y="2443614"/>
            <a:ext cx="3004846" cy="1472297"/>
            <a:chOff x="136640" y="2443614"/>
            <a:chExt cx="3004846" cy="1472297"/>
          </a:xfrm>
        </p:grpSpPr>
        <p:grpSp>
          <p:nvGrpSpPr>
            <p:cNvPr id="97" name="Group 96"/>
            <p:cNvGrpSpPr/>
            <p:nvPr/>
          </p:nvGrpSpPr>
          <p:grpSpPr>
            <a:xfrm>
              <a:off x="1522333" y="3705330"/>
              <a:ext cx="254000" cy="210581"/>
              <a:chOff x="1957955" y="4364055"/>
              <a:chExt cx="254000" cy="210581"/>
            </a:xfrm>
          </p:grpSpPr>
          <p:sp>
            <p:nvSpPr>
              <p:cNvPr id="98" name="Oval 97"/>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99" name="Oval 98"/>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cxnSp>
          <p:nvCxnSpPr>
            <p:cNvPr id="108" name="Straight Arrow Connector 107"/>
            <p:cNvCxnSpPr>
              <a:endCxn id="98" idx="0"/>
            </p:cNvCxnSpPr>
            <p:nvPr/>
          </p:nvCxnSpPr>
          <p:spPr>
            <a:xfrm>
              <a:off x="1649333" y="3476483"/>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12" idx="4"/>
              <a:endCxn id="115" idx="3"/>
            </p:cNvCxnSpPr>
            <p:nvPr/>
          </p:nvCxnSpPr>
          <p:spPr>
            <a:xfrm flipH="1">
              <a:off x="1899098" y="3152966"/>
              <a:ext cx="730565" cy="270872"/>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13" idx="4"/>
              <a:endCxn id="115" idx="1"/>
            </p:cNvCxnSpPr>
            <p:nvPr/>
          </p:nvCxnSpPr>
          <p:spPr>
            <a:xfrm>
              <a:off x="648463" y="3152968"/>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endCxn id="113" idx="0"/>
            </p:cNvCxnSpPr>
            <p:nvPr/>
          </p:nvCxnSpPr>
          <p:spPr>
            <a:xfrm flipH="1">
              <a:off x="648463" y="2443614"/>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2117840" y="2665160"/>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113" name="Oval 112"/>
            <p:cNvSpPr/>
            <p:nvPr/>
          </p:nvSpPr>
          <p:spPr>
            <a:xfrm>
              <a:off x="136640" y="266516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14" name="Straight Arrow Connector 113"/>
            <p:cNvCxnSpPr>
              <a:endCxn id="112" idx="0"/>
            </p:cNvCxnSpPr>
            <p:nvPr/>
          </p:nvCxnSpPr>
          <p:spPr>
            <a:xfrm>
              <a:off x="1899098" y="2443614"/>
              <a:ext cx="730565" cy="221546"/>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314898" y="3371192"/>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grpSp>
        <p:nvGrpSpPr>
          <p:cNvPr id="4" name="Group 3"/>
          <p:cNvGrpSpPr/>
          <p:nvPr/>
        </p:nvGrpSpPr>
        <p:grpSpPr>
          <a:xfrm>
            <a:off x="1160286" y="1735915"/>
            <a:ext cx="957554" cy="330676"/>
            <a:chOff x="1160286" y="1735915"/>
            <a:chExt cx="957554" cy="330676"/>
          </a:xfrm>
        </p:grpSpPr>
        <p:sp>
          <p:nvSpPr>
            <p:cNvPr id="116" name="Rectangle 115"/>
            <p:cNvSpPr/>
            <p:nvPr/>
          </p:nvSpPr>
          <p:spPr>
            <a:xfrm>
              <a:off x="1365698" y="1735915"/>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rgbClr val="000000"/>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19" name="Straight Arrow Connector 118"/>
            <p:cNvCxnSpPr>
              <a:stCxn id="104" idx="6"/>
              <a:endCxn id="116" idx="1"/>
            </p:cNvCxnSpPr>
            <p:nvPr/>
          </p:nvCxnSpPr>
          <p:spPr bwMode="auto">
            <a:xfrm flipV="1">
              <a:off x="1160286" y="1901253"/>
              <a:ext cx="205412" cy="2"/>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cxnSp>
          <p:nvCxnSpPr>
            <p:cNvPr id="120" name="Straight Arrow Connector 119"/>
            <p:cNvCxnSpPr>
              <a:stCxn id="116" idx="3"/>
              <a:endCxn id="103" idx="2"/>
            </p:cNvCxnSpPr>
            <p:nvPr/>
          </p:nvCxnSpPr>
          <p:spPr bwMode="auto">
            <a:xfrm>
              <a:off x="1899098" y="1901253"/>
              <a:ext cx="218742" cy="0"/>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5" name="Group 4"/>
          <p:cNvGrpSpPr/>
          <p:nvPr/>
        </p:nvGrpSpPr>
        <p:grpSpPr>
          <a:xfrm>
            <a:off x="2893947" y="2073718"/>
            <a:ext cx="533400" cy="662880"/>
            <a:chOff x="2893947" y="2073718"/>
            <a:chExt cx="533400" cy="662880"/>
          </a:xfrm>
        </p:grpSpPr>
        <p:sp>
          <p:nvSpPr>
            <p:cNvPr id="118" name="Rectangle 117"/>
            <p:cNvSpPr/>
            <p:nvPr/>
          </p:nvSpPr>
          <p:spPr>
            <a:xfrm>
              <a:off x="2893947" y="2239820"/>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rgbClr val="000000"/>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21" name="Straight Arrow Connector 120"/>
            <p:cNvCxnSpPr>
              <a:stCxn id="103" idx="5"/>
              <a:endCxn id="118" idx="0"/>
            </p:cNvCxnSpPr>
            <p:nvPr/>
          </p:nvCxnSpPr>
          <p:spPr bwMode="auto">
            <a:xfrm>
              <a:off x="2991577" y="2073718"/>
              <a:ext cx="169070" cy="166102"/>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cxnSp>
          <p:nvCxnSpPr>
            <p:cNvPr id="122" name="Straight Arrow Connector 121"/>
            <p:cNvCxnSpPr>
              <a:stCxn id="118" idx="2"/>
              <a:endCxn id="112" idx="7"/>
            </p:cNvCxnSpPr>
            <p:nvPr/>
          </p:nvCxnSpPr>
          <p:spPr bwMode="auto">
            <a:xfrm flipH="1">
              <a:off x="2991577" y="2570496"/>
              <a:ext cx="169070" cy="166102"/>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7" name="Group 6"/>
          <p:cNvGrpSpPr/>
          <p:nvPr/>
        </p:nvGrpSpPr>
        <p:grpSpPr>
          <a:xfrm>
            <a:off x="1160286" y="2743725"/>
            <a:ext cx="957554" cy="330676"/>
            <a:chOff x="1160286" y="2743725"/>
            <a:chExt cx="957554" cy="330676"/>
          </a:xfrm>
        </p:grpSpPr>
        <p:sp>
          <p:nvSpPr>
            <p:cNvPr id="117" name="Rectangle 116"/>
            <p:cNvSpPr/>
            <p:nvPr/>
          </p:nvSpPr>
          <p:spPr>
            <a:xfrm>
              <a:off x="1365698" y="2743725"/>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rgbClr val="000000"/>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23" name="Straight Arrow Connector 122"/>
            <p:cNvCxnSpPr>
              <a:stCxn id="117" idx="1"/>
              <a:endCxn id="113" idx="6"/>
            </p:cNvCxnSpPr>
            <p:nvPr/>
          </p:nvCxnSpPr>
          <p:spPr bwMode="auto">
            <a:xfrm flipH="1">
              <a:off x="1160286" y="2909063"/>
              <a:ext cx="205412" cy="2"/>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cxnSp>
          <p:nvCxnSpPr>
            <p:cNvPr id="124" name="Straight Arrow Connector 123"/>
            <p:cNvCxnSpPr>
              <a:stCxn id="112" idx="2"/>
              <a:endCxn id="117" idx="3"/>
            </p:cNvCxnSpPr>
            <p:nvPr/>
          </p:nvCxnSpPr>
          <p:spPr bwMode="auto">
            <a:xfrm flipH="1">
              <a:off x="1899098" y="2909063"/>
              <a:ext cx="218742" cy="0"/>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3" name="Group 2"/>
          <p:cNvGrpSpPr/>
          <p:nvPr/>
        </p:nvGrpSpPr>
        <p:grpSpPr>
          <a:xfrm>
            <a:off x="136640" y="939716"/>
            <a:ext cx="3004846" cy="1555834"/>
            <a:chOff x="136640" y="939716"/>
            <a:chExt cx="3004846" cy="1555834"/>
          </a:xfrm>
        </p:grpSpPr>
        <p:cxnSp>
          <p:nvCxnSpPr>
            <p:cNvPr id="95" name="Straight Arrow Connector 94"/>
            <p:cNvCxnSpPr>
              <a:stCxn id="103" idx="4"/>
              <a:endCxn id="125" idx="3"/>
            </p:cNvCxnSpPr>
            <p:nvPr/>
          </p:nvCxnSpPr>
          <p:spPr>
            <a:xfrm flipH="1">
              <a:off x="1893905" y="2145156"/>
              <a:ext cx="735758" cy="29774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4" idx="4"/>
              <a:endCxn id="125"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101" name="Straight Arrow Connector 100"/>
            <p:cNvCxnSpPr>
              <a:stCxn id="100" idx="4"/>
              <a:endCxn id="105"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05" idx="1"/>
              <a:endCxn id="104"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2117840" y="1657350"/>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104" name="Oval 103"/>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105" name="Rectangle 104"/>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106" name="Straight Arrow Connector 105"/>
            <p:cNvCxnSpPr>
              <a:stCxn id="105" idx="3"/>
              <a:endCxn id="103" idx="0"/>
            </p:cNvCxnSpPr>
            <p:nvPr/>
          </p:nvCxnSpPr>
          <p:spPr>
            <a:xfrm>
              <a:off x="1899098" y="1365262"/>
              <a:ext cx="730565" cy="29208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1309705" y="2390259"/>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spTree>
    <p:extLst>
      <p:ext uri="{BB962C8B-B14F-4D97-AF65-F5344CB8AC3E}">
        <p14:creationId xmlns:p14="http://schemas.microsoft.com/office/powerpoint/2010/main" val="37251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xEl>
                                              <p:pRg st="16" end="16"/>
                                            </p:txEl>
                                          </p:spTgt>
                                        </p:tgtEl>
                                        <p:attrNameLst>
                                          <p:attrName>style.visibility</p:attrName>
                                        </p:attrNameLst>
                                      </p:cBhvr>
                                      <p:to>
                                        <p:strVal val="visible"/>
                                      </p:to>
                                    </p:set>
                                    <p:animEffect transition="in" filter="wipe(left)">
                                      <p:cBhvr>
                                        <p:cTn id="7" dur="500"/>
                                        <p:tgtEl>
                                          <p:spTgt spid="94">
                                            <p:txEl>
                                              <p:pRg st="16" end="1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4">
                                            <p:txEl>
                                              <p:pRg st="19" end="19"/>
                                            </p:txEl>
                                          </p:spTgt>
                                        </p:tgtEl>
                                        <p:attrNameLst>
                                          <p:attrName>style.visibility</p:attrName>
                                        </p:attrNameLst>
                                      </p:cBhvr>
                                      <p:to>
                                        <p:strVal val="visible"/>
                                      </p:to>
                                    </p:set>
                                    <p:animEffect transition="in" filter="wipe(left)">
                                      <p:cBhvr>
                                        <p:cTn id="10" dur="500"/>
                                        <p:tgtEl>
                                          <p:spTgt spid="94">
                                            <p:txEl>
                                              <p:pRg st="19" end="1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4">
                                            <p:txEl>
                                              <p:pRg st="10" end="10"/>
                                            </p:txEl>
                                          </p:spTgt>
                                        </p:tgtEl>
                                        <p:attrNameLst>
                                          <p:attrName>style.visibility</p:attrName>
                                        </p:attrNameLst>
                                      </p:cBhvr>
                                      <p:to>
                                        <p:strVal val="visible"/>
                                      </p:to>
                                    </p:set>
                                    <p:animEffect transition="in" filter="wipe(left)">
                                      <p:cBhvr>
                                        <p:cTn id="15" dur="500"/>
                                        <p:tgtEl>
                                          <p:spTgt spid="94">
                                            <p:txEl>
                                              <p:pRg st="10" end="1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4">
                                            <p:txEl>
                                              <p:pRg st="17" end="17"/>
                                            </p:txEl>
                                          </p:spTgt>
                                        </p:tgtEl>
                                        <p:attrNameLst>
                                          <p:attrName>style.visibility</p:attrName>
                                        </p:attrNameLst>
                                      </p:cBhvr>
                                      <p:to>
                                        <p:strVal val="visible"/>
                                      </p:to>
                                    </p:set>
                                    <p:animEffect transition="in" filter="wipe(left)">
                                      <p:cBhvr>
                                        <p:cTn id="19" dur="500"/>
                                        <p:tgtEl>
                                          <p:spTgt spid="94">
                                            <p:txEl>
                                              <p:pRg st="17" end="17"/>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4">
                                            <p:txEl>
                                              <p:pRg st="12" end="12"/>
                                            </p:txEl>
                                          </p:spTgt>
                                        </p:tgtEl>
                                        <p:attrNameLst>
                                          <p:attrName>style.visibility</p:attrName>
                                        </p:attrNameLst>
                                      </p:cBhvr>
                                      <p:to>
                                        <p:strVal val="visible"/>
                                      </p:to>
                                    </p:set>
                                    <p:animEffect transition="in" filter="wipe(left)">
                                      <p:cBhvr>
                                        <p:cTn id="28" dur="500"/>
                                        <p:tgtEl>
                                          <p:spTgt spid="94">
                                            <p:txEl>
                                              <p:pRg st="12" end="1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4">
                                            <p:txEl>
                                              <p:pRg st="11" end="11"/>
                                            </p:txEl>
                                          </p:spTgt>
                                        </p:tgtEl>
                                        <p:attrNameLst>
                                          <p:attrName>style.visibility</p:attrName>
                                        </p:attrNameLst>
                                      </p:cBhvr>
                                      <p:to>
                                        <p:strVal val="visible"/>
                                      </p:to>
                                    </p:set>
                                    <p:animEffect transition="in" filter="wipe(left)">
                                      <p:cBhvr>
                                        <p:cTn id="37" dur="500"/>
                                        <p:tgtEl>
                                          <p:spTgt spid="94">
                                            <p:txEl>
                                              <p:pRg st="11" end="11"/>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94">
                                            <p:txEl>
                                              <p:pRg st="18" end="18"/>
                                            </p:txEl>
                                          </p:spTgt>
                                        </p:tgtEl>
                                        <p:attrNameLst>
                                          <p:attrName>style.visibility</p:attrName>
                                        </p:attrNameLst>
                                      </p:cBhvr>
                                      <p:to>
                                        <p:strVal val="visible"/>
                                      </p:to>
                                    </p:set>
                                    <p:animEffect transition="in" filter="wipe(left)">
                                      <p:cBhvr>
                                        <p:cTn id="41" dur="500"/>
                                        <p:tgtEl>
                                          <p:spTgt spid="94">
                                            <p:txEl>
                                              <p:pRg st="18" end="18"/>
                                            </p:txEl>
                                          </p:spTgt>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4">
                                            <p:txEl>
                                              <p:pRg st="13" end="13"/>
                                            </p:txEl>
                                          </p:spTgt>
                                        </p:tgtEl>
                                        <p:attrNameLst>
                                          <p:attrName>style.visibility</p:attrName>
                                        </p:attrNameLst>
                                      </p:cBhvr>
                                      <p:to>
                                        <p:strVal val="visible"/>
                                      </p:to>
                                    </p:set>
                                    <p:animEffect transition="in" filter="wipe(left)">
                                      <p:cBhvr>
                                        <p:cTn id="50" dur="500"/>
                                        <p:tgtEl>
                                          <p:spTgt spid="94">
                                            <p:txEl>
                                              <p:pRg st="13" end="13"/>
                                            </p:txEl>
                                          </p:spTgt>
                                        </p:tgtEl>
                                      </p:cBhvr>
                                    </p:animEffect>
                                  </p:childTnLst>
                                </p:cTn>
                              </p:par>
                            </p:childTnLst>
                          </p:cTn>
                        </p:par>
                        <p:par>
                          <p:cTn id="51" fill="hold">
                            <p:stCondLst>
                              <p:cond delay="500"/>
                            </p:stCondLst>
                            <p:childTnLst>
                              <p:par>
                                <p:cTn id="52" presetID="22" presetClass="entr" presetSubtype="2"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4">
                                            <p:txEl>
                                              <p:pRg st="14" end="14"/>
                                            </p:txEl>
                                          </p:spTgt>
                                        </p:tgtEl>
                                        <p:attrNameLst>
                                          <p:attrName>style.visibility</p:attrName>
                                        </p:attrNameLst>
                                      </p:cBhvr>
                                      <p:to>
                                        <p:strVal val="visible"/>
                                      </p:to>
                                    </p:set>
                                    <p:animEffect transition="in" filter="wipe(left)">
                                      <p:cBhvr>
                                        <p:cTn id="59" dur="500"/>
                                        <p:tgtEl>
                                          <p:spTgt spid="94">
                                            <p:txEl>
                                              <p:pRg st="14" end="14"/>
                                            </p:txEl>
                                          </p:spTgt>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Speakers</a:t>
            </a:r>
            <a:endParaRPr lang="en-US" dirty="0"/>
          </a:p>
        </p:txBody>
      </p:sp>
      <p:sp>
        <p:nvSpPr>
          <p:cNvPr id="3" name="Content Placeholder 2"/>
          <p:cNvSpPr>
            <a:spLocks noGrp="1"/>
          </p:cNvSpPr>
          <p:nvPr>
            <p:ph idx="1"/>
          </p:nvPr>
        </p:nvSpPr>
        <p:spPr/>
        <p:txBody>
          <a:bodyPr/>
          <a:lstStyle/>
          <a:p>
            <a:r>
              <a:rPr lang="en-US" dirty="0"/>
              <a:t>Introduction: </a:t>
            </a:r>
            <a:r>
              <a:rPr lang="en-US" dirty="0" err="1"/>
              <a:t>Srivatsa</a:t>
            </a:r>
            <a:r>
              <a:rPr lang="en-US" dirty="0"/>
              <a:t> </a:t>
            </a:r>
            <a:r>
              <a:rPr lang="en-US" dirty="0" err="1"/>
              <a:t>Vasudevan</a:t>
            </a:r>
            <a:r>
              <a:rPr lang="en-US" dirty="0"/>
              <a:t>, Synopsys</a:t>
            </a:r>
          </a:p>
          <a:p>
            <a:r>
              <a:rPr lang="en-US" dirty="0"/>
              <a:t>Portable Stimulus Concepts &amp; Constructs: Pradeep </a:t>
            </a:r>
            <a:r>
              <a:rPr lang="en-US" dirty="0" err="1"/>
              <a:t>Salla</a:t>
            </a:r>
            <a:r>
              <a:rPr lang="en-US" dirty="0"/>
              <a:t>, Mentor</a:t>
            </a:r>
          </a:p>
          <a:p>
            <a:r>
              <a:rPr lang="en-US" dirty="0"/>
              <a:t>Building System-Level Scenarios: Sharon Rosenberg, </a:t>
            </a:r>
            <a:r>
              <a:rPr lang="en-US" dirty="0" smtClean="0"/>
              <a:t>Cadence</a:t>
            </a:r>
          </a:p>
          <a:p>
            <a:r>
              <a:rPr lang="en-US" dirty="0" smtClean="0"/>
              <a:t>Generating </a:t>
            </a:r>
            <a:r>
              <a:rPr lang="en-US" dirty="0"/>
              <a:t>Tests from Portable Stimulus: Adnan Hamid, </a:t>
            </a:r>
            <a:r>
              <a:rPr lang="en-US" dirty="0" err="1"/>
              <a:t>Breker</a:t>
            </a:r>
            <a:endParaRPr lang="en-US" dirty="0"/>
          </a:p>
          <a:p>
            <a:r>
              <a:rPr lang="en-US" dirty="0"/>
              <a:t>Hardware/Software Interface Library: Karthick Gururaj, </a:t>
            </a:r>
            <a:r>
              <a:rPr lang="en-US" dirty="0" err="1"/>
              <a:t>Vayavya</a:t>
            </a:r>
            <a:r>
              <a:rPr lang="en-US" dirty="0"/>
              <a:t> Labs</a:t>
            </a:r>
          </a:p>
          <a:p>
            <a:r>
              <a:rPr lang="en-US" dirty="0"/>
              <a:t>Coverage in Portable Stimulus: </a:t>
            </a:r>
            <a:r>
              <a:rPr lang="en-US" dirty="0" err="1"/>
              <a:t>Srivatsa</a:t>
            </a:r>
            <a:r>
              <a:rPr lang="en-US" dirty="0"/>
              <a:t> </a:t>
            </a:r>
            <a:r>
              <a:rPr lang="en-US" dirty="0" err="1"/>
              <a:t>Vasudevan</a:t>
            </a:r>
            <a:r>
              <a:rPr lang="en-US" dirty="0"/>
              <a:t>, Synopsys</a:t>
            </a:r>
          </a:p>
          <a:p>
            <a:r>
              <a:rPr lang="en-US" dirty="0"/>
              <a:t>Conclusion: </a:t>
            </a:r>
            <a:r>
              <a:rPr lang="en-US" dirty="0" err="1" smtClean="0"/>
              <a:t>Bishnupriya</a:t>
            </a:r>
            <a:r>
              <a:rPr lang="en-US" dirty="0" smtClean="0"/>
              <a:t> Bhattacharya, Cadence</a:t>
            </a:r>
            <a:endParaRPr lang="en-US" dirty="0"/>
          </a:p>
        </p:txBody>
      </p:sp>
    </p:spTree>
    <p:extLst>
      <p:ext uri="{BB962C8B-B14F-4D97-AF65-F5344CB8AC3E}">
        <p14:creationId xmlns:p14="http://schemas.microsoft.com/office/powerpoint/2010/main" val="102214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4" name="Rectangle 3"/>
          <p:cNvSpPr/>
          <p:nvPr/>
        </p:nvSpPr>
        <p:spPr>
          <a:xfrm>
            <a:off x="708660" y="895350"/>
            <a:ext cx="3613891" cy="2893100"/>
          </a:xfrm>
          <a:prstGeom prst="rect">
            <a:avLst/>
          </a:prstGeom>
          <a:ln>
            <a:solidFill>
              <a:schemeClr val="tx1"/>
            </a:solidFill>
          </a:ln>
        </p:spPr>
        <p:txBody>
          <a:bodyPr wrap="square">
            <a:spAutoFit/>
          </a:bodyPr>
          <a:lstStyle/>
          <a:p>
            <a:pPr lvl="0"/>
            <a:r>
              <a:rPr lang="en-US" sz="1400" b="1" dirty="0">
                <a:solidFill>
                  <a:srgbClr val="0070C0"/>
                </a:solidFill>
                <a:latin typeface="Consolas"/>
              </a:rPr>
              <a:t>activity </a:t>
            </a:r>
            <a:r>
              <a:rPr lang="en-US" sz="1400" dirty="0">
                <a:solidFill>
                  <a:srgbClr val="000000"/>
                </a:solidFill>
                <a:latin typeface="Consolas"/>
              </a:rPr>
              <a:t>{</a:t>
            </a:r>
          </a:p>
          <a:p>
            <a:pPr lvl="0"/>
            <a:r>
              <a:rPr lang="en-US" sz="1400" dirty="0">
                <a:solidFill>
                  <a:srgbClr val="000000"/>
                </a:solidFill>
                <a:latin typeface="Consolas"/>
              </a:rPr>
              <a:t>  that;</a:t>
            </a:r>
          </a:p>
          <a:p>
            <a:pPr lvl="0"/>
            <a:r>
              <a:rPr lang="en-US" sz="1400" dirty="0">
                <a:solidFill>
                  <a:srgbClr val="000000"/>
                </a:solidFill>
                <a:latin typeface="Consolas"/>
              </a:rPr>
              <a:t>  </a:t>
            </a:r>
            <a:r>
              <a:rPr lang="en-US" sz="1400" b="1" dirty="0">
                <a:solidFill>
                  <a:srgbClr val="0070C0"/>
                </a:solidFill>
                <a:latin typeface="Consolas"/>
              </a:rPr>
              <a:t>do</a:t>
            </a:r>
            <a:r>
              <a:rPr lang="en-US" sz="1400" dirty="0">
                <a:solidFill>
                  <a:srgbClr val="0070C0"/>
                </a:solidFill>
                <a:latin typeface="Consolas"/>
              </a:rPr>
              <a:t> </a:t>
            </a:r>
            <a:r>
              <a:rPr lang="en-US" sz="1400" dirty="0" err="1">
                <a:solidFill>
                  <a:srgbClr val="000000"/>
                </a:solidFill>
                <a:latin typeface="Consolas"/>
              </a:rPr>
              <a:t>an_a</a:t>
            </a:r>
            <a:r>
              <a:rPr lang="en-US" sz="1400" dirty="0">
                <a:solidFill>
                  <a:srgbClr val="000000"/>
                </a:solidFill>
                <a:latin typeface="Consolas"/>
              </a:rPr>
              <a:t>;</a:t>
            </a:r>
          </a:p>
          <a:p>
            <a:pPr lvl="0"/>
            <a:r>
              <a:rPr lang="en-US" sz="1400" dirty="0">
                <a:solidFill>
                  <a:srgbClr val="000000"/>
                </a:solidFill>
                <a:latin typeface="Consolas"/>
              </a:rPr>
              <a:t>  </a:t>
            </a:r>
            <a:r>
              <a:rPr lang="en-US" sz="1400" b="1" dirty="0">
                <a:solidFill>
                  <a:srgbClr val="0070C0"/>
                </a:solidFill>
                <a:latin typeface="Consolas"/>
              </a:rPr>
              <a:t>parallel</a:t>
            </a:r>
            <a:r>
              <a:rPr lang="en-US" sz="1400" dirty="0">
                <a:solidFill>
                  <a:srgbClr val="0070C0"/>
                </a:solidFill>
                <a:latin typeface="Consolas"/>
              </a:rPr>
              <a:t> </a:t>
            </a:r>
            <a:r>
              <a:rPr lang="en-US" sz="1400" dirty="0">
                <a:solidFill>
                  <a:srgbClr val="000000"/>
                </a:solidFill>
                <a:latin typeface="Consolas"/>
              </a:rPr>
              <a:t>{a1, a2};</a:t>
            </a:r>
          </a:p>
          <a:p>
            <a:pPr lvl="0"/>
            <a:r>
              <a:rPr lang="en-US" sz="1400" dirty="0">
                <a:solidFill>
                  <a:srgbClr val="000000"/>
                </a:solidFill>
                <a:latin typeface="Consolas"/>
              </a:rPr>
              <a:t>  </a:t>
            </a:r>
            <a:r>
              <a:rPr lang="en-US" sz="1400" b="1" dirty="0">
                <a:solidFill>
                  <a:srgbClr val="0070C0"/>
                </a:solidFill>
                <a:latin typeface="Consolas"/>
              </a:rPr>
              <a:t>sequence </a:t>
            </a:r>
            <a:r>
              <a:rPr lang="en-US" sz="1400" dirty="0">
                <a:solidFill>
                  <a:srgbClr val="000000"/>
                </a:solidFill>
                <a:latin typeface="Consolas"/>
              </a:rPr>
              <a:t>{a3, a4};</a:t>
            </a:r>
          </a:p>
          <a:p>
            <a:pPr lvl="0"/>
            <a:r>
              <a:rPr lang="en-US" sz="1400" dirty="0">
                <a:solidFill>
                  <a:srgbClr val="000000"/>
                </a:solidFill>
                <a:latin typeface="Consolas"/>
              </a:rPr>
              <a:t>  </a:t>
            </a:r>
            <a:r>
              <a:rPr lang="en-US" sz="1400" b="1" dirty="0">
                <a:solidFill>
                  <a:srgbClr val="0070C0"/>
                </a:solidFill>
                <a:latin typeface="Consolas"/>
              </a:rPr>
              <a:t>select </a:t>
            </a:r>
            <a:r>
              <a:rPr lang="en-US" sz="1400" dirty="0">
                <a:solidFill>
                  <a:srgbClr val="000000"/>
                </a:solidFill>
                <a:latin typeface="Consolas"/>
              </a:rPr>
              <a:t>{a5, a6};</a:t>
            </a:r>
          </a:p>
          <a:p>
            <a:pPr lvl="0"/>
            <a:r>
              <a:rPr lang="en-US" sz="1400" dirty="0">
                <a:solidFill>
                  <a:srgbClr val="000000"/>
                </a:solidFill>
                <a:latin typeface="Consolas"/>
              </a:rPr>
              <a:t>  </a:t>
            </a:r>
            <a:r>
              <a:rPr lang="en-US" sz="1400" b="1" dirty="0">
                <a:solidFill>
                  <a:srgbClr val="0070C0"/>
                </a:solidFill>
                <a:latin typeface="Consolas"/>
              </a:rPr>
              <a:t>schedule </a:t>
            </a:r>
            <a:r>
              <a:rPr lang="en-US" sz="1400" dirty="0">
                <a:solidFill>
                  <a:srgbClr val="000000"/>
                </a:solidFill>
                <a:latin typeface="Consolas"/>
              </a:rPr>
              <a:t>{a7, a8};</a:t>
            </a:r>
          </a:p>
          <a:p>
            <a:pPr lvl="0"/>
            <a:r>
              <a:rPr lang="en-US" sz="1400" dirty="0">
                <a:solidFill>
                  <a:srgbClr val="000000"/>
                </a:solidFill>
                <a:latin typeface="Consolas"/>
              </a:rPr>
              <a:t>  </a:t>
            </a:r>
            <a:r>
              <a:rPr lang="en-US" sz="1400" b="1" dirty="0">
                <a:solidFill>
                  <a:srgbClr val="0070C0"/>
                </a:solidFill>
                <a:latin typeface="Consolas"/>
              </a:rPr>
              <a:t>if</a:t>
            </a:r>
            <a:r>
              <a:rPr lang="en-US" sz="1400" dirty="0">
                <a:solidFill>
                  <a:srgbClr val="0070C0"/>
                </a:solidFill>
                <a:latin typeface="Consolas"/>
              </a:rPr>
              <a:t> </a:t>
            </a:r>
            <a:r>
              <a:rPr lang="en-US" sz="1400" dirty="0">
                <a:solidFill>
                  <a:srgbClr val="000000"/>
                </a:solidFill>
                <a:latin typeface="Consolas"/>
              </a:rPr>
              <a:t>(</a:t>
            </a:r>
            <a:r>
              <a:rPr lang="en-US" sz="1400" dirty="0" err="1">
                <a:solidFill>
                  <a:srgbClr val="000000"/>
                </a:solidFill>
                <a:latin typeface="Consolas"/>
              </a:rPr>
              <a:t>i</a:t>
            </a:r>
            <a:r>
              <a:rPr lang="en-US" sz="1400" dirty="0">
                <a:solidFill>
                  <a:srgbClr val="000000"/>
                </a:solidFill>
                <a:latin typeface="Consolas"/>
              </a:rPr>
              <a:t> == 0) {a9;}</a:t>
            </a:r>
            <a:br>
              <a:rPr lang="en-US" sz="1400" dirty="0">
                <a:solidFill>
                  <a:srgbClr val="000000"/>
                </a:solidFill>
                <a:latin typeface="Consolas"/>
              </a:rPr>
            </a:br>
            <a:r>
              <a:rPr lang="en-US" sz="1400" dirty="0">
                <a:solidFill>
                  <a:srgbClr val="000000"/>
                </a:solidFill>
                <a:latin typeface="Consolas"/>
              </a:rPr>
              <a:t>  </a:t>
            </a:r>
            <a:r>
              <a:rPr lang="en-US" sz="1400" b="1" dirty="0">
                <a:solidFill>
                  <a:srgbClr val="0070C0"/>
                </a:solidFill>
                <a:latin typeface="Consolas"/>
              </a:rPr>
              <a:t>else</a:t>
            </a:r>
            <a:r>
              <a:rPr lang="en-US" sz="1400" dirty="0">
                <a:solidFill>
                  <a:srgbClr val="0070C0"/>
                </a:solidFill>
                <a:latin typeface="Consolas"/>
              </a:rPr>
              <a:t> </a:t>
            </a:r>
            <a:r>
              <a:rPr lang="en-US" sz="1400" dirty="0">
                <a:solidFill>
                  <a:srgbClr val="000000"/>
                </a:solidFill>
                <a:latin typeface="Consolas"/>
              </a:rPr>
              <a:t>{a10;}</a:t>
            </a:r>
          </a:p>
          <a:p>
            <a:pPr lvl="0"/>
            <a:r>
              <a:rPr lang="en-US" sz="1400" dirty="0">
                <a:solidFill>
                  <a:srgbClr val="000000"/>
                </a:solidFill>
                <a:latin typeface="Consolas"/>
              </a:rPr>
              <a:t>  </a:t>
            </a:r>
            <a:r>
              <a:rPr lang="en-US" sz="1400" b="1" dirty="0">
                <a:solidFill>
                  <a:srgbClr val="0070C0"/>
                </a:solidFill>
                <a:latin typeface="Consolas"/>
              </a:rPr>
              <a:t>repeat</a:t>
            </a:r>
            <a:r>
              <a:rPr lang="en-US" sz="1400" dirty="0">
                <a:solidFill>
                  <a:srgbClr val="0070C0"/>
                </a:solidFill>
                <a:latin typeface="Consolas"/>
              </a:rPr>
              <a:t> </a:t>
            </a:r>
            <a:r>
              <a:rPr lang="en-US" sz="1400" dirty="0">
                <a:solidFill>
                  <a:srgbClr val="000000"/>
                </a:solidFill>
                <a:latin typeface="Consolas"/>
              </a:rPr>
              <a:t>(2) {a11, a12};</a:t>
            </a:r>
          </a:p>
          <a:p>
            <a:pPr lvl="0"/>
            <a:r>
              <a:rPr lang="en-US" sz="1400" dirty="0">
                <a:solidFill>
                  <a:srgbClr val="000000"/>
                </a:solidFill>
                <a:latin typeface="Consolas"/>
              </a:rPr>
              <a:t>  </a:t>
            </a:r>
            <a:r>
              <a:rPr lang="en-US" sz="1400" b="1" dirty="0" err="1">
                <a:solidFill>
                  <a:srgbClr val="0070C0"/>
                </a:solidFill>
                <a:latin typeface="Consolas"/>
              </a:rPr>
              <a:t>foreach</a:t>
            </a:r>
            <a:r>
              <a:rPr lang="en-US" sz="1400" dirty="0">
                <a:solidFill>
                  <a:srgbClr val="0070C0"/>
                </a:solidFill>
                <a:latin typeface="Consolas"/>
              </a:rPr>
              <a:t> </a:t>
            </a:r>
            <a:r>
              <a:rPr lang="en-US" sz="1400" dirty="0">
                <a:solidFill>
                  <a:srgbClr val="000000"/>
                </a:solidFill>
                <a:latin typeface="Consolas"/>
              </a:rPr>
              <a:t>(</a:t>
            </a:r>
            <a:r>
              <a:rPr lang="en-US" sz="1400" dirty="0" err="1">
                <a:solidFill>
                  <a:srgbClr val="000000"/>
                </a:solidFill>
                <a:latin typeface="Consolas"/>
              </a:rPr>
              <a:t>arr</a:t>
            </a:r>
            <a:r>
              <a:rPr lang="en-US" sz="1400" dirty="0">
                <a:solidFill>
                  <a:srgbClr val="000000"/>
                </a:solidFill>
                <a:latin typeface="Consolas"/>
              </a:rPr>
              <a:t>[j]) {</a:t>
            </a:r>
            <a:br>
              <a:rPr lang="en-US" sz="1400" dirty="0">
                <a:solidFill>
                  <a:srgbClr val="000000"/>
                </a:solidFill>
                <a:latin typeface="Consolas"/>
              </a:rPr>
            </a:br>
            <a:r>
              <a:rPr lang="en-US" sz="1400" dirty="0">
                <a:solidFill>
                  <a:srgbClr val="000000"/>
                </a:solidFill>
                <a:latin typeface="Consolas"/>
              </a:rPr>
              <a:t>    a13 </a:t>
            </a:r>
            <a:r>
              <a:rPr lang="en-US" sz="1400" b="1" dirty="0">
                <a:solidFill>
                  <a:srgbClr val="0070C0"/>
                </a:solidFill>
                <a:latin typeface="Consolas"/>
              </a:rPr>
              <a:t>with</a:t>
            </a:r>
            <a:r>
              <a:rPr lang="en-US" sz="1400" dirty="0">
                <a:solidFill>
                  <a:srgbClr val="0070C0"/>
                </a:solidFill>
                <a:latin typeface="Consolas"/>
              </a:rPr>
              <a:t> </a:t>
            </a:r>
            <a:r>
              <a:rPr lang="en-US" sz="1400" dirty="0">
                <a:solidFill>
                  <a:srgbClr val="000000"/>
                </a:solidFill>
                <a:latin typeface="Consolas"/>
              </a:rPr>
              <a:t>{a13.val == </a:t>
            </a:r>
            <a:r>
              <a:rPr lang="en-US" sz="1400" dirty="0" err="1">
                <a:solidFill>
                  <a:srgbClr val="000000"/>
                </a:solidFill>
                <a:latin typeface="Consolas"/>
              </a:rPr>
              <a:t>arr</a:t>
            </a:r>
            <a:r>
              <a:rPr lang="en-US" sz="1400" dirty="0">
                <a:solidFill>
                  <a:srgbClr val="000000"/>
                </a:solidFill>
                <a:latin typeface="Consolas"/>
              </a:rPr>
              <a:t>[j];};</a:t>
            </a:r>
          </a:p>
          <a:p>
            <a:pPr lvl="0"/>
            <a:r>
              <a:rPr lang="en-US" sz="1400" dirty="0">
                <a:solidFill>
                  <a:srgbClr val="000000"/>
                </a:solidFill>
                <a:latin typeface="Consolas"/>
              </a:rPr>
              <a:t>}</a:t>
            </a:r>
            <a:endParaRPr lang="en-US" sz="1400" dirty="0">
              <a:solidFill>
                <a:srgbClr val="333333"/>
              </a:solidFill>
              <a:latin typeface="Consolas" panose="020B0609020204030204" pitchFamily="49" charset="0"/>
            </a:endParaRPr>
          </a:p>
        </p:txBody>
      </p:sp>
      <p:grpSp>
        <p:nvGrpSpPr>
          <p:cNvPr id="136" name="Group 135"/>
          <p:cNvGrpSpPr/>
          <p:nvPr/>
        </p:nvGrpSpPr>
        <p:grpSpPr>
          <a:xfrm>
            <a:off x="6178131" y="819150"/>
            <a:ext cx="521779" cy="503463"/>
            <a:chOff x="5468820" y="976356"/>
            <a:chExt cx="521779" cy="503463"/>
          </a:xfrm>
        </p:grpSpPr>
        <p:sp>
          <p:nvSpPr>
            <p:cNvPr id="5" name="Oval 4"/>
            <p:cNvSpPr/>
            <p:nvPr/>
          </p:nvSpPr>
          <p:spPr>
            <a:xfrm>
              <a:off x="5468820" y="1248225"/>
              <a:ext cx="521779"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that</a:t>
              </a:r>
            </a:p>
          </p:txBody>
        </p:sp>
        <p:sp>
          <p:nvSpPr>
            <p:cNvPr id="6" name="Oval 5"/>
            <p:cNvSpPr/>
            <p:nvPr/>
          </p:nvSpPr>
          <p:spPr>
            <a:xfrm>
              <a:off x="5646220" y="976356"/>
              <a:ext cx="166979" cy="144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7" name="Straight Arrow Connector 6"/>
            <p:cNvCxnSpPr/>
            <p:nvPr/>
          </p:nvCxnSpPr>
          <p:spPr>
            <a:xfrm>
              <a:off x="5729709" y="1120365"/>
              <a:ext cx="0" cy="12786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6178131" y="1322613"/>
            <a:ext cx="521779" cy="360512"/>
            <a:chOff x="5468820" y="1479819"/>
            <a:chExt cx="521779" cy="360512"/>
          </a:xfrm>
        </p:grpSpPr>
        <p:sp>
          <p:nvSpPr>
            <p:cNvPr id="8" name="Oval 7"/>
            <p:cNvSpPr/>
            <p:nvPr/>
          </p:nvSpPr>
          <p:spPr>
            <a:xfrm>
              <a:off x="5468820" y="1608737"/>
              <a:ext cx="521779"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err="1">
                  <a:solidFill>
                    <a:srgbClr val="000000"/>
                  </a:solidFill>
                  <a:ea typeface="Calibri" panose="020F0502020204030204" pitchFamily="34" charset="0"/>
                  <a:cs typeface="Arial" panose="020B0604020202020204" pitchFamily="34" charset="0"/>
                </a:rPr>
                <a:t>an_a</a:t>
              </a:r>
              <a:endParaRPr lang="en-US" sz="1200" b="1" dirty="0">
                <a:solidFill>
                  <a:srgbClr val="000000"/>
                </a:solidFill>
                <a:ea typeface="Calibri" panose="020F0502020204030204" pitchFamily="34" charset="0"/>
                <a:cs typeface="Arial" panose="020B0604020202020204" pitchFamily="34" charset="0"/>
              </a:endParaRPr>
            </a:p>
          </p:txBody>
        </p:sp>
        <p:cxnSp>
          <p:nvCxnSpPr>
            <p:cNvPr id="9" name="Straight Arrow Connector 8"/>
            <p:cNvCxnSpPr>
              <a:stCxn id="5" idx="4"/>
              <a:endCxn id="8" idx="0"/>
            </p:cNvCxnSpPr>
            <p:nvPr/>
          </p:nvCxnSpPr>
          <p:spPr>
            <a:xfrm>
              <a:off x="5729710" y="1479819"/>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6000732" y="1683125"/>
            <a:ext cx="876578" cy="675665"/>
            <a:chOff x="5291421" y="1840331"/>
            <a:chExt cx="876578" cy="675665"/>
          </a:xfrm>
        </p:grpSpPr>
        <p:sp>
          <p:nvSpPr>
            <p:cNvPr id="15" name="Oval 14"/>
            <p:cNvSpPr/>
            <p:nvPr/>
          </p:nvSpPr>
          <p:spPr>
            <a:xfrm>
              <a:off x="5291421" y="2116267"/>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a:t>
              </a:r>
            </a:p>
          </p:txBody>
        </p:sp>
        <p:sp>
          <p:nvSpPr>
            <p:cNvPr id="16" name="Oval 15"/>
            <p:cNvSpPr/>
            <p:nvPr/>
          </p:nvSpPr>
          <p:spPr>
            <a:xfrm>
              <a:off x="5813199" y="2116267"/>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a2</a:t>
              </a:r>
            </a:p>
          </p:txBody>
        </p:sp>
        <p:sp>
          <p:nvSpPr>
            <p:cNvPr id="17" name="Rectangle 16"/>
            <p:cNvSpPr/>
            <p:nvPr/>
          </p:nvSpPr>
          <p:spPr>
            <a:xfrm>
              <a:off x="5602192" y="1944619"/>
              <a:ext cx="255034" cy="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20" name="Straight Arrow Connector 19"/>
            <p:cNvCxnSpPr/>
            <p:nvPr/>
          </p:nvCxnSpPr>
          <p:spPr>
            <a:xfrm>
              <a:off x="5732313" y="1840331"/>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a:endCxn id="15" idx="7"/>
            </p:cNvCxnSpPr>
            <p:nvPr/>
          </p:nvCxnSpPr>
          <p:spPr>
            <a:xfrm flipH="1">
              <a:off x="5594262" y="2011979"/>
              <a:ext cx="135447" cy="13820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a:endCxn id="16" idx="1"/>
            </p:cNvCxnSpPr>
            <p:nvPr/>
          </p:nvCxnSpPr>
          <p:spPr>
            <a:xfrm>
              <a:off x="5729709" y="2011979"/>
              <a:ext cx="135449" cy="13820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602192" y="2448636"/>
              <a:ext cx="255034" cy="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28" name="Straight Arrow Connector 27"/>
            <p:cNvCxnSpPr>
              <a:stCxn id="16" idx="3"/>
              <a:endCxn id="27" idx="0"/>
            </p:cNvCxnSpPr>
            <p:nvPr/>
          </p:nvCxnSpPr>
          <p:spPr>
            <a:xfrm flipH="1">
              <a:off x="5729709" y="2313945"/>
              <a:ext cx="135449" cy="13469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5"/>
              <a:endCxn id="27" idx="0"/>
            </p:cNvCxnSpPr>
            <p:nvPr/>
          </p:nvCxnSpPr>
          <p:spPr>
            <a:xfrm>
              <a:off x="5594262" y="2313945"/>
              <a:ext cx="135447" cy="13469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6261620" y="2363361"/>
            <a:ext cx="354800" cy="706531"/>
            <a:chOff x="5552309" y="2520567"/>
            <a:chExt cx="354800" cy="706531"/>
          </a:xfrm>
        </p:grpSpPr>
        <p:cxnSp>
          <p:nvCxnSpPr>
            <p:cNvPr id="35" name="Straight Arrow Connector 34"/>
            <p:cNvCxnSpPr/>
            <p:nvPr/>
          </p:nvCxnSpPr>
          <p:spPr>
            <a:xfrm>
              <a:off x="5729709" y="2520567"/>
              <a:ext cx="0" cy="12786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29710" y="2880021"/>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552309" y="2649523"/>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a3</a:t>
              </a:r>
            </a:p>
          </p:txBody>
        </p:sp>
        <p:sp>
          <p:nvSpPr>
            <p:cNvPr id="40" name="Oval 39"/>
            <p:cNvSpPr/>
            <p:nvPr/>
          </p:nvSpPr>
          <p:spPr>
            <a:xfrm>
              <a:off x="5552309" y="2995504"/>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a4</a:t>
              </a:r>
            </a:p>
          </p:txBody>
        </p:sp>
      </p:grpSp>
      <p:grpSp>
        <p:nvGrpSpPr>
          <p:cNvPr id="142" name="Group 141"/>
          <p:cNvGrpSpPr/>
          <p:nvPr/>
        </p:nvGrpSpPr>
        <p:grpSpPr>
          <a:xfrm>
            <a:off x="6303573" y="3768494"/>
            <a:ext cx="270896" cy="891137"/>
            <a:chOff x="5594262" y="3684820"/>
            <a:chExt cx="270896" cy="891137"/>
          </a:xfrm>
        </p:grpSpPr>
        <p:sp>
          <p:nvSpPr>
            <p:cNvPr id="50" name="Rectangle 49"/>
            <p:cNvSpPr/>
            <p:nvPr/>
          </p:nvSpPr>
          <p:spPr>
            <a:xfrm>
              <a:off x="5602192" y="3853685"/>
              <a:ext cx="255034" cy="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51" name="Straight Arrow Connector 50"/>
            <p:cNvCxnSpPr>
              <a:stCxn id="50" idx="2"/>
              <a:endCxn id="48" idx="7"/>
            </p:cNvCxnSpPr>
            <p:nvPr/>
          </p:nvCxnSpPr>
          <p:spPr>
            <a:xfrm flipH="1">
              <a:off x="5594262" y="3921045"/>
              <a:ext cx="135447" cy="13820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0" idx="2"/>
              <a:endCxn id="49" idx="1"/>
            </p:cNvCxnSpPr>
            <p:nvPr/>
          </p:nvCxnSpPr>
          <p:spPr>
            <a:xfrm>
              <a:off x="5729709" y="3921045"/>
              <a:ext cx="135449" cy="13820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602192" y="4357702"/>
              <a:ext cx="255034" cy="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54" name="Straight Arrow Connector 53"/>
            <p:cNvCxnSpPr>
              <a:stCxn id="49" idx="3"/>
              <a:endCxn id="53" idx="0"/>
            </p:cNvCxnSpPr>
            <p:nvPr/>
          </p:nvCxnSpPr>
          <p:spPr>
            <a:xfrm flipH="1">
              <a:off x="5729709" y="4223011"/>
              <a:ext cx="135449" cy="13469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8" idx="5"/>
              <a:endCxn id="53" idx="0"/>
            </p:cNvCxnSpPr>
            <p:nvPr/>
          </p:nvCxnSpPr>
          <p:spPr>
            <a:xfrm>
              <a:off x="5594262" y="4223011"/>
              <a:ext cx="135447" cy="13469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4" idx="4"/>
              <a:endCxn id="50" idx="0"/>
            </p:cNvCxnSpPr>
            <p:nvPr/>
          </p:nvCxnSpPr>
          <p:spPr>
            <a:xfrm>
              <a:off x="5729709" y="3684820"/>
              <a:ext cx="0" cy="168865"/>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3" idx="2"/>
              <a:endCxn id="77" idx="0"/>
            </p:cNvCxnSpPr>
            <p:nvPr/>
          </p:nvCxnSpPr>
          <p:spPr>
            <a:xfrm flipH="1">
              <a:off x="5729635" y="4425062"/>
              <a:ext cx="74" cy="150895"/>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6456916" y="3761799"/>
            <a:ext cx="674859" cy="904527"/>
            <a:chOff x="5747605" y="3678125"/>
            <a:chExt cx="674859" cy="904527"/>
          </a:xfrm>
        </p:grpSpPr>
        <p:cxnSp>
          <p:nvCxnSpPr>
            <p:cNvPr id="60" name="Straight Arrow Connector 59"/>
            <p:cNvCxnSpPr>
              <a:stCxn id="64" idx="5"/>
              <a:endCxn id="62" idx="1"/>
            </p:cNvCxnSpPr>
            <p:nvPr/>
          </p:nvCxnSpPr>
          <p:spPr>
            <a:xfrm>
              <a:off x="5747679" y="3678125"/>
              <a:ext cx="549343" cy="20838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422464" y="4083087"/>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3" idx="3"/>
              <a:endCxn id="77" idx="7"/>
            </p:cNvCxnSpPr>
            <p:nvPr/>
          </p:nvCxnSpPr>
          <p:spPr>
            <a:xfrm flipH="1">
              <a:off x="5747605" y="4396248"/>
              <a:ext cx="549417" cy="186404"/>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5578209" y="3745635"/>
            <a:ext cx="886150" cy="959715"/>
            <a:chOff x="4868898" y="3661961"/>
            <a:chExt cx="886150" cy="959715"/>
          </a:xfrm>
        </p:grpSpPr>
        <p:sp>
          <p:nvSpPr>
            <p:cNvPr id="58" name="Oval 57"/>
            <p:cNvSpPr/>
            <p:nvPr/>
          </p:nvSpPr>
          <p:spPr>
            <a:xfrm>
              <a:off x="4868898" y="3853685"/>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a7</a:t>
              </a:r>
            </a:p>
          </p:txBody>
        </p:sp>
        <p:sp>
          <p:nvSpPr>
            <p:cNvPr id="59" name="Oval 58"/>
            <p:cNvSpPr/>
            <p:nvPr/>
          </p:nvSpPr>
          <p:spPr>
            <a:xfrm>
              <a:off x="4868898" y="4199666"/>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a8</a:t>
              </a:r>
            </a:p>
          </p:txBody>
        </p:sp>
        <p:sp>
          <p:nvSpPr>
            <p:cNvPr id="77" name="Oval 76"/>
            <p:cNvSpPr/>
            <p:nvPr/>
          </p:nvSpPr>
          <p:spPr>
            <a:xfrm>
              <a:off x="5704221" y="4575957"/>
              <a:ext cx="5082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56" name="Straight Arrow Connector 55"/>
            <p:cNvCxnSpPr>
              <a:stCxn id="64" idx="2"/>
              <a:endCxn id="58" idx="7"/>
            </p:cNvCxnSpPr>
            <p:nvPr/>
          </p:nvCxnSpPr>
          <p:spPr>
            <a:xfrm flipH="1">
              <a:off x="5171739" y="3661961"/>
              <a:ext cx="532556" cy="22564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8" idx="4"/>
              <a:endCxn id="59" idx="0"/>
            </p:cNvCxnSpPr>
            <p:nvPr/>
          </p:nvCxnSpPr>
          <p:spPr>
            <a:xfrm>
              <a:off x="5046298" y="4085279"/>
              <a:ext cx="0" cy="114387"/>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59" idx="5"/>
              <a:endCxn id="77" idx="1"/>
            </p:cNvCxnSpPr>
            <p:nvPr/>
          </p:nvCxnSpPr>
          <p:spPr>
            <a:xfrm>
              <a:off x="5171739" y="4397344"/>
              <a:ext cx="539925" cy="18530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6000732" y="4109007"/>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a7</a:t>
            </a:r>
          </a:p>
        </p:txBody>
      </p:sp>
      <p:sp>
        <p:nvSpPr>
          <p:cNvPr id="49" name="Oval 48"/>
          <p:cNvSpPr/>
          <p:nvPr/>
        </p:nvSpPr>
        <p:spPr>
          <a:xfrm>
            <a:off x="6522510" y="4109007"/>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a8</a:t>
            </a:r>
          </a:p>
        </p:txBody>
      </p:sp>
      <p:sp>
        <p:nvSpPr>
          <p:cNvPr id="62" name="Oval 61"/>
          <p:cNvSpPr/>
          <p:nvPr/>
        </p:nvSpPr>
        <p:spPr>
          <a:xfrm>
            <a:off x="6954374" y="3936263"/>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a8</a:t>
            </a:r>
          </a:p>
        </p:txBody>
      </p:sp>
      <p:sp>
        <p:nvSpPr>
          <p:cNvPr id="63" name="Oval 62"/>
          <p:cNvSpPr/>
          <p:nvPr/>
        </p:nvSpPr>
        <p:spPr>
          <a:xfrm>
            <a:off x="6954374" y="4282244"/>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a7</a:t>
            </a:r>
          </a:p>
        </p:txBody>
      </p:sp>
      <p:cxnSp>
        <p:nvCxnSpPr>
          <p:cNvPr id="94" name="Straight Arrow Connector 93"/>
          <p:cNvCxnSpPr>
            <a:stCxn id="77" idx="4"/>
            <a:endCxn id="93" idx="0"/>
          </p:cNvCxnSpPr>
          <p:nvPr/>
        </p:nvCxnSpPr>
        <p:spPr>
          <a:xfrm rot="5400000" flipH="1" flipV="1">
            <a:off x="5474572" y="1895477"/>
            <a:ext cx="3774247" cy="1845500"/>
          </a:xfrm>
          <a:prstGeom prst="bentConnector5">
            <a:avLst>
              <a:gd name="adj1" fmla="val -6057"/>
              <a:gd name="adj2" fmla="val 54413"/>
              <a:gd name="adj3" fmla="val 106057"/>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8106423" y="1660344"/>
            <a:ext cx="355423" cy="1422983"/>
            <a:chOff x="7636393" y="1817550"/>
            <a:chExt cx="355423" cy="1422983"/>
          </a:xfrm>
        </p:grpSpPr>
        <p:cxnSp>
          <p:nvCxnSpPr>
            <p:cNvPr id="115" name="Straight Arrow Connector 114"/>
            <p:cNvCxnSpPr/>
            <p:nvPr/>
          </p:nvCxnSpPr>
          <p:spPr>
            <a:xfrm>
              <a:off x="7814416" y="1817550"/>
              <a:ext cx="0" cy="12786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7814417" y="2177004"/>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7637016" y="1946506"/>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a11</a:t>
              </a:r>
            </a:p>
          </p:txBody>
        </p:sp>
        <p:sp>
          <p:nvSpPr>
            <p:cNvPr id="118" name="Oval 117"/>
            <p:cNvSpPr/>
            <p:nvPr/>
          </p:nvSpPr>
          <p:spPr>
            <a:xfrm>
              <a:off x="7637016" y="2292487"/>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a12</a:t>
              </a:r>
            </a:p>
          </p:txBody>
        </p:sp>
        <p:cxnSp>
          <p:nvCxnSpPr>
            <p:cNvPr id="119" name="Straight Arrow Connector 118"/>
            <p:cNvCxnSpPr/>
            <p:nvPr/>
          </p:nvCxnSpPr>
          <p:spPr>
            <a:xfrm>
              <a:off x="7813793" y="2534002"/>
              <a:ext cx="0" cy="12786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7813794" y="2893456"/>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7636393" y="2662958"/>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a11</a:t>
              </a:r>
            </a:p>
          </p:txBody>
        </p:sp>
        <p:sp>
          <p:nvSpPr>
            <p:cNvPr id="122" name="Oval 121"/>
            <p:cNvSpPr/>
            <p:nvPr/>
          </p:nvSpPr>
          <p:spPr>
            <a:xfrm>
              <a:off x="7636393" y="3008939"/>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a12</a:t>
              </a:r>
            </a:p>
          </p:txBody>
        </p:sp>
      </p:grpSp>
      <p:grpSp>
        <p:nvGrpSpPr>
          <p:cNvPr id="144" name="Group 143"/>
          <p:cNvGrpSpPr/>
          <p:nvPr/>
        </p:nvGrpSpPr>
        <p:grpSpPr>
          <a:xfrm>
            <a:off x="7567163" y="931103"/>
            <a:ext cx="1434565" cy="741019"/>
            <a:chOff x="7097133" y="1088309"/>
            <a:chExt cx="1434565" cy="741019"/>
          </a:xfrm>
        </p:grpSpPr>
        <p:sp>
          <p:nvSpPr>
            <p:cNvPr id="93" name="Diamond 92"/>
            <p:cNvSpPr/>
            <p:nvPr/>
          </p:nvSpPr>
          <p:spPr>
            <a:xfrm>
              <a:off x="7451933" y="1088309"/>
              <a:ext cx="724965" cy="328045"/>
            </a:xfrm>
            <a:prstGeom prst="diamond">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err="1">
                  <a:solidFill>
                    <a:srgbClr val="000000"/>
                  </a:solidFill>
                  <a:ea typeface="Calibri" panose="020F0502020204030204" pitchFamily="34" charset="0"/>
                  <a:cs typeface="Arial" panose="020B0604020202020204" pitchFamily="34" charset="0"/>
                </a:rPr>
                <a:t>i</a:t>
              </a:r>
              <a:r>
                <a:rPr lang="en-US" sz="1200" b="1" dirty="0">
                  <a:solidFill>
                    <a:srgbClr val="000000"/>
                  </a:solidFill>
                  <a:ea typeface="Calibri" panose="020F0502020204030204" pitchFamily="34" charset="0"/>
                  <a:cs typeface="Arial" panose="020B0604020202020204" pitchFamily="34" charset="0"/>
                </a:rPr>
                <a:t>==0</a:t>
              </a:r>
            </a:p>
          </p:txBody>
        </p:sp>
        <p:sp>
          <p:nvSpPr>
            <p:cNvPr id="100" name="Oval 99"/>
            <p:cNvSpPr/>
            <p:nvPr/>
          </p:nvSpPr>
          <p:spPr>
            <a:xfrm>
              <a:off x="7097133" y="1505395"/>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a9</a:t>
              </a:r>
            </a:p>
          </p:txBody>
        </p:sp>
        <p:sp>
          <p:nvSpPr>
            <p:cNvPr id="101" name="Oval 100"/>
            <p:cNvSpPr/>
            <p:nvPr/>
          </p:nvSpPr>
          <p:spPr>
            <a:xfrm>
              <a:off x="8176898" y="1505395"/>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a10</a:t>
              </a:r>
            </a:p>
          </p:txBody>
        </p:sp>
        <p:cxnSp>
          <p:nvCxnSpPr>
            <p:cNvPr id="102" name="Straight Arrow Connector 101"/>
            <p:cNvCxnSpPr>
              <a:stCxn id="93" idx="1"/>
              <a:endCxn id="100" idx="0"/>
            </p:cNvCxnSpPr>
            <p:nvPr/>
          </p:nvCxnSpPr>
          <p:spPr>
            <a:xfrm rot="10800000" flipV="1">
              <a:off x="7274533" y="1252331"/>
              <a:ext cx="177400" cy="253063"/>
            </a:xfrm>
            <a:prstGeom prst="bentConnector2">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1"/>
            <p:cNvCxnSpPr>
              <a:stCxn id="93" idx="3"/>
              <a:endCxn id="101" idx="0"/>
            </p:cNvCxnSpPr>
            <p:nvPr/>
          </p:nvCxnSpPr>
          <p:spPr>
            <a:xfrm>
              <a:off x="8176898" y="1252332"/>
              <a:ext cx="177400" cy="253063"/>
            </a:xfrm>
            <a:prstGeom prst="bentConnector2">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305197" y="1097097"/>
              <a:ext cx="274178" cy="155234"/>
            </a:xfrm>
            <a:prstGeom prst="rect">
              <a:avLst/>
            </a:prstGeom>
            <a:noFill/>
          </p:spPr>
          <p:txBody>
            <a:bodyPr wrap="none" rtlCol="0" anchor="ctr">
              <a:noAutofit/>
            </a:bodyPr>
            <a:lstStyle/>
            <a:p>
              <a:r>
                <a:rPr lang="en-US" sz="1100" b="1" dirty="0">
                  <a:latin typeface="Consolas" panose="020B0609020204030204" pitchFamily="49" charset="0"/>
                </a:rPr>
                <a:t>T</a:t>
              </a:r>
            </a:p>
          </p:txBody>
        </p:sp>
        <p:sp>
          <p:nvSpPr>
            <p:cNvPr id="114" name="TextBox 113"/>
            <p:cNvSpPr txBox="1"/>
            <p:nvPr/>
          </p:nvSpPr>
          <p:spPr>
            <a:xfrm>
              <a:off x="8082261" y="1108897"/>
              <a:ext cx="274178" cy="155234"/>
            </a:xfrm>
            <a:prstGeom prst="rect">
              <a:avLst/>
            </a:prstGeom>
            <a:noFill/>
          </p:spPr>
          <p:txBody>
            <a:bodyPr wrap="none" rtlCol="0" anchor="ctr">
              <a:noAutofit/>
            </a:bodyPr>
            <a:lstStyle/>
            <a:p>
              <a:r>
                <a:rPr lang="en-US" sz="1100" b="1" dirty="0">
                  <a:latin typeface="Consolas" panose="020B0609020204030204" pitchFamily="49" charset="0"/>
                </a:rPr>
                <a:t>F</a:t>
              </a:r>
            </a:p>
          </p:txBody>
        </p:sp>
        <p:sp>
          <p:nvSpPr>
            <p:cNvPr id="129" name="Oval 128"/>
            <p:cNvSpPr/>
            <p:nvPr/>
          </p:nvSpPr>
          <p:spPr>
            <a:xfrm>
              <a:off x="7788379" y="1783609"/>
              <a:ext cx="5082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130" name="Straight Arrow Connector 129"/>
            <p:cNvCxnSpPr>
              <a:stCxn id="100" idx="5"/>
              <a:endCxn id="129" idx="1"/>
            </p:cNvCxnSpPr>
            <p:nvPr/>
          </p:nvCxnSpPr>
          <p:spPr>
            <a:xfrm>
              <a:off x="7399974" y="1703073"/>
              <a:ext cx="395848" cy="8723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01" idx="3"/>
              <a:endCxn id="129" idx="7"/>
            </p:cNvCxnSpPr>
            <p:nvPr/>
          </p:nvCxnSpPr>
          <p:spPr>
            <a:xfrm flipH="1">
              <a:off x="7831763" y="1703073"/>
              <a:ext cx="397094" cy="8723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8106423" y="3083621"/>
            <a:ext cx="355423" cy="1411227"/>
            <a:chOff x="7636393" y="3240827"/>
            <a:chExt cx="355423" cy="1411227"/>
          </a:xfrm>
        </p:grpSpPr>
        <p:cxnSp>
          <p:nvCxnSpPr>
            <p:cNvPr id="123" name="Straight Arrow Connector 122"/>
            <p:cNvCxnSpPr/>
            <p:nvPr/>
          </p:nvCxnSpPr>
          <p:spPr>
            <a:xfrm>
              <a:off x="7814417" y="3240827"/>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7637016" y="3356310"/>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a13</a:t>
              </a:r>
            </a:p>
          </p:txBody>
        </p:sp>
        <p:cxnSp>
          <p:nvCxnSpPr>
            <p:cNvPr id="125" name="Straight Arrow Connector 124"/>
            <p:cNvCxnSpPr/>
            <p:nvPr/>
          </p:nvCxnSpPr>
          <p:spPr>
            <a:xfrm>
              <a:off x="7813793" y="3597825"/>
              <a:ext cx="0" cy="12786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7813794" y="3957279"/>
              <a:ext cx="0" cy="128918"/>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7636393" y="3726781"/>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a13</a:t>
              </a:r>
            </a:p>
          </p:txBody>
        </p:sp>
        <p:sp>
          <p:nvSpPr>
            <p:cNvPr id="128" name="Oval 127"/>
            <p:cNvSpPr/>
            <p:nvPr/>
          </p:nvSpPr>
          <p:spPr>
            <a:xfrm>
              <a:off x="7636393" y="4072762"/>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a13</a:t>
              </a:r>
            </a:p>
          </p:txBody>
        </p:sp>
        <p:sp>
          <p:nvSpPr>
            <p:cNvPr id="146" name="Oval 145"/>
            <p:cNvSpPr/>
            <p:nvPr/>
          </p:nvSpPr>
          <p:spPr>
            <a:xfrm>
              <a:off x="7686793" y="4441473"/>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147" name="Oval 146"/>
            <p:cNvSpPr/>
            <p:nvPr/>
          </p:nvSpPr>
          <p:spPr>
            <a:xfrm>
              <a:off x="7774114" y="4498869"/>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148" name="Straight Arrow Connector 147"/>
            <p:cNvCxnSpPr>
              <a:stCxn id="128" idx="4"/>
              <a:endCxn id="146" idx="0"/>
            </p:cNvCxnSpPr>
            <p:nvPr/>
          </p:nvCxnSpPr>
          <p:spPr>
            <a:xfrm>
              <a:off x="7813793" y="4304356"/>
              <a:ext cx="0" cy="137117"/>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962537" y="1105506"/>
            <a:ext cx="3538617" cy="310849"/>
            <a:chOff x="937237" y="1732417"/>
            <a:chExt cx="3538617" cy="310849"/>
          </a:xfrm>
        </p:grpSpPr>
        <p:sp>
          <p:nvSpPr>
            <p:cNvPr id="159" name="Rounded Rectangle 158"/>
            <p:cNvSpPr/>
            <p:nvPr/>
          </p:nvSpPr>
          <p:spPr bwMode="auto">
            <a:xfrm>
              <a:off x="937237" y="1803338"/>
              <a:ext cx="626982" cy="239928"/>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60" name="Group 159"/>
            <p:cNvGrpSpPr/>
            <p:nvPr/>
          </p:nvGrpSpPr>
          <p:grpSpPr>
            <a:xfrm>
              <a:off x="1564219" y="1732417"/>
              <a:ext cx="2911635" cy="246221"/>
              <a:chOff x="-1192740" y="1022908"/>
              <a:chExt cx="2911635" cy="246221"/>
            </a:xfrm>
          </p:grpSpPr>
          <p:cxnSp>
            <p:nvCxnSpPr>
              <p:cNvPr id="161" name="Straight Arrow Connector 160"/>
              <p:cNvCxnSpPr>
                <a:stCxn id="162" idx="1"/>
                <a:endCxn id="159" idx="3"/>
              </p:cNvCxnSpPr>
              <p:nvPr/>
            </p:nvCxnSpPr>
            <p:spPr bwMode="auto">
              <a:xfrm flipH="1">
                <a:off x="-1192740" y="1146019"/>
                <a:ext cx="372259" cy="67774"/>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62" name="Rectangle 161"/>
              <p:cNvSpPr/>
              <p:nvPr/>
            </p:nvSpPr>
            <p:spPr bwMode="auto">
              <a:xfrm>
                <a:off x="-820481" y="1022908"/>
                <a:ext cx="2539376"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Action instance </a:t>
                </a:r>
                <a:r>
                  <a:rPr lang="en-US" sz="1600" i="1" dirty="0"/>
                  <a:t>traversal</a:t>
                </a:r>
                <a:endParaRPr lang="en-US" sz="1600" dirty="0"/>
              </a:p>
            </p:txBody>
          </p:sp>
        </p:grpSp>
      </p:grpSp>
      <p:grpSp>
        <p:nvGrpSpPr>
          <p:cNvPr id="167" name="Group 166"/>
          <p:cNvGrpSpPr/>
          <p:nvPr/>
        </p:nvGrpSpPr>
        <p:grpSpPr>
          <a:xfrm>
            <a:off x="962537" y="1378862"/>
            <a:ext cx="3872338" cy="246221"/>
            <a:chOff x="937237" y="1759552"/>
            <a:chExt cx="3872338" cy="246221"/>
          </a:xfrm>
        </p:grpSpPr>
        <p:sp>
          <p:nvSpPr>
            <p:cNvPr id="168" name="Rounded Rectangle 167"/>
            <p:cNvSpPr/>
            <p:nvPr/>
          </p:nvSpPr>
          <p:spPr bwMode="auto">
            <a:xfrm>
              <a:off x="937237" y="1803338"/>
              <a:ext cx="960184" cy="159095"/>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69" name="Group 168"/>
            <p:cNvGrpSpPr/>
            <p:nvPr/>
          </p:nvGrpSpPr>
          <p:grpSpPr>
            <a:xfrm>
              <a:off x="1897421" y="1759552"/>
              <a:ext cx="2912154" cy="246221"/>
              <a:chOff x="-859538" y="1050043"/>
              <a:chExt cx="2912154" cy="246221"/>
            </a:xfrm>
          </p:grpSpPr>
          <p:cxnSp>
            <p:nvCxnSpPr>
              <p:cNvPr id="170" name="Straight Arrow Connector 169"/>
              <p:cNvCxnSpPr>
                <a:stCxn id="171" idx="1"/>
                <a:endCxn id="168" idx="3"/>
              </p:cNvCxnSpPr>
              <p:nvPr/>
            </p:nvCxnSpPr>
            <p:spPr bwMode="auto">
              <a:xfrm flipH="1">
                <a:off x="-859538" y="1173154"/>
                <a:ext cx="176364" cy="223"/>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71" name="Rectangle 170"/>
              <p:cNvSpPr/>
              <p:nvPr/>
            </p:nvSpPr>
            <p:spPr bwMode="auto">
              <a:xfrm>
                <a:off x="-683174" y="1050043"/>
                <a:ext cx="2735790" cy="246221"/>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Anonymous action </a:t>
                </a:r>
                <a:r>
                  <a:rPr lang="en-US" sz="1600" i="1" dirty="0"/>
                  <a:t>traversal</a:t>
                </a:r>
                <a:endParaRPr lang="en-US" sz="1600" dirty="0"/>
              </a:p>
            </p:txBody>
          </p:sp>
        </p:grpSp>
      </p:grpSp>
      <p:grpSp>
        <p:nvGrpSpPr>
          <p:cNvPr id="175" name="Group 174"/>
          <p:cNvGrpSpPr/>
          <p:nvPr/>
        </p:nvGrpSpPr>
        <p:grpSpPr>
          <a:xfrm>
            <a:off x="967512" y="1885950"/>
            <a:ext cx="4052969" cy="738664"/>
            <a:chOff x="937236" y="1494755"/>
            <a:chExt cx="4052969" cy="738664"/>
          </a:xfrm>
        </p:grpSpPr>
        <p:sp>
          <p:nvSpPr>
            <p:cNvPr id="176" name="Rounded Rectangle 175"/>
            <p:cNvSpPr/>
            <p:nvPr/>
          </p:nvSpPr>
          <p:spPr bwMode="auto">
            <a:xfrm>
              <a:off x="937236" y="1803338"/>
              <a:ext cx="2067709" cy="239928"/>
            </a:xfrm>
            <a:prstGeom prst="roundRect">
              <a:avLst/>
            </a:prstGeom>
            <a:noFill/>
            <a:ln w="19050" cap="flat" cmpd="sng" algn="ctr">
              <a:solidFill>
                <a:srgbClr val="C00000"/>
              </a:solidFill>
              <a:prstDash val="solid"/>
              <a:round/>
              <a:headEnd type="none" w="med" len="med"/>
              <a:tailEnd type="none" w="med" len="med"/>
            </a:ln>
            <a:effectLst/>
          </p:spPr>
          <p:txBody>
            <a:bodyPr vert="horz" wrap="none" lIns="90000" tIns="0" rIns="9000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dirty="0"/>
            </a:p>
          </p:txBody>
        </p:sp>
        <p:grpSp>
          <p:nvGrpSpPr>
            <p:cNvPr id="177" name="Group 176"/>
            <p:cNvGrpSpPr/>
            <p:nvPr/>
          </p:nvGrpSpPr>
          <p:grpSpPr>
            <a:xfrm>
              <a:off x="3004945" y="1494755"/>
              <a:ext cx="1985260" cy="738664"/>
              <a:chOff x="247986" y="785246"/>
              <a:chExt cx="1985260" cy="738664"/>
            </a:xfrm>
          </p:grpSpPr>
          <p:cxnSp>
            <p:nvCxnSpPr>
              <p:cNvPr id="178" name="Straight Arrow Connector 177"/>
              <p:cNvCxnSpPr>
                <a:stCxn id="179" idx="1"/>
                <a:endCxn id="176" idx="3"/>
              </p:cNvCxnSpPr>
              <p:nvPr/>
            </p:nvCxnSpPr>
            <p:spPr bwMode="auto">
              <a:xfrm flipH="1">
                <a:off x="247986" y="1154578"/>
                <a:ext cx="302842" cy="59215"/>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79" name="Rectangle 178"/>
              <p:cNvSpPr/>
              <p:nvPr/>
            </p:nvSpPr>
            <p:spPr bwMode="auto">
              <a:xfrm>
                <a:off x="550828" y="785246"/>
                <a:ext cx="1682418" cy="738664"/>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Subject to flow/resource constraints</a:t>
                </a:r>
              </a:p>
            </p:txBody>
          </p:sp>
        </p:grpSp>
      </p:grpSp>
      <p:grpSp>
        <p:nvGrpSpPr>
          <p:cNvPr id="13" name="Group 12"/>
          <p:cNvGrpSpPr/>
          <p:nvPr/>
        </p:nvGrpSpPr>
        <p:grpSpPr>
          <a:xfrm>
            <a:off x="6000732" y="3069892"/>
            <a:ext cx="876578" cy="698602"/>
            <a:chOff x="6000732" y="3069892"/>
            <a:chExt cx="876578" cy="698602"/>
          </a:xfrm>
        </p:grpSpPr>
        <p:cxnSp>
          <p:nvCxnSpPr>
            <p:cNvPr id="38" name="Straight Arrow Connector 37"/>
            <p:cNvCxnSpPr>
              <a:stCxn id="40" idx="4"/>
              <a:endCxn id="41" idx="7"/>
            </p:cNvCxnSpPr>
            <p:nvPr/>
          </p:nvCxnSpPr>
          <p:spPr>
            <a:xfrm flipH="1">
              <a:off x="6303573" y="3292177"/>
              <a:ext cx="135447" cy="13945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000732" y="3397712"/>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a5</a:t>
              </a:r>
            </a:p>
          </p:txBody>
        </p:sp>
        <p:sp>
          <p:nvSpPr>
            <p:cNvPr id="42" name="Oval 41"/>
            <p:cNvSpPr/>
            <p:nvPr/>
          </p:nvSpPr>
          <p:spPr>
            <a:xfrm>
              <a:off x="6522510" y="3397712"/>
              <a:ext cx="354800" cy="231594"/>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dirty="0">
                  <a:solidFill>
                    <a:srgbClr val="000000"/>
                  </a:solidFill>
                  <a:ea typeface="Calibri" panose="020F0502020204030204" pitchFamily="34" charset="0"/>
                  <a:cs typeface="Arial" panose="020B0604020202020204" pitchFamily="34" charset="0"/>
                </a:rPr>
                <a:t>a6</a:t>
              </a:r>
            </a:p>
          </p:txBody>
        </p:sp>
        <p:cxnSp>
          <p:nvCxnSpPr>
            <p:cNvPr id="45" name="Straight Arrow Connector 44"/>
            <p:cNvCxnSpPr>
              <a:stCxn id="40" idx="4"/>
              <a:endCxn id="42" idx="1"/>
            </p:cNvCxnSpPr>
            <p:nvPr/>
          </p:nvCxnSpPr>
          <p:spPr>
            <a:xfrm>
              <a:off x="6439020" y="3292177"/>
              <a:ext cx="135449" cy="139451"/>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413606" y="3722775"/>
              <a:ext cx="5082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5" name="Straight Arrow Connector 64"/>
            <p:cNvCxnSpPr>
              <a:stCxn id="41" idx="5"/>
              <a:endCxn id="64" idx="1"/>
            </p:cNvCxnSpPr>
            <p:nvPr/>
          </p:nvCxnSpPr>
          <p:spPr>
            <a:xfrm>
              <a:off x="6303573" y="3595390"/>
              <a:ext cx="117476" cy="13408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2" idx="3"/>
              <a:endCxn id="64" idx="7"/>
            </p:cNvCxnSpPr>
            <p:nvPr/>
          </p:nvCxnSpPr>
          <p:spPr>
            <a:xfrm flipH="1">
              <a:off x="6456990" y="3595390"/>
              <a:ext cx="117479" cy="134080"/>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6413530" y="3245011"/>
              <a:ext cx="5082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106" name="Straight Arrow Connector 105"/>
            <p:cNvCxnSpPr>
              <a:stCxn id="40" idx="4"/>
              <a:endCxn id="105" idx="0"/>
            </p:cNvCxnSpPr>
            <p:nvPr/>
          </p:nvCxnSpPr>
          <p:spPr>
            <a:xfrm flipH="1">
              <a:off x="6438944" y="3069892"/>
              <a:ext cx="76" cy="175119"/>
            </a:xfrm>
            <a:prstGeom prst="straightConnector1">
              <a:avLst/>
            </a:prstGeom>
            <a:ln w="1905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83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up)">
                                      <p:cBhvr>
                                        <p:cTn id="11" dur="500"/>
                                        <p:tgtEl>
                                          <p:spTgt spid="13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8"/>
                                        </p:tgtEl>
                                        <p:attrNameLst>
                                          <p:attrName>style.visibility</p:attrName>
                                        </p:attrNameLst>
                                      </p:cBhvr>
                                      <p:to>
                                        <p:strVal val="visible"/>
                                      </p:to>
                                    </p:set>
                                    <p:animEffect transition="in" filter="wipe(left)">
                                      <p:cBhvr>
                                        <p:cTn id="15" dur="500"/>
                                        <p:tgtEl>
                                          <p:spTgt spid="1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wipe(up)">
                                      <p:cBhvr>
                                        <p:cTn id="24" dur="500"/>
                                        <p:tgtEl>
                                          <p:spTgt spid="13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wipe(left)">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wipe(up)">
                                      <p:cBhvr>
                                        <p:cTn id="37" dur="500"/>
                                        <p:tgtEl>
                                          <p:spTgt spid="1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wipe(up)">
                                      <p:cBhvr>
                                        <p:cTn id="46" dur="500"/>
                                        <p:tgtEl>
                                          <p:spTgt spid="1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wipe(left)">
                                      <p:cBhvr>
                                        <p:cTn id="51" dur="500"/>
                                        <p:tgtEl>
                                          <p:spTgt spid="4">
                                            <p:txEl>
                                              <p:pRg st="5" end="5"/>
                                            </p:txEl>
                                          </p:spTgt>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wipe(left)">
                                      <p:cBhvr>
                                        <p:cTn id="60" dur="500"/>
                                        <p:tgtEl>
                                          <p:spTgt spid="4">
                                            <p:txEl>
                                              <p:pRg st="6" end="6"/>
                                            </p:txEl>
                                          </p:spTgt>
                                        </p:tgtEl>
                                      </p:cBhvr>
                                    </p:animEffect>
                                  </p:childTnLst>
                                </p:cTn>
                              </p:par>
                            </p:childTnLst>
                          </p:cTn>
                        </p:par>
                        <p:par>
                          <p:cTn id="61" fill="hold">
                            <p:stCondLst>
                              <p:cond delay="500"/>
                            </p:stCondLst>
                            <p:childTnLst>
                              <p:par>
                                <p:cTn id="62" presetID="22" presetClass="entr" presetSubtype="1" fill="hold" nodeType="after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wipe(up)">
                                      <p:cBhvr>
                                        <p:cTn id="64" dur="500"/>
                                        <p:tgtEl>
                                          <p:spTgt spid="141"/>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175"/>
                                        </p:tgtEl>
                                        <p:attrNameLst>
                                          <p:attrName>style.visibility</p:attrName>
                                        </p:attrNameLst>
                                      </p:cBhvr>
                                      <p:to>
                                        <p:strVal val="visible"/>
                                      </p:to>
                                    </p:set>
                                    <p:animEffect transition="in" filter="wipe(left)">
                                      <p:cBhvr>
                                        <p:cTn id="68" dur="500"/>
                                        <p:tgtEl>
                                          <p:spTgt spid="17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63" presetClass="path" presetSubtype="0" accel="50000" decel="50000" fill="hold" grpId="1" nodeType="withEffect">
                                  <p:stCondLst>
                                    <p:cond delay="0"/>
                                  </p:stCondLst>
                                  <p:childTnLst>
                                    <p:animMotion origin="layout" path="M -0.10313 0.03426 L 0.04722 -0.03365 " pathEditMode="relative" rAng="0" ptsTypes="AA">
                                      <p:cBhvr>
                                        <p:cTn id="76" dur="500" fill="hold"/>
                                        <p:tgtEl>
                                          <p:spTgt spid="49"/>
                                        </p:tgtEl>
                                        <p:attrNameLst>
                                          <p:attrName>ppt_x</p:attrName>
                                          <p:attrName>ppt_y</p:attrName>
                                        </p:attrNameLst>
                                      </p:cBhvr>
                                      <p:rCtr x="7517" y="-3395"/>
                                    </p:animMotion>
                                  </p:childTnLst>
                                </p:cTn>
                              </p:par>
                              <p:par>
                                <p:cTn id="77" presetID="63" presetClass="path" presetSubtype="0" accel="50000" decel="50000" fill="hold" grpId="1" nodeType="withEffect">
                                  <p:stCondLst>
                                    <p:cond delay="0"/>
                                  </p:stCondLst>
                                  <p:childTnLst>
                                    <p:animMotion origin="layout" path="M -0.15052 -0.06729 L -1.11111E-6 1.7284E-6 " pathEditMode="relative" rAng="0" ptsTypes="AA">
                                      <p:cBhvr>
                                        <p:cTn id="78" dur="500" fill="hold"/>
                                        <p:tgtEl>
                                          <p:spTgt spid="63"/>
                                        </p:tgtEl>
                                        <p:attrNameLst>
                                          <p:attrName>ppt_x</p:attrName>
                                          <p:attrName>ppt_y</p:attrName>
                                        </p:attrNameLst>
                                      </p:cBhvr>
                                      <p:rCtr x="7517" y="3364"/>
                                    </p:animMotion>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up)">
                                      <p:cBhvr>
                                        <p:cTn id="82" dur="500"/>
                                        <p:tgtEl>
                                          <p:spTgt spid="143"/>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childTnLst>
                          </p:cTn>
                        </p:par>
                        <p:par>
                          <p:cTn id="89" fill="hold">
                            <p:stCondLst>
                              <p:cond delay="0"/>
                            </p:stCondLst>
                            <p:childTnLst>
                              <p:par>
                                <p:cTn id="90" presetID="63" presetClass="path" presetSubtype="0" accel="50000" decel="50000" fill="hold" grpId="1" nodeType="afterEffect">
                                  <p:stCondLst>
                                    <p:cond delay="0"/>
                                  </p:stCondLst>
                                  <p:childTnLst>
                                    <p:animMotion origin="layout" path="M -0.15052 0.06667 L -0.04722 0.03395 " pathEditMode="relative" rAng="0" ptsTypes="AA">
                                      <p:cBhvr>
                                        <p:cTn id="91" dur="500" fill="hold"/>
                                        <p:tgtEl>
                                          <p:spTgt spid="62"/>
                                        </p:tgtEl>
                                        <p:attrNameLst>
                                          <p:attrName>ppt_x</p:attrName>
                                          <p:attrName>ppt_y</p:attrName>
                                        </p:attrNameLst>
                                      </p:cBhvr>
                                      <p:rCtr x="5156" y="-1636"/>
                                    </p:animMotion>
                                  </p:childTnLst>
                                </p:cTn>
                              </p:par>
                              <p:par>
                                <p:cTn id="92" presetID="63" presetClass="path" presetSubtype="0" accel="50000" decel="50000" fill="hold" grpId="1" nodeType="withEffect">
                                  <p:stCondLst>
                                    <p:cond delay="0"/>
                                  </p:stCondLst>
                                  <p:childTnLst>
                                    <p:animMotion origin="layout" path="M -0.04601 -0.03395 L -8.33333E-7 3.7037E-6 " pathEditMode="relative" rAng="0" ptsTypes="AA">
                                      <p:cBhvr>
                                        <p:cTn id="93" dur="500" fill="hold"/>
                                        <p:tgtEl>
                                          <p:spTgt spid="48"/>
                                        </p:tgtEl>
                                        <p:attrNameLst>
                                          <p:attrName>ppt_x</p:attrName>
                                          <p:attrName>ppt_y</p:attrName>
                                        </p:attrNameLst>
                                      </p:cBhvr>
                                      <p:rCtr x="2292" y="1698"/>
                                    </p:animMotion>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wipe(up)">
                                      <p:cBhvr>
                                        <p:cTn id="97" dur="500"/>
                                        <p:tgtEl>
                                          <p:spTgt spid="1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
                                            <p:txEl>
                                              <p:pRg st="7" end="7"/>
                                            </p:txEl>
                                          </p:spTgt>
                                        </p:tgtEl>
                                        <p:attrNameLst>
                                          <p:attrName>style.visibility</p:attrName>
                                        </p:attrNameLst>
                                      </p:cBhvr>
                                      <p:to>
                                        <p:strVal val="visible"/>
                                      </p:to>
                                    </p:set>
                                    <p:animEffect transition="in" filter="wipe(left)">
                                      <p:cBhvr>
                                        <p:cTn id="102" dur="500"/>
                                        <p:tgtEl>
                                          <p:spTgt spid="4">
                                            <p:txEl>
                                              <p:pRg st="7" end="7"/>
                                            </p:txEl>
                                          </p:spTgt>
                                        </p:tgtEl>
                                      </p:cBhvr>
                                    </p:animEffect>
                                  </p:childTnLst>
                                </p:cTn>
                              </p:par>
                            </p:childTnLst>
                          </p:cTn>
                        </p:par>
                        <p:par>
                          <p:cTn id="103" fill="hold">
                            <p:stCondLst>
                              <p:cond delay="500"/>
                            </p:stCondLst>
                            <p:childTnLst>
                              <p:par>
                                <p:cTn id="104" presetID="18" presetClass="entr" presetSubtype="3"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strips(upRight)">
                                      <p:cBhvr>
                                        <p:cTn id="106" dur="500"/>
                                        <p:tgtEl>
                                          <p:spTgt spid="94"/>
                                        </p:tgtEl>
                                      </p:cBhvr>
                                    </p:animEffect>
                                  </p:childTnLst>
                                </p:cTn>
                              </p:par>
                            </p:childTnLst>
                          </p:cTn>
                        </p:par>
                        <p:par>
                          <p:cTn id="107" fill="hold">
                            <p:stCondLst>
                              <p:cond delay="1000"/>
                            </p:stCondLst>
                            <p:childTnLst>
                              <p:par>
                                <p:cTn id="108" presetID="22" presetClass="entr" presetSubtype="1" fill="hold" nodeType="after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wipe(up)">
                                      <p:cBhvr>
                                        <p:cTn id="110" dur="500"/>
                                        <p:tgtEl>
                                          <p:spTgt spid="14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Effect transition="in" filter="wipe(left)">
                                      <p:cBhvr>
                                        <p:cTn id="115" dur="500"/>
                                        <p:tgtEl>
                                          <p:spTgt spid="4">
                                            <p:txEl>
                                              <p:pRg st="8" end="8"/>
                                            </p:txEl>
                                          </p:spTgt>
                                        </p:tgtEl>
                                      </p:cBhvr>
                                    </p:animEffect>
                                  </p:childTnLst>
                                </p:cTn>
                              </p:par>
                            </p:childTnLst>
                          </p:cTn>
                        </p:par>
                        <p:par>
                          <p:cTn id="116" fill="hold">
                            <p:stCondLst>
                              <p:cond delay="500"/>
                            </p:stCondLst>
                            <p:childTnLst>
                              <p:par>
                                <p:cTn id="117" presetID="22" presetClass="entr" presetSubtype="1" fill="hold" nodeType="afterEffect">
                                  <p:stCondLst>
                                    <p:cond delay="0"/>
                                  </p:stCondLst>
                                  <p:childTnLst>
                                    <p:set>
                                      <p:cBhvr>
                                        <p:cTn id="118" dur="1" fill="hold">
                                          <p:stCondLst>
                                            <p:cond delay="0"/>
                                          </p:stCondLst>
                                        </p:cTn>
                                        <p:tgtEl>
                                          <p:spTgt spid="145"/>
                                        </p:tgtEl>
                                        <p:attrNameLst>
                                          <p:attrName>style.visibility</p:attrName>
                                        </p:attrNameLst>
                                      </p:cBhvr>
                                      <p:to>
                                        <p:strVal val="visible"/>
                                      </p:to>
                                    </p:set>
                                    <p:animEffect transition="in" filter="wipe(up)">
                                      <p:cBhvr>
                                        <p:cTn id="119" dur="500"/>
                                        <p:tgtEl>
                                          <p:spTgt spid="14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
                                            <p:txEl>
                                              <p:pRg st="9" end="9"/>
                                            </p:txEl>
                                          </p:spTgt>
                                        </p:tgtEl>
                                        <p:attrNameLst>
                                          <p:attrName>style.visibility</p:attrName>
                                        </p:attrNameLst>
                                      </p:cBhvr>
                                      <p:to>
                                        <p:strVal val="visible"/>
                                      </p:to>
                                    </p:set>
                                    <p:animEffect transition="in" filter="wipe(left)">
                                      <p:cBhvr>
                                        <p:cTn id="124" dur="500"/>
                                        <p:tgtEl>
                                          <p:spTgt spid="4">
                                            <p:txEl>
                                              <p:pRg st="9" end="9"/>
                                            </p:txEl>
                                          </p:spTgt>
                                        </p:tgtEl>
                                      </p:cBhvr>
                                    </p:animEffect>
                                  </p:childTnLst>
                                </p:cTn>
                              </p:par>
                            </p:childTnLst>
                          </p:cTn>
                        </p:par>
                        <p:par>
                          <p:cTn id="125" fill="hold">
                            <p:stCondLst>
                              <p:cond delay="500"/>
                            </p:stCondLst>
                            <p:childTnLst>
                              <p:par>
                                <p:cTn id="126" presetID="22" presetClass="entr" presetSubtype="1" fill="hold" nodeType="afterEffect">
                                  <p:stCondLst>
                                    <p:cond delay="0"/>
                                  </p:stCondLst>
                                  <p:childTnLst>
                                    <p:set>
                                      <p:cBhvr>
                                        <p:cTn id="127" dur="1" fill="hold">
                                          <p:stCondLst>
                                            <p:cond delay="0"/>
                                          </p:stCondLst>
                                        </p:cTn>
                                        <p:tgtEl>
                                          <p:spTgt spid="152"/>
                                        </p:tgtEl>
                                        <p:attrNameLst>
                                          <p:attrName>style.visibility</p:attrName>
                                        </p:attrNameLst>
                                      </p:cBhvr>
                                      <p:to>
                                        <p:strVal val="visible"/>
                                      </p:to>
                                    </p:set>
                                    <p:animEffect transition="in" filter="wipe(up)">
                                      <p:cBhvr>
                                        <p:cTn id="12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8" grpId="0" uiExpand="1" animBg="1"/>
      <p:bldP spid="48" grpId="1" uiExpand="1" animBg="1"/>
      <p:bldP spid="49" grpId="0" uiExpand="1" animBg="1"/>
      <p:bldP spid="49" grpId="1" uiExpand="1" animBg="1"/>
      <p:bldP spid="62" grpId="0" uiExpand="1" animBg="1"/>
      <p:bldP spid="62" grpId="1" uiExpand="1" animBg="1"/>
      <p:bldP spid="63" grpId="0" uiExpand="1" animBg="1"/>
      <p:bldP spid="63" grpId="1" uiExpan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Top-Level Model</a:t>
            </a:r>
          </a:p>
        </p:txBody>
      </p:sp>
      <p:sp>
        <p:nvSpPr>
          <p:cNvPr id="43" name="Text Box 51"/>
          <p:cNvSpPr txBox="1"/>
          <p:nvPr/>
        </p:nvSpPr>
        <p:spPr>
          <a:xfrm>
            <a:off x="3659153" y="971550"/>
            <a:ext cx="4646647" cy="4154984"/>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70C0"/>
                </a:solidFill>
                <a:latin typeface="Consolas"/>
              </a:rPr>
              <a:t>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action</a:t>
            </a:r>
            <a:r>
              <a:rPr lang="en-US" sz="1200" dirty="0">
                <a:solidFill>
                  <a:srgbClr val="7F0055"/>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dma_c</a:t>
            </a:r>
            <a:r>
              <a:rPr lang="en-US" sz="1200" dirty="0">
                <a:solidFill>
                  <a:srgbClr val="000000"/>
                </a:solidFill>
                <a:latin typeface="Consolas" panose="020B0609020204030204" pitchFamily="49" charset="0"/>
                <a:cs typeface="Consolas" panose="020B0609020204030204" pitchFamily="49" charset="0"/>
              </a:rPr>
              <a:t>::u2m_a u2m;</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dma_c</a:t>
            </a:r>
            <a:r>
              <a:rPr lang="en-US" sz="1200" dirty="0">
                <a:solidFill>
                  <a:srgbClr val="000000"/>
                </a:solidFill>
                <a:latin typeface="Consolas" panose="020B0609020204030204" pitchFamily="49" charset="0"/>
                <a:cs typeface="Consolas" panose="020B0609020204030204" pitchFamily="49" charset="0"/>
              </a:rPr>
              <a:t>::m2u_a m2u;</a:t>
            </a:r>
            <a:endParaRPr lang="en-US" sz="1200" dirty="0">
              <a:solidFill>
                <a:srgbClr val="7F0055"/>
              </a:solidFill>
              <a:latin typeface="Consolas" panose="020B0609020204030204" pitchFamily="49" charset="0"/>
              <a:cs typeface="Consolas" panose="020B0609020204030204" pitchFamily="49" charset="0"/>
            </a:endParaRPr>
          </a:p>
          <a:p>
            <a:r>
              <a:rPr lang="en-US" sz="1200" b="1" dirty="0">
                <a:solidFill>
                  <a:srgbClr val="0070C0"/>
                </a:solidFill>
                <a:latin typeface="Consolas" panose="020B0609020204030204" pitchFamily="49" charset="0"/>
                <a:cs typeface="Consolas" panose="020B0609020204030204" pitchFamily="49" charset="0"/>
              </a:rPr>
              <a:t>    bind</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rd_i.data</a:t>
            </a:r>
            <a:r>
              <a:rPr lang="en-US" sz="1200" dirty="0">
                <a:solidFill>
                  <a:schemeClr val="tx1"/>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u2m.src_data;</a:t>
            </a: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bind</a:t>
            </a:r>
            <a:r>
              <a:rPr lang="en-US" sz="1200" dirty="0">
                <a:solidFill>
                  <a:schemeClr val="tx1"/>
                </a:solidFill>
                <a:latin typeface="Consolas" panose="020B0609020204030204" pitchFamily="49" charset="0"/>
                <a:cs typeface="Consolas" panose="020B0609020204030204" pitchFamily="49" charset="0"/>
              </a:rPr>
              <a:t> </a:t>
            </a:r>
            <a:r>
              <a:rPr lang="en-US" sz="1200" dirty="0" err="1">
                <a:solidFill>
                  <a:schemeClr val="tx1"/>
                </a:solidFill>
                <a:latin typeface="Consolas" panose="020B0609020204030204" pitchFamily="49" charset="0"/>
                <a:cs typeface="Consolas" panose="020B0609020204030204" pitchFamily="49" charset="0"/>
              </a:rPr>
              <a:t>wr_o.data</a:t>
            </a:r>
            <a:r>
              <a:rPr lang="en-US" sz="1200" dirty="0">
                <a:solidFill>
                  <a:schemeClr val="tx1"/>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m2u.dst_data;</a:t>
            </a: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bind</a:t>
            </a:r>
            <a:r>
              <a:rPr lang="en-US" sz="1200" dirty="0">
                <a:solidFill>
                  <a:srgbClr val="7F0055"/>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u2m.dst_data m2u.src_data;</a:t>
            </a: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activity</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parallel</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 u2m; }</a:t>
            </a:r>
          </a:p>
          <a:p>
            <a:r>
              <a:rPr lang="en-US" sz="1200" dirty="0">
                <a:solidFill>
                  <a:srgbClr val="00000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parallel</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m2u; }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cxnSp>
        <p:nvCxnSpPr>
          <p:cNvPr id="44" name="Straight Arrow Connector 43"/>
          <p:cNvCxnSpPr>
            <a:stCxn id="61" idx="4"/>
            <a:endCxn id="111" idx="3"/>
          </p:cNvCxnSpPr>
          <p:nvPr/>
        </p:nvCxnSpPr>
        <p:spPr>
          <a:xfrm flipH="1">
            <a:off x="1893905" y="2145156"/>
            <a:ext cx="735758" cy="29774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2" idx="4"/>
            <a:endCxn id="111"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522333" y="3705330"/>
            <a:ext cx="254000" cy="210581"/>
            <a:chOff x="1957955" y="4364055"/>
            <a:chExt cx="254000" cy="210581"/>
          </a:xfrm>
        </p:grpSpPr>
        <p:sp>
          <p:nvSpPr>
            <p:cNvPr id="47" name="Oval 46"/>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57" name="Oval 56"/>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sp>
        <p:nvSpPr>
          <p:cNvPr id="58" name="Oval 57"/>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59" name="Straight Arrow Connector 58"/>
          <p:cNvCxnSpPr>
            <a:stCxn id="58" idx="4"/>
            <a:endCxn id="6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3" idx="1"/>
            <a:endCxn id="62"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117840" y="1657350"/>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62" name="Oval 61"/>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63" name="Rectangle 62"/>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4" name="Straight Arrow Connector 63"/>
          <p:cNvCxnSpPr>
            <a:stCxn id="63" idx="3"/>
            <a:endCxn id="61" idx="0"/>
          </p:cNvCxnSpPr>
          <p:nvPr/>
        </p:nvCxnSpPr>
        <p:spPr>
          <a:xfrm>
            <a:off x="1899098" y="1365262"/>
            <a:ext cx="730565" cy="29208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314898" y="2390968"/>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94" name="Straight Arrow Connector 93"/>
          <p:cNvCxnSpPr>
            <a:endCxn id="47" idx="0"/>
          </p:cNvCxnSpPr>
          <p:nvPr/>
        </p:nvCxnSpPr>
        <p:spPr>
          <a:xfrm>
            <a:off x="1649333" y="3476483"/>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8" idx="4"/>
            <a:endCxn id="101" idx="3"/>
          </p:cNvCxnSpPr>
          <p:nvPr/>
        </p:nvCxnSpPr>
        <p:spPr>
          <a:xfrm flipH="1">
            <a:off x="1899098" y="3152966"/>
            <a:ext cx="730565" cy="270872"/>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9" idx="4"/>
            <a:endCxn id="101" idx="1"/>
          </p:cNvCxnSpPr>
          <p:nvPr/>
        </p:nvCxnSpPr>
        <p:spPr>
          <a:xfrm>
            <a:off x="648463" y="3152968"/>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2" idx="1"/>
            <a:endCxn id="99" idx="0"/>
          </p:cNvCxnSpPr>
          <p:nvPr/>
        </p:nvCxnSpPr>
        <p:spPr>
          <a:xfrm flipH="1">
            <a:off x="648463" y="2443614"/>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2117840" y="2665160"/>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rgbClr val="000000"/>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99" name="Oval 98"/>
          <p:cNvSpPr/>
          <p:nvPr/>
        </p:nvSpPr>
        <p:spPr>
          <a:xfrm>
            <a:off x="136640" y="266516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0" name="Straight Arrow Connector 99"/>
          <p:cNvCxnSpPr>
            <a:stCxn id="72" idx="3"/>
            <a:endCxn id="98" idx="0"/>
          </p:cNvCxnSpPr>
          <p:nvPr/>
        </p:nvCxnSpPr>
        <p:spPr>
          <a:xfrm>
            <a:off x="1899098" y="2443614"/>
            <a:ext cx="730565" cy="221546"/>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314898" y="3371192"/>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102" name="Rectangle 101"/>
          <p:cNvSpPr/>
          <p:nvPr/>
        </p:nvSpPr>
        <p:spPr>
          <a:xfrm>
            <a:off x="1365698" y="1735915"/>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tx1"/>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5" name="Straight Arrow Connector 104"/>
          <p:cNvCxnSpPr>
            <a:stCxn id="62" idx="6"/>
            <a:endCxn id="102" idx="1"/>
          </p:cNvCxnSpPr>
          <p:nvPr/>
        </p:nvCxnSpPr>
        <p:spPr bwMode="auto">
          <a:xfrm flipV="1">
            <a:off x="1160286" y="1901253"/>
            <a:ext cx="205412" cy="2"/>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cxnSp>
        <p:nvCxnSpPr>
          <p:cNvPr id="106" name="Straight Arrow Connector 105"/>
          <p:cNvCxnSpPr>
            <a:stCxn id="102" idx="3"/>
            <a:endCxn id="61" idx="2"/>
          </p:cNvCxnSpPr>
          <p:nvPr/>
        </p:nvCxnSpPr>
        <p:spPr bwMode="auto">
          <a:xfrm>
            <a:off x="1899098" y="1901253"/>
            <a:ext cx="218742" cy="0"/>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sp>
        <p:nvSpPr>
          <p:cNvPr id="104" name="Rectangle 103"/>
          <p:cNvSpPr/>
          <p:nvPr/>
        </p:nvSpPr>
        <p:spPr>
          <a:xfrm>
            <a:off x="2893947" y="2239820"/>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tx1"/>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7" name="Straight Arrow Connector 106"/>
          <p:cNvCxnSpPr>
            <a:stCxn id="61" idx="5"/>
            <a:endCxn id="104" idx="0"/>
          </p:cNvCxnSpPr>
          <p:nvPr/>
        </p:nvCxnSpPr>
        <p:spPr bwMode="auto">
          <a:xfrm>
            <a:off x="2991577" y="2073718"/>
            <a:ext cx="169070" cy="166102"/>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cxnSp>
        <p:nvCxnSpPr>
          <p:cNvPr id="108" name="Straight Arrow Connector 107"/>
          <p:cNvCxnSpPr>
            <a:stCxn id="104" idx="2"/>
            <a:endCxn id="98" idx="7"/>
          </p:cNvCxnSpPr>
          <p:nvPr/>
        </p:nvCxnSpPr>
        <p:spPr bwMode="auto">
          <a:xfrm flipH="1">
            <a:off x="2991577" y="2570496"/>
            <a:ext cx="169070" cy="166102"/>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sp>
        <p:nvSpPr>
          <p:cNvPr id="103" name="Rectangle 102"/>
          <p:cNvSpPr/>
          <p:nvPr/>
        </p:nvSpPr>
        <p:spPr>
          <a:xfrm>
            <a:off x="1365698" y="2743725"/>
            <a:ext cx="533400" cy="330676"/>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tx1"/>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9" name="Straight Arrow Connector 108"/>
          <p:cNvCxnSpPr>
            <a:stCxn id="103" idx="1"/>
            <a:endCxn id="99" idx="6"/>
          </p:cNvCxnSpPr>
          <p:nvPr/>
        </p:nvCxnSpPr>
        <p:spPr bwMode="auto">
          <a:xfrm flipH="1">
            <a:off x="1160286" y="2909063"/>
            <a:ext cx="205412" cy="2"/>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cxnSp>
        <p:nvCxnSpPr>
          <p:cNvPr id="110" name="Straight Arrow Connector 109"/>
          <p:cNvCxnSpPr>
            <a:stCxn id="98" idx="2"/>
            <a:endCxn id="103" idx="3"/>
          </p:cNvCxnSpPr>
          <p:nvPr/>
        </p:nvCxnSpPr>
        <p:spPr bwMode="auto">
          <a:xfrm flipH="1">
            <a:off x="1899098" y="2909063"/>
            <a:ext cx="218742" cy="0"/>
          </a:xfrm>
          <a:prstGeom prst="straightConnector1">
            <a:avLst/>
          </a:prstGeom>
          <a:solidFill>
            <a:schemeClr val="bg1">
              <a:lumMod val="95000"/>
            </a:schemeClr>
          </a:solidFill>
          <a:ln w="12700" cap="flat" cmpd="sng" algn="ctr">
            <a:solidFill>
              <a:schemeClr val="accent6">
                <a:lumMod val="50000"/>
              </a:schemeClr>
            </a:solidFill>
            <a:prstDash val="solid"/>
            <a:round/>
            <a:headEnd type="none" w="med" len="med"/>
            <a:tailEnd type="triangle" w="med" len="med"/>
          </a:ln>
          <a:effectLst/>
        </p:spPr>
      </p:cxnSp>
      <p:sp>
        <p:nvSpPr>
          <p:cNvPr id="111" name="Rectangle 110"/>
          <p:cNvSpPr/>
          <p:nvPr/>
        </p:nvSpPr>
        <p:spPr>
          <a:xfrm>
            <a:off x="1309705" y="2390259"/>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Tree>
    <p:extLst>
      <p:ext uri="{BB962C8B-B14F-4D97-AF65-F5344CB8AC3E}">
        <p14:creationId xmlns:p14="http://schemas.microsoft.com/office/powerpoint/2010/main" val="268328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xEl>
                                              <p:pRg st="12" end="12"/>
                                            </p:txEl>
                                          </p:spTgt>
                                        </p:tgtEl>
                                      </p:cBhvr>
                                    </p:animEffect>
                                    <p:set>
                                      <p:cBhvr>
                                        <p:cTn id="7" dur="1" fill="hold">
                                          <p:stCondLst>
                                            <p:cond delay="499"/>
                                          </p:stCondLst>
                                        </p:cTn>
                                        <p:tgtEl>
                                          <p:spTgt spid="43">
                                            <p:txEl>
                                              <p:pRg st="12" end="1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3">
                                            <p:txEl>
                                              <p:pRg st="13" end="13"/>
                                            </p:txEl>
                                          </p:spTgt>
                                        </p:tgtEl>
                                      </p:cBhvr>
                                    </p:animEffect>
                                    <p:set>
                                      <p:cBhvr>
                                        <p:cTn id="10" dur="1" fill="hold">
                                          <p:stCondLst>
                                            <p:cond delay="499"/>
                                          </p:stCondLst>
                                        </p:cTn>
                                        <p:tgtEl>
                                          <p:spTgt spid="43">
                                            <p:txEl>
                                              <p:pRg st="13" end="1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3">
                                            <p:txEl>
                                              <p:pRg st="14" end="14"/>
                                            </p:txEl>
                                          </p:spTgt>
                                        </p:tgtEl>
                                      </p:cBhvr>
                                    </p:animEffect>
                                    <p:set>
                                      <p:cBhvr>
                                        <p:cTn id="13" dur="1" fill="hold">
                                          <p:stCondLst>
                                            <p:cond delay="499"/>
                                          </p:stCondLst>
                                        </p:cTn>
                                        <p:tgtEl>
                                          <p:spTgt spid="43">
                                            <p:txEl>
                                              <p:pRg st="14" end="14"/>
                                            </p:txEl>
                                          </p:spTgt>
                                        </p:tgtEl>
                                        <p:attrNameLst>
                                          <p:attrName>style.visibility</p:attrName>
                                        </p:attrNameLst>
                                      </p:cBhvr>
                                      <p:to>
                                        <p:strVal val="hidden"/>
                                      </p:to>
                                    </p:set>
                                  </p:childTnLst>
                                </p:cTn>
                              </p:par>
                              <p:par>
                                <p:cTn id="14" presetID="7" presetClass="emph" presetSubtype="2" fill="hold" nodeType="withEffect">
                                  <p:stCondLst>
                                    <p:cond delay="0"/>
                                  </p:stCondLst>
                                  <p:childTnLst>
                                    <p:animClr clrSpc="rgb" dir="cw">
                                      <p:cBhvr>
                                        <p:cTn id="15" dur="500" fill="hold"/>
                                        <p:tgtEl>
                                          <p:spTgt spid="103"/>
                                        </p:tgtEl>
                                        <p:attrNameLst>
                                          <p:attrName>stroke.color</p:attrName>
                                        </p:attrNameLst>
                                      </p:cBhvr>
                                      <p:to>
                                        <a:srgbClr val="7F7F7F"/>
                                      </p:to>
                                    </p:animClr>
                                    <p:set>
                                      <p:cBhvr>
                                        <p:cTn id="16" dur="500" fill="hold"/>
                                        <p:tgtEl>
                                          <p:spTgt spid="10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109"/>
                                        </p:tgtEl>
                                        <p:attrNameLst>
                                          <p:attrName>stroke.color</p:attrName>
                                        </p:attrNameLst>
                                      </p:cBhvr>
                                      <p:to>
                                        <a:srgbClr val="7F7F7F"/>
                                      </p:to>
                                    </p:animClr>
                                    <p:set>
                                      <p:cBhvr>
                                        <p:cTn id="19" dur="500" fill="hold"/>
                                        <p:tgtEl>
                                          <p:spTgt spid="109"/>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500" fill="hold"/>
                                        <p:tgtEl>
                                          <p:spTgt spid="110"/>
                                        </p:tgtEl>
                                        <p:attrNameLst>
                                          <p:attrName>stroke.color</p:attrName>
                                        </p:attrNameLst>
                                      </p:cBhvr>
                                      <p:to>
                                        <a:srgbClr val="7F7F7F"/>
                                      </p:to>
                                    </p:animClr>
                                    <p:set>
                                      <p:cBhvr>
                                        <p:cTn id="22" dur="500" fill="hold"/>
                                        <p:tgtEl>
                                          <p:spTgt spid="110"/>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04"/>
                                        </p:tgtEl>
                                        <p:attrNameLst>
                                          <p:attrName>stroke.color</p:attrName>
                                        </p:attrNameLst>
                                      </p:cBhvr>
                                      <p:to>
                                        <a:srgbClr val="7F7F7F"/>
                                      </p:to>
                                    </p:animClr>
                                    <p:set>
                                      <p:cBhvr>
                                        <p:cTn id="25" dur="500" fill="hold"/>
                                        <p:tgtEl>
                                          <p:spTgt spid="104"/>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07"/>
                                        </p:tgtEl>
                                        <p:attrNameLst>
                                          <p:attrName>stroke.color</p:attrName>
                                        </p:attrNameLst>
                                      </p:cBhvr>
                                      <p:to>
                                        <a:srgbClr val="7F7F7F"/>
                                      </p:to>
                                    </p:animClr>
                                    <p:set>
                                      <p:cBhvr>
                                        <p:cTn id="28" dur="500" fill="hold"/>
                                        <p:tgtEl>
                                          <p:spTgt spid="107"/>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108"/>
                                        </p:tgtEl>
                                        <p:attrNameLst>
                                          <p:attrName>stroke.color</p:attrName>
                                        </p:attrNameLst>
                                      </p:cBhvr>
                                      <p:to>
                                        <a:srgbClr val="7F7F7F"/>
                                      </p:to>
                                    </p:animClr>
                                    <p:set>
                                      <p:cBhvr>
                                        <p:cTn id="31" dur="500" fill="hold"/>
                                        <p:tgtEl>
                                          <p:spTgt spid="108"/>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102"/>
                                        </p:tgtEl>
                                        <p:attrNameLst>
                                          <p:attrName>stroke.color</p:attrName>
                                        </p:attrNameLst>
                                      </p:cBhvr>
                                      <p:to>
                                        <a:srgbClr val="7F7F7F"/>
                                      </p:to>
                                    </p:animClr>
                                    <p:set>
                                      <p:cBhvr>
                                        <p:cTn id="34" dur="500" fill="hold"/>
                                        <p:tgtEl>
                                          <p:spTgt spid="102"/>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105"/>
                                        </p:tgtEl>
                                        <p:attrNameLst>
                                          <p:attrName>stroke.color</p:attrName>
                                        </p:attrNameLst>
                                      </p:cBhvr>
                                      <p:to>
                                        <a:srgbClr val="7F7F7F"/>
                                      </p:to>
                                    </p:animClr>
                                    <p:set>
                                      <p:cBhvr>
                                        <p:cTn id="37" dur="500" fill="hold"/>
                                        <p:tgtEl>
                                          <p:spTgt spid="105"/>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106"/>
                                        </p:tgtEl>
                                        <p:attrNameLst>
                                          <p:attrName>stroke.color</p:attrName>
                                        </p:attrNameLst>
                                      </p:cBhvr>
                                      <p:to>
                                        <a:srgbClr val="7F7F7F"/>
                                      </p:to>
                                    </p:animClr>
                                    <p:set>
                                      <p:cBhvr>
                                        <p:cTn id="40" dur="500" fill="hold"/>
                                        <p:tgtEl>
                                          <p:spTgt spid="106"/>
                                        </p:tgtEl>
                                        <p:attrNameLst>
                                          <p:attrName>stroke.on</p:attrName>
                                        </p:attrNameLst>
                                      </p:cBhvr>
                                      <p:to>
                                        <p:strVal val="true"/>
                                      </p:to>
                                    </p:set>
                                  </p:childTnLst>
                                </p:cTn>
                              </p:par>
                              <p:par>
                                <p:cTn id="41" presetID="3" presetClass="emph" presetSubtype="2" fill="hold" nodeType="withEffect">
                                  <p:stCondLst>
                                    <p:cond delay="0"/>
                                  </p:stCondLst>
                                  <p:childTnLst>
                                    <p:animClr clrSpc="rgb" dir="cw">
                                      <p:cBhvr override="childStyle">
                                        <p:cTn id="42" dur="500" fill="hold"/>
                                        <p:tgtEl>
                                          <p:spTgt spid="103"/>
                                        </p:tgtEl>
                                        <p:attrNameLst>
                                          <p:attrName>style.color</p:attrName>
                                        </p:attrNameLst>
                                      </p:cBhvr>
                                      <p:to>
                                        <a:srgbClr val="7F7F7F"/>
                                      </p:to>
                                    </p:animClr>
                                  </p:childTnLst>
                                </p:cTn>
                              </p:par>
                              <p:par>
                                <p:cTn id="43" presetID="3" presetClass="emph" presetSubtype="2" fill="hold" nodeType="withEffect">
                                  <p:stCondLst>
                                    <p:cond delay="0"/>
                                  </p:stCondLst>
                                  <p:childTnLst>
                                    <p:animClr clrSpc="rgb" dir="cw">
                                      <p:cBhvr override="childStyle">
                                        <p:cTn id="44" dur="500" fill="hold"/>
                                        <p:tgtEl>
                                          <p:spTgt spid="104"/>
                                        </p:tgtEl>
                                        <p:attrNameLst>
                                          <p:attrName>style.color</p:attrName>
                                        </p:attrNameLst>
                                      </p:cBhvr>
                                      <p:to>
                                        <a:srgbClr val="7F7F7F"/>
                                      </p:to>
                                    </p:animClr>
                                  </p:childTnLst>
                                </p:cTn>
                              </p:par>
                              <p:par>
                                <p:cTn id="45" presetID="3" presetClass="emph" presetSubtype="2" fill="hold" nodeType="withEffect">
                                  <p:stCondLst>
                                    <p:cond delay="0"/>
                                  </p:stCondLst>
                                  <p:childTnLst>
                                    <p:animClr clrSpc="rgb" dir="cw">
                                      <p:cBhvr override="childStyle">
                                        <p:cTn id="46" dur="500" fill="hold"/>
                                        <p:tgtEl>
                                          <p:spTgt spid="102"/>
                                        </p:tgtEl>
                                        <p:attrNameLst>
                                          <p:attrName>style.color</p:attrName>
                                        </p:attrNameLst>
                                      </p:cBhvr>
                                      <p:to>
                                        <a:srgbClr val="7F7F7F"/>
                                      </p:to>
                                    </p:animClr>
                                  </p:childTnLst>
                                </p:cTn>
                              </p:par>
                              <p:par>
                                <p:cTn id="47" presetID="1" presetClass="emph" presetSubtype="2" fill="hold" nodeType="withEffect">
                                  <p:stCondLst>
                                    <p:cond delay="0"/>
                                  </p:stCondLst>
                                  <p:childTnLst>
                                    <p:animClr clrSpc="rgb" dir="cw">
                                      <p:cBhvr>
                                        <p:cTn id="48" dur="500" fill="hold"/>
                                        <p:tgtEl>
                                          <p:spTgt spid="103"/>
                                        </p:tgtEl>
                                        <p:attrNameLst>
                                          <p:attrName>fillcolor</p:attrName>
                                        </p:attrNameLst>
                                      </p:cBhvr>
                                      <p:to>
                                        <a:srgbClr val="F2F2F2"/>
                                      </p:to>
                                    </p:animClr>
                                    <p:set>
                                      <p:cBhvr>
                                        <p:cTn id="49" dur="500" fill="hold"/>
                                        <p:tgtEl>
                                          <p:spTgt spid="103"/>
                                        </p:tgtEl>
                                        <p:attrNameLst>
                                          <p:attrName>fill.type</p:attrName>
                                        </p:attrNameLst>
                                      </p:cBhvr>
                                      <p:to>
                                        <p:strVal val="solid"/>
                                      </p:to>
                                    </p:set>
                                    <p:set>
                                      <p:cBhvr>
                                        <p:cTn id="50" dur="500" fill="hold"/>
                                        <p:tgtEl>
                                          <p:spTgt spid="103"/>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104"/>
                                        </p:tgtEl>
                                        <p:attrNameLst>
                                          <p:attrName>fillcolor</p:attrName>
                                        </p:attrNameLst>
                                      </p:cBhvr>
                                      <p:to>
                                        <a:srgbClr val="F2F2F2"/>
                                      </p:to>
                                    </p:animClr>
                                    <p:set>
                                      <p:cBhvr>
                                        <p:cTn id="53" dur="500" fill="hold"/>
                                        <p:tgtEl>
                                          <p:spTgt spid="104"/>
                                        </p:tgtEl>
                                        <p:attrNameLst>
                                          <p:attrName>fill.type</p:attrName>
                                        </p:attrNameLst>
                                      </p:cBhvr>
                                      <p:to>
                                        <p:strVal val="solid"/>
                                      </p:to>
                                    </p:set>
                                    <p:set>
                                      <p:cBhvr>
                                        <p:cTn id="54" dur="500" fill="hold"/>
                                        <p:tgtEl>
                                          <p:spTgt spid="10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02"/>
                                        </p:tgtEl>
                                        <p:attrNameLst>
                                          <p:attrName>fillcolor</p:attrName>
                                        </p:attrNameLst>
                                      </p:cBhvr>
                                      <p:to>
                                        <a:srgbClr val="F2F2F2"/>
                                      </p:to>
                                    </p:animClr>
                                    <p:set>
                                      <p:cBhvr>
                                        <p:cTn id="57" dur="500" fill="hold"/>
                                        <p:tgtEl>
                                          <p:spTgt spid="102"/>
                                        </p:tgtEl>
                                        <p:attrNameLst>
                                          <p:attrName>fill.type</p:attrName>
                                        </p:attrNameLst>
                                      </p:cBhvr>
                                      <p:to>
                                        <p:strVal val="solid"/>
                                      </p:to>
                                    </p:set>
                                    <p:set>
                                      <p:cBhvr>
                                        <p:cTn id="58" dur="500" fill="hold"/>
                                        <p:tgtEl>
                                          <p:spTgt spid="10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Top-Level Model</a:t>
            </a:r>
          </a:p>
        </p:txBody>
      </p:sp>
      <p:sp>
        <p:nvSpPr>
          <p:cNvPr id="43" name="Text Box 51"/>
          <p:cNvSpPr txBox="1"/>
          <p:nvPr/>
        </p:nvSpPr>
        <p:spPr>
          <a:xfrm>
            <a:off x="3659153" y="971550"/>
            <a:ext cx="4646647" cy="4154984"/>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70C0"/>
                </a:solidFill>
                <a:latin typeface="Consolas"/>
              </a:rPr>
              <a:t>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action</a:t>
            </a:r>
            <a:r>
              <a:rPr lang="en-US" sz="1200" dirty="0">
                <a:solidFill>
                  <a:srgbClr val="7F0055"/>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panose="020B0609020204030204" pitchFamily="49" charset="0"/>
                <a:cs typeface="Consolas" panose="020B0609020204030204" pitchFamily="49" charset="0"/>
              </a:rPr>
              <a:t>activity</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cxnSp>
        <p:nvCxnSpPr>
          <p:cNvPr id="44" name="Straight Arrow Connector 43"/>
          <p:cNvCxnSpPr>
            <a:stCxn id="61" idx="4"/>
            <a:endCxn id="111" idx="3"/>
          </p:cNvCxnSpPr>
          <p:nvPr/>
        </p:nvCxnSpPr>
        <p:spPr>
          <a:xfrm flipH="1">
            <a:off x="1893905" y="2145156"/>
            <a:ext cx="735758" cy="297749"/>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2" idx="4"/>
            <a:endCxn id="111"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522333" y="3705330"/>
            <a:ext cx="254000" cy="210581"/>
            <a:chOff x="1957955" y="4364055"/>
            <a:chExt cx="254000" cy="210581"/>
          </a:xfrm>
        </p:grpSpPr>
        <p:sp>
          <p:nvSpPr>
            <p:cNvPr id="47" name="Oval 46"/>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57" name="Oval 56"/>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sp>
        <p:nvSpPr>
          <p:cNvPr id="58" name="Oval 57"/>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59" name="Straight Arrow Connector 58"/>
          <p:cNvCxnSpPr>
            <a:stCxn id="58" idx="4"/>
            <a:endCxn id="6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3" idx="1"/>
            <a:endCxn id="62"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117840" y="1657350"/>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62" name="Oval 61"/>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63" name="Rectangle 62"/>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4" name="Straight Arrow Connector 63"/>
          <p:cNvCxnSpPr>
            <a:stCxn id="63" idx="3"/>
            <a:endCxn id="61" idx="0"/>
          </p:cNvCxnSpPr>
          <p:nvPr/>
        </p:nvCxnSpPr>
        <p:spPr>
          <a:xfrm>
            <a:off x="1899098" y="1365262"/>
            <a:ext cx="730565" cy="292088"/>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314898" y="2390968"/>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94" name="Straight Arrow Connector 93"/>
          <p:cNvCxnSpPr>
            <a:endCxn id="47" idx="0"/>
          </p:cNvCxnSpPr>
          <p:nvPr/>
        </p:nvCxnSpPr>
        <p:spPr>
          <a:xfrm>
            <a:off x="1649333" y="3476483"/>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98" idx="4"/>
            <a:endCxn id="101" idx="3"/>
          </p:cNvCxnSpPr>
          <p:nvPr/>
        </p:nvCxnSpPr>
        <p:spPr>
          <a:xfrm flipH="1">
            <a:off x="1899098" y="3152966"/>
            <a:ext cx="730565" cy="270872"/>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99" idx="4"/>
            <a:endCxn id="101" idx="1"/>
          </p:cNvCxnSpPr>
          <p:nvPr/>
        </p:nvCxnSpPr>
        <p:spPr>
          <a:xfrm>
            <a:off x="648463" y="3152968"/>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2" idx="1"/>
            <a:endCxn id="99" idx="0"/>
          </p:cNvCxnSpPr>
          <p:nvPr/>
        </p:nvCxnSpPr>
        <p:spPr>
          <a:xfrm flipH="1">
            <a:off x="648463" y="2443614"/>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2117840" y="2665160"/>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99" name="Oval 98"/>
          <p:cNvSpPr/>
          <p:nvPr/>
        </p:nvSpPr>
        <p:spPr>
          <a:xfrm>
            <a:off x="136640" y="266516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cxnSp>
        <p:nvCxnSpPr>
          <p:cNvPr id="100" name="Straight Arrow Connector 99"/>
          <p:cNvCxnSpPr>
            <a:stCxn id="72" idx="3"/>
            <a:endCxn id="98" idx="0"/>
          </p:cNvCxnSpPr>
          <p:nvPr/>
        </p:nvCxnSpPr>
        <p:spPr>
          <a:xfrm>
            <a:off x="1899098" y="2443614"/>
            <a:ext cx="730565" cy="221546"/>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314898" y="3371192"/>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111" name="Rectangle 110"/>
          <p:cNvSpPr/>
          <p:nvPr/>
        </p:nvSpPr>
        <p:spPr>
          <a:xfrm>
            <a:off x="1309705" y="2390259"/>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nvGrpSpPr>
          <p:cNvPr id="65" name="Group 64"/>
          <p:cNvGrpSpPr/>
          <p:nvPr/>
        </p:nvGrpSpPr>
        <p:grpSpPr>
          <a:xfrm>
            <a:off x="1160286" y="1735915"/>
            <a:ext cx="957554" cy="330676"/>
            <a:chOff x="1160286" y="1735915"/>
            <a:chExt cx="957554" cy="330676"/>
          </a:xfrm>
          <a:solidFill>
            <a:schemeClr val="bg1">
              <a:lumMod val="95000"/>
            </a:schemeClr>
          </a:solidFill>
        </p:grpSpPr>
        <p:sp>
          <p:nvSpPr>
            <p:cNvPr id="66" name="Rectangle 65"/>
            <p:cNvSpPr/>
            <p:nvPr/>
          </p:nvSpPr>
          <p:spPr>
            <a:xfrm>
              <a:off x="1365698" y="1735915"/>
              <a:ext cx="533400" cy="330676"/>
            </a:xfrm>
            <a:prstGeom prst="rect">
              <a:avLst/>
            </a:prstGeom>
            <a:grp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67" name="Straight Arrow Connector 66"/>
            <p:cNvCxnSpPr>
              <a:endCxn id="66" idx="1"/>
            </p:cNvCxnSpPr>
            <p:nvPr/>
          </p:nvCxnSpPr>
          <p:spPr bwMode="auto">
            <a:xfrm flipV="1">
              <a:off x="1160286" y="1901253"/>
              <a:ext cx="205412" cy="2"/>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cxnSp>
          <p:nvCxnSpPr>
            <p:cNvPr id="68" name="Straight Arrow Connector 67"/>
            <p:cNvCxnSpPr>
              <a:stCxn id="66" idx="3"/>
            </p:cNvCxnSpPr>
            <p:nvPr/>
          </p:nvCxnSpPr>
          <p:spPr bwMode="auto">
            <a:xfrm>
              <a:off x="1899098" y="1901253"/>
              <a:ext cx="218742" cy="0"/>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grpSp>
      <p:grpSp>
        <p:nvGrpSpPr>
          <p:cNvPr id="69" name="Group 68"/>
          <p:cNvGrpSpPr/>
          <p:nvPr/>
        </p:nvGrpSpPr>
        <p:grpSpPr>
          <a:xfrm>
            <a:off x="2893947" y="2073718"/>
            <a:ext cx="533400" cy="662880"/>
            <a:chOff x="2893947" y="2073718"/>
            <a:chExt cx="533400" cy="662880"/>
          </a:xfrm>
          <a:solidFill>
            <a:schemeClr val="bg1">
              <a:lumMod val="95000"/>
            </a:schemeClr>
          </a:solidFill>
        </p:grpSpPr>
        <p:sp>
          <p:nvSpPr>
            <p:cNvPr id="70" name="Rectangle 69"/>
            <p:cNvSpPr/>
            <p:nvPr/>
          </p:nvSpPr>
          <p:spPr>
            <a:xfrm>
              <a:off x="2893947" y="2239820"/>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71" name="Straight Arrow Connector 70"/>
            <p:cNvCxnSpPr>
              <a:endCxn id="70" idx="0"/>
            </p:cNvCxnSpPr>
            <p:nvPr/>
          </p:nvCxnSpPr>
          <p:spPr bwMode="auto">
            <a:xfrm>
              <a:off x="2991577" y="2073718"/>
              <a:ext cx="169070" cy="166102"/>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cxnSp>
          <p:nvCxnSpPr>
            <p:cNvPr id="73" name="Straight Arrow Connector 72"/>
            <p:cNvCxnSpPr>
              <a:stCxn id="70" idx="2"/>
            </p:cNvCxnSpPr>
            <p:nvPr/>
          </p:nvCxnSpPr>
          <p:spPr bwMode="auto">
            <a:xfrm flipH="1">
              <a:off x="2991577" y="2570496"/>
              <a:ext cx="169070" cy="166102"/>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grpSp>
      <p:grpSp>
        <p:nvGrpSpPr>
          <p:cNvPr id="74" name="Group 73"/>
          <p:cNvGrpSpPr/>
          <p:nvPr/>
        </p:nvGrpSpPr>
        <p:grpSpPr>
          <a:xfrm>
            <a:off x="1160286" y="2743725"/>
            <a:ext cx="957554" cy="330676"/>
            <a:chOff x="1160286" y="2743725"/>
            <a:chExt cx="957554" cy="330676"/>
          </a:xfrm>
          <a:solidFill>
            <a:schemeClr val="bg1">
              <a:lumMod val="95000"/>
            </a:schemeClr>
          </a:solidFill>
        </p:grpSpPr>
        <p:sp>
          <p:nvSpPr>
            <p:cNvPr id="75" name="Rectangle 74"/>
            <p:cNvSpPr/>
            <p:nvPr/>
          </p:nvSpPr>
          <p:spPr>
            <a:xfrm>
              <a:off x="1365698" y="2743725"/>
              <a:ext cx="533400" cy="330676"/>
            </a:xfrm>
            <a:prstGeom prst="rect">
              <a:avLst/>
            </a:prstGeom>
            <a:grp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76" name="Straight Arrow Connector 75"/>
            <p:cNvCxnSpPr>
              <a:stCxn id="75" idx="1"/>
            </p:cNvCxnSpPr>
            <p:nvPr/>
          </p:nvCxnSpPr>
          <p:spPr bwMode="auto">
            <a:xfrm flipH="1">
              <a:off x="1160286" y="2909063"/>
              <a:ext cx="205412" cy="2"/>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cxnSp>
          <p:nvCxnSpPr>
            <p:cNvPr id="77" name="Straight Arrow Connector 76"/>
            <p:cNvCxnSpPr>
              <a:endCxn id="75" idx="3"/>
            </p:cNvCxnSpPr>
            <p:nvPr/>
          </p:nvCxnSpPr>
          <p:spPr bwMode="auto">
            <a:xfrm flipH="1">
              <a:off x="1899098" y="2909063"/>
              <a:ext cx="218742" cy="0"/>
            </a:xfrm>
            <a:prstGeom prst="straightConnector1">
              <a:avLst/>
            </a:prstGeom>
            <a:grpFill/>
            <a:ln w="12700" cap="flat" cmpd="sng" algn="ctr">
              <a:solidFill>
                <a:schemeClr val="tx1">
                  <a:lumMod val="50000"/>
                  <a:lumOff val="5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117045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the Top-Level Model</a:t>
            </a:r>
          </a:p>
        </p:txBody>
      </p:sp>
      <p:sp>
        <p:nvSpPr>
          <p:cNvPr id="43" name="Text Box 51"/>
          <p:cNvSpPr txBox="1"/>
          <p:nvPr/>
        </p:nvSpPr>
        <p:spPr>
          <a:xfrm>
            <a:off x="3659153" y="971550"/>
            <a:ext cx="4646647" cy="3970318"/>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dirty="0">
                <a:solidFill>
                  <a:srgbClr val="0070C0"/>
                </a:solidFill>
                <a:latin typeface="Consolas"/>
              </a:rPr>
              <a:t>component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dirty="0">
                <a:solidFill>
                  <a:srgbClr val="0070C0"/>
                </a:solidFill>
                <a:latin typeface="Consolas"/>
              </a:rPr>
              <a:t>pool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dirty="0">
                <a:solidFill>
                  <a:srgbClr val="0070C0"/>
                </a:solidFill>
                <a:latin typeface="Consolas"/>
              </a:rPr>
              <a:t>pool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dirty="0">
                <a:solidFill>
                  <a:srgbClr val="0070C0"/>
                </a:solidFill>
                <a:latin typeface="Consolas"/>
              </a:rPr>
              <a:t>bind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action</a:t>
            </a:r>
            <a:r>
              <a:rPr lang="en-US" sz="1200" dirty="0">
                <a:solidFill>
                  <a:srgbClr val="7F0055"/>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dirty="0">
                <a:solidFill>
                  <a:srgbClr val="0070C0"/>
                </a:solidFill>
                <a:latin typeface="Consolas" panose="020B0609020204030204" pitchFamily="49" charset="0"/>
                <a:cs typeface="Consolas" panose="020B0609020204030204" pitchFamily="49" charset="0"/>
              </a:rPr>
              <a:t>activity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grpSp>
        <p:nvGrpSpPr>
          <p:cNvPr id="4" name="Group 3"/>
          <p:cNvGrpSpPr/>
          <p:nvPr/>
        </p:nvGrpSpPr>
        <p:grpSpPr>
          <a:xfrm>
            <a:off x="136640" y="939716"/>
            <a:ext cx="3004846" cy="1555834"/>
            <a:chOff x="136640" y="939716"/>
            <a:chExt cx="3004846" cy="1555834"/>
          </a:xfrm>
        </p:grpSpPr>
        <p:cxnSp>
          <p:nvCxnSpPr>
            <p:cNvPr id="33" name="Straight Arrow Connector 32"/>
            <p:cNvCxnSpPr>
              <a:stCxn id="70" idx="4"/>
              <a:endCxn id="63" idx="3"/>
            </p:cNvCxnSpPr>
            <p:nvPr/>
          </p:nvCxnSpPr>
          <p:spPr>
            <a:xfrm flipH="1">
              <a:off x="1893905" y="2145156"/>
              <a:ext cx="735758" cy="297749"/>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1" idx="4"/>
              <a:endCxn id="63"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8" name="Straight Arrow Connector 67"/>
            <p:cNvCxnSpPr>
              <a:stCxn id="67" idx="4"/>
              <a:endCxn id="7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71"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117840" y="1657350"/>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71" name="Oval 70"/>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73" name="Rectangle 72"/>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74" name="Straight Arrow Connector 73"/>
            <p:cNvCxnSpPr>
              <a:stCxn id="73" idx="3"/>
              <a:endCxn id="70" idx="0"/>
            </p:cNvCxnSpPr>
            <p:nvPr/>
          </p:nvCxnSpPr>
          <p:spPr>
            <a:xfrm>
              <a:off x="1899098" y="1365262"/>
              <a:ext cx="730565" cy="292088"/>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365698" y="1735915"/>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87" name="Straight Arrow Connector 86"/>
            <p:cNvCxnSpPr>
              <a:stCxn id="71" idx="6"/>
              <a:endCxn id="84" idx="1"/>
            </p:cNvCxnSpPr>
            <p:nvPr/>
          </p:nvCxnSpPr>
          <p:spPr bwMode="auto">
            <a:xfrm flipV="1">
              <a:off x="1160286" y="1901253"/>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88" name="Straight Arrow Connector 87"/>
            <p:cNvCxnSpPr>
              <a:stCxn id="84" idx="3"/>
              <a:endCxn id="70" idx="2"/>
            </p:cNvCxnSpPr>
            <p:nvPr/>
          </p:nvCxnSpPr>
          <p:spPr bwMode="auto">
            <a:xfrm>
              <a:off x="1899098" y="1901253"/>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sp>
          <p:nvSpPr>
            <p:cNvPr id="63" name="Rectangle 62"/>
            <p:cNvSpPr/>
            <p:nvPr/>
          </p:nvSpPr>
          <p:spPr>
            <a:xfrm>
              <a:off x="1309705" y="2390259"/>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cxnSp>
        <p:nvCxnSpPr>
          <p:cNvPr id="46" name="Straight Arrow Connector 45"/>
          <p:cNvCxnSpPr>
            <a:stCxn id="70" idx="5"/>
            <a:endCxn id="58" idx="0"/>
          </p:cNvCxnSpPr>
          <p:nvPr/>
        </p:nvCxnSpPr>
        <p:spPr bwMode="auto">
          <a:xfrm>
            <a:off x="2991577" y="2073718"/>
            <a:ext cx="170723" cy="16735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grpSp>
        <p:nvGrpSpPr>
          <p:cNvPr id="9" name="Group 8"/>
          <p:cNvGrpSpPr/>
          <p:nvPr/>
        </p:nvGrpSpPr>
        <p:grpSpPr>
          <a:xfrm>
            <a:off x="136640" y="3497121"/>
            <a:ext cx="3028950" cy="1524943"/>
            <a:chOff x="136640" y="3497121"/>
            <a:chExt cx="3028950" cy="1524943"/>
          </a:xfrm>
        </p:grpSpPr>
        <p:grpSp>
          <p:nvGrpSpPr>
            <p:cNvPr id="35" name="Group 34"/>
            <p:cNvGrpSpPr/>
            <p:nvPr/>
          </p:nvGrpSpPr>
          <p:grpSpPr>
            <a:xfrm>
              <a:off x="1522333" y="4811483"/>
              <a:ext cx="254000" cy="210581"/>
              <a:chOff x="1957955" y="4364055"/>
              <a:chExt cx="254000" cy="210581"/>
            </a:xfrm>
          </p:grpSpPr>
          <p:sp>
            <p:nvSpPr>
              <p:cNvPr id="65" name="Oval 64"/>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66" name="Oval 65"/>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cxnSp>
          <p:nvCxnSpPr>
            <p:cNvPr id="76" name="Straight Arrow Connector 75"/>
            <p:cNvCxnSpPr>
              <a:endCxn id="65" idx="0"/>
            </p:cNvCxnSpPr>
            <p:nvPr/>
          </p:nvCxnSpPr>
          <p:spPr>
            <a:xfrm>
              <a:off x="1649333" y="4582636"/>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80" idx="4"/>
              <a:endCxn id="83" idx="3"/>
            </p:cNvCxnSpPr>
            <p:nvPr/>
          </p:nvCxnSpPr>
          <p:spPr>
            <a:xfrm flipH="1">
              <a:off x="1899098" y="4259119"/>
              <a:ext cx="730565" cy="270872"/>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1" idx="4"/>
              <a:endCxn id="83" idx="1"/>
            </p:cNvCxnSpPr>
            <p:nvPr/>
          </p:nvCxnSpPr>
          <p:spPr>
            <a:xfrm>
              <a:off x="648463" y="4259121"/>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1"/>
              <a:endCxn id="81" idx="0"/>
            </p:cNvCxnSpPr>
            <p:nvPr/>
          </p:nvCxnSpPr>
          <p:spPr>
            <a:xfrm flipH="1">
              <a:off x="648463" y="3549767"/>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117840" y="3771313"/>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81" name="Oval 80"/>
            <p:cNvSpPr/>
            <p:nvPr/>
          </p:nvSpPr>
          <p:spPr>
            <a:xfrm>
              <a:off x="136640" y="3771315"/>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chemeClr val="tx1"/>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82" name="Straight Arrow Connector 81"/>
            <p:cNvCxnSpPr>
              <a:stCxn id="75" idx="3"/>
              <a:endCxn id="80" idx="0"/>
            </p:cNvCxnSpPr>
            <p:nvPr/>
          </p:nvCxnSpPr>
          <p:spPr>
            <a:xfrm>
              <a:off x="1899098" y="3549767"/>
              <a:ext cx="730565" cy="221546"/>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365698" y="3849878"/>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91" name="Straight Arrow Connector 90"/>
            <p:cNvCxnSpPr>
              <a:stCxn id="85" idx="1"/>
              <a:endCxn id="81" idx="6"/>
            </p:cNvCxnSpPr>
            <p:nvPr/>
          </p:nvCxnSpPr>
          <p:spPr bwMode="auto">
            <a:xfrm flipH="1">
              <a:off x="1160286" y="4015216"/>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92" name="Straight Arrow Connector 91"/>
            <p:cNvCxnSpPr>
              <a:stCxn id="80" idx="2"/>
              <a:endCxn id="85" idx="3"/>
            </p:cNvCxnSpPr>
            <p:nvPr/>
          </p:nvCxnSpPr>
          <p:spPr bwMode="auto">
            <a:xfrm flipH="1">
              <a:off x="1899098" y="4015216"/>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47" name="Straight Arrow Connector 46"/>
            <p:cNvCxnSpPr>
              <a:stCxn id="45" idx="2"/>
              <a:endCxn id="80" idx="7"/>
            </p:cNvCxnSpPr>
            <p:nvPr/>
          </p:nvCxnSpPr>
          <p:spPr bwMode="auto">
            <a:xfrm flipH="1">
              <a:off x="2991577" y="3638550"/>
              <a:ext cx="174013" cy="204201"/>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sp>
          <p:nvSpPr>
            <p:cNvPr id="83" name="Rectangle 82"/>
            <p:cNvSpPr/>
            <p:nvPr/>
          </p:nvSpPr>
          <p:spPr>
            <a:xfrm>
              <a:off x="1314898" y="4477345"/>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sp>
          <p:nvSpPr>
            <p:cNvPr id="75" name="Rectangle 74"/>
            <p:cNvSpPr/>
            <p:nvPr/>
          </p:nvSpPr>
          <p:spPr>
            <a:xfrm>
              <a:off x="1314898" y="3497121"/>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grpSp>
        <p:nvGrpSpPr>
          <p:cNvPr id="8" name="Group 7"/>
          <p:cNvGrpSpPr/>
          <p:nvPr/>
        </p:nvGrpSpPr>
        <p:grpSpPr>
          <a:xfrm>
            <a:off x="1094194" y="2241074"/>
            <a:ext cx="2338096" cy="1397476"/>
            <a:chOff x="1094194" y="2241074"/>
            <a:chExt cx="2338096" cy="1397476"/>
          </a:xfrm>
        </p:grpSpPr>
        <p:sp>
          <p:nvSpPr>
            <p:cNvPr id="45" name="Rectangle 44"/>
            <p:cNvSpPr/>
            <p:nvPr/>
          </p:nvSpPr>
          <p:spPr>
            <a:xfrm>
              <a:off x="2898890" y="33078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57" name="Oval 56"/>
            <p:cNvSpPr/>
            <p:nvPr/>
          </p:nvSpPr>
          <p:spPr>
            <a:xfrm>
              <a:off x="1094194" y="2713778"/>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chemeClr val="bg1">
                      <a:lumMod val="50000"/>
                    </a:schemeClr>
                  </a:solidFill>
                  <a:ea typeface="Calibri" panose="020F0502020204030204" pitchFamily="34" charset="0"/>
                  <a:cs typeface="Arial" panose="020B0604020202020204" pitchFamily="34" charset="0"/>
                </a:rPr>
                <a:t>m2m</a:t>
              </a:r>
              <a:endParaRPr lang="en-US" sz="1200" b="1" dirty="0">
                <a:solidFill>
                  <a:schemeClr val="bg1">
                    <a:lumMod val="50000"/>
                  </a:schemeClr>
                </a:solidFill>
                <a:ea typeface="Calibri" panose="020F0502020204030204" pitchFamily="34" charset="0"/>
                <a:cs typeface="Arial" panose="020B0604020202020204" pitchFamily="34" charset="0"/>
              </a:endParaRPr>
            </a:p>
          </p:txBody>
        </p:sp>
        <p:sp>
          <p:nvSpPr>
            <p:cNvPr id="58" name="Rectangle 57"/>
            <p:cNvSpPr/>
            <p:nvPr/>
          </p:nvSpPr>
          <p:spPr>
            <a:xfrm>
              <a:off x="2895600" y="22410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a:solidFill>
                    <a:schemeClr val="bg1">
                      <a:lumMod val="50000"/>
                    </a:schemeClr>
                  </a:solidFill>
                  <a:ea typeface="Calibri" panose="020F0502020204030204" pitchFamily="34" charset="0"/>
                  <a:cs typeface="Arial" panose="020B0604020202020204" pitchFamily="34" charset="0"/>
                </a:rPr>
                <a:t>data</a:t>
              </a:r>
              <a:endParaRPr lang="en-US" sz="1200" b="1" dirty="0">
                <a:solidFill>
                  <a:schemeClr val="bg1">
                    <a:lumMod val="50000"/>
                  </a:schemeClr>
                </a:solidFill>
                <a:ea typeface="Calibri" panose="020F0502020204030204" pitchFamily="34" charset="0"/>
                <a:cs typeface="Arial" panose="020B0604020202020204" pitchFamily="34" charset="0"/>
              </a:endParaRPr>
            </a:p>
          </p:txBody>
        </p:sp>
        <p:cxnSp>
          <p:nvCxnSpPr>
            <p:cNvPr id="59" name="Straight Arrow Connector 58"/>
            <p:cNvCxnSpPr>
              <a:stCxn id="58" idx="2"/>
              <a:endCxn id="57" idx="7"/>
            </p:cNvCxnSpPr>
            <p:nvPr/>
          </p:nvCxnSpPr>
          <p:spPr bwMode="auto">
            <a:xfrm flipH="1">
              <a:off x="1967931" y="2571750"/>
              <a:ext cx="1194369" cy="21346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0" name="Straight Arrow Connector 59"/>
            <p:cNvCxnSpPr>
              <a:stCxn id="57" idx="5"/>
              <a:endCxn id="45" idx="0"/>
            </p:cNvCxnSpPr>
            <p:nvPr/>
          </p:nvCxnSpPr>
          <p:spPr bwMode="auto">
            <a:xfrm>
              <a:off x="1967931" y="3130146"/>
              <a:ext cx="1197659" cy="177728"/>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1" name="Straight Arrow Connector 60"/>
            <p:cNvCxnSpPr>
              <a:stCxn id="63" idx="2"/>
              <a:endCxn id="57" idx="0"/>
            </p:cNvCxnSpPr>
            <p:nvPr/>
          </p:nvCxnSpPr>
          <p:spPr>
            <a:xfrm>
              <a:off x="1601805" y="2495550"/>
              <a:ext cx="4212" cy="218228"/>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4"/>
              <a:endCxn id="75" idx="0"/>
            </p:cNvCxnSpPr>
            <p:nvPr/>
          </p:nvCxnSpPr>
          <p:spPr>
            <a:xfrm>
              <a:off x="1606017" y="3201584"/>
              <a:ext cx="981" cy="295537"/>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2893947" y="2239820"/>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90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44444E-6 -0.21482 L 4.44444E-6 3.58025E-6 " pathEditMode="relative" rAng="0" ptsTypes="AA">
                                      <p:cBhvr>
                                        <p:cTn id="6" dur="1000" fill="hold"/>
                                        <p:tgtEl>
                                          <p:spTgt spid="9"/>
                                        </p:tgtEl>
                                        <p:attrNameLst>
                                          <p:attrName>ppt_x</p:attrName>
                                          <p:attrName>ppt_y</p:attrName>
                                        </p:attrNameLst>
                                      </p:cBhvr>
                                      <p:rCtr x="0" y="10741"/>
                                    </p:animMotion>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Mapping to Implementation</a:t>
            </a:r>
            <a:endParaRPr lang="en-US" dirty="0"/>
          </a:p>
        </p:txBody>
      </p:sp>
      <p:sp>
        <p:nvSpPr>
          <p:cNvPr id="5" name="Content Placeholder 4"/>
          <p:cNvSpPr>
            <a:spLocks noGrp="1"/>
          </p:cNvSpPr>
          <p:nvPr>
            <p:ph idx="1"/>
          </p:nvPr>
        </p:nvSpPr>
        <p:spPr/>
        <p:txBody>
          <a:bodyPr>
            <a:normAutofit/>
          </a:bodyPr>
          <a:lstStyle/>
          <a:p>
            <a:r>
              <a:rPr lang="en-US" sz="1800" b="1" dirty="0">
                <a:solidFill>
                  <a:srgbClr val="0070C0"/>
                </a:solidFill>
                <a:latin typeface="Consolas" panose="020B0609020204030204" pitchFamily="49" charset="0"/>
              </a:rPr>
              <a:t>exec</a:t>
            </a:r>
            <a:r>
              <a:rPr lang="en-US" sz="1800" dirty="0">
                <a:solidFill>
                  <a:srgbClr val="0070C0"/>
                </a:solidFill>
              </a:rPr>
              <a:t> </a:t>
            </a:r>
            <a:r>
              <a:rPr lang="en-US" sz="1800" dirty="0"/>
              <a:t>blocks define target language implementation for actions</a:t>
            </a:r>
          </a:p>
          <a:p>
            <a:pPr lvl="1"/>
            <a:r>
              <a:rPr lang="en-US" sz="1400" dirty="0"/>
              <a:t>Target-language templates (C or SV)</a:t>
            </a:r>
          </a:p>
          <a:p>
            <a:pPr lvl="1"/>
            <a:r>
              <a:rPr lang="en-US" sz="1400" dirty="0"/>
              <a:t>Import external procedures from legacy code</a:t>
            </a:r>
          </a:p>
          <a:p>
            <a:r>
              <a:rPr lang="en-US" sz="1800" dirty="0"/>
              <a:t>Exec blocks can only be defined for leaf-level actions</a:t>
            </a:r>
          </a:p>
          <a:p>
            <a:pPr lvl="1"/>
            <a:r>
              <a:rPr lang="en-US" sz="1400" b="1" dirty="0">
                <a:solidFill>
                  <a:srgbClr val="0070C0"/>
                </a:solidFill>
                <a:latin typeface="Consolas" panose="020B0609020204030204" pitchFamily="49" charset="0"/>
              </a:rPr>
              <a:t>activity</a:t>
            </a:r>
            <a:r>
              <a:rPr lang="en-US" sz="1400" dirty="0">
                <a:solidFill>
                  <a:srgbClr val="0070C0"/>
                </a:solidFill>
              </a:rPr>
              <a:t> </a:t>
            </a:r>
            <a:r>
              <a:rPr lang="en-US" sz="1400" dirty="0"/>
              <a:t>and </a:t>
            </a:r>
            <a:r>
              <a:rPr lang="en-US" sz="1400" b="1" dirty="0">
                <a:solidFill>
                  <a:srgbClr val="0070C0"/>
                </a:solidFill>
                <a:latin typeface="Consolas" panose="020B0609020204030204" pitchFamily="49" charset="0"/>
              </a:rPr>
              <a:t>exec body </a:t>
            </a:r>
            <a:r>
              <a:rPr lang="en-US" sz="1400" dirty="0"/>
              <a:t>block are mutually exclusive</a:t>
            </a:r>
          </a:p>
          <a:p>
            <a:pPr lvl="1"/>
            <a:endParaRPr lang="en-US" sz="1400" dirty="0"/>
          </a:p>
        </p:txBody>
      </p:sp>
      <p:sp>
        <p:nvSpPr>
          <p:cNvPr id="4" name="Rectangle 3"/>
          <p:cNvSpPr/>
          <p:nvPr/>
        </p:nvSpPr>
        <p:spPr>
          <a:xfrm>
            <a:off x="76200" y="2571750"/>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dirty="0">
                <a:solidFill>
                  <a:srgbClr val="000000"/>
                </a:solidFill>
                <a:latin typeface="Consolas"/>
              </a:rPr>
              <a:t>  </a:t>
            </a:r>
            <a:r>
              <a:rPr lang="en-US" sz="1200" b="1" dirty="0">
                <a:solidFill>
                  <a:srgbClr val="0070C0"/>
                </a:solidFill>
                <a:latin typeface="Consolas"/>
              </a:rPr>
              <a:t>exec body </a:t>
            </a:r>
            <a:r>
              <a:rPr lang="en-US" sz="1200" b="1" dirty="0">
                <a:solidFill>
                  <a:srgbClr val="000000"/>
                </a:solidFill>
                <a:latin typeface="Consolas"/>
              </a:rPr>
              <a:t>C  =</a:t>
            </a:r>
            <a:r>
              <a:rPr lang="en-US" sz="1200" dirty="0">
                <a:solidFill>
                  <a:srgbClr val="000000"/>
                </a:solidFill>
                <a:latin typeface="Consolas"/>
              </a:rPr>
              <a:t> </a:t>
            </a:r>
            <a:r>
              <a:rPr lang="en-US" sz="1200" b="1" dirty="0">
                <a:solidFill>
                  <a:srgbClr val="0070C0"/>
                </a:solidFill>
                <a:latin typeface="Consolas"/>
              </a:rPr>
              <a:t>"""</a:t>
            </a:r>
            <a:br>
              <a:rPr lang="en-US" sz="1200" b="1" dirty="0">
                <a:solidFill>
                  <a:srgbClr val="0070C0"/>
                </a:solidFill>
                <a:latin typeface="Consolas"/>
              </a:rPr>
            </a:br>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br>
              <a:rPr lang="en-US" sz="1200" dirty="0">
                <a:solidFill>
                  <a:srgbClr val="000000"/>
                </a:solidFill>
                <a:latin typeface="Consolas"/>
              </a:rPr>
            </a:br>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data.size</a:t>
            </a:r>
            <a:r>
              <a:rPr lang="en-US" sz="1200" b="1" dirty="0">
                <a:solidFill>
                  <a:srgbClr val="0070C0"/>
                </a:solidFill>
                <a:latin typeface="Consolas"/>
              </a:rPr>
              <a:t>}}</a:t>
            </a:r>
            <a:r>
              <a:rPr lang="en-US" sz="1200" dirty="0">
                <a:solidFill>
                  <a:srgbClr val="000000"/>
                </a:solidFill>
                <a:latin typeface="Consolas"/>
              </a:rPr>
              <a:t> );</a:t>
            </a:r>
            <a:br>
              <a:rPr lang="en-US" sz="1200" dirty="0">
                <a:solidFill>
                  <a:srgbClr val="000000"/>
                </a:solidFill>
                <a:latin typeface="Consolas"/>
              </a:rPr>
            </a:br>
            <a:r>
              <a:rPr lang="en-US" sz="1200" dirty="0">
                <a:solidFill>
                  <a:srgbClr val="000000"/>
                </a:solidFill>
                <a:latin typeface="Consolas"/>
              </a:rPr>
              <a:t>    </a:t>
            </a:r>
            <a:r>
              <a:rPr lang="en-US" sz="1200" b="1" dirty="0">
                <a:solidFill>
                  <a:srgbClr val="0070C0"/>
                </a:solidFill>
                <a:latin typeface="Consolas"/>
              </a:rPr>
              <a:t>"""</a:t>
            </a:r>
            <a:br>
              <a:rPr lang="en-US" sz="1200" b="1" dirty="0">
                <a:solidFill>
                  <a:srgbClr val="0070C0"/>
                </a:solidFill>
                <a:latin typeface="Consolas"/>
              </a:rPr>
            </a:br>
            <a:r>
              <a:rPr lang="en-US" sz="1200" dirty="0">
                <a:solidFill>
                  <a:srgbClr val="000000"/>
                </a:solidFill>
                <a:latin typeface="Consolas"/>
              </a:rPr>
              <a:t>  }</a:t>
            </a:r>
          </a:p>
          <a:p>
            <a:r>
              <a:rPr lang="en-US" sz="1200" dirty="0">
                <a:solidFill>
                  <a:srgbClr val="000000"/>
                </a:solidFill>
                <a:latin typeface="Consolas"/>
              </a:rPr>
              <a:t>}</a:t>
            </a:r>
          </a:p>
        </p:txBody>
      </p:sp>
      <p:sp>
        <p:nvSpPr>
          <p:cNvPr id="19" name="Rectangle 18"/>
          <p:cNvSpPr/>
          <p:nvPr/>
        </p:nvSpPr>
        <p:spPr>
          <a:xfrm>
            <a:off x="76202" y="2571750"/>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b="1" dirty="0">
                <a:solidFill>
                  <a:srgbClr val="000000"/>
                </a:solidFill>
                <a:latin typeface="Consolas"/>
              </a:rPr>
              <a:t>  </a:t>
            </a:r>
            <a:r>
              <a:rPr lang="en-US" sz="1200" b="1" dirty="0">
                <a:solidFill>
                  <a:srgbClr val="0070C0"/>
                </a:solidFill>
                <a:latin typeface="Consolas"/>
              </a:rPr>
              <a:t>exec body </a:t>
            </a:r>
            <a:r>
              <a:rPr lang="en-US" sz="1200" b="1" dirty="0">
                <a:solidFill>
                  <a:srgbClr val="000000"/>
                </a:solidFill>
                <a:latin typeface="Consolas"/>
              </a:rPr>
              <a:t>SV = </a:t>
            </a:r>
            <a:r>
              <a:rPr lang="en-US" sz="1200" b="1" dirty="0">
                <a:solidFill>
                  <a:srgbClr val="0070C0"/>
                </a:solidFill>
                <a:latin typeface="Consolas"/>
              </a:rPr>
              <a:t>"""</a:t>
            </a:r>
          </a:p>
          <a:p>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data.size</a:t>
            </a:r>
            <a:r>
              <a:rPr lang="en-US" sz="1200" b="1" dirty="0">
                <a:solidFill>
                  <a:srgbClr val="0070C0"/>
                </a:solidFill>
                <a:latin typeface="Consolas"/>
              </a:rPr>
              <a:t>}}</a:t>
            </a:r>
            <a:r>
              <a:rPr lang="en-US" sz="1200" dirty="0">
                <a:solidFill>
                  <a:srgbClr val="000000"/>
                </a:solidFill>
                <a:latin typeface="Consolas"/>
              </a:rPr>
              <a:t> );</a:t>
            </a:r>
          </a:p>
          <a:p>
            <a:r>
              <a:rPr lang="en-US" sz="1200" dirty="0">
                <a:solidFill>
                  <a:srgbClr val="000000"/>
                </a:solidFill>
                <a:latin typeface="Consolas"/>
              </a:rPr>
              <a:t>    </a:t>
            </a:r>
            <a:r>
              <a:rPr lang="en-US" sz="1200" b="1" dirty="0">
                <a:solidFill>
                  <a:srgbClr val="0070C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p>
        </p:txBody>
      </p:sp>
      <p:sp>
        <p:nvSpPr>
          <p:cNvPr id="20" name="Rectangle 19"/>
          <p:cNvSpPr/>
          <p:nvPr/>
        </p:nvSpPr>
        <p:spPr>
          <a:xfrm>
            <a:off x="76200" y="2571750"/>
            <a:ext cx="5105401" cy="2492990"/>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a:t>
            </a: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dirty="0">
                <a:solidFill>
                  <a:srgbClr val="000000"/>
                </a:solidFill>
                <a:latin typeface="Consolas"/>
              </a:rPr>
              <a:t>  </a:t>
            </a:r>
            <a:r>
              <a:rPr lang="en-US" sz="1200" b="1" dirty="0">
                <a:solidFill>
                  <a:srgbClr val="0070C0"/>
                </a:solidFill>
                <a:latin typeface="Consolas"/>
              </a:rPr>
              <a:t>exec body {</a:t>
            </a:r>
          </a:p>
          <a:p>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data.stop_bits</a:t>
            </a:r>
            <a:r>
              <a:rPr lang="en-US" sz="1200" b="1" dirty="0">
                <a:solidFill>
                  <a:srgbClr val="0070C0"/>
                </a:solidFill>
                <a:latin typeface="Consolas"/>
              </a:rPr>
              <a:t>  </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data.stop_bits</a:t>
            </a:r>
            <a:r>
              <a:rPr lang="en-US" sz="1200" b="1" dirty="0">
                <a:solidFill>
                  <a:srgbClr val="0070C0"/>
                </a:solidFill>
                <a:latin typeface="Consolas"/>
              </a:rPr>
              <a:t>  </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data.size</a:t>
            </a:r>
            <a:r>
              <a:rPr lang="en-US" sz="1200" b="1" dirty="0">
                <a:solidFill>
                  <a:srgbClr val="0070C0"/>
                </a:solidFill>
                <a:latin typeface="Consolas"/>
              </a:rPr>
              <a:t>  </a:t>
            </a:r>
            <a:r>
              <a:rPr lang="en-US" sz="1200" dirty="0">
                <a:solidFill>
                  <a:srgbClr val="000000"/>
                </a:solidFill>
                <a:latin typeface="Consolas"/>
              </a:rPr>
              <a:t> );</a:t>
            </a:r>
          </a:p>
          <a:p>
            <a:r>
              <a:rPr lang="en-US" sz="1200" dirty="0">
                <a:solidFill>
                  <a:srgbClr val="000000"/>
                </a:solidFill>
                <a:latin typeface="Consolas"/>
              </a:rPr>
              <a:t>    </a:t>
            </a:r>
            <a:r>
              <a:rPr lang="en-US" sz="1200" b="1" dirty="0">
                <a:solidFill>
                  <a:srgbClr val="0070C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p>
        </p:txBody>
      </p:sp>
      <p:grpSp>
        <p:nvGrpSpPr>
          <p:cNvPr id="17" name="Group 16"/>
          <p:cNvGrpSpPr/>
          <p:nvPr/>
        </p:nvGrpSpPr>
        <p:grpSpPr>
          <a:xfrm>
            <a:off x="1828801" y="3192491"/>
            <a:ext cx="2961195" cy="914400"/>
            <a:chOff x="5410200" y="3028950"/>
            <a:chExt cx="2961195" cy="914400"/>
          </a:xfrm>
        </p:grpSpPr>
        <p:cxnSp>
          <p:nvCxnSpPr>
            <p:cNvPr id="10" name="Straight Arrow Connector 9"/>
            <p:cNvCxnSpPr/>
            <p:nvPr/>
          </p:nvCxnSpPr>
          <p:spPr bwMode="auto">
            <a:xfrm flipH="1">
              <a:off x="5410200" y="3409950"/>
              <a:ext cx="1600200" cy="53340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14" name="Straight Arrow Connector 13"/>
            <p:cNvCxnSpPr/>
            <p:nvPr/>
          </p:nvCxnSpPr>
          <p:spPr bwMode="auto">
            <a:xfrm>
              <a:off x="6477000" y="3486150"/>
              <a:ext cx="228600" cy="45555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9" name="Rectangle 8"/>
            <p:cNvSpPr/>
            <p:nvPr/>
          </p:nvSpPr>
          <p:spPr bwMode="auto">
            <a:xfrm>
              <a:off x="6248400" y="3028950"/>
              <a:ext cx="2122995" cy="538609"/>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"Moustache" notation</a:t>
              </a:r>
              <a:br>
                <a:rPr lang="en-US" sz="1600" dirty="0"/>
              </a:br>
              <a:r>
                <a:rPr lang="en-US" sz="1600" dirty="0"/>
                <a:t>to refer to PSS fields </a:t>
              </a:r>
            </a:p>
          </p:txBody>
        </p:sp>
      </p:grpSp>
      <p:sp>
        <p:nvSpPr>
          <p:cNvPr id="21" name="Rectangle 20"/>
          <p:cNvSpPr/>
          <p:nvPr/>
        </p:nvSpPr>
        <p:spPr>
          <a:xfrm>
            <a:off x="5543548" y="2562225"/>
            <a:ext cx="3448051" cy="2123658"/>
          </a:xfrm>
          <a:prstGeom prst="rect">
            <a:avLst/>
          </a:prstGeom>
          <a:solidFill>
            <a:schemeClr val="bg1"/>
          </a:solidFill>
          <a:ln>
            <a:solidFill>
              <a:schemeClr val="tx1"/>
            </a:solidFill>
          </a:ln>
        </p:spPr>
        <p:txBody>
          <a:bodyPr wrap="square">
            <a:spAutoFit/>
          </a:bodyPr>
          <a:lstStyle/>
          <a:p>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main(</a:t>
            </a:r>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a:t>
            </a:r>
            <a:r>
              <a:rPr lang="en-US" sz="1200" b="1" dirty="0" err="1">
                <a:solidFill>
                  <a:srgbClr val="000000"/>
                </a:solidFill>
                <a:latin typeface="Consolas" panose="020B0609020204030204" pitchFamily="49" charset="0"/>
              </a:rPr>
              <a:t>argc</a:t>
            </a:r>
            <a:r>
              <a:rPr lang="en-US" sz="1200" b="1" dirty="0">
                <a:solidFill>
                  <a:srgbClr val="000000"/>
                </a:solidFill>
                <a:latin typeface="Consolas" panose="020B0609020204030204" pitchFamily="49" charset="0"/>
              </a:rPr>
              <a:t>, </a:t>
            </a:r>
            <a:r>
              <a:rPr lang="en-US" sz="1200" b="1" dirty="0">
                <a:solidFill>
                  <a:srgbClr val="0070C0"/>
                </a:solidFill>
                <a:latin typeface="Consolas" panose="020B0609020204030204" pitchFamily="49" charset="0"/>
              </a:rPr>
              <a:t>char </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argv</a:t>
            </a:r>
            <a:r>
              <a:rPr lang="en-US" sz="1200" b="1" dirty="0">
                <a:solidFill>
                  <a:srgbClr val="000000"/>
                </a:solidFill>
                <a:latin typeface="Consolas" panose="020B0609020204030204" pitchFamily="49" charset="0"/>
              </a:rPr>
              <a:t>) {</a:t>
            </a:r>
          </a:p>
          <a:p>
            <a:endParaRPr lang="en-US" sz="1200" dirty="0">
              <a:solidFill>
                <a:srgbClr val="3F7F5F"/>
              </a:solidFill>
              <a:latin typeface="Consolas" panose="020B0609020204030204" pitchFamily="49" charset="0"/>
            </a:endParaRPr>
          </a:p>
          <a:p>
            <a:endParaRPr lang="en-US" sz="1200" dirty="0">
              <a:solidFill>
                <a:srgbClr val="3F7F5F"/>
              </a:solidFill>
              <a:latin typeface="Consolas" panose="020B0609020204030204" pitchFamily="49" charset="0"/>
            </a:endParaRP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7F0055"/>
                </a:solidFill>
                <a:latin typeface="Consolas" panose="020B0609020204030204" pitchFamily="49" charset="0"/>
              </a:rPr>
              <a:t>    </a:t>
            </a:r>
            <a:r>
              <a:rPr lang="en-US" sz="1200" b="1" dirty="0">
                <a:solidFill>
                  <a:srgbClr val="0070C0"/>
                </a:solidFill>
                <a:latin typeface="Consolas" panose="020B0609020204030204" pitchFamily="49" charset="0"/>
              </a:rPr>
              <a:t>return </a:t>
            </a:r>
            <a:r>
              <a:rPr lang="en-US" sz="1200" b="1" dirty="0">
                <a:solidFill>
                  <a:srgbClr val="000000"/>
                </a:solidFill>
                <a:latin typeface="Consolas" panose="020B0609020204030204" pitchFamily="49" charset="0"/>
              </a:rPr>
              <a:t>0;</a:t>
            </a:r>
          </a:p>
          <a:p>
            <a:r>
              <a:rPr lang="en-US" sz="1200" dirty="0">
                <a:solidFill>
                  <a:srgbClr val="000000"/>
                </a:solidFill>
                <a:latin typeface="Consolas" panose="020B0609020204030204" pitchFamily="49" charset="0"/>
              </a:rPr>
              <a:t>}</a:t>
            </a:r>
          </a:p>
        </p:txBody>
      </p:sp>
      <p:sp>
        <p:nvSpPr>
          <p:cNvPr id="22" name="Rectangle 21"/>
          <p:cNvSpPr/>
          <p:nvPr/>
        </p:nvSpPr>
        <p:spPr>
          <a:xfrm>
            <a:off x="5543547" y="2562225"/>
            <a:ext cx="3448051" cy="2123658"/>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class </a:t>
            </a:r>
            <a:r>
              <a:rPr lang="en-US" sz="1200" b="1" dirty="0">
                <a:solidFill>
                  <a:srgbClr val="000000"/>
                </a:solidFill>
                <a:latin typeface="Consolas" panose="020B0609020204030204" pitchFamily="49" charset="0"/>
              </a:rPr>
              <a:t>uvm_test1 </a:t>
            </a:r>
            <a:r>
              <a:rPr lang="en-US" sz="1200" b="1" dirty="0">
                <a:solidFill>
                  <a:srgbClr val="0070C0"/>
                </a:solidFill>
                <a:latin typeface="Consolas" panose="020B0609020204030204" pitchFamily="49" charset="0"/>
              </a:rPr>
              <a:t>extends </a:t>
            </a:r>
            <a:r>
              <a:rPr lang="en-US" sz="1200" b="1" dirty="0" err="1">
                <a:solidFill>
                  <a:srgbClr val="000000"/>
                </a:solidFill>
                <a:latin typeface="Consolas" panose="020B0609020204030204" pitchFamily="49" charset="0"/>
              </a:rPr>
              <a:t>uvm_test_base</a:t>
            </a:r>
            <a:r>
              <a:rPr lang="en-US" sz="1200" b="1" dirty="0">
                <a:solidFill>
                  <a:srgbClr val="000000"/>
                </a:solidFill>
                <a:latin typeface="Consolas" panose="020B0609020204030204" pitchFamily="49" charset="0"/>
              </a:rPr>
              <a:t>;</a:t>
            </a:r>
          </a:p>
          <a:p>
            <a:endParaRPr lang="en-US" sz="1200" dirty="0">
              <a:latin typeface="Consolas" panose="020B0609020204030204" pitchFamily="49" charset="0"/>
            </a:endParaRPr>
          </a:p>
          <a:p>
            <a:r>
              <a:rPr lang="en-US" sz="1200" b="1" dirty="0">
                <a:solidFill>
                  <a:srgbClr val="800040"/>
                </a:solidFill>
                <a:latin typeface="Consolas" panose="020B0609020204030204" pitchFamily="49" charset="0"/>
              </a:rPr>
              <a:t>  </a:t>
            </a:r>
            <a:r>
              <a:rPr lang="en-US" sz="1200" b="1" dirty="0">
                <a:solidFill>
                  <a:srgbClr val="0070C0"/>
                </a:solidFill>
                <a:latin typeface="Consolas" panose="020B0609020204030204" pitchFamily="49" charset="0"/>
              </a:rPr>
              <a:t>virtual task </a:t>
            </a:r>
            <a:r>
              <a:rPr lang="en-US" sz="1200" b="1" dirty="0">
                <a:solidFill>
                  <a:srgbClr val="000000"/>
                </a:solidFill>
                <a:latin typeface="Consolas" panose="020B0609020204030204" pitchFamily="49" charset="0"/>
              </a:rPr>
              <a:t>body();</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800040"/>
                </a:solidFill>
                <a:latin typeface="Consolas" panose="020B0609020204030204" pitchFamily="49" charset="0"/>
              </a:rPr>
              <a:t>  </a:t>
            </a:r>
            <a:r>
              <a:rPr lang="en-US" sz="1200" b="1" dirty="0" err="1">
                <a:solidFill>
                  <a:srgbClr val="0070C0"/>
                </a:solidFill>
                <a:latin typeface="Consolas" panose="020B0609020204030204" pitchFamily="49" charset="0"/>
              </a:rPr>
              <a:t>endtask</a:t>
            </a:r>
            <a:endParaRPr lang="en-US" sz="1200" b="1" dirty="0">
              <a:solidFill>
                <a:srgbClr val="0070C0"/>
              </a:solidFill>
              <a:latin typeface="Consolas" panose="020B0609020204030204" pitchFamily="49" charset="0"/>
            </a:endParaRPr>
          </a:p>
          <a:p>
            <a:r>
              <a:rPr lang="en-US" sz="1200" b="1" dirty="0" err="1">
                <a:solidFill>
                  <a:srgbClr val="0070C0"/>
                </a:solidFill>
                <a:latin typeface="Consolas" panose="020B0609020204030204" pitchFamily="49" charset="0"/>
              </a:rPr>
              <a:t>endclass</a:t>
            </a:r>
            <a:endParaRPr lang="en-US" sz="1400" b="1" dirty="0">
              <a:solidFill>
                <a:srgbClr val="0070C0"/>
              </a:solidFill>
              <a:latin typeface="Consolas" panose="020B0609020204030204" pitchFamily="49" charset="0"/>
              <a:ea typeface="Calibri" panose="020F0502020204030204" pitchFamily="34" charset="0"/>
              <a:cs typeface="Consolas" panose="020B0609020204030204" pitchFamily="49" charset="0"/>
            </a:endParaRPr>
          </a:p>
        </p:txBody>
      </p:sp>
    </p:spTree>
    <p:extLst>
      <p:ext uri="{BB962C8B-B14F-4D97-AF65-F5344CB8AC3E}">
        <p14:creationId xmlns:p14="http://schemas.microsoft.com/office/powerpoint/2010/main" val="25130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Effect transition="in" filter="wipe(left)">
                                      <p:cBhvr>
                                        <p:cTn id="11" dur="500"/>
                                        <p:tgtEl>
                                          <p:spTgt spid="4">
                                            <p:txEl>
                                              <p:pRg st="7" end="7"/>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up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par>
                                <p:cTn id="35" presetID="22" presetClass="exit" presetSubtype="8" fill="hold" nodeType="withEffect">
                                  <p:stCondLst>
                                    <p:cond delay="0"/>
                                  </p:stCondLst>
                                  <p:childTnLst>
                                    <p:animEffect transition="out" filter="wipe(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1000"/>
                                        <p:tgtEl>
                                          <p:spTgt spid="22"/>
                                        </p:tgtEl>
                                      </p:cBhvr>
                                    </p:animEffect>
                                    <p:set>
                                      <p:cBhvr>
                                        <p:cTn id="46" dur="1" fill="hold">
                                          <p:stCondLst>
                                            <p:cond delay="999"/>
                                          </p:stCondLst>
                                        </p:cTn>
                                        <p:tgtEl>
                                          <p:spTgt spid="22"/>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2"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par>
                          <p:cTn id="51" fill="hold">
                            <p:stCondLst>
                              <p:cond delay="2000"/>
                            </p:stCondLst>
                            <p:childTnLst>
                              <p:par>
                                <p:cTn id="52" presetID="10" presetClass="exit" presetSubtype="0" fill="hold" grpId="3" nodeType="afterEffect">
                                  <p:stCondLst>
                                    <p:cond delay="0"/>
                                  </p:stCondLst>
                                  <p:childTnLst>
                                    <p:animEffect transition="out" filter="fade">
                                      <p:cBhvr>
                                        <p:cTn id="53" dur="1000"/>
                                        <p:tgtEl>
                                          <p:spTgt spid="22"/>
                                        </p:tgtEl>
                                      </p:cBhvr>
                                    </p:animEffect>
                                    <p:set>
                                      <p:cBhvr>
                                        <p:cTn id="54" dur="1" fill="hold">
                                          <p:stCondLst>
                                            <p:cond delay="999"/>
                                          </p:stCondLst>
                                        </p:cTn>
                                        <p:tgtEl>
                                          <p:spTgt spid="22"/>
                                        </p:tgtEl>
                                        <p:attrNameLst>
                                          <p:attrName>style.visibility</p:attrName>
                                        </p:attrNameLst>
                                      </p:cBhvr>
                                      <p:to>
                                        <p:strVal val="hidden"/>
                                      </p:to>
                                    </p:set>
                                  </p:childTnLst>
                                </p:cTn>
                              </p:par>
                            </p:childTnLst>
                          </p:cTn>
                        </p:par>
                        <p:par>
                          <p:cTn id="55" fill="hold">
                            <p:stCondLst>
                              <p:cond delay="3000"/>
                            </p:stCondLst>
                            <p:childTnLst>
                              <p:par>
                                <p:cTn id="56" presetID="10" presetClass="entr" presetSubtype="0" fill="hold" grpId="4"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childTnLst>
                                </p:cTn>
                              </p:par>
                            </p:childTnLst>
                          </p:cTn>
                        </p:par>
                        <p:par>
                          <p:cTn id="59" fill="hold">
                            <p:stCondLst>
                              <p:cond delay="4000"/>
                            </p:stCondLst>
                            <p:childTnLst>
                              <p:par>
                                <p:cTn id="60" presetID="10" presetClass="exit" presetSubtype="0" fill="hold" grpId="5" nodeType="afterEffect">
                                  <p:stCondLst>
                                    <p:cond delay="0"/>
                                  </p:stCondLst>
                                  <p:childTnLst>
                                    <p:animEffect transition="out" filter="fade">
                                      <p:cBhvr>
                                        <p:cTn id="61" dur="1000"/>
                                        <p:tgtEl>
                                          <p:spTgt spid="22"/>
                                        </p:tgtEl>
                                      </p:cBhvr>
                                    </p:animEffect>
                                    <p:set>
                                      <p:cBhvr>
                                        <p:cTn id="62" dur="1" fill="hold">
                                          <p:stCondLst>
                                            <p:cond delay="999"/>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wipe(left)">
                                      <p:cBhvr>
                                        <p:cTn id="67" dur="500"/>
                                        <p:tgtEl>
                                          <p:spTgt spid="5">
                                            <p:txEl>
                                              <p:pRg st="3" end="3"/>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wipe(left)">
                                      <p:cBhvr>
                                        <p:cTn id="7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9" grpId="0" animBg="1"/>
      <p:bldP spid="20" grpId="0" animBg="1"/>
      <p:bldP spid="21" grpId="0" animBg="1"/>
      <p:bldP spid="22" grpId="0" animBg="1"/>
      <p:bldP spid="22" grpId="1" animBg="1"/>
      <p:bldP spid="22" grpId="2" animBg="1"/>
      <p:bldP spid="22" grpId="3" animBg="1"/>
      <p:bldP spid="22" grpId="4" animBg="1"/>
      <p:bldP spid="22" grpId="5"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Rectangle 2"/>
          <p:cNvSpPr/>
          <p:nvPr/>
        </p:nvSpPr>
        <p:spPr>
          <a:xfrm>
            <a:off x="175528" y="972239"/>
            <a:ext cx="1675459" cy="1600438"/>
          </a:xfrm>
          <a:prstGeom prst="rect">
            <a:avLst/>
          </a:prstGeom>
          <a:solidFill>
            <a:schemeClr val="bg1"/>
          </a:solidFill>
          <a:ln>
            <a:solidFill>
              <a:schemeClr val="tx1"/>
            </a:solidFill>
          </a:ln>
        </p:spPr>
        <p:txBody>
          <a:bodyPr wrap="none">
            <a:spAutoFit/>
          </a:bodyPr>
          <a:lstStyle/>
          <a:p>
            <a:r>
              <a:rPr lang="en-US" sz="700" b="1" dirty="0">
                <a:solidFill>
                  <a:srgbClr val="0070C0"/>
                </a:solidFill>
                <a:latin typeface="Consolas"/>
              </a:rPr>
              <a:t>component</a:t>
            </a:r>
            <a:r>
              <a:rPr lang="en-US" sz="700" dirty="0">
                <a:solidFill>
                  <a:srgbClr val="0070C0"/>
                </a:solidFill>
                <a:latin typeface="Consolas"/>
              </a:rPr>
              <a:t> </a:t>
            </a:r>
            <a:r>
              <a:rPr lang="en-US" sz="700" dirty="0" err="1">
                <a:latin typeface="Consolas"/>
              </a:rPr>
              <a:t>uart_c</a:t>
            </a:r>
            <a:r>
              <a:rPr lang="en-US" sz="700" dirty="0">
                <a:latin typeface="Consolas"/>
              </a:rPr>
              <a:t> {</a:t>
            </a:r>
          </a:p>
          <a:p>
            <a:r>
              <a:rPr lang="en-US" sz="700" dirty="0">
                <a:latin typeface="Consolas"/>
              </a:rPr>
              <a:t>  </a:t>
            </a:r>
            <a:r>
              <a:rPr lang="en-US" sz="700" b="1" dirty="0">
                <a:solidFill>
                  <a:srgbClr val="0070C0"/>
                </a:solidFill>
                <a:latin typeface="Consolas"/>
              </a:rPr>
              <a:t>resource</a:t>
            </a:r>
            <a:r>
              <a:rPr lang="en-US" sz="700" dirty="0">
                <a:latin typeface="Consolas"/>
              </a:rPr>
              <a:t> </a:t>
            </a:r>
            <a:r>
              <a:rPr lang="en-US" sz="700" dirty="0" err="1">
                <a:latin typeface="Consolas"/>
              </a:rPr>
              <a:t>uart_r</a:t>
            </a:r>
            <a:r>
              <a:rPr lang="en-US" sz="700" dirty="0">
                <a:latin typeface="Consolas"/>
              </a:rPr>
              <a:t> {…};</a:t>
            </a:r>
          </a:p>
          <a:p>
            <a:r>
              <a:rPr lang="en-US" sz="700" dirty="0">
                <a:latin typeface="Consolas"/>
              </a:rPr>
              <a:t>  </a:t>
            </a:r>
            <a:r>
              <a:rPr lang="en-US" sz="700" b="1" dirty="0">
                <a:solidFill>
                  <a:srgbClr val="0070C0"/>
                </a:solidFill>
                <a:latin typeface="Consolas"/>
              </a:rPr>
              <a:t>pool</a:t>
            </a:r>
            <a:r>
              <a:rPr lang="en-US" sz="700" dirty="0">
                <a:latin typeface="Consolas"/>
              </a:rPr>
              <a:t> [1] </a:t>
            </a:r>
            <a:r>
              <a:rPr lang="en-US" sz="700" dirty="0" err="1">
                <a:latin typeface="Consolas"/>
              </a:rPr>
              <a:t>uart_r</a:t>
            </a:r>
            <a:r>
              <a:rPr lang="en-US" sz="700" dirty="0">
                <a:latin typeface="Consolas"/>
              </a:rPr>
              <a:t> </a:t>
            </a:r>
            <a:r>
              <a:rPr lang="en-US" sz="700" dirty="0" err="1">
                <a:latin typeface="Consolas"/>
              </a:rPr>
              <a:t>uart_p</a:t>
            </a:r>
            <a:r>
              <a:rPr lang="en-US" sz="700" dirty="0">
                <a:latin typeface="Consolas"/>
              </a:rPr>
              <a:t>;</a:t>
            </a:r>
          </a:p>
          <a:p>
            <a:r>
              <a:rPr lang="en-US" sz="700" dirty="0">
                <a:latin typeface="Consolas"/>
              </a:rPr>
              <a:t>  </a:t>
            </a:r>
            <a:r>
              <a:rPr lang="en-US" sz="700" b="1" dirty="0">
                <a:solidFill>
                  <a:srgbClr val="0070C0"/>
                </a:solidFill>
                <a:latin typeface="Consolas"/>
              </a:rPr>
              <a:t>bind</a:t>
            </a:r>
            <a:r>
              <a:rPr lang="en-US" sz="700" dirty="0">
                <a:latin typeface="Consolas"/>
              </a:rPr>
              <a:t> </a:t>
            </a:r>
            <a:r>
              <a:rPr lang="en-US" sz="700" dirty="0" err="1">
                <a:latin typeface="Consolas"/>
              </a:rPr>
              <a:t>uart_p</a:t>
            </a:r>
            <a:r>
              <a:rPr lang="en-US" sz="700" dirty="0">
                <a:latin typeface="Consolas"/>
              </a:rPr>
              <a:t> {*};</a:t>
            </a:r>
          </a:p>
          <a:p>
            <a:endParaRPr lang="en-US" sz="700" dirty="0">
              <a:latin typeface="Consolas"/>
            </a:endParaRPr>
          </a:p>
          <a:p>
            <a:r>
              <a:rPr lang="en-US" sz="700" dirty="0">
                <a:solidFill>
                  <a:srgbClr val="0070C0"/>
                </a:solidFill>
                <a:latin typeface="Consolas"/>
              </a:rPr>
              <a:t>  </a:t>
            </a:r>
            <a:r>
              <a:rPr lang="en-US" sz="700" b="1" dirty="0">
                <a:solidFill>
                  <a:srgbClr val="0070C0"/>
                </a:solidFill>
                <a:latin typeface="Consolas"/>
              </a:rPr>
              <a:t>action</a:t>
            </a:r>
            <a:r>
              <a:rPr lang="en-US" sz="700" dirty="0">
                <a:solidFill>
                  <a:srgbClr val="0070C0"/>
                </a:solidFill>
                <a:latin typeface="Consolas"/>
              </a:rPr>
              <a:t> </a:t>
            </a:r>
            <a:r>
              <a:rPr lang="en-US" sz="700" dirty="0" err="1">
                <a:solidFill>
                  <a:srgbClr val="000000"/>
                </a:solidFill>
                <a:latin typeface="Consolas"/>
              </a:rPr>
              <a:t>read_in_a</a:t>
            </a:r>
            <a:r>
              <a:rPr lang="en-US" sz="700" dirty="0">
                <a:solidFill>
                  <a:srgbClr val="000000"/>
                </a:solidFill>
                <a:latin typeface="Consolas"/>
              </a:rPr>
              <a:t> {</a:t>
            </a:r>
          </a:p>
          <a:p>
            <a:r>
              <a:rPr lang="en-US" sz="700" dirty="0">
                <a:solidFill>
                  <a:srgbClr val="7F0055"/>
                </a:solidFill>
                <a:latin typeface="Consolas"/>
              </a:rPr>
              <a:t>    </a:t>
            </a:r>
            <a:r>
              <a:rPr lang="en-US" sz="700" b="1" dirty="0">
                <a:solidFill>
                  <a:srgbClr val="0070C0"/>
                </a:solidFill>
                <a:latin typeface="Consolas"/>
              </a:rPr>
              <a:t>output</a:t>
            </a:r>
            <a:r>
              <a:rPr lang="en-US" sz="700" dirty="0">
                <a:solidFill>
                  <a:srgbClr val="0070C0"/>
                </a:solidFill>
                <a:latin typeface="Consolas"/>
              </a:rPr>
              <a:t> </a:t>
            </a:r>
            <a:r>
              <a:rPr lang="en-US" sz="700" dirty="0" err="1">
                <a:solidFill>
                  <a:srgbClr val="000000"/>
                </a:solidFill>
                <a:latin typeface="Consolas"/>
              </a:rPr>
              <a:t>data_str</a:t>
            </a:r>
            <a:r>
              <a:rPr lang="en-US" sz="700" dirty="0">
                <a:solidFill>
                  <a:srgbClr val="000000"/>
                </a:solidFill>
                <a:latin typeface="Consolas"/>
              </a:rPr>
              <a:t> data;</a:t>
            </a:r>
          </a:p>
          <a:p>
            <a:r>
              <a:rPr lang="en-US" sz="700" dirty="0">
                <a:solidFill>
                  <a:srgbClr val="7F0055"/>
                </a:solidFill>
                <a:latin typeface="Consolas"/>
              </a:rPr>
              <a:t>    </a:t>
            </a:r>
            <a:r>
              <a:rPr lang="en-US" sz="700" b="1" dirty="0">
                <a:solidFill>
                  <a:srgbClr val="0070C0"/>
                </a:solidFill>
                <a:latin typeface="Consolas"/>
              </a:rPr>
              <a:t>lock</a:t>
            </a:r>
            <a:r>
              <a:rPr lang="en-US" sz="700" dirty="0">
                <a:solidFill>
                  <a:srgbClr val="0070C0"/>
                </a:solidFill>
                <a:latin typeface="Consolas"/>
              </a:rPr>
              <a:t> </a:t>
            </a:r>
            <a:r>
              <a:rPr lang="en-US" sz="700" dirty="0" err="1">
                <a:solidFill>
                  <a:srgbClr val="000000"/>
                </a:solidFill>
                <a:latin typeface="Consolas"/>
              </a:rPr>
              <a:t>uart_r</a:t>
            </a:r>
            <a:r>
              <a:rPr lang="en-US" sz="700" dirty="0">
                <a:solidFill>
                  <a:srgbClr val="000000"/>
                </a:solidFill>
                <a:latin typeface="Consolas"/>
              </a:rPr>
              <a:t> </a:t>
            </a:r>
            <a:r>
              <a:rPr lang="en-US" sz="700" dirty="0" err="1">
                <a:solidFill>
                  <a:srgbClr val="000000"/>
                </a:solidFill>
                <a:latin typeface="Consolas"/>
              </a:rPr>
              <a:t>u_busy</a:t>
            </a:r>
            <a:r>
              <a:rPr lang="en-US" sz="700" dirty="0">
                <a:solidFill>
                  <a:srgbClr val="000000"/>
                </a:solidFill>
                <a:latin typeface="Consolas"/>
              </a:rPr>
              <a:t>;</a:t>
            </a:r>
          </a:p>
          <a:p>
            <a:r>
              <a:rPr lang="en-US" sz="700" dirty="0">
                <a:solidFill>
                  <a:srgbClr val="000000"/>
                </a:solidFill>
                <a:latin typeface="Consolas"/>
              </a:rPr>
              <a:t>    </a:t>
            </a:r>
            <a:r>
              <a:rPr lang="en-US" sz="700" b="1" dirty="0">
                <a:solidFill>
                  <a:srgbClr val="0070C0"/>
                </a:solidFill>
                <a:latin typeface="Consolas"/>
              </a:rPr>
              <a:t>constraint</a:t>
            </a:r>
            <a:r>
              <a:rPr lang="en-US" sz="700" dirty="0">
                <a:solidFill>
                  <a:srgbClr val="000000"/>
                </a:solidFill>
                <a:latin typeface="Consolas"/>
              </a:rPr>
              <a:t> </a:t>
            </a:r>
            <a:r>
              <a:rPr lang="en-US" sz="700" dirty="0" err="1">
                <a:solidFill>
                  <a:srgbClr val="000000"/>
                </a:solidFill>
                <a:latin typeface="Consolas"/>
              </a:rPr>
              <a:t>data.dir</a:t>
            </a:r>
            <a:r>
              <a:rPr lang="en-US" sz="700" dirty="0">
                <a:solidFill>
                  <a:srgbClr val="000000"/>
                </a:solidFill>
                <a:latin typeface="Consolas"/>
              </a:rPr>
              <a:t> == in;</a:t>
            </a:r>
          </a:p>
          <a:p>
            <a:r>
              <a:rPr lang="en-US" sz="700" dirty="0">
                <a:solidFill>
                  <a:srgbClr val="000000"/>
                </a:solidFill>
                <a:latin typeface="Consolas"/>
              </a:rPr>
              <a:t>    </a:t>
            </a:r>
            <a:r>
              <a:rPr lang="en-US" sz="700" b="1" dirty="0">
                <a:solidFill>
                  <a:srgbClr val="0070C0"/>
                </a:solidFill>
                <a:latin typeface="Consolas"/>
              </a:rPr>
              <a:t>exec body </a:t>
            </a:r>
            <a:r>
              <a:rPr lang="en-US" sz="700" dirty="0">
                <a:solidFill>
                  <a:srgbClr val="000000"/>
                </a:solidFill>
                <a:latin typeface="Consolas"/>
              </a:rPr>
              <a:t>{…} </a:t>
            </a:r>
          </a:p>
          <a:p>
            <a:r>
              <a:rPr lang="en-US" sz="700" dirty="0">
                <a:solidFill>
                  <a:srgbClr val="000000"/>
                </a:solidFill>
                <a:latin typeface="Consolas"/>
              </a:rPr>
              <a:t>  };</a:t>
            </a:r>
          </a:p>
          <a:p>
            <a:endParaRPr lang="en-US" sz="700" dirty="0">
              <a:solidFill>
                <a:srgbClr val="000000"/>
              </a:solidFill>
              <a:latin typeface="Consolas"/>
            </a:endParaRPr>
          </a:p>
          <a:p>
            <a:r>
              <a:rPr lang="en-US" sz="700" dirty="0">
                <a:solidFill>
                  <a:srgbClr val="0070C0"/>
                </a:solidFill>
                <a:latin typeface="Consolas"/>
              </a:rPr>
              <a:t>  </a:t>
            </a:r>
            <a:r>
              <a:rPr lang="en-US" sz="700" b="1" dirty="0">
                <a:solidFill>
                  <a:srgbClr val="0070C0"/>
                </a:solidFill>
                <a:latin typeface="Consolas"/>
              </a:rPr>
              <a:t>action</a:t>
            </a:r>
            <a:r>
              <a:rPr lang="en-US" sz="700" dirty="0">
                <a:solidFill>
                  <a:srgbClr val="0070C0"/>
                </a:solidFill>
                <a:latin typeface="Consolas"/>
              </a:rPr>
              <a:t> </a:t>
            </a:r>
            <a:r>
              <a:rPr lang="en-US" sz="700" dirty="0" err="1">
                <a:solidFill>
                  <a:srgbClr val="000000"/>
                </a:solidFill>
                <a:latin typeface="Consolas"/>
              </a:rPr>
              <a:t>write_out_a</a:t>
            </a:r>
            <a:r>
              <a:rPr lang="en-US" sz="700" dirty="0">
                <a:solidFill>
                  <a:srgbClr val="000000"/>
                </a:solidFill>
                <a:latin typeface="Consolas"/>
              </a:rPr>
              <a:t> {…};</a:t>
            </a:r>
          </a:p>
          <a:p>
            <a:r>
              <a:rPr lang="en-US" sz="700" dirty="0">
                <a:solidFill>
                  <a:srgbClr val="000000"/>
                </a:solidFill>
                <a:latin typeface="Consolas"/>
              </a:rPr>
              <a:t>}</a:t>
            </a:r>
            <a:endParaRPr lang="en-US" sz="700" dirty="0"/>
          </a:p>
        </p:txBody>
      </p:sp>
      <p:sp>
        <p:nvSpPr>
          <p:cNvPr id="4" name="Rectangle 3"/>
          <p:cNvSpPr/>
          <p:nvPr/>
        </p:nvSpPr>
        <p:spPr>
          <a:xfrm>
            <a:off x="76200" y="2947303"/>
            <a:ext cx="1874231" cy="2139047"/>
          </a:xfrm>
          <a:prstGeom prst="rect">
            <a:avLst/>
          </a:prstGeom>
          <a:solidFill>
            <a:schemeClr val="bg1"/>
          </a:solidFill>
          <a:ln>
            <a:solidFill>
              <a:schemeClr val="tx1"/>
            </a:solidFill>
          </a:ln>
        </p:spPr>
        <p:txBody>
          <a:bodyPr wrap="none">
            <a:spAutoFit/>
          </a:bodyPr>
          <a:lstStyle/>
          <a:p>
            <a:r>
              <a:rPr lang="en-US" sz="700" b="1" dirty="0">
                <a:solidFill>
                  <a:srgbClr val="0070C0"/>
                </a:solidFill>
                <a:latin typeface="Consolas"/>
              </a:rPr>
              <a:t>component</a:t>
            </a:r>
            <a:r>
              <a:rPr lang="en-US" sz="700" dirty="0">
                <a:solidFill>
                  <a:srgbClr val="0070C0"/>
                </a:solidFill>
                <a:latin typeface="Consolas"/>
              </a:rPr>
              <a:t> </a:t>
            </a:r>
            <a:r>
              <a:rPr lang="en-US" sz="700" dirty="0" err="1">
                <a:latin typeface="Consolas"/>
              </a:rPr>
              <a:t>dma_c</a:t>
            </a:r>
            <a:r>
              <a:rPr lang="en-US" sz="700" dirty="0">
                <a:latin typeface="Consolas"/>
              </a:rPr>
              <a:t> {</a:t>
            </a:r>
          </a:p>
          <a:p>
            <a:r>
              <a:rPr lang="en-US" sz="700" dirty="0">
                <a:latin typeface="Consolas"/>
              </a:rPr>
              <a:t>  </a:t>
            </a:r>
            <a:r>
              <a:rPr lang="en-US" sz="700" b="1" dirty="0">
                <a:solidFill>
                  <a:srgbClr val="0070C0"/>
                </a:solidFill>
                <a:latin typeface="Consolas"/>
              </a:rPr>
              <a:t>resource</a:t>
            </a:r>
            <a:r>
              <a:rPr lang="en-US" sz="700" dirty="0">
                <a:latin typeface="Consolas"/>
              </a:rPr>
              <a:t> </a:t>
            </a:r>
            <a:r>
              <a:rPr lang="en-US" sz="700" dirty="0" err="1">
                <a:latin typeface="Consolas"/>
              </a:rPr>
              <a:t>chan_r</a:t>
            </a:r>
            <a:r>
              <a:rPr lang="en-US" sz="700" dirty="0">
                <a:latin typeface="Consolas"/>
              </a:rPr>
              <a:t> {…};</a:t>
            </a:r>
          </a:p>
          <a:p>
            <a:r>
              <a:rPr lang="en-US" sz="700" dirty="0">
                <a:latin typeface="Consolas"/>
              </a:rPr>
              <a:t>  </a:t>
            </a:r>
            <a:r>
              <a:rPr lang="en-US" sz="700" b="1" dirty="0">
                <a:solidFill>
                  <a:srgbClr val="0070C0"/>
                </a:solidFill>
                <a:latin typeface="Consolas"/>
              </a:rPr>
              <a:t>pool</a:t>
            </a:r>
            <a:r>
              <a:rPr lang="en-US" sz="700" dirty="0">
                <a:latin typeface="Consolas"/>
              </a:rPr>
              <a:t> [1] </a:t>
            </a:r>
            <a:r>
              <a:rPr lang="en-US" sz="700" dirty="0" err="1">
                <a:latin typeface="Consolas"/>
              </a:rPr>
              <a:t>chan_r</a:t>
            </a:r>
            <a:r>
              <a:rPr lang="en-US" sz="700" dirty="0">
                <a:latin typeface="Consolas"/>
              </a:rPr>
              <a:t> </a:t>
            </a:r>
            <a:r>
              <a:rPr lang="en-US" sz="700" dirty="0" err="1">
                <a:latin typeface="Consolas"/>
              </a:rPr>
              <a:t>chan_p</a:t>
            </a:r>
            <a:r>
              <a:rPr lang="en-US" sz="700" dirty="0">
                <a:latin typeface="Consolas"/>
              </a:rPr>
              <a:t>;</a:t>
            </a:r>
          </a:p>
          <a:p>
            <a:r>
              <a:rPr lang="en-US" sz="700" dirty="0">
                <a:latin typeface="Consolas"/>
              </a:rPr>
              <a:t>  </a:t>
            </a:r>
            <a:r>
              <a:rPr lang="en-US" sz="700" b="1" dirty="0">
                <a:solidFill>
                  <a:srgbClr val="0070C0"/>
                </a:solidFill>
                <a:latin typeface="Consolas"/>
              </a:rPr>
              <a:t>bind</a:t>
            </a:r>
            <a:r>
              <a:rPr lang="en-US" sz="700" dirty="0">
                <a:latin typeface="Consolas"/>
              </a:rPr>
              <a:t> </a:t>
            </a:r>
            <a:r>
              <a:rPr lang="en-US" sz="700" dirty="0" err="1">
                <a:latin typeface="Consolas"/>
              </a:rPr>
              <a:t>chan_p</a:t>
            </a:r>
            <a:r>
              <a:rPr lang="en-US" sz="700" dirty="0">
                <a:latin typeface="Consolas"/>
              </a:rPr>
              <a:t> {*};</a:t>
            </a:r>
          </a:p>
          <a:p>
            <a:endParaRPr lang="en-US" sz="700" dirty="0">
              <a:latin typeface="Consolas"/>
            </a:endParaRPr>
          </a:p>
          <a:p>
            <a:r>
              <a:rPr lang="en-US" sz="700" dirty="0">
                <a:solidFill>
                  <a:srgbClr val="0070C0"/>
                </a:solidFill>
                <a:latin typeface="Consolas"/>
              </a:rPr>
              <a:t>  </a:t>
            </a:r>
            <a:r>
              <a:rPr lang="en-US" sz="700" b="1" dirty="0">
                <a:solidFill>
                  <a:srgbClr val="0070C0"/>
                </a:solidFill>
                <a:latin typeface="Consolas"/>
              </a:rPr>
              <a:t>action</a:t>
            </a:r>
            <a:r>
              <a:rPr lang="en-US" sz="700" dirty="0">
                <a:solidFill>
                  <a:srgbClr val="0070C0"/>
                </a:solidFill>
                <a:latin typeface="Consolas"/>
              </a:rPr>
              <a:t> </a:t>
            </a:r>
            <a:r>
              <a:rPr lang="en-US" sz="700" dirty="0">
                <a:solidFill>
                  <a:srgbClr val="000000"/>
                </a:solidFill>
                <a:latin typeface="Consolas"/>
              </a:rPr>
              <a:t>u2m_a {</a:t>
            </a:r>
          </a:p>
          <a:p>
            <a:r>
              <a:rPr lang="en-US" sz="700" dirty="0">
                <a:solidFill>
                  <a:srgbClr val="7F0055"/>
                </a:solidFill>
                <a:latin typeface="Consolas"/>
              </a:rPr>
              <a:t>    </a:t>
            </a:r>
            <a:r>
              <a:rPr lang="en-US" sz="700" b="1" dirty="0">
                <a:solidFill>
                  <a:srgbClr val="0070C0"/>
                </a:solidFill>
                <a:latin typeface="Consolas"/>
              </a:rPr>
              <a:t>input</a:t>
            </a:r>
            <a:r>
              <a:rPr lang="en-US" sz="700" dirty="0">
                <a:solidFill>
                  <a:srgbClr val="0070C0"/>
                </a:solidFill>
                <a:latin typeface="Consolas"/>
              </a:rPr>
              <a:t>  </a:t>
            </a:r>
            <a:r>
              <a:rPr lang="en-US" sz="700" dirty="0" err="1">
                <a:solidFill>
                  <a:srgbClr val="000000"/>
                </a:solidFill>
                <a:latin typeface="Consolas"/>
              </a:rPr>
              <a:t>data_str</a:t>
            </a:r>
            <a:r>
              <a:rPr lang="en-US" sz="700" dirty="0">
                <a:solidFill>
                  <a:srgbClr val="000000"/>
                </a:solidFill>
                <a:latin typeface="Consolas"/>
              </a:rPr>
              <a:t> </a:t>
            </a:r>
            <a:r>
              <a:rPr lang="en-US" sz="700" dirty="0" err="1">
                <a:solidFill>
                  <a:srgbClr val="000000"/>
                </a:solidFill>
                <a:latin typeface="Consolas"/>
              </a:rPr>
              <a:t>src_data</a:t>
            </a:r>
            <a:r>
              <a:rPr lang="en-US" sz="700" dirty="0">
                <a:solidFill>
                  <a:srgbClr val="000000"/>
                </a:solidFill>
                <a:latin typeface="Consolas"/>
              </a:rPr>
              <a:t>;</a:t>
            </a:r>
          </a:p>
          <a:p>
            <a:r>
              <a:rPr lang="en-US" sz="700" dirty="0">
                <a:solidFill>
                  <a:srgbClr val="7F0055"/>
                </a:solidFill>
                <a:latin typeface="Consolas"/>
              </a:rPr>
              <a:t>    </a:t>
            </a:r>
            <a:r>
              <a:rPr lang="en-US" sz="700" b="1" dirty="0">
                <a:solidFill>
                  <a:srgbClr val="0070C0"/>
                </a:solidFill>
                <a:latin typeface="Consolas"/>
              </a:rPr>
              <a:t>output</a:t>
            </a:r>
            <a:r>
              <a:rPr lang="en-US" sz="700" dirty="0">
                <a:solidFill>
                  <a:srgbClr val="0070C0"/>
                </a:solidFill>
                <a:latin typeface="Consolas"/>
              </a:rPr>
              <a:t> </a:t>
            </a:r>
            <a:r>
              <a:rPr lang="en-US" sz="700" dirty="0" err="1">
                <a:solidFill>
                  <a:srgbClr val="000000"/>
                </a:solidFill>
                <a:latin typeface="Consolas"/>
              </a:rPr>
              <a:t>mem_b</a:t>
            </a:r>
            <a:r>
              <a:rPr lang="en-US" sz="700" dirty="0">
                <a:solidFill>
                  <a:srgbClr val="000000"/>
                </a:solidFill>
                <a:latin typeface="Consolas"/>
              </a:rPr>
              <a:t> </a:t>
            </a:r>
            <a:r>
              <a:rPr lang="en-US" sz="700" dirty="0" err="1">
                <a:solidFill>
                  <a:srgbClr val="000000"/>
                </a:solidFill>
                <a:latin typeface="Consolas"/>
              </a:rPr>
              <a:t>dst_data</a:t>
            </a:r>
            <a:r>
              <a:rPr lang="en-US" sz="700" dirty="0">
                <a:solidFill>
                  <a:srgbClr val="000000"/>
                </a:solidFill>
                <a:latin typeface="Consolas"/>
              </a:rPr>
              <a:t>;</a:t>
            </a:r>
          </a:p>
          <a:p>
            <a:r>
              <a:rPr lang="en-US" sz="700" dirty="0">
                <a:solidFill>
                  <a:srgbClr val="7F0055"/>
                </a:solidFill>
                <a:latin typeface="Consolas"/>
              </a:rPr>
              <a:t>    </a:t>
            </a:r>
            <a:r>
              <a:rPr lang="en-US" sz="700" b="1" dirty="0">
                <a:solidFill>
                  <a:srgbClr val="0070C0"/>
                </a:solidFill>
                <a:latin typeface="Consolas"/>
              </a:rPr>
              <a:t>lock</a:t>
            </a:r>
            <a:r>
              <a:rPr lang="en-US" sz="700" dirty="0">
                <a:solidFill>
                  <a:srgbClr val="0070C0"/>
                </a:solidFill>
                <a:latin typeface="Consolas"/>
              </a:rPr>
              <a:t>   </a:t>
            </a:r>
            <a:r>
              <a:rPr lang="en-US" sz="700" dirty="0" err="1">
                <a:solidFill>
                  <a:srgbClr val="000000"/>
                </a:solidFill>
                <a:latin typeface="Consolas"/>
              </a:rPr>
              <a:t>chan_r</a:t>
            </a:r>
            <a:r>
              <a:rPr lang="en-US" sz="700" dirty="0">
                <a:solidFill>
                  <a:srgbClr val="000000"/>
                </a:solidFill>
                <a:latin typeface="Consolas"/>
              </a:rPr>
              <a:t> </a:t>
            </a:r>
            <a:r>
              <a:rPr lang="en-US" sz="700" dirty="0" err="1">
                <a:solidFill>
                  <a:srgbClr val="000000"/>
                </a:solidFill>
                <a:latin typeface="Consolas"/>
              </a:rPr>
              <a:t>chan</a:t>
            </a:r>
            <a:r>
              <a:rPr lang="en-US" sz="700" dirty="0">
                <a:solidFill>
                  <a:srgbClr val="000000"/>
                </a:solidFill>
                <a:latin typeface="Consolas"/>
              </a:rPr>
              <a:t>;</a:t>
            </a:r>
          </a:p>
          <a:p>
            <a:r>
              <a:rPr lang="en-US" sz="700" dirty="0">
                <a:solidFill>
                  <a:srgbClr val="000000"/>
                </a:solidFill>
                <a:latin typeface="Consolas"/>
              </a:rPr>
              <a:t>    </a:t>
            </a:r>
            <a:r>
              <a:rPr lang="en-US" sz="700" b="1" dirty="0">
                <a:solidFill>
                  <a:srgbClr val="0070C0"/>
                </a:solidFill>
                <a:latin typeface="Consolas"/>
              </a:rPr>
              <a:t>constraint</a:t>
            </a:r>
            <a:r>
              <a:rPr lang="en-US" sz="700" dirty="0">
                <a:solidFill>
                  <a:srgbClr val="000000"/>
                </a:solidFill>
                <a:latin typeface="Consolas"/>
              </a:rPr>
              <a:t> </a:t>
            </a:r>
            <a:r>
              <a:rPr lang="en-US" sz="700" dirty="0" err="1">
                <a:solidFill>
                  <a:srgbClr val="000000"/>
                </a:solidFill>
                <a:latin typeface="Consolas"/>
              </a:rPr>
              <a:t>src_data.dir</a:t>
            </a:r>
            <a:r>
              <a:rPr lang="en-US" sz="700" dirty="0">
                <a:solidFill>
                  <a:srgbClr val="000000"/>
                </a:solidFill>
                <a:latin typeface="Consolas"/>
              </a:rPr>
              <a:t> == in;</a:t>
            </a:r>
          </a:p>
          <a:p>
            <a:r>
              <a:rPr lang="en-US" sz="700" dirty="0">
                <a:solidFill>
                  <a:srgbClr val="000000"/>
                </a:solidFill>
                <a:latin typeface="Consolas"/>
              </a:rPr>
              <a:t>    </a:t>
            </a:r>
            <a:r>
              <a:rPr lang="en-US" sz="700" b="1" dirty="0">
                <a:solidFill>
                  <a:srgbClr val="0070C0"/>
                </a:solidFill>
                <a:latin typeface="Consolas"/>
              </a:rPr>
              <a:t>constraint</a:t>
            </a:r>
            <a:r>
              <a:rPr lang="en-US" sz="700" dirty="0">
                <a:solidFill>
                  <a:srgbClr val="000000"/>
                </a:solidFill>
                <a:latin typeface="Consolas"/>
              </a:rPr>
              <a:t> </a:t>
            </a:r>
            <a:r>
              <a:rPr lang="en-US" sz="700" dirty="0" err="1">
                <a:solidFill>
                  <a:srgbClr val="000000"/>
                </a:solidFill>
                <a:latin typeface="Consolas"/>
              </a:rPr>
              <a:t>src_data.size</a:t>
            </a:r>
            <a:r>
              <a:rPr lang="en-US" sz="700" dirty="0">
                <a:solidFill>
                  <a:srgbClr val="000000"/>
                </a:solidFill>
                <a:latin typeface="Consolas"/>
              </a:rPr>
              <a:t> == </a:t>
            </a:r>
          </a:p>
          <a:p>
            <a:r>
              <a:rPr lang="en-US" sz="700" dirty="0">
                <a:solidFill>
                  <a:srgbClr val="000000"/>
                </a:solidFill>
                <a:latin typeface="Consolas"/>
              </a:rPr>
              <a:t>                    </a:t>
            </a:r>
            <a:r>
              <a:rPr lang="en-US" sz="700" dirty="0" err="1">
                <a:solidFill>
                  <a:srgbClr val="000000"/>
                </a:solidFill>
                <a:latin typeface="Consolas"/>
              </a:rPr>
              <a:t>dst_data.size</a:t>
            </a:r>
            <a:r>
              <a:rPr lang="en-US" sz="700" dirty="0">
                <a:solidFill>
                  <a:srgbClr val="000000"/>
                </a:solidFill>
                <a:latin typeface="Consolas"/>
              </a:rPr>
              <a:t>;</a:t>
            </a:r>
          </a:p>
          <a:p>
            <a:r>
              <a:rPr lang="en-US" sz="700" dirty="0">
                <a:solidFill>
                  <a:srgbClr val="000000"/>
                </a:solidFill>
                <a:latin typeface="Consolas"/>
              </a:rPr>
              <a:t>    </a:t>
            </a:r>
            <a:r>
              <a:rPr lang="en-US" sz="700" b="1" dirty="0">
                <a:solidFill>
                  <a:srgbClr val="0070C0"/>
                </a:solidFill>
                <a:latin typeface="Consolas"/>
              </a:rPr>
              <a:t>exec body </a:t>
            </a:r>
            <a:r>
              <a:rPr lang="en-US" sz="700" dirty="0">
                <a:solidFill>
                  <a:srgbClr val="000000"/>
                </a:solidFill>
                <a:latin typeface="Consolas"/>
              </a:rPr>
              <a:t>{…} </a:t>
            </a:r>
          </a:p>
          <a:p>
            <a:r>
              <a:rPr lang="en-US" sz="700" dirty="0">
                <a:solidFill>
                  <a:srgbClr val="000000"/>
                </a:solidFill>
                <a:latin typeface="Consolas"/>
              </a:rPr>
              <a:t>   };</a:t>
            </a:r>
          </a:p>
          <a:p>
            <a:endParaRPr lang="en-US" sz="700" dirty="0">
              <a:solidFill>
                <a:srgbClr val="000000"/>
              </a:solidFill>
              <a:latin typeface="Consolas"/>
            </a:endParaRPr>
          </a:p>
          <a:p>
            <a:r>
              <a:rPr lang="en-US" sz="700" dirty="0">
                <a:solidFill>
                  <a:srgbClr val="0070C0"/>
                </a:solidFill>
                <a:latin typeface="Consolas"/>
              </a:rPr>
              <a:t>  </a:t>
            </a:r>
            <a:r>
              <a:rPr lang="en-US" sz="700" b="1" dirty="0">
                <a:solidFill>
                  <a:srgbClr val="0070C0"/>
                </a:solidFill>
                <a:latin typeface="Consolas"/>
              </a:rPr>
              <a:t>action</a:t>
            </a:r>
            <a:r>
              <a:rPr lang="en-US" sz="700" dirty="0">
                <a:solidFill>
                  <a:srgbClr val="0070C0"/>
                </a:solidFill>
                <a:latin typeface="Consolas"/>
              </a:rPr>
              <a:t> </a:t>
            </a:r>
            <a:r>
              <a:rPr lang="en-US" sz="700" dirty="0">
                <a:solidFill>
                  <a:srgbClr val="000000"/>
                </a:solidFill>
                <a:latin typeface="Consolas"/>
              </a:rPr>
              <a:t>m2u_a {…};</a:t>
            </a:r>
          </a:p>
          <a:p>
            <a:endParaRPr lang="en-US" sz="700" dirty="0">
              <a:solidFill>
                <a:srgbClr val="000000"/>
              </a:solidFill>
              <a:latin typeface="Consolas"/>
            </a:endParaRPr>
          </a:p>
          <a:p>
            <a:r>
              <a:rPr lang="en-US" sz="700" dirty="0">
                <a:solidFill>
                  <a:srgbClr val="0070C0"/>
                </a:solidFill>
                <a:latin typeface="Consolas"/>
              </a:rPr>
              <a:t>  </a:t>
            </a:r>
            <a:r>
              <a:rPr lang="en-US" sz="700" b="1" dirty="0">
                <a:solidFill>
                  <a:srgbClr val="0070C0"/>
                </a:solidFill>
                <a:latin typeface="Consolas"/>
              </a:rPr>
              <a:t>action</a:t>
            </a:r>
            <a:r>
              <a:rPr lang="en-US" sz="700" dirty="0">
                <a:solidFill>
                  <a:srgbClr val="0070C0"/>
                </a:solidFill>
                <a:latin typeface="Consolas"/>
              </a:rPr>
              <a:t> </a:t>
            </a:r>
            <a:r>
              <a:rPr lang="en-US" sz="700" dirty="0">
                <a:latin typeface="Consolas"/>
              </a:rPr>
              <a:t>m2</a:t>
            </a:r>
            <a:r>
              <a:rPr lang="en-US" sz="700" dirty="0">
                <a:solidFill>
                  <a:srgbClr val="000000"/>
                </a:solidFill>
                <a:latin typeface="Consolas"/>
              </a:rPr>
              <a:t>m_a {…</a:t>
            </a:r>
            <a:r>
              <a:rPr lang="en-US" sz="700" dirty="0">
                <a:latin typeface="Consolas"/>
              </a:rPr>
              <a:t>};</a:t>
            </a:r>
          </a:p>
          <a:p>
            <a:r>
              <a:rPr lang="en-US" sz="700" dirty="0">
                <a:solidFill>
                  <a:srgbClr val="000000"/>
                </a:solidFill>
                <a:latin typeface="Consolas"/>
              </a:rPr>
              <a:t>}</a:t>
            </a:r>
            <a:endParaRPr lang="en-US" sz="700" dirty="0"/>
          </a:p>
        </p:txBody>
      </p:sp>
      <p:sp>
        <p:nvSpPr>
          <p:cNvPr id="5" name="Text Box 51"/>
          <p:cNvSpPr txBox="1"/>
          <p:nvPr/>
        </p:nvSpPr>
        <p:spPr>
          <a:xfrm>
            <a:off x="2279551" y="980012"/>
            <a:ext cx="1693897" cy="2308324"/>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800" b="1" dirty="0">
                <a:solidFill>
                  <a:srgbClr val="0070C0"/>
                </a:solidFill>
                <a:latin typeface="Consolas"/>
              </a:rPr>
              <a:t>component</a:t>
            </a:r>
            <a:r>
              <a:rPr lang="en-US" sz="800" dirty="0">
                <a:solidFill>
                  <a:srgbClr val="0070C0"/>
                </a:solidFill>
                <a:latin typeface="Consolas"/>
              </a:rPr>
              <a:t> </a:t>
            </a:r>
            <a:r>
              <a:rPr lang="en-US" sz="800" dirty="0" err="1">
                <a:solidFill>
                  <a:srgbClr val="000000"/>
                </a:solidFill>
                <a:latin typeface="Consolas"/>
              </a:rPr>
              <a:t>pss_top</a:t>
            </a:r>
            <a:r>
              <a:rPr lang="en-US" sz="800" dirty="0">
                <a:solidFill>
                  <a:srgbClr val="000000"/>
                </a:solidFill>
                <a:latin typeface="Consolas"/>
              </a:rPr>
              <a:t> {</a:t>
            </a:r>
          </a:p>
          <a:p>
            <a:r>
              <a:rPr lang="en-US" sz="800" dirty="0">
                <a:solidFill>
                  <a:srgbClr val="000000"/>
                </a:solidFill>
                <a:latin typeface="Consolas"/>
              </a:rPr>
              <a:t>  </a:t>
            </a:r>
            <a:r>
              <a:rPr lang="en-US" sz="800" dirty="0" err="1">
                <a:solidFill>
                  <a:srgbClr val="000000"/>
                </a:solidFill>
                <a:latin typeface="Consolas"/>
              </a:rPr>
              <a:t>uart_c</a:t>
            </a:r>
            <a:r>
              <a:rPr lang="en-US" sz="800" dirty="0">
                <a:solidFill>
                  <a:srgbClr val="000000"/>
                </a:solidFill>
                <a:latin typeface="Consolas"/>
              </a:rPr>
              <a:t> uart0;</a:t>
            </a:r>
          </a:p>
          <a:p>
            <a:r>
              <a:rPr lang="en-US" sz="800" dirty="0">
                <a:solidFill>
                  <a:srgbClr val="000000"/>
                </a:solidFill>
                <a:latin typeface="Consolas"/>
              </a:rPr>
              <a:t>  </a:t>
            </a:r>
            <a:r>
              <a:rPr lang="en-US" sz="800" dirty="0" err="1">
                <a:solidFill>
                  <a:srgbClr val="000000"/>
                </a:solidFill>
                <a:latin typeface="Consolas"/>
              </a:rPr>
              <a:t>dma_c</a:t>
            </a:r>
            <a:r>
              <a:rPr lang="en-US" sz="800" dirty="0">
                <a:solidFill>
                  <a:srgbClr val="000000"/>
                </a:solidFill>
                <a:latin typeface="Consolas"/>
              </a:rPr>
              <a:t> dma0;</a:t>
            </a:r>
          </a:p>
          <a:p>
            <a:endParaRPr lang="en-US" sz="800" dirty="0">
              <a:latin typeface="Consolas"/>
            </a:endParaRPr>
          </a:p>
          <a:p>
            <a:r>
              <a:rPr lang="en-US" sz="800" dirty="0">
                <a:solidFill>
                  <a:srgbClr val="7F0055"/>
                </a:solidFill>
                <a:latin typeface="Consolas"/>
              </a:rPr>
              <a:t>  </a:t>
            </a:r>
            <a:r>
              <a:rPr lang="en-US" sz="800" b="1" dirty="0">
                <a:solidFill>
                  <a:srgbClr val="0070C0"/>
                </a:solidFill>
                <a:latin typeface="Consolas"/>
              </a:rPr>
              <a:t>pool</a:t>
            </a:r>
            <a:r>
              <a:rPr lang="en-US" sz="800" dirty="0">
                <a:solidFill>
                  <a:srgbClr val="0070C0"/>
                </a:solidFill>
                <a:latin typeface="Consolas"/>
              </a:rPr>
              <a:t> </a:t>
            </a:r>
            <a:r>
              <a:rPr lang="en-US" sz="800" dirty="0" err="1">
                <a:solidFill>
                  <a:srgbClr val="000000"/>
                </a:solidFill>
                <a:latin typeface="Consolas"/>
              </a:rPr>
              <a:t>data_str</a:t>
            </a:r>
            <a:r>
              <a:rPr lang="en-US" sz="800" dirty="0">
                <a:solidFill>
                  <a:srgbClr val="000000"/>
                </a:solidFill>
                <a:latin typeface="Consolas"/>
              </a:rPr>
              <a:t>  </a:t>
            </a:r>
            <a:r>
              <a:rPr lang="en-US" sz="800" dirty="0" err="1">
                <a:solidFill>
                  <a:srgbClr val="000000"/>
                </a:solidFill>
                <a:latin typeface="Consolas"/>
              </a:rPr>
              <a:t>stream_p</a:t>
            </a:r>
            <a:r>
              <a:rPr lang="en-US" sz="800" dirty="0">
                <a:solidFill>
                  <a:srgbClr val="000000"/>
                </a:solidFill>
                <a:latin typeface="Consolas"/>
              </a:rPr>
              <a:t>;</a:t>
            </a:r>
          </a:p>
          <a:p>
            <a:r>
              <a:rPr lang="en-US" sz="800" dirty="0">
                <a:solidFill>
                  <a:srgbClr val="7F0055"/>
                </a:solidFill>
                <a:latin typeface="Consolas"/>
              </a:rPr>
              <a:t>  </a:t>
            </a:r>
            <a:r>
              <a:rPr lang="en-US" sz="800" b="1" dirty="0">
                <a:solidFill>
                  <a:srgbClr val="0070C0"/>
                </a:solidFill>
                <a:latin typeface="Consolas"/>
              </a:rPr>
              <a:t>bind</a:t>
            </a:r>
            <a:r>
              <a:rPr lang="en-US" sz="800" dirty="0">
                <a:solidFill>
                  <a:srgbClr val="000000"/>
                </a:solidFill>
                <a:latin typeface="Consolas"/>
              </a:rPr>
              <a:t> </a:t>
            </a:r>
            <a:r>
              <a:rPr lang="en-US" sz="800" dirty="0" err="1">
                <a:solidFill>
                  <a:srgbClr val="000000"/>
                </a:solidFill>
                <a:latin typeface="Consolas"/>
              </a:rPr>
              <a:t>stream_p</a:t>
            </a:r>
            <a:r>
              <a:rPr lang="en-US" sz="800" dirty="0">
                <a:solidFill>
                  <a:srgbClr val="000000"/>
                </a:solidFill>
                <a:latin typeface="Consolas"/>
              </a:rPr>
              <a:t> {*};</a:t>
            </a:r>
            <a:endParaRPr lang="en-US" sz="800" dirty="0">
              <a:latin typeface="Consolas"/>
            </a:endParaRPr>
          </a:p>
          <a:p>
            <a:r>
              <a:rPr lang="en-US" sz="800" dirty="0">
                <a:solidFill>
                  <a:srgbClr val="7F0055"/>
                </a:solidFill>
                <a:latin typeface="Consolas"/>
              </a:rPr>
              <a:t>  </a:t>
            </a:r>
            <a:r>
              <a:rPr lang="en-US" sz="800" b="1" dirty="0">
                <a:solidFill>
                  <a:srgbClr val="0070C0"/>
                </a:solidFill>
                <a:latin typeface="Consolas"/>
              </a:rPr>
              <a:t>pool</a:t>
            </a:r>
            <a:r>
              <a:rPr lang="en-US" sz="800" dirty="0">
                <a:solidFill>
                  <a:srgbClr val="0070C0"/>
                </a:solidFill>
                <a:latin typeface="Consolas"/>
              </a:rPr>
              <a:t> </a:t>
            </a:r>
            <a:r>
              <a:rPr lang="en-US" sz="800" dirty="0" err="1">
                <a:solidFill>
                  <a:srgbClr val="000000"/>
                </a:solidFill>
                <a:latin typeface="Consolas"/>
              </a:rPr>
              <a:t>mem_b</a:t>
            </a:r>
            <a:r>
              <a:rPr lang="en-US" sz="800" dirty="0">
                <a:solidFill>
                  <a:srgbClr val="000000"/>
                </a:solidFill>
                <a:latin typeface="Consolas"/>
              </a:rPr>
              <a:t>  </a:t>
            </a:r>
            <a:r>
              <a:rPr lang="en-US" sz="800" dirty="0" err="1">
                <a:solidFill>
                  <a:srgbClr val="000000"/>
                </a:solidFill>
                <a:latin typeface="Consolas"/>
              </a:rPr>
              <a:t>mem_p</a:t>
            </a:r>
            <a:r>
              <a:rPr lang="en-US" sz="800" dirty="0">
                <a:solidFill>
                  <a:srgbClr val="000000"/>
                </a:solidFill>
                <a:latin typeface="Consolas"/>
              </a:rPr>
              <a:t>;</a:t>
            </a:r>
          </a:p>
          <a:p>
            <a:r>
              <a:rPr lang="en-US" sz="800" dirty="0">
                <a:solidFill>
                  <a:srgbClr val="7F0055"/>
                </a:solidFill>
                <a:latin typeface="Consolas"/>
              </a:rPr>
              <a:t>  </a:t>
            </a:r>
            <a:r>
              <a:rPr lang="en-US" sz="800" b="1" dirty="0">
                <a:solidFill>
                  <a:srgbClr val="0070C0"/>
                </a:solidFill>
                <a:latin typeface="Consolas"/>
              </a:rPr>
              <a:t>bind</a:t>
            </a:r>
            <a:r>
              <a:rPr lang="en-US" sz="800" dirty="0">
                <a:solidFill>
                  <a:srgbClr val="0070C0"/>
                </a:solidFill>
                <a:latin typeface="Consolas"/>
              </a:rPr>
              <a:t> </a:t>
            </a:r>
            <a:r>
              <a:rPr lang="en-US" sz="800" dirty="0" err="1">
                <a:solidFill>
                  <a:srgbClr val="000000"/>
                </a:solidFill>
                <a:latin typeface="Consolas"/>
              </a:rPr>
              <a:t>mem_p</a:t>
            </a:r>
            <a:r>
              <a:rPr lang="en-US" sz="800" dirty="0">
                <a:solidFill>
                  <a:srgbClr val="000000"/>
                </a:solidFill>
                <a:latin typeface="Consolas"/>
              </a:rPr>
              <a:t> {*};</a:t>
            </a:r>
          </a:p>
          <a:p>
            <a:endParaRPr lang="en-US" sz="800" dirty="0">
              <a:solidFill>
                <a:srgbClr val="000000"/>
              </a:solidFill>
              <a:latin typeface="Consolas"/>
            </a:endParaRPr>
          </a:p>
          <a:p>
            <a:r>
              <a:rPr lang="en-US" sz="800" dirty="0">
                <a:solidFill>
                  <a:srgbClr val="0070C0"/>
                </a:solidFill>
                <a:latin typeface="Consolas" panose="020B0609020204030204" pitchFamily="49" charset="0"/>
                <a:cs typeface="Consolas" panose="020B0609020204030204" pitchFamily="49" charset="0"/>
              </a:rPr>
              <a:t>  </a:t>
            </a:r>
            <a:r>
              <a:rPr lang="en-US" sz="800" b="1" dirty="0">
                <a:solidFill>
                  <a:srgbClr val="0070C0"/>
                </a:solidFill>
                <a:latin typeface="Consolas" panose="020B0609020204030204" pitchFamily="49" charset="0"/>
                <a:cs typeface="Consolas" panose="020B0609020204030204" pitchFamily="49" charset="0"/>
              </a:rPr>
              <a:t>action</a:t>
            </a:r>
            <a:r>
              <a:rPr lang="en-US" sz="800" dirty="0">
                <a:solidFill>
                  <a:srgbClr val="7F0055"/>
                </a:solidFill>
                <a:latin typeface="Consolas" panose="020B0609020204030204" pitchFamily="49" charset="0"/>
                <a:cs typeface="Consolas" panose="020B0609020204030204" pitchFamily="49" charset="0"/>
              </a:rPr>
              <a:t> </a:t>
            </a:r>
            <a:r>
              <a:rPr lang="en-US" sz="800" dirty="0" err="1">
                <a:solidFill>
                  <a:srgbClr val="000000"/>
                </a:solidFill>
                <a:latin typeface="Consolas" panose="020B0609020204030204" pitchFamily="49" charset="0"/>
                <a:cs typeface="Consolas" panose="020B0609020204030204" pitchFamily="49" charset="0"/>
              </a:rPr>
              <a:t>loopback_test</a:t>
            </a:r>
            <a:r>
              <a:rPr lang="en-US" sz="800" dirty="0">
                <a:solidFill>
                  <a:srgbClr val="000000"/>
                </a:solidFill>
                <a:latin typeface="Consolas" panose="020B0609020204030204" pitchFamily="49" charset="0"/>
                <a:cs typeface="Consolas" panose="020B0609020204030204" pitchFamily="49" charset="0"/>
              </a:rPr>
              <a:t> {</a:t>
            </a:r>
          </a:p>
          <a:p>
            <a:r>
              <a:rPr lang="en-US" sz="800" dirty="0">
                <a:solidFill>
                  <a:srgbClr val="000000"/>
                </a:solidFill>
                <a:latin typeface="Consolas" panose="020B0609020204030204" pitchFamily="49" charset="0"/>
                <a:cs typeface="Consolas" panose="020B0609020204030204" pitchFamily="49" charset="0"/>
              </a:rPr>
              <a:t>    </a:t>
            </a:r>
            <a:r>
              <a:rPr lang="en-US" sz="800" dirty="0" err="1">
                <a:solidFill>
                  <a:srgbClr val="000000"/>
                </a:solidFill>
                <a:latin typeface="Consolas" panose="020B0609020204030204" pitchFamily="49" charset="0"/>
                <a:cs typeface="Consolas" panose="020B0609020204030204" pitchFamily="49" charset="0"/>
              </a:rPr>
              <a:t>uart_c</a:t>
            </a:r>
            <a:r>
              <a:rPr lang="en-US" sz="800" dirty="0">
                <a:solidFill>
                  <a:srgbClr val="000000"/>
                </a:solidFill>
                <a:latin typeface="Consolas" panose="020B0609020204030204" pitchFamily="49" charset="0"/>
                <a:cs typeface="Consolas" panose="020B0609020204030204" pitchFamily="49" charset="0"/>
              </a:rPr>
              <a:t>::</a:t>
            </a:r>
            <a:r>
              <a:rPr lang="en-US" sz="800" dirty="0" err="1">
                <a:solidFill>
                  <a:srgbClr val="000000"/>
                </a:solidFill>
                <a:latin typeface="Consolas" panose="020B0609020204030204" pitchFamily="49" charset="0"/>
                <a:cs typeface="Consolas" panose="020B0609020204030204" pitchFamily="49" charset="0"/>
              </a:rPr>
              <a:t>read_in_a</a:t>
            </a:r>
            <a:r>
              <a:rPr lang="en-US" sz="800" dirty="0">
                <a:solidFill>
                  <a:srgbClr val="000000"/>
                </a:solidFill>
                <a:latin typeface="Consolas" panose="020B0609020204030204" pitchFamily="49" charset="0"/>
                <a:cs typeface="Consolas" panose="020B0609020204030204" pitchFamily="49" charset="0"/>
              </a:rPr>
              <a:t> </a:t>
            </a:r>
            <a:r>
              <a:rPr lang="en-US" sz="800" dirty="0" err="1">
                <a:solidFill>
                  <a:srgbClr val="000000"/>
                </a:solidFill>
                <a:latin typeface="Consolas" panose="020B0609020204030204" pitchFamily="49" charset="0"/>
                <a:cs typeface="Consolas" panose="020B0609020204030204" pitchFamily="49" charset="0"/>
              </a:rPr>
              <a:t>rd_i</a:t>
            </a:r>
            <a:r>
              <a:rPr lang="en-US" sz="800" dirty="0">
                <a:solidFill>
                  <a:srgbClr val="000000"/>
                </a:solidFill>
                <a:latin typeface="Consolas" panose="020B0609020204030204" pitchFamily="49" charset="0"/>
                <a:cs typeface="Consolas" panose="020B0609020204030204" pitchFamily="49" charset="0"/>
              </a:rPr>
              <a:t>;</a:t>
            </a:r>
          </a:p>
          <a:p>
            <a:endParaRPr lang="en-US" sz="800" dirty="0">
              <a:solidFill>
                <a:srgbClr val="000000"/>
              </a:solidFill>
              <a:latin typeface="Consolas" panose="020B0609020204030204" pitchFamily="49" charset="0"/>
              <a:cs typeface="Consolas" panose="020B0609020204030204" pitchFamily="49" charset="0"/>
            </a:endParaRPr>
          </a:p>
          <a:p>
            <a:r>
              <a:rPr lang="en-US" sz="800" dirty="0">
                <a:solidFill>
                  <a:srgbClr val="7F0055"/>
                </a:solidFill>
                <a:latin typeface="Consolas" panose="020B0609020204030204" pitchFamily="49" charset="0"/>
                <a:cs typeface="Consolas" panose="020B0609020204030204" pitchFamily="49" charset="0"/>
              </a:rPr>
              <a:t>    </a:t>
            </a:r>
            <a:r>
              <a:rPr lang="en-US" sz="800" b="1" dirty="0">
                <a:solidFill>
                  <a:srgbClr val="0070C0"/>
                </a:solidFill>
                <a:latin typeface="Consolas" panose="020B0609020204030204" pitchFamily="49" charset="0"/>
                <a:cs typeface="Consolas" panose="020B0609020204030204" pitchFamily="49" charset="0"/>
              </a:rPr>
              <a:t>activity</a:t>
            </a:r>
            <a:r>
              <a:rPr lang="en-US" sz="800" dirty="0">
                <a:solidFill>
                  <a:srgbClr val="0070C0"/>
                </a:solidFill>
                <a:latin typeface="Consolas" panose="020B0609020204030204" pitchFamily="49" charset="0"/>
                <a:cs typeface="Consolas" panose="020B0609020204030204" pitchFamily="49" charset="0"/>
              </a:rPr>
              <a:t> </a:t>
            </a:r>
            <a:r>
              <a:rPr lang="en-US" sz="800" dirty="0">
                <a:solidFill>
                  <a:srgbClr val="000000"/>
                </a:solidFill>
                <a:latin typeface="Consolas" panose="020B0609020204030204" pitchFamily="49" charset="0"/>
                <a:cs typeface="Consolas" panose="020B0609020204030204" pitchFamily="49" charset="0"/>
              </a:rPr>
              <a:t>{</a:t>
            </a:r>
          </a:p>
          <a:p>
            <a:r>
              <a:rPr lang="en-US" sz="800" dirty="0">
                <a:solidFill>
                  <a:srgbClr val="000000"/>
                </a:solidFill>
                <a:latin typeface="Consolas" panose="020B0609020204030204" pitchFamily="49" charset="0"/>
                <a:cs typeface="Consolas" panose="020B0609020204030204" pitchFamily="49" charset="0"/>
              </a:rPr>
              <a:t>      </a:t>
            </a:r>
            <a:r>
              <a:rPr lang="en-US" sz="800" dirty="0" err="1">
                <a:solidFill>
                  <a:srgbClr val="000000"/>
                </a:solidFill>
                <a:latin typeface="Consolas" panose="020B0609020204030204" pitchFamily="49" charset="0"/>
                <a:cs typeface="Consolas" panose="020B0609020204030204" pitchFamily="49" charset="0"/>
              </a:rPr>
              <a:t>rd_i</a:t>
            </a:r>
            <a:r>
              <a:rPr lang="en-US" sz="800" dirty="0">
                <a:solidFill>
                  <a:srgbClr val="000000"/>
                </a:solidFill>
                <a:latin typeface="Consolas" panose="020B0609020204030204" pitchFamily="49" charset="0"/>
                <a:cs typeface="Consolas" panose="020B0609020204030204" pitchFamily="49" charset="0"/>
              </a:rPr>
              <a:t>;</a:t>
            </a:r>
          </a:p>
          <a:p>
            <a:r>
              <a:rPr lang="en-US" sz="800" dirty="0">
                <a:solidFill>
                  <a:srgbClr val="000000"/>
                </a:solidFill>
                <a:latin typeface="Consolas" panose="020B0609020204030204" pitchFamily="49" charset="0"/>
                <a:cs typeface="Consolas" panose="020B0609020204030204" pitchFamily="49" charset="0"/>
              </a:rPr>
              <a:t>      </a:t>
            </a:r>
            <a:r>
              <a:rPr lang="en-US" sz="800" dirty="0" err="1">
                <a:solidFill>
                  <a:srgbClr val="000000"/>
                </a:solidFill>
                <a:latin typeface="Consolas" panose="020B0609020204030204" pitchFamily="49" charset="0"/>
                <a:cs typeface="Consolas" panose="020B0609020204030204" pitchFamily="49" charset="0"/>
              </a:rPr>
              <a:t>wr_o</a:t>
            </a:r>
            <a:r>
              <a:rPr lang="en-US" sz="800" dirty="0">
                <a:solidFill>
                  <a:srgbClr val="000000"/>
                </a:solidFill>
                <a:latin typeface="Consolas" panose="020B0609020204030204" pitchFamily="49" charset="0"/>
                <a:cs typeface="Consolas" panose="020B0609020204030204" pitchFamily="49" charset="0"/>
              </a:rPr>
              <a:t>;</a:t>
            </a:r>
          </a:p>
          <a:p>
            <a:r>
              <a:rPr lang="en-US" sz="800" dirty="0">
                <a:solidFill>
                  <a:srgbClr val="000000"/>
                </a:solidFill>
                <a:latin typeface="Consolas" panose="020B0609020204030204" pitchFamily="49" charset="0"/>
                <a:cs typeface="Consolas" panose="020B0609020204030204" pitchFamily="49" charset="0"/>
              </a:rPr>
              <a:t>    }</a:t>
            </a:r>
          </a:p>
          <a:p>
            <a:r>
              <a:rPr lang="en-US" sz="800" dirty="0">
                <a:solidFill>
                  <a:srgbClr val="000000"/>
                </a:solidFill>
                <a:latin typeface="Consolas" panose="020B0609020204030204" pitchFamily="49" charset="0"/>
                <a:cs typeface="Consolas" panose="020B0609020204030204" pitchFamily="49" charset="0"/>
              </a:rPr>
              <a:t>  }</a:t>
            </a:r>
          </a:p>
          <a:p>
            <a:r>
              <a:rPr lang="en-US" sz="800" dirty="0">
                <a:solidFill>
                  <a:srgbClr val="000000"/>
                </a:solidFill>
                <a:latin typeface="Consolas" panose="020B0609020204030204" pitchFamily="49" charset="0"/>
                <a:cs typeface="Consolas" panose="020B0609020204030204" pitchFamily="49" charset="0"/>
              </a:rPr>
              <a:t>}</a:t>
            </a:r>
          </a:p>
        </p:txBody>
      </p:sp>
      <p:grpSp>
        <p:nvGrpSpPr>
          <p:cNvPr id="54" name="Group 53"/>
          <p:cNvGrpSpPr>
            <a:grpSpLocks noChangeAspect="1"/>
          </p:cNvGrpSpPr>
          <p:nvPr/>
        </p:nvGrpSpPr>
        <p:grpSpPr>
          <a:xfrm>
            <a:off x="2699822" y="3460199"/>
            <a:ext cx="2594205" cy="1587098"/>
            <a:chOff x="4754860" y="1571714"/>
            <a:chExt cx="4234814" cy="2590800"/>
          </a:xfrm>
        </p:grpSpPr>
        <p:grpSp>
          <p:nvGrpSpPr>
            <p:cNvPr id="28" name="Group 27"/>
            <p:cNvGrpSpPr/>
            <p:nvPr/>
          </p:nvGrpSpPr>
          <p:grpSpPr>
            <a:xfrm>
              <a:off x="4754860" y="1571714"/>
              <a:ext cx="4211375" cy="2590800"/>
              <a:chOff x="4780225" y="1047750"/>
              <a:chExt cx="4211375" cy="2590800"/>
            </a:xfrm>
          </p:grpSpPr>
          <p:sp>
            <p:nvSpPr>
              <p:cNvPr id="29" name="Rectangle 28"/>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4780225" y="2928966"/>
                <a:ext cx="767234" cy="414496"/>
              </a:xfrm>
              <a:prstGeom prst="rect">
                <a:avLst/>
              </a:prstGeom>
              <a:noFill/>
            </p:spPr>
            <p:txBody>
              <a:bodyPr wrap="none" rtlCol="0">
                <a:spAutoFit/>
              </a:bodyPr>
              <a:lstStyle/>
              <a:p>
                <a:pPr algn="ctr"/>
                <a:r>
                  <a:rPr lang="en-US" sz="1050" dirty="0"/>
                  <a:t>Data</a:t>
                </a:r>
              </a:p>
            </p:txBody>
          </p:sp>
          <p:sp>
            <p:nvSpPr>
              <p:cNvPr id="31" name="Rectangle 30"/>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2" name="Rectangle 31"/>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tx1"/>
                    </a:solidFill>
                    <a:effectLst/>
                    <a:latin typeface="Arial" charset="0"/>
                  </a:rPr>
                  <a:t>UART</a:t>
                </a:r>
              </a:p>
            </p:txBody>
          </p:sp>
          <p:sp>
            <p:nvSpPr>
              <p:cNvPr id="33" name="Diamond 32"/>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4" name="Left-Right Arrow 33"/>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5" name="Rectangle 34"/>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rPr>
                  <a:t>MEM</a:t>
                </a:r>
              </a:p>
            </p:txBody>
          </p:sp>
          <p:sp>
            <p:nvSpPr>
              <p:cNvPr id="36" name="Diamond 35"/>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7" name="Diamond 36"/>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8" name="Left-Right Arrow 37"/>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39" name="Diamond 38"/>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0" name="Left-Right Arrow 39"/>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1" name="Left-Right Arrow 40"/>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2" name="TextBox 41"/>
              <p:cNvSpPr txBox="1"/>
              <p:nvPr/>
            </p:nvSpPr>
            <p:spPr>
              <a:xfrm>
                <a:off x="6915120" y="1047750"/>
                <a:ext cx="1319373" cy="414496"/>
              </a:xfrm>
              <a:prstGeom prst="rect">
                <a:avLst/>
              </a:prstGeom>
              <a:noFill/>
            </p:spPr>
            <p:txBody>
              <a:bodyPr wrap="none" rtlCol="0">
                <a:spAutoFit/>
              </a:bodyPr>
              <a:lstStyle/>
              <a:p>
                <a:pPr algn="ctr"/>
                <a:r>
                  <a:rPr lang="en-US" sz="1050"/>
                  <a:t>Command</a:t>
                </a:r>
              </a:p>
            </p:txBody>
          </p:sp>
          <p:sp>
            <p:nvSpPr>
              <p:cNvPr id="43" name="Rectangle 42"/>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charset="0"/>
                  </a:rPr>
                  <a:t>DMAC</a:t>
                </a:r>
              </a:p>
            </p:txBody>
          </p:sp>
          <p:sp>
            <p:nvSpPr>
              <p:cNvPr id="44" name="Diamond 43"/>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5" name="Left-Right Arrow 44"/>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6" name="Left-Right Arrow 45"/>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7" name="Diamond 46"/>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grpSp>
        <p:grpSp>
          <p:nvGrpSpPr>
            <p:cNvPr id="48" name="Group 47"/>
            <p:cNvGrpSpPr/>
            <p:nvPr/>
          </p:nvGrpSpPr>
          <p:grpSpPr>
            <a:xfrm>
              <a:off x="6288049" y="2443709"/>
              <a:ext cx="2479273" cy="1687404"/>
              <a:chOff x="2176916" y="3367545"/>
              <a:chExt cx="2479273" cy="1687404"/>
            </a:xfrm>
          </p:grpSpPr>
          <p:sp>
            <p:nvSpPr>
              <p:cNvPr id="49" name="Freeform 4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050" b="0" i="0" u="none" strike="noStrike" kern="0" cap="none" spc="0" normalizeH="0" baseline="0" noProof="0" dirty="0">
                  <a:ln>
                    <a:noFill/>
                  </a:ln>
                  <a:solidFill>
                    <a:srgbClr val="FFFFFF"/>
                  </a:solidFill>
                  <a:effectLst/>
                  <a:uLnTx/>
                  <a:uFillTx/>
                  <a:latin typeface="Tahoma"/>
                  <a:ea typeface="+mn-ea"/>
                  <a:cs typeface="+mn-cs"/>
                </a:endParaRPr>
              </a:p>
            </p:txBody>
          </p:sp>
          <p:sp>
            <p:nvSpPr>
              <p:cNvPr id="50" name="Rectangle 49"/>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sz="1050" b="1" cap="none" spc="0" dirty="0" err="1">
                    <a:ln w="0"/>
                    <a:solidFill>
                      <a:srgbClr val="C00000"/>
                    </a:solidFill>
                    <a:latin typeface="Consolas" panose="020B0609020204030204" pitchFamily="49" charset="0"/>
                  </a:rPr>
                  <a:t>data_str</a:t>
                </a:r>
                <a:endParaRPr lang="en-US" sz="1050" b="1" cap="none" spc="0" dirty="0">
                  <a:ln w="0"/>
                  <a:solidFill>
                    <a:srgbClr val="C00000"/>
                  </a:solidFill>
                  <a:latin typeface="Consolas" panose="020B0609020204030204" pitchFamily="49" charset="0"/>
                </a:endParaRPr>
              </a:p>
            </p:txBody>
          </p:sp>
        </p:grpSp>
        <p:grpSp>
          <p:nvGrpSpPr>
            <p:cNvPr id="51" name="Group 50"/>
            <p:cNvGrpSpPr/>
            <p:nvPr/>
          </p:nvGrpSpPr>
          <p:grpSpPr>
            <a:xfrm>
              <a:off x="6254426" y="2427670"/>
              <a:ext cx="2735248" cy="1692967"/>
              <a:chOff x="2143293" y="3351506"/>
              <a:chExt cx="2735248" cy="1692967"/>
            </a:xfrm>
          </p:grpSpPr>
          <p:sp>
            <p:nvSpPr>
              <p:cNvPr id="52" name="Freeform 51"/>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050" b="0" i="0" u="none" strike="noStrike" kern="0" cap="none" spc="0" normalizeH="0" baseline="0" noProof="0" dirty="0">
                  <a:ln>
                    <a:noFill/>
                  </a:ln>
                  <a:solidFill>
                    <a:srgbClr val="FFFFFF"/>
                  </a:solidFill>
                  <a:effectLst/>
                  <a:uLnTx/>
                  <a:uFillTx/>
                  <a:latin typeface="Tahoma"/>
                  <a:ea typeface="+mn-ea"/>
                  <a:cs typeface="+mn-cs"/>
                </a:endParaRPr>
              </a:p>
            </p:txBody>
          </p:sp>
          <p:sp>
            <p:nvSpPr>
              <p:cNvPr id="53" name="Rectangle 52"/>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sz="1050" b="1" cap="none" spc="0" dirty="0" err="1">
                    <a:ln w="0"/>
                    <a:solidFill>
                      <a:srgbClr val="C00000"/>
                    </a:solidFill>
                    <a:latin typeface="Consolas" panose="020B0609020204030204" pitchFamily="49" charset="0"/>
                  </a:rPr>
                  <a:t>mem_b</a:t>
                </a:r>
                <a:endParaRPr lang="en-US" sz="1050" b="1" cap="none" spc="0" dirty="0">
                  <a:ln w="0"/>
                  <a:solidFill>
                    <a:srgbClr val="C00000"/>
                  </a:solidFill>
                  <a:latin typeface="Consolas" panose="020B0609020204030204" pitchFamily="49" charset="0"/>
                </a:endParaRPr>
              </a:p>
            </p:txBody>
          </p:sp>
        </p:grpSp>
      </p:grpSp>
      <p:grpSp>
        <p:nvGrpSpPr>
          <p:cNvPr id="15" name="Group 14"/>
          <p:cNvGrpSpPr/>
          <p:nvPr/>
        </p:nvGrpSpPr>
        <p:grpSpPr>
          <a:xfrm>
            <a:off x="6070502" y="3276421"/>
            <a:ext cx="3007919" cy="1215643"/>
            <a:chOff x="6070502" y="3214413"/>
            <a:chExt cx="3007919" cy="1215643"/>
          </a:xfrm>
        </p:grpSpPr>
        <p:sp>
          <p:nvSpPr>
            <p:cNvPr id="139" name="Rectangle 138"/>
            <p:cNvSpPr/>
            <p:nvPr/>
          </p:nvSpPr>
          <p:spPr>
            <a:xfrm>
              <a:off x="7055301" y="3214413"/>
              <a:ext cx="2023120" cy="1200329"/>
            </a:xfrm>
            <a:prstGeom prst="rect">
              <a:avLst/>
            </a:prstGeom>
            <a:solidFill>
              <a:schemeClr val="bg1"/>
            </a:solidFill>
            <a:ln>
              <a:solidFill>
                <a:schemeClr val="tx1"/>
              </a:solidFill>
            </a:ln>
          </p:spPr>
          <p:txBody>
            <a:bodyPr wrap="square">
              <a:spAutoFit/>
            </a:bodyPr>
            <a:lstStyle/>
            <a:p>
              <a:r>
                <a:rPr lang="en-US" sz="800" b="1" dirty="0" err="1">
                  <a:solidFill>
                    <a:srgbClr val="0070C0"/>
                  </a:solidFill>
                  <a:latin typeface="Consolas" panose="020B0609020204030204" pitchFamily="49" charset="0"/>
                </a:rPr>
                <a:t>int</a:t>
              </a:r>
              <a:r>
                <a:rPr lang="en-US" sz="800" b="1" dirty="0">
                  <a:solidFill>
                    <a:srgbClr val="0070C0"/>
                  </a:solidFill>
                  <a:latin typeface="Consolas" panose="020B0609020204030204" pitchFamily="49" charset="0"/>
                </a:rPr>
                <a:t> main(</a:t>
              </a:r>
              <a:r>
                <a:rPr lang="en-US" sz="800" b="1" dirty="0" err="1">
                  <a:solidFill>
                    <a:srgbClr val="0070C0"/>
                  </a:solidFill>
                  <a:latin typeface="Consolas" panose="020B0609020204030204" pitchFamily="49" charset="0"/>
                </a:rPr>
                <a:t>int</a:t>
              </a:r>
              <a:r>
                <a:rPr lang="en-US" sz="800" b="1" dirty="0">
                  <a:solidFill>
                    <a:srgbClr val="0070C0"/>
                  </a:solidFill>
                  <a:latin typeface="Consolas" panose="020B0609020204030204" pitchFamily="49" charset="0"/>
                </a:rPr>
                <a:t> </a:t>
              </a:r>
              <a:r>
                <a:rPr lang="en-US" sz="800" b="1" dirty="0" err="1">
                  <a:solidFill>
                    <a:srgbClr val="000000"/>
                  </a:solidFill>
                  <a:latin typeface="Consolas" panose="020B0609020204030204" pitchFamily="49" charset="0"/>
                </a:rPr>
                <a:t>argc</a:t>
              </a:r>
              <a:r>
                <a:rPr lang="en-US" sz="800" b="1" dirty="0">
                  <a:solidFill>
                    <a:srgbClr val="000000"/>
                  </a:solidFill>
                  <a:latin typeface="Consolas" panose="020B0609020204030204" pitchFamily="49" charset="0"/>
                </a:rPr>
                <a:t>, </a:t>
              </a:r>
              <a:r>
                <a:rPr lang="en-US" sz="800" b="1" dirty="0">
                  <a:solidFill>
                    <a:srgbClr val="0070C0"/>
                  </a:solidFill>
                  <a:latin typeface="Consolas" panose="020B0609020204030204" pitchFamily="49" charset="0"/>
                </a:rPr>
                <a:t>char </a:t>
              </a:r>
              <a:r>
                <a:rPr lang="en-US" sz="800" b="1" dirty="0">
                  <a:solidFill>
                    <a:srgbClr val="000000"/>
                  </a:solidFill>
                  <a:latin typeface="Consolas" panose="020B0609020204030204" pitchFamily="49" charset="0"/>
                </a:rPr>
                <a:t>**</a:t>
              </a:r>
              <a:r>
                <a:rPr lang="en-US" sz="800" b="1" dirty="0" err="1">
                  <a:solidFill>
                    <a:srgbClr val="000000"/>
                  </a:solidFill>
                  <a:latin typeface="Consolas" panose="020B0609020204030204" pitchFamily="49" charset="0"/>
                </a:rPr>
                <a:t>argv</a:t>
              </a:r>
              <a:r>
                <a:rPr lang="en-US" sz="800" b="1" dirty="0">
                  <a:solidFill>
                    <a:srgbClr val="000000"/>
                  </a:solidFill>
                  <a:latin typeface="Consolas" panose="020B0609020204030204" pitchFamily="49" charset="0"/>
                </a:rPr>
                <a:t>) {</a:t>
              </a:r>
              <a:endParaRPr lang="en-US" sz="800" dirty="0">
                <a:solidFill>
                  <a:srgbClr val="3F7F5F"/>
                </a:solidFill>
                <a:latin typeface="Consolas" panose="020B0609020204030204" pitchFamily="49" charset="0"/>
              </a:endParaRPr>
            </a:p>
            <a:p>
              <a:r>
                <a:rPr lang="en-US" sz="800" dirty="0">
                  <a:solidFill>
                    <a:srgbClr val="3F7F5F"/>
                  </a:solidFill>
                  <a:latin typeface="Consolas" panose="020B0609020204030204" pitchFamily="49" charset="0"/>
                </a:rPr>
                <a:t>    // …</a:t>
              </a:r>
            </a:p>
            <a:p>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init_uart_rx</a:t>
              </a:r>
              <a:r>
                <a:rPr lang="en-US" sz="800" dirty="0">
                  <a:solidFill>
                    <a:srgbClr val="000000"/>
                  </a:solidFill>
                  <a:latin typeface="Consolas" panose="020B0609020204030204" pitchFamily="49" charset="0"/>
                </a:rPr>
                <a:t>(1);</a:t>
              </a:r>
            </a:p>
            <a:p>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gen_uart_traffic</a:t>
              </a:r>
              <a:r>
                <a:rPr lang="en-US" sz="800" dirty="0">
                  <a:solidFill>
                    <a:srgbClr val="000000"/>
                  </a:solidFill>
                  <a:latin typeface="Consolas" panose="020B0609020204030204" pitchFamily="49" charset="0"/>
                </a:rPr>
                <a:t>(1, 128);</a:t>
              </a:r>
            </a:p>
            <a:p>
              <a:r>
                <a:rPr lang="en-US" sz="800" dirty="0">
                  <a:solidFill>
                    <a:srgbClr val="3F7F5F"/>
                  </a:solidFill>
                  <a:latin typeface="Consolas" panose="020B0609020204030204" pitchFamily="49" charset="0"/>
                </a:rPr>
                <a:t>    // …</a:t>
              </a:r>
            </a:p>
            <a:p>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init_uart_rx</a:t>
              </a:r>
              <a:r>
                <a:rPr lang="en-US" sz="800" dirty="0">
                  <a:solidFill>
                    <a:srgbClr val="000000"/>
                  </a:solidFill>
                  <a:latin typeface="Consolas" panose="020B0609020204030204" pitchFamily="49" charset="0"/>
                </a:rPr>
                <a:t>(2);</a:t>
              </a:r>
            </a:p>
            <a:p>
              <a:r>
                <a:rPr lang="en-US" sz="800" dirty="0">
                  <a:solidFill>
                    <a:srgbClr val="000000"/>
                  </a:solidFill>
                  <a:latin typeface="Consolas" panose="020B0609020204030204" pitchFamily="49" charset="0"/>
                </a:rPr>
                <a:t>    </a:t>
              </a:r>
              <a:r>
                <a:rPr lang="en-US" sz="800" dirty="0" err="1">
                  <a:solidFill>
                    <a:srgbClr val="000000"/>
                  </a:solidFill>
                  <a:latin typeface="Consolas" panose="020B0609020204030204" pitchFamily="49" charset="0"/>
                </a:rPr>
                <a:t>gen_uart_traffic</a:t>
              </a:r>
              <a:r>
                <a:rPr lang="en-US" sz="800" dirty="0">
                  <a:solidFill>
                    <a:srgbClr val="000000"/>
                  </a:solidFill>
                  <a:latin typeface="Consolas" panose="020B0609020204030204" pitchFamily="49" charset="0"/>
                </a:rPr>
                <a:t>(2, 27);</a:t>
              </a:r>
            </a:p>
            <a:p>
              <a:r>
                <a:rPr lang="en-US" sz="800" b="1" dirty="0">
                  <a:solidFill>
                    <a:srgbClr val="7F0055"/>
                  </a:solidFill>
                  <a:latin typeface="Consolas" panose="020B0609020204030204" pitchFamily="49" charset="0"/>
                </a:rPr>
                <a:t>    </a:t>
              </a:r>
              <a:r>
                <a:rPr lang="en-US" sz="800" b="1" dirty="0">
                  <a:solidFill>
                    <a:srgbClr val="0070C0"/>
                  </a:solidFill>
                  <a:latin typeface="Consolas" panose="020B0609020204030204" pitchFamily="49" charset="0"/>
                </a:rPr>
                <a:t>return </a:t>
              </a:r>
              <a:r>
                <a:rPr lang="en-US" sz="800" b="1" dirty="0">
                  <a:solidFill>
                    <a:srgbClr val="000000"/>
                  </a:solidFill>
                  <a:latin typeface="Consolas" panose="020B0609020204030204" pitchFamily="49" charset="0"/>
                </a:rPr>
                <a:t>0;</a:t>
              </a:r>
            </a:p>
            <a:p>
              <a:r>
                <a:rPr lang="en-US" sz="800" dirty="0">
                  <a:solidFill>
                    <a:srgbClr val="000000"/>
                  </a:solidFill>
                  <a:latin typeface="Consolas" panose="020B0609020204030204" pitchFamily="49" charset="0"/>
                </a:rPr>
                <a:t>}</a:t>
              </a:r>
            </a:p>
          </p:txBody>
        </p:sp>
        <p:sp>
          <p:nvSpPr>
            <p:cNvPr id="9" name="Bent Arrow 8"/>
            <p:cNvSpPr/>
            <p:nvPr/>
          </p:nvSpPr>
          <p:spPr>
            <a:xfrm flipV="1">
              <a:off x="6070502" y="3904493"/>
              <a:ext cx="930977" cy="525563"/>
            </a:xfrm>
            <a:prstGeom prst="bentArrow">
              <a:avLst>
                <a:gd name="adj1" fmla="val 50000"/>
                <a:gd name="adj2" fmla="val 50000"/>
                <a:gd name="adj3" fmla="val 50000"/>
                <a:gd name="adj4" fmla="val 43750"/>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grpSp>
        <p:nvGrpSpPr>
          <p:cNvPr id="14" name="Group 13"/>
          <p:cNvGrpSpPr/>
          <p:nvPr/>
        </p:nvGrpSpPr>
        <p:grpSpPr>
          <a:xfrm>
            <a:off x="5483855" y="2461406"/>
            <a:ext cx="1583878" cy="1400494"/>
            <a:chOff x="5483855" y="2461406"/>
            <a:chExt cx="1583878" cy="1400494"/>
          </a:xfrm>
        </p:grpSpPr>
        <p:sp>
          <p:nvSpPr>
            <p:cNvPr id="8" name="Flowchart: Manual Operation 7"/>
            <p:cNvSpPr/>
            <p:nvPr/>
          </p:nvSpPr>
          <p:spPr>
            <a:xfrm>
              <a:off x="5483855" y="3386733"/>
              <a:ext cx="1374925" cy="475167"/>
            </a:xfrm>
            <a:prstGeom prst="flowChartManualOperation">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0" name="Down Arrow 9"/>
            <p:cNvSpPr/>
            <p:nvPr/>
          </p:nvSpPr>
          <p:spPr>
            <a:xfrm>
              <a:off x="5599353" y="3058252"/>
              <a:ext cx="548640" cy="285507"/>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11" name="Down Arrow 10"/>
            <p:cNvSpPr/>
            <p:nvPr/>
          </p:nvSpPr>
          <p:spPr>
            <a:xfrm rot="1904384">
              <a:off x="6519093" y="2461406"/>
              <a:ext cx="548640" cy="92354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grpSp>
        <p:nvGrpSpPr>
          <p:cNvPr id="7" name="Group 6"/>
          <p:cNvGrpSpPr/>
          <p:nvPr/>
        </p:nvGrpSpPr>
        <p:grpSpPr>
          <a:xfrm>
            <a:off x="4028317" y="971550"/>
            <a:ext cx="4305336" cy="2019423"/>
            <a:chOff x="4028317" y="971550"/>
            <a:chExt cx="4305336" cy="2019423"/>
          </a:xfrm>
        </p:grpSpPr>
        <p:grpSp>
          <p:nvGrpSpPr>
            <p:cNvPr id="80" name="Group 79"/>
            <p:cNvGrpSpPr>
              <a:grpSpLocks noChangeAspect="1"/>
            </p:cNvGrpSpPr>
            <p:nvPr/>
          </p:nvGrpSpPr>
          <p:grpSpPr>
            <a:xfrm>
              <a:off x="4801636" y="971550"/>
              <a:ext cx="1409786" cy="2019423"/>
              <a:chOff x="5173145" y="555674"/>
              <a:chExt cx="2819401" cy="4038601"/>
            </a:xfrm>
          </p:grpSpPr>
          <p:sp>
            <p:nvSpPr>
              <p:cNvPr id="81" name="Rectangle 80"/>
              <p:cNvSpPr/>
              <p:nvPr/>
            </p:nvSpPr>
            <p:spPr>
              <a:xfrm>
                <a:off x="5173145" y="555674"/>
                <a:ext cx="2819401" cy="403860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err="1">
                    <a:solidFill>
                      <a:schemeClr val="tx1"/>
                    </a:solidFill>
                  </a:rPr>
                  <a:t>pss_top</a:t>
                </a:r>
                <a:endParaRPr lang="en-US" sz="800" dirty="0">
                  <a:solidFill>
                    <a:schemeClr val="tx1"/>
                  </a:solidFill>
                </a:endParaRPr>
              </a:p>
            </p:txBody>
          </p:sp>
          <p:grpSp>
            <p:nvGrpSpPr>
              <p:cNvPr id="82" name="Group 81"/>
              <p:cNvGrpSpPr/>
              <p:nvPr/>
            </p:nvGrpSpPr>
            <p:grpSpPr>
              <a:xfrm>
                <a:off x="5401746" y="1317675"/>
                <a:ext cx="2457741" cy="1274992"/>
                <a:chOff x="387417" y="1733551"/>
                <a:chExt cx="2457741" cy="1274992"/>
              </a:xfrm>
            </p:grpSpPr>
            <p:sp>
              <p:nvSpPr>
                <p:cNvPr id="100" name="Rectangle 99"/>
                <p:cNvSpPr/>
                <p:nvPr/>
              </p:nvSpPr>
              <p:spPr>
                <a:xfrm>
                  <a:off x="387417" y="1733551"/>
                  <a:ext cx="2457741" cy="1274992"/>
                </a:xfrm>
                <a:prstGeom prst="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800" dirty="0">
                      <a:solidFill>
                        <a:schemeClr val="bg1"/>
                      </a:solidFill>
                    </a:rPr>
                    <a:t>dma0</a:t>
                  </a:r>
                </a:p>
              </p:txBody>
            </p:sp>
            <p:sp>
              <p:nvSpPr>
                <p:cNvPr id="101" name="Oval 100"/>
                <p:cNvSpPr/>
                <p:nvPr/>
              </p:nvSpPr>
              <p:spPr>
                <a:xfrm>
                  <a:off x="444084" y="2503668"/>
                  <a:ext cx="731520" cy="365760"/>
                </a:xfrm>
                <a:prstGeom prst="ellipse">
                  <a:avLst/>
                </a:prstGeom>
                <a:solidFill>
                  <a:schemeClr val="accent1">
                    <a:lumMod val="40000"/>
                    <a:lumOff val="60000"/>
                  </a:schemeClr>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a:solidFill>
                        <a:srgbClr val="000000"/>
                      </a:solidFill>
                      <a:ea typeface="Calibri" panose="020F0502020204030204" pitchFamily="34" charset="0"/>
                      <a:cs typeface="Arial" panose="020B0604020202020204" pitchFamily="34" charset="0"/>
                    </a:rPr>
                    <a:t>u2m</a:t>
                  </a:r>
                  <a:endParaRPr lang="en-US" sz="600" b="1" dirty="0">
                    <a:solidFill>
                      <a:srgbClr val="000000"/>
                    </a:solidFill>
                    <a:ea typeface="Calibri" panose="020F0502020204030204" pitchFamily="34" charset="0"/>
                    <a:cs typeface="Arial" panose="020B0604020202020204" pitchFamily="34" charset="0"/>
                  </a:endParaRPr>
                </a:p>
              </p:txBody>
            </p:sp>
            <p:sp>
              <p:nvSpPr>
                <p:cNvPr id="102" name="Oval 101"/>
                <p:cNvSpPr/>
                <p:nvPr/>
              </p:nvSpPr>
              <p:spPr>
                <a:xfrm>
                  <a:off x="1248407" y="2519196"/>
                  <a:ext cx="731520" cy="365760"/>
                </a:xfrm>
                <a:prstGeom prst="ellipse">
                  <a:avLst/>
                </a:prstGeom>
                <a:solidFill>
                  <a:schemeClr val="accent1">
                    <a:lumMod val="40000"/>
                    <a:lumOff val="60000"/>
                  </a:schemeClr>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a:solidFill>
                        <a:srgbClr val="000000"/>
                      </a:solidFill>
                      <a:ea typeface="Calibri" panose="020F0502020204030204" pitchFamily="34" charset="0"/>
                      <a:cs typeface="Arial" panose="020B0604020202020204" pitchFamily="34" charset="0"/>
                    </a:rPr>
                    <a:t>m2m</a:t>
                  </a:r>
                  <a:endParaRPr lang="en-US" sz="600" b="1" dirty="0">
                    <a:solidFill>
                      <a:srgbClr val="000000"/>
                    </a:solidFill>
                    <a:ea typeface="Calibri" panose="020F0502020204030204" pitchFamily="34" charset="0"/>
                    <a:cs typeface="Arial" panose="020B0604020202020204" pitchFamily="34" charset="0"/>
                  </a:endParaRPr>
                </a:p>
              </p:txBody>
            </p:sp>
            <p:sp>
              <p:nvSpPr>
                <p:cNvPr id="103" name="Oval 102"/>
                <p:cNvSpPr/>
                <p:nvPr/>
              </p:nvSpPr>
              <p:spPr>
                <a:xfrm>
                  <a:off x="2037894" y="2510790"/>
                  <a:ext cx="731520" cy="365760"/>
                </a:xfrm>
                <a:prstGeom prst="ellipse">
                  <a:avLst/>
                </a:prstGeom>
                <a:solidFill>
                  <a:schemeClr val="accent1">
                    <a:lumMod val="40000"/>
                    <a:lumOff val="60000"/>
                  </a:schemeClr>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a:solidFill>
                        <a:srgbClr val="000000"/>
                      </a:solidFill>
                      <a:ea typeface="Calibri" panose="020F0502020204030204" pitchFamily="34" charset="0"/>
                      <a:cs typeface="Arial" panose="020B0604020202020204" pitchFamily="34" charset="0"/>
                    </a:rPr>
                    <a:t>m2u</a:t>
                  </a:r>
                  <a:endParaRPr lang="en-US" sz="600" b="1" dirty="0">
                    <a:solidFill>
                      <a:srgbClr val="000000"/>
                    </a:solidFill>
                    <a:ea typeface="Calibri" panose="020F0502020204030204" pitchFamily="34" charset="0"/>
                    <a:cs typeface="Arial" panose="020B0604020202020204" pitchFamily="34" charset="0"/>
                  </a:endParaRPr>
                </a:p>
              </p:txBody>
            </p:sp>
            <p:sp>
              <p:nvSpPr>
                <p:cNvPr id="104" name="Flowchart: Magnetic Disk 103"/>
                <p:cNvSpPr/>
                <p:nvPr/>
              </p:nvSpPr>
              <p:spPr bwMode="auto">
                <a:xfrm>
                  <a:off x="470393" y="1809750"/>
                  <a:ext cx="762000" cy="304800"/>
                </a:xfrm>
                <a:prstGeom prst="flowChartMagneticDisk">
                  <a:avLst/>
                </a:prstGeom>
                <a:ln w="12700">
                  <a:solidFill>
                    <a:schemeClr val="tx1">
                      <a:lumMod val="95000"/>
                      <a:lumOff val="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700" b="1" dirty="0" err="1">
                      <a:solidFill>
                        <a:schemeClr val="bg1"/>
                      </a:solidFill>
                    </a:rPr>
                    <a:t>chan</a:t>
                  </a:r>
                  <a:r>
                    <a:rPr kumimoji="0" lang="en-US" sz="700" b="1" i="0" u="none" strike="noStrike" cap="none" normalizeH="0" baseline="0" dirty="0" err="1">
                      <a:ln>
                        <a:noFill/>
                      </a:ln>
                      <a:solidFill>
                        <a:schemeClr val="bg1"/>
                      </a:solidFill>
                      <a:effectLst/>
                    </a:rPr>
                    <a:t>_p</a:t>
                  </a:r>
                  <a:endParaRPr kumimoji="0" lang="en-US" sz="700" b="1" i="0" u="none" strike="noStrike" cap="none" normalizeH="0" baseline="0" dirty="0">
                    <a:ln>
                      <a:noFill/>
                    </a:ln>
                    <a:solidFill>
                      <a:schemeClr val="bg1"/>
                    </a:solidFill>
                    <a:effectLst/>
                  </a:endParaRPr>
                </a:p>
              </p:txBody>
            </p:sp>
          </p:grpSp>
          <p:sp>
            <p:nvSpPr>
              <p:cNvPr id="83" name="Flowchart: Magnetic Disk 82"/>
              <p:cNvSpPr/>
              <p:nvPr/>
            </p:nvSpPr>
            <p:spPr bwMode="auto">
              <a:xfrm>
                <a:off x="6680217" y="798263"/>
                <a:ext cx="626529" cy="304800"/>
              </a:xfrm>
              <a:prstGeom prst="flowChartMagneticDisk">
                <a:avLst/>
              </a:prstGeom>
              <a:solidFill>
                <a:srgbClr val="92D050"/>
              </a:solidFill>
              <a:ln w="12700">
                <a:solidFill>
                  <a:schemeClr val="accent3">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700" b="1" dirty="0" err="1">
                    <a:solidFill>
                      <a:schemeClr val="tx1"/>
                    </a:solidFill>
                  </a:rPr>
                  <a:t>buff</a:t>
                </a:r>
                <a:r>
                  <a:rPr kumimoji="0" lang="en-US" sz="700" b="1" i="0" u="none" strike="noStrike" cap="none" normalizeH="0" baseline="0" dirty="0" err="1">
                    <a:ln>
                      <a:noFill/>
                    </a:ln>
                    <a:solidFill>
                      <a:schemeClr val="tx1"/>
                    </a:solidFill>
                    <a:effectLst/>
                  </a:rPr>
                  <a:t>_p</a:t>
                </a:r>
                <a:endParaRPr kumimoji="0" lang="en-US" sz="700" b="1" i="0" u="none" strike="noStrike" cap="none" normalizeH="0" baseline="0" dirty="0">
                  <a:ln>
                    <a:noFill/>
                  </a:ln>
                  <a:solidFill>
                    <a:schemeClr val="tx1"/>
                  </a:solidFill>
                  <a:effectLst/>
                </a:endParaRPr>
              </a:p>
            </p:txBody>
          </p:sp>
          <p:grpSp>
            <p:nvGrpSpPr>
              <p:cNvPr id="84" name="Group 83"/>
              <p:cNvGrpSpPr/>
              <p:nvPr/>
            </p:nvGrpSpPr>
            <p:grpSpPr>
              <a:xfrm>
                <a:off x="5401746" y="3377682"/>
                <a:ext cx="2457741" cy="1067452"/>
                <a:chOff x="387417" y="3793558"/>
                <a:chExt cx="2457741" cy="1067452"/>
              </a:xfrm>
            </p:grpSpPr>
            <p:sp>
              <p:nvSpPr>
                <p:cNvPr id="96" name="Rectangle 95"/>
                <p:cNvSpPr/>
                <p:nvPr/>
              </p:nvSpPr>
              <p:spPr>
                <a:xfrm>
                  <a:off x="387417" y="3793558"/>
                  <a:ext cx="2457741" cy="1067452"/>
                </a:xfrm>
                <a:prstGeom prst="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800" dirty="0">
                      <a:solidFill>
                        <a:schemeClr val="bg1"/>
                      </a:solidFill>
                    </a:rPr>
                    <a:t>uart0</a:t>
                  </a:r>
                </a:p>
              </p:txBody>
            </p:sp>
            <p:sp>
              <p:nvSpPr>
                <p:cNvPr id="97" name="Oval 96"/>
                <p:cNvSpPr/>
                <p:nvPr/>
              </p:nvSpPr>
              <p:spPr>
                <a:xfrm>
                  <a:off x="616017" y="4095750"/>
                  <a:ext cx="731520" cy="365760"/>
                </a:xfrm>
                <a:prstGeom prst="ellipse">
                  <a:avLst/>
                </a:prstGeom>
                <a:solidFill>
                  <a:schemeClr val="accent1">
                    <a:lumMod val="40000"/>
                    <a:lumOff val="60000"/>
                  </a:schemeClr>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err="1">
                      <a:solidFill>
                        <a:srgbClr val="000000"/>
                      </a:solidFill>
                      <a:ea typeface="Calibri" panose="020F0502020204030204" pitchFamily="34" charset="0"/>
                      <a:cs typeface="Arial" panose="020B0604020202020204" pitchFamily="34" charset="0"/>
                    </a:rPr>
                    <a:t>rd_i</a:t>
                  </a:r>
                  <a:endParaRPr lang="en-US" sz="600" b="1" dirty="0">
                    <a:solidFill>
                      <a:srgbClr val="000000"/>
                    </a:solidFill>
                    <a:ea typeface="Calibri" panose="020F0502020204030204" pitchFamily="34" charset="0"/>
                    <a:cs typeface="Arial" panose="020B0604020202020204" pitchFamily="34" charset="0"/>
                  </a:endParaRPr>
                </a:p>
              </p:txBody>
            </p:sp>
            <p:sp>
              <p:nvSpPr>
                <p:cNvPr id="98" name="Oval 97"/>
                <p:cNvSpPr/>
                <p:nvPr/>
              </p:nvSpPr>
              <p:spPr>
                <a:xfrm>
                  <a:off x="1911417" y="4095750"/>
                  <a:ext cx="731520" cy="365760"/>
                </a:xfrm>
                <a:prstGeom prst="ellipse">
                  <a:avLst/>
                </a:prstGeom>
                <a:solidFill>
                  <a:schemeClr val="accent1">
                    <a:lumMod val="40000"/>
                    <a:lumOff val="60000"/>
                  </a:schemeClr>
                </a:solidFill>
                <a:ln w="1270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a:solidFill>
                        <a:srgbClr val="000000"/>
                      </a:solidFill>
                      <a:ea typeface="Calibri" panose="020F0502020204030204" pitchFamily="34" charset="0"/>
                      <a:cs typeface="Arial" panose="020B0604020202020204" pitchFamily="34" charset="0"/>
                    </a:rPr>
                    <a:t>wr_o</a:t>
                  </a:r>
                  <a:endParaRPr lang="en-US" sz="600" b="1" dirty="0">
                    <a:solidFill>
                      <a:srgbClr val="000000"/>
                    </a:solidFill>
                    <a:ea typeface="Calibri" panose="020F0502020204030204" pitchFamily="34" charset="0"/>
                    <a:cs typeface="Arial" panose="020B0604020202020204" pitchFamily="34" charset="0"/>
                  </a:endParaRPr>
                </a:p>
              </p:txBody>
            </p:sp>
            <p:sp>
              <p:nvSpPr>
                <p:cNvPr id="99" name="Flowchart: Magnetic Disk 98"/>
                <p:cNvSpPr/>
                <p:nvPr/>
              </p:nvSpPr>
              <p:spPr bwMode="auto">
                <a:xfrm>
                  <a:off x="1225617" y="4476750"/>
                  <a:ext cx="762000" cy="304800"/>
                </a:xfrm>
                <a:prstGeom prst="flowChartMagneticDisk">
                  <a:avLst/>
                </a:prstGeom>
                <a:ln w="12700">
                  <a:solidFill>
                    <a:schemeClr val="tx1">
                      <a:lumMod val="95000"/>
                      <a:lumOff val="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err="1">
                      <a:ln>
                        <a:noFill/>
                      </a:ln>
                      <a:solidFill>
                        <a:schemeClr val="bg1"/>
                      </a:solidFill>
                      <a:effectLst/>
                    </a:rPr>
                    <a:t>uart_p</a:t>
                  </a:r>
                  <a:endParaRPr kumimoji="0" lang="en-US" sz="700" b="1" i="0" u="none" strike="noStrike" cap="none" normalizeH="0" baseline="0" dirty="0">
                    <a:ln>
                      <a:noFill/>
                    </a:ln>
                    <a:solidFill>
                      <a:schemeClr val="bg1"/>
                    </a:solidFill>
                    <a:effectLst/>
                  </a:endParaRPr>
                </a:p>
              </p:txBody>
            </p:sp>
          </p:grpSp>
          <p:sp>
            <p:nvSpPr>
              <p:cNvPr id="85" name="Flowchart: Magnetic Disk 84"/>
              <p:cNvSpPr/>
              <p:nvPr/>
            </p:nvSpPr>
            <p:spPr bwMode="auto">
              <a:xfrm>
                <a:off x="6232256" y="2862776"/>
                <a:ext cx="762000" cy="304800"/>
              </a:xfrm>
              <a:prstGeom prst="flowChartMagneticDisk">
                <a:avLst/>
              </a:prstGeom>
              <a:solidFill>
                <a:srgbClr val="92D050"/>
              </a:solidFill>
              <a:ln w="12700">
                <a:solidFill>
                  <a:schemeClr val="accent3">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700" b="1" dirty="0" err="1">
                    <a:solidFill>
                      <a:schemeClr val="tx1"/>
                    </a:solidFill>
                  </a:rPr>
                  <a:t>strm</a:t>
                </a:r>
                <a:r>
                  <a:rPr kumimoji="0" lang="en-US" sz="700" b="1" i="0" u="none" strike="noStrike" cap="none" normalizeH="0" baseline="0" dirty="0" err="1">
                    <a:ln>
                      <a:noFill/>
                    </a:ln>
                    <a:solidFill>
                      <a:schemeClr val="tx1"/>
                    </a:solidFill>
                    <a:effectLst/>
                  </a:rPr>
                  <a:t>_p</a:t>
                </a:r>
                <a:endParaRPr kumimoji="0" lang="en-US" sz="700" b="1" i="0" u="none" strike="noStrike" cap="none" normalizeH="0" baseline="0" dirty="0">
                  <a:ln>
                    <a:noFill/>
                  </a:ln>
                  <a:solidFill>
                    <a:schemeClr val="tx1"/>
                  </a:solidFill>
                  <a:effectLst/>
                </a:endParaRPr>
              </a:p>
            </p:txBody>
          </p:sp>
          <p:sp>
            <p:nvSpPr>
              <p:cNvPr id="86" name="Freeform 85"/>
              <p:cNvSpPr/>
              <p:nvPr/>
            </p:nvSpPr>
            <p:spPr bwMode="auto">
              <a:xfrm>
                <a:off x="5856769" y="2471560"/>
                <a:ext cx="759559" cy="1210491"/>
              </a:xfrm>
              <a:custGeom>
                <a:avLst/>
                <a:gdLst>
                  <a:gd name="connsiteX0" fmla="*/ 174171 w 759559"/>
                  <a:gd name="connsiteY0" fmla="*/ 1210491 h 1210491"/>
                  <a:gd name="connsiteX1" fmla="*/ 757646 w 759559"/>
                  <a:gd name="connsiteY1" fmla="*/ 609600 h 1210491"/>
                  <a:gd name="connsiteX2" fmla="*/ 0 w 759559"/>
                  <a:gd name="connsiteY2" fmla="*/ 0 h 1210491"/>
                </a:gdLst>
                <a:ahLst/>
                <a:cxnLst>
                  <a:cxn ang="0">
                    <a:pos x="connsiteX0" y="connsiteY0"/>
                  </a:cxn>
                  <a:cxn ang="0">
                    <a:pos x="connsiteX1" y="connsiteY1"/>
                  </a:cxn>
                  <a:cxn ang="0">
                    <a:pos x="connsiteX2" y="connsiteY2"/>
                  </a:cxn>
                </a:cxnLst>
                <a:rect l="l" t="t" r="r" b="b"/>
                <a:pathLst>
                  <a:path w="759559" h="1210491">
                    <a:moveTo>
                      <a:pt x="174171" y="1210491"/>
                    </a:moveTo>
                    <a:cubicBezTo>
                      <a:pt x="480423" y="1010919"/>
                      <a:pt x="786675" y="811348"/>
                      <a:pt x="757646" y="609600"/>
                    </a:cubicBezTo>
                    <a:cubicBezTo>
                      <a:pt x="728618" y="407851"/>
                      <a:pt x="364309" y="203925"/>
                      <a:pt x="0" y="0"/>
                    </a:cubicBezTo>
                  </a:path>
                </a:pathLst>
              </a:custGeom>
              <a:noFill/>
              <a:ln w="12700" cap="flat" cmpd="sng" algn="ctr">
                <a:solidFill>
                  <a:srgbClr val="C00000"/>
                </a:solidFill>
                <a:prstDash val="solid"/>
                <a:round/>
                <a:headEnd type="none" w="med" len="med"/>
                <a:tailEnd type="triangle" w="med" len="med"/>
              </a:ln>
              <a:effectLst/>
            </p:spPr>
            <p:txBody>
              <a:bodyPr rtlCol="0" anchor="ctr"/>
              <a:lstStyle/>
              <a:p>
                <a:pPr algn="ctr"/>
                <a:endParaRPr lang="en-US" sz="1050"/>
              </a:p>
            </p:txBody>
          </p:sp>
          <p:sp>
            <p:nvSpPr>
              <p:cNvPr id="87" name="Freeform 86"/>
              <p:cNvSpPr/>
              <p:nvPr/>
            </p:nvSpPr>
            <p:spPr bwMode="auto">
              <a:xfrm flipH="1" flipV="1">
                <a:off x="6681423" y="2471560"/>
                <a:ext cx="689305" cy="1208314"/>
              </a:xfrm>
              <a:custGeom>
                <a:avLst/>
                <a:gdLst>
                  <a:gd name="connsiteX0" fmla="*/ 174171 w 759559"/>
                  <a:gd name="connsiteY0" fmla="*/ 1210491 h 1210491"/>
                  <a:gd name="connsiteX1" fmla="*/ 757646 w 759559"/>
                  <a:gd name="connsiteY1" fmla="*/ 609600 h 1210491"/>
                  <a:gd name="connsiteX2" fmla="*/ 0 w 759559"/>
                  <a:gd name="connsiteY2" fmla="*/ 0 h 1210491"/>
                  <a:gd name="connsiteX0" fmla="*/ 30718 w 614261"/>
                  <a:gd name="connsiteY0" fmla="*/ 1210491 h 1210491"/>
                  <a:gd name="connsiteX1" fmla="*/ 614193 w 614261"/>
                  <a:gd name="connsiteY1" fmla="*/ 609600 h 1210491"/>
                  <a:gd name="connsiteX2" fmla="*/ 0 w 614261"/>
                  <a:gd name="connsiteY2" fmla="*/ 0 h 1210491"/>
                  <a:gd name="connsiteX0" fmla="*/ 0 w 709665"/>
                  <a:gd name="connsiteY0" fmla="*/ 1210491 h 1210491"/>
                  <a:gd name="connsiteX1" fmla="*/ 708996 w 709665"/>
                  <a:gd name="connsiteY1" fmla="*/ 609600 h 1210491"/>
                  <a:gd name="connsiteX2" fmla="*/ 94803 w 709665"/>
                  <a:gd name="connsiteY2" fmla="*/ 0 h 1210491"/>
                </a:gdLst>
                <a:ahLst/>
                <a:cxnLst>
                  <a:cxn ang="0">
                    <a:pos x="connsiteX0" y="connsiteY0"/>
                  </a:cxn>
                  <a:cxn ang="0">
                    <a:pos x="connsiteX1" y="connsiteY1"/>
                  </a:cxn>
                  <a:cxn ang="0">
                    <a:pos x="connsiteX2" y="connsiteY2"/>
                  </a:cxn>
                </a:cxnLst>
                <a:rect l="l" t="t" r="r" b="b"/>
                <a:pathLst>
                  <a:path w="709665" h="1210491">
                    <a:moveTo>
                      <a:pt x="0" y="1210491"/>
                    </a:moveTo>
                    <a:cubicBezTo>
                      <a:pt x="306252" y="1010919"/>
                      <a:pt x="693196" y="811348"/>
                      <a:pt x="708996" y="609600"/>
                    </a:cubicBezTo>
                    <a:cubicBezTo>
                      <a:pt x="724796" y="407852"/>
                      <a:pt x="459112" y="203925"/>
                      <a:pt x="94803" y="0"/>
                    </a:cubicBezTo>
                  </a:path>
                </a:pathLst>
              </a:custGeom>
              <a:noFill/>
              <a:ln w="12700" cap="flat" cmpd="sng" algn="ctr">
                <a:solidFill>
                  <a:srgbClr val="C00000"/>
                </a:solidFill>
                <a:prstDash val="solid"/>
                <a:round/>
                <a:headEnd type="none" w="med" len="med"/>
                <a:tailEnd type="triangle" w="med" len="med"/>
              </a:ln>
              <a:effectLst/>
            </p:spPr>
            <p:txBody>
              <a:bodyPr rtlCol="0" anchor="ctr"/>
              <a:lstStyle/>
              <a:p>
                <a:pPr algn="ctr"/>
                <a:endParaRPr lang="en-US" sz="1050"/>
              </a:p>
            </p:txBody>
          </p:sp>
          <p:grpSp>
            <p:nvGrpSpPr>
              <p:cNvPr id="88" name="Group 87"/>
              <p:cNvGrpSpPr/>
              <p:nvPr/>
            </p:nvGrpSpPr>
            <p:grpSpPr>
              <a:xfrm>
                <a:off x="5821935" y="977470"/>
                <a:ext cx="1942011" cy="1155768"/>
                <a:chOff x="807606" y="1393346"/>
                <a:chExt cx="1942011" cy="1155768"/>
              </a:xfrm>
            </p:grpSpPr>
            <p:sp>
              <p:nvSpPr>
                <p:cNvPr id="94" name="Freeform 93"/>
                <p:cNvSpPr/>
                <p:nvPr/>
              </p:nvSpPr>
              <p:spPr bwMode="auto">
                <a:xfrm>
                  <a:off x="807606" y="1393346"/>
                  <a:ext cx="1942011" cy="1093496"/>
                </a:xfrm>
                <a:custGeom>
                  <a:avLst/>
                  <a:gdLst>
                    <a:gd name="connsiteX0" fmla="*/ 0 w 1942011"/>
                    <a:gd name="connsiteY0" fmla="*/ 1088571 h 1088571"/>
                    <a:gd name="connsiteX1" fmla="*/ 687977 w 1942011"/>
                    <a:gd name="connsiteY1" fmla="*/ 505097 h 1088571"/>
                    <a:gd name="connsiteX2" fmla="*/ 1463040 w 1942011"/>
                    <a:gd name="connsiteY2" fmla="*/ 95794 h 1088571"/>
                    <a:gd name="connsiteX3" fmla="*/ 1942011 w 1942011"/>
                    <a:gd name="connsiteY3" fmla="*/ 0 h 1088571"/>
                    <a:gd name="connsiteX0" fmla="*/ 0 w 1942011"/>
                    <a:gd name="connsiteY0" fmla="*/ 1096201 h 1096201"/>
                    <a:gd name="connsiteX1" fmla="*/ 687977 w 1942011"/>
                    <a:gd name="connsiteY1" fmla="*/ 512727 h 1096201"/>
                    <a:gd name="connsiteX2" fmla="*/ 1384663 w 1942011"/>
                    <a:gd name="connsiteY2" fmla="*/ 51172 h 1096201"/>
                    <a:gd name="connsiteX3" fmla="*/ 1942011 w 1942011"/>
                    <a:gd name="connsiteY3" fmla="*/ 7630 h 1096201"/>
                    <a:gd name="connsiteX0" fmla="*/ 0 w 1942011"/>
                    <a:gd name="connsiteY0" fmla="*/ 1093496 h 1093496"/>
                    <a:gd name="connsiteX1" fmla="*/ 627017 w 1942011"/>
                    <a:gd name="connsiteY1" fmla="*/ 466479 h 1093496"/>
                    <a:gd name="connsiteX2" fmla="*/ 1384663 w 1942011"/>
                    <a:gd name="connsiteY2" fmla="*/ 48467 h 1093496"/>
                    <a:gd name="connsiteX3" fmla="*/ 1942011 w 1942011"/>
                    <a:gd name="connsiteY3" fmla="*/ 4925 h 1093496"/>
                    <a:gd name="connsiteX0" fmla="*/ 0 w 1942011"/>
                    <a:gd name="connsiteY0" fmla="*/ 1093496 h 1093496"/>
                    <a:gd name="connsiteX1" fmla="*/ 156754 w 1942011"/>
                    <a:gd name="connsiteY1" fmla="*/ 875781 h 1093496"/>
                    <a:gd name="connsiteX2" fmla="*/ 627017 w 1942011"/>
                    <a:gd name="connsiteY2" fmla="*/ 466479 h 1093496"/>
                    <a:gd name="connsiteX3" fmla="*/ 1384663 w 1942011"/>
                    <a:gd name="connsiteY3" fmla="*/ 48467 h 1093496"/>
                    <a:gd name="connsiteX4" fmla="*/ 1942011 w 1942011"/>
                    <a:gd name="connsiteY4" fmla="*/ 4925 h 109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11" h="1093496">
                      <a:moveTo>
                        <a:pt x="0" y="1093496"/>
                      </a:moveTo>
                      <a:cubicBezTo>
                        <a:pt x="33383" y="1060113"/>
                        <a:pt x="52251" y="980284"/>
                        <a:pt x="156754" y="875781"/>
                      </a:cubicBezTo>
                      <a:cubicBezTo>
                        <a:pt x="261257" y="771278"/>
                        <a:pt x="422366" y="604365"/>
                        <a:pt x="627017" y="466479"/>
                      </a:cubicBezTo>
                      <a:cubicBezTo>
                        <a:pt x="831668" y="328593"/>
                        <a:pt x="1165497" y="125393"/>
                        <a:pt x="1384663" y="48467"/>
                      </a:cubicBezTo>
                      <a:cubicBezTo>
                        <a:pt x="1603829" y="-28459"/>
                        <a:pt x="1807028" y="10730"/>
                        <a:pt x="1942011" y="4925"/>
                      </a:cubicBezTo>
                    </a:path>
                  </a:pathLst>
                </a:custGeom>
                <a:noFill/>
                <a:ln w="12700" cap="flat" cmpd="sng" algn="ctr">
                  <a:solidFill>
                    <a:srgbClr val="C00000"/>
                  </a:solidFill>
                  <a:prstDash val="solid"/>
                  <a:round/>
                  <a:headEnd type="none" w="med" len="med"/>
                  <a:tailEnd type="triangle" w="med" len="med"/>
                </a:ln>
                <a:effectLst/>
              </p:spPr>
              <p:txBody>
                <a:bodyPr rtlCol="0" anchor="ctr"/>
                <a:lstStyle/>
                <a:p>
                  <a:pPr algn="ctr"/>
                  <a:endParaRPr lang="en-US" sz="1050"/>
                </a:p>
              </p:txBody>
            </p:sp>
            <p:sp>
              <p:nvSpPr>
                <p:cNvPr id="95" name="Freeform 94"/>
                <p:cNvSpPr/>
                <p:nvPr/>
              </p:nvSpPr>
              <p:spPr bwMode="auto">
                <a:xfrm>
                  <a:off x="1754153" y="1400966"/>
                  <a:ext cx="995463" cy="1148148"/>
                </a:xfrm>
                <a:custGeom>
                  <a:avLst/>
                  <a:gdLst>
                    <a:gd name="connsiteX0" fmla="*/ 0 w 1942011"/>
                    <a:gd name="connsiteY0" fmla="*/ 1088571 h 1088571"/>
                    <a:gd name="connsiteX1" fmla="*/ 687977 w 1942011"/>
                    <a:gd name="connsiteY1" fmla="*/ 505097 h 1088571"/>
                    <a:gd name="connsiteX2" fmla="*/ 1463040 w 1942011"/>
                    <a:gd name="connsiteY2" fmla="*/ 95794 h 1088571"/>
                    <a:gd name="connsiteX3" fmla="*/ 1942011 w 1942011"/>
                    <a:gd name="connsiteY3" fmla="*/ 0 h 1088571"/>
                    <a:gd name="connsiteX0" fmla="*/ 0 w 1942011"/>
                    <a:gd name="connsiteY0" fmla="*/ 1096201 h 1096201"/>
                    <a:gd name="connsiteX1" fmla="*/ 687977 w 1942011"/>
                    <a:gd name="connsiteY1" fmla="*/ 512727 h 1096201"/>
                    <a:gd name="connsiteX2" fmla="*/ 1384663 w 1942011"/>
                    <a:gd name="connsiteY2" fmla="*/ 51172 h 1096201"/>
                    <a:gd name="connsiteX3" fmla="*/ 1942011 w 1942011"/>
                    <a:gd name="connsiteY3" fmla="*/ 7630 h 1096201"/>
                    <a:gd name="connsiteX0" fmla="*/ 0 w 1942011"/>
                    <a:gd name="connsiteY0" fmla="*/ 1093496 h 1093496"/>
                    <a:gd name="connsiteX1" fmla="*/ 627017 w 1942011"/>
                    <a:gd name="connsiteY1" fmla="*/ 466479 h 1093496"/>
                    <a:gd name="connsiteX2" fmla="*/ 1384663 w 1942011"/>
                    <a:gd name="connsiteY2" fmla="*/ 48467 h 1093496"/>
                    <a:gd name="connsiteX3" fmla="*/ 1942011 w 1942011"/>
                    <a:gd name="connsiteY3" fmla="*/ 4925 h 1093496"/>
                    <a:gd name="connsiteX0" fmla="*/ 0 w 1942011"/>
                    <a:gd name="connsiteY0" fmla="*/ 1093496 h 1093496"/>
                    <a:gd name="connsiteX1" fmla="*/ 156754 w 1942011"/>
                    <a:gd name="connsiteY1" fmla="*/ 875781 h 1093496"/>
                    <a:gd name="connsiteX2" fmla="*/ 627017 w 1942011"/>
                    <a:gd name="connsiteY2" fmla="*/ 466479 h 1093496"/>
                    <a:gd name="connsiteX3" fmla="*/ 1384663 w 1942011"/>
                    <a:gd name="connsiteY3" fmla="*/ 48467 h 1093496"/>
                    <a:gd name="connsiteX4" fmla="*/ 1942011 w 1942011"/>
                    <a:gd name="connsiteY4" fmla="*/ 4925 h 109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11" h="1093496">
                      <a:moveTo>
                        <a:pt x="0" y="1093496"/>
                      </a:moveTo>
                      <a:cubicBezTo>
                        <a:pt x="33383" y="1060113"/>
                        <a:pt x="52251" y="980284"/>
                        <a:pt x="156754" y="875781"/>
                      </a:cubicBezTo>
                      <a:cubicBezTo>
                        <a:pt x="261257" y="771278"/>
                        <a:pt x="422366" y="604365"/>
                        <a:pt x="627017" y="466479"/>
                      </a:cubicBezTo>
                      <a:cubicBezTo>
                        <a:pt x="831668" y="328593"/>
                        <a:pt x="1165497" y="125393"/>
                        <a:pt x="1384663" y="48467"/>
                      </a:cubicBezTo>
                      <a:cubicBezTo>
                        <a:pt x="1603829" y="-28459"/>
                        <a:pt x="1807028" y="10730"/>
                        <a:pt x="1942011" y="4925"/>
                      </a:cubicBezTo>
                    </a:path>
                  </a:pathLst>
                </a:custGeom>
                <a:noFill/>
                <a:ln w="12700" cap="flat" cmpd="sng" algn="ctr">
                  <a:solidFill>
                    <a:srgbClr val="C00000"/>
                  </a:solidFill>
                  <a:prstDash val="solid"/>
                  <a:round/>
                  <a:headEnd type="none" w="med" len="med"/>
                  <a:tailEnd type="triangle" w="med" len="med"/>
                </a:ln>
                <a:effectLst/>
              </p:spPr>
              <p:txBody>
                <a:bodyPr rtlCol="0" anchor="ctr"/>
                <a:lstStyle/>
                <a:p>
                  <a:pPr algn="ctr"/>
                  <a:endParaRPr lang="en-US" sz="1050"/>
                </a:p>
              </p:txBody>
            </p:sp>
          </p:grpSp>
          <p:grpSp>
            <p:nvGrpSpPr>
              <p:cNvPr id="89" name="Group 88"/>
              <p:cNvGrpSpPr/>
              <p:nvPr/>
            </p:nvGrpSpPr>
            <p:grpSpPr>
              <a:xfrm>
                <a:off x="5821935" y="2089632"/>
                <a:ext cx="1593810" cy="75442"/>
                <a:chOff x="807606" y="2505508"/>
                <a:chExt cx="1593810" cy="75442"/>
              </a:xfrm>
            </p:grpSpPr>
            <p:cxnSp>
              <p:nvCxnSpPr>
                <p:cNvPr id="90" name="Straight Arrow Connector 48"/>
                <p:cNvCxnSpPr/>
                <p:nvPr/>
              </p:nvCxnSpPr>
              <p:spPr bwMode="auto">
                <a:xfrm rot="16200000" flipH="1">
                  <a:off x="1202003" y="2423306"/>
                  <a:ext cx="15528" cy="287061"/>
                </a:xfrm>
                <a:prstGeom prst="curvedConnector3">
                  <a:avLst>
                    <a:gd name="adj1" fmla="val -1817130"/>
                  </a:avLst>
                </a:prstGeom>
                <a:solidFill>
                  <a:schemeClr val="accent1"/>
                </a:solidFill>
                <a:ln w="12700" cap="flat" cmpd="sng" algn="ctr">
                  <a:solidFill>
                    <a:srgbClr val="C00000"/>
                  </a:solidFill>
                  <a:prstDash val="solid"/>
                  <a:round/>
                  <a:headEnd type="none" w="med" len="med"/>
                  <a:tailEnd type="triangle" w="med" len="med"/>
                </a:ln>
                <a:effectLst/>
              </p:spPr>
            </p:cxnSp>
            <p:cxnSp>
              <p:nvCxnSpPr>
                <p:cNvPr id="91" name="Straight Arrow Connector 48"/>
                <p:cNvCxnSpPr/>
                <p:nvPr/>
              </p:nvCxnSpPr>
              <p:spPr bwMode="auto">
                <a:xfrm rot="5400000" flipH="1" flipV="1">
                  <a:off x="2002469" y="2434285"/>
                  <a:ext cx="8406" cy="272225"/>
                </a:xfrm>
                <a:prstGeom prst="curvedConnector3">
                  <a:avLst>
                    <a:gd name="adj1" fmla="val 3456698"/>
                  </a:avLst>
                </a:prstGeom>
                <a:solidFill>
                  <a:schemeClr val="accent1"/>
                </a:solidFill>
                <a:ln w="12700" cap="flat" cmpd="sng" algn="ctr">
                  <a:solidFill>
                    <a:srgbClr val="C00000"/>
                  </a:solidFill>
                  <a:prstDash val="solid"/>
                  <a:round/>
                  <a:headEnd type="none" w="med" len="med"/>
                  <a:tailEnd type="triangle" w="med" len="med"/>
                </a:ln>
                <a:effectLst/>
              </p:spPr>
            </p:cxnSp>
            <p:cxnSp>
              <p:nvCxnSpPr>
                <p:cNvPr id="92" name="Straight Arrow Connector 48"/>
                <p:cNvCxnSpPr/>
                <p:nvPr/>
              </p:nvCxnSpPr>
              <p:spPr bwMode="auto">
                <a:xfrm rot="16200000" flipH="1">
                  <a:off x="1600950" y="1712164"/>
                  <a:ext cx="7122" cy="1593810"/>
                </a:xfrm>
                <a:prstGeom prst="curvedConnector3">
                  <a:avLst>
                    <a:gd name="adj1" fmla="val -3209773"/>
                  </a:avLst>
                </a:prstGeom>
                <a:solidFill>
                  <a:schemeClr val="accent1"/>
                </a:solidFill>
                <a:ln w="12700" cap="flat" cmpd="sng" algn="ctr">
                  <a:solidFill>
                    <a:srgbClr val="C00000"/>
                  </a:solidFill>
                  <a:prstDash val="solid"/>
                  <a:round/>
                  <a:headEnd type="none" w="med" len="med"/>
                  <a:tailEnd type="triangle" w="med" len="med"/>
                </a:ln>
                <a:effectLst/>
              </p:spPr>
            </p:cxnSp>
            <p:cxnSp>
              <p:nvCxnSpPr>
                <p:cNvPr id="93" name="Straight Arrow Connector 48"/>
                <p:cNvCxnSpPr/>
                <p:nvPr/>
              </p:nvCxnSpPr>
              <p:spPr bwMode="auto">
                <a:xfrm rot="16200000" flipV="1">
                  <a:off x="1611929" y="2315969"/>
                  <a:ext cx="12700" cy="517262"/>
                </a:xfrm>
                <a:prstGeom prst="curvedConnector3">
                  <a:avLst>
                    <a:gd name="adj1" fmla="val 2221764"/>
                  </a:avLst>
                </a:prstGeom>
                <a:solidFill>
                  <a:schemeClr val="accent1"/>
                </a:solidFill>
                <a:ln w="12700" cap="flat" cmpd="sng" algn="ctr">
                  <a:solidFill>
                    <a:srgbClr val="C00000"/>
                  </a:solidFill>
                  <a:prstDash val="solid"/>
                  <a:round/>
                  <a:headEnd type="none" w="med" len="med"/>
                  <a:tailEnd type="triangle" w="med" len="med"/>
                </a:ln>
                <a:effectLst/>
              </p:spPr>
            </p:cxnSp>
          </p:grpSp>
        </p:grpSp>
        <p:grpSp>
          <p:nvGrpSpPr>
            <p:cNvPr id="6" name="Group 5"/>
            <p:cNvGrpSpPr>
              <a:grpSpLocks noChangeAspect="1"/>
            </p:cNvGrpSpPr>
            <p:nvPr/>
          </p:nvGrpSpPr>
          <p:grpSpPr>
            <a:xfrm>
              <a:off x="6687733" y="1200426"/>
              <a:ext cx="1645920" cy="1488609"/>
              <a:chOff x="136640" y="939716"/>
              <a:chExt cx="3290707" cy="2976195"/>
            </a:xfrm>
          </p:grpSpPr>
          <p:cxnSp>
            <p:nvCxnSpPr>
              <p:cNvPr id="105" name="Straight Arrow Connector 104"/>
              <p:cNvCxnSpPr>
                <a:stCxn id="112" idx="4"/>
                <a:endCxn id="120"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1522333" y="3705330"/>
                <a:ext cx="254000" cy="210581"/>
                <a:chOff x="1957955" y="4364055"/>
                <a:chExt cx="254000" cy="210581"/>
              </a:xfrm>
            </p:grpSpPr>
            <p:sp>
              <p:nvSpPr>
                <p:cNvPr id="107" name="Oval 106"/>
                <p:cNvSpPr/>
                <p:nvPr/>
              </p:nvSpPr>
              <p:spPr>
                <a:xfrm>
                  <a:off x="1957955" y="4364055"/>
                  <a:ext cx="254000" cy="210581"/>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latin typeface="Consolas" panose="020B0609020204030204" pitchFamily="49" charset="0"/>
                  </a:endParaRPr>
                </a:p>
              </p:txBody>
            </p:sp>
            <p:sp>
              <p:nvSpPr>
                <p:cNvPr id="108" name="Oval 107"/>
                <p:cNvSpPr/>
                <p:nvPr/>
              </p:nvSpPr>
              <p:spPr>
                <a:xfrm>
                  <a:off x="2047931" y="4421451"/>
                  <a:ext cx="79359" cy="102384"/>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latin typeface="Consolas" panose="020B0609020204030204" pitchFamily="49" charset="0"/>
                  </a:endParaRPr>
                </a:p>
              </p:txBody>
            </p:sp>
          </p:grpSp>
          <p:sp>
            <p:nvSpPr>
              <p:cNvPr id="109" name="Oval 108"/>
              <p:cNvSpPr/>
              <p:nvPr/>
            </p:nvSpPr>
            <p:spPr>
              <a:xfrm>
                <a:off x="1479998" y="939716"/>
                <a:ext cx="254000" cy="210581"/>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latin typeface="Consolas" panose="020B0609020204030204" pitchFamily="49" charset="0"/>
                </a:endParaRPr>
              </a:p>
            </p:txBody>
          </p:sp>
          <p:cxnSp>
            <p:nvCxnSpPr>
              <p:cNvPr id="110" name="Straight Arrow Connector 109"/>
              <p:cNvCxnSpPr>
                <a:stCxn id="109" idx="4"/>
                <a:endCxn id="11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13" idx="1"/>
                <a:endCxn id="112"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136640" y="1657352"/>
                <a:ext cx="1023646" cy="487806"/>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7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113" name="Rectangle 112"/>
              <p:cNvSpPr/>
              <p:nvPr/>
            </p:nvSpPr>
            <p:spPr>
              <a:xfrm>
                <a:off x="1314898" y="1312616"/>
                <a:ext cx="584200" cy="10529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latin typeface="Consolas" panose="020B0609020204030204" pitchFamily="49" charset="0"/>
                </a:endParaRPr>
              </a:p>
            </p:txBody>
          </p:sp>
          <p:sp>
            <p:nvSpPr>
              <p:cNvPr id="114" name="Rectangle 113"/>
              <p:cNvSpPr/>
              <p:nvPr/>
            </p:nvSpPr>
            <p:spPr>
              <a:xfrm>
                <a:off x="1314898" y="2390968"/>
                <a:ext cx="584200" cy="10529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latin typeface="Consolas" panose="020B0609020204030204" pitchFamily="49" charset="0"/>
                </a:endParaRPr>
              </a:p>
            </p:txBody>
          </p:sp>
          <p:cxnSp>
            <p:nvCxnSpPr>
              <p:cNvPr id="115" name="Straight Arrow Connector 114"/>
              <p:cNvCxnSpPr>
                <a:endCxn id="107" idx="0"/>
              </p:cNvCxnSpPr>
              <p:nvPr/>
            </p:nvCxnSpPr>
            <p:spPr>
              <a:xfrm>
                <a:off x="1649333" y="3476483"/>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18" idx="4"/>
                <a:endCxn id="119" idx="1"/>
              </p:cNvCxnSpPr>
              <p:nvPr/>
            </p:nvCxnSpPr>
            <p:spPr>
              <a:xfrm>
                <a:off x="648463" y="3152968"/>
                <a:ext cx="666435" cy="270870"/>
              </a:xfrm>
              <a:prstGeom prst="straightConnector1">
                <a:avLst/>
              </a:prstGeom>
              <a:ln w="19050">
                <a:solidFill>
                  <a:srgbClr val="385D8A"/>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4" idx="1"/>
                <a:endCxn id="118" idx="0"/>
              </p:cNvCxnSpPr>
              <p:nvPr/>
            </p:nvCxnSpPr>
            <p:spPr>
              <a:xfrm flipH="1">
                <a:off x="648463" y="2443614"/>
                <a:ext cx="666435" cy="221548"/>
              </a:xfrm>
              <a:prstGeom prst="straightConnector1">
                <a:avLst/>
              </a:prstGeom>
              <a:ln w="19050">
                <a:solidFill>
                  <a:srgbClr val="385D8A"/>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136640" y="2665162"/>
                <a:ext cx="1023646" cy="487806"/>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err="1">
                    <a:solidFill>
                      <a:schemeClr val="tx1"/>
                    </a:solidFill>
                    <a:latin typeface="Consolas" panose="020B0609020204030204" pitchFamily="49" charset="0"/>
                    <a:ea typeface="Calibri" panose="020F0502020204030204" pitchFamily="34" charset="0"/>
                    <a:cs typeface="Arial" panose="020B0604020202020204" pitchFamily="34" charset="0"/>
                  </a:rPr>
                  <a:t>wr_o</a:t>
                </a:r>
                <a:endParaRPr lang="en-US" sz="7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sp>
            <p:nvSpPr>
              <p:cNvPr id="119" name="Rectangle 118"/>
              <p:cNvSpPr/>
              <p:nvPr/>
            </p:nvSpPr>
            <p:spPr>
              <a:xfrm>
                <a:off x="1314898" y="3371192"/>
                <a:ext cx="584200" cy="105291"/>
              </a:xfrm>
              <a:prstGeom prst="rect">
                <a:avLst/>
              </a:prstGeom>
              <a:solidFill>
                <a:schemeClr val="accent1"/>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tx1"/>
                  </a:solidFill>
                  <a:latin typeface="Consolas" panose="020B0609020204030204" pitchFamily="49" charset="0"/>
                </a:endParaRPr>
              </a:p>
            </p:txBody>
          </p:sp>
          <p:sp>
            <p:nvSpPr>
              <p:cNvPr id="120" name="Rectangle 119"/>
              <p:cNvSpPr/>
              <p:nvPr/>
            </p:nvSpPr>
            <p:spPr>
              <a:xfrm>
                <a:off x="1309705" y="2390259"/>
                <a:ext cx="584200" cy="105291"/>
              </a:xfrm>
              <a:prstGeom prst="rect">
                <a:avLst/>
              </a:prstGeom>
              <a:solidFill>
                <a:schemeClr val="accent1"/>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tx1"/>
                  </a:solidFill>
                  <a:latin typeface="Consolas" panose="020B0609020204030204" pitchFamily="49" charset="0"/>
                </a:endParaRPr>
              </a:p>
            </p:txBody>
          </p:sp>
          <p:cxnSp>
            <p:nvCxnSpPr>
              <p:cNvPr id="121" name="Straight Arrow Connector 120"/>
              <p:cNvCxnSpPr>
                <a:stCxn id="122" idx="4"/>
              </p:cNvCxnSpPr>
              <p:nvPr/>
            </p:nvCxnSpPr>
            <p:spPr>
              <a:xfrm flipH="1">
                <a:off x="1893905" y="2145156"/>
                <a:ext cx="735758" cy="297749"/>
              </a:xfrm>
              <a:prstGeom prst="straightConnector1">
                <a:avLst/>
              </a:prstGeom>
              <a:ln w="19050">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2117840" y="1657350"/>
                <a:ext cx="1023646" cy="487806"/>
              </a:xfrm>
              <a:prstGeom prst="ellipse">
                <a:avLst/>
              </a:prstGeom>
              <a:solidFill>
                <a:schemeClr val="bg1">
                  <a:lumMod val="95000"/>
                </a:schemeClr>
              </a:solid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u2m</a:t>
                </a:r>
                <a:endParaRPr lang="en-US" sz="7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23" name="Straight Arrow Connector 122"/>
              <p:cNvCxnSpPr>
                <a:endCxn id="122" idx="0"/>
              </p:cNvCxnSpPr>
              <p:nvPr/>
            </p:nvCxnSpPr>
            <p:spPr>
              <a:xfrm>
                <a:off x="1899098" y="1365262"/>
                <a:ext cx="730565" cy="292088"/>
              </a:xfrm>
              <a:prstGeom prst="straightConnector1">
                <a:avLst/>
              </a:prstGeom>
              <a:ln w="19050">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25" idx="4"/>
              </p:cNvCxnSpPr>
              <p:nvPr/>
            </p:nvCxnSpPr>
            <p:spPr>
              <a:xfrm flipH="1">
                <a:off x="1899098" y="3152966"/>
                <a:ext cx="730565" cy="270872"/>
              </a:xfrm>
              <a:prstGeom prst="straightConnector1">
                <a:avLst/>
              </a:prstGeom>
              <a:ln w="19050">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2117840" y="2665160"/>
                <a:ext cx="1023646" cy="487806"/>
              </a:xfrm>
              <a:prstGeom prst="ellipse">
                <a:avLst/>
              </a:prstGeom>
              <a:solidFill>
                <a:schemeClr val="bg1">
                  <a:lumMod val="95000"/>
                </a:schemeClr>
              </a:solid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8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m2u</a:t>
                </a:r>
                <a:endParaRPr lang="en-US" sz="7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26" name="Straight Arrow Connector 125"/>
              <p:cNvCxnSpPr>
                <a:endCxn id="125" idx="0"/>
              </p:cNvCxnSpPr>
              <p:nvPr/>
            </p:nvCxnSpPr>
            <p:spPr>
              <a:xfrm>
                <a:off x="1899098" y="2443614"/>
                <a:ext cx="730565" cy="221546"/>
              </a:xfrm>
              <a:prstGeom prst="straightConnector1">
                <a:avLst/>
              </a:prstGeom>
              <a:ln w="19050">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1160286" y="1735915"/>
                <a:ext cx="957554" cy="330676"/>
                <a:chOff x="1160286" y="1735915"/>
                <a:chExt cx="957554" cy="330676"/>
              </a:xfrm>
              <a:solidFill>
                <a:schemeClr val="bg1">
                  <a:lumMod val="95000"/>
                </a:schemeClr>
              </a:solidFill>
            </p:grpSpPr>
            <p:sp>
              <p:nvSpPr>
                <p:cNvPr id="128" name="Rectangle 127"/>
                <p:cNvSpPr/>
                <p:nvPr/>
              </p:nvSpPr>
              <p:spPr>
                <a:xfrm>
                  <a:off x="1365698" y="1735915"/>
                  <a:ext cx="533400" cy="330676"/>
                </a:xfrm>
                <a:prstGeom prst="rect">
                  <a:avLst/>
                </a:prstGeom>
                <a:grp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7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7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29" name="Straight Arrow Connector 128"/>
                <p:cNvCxnSpPr>
                  <a:endCxn id="128" idx="1"/>
                </p:cNvCxnSpPr>
                <p:nvPr/>
              </p:nvCxnSpPr>
              <p:spPr bwMode="auto">
                <a:xfrm flipV="1">
                  <a:off x="1160286" y="1901253"/>
                  <a:ext cx="205412" cy="2"/>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cxnSp>
              <p:nvCxnSpPr>
                <p:cNvPr id="130" name="Straight Arrow Connector 129"/>
                <p:cNvCxnSpPr>
                  <a:stCxn id="128" idx="3"/>
                </p:cNvCxnSpPr>
                <p:nvPr/>
              </p:nvCxnSpPr>
              <p:spPr bwMode="auto">
                <a:xfrm>
                  <a:off x="1899098" y="1901253"/>
                  <a:ext cx="218742" cy="0"/>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grpSp>
          <p:grpSp>
            <p:nvGrpSpPr>
              <p:cNvPr id="131" name="Group 130"/>
              <p:cNvGrpSpPr/>
              <p:nvPr/>
            </p:nvGrpSpPr>
            <p:grpSpPr>
              <a:xfrm>
                <a:off x="2893947" y="2073718"/>
                <a:ext cx="533400" cy="662880"/>
                <a:chOff x="2893947" y="2073718"/>
                <a:chExt cx="533400" cy="662880"/>
              </a:xfrm>
              <a:solidFill>
                <a:schemeClr val="bg1">
                  <a:lumMod val="95000"/>
                </a:schemeClr>
              </a:solidFill>
            </p:grpSpPr>
            <p:sp>
              <p:nvSpPr>
                <p:cNvPr id="132" name="Rectangle 131"/>
                <p:cNvSpPr/>
                <p:nvPr/>
              </p:nvSpPr>
              <p:spPr>
                <a:xfrm>
                  <a:off x="2893947" y="2239820"/>
                  <a:ext cx="533400" cy="330676"/>
                </a:xfrm>
                <a:prstGeom prst="rect">
                  <a:avLst/>
                </a:prstGeom>
                <a:grp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7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7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33" name="Straight Arrow Connector 132"/>
                <p:cNvCxnSpPr>
                  <a:endCxn id="132" idx="0"/>
                </p:cNvCxnSpPr>
                <p:nvPr/>
              </p:nvCxnSpPr>
              <p:spPr bwMode="auto">
                <a:xfrm>
                  <a:off x="2991577" y="2073718"/>
                  <a:ext cx="169070" cy="166102"/>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cxnSp>
              <p:nvCxnSpPr>
                <p:cNvPr id="134" name="Straight Arrow Connector 133"/>
                <p:cNvCxnSpPr>
                  <a:stCxn id="132" idx="2"/>
                  <a:endCxn id="125" idx="7"/>
                </p:cNvCxnSpPr>
                <p:nvPr/>
              </p:nvCxnSpPr>
              <p:spPr bwMode="auto">
                <a:xfrm flipH="1">
                  <a:off x="2991577" y="2570496"/>
                  <a:ext cx="169070" cy="166102"/>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grpSp>
          <p:grpSp>
            <p:nvGrpSpPr>
              <p:cNvPr id="135" name="Group 134"/>
              <p:cNvGrpSpPr/>
              <p:nvPr/>
            </p:nvGrpSpPr>
            <p:grpSpPr>
              <a:xfrm>
                <a:off x="1160286" y="2743725"/>
                <a:ext cx="957554" cy="330676"/>
                <a:chOff x="1160286" y="2743725"/>
                <a:chExt cx="957554" cy="330676"/>
              </a:xfrm>
              <a:solidFill>
                <a:schemeClr val="bg1">
                  <a:lumMod val="95000"/>
                </a:schemeClr>
              </a:solidFill>
            </p:grpSpPr>
            <p:sp>
              <p:nvSpPr>
                <p:cNvPr id="136" name="Rectangle 135"/>
                <p:cNvSpPr/>
                <p:nvPr/>
              </p:nvSpPr>
              <p:spPr>
                <a:xfrm>
                  <a:off x="1365698" y="2743725"/>
                  <a:ext cx="533400" cy="330676"/>
                </a:xfrm>
                <a:prstGeom prst="rect">
                  <a:avLst/>
                </a:prstGeom>
                <a:grpFill/>
                <a:ln w="19050">
                  <a:solidFill>
                    <a:schemeClr val="tx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7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7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137" name="Straight Arrow Connector 136"/>
                <p:cNvCxnSpPr>
                  <a:stCxn id="136" idx="1"/>
                </p:cNvCxnSpPr>
                <p:nvPr/>
              </p:nvCxnSpPr>
              <p:spPr bwMode="auto">
                <a:xfrm flipH="1">
                  <a:off x="1160286" y="2909063"/>
                  <a:ext cx="205412" cy="2"/>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cxnSp>
              <p:nvCxnSpPr>
                <p:cNvPr id="138" name="Straight Arrow Connector 137"/>
                <p:cNvCxnSpPr>
                  <a:endCxn id="136" idx="3"/>
                </p:cNvCxnSpPr>
                <p:nvPr/>
              </p:nvCxnSpPr>
              <p:spPr bwMode="auto">
                <a:xfrm flipH="1">
                  <a:off x="1899098" y="2909063"/>
                  <a:ext cx="218742" cy="0"/>
                </a:xfrm>
                <a:prstGeom prst="straightConnector1">
                  <a:avLst/>
                </a:prstGeom>
                <a:grpFill/>
                <a:ln w="19050" cap="flat" cmpd="sng" algn="ctr">
                  <a:solidFill>
                    <a:schemeClr val="tx1">
                      <a:lumMod val="60000"/>
                      <a:lumOff val="40000"/>
                    </a:schemeClr>
                  </a:solidFill>
                  <a:prstDash val="solid"/>
                  <a:round/>
                  <a:headEnd type="none" w="med" len="med"/>
                  <a:tailEnd type="triangle" w="med" len="med"/>
                </a:ln>
                <a:effectLst/>
              </p:spPr>
            </p:cxnSp>
          </p:grpSp>
        </p:grpSp>
        <p:sp>
          <p:nvSpPr>
            <p:cNvPr id="12" name="Right Arrow 11"/>
            <p:cNvSpPr/>
            <p:nvPr/>
          </p:nvSpPr>
          <p:spPr>
            <a:xfrm>
              <a:off x="4028317" y="1747837"/>
              <a:ext cx="731017" cy="559593"/>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spTree>
    <p:extLst>
      <p:ext uri="{BB962C8B-B14F-4D97-AF65-F5344CB8AC3E}">
        <p14:creationId xmlns:p14="http://schemas.microsoft.com/office/powerpoint/2010/main" val="203818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building system-level scenarios</a:t>
            </a:r>
            <a:endParaRPr lang="en-US" dirty="0"/>
          </a:p>
        </p:txBody>
      </p:sp>
      <p:sp>
        <p:nvSpPr>
          <p:cNvPr id="3" name="Text Placeholder 2"/>
          <p:cNvSpPr>
            <a:spLocks noGrp="1"/>
          </p:cNvSpPr>
          <p:nvPr>
            <p:ph type="body" idx="1"/>
          </p:nvPr>
        </p:nvSpPr>
        <p:spPr/>
        <p:txBody>
          <a:bodyPr/>
          <a:lstStyle/>
          <a:p>
            <a:r>
              <a:rPr lang="en-US"/>
              <a:t>Sharon Rosenberg, Cadence Design Systems</a:t>
            </a:r>
            <a:endParaRPr lang="en-US" dirty="0"/>
          </a:p>
        </p:txBody>
      </p:sp>
    </p:spTree>
    <p:extLst>
      <p:ext uri="{BB962C8B-B14F-4D97-AF65-F5344CB8AC3E}">
        <p14:creationId xmlns:p14="http://schemas.microsoft.com/office/powerpoint/2010/main" val="321324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Group 157"/>
          <p:cNvGrpSpPr/>
          <p:nvPr/>
        </p:nvGrpSpPr>
        <p:grpSpPr>
          <a:xfrm>
            <a:off x="1186886" y="1204541"/>
            <a:ext cx="5035884" cy="3394709"/>
            <a:chOff x="907716" y="1033079"/>
            <a:chExt cx="5035884" cy="3394709"/>
          </a:xfrm>
        </p:grpSpPr>
        <p:sp>
          <p:nvSpPr>
            <p:cNvPr id="144" name="Rectangle 143"/>
            <p:cNvSpPr/>
            <p:nvPr/>
          </p:nvSpPr>
          <p:spPr>
            <a:xfrm>
              <a:off x="907716" y="1727184"/>
              <a:ext cx="1272968" cy="27006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156" name="Rectangle 155"/>
            <p:cNvSpPr/>
            <p:nvPr/>
          </p:nvSpPr>
          <p:spPr bwMode="auto">
            <a:xfrm>
              <a:off x="1227455" y="3641828"/>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58" name="Rectangle 57"/>
            <p:cNvSpPr/>
            <p:nvPr/>
          </p:nvSpPr>
          <p:spPr>
            <a:xfrm>
              <a:off x="907716" y="1033079"/>
              <a:ext cx="5035884" cy="1107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60" name="Rectangle 59"/>
            <p:cNvSpPr/>
            <p:nvPr/>
          </p:nvSpPr>
          <p:spPr bwMode="auto">
            <a:xfrm>
              <a:off x="4031601" y="1482673"/>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BUS</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55" name="Left-Right Arrow 54"/>
            <p:cNvSpPr/>
            <p:nvPr/>
          </p:nvSpPr>
          <p:spPr bwMode="auto">
            <a:xfrm rot="5400000">
              <a:off x="4316344" y="2217980"/>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7" name="Left-Right Arrow 156"/>
            <p:cNvSpPr/>
            <p:nvPr/>
          </p:nvSpPr>
          <p:spPr bwMode="auto">
            <a:xfrm>
              <a:off x="2259291" y="3875600"/>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1" name="Rectangle 60"/>
            <p:cNvSpPr/>
            <p:nvPr/>
          </p:nvSpPr>
          <p:spPr bwMode="auto">
            <a:xfrm>
              <a:off x="1157367" y="1409688"/>
              <a:ext cx="940243"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virtual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Sequences</a:t>
              </a:r>
            </a:p>
          </p:txBody>
        </p:sp>
      </p:grpSp>
      <p:sp>
        <p:nvSpPr>
          <p:cNvPr id="2" name="Title 1"/>
          <p:cNvSpPr>
            <a:spLocks noGrp="1"/>
          </p:cNvSpPr>
          <p:nvPr>
            <p:ph type="title"/>
          </p:nvPr>
        </p:nvSpPr>
        <p:spPr/>
        <p:txBody>
          <a:bodyPr/>
          <a:lstStyle/>
          <a:p>
            <a:r>
              <a:rPr lang="en-US" dirty="0"/>
              <a:t>A Sub-system Example</a:t>
            </a:r>
          </a:p>
        </p:txBody>
      </p:sp>
      <p:sp>
        <p:nvSpPr>
          <p:cNvPr id="4" name="Slide Number Placeholder 3"/>
          <p:cNvSpPr>
            <a:spLocks noGrp="1"/>
          </p:cNvSpPr>
          <p:nvPr>
            <p:ph type="sldNum" sz="quarter" idx="11"/>
          </p:nvPr>
        </p:nvSpPr>
        <p:spPr/>
        <p:txBody>
          <a:bodyPr/>
          <a:lstStyle/>
          <a:p>
            <a:fld id="{E87DE7FA-0DC8-455B-9588-09F100404563}" type="slidenum">
              <a:rPr lang="en-US" smtClean="0"/>
              <a:pPr/>
              <a:t>27</a:t>
            </a:fld>
            <a:endParaRPr lang="en-US" dirty="0"/>
          </a:p>
        </p:txBody>
      </p:sp>
      <p:grpSp>
        <p:nvGrpSpPr>
          <p:cNvPr id="3" name="Group 2"/>
          <p:cNvGrpSpPr/>
          <p:nvPr/>
        </p:nvGrpSpPr>
        <p:grpSpPr>
          <a:xfrm>
            <a:off x="2811170" y="2623206"/>
            <a:ext cx="2980030" cy="1804582"/>
            <a:chOff x="1600200" y="1961700"/>
            <a:chExt cx="4245502" cy="2590800"/>
          </a:xfrm>
        </p:grpSpPr>
        <p:grpSp>
          <p:nvGrpSpPr>
            <p:cNvPr id="160" name="Group 159"/>
            <p:cNvGrpSpPr/>
            <p:nvPr/>
          </p:nvGrpSpPr>
          <p:grpSpPr>
            <a:xfrm>
              <a:off x="1600200" y="1961700"/>
              <a:ext cx="4245502" cy="2590800"/>
              <a:chOff x="1600200" y="1961700"/>
              <a:chExt cx="4245502" cy="2590800"/>
            </a:xfrm>
          </p:grpSpPr>
          <p:sp>
            <p:nvSpPr>
              <p:cNvPr id="138" name="Rectangle 137"/>
              <p:cNvSpPr/>
              <p:nvPr/>
            </p:nvSpPr>
            <p:spPr bwMode="auto">
              <a:xfrm>
                <a:off x="1654702" y="196170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9" name="TextBox 138"/>
              <p:cNvSpPr txBox="1"/>
              <p:nvPr/>
            </p:nvSpPr>
            <p:spPr>
              <a:xfrm>
                <a:off x="1600200" y="3842916"/>
                <a:ext cx="835485" cy="461665"/>
              </a:xfrm>
              <a:prstGeom prst="rect">
                <a:avLst/>
              </a:prstGeom>
              <a:noFill/>
            </p:spPr>
            <p:txBody>
              <a:bodyPr wrap="none" rtlCol="0">
                <a:spAutoFit/>
              </a:bodyPr>
              <a:lstStyle/>
              <a:p>
                <a:pPr algn="ctr"/>
                <a:r>
                  <a:rPr lang="en-US" dirty="0"/>
                  <a:t>Data</a:t>
                </a:r>
              </a:p>
            </p:txBody>
          </p:sp>
          <p:sp>
            <p:nvSpPr>
              <p:cNvPr id="159" name="Rectangle 158"/>
              <p:cNvSpPr/>
              <p:nvPr/>
            </p:nvSpPr>
            <p:spPr bwMode="auto">
              <a:xfrm>
                <a:off x="2413421" y="2443312"/>
                <a:ext cx="3361934"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0" name="Left-Right Arrow 139"/>
              <p:cNvSpPr/>
              <p:nvPr/>
            </p:nvSpPr>
            <p:spPr bwMode="auto">
              <a:xfrm>
                <a:off x="2954735" y="282666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1" name="TextBox 140"/>
              <p:cNvSpPr txBox="1"/>
              <p:nvPr/>
            </p:nvSpPr>
            <p:spPr>
              <a:xfrm>
                <a:off x="3745063" y="1961700"/>
                <a:ext cx="1367683" cy="400110"/>
              </a:xfrm>
              <a:prstGeom prst="rect">
                <a:avLst/>
              </a:prstGeom>
              <a:noFill/>
            </p:spPr>
            <p:txBody>
              <a:bodyPr wrap="none" rtlCol="0">
                <a:spAutoFit/>
              </a:bodyPr>
              <a:lstStyle/>
              <a:p>
                <a:pPr algn="ctr"/>
                <a:r>
                  <a:rPr lang="en-US" dirty="0"/>
                  <a:t>Command</a:t>
                </a:r>
              </a:p>
            </p:txBody>
          </p:sp>
        </p:grpSp>
        <p:sp>
          <p:nvSpPr>
            <p:cNvPr id="45" name="Rectangle 44"/>
            <p:cNvSpPr/>
            <p:nvPr/>
          </p:nvSpPr>
          <p:spPr bwMode="auto">
            <a:xfrm>
              <a:off x="2873350" y="3894390"/>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46" name="Diamond 45"/>
            <p:cNvSpPr/>
            <p:nvPr/>
          </p:nvSpPr>
          <p:spPr bwMode="auto">
            <a:xfrm>
              <a:off x="2797150" y="4045415"/>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7" name="Left-Right Arrow 46"/>
            <p:cNvSpPr/>
            <p:nvPr/>
          </p:nvSpPr>
          <p:spPr bwMode="auto">
            <a:xfrm>
              <a:off x="2492350" y="4046790"/>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8" name="Rectangle 47"/>
            <p:cNvSpPr/>
            <p:nvPr/>
          </p:nvSpPr>
          <p:spPr bwMode="auto">
            <a:xfrm>
              <a:off x="5006950" y="3894388"/>
              <a:ext cx="676422" cy="4832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DDR</a:t>
              </a:r>
              <a:br>
                <a:rPr kumimoji="0" lang="en-US" sz="1200" b="0" i="0" u="none" strike="noStrike" cap="none" normalizeH="0" baseline="0" dirty="0">
                  <a:ln>
                    <a:noFill/>
                  </a:ln>
                  <a:solidFill>
                    <a:schemeClr val="tx1"/>
                  </a:solidFill>
                  <a:effectLst/>
                  <a:latin typeface="Arial" charset="0"/>
                </a:rPr>
              </a:br>
              <a:r>
                <a:rPr kumimoji="0" lang="en-US" sz="1200" b="0" i="0" u="none" strike="noStrike" cap="none" normalizeH="0" baseline="0" dirty="0">
                  <a:ln>
                    <a:noFill/>
                  </a:ln>
                  <a:solidFill>
                    <a:schemeClr val="tx1"/>
                  </a:solidFill>
                  <a:effectLst/>
                  <a:latin typeface="Arial" charset="0"/>
                </a:rPr>
                <a:t>MEM</a:t>
              </a:r>
            </a:p>
          </p:txBody>
        </p:sp>
        <p:sp>
          <p:nvSpPr>
            <p:cNvPr id="49" name="Diamond 48"/>
            <p:cNvSpPr/>
            <p:nvPr/>
          </p:nvSpPr>
          <p:spPr bwMode="auto">
            <a:xfrm>
              <a:off x="2339950" y="404679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0" name="Diamond 49"/>
            <p:cNvSpPr/>
            <p:nvPr/>
          </p:nvSpPr>
          <p:spPr bwMode="auto">
            <a:xfrm>
              <a:off x="3482950" y="381819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2" name="Diamond 51"/>
            <p:cNvSpPr/>
            <p:nvPr/>
          </p:nvSpPr>
          <p:spPr bwMode="auto">
            <a:xfrm>
              <a:off x="5308880" y="381818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3" name="Left-Right Arrow 52"/>
            <p:cNvSpPr/>
            <p:nvPr/>
          </p:nvSpPr>
          <p:spPr bwMode="auto">
            <a:xfrm rot="5400000">
              <a:off x="3121016" y="3307078"/>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4" name="Left-Right Arrow 53"/>
            <p:cNvSpPr/>
            <p:nvPr/>
          </p:nvSpPr>
          <p:spPr bwMode="auto">
            <a:xfrm rot="5400000">
              <a:off x="4946664" y="3307364"/>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6" name="Rectangle 55"/>
            <p:cNvSpPr/>
            <p:nvPr/>
          </p:nvSpPr>
          <p:spPr bwMode="auto">
            <a:xfrm>
              <a:off x="4025728" y="3284788"/>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57" name="Diamond 56"/>
            <p:cNvSpPr/>
            <p:nvPr/>
          </p:nvSpPr>
          <p:spPr bwMode="auto">
            <a:xfrm>
              <a:off x="4321150" y="320858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9" name="Left-Right Arrow 58"/>
            <p:cNvSpPr/>
            <p:nvPr/>
          </p:nvSpPr>
          <p:spPr bwMode="auto">
            <a:xfrm rot="5400000">
              <a:off x="4267522" y="3002560"/>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6" name="Left-Right Arrow 135"/>
            <p:cNvSpPr/>
            <p:nvPr/>
          </p:nvSpPr>
          <p:spPr bwMode="auto">
            <a:xfrm rot="5400000">
              <a:off x="4232758" y="2614022"/>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7" name="Diamond 136"/>
            <p:cNvSpPr/>
            <p:nvPr/>
          </p:nvSpPr>
          <p:spPr bwMode="auto">
            <a:xfrm>
              <a:off x="4321150" y="236963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cxnSp>
        <p:nvCxnSpPr>
          <p:cNvPr id="6" name="Straight Arrow Connector 5"/>
          <p:cNvCxnSpPr/>
          <p:nvPr/>
        </p:nvCxnSpPr>
        <p:spPr>
          <a:xfrm flipH="1">
            <a:off x="1808887" y="2093120"/>
            <a:ext cx="14483" cy="1720170"/>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76780" y="1816851"/>
            <a:ext cx="1916403" cy="20284"/>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03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1186886" y="1898646"/>
            <a:ext cx="1272968" cy="27006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156" name="Rectangle 155"/>
          <p:cNvSpPr/>
          <p:nvPr/>
        </p:nvSpPr>
        <p:spPr bwMode="auto">
          <a:xfrm>
            <a:off x="1506625" y="3813290"/>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58" name="Rectangle 57"/>
          <p:cNvSpPr/>
          <p:nvPr/>
        </p:nvSpPr>
        <p:spPr>
          <a:xfrm>
            <a:off x="1186886" y="1204541"/>
            <a:ext cx="5035884" cy="1107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60" name="Rectangle 59"/>
          <p:cNvSpPr/>
          <p:nvPr/>
        </p:nvSpPr>
        <p:spPr bwMode="auto">
          <a:xfrm>
            <a:off x="4310771" y="1654135"/>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BUS</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55" name="Left-Right Arrow 54"/>
          <p:cNvSpPr/>
          <p:nvPr/>
        </p:nvSpPr>
        <p:spPr bwMode="auto">
          <a:xfrm rot="5400000">
            <a:off x="4595514" y="2389442"/>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7" name="Left-Right Arrow 156"/>
          <p:cNvSpPr/>
          <p:nvPr/>
        </p:nvSpPr>
        <p:spPr bwMode="auto">
          <a:xfrm>
            <a:off x="2538461" y="4047062"/>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1" name="Rectangle 60"/>
          <p:cNvSpPr/>
          <p:nvPr/>
        </p:nvSpPr>
        <p:spPr bwMode="auto">
          <a:xfrm>
            <a:off x="1436537" y="1581150"/>
            <a:ext cx="940243"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virtual</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Sequences</a:t>
            </a:r>
          </a:p>
        </p:txBody>
      </p:sp>
      <p:sp>
        <p:nvSpPr>
          <p:cNvPr id="2" name="Title 1"/>
          <p:cNvSpPr>
            <a:spLocks noGrp="1"/>
          </p:cNvSpPr>
          <p:nvPr>
            <p:ph type="title"/>
          </p:nvPr>
        </p:nvSpPr>
        <p:spPr>
          <a:xfrm>
            <a:off x="476705" y="137157"/>
            <a:ext cx="8229600" cy="857250"/>
          </a:xfrm>
        </p:spPr>
        <p:txBody>
          <a:bodyPr/>
          <a:lstStyle/>
          <a:p>
            <a:r>
              <a:rPr lang="en-US"/>
              <a:t>A Simple SoC Example</a:t>
            </a:r>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28</a:t>
            </a:fld>
            <a:endParaRPr lang="en-US" dirty="0"/>
          </a:p>
        </p:txBody>
      </p:sp>
      <p:sp>
        <p:nvSpPr>
          <p:cNvPr id="72" name="Rectangle 71"/>
          <p:cNvSpPr/>
          <p:nvPr/>
        </p:nvSpPr>
        <p:spPr bwMode="auto">
          <a:xfrm>
            <a:off x="2459854" y="1200150"/>
            <a:ext cx="4594250" cy="3406183"/>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5" name="Group 4"/>
          <p:cNvGrpSpPr/>
          <p:nvPr/>
        </p:nvGrpSpPr>
        <p:grpSpPr>
          <a:xfrm>
            <a:off x="4308795" y="1522576"/>
            <a:ext cx="896368" cy="534731"/>
            <a:chOff x="3979478" y="2131475"/>
            <a:chExt cx="896368" cy="534731"/>
          </a:xfrm>
        </p:grpSpPr>
        <p:sp>
          <p:nvSpPr>
            <p:cNvPr id="75" name="Rectangle 74"/>
            <p:cNvSpPr/>
            <p:nvPr/>
          </p:nvSpPr>
          <p:spPr bwMode="auto">
            <a:xfrm>
              <a:off x="4123224" y="2131475"/>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6" name="Rectangle 75"/>
            <p:cNvSpPr/>
            <p:nvPr/>
          </p:nvSpPr>
          <p:spPr bwMode="auto">
            <a:xfrm>
              <a:off x="4075309" y="2178843"/>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7" name="Rectangle 76"/>
            <p:cNvSpPr/>
            <p:nvPr/>
          </p:nvSpPr>
          <p:spPr bwMode="auto">
            <a:xfrm>
              <a:off x="4027394" y="2226321"/>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8" name="Rectangle 77"/>
            <p:cNvSpPr/>
            <p:nvPr/>
          </p:nvSpPr>
          <p:spPr bwMode="auto">
            <a:xfrm>
              <a:off x="3979478" y="2274093"/>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CPU</a:t>
              </a:r>
            </a:p>
          </p:txBody>
        </p:sp>
      </p:grpSp>
      <p:sp>
        <p:nvSpPr>
          <p:cNvPr id="79" name="Rectangle 78"/>
          <p:cNvSpPr/>
          <p:nvPr/>
        </p:nvSpPr>
        <p:spPr bwMode="auto">
          <a:xfrm>
            <a:off x="5999999" y="4125110"/>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Graphics</a:t>
            </a:r>
          </a:p>
        </p:txBody>
      </p:sp>
      <p:sp>
        <p:nvSpPr>
          <p:cNvPr id="81" name="Rectangle 80"/>
          <p:cNvSpPr/>
          <p:nvPr/>
        </p:nvSpPr>
        <p:spPr bwMode="auto">
          <a:xfrm>
            <a:off x="5968646" y="1562000"/>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Crypto</a:t>
            </a:r>
          </a:p>
        </p:txBody>
      </p:sp>
      <p:sp>
        <p:nvSpPr>
          <p:cNvPr id="83" name="Left-Right Arrow 82"/>
          <p:cNvSpPr/>
          <p:nvPr/>
        </p:nvSpPr>
        <p:spPr bwMode="auto">
          <a:xfrm rot="5400000">
            <a:off x="6039014" y="3610438"/>
            <a:ext cx="740137" cy="1356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160" name="Group 159"/>
          <p:cNvGrpSpPr/>
          <p:nvPr/>
        </p:nvGrpSpPr>
        <p:grpSpPr>
          <a:xfrm>
            <a:off x="2849427" y="2623206"/>
            <a:ext cx="2941774" cy="1804582"/>
            <a:chOff x="1654702" y="1961700"/>
            <a:chExt cx="4191000" cy="2590800"/>
          </a:xfrm>
        </p:grpSpPr>
        <p:sp>
          <p:nvSpPr>
            <p:cNvPr id="138" name="Rectangle 137"/>
            <p:cNvSpPr/>
            <p:nvPr/>
          </p:nvSpPr>
          <p:spPr bwMode="auto">
            <a:xfrm>
              <a:off x="1654702" y="196170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9" name="TextBox 138"/>
            <p:cNvSpPr txBox="1"/>
            <p:nvPr/>
          </p:nvSpPr>
          <p:spPr>
            <a:xfrm>
              <a:off x="1886354" y="3842916"/>
              <a:ext cx="263176" cy="530242"/>
            </a:xfrm>
            <a:prstGeom prst="rect">
              <a:avLst/>
            </a:prstGeom>
            <a:noFill/>
          </p:spPr>
          <p:txBody>
            <a:bodyPr wrap="none" rtlCol="0">
              <a:spAutoFit/>
            </a:bodyPr>
            <a:lstStyle/>
            <a:p>
              <a:pPr algn="ctr"/>
              <a:endParaRPr lang="en-US" dirty="0"/>
            </a:p>
          </p:txBody>
        </p:sp>
        <p:sp>
          <p:nvSpPr>
            <p:cNvPr id="159" name="Rectangle 158"/>
            <p:cNvSpPr/>
            <p:nvPr/>
          </p:nvSpPr>
          <p:spPr bwMode="auto">
            <a:xfrm>
              <a:off x="2413421" y="2443312"/>
              <a:ext cx="3361934"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1" name="TextBox 140"/>
            <p:cNvSpPr txBox="1"/>
            <p:nvPr/>
          </p:nvSpPr>
          <p:spPr>
            <a:xfrm>
              <a:off x="4297316" y="1961700"/>
              <a:ext cx="263177" cy="530242"/>
            </a:xfrm>
            <a:prstGeom prst="rect">
              <a:avLst/>
            </a:prstGeom>
            <a:noFill/>
          </p:spPr>
          <p:txBody>
            <a:bodyPr wrap="none" rtlCol="0">
              <a:spAutoFit/>
            </a:bodyPr>
            <a:lstStyle/>
            <a:p>
              <a:pPr algn="ctr"/>
              <a:endParaRPr lang="en-US" dirty="0"/>
            </a:p>
          </p:txBody>
        </p:sp>
      </p:grpSp>
      <p:sp>
        <p:nvSpPr>
          <p:cNvPr id="45" name="Rectangle 44"/>
          <p:cNvSpPr/>
          <p:nvPr/>
        </p:nvSpPr>
        <p:spPr bwMode="auto">
          <a:xfrm>
            <a:off x="3704828" y="3969392"/>
            <a:ext cx="588355" cy="2731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47" name="Left-Right Arrow 46"/>
          <p:cNvSpPr/>
          <p:nvPr/>
        </p:nvSpPr>
        <p:spPr bwMode="auto">
          <a:xfrm>
            <a:off x="2475398" y="4047062"/>
            <a:ext cx="1169361" cy="134633"/>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8" name="Rectangle 47"/>
          <p:cNvSpPr/>
          <p:nvPr/>
        </p:nvSpPr>
        <p:spPr bwMode="auto">
          <a:xfrm>
            <a:off x="5202458" y="3969390"/>
            <a:ext cx="474798" cy="3365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DDR</a:t>
            </a:r>
            <a:br>
              <a:rPr kumimoji="0" lang="en-US" sz="1200" b="0" i="0" u="none" strike="noStrike" cap="none" normalizeH="0" baseline="0" dirty="0">
                <a:ln>
                  <a:noFill/>
                </a:ln>
                <a:solidFill>
                  <a:schemeClr val="tx1"/>
                </a:solidFill>
                <a:effectLst/>
                <a:latin typeface="Arial" charset="0"/>
              </a:rPr>
            </a:br>
            <a:r>
              <a:rPr kumimoji="0" lang="en-US" sz="1200" b="0" i="0" u="none" strike="noStrike" cap="none" normalizeH="0" baseline="0" dirty="0">
                <a:ln>
                  <a:noFill/>
                </a:ln>
                <a:solidFill>
                  <a:schemeClr val="tx1"/>
                </a:solidFill>
                <a:effectLst/>
                <a:latin typeface="Arial" charset="0"/>
              </a:rPr>
              <a:t>MEM</a:t>
            </a:r>
          </a:p>
        </p:txBody>
      </p:sp>
      <p:sp>
        <p:nvSpPr>
          <p:cNvPr id="53" name="Left-Right Arrow 52"/>
          <p:cNvSpPr/>
          <p:nvPr/>
        </p:nvSpPr>
        <p:spPr bwMode="auto">
          <a:xfrm rot="5400000">
            <a:off x="3881023" y="3559908"/>
            <a:ext cx="607713" cy="10431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4" name="Left-Right Arrow 53"/>
          <p:cNvSpPr/>
          <p:nvPr/>
        </p:nvSpPr>
        <p:spPr bwMode="auto">
          <a:xfrm rot="5400000">
            <a:off x="5162495" y="3560107"/>
            <a:ext cx="608105" cy="10431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6" name="Rectangle 55"/>
          <p:cNvSpPr/>
          <p:nvPr/>
        </p:nvSpPr>
        <p:spPr bwMode="auto">
          <a:xfrm>
            <a:off x="4513712" y="3544783"/>
            <a:ext cx="528285" cy="2731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59" name="Left-Right Arrow 58"/>
          <p:cNvSpPr/>
          <p:nvPr/>
        </p:nvSpPr>
        <p:spPr bwMode="auto">
          <a:xfrm rot="5400000">
            <a:off x="4684144" y="3347800"/>
            <a:ext cx="183498" cy="10431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3" name="Left-Right Arrow 72"/>
          <p:cNvSpPr/>
          <p:nvPr/>
        </p:nvSpPr>
        <p:spPr bwMode="auto">
          <a:xfrm>
            <a:off x="2876472" y="3203375"/>
            <a:ext cx="3840480" cy="11117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6" name="Straight Arrow Connector 5"/>
          <p:cNvCxnSpPr/>
          <p:nvPr/>
        </p:nvCxnSpPr>
        <p:spPr>
          <a:xfrm flipH="1">
            <a:off x="1808887" y="2093120"/>
            <a:ext cx="14483" cy="1720170"/>
          </a:xfrm>
          <a:prstGeom prst="straightConnector1">
            <a:avLst/>
          </a:prstGeom>
          <a:ln w="190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76780" y="1816851"/>
            <a:ext cx="1916403" cy="2028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Left-Right Arrow 84"/>
          <p:cNvSpPr/>
          <p:nvPr/>
        </p:nvSpPr>
        <p:spPr bwMode="auto">
          <a:xfrm rot="5400000">
            <a:off x="5785352" y="2531519"/>
            <a:ext cx="1256528" cy="117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6" name="Left-Right Arrow 85"/>
          <p:cNvSpPr/>
          <p:nvPr/>
        </p:nvSpPr>
        <p:spPr bwMode="auto">
          <a:xfrm rot="5400000">
            <a:off x="4154941" y="2594038"/>
            <a:ext cx="1256528" cy="117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87" name="Group 86"/>
          <p:cNvGrpSpPr/>
          <p:nvPr/>
        </p:nvGrpSpPr>
        <p:grpSpPr>
          <a:xfrm>
            <a:off x="2245959" y="777252"/>
            <a:ext cx="2047224" cy="1035393"/>
            <a:chOff x="-158860" y="708041"/>
            <a:chExt cx="2047224" cy="1035393"/>
          </a:xfrm>
        </p:grpSpPr>
        <p:cxnSp>
          <p:nvCxnSpPr>
            <p:cNvPr id="88" name="Straight Arrow Connector 87"/>
            <p:cNvCxnSpPr/>
            <p:nvPr/>
          </p:nvCxnSpPr>
          <p:spPr bwMode="auto">
            <a:xfrm>
              <a:off x="1244063" y="1453255"/>
              <a:ext cx="572359" cy="290179"/>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89" name="Rectangle 88"/>
            <p:cNvSpPr/>
            <p:nvPr/>
          </p:nvSpPr>
          <p:spPr bwMode="auto">
            <a:xfrm>
              <a:off x="-158860" y="708041"/>
              <a:ext cx="2047224" cy="738664"/>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Quad-core CPU: Write, Read or Copy memory buffers</a:t>
              </a:r>
            </a:p>
          </p:txBody>
        </p:sp>
      </p:grpSp>
      <p:grpSp>
        <p:nvGrpSpPr>
          <p:cNvPr id="90" name="Group 89"/>
          <p:cNvGrpSpPr/>
          <p:nvPr/>
        </p:nvGrpSpPr>
        <p:grpSpPr>
          <a:xfrm>
            <a:off x="2015728" y="4199464"/>
            <a:ext cx="1539580" cy="826422"/>
            <a:chOff x="-2522296" y="704998"/>
            <a:chExt cx="1539580" cy="826422"/>
          </a:xfrm>
        </p:grpSpPr>
        <p:cxnSp>
          <p:nvCxnSpPr>
            <p:cNvPr id="91" name="Straight Arrow Connector 90"/>
            <p:cNvCxnSpPr/>
            <p:nvPr/>
          </p:nvCxnSpPr>
          <p:spPr bwMode="auto">
            <a:xfrm flipV="1">
              <a:off x="-1364830" y="704998"/>
              <a:ext cx="382114" cy="317759"/>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92" name="Rectangle 91"/>
            <p:cNvSpPr/>
            <p:nvPr/>
          </p:nvSpPr>
          <p:spPr bwMode="auto">
            <a:xfrm>
              <a:off x="-2522296" y="1037455"/>
              <a:ext cx="1467222" cy="493965"/>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Transmit or Receive Data</a:t>
              </a:r>
            </a:p>
          </p:txBody>
        </p:sp>
      </p:grpSp>
      <p:grpSp>
        <p:nvGrpSpPr>
          <p:cNvPr id="93" name="Group 92"/>
          <p:cNvGrpSpPr/>
          <p:nvPr/>
        </p:nvGrpSpPr>
        <p:grpSpPr>
          <a:xfrm>
            <a:off x="3669878" y="3894719"/>
            <a:ext cx="1467222" cy="1141426"/>
            <a:chOff x="-2522296" y="389233"/>
            <a:chExt cx="1467222" cy="1141426"/>
          </a:xfrm>
        </p:grpSpPr>
        <p:cxnSp>
          <p:nvCxnSpPr>
            <p:cNvPr id="94" name="Straight Arrow Connector 93"/>
            <p:cNvCxnSpPr/>
            <p:nvPr/>
          </p:nvCxnSpPr>
          <p:spPr bwMode="auto">
            <a:xfrm flipV="1">
              <a:off x="-1925407" y="389233"/>
              <a:ext cx="676253" cy="63565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95" name="Rectangle 94"/>
            <p:cNvSpPr/>
            <p:nvPr/>
          </p:nvSpPr>
          <p:spPr bwMode="auto">
            <a:xfrm>
              <a:off x="-2522296" y="1038216"/>
              <a:ext cx="1467222" cy="492443"/>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Multi-channel</a:t>
              </a:r>
              <a:br>
                <a:rPr lang="en-US" sz="1600" dirty="0"/>
              </a:br>
              <a:r>
                <a:rPr lang="en-US" sz="1600" dirty="0"/>
                <a:t>System DMA</a:t>
              </a:r>
            </a:p>
          </p:txBody>
        </p:sp>
      </p:grpSp>
      <p:grpSp>
        <p:nvGrpSpPr>
          <p:cNvPr id="96" name="Group 95"/>
          <p:cNvGrpSpPr/>
          <p:nvPr/>
        </p:nvGrpSpPr>
        <p:grpSpPr>
          <a:xfrm>
            <a:off x="6910359" y="986726"/>
            <a:ext cx="1560852" cy="923394"/>
            <a:chOff x="-2533076" y="1304043"/>
            <a:chExt cx="1560852" cy="923394"/>
          </a:xfrm>
        </p:grpSpPr>
        <p:cxnSp>
          <p:nvCxnSpPr>
            <p:cNvPr id="97" name="Straight Arrow Connector 96"/>
            <p:cNvCxnSpPr/>
            <p:nvPr/>
          </p:nvCxnSpPr>
          <p:spPr bwMode="auto">
            <a:xfrm flipH="1">
              <a:off x="-2533076" y="1796486"/>
              <a:ext cx="480102" cy="430951"/>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98" name="Rectangle 97"/>
            <p:cNvSpPr/>
            <p:nvPr/>
          </p:nvSpPr>
          <p:spPr bwMode="auto">
            <a:xfrm>
              <a:off x="-2439446" y="1304043"/>
              <a:ext cx="1467222" cy="492443"/>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Encrypt or Decrypt Data</a:t>
              </a:r>
            </a:p>
          </p:txBody>
        </p:sp>
      </p:grpSp>
      <p:grpSp>
        <p:nvGrpSpPr>
          <p:cNvPr id="99" name="Group 98"/>
          <p:cNvGrpSpPr/>
          <p:nvPr/>
        </p:nvGrpSpPr>
        <p:grpSpPr>
          <a:xfrm>
            <a:off x="6616928" y="3034853"/>
            <a:ext cx="2268312" cy="1019860"/>
            <a:chOff x="-3323386" y="1038217"/>
            <a:chExt cx="2268312" cy="1019860"/>
          </a:xfrm>
        </p:grpSpPr>
        <p:cxnSp>
          <p:nvCxnSpPr>
            <p:cNvPr id="100" name="Straight Arrow Connector 99"/>
            <p:cNvCxnSpPr/>
            <p:nvPr/>
          </p:nvCxnSpPr>
          <p:spPr bwMode="auto">
            <a:xfrm flipH="1">
              <a:off x="-3323386" y="1495071"/>
              <a:ext cx="622408" cy="563006"/>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01" name="Rectangle 100"/>
            <p:cNvSpPr/>
            <p:nvPr/>
          </p:nvSpPr>
          <p:spPr bwMode="auto">
            <a:xfrm>
              <a:off x="-2713502" y="1038217"/>
              <a:ext cx="1658428" cy="492443"/>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Decode Images or Videos</a:t>
              </a:r>
            </a:p>
          </p:txBody>
        </p:sp>
      </p:grpSp>
      <p:sp>
        <p:nvSpPr>
          <p:cNvPr id="104" name="Rectangle 103"/>
          <p:cNvSpPr/>
          <p:nvPr/>
        </p:nvSpPr>
        <p:spPr bwMode="auto">
          <a:xfrm>
            <a:off x="163274" y="690409"/>
            <a:ext cx="2047224" cy="492443"/>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Virtual sequence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t>Cannot be reused</a:t>
            </a:r>
          </a:p>
        </p:txBody>
      </p:sp>
      <p:sp>
        <p:nvSpPr>
          <p:cNvPr id="105" name="Rectangle 104"/>
          <p:cNvSpPr/>
          <p:nvPr/>
        </p:nvSpPr>
        <p:spPr bwMode="auto">
          <a:xfrm>
            <a:off x="198735" y="2894213"/>
            <a:ext cx="2047224" cy="738664"/>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In fast platforms need UART </a:t>
            </a:r>
            <a:r>
              <a:rPr lang="en-US" sz="1600" dirty="0" err="1"/>
              <a:t>transactor</a:t>
            </a:r>
            <a:r>
              <a:rPr lang="en-US" sz="1600" dirty="0"/>
              <a:t> or HW </a:t>
            </a:r>
          </a:p>
        </p:txBody>
      </p:sp>
      <p:sp>
        <p:nvSpPr>
          <p:cNvPr id="20" name="TextBox 19"/>
          <p:cNvSpPr txBox="1"/>
          <p:nvPr/>
        </p:nvSpPr>
        <p:spPr>
          <a:xfrm>
            <a:off x="1676400" y="4606333"/>
            <a:ext cx="5377704" cy="369332"/>
          </a:xfrm>
          <a:prstGeom prst="rect">
            <a:avLst/>
          </a:prstGeom>
          <a:noFill/>
        </p:spPr>
        <p:txBody>
          <a:bodyPr wrap="square" rtlCol="0">
            <a:spAutoFit/>
          </a:bodyPr>
          <a:lstStyle/>
          <a:p>
            <a:r>
              <a:rPr lang="en-US" i="1" dirty="0">
                <a:solidFill>
                  <a:srgbClr val="FF0000"/>
                </a:solidFill>
              </a:rPr>
              <a:t>So How do we achieve </a:t>
            </a:r>
            <a:r>
              <a:rPr lang="en-US" i="1">
                <a:solidFill>
                  <a:srgbClr val="FF0000"/>
                </a:solidFill>
              </a:rPr>
              <a:t>Vertical reuse?</a:t>
            </a:r>
          </a:p>
        </p:txBody>
      </p:sp>
    </p:spTree>
    <p:extLst>
      <p:ext uri="{BB962C8B-B14F-4D97-AF65-F5344CB8AC3E}">
        <p14:creationId xmlns:p14="http://schemas.microsoft.com/office/powerpoint/2010/main" val="14156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up)">
                                      <p:cBhvr>
                                        <p:cTn id="7" dur="500"/>
                                        <p:tgtEl>
                                          <p:spTgt spid="9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up)">
                                      <p:cBhvr>
                                        <p:cTn id="11" dur="500"/>
                                        <p:tgtEl>
                                          <p:spTgt spid="9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left)">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7"/>
                                        </p:tgtEl>
                                      </p:cBhvr>
                                    </p:animEffect>
                                    <p:set>
                                      <p:cBhvr>
                                        <p:cTn id="28" dur="1" fill="hold">
                                          <p:stCondLst>
                                            <p:cond delay="499"/>
                                          </p:stCondLst>
                                        </p:cTn>
                                        <p:tgtEl>
                                          <p:spTgt spid="8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96"/>
                                        </p:tgtEl>
                                      </p:cBhvr>
                                    </p:animEffect>
                                    <p:set>
                                      <p:cBhvr>
                                        <p:cTn id="31" dur="1" fill="hold">
                                          <p:stCondLst>
                                            <p:cond delay="499"/>
                                          </p:stCondLst>
                                        </p:cTn>
                                        <p:tgtEl>
                                          <p:spTgt spid="9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9"/>
                                        </p:tgtEl>
                                      </p:cBhvr>
                                    </p:animEffect>
                                    <p:set>
                                      <p:cBhvr>
                                        <p:cTn id="34" dur="1" fill="hold">
                                          <p:stCondLst>
                                            <p:cond delay="499"/>
                                          </p:stCondLst>
                                        </p:cTn>
                                        <p:tgtEl>
                                          <p:spTgt spid="9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3"/>
                                        </p:tgtEl>
                                      </p:cBhvr>
                                    </p:animEffect>
                                    <p:set>
                                      <p:cBhvr>
                                        <p:cTn id="37" dur="1" fill="hold">
                                          <p:stCondLst>
                                            <p:cond delay="499"/>
                                          </p:stCondLst>
                                        </p:cTn>
                                        <p:tgtEl>
                                          <p:spTgt spid="9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90"/>
                                        </p:tgtEl>
                                      </p:cBhvr>
                                    </p:animEffect>
                                    <p:set>
                                      <p:cBhvr>
                                        <p:cTn id="40" dur="1" fill="hold">
                                          <p:stCondLst>
                                            <p:cond delay="499"/>
                                          </p:stCondLst>
                                        </p:cTn>
                                        <p:tgtEl>
                                          <p:spTgt spid="9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500"/>
                                        <p:tgtEl>
                                          <p:spTgt spid="1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61"/>
                                        </p:tgtEl>
                                      </p:cBhvr>
                                    </p:animEffect>
                                    <p:set>
                                      <p:cBhvr>
                                        <p:cTn id="50" dur="1" fill="hold">
                                          <p:stCondLst>
                                            <p:cond delay="499"/>
                                          </p:stCondLst>
                                        </p:cTn>
                                        <p:tgtEl>
                                          <p:spTgt spid="6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fade">
                                      <p:cBhvr>
                                        <p:cTn id="61" dur="500"/>
                                        <p:tgtEl>
                                          <p:spTgt spid="10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156"/>
                                        </p:tgtEl>
                                      </p:cBhvr>
                                    </p:animEffect>
                                    <p:set>
                                      <p:cBhvr>
                                        <p:cTn id="66" dur="1" fill="hold">
                                          <p:stCondLst>
                                            <p:cond delay="499"/>
                                          </p:stCondLst>
                                        </p:cTn>
                                        <p:tgtEl>
                                          <p:spTgt spid="156"/>
                                        </p:tgtEl>
                                        <p:attrNameLst>
                                          <p:attrName>style.visibility</p:attrName>
                                        </p:attrNameLst>
                                      </p:cBhvr>
                                      <p:to>
                                        <p:strVal val="hidden"/>
                                      </p:to>
                                    </p:set>
                                  </p:childTnLst>
                                </p:cTn>
                              </p:par>
                            </p:childTnLst>
                          </p:cTn>
                        </p:par>
                        <p:par>
                          <p:cTn id="67" fill="hold">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61" grpId="0" animBg="1"/>
      <p:bldP spid="104" grpId="0" animBg="1"/>
      <p:bldP spid="105"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07716" y="1727184"/>
            <a:ext cx="1272968" cy="27006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TB</a:t>
            </a:r>
          </a:p>
        </p:txBody>
      </p:sp>
      <p:sp>
        <p:nvSpPr>
          <p:cNvPr id="2" name="Title 1"/>
          <p:cNvSpPr>
            <a:spLocks noGrp="1"/>
          </p:cNvSpPr>
          <p:nvPr>
            <p:ph type="title"/>
          </p:nvPr>
        </p:nvSpPr>
        <p:spPr/>
        <p:txBody>
          <a:bodyPr/>
          <a:lstStyle/>
          <a:p>
            <a:r>
              <a:rPr lang="en-US"/>
              <a:t>A Simple SoC Example</a:t>
            </a:r>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29</a:t>
            </a:fld>
            <a:endParaRPr lang="en-US" dirty="0"/>
          </a:p>
        </p:txBody>
      </p:sp>
      <p:sp>
        <p:nvSpPr>
          <p:cNvPr id="44" name="Rectangle 43"/>
          <p:cNvSpPr/>
          <p:nvPr/>
        </p:nvSpPr>
        <p:spPr bwMode="auto">
          <a:xfrm>
            <a:off x="2416150" y="1727184"/>
            <a:ext cx="4594250" cy="270060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5" name="Rectangle 44"/>
          <p:cNvSpPr/>
          <p:nvPr/>
        </p:nvSpPr>
        <p:spPr bwMode="auto">
          <a:xfrm>
            <a:off x="2873350" y="3894390"/>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46" name="Diamond 45"/>
          <p:cNvSpPr/>
          <p:nvPr/>
        </p:nvSpPr>
        <p:spPr bwMode="auto">
          <a:xfrm>
            <a:off x="2797150" y="4045415"/>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7" name="Left-Right Arrow 46"/>
          <p:cNvSpPr/>
          <p:nvPr/>
        </p:nvSpPr>
        <p:spPr bwMode="auto">
          <a:xfrm>
            <a:off x="2492350" y="4046790"/>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8" name="Rectangle 47"/>
          <p:cNvSpPr/>
          <p:nvPr/>
        </p:nvSpPr>
        <p:spPr bwMode="auto">
          <a:xfrm>
            <a:off x="5006950" y="3894387"/>
            <a:ext cx="676422" cy="4846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DDR</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MEM</a:t>
            </a:r>
          </a:p>
        </p:txBody>
      </p:sp>
      <p:sp>
        <p:nvSpPr>
          <p:cNvPr id="49" name="Diamond 48"/>
          <p:cNvSpPr/>
          <p:nvPr/>
        </p:nvSpPr>
        <p:spPr bwMode="auto">
          <a:xfrm>
            <a:off x="2339950" y="404679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0" name="Diamond 49"/>
          <p:cNvSpPr/>
          <p:nvPr/>
        </p:nvSpPr>
        <p:spPr bwMode="auto">
          <a:xfrm>
            <a:off x="3482950" y="381819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1" name="Left-Right Arrow 50"/>
          <p:cNvSpPr/>
          <p:nvPr/>
        </p:nvSpPr>
        <p:spPr bwMode="auto">
          <a:xfrm>
            <a:off x="2940172" y="2829108"/>
            <a:ext cx="384048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2" name="Diamond 51"/>
          <p:cNvSpPr/>
          <p:nvPr/>
        </p:nvSpPr>
        <p:spPr bwMode="auto">
          <a:xfrm>
            <a:off x="5308880" y="381818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3" name="Left-Right Arrow 52"/>
          <p:cNvSpPr/>
          <p:nvPr/>
        </p:nvSpPr>
        <p:spPr bwMode="auto">
          <a:xfrm rot="5400000">
            <a:off x="3121016" y="3307078"/>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4" name="Left-Right Arrow 53"/>
          <p:cNvSpPr/>
          <p:nvPr/>
        </p:nvSpPr>
        <p:spPr bwMode="auto">
          <a:xfrm rot="5400000">
            <a:off x="4946664" y="3307364"/>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6" name="Rectangle 55"/>
          <p:cNvSpPr/>
          <p:nvPr/>
        </p:nvSpPr>
        <p:spPr bwMode="auto">
          <a:xfrm>
            <a:off x="4025728" y="3284788"/>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57" name="Diamond 56"/>
          <p:cNvSpPr/>
          <p:nvPr/>
        </p:nvSpPr>
        <p:spPr bwMode="auto">
          <a:xfrm>
            <a:off x="4321150" y="320858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8" name="Left-Right Arrow 57"/>
          <p:cNvSpPr/>
          <p:nvPr/>
        </p:nvSpPr>
        <p:spPr bwMode="auto">
          <a:xfrm rot="5400000">
            <a:off x="4232758" y="2614022"/>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9" name="Left-Right Arrow 58"/>
          <p:cNvSpPr/>
          <p:nvPr/>
        </p:nvSpPr>
        <p:spPr bwMode="auto">
          <a:xfrm rot="5400000">
            <a:off x="4267522" y="3002560"/>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3" name="Group 2"/>
          <p:cNvGrpSpPr/>
          <p:nvPr/>
        </p:nvGrpSpPr>
        <p:grpSpPr>
          <a:xfrm>
            <a:off x="4025728" y="1900753"/>
            <a:ext cx="896368" cy="534731"/>
            <a:chOff x="4025728" y="1900753"/>
            <a:chExt cx="896368" cy="534731"/>
          </a:xfrm>
        </p:grpSpPr>
        <p:sp>
          <p:nvSpPr>
            <p:cNvPr id="69" name="Rectangle 68"/>
            <p:cNvSpPr/>
            <p:nvPr/>
          </p:nvSpPr>
          <p:spPr bwMode="auto">
            <a:xfrm>
              <a:off x="4169474" y="1900753"/>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68" name="Rectangle 67"/>
            <p:cNvSpPr/>
            <p:nvPr/>
          </p:nvSpPr>
          <p:spPr bwMode="auto">
            <a:xfrm>
              <a:off x="4121559" y="1948121"/>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67" name="Rectangle 66"/>
            <p:cNvSpPr/>
            <p:nvPr/>
          </p:nvSpPr>
          <p:spPr bwMode="auto">
            <a:xfrm>
              <a:off x="4073644" y="1995599"/>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65" name="Rectangle 64"/>
            <p:cNvSpPr/>
            <p:nvPr/>
          </p:nvSpPr>
          <p:spPr bwMode="auto">
            <a:xfrm>
              <a:off x="4025728" y="2043371"/>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CPU</a:t>
              </a:r>
            </a:p>
          </p:txBody>
        </p:sp>
      </p:grpSp>
      <p:sp>
        <p:nvSpPr>
          <p:cNvPr id="66" name="Diamond 65"/>
          <p:cNvSpPr/>
          <p:nvPr/>
        </p:nvSpPr>
        <p:spPr bwMode="auto">
          <a:xfrm>
            <a:off x="4321150" y="236963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0" name="Rectangle 69"/>
          <p:cNvSpPr/>
          <p:nvPr/>
        </p:nvSpPr>
        <p:spPr bwMode="auto">
          <a:xfrm>
            <a:off x="6046249" y="3894388"/>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Graphics</a:t>
            </a:r>
          </a:p>
        </p:txBody>
      </p:sp>
      <p:sp>
        <p:nvSpPr>
          <p:cNvPr id="71" name="Diamond 70"/>
          <p:cNvSpPr/>
          <p:nvPr/>
        </p:nvSpPr>
        <p:spPr bwMode="auto">
          <a:xfrm>
            <a:off x="6383704" y="3818188"/>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4" name="Left-Right Arrow 73"/>
          <p:cNvSpPr/>
          <p:nvPr/>
        </p:nvSpPr>
        <p:spPr bwMode="auto">
          <a:xfrm rot="5400000">
            <a:off x="6025276" y="3306797"/>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9" name="Rectangle 78"/>
          <p:cNvSpPr/>
          <p:nvPr/>
        </p:nvSpPr>
        <p:spPr bwMode="auto">
          <a:xfrm>
            <a:off x="1196950" y="3865630"/>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80" name="Left-Right Arrow 79"/>
          <p:cNvSpPr/>
          <p:nvPr/>
        </p:nvSpPr>
        <p:spPr bwMode="auto">
          <a:xfrm>
            <a:off x="2032973" y="4047460"/>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5" name="Rectangle 84"/>
          <p:cNvSpPr/>
          <p:nvPr/>
        </p:nvSpPr>
        <p:spPr bwMode="auto">
          <a:xfrm>
            <a:off x="688227" y="3161389"/>
            <a:ext cx="2860963" cy="492443"/>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r>
              <a:rPr lang="en-US" sz="1600" dirty="0"/>
              <a:t>Step 2: Compose actions into activities to specify scenarios</a:t>
            </a:r>
          </a:p>
        </p:txBody>
      </p:sp>
      <p:grpSp>
        <p:nvGrpSpPr>
          <p:cNvPr id="103" name="Group 102"/>
          <p:cNvGrpSpPr/>
          <p:nvPr/>
        </p:nvGrpSpPr>
        <p:grpSpPr>
          <a:xfrm>
            <a:off x="2912098" y="870902"/>
            <a:ext cx="2580623" cy="1127939"/>
            <a:chOff x="-6348547" y="880759"/>
            <a:chExt cx="2580623" cy="1127939"/>
          </a:xfrm>
        </p:grpSpPr>
        <p:cxnSp>
          <p:nvCxnSpPr>
            <p:cNvPr id="104" name="Straight Arrow Connector 103"/>
            <p:cNvCxnSpPr>
              <a:stCxn id="105" idx="2"/>
              <a:endCxn id="63" idx="0"/>
            </p:cNvCxnSpPr>
            <p:nvPr/>
          </p:nvCxnSpPr>
          <p:spPr bwMode="auto">
            <a:xfrm flipH="1">
              <a:off x="-5699474" y="1619423"/>
              <a:ext cx="641239" cy="389275"/>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105" name="Rectangle 104"/>
            <p:cNvSpPr/>
            <p:nvPr/>
          </p:nvSpPr>
          <p:spPr bwMode="auto">
            <a:xfrm>
              <a:off x="-6348547" y="880759"/>
              <a:ext cx="2580623" cy="738664"/>
            </a:xfrm>
            <a:prstGeom prst="rect">
              <a:avLst/>
            </a:prstGeom>
            <a:solidFill>
              <a:srgbClr val="F8F7F3"/>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r>
                <a:rPr lang="en-US" sz="1600" dirty="0"/>
                <a:t>Step 1: Define component types and their operations as actions</a:t>
              </a:r>
            </a:p>
          </p:txBody>
        </p:sp>
      </p:grpSp>
      <p:sp>
        <p:nvSpPr>
          <p:cNvPr id="55" name="Oval 54"/>
          <p:cNvSpPr/>
          <p:nvPr/>
        </p:nvSpPr>
        <p:spPr>
          <a:xfrm>
            <a:off x="4706536" y="1851667"/>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write</a:t>
            </a:r>
          </a:p>
        </p:txBody>
      </p:sp>
      <p:sp>
        <p:nvSpPr>
          <p:cNvPr id="60" name="Oval 59"/>
          <p:cNvSpPr/>
          <p:nvPr/>
        </p:nvSpPr>
        <p:spPr>
          <a:xfrm>
            <a:off x="4706536" y="2136633"/>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copy</a:t>
            </a:r>
          </a:p>
        </p:txBody>
      </p:sp>
      <p:sp>
        <p:nvSpPr>
          <p:cNvPr id="61" name="Oval 60"/>
          <p:cNvSpPr/>
          <p:nvPr/>
        </p:nvSpPr>
        <p:spPr>
          <a:xfrm>
            <a:off x="4706536" y="2418193"/>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read</a:t>
            </a:r>
          </a:p>
        </p:txBody>
      </p:sp>
      <p:sp>
        <p:nvSpPr>
          <p:cNvPr id="62" name="Oval 61"/>
          <p:cNvSpPr/>
          <p:nvPr/>
        </p:nvSpPr>
        <p:spPr>
          <a:xfrm>
            <a:off x="4563186" y="3521465"/>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transfer</a:t>
            </a:r>
          </a:p>
        </p:txBody>
      </p:sp>
      <p:sp>
        <p:nvSpPr>
          <p:cNvPr id="77" name="Oval 76"/>
          <p:cNvSpPr/>
          <p:nvPr/>
        </p:nvSpPr>
        <p:spPr>
          <a:xfrm>
            <a:off x="3619345" y="3810898"/>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read_in</a:t>
            </a:r>
            <a:endParaRPr lang="en-US" sz="1050" b="1" dirty="0">
              <a:solidFill>
                <a:srgbClr val="000000"/>
              </a:solidFill>
              <a:ea typeface="Calibri" panose="020F0502020204030204" pitchFamily="34" charset="0"/>
              <a:cs typeface="Arial" panose="020B0604020202020204" pitchFamily="34" charset="0"/>
            </a:endParaRPr>
          </a:p>
        </p:txBody>
      </p:sp>
      <p:sp>
        <p:nvSpPr>
          <p:cNvPr id="78" name="Oval 77"/>
          <p:cNvSpPr/>
          <p:nvPr/>
        </p:nvSpPr>
        <p:spPr>
          <a:xfrm>
            <a:off x="3619345" y="4095864"/>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write_out</a:t>
            </a:r>
            <a:endParaRPr lang="en-US" sz="1050" b="1" dirty="0">
              <a:solidFill>
                <a:srgbClr val="000000"/>
              </a:solidFill>
              <a:ea typeface="Calibri" panose="020F0502020204030204" pitchFamily="34" charset="0"/>
              <a:cs typeface="Arial" panose="020B0604020202020204" pitchFamily="34" charset="0"/>
            </a:endParaRPr>
          </a:p>
        </p:txBody>
      </p:sp>
      <p:sp>
        <p:nvSpPr>
          <p:cNvPr id="81" name="Rectangle 80"/>
          <p:cNvSpPr/>
          <p:nvPr/>
        </p:nvSpPr>
        <p:spPr bwMode="auto">
          <a:xfrm>
            <a:off x="4974137" y="2723992"/>
            <a:ext cx="3971797" cy="738664"/>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square" lIns="90000" tIns="0" rIns="90000" bIns="0" numCol="1" rtlCol="0" anchor="ctr" anchorCtr="0" compatLnSpc="1">
            <a:prstTxWarp prst="textNoShape">
              <a:avLst/>
            </a:prstTxWarp>
            <a:spAutoFit/>
          </a:bodyPr>
          <a:lstStyle/>
          <a:p>
            <a:r>
              <a:rPr lang="en-US" sz="1600" dirty="0"/>
              <a:t>The description of the stimuli space (e.g. using a firmware routine or a UVM sequence) is secondary</a:t>
            </a:r>
          </a:p>
        </p:txBody>
      </p:sp>
      <p:sp>
        <p:nvSpPr>
          <p:cNvPr id="82" name="Rectangle 81"/>
          <p:cNvSpPr/>
          <p:nvPr/>
        </p:nvSpPr>
        <p:spPr bwMode="auto">
          <a:xfrm>
            <a:off x="2700583" y="2064626"/>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Crypto</a:t>
            </a:r>
          </a:p>
        </p:txBody>
      </p:sp>
      <p:sp>
        <p:nvSpPr>
          <p:cNvPr id="63" name="Oval 62"/>
          <p:cNvSpPr/>
          <p:nvPr/>
        </p:nvSpPr>
        <p:spPr>
          <a:xfrm>
            <a:off x="3223824" y="1998841"/>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encrypt</a:t>
            </a:r>
          </a:p>
        </p:txBody>
      </p:sp>
      <p:sp>
        <p:nvSpPr>
          <p:cNvPr id="64" name="Oval 63"/>
          <p:cNvSpPr/>
          <p:nvPr/>
        </p:nvSpPr>
        <p:spPr>
          <a:xfrm>
            <a:off x="3223824" y="2283807"/>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decrypt</a:t>
            </a:r>
          </a:p>
        </p:txBody>
      </p:sp>
      <p:sp>
        <p:nvSpPr>
          <p:cNvPr id="86" name="Diamond 85"/>
          <p:cNvSpPr/>
          <p:nvPr/>
        </p:nvSpPr>
        <p:spPr bwMode="auto">
          <a:xfrm>
            <a:off x="3038038" y="238496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0" name="Left-Right Arrow 89"/>
          <p:cNvSpPr/>
          <p:nvPr/>
        </p:nvSpPr>
        <p:spPr bwMode="auto">
          <a:xfrm rot="5400000">
            <a:off x="2949646" y="2627646"/>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341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left)">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05176"/>
            <a:ext cx="8915400" cy="1021556"/>
          </a:xfrm>
        </p:spPr>
        <p:txBody>
          <a:bodyPr>
            <a:normAutofit/>
          </a:bodyPr>
          <a:lstStyle/>
          <a:p>
            <a:r>
              <a:rPr lang="en-US" sz="2400" dirty="0"/>
              <a:t>Portable Stimulus</a:t>
            </a:r>
            <a:br>
              <a:rPr lang="en-US" sz="2400" dirty="0"/>
            </a:br>
            <a:r>
              <a:rPr lang="en-US" sz="2400" dirty="0"/>
              <a:t>The Next leap in Verification </a:t>
            </a:r>
            <a:r>
              <a:rPr lang="en-US" sz="2400"/>
              <a:t>&amp; validation Productivity</a:t>
            </a:r>
            <a:endParaRPr lang="en-US" sz="2400" dirty="0"/>
          </a:p>
        </p:txBody>
      </p:sp>
      <p:sp>
        <p:nvSpPr>
          <p:cNvPr id="3" name="Text Placeholder 2"/>
          <p:cNvSpPr>
            <a:spLocks noGrp="1"/>
          </p:cNvSpPr>
          <p:nvPr>
            <p:ph type="body" idx="1"/>
          </p:nvPr>
        </p:nvSpPr>
        <p:spPr/>
        <p:txBody>
          <a:bodyPr/>
          <a:lstStyle/>
          <a:p>
            <a:r>
              <a:rPr lang="en-US" dirty="0"/>
              <a:t>Srivatsa </a:t>
            </a:r>
            <a:r>
              <a:rPr lang="en-US" dirty="0" err="1"/>
              <a:t>Vasudevan</a:t>
            </a:r>
            <a:r>
              <a:rPr lang="en-US" dirty="0"/>
              <a:t>, Synopsys</a:t>
            </a:r>
          </a:p>
        </p:txBody>
      </p:sp>
    </p:spTree>
    <p:extLst>
      <p:ext uri="{BB962C8B-B14F-4D97-AF65-F5344CB8AC3E}">
        <p14:creationId xmlns:p14="http://schemas.microsoft.com/office/powerpoint/2010/main" val="138825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System-Level Scenarios?</a:t>
            </a:r>
            <a:endParaRPr lang="en-US" dirty="0"/>
          </a:p>
        </p:txBody>
      </p:sp>
      <p:sp>
        <p:nvSpPr>
          <p:cNvPr id="3" name="Content Placeholder 2"/>
          <p:cNvSpPr>
            <a:spLocks noGrp="1"/>
          </p:cNvSpPr>
          <p:nvPr>
            <p:ph idx="1"/>
          </p:nvPr>
        </p:nvSpPr>
        <p:spPr/>
        <p:txBody>
          <a:bodyPr>
            <a:normAutofit fontScale="92500" lnSpcReduction="20000"/>
          </a:bodyPr>
          <a:lstStyle/>
          <a:p>
            <a:r>
              <a:rPr lang="en-US"/>
              <a:t>The whole is greater than the sum of its parts!</a:t>
            </a:r>
          </a:p>
          <a:p>
            <a:pPr lvl="1"/>
            <a:r>
              <a:rPr lang="en-US"/>
              <a:t>And so are its bugs...</a:t>
            </a:r>
          </a:p>
          <a:p>
            <a:r>
              <a:rPr lang="en-US"/>
              <a:t>Application use-cases involve multiple IPs interoperating</a:t>
            </a:r>
          </a:p>
          <a:p>
            <a:pPr lvl="1"/>
            <a:r>
              <a:rPr lang="en-US"/>
              <a:t>Example – read video off a mass-storage device, decode, split audio data from video frames, process by dedicated multi-media engines</a:t>
            </a:r>
          </a:p>
          <a:p>
            <a:r>
              <a:rPr lang="en-US"/>
              <a:t>Stress and performance use-cases involve saturated utilization of shared resources</a:t>
            </a:r>
          </a:p>
          <a:p>
            <a:pPr lvl="1"/>
            <a:r>
              <a:rPr lang="en-US"/>
              <a:t>Example – all processors and DMA-enabled controllers access a certain memory controller in parallel</a:t>
            </a:r>
          </a:p>
          <a:p>
            <a:r>
              <a:rPr lang="en-US"/>
              <a:t>System low-power use-cases need to be crossed with functional scenarios</a:t>
            </a:r>
          </a:p>
          <a:p>
            <a:r>
              <a:rPr lang="en-US"/>
              <a:t>System coherency of caches/TLBs requires coordinated pattern of accesses from CPUs and non-processor masters</a:t>
            </a:r>
          </a:p>
          <a:p>
            <a:pPr lvl="2"/>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30</a:t>
            </a:fld>
            <a:endParaRPr lang="en-US" dirty="0"/>
          </a:p>
        </p:txBody>
      </p:sp>
    </p:spTree>
    <p:extLst>
      <p:ext uri="{BB962C8B-B14F-4D97-AF65-F5344CB8AC3E}">
        <p14:creationId xmlns:p14="http://schemas.microsoft.com/office/powerpoint/2010/main" val="3299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0334"/>
            <a:ext cx="8229600" cy="857250"/>
          </a:xfrm>
        </p:spPr>
        <p:txBody>
          <a:bodyPr>
            <a:normAutofit fontScale="90000"/>
          </a:bodyPr>
          <a:lstStyle/>
          <a:p>
            <a:r>
              <a:rPr lang="en-US" dirty="0"/>
              <a:t>Reuse IP Models</a:t>
            </a:r>
            <a:br>
              <a:rPr lang="en-US" dirty="0"/>
            </a:br>
            <a:r>
              <a:rPr lang="en-US" sz="2700" dirty="0">
                <a:solidFill>
                  <a:srgbClr val="FF0000"/>
                </a:solidFill>
              </a:rPr>
              <a:t>Step #1: Modeling</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E87DE7FA-0DC8-455B-9588-09F100404563}" type="slidenum">
              <a:rPr lang="en-US" smtClean="0"/>
              <a:pPr/>
              <a:t>31</a:t>
            </a:fld>
            <a:endParaRPr lang="en-US" dirty="0"/>
          </a:p>
        </p:txBody>
      </p:sp>
      <p:sp>
        <p:nvSpPr>
          <p:cNvPr id="17" name="Line Callout 1 16"/>
          <p:cNvSpPr/>
          <p:nvPr/>
        </p:nvSpPr>
        <p:spPr>
          <a:xfrm>
            <a:off x="6629400" y="512045"/>
            <a:ext cx="2253449" cy="691654"/>
          </a:xfrm>
          <a:prstGeom prst="borderCallout1">
            <a:avLst>
              <a:gd name="adj1" fmla="val 106779"/>
              <a:gd name="adj2" fmla="val 56259"/>
              <a:gd name="adj3" fmla="val 173901"/>
              <a:gd name="adj4" fmla="val 31901"/>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Actions are abstract, declarative, concise, well encapsulated units of behavior</a:t>
            </a:r>
          </a:p>
        </p:txBody>
      </p:sp>
      <p:sp>
        <p:nvSpPr>
          <p:cNvPr id="18" name="Line Callout 1 17"/>
          <p:cNvSpPr/>
          <p:nvPr/>
        </p:nvSpPr>
        <p:spPr>
          <a:xfrm>
            <a:off x="228600" y="3468894"/>
            <a:ext cx="2253449" cy="691654"/>
          </a:xfrm>
          <a:prstGeom prst="borderCallout1">
            <a:avLst>
              <a:gd name="adj1" fmla="val 106779"/>
              <a:gd name="adj2" fmla="val 56259"/>
              <a:gd name="adj3" fmla="val 182430"/>
              <a:gd name="adj4" fmla="val 130073"/>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One action should not assume the existing of another action</a:t>
            </a:r>
          </a:p>
        </p:txBody>
      </p:sp>
      <p:grpSp>
        <p:nvGrpSpPr>
          <p:cNvPr id="51" name="Group 50"/>
          <p:cNvGrpSpPr/>
          <p:nvPr/>
        </p:nvGrpSpPr>
        <p:grpSpPr>
          <a:xfrm>
            <a:off x="5469897" y="1651001"/>
            <a:ext cx="3554249" cy="2475749"/>
            <a:chOff x="5469897" y="1651001"/>
            <a:chExt cx="3554249" cy="2475749"/>
          </a:xfrm>
        </p:grpSpPr>
        <p:sp>
          <p:nvSpPr>
            <p:cNvPr id="10" name="Rectangle 9"/>
            <p:cNvSpPr/>
            <p:nvPr/>
          </p:nvSpPr>
          <p:spPr>
            <a:xfrm>
              <a:off x="6142451" y="1651001"/>
              <a:ext cx="2397498" cy="21744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component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dma_c</a:t>
              </a: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resource</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struct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channel_s</a:t>
              </a: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pool</a:t>
              </a:r>
              <a:r>
                <a:rPr lang="en-US" sz="825" dirty="0">
                  <a:solidFill>
                    <a:srgbClr val="000000"/>
                  </a:solidFill>
                  <a:latin typeface="Courier New"/>
                  <a:ea typeface="Times New Roman"/>
                  <a:cs typeface="Arial"/>
                </a:rPr>
                <a:t> [32] </a:t>
              </a:r>
              <a:r>
                <a:rPr lang="en-US" sz="825" dirty="0" err="1">
                  <a:solidFill>
                    <a:srgbClr val="000000"/>
                  </a:solidFill>
                  <a:latin typeface="Courier New"/>
                  <a:ea typeface="Times New Roman"/>
                  <a:cs typeface="Arial"/>
                </a:rPr>
                <a:t>channel_s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chan</a:t>
              </a:r>
              <a:r>
                <a:rPr lang="en-US" sz="825" dirty="0">
                  <a:solidFill>
                    <a:srgbClr val="000000"/>
                  </a:solidFill>
                  <a:latin typeface="Courier New"/>
                  <a:ea typeface="Times New Roman"/>
                  <a:cs typeface="Arial"/>
                </a:rPr>
                <a:t>;</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bind</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chan</a:t>
              </a:r>
              <a:r>
                <a:rPr lang="en-US" sz="825" dirty="0">
                  <a:solidFill>
                    <a:srgbClr val="000000"/>
                  </a:solidFill>
                  <a:latin typeface="Courier New"/>
                  <a:ea typeface="Times New Roman"/>
                  <a:cs typeface="Arial"/>
                </a:rPr>
                <a:t> *;</a:t>
              </a:r>
            </a:p>
            <a:p>
              <a:pPr>
                <a:lnSpc>
                  <a:spcPct val="110000"/>
                </a:lnSpc>
              </a:pPr>
              <a:endParaRPr lang="en-US" sz="825" dirty="0">
                <a:solidFill>
                  <a:srgbClr val="000000"/>
                </a:solidFill>
                <a:latin typeface="Courier New"/>
                <a:ea typeface="Times New Roman"/>
                <a:cs typeface="Arial"/>
              </a:endParaRPr>
            </a:p>
            <a:p>
              <a:pPr>
                <a:lnSpc>
                  <a:spcPct val="110000"/>
                </a:lnSpc>
              </a:pPr>
              <a:r>
                <a:rPr lang="en-US" sz="825" b="1" dirty="0">
                  <a:solidFill>
                    <a:srgbClr val="7F0055"/>
                  </a:solidFill>
                  <a:latin typeface="Courier New"/>
                  <a:ea typeface="Times New Roman"/>
                  <a:cs typeface="Arial"/>
                </a:rPr>
                <a:t>  action</a:t>
              </a:r>
              <a:r>
                <a:rPr lang="en-US" sz="825" dirty="0">
                  <a:solidFill>
                    <a:srgbClr val="000000"/>
                  </a:solidFill>
                  <a:latin typeface="Courier New"/>
                  <a:ea typeface="Times New Roman"/>
                  <a:cs typeface="Arial"/>
                </a:rPr>
                <a:t> mem2mem_xfer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input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output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a:t>
              </a:r>
              <a:r>
                <a:rPr lang="en-US" sz="825" dirty="0">
                  <a:solidFill>
                    <a:srgbClr val="000000"/>
                  </a:solidFill>
                  <a:latin typeface="Courier New"/>
                  <a:ea typeface="Times New Roman"/>
                  <a:cs typeface="Arial"/>
                </a:rPr>
                <a:t>;</a:t>
              </a:r>
            </a:p>
            <a:p>
              <a:pPr>
                <a:lnSpc>
                  <a:spcPct val="110000"/>
                </a:lnSpc>
              </a:pPr>
              <a:r>
                <a:rPr lang="en-US" sz="825" b="1" dirty="0">
                  <a:solidFill>
                    <a:srgbClr val="7F0055"/>
                  </a:solidFill>
                  <a:latin typeface="Courier New"/>
                  <a:ea typeface="Times New Roman"/>
                  <a:cs typeface="Arial"/>
                </a:rPr>
                <a:t>    lock</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channel_s</a:t>
              </a:r>
              <a:r>
                <a:rPr lang="en-US" sz="825" dirty="0">
                  <a:solidFill>
                    <a:srgbClr val="000000"/>
                  </a:solidFill>
                  <a:latin typeface="Courier New"/>
                  <a:ea typeface="Times New Roman"/>
                  <a:cs typeface="Arial"/>
                </a:rPr>
                <a:t> channel;</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constraint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src_data.seg.size</a:t>
              </a: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dst_data.seg.size</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 </a:t>
              </a:r>
              <a:endParaRPr lang="en-US" sz="825" dirty="0">
                <a:ea typeface="Times New Roman"/>
                <a:cs typeface="Arial"/>
              </a:endParaRPr>
            </a:p>
            <a:p>
              <a:pPr>
                <a:lnSpc>
                  <a:spcPct val="110000"/>
                </a:lnSpc>
              </a:pPr>
              <a:r>
                <a:rPr lang="en-US" sz="825" dirty="0">
                  <a:solidFill>
                    <a:srgbClr val="000000"/>
                  </a:solidFill>
                  <a:latin typeface="Courier New"/>
                  <a:ea typeface="Times New Roman"/>
                  <a:cs typeface="Arial"/>
                </a:rPr>
                <a:t>  ...</a:t>
              </a:r>
              <a:endParaRPr lang="en-US" sz="825" dirty="0">
                <a:ea typeface="Times New Roman"/>
                <a:cs typeface="Arial"/>
              </a:endParaRPr>
            </a:p>
            <a:p>
              <a:r>
                <a:rPr lang="en-US" sz="825" dirty="0">
                  <a:solidFill>
                    <a:srgbClr val="000000"/>
                  </a:solidFill>
                  <a:latin typeface="Courier New"/>
                  <a:ea typeface="Times New Roman"/>
                </a:rPr>
                <a:t>};</a:t>
              </a:r>
            </a:p>
          </p:txBody>
        </p:sp>
        <p:sp>
          <p:nvSpPr>
            <p:cNvPr id="11" name="Rectangle 36"/>
            <p:cNvSpPr>
              <a:spLocks noChangeArrowheads="1"/>
            </p:cNvSpPr>
            <p:nvPr/>
          </p:nvSpPr>
          <p:spPr bwMode="auto">
            <a:xfrm>
              <a:off x="5469897" y="1830982"/>
              <a:ext cx="789401" cy="315914"/>
            </a:xfrm>
            <a:prstGeom prst="rect">
              <a:avLst/>
            </a:prstGeom>
            <a:solidFill>
              <a:srgbClr val="000000">
                <a:lumMod val="65000"/>
                <a:lumOff val="35000"/>
              </a:srgbClr>
            </a:solidFill>
            <a:ln w="63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24" tIns="25724" rIns="25724" bIns="25724" numCol="1" rtlCol="0" anchor="ctr" anchorCtr="1" compatLnSpc="1">
              <a:prstTxWarp prst="textNoShape">
                <a:avLst/>
              </a:prstTxWarp>
            </a:bodyPr>
            <a:lstStyle/>
            <a:p>
              <a:pPr fontAlgn="auto">
                <a:spcBef>
                  <a:spcPts val="0"/>
                </a:spcBef>
                <a:spcAft>
                  <a:spcPts val="0"/>
                </a:spcAft>
                <a:defRPr/>
              </a:pPr>
              <a:r>
                <a:rPr lang="en-US" sz="750" kern="0" dirty="0">
                  <a:solidFill>
                    <a:srgbClr val="FFFFFF"/>
                  </a:solidFill>
                  <a:latin typeface="Arial" pitchFamily="34" charset="0"/>
                  <a:cs typeface="Arial" pitchFamily="34" charset="0"/>
                </a:rPr>
                <a:t>DMA</a:t>
              </a:r>
            </a:p>
          </p:txBody>
        </p:sp>
        <p:grpSp>
          <p:nvGrpSpPr>
            <p:cNvPr id="28" name="Group 27"/>
            <p:cNvGrpSpPr/>
            <p:nvPr/>
          </p:nvGrpSpPr>
          <p:grpSpPr>
            <a:xfrm>
              <a:off x="8349453" y="3132647"/>
              <a:ext cx="674693" cy="994103"/>
              <a:chOff x="5524908" y="2095825"/>
              <a:chExt cx="674693" cy="994103"/>
            </a:xfrm>
          </p:grpSpPr>
          <p:sp>
            <p:nvSpPr>
              <p:cNvPr id="12" name="Oval 11"/>
              <p:cNvSpPr/>
              <p:nvPr/>
            </p:nvSpPr>
            <p:spPr>
              <a:xfrm>
                <a:off x="5524908" y="2478672"/>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transfer</a:t>
                </a:r>
              </a:p>
            </p:txBody>
          </p:sp>
          <p:sp>
            <p:nvSpPr>
              <p:cNvPr id="19" name="Rectangle 18"/>
              <p:cNvSpPr/>
              <p:nvPr/>
            </p:nvSpPr>
            <p:spPr>
              <a:xfrm>
                <a:off x="5597898" y="2095825"/>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20" name="Straight Arrow Connector 19"/>
              <p:cNvCxnSpPr>
                <a:stCxn id="19" idx="2"/>
                <a:endCxn id="12" idx="0"/>
              </p:cNvCxnSpPr>
              <p:nvPr/>
            </p:nvCxnSpPr>
            <p:spPr bwMode="auto">
              <a:xfrm flipH="1">
                <a:off x="5862255" y="2296654"/>
                <a:ext cx="2343" cy="18201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sp>
            <p:nvSpPr>
              <p:cNvPr id="24" name="Rectangle 23"/>
              <p:cNvSpPr/>
              <p:nvPr/>
            </p:nvSpPr>
            <p:spPr>
              <a:xfrm>
                <a:off x="5595554" y="2889099"/>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25" name="Straight Arrow Connector 24"/>
              <p:cNvCxnSpPr>
                <a:stCxn id="12" idx="4"/>
                <a:endCxn id="24" idx="0"/>
              </p:cNvCxnSpPr>
              <p:nvPr/>
            </p:nvCxnSpPr>
            <p:spPr bwMode="auto">
              <a:xfrm flipH="1">
                <a:off x="5862254" y="2752098"/>
                <a:ext cx="1" cy="13700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grpSp>
        <p:nvGrpSpPr>
          <p:cNvPr id="52" name="Group 51"/>
          <p:cNvGrpSpPr/>
          <p:nvPr/>
        </p:nvGrpSpPr>
        <p:grpSpPr>
          <a:xfrm>
            <a:off x="2346995" y="2770199"/>
            <a:ext cx="3902471" cy="2174441"/>
            <a:chOff x="2438400" y="2914650"/>
            <a:chExt cx="3902471" cy="2174441"/>
          </a:xfrm>
        </p:grpSpPr>
        <p:grpSp>
          <p:nvGrpSpPr>
            <p:cNvPr id="16" name="Group 15"/>
            <p:cNvGrpSpPr/>
            <p:nvPr/>
          </p:nvGrpSpPr>
          <p:grpSpPr>
            <a:xfrm>
              <a:off x="2438400" y="2914650"/>
              <a:ext cx="3426198" cy="2174441"/>
              <a:chOff x="79936" y="3886200"/>
              <a:chExt cx="4568264" cy="2899254"/>
            </a:xfrm>
          </p:grpSpPr>
          <p:sp>
            <p:nvSpPr>
              <p:cNvPr id="13" name="Rectangle 12"/>
              <p:cNvSpPr/>
              <p:nvPr/>
            </p:nvSpPr>
            <p:spPr>
              <a:xfrm>
                <a:off x="1070536" y="3886200"/>
                <a:ext cx="3577664" cy="28992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component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crypto_c</a:t>
                </a:r>
                <a:r>
                  <a:rPr lang="en-US" sz="825" dirty="0">
                    <a:solidFill>
                      <a:srgbClr val="000000"/>
                    </a:solidFill>
                    <a:latin typeface="Courier New"/>
                    <a:ea typeface="Times New Roman"/>
                    <a:cs typeface="Arial"/>
                  </a:rPr>
                  <a:t> {</a:t>
                </a:r>
              </a:p>
              <a:p>
                <a:pPr>
                  <a:lnSpc>
                    <a:spcPct val="110000"/>
                  </a:lnSpc>
                </a:pPr>
                <a:r>
                  <a:rPr lang="en-US" sz="825" b="1" dirty="0">
                    <a:solidFill>
                      <a:srgbClr val="7F0055"/>
                    </a:solidFill>
                    <a:latin typeface="Courier New"/>
                    <a:ea typeface="Times New Roman"/>
                    <a:cs typeface="Arial"/>
                  </a:rPr>
                  <a:t>  action</a:t>
                </a:r>
                <a:r>
                  <a:rPr lang="en-US" sz="825" dirty="0">
                    <a:solidFill>
                      <a:srgbClr val="000000"/>
                    </a:solidFill>
                    <a:latin typeface="Courier New"/>
                    <a:ea typeface="Times New Roman"/>
                    <a:cs typeface="Arial"/>
                  </a:rPr>
                  <a:t> encrypt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input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output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a:t>
                </a:r>
                <a:r>
                  <a:rPr lang="en-US" sz="825" dirty="0">
                    <a:solidFill>
                      <a:srgbClr val="000000"/>
                    </a:solidFill>
                    <a:latin typeface="Courier New"/>
                    <a:ea typeface="Times New Roman"/>
                    <a:cs typeface="Arial"/>
                  </a:rPr>
                  <a:t>;</a:t>
                </a:r>
              </a:p>
              <a:p>
                <a:pPr>
                  <a:lnSpc>
                    <a:spcPct val="110000"/>
                  </a:lnSpc>
                </a:pPr>
                <a:r>
                  <a:rPr lang="en-US" sz="825" b="1" dirty="0">
                    <a:solidFill>
                      <a:srgbClr val="7F0055"/>
                    </a:solidFill>
                    <a:latin typeface="Courier New" panose="02070309020205020404" pitchFamily="49" charset="0"/>
                    <a:ea typeface="Times New Roman" panose="02020603050405020304" pitchFamily="18" charset="0"/>
                    <a:cs typeface="Arial" panose="020B0604020202020204" pitchFamily="34" charset="0"/>
                  </a:rPr>
                  <a:t>    constraint</a:t>
                </a: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      </a:t>
                </a:r>
                <a:endParaRPr lang="en-US" sz="825" dirty="0">
                  <a:latin typeface="Calibri" panose="020F0502020204030204" pitchFamily="34"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a:solidFill>
                      <a:srgbClr val="3F7F5F"/>
                    </a:solidFill>
                    <a:latin typeface="Courier New" panose="02070309020205020404" pitchFamily="49" charset="0"/>
                    <a:ea typeface="Times New Roman" panose="02020603050405020304" pitchFamily="18" charset="0"/>
                    <a:cs typeface="Arial" panose="020B0604020202020204" pitchFamily="34" charset="0"/>
                  </a:rPr>
                  <a:t>// operates on 128-byte blocks</a:t>
                </a:r>
                <a:endParaRPr lang="en-US" sz="825" dirty="0">
                  <a:latin typeface="Calibri" panose="020F0502020204030204" pitchFamily="34"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err="1">
                    <a:solidFill>
                      <a:srgbClr val="000000"/>
                    </a:solidFill>
                    <a:latin typeface="Courier New" panose="02070309020205020404" pitchFamily="49" charset="0"/>
                    <a:ea typeface="Times New Roman" panose="02020603050405020304" pitchFamily="18" charset="0"/>
                    <a:cs typeface="Arial" panose="020B0604020202020204" pitchFamily="34" charset="0"/>
                  </a:rPr>
                  <a:t>src_buff.seg.size</a:t>
                </a: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 128) == 0; </a:t>
                </a:r>
                <a:endParaRPr lang="en-US" sz="825" dirty="0">
                  <a:latin typeface="Calibri" panose="020F0502020204030204" pitchFamily="34"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err="1">
                    <a:solidFill>
                      <a:srgbClr val="000000"/>
                    </a:solidFill>
                    <a:latin typeface="Courier New" panose="02070309020205020404" pitchFamily="49" charset="0"/>
                    <a:ea typeface="Times New Roman" panose="02020603050405020304" pitchFamily="18" charset="0"/>
                    <a:cs typeface="Arial" panose="020B0604020202020204" pitchFamily="34" charset="0"/>
                  </a:rPr>
                  <a:t>dst_buff.seg.size</a:t>
                </a: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 128) == 0; </a:t>
                </a:r>
              </a:p>
              <a:p>
                <a:pPr>
                  <a:lnSpc>
                    <a:spcPct val="110000"/>
                  </a:lnSpc>
                  <a:spcBef>
                    <a:spcPts val="0"/>
                  </a:spcBef>
                  <a:spcAft>
                    <a:spcPts val="0"/>
                  </a:spcAft>
                </a:pPr>
                <a:endParaRPr lang="en-US" sz="825" dirty="0">
                  <a:latin typeface="Calibri" panose="020F0502020204030204" pitchFamily="34"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a:solidFill>
                      <a:srgbClr val="3F7F5F"/>
                    </a:solidFill>
                    <a:latin typeface="Courier New" panose="02070309020205020404" pitchFamily="49" charset="0"/>
                    <a:ea typeface="Times New Roman" panose="02020603050405020304" pitchFamily="18" charset="0"/>
                    <a:cs typeface="Arial" panose="020B0604020202020204" pitchFamily="34" charset="0"/>
                  </a:rPr>
                  <a:t>// output is encrypted, input not</a:t>
                </a:r>
                <a:endPar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err="1">
                    <a:solidFill>
                      <a:srgbClr val="000000"/>
                    </a:solidFill>
                    <a:latin typeface="Courier New" panose="02070309020205020404" pitchFamily="49" charset="0"/>
                    <a:ea typeface="Times New Roman" panose="02020603050405020304" pitchFamily="18" charset="0"/>
                    <a:cs typeface="Arial" panose="020B0604020202020204" pitchFamily="34" charset="0"/>
                  </a:rPr>
                  <a:t>src_buff.encrypted</a:t>
                </a: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r>
                  <a:rPr lang="en-US" sz="825" dirty="0" err="1">
                    <a:solidFill>
                      <a:srgbClr val="000000"/>
                    </a:solidFill>
                    <a:latin typeface="Courier New" panose="02070309020205020404" pitchFamily="49" charset="0"/>
                    <a:ea typeface="Times New Roman" panose="02020603050405020304" pitchFamily="18" charset="0"/>
                    <a:cs typeface="Arial" panose="020B0604020202020204" pitchFamily="34" charset="0"/>
                  </a:rPr>
                  <a:t>dst_buff.encrypted</a:t>
                </a: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a:t>
                </a:r>
                <a:endParaRPr lang="en-US" sz="825" dirty="0">
                  <a:latin typeface="Calibri" panose="020F0502020204030204" pitchFamily="34" charset="0"/>
                  <a:ea typeface="Times New Roman" panose="02020603050405020304" pitchFamily="18" charset="0"/>
                  <a:cs typeface="Arial" panose="020B0604020202020204" pitchFamily="34" charset="0"/>
                </a:endParaRPr>
              </a:p>
              <a:p>
                <a:pPr>
                  <a:lnSpc>
                    <a:spcPct val="110000"/>
                  </a:lnSpc>
                  <a:spcBef>
                    <a:spcPts val="0"/>
                  </a:spcBef>
                  <a:spcAft>
                    <a:spcPts val="0"/>
                  </a:spcAft>
                </a:pPr>
                <a:r>
                  <a:rPr lang="en-US" sz="825" dirty="0">
                    <a:solidFill>
                      <a:srgbClr val="000000"/>
                    </a:solidFill>
                    <a:latin typeface="Courier New" panose="02070309020205020404" pitchFamily="49" charset="0"/>
                    <a:ea typeface="Times New Roman" panose="02020603050405020304" pitchFamily="18" charset="0"/>
                    <a:cs typeface="Arial" panose="020B0604020202020204" pitchFamily="34" charset="0"/>
                  </a:rPr>
                  <a:t>    }</a:t>
                </a:r>
                <a:endParaRPr lang="en-US" sz="825" dirty="0">
                  <a:ea typeface="Times New Roman"/>
                  <a:cs typeface="Arial"/>
                </a:endParaRPr>
              </a:p>
              <a:p>
                <a:pPr>
                  <a:lnSpc>
                    <a:spcPct val="110000"/>
                  </a:lnSpc>
                </a:pPr>
                <a:r>
                  <a:rPr lang="en-US" sz="825" dirty="0">
                    <a:solidFill>
                      <a:srgbClr val="000000"/>
                    </a:solidFill>
                    <a:latin typeface="Courier New"/>
                    <a:ea typeface="Times New Roman"/>
                    <a:cs typeface="Arial"/>
                  </a:rPr>
                  <a:t>  };</a:t>
                </a:r>
                <a:endParaRPr lang="en-US" sz="825" dirty="0">
                  <a:ea typeface="Times New Roman"/>
                  <a:cs typeface="Arial"/>
                </a:endParaRPr>
              </a:p>
              <a:p>
                <a:r>
                  <a:rPr lang="en-US" sz="825" dirty="0">
                    <a:solidFill>
                      <a:srgbClr val="000000"/>
                    </a:solidFill>
                    <a:latin typeface="Courier New"/>
                    <a:ea typeface="Times New Roman"/>
                  </a:rPr>
                  <a:t>};</a:t>
                </a:r>
              </a:p>
            </p:txBody>
          </p:sp>
          <p:sp>
            <p:nvSpPr>
              <p:cNvPr id="14" name="Rectangle 36"/>
              <p:cNvSpPr>
                <a:spLocks noChangeArrowheads="1"/>
              </p:cNvSpPr>
              <p:nvPr/>
            </p:nvSpPr>
            <p:spPr bwMode="auto">
              <a:xfrm>
                <a:off x="79936" y="3909294"/>
                <a:ext cx="1052534" cy="421219"/>
              </a:xfrm>
              <a:prstGeom prst="rect">
                <a:avLst/>
              </a:prstGeom>
              <a:solidFill>
                <a:srgbClr val="000000">
                  <a:lumMod val="65000"/>
                  <a:lumOff val="35000"/>
                </a:srgbClr>
              </a:solidFill>
              <a:ln w="63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24" tIns="25724" rIns="25724" bIns="25724" numCol="1" rtlCol="0" anchor="ctr" anchorCtr="1" compatLnSpc="1">
                <a:prstTxWarp prst="textNoShape">
                  <a:avLst/>
                </a:prstTxWarp>
              </a:bodyPr>
              <a:lstStyle/>
              <a:p>
                <a:pPr fontAlgn="auto">
                  <a:spcBef>
                    <a:spcPts val="0"/>
                  </a:spcBef>
                  <a:spcAft>
                    <a:spcPts val="0"/>
                  </a:spcAft>
                  <a:defRPr/>
                </a:pPr>
                <a:r>
                  <a:rPr lang="en-US" sz="750" kern="0" dirty="0">
                    <a:solidFill>
                      <a:srgbClr val="FFFFFF"/>
                    </a:solidFill>
                    <a:latin typeface="Arial" pitchFamily="34" charset="0"/>
                    <a:cs typeface="Arial" pitchFamily="34" charset="0"/>
                  </a:rPr>
                  <a:t>Crypto</a:t>
                </a:r>
              </a:p>
            </p:txBody>
          </p:sp>
        </p:grpSp>
        <p:grpSp>
          <p:nvGrpSpPr>
            <p:cNvPr id="29" name="Group 28"/>
            <p:cNvGrpSpPr/>
            <p:nvPr/>
          </p:nvGrpSpPr>
          <p:grpSpPr>
            <a:xfrm>
              <a:off x="5666178" y="3987151"/>
              <a:ext cx="674693" cy="994103"/>
              <a:chOff x="5524908" y="2095825"/>
              <a:chExt cx="674693" cy="994103"/>
            </a:xfrm>
          </p:grpSpPr>
          <p:sp>
            <p:nvSpPr>
              <p:cNvPr id="30" name="Oval 29"/>
              <p:cNvSpPr/>
              <p:nvPr/>
            </p:nvSpPr>
            <p:spPr>
              <a:xfrm>
                <a:off x="5524908" y="2478672"/>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a:solidFill>
                      <a:srgbClr val="000000"/>
                    </a:solidFill>
                    <a:ea typeface="Calibri" panose="020F0502020204030204" pitchFamily="34" charset="0"/>
                    <a:cs typeface="Arial" panose="020B0604020202020204" pitchFamily="34" charset="0"/>
                  </a:rPr>
                  <a:t>encrypt</a:t>
                </a:r>
              </a:p>
            </p:txBody>
          </p:sp>
          <p:sp>
            <p:nvSpPr>
              <p:cNvPr id="31" name="Rectangle 30"/>
              <p:cNvSpPr/>
              <p:nvPr/>
            </p:nvSpPr>
            <p:spPr>
              <a:xfrm>
                <a:off x="5597898" y="2095825"/>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32" name="Straight Arrow Connector 31"/>
              <p:cNvCxnSpPr>
                <a:stCxn id="31" idx="2"/>
                <a:endCxn id="30" idx="0"/>
              </p:cNvCxnSpPr>
              <p:nvPr/>
            </p:nvCxnSpPr>
            <p:spPr bwMode="auto">
              <a:xfrm flipH="1">
                <a:off x="5862255" y="2296654"/>
                <a:ext cx="2343" cy="18201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sp>
            <p:nvSpPr>
              <p:cNvPr id="33" name="Rectangle 32"/>
              <p:cNvSpPr/>
              <p:nvPr/>
            </p:nvSpPr>
            <p:spPr>
              <a:xfrm>
                <a:off x="5595554" y="2889099"/>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34" name="Straight Arrow Connector 33"/>
              <p:cNvCxnSpPr>
                <a:stCxn id="30" idx="4"/>
                <a:endCxn id="33" idx="0"/>
              </p:cNvCxnSpPr>
              <p:nvPr/>
            </p:nvCxnSpPr>
            <p:spPr bwMode="auto">
              <a:xfrm flipH="1">
                <a:off x="5862254" y="2752098"/>
                <a:ext cx="1" cy="13700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grpSp>
        <p:nvGrpSpPr>
          <p:cNvPr id="49" name="Group 48"/>
          <p:cNvGrpSpPr/>
          <p:nvPr/>
        </p:nvGrpSpPr>
        <p:grpSpPr>
          <a:xfrm>
            <a:off x="228600" y="1025563"/>
            <a:ext cx="3964510" cy="1543283"/>
            <a:chOff x="228600" y="1025563"/>
            <a:chExt cx="3964510" cy="1543283"/>
          </a:xfrm>
        </p:grpSpPr>
        <p:grpSp>
          <p:nvGrpSpPr>
            <p:cNvPr id="6" name="Group 5"/>
            <p:cNvGrpSpPr/>
            <p:nvPr/>
          </p:nvGrpSpPr>
          <p:grpSpPr>
            <a:xfrm>
              <a:off x="228600" y="1032174"/>
              <a:ext cx="3964510" cy="1488869"/>
              <a:chOff x="352787" y="1521823"/>
              <a:chExt cx="5286013" cy="1985159"/>
            </a:xfrm>
          </p:grpSpPr>
          <p:sp>
            <p:nvSpPr>
              <p:cNvPr id="5" name="Rectangle 4"/>
              <p:cNvSpPr/>
              <p:nvPr/>
            </p:nvSpPr>
            <p:spPr>
              <a:xfrm>
                <a:off x="1524000" y="1521823"/>
                <a:ext cx="4114800" cy="198515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component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uart_c</a:t>
                </a:r>
                <a:r>
                  <a:rPr lang="en-US" sz="825" dirty="0">
                    <a:solidFill>
                      <a:srgbClr val="000000"/>
                    </a:solidFill>
                    <a:latin typeface="Courier New"/>
                    <a:ea typeface="Times New Roman"/>
                    <a:cs typeface="Arial"/>
                  </a:rPr>
                  <a:t> {</a:t>
                </a:r>
                <a:endParaRPr lang="en-US" sz="825" dirty="0">
                  <a:ea typeface="Times New Roman"/>
                  <a:cs typeface="Arial"/>
                </a:endParaRP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action</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write_out</a:t>
                </a:r>
                <a:r>
                  <a:rPr lang="en-US" sz="825" dirty="0">
                    <a:solidFill>
                      <a:srgbClr val="000000"/>
                    </a:solidFill>
                    <a:latin typeface="Courier New"/>
                    <a:ea typeface="Times New Roman"/>
                    <a:cs typeface="Arial"/>
                  </a:rPr>
                  <a:t>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input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data_stream_s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     </a:t>
                </a:r>
                <a:endParaRPr lang="en-US" sz="825" dirty="0">
                  <a:ea typeface="Times New Roman"/>
                  <a:cs typeface="Arial"/>
                </a:endParaRPr>
              </a:p>
              <a:p>
                <a:pPr>
                  <a:lnSpc>
                    <a:spcPct val="110000"/>
                  </a:lnSpc>
                </a:pPr>
                <a:r>
                  <a:rPr lang="en-US" sz="825" dirty="0">
                    <a:solidFill>
                      <a:srgbClr val="000000"/>
                    </a:solidFill>
                    <a:latin typeface="Courier New"/>
                    <a:ea typeface="Times New Roman"/>
                    <a:cs typeface="Arial"/>
                  </a:rPr>
                  <a:t> </a:t>
                </a:r>
                <a:endParaRPr lang="en-US" sz="825" dirty="0">
                  <a:ea typeface="Times New Roman"/>
                  <a:cs typeface="Arial"/>
                </a:endParaRP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action</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read_in</a:t>
                </a:r>
                <a:r>
                  <a:rPr lang="en-US" sz="825" dirty="0">
                    <a:solidFill>
                      <a:srgbClr val="000000"/>
                    </a:solidFill>
                    <a:latin typeface="Courier New"/>
                    <a:ea typeface="Times New Roman"/>
                    <a:cs typeface="Arial"/>
                  </a:rPr>
                  <a:t>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output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data_stream_s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ea typeface="Times New Roman"/>
                    <a:cs typeface="Arial"/>
                  </a:rPr>
                  <a:t>    </a:t>
                </a:r>
                <a:r>
                  <a:rPr lang="en-US" sz="825" dirty="0">
                    <a:solidFill>
                      <a:srgbClr val="000000"/>
                    </a:solidFill>
                    <a:latin typeface="Courier New"/>
                    <a:ea typeface="Times New Roman"/>
                    <a:cs typeface="Arial"/>
                  </a:rPr>
                  <a:t>};</a:t>
                </a:r>
                <a:endParaRPr lang="en-US" sz="825" dirty="0">
                  <a:ea typeface="Times New Roman"/>
                  <a:cs typeface="Arial"/>
                </a:endParaRPr>
              </a:p>
              <a:p>
                <a:pPr>
                  <a:lnSpc>
                    <a:spcPct val="110000"/>
                  </a:lnSpc>
                  <a:spcAft>
                    <a:spcPts val="338"/>
                  </a:spcAft>
                </a:pPr>
                <a:r>
                  <a:rPr lang="en-US" sz="825" dirty="0">
                    <a:solidFill>
                      <a:srgbClr val="000000"/>
                    </a:solidFill>
                    <a:latin typeface="Courier New"/>
                    <a:ea typeface="Times New Roman"/>
                    <a:cs typeface="Arial"/>
                  </a:rPr>
                  <a:t>};</a:t>
                </a:r>
                <a:endParaRPr lang="en-US" sz="825" dirty="0">
                  <a:ea typeface="Times New Roman"/>
                  <a:cs typeface="Arial"/>
                </a:endParaRPr>
              </a:p>
            </p:txBody>
          </p:sp>
          <p:sp>
            <p:nvSpPr>
              <p:cNvPr id="7" name="Rectangle 33"/>
              <p:cNvSpPr>
                <a:spLocks noChangeArrowheads="1"/>
              </p:cNvSpPr>
              <p:nvPr/>
            </p:nvSpPr>
            <p:spPr bwMode="auto">
              <a:xfrm>
                <a:off x="352787" y="1579582"/>
                <a:ext cx="1250874" cy="453496"/>
              </a:xfrm>
              <a:prstGeom prst="rect">
                <a:avLst/>
              </a:prstGeom>
              <a:solidFill>
                <a:srgbClr val="000000">
                  <a:lumMod val="65000"/>
                  <a:lumOff val="35000"/>
                </a:srgbClr>
              </a:solidFill>
              <a:ln w="63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24" tIns="25724" rIns="25724" bIns="25724" numCol="1" rtlCol="0" anchor="ctr" anchorCtr="1" compatLnSpc="1">
                <a:prstTxWarp prst="textNoShape">
                  <a:avLst/>
                </a:prstTxWarp>
              </a:bodyPr>
              <a:lstStyle/>
              <a:p>
                <a:pPr fontAlgn="auto">
                  <a:spcBef>
                    <a:spcPts val="0"/>
                  </a:spcBef>
                  <a:spcAft>
                    <a:spcPts val="0"/>
                  </a:spcAft>
                  <a:defRPr/>
                </a:pPr>
                <a:r>
                  <a:rPr lang="en-US" sz="750" kern="0" dirty="0">
                    <a:solidFill>
                      <a:srgbClr val="FFFFFF"/>
                    </a:solidFill>
                    <a:latin typeface="Arial" pitchFamily="34" charset="0"/>
                    <a:cs typeface="Arial" pitchFamily="34" charset="0"/>
                  </a:rPr>
                  <a:t>UART</a:t>
                </a:r>
              </a:p>
            </p:txBody>
          </p:sp>
        </p:grpSp>
        <p:grpSp>
          <p:nvGrpSpPr>
            <p:cNvPr id="48" name="Group 47"/>
            <p:cNvGrpSpPr/>
            <p:nvPr/>
          </p:nvGrpSpPr>
          <p:grpSpPr>
            <a:xfrm>
              <a:off x="3352800" y="1025563"/>
              <a:ext cx="674693" cy="611256"/>
              <a:chOff x="3807765" y="1602829"/>
              <a:chExt cx="674693" cy="611256"/>
            </a:xfrm>
          </p:grpSpPr>
          <p:sp>
            <p:nvSpPr>
              <p:cNvPr id="36" name="Oval 35"/>
              <p:cNvSpPr/>
              <p:nvPr/>
            </p:nvSpPr>
            <p:spPr>
              <a:xfrm>
                <a:off x="3807765" y="1602829"/>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write_out</a:t>
                </a:r>
                <a:endParaRPr lang="en-US" sz="1050" b="1" dirty="0">
                  <a:solidFill>
                    <a:srgbClr val="000000"/>
                  </a:solidFill>
                  <a:ea typeface="Calibri" panose="020F0502020204030204" pitchFamily="34" charset="0"/>
                  <a:cs typeface="Arial" panose="020B0604020202020204" pitchFamily="34" charset="0"/>
                </a:endParaRPr>
              </a:p>
            </p:txBody>
          </p:sp>
          <p:sp>
            <p:nvSpPr>
              <p:cNvPr id="39" name="Rectangle 38"/>
              <p:cNvSpPr/>
              <p:nvPr/>
            </p:nvSpPr>
            <p:spPr>
              <a:xfrm>
                <a:off x="3878411" y="2013256"/>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stream</a:t>
                </a:r>
              </a:p>
            </p:txBody>
          </p:sp>
          <p:cxnSp>
            <p:nvCxnSpPr>
              <p:cNvPr id="40" name="Straight Arrow Connector 39"/>
              <p:cNvCxnSpPr>
                <a:stCxn id="36" idx="4"/>
                <a:endCxn id="39" idx="0"/>
              </p:cNvCxnSpPr>
              <p:nvPr/>
            </p:nvCxnSpPr>
            <p:spPr bwMode="auto">
              <a:xfrm flipH="1">
                <a:off x="4145111" y="1876255"/>
                <a:ext cx="1" cy="13700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41" name="Group 40"/>
            <p:cNvGrpSpPr/>
            <p:nvPr/>
          </p:nvGrpSpPr>
          <p:grpSpPr>
            <a:xfrm>
              <a:off x="383603" y="1912573"/>
              <a:ext cx="674693" cy="656273"/>
              <a:chOff x="5524908" y="2095825"/>
              <a:chExt cx="674693" cy="656273"/>
            </a:xfrm>
          </p:grpSpPr>
          <p:sp>
            <p:nvSpPr>
              <p:cNvPr id="42" name="Oval 41"/>
              <p:cNvSpPr/>
              <p:nvPr/>
            </p:nvSpPr>
            <p:spPr>
              <a:xfrm>
                <a:off x="5524908" y="2478672"/>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read_in</a:t>
                </a:r>
                <a:endParaRPr lang="en-US" sz="1050" b="1" dirty="0">
                  <a:solidFill>
                    <a:srgbClr val="000000"/>
                  </a:solidFill>
                  <a:ea typeface="Calibri" panose="020F0502020204030204" pitchFamily="34" charset="0"/>
                  <a:cs typeface="Arial" panose="020B0604020202020204" pitchFamily="34" charset="0"/>
                </a:endParaRPr>
              </a:p>
            </p:txBody>
          </p:sp>
          <p:sp>
            <p:nvSpPr>
              <p:cNvPr id="43" name="Rectangle 42"/>
              <p:cNvSpPr/>
              <p:nvPr/>
            </p:nvSpPr>
            <p:spPr>
              <a:xfrm>
                <a:off x="5597898" y="2095825"/>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stream</a:t>
                </a:r>
              </a:p>
            </p:txBody>
          </p:sp>
          <p:cxnSp>
            <p:nvCxnSpPr>
              <p:cNvPr id="44" name="Straight Arrow Connector 43"/>
              <p:cNvCxnSpPr>
                <a:stCxn id="43" idx="2"/>
                <a:endCxn id="42" idx="0"/>
              </p:cNvCxnSpPr>
              <p:nvPr/>
            </p:nvCxnSpPr>
            <p:spPr bwMode="auto">
              <a:xfrm flipH="1">
                <a:off x="5862255" y="2296654"/>
                <a:ext cx="2343" cy="18201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spTree>
    <p:extLst>
      <p:ext uri="{BB962C8B-B14F-4D97-AF65-F5344CB8AC3E}">
        <p14:creationId xmlns:p14="http://schemas.microsoft.com/office/powerpoint/2010/main" val="10755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 Operations Modeling</a:t>
            </a:r>
            <a:br>
              <a:rPr lang="en-US" dirty="0"/>
            </a:br>
            <a:r>
              <a:rPr lang="en-US" sz="2700" dirty="0">
                <a:solidFill>
                  <a:srgbClr val="FF0000"/>
                </a:solidFill>
              </a:rPr>
              <a:t>Step #1: Modeling</a:t>
            </a:r>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32</a:t>
            </a:fld>
            <a:endParaRPr lang="en-US" dirty="0"/>
          </a:p>
        </p:txBody>
      </p:sp>
      <p:sp>
        <p:nvSpPr>
          <p:cNvPr id="13" name="Rectangle 12"/>
          <p:cNvSpPr/>
          <p:nvPr/>
        </p:nvSpPr>
        <p:spPr>
          <a:xfrm>
            <a:off x="2164976" y="1143000"/>
            <a:ext cx="3543300" cy="27330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component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cpu_c</a:t>
            </a:r>
            <a:r>
              <a:rPr lang="en-US" sz="825" dirty="0">
                <a:solidFill>
                  <a:srgbClr val="000000"/>
                </a:solidFill>
                <a:latin typeface="Courier New"/>
                <a:ea typeface="Times New Roman"/>
                <a:cs typeface="Arial"/>
              </a:rPr>
              <a:t> {</a:t>
            </a:r>
          </a:p>
          <a:p>
            <a:pPr>
              <a:lnSpc>
                <a:spcPct val="110000"/>
              </a:lnSpc>
            </a:pPr>
            <a:r>
              <a:rPr lang="en-US" sz="825" b="1" dirty="0">
                <a:solidFill>
                  <a:srgbClr val="7F0055"/>
                </a:solidFill>
                <a:latin typeface="Courier New"/>
                <a:ea typeface="Times New Roman"/>
                <a:cs typeface="Arial"/>
              </a:rPr>
              <a:t>  abstract action </a:t>
            </a:r>
            <a:r>
              <a:rPr lang="en-US" sz="825" dirty="0" err="1">
                <a:latin typeface="Courier New"/>
                <a:ea typeface="Times New Roman"/>
                <a:cs typeface="Arial"/>
              </a:rPr>
              <a:t>sw_operation</a:t>
            </a:r>
            <a:r>
              <a:rPr lang="en-US" sz="825" b="1" dirty="0">
                <a:solidFill>
                  <a:srgbClr val="7F0055"/>
                </a:solidFill>
                <a:latin typeface="Courier New"/>
                <a:ea typeface="Times New Roman"/>
                <a:cs typeface="Arial"/>
              </a:rPr>
              <a:t> </a:t>
            </a:r>
            <a:r>
              <a:rPr lang="en-US" sz="825" dirty="0">
                <a:solidFill>
                  <a:srgbClr val="000000"/>
                </a:solidFill>
                <a:latin typeface="Courier New"/>
                <a:ea typeface="Times New Roman"/>
                <a:cs typeface="Arial"/>
              </a:rPr>
              <a:t>{</a:t>
            </a:r>
          </a:p>
          <a:p>
            <a:pPr>
              <a:lnSpc>
                <a:spcPct val="110000"/>
              </a:lnSpc>
            </a:pPr>
            <a:r>
              <a:rPr lang="en-US" sz="825" b="1" dirty="0">
                <a:solidFill>
                  <a:srgbClr val="7F0055"/>
                </a:solidFill>
                <a:latin typeface="Courier New"/>
                <a:ea typeface="Times New Roman"/>
                <a:cs typeface="Arial"/>
              </a:rPr>
              <a:t>      lock </a:t>
            </a:r>
            <a:r>
              <a:rPr lang="en-US" sz="825" b="1" dirty="0" err="1">
                <a:solidFill>
                  <a:srgbClr val="7F0055"/>
                </a:solidFill>
                <a:latin typeface="Courier New"/>
                <a:ea typeface="Times New Roman"/>
                <a:cs typeface="Arial"/>
              </a:rPr>
              <a:t>core_s</a:t>
            </a:r>
            <a:r>
              <a:rPr lang="en-US" sz="825" b="1" dirty="0">
                <a:solidFill>
                  <a:srgbClr val="7F0055"/>
                </a:solidFill>
                <a:latin typeface="Courier New"/>
                <a:ea typeface="Times New Roman"/>
                <a:cs typeface="Arial"/>
              </a:rPr>
              <a:t> </a:t>
            </a:r>
            <a:r>
              <a:rPr lang="en-US" sz="825" dirty="0">
                <a:latin typeface="Courier New"/>
                <a:ea typeface="Times New Roman"/>
                <a:cs typeface="Arial"/>
              </a:rPr>
              <a:t>core;</a:t>
            </a:r>
          </a:p>
          <a:p>
            <a:pPr>
              <a:lnSpc>
                <a:spcPct val="110000"/>
              </a:lnSpc>
            </a:pPr>
            <a:r>
              <a:rPr lang="en-US" sz="825" dirty="0">
                <a:latin typeface="Courier New"/>
                <a:ea typeface="Times New Roman"/>
                <a:cs typeface="Arial"/>
              </a:rPr>
              <a:t>  };</a:t>
            </a:r>
          </a:p>
          <a:p>
            <a:pPr>
              <a:lnSpc>
                <a:spcPct val="110000"/>
              </a:lnSpc>
            </a:pPr>
            <a:endParaRPr lang="en-US" sz="825" b="1" dirty="0">
              <a:solidFill>
                <a:srgbClr val="7F0055"/>
              </a:solidFill>
              <a:latin typeface="Courier New"/>
              <a:ea typeface="Times New Roman"/>
              <a:cs typeface="Arial"/>
            </a:endParaRPr>
          </a:p>
          <a:p>
            <a:pPr>
              <a:lnSpc>
                <a:spcPct val="110000"/>
              </a:lnSpc>
            </a:pPr>
            <a:r>
              <a:rPr lang="en-US" sz="825" b="1" dirty="0">
                <a:solidFill>
                  <a:srgbClr val="7F0055"/>
                </a:solidFill>
                <a:latin typeface="Courier New"/>
                <a:ea typeface="Times New Roman"/>
                <a:cs typeface="Arial"/>
              </a:rPr>
              <a:t>  action</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check_data</a:t>
            </a:r>
            <a:r>
              <a:rPr lang="en-US" sz="825" dirty="0">
                <a:solidFill>
                  <a:srgbClr val="000000"/>
                </a:solidFill>
                <a:latin typeface="Courier New"/>
                <a:ea typeface="Times New Roman"/>
                <a:cs typeface="Arial"/>
              </a:rPr>
              <a:t> : </a:t>
            </a:r>
            <a:r>
              <a:rPr lang="en-US" sz="825" dirty="0" err="1">
                <a:solidFill>
                  <a:srgbClr val="000000"/>
                </a:solidFill>
                <a:latin typeface="Courier New"/>
                <a:ea typeface="Times New Roman"/>
                <a:cs typeface="Arial"/>
              </a:rPr>
              <a:t>sw_operation</a:t>
            </a:r>
            <a:r>
              <a:rPr lang="en-US" sz="825" dirty="0">
                <a:solidFill>
                  <a:srgbClr val="000000"/>
                </a:solidFill>
                <a:latin typeface="Courier New"/>
                <a:ea typeface="Times New Roman"/>
                <a:cs typeface="Arial"/>
              </a:rPr>
              <a:t> {</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input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p>
          <a:p>
            <a:pPr>
              <a:lnSpc>
                <a:spcPct val="110000"/>
              </a:lnSpc>
            </a:pPr>
            <a:r>
              <a:rPr lang="en-US" sz="825" b="1"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action</a:t>
            </a:r>
            <a:r>
              <a:rPr lang="en-US" sz="825" dirty="0">
                <a:solidFill>
                  <a:schemeClr val="accent2">
                    <a:lumMod val="75000"/>
                  </a:schemeClr>
                </a:solidFill>
                <a:latin typeface="Courier New"/>
                <a:ea typeface="Times New Roman"/>
                <a:cs typeface="Arial"/>
              </a:rPr>
              <a:t> </a:t>
            </a:r>
            <a:r>
              <a:rPr lang="en-US" sz="825" dirty="0" err="1">
                <a:solidFill>
                  <a:srgbClr val="000000"/>
                </a:solidFill>
                <a:latin typeface="Courier New"/>
                <a:ea typeface="Times New Roman"/>
                <a:cs typeface="Arial"/>
              </a:rPr>
              <a:t>write_data</a:t>
            </a:r>
            <a:r>
              <a:rPr lang="en-US" sz="825" dirty="0">
                <a:solidFill>
                  <a:srgbClr val="000000"/>
                </a:solidFill>
                <a:latin typeface="Courier New"/>
                <a:ea typeface="Times New Roman"/>
                <a:cs typeface="Arial"/>
              </a:rPr>
              <a:t> : </a:t>
            </a:r>
            <a:r>
              <a:rPr lang="en-US" sz="825" dirty="0" err="1">
                <a:solidFill>
                  <a:srgbClr val="000000"/>
                </a:solidFill>
                <a:latin typeface="Courier New"/>
                <a:ea typeface="Times New Roman"/>
                <a:cs typeface="Arial"/>
              </a:rPr>
              <a:t>sw_operation</a:t>
            </a:r>
            <a:r>
              <a:rPr lang="en-US" sz="825" dirty="0">
                <a:solidFill>
                  <a:srgbClr val="000000"/>
                </a:solidFill>
                <a:latin typeface="Courier New"/>
                <a:ea typeface="Times New Roman"/>
                <a:cs typeface="Arial"/>
              </a:rPr>
              <a:t> {</a:t>
            </a:r>
          </a:p>
          <a:p>
            <a:pPr>
              <a:lnSpc>
                <a:spcPct val="110000"/>
              </a:lnSpc>
            </a:pPr>
            <a:r>
              <a:rPr lang="en-US" sz="825" b="1" dirty="0">
                <a:solidFill>
                  <a:srgbClr val="7F0055"/>
                </a:solidFill>
                <a:latin typeface="Courier New"/>
                <a:ea typeface="Times New Roman"/>
                <a:cs typeface="Arial"/>
              </a:rPr>
              <a:t>    output</a:t>
            </a:r>
            <a:r>
              <a:rPr lang="en-US" sz="825" dirty="0">
                <a:solidFill>
                  <a:schemeClr val="accent2">
                    <a:lumMod val="75000"/>
                  </a:schemeClr>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a:t>
            </a:r>
            <a:r>
              <a:rPr lang="en-US" sz="825" dirty="0">
                <a:solidFill>
                  <a:srgbClr val="000000"/>
                </a:solidFill>
                <a:latin typeface="Courier New"/>
                <a:ea typeface="Times New Roman"/>
                <a:cs typeface="Arial"/>
              </a:rPr>
              <a:t>;</a:t>
            </a:r>
          </a:p>
          <a:p>
            <a:pPr>
              <a:lnSpc>
                <a:spcPct val="110000"/>
              </a:lnSpc>
            </a:pPr>
            <a:r>
              <a:rPr lang="en-US" sz="825" dirty="0">
                <a:solidFill>
                  <a:srgbClr val="000000"/>
                </a:solidFill>
                <a:latin typeface="Courier New"/>
                <a:ea typeface="Times New Roman"/>
                <a:cs typeface="Arial"/>
              </a:rPr>
              <a:t>  };</a:t>
            </a:r>
          </a:p>
          <a:p>
            <a:pPr>
              <a:lnSpc>
                <a:spcPct val="110000"/>
              </a:lnSpc>
            </a:pPr>
            <a:endParaRPr lang="en-US" sz="825" dirty="0">
              <a:solidFill>
                <a:srgbClr val="000000"/>
              </a:solidFill>
              <a:latin typeface="Courier New"/>
              <a:ea typeface="Times New Roman"/>
              <a:cs typeface="Arial"/>
            </a:endParaRP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action</a:t>
            </a:r>
            <a:r>
              <a:rPr lang="en-US" sz="825" dirty="0">
                <a:solidFill>
                  <a:schemeClr val="accent2">
                    <a:lumMod val="75000"/>
                  </a:schemeClr>
                </a:solidFill>
                <a:latin typeface="Courier New"/>
                <a:ea typeface="Times New Roman"/>
                <a:cs typeface="Arial"/>
              </a:rPr>
              <a:t> </a:t>
            </a:r>
            <a:r>
              <a:rPr lang="en-US" sz="825" dirty="0" err="1">
                <a:solidFill>
                  <a:srgbClr val="000000"/>
                </a:solidFill>
                <a:latin typeface="Courier New"/>
                <a:ea typeface="Times New Roman"/>
                <a:cs typeface="Arial"/>
              </a:rPr>
              <a:t>copy_data</a:t>
            </a:r>
            <a:r>
              <a:rPr lang="en-US" sz="825" dirty="0">
                <a:solidFill>
                  <a:srgbClr val="000000"/>
                </a:solidFill>
                <a:latin typeface="Courier New"/>
                <a:ea typeface="Times New Roman"/>
                <a:cs typeface="Arial"/>
              </a:rPr>
              <a:t> : </a:t>
            </a:r>
            <a:r>
              <a:rPr lang="en-US" sz="825" dirty="0" err="1">
                <a:solidFill>
                  <a:srgbClr val="000000"/>
                </a:solidFill>
                <a:latin typeface="Courier New"/>
                <a:ea typeface="Times New Roman"/>
                <a:cs typeface="Arial"/>
              </a:rPr>
              <a:t>sw_operation</a:t>
            </a: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input</a:t>
            </a:r>
            <a:r>
              <a:rPr lang="en-US" sz="825" dirty="0">
                <a:solidFill>
                  <a:schemeClr val="accent2">
                    <a:lumMod val="75000"/>
                  </a:schemeClr>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src_data</a:t>
            </a:r>
            <a:r>
              <a:rPr lang="en-US" sz="825" dirty="0">
                <a:solidFill>
                  <a:srgbClr val="000000"/>
                </a:solidFill>
                <a:latin typeface="Courier New"/>
                <a:ea typeface="Times New Roman"/>
                <a:cs typeface="Arial"/>
              </a:rPr>
              <a:t>;</a:t>
            </a:r>
            <a:r>
              <a:rPr lang="en-US" sz="825" dirty="0">
                <a:ea typeface="Times New Roman"/>
                <a:cs typeface="Arial"/>
              </a:rPr>
              <a:t/>
            </a:r>
            <a:br>
              <a:rPr lang="en-US" sz="825" dirty="0">
                <a:ea typeface="Times New Roman"/>
                <a:cs typeface="Arial"/>
              </a:rPr>
            </a:br>
            <a:r>
              <a:rPr lang="en-US" sz="825" dirty="0">
                <a:ea typeface="Times New Roman"/>
                <a:cs typeface="Arial"/>
              </a:rPr>
              <a:t>         </a:t>
            </a:r>
            <a:r>
              <a:rPr lang="en-US" sz="825" b="1" dirty="0">
                <a:solidFill>
                  <a:srgbClr val="7F0055"/>
                </a:solidFill>
                <a:latin typeface="Courier New"/>
                <a:ea typeface="Times New Roman"/>
                <a:cs typeface="Arial"/>
              </a:rPr>
              <a:t>output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data_buff_s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dst_data</a:t>
            </a:r>
            <a:r>
              <a:rPr lang="en-US" sz="825" dirty="0">
                <a:solidFill>
                  <a:srgbClr val="000000"/>
                </a:solidFill>
                <a:latin typeface="Courier New"/>
                <a:ea typeface="Times New Roman"/>
                <a:cs typeface="Arial"/>
              </a:rPr>
              <a:t>;</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constraint</a:t>
            </a:r>
            <a:r>
              <a:rPr lang="en-US" sz="825" dirty="0">
                <a:solidFill>
                  <a:srgbClr val="000000"/>
                </a:solidFill>
                <a:latin typeface="Courier New"/>
                <a:ea typeface="Times New Roman"/>
                <a:cs typeface="Arial"/>
              </a:rPr>
              <a:t> c1 {</a:t>
            </a:r>
            <a:r>
              <a:rPr lang="en-US" sz="825" dirty="0" err="1">
                <a:solidFill>
                  <a:srgbClr val="000000"/>
                </a:solidFill>
                <a:latin typeface="Courier New"/>
                <a:ea typeface="Times New Roman"/>
                <a:cs typeface="Arial"/>
              </a:rPr>
              <a:t>src_data.size</a:t>
            </a:r>
            <a:r>
              <a:rPr lang="en-US" sz="825" dirty="0">
                <a:solidFill>
                  <a:srgbClr val="000000"/>
                </a:solidFill>
                <a:latin typeface="Courier New"/>
                <a:ea typeface="Times New Roman"/>
                <a:cs typeface="Arial"/>
              </a:rPr>
              <a:t> == </a:t>
            </a:r>
            <a:r>
              <a:rPr lang="en-US" sz="825" dirty="0" err="1">
                <a:solidFill>
                  <a:srgbClr val="000000"/>
                </a:solidFill>
                <a:latin typeface="Courier New"/>
                <a:ea typeface="Times New Roman"/>
                <a:cs typeface="Arial"/>
              </a:rPr>
              <a:t>dst_data.size</a:t>
            </a:r>
            <a:r>
              <a:rPr lang="en-US" sz="825" dirty="0">
                <a:solidFill>
                  <a:srgbClr val="000000"/>
                </a:solidFill>
                <a:latin typeface="Courier New"/>
                <a:ea typeface="Times New Roman"/>
                <a:cs typeface="Arial"/>
              </a:rPr>
              <a:t>;}</a:t>
            </a:r>
          </a:p>
          <a:p>
            <a:pPr>
              <a:lnSpc>
                <a:spcPct val="110000"/>
              </a:lnSpc>
            </a:pPr>
            <a:r>
              <a:rPr lang="en-US" sz="825" dirty="0">
                <a:solidFill>
                  <a:srgbClr val="000000"/>
                </a:solidFill>
                <a:latin typeface="Courier New"/>
                <a:ea typeface="Times New Roman"/>
                <a:cs typeface="Arial"/>
              </a:rPr>
              <a:t> };</a:t>
            </a:r>
            <a:endParaRPr lang="en-US" sz="825" dirty="0">
              <a:ea typeface="Times New Roman"/>
              <a:cs typeface="Arial"/>
            </a:endParaRPr>
          </a:p>
          <a:p>
            <a:r>
              <a:rPr lang="en-US" sz="825" dirty="0">
                <a:solidFill>
                  <a:srgbClr val="000000"/>
                </a:solidFill>
                <a:latin typeface="Courier New"/>
                <a:ea typeface="Times New Roman"/>
              </a:rPr>
              <a:t>};</a:t>
            </a:r>
          </a:p>
        </p:txBody>
      </p:sp>
      <p:sp>
        <p:nvSpPr>
          <p:cNvPr id="21" name="Rectangle 33"/>
          <p:cNvSpPr>
            <a:spLocks noChangeArrowheads="1"/>
          </p:cNvSpPr>
          <p:nvPr/>
        </p:nvSpPr>
        <p:spPr bwMode="auto">
          <a:xfrm>
            <a:off x="1314450" y="1318529"/>
            <a:ext cx="938156" cy="340122"/>
          </a:xfrm>
          <a:prstGeom prst="rect">
            <a:avLst/>
          </a:prstGeom>
          <a:solidFill>
            <a:srgbClr val="000000">
              <a:lumMod val="65000"/>
              <a:lumOff val="35000"/>
            </a:srgbClr>
          </a:solidFill>
          <a:ln w="63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24" tIns="25724" rIns="25724" bIns="25724" numCol="1" rtlCol="0" anchor="ctr" anchorCtr="1" compatLnSpc="1">
            <a:prstTxWarp prst="textNoShape">
              <a:avLst/>
            </a:prstTxWarp>
          </a:bodyPr>
          <a:lstStyle/>
          <a:p>
            <a:pPr fontAlgn="auto">
              <a:spcBef>
                <a:spcPts val="0"/>
              </a:spcBef>
              <a:spcAft>
                <a:spcPts val="0"/>
              </a:spcAft>
              <a:defRPr/>
            </a:pPr>
            <a:r>
              <a:rPr lang="en-US" sz="750" kern="0" dirty="0">
                <a:solidFill>
                  <a:srgbClr val="FFFFFF"/>
                </a:solidFill>
                <a:latin typeface="Arial" pitchFamily="34" charset="0"/>
                <a:cs typeface="Arial" pitchFamily="34" charset="0"/>
              </a:rPr>
              <a:t>CPU</a:t>
            </a:r>
          </a:p>
        </p:txBody>
      </p:sp>
      <p:sp>
        <p:nvSpPr>
          <p:cNvPr id="10" name="Rectangle 9"/>
          <p:cNvSpPr/>
          <p:nvPr/>
        </p:nvSpPr>
        <p:spPr>
          <a:xfrm>
            <a:off x="5331365" y="2054619"/>
            <a:ext cx="2000250" cy="106990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component</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pss_top</a:t>
            </a:r>
            <a:r>
              <a:rPr lang="en-US" sz="825" dirty="0">
                <a:solidFill>
                  <a:srgbClr val="000000"/>
                </a:solidFill>
                <a:latin typeface="Courier New"/>
                <a:ea typeface="Times New Roman"/>
                <a:cs typeface="Arial"/>
              </a:rPr>
              <a:t> {</a:t>
            </a:r>
          </a:p>
          <a:p>
            <a:pPr>
              <a:lnSpc>
                <a:spcPct val="110000"/>
              </a:lnSpc>
            </a:pPr>
            <a:r>
              <a:rPr lang="en-US" sz="825" dirty="0">
                <a:solidFill>
                  <a:srgbClr val="000000"/>
                </a:solidFill>
                <a:latin typeface="Courier New"/>
                <a:ea typeface="Times New Roman"/>
                <a:cs typeface="Arial"/>
              </a:rPr>
              <a:t>  ...</a:t>
            </a:r>
          </a:p>
          <a:p>
            <a:pPr>
              <a:lnSpc>
                <a:spcPct val="110000"/>
              </a:lnSpc>
            </a:pPr>
            <a:endParaRPr lang="en-US" sz="825" dirty="0">
              <a:solidFill>
                <a:srgbClr val="000000"/>
              </a:solidFill>
              <a:latin typeface="Courier New"/>
              <a:ea typeface="Times New Roman"/>
              <a:cs typeface="Arial"/>
            </a:endParaRPr>
          </a:p>
          <a:p>
            <a:pPr>
              <a:lnSpc>
                <a:spcPct val="110000"/>
              </a:lnSpc>
            </a:pPr>
            <a:r>
              <a:rPr lang="en-US" sz="825" b="1" dirty="0">
                <a:solidFill>
                  <a:srgbClr val="7F0055"/>
                </a:solidFill>
                <a:latin typeface="Courier New"/>
                <a:ea typeface="Times New Roman"/>
                <a:cs typeface="Arial"/>
              </a:rPr>
              <a:t>  pool</a:t>
            </a:r>
            <a:r>
              <a:rPr lang="en-US" sz="825" dirty="0">
                <a:solidFill>
                  <a:srgbClr val="000000"/>
                </a:solidFill>
                <a:latin typeface="Courier New"/>
                <a:ea typeface="Times New Roman"/>
                <a:cs typeface="Arial"/>
              </a:rPr>
              <a:t> [4] </a:t>
            </a:r>
            <a:r>
              <a:rPr lang="en-US" sz="825" dirty="0" err="1">
                <a:solidFill>
                  <a:srgbClr val="000000"/>
                </a:solidFill>
                <a:latin typeface="Courier New"/>
                <a:ea typeface="Times New Roman"/>
                <a:cs typeface="Arial"/>
              </a:rPr>
              <a:t>core_s</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chan</a:t>
            </a:r>
            <a:r>
              <a:rPr lang="en-US" sz="825" dirty="0">
                <a:solidFill>
                  <a:srgbClr val="000000"/>
                </a:solidFill>
                <a:latin typeface="Courier New"/>
                <a:ea typeface="Times New Roman"/>
                <a:cs typeface="Arial"/>
              </a:rPr>
              <a:t>;</a:t>
            </a:r>
          </a:p>
          <a:p>
            <a:pPr>
              <a:lnSpc>
                <a:spcPct val="110000"/>
              </a:lnSpc>
            </a:pPr>
            <a:r>
              <a:rPr lang="en-US" sz="825" dirty="0">
                <a:solidFill>
                  <a:srgbClr val="000000"/>
                </a:solidFill>
                <a:latin typeface="Courier New"/>
                <a:ea typeface="Times New Roman"/>
                <a:cs typeface="Arial"/>
              </a:rPr>
              <a:t>  </a:t>
            </a:r>
            <a:r>
              <a:rPr lang="en-US" sz="825" b="1" dirty="0">
                <a:solidFill>
                  <a:srgbClr val="7F0055"/>
                </a:solidFill>
                <a:latin typeface="Courier New"/>
                <a:ea typeface="Times New Roman"/>
                <a:cs typeface="Arial"/>
              </a:rPr>
              <a:t>bind</a:t>
            </a:r>
            <a:r>
              <a:rPr lang="en-US" sz="825" dirty="0">
                <a:solidFill>
                  <a:srgbClr val="000000"/>
                </a:solidFill>
                <a:latin typeface="Courier New"/>
                <a:ea typeface="Times New Roman"/>
                <a:cs typeface="Arial"/>
              </a:rPr>
              <a:t> </a:t>
            </a:r>
            <a:r>
              <a:rPr lang="en-US" sz="825" dirty="0" err="1">
                <a:solidFill>
                  <a:srgbClr val="000000"/>
                </a:solidFill>
                <a:latin typeface="Courier New"/>
                <a:ea typeface="Times New Roman"/>
                <a:cs typeface="Arial"/>
              </a:rPr>
              <a:t>core_s</a:t>
            </a:r>
            <a:r>
              <a:rPr lang="en-US" sz="825" dirty="0">
                <a:solidFill>
                  <a:srgbClr val="000000"/>
                </a:solidFill>
                <a:latin typeface="Courier New"/>
                <a:ea typeface="Times New Roman"/>
                <a:cs typeface="Arial"/>
              </a:rPr>
              <a:t> *;</a:t>
            </a:r>
          </a:p>
          <a:p>
            <a:pPr>
              <a:lnSpc>
                <a:spcPct val="110000"/>
              </a:lnSpc>
            </a:pPr>
            <a:endParaRPr lang="en-US" sz="825" dirty="0">
              <a:solidFill>
                <a:srgbClr val="000000"/>
              </a:solidFill>
              <a:latin typeface="Courier New"/>
              <a:ea typeface="Times New Roman"/>
              <a:cs typeface="Arial"/>
            </a:endParaRPr>
          </a:p>
          <a:p>
            <a:pPr>
              <a:lnSpc>
                <a:spcPct val="110000"/>
              </a:lnSpc>
            </a:pPr>
            <a:r>
              <a:rPr lang="en-US" sz="825" dirty="0">
                <a:solidFill>
                  <a:srgbClr val="000000"/>
                </a:solidFill>
                <a:latin typeface="Courier New"/>
                <a:ea typeface="Times New Roman"/>
                <a:cs typeface="Arial"/>
              </a:rPr>
              <a:t>};</a:t>
            </a:r>
          </a:p>
        </p:txBody>
      </p:sp>
      <p:sp>
        <p:nvSpPr>
          <p:cNvPr id="14" name="Line Callout 1 13"/>
          <p:cNvSpPr/>
          <p:nvPr/>
        </p:nvSpPr>
        <p:spPr>
          <a:xfrm>
            <a:off x="5715000" y="1028700"/>
            <a:ext cx="2285999" cy="811308"/>
          </a:xfrm>
          <a:prstGeom prst="borderCallout1">
            <a:avLst>
              <a:gd name="adj1" fmla="val 106779"/>
              <a:gd name="adj2" fmla="val 56259"/>
              <a:gd name="adj3" fmla="val 151543"/>
              <a:gd name="adj4" fmla="val 50069"/>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Processor cores are resources that can be locked or shared by other components' actions (e.g. for their control)</a:t>
            </a:r>
          </a:p>
        </p:txBody>
      </p:sp>
      <p:sp>
        <p:nvSpPr>
          <p:cNvPr id="15" name="Rectangle 14"/>
          <p:cNvSpPr/>
          <p:nvPr/>
        </p:nvSpPr>
        <p:spPr>
          <a:xfrm>
            <a:off x="2848661" y="3726747"/>
            <a:ext cx="4459423" cy="104451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825" b="1" dirty="0">
                <a:solidFill>
                  <a:srgbClr val="7F0055"/>
                </a:solidFill>
                <a:latin typeface="Courier New"/>
                <a:ea typeface="Times New Roman"/>
                <a:cs typeface="Arial"/>
              </a:rPr>
              <a:t>resource</a:t>
            </a:r>
            <a:r>
              <a:rPr lang="en-US" sz="825" dirty="0">
                <a:latin typeface="Courier New"/>
                <a:ea typeface="Times New Roman"/>
                <a:cs typeface="Arial"/>
              </a:rPr>
              <a:t> </a:t>
            </a:r>
            <a:r>
              <a:rPr lang="en-US" sz="825" b="1" dirty="0" err="1">
                <a:solidFill>
                  <a:srgbClr val="7F0055"/>
                </a:solidFill>
                <a:latin typeface="Courier New"/>
                <a:ea typeface="Times New Roman"/>
                <a:cs typeface="Arial"/>
              </a:rPr>
              <a:t>struct</a:t>
            </a:r>
            <a:r>
              <a:rPr lang="en-US" sz="825" dirty="0">
                <a:latin typeface="Courier New"/>
                <a:ea typeface="Times New Roman"/>
                <a:cs typeface="Arial"/>
              </a:rPr>
              <a:t> </a:t>
            </a:r>
            <a:r>
              <a:rPr lang="en-US" sz="825" dirty="0" err="1">
                <a:latin typeface="Courier New"/>
                <a:ea typeface="Times New Roman"/>
                <a:cs typeface="Arial"/>
              </a:rPr>
              <a:t>core_s</a:t>
            </a:r>
            <a:r>
              <a:rPr lang="en-US" sz="825" dirty="0">
                <a:latin typeface="Courier New"/>
                <a:ea typeface="Times New Roman"/>
                <a:cs typeface="Arial"/>
              </a:rPr>
              <a:t> {</a:t>
            </a:r>
          </a:p>
          <a:p>
            <a:pPr>
              <a:lnSpc>
                <a:spcPct val="110000"/>
              </a:lnSpc>
            </a:pPr>
            <a:r>
              <a:rPr lang="en-US" sz="825" dirty="0">
                <a:latin typeface="Courier New"/>
                <a:ea typeface="Times New Roman"/>
                <a:cs typeface="Arial"/>
              </a:rPr>
              <a:t> </a:t>
            </a:r>
            <a:r>
              <a:rPr lang="en-US" sz="825" b="1" dirty="0">
                <a:solidFill>
                  <a:srgbClr val="7F0055"/>
                </a:solidFill>
                <a:latin typeface="Courier New"/>
                <a:ea typeface="Times New Roman"/>
                <a:cs typeface="Arial"/>
              </a:rPr>
              <a:t>rand</a:t>
            </a:r>
            <a:r>
              <a:rPr lang="en-US" sz="825" dirty="0">
                <a:latin typeface="Courier New"/>
                <a:ea typeface="Times New Roman"/>
                <a:cs typeface="Arial"/>
              </a:rPr>
              <a:t> </a:t>
            </a:r>
            <a:r>
              <a:rPr lang="en-US" sz="825" dirty="0" err="1">
                <a:latin typeface="Courier New"/>
                <a:ea typeface="Times New Roman"/>
                <a:cs typeface="Arial"/>
              </a:rPr>
              <a:t>core_tag_e</a:t>
            </a:r>
            <a:r>
              <a:rPr lang="en-US" sz="825" dirty="0">
                <a:latin typeface="Courier New"/>
                <a:ea typeface="Times New Roman"/>
                <a:cs typeface="Arial"/>
              </a:rPr>
              <a:t> </a:t>
            </a:r>
            <a:r>
              <a:rPr lang="en-US" sz="825" dirty="0" err="1">
                <a:latin typeface="Courier New"/>
                <a:ea typeface="Times New Roman"/>
                <a:cs typeface="Arial"/>
              </a:rPr>
              <a:t>core_tag</a:t>
            </a:r>
            <a:r>
              <a:rPr lang="en-US" sz="825" dirty="0">
                <a:latin typeface="Courier New"/>
                <a:ea typeface="Times New Roman"/>
                <a:cs typeface="Arial"/>
              </a:rPr>
              <a:t>;</a:t>
            </a:r>
          </a:p>
          <a:p>
            <a:pPr>
              <a:lnSpc>
                <a:spcPct val="110000"/>
              </a:lnSpc>
            </a:pPr>
            <a:r>
              <a:rPr lang="en-US" sz="825" dirty="0">
                <a:latin typeface="Courier New"/>
                <a:ea typeface="Times New Roman"/>
                <a:cs typeface="Arial"/>
              </a:rPr>
              <a:t> </a:t>
            </a:r>
            <a:r>
              <a:rPr lang="en-US" sz="825" b="1" dirty="0">
                <a:solidFill>
                  <a:srgbClr val="7F0055"/>
                </a:solidFill>
                <a:latin typeface="Courier New"/>
                <a:ea typeface="Times New Roman"/>
                <a:cs typeface="Arial"/>
              </a:rPr>
              <a:t>rand</a:t>
            </a:r>
            <a:r>
              <a:rPr lang="en-US" sz="825" dirty="0">
                <a:latin typeface="Courier New"/>
                <a:ea typeface="Times New Roman"/>
                <a:cs typeface="Arial"/>
              </a:rPr>
              <a:t> </a:t>
            </a:r>
            <a:r>
              <a:rPr lang="en-US" sz="825" dirty="0" err="1">
                <a:latin typeface="Courier New"/>
                <a:ea typeface="Times New Roman"/>
                <a:cs typeface="Arial"/>
              </a:rPr>
              <a:t>cluster_tag_e</a:t>
            </a:r>
            <a:r>
              <a:rPr lang="en-US" sz="825" dirty="0">
                <a:latin typeface="Courier New"/>
                <a:ea typeface="Times New Roman"/>
                <a:cs typeface="Arial"/>
              </a:rPr>
              <a:t> </a:t>
            </a:r>
            <a:r>
              <a:rPr lang="en-US" sz="825" dirty="0" err="1">
                <a:latin typeface="Courier New"/>
                <a:ea typeface="Times New Roman"/>
                <a:cs typeface="Arial"/>
              </a:rPr>
              <a:t>cluster_tag</a:t>
            </a:r>
            <a:r>
              <a:rPr lang="en-US" sz="825" dirty="0">
                <a:latin typeface="Courier New"/>
                <a:ea typeface="Times New Roman"/>
                <a:cs typeface="Arial"/>
              </a:rPr>
              <a:t>;</a:t>
            </a:r>
          </a:p>
          <a:p>
            <a:pPr>
              <a:lnSpc>
                <a:spcPct val="110000"/>
              </a:lnSpc>
            </a:pPr>
            <a:r>
              <a:rPr lang="en-US" sz="825" dirty="0">
                <a:latin typeface="Courier New"/>
                <a:ea typeface="Times New Roman"/>
                <a:cs typeface="Arial"/>
              </a:rPr>
              <a:t> </a:t>
            </a:r>
            <a:r>
              <a:rPr lang="en-US" sz="825" b="1" dirty="0">
                <a:solidFill>
                  <a:srgbClr val="7F0055"/>
                </a:solidFill>
                <a:latin typeface="Courier New"/>
                <a:ea typeface="Times New Roman"/>
                <a:cs typeface="Arial"/>
              </a:rPr>
              <a:t>constraint</a:t>
            </a:r>
            <a:r>
              <a:rPr lang="en-US" sz="825" dirty="0">
                <a:latin typeface="Courier New"/>
                <a:ea typeface="Times New Roman"/>
                <a:cs typeface="Arial"/>
              </a:rPr>
              <a:t> {</a:t>
            </a:r>
          </a:p>
          <a:p>
            <a:pPr>
              <a:lnSpc>
                <a:spcPct val="110000"/>
              </a:lnSpc>
            </a:pPr>
            <a:r>
              <a:rPr lang="en-US" sz="825" dirty="0">
                <a:latin typeface="Courier New"/>
                <a:ea typeface="Times New Roman"/>
                <a:cs typeface="Arial"/>
              </a:rPr>
              <a:t>   </a:t>
            </a:r>
            <a:r>
              <a:rPr lang="en-US" sz="825" dirty="0" err="1">
                <a:latin typeface="Courier New"/>
                <a:ea typeface="Times New Roman"/>
                <a:cs typeface="Arial"/>
              </a:rPr>
              <a:t>cluster_tag</a:t>
            </a:r>
            <a:r>
              <a:rPr lang="en-US" sz="825" dirty="0">
                <a:latin typeface="Courier New"/>
                <a:ea typeface="Times New Roman"/>
                <a:cs typeface="Arial"/>
              </a:rPr>
              <a:t> == CLUSTER_A -&gt; </a:t>
            </a:r>
            <a:r>
              <a:rPr lang="en-US" sz="825" dirty="0" err="1">
                <a:latin typeface="Courier New"/>
                <a:ea typeface="Times New Roman"/>
                <a:cs typeface="Arial"/>
              </a:rPr>
              <a:t>core_tag</a:t>
            </a:r>
            <a:r>
              <a:rPr lang="en-US" sz="825" dirty="0">
                <a:latin typeface="Courier New"/>
                <a:ea typeface="Times New Roman"/>
                <a:cs typeface="Arial"/>
              </a:rPr>
              <a:t> </a:t>
            </a:r>
            <a:r>
              <a:rPr lang="en-US" sz="825" b="1" dirty="0">
                <a:solidFill>
                  <a:srgbClr val="7F0055"/>
                </a:solidFill>
                <a:latin typeface="Courier New"/>
                <a:ea typeface="Times New Roman"/>
                <a:cs typeface="Arial"/>
              </a:rPr>
              <a:t>inside</a:t>
            </a:r>
            <a:r>
              <a:rPr lang="en-US" sz="825" dirty="0">
                <a:latin typeface="Courier New"/>
                <a:ea typeface="Times New Roman"/>
                <a:cs typeface="Arial"/>
              </a:rPr>
              <a:t> [CORE_A0, CORE_A1];</a:t>
            </a:r>
          </a:p>
          <a:p>
            <a:r>
              <a:rPr lang="en-US" sz="825" dirty="0">
                <a:latin typeface="Courier New"/>
                <a:ea typeface="Times New Roman"/>
                <a:cs typeface="Arial"/>
              </a:rPr>
              <a:t>   </a:t>
            </a:r>
            <a:r>
              <a:rPr lang="en-US" sz="825" dirty="0" err="1">
                <a:latin typeface="Courier New"/>
                <a:ea typeface="Times New Roman"/>
                <a:cs typeface="Arial"/>
              </a:rPr>
              <a:t>cluster_tag</a:t>
            </a:r>
            <a:r>
              <a:rPr lang="en-US" sz="825" dirty="0">
                <a:latin typeface="Courier New"/>
                <a:ea typeface="Times New Roman"/>
                <a:cs typeface="Arial"/>
              </a:rPr>
              <a:t> == CLUSTER_B -&gt; </a:t>
            </a:r>
            <a:r>
              <a:rPr lang="en-US" sz="825" dirty="0" err="1">
                <a:latin typeface="Courier New"/>
                <a:ea typeface="Times New Roman"/>
                <a:cs typeface="Arial"/>
              </a:rPr>
              <a:t>core_tag</a:t>
            </a:r>
            <a:r>
              <a:rPr lang="en-US" sz="825" dirty="0">
                <a:latin typeface="Courier New"/>
                <a:ea typeface="Times New Roman"/>
                <a:cs typeface="Arial"/>
              </a:rPr>
              <a:t> </a:t>
            </a:r>
            <a:r>
              <a:rPr lang="en-US" sz="825" b="1" dirty="0">
                <a:solidFill>
                  <a:srgbClr val="7F0055"/>
                </a:solidFill>
                <a:latin typeface="Courier New"/>
                <a:ea typeface="Times New Roman"/>
                <a:cs typeface="Arial"/>
              </a:rPr>
              <a:t>inside</a:t>
            </a:r>
            <a:r>
              <a:rPr lang="en-US" sz="825" dirty="0">
                <a:latin typeface="Courier New"/>
                <a:ea typeface="Times New Roman"/>
                <a:cs typeface="Arial"/>
              </a:rPr>
              <a:t> [CORE_B0, CORE_B1];</a:t>
            </a:r>
          </a:p>
          <a:p>
            <a:r>
              <a:rPr lang="en-US" sz="825" dirty="0">
                <a:latin typeface="Courier New"/>
                <a:ea typeface="Times New Roman"/>
                <a:cs typeface="Arial"/>
              </a:rPr>
              <a:t>};</a:t>
            </a:r>
          </a:p>
        </p:txBody>
      </p:sp>
      <p:sp>
        <p:nvSpPr>
          <p:cNvPr id="17" name="Line Callout 1 16"/>
          <p:cNvSpPr/>
          <p:nvPr/>
        </p:nvSpPr>
        <p:spPr>
          <a:xfrm>
            <a:off x="5829300" y="3404687"/>
            <a:ext cx="1943100" cy="589345"/>
          </a:xfrm>
          <a:prstGeom prst="borderCallout1">
            <a:avLst>
              <a:gd name="adj1" fmla="val 75976"/>
              <a:gd name="adj2" fmla="val 1001"/>
              <a:gd name="adj3" fmla="val 80810"/>
              <a:gd name="adj4" fmla="val -57596"/>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Attributes and constraints can be associated with resources</a:t>
            </a:r>
          </a:p>
        </p:txBody>
      </p:sp>
      <p:grpSp>
        <p:nvGrpSpPr>
          <p:cNvPr id="16" name="Group 15"/>
          <p:cNvGrpSpPr/>
          <p:nvPr/>
        </p:nvGrpSpPr>
        <p:grpSpPr>
          <a:xfrm>
            <a:off x="1600200" y="1733550"/>
            <a:ext cx="674693" cy="656273"/>
            <a:chOff x="5524908" y="2095825"/>
            <a:chExt cx="674693" cy="656273"/>
          </a:xfrm>
        </p:grpSpPr>
        <p:sp>
          <p:nvSpPr>
            <p:cNvPr id="22" name="Oval 21"/>
            <p:cNvSpPr/>
            <p:nvPr/>
          </p:nvSpPr>
          <p:spPr>
            <a:xfrm>
              <a:off x="5524908" y="2478672"/>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check_data</a:t>
              </a:r>
              <a:endParaRPr lang="en-US" sz="1050" b="1" dirty="0">
                <a:solidFill>
                  <a:srgbClr val="000000"/>
                </a:solidFill>
                <a:ea typeface="Calibri" panose="020F0502020204030204" pitchFamily="34" charset="0"/>
                <a:cs typeface="Arial" panose="020B0604020202020204" pitchFamily="34" charset="0"/>
              </a:endParaRPr>
            </a:p>
          </p:txBody>
        </p:sp>
        <p:sp>
          <p:nvSpPr>
            <p:cNvPr id="23" name="Rectangle 22"/>
            <p:cNvSpPr/>
            <p:nvPr/>
          </p:nvSpPr>
          <p:spPr>
            <a:xfrm>
              <a:off x="5597898" y="2095825"/>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buffer</a:t>
              </a:r>
            </a:p>
          </p:txBody>
        </p:sp>
        <p:cxnSp>
          <p:nvCxnSpPr>
            <p:cNvPr id="24" name="Straight Arrow Connector 23"/>
            <p:cNvCxnSpPr/>
            <p:nvPr/>
          </p:nvCxnSpPr>
          <p:spPr bwMode="auto">
            <a:xfrm flipH="1">
              <a:off x="5862255" y="2296654"/>
              <a:ext cx="2343" cy="18201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25" name="Group 24"/>
          <p:cNvGrpSpPr/>
          <p:nvPr/>
        </p:nvGrpSpPr>
        <p:grpSpPr>
          <a:xfrm>
            <a:off x="1524000" y="2876550"/>
            <a:ext cx="674693" cy="994103"/>
            <a:chOff x="5524908" y="2095825"/>
            <a:chExt cx="674693" cy="994103"/>
          </a:xfrm>
        </p:grpSpPr>
        <p:sp>
          <p:nvSpPr>
            <p:cNvPr id="26" name="Oval 25"/>
            <p:cNvSpPr/>
            <p:nvPr/>
          </p:nvSpPr>
          <p:spPr>
            <a:xfrm>
              <a:off x="5524908" y="2478672"/>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copy_data</a:t>
              </a:r>
              <a:endParaRPr lang="en-US" sz="1050" b="1" dirty="0">
                <a:solidFill>
                  <a:srgbClr val="000000"/>
                </a:solidFill>
                <a:ea typeface="Calibri" panose="020F0502020204030204" pitchFamily="34" charset="0"/>
                <a:cs typeface="Arial" panose="020B0604020202020204" pitchFamily="34" charset="0"/>
              </a:endParaRPr>
            </a:p>
          </p:txBody>
        </p:sp>
        <p:sp>
          <p:nvSpPr>
            <p:cNvPr id="27" name="Rectangle 26"/>
            <p:cNvSpPr/>
            <p:nvPr/>
          </p:nvSpPr>
          <p:spPr>
            <a:xfrm>
              <a:off x="5597898" y="2095825"/>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28" name="Straight Arrow Connector 27"/>
            <p:cNvCxnSpPr/>
            <p:nvPr/>
          </p:nvCxnSpPr>
          <p:spPr bwMode="auto">
            <a:xfrm flipH="1">
              <a:off x="5862255" y="2296654"/>
              <a:ext cx="2343" cy="182018"/>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sp>
          <p:nvSpPr>
            <p:cNvPr id="29" name="Rectangle 28"/>
            <p:cNvSpPr/>
            <p:nvPr/>
          </p:nvSpPr>
          <p:spPr>
            <a:xfrm>
              <a:off x="5595554" y="2889099"/>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a:t>
              </a:r>
            </a:p>
          </p:txBody>
        </p:sp>
        <p:cxnSp>
          <p:nvCxnSpPr>
            <p:cNvPr id="30" name="Straight Arrow Connector 29"/>
            <p:cNvCxnSpPr/>
            <p:nvPr/>
          </p:nvCxnSpPr>
          <p:spPr bwMode="auto">
            <a:xfrm flipH="1">
              <a:off x="5862254" y="2752098"/>
              <a:ext cx="1" cy="13700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grpSp>
        <p:nvGrpSpPr>
          <p:cNvPr id="35" name="Group 34"/>
          <p:cNvGrpSpPr/>
          <p:nvPr/>
        </p:nvGrpSpPr>
        <p:grpSpPr>
          <a:xfrm>
            <a:off x="4585795" y="2448327"/>
            <a:ext cx="674693" cy="611256"/>
            <a:chOff x="3807765" y="1602829"/>
            <a:chExt cx="674693" cy="611256"/>
          </a:xfrm>
        </p:grpSpPr>
        <p:sp>
          <p:nvSpPr>
            <p:cNvPr id="36" name="Oval 35"/>
            <p:cNvSpPr/>
            <p:nvPr/>
          </p:nvSpPr>
          <p:spPr>
            <a:xfrm>
              <a:off x="3807765" y="1602829"/>
              <a:ext cx="674693" cy="273426"/>
            </a:xfrm>
            <a:prstGeom prst="ellipse">
              <a:avLst/>
            </a:prstGeom>
            <a:solidFill>
              <a:schemeClr val="accent1">
                <a:lumMod val="40000"/>
                <a:lumOff val="60000"/>
              </a:schemeClr>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1050" b="1" dirty="0" err="1">
                  <a:solidFill>
                    <a:srgbClr val="000000"/>
                  </a:solidFill>
                  <a:ea typeface="Calibri" panose="020F0502020204030204" pitchFamily="34" charset="0"/>
                  <a:cs typeface="Arial" panose="020B0604020202020204" pitchFamily="34" charset="0"/>
                </a:rPr>
                <a:t>write_data</a:t>
              </a:r>
              <a:endParaRPr lang="en-US" sz="1050" b="1" dirty="0">
                <a:solidFill>
                  <a:srgbClr val="000000"/>
                </a:solidFill>
                <a:ea typeface="Calibri" panose="020F0502020204030204" pitchFamily="34" charset="0"/>
                <a:cs typeface="Arial" panose="020B0604020202020204" pitchFamily="34" charset="0"/>
              </a:endParaRPr>
            </a:p>
          </p:txBody>
        </p:sp>
        <p:sp>
          <p:nvSpPr>
            <p:cNvPr id="37" name="Rectangle 36"/>
            <p:cNvSpPr/>
            <p:nvPr/>
          </p:nvSpPr>
          <p:spPr>
            <a:xfrm>
              <a:off x="3878411" y="2013256"/>
              <a:ext cx="533400" cy="200829"/>
            </a:xfrm>
            <a:prstGeom prst="rect">
              <a:avLst/>
            </a:prstGeom>
            <a:solidFill>
              <a:schemeClr val="accent6">
                <a:lumMod val="60000"/>
                <a:lumOff val="40000"/>
              </a:schemeClr>
            </a:solid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100" b="1" dirty="0">
                  <a:solidFill>
                    <a:srgbClr val="000000"/>
                  </a:solidFill>
                  <a:latin typeface="Consolas" panose="020B0609020204030204" pitchFamily="49" charset="0"/>
                  <a:ea typeface="Calibri" panose="020F0502020204030204" pitchFamily="34" charset="0"/>
                  <a:cs typeface="Arial" panose="020B0604020202020204" pitchFamily="34" charset="0"/>
                </a:rPr>
                <a:t>buffer</a:t>
              </a:r>
            </a:p>
          </p:txBody>
        </p:sp>
        <p:cxnSp>
          <p:nvCxnSpPr>
            <p:cNvPr id="38" name="Straight Arrow Connector 37"/>
            <p:cNvCxnSpPr/>
            <p:nvPr/>
          </p:nvCxnSpPr>
          <p:spPr bwMode="auto">
            <a:xfrm flipH="1">
              <a:off x="4145111" y="1876255"/>
              <a:ext cx="1" cy="137001"/>
            </a:xfrm>
            <a:prstGeom prst="straightConnector1">
              <a:avLst/>
            </a:prstGeom>
            <a:solidFill>
              <a:schemeClr val="accent1"/>
            </a:solidFill>
            <a:ln w="12700" cap="flat" cmpd="sng" algn="ctr">
              <a:solidFill>
                <a:schemeClr val="accent6">
                  <a:lumMod val="5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172278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8" y="68858"/>
            <a:ext cx="8229600" cy="857250"/>
          </a:xfrm>
        </p:spPr>
        <p:txBody>
          <a:bodyPr>
            <a:normAutofit fontScale="90000"/>
          </a:bodyPr>
          <a:lstStyle/>
          <a:p>
            <a:r>
              <a:rPr lang="en-US" dirty="0"/>
              <a:t>Specifying Multi-IP Data Flows</a:t>
            </a:r>
            <a:br>
              <a:rPr lang="en-US" dirty="0"/>
            </a:br>
            <a:r>
              <a:rPr lang="en-US" sz="2700" dirty="0">
                <a:solidFill>
                  <a:srgbClr val="FF0000"/>
                </a:solidFill>
              </a:rPr>
              <a:t>Step #2: Scenario Creation</a:t>
            </a:r>
          </a:p>
        </p:txBody>
      </p:sp>
      <p:sp>
        <p:nvSpPr>
          <p:cNvPr id="4" name="Slide Number Placeholder 3"/>
          <p:cNvSpPr>
            <a:spLocks noGrp="1"/>
          </p:cNvSpPr>
          <p:nvPr>
            <p:ph type="sldNum" sz="quarter" idx="11"/>
          </p:nvPr>
        </p:nvSpPr>
        <p:spPr/>
        <p:txBody>
          <a:bodyPr/>
          <a:lstStyle/>
          <a:p>
            <a:fld id="{E87DE7FA-0DC8-455B-9588-09F100404563}" type="slidenum">
              <a:rPr lang="en-US" smtClean="0"/>
              <a:pPr/>
              <a:t>33</a:t>
            </a:fld>
            <a:endParaRPr lang="en-US" dirty="0"/>
          </a:p>
        </p:txBody>
      </p:sp>
      <p:sp>
        <p:nvSpPr>
          <p:cNvPr id="5" name="Rectangle 4"/>
          <p:cNvSpPr/>
          <p:nvPr/>
        </p:nvSpPr>
        <p:spPr>
          <a:xfrm>
            <a:off x="1295401" y="1012796"/>
            <a:ext cx="2800350" cy="272382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900" b="1" dirty="0">
                <a:solidFill>
                  <a:srgbClr val="7F0055"/>
                </a:solidFill>
                <a:latin typeface="Courier New" panose="02070309020205020404" pitchFamily="49" charset="0"/>
                <a:cs typeface="Courier New" panose="02070309020205020404" pitchFamily="49" charset="0"/>
              </a:rPr>
              <a:t>action</a:t>
            </a:r>
            <a:r>
              <a:rPr lang="en-US" sz="900" b="1" dirty="0">
                <a:solidFill>
                  <a:srgbClr val="000000"/>
                </a:solidFill>
                <a:latin typeface="Courier New" panose="02070309020205020404" pitchFamily="49" charset="0"/>
                <a:cs typeface="Courier New" panose="02070309020205020404" pitchFamily="49" charset="0"/>
              </a:rPr>
              <a:t> </a:t>
            </a:r>
            <a:r>
              <a:rPr lang="en-US" sz="900" dirty="0">
                <a:solidFill>
                  <a:srgbClr val="000000"/>
                </a:solidFill>
                <a:latin typeface="Courier New" panose="02070309020205020404" pitchFamily="49" charset="0"/>
                <a:cs typeface="Courier New" panose="02070309020205020404" pitchFamily="49" charset="0"/>
              </a:rPr>
              <a:t>chain1</a:t>
            </a:r>
            <a:r>
              <a:rPr lang="en-US" sz="900" b="1" dirty="0">
                <a:solidFill>
                  <a:srgbClr val="000000"/>
                </a:solidFill>
                <a:latin typeface="Courier New" panose="02070309020205020404" pitchFamily="49" charset="0"/>
                <a:cs typeface="Courier New" panose="02070309020205020404" pitchFamily="49" charset="0"/>
              </a:rPr>
              <a:t> </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cpu_c</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create_data_a</a:t>
            </a:r>
            <a:r>
              <a:rPr lang="en-US" sz="900" dirty="0">
                <a:solidFill>
                  <a:srgbClr val="000000"/>
                </a:solidFill>
                <a:latin typeface="Courier New" panose="02070309020205020404" pitchFamily="49" charset="0"/>
                <a:cs typeface="Courier New" panose="02070309020205020404" pitchFamily="49" charset="0"/>
              </a:rPr>
              <a:t>  write;</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crypto_c</a:t>
            </a:r>
            <a:r>
              <a:rPr lang="en-US" sz="900" dirty="0">
                <a:solidFill>
                  <a:srgbClr val="000000"/>
                </a:solidFill>
                <a:latin typeface="Courier New" panose="02070309020205020404" pitchFamily="49" charset="0"/>
                <a:cs typeface="Courier New" panose="02070309020205020404" pitchFamily="49" charset="0"/>
              </a:rPr>
              <a:t>::encrypt     </a:t>
            </a:r>
            <a:r>
              <a:rPr lang="en-US" sz="900" dirty="0" err="1">
                <a:solidFill>
                  <a:srgbClr val="000000"/>
                </a:solidFill>
                <a:latin typeface="Courier New" panose="02070309020205020404" pitchFamily="49" charset="0"/>
                <a:cs typeface="Courier New" panose="02070309020205020404" pitchFamily="49" charset="0"/>
              </a:rPr>
              <a:t>enc</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cpu_c</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copy_data_a</a:t>
            </a:r>
            <a:r>
              <a:rPr lang="en-US" sz="900" dirty="0">
                <a:solidFill>
                  <a:srgbClr val="000000"/>
                </a:solidFill>
                <a:latin typeface="Courier New" panose="02070309020205020404" pitchFamily="49" charset="0"/>
                <a:cs typeface="Courier New" panose="02070309020205020404" pitchFamily="49" charset="0"/>
              </a:rPr>
              <a:t>    copy;</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crypto_c</a:t>
            </a:r>
            <a:r>
              <a:rPr lang="en-US" sz="900" dirty="0">
                <a:solidFill>
                  <a:srgbClr val="000000"/>
                </a:solidFill>
                <a:latin typeface="Courier New" panose="02070309020205020404" pitchFamily="49" charset="0"/>
                <a:cs typeface="Courier New" panose="02070309020205020404" pitchFamily="49" charset="0"/>
              </a:rPr>
              <a:t>::decrypt     </a:t>
            </a:r>
            <a:r>
              <a:rPr lang="en-US" sz="900" dirty="0" err="1">
                <a:solidFill>
                  <a:srgbClr val="000000"/>
                </a:solidFill>
                <a:latin typeface="Courier New" panose="02070309020205020404" pitchFamily="49" charset="0"/>
                <a:cs typeface="Courier New" panose="02070309020205020404" pitchFamily="49" charset="0"/>
              </a:rPr>
              <a:t>dec</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cpu_c</a:t>
            </a:r>
            <a:r>
              <a:rPr lang="en-US" sz="900" dirty="0">
                <a:solidFill>
                  <a:srgbClr val="000000"/>
                </a:solidFill>
                <a:latin typeface="Courier New" panose="02070309020205020404" pitchFamily="49" charset="0"/>
                <a:cs typeface="Courier New" panose="02070309020205020404" pitchFamily="49" charset="0"/>
              </a:rPr>
              <a:t>::</a:t>
            </a:r>
            <a:r>
              <a:rPr lang="en-US" sz="900" dirty="0" err="1">
                <a:solidFill>
                  <a:srgbClr val="000000"/>
                </a:solidFill>
                <a:latin typeface="Courier New" panose="02070309020205020404" pitchFamily="49" charset="0"/>
                <a:cs typeface="Courier New" panose="02070309020205020404" pitchFamily="49" charset="0"/>
              </a:rPr>
              <a:t>check_data_a</a:t>
            </a:r>
            <a:r>
              <a:rPr lang="en-US" sz="900" dirty="0">
                <a:solidFill>
                  <a:srgbClr val="000000"/>
                </a:solidFill>
                <a:latin typeface="Courier New" panose="02070309020205020404" pitchFamily="49" charset="0"/>
                <a:cs typeface="Courier New" panose="02070309020205020404" pitchFamily="49" charset="0"/>
              </a:rPr>
              <a:t>   check;</a:t>
            </a:r>
          </a:p>
          <a:p>
            <a:endParaRPr lang="en-US" sz="900" dirty="0">
              <a:solidFill>
                <a:srgbClr val="000000"/>
              </a:solidFill>
              <a:latin typeface="Courier New" panose="02070309020205020404" pitchFamily="49" charset="0"/>
              <a:cs typeface="Courier New" panose="02070309020205020404" pitchFamily="49" charset="0"/>
            </a:endParaRPr>
          </a:p>
          <a:p>
            <a:r>
              <a:rPr lang="en-US" sz="900" dirty="0">
                <a:solidFill>
                  <a:srgbClr val="000000"/>
                </a:solidFill>
                <a:latin typeface="Courier New" panose="02070309020205020404" pitchFamily="49" charset="0"/>
                <a:cs typeface="Courier New" panose="02070309020205020404" pitchFamily="49" charset="0"/>
              </a:rPr>
              <a:t>  </a:t>
            </a:r>
            <a:r>
              <a:rPr lang="en-US" sz="900" b="1" dirty="0">
                <a:solidFill>
                  <a:srgbClr val="7F0055"/>
                </a:solidFill>
                <a:latin typeface="Courier New" panose="02070309020205020404" pitchFamily="49" charset="0"/>
                <a:cs typeface="Courier New" panose="02070309020205020404" pitchFamily="49" charset="0"/>
              </a:rPr>
              <a:t>activity</a:t>
            </a:r>
            <a:r>
              <a:rPr lang="en-US" sz="900" b="1" dirty="0">
                <a:solidFill>
                  <a:srgbClr val="000000"/>
                </a:solidFill>
                <a:latin typeface="Courier New" panose="02070309020205020404" pitchFamily="49" charset="0"/>
                <a:cs typeface="Courier New" panose="02070309020205020404" pitchFamily="49" charset="0"/>
              </a:rPr>
              <a:t> </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write;</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enc</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copy;</a:t>
            </a:r>
          </a:p>
          <a:p>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dec</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check;</a:t>
            </a:r>
          </a:p>
          <a:p>
            <a:r>
              <a:rPr lang="en-US" sz="900" b="1" dirty="0">
                <a:solidFill>
                  <a:srgbClr val="7F0055"/>
                </a:solidFill>
                <a:latin typeface="Courier New" panose="02070309020205020404" pitchFamily="49" charset="0"/>
                <a:cs typeface="Courier New" panose="02070309020205020404" pitchFamily="49" charset="0"/>
              </a:rPr>
              <a:t>    bind</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write.out_buff</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enc.src_buff</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b="1" dirty="0">
                <a:solidFill>
                  <a:srgbClr val="7F0055"/>
                </a:solidFill>
                <a:latin typeface="Courier New" panose="02070309020205020404" pitchFamily="49" charset="0"/>
                <a:cs typeface="Courier New" panose="02070309020205020404" pitchFamily="49" charset="0"/>
              </a:rPr>
              <a:t>bind</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enc.dst_buff</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copy.src_buff</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b="1" dirty="0">
                <a:solidFill>
                  <a:srgbClr val="7F0055"/>
                </a:solidFill>
                <a:latin typeface="Courier New" panose="02070309020205020404" pitchFamily="49" charset="0"/>
                <a:cs typeface="Courier New" panose="02070309020205020404" pitchFamily="49" charset="0"/>
              </a:rPr>
              <a:t>bind</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copy.dst_buff</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dec.src_buff</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r>
              <a:rPr lang="en-US" sz="900" b="1" dirty="0">
                <a:solidFill>
                  <a:srgbClr val="7F0055"/>
                </a:solidFill>
                <a:latin typeface="Courier New" panose="02070309020205020404" pitchFamily="49" charset="0"/>
                <a:cs typeface="Courier New" panose="02070309020205020404" pitchFamily="49" charset="0"/>
              </a:rPr>
              <a:t>bind</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dec.dst_buff</a:t>
            </a:r>
            <a:r>
              <a:rPr lang="en-US" sz="900" dirty="0">
                <a:solidFill>
                  <a:srgbClr val="000000"/>
                </a:solidFill>
                <a:latin typeface="Courier New" panose="02070309020205020404" pitchFamily="49" charset="0"/>
                <a:cs typeface="Courier New" panose="02070309020205020404" pitchFamily="49" charset="0"/>
              </a:rPr>
              <a:t>   </a:t>
            </a:r>
            <a:r>
              <a:rPr lang="en-US" sz="900" dirty="0" err="1">
                <a:solidFill>
                  <a:srgbClr val="000000"/>
                </a:solidFill>
                <a:latin typeface="Courier New" panose="02070309020205020404" pitchFamily="49" charset="0"/>
                <a:cs typeface="Courier New" panose="02070309020205020404" pitchFamily="49" charset="0"/>
              </a:rPr>
              <a:t>check.in_buff</a:t>
            </a:r>
            <a:r>
              <a:rPr lang="en-US" sz="900" dirty="0">
                <a:solidFill>
                  <a:srgbClr val="000000"/>
                </a:solidFill>
                <a:latin typeface="Courier New" panose="02070309020205020404" pitchFamily="49" charset="0"/>
                <a:cs typeface="Courier New" panose="02070309020205020404" pitchFamily="49" charset="0"/>
              </a:rPr>
              <a:t>;</a:t>
            </a:r>
          </a:p>
          <a:p>
            <a:r>
              <a:rPr lang="en-US" sz="900" dirty="0">
                <a:solidFill>
                  <a:srgbClr val="000000"/>
                </a:solidFill>
                <a:latin typeface="Courier New" panose="02070309020205020404" pitchFamily="49" charset="0"/>
                <a:cs typeface="Courier New" panose="02070309020205020404" pitchFamily="49" charset="0"/>
              </a:rPr>
              <a:t>  };</a:t>
            </a:r>
          </a:p>
          <a:p>
            <a:r>
              <a:rPr lang="en-US" sz="900" dirty="0">
                <a:solidFill>
                  <a:srgbClr val="000000"/>
                </a:solidFill>
                <a:latin typeface="Courier New" panose="02070309020205020404" pitchFamily="49" charset="0"/>
                <a:cs typeface="Courier New" panose="02070309020205020404" pitchFamily="49" charset="0"/>
              </a:rPr>
              <a:t>};</a:t>
            </a:r>
            <a:endParaRPr lang="en-US" sz="900" dirty="0">
              <a:solidFill>
                <a:prstClr val="black"/>
              </a:solidFill>
              <a:latin typeface="Courier New" panose="02070309020205020404" pitchFamily="49" charset="0"/>
              <a:ea typeface="Times New Roman"/>
              <a:cs typeface="Courier New" panose="02070309020205020404" pitchFamily="49" charset="0"/>
            </a:endParaRPr>
          </a:p>
        </p:txBody>
      </p:sp>
      <p:sp>
        <p:nvSpPr>
          <p:cNvPr id="6" name="Rectangle 5"/>
          <p:cNvSpPr/>
          <p:nvPr/>
        </p:nvSpPr>
        <p:spPr>
          <a:xfrm>
            <a:off x="1548329" y="3557031"/>
            <a:ext cx="2438400" cy="13111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action</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multi_chain</a:t>
            </a: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activity</a:t>
            </a: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schedule</a:t>
            </a: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do chain1;</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do chain2;</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endParaRPr lang="en-US" sz="900" dirty="0">
              <a:solidFill>
                <a:prstClr val="black"/>
              </a:solidFill>
              <a:latin typeface="Courier New" panose="02070309020205020404" pitchFamily="49" charset="0"/>
              <a:ea typeface="Times New Roman"/>
              <a:cs typeface="Courier New" panose="02070309020205020404" pitchFamily="49" charset="0"/>
            </a:endParaRPr>
          </a:p>
        </p:txBody>
      </p:sp>
      <p:sp>
        <p:nvSpPr>
          <p:cNvPr id="7" name="Oval 6"/>
          <p:cNvSpPr/>
          <p:nvPr/>
        </p:nvSpPr>
        <p:spPr>
          <a:xfrm>
            <a:off x="5278081" y="890268"/>
            <a:ext cx="567962" cy="236830"/>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1200" dirty="0">
                <a:solidFill>
                  <a:srgbClr val="000000"/>
                </a:solidFill>
                <a:effectLst>
                  <a:outerShdw blurRad="38100" dist="19050" dir="2700000" algn="tl">
                    <a:prstClr val="black">
                      <a:alpha val="40000"/>
                    </a:prstClr>
                  </a:outerShdw>
                </a:effectLst>
                <a:ea typeface="Calibri" panose="020F0502020204030204" pitchFamily="34" charset="0"/>
                <a:cs typeface="Arial" panose="020B0604020202020204" pitchFamily="34" charset="0"/>
              </a:rPr>
              <a:t>start</a:t>
            </a:r>
            <a:endParaRPr lang="en-US" sz="1200" dirty="0">
              <a:solidFill>
                <a:prstClr val="white"/>
              </a:solidFill>
              <a:ea typeface="Calibri" panose="020F0502020204030204" pitchFamily="34" charset="0"/>
              <a:cs typeface="Arial" panose="020B0604020202020204" pitchFamily="34" charset="0"/>
            </a:endParaRPr>
          </a:p>
        </p:txBody>
      </p:sp>
      <p:cxnSp>
        <p:nvCxnSpPr>
          <p:cNvPr id="8" name="Straight Arrow Connector 7"/>
          <p:cNvCxnSpPr>
            <a:stCxn id="7" idx="4"/>
            <a:endCxn id="47" idx="0"/>
          </p:cNvCxnSpPr>
          <p:nvPr/>
        </p:nvCxnSpPr>
        <p:spPr>
          <a:xfrm>
            <a:off x="5562063" y="1127097"/>
            <a:ext cx="1077835" cy="326680"/>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4"/>
            <a:endCxn id="17" idx="0"/>
          </p:cNvCxnSpPr>
          <p:nvPr/>
        </p:nvCxnSpPr>
        <p:spPr>
          <a:xfrm flipH="1">
            <a:off x="4315859" y="1127097"/>
            <a:ext cx="1246204" cy="313903"/>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693585" y="3277787"/>
            <a:ext cx="1506637" cy="147198"/>
            <a:chOff x="5873453" y="2881752"/>
            <a:chExt cx="1506637" cy="147198"/>
          </a:xfrm>
        </p:grpSpPr>
        <p:sp>
          <p:nvSpPr>
            <p:cNvPr id="11" name="Rectangle 10"/>
            <p:cNvSpPr/>
            <p:nvPr/>
          </p:nvSpPr>
          <p:spPr>
            <a:xfrm>
              <a:off x="6629400" y="2881752"/>
              <a:ext cx="522779" cy="1471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solidFill>
                    <a:prstClr val="black"/>
                  </a:solidFill>
                </a:rPr>
                <a:t>engine</a:t>
              </a:r>
            </a:p>
          </p:txBody>
        </p:sp>
        <p:cxnSp>
          <p:nvCxnSpPr>
            <p:cNvPr id="12" name="Straight Arrow Connector 11"/>
            <p:cNvCxnSpPr>
              <a:stCxn id="11" idx="1"/>
            </p:cNvCxnSpPr>
            <p:nvPr/>
          </p:nvCxnSpPr>
          <p:spPr>
            <a:xfrm flipH="1" flipV="1">
              <a:off x="5873453" y="2946600"/>
              <a:ext cx="755947" cy="8751"/>
            </a:xfrm>
            <a:prstGeom prst="straightConnector1">
              <a:avLst/>
            </a:prstGeom>
            <a:ln>
              <a:solidFill>
                <a:schemeClr val="bg2">
                  <a:lumMod val="2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1" idx="3"/>
            </p:cNvCxnSpPr>
            <p:nvPr/>
          </p:nvCxnSpPr>
          <p:spPr>
            <a:xfrm flipH="1">
              <a:off x="7152179" y="2933527"/>
              <a:ext cx="227911" cy="21824"/>
            </a:xfrm>
            <a:prstGeom prst="straightConnector1">
              <a:avLst/>
            </a:prstGeom>
            <a:ln>
              <a:solidFill>
                <a:schemeClr val="bg2">
                  <a:lumMod val="2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 name="Straight Arrow Connector 78"/>
          <p:cNvCxnSpPr/>
          <p:nvPr/>
        </p:nvCxnSpPr>
        <p:spPr>
          <a:xfrm rot="5400000" flipH="1">
            <a:off x="5303936" y="2447985"/>
            <a:ext cx="285935" cy="1776231"/>
          </a:xfrm>
          <a:prstGeom prst="bentConnector5">
            <a:avLst>
              <a:gd name="adj1" fmla="val -35976"/>
              <a:gd name="adj2" fmla="val 18469"/>
              <a:gd name="adj3" fmla="val 243906"/>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855634" y="1441000"/>
            <a:ext cx="1611509" cy="2603873"/>
            <a:chOff x="6604001" y="1379570"/>
            <a:chExt cx="2148679" cy="3471831"/>
          </a:xfrm>
        </p:grpSpPr>
        <p:sp>
          <p:nvSpPr>
            <p:cNvPr id="17" name="Oval 16"/>
            <p:cNvSpPr/>
            <p:nvPr/>
          </p:nvSpPr>
          <p:spPr>
            <a:xfrm>
              <a:off x="6709635" y="1379570"/>
              <a:ext cx="1016000" cy="454924"/>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create_data_a</a:t>
              </a:r>
              <a:endParaRPr lang="en-US" sz="900" b="1" dirty="0">
                <a:solidFill>
                  <a:srgbClr val="000000"/>
                </a:solidFill>
                <a:ea typeface="Calibri" panose="020F0502020204030204" pitchFamily="34" charset="0"/>
                <a:cs typeface="Arial" panose="020B0604020202020204" pitchFamily="34" charset="0"/>
              </a:endParaRPr>
            </a:p>
          </p:txBody>
        </p:sp>
        <p:grpSp>
          <p:nvGrpSpPr>
            <p:cNvPr id="18" name="Group 17"/>
            <p:cNvGrpSpPr/>
            <p:nvPr/>
          </p:nvGrpSpPr>
          <p:grpSpPr>
            <a:xfrm>
              <a:off x="6644832" y="1834493"/>
              <a:ext cx="1145609" cy="774219"/>
              <a:chOff x="5822870" y="1160343"/>
              <a:chExt cx="859207" cy="580664"/>
            </a:xfrm>
          </p:grpSpPr>
          <p:cxnSp>
            <p:nvCxnSpPr>
              <p:cNvPr id="44" name="Straight Arrow Connector 43"/>
              <p:cNvCxnSpPr>
                <a:stCxn id="17" idx="4"/>
                <a:endCxn id="45" idx="0"/>
              </p:cNvCxnSpPr>
              <p:nvPr/>
            </p:nvCxnSpPr>
            <p:spPr>
              <a:xfrm>
                <a:off x="6252473" y="1160343"/>
                <a:ext cx="1" cy="190596"/>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822870" y="1350939"/>
                <a:ext cx="859207"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crypto_a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channel</a:t>
                </a: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endParaRPr lang="en-US" sz="700" dirty="0">
                  <a:solidFill>
                    <a:prstClr val="white"/>
                  </a:solidFill>
                  <a:ea typeface="Calibri" panose="020F0502020204030204" pitchFamily="34" charset="0"/>
                  <a:cs typeface="Arial" panose="020B0604020202020204" pitchFamily="34" charset="0"/>
                </a:endParaRPr>
              </a:p>
            </p:txBody>
          </p:sp>
        </p:grpSp>
        <p:grpSp>
          <p:nvGrpSpPr>
            <p:cNvPr id="19" name="Group 18"/>
            <p:cNvGrpSpPr/>
            <p:nvPr/>
          </p:nvGrpSpPr>
          <p:grpSpPr>
            <a:xfrm>
              <a:off x="7576845" y="1678491"/>
              <a:ext cx="1167195" cy="560256"/>
              <a:chOff x="6521881" y="1043341"/>
              <a:chExt cx="875396" cy="420192"/>
            </a:xfrm>
          </p:grpSpPr>
          <p:sp>
            <p:nvSpPr>
              <p:cNvPr id="41" name="Rectangle 40"/>
              <p:cNvSpPr/>
              <p:nvPr/>
            </p:nvSpPr>
            <p:spPr>
              <a:xfrm>
                <a:off x="6918157" y="1043341"/>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p>
              <a:p>
                <a:pPr algn="ctr">
                  <a:lnSpc>
                    <a:spcPts val="700"/>
                  </a:lnSpc>
                </a:pPr>
                <a:r>
                  <a:rPr lang="en-US" sz="800" b="1" dirty="0">
                    <a:solidFill>
                      <a:srgbClr val="000000"/>
                    </a:solidFill>
                    <a:ea typeface="Calibri" panose="020F0502020204030204" pitchFamily="34" charset="0"/>
                    <a:cs typeface="Arial" panose="020B0604020202020204" pitchFamily="34" charset="0"/>
                  </a:rPr>
                  <a:t>size</a:t>
                </a:r>
                <a:br>
                  <a:rPr lang="en-US" sz="800" b="1" dirty="0">
                    <a:solidFill>
                      <a:srgbClr val="000000"/>
                    </a:solidFill>
                    <a:ea typeface="Calibri" panose="020F0502020204030204" pitchFamily="34" charset="0"/>
                    <a:cs typeface="Arial" panose="020B0604020202020204" pitchFamily="34" charset="0"/>
                  </a:rPr>
                </a:br>
                <a:r>
                  <a:rPr lang="en-US" sz="800" b="1" dirty="0" err="1">
                    <a:solidFill>
                      <a:srgbClr val="000000"/>
                    </a:solidFill>
                    <a:ea typeface="Calibri" panose="020F0502020204030204" pitchFamily="34" charset="0"/>
                    <a:cs typeface="Arial" panose="020B0604020202020204" pitchFamily="34" charset="0"/>
                  </a:rPr>
                  <a:t>addr</a:t>
                </a:r>
                <a:endParaRPr lang="en-US" sz="800" b="1" dirty="0">
                  <a:solidFill>
                    <a:srgbClr val="000000"/>
                  </a:solidFill>
                  <a:ea typeface="Calibri" panose="020F0502020204030204" pitchFamily="34" charset="0"/>
                  <a:cs typeface="Arial" panose="020B0604020202020204" pitchFamily="34" charset="0"/>
                </a:endParaRPr>
              </a:p>
              <a:p>
                <a:pPr algn="ctr">
                  <a:lnSpc>
                    <a:spcPts val="700"/>
                  </a:lnSpc>
                </a:pPr>
                <a:r>
                  <a:rPr lang="en-US" sz="800" b="1" dirty="0">
                    <a:solidFill>
                      <a:srgbClr val="000000"/>
                    </a:solidFill>
                    <a:ea typeface="Calibri" panose="020F0502020204030204" pitchFamily="34" charset="0"/>
                    <a:cs typeface="Arial" panose="020B0604020202020204" pitchFamily="34" charset="0"/>
                  </a:rPr>
                  <a:t>tag</a:t>
                </a:r>
                <a:endParaRPr lang="en-US" sz="700" b="1" dirty="0">
                  <a:solidFill>
                    <a:srgbClr val="000000"/>
                  </a:solidFill>
                  <a:ea typeface="Calibri" panose="020F0502020204030204" pitchFamily="34" charset="0"/>
                  <a:cs typeface="Arial" panose="020B0604020202020204" pitchFamily="34" charset="0"/>
                </a:endParaRPr>
              </a:p>
            </p:txBody>
          </p:sp>
          <p:cxnSp>
            <p:nvCxnSpPr>
              <p:cNvPr id="42" name="Straight Arrow Connector 41"/>
              <p:cNvCxnSpPr>
                <a:stCxn id="17" idx="5"/>
                <a:endCxn id="41" idx="1"/>
              </p:cNvCxnSpPr>
              <p:nvPr/>
            </p:nvCxnSpPr>
            <p:spPr>
              <a:xfrm>
                <a:off x="6521881" y="1110376"/>
                <a:ext cx="396276" cy="143061"/>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1"/>
                <a:endCxn id="45" idx="7"/>
              </p:cNvCxnSpPr>
              <p:nvPr/>
            </p:nvCxnSpPr>
            <p:spPr>
              <a:xfrm flipH="1">
                <a:off x="6556249" y="1253437"/>
                <a:ext cx="361908" cy="154626"/>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697608" y="2608713"/>
              <a:ext cx="1040053" cy="783855"/>
              <a:chOff x="5862453" y="1741007"/>
              <a:chExt cx="780040" cy="587891"/>
            </a:xfrm>
          </p:grpSpPr>
          <p:cxnSp>
            <p:nvCxnSpPr>
              <p:cNvPr id="39" name="Straight Arrow Connector 38"/>
              <p:cNvCxnSpPr>
                <a:stCxn id="45" idx="4"/>
                <a:endCxn id="40" idx="0"/>
              </p:cNvCxnSpPr>
              <p:nvPr/>
            </p:nvCxnSpPr>
            <p:spPr>
              <a:xfrm flipH="1">
                <a:off x="6252473" y="1741007"/>
                <a:ext cx="1" cy="197823"/>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5862453" y="1938830"/>
                <a:ext cx="780040"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copy_data_a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endParaRPr lang="en-US" sz="700" dirty="0">
                  <a:solidFill>
                    <a:prstClr val="white"/>
                  </a:solidFill>
                  <a:ea typeface="Calibri" panose="020F0502020204030204" pitchFamily="34" charset="0"/>
                  <a:cs typeface="Arial" panose="020B0604020202020204" pitchFamily="34" charset="0"/>
                </a:endParaRPr>
              </a:p>
            </p:txBody>
          </p:sp>
        </p:grpSp>
        <p:grpSp>
          <p:nvGrpSpPr>
            <p:cNvPr id="21" name="Group 20"/>
            <p:cNvGrpSpPr/>
            <p:nvPr/>
          </p:nvGrpSpPr>
          <p:grpSpPr>
            <a:xfrm>
              <a:off x="6604001" y="3392567"/>
              <a:ext cx="1227271" cy="800709"/>
              <a:chOff x="5792247" y="2328898"/>
              <a:chExt cx="920453" cy="600532"/>
            </a:xfrm>
          </p:grpSpPr>
          <p:sp>
            <p:nvSpPr>
              <p:cNvPr id="37" name="Oval 36"/>
              <p:cNvSpPr/>
              <p:nvPr/>
            </p:nvSpPr>
            <p:spPr>
              <a:xfrm>
                <a:off x="5792247" y="2506570"/>
                <a:ext cx="920453" cy="422860"/>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crypto_a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engine</a:t>
                </a:r>
                <a:endParaRPr lang="en-US" sz="700" dirty="0">
                  <a:solidFill>
                    <a:prstClr val="white"/>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p>
            </p:txBody>
          </p:sp>
          <p:cxnSp>
            <p:nvCxnSpPr>
              <p:cNvPr id="38" name="Straight Arrow Connector 37"/>
              <p:cNvCxnSpPr>
                <a:stCxn id="40" idx="4"/>
                <a:endCxn id="37" idx="0"/>
              </p:cNvCxnSpPr>
              <p:nvPr/>
            </p:nvCxnSpPr>
            <p:spPr>
              <a:xfrm>
                <a:off x="6252473" y="2328898"/>
                <a:ext cx="1" cy="177672"/>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09635" y="4193277"/>
              <a:ext cx="1016000" cy="658124"/>
              <a:chOff x="5871473" y="2929430"/>
              <a:chExt cx="762000" cy="493593"/>
            </a:xfrm>
          </p:grpSpPr>
          <p:sp>
            <p:nvSpPr>
              <p:cNvPr id="35" name="Oval 34"/>
              <p:cNvSpPr/>
              <p:nvPr/>
            </p:nvSpPr>
            <p:spPr>
              <a:xfrm>
                <a:off x="5871473" y="3081830"/>
                <a:ext cx="762000" cy="341193"/>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check_data_a</a:t>
                </a:r>
                <a:endParaRPr lang="en-US" sz="900" b="1" dirty="0">
                  <a:solidFill>
                    <a:srgbClr val="000000"/>
                  </a:solidFill>
                  <a:ea typeface="Calibri" panose="020F0502020204030204" pitchFamily="34" charset="0"/>
                  <a:cs typeface="Arial" panose="020B0604020202020204" pitchFamily="34" charset="0"/>
                </a:endParaRPr>
              </a:p>
            </p:txBody>
          </p:sp>
          <p:cxnSp>
            <p:nvCxnSpPr>
              <p:cNvPr id="36" name="Straight Arrow Connector 35"/>
              <p:cNvCxnSpPr>
                <a:stCxn id="37" idx="4"/>
                <a:endCxn id="35" idx="0"/>
              </p:cNvCxnSpPr>
              <p:nvPr/>
            </p:nvCxnSpPr>
            <p:spPr>
              <a:xfrm flipH="1">
                <a:off x="6252473" y="2929430"/>
                <a:ext cx="1" cy="152400"/>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585349" y="2508633"/>
              <a:ext cx="1158691" cy="560256"/>
              <a:chOff x="6528259" y="1665948"/>
              <a:chExt cx="869018" cy="420192"/>
            </a:xfrm>
          </p:grpSpPr>
          <p:sp>
            <p:nvSpPr>
              <p:cNvPr id="32" name="Rectangle 31"/>
              <p:cNvSpPr/>
              <p:nvPr/>
            </p:nvSpPr>
            <p:spPr>
              <a:xfrm>
                <a:off x="6918157" y="1665948"/>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33" name="Straight Arrow Connector 32"/>
              <p:cNvCxnSpPr>
                <a:stCxn id="45" idx="5"/>
                <a:endCxn id="32" idx="1"/>
              </p:cNvCxnSpPr>
              <p:nvPr/>
            </p:nvCxnSpPr>
            <p:spPr>
              <a:xfrm>
                <a:off x="6556249" y="1683883"/>
                <a:ext cx="361908" cy="192161"/>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2" idx="1"/>
                <a:endCxn id="40" idx="7"/>
              </p:cNvCxnSpPr>
              <p:nvPr/>
            </p:nvCxnSpPr>
            <p:spPr>
              <a:xfrm flipH="1">
                <a:off x="6528259" y="1876044"/>
                <a:ext cx="389898" cy="119910"/>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585349" y="3230887"/>
              <a:ext cx="1158691" cy="560256"/>
              <a:chOff x="6528259" y="2207638"/>
              <a:chExt cx="869018" cy="420192"/>
            </a:xfrm>
          </p:grpSpPr>
          <p:sp>
            <p:nvSpPr>
              <p:cNvPr id="29" name="Rectangle 28"/>
              <p:cNvSpPr/>
              <p:nvPr/>
            </p:nvSpPr>
            <p:spPr>
              <a:xfrm>
                <a:off x="6918157" y="2207638"/>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30" name="Straight Arrow Connector 29"/>
              <p:cNvCxnSpPr>
                <a:stCxn id="40" idx="5"/>
                <a:endCxn id="29" idx="1"/>
              </p:cNvCxnSpPr>
              <p:nvPr/>
            </p:nvCxnSpPr>
            <p:spPr>
              <a:xfrm>
                <a:off x="6528259" y="2271774"/>
                <a:ext cx="389898" cy="145960"/>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1"/>
                <a:endCxn id="37" idx="7"/>
              </p:cNvCxnSpPr>
              <p:nvPr/>
            </p:nvCxnSpPr>
            <p:spPr>
              <a:xfrm flipH="1">
                <a:off x="6577903" y="2417734"/>
                <a:ext cx="340254" cy="150762"/>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576845" y="4014748"/>
              <a:ext cx="1175835" cy="560256"/>
              <a:chOff x="6521881" y="2795534"/>
              <a:chExt cx="881876" cy="420192"/>
            </a:xfrm>
          </p:grpSpPr>
          <p:sp>
            <p:nvSpPr>
              <p:cNvPr id="26" name="Rectangle 25"/>
              <p:cNvSpPr/>
              <p:nvPr/>
            </p:nvSpPr>
            <p:spPr>
              <a:xfrm>
                <a:off x="6924637" y="2795534"/>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27" name="Straight Arrow Connector 26"/>
              <p:cNvCxnSpPr>
                <a:stCxn id="37" idx="5"/>
                <a:endCxn id="26" idx="1"/>
              </p:cNvCxnSpPr>
              <p:nvPr/>
            </p:nvCxnSpPr>
            <p:spPr>
              <a:xfrm>
                <a:off x="6577903" y="2867504"/>
                <a:ext cx="346734" cy="138126"/>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1"/>
                <a:endCxn id="35" idx="7"/>
              </p:cNvCxnSpPr>
              <p:nvPr/>
            </p:nvCxnSpPr>
            <p:spPr>
              <a:xfrm flipH="1">
                <a:off x="6521881" y="3005630"/>
                <a:ext cx="402756" cy="126167"/>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6179672" y="1453777"/>
            <a:ext cx="1611509" cy="2603873"/>
            <a:chOff x="6604001" y="1379570"/>
            <a:chExt cx="2148679" cy="3471831"/>
          </a:xfrm>
        </p:grpSpPr>
        <p:sp>
          <p:nvSpPr>
            <p:cNvPr id="47" name="Oval 46"/>
            <p:cNvSpPr/>
            <p:nvPr/>
          </p:nvSpPr>
          <p:spPr>
            <a:xfrm>
              <a:off x="6709635" y="1379570"/>
              <a:ext cx="1016000" cy="454924"/>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create_data_a</a:t>
              </a:r>
              <a:endParaRPr lang="en-US" sz="900" b="1" dirty="0">
                <a:solidFill>
                  <a:srgbClr val="000000"/>
                </a:solidFill>
                <a:ea typeface="Calibri" panose="020F0502020204030204" pitchFamily="34" charset="0"/>
                <a:cs typeface="Arial" panose="020B0604020202020204" pitchFamily="34" charset="0"/>
              </a:endParaRPr>
            </a:p>
          </p:txBody>
        </p:sp>
        <p:grpSp>
          <p:nvGrpSpPr>
            <p:cNvPr id="48" name="Group 47"/>
            <p:cNvGrpSpPr/>
            <p:nvPr/>
          </p:nvGrpSpPr>
          <p:grpSpPr>
            <a:xfrm>
              <a:off x="6644832" y="1834493"/>
              <a:ext cx="1145609" cy="774219"/>
              <a:chOff x="5822870" y="1160343"/>
              <a:chExt cx="859207" cy="580664"/>
            </a:xfrm>
          </p:grpSpPr>
          <p:cxnSp>
            <p:nvCxnSpPr>
              <p:cNvPr id="74" name="Straight Arrow Connector 73"/>
              <p:cNvCxnSpPr>
                <a:stCxn id="47" idx="4"/>
                <a:endCxn id="75" idx="0"/>
              </p:cNvCxnSpPr>
              <p:nvPr/>
            </p:nvCxnSpPr>
            <p:spPr>
              <a:xfrm>
                <a:off x="6252473" y="1160343"/>
                <a:ext cx="1" cy="190596"/>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5822870" y="1350939"/>
                <a:ext cx="859207"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crypto_a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channel</a:t>
                </a: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endParaRPr lang="en-US" sz="700" dirty="0">
                  <a:solidFill>
                    <a:prstClr val="white"/>
                  </a:solidFill>
                  <a:ea typeface="Calibri" panose="020F0502020204030204" pitchFamily="34" charset="0"/>
                  <a:cs typeface="Arial" panose="020B0604020202020204" pitchFamily="34" charset="0"/>
                </a:endParaRPr>
              </a:p>
            </p:txBody>
          </p:sp>
        </p:grpSp>
        <p:grpSp>
          <p:nvGrpSpPr>
            <p:cNvPr id="49" name="Group 48"/>
            <p:cNvGrpSpPr/>
            <p:nvPr/>
          </p:nvGrpSpPr>
          <p:grpSpPr>
            <a:xfrm>
              <a:off x="7576845" y="1678491"/>
              <a:ext cx="1167195" cy="560256"/>
              <a:chOff x="6521881" y="1043341"/>
              <a:chExt cx="875396" cy="420192"/>
            </a:xfrm>
          </p:grpSpPr>
          <p:sp>
            <p:nvSpPr>
              <p:cNvPr id="71" name="Rectangle 70"/>
              <p:cNvSpPr/>
              <p:nvPr/>
            </p:nvSpPr>
            <p:spPr>
              <a:xfrm>
                <a:off x="6918157" y="1043341"/>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72" name="Straight Arrow Connector 71"/>
              <p:cNvCxnSpPr>
                <a:stCxn id="47" idx="5"/>
                <a:endCxn id="71" idx="1"/>
              </p:cNvCxnSpPr>
              <p:nvPr/>
            </p:nvCxnSpPr>
            <p:spPr>
              <a:xfrm>
                <a:off x="6521881" y="1110376"/>
                <a:ext cx="396276" cy="143061"/>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1"/>
                <a:endCxn id="75" idx="7"/>
              </p:cNvCxnSpPr>
              <p:nvPr/>
            </p:nvCxnSpPr>
            <p:spPr>
              <a:xfrm flipH="1">
                <a:off x="6556249" y="1253437"/>
                <a:ext cx="361908" cy="154626"/>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697608" y="2608713"/>
              <a:ext cx="1040053" cy="783855"/>
              <a:chOff x="5862453" y="1741007"/>
              <a:chExt cx="780040" cy="587891"/>
            </a:xfrm>
          </p:grpSpPr>
          <p:cxnSp>
            <p:nvCxnSpPr>
              <p:cNvPr id="69" name="Straight Arrow Connector 68"/>
              <p:cNvCxnSpPr>
                <a:stCxn id="75" idx="4"/>
                <a:endCxn id="70" idx="0"/>
              </p:cNvCxnSpPr>
              <p:nvPr/>
            </p:nvCxnSpPr>
            <p:spPr>
              <a:xfrm flipH="1">
                <a:off x="6252473" y="1741007"/>
                <a:ext cx="1" cy="197823"/>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862453" y="1938830"/>
                <a:ext cx="780040"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copy_data_a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endParaRPr lang="en-US" sz="700" dirty="0">
                  <a:solidFill>
                    <a:prstClr val="white"/>
                  </a:solidFill>
                  <a:ea typeface="Calibri" panose="020F0502020204030204" pitchFamily="34" charset="0"/>
                  <a:cs typeface="Arial" panose="020B0604020202020204" pitchFamily="34" charset="0"/>
                </a:endParaRPr>
              </a:p>
            </p:txBody>
          </p:sp>
        </p:grpSp>
        <p:grpSp>
          <p:nvGrpSpPr>
            <p:cNvPr id="51" name="Group 50"/>
            <p:cNvGrpSpPr/>
            <p:nvPr/>
          </p:nvGrpSpPr>
          <p:grpSpPr>
            <a:xfrm>
              <a:off x="6604001" y="3392567"/>
              <a:ext cx="1227271" cy="800709"/>
              <a:chOff x="5792247" y="2328898"/>
              <a:chExt cx="920453" cy="600532"/>
            </a:xfrm>
          </p:grpSpPr>
          <p:sp>
            <p:nvSpPr>
              <p:cNvPr id="67" name="Oval 66"/>
              <p:cNvSpPr/>
              <p:nvPr/>
            </p:nvSpPr>
            <p:spPr>
              <a:xfrm>
                <a:off x="5792247" y="2506570"/>
                <a:ext cx="920453" cy="422860"/>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crypto_a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engine</a:t>
                </a:r>
                <a:endParaRPr lang="en-US" sz="700" dirty="0">
                  <a:solidFill>
                    <a:prstClr val="white"/>
                  </a:solidFill>
                  <a:ea typeface="Calibri" panose="020F0502020204030204" pitchFamily="34" charset="0"/>
                  <a:cs typeface="Arial" panose="020B0604020202020204" pitchFamily="34" charset="0"/>
                </a:endParaRPr>
              </a:p>
              <a:p>
                <a:pPr algn="ctr">
                  <a:lnSpc>
                    <a:spcPct val="107000"/>
                  </a:lnSpc>
                </a:pPr>
                <a:r>
                  <a:rPr lang="en-US" sz="700" b="1" dirty="0">
                    <a:solidFill>
                      <a:srgbClr val="000000"/>
                    </a:solidFill>
                    <a:ea typeface="Calibri" panose="020F0502020204030204" pitchFamily="34" charset="0"/>
                    <a:cs typeface="Arial" panose="020B0604020202020204" pitchFamily="34" charset="0"/>
                  </a:rPr>
                  <a:t>core</a:t>
                </a:r>
              </a:p>
            </p:txBody>
          </p:sp>
          <p:cxnSp>
            <p:nvCxnSpPr>
              <p:cNvPr id="68" name="Straight Arrow Connector 67"/>
              <p:cNvCxnSpPr>
                <a:stCxn id="70" idx="4"/>
                <a:endCxn id="67" idx="0"/>
              </p:cNvCxnSpPr>
              <p:nvPr/>
            </p:nvCxnSpPr>
            <p:spPr>
              <a:xfrm>
                <a:off x="6252473" y="2328898"/>
                <a:ext cx="1" cy="177672"/>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709635" y="4193277"/>
              <a:ext cx="1016000" cy="658124"/>
              <a:chOff x="5871473" y="2929430"/>
              <a:chExt cx="762000" cy="493593"/>
            </a:xfrm>
          </p:grpSpPr>
          <p:sp>
            <p:nvSpPr>
              <p:cNvPr id="65" name="Oval 64"/>
              <p:cNvSpPr/>
              <p:nvPr/>
            </p:nvSpPr>
            <p:spPr>
              <a:xfrm>
                <a:off x="5871473" y="3081830"/>
                <a:ext cx="762000" cy="341193"/>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check_data_a</a:t>
                </a:r>
                <a:endParaRPr lang="en-US" sz="900" b="1" dirty="0">
                  <a:solidFill>
                    <a:srgbClr val="000000"/>
                  </a:solidFill>
                  <a:ea typeface="Calibri" panose="020F0502020204030204" pitchFamily="34" charset="0"/>
                  <a:cs typeface="Arial" panose="020B0604020202020204" pitchFamily="34" charset="0"/>
                </a:endParaRPr>
              </a:p>
            </p:txBody>
          </p:sp>
          <p:cxnSp>
            <p:nvCxnSpPr>
              <p:cNvPr id="66" name="Straight Arrow Connector 65"/>
              <p:cNvCxnSpPr>
                <a:stCxn id="67" idx="4"/>
                <a:endCxn id="65" idx="0"/>
              </p:cNvCxnSpPr>
              <p:nvPr/>
            </p:nvCxnSpPr>
            <p:spPr>
              <a:xfrm flipH="1">
                <a:off x="6252473" y="2929430"/>
                <a:ext cx="1" cy="152400"/>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585349" y="2508633"/>
              <a:ext cx="1158691" cy="560256"/>
              <a:chOff x="6528259" y="1665948"/>
              <a:chExt cx="869018" cy="420192"/>
            </a:xfrm>
          </p:grpSpPr>
          <p:sp>
            <p:nvSpPr>
              <p:cNvPr id="62" name="Rectangle 61"/>
              <p:cNvSpPr/>
              <p:nvPr/>
            </p:nvSpPr>
            <p:spPr>
              <a:xfrm>
                <a:off x="6918157" y="1665948"/>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63" name="Straight Arrow Connector 62"/>
              <p:cNvCxnSpPr>
                <a:stCxn id="75" idx="5"/>
                <a:endCxn id="62" idx="1"/>
              </p:cNvCxnSpPr>
              <p:nvPr/>
            </p:nvCxnSpPr>
            <p:spPr>
              <a:xfrm>
                <a:off x="6556249" y="1683883"/>
                <a:ext cx="361908" cy="192161"/>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2" idx="1"/>
                <a:endCxn id="70" idx="7"/>
              </p:cNvCxnSpPr>
              <p:nvPr/>
            </p:nvCxnSpPr>
            <p:spPr>
              <a:xfrm flipH="1">
                <a:off x="6528259" y="1876044"/>
                <a:ext cx="389898" cy="119910"/>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585349" y="3230887"/>
              <a:ext cx="1158691" cy="560256"/>
              <a:chOff x="6528259" y="2207638"/>
              <a:chExt cx="869018" cy="420192"/>
            </a:xfrm>
          </p:grpSpPr>
          <p:sp>
            <p:nvSpPr>
              <p:cNvPr id="59" name="Rectangle 58"/>
              <p:cNvSpPr/>
              <p:nvPr/>
            </p:nvSpPr>
            <p:spPr>
              <a:xfrm>
                <a:off x="6918157" y="2207638"/>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60" name="Straight Arrow Connector 59"/>
              <p:cNvCxnSpPr>
                <a:stCxn id="70" idx="5"/>
                <a:endCxn id="59" idx="1"/>
              </p:cNvCxnSpPr>
              <p:nvPr/>
            </p:nvCxnSpPr>
            <p:spPr>
              <a:xfrm>
                <a:off x="6528259" y="2271774"/>
                <a:ext cx="389898" cy="145960"/>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1"/>
                <a:endCxn id="67" idx="7"/>
              </p:cNvCxnSpPr>
              <p:nvPr/>
            </p:nvCxnSpPr>
            <p:spPr>
              <a:xfrm flipH="1">
                <a:off x="6577903" y="2417734"/>
                <a:ext cx="340254" cy="150762"/>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576845" y="4014748"/>
              <a:ext cx="1175835" cy="560256"/>
              <a:chOff x="6521881" y="2795534"/>
              <a:chExt cx="881876" cy="420192"/>
            </a:xfrm>
          </p:grpSpPr>
          <p:sp>
            <p:nvSpPr>
              <p:cNvPr id="56" name="Rectangle 55"/>
              <p:cNvSpPr/>
              <p:nvPr/>
            </p:nvSpPr>
            <p:spPr>
              <a:xfrm>
                <a:off x="6924637" y="2795534"/>
                <a:ext cx="479120" cy="420192"/>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p:txBody>
          </p:sp>
          <p:cxnSp>
            <p:nvCxnSpPr>
              <p:cNvPr id="57" name="Straight Arrow Connector 56"/>
              <p:cNvCxnSpPr>
                <a:stCxn id="67" idx="5"/>
                <a:endCxn id="56" idx="1"/>
              </p:cNvCxnSpPr>
              <p:nvPr/>
            </p:nvCxnSpPr>
            <p:spPr>
              <a:xfrm>
                <a:off x="6577903" y="2867504"/>
                <a:ext cx="346734" cy="138126"/>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1"/>
                <a:endCxn id="65" idx="7"/>
              </p:cNvCxnSpPr>
              <p:nvPr/>
            </p:nvCxnSpPr>
            <p:spPr>
              <a:xfrm flipH="1">
                <a:off x="6521881" y="3005630"/>
                <a:ext cx="402756" cy="126167"/>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sp>
        <p:nvSpPr>
          <p:cNvPr id="76" name="Rounded Rectangle 75"/>
          <p:cNvSpPr/>
          <p:nvPr/>
        </p:nvSpPr>
        <p:spPr>
          <a:xfrm>
            <a:off x="3717940" y="1889888"/>
            <a:ext cx="3498404" cy="546857"/>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7" name="Straight Arrow Connector 78"/>
          <p:cNvCxnSpPr/>
          <p:nvPr/>
        </p:nvCxnSpPr>
        <p:spPr>
          <a:xfrm rot="5400000" flipH="1">
            <a:off x="5438733" y="1324238"/>
            <a:ext cx="285935" cy="1776231"/>
          </a:xfrm>
          <a:prstGeom prst="bentConnector5">
            <a:avLst>
              <a:gd name="adj1" fmla="val -35976"/>
              <a:gd name="adj2" fmla="val 18469"/>
              <a:gd name="adj3" fmla="val 243906"/>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657600" y="3070336"/>
            <a:ext cx="3498404" cy="546857"/>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Line Callout 1 77"/>
          <p:cNvSpPr/>
          <p:nvPr/>
        </p:nvSpPr>
        <p:spPr>
          <a:xfrm>
            <a:off x="3929845" y="4335861"/>
            <a:ext cx="3139657" cy="429668"/>
          </a:xfrm>
          <a:prstGeom prst="borderCallout1">
            <a:avLst>
              <a:gd name="adj1" fmla="val -1260"/>
              <a:gd name="adj2" fmla="val 51239"/>
              <a:gd name="adj3" fmla="val -156584"/>
              <a:gd name="adj4" fmla="val 59427"/>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Resource conflict is automatically taken care of by serializing the contending actions</a:t>
            </a:r>
          </a:p>
        </p:txBody>
      </p:sp>
    </p:spTree>
    <p:extLst>
      <p:ext uri="{BB962C8B-B14F-4D97-AF65-F5344CB8AC3E}">
        <p14:creationId xmlns:p14="http://schemas.microsoft.com/office/powerpoint/2010/main" val="24238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right)">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6" grpId="0" animBg="1"/>
      <p:bldP spid="14"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Specifying Coordinated Flows</a:t>
            </a:r>
            <a:br>
              <a:rPr lang="en-US" dirty="0"/>
            </a:br>
            <a:r>
              <a:rPr lang="en-US" sz="3600" dirty="0">
                <a:solidFill>
                  <a:srgbClr val="FF0000"/>
                </a:solidFill>
              </a:rPr>
              <a:t> </a:t>
            </a:r>
            <a:r>
              <a:rPr lang="en-US" sz="3100" dirty="0">
                <a:solidFill>
                  <a:srgbClr val="FF0000"/>
                </a:solidFill>
              </a:rPr>
              <a:t>Step #2: Scenario Creation</a:t>
            </a:r>
            <a:endParaRPr lang="en-US" dirty="0"/>
          </a:p>
        </p:txBody>
      </p:sp>
      <p:sp>
        <p:nvSpPr>
          <p:cNvPr id="25" name="Content Placeholder 2"/>
          <p:cNvSpPr>
            <a:spLocks noGrp="1"/>
          </p:cNvSpPr>
          <p:nvPr>
            <p:ph idx="1"/>
          </p:nvPr>
        </p:nvSpPr>
        <p:spPr/>
        <p:txBody>
          <a:bodyPr/>
          <a:lstStyle/>
          <a:p>
            <a:r>
              <a:rPr lang="en-US" dirty="0"/>
              <a:t>A simple coherency scenario</a:t>
            </a:r>
          </a:p>
          <a:p>
            <a:pPr lvl="1"/>
            <a:r>
              <a:rPr lang="en-US" dirty="0"/>
              <a:t>CPU core writes data to cacheable region</a:t>
            </a:r>
          </a:p>
          <a:p>
            <a:pPr lvl="1"/>
            <a:r>
              <a:rPr lang="en-US" dirty="0"/>
              <a:t>A different core and a DMA read that same memory region</a:t>
            </a:r>
          </a:p>
          <a:p>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34</a:t>
            </a:fld>
            <a:endParaRPr lang="en-US" dirty="0"/>
          </a:p>
        </p:txBody>
      </p:sp>
      <p:sp>
        <p:nvSpPr>
          <p:cNvPr id="5" name="Rectangle 4"/>
          <p:cNvSpPr/>
          <p:nvPr/>
        </p:nvSpPr>
        <p:spPr>
          <a:xfrm>
            <a:off x="2133600" y="2509539"/>
            <a:ext cx="4414958" cy="225061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825" b="1" dirty="0">
                <a:solidFill>
                  <a:srgbClr val="7F0055"/>
                </a:solidFill>
                <a:latin typeface="Courier New" panose="02070309020205020404" pitchFamily="49" charset="0"/>
                <a:cs typeface="Courier New" panose="02070309020205020404" pitchFamily="49" charset="0"/>
              </a:rPr>
              <a:t>action</a:t>
            </a:r>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simple_io_coherency</a:t>
            </a:r>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cpu_c</a:t>
            </a:r>
            <a:r>
              <a:rPr lang="en-US" sz="825" dirty="0">
                <a:solidFill>
                  <a:srgbClr val="000000"/>
                </a:solidFill>
                <a:latin typeface="Courier New" panose="02070309020205020404" pitchFamily="49" charset="0"/>
                <a:cs typeface="Courier New" panose="02070309020205020404" pitchFamily="49" charset="0"/>
              </a:rPr>
              <a:t>::</a:t>
            </a:r>
            <a:r>
              <a:rPr lang="en-US" sz="825" dirty="0" err="1">
                <a:solidFill>
                  <a:srgbClr val="000000"/>
                </a:solidFill>
                <a:latin typeface="Courier New" panose="02070309020205020404" pitchFamily="49" charset="0"/>
                <a:cs typeface="Courier New" panose="02070309020205020404" pitchFamily="49" charset="0"/>
              </a:rPr>
              <a:t>write_data</a:t>
            </a:r>
            <a:r>
              <a:rPr lang="en-US" sz="825" dirty="0">
                <a:solidFill>
                  <a:srgbClr val="000000"/>
                </a:solidFill>
                <a:latin typeface="Courier New" panose="02070309020205020404" pitchFamily="49" charset="0"/>
                <a:cs typeface="Courier New" panose="02070309020205020404" pitchFamily="49" charset="0"/>
              </a:rPr>
              <a:t>      write;</a:t>
            </a:r>
          </a:p>
          <a:p>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cpu_c</a:t>
            </a:r>
            <a:r>
              <a:rPr lang="en-US" sz="825" dirty="0">
                <a:solidFill>
                  <a:srgbClr val="000000"/>
                </a:solidFill>
                <a:latin typeface="Courier New" panose="02070309020205020404" pitchFamily="49" charset="0"/>
                <a:cs typeface="Courier New" panose="02070309020205020404" pitchFamily="49" charset="0"/>
              </a:rPr>
              <a:t>::</a:t>
            </a:r>
            <a:r>
              <a:rPr lang="en-US" sz="825" dirty="0" err="1">
                <a:solidFill>
                  <a:srgbClr val="000000"/>
                </a:solidFill>
                <a:latin typeface="Courier New" panose="02070309020205020404" pitchFamily="49" charset="0"/>
                <a:cs typeface="Courier New" panose="02070309020205020404" pitchFamily="49" charset="0"/>
              </a:rPr>
              <a:t>copy_data_a</a:t>
            </a:r>
            <a:r>
              <a:rPr lang="en-US" sz="825" dirty="0">
                <a:solidFill>
                  <a:srgbClr val="000000"/>
                </a:solidFill>
                <a:latin typeface="Courier New" panose="02070309020205020404" pitchFamily="49" charset="0"/>
                <a:cs typeface="Courier New" panose="02070309020205020404" pitchFamily="49" charset="0"/>
              </a:rPr>
              <a:t>     copy;</a:t>
            </a:r>
          </a:p>
          <a:p>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dma_c</a:t>
            </a:r>
            <a:r>
              <a:rPr lang="en-US" sz="825" dirty="0">
                <a:solidFill>
                  <a:srgbClr val="000000"/>
                </a:solidFill>
                <a:latin typeface="Courier New" panose="02070309020205020404" pitchFamily="49" charset="0"/>
                <a:cs typeface="Courier New" panose="02070309020205020404" pitchFamily="49" charset="0"/>
              </a:rPr>
              <a:t>::mem2mem_xfer_a  </a:t>
            </a:r>
            <a:r>
              <a:rPr lang="en-US" sz="825" dirty="0" err="1">
                <a:solidFill>
                  <a:srgbClr val="000000"/>
                </a:solidFill>
                <a:latin typeface="Courier New" panose="02070309020205020404" pitchFamily="49" charset="0"/>
                <a:cs typeface="Courier New" panose="02070309020205020404" pitchFamily="49" charset="0"/>
              </a:rPr>
              <a:t>xfer</a:t>
            </a:r>
            <a:r>
              <a:rPr lang="en-US" sz="825" dirty="0">
                <a:solidFill>
                  <a:srgbClr val="000000"/>
                </a:solidFill>
                <a:latin typeface="Courier New" panose="02070309020205020404" pitchFamily="49" charset="0"/>
                <a:cs typeface="Courier New" panose="02070309020205020404" pitchFamily="49" charset="0"/>
              </a:rPr>
              <a:t>;</a:t>
            </a:r>
          </a:p>
          <a:p>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a:t>
            </a:r>
            <a:r>
              <a:rPr lang="en-US" sz="825" b="1" dirty="0">
                <a:solidFill>
                  <a:srgbClr val="7F0055"/>
                </a:solidFill>
                <a:latin typeface="Courier New" panose="02070309020205020404" pitchFamily="49" charset="0"/>
                <a:cs typeface="Courier New" panose="02070309020205020404" pitchFamily="49" charset="0"/>
              </a:rPr>
              <a:t>activity </a:t>
            </a:r>
            <a:r>
              <a:rPr lang="en-US" sz="825" dirty="0">
                <a:solidFill>
                  <a:srgbClr val="000000"/>
                </a:solidFill>
                <a:latin typeface="Courier New" panose="02070309020205020404" pitchFamily="49" charset="0"/>
                <a:cs typeface="Courier New" panose="02070309020205020404" pitchFamily="49" charset="0"/>
              </a:rPr>
              <a:t>{</a:t>
            </a:r>
          </a:p>
          <a:p>
            <a:r>
              <a:rPr lang="en-US" sz="825" dirty="0">
                <a:solidFill>
                  <a:srgbClr val="000000"/>
                </a:solidFill>
                <a:latin typeface="Courier New" panose="02070309020205020404" pitchFamily="49" charset="0"/>
                <a:cs typeface="Courier New" panose="02070309020205020404" pitchFamily="49" charset="0"/>
              </a:rPr>
              <a:t>    write </a:t>
            </a:r>
            <a:r>
              <a:rPr lang="en-US" sz="825" b="1" dirty="0">
                <a:solidFill>
                  <a:srgbClr val="7F0055"/>
                </a:solidFill>
                <a:latin typeface="Courier New" panose="02070309020205020404" pitchFamily="49" charset="0"/>
                <a:cs typeface="Courier New" panose="02070309020205020404" pitchFamily="49" charset="0"/>
              </a:rPr>
              <a:t>with</a:t>
            </a:r>
            <a:r>
              <a:rPr lang="en-US" sz="825" dirty="0">
                <a:solidFill>
                  <a:srgbClr val="000000"/>
                </a:solidFill>
                <a:latin typeface="Courier New" panose="02070309020205020404" pitchFamily="49" charset="0"/>
                <a:cs typeface="Courier New" panose="02070309020205020404" pitchFamily="49" charset="0"/>
              </a:rPr>
              <a:t> { </a:t>
            </a:r>
            <a:r>
              <a:rPr lang="en-US" sz="825" dirty="0" err="1">
                <a:solidFill>
                  <a:srgbClr val="000000"/>
                </a:solidFill>
                <a:latin typeface="Courier New" panose="02070309020205020404" pitchFamily="49" charset="0"/>
                <a:cs typeface="Courier New" panose="02070309020205020404" pitchFamily="49" charset="0"/>
              </a:rPr>
              <a:t>out_buff.seg.cacheable</a:t>
            </a:r>
            <a:r>
              <a:rPr lang="en-US" sz="825" dirty="0">
                <a:solidFill>
                  <a:srgbClr val="000000"/>
                </a:solidFill>
                <a:latin typeface="Courier New" panose="02070309020205020404" pitchFamily="49" charset="0"/>
                <a:cs typeface="Courier New" panose="02070309020205020404" pitchFamily="49" charset="0"/>
              </a:rPr>
              <a:t> == true; };</a:t>
            </a:r>
          </a:p>
          <a:p>
            <a:r>
              <a:rPr lang="en-US" sz="825" dirty="0">
                <a:solidFill>
                  <a:srgbClr val="000000"/>
                </a:solidFill>
                <a:latin typeface="Courier New" panose="02070309020205020404" pitchFamily="49" charset="0"/>
                <a:cs typeface="Courier New" panose="02070309020205020404" pitchFamily="49" charset="0"/>
              </a:rPr>
              <a:t>   </a:t>
            </a:r>
            <a:r>
              <a:rPr lang="en-US" sz="825" b="1" dirty="0">
                <a:solidFill>
                  <a:srgbClr val="7F0055"/>
                </a:solidFill>
                <a:latin typeface="Courier New" panose="02070309020205020404" pitchFamily="49" charset="0"/>
                <a:cs typeface="Courier New" panose="02070309020205020404" pitchFamily="49" charset="0"/>
              </a:rPr>
              <a:t> repeat </a:t>
            </a:r>
            <a:r>
              <a:rPr lang="en-US" sz="825" dirty="0">
                <a:solidFill>
                  <a:srgbClr val="000000"/>
                </a:solidFill>
                <a:latin typeface="Courier New" panose="02070309020205020404" pitchFamily="49" charset="0"/>
                <a:cs typeface="Courier New" panose="02070309020205020404" pitchFamily="49" charset="0"/>
              </a:rPr>
              <a:t>(20) {</a:t>
            </a:r>
          </a:p>
          <a:p>
            <a:r>
              <a:rPr lang="en-US" sz="825" b="1" dirty="0">
                <a:solidFill>
                  <a:srgbClr val="7F0055"/>
                </a:solidFill>
                <a:latin typeface="Courier New" panose="02070309020205020404" pitchFamily="49" charset="0"/>
                <a:cs typeface="Courier New" panose="02070309020205020404" pitchFamily="49" charset="0"/>
              </a:rPr>
              <a:t>       parallel </a:t>
            </a:r>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copy </a:t>
            </a:r>
            <a:r>
              <a:rPr lang="en-US" sz="825" b="1" dirty="0">
                <a:solidFill>
                  <a:srgbClr val="7F0055"/>
                </a:solidFill>
                <a:latin typeface="Courier New" panose="02070309020205020404" pitchFamily="49" charset="0"/>
                <a:cs typeface="Courier New" panose="02070309020205020404" pitchFamily="49" charset="0"/>
              </a:rPr>
              <a:t>with</a:t>
            </a:r>
            <a:r>
              <a:rPr lang="en-US" sz="825" dirty="0">
                <a:solidFill>
                  <a:srgbClr val="000000"/>
                </a:solidFill>
                <a:latin typeface="Courier New" panose="02070309020205020404" pitchFamily="49" charset="0"/>
                <a:cs typeface="Courier New" panose="02070309020205020404" pitchFamily="49" charset="0"/>
              </a:rPr>
              <a:t> { </a:t>
            </a:r>
            <a:r>
              <a:rPr lang="en-US" sz="825" dirty="0" err="1">
                <a:solidFill>
                  <a:srgbClr val="000000"/>
                </a:solidFill>
                <a:latin typeface="Courier New" panose="02070309020205020404" pitchFamily="49" charset="0"/>
                <a:cs typeface="Courier New" panose="02070309020205020404" pitchFamily="49" charset="0"/>
              </a:rPr>
              <a:t>core.instance_id</a:t>
            </a:r>
            <a:r>
              <a:rPr lang="en-US" sz="825" dirty="0">
                <a:solidFill>
                  <a:srgbClr val="000000"/>
                </a:solidFill>
                <a:latin typeface="Courier New" panose="02070309020205020404" pitchFamily="49" charset="0"/>
                <a:cs typeface="Courier New" panose="02070309020205020404" pitchFamily="49" charset="0"/>
              </a:rPr>
              <a:t> != </a:t>
            </a:r>
            <a:r>
              <a:rPr lang="en-US" sz="825" dirty="0" err="1">
                <a:solidFill>
                  <a:srgbClr val="000000"/>
                </a:solidFill>
                <a:latin typeface="Courier New" panose="02070309020205020404" pitchFamily="49" charset="0"/>
                <a:cs typeface="Courier New" panose="02070309020205020404" pitchFamily="49" charset="0"/>
              </a:rPr>
              <a:t>write.core.instance_id</a:t>
            </a:r>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xfer</a:t>
            </a:r>
            <a:r>
              <a:rPr lang="en-US" sz="825" dirty="0">
                <a:solidFill>
                  <a:srgbClr val="000000"/>
                </a:solidFill>
                <a:latin typeface="Courier New" panose="02070309020205020404" pitchFamily="49" charset="0"/>
                <a:cs typeface="Courier New" panose="02070309020205020404" pitchFamily="49" charset="0"/>
              </a:rPr>
              <a:t>;</a:t>
            </a:r>
          </a:p>
          <a:p>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    </a:t>
            </a:r>
            <a:r>
              <a:rPr lang="en-US" sz="825" b="1" dirty="0">
                <a:solidFill>
                  <a:srgbClr val="7F0055"/>
                </a:solidFill>
                <a:latin typeface="Courier New" panose="02070309020205020404" pitchFamily="49" charset="0"/>
                <a:cs typeface="Courier New" panose="02070309020205020404" pitchFamily="49" charset="0"/>
              </a:rPr>
              <a:t>bind</a:t>
            </a:r>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write.out_buff</a:t>
            </a:r>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copy.src_buff</a:t>
            </a:r>
            <a:r>
              <a:rPr lang="en-US" sz="825" dirty="0">
                <a:solidFill>
                  <a:srgbClr val="000000"/>
                </a:solidFill>
                <a:latin typeface="Courier New" panose="02070309020205020404" pitchFamily="49" charset="0"/>
                <a:cs typeface="Courier New" panose="02070309020205020404" pitchFamily="49" charset="0"/>
              </a:rPr>
              <a:t>, </a:t>
            </a:r>
            <a:r>
              <a:rPr lang="en-US" sz="825" dirty="0" err="1">
                <a:solidFill>
                  <a:srgbClr val="000000"/>
                </a:solidFill>
                <a:latin typeface="Courier New" panose="02070309020205020404" pitchFamily="49" charset="0"/>
                <a:cs typeface="Courier New" panose="02070309020205020404" pitchFamily="49" charset="0"/>
              </a:rPr>
              <a:t>dma_xfer.src_buff</a:t>
            </a:r>
            <a:r>
              <a:rPr lang="en-US" sz="825" dirty="0">
                <a:solidFill>
                  <a:srgbClr val="000000"/>
                </a:solidFill>
                <a:latin typeface="Courier New" panose="02070309020205020404" pitchFamily="49" charset="0"/>
                <a:cs typeface="Courier New" panose="02070309020205020404" pitchFamily="49" charset="0"/>
              </a:rPr>
              <a:t>};</a:t>
            </a:r>
          </a:p>
          <a:p>
            <a:r>
              <a:rPr lang="en-US" sz="825" dirty="0">
                <a:solidFill>
                  <a:srgbClr val="000000"/>
                </a:solidFill>
                <a:latin typeface="Courier New" panose="02070309020205020404" pitchFamily="49" charset="0"/>
                <a:cs typeface="Courier New" panose="02070309020205020404" pitchFamily="49" charset="0"/>
              </a:rPr>
              <a:t>  }</a:t>
            </a:r>
          </a:p>
          <a:p>
            <a:r>
              <a:rPr lang="en-US" sz="825" dirty="0">
                <a:solidFill>
                  <a:srgbClr val="000000"/>
                </a:solidFill>
                <a:latin typeface="Courier New" panose="02070309020205020404" pitchFamily="49" charset="0"/>
                <a:cs typeface="Courier New" panose="02070309020205020404" pitchFamily="49" charset="0"/>
              </a:rPr>
              <a:t>};</a:t>
            </a:r>
          </a:p>
        </p:txBody>
      </p:sp>
      <p:cxnSp>
        <p:nvCxnSpPr>
          <p:cNvPr id="7" name="Straight Arrow Connector 6"/>
          <p:cNvCxnSpPr>
            <a:stCxn id="6" idx="4"/>
            <a:endCxn id="9" idx="0"/>
          </p:cNvCxnSpPr>
          <p:nvPr/>
        </p:nvCxnSpPr>
        <p:spPr>
          <a:xfrm flipH="1">
            <a:off x="6181221" y="2950725"/>
            <a:ext cx="785915" cy="1006258"/>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7" idx="1"/>
            <a:endCxn id="9" idx="7"/>
          </p:cNvCxnSpPr>
          <p:nvPr/>
        </p:nvCxnSpPr>
        <p:spPr>
          <a:xfrm flipH="1">
            <a:off x="6457006" y="3564908"/>
            <a:ext cx="270570" cy="449199"/>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586136" y="2594715"/>
            <a:ext cx="762000" cy="356010"/>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write_data_a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88" b="1" dirty="0">
                <a:solidFill>
                  <a:srgbClr val="000000"/>
                </a:solidFill>
                <a:ea typeface="Calibri" panose="020F0502020204030204" pitchFamily="34" charset="0"/>
                <a:cs typeface="Arial" panose="020B0604020202020204" pitchFamily="34" charset="0"/>
              </a:rPr>
              <a:t>core</a:t>
            </a:r>
            <a:endParaRPr lang="en-US" sz="700" b="1" dirty="0">
              <a:solidFill>
                <a:srgbClr val="000000"/>
              </a:solidFill>
              <a:ea typeface="Calibri" panose="020F0502020204030204" pitchFamily="34" charset="0"/>
              <a:cs typeface="Arial" panose="020B0604020202020204" pitchFamily="34" charset="0"/>
            </a:endParaRPr>
          </a:p>
        </p:txBody>
      </p:sp>
      <p:cxnSp>
        <p:nvCxnSpPr>
          <p:cNvPr id="8" name="Straight Arrow Connector 7"/>
          <p:cNvCxnSpPr>
            <a:stCxn id="6" idx="4"/>
            <a:endCxn id="17" idx="0"/>
          </p:cNvCxnSpPr>
          <p:nvPr/>
        </p:nvCxnSpPr>
        <p:spPr>
          <a:xfrm>
            <a:off x="6967136" y="2950725"/>
            <a:ext cx="1" cy="372661"/>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7576" y="3323386"/>
            <a:ext cx="479120" cy="483044"/>
          </a:xfrm>
          <a:prstGeom prst="rect">
            <a:avLst/>
          </a:prstGeom>
          <a:solidFill>
            <a:schemeClr val="accent6">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ts val="700"/>
              </a:lnSpc>
            </a:pPr>
            <a:r>
              <a:rPr lang="en-US" sz="900" b="1" dirty="0" err="1">
                <a:solidFill>
                  <a:srgbClr val="000000"/>
                </a:solidFill>
                <a:ea typeface="Calibri" panose="020F0502020204030204" pitchFamily="34" charset="0"/>
                <a:cs typeface="Arial" panose="020B0604020202020204" pitchFamily="34" charset="0"/>
              </a:rPr>
              <a:t>databuf</a:t>
            </a:r>
            <a:endParaRPr lang="en-US" sz="900" b="1" dirty="0">
              <a:solidFill>
                <a:srgbClr val="000000"/>
              </a:solidFill>
              <a:ea typeface="Calibri" panose="020F0502020204030204" pitchFamily="34" charset="0"/>
              <a:cs typeface="Arial" panose="020B0604020202020204" pitchFamily="34" charset="0"/>
            </a:endParaRPr>
          </a:p>
          <a:p>
            <a:pPr algn="ctr">
              <a:lnSpc>
                <a:spcPts val="700"/>
              </a:lnSpc>
            </a:pPr>
            <a:r>
              <a:rPr lang="en-US" sz="788" b="1" dirty="0">
                <a:solidFill>
                  <a:srgbClr val="000000"/>
                </a:solidFill>
                <a:ea typeface="Calibri" panose="020F0502020204030204" pitchFamily="34" charset="0"/>
                <a:cs typeface="Arial" panose="020B0604020202020204" pitchFamily="34" charset="0"/>
              </a:rPr>
              <a:t>size</a:t>
            </a:r>
            <a:br>
              <a:rPr lang="en-US" sz="788" b="1" dirty="0">
                <a:solidFill>
                  <a:srgbClr val="000000"/>
                </a:solidFill>
                <a:ea typeface="Calibri" panose="020F0502020204030204" pitchFamily="34" charset="0"/>
                <a:cs typeface="Arial" panose="020B0604020202020204" pitchFamily="34" charset="0"/>
              </a:rPr>
            </a:br>
            <a:r>
              <a:rPr lang="en-US" sz="788" b="1" dirty="0" err="1">
                <a:solidFill>
                  <a:srgbClr val="000000"/>
                </a:solidFill>
                <a:ea typeface="Calibri" panose="020F0502020204030204" pitchFamily="34" charset="0"/>
                <a:cs typeface="Arial" panose="020B0604020202020204" pitchFamily="34" charset="0"/>
              </a:rPr>
              <a:t>addr</a:t>
            </a:r>
            <a:endParaRPr lang="en-US" sz="788" b="1" dirty="0">
              <a:solidFill>
                <a:srgbClr val="000000"/>
              </a:solidFill>
              <a:ea typeface="Calibri" panose="020F0502020204030204" pitchFamily="34" charset="0"/>
              <a:cs typeface="Arial" panose="020B0604020202020204" pitchFamily="34" charset="0"/>
            </a:endParaRPr>
          </a:p>
          <a:p>
            <a:pPr algn="ctr">
              <a:lnSpc>
                <a:spcPts val="700"/>
              </a:lnSpc>
            </a:pPr>
            <a:r>
              <a:rPr lang="en-US" sz="788" b="1" dirty="0">
                <a:solidFill>
                  <a:srgbClr val="000000"/>
                </a:solidFill>
                <a:ea typeface="Calibri" panose="020F0502020204030204" pitchFamily="34" charset="0"/>
                <a:cs typeface="Arial" panose="020B0604020202020204" pitchFamily="34" charset="0"/>
              </a:rPr>
              <a:t>tag</a:t>
            </a:r>
          </a:p>
          <a:p>
            <a:pPr algn="ctr">
              <a:lnSpc>
                <a:spcPts val="700"/>
              </a:lnSpc>
            </a:pPr>
            <a:r>
              <a:rPr lang="en-US" sz="788" b="1" dirty="0">
                <a:solidFill>
                  <a:srgbClr val="000000"/>
                </a:solidFill>
                <a:ea typeface="Calibri" panose="020F0502020204030204" pitchFamily="34" charset="0"/>
                <a:cs typeface="Arial" panose="020B0604020202020204" pitchFamily="34" charset="0"/>
              </a:rPr>
              <a:t>cacheable</a:t>
            </a:r>
          </a:p>
        </p:txBody>
      </p:sp>
      <p:cxnSp>
        <p:nvCxnSpPr>
          <p:cNvPr id="19" name="Straight Arrow Connector 18"/>
          <p:cNvCxnSpPr>
            <a:stCxn id="17" idx="3"/>
            <a:endCxn id="15" idx="1"/>
          </p:cNvCxnSpPr>
          <p:nvPr/>
        </p:nvCxnSpPr>
        <p:spPr>
          <a:xfrm>
            <a:off x="7206696" y="3564908"/>
            <a:ext cx="231741" cy="444267"/>
          </a:xfrm>
          <a:prstGeom prst="straightConnector1">
            <a:avLst/>
          </a:prstGeom>
          <a:ln>
            <a:solidFill>
              <a:schemeClr val="bg2">
                <a:lumMod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4"/>
            <a:endCxn id="15" idx="0"/>
          </p:cNvCxnSpPr>
          <p:nvPr/>
        </p:nvCxnSpPr>
        <p:spPr>
          <a:xfrm>
            <a:off x="6967136" y="2950725"/>
            <a:ext cx="747088" cy="1001326"/>
          </a:xfrm>
          <a:prstGeom prst="straightConnector1">
            <a:avLst/>
          </a:prstGeom>
          <a:ln>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91200" y="3956983"/>
            <a:ext cx="780040"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dirty="0" err="1">
                <a:solidFill>
                  <a:srgbClr val="000000"/>
                </a:solidFill>
                <a:ea typeface="Calibri" panose="020F0502020204030204" pitchFamily="34" charset="0"/>
                <a:cs typeface="Arial" panose="020B0604020202020204" pitchFamily="34" charset="0"/>
              </a:rPr>
              <a:t>copy_data_a</a:t>
            </a:r>
            <a:endParaRPr lang="en-US" sz="900" b="1" dirty="0">
              <a:solidFill>
                <a:srgbClr val="000000"/>
              </a:solidFill>
              <a:ea typeface="Calibri" panose="020F0502020204030204" pitchFamily="34" charset="0"/>
              <a:cs typeface="Arial" panose="020B0604020202020204" pitchFamily="34" charset="0"/>
            </a:endParaRPr>
          </a:p>
          <a:p>
            <a:pPr algn="ctr">
              <a:lnSpc>
                <a:spcPct val="107000"/>
              </a:lnSpc>
            </a:pPr>
            <a:r>
              <a:rPr lang="en-US" sz="788" b="1" dirty="0">
                <a:solidFill>
                  <a:srgbClr val="000000"/>
                </a:solidFill>
                <a:ea typeface="Calibri" panose="020F0502020204030204" pitchFamily="34" charset="0"/>
                <a:cs typeface="Arial" panose="020B0604020202020204" pitchFamily="34" charset="0"/>
              </a:rPr>
              <a:t>core</a:t>
            </a:r>
            <a:endParaRPr lang="en-US" sz="700" dirty="0">
              <a:solidFill>
                <a:prstClr val="white"/>
              </a:solidFill>
              <a:ea typeface="Calibri" panose="020F0502020204030204" pitchFamily="34" charset="0"/>
              <a:cs typeface="Arial" panose="020B0604020202020204" pitchFamily="34" charset="0"/>
            </a:endParaRPr>
          </a:p>
        </p:txBody>
      </p:sp>
      <p:sp>
        <p:nvSpPr>
          <p:cNvPr id="15" name="Oval 14"/>
          <p:cNvSpPr/>
          <p:nvPr/>
        </p:nvSpPr>
        <p:spPr>
          <a:xfrm>
            <a:off x="7324203" y="3952051"/>
            <a:ext cx="780040" cy="390068"/>
          </a:xfrm>
          <a:prstGeom prst="ellipse">
            <a:avLst/>
          </a:prstGeom>
          <a:solidFill>
            <a:schemeClr val="accent1">
              <a:lumMod val="40000"/>
              <a:lumOff val="60000"/>
            </a:schemeClr>
          </a:solidFill>
          <a:ln w="190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a:lnSpc>
                <a:spcPct val="107000"/>
              </a:lnSpc>
            </a:pPr>
            <a:r>
              <a:rPr lang="en-US" sz="900" b="1" u="sng" dirty="0">
                <a:solidFill>
                  <a:srgbClr val="000000"/>
                </a:solidFill>
                <a:ea typeface="Calibri" panose="020F0502020204030204" pitchFamily="34" charset="0"/>
                <a:cs typeface="Arial" panose="020B0604020202020204" pitchFamily="34" charset="0"/>
              </a:rPr>
              <a:t>m2m_xfer_a</a:t>
            </a:r>
          </a:p>
          <a:p>
            <a:pPr algn="ctr">
              <a:lnSpc>
                <a:spcPct val="107000"/>
              </a:lnSpc>
            </a:pPr>
            <a:r>
              <a:rPr lang="en-US" sz="750" b="1" u="sng" dirty="0">
                <a:solidFill>
                  <a:srgbClr val="000000"/>
                </a:solidFill>
                <a:ea typeface="Calibri" panose="020F0502020204030204" pitchFamily="34" charset="0"/>
                <a:cs typeface="Arial" panose="020B0604020202020204" pitchFamily="34" charset="0"/>
              </a:rPr>
              <a:t>DMA</a:t>
            </a:r>
            <a:endParaRPr lang="en-US" sz="700" u="sng" dirty="0">
              <a:solidFill>
                <a:prstClr val="white"/>
              </a:solidFill>
              <a:ea typeface="Calibri" panose="020F0502020204030204" pitchFamily="34" charset="0"/>
              <a:cs typeface="Arial" panose="020B0604020202020204" pitchFamily="34" charset="0"/>
            </a:endParaRPr>
          </a:p>
        </p:txBody>
      </p:sp>
      <p:sp>
        <p:nvSpPr>
          <p:cNvPr id="28" name="Line Callout 1 27"/>
          <p:cNvSpPr/>
          <p:nvPr/>
        </p:nvSpPr>
        <p:spPr>
          <a:xfrm>
            <a:off x="4267200" y="2343150"/>
            <a:ext cx="2281358" cy="632697"/>
          </a:xfrm>
          <a:prstGeom prst="borderCallout1">
            <a:avLst>
              <a:gd name="adj1" fmla="val 99594"/>
              <a:gd name="adj2" fmla="val 48523"/>
              <a:gd name="adj3" fmla="val 99536"/>
              <a:gd name="adj4" fmla="val 48355"/>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Actions can be realized with true RTL CPUs / device, or with </a:t>
            </a:r>
            <a:r>
              <a:rPr lang="en-US" sz="1200" dirty="0" err="1">
                <a:solidFill>
                  <a:schemeClr val="tx1"/>
                </a:solidFill>
                <a:latin typeface="Arial" panose="020B0604020202020204" pitchFamily="34" charset="0"/>
                <a:cs typeface="Arial" panose="020B0604020202020204" pitchFamily="34" charset="0"/>
              </a:rPr>
              <a:t>testbench</a:t>
            </a:r>
            <a:r>
              <a:rPr lang="en-US" sz="1200" dirty="0">
                <a:solidFill>
                  <a:schemeClr val="tx1"/>
                </a:solidFill>
                <a:latin typeface="Arial" panose="020B0604020202020204" pitchFamily="34" charset="0"/>
                <a:cs typeface="Arial" panose="020B0604020202020204" pitchFamily="34" charset="0"/>
              </a:rPr>
              <a:t> bus </a:t>
            </a:r>
            <a:r>
              <a:rPr lang="en-US" sz="1200" dirty="0" err="1">
                <a:solidFill>
                  <a:schemeClr val="tx1"/>
                </a:solidFill>
                <a:latin typeface="Arial" panose="020B0604020202020204" pitchFamily="34" charset="0"/>
                <a:cs typeface="Arial" panose="020B0604020202020204" pitchFamily="34" charset="0"/>
              </a:rPr>
              <a:t>transactors</a:t>
            </a:r>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par>
                                <p:cTn id="27" presetID="22" presetClass="entr" presetSubtype="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Layering System Power Concern</a:t>
            </a:r>
            <a:endParaRPr lang="en-US" dirty="0"/>
          </a:p>
        </p:txBody>
      </p:sp>
      <p:sp>
        <p:nvSpPr>
          <p:cNvPr id="37" name="Content Placeholder 2"/>
          <p:cNvSpPr>
            <a:spLocks noGrp="1"/>
          </p:cNvSpPr>
          <p:nvPr>
            <p:ph idx="1"/>
          </p:nvPr>
        </p:nvSpPr>
        <p:spPr/>
        <p:txBody>
          <a:bodyPr/>
          <a:lstStyle/>
          <a:p>
            <a:r>
              <a:rPr lang="en-US" dirty="0"/>
              <a:t>Two power domains A, and B</a:t>
            </a:r>
          </a:p>
          <a:p>
            <a:pPr lvl="1"/>
            <a:r>
              <a:rPr lang="en-US" dirty="0"/>
              <a:t>Each power can be in mode S0 (active), S1  S2 (sleep modes)</a:t>
            </a:r>
          </a:p>
          <a:p>
            <a:r>
              <a:rPr lang="en-US" dirty="0"/>
              <a:t>Subsystem operations depend on respective domain active state</a:t>
            </a:r>
          </a:p>
          <a:p>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35</a:t>
            </a:fld>
            <a:endParaRPr lang="en-US" dirty="0"/>
          </a:p>
        </p:txBody>
      </p:sp>
      <p:sp>
        <p:nvSpPr>
          <p:cNvPr id="56" name="Rectangle 55"/>
          <p:cNvSpPr/>
          <p:nvPr/>
        </p:nvSpPr>
        <p:spPr>
          <a:xfrm>
            <a:off x="1539566" y="2266950"/>
            <a:ext cx="1272968" cy="27006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t>TB</a:t>
            </a:r>
          </a:p>
        </p:txBody>
      </p:sp>
      <p:sp>
        <p:nvSpPr>
          <p:cNvPr id="57" name="Rectangle 56"/>
          <p:cNvSpPr/>
          <p:nvPr/>
        </p:nvSpPr>
        <p:spPr bwMode="auto">
          <a:xfrm>
            <a:off x="3048000" y="2266950"/>
            <a:ext cx="4594250" cy="270060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6" name="Rectangle 95"/>
          <p:cNvSpPr/>
          <p:nvPr/>
        </p:nvSpPr>
        <p:spPr>
          <a:xfrm>
            <a:off x="3200502" y="2487888"/>
            <a:ext cx="1308360" cy="2429478"/>
          </a:xfrm>
          <a:prstGeom prst="rect">
            <a:avLst/>
          </a:prstGeom>
          <a:solidFill>
            <a:schemeClr val="accent1">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rtlCol="0" anchor="ctr" anchorCtr="0"/>
          <a:lstStyle/>
          <a:p>
            <a:endParaRPr lang="en-US" dirty="0">
              <a:solidFill>
                <a:schemeClr val="tx1"/>
              </a:solidFill>
            </a:endParaRPr>
          </a:p>
          <a:p>
            <a:r>
              <a:rPr lang="en-US" dirty="0">
                <a:solidFill>
                  <a:schemeClr val="tx1"/>
                </a:solidFill>
              </a:rPr>
              <a:t>Domain</a:t>
            </a:r>
            <a:br>
              <a:rPr lang="en-US" dirty="0">
                <a:solidFill>
                  <a:schemeClr val="tx1"/>
                </a:solidFill>
              </a:rPr>
            </a:br>
            <a:r>
              <a:rPr lang="en-US" dirty="0">
                <a:solidFill>
                  <a:schemeClr val="tx1"/>
                </a:solidFill>
              </a:rPr>
              <a:t>     A</a:t>
            </a:r>
          </a:p>
        </p:txBody>
      </p:sp>
      <p:sp>
        <p:nvSpPr>
          <p:cNvPr id="97" name="Rectangle 96"/>
          <p:cNvSpPr/>
          <p:nvPr/>
        </p:nvSpPr>
        <p:spPr>
          <a:xfrm>
            <a:off x="6535373" y="2724150"/>
            <a:ext cx="1043478" cy="2158925"/>
          </a:xfrm>
          <a:prstGeom prst="rect">
            <a:avLst/>
          </a:prstGeom>
          <a:solidFill>
            <a:schemeClr val="accent1">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algn="ctr"/>
            <a:r>
              <a:rPr lang="en-US" dirty="0">
                <a:solidFill>
                  <a:schemeClr val="tx1"/>
                </a:solidFill>
              </a:rPr>
              <a:t>Domain B</a:t>
            </a:r>
          </a:p>
        </p:txBody>
      </p:sp>
      <p:sp>
        <p:nvSpPr>
          <p:cNvPr id="58" name="Rectangle 57"/>
          <p:cNvSpPr/>
          <p:nvPr/>
        </p:nvSpPr>
        <p:spPr bwMode="auto">
          <a:xfrm>
            <a:off x="3505200" y="443415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59" name="Diamond 58"/>
          <p:cNvSpPr/>
          <p:nvPr/>
        </p:nvSpPr>
        <p:spPr bwMode="auto">
          <a:xfrm>
            <a:off x="3429000" y="458518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0" name="Left-Right Arrow 59"/>
          <p:cNvSpPr/>
          <p:nvPr/>
        </p:nvSpPr>
        <p:spPr bwMode="auto">
          <a:xfrm>
            <a:off x="3124200" y="458655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1" name="Rectangle 60"/>
          <p:cNvSpPr/>
          <p:nvPr/>
        </p:nvSpPr>
        <p:spPr bwMode="auto">
          <a:xfrm>
            <a:off x="5638800" y="4434153"/>
            <a:ext cx="676422" cy="48463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DDR</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MEM</a:t>
            </a:r>
          </a:p>
        </p:txBody>
      </p:sp>
      <p:sp>
        <p:nvSpPr>
          <p:cNvPr id="62" name="Diamond 61"/>
          <p:cNvSpPr/>
          <p:nvPr/>
        </p:nvSpPr>
        <p:spPr bwMode="auto">
          <a:xfrm>
            <a:off x="2971800" y="458655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3" name="Diamond 62"/>
          <p:cNvSpPr/>
          <p:nvPr/>
        </p:nvSpPr>
        <p:spPr bwMode="auto">
          <a:xfrm>
            <a:off x="4114800" y="435795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4" name="Left-Right Arrow 63"/>
          <p:cNvSpPr/>
          <p:nvPr/>
        </p:nvSpPr>
        <p:spPr bwMode="auto">
          <a:xfrm>
            <a:off x="3572022" y="3368874"/>
            <a:ext cx="384048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5" name="Diamond 64"/>
          <p:cNvSpPr/>
          <p:nvPr/>
        </p:nvSpPr>
        <p:spPr bwMode="auto">
          <a:xfrm>
            <a:off x="5940730" y="435795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6" name="Left-Right Arrow 65"/>
          <p:cNvSpPr/>
          <p:nvPr/>
        </p:nvSpPr>
        <p:spPr bwMode="auto">
          <a:xfrm rot="5400000">
            <a:off x="3752866" y="384684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7" name="Left-Right Arrow 66"/>
          <p:cNvSpPr/>
          <p:nvPr/>
        </p:nvSpPr>
        <p:spPr bwMode="auto">
          <a:xfrm rot="5400000">
            <a:off x="5578514" y="384713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8" name="Rectangle 67"/>
          <p:cNvSpPr/>
          <p:nvPr/>
        </p:nvSpPr>
        <p:spPr bwMode="auto">
          <a:xfrm>
            <a:off x="4657578" y="382455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69" name="Diamond 68"/>
          <p:cNvSpPr/>
          <p:nvPr/>
        </p:nvSpPr>
        <p:spPr bwMode="auto">
          <a:xfrm>
            <a:off x="4953000" y="374835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0" name="Left-Right Arrow 69"/>
          <p:cNvSpPr/>
          <p:nvPr/>
        </p:nvSpPr>
        <p:spPr bwMode="auto">
          <a:xfrm rot="5400000">
            <a:off x="4864608" y="315378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1" name="Left-Right Arrow 70"/>
          <p:cNvSpPr/>
          <p:nvPr/>
        </p:nvSpPr>
        <p:spPr bwMode="auto">
          <a:xfrm rot="5400000">
            <a:off x="4899372" y="354232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72" name="Group 71"/>
          <p:cNvGrpSpPr/>
          <p:nvPr/>
        </p:nvGrpSpPr>
        <p:grpSpPr>
          <a:xfrm>
            <a:off x="4657578" y="2440519"/>
            <a:ext cx="896368" cy="534731"/>
            <a:chOff x="4025728" y="1900753"/>
            <a:chExt cx="896368" cy="534731"/>
          </a:xfrm>
        </p:grpSpPr>
        <p:sp>
          <p:nvSpPr>
            <p:cNvPr id="73" name="Rectangle 72"/>
            <p:cNvSpPr/>
            <p:nvPr/>
          </p:nvSpPr>
          <p:spPr bwMode="auto">
            <a:xfrm>
              <a:off x="4169474" y="1900753"/>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4" name="Rectangle 73"/>
            <p:cNvSpPr/>
            <p:nvPr/>
          </p:nvSpPr>
          <p:spPr bwMode="auto">
            <a:xfrm>
              <a:off x="4121559" y="1948121"/>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5" name="Rectangle 74"/>
            <p:cNvSpPr/>
            <p:nvPr/>
          </p:nvSpPr>
          <p:spPr bwMode="auto">
            <a:xfrm>
              <a:off x="4073644" y="1995599"/>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6" name="Rectangle 75"/>
            <p:cNvSpPr/>
            <p:nvPr/>
          </p:nvSpPr>
          <p:spPr bwMode="auto">
            <a:xfrm>
              <a:off x="4025728" y="2043371"/>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CPU</a:t>
              </a:r>
            </a:p>
          </p:txBody>
        </p:sp>
      </p:grpSp>
      <p:sp>
        <p:nvSpPr>
          <p:cNvPr id="77" name="Diamond 76"/>
          <p:cNvSpPr/>
          <p:nvPr/>
        </p:nvSpPr>
        <p:spPr bwMode="auto">
          <a:xfrm>
            <a:off x="4953000" y="290940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8" name="Rectangle 77"/>
          <p:cNvSpPr/>
          <p:nvPr/>
        </p:nvSpPr>
        <p:spPr bwMode="auto">
          <a:xfrm>
            <a:off x="6678099" y="4434154"/>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Graphics</a:t>
            </a:r>
          </a:p>
        </p:txBody>
      </p:sp>
      <p:sp>
        <p:nvSpPr>
          <p:cNvPr id="79" name="Diamond 78"/>
          <p:cNvSpPr/>
          <p:nvPr/>
        </p:nvSpPr>
        <p:spPr bwMode="auto">
          <a:xfrm>
            <a:off x="7015554" y="435795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0" name="Left-Right Arrow 79"/>
          <p:cNvSpPr/>
          <p:nvPr/>
        </p:nvSpPr>
        <p:spPr bwMode="auto">
          <a:xfrm rot="5400000">
            <a:off x="6657126" y="3846563"/>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1" name="Rectangle 80"/>
          <p:cNvSpPr/>
          <p:nvPr/>
        </p:nvSpPr>
        <p:spPr bwMode="auto">
          <a:xfrm>
            <a:off x="1828800" y="4405396"/>
            <a:ext cx="838200" cy="51197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t>VIP</a:t>
            </a:r>
            <a:endParaRPr kumimoji="0" lang="en-US" sz="1400" b="0" i="0" u="none" strike="noStrike" cap="none" normalizeH="0" baseline="0" dirty="0">
              <a:ln>
                <a:noFill/>
              </a:ln>
              <a:solidFill>
                <a:schemeClr val="tx1"/>
              </a:solidFill>
              <a:effectLst/>
              <a:latin typeface="Arial" charset="0"/>
            </a:endParaRPr>
          </a:p>
        </p:txBody>
      </p:sp>
      <p:sp>
        <p:nvSpPr>
          <p:cNvPr id="82" name="Left-Right Arrow 81"/>
          <p:cNvSpPr/>
          <p:nvPr/>
        </p:nvSpPr>
        <p:spPr bwMode="auto">
          <a:xfrm>
            <a:off x="2664823" y="4587226"/>
            <a:ext cx="295422" cy="152400"/>
          </a:xfrm>
          <a:prstGeom prst="lef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1" name="Rectangle 90"/>
          <p:cNvSpPr/>
          <p:nvPr/>
        </p:nvSpPr>
        <p:spPr bwMode="auto">
          <a:xfrm>
            <a:off x="3332433" y="2604392"/>
            <a:ext cx="82731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Crypto</a:t>
            </a:r>
          </a:p>
        </p:txBody>
      </p:sp>
      <p:sp>
        <p:nvSpPr>
          <p:cNvPr id="94" name="Diamond 93"/>
          <p:cNvSpPr/>
          <p:nvPr/>
        </p:nvSpPr>
        <p:spPr bwMode="auto">
          <a:xfrm>
            <a:off x="3669888" y="292472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5" name="Left-Right Arrow 94"/>
          <p:cNvSpPr/>
          <p:nvPr/>
        </p:nvSpPr>
        <p:spPr bwMode="auto">
          <a:xfrm rot="5400000">
            <a:off x="3581496" y="3167412"/>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9" name="Line Callout 1 38"/>
          <p:cNvSpPr/>
          <p:nvPr/>
        </p:nvSpPr>
        <p:spPr>
          <a:xfrm>
            <a:off x="7275989" y="3593684"/>
            <a:ext cx="1818077" cy="666649"/>
          </a:xfrm>
          <a:prstGeom prst="borderCallout1">
            <a:avLst>
              <a:gd name="adj1" fmla="val 41526"/>
              <a:gd name="adj2" fmla="val -142"/>
              <a:gd name="adj3" fmla="val 41384"/>
              <a:gd name="adj4" fmla="val -196"/>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Should reuse base model of behaviors and scenarios as is!</a:t>
            </a:r>
          </a:p>
        </p:txBody>
      </p:sp>
    </p:spTree>
    <p:extLst>
      <p:ext uri="{BB962C8B-B14F-4D97-AF65-F5344CB8AC3E}">
        <p14:creationId xmlns:p14="http://schemas.microsoft.com/office/powerpoint/2010/main" val="61215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75257"/>
            <a:ext cx="8229600" cy="857250"/>
          </a:xfrm>
        </p:spPr>
        <p:txBody>
          <a:bodyPr>
            <a:normAutofit fontScale="90000"/>
          </a:bodyPr>
          <a:lstStyle/>
          <a:p>
            <a:r>
              <a:rPr lang="en-US" dirty="0"/>
              <a:t>Defining Power Logic</a:t>
            </a:r>
            <a:br>
              <a:rPr lang="en-US" dirty="0"/>
            </a:br>
            <a:r>
              <a:rPr lang="en-US" sz="2700" dirty="0">
                <a:solidFill>
                  <a:srgbClr val="FF0000"/>
                </a:solidFill>
              </a:rPr>
              <a:t>Step #1: Modeling</a:t>
            </a:r>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36</a:t>
            </a:fld>
            <a:endParaRPr lang="en-US" dirty="0"/>
          </a:p>
        </p:txBody>
      </p:sp>
      <p:sp>
        <p:nvSpPr>
          <p:cNvPr id="5" name="Rectangle 4"/>
          <p:cNvSpPr/>
          <p:nvPr/>
        </p:nvSpPr>
        <p:spPr>
          <a:xfrm>
            <a:off x="1600200" y="1200150"/>
            <a:ext cx="2800350" cy="306391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err="1">
                <a:solidFill>
                  <a:srgbClr val="7F0055"/>
                </a:solidFill>
                <a:latin typeface="Courier New" panose="02070309020205020404" pitchFamily="49" charset="0"/>
                <a:ea typeface="Times New Roman"/>
                <a:cs typeface="Courier New" panose="02070309020205020404" pitchFamily="49" charset="0"/>
              </a:rPr>
              <a:t>enum</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power_state_e</a:t>
            </a:r>
            <a:r>
              <a:rPr lang="en-US" sz="900" dirty="0">
                <a:solidFill>
                  <a:srgbClr val="000000"/>
                </a:solidFill>
                <a:latin typeface="Courier New" panose="02070309020205020404" pitchFamily="49" charset="0"/>
                <a:ea typeface="Times New Roman"/>
                <a:cs typeface="Courier New" panose="02070309020205020404" pitchFamily="49" charset="0"/>
              </a:rPr>
              <a:t> {S0, S1, S2};</a:t>
            </a:r>
          </a:p>
          <a:p>
            <a:pPr>
              <a:lnSpc>
                <a:spcPct val="110000"/>
              </a:lnSpc>
            </a:pPr>
            <a:endParaRPr lang="en-US" sz="900" dirty="0">
              <a:solidFill>
                <a:srgbClr val="000000"/>
              </a:solidFill>
              <a:latin typeface="Courier New" panose="02070309020205020404" pitchFamily="49" charset="0"/>
              <a:ea typeface="Times New Roman"/>
              <a:cs typeface="Courier New" panose="02070309020205020404" pitchFamily="49" charset="0"/>
            </a:endParaRPr>
          </a:p>
          <a:p>
            <a:pPr>
              <a:lnSpc>
                <a:spcPct val="110000"/>
              </a:lnSpc>
            </a:pPr>
            <a:r>
              <a:rPr lang="en-US" sz="900" b="1">
                <a:solidFill>
                  <a:srgbClr val="7F0055"/>
                </a:solidFill>
                <a:latin typeface="Courier New" panose="02070309020205020404" pitchFamily="49" charset="0"/>
                <a:ea typeface="Times New Roman"/>
                <a:cs typeface="Courier New" panose="02070309020205020404" pitchFamily="49" charset="0"/>
              </a:rPr>
              <a:t>state</a:t>
            </a:r>
            <a:r>
              <a:rPr lang="en-US" sz="900">
                <a:solidFill>
                  <a:srgbClr val="000000"/>
                </a:solidFill>
                <a:latin typeface="Courier New" panose="02070309020205020404" pitchFamily="49" charset="0"/>
                <a:ea typeface="Times New Roman"/>
                <a:cs typeface="Courier New" panose="02070309020205020404" pitchFamily="49" charset="0"/>
              </a:rPr>
              <a:t> power_state_s </a:t>
            </a:r>
            <a:r>
              <a:rPr lang="en-US" sz="900" dirty="0">
                <a:solidFill>
                  <a:srgbClr val="000000"/>
                </a:solidFill>
                <a:latin typeface="Courier New" panose="02070309020205020404" pitchFamily="49" charset="0"/>
                <a:ea typeface="Times New Roman"/>
                <a:cs typeface="Courier New" panose="02070309020205020404" pitchFamily="49" charset="0"/>
              </a:rPr>
              <a:t>{</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rand</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power_state_e</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dmn_A</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dmn_B</a:t>
            </a:r>
            <a:r>
              <a:rPr lang="en-US" sz="900" dirty="0">
                <a:solidFill>
                  <a:srgbClr val="000000"/>
                </a:solidFill>
                <a:latin typeface="Courier New" panose="02070309020205020404" pitchFamily="49" charset="0"/>
                <a:ea typeface="Times New Roman"/>
                <a:cs typeface="Courier New" panose="02070309020205020404" pitchFamily="49" charset="0"/>
              </a:rPr>
              <a:t>;</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  constraint</a:t>
            </a:r>
            <a:r>
              <a:rPr lang="en-US" sz="900" dirty="0">
                <a:solidFill>
                  <a:srgbClr val="000000"/>
                </a:solidFill>
                <a:latin typeface="Courier New" panose="02070309020205020404" pitchFamily="49" charset="0"/>
                <a:ea typeface="Times New Roman"/>
                <a:cs typeface="Courier New" panose="02070309020205020404" pitchFamily="49" charset="0"/>
              </a:rPr>
              <a:t> initial -&gt; {</a:t>
            </a:r>
            <a:r>
              <a:rPr lang="en-US" sz="900" dirty="0">
                <a:solidFill>
                  <a:prstClr val="black"/>
                </a:solidFill>
                <a:latin typeface="Courier New" panose="02070309020205020404" pitchFamily="49" charset="0"/>
                <a:ea typeface="Times New Roman"/>
                <a:cs typeface="Courier New" panose="02070309020205020404" pitchFamily="49" charset="0"/>
              </a:rPr>
              <a:t/>
            </a:r>
            <a:br>
              <a:rPr lang="en-US" sz="900" dirty="0">
                <a:solidFill>
                  <a:prstClr val="black"/>
                </a:solidFill>
                <a:latin typeface="Courier New" panose="02070309020205020404" pitchFamily="49" charset="0"/>
                <a:ea typeface="Times New Roman"/>
                <a:cs typeface="Courier New" panose="02070309020205020404" pitchFamily="49" charset="0"/>
              </a:rPr>
            </a:b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dmn_A</a:t>
            </a:r>
            <a:r>
              <a:rPr lang="en-US" sz="900" dirty="0">
                <a:solidFill>
                  <a:srgbClr val="000000"/>
                </a:solidFill>
                <a:latin typeface="Courier New" panose="02070309020205020404" pitchFamily="49" charset="0"/>
                <a:ea typeface="Times New Roman"/>
                <a:cs typeface="Courier New" panose="02070309020205020404" pitchFamily="49" charset="0"/>
              </a:rPr>
              <a:t> == S0 ;</a:t>
            </a:r>
            <a:r>
              <a:rPr lang="en-US" sz="900" dirty="0">
                <a:solidFill>
                  <a:prstClr val="black"/>
                </a:solidFill>
                <a:latin typeface="Courier New" panose="02070309020205020404" pitchFamily="49" charset="0"/>
                <a:ea typeface="Times New Roman"/>
                <a:cs typeface="Courier New" panose="02070309020205020404" pitchFamily="49" charset="0"/>
              </a:rPr>
              <a:t/>
            </a:r>
            <a:br>
              <a:rPr lang="en-US" sz="900" dirty="0">
                <a:solidFill>
                  <a:prstClr val="black"/>
                </a:solidFill>
                <a:latin typeface="Courier New" panose="02070309020205020404" pitchFamily="49" charset="0"/>
                <a:ea typeface="Times New Roman"/>
                <a:cs typeface="Courier New" panose="02070309020205020404" pitchFamily="49" charset="0"/>
              </a:rPr>
            </a:b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dmn_B</a:t>
            </a:r>
            <a:r>
              <a:rPr lang="en-US" sz="900" dirty="0">
                <a:solidFill>
                  <a:srgbClr val="000000"/>
                </a:solidFill>
                <a:latin typeface="Courier New" panose="02070309020205020404" pitchFamily="49" charset="0"/>
                <a:ea typeface="Times New Roman"/>
                <a:cs typeface="Courier New" panose="02070309020205020404" pitchFamily="49" charset="0"/>
              </a:rPr>
              <a:t> == S0 ;</a:t>
            </a:r>
            <a:r>
              <a:rPr lang="en-US" sz="900" dirty="0">
                <a:solidFill>
                  <a:prstClr val="black"/>
                </a:solidFill>
                <a:latin typeface="Courier New" panose="02070309020205020404" pitchFamily="49" charset="0"/>
                <a:ea typeface="Times New Roman"/>
                <a:cs typeface="Courier New" panose="02070309020205020404" pitchFamily="49" charset="0"/>
              </a:rPr>
              <a:t/>
            </a:r>
            <a:br>
              <a:rPr lang="en-US" sz="900" dirty="0">
                <a:solidFill>
                  <a:prstClr val="black"/>
                </a:solidFill>
                <a:latin typeface="Courier New" panose="02070309020205020404" pitchFamily="49" charset="0"/>
                <a:ea typeface="Times New Roman"/>
                <a:cs typeface="Courier New" panose="02070309020205020404" pitchFamily="49" charset="0"/>
              </a:rPr>
            </a:br>
            <a:r>
              <a:rPr lang="en-US" sz="900" dirty="0">
                <a:solidFill>
                  <a:prstClr val="black"/>
                </a:solidFill>
                <a:latin typeface="Courier New" panose="02070309020205020404" pitchFamily="49" charset="0"/>
                <a:ea typeface="Times New Roman"/>
                <a:cs typeface="Courier New" panose="02070309020205020404" pitchFamily="49" charset="0"/>
              </a:rPr>
              <a:t>  </a:t>
            </a:r>
            <a:r>
              <a:rPr lang="en-US" sz="900" dirty="0">
                <a:solidFill>
                  <a:srgbClr val="000000"/>
                </a:solidFill>
                <a:latin typeface="Courier New" panose="02070309020205020404" pitchFamily="49" charset="0"/>
                <a:ea typeface="Times New Roman"/>
                <a:cs typeface="Courier New" panose="02070309020205020404" pitchFamily="49" charset="0"/>
              </a:rPr>
              <a:t>}    </a:t>
            </a:r>
            <a:endParaRPr lang="en-US" sz="900" dirty="0">
              <a:solidFill>
                <a:prstClr val="black"/>
              </a:solidFill>
              <a:latin typeface="Courier New" panose="02070309020205020404" pitchFamily="49" charset="0"/>
              <a:ea typeface="Times New Roman"/>
              <a:cs typeface="Courier New" panose="02070309020205020404" pitchFamily="49" charset="0"/>
            </a:endParaRPr>
          </a:p>
          <a:p>
            <a:pPr>
              <a:lnSpc>
                <a:spcPct val="110000"/>
              </a:lnSpc>
              <a:spcAft>
                <a:spcPts val="600"/>
              </a:spcAft>
            </a:pP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component</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power_ctrl_c</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pool</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power_state_s</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sys_pwr_statevar</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endParaRPr lang="en-US" sz="900" dirty="0">
              <a:solidFill>
                <a:srgbClr val="000000"/>
              </a:solidFill>
              <a:latin typeface="Courier New" panose="02070309020205020404" pitchFamily="49" charset="0"/>
              <a:ea typeface="Times New Roman"/>
              <a:cs typeface="Courier New" panose="02070309020205020404" pitchFamily="49" charset="0"/>
            </a:endParaRP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action</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change_power_state</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input</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power_state_s</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prev</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output</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power_state_s</a:t>
            </a:r>
            <a:r>
              <a:rPr lang="en-US" sz="900" dirty="0">
                <a:solidFill>
                  <a:srgbClr val="000000"/>
                </a:solidFill>
                <a:latin typeface="Courier New" panose="02070309020205020404" pitchFamily="49" charset="0"/>
                <a:ea typeface="Times New Roman"/>
                <a:cs typeface="Courier New" panose="02070309020205020404" pitchFamily="49" charset="0"/>
              </a:rPr>
              <a:t> next;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spcAft>
                <a:spcPts val="600"/>
              </a:spcAft>
            </a:pPr>
            <a:endParaRPr lang="en-US" sz="900" dirty="0">
              <a:solidFill>
                <a:srgbClr val="000000"/>
              </a:solidFill>
              <a:latin typeface="Courier New" panose="02070309020205020404" pitchFamily="49" charset="0"/>
              <a:ea typeface="Times New Roman"/>
              <a:cs typeface="Courier New" panose="02070309020205020404" pitchFamily="49" charset="0"/>
            </a:endParaRPr>
          </a:p>
        </p:txBody>
      </p:sp>
      <p:sp>
        <p:nvSpPr>
          <p:cNvPr id="7" name="Line Callout 1 6"/>
          <p:cNvSpPr/>
          <p:nvPr/>
        </p:nvSpPr>
        <p:spPr>
          <a:xfrm>
            <a:off x="4093369" y="1011718"/>
            <a:ext cx="2307431" cy="457200"/>
          </a:xfrm>
          <a:prstGeom prst="borderCallout1">
            <a:avLst>
              <a:gd name="adj1" fmla="val 56528"/>
              <a:gd name="adj2" fmla="val -1934"/>
              <a:gd name="adj3" fmla="val 127956"/>
              <a:gd name="adj4" fmla="val -44444"/>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State object representing aggregate system power state</a:t>
            </a:r>
          </a:p>
        </p:txBody>
      </p:sp>
      <p:sp>
        <p:nvSpPr>
          <p:cNvPr id="8" name="Line Callout 1 7"/>
          <p:cNvSpPr/>
          <p:nvPr/>
        </p:nvSpPr>
        <p:spPr>
          <a:xfrm>
            <a:off x="4286250" y="1611793"/>
            <a:ext cx="1828800" cy="457200"/>
          </a:xfrm>
          <a:prstGeom prst="borderCallout1">
            <a:avLst>
              <a:gd name="adj1" fmla="val 38820"/>
              <a:gd name="adj2" fmla="val -892"/>
              <a:gd name="adj3" fmla="val 32232"/>
              <a:gd name="adj4" fmla="val -13181"/>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enum</a:t>
            </a:r>
            <a:r>
              <a:rPr lang="en-US" sz="1200" dirty="0">
                <a:solidFill>
                  <a:schemeClr val="tx1"/>
                </a:solidFill>
                <a:latin typeface="Arial" panose="020B0604020202020204" pitchFamily="34" charset="0"/>
                <a:cs typeface="Arial" panose="020B0604020202020204" pitchFamily="34" charset="0"/>
              </a:rPr>
              <a:t> attribute for each domain</a:t>
            </a:r>
          </a:p>
        </p:txBody>
      </p:sp>
      <p:sp>
        <p:nvSpPr>
          <p:cNvPr id="9" name="Line Callout 1 8"/>
          <p:cNvSpPr/>
          <p:nvPr/>
        </p:nvSpPr>
        <p:spPr>
          <a:xfrm>
            <a:off x="3562350" y="2297593"/>
            <a:ext cx="2152650" cy="274157"/>
          </a:xfrm>
          <a:prstGeom prst="borderCallout1">
            <a:avLst>
              <a:gd name="adj1" fmla="val 56528"/>
              <a:gd name="adj2" fmla="val -1934"/>
              <a:gd name="adj3" fmla="val 7232"/>
              <a:gd name="adj4" fmla="val -32452"/>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Both domains start out active</a:t>
            </a:r>
          </a:p>
        </p:txBody>
      </p:sp>
      <p:sp>
        <p:nvSpPr>
          <p:cNvPr id="10" name="Rectangle 9"/>
          <p:cNvSpPr/>
          <p:nvPr/>
        </p:nvSpPr>
        <p:spPr>
          <a:xfrm>
            <a:off x="4957763" y="2836789"/>
            <a:ext cx="2743200" cy="7017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extend</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pss_top</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power_ctrl_c</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power_ctrl</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  bind</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power_ctrl.sys_pwr_statevar</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p:txBody>
      </p:sp>
      <p:sp>
        <p:nvSpPr>
          <p:cNvPr id="12" name="Line Callout 1 11"/>
          <p:cNvSpPr/>
          <p:nvPr/>
        </p:nvSpPr>
        <p:spPr>
          <a:xfrm>
            <a:off x="3005138" y="4151464"/>
            <a:ext cx="2252662" cy="649136"/>
          </a:xfrm>
          <a:prstGeom prst="borderCallout1">
            <a:avLst>
              <a:gd name="adj1" fmla="val -844"/>
              <a:gd name="adj2" fmla="val 26137"/>
              <a:gd name="adj3" fmla="val -68494"/>
              <a:gd name="adj4" fmla="val 22897"/>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Power transition action reads the previous power state and establishes a new state</a:t>
            </a:r>
          </a:p>
        </p:txBody>
      </p:sp>
      <p:sp>
        <p:nvSpPr>
          <p:cNvPr id="13" name="Line Callout 1 12"/>
          <p:cNvSpPr/>
          <p:nvPr/>
        </p:nvSpPr>
        <p:spPr>
          <a:xfrm>
            <a:off x="5543550" y="3775711"/>
            <a:ext cx="2138363" cy="649136"/>
          </a:xfrm>
          <a:prstGeom prst="borderCallout1">
            <a:avLst>
              <a:gd name="adj1" fmla="val -844"/>
              <a:gd name="adj2" fmla="val 26137"/>
              <a:gd name="adj3" fmla="val -68494"/>
              <a:gd name="adj4" fmla="val 22897"/>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State variable is bound to actions' inputs/outputs by state type</a:t>
            </a:r>
          </a:p>
        </p:txBody>
      </p:sp>
    </p:spTree>
    <p:extLst>
      <p:ext uri="{BB962C8B-B14F-4D97-AF65-F5344CB8AC3E}">
        <p14:creationId xmlns:p14="http://schemas.microsoft.com/office/powerpoint/2010/main" val="20604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Introducing Power Dependencies</a:t>
            </a:r>
            <a:endParaRPr lang="en-US"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37</a:t>
            </a:fld>
            <a:endParaRPr lang="en-US" dirty="0"/>
          </a:p>
        </p:txBody>
      </p:sp>
      <p:sp>
        <p:nvSpPr>
          <p:cNvPr id="5" name="Rectangle 4"/>
          <p:cNvSpPr/>
          <p:nvPr/>
        </p:nvSpPr>
        <p:spPr>
          <a:xfrm>
            <a:off x="656280" y="1018197"/>
            <a:ext cx="3086100" cy="146347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extend</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graphics_c</a:t>
            </a:r>
            <a:r>
              <a:rPr lang="en-US" sz="900" dirty="0">
                <a:solidFill>
                  <a:srgbClr val="000000"/>
                </a:solidFill>
                <a:latin typeface="Courier New" panose="02070309020205020404" pitchFamily="49" charset="0"/>
                <a:ea typeface="Times New Roman"/>
                <a:cs typeface="Courier New" panose="02070309020205020404" pitchFamily="49" charset="0"/>
              </a:rPr>
              <a:t>::decode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input</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power_state_s</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curr_power_state</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constraint </a:t>
            </a:r>
            <a:r>
              <a:rPr lang="en-US" sz="900" dirty="0" err="1">
                <a:solidFill>
                  <a:srgbClr val="000000"/>
                </a:solidFill>
                <a:latin typeface="Courier New" panose="02070309020205020404" pitchFamily="49" charset="0"/>
                <a:ea typeface="Times New Roman"/>
                <a:cs typeface="Courier New" panose="02070309020205020404" pitchFamily="49" charset="0"/>
              </a:rPr>
              <a:t>curr_power_state.dmn_B</a:t>
            </a:r>
            <a:r>
              <a:rPr lang="en-US" sz="900" dirty="0">
                <a:solidFill>
                  <a:srgbClr val="000000"/>
                </a:solidFill>
                <a:latin typeface="Courier New" panose="02070309020205020404" pitchFamily="49" charset="0"/>
                <a:ea typeface="Times New Roman"/>
                <a:cs typeface="Courier New" panose="02070309020205020404" pitchFamily="49" charset="0"/>
              </a:rPr>
              <a:t> == S0;</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endParaRPr lang="en-US" sz="900" dirty="0">
              <a:solidFill>
                <a:srgbClr val="000000"/>
              </a:solidFill>
              <a:latin typeface="Courier New" panose="02070309020205020404" pitchFamily="49" charset="0"/>
              <a:ea typeface="Times New Roman"/>
              <a:cs typeface="Courier New" panose="02070309020205020404" pitchFamily="49" charset="0"/>
            </a:endParaRP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extend</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crypto_c</a:t>
            </a:r>
            <a:r>
              <a:rPr lang="en-US" sz="900" dirty="0">
                <a:solidFill>
                  <a:srgbClr val="000000"/>
                </a:solidFill>
                <a:latin typeface="Courier New" panose="02070309020205020404" pitchFamily="49" charset="0"/>
                <a:ea typeface="Times New Roman"/>
                <a:cs typeface="Courier New" panose="02070309020205020404" pitchFamily="49" charset="0"/>
              </a:rPr>
              <a:t>::encrypt{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input</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power_state_s</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curr_power_state</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constraint </a:t>
            </a:r>
            <a:r>
              <a:rPr lang="en-US" sz="900" dirty="0" err="1">
                <a:solidFill>
                  <a:srgbClr val="000000"/>
                </a:solidFill>
                <a:latin typeface="Courier New" panose="02070309020205020404" pitchFamily="49" charset="0"/>
                <a:ea typeface="Times New Roman"/>
                <a:cs typeface="Courier New" panose="02070309020205020404" pitchFamily="49" charset="0"/>
              </a:rPr>
              <a:t>curr_power_state.dmn_A</a:t>
            </a:r>
            <a:r>
              <a:rPr lang="en-US" sz="900" dirty="0">
                <a:solidFill>
                  <a:srgbClr val="000000"/>
                </a:solidFill>
                <a:latin typeface="Courier New" panose="02070309020205020404" pitchFamily="49" charset="0"/>
                <a:ea typeface="Times New Roman"/>
                <a:cs typeface="Courier New" panose="02070309020205020404" pitchFamily="49" charset="0"/>
              </a:rPr>
              <a:t> == S0;</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p:txBody>
      </p:sp>
      <p:sp>
        <p:nvSpPr>
          <p:cNvPr id="7" name="Line Callout 1 6"/>
          <p:cNvSpPr/>
          <p:nvPr/>
        </p:nvSpPr>
        <p:spPr>
          <a:xfrm>
            <a:off x="3981779" y="971550"/>
            <a:ext cx="2214563" cy="331026"/>
          </a:xfrm>
          <a:prstGeom prst="borderCallout1">
            <a:avLst>
              <a:gd name="adj1" fmla="val 67243"/>
              <a:gd name="adj2" fmla="val -429"/>
              <a:gd name="adj3" fmla="val 101428"/>
              <a:gd name="adj4" fmla="val -18773"/>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Input state with a precondition</a:t>
            </a:r>
          </a:p>
        </p:txBody>
      </p:sp>
      <p:sp>
        <p:nvSpPr>
          <p:cNvPr id="8" name="Line Callout 1 7"/>
          <p:cNvSpPr/>
          <p:nvPr/>
        </p:nvSpPr>
        <p:spPr>
          <a:xfrm>
            <a:off x="381000" y="2538644"/>
            <a:ext cx="2571750" cy="571500"/>
          </a:xfrm>
          <a:prstGeom prst="borderCallout1">
            <a:avLst>
              <a:gd name="adj1" fmla="val -7638"/>
              <a:gd name="adj2" fmla="val 6584"/>
              <a:gd name="adj3" fmla="val -106548"/>
              <a:gd name="adj4" fmla="val 18765"/>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Dependencies layered on top of existing action definitions in a non-intrusive way</a:t>
            </a:r>
          </a:p>
        </p:txBody>
      </p:sp>
      <p:grpSp>
        <p:nvGrpSpPr>
          <p:cNvPr id="179" name="Group 178"/>
          <p:cNvGrpSpPr/>
          <p:nvPr/>
        </p:nvGrpSpPr>
        <p:grpSpPr>
          <a:xfrm>
            <a:off x="7172038" y="3666428"/>
            <a:ext cx="190500" cy="157936"/>
            <a:chOff x="6485877" y="3910113"/>
            <a:chExt cx="254000" cy="210581"/>
          </a:xfrm>
        </p:grpSpPr>
        <p:sp>
          <p:nvSpPr>
            <p:cNvPr id="136" name="Oval 135"/>
            <p:cNvSpPr/>
            <p:nvPr/>
          </p:nvSpPr>
          <p:spPr>
            <a:xfrm>
              <a:off x="6485877" y="3910113"/>
              <a:ext cx="254000" cy="210581"/>
            </a:xfrm>
            <a:prstGeom prst="ellipse">
              <a:avLst/>
            </a:prstGeom>
            <a:solidFill>
              <a:schemeClr val="bg1"/>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Oval 136"/>
            <p:cNvSpPr/>
            <p:nvPr/>
          </p:nvSpPr>
          <p:spPr>
            <a:xfrm>
              <a:off x="6563199" y="3973388"/>
              <a:ext cx="99356" cy="84031"/>
            </a:xfrm>
            <a:prstGeom prst="ellipse">
              <a:avLst/>
            </a:prstGeom>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8" name="Oval 137"/>
          <p:cNvSpPr/>
          <p:nvPr/>
        </p:nvSpPr>
        <p:spPr>
          <a:xfrm>
            <a:off x="7172038" y="1438223"/>
            <a:ext cx="190500" cy="157936"/>
          </a:xfrm>
          <a:prstGeom prst="ellipse">
            <a:avLst/>
          </a:prstGeom>
          <a:solidFill>
            <a:srgbClr val="90BDD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39" name="Straight Arrow Connector 138"/>
          <p:cNvCxnSpPr>
            <a:stCxn id="159" idx="4"/>
            <a:endCxn id="136" idx="0"/>
          </p:cNvCxnSpPr>
          <p:nvPr/>
        </p:nvCxnSpPr>
        <p:spPr>
          <a:xfrm>
            <a:off x="7263497" y="3413208"/>
            <a:ext cx="3791" cy="253220"/>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1" idx="6"/>
            <a:endCxn id="146" idx="1"/>
          </p:cNvCxnSpPr>
          <p:nvPr/>
        </p:nvCxnSpPr>
        <p:spPr bwMode="auto">
          <a:xfrm>
            <a:off x="7651155" y="1992132"/>
            <a:ext cx="376498" cy="99308"/>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141" name="Oval 140"/>
          <p:cNvSpPr/>
          <p:nvPr/>
        </p:nvSpPr>
        <p:spPr>
          <a:xfrm>
            <a:off x="6883420" y="1809205"/>
            <a:ext cx="767735" cy="365855"/>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change_pwr</a:t>
            </a:r>
            <a:endParaRPr lang="en-US" sz="900" b="1" dirty="0">
              <a:solidFill>
                <a:srgbClr val="000000"/>
              </a:solidFill>
              <a:ea typeface="Calibri" panose="020F0502020204030204" pitchFamily="34" charset="0"/>
              <a:cs typeface="Arial" panose="020B0604020202020204" pitchFamily="34" charset="0"/>
            </a:endParaRPr>
          </a:p>
        </p:txBody>
      </p:sp>
      <p:cxnSp>
        <p:nvCxnSpPr>
          <p:cNvPr id="142" name="Straight Arrow Connector 141"/>
          <p:cNvCxnSpPr>
            <a:stCxn id="138" idx="4"/>
            <a:endCxn id="141" idx="0"/>
          </p:cNvCxnSpPr>
          <p:nvPr/>
        </p:nvCxnSpPr>
        <p:spPr>
          <a:xfrm>
            <a:off x="7267288" y="1596159"/>
            <a:ext cx="0" cy="213047"/>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1" idx="4"/>
            <a:endCxn id="153" idx="0"/>
          </p:cNvCxnSpPr>
          <p:nvPr/>
        </p:nvCxnSpPr>
        <p:spPr>
          <a:xfrm flipH="1">
            <a:off x="7263497" y="2175060"/>
            <a:ext cx="3791" cy="253220"/>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45" idx="1"/>
            <a:endCxn id="141" idx="7"/>
          </p:cNvCxnSpPr>
          <p:nvPr/>
        </p:nvCxnSpPr>
        <p:spPr bwMode="auto">
          <a:xfrm flipH="1">
            <a:off x="7538723" y="1472366"/>
            <a:ext cx="488930" cy="390418"/>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145" name="Rectangle 144"/>
          <p:cNvSpPr/>
          <p:nvPr/>
        </p:nvSpPr>
        <p:spPr>
          <a:xfrm>
            <a:off x="8027653" y="1276350"/>
            <a:ext cx="659147" cy="392033"/>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=S0</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=S0</a:t>
            </a:r>
          </a:p>
        </p:txBody>
      </p:sp>
      <p:sp>
        <p:nvSpPr>
          <p:cNvPr id="146" name="Rectangle 145"/>
          <p:cNvSpPr/>
          <p:nvPr/>
        </p:nvSpPr>
        <p:spPr>
          <a:xfrm>
            <a:off x="8027653" y="1895424"/>
            <a:ext cx="659147" cy="392033"/>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=S0</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=S2</a:t>
            </a:r>
          </a:p>
        </p:txBody>
      </p:sp>
      <p:sp>
        <p:nvSpPr>
          <p:cNvPr id="159" name="Oval 158"/>
          <p:cNvSpPr/>
          <p:nvPr/>
        </p:nvSpPr>
        <p:spPr>
          <a:xfrm>
            <a:off x="6879630" y="3047353"/>
            <a:ext cx="767735" cy="365855"/>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encrypt</a:t>
            </a:r>
          </a:p>
        </p:txBody>
      </p:sp>
      <p:cxnSp>
        <p:nvCxnSpPr>
          <p:cNvPr id="160" name="Straight Arrow Connector 159"/>
          <p:cNvCxnSpPr>
            <a:stCxn id="161" idx="1"/>
            <a:endCxn id="159" idx="7"/>
          </p:cNvCxnSpPr>
          <p:nvPr/>
        </p:nvCxnSpPr>
        <p:spPr bwMode="auto">
          <a:xfrm flipH="1">
            <a:off x="7534933" y="2710514"/>
            <a:ext cx="488930" cy="390418"/>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161" name="Rectangle 160"/>
          <p:cNvSpPr/>
          <p:nvPr/>
        </p:nvSpPr>
        <p:spPr>
          <a:xfrm>
            <a:off x="8023863" y="2514498"/>
            <a:ext cx="659147" cy="392033"/>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=S0</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=S0</a:t>
            </a:r>
          </a:p>
        </p:txBody>
      </p:sp>
      <p:grpSp>
        <p:nvGrpSpPr>
          <p:cNvPr id="6" name="Group 5"/>
          <p:cNvGrpSpPr/>
          <p:nvPr/>
        </p:nvGrpSpPr>
        <p:grpSpPr>
          <a:xfrm>
            <a:off x="6879631" y="2091440"/>
            <a:ext cx="1144232" cy="702694"/>
            <a:chOff x="5943600" y="3220388"/>
            <a:chExt cx="1525643" cy="936925"/>
          </a:xfrm>
        </p:grpSpPr>
        <p:sp>
          <p:nvSpPr>
            <p:cNvPr id="153" name="Oval 152"/>
            <p:cNvSpPr/>
            <p:nvPr/>
          </p:nvSpPr>
          <p:spPr>
            <a:xfrm>
              <a:off x="5943600" y="3669507"/>
              <a:ext cx="1023646" cy="487806"/>
            </a:xfrm>
            <a:prstGeom prst="ellipse">
              <a:avLst/>
            </a:prstGeom>
            <a:solidFill>
              <a:schemeClr val="bg1">
                <a:lumMod val="8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change_pwr</a:t>
              </a:r>
              <a:endParaRPr lang="en-US" sz="900" b="1" dirty="0">
                <a:solidFill>
                  <a:srgbClr val="000000"/>
                </a:solidFill>
                <a:ea typeface="Calibri" panose="020F0502020204030204" pitchFamily="34" charset="0"/>
                <a:cs typeface="Arial" panose="020B0604020202020204" pitchFamily="34" charset="0"/>
              </a:endParaRPr>
            </a:p>
          </p:txBody>
        </p:sp>
        <p:grpSp>
          <p:nvGrpSpPr>
            <p:cNvPr id="3" name="Group 2"/>
            <p:cNvGrpSpPr/>
            <p:nvPr/>
          </p:nvGrpSpPr>
          <p:grpSpPr>
            <a:xfrm>
              <a:off x="6817337" y="3220388"/>
              <a:ext cx="651906" cy="723833"/>
              <a:chOff x="6817337" y="3220388"/>
              <a:chExt cx="651906" cy="723833"/>
            </a:xfrm>
          </p:grpSpPr>
          <p:cxnSp>
            <p:nvCxnSpPr>
              <p:cNvPr id="154" name="Straight Arrow Connector 153"/>
              <p:cNvCxnSpPr>
                <a:endCxn id="153" idx="7"/>
              </p:cNvCxnSpPr>
              <p:nvPr/>
            </p:nvCxnSpPr>
            <p:spPr bwMode="auto">
              <a:xfrm flipH="1">
                <a:off x="6817337" y="3220388"/>
                <a:ext cx="651906" cy="520557"/>
              </a:xfrm>
              <a:prstGeom prst="straightConnector1">
                <a:avLst/>
              </a:prstGeom>
              <a:noFill/>
              <a:ln w="12700" cap="flat" cmpd="sng" algn="ctr">
                <a:solidFill>
                  <a:srgbClr val="006FBC"/>
                </a:solidFill>
                <a:prstDash val="solid"/>
                <a:round/>
                <a:headEnd type="none" w="med" len="med"/>
                <a:tailEnd type="triangle" w="med" len="med"/>
              </a:ln>
              <a:effectLst/>
            </p:spPr>
          </p:cxnSp>
          <p:cxnSp>
            <p:nvCxnSpPr>
              <p:cNvPr id="162" name="Straight Arrow Connector 161"/>
              <p:cNvCxnSpPr>
                <a:stCxn id="153" idx="6"/>
                <a:endCxn id="161" idx="1"/>
              </p:cNvCxnSpPr>
              <p:nvPr/>
            </p:nvCxnSpPr>
            <p:spPr bwMode="auto">
              <a:xfrm>
                <a:off x="6967245" y="3913410"/>
                <a:ext cx="501998" cy="30811"/>
              </a:xfrm>
              <a:prstGeom prst="straightConnector1">
                <a:avLst/>
              </a:prstGeom>
              <a:noFill/>
              <a:ln w="12700" cap="flat" cmpd="sng" algn="ctr">
                <a:solidFill>
                  <a:srgbClr val="006FBC"/>
                </a:solidFill>
                <a:prstDash val="solid"/>
                <a:round/>
                <a:headEnd type="none" w="med" len="med"/>
                <a:tailEnd type="triangle" w="med" len="med"/>
              </a:ln>
              <a:effectLst/>
            </p:spPr>
          </p:cxnSp>
        </p:grpSp>
      </p:grpSp>
      <p:cxnSp>
        <p:nvCxnSpPr>
          <p:cNvPr id="169" name="Straight Arrow Connector 168"/>
          <p:cNvCxnSpPr>
            <a:stCxn id="153" idx="4"/>
            <a:endCxn id="159" idx="0"/>
          </p:cNvCxnSpPr>
          <p:nvPr/>
        </p:nvCxnSpPr>
        <p:spPr>
          <a:xfrm>
            <a:off x="7263497" y="2794134"/>
            <a:ext cx="0" cy="253220"/>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666899" y="3252266"/>
            <a:ext cx="2397960" cy="13111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action</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encrypt_after_low_A</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activity</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    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change_power_state</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with</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next.dmn_A</a:t>
            </a:r>
            <a:r>
              <a:rPr lang="en-US" sz="900" dirty="0">
                <a:solidFill>
                  <a:srgbClr val="000000"/>
                </a:solidFill>
                <a:latin typeface="Courier New" panose="02070309020205020404" pitchFamily="49" charset="0"/>
                <a:ea typeface="Times New Roman"/>
                <a:cs typeface="Courier New" panose="02070309020205020404" pitchFamily="49" charset="0"/>
              </a:rPr>
              <a:t> != S0;</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encrypt;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p:txBody>
      </p:sp>
      <p:sp>
        <p:nvSpPr>
          <p:cNvPr id="182" name="Line Callout 1 181"/>
          <p:cNvSpPr/>
          <p:nvPr/>
        </p:nvSpPr>
        <p:spPr>
          <a:xfrm>
            <a:off x="5142433" y="3506328"/>
            <a:ext cx="1627691" cy="636070"/>
          </a:xfrm>
          <a:prstGeom prst="borderCallout1">
            <a:avLst>
              <a:gd name="adj1" fmla="val -143"/>
              <a:gd name="adj2" fmla="val 73569"/>
              <a:gd name="adj3" fmla="val -126937"/>
              <a:gd name="adj4" fmla="val 114064"/>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Tool must infer additional action due to action precondition</a:t>
            </a:r>
          </a:p>
        </p:txBody>
      </p:sp>
      <p:sp>
        <p:nvSpPr>
          <p:cNvPr id="30" name="TextBox 29"/>
          <p:cNvSpPr txBox="1"/>
          <p:nvPr/>
        </p:nvSpPr>
        <p:spPr>
          <a:xfrm>
            <a:off x="1735414" y="4700556"/>
            <a:ext cx="5883867" cy="369332"/>
          </a:xfrm>
          <a:prstGeom prst="rect">
            <a:avLst/>
          </a:prstGeom>
          <a:noFill/>
        </p:spPr>
        <p:txBody>
          <a:bodyPr wrap="square" rtlCol="0">
            <a:spAutoFit/>
          </a:bodyPr>
          <a:lstStyle/>
          <a:p>
            <a:r>
              <a:rPr lang="en-US" i="1" dirty="0">
                <a:solidFill>
                  <a:srgbClr val="C00000"/>
                </a:solidFill>
              </a:rPr>
              <a:t>PSS also </a:t>
            </a:r>
            <a:r>
              <a:rPr lang="en-US" i="1">
                <a:solidFill>
                  <a:srgbClr val="C00000"/>
                </a:solidFill>
              </a:rPr>
              <a:t>supports overrides </a:t>
            </a:r>
            <a:r>
              <a:rPr lang="en-US" i="1" dirty="0">
                <a:solidFill>
                  <a:srgbClr val="C00000"/>
                </a:solidFill>
              </a:rPr>
              <a:t>of types and instances</a:t>
            </a:r>
          </a:p>
        </p:txBody>
      </p:sp>
    </p:spTree>
    <p:extLst>
      <p:ext uri="{BB962C8B-B14F-4D97-AF65-F5344CB8AC3E}">
        <p14:creationId xmlns:p14="http://schemas.microsoft.com/office/powerpoint/2010/main" val="2231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8" grpId="0" animBg="1"/>
      <p:bldP spid="141" grpId="0" animBg="1"/>
      <p:bldP spid="145" grpId="0" animBg="1"/>
      <p:bldP spid="146" grpId="0" animBg="1"/>
      <p:bldP spid="159" grpId="0" animBg="1"/>
      <p:bldP spid="161" grpId="0" animBg="1"/>
      <p:bldP spid="181" grpId="0" animBg="1"/>
      <p:bldP spid="182" grpId="0" animBg="1"/>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19"/>
            <a:ext cx="8229600" cy="857250"/>
          </a:xfrm>
        </p:spPr>
        <p:txBody>
          <a:bodyPr>
            <a:normAutofit fontScale="90000"/>
          </a:bodyPr>
          <a:lstStyle/>
          <a:p>
            <a:r>
              <a:rPr lang="en-US" dirty="0"/>
              <a:t>Exercising Power Scenarios</a:t>
            </a:r>
            <a:br>
              <a:rPr lang="en-US" dirty="0"/>
            </a:br>
            <a:r>
              <a:rPr lang="en-US" sz="3600" dirty="0">
                <a:solidFill>
                  <a:srgbClr val="FF0000"/>
                </a:solidFill>
              </a:rPr>
              <a:t> </a:t>
            </a:r>
            <a:r>
              <a:rPr lang="en-US" sz="2700" dirty="0">
                <a:solidFill>
                  <a:srgbClr val="FF0000"/>
                </a:solidFill>
              </a:rPr>
              <a:t>Step #2: Scenario Creation</a:t>
            </a:r>
            <a:endParaRPr lang="en-US" sz="2700" dirty="0"/>
          </a:p>
        </p:txBody>
      </p:sp>
      <p:sp>
        <p:nvSpPr>
          <p:cNvPr id="4" name="Slide Number Placeholder 3"/>
          <p:cNvSpPr>
            <a:spLocks noGrp="1"/>
          </p:cNvSpPr>
          <p:nvPr>
            <p:ph type="sldNum" sz="quarter" idx="11"/>
          </p:nvPr>
        </p:nvSpPr>
        <p:spPr/>
        <p:txBody>
          <a:bodyPr/>
          <a:lstStyle/>
          <a:p>
            <a:fld id="{E87DE7FA-0DC8-455B-9588-09F100404563}" type="slidenum">
              <a:rPr lang="en-US" smtClean="0"/>
              <a:pPr/>
              <a:t>38</a:t>
            </a:fld>
            <a:endParaRPr lang="en-US" dirty="0"/>
          </a:p>
        </p:txBody>
      </p:sp>
      <p:cxnSp>
        <p:nvCxnSpPr>
          <p:cNvPr id="5" name="Straight Arrow Connector 4"/>
          <p:cNvCxnSpPr>
            <a:stCxn id="38" idx="4"/>
          </p:cNvCxnSpPr>
          <p:nvPr/>
        </p:nvCxnSpPr>
        <p:spPr>
          <a:xfrm>
            <a:off x="5914733" y="2705106"/>
            <a:ext cx="607172" cy="223101"/>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562433" y="4928414"/>
            <a:ext cx="190500" cy="157936"/>
          </a:xfrm>
          <a:prstGeom prst="ellipse">
            <a:avLst/>
          </a:prstGeom>
          <a:solidFill>
            <a:schemeClr val="bg1"/>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val 6"/>
          <p:cNvSpPr/>
          <p:nvPr/>
        </p:nvSpPr>
        <p:spPr>
          <a:xfrm>
            <a:off x="6627924" y="4965740"/>
            <a:ext cx="59519" cy="76788"/>
          </a:xfrm>
          <a:prstGeom prst="ellipse">
            <a:avLst/>
          </a:prstGeom>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Oval 7"/>
          <p:cNvSpPr/>
          <p:nvPr/>
        </p:nvSpPr>
        <p:spPr>
          <a:xfrm>
            <a:off x="6562433" y="1114917"/>
            <a:ext cx="190500" cy="157936"/>
          </a:xfrm>
          <a:prstGeom prst="ellipse">
            <a:avLst/>
          </a:prstGeom>
          <a:solidFill>
            <a:srgbClr val="90BDDC"/>
          </a:solidFill>
          <a:ln>
            <a:solidFill>
              <a:srgbClr val="00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9" name="Straight Arrow Connector 8"/>
          <p:cNvCxnSpPr>
            <a:endCxn id="38" idx="0"/>
          </p:cNvCxnSpPr>
          <p:nvPr/>
        </p:nvCxnSpPr>
        <p:spPr>
          <a:xfrm flipH="1">
            <a:off x="5914733" y="2143429"/>
            <a:ext cx="624195" cy="195822"/>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6" idx="2"/>
            <a:endCxn id="6" idx="0"/>
          </p:cNvCxnSpPr>
          <p:nvPr/>
        </p:nvCxnSpPr>
        <p:spPr>
          <a:xfrm flipH="1">
            <a:off x="6657684" y="4796179"/>
            <a:ext cx="1" cy="132235"/>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2" idx="4"/>
          </p:cNvCxnSpPr>
          <p:nvPr/>
        </p:nvCxnSpPr>
        <p:spPr>
          <a:xfrm flipH="1">
            <a:off x="6784376" y="4495128"/>
            <a:ext cx="616258" cy="175223"/>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3" idx="4"/>
          </p:cNvCxnSpPr>
          <p:nvPr/>
        </p:nvCxnSpPr>
        <p:spPr>
          <a:xfrm>
            <a:off x="5914733" y="4495128"/>
            <a:ext cx="647700" cy="175223"/>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3" idx="0"/>
          </p:cNvCxnSpPr>
          <p:nvPr/>
        </p:nvCxnSpPr>
        <p:spPr>
          <a:xfrm flipH="1">
            <a:off x="5914733" y="3915462"/>
            <a:ext cx="636932" cy="213812"/>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2" idx="0"/>
          </p:cNvCxnSpPr>
          <p:nvPr/>
        </p:nvCxnSpPr>
        <p:spPr>
          <a:xfrm>
            <a:off x="6772918" y="3926434"/>
            <a:ext cx="627716" cy="202840"/>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9" idx="4"/>
          </p:cNvCxnSpPr>
          <p:nvPr/>
        </p:nvCxnSpPr>
        <p:spPr>
          <a:xfrm flipH="1">
            <a:off x="6752933" y="2705104"/>
            <a:ext cx="647700" cy="223103"/>
          </a:xfrm>
          <a:prstGeom prst="straightConnector1">
            <a:avLst/>
          </a:prstGeom>
          <a:noFill/>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39" idx="0"/>
          </p:cNvCxnSpPr>
          <p:nvPr/>
        </p:nvCxnSpPr>
        <p:spPr>
          <a:xfrm>
            <a:off x="6772918" y="2142055"/>
            <a:ext cx="627716" cy="197195"/>
          </a:xfrm>
          <a:prstGeom prst="straightConnector1">
            <a:avLst/>
          </a:prstGeom>
          <a:noFill/>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273816" y="3200399"/>
            <a:ext cx="767735" cy="365855"/>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change_pwr</a:t>
            </a:r>
            <a:endParaRPr lang="en-US" sz="900" b="1" dirty="0">
              <a:solidFill>
                <a:srgbClr val="000000"/>
              </a:solidFill>
              <a:ea typeface="Calibri" panose="020F0502020204030204" pitchFamily="34" charset="0"/>
              <a:cs typeface="Arial" panose="020B0604020202020204" pitchFamily="34" charset="0"/>
            </a:endParaRPr>
          </a:p>
        </p:txBody>
      </p:sp>
      <p:cxnSp>
        <p:nvCxnSpPr>
          <p:cNvPr id="21" name="Straight Arrow Connector 20"/>
          <p:cNvCxnSpPr>
            <a:stCxn id="34" idx="2"/>
            <a:endCxn id="19" idx="0"/>
          </p:cNvCxnSpPr>
          <p:nvPr/>
        </p:nvCxnSpPr>
        <p:spPr>
          <a:xfrm flipH="1">
            <a:off x="6657684" y="3039713"/>
            <a:ext cx="1" cy="160686"/>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4"/>
            <a:endCxn id="35" idx="0"/>
          </p:cNvCxnSpPr>
          <p:nvPr/>
        </p:nvCxnSpPr>
        <p:spPr>
          <a:xfrm>
            <a:off x="6657684" y="3566254"/>
            <a:ext cx="1" cy="234282"/>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73816" y="1485899"/>
            <a:ext cx="767735" cy="365855"/>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change_pwr</a:t>
            </a:r>
            <a:endParaRPr lang="en-US" sz="900" b="1" dirty="0">
              <a:solidFill>
                <a:srgbClr val="000000"/>
              </a:solidFill>
              <a:ea typeface="Calibri" panose="020F0502020204030204" pitchFamily="34" charset="0"/>
              <a:cs typeface="Arial" panose="020B0604020202020204" pitchFamily="34" charset="0"/>
            </a:endParaRPr>
          </a:p>
        </p:txBody>
      </p:sp>
      <p:cxnSp>
        <p:nvCxnSpPr>
          <p:cNvPr id="24" name="Straight Arrow Connector 23"/>
          <p:cNvCxnSpPr>
            <a:stCxn id="8" idx="4"/>
            <a:endCxn id="23" idx="0"/>
          </p:cNvCxnSpPr>
          <p:nvPr/>
        </p:nvCxnSpPr>
        <p:spPr>
          <a:xfrm>
            <a:off x="6657683" y="1272852"/>
            <a:ext cx="0" cy="213047"/>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4"/>
            <a:endCxn id="33" idx="0"/>
          </p:cNvCxnSpPr>
          <p:nvPr/>
        </p:nvCxnSpPr>
        <p:spPr>
          <a:xfrm>
            <a:off x="6657684" y="1851754"/>
            <a:ext cx="1" cy="162297"/>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005319" y="953043"/>
            <a:ext cx="1071874" cy="586434"/>
            <a:chOff x="6957040" y="1042125"/>
            <a:chExt cx="1429166" cy="781911"/>
          </a:xfrm>
        </p:grpSpPr>
        <p:cxnSp>
          <p:nvCxnSpPr>
            <p:cNvPr id="26" name="Straight Arrow Connector 25"/>
            <p:cNvCxnSpPr>
              <a:stCxn id="27" idx="1"/>
              <a:endCxn id="23" idx="7"/>
            </p:cNvCxnSpPr>
            <p:nvPr/>
          </p:nvCxnSpPr>
          <p:spPr bwMode="auto">
            <a:xfrm flipH="1">
              <a:off x="6957040" y="1303481"/>
              <a:ext cx="550303" cy="520555"/>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27" name="Rectangle 26"/>
            <p:cNvSpPr/>
            <p:nvPr/>
          </p:nvSpPr>
          <p:spPr>
            <a:xfrm>
              <a:off x="7507343" y="1042125"/>
              <a:ext cx="878863" cy="522711"/>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=S0</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=S0</a:t>
              </a:r>
            </a:p>
          </p:txBody>
        </p:sp>
      </p:grpSp>
      <p:grpSp>
        <p:nvGrpSpPr>
          <p:cNvPr id="53" name="Group 52"/>
          <p:cNvGrpSpPr/>
          <p:nvPr/>
        </p:nvGrpSpPr>
        <p:grpSpPr>
          <a:xfrm>
            <a:off x="7117749" y="1572117"/>
            <a:ext cx="959449" cy="392033"/>
            <a:chOff x="7106941" y="1867557"/>
            <a:chExt cx="1279265" cy="522711"/>
          </a:xfrm>
        </p:grpSpPr>
        <p:cxnSp>
          <p:nvCxnSpPr>
            <p:cNvPr id="17" name="Straight Arrow Connector 16"/>
            <p:cNvCxnSpPr>
              <a:stCxn id="23" idx="6"/>
              <a:endCxn id="28" idx="1"/>
            </p:cNvCxnSpPr>
            <p:nvPr/>
          </p:nvCxnSpPr>
          <p:spPr bwMode="auto">
            <a:xfrm>
              <a:off x="7106941" y="1996504"/>
              <a:ext cx="400401" cy="132409"/>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28" name="Rectangle 27"/>
            <p:cNvSpPr/>
            <p:nvPr/>
          </p:nvSpPr>
          <p:spPr>
            <a:xfrm>
              <a:off x="7507343" y="1867557"/>
              <a:ext cx="878863" cy="522711"/>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=S2</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=S0</a:t>
              </a:r>
            </a:p>
          </p:txBody>
        </p:sp>
      </p:grpSp>
      <p:grpSp>
        <p:nvGrpSpPr>
          <p:cNvPr id="54" name="Group 53"/>
          <p:cNvGrpSpPr/>
          <p:nvPr/>
        </p:nvGrpSpPr>
        <p:grpSpPr>
          <a:xfrm>
            <a:off x="6868504" y="1964149"/>
            <a:ext cx="955321" cy="1289827"/>
            <a:chOff x="6774613" y="2390270"/>
            <a:chExt cx="1273760" cy="1719769"/>
          </a:xfrm>
        </p:grpSpPr>
        <p:cxnSp>
          <p:nvCxnSpPr>
            <p:cNvPr id="52" name="Straight Arrow Connector 51"/>
            <p:cNvCxnSpPr>
              <a:stCxn id="28" idx="2"/>
              <a:endCxn id="19" idx="7"/>
            </p:cNvCxnSpPr>
            <p:nvPr/>
          </p:nvCxnSpPr>
          <p:spPr bwMode="auto">
            <a:xfrm rot="5400000">
              <a:off x="6642818" y="2704485"/>
              <a:ext cx="1719769" cy="1091340"/>
            </a:xfrm>
            <a:prstGeom prst="curvedConnector3">
              <a:avLst>
                <a:gd name="adj1" fmla="val 50000"/>
              </a:avLst>
            </a:prstGeom>
            <a:noFill/>
            <a:ln w="12700" cap="flat" cmpd="sng" algn="ctr">
              <a:solidFill>
                <a:srgbClr val="006FBC"/>
              </a:solidFill>
              <a:prstDash val="solid"/>
              <a:round/>
              <a:headEnd type="none" w="med" len="med"/>
              <a:tailEnd type="triangle" w="med" len="med"/>
            </a:ln>
            <a:effectLst/>
          </p:spPr>
        </p:cxnSp>
        <p:cxnSp>
          <p:nvCxnSpPr>
            <p:cNvPr id="29" name="Straight Arrow Connector 28"/>
            <p:cNvCxnSpPr>
              <a:stCxn id="28" idx="2"/>
              <a:endCxn id="40" idx="7"/>
            </p:cNvCxnSpPr>
            <p:nvPr/>
          </p:nvCxnSpPr>
          <p:spPr bwMode="auto">
            <a:xfrm flipH="1">
              <a:off x="6774613" y="2390271"/>
              <a:ext cx="1172163" cy="582504"/>
            </a:xfrm>
            <a:prstGeom prst="straightConnector1">
              <a:avLst/>
            </a:prstGeom>
            <a:noFill/>
            <a:ln w="12700" cap="flat" cmpd="sng" algn="ctr">
              <a:solidFill>
                <a:srgbClr val="006FBC"/>
              </a:solidFill>
              <a:prstDash val="solid"/>
              <a:round/>
              <a:headEnd type="none" w="med" len="med"/>
              <a:tailEnd type="triangle" w="med" len="med"/>
            </a:ln>
            <a:effectLst/>
          </p:spPr>
        </p:cxnSp>
        <p:cxnSp>
          <p:nvCxnSpPr>
            <p:cNvPr id="30" name="Straight Arrow Connector 29"/>
            <p:cNvCxnSpPr>
              <a:stCxn id="28" idx="2"/>
              <a:endCxn id="39" idx="7"/>
            </p:cNvCxnSpPr>
            <p:nvPr/>
          </p:nvCxnSpPr>
          <p:spPr bwMode="auto">
            <a:xfrm flipH="1">
              <a:off x="7765212" y="2390271"/>
              <a:ext cx="181564" cy="571571"/>
            </a:xfrm>
            <a:prstGeom prst="straightConnector1">
              <a:avLst/>
            </a:prstGeom>
            <a:noFill/>
            <a:ln w="12700" cap="flat" cmpd="sng" algn="ctr">
              <a:solidFill>
                <a:srgbClr val="006FBC"/>
              </a:solidFill>
              <a:prstDash val="solid"/>
              <a:round/>
              <a:headEnd type="none" w="med" len="med"/>
              <a:tailEnd type="triangle" w="med" len="med"/>
            </a:ln>
            <a:effectLst/>
          </p:spPr>
        </p:cxnSp>
      </p:grpSp>
      <p:grpSp>
        <p:nvGrpSpPr>
          <p:cNvPr id="55" name="Group 54"/>
          <p:cNvGrpSpPr/>
          <p:nvPr/>
        </p:nvGrpSpPr>
        <p:grpSpPr>
          <a:xfrm>
            <a:off x="7117749" y="3286617"/>
            <a:ext cx="959449" cy="392033"/>
            <a:chOff x="7106941" y="4153557"/>
            <a:chExt cx="1279265" cy="522711"/>
          </a:xfrm>
        </p:grpSpPr>
        <p:cxnSp>
          <p:nvCxnSpPr>
            <p:cNvPr id="20" name="Straight Arrow Connector 19"/>
            <p:cNvCxnSpPr>
              <a:stCxn id="19" idx="6"/>
              <a:endCxn id="31" idx="1"/>
            </p:cNvCxnSpPr>
            <p:nvPr/>
          </p:nvCxnSpPr>
          <p:spPr bwMode="auto">
            <a:xfrm>
              <a:off x="7106941" y="4282504"/>
              <a:ext cx="400401" cy="132409"/>
            </a:xfrm>
            <a:prstGeom prst="straightConnector1">
              <a:avLst/>
            </a:prstGeom>
            <a:noFill/>
            <a:ln w="12700" cap="flat" cmpd="sng" algn="ctr">
              <a:solidFill>
                <a:srgbClr val="006FBC"/>
              </a:solidFill>
              <a:prstDash val="solid"/>
              <a:round/>
              <a:headEnd type="none" w="med" len="med"/>
              <a:tailEnd type="triangle" w="med" len="med"/>
            </a:ln>
            <a:effectLst/>
          </p:spPr>
        </p:cxnSp>
        <p:sp>
          <p:nvSpPr>
            <p:cNvPr id="31" name="Rectangle 30"/>
            <p:cNvSpPr/>
            <p:nvPr/>
          </p:nvSpPr>
          <p:spPr>
            <a:xfrm>
              <a:off x="7507343" y="4153557"/>
              <a:ext cx="878863" cy="522711"/>
            </a:xfrm>
            <a:prstGeom prst="rect">
              <a:avLst/>
            </a:prstGeom>
            <a:solidFill>
              <a:schemeClr val="accent6">
                <a:lumMod val="40000"/>
                <a:lumOff val="6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err="1">
                  <a:solidFill>
                    <a:srgbClr val="000000"/>
                  </a:solidFill>
                  <a:ea typeface="Calibri" panose="020F0502020204030204" pitchFamily="34" charset="0"/>
                  <a:cs typeface="Arial" panose="020B0604020202020204" pitchFamily="34" charset="0"/>
                </a:rPr>
                <a:t>pwr_state</a:t>
              </a:r>
              <a:endParaRPr lang="en-US" sz="900" b="1" dirty="0">
                <a:solidFill>
                  <a:srgbClr val="000000"/>
                </a:solidFill>
                <a:ea typeface="Calibri" panose="020F0502020204030204" pitchFamily="34" charset="0"/>
                <a:cs typeface="Arial" panose="020B0604020202020204" pitchFamily="34" charset="0"/>
              </a:endParaRPr>
            </a:p>
            <a:p>
              <a:pPr algn="ctr"/>
              <a:r>
                <a:rPr lang="en-US" sz="788" b="1" dirty="0" err="1">
                  <a:solidFill>
                    <a:srgbClr val="000000"/>
                  </a:solidFill>
                  <a:ea typeface="Calibri" panose="020F0502020204030204" pitchFamily="34" charset="0"/>
                  <a:cs typeface="Arial" panose="020B0604020202020204" pitchFamily="34" charset="0"/>
                </a:rPr>
                <a:t>dmn_A</a:t>
              </a:r>
              <a:r>
                <a:rPr lang="en-US" sz="788" b="1" dirty="0">
                  <a:solidFill>
                    <a:srgbClr val="000000"/>
                  </a:solidFill>
                  <a:ea typeface="Calibri" panose="020F0502020204030204" pitchFamily="34" charset="0"/>
                  <a:cs typeface="Arial" panose="020B0604020202020204" pitchFamily="34" charset="0"/>
                </a:rPr>
                <a:t>=S0</a:t>
              </a:r>
            </a:p>
            <a:p>
              <a:pPr algn="ctr"/>
              <a:r>
                <a:rPr lang="en-US" sz="788" b="1" dirty="0" err="1">
                  <a:solidFill>
                    <a:srgbClr val="000000"/>
                  </a:solidFill>
                  <a:ea typeface="Calibri" panose="020F0502020204030204" pitchFamily="34" charset="0"/>
                  <a:cs typeface="Arial" panose="020B0604020202020204" pitchFamily="34" charset="0"/>
                </a:rPr>
                <a:t>dmn_B</a:t>
              </a:r>
              <a:r>
                <a:rPr lang="en-US" sz="788" b="1" dirty="0">
                  <a:solidFill>
                    <a:srgbClr val="000000"/>
                  </a:solidFill>
                  <a:ea typeface="Calibri" panose="020F0502020204030204" pitchFamily="34" charset="0"/>
                  <a:cs typeface="Arial" panose="020B0604020202020204" pitchFamily="34" charset="0"/>
                </a:rPr>
                <a:t>=S1</a:t>
              </a:r>
            </a:p>
          </p:txBody>
        </p:sp>
      </p:grpSp>
      <p:grpSp>
        <p:nvGrpSpPr>
          <p:cNvPr id="56" name="Group 55"/>
          <p:cNvGrpSpPr/>
          <p:nvPr/>
        </p:nvGrpSpPr>
        <p:grpSpPr>
          <a:xfrm>
            <a:off x="6868501" y="3678650"/>
            <a:ext cx="879123" cy="504201"/>
            <a:chOff x="6774622" y="4676270"/>
            <a:chExt cx="1172165" cy="672268"/>
          </a:xfrm>
        </p:grpSpPr>
        <p:cxnSp>
          <p:nvCxnSpPr>
            <p:cNvPr id="18" name="Straight Arrow Connector 17"/>
            <p:cNvCxnSpPr>
              <a:stCxn id="31" idx="2"/>
              <a:endCxn id="42" idx="7"/>
            </p:cNvCxnSpPr>
            <p:nvPr/>
          </p:nvCxnSpPr>
          <p:spPr bwMode="auto">
            <a:xfrm flipH="1">
              <a:off x="7765223" y="4676270"/>
              <a:ext cx="181564" cy="672268"/>
            </a:xfrm>
            <a:prstGeom prst="straightConnector1">
              <a:avLst/>
            </a:prstGeom>
            <a:noFill/>
            <a:ln w="12700" cap="flat" cmpd="sng" algn="ctr">
              <a:solidFill>
                <a:srgbClr val="006FBC"/>
              </a:solidFill>
              <a:prstDash val="solid"/>
              <a:round/>
              <a:headEnd type="none" w="med" len="med"/>
              <a:tailEnd type="triangle" w="med" len="med"/>
            </a:ln>
            <a:effectLst/>
          </p:spPr>
        </p:cxnSp>
        <p:cxnSp>
          <p:nvCxnSpPr>
            <p:cNvPr id="32" name="Straight Arrow Connector 31"/>
            <p:cNvCxnSpPr>
              <a:stCxn id="31" idx="2"/>
              <a:endCxn id="44" idx="7"/>
            </p:cNvCxnSpPr>
            <p:nvPr/>
          </p:nvCxnSpPr>
          <p:spPr bwMode="auto">
            <a:xfrm flipH="1">
              <a:off x="6774622" y="4676270"/>
              <a:ext cx="1172165" cy="672268"/>
            </a:xfrm>
            <a:prstGeom prst="straightConnector1">
              <a:avLst/>
            </a:prstGeom>
            <a:noFill/>
            <a:ln w="12700" cap="flat" cmpd="sng" algn="ctr">
              <a:solidFill>
                <a:srgbClr val="006FBC"/>
              </a:solidFill>
              <a:prstDash val="solid"/>
              <a:round/>
              <a:headEnd type="none" w="med" len="med"/>
              <a:tailEnd type="triangle" w="med" len="med"/>
            </a:ln>
            <a:effectLst/>
          </p:spPr>
        </p:cxnSp>
      </p:grpSp>
      <p:sp>
        <p:nvSpPr>
          <p:cNvPr id="33" name="Flowchart: Decision 32"/>
          <p:cNvSpPr/>
          <p:nvPr/>
        </p:nvSpPr>
        <p:spPr bwMode="auto">
          <a:xfrm>
            <a:off x="6403838" y="2014051"/>
            <a:ext cx="507692" cy="153515"/>
          </a:xfrm>
          <a:prstGeom prst="flowChartDecision">
            <a:avLst/>
          </a:prstGeom>
          <a:solidFill>
            <a:srgbClr val="90BDDC"/>
          </a:solidFill>
          <a:ln w="19050" cap="flat" cmpd="sng" algn="ctr">
            <a:solidFill>
              <a:srgbClr val="006FBC"/>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900"/>
          </a:p>
        </p:txBody>
      </p:sp>
      <p:sp>
        <p:nvSpPr>
          <p:cNvPr id="34" name="Flowchart: Decision 33"/>
          <p:cNvSpPr/>
          <p:nvPr/>
        </p:nvSpPr>
        <p:spPr bwMode="auto">
          <a:xfrm>
            <a:off x="6403838" y="2886198"/>
            <a:ext cx="507692" cy="153515"/>
          </a:xfrm>
          <a:prstGeom prst="flowChartDecision">
            <a:avLst/>
          </a:prstGeom>
          <a:solidFill>
            <a:srgbClr val="90BDDC"/>
          </a:solidFill>
          <a:ln w="19050" cap="flat" cmpd="sng" algn="ctr">
            <a:solidFill>
              <a:srgbClr val="006FBC"/>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900"/>
          </a:p>
        </p:txBody>
      </p:sp>
      <p:sp>
        <p:nvSpPr>
          <p:cNvPr id="35" name="Flowchart: Decision 34"/>
          <p:cNvSpPr/>
          <p:nvPr/>
        </p:nvSpPr>
        <p:spPr bwMode="auto">
          <a:xfrm>
            <a:off x="6403838" y="3800536"/>
            <a:ext cx="507692" cy="153515"/>
          </a:xfrm>
          <a:prstGeom prst="flowChartDecision">
            <a:avLst/>
          </a:prstGeom>
          <a:solidFill>
            <a:srgbClr val="90BDDC"/>
          </a:solidFill>
          <a:ln w="19050" cap="flat" cmpd="sng" algn="ctr">
            <a:solidFill>
              <a:srgbClr val="006FBC"/>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900"/>
          </a:p>
        </p:txBody>
      </p:sp>
      <p:sp>
        <p:nvSpPr>
          <p:cNvPr id="36" name="Flowchart: Decision 35"/>
          <p:cNvSpPr/>
          <p:nvPr/>
        </p:nvSpPr>
        <p:spPr bwMode="auto">
          <a:xfrm>
            <a:off x="6403838" y="4642664"/>
            <a:ext cx="507692" cy="153515"/>
          </a:xfrm>
          <a:prstGeom prst="flowChartDecision">
            <a:avLst/>
          </a:prstGeom>
          <a:solidFill>
            <a:srgbClr val="90BDDC"/>
          </a:solidFill>
          <a:ln w="19050" cap="flat" cmpd="sng" algn="ctr">
            <a:solidFill>
              <a:srgbClr val="006FBC"/>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900"/>
          </a:p>
        </p:txBody>
      </p:sp>
      <p:grpSp>
        <p:nvGrpSpPr>
          <p:cNvPr id="37" name="Group 36"/>
          <p:cNvGrpSpPr/>
          <p:nvPr/>
        </p:nvGrpSpPr>
        <p:grpSpPr>
          <a:xfrm>
            <a:off x="5616591" y="2339250"/>
            <a:ext cx="2082185" cy="374054"/>
            <a:chOff x="5181600" y="2661801"/>
            <a:chExt cx="2776246" cy="498739"/>
          </a:xfrm>
        </p:grpSpPr>
        <p:sp>
          <p:nvSpPr>
            <p:cNvPr id="38" name="Oval 37"/>
            <p:cNvSpPr/>
            <p:nvPr/>
          </p:nvSpPr>
          <p:spPr>
            <a:xfrm>
              <a:off x="5181600" y="2661803"/>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copy</a:t>
              </a:r>
            </a:p>
          </p:txBody>
        </p:sp>
        <p:sp>
          <p:nvSpPr>
            <p:cNvPr id="39" name="Oval 38"/>
            <p:cNvSpPr/>
            <p:nvPr/>
          </p:nvSpPr>
          <p:spPr>
            <a:xfrm>
              <a:off x="7162800" y="2661801"/>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decode</a:t>
              </a:r>
            </a:p>
          </p:txBody>
        </p:sp>
        <p:sp>
          <p:nvSpPr>
            <p:cNvPr id="40" name="Oval 39"/>
            <p:cNvSpPr/>
            <p:nvPr/>
          </p:nvSpPr>
          <p:spPr>
            <a:xfrm>
              <a:off x="6172200" y="2672734"/>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encrypt</a:t>
              </a:r>
            </a:p>
          </p:txBody>
        </p:sp>
      </p:grpSp>
      <p:grpSp>
        <p:nvGrpSpPr>
          <p:cNvPr id="41" name="Group 40"/>
          <p:cNvGrpSpPr/>
          <p:nvPr/>
        </p:nvGrpSpPr>
        <p:grpSpPr>
          <a:xfrm>
            <a:off x="5616591" y="4129273"/>
            <a:ext cx="2082185" cy="365855"/>
            <a:chOff x="5181600" y="5048499"/>
            <a:chExt cx="2776246" cy="487806"/>
          </a:xfrm>
        </p:grpSpPr>
        <p:sp>
          <p:nvSpPr>
            <p:cNvPr id="42" name="Oval 41"/>
            <p:cNvSpPr/>
            <p:nvPr/>
          </p:nvSpPr>
          <p:spPr>
            <a:xfrm>
              <a:off x="7162800" y="5048499"/>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decode</a:t>
              </a:r>
            </a:p>
          </p:txBody>
        </p:sp>
        <p:sp>
          <p:nvSpPr>
            <p:cNvPr id="43" name="Oval 42"/>
            <p:cNvSpPr/>
            <p:nvPr/>
          </p:nvSpPr>
          <p:spPr>
            <a:xfrm>
              <a:off x="5181600" y="5048499"/>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copy</a:t>
              </a:r>
            </a:p>
          </p:txBody>
        </p:sp>
        <p:sp>
          <p:nvSpPr>
            <p:cNvPr id="44" name="Oval 43"/>
            <p:cNvSpPr/>
            <p:nvPr/>
          </p:nvSpPr>
          <p:spPr>
            <a:xfrm>
              <a:off x="6172200" y="5048499"/>
              <a:ext cx="795046" cy="487806"/>
            </a:xfrm>
            <a:prstGeom prst="ellipse">
              <a:avLst/>
            </a:prstGeom>
            <a:solidFill>
              <a:schemeClr val="accent1">
                <a:lumMod val="60000"/>
                <a:lumOff val="40000"/>
              </a:schemeClr>
            </a:solidFill>
            <a:ln>
              <a:solidFill>
                <a:srgbClr val="006FB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51435" tIns="25718" rIns="51435" bIns="25718" numCol="1" spcCol="0" rtlCol="0" fromWordArt="0" anchor="ctr" anchorCtr="0" forceAA="0" compatLnSpc="1">
              <a:prstTxWarp prst="textNoShape">
                <a:avLst/>
              </a:prstTxWarp>
              <a:noAutofit/>
            </a:bodyPr>
            <a:lstStyle/>
            <a:p>
              <a:pPr algn="ctr"/>
              <a:r>
                <a:rPr lang="en-US" sz="900" b="1" dirty="0">
                  <a:solidFill>
                    <a:srgbClr val="000000"/>
                  </a:solidFill>
                  <a:ea typeface="Calibri" panose="020F0502020204030204" pitchFamily="34" charset="0"/>
                  <a:cs typeface="Arial" panose="020B0604020202020204" pitchFamily="34" charset="0"/>
                </a:rPr>
                <a:t>encrypt</a:t>
              </a:r>
            </a:p>
          </p:txBody>
        </p:sp>
      </p:grpSp>
      <p:cxnSp>
        <p:nvCxnSpPr>
          <p:cNvPr id="45" name="Straight Arrow Connector 44"/>
          <p:cNvCxnSpPr>
            <a:stCxn id="40" idx="4"/>
            <a:endCxn id="34" idx="0"/>
          </p:cNvCxnSpPr>
          <p:nvPr/>
        </p:nvCxnSpPr>
        <p:spPr>
          <a:xfrm>
            <a:off x="6657684" y="2713304"/>
            <a:ext cx="1" cy="172894"/>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flipH="1">
            <a:off x="6657684" y="2167566"/>
            <a:ext cx="1" cy="179884"/>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2"/>
            <a:endCxn id="44" idx="0"/>
          </p:cNvCxnSpPr>
          <p:nvPr/>
        </p:nvCxnSpPr>
        <p:spPr>
          <a:xfrm flipH="1">
            <a:off x="6657684" y="3954051"/>
            <a:ext cx="1" cy="175223"/>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4"/>
            <a:endCxn id="36" idx="0"/>
          </p:cNvCxnSpPr>
          <p:nvPr/>
        </p:nvCxnSpPr>
        <p:spPr>
          <a:xfrm>
            <a:off x="6657684" y="4495128"/>
            <a:ext cx="1" cy="147536"/>
          </a:xfrm>
          <a:prstGeom prst="straightConnector1">
            <a:avLst/>
          </a:prstGeom>
          <a:ln w="19050">
            <a:solidFill>
              <a:srgbClr val="006F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Multiply 48"/>
          <p:cNvSpPr/>
          <p:nvPr/>
        </p:nvSpPr>
        <p:spPr>
          <a:xfrm>
            <a:off x="6406705" y="2285999"/>
            <a:ext cx="514350" cy="514350"/>
          </a:xfrm>
          <a:prstGeom prst="mathMultiply">
            <a:avLst>
              <a:gd name="adj1" fmla="val 10557"/>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900" b="1">
              <a:ln>
                <a:solidFill>
                  <a:srgbClr val="FF0000"/>
                </a:solidFill>
              </a:ln>
              <a:solidFill>
                <a:srgbClr val="FF0000"/>
              </a:solidFill>
            </a:endParaRPr>
          </a:p>
        </p:txBody>
      </p:sp>
      <p:sp>
        <p:nvSpPr>
          <p:cNvPr id="50" name="Multiply 49"/>
          <p:cNvSpPr/>
          <p:nvPr/>
        </p:nvSpPr>
        <p:spPr>
          <a:xfrm>
            <a:off x="7160873" y="4066603"/>
            <a:ext cx="514350" cy="514350"/>
          </a:xfrm>
          <a:prstGeom prst="mathMultiply">
            <a:avLst>
              <a:gd name="adj1" fmla="val 10557"/>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900" b="1">
              <a:ln>
                <a:solidFill>
                  <a:srgbClr val="FF0000"/>
                </a:solidFill>
              </a:ln>
              <a:solidFill>
                <a:srgbClr val="FF0000"/>
              </a:solidFill>
            </a:endParaRPr>
          </a:p>
        </p:txBody>
      </p:sp>
      <p:sp>
        <p:nvSpPr>
          <p:cNvPr id="51" name="Rectangle 50"/>
          <p:cNvSpPr/>
          <p:nvPr/>
        </p:nvSpPr>
        <p:spPr>
          <a:xfrm>
            <a:off x="898921" y="1332521"/>
            <a:ext cx="2225279" cy="298697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action </a:t>
            </a:r>
            <a:r>
              <a:rPr lang="en-US" sz="900" dirty="0" err="1">
                <a:solidFill>
                  <a:srgbClr val="000000"/>
                </a:solidFill>
                <a:latin typeface="Courier New" panose="02070309020205020404" pitchFamily="49" charset="0"/>
                <a:ea typeface="Times New Roman"/>
                <a:cs typeface="Courier New" panose="02070309020205020404" pitchFamily="49" charset="0"/>
              </a:rPr>
              <a:t>rand_traffic</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activity</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select</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cpu_c</a:t>
            </a:r>
            <a:r>
              <a:rPr lang="en-US" sz="900" dirty="0">
                <a:solidFill>
                  <a:srgbClr val="000000"/>
                </a:solidFill>
                <a:latin typeface="Courier New" panose="02070309020205020404" pitchFamily="49" charset="0"/>
                <a:ea typeface="Times New Roman"/>
                <a:cs typeface="Courier New" panose="02070309020205020404" pitchFamily="49" charset="0"/>
              </a:rPr>
              <a:t>::copy;</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crypto_c</a:t>
            </a:r>
            <a:r>
              <a:rPr lang="en-US" sz="900" dirty="0">
                <a:solidFill>
                  <a:srgbClr val="000000"/>
                </a:solidFill>
                <a:latin typeface="Courier New" panose="02070309020205020404" pitchFamily="49" charset="0"/>
                <a:ea typeface="Times New Roman"/>
                <a:cs typeface="Courier New" panose="02070309020205020404" pitchFamily="49" charset="0"/>
              </a:rPr>
              <a:t>::encrypt;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graphics_c</a:t>
            </a:r>
            <a:r>
              <a:rPr lang="en-US" sz="900" dirty="0">
                <a:solidFill>
                  <a:srgbClr val="000000"/>
                </a:solidFill>
                <a:latin typeface="Courier New" panose="02070309020205020404" pitchFamily="49" charset="0"/>
                <a:ea typeface="Times New Roman"/>
                <a:cs typeface="Courier New" panose="02070309020205020404" pitchFamily="49" charset="0"/>
              </a:rPr>
              <a:t>::decode;</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endParaRPr lang="en-US" sz="900" dirty="0">
              <a:solidFill>
                <a:srgbClr val="000000"/>
              </a:solidFill>
              <a:latin typeface="Courier New" panose="02070309020205020404" pitchFamily="49" charset="0"/>
              <a:ea typeface="Times New Roman"/>
              <a:cs typeface="Courier New" panose="02070309020205020404" pitchFamily="49" charset="0"/>
            </a:endParaRPr>
          </a:p>
          <a:p>
            <a:pPr>
              <a:lnSpc>
                <a:spcPct val="110000"/>
              </a:lnSpc>
            </a:pPr>
            <a:r>
              <a:rPr lang="en-US" sz="900" b="1" dirty="0">
                <a:solidFill>
                  <a:srgbClr val="7F0055"/>
                </a:solidFill>
                <a:latin typeface="Courier New" panose="02070309020205020404" pitchFamily="49" charset="0"/>
                <a:ea typeface="Times New Roman"/>
                <a:cs typeface="Courier New" panose="02070309020205020404" pitchFamily="49" charset="0"/>
              </a:rPr>
              <a:t>action</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phased_pwr_traffic</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activity</a:t>
            </a: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repeat</a:t>
            </a:r>
            <a:r>
              <a:rPr lang="en-US" sz="900" dirty="0">
                <a:solidFill>
                  <a:srgbClr val="000000"/>
                </a:solidFill>
                <a:latin typeface="Courier New" panose="02070309020205020404" pitchFamily="49" charset="0"/>
                <a:ea typeface="Times New Roman"/>
                <a:cs typeface="Courier New" panose="02070309020205020404" pitchFamily="49" charset="0"/>
              </a:rPr>
              <a:t> (2)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change_power_state</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b="1" dirty="0">
                <a:solidFill>
                  <a:srgbClr val="7F0055"/>
                </a:solidFill>
                <a:latin typeface="Courier New" panose="02070309020205020404" pitchFamily="49" charset="0"/>
                <a:ea typeface="Times New Roman"/>
                <a:cs typeface="Courier New" panose="02070309020205020404" pitchFamily="49" charset="0"/>
              </a:rPr>
              <a:t>do</a:t>
            </a:r>
            <a:r>
              <a:rPr lang="en-US" sz="900" dirty="0">
                <a:solidFill>
                  <a:srgbClr val="000000"/>
                </a:solidFill>
                <a:latin typeface="Courier New" panose="02070309020205020404" pitchFamily="49" charset="0"/>
                <a:ea typeface="Times New Roman"/>
                <a:cs typeface="Courier New" panose="02070309020205020404" pitchFamily="49" charset="0"/>
              </a:rPr>
              <a:t> </a:t>
            </a:r>
            <a:r>
              <a:rPr lang="en-US" sz="900" dirty="0" err="1">
                <a:solidFill>
                  <a:srgbClr val="000000"/>
                </a:solidFill>
                <a:latin typeface="Courier New" panose="02070309020205020404" pitchFamily="49" charset="0"/>
                <a:ea typeface="Times New Roman"/>
                <a:cs typeface="Courier New" panose="02070309020205020404" pitchFamily="49" charset="0"/>
              </a:rPr>
              <a:t>rand_traffic</a:t>
            </a: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  };</a:t>
            </a:r>
          </a:p>
          <a:p>
            <a:pPr>
              <a:lnSpc>
                <a:spcPct val="110000"/>
              </a:lnSpc>
            </a:pPr>
            <a:r>
              <a:rPr lang="en-US" sz="900" dirty="0">
                <a:solidFill>
                  <a:srgbClr val="000000"/>
                </a:solidFill>
                <a:latin typeface="Courier New" panose="02070309020205020404" pitchFamily="49" charset="0"/>
                <a:ea typeface="Times New Roman"/>
                <a:cs typeface="Courier New" panose="02070309020205020404" pitchFamily="49" charset="0"/>
              </a:rPr>
              <a:t>};</a:t>
            </a:r>
          </a:p>
          <a:p>
            <a:pPr>
              <a:lnSpc>
                <a:spcPct val="110000"/>
              </a:lnSpc>
            </a:pPr>
            <a:endParaRPr lang="en-US" sz="900" dirty="0">
              <a:solidFill>
                <a:srgbClr val="000000"/>
              </a:solidFill>
              <a:latin typeface="Courier New" panose="02070309020205020404" pitchFamily="49" charset="0"/>
              <a:ea typeface="Times New Roman"/>
              <a:cs typeface="Courier New" panose="02070309020205020404" pitchFamily="49" charset="0"/>
            </a:endParaRPr>
          </a:p>
        </p:txBody>
      </p:sp>
      <p:sp>
        <p:nvSpPr>
          <p:cNvPr id="57" name="Line Callout 1 56"/>
          <p:cNvSpPr/>
          <p:nvPr/>
        </p:nvSpPr>
        <p:spPr>
          <a:xfrm>
            <a:off x="3851740" y="1016287"/>
            <a:ext cx="2214563" cy="523190"/>
          </a:xfrm>
          <a:prstGeom prst="borderCallout1">
            <a:avLst>
              <a:gd name="adj1" fmla="val 121288"/>
              <a:gd name="adj2" fmla="val 71829"/>
              <a:gd name="adj3" fmla="val 195279"/>
              <a:gd name="adj4" fmla="val 113532"/>
            </a:avLst>
          </a:prstGeom>
          <a:solidFill>
            <a:srgbClr val="F8F7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 PSS compliance </a:t>
            </a:r>
            <a:r>
              <a:rPr lang="en-US" sz="1200">
                <a:solidFill>
                  <a:schemeClr val="tx1"/>
                </a:solidFill>
                <a:latin typeface="Arial" panose="020B0604020202020204" pitchFamily="34" charset="0"/>
                <a:cs typeface="Arial" panose="020B0604020202020204" pitchFamily="34" charset="0"/>
              </a:rPr>
              <a:t>tool analyzes </a:t>
            </a:r>
            <a:r>
              <a:rPr lang="en-US" sz="1200" dirty="0">
                <a:solidFill>
                  <a:schemeClr val="tx1"/>
                </a:solidFill>
                <a:latin typeface="Arial" panose="020B0604020202020204" pitchFamily="34" charset="0"/>
                <a:cs typeface="Arial" panose="020B0604020202020204" pitchFamily="34" charset="0"/>
              </a:rPr>
              <a:t>the entire scenario and trims </a:t>
            </a:r>
            <a:r>
              <a:rPr lang="en-US" sz="1200">
                <a:solidFill>
                  <a:schemeClr val="tx1"/>
                </a:solidFill>
                <a:latin typeface="Arial" panose="020B0604020202020204" pitchFamily="34" charset="0"/>
                <a:cs typeface="Arial" panose="020B0604020202020204" pitchFamily="34" charset="0"/>
              </a:rPr>
              <a:t>the scenario </a:t>
            </a:r>
            <a:r>
              <a:rPr lang="en-US" sz="1200" dirty="0">
                <a:solidFill>
                  <a:schemeClr val="tx1"/>
                </a:solidFill>
                <a:latin typeface="Arial" panose="020B0604020202020204" pitchFamily="34" charset="0"/>
                <a:cs typeface="Arial" panose="020B0604020202020204" pitchFamily="34" charset="0"/>
              </a:rPr>
              <a:t>space </a:t>
            </a:r>
          </a:p>
        </p:txBody>
      </p:sp>
    </p:spTree>
    <p:extLst>
      <p:ext uri="{BB962C8B-B14F-4D97-AF65-F5344CB8AC3E}">
        <p14:creationId xmlns:p14="http://schemas.microsoft.com/office/powerpoint/2010/main" val="6099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up)">
                                      <p:cBhvr>
                                        <p:cTn id="17" dur="500"/>
                                        <p:tgtEl>
                                          <p:spTgt spid="5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system-level scenarios summary</a:t>
            </a:r>
          </a:p>
        </p:txBody>
      </p:sp>
      <p:sp>
        <p:nvSpPr>
          <p:cNvPr id="11" name="Content Placeholder 10"/>
          <p:cNvSpPr>
            <a:spLocks noGrp="1"/>
          </p:cNvSpPr>
          <p:nvPr>
            <p:ph idx="1"/>
          </p:nvPr>
        </p:nvSpPr>
        <p:spPr/>
        <p:txBody>
          <a:bodyPr/>
          <a:lstStyle/>
          <a:p>
            <a:r>
              <a:rPr lang="en-US" dirty="0"/>
              <a:t>PSS DNA is built for portability and reuse</a:t>
            </a:r>
          </a:p>
          <a:p>
            <a:pPr lvl="1"/>
            <a:r>
              <a:rPr lang="en-US" dirty="0"/>
              <a:t>Applicable both for bottom-up and top-down reuse</a:t>
            </a:r>
          </a:p>
          <a:p>
            <a:pPr lvl="1"/>
            <a:r>
              <a:rPr lang="en-US" dirty="0"/>
              <a:t>Can reuse both the model and scenarios intent </a:t>
            </a:r>
          </a:p>
          <a:p>
            <a:r>
              <a:rPr lang="en-US" dirty="0"/>
              <a:t>PSS Solving capabilities allows automation of system concerns</a:t>
            </a:r>
          </a:p>
          <a:p>
            <a:pPr lvl="1"/>
            <a:r>
              <a:rPr lang="en-US" dirty="0"/>
              <a:t>Take randomization and constraint-solving to the next level</a:t>
            </a:r>
          </a:p>
          <a:p>
            <a:r>
              <a:rPr lang="en-US" dirty="0"/>
              <a:t>We gathered a set of usage examples to demonstrate these capabilities</a:t>
            </a:r>
          </a:p>
          <a:p>
            <a:pPr lvl="1"/>
            <a:r>
              <a:rPr lang="en-US" dirty="0"/>
              <a:t>The examples will be part of the PSS release</a:t>
            </a:r>
          </a:p>
          <a:p>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32C83CF-386F-AF49-97E1-BC0CC6B4220A}" type="slidenum">
              <a:rPr lang="en-US" smtClean="0"/>
              <a:pPr/>
              <a:t>39</a:t>
            </a:fld>
            <a:endParaRPr lang="en-US"/>
          </a:p>
        </p:txBody>
      </p:sp>
    </p:spTree>
    <p:extLst>
      <p:ext uri="{BB962C8B-B14F-4D97-AF65-F5344CB8AC3E}">
        <p14:creationId xmlns:p14="http://schemas.microsoft.com/office/powerpoint/2010/main" val="119505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Verification</a:t>
            </a:r>
          </a:p>
        </p:txBody>
      </p:sp>
      <p:sp>
        <p:nvSpPr>
          <p:cNvPr id="6" name="Rounded Rectangle 5"/>
          <p:cNvSpPr/>
          <p:nvPr/>
        </p:nvSpPr>
        <p:spPr>
          <a:xfrm>
            <a:off x="3391795" y="3429001"/>
            <a:ext cx="1102616" cy="700751"/>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25" dirty="0"/>
              <a:t>ad hoc Verification teams</a:t>
            </a:r>
          </a:p>
        </p:txBody>
      </p:sp>
      <p:sp>
        <p:nvSpPr>
          <p:cNvPr id="7" name="Rounded Rectangle 6"/>
          <p:cNvSpPr/>
          <p:nvPr/>
        </p:nvSpPr>
        <p:spPr>
          <a:xfrm>
            <a:off x="2389802" y="3772889"/>
            <a:ext cx="957263" cy="358848"/>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25" dirty="0"/>
              <a:t>Directed</a:t>
            </a:r>
          </a:p>
          <a:p>
            <a:pPr algn="ctr"/>
            <a:r>
              <a:rPr lang="en-US" sz="1125" dirty="0"/>
              <a:t>Testing</a:t>
            </a:r>
          </a:p>
        </p:txBody>
      </p:sp>
      <p:sp>
        <p:nvSpPr>
          <p:cNvPr id="8" name="Rounded Rectangle 7"/>
          <p:cNvSpPr/>
          <p:nvPr/>
        </p:nvSpPr>
        <p:spPr>
          <a:xfrm>
            <a:off x="4539142" y="3065167"/>
            <a:ext cx="957263" cy="1064585"/>
          </a:xfrm>
          <a:prstGeom prst="roundRect">
            <a:avLst/>
          </a:prstGeom>
          <a:ln>
            <a:solidFill>
              <a:srgbClr val="CCFF33"/>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25" dirty="0"/>
              <a:t>System Verilog</a:t>
            </a:r>
          </a:p>
          <a:p>
            <a:pPr algn="ctr"/>
            <a:endParaRPr lang="en-US" sz="1125" dirty="0"/>
          </a:p>
          <a:p>
            <a:pPr algn="ctr"/>
            <a:r>
              <a:rPr lang="en-US" sz="1125" dirty="0"/>
              <a:t>CRV &amp; MDV</a:t>
            </a:r>
          </a:p>
        </p:txBody>
      </p:sp>
      <p:sp>
        <p:nvSpPr>
          <p:cNvPr id="9" name="Rounded Rectangle 8"/>
          <p:cNvSpPr/>
          <p:nvPr/>
        </p:nvSpPr>
        <p:spPr>
          <a:xfrm>
            <a:off x="5541136" y="2873714"/>
            <a:ext cx="1133924" cy="1250331"/>
          </a:xfrm>
          <a:prstGeom prst="roundRect">
            <a:avLst/>
          </a:prstGeom>
          <a:ln>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125" dirty="0"/>
              <a:t>Standard</a:t>
            </a:r>
          </a:p>
          <a:p>
            <a:pPr algn="ctr"/>
            <a:r>
              <a:rPr lang="en-US" sz="1125" dirty="0"/>
              <a:t>Methodology</a:t>
            </a:r>
          </a:p>
          <a:p>
            <a:pPr algn="ctr"/>
            <a:endParaRPr lang="en-US" sz="1125" dirty="0"/>
          </a:p>
          <a:p>
            <a:pPr algn="ctr"/>
            <a:r>
              <a:rPr lang="en-US" sz="1125" dirty="0"/>
              <a:t>UVM</a:t>
            </a:r>
          </a:p>
          <a:p>
            <a:pPr algn="ctr"/>
            <a:r>
              <a:rPr lang="en-US" sz="1125" dirty="0"/>
              <a:t>VMM</a:t>
            </a:r>
          </a:p>
          <a:p>
            <a:pPr algn="ctr"/>
            <a:r>
              <a:rPr lang="en-US" sz="1125" dirty="0" err="1"/>
              <a:t>OVM</a:t>
            </a:r>
            <a:endParaRPr lang="en-US" sz="1125" dirty="0"/>
          </a:p>
        </p:txBody>
      </p:sp>
      <p:sp>
        <p:nvSpPr>
          <p:cNvPr id="10" name="Rounded Rectangle 9"/>
          <p:cNvSpPr/>
          <p:nvPr/>
        </p:nvSpPr>
        <p:spPr>
          <a:xfrm>
            <a:off x="6744312" y="1264942"/>
            <a:ext cx="957263" cy="2864810"/>
          </a:xfrm>
          <a:prstGeom prst="roundRect">
            <a:avLst/>
          </a:prstGeom>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125" dirty="0"/>
              <a:t>Portable Stimulus</a:t>
            </a:r>
          </a:p>
        </p:txBody>
      </p:sp>
      <p:sp>
        <p:nvSpPr>
          <p:cNvPr id="11" name="Rounded Rectangle 10"/>
          <p:cNvSpPr/>
          <p:nvPr/>
        </p:nvSpPr>
        <p:spPr>
          <a:xfrm>
            <a:off x="1356190" y="3913070"/>
            <a:ext cx="988882" cy="210975"/>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25" dirty="0"/>
              <a:t>Verification?</a:t>
            </a:r>
          </a:p>
        </p:txBody>
      </p:sp>
      <p:sp>
        <p:nvSpPr>
          <p:cNvPr id="12" name="Down Arrow 11"/>
          <p:cNvSpPr/>
          <p:nvPr/>
        </p:nvSpPr>
        <p:spPr>
          <a:xfrm rot="15240000">
            <a:off x="3300068" y="-100948"/>
            <a:ext cx="1474037" cy="5182586"/>
          </a:xfrm>
          <a:prstGeom prst="downArrow">
            <a:avLst/>
          </a:prstGeom>
          <a:ln/>
        </p:spPr>
        <p:style>
          <a:lnRef idx="2">
            <a:schemeClr val="dk1"/>
          </a:lnRef>
          <a:fillRef idx="1">
            <a:schemeClr val="lt1"/>
          </a:fillRef>
          <a:effectRef idx="0">
            <a:schemeClr val="dk1"/>
          </a:effectRef>
          <a:fontRef idx="minor">
            <a:schemeClr val="dk1"/>
          </a:fontRef>
        </p:style>
        <p:txBody>
          <a:bodyPr vert="vert" rtlCol="0" anchor="ctr"/>
          <a:lstStyle/>
          <a:p>
            <a:pPr algn="ctr"/>
            <a:r>
              <a:rPr lang="en-US" b="1" dirty="0"/>
              <a:t>Verification Productivity</a:t>
            </a:r>
          </a:p>
        </p:txBody>
      </p:sp>
      <p:sp>
        <p:nvSpPr>
          <p:cNvPr id="13" name="Action Button: Help 12">
            <a:hlinkClick r:id="" action="ppaction://noaction" highlightClick="1"/>
          </p:cNvPr>
          <p:cNvSpPr/>
          <p:nvPr/>
        </p:nvSpPr>
        <p:spPr>
          <a:xfrm>
            <a:off x="6929764" y="1657350"/>
            <a:ext cx="586359" cy="586359"/>
          </a:xfrm>
          <a:prstGeom prst="actionButtonHelp">
            <a:avLst/>
          </a:prstGeom>
          <a:solidFill>
            <a:schemeClr val="bg1"/>
          </a:solidFill>
          <a:ln>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5"/>
          </a:p>
        </p:txBody>
      </p:sp>
    </p:spTree>
    <p:extLst>
      <p:ext uri="{BB962C8B-B14F-4D97-AF65-F5344CB8AC3E}">
        <p14:creationId xmlns:p14="http://schemas.microsoft.com/office/powerpoint/2010/main" val="107471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Stimulus IN C++11</a:t>
            </a:r>
            <a:br>
              <a:rPr lang="en-US" dirty="0"/>
            </a:br>
            <a:r>
              <a:rPr lang="en-US" sz="1600" dirty="0"/>
              <a:t>(and semantic Equivalence to DSL)</a:t>
            </a:r>
            <a:endParaRPr lang="en-US" dirty="0"/>
          </a:p>
        </p:txBody>
      </p:sp>
      <p:sp>
        <p:nvSpPr>
          <p:cNvPr id="3" name="Text Placeholder 2"/>
          <p:cNvSpPr>
            <a:spLocks noGrp="1"/>
          </p:cNvSpPr>
          <p:nvPr>
            <p:ph type="body" idx="1"/>
          </p:nvPr>
        </p:nvSpPr>
        <p:spPr/>
        <p:txBody>
          <a:bodyPr/>
          <a:lstStyle/>
          <a:p>
            <a:r>
              <a:rPr lang="en-US" dirty="0"/>
              <a:t>Adnan Hamid, Breker Verification Systems</a:t>
            </a:r>
          </a:p>
        </p:txBody>
      </p:sp>
    </p:spTree>
    <p:extLst>
      <p:ext uri="{BB962C8B-B14F-4D97-AF65-F5344CB8AC3E}">
        <p14:creationId xmlns:p14="http://schemas.microsoft.com/office/powerpoint/2010/main" val="906603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UART Component in DSL</a:t>
            </a:r>
          </a:p>
        </p:txBody>
      </p:sp>
      <p:sp>
        <p:nvSpPr>
          <p:cNvPr id="2" name="Content Placeholder 1"/>
          <p:cNvSpPr>
            <a:spLocks noGrp="1"/>
          </p:cNvSpPr>
          <p:nvPr>
            <p:ph idx="4294967295"/>
          </p:nvPr>
        </p:nvSpPr>
        <p:spPr>
          <a:xfrm>
            <a:off x="0" y="895350"/>
            <a:ext cx="6781800" cy="1690688"/>
          </a:xfrm>
        </p:spPr>
        <p:txBody>
          <a:bodyPr>
            <a:normAutofit lnSpcReduction="10000"/>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14478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6324600" y="971550"/>
            <a:ext cx="2393604" cy="2862322"/>
          </a:xfrm>
          <a:prstGeom prst="rect">
            <a:avLst/>
          </a:prstGeom>
          <a:solidFill>
            <a:schemeClr val="bg1"/>
          </a:solidFill>
          <a:ln>
            <a:solidFill>
              <a:schemeClr val="tx1"/>
            </a:solidFill>
          </a:ln>
        </p:spPr>
        <p:txBody>
          <a:bodyPr wrap="none">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latin typeface="Consolas"/>
              </a:rPr>
              <a:t>uart_c</a:t>
            </a:r>
            <a:r>
              <a:rPr lang="en-US" sz="1200" dirty="0">
                <a:latin typeface="Consolas"/>
              </a:rPr>
              <a:t> {</a:t>
            </a:r>
          </a:p>
          <a:p>
            <a:r>
              <a:rPr lang="en-US" sz="1200" dirty="0">
                <a:latin typeface="Consolas"/>
              </a:rPr>
              <a:t>  </a:t>
            </a:r>
            <a:r>
              <a:rPr lang="en-US" sz="1200" b="1" dirty="0">
                <a:solidFill>
                  <a:srgbClr val="0070C0"/>
                </a:solidFill>
                <a:latin typeface="Consolas"/>
              </a:rPr>
              <a:t>resource</a:t>
            </a:r>
            <a:r>
              <a:rPr lang="en-US" sz="1200" dirty="0">
                <a:latin typeface="Consolas"/>
              </a:rPr>
              <a:t> </a:t>
            </a:r>
            <a:r>
              <a:rPr lang="en-US" sz="1200" dirty="0" err="1">
                <a:latin typeface="Consolas"/>
              </a:rPr>
              <a:t>uart_r</a:t>
            </a:r>
            <a:r>
              <a:rPr lang="en-US" sz="1200" dirty="0">
                <a:latin typeface="Consolas"/>
              </a:rPr>
              <a:t> {…};</a:t>
            </a:r>
          </a:p>
          <a:p>
            <a:r>
              <a:rPr lang="en-US" sz="1200" dirty="0">
                <a:latin typeface="Consolas"/>
              </a:rPr>
              <a:t>  </a:t>
            </a:r>
            <a:r>
              <a:rPr lang="en-US" sz="1200" b="1" dirty="0">
                <a:solidFill>
                  <a:srgbClr val="0070C0"/>
                </a:solidFill>
                <a:latin typeface="Consolas"/>
              </a:rPr>
              <a:t>pool</a:t>
            </a:r>
            <a:r>
              <a:rPr lang="en-US" sz="1200" dirty="0">
                <a:latin typeface="Consolas"/>
              </a:rPr>
              <a:t> [1] </a:t>
            </a:r>
            <a:r>
              <a:rPr lang="en-US" sz="1200" dirty="0" err="1">
                <a:latin typeface="Consolas"/>
              </a:rPr>
              <a:t>uart_r</a:t>
            </a:r>
            <a:r>
              <a:rPr lang="en-US" sz="1200" dirty="0">
                <a:latin typeface="Consolas"/>
              </a:rPr>
              <a:t> </a:t>
            </a:r>
            <a:r>
              <a:rPr lang="en-US" sz="1200" dirty="0" err="1">
                <a:latin typeface="Consolas"/>
              </a:rPr>
              <a:t>uart_p</a:t>
            </a:r>
            <a:r>
              <a:rPr lang="en-US" sz="1200" dirty="0">
                <a:latin typeface="Consolas"/>
              </a:rPr>
              <a:t>;</a:t>
            </a:r>
          </a:p>
          <a:p>
            <a:r>
              <a:rPr lang="en-US" sz="1200" dirty="0">
                <a:latin typeface="Consolas"/>
              </a:rPr>
              <a:t>  </a:t>
            </a:r>
            <a:r>
              <a:rPr lang="en-US" sz="1200" b="1" dirty="0">
                <a:solidFill>
                  <a:srgbClr val="0070C0"/>
                </a:solidFill>
                <a:latin typeface="Consolas"/>
              </a:rPr>
              <a:t>bind</a:t>
            </a:r>
            <a:r>
              <a:rPr lang="en-US" sz="1200" dirty="0">
                <a:latin typeface="Consolas"/>
              </a:rPr>
              <a:t> </a:t>
            </a:r>
            <a:r>
              <a:rPr lang="en-US" sz="1200" dirty="0" err="1">
                <a:latin typeface="Consolas"/>
              </a:rPr>
              <a:t>uart_p</a:t>
            </a:r>
            <a:r>
              <a:rPr lang="en-US" sz="1200" dirty="0">
                <a:latin typeface="Consolas"/>
              </a:rPr>
              <a:t> {*};</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write_out_a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endParaRPr lang="en-US" sz="1200" dirty="0"/>
          </a:p>
        </p:txBody>
      </p:sp>
      <p:sp>
        <p:nvSpPr>
          <p:cNvPr id="3" name="Oval 2"/>
          <p:cNvSpPr/>
          <p:nvPr/>
        </p:nvSpPr>
        <p:spPr>
          <a:xfrm>
            <a:off x="2514600" y="4208307"/>
            <a:ext cx="1295400" cy="750887"/>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7" name="Group 26"/>
          <p:cNvGrpSpPr/>
          <p:nvPr/>
        </p:nvGrpSpPr>
        <p:grpSpPr>
          <a:xfrm>
            <a:off x="3015116" y="3367545"/>
            <a:ext cx="2479273" cy="1687404"/>
            <a:chOff x="2176916" y="3367545"/>
            <a:chExt cx="2479273" cy="1687404"/>
          </a:xfrm>
        </p:grpSpPr>
        <p:sp>
          <p:nvSpPr>
            <p:cNvPr id="28" name="Freeform 27"/>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9" name="Rectangle 28"/>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1592669082"/>
      </p:ext>
    </p:extLst>
  </p:cSld>
  <p:clrMapOvr>
    <a:masterClrMapping/>
  </p:clrMapOvr>
  <mc:AlternateContent xmlns:mc="http://schemas.openxmlformats.org/markup-compatibility/2006" xmlns:p14="http://schemas.microsoft.com/office/powerpoint/2010/main">
    <mc:Choice Requires="p14">
      <p:transition spd="slow" p14:dur="2000" advTm="2794"/>
    </mc:Choice>
    <mc:Fallback xmlns="">
      <p:transition spd="slow" advTm="279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UART Component in C++</a:t>
            </a:r>
          </a:p>
        </p:txBody>
      </p:sp>
      <p:sp>
        <p:nvSpPr>
          <p:cNvPr id="2" name="Content Placeholder 1"/>
          <p:cNvSpPr>
            <a:spLocks noGrp="1"/>
          </p:cNvSpPr>
          <p:nvPr>
            <p:ph idx="4294967295"/>
          </p:nvPr>
        </p:nvSpPr>
        <p:spPr>
          <a:xfrm>
            <a:off x="0" y="895350"/>
            <a:ext cx="6781800" cy="1690688"/>
          </a:xfrm>
        </p:spPr>
        <p:txBody>
          <a:bodyPr>
            <a:normAutofit lnSpcReduction="10000"/>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14478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5800578" y="971550"/>
            <a:ext cx="3181644" cy="3970318"/>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a:rPr>
              <a:t>class </a:t>
            </a:r>
            <a:r>
              <a:rPr lang="en-US" sz="1200" dirty="0" err="1">
                <a:latin typeface="Consolas"/>
              </a:rPr>
              <a:t>uart_c</a:t>
            </a:r>
            <a:r>
              <a:rPr lang="en-US" sz="1200" dirty="0">
                <a:latin typeface="Consolas"/>
              </a:rPr>
              <a:t> :</a:t>
            </a:r>
            <a:r>
              <a:rPr lang="en-US" sz="1200" b="1" dirty="0">
                <a:solidFill>
                  <a:srgbClr val="0070C0"/>
                </a:solidFill>
                <a:latin typeface="Consolas"/>
              </a:rPr>
              <a:t>public</a:t>
            </a:r>
            <a:r>
              <a:rPr lang="en-US" sz="1200" dirty="0">
                <a:latin typeface="Consolas"/>
              </a:rPr>
              <a:t> </a:t>
            </a:r>
            <a:r>
              <a:rPr lang="en-US" sz="1200" b="1" dirty="0">
                <a:solidFill>
                  <a:srgbClr val="0070C0"/>
                </a:solidFill>
                <a:latin typeface="Consolas"/>
              </a:rPr>
              <a:t>component</a:t>
            </a:r>
            <a:r>
              <a:rPr lang="en-US" sz="1200" dirty="0">
                <a:latin typeface="Consolas"/>
              </a:rPr>
              <a:t>{</a:t>
            </a:r>
          </a:p>
          <a:p>
            <a:r>
              <a:rPr lang="en-US" sz="1200" dirty="0">
                <a:latin typeface="Consolas"/>
              </a:rPr>
              <a:t>  </a:t>
            </a:r>
            <a:r>
              <a:rPr lang="en-US" sz="1200" b="1" dirty="0">
                <a:solidFill>
                  <a:srgbClr val="0070C0"/>
                </a:solidFill>
                <a:latin typeface="Consolas"/>
              </a:rPr>
              <a:t>PSS_CTOR</a:t>
            </a:r>
            <a:r>
              <a:rPr lang="en-US" sz="1200" dirty="0">
                <a:latin typeface="Consolas"/>
              </a:rPr>
              <a:t>(</a:t>
            </a:r>
            <a:r>
              <a:rPr lang="en-US" sz="1200" dirty="0" err="1">
                <a:latin typeface="Consolas"/>
              </a:rPr>
              <a:t>uart_c</a:t>
            </a:r>
            <a:r>
              <a:rPr lang="en-US" sz="1200" dirty="0">
                <a:latin typeface="Consolas"/>
              </a:rPr>
              <a:t>, </a:t>
            </a:r>
            <a:r>
              <a:rPr lang="en-US" sz="1200" b="1" dirty="0">
                <a:solidFill>
                  <a:srgbClr val="0070C0"/>
                </a:solidFill>
                <a:latin typeface="Consolas"/>
              </a:rPr>
              <a:t>component</a:t>
            </a:r>
            <a:r>
              <a:rPr lang="en-US" sz="1200" dirty="0">
                <a:latin typeface="Consolas"/>
              </a:rPr>
              <a:t>);</a:t>
            </a:r>
          </a:p>
          <a:p>
            <a:endParaRPr lang="en-US" sz="1200" dirty="0">
              <a:latin typeface="Consolas"/>
            </a:endParaRPr>
          </a:p>
          <a:p>
            <a:r>
              <a:rPr lang="en-US" sz="1200" dirty="0">
                <a:latin typeface="Consolas"/>
              </a:rPr>
              <a:t>  </a:t>
            </a:r>
            <a:r>
              <a:rPr lang="en-US" sz="1200" b="1" dirty="0">
                <a:solidFill>
                  <a:srgbClr val="0070C0"/>
                </a:solidFill>
                <a:latin typeface="Consolas"/>
              </a:rPr>
              <a:t>class </a:t>
            </a:r>
            <a:r>
              <a:rPr lang="en-US" sz="1200" dirty="0" err="1">
                <a:latin typeface="Consolas"/>
              </a:rPr>
              <a:t>uart_r</a:t>
            </a:r>
            <a:r>
              <a:rPr lang="en-US" sz="1200" dirty="0">
                <a:latin typeface="Consolas"/>
              </a:rPr>
              <a:t> :</a:t>
            </a:r>
            <a:r>
              <a:rPr lang="en-US" sz="1200" b="1" dirty="0">
                <a:solidFill>
                  <a:srgbClr val="0070C0"/>
                </a:solidFill>
                <a:latin typeface="Consolas"/>
              </a:rPr>
              <a:t>public</a:t>
            </a:r>
            <a:r>
              <a:rPr lang="en-US" sz="1200" dirty="0">
                <a:latin typeface="Consolas"/>
              </a:rPr>
              <a:t> </a:t>
            </a:r>
            <a:r>
              <a:rPr lang="en-US" sz="1200" b="1" dirty="0">
                <a:solidFill>
                  <a:srgbClr val="0070C0"/>
                </a:solidFill>
                <a:latin typeface="Consolas"/>
              </a:rPr>
              <a:t>resource</a:t>
            </a:r>
            <a:r>
              <a:rPr lang="en-US" sz="1200" dirty="0">
                <a:latin typeface="Consolas"/>
              </a:rPr>
              <a:t>{…};</a:t>
            </a:r>
          </a:p>
          <a:p>
            <a:r>
              <a:rPr lang="en-US" sz="1200" dirty="0">
                <a:latin typeface="Consolas"/>
              </a:rPr>
              <a:t>  </a:t>
            </a:r>
            <a:r>
              <a:rPr lang="en-US" sz="1200" b="1" dirty="0">
                <a:solidFill>
                  <a:srgbClr val="0070C0"/>
                </a:solidFill>
                <a:latin typeface="Consolas"/>
              </a:rPr>
              <a:t>pool</a:t>
            </a:r>
            <a:r>
              <a:rPr lang="en-US" sz="1200" dirty="0">
                <a:latin typeface="Consolas"/>
              </a:rPr>
              <a:t>&lt;</a:t>
            </a:r>
            <a:r>
              <a:rPr lang="en-US" sz="1200" dirty="0" err="1">
                <a:latin typeface="Consolas"/>
              </a:rPr>
              <a:t>uart_r</a:t>
            </a:r>
            <a:r>
              <a:rPr lang="en-US" sz="1200" dirty="0">
                <a:latin typeface="Consolas"/>
              </a:rPr>
              <a:t>&gt; </a:t>
            </a:r>
            <a:r>
              <a:rPr lang="en-US" sz="1200" dirty="0" err="1">
                <a:latin typeface="Consolas"/>
              </a:rPr>
              <a:t>uart_p</a:t>
            </a:r>
            <a:r>
              <a:rPr lang="en-US" sz="1200" dirty="0">
                <a:latin typeface="Consolas"/>
              </a:rPr>
              <a:t> {"uart_p",1};</a:t>
            </a:r>
          </a:p>
          <a:p>
            <a:r>
              <a:rPr lang="en-US" sz="1200" dirty="0">
                <a:latin typeface="Consolas"/>
              </a:rPr>
              <a:t>  </a:t>
            </a:r>
            <a:r>
              <a:rPr lang="en-US" sz="1200" b="1" dirty="0">
                <a:solidFill>
                  <a:srgbClr val="0070C0"/>
                </a:solidFill>
                <a:latin typeface="Consolas"/>
              </a:rPr>
              <a:t>bind</a:t>
            </a:r>
            <a:r>
              <a:rPr lang="en-US" sz="1200" dirty="0">
                <a:latin typeface="Consolas"/>
              </a:rPr>
              <a:t> b {</a:t>
            </a:r>
            <a:r>
              <a:rPr lang="en-US" sz="1200" dirty="0" err="1">
                <a:latin typeface="Consolas"/>
              </a:rPr>
              <a:t>uart_p</a:t>
            </a:r>
            <a:r>
              <a:rPr lang="en-US" sz="1200" dirty="0">
                <a:latin typeface="Consolas"/>
              </a:rPr>
              <a:t>};</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class </a:t>
            </a:r>
            <a:r>
              <a:rPr lang="en-US" sz="1200" dirty="0" err="1">
                <a:solidFill>
                  <a:srgbClr val="000000"/>
                </a:solidFill>
                <a:latin typeface="Consolas"/>
              </a:rPr>
              <a:t>read_in_a</a:t>
            </a:r>
            <a:r>
              <a:rPr lang="en-US" sz="1200" dirty="0">
                <a:solidFill>
                  <a:srgbClr val="000000"/>
                </a:solidFill>
                <a:latin typeface="Consolas"/>
              </a:rPr>
              <a:t>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action </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PSS_CTOR</a:t>
            </a:r>
            <a:r>
              <a:rPr lang="en-US" sz="1200" dirty="0">
                <a:solidFill>
                  <a:srgbClr val="000000"/>
                </a:solidFill>
                <a:latin typeface="Consolas"/>
              </a:rPr>
              <a:t>(</a:t>
            </a:r>
            <a:r>
              <a:rPr lang="en-US" sz="1200" dirty="0" err="1">
                <a:solidFill>
                  <a:srgbClr val="000000"/>
                </a:solidFill>
                <a:latin typeface="Consolas"/>
              </a:rPr>
              <a:t>read_in_a</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0000"/>
                </a:solidFill>
                <a:latin typeface="Consolas"/>
              </a:rPr>
              <a:t>&lt;</a:t>
            </a:r>
            <a:r>
              <a:rPr lang="en-US" sz="1200" dirty="0" err="1">
                <a:solidFill>
                  <a:srgbClr val="000000"/>
                </a:solidFill>
                <a:latin typeface="Consolas"/>
              </a:rPr>
              <a:t>data_str</a:t>
            </a:r>
            <a:r>
              <a:rPr lang="en-US" sz="1200" dirty="0">
                <a:solidFill>
                  <a:srgbClr val="000000"/>
                </a:solidFill>
                <a:latin typeface="Consolas"/>
              </a:rPr>
              <a:t>&gt; data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0000"/>
                </a:solidFill>
                <a:latin typeface="Consolas"/>
              </a:rPr>
              <a:t>&lt;</a:t>
            </a:r>
            <a:r>
              <a:rPr lang="en-US" sz="1200" dirty="0" err="1">
                <a:solidFill>
                  <a:srgbClr val="000000"/>
                </a:solidFill>
                <a:latin typeface="Consolas"/>
              </a:rPr>
              <a:t>uart_r</a:t>
            </a:r>
            <a:r>
              <a:rPr lang="en-US" sz="1200" dirty="0">
                <a:solidFill>
                  <a:srgbClr val="000000"/>
                </a:solidFill>
                <a:latin typeface="Consolas"/>
              </a:rPr>
              <a:t>&gt; </a:t>
            </a:r>
            <a:r>
              <a:rPr lang="en-US" sz="1200" dirty="0" err="1">
                <a:solidFill>
                  <a:srgbClr val="000000"/>
                </a:solidFill>
                <a:latin typeface="Consolas"/>
              </a:rPr>
              <a:t>u_busy</a:t>
            </a:r>
            <a:r>
              <a:rPr lang="en-US" sz="1200" dirty="0">
                <a:solidFill>
                  <a:srgbClr val="000000"/>
                </a:solidFill>
                <a:latin typeface="Consolas"/>
              </a:rPr>
              <a:t>{"</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r>
              <a:rPr lang="en-US" sz="1200" dirty="0">
                <a:solidFill>
                  <a:srgbClr val="000000"/>
                </a:solidFill>
                <a:latin typeface="Consolas"/>
              </a:rPr>
              <a:t>  </a:t>
            </a:r>
            <a:r>
              <a:rPr lang="en-US" sz="1200" b="1" dirty="0" err="1">
                <a:solidFill>
                  <a:srgbClr val="0070C0"/>
                </a:solidFill>
                <a:latin typeface="Consolas"/>
              </a:rPr>
              <a:t>type_decl</a:t>
            </a:r>
            <a:r>
              <a:rPr lang="en-US" sz="1200" dirty="0">
                <a:solidFill>
                  <a:srgbClr val="000000"/>
                </a:solidFill>
                <a:latin typeface="Consolas"/>
              </a:rPr>
              <a:t>&lt;</a:t>
            </a:r>
            <a:r>
              <a:rPr lang="en-US" sz="1200" dirty="0" err="1">
                <a:solidFill>
                  <a:srgbClr val="000000"/>
                </a:solidFill>
                <a:latin typeface="Consolas"/>
              </a:rPr>
              <a:t>read_in_a</a:t>
            </a:r>
            <a:r>
              <a:rPr lang="en-US" sz="1200" dirty="0">
                <a:solidFill>
                  <a:srgbClr val="000000"/>
                </a:solidFill>
                <a:latin typeface="Consolas"/>
              </a:rPr>
              <a:t>&gt; </a:t>
            </a:r>
            <a:r>
              <a:rPr lang="en-US" sz="1200" dirty="0" err="1">
                <a:solidFill>
                  <a:srgbClr val="000000"/>
                </a:solidFill>
                <a:latin typeface="Consolas"/>
              </a:rPr>
              <a:t>ri_t</a:t>
            </a:r>
            <a:r>
              <a:rPr lang="en-US" sz="1200" dirty="0">
                <a:solidFill>
                  <a:srgbClr val="000000"/>
                </a:solidFill>
                <a:latin typeface="Consolas"/>
              </a:rPr>
              <a:t>;</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class </a:t>
            </a:r>
            <a:r>
              <a:rPr lang="en-US" sz="1200" dirty="0" err="1">
                <a:solidFill>
                  <a:srgbClr val="000000"/>
                </a:solidFill>
                <a:latin typeface="Consolas"/>
              </a:rPr>
              <a:t>write_out_a</a:t>
            </a:r>
            <a:r>
              <a:rPr lang="en-US" sz="1200" dirty="0">
                <a:solidFill>
                  <a:srgbClr val="000000"/>
                </a:solidFill>
                <a:latin typeface="Consolas"/>
              </a:rPr>
              <a:t>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PSS_CTOR</a:t>
            </a:r>
            <a:r>
              <a:rPr lang="en-US" sz="1200" dirty="0">
                <a:solidFill>
                  <a:srgbClr val="000000"/>
                </a:solidFill>
                <a:latin typeface="Consolas"/>
              </a:rPr>
              <a:t>(</a:t>
            </a:r>
            <a:r>
              <a:rPr lang="en-US" sz="1200" dirty="0" err="1">
                <a:solidFill>
                  <a:srgbClr val="000000"/>
                </a:solidFill>
                <a:latin typeface="Consolas"/>
              </a:rPr>
              <a:t>write_out_a</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0000"/>
                </a:solidFill>
                <a:latin typeface="Consolas"/>
              </a:rPr>
              <a:t>&lt;</a:t>
            </a:r>
            <a:r>
              <a:rPr lang="en-US" sz="1200" dirty="0" err="1">
                <a:solidFill>
                  <a:srgbClr val="000000"/>
                </a:solidFill>
                <a:latin typeface="Consolas"/>
              </a:rPr>
              <a:t>data_str</a:t>
            </a:r>
            <a:r>
              <a:rPr lang="en-US" sz="1200" dirty="0">
                <a:solidFill>
                  <a:srgbClr val="000000"/>
                </a:solidFill>
                <a:latin typeface="Consolas"/>
              </a:rPr>
              <a:t>&gt; data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0000"/>
                </a:solidFill>
                <a:latin typeface="Consolas"/>
              </a:rPr>
              <a:t>&lt;</a:t>
            </a:r>
            <a:r>
              <a:rPr lang="en-US" sz="1200" dirty="0" err="1">
                <a:solidFill>
                  <a:srgbClr val="000000"/>
                </a:solidFill>
                <a:latin typeface="Consolas"/>
              </a:rPr>
              <a:t>uart_r</a:t>
            </a:r>
            <a:r>
              <a:rPr lang="en-US" sz="1200" dirty="0">
                <a:solidFill>
                  <a:srgbClr val="000000"/>
                </a:solidFill>
                <a:latin typeface="Consolas"/>
              </a:rPr>
              <a:t>&gt; </a:t>
            </a:r>
            <a:r>
              <a:rPr lang="en-US" sz="1200" dirty="0" err="1">
                <a:solidFill>
                  <a:srgbClr val="000000"/>
                </a:solidFill>
                <a:latin typeface="Consolas"/>
              </a:rPr>
              <a:t>u_busy</a:t>
            </a:r>
            <a:r>
              <a:rPr lang="en-US" sz="1200" dirty="0">
                <a:solidFill>
                  <a:srgbClr val="000000"/>
                </a:solidFill>
                <a:latin typeface="Consolas"/>
              </a:rPr>
              <a:t>{"</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p>
          <a:p>
            <a:r>
              <a:rPr lang="en-US" sz="1200" dirty="0">
                <a:solidFill>
                  <a:srgbClr val="000000"/>
                </a:solidFill>
                <a:latin typeface="Consolas"/>
              </a:rPr>
              <a:t>  </a:t>
            </a:r>
            <a:r>
              <a:rPr lang="en-US" sz="1200" b="1" dirty="0" err="1">
                <a:solidFill>
                  <a:srgbClr val="0070C0"/>
                </a:solidFill>
                <a:latin typeface="Consolas"/>
              </a:rPr>
              <a:t>type_decl</a:t>
            </a:r>
            <a:r>
              <a:rPr lang="en-US" sz="1200" dirty="0">
                <a:solidFill>
                  <a:srgbClr val="000000"/>
                </a:solidFill>
                <a:latin typeface="Consolas"/>
              </a:rPr>
              <a:t>&lt;</a:t>
            </a:r>
            <a:r>
              <a:rPr lang="en-US" sz="1200" dirty="0" err="1">
                <a:solidFill>
                  <a:srgbClr val="000000"/>
                </a:solidFill>
                <a:latin typeface="Consolas"/>
              </a:rPr>
              <a:t>write_out_a</a:t>
            </a:r>
            <a:r>
              <a:rPr lang="en-US" sz="1200" dirty="0">
                <a:solidFill>
                  <a:srgbClr val="000000"/>
                </a:solidFill>
                <a:latin typeface="Consolas"/>
              </a:rPr>
              <a:t>&gt; </a:t>
            </a:r>
            <a:r>
              <a:rPr lang="en-US" sz="1200" dirty="0" err="1">
                <a:solidFill>
                  <a:srgbClr val="000000"/>
                </a:solidFill>
                <a:latin typeface="Consolas"/>
              </a:rPr>
              <a:t>wo_t</a:t>
            </a:r>
            <a:r>
              <a:rPr lang="en-US" sz="1200" dirty="0">
                <a:solidFill>
                  <a:srgbClr val="000000"/>
                </a:solidFill>
                <a:latin typeface="Consolas"/>
              </a:rPr>
              <a:t>;</a:t>
            </a:r>
          </a:p>
          <a:p>
            <a:r>
              <a:rPr lang="en-US" sz="1200" dirty="0">
                <a:solidFill>
                  <a:srgbClr val="000000"/>
                </a:solidFill>
                <a:latin typeface="Consolas"/>
              </a:rPr>
              <a:t>};</a:t>
            </a:r>
            <a:endParaRPr lang="en-US" sz="1200" dirty="0"/>
          </a:p>
        </p:txBody>
      </p:sp>
      <p:sp>
        <p:nvSpPr>
          <p:cNvPr id="3" name="Oval 2"/>
          <p:cNvSpPr/>
          <p:nvPr/>
        </p:nvSpPr>
        <p:spPr>
          <a:xfrm>
            <a:off x="2514600" y="4208307"/>
            <a:ext cx="1295400" cy="750887"/>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7" name="Group 26"/>
          <p:cNvGrpSpPr/>
          <p:nvPr/>
        </p:nvGrpSpPr>
        <p:grpSpPr>
          <a:xfrm>
            <a:off x="3015116" y="3367545"/>
            <a:ext cx="2479273" cy="1687404"/>
            <a:chOff x="2176916" y="3367545"/>
            <a:chExt cx="2479273" cy="1687404"/>
          </a:xfrm>
        </p:grpSpPr>
        <p:sp>
          <p:nvSpPr>
            <p:cNvPr id="28" name="Freeform 27"/>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9" name="Rectangle 28"/>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3693687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bg/>
                                          </p:spTgt>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nodeType="afterEffect">
                                  <p:stCondLst>
                                    <p:cond delay="0"/>
                                  </p:stCondLst>
                                  <p:childTnLst>
                                    <p:set>
                                      <p:cBhvr>
                                        <p:cTn id="20" dur="1" fill="hold">
                                          <p:stCondLst>
                                            <p:cond delay="0"/>
                                          </p:stCondLst>
                                        </p:cTn>
                                        <p:tgtEl>
                                          <p:spTgt spid="24">
                                            <p:txEl>
                                              <p:pRg st="7" end="7"/>
                                            </p:txEl>
                                          </p:spTgt>
                                        </p:tgtEl>
                                        <p:attrNameLst>
                                          <p:attrName>style.visibility</p:attrName>
                                        </p:attrNameLst>
                                      </p:cBhvr>
                                      <p:to>
                                        <p:strVal val="visible"/>
                                      </p:to>
                                    </p:set>
                                    <p:animEffect transition="in" filter="wipe(left)">
                                      <p:cBhvr>
                                        <p:cTn id="21" dur="500"/>
                                        <p:tgtEl>
                                          <p:spTgt spid="24">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xEl>
                                              <p:pRg st="11" end="11"/>
                                            </p:txEl>
                                          </p:spTgt>
                                        </p:tgtEl>
                                        <p:attrNameLst>
                                          <p:attrName>style.visibility</p:attrName>
                                        </p:attrNameLst>
                                      </p:cBhvr>
                                      <p:to>
                                        <p:strVal val="visible"/>
                                      </p:to>
                                    </p:set>
                                    <p:animEffect transition="in" filter="wipe(left)">
                                      <p:cBhvr>
                                        <p:cTn id="24" dur="500"/>
                                        <p:tgtEl>
                                          <p:spTgt spid="2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animEffect transition="in" filter="wipe(left)">
                                      <p:cBhvr>
                                        <p:cTn id="29" dur="500"/>
                                        <p:tgtEl>
                                          <p:spTgt spid="2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xEl>
                                              <p:pRg st="12" end="12"/>
                                            </p:txEl>
                                          </p:spTgt>
                                        </p:tgtEl>
                                        <p:attrNameLst>
                                          <p:attrName>style.visibility</p:attrName>
                                        </p:attrNameLst>
                                      </p:cBhvr>
                                      <p:to>
                                        <p:strVal val="visible"/>
                                      </p:to>
                                    </p:set>
                                    <p:animEffect transition="in" filter="wipe(left)">
                                      <p:cBhvr>
                                        <p:cTn id="34" dur="500"/>
                                        <p:tgtEl>
                                          <p:spTgt spid="24">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4">
                                            <p:txEl>
                                              <p:pRg st="14" end="14"/>
                                            </p:txEl>
                                          </p:spTgt>
                                        </p:tgtEl>
                                        <p:attrNameLst>
                                          <p:attrName>style.visibility</p:attrName>
                                        </p:attrNameLst>
                                      </p:cBhvr>
                                      <p:to>
                                        <p:strVal val="visible"/>
                                      </p:to>
                                    </p:set>
                                    <p:animEffect transition="in" filter="wipe(left)">
                                      <p:cBhvr>
                                        <p:cTn id="39" dur="500"/>
                                        <p:tgtEl>
                                          <p:spTgt spid="24">
                                            <p:txEl>
                                              <p:pRg st="14" end="14"/>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4">
                                            <p:txEl>
                                              <p:pRg st="15" end="15"/>
                                            </p:txEl>
                                          </p:spTgt>
                                        </p:tgtEl>
                                        <p:attrNameLst>
                                          <p:attrName>style.visibility</p:attrName>
                                        </p:attrNameLst>
                                      </p:cBhvr>
                                      <p:to>
                                        <p:strVal val="visible"/>
                                      </p:to>
                                    </p:set>
                                    <p:animEffect transition="in" filter="wipe(left)">
                                      <p:cBhvr>
                                        <p:cTn id="42" dur="500"/>
                                        <p:tgtEl>
                                          <p:spTgt spid="24">
                                            <p:txEl>
                                              <p:pRg st="15" end="15"/>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24">
                                            <p:txEl>
                                              <p:pRg st="18" end="18"/>
                                            </p:txEl>
                                          </p:spTgt>
                                        </p:tgtEl>
                                        <p:attrNameLst>
                                          <p:attrName>style.visibility</p:attrName>
                                        </p:attrNameLst>
                                      </p:cBhvr>
                                      <p:to>
                                        <p:strVal val="visible"/>
                                      </p:to>
                                    </p:set>
                                    <p:animEffect transition="in" filter="wipe(left)">
                                      <p:cBhvr>
                                        <p:cTn id="45" dur="500"/>
                                        <p:tgtEl>
                                          <p:spTgt spid="24">
                                            <p:txEl>
                                              <p:pRg st="18" end="18"/>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24">
                                            <p:txEl>
                                              <p:pRg st="19" end="19"/>
                                            </p:txEl>
                                          </p:spTgt>
                                        </p:tgtEl>
                                        <p:attrNameLst>
                                          <p:attrName>style.visibility</p:attrName>
                                        </p:attrNameLst>
                                      </p:cBhvr>
                                      <p:to>
                                        <p:strVal val="visible"/>
                                      </p:to>
                                    </p:set>
                                    <p:animEffect transition="in" filter="wipe(left)">
                                      <p:cBhvr>
                                        <p:cTn id="48" dur="500"/>
                                        <p:tgtEl>
                                          <p:spTgt spid="24">
                                            <p:txEl>
                                              <p:pRg st="19" end="1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4">
                                            <p:txEl>
                                              <p:pRg st="9" end="9"/>
                                            </p:txEl>
                                          </p:spTgt>
                                        </p:tgtEl>
                                        <p:attrNameLst>
                                          <p:attrName>style.visibility</p:attrName>
                                        </p:attrNameLst>
                                      </p:cBhvr>
                                      <p:to>
                                        <p:strVal val="visible"/>
                                      </p:to>
                                    </p:set>
                                    <p:animEffect transition="in" filter="wipe(left)">
                                      <p:cBhvr>
                                        <p:cTn id="57" dur="500"/>
                                        <p:tgtEl>
                                          <p:spTgt spid="24">
                                            <p:txEl>
                                              <p:pRg st="9" end="9"/>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24">
                                            <p:txEl>
                                              <p:pRg st="16" end="16"/>
                                            </p:txEl>
                                          </p:spTgt>
                                        </p:tgtEl>
                                        <p:attrNameLst>
                                          <p:attrName>style.visibility</p:attrName>
                                        </p:attrNameLst>
                                      </p:cBhvr>
                                      <p:to>
                                        <p:strVal val="visible"/>
                                      </p:to>
                                    </p:set>
                                    <p:animEffect transition="in" filter="wipe(left)">
                                      <p:cBhvr>
                                        <p:cTn id="60" dur="500"/>
                                        <p:tgtEl>
                                          <p:spTgt spid="24">
                                            <p:txEl>
                                              <p:pRg st="16" end="16"/>
                                            </p:txEl>
                                          </p:spTgt>
                                        </p:tgtEl>
                                      </p:cBhvr>
                                    </p:animEffect>
                                  </p:childTnLst>
                                </p:cTn>
                              </p:par>
                            </p:childTnLst>
                          </p:cTn>
                        </p:par>
                        <p:par>
                          <p:cTn id="61" fill="hold">
                            <p:stCondLst>
                              <p:cond delay="1000"/>
                            </p:stCondLst>
                            <p:childTnLst>
                              <p:par>
                                <p:cTn id="62" presetID="18" presetClass="entr" presetSubtype="3"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left)">
                                      <p:cBhvr>
                                        <p:cTn id="73" dur="500"/>
                                        <p:tgtEl>
                                          <p:spTgt spid="24">
                                            <p:txEl>
                                              <p:pRg st="0" end="0"/>
                                            </p:txEl>
                                          </p:spTgt>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24">
                                            <p:txEl>
                                              <p:pRg st="1" end="1"/>
                                            </p:txEl>
                                          </p:spTgt>
                                        </p:tgtEl>
                                        <p:attrNameLst>
                                          <p:attrName>style.visibility</p:attrName>
                                        </p:attrNameLst>
                                      </p:cBhvr>
                                      <p:to>
                                        <p:strVal val="visible"/>
                                      </p:to>
                                    </p:set>
                                    <p:animEffect transition="in" filter="wipe(left)">
                                      <p:cBhvr>
                                        <p:cTn id="77" dur="500"/>
                                        <p:tgtEl>
                                          <p:spTgt spid="24">
                                            <p:txEl>
                                              <p:pRg st="1" end="1"/>
                                            </p:txEl>
                                          </p:spTgt>
                                        </p:tgtEl>
                                      </p:cBhvr>
                                    </p:animEffect>
                                  </p:childTnLst>
                                </p:cTn>
                              </p:par>
                              <p:par>
                                <p:cTn id="78" presetID="22" presetClass="entr" presetSubtype="8" fill="hold" nodeType="withEffect">
                                  <p:stCondLst>
                                    <p:cond delay="0"/>
                                  </p:stCondLst>
                                  <p:childTnLst>
                                    <p:set>
                                      <p:cBhvr>
                                        <p:cTn id="79" dur="1" fill="hold">
                                          <p:stCondLst>
                                            <p:cond delay="0"/>
                                          </p:stCondLst>
                                        </p:cTn>
                                        <p:tgtEl>
                                          <p:spTgt spid="24">
                                            <p:txEl>
                                              <p:pRg st="20" end="20"/>
                                            </p:txEl>
                                          </p:spTgt>
                                        </p:tgtEl>
                                        <p:attrNameLst>
                                          <p:attrName>style.visibility</p:attrName>
                                        </p:attrNameLst>
                                      </p:cBhvr>
                                      <p:to>
                                        <p:strVal val="visible"/>
                                      </p:to>
                                    </p:set>
                                    <p:animEffect transition="in" filter="wipe(left)">
                                      <p:cBhvr>
                                        <p:cTn id="80" dur="500"/>
                                        <p:tgtEl>
                                          <p:spTgt spid="24">
                                            <p:txEl>
                                              <p:pRg st="20" end="2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Effect transition="in" filter="wipe(left)">
                                      <p:cBhvr>
                                        <p:cTn id="85" dur="500"/>
                                        <p:tgtEl>
                                          <p:spTgt spid="2">
                                            <p:txEl>
                                              <p:pRg st="3" end="3"/>
                                            </p:txEl>
                                          </p:spTgt>
                                        </p:tgtEl>
                                      </p:cBhvr>
                                    </p:animEffect>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24">
                                            <p:txEl>
                                              <p:pRg st="3" end="3"/>
                                            </p:txEl>
                                          </p:spTgt>
                                        </p:tgtEl>
                                        <p:attrNameLst>
                                          <p:attrName>style.visibility</p:attrName>
                                        </p:attrNameLst>
                                      </p:cBhvr>
                                      <p:to>
                                        <p:strVal val="visible"/>
                                      </p:to>
                                    </p:set>
                                    <p:animEffect transition="in" filter="wipe(left)">
                                      <p:cBhvr>
                                        <p:cTn id="89" dur="500"/>
                                        <p:tgtEl>
                                          <p:spTgt spid="24">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4">
                                            <p:txEl>
                                              <p:pRg st="10" end="10"/>
                                            </p:txEl>
                                          </p:spTgt>
                                        </p:tgtEl>
                                        <p:attrNameLst>
                                          <p:attrName>style.visibility</p:attrName>
                                        </p:attrNameLst>
                                      </p:cBhvr>
                                      <p:to>
                                        <p:strVal val="visible"/>
                                      </p:to>
                                    </p:set>
                                    <p:animEffect transition="in" filter="wipe(left)">
                                      <p:cBhvr>
                                        <p:cTn id="94" dur="500"/>
                                        <p:tgtEl>
                                          <p:spTgt spid="24">
                                            <p:txEl>
                                              <p:pRg st="10" end="10"/>
                                            </p:txEl>
                                          </p:spTgt>
                                        </p:tgtEl>
                                      </p:cBhvr>
                                    </p:animEffect>
                                  </p:childTnLst>
                                </p:cTn>
                              </p:par>
                              <p:par>
                                <p:cTn id="95" presetID="22" presetClass="entr" presetSubtype="8" fill="hold" nodeType="withEffect">
                                  <p:stCondLst>
                                    <p:cond delay="0"/>
                                  </p:stCondLst>
                                  <p:childTnLst>
                                    <p:set>
                                      <p:cBhvr>
                                        <p:cTn id="96" dur="1" fill="hold">
                                          <p:stCondLst>
                                            <p:cond delay="0"/>
                                          </p:stCondLst>
                                        </p:cTn>
                                        <p:tgtEl>
                                          <p:spTgt spid="24">
                                            <p:txEl>
                                              <p:pRg st="17" end="17"/>
                                            </p:txEl>
                                          </p:spTgt>
                                        </p:tgtEl>
                                        <p:attrNameLst>
                                          <p:attrName>style.visibility</p:attrName>
                                        </p:attrNameLst>
                                      </p:cBhvr>
                                      <p:to>
                                        <p:strVal val="visible"/>
                                      </p:to>
                                    </p:set>
                                    <p:animEffect transition="in" filter="wipe(left)">
                                      <p:cBhvr>
                                        <p:cTn id="97" dur="500"/>
                                        <p:tgtEl>
                                          <p:spTgt spid="24">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4">
                                            <p:txEl>
                                              <p:pRg st="4" end="4"/>
                                            </p:txEl>
                                          </p:spTgt>
                                        </p:tgtEl>
                                        <p:attrNameLst>
                                          <p:attrName>style.visibility</p:attrName>
                                        </p:attrNameLst>
                                      </p:cBhvr>
                                      <p:to>
                                        <p:strVal val="visible"/>
                                      </p:to>
                                    </p:set>
                                    <p:animEffect transition="in" filter="wipe(left)">
                                      <p:cBhvr>
                                        <p:cTn id="102" dur="500"/>
                                        <p:tgtEl>
                                          <p:spTgt spid="24">
                                            <p:txEl>
                                              <p:pRg st="4" end="4"/>
                                            </p:txEl>
                                          </p:spTgt>
                                        </p:tgtEl>
                                      </p:cBhvr>
                                    </p:animEffect>
                                  </p:childTnLst>
                                </p:cTn>
                              </p:par>
                              <p:par>
                                <p:cTn id="103" presetID="22" presetClass="entr" presetSubtype="8" fill="hold" nodeType="withEffect">
                                  <p:stCondLst>
                                    <p:cond delay="0"/>
                                  </p:stCondLst>
                                  <p:childTnLst>
                                    <p:set>
                                      <p:cBhvr>
                                        <p:cTn id="104" dur="1" fill="hold">
                                          <p:stCondLst>
                                            <p:cond delay="0"/>
                                          </p:stCondLst>
                                        </p:cTn>
                                        <p:tgtEl>
                                          <p:spTgt spid="24">
                                            <p:txEl>
                                              <p:pRg st="5" end="5"/>
                                            </p:txEl>
                                          </p:spTgt>
                                        </p:tgtEl>
                                        <p:attrNameLst>
                                          <p:attrName>style.visibility</p:attrName>
                                        </p:attrNameLst>
                                      </p:cBhvr>
                                      <p:to>
                                        <p:strVal val="visible"/>
                                      </p:to>
                                    </p:set>
                                    <p:animEffect transition="in" filter="wipe(left)">
                                      <p:cBhvr>
                                        <p:cTn id="105"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4" grpId="0" uiExpand="1" build="allAtOnce" animBg="1"/>
      <p:bldP spid="3" grpId="0" uiExpan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DMAC Component in DSL</a:t>
            </a:r>
          </a:p>
        </p:txBody>
      </p:sp>
      <p:sp>
        <p:nvSpPr>
          <p:cNvPr id="2" name="Content Placeholder 1"/>
          <p:cNvSpPr>
            <a:spLocks noGrp="1"/>
          </p:cNvSpPr>
          <p:nvPr>
            <p:ph idx="1"/>
          </p:nvPr>
        </p:nvSpPr>
        <p:spPr>
          <a:xfrm>
            <a:off x="0" y="895350"/>
            <a:ext cx="6781800" cy="1690164"/>
          </a:xfrm>
        </p:spPr>
        <p:txBody>
          <a:bodyPr>
            <a:normAutofit/>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13716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6324600" y="971550"/>
            <a:ext cx="2648482" cy="3785652"/>
          </a:xfrm>
          <a:prstGeom prst="rect">
            <a:avLst/>
          </a:prstGeom>
          <a:solidFill>
            <a:schemeClr val="bg1"/>
          </a:solidFill>
          <a:ln>
            <a:solidFill>
              <a:schemeClr val="tx1"/>
            </a:solidFill>
          </a:ln>
        </p:spPr>
        <p:txBody>
          <a:bodyPr wrap="none">
            <a:spAutoFit/>
          </a:bodyPr>
          <a:lstStyle/>
          <a:p>
            <a:r>
              <a:rPr lang="en-US" sz="1200" b="1" dirty="0">
                <a:solidFill>
                  <a:srgbClr val="0070C0"/>
                </a:solidFill>
                <a:latin typeface="Consolas"/>
              </a:rPr>
              <a:t>component</a:t>
            </a:r>
            <a:r>
              <a:rPr lang="en-US" sz="1200" dirty="0">
                <a:solidFill>
                  <a:srgbClr val="0070C0"/>
                </a:solidFill>
                <a:latin typeface="Consolas"/>
              </a:rPr>
              <a:t> </a:t>
            </a:r>
            <a:r>
              <a:rPr lang="en-US" sz="1200" dirty="0" err="1">
                <a:latin typeface="Consolas"/>
              </a:rPr>
              <a:t>dma_c</a:t>
            </a:r>
            <a:r>
              <a:rPr lang="en-US" sz="1200" dirty="0">
                <a:latin typeface="Consolas"/>
              </a:rPr>
              <a:t> {</a:t>
            </a:r>
          </a:p>
          <a:p>
            <a:r>
              <a:rPr lang="en-US" sz="1200" dirty="0">
                <a:latin typeface="Consolas"/>
              </a:rPr>
              <a:t>  </a:t>
            </a:r>
            <a:r>
              <a:rPr lang="en-US" sz="1200" b="1" dirty="0">
                <a:solidFill>
                  <a:srgbClr val="0070C0"/>
                </a:solidFill>
                <a:latin typeface="Consolas"/>
              </a:rPr>
              <a:t>resource</a:t>
            </a:r>
            <a:r>
              <a:rPr lang="en-US" sz="1200" dirty="0">
                <a:latin typeface="Consolas"/>
              </a:rPr>
              <a:t> </a:t>
            </a:r>
            <a:r>
              <a:rPr lang="en-US" sz="1200" dirty="0" err="1">
                <a:latin typeface="Consolas"/>
              </a:rPr>
              <a:t>chan_r</a:t>
            </a:r>
            <a:r>
              <a:rPr lang="en-US" sz="1200" dirty="0">
                <a:latin typeface="Consolas"/>
              </a:rPr>
              <a:t> {…};</a:t>
            </a:r>
          </a:p>
          <a:p>
            <a:r>
              <a:rPr lang="en-US" sz="1200" dirty="0">
                <a:latin typeface="Consolas"/>
              </a:rPr>
              <a:t>  </a:t>
            </a:r>
            <a:r>
              <a:rPr lang="en-US" sz="1200" b="1" dirty="0">
                <a:solidFill>
                  <a:srgbClr val="0070C0"/>
                </a:solidFill>
                <a:latin typeface="Consolas"/>
              </a:rPr>
              <a:t>pool</a:t>
            </a:r>
            <a:r>
              <a:rPr lang="en-US" sz="1200" dirty="0">
                <a:latin typeface="Consolas"/>
              </a:rPr>
              <a:t> [1] </a:t>
            </a:r>
            <a:r>
              <a:rPr lang="en-US" sz="1200" dirty="0" err="1">
                <a:latin typeface="Consolas"/>
              </a:rPr>
              <a:t>chan_r</a:t>
            </a:r>
            <a:r>
              <a:rPr lang="en-US" sz="1200" dirty="0">
                <a:latin typeface="Consolas"/>
              </a:rPr>
              <a:t> </a:t>
            </a:r>
            <a:r>
              <a:rPr lang="en-US" sz="1200" dirty="0" err="1">
                <a:latin typeface="Consolas"/>
              </a:rPr>
              <a:t>chan_p</a:t>
            </a:r>
            <a:r>
              <a:rPr lang="en-US" sz="1200" dirty="0">
                <a:latin typeface="Consolas"/>
              </a:rPr>
              <a:t>;</a:t>
            </a:r>
          </a:p>
          <a:p>
            <a:r>
              <a:rPr lang="en-US" sz="1200" dirty="0">
                <a:latin typeface="Consolas"/>
              </a:rPr>
              <a:t>  </a:t>
            </a:r>
            <a:r>
              <a:rPr lang="en-US" sz="1200" b="1" dirty="0">
                <a:solidFill>
                  <a:srgbClr val="0070C0"/>
                </a:solidFill>
                <a:latin typeface="Consolas"/>
              </a:rPr>
              <a:t>bind</a:t>
            </a:r>
            <a:r>
              <a:rPr lang="en-US" sz="1200" dirty="0">
                <a:latin typeface="Consolas"/>
              </a:rPr>
              <a:t> </a:t>
            </a:r>
            <a:r>
              <a:rPr lang="en-US" sz="1200" dirty="0" err="1">
                <a:latin typeface="Consolas"/>
              </a:rPr>
              <a:t>chan_p</a:t>
            </a:r>
            <a:r>
              <a:rPr lang="en-US" sz="1200" dirty="0">
                <a:latin typeface="Consolas"/>
              </a:rPr>
              <a:t> {*};</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u2m_a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solidFill>
                  <a:srgbClr val="000000"/>
                </a:solidFill>
                <a:latin typeface="Consolas"/>
              </a:rPr>
              <a:t>m2u_a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70C0"/>
                </a:solidFill>
                <a:latin typeface="Consolas"/>
              </a:rPr>
              <a:t>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0070C0"/>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chan_r</a:t>
            </a:r>
            <a:r>
              <a:rPr lang="en-US" sz="1200" dirty="0">
                <a:solidFill>
                  <a:srgbClr val="000000"/>
                </a:solidFill>
                <a:latin typeface="Consolas"/>
              </a:rPr>
              <a:t> </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action</a:t>
            </a:r>
            <a:r>
              <a:rPr lang="en-US" sz="1200" dirty="0">
                <a:solidFill>
                  <a:srgbClr val="0070C0"/>
                </a:solidFill>
                <a:latin typeface="Consolas"/>
              </a:rPr>
              <a:t> </a:t>
            </a:r>
            <a:r>
              <a:rPr lang="en-US" sz="1200" dirty="0">
                <a:latin typeface="Consolas"/>
              </a:rPr>
              <a:t>m2</a:t>
            </a:r>
            <a:r>
              <a:rPr lang="en-US" sz="1200" dirty="0">
                <a:solidFill>
                  <a:srgbClr val="000000"/>
                </a:solidFill>
                <a:latin typeface="Consolas"/>
              </a:rPr>
              <a:t>m_a {… </a:t>
            </a:r>
            <a:br>
              <a:rPr lang="en-US" sz="1200" dirty="0">
                <a:solidFill>
                  <a:srgbClr val="000000"/>
                </a:solidFill>
                <a:latin typeface="Consolas"/>
              </a:rPr>
            </a:br>
            <a:r>
              <a:rPr lang="en-US" sz="1200" dirty="0">
                <a:latin typeface="Consolas"/>
              </a:rPr>
              <a:t>  };</a:t>
            </a:r>
          </a:p>
          <a:p>
            <a:r>
              <a:rPr lang="en-US" sz="1200" dirty="0">
                <a:solidFill>
                  <a:srgbClr val="000000"/>
                </a:solidFill>
                <a:latin typeface="Consolas"/>
              </a:rPr>
              <a:t>}</a:t>
            </a:r>
            <a:endParaRPr lang="en-US" sz="1200" dirty="0"/>
          </a:p>
        </p:txBody>
      </p:sp>
      <p:sp>
        <p:nvSpPr>
          <p:cNvPr id="27" name="Oval 26"/>
          <p:cNvSpPr/>
          <p:nvPr/>
        </p:nvSpPr>
        <p:spPr>
          <a:xfrm>
            <a:off x="3545836" y="3614281"/>
            <a:ext cx="1295400" cy="734749"/>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8" name="Group 27"/>
          <p:cNvGrpSpPr/>
          <p:nvPr/>
        </p:nvGrpSpPr>
        <p:grpSpPr>
          <a:xfrm>
            <a:off x="2938916" y="33675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0" name="Rectangle 29"/>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31" name="Group 30"/>
          <p:cNvGrpSpPr/>
          <p:nvPr/>
        </p:nvGrpSpPr>
        <p:grpSpPr>
          <a:xfrm>
            <a:off x="2905293" y="3351506"/>
            <a:ext cx="2735248" cy="1692967"/>
            <a:chOff x="2143293" y="3351506"/>
            <a:chExt cx="2735248" cy="1692967"/>
          </a:xfrm>
        </p:grpSpPr>
        <p:sp>
          <p:nvSpPr>
            <p:cNvPr id="32" name="Freeform 31"/>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3" name="Rectangle 32"/>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4052922083"/>
      </p:ext>
    </p:extLst>
  </p:cSld>
  <p:clrMapOvr>
    <a:masterClrMapping/>
  </p:clrMapOvr>
  <mc:AlternateContent xmlns:mc="http://schemas.openxmlformats.org/markup-compatibility/2006" xmlns:p14="http://schemas.microsoft.com/office/powerpoint/2010/main">
    <mc:Choice Requires="p14">
      <p:transition spd="slow" p14:dur="2000" advTm="4807"/>
    </mc:Choice>
    <mc:Fallback xmlns="">
      <p:transition spd="slow" advTm="480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Steps to Creating a Portable Stimulus Model</a:t>
            </a:r>
          </a:p>
        </p:txBody>
      </p:sp>
      <p:sp>
        <p:nvSpPr>
          <p:cNvPr id="2" name="Content Placeholder 1"/>
          <p:cNvSpPr>
            <a:spLocks noGrp="1"/>
          </p:cNvSpPr>
          <p:nvPr>
            <p:ph idx="1"/>
          </p:nvPr>
        </p:nvSpPr>
        <p:spPr>
          <a:xfrm>
            <a:off x="0" y="895350"/>
            <a:ext cx="6781800" cy="1690164"/>
          </a:xfrm>
        </p:spPr>
        <p:txBody>
          <a:bodyPr>
            <a:normAutofit/>
          </a:bodyPr>
          <a:lstStyle/>
          <a:p>
            <a:pPr marL="0" indent="0">
              <a:buNone/>
            </a:pPr>
            <a:r>
              <a:rPr lang="en-US" b="1" dirty="0">
                <a:solidFill>
                  <a:srgbClr val="3769AF"/>
                </a:solidFill>
              </a:rPr>
              <a:t>Step 1:</a:t>
            </a:r>
            <a:r>
              <a:rPr lang="en-US" dirty="0"/>
              <a:t> Identify Behaviors</a:t>
            </a:r>
          </a:p>
          <a:p>
            <a:pPr marL="0" indent="0">
              <a:buNone/>
            </a:pPr>
            <a:r>
              <a:rPr lang="en-US" b="1" dirty="0">
                <a:solidFill>
                  <a:srgbClr val="0070C0"/>
                </a:solidFill>
              </a:rPr>
              <a:t>Step 2:</a:t>
            </a:r>
            <a:r>
              <a:rPr lang="en-US" dirty="0"/>
              <a:t> Identify Data Flow</a:t>
            </a:r>
          </a:p>
          <a:p>
            <a:pPr marL="0" indent="0">
              <a:buNone/>
            </a:pPr>
            <a:r>
              <a:rPr lang="en-US" b="1" dirty="0">
                <a:solidFill>
                  <a:srgbClr val="0070C0"/>
                </a:solidFill>
              </a:rPr>
              <a:t>Step 3:</a:t>
            </a:r>
            <a:r>
              <a:rPr lang="en-US" dirty="0"/>
              <a:t> Where do Actions Execute?</a:t>
            </a:r>
          </a:p>
          <a:p>
            <a:pPr marL="0" indent="0">
              <a:buNone/>
            </a:pPr>
            <a:r>
              <a:rPr lang="en-US" b="1" dirty="0">
                <a:solidFill>
                  <a:srgbClr val="0070C0"/>
                </a:solidFill>
              </a:rPr>
              <a:t>Step 4:</a:t>
            </a:r>
            <a:r>
              <a:rPr lang="en-US" dirty="0"/>
              <a:t> What System Resources are required?</a:t>
            </a:r>
          </a:p>
        </p:txBody>
      </p:sp>
      <p:grpSp>
        <p:nvGrpSpPr>
          <p:cNvPr id="26" name="Group 25"/>
          <p:cNvGrpSpPr/>
          <p:nvPr/>
        </p:nvGrpSpPr>
        <p:grpSpPr>
          <a:xfrm>
            <a:off x="725912" y="24193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5251124" y="971550"/>
            <a:ext cx="3721958" cy="3785652"/>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a:rPr>
              <a:t>class </a:t>
            </a:r>
            <a:r>
              <a:rPr lang="en-US" sz="1200" dirty="0" err="1">
                <a:latin typeface="Consolas"/>
              </a:rPr>
              <a:t>dma_c</a:t>
            </a:r>
            <a:r>
              <a:rPr lang="en-US" sz="1200" dirty="0">
                <a:latin typeface="Consolas"/>
              </a:rPr>
              <a:t> : </a:t>
            </a:r>
            <a:r>
              <a:rPr lang="en-US" sz="1200" b="1" dirty="0">
                <a:solidFill>
                  <a:srgbClr val="0070C0"/>
                </a:solidFill>
                <a:latin typeface="Consolas"/>
              </a:rPr>
              <a:t>public</a:t>
            </a:r>
            <a:r>
              <a:rPr lang="en-US" sz="1200" dirty="0">
                <a:latin typeface="Consolas"/>
              </a:rPr>
              <a:t> </a:t>
            </a:r>
            <a:r>
              <a:rPr lang="en-US" sz="1200" b="1" dirty="0">
                <a:solidFill>
                  <a:srgbClr val="0070C0"/>
                </a:solidFill>
                <a:latin typeface="Consolas"/>
              </a:rPr>
              <a:t>component</a:t>
            </a:r>
            <a:r>
              <a:rPr lang="en-US" sz="1200" dirty="0">
                <a:latin typeface="Consolas"/>
              </a:rPr>
              <a:t> {</a:t>
            </a:r>
          </a:p>
          <a:p>
            <a:r>
              <a:rPr lang="en-US" sz="1200" dirty="0">
                <a:latin typeface="Consolas"/>
              </a:rPr>
              <a:t>  </a:t>
            </a:r>
            <a:r>
              <a:rPr lang="en-US" sz="1200" b="1" dirty="0">
                <a:solidFill>
                  <a:srgbClr val="0070C0"/>
                </a:solidFill>
                <a:latin typeface="Consolas"/>
              </a:rPr>
              <a:t>class</a:t>
            </a:r>
            <a:r>
              <a:rPr lang="en-US" sz="1200" dirty="0">
                <a:latin typeface="Consolas"/>
              </a:rPr>
              <a:t> </a:t>
            </a:r>
            <a:r>
              <a:rPr lang="en-US" sz="1200" dirty="0" err="1">
                <a:latin typeface="Consolas"/>
              </a:rPr>
              <a:t>chan_r</a:t>
            </a:r>
            <a:r>
              <a:rPr lang="en-US" sz="1200" dirty="0">
                <a:latin typeface="Consolas"/>
              </a:rPr>
              <a:t> :</a:t>
            </a:r>
            <a:r>
              <a:rPr lang="en-US" sz="1200" b="1" dirty="0">
                <a:solidFill>
                  <a:srgbClr val="0070C0"/>
                </a:solidFill>
                <a:latin typeface="Consolas"/>
              </a:rPr>
              <a:t>public</a:t>
            </a:r>
            <a:r>
              <a:rPr lang="en-US" sz="1200" dirty="0">
                <a:latin typeface="Consolas"/>
              </a:rPr>
              <a:t> </a:t>
            </a:r>
            <a:r>
              <a:rPr lang="en-US" sz="1200" b="1" dirty="0">
                <a:solidFill>
                  <a:srgbClr val="0070C0"/>
                </a:solidFill>
                <a:latin typeface="Consolas"/>
              </a:rPr>
              <a:t>resource</a:t>
            </a:r>
            <a:r>
              <a:rPr lang="en-US" sz="1200" dirty="0">
                <a:latin typeface="Consolas"/>
              </a:rPr>
              <a:t>{…};</a:t>
            </a:r>
          </a:p>
          <a:p>
            <a:r>
              <a:rPr lang="en-US" sz="1200" dirty="0">
                <a:latin typeface="Consolas"/>
              </a:rPr>
              <a:t>  </a:t>
            </a:r>
            <a:r>
              <a:rPr lang="en-US" sz="1200" b="1" dirty="0">
                <a:solidFill>
                  <a:srgbClr val="0070C0"/>
                </a:solidFill>
                <a:latin typeface="Consolas"/>
              </a:rPr>
              <a:t>pool</a:t>
            </a:r>
            <a:r>
              <a:rPr lang="en-US" sz="1200" dirty="0">
                <a:solidFill>
                  <a:srgbClr val="000000"/>
                </a:solidFill>
                <a:latin typeface="Consolas"/>
              </a:rPr>
              <a:t>&lt;</a:t>
            </a:r>
            <a:r>
              <a:rPr lang="en-US" sz="1200" dirty="0" err="1">
                <a:latin typeface="Consolas"/>
              </a:rPr>
              <a:t>chan_r</a:t>
            </a:r>
            <a:r>
              <a:rPr lang="en-US" sz="1200" dirty="0">
                <a:latin typeface="Consolas"/>
              </a:rPr>
              <a:t>&gt; </a:t>
            </a:r>
            <a:r>
              <a:rPr lang="en-US" sz="1200" dirty="0" err="1">
                <a:latin typeface="Consolas"/>
              </a:rPr>
              <a:t>chan_p</a:t>
            </a:r>
            <a:r>
              <a:rPr lang="en-US" sz="1200" dirty="0">
                <a:latin typeface="Consolas"/>
              </a:rPr>
              <a:t>{"chan_p",1};</a:t>
            </a:r>
          </a:p>
          <a:p>
            <a:r>
              <a:rPr lang="en-US" sz="1200" dirty="0">
                <a:latin typeface="Consolas"/>
              </a:rPr>
              <a:t>  </a:t>
            </a:r>
            <a:r>
              <a:rPr lang="en-US" sz="1200" b="1" dirty="0">
                <a:solidFill>
                  <a:srgbClr val="0070C0"/>
                </a:solidFill>
                <a:latin typeface="Consolas"/>
              </a:rPr>
              <a:t>bind</a:t>
            </a:r>
            <a:r>
              <a:rPr lang="en-US" sz="1200" dirty="0">
                <a:latin typeface="Consolas"/>
              </a:rPr>
              <a:t> b {</a:t>
            </a:r>
            <a:r>
              <a:rPr lang="en-US" sz="1200" dirty="0" err="1">
                <a:latin typeface="Consolas"/>
              </a:rPr>
              <a:t>chan_p</a:t>
            </a:r>
            <a:r>
              <a:rPr lang="en-US" sz="1200" dirty="0">
                <a:latin typeface="Consolas"/>
              </a:rPr>
              <a:t>};</a:t>
            </a:r>
          </a:p>
          <a:p>
            <a:endParaRPr lang="en-US" sz="1200" dirty="0">
              <a:latin typeface="Consolas"/>
            </a:endParaRPr>
          </a:p>
          <a:p>
            <a:r>
              <a:rPr lang="en-US" sz="1200" dirty="0">
                <a:solidFill>
                  <a:srgbClr val="0070C0"/>
                </a:solidFill>
                <a:latin typeface="Consolas"/>
              </a:rPr>
              <a:t>  </a:t>
            </a:r>
            <a:r>
              <a:rPr lang="en-US" sz="1200" b="1" dirty="0">
                <a:solidFill>
                  <a:srgbClr val="0070C0"/>
                </a:solidFill>
                <a:latin typeface="Consolas"/>
              </a:rPr>
              <a:t>class</a:t>
            </a:r>
            <a:r>
              <a:rPr lang="en-US" sz="1200" dirty="0">
                <a:solidFill>
                  <a:srgbClr val="0070C0"/>
                </a:solidFill>
                <a:latin typeface="Consolas"/>
              </a:rPr>
              <a:t> </a:t>
            </a:r>
            <a:r>
              <a:rPr lang="en-US" sz="1200" dirty="0">
                <a:solidFill>
                  <a:srgbClr val="000000"/>
                </a:solidFill>
                <a:latin typeface="Consolas"/>
              </a:rPr>
              <a:t>u2m_a :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0000"/>
                </a:solidFill>
                <a:latin typeface="Consolas"/>
              </a:rPr>
              <a:t>&lt;</a:t>
            </a:r>
            <a:r>
              <a:rPr lang="en-US" sz="1200" dirty="0" err="1">
                <a:solidFill>
                  <a:srgbClr val="000000"/>
                </a:solidFill>
                <a:latin typeface="Consolas"/>
              </a:rPr>
              <a:t>data_str</a:t>
            </a:r>
            <a:r>
              <a:rPr lang="en-US" sz="1200" dirty="0">
                <a:solidFill>
                  <a:srgbClr val="000000"/>
                </a:solidFill>
                <a:latin typeface="Consolas"/>
              </a:rPr>
              <a:t>&gt; </a:t>
            </a:r>
            <a:r>
              <a:rPr lang="en-US" sz="1200" dirty="0" err="1">
                <a:solidFill>
                  <a:srgbClr val="000000"/>
                </a:solidFill>
                <a:latin typeface="Consolas"/>
              </a:rPr>
              <a:t>src_data</a:t>
            </a:r>
            <a:r>
              <a:rPr lang="en-US" sz="1200" dirty="0">
                <a:solidFill>
                  <a:srgbClr val="000000"/>
                </a:solidFill>
                <a:latin typeface="Consolas"/>
              </a:rPr>
              <a:t>{"</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0000"/>
                </a:solidFill>
                <a:latin typeface="Consolas"/>
              </a:rPr>
              <a:t>&lt;</a:t>
            </a:r>
            <a:r>
              <a:rPr lang="en-US" sz="1200" dirty="0" err="1">
                <a:solidFill>
                  <a:srgbClr val="000000"/>
                </a:solidFill>
                <a:latin typeface="Consolas"/>
              </a:rPr>
              <a:t>mem_b</a:t>
            </a:r>
            <a:r>
              <a:rPr lang="en-US" sz="1200" dirty="0">
                <a:solidFill>
                  <a:srgbClr val="000000"/>
                </a:solidFill>
                <a:latin typeface="Consolas"/>
              </a:rPr>
              <a:t>&gt; </a:t>
            </a:r>
            <a:r>
              <a:rPr lang="en-US" sz="1200" dirty="0" err="1">
                <a:solidFill>
                  <a:srgbClr val="000000"/>
                </a:solidFill>
                <a:latin typeface="Consolas"/>
              </a:rPr>
              <a:t>dst_data</a:t>
            </a:r>
            <a:r>
              <a:rPr lang="en-US" sz="1200" dirty="0">
                <a:solidFill>
                  <a:srgbClr val="000000"/>
                </a:solidFill>
                <a:latin typeface="Consolas"/>
              </a:rPr>
              <a:t>{"</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0000"/>
                </a:solidFill>
                <a:latin typeface="Consolas"/>
              </a:rPr>
              <a:t>&lt;</a:t>
            </a:r>
            <a:r>
              <a:rPr lang="en-US" sz="1200" dirty="0" err="1">
                <a:solidFill>
                  <a:srgbClr val="000000"/>
                </a:solidFill>
                <a:latin typeface="Consolas"/>
              </a:rPr>
              <a:t>chan_r</a:t>
            </a:r>
            <a:r>
              <a:rPr lang="en-US" sz="1200" dirty="0">
                <a:solidFill>
                  <a:srgbClr val="000000"/>
                </a:solidFill>
                <a:latin typeface="Consolas"/>
              </a:rPr>
              <a:t>&gt; </a:t>
            </a:r>
            <a:r>
              <a:rPr lang="en-US" sz="1200" dirty="0" err="1">
                <a:solidFill>
                  <a:srgbClr val="000000"/>
                </a:solidFill>
                <a:latin typeface="Consolas"/>
              </a:rPr>
              <a:t>chan</a:t>
            </a:r>
            <a:r>
              <a:rPr lang="en-US" sz="1200" dirty="0">
                <a:solidFill>
                  <a:srgbClr val="000000"/>
                </a:solidFill>
                <a:latin typeface="Consolas"/>
              </a:rPr>
              <a:t>{"</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class </a:t>
            </a:r>
            <a:r>
              <a:rPr lang="en-US" sz="1200" dirty="0">
                <a:solidFill>
                  <a:srgbClr val="000000"/>
                </a:solidFill>
                <a:latin typeface="Consolas"/>
              </a:rPr>
              <a:t>m2u_a :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input</a:t>
            </a:r>
            <a:r>
              <a:rPr lang="en-US" sz="1200" dirty="0">
                <a:solidFill>
                  <a:srgbClr val="000000"/>
                </a:solidFill>
                <a:latin typeface="Consolas"/>
              </a:rPr>
              <a:t>&lt;</a:t>
            </a:r>
            <a:r>
              <a:rPr lang="en-US" sz="1200" dirty="0" err="1">
                <a:solidFill>
                  <a:srgbClr val="000000"/>
                </a:solidFill>
                <a:latin typeface="Consolas"/>
              </a:rPr>
              <a:t>mem_b</a:t>
            </a:r>
            <a:r>
              <a:rPr lang="en-US" sz="1200" dirty="0">
                <a:solidFill>
                  <a:srgbClr val="000000"/>
                </a:solidFill>
                <a:latin typeface="Consolas"/>
              </a:rPr>
              <a:t>&gt; </a:t>
            </a:r>
            <a:r>
              <a:rPr lang="en-US" sz="1200" dirty="0" err="1">
                <a:solidFill>
                  <a:srgbClr val="000000"/>
                </a:solidFill>
                <a:latin typeface="Consolas"/>
              </a:rPr>
              <a:t>src_data</a:t>
            </a:r>
            <a:r>
              <a:rPr lang="en-US" sz="1200" dirty="0">
                <a:solidFill>
                  <a:srgbClr val="000000"/>
                </a:solidFill>
                <a:latin typeface="Consolas"/>
              </a:rPr>
              <a:t>{"</a:t>
            </a:r>
            <a:r>
              <a:rPr lang="en-US" sz="1200" dirty="0" err="1">
                <a:solidFill>
                  <a:srgbClr val="000000"/>
                </a:solidFill>
                <a:latin typeface="Consolas"/>
              </a:rPr>
              <a:t>src_data</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0000"/>
                </a:solidFill>
                <a:latin typeface="Consolas"/>
              </a:rPr>
              <a:t>&lt;</a:t>
            </a:r>
            <a:r>
              <a:rPr lang="en-US" sz="1200" dirty="0" err="1">
                <a:solidFill>
                  <a:srgbClr val="000000"/>
                </a:solidFill>
                <a:latin typeface="Consolas"/>
              </a:rPr>
              <a:t>data_str</a:t>
            </a:r>
            <a:r>
              <a:rPr lang="en-US" sz="1200" dirty="0">
                <a:solidFill>
                  <a:srgbClr val="000000"/>
                </a:solidFill>
                <a:latin typeface="Consolas"/>
              </a:rPr>
              <a:t>&gt; </a:t>
            </a:r>
            <a:r>
              <a:rPr lang="en-US" sz="1200" dirty="0" err="1">
                <a:solidFill>
                  <a:srgbClr val="000000"/>
                </a:solidFill>
                <a:latin typeface="Consolas"/>
              </a:rPr>
              <a:t>dst_data</a:t>
            </a:r>
            <a:r>
              <a:rPr lang="en-US" sz="1200" dirty="0">
                <a:solidFill>
                  <a:srgbClr val="000000"/>
                </a:solidFill>
                <a:latin typeface="Consolas"/>
              </a:rPr>
              <a:t>{"</a:t>
            </a:r>
            <a:r>
              <a:rPr lang="en-US" sz="1200" dirty="0" err="1">
                <a:solidFill>
                  <a:srgbClr val="000000"/>
                </a:solidFill>
                <a:latin typeface="Consolas"/>
              </a:rPr>
              <a:t>dst_data</a:t>
            </a:r>
            <a:r>
              <a:rPr lang="en-US" sz="1200" dirty="0">
                <a:solidFill>
                  <a:srgbClr val="000000"/>
                </a:solidFill>
                <a:latin typeface="Consolas"/>
              </a:rPr>
              <a:t>"};</a:t>
            </a:r>
          </a:p>
          <a:p>
            <a:r>
              <a:rPr lang="en-US" sz="1200" dirty="0">
                <a:solidFill>
                  <a:srgbClr val="0070C0"/>
                </a:solidFill>
                <a:latin typeface="Consolas"/>
              </a:rPr>
              <a:t>    </a:t>
            </a:r>
            <a:r>
              <a:rPr lang="en-US" sz="1200" b="1" dirty="0">
                <a:solidFill>
                  <a:srgbClr val="0070C0"/>
                </a:solidFill>
                <a:latin typeface="Consolas"/>
              </a:rPr>
              <a:t>lock</a:t>
            </a:r>
            <a:r>
              <a:rPr lang="en-US" sz="1200" dirty="0">
                <a:solidFill>
                  <a:srgbClr val="000000"/>
                </a:solidFill>
                <a:latin typeface="Consolas"/>
              </a:rPr>
              <a:t>&lt;</a:t>
            </a:r>
            <a:r>
              <a:rPr lang="en-US" sz="1200" dirty="0" err="1">
                <a:solidFill>
                  <a:srgbClr val="000000"/>
                </a:solidFill>
                <a:latin typeface="Consolas"/>
              </a:rPr>
              <a:t>chan_r</a:t>
            </a:r>
            <a:r>
              <a:rPr lang="en-US" sz="1200" dirty="0">
                <a:solidFill>
                  <a:srgbClr val="000000"/>
                </a:solidFill>
                <a:latin typeface="Consolas"/>
              </a:rPr>
              <a:t>&gt; </a:t>
            </a:r>
            <a:r>
              <a:rPr lang="en-US" sz="1200" dirty="0" err="1">
                <a:solidFill>
                  <a:srgbClr val="000000"/>
                </a:solidFill>
                <a:latin typeface="Consolas"/>
              </a:rPr>
              <a:t>chan</a:t>
            </a:r>
            <a:r>
              <a:rPr lang="en-US" sz="1200" dirty="0">
                <a:solidFill>
                  <a:srgbClr val="000000"/>
                </a:solidFill>
                <a:latin typeface="Consolas"/>
              </a:rPr>
              <a:t>{"</a:t>
            </a:r>
            <a:r>
              <a:rPr lang="en-US" sz="1200" dirty="0" err="1">
                <a:solidFill>
                  <a:srgbClr val="000000"/>
                </a:solidFill>
                <a:latin typeface="Consolas"/>
              </a:rPr>
              <a:t>chan</a:t>
            </a:r>
            <a:r>
              <a:rPr lang="en-US" sz="1200" dirty="0">
                <a:solidFill>
                  <a:srgbClr val="000000"/>
                </a:solidFill>
                <a:latin typeface="Consolas"/>
              </a:rPr>
              <a:t>"};</a:t>
            </a:r>
          </a:p>
          <a:p>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a:rPr>
              <a:t>  </a:t>
            </a:r>
            <a:r>
              <a:rPr lang="en-US" sz="1200" b="1" dirty="0">
                <a:solidFill>
                  <a:srgbClr val="0070C0"/>
                </a:solidFill>
                <a:latin typeface="Consolas"/>
              </a:rPr>
              <a:t>class</a:t>
            </a:r>
            <a:r>
              <a:rPr lang="en-US" sz="1200" dirty="0">
                <a:solidFill>
                  <a:srgbClr val="0070C0"/>
                </a:solidFill>
                <a:latin typeface="Consolas"/>
              </a:rPr>
              <a:t> </a:t>
            </a:r>
            <a:r>
              <a:rPr lang="en-US" sz="1200" dirty="0">
                <a:latin typeface="Consolas"/>
              </a:rPr>
              <a:t>m2</a:t>
            </a:r>
            <a:r>
              <a:rPr lang="en-US" sz="1200" dirty="0">
                <a:solidFill>
                  <a:srgbClr val="000000"/>
                </a:solidFill>
                <a:latin typeface="Consolas"/>
              </a:rPr>
              <a:t>m_a :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action</a:t>
            </a:r>
            <a:r>
              <a:rPr lang="en-US" sz="1200" dirty="0">
                <a:solidFill>
                  <a:srgbClr val="000000"/>
                </a:solidFill>
                <a:latin typeface="Consolas"/>
              </a:rPr>
              <a:t> {… </a:t>
            </a:r>
            <a:br>
              <a:rPr lang="en-US" sz="1200" dirty="0">
                <a:solidFill>
                  <a:srgbClr val="000000"/>
                </a:solidFill>
                <a:latin typeface="Consolas"/>
              </a:rPr>
            </a:br>
            <a:r>
              <a:rPr lang="en-US" sz="1200" dirty="0">
                <a:latin typeface="Consolas"/>
              </a:rPr>
              <a:t>  };</a:t>
            </a:r>
          </a:p>
          <a:p>
            <a:r>
              <a:rPr lang="en-US" sz="1200" dirty="0">
                <a:solidFill>
                  <a:srgbClr val="000000"/>
                </a:solidFill>
                <a:latin typeface="Consolas"/>
              </a:rPr>
              <a:t>};</a:t>
            </a:r>
            <a:endParaRPr lang="en-US" sz="1200" dirty="0"/>
          </a:p>
        </p:txBody>
      </p:sp>
      <p:sp>
        <p:nvSpPr>
          <p:cNvPr id="27" name="Oval 26"/>
          <p:cNvSpPr/>
          <p:nvPr/>
        </p:nvSpPr>
        <p:spPr>
          <a:xfrm>
            <a:off x="2900148" y="3538081"/>
            <a:ext cx="1295400" cy="734749"/>
          </a:xfrm>
          <a:prstGeom prst="ellipse">
            <a:avLst/>
          </a:prstGeom>
          <a:noFill/>
          <a:ln w="28575" cap="flat" cmpd="sng" algn="ctr">
            <a:solidFill>
              <a:srgbClr val="C00000"/>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grpSp>
        <p:nvGrpSpPr>
          <p:cNvPr id="28" name="Group 27"/>
          <p:cNvGrpSpPr/>
          <p:nvPr/>
        </p:nvGrpSpPr>
        <p:grpSpPr>
          <a:xfrm>
            <a:off x="2293228" y="32913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0" name="Rectangle 29"/>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31" name="Group 30"/>
          <p:cNvGrpSpPr/>
          <p:nvPr/>
        </p:nvGrpSpPr>
        <p:grpSpPr>
          <a:xfrm>
            <a:off x="2259605" y="3275306"/>
            <a:ext cx="2735248" cy="1692967"/>
            <a:chOff x="2143293" y="3351506"/>
            <a:chExt cx="2735248" cy="1692967"/>
          </a:xfrm>
        </p:grpSpPr>
        <p:sp>
          <p:nvSpPr>
            <p:cNvPr id="32" name="Freeform 31"/>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3" name="Rectangle 32"/>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Tree>
    <p:custDataLst>
      <p:tags r:id="rId1"/>
    </p:custDataLst>
    <p:extLst>
      <p:ext uri="{BB962C8B-B14F-4D97-AF65-F5344CB8AC3E}">
        <p14:creationId xmlns:p14="http://schemas.microsoft.com/office/powerpoint/2010/main" val="15718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animEffect transition="in" filter="wipe(left)">
                                      <p:cBhvr>
                                        <p:cTn id="7" dur="500"/>
                                        <p:tgtEl>
                                          <p:spTgt spid="24">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xEl>
                                              <p:pRg st="9" end="9"/>
                                            </p:txEl>
                                          </p:spTgt>
                                        </p:tgtEl>
                                        <p:attrNameLst>
                                          <p:attrName>style.visibility</p:attrName>
                                        </p:attrNameLst>
                                      </p:cBhvr>
                                      <p:to>
                                        <p:strVal val="visible"/>
                                      </p:to>
                                    </p:set>
                                    <p:animEffect transition="in" filter="wipe(left)">
                                      <p:cBhvr>
                                        <p:cTn id="10" dur="500"/>
                                        <p:tgtEl>
                                          <p:spTgt spid="24">
                                            <p:txEl>
                                              <p:pRg st="9" end="9"/>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xEl>
                                              <p:pRg st="11" end="11"/>
                                            </p:txEl>
                                          </p:spTgt>
                                        </p:tgtEl>
                                        <p:attrNameLst>
                                          <p:attrName>style.visibility</p:attrName>
                                        </p:attrNameLst>
                                      </p:cBhvr>
                                      <p:to>
                                        <p:strVal val="visible"/>
                                      </p:to>
                                    </p:set>
                                    <p:animEffect transition="in" filter="wipe(left)">
                                      <p:cBhvr>
                                        <p:cTn id="13" dur="500"/>
                                        <p:tgtEl>
                                          <p:spTgt spid="24">
                                            <p:txEl>
                                              <p:pRg st="11" end="1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4">
                                            <p:txEl>
                                              <p:pRg st="15" end="15"/>
                                            </p:txEl>
                                          </p:spTgt>
                                        </p:tgtEl>
                                        <p:attrNameLst>
                                          <p:attrName>style.visibility</p:attrName>
                                        </p:attrNameLst>
                                      </p:cBhvr>
                                      <p:to>
                                        <p:strVal val="visible"/>
                                      </p:to>
                                    </p:set>
                                    <p:animEffect transition="in" filter="wipe(left)">
                                      <p:cBhvr>
                                        <p:cTn id="16" dur="500"/>
                                        <p:tgtEl>
                                          <p:spTgt spid="24">
                                            <p:txEl>
                                              <p:pRg st="15" end="1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animEffect transition="in" filter="wipe(left)">
                                      <p:cBhvr>
                                        <p:cTn id="21" dur="500"/>
                                        <p:tgtEl>
                                          <p:spTgt spid="24">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xEl>
                                              <p:pRg st="13" end="13"/>
                                            </p:txEl>
                                          </p:spTgt>
                                        </p:tgtEl>
                                        <p:attrNameLst>
                                          <p:attrName>style.visibility</p:attrName>
                                        </p:attrNameLst>
                                      </p:cBhvr>
                                      <p:to>
                                        <p:strVal val="visible"/>
                                      </p:to>
                                    </p:set>
                                    <p:animEffect transition="in" filter="wipe(left)">
                                      <p:cBhvr>
                                        <p:cTn id="24" dur="500"/>
                                        <p:tgtEl>
                                          <p:spTgt spid="24">
                                            <p:txEl>
                                              <p:pRg st="13" end="13"/>
                                            </p:txEl>
                                          </p:spTgt>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strips(up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xEl>
                                              <p:pRg st="12" end="12"/>
                                            </p:txEl>
                                          </p:spTgt>
                                        </p:tgtEl>
                                        <p:attrNameLst>
                                          <p:attrName>style.visibility</p:attrName>
                                        </p:attrNameLst>
                                      </p:cBhvr>
                                      <p:to>
                                        <p:strVal val="visible"/>
                                      </p:to>
                                    </p:set>
                                    <p:animEffect transition="in" filter="wipe(left)">
                                      <p:cBhvr>
                                        <p:cTn id="33" dur="500"/>
                                        <p:tgtEl>
                                          <p:spTgt spid="24">
                                            <p:txEl>
                                              <p:pRg st="12" end="12"/>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4">
                                            <p:txEl>
                                              <p:pRg st="7" end="7"/>
                                            </p:txEl>
                                          </p:spTgt>
                                        </p:tgtEl>
                                        <p:attrNameLst>
                                          <p:attrName>style.visibility</p:attrName>
                                        </p:attrNameLst>
                                      </p:cBhvr>
                                      <p:to>
                                        <p:strVal val="visible"/>
                                      </p:to>
                                    </p:set>
                                    <p:animEffect transition="in" filter="wipe(left)">
                                      <p:cBhvr>
                                        <p:cTn id="37" dur="500"/>
                                        <p:tgtEl>
                                          <p:spTgt spid="24">
                                            <p:txEl>
                                              <p:pRg st="7" end="7"/>
                                            </p:txEl>
                                          </p:spTgt>
                                        </p:tgtEl>
                                      </p:cBhvr>
                                    </p:animEffect>
                                  </p:childTnLst>
                                </p:cTn>
                              </p:par>
                            </p:childTnLst>
                          </p:cTn>
                        </p:par>
                        <p:par>
                          <p:cTn id="38" fill="hold">
                            <p:stCondLst>
                              <p:cond delay="1000"/>
                            </p:stCondLst>
                            <p:childTnLst>
                              <p:par>
                                <p:cTn id="39" presetID="18" presetClass="entr" presetSubtype="9"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trips(upLef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xEl>
                                              <p:pRg st="17" end="17"/>
                                            </p:txEl>
                                          </p:spTgt>
                                        </p:tgtEl>
                                        <p:attrNameLst>
                                          <p:attrName>style.visibility</p:attrName>
                                        </p:attrNameLst>
                                      </p:cBhvr>
                                      <p:to>
                                        <p:strVal val="visible"/>
                                      </p:to>
                                    </p:set>
                                    <p:animEffect transition="in" filter="wipe(left)">
                                      <p:cBhvr>
                                        <p:cTn id="46" dur="500"/>
                                        <p:tgtEl>
                                          <p:spTgt spid="24">
                                            <p:txEl>
                                              <p:pRg st="17" end="1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animEffect transition="in" filter="wipe(left)">
                                      <p:cBhvr>
                                        <p:cTn id="51" dur="500"/>
                                        <p:tgtEl>
                                          <p:spTgt spid="24">
                                            <p:txEl>
                                              <p:pRg st="0" end="0"/>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24">
                                            <p:txEl>
                                              <p:pRg st="18" end="18"/>
                                            </p:txEl>
                                          </p:spTgt>
                                        </p:tgtEl>
                                        <p:attrNameLst>
                                          <p:attrName>style.visibility</p:attrName>
                                        </p:attrNameLst>
                                      </p:cBhvr>
                                      <p:to>
                                        <p:strVal val="visible"/>
                                      </p:to>
                                    </p:set>
                                    <p:animEffect transition="in" filter="wipe(left)">
                                      <p:cBhvr>
                                        <p:cTn id="54" dur="500"/>
                                        <p:tgtEl>
                                          <p:spTgt spid="24">
                                            <p:txEl>
                                              <p:pRg st="18" end="1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
                                            <p:txEl>
                                              <p:pRg st="1" end="1"/>
                                            </p:txEl>
                                          </p:spTgt>
                                        </p:tgtEl>
                                        <p:attrNameLst>
                                          <p:attrName>style.visibility</p:attrName>
                                        </p:attrNameLst>
                                      </p:cBhvr>
                                      <p:to>
                                        <p:strVal val="visible"/>
                                      </p:to>
                                    </p:set>
                                    <p:animEffect transition="in" filter="wipe(left)">
                                      <p:cBhvr>
                                        <p:cTn id="59" dur="500"/>
                                        <p:tgtEl>
                                          <p:spTgt spid="24">
                                            <p:txEl>
                                              <p:pRg st="1" end="1"/>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4">
                                            <p:txEl>
                                              <p:pRg st="2" end="2"/>
                                            </p:txEl>
                                          </p:spTgt>
                                        </p:tgtEl>
                                        <p:attrNameLst>
                                          <p:attrName>style.visibility</p:attrName>
                                        </p:attrNameLst>
                                      </p:cBhvr>
                                      <p:to>
                                        <p:strVal val="visible"/>
                                      </p:to>
                                    </p:set>
                                    <p:animEffect transition="in" filter="wipe(left)">
                                      <p:cBhvr>
                                        <p:cTn id="63" dur="500"/>
                                        <p:tgtEl>
                                          <p:spTgt spid="24">
                                            <p:txEl>
                                              <p:pRg st="2" end="2"/>
                                            </p:txEl>
                                          </p:spTgt>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24">
                                            <p:txEl>
                                              <p:pRg st="3" end="3"/>
                                            </p:txEl>
                                          </p:spTgt>
                                        </p:tgtEl>
                                        <p:attrNameLst>
                                          <p:attrName>style.visibility</p:attrName>
                                        </p:attrNameLst>
                                      </p:cBhvr>
                                      <p:to>
                                        <p:strVal val="visible"/>
                                      </p:to>
                                    </p:set>
                                    <p:animEffect transition="in" filter="wipe(left)">
                                      <p:cBhvr>
                                        <p:cTn id="67" dur="500"/>
                                        <p:tgtEl>
                                          <p:spTgt spid="2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xEl>
                                              <p:pRg st="8" end="8"/>
                                            </p:txEl>
                                          </p:spTgt>
                                        </p:tgtEl>
                                        <p:attrNameLst>
                                          <p:attrName>style.visibility</p:attrName>
                                        </p:attrNameLst>
                                      </p:cBhvr>
                                      <p:to>
                                        <p:strVal val="visible"/>
                                      </p:to>
                                    </p:set>
                                    <p:animEffect transition="in" filter="wipe(left)">
                                      <p:cBhvr>
                                        <p:cTn id="72" dur="500"/>
                                        <p:tgtEl>
                                          <p:spTgt spid="24">
                                            <p:txEl>
                                              <p:pRg st="8" end="8"/>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24">
                                            <p:txEl>
                                              <p:pRg st="14" end="14"/>
                                            </p:txEl>
                                          </p:spTgt>
                                        </p:tgtEl>
                                        <p:attrNameLst>
                                          <p:attrName>style.visibility</p:attrName>
                                        </p:attrNameLst>
                                      </p:cBhvr>
                                      <p:to>
                                        <p:strVal val="visible"/>
                                      </p:to>
                                    </p:set>
                                    <p:animEffect transition="in" filter="wipe(left)">
                                      <p:cBhvr>
                                        <p:cTn id="75" dur="500"/>
                                        <p:tgtEl>
                                          <p:spTgt spid="2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Structures in DSL</a:t>
            </a:r>
          </a:p>
        </p:txBody>
      </p:sp>
      <p:sp>
        <p:nvSpPr>
          <p:cNvPr id="2" name="Content Placeholder 1"/>
          <p:cNvSpPr>
            <a:spLocks noGrp="1"/>
          </p:cNvSpPr>
          <p:nvPr>
            <p:ph idx="1"/>
          </p:nvPr>
        </p:nvSpPr>
        <p:spPr/>
        <p:txBody>
          <a:bodyPr/>
          <a:lstStyle/>
          <a:p>
            <a:r>
              <a:rPr lang="en-US" dirty="0"/>
              <a:t>Portable Stimulus only cares about the </a:t>
            </a:r>
            <a:r>
              <a:rPr lang="en-US" i="1" dirty="0"/>
              <a:t>structure</a:t>
            </a:r>
            <a:r>
              <a:rPr lang="en-US" dirty="0"/>
              <a:t> of data</a:t>
            </a:r>
          </a:p>
          <a:p>
            <a:r>
              <a:rPr lang="en-US" dirty="0"/>
              <a:t>Data </a:t>
            </a:r>
            <a:r>
              <a:rPr lang="en-US" i="1" dirty="0"/>
              <a:t>type</a:t>
            </a:r>
            <a:r>
              <a:rPr lang="en-US" dirty="0"/>
              <a:t> defines scheduling constraints</a:t>
            </a:r>
          </a:p>
          <a:p>
            <a:pPr lvl="1"/>
            <a:r>
              <a:rPr lang="en-US" b="1" dirty="0">
                <a:solidFill>
                  <a:srgbClr val="0070C0"/>
                </a:solidFill>
              </a:rPr>
              <a:t>buffer</a:t>
            </a:r>
            <a:r>
              <a:rPr lang="en-US" dirty="0"/>
              <a:t> = sequential</a:t>
            </a:r>
          </a:p>
          <a:p>
            <a:pPr lvl="1"/>
            <a:r>
              <a:rPr lang="en-US" b="1" dirty="0">
                <a:solidFill>
                  <a:srgbClr val="0070C0"/>
                </a:solidFill>
              </a:rPr>
              <a:t>stream</a:t>
            </a:r>
            <a:r>
              <a:rPr lang="en-US" dirty="0">
                <a:solidFill>
                  <a:srgbClr val="0070C0"/>
                </a:solidFill>
              </a:rPr>
              <a:t> </a:t>
            </a:r>
            <a:r>
              <a:rPr lang="en-US" dirty="0"/>
              <a:t>= parallel</a:t>
            </a:r>
          </a:p>
        </p:txBody>
      </p:sp>
      <p:grpSp>
        <p:nvGrpSpPr>
          <p:cNvPr id="26" name="Group 25"/>
          <p:cNvGrpSpPr/>
          <p:nvPr/>
        </p:nvGrpSpPr>
        <p:grpSpPr>
          <a:xfrm>
            <a:off x="1293659"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sp>
        <p:nvSpPr>
          <p:cNvPr id="24" name="Rectangle 23"/>
          <p:cNvSpPr/>
          <p:nvPr/>
        </p:nvSpPr>
        <p:spPr>
          <a:xfrm>
            <a:off x="5854741" y="1411858"/>
            <a:ext cx="2733441" cy="2677656"/>
          </a:xfrm>
          <a:prstGeom prst="rect">
            <a:avLst/>
          </a:prstGeom>
          <a:solidFill>
            <a:schemeClr val="bg1"/>
          </a:solidFill>
          <a:ln>
            <a:solidFill>
              <a:schemeClr val="tx1"/>
            </a:solidFill>
          </a:ln>
        </p:spPr>
        <p:txBody>
          <a:bodyPr wrap="none">
            <a:spAutoFit/>
          </a:bodyPr>
          <a:lstStyle/>
          <a:p>
            <a:r>
              <a:rPr lang="en-US" sz="1200" b="1" dirty="0" err="1">
                <a:solidFill>
                  <a:srgbClr val="0070C0"/>
                </a:solidFill>
                <a:latin typeface="Consolas"/>
              </a:rPr>
              <a:t>struct</a:t>
            </a:r>
            <a:r>
              <a:rPr lang="en-US" sz="1200" dirty="0">
                <a:solidFill>
                  <a:srgbClr val="0070C0"/>
                </a:solidFill>
                <a:latin typeface="Consolas"/>
              </a:rPr>
              <a:t> </a:t>
            </a:r>
            <a:r>
              <a:rPr lang="en-US" sz="1200" dirty="0" err="1">
                <a:latin typeface="Consolas"/>
              </a:rPr>
              <a:t>data_seg_s</a:t>
            </a:r>
            <a:r>
              <a:rPr lang="en-US" sz="1200" dirty="0">
                <a:latin typeface="Consolas"/>
              </a:rPr>
              <a:t> {</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solidFill>
                  <a:srgbClr val="0070C0"/>
                </a:solidFill>
                <a:latin typeface="Consolas"/>
              </a:rPr>
              <a:t> </a:t>
            </a:r>
            <a:r>
              <a:rPr lang="en-US" sz="1200" b="1" dirty="0" err="1">
                <a:solidFill>
                  <a:srgbClr val="0070C0"/>
                </a:solidFill>
                <a:latin typeface="Consolas"/>
              </a:rPr>
              <a:t>int</a:t>
            </a:r>
            <a:r>
              <a:rPr lang="en-US" sz="1200" dirty="0">
                <a:solidFill>
                  <a:srgbClr val="0070C0"/>
                </a:solidFill>
                <a:latin typeface="Consolas"/>
              </a:rPr>
              <a:t>[</a:t>
            </a:r>
            <a:r>
              <a:rPr lang="en-US" sz="1200" dirty="0">
                <a:latin typeface="Consolas"/>
              </a:rPr>
              <a:t>4..1024] size;</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solidFill>
                  <a:srgbClr val="0070C0"/>
                </a:solidFill>
                <a:latin typeface="Consolas"/>
              </a:rPr>
              <a:t> </a:t>
            </a:r>
            <a:r>
              <a:rPr lang="en-US" sz="1200" b="1" dirty="0">
                <a:solidFill>
                  <a:srgbClr val="0070C0"/>
                </a:solidFill>
                <a:latin typeface="Consolas"/>
              </a:rPr>
              <a:t>bit</a:t>
            </a:r>
            <a:r>
              <a:rPr lang="en-US" sz="1200" dirty="0">
                <a:latin typeface="Consolas"/>
              </a:rPr>
              <a:t>[63:0] </a:t>
            </a:r>
            <a:r>
              <a:rPr lang="en-US" sz="1200" dirty="0" err="1">
                <a:latin typeface="Consolas"/>
              </a:rPr>
              <a:t>addr</a:t>
            </a:r>
            <a:r>
              <a:rPr lang="en-US" sz="1200" dirty="0">
                <a:latin typeface="Consolas"/>
              </a:rPr>
              <a:t>;</a:t>
            </a:r>
            <a:br>
              <a:rPr lang="en-US" sz="1200" dirty="0">
                <a:latin typeface="Consolas"/>
              </a:rPr>
            </a:br>
            <a:r>
              <a:rPr lang="en-US" sz="1200" dirty="0">
                <a:latin typeface="Consolas"/>
              </a:rPr>
              <a:t>};</a:t>
            </a:r>
          </a:p>
          <a:p>
            <a:endParaRPr lang="en-US" sz="1200" dirty="0">
              <a:latin typeface="Consolas"/>
            </a:endParaRPr>
          </a:p>
          <a:p>
            <a:r>
              <a:rPr lang="en-US" sz="1200" b="1" dirty="0">
                <a:solidFill>
                  <a:srgbClr val="0070C0"/>
                </a:solidFill>
                <a:latin typeface="Consolas"/>
              </a:rPr>
              <a:t>buffer</a:t>
            </a:r>
            <a:r>
              <a:rPr lang="en-US" sz="1200" dirty="0">
                <a:solidFill>
                  <a:srgbClr val="0070C0"/>
                </a:solidFill>
                <a:latin typeface="Consolas"/>
              </a:rPr>
              <a:t> </a:t>
            </a:r>
            <a:r>
              <a:rPr lang="en-US" sz="1200" dirty="0" err="1">
                <a:latin typeface="Consolas"/>
              </a:rPr>
              <a:t>mem_b</a:t>
            </a:r>
            <a:r>
              <a:rPr lang="en-US" sz="1200" dirty="0">
                <a:latin typeface="Consolas"/>
              </a:rPr>
              <a:t> </a:t>
            </a:r>
            <a:r>
              <a:rPr lang="en-US" sz="1200" b="1" dirty="0">
                <a:solidFill>
                  <a:srgbClr val="0070C0"/>
                </a:solidFill>
                <a:latin typeface="Consolas"/>
              </a:rPr>
              <a:t>:</a:t>
            </a:r>
            <a:r>
              <a:rPr lang="en-US" sz="1200" dirty="0">
                <a:latin typeface="Consolas"/>
              </a:rPr>
              <a:t> </a:t>
            </a:r>
            <a:r>
              <a:rPr lang="en-US" sz="1200" dirty="0" err="1">
                <a:latin typeface="Consolas"/>
              </a:rPr>
              <a:t>data_seg_s</a:t>
            </a:r>
            <a:r>
              <a:rPr lang="en-US" sz="1200" dirty="0">
                <a:latin typeface="Consolas"/>
              </a:rPr>
              <a:t> {</a:t>
            </a:r>
          </a:p>
          <a:p>
            <a:r>
              <a:rPr lang="en-US" sz="1200" dirty="0">
                <a:latin typeface="Consolas"/>
              </a:rPr>
              <a:t>};</a:t>
            </a:r>
          </a:p>
          <a:p>
            <a:endParaRPr lang="en-US" sz="1200" dirty="0">
              <a:latin typeface="Consolas"/>
            </a:endParaRPr>
          </a:p>
          <a:p>
            <a:r>
              <a:rPr lang="en-US" sz="1200" b="1" dirty="0" err="1">
                <a:solidFill>
                  <a:srgbClr val="0070C0"/>
                </a:solidFill>
                <a:latin typeface="Consolas"/>
              </a:rPr>
              <a:t>enum</a:t>
            </a:r>
            <a:r>
              <a:rPr lang="en-US" sz="1200" dirty="0">
                <a:solidFill>
                  <a:srgbClr val="0070C0"/>
                </a:solidFill>
                <a:latin typeface="Consolas"/>
              </a:rPr>
              <a:t> </a:t>
            </a:r>
            <a:r>
              <a:rPr lang="en-US" sz="1200" dirty="0" err="1">
                <a:solidFill>
                  <a:srgbClr val="00B050"/>
                </a:solidFill>
                <a:latin typeface="Consolas"/>
              </a:rPr>
              <a:t>data_dir_e</a:t>
            </a:r>
            <a:r>
              <a:rPr lang="en-US" sz="1200" dirty="0">
                <a:solidFill>
                  <a:srgbClr val="00B050"/>
                </a:solidFill>
                <a:latin typeface="Consolas"/>
              </a:rPr>
              <a:t> </a:t>
            </a:r>
            <a:r>
              <a:rPr lang="en-US" sz="1200" dirty="0">
                <a:latin typeface="Consolas"/>
              </a:rPr>
              <a:t>{in, out};</a:t>
            </a:r>
          </a:p>
          <a:p>
            <a:endParaRPr lang="en-US" sz="1200" dirty="0">
              <a:latin typeface="Consolas"/>
            </a:endParaRPr>
          </a:p>
          <a:p>
            <a:r>
              <a:rPr lang="en-US" sz="1200" b="1" dirty="0">
                <a:solidFill>
                  <a:srgbClr val="0070C0"/>
                </a:solidFill>
                <a:latin typeface="Consolas"/>
              </a:rPr>
              <a:t>stream</a:t>
            </a:r>
            <a:r>
              <a:rPr lang="en-US" sz="1200" dirty="0">
                <a:latin typeface="Consolas"/>
              </a:rPr>
              <a:t> </a:t>
            </a:r>
            <a:r>
              <a:rPr lang="en-US" sz="1200" dirty="0" err="1">
                <a:latin typeface="Consolas"/>
              </a:rPr>
              <a:t>data_str</a:t>
            </a:r>
            <a:r>
              <a:rPr lang="en-US" sz="1200" dirty="0">
                <a:latin typeface="Consolas"/>
              </a:rPr>
              <a:t> </a:t>
            </a:r>
            <a:r>
              <a:rPr lang="en-US" sz="1200" b="1" dirty="0">
                <a:solidFill>
                  <a:srgbClr val="0070C0"/>
                </a:solidFill>
                <a:latin typeface="Consolas"/>
              </a:rPr>
              <a:t>:</a:t>
            </a:r>
            <a:r>
              <a:rPr lang="en-US" sz="1200" dirty="0">
                <a:latin typeface="Consolas"/>
              </a:rPr>
              <a:t> </a:t>
            </a:r>
            <a:r>
              <a:rPr lang="en-US" sz="1200" dirty="0" err="1">
                <a:latin typeface="Consolas"/>
              </a:rPr>
              <a:t>data_seg_s</a:t>
            </a:r>
            <a:r>
              <a:rPr lang="en-US" sz="1200" dirty="0">
                <a:latin typeface="Consolas"/>
              </a:rPr>
              <a:t> {</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latin typeface="Consolas"/>
              </a:rPr>
              <a:t> </a:t>
            </a:r>
            <a:r>
              <a:rPr lang="en-US" sz="1200" dirty="0" err="1">
                <a:solidFill>
                  <a:srgbClr val="00B050"/>
                </a:solidFill>
                <a:latin typeface="Consolas"/>
              </a:rPr>
              <a:t>data_dir_e</a:t>
            </a:r>
            <a:r>
              <a:rPr lang="en-US" sz="1200" dirty="0">
                <a:solidFill>
                  <a:srgbClr val="00B050"/>
                </a:solidFill>
                <a:latin typeface="Consolas"/>
              </a:rPr>
              <a:t> </a:t>
            </a:r>
            <a:r>
              <a:rPr lang="en-US" sz="1200" dirty="0" err="1">
                <a:latin typeface="Consolas"/>
              </a:rPr>
              <a:t>dir</a:t>
            </a:r>
            <a:r>
              <a:rPr lang="en-US" sz="1200" dirty="0">
                <a:latin typeface="Consolas"/>
              </a:rPr>
              <a:t>;</a:t>
            </a:r>
            <a:br>
              <a:rPr lang="en-US" sz="1200" dirty="0">
                <a:latin typeface="Consolas"/>
              </a:rPr>
            </a:br>
            <a:r>
              <a:rPr lang="en-US" sz="1200" dirty="0">
                <a:latin typeface="Consolas"/>
              </a:rPr>
              <a:t>  </a:t>
            </a:r>
            <a:r>
              <a:rPr lang="en-US" sz="1200" b="1" dirty="0">
                <a:solidFill>
                  <a:srgbClr val="0070C0"/>
                </a:solidFill>
                <a:latin typeface="Consolas"/>
              </a:rPr>
              <a:t>rand</a:t>
            </a:r>
            <a:r>
              <a:rPr lang="en-US" sz="1200" dirty="0">
                <a:latin typeface="Consolas"/>
              </a:rPr>
              <a:t> </a:t>
            </a:r>
            <a:r>
              <a:rPr lang="en-US" sz="1200" b="1" dirty="0" err="1">
                <a:solidFill>
                  <a:srgbClr val="0070C0"/>
                </a:solidFill>
                <a:latin typeface="Consolas"/>
              </a:rPr>
              <a:t>int</a:t>
            </a:r>
            <a:r>
              <a:rPr lang="en-US" sz="1200" dirty="0">
                <a:latin typeface="Consolas"/>
              </a:rPr>
              <a:t>[1..2] </a:t>
            </a:r>
            <a:r>
              <a:rPr lang="en-US" sz="1200" dirty="0" err="1">
                <a:latin typeface="Consolas"/>
              </a:rPr>
              <a:t>stop_bits</a:t>
            </a:r>
            <a:r>
              <a:rPr lang="en-US" sz="1200" dirty="0">
                <a:latin typeface="Consolas"/>
              </a:rPr>
              <a:t>;</a:t>
            </a:r>
            <a:br>
              <a:rPr lang="en-US" sz="1200" dirty="0">
                <a:latin typeface="Consolas"/>
              </a:rPr>
            </a:br>
            <a:r>
              <a:rPr lang="en-US" sz="1200" dirty="0">
                <a:latin typeface="Consolas"/>
              </a:rPr>
              <a:t>};</a:t>
            </a:r>
          </a:p>
        </p:txBody>
      </p:sp>
      <p:grpSp>
        <p:nvGrpSpPr>
          <p:cNvPr id="3" name="Group 2"/>
          <p:cNvGrpSpPr/>
          <p:nvPr/>
        </p:nvGrpSpPr>
        <p:grpSpPr>
          <a:xfrm>
            <a:off x="2860975" y="33675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2" name="Rectangle 31"/>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5" name="Group 4"/>
          <p:cNvGrpSpPr/>
          <p:nvPr/>
        </p:nvGrpSpPr>
        <p:grpSpPr>
          <a:xfrm>
            <a:off x="2827352" y="3351506"/>
            <a:ext cx="2735248" cy="1692967"/>
            <a:chOff x="2143293" y="3351506"/>
            <a:chExt cx="2735248" cy="1692967"/>
          </a:xfrm>
        </p:grpSpPr>
        <p:sp>
          <p:nvSpPr>
            <p:cNvPr id="33" name="Freeform 32"/>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4" name="Rectangle 33"/>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Tree>
    <p:extLst>
      <p:ext uri="{BB962C8B-B14F-4D97-AF65-F5344CB8AC3E}">
        <p14:creationId xmlns:p14="http://schemas.microsoft.com/office/powerpoint/2010/main" val="2553648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Structures in C++</a:t>
            </a:r>
          </a:p>
        </p:txBody>
      </p:sp>
      <p:sp>
        <p:nvSpPr>
          <p:cNvPr id="2" name="Content Placeholder 1"/>
          <p:cNvSpPr>
            <a:spLocks noGrp="1"/>
          </p:cNvSpPr>
          <p:nvPr>
            <p:ph idx="1"/>
          </p:nvPr>
        </p:nvSpPr>
        <p:spPr/>
        <p:txBody>
          <a:bodyPr>
            <a:normAutofit/>
          </a:bodyPr>
          <a:lstStyle/>
          <a:p>
            <a:r>
              <a:rPr lang="en-US" sz="2000" dirty="0"/>
              <a:t>Portable Stimulus only cares about the </a:t>
            </a:r>
            <a:r>
              <a:rPr lang="en-US" sz="2000" i="1" dirty="0"/>
              <a:t>structure</a:t>
            </a:r>
            <a:r>
              <a:rPr lang="en-US" sz="2000" dirty="0"/>
              <a:t> of data</a:t>
            </a:r>
          </a:p>
          <a:p>
            <a:r>
              <a:rPr lang="en-US" sz="2000" dirty="0"/>
              <a:t>Data </a:t>
            </a:r>
            <a:r>
              <a:rPr lang="en-US" sz="2000" i="1" dirty="0"/>
              <a:t>type</a:t>
            </a:r>
            <a:r>
              <a:rPr lang="en-US" sz="2000" dirty="0"/>
              <a:t> defines scheduling constraints</a:t>
            </a:r>
          </a:p>
          <a:p>
            <a:pPr lvl="1"/>
            <a:r>
              <a:rPr lang="en-US" sz="1600" b="1" dirty="0">
                <a:solidFill>
                  <a:srgbClr val="0070C0"/>
                </a:solidFill>
              </a:rPr>
              <a:t>buffer</a:t>
            </a:r>
            <a:r>
              <a:rPr lang="en-US" sz="1600" dirty="0"/>
              <a:t> = sequential</a:t>
            </a:r>
          </a:p>
          <a:p>
            <a:pPr lvl="1"/>
            <a:r>
              <a:rPr lang="en-US" sz="1600" b="1" dirty="0">
                <a:solidFill>
                  <a:srgbClr val="0070C0"/>
                </a:solidFill>
              </a:rPr>
              <a:t>stream</a:t>
            </a:r>
            <a:r>
              <a:rPr lang="en-US" sz="1600" dirty="0">
                <a:solidFill>
                  <a:srgbClr val="0070C0"/>
                </a:solidFill>
              </a:rPr>
              <a:t> </a:t>
            </a:r>
            <a:r>
              <a:rPr lang="en-US" sz="1600" dirty="0"/>
              <a:t>= parallel</a:t>
            </a:r>
          </a:p>
        </p:txBody>
      </p:sp>
      <p:grpSp>
        <p:nvGrpSpPr>
          <p:cNvPr id="26" name="Group 25"/>
          <p:cNvGrpSpPr/>
          <p:nvPr/>
        </p:nvGrpSpPr>
        <p:grpSpPr>
          <a:xfrm>
            <a:off x="304800" y="2495550"/>
            <a:ext cx="4245502" cy="2590800"/>
            <a:chOff x="4746098" y="1047750"/>
            <a:chExt cx="4245502" cy="2590800"/>
          </a:xfrm>
        </p:grpSpPr>
        <p:sp>
          <p:nvSpPr>
            <p:cNvPr id="25" name="Rectangle 24"/>
            <p:cNvSpPr/>
            <p:nvPr/>
          </p:nvSpPr>
          <p:spPr bwMode="auto">
            <a:xfrm>
              <a:off x="4800600" y="1047750"/>
              <a:ext cx="4191000" cy="2590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p:cNvSpPr txBox="1"/>
            <p:nvPr/>
          </p:nvSpPr>
          <p:spPr>
            <a:xfrm>
              <a:off x="4746098" y="2928966"/>
              <a:ext cx="835485" cy="461665"/>
            </a:xfrm>
            <a:prstGeom prst="rect">
              <a:avLst/>
            </a:prstGeom>
            <a:noFill/>
          </p:spPr>
          <p:txBody>
            <a:bodyPr wrap="none" rtlCol="0">
              <a:spAutoFit/>
            </a:bodyPr>
            <a:lstStyle/>
            <a:p>
              <a:pPr algn="ctr"/>
              <a:r>
                <a:rPr lang="en-US" dirty="0"/>
                <a:t>Data</a:t>
              </a:r>
            </a:p>
          </p:txBody>
        </p:sp>
        <p:sp>
          <p:nvSpPr>
            <p:cNvPr id="7" name="Rectangle 6"/>
            <p:cNvSpPr/>
            <p:nvPr/>
          </p:nvSpPr>
          <p:spPr bwMode="auto">
            <a:xfrm>
              <a:off x="5576611" y="1519636"/>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p:cNvSpPr/>
            <p:nvPr/>
          </p:nvSpPr>
          <p:spPr bwMode="auto">
            <a:xfrm>
              <a:off x="6033811" y="2977996"/>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UART</a:t>
              </a:r>
            </a:p>
          </p:txBody>
        </p:sp>
        <p:sp>
          <p:nvSpPr>
            <p:cNvPr id="9" name="Diamond 8"/>
            <p:cNvSpPr/>
            <p:nvPr/>
          </p:nvSpPr>
          <p:spPr bwMode="auto">
            <a:xfrm>
              <a:off x="5957611" y="3129021"/>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Left-Right Arrow 9"/>
            <p:cNvSpPr/>
            <p:nvPr/>
          </p:nvSpPr>
          <p:spPr bwMode="auto">
            <a:xfrm>
              <a:off x="5652811" y="3130396"/>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8167411" y="2977994"/>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MEM</a:t>
              </a:r>
            </a:p>
          </p:txBody>
        </p:sp>
        <p:sp>
          <p:nvSpPr>
            <p:cNvPr id="12" name="Diamond 11"/>
            <p:cNvSpPr/>
            <p:nvPr/>
          </p:nvSpPr>
          <p:spPr bwMode="auto">
            <a:xfrm>
              <a:off x="5500411" y="3130396"/>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3" name="Diamond 12"/>
            <p:cNvSpPr/>
            <p:nvPr/>
          </p:nvSpPr>
          <p:spPr bwMode="auto">
            <a:xfrm>
              <a:off x="6643411" y="290179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4" name="Left-Right Arrow 13"/>
            <p:cNvSpPr/>
            <p:nvPr/>
          </p:nvSpPr>
          <p:spPr bwMode="auto">
            <a:xfrm>
              <a:off x="6100633" y="1912714"/>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Diamond 14"/>
            <p:cNvSpPr/>
            <p:nvPr/>
          </p:nvSpPr>
          <p:spPr bwMode="auto">
            <a:xfrm>
              <a:off x="8469341" y="29017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6" name="Left-Right Arrow 15"/>
            <p:cNvSpPr/>
            <p:nvPr/>
          </p:nvSpPr>
          <p:spPr bwMode="auto">
            <a:xfrm rot="5400000">
              <a:off x="6281477" y="2390684"/>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Left-Right Arrow 16"/>
            <p:cNvSpPr/>
            <p:nvPr/>
          </p:nvSpPr>
          <p:spPr bwMode="auto">
            <a:xfrm rot="5400000">
              <a:off x="8107125" y="2390970"/>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8" name="TextBox 17"/>
            <p:cNvSpPr txBox="1"/>
            <p:nvPr/>
          </p:nvSpPr>
          <p:spPr>
            <a:xfrm>
              <a:off x="6890961" y="1047750"/>
              <a:ext cx="1367683" cy="400110"/>
            </a:xfrm>
            <a:prstGeom prst="rect">
              <a:avLst/>
            </a:prstGeom>
            <a:noFill/>
          </p:spPr>
          <p:txBody>
            <a:bodyPr wrap="none" rtlCol="0">
              <a:spAutoFit/>
            </a:bodyPr>
            <a:lstStyle/>
            <a:p>
              <a:pPr algn="ctr"/>
              <a:r>
                <a:rPr lang="en-US" dirty="0"/>
                <a:t>Command</a:t>
              </a:r>
            </a:p>
          </p:txBody>
        </p:sp>
        <p:sp>
          <p:nvSpPr>
            <p:cNvPr id="19" name="Rectangle 18"/>
            <p:cNvSpPr/>
            <p:nvPr/>
          </p:nvSpPr>
          <p:spPr bwMode="auto">
            <a:xfrm>
              <a:off x="7186189" y="2368394"/>
              <a:ext cx="7526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rPr>
                <a:t>DMAC</a:t>
              </a:r>
            </a:p>
          </p:txBody>
        </p:sp>
        <p:sp>
          <p:nvSpPr>
            <p:cNvPr id="20" name="Diamond 19"/>
            <p:cNvSpPr/>
            <p:nvPr/>
          </p:nvSpPr>
          <p:spPr bwMode="auto">
            <a:xfrm>
              <a:off x="7481611" y="229219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1" name="Left-Right Arrow 20"/>
            <p:cNvSpPr/>
            <p:nvPr/>
          </p:nvSpPr>
          <p:spPr bwMode="auto">
            <a:xfrm rot="5400000">
              <a:off x="7393219" y="1697628"/>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2" name="Left-Right Arrow 21"/>
            <p:cNvSpPr/>
            <p:nvPr/>
          </p:nvSpPr>
          <p:spPr bwMode="auto">
            <a:xfrm rot="5400000">
              <a:off x="7427983" y="2086166"/>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3" name="Diamond 22"/>
            <p:cNvSpPr/>
            <p:nvPr/>
          </p:nvSpPr>
          <p:spPr bwMode="auto">
            <a:xfrm>
              <a:off x="7481611" y="144478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grpSp>
        <p:nvGrpSpPr>
          <p:cNvPr id="3" name="Group 2"/>
          <p:cNvGrpSpPr/>
          <p:nvPr/>
        </p:nvGrpSpPr>
        <p:grpSpPr>
          <a:xfrm>
            <a:off x="2176916" y="3367545"/>
            <a:ext cx="2479273" cy="1687404"/>
            <a:chOff x="2176916" y="3367545"/>
            <a:chExt cx="2479273" cy="1687404"/>
          </a:xfrm>
        </p:grpSpPr>
        <p:sp>
          <p:nvSpPr>
            <p:cNvPr id="29" name="Freeform 28"/>
            <p:cNvSpPr/>
            <p:nvPr/>
          </p:nvSpPr>
          <p:spPr>
            <a:xfrm>
              <a:off x="2436563" y="3367545"/>
              <a:ext cx="1113881"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2" name="Rectangle 31"/>
            <p:cNvSpPr/>
            <p:nvPr/>
          </p:nvSpPr>
          <p:spPr>
            <a:xfrm rot="18878726">
              <a:off x="2652111" y="3050871"/>
              <a:ext cx="1528883" cy="2479273"/>
            </a:xfrm>
            <a:prstGeom prst="rect">
              <a:avLst/>
            </a:prstGeom>
            <a:noFill/>
          </p:spPr>
          <p:txBody>
            <a:bodyPr wrap="none" lIns="91440" tIns="45720" rIns="91440" bIns="45720">
              <a:prstTxWarp prst="textArchUp">
                <a:avLst>
                  <a:gd name="adj" fmla="val 13657455"/>
                </a:avLst>
              </a:prstTxWarp>
              <a:spAutoFit/>
            </a:bodyPr>
            <a:lstStyle/>
            <a:p>
              <a:pPr algn="ctr"/>
              <a:r>
                <a:rPr lang="en-US" b="1" cap="none" spc="0" dirty="0" err="1">
                  <a:ln w="0"/>
                  <a:solidFill>
                    <a:srgbClr val="C00000"/>
                  </a:solidFill>
                  <a:latin typeface="Consolas" panose="020B0609020204030204" pitchFamily="49" charset="0"/>
                </a:rPr>
                <a:t>data_str</a:t>
              </a:r>
              <a:endParaRPr lang="en-US" b="1" cap="none" spc="0" dirty="0">
                <a:ln w="0"/>
                <a:solidFill>
                  <a:srgbClr val="C00000"/>
                </a:solidFill>
                <a:latin typeface="Consolas" panose="020B0609020204030204" pitchFamily="49" charset="0"/>
              </a:endParaRPr>
            </a:p>
          </p:txBody>
        </p:sp>
      </p:grpSp>
      <p:grpSp>
        <p:nvGrpSpPr>
          <p:cNvPr id="5" name="Group 4"/>
          <p:cNvGrpSpPr/>
          <p:nvPr/>
        </p:nvGrpSpPr>
        <p:grpSpPr>
          <a:xfrm>
            <a:off x="2143293" y="3351506"/>
            <a:ext cx="2735248" cy="1692967"/>
            <a:chOff x="2143293" y="3351506"/>
            <a:chExt cx="2735248" cy="1692967"/>
          </a:xfrm>
        </p:grpSpPr>
        <p:sp>
          <p:nvSpPr>
            <p:cNvPr id="33" name="Freeform 32"/>
            <p:cNvSpPr/>
            <p:nvPr/>
          </p:nvSpPr>
          <p:spPr>
            <a:xfrm flipH="1">
              <a:off x="3290814" y="3351506"/>
              <a:ext cx="1287509" cy="996734"/>
            </a:xfrm>
            <a:custGeom>
              <a:avLst/>
              <a:gdLst>
                <a:gd name="connsiteX0" fmla="*/ 311954 w 1113881"/>
                <a:gd name="connsiteY0" fmla="*/ 0 h 996734"/>
                <a:gd name="connsiteX1" fmla="*/ 818997 w 1113881"/>
                <a:gd name="connsiteY1" fmla="*/ 0 h 996734"/>
                <a:gd name="connsiteX2" fmla="*/ 1048351 w 1113881"/>
                <a:gd name="connsiteY2" fmla="*/ 229354 h 996734"/>
                <a:gd name="connsiteX3" fmla="*/ 1048351 w 1113881"/>
                <a:gd name="connsiteY3" fmla="*/ 262119 h 996734"/>
                <a:gd name="connsiteX4" fmla="*/ 1113881 w 1113881"/>
                <a:gd name="connsiteY4" fmla="*/ 262119 h 996734"/>
                <a:gd name="connsiteX5" fmla="*/ 982822 w 1113881"/>
                <a:gd name="connsiteY5" fmla="*/ 393179 h 996734"/>
                <a:gd name="connsiteX6" fmla="*/ 851762 w 1113881"/>
                <a:gd name="connsiteY6" fmla="*/ 262119 h 996734"/>
                <a:gd name="connsiteX7" fmla="*/ 917292 w 1113881"/>
                <a:gd name="connsiteY7" fmla="*/ 262119 h 996734"/>
                <a:gd name="connsiteX8" fmla="*/ 917292 w 1113881"/>
                <a:gd name="connsiteY8" fmla="*/ 229354 h 996734"/>
                <a:gd name="connsiteX9" fmla="*/ 818997 w 1113881"/>
                <a:gd name="connsiteY9" fmla="*/ 131059 h 996734"/>
                <a:gd name="connsiteX10" fmla="*/ 311954 w 1113881"/>
                <a:gd name="connsiteY10" fmla="*/ 131060 h 996734"/>
                <a:gd name="connsiteX11" fmla="*/ 213659 w 1113881"/>
                <a:gd name="connsiteY11" fmla="*/ 229355 h 996734"/>
                <a:gd name="connsiteX12" fmla="*/ 213660 w 1113881"/>
                <a:gd name="connsiteY12" fmla="*/ 517911 h 996734"/>
                <a:gd name="connsiteX13" fmla="*/ 214265 w 1113881"/>
                <a:gd name="connsiteY13" fmla="*/ 517911 h 996734"/>
                <a:gd name="connsiteX14" fmla="*/ 214265 w 1113881"/>
                <a:gd name="connsiteY14" fmla="*/ 848178 h 996734"/>
                <a:gd name="connsiteX15" fmla="*/ 297113 w 1113881"/>
                <a:gd name="connsiteY15" fmla="*/ 848178 h 996734"/>
                <a:gd name="connsiteX16" fmla="*/ 148557 w 1113881"/>
                <a:gd name="connsiteY16" fmla="*/ 996734 h 996734"/>
                <a:gd name="connsiteX17" fmla="*/ 0 w 1113881"/>
                <a:gd name="connsiteY17" fmla="*/ 848178 h 996734"/>
                <a:gd name="connsiteX18" fmla="*/ 82848 w 1113881"/>
                <a:gd name="connsiteY18" fmla="*/ 848178 h 996734"/>
                <a:gd name="connsiteX19" fmla="*/ 82848 w 1113881"/>
                <a:gd name="connsiteY19" fmla="*/ 524238 h 996734"/>
                <a:gd name="connsiteX20" fmla="*/ 82600 w 1113881"/>
                <a:gd name="connsiteY20" fmla="*/ 524238 h 996734"/>
                <a:gd name="connsiteX21" fmla="*/ 82600 w 1113881"/>
                <a:gd name="connsiteY21" fmla="*/ 229354 h 996734"/>
                <a:gd name="connsiteX22" fmla="*/ 311954 w 1113881"/>
                <a:gd name="connsiteY22" fmla="*/ 0 h 9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81" h="996734">
                  <a:moveTo>
                    <a:pt x="311954" y="0"/>
                  </a:moveTo>
                  <a:lnTo>
                    <a:pt x="818997" y="0"/>
                  </a:lnTo>
                  <a:cubicBezTo>
                    <a:pt x="945666" y="0"/>
                    <a:pt x="1048351" y="102685"/>
                    <a:pt x="1048351" y="229354"/>
                  </a:cubicBezTo>
                  <a:lnTo>
                    <a:pt x="1048351" y="262119"/>
                  </a:lnTo>
                  <a:lnTo>
                    <a:pt x="1113881" y="262119"/>
                  </a:lnTo>
                  <a:lnTo>
                    <a:pt x="982822" y="393179"/>
                  </a:lnTo>
                  <a:lnTo>
                    <a:pt x="851762" y="262119"/>
                  </a:lnTo>
                  <a:lnTo>
                    <a:pt x="917292" y="262119"/>
                  </a:lnTo>
                  <a:lnTo>
                    <a:pt x="917292" y="229354"/>
                  </a:lnTo>
                  <a:cubicBezTo>
                    <a:pt x="917292" y="175067"/>
                    <a:pt x="873284" y="131059"/>
                    <a:pt x="818997" y="131059"/>
                  </a:cubicBezTo>
                  <a:lnTo>
                    <a:pt x="311954" y="131060"/>
                  </a:lnTo>
                  <a:cubicBezTo>
                    <a:pt x="257667" y="131060"/>
                    <a:pt x="213659" y="175068"/>
                    <a:pt x="213659" y="229355"/>
                  </a:cubicBezTo>
                  <a:lnTo>
                    <a:pt x="213660" y="517911"/>
                  </a:lnTo>
                  <a:lnTo>
                    <a:pt x="214265" y="517911"/>
                  </a:lnTo>
                  <a:lnTo>
                    <a:pt x="214265" y="848178"/>
                  </a:lnTo>
                  <a:lnTo>
                    <a:pt x="297113" y="848178"/>
                  </a:lnTo>
                  <a:lnTo>
                    <a:pt x="148557" y="996734"/>
                  </a:lnTo>
                  <a:lnTo>
                    <a:pt x="0" y="848178"/>
                  </a:lnTo>
                  <a:lnTo>
                    <a:pt x="82848" y="848178"/>
                  </a:lnTo>
                  <a:lnTo>
                    <a:pt x="82848" y="524238"/>
                  </a:lnTo>
                  <a:lnTo>
                    <a:pt x="82600" y="524238"/>
                  </a:lnTo>
                  <a:lnTo>
                    <a:pt x="82600" y="229354"/>
                  </a:lnTo>
                  <a:cubicBezTo>
                    <a:pt x="82600" y="102685"/>
                    <a:pt x="185285" y="0"/>
                    <a:pt x="311954" y="0"/>
                  </a:cubicBezTo>
                  <a:close/>
                </a:path>
              </a:pathLst>
            </a:custGeom>
            <a:solidFill>
              <a:srgbClr val="004C99"/>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4" name="Rectangle 33"/>
            <p:cNvSpPr/>
            <p:nvPr/>
          </p:nvSpPr>
          <p:spPr>
            <a:xfrm rot="2727201">
              <a:off x="2830723" y="2996655"/>
              <a:ext cx="1360388" cy="2735248"/>
            </a:xfrm>
            <a:prstGeom prst="rect">
              <a:avLst/>
            </a:prstGeom>
            <a:noFill/>
          </p:spPr>
          <p:txBody>
            <a:bodyPr wrap="none" lIns="91440" tIns="45720" rIns="91440" bIns="45720">
              <a:prstTxWarp prst="textArchUp">
                <a:avLst>
                  <a:gd name="adj" fmla="val 11754259"/>
                </a:avLst>
              </a:prstTxWarp>
              <a:spAutoFit/>
            </a:bodyPr>
            <a:lstStyle/>
            <a:p>
              <a:pPr algn="ctr"/>
              <a:r>
                <a:rPr lang="en-US" b="1" cap="none" spc="0" dirty="0" err="1">
                  <a:ln w="0"/>
                  <a:solidFill>
                    <a:srgbClr val="C00000"/>
                  </a:solidFill>
                  <a:latin typeface="Consolas" panose="020B0609020204030204" pitchFamily="49" charset="0"/>
                </a:rPr>
                <a:t>mem_b</a:t>
              </a:r>
              <a:endParaRPr lang="en-US" b="1" cap="none" spc="0" dirty="0">
                <a:ln w="0"/>
                <a:solidFill>
                  <a:srgbClr val="C00000"/>
                </a:solidFill>
                <a:latin typeface="Consolas" panose="020B0609020204030204" pitchFamily="49" charset="0"/>
              </a:endParaRPr>
            </a:p>
          </p:txBody>
        </p:sp>
      </p:grpSp>
      <p:sp>
        <p:nvSpPr>
          <p:cNvPr id="24" name="Rectangle 23"/>
          <p:cNvSpPr/>
          <p:nvPr/>
        </p:nvSpPr>
        <p:spPr>
          <a:xfrm>
            <a:off x="5015397" y="1419241"/>
            <a:ext cx="4018049" cy="3600986"/>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a:rPr>
              <a:t>class </a:t>
            </a:r>
            <a:r>
              <a:rPr lang="en-US" sz="1200" dirty="0" err="1">
                <a:latin typeface="Consolas"/>
              </a:rPr>
              <a:t>data_seg_s</a:t>
            </a:r>
            <a:r>
              <a:rPr lang="en-US" sz="1200" dirty="0">
                <a:latin typeface="Consolas"/>
              </a:rPr>
              <a:t> : </a:t>
            </a:r>
            <a:r>
              <a:rPr lang="en-US" sz="1200" b="1" dirty="0">
                <a:solidFill>
                  <a:srgbClr val="0070C0"/>
                </a:solidFill>
                <a:latin typeface="Consolas"/>
              </a:rPr>
              <a:t>public</a:t>
            </a:r>
            <a:r>
              <a:rPr lang="en-US" sz="1200" dirty="0">
                <a:latin typeface="Consolas"/>
              </a:rPr>
              <a:t> </a:t>
            </a:r>
            <a:r>
              <a:rPr lang="en-US" sz="1200" b="1" dirty="0">
                <a:solidFill>
                  <a:srgbClr val="0070C0"/>
                </a:solidFill>
                <a:latin typeface="Consolas"/>
              </a:rPr>
              <a:t>structure </a:t>
            </a:r>
            <a:r>
              <a:rPr lang="en-US" sz="1200" dirty="0">
                <a:latin typeface="Consolas"/>
              </a:rPr>
              <a:t>{</a:t>
            </a:r>
          </a:p>
          <a:p>
            <a:r>
              <a:rPr lang="en-US" sz="1200" dirty="0">
                <a:latin typeface="Consolas"/>
              </a:rPr>
              <a:t>  </a:t>
            </a:r>
            <a:r>
              <a:rPr lang="en-US" sz="1200" b="1" dirty="0" err="1">
                <a:solidFill>
                  <a:srgbClr val="0070C0"/>
                </a:solidFill>
                <a:latin typeface="Consolas"/>
              </a:rPr>
              <a:t>rand_attr</a:t>
            </a:r>
            <a:r>
              <a:rPr lang="en-US" sz="1200" b="1" dirty="0">
                <a:solidFill>
                  <a:srgbClr val="0070C0"/>
                </a:solidFill>
                <a:latin typeface="Consolas"/>
              </a:rPr>
              <a:t>&lt;</a:t>
            </a:r>
            <a:r>
              <a:rPr lang="en-US" sz="1200" b="1" dirty="0" err="1">
                <a:solidFill>
                  <a:srgbClr val="0070C0"/>
                </a:solidFill>
                <a:latin typeface="Consolas"/>
              </a:rPr>
              <a:t>int</a:t>
            </a:r>
            <a:r>
              <a:rPr lang="en-US" sz="1200" b="1" dirty="0">
                <a:solidFill>
                  <a:srgbClr val="0070C0"/>
                </a:solidFill>
                <a:latin typeface="Consolas"/>
              </a:rPr>
              <a:t>&gt; </a:t>
            </a:r>
            <a:r>
              <a:rPr lang="en-US" sz="1200" dirty="0">
                <a:latin typeface="Consolas"/>
              </a:rPr>
              <a:t>size {"size",</a:t>
            </a:r>
          </a:p>
          <a:p>
            <a:r>
              <a:rPr lang="en-US" sz="1200" b="1" dirty="0">
                <a:solidFill>
                  <a:srgbClr val="0070C0"/>
                </a:solidFill>
                <a:latin typeface="Consolas"/>
              </a:rPr>
              <a:t>    range</a:t>
            </a:r>
            <a:r>
              <a:rPr lang="en-US" sz="1200" dirty="0">
                <a:latin typeface="Consolas"/>
              </a:rPr>
              <a:t>&lt;</a:t>
            </a:r>
            <a:r>
              <a:rPr lang="en-US" sz="1200" dirty="0" err="1">
                <a:latin typeface="Consolas"/>
              </a:rPr>
              <a:t>int</a:t>
            </a:r>
            <a:r>
              <a:rPr lang="en-US" sz="1200" dirty="0">
                <a:latin typeface="Consolas"/>
              </a:rPr>
              <a:t>&gt;(4,1024) };</a:t>
            </a:r>
          </a:p>
          <a:p>
            <a:r>
              <a:rPr lang="en-US" sz="1200" dirty="0">
                <a:latin typeface="Consolas"/>
              </a:rPr>
              <a:t>  </a:t>
            </a:r>
            <a:r>
              <a:rPr lang="en-US" sz="1200" b="1" dirty="0" err="1">
                <a:solidFill>
                  <a:srgbClr val="0070C0"/>
                </a:solidFill>
                <a:latin typeface="Consolas"/>
              </a:rPr>
              <a:t>rand_attr</a:t>
            </a:r>
            <a:r>
              <a:rPr lang="en-US" sz="1200" b="1" dirty="0">
                <a:solidFill>
                  <a:srgbClr val="0070C0"/>
                </a:solidFill>
                <a:latin typeface="Consolas"/>
              </a:rPr>
              <a:t>&lt;bit&gt;</a:t>
            </a:r>
            <a:r>
              <a:rPr lang="en-US" sz="1200" dirty="0">
                <a:latin typeface="Consolas"/>
              </a:rPr>
              <a:t> </a:t>
            </a:r>
            <a:r>
              <a:rPr lang="en-US" sz="1200" dirty="0" err="1">
                <a:latin typeface="Consolas"/>
              </a:rPr>
              <a:t>addr</a:t>
            </a:r>
            <a:r>
              <a:rPr lang="en-US" sz="1200" dirty="0">
                <a:latin typeface="Consolas"/>
              </a:rPr>
              <a:t> {"</a:t>
            </a:r>
            <a:r>
              <a:rPr lang="en-US" sz="1200" dirty="0" err="1">
                <a:latin typeface="Consolas"/>
              </a:rPr>
              <a:t>addr</a:t>
            </a:r>
            <a:r>
              <a:rPr lang="en-US" sz="1200" dirty="0">
                <a:latin typeface="Consolas"/>
              </a:rPr>
              <a:t>",</a:t>
            </a:r>
          </a:p>
          <a:p>
            <a:r>
              <a:rPr lang="en-US" sz="1200" b="1" dirty="0">
                <a:solidFill>
                  <a:srgbClr val="0070C0"/>
                </a:solidFill>
                <a:latin typeface="Consolas"/>
              </a:rPr>
              <a:t>    width</a:t>
            </a:r>
            <a:r>
              <a:rPr lang="en-US" sz="1200" dirty="0">
                <a:latin typeface="Consolas"/>
              </a:rPr>
              <a:t>(63,0) };</a:t>
            </a:r>
          </a:p>
          <a:p>
            <a:r>
              <a:rPr lang="en-US" sz="1200" dirty="0">
                <a:latin typeface="Consolas"/>
              </a:rPr>
              <a:t>};</a:t>
            </a:r>
          </a:p>
          <a:p>
            <a:endParaRPr lang="en-US" sz="1200" dirty="0">
              <a:latin typeface="Consolas"/>
            </a:endParaRPr>
          </a:p>
          <a:p>
            <a:r>
              <a:rPr lang="en-US" sz="1200" b="1" dirty="0">
                <a:solidFill>
                  <a:srgbClr val="0070C0"/>
                </a:solidFill>
                <a:latin typeface="Consolas"/>
              </a:rPr>
              <a:t>class </a:t>
            </a:r>
            <a:r>
              <a:rPr lang="en-US" sz="1200" dirty="0" err="1">
                <a:latin typeface="Consolas"/>
              </a:rPr>
              <a:t>mem_b</a:t>
            </a:r>
            <a:r>
              <a:rPr lang="en-US" sz="1200" dirty="0">
                <a:latin typeface="Consolas"/>
              </a:rPr>
              <a:t> : </a:t>
            </a:r>
            <a:r>
              <a:rPr lang="en-US" sz="1200" b="1" dirty="0">
                <a:solidFill>
                  <a:srgbClr val="0070C0"/>
                </a:solidFill>
                <a:latin typeface="Consolas"/>
              </a:rPr>
              <a:t>public</a:t>
            </a:r>
            <a:r>
              <a:rPr lang="en-US" sz="1200" dirty="0">
                <a:latin typeface="Consolas"/>
              </a:rPr>
              <a:t> </a:t>
            </a:r>
            <a:r>
              <a:rPr lang="en-US" sz="1200" dirty="0" err="1">
                <a:latin typeface="Consolas"/>
              </a:rPr>
              <a:t>data_seg_s</a:t>
            </a:r>
            <a:r>
              <a:rPr lang="en-US" sz="1200" dirty="0">
                <a:latin typeface="Consolas"/>
              </a:rPr>
              <a:t>, </a:t>
            </a:r>
          </a:p>
          <a:p>
            <a:r>
              <a:rPr lang="en-US" sz="1200" b="1" dirty="0">
                <a:solidFill>
                  <a:srgbClr val="0070C0"/>
                </a:solidFill>
                <a:latin typeface="Consolas"/>
              </a:rPr>
              <a:t>              public</a:t>
            </a:r>
            <a:r>
              <a:rPr lang="en-US" sz="1200" dirty="0">
                <a:latin typeface="Consolas"/>
              </a:rPr>
              <a:t> </a:t>
            </a:r>
            <a:r>
              <a:rPr lang="en-US" sz="1200" b="1" dirty="0">
                <a:solidFill>
                  <a:srgbClr val="0070C0"/>
                </a:solidFill>
                <a:latin typeface="Consolas"/>
              </a:rPr>
              <a:t>buffer</a:t>
            </a:r>
            <a:r>
              <a:rPr lang="en-US" sz="1200" dirty="0">
                <a:latin typeface="Consolas"/>
              </a:rPr>
              <a:t> {};</a:t>
            </a:r>
          </a:p>
          <a:p>
            <a:endParaRPr lang="en-US" sz="1200" dirty="0">
              <a:latin typeface="Consolas"/>
            </a:endParaRPr>
          </a:p>
          <a:p>
            <a:r>
              <a:rPr lang="en-US" sz="1200" b="1" dirty="0">
                <a:solidFill>
                  <a:srgbClr val="0070C0"/>
                </a:solidFill>
                <a:latin typeface="Consolas"/>
              </a:rPr>
              <a:t>class </a:t>
            </a:r>
            <a:r>
              <a:rPr lang="en-US" sz="1200" dirty="0" err="1">
                <a:solidFill>
                  <a:srgbClr val="00B050"/>
                </a:solidFill>
                <a:latin typeface="Consolas"/>
              </a:rPr>
              <a:t>data_dir_e</a:t>
            </a:r>
            <a:r>
              <a:rPr lang="en-US" sz="1200" dirty="0">
                <a:solidFill>
                  <a:srgbClr val="00B050"/>
                </a:solidFill>
                <a:latin typeface="Consolas"/>
              </a:rPr>
              <a:t> : </a:t>
            </a:r>
            <a:r>
              <a:rPr lang="en-US" sz="1200" b="1" dirty="0">
                <a:solidFill>
                  <a:srgbClr val="0070C0"/>
                </a:solidFill>
                <a:latin typeface="Consolas"/>
              </a:rPr>
              <a:t>public</a:t>
            </a:r>
            <a:r>
              <a:rPr lang="en-US" sz="1200" dirty="0">
                <a:solidFill>
                  <a:srgbClr val="00B050"/>
                </a:solidFill>
                <a:latin typeface="Consolas"/>
              </a:rPr>
              <a:t> </a:t>
            </a:r>
            <a:r>
              <a:rPr lang="en-US" sz="1200" b="1" dirty="0">
                <a:solidFill>
                  <a:srgbClr val="0070C0"/>
                </a:solidFill>
                <a:latin typeface="Consolas"/>
              </a:rPr>
              <a:t>enumeration </a:t>
            </a:r>
            <a:r>
              <a:rPr lang="en-US" sz="1200" dirty="0">
                <a:latin typeface="Consolas"/>
              </a:rPr>
              <a:t>{</a:t>
            </a:r>
          </a:p>
          <a:p>
            <a:r>
              <a:rPr lang="en-US" sz="1200" dirty="0">
                <a:solidFill>
                  <a:srgbClr val="00B050"/>
                </a:solidFill>
                <a:latin typeface="Consolas"/>
              </a:rPr>
              <a:t>  </a:t>
            </a:r>
            <a:r>
              <a:rPr lang="en-US" sz="1200" b="1" dirty="0">
                <a:solidFill>
                  <a:srgbClr val="0070C0"/>
                </a:solidFill>
                <a:latin typeface="Consolas"/>
              </a:rPr>
              <a:t>PSS_ENUM</a:t>
            </a:r>
            <a:r>
              <a:rPr lang="en-US" sz="1200" dirty="0">
                <a:solidFill>
                  <a:srgbClr val="00B050"/>
                </a:solidFill>
                <a:latin typeface="Consolas"/>
              </a:rPr>
              <a:t>(</a:t>
            </a:r>
            <a:r>
              <a:rPr lang="en-US" sz="1200" dirty="0" err="1">
                <a:solidFill>
                  <a:srgbClr val="00B050"/>
                </a:solidFill>
                <a:latin typeface="Consolas"/>
              </a:rPr>
              <a:t>data_dir_e</a:t>
            </a:r>
            <a:r>
              <a:rPr lang="en-US" sz="1200" dirty="0">
                <a:solidFill>
                  <a:srgbClr val="00B050"/>
                </a:solidFill>
                <a:latin typeface="Consolas"/>
              </a:rPr>
              <a:t>, </a:t>
            </a:r>
            <a:r>
              <a:rPr lang="en-US" sz="1200" b="1" dirty="0">
                <a:solidFill>
                  <a:srgbClr val="0070C0"/>
                </a:solidFill>
                <a:latin typeface="Consolas"/>
              </a:rPr>
              <a:t>enumeration</a:t>
            </a:r>
            <a:r>
              <a:rPr lang="en-US" sz="1200" dirty="0">
                <a:latin typeface="Consolas"/>
              </a:rPr>
              <a:t>,</a:t>
            </a:r>
            <a:r>
              <a:rPr lang="en-US" sz="1200" dirty="0">
                <a:solidFill>
                  <a:srgbClr val="00B050"/>
                </a:solidFill>
                <a:latin typeface="Consolas"/>
              </a:rPr>
              <a:t> </a:t>
            </a:r>
            <a:r>
              <a:rPr lang="en-US" sz="1200" dirty="0">
                <a:latin typeface="Consolas"/>
              </a:rPr>
              <a:t>in, out);</a:t>
            </a:r>
          </a:p>
          <a:p>
            <a:r>
              <a:rPr lang="en-US" sz="1200" dirty="0">
                <a:latin typeface="Consolas"/>
              </a:rPr>
              <a:t>};</a:t>
            </a:r>
          </a:p>
          <a:p>
            <a:r>
              <a:rPr lang="en-US" sz="1200" b="1" dirty="0">
                <a:solidFill>
                  <a:srgbClr val="0070C0"/>
                </a:solidFill>
                <a:latin typeface="Consolas"/>
              </a:rPr>
              <a:t>class </a:t>
            </a:r>
            <a:r>
              <a:rPr lang="en-US" sz="1200" dirty="0" err="1">
                <a:latin typeface="Consolas"/>
              </a:rPr>
              <a:t>data_str</a:t>
            </a:r>
            <a:r>
              <a:rPr lang="en-US" sz="1200" dirty="0">
                <a:latin typeface="Consolas"/>
              </a:rPr>
              <a:t> : </a:t>
            </a:r>
            <a:r>
              <a:rPr lang="en-US" sz="1200" b="1" dirty="0">
                <a:solidFill>
                  <a:srgbClr val="0070C0"/>
                </a:solidFill>
                <a:latin typeface="Consolas"/>
              </a:rPr>
              <a:t>public</a:t>
            </a:r>
            <a:r>
              <a:rPr lang="en-US" sz="1200" dirty="0">
                <a:latin typeface="Consolas"/>
              </a:rPr>
              <a:t> </a:t>
            </a:r>
            <a:r>
              <a:rPr lang="en-US" sz="1200" dirty="0" err="1">
                <a:latin typeface="Consolas"/>
              </a:rPr>
              <a:t>data_seg_s</a:t>
            </a:r>
            <a:r>
              <a:rPr lang="en-US" sz="1200" dirty="0">
                <a:latin typeface="Consolas"/>
              </a:rPr>
              <a:t>, </a:t>
            </a:r>
          </a:p>
          <a:p>
            <a:r>
              <a:rPr lang="en-US" sz="1200" b="1" dirty="0">
                <a:solidFill>
                  <a:srgbClr val="0070C0"/>
                </a:solidFill>
                <a:latin typeface="Consolas"/>
              </a:rPr>
              <a:t>                 public</a:t>
            </a:r>
            <a:r>
              <a:rPr lang="en-US" sz="1200" dirty="0">
                <a:latin typeface="Consolas"/>
              </a:rPr>
              <a:t> </a:t>
            </a:r>
            <a:r>
              <a:rPr lang="en-US" sz="1200" b="1" dirty="0">
                <a:solidFill>
                  <a:srgbClr val="0070C0"/>
                </a:solidFill>
                <a:latin typeface="Consolas"/>
              </a:rPr>
              <a:t>stream</a:t>
            </a:r>
            <a:r>
              <a:rPr lang="en-US" sz="1200" dirty="0">
                <a:latin typeface="Consolas"/>
              </a:rPr>
              <a:t> {</a:t>
            </a:r>
          </a:p>
          <a:p>
            <a:r>
              <a:rPr lang="en-US" sz="1200" dirty="0">
                <a:latin typeface="Consolas"/>
              </a:rPr>
              <a:t>  </a:t>
            </a:r>
            <a:r>
              <a:rPr lang="en-US" sz="1200" b="1" dirty="0" err="1">
                <a:solidFill>
                  <a:srgbClr val="0070C0"/>
                </a:solidFill>
                <a:latin typeface="Consolas"/>
              </a:rPr>
              <a:t>rand_attr</a:t>
            </a:r>
            <a:r>
              <a:rPr lang="en-US" sz="1200" b="1" dirty="0">
                <a:solidFill>
                  <a:srgbClr val="0070C0"/>
                </a:solidFill>
                <a:latin typeface="Consolas"/>
              </a:rPr>
              <a:t>&lt;</a:t>
            </a:r>
            <a:r>
              <a:rPr lang="en-US" sz="1200" dirty="0" err="1">
                <a:solidFill>
                  <a:srgbClr val="00B050"/>
                </a:solidFill>
                <a:latin typeface="Consolas"/>
              </a:rPr>
              <a:t>data_dir_e</a:t>
            </a:r>
            <a:r>
              <a:rPr lang="en-US" sz="1200" dirty="0">
                <a:solidFill>
                  <a:srgbClr val="00B050"/>
                </a:solidFill>
                <a:latin typeface="Consolas"/>
              </a:rPr>
              <a:t>&gt; </a:t>
            </a:r>
            <a:r>
              <a:rPr lang="en-US" sz="1200" dirty="0" err="1">
                <a:latin typeface="Consolas"/>
              </a:rPr>
              <a:t>dir</a:t>
            </a:r>
            <a:r>
              <a:rPr lang="en-US" sz="1200" dirty="0">
                <a:latin typeface="Consolas"/>
              </a:rPr>
              <a:t> {"</a:t>
            </a:r>
            <a:r>
              <a:rPr lang="en-US" sz="1200" dirty="0" err="1">
                <a:latin typeface="Consolas"/>
              </a:rPr>
              <a:t>dir</a:t>
            </a:r>
            <a:r>
              <a:rPr lang="en-US" sz="1200" dirty="0">
                <a:latin typeface="Consolas"/>
              </a:rPr>
              <a:t>"};</a:t>
            </a:r>
          </a:p>
          <a:p>
            <a:r>
              <a:rPr lang="en-US" sz="1200" dirty="0">
                <a:latin typeface="Consolas"/>
              </a:rPr>
              <a:t>  </a:t>
            </a:r>
            <a:r>
              <a:rPr lang="en-US" sz="1200" b="1" dirty="0" err="1">
                <a:solidFill>
                  <a:srgbClr val="0070C0"/>
                </a:solidFill>
                <a:latin typeface="Consolas"/>
              </a:rPr>
              <a:t>rand_attr</a:t>
            </a:r>
            <a:r>
              <a:rPr lang="en-US" sz="1200" b="1" dirty="0">
                <a:solidFill>
                  <a:srgbClr val="0070C0"/>
                </a:solidFill>
                <a:latin typeface="Consolas"/>
              </a:rPr>
              <a:t>&lt;</a:t>
            </a:r>
            <a:r>
              <a:rPr lang="en-US" sz="1200" b="1" dirty="0" err="1">
                <a:solidFill>
                  <a:srgbClr val="0070C0"/>
                </a:solidFill>
                <a:latin typeface="Consolas"/>
              </a:rPr>
              <a:t>int</a:t>
            </a:r>
            <a:r>
              <a:rPr lang="en-US" sz="1200" b="1" dirty="0">
                <a:solidFill>
                  <a:srgbClr val="0070C0"/>
                </a:solidFill>
                <a:latin typeface="Consolas"/>
              </a:rPr>
              <a:t>&gt;</a:t>
            </a:r>
            <a:r>
              <a:rPr lang="en-US" sz="1200" dirty="0">
                <a:latin typeface="Consolas"/>
              </a:rPr>
              <a:t> </a:t>
            </a:r>
            <a:r>
              <a:rPr lang="en-US" sz="1200" dirty="0" err="1">
                <a:latin typeface="Consolas"/>
              </a:rPr>
              <a:t>stop_bits</a:t>
            </a:r>
            <a:r>
              <a:rPr lang="en-US" sz="1200" dirty="0">
                <a:latin typeface="Consolas"/>
              </a:rPr>
              <a:t> {"</a:t>
            </a:r>
            <a:r>
              <a:rPr lang="en-US" sz="1200" dirty="0" err="1">
                <a:latin typeface="Consolas"/>
              </a:rPr>
              <a:t>stop_bits</a:t>
            </a:r>
            <a:r>
              <a:rPr lang="en-US" sz="1200" dirty="0">
                <a:latin typeface="Consolas"/>
              </a:rPr>
              <a:t>",</a:t>
            </a:r>
          </a:p>
          <a:p>
            <a:r>
              <a:rPr lang="en-US" sz="1200" b="1" dirty="0">
                <a:solidFill>
                  <a:srgbClr val="0070C0"/>
                </a:solidFill>
                <a:latin typeface="Consolas"/>
              </a:rPr>
              <a:t>    range</a:t>
            </a:r>
            <a:r>
              <a:rPr lang="en-US" sz="1200" dirty="0">
                <a:latin typeface="Consolas"/>
              </a:rPr>
              <a:t>&lt;</a:t>
            </a:r>
            <a:r>
              <a:rPr lang="en-US" sz="1200" dirty="0" err="1">
                <a:latin typeface="Consolas"/>
              </a:rPr>
              <a:t>int</a:t>
            </a:r>
            <a:r>
              <a:rPr lang="en-US" sz="1200" dirty="0">
                <a:latin typeface="Consolas"/>
              </a:rPr>
              <a:t>&gt;(1,2) };</a:t>
            </a:r>
          </a:p>
          <a:p>
            <a:r>
              <a:rPr lang="en-US" sz="1200" dirty="0">
                <a:latin typeface="Consolas"/>
              </a:rPr>
              <a:t>};</a:t>
            </a:r>
          </a:p>
        </p:txBody>
      </p:sp>
    </p:spTree>
    <p:extLst>
      <p:ext uri="{BB962C8B-B14F-4D97-AF65-F5344CB8AC3E}">
        <p14:creationId xmlns:p14="http://schemas.microsoft.com/office/powerpoint/2010/main" val="38133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animEffect transition="in" filter="wipe(left)">
                                      <p:cBhvr>
                                        <p:cTn id="19" dur="500"/>
                                        <p:tgtEl>
                                          <p:spTgt spid="2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wipe(left)">
                                      <p:cBhvr>
                                        <p:cTn id="24" dur="500"/>
                                        <p:tgtEl>
                                          <p:spTgt spid="24">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wipe(left)">
                                      <p:cBhvr>
                                        <p:cTn id="28" dur="500"/>
                                        <p:tgtEl>
                                          <p:spTgt spid="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xEl>
                                              <p:pRg st="3" end="3"/>
                                            </p:txEl>
                                          </p:spTgt>
                                        </p:tgtEl>
                                        <p:attrNameLst>
                                          <p:attrName>style.visibility</p:attrName>
                                        </p:attrNameLst>
                                      </p:cBhvr>
                                      <p:to>
                                        <p:strVal val="visible"/>
                                      </p:to>
                                    </p:set>
                                    <p:animEffect transition="in" filter="wipe(left)">
                                      <p:cBhvr>
                                        <p:cTn id="33" dur="500"/>
                                        <p:tgtEl>
                                          <p:spTgt spid="24">
                                            <p:txEl>
                                              <p:pRg st="3" end="3"/>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wipe(left)">
                                      <p:cBhvr>
                                        <p:cTn id="37" dur="500"/>
                                        <p:tgtEl>
                                          <p:spTgt spid="2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wipe(left)">
                                      <p:cBhvr>
                                        <p:cTn id="42" dur="500"/>
                                        <p:tgtEl>
                                          <p:spTgt spid="2">
                                            <p:txEl>
                                              <p:pRg st="1" end="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left)">
                                      <p:cBhvr>
                                        <p:cTn id="45" dur="500"/>
                                        <p:tgtEl>
                                          <p:spTgt spid="2">
                                            <p:txEl>
                                              <p:pRg st="2" end="2"/>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4">
                                            <p:txEl>
                                              <p:pRg st="7" end="7"/>
                                            </p:txEl>
                                          </p:spTgt>
                                        </p:tgtEl>
                                        <p:attrNameLst>
                                          <p:attrName>style.visibility</p:attrName>
                                        </p:attrNameLst>
                                      </p:cBhvr>
                                      <p:to>
                                        <p:strVal val="visible"/>
                                      </p:to>
                                    </p:set>
                                    <p:animEffect transition="in" filter="wipe(left)">
                                      <p:cBhvr>
                                        <p:cTn id="49" dur="500"/>
                                        <p:tgtEl>
                                          <p:spTgt spid="24">
                                            <p:txEl>
                                              <p:pRg st="7" end="7"/>
                                            </p:txEl>
                                          </p:spTgt>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4">
                                            <p:txEl>
                                              <p:pRg st="8" end="8"/>
                                            </p:txEl>
                                          </p:spTgt>
                                        </p:tgtEl>
                                        <p:attrNameLst>
                                          <p:attrName>style.visibility</p:attrName>
                                        </p:attrNameLst>
                                      </p:cBhvr>
                                      <p:to>
                                        <p:strVal val="visible"/>
                                      </p:to>
                                    </p:set>
                                    <p:animEffect transition="in" filter="wipe(left)">
                                      <p:cBhvr>
                                        <p:cTn id="53" dur="500"/>
                                        <p:tgtEl>
                                          <p:spTgt spid="2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Effect transition="in" filter="wipe(left)">
                                      <p:cBhvr>
                                        <p:cTn id="58" dur="500"/>
                                        <p:tgtEl>
                                          <p:spTgt spid="2">
                                            <p:txEl>
                                              <p:pRg st="3" end="3"/>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4">
                                            <p:txEl>
                                              <p:pRg st="13" end="13"/>
                                            </p:txEl>
                                          </p:spTgt>
                                        </p:tgtEl>
                                        <p:attrNameLst>
                                          <p:attrName>style.visibility</p:attrName>
                                        </p:attrNameLst>
                                      </p:cBhvr>
                                      <p:to>
                                        <p:strVal val="visible"/>
                                      </p:to>
                                    </p:set>
                                    <p:animEffect transition="in" filter="wipe(left)">
                                      <p:cBhvr>
                                        <p:cTn id="62" dur="500"/>
                                        <p:tgtEl>
                                          <p:spTgt spid="24">
                                            <p:txEl>
                                              <p:pRg st="13" end="13"/>
                                            </p:txEl>
                                          </p:spTgt>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24">
                                            <p:txEl>
                                              <p:pRg st="14" end="14"/>
                                            </p:txEl>
                                          </p:spTgt>
                                        </p:tgtEl>
                                        <p:attrNameLst>
                                          <p:attrName>style.visibility</p:attrName>
                                        </p:attrNameLst>
                                      </p:cBhvr>
                                      <p:to>
                                        <p:strVal val="visible"/>
                                      </p:to>
                                    </p:set>
                                    <p:animEffect transition="in" filter="wipe(left)">
                                      <p:cBhvr>
                                        <p:cTn id="66" dur="500"/>
                                        <p:tgtEl>
                                          <p:spTgt spid="24">
                                            <p:txEl>
                                              <p:pRg st="14" end="14"/>
                                            </p:txEl>
                                          </p:spTgt>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24">
                                            <p:txEl>
                                              <p:pRg st="18" end="18"/>
                                            </p:txEl>
                                          </p:spTgt>
                                        </p:tgtEl>
                                        <p:attrNameLst>
                                          <p:attrName>style.visibility</p:attrName>
                                        </p:attrNameLst>
                                      </p:cBhvr>
                                      <p:to>
                                        <p:strVal val="visible"/>
                                      </p:to>
                                    </p:set>
                                    <p:animEffect transition="in" filter="wipe(left)">
                                      <p:cBhvr>
                                        <p:cTn id="70" dur="500"/>
                                        <p:tgtEl>
                                          <p:spTgt spid="24">
                                            <p:txEl>
                                              <p:pRg st="18" end="1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4">
                                            <p:txEl>
                                              <p:pRg st="15" end="15"/>
                                            </p:txEl>
                                          </p:spTgt>
                                        </p:tgtEl>
                                        <p:attrNameLst>
                                          <p:attrName>style.visibility</p:attrName>
                                        </p:attrNameLst>
                                      </p:cBhvr>
                                      <p:to>
                                        <p:strVal val="visible"/>
                                      </p:to>
                                    </p:set>
                                    <p:animEffect transition="in" filter="wipe(left)">
                                      <p:cBhvr>
                                        <p:cTn id="75" dur="500"/>
                                        <p:tgtEl>
                                          <p:spTgt spid="24">
                                            <p:txEl>
                                              <p:pRg st="15" end="15"/>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24">
                                            <p:txEl>
                                              <p:pRg st="16" end="16"/>
                                            </p:txEl>
                                          </p:spTgt>
                                        </p:tgtEl>
                                        <p:attrNameLst>
                                          <p:attrName>style.visibility</p:attrName>
                                        </p:attrNameLst>
                                      </p:cBhvr>
                                      <p:to>
                                        <p:strVal val="visible"/>
                                      </p:to>
                                    </p:set>
                                    <p:animEffect transition="in" filter="wipe(left)">
                                      <p:cBhvr>
                                        <p:cTn id="79" dur="500"/>
                                        <p:tgtEl>
                                          <p:spTgt spid="24">
                                            <p:txEl>
                                              <p:pRg st="16" end="16"/>
                                            </p:txEl>
                                          </p:spTgt>
                                        </p:tgtEl>
                                      </p:cBhvr>
                                    </p:animEffect>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24">
                                            <p:txEl>
                                              <p:pRg st="17" end="17"/>
                                            </p:txEl>
                                          </p:spTgt>
                                        </p:tgtEl>
                                        <p:attrNameLst>
                                          <p:attrName>style.visibility</p:attrName>
                                        </p:attrNameLst>
                                      </p:cBhvr>
                                      <p:to>
                                        <p:strVal val="visible"/>
                                      </p:to>
                                    </p:set>
                                    <p:animEffect transition="in" filter="wipe(left)">
                                      <p:cBhvr>
                                        <p:cTn id="83" dur="500"/>
                                        <p:tgtEl>
                                          <p:spTgt spid="24">
                                            <p:txEl>
                                              <p:pRg st="17" end="1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4">
                                            <p:txEl>
                                              <p:pRg st="10" end="10"/>
                                            </p:txEl>
                                          </p:spTgt>
                                        </p:tgtEl>
                                        <p:attrNameLst>
                                          <p:attrName>style.visibility</p:attrName>
                                        </p:attrNameLst>
                                      </p:cBhvr>
                                      <p:to>
                                        <p:strVal val="visible"/>
                                      </p:to>
                                    </p:set>
                                    <p:animEffect transition="in" filter="wipe(left)">
                                      <p:cBhvr>
                                        <p:cTn id="88" dur="500"/>
                                        <p:tgtEl>
                                          <p:spTgt spid="24">
                                            <p:txEl>
                                              <p:pRg st="10" end="10"/>
                                            </p:txEl>
                                          </p:spTgt>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24">
                                            <p:txEl>
                                              <p:pRg st="11" end="11"/>
                                            </p:txEl>
                                          </p:spTgt>
                                        </p:tgtEl>
                                        <p:attrNameLst>
                                          <p:attrName>style.visibility</p:attrName>
                                        </p:attrNameLst>
                                      </p:cBhvr>
                                      <p:to>
                                        <p:strVal val="visible"/>
                                      </p:to>
                                    </p:set>
                                    <p:animEffect transition="in" filter="wipe(left)">
                                      <p:cBhvr>
                                        <p:cTn id="92" dur="500"/>
                                        <p:tgtEl>
                                          <p:spTgt spid="24">
                                            <p:txEl>
                                              <p:pRg st="11" end="11"/>
                                            </p:txEl>
                                          </p:spTgt>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24">
                                            <p:txEl>
                                              <p:pRg st="12" end="12"/>
                                            </p:txEl>
                                          </p:spTgt>
                                        </p:tgtEl>
                                        <p:attrNameLst>
                                          <p:attrName>style.visibility</p:attrName>
                                        </p:attrNameLst>
                                      </p:cBhvr>
                                      <p:to>
                                        <p:strVal val="visible"/>
                                      </p:to>
                                    </p:set>
                                    <p:animEffect transition="in" filter="wipe(left)">
                                      <p:cBhvr>
                                        <p:cTn id="96" dur="500"/>
                                        <p:tgtEl>
                                          <p:spTgt spid="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4" grpId="0" uiExpand="1"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Top-Level Model in DSL</a:t>
            </a:r>
          </a:p>
        </p:txBody>
      </p:sp>
      <p:sp>
        <p:nvSpPr>
          <p:cNvPr id="43" name="Text Box 51"/>
          <p:cNvSpPr txBox="1"/>
          <p:nvPr/>
        </p:nvSpPr>
        <p:spPr>
          <a:xfrm>
            <a:off x="3659153" y="971550"/>
            <a:ext cx="4646647" cy="3970318"/>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dirty="0">
                <a:solidFill>
                  <a:srgbClr val="0070C0"/>
                </a:solidFill>
                <a:latin typeface="Consolas"/>
              </a:rPr>
              <a:t>component </a:t>
            </a:r>
            <a:r>
              <a:rPr lang="en-US" sz="1200" dirty="0" err="1">
                <a:solidFill>
                  <a:srgbClr val="000000"/>
                </a:solidFill>
                <a:latin typeface="Consolas"/>
              </a:rPr>
              <a:t>pss_top</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a:t>
            </a:r>
          </a:p>
          <a:p>
            <a:endParaRPr lang="en-US" sz="1200" dirty="0">
              <a:latin typeface="Consolas"/>
            </a:endParaRPr>
          </a:p>
          <a:p>
            <a:r>
              <a:rPr lang="en-US" sz="1200" dirty="0">
                <a:solidFill>
                  <a:srgbClr val="7F0055"/>
                </a:solidFill>
                <a:latin typeface="Consolas"/>
              </a:rPr>
              <a:t>  </a:t>
            </a:r>
            <a:r>
              <a:rPr lang="en-US" sz="1200" dirty="0">
                <a:solidFill>
                  <a:srgbClr val="0070C0"/>
                </a:solidFill>
                <a:latin typeface="Consolas"/>
              </a:rPr>
              <a:t>pool </a:t>
            </a:r>
            <a:r>
              <a:rPr lang="en-US" sz="1200" dirty="0" err="1">
                <a:solidFill>
                  <a:srgbClr val="000000"/>
                </a:solidFill>
                <a:latin typeface="Consolas"/>
              </a:rPr>
              <a:t>data_str</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dirty="0">
                <a:solidFill>
                  <a:srgbClr val="0070C0"/>
                </a:solidFill>
                <a:latin typeface="Consolas"/>
              </a:rPr>
              <a:t>bind</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 {*};</a:t>
            </a:r>
            <a:endParaRPr lang="en-US" sz="1200" dirty="0">
              <a:latin typeface="Consolas"/>
            </a:endParaRPr>
          </a:p>
          <a:p>
            <a:r>
              <a:rPr lang="en-US" sz="1200" dirty="0">
                <a:solidFill>
                  <a:srgbClr val="7F0055"/>
                </a:solidFill>
                <a:latin typeface="Consolas"/>
              </a:rPr>
              <a:t>  </a:t>
            </a:r>
            <a:r>
              <a:rPr lang="en-US" sz="1200" dirty="0">
                <a:solidFill>
                  <a:srgbClr val="0070C0"/>
                </a:solidFill>
                <a:latin typeface="Consolas"/>
              </a:rPr>
              <a:t>pool </a:t>
            </a:r>
            <a:r>
              <a:rPr lang="en-US" sz="1200" dirty="0" err="1">
                <a:solidFill>
                  <a:srgbClr val="000000"/>
                </a:solidFill>
                <a:latin typeface="Consolas"/>
              </a:rPr>
              <a:t>mem_b</a:t>
            </a:r>
            <a:r>
              <a:rPr lang="en-US" sz="1200" dirty="0">
                <a:solidFill>
                  <a:srgbClr val="00000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dirty="0">
                <a:solidFill>
                  <a:srgbClr val="0070C0"/>
                </a:solidFill>
                <a:latin typeface="Consolas"/>
              </a:rPr>
              <a:t>bind </a:t>
            </a:r>
            <a:r>
              <a:rPr lang="en-US" sz="1200" dirty="0" err="1">
                <a:solidFill>
                  <a:srgbClr val="000000"/>
                </a:solidFill>
                <a:latin typeface="Consolas"/>
              </a:rPr>
              <a:t>mem_p</a:t>
            </a:r>
            <a:r>
              <a:rPr lang="en-US" sz="1200" dirty="0">
                <a:solidFill>
                  <a:srgbClr val="000000"/>
                </a:solidFill>
                <a:latin typeface="Consolas"/>
              </a:rPr>
              <a:t> {*};</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action</a:t>
            </a:r>
            <a:r>
              <a:rPr lang="en-US" sz="1200" dirty="0">
                <a:solidFill>
                  <a:srgbClr val="7F0055"/>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dirty="0">
                <a:solidFill>
                  <a:srgbClr val="0070C0"/>
                </a:solidFill>
                <a:latin typeface="Consolas" panose="020B0609020204030204" pitchFamily="49" charset="0"/>
                <a:cs typeface="Consolas" panose="020B0609020204030204" pitchFamily="49" charset="0"/>
              </a:rPr>
              <a:t>activity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grpSp>
        <p:nvGrpSpPr>
          <p:cNvPr id="4" name="Group 3"/>
          <p:cNvGrpSpPr/>
          <p:nvPr/>
        </p:nvGrpSpPr>
        <p:grpSpPr>
          <a:xfrm>
            <a:off x="136640" y="939716"/>
            <a:ext cx="3004846" cy="1555834"/>
            <a:chOff x="136640" y="939716"/>
            <a:chExt cx="3004846" cy="1555834"/>
          </a:xfrm>
        </p:grpSpPr>
        <p:cxnSp>
          <p:nvCxnSpPr>
            <p:cNvPr id="33" name="Straight Arrow Connector 32"/>
            <p:cNvCxnSpPr>
              <a:stCxn id="70" idx="4"/>
              <a:endCxn id="63" idx="3"/>
            </p:cNvCxnSpPr>
            <p:nvPr/>
          </p:nvCxnSpPr>
          <p:spPr>
            <a:xfrm flipH="1">
              <a:off x="1893905" y="2145156"/>
              <a:ext cx="735758" cy="297749"/>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1" idx="4"/>
              <a:endCxn id="63"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8" name="Straight Arrow Connector 67"/>
            <p:cNvCxnSpPr>
              <a:stCxn id="67" idx="4"/>
              <a:endCxn id="7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71"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117840" y="1657350"/>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71" name="Oval 70"/>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73" name="Rectangle 72"/>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74" name="Straight Arrow Connector 73"/>
            <p:cNvCxnSpPr>
              <a:stCxn id="73" idx="3"/>
              <a:endCxn id="70" idx="0"/>
            </p:cNvCxnSpPr>
            <p:nvPr/>
          </p:nvCxnSpPr>
          <p:spPr>
            <a:xfrm>
              <a:off x="1899098" y="1365262"/>
              <a:ext cx="730565" cy="292088"/>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365698" y="1735915"/>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87" name="Straight Arrow Connector 86"/>
            <p:cNvCxnSpPr>
              <a:stCxn id="71" idx="6"/>
              <a:endCxn id="84" idx="1"/>
            </p:cNvCxnSpPr>
            <p:nvPr/>
          </p:nvCxnSpPr>
          <p:spPr bwMode="auto">
            <a:xfrm flipV="1">
              <a:off x="1160286" y="1901253"/>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88" name="Straight Arrow Connector 87"/>
            <p:cNvCxnSpPr>
              <a:stCxn id="84" idx="3"/>
              <a:endCxn id="70" idx="2"/>
            </p:cNvCxnSpPr>
            <p:nvPr/>
          </p:nvCxnSpPr>
          <p:spPr bwMode="auto">
            <a:xfrm>
              <a:off x="1899098" y="1901253"/>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sp>
          <p:nvSpPr>
            <p:cNvPr id="63" name="Rectangle 62"/>
            <p:cNvSpPr/>
            <p:nvPr/>
          </p:nvSpPr>
          <p:spPr>
            <a:xfrm>
              <a:off x="1309705" y="2390259"/>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cxnSp>
        <p:nvCxnSpPr>
          <p:cNvPr id="46" name="Straight Arrow Connector 45"/>
          <p:cNvCxnSpPr>
            <a:stCxn id="70" idx="5"/>
            <a:endCxn id="58" idx="0"/>
          </p:cNvCxnSpPr>
          <p:nvPr/>
        </p:nvCxnSpPr>
        <p:spPr bwMode="auto">
          <a:xfrm>
            <a:off x="2991577" y="2073718"/>
            <a:ext cx="170723" cy="16735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grpSp>
        <p:nvGrpSpPr>
          <p:cNvPr id="9" name="Group 8"/>
          <p:cNvGrpSpPr/>
          <p:nvPr/>
        </p:nvGrpSpPr>
        <p:grpSpPr>
          <a:xfrm>
            <a:off x="136640" y="3497121"/>
            <a:ext cx="3028950" cy="1524943"/>
            <a:chOff x="136640" y="3497121"/>
            <a:chExt cx="3028950" cy="1524943"/>
          </a:xfrm>
        </p:grpSpPr>
        <p:grpSp>
          <p:nvGrpSpPr>
            <p:cNvPr id="35" name="Group 34"/>
            <p:cNvGrpSpPr/>
            <p:nvPr/>
          </p:nvGrpSpPr>
          <p:grpSpPr>
            <a:xfrm>
              <a:off x="1522333" y="4811483"/>
              <a:ext cx="254000" cy="210581"/>
              <a:chOff x="1957955" y="4364055"/>
              <a:chExt cx="254000" cy="210581"/>
            </a:xfrm>
          </p:grpSpPr>
          <p:sp>
            <p:nvSpPr>
              <p:cNvPr id="65" name="Oval 64"/>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66" name="Oval 65"/>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cxnSp>
          <p:nvCxnSpPr>
            <p:cNvPr id="76" name="Straight Arrow Connector 75"/>
            <p:cNvCxnSpPr>
              <a:endCxn id="65" idx="0"/>
            </p:cNvCxnSpPr>
            <p:nvPr/>
          </p:nvCxnSpPr>
          <p:spPr>
            <a:xfrm>
              <a:off x="1649333" y="4582636"/>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80" idx="4"/>
              <a:endCxn id="83" idx="3"/>
            </p:cNvCxnSpPr>
            <p:nvPr/>
          </p:nvCxnSpPr>
          <p:spPr>
            <a:xfrm flipH="1">
              <a:off x="1899098" y="4259119"/>
              <a:ext cx="730565" cy="270872"/>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1" idx="4"/>
              <a:endCxn id="83" idx="1"/>
            </p:cNvCxnSpPr>
            <p:nvPr/>
          </p:nvCxnSpPr>
          <p:spPr>
            <a:xfrm>
              <a:off x="648463" y="4259121"/>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1"/>
              <a:endCxn id="81" idx="0"/>
            </p:cNvCxnSpPr>
            <p:nvPr/>
          </p:nvCxnSpPr>
          <p:spPr>
            <a:xfrm flipH="1">
              <a:off x="648463" y="3549767"/>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117840" y="3771313"/>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81" name="Oval 80"/>
            <p:cNvSpPr/>
            <p:nvPr/>
          </p:nvSpPr>
          <p:spPr>
            <a:xfrm>
              <a:off x="136640" y="3771315"/>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chemeClr val="tx1"/>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82" name="Straight Arrow Connector 81"/>
            <p:cNvCxnSpPr>
              <a:stCxn id="75" idx="3"/>
              <a:endCxn id="80" idx="0"/>
            </p:cNvCxnSpPr>
            <p:nvPr/>
          </p:nvCxnSpPr>
          <p:spPr>
            <a:xfrm>
              <a:off x="1899098" y="3549767"/>
              <a:ext cx="730565" cy="221546"/>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365698" y="3849878"/>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91" name="Straight Arrow Connector 90"/>
            <p:cNvCxnSpPr>
              <a:stCxn id="85" idx="1"/>
              <a:endCxn id="81" idx="6"/>
            </p:cNvCxnSpPr>
            <p:nvPr/>
          </p:nvCxnSpPr>
          <p:spPr bwMode="auto">
            <a:xfrm flipH="1">
              <a:off x="1160286" y="4015216"/>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92" name="Straight Arrow Connector 91"/>
            <p:cNvCxnSpPr>
              <a:stCxn id="80" idx="2"/>
              <a:endCxn id="85" idx="3"/>
            </p:cNvCxnSpPr>
            <p:nvPr/>
          </p:nvCxnSpPr>
          <p:spPr bwMode="auto">
            <a:xfrm flipH="1">
              <a:off x="1899098" y="4015216"/>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47" name="Straight Arrow Connector 46"/>
            <p:cNvCxnSpPr>
              <a:stCxn id="45" idx="2"/>
              <a:endCxn id="80" idx="7"/>
            </p:cNvCxnSpPr>
            <p:nvPr/>
          </p:nvCxnSpPr>
          <p:spPr bwMode="auto">
            <a:xfrm flipH="1">
              <a:off x="2991577" y="3638550"/>
              <a:ext cx="174013" cy="204201"/>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sp>
          <p:nvSpPr>
            <p:cNvPr id="83" name="Rectangle 82"/>
            <p:cNvSpPr/>
            <p:nvPr/>
          </p:nvSpPr>
          <p:spPr>
            <a:xfrm>
              <a:off x="1314898" y="4477345"/>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sp>
          <p:nvSpPr>
            <p:cNvPr id="75" name="Rectangle 74"/>
            <p:cNvSpPr/>
            <p:nvPr/>
          </p:nvSpPr>
          <p:spPr>
            <a:xfrm>
              <a:off x="1314898" y="3497121"/>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grpSp>
        <p:nvGrpSpPr>
          <p:cNvPr id="8" name="Group 7"/>
          <p:cNvGrpSpPr/>
          <p:nvPr/>
        </p:nvGrpSpPr>
        <p:grpSpPr>
          <a:xfrm>
            <a:off x="1094194" y="2241074"/>
            <a:ext cx="2338096" cy="1397476"/>
            <a:chOff x="1094194" y="2241074"/>
            <a:chExt cx="2338096" cy="1397476"/>
          </a:xfrm>
        </p:grpSpPr>
        <p:sp>
          <p:nvSpPr>
            <p:cNvPr id="45" name="Rectangle 44"/>
            <p:cNvSpPr/>
            <p:nvPr/>
          </p:nvSpPr>
          <p:spPr>
            <a:xfrm>
              <a:off x="2898890" y="33078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57" name="Oval 56"/>
            <p:cNvSpPr/>
            <p:nvPr/>
          </p:nvSpPr>
          <p:spPr>
            <a:xfrm>
              <a:off x="1094194" y="2713778"/>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chemeClr val="bg1">
                      <a:lumMod val="50000"/>
                    </a:schemeClr>
                  </a:solidFill>
                  <a:ea typeface="Calibri" panose="020F0502020204030204" pitchFamily="34" charset="0"/>
                  <a:cs typeface="Arial" panose="020B0604020202020204" pitchFamily="34" charset="0"/>
                </a:rPr>
                <a:t>m2m</a:t>
              </a:r>
              <a:endParaRPr lang="en-US" sz="1200" b="1" dirty="0">
                <a:solidFill>
                  <a:schemeClr val="bg1">
                    <a:lumMod val="50000"/>
                  </a:schemeClr>
                </a:solidFill>
                <a:ea typeface="Calibri" panose="020F0502020204030204" pitchFamily="34" charset="0"/>
                <a:cs typeface="Arial" panose="020B0604020202020204" pitchFamily="34" charset="0"/>
              </a:endParaRPr>
            </a:p>
          </p:txBody>
        </p:sp>
        <p:sp>
          <p:nvSpPr>
            <p:cNvPr id="58" name="Rectangle 57"/>
            <p:cNvSpPr/>
            <p:nvPr/>
          </p:nvSpPr>
          <p:spPr>
            <a:xfrm>
              <a:off x="2895600" y="22410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a:solidFill>
                    <a:schemeClr val="bg1">
                      <a:lumMod val="50000"/>
                    </a:schemeClr>
                  </a:solidFill>
                  <a:ea typeface="Calibri" panose="020F0502020204030204" pitchFamily="34" charset="0"/>
                  <a:cs typeface="Arial" panose="020B0604020202020204" pitchFamily="34" charset="0"/>
                </a:rPr>
                <a:t>data</a:t>
              </a:r>
              <a:endParaRPr lang="en-US" sz="1200" b="1" dirty="0">
                <a:solidFill>
                  <a:schemeClr val="bg1">
                    <a:lumMod val="50000"/>
                  </a:schemeClr>
                </a:solidFill>
                <a:ea typeface="Calibri" panose="020F0502020204030204" pitchFamily="34" charset="0"/>
                <a:cs typeface="Arial" panose="020B0604020202020204" pitchFamily="34" charset="0"/>
              </a:endParaRPr>
            </a:p>
          </p:txBody>
        </p:sp>
        <p:cxnSp>
          <p:nvCxnSpPr>
            <p:cNvPr id="59" name="Straight Arrow Connector 58"/>
            <p:cNvCxnSpPr>
              <a:stCxn id="58" idx="2"/>
              <a:endCxn id="57" idx="7"/>
            </p:cNvCxnSpPr>
            <p:nvPr/>
          </p:nvCxnSpPr>
          <p:spPr bwMode="auto">
            <a:xfrm flipH="1">
              <a:off x="1967931" y="2571750"/>
              <a:ext cx="1194369" cy="21346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0" name="Straight Arrow Connector 59"/>
            <p:cNvCxnSpPr>
              <a:stCxn id="57" idx="5"/>
              <a:endCxn id="45" idx="0"/>
            </p:cNvCxnSpPr>
            <p:nvPr/>
          </p:nvCxnSpPr>
          <p:spPr bwMode="auto">
            <a:xfrm>
              <a:off x="1967931" y="3130146"/>
              <a:ext cx="1197659" cy="177728"/>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1" name="Straight Arrow Connector 60"/>
            <p:cNvCxnSpPr>
              <a:stCxn id="63" idx="2"/>
              <a:endCxn id="57" idx="0"/>
            </p:cNvCxnSpPr>
            <p:nvPr/>
          </p:nvCxnSpPr>
          <p:spPr>
            <a:xfrm>
              <a:off x="1601805" y="2495550"/>
              <a:ext cx="4212" cy="218228"/>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4"/>
              <a:endCxn id="75" idx="0"/>
            </p:cNvCxnSpPr>
            <p:nvPr/>
          </p:nvCxnSpPr>
          <p:spPr>
            <a:xfrm>
              <a:off x="1606017" y="3201584"/>
              <a:ext cx="981" cy="295537"/>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2893947" y="2239820"/>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774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Top-Level Model in C++</a:t>
            </a:r>
          </a:p>
        </p:txBody>
      </p:sp>
      <p:sp>
        <p:nvSpPr>
          <p:cNvPr id="43" name="Text Box 51"/>
          <p:cNvSpPr txBox="1"/>
          <p:nvPr/>
        </p:nvSpPr>
        <p:spPr>
          <a:xfrm>
            <a:off x="3659153" y="971550"/>
            <a:ext cx="4646647" cy="3970318"/>
          </a:xfrm>
          <a:prstGeom prst="rect">
            <a:avLst/>
          </a:prstGeom>
          <a:solidFill>
            <a:srgbClr val="FFFFFF">
              <a:alpha val="74902"/>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dirty="0">
                <a:solidFill>
                  <a:srgbClr val="0070C0"/>
                </a:solidFill>
                <a:latin typeface="Consolas"/>
              </a:rPr>
              <a:t>class</a:t>
            </a:r>
            <a:r>
              <a:rPr lang="en-US" sz="1200" dirty="0">
                <a:solidFill>
                  <a:srgbClr val="0070C0"/>
                </a:solidFill>
                <a:latin typeface="Consolas"/>
              </a:rPr>
              <a:t> </a:t>
            </a:r>
            <a:r>
              <a:rPr lang="en-US" sz="1200" dirty="0" err="1">
                <a:solidFill>
                  <a:srgbClr val="000000"/>
                </a:solidFill>
                <a:latin typeface="Consolas"/>
              </a:rPr>
              <a:t>pss_top</a:t>
            </a:r>
            <a:r>
              <a:rPr lang="en-US" sz="1200" dirty="0">
                <a:solidFill>
                  <a:srgbClr val="000000"/>
                </a:solidFill>
                <a:latin typeface="Consolas"/>
              </a:rPr>
              <a:t> : </a:t>
            </a:r>
            <a:r>
              <a:rPr lang="en-US" sz="1200" b="1" dirty="0">
                <a:solidFill>
                  <a:srgbClr val="0070C0"/>
                </a:solidFill>
                <a:latin typeface="Consolas"/>
              </a:rPr>
              <a:t>public</a:t>
            </a:r>
            <a:r>
              <a:rPr lang="en-US" sz="1200" dirty="0">
                <a:solidFill>
                  <a:srgbClr val="000000"/>
                </a:solidFill>
                <a:latin typeface="Consolas"/>
              </a:rPr>
              <a:t> </a:t>
            </a:r>
            <a:r>
              <a:rPr lang="en-US" sz="1200" b="1" dirty="0">
                <a:solidFill>
                  <a:srgbClr val="0070C0"/>
                </a:solidFill>
                <a:latin typeface="Consolas"/>
              </a:rPr>
              <a:t>component</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uart_c</a:t>
            </a:r>
            <a:r>
              <a:rPr lang="en-US" sz="1200" dirty="0">
                <a:solidFill>
                  <a:srgbClr val="000000"/>
                </a:solidFill>
                <a:latin typeface="Consolas"/>
              </a:rPr>
              <a:t> uart0 {"uart0"};</a:t>
            </a:r>
          </a:p>
          <a:p>
            <a:r>
              <a:rPr lang="en-US" sz="1200" dirty="0">
                <a:solidFill>
                  <a:srgbClr val="000000"/>
                </a:solidFill>
                <a:latin typeface="Consolas"/>
              </a:rPr>
              <a:t>  </a:t>
            </a:r>
            <a:r>
              <a:rPr lang="en-US" sz="1200" dirty="0" err="1">
                <a:solidFill>
                  <a:srgbClr val="000000"/>
                </a:solidFill>
                <a:latin typeface="Consolas"/>
              </a:rPr>
              <a:t>dma_c</a:t>
            </a:r>
            <a:r>
              <a:rPr lang="en-US" sz="1200" dirty="0">
                <a:solidFill>
                  <a:srgbClr val="000000"/>
                </a:solidFill>
                <a:latin typeface="Consolas"/>
              </a:rPr>
              <a:t> dma0 {"dma0"};</a:t>
            </a:r>
          </a:p>
          <a:p>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0000"/>
                </a:solidFill>
                <a:latin typeface="Consolas"/>
              </a:rPr>
              <a:t>&lt;</a:t>
            </a:r>
            <a:r>
              <a:rPr lang="en-US" sz="1200" dirty="0" err="1">
                <a:solidFill>
                  <a:srgbClr val="000000"/>
                </a:solidFill>
                <a:latin typeface="Consolas"/>
              </a:rPr>
              <a:t>data_str</a:t>
            </a:r>
            <a:r>
              <a:rPr lang="en-US" sz="1200" dirty="0">
                <a:solidFill>
                  <a:srgbClr val="000000"/>
                </a:solidFill>
                <a:latin typeface="Consolas"/>
              </a:rPr>
              <a:t>&gt; </a:t>
            </a:r>
            <a:r>
              <a:rPr lang="en-US" sz="1200" dirty="0" err="1">
                <a:solidFill>
                  <a:srgbClr val="000000"/>
                </a:solidFill>
                <a:latin typeface="Consolas"/>
              </a:rPr>
              <a:t>stream_p</a:t>
            </a:r>
            <a:r>
              <a:rPr lang="en-US" sz="1200" dirty="0">
                <a:solidFill>
                  <a:srgbClr val="000000"/>
                </a:solidFill>
                <a:latin typeface="Consolas"/>
              </a:rPr>
              <a:t> {"</a:t>
            </a:r>
            <a:r>
              <a:rPr lang="en-US" sz="1200" dirty="0" err="1">
                <a:solidFill>
                  <a:srgbClr val="000000"/>
                </a:solidFill>
                <a:latin typeface="Consolas"/>
              </a:rPr>
              <a:t>stream_p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0000"/>
                </a:solidFill>
                <a:latin typeface="Consolas"/>
              </a:rPr>
              <a:t> b1 {</a:t>
            </a:r>
            <a:r>
              <a:rPr lang="en-US" sz="1200" dirty="0" err="1">
                <a:solidFill>
                  <a:srgbClr val="000000"/>
                </a:solidFill>
                <a:latin typeface="Consolas"/>
              </a:rPr>
              <a:t>stream_p</a:t>
            </a:r>
            <a:r>
              <a:rPr lang="en-US" sz="1200" dirty="0">
                <a:solidFill>
                  <a:srgbClr val="000000"/>
                </a:solidFill>
                <a:latin typeface="Consolas"/>
              </a:rPr>
              <a:t>};</a:t>
            </a:r>
            <a:endParaRPr lang="en-US" sz="1200" dirty="0">
              <a:latin typeface="Consolas"/>
            </a:endParaRPr>
          </a:p>
          <a:p>
            <a:r>
              <a:rPr lang="en-US" sz="1200" dirty="0">
                <a:solidFill>
                  <a:srgbClr val="7F0055"/>
                </a:solidFill>
                <a:latin typeface="Consolas"/>
              </a:rPr>
              <a:t>  </a:t>
            </a:r>
            <a:r>
              <a:rPr lang="en-US" sz="1200" b="1" dirty="0">
                <a:solidFill>
                  <a:srgbClr val="0070C0"/>
                </a:solidFill>
                <a:latin typeface="Consolas"/>
              </a:rPr>
              <a:t>pool</a:t>
            </a:r>
            <a:r>
              <a:rPr lang="en-US" sz="1200" dirty="0">
                <a:solidFill>
                  <a:srgbClr val="000000"/>
                </a:solidFill>
                <a:latin typeface="Consolas"/>
              </a:rPr>
              <a:t>&lt;</a:t>
            </a:r>
            <a:r>
              <a:rPr lang="en-US" sz="1200" dirty="0" err="1">
                <a:solidFill>
                  <a:srgbClr val="000000"/>
                </a:solidFill>
                <a:latin typeface="Consolas"/>
              </a:rPr>
              <a:t>mem_b</a:t>
            </a:r>
            <a:r>
              <a:rPr lang="en-US" sz="1200" dirty="0">
                <a:solidFill>
                  <a:srgbClr val="000000"/>
                </a:solidFill>
                <a:latin typeface="Consolas"/>
              </a:rPr>
              <a:t>&gt; </a:t>
            </a:r>
            <a:r>
              <a:rPr lang="en-US" sz="1200" dirty="0" err="1">
                <a:solidFill>
                  <a:srgbClr val="000000"/>
                </a:solidFill>
                <a:latin typeface="Consolas"/>
              </a:rPr>
              <a:t>mem_p</a:t>
            </a:r>
            <a:r>
              <a:rPr lang="en-US" sz="1200" dirty="0">
                <a:solidFill>
                  <a:srgbClr val="000000"/>
                </a:solidFill>
                <a:latin typeface="Consolas"/>
              </a:rPr>
              <a:t>{"</a:t>
            </a:r>
            <a:r>
              <a:rPr lang="en-US" sz="1200" dirty="0" err="1">
                <a:solidFill>
                  <a:srgbClr val="000000"/>
                </a:solidFill>
                <a:latin typeface="Consolas"/>
              </a:rPr>
              <a:t>mem_p</a:t>
            </a:r>
            <a:r>
              <a:rPr lang="en-US" sz="1200" dirty="0">
                <a:solidFill>
                  <a:srgbClr val="000000"/>
                </a:solidFill>
                <a:latin typeface="Consolas"/>
              </a:rPr>
              <a:t>"};</a:t>
            </a:r>
          </a:p>
          <a:p>
            <a:r>
              <a:rPr lang="en-US" sz="1200" dirty="0">
                <a:solidFill>
                  <a:srgbClr val="7F0055"/>
                </a:solidFill>
                <a:latin typeface="Consolas"/>
              </a:rPr>
              <a:t>  </a:t>
            </a:r>
            <a:r>
              <a:rPr lang="en-US" sz="1200" b="1" dirty="0">
                <a:solidFill>
                  <a:srgbClr val="0070C0"/>
                </a:solidFill>
                <a:latin typeface="Consolas"/>
              </a:rPr>
              <a:t>bind</a:t>
            </a:r>
            <a:r>
              <a:rPr lang="en-US" sz="1200" dirty="0">
                <a:solidFill>
                  <a:srgbClr val="0070C0"/>
                </a:solidFill>
                <a:latin typeface="Consolas"/>
              </a:rPr>
              <a:t> </a:t>
            </a:r>
            <a:r>
              <a:rPr lang="en-US" sz="1200" dirty="0">
                <a:solidFill>
                  <a:srgbClr val="000000"/>
                </a:solidFill>
                <a:latin typeface="Consolas"/>
              </a:rPr>
              <a:t>b2</a:t>
            </a:r>
            <a:r>
              <a:rPr lang="en-US" sz="1200" dirty="0">
                <a:solidFill>
                  <a:srgbClr val="0070C0"/>
                </a:solidFill>
                <a:latin typeface="Consolas"/>
              </a:rPr>
              <a:t> {</a:t>
            </a:r>
            <a:r>
              <a:rPr lang="en-US" sz="1200" dirty="0" err="1">
                <a:solidFill>
                  <a:srgbClr val="000000"/>
                </a:solidFill>
                <a:latin typeface="Consolas"/>
              </a:rPr>
              <a:t>mem_p</a:t>
            </a:r>
            <a:r>
              <a:rPr lang="en-US" sz="1200" dirty="0">
                <a:solidFill>
                  <a:srgbClr val="000000"/>
                </a:solidFill>
                <a:latin typeface="Consolas"/>
              </a:rPr>
              <a:t>};</a:t>
            </a:r>
          </a:p>
          <a:p>
            <a:endParaRPr lang="en-US" sz="1200" dirty="0">
              <a:solidFill>
                <a:srgbClr val="000000"/>
              </a:solidFill>
              <a:latin typeface="Consolas"/>
            </a:endParaRPr>
          </a:p>
          <a:p>
            <a:r>
              <a:rPr lang="en-US" sz="1200" dirty="0">
                <a:solidFill>
                  <a:srgbClr val="0070C0"/>
                </a:solidFill>
                <a:latin typeface="Consolas" panose="020B0609020204030204" pitchFamily="49" charset="0"/>
                <a:cs typeface="Consolas" panose="020B0609020204030204" pitchFamily="49" charset="0"/>
              </a:rPr>
              <a:t>  </a:t>
            </a:r>
            <a:r>
              <a:rPr lang="en-US" sz="1200" b="1" dirty="0">
                <a:solidFill>
                  <a:srgbClr val="0070C0"/>
                </a:solidFill>
                <a:latin typeface="Consolas"/>
              </a:rPr>
              <a:t>class</a:t>
            </a:r>
            <a:r>
              <a:rPr lang="en-US" sz="1200" dirty="0">
                <a:solidFill>
                  <a:srgbClr val="0070C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loopback_test</a:t>
            </a:r>
            <a:r>
              <a:rPr lang="en-US" sz="1200" dirty="0">
                <a:solidFill>
                  <a:srgbClr val="000000"/>
                </a:solidFill>
                <a:latin typeface="Consolas" panose="020B0609020204030204" pitchFamily="49" charset="0"/>
                <a:cs typeface="Consolas" panose="020B0609020204030204" pitchFamily="49" charset="0"/>
              </a:rPr>
              <a:t> : </a:t>
            </a:r>
            <a:r>
              <a:rPr lang="en-US" sz="1200" b="1" dirty="0">
                <a:solidFill>
                  <a:srgbClr val="0070C0"/>
                </a:solidFill>
                <a:latin typeface="Consolas"/>
              </a:rPr>
              <a:t>public</a:t>
            </a:r>
            <a:r>
              <a:rPr lang="en-US" sz="1200" dirty="0">
                <a:solidFill>
                  <a:srgbClr val="000000"/>
                </a:solidFill>
                <a:latin typeface="Consolas" panose="020B0609020204030204" pitchFamily="49" charset="0"/>
                <a:cs typeface="Consolas" panose="020B0609020204030204" pitchFamily="49" charset="0"/>
              </a:rPr>
              <a:t> </a:t>
            </a:r>
            <a:r>
              <a:rPr lang="en-US" sz="1200" b="1" dirty="0">
                <a:solidFill>
                  <a:srgbClr val="0070C0"/>
                </a:solidFill>
                <a:latin typeface="Consolas"/>
              </a:rPr>
              <a:t>action</a:t>
            </a:r>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r>
              <a:rPr lang="en-US" sz="1200" b="1" dirty="0" err="1">
                <a:solidFill>
                  <a:srgbClr val="0070C0"/>
                </a:solidFill>
                <a:latin typeface="Consolas"/>
              </a:rPr>
              <a:t>action_handle</a:t>
            </a:r>
            <a:r>
              <a:rPr lang="en-US" sz="1200" dirty="0">
                <a:solidFill>
                  <a:srgbClr val="000000"/>
                </a:solidFill>
                <a:latin typeface="Consolas" panose="020B0609020204030204" pitchFamily="49" charset="0"/>
                <a:cs typeface="Consolas" panose="020B0609020204030204" pitchFamily="49" charset="0"/>
              </a:rPr>
              <a:t>&lt;</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read_in_a</a:t>
            </a:r>
            <a:r>
              <a:rPr lang="en-US" sz="1200" dirty="0">
                <a:solidFill>
                  <a:srgbClr val="000000"/>
                </a:solidFill>
                <a:latin typeface="Consolas" panose="020B0609020204030204" pitchFamily="49" charset="0"/>
                <a:cs typeface="Consolas" panose="020B0609020204030204" pitchFamily="49" charset="0"/>
              </a:rPr>
              <a:t>&gt;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b="1" dirty="0" err="1">
                <a:solidFill>
                  <a:srgbClr val="0070C0"/>
                </a:solidFill>
                <a:latin typeface="Consolas"/>
              </a:rPr>
              <a:t>action_handle</a:t>
            </a:r>
            <a:r>
              <a:rPr lang="en-US" sz="1200" dirty="0">
                <a:solidFill>
                  <a:srgbClr val="000000"/>
                </a:solidFill>
                <a:latin typeface="Consolas" panose="020B0609020204030204" pitchFamily="49" charset="0"/>
                <a:cs typeface="Consolas" panose="020B0609020204030204" pitchFamily="49" charset="0"/>
              </a:rPr>
              <a:t>&lt;</a:t>
            </a:r>
            <a:r>
              <a:rPr lang="en-US" sz="1200" dirty="0" err="1">
                <a:solidFill>
                  <a:srgbClr val="000000"/>
                </a:solidFill>
                <a:latin typeface="Consolas" panose="020B0609020204030204" pitchFamily="49" charset="0"/>
                <a:cs typeface="Consolas" panose="020B0609020204030204" pitchFamily="49" charset="0"/>
              </a:rPr>
              <a:t>uart_c</a:t>
            </a:r>
            <a:r>
              <a:rPr lang="en-US" sz="1200" dirty="0">
                <a:solidFill>
                  <a:srgbClr val="000000"/>
                </a:solidFill>
                <a:latin typeface="Consolas" panose="020B0609020204030204" pitchFamily="49" charset="0"/>
                <a:cs typeface="Consolas" panose="020B0609020204030204" pitchFamily="49" charset="0"/>
              </a:rPr>
              <a:t>::</a:t>
            </a:r>
            <a:r>
              <a:rPr lang="en-US" sz="1200" dirty="0" err="1">
                <a:solidFill>
                  <a:srgbClr val="000000"/>
                </a:solidFill>
                <a:latin typeface="Consolas" panose="020B0609020204030204" pitchFamily="49" charset="0"/>
                <a:cs typeface="Consolas" panose="020B0609020204030204" pitchFamily="49" charset="0"/>
              </a:rPr>
              <a:t>write_out_a</a:t>
            </a:r>
            <a:r>
              <a:rPr lang="en-US" sz="1200" dirty="0">
                <a:solidFill>
                  <a:srgbClr val="000000"/>
                </a:solidFill>
                <a:latin typeface="Consolas" panose="020B0609020204030204" pitchFamily="49" charset="0"/>
                <a:cs typeface="Consolas" panose="020B0609020204030204" pitchFamily="49" charset="0"/>
              </a:rPr>
              <a:t>&gt;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r>
              <a:rPr lang="en-US" sz="1200" dirty="0">
                <a:solidFill>
                  <a:srgbClr val="000000"/>
                </a:solidFill>
                <a:latin typeface="Consolas" panose="020B0609020204030204" pitchFamily="49" charset="0"/>
                <a:cs typeface="Consolas" panose="020B0609020204030204" pitchFamily="49" charset="0"/>
              </a:rPr>
              <a:t>"};</a:t>
            </a:r>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7F0055"/>
              </a:solidFill>
              <a:latin typeface="Consolas" panose="020B0609020204030204" pitchFamily="49" charset="0"/>
              <a:cs typeface="Consolas" panose="020B0609020204030204" pitchFamily="49" charset="0"/>
            </a:endParaRPr>
          </a:p>
          <a:p>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7F0055"/>
                </a:solidFill>
                <a:latin typeface="Consolas" panose="020B0609020204030204" pitchFamily="49" charset="0"/>
                <a:cs typeface="Consolas" panose="020B0609020204030204" pitchFamily="49" charset="0"/>
              </a:rPr>
              <a:t>    </a:t>
            </a:r>
            <a:r>
              <a:rPr lang="en-US" sz="1200" b="1" dirty="0">
                <a:solidFill>
                  <a:srgbClr val="0070C0"/>
                </a:solidFill>
                <a:latin typeface="Consolas"/>
              </a:rPr>
              <a:t>activity</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a:rPr>
              <a:t>a</a:t>
            </a:r>
            <a:r>
              <a:rPr lang="en-US" sz="1200" dirty="0">
                <a:solidFill>
                  <a:srgbClr val="0070C0"/>
                </a:solidFill>
                <a:latin typeface="Consolas" panose="020B0609020204030204" pitchFamily="49" charset="0"/>
                <a:cs typeface="Consolas" panose="020B0609020204030204" pitchFamily="49" charset="0"/>
              </a:rPr>
              <a:t> </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rd_i</a:t>
            </a:r>
            <a:r>
              <a:rPr lang="en-US" sz="1200" dirty="0">
                <a:solidFill>
                  <a:srgbClr val="000000"/>
                </a:solidFill>
                <a:latin typeface="Consolas" panose="020B0609020204030204" pitchFamily="49" charset="0"/>
                <a:cs typeface="Consolas" panose="020B0609020204030204" pitchFamily="49" charset="0"/>
              </a:rPr>
              <a:t>,</a:t>
            </a:r>
          </a:p>
          <a:p>
            <a:r>
              <a:rPr lang="en-US" sz="1200" dirty="0">
                <a:solidFill>
                  <a:srgbClr val="000000"/>
                </a:solidFill>
                <a:latin typeface="Consolas" panose="020B0609020204030204" pitchFamily="49" charset="0"/>
                <a:cs typeface="Consolas" panose="020B0609020204030204" pitchFamily="49" charset="0"/>
              </a:rPr>
              <a:t>                 </a:t>
            </a:r>
            <a:r>
              <a:rPr lang="en-US" sz="1200" dirty="0" err="1">
                <a:solidFill>
                  <a:srgbClr val="000000"/>
                </a:solidFill>
                <a:latin typeface="Consolas" panose="020B0609020204030204" pitchFamily="49" charset="0"/>
                <a:cs typeface="Consolas" panose="020B0609020204030204" pitchFamily="49" charset="0"/>
              </a:rPr>
              <a:t>wr_o</a:t>
            </a:r>
            <a:endParaRPr lang="en-US" sz="1200" dirty="0">
              <a:solidFill>
                <a:srgbClr val="000000"/>
              </a:solidFill>
              <a:latin typeface="Consolas" panose="020B0609020204030204" pitchFamily="49" charset="0"/>
              <a:cs typeface="Consolas" panose="020B0609020204030204" pitchFamily="49" charset="0"/>
            </a:endParaRP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  };</a:t>
            </a:r>
          </a:p>
          <a:p>
            <a:r>
              <a:rPr lang="en-US" sz="1200" dirty="0">
                <a:solidFill>
                  <a:srgbClr val="000000"/>
                </a:solidFill>
                <a:latin typeface="Consolas" panose="020B0609020204030204" pitchFamily="49" charset="0"/>
                <a:cs typeface="Consolas" panose="020B0609020204030204" pitchFamily="49" charset="0"/>
              </a:rPr>
              <a:t>};</a:t>
            </a:r>
          </a:p>
        </p:txBody>
      </p:sp>
      <p:grpSp>
        <p:nvGrpSpPr>
          <p:cNvPr id="4" name="Group 3"/>
          <p:cNvGrpSpPr/>
          <p:nvPr/>
        </p:nvGrpSpPr>
        <p:grpSpPr>
          <a:xfrm>
            <a:off x="136640" y="939716"/>
            <a:ext cx="3004846" cy="1555834"/>
            <a:chOff x="136640" y="939716"/>
            <a:chExt cx="3004846" cy="1555834"/>
          </a:xfrm>
        </p:grpSpPr>
        <p:cxnSp>
          <p:nvCxnSpPr>
            <p:cNvPr id="33" name="Straight Arrow Connector 32"/>
            <p:cNvCxnSpPr>
              <a:stCxn id="70" idx="4"/>
              <a:endCxn id="63" idx="3"/>
            </p:cNvCxnSpPr>
            <p:nvPr/>
          </p:nvCxnSpPr>
          <p:spPr>
            <a:xfrm flipH="1">
              <a:off x="1893905" y="2145156"/>
              <a:ext cx="735758" cy="297749"/>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1" idx="4"/>
              <a:endCxn id="63" idx="1"/>
            </p:cNvCxnSpPr>
            <p:nvPr/>
          </p:nvCxnSpPr>
          <p:spPr>
            <a:xfrm>
              <a:off x="648463" y="2145158"/>
              <a:ext cx="661242" cy="2977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479998" y="939716"/>
              <a:ext cx="254000" cy="210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68" name="Straight Arrow Connector 67"/>
            <p:cNvCxnSpPr>
              <a:stCxn id="67" idx="4"/>
              <a:endCxn id="73" idx="0"/>
            </p:cNvCxnSpPr>
            <p:nvPr/>
          </p:nvCxnSpPr>
          <p:spPr>
            <a:xfrm>
              <a:off x="1606998" y="1150297"/>
              <a:ext cx="0" cy="162319"/>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3" idx="1"/>
              <a:endCxn id="71" idx="0"/>
            </p:cNvCxnSpPr>
            <p:nvPr/>
          </p:nvCxnSpPr>
          <p:spPr>
            <a:xfrm flipH="1">
              <a:off x="648463" y="1365262"/>
              <a:ext cx="666435" cy="29209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2117840" y="1657350"/>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u2m</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71" name="Oval 70"/>
            <p:cNvSpPr/>
            <p:nvPr/>
          </p:nvSpPr>
          <p:spPr>
            <a:xfrm>
              <a:off x="136640" y="1657352"/>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rgbClr val="000000"/>
                  </a:solidFill>
                  <a:latin typeface="Consolas" panose="020B0609020204030204" pitchFamily="49" charset="0"/>
                  <a:ea typeface="Calibri" panose="020F0502020204030204" pitchFamily="34" charset="0"/>
                  <a:cs typeface="Arial" panose="020B0604020202020204" pitchFamily="34" charset="0"/>
                </a:rPr>
                <a:t>rd_i</a:t>
              </a:r>
              <a:endParaRPr lang="en-US" sz="1400" b="1" dirty="0">
                <a:solidFill>
                  <a:srgbClr val="000000"/>
                </a:solidFill>
                <a:latin typeface="Consolas" panose="020B0609020204030204" pitchFamily="49" charset="0"/>
                <a:ea typeface="Calibri" panose="020F0502020204030204" pitchFamily="34" charset="0"/>
                <a:cs typeface="Arial" panose="020B0604020202020204" pitchFamily="34" charset="0"/>
              </a:endParaRPr>
            </a:p>
          </p:txBody>
        </p:sp>
        <p:sp>
          <p:nvSpPr>
            <p:cNvPr id="73" name="Rectangle 72"/>
            <p:cNvSpPr/>
            <p:nvPr/>
          </p:nvSpPr>
          <p:spPr>
            <a:xfrm>
              <a:off x="1314898" y="1312616"/>
              <a:ext cx="584200" cy="105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cxnSp>
          <p:nvCxnSpPr>
            <p:cNvPr id="74" name="Straight Arrow Connector 73"/>
            <p:cNvCxnSpPr>
              <a:stCxn id="73" idx="3"/>
              <a:endCxn id="70" idx="0"/>
            </p:cNvCxnSpPr>
            <p:nvPr/>
          </p:nvCxnSpPr>
          <p:spPr>
            <a:xfrm>
              <a:off x="1899098" y="1365262"/>
              <a:ext cx="730565" cy="292088"/>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365698" y="1735915"/>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87" name="Straight Arrow Connector 86"/>
            <p:cNvCxnSpPr>
              <a:stCxn id="71" idx="6"/>
              <a:endCxn id="84" idx="1"/>
            </p:cNvCxnSpPr>
            <p:nvPr/>
          </p:nvCxnSpPr>
          <p:spPr bwMode="auto">
            <a:xfrm flipV="1">
              <a:off x="1160286" y="1901253"/>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88" name="Straight Arrow Connector 87"/>
            <p:cNvCxnSpPr>
              <a:stCxn id="84" idx="3"/>
              <a:endCxn id="70" idx="2"/>
            </p:cNvCxnSpPr>
            <p:nvPr/>
          </p:nvCxnSpPr>
          <p:spPr bwMode="auto">
            <a:xfrm>
              <a:off x="1899098" y="1901253"/>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sp>
          <p:nvSpPr>
            <p:cNvPr id="63" name="Rectangle 62"/>
            <p:cNvSpPr/>
            <p:nvPr/>
          </p:nvSpPr>
          <p:spPr>
            <a:xfrm>
              <a:off x="1309705" y="2390259"/>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cxnSp>
        <p:nvCxnSpPr>
          <p:cNvPr id="46" name="Straight Arrow Connector 45"/>
          <p:cNvCxnSpPr>
            <a:stCxn id="70" idx="5"/>
            <a:endCxn id="58" idx="0"/>
          </p:cNvCxnSpPr>
          <p:nvPr/>
        </p:nvCxnSpPr>
        <p:spPr bwMode="auto">
          <a:xfrm>
            <a:off x="2991577" y="2073718"/>
            <a:ext cx="170723" cy="16735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grpSp>
        <p:nvGrpSpPr>
          <p:cNvPr id="9" name="Group 8"/>
          <p:cNvGrpSpPr/>
          <p:nvPr/>
        </p:nvGrpSpPr>
        <p:grpSpPr>
          <a:xfrm>
            <a:off x="136640" y="3497121"/>
            <a:ext cx="3028950" cy="1524943"/>
            <a:chOff x="136640" y="3497121"/>
            <a:chExt cx="3028950" cy="1524943"/>
          </a:xfrm>
        </p:grpSpPr>
        <p:grpSp>
          <p:nvGrpSpPr>
            <p:cNvPr id="35" name="Group 34"/>
            <p:cNvGrpSpPr/>
            <p:nvPr/>
          </p:nvGrpSpPr>
          <p:grpSpPr>
            <a:xfrm>
              <a:off x="1522333" y="4811483"/>
              <a:ext cx="254000" cy="210581"/>
              <a:chOff x="1957955" y="4364055"/>
              <a:chExt cx="254000" cy="210581"/>
            </a:xfrm>
          </p:grpSpPr>
          <p:sp>
            <p:nvSpPr>
              <p:cNvPr id="65" name="Oval 64"/>
              <p:cNvSpPr/>
              <p:nvPr/>
            </p:nvSpPr>
            <p:spPr>
              <a:xfrm>
                <a:off x="1957955" y="4364055"/>
                <a:ext cx="254000" cy="2105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sp>
            <p:nvSpPr>
              <p:cNvPr id="66" name="Oval 65"/>
              <p:cNvSpPr/>
              <p:nvPr/>
            </p:nvSpPr>
            <p:spPr>
              <a:xfrm>
                <a:off x="2047931" y="4421451"/>
                <a:ext cx="79359" cy="10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Consolas" panose="020B0609020204030204" pitchFamily="49" charset="0"/>
                </a:endParaRPr>
              </a:p>
            </p:txBody>
          </p:sp>
        </p:grpSp>
        <p:cxnSp>
          <p:nvCxnSpPr>
            <p:cNvPr id="76" name="Straight Arrow Connector 75"/>
            <p:cNvCxnSpPr>
              <a:endCxn id="65" idx="0"/>
            </p:cNvCxnSpPr>
            <p:nvPr/>
          </p:nvCxnSpPr>
          <p:spPr>
            <a:xfrm>
              <a:off x="1649333" y="4582636"/>
              <a:ext cx="0" cy="22884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80" idx="4"/>
              <a:endCxn id="83" idx="3"/>
            </p:cNvCxnSpPr>
            <p:nvPr/>
          </p:nvCxnSpPr>
          <p:spPr>
            <a:xfrm flipH="1">
              <a:off x="1899098" y="4259119"/>
              <a:ext cx="730565" cy="270872"/>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1" idx="4"/>
              <a:endCxn id="83" idx="1"/>
            </p:cNvCxnSpPr>
            <p:nvPr/>
          </p:nvCxnSpPr>
          <p:spPr>
            <a:xfrm>
              <a:off x="648463" y="4259121"/>
              <a:ext cx="666435" cy="270870"/>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1"/>
              <a:endCxn id="81" idx="0"/>
            </p:cNvCxnSpPr>
            <p:nvPr/>
          </p:nvCxnSpPr>
          <p:spPr>
            <a:xfrm flipH="1">
              <a:off x="648463" y="3549767"/>
              <a:ext cx="666435" cy="221548"/>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2117840" y="3771313"/>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m2u</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81" name="Oval 80"/>
            <p:cNvSpPr/>
            <p:nvPr/>
          </p:nvSpPr>
          <p:spPr>
            <a:xfrm>
              <a:off x="136640" y="3771315"/>
              <a:ext cx="1023646" cy="487806"/>
            </a:xfrm>
            <a:prstGeom prst="ellipse">
              <a:avLst/>
            </a:prstGeom>
            <a:solidFill>
              <a:schemeClr val="accent1">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600" b="1" dirty="0" err="1">
                  <a:solidFill>
                    <a:schemeClr val="tx1"/>
                  </a:solidFill>
                  <a:latin typeface="Consolas" panose="020B0609020204030204" pitchFamily="49" charset="0"/>
                  <a:ea typeface="Calibri" panose="020F0502020204030204" pitchFamily="34" charset="0"/>
                  <a:cs typeface="Arial" panose="020B0604020202020204" pitchFamily="34" charset="0"/>
                </a:rPr>
                <a:t>wr_o</a:t>
              </a:r>
              <a:endParaRPr lang="en-US" sz="1400" b="1" dirty="0">
                <a:solidFill>
                  <a:schemeClr val="tx1"/>
                </a:solidFill>
                <a:latin typeface="Consolas" panose="020B0609020204030204" pitchFamily="49" charset="0"/>
                <a:ea typeface="Calibri" panose="020F0502020204030204" pitchFamily="34" charset="0"/>
                <a:cs typeface="Arial" panose="020B0604020202020204" pitchFamily="34" charset="0"/>
              </a:endParaRPr>
            </a:p>
          </p:txBody>
        </p:sp>
        <p:cxnSp>
          <p:nvCxnSpPr>
            <p:cNvPr id="82" name="Straight Arrow Connector 81"/>
            <p:cNvCxnSpPr>
              <a:stCxn id="75" idx="3"/>
              <a:endCxn id="80" idx="0"/>
            </p:cNvCxnSpPr>
            <p:nvPr/>
          </p:nvCxnSpPr>
          <p:spPr>
            <a:xfrm>
              <a:off x="1899098" y="3549767"/>
              <a:ext cx="730565" cy="221546"/>
            </a:xfrm>
            <a:prstGeom prst="straightConnector1">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365698" y="3849878"/>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d_str</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cxnSp>
          <p:nvCxnSpPr>
            <p:cNvPr id="91" name="Straight Arrow Connector 90"/>
            <p:cNvCxnSpPr>
              <a:stCxn id="85" idx="1"/>
              <a:endCxn id="81" idx="6"/>
            </p:cNvCxnSpPr>
            <p:nvPr/>
          </p:nvCxnSpPr>
          <p:spPr bwMode="auto">
            <a:xfrm flipH="1">
              <a:off x="1160286" y="4015216"/>
              <a:ext cx="205412" cy="2"/>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92" name="Straight Arrow Connector 91"/>
            <p:cNvCxnSpPr>
              <a:stCxn id="80" idx="2"/>
              <a:endCxn id="85" idx="3"/>
            </p:cNvCxnSpPr>
            <p:nvPr/>
          </p:nvCxnSpPr>
          <p:spPr bwMode="auto">
            <a:xfrm flipH="1">
              <a:off x="1899098" y="4015216"/>
              <a:ext cx="218742" cy="0"/>
            </a:xfrm>
            <a:prstGeom prst="straightConnector1">
              <a:avLst/>
            </a:prstGeom>
            <a:solidFill>
              <a:schemeClr val="accent1"/>
            </a:solidFill>
            <a:ln w="12700" cap="flat" cmpd="sng" algn="ctr">
              <a:solidFill>
                <a:schemeClr val="tx1">
                  <a:lumMod val="50000"/>
                  <a:lumOff val="50000"/>
                </a:schemeClr>
              </a:solidFill>
              <a:prstDash val="solid"/>
              <a:round/>
              <a:headEnd type="none" w="med" len="med"/>
              <a:tailEnd type="triangle" w="med" len="med"/>
            </a:ln>
            <a:effectLst/>
          </p:spPr>
        </p:cxnSp>
        <p:cxnSp>
          <p:nvCxnSpPr>
            <p:cNvPr id="47" name="Straight Arrow Connector 46"/>
            <p:cNvCxnSpPr>
              <a:stCxn id="45" idx="2"/>
              <a:endCxn id="80" idx="7"/>
            </p:cNvCxnSpPr>
            <p:nvPr/>
          </p:nvCxnSpPr>
          <p:spPr bwMode="auto">
            <a:xfrm flipH="1">
              <a:off x="2991577" y="3638550"/>
              <a:ext cx="174013" cy="204201"/>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sp>
          <p:nvSpPr>
            <p:cNvPr id="83" name="Rectangle 82"/>
            <p:cNvSpPr/>
            <p:nvPr/>
          </p:nvSpPr>
          <p:spPr>
            <a:xfrm>
              <a:off x="1314898" y="4477345"/>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sp>
          <p:nvSpPr>
            <p:cNvPr id="75" name="Rectangle 74"/>
            <p:cNvSpPr/>
            <p:nvPr/>
          </p:nvSpPr>
          <p:spPr>
            <a:xfrm>
              <a:off x="1314898" y="3497121"/>
              <a:ext cx="584200" cy="105291"/>
            </a:xfrm>
            <a:prstGeom prst="rect">
              <a:avLst/>
            </a:prstGeom>
            <a:solidFill>
              <a:schemeClr val="accent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bg1">
                    <a:lumMod val="50000"/>
                  </a:schemeClr>
                </a:solidFill>
                <a:latin typeface="Consolas" panose="020B0609020204030204" pitchFamily="49" charset="0"/>
              </a:endParaRPr>
            </a:p>
          </p:txBody>
        </p:sp>
      </p:grpSp>
      <p:grpSp>
        <p:nvGrpSpPr>
          <p:cNvPr id="8" name="Group 7"/>
          <p:cNvGrpSpPr/>
          <p:nvPr/>
        </p:nvGrpSpPr>
        <p:grpSpPr>
          <a:xfrm>
            <a:off x="1094194" y="2241074"/>
            <a:ext cx="2338096" cy="1397476"/>
            <a:chOff x="1094194" y="2241074"/>
            <a:chExt cx="2338096" cy="1397476"/>
          </a:xfrm>
        </p:grpSpPr>
        <p:sp>
          <p:nvSpPr>
            <p:cNvPr id="45" name="Rectangle 44"/>
            <p:cNvSpPr/>
            <p:nvPr/>
          </p:nvSpPr>
          <p:spPr>
            <a:xfrm>
              <a:off x="2898890" y="33078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
          <p:nvSpPr>
            <p:cNvPr id="57" name="Oval 56"/>
            <p:cNvSpPr/>
            <p:nvPr/>
          </p:nvSpPr>
          <p:spPr>
            <a:xfrm>
              <a:off x="1094194" y="2713778"/>
              <a:ext cx="1023646" cy="487806"/>
            </a:xfrm>
            <a:prstGeom prst="ellipse">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25" b="1" dirty="0">
                  <a:solidFill>
                    <a:schemeClr val="bg1">
                      <a:lumMod val="50000"/>
                    </a:schemeClr>
                  </a:solidFill>
                  <a:ea typeface="Calibri" panose="020F0502020204030204" pitchFamily="34" charset="0"/>
                  <a:cs typeface="Arial" panose="020B0604020202020204" pitchFamily="34" charset="0"/>
                </a:rPr>
                <a:t>m2m</a:t>
              </a:r>
              <a:endParaRPr lang="en-US" sz="1200" b="1" dirty="0">
                <a:solidFill>
                  <a:schemeClr val="bg1">
                    <a:lumMod val="50000"/>
                  </a:schemeClr>
                </a:solidFill>
                <a:ea typeface="Calibri" panose="020F0502020204030204" pitchFamily="34" charset="0"/>
                <a:cs typeface="Arial" panose="020B0604020202020204" pitchFamily="34" charset="0"/>
              </a:endParaRPr>
            </a:p>
          </p:txBody>
        </p:sp>
        <p:sp>
          <p:nvSpPr>
            <p:cNvPr id="58" name="Rectangle 57"/>
            <p:cNvSpPr/>
            <p:nvPr/>
          </p:nvSpPr>
          <p:spPr>
            <a:xfrm>
              <a:off x="2895600" y="2241074"/>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200" b="1">
                  <a:solidFill>
                    <a:schemeClr val="bg1">
                      <a:lumMod val="50000"/>
                    </a:schemeClr>
                  </a:solidFill>
                  <a:ea typeface="Calibri" panose="020F0502020204030204" pitchFamily="34" charset="0"/>
                  <a:cs typeface="Arial" panose="020B0604020202020204" pitchFamily="34" charset="0"/>
                </a:rPr>
                <a:t>data</a:t>
              </a:r>
              <a:endParaRPr lang="en-US" sz="1200" b="1" dirty="0">
                <a:solidFill>
                  <a:schemeClr val="bg1">
                    <a:lumMod val="50000"/>
                  </a:schemeClr>
                </a:solidFill>
                <a:ea typeface="Calibri" panose="020F0502020204030204" pitchFamily="34" charset="0"/>
                <a:cs typeface="Arial" panose="020B0604020202020204" pitchFamily="34" charset="0"/>
              </a:endParaRPr>
            </a:p>
          </p:txBody>
        </p:sp>
        <p:cxnSp>
          <p:nvCxnSpPr>
            <p:cNvPr id="59" name="Straight Arrow Connector 58"/>
            <p:cNvCxnSpPr>
              <a:stCxn id="58" idx="2"/>
              <a:endCxn id="57" idx="7"/>
            </p:cNvCxnSpPr>
            <p:nvPr/>
          </p:nvCxnSpPr>
          <p:spPr bwMode="auto">
            <a:xfrm flipH="1">
              <a:off x="1967931" y="2571750"/>
              <a:ext cx="1194369" cy="213466"/>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0" name="Straight Arrow Connector 59"/>
            <p:cNvCxnSpPr>
              <a:stCxn id="57" idx="5"/>
              <a:endCxn id="45" idx="0"/>
            </p:cNvCxnSpPr>
            <p:nvPr/>
          </p:nvCxnSpPr>
          <p:spPr bwMode="auto">
            <a:xfrm>
              <a:off x="1967931" y="3130146"/>
              <a:ext cx="1197659" cy="177728"/>
            </a:xfrm>
            <a:prstGeom prst="straightConnector1">
              <a:avLst/>
            </a:prstGeom>
            <a:solidFill>
              <a:schemeClr val="bg1">
                <a:lumMod val="95000"/>
              </a:schemeClr>
            </a:solidFill>
            <a:ln w="12700" cap="flat" cmpd="sng" algn="ctr">
              <a:solidFill>
                <a:schemeClr val="tx1">
                  <a:lumMod val="50000"/>
                  <a:lumOff val="50000"/>
                </a:schemeClr>
              </a:solidFill>
              <a:prstDash val="solid"/>
              <a:round/>
              <a:headEnd type="none" w="med" len="med"/>
              <a:tailEnd type="triangle" w="med" len="med"/>
            </a:ln>
            <a:effectLst/>
          </p:spPr>
        </p:cxnSp>
        <p:cxnSp>
          <p:nvCxnSpPr>
            <p:cNvPr id="61" name="Straight Arrow Connector 60"/>
            <p:cNvCxnSpPr>
              <a:stCxn id="63" idx="2"/>
              <a:endCxn id="57" idx="0"/>
            </p:cNvCxnSpPr>
            <p:nvPr/>
          </p:nvCxnSpPr>
          <p:spPr>
            <a:xfrm>
              <a:off x="1601805" y="2495550"/>
              <a:ext cx="4212" cy="218228"/>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4"/>
              <a:endCxn id="75" idx="0"/>
            </p:cNvCxnSpPr>
            <p:nvPr/>
          </p:nvCxnSpPr>
          <p:spPr>
            <a:xfrm>
              <a:off x="1606017" y="3201584"/>
              <a:ext cx="981" cy="295537"/>
            </a:xfrm>
            <a:prstGeom prst="straightConnector1">
              <a:avLst/>
            </a:prstGeom>
            <a:solidFill>
              <a:schemeClr val="bg1">
                <a:lumMod val="95000"/>
              </a:schemeClr>
            </a:solidFill>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2893947" y="2239820"/>
            <a:ext cx="533400" cy="330676"/>
          </a:xfrm>
          <a:prstGeom prst="rect">
            <a:avLst/>
          </a:prstGeom>
          <a:solidFill>
            <a:schemeClr val="bg1">
              <a:lumMod val="95000"/>
            </a:schemeClr>
          </a:solidFill>
          <a:ln>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68580" tIns="34290" rIns="68580" bIns="34290" numCol="1" spcCol="0" rtlCol="0" fromWordArt="0" anchor="ctr" anchorCtr="0" forceAA="0" compatLnSpc="1">
            <a:prstTxWarp prst="textNoShape">
              <a:avLst/>
            </a:prstTxWarp>
            <a:noAutofit/>
          </a:bodyPr>
          <a:lstStyle/>
          <a:p>
            <a:pPr algn="ctr"/>
            <a:r>
              <a:rPr lang="en-US" sz="1400" b="1" dirty="0" err="1">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rPr>
              <a:t>memb</a:t>
            </a:r>
            <a:endParaRPr lang="en-US" sz="1400" b="1" dirty="0">
              <a:solidFill>
                <a:schemeClr val="bg1">
                  <a:lumMod val="50000"/>
                </a:schemeClr>
              </a:solidFill>
              <a:latin typeface="Consolas" panose="020B0609020204030204" pitchFamily="49"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47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44444E-6 -0.21482 L 4.44444E-6 3.58025E-6 " pathEditMode="relative" rAng="0" ptsTypes="AA">
                                      <p:cBhvr>
                                        <p:cTn id="6" dur="1000" fill="hold"/>
                                        <p:tgtEl>
                                          <p:spTgt spid="9"/>
                                        </p:tgtEl>
                                        <p:attrNameLst>
                                          <p:attrName>ppt_x</p:attrName>
                                          <p:attrName>ppt_y</p:attrName>
                                        </p:attrNameLst>
                                      </p:cBhvr>
                                      <p:rCtr x="0" y="10741"/>
                                    </p:animMotion>
                                  </p:childTnLst>
                                </p:cTn>
                              </p:par>
                              <p:par>
                                <p:cTn id="7" presetID="2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up)">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Tests from Portable Stimulus</a:t>
            </a:r>
          </a:p>
        </p:txBody>
      </p:sp>
      <p:sp>
        <p:nvSpPr>
          <p:cNvPr id="3" name="Text Placeholder 2"/>
          <p:cNvSpPr>
            <a:spLocks noGrp="1"/>
          </p:cNvSpPr>
          <p:nvPr>
            <p:ph type="body" idx="1"/>
          </p:nvPr>
        </p:nvSpPr>
        <p:spPr/>
        <p:txBody>
          <a:bodyPr/>
          <a:lstStyle/>
          <a:p>
            <a:r>
              <a:rPr lang="en-US"/>
              <a:t>Adnan Hamid, Breker Verification Systems</a:t>
            </a:r>
            <a:endParaRPr lang="en-US" dirty="0"/>
          </a:p>
        </p:txBody>
      </p:sp>
    </p:spTree>
    <p:extLst>
      <p:ext uri="{BB962C8B-B14F-4D97-AF65-F5344CB8AC3E}">
        <p14:creationId xmlns:p14="http://schemas.microsoft.com/office/powerpoint/2010/main" val="10590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647700"/>
            <a:ext cx="7512389" cy="4133850"/>
          </a:xfrm>
        </p:spPr>
        <p:txBody>
          <a:bodyPr/>
          <a:lstStyle/>
          <a:p>
            <a:r>
              <a:rPr lang="en-US" dirty="0"/>
              <a:t>Design complexity continues to increase</a:t>
            </a:r>
          </a:p>
          <a:p>
            <a:r>
              <a:rPr lang="en-US" dirty="0"/>
              <a:t>Outstripping Verification Productivity</a:t>
            </a:r>
            <a:br>
              <a:rPr lang="en-US" dirty="0"/>
            </a:br>
            <a:r>
              <a:rPr lang="en-US" dirty="0"/>
              <a:t>(again)</a:t>
            </a:r>
          </a:p>
          <a:p>
            <a:r>
              <a:rPr lang="en-US" dirty="0"/>
              <a:t>State space at system-level is too big for</a:t>
            </a:r>
            <a:br>
              <a:rPr lang="en-US" dirty="0"/>
            </a:br>
            <a:r>
              <a:rPr lang="en-US" dirty="0"/>
              <a:t>effective UVM Constrained-Random</a:t>
            </a:r>
          </a:p>
          <a:p>
            <a:r>
              <a:rPr lang="en-US" dirty="0"/>
              <a:t>Multiple platforms</a:t>
            </a:r>
          </a:p>
          <a:p>
            <a:r>
              <a:rPr lang="en-US" dirty="0"/>
              <a:t>Need to reuse Test Intent</a:t>
            </a:r>
          </a:p>
          <a:p>
            <a:pPr lvl="1"/>
            <a:r>
              <a:rPr lang="en-US" dirty="0"/>
              <a:t>Higher abstraction</a:t>
            </a:r>
          </a:p>
          <a:p>
            <a:pPr lvl="1"/>
            <a:r>
              <a:rPr lang="en-US" dirty="0"/>
              <a:t>Reuse from block to system</a:t>
            </a:r>
          </a:p>
          <a:p>
            <a:pPr lvl="1"/>
            <a:r>
              <a:rPr lang="en-US" dirty="0"/>
              <a:t>Map to different platforms</a:t>
            </a:r>
          </a:p>
        </p:txBody>
      </p:sp>
      <p:sp>
        <p:nvSpPr>
          <p:cNvPr id="4" name="Title 3"/>
          <p:cNvSpPr>
            <a:spLocks noGrp="1"/>
          </p:cNvSpPr>
          <p:nvPr>
            <p:ph type="title"/>
          </p:nvPr>
        </p:nvSpPr>
        <p:spPr>
          <a:xfrm>
            <a:off x="457200" y="31802"/>
            <a:ext cx="8229600" cy="857250"/>
          </a:xfrm>
        </p:spPr>
        <p:txBody>
          <a:bodyPr/>
          <a:lstStyle/>
          <a:p>
            <a:pPr rtl="0" eaLnBrk="1" fontAlgn="base" hangingPunct="1"/>
            <a:r>
              <a:rPr lang="en-US" sz="2800" b="1">
                <a:effectLst/>
              </a:rPr>
              <a:t>SoC-level Verification</a:t>
            </a:r>
            <a:endParaRPr lang="en-US"/>
          </a:p>
        </p:txBody>
      </p:sp>
      <p:grpSp>
        <p:nvGrpSpPr>
          <p:cNvPr id="44" name="Group 43"/>
          <p:cNvGrpSpPr/>
          <p:nvPr/>
        </p:nvGrpSpPr>
        <p:grpSpPr>
          <a:xfrm>
            <a:off x="7987237" y="2020240"/>
            <a:ext cx="940017" cy="765860"/>
            <a:chOff x="7953119" y="2020240"/>
            <a:chExt cx="940017" cy="765860"/>
          </a:xfrm>
        </p:grpSpPr>
        <p:sp>
          <p:nvSpPr>
            <p:cNvPr id="6" name="Rectangle 5"/>
            <p:cNvSpPr/>
            <p:nvPr/>
          </p:nvSpPr>
          <p:spPr>
            <a:xfrm>
              <a:off x="8015711" y="2020240"/>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EMULATION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8" name="Rectangle 7"/>
            <p:cNvSpPr/>
            <p:nvPr/>
          </p:nvSpPr>
          <p:spPr>
            <a:xfrm>
              <a:off x="7953119" y="2199559"/>
              <a:ext cx="940017" cy="586541"/>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11" name="Rectangle 10"/>
            <p:cNvSpPr/>
            <p:nvPr/>
          </p:nvSpPr>
          <p:spPr>
            <a:xfrm>
              <a:off x="8013004" y="2261014"/>
              <a:ext cx="82024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12" name="Picture 11" descr="Quattro-kel-smalller.gif"/>
            <p:cNvPicPr>
              <a:picLocks noChangeAspect="1"/>
            </p:cNvPicPr>
            <p:nvPr/>
          </p:nvPicPr>
          <p:blipFill>
            <a:blip r:embed="rId3" cstate="print"/>
            <a:stretch>
              <a:fillRect/>
            </a:stretch>
          </p:blipFill>
          <p:spPr>
            <a:xfrm>
              <a:off x="8074526" y="2298886"/>
              <a:ext cx="715061" cy="427627"/>
            </a:xfrm>
            <a:prstGeom prst="rect">
              <a:avLst/>
            </a:prstGeom>
            <a:noFill/>
            <a:ln w="25400" cap="flat" cmpd="sng" algn="ctr">
              <a:noFill/>
              <a:prstDash val="solid"/>
            </a:ln>
            <a:effectLst/>
          </p:spPr>
        </p:pic>
      </p:grpSp>
      <p:grpSp>
        <p:nvGrpSpPr>
          <p:cNvPr id="45" name="Group 44"/>
          <p:cNvGrpSpPr/>
          <p:nvPr/>
        </p:nvGrpSpPr>
        <p:grpSpPr>
          <a:xfrm>
            <a:off x="7980745" y="1177214"/>
            <a:ext cx="953000" cy="774649"/>
            <a:chOff x="7955557" y="1177214"/>
            <a:chExt cx="953000" cy="774649"/>
          </a:xfrm>
        </p:grpSpPr>
        <p:sp>
          <p:nvSpPr>
            <p:cNvPr id="7" name="Rectangle 6"/>
            <p:cNvSpPr/>
            <p:nvPr/>
          </p:nvSpPr>
          <p:spPr>
            <a:xfrm>
              <a:off x="8015711" y="1177214"/>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SIMULATION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9" name="Rectangle 8"/>
            <p:cNvSpPr/>
            <p:nvPr/>
          </p:nvSpPr>
          <p:spPr>
            <a:xfrm>
              <a:off x="7955557" y="1358089"/>
              <a:ext cx="953000" cy="593774"/>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13" name="Rectangle 12"/>
            <p:cNvSpPr/>
            <p:nvPr/>
          </p:nvSpPr>
          <p:spPr>
            <a:xfrm>
              <a:off x="8015693" y="1428281"/>
              <a:ext cx="832729" cy="463994"/>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14" name="Picture 2"/>
            <p:cNvPicPr>
              <a:picLocks noChangeAspect="1" noChangeArrowheads="1"/>
            </p:cNvPicPr>
            <p:nvPr/>
          </p:nvPicPr>
          <p:blipFill>
            <a:blip r:embed="rId4"/>
            <a:srcRect/>
            <a:stretch>
              <a:fillRect/>
            </a:stretch>
          </p:blipFill>
          <p:spPr bwMode="auto">
            <a:xfrm>
              <a:off x="8074528" y="1483945"/>
              <a:ext cx="715061" cy="348742"/>
            </a:xfrm>
            <a:prstGeom prst="rect">
              <a:avLst/>
            </a:prstGeom>
            <a:noFill/>
            <a:ln w="9525">
              <a:noFill/>
              <a:miter lim="800000"/>
              <a:headEnd/>
              <a:tailEnd/>
            </a:ln>
          </p:spPr>
        </p:pic>
      </p:grpSp>
      <p:grpSp>
        <p:nvGrpSpPr>
          <p:cNvPr id="43" name="Group 42"/>
          <p:cNvGrpSpPr/>
          <p:nvPr/>
        </p:nvGrpSpPr>
        <p:grpSpPr>
          <a:xfrm>
            <a:off x="7980745" y="2866924"/>
            <a:ext cx="953000" cy="765860"/>
            <a:chOff x="7955558" y="2845689"/>
            <a:chExt cx="953000" cy="765860"/>
          </a:xfrm>
        </p:grpSpPr>
        <p:sp>
          <p:nvSpPr>
            <p:cNvPr id="5" name="Rectangle 4"/>
            <p:cNvSpPr/>
            <p:nvPr/>
          </p:nvSpPr>
          <p:spPr>
            <a:xfrm>
              <a:off x="8015712" y="2845689"/>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FPGA PROTO</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10" name="Rectangle 9"/>
            <p:cNvSpPr/>
            <p:nvPr/>
          </p:nvSpPr>
          <p:spPr>
            <a:xfrm>
              <a:off x="7955558" y="3026564"/>
              <a:ext cx="953000" cy="584985"/>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15" name="Rectangle 14"/>
            <p:cNvSpPr/>
            <p:nvPr/>
          </p:nvSpPr>
          <p:spPr>
            <a:xfrm>
              <a:off x="8015693" y="3086463"/>
              <a:ext cx="83272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16" name="Picture 2"/>
            <p:cNvPicPr>
              <a:picLocks noChangeAspect="1" noChangeArrowheads="1"/>
            </p:cNvPicPr>
            <p:nvPr/>
          </p:nvPicPr>
          <p:blipFill>
            <a:blip r:embed="rId5" cstate="print"/>
            <a:srcRect/>
            <a:stretch>
              <a:fillRect/>
            </a:stretch>
          </p:blipFill>
          <p:spPr bwMode="auto">
            <a:xfrm>
              <a:off x="8074527" y="3143631"/>
              <a:ext cx="714545" cy="348742"/>
            </a:xfrm>
            <a:prstGeom prst="rect">
              <a:avLst/>
            </a:prstGeom>
            <a:noFill/>
            <a:ln w="9525">
              <a:noFill/>
              <a:miter lim="800000"/>
              <a:headEnd/>
              <a:tailEnd/>
            </a:ln>
          </p:spPr>
        </p:pic>
      </p:grpSp>
      <p:cxnSp>
        <p:nvCxnSpPr>
          <p:cNvPr id="26" name="Straight Arrow Connector 25"/>
          <p:cNvCxnSpPr/>
          <p:nvPr/>
        </p:nvCxnSpPr>
        <p:spPr>
          <a:xfrm>
            <a:off x="6522997" y="3084043"/>
            <a:ext cx="2025" cy="536296"/>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sp>
        <p:nvSpPr>
          <p:cNvPr id="27" name="Rectangle 26"/>
          <p:cNvSpPr/>
          <p:nvPr/>
        </p:nvSpPr>
        <p:spPr>
          <a:xfrm>
            <a:off x="5927870" y="1832686"/>
            <a:ext cx="1191650" cy="297942"/>
          </a:xfrm>
          <a:prstGeom prst="rect">
            <a:avLst/>
          </a:prstGeom>
          <a:solidFill>
            <a:srgbClr val="5F5F5F"/>
          </a:solidFill>
          <a:ln w="9525" cap="flat" cmpd="sng" algn="ctr">
            <a:noFill/>
            <a:prstDash val="solid"/>
          </a:ln>
          <a:effectLst>
            <a:outerShdw blurRad="50800" dist="38100" dir="2700000" algn="tl" rotWithShape="0">
              <a:prstClr val="black">
                <a:alpha val="40000"/>
              </a:prstClr>
            </a:outerShdw>
          </a:effectLst>
        </p:spPr>
        <p:txBody>
          <a:bodyPr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STIMULUS</a:t>
            </a:r>
          </a:p>
        </p:txBody>
      </p:sp>
      <p:sp>
        <p:nvSpPr>
          <p:cNvPr id="28" name="Rectangle 27"/>
          <p:cNvSpPr/>
          <p:nvPr/>
        </p:nvSpPr>
        <p:spPr>
          <a:xfrm>
            <a:off x="5869036" y="2011452"/>
            <a:ext cx="1309434" cy="1013003"/>
          </a:xfrm>
          <a:prstGeom prst="rect">
            <a:avLst/>
          </a:prstGeom>
          <a:solidFill>
            <a:srgbClr val="333333">
              <a:lumMod val="40000"/>
              <a:lumOff val="60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29" name="Rectangle 28"/>
          <p:cNvSpPr/>
          <p:nvPr/>
        </p:nvSpPr>
        <p:spPr>
          <a:xfrm>
            <a:off x="5927870" y="2071040"/>
            <a:ext cx="1191768" cy="887457"/>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grpSp>
        <p:nvGrpSpPr>
          <p:cNvPr id="42" name="Group 41"/>
          <p:cNvGrpSpPr/>
          <p:nvPr/>
        </p:nvGrpSpPr>
        <p:grpSpPr>
          <a:xfrm>
            <a:off x="7059500" y="3708425"/>
            <a:ext cx="951903" cy="774649"/>
            <a:chOff x="7059500" y="3679927"/>
            <a:chExt cx="951903" cy="774649"/>
          </a:xfrm>
        </p:grpSpPr>
        <p:sp>
          <p:nvSpPr>
            <p:cNvPr id="17" name="Rectangle 16"/>
            <p:cNvSpPr/>
            <p:nvPr/>
          </p:nvSpPr>
          <p:spPr>
            <a:xfrm>
              <a:off x="7119088" y="3679927"/>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FULL SYSTEM</a:t>
              </a:r>
            </a:p>
          </p:txBody>
        </p:sp>
        <p:sp>
          <p:nvSpPr>
            <p:cNvPr id="18" name="Rectangle 17"/>
            <p:cNvSpPr/>
            <p:nvPr/>
          </p:nvSpPr>
          <p:spPr>
            <a:xfrm>
              <a:off x="7059500" y="3854122"/>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19" name="Rectangle 18"/>
            <p:cNvSpPr/>
            <p:nvPr/>
          </p:nvSpPr>
          <p:spPr>
            <a:xfrm>
              <a:off x="7119088" y="3911912"/>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30" name="Picture 8" descr="http://forums.arm.com/index.php?app=core&amp;module=attach&amp;section=attach&amp;attach_rel_module=blogentry&amp;attach_id=16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8676" y="3918280"/>
              <a:ext cx="742563" cy="4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p:cNvGrpSpPr/>
          <p:nvPr/>
        </p:nvGrpSpPr>
        <p:grpSpPr>
          <a:xfrm>
            <a:off x="5010448" y="3708425"/>
            <a:ext cx="951903" cy="774649"/>
            <a:chOff x="5033288" y="3679927"/>
            <a:chExt cx="951903" cy="774649"/>
          </a:xfrm>
        </p:grpSpPr>
        <p:sp>
          <p:nvSpPr>
            <p:cNvPr id="23" name="Rectangle 22"/>
            <p:cNvSpPr/>
            <p:nvPr/>
          </p:nvSpPr>
          <p:spPr>
            <a:xfrm>
              <a:off x="5092876" y="3679927"/>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IP BLOCK</a:t>
              </a:r>
            </a:p>
          </p:txBody>
        </p:sp>
        <p:sp>
          <p:nvSpPr>
            <p:cNvPr id="24" name="Rectangle 23"/>
            <p:cNvSpPr/>
            <p:nvPr/>
          </p:nvSpPr>
          <p:spPr>
            <a:xfrm>
              <a:off x="5033288" y="3854122"/>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25" name="Rectangle 24"/>
            <p:cNvSpPr/>
            <p:nvPr/>
          </p:nvSpPr>
          <p:spPr>
            <a:xfrm>
              <a:off x="5092876" y="3911912"/>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7621" y="3979978"/>
              <a:ext cx="679903" cy="35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40"/>
          <p:cNvGrpSpPr/>
          <p:nvPr/>
        </p:nvGrpSpPr>
        <p:grpSpPr>
          <a:xfrm>
            <a:off x="6077248" y="3708425"/>
            <a:ext cx="951903" cy="774649"/>
            <a:chOff x="6046290" y="3679927"/>
            <a:chExt cx="951903" cy="774649"/>
          </a:xfrm>
        </p:grpSpPr>
        <p:sp>
          <p:nvSpPr>
            <p:cNvPr id="20" name="Rectangle 19"/>
            <p:cNvSpPr/>
            <p:nvPr/>
          </p:nvSpPr>
          <p:spPr>
            <a:xfrm>
              <a:off x="6105879" y="3679927"/>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SUBSYSTEM</a:t>
              </a:r>
            </a:p>
          </p:txBody>
        </p:sp>
        <p:sp>
          <p:nvSpPr>
            <p:cNvPr id="21" name="Rectangle 20"/>
            <p:cNvSpPr/>
            <p:nvPr/>
          </p:nvSpPr>
          <p:spPr>
            <a:xfrm>
              <a:off x="6046290" y="3854122"/>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22" name="Rectangle 21"/>
            <p:cNvSpPr/>
            <p:nvPr/>
          </p:nvSpPr>
          <p:spPr>
            <a:xfrm>
              <a:off x="6105879" y="3911912"/>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3956" y="3977869"/>
              <a:ext cx="715061" cy="3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3" name="Straight Arrow Connector 32"/>
          <p:cNvCxnSpPr/>
          <p:nvPr/>
        </p:nvCxnSpPr>
        <p:spPr>
          <a:xfrm flipH="1">
            <a:off x="5512020" y="3084043"/>
            <a:ext cx="415093" cy="536296"/>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cxnSp>
        <p:nvCxnSpPr>
          <p:cNvPr id="34" name="Straight Arrow Connector 33"/>
          <p:cNvCxnSpPr/>
          <p:nvPr/>
        </p:nvCxnSpPr>
        <p:spPr>
          <a:xfrm>
            <a:off x="7119088" y="3084043"/>
            <a:ext cx="418938" cy="536296"/>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cxnSp>
        <p:nvCxnSpPr>
          <p:cNvPr id="35" name="Straight Arrow Connector 34"/>
          <p:cNvCxnSpPr/>
          <p:nvPr/>
        </p:nvCxnSpPr>
        <p:spPr>
          <a:xfrm>
            <a:off x="7238058" y="2488159"/>
            <a:ext cx="657498" cy="0"/>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cxnSp>
        <p:nvCxnSpPr>
          <p:cNvPr id="36" name="Straight Arrow Connector 35"/>
          <p:cNvCxnSpPr/>
          <p:nvPr/>
        </p:nvCxnSpPr>
        <p:spPr>
          <a:xfrm>
            <a:off x="7238058" y="2964866"/>
            <a:ext cx="657498" cy="284988"/>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cxnSp>
        <p:nvCxnSpPr>
          <p:cNvPr id="37" name="Straight Arrow Connector 36"/>
          <p:cNvCxnSpPr/>
          <p:nvPr/>
        </p:nvCxnSpPr>
        <p:spPr>
          <a:xfrm flipV="1">
            <a:off x="7238058" y="1594333"/>
            <a:ext cx="657498" cy="476707"/>
          </a:xfrm>
          <a:prstGeom prst="straightConnector1">
            <a:avLst/>
          </a:prstGeom>
          <a:noFill/>
          <a:ln w="57150" cap="flat" cmpd="sng" algn="ctr">
            <a:solidFill>
              <a:srgbClr val="333333">
                <a:lumMod val="60000"/>
                <a:lumOff val="40000"/>
              </a:srgbClr>
            </a:solidFill>
            <a:prstDash val="solid"/>
            <a:headEnd type="none" w="med" len="med"/>
            <a:tailEnd type="triangle" w="med" len="sm"/>
          </a:ln>
          <a:effectLst>
            <a:outerShdw blurRad="50800" dist="38100" dir="2700000" algn="tl" rotWithShape="0">
              <a:prstClr val="black">
                <a:alpha val="40000"/>
              </a:prstClr>
            </a:outerShdw>
          </a:effectLst>
          <a:scene3d>
            <a:camera prst="orthographicFront"/>
            <a:lightRig rig="threePt" dir="t"/>
          </a:scene3d>
          <a:sp3d>
            <a:bevelT prst="angle"/>
          </a:sp3d>
        </p:spPr>
      </p:cxnSp>
      <p:pic>
        <p:nvPicPr>
          <p:cNvPr id="3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830" y="2071039"/>
            <a:ext cx="1251356" cy="89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73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Two Deployment Models</a:t>
            </a:r>
          </a:p>
        </p:txBody>
      </p:sp>
      <p:grpSp>
        <p:nvGrpSpPr>
          <p:cNvPr id="79" name="Group 78"/>
          <p:cNvGrpSpPr/>
          <p:nvPr/>
        </p:nvGrpSpPr>
        <p:grpSpPr>
          <a:xfrm>
            <a:off x="1704911" y="1428750"/>
            <a:ext cx="1793561" cy="2818949"/>
            <a:chOff x="1143000" y="959581"/>
            <a:chExt cx="2286000" cy="3592918"/>
          </a:xfrm>
        </p:grpSpPr>
        <p:grpSp>
          <p:nvGrpSpPr>
            <p:cNvPr id="6" name="Group 5"/>
            <p:cNvGrpSpPr/>
            <p:nvPr/>
          </p:nvGrpSpPr>
          <p:grpSpPr>
            <a:xfrm>
              <a:off x="1143000" y="3071074"/>
              <a:ext cx="2286000" cy="1481425"/>
              <a:chOff x="1143000" y="3071074"/>
              <a:chExt cx="2286000" cy="1481425"/>
            </a:xfrm>
          </p:grpSpPr>
          <p:sp>
            <p:nvSpPr>
              <p:cNvPr id="12" name="Rectangle 11"/>
              <p:cNvSpPr/>
              <p:nvPr/>
            </p:nvSpPr>
            <p:spPr bwMode="auto">
              <a:xfrm>
                <a:off x="11430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ea typeface="ヒラギノ角ゴ Pro W3" pitchFamily="1" charset="-128"/>
                </a:endParaRPr>
              </a:p>
            </p:txBody>
          </p:sp>
          <p:sp>
            <p:nvSpPr>
              <p:cNvPr id="38" name="Rectangle 37"/>
              <p:cNvSpPr/>
              <p:nvPr/>
            </p:nvSpPr>
            <p:spPr bwMode="auto">
              <a:xfrm>
                <a:off x="2544304" y="3115202"/>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14" name="Rectangle 13"/>
              <p:cNvSpPr/>
              <p:nvPr/>
            </p:nvSpPr>
            <p:spPr bwMode="auto">
              <a:xfrm>
                <a:off x="1760556" y="3527215"/>
                <a:ext cx="1634248" cy="9682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5" name="Left-Right Arrow 14"/>
              <p:cNvSpPr/>
              <p:nvPr/>
            </p:nvSpPr>
            <p:spPr bwMode="auto">
              <a:xfrm>
                <a:off x="20236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7" name="Rectangle 16"/>
              <p:cNvSpPr/>
              <p:nvPr/>
            </p:nvSpPr>
            <p:spPr bwMode="auto">
              <a:xfrm>
                <a:off x="19841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18" name="Diamond 17"/>
              <p:cNvSpPr/>
              <p:nvPr/>
            </p:nvSpPr>
            <p:spPr bwMode="auto">
              <a:xfrm>
                <a:off x="19470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9" name="Left-Right Arrow 18"/>
              <p:cNvSpPr/>
              <p:nvPr/>
            </p:nvSpPr>
            <p:spPr bwMode="auto">
              <a:xfrm>
                <a:off x="17989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0" name="Rectangle 19"/>
              <p:cNvSpPr/>
              <p:nvPr/>
            </p:nvSpPr>
            <p:spPr bwMode="auto">
              <a:xfrm>
                <a:off x="30212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21" name="Diamond 20"/>
              <p:cNvSpPr/>
              <p:nvPr/>
            </p:nvSpPr>
            <p:spPr bwMode="auto">
              <a:xfrm>
                <a:off x="17248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2" name="Diamond 21"/>
              <p:cNvSpPr/>
              <p:nvPr/>
            </p:nvSpPr>
            <p:spPr bwMode="auto">
              <a:xfrm>
                <a:off x="22804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3" name="Diamond 22"/>
              <p:cNvSpPr/>
              <p:nvPr/>
            </p:nvSpPr>
            <p:spPr bwMode="auto">
              <a:xfrm>
                <a:off x="31680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4" name="Left-Right Arrow 23"/>
              <p:cNvSpPr/>
              <p:nvPr/>
            </p:nvSpPr>
            <p:spPr bwMode="auto">
              <a:xfrm rot="5400000">
                <a:off x="21045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5" name="Left-Right Arrow 24"/>
              <p:cNvSpPr/>
              <p:nvPr/>
            </p:nvSpPr>
            <p:spPr bwMode="auto">
              <a:xfrm rot="5400000">
                <a:off x="29919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6" name="Rectangle 25"/>
              <p:cNvSpPr/>
              <p:nvPr/>
            </p:nvSpPr>
            <p:spPr bwMode="auto">
              <a:xfrm>
                <a:off x="2544304" y="3936260"/>
                <a:ext cx="3658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DMAC</a:t>
                </a:r>
              </a:p>
            </p:txBody>
          </p:sp>
          <p:sp>
            <p:nvSpPr>
              <p:cNvPr id="27" name="Diamond 26"/>
              <p:cNvSpPr/>
              <p:nvPr/>
            </p:nvSpPr>
            <p:spPr bwMode="auto">
              <a:xfrm>
                <a:off x="26879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8" name="Left-Right Arrow 27"/>
              <p:cNvSpPr/>
              <p:nvPr/>
            </p:nvSpPr>
            <p:spPr bwMode="auto">
              <a:xfrm rot="5400000">
                <a:off x="26618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9" name="Left-Right Arrow 28"/>
              <p:cNvSpPr/>
              <p:nvPr/>
            </p:nvSpPr>
            <p:spPr bwMode="auto">
              <a:xfrm rot="5400000">
                <a:off x="26449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0" name="Diamond 29"/>
              <p:cNvSpPr/>
              <p:nvPr/>
            </p:nvSpPr>
            <p:spPr bwMode="auto">
              <a:xfrm>
                <a:off x="2687910" y="349140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2" name="Left-Right Arrow 31"/>
              <p:cNvSpPr/>
              <p:nvPr/>
            </p:nvSpPr>
            <p:spPr bwMode="auto">
              <a:xfrm>
                <a:off x="15812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3" name="Rectangle 32"/>
              <p:cNvSpPr/>
              <p:nvPr/>
            </p:nvSpPr>
            <p:spPr bwMode="auto">
              <a:xfrm>
                <a:off x="11706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34" name="Left-Right Arrow 33"/>
              <p:cNvSpPr/>
              <p:nvPr/>
            </p:nvSpPr>
            <p:spPr bwMode="auto">
              <a:xfrm rot="5400000">
                <a:off x="2644942" y="3373217"/>
                <a:ext cx="160018" cy="72241"/>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7" name="Rectangle 36"/>
              <p:cNvSpPr/>
              <p:nvPr/>
            </p:nvSpPr>
            <p:spPr bwMode="auto">
              <a:xfrm>
                <a:off x="2521225" y="3137533"/>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grpSp>
        <p:sp>
          <p:nvSpPr>
            <p:cNvPr id="61" name="Rounded Rectangle 60"/>
            <p:cNvSpPr/>
            <p:nvPr/>
          </p:nvSpPr>
          <p:spPr bwMode="auto">
            <a:xfrm>
              <a:off x="1307731" y="959581"/>
              <a:ext cx="1407073" cy="425668"/>
            </a:xfrm>
            <a:prstGeom prst="roundRect">
              <a:avLst/>
            </a:prstGeom>
            <a:solidFill>
              <a:srgbClr val="F7964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PSS Model</a:t>
              </a:r>
            </a:p>
          </p:txBody>
        </p:sp>
        <p:sp>
          <p:nvSpPr>
            <p:cNvPr id="62" name="Down Arrow 61"/>
            <p:cNvSpPr/>
            <p:nvPr/>
          </p:nvSpPr>
          <p:spPr bwMode="auto">
            <a:xfrm>
              <a:off x="1913718" y="1428750"/>
              <a:ext cx="195099" cy="207661"/>
            </a:xfrm>
            <a:prstGeom prst="downArrow">
              <a:avLst/>
            </a:prstGeom>
            <a:solidFill>
              <a:srgbClr val="F7964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63" name="Rounded Rectangle 62"/>
            <p:cNvSpPr/>
            <p:nvPr/>
          </p:nvSpPr>
          <p:spPr bwMode="auto">
            <a:xfrm>
              <a:off x="1307731" y="1657350"/>
              <a:ext cx="1407073" cy="342900"/>
            </a:xfrm>
            <a:prstGeom prst="roundRect">
              <a:avLst/>
            </a:prstGeom>
            <a:solidFill>
              <a:srgbClr val="9BBB59"/>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PSS Tool</a:t>
              </a:r>
            </a:p>
          </p:txBody>
        </p:sp>
        <p:sp>
          <p:nvSpPr>
            <p:cNvPr id="64" name="Flowchart: Multidocument 63"/>
            <p:cNvSpPr/>
            <p:nvPr/>
          </p:nvSpPr>
          <p:spPr bwMode="auto">
            <a:xfrm>
              <a:off x="1496917" y="2227770"/>
              <a:ext cx="1028700" cy="664098"/>
            </a:xfrm>
            <a:prstGeom prst="flowChartMultidocument">
              <a:avLst/>
            </a:prstGeom>
            <a:solidFill>
              <a:srgbClr val="FFC000"/>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UVM </a:t>
              </a:r>
            </a:p>
            <a:p>
              <a:pPr algn="ctr" defTabSz="514350"/>
              <a:r>
                <a:rPr lang="en-US" sz="600" dirty="0"/>
                <a:t>Sequences</a:t>
              </a:r>
            </a:p>
            <a:p>
              <a:pPr algn="ctr" defTabSz="514350"/>
              <a:endParaRPr lang="en-US" sz="600" dirty="0"/>
            </a:p>
          </p:txBody>
        </p:sp>
        <p:sp>
          <p:nvSpPr>
            <p:cNvPr id="65" name="Up-Down Arrow 64"/>
            <p:cNvSpPr/>
            <p:nvPr/>
          </p:nvSpPr>
          <p:spPr bwMode="auto">
            <a:xfrm>
              <a:off x="1913718" y="2013007"/>
              <a:ext cx="195099" cy="254935"/>
            </a:xfrm>
            <a:prstGeom prst="upDownArrow">
              <a:avLst/>
            </a:prstGeom>
            <a:solidFill>
              <a:srgbClr val="9BBB59"/>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cxnSp>
          <p:nvCxnSpPr>
            <p:cNvPr id="10" name="Elbow Connector 9"/>
            <p:cNvCxnSpPr>
              <a:stCxn id="64" idx="3"/>
              <a:endCxn id="37" idx="0"/>
            </p:cNvCxnSpPr>
            <p:nvPr/>
          </p:nvCxnSpPr>
          <p:spPr>
            <a:xfrm>
              <a:off x="2525617" y="2559819"/>
              <a:ext cx="199334" cy="57771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4" idx="1"/>
              <a:endCxn id="33" idx="1"/>
            </p:cNvCxnSpPr>
            <p:nvPr/>
          </p:nvCxnSpPr>
          <p:spPr>
            <a:xfrm rot="10800000" flipV="1">
              <a:off x="1170635" y="2559818"/>
              <a:ext cx="326283" cy="1783225"/>
            </a:xfrm>
            <a:prstGeom prst="bentConnector3">
              <a:avLst>
                <a:gd name="adj1" fmla="val 17006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281046" y="1428750"/>
            <a:ext cx="1854722" cy="2818949"/>
            <a:chOff x="5281046" y="1200150"/>
            <a:chExt cx="1854722" cy="2818949"/>
          </a:xfrm>
        </p:grpSpPr>
        <p:grpSp>
          <p:nvGrpSpPr>
            <p:cNvPr id="5" name="Group 4"/>
            <p:cNvGrpSpPr/>
            <p:nvPr/>
          </p:nvGrpSpPr>
          <p:grpSpPr>
            <a:xfrm>
              <a:off x="5281046" y="2856795"/>
              <a:ext cx="1793560" cy="1162304"/>
              <a:chOff x="4648200" y="3071074"/>
              <a:chExt cx="2286000" cy="1481425"/>
            </a:xfrm>
          </p:grpSpPr>
          <p:sp>
            <p:nvSpPr>
              <p:cNvPr id="39" name="Rectangle 38"/>
              <p:cNvSpPr/>
              <p:nvPr/>
            </p:nvSpPr>
            <p:spPr bwMode="auto">
              <a:xfrm>
                <a:off x="46482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41" name="Rectangle 40"/>
              <p:cNvSpPr/>
              <p:nvPr/>
            </p:nvSpPr>
            <p:spPr bwMode="auto">
              <a:xfrm>
                <a:off x="5265756" y="3305811"/>
                <a:ext cx="1634248" cy="118960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0" name="Rectangle 39"/>
              <p:cNvSpPr/>
              <p:nvPr/>
            </p:nvSpPr>
            <p:spPr bwMode="auto">
              <a:xfrm>
                <a:off x="6049504" y="3351545"/>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2" name="Left-Right Arrow 41"/>
              <p:cNvSpPr/>
              <p:nvPr/>
            </p:nvSpPr>
            <p:spPr bwMode="auto">
              <a:xfrm>
                <a:off x="55288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3" name="Rectangle 42"/>
              <p:cNvSpPr/>
              <p:nvPr/>
            </p:nvSpPr>
            <p:spPr bwMode="auto">
              <a:xfrm>
                <a:off x="54893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44" name="Diamond 43"/>
              <p:cNvSpPr/>
              <p:nvPr/>
            </p:nvSpPr>
            <p:spPr bwMode="auto">
              <a:xfrm>
                <a:off x="54522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5" name="Left-Right Arrow 44"/>
              <p:cNvSpPr/>
              <p:nvPr/>
            </p:nvSpPr>
            <p:spPr bwMode="auto">
              <a:xfrm>
                <a:off x="53041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6" name="Rectangle 45"/>
              <p:cNvSpPr/>
              <p:nvPr/>
            </p:nvSpPr>
            <p:spPr bwMode="auto">
              <a:xfrm>
                <a:off x="65264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47" name="Diamond 46"/>
              <p:cNvSpPr/>
              <p:nvPr/>
            </p:nvSpPr>
            <p:spPr bwMode="auto">
              <a:xfrm>
                <a:off x="52300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8" name="Diamond 47"/>
              <p:cNvSpPr/>
              <p:nvPr/>
            </p:nvSpPr>
            <p:spPr bwMode="auto">
              <a:xfrm>
                <a:off x="57856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9" name="Diamond 48"/>
              <p:cNvSpPr/>
              <p:nvPr/>
            </p:nvSpPr>
            <p:spPr bwMode="auto">
              <a:xfrm>
                <a:off x="66732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0" name="Left-Right Arrow 49"/>
              <p:cNvSpPr/>
              <p:nvPr/>
            </p:nvSpPr>
            <p:spPr bwMode="auto">
              <a:xfrm rot="5400000">
                <a:off x="56097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1" name="Left-Right Arrow 50"/>
              <p:cNvSpPr/>
              <p:nvPr/>
            </p:nvSpPr>
            <p:spPr bwMode="auto">
              <a:xfrm rot="5400000">
                <a:off x="64971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2" name="Rectangle 51"/>
              <p:cNvSpPr/>
              <p:nvPr/>
            </p:nvSpPr>
            <p:spPr bwMode="auto">
              <a:xfrm>
                <a:off x="6049504" y="3936260"/>
                <a:ext cx="3658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DMAC</a:t>
                </a:r>
              </a:p>
            </p:txBody>
          </p:sp>
          <p:sp>
            <p:nvSpPr>
              <p:cNvPr id="53" name="Diamond 52"/>
              <p:cNvSpPr/>
              <p:nvPr/>
            </p:nvSpPr>
            <p:spPr bwMode="auto">
              <a:xfrm>
                <a:off x="61931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4" name="Left-Right Arrow 53"/>
              <p:cNvSpPr/>
              <p:nvPr/>
            </p:nvSpPr>
            <p:spPr bwMode="auto">
              <a:xfrm rot="5400000">
                <a:off x="61670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5" name="Left-Right Arrow 54"/>
              <p:cNvSpPr/>
              <p:nvPr/>
            </p:nvSpPr>
            <p:spPr bwMode="auto">
              <a:xfrm rot="5400000">
                <a:off x="61501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7" name="Left-Right Arrow 56"/>
              <p:cNvSpPr/>
              <p:nvPr/>
            </p:nvSpPr>
            <p:spPr bwMode="auto">
              <a:xfrm>
                <a:off x="50864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8" name="Rectangle 57"/>
              <p:cNvSpPr/>
              <p:nvPr/>
            </p:nvSpPr>
            <p:spPr bwMode="auto">
              <a:xfrm>
                <a:off x="46758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60" name="Rectangle 59"/>
              <p:cNvSpPr/>
              <p:nvPr/>
            </p:nvSpPr>
            <p:spPr bwMode="auto">
              <a:xfrm>
                <a:off x="6026425" y="3373876"/>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dirty="0">
                    <a:ln>
                      <a:noFill/>
                    </a:ln>
                    <a:solidFill>
                      <a:schemeClr val="tx1"/>
                    </a:solidFill>
                    <a:effectLst/>
                  </a:rPr>
                  <a:t>CPU</a:t>
                </a:r>
                <a:endParaRPr kumimoji="0" lang="en-US" sz="400" i="0" u="none" strike="noStrike" cap="none" normalizeH="0" baseline="0" dirty="0">
                  <a:ln>
                    <a:noFill/>
                  </a:ln>
                  <a:solidFill>
                    <a:schemeClr val="tx1"/>
                  </a:solidFill>
                  <a:effectLst/>
                </a:endParaRPr>
              </a:p>
            </p:txBody>
          </p:sp>
        </p:grpSp>
        <p:sp>
          <p:nvSpPr>
            <p:cNvPr id="69" name="Rounded Rectangle 68"/>
            <p:cNvSpPr/>
            <p:nvPr/>
          </p:nvSpPr>
          <p:spPr bwMode="auto">
            <a:xfrm>
              <a:off x="5684688" y="1200150"/>
              <a:ext cx="1103968" cy="333973"/>
            </a:xfrm>
            <a:prstGeom prst="roundRect">
              <a:avLst/>
            </a:prstGeom>
            <a:solidFill>
              <a:srgbClr val="F7964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PSS Model</a:t>
              </a:r>
            </a:p>
          </p:txBody>
        </p:sp>
        <p:sp>
          <p:nvSpPr>
            <p:cNvPr id="70" name="Down Arrow 69"/>
            <p:cNvSpPr/>
            <p:nvPr/>
          </p:nvSpPr>
          <p:spPr bwMode="auto">
            <a:xfrm>
              <a:off x="6160136" y="1570622"/>
              <a:ext cx="153072" cy="162928"/>
            </a:xfrm>
            <a:prstGeom prst="downArrow">
              <a:avLst/>
            </a:prstGeom>
            <a:solidFill>
              <a:srgbClr val="F7964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71" name="Rounded Rectangle 70"/>
            <p:cNvSpPr/>
            <p:nvPr/>
          </p:nvSpPr>
          <p:spPr bwMode="auto">
            <a:xfrm>
              <a:off x="5578093" y="1747609"/>
              <a:ext cx="1317158" cy="269034"/>
            </a:xfrm>
            <a:prstGeom prst="roundRect">
              <a:avLst/>
            </a:prstGeom>
            <a:solidFill>
              <a:srgbClr val="9BBB59"/>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PSS Tool</a:t>
              </a:r>
            </a:p>
          </p:txBody>
        </p:sp>
        <p:sp>
          <p:nvSpPr>
            <p:cNvPr id="72" name="Flowchart: Multidocument 71"/>
            <p:cNvSpPr/>
            <p:nvPr/>
          </p:nvSpPr>
          <p:spPr bwMode="auto">
            <a:xfrm>
              <a:off x="5308063" y="2195152"/>
              <a:ext cx="807102" cy="521041"/>
            </a:xfrm>
            <a:prstGeom prst="flowChartMultidocument">
              <a:avLst/>
            </a:prstGeom>
            <a:solidFill>
              <a:srgbClr val="FFC000"/>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UVM </a:t>
              </a:r>
            </a:p>
            <a:p>
              <a:pPr algn="ctr" defTabSz="514350"/>
              <a:r>
                <a:rPr lang="en-US" sz="600" dirty="0"/>
                <a:t>Sequences</a:t>
              </a:r>
            </a:p>
            <a:p>
              <a:pPr algn="ctr" defTabSz="514350"/>
              <a:endParaRPr lang="en-US" sz="600" dirty="0"/>
            </a:p>
          </p:txBody>
        </p:sp>
        <p:sp>
          <p:nvSpPr>
            <p:cNvPr id="74" name="Flowchart: Multidocument 73"/>
            <p:cNvSpPr/>
            <p:nvPr/>
          </p:nvSpPr>
          <p:spPr bwMode="auto">
            <a:xfrm>
              <a:off x="6367593" y="2216578"/>
              <a:ext cx="768175" cy="478190"/>
            </a:xfrm>
            <a:prstGeom prst="flowChartMultidocumen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600" dirty="0"/>
                <a:t>C-test</a:t>
              </a:r>
            </a:p>
          </p:txBody>
        </p:sp>
        <p:sp>
          <p:nvSpPr>
            <p:cNvPr id="75" name="Up-Down Arrow 74"/>
            <p:cNvSpPr/>
            <p:nvPr/>
          </p:nvSpPr>
          <p:spPr bwMode="auto">
            <a:xfrm>
              <a:off x="5635079" y="2026652"/>
              <a:ext cx="153072" cy="200018"/>
            </a:xfrm>
            <a:prstGeom prst="upDownArrow">
              <a:avLst/>
            </a:prstGeom>
            <a:solidFill>
              <a:srgbClr val="9BBB59"/>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76" name="Up-Down Arrow 75"/>
            <p:cNvSpPr/>
            <p:nvPr/>
          </p:nvSpPr>
          <p:spPr bwMode="auto">
            <a:xfrm>
              <a:off x="6675145" y="2026652"/>
              <a:ext cx="153072" cy="200018"/>
            </a:xfrm>
            <a:prstGeom prst="upDownArrow">
              <a:avLst/>
            </a:prstGeom>
            <a:solidFill>
              <a:srgbClr val="9BBB59"/>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77" name="Up-Down Arrow 76"/>
            <p:cNvSpPr/>
            <p:nvPr/>
          </p:nvSpPr>
          <p:spPr bwMode="auto">
            <a:xfrm rot="16200000">
              <a:off x="6083019" y="2276393"/>
              <a:ext cx="200165" cy="358559"/>
            </a:xfrm>
            <a:prstGeom prst="upDownArrow">
              <a:avLst/>
            </a:prstGeom>
            <a:solidFill>
              <a:srgbClr val="9BBB59"/>
            </a:solidFill>
            <a:ln w="9525" cap="flat" cmpd="sng" algn="ctr">
              <a:solidFill>
                <a:schemeClr val="tx1"/>
              </a:solidFill>
              <a:prstDash val="solid"/>
              <a:round/>
              <a:headEnd type="none" w="med" len="med"/>
              <a:tailEnd type="none" w="med" len="med"/>
            </a:ln>
            <a:effectLst/>
          </p:spPr>
          <p:txBody>
            <a:bodyPr vert="vert" wrap="none" lIns="50625" tIns="26325" rIns="50625" bIns="26325" numCol="1" rtlCol="0" anchor="ctr" anchorCtr="0" compatLnSpc="1">
              <a:prstTxWarp prst="textNoShape">
                <a:avLst/>
              </a:prstTxWarp>
            </a:bodyPr>
            <a:lstStyle/>
            <a:p>
              <a:pPr algn="ctr" defTabSz="514350"/>
              <a:r>
                <a:rPr lang="en-US" sz="500" dirty="0"/>
                <a:t>Sync</a:t>
              </a:r>
            </a:p>
          </p:txBody>
        </p:sp>
        <p:cxnSp>
          <p:nvCxnSpPr>
            <p:cNvPr id="31" name="Elbow Connector 30"/>
            <p:cNvCxnSpPr>
              <a:stCxn id="72" idx="1"/>
              <a:endCxn id="58" idx="1"/>
            </p:cNvCxnSpPr>
            <p:nvPr/>
          </p:nvCxnSpPr>
          <p:spPr>
            <a:xfrm rot="10800000" flipV="1">
              <a:off x="5302728" y="2455672"/>
              <a:ext cx="5336" cy="1399091"/>
            </a:xfrm>
            <a:prstGeom prst="bentConnector3">
              <a:avLst>
                <a:gd name="adj1" fmla="val 346127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74" idx="3"/>
              <a:endCxn id="60" idx="3"/>
            </p:cNvCxnSpPr>
            <p:nvPr/>
          </p:nvCxnSpPr>
          <p:spPr>
            <a:xfrm flipH="1">
              <a:off x="6682061" y="2455673"/>
              <a:ext cx="453707" cy="713470"/>
            </a:xfrm>
            <a:prstGeom prst="bentConnector3">
              <a:avLst>
                <a:gd name="adj1" fmla="val -3953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845170" y="4398711"/>
            <a:ext cx="1513043" cy="307777"/>
          </a:xfrm>
          <a:prstGeom prst="rect">
            <a:avLst/>
          </a:prstGeom>
          <a:noFill/>
        </p:spPr>
        <p:txBody>
          <a:bodyPr wrap="none" rtlCol="0">
            <a:spAutoFit/>
          </a:bodyPr>
          <a:lstStyle/>
          <a:p>
            <a:r>
              <a:rPr lang="en-US" sz="1400" b="1" dirty="0"/>
              <a:t>UVM Testbench</a:t>
            </a:r>
          </a:p>
        </p:txBody>
      </p:sp>
      <p:sp>
        <p:nvSpPr>
          <p:cNvPr id="81" name="TextBox 80"/>
          <p:cNvSpPr txBox="1"/>
          <p:nvPr/>
        </p:nvSpPr>
        <p:spPr>
          <a:xfrm>
            <a:off x="5471924" y="4389710"/>
            <a:ext cx="1472967" cy="307777"/>
          </a:xfrm>
          <a:prstGeom prst="rect">
            <a:avLst/>
          </a:prstGeom>
          <a:noFill/>
        </p:spPr>
        <p:txBody>
          <a:bodyPr wrap="none" rtlCol="0">
            <a:spAutoFit/>
          </a:bodyPr>
          <a:lstStyle/>
          <a:p>
            <a:r>
              <a:rPr lang="en-US" sz="1400" b="1" dirty="0"/>
              <a:t>SoC Testbench</a:t>
            </a:r>
          </a:p>
        </p:txBody>
      </p:sp>
      <p:pic>
        <p:nvPicPr>
          <p:cNvPr id="68" name="Picture 67">
            <a:extLst>
              <a:ext uri="{FF2B5EF4-FFF2-40B4-BE49-F238E27FC236}">
                <a16:creationId xmlns="" xmlns:a16="http://schemas.microsoft.com/office/drawing/2014/main" id="{308FFA0C-82FD-4FCE-BA88-6809F067FC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04911" y="3085395"/>
            <a:ext cx="343202" cy="213897"/>
          </a:xfrm>
          <a:prstGeom prst="rect">
            <a:avLst/>
          </a:prstGeom>
        </p:spPr>
      </p:pic>
    </p:spTree>
    <p:extLst>
      <p:ext uri="{BB962C8B-B14F-4D97-AF65-F5344CB8AC3E}">
        <p14:creationId xmlns:p14="http://schemas.microsoft.com/office/powerpoint/2010/main" val="1826596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771651" y="2626228"/>
            <a:ext cx="1911209" cy="1812602"/>
            <a:chOff x="1771651" y="2626228"/>
            <a:chExt cx="1911209" cy="1812602"/>
          </a:xfrm>
        </p:grpSpPr>
        <p:sp>
          <p:nvSpPr>
            <p:cNvPr id="23" name="Rectangle 22"/>
            <p:cNvSpPr/>
            <p:nvPr/>
          </p:nvSpPr>
          <p:spPr bwMode="auto">
            <a:xfrm>
              <a:off x="2399581" y="2805045"/>
              <a:ext cx="655348" cy="5420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24" name="Rectangle 23"/>
            <p:cNvSpPr/>
            <p:nvPr/>
          </p:nvSpPr>
          <p:spPr bwMode="auto">
            <a:xfrm>
              <a:off x="2399581" y="4192762"/>
              <a:ext cx="655348" cy="5420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25" name="TextBox 24"/>
            <p:cNvSpPr txBox="1"/>
            <p:nvPr/>
          </p:nvSpPr>
          <p:spPr>
            <a:xfrm>
              <a:off x="2581061" y="3393736"/>
              <a:ext cx="325730" cy="261610"/>
            </a:xfrm>
            <a:prstGeom prst="rect">
              <a:avLst/>
            </a:prstGeom>
            <a:noFill/>
          </p:spPr>
          <p:txBody>
            <a:bodyPr wrap="none" rtlCol="0">
              <a:spAutoFit/>
            </a:bodyPr>
            <a:lstStyle/>
            <a:p>
              <a:r>
                <a:rPr lang="en-US" sz="1100" b="1" dirty="0"/>
                <a:t>…</a:t>
              </a:r>
            </a:p>
          </p:txBody>
        </p:sp>
        <p:sp>
          <p:nvSpPr>
            <p:cNvPr id="14" name="Rounded Rectangle 13"/>
            <p:cNvSpPr/>
            <p:nvPr/>
          </p:nvSpPr>
          <p:spPr bwMode="auto">
            <a:xfrm>
              <a:off x="1832364" y="3110556"/>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13" name="Rounded Rectangle 12"/>
            <p:cNvSpPr/>
            <p:nvPr/>
          </p:nvSpPr>
          <p:spPr bwMode="auto">
            <a:xfrm>
              <a:off x="1802007" y="3083641"/>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12" name="Rounded Rectangle 11"/>
            <p:cNvSpPr/>
            <p:nvPr/>
          </p:nvSpPr>
          <p:spPr bwMode="auto">
            <a:xfrm>
              <a:off x="1771651" y="3051112"/>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38" name="Rounded Rectangle 37"/>
            <p:cNvSpPr/>
            <p:nvPr/>
          </p:nvSpPr>
          <p:spPr bwMode="auto">
            <a:xfrm>
              <a:off x="2923950" y="3110556"/>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39" name="Rounded Rectangle 38"/>
            <p:cNvSpPr/>
            <p:nvPr/>
          </p:nvSpPr>
          <p:spPr bwMode="auto">
            <a:xfrm>
              <a:off x="2893593" y="3083641"/>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sp>
          <p:nvSpPr>
            <p:cNvPr id="40" name="Rounded Rectangle 39"/>
            <p:cNvSpPr/>
            <p:nvPr/>
          </p:nvSpPr>
          <p:spPr bwMode="auto">
            <a:xfrm>
              <a:off x="2863237" y="3051112"/>
              <a:ext cx="758910" cy="890342"/>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700"/>
            </a:p>
          </p:txBody>
        </p:sp>
        <p:cxnSp>
          <p:nvCxnSpPr>
            <p:cNvPr id="48" name="Straight Arrow Connector 47"/>
            <p:cNvCxnSpPr>
              <a:stCxn id="23" idx="2"/>
              <a:endCxn id="12" idx="0"/>
            </p:cNvCxnSpPr>
            <p:nvPr/>
          </p:nvCxnSpPr>
          <p:spPr bwMode="auto">
            <a:xfrm flipH="1">
              <a:off x="2151107" y="2859247"/>
              <a:ext cx="576148" cy="19186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0" name="Straight Arrow Connector 49"/>
            <p:cNvCxnSpPr>
              <a:stCxn id="23" idx="2"/>
              <a:endCxn id="40" idx="0"/>
            </p:cNvCxnSpPr>
            <p:nvPr/>
          </p:nvCxnSpPr>
          <p:spPr bwMode="auto">
            <a:xfrm>
              <a:off x="2727255" y="2859247"/>
              <a:ext cx="515437" cy="19186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2" name="Straight Arrow Connector 51"/>
            <p:cNvCxnSpPr>
              <a:stCxn id="38" idx="2"/>
              <a:endCxn id="24" idx="0"/>
            </p:cNvCxnSpPr>
            <p:nvPr/>
          </p:nvCxnSpPr>
          <p:spPr bwMode="auto">
            <a:xfrm flipH="1">
              <a:off x="2727255" y="4000897"/>
              <a:ext cx="576150" cy="19186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5" name="Straight Arrow Connector 54"/>
            <p:cNvCxnSpPr>
              <a:stCxn id="14" idx="2"/>
              <a:endCxn id="24" idx="0"/>
            </p:cNvCxnSpPr>
            <p:nvPr/>
          </p:nvCxnSpPr>
          <p:spPr bwMode="auto">
            <a:xfrm>
              <a:off x="2211819" y="4000897"/>
              <a:ext cx="515436" cy="19186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7" name="Straight Arrow Connector 66"/>
            <p:cNvCxnSpPr>
              <a:stCxn id="7" idx="2"/>
              <a:endCxn id="23" idx="0"/>
            </p:cNvCxnSpPr>
            <p:nvPr/>
          </p:nvCxnSpPr>
          <p:spPr bwMode="auto">
            <a:xfrm flipH="1">
              <a:off x="2727255" y="2626228"/>
              <a:ext cx="1" cy="17881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9" name="Straight Arrow Connector 68"/>
            <p:cNvCxnSpPr>
              <a:stCxn id="24" idx="2"/>
              <a:endCxn id="11" idx="0"/>
            </p:cNvCxnSpPr>
            <p:nvPr/>
          </p:nvCxnSpPr>
          <p:spPr bwMode="auto">
            <a:xfrm>
              <a:off x="2727255" y="4246964"/>
              <a:ext cx="0" cy="19186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2" name="Title 1"/>
          <p:cNvSpPr>
            <a:spLocks noGrp="1"/>
          </p:cNvSpPr>
          <p:nvPr>
            <p:ph type="title"/>
          </p:nvPr>
        </p:nvSpPr>
        <p:spPr/>
        <p:txBody>
          <a:bodyPr/>
          <a:lstStyle/>
          <a:p>
            <a:r>
              <a:rPr lang="en-US"/>
              <a:t>Exec Block Types</a:t>
            </a:r>
            <a:endParaRPr lang="en-US" dirty="0"/>
          </a:p>
        </p:txBody>
      </p:sp>
      <p:sp>
        <p:nvSpPr>
          <p:cNvPr id="4" name="Content Placeholder 3"/>
          <p:cNvSpPr>
            <a:spLocks noGrp="1"/>
          </p:cNvSpPr>
          <p:nvPr>
            <p:ph idx="1"/>
          </p:nvPr>
        </p:nvSpPr>
        <p:spPr>
          <a:xfrm>
            <a:off x="457200" y="895350"/>
            <a:ext cx="8229600" cy="3371850"/>
          </a:xfrm>
        </p:spPr>
        <p:txBody>
          <a:bodyPr/>
          <a:lstStyle/>
          <a:p>
            <a:r>
              <a:rPr lang="en-US"/>
              <a:t>Specify mapping of PSS entities to their implementation</a:t>
            </a:r>
            <a:endParaRPr lang="en-US" dirty="0"/>
          </a:p>
        </p:txBody>
      </p:sp>
      <p:grpSp>
        <p:nvGrpSpPr>
          <p:cNvPr id="26" name="Group 25"/>
          <p:cNvGrpSpPr/>
          <p:nvPr/>
        </p:nvGrpSpPr>
        <p:grpSpPr>
          <a:xfrm>
            <a:off x="1835049" y="3079697"/>
            <a:ext cx="637486" cy="603206"/>
            <a:chOff x="1835049" y="3079697"/>
            <a:chExt cx="637486" cy="603206"/>
          </a:xfrm>
        </p:grpSpPr>
        <p:sp>
          <p:nvSpPr>
            <p:cNvPr id="8" name="Rounded Rectangle 7"/>
            <p:cNvSpPr/>
            <p:nvPr/>
          </p:nvSpPr>
          <p:spPr bwMode="auto">
            <a:xfrm>
              <a:off x="1835050" y="3079697"/>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pre_solve</a:t>
              </a:r>
              <a:endParaRPr lang="en-US" sz="700" dirty="0"/>
            </a:p>
          </p:txBody>
        </p:sp>
        <p:sp>
          <p:nvSpPr>
            <p:cNvPr id="9" name="Rounded Rectangle 8"/>
            <p:cNvSpPr/>
            <p:nvPr/>
          </p:nvSpPr>
          <p:spPr bwMode="auto">
            <a:xfrm>
              <a:off x="1835049" y="3290231"/>
              <a:ext cx="637485" cy="182138"/>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400" i="1" dirty="0">
                  <a:solidFill>
                    <a:schemeClr val="bg1"/>
                  </a:solidFill>
                </a:rPr>
                <a:t>constraint solving</a:t>
              </a:r>
            </a:p>
          </p:txBody>
        </p:sp>
        <p:sp>
          <p:nvSpPr>
            <p:cNvPr id="10" name="Rounded Rectangle 9"/>
            <p:cNvSpPr/>
            <p:nvPr/>
          </p:nvSpPr>
          <p:spPr bwMode="auto">
            <a:xfrm>
              <a:off x="1835050" y="3500765"/>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post_solve</a:t>
              </a:r>
              <a:endParaRPr lang="en-US" sz="700" dirty="0"/>
            </a:p>
          </p:txBody>
        </p:sp>
      </p:grpSp>
      <p:sp>
        <p:nvSpPr>
          <p:cNvPr id="29" name="Rounded Rectangle 28"/>
          <p:cNvSpPr/>
          <p:nvPr/>
        </p:nvSpPr>
        <p:spPr bwMode="auto">
          <a:xfrm>
            <a:off x="1835049" y="3712605"/>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a:t>body</a:t>
            </a:r>
          </a:p>
        </p:txBody>
      </p:sp>
      <p:grpSp>
        <p:nvGrpSpPr>
          <p:cNvPr id="27" name="Group 26"/>
          <p:cNvGrpSpPr/>
          <p:nvPr/>
        </p:nvGrpSpPr>
        <p:grpSpPr>
          <a:xfrm>
            <a:off x="2926635" y="3079697"/>
            <a:ext cx="637486" cy="815046"/>
            <a:chOff x="2926635" y="3079697"/>
            <a:chExt cx="637486" cy="815046"/>
          </a:xfrm>
        </p:grpSpPr>
        <p:sp>
          <p:nvSpPr>
            <p:cNvPr id="34" name="Rounded Rectangle 33"/>
            <p:cNvSpPr/>
            <p:nvPr/>
          </p:nvSpPr>
          <p:spPr bwMode="auto">
            <a:xfrm>
              <a:off x="2926636" y="3079697"/>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pre_solve</a:t>
              </a:r>
              <a:endParaRPr lang="en-US" sz="700" dirty="0"/>
            </a:p>
          </p:txBody>
        </p:sp>
        <p:sp>
          <p:nvSpPr>
            <p:cNvPr id="35" name="Rounded Rectangle 34"/>
            <p:cNvSpPr/>
            <p:nvPr/>
          </p:nvSpPr>
          <p:spPr bwMode="auto">
            <a:xfrm>
              <a:off x="2926635" y="3290231"/>
              <a:ext cx="637485" cy="182138"/>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400" i="1" dirty="0">
                  <a:solidFill>
                    <a:schemeClr val="bg1"/>
                  </a:solidFill>
                </a:rPr>
                <a:t>constraint solving</a:t>
              </a:r>
            </a:p>
          </p:txBody>
        </p:sp>
        <p:sp>
          <p:nvSpPr>
            <p:cNvPr id="36" name="Rounded Rectangle 35"/>
            <p:cNvSpPr/>
            <p:nvPr/>
          </p:nvSpPr>
          <p:spPr bwMode="auto">
            <a:xfrm>
              <a:off x="2926636" y="3500765"/>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post_solve</a:t>
              </a:r>
              <a:endParaRPr lang="en-US" sz="700" dirty="0"/>
            </a:p>
          </p:txBody>
        </p:sp>
        <p:sp>
          <p:nvSpPr>
            <p:cNvPr id="37" name="Rounded Rectangle 36"/>
            <p:cNvSpPr/>
            <p:nvPr/>
          </p:nvSpPr>
          <p:spPr bwMode="auto">
            <a:xfrm>
              <a:off x="2926636" y="3712605"/>
              <a:ext cx="637485"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a:t>body</a:t>
              </a:r>
            </a:p>
          </p:txBody>
        </p:sp>
      </p:grpSp>
      <p:sp>
        <p:nvSpPr>
          <p:cNvPr id="5" name="Rounded Rectangle 4"/>
          <p:cNvSpPr/>
          <p:nvPr/>
        </p:nvSpPr>
        <p:spPr bwMode="auto">
          <a:xfrm>
            <a:off x="3331582" y="1940375"/>
            <a:ext cx="637484"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a:t>header</a:t>
            </a:r>
          </a:p>
        </p:txBody>
      </p:sp>
      <p:grpSp>
        <p:nvGrpSpPr>
          <p:cNvPr id="16" name="Group 15"/>
          <p:cNvGrpSpPr/>
          <p:nvPr/>
        </p:nvGrpSpPr>
        <p:grpSpPr>
          <a:xfrm>
            <a:off x="2641489" y="2058545"/>
            <a:ext cx="167168" cy="359032"/>
            <a:chOff x="2641489" y="2058545"/>
            <a:chExt cx="167168" cy="359032"/>
          </a:xfrm>
        </p:grpSpPr>
        <p:sp>
          <p:nvSpPr>
            <p:cNvPr id="41" name="Oval 40"/>
            <p:cNvSpPr/>
            <p:nvPr/>
          </p:nvSpPr>
          <p:spPr bwMode="auto">
            <a:xfrm>
              <a:off x="2641489" y="2058545"/>
              <a:ext cx="167168" cy="16716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050"/>
            </a:p>
          </p:txBody>
        </p:sp>
        <p:cxnSp>
          <p:nvCxnSpPr>
            <p:cNvPr id="59" name="Straight Arrow Connector 58"/>
            <p:cNvCxnSpPr/>
            <p:nvPr/>
          </p:nvCxnSpPr>
          <p:spPr bwMode="auto">
            <a:xfrm>
              <a:off x="2725073" y="2225712"/>
              <a:ext cx="0" cy="19186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6" name="Rounded Rectangle 5"/>
          <p:cNvSpPr/>
          <p:nvPr/>
        </p:nvSpPr>
        <p:spPr bwMode="auto">
          <a:xfrm>
            <a:off x="3331581" y="2187345"/>
            <a:ext cx="637484"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a:t>declaration</a:t>
            </a:r>
          </a:p>
        </p:txBody>
      </p:sp>
      <p:sp>
        <p:nvSpPr>
          <p:cNvPr id="7" name="Rounded Rectangle 6"/>
          <p:cNvSpPr/>
          <p:nvPr/>
        </p:nvSpPr>
        <p:spPr bwMode="auto">
          <a:xfrm>
            <a:off x="2408513" y="2423202"/>
            <a:ext cx="637484" cy="203026"/>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run_start</a:t>
            </a:r>
            <a:endParaRPr lang="en-US" sz="700" dirty="0"/>
          </a:p>
        </p:txBody>
      </p:sp>
      <p:sp>
        <p:nvSpPr>
          <p:cNvPr id="11" name="Rounded Rectangle 10"/>
          <p:cNvSpPr/>
          <p:nvPr/>
        </p:nvSpPr>
        <p:spPr bwMode="auto">
          <a:xfrm>
            <a:off x="2408513" y="4438830"/>
            <a:ext cx="637484"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err="1"/>
              <a:t>run_end</a:t>
            </a:r>
            <a:endParaRPr lang="en-US" sz="700" dirty="0"/>
          </a:p>
        </p:txBody>
      </p:sp>
      <p:grpSp>
        <p:nvGrpSpPr>
          <p:cNvPr id="17" name="Group 16"/>
          <p:cNvGrpSpPr/>
          <p:nvPr/>
        </p:nvGrpSpPr>
        <p:grpSpPr>
          <a:xfrm>
            <a:off x="2643671" y="4620968"/>
            <a:ext cx="167168" cy="359033"/>
            <a:chOff x="2643671" y="4620968"/>
            <a:chExt cx="167168" cy="359033"/>
          </a:xfrm>
        </p:grpSpPr>
        <p:grpSp>
          <p:nvGrpSpPr>
            <p:cNvPr id="44" name="Group 43"/>
            <p:cNvGrpSpPr/>
            <p:nvPr/>
          </p:nvGrpSpPr>
          <p:grpSpPr>
            <a:xfrm>
              <a:off x="2643671" y="4812833"/>
              <a:ext cx="167168" cy="167168"/>
              <a:chOff x="4572000" y="2977415"/>
              <a:chExt cx="291737" cy="291737"/>
            </a:xfrm>
          </p:grpSpPr>
          <p:sp>
            <p:nvSpPr>
              <p:cNvPr id="42" name="Oval 41"/>
              <p:cNvSpPr/>
              <p:nvPr/>
            </p:nvSpPr>
            <p:spPr bwMode="auto">
              <a:xfrm>
                <a:off x="4572000" y="2977415"/>
                <a:ext cx="291737" cy="291737"/>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050"/>
              </a:p>
            </p:txBody>
          </p:sp>
          <p:sp>
            <p:nvSpPr>
              <p:cNvPr id="43" name="Oval 42"/>
              <p:cNvSpPr/>
              <p:nvPr/>
            </p:nvSpPr>
            <p:spPr bwMode="auto">
              <a:xfrm>
                <a:off x="4641668" y="3047975"/>
                <a:ext cx="152400" cy="150617"/>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050"/>
              </a:p>
            </p:txBody>
          </p:sp>
        </p:grpSp>
        <p:cxnSp>
          <p:nvCxnSpPr>
            <p:cNvPr id="71" name="Straight Arrow Connector 70"/>
            <p:cNvCxnSpPr>
              <a:stCxn id="11" idx="2"/>
              <a:endCxn id="42" idx="0"/>
            </p:cNvCxnSpPr>
            <p:nvPr/>
          </p:nvCxnSpPr>
          <p:spPr bwMode="auto">
            <a:xfrm>
              <a:off x="2727255" y="4620968"/>
              <a:ext cx="0" cy="1918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77" name="Flowchart: Document 76"/>
          <p:cNvSpPr/>
          <p:nvPr/>
        </p:nvSpPr>
        <p:spPr bwMode="auto">
          <a:xfrm>
            <a:off x="4575571" y="1616426"/>
            <a:ext cx="1768079" cy="2650774"/>
          </a:xfrm>
          <a:prstGeom prst="flowChart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700" b="1" dirty="0">
                <a:latin typeface="Consolas" panose="020B0609020204030204" pitchFamily="49" charset="0"/>
                <a:ea typeface="Calibri" panose="020F0502020204030204" pitchFamily="34" charset="0"/>
                <a:cs typeface="Consolas" panose="020B0609020204030204" pitchFamily="49" charset="0"/>
              </a:rPr>
              <a:t>#include &lt;</a:t>
            </a:r>
            <a:r>
              <a:rPr lang="en-US" sz="700" b="1" dirty="0" err="1">
                <a:latin typeface="Consolas" panose="020B0609020204030204" pitchFamily="49" charset="0"/>
                <a:ea typeface="Calibri" panose="020F0502020204030204" pitchFamily="34" charset="0"/>
                <a:cs typeface="Consolas" panose="020B0609020204030204" pitchFamily="49" charset="0"/>
              </a:rPr>
              <a:t>stdint.h</a:t>
            </a:r>
            <a:r>
              <a:rPr lang="en-US" sz="700" b="1" dirty="0">
                <a:latin typeface="Consolas" panose="020B0609020204030204" pitchFamily="49" charset="0"/>
                <a:ea typeface="Calibri" panose="020F0502020204030204" pitchFamily="34" charset="0"/>
                <a:cs typeface="Consolas" panose="020B0609020204030204" pitchFamily="49" charset="0"/>
              </a:rPr>
              <a:t>&gt;</a:t>
            </a:r>
          </a:p>
          <a:p>
            <a:pPr defTabSz="685800"/>
            <a:endParaRPr lang="en-US" sz="700" b="1" dirty="0">
              <a:latin typeface="Consolas" panose="020B0609020204030204" pitchFamily="49" charset="0"/>
              <a:ea typeface="Calibri" panose="020F0502020204030204" pitchFamily="34" charset="0"/>
              <a:cs typeface="Consolas" panose="020B0609020204030204" pitchFamily="49" charset="0"/>
            </a:endParaRP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void </a:t>
            </a:r>
            <a:r>
              <a:rPr lang="en-US" sz="700" b="1" dirty="0" err="1">
                <a:latin typeface="Consolas" panose="020B0609020204030204" pitchFamily="49" charset="0"/>
                <a:ea typeface="Calibri" panose="020F0502020204030204" pitchFamily="34" charset="0"/>
                <a:cs typeface="Consolas" panose="020B0609020204030204" pitchFamily="49" charset="0"/>
              </a:rPr>
              <a:t>declared_func</a:t>
            </a:r>
            <a:r>
              <a:rPr lang="en-US" sz="700" b="1" dirty="0">
                <a:latin typeface="Consolas" panose="020B0609020204030204" pitchFamily="49" charset="0"/>
                <a:ea typeface="Calibri" panose="020F0502020204030204" pitchFamily="34" charset="0"/>
                <a:cs typeface="Consolas" panose="020B0609020204030204" pitchFamily="49" charset="0"/>
              </a:rPr>
              <a:t>() {</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endParaRPr lang="en-US" sz="700" b="1" dirty="0">
              <a:latin typeface="Consolas" panose="020B0609020204030204" pitchFamily="49" charset="0"/>
              <a:ea typeface="Calibri" panose="020F0502020204030204" pitchFamily="34" charset="0"/>
              <a:cs typeface="Consolas" panose="020B0609020204030204" pitchFamily="49" charset="0"/>
            </a:endParaRP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void </a:t>
            </a:r>
            <a:r>
              <a:rPr lang="en-US" sz="700" b="1" dirty="0" err="1">
                <a:latin typeface="Consolas" panose="020B0609020204030204" pitchFamily="49" charset="0"/>
                <a:ea typeface="Calibri" panose="020F0502020204030204" pitchFamily="34" charset="0"/>
                <a:cs typeface="Consolas" panose="020B0609020204030204" pitchFamily="49" charset="0"/>
              </a:rPr>
              <a:t>test_main</a:t>
            </a:r>
            <a:r>
              <a:rPr lang="en-US" sz="700" b="1" dirty="0">
                <a:latin typeface="Consolas" panose="020B0609020204030204" pitchFamily="49" charset="0"/>
                <a:ea typeface="Calibri" panose="020F0502020204030204" pitchFamily="34" charset="0"/>
                <a:cs typeface="Consolas" panose="020B0609020204030204" pitchFamily="49" charset="0"/>
              </a:rPr>
              <a:t>() {</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  </a:t>
            </a:r>
            <a:r>
              <a:rPr lang="en-US" sz="700" b="1" dirty="0" err="1">
                <a:latin typeface="Consolas" panose="020B0609020204030204" pitchFamily="49" charset="0"/>
                <a:ea typeface="Calibri" panose="020F0502020204030204" pitchFamily="34" charset="0"/>
                <a:cs typeface="Consolas" panose="020B0609020204030204" pitchFamily="49" charset="0"/>
              </a:rPr>
              <a:t>do_run_start</a:t>
            </a:r>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  </a:t>
            </a:r>
            <a:r>
              <a:rPr lang="en-US" sz="700" b="1" dirty="0" err="1">
                <a:latin typeface="Consolas" panose="020B0609020204030204" pitchFamily="49" charset="0"/>
                <a:ea typeface="Calibri" panose="020F0502020204030204" pitchFamily="34" charset="0"/>
                <a:cs typeface="Consolas" panose="020B0609020204030204" pitchFamily="49" charset="0"/>
              </a:rPr>
              <a:t>fork_threads</a:t>
            </a:r>
            <a:r>
              <a:rPr lang="en-US" sz="700" b="1" dirty="0">
                <a:latin typeface="Consolas" panose="020B0609020204030204" pitchFamily="49" charset="0"/>
                <a:ea typeface="Calibri" panose="020F0502020204030204" pitchFamily="34" charset="0"/>
                <a:cs typeface="Consolas" panose="020B0609020204030204" pitchFamily="49" charset="0"/>
              </a:rPr>
              <a:t>();</a:t>
            </a:r>
          </a:p>
          <a:p>
            <a:r>
              <a:rPr lang="en-US" sz="700" b="1" dirty="0">
                <a:latin typeface="Consolas" panose="020B0609020204030204" pitchFamily="49" charset="0"/>
                <a:ea typeface="Calibri" panose="020F0502020204030204" pitchFamily="34" charset="0"/>
                <a:cs typeface="Consolas" panose="020B0609020204030204" pitchFamily="49" charset="0"/>
              </a:rPr>
              <a:t>  </a:t>
            </a:r>
            <a:r>
              <a:rPr lang="en-US" sz="700" b="1" dirty="0" err="1">
                <a:latin typeface="Consolas" panose="020B0609020204030204" pitchFamily="49" charset="0"/>
                <a:ea typeface="Calibri" panose="020F0502020204030204" pitchFamily="34" charset="0"/>
                <a:cs typeface="Consolas" panose="020B0609020204030204" pitchFamily="49" charset="0"/>
              </a:rPr>
              <a:t>do_run_end</a:t>
            </a:r>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endParaRPr lang="en-US" sz="700" b="1" dirty="0">
              <a:latin typeface="Consolas" panose="020B0609020204030204" pitchFamily="49" charset="0"/>
              <a:ea typeface="Calibri" panose="020F0502020204030204" pitchFamily="34" charset="0"/>
              <a:cs typeface="Consolas" panose="020B0609020204030204" pitchFamily="49" charset="0"/>
            </a:endParaRP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void thread0() {</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 step N</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  </a:t>
            </a:r>
            <a:r>
              <a:rPr lang="en-US" sz="700" b="1" dirty="0" err="1">
                <a:latin typeface="Consolas" panose="020B0609020204030204" pitchFamily="49" charset="0"/>
                <a:ea typeface="Calibri" panose="020F0502020204030204" pitchFamily="34" charset="0"/>
                <a:cs typeface="Consolas" panose="020B0609020204030204" pitchFamily="49" charset="0"/>
              </a:rPr>
              <a:t>do_body</a:t>
            </a:r>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endParaRPr lang="en-US" sz="700" b="1" dirty="0">
              <a:latin typeface="Consolas" panose="020B0609020204030204" pitchFamily="49" charset="0"/>
              <a:ea typeface="Calibri" panose="020F0502020204030204" pitchFamily="34" charset="0"/>
              <a:cs typeface="Consolas" panose="020B0609020204030204" pitchFamily="49" charset="0"/>
            </a:endParaRP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void thread1() {</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a:p>
            <a:pPr defTabSz="685800"/>
            <a:r>
              <a:rPr lang="en-US" sz="700" b="1" dirty="0">
                <a:latin typeface="Consolas" panose="020B0609020204030204" pitchFamily="49" charset="0"/>
                <a:ea typeface="Calibri" panose="020F0502020204030204" pitchFamily="34" charset="0"/>
                <a:cs typeface="Consolas" panose="020B0609020204030204" pitchFamily="49" charset="0"/>
              </a:rPr>
              <a:t>}</a:t>
            </a:r>
          </a:p>
        </p:txBody>
      </p:sp>
      <p:sp>
        <p:nvSpPr>
          <p:cNvPr id="73" name="Rounded Rectangle 72"/>
          <p:cNvSpPr/>
          <p:nvPr/>
        </p:nvSpPr>
        <p:spPr bwMode="auto">
          <a:xfrm>
            <a:off x="3331000" y="2446786"/>
            <a:ext cx="637484" cy="182138"/>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700" dirty="0"/>
              <a:t>file</a:t>
            </a:r>
          </a:p>
        </p:txBody>
      </p:sp>
      <p:sp>
        <p:nvSpPr>
          <p:cNvPr id="79" name="Flowchart: Document 78"/>
          <p:cNvSpPr/>
          <p:nvPr/>
        </p:nvSpPr>
        <p:spPr bwMode="auto">
          <a:xfrm>
            <a:off x="6741471" y="1616426"/>
            <a:ext cx="1768079" cy="352701"/>
          </a:xfrm>
          <a:prstGeom prst="flowChartDocument">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700" b="1" dirty="0" err="1">
                <a:latin typeface="Consolas" panose="020B0609020204030204" pitchFamily="49" charset="0"/>
                <a:ea typeface="Calibri" panose="020F0502020204030204" pitchFamily="34" charset="0"/>
                <a:cs typeface="Consolas" panose="020B0609020204030204" pitchFamily="49" charset="0"/>
              </a:rPr>
              <a:t>gcc</a:t>
            </a:r>
            <a:r>
              <a:rPr lang="en-US" sz="700" b="1" dirty="0">
                <a:latin typeface="Consolas" panose="020B0609020204030204" pitchFamily="49" charset="0"/>
                <a:ea typeface="Calibri" panose="020F0502020204030204" pitchFamily="34" charset="0"/>
                <a:cs typeface="Consolas" panose="020B0609020204030204" pitchFamily="49" charset="0"/>
              </a:rPr>
              <a:t> –c </a:t>
            </a:r>
            <a:r>
              <a:rPr lang="en-US" sz="700" b="1" dirty="0" err="1">
                <a:latin typeface="Consolas" panose="020B0609020204030204" pitchFamily="49" charset="0"/>
                <a:ea typeface="Calibri" panose="020F0502020204030204" pitchFamily="34" charset="0"/>
                <a:cs typeface="Consolas" panose="020B0609020204030204" pitchFamily="49" charset="0"/>
              </a:rPr>
              <a:t>test.c</a:t>
            </a:r>
            <a:r>
              <a:rPr lang="en-US" sz="700" b="1" dirty="0">
                <a:latin typeface="Consolas" panose="020B0609020204030204" pitchFamily="49" charset="0"/>
                <a:ea typeface="Calibri" panose="020F0502020204030204" pitchFamily="34" charset="0"/>
                <a:cs typeface="Consolas" panose="020B0609020204030204" pitchFamily="49" charset="0"/>
              </a:rPr>
              <a:t> –DBARE_METAL</a:t>
            </a:r>
          </a:p>
        </p:txBody>
      </p:sp>
      <p:sp>
        <p:nvSpPr>
          <p:cNvPr id="88" name="TextBox 87"/>
          <p:cNvSpPr txBox="1"/>
          <p:nvPr/>
        </p:nvSpPr>
        <p:spPr>
          <a:xfrm>
            <a:off x="4575571" y="1345345"/>
            <a:ext cx="612668" cy="307777"/>
          </a:xfrm>
          <a:prstGeom prst="rect">
            <a:avLst/>
          </a:prstGeom>
          <a:noFill/>
        </p:spPr>
        <p:txBody>
          <a:bodyPr wrap="none" rtlCol="0">
            <a:spAutoFit/>
          </a:bodyPr>
          <a:lstStyle/>
          <a:p>
            <a:r>
              <a:rPr lang="en-US" sz="1400" dirty="0" err="1"/>
              <a:t>test.c</a:t>
            </a:r>
            <a:endParaRPr lang="en-US" sz="1400" dirty="0"/>
          </a:p>
        </p:txBody>
      </p:sp>
      <p:sp>
        <p:nvSpPr>
          <p:cNvPr id="89" name="TextBox 88"/>
          <p:cNvSpPr txBox="1"/>
          <p:nvPr/>
        </p:nvSpPr>
        <p:spPr>
          <a:xfrm>
            <a:off x="6741471" y="1345345"/>
            <a:ext cx="712054" cy="307777"/>
          </a:xfrm>
          <a:prstGeom prst="rect">
            <a:avLst/>
          </a:prstGeom>
          <a:noFill/>
        </p:spPr>
        <p:txBody>
          <a:bodyPr wrap="none" rtlCol="0">
            <a:spAutoFit/>
          </a:bodyPr>
          <a:lstStyle/>
          <a:p>
            <a:r>
              <a:rPr lang="en-US" sz="1400" dirty="0"/>
              <a:t>test.sh</a:t>
            </a:r>
          </a:p>
        </p:txBody>
      </p:sp>
      <p:grpSp>
        <p:nvGrpSpPr>
          <p:cNvPr id="30" name="Group 29"/>
          <p:cNvGrpSpPr/>
          <p:nvPr/>
        </p:nvGrpSpPr>
        <p:grpSpPr>
          <a:xfrm>
            <a:off x="3522189" y="4000897"/>
            <a:ext cx="2556853" cy="772359"/>
            <a:chOff x="3405751" y="4227062"/>
            <a:chExt cx="2556853" cy="772359"/>
          </a:xfrm>
        </p:grpSpPr>
        <p:sp>
          <p:nvSpPr>
            <p:cNvPr id="90" name="Rectangle 89"/>
            <p:cNvSpPr/>
            <p:nvPr/>
          </p:nvSpPr>
          <p:spPr bwMode="auto">
            <a:xfrm>
              <a:off x="3405751" y="4626242"/>
              <a:ext cx="2556853" cy="373179"/>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67500" tIns="0" rIns="67500" bIns="34290" numCol="1" rtlCol="0" anchor="ctr" anchorCtr="0" compatLnSpc="1">
              <a:prstTxWarp prst="textNoShape">
                <a:avLst/>
              </a:prstTxWarp>
              <a:spAutoFit/>
            </a:bodyPr>
            <a:lstStyle/>
            <a:p>
              <a:pPr algn="ctr" defTabSz="685800"/>
              <a:r>
                <a:rPr lang="en-US" sz="1100" dirty="0"/>
                <a:t>Could be multiple threads on one core,</a:t>
              </a:r>
            </a:p>
            <a:p>
              <a:pPr algn="ctr" defTabSz="685800"/>
              <a:r>
                <a:rPr lang="en-US" sz="1100" dirty="0"/>
                <a:t>or threads running on different cores</a:t>
              </a:r>
            </a:p>
          </p:txBody>
        </p:sp>
        <p:cxnSp>
          <p:nvCxnSpPr>
            <p:cNvPr id="97" name="Straight Arrow Connector 96"/>
            <p:cNvCxnSpPr>
              <a:stCxn id="90" idx="0"/>
            </p:cNvCxnSpPr>
            <p:nvPr/>
          </p:nvCxnSpPr>
          <p:spPr bwMode="auto">
            <a:xfrm flipH="1" flipV="1">
              <a:off x="4553198" y="4227062"/>
              <a:ext cx="130980" cy="39918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grpSp>
      <p:grpSp>
        <p:nvGrpSpPr>
          <p:cNvPr id="108" name="Group 107"/>
          <p:cNvGrpSpPr/>
          <p:nvPr/>
        </p:nvGrpSpPr>
        <p:grpSpPr>
          <a:xfrm>
            <a:off x="6248399" y="3518760"/>
            <a:ext cx="1534981" cy="373179"/>
            <a:chOff x="6989674" y="2997348"/>
            <a:chExt cx="2046643" cy="497572"/>
          </a:xfrm>
        </p:grpSpPr>
        <p:sp>
          <p:nvSpPr>
            <p:cNvPr id="104" name="Rectangle 103"/>
            <p:cNvSpPr/>
            <p:nvPr/>
          </p:nvSpPr>
          <p:spPr bwMode="auto">
            <a:xfrm>
              <a:off x="7381933" y="2997348"/>
              <a:ext cx="1654384" cy="497572"/>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67500" tIns="0" rIns="67500" bIns="34290" numCol="1" rtlCol="0" anchor="ctr" anchorCtr="0" compatLnSpc="1">
              <a:prstTxWarp prst="textNoShape">
                <a:avLst/>
              </a:prstTxWarp>
              <a:spAutoFit/>
            </a:bodyPr>
            <a:lstStyle/>
            <a:p>
              <a:pPr algn="ctr" defTabSz="685800"/>
              <a:r>
                <a:rPr lang="en-US" sz="1100" dirty="0"/>
                <a:t>Could be SV </a:t>
              </a:r>
            </a:p>
            <a:p>
              <a:pPr algn="ctr" defTabSz="685800"/>
              <a:r>
                <a:rPr lang="en-US" sz="1100" dirty="0"/>
                <a:t>or other language</a:t>
              </a:r>
            </a:p>
          </p:txBody>
        </p:sp>
        <p:cxnSp>
          <p:nvCxnSpPr>
            <p:cNvPr id="105" name="Straight Arrow Connector 104"/>
            <p:cNvCxnSpPr>
              <a:stCxn id="104" idx="1"/>
            </p:cNvCxnSpPr>
            <p:nvPr/>
          </p:nvCxnSpPr>
          <p:spPr bwMode="auto">
            <a:xfrm flipH="1" flipV="1">
              <a:off x="6989674" y="3157066"/>
              <a:ext cx="392259" cy="89069"/>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grpSp>
    </p:spTree>
    <p:extLst>
      <p:ext uri="{BB962C8B-B14F-4D97-AF65-F5344CB8AC3E}">
        <p14:creationId xmlns:p14="http://schemas.microsoft.com/office/powerpoint/2010/main" val="691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7">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7">
                                            <p:txEl>
                                              <p:pRg st="19" end="1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xEl>
                                              <p:pRg st="20" end="2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xEl>
                                              <p:pRg st="21" end="2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xEl>
                                              <p:pRg st="13" end="1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7">
                                            <p:txEl>
                                              <p:pRg st="14" end="1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xEl>
                                              <p:pRg st="15" end="1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7">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6" grpId="0" animBg="1"/>
      <p:bldP spid="7" grpId="0" animBg="1"/>
      <p:bldP spid="11" grpId="0" animBg="1"/>
      <p:bldP spid="73" grpId="0" animBg="1"/>
      <p:bldP spid="79" grpId="0" animBg="1"/>
      <p:bldP spid="8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Strategies for Implementing Exec Blocks</a:t>
            </a:r>
          </a:p>
        </p:txBody>
      </p:sp>
      <p:sp>
        <p:nvSpPr>
          <p:cNvPr id="3" name="Content Placeholder 2"/>
          <p:cNvSpPr>
            <a:spLocks noGrp="1"/>
          </p:cNvSpPr>
          <p:nvPr>
            <p:ph idx="1"/>
          </p:nvPr>
        </p:nvSpPr>
        <p:spPr/>
        <p:txBody>
          <a:bodyPr/>
          <a:lstStyle/>
          <a:p>
            <a:r>
              <a:rPr lang="en-US" dirty="0"/>
              <a:t>Target Template: text templates for code generation</a:t>
            </a:r>
          </a:p>
          <a:p>
            <a:endParaRPr lang="en-US" dirty="0"/>
          </a:p>
          <a:p>
            <a:r>
              <a:rPr lang="en-US" dirty="0"/>
              <a:t>Import Function: import and call external </a:t>
            </a:r>
            <a:r>
              <a:rPr lang="en-US" dirty="0" smtClean="0"/>
              <a:t>procedures/functions, assign to non random attributes</a:t>
            </a:r>
            <a:endParaRPr lang="en-US" dirty="0"/>
          </a:p>
          <a:p>
            <a:endParaRPr lang="en-US" dirty="0"/>
          </a:p>
          <a:p>
            <a:r>
              <a:rPr lang="en-US" dirty="0"/>
              <a:t>Hardware/Software Interface: abstracted operations for registers, memory and interrupts</a:t>
            </a:r>
          </a:p>
        </p:txBody>
      </p:sp>
    </p:spTree>
    <p:extLst>
      <p:ext uri="{BB962C8B-B14F-4D97-AF65-F5344CB8AC3E}">
        <p14:creationId xmlns:p14="http://schemas.microsoft.com/office/powerpoint/2010/main" val="39294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B2263D1F-C2E9-425E-825B-E3946DDC8311}"/>
              </a:ext>
            </a:extLst>
          </p:cNvPr>
          <p:cNvGrpSpPr/>
          <p:nvPr/>
        </p:nvGrpSpPr>
        <p:grpSpPr>
          <a:xfrm>
            <a:off x="6370791" y="3257550"/>
            <a:ext cx="1793561" cy="1162304"/>
            <a:chOff x="6370791" y="3257550"/>
            <a:chExt cx="1793561" cy="1162304"/>
          </a:xfrm>
        </p:grpSpPr>
        <p:sp>
          <p:nvSpPr>
            <p:cNvPr id="16" name="Rectangle 15"/>
            <p:cNvSpPr/>
            <p:nvPr/>
          </p:nvSpPr>
          <p:spPr bwMode="auto">
            <a:xfrm>
              <a:off x="6370791" y="3257550"/>
              <a:ext cx="1793561" cy="1162304"/>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ea typeface="ヒラギノ角ゴ Pro W3" pitchFamily="1" charset="-128"/>
              </a:endParaRPr>
            </a:p>
          </p:txBody>
        </p:sp>
        <p:sp>
          <p:nvSpPr>
            <p:cNvPr id="18" name="Rectangle 17"/>
            <p:cNvSpPr/>
            <p:nvPr/>
          </p:nvSpPr>
          <p:spPr bwMode="auto">
            <a:xfrm>
              <a:off x="7470233" y="3292172"/>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23" name="Rectangle 22"/>
            <p:cNvSpPr/>
            <p:nvPr/>
          </p:nvSpPr>
          <p:spPr bwMode="auto">
            <a:xfrm>
              <a:off x="6855316" y="3615431"/>
              <a:ext cx="1282206" cy="75963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4" name="Left-Right Arrow 23"/>
            <p:cNvSpPr/>
            <p:nvPr/>
          </p:nvSpPr>
          <p:spPr bwMode="auto">
            <a:xfrm>
              <a:off x="7061768" y="3761638"/>
              <a:ext cx="1046227" cy="5667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5" name="Rectangle 24"/>
            <p:cNvSpPr/>
            <p:nvPr/>
          </p:nvSpPr>
          <p:spPr bwMode="auto">
            <a:xfrm>
              <a:off x="7030728" y="4168857"/>
              <a:ext cx="319681"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26" name="Diamond 25"/>
            <p:cNvSpPr/>
            <p:nvPr/>
          </p:nvSpPr>
          <p:spPr bwMode="auto">
            <a:xfrm>
              <a:off x="7001666" y="4226457"/>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7" name="Left-Right Arrow 26"/>
            <p:cNvSpPr/>
            <p:nvPr/>
          </p:nvSpPr>
          <p:spPr bwMode="auto">
            <a:xfrm>
              <a:off x="6885419" y="4226982"/>
              <a:ext cx="112671" cy="5812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8" name="Rectangle 27"/>
            <p:cNvSpPr/>
            <p:nvPr/>
          </p:nvSpPr>
          <p:spPr bwMode="auto">
            <a:xfrm>
              <a:off x="7844461" y="4168857"/>
              <a:ext cx="257980" cy="1842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29" name="Diamond 28"/>
            <p:cNvSpPr/>
            <p:nvPr/>
          </p:nvSpPr>
          <p:spPr bwMode="auto">
            <a:xfrm>
              <a:off x="6827295" y="4226982"/>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0" name="Diamond 29"/>
            <p:cNvSpPr/>
            <p:nvPr/>
          </p:nvSpPr>
          <p:spPr bwMode="auto">
            <a:xfrm>
              <a:off x="7263223" y="4139796"/>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1" name="Diamond 30"/>
            <p:cNvSpPr/>
            <p:nvPr/>
          </p:nvSpPr>
          <p:spPr bwMode="auto">
            <a:xfrm>
              <a:off x="7959614" y="4139795"/>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2" name="Left-Right Arrow 31"/>
            <p:cNvSpPr/>
            <p:nvPr/>
          </p:nvSpPr>
          <p:spPr bwMode="auto">
            <a:xfrm rot="5400000">
              <a:off x="7125186" y="3944863"/>
              <a:ext cx="33275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3" name="Left-Right Arrow 32"/>
            <p:cNvSpPr/>
            <p:nvPr/>
          </p:nvSpPr>
          <p:spPr bwMode="auto">
            <a:xfrm rot="5400000">
              <a:off x="7821468" y="3944972"/>
              <a:ext cx="332969"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4" name="Rectangle 33"/>
            <p:cNvSpPr/>
            <p:nvPr/>
          </p:nvSpPr>
          <p:spPr bwMode="auto">
            <a:xfrm>
              <a:off x="7470233" y="3936362"/>
              <a:ext cx="287042"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DMAC</a:t>
              </a:r>
            </a:p>
          </p:txBody>
        </p:sp>
        <p:sp>
          <p:nvSpPr>
            <p:cNvPr id="35" name="Diamond 34"/>
            <p:cNvSpPr/>
            <p:nvPr/>
          </p:nvSpPr>
          <p:spPr bwMode="auto">
            <a:xfrm>
              <a:off x="7582904" y="3907300"/>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6" name="Left-Right Arrow 35"/>
            <p:cNvSpPr/>
            <p:nvPr/>
          </p:nvSpPr>
          <p:spPr bwMode="auto">
            <a:xfrm rot="5400000">
              <a:off x="7562451" y="3828723"/>
              <a:ext cx="10047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7" name="Left-Right Arrow 36"/>
            <p:cNvSpPr/>
            <p:nvPr/>
          </p:nvSpPr>
          <p:spPr bwMode="auto">
            <a:xfrm rot="5400000">
              <a:off x="7549192" y="3680539"/>
              <a:ext cx="125548"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8" name="Diamond 37"/>
            <p:cNvSpPr/>
            <p:nvPr/>
          </p:nvSpPr>
          <p:spPr bwMode="auto">
            <a:xfrm>
              <a:off x="7582904" y="3587333"/>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9" name="Left-Right Arrow 38"/>
            <p:cNvSpPr/>
            <p:nvPr/>
          </p:nvSpPr>
          <p:spPr bwMode="auto">
            <a:xfrm>
              <a:off x="6714624" y="4226457"/>
              <a:ext cx="112671" cy="58124"/>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0" name="Rectangle 39"/>
            <p:cNvSpPr/>
            <p:nvPr/>
          </p:nvSpPr>
          <p:spPr bwMode="auto">
            <a:xfrm>
              <a:off x="6392472" y="4180745"/>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1" name="Left-Right Arrow 40"/>
            <p:cNvSpPr/>
            <p:nvPr/>
          </p:nvSpPr>
          <p:spPr bwMode="auto">
            <a:xfrm rot="5400000">
              <a:off x="7549192" y="3494607"/>
              <a:ext cx="125548" cy="56679"/>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2" name="Rectangle 41"/>
            <p:cNvSpPr/>
            <p:nvPr/>
          </p:nvSpPr>
          <p:spPr bwMode="auto">
            <a:xfrm>
              <a:off x="7452125" y="3309693"/>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pic>
          <p:nvPicPr>
            <p:cNvPr id="71" name="Picture 70">
              <a:extLst>
                <a:ext uri="{FF2B5EF4-FFF2-40B4-BE49-F238E27FC236}">
                  <a16:creationId xmlns="" xmlns:a16="http://schemas.microsoft.com/office/drawing/2014/main" id="{0FCF6A01-302B-438C-8B9E-E4BAAE25DB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0714" y="3260168"/>
              <a:ext cx="343202" cy="213897"/>
            </a:xfrm>
            <a:prstGeom prst="rect">
              <a:avLst/>
            </a:prstGeom>
          </p:spPr>
        </p:pic>
      </p:grpSp>
      <p:grpSp>
        <p:nvGrpSpPr>
          <p:cNvPr id="43" name="Group 42"/>
          <p:cNvGrpSpPr/>
          <p:nvPr/>
        </p:nvGrpSpPr>
        <p:grpSpPr>
          <a:xfrm>
            <a:off x="6370792" y="3257550"/>
            <a:ext cx="1793560" cy="1162304"/>
            <a:chOff x="4648200" y="3071074"/>
            <a:chExt cx="2286000" cy="1481425"/>
          </a:xfrm>
        </p:grpSpPr>
        <p:sp>
          <p:nvSpPr>
            <p:cNvPr id="44" name="Rectangle 43"/>
            <p:cNvSpPr/>
            <p:nvPr/>
          </p:nvSpPr>
          <p:spPr bwMode="auto">
            <a:xfrm>
              <a:off x="46482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45" name="Rectangle 44"/>
            <p:cNvSpPr/>
            <p:nvPr/>
          </p:nvSpPr>
          <p:spPr bwMode="auto">
            <a:xfrm>
              <a:off x="5265756" y="3305811"/>
              <a:ext cx="1634248" cy="118960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6" name="Rectangle 45"/>
            <p:cNvSpPr/>
            <p:nvPr/>
          </p:nvSpPr>
          <p:spPr bwMode="auto">
            <a:xfrm>
              <a:off x="6049504" y="3351545"/>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7" name="Left-Right Arrow 46"/>
            <p:cNvSpPr/>
            <p:nvPr/>
          </p:nvSpPr>
          <p:spPr bwMode="auto">
            <a:xfrm>
              <a:off x="55288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8" name="Rectangle 47"/>
            <p:cNvSpPr/>
            <p:nvPr/>
          </p:nvSpPr>
          <p:spPr bwMode="auto">
            <a:xfrm>
              <a:off x="54893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49" name="Diamond 48"/>
            <p:cNvSpPr/>
            <p:nvPr/>
          </p:nvSpPr>
          <p:spPr bwMode="auto">
            <a:xfrm>
              <a:off x="54522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0" name="Left-Right Arrow 49"/>
            <p:cNvSpPr/>
            <p:nvPr/>
          </p:nvSpPr>
          <p:spPr bwMode="auto">
            <a:xfrm>
              <a:off x="53041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1" name="Rectangle 50"/>
            <p:cNvSpPr/>
            <p:nvPr/>
          </p:nvSpPr>
          <p:spPr bwMode="auto">
            <a:xfrm>
              <a:off x="65264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52" name="Diamond 51"/>
            <p:cNvSpPr/>
            <p:nvPr/>
          </p:nvSpPr>
          <p:spPr bwMode="auto">
            <a:xfrm>
              <a:off x="52300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3" name="Diamond 52"/>
            <p:cNvSpPr/>
            <p:nvPr/>
          </p:nvSpPr>
          <p:spPr bwMode="auto">
            <a:xfrm>
              <a:off x="57856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4" name="Diamond 53"/>
            <p:cNvSpPr/>
            <p:nvPr/>
          </p:nvSpPr>
          <p:spPr bwMode="auto">
            <a:xfrm>
              <a:off x="66732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5" name="Left-Right Arrow 54"/>
            <p:cNvSpPr/>
            <p:nvPr/>
          </p:nvSpPr>
          <p:spPr bwMode="auto">
            <a:xfrm rot="5400000">
              <a:off x="56097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6" name="Left-Right Arrow 55"/>
            <p:cNvSpPr/>
            <p:nvPr/>
          </p:nvSpPr>
          <p:spPr bwMode="auto">
            <a:xfrm rot="5400000">
              <a:off x="64971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7" name="Rectangle 56"/>
            <p:cNvSpPr/>
            <p:nvPr/>
          </p:nvSpPr>
          <p:spPr bwMode="auto">
            <a:xfrm>
              <a:off x="6049504" y="3936260"/>
              <a:ext cx="3658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DMAC</a:t>
              </a:r>
            </a:p>
          </p:txBody>
        </p:sp>
        <p:sp>
          <p:nvSpPr>
            <p:cNvPr id="58" name="Diamond 57"/>
            <p:cNvSpPr/>
            <p:nvPr/>
          </p:nvSpPr>
          <p:spPr bwMode="auto">
            <a:xfrm>
              <a:off x="61931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9" name="Left-Right Arrow 58"/>
            <p:cNvSpPr/>
            <p:nvPr/>
          </p:nvSpPr>
          <p:spPr bwMode="auto">
            <a:xfrm rot="5400000">
              <a:off x="61670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0" name="Left-Right Arrow 59"/>
            <p:cNvSpPr/>
            <p:nvPr/>
          </p:nvSpPr>
          <p:spPr bwMode="auto">
            <a:xfrm rot="5400000">
              <a:off x="61501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1" name="Left-Right Arrow 60"/>
            <p:cNvSpPr/>
            <p:nvPr/>
          </p:nvSpPr>
          <p:spPr bwMode="auto">
            <a:xfrm>
              <a:off x="50864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2" name="Rectangle 61"/>
            <p:cNvSpPr/>
            <p:nvPr/>
          </p:nvSpPr>
          <p:spPr bwMode="auto">
            <a:xfrm>
              <a:off x="46758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63" name="Rectangle 62"/>
            <p:cNvSpPr/>
            <p:nvPr/>
          </p:nvSpPr>
          <p:spPr bwMode="auto">
            <a:xfrm>
              <a:off x="6026425" y="3373876"/>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dirty="0">
                  <a:ln>
                    <a:noFill/>
                  </a:ln>
                  <a:solidFill>
                    <a:schemeClr val="tx1"/>
                  </a:solidFill>
                  <a:effectLst/>
                </a:rPr>
                <a:t>CPU</a:t>
              </a:r>
              <a:endParaRPr kumimoji="0" lang="en-US" sz="400" i="0" u="none" strike="noStrike" cap="none" normalizeH="0" baseline="0" dirty="0">
                <a:ln>
                  <a:noFill/>
                </a:ln>
                <a:solidFill>
                  <a:schemeClr val="tx1"/>
                </a:solidFill>
                <a:effectLst/>
              </a:endParaRPr>
            </a:p>
          </p:txBody>
        </p:sp>
      </p:grpSp>
      <p:sp>
        <p:nvSpPr>
          <p:cNvPr id="22" name="Rectangle 21"/>
          <p:cNvSpPr/>
          <p:nvPr/>
        </p:nvSpPr>
        <p:spPr>
          <a:xfrm>
            <a:off x="5543547" y="971550"/>
            <a:ext cx="3448051" cy="2123658"/>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class </a:t>
            </a:r>
            <a:r>
              <a:rPr lang="en-US" sz="1200" b="1" dirty="0">
                <a:solidFill>
                  <a:srgbClr val="000000"/>
                </a:solidFill>
                <a:latin typeface="Consolas" panose="020B0609020204030204" pitchFamily="49" charset="0"/>
              </a:rPr>
              <a:t>uvm_test1 </a:t>
            </a:r>
            <a:r>
              <a:rPr lang="en-US" sz="1200" b="1" dirty="0">
                <a:solidFill>
                  <a:srgbClr val="0070C0"/>
                </a:solidFill>
                <a:latin typeface="Consolas" panose="020B0609020204030204" pitchFamily="49" charset="0"/>
              </a:rPr>
              <a:t>extends </a:t>
            </a:r>
            <a:r>
              <a:rPr lang="en-US" sz="1200" b="1" dirty="0" err="1">
                <a:solidFill>
                  <a:srgbClr val="000000"/>
                </a:solidFill>
                <a:latin typeface="Consolas" panose="020B0609020204030204" pitchFamily="49" charset="0"/>
              </a:rPr>
              <a:t>uvm_test_base</a:t>
            </a:r>
            <a:r>
              <a:rPr lang="en-US" sz="1200" b="1" dirty="0">
                <a:solidFill>
                  <a:srgbClr val="000000"/>
                </a:solidFill>
                <a:latin typeface="Consolas" panose="020B0609020204030204" pitchFamily="49" charset="0"/>
              </a:rPr>
              <a:t>;</a:t>
            </a:r>
          </a:p>
          <a:p>
            <a:endParaRPr lang="en-US" sz="1200" dirty="0">
              <a:latin typeface="Consolas" panose="020B0609020204030204" pitchFamily="49" charset="0"/>
            </a:endParaRPr>
          </a:p>
          <a:p>
            <a:r>
              <a:rPr lang="en-US" sz="1200" b="1" dirty="0">
                <a:solidFill>
                  <a:srgbClr val="800040"/>
                </a:solidFill>
                <a:latin typeface="Consolas" panose="020B0609020204030204" pitchFamily="49" charset="0"/>
              </a:rPr>
              <a:t>  </a:t>
            </a:r>
            <a:r>
              <a:rPr lang="en-US" sz="1200" b="1" dirty="0">
                <a:solidFill>
                  <a:srgbClr val="0070C0"/>
                </a:solidFill>
                <a:latin typeface="Consolas" panose="020B0609020204030204" pitchFamily="49" charset="0"/>
              </a:rPr>
              <a:t>virtual task </a:t>
            </a:r>
            <a:r>
              <a:rPr lang="en-US" sz="1200" b="1" dirty="0">
                <a:solidFill>
                  <a:srgbClr val="000000"/>
                </a:solidFill>
                <a:latin typeface="Consolas" panose="020B0609020204030204" pitchFamily="49" charset="0"/>
              </a:rPr>
              <a:t>body();</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800040"/>
                </a:solidFill>
                <a:latin typeface="Consolas" panose="020B0609020204030204" pitchFamily="49" charset="0"/>
              </a:rPr>
              <a:t>  </a:t>
            </a:r>
            <a:r>
              <a:rPr lang="en-US" sz="1200" b="1" dirty="0" err="1">
                <a:solidFill>
                  <a:srgbClr val="0070C0"/>
                </a:solidFill>
                <a:latin typeface="Consolas" panose="020B0609020204030204" pitchFamily="49" charset="0"/>
              </a:rPr>
              <a:t>endtask</a:t>
            </a:r>
            <a:endParaRPr lang="en-US" sz="1200" b="1" dirty="0">
              <a:solidFill>
                <a:srgbClr val="0070C0"/>
              </a:solidFill>
              <a:latin typeface="Consolas" panose="020B0609020204030204" pitchFamily="49" charset="0"/>
            </a:endParaRPr>
          </a:p>
          <a:p>
            <a:r>
              <a:rPr lang="en-US" sz="1200" b="1" dirty="0" err="1">
                <a:solidFill>
                  <a:srgbClr val="0070C0"/>
                </a:solidFill>
                <a:latin typeface="Consolas" panose="020B0609020204030204" pitchFamily="49" charset="0"/>
              </a:rPr>
              <a:t>endclass</a:t>
            </a:r>
            <a:endParaRPr lang="en-US" sz="1400" b="1" dirty="0">
              <a:solidFill>
                <a:srgbClr val="0070C0"/>
              </a:solidFill>
              <a:latin typeface="Consolas" panose="020B0609020204030204" pitchFamily="49" charset="0"/>
              <a:ea typeface="Calibri" panose="020F0502020204030204" pitchFamily="34" charset="0"/>
              <a:cs typeface="Consolas" panose="020B0609020204030204" pitchFamily="49" charset="0"/>
            </a:endParaRPr>
          </a:p>
        </p:txBody>
      </p:sp>
      <p:sp>
        <p:nvSpPr>
          <p:cNvPr id="70" name="Rectangle 69"/>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r>
              <a:rPr lang="en-US" sz="1200" dirty="0">
                <a:solidFill>
                  <a:srgbClr val="000000"/>
                </a:solidFill>
                <a:latin typeface="Consolas"/>
              </a:rPr>
              <a:t>}</a:t>
            </a:r>
          </a:p>
        </p:txBody>
      </p:sp>
      <p:sp>
        <p:nvSpPr>
          <p:cNvPr id="19" name="Rectangle 18"/>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b="1" dirty="0">
                <a:solidFill>
                  <a:srgbClr val="000000"/>
                </a:solidFill>
                <a:latin typeface="Consolas"/>
              </a:rPr>
              <a:t>  </a:t>
            </a:r>
            <a:r>
              <a:rPr lang="en-US" sz="1200" b="1" dirty="0">
                <a:solidFill>
                  <a:srgbClr val="0070C0"/>
                </a:solidFill>
                <a:latin typeface="Consolas"/>
              </a:rPr>
              <a:t>exec body </a:t>
            </a:r>
            <a:r>
              <a:rPr lang="en-US" sz="1200" b="1" dirty="0">
                <a:solidFill>
                  <a:srgbClr val="000000"/>
                </a:solidFill>
                <a:latin typeface="Consolas"/>
              </a:rPr>
              <a:t>SV = </a:t>
            </a:r>
            <a:r>
              <a:rPr lang="en-US" sz="1200" b="1" dirty="0">
                <a:solidFill>
                  <a:srgbClr val="0070C0"/>
                </a:solidFill>
                <a:latin typeface="Consolas"/>
              </a:rPr>
              <a:t>"""</a:t>
            </a:r>
          </a:p>
          <a:p>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data.size</a:t>
            </a:r>
            <a:r>
              <a:rPr lang="en-US" sz="1200" b="1" dirty="0">
                <a:solidFill>
                  <a:srgbClr val="0070C0"/>
                </a:solidFill>
                <a:latin typeface="Consolas"/>
              </a:rPr>
              <a:t>}}</a:t>
            </a:r>
            <a:r>
              <a:rPr lang="en-US" sz="1200" dirty="0">
                <a:solidFill>
                  <a:srgbClr val="000000"/>
                </a:solidFill>
                <a:latin typeface="Consolas"/>
              </a:rPr>
              <a:t> );</a:t>
            </a:r>
          </a:p>
          <a:p>
            <a:r>
              <a:rPr lang="en-US" sz="1200" dirty="0">
                <a:solidFill>
                  <a:srgbClr val="000000"/>
                </a:solidFill>
                <a:latin typeface="Consolas"/>
              </a:rPr>
              <a:t>    </a:t>
            </a:r>
            <a:r>
              <a:rPr lang="en-US" sz="1200" b="1" dirty="0">
                <a:solidFill>
                  <a:srgbClr val="0070C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p>
        </p:txBody>
      </p:sp>
      <p:sp>
        <p:nvSpPr>
          <p:cNvPr id="21" name="Rectangle 20"/>
          <p:cNvSpPr/>
          <p:nvPr/>
        </p:nvSpPr>
        <p:spPr>
          <a:xfrm>
            <a:off x="5543548" y="971550"/>
            <a:ext cx="3448051" cy="2123658"/>
          </a:xfrm>
          <a:prstGeom prst="rect">
            <a:avLst/>
          </a:prstGeom>
          <a:solidFill>
            <a:schemeClr val="bg1"/>
          </a:solidFill>
          <a:ln>
            <a:solidFill>
              <a:schemeClr val="tx1"/>
            </a:solidFill>
          </a:ln>
        </p:spPr>
        <p:txBody>
          <a:bodyPr wrap="square">
            <a:spAutoFit/>
          </a:bodyPr>
          <a:lstStyle/>
          <a:p>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main(</a:t>
            </a:r>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a:t>
            </a:r>
            <a:r>
              <a:rPr lang="en-US" sz="1200" b="1" dirty="0" err="1">
                <a:solidFill>
                  <a:srgbClr val="000000"/>
                </a:solidFill>
                <a:latin typeface="Consolas" panose="020B0609020204030204" pitchFamily="49" charset="0"/>
              </a:rPr>
              <a:t>argc</a:t>
            </a:r>
            <a:r>
              <a:rPr lang="en-US" sz="1200" b="1" dirty="0">
                <a:solidFill>
                  <a:srgbClr val="000000"/>
                </a:solidFill>
                <a:latin typeface="Consolas" panose="020B0609020204030204" pitchFamily="49" charset="0"/>
              </a:rPr>
              <a:t>, </a:t>
            </a:r>
            <a:r>
              <a:rPr lang="en-US" sz="1200" b="1" dirty="0">
                <a:solidFill>
                  <a:srgbClr val="0070C0"/>
                </a:solidFill>
                <a:latin typeface="Consolas" panose="020B0609020204030204" pitchFamily="49" charset="0"/>
              </a:rPr>
              <a:t>char </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argv</a:t>
            </a:r>
            <a:r>
              <a:rPr lang="en-US" sz="1200" b="1" dirty="0">
                <a:solidFill>
                  <a:srgbClr val="000000"/>
                </a:solidFill>
                <a:latin typeface="Consolas" panose="020B0609020204030204" pitchFamily="49" charset="0"/>
              </a:rPr>
              <a:t>) {</a:t>
            </a:r>
          </a:p>
          <a:p>
            <a:endParaRPr lang="en-US" sz="1200" dirty="0">
              <a:solidFill>
                <a:srgbClr val="3F7F5F"/>
              </a:solidFill>
              <a:latin typeface="Consolas" panose="020B0609020204030204" pitchFamily="49" charset="0"/>
            </a:endParaRPr>
          </a:p>
          <a:p>
            <a:endParaRPr lang="en-US" sz="1200" dirty="0">
              <a:solidFill>
                <a:srgbClr val="3F7F5F"/>
              </a:solidFill>
              <a:latin typeface="Consolas" panose="020B0609020204030204" pitchFamily="49" charset="0"/>
            </a:endParaRP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7F0055"/>
                </a:solidFill>
                <a:latin typeface="Consolas" panose="020B0609020204030204" pitchFamily="49" charset="0"/>
              </a:rPr>
              <a:t>    </a:t>
            </a:r>
            <a:r>
              <a:rPr lang="en-US" sz="1200" b="1" dirty="0">
                <a:solidFill>
                  <a:srgbClr val="0070C0"/>
                </a:solidFill>
                <a:latin typeface="Consolas" panose="020B0609020204030204" pitchFamily="49" charset="0"/>
              </a:rPr>
              <a:t>return </a:t>
            </a:r>
            <a:r>
              <a:rPr lang="en-US" sz="1200" b="1" dirty="0">
                <a:solidFill>
                  <a:srgbClr val="000000"/>
                </a:solidFill>
                <a:latin typeface="Consolas" panose="020B0609020204030204" pitchFamily="49" charset="0"/>
              </a:rPr>
              <a:t>0;</a:t>
            </a:r>
          </a:p>
          <a:p>
            <a:r>
              <a:rPr lang="en-US" sz="1200" dirty="0">
                <a:solidFill>
                  <a:srgbClr val="000000"/>
                </a:solidFill>
                <a:latin typeface="Consolas" panose="020B0609020204030204" pitchFamily="49" charset="0"/>
              </a:rPr>
              <a:t>}</a:t>
            </a:r>
          </a:p>
        </p:txBody>
      </p:sp>
      <p:sp>
        <p:nvSpPr>
          <p:cNvPr id="4" name="Rectangle 3"/>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dirty="0">
                <a:solidFill>
                  <a:srgbClr val="000000"/>
                </a:solidFill>
                <a:latin typeface="Consolas"/>
              </a:rPr>
              <a:t>  </a:t>
            </a:r>
            <a:r>
              <a:rPr lang="en-US" sz="1200" b="1" dirty="0">
                <a:solidFill>
                  <a:srgbClr val="0070C0"/>
                </a:solidFill>
                <a:latin typeface="Consolas"/>
              </a:rPr>
              <a:t>exec body </a:t>
            </a:r>
            <a:r>
              <a:rPr lang="en-US" sz="1200" b="1" dirty="0">
                <a:solidFill>
                  <a:srgbClr val="000000"/>
                </a:solidFill>
                <a:latin typeface="Consolas"/>
              </a:rPr>
              <a:t>C  =</a:t>
            </a:r>
            <a:r>
              <a:rPr lang="en-US" sz="1200" dirty="0">
                <a:solidFill>
                  <a:srgbClr val="000000"/>
                </a:solidFill>
                <a:latin typeface="Consolas"/>
              </a:rPr>
              <a:t> </a:t>
            </a:r>
            <a:r>
              <a:rPr lang="en-US" sz="1200" b="1" dirty="0">
                <a:solidFill>
                  <a:srgbClr val="0070C0"/>
                </a:solidFill>
                <a:latin typeface="Consolas"/>
              </a:rPr>
              <a:t>"""</a:t>
            </a:r>
            <a:br>
              <a:rPr lang="en-US" sz="1200" b="1" dirty="0">
                <a:solidFill>
                  <a:srgbClr val="0070C0"/>
                </a:solidFill>
                <a:latin typeface="Consolas"/>
              </a:rPr>
            </a:br>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br>
              <a:rPr lang="en-US" sz="1200" dirty="0">
                <a:solidFill>
                  <a:srgbClr val="000000"/>
                </a:solidFill>
                <a:latin typeface="Consolas"/>
              </a:rPr>
            </a:br>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data.stop_bits</a:t>
            </a:r>
            <a:r>
              <a:rPr lang="en-US" sz="1200" b="1" dirty="0">
                <a:solidFill>
                  <a:srgbClr val="0070C0"/>
                </a:solidFill>
                <a:latin typeface="Consolas"/>
              </a:rPr>
              <a:t>}}</a:t>
            </a:r>
            <a:r>
              <a:rPr lang="en-US" sz="1200" dirty="0">
                <a:solidFill>
                  <a:srgbClr val="000000"/>
                </a:solidFill>
                <a:latin typeface="Consolas"/>
              </a:rPr>
              <a:t>, </a:t>
            </a:r>
            <a:r>
              <a:rPr lang="en-US" sz="1200" b="1" dirty="0">
                <a:solidFill>
                  <a:srgbClr val="0070C0"/>
                </a:solidFill>
                <a:latin typeface="Consolas"/>
              </a:rPr>
              <a:t>{{</a:t>
            </a:r>
            <a:r>
              <a:rPr lang="en-US" sz="1200" dirty="0" err="1">
                <a:solidFill>
                  <a:srgbClr val="000000"/>
                </a:solidFill>
                <a:latin typeface="Consolas"/>
              </a:rPr>
              <a:t>data.size</a:t>
            </a:r>
            <a:r>
              <a:rPr lang="en-US" sz="1200" b="1" dirty="0">
                <a:solidFill>
                  <a:srgbClr val="0070C0"/>
                </a:solidFill>
                <a:latin typeface="Consolas"/>
              </a:rPr>
              <a:t>}}</a:t>
            </a:r>
            <a:r>
              <a:rPr lang="en-US" sz="1200" dirty="0">
                <a:solidFill>
                  <a:srgbClr val="000000"/>
                </a:solidFill>
                <a:latin typeface="Consolas"/>
              </a:rPr>
              <a:t> );</a:t>
            </a:r>
            <a:br>
              <a:rPr lang="en-US" sz="1200" dirty="0">
                <a:solidFill>
                  <a:srgbClr val="000000"/>
                </a:solidFill>
                <a:latin typeface="Consolas"/>
              </a:rPr>
            </a:br>
            <a:r>
              <a:rPr lang="en-US" sz="1200" dirty="0">
                <a:solidFill>
                  <a:srgbClr val="000000"/>
                </a:solidFill>
                <a:latin typeface="Consolas"/>
              </a:rPr>
              <a:t>    </a:t>
            </a:r>
            <a:r>
              <a:rPr lang="en-US" sz="1200" b="1" dirty="0">
                <a:solidFill>
                  <a:srgbClr val="0070C0"/>
                </a:solidFill>
                <a:latin typeface="Consolas"/>
              </a:rPr>
              <a:t>"""</a:t>
            </a:r>
            <a:br>
              <a:rPr lang="en-US" sz="1200" b="1" dirty="0">
                <a:solidFill>
                  <a:srgbClr val="0070C0"/>
                </a:solidFill>
                <a:latin typeface="Consolas"/>
              </a:rPr>
            </a:br>
            <a:r>
              <a:rPr lang="en-US" sz="1200" dirty="0">
                <a:solidFill>
                  <a:srgbClr val="000000"/>
                </a:solidFill>
                <a:latin typeface="Consolas"/>
              </a:rPr>
              <a:t>  }</a:t>
            </a:r>
          </a:p>
          <a:p>
            <a:r>
              <a:rPr lang="en-US" sz="1200" dirty="0">
                <a:solidFill>
                  <a:srgbClr val="000000"/>
                </a:solidFill>
                <a:latin typeface="Consolas"/>
              </a:rPr>
              <a:t>}</a:t>
            </a:r>
          </a:p>
        </p:txBody>
      </p:sp>
      <p:sp>
        <p:nvSpPr>
          <p:cNvPr id="8" name="Rectangle 7"/>
          <p:cNvSpPr/>
          <p:nvPr/>
        </p:nvSpPr>
        <p:spPr>
          <a:xfrm>
            <a:off x="5867400" y="1957179"/>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67400" y="2509832"/>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Target Template</a:t>
            </a:r>
          </a:p>
        </p:txBody>
      </p:sp>
      <p:grpSp>
        <p:nvGrpSpPr>
          <p:cNvPr id="6" name="Group 5"/>
          <p:cNvGrpSpPr/>
          <p:nvPr/>
        </p:nvGrpSpPr>
        <p:grpSpPr>
          <a:xfrm>
            <a:off x="5867400" y="2033379"/>
            <a:ext cx="525072" cy="2222140"/>
            <a:chOff x="5867400" y="2033379"/>
            <a:chExt cx="525072" cy="2222140"/>
          </a:xfrm>
        </p:grpSpPr>
        <p:cxnSp>
          <p:nvCxnSpPr>
            <p:cNvPr id="12" name="Elbow Connector 11"/>
            <p:cNvCxnSpPr>
              <a:stCxn id="8" idx="1"/>
              <a:endCxn id="40" idx="1"/>
            </p:cNvCxnSpPr>
            <p:nvPr/>
          </p:nvCxnSpPr>
          <p:spPr>
            <a:xfrm rot="10800000" flipH="1" flipV="1">
              <a:off x="5867400" y="2033379"/>
              <a:ext cx="525072" cy="2222140"/>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6" idx="1"/>
              <a:endCxn id="40" idx="1"/>
            </p:cNvCxnSpPr>
            <p:nvPr/>
          </p:nvCxnSpPr>
          <p:spPr>
            <a:xfrm rot="10800000" flipH="1" flipV="1">
              <a:off x="5867400" y="2586031"/>
              <a:ext cx="525072" cy="1669487"/>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337989" y="1787525"/>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337989" y="2297806"/>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490389" y="1863725"/>
            <a:ext cx="281417" cy="1520742"/>
            <a:chOff x="7490389" y="1863725"/>
            <a:chExt cx="281417" cy="1520742"/>
          </a:xfrm>
        </p:grpSpPr>
        <p:cxnSp>
          <p:nvCxnSpPr>
            <p:cNvPr id="77" name="Elbow Connector 76"/>
            <p:cNvCxnSpPr>
              <a:stCxn id="74" idx="3"/>
              <a:endCxn id="42" idx="3"/>
            </p:cNvCxnSpPr>
            <p:nvPr/>
          </p:nvCxnSpPr>
          <p:spPr>
            <a:xfrm>
              <a:off x="7490389" y="1863725"/>
              <a:ext cx="281417" cy="1520742"/>
            </a:xfrm>
            <a:prstGeom prst="bentConnector3">
              <a:avLst>
                <a:gd name="adj1" fmla="val 287285"/>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5" idx="3"/>
              <a:endCxn id="42" idx="3"/>
            </p:cNvCxnSpPr>
            <p:nvPr/>
          </p:nvCxnSpPr>
          <p:spPr>
            <a:xfrm>
              <a:off x="7490389" y="2374006"/>
              <a:ext cx="281417" cy="1010461"/>
            </a:xfrm>
            <a:prstGeom prst="bentConnector3">
              <a:avLst>
                <a:gd name="adj1" fmla="val 287285"/>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490389" y="1863725"/>
            <a:ext cx="281417" cy="1706173"/>
            <a:chOff x="7490389" y="1863725"/>
            <a:chExt cx="281417" cy="1706173"/>
          </a:xfrm>
        </p:grpSpPr>
        <p:cxnSp>
          <p:nvCxnSpPr>
            <p:cNvPr id="88" name="Elbow Connector 87"/>
            <p:cNvCxnSpPr>
              <a:stCxn id="74" idx="3"/>
              <a:endCxn id="63" idx="3"/>
            </p:cNvCxnSpPr>
            <p:nvPr/>
          </p:nvCxnSpPr>
          <p:spPr>
            <a:xfrm>
              <a:off x="7490389" y="1863725"/>
              <a:ext cx="281417" cy="1706173"/>
            </a:xfrm>
            <a:prstGeom prst="bentConnector3">
              <a:avLst>
                <a:gd name="adj1" fmla="val 286156"/>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75" idx="3"/>
              <a:endCxn id="63" idx="3"/>
            </p:cNvCxnSpPr>
            <p:nvPr/>
          </p:nvCxnSpPr>
          <p:spPr>
            <a:xfrm>
              <a:off x="7490389" y="2374006"/>
              <a:ext cx="281417" cy="1195892"/>
            </a:xfrm>
            <a:prstGeom prst="bentConnector3">
              <a:avLst>
                <a:gd name="adj1" fmla="val 288413"/>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780631" y="1576179"/>
            <a:ext cx="2961195" cy="914400"/>
            <a:chOff x="5410200" y="3028950"/>
            <a:chExt cx="2961195" cy="914400"/>
          </a:xfrm>
        </p:grpSpPr>
        <p:cxnSp>
          <p:nvCxnSpPr>
            <p:cNvPr id="10" name="Straight Arrow Connector 9"/>
            <p:cNvCxnSpPr/>
            <p:nvPr/>
          </p:nvCxnSpPr>
          <p:spPr bwMode="auto">
            <a:xfrm flipH="1">
              <a:off x="5410200" y="3409950"/>
              <a:ext cx="1600200" cy="53340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14" name="Straight Arrow Connector 13"/>
            <p:cNvCxnSpPr/>
            <p:nvPr/>
          </p:nvCxnSpPr>
          <p:spPr bwMode="auto">
            <a:xfrm>
              <a:off x="6477000" y="3486150"/>
              <a:ext cx="228600" cy="455550"/>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9" name="Rectangle 8"/>
            <p:cNvSpPr/>
            <p:nvPr/>
          </p:nvSpPr>
          <p:spPr bwMode="auto">
            <a:xfrm>
              <a:off x="6248400" y="3028950"/>
              <a:ext cx="2122995" cy="538609"/>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90000" tIns="0" rIns="90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"Moustache" notation</a:t>
              </a:r>
              <a:br>
                <a:rPr lang="en-US" sz="1600" dirty="0"/>
              </a:br>
              <a:r>
                <a:rPr lang="en-US" sz="1600" dirty="0"/>
                <a:t>to refer to PSS fields </a:t>
              </a:r>
            </a:p>
          </p:txBody>
        </p:sp>
      </p:grpSp>
    </p:spTree>
    <p:extLst>
      <p:ext uri="{BB962C8B-B14F-4D97-AF65-F5344CB8AC3E}">
        <p14:creationId xmlns:p14="http://schemas.microsoft.com/office/powerpoint/2010/main" val="35068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9" grpId="0" animBg="1"/>
      <p:bldP spid="21"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06F9A4F-05BB-489A-95C5-095D4EF73AED}"/>
              </a:ext>
            </a:extLst>
          </p:cNvPr>
          <p:cNvGrpSpPr/>
          <p:nvPr/>
        </p:nvGrpSpPr>
        <p:grpSpPr>
          <a:xfrm>
            <a:off x="6370791" y="3257025"/>
            <a:ext cx="1793561" cy="1162830"/>
            <a:chOff x="6370791" y="3257025"/>
            <a:chExt cx="1793561" cy="1162830"/>
          </a:xfrm>
        </p:grpSpPr>
        <p:sp>
          <p:nvSpPr>
            <p:cNvPr id="16" name="Rectangle 15"/>
            <p:cNvSpPr/>
            <p:nvPr/>
          </p:nvSpPr>
          <p:spPr bwMode="auto">
            <a:xfrm>
              <a:off x="6370791" y="3257551"/>
              <a:ext cx="1793561" cy="1162304"/>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ea typeface="ヒラギノ角ゴ Pro W3" pitchFamily="1" charset="-128"/>
              </a:endParaRPr>
            </a:p>
          </p:txBody>
        </p:sp>
        <p:sp>
          <p:nvSpPr>
            <p:cNvPr id="18" name="Rectangle 17"/>
            <p:cNvSpPr/>
            <p:nvPr/>
          </p:nvSpPr>
          <p:spPr bwMode="auto">
            <a:xfrm>
              <a:off x="7470233" y="3292173"/>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23" name="Rectangle 22"/>
            <p:cNvSpPr/>
            <p:nvPr/>
          </p:nvSpPr>
          <p:spPr bwMode="auto">
            <a:xfrm>
              <a:off x="6855317" y="3615432"/>
              <a:ext cx="1282206" cy="75963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4" name="Left-Right Arrow 23"/>
            <p:cNvSpPr/>
            <p:nvPr/>
          </p:nvSpPr>
          <p:spPr bwMode="auto">
            <a:xfrm>
              <a:off x="7061768" y="3761639"/>
              <a:ext cx="1046227" cy="5667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5" name="Rectangle 24"/>
            <p:cNvSpPr/>
            <p:nvPr/>
          </p:nvSpPr>
          <p:spPr bwMode="auto">
            <a:xfrm>
              <a:off x="7030728" y="4168858"/>
              <a:ext cx="319681"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26" name="Diamond 25"/>
            <p:cNvSpPr/>
            <p:nvPr/>
          </p:nvSpPr>
          <p:spPr bwMode="auto">
            <a:xfrm>
              <a:off x="7001666" y="4226459"/>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7" name="Left-Right Arrow 26"/>
            <p:cNvSpPr/>
            <p:nvPr/>
          </p:nvSpPr>
          <p:spPr bwMode="auto">
            <a:xfrm>
              <a:off x="6885419" y="4226984"/>
              <a:ext cx="112671" cy="5812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8" name="Rectangle 27"/>
            <p:cNvSpPr/>
            <p:nvPr/>
          </p:nvSpPr>
          <p:spPr bwMode="auto">
            <a:xfrm>
              <a:off x="7844461" y="4168858"/>
              <a:ext cx="257980" cy="1842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29" name="Diamond 28"/>
            <p:cNvSpPr/>
            <p:nvPr/>
          </p:nvSpPr>
          <p:spPr bwMode="auto">
            <a:xfrm>
              <a:off x="6827295" y="4226982"/>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0" name="Diamond 29"/>
            <p:cNvSpPr/>
            <p:nvPr/>
          </p:nvSpPr>
          <p:spPr bwMode="auto">
            <a:xfrm>
              <a:off x="7263223" y="4139797"/>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1" name="Diamond 30"/>
            <p:cNvSpPr/>
            <p:nvPr/>
          </p:nvSpPr>
          <p:spPr bwMode="auto">
            <a:xfrm>
              <a:off x="7959614" y="4139795"/>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2" name="Left-Right Arrow 31"/>
            <p:cNvSpPr/>
            <p:nvPr/>
          </p:nvSpPr>
          <p:spPr bwMode="auto">
            <a:xfrm rot="5400000">
              <a:off x="7125186" y="3944863"/>
              <a:ext cx="33275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3" name="Left-Right Arrow 32"/>
            <p:cNvSpPr/>
            <p:nvPr/>
          </p:nvSpPr>
          <p:spPr bwMode="auto">
            <a:xfrm rot="5400000">
              <a:off x="7821468" y="3944972"/>
              <a:ext cx="332969"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4" name="Rectangle 33"/>
            <p:cNvSpPr/>
            <p:nvPr/>
          </p:nvSpPr>
          <p:spPr bwMode="auto">
            <a:xfrm>
              <a:off x="7470233" y="3936362"/>
              <a:ext cx="287042"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DMAC</a:t>
              </a:r>
            </a:p>
          </p:txBody>
        </p:sp>
        <p:sp>
          <p:nvSpPr>
            <p:cNvPr id="35" name="Diamond 34"/>
            <p:cNvSpPr/>
            <p:nvPr/>
          </p:nvSpPr>
          <p:spPr bwMode="auto">
            <a:xfrm>
              <a:off x="7582904" y="3907300"/>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6" name="Left-Right Arrow 35"/>
            <p:cNvSpPr/>
            <p:nvPr/>
          </p:nvSpPr>
          <p:spPr bwMode="auto">
            <a:xfrm rot="5400000">
              <a:off x="7562451" y="3828723"/>
              <a:ext cx="10047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7" name="Left-Right Arrow 36"/>
            <p:cNvSpPr/>
            <p:nvPr/>
          </p:nvSpPr>
          <p:spPr bwMode="auto">
            <a:xfrm rot="5400000">
              <a:off x="7549192" y="3680539"/>
              <a:ext cx="125548"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8" name="Diamond 37"/>
            <p:cNvSpPr/>
            <p:nvPr/>
          </p:nvSpPr>
          <p:spPr bwMode="auto">
            <a:xfrm>
              <a:off x="7582904" y="3587333"/>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9" name="Left-Right Arrow 38"/>
            <p:cNvSpPr/>
            <p:nvPr/>
          </p:nvSpPr>
          <p:spPr bwMode="auto">
            <a:xfrm>
              <a:off x="6714624" y="4226457"/>
              <a:ext cx="112671" cy="58124"/>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0" name="Rectangle 39"/>
            <p:cNvSpPr/>
            <p:nvPr/>
          </p:nvSpPr>
          <p:spPr bwMode="auto">
            <a:xfrm>
              <a:off x="6392472" y="4180744"/>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1" name="Left-Right Arrow 40"/>
            <p:cNvSpPr/>
            <p:nvPr/>
          </p:nvSpPr>
          <p:spPr bwMode="auto">
            <a:xfrm rot="5400000">
              <a:off x="7549192" y="3494610"/>
              <a:ext cx="125549" cy="56679"/>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2" name="Rectangle 41"/>
            <p:cNvSpPr/>
            <p:nvPr/>
          </p:nvSpPr>
          <p:spPr bwMode="auto">
            <a:xfrm>
              <a:off x="7452127" y="3309692"/>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pic>
          <p:nvPicPr>
            <p:cNvPr id="65" name="Picture 64">
              <a:extLst>
                <a:ext uri="{FF2B5EF4-FFF2-40B4-BE49-F238E27FC236}">
                  <a16:creationId xmlns="" xmlns:a16="http://schemas.microsoft.com/office/drawing/2014/main" id="{E594301E-E877-4BA7-9CF2-52A7EA5976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3271" y="3257025"/>
              <a:ext cx="343202" cy="213897"/>
            </a:xfrm>
            <a:prstGeom prst="rect">
              <a:avLst/>
            </a:prstGeom>
          </p:spPr>
        </p:pic>
      </p:grpSp>
      <p:grpSp>
        <p:nvGrpSpPr>
          <p:cNvPr id="43" name="Group 42"/>
          <p:cNvGrpSpPr/>
          <p:nvPr/>
        </p:nvGrpSpPr>
        <p:grpSpPr>
          <a:xfrm>
            <a:off x="6370792" y="3257550"/>
            <a:ext cx="1793560" cy="1162304"/>
            <a:chOff x="4648200" y="3071074"/>
            <a:chExt cx="2286000" cy="1481425"/>
          </a:xfrm>
        </p:grpSpPr>
        <p:sp>
          <p:nvSpPr>
            <p:cNvPr id="44" name="Rectangle 43"/>
            <p:cNvSpPr/>
            <p:nvPr/>
          </p:nvSpPr>
          <p:spPr bwMode="auto">
            <a:xfrm>
              <a:off x="46482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45" name="Rectangle 44"/>
            <p:cNvSpPr/>
            <p:nvPr/>
          </p:nvSpPr>
          <p:spPr bwMode="auto">
            <a:xfrm>
              <a:off x="5265756" y="3305811"/>
              <a:ext cx="1634248" cy="118960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6" name="Rectangle 45"/>
            <p:cNvSpPr/>
            <p:nvPr/>
          </p:nvSpPr>
          <p:spPr bwMode="auto">
            <a:xfrm>
              <a:off x="6049504" y="3351545"/>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7" name="Left-Right Arrow 46"/>
            <p:cNvSpPr/>
            <p:nvPr/>
          </p:nvSpPr>
          <p:spPr bwMode="auto">
            <a:xfrm>
              <a:off x="55288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8" name="Rectangle 47"/>
            <p:cNvSpPr/>
            <p:nvPr/>
          </p:nvSpPr>
          <p:spPr bwMode="auto">
            <a:xfrm>
              <a:off x="54893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49" name="Diamond 48"/>
            <p:cNvSpPr/>
            <p:nvPr/>
          </p:nvSpPr>
          <p:spPr bwMode="auto">
            <a:xfrm>
              <a:off x="54522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0" name="Left-Right Arrow 49"/>
            <p:cNvSpPr/>
            <p:nvPr/>
          </p:nvSpPr>
          <p:spPr bwMode="auto">
            <a:xfrm>
              <a:off x="53041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1" name="Rectangle 50"/>
            <p:cNvSpPr/>
            <p:nvPr/>
          </p:nvSpPr>
          <p:spPr bwMode="auto">
            <a:xfrm>
              <a:off x="65264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52" name="Diamond 51"/>
            <p:cNvSpPr/>
            <p:nvPr/>
          </p:nvSpPr>
          <p:spPr bwMode="auto">
            <a:xfrm>
              <a:off x="52300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3" name="Diamond 52"/>
            <p:cNvSpPr/>
            <p:nvPr/>
          </p:nvSpPr>
          <p:spPr bwMode="auto">
            <a:xfrm>
              <a:off x="57856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4" name="Diamond 53"/>
            <p:cNvSpPr/>
            <p:nvPr/>
          </p:nvSpPr>
          <p:spPr bwMode="auto">
            <a:xfrm>
              <a:off x="66732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5" name="Left-Right Arrow 54"/>
            <p:cNvSpPr/>
            <p:nvPr/>
          </p:nvSpPr>
          <p:spPr bwMode="auto">
            <a:xfrm rot="5400000">
              <a:off x="56097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6" name="Left-Right Arrow 55"/>
            <p:cNvSpPr/>
            <p:nvPr/>
          </p:nvSpPr>
          <p:spPr bwMode="auto">
            <a:xfrm rot="5400000">
              <a:off x="64971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7" name="Rectangle 56"/>
            <p:cNvSpPr/>
            <p:nvPr/>
          </p:nvSpPr>
          <p:spPr bwMode="auto">
            <a:xfrm>
              <a:off x="6049504" y="3936260"/>
              <a:ext cx="3658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DMAC</a:t>
              </a:r>
            </a:p>
          </p:txBody>
        </p:sp>
        <p:sp>
          <p:nvSpPr>
            <p:cNvPr id="58" name="Diamond 57"/>
            <p:cNvSpPr/>
            <p:nvPr/>
          </p:nvSpPr>
          <p:spPr bwMode="auto">
            <a:xfrm>
              <a:off x="61931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9" name="Left-Right Arrow 58"/>
            <p:cNvSpPr/>
            <p:nvPr/>
          </p:nvSpPr>
          <p:spPr bwMode="auto">
            <a:xfrm rot="5400000">
              <a:off x="61670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0" name="Left-Right Arrow 59"/>
            <p:cNvSpPr/>
            <p:nvPr/>
          </p:nvSpPr>
          <p:spPr bwMode="auto">
            <a:xfrm rot="5400000">
              <a:off x="61501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1" name="Left-Right Arrow 60"/>
            <p:cNvSpPr/>
            <p:nvPr/>
          </p:nvSpPr>
          <p:spPr bwMode="auto">
            <a:xfrm>
              <a:off x="50864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2" name="Rectangle 61"/>
            <p:cNvSpPr/>
            <p:nvPr/>
          </p:nvSpPr>
          <p:spPr bwMode="auto">
            <a:xfrm>
              <a:off x="46758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63" name="Rectangle 62"/>
            <p:cNvSpPr/>
            <p:nvPr/>
          </p:nvSpPr>
          <p:spPr bwMode="auto">
            <a:xfrm>
              <a:off x="6026425" y="3373876"/>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dirty="0">
                  <a:ln>
                    <a:noFill/>
                  </a:ln>
                  <a:solidFill>
                    <a:schemeClr val="tx1"/>
                  </a:solidFill>
                  <a:effectLst/>
                </a:rPr>
                <a:t>CPU</a:t>
              </a:r>
              <a:endParaRPr kumimoji="0" lang="en-US" sz="400" i="0" u="none" strike="noStrike" cap="none" normalizeH="0" baseline="0" dirty="0">
                <a:ln>
                  <a:noFill/>
                </a:ln>
                <a:solidFill>
                  <a:schemeClr val="tx1"/>
                </a:solidFill>
                <a:effectLst/>
              </a:endParaRPr>
            </a:p>
          </p:txBody>
        </p:sp>
      </p:grpSp>
      <p:sp>
        <p:nvSpPr>
          <p:cNvPr id="70" name="Rectangle 69"/>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dirty="0">
              <a:solidFill>
                <a:srgbClr val="0070C0"/>
              </a:solidFill>
              <a:latin typeface="Consolas"/>
            </a:endParaRPr>
          </a:p>
          <a:p>
            <a:endParaRPr lang="en-US" sz="1200" dirty="0">
              <a:solidFill>
                <a:srgbClr val="0070C0"/>
              </a:solidFill>
              <a:latin typeface="Consolas"/>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r>
              <a:rPr lang="en-US" sz="1200" dirty="0">
                <a:solidFill>
                  <a:srgbClr val="000000"/>
                </a:solidFill>
                <a:latin typeface="Consolas"/>
              </a:rPr>
              <a:t>}</a:t>
            </a:r>
          </a:p>
        </p:txBody>
      </p:sp>
      <p:sp>
        <p:nvSpPr>
          <p:cNvPr id="19" name="Rectangle 18"/>
          <p:cNvSpPr/>
          <p:nvPr/>
        </p:nvSpPr>
        <p:spPr>
          <a:xfrm>
            <a:off x="76200" y="981075"/>
            <a:ext cx="5105400" cy="2492990"/>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a:t>
            </a: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r>
              <a:rPr lang="en-US" sz="1200" dirty="0">
                <a:solidFill>
                  <a:srgbClr val="000000"/>
                </a:solidFill>
                <a:latin typeface="Consolas"/>
              </a:rPr>
              <a:t>}</a:t>
            </a:r>
          </a:p>
        </p:txBody>
      </p:sp>
      <p:sp>
        <p:nvSpPr>
          <p:cNvPr id="69" name="Rectangle 68"/>
          <p:cNvSpPr/>
          <p:nvPr/>
        </p:nvSpPr>
        <p:spPr>
          <a:xfrm>
            <a:off x="76200" y="981075"/>
            <a:ext cx="5105400" cy="2492990"/>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a:t>
            </a: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r>
              <a:rPr lang="en-US" sz="1200" dirty="0">
                <a:solidFill>
                  <a:srgbClr val="000000"/>
                </a:solidFill>
                <a:latin typeface="Consolas"/>
              </a:rPr>
              <a:t>  </a:t>
            </a:r>
            <a:r>
              <a:rPr lang="en-US" sz="1200" b="1" dirty="0">
                <a:solidFill>
                  <a:srgbClr val="0070C0"/>
                </a:solidFill>
                <a:latin typeface="Consolas"/>
              </a:rPr>
              <a:t>exec body {</a:t>
            </a:r>
          </a:p>
          <a:p>
            <a:r>
              <a:rPr lang="en-US" sz="1200" dirty="0">
                <a:solidFill>
                  <a:srgbClr val="000000"/>
                </a:solidFill>
                <a:latin typeface="Consolas"/>
              </a:rPr>
              <a:t>    </a:t>
            </a:r>
            <a:r>
              <a:rPr lang="en-US" sz="1200" dirty="0" err="1">
                <a:solidFill>
                  <a:srgbClr val="000000"/>
                </a:solidFill>
                <a:latin typeface="Consolas"/>
              </a:rPr>
              <a:t>init_uart_rx</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data.stop_bits</a:t>
            </a:r>
            <a:r>
              <a:rPr lang="en-US" sz="1200" b="1" dirty="0">
                <a:solidFill>
                  <a:srgbClr val="0070C0"/>
                </a:solidFill>
                <a:latin typeface="Consolas"/>
              </a:rPr>
              <a:t>  </a:t>
            </a:r>
            <a:r>
              <a:rPr lang="en-US" sz="1200" dirty="0">
                <a:solidFill>
                  <a:srgbClr val="000000"/>
                </a:solidFill>
                <a:latin typeface="Consolas"/>
              </a:rPr>
              <a:t> );</a:t>
            </a:r>
          </a:p>
          <a:p>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data.stop_bits</a:t>
            </a:r>
            <a:r>
              <a:rPr lang="en-US" sz="1200" b="1" dirty="0">
                <a:solidFill>
                  <a:srgbClr val="0070C0"/>
                </a:solidFill>
                <a:latin typeface="Consolas"/>
              </a:rPr>
              <a:t>  </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data.size</a:t>
            </a:r>
            <a:r>
              <a:rPr lang="en-US" sz="1200" b="1" dirty="0">
                <a:solidFill>
                  <a:srgbClr val="0070C0"/>
                </a:solidFill>
                <a:latin typeface="Consolas"/>
              </a:rPr>
              <a:t>  </a:t>
            </a:r>
            <a:r>
              <a:rPr lang="en-US" sz="1200" dirty="0">
                <a:solidFill>
                  <a:srgbClr val="000000"/>
                </a:solidFill>
                <a:latin typeface="Consolas"/>
              </a:rPr>
              <a:t> );</a:t>
            </a:r>
          </a:p>
          <a:p>
            <a:r>
              <a:rPr lang="en-US" sz="1200" dirty="0">
                <a:solidFill>
                  <a:srgbClr val="000000"/>
                </a:solidFill>
                <a:latin typeface="Consolas"/>
              </a:rPr>
              <a:t>  </a:t>
            </a:r>
            <a:r>
              <a:rPr lang="en-US" sz="1200" b="1" dirty="0">
                <a:solidFill>
                  <a:srgbClr val="0070C0"/>
                </a:solidFill>
                <a:latin typeface="Consolas"/>
              </a:rPr>
              <a:t>}</a:t>
            </a:r>
          </a:p>
          <a:p>
            <a:r>
              <a:rPr lang="en-US" sz="1200" dirty="0">
                <a:solidFill>
                  <a:srgbClr val="000000"/>
                </a:solidFill>
                <a:latin typeface="Consolas"/>
              </a:rPr>
              <a:t>  </a:t>
            </a:r>
          </a:p>
          <a:p>
            <a:r>
              <a:rPr lang="en-US" sz="1200" dirty="0">
                <a:solidFill>
                  <a:srgbClr val="000000"/>
                </a:solidFill>
                <a:latin typeface="Consolas"/>
              </a:rPr>
              <a:t>}</a:t>
            </a:r>
          </a:p>
        </p:txBody>
      </p:sp>
      <p:sp>
        <p:nvSpPr>
          <p:cNvPr id="22" name="Rectangle 21"/>
          <p:cNvSpPr/>
          <p:nvPr/>
        </p:nvSpPr>
        <p:spPr>
          <a:xfrm>
            <a:off x="5543547" y="971550"/>
            <a:ext cx="3448051" cy="2123658"/>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class </a:t>
            </a:r>
            <a:r>
              <a:rPr lang="en-US" sz="1200" b="1" dirty="0">
                <a:solidFill>
                  <a:srgbClr val="000000"/>
                </a:solidFill>
                <a:latin typeface="Consolas" panose="020B0609020204030204" pitchFamily="49" charset="0"/>
              </a:rPr>
              <a:t>uvm_test1 </a:t>
            </a:r>
            <a:r>
              <a:rPr lang="en-US" sz="1200" b="1" dirty="0">
                <a:solidFill>
                  <a:srgbClr val="0070C0"/>
                </a:solidFill>
                <a:latin typeface="Consolas" panose="020B0609020204030204" pitchFamily="49" charset="0"/>
              </a:rPr>
              <a:t>extends </a:t>
            </a:r>
            <a:r>
              <a:rPr lang="en-US" sz="1200" b="1" dirty="0" err="1">
                <a:solidFill>
                  <a:srgbClr val="000000"/>
                </a:solidFill>
                <a:latin typeface="Consolas" panose="020B0609020204030204" pitchFamily="49" charset="0"/>
              </a:rPr>
              <a:t>uvm_test_base</a:t>
            </a:r>
            <a:r>
              <a:rPr lang="en-US" sz="1200" b="1" dirty="0">
                <a:solidFill>
                  <a:srgbClr val="000000"/>
                </a:solidFill>
                <a:latin typeface="Consolas" panose="020B0609020204030204" pitchFamily="49" charset="0"/>
              </a:rPr>
              <a:t>;</a:t>
            </a:r>
          </a:p>
          <a:p>
            <a:endParaRPr lang="en-US" sz="1200" dirty="0">
              <a:latin typeface="Consolas" panose="020B0609020204030204" pitchFamily="49" charset="0"/>
            </a:endParaRPr>
          </a:p>
          <a:p>
            <a:r>
              <a:rPr lang="en-US" sz="1200" b="1" dirty="0">
                <a:solidFill>
                  <a:srgbClr val="800040"/>
                </a:solidFill>
                <a:latin typeface="Consolas" panose="020B0609020204030204" pitchFamily="49" charset="0"/>
              </a:rPr>
              <a:t>  </a:t>
            </a:r>
            <a:r>
              <a:rPr lang="en-US" sz="1200" b="1" dirty="0">
                <a:solidFill>
                  <a:srgbClr val="0070C0"/>
                </a:solidFill>
                <a:latin typeface="Consolas" panose="020B0609020204030204" pitchFamily="49" charset="0"/>
              </a:rPr>
              <a:t>virtual task </a:t>
            </a:r>
            <a:r>
              <a:rPr lang="en-US" sz="1200" b="1" dirty="0">
                <a:solidFill>
                  <a:srgbClr val="000000"/>
                </a:solidFill>
                <a:latin typeface="Consolas" panose="020B0609020204030204" pitchFamily="49" charset="0"/>
              </a:rPr>
              <a:t>body();</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800040"/>
                </a:solidFill>
                <a:latin typeface="Consolas" panose="020B0609020204030204" pitchFamily="49" charset="0"/>
              </a:rPr>
              <a:t>  </a:t>
            </a:r>
            <a:r>
              <a:rPr lang="en-US" sz="1200" b="1" dirty="0" err="1">
                <a:solidFill>
                  <a:srgbClr val="0070C0"/>
                </a:solidFill>
                <a:latin typeface="Consolas" panose="020B0609020204030204" pitchFamily="49" charset="0"/>
              </a:rPr>
              <a:t>endtask</a:t>
            </a:r>
            <a:endParaRPr lang="en-US" sz="1200" b="1" dirty="0">
              <a:solidFill>
                <a:srgbClr val="0070C0"/>
              </a:solidFill>
              <a:latin typeface="Consolas" panose="020B0609020204030204" pitchFamily="49" charset="0"/>
            </a:endParaRPr>
          </a:p>
          <a:p>
            <a:r>
              <a:rPr lang="en-US" sz="1200" b="1" dirty="0" err="1">
                <a:solidFill>
                  <a:srgbClr val="0070C0"/>
                </a:solidFill>
                <a:latin typeface="Consolas" panose="020B0609020204030204" pitchFamily="49" charset="0"/>
              </a:rPr>
              <a:t>endclass</a:t>
            </a:r>
            <a:endParaRPr lang="en-US" sz="1400" b="1" dirty="0">
              <a:solidFill>
                <a:srgbClr val="0070C0"/>
              </a:solidFill>
              <a:latin typeface="Consolas" panose="020B0609020204030204" pitchFamily="49" charset="0"/>
              <a:ea typeface="Calibri" panose="020F0502020204030204" pitchFamily="34" charset="0"/>
              <a:cs typeface="Consolas" panose="020B0609020204030204" pitchFamily="49" charset="0"/>
            </a:endParaRPr>
          </a:p>
        </p:txBody>
      </p:sp>
      <p:sp>
        <p:nvSpPr>
          <p:cNvPr id="21" name="Rectangle 20"/>
          <p:cNvSpPr/>
          <p:nvPr/>
        </p:nvSpPr>
        <p:spPr>
          <a:xfrm>
            <a:off x="5543548" y="971550"/>
            <a:ext cx="3448051" cy="2123658"/>
          </a:xfrm>
          <a:prstGeom prst="rect">
            <a:avLst/>
          </a:prstGeom>
          <a:solidFill>
            <a:schemeClr val="bg1"/>
          </a:solidFill>
          <a:ln>
            <a:solidFill>
              <a:schemeClr val="tx1"/>
            </a:solidFill>
          </a:ln>
        </p:spPr>
        <p:txBody>
          <a:bodyPr wrap="square">
            <a:spAutoFit/>
          </a:bodyPr>
          <a:lstStyle/>
          <a:p>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main(</a:t>
            </a:r>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a:t>
            </a:r>
            <a:r>
              <a:rPr lang="en-US" sz="1200" b="1" dirty="0" err="1">
                <a:solidFill>
                  <a:srgbClr val="000000"/>
                </a:solidFill>
                <a:latin typeface="Consolas" panose="020B0609020204030204" pitchFamily="49" charset="0"/>
              </a:rPr>
              <a:t>argc</a:t>
            </a:r>
            <a:r>
              <a:rPr lang="en-US" sz="1200" b="1" dirty="0">
                <a:solidFill>
                  <a:srgbClr val="000000"/>
                </a:solidFill>
                <a:latin typeface="Consolas" panose="020B0609020204030204" pitchFamily="49" charset="0"/>
              </a:rPr>
              <a:t>, </a:t>
            </a:r>
            <a:r>
              <a:rPr lang="en-US" sz="1200" b="1" dirty="0">
                <a:solidFill>
                  <a:srgbClr val="0070C0"/>
                </a:solidFill>
                <a:latin typeface="Consolas" panose="020B0609020204030204" pitchFamily="49" charset="0"/>
              </a:rPr>
              <a:t>char </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argv</a:t>
            </a:r>
            <a:r>
              <a:rPr lang="en-US" sz="1200" b="1" dirty="0">
                <a:solidFill>
                  <a:srgbClr val="000000"/>
                </a:solidFill>
                <a:latin typeface="Consolas" panose="020B0609020204030204" pitchFamily="49" charset="0"/>
              </a:rPr>
              <a:t>) {</a:t>
            </a:r>
          </a:p>
          <a:p>
            <a:endParaRPr lang="en-US" sz="1200" dirty="0">
              <a:solidFill>
                <a:srgbClr val="3F7F5F"/>
              </a:solidFill>
              <a:latin typeface="Consolas" panose="020B0609020204030204" pitchFamily="49" charset="0"/>
            </a:endParaRPr>
          </a:p>
          <a:p>
            <a:endParaRPr lang="en-US" sz="1200" dirty="0">
              <a:solidFill>
                <a:srgbClr val="3F7F5F"/>
              </a:solidFill>
              <a:latin typeface="Consolas" panose="020B0609020204030204" pitchFamily="49" charset="0"/>
            </a:endParaRP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init_uart_rx</a:t>
            </a:r>
            <a:r>
              <a:rPr lang="en-US" sz="1200" dirty="0">
                <a:solidFill>
                  <a:srgbClr val="000000"/>
                </a:solidFill>
                <a:latin typeface="Consolas" panose="020B0609020204030204" pitchFamily="49" charset="0"/>
              </a:rPr>
              <a:t>(2);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7F0055"/>
                </a:solidFill>
                <a:latin typeface="Consolas" panose="020B0609020204030204" pitchFamily="49" charset="0"/>
              </a:rPr>
              <a:t>    </a:t>
            </a:r>
            <a:r>
              <a:rPr lang="en-US" sz="1200" b="1" dirty="0">
                <a:solidFill>
                  <a:srgbClr val="0070C0"/>
                </a:solidFill>
                <a:latin typeface="Consolas" panose="020B0609020204030204" pitchFamily="49" charset="0"/>
              </a:rPr>
              <a:t>return </a:t>
            </a:r>
            <a:r>
              <a:rPr lang="en-US" sz="1200" b="1" dirty="0">
                <a:solidFill>
                  <a:srgbClr val="000000"/>
                </a:solidFill>
                <a:latin typeface="Consolas" panose="020B0609020204030204" pitchFamily="49" charset="0"/>
              </a:rPr>
              <a:t>0;</a:t>
            </a:r>
          </a:p>
          <a:p>
            <a:r>
              <a:rPr lang="en-US" sz="1200" dirty="0">
                <a:solidFill>
                  <a:srgbClr val="000000"/>
                </a:solidFill>
                <a:latin typeface="Consolas" panose="020B0609020204030204" pitchFamily="49" charset="0"/>
              </a:rPr>
              <a:t>}</a:t>
            </a:r>
          </a:p>
        </p:txBody>
      </p:sp>
      <p:sp>
        <p:nvSpPr>
          <p:cNvPr id="8" name="Rectangle 7"/>
          <p:cNvSpPr/>
          <p:nvPr/>
        </p:nvSpPr>
        <p:spPr>
          <a:xfrm>
            <a:off x="5867400" y="1957179"/>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67400" y="2509832"/>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Import Function</a:t>
            </a:r>
          </a:p>
        </p:txBody>
      </p:sp>
      <p:grpSp>
        <p:nvGrpSpPr>
          <p:cNvPr id="6" name="Group 5"/>
          <p:cNvGrpSpPr/>
          <p:nvPr/>
        </p:nvGrpSpPr>
        <p:grpSpPr>
          <a:xfrm>
            <a:off x="5867400" y="2033379"/>
            <a:ext cx="525072" cy="2222140"/>
            <a:chOff x="5867400" y="2033379"/>
            <a:chExt cx="525072" cy="2222140"/>
          </a:xfrm>
        </p:grpSpPr>
        <p:cxnSp>
          <p:nvCxnSpPr>
            <p:cNvPr id="12" name="Elbow Connector 11"/>
            <p:cNvCxnSpPr>
              <a:stCxn id="8" idx="1"/>
              <a:endCxn id="40" idx="1"/>
            </p:cNvCxnSpPr>
            <p:nvPr/>
          </p:nvCxnSpPr>
          <p:spPr>
            <a:xfrm rot="10800000" flipH="1" flipV="1">
              <a:off x="5867400" y="2033379"/>
              <a:ext cx="525072" cy="2222140"/>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6" idx="1"/>
              <a:endCxn id="40" idx="1"/>
            </p:cNvCxnSpPr>
            <p:nvPr/>
          </p:nvCxnSpPr>
          <p:spPr>
            <a:xfrm rot="10800000" flipH="1" flipV="1">
              <a:off x="5867400" y="2586031"/>
              <a:ext cx="525072" cy="1669487"/>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7337989" y="1787525"/>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337989" y="2297806"/>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490389" y="1863725"/>
            <a:ext cx="281417" cy="1520742"/>
            <a:chOff x="7490389" y="1863725"/>
            <a:chExt cx="281417" cy="1520742"/>
          </a:xfrm>
        </p:grpSpPr>
        <p:cxnSp>
          <p:nvCxnSpPr>
            <p:cNvPr id="77" name="Elbow Connector 76"/>
            <p:cNvCxnSpPr>
              <a:stCxn id="74" idx="3"/>
              <a:endCxn id="42" idx="3"/>
            </p:cNvCxnSpPr>
            <p:nvPr/>
          </p:nvCxnSpPr>
          <p:spPr>
            <a:xfrm>
              <a:off x="7490389" y="1863725"/>
              <a:ext cx="281417" cy="1520742"/>
            </a:xfrm>
            <a:prstGeom prst="bentConnector3">
              <a:avLst>
                <a:gd name="adj1" fmla="val 287285"/>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5" idx="3"/>
              <a:endCxn id="42" idx="3"/>
            </p:cNvCxnSpPr>
            <p:nvPr/>
          </p:nvCxnSpPr>
          <p:spPr>
            <a:xfrm>
              <a:off x="7490389" y="2374006"/>
              <a:ext cx="281417" cy="1010461"/>
            </a:xfrm>
            <a:prstGeom prst="bentConnector3">
              <a:avLst>
                <a:gd name="adj1" fmla="val 287285"/>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490389" y="1863725"/>
            <a:ext cx="281417" cy="1706173"/>
            <a:chOff x="7490389" y="1863725"/>
            <a:chExt cx="281417" cy="1706173"/>
          </a:xfrm>
        </p:grpSpPr>
        <p:cxnSp>
          <p:nvCxnSpPr>
            <p:cNvPr id="88" name="Elbow Connector 87"/>
            <p:cNvCxnSpPr>
              <a:stCxn id="74" idx="3"/>
              <a:endCxn id="63" idx="3"/>
            </p:cNvCxnSpPr>
            <p:nvPr/>
          </p:nvCxnSpPr>
          <p:spPr>
            <a:xfrm>
              <a:off x="7490389" y="1863725"/>
              <a:ext cx="281417" cy="1706173"/>
            </a:xfrm>
            <a:prstGeom prst="bentConnector3">
              <a:avLst>
                <a:gd name="adj1" fmla="val 286156"/>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75" idx="3"/>
              <a:endCxn id="63" idx="3"/>
            </p:cNvCxnSpPr>
            <p:nvPr/>
          </p:nvCxnSpPr>
          <p:spPr>
            <a:xfrm>
              <a:off x="7490389" y="2374006"/>
              <a:ext cx="281417" cy="1195892"/>
            </a:xfrm>
            <a:prstGeom prst="bentConnector3">
              <a:avLst>
                <a:gd name="adj1" fmla="val 288413"/>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6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22" grpId="0" animBg="1"/>
      <p:bldP spid="22" grpId="1"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BF90B875-223E-4DDC-81F3-7F209E7358B6}"/>
              </a:ext>
            </a:extLst>
          </p:cNvPr>
          <p:cNvGrpSpPr/>
          <p:nvPr/>
        </p:nvGrpSpPr>
        <p:grpSpPr>
          <a:xfrm>
            <a:off x="6370791" y="3252787"/>
            <a:ext cx="1793561" cy="1167067"/>
            <a:chOff x="6370791" y="3252787"/>
            <a:chExt cx="1793561" cy="1167067"/>
          </a:xfrm>
        </p:grpSpPr>
        <p:sp>
          <p:nvSpPr>
            <p:cNvPr id="16" name="Rectangle 15"/>
            <p:cNvSpPr/>
            <p:nvPr/>
          </p:nvSpPr>
          <p:spPr bwMode="auto">
            <a:xfrm>
              <a:off x="6370791" y="3257550"/>
              <a:ext cx="1793561" cy="1162304"/>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18" name="Rectangle 17"/>
            <p:cNvSpPr/>
            <p:nvPr/>
          </p:nvSpPr>
          <p:spPr bwMode="auto">
            <a:xfrm>
              <a:off x="7470233" y="3292172"/>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23" name="Rectangle 22"/>
            <p:cNvSpPr/>
            <p:nvPr/>
          </p:nvSpPr>
          <p:spPr bwMode="auto">
            <a:xfrm>
              <a:off x="6855316" y="3615431"/>
              <a:ext cx="1282206" cy="75963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4" name="Left-Right Arrow 23"/>
            <p:cNvSpPr/>
            <p:nvPr/>
          </p:nvSpPr>
          <p:spPr bwMode="auto">
            <a:xfrm>
              <a:off x="7061768" y="3761638"/>
              <a:ext cx="1046227" cy="5667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5" name="Rectangle 24"/>
            <p:cNvSpPr/>
            <p:nvPr/>
          </p:nvSpPr>
          <p:spPr bwMode="auto">
            <a:xfrm>
              <a:off x="7030728" y="4168857"/>
              <a:ext cx="319681"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26" name="Diamond 25"/>
            <p:cNvSpPr/>
            <p:nvPr/>
          </p:nvSpPr>
          <p:spPr bwMode="auto">
            <a:xfrm>
              <a:off x="7001666" y="4226457"/>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7" name="Left-Right Arrow 26"/>
            <p:cNvSpPr/>
            <p:nvPr/>
          </p:nvSpPr>
          <p:spPr bwMode="auto">
            <a:xfrm>
              <a:off x="6885419" y="4226982"/>
              <a:ext cx="112671" cy="58124"/>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8" name="Rectangle 27"/>
            <p:cNvSpPr/>
            <p:nvPr/>
          </p:nvSpPr>
          <p:spPr bwMode="auto">
            <a:xfrm>
              <a:off x="7844461" y="4168857"/>
              <a:ext cx="257980" cy="18429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29" name="Diamond 28"/>
            <p:cNvSpPr/>
            <p:nvPr/>
          </p:nvSpPr>
          <p:spPr bwMode="auto">
            <a:xfrm>
              <a:off x="6827295" y="4226982"/>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0" name="Diamond 29"/>
            <p:cNvSpPr/>
            <p:nvPr/>
          </p:nvSpPr>
          <p:spPr bwMode="auto">
            <a:xfrm>
              <a:off x="7263223" y="4139796"/>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1" name="Diamond 30"/>
            <p:cNvSpPr/>
            <p:nvPr/>
          </p:nvSpPr>
          <p:spPr bwMode="auto">
            <a:xfrm>
              <a:off x="7959614" y="4139795"/>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2" name="Left-Right Arrow 31"/>
            <p:cNvSpPr/>
            <p:nvPr/>
          </p:nvSpPr>
          <p:spPr bwMode="auto">
            <a:xfrm rot="5400000">
              <a:off x="7125186" y="3944863"/>
              <a:ext cx="33275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3" name="Left-Right Arrow 32"/>
            <p:cNvSpPr/>
            <p:nvPr/>
          </p:nvSpPr>
          <p:spPr bwMode="auto">
            <a:xfrm rot="5400000">
              <a:off x="7821468" y="3944972"/>
              <a:ext cx="332969"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4" name="Rectangle 33"/>
            <p:cNvSpPr/>
            <p:nvPr/>
          </p:nvSpPr>
          <p:spPr bwMode="auto">
            <a:xfrm>
              <a:off x="7470233" y="3936362"/>
              <a:ext cx="287042" cy="1495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DMAC</a:t>
              </a:r>
            </a:p>
          </p:txBody>
        </p:sp>
        <p:sp>
          <p:nvSpPr>
            <p:cNvPr id="35" name="Diamond 34"/>
            <p:cNvSpPr/>
            <p:nvPr/>
          </p:nvSpPr>
          <p:spPr bwMode="auto">
            <a:xfrm>
              <a:off x="7582904" y="3907300"/>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6" name="Left-Right Arrow 35"/>
            <p:cNvSpPr/>
            <p:nvPr/>
          </p:nvSpPr>
          <p:spPr bwMode="auto">
            <a:xfrm rot="5400000">
              <a:off x="7562451" y="3828723"/>
              <a:ext cx="100475"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7" name="Left-Right Arrow 36"/>
            <p:cNvSpPr/>
            <p:nvPr/>
          </p:nvSpPr>
          <p:spPr bwMode="auto">
            <a:xfrm rot="5400000">
              <a:off x="7549192" y="3680539"/>
              <a:ext cx="125548" cy="5667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8" name="Diamond 37"/>
            <p:cNvSpPr/>
            <p:nvPr/>
          </p:nvSpPr>
          <p:spPr bwMode="auto">
            <a:xfrm>
              <a:off x="7582904" y="3587333"/>
              <a:ext cx="58124" cy="58124"/>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9" name="Left-Right Arrow 38"/>
            <p:cNvSpPr/>
            <p:nvPr/>
          </p:nvSpPr>
          <p:spPr bwMode="auto">
            <a:xfrm>
              <a:off x="6714624" y="4226457"/>
              <a:ext cx="112671" cy="58124"/>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0" name="Rectangle 39"/>
            <p:cNvSpPr/>
            <p:nvPr/>
          </p:nvSpPr>
          <p:spPr bwMode="auto">
            <a:xfrm>
              <a:off x="6392472" y="4180745"/>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1" name="Left-Right Arrow 40"/>
            <p:cNvSpPr/>
            <p:nvPr/>
          </p:nvSpPr>
          <p:spPr bwMode="auto">
            <a:xfrm rot="5400000">
              <a:off x="7549192" y="3494607"/>
              <a:ext cx="125548" cy="56679"/>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2" name="Rectangle 41"/>
            <p:cNvSpPr/>
            <p:nvPr/>
          </p:nvSpPr>
          <p:spPr bwMode="auto">
            <a:xfrm>
              <a:off x="7452125" y="3309693"/>
              <a:ext cx="319681" cy="14954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pic>
          <p:nvPicPr>
            <p:cNvPr id="65" name="Picture 64">
              <a:extLst>
                <a:ext uri="{FF2B5EF4-FFF2-40B4-BE49-F238E27FC236}">
                  <a16:creationId xmlns="" xmlns:a16="http://schemas.microsoft.com/office/drawing/2014/main" id="{0B8DCFA9-00F9-451E-AC8E-0A41477216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2557" y="3252787"/>
              <a:ext cx="343202" cy="213897"/>
            </a:xfrm>
            <a:prstGeom prst="rect">
              <a:avLst/>
            </a:prstGeom>
          </p:spPr>
        </p:pic>
      </p:grpSp>
      <p:grpSp>
        <p:nvGrpSpPr>
          <p:cNvPr id="43" name="Group 42"/>
          <p:cNvGrpSpPr/>
          <p:nvPr/>
        </p:nvGrpSpPr>
        <p:grpSpPr>
          <a:xfrm>
            <a:off x="6370792" y="3257550"/>
            <a:ext cx="1793560" cy="1162304"/>
            <a:chOff x="4648200" y="3071074"/>
            <a:chExt cx="2286000" cy="1481425"/>
          </a:xfrm>
        </p:grpSpPr>
        <p:sp>
          <p:nvSpPr>
            <p:cNvPr id="44" name="Rectangle 43"/>
            <p:cNvSpPr/>
            <p:nvPr/>
          </p:nvSpPr>
          <p:spPr bwMode="auto">
            <a:xfrm>
              <a:off x="46482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45" name="Rectangle 44"/>
            <p:cNvSpPr/>
            <p:nvPr/>
          </p:nvSpPr>
          <p:spPr bwMode="auto">
            <a:xfrm>
              <a:off x="5265756" y="3305811"/>
              <a:ext cx="1634248" cy="118960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6" name="Rectangle 45"/>
            <p:cNvSpPr/>
            <p:nvPr/>
          </p:nvSpPr>
          <p:spPr bwMode="auto">
            <a:xfrm>
              <a:off x="6049504" y="3351545"/>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7" name="Left-Right Arrow 46"/>
            <p:cNvSpPr/>
            <p:nvPr/>
          </p:nvSpPr>
          <p:spPr bwMode="auto">
            <a:xfrm>
              <a:off x="55288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8" name="Rectangle 47"/>
            <p:cNvSpPr/>
            <p:nvPr/>
          </p:nvSpPr>
          <p:spPr bwMode="auto">
            <a:xfrm>
              <a:off x="54893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49" name="Diamond 48"/>
            <p:cNvSpPr/>
            <p:nvPr/>
          </p:nvSpPr>
          <p:spPr bwMode="auto">
            <a:xfrm>
              <a:off x="54522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0" name="Left-Right Arrow 49"/>
            <p:cNvSpPr/>
            <p:nvPr/>
          </p:nvSpPr>
          <p:spPr bwMode="auto">
            <a:xfrm>
              <a:off x="53041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1" name="Rectangle 50"/>
            <p:cNvSpPr/>
            <p:nvPr/>
          </p:nvSpPr>
          <p:spPr bwMode="auto">
            <a:xfrm>
              <a:off x="65264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52" name="Diamond 51"/>
            <p:cNvSpPr/>
            <p:nvPr/>
          </p:nvSpPr>
          <p:spPr bwMode="auto">
            <a:xfrm>
              <a:off x="52300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3" name="Diamond 52"/>
            <p:cNvSpPr/>
            <p:nvPr/>
          </p:nvSpPr>
          <p:spPr bwMode="auto">
            <a:xfrm>
              <a:off x="57856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4" name="Diamond 53"/>
            <p:cNvSpPr/>
            <p:nvPr/>
          </p:nvSpPr>
          <p:spPr bwMode="auto">
            <a:xfrm>
              <a:off x="66732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5" name="Left-Right Arrow 54"/>
            <p:cNvSpPr/>
            <p:nvPr/>
          </p:nvSpPr>
          <p:spPr bwMode="auto">
            <a:xfrm rot="5400000">
              <a:off x="56097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6" name="Left-Right Arrow 55"/>
            <p:cNvSpPr/>
            <p:nvPr/>
          </p:nvSpPr>
          <p:spPr bwMode="auto">
            <a:xfrm rot="5400000">
              <a:off x="64971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7" name="Rectangle 56"/>
            <p:cNvSpPr/>
            <p:nvPr/>
          </p:nvSpPr>
          <p:spPr bwMode="auto">
            <a:xfrm>
              <a:off x="6049504" y="3936260"/>
              <a:ext cx="3658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DMAC</a:t>
              </a:r>
            </a:p>
          </p:txBody>
        </p:sp>
        <p:sp>
          <p:nvSpPr>
            <p:cNvPr id="58" name="Diamond 57"/>
            <p:cNvSpPr/>
            <p:nvPr/>
          </p:nvSpPr>
          <p:spPr bwMode="auto">
            <a:xfrm>
              <a:off x="61931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9" name="Left-Right Arrow 58"/>
            <p:cNvSpPr/>
            <p:nvPr/>
          </p:nvSpPr>
          <p:spPr bwMode="auto">
            <a:xfrm rot="5400000">
              <a:off x="61670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0" name="Left-Right Arrow 59"/>
            <p:cNvSpPr/>
            <p:nvPr/>
          </p:nvSpPr>
          <p:spPr bwMode="auto">
            <a:xfrm rot="5400000">
              <a:off x="61501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1" name="Left-Right Arrow 60"/>
            <p:cNvSpPr/>
            <p:nvPr/>
          </p:nvSpPr>
          <p:spPr bwMode="auto">
            <a:xfrm>
              <a:off x="50864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62" name="Rectangle 61"/>
            <p:cNvSpPr/>
            <p:nvPr/>
          </p:nvSpPr>
          <p:spPr bwMode="auto">
            <a:xfrm>
              <a:off x="46758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63" name="Rectangle 62"/>
            <p:cNvSpPr/>
            <p:nvPr/>
          </p:nvSpPr>
          <p:spPr bwMode="auto">
            <a:xfrm>
              <a:off x="6026425" y="3373876"/>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dirty="0">
                  <a:ln>
                    <a:noFill/>
                  </a:ln>
                  <a:solidFill>
                    <a:schemeClr val="tx1"/>
                  </a:solidFill>
                  <a:effectLst/>
                </a:rPr>
                <a:t>CPU</a:t>
              </a:r>
              <a:endParaRPr kumimoji="0" lang="en-US" sz="400" i="0" u="none" strike="noStrike" cap="none" normalizeH="0" baseline="0" dirty="0">
                <a:ln>
                  <a:noFill/>
                </a:ln>
                <a:solidFill>
                  <a:schemeClr val="tx1"/>
                </a:solidFill>
                <a:effectLst/>
              </a:endParaRPr>
            </a:p>
          </p:txBody>
        </p:sp>
      </p:grpSp>
      <p:sp>
        <p:nvSpPr>
          <p:cNvPr id="22" name="Rectangle 21"/>
          <p:cNvSpPr/>
          <p:nvPr/>
        </p:nvSpPr>
        <p:spPr>
          <a:xfrm>
            <a:off x="5543547" y="971550"/>
            <a:ext cx="3448051" cy="2123658"/>
          </a:xfrm>
          <a:prstGeom prst="rect">
            <a:avLst/>
          </a:prstGeom>
          <a:solidFill>
            <a:schemeClr val="bg1"/>
          </a:solidFill>
          <a:ln>
            <a:solidFill>
              <a:schemeClr val="tx1"/>
            </a:solidFill>
          </a:ln>
        </p:spPr>
        <p:txBody>
          <a:bodyPr wrap="square">
            <a:spAutoFit/>
          </a:bodyPr>
          <a:lstStyle/>
          <a:p>
            <a:r>
              <a:rPr lang="en-US" sz="1200" b="1" dirty="0">
                <a:solidFill>
                  <a:srgbClr val="0070C0"/>
                </a:solidFill>
                <a:latin typeface="Consolas" panose="020B0609020204030204" pitchFamily="49" charset="0"/>
              </a:rPr>
              <a:t>class </a:t>
            </a:r>
            <a:r>
              <a:rPr lang="en-US" sz="1200" b="1" dirty="0">
                <a:solidFill>
                  <a:srgbClr val="000000"/>
                </a:solidFill>
                <a:latin typeface="Consolas" panose="020B0609020204030204" pitchFamily="49" charset="0"/>
              </a:rPr>
              <a:t>uvm_test1 </a:t>
            </a:r>
            <a:r>
              <a:rPr lang="en-US" sz="1200" b="1" dirty="0">
                <a:solidFill>
                  <a:srgbClr val="0070C0"/>
                </a:solidFill>
                <a:latin typeface="Consolas" panose="020B0609020204030204" pitchFamily="49" charset="0"/>
              </a:rPr>
              <a:t>extends </a:t>
            </a:r>
            <a:r>
              <a:rPr lang="en-US" sz="1200" b="1" dirty="0" err="1">
                <a:solidFill>
                  <a:srgbClr val="000000"/>
                </a:solidFill>
                <a:latin typeface="Consolas" panose="020B0609020204030204" pitchFamily="49" charset="0"/>
              </a:rPr>
              <a:t>uvm_test_base</a:t>
            </a:r>
            <a:r>
              <a:rPr lang="en-US" sz="1200" b="1" dirty="0">
                <a:solidFill>
                  <a:srgbClr val="000000"/>
                </a:solidFill>
                <a:latin typeface="Consolas" panose="020B0609020204030204" pitchFamily="49" charset="0"/>
              </a:rPr>
              <a:t>;</a:t>
            </a:r>
          </a:p>
          <a:p>
            <a:endParaRPr lang="en-US" sz="1200" dirty="0">
              <a:latin typeface="Consolas" panose="020B0609020204030204" pitchFamily="49" charset="0"/>
            </a:endParaRPr>
          </a:p>
          <a:p>
            <a:r>
              <a:rPr lang="en-US" sz="1200" b="1" dirty="0">
                <a:solidFill>
                  <a:srgbClr val="800040"/>
                </a:solidFill>
                <a:latin typeface="Consolas" panose="020B0609020204030204" pitchFamily="49" charset="0"/>
              </a:rPr>
              <a:t>  </a:t>
            </a:r>
            <a:r>
              <a:rPr lang="en-US" sz="1200" b="1" dirty="0">
                <a:solidFill>
                  <a:srgbClr val="0070C0"/>
                </a:solidFill>
                <a:latin typeface="Consolas" panose="020B0609020204030204" pitchFamily="49" charset="0"/>
              </a:rPr>
              <a:t>virtual task </a:t>
            </a:r>
            <a:r>
              <a:rPr lang="en-US" sz="1200" b="1" dirty="0">
                <a:solidFill>
                  <a:srgbClr val="000000"/>
                </a:solidFill>
                <a:latin typeface="Consolas" panose="020B0609020204030204" pitchFamily="49" charset="0"/>
              </a:rPr>
              <a:t>body();</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uart_regs.lcr.stop_bits</a:t>
            </a:r>
            <a:r>
              <a:rPr lang="en-US" sz="1200" b="1" dirty="0">
                <a:solidFill>
                  <a:srgbClr val="000000"/>
                </a:solidFill>
                <a:latin typeface="Consolas" panose="020B0609020204030204" pitchFamily="49" charset="0"/>
              </a:rPr>
              <a:t> = 1;</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008000"/>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uart_regs.lcr.stop_bits</a:t>
            </a:r>
            <a:r>
              <a:rPr lang="en-US" sz="1200" b="1" dirty="0">
                <a:solidFill>
                  <a:srgbClr val="000000"/>
                </a:solidFill>
                <a:latin typeface="Consolas" panose="020B0609020204030204" pitchFamily="49" charset="0"/>
              </a:rPr>
              <a:t> = 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800040"/>
                </a:solidFill>
                <a:latin typeface="Consolas" panose="020B0609020204030204" pitchFamily="49" charset="0"/>
              </a:rPr>
              <a:t>  </a:t>
            </a:r>
            <a:r>
              <a:rPr lang="en-US" sz="1200" b="1" dirty="0" err="1">
                <a:solidFill>
                  <a:srgbClr val="0070C0"/>
                </a:solidFill>
                <a:latin typeface="Consolas" panose="020B0609020204030204" pitchFamily="49" charset="0"/>
              </a:rPr>
              <a:t>endtask</a:t>
            </a:r>
            <a:endParaRPr lang="en-US" sz="1200" b="1" dirty="0">
              <a:solidFill>
                <a:srgbClr val="0070C0"/>
              </a:solidFill>
              <a:latin typeface="Consolas" panose="020B0609020204030204" pitchFamily="49" charset="0"/>
            </a:endParaRPr>
          </a:p>
          <a:p>
            <a:r>
              <a:rPr lang="en-US" sz="1200" b="1" dirty="0" err="1">
                <a:solidFill>
                  <a:srgbClr val="0070C0"/>
                </a:solidFill>
                <a:latin typeface="Consolas" panose="020B0609020204030204" pitchFamily="49" charset="0"/>
              </a:rPr>
              <a:t>endclass</a:t>
            </a:r>
            <a:endParaRPr lang="en-US" sz="1400" b="1" dirty="0">
              <a:solidFill>
                <a:srgbClr val="0070C0"/>
              </a:solidFill>
              <a:latin typeface="Consolas" panose="020B0609020204030204" pitchFamily="49" charset="0"/>
              <a:ea typeface="Calibri" panose="020F0502020204030204" pitchFamily="34" charset="0"/>
              <a:cs typeface="Consolas" panose="020B0609020204030204" pitchFamily="49" charset="0"/>
            </a:endParaRPr>
          </a:p>
        </p:txBody>
      </p:sp>
      <p:sp>
        <p:nvSpPr>
          <p:cNvPr id="21" name="Rectangle 20"/>
          <p:cNvSpPr/>
          <p:nvPr/>
        </p:nvSpPr>
        <p:spPr>
          <a:xfrm>
            <a:off x="5543548" y="971550"/>
            <a:ext cx="3448051" cy="2123658"/>
          </a:xfrm>
          <a:prstGeom prst="rect">
            <a:avLst/>
          </a:prstGeom>
          <a:solidFill>
            <a:schemeClr val="bg1"/>
          </a:solidFill>
          <a:ln>
            <a:solidFill>
              <a:schemeClr val="tx1"/>
            </a:solidFill>
          </a:ln>
        </p:spPr>
        <p:txBody>
          <a:bodyPr wrap="square">
            <a:spAutoFit/>
          </a:bodyPr>
          <a:lstStyle/>
          <a:p>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main(</a:t>
            </a:r>
            <a:r>
              <a:rPr lang="en-US" sz="1200" b="1" dirty="0" err="1">
                <a:solidFill>
                  <a:srgbClr val="0070C0"/>
                </a:solidFill>
                <a:latin typeface="Consolas" panose="020B0609020204030204" pitchFamily="49" charset="0"/>
              </a:rPr>
              <a:t>int</a:t>
            </a:r>
            <a:r>
              <a:rPr lang="en-US" sz="1200" b="1" dirty="0">
                <a:solidFill>
                  <a:srgbClr val="0070C0"/>
                </a:solidFill>
                <a:latin typeface="Consolas" panose="020B0609020204030204" pitchFamily="49" charset="0"/>
              </a:rPr>
              <a:t> </a:t>
            </a:r>
            <a:r>
              <a:rPr lang="en-US" sz="1200" b="1" dirty="0" err="1">
                <a:solidFill>
                  <a:srgbClr val="000000"/>
                </a:solidFill>
                <a:latin typeface="Consolas" panose="020B0609020204030204" pitchFamily="49" charset="0"/>
              </a:rPr>
              <a:t>argc</a:t>
            </a:r>
            <a:r>
              <a:rPr lang="en-US" sz="1200" b="1" dirty="0">
                <a:solidFill>
                  <a:srgbClr val="000000"/>
                </a:solidFill>
                <a:latin typeface="Consolas" panose="020B0609020204030204" pitchFamily="49" charset="0"/>
              </a:rPr>
              <a:t>, </a:t>
            </a:r>
            <a:r>
              <a:rPr lang="en-US" sz="1200" b="1" dirty="0">
                <a:solidFill>
                  <a:srgbClr val="0070C0"/>
                </a:solidFill>
                <a:latin typeface="Consolas" panose="020B0609020204030204" pitchFamily="49" charset="0"/>
              </a:rPr>
              <a:t>char </a:t>
            </a:r>
            <a:r>
              <a:rPr lang="en-US" sz="1200" b="1" dirty="0">
                <a:solidFill>
                  <a:srgbClr val="000000"/>
                </a:solidFill>
                <a:latin typeface="Consolas" panose="020B0609020204030204" pitchFamily="49" charset="0"/>
              </a:rPr>
              <a:t>**</a:t>
            </a:r>
            <a:r>
              <a:rPr lang="en-US" sz="1200" b="1" dirty="0" err="1">
                <a:solidFill>
                  <a:srgbClr val="000000"/>
                </a:solidFill>
                <a:latin typeface="Consolas" panose="020B0609020204030204" pitchFamily="49" charset="0"/>
              </a:rPr>
              <a:t>argv</a:t>
            </a:r>
            <a:r>
              <a:rPr lang="en-US" sz="1200" b="1" dirty="0">
                <a:solidFill>
                  <a:srgbClr val="000000"/>
                </a:solidFill>
                <a:latin typeface="Consolas" panose="020B0609020204030204" pitchFamily="49" charset="0"/>
              </a:rPr>
              <a:t>) {</a:t>
            </a:r>
          </a:p>
          <a:p>
            <a:endParaRPr lang="en-US" sz="1200" dirty="0">
              <a:solidFill>
                <a:srgbClr val="3F7F5F"/>
              </a:solidFill>
              <a:latin typeface="Consolas" panose="020B0609020204030204" pitchFamily="49" charset="0"/>
            </a:endParaRPr>
          </a:p>
          <a:p>
            <a:endParaRPr lang="en-US" sz="1200" dirty="0">
              <a:solidFill>
                <a:srgbClr val="3F7F5F"/>
              </a:solidFill>
              <a:latin typeface="Consolas" panose="020B0609020204030204" pitchFamily="49" charset="0"/>
            </a:endParaRP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write_reg</a:t>
            </a:r>
            <a:r>
              <a:rPr lang="en-US" sz="1200" b="1" dirty="0">
                <a:solidFill>
                  <a:srgbClr val="000000"/>
                </a:solidFill>
                <a:latin typeface="Consolas" panose="020B0609020204030204" pitchFamily="49" charset="0"/>
              </a:rPr>
              <a:t>(UART_LCR, 1 &lt;&lt; 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(1, 128);</a:t>
            </a:r>
          </a:p>
          <a:p>
            <a:r>
              <a:rPr lang="en-US" sz="1200" dirty="0">
                <a:solidFill>
                  <a:srgbClr val="3F7F5F"/>
                </a:solidFill>
                <a:latin typeface="Consolas" panose="020B0609020204030204" pitchFamily="49" charset="0"/>
              </a:rPr>
              <a:t>    // …</a:t>
            </a:r>
          </a:p>
          <a:p>
            <a:r>
              <a:rPr lang="en-US" sz="1200" dirty="0">
                <a:solidFill>
                  <a:srgbClr val="000000"/>
                </a:solidFill>
                <a:latin typeface="Consolas" panose="020B0609020204030204" pitchFamily="49" charset="0"/>
              </a:rPr>
              <a:t>    </a:t>
            </a:r>
            <a:r>
              <a:rPr lang="en-US" sz="1200" b="1" dirty="0" err="1">
                <a:solidFill>
                  <a:srgbClr val="000000"/>
                </a:solidFill>
                <a:latin typeface="Consolas" panose="020B0609020204030204" pitchFamily="49" charset="0"/>
              </a:rPr>
              <a:t>write_reg</a:t>
            </a:r>
            <a:r>
              <a:rPr lang="en-US" sz="1200" b="1" dirty="0">
                <a:solidFill>
                  <a:srgbClr val="000000"/>
                </a:solidFill>
                <a:latin typeface="Consolas" panose="020B0609020204030204" pitchFamily="49" charset="0"/>
              </a:rPr>
              <a:t>(UART_LCR, 2 &lt;&lt; 2);</a:t>
            </a:r>
          </a:p>
          <a:p>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(2, 27);</a:t>
            </a:r>
          </a:p>
          <a:p>
            <a:r>
              <a:rPr lang="en-US" sz="1200" b="1" dirty="0">
                <a:solidFill>
                  <a:srgbClr val="7F0055"/>
                </a:solidFill>
                <a:latin typeface="Consolas" panose="020B0609020204030204" pitchFamily="49" charset="0"/>
              </a:rPr>
              <a:t>    </a:t>
            </a:r>
            <a:r>
              <a:rPr lang="en-US" sz="1200" b="1" dirty="0">
                <a:solidFill>
                  <a:srgbClr val="0070C0"/>
                </a:solidFill>
                <a:latin typeface="Consolas" panose="020B0609020204030204" pitchFamily="49" charset="0"/>
              </a:rPr>
              <a:t>return </a:t>
            </a:r>
            <a:r>
              <a:rPr lang="en-US" sz="1200" b="1" dirty="0">
                <a:solidFill>
                  <a:srgbClr val="000000"/>
                </a:solidFill>
                <a:latin typeface="Consolas" panose="020B0609020204030204" pitchFamily="49" charset="0"/>
              </a:rPr>
              <a:t>0;</a:t>
            </a:r>
          </a:p>
          <a:p>
            <a:r>
              <a:rPr lang="en-US" sz="1200" dirty="0">
                <a:solidFill>
                  <a:srgbClr val="000000"/>
                </a:solidFill>
                <a:latin typeface="Consolas" panose="020B0609020204030204" pitchFamily="49" charset="0"/>
              </a:rPr>
              <a:t>}</a:t>
            </a:r>
          </a:p>
        </p:txBody>
      </p:sp>
      <p:sp>
        <p:nvSpPr>
          <p:cNvPr id="70" name="Rectangle 69"/>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b="1" dirty="0">
              <a:solidFill>
                <a:srgbClr val="0070C0"/>
              </a:solidFill>
              <a:latin typeface="Consolas" panose="020B0609020204030204" pitchFamily="49" charset="0"/>
            </a:endParaRP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endParaRPr lang="en-US" sz="1200" dirty="0">
              <a:solidFill>
                <a:srgbClr val="000000"/>
              </a:solidFill>
              <a:latin typeface="Consolas"/>
            </a:endParaRPr>
          </a:p>
          <a:p>
            <a:r>
              <a:rPr lang="en-US" sz="1200" dirty="0">
                <a:solidFill>
                  <a:srgbClr val="000000"/>
                </a:solidFill>
                <a:latin typeface="Consolas"/>
              </a:rPr>
              <a:t>}</a:t>
            </a:r>
          </a:p>
        </p:txBody>
      </p:sp>
      <p:sp>
        <p:nvSpPr>
          <p:cNvPr id="19" name="Rectangle 18"/>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b="1" dirty="0">
              <a:solidFill>
                <a:srgbClr val="0070C0"/>
              </a:solidFill>
              <a:latin typeface="Consolas" panose="020B0609020204030204" pitchFamily="49" charset="0"/>
            </a:endParaRP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r>
              <a:rPr lang="en-US" sz="1200" dirty="0">
                <a:solidFill>
                  <a:srgbClr val="000000"/>
                </a:solidFill>
                <a:latin typeface="Consolas"/>
              </a:rPr>
              <a:t>  </a:t>
            </a:r>
            <a:r>
              <a:rPr lang="en-US" sz="1200" b="1" dirty="0" err="1">
                <a:solidFill>
                  <a:srgbClr val="000000"/>
                </a:solidFill>
                <a:latin typeface="Consolas"/>
              </a:rPr>
              <a:t>Uart_regs</a:t>
            </a:r>
            <a:r>
              <a:rPr lang="en-US" sz="1200" b="1" dirty="0">
                <a:solidFill>
                  <a:srgbClr val="000000"/>
                </a:solidFill>
                <a:latin typeface="Consolas"/>
              </a:rPr>
              <a:t> </a:t>
            </a:r>
            <a:r>
              <a:rPr lang="en-US" sz="1200" b="1" dirty="0" err="1">
                <a:solidFill>
                  <a:srgbClr val="000000"/>
                </a:solidFill>
                <a:latin typeface="Consolas"/>
              </a:rPr>
              <a:t>uart_regs</a:t>
            </a:r>
            <a:r>
              <a:rPr lang="en-US" sz="1200" b="1" dirty="0">
                <a:solidFill>
                  <a:srgbClr val="000000"/>
                </a:solidFill>
                <a:latin typeface="Consolas"/>
              </a:rPr>
              <a:t>;</a:t>
            </a:r>
          </a:p>
          <a:p>
            <a:endParaRPr lang="en-US" sz="1200" dirty="0">
              <a:solidFill>
                <a:srgbClr val="000000"/>
              </a:solidFill>
              <a:latin typeface="Consolas"/>
            </a:endParaRPr>
          </a:p>
          <a:p>
            <a:r>
              <a:rPr lang="en-US" sz="1200" dirty="0">
                <a:solidFill>
                  <a:srgbClr val="000000"/>
                </a:solidFill>
                <a:latin typeface="Consolas"/>
              </a:rPr>
              <a:t>  </a:t>
            </a:r>
            <a:endParaRPr lang="en-US" sz="1200" b="1" dirty="0">
              <a:solidFill>
                <a:srgbClr val="0070C0"/>
              </a:solidFill>
              <a:latin typeface="Consolas"/>
            </a:endParaRPr>
          </a:p>
          <a:p>
            <a:endParaRPr lang="en-US" sz="1200" b="1" dirty="0">
              <a:solidFill>
                <a:srgbClr val="0070C0"/>
              </a:solidFill>
              <a:latin typeface="Consolas"/>
            </a:endParaRPr>
          </a:p>
          <a:p>
            <a:endParaRPr lang="en-US" sz="1200" b="1" dirty="0">
              <a:solidFill>
                <a:srgbClr val="0070C0"/>
              </a:solidFill>
              <a:latin typeface="Consolas"/>
            </a:endParaRPr>
          </a:p>
          <a:p>
            <a:endParaRPr lang="en-US" sz="1200" b="1" dirty="0">
              <a:solidFill>
                <a:srgbClr val="0070C0"/>
              </a:solidFill>
              <a:latin typeface="Consolas"/>
            </a:endParaRPr>
          </a:p>
          <a:p>
            <a:r>
              <a:rPr lang="en-US" sz="1200" dirty="0">
                <a:solidFill>
                  <a:srgbClr val="000000"/>
                </a:solidFill>
                <a:latin typeface="Consolas"/>
              </a:rPr>
              <a:t>}</a:t>
            </a:r>
          </a:p>
        </p:txBody>
      </p:sp>
      <p:sp>
        <p:nvSpPr>
          <p:cNvPr id="69" name="Rectangle 68"/>
          <p:cNvSpPr/>
          <p:nvPr/>
        </p:nvSpPr>
        <p:spPr>
          <a:xfrm>
            <a:off x="76200" y="981075"/>
            <a:ext cx="5105400" cy="2492990"/>
          </a:xfrm>
          <a:prstGeom prst="rect">
            <a:avLst/>
          </a:prstGeom>
          <a:solidFill>
            <a:schemeClr val="bg1"/>
          </a:solidFill>
          <a:ln>
            <a:solidFill>
              <a:schemeClr val="tx1"/>
            </a:solidFill>
          </a:ln>
        </p:spPr>
        <p:txBody>
          <a:bodyPr wrap="square">
            <a:spAutoFit/>
          </a:bodyPr>
          <a:lstStyle/>
          <a:p>
            <a:endParaRPr lang="en-US" sz="1200" b="1" dirty="0">
              <a:solidFill>
                <a:srgbClr val="0070C0"/>
              </a:solidFill>
              <a:latin typeface="Consolas" panose="020B0609020204030204" pitchFamily="49" charset="0"/>
            </a:endParaRPr>
          </a:p>
          <a:p>
            <a:r>
              <a:rPr lang="en-US" sz="1200" b="1" dirty="0">
                <a:solidFill>
                  <a:srgbClr val="0070C0"/>
                </a:solidFill>
                <a:latin typeface="Consolas" panose="020B0609020204030204" pitchFamily="49" charset="0"/>
              </a:rPr>
              <a:t>import</a:t>
            </a:r>
            <a:r>
              <a:rPr lang="en-US" sz="1200" dirty="0">
                <a:solidFill>
                  <a:srgbClr val="0070C0"/>
                </a:solidFill>
                <a:latin typeface="Consolas" panose="020B0609020204030204" pitchFamily="49" charset="0"/>
              </a:rPr>
              <a:t> void </a:t>
            </a:r>
            <a:r>
              <a:rPr lang="en-US" sz="1200" dirty="0" err="1">
                <a:solidFill>
                  <a:srgbClr val="000000"/>
                </a:solidFill>
                <a:latin typeface="Consolas" panose="020B0609020204030204" pitchFamily="49" charset="0"/>
              </a:rPr>
              <a:t>gen_uart_traffic</a:t>
            </a:r>
            <a:r>
              <a:rPr lang="en-US" sz="1200" dirty="0">
                <a:solidFill>
                  <a:srgbClr val="000000"/>
                </a:solidFill>
                <a:latin typeface="Consolas" panose="020B0609020204030204" pitchFamily="49" charset="0"/>
              </a:rPr>
              <a:t>(</a:t>
            </a:r>
            <a:r>
              <a:rPr lang="en-US" sz="1200" b="1" dirty="0">
                <a:solidFill>
                  <a:srgbClr val="0070C0"/>
                </a:solidFill>
                <a:latin typeface="Consolas" panose="020B0609020204030204" pitchFamily="49" charset="0"/>
              </a:rPr>
              <a:t>bit</a:t>
            </a:r>
            <a:r>
              <a:rPr lang="en-US" sz="1200" dirty="0">
                <a:solidFill>
                  <a:srgbClr val="000000"/>
                </a:solidFill>
                <a:latin typeface="Consolas" panose="020B0609020204030204" pitchFamily="49" charset="0"/>
              </a:rPr>
              <a:t>[1:0] </a:t>
            </a:r>
            <a:r>
              <a:rPr lang="en-US" sz="1200" dirty="0" err="1">
                <a:solidFill>
                  <a:srgbClr val="000000"/>
                </a:solidFill>
                <a:latin typeface="Consolas" panose="020B0609020204030204" pitchFamily="49" charset="0"/>
              </a:rPr>
              <a:t>stop_bits</a:t>
            </a:r>
            <a:r>
              <a:rPr lang="en-US" sz="1200" dirty="0">
                <a:solidFill>
                  <a:srgbClr val="000000"/>
                </a:solidFill>
                <a:latin typeface="Consolas" panose="020B0609020204030204" pitchFamily="49" charset="0"/>
              </a:rPr>
              <a:t>, </a:t>
            </a:r>
            <a:r>
              <a:rPr lang="en-US" sz="1200" dirty="0" err="1">
                <a:solidFill>
                  <a:srgbClr val="7F0055"/>
                </a:solidFill>
                <a:latin typeface="Consolas" panose="020B0609020204030204" pitchFamily="49" charset="0"/>
              </a:rPr>
              <a:t>int</a:t>
            </a:r>
            <a:r>
              <a:rPr lang="en-US" sz="1200" dirty="0">
                <a:solidFill>
                  <a:srgbClr val="000000"/>
                </a:solidFill>
                <a:latin typeface="Consolas" panose="020B0609020204030204" pitchFamily="49" charset="0"/>
              </a:rPr>
              <a:t> </a:t>
            </a:r>
            <a:r>
              <a:rPr lang="en-US" sz="1200" dirty="0" err="1">
                <a:solidFill>
                  <a:srgbClr val="000000"/>
                </a:solidFill>
                <a:latin typeface="Consolas" panose="020B0609020204030204" pitchFamily="49" charset="0"/>
              </a:rPr>
              <a:t>sz</a:t>
            </a:r>
            <a:r>
              <a:rPr lang="en-US" sz="1200" dirty="0">
                <a:solidFill>
                  <a:srgbClr val="000000"/>
                </a:solidFill>
                <a:latin typeface="Consolas" panose="020B0609020204030204" pitchFamily="49" charset="0"/>
              </a:rPr>
              <a:t>);</a:t>
            </a:r>
            <a:endParaRPr lang="en-US" sz="1200" dirty="0">
              <a:solidFill>
                <a:schemeClr val="bg2"/>
              </a:solidFill>
              <a:latin typeface="Consolas" panose="020B0609020204030204" pitchFamily="49" charset="0"/>
              <a:ea typeface="Calibri" panose="020F0502020204030204" pitchFamily="34" charset="0"/>
              <a:cs typeface="Consolas" panose="020B0609020204030204" pitchFamily="49" charset="0"/>
            </a:endParaRPr>
          </a:p>
          <a:p>
            <a:r>
              <a:rPr lang="en-US" sz="1200" b="1" dirty="0">
                <a:solidFill>
                  <a:srgbClr val="0070C0"/>
                </a:solidFill>
                <a:latin typeface="Consolas"/>
              </a:rPr>
              <a:t>action</a:t>
            </a:r>
            <a:r>
              <a:rPr lang="en-US" sz="1200" dirty="0">
                <a:solidFill>
                  <a:srgbClr val="0070C0"/>
                </a:solidFill>
                <a:latin typeface="Consolas"/>
              </a:rPr>
              <a:t> </a:t>
            </a:r>
            <a:r>
              <a:rPr lang="en-US" sz="1200" dirty="0" err="1">
                <a:solidFill>
                  <a:srgbClr val="000000"/>
                </a:solidFill>
                <a:latin typeface="Consolas"/>
              </a:rPr>
              <a:t>read_in_a</a:t>
            </a:r>
            <a:r>
              <a:rPr lang="en-US" sz="1200" dirty="0">
                <a:solidFill>
                  <a:srgbClr val="000000"/>
                </a:solidFill>
                <a:latin typeface="Consolas"/>
              </a:rPr>
              <a:t> {</a:t>
            </a:r>
          </a:p>
          <a:p>
            <a:r>
              <a:rPr lang="en-US" sz="1200" dirty="0">
                <a:solidFill>
                  <a:srgbClr val="7F0055"/>
                </a:solidFill>
                <a:latin typeface="Consolas"/>
              </a:rPr>
              <a:t>  </a:t>
            </a:r>
            <a:r>
              <a:rPr lang="en-US" sz="1200" b="1" dirty="0">
                <a:solidFill>
                  <a:srgbClr val="0070C0"/>
                </a:solidFill>
                <a:latin typeface="Consolas"/>
              </a:rPr>
              <a:t>output</a:t>
            </a:r>
            <a:r>
              <a:rPr lang="en-US" sz="1200" dirty="0">
                <a:solidFill>
                  <a:srgbClr val="0070C0"/>
                </a:solidFill>
                <a:latin typeface="Consolas"/>
              </a:rPr>
              <a:t> </a:t>
            </a:r>
            <a:r>
              <a:rPr lang="en-US" sz="1200" dirty="0" err="1">
                <a:solidFill>
                  <a:srgbClr val="000000"/>
                </a:solidFill>
                <a:latin typeface="Consolas"/>
              </a:rPr>
              <a:t>data_str</a:t>
            </a:r>
            <a:r>
              <a:rPr lang="en-US" sz="1200" dirty="0">
                <a:solidFill>
                  <a:srgbClr val="000000"/>
                </a:solidFill>
                <a:latin typeface="Consolas"/>
              </a:rPr>
              <a:t> data;</a:t>
            </a:r>
          </a:p>
          <a:p>
            <a:r>
              <a:rPr lang="en-US" sz="1200" dirty="0">
                <a:solidFill>
                  <a:srgbClr val="7F0055"/>
                </a:solidFill>
                <a:latin typeface="Consolas"/>
              </a:rPr>
              <a:t>  </a:t>
            </a:r>
            <a:r>
              <a:rPr lang="en-US" sz="1200" b="1" dirty="0">
                <a:solidFill>
                  <a:srgbClr val="0070C0"/>
                </a:solidFill>
                <a:latin typeface="Consolas"/>
              </a:rPr>
              <a:t>lock</a:t>
            </a:r>
            <a:r>
              <a:rPr lang="en-US" sz="1200" dirty="0">
                <a:solidFill>
                  <a:srgbClr val="0070C0"/>
                </a:solidFill>
                <a:latin typeface="Consolas"/>
              </a:rPr>
              <a:t> </a:t>
            </a:r>
            <a:r>
              <a:rPr lang="en-US" sz="1200" dirty="0" err="1">
                <a:solidFill>
                  <a:srgbClr val="000000"/>
                </a:solidFill>
                <a:latin typeface="Consolas"/>
              </a:rPr>
              <a:t>uart_r</a:t>
            </a:r>
            <a:r>
              <a:rPr lang="en-US" sz="1200" dirty="0">
                <a:solidFill>
                  <a:srgbClr val="000000"/>
                </a:solidFill>
                <a:latin typeface="Consolas"/>
              </a:rPr>
              <a:t> </a:t>
            </a:r>
            <a:r>
              <a:rPr lang="en-US" sz="1200" dirty="0" err="1">
                <a:solidFill>
                  <a:srgbClr val="000000"/>
                </a:solidFill>
                <a:latin typeface="Consolas"/>
              </a:rPr>
              <a:t>u_busy</a:t>
            </a:r>
            <a:r>
              <a:rPr lang="en-US" sz="1200" dirty="0">
                <a:solidFill>
                  <a:srgbClr val="000000"/>
                </a:solidFill>
                <a:latin typeface="Consolas"/>
              </a:rPr>
              <a:t>;</a:t>
            </a:r>
          </a:p>
          <a:p>
            <a:r>
              <a:rPr lang="en-US" sz="1200" dirty="0">
                <a:solidFill>
                  <a:srgbClr val="000000"/>
                </a:solidFill>
                <a:latin typeface="Consolas"/>
              </a:rPr>
              <a:t>  </a:t>
            </a:r>
            <a:r>
              <a:rPr lang="en-US" sz="1200" b="1" dirty="0">
                <a:solidFill>
                  <a:srgbClr val="0070C0"/>
                </a:solidFill>
                <a:latin typeface="Consolas"/>
              </a:rPr>
              <a:t>constraint</a:t>
            </a:r>
            <a:r>
              <a:rPr lang="en-US" sz="1200" dirty="0">
                <a:solidFill>
                  <a:srgbClr val="000000"/>
                </a:solidFill>
                <a:latin typeface="Consolas"/>
              </a:rPr>
              <a:t> </a:t>
            </a:r>
            <a:r>
              <a:rPr lang="en-US" sz="1200" dirty="0" err="1">
                <a:solidFill>
                  <a:srgbClr val="000000"/>
                </a:solidFill>
                <a:latin typeface="Consolas"/>
              </a:rPr>
              <a:t>data.dir</a:t>
            </a:r>
            <a:r>
              <a:rPr lang="en-US" sz="1200" dirty="0">
                <a:solidFill>
                  <a:srgbClr val="000000"/>
                </a:solidFill>
                <a:latin typeface="Consolas"/>
              </a:rPr>
              <a:t> == in;  </a:t>
            </a:r>
          </a:p>
          <a:p>
            <a:r>
              <a:rPr lang="en-US" sz="1200" dirty="0">
                <a:solidFill>
                  <a:srgbClr val="000000"/>
                </a:solidFill>
                <a:latin typeface="Consolas"/>
              </a:rPr>
              <a:t>  </a:t>
            </a:r>
            <a:r>
              <a:rPr lang="en-US" sz="1200" b="1" dirty="0" err="1">
                <a:solidFill>
                  <a:srgbClr val="000000"/>
                </a:solidFill>
                <a:latin typeface="Consolas"/>
              </a:rPr>
              <a:t>Uart_regs</a:t>
            </a:r>
            <a:r>
              <a:rPr lang="en-US" sz="1200" b="1" dirty="0">
                <a:solidFill>
                  <a:srgbClr val="000000"/>
                </a:solidFill>
                <a:latin typeface="Consolas"/>
              </a:rPr>
              <a:t> </a:t>
            </a:r>
            <a:r>
              <a:rPr lang="en-US" sz="1200" b="1" dirty="0" err="1">
                <a:solidFill>
                  <a:srgbClr val="000000"/>
                </a:solidFill>
                <a:latin typeface="Consolas"/>
              </a:rPr>
              <a:t>uart_regs</a:t>
            </a:r>
            <a:r>
              <a:rPr lang="en-US" sz="1200" b="1" dirty="0">
                <a:solidFill>
                  <a:srgbClr val="000000"/>
                </a:solidFill>
                <a:latin typeface="Consolas"/>
              </a:rPr>
              <a:t>;</a:t>
            </a:r>
          </a:p>
          <a:p>
            <a:endParaRPr lang="en-US" sz="1200" dirty="0">
              <a:solidFill>
                <a:srgbClr val="000000"/>
              </a:solidFill>
              <a:latin typeface="Consolas"/>
            </a:endParaRPr>
          </a:p>
          <a:p>
            <a:r>
              <a:rPr lang="en-US" sz="1200" dirty="0">
                <a:solidFill>
                  <a:srgbClr val="000000"/>
                </a:solidFill>
                <a:latin typeface="Consolas"/>
              </a:rPr>
              <a:t>  </a:t>
            </a:r>
            <a:r>
              <a:rPr lang="en-US" sz="1200" b="1" dirty="0">
                <a:solidFill>
                  <a:srgbClr val="0070C0"/>
                </a:solidFill>
                <a:latin typeface="Consolas"/>
              </a:rPr>
              <a:t>exec body {</a:t>
            </a:r>
          </a:p>
          <a:p>
            <a:r>
              <a:rPr lang="en-US" sz="1200" dirty="0">
                <a:solidFill>
                  <a:srgbClr val="000000"/>
                </a:solidFill>
                <a:latin typeface="Consolas"/>
              </a:rPr>
              <a:t>    </a:t>
            </a:r>
            <a:r>
              <a:rPr lang="en-US" sz="1200" b="1" dirty="0" err="1">
                <a:solidFill>
                  <a:srgbClr val="000000"/>
                </a:solidFill>
                <a:latin typeface="Consolas"/>
              </a:rPr>
              <a:t>uart_regs.lcr.stop_bits</a:t>
            </a:r>
            <a:r>
              <a:rPr lang="en-US" sz="1200" b="1" dirty="0">
                <a:solidFill>
                  <a:srgbClr val="000000"/>
                </a:solidFill>
                <a:latin typeface="Consolas"/>
              </a:rPr>
              <a:t> = </a:t>
            </a:r>
            <a:r>
              <a:rPr lang="en-US" sz="1200" b="1" dirty="0" err="1">
                <a:solidFill>
                  <a:srgbClr val="000000"/>
                </a:solidFill>
                <a:latin typeface="Consolas"/>
              </a:rPr>
              <a:t>data.stop_bits</a:t>
            </a:r>
            <a:r>
              <a:rPr lang="en-US" sz="1200" b="1" dirty="0">
                <a:solidFill>
                  <a:srgbClr val="000000"/>
                </a:solidFill>
                <a:latin typeface="Consolas"/>
              </a:rPr>
              <a:t>;</a:t>
            </a:r>
          </a:p>
          <a:p>
            <a:r>
              <a:rPr lang="en-US" sz="1200" dirty="0">
                <a:solidFill>
                  <a:srgbClr val="000000"/>
                </a:solidFill>
                <a:latin typeface="Consolas"/>
              </a:rPr>
              <a:t>    </a:t>
            </a:r>
            <a:r>
              <a:rPr lang="en-US" sz="1200" dirty="0" err="1">
                <a:solidFill>
                  <a:srgbClr val="000000"/>
                </a:solidFill>
                <a:latin typeface="Consolas"/>
              </a:rPr>
              <a:t>gen_uart_traffic</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data.stop_bits</a:t>
            </a:r>
            <a:r>
              <a:rPr lang="en-US" sz="1200" b="1" dirty="0">
                <a:solidFill>
                  <a:srgbClr val="0070C0"/>
                </a:solidFill>
                <a:latin typeface="Consolas"/>
              </a:rPr>
              <a:t>  </a:t>
            </a:r>
            <a:r>
              <a:rPr lang="en-US" sz="1200" dirty="0">
                <a:solidFill>
                  <a:srgbClr val="000000"/>
                </a:solidFill>
                <a:latin typeface="Consolas"/>
              </a:rPr>
              <a:t>, </a:t>
            </a:r>
            <a:r>
              <a:rPr lang="en-US" sz="1200" b="1" dirty="0">
                <a:solidFill>
                  <a:srgbClr val="0070C0"/>
                </a:solidFill>
                <a:latin typeface="Consolas"/>
              </a:rPr>
              <a:t>  </a:t>
            </a:r>
            <a:r>
              <a:rPr lang="en-US" sz="1200" dirty="0" err="1">
                <a:solidFill>
                  <a:srgbClr val="000000"/>
                </a:solidFill>
                <a:latin typeface="Consolas"/>
              </a:rPr>
              <a:t>data.size</a:t>
            </a:r>
            <a:r>
              <a:rPr lang="en-US" sz="1200" b="1" dirty="0">
                <a:solidFill>
                  <a:srgbClr val="0070C0"/>
                </a:solidFill>
                <a:latin typeface="Consolas"/>
              </a:rPr>
              <a:t>  </a:t>
            </a:r>
            <a:r>
              <a:rPr lang="en-US" sz="1200" dirty="0">
                <a:solidFill>
                  <a:srgbClr val="000000"/>
                </a:solidFill>
                <a:latin typeface="Consolas"/>
              </a:rPr>
              <a:t> );</a:t>
            </a:r>
          </a:p>
          <a:p>
            <a:r>
              <a:rPr lang="en-US" sz="1200" dirty="0">
                <a:solidFill>
                  <a:srgbClr val="000000"/>
                </a:solidFill>
                <a:latin typeface="Consolas"/>
              </a:rPr>
              <a:t>  </a:t>
            </a:r>
            <a:r>
              <a:rPr lang="en-US" sz="1200" b="1" dirty="0">
                <a:solidFill>
                  <a:srgbClr val="0070C0"/>
                </a:solidFill>
                <a:latin typeface="Consolas"/>
              </a:rPr>
              <a:t>}</a:t>
            </a:r>
          </a:p>
          <a:p>
            <a:r>
              <a:rPr lang="en-US" sz="1200" dirty="0">
                <a:solidFill>
                  <a:srgbClr val="000000"/>
                </a:solidFill>
                <a:latin typeface="Consolas"/>
              </a:rPr>
              <a:t>}</a:t>
            </a:r>
          </a:p>
        </p:txBody>
      </p:sp>
      <p:sp>
        <p:nvSpPr>
          <p:cNvPr id="8" name="Rectangle 7"/>
          <p:cNvSpPr/>
          <p:nvPr/>
        </p:nvSpPr>
        <p:spPr>
          <a:xfrm>
            <a:off x="5867400" y="1957179"/>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67400" y="2509832"/>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Hardware/Software Interface Layer </a:t>
            </a:r>
          </a:p>
        </p:txBody>
      </p:sp>
      <p:grpSp>
        <p:nvGrpSpPr>
          <p:cNvPr id="6" name="Group 5"/>
          <p:cNvGrpSpPr/>
          <p:nvPr/>
        </p:nvGrpSpPr>
        <p:grpSpPr>
          <a:xfrm>
            <a:off x="5867400" y="2033379"/>
            <a:ext cx="525072" cy="2222140"/>
            <a:chOff x="5867400" y="2033379"/>
            <a:chExt cx="525072" cy="2222140"/>
          </a:xfrm>
        </p:grpSpPr>
        <p:cxnSp>
          <p:nvCxnSpPr>
            <p:cNvPr id="12" name="Elbow Connector 11"/>
            <p:cNvCxnSpPr>
              <a:stCxn id="8" idx="1"/>
              <a:endCxn id="40" idx="1"/>
            </p:cNvCxnSpPr>
            <p:nvPr/>
          </p:nvCxnSpPr>
          <p:spPr>
            <a:xfrm rot="10800000" flipH="1" flipV="1">
              <a:off x="5867400" y="2033379"/>
              <a:ext cx="525072" cy="2222140"/>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6" idx="1"/>
              <a:endCxn id="40" idx="1"/>
            </p:cNvCxnSpPr>
            <p:nvPr/>
          </p:nvCxnSpPr>
          <p:spPr>
            <a:xfrm rot="10800000" flipH="1" flipV="1">
              <a:off x="5867400" y="2586031"/>
              <a:ext cx="525072" cy="1669487"/>
            </a:xfrm>
            <a:prstGeom prst="bentConnector3">
              <a:avLst>
                <a:gd name="adj1" fmla="val -8042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8305800" y="1787525"/>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305800" y="2297806"/>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771806" y="1863725"/>
            <a:ext cx="686394" cy="1520742"/>
            <a:chOff x="7771806" y="1863725"/>
            <a:chExt cx="686394" cy="1520742"/>
          </a:xfrm>
        </p:grpSpPr>
        <p:cxnSp>
          <p:nvCxnSpPr>
            <p:cNvPr id="77" name="Elbow Connector 76"/>
            <p:cNvCxnSpPr>
              <a:stCxn id="74" idx="3"/>
              <a:endCxn id="42" idx="3"/>
            </p:cNvCxnSpPr>
            <p:nvPr/>
          </p:nvCxnSpPr>
          <p:spPr>
            <a:xfrm flipH="1">
              <a:off x="7771806" y="1863725"/>
              <a:ext cx="686394" cy="1520742"/>
            </a:xfrm>
            <a:prstGeom prst="bentConnector3">
              <a:avLst>
                <a:gd name="adj1" fmla="val -3330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75" idx="3"/>
              <a:endCxn id="42" idx="3"/>
            </p:cNvCxnSpPr>
            <p:nvPr/>
          </p:nvCxnSpPr>
          <p:spPr>
            <a:xfrm flipH="1">
              <a:off x="7771806" y="2374006"/>
              <a:ext cx="686394" cy="1010461"/>
            </a:xfrm>
            <a:prstGeom prst="bentConnector3">
              <a:avLst>
                <a:gd name="adj1" fmla="val -3330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771806" y="1863725"/>
            <a:ext cx="686394" cy="1706173"/>
            <a:chOff x="7771806" y="1863725"/>
            <a:chExt cx="686394" cy="1706173"/>
          </a:xfrm>
        </p:grpSpPr>
        <p:cxnSp>
          <p:nvCxnSpPr>
            <p:cNvPr id="88" name="Elbow Connector 87"/>
            <p:cNvCxnSpPr>
              <a:stCxn id="74" idx="3"/>
              <a:endCxn id="63" idx="3"/>
            </p:cNvCxnSpPr>
            <p:nvPr/>
          </p:nvCxnSpPr>
          <p:spPr>
            <a:xfrm flipH="1">
              <a:off x="7771806" y="1863725"/>
              <a:ext cx="686394" cy="1706173"/>
            </a:xfrm>
            <a:prstGeom prst="bentConnector3">
              <a:avLst>
                <a:gd name="adj1" fmla="val -3330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75" idx="3"/>
              <a:endCxn id="63" idx="3"/>
            </p:cNvCxnSpPr>
            <p:nvPr/>
          </p:nvCxnSpPr>
          <p:spPr>
            <a:xfrm flipH="1">
              <a:off x="7771806" y="2374006"/>
              <a:ext cx="686394" cy="1195892"/>
            </a:xfrm>
            <a:prstGeom prst="bentConnector3">
              <a:avLst>
                <a:gd name="adj1" fmla="val -3330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99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19" grpId="0" animBg="1"/>
      <p:bldP spid="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305176"/>
            <a:ext cx="8040687" cy="1021556"/>
          </a:xfrm>
        </p:spPr>
        <p:txBody>
          <a:bodyPr/>
          <a:lstStyle/>
          <a:p>
            <a:r>
              <a:rPr lang="en-US"/>
              <a:t>The Hardware/Software Interface Library</a:t>
            </a:r>
            <a:endParaRPr lang="en-US" dirty="0"/>
          </a:p>
        </p:txBody>
      </p:sp>
      <p:sp>
        <p:nvSpPr>
          <p:cNvPr id="3" name="Text Placeholder 2"/>
          <p:cNvSpPr>
            <a:spLocks noGrp="1"/>
          </p:cNvSpPr>
          <p:nvPr>
            <p:ph type="body" idx="1"/>
          </p:nvPr>
        </p:nvSpPr>
        <p:spPr/>
        <p:txBody>
          <a:bodyPr/>
          <a:lstStyle/>
          <a:p>
            <a:r>
              <a:rPr lang="en-US" dirty="0"/>
              <a:t>Karthick Gururaj, </a:t>
            </a:r>
            <a:r>
              <a:rPr lang="en-US" dirty="0" err="1"/>
              <a:t>Vayavya</a:t>
            </a:r>
            <a:r>
              <a:rPr lang="en-US" dirty="0"/>
              <a:t> Labs</a:t>
            </a:r>
          </a:p>
        </p:txBody>
      </p:sp>
    </p:spTree>
    <p:extLst>
      <p:ext uri="{BB962C8B-B14F-4D97-AF65-F5344CB8AC3E}">
        <p14:creationId xmlns:p14="http://schemas.microsoft.com/office/powerpoint/2010/main" val="150106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HSI?</a:t>
            </a:r>
            <a:endParaRPr lang="en-US" dirty="0"/>
          </a:p>
        </p:txBody>
      </p:sp>
      <p:sp>
        <p:nvSpPr>
          <p:cNvPr id="5" name="Content Placeholder 4"/>
          <p:cNvSpPr>
            <a:spLocks noGrp="1"/>
          </p:cNvSpPr>
          <p:nvPr>
            <p:ph idx="1"/>
          </p:nvPr>
        </p:nvSpPr>
        <p:spPr/>
        <p:txBody>
          <a:bodyPr>
            <a:normAutofit lnSpcReduction="10000"/>
          </a:bodyPr>
          <a:lstStyle/>
          <a:p>
            <a:r>
              <a:rPr lang="en-US"/>
              <a:t>Hardware/Software Interface layer is</a:t>
            </a:r>
          </a:p>
          <a:p>
            <a:pPr lvl="1"/>
            <a:r>
              <a:rPr lang="en-US"/>
              <a:t>…an abstraction responsible for device management</a:t>
            </a:r>
          </a:p>
          <a:p>
            <a:pPr lvl="2"/>
            <a:r>
              <a:rPr lang="en-US"/>
              <a:t>Device initialization, operations such as configure, transmit/receive</a:t>
            </a:r>
          </a:p>
          <a:p>
            <a:pPr lvl="2"/>
            <a:r>
              <a:rPr lang="en-US"/>
              <a:t>Registration of device capabilities</a:t>
            </a:r>
          </a:p>
          <a:p>
            <a:pPr lvl="2"/>
            <a:endParaRPr lang="en-US"/>
          </a:p>
          <a:p>
            <a:pPr lvl="1"/>
            <a:r>
              <a:rPr lang="en-US"/>
              <a:t>…set of constructs for capturing the Hardware aspects required to implement the abstraction</a:t>
            </a:r>
          </a:p>
          <a:p>
            <a:pPr lvl="2"/>
            <a:r>
              <a:rPr lang="en-US"/>
              <a:t>Programming registers, setting up descriptor chains, interrupt properties and handling, …</a:t>
            </a:r>
          </a:p>
          <a:p>
            <a:pPr lvl="2"/>
            <a:r>
              <a:rPr lang="en-US"/>
              <a:t>Capture all programming sequences</a:t>
            </a:r>
          </a:p>
          <a:p>
            <a:pPr lvl="2"/>
            <a:endParaRPr lang="en-US"/>
          </a:p>
          <a:p>
            <a:pPr lvl="1"/>
            <a:r>
              <a:rPr lang="en-US"/>
              <a:t>…to summarize: construct the programmer’s view of a device agnostic to the underlying verification environment</a:t>
            </a:r>
            <a:endParaRPr lang="en-US" dirty="0"/>
          </a:p>
        </p:txBody>
      </p:sp>
      <p:sp>
        <p:nvSpPr>
          <p:cNvPr id="3" name="Slide Number Placeholder 2"/>
          <p:cNvSpPr>
            <a:spLocks noGrp="1"/>
          </p:cNvSpPr>
          <p:nvPr>
            <p:ph type="sldNum" sz="quarter" idx="11"/>
          </p:nvPr>
        </p:nvSpPr>
        <p:spPr/>
        <p:txBody>
          <a:bodyPr/>
          <a:lstStyle/>
          <a:p>
            <a:fld id="{E87DE7FA-0DC8-455B-9588-09F100404563}" type="slidenum">
              <a:rPr lang="en-US" smtClean="0"/>
              <a:pPr/>
              <a:t>57</a:t>
            </a:fld>
            <a:endParaRPr lang="en-US" dirty="0"/>
          </a:p>
        </p:txBody>
      </p:sp>
    </p:spTree>
    <p:extLst>
      <p:ext uri="{BB962C8B-B14F-4D97-AF65-F5344CB8AC3E}">
        <p14:creationId xmlns:p14="http://schemas.microsoft.com/office/powerpoint/2010/main" val="2258763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HSI Enables</a:t>
            </a:r>
            <a:endParaRPr lang="en-US" dirty="0"/>
          </a:p>
        </p:txBody>
      </p:sp>
      <p:sp>
        <p:nvSpPr>
          <p:cNvPr id="3" name="Slide Number Placeholder 2"/>
          <p:cNvSpPr>
            <a:spLocks noGrp="1"/>
          </p:cNvSpPr>
          <p:nvPr>
            <p:ph type="sldNum" sz="quarter" idx="11"/>
          </p:nvPr>
        </p:nvSpPr>
        <p:spPr/>
        <p:txBody>
          <a:bodyPr/>
          <a:lstStyle/>
          <a:p>
            <a:fld id="{E87DE7FA-0DC8-455B-9588-09F100404563}" type="slidenum">
              <a:rPr lang="en-US" smtClean="0"/>
              <a:pPr/>
              <a:t>58</a:t>
            </a:fld>
            <a:endParaRPr lang="en-US" dirty="0"/>
          </a:p>
        </p:txBody>
      </p:sp>
      <p:cxnSp>
        <p:nvCxnSpPr>
          <p:cNvPr id="5" name="Straight Arrow Connector 4"/>
          <p:cNvCxnSpPr>
            <a:stCxn id="32" idx="3"/>
            <a:endCxn id="31" idx="1"/>
          </p:cNvCxnSpPr>
          <p:nvPr/>
        </p:nvCxnSpPr>
        <p:spPr>
          <a:xfrm>
            <a:off x="1296234" y="2188512"/>
            <a:ext cx="5742533" cy="25467"/>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3" idx="3"/>
            <a:endCxn id="19" idx="1"/>
          </p:cNvCxnSpPr>
          <p:nvPr/>
        </p:nvCxnSpPr>
        <p:spPr>
          <a:xfrm>
            <a:off x="1300410" y="1342457"/>
            <a:ext cx="5727589" cy="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905000" y="976504"/>
            <a:ext cx="6247117" cy="2956954"/>
            <a:chOff x="2333722" y="2143569"/>
            <a:chExt cx="5262348" cy="1773653"/>
          </a:xfrm>
        </p:grpSpPr>
        <p:sp>
          <p:nvSpPr>
            <p:cNvPr id="9" name="Rectangle 8"/>
            <p:cNvSpPr/>
            <p:nvPr/>
          </p:nvSpPr>
          <p:spPr>
            <a:xfrm>
              <a:off x="2396829" y="3412455"/>
              <a:ext cx="718316" cy="2758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DMAC (DUT)</a:t>
              </a:r>
            </a:p>
          </p:txBody>
        </p:sp>
        <p:sp>
          <p:nvSpPr>
            <p:cNvPr id="10" name="Rectangle 9"/>
            <p:cNvSpPr/>
            <p:nvPr/>
          </p:nvSpPr>
          <p:spPr>
            <a:xfrm>
              <a:off x="2396829" y="2143569"/>
              <a:ext cx="718316" cy="43901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bench</a:t>
              </a:r>
            </a:p>
            <a:p>
              <a:pPr algn="ctr"/>
              <a:r>
                <a:rPr lang="en-US" sz="1200" dirty="0"/>
                <a:t>(in SV)</a:t>
              </a:r>
            </a:p>
          </p:txBody>
        </p:sp>
        <p:sp>
          <p:nvSpPr>
            <p:cNvPr id="11" name="Up-Down Arrow 10"/>
            <p:cNvSpPr/>
            <p:nvPr/>
          </p:nvSpPr>
          <p:spPr>
            <a:xfrm>
              <a:off x="2665290" y="3108522"/>
              <a:ext cx="159626" cy="30393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12" name="Rectangle 11"/>
            <p:cNvSpPr/>
            <p:nvPr/>
          </p:nvSpPr>
          <p:spPr>
            <a:xfrm>
              <a:off x="2333722" y="3714599"/>
              <a:ext cx="732790" cy="20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RTL Simulation</a:t>
              </a:r>
            </a:p>
          </p:txBody>
        </p:sp>
        <p:sp>
          <p:nvSpPr>
            <p:cNvPr id="13" name="Rectangle 12"/>
            <p:cNvSpPr/>
            <p:nvPr/>
          </p:nvSpPr>
          <p:spPr>
            <a:xfrm>
              <a:off x="5208862" y="3412455"/>
              <a:ext cx="718316" cy="2623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DMAC (DUT)</a:t>
              </a:r>
            </a:p>
          </p:txBody>
        </p:sp>
        <p:sp>
          <p:nvSpPr>
            <p:cNvPr id="14" name="Rectangle 13"/>
            <p:cNvSpPr/>
            <p:nvPr/>
          </p:nvSpPr>
          <p:spPr>
            <a:xfrm>
              <a:off x="5208862" y="2143569"/>
              <a:ext cx="718316" cy="43901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cases</a:t>
              </a:r>
            </a:p>
            <a:p>
              <a:pPr algn="ctr"/>
              <a:r>
                <a:rPr lang="en-US" sz="1200" dirty="0"/>
                <a:t>(in C, on host)</a:t>
              </a:r>
            </a:p>
          </p:txBody>
        </p:sp>
        <p:sp>
          <p:nvSpPr>
            <p:cNvPr id="15" name="Up-Down Arrow 14"/>
            <p:cNvSpPr/>
            <p:nvPr/>
          </p:nvSpPr>
          <p:spPr>
            <a:xfrm>
              <a:off x="5477323" y="3108522"/>
              <a:ext cx="159626" cy="30393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16" name="Rectangle 15"/>
            <p:cNvSpPr/>
            <p:nvPr/>
          </p:nvSpPr>
          <p:spPr>
            <a:xfrm>
              <a:off x="4962415" y="3687810"/>
              <a:ext cx="1233300" cy="20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FPGA, w/ external </a:t>
              </a:r>
              <a:r>
                <a:rPr lang="en-US" sz="1200" dirty="0" err="1">
                  <a:solidFill>
                    <a:schemeClr val="tx1"/>
                  </a:solidFill>
                </a:rPr>
                <a:t>PCIe</a:t>
              </a:r>
              <a:r>
                <a:rPr lang="en-US" sz="1200" dirty="0">
                  <a:solidFill>
                    <a:schemeClr val="tx1"/>
                  </a:solidFill>
                </a:rPr>
                <a:t> master</a:t>
              </a:r>
            </a:p>
          </p:txBody>
        </p:sp>
        <p:sp>
          <p:nvSpPr>
            <p:cNvPr id="17" name="Right Arrow 16"/>
            <p:cNvSpPr/>
            <p:nvPr/>
          </p:nvSpPr>
          <p:spPr>
            <a:xfrm>
              <a:off x="4773480" y="3108522"/>
              <a:ext cx="319252" cy="30393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18" name="Rectangle 17"/>
            <p:cNvSpPr/>
            <p:nvPr/>
          </p:nvSpPr>
          <p:spPr>
            <a:xfrm>
              <a:off x="6649153" y="3412455"/>
              <a:ext cx="718316" cy="26236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DMAC (DUT)</a:t>
              </a:r>
            </a:p>
          </p:txBody>
        </p:sp>
        <p:sp>
          <p:nvSpPr>
            <p:cNvPr id="19" name="Rectangle 18"/>
            <p:cNvSpPr/>
            <p:nvPr/>
          </p:nvSpPr>
          <p:spPr>
            <a:xfrm>
              <a:off x="6649153" y="2143569"/>
              <a:ext cx="718316" cy="43901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cases</a:t>
              </a:r>
            </a:p>
            <a:p>
              <a:pPr algn="ctr"/>
              <a:r>
                <a:rPr lang="en-US" sz="1200" dirty="0"/>
                <a:t>(in C, on target)</a:t>
              </a:r>
            </a:p>
          </p:txBody>
        </p:sp>
        <p:sp>
          <p:nvSpPr>
            <p:cNvPr id="20" name="Up-Down Arrow 19"/>
            <p:cNvSpPr/>
            <p:nvPr/>
          </p:nvSpPr>
          <p:spPr>
            <a:xfrm>
              <a:off x="6917615" y="3108522"/>
              <a:ext cx="159626" cy="30393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21" name="Right Arrow 20"/>
            <p:cNvSpPr/>
            <p:nvPr/>
          </p:nvSpPr>
          <p:spPr>
            <a:xfrm>
              <a:off x="6121431" y="3110057"/>
              <a:ext cx="319252" cy="30393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22" name="Rectangle 21"/>
            <p:cNvSpPr/>
            <p:nvPr/>
          </p:nvSpPr>
          <p:spPr>
            <a:xfrm>
              <a:off x="6518595" y="3674826"/>
              <a:ext cx="1077475" cy="202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FPGA, w/ embedded core</a:t>
              </a:r>
            </a:p>
          </p:txBody>
        </p:sp>
        <p:sp>
          <p:nvSpPr>
            <p:cNvPr id="23" name="Rectangle 22"/>
            <p:cNvSpPr/>
            <p:nvPr/>
          </p:nvSpPr>
          <p:spPr>
            <a:xfrm>
              <a:off x="3790660" y="3412455"/>
              <a:ext cx="718316" cy="2743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DMAC (DUT)</a:t>
              </a:r>
            </a:p>
          </p:txBody>
        </p:sp>
        <p:sp>
          <p:nvSpPr>
            <p:cNvPr id="24" name="Rectangle 23"/>
            <p:cNvSpPr/>
            <p:nvPr/>
          </p:nvSpPr>
          <p:spPr>
            <a:xfrm>
              <a:off x="3790660" y="2143569"/>
              <a:ext cx="718316" cy="43901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Test cases</a:t>
              </a:r>
            </a:p>
            <a:p>
              <a:pPr algn="ctr"/>
              <a:r>
                <a:rPr lang="en-US" sz="1200" dirty="0"/>
                <a:t>(in C, on host)</a:t>
              </a:r>
            </a:p>
          </p:txBody>
        </p:sp>
        <p:sp>
          <p:nvSpPr>
            <p:cNvPr id="25" name="Up-Down Arrow 24"/>
            <p:cNvSpPr/>
            <p:nvPr/>
          </p:nvSpPr>
          <p:spPr>
            <a:xfrm>
              <a:off x="4059121" y="3108522"/>
              <a:ext cx="159626" cy="303934"/>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26" name="Rectangle 25"/>
            <p:cNvSpPr/>
            <p:nvPr/>
          </p:nvSpPr>
          <p:spPr>
            <a:xfrm>
              <a:off x="3450842" y="3701615"/>
              <a:ext cx="1397952" cy="215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Accelerated simulation with Emulator</a:t>
              </a:r>
            </a:p>
          </p:txBody>
        </p:sp>
        <p:sp>
          <p:nvSpPr>
            <p:cNvPr id="27" name="Right Arrow 26"/>
            <p:cNvSpPr/>
            <p:nvPr/>
          </p:nvSpPr>
          <p:spPr>
            <a:xfrm>
              <a:off x="3295463" y="3100436"/>
              <a:ext cx="319252" cy="30393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a:p>
          </p:txBody>
        </p:sp>
        <p:sp>
          <p:nvSpPr>
            <p:cNvPr id="28" name="Rectangle 27"/>
            <p:cNvSpPr/>
            <p:nvPr/>
          </p:nvSpPr>
          <p:spPr>
            <a:xfrm>
              <a:off x="2396829" y="2662238"/>
              <a:ext cx="718316" cy="416646"/>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Driver</a:t>
              </a:r>
            </a:p>
            <a:p>
              <a:pPr algn="ctr"/>
              <a:r>
                <a:rPr lang="en-US" sz="1200" dirty="0"/>
                <a:t>(in SV)</a:t>
              </a:r>
            </a:p>
          </p:txBody>
        </p:sp>
        <p:sp>
          <p:nvSpPr>
            <p:cNvPr id="29" name="Rectangle 28"/>
            <p:cNvSpPr/>
            <p:nvPr/>
          </p:nvSpPr>
          <p:spPr>
            <a:xfrm>
              <a:off x="3790660" y="2664685"/>
              <a:ext cx="718316" cy="414199"/>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Driver</a:t>
              </a:r>
            </a:p>
            <a:p>
              <a:pPr algn="ctr"/>
              <a:r>
                <a:rPr lang="en-US" sz="1200" dirty="0"/>
                <a:t>(in C, on host)</a:t>
              </a:r>
            </a:p>
          </p:txBody>
        </p:sp>
        <p:sp>
          <p:nvSpPr>
            <p:cNvPr id="30" name="Rectangle 29"/>
            <p:cNvSpPr/>
            <p:nvPr/>
          </p:nvSpPr>
          <p:spPr>
            <a:xfrm>
              <a:off x="5208862" y="2678737"/>
              <a:ext cx="718316" cy="414199"/>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Driver</a:t>
              </a:r>
            </a:p>
            <a:p>
              <a:pPr algn="ctr"/>
              <a:r>
                <a:rPr lang="en-US" sz="1200" dirty="0"/>
                <a:t>(in C, on host)</a:t>
              </a:r>
            </a:p>
          </p:txBody>
        </p:sp>
        <p:sp>
          <p:nvSpPr>
            <p:cNvPr id="31" name="Rectangle 30"/>
            <p:cNvSpPr/>
            <p:nvPr/>
          </p:nvSpPr>
          <p:spPr>
            <a:xfrm>
              <a:off x="6658224" y="2678737"/>
              <a:ext cx="718316" cy="414199"/>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Driver</a:t>
              </a:r>
            </a:p>
            <a:p>
              <a:pPr algn="ctr"/>
              <a:r>
                <a:rPr lang="en-US" sz="1200" dirty="0"/>
                <a:t>(in C, on target)</a:t>
              </a:r>
            </a:p>
          </p:txBody>
        </p:sp>
      </p:grpSp>
      <p:sp>
        <p:nvSpPr>
          <p:cNvPr id="32" name="Rectangle 31"/>
          <p:cNvSpPr/>
          <p:nvPr/>
        </p:nvSpPr>
        <p:spPr>
          <a:xfrm>
            <a:off x="304800" y="1841205"/>
            <a:ext cx="991434" cy="69461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HSI Spec</a:t>
            </a:r>
          </a:p>
          <a:p>
            <a:pPr algn="ctr"/>
            <a:r>
              <a:rPr lang="en-US" sz="1200" dirty="0">
                <a:solidFill>
                  <a:schemeClr val="tx1"/>
                </a:solidFill>
              </a:rPr>
              <a:t>(Test realization)</a:t>
            </a:r>
          </a:p>
        </p:txBody>
      </p:sp>
      <p:sp>
        <p:nvSpPr>
          <p:cNvPr id="33" name="Rectangle 32"/>
          <p:cNvSpPr/>
          <p:nvPr/>
        </p:nvSpPr>
        <p:spPr>
          <a:xfrm>
            <a:off x="308977" y="976503"/>
            <a:ext cx="991433" cy="73190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Stimulus Spec</a:t>
            </a:r>
          </a:p>
          <a:p>
            <a:pPr algn="ctr"/>
            <a:r>
              <a:rPr lang="en-US" sz="1200" dirty="0">
                <a:solidFill>
                  <a:schemeClr val="tx1"/>
                </a:solidFill>
              </a:rPr>
              <a:t>(Test intent)</a:t>
            </a:r>
          </a:p>
        </p:txBody>
      </p:sp>
      <p:cxnSp>
        <p:nvCxnSpPr>
          <p:cNvPr id="34" name="Straight Arrow Connector 33"/>
          <p:cNvCxnSpPr/>
          <p:nvPr/>
        </p:nvCxnSpPr>
        <p:spPr>
          <a:xfrm>
            <a:off x="2207611" y="4107941"/>
            <a:ext cx="52494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943748" y="4171950"/>
            <a:ext cx="5828652" cy="307777"/>
          </a:xfrm>
          <a:prstGeom prst="rect">
            <a:avLst/>
          </a:prstGeom>
        </p:spPr>
        <p:txBody>
          <a:bodyPr wrap="square">
            <a:spAutoFit/>
          </a:bodyPr>
          <a:lstStyle/>
          <a:p>
            <a:r>
              <a:rPr lang="en-US" sz="1400" b="1" dirty="0"/>
              <a:t>Test Intent is portable… but test realization environment specific?</a:t>
            </a:r>
            <a:endParaRPr lang="en-US" sz="1400" b="1" u="sng" dirty="0"/>
          </a:p>
        </p:txBody>
      </p:sp>
      <p:sp>
        <p:nvSpPr>
          <p:cNvPr id="43" name="Rectangle 42"/>
          <p:cNvSpPr/>
          <p:nvPr/>
        </p:nvSpPr>
        <p:spPr>
          <a:xfrm>
            <a:off x="1527572" y="4183618"/>
            <a:ext cx="6088856" cy="369332"/>
          </a:xfrm>
          <a:prstGeom prst="rect">
            <a:avLst/>
          </a:prstGeom>
          <a:solidFill>
            <a:schemeClr val="bg1"/>
          </a:solidFill>
        </p:spPr>
        <p:txBody>
          <a:bodyPr wrap="square">
            <a:spAutoFit/>
          </a:bodyPr>
          <a:lstStyle/>
          <a:p>
            <a:endParaRPr lang="en-US" b="1" u="sng" dirty="0"/>
          </a:p>
        </p:txBody>
      </p:sp>
      <p:sp>
        <p:nvSpPr>
          <p:cNvPr id="7" name="Rectangle 6"/>
          <p:cNvSpPr/>
          <p:nvPr/>
        </p:nvSpPr>
        <p:spPr>
          <a:xfrm>
            <a:off x="2044670" y="4194780"/>
            <a:ext cx="5575330" cy="307777"/>
          </a:xfrm>
          <a:prstGeom prst="rect">
            <a:avLst/>
          </a:prstGeom>
        </p:spPr>
        <p:txBody>
          <a:bodyPr wrap="square">
            <a:spAutoFit/>
          </a:bodyPr>
          <a:lstStyle/>
          <a:p>
            <a:r>
              <a:rPr lang="en-US" sz="1400" b="1" dirty="0"/>
              <a:t>HSI ensures Portability of test realization across </a:t>
            </a:r>
            <a:r>
              <a:rPr lang="en-US" sz="1400" b="1" u="sng" dirty="0"/>
              <a:t>Environments</a:t>
            </a:r>
          </a:p>
        </p:txBody>
      </p:sp>
    </p:spTree>
    <p:extLst>
      <p:ext uri="{BB962C8B-B14F-4D97-AF65-F5344CB8AC3E}">
        <p14:creationId xmlns:p14="http://schemas.microsoft.com/office/powerpoint/2010/main" val="29483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4" grpId="0"/>
      <p:bldP spid="43"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HSI Enables</a:t>
            </a:r>
            <a:endParaRPr lang="en-US" dirty="0"/>
          </a:p>
        </p:txBody>
      </p:sp>
      <p:sp>
        <p:nvSpPr>
          <p:cNvPr id="3" name="Slide Number Placeholder 2"/>
          <p:cNvSpPr>
            <a:spLocks noGrp="1"/>
          </p:cNvSpPr>
          <p:nvPr>
            <p:ph type="sldNum" sz="quarter" idx="11"/>
          </p:nvPr>
        </p:nvSpPr>
        <p:spPr/>
        <p:txBody>
          <a:bodyPr/>
          <a:lstStyle/>
          <a:p>
            <a:fld id="{E87DE7FA-0DC8-455B-9588-09F100404563}" type="slidenum">
              <a:rPr lang="en-US" smtClean="0"/>
              <a:pPr/>
              <a:t>59</a:t>
            </a:fld>
            <a:endParaRPr lang="en-US" dirty="0"/>
          </a:p>
        </p:txBody>
      </p:sp>
      <p:grpSp>
        <p:nvGrpSpPr>
          <p:cNvPr id="58" name="Group 57"/>
          <p:cNvGrpSpPr/>
          <p:nvPr/>
        </p:nvGrpSpPr>
        <p:grpSpPr>
          <a:xfrm>
            <a:off x="1396603" y="2664602"/>
            <a:ext cx="2571750" cy="1549958"/>
            <a:chOff x="338137" y="3800790"/>
            <a:chExt cx="3429000" cy="2066610"/>
          </a:xfrm>
        </p:grpSpPr>
        <p:sp>
          <p:nvSpPr>
            <p:cNvPr id="59" name="Rectangle 58"/>
            <p:cNvSpPr/>
            <p:nvPr/>
          </p:nvSpPr>
          <p:spPr bwMode="auto">
            <a:xfrm>
              <a:off x="414337" y="3875642"/>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0" name="Rectangle 59"/>
            <p:cNvSpPr/>
            <p:nvPr/>
          </p:nvSpPr>
          <p:spPr bwMode="auto">
            <a:xfrm>
              <a:off x="871537" y="5334002"/>
              <a:ext cx="838200"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dirty="0"/>
                <a:t>UART A</a:t>
              </a:r>
            </a:p>
          </p:txBody>
        </p:sp>
        <p:sp>
          <p:nvSpPr>
            <p:cNvPr id="61" name="Diamond 60"/>
            <p:cNvSpPr/>
            <p:nvPr/>
          </p:nvSpPr>
          <p:spPr bwMode="auto">
            <a:xfrm>
              <a:off x="795337" y="548502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2" name="Left-Right Arrow 61"/>
            <p:cNvSpPr/>
            <p:nvPr/>
          </p:nvSpPr>
          <p:spPr bwMode="auto">
            <a:xfrm>
              <a:off x="490537" y="5486402"/>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3" name="Rectangle 62"/>
            <p:cNvSpPr/>
            <p:nvPr/>
          </p:nvSpPr>
          <p:spPr bwMode="auto">
            <a:xfrm>
              <a:off x="3005137" y="5334000"/>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a:t>MEM</a:t>
              </a:r>
            </a:p>
          </p:txBody>
        </p:sp>
        <p:sp>
          <p:nvSpPr>
            <p:cNvPr id="64" name="Diamond 63"/>
            <p:cNvSpPr/>
            <p:nvPr/>
          </p:nvSpPr>
          <p:spPr bwMode="auto">
            <a:xfrm>
              <a:off x="338137" y="5486402"/>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5" name="Diamond 64"/>
            <p:cNvSpPr/>
            <p:nvPr/>
          </p:nvSpPr>
          <p:spPr bwMode="auto">
            <a:xfrm>
              <a:off x="1481137" y="5257803"/>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6" name="Left-Right Arrow 65"/>
            <p:cNvSpPr/>
            <p:nvPr/>
          </p:nvSpPr>
          <p:spPr bwMode="auto">
            <a:xfrm>
              <a:off x="938359" y="4268720"/>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7" name="Diamond 66"/>
            <p:cNvSpPr/>
            <p:nvPr/>
          </p:nvSpPr>
          <p:spPr bwMode="auto">
            <a:xfrm>
              <a:off x="3307067" y="525780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8" name="Left-Right Arrow 67"/>
            <p:cNvSpPr/>
            <p:nvPr/>
          </p:nvSpPr>
          <p:spPr bwMode="auto">
            <a:xfrm rot="5400000">
              <a:off x="1119203" y="4746690"/>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69" name="Left-Right Arrow 68"/>
            <p:cNvSpPr/>
            <p:nvPr/>
          </p:nvSpPr>
          <p:spPr bwMode="auto">
            <a:xfrm rot="5400000">
              <a:off x="2944851" y="4746976"/>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70" name="Rectangle 69"/>
            <p:cNvSpPr/>
            <p:nvPr/>
          </p:nvSpPr>
          <p:spPr bwMode="auto">
            <a:xfrm>
              <a:off x="1920437" y="4724400"/>
              <a:ext cx="8871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dirty="0"/>
                <a:t>DMAC A</a:t>
              </a:r>
            </a:p>
          </p:txBody>
        </p:sp>
        <p:sp>
          <p:nvSpPr>
            <p:cNvPr id="71" name="Diamond 70"/>
            <p:cNvSpPr/>
            <p:nvPr/>
          </p:nvSpPr>
          <p:spPr bwMode="auto">
            <a:xfrm>
              <a:off x="2319337" y="464820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72" name="Left-Right Arrow 71"/>
            <p:cNvSpPr/>
            <p:nvPr/>
          </p:nvSpPr>
          <p:spPr bwMode="auto">
            <a:xfrm rot="5400000">
              <a:off x="2230945" y="4053634"/>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73" name="Left-Right Arrow 72"/>
            <p:cNvSpPr/>
            <p:nvPr/>
          </p:nvSpPr>
          <p:spPr bwMode="auto">
            <a:xfrm rot="5400000">
              <a:off x="2265709" y="4442172"/>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74" name="Diamond 73"/>
            <p:cNvSpPr/>
            <p:nvPr/>
          </p:nvSpPr>
          <p:spPr bwMode="auto">
            <a:xfrm>
              <a:off x="2319337" y="380079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grpSp>
      <p:sp>
        <p:nvSpPr>
          <p:cNvPr id="75" name="Rectangle 74"/>
          <p:cNvSpPr/>
          <p:nvPr/>
        </p:nvSpPr>
        <p:spPr>
          <a:xfrm>
            <a:off x="5502217" y="926068"/>
            <a:ext cx="1769497" cy="494799"/>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cases</a:t>
            </a:r>
          </a:p>
        </p:txBody>
      </p:sp>
      <p:sp>
        <p:nvSpPr>
          <p:cNvPr id="76" name="Rectangle 75"/>
          <p:cNvSpPr/>
          <p:nvPr/>
        </p:nvSpPr>
        <p:spPr>
          <a:xfrm>
            <a:off x="1872360" y="926068"/>
            <a:ext cx="1677386" cy="494799"/>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 cases</a:t>
            </a:r>
          </a:p>
        </p:txBody>
      </p:sp>
      <p:sp>
        <p:nvSpPr>
          <p:cNvPr id="88" name="Rectangle 87"/>
          <p:cNvSpPr/>
          <p:nvPr/>
        </p:nvSpPr>
        <p:spPr>
          <a:xfrm>
            <a:off x="4131721" y="1001858"/>
            <a:ext cx="773780" cy="34321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Test scenarios</a:t>
            </a:r>
          </a:p>
        </p:txBody>
      </p:sp>
      <p:cxnSp>
        <p:nvCxnSpPr>
          <p:cNvPr id="89" name="Straight Arrow Connector 88"/>
          <p:cNvCxnSpPr>
            <a:stCxn id="88" idx="1"/>
            <a:endCxn id="76" idx="3"/>
          </p:cNvCxnSpPr>
          <p:nvPr/>
        </p:nvCxnSpPr>
        <p:spPr>
          <a:xfrm flipH="1">
            <a:off x="3549746" y="1173468"/>
            <a:ext cx="581975"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8" idx="3"/>
            <a:endCxn id="75" idx="1"/>
          </p:cNvCxnSpPr>
          <p:nvPr/>
        </p:nvCxnSpPr>
        <p:spPr>
          <a:xfrm>
            <a:off x="4905500" y="1173468"/>
            <a:ext cx="596717"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045017" y="2661030"/>
            <a:ext cx="2571750" cy="1549958"/>
            <a:chOff x="5202689" y="3796027"/>
            <a:chExt cx="3429000" cy="2066610"/>
          </a:xfrm>
        </p:grpSpPr>
        <p:sp>
          <p:nvSpPr>
            <p:cNvPr id="92" name="Rectangle 91"/>
            <p:cNvSpPr/>
            <p:nvPr/>
          </p:nvSpPr>
          <p:spPr bwMode="auto">
            <a:xfrm>
              <a:off x="5278889" y="3870879"/>
              <a:ext cx="3352800" cy="199175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93" name="Rectangle 92"/>
            <p:cNvSpPr/>
            <p:nvPr/>
          </p:nvSpPr>
          <p:spPr bwMode="auto">
            <a:xfrm>
              <a:off x="5736089" y="5329239"/>
              <a:ext cx="838200" cy="392113"/>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dirty="0"/>
                <a:t>UART B</a:t>
              </a:r>
            </a:p>
          </p:txBody>
        </p:sp>
        <p:sp>
          <p:nvSpPr>
            <p:cNvPr id="94" name="Diamond 93"/>
            <p:cNvSpPr/>
            <p:nvPr/>
          </p:nvSpPr>
          <p:spPr bwMode="auto">
            <a:xfrm>
              <a:off x="5659889" y="5480264"/>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95" name="Left-Right Arrow 94"/>
            <p:cNvSpPr/>
            <p:nvPr/>
          </p:nvSpPr>
          <p:spPr bwMode="auto">
            <a:xfrm>
              <a:off x="5355089" y="5481639"/>
              <a:ext cx="295422" cy="1524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96" name="Rectangle 95"/>
            <p:cNvSpPr/>
            <p:nvPr/>
          </p:nvSpPr>
          <p:spPr bwMode="auto">
            <a:xfrm>
              <a:off x="7869689" y="5329237"/>
              <a:ext cx="676422" cy="3921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a:t>MEM</a:t>
              </a:r>
            </a:p>
          </p:txBody>
        </p:sp>
        <p:sp>
          <p:nvSpPr>
            <p:cNvPr id="97" name="Diamond 96"/>
            <p:cNvSpPr/>
            <p:nvPr/>
          </p:nvSpPr>
          <p:spPr bwMode="auto">
            <a:xfrm>
              <a:off x="5202689" y="5481639"/>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98" name="Diamond 97"/>
            <p:cNvSpPr/>
            <p:nvPr/>
          </p:nvSpPr>
          <p:spPr bwMode="auto">
            <a:xfrm>
              <a:off x="6345689" y="5253040"/>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99" name="Left-Right Arrow 98"/>
            <p:cNvSpPr/>
            <p:nvPr/>
          </p:nvSpPr>
          <p:spPr bwMode="auto">
            <a:xfrm>
              <a:off x="5802911" y="4263957"/>
              <a:ext cx="2743200" cy="14861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0" name="Diamond 99"/>
            <p:cNvSpPr/>
            <p:nvPr/>
          </p:nvSpPr>
          <p:spPr bwMode="auto">
            <a:xfrm>
              <a:off x="8171619" y="525303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1" name="Left-Right Arrow 100"/>
            <p:cNvSpPr/>
            <p:nvPr/>
          </p:nvSpPr>
          <p:spPr bwMode="auto">
            <a:xfrm rot="5400000">
              <a:off x="5983755" y="4741927"/>
              <a:ext cx="872480"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2" name="Left-Right Arrow 101"/>
            <p:cNvSpPr/>
            <p:nvPr/>
          </p:nvSpPr>
          <p:spPr bwMode="auto">
            <a:xfrm rot="5400000">
              <a:off x="7809403" y="4742213"/>
              <a:ext cx="873043"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3" name="Rectangle 102"/>
            <p:cNvSpPr/>
            <p:nvPr/>
          </p:nvSpPr>
          <p:spPr bwMode="auto">
            <a:xfrm>
              <a:off x="6784989" y="4719637"/>
              <a:ext cx="887122" cy="392113"/>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1050" dirty="0"/>
                <a:t>DMAC B</a:t>
              </a:r>
            </a:p>
          </p:txBody>
        </p:sp>
        <p:sp>
          <p:nvSpPr>
            <p:cNvPr id="104" name="Diamond 103"/>
            <p:cNvSpPr/>
            <p:nvPr/>
          </p:nvSpPr>
          <p:spPr bwMode="auto">
            <a:xfrm>
              <a:off x="7183889" y="464343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5" name="Left-Right Arrow 104"/>
            <p:cNvSpPr/>
            <p:nvPr/>
          </p:nvSpPr>
          <p:spPr bwMode="auto">
            <a:xfrm rot="5400000">
              <a:off x="7095497" y="4048871"/>
              <a:ext cx="32918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6" name="Left-Right Arrow 105"/>
            <p:cNvSpPr/>
            <p:nvPr/>
          </p:nvSpPr>
          <p:spPr bwMode="auto">
            <a:xfrm rot="5400000">
              <a:off x="7130261" y="4437409"/>
              <a:ext cx="263444" cy="14861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
          <p:nvSpPr>
            <p:cNvPr id="107" name="Diamond 106"/>
            <p:cNvSpPr/>
            <p:nvPr/>
          </p:nvSpPr>
          <p:spPr bwMode="auto">
            <a:xfrm>
              <a:off x="7183889" y="3796027"/>
              <a:ext cx="152400" cy="1524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grpSp>
      <p:grpSp>
        <p:nvGrpSpPr>
          <p:cNvPr id="108" name="Group 107"/>
          <p:cNvGrpSpPr/>
          <p:nvPr/>
        </p:nvGrpSpPr>
        <p:grpSpPr>
          <a:xfrm>
            <a:off x="1257301" y="1644562"/>
            <a:ext cx="2913332" cy="855498"/>
            <a:chOff x="152400" y="2440736"/>
            <a:chExt cx="3884443" cy="1140664"/>
          </a:xfrm>
        </p:grpSpPr>
        <p:sp>
          <p:nvSpPr>
            <p:cNvPr id="109" name="Rectangle 108"/>
            <p:cNvSpPr/>
            <p:nvPr/>
          </p:nvSpPr>
          <p:spPr>
            <a:xfrm>
              <a:off x="997147" y="2441465"/>
              <a:ext cx="1058865" cy="444488"/>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Driver for DMAC-A</a:t>
              </a:r>
            </a:p>
          </p:txBody>
        </p:sp>
        <p:sp>
          <p:nvSpPr>
            <p:cNvPr id="110" name="Rectangle 109"/>
            <p:cNvSpPr/>
            <p:nvPr/>
          </p:nvSpPr>
          <p:spPr>
            <a:xfrm>
              <a:off x="152400" y="3137642"/>
              <a:ext cx="1031706" cy="44375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HSI Spec for DMAC-A</a:t>
              </a:r>
            </a:p>
          </p:txBody>
        </p:sp>
        <p:cxnSp>
          <p:nvCxnSpPr>
            <p:cNvPr id="111" name="Straight Arrow Connector 29"/>
            <p:cNvCxnSpPr>
              <a:stCxn id="110" idx="3"/>
              <a:endCxn id="109" idx="2"/>
            </p:cNvCxnSpPr>
            <p:nvPr/>
          </p:nvCxnSpPr>
          <p:spPr>
            <a:xfrm flipV="1">
              <a:off x="1184106" y="2885953"/>
              <a:ext cx="342474" cy="473568"/>
            </a:xfrm>
            <a:prstGeom prst="bentConnector2">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174869" y="2440736"/>
              <a:ext cx="1058865" cy="444488"/>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Driver for UART-A</a:t>
              </a:r>
            </a:p>
          </p:txBody>
        </p:sp>
        <p:sp>
          <p:nvSpPr>
            <p:cNvPr id="113" name="Rectangle 112"/>
            <p:cNvSpPr/>
            <p:nvPr/>
          </p:nvSpPr>
          <p:spPr>
            <a:xfrm>
              <a:off x="3005137" y="3133624"/>
              <a:ext cx="1031706" cy="44375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HSI Spec for UART-A</a:t>
              </a:r>
            </a:p>
          </p:txBody>
        </p:sp>
        <p:cxnSp>
          <p:nvCxnSpPr>
            <p:cNvPr id="114" name="Straight Arrow Connector 29"/>
            <p:cNvCxnSpPr>
              <a:stCxn id="113" idx="1"/>
              <a:endCxn id="112" idx="2"/>
            </p:cNvCxnSpPr>
            <p:nvPr/>
          </p:nvCxnSpPr>
          <p:spPr>
            <a:xfrm rot="10800000">
              <a:off x="2704303" y="2885225"/>
              <a:ext cx="300835" cy="470279"/>
            </a:xfrm>
            <a:prstGeom prst="bentConnector2">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4922662" y="1640160"/>
            <a:ext cx="2913332" cy="855498"/>
            <a:chOff x="5039548" y="2434867"/>
            <a:chExt cx="3884443" cy="1140664"/>
          </a:xfrm>
        </p:grpSpPr>
        <p:sp>
          <p:nvSpPr>
            <p:cNvPr id="116" name="Rectangle 115"/>
            <p:cNvSpPr/>
            <p:nvPr/>
          </p:nvSpPr>
          <p:spPr>
            <a:xfrm>
              <a:off x="5884295" y="2435596"/>
              <a:ext cx="1058865" cy="444488"/>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Driver for DMAC-B</a:t>
              </a:r>
            </a:p>
          </p:txBody>
        </p:sp>
        <p:sp>
          <p:nvSpPr>
            <p:cNvPr id="117" name="Rectangle 116"/>
            <p:cNvSpPr/>
            <p:nvPr/>
          </p:nvSpPr>
          <p:spPr>
            <a:xfrm>
              <a:off x="5039548" y="3131773"/>
              <a:ext cx="1031706" cy="44375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HSI Spec for DMAC-B</a:t>
              </a:r>
            </a:p>
          </p:txBody>
        </p:sp>
        <p:cxnSp>
          <p:nvCxnSpPr>
            <p:cNvPr id="118" name="Straight Arrow Connector 29"/>
            <p:cNvCxnSpPr>
              <a:stCxn id="117" idx="3"/>
              <a:endCxn id="116" idx="2"/>
            </p:cNvCxnSpPr>
            <p:nvPr/>
          </p:nvCxnSpPr>
          <p:spPr>
            <a:xfrm flipV="1">
              <a:off x="6071254" y="2880084"/>
              <a:ext cx="342474" cy="473568"/>
            </a:xfrm>
            <a:prstGeom prst="bentConnector2">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7062017" y="2434867"/>
              <a:ext cx="1058865" cy="444488"/>
            </a:xfrm>
            <a:prstGeom prst="rect">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Driver for UART-B</a:t>
              </a:r>
            </a:p>
          </p:txBody>
        </p:sp>
        <p:sp>
          <p:nvSpPr>
            <p:cNvPr id="120" name="Rectangle 119"/>
            <p:cNvSpPr/>
            <p:nvPr/>
          </p:nvSpPr>
          <p:spPr>
            <a:xfrm>
              <a:off x="7892285" y="3127755"/>
              <a:ext cx="1031706" cy="44375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HSI Spec for UART-B</a:t>
              </a:r>
            </a:p>
          </p:txBody>
        </p:sp>
        <p:cxnSp>
          <p:nvCxnSpPr>
            <p:cNvPr id="121" name="Straight Arrow Connector 29"/>
            <p:cNvCxnSpPr>
              <a:stCxn id="120" idx="1"/>
              <a:endCxn id="119" idx="2"/>
            </p:cNvCxnSpPr>
            <p:nvPr/>
          </p:nvCxnSpPr>
          <p:spPr>
            <a:xfrm rot="10800000">
              <a:off x="7591451" y="2879356"/>
              <a:ext cx="300835" cy="470279"/>
            </a:xfrm>
            <a:prstGeom prst="bentConnector2">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22" name="Rectangle 121"/>
          <p:cNvSpPr/>
          <p:nvPr/>
        </p:nvSpPr>
        <p:spPr>
          <a:xfrm>
            <a:off x="1447800" y="4412218"/>
            <a:ext cx="6168967" cy="369332"/>
          </a:xfrm>
          <a:prstGeom prst="rect">
            <a:avLst/>
          </a:prstGeom>
        </p:spPr>
        <p:txBody>
          <a:bodyPr wrap="square">
            <a:spAutoFit/>
          </a:bodyPr>
          <a:lstStyle/>
          <a:p>
            <a:r>
              <a:rPr lang="en-US" b="1" dirty="0"/>
              <a:t>Enables Portability of Scenarios across </a:t>
            </a:r>
            <a:r>
              <a:rPr lang="en-US" b="1" u="sng" dirty="0"/>
              <a:t>Devices/</a:t>
            </a:r>
            <a:r>
              <a:rPr lang="en-US" b="1" u="sng" dirty="0" err="1"/>
              <a:t>SoCs</a:t>
            </a:r>
            <a:endParaRPr lang="en-US" b="1" u="sng" dirty="0"/>
          </a:p>
        </p:txBody>
      </p:sp>
      <p:sp>
        <p:nvSpPr>
          <p:cNvPr id="123" name="Right Arrow 122"/>
          <p:cNvSpPr/>
          <p:nvPr/>
        </p:nvSpPr>
        <p:spPr bwMode="auto">
          <a:xfrm>
            <a:off x="4342983" y="3015126"/>
            <a:ext cx="400050" cy="915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500"/>
          </a:p>
        </p:txBody>
      </p:sp>
    </p:spTree>
    <p:extLst>
      <p:ext uri="{BB962C8B-B14F-4D97-AF65-F5344CB8AC3E}">
        <p14:creationId xmlns:p14="http://schemas.microsoft.com/office/powerpoint/2010/main" val="415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right)">
                                      <p:cBhvr>
                                        <p:cTn id="20" dur="500"/>
                                        <p:tgtEl>
                                          <p:spTgt spid="8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wipe(left)">
                                      <p:cBhvr>
                                        <p:cTn id="29" dur="500"/>
                                        <p:tgtEl>
                                          <p:spTgt spid="12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500"/>
                                        <p:tgtEl>
                                          <p:spTgt spid="1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wipe(left)">
                                      <p:cBhvr>
                                        <p:cTn id="43" dur="500"/>
                                        <p:tgtEl>
                                          <p:spTgt spid="9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8" grpId="0" animBg="1"/>
      <p:bldP spid="122" grpId="0"/>
      <p:bldP spid="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47699"/>
            <a:ext cx="8001000" cy="3917974"/>
          </a:xfrm>
        </p:spPr>
        <p:txBody>
          <a:bodyPr>
            <a:normAutofit/>
          </a:bodyPr>
          <a:lstStyle/>
          <a:p>
            <a:r>
              <a:rPr lang="en-US" dirty="0"/>
              <a:t>Different tests used throughout a project</a:t>
            </a:r>
          </a:p>
          <a:p>
            <a:pPr lvl="1"/>
            <a:r>
              <a:rPr lang="en-US" dirty="0"/>
              <a:t>Wastes Time</a:t>
            </a:r>
          </a:p>
          <a:p>
            <a:pPr lvl="1"/>
            <a:r>
              <a:rPr lang="en-US" dirty="0"/>
              <a:t>Error Prone</a:t>
            </a:r>
          </a:p>
          <a:p>
            <a:r>
              <a:rPr lang="en-US" dirty="0"/>
              <a:t>UVM constrained-random is too limited for</a:t>
            </a:r>
            <a:br>
              <a:rPr lang="en-US" dirty="0"/>
            </a:br>
            <a:r>
              <a:rPr lang="en-US" dirty="0"/>
              <a:t>directing </a:t>
            </a:r>
            <a:r>
              <a:rPr lang="en-US" dirty="0" err="1"/>
              <a:t>SoC</a:t>
            </a:r>
            <a:r>
              <a:rPr lang="en-US" dirty="0"/>
              <a:t>-level testing</a:t>
            </a:r>
          </a:p>
          <a:p>
            <a:r>
              <a:rPr lang="en-US" dirty="0"/>
              <a:t>C tests usually directed for specific </a:t>
            </a:r>
            <a:br>
              <a:rPr lang="en-US" dirty="0"/>
            </a:br>
            <a:r>
              <a:rPr lang="en-US" dirty="0"/>
              <a:t>use-cases</a:t>
            </a:r>
          </a:p>
          <a:p>
            <a:pPr lvl="1"/>
            <a:r>
              <a:rPr lang="en-US" dirty="0"/>
              <a:t>Hard to create</a:t>
            </a:r>
          </a:p>
          <a:p>
            <a:pPr lvl="1"/>
            <a:r>
              <a:rPr lang="en-US" dirty="0"/>
              <a:t>Miss corner cases</a:t>
            </a:r>
          </a:p>
        </p:txBody>
      </p:sp>
      <p:sp>
        <p:nvSpPr>
          <p:cNvPr id="4" name="Title 3"/>
          <p:cNvSpPr>
            <a:spLocks noGrp="1"/>
          </p:cNvSpPr>
          <p:nvPr>
            <p:ph type="title"/>
          </p:nvPr>
        </p:nvSpPr>
        <p:spPr>
          <a:xfrm>
            <a:off x="466576" y="17105"/>
            <a:ext cx="8229600" cy="857250"/>
          </a:xfrm>
        </p:spPr>
        <p:txBody>
          <a:bodyPr/>
          <a:lstStyle/>
          <a:p>
            <a:pPr rtl="0" eaLnBrk="1" fontAlgn="base" hangingPunct="1"/>
            <a:r>
              <a:rPr lang="en-US" sz="2800" b="1">
                <a:effectLst/>
              </a:rPr>
              <a:t>Reuse of Test Intent Across Platforms/Users</a:t>
            </a:r>
            <a:endParaRPr lang="en-US"/>
          </a:p>
        </p:txBody>
      </p:sp>
      <p:grpSp>
        <p:nvGrpSpPr>
          <p:cNvPr id="60" name="Group 59"/>
          <p:cNvGrpSpPr/>
          <p:nvPr/>
        </p:nvGrpSpPr>
        <p:grpSpPr>
          <a:xfrm>
            <a:off x="6781800" y="3854776"/>
            <a:ext cx="940017" cy="765860"/>
            <a:chOff x="7892983" y="747014"/>
            <a:chExt cx="940017" cy="765860"/>
          </a:xfrm>
        </p:grpSpPr>
        <p:sp>
          <p:nvSpPr>
            <p:cNvPr id="61" name="Rectangle 60"/>
            <p:cNvSpPr/>
            <p:nvPr/>
          </p:nvSpPr>
          <p:spPr>
            <a:xfrm>
              <a:off x="7955575" y="747014"/>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EMULATION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62" name="Rectangle 61"/>
            <p:cNvSpPr/>
            <p:nvPr/>
          </p:nvSpPr>
          <p:spPr>
            <a:xfrm>
              <a:off x="7892983" y="926333"/>
              <a:ext cx="940017" cy="586541"/>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63" name="Rectangle 62"/>
            <p:cNvSpPr/>
            <p:nvPr/>
          </p:nvSpPr>
          <p:spPr>
            <a:xfrm>
              <a:off x="7952868" y="987788"/>
              <a:ext cx="82024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64" name="Picture 63" descr="Quattro-kel-smalller.gif"/>
            <p:cNvPicPr>
              <a:picLocks noChangeAspect="1"/>
            </p:cNvPicPr>
            <p:nvPr/>
          </p:nvPicPr>
          <p:blipFill>
            <a:blip r:embed="rId3" cstate="print"/>
            <a:stretch>
              <a:fillRect/>
            </a:stretch>
          </p:blipFill>
          <p:spPr>
            <a:xfrm>
              <a:off x="8014390" y="1025660"/>
              <a:ext cx="715061" cy="427627"/>
            </a:xfrm>
            <a:prstGeom prst="rect">
              <a:avLst/>
            </a:prstGeom>
            <a:noFill/>
            <a:ln w="25400" cap="flat" cmpd="sng" algn="ctr">
              <a:noFill/>
              <a:prstDash val="solid"/>
            </a:ln>
            <a:effectLst/>
          </p:spPr>
        </p:pic>
      </p:grpSp>
      <p:grpSp>
        <p:nvGrpSpPr>
          <p:cNvPr id="65" name="Group 64"/>
          <p:cNvGrpSpPr/>
          <p:nvPr/>
        </p:nvGrpSpPr>
        <p:grpSpPr>
          <a:xfrm>
            <a:off x="4648200" y="3850382"/>
            <a:ext cx="953000" cy="774649"/>
            <a:chOff x="7895421" y="-96012"/>
            <a:chExt cx="953000" cy="774649"/>
          </a:xfrm>
        </p:grpSpPr>
        <p:sp>
          <p:nvSpPr>
            <p:cNvPr id="66" name="Rectangle 65"/>
            <p:cNvSpPr/>
            <p:nvPr/>
          </p:nvSpPr>
          <p:spPr>
            <a:xfrm>
              <a:off x="7955575" y="-96012"/>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SIMULATION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67" name="Rectangle 66"/>
            <p:cNvSpPr/>
            <p:nvPr/>
          </p:nvSpPr>
          <p:spPr>
            <a:xfrm>
              <a:off x="7895421" y="84863"/>
              <a:ext cx="953000" cy="593774"/>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68" name="Rectangle 67"/>
            <p:cNvSpPr/>
            <p:nvPr/>
          </p:nvSpPr>
          <p:spPr>
            <a:xfrm>
              <a:off x="7955557" y="155055"/>
              <a:ext cx="832729" cy="463994"/>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69" name="Picture 2"/>
            <p:cNvPicPr>
              <a:picLocks noChangeAspect="1" noChangeArrowheads="1"/>
            </p:cNvPicPr>
            <p:nvPr/>
          </p:nvPicPr>
          <p:blipFill>
            <a:blip r:embed="rId4"/>
            <a:srcRect/>
            <a:stretch>
              <a:fillRect/>
            </a:stretch>
          </p:blipFill>
          <p:spPr bwMode="auto">
            <a:xfrm>
              <a:off x="8014392" y="210719"/>
              <a:ext cx="715061" cy="348742"/>
            </a:xfrm>
            <a:prstGeom prst="rect">
              <a:avLst/>
            </a:prstGeom>
            <a:noFill/>
            <a:ln w="9525">
              <a:noFill/>
              <a:miter lim="800000"/>
              <a:headEnd/>
              <a:tailEnd/>
            </a:ln>
          </p:spPr>
        </p:pic>
      </p:grpSp>
      <p:grpSp>
        <p:nvGrpSpPr>
          <p:cNvPr id="70" name="Group 69"/>
          <p:cNvGrpSpPr/>
          <p:nvPr/>
        </p:nvGrpSpPr>
        <p:grpSpPr>
          <a:xfrm>
            <a:off x="8057351" y="3865220"/>
            <a:ext cx="953000" cy="765860"/>
            <a:chOff x="7895422" y="1572463"/>
            <a:chExt cx="953000" cy="765860"/>
          </a:xfrm>
        </p:grpSpPr>
        <p:sp>
          <p:nvSpPr>
            <p:cNvPr id="71" name="Rectangle 70"/>
            <p:cNvSpPr/>
            <p:nvPr/>
          </p:nvSpPr>
          <p:spPr>
            <a:xfrm>
              <a:off x="7955576" y="1572463"/>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FPGA PROTO</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72" name="Rectangle 71"/>
            <p:cNvSpPr/>
            <p:nvPr/>
          </p:nvSpPr>
          <p:spPr>
            <a:xfrm>
              <a:off x="7895422" y="1753338"/>
              <a:ext cx="953000" cy="584985"/>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73" name="Rectangle 72"/>
            <p:cNvSpPr/>
            <p:nvPr/>
          </p:nvSpPr>
          <p:spPr>
            <a:xfrm>
              <a:off x="7955557" y="1813237"/>
              <a:ext cx="83272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74" name="Picture 2"/>
            <p:cNvPicPr>
              <a:picLocks noChangeAspect="1" noChangeArrowheads="1"/>
            </p:cNvPicPr>
            <p:nvPr/>
          </p:nvPicPr>
          <p:blipFill>
            <a:blip r:embed="rId5" cstate="print"/>
            <a:srcRect/>
            <a:stretch>
              <a:fillRect/>
            </a:stretch>
          </p:blipFill>
          <p:spPr bwMode="auto">
            <a:xfrm>
              <a:off x="8014391" y="1870405"/>
              <a:ext cx="714545" cy="348742"/>
            </a:xfrm>
            <a:prstGeom prst="rect">
              <a:avLst/>
            </a:prstGeom>
            <a:noFill/>
            <a:ln w="9525">
              <a:noFill/>
              <a:miter lim="800000"/>
              <a:headEnd/>
              <a:tailEnd/>
            </a:ln>
          </p:spPr>
        </p:pic>
      </p:grpSp>
      <p:grpSp>
        <p:nvGrpSpPr>
          <p:cNvPr id="75" name="Group 74"/>
          <p:cNvGrpSpPr/>
          <p:nvPr/>
        </p:nvGrpSpPr>
        <p:grpSpPr>
          <a:xfrm>
            <a:off x="8058448" y="2791919"/>
            <a:ext cx="951903" cy="774649"/>
            <a:chOff x="6999364" y="2406701"/>
            <a:chExt cx="951903" cy="774649"/>
          </a:xfrm>
        </p:grpSpPr>
        <p:sp>
          <p:nvSpPr>
            <p:cNvPr id="76" name="Rectangle 75"/>
            <p:cNvSpPr/>
            <p:nvPr/>
          </p:nvSpPr>
          <p:spPr>
            <a:xfrm>
              <a:off x="7058952"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FULL SYSTEM</a:t>
              </a:r>
            </a:p>
          </p:txBody>
        </p:sp>
        <p:sp>
          <p:nvSpPr>
            <p:cNvPr id="77" name="Rectangle 76"/>
            <p:cNvSpPr/>
            <p:nvPr/>
          </p:nvSpPr>
          <p:spPr>
            <a:xfrm>
              <a:off x="6999364"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78" name="Rectangle 77"/>
            <p:cNvSpPr/>
            <p:nvPr/>
          </p:nvSpPr>
          <p:spPr>
            <a:xfrm>
              <a:off x="7058952"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79" name="Picture 8" descr="http://forums.arm.com/index.php?app=core&amp;module=attach&amp;section=attach&amp;attach_rel_module=blogentry&amp;attach_id=16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8540" y="2645054"/>
              <a:ext cx="742563" cy="4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Group 79"/>
          <p:cNvGrpSpPr/>
          <p:nvPr/>
        </p:nvGrpSpPr>
        <p:grpSpPr>
          <a:xfrm>
            <a:off x="4629448" y="2791919"/>
            <a:ext cx="951903" cy="774649"/>
            <a:chOff x="4973152" y="2406701"/>
            <a:chExt cx="951903" cy="774649"/>
          </a:xfrm>
        </p:grpSpPr>
        <p:sp>
          <p:nvSpPr>
            <p:cNvPr id="81" name="Rectangle 80"/>
            <p:cNvSpPr/>
            <p:nvPr/>
          </p:nvSpPr>
          <p:spPr>
            <a:xfrm>
              <a:off x="5032740"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IP BLOCK</a:t>
              </a:r>
            </a:p>
          </p:txBody>
        </p:sp>
        <p:sp>
          <p:nvSpPr>
            <p:cNvPr id="82" name="Rectangle 81"/>
            <p:cNvSpPr/>
            <p:nvPr/>
          </p:nvSpPr>
          <p:spPr>
            <a:xfrm>
              <a:off x="4973152"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83" name="Rectangle 82"/>
            <p:cNvSpPr/>
            <p:nvPr/>
          </p:nvSpPr>
          <p:spPr>
            <a:xfrm>
              <a:off x="5032740"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8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7485" y="2706752"/>
              <a:ext cx="679903" cy="35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6153448" y="2791919"/>
            <a:ext cx="951903" cy="774649"/>
            <a:chOff x="5986154" y="2406701"/>
            <a:chExt cx="951903" cy="774649"/>
          </a:xfrm>
        </p:grpSpPr>
        <p:sp>
          <p:nvSpPr>
            <p:cNvPr id="86" name="Rectangle 85"/>
            <p:cNvSpPr/>
            <p:nvPr/>
          </p:nvSpPr>
          <p:spPr>
            <a:xfrm>
              <a:off x="6045743"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SUBSYSTEM</a:t>
              </a:r>
            </a:p>
          </p:txBody>
        </p:sp>
        <p:sp>
          <p:nvSpPr>
            <p:cNvPr id="87" name="Rectangle 86"/>
            <p:cNvSpPr/>
            <p:nvPr/>
          </p:nvSpPr>
          <p:spPr>
            <a:xfrm>
              <a:off x="5986154"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88" name="Rectangle 87"/>
            <p:cNvSpPr/>
            <p:nvPr/>
          </p:nvSpPr>
          <p:spPr>
            <a:xfrm>
              <a:off x="6045743"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8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03820" y="2704643"/>
              <a:ext cx="715061" cy="3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0" name="Right Brace 89"/>
          <p:cNvSpPr/>
          <p:nvPr/>
        </p:nvSpPr>
        <p:spPr bwMode="auto">
          <a:xfrm rot="5400000">
            <a:off x="5509940" y="2772009"/>
            <a:ext cx="182880" cy="1903639"/>
          </a:xfrm>
          <a:prstGeom prst="rightBrace">
            <a:avLst>
              <a:gd name="adj1" fmla="val 8333"/>
              <a:gd name="adj2" fmla="val 7486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1" name="Right Brace 90"/>
          <p:cNvSpPr/>
          <p:nvPr/>
        </p:nvSpPr>
        <p:spPr bwMode="auto">
          <a:xfrm rot="5400000">
            <a:off x="7417506" y="2823143"/>
            <a:ext cx="176801" cy="1795293"/>
          </a:xfrm>
          <a:prstGeom prst="rightBrace">
            <a:avLst>
              <a:gd name="adj1" fmla="val 8333"/>
              <a:gd name="adj2" fmla="val 6530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2" name="Right Brace 91"/>
          <p:cNvSpPr/>
          <p:nvPr/>
        </p:nvSpPr>
        <p:spPr bwMode="auto">
          <a:xfrm rot="5400000">
            <a:off x="8647663" y="3441012"/>
            <a:ext cx="182882" cy="553470"/>
          </a:xfrm>
          <a:prstGeom prst="rightBrace">
            <a:avLst>
              <a:gd name="adj1" fmla="val 8333"/>
              <a:gd name="adj2" fmla="val 764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3" name="Oval 92"/>
          <p:cNvSpPr/>
          <p:nvPr/>
        </p:nvSpPr>
        <p:spPr bwMode="auto">
          <a:xfrm>
            <a:off x="4648200" y="1958261"/>
            <a:ext cx="2971800" cy="762000"/>
          </a:xfrm>
          <a:prstGeom prst="ellipse">
            <a:avLst/>
          </a:prstGeom>
          <a:solidFill>
            <a:srgbClr val="0099F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ヒラギノ角ゴ Pro W3" pitchFamily="1" charset="-128"/>
              </a:rPr>
              <a:t>UVM</a:t>
            </a:r>
          </a:p>
        </p:txBody>
      </p:sp>
      <p:sp>
        <p:nvSpPr>
          <p:cNvPr id="94" name="Oval 93"/>
          <p:cNvSpPr/>
          <p:nvPr/>
        </p:nvSpPr>
        <p:spPr bwMode="auto">
          <a:xfrm>
            <a:off x="6476999" y="1958261"/>
            <a:ext cx="2538839" cy="762000"/>
          </a:xfrm>
          <a:prstGeom prst="ellipse">
            <a:avLst/>
          </a:prstGeom>
          <a:solidFill>
            <a:schemeClr val="accent3">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ヒラギノ角ゴ Pro W3" pitchFamily="1" charset="-128"/>
              </a:rPr>
              <a:t>C</a:t>
            </a:r>
          </a:p>
        </p:txBody>
      </p:sp>
    </p:spTree>
    <p:extLst>
      <p:ext uri="{BB962C8B-B14F-4D97-AF65-F5344CB8AC3E}">
        <p14:creationId xmlns:p14="http://schemas.microsoft.com/office/powerpoint/2010/main" val="93806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4167 0.17767 L -3.33333E-6 3.0475E-6 " pathEditMode="relative" rAng="0" ptsTypes="AA">
                                      <p:cBhvr>
                                        <p:cTn id="6" dur="1000" fill="hold"/>
                                        <p:tgtEl>
                                          <p:spTgt spid="80"/>
                                        </p:tgtEl>
                                        <p:attrNameLst>
                                          <p:attrName>ppt_x</p:attrName>
                                          <p:attrName>ppt_y</p:attrName>
                                        </p:attrNameLst>
                                      </p:cBhvr>
                                      <p:rCtr x="-2083" y="-8883"/>
                                    </p:animMotion>
                                  </p:childTnLst>
                                </p:cTn>
                              </p:par>
                              <p:par>
                                <p:cTn id="7" presetID="42" presetClass="path" presetSubtype="0" accel="50000" decel="50000" fill="hold" nodeType="withEffect">
                                  <p:stCondLst>
                                    <p:cond delay="0"/>
                                  </p:stCondLst>
                                  <p:childTnLst>
                                    <p:animMotion origin="layout" path="M -0.00833 0.17798 L 1.11022E-16 1.49907E-6 " pathEditMode="relative" rAng="0" ptsTypes="AA">
                                      <p:cBhvr>
                                        <p:cTn id="8" dur="1000" fill="hold"/>
                                        <p:tgtEl>
                                          <p:spTgt spid="85"/>
                                        </p:tgtEl>
                                        <p:attrNameLst>
                                          <p:attrName>ppt_x</p:attrName>
                                          <p:attrName>ppt_y</p:attrName>
                                        </p:attrNameLst>
                                      </p:cBhvr>
                                      <p:rCtr x="417" y="-8914"/>
                                    </p:animMotion>
                                  </p:childTnLst>
                                </p:cTn>
                              </p:par>
                              <p:par>
                                <p:cTn id="9" presetID="42" presetClass="path" presetSubtype="0" accel="50000" decel="50000" fill="hold" nodeType="withEffect">
                                  <p:stCondLst>
                                    <p:cond delay="0"/>
                                  </p:stCondLst>
                                  <p:childTnLst>
                                    <p:animMotion origin="layout" path="M -0.10833 0.17767 L -3.33333E-6 3.0475E-6 " pathEditMode="relative" rAng="0" ptsTypes="AA">
                                      <p:cBhvr>
                                        <p:cTn id="10" dur="1000" fill="hold"/>
                                        <p:tgtEl>
                                          <p:spTgt spid="75"/>
                                        </p:tgtEl>
                                        <p:attrNameLst>
                                          <p:attrName>ppt_x</p:attrName>
                                          <p:attrName>ppt_y</p:attrName>
                                        </p:attrNameLst>
                                      </p:cBhvr>
                                      <p:rCtr x="5417" y="-8883"/>
                                    </p:animMotion>
                                  </p:childTnLst>
                                </p:cTn>
                              </p:par>
                              <p:par>
                                <p:cTn id="11" presetID="42" presetClass="path" presetSubtype="0" accel="50000" decel="50000" fill="hold" nodeType="withEffect">
                                  <p:stCondLst>
                                    <p:cond delay="0"/>
                                  </p:stCondLst>
                                  <p:childTnLst>
                                    <p:animMotion origin="layout" path="M 0.36458 -0.51604 L 3.33333E-6 2.75139E-6 " pathEditMode="relative" rAng="0" ptsTypes="AA">
                                      <p:cBhvr>
                                        <p:cTn id="12" dur="1000" fill="hold"/>
                                        <p:tgtEl>
                                          <p:spTgt spid="65"/>
                                        </p:tgtEl>
                                        <p:attrNameLst>
                                          <p:attrName>ppt_x</p:attrName>
                                          <p:attrName>ppt_y</p:attrName>
                                        </p:attrNameLst>
                                      </p:cBhvr>
                                      <p:rCtr x="-18229" y="25787"/>
                                    </p:animMotion>
                                  </p:childTnLst>
                                </p:cTn>
                              </p:par>
                              <p:par>
                                <p:cTn id="13" presetID="42" presetClass="path" presetSubtype="0" accel="50000" decel="50000" fill="hold" nodeType="withEffect">
                                  <p:stCondLst>
                                    <p:cond delay="0"/>
                                  </p:stCondLst>
                                  <p:childTnLst>
                                    <p:animMotion origin="layout" path="M 0.13194 -0.35318 L 4.44444E-6 2.75139E-6 " pathEditMode="relative" rAng="0" ptsTypes="AA">
                                      <p:cBhvr>
                                        <p:cTn id="14" dur="1000" fill="hold"/>
                                        <p:tgtEl>
                                          <p:spTgt spid="60"/>
                                        </p:tgtEl>
                                        <p:attrNameLst>
                                          <p:attrName>ppt_x</p:attrName>
                                          <p:attrName>ppt_y</p:attrName>
                                        </p:attrNameLst>
                                      </p:cBhvr>
                                      <p:rCtr x="-6597" y="17643"/>
                                    </p:animMotion>
                                  </p:childTnLst>
                                </p:cTn>
                              </p:par>
                              <p:par>
                                <p:cTn id="15" presetID="42" presetClass="path" presetSubtype="0" accel="50000" decel="50000" fill="hold" nodeType="withEffect">
                                  <p:stCondLst>
                                    <p:cond delay="0"/>
                                  </p:stCondLst>
                                  <p:childTnLst>
                                    <p:animMotion origin="layout" path="M -0.00816 -0.1926 L 0.00017 -0.00062 " pathEditMode="relative" rAng="0" ptsTypes="AA">
                                      <p:cBhvr>
                                        <p:cTn id="16" dur="1000" fill="hold"/>
                                        <p:tgtEl>
                                          <p:spTgt spid="70"/>
                                        </p:tgtEl>
                                        <p:attrNameLst>
                                          <p:attrName>ppt_x</p:attrName>
                                          <p:attrName>ppt_y</p:attrName>
                                        </p:attrNameLst>
                                      </p:cBhvr>
                                      <p:rCtr x="417" y="95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HW/SW Interface Spec Elements</a:t>
            </a:r>
            <a:endParaRPr lang="en-US" dirty="0"/>
          </a:p>
        </p:txBody>
      </p:sp>
      <p:sp>
        <p:nvSpPr>
          <p:cNvPr id="7" name="Content Placeholder 6"/>
          <p:cNvSpPr>
            <a:spLocks noGrp="1"/>
          </p:cNvSpPr>
          <p:nvPr>
            <p:ph idx="1"/>
          </p:nvPr>
        </p:nvSpPr>
        <p:spPr>
          <a:xfrm>
            <a:off x="5181600" y="1470343"/>
            <a:ext cx="3505200" cy="2951634"/>
          </a:xfrm>
        </p:spPr>
        <p:txBody>
          <a:bodyPr>
            <a:normAutofit/>
          </a:bodyPr>
          <a:lstStyle/>
          <a:p>
            <a:r>
              <a:rPr lang="en-US" dirty="0"/>
              <a:t>Registers</a:t>
            </a:r>
          </a:p>
          <a:p>
            <a:r>
              <a:rPr lang="en-US" dirty="0"/>
              <a:t>FIFOs</a:t>
            </a:r>
          </a:p>
          <a:p>
            <a:r>
              <a:rPr lang="en-US" dirty="0"/>
              <a:t>Virtual registers</a:t>
            </a:r>
          </a:p>
          <a:p>
            <a:r>
              <a:rPr lang="en-US" dirty="0"/>
              <a:t>Descriptor management</a:t>
            </a:r>
          </a:p>
          <a:p>
            <a:r>
              <a:rPr lang="en-US" dirty="0"/>
              <a:t>Interrupt management</a:t>
            </a:r>
          </a:p>
          <a:p>
            <a:r>
              <a:rPr lang="en-US" dirty="0"/>
              <a:t>Sequences</a:t>
            </a:r>
          </a:p>
          <a:p>
            <a:r>
              <a:rPr lang="en-US" dirty="0"/>
              <a:t>Device capabilities</a:t>
            </a:r>
          </a:p>
        </p:txBody>
      </p:sp>
      <p:sp>
        <p:nvSpPr>
          <p:cNvPr id="2" name="Slide Number Placeholder 1"/>
          <p:cNvSpPr>
            <a:spLocks noGrp="1"/>
          </p:cNvSpPr>
          <p:nvPr>
            <p:ph type="sldNum" sz="quarter" idx="11"/>
          </p:nvPr>
        </p:nvSpPr>
        <p:spPr/>
        <p:txBody>
          <a:bodyPr/>
          <a:lstStyle/>
          <a:p>
            <a:fld id="{E87DE7FA-0DC8-455B-9588-09F100404563}" type="slidenum">
              <a:rPr lang="en-US" smtClean="0"/>
              <a:pPr/>
              <a:t>60</a:t>
            </a:fld>
            <a:endParaRPr lang="en-US" dirty="0"/>
          </a:p>
        </p:txBody>
      </p:sp>
      <p:pic>
        <p:nvPicPr>
          <p:cNvPr id="118" name="Picture 2"/>
          <p:cNvPicPr>
            <a:picLocks noChangeAspect="1" noChangeArrowheads="1"/>
          </p:cNvPicPr>
          <p:nvPr/>
        </p:nvPicPr>
        <p:blipFill>
          <a:blip r:embed="rId2" cstate="print"/>
          <a:srcRect/>
          <a:stretch>
            <a:fillRect/>
          </a:stretch>
        </p:blipFill>
        <p:spPr bwMode="auto">
          <a:xfrm>
            <a:off x="1066800" y="830991"/>
            <a:ext cx="3888888" cy="3998101"/>
          </a:xfrm>
          <a:prstGeom prst="rect">
            <a:avLst/>
          </a:prstGeom>
          <a:noFill/>
          <a:ln w="9525">
            <a:noFill/>
            <a:miter lim="800000"/>
            <a:headEnd/>
            <a:tailEnd/>
          </a:ln>
          <a:effectLst/>
        </p:spPr>
      </p:pic>
    </p:spTree>
    <p:extLst>
      <p:ext uri="{BB962C8B-B14F-4D97-AF65-F5344CB8AC3E}">
        <p14:creationId xmlns:p14="http://schemas.microsoft.com/office/powerpoint/2010/main" val="3927561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Realization Using HSI</a:t>
            </a:r>
            <a:endParaRPr lang="en-US" dirty="0"/>
          </a:p>
        </p:txBody>
      </p:sp>
      <p:sp>
        <p:nvSpPr>
          <p:cNvPr id="5" name="Slide Number Placeholder 4"/>
          <p:cNvSpPr>
            <a:spLocks noGrp="1"/>
          </p:cNvSpPr>
          <p:nvPr>
            <p:ph type="sldNum" sz="quarter" idx="11"/>
          </p:nvPr>
        </p:nvSpPr>
        <p:spPr/>
        <p:txBody>
          <a:bodyPr/>
          <a:lstStyle/>
          <a:p>
            <a:fld id="{932C83CF-386F-AF49-97E1-BC0CC6B4220A}" type="slidenum">
              <a:rPr lang="en-US" smtClean="0"/>
              <a:pPr/>
              <a:t>61</a:t>
            </a:fld>
            <a:endParaRPr lang="en-US"/>
          </a:p>
        </p:txBody>
      </p:sp>
      <p:sp>
        <p:nvSpPr>
          <p:cNvPr id="10" name="Rectangle 9"/>
          <p:cNvSpPr/>
          <p:nvPr/>
        </p:nvSpPr>
        <p:spPr>
          <a:xfrm>
            <a:off x="838200" y="1284020"/>
            <a:ext cx="3581400" cy="3108543"/>
          </a:xfrm>
          <a:prstGeom prst="rect">
            <a:avLst/>
          </a:prstGeom>
          <a:solidFill>
            <a:schemeClr val="bg1"/>
          </a:solidFill>
          <a:ln>
            <a:solidFill>
              <a:schemeClr val="accent1">
                <a:lumMod val="50000"/>
              </a:schemeClr>
            </a:solidFill>
          </a:ln>
        </p:spPr>
        <p:txBody>
          <a:bodyPr wrap="square" lIns="45720" rIns="45720">
            <a:spAutoFit/>
          </a:bodyPr>
          <a:lstStyle/>
          <a:p>
            <a:pPr fontAlgn="base">
              <a:spcBef>
                <a:spcPct val="0"/>
              </a:spcBef>
              <a:spcAft>
                <a:spcPct val="0"/>
              </a:spcAft>
            </a:pPr>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dma_src</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reg</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dma_src</a:t>
            </a:r>
            <a:r>
              <a:rPr lang="en-US" sz="700" dirty="0">
                <a:solidFill>
                  <a:srgbClr val="000000"/>
                </a:solidFill>
                <a:latin typeface="Courier New" panose="02070309020205020404" pitchFamily="49" charset="0"/>
              </a:rPr>
              <a:t>(</a:t>
            </a:r>
            <a:r>
              <a:rPr lang="en-US" sz="700" dirty="0">
                <a:solidFill>
                  <a:srgbClr val="0000FF"/>
                </a:solidFill>
                <a:latin typeface="Courier New" panose="02070309020205020404" pitchFamily="49" charset="0"/>
              </a:rPr>
              <a:t>/* ... */</a:t>
            </a:r>
            <a:r>
              <a:rPr lang="en-US" sz="700" dirty="0">
                <a:solidFill>
                  <a:srgbClr val="000000"/>
                </a:solidFill>
                <a:latin typeface="Courier New" panose="02070309020205020404" pitchFamily="49" charset="0"/>
              </a:rPr>
              <a:t>) :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reg</a:t>
            </a:r>
            <a:r>
              <a:rPr lang="en-US" sz="700" dirty="0">
                <a:solidFill>
                  <a:srgbClr val="000000"/>
                </a:solidFill>
                <a:latin typeface="Courier New" panose="02070309020205020404" pitchFamily="49" charset="0"/>
              </a:rPr>
              <a:t> (</a:t>
            </a:r>
          </a:p>
          <a:p>
            <a:pPr fontAlgn="base">
              <a:spcBef>
                <a:spcPct val="0"/>
              </a:spcBef>
              <a:spcAft>
                <a:spcPct val="0"/>
              </a:spcAft>
            </a:pPr>
            <a:r>
              <a:rPr lang="en-US" sz="700" dirty="0">
                <a:solidFill>
                  <a:srgbClr val="000000"/>
                </a:solidFill>
                <a:latin typeface="Courier New" panose="02070309020205020404" pitchFamily="49" charset="0"/>
              </a:rPr>
              <a:t>      description(</a:t>
            </a:r>
            <a:r>
              <a:rPr lang="en-US" sz="700" dirty="0">
                <a:solidFill>
                  <a:srgbClr val="FF00FF"/>
                </a:solidFill>
                <a:latin typeface="Courier New" panose="02070309020205020404" pitchFamily="49" charset="0"/>
              </a:rPr>
              <a:t>"Source address"</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 offset(</a:t>
            </a:r>
            <a:r>
              <a:rPr lang="en-US" sz="700" dirty="0">
                <a:solidFill>
                  <a:srgbClr val="FF00FF"/>
                </a:solidFill>
                <a:latin typeface="Courier New" panose="02070309020205020404" pitchFamily="49" charset="0"/>
              </a:rPr>
              <a:t>0x0</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 width(</a:t>
            </a:r>
            <a:r>
              <a:rPr lang="en-US" sz="700" dirty="0">
                <a:solidFill>
                  <a:srgbClr val="FF00FF"/>
                </a:solidFill>
                <a:latin typeface="Courier New" panose="02070309020205020404" pitchFamily="49" charset="0"/>
              </a:rPr>
              <a:t>32</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 access(</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::PSS_ACCESS_RW)</a:t>
            </a:r>
          </a:p>
          <a:p>
            <a:pPr fontAlgn="base">
              <a:spcBef>
                <a:spcPct val="0"/>
              </a:spcBef>
              <a:spcAft>
                <a:spcPct val="0"/>
              </a:spcAft>
            </a:pPr>
            <a:r>
              <a:rPr lang="en-US" sz="700" dirty="0">
                <a:solidFill>
                  <a:srgbClr val="000000"/>
                </a:solidFill>
                <a:latin typeface="Courier New" panose="02070309020205020404" pitchFamily="49" charset="0"/>
              </a:rPr>
              <a:t>        , reset(</a:t>
            </a:r>
            <a:r>
              <a:rPr lang="en-US" sz="700" dirty="0">
                <a:solidFill>
                  <a:srgbClr val="FF00FF"/>
                </a:solidFill>
                <a:latin typeface="Courier New" panose="02070309020205020404" pitchFamily="49" charset="0"/>
              </a:rPr>
              <a:t>0x0</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 }</a:t>
            </a: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dma_dst</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reg</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r>
              <a:rPr lang="en-US" sz="700" dirty="0">
                <a:solidFill>
                  <a:srgbClr val="0000FF"/>
                </a:solidFill>
                <a:latin typeface="Courier New" panose="02070309020205020404" pitchFamily="49" charset="0"/>
              </a:rPr>
              <a:t>  /* ... */</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chan_regs</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reg_group</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dma_src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src</a:t>
            </a:r>
            <a:r>
              <a:rPr lang="en-US" sz="700" dirty="0">
                <a:solidFill>
                  <a:srgbClr val="000000"/>
                </a:solidFill>
                <a:latin typeface="Courier New" panose="02070309020205020404" pitchFamily="49" charset="0"/>
              </a:rPr>
              <a:t>{</a:t>
            </a:r>
            <a:r>
              <a:rPr lang="en-US" sz="700" dirty="0">
                <a:solidFill>
                  <a:srgbClr val="FF00FF"/>
                </a:solidFill>
                <a:latin typeface="Courier New" panose="02070309020205020404" pitchFamily="49" charset="0"/>
              </a:rPr>
              <a:t>"</a:t>
            </a:r>
            <a:r>
              <a:rPr lang="en-US" sz="700" dirty="0" err="1">
                <a:solidFill>
                  <a:srgbClr val="FF00FF"/>
                </a:solidFill>
                <a:latin typeface="Courier New" panose="02070309020205020404" pitchFamily="49" charset="0"/>
              </a:rPr>
              <a:t>src</a:t>
            </a:r>
            <a:r>
              <a:rPr lang="en-US" sz="700" dirty="0">
                <a:solidFill>
                  <a:srgbClr val="FF00FF"/>
                </a:solidFill>
                <a:latin typeface="Courier New" panose="02070309020205020404" pitchFamily="49" charset="0"/>
              </a:rPr>
              <a:t>"</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dma_dst</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dst</a:t>
            </a:r>
            <a:r>
              <a:rPr lang="en-US" sz="700" dirty="0">
                <a:solidFill>
                  <a:srgbClr val="000000"/>
                </a:solidFill>
                <a:latin typeface="Courier New" panose="02070309020205020404" pitchFamily="49" charset="0"/>
              </a:rPr>
              <a:t>{</a:t>
            </a:r>
            <a:r>
              <a:rPr lang="en-US" sz="700" dirty="0">
                <a:solidFill>
                  <a:srgbClr val="FF00FF"/>
                </a:solidFill>
                <a:latin typeface="Courier New" panose="02070309020205020404" pitchFamily="49" charset="0"/>
              </a:rPr>
              <a:t>"</a:t>
            </a:r>
            <a:r>
              <a:rPr lang="en-US" sz="700" dirty="0" err="1">
                <a:solidFill>
                  <a:srgbClr val="FF00FF"/>
                </a:solidFill>
                <a:latin typeface="Courier New" panose="02070309020205020404" pitchFamily="49" charset="0"/>
              </a:rPr>
              <a:t>dst</a:t>
            </a:r>
            <a:r>
              <a:rPr lang="en-US" sz="700" dirty="0">
                <a:solidFill>
                  <a:srgbClr val="FF00FF"/>
                </a:solidFill>
                <a:latin typeface="Courier New" panose="02070309020205020404" pitchFamily="49" charset="0"/>
              </a:rPr>
              <a:t>"</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a:solidFill>
                  <a:srgbClr val="0000FF"/>
                </a:solidFill>
                <a:latin typeface="Courier New" panose="02070309020205020404" pitchFamily="49" charset="0"/>
              </a:rPr>
              <a:t>/* Other registers */</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dmac_regs</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reg_group</a:t>
            </a:r>
            <a:endParaRPr lang="en-US" sz="700" dirty="0">
              <a:solidFill>
                <a:srgbClr val="000000"/>
              </a:solidFill>
              <a:latin typeface="Courier New" panose="02070309020205020404" pitchFamily="49" charset="0"/>
            </a:endParaRPr>
          </a:p>
          <a:p>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::vector&lt;</a:t>
            </a:r>
            <a:r>
              <a:rPr lang="en-US" sz="700" dirty="0" err="1">
                <a:solidFill>
                  <a:srgbClr val="000000"/>
                </a:solidFill>
                <a:latin typeface="Courier New" panose="02070309020205020404" pitchFamily="49" charset="0"/>
              </a:rPr>
              <a:t>chan_regs</a:t>
            </a:r>
            <a:r>
              <a:rPr lang="en-US" sz="700" dirty="0">
                <a:solidFill>
                  <a:srgbClr val="000000"/>
                </a:solidFill>
                <a:latin typeface="Courier New" panose="02070309020205020404" pitchFamily="49" charset="0"/>
              </a:rPr>
              <a:t>&gt; channel{</a:t>
            </a:r>
            <a:r>
              <a:rPr lang="en-US" sz="700" dirty="0">
                <a:solidFill>
                  <a:srgbClr val="FF00FF"/>
                </a:solidFill>
                <a:latin typeface="Courier New" panose="02070309020205020404" pitchFamily="49" charset="0"/>
              </a:rPr>
              <a:t>"channel"</a:t>
            </a:r>
            <a:r>
              <a:rPr lang="en-US" sz="700" dirty="0">
                <a:solidFill>
                  <a:srgbClr val="000000"/>
                </a:solidFill>
                <a:latin typeface="Courier New" panose="02070309020205020404" pitchFamily="49" charset="0"/>
              </a:rPr>
              <a:t>, </a:t>
            </a:r>
            <a:r>
              <a:rPr lang="en-US" sz="700" dirty="0">
                <a:solidFill>
                  <a:srgbClr val="FF00FF"/>
                </a:solidFill>
                <a:latin typeface="Courier New" panose="02070309020205020404" pitchFamily="49" charset="0"/>
              </a:rPr>
              <a:t>8</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a:solidFill>
                  <a:srgbClr val="0000FF"/>
                </a:solidFill>
                <a:latin typeface="Courier New" panose="02070309020205020404" pitchFamily="49" charset="0"/>
              </a:rPr>
              <a:t>/* Other registers */</a:t>
            </a:r>
            <a:endParaRPr lang="en-US" sz="700" dirty="0">
              <a:solidFill>
                <a:srgbClr val="000000"/>
              </a:solidFill>
              <a:latin typeface="Courier New" panose="02070309020205020404" pitchFamily="49" charset="0"/>
            </a:endParaRPr>
          </a:p>
          <a:p>
            <a:r>
              <a:rPr lang="en-US" sz="700" dirty="0">
                <a:solidFill>
                  <a:srgbClr val="000000"/>
                </a:solidFill>
                <a:latin typeface="Courier New" panose="02070309020205020404" pitchFamily="49" charset="0"/>
              </a:rPr>
              <a:t>};</a:t>
            </a:r>
          </a:p>
        </p:txBody>
      </p:sp>
      <p:sp>
        <p:nvSpPr>
          <p:cNvPr id="11" name="Rectangle 10"/>
          <p:cNvSpPr/>
          <p:nvPr/>
        </p:nvSpPr>
        <p:spPr>
          <a:xfrm>
            <a:off x="4572000" y="1305793"/>
            <a:ext cx="3581400" cy="3116213"/>
          </a:xfrm>
          <a:prstGeom prst="rect">
            <a:avLst/>
          </a:prstGeom>
          <a:solidFill>
            <a:schemeClr val="bg1"/>
          </a:solidFill>
          <a:ln>
            <a:solidFill>
              <a:schemeClr val="accent1">
                <a:lumMod val="50000"/>
              </a:schemeClr>
            </a:solidFill>
          </a:ln>
        </p:spPr>
        <p:txBody>
          <a:bodyPr wrap="none" lIns="45720" rIns="45720">
            <a:noAutofit/>
          </a:bodyPr>
          <a:lstStyle/>
          <a:p>
            <a:pPr fontAlgn="base">
              <a:spcBef>
                <a:spcPct val="0"/>
              </a:spcBef>
              <a:spcAft>
                <a:spcPct val="0"/>
              </a:spcAft>
            </a:pPr>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dmac_interrupts</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intr_line</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intr_event</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xfer_done</a:t>
            </a:r>
            <a:r>
              <a:rPr lang="en-US" sz="700" dirty="0">
                <a:solidFill>
                  <a:srgbClr val="000000"/>
                </a:solidFill>
                <a:latin typeface="Courier New" panose="02070309020205020404" pitchFamily="49" charset="0"/>
              </a:rPr>
              <a:t>{</a:t>
            </a:r>
            <a:r>
              <a:rPr lang="en-US" sz="700" dirty="0">
                <a:solidFill>
                  <a:srgbClr val="FF00FF"/>
                </a:solidFill>
                <a:latin typeface="Courier New" panose="02070309020205020404" pitchFamily="49" charset="0"/>
              </a:rPr>
              <a:t>"</a:t>
            </a:r>
            <a:r>
              <a:rPr lang="en-US" sz="700" dirty="0" err="1">
                <a:solidFill>
                  <a:srgbClr val="FF00FF"/>
                </a:solidFill>
                <a:latin typeface="Courier New" panose="02070309020205020404" pitchFamily="49" charset="0"/>
              </a:rPr>
              <a:t>xfer_done</a:t>
            </a:r>
            <a:r>
              <a:rPr lang="en-US" sz="700" dirty="0">
                <a:solidFill>
                  <a:srgbClr val="FF00FF"/>
                </a:solidFill>
                <a:latin typeface="Courier New" panose="02070309020205020404" pitchFamily="49" charset="0"/>
              </a:rPr>
              <a:t>"</a:t>
            </a:r>
            <a:r>
              <a:rPr lang="en-US" sz="700" dirty="0">
                <a:solidFill>
                  <a:srgbClr val="000000"/>
                </a:solidFill>
                <a:latin typeface="Courier New" panose="02070309020205020404" pitchFamily="49" charset="0"/>
              </a:rPr>
              <a:t>};</a:t>
            </a:r>
            <a:endParaRPr lang="en-US" sz="700" dirty="0">
              <a:solidFill>
                <a:srgbClr val="000000"/>
              </a:solidFill>
              <a:latin typeface="Courier New" panose="02070309020205020404" pitchFamily="49" charset="0"/>
              <a:cs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cs typeface="Courier New" panose="02070309020205020404" pitchFamily="49" charset="0"/>
              </a:rPr>
              <a:t>    </a:t>
            </a:r>
            <a:r>
              <a:rPr lang="en-US" sz="700" dirty="0">
                <a:solidFill>
                  <a:srgbClr val="0000FF"/>
                </a:solidFill>
                <a:latin typeface="Courier New" panose="02070309020205020404" pitchFamily="49" charset="0"/>
                <a:cs typeface="Courier New" panose="02070309020205020404" pitchFamily="49" charset="0"/>
              </a:rPr>
              <a:t>/* ... */</a:t>
            </a:r>
            <a:endParaRPr lang="en-US" sz="700" dirty="0">
              <a:solidFill>
                <a:srgbClr val="000000"/>
              </a:solidFill>
              <a:latin typeface="Courier New" panose="02070309020205020404" pitchFamily="49" charset="0"/>
              <a:cs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cs typeface="Courier New" panose="02070309020205020404" pitchFamily="49" charset="0"/>
              </a:rPr>
              <a:t>};</a:t>
            </a:r>
          </a:p>
          <a:p>
            <a:pPr fontAlgn="base">
              <a:spcBef>
                <a:spcPct val="0"/>
              </a:spcBef>
              <a:spcAft>
                <a:spcPct val="0"/>
              </a:spcAft>
            </a:pPr>
            <a:endParaRPr lang="en-US" sz="700" dirty="0">
              <a:solidFill>
                <a:srgbClr val="000000"/>
              </a:solidFill>
              <a:latin typeface="Courier New" panose="02070309020205020404" pitchFamily="49" charset="0"/>
              <a:cs typeface="Courier New" panose="02070309020205020404" pitchFamily="49" charset="0"/>
            </a:endParaRPr>
          </a:p>
          <a:p>
            <a:pPr fontAlgn="base">
              <a:spcBef>
                <a:spcPct val="0"/>
              </a:spcBef>
              <a:spcAft>
                <a:spcPct val="0"/>
              </a:spcAft>
            </a:pPr>
            <a:r>
              <a:rPr lang="en-US" sz="700" b="1" dirty="0">
                <a:solidFill>
                  <a:srgbClr val="2E8B57"/>
                </a:solidFill>
                <a:latin typeface="Courier New" panose="02070309020205020404" pitchFamily="49" charset="0"/>
              </a:rPr>
              <a:t>class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a:t>
            </a:r>
            <a:r>
              <a:rPr lang="en-US" sz="700" dirty="0">
                <a:solidFill>
                  <a:srgbClr val="000000"/>
                </a:solidFill>
                <a:latin typeface="Courier New" panose="02070309020205020404" pitchFamily="49" charset="0"/>
              </a:rPr>
              <a:t> :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pss</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hsi</a:t>
            </a: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b="1" dirty="0">
                <a:solidFill>
                  <a:srgbClr val="A52A2A"/>
                </a:solidFill>
                <a:latin typeface="Courier New" panose="02070309020205020404" pitchFamily="49" charset="0"/>
              </a:rPr>
              <a:t>public</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a:t>
            </a:r>
            <a:r>
              <a:rPr lang="en-US" sz="700" dirty="0">
                <a:solidFill>
                  <a:srgbClr val="000000"/>
                </a:solidFill>
                <a:latin typeface="Courier New" panose="02070309020205020404" pitchFamily="49" charset="0"/>
              </a:rPr>
              <a:t>(</a:t>
            </a:r>
            <a:r>
              <a:rPr lang="en-US" sz="700" dirty="0">
                <a:solidFill>
                  <a:srgbClr val="0000FF"/>
                </a:solidFill>
                <a:latin typeface="Courier New" panose="02070309020205020404" pitchFamily="49" charset="0"/>
              </a:rPr>
              <a:t>/* ... */</a:t>
            </a:r>
            <a:r>
              <a:rPr lang="en-US" sz="700" dirty="0">
                <a:solidFill>
                  <a:srgbClr val="000000"/>
                </a:solidFill>
                <a:latin typeface="Courier New" panose="02070309020205020404" pitchFamily="49" charset="0"/>
              </a:rPr>
              <a:t>) { }</a:t>
            </a:r>
          </a:p>
          <a:p>
            <a:pPr fontAlgn="base">
              <a:spcBef>
                <a:spcPct val="0"/>
              </a:spcBef>
              <a:spcAft>
                <a:spcPct val="0"/>
              </a:spcAft>
            </a:pPr>
            <a:endParaRPr lang="en-US" sz="700" dirty="0">
              <a:solidFill>
                <a:srgbClr val="000000"/>
              </a:solidFill>
              <a:latin typeface="Courier New" panose="02070309020205020404" pitchFamily="49" charset="0"/>
            </a:endParaRP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dmac_regs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a:t>
            </a:r>
            <a:r>
              <a:rPr lang="en-US" sz="700" dirty="0">
                <a:solidFill>
                  <a:srgbClr val="000000"/>
                </a:solidFill>
                <a:latin typeface="Courier New" panose="02070309020205020404" pitchFamily="49" charset="0"/>
              </a:rPr>
              <a:t>;</a:t>
            </a:r>
          </a:p>
          <a:p>
            <a:pPr fontAlgn="base">
              <a:spcBef>
                <a:spcPct val="0"/>
              </a:spcBef>
              <a:spcAft>
                <a:spcPct val="0"/>
              </a:spcAft>
            </a:pP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dmac_interrupts</a:t>
            </a:r>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intr</a:t>
            </a:r>
            <a:r>
              <a:rPr lang="en-US" sz="700" dirty="0">
                <a:solidFill>
                  <a:srgbClr val="000000"/>
                </a:solidFill>
                <a:latin typeface="Courier New" panose="02070309020205020404" pitchFamily="49" charset="0"/>
              </a:rPr>
              <a:t>;</a:t>
            </a:r>
          </a:p>
          <a:p>
            <a:r>
              <a:rPr lang="en-US" sz="700" b="1" dirty="0">
                <a:solidFill>
                  <a:srgbClr val="2E8B57"/>
                </a:solidFill>
                <a:latin typeface="Courier New" panose="02070309020205020404" pitchFamily="49" charset="0"/>
              </a:rPr>
              <a:t>    void</a:t>
            </a:r>
            <a:r>
              <a:rPr lang="en-US" sz="700" dirty="0">
                <a:solidFill>
                  <a:srgbClr val="000000"/>
                </a:solidFill>
                <a:latin typeface="Courier New" panose="02070309020205020404" pitchFamily="49" charset="0"/>
              </a:rPr>
              <a:t> mem2mem_xfer(</a:t>
            </a:r>
            <a:r>
              <a:rPr lang="en-US" sz="700" dirty="0" err="1">
                <a:solidFill>
                  <a:srgbClr val="000000"/>
                </a:solidFill>
                <a:latin typeface="Courier New" panose="02070309020205020404" pitchFamily="49" charset="0"/>
              </a:rPr>
              <a:t>dma_xfer_request</a:t>
            </a:r>
            <a:r>
              <a:rPr lang="en-US" sz="700" dirty="0">
                <a:solidFill>
                  <a:srgbClr val="000000"/>
                </a:solidFill>
                <a:latin typeface="Courier New" panose="02070309020205020404" pitchFamily="49" charset="0"/>
              </a:rPr>
              <a:t> &amp;</a:t>
            </a:r>
            <a:r>
              <a:rPr lang="en-US" sz="700" dirty="0" err="1">
                <a:solidFill>
                  <a:srgbClr val="000000"/>
                </a:solidFill>
                <a:latin typeface="Courier New" panose="02070309020205020404" pitchFamily="49" charset="0"/>
              </a:rPr>
              <a:t>req</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src</a:t>
            </a:r>
            <a:r>
              <a:rPr lang="en-US" sz="700" dirty="0">
                <a:solidFill>
                  <a:srgbClr val="000000"/>
                </a:solidFill>
                <a:latin typeface="Courier New" panose="02070309020205020404" pitchFamily="49" charset="0"/>
              </a:rPr>
              <a:t>  = </a:t>
            </a:r>
            <a:r>
              <a:rPr lang="en-US" sz="700" dirty="0" err="1">
                <a:solidFill>
                  <a:srgbClr val="000000"/>
                </a:solidFill>
                <a:latin typeface="Courier New" panose="02070309020205020404" pitchFamily="49" charset="0"/>
              </a:rPr>
              <a:t>req.src_data.address</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dst</a:t>
            </a:r>
            <a:r>
              <a:rPr lang="en-US" sz="700" dirty="0">
                <a:solidFill>
                  <a:srgbClr val="000000"/>
                </a:solidFill>
                <a:latin typeface="Courier New" panose="02070309020205020404" pitchFamily="49" charset="0"/>
              </a:rPr>
              <a:t>  = </a:t>
            </a:r>
            <a:r>
              <a:rPr lang="en-US" sz="700" dirty="0" err="1">
                <a:solidFill>
                  <a:srgbClr val="000000"/>
                </a:solidFill>
                <a:latin typeface="Courier New" panose="02070309020205020404" pitchFamily="49" charset="0"/>
              </a:rPr>
              <a:t>req.dst_data.address</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].size = </a:t>
            </a:r>
            <a:r>
              <a:rPr lang="en-US" sz="700" dirty="0" err="1">
                <a:solidFill>
                  <a:srgbClr val="000000"/>
                </a:solidFill>
                <a:latin typeface="Courier New" panose="02070309020205020404" pitchFamily="49" charset="0"/>
              </a:rPr>
              <a:t>req.src_data.size</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ctrl.src_incr</a:t>
            </a:r>
            <a:r>
              <a:rPr lang="en-US" sz="700" dirty="0">
                <a:solidFill>
                  <a:srgbClr val="000000"/>
                </a:solidFill>
                <a:latin typeface="Courier New" panose="02070309020205020404" pitchFamily="49" charset="0"/>
              </a:rPr>
              <a:t> = FIXED;</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ctrl.dst_incr</a:t>
            </a:r>
            <a:r>
              <a:rPr lang="en-US" sz="700" dirty="0">
                <a:solidFill>
                  <a:srgbClr val="000000"/>
                </a:solidFill>
                <a:latin typeface="Courier New" panose="02070309020205020404" pitchFamily="49" charset="0"/>
              </a:rPr>
              <a:t> = INCR;</a:t>
            </a:r>
          </a:p>
          <a:p>
            <a:endParaRPr lang="en-US" sz="700" dirty="0">
              <a:solidFill>
                <a:srgbClr val="000000"/>
              </a:solidFill>
              <a:latin typeface="Courier New" panose="02070309020205020404" pitchFamily="49" charset="0"/>
            </a:endParaRP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regs.intr_enable.xfer_done</a:t>
            </a:r>
            <a:r>
              <a:rPr lang="en-US" sz="700" dirty="0">
                <a:solidFill>
                  <a:srgbClr val="000000"/>
                </a:solidFill>
                <a:latin typeface="Courier New" panose="02070309020205020404" pitchFamily="49" charset="0"/>
              </a:rPr>
              <a:t> = </a:t>
            </a:r>
            <a:r>
              <a:rPr lang="en-US" sz="700" dirty="0">
                <a:solidFill>
                  <a:srgbClr val="FF00FF"/>
                </a:solidFill>
                <a:latin typeface="Courier New" panose="02070309020205020404" pitchFamily="49" charset="0"/>
              </a:rPr>
              <a:t>1</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r>
              <a:rPr lang="en-US" sz="700" dirty="0" err="1">
                <a:solidFill>
                  <a:srgbClr val="000000"/>
                </a:solidFill>
                <a:latin typeface="Courier New" panose="02070309020205020404" pitchFamily="49" charset="0"/>
              </a:rPr>
              <a:t>regs.channel</a:t>
            </a:r>
            <a:r>
              <a:rPr lang="en-US" sz="700" dirty="0">
                <a:solidFill>
                  <a:srgbClr val="000000"/>
                </a:solidFill>
                <a:latin typeface="Courier New" panose="02070309020205020404" pitchFamily="49" charset="0"/>
              </a:rPr>
              <a:t>[</a:t>
            </a:r>
            <a:r>
              <a:rPr lang="en-US" sz="700" dirty="0" err="1">
                <a:solidFill>
                  <a:srgbClr val="000000"/>
                </a:solidFill>
                <a:latin typeface="Courier New" panose="02070309020205020404" pitchFamily="49" charset="0"/>
              </a:rPr>
              <a:t>req.rc</a:t>
            </a:r>
            <a:r>
              <a:rPr lang="en-US" sz="700" dirty="0">
                <a:solidFill>
                  <a:srgbClr val="000000"/>
                </a:solidFill>
                <a:latin typeface="Courier New" panose="02070309020205020404" pitchFamily="49" charset="0"/>
              </a:rPr>
              <a:t>].enable = </a:t>
            </a:r>
            <a:r>
              <a:rPr lang="en-US" sz="700" dirty="0">
                <a:solidFill>
                  <a:srgbClr val="FF00FF"/>
                </a:solidFill>
                <a:latin typeface="Courier New" panose="02070309020205020404" pitchFamily="49" charset="0"/>
              </a:rPr>
              <a:t>1</a:t>
            </a:r>
            <a:r>
              <a:rPr lang="en-US" sz="700" dirty="0">
                <a:solidFill>
                  <a:srgbClr val="000000"/>
                </a:solidFill>
                <a:latin typeface="Courier New" panose="02070309020205020404" pitchFamily="49" charset="0"/>
              </a:rPr>
              <a:t>;</a:t>
            </a:r>
          </a:p>
          <a:p>
            <a:endParaRPr lang="en-US" sz="700" dirty="0">
              <a:solidFill>
                <a:srgbClr val="000000"/>
              </a:solidFill>
              <a:latin typeface="Courier New" panose="02070309020205020404" pitchFamily="49" charset="0"/>
            </a:endParaRPr>
          </a:p>
          <a:p>
            <a:r>
              <a:rPr lang="en-US" sz="700" dirty="0">
                <a:solidFill>
                  <a:srgbClr val="000000"/>
                </a:solidFill>
                <a:latin typeface="Courier New" panose="02070309020205020404" pitchFamily="49" charset="0"/>
              </a:rPr>
              <a:t>      wait(</a:t>
            </a:r>
            <a:r>
              <a:rPr lang="en-US" sz="700" dirty="0" err="1">
                <a:solidFill>
                  <a:srgbClr val="000000"/>
                </a:solidFill>
                <a:latin typeface="Courier New" panose="02070309020205020404" pitchFamily="49" charset="0"/>
              </a:rPr>
              <a:t>intr.xfer_done</a:t>
            </a:r>
            <a:r>
              <a:rPr lang="en-US" sz="700" dirty="0">
                <a:solidFill>
                  <a:srgbClr val="000000"/>
                </a:solidFill>
                <a:latin typeface="Courier New" panose="02070309020205020404" pitchFamily="49" charset="0"/>
              </a:rPr>
              <a:t>);</a:t>
            </a:r>
          </a:p>
          <a:p>
            <a:r>
              <a:rPr lang="en-US" sz="700" dirty="0">
                <a:solidFill>
                  <a:srgbClr val="000000"/>
                </a:solidFill>
                <a:latin typeface="Courier New" panose="02070309020205020404" pitchFamily="49" charset="0"/>
              </a:rPr>
              <a:t>    }</a:t>
            </a:r>
          </a:p>
          <a:p>
            <a:pPr fontAlgn="base">
              <a:spcBef>
                <a:spcPct val="0"/>
              </a:spcBef>
              <a:spcAft>
                <a:spcPct val="0"/>
              </a:spcAft>
            </a:pPr>
            <a:r>
              <a:rPr lang="en-US" sz="700" dirty="0">
                <a:solidFill>
                  <a:srgbClr val="000000"/>
                </a:solidFill>
                <a:latin typeface="Courier New" panose="02070309020205020404" pitchFamily="49" charset="0"/>
              </a:rPr>
              <a:t>};</a:t>
            </a:r>
            <a:endParaRPr lang="en-US" sz="700" dirty="0">
              <a:solidFill>
                <a:srgbClr val="000000"/>
              </a:solidFill>
            </a:endParaRPr>
          </a:p>
        </p:txBody>
      </p:sp>
      <p:sp>
        <p:nvSpPr>
          <p:cNvPr id="16" name="Rectangle 15"/>
          <p:cNvSpPr/>
          <p:nvPr/>
        </p:nvSpPr>
        <p:spPr>
          <a:xfrm>
            <a:off x="805543" y="1180322"/>
            <a:ext cx="7467600" cy="3179124"/>
          </a:xfrm>
          <a:prstGeom prst="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33600" y="2101691"/>
            <a:ext cx="1159292" cy="369332"/>
          </a:xfrm>
          <a:prstGeom prst="rect">
            <a:avLst/>
          </a:prstGeom>
        </p:spPr>
        <p:txBody>
          <a:bodyPr wrap="none">
            <a:spAutoFit/>
          </a:bodyPr>
          <a:lstStyle/>
          <a:p>
            <a:r>
              <a:rPr lang="en-US" dirty="0"/>
              <a:t>Registers</a:t>
            </a:r>
          </a:p>
        </p:txBody>
      </p:sp>
      <p:sp>
        <p:nvSpPr>
          <p:cNvPr id="13" name="Rectangle 12"/>
          <p:cNvSpPr/>
          <p:nvPr/>
        </p:nvSpPr>
        <p:spPr>
          <a:xfrm>
            <a:off x="1698881" y="3409950"/>
            <a:ext cx="1864613" cy="369332"/>
          </a:xfrm>
          <a:prstGeom prst="rect">
            <a:avLst/>
          </a:prstGeom>
        </p:spPr>
        <p:txBody>
          <a:bodyPr wrap="none">
            <a:spAutoFit/>
          </a:bodyPr>
          <a:lstStyle/>
          <a:p>
            <a:r>
              <a:rPr lang="en-US" dirty="0"/>
              <a:t>Register Groups</a:t>
            </a:r>
          </a:p>
        </p:txBody>
      </p:sp>
      <p:sp>
        <p:nvSpPr>
          <p:cNvPr id="14" name="Rectangle 13"/>
          <p:cNvSpPr/>
          <p:nvPr/>
        </p:nvSpPr>
        <p:spPr>
          <a:xfrm>
            <a:off x="5486400" y="1548884"/>
            <a:ext cx="1159292" cy="369332"/>
          </a:xfrm>
          <a:prstGeom prst="rect">
            <a:avLst/>
          </a:prstGeom>
        </p:spPr>
        <p:txBody>
          <a:bodyPr wrap="none">
            <a:spAutoFit/>
          </a:bodyPr>
          <a:lstStyle/>
          <a:p>
            <a:r>
              <a:rPr lang="en-US" dirty="0"/>
              <a:t>Interrupts</a:t>
            </a:r>
          </a:p>
        </p:txBody>
      </p:sp>
      <p:sp>
        <p:nvSpPr>
          <p:cNvPr id="15" name="Rectangle 14"/>
          <p:cNvSpPr/>
          <p:nvPr/>
        </p:nvSpPr>
        <p:spPr>
          <a:xfrm>
            <a:off x="5486400" y="2834456"/>
            <a:ext cx="1338828" cy="369332"/>
          </a:xfrm>
          <a:prstGeom prst="rect">
            <a:avLst/>
          </a:prstGeom>
        </p:spPr>
        <p:txBody>
          <a:bodyPr wrap="none">
            <a:spAutoFit/>
          </a:bodyPr>
          <a:lstStyle/>
          <a:p>
            <a:r>
              <a:rPr lang="en-US" dirty="0"/>
              <a:t>Sequences</a:t>
            </a:r>
          </a:p>
        </p:txBody>
      </p:sp>
      <p:sp>
        <p:nvSpPr>
          <p:cNvPr id="18" name="Rectangle 17"/>
          <p:cNvSpPr/>
          <p:nvPr/>
        </p:nvSpPr>
        <p:spPr>
          <a:xfrm>
            <a:off x="805543" y="1284020"/>
            <a:ext cx="7467600" cy="31791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876300"/>
            <a:ext cx="8229600" cy="3371850"/>
          </a:xfrm>
        </p:spPr>
        <p:txBody>
          <a:bodyPr/>
          <a:lstStyle/>
          <a:p>
            <a:r>
              <a:rPr lang="en-US" dirty="0"/>
              <a:t>All elements of HSI specification, including sequences, captured in C++</a:t>
            </a:r>
          </a:p>
          <a:p>
            <a:r>
              <a:rPr lang="en-US" dirty="0"/>
              <a:t>HSI specification will integrate with test intent (in PSS-C++ or DSL)</a:t>
            </a:r>
          </a:p>
          <a:p>
            <a:r>
              <a:rPr lang="en-US" dirty="0"/>
              <a:t>From HSI specification, driver APIs for desired environment/platform and language (C, SystemVerilog, </a:t>
            </a:r>
            <a:r>
              <a:rPr lang="en-US" dirty="0" err="1"/>
              <a:t>etc</a:t>
            </a:r>
            <a:r>
              <a:rPr lang="en-US" dirty="0"/>
              <a:t>) can be generated</a:t>
            </a:r>
          </a:p>
          <a:p>
            <a:endParaRPr lang="en-US" dirty="0"/>
          </a:p>
          <a:p>
            <a:endParaRPr lang="en-US" dirty="0"/>
          </a:p>
          <a:p>
            <a:r>
              <a:rPr lang="en-US" dirty="0"/>
              <a:t>HSI specification currently under discussion in the WG, expect updates in upcoming revisions</a:t>
            </a:r>
          </a:p>
          <a:p>
            <a:endParaRPr lang="en-US" dirty="0"/>
          </a:p>
        </p:txBody>
      </p:sp>
    </p:spTree>
    <p:extLst>
      <p:ext uri="{BB962C8B-B14F-4D97-AF65-F5344CB8AC3E}">
        <p14:creationId xmlns:p14="http://schemas.microsoft.com/office/powerpoint/2010/main" val="2454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2" grpId="0"/>
      <p:bldP spid="13" grpId="0"/>
      <p:bldP spid="14" grpId="0"/>
      <p:bldP spid="15" grpId="0"/>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in Portable Stimulus</a:t>
            </a:r>
          </a:p>
        </p:txBody>
      </p:sp>
      <p:sp>
        <p:nvSpPr>
          <p:cNvPr id="3" name="Text Placeholder 2"/>
          <p:cNvSpPr>
            <a:spLocks noGrp="1"/>
          </p:cNvSpPr>
          <p:nvPr>
            <p:ph type="body" idx="1"/>
          </p:nvPr>
        </p:nvSpPr>
        <p:spPr/>
        <p:txBody>
          <a:bodyPr/>
          <a:lstStyle/>
          <a:p>
            <a:r>
              <a:rPr lang="en-US" dirty="0"/>
              <a:t>Srivatsa </a:t>
            </a:r>
            <a:r>
              <a:rPr lang="en-US" dirty="0" err="1"/>
              <a:t>Vasudevan</a:t>
            </a:r>
            <a:r>
              <a:rPr lang="en-US" dirty="0"/>
              <a:t>, Synopsys</a:t>
            </a:r>
          </a:p>
        </p:txBody>
      </p:sp>
    </p:spTree>
    <p:extLst>
      <p:ext uri="{BB962C8B-B14F-4D97-AF65-F5344CB8AC3E}">
        <p14:creationId xmlns:p14="http://schemas.microsoft.com/office/powerpoint/2010/main" val="2058262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Portable Stimulus Coverage</a:t>
            </a:r>
            <a:br>
              <a:rPr lang="en-US" dirty="0"/>
            </a:br>
            <a:r>
              <a:rPr lang="en-US" sz="2200" dirty="0"/>
              <a:t>Opportunity &amp; Challenge</a:t>
            </a:r>
            <a:endParaRPr lang="en-US" dirty="0"/>
          </a:p>
        </p:txBody>
      </p:sp>
      <p:sp>
        <p:nvSpPr>
          <p:cNvPr id="5" name="Content Placeholder 4"/>
          <p:cNvSpPr>
            <a:spLocks noGrp="1"/>
          </p:cNvSpPr>
          <p:nvPr>
            <p:ph idx="1"/>
          </p:nvPr>
        </p:nvSpPr>
        <p:spPr/>
        <p:txBody>
          <a:bodyPr>
            <a:normAutofit fontScale="85000" lnSpcReduction="20000"/>
          </a:bodyPr>
          <a:lstStyle/>
          <a:p>
            <a:r>
              <a:rPr lang="en-US" dirty="0"/>
              <a:t>Examples of system level coverage:</a:t>
            </a:r>
          </a:p>
          <a:p>
            <a:pPr lvl="1"/>
            <a:r>
              <a:rPr lang="en-US" dirty="0"/>
              <a:t>Connectivity and addressability testing</a:t>
            </a:r>
          </a:p>
          <a:p>
            <a:pPr lvl="1"/>
            <a:r>
              <a:rPr lang="en-US" dirty="0"/>
              <a:t>Power state sequencing</a:t>
            </a:r>
          </a:p>
          <a:p>
            <a:pPr lvl="1"/>
            <a:r>
              <a:rPr lang="en-US" dirty="0"/>
              <a:t>Resource utilization  -  Did all internal memories get used by DMA tests?</a:t>
            </a:r>
          </a:p>
          <a:p>
            <a:endParaRPr lang="en-US" dirty="0"/>
          </a:p>
          <a:p>
            <a:r>
              <a:rPr lang="en-US" dirty="0"/>
              <a:t>                                                       ==                                         </a:t>
            </a:r>
          </a:p>
          <a:p>
            <a:endParaRPr lang="en-US" dirty="0"/>
          </a:p>
          <a:p>
            <a:endParaRPr lang="en-US" dirty="0"/>
          </a:p>
          <a:p>
            <a:r>
              <a:rPr lang="en-US" dirty="0"/>
              <a:t>Introduction of random =&gt; Need coverage to confirm usefulness</a:t>
            </a:r>
          </a:p>
          <a:p>
            <a:endParaRPr lang="en-US" dirty="0"/>
          </a:p>
          <a:p>
            <a:r>
              <a:rPr lang="en-US" dirty="0"/>
              <a:t>Portability challenge – collecting coverage in non-simulation environments</a:t>
            </a:r>
          </a:p>
          <a:p>
            <a:pPr lvl="1"/>
            <a:r>
              <a:rPr lang="en-US" dirty="0"/>
              <a:t>Lack of visibility in HW-based platforms makes traditional coverage collection difficult</a:t>
            </a:r>
          </a:p>
          <a:p>
            <a:endParaRPr lang="en-US" dirty="0"/>
          </a:p>
          <a:p>
            <a:endParaRPr lang="en-US" dirty="0"/>
          </a:p>
        </p:txBody>
      </p:sp>
      <p:sp>
        <p:nvSpPr>
          <p:cNvPr id="3" name="Slide Number Placeholder 2"/>
          <p:cNvSpPr>
            <a:spLocks noGrp="1"/>
          </p:cNvSpPr>
          <p:nvPr>
            <p:ph type="sldNum" sz="quarter" idx="11"/>
          </p:nvPr>
        </p:nvSpPr>
        <p:spPr/>
        <p:txBody>
          <a:bodyPr/>
          <a:lstStyle/>
          <a:p>
            <a:fld id="{6B3B11BD-554D-7640-98E2-0177BA920371}" type="slidenum">
              <a:rPr lang="en-US" smtClean="0"/>
              <a:pPr/>
              <a:t>63</a:t>
            </a:fld>
            <a:endParaRPr lang="en-US"/>
          </a:p>
        </p:txBody>
      </p:sp>
      <p:sp>
        <p:nvSpPr>
          <p:cNvPr id="6" name="Content Placeholder 2"/>
          <p:cNvSpPr txBox="1">
            <a:spLocks/>
          </p:cNvSpPr>
          <p:nvPr/>
        </p:nvSpPr>
        <p:spPr>
          <a:xfrm>
            <a:off x="1794327" y="2114167"/>
            <a:ext cx="1545224" cy="976904"/>
          </a:xfrm>
          <a:prstGeom prst="rect">
            <a:avLst/>
          </a:prstGeom>
          <a:ln>
            <a:solidFill>
              <a:schemeClr val="tx1"/>
            </a:solidFill>
          </a:ln>
        </p:spPr>
        <p:txBody>
          <a:bodyPr vert="horz" lIns="68580" tIns="34290" rIns="68580" bIns="34290" rtlCol="0">
            <a:normAutofit/>
          </a:bodyPr>
          <a:lstStyle>
            <a:lvl1pPr marL="142875" indent="-142875" algn="l" rtl="0" eaLnBrk="1" fontAlgn="base" hangingPunct="1">
              <a:spcBef>
                <a:spcPct val="60000"/>
              </a:spcBef>
              <a:spcAft>
                <a:spcPct val="0"/>
              </a:spcAft>
              <a:buClr>
                <a:schemeClr val="tx1"/>
              </a:buClr>
              <a:buFont typeface="Wingdings" pitchFamily="2" charset="2"/>
              <a:buChar char="§"/>
              <a:defRPr sz="1800" b="1">
                <a:solidFill>
                  <a:schemeClr val="tx1"/>
                </a:solidFill>
                <a:latin typeface="+mn-lt"/>
                <a:ea typeface="+mn-ea"/>
                <a:cs typeface="+mn-cs"/>
              </a:defRPr>
            </a:lvl1pPr>
            <a:lvl2pPr marL="285750" indent="-141685" algn="l" rtl="0" eaLnBrk="1" fontAlgn="base" hangingPunct="1">
              <a:spcBef>
                <a:spcPct val="30000"/>
              </a:spcBef>
              <a:spcAft>
                <a:spcPct val="0"/>
              </a:spcAft>
              <a:buClr>
                <a:schemeClr val="tx1"/>
              </a:buClr>
              <a:buChar char="-"/>
              <a:defRPr sz="1500">
                <a:solidFill>
                  <a:schemeClr val="tx1"/>
                </a:solidFill>
                <a:latin typeface="+mn-lt"/>
              </a:defRPr>
            </a:lvl2pPr>
            <a:lvl3pPr marL="421481" indent="-134541" algn="l" rtl="0" eaLnBrk="1" fontAlgn="base" hangingPunct="1">
              <a:spcBef>
                <a:spcPct val="30000"/>
              </a:spcBef>
              <a:spcAft>
                <a:spcPct val="0"/>
              </a:spcAft>
              <a:buClr>
                <a:schemeClr val="tx1"/>
              </a:buClr>
              <a:buChar char="-"/>
              <a:defRPr sz="1350">
                <a:solidFill>
                  <a:schemeClr val="tx1"/>
                </a:solidFill>
                <a:latin typeface="+mn-lt"/>
              </a:defRPr>
            </a:lvl3pPr>
            <a:lvl4pPr marL="576263" indent="-153591" algn="l" rtl="0" eaLnBrk="1" fontAlgn="base" hangingPunct="1">
              <a:spcBef>
                <a:spcPct val="30000"/>
              </a:spcBef>
              <a:spcAft>
                <a:spcPct val="0"/>
              </a:spcAft>
              <a:buClr>
                <a:schemeClr val="tx1"/>
              </a:buClr>
              <a:buChar char="-"/>
              <a:defRPr sz="1350">
                <a:solidFill>
                  <a:schemeClr val="tx1"/>
                </a:solidFill>
                <a:latin typeface="+mn-lt"/>
              </a:defRPr>
            </a:lvl4pPr>
            <a:lvl5pPr marL="788194" indent="-126206" algn="l" rtl="0" eaLnBrk="1" fontAlgn="base" hangingPunct="1">
              <a:spcBef>
                <a:spcPct val="40000"/>
              </a:spcBef>
              <a:spcAft>
                <a:spcPct val="0"/>
              </a:spcAft>
              <a:buClr>
                <a:schemeClr val="tx1"/>
              </a:buClr>
              <a:buFont typeface="Symbol" pitchFamily="18" charset="2"/>
              <a:buChar char=""/>
              <a:defRPr sz="1200">
                <a:solidFill>
                  <a:schemeClr val="tx1"/>
                </a:solidFill>
                <a:latin typeface="+mn-lt"/>
              </a:defRPr>
            </a:lvl5pPr>
            <a:lvl6pPr marL="11310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6pPr>
            <a:lvl7pPr marL="14739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7pPr>
            <a:lvl8pPr marL="18168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8pPr>
            <a:lvl9pPr marL="21597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9pPr>
          </a:lstStyle>
          <a:p>
            <a:pPr marL="0" indent="0">
              <a:buNone/>
            </a:pPr>
            <a:r>
              <a:rPr lang="en-US" sz="1350" kern="0"/>
              <a:t>Formalization of system level scenarios and models</a:t>
            </a:r>
            <a:endParaRPr lang="en-US" sz="1350" kern="0" dirty="0"/>
          </a:p>
        </p:txBody>
      </p:sp>
      <p:sp>
        <p:nvSpPr>
          <p:cNvPr id="7" name="Content Placeholder 2"/>
          <p:cNvSpPr txBox="1">
            <a:spLocks/>
          </p:cNvSpPr>
          <p:nvPr/>
        </p:nvSpPr>
        <p:spPr>
          <a:xfrm>
            <a:off x="4343713" y="2114167"/>
            <a:ext cx="1908002" cy="976904"/>
          </a:xfrm>
          <a:prstGeom prst="rect">
            <a:avLst/>
          </a:prstGeom>
          <a:ln>
            <a:solidFill>
              <a:schemeClr val="tx1"/>
            </a:solidFill>
          </a:ln>
        </p:spPr>
        <p:txBody>
          <a:bodyPr vert="horz" lIns="68580" tIns="34290" rIns="68580" bIns="34290" rtlCol="0">
            <a:normAutofit/>
          </a:bodyPr>
          <a:lstStyle>
            <a:lvl1pPr marL="142875" indent="-142875" algn="l" rtl="0" eaLnBrk="1" fontAlgn="base" hangingPunct="1">
              <a:spcBef>
                <a:spcPct val="60000"/>
              </a:spcBef>
              <a:spcAft>
                <a:spcPct val="0"/>
              </a:spcAft>
              <a:buClr>
                <a:schemeClr val="tx1"/>
              </a:buClr>
              <a:buFont typeface="Wingdings" pitchFamily="2" charset="2"/>
              <a:buChar char="§"/>
              <a:defRPr sz="1800" b="1">
                <a:solidFill>
                  <a:schemeClr val="tx1"/>
                </a:solidFill>
                <a:latin typeface="+mn-lt"/>
                <a:ea typeface="+mn-ea"/>
                <a:cs typeface="+mn-cs"/>
              </a:defRPr>
            </a:lvl1pPr>
            <a:lvl2pPr marL="285750" indent="-141685" algn="l" rtl="0" eaLnBrk="1" fontAlgn="base" hangingPunct="1">
              <a:spcBef>
                <a:spcPct val="30000"/>
              </a:spcBef>
              <a:spcAft>
                <a:spcPct val="0"/>
              </a:spcAft>
              <a:buClr>
                <a:schemeClr val="tx1"/>
              </a:buClr>
              <a:buChar char="-"/>
              <a:defRPr sz="1500">
                <a:solidFill>
                  <a:schemeClr val="tx1"/>
                </a:solidFill>
                <a:latin typeface="+mn-lt"/>
              </a:defRPr>
            </a:lvl2pPr>
            <a:lvl3pPr marL="421481" indent="-134541" algn="l" rtl="0" eaLnBrk="1" fontAlgn="base" hangingPunct="1">
              <a:spcBef>
                <a:spcPct val="30000"/>
              </a:spcBef>
              <a:spcAft>
                <a:spcPct val="0"/>
              </a:spcAft>
              <a:buClr>
                <a:schemeClr val="tx1"/>
              </a:buClr>
              <a:buChar char="-"/>
              <a:defRPr sz="1350">
                <a:solidFill>
                  <a:schemeClr val="tx1"/>
                </a:solidFill>
                <a:latin typeface="+mn-lt"/>
              </a:defRPr>
            </a:lvl3pPr>
            <a:lvl4pPr marL="576263" indent="-153591" algn="l" rtl="0" eaLnBrk="1" fontAlgn="base" hangingPunct="1">
              <a:spcBef>
                <a:spcPct val="30000"/>
              </a:spcBef>
              <a:spcAft>
                <a:spcPct val="0"/>
              </a:spcAft>
              <a:buClr>
                <a:schemeClr val="tx1"/>
              </a:buClr>
              <a:buChar char="-"/>
              <a:defRPr sz="1350">
                <a:solidFill>
                  <a:schemeClr val="tx1"/>
                </a:solidFill>
                <a:latin typeface="+mn-lt"/>
              </a:defRPr>
            </a:lvl4pPr>
            <a:lvl5pPr marL="788194" indent="-126206" algn="l" rtl="0" eaLnBrk="1" fontAlgn="base" hangingPunct="1">
              <a:spcBef>
                <a:spcPct val="40000"/>
              </a:spcBef>
              <a:spcAft>
                <a:spcPct val="0"/>
              </a:spcAft>
              <a:buClr>
                <a:schemeClr val="tx1"/>
              </a:buClr>
              <a:buFont typeface="Symbol" pitchFamily="18" charset="2"/>
              <a:buChar char=""/>
              <a:defRPr sz="1200">
                <a:solidFill>
                  <a:schemeClr val="tx1"/>
                </a:solidFill>
                <a:latin typeface="+mn-lt"/>
              </a:defRPr>
            </a:lvl5pPr>
            <a:lvl6pPr marL="11310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6pPr>
            <a:lvl7pPr marL="14739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7pPr>
            <a:lvl8pPr marL="18168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8pPr>
            <a:lvl9pPr marL="2159794" indent="-126206" algn="l" rtl="0" eaLnBrk="1" fontAlgn="base" hangingPunct="1">
              <a:spcBef>
                <a:spcPct val="40000"/>
              </a:spcBef>
              <a:spcAft>
                <a:spcPct val="0"/>
              </a:spcAft>
              <a:buClr>
                <a:schemeClr val="accent1"/>
              </a:buClr>
              <a:buFont typeface="Wingdings" pitchFamily="2" charset="2"/>
              <a:buChar char="»"/>
              <a:defRPr sz="1500">
                <a:solidFill>
                  <a:schemeClr val="tx1"/>
                </a:solidFill>
                <a:latin typeface="+mn-lt"/>
              </a:defRPr>
            </a:lvl9pPr>
          </a:lstStyle>
          <a:p>
            <a:pPr marL="0" indent="0">
              <a:buNone/>
            </a:pPr>
            <a:r>
              <a:rPr lang="en-US" sz="1350" dirty="0"/>
              <a:t>Ability to formally describe </a:t>
            </a:r>
            <a:r>
              <a:rPr lang="en-US" sz="1350" dirty="0">
                <a:solidFill>
                  <a:schemeClr val="accent2">
                    <a:lumMod val="50000"/>
                  </a:schemeClr>
                </a:solidFill>
              </a:rPr>
              <a:t>coverage</a:t>
            </a:r>
            <a:r>
              <a:rPr lang="en-US" sz="1350" dirty="0"/>
              <a:t> of the legal scenarios and attributes</a:t>
            </a:r>
            <a:endParaRPr lang="en-US" sz="1350" kern="0" dirty="0"/>
          </a:p>
        </p:txBody>
      </p:sp>
    </p:spTree>
    <p:extLst>
      <p:ext uri="{BB962C8B-B14F-4D97-AF65-F5344CB8AC3E}">
        <p14:creationId xmlns:p14="http://schemas.microsoft.com/office/powerpoint/2010/main" val="155846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Types of Coverage in Portable Stimulus</a:t>
            </a:r>
            <a:endParaRPr lang="en-US" dirty="0"/>
          </a:p>
        </p:txBody>
      </p:sp>
      <p:sp>
        <p:nvSpPr>
          <p:cNvPr id="5" name="Content Placeholder 4"/>
          <p:cNvSpPr>
            <a:spLocks noGrp="1"/>
          </p:cNvSpPr>
          <p:nvPr>
            <p:ph idx="1"/>
          </p:nvPr>
        </p:nvSpPr>
        <p:spPr/>
        <p:txBody>
          <a:bodyPr>
            <a:noAutofit/>
          </a:bodyPr>
          <a:lstStyle/>
          <a:p>
            <a:r>
              <a:rPr lang="en-US" sz="1200" dirty="0"/>
              <a:t>Action Coverage</a:t>
            </a:r>
          </a:p>
          <a:p>
            <a:pPr lvl="1"/>
            <a:r>
              <a:rPr lang="en-US" sz="1100" dirty="0"/>
              <a:t>Were all (or a specified subset of) defined actions executed?</a:t>
            </a:r>
          </a:p>
          <a:p>
            <a:pPr lvl="1"/>
            <a:endParaRPr lang="en-US" sz="1100" dirty="0"/>
          </a:p>
          <a:p>
            <a:r>
              <a:rPr lang="en-US" sz="1200" dirty="0"/>
              <a:t>Scenario (Action Sequence) Coverage</a:t>
            </a:r>
          </a:p>
          <a:p>
            <a:pPr lvl="1"/>
            <a:r>
              <a:rPr lang="en-US" sz="1100" dirty="0"/>
              <a:t>What legal sequences of actions were exercised?  Aka “control path coverage”</a:t>
            </a:r>
          </a:p>
          <a:p>
            <a:pPr lvl="1"/>
            <a:endParaRPr lang="en-US" sz="1100" dirty="0"/>
          </a:p>
          <a:p>
            <a:r>
              <a:rPr lang="en-US" sz="1200" dirty="0" err="1"/>
              <a:t>Datapath</a:t>
            </a:r>
            <a:r>
              <a:rPr lang="en-US" sz="1200" dirty="0"/>
              <a:t> Coverage</a:t>
            </a:r>
          </a:p>
          <a:p>
            <a:pPr lvl="1"/>
            <a:r>
              <a:rPr lang="en-US" sz="1100" dirty="0"/>
              <a:t>Were all legal sources and sinks for an action sequence </a:t>
            </a:r>
            <a:r>
              <a:rPr lang="en-US" sz="1100" dirty="0" err="1"/>
              <a:t>datapath</a:t>
            </a:r>
            <a:r>
              <a:rPr lang="en-US" sz="1100" dirty="0"/>
              <a:t> (input/output) covered?</a:t>
            </a:r>
          </a:p>
          <a:p>
            <a:pPr lvl="1"/>
            <a:endParaRPr lang="en-US" sz="1100" dirty="0"/>
          </a:p>
          <a:p>
            <a:r>
              <a:rPr lang="en-US" sz="1200" dirty="0"/>
              <a:t>Value Coverage</a:t>
            </a:r>
          </a:p>
          <a:p>
            <a:pPr lvl="1"/>
            <a:r>
              <a:rPr lang="en-US" sz="1100" dirty="0"/>
              <a:t>Think </a:t>
            </a:r>
            <a:r>
              <a:rPr lang="en-US" sz="1100" dirty="0" err="1"/>
              <a:t>covergroups</a:t>
            </a:r>
            <a:r>
              <a:rPr lang="en-US" sz="1100" dirty="0"/>
              <a:t> for attributes (</a:t>
            </a:r>
            <a:r>
              <a:rPr lang="en-US" sz="1100" dirty="0" err="1"/>
              <a:t>config</a:t>
            </a:r>
            <a:r>
              <a:rPr lang="en-US" sz="1100" dirty="0"/>
              <a:t> values, state values, … )</a:t>
            </a:r>
          </a:p>
          <a:p>
            <a:pPr lvl="1"/>
            <a:endParaRPr lang="en-US" sz="1100" dirty="0"/>
          </a:p>
          <a:p>
            <a:r>
              <a:rPr lang="en-US" sz="1200" dirty="0"/>
              <a:t>Resource Coverage</a:t>
            </a:r>
          </a:p>
          <a:p>
            <a:pPr lvl="1"/>
            <a:r>
              <a:rPr lang="en-US" sz="1100" dirty="0"/>
              <a:t>Any resources added to a resource pool that went unused?</a:t>
            </a:r>
          </a:p>
          <a:p>
            <a:pPr lvl="1"/>
            <a:endParaRPr lang="en-US" sz="1100" dirty="0"/>
          </a:p>
          <a:p>
            <a:r>
              <a:rPr lang="en-US" sz="1200" b="1" dirty="0">
                <a:solidFill>
                  <a:schemeClr val="accent2">
                    <a:lumMod val="50000"/>
                  </a:schemeClr>
                </a:solidFill>
              </a:rPr>
              <a:t>Crosses of any of the above types</a:t>
            </a:r>
          </a:p>
        </p:txBody>
      </p:sp>
      <p:sp>
        <p:nvSpPr>
          <p:cNvPr id="3" name="Slide Number Placeholder 2"/>
          <p:cNvSpPr>
            <a:spLocks noGrp="1"/>
          </p:cNvSpPr>
          <p:nvPr>
            <p:ph type="sldNum" sz="quarter" idx="11"/>
          </p:nvPr>
        </p:nvSpPr>
        <p:spPr/>
        <p:txBody>
          <a:bodyPr/>
          <a:lstStyle/>
          <a:p>
            <a:fld id="{6B3B11BD-554D-7640-98E2-0177BA920371}" type="slidenum">
              <a:rPr lang="en-US" smtClean="0"/>
              <a:pPr/>
              <a:t>64</a:t>
            </a:fld>
            <a:endParaRPr lang="en-US"/>
          </a:p>
        </p:txBody>
      </p:sp>
    </p:spTree>
    <p:extLst>
      <p:ext uri="{BB962C8B-B14F-4D97-AF65-F5344CB8AC3E}">
        <p14:creationId xmlns:p14="http://schemas.microsoft.com/office/powerpoint/2010/main" val="13510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Defining Scenario (Action Sequence) Coverage</a:t>
            </a:r>
            <a:endParaRPr lang="en-US" dirty="0"/>
          </a:p>
        </p:txBody>
      </p:sp>
      <p:sp>
        <p:nvSpPr>
          <p:cNvPr id="5" name="Content Placeholder 4"/>
          <p:cNvSpPr>
            <a:spLocks noGrp="1"/>
          </p:cNvSpPr>
          <p:nvPr>
            <p:ph idx="1"/>
          </p:nvPr>
        </p:nvSpPr>
        <p:spPr/>
        <p:txBody>
          <a:bodyPr/>
          <a:lstStyle/>
          <a:p>
            <a:r>
              <a:rPr lang="en-US"/>
              <a:t>Scenarios are all legal behavior defined between entry and exit points</a:t>
            </a:r>
          </a:p>
          <a:p>
            <a:pPr lvl="1"/>
            <a:r>
              <a:rPr lang="en-US"/>
              <a:t>Choices are made by the tool between these points</a:t>
            </a:r>
          </a:p>
          <a:p>
            <a:pPr lvl="3"/>
            <a:r>
              <a:rPr lang="en-US"/>
              <a:t>e.g. alternative actions, resource usage, data source</a:t>
            </a:r>
          </a:p>
          <a:p>
            <a:r>
              <a:rPr lang="en-US"/>
              <a:t>If we can enumerate the choices, </a:t>
            </a:r>
            <a:br>
              <a:rPr lang="en-US"/>
            </a:br>
            <a:r>
              <a:rPr lang="en-US"/>
              <a:t>we can measure coverage of them</a:t>
            </a:r>
          </a:p>
          <a:p>
            <a:pPr lvl="1"/>
            <a:r>
              <a:rPr lang="en-US"/>
              <a:t>In theory a tool could also target this coverage </a:t>
            </a:r>
          </a:p>
          <a:p>
            <a:pPr lvl="3"/>
            <a:r>
              <a:rPr lang="en-US"/>
              <a:t>i.e. make choices based on what has/hasn’t been covered</a:t>
            </a:r>
          </a:p>
          <a:p>
            <a:r>
              <a:rPr lang="en-US"/>
              <a:t>Warning: with great power comes great responsibility</a:t>
            </a:r>
          </a:p>
          <a:p>
            <a:pPr lvl="1"/>
            <a:r>
              <a:rPr lang="en-US"/>
              <a:t>Be careful of the number of choices between your entry and exit points</a:t>
            </a:r>
          </a:p>
          <a:p>
            <a:pPr lvl="1"/>
            <a:r>
              <a:rPr lang="en-US"/>
              <a:t>Don’t try to target a coverage with more choices than atoms in the universe</a:t>
            </a:r>
            <a:endParaRPr lang="en-US" dirty="0"/>
          </a:p>
        </p:txBody>
      </p:sp>
      <p:sp>
        <p:nvSpPr>
          <p:cNvPr id="3" name="Slide Number Placeholder 2"/>
          <p:cNvSpPr>
            <a:spLocks noGrp="1"/>
          </p:cNvSpPr>
          <p:nvPr>
            <p:ph type="sldNum" sz="quarter" idx="11"/>
          </p:nvPr>
        </p:nvSpPr>
        <p:spPr/>
        <p:txBody>
          <a:bodyPr/>
          <a:lstStyle/>
          <a:p>
            <a:fld id="{6B3B11BD-554D-7640-98E2-0177BA920371}" type="slidenum">
              <a:rPr lang="en-US" smtClean="0"/>
              <a:pPr/>
              <a:t>65</a:t>
            </a:fld>
            <a:endParaRPr lang="en-US"/>
          </a:p>
        </p:txBody>
      </p:sp>
    </p:spTree>
    <p:extLst>
      <p:ext uri="{BB962C8B-B14F-4D97-AF65-F5344CB8AC3E}">
        <p14:creationId xmlns:p14="http://schemas.microsoft.com/office/powerpoint/2010/main" val="118371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Monitoring Coverage</a:t>
            </a:r>
            <a:endParaRPr lang="en-US" dirty="0"/>
          </a:p>
        </p:txBody>
      </p:sp>
      <p:sp>
        <p:nvSpPr>
          <p:cNvPr id="5" name="Content Placeholder 4"/>
          <p:cNvSpPr>
            <a:spLocks noGrp="1"/>
          </p:cNvSpPr>
          <p:nvPr>
            <p:ph idx="1"/>
          </p:nvPr>
        </p:nvSpPr>
        <p:spPr/>
        <p:txBody>
          <a:bodyPr/>
          <a:lstStyle/>
          <a:p>
            <a:r>
              <a:rPr lang="en-US" dirty="0"/>
              <a:t>Stimulus monitoring</a:t>
            </a:r>
          </a:p>
          <a:p>
            <a:pPr lvl="1"/>
            <a:r>
              <a:rPr lang="en-US" dirty="0"/>
              <a:t>Generation time tool can output what it generated/scheduled</a:t>
            </a:r>
          </a:p>
          <a:p>
            <a:pPr lvl="2"/>
            <a:r>
              <a:rPr lang="en-US" dirty="0"/>
              <a:t>As long as test “passes”, the coverage data is valid</a:t>
            </a:r>
          </a:p>
          <a:p>
            <a:endParaRPr lang="en-US" dirty="0"/>
          </a:p>
          <a:p>
            <a:r>
              <a:rPr lang="en-US" dirty="0"/>
              <a:t>Runtime State monitoring</a:t>
            </a:r>
          </a:p>
          <a:p>
            <a:pPr lvl="1"/>
            <a:r>
              <a:rPr lang="en-US" dirty="0"/>
              <a:t>Requires generation of monitoring code</a:t>
            </a:r>
          </a:p>
          <a:p>
            <a:pPr lvl="2"/>
            <a:r>
              <a:rPr lang="en-US" dirty="0"/>
              <a:t>May be C/C++ code running on target </a:t>
            </a:r>
            <a:r>
              <a:rPr lang="en-US" dirty="0" err="1"/>
              <a:t>cpu</a:t>
            </a:r>
            <a:r>
              <a:rPr lang="en-US" dirty="0"/>
              <a:t> </a:t>
            </a:r>
          </a:p>
          <a:p>
            <a:pPr lvl="4"/>
            <a:r>
              <a:rPr lang="en-US" dirty="0"/>
              <a:t>–e.g.  data sent out “</a:t>
            </a:r>
            <a:r>
              <a:rPr lang="en-US" dirty="0" err="1"/>
              <a:t>trickbox</a:t>
            </a:r>
            <a:r>
              <a:rPr lang="en-US" dirty="0"/>
              <a:t>” mechanism</a:t>
            </a:r>
          </a:p>
          <a:p>
            <a:pPr lvl="2"/>
            <a:r>
              <a:rPr lang="en-US" dirty="0"/>
              <a:t>May be “off-chip” monitoring via test ports </a:t>
            </a:r>
          </a:p>
          <a:p>
            <a:pPr lvl="3"/>
            <a:r>
              <a:rPr lang="en-US" dirty="0"/>
              <a:t>	or other communication ports</a:t>
            </a:r>
          </a:p>
        </p:txBody>
      </p:sp>
      <p:sp>
        <p:nvSpPr>
          <p:cNvPr id="7" name="Slide Number Placeholder 6"/>
          <p:cNvSpPr>
            <a:spLocks noGrp="1"/>
          </p:cNvSpPr>
          <p:nvPr>
            <p:ph type="sldNum" sz="quarter" idx="11"/>
          </p:nvPr>
        </p:nvSpPr>
        <p:spPr/>
        <p:txBody>
          <a:bodyPr/>
          <a:lstStyle/>
          <a:p>
            <a:fld id="{6B3B11BD-554D-7640-98E2-0177BA920371}" type="slidenum">
              <a:rPr lang="en-US" smtClean="0"/>
              <a:pPr/>
              <a:t>66</a:t>
            </a:fld>
            <a:endParaRPr lang="en-US"/>
          </a:p>
        </p:txBody>
      </p:sp>
      <p:pic>
        <p:nvPicPr>
          <p:cNvPr id="2050" name="Picture 2" descr="http://emergencyice.com/wp-content/uploads/2014/08/Back-to-School-Checkl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963" y="821533"/>
            <a:ext cx="1411037" cy="18254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01864" y="2846691"/>
            <a:ext cx="2068919" cy="1509225"/>
            <a:chOff x="6654643" y="3967258"/>
            <a:chExt cx="3678077" cy="2683066"/>
          </a:xfrm>
        </p:grpSpPr>
        <p:pic>
          <p:nvPicPr>
            <p:cNvPr id="3" name="Picture 2"/>
            <p:cNvPicPr>
              <a:picLocks noChangeAspect="1"/>
            </p:cNvPicPr>
            <p:nvPr/>
          </p:nvPicPr>
          <p:blipFill>
            <a:blip r:embed="rId4"/>
            <a:stretch>
              <a:fillRect/>
            </a:stretch>
          </p:blipFill>
          <p:spPr>
            <a:xfrm>
              <a:off x="6654643" y="3967258"/>
              <a:ext cx="3678077" cy="2683066"/>
            </a:xfrm>
            <a:prstGeom prst="rect">
              <a:avLst/>
            </a:prstGeom>
          </p:spPr>
        </p:pic>
        <p:sp>
          <p:nvSpPr>
            <p:cNvPr id="6" name="Rectangle 5"/>
            <p:cNvSpPr/>
            <p:nvPr/>
          </p:nvSpPr>
          <p:spPr>
            <a:xfrm rot="760818">
              <a:off x="9200944" y="4070511"/>
              <a:ext cx="1042451" cy="923447"/>
            </a:xfrm>
            <a:prstGeom prst="rect">
              <a:avLst/>
            </a:prstGeom>
            <a:noFill/>
          </p:spPr>
          <p:txBody>
            <a:bodyPr wrap="none" lIns="51435" tIns="25718" rIns="51435" bIns="25718">
              <a:spAutoFit/>
            </a:bodyPr>
            <a:lstStyle/>
            <a:p>
              <a:pPr algn="ctr"/>
              <a:r>
                <a:rPr lang="en-US" sz="3038" b="1" dirty="0">
                  <a:ln w="22225">
                    <a:solidFill>
                      <a:schemeClr val="accent2"/>
                    </a:solidFill>
                    <a:prstDash val="solid"/>
                  </a:ln>
                  <a:solidFill>
                    <a:schemeClr val="accent2">
                      <a:lumMod val="40000"/>
                      <a:lumOff val="60000"/>
                    </a:schemeClr>
                  </a:solidFill>
                  <a:latin typeface="Comic Sans MS" panose="030F0702030302020204" pitchFamily="66" charset="0"/>
                </a:rPr>
                <a:t>B-</a:t>
              </a:r>
            </a:p>
          </p:txBody>
        </p:sp>
        <p:sp>
          <p:nvSpPr>
            <p:cNvPr id="9" name="Rectangle 8"/>
            <p:cNvSpPr/>
            <p:nvPr/>
          </p:nvSpPr>
          <p:spPr>
            <a:xfrm rot="165045">
              <a:off x="8065617" y="4612810"/>
              <a:ext cx="466795" cy="523221"/>
            </a:xfrm>
            <a:prstGeom prst="rect">
              <a:avLst/>
            </a:prstGeom>
            <a:noFill/>
          </p:spPr>
          <p:txBody>
            <a:bodyPr wrap="none" lIns="51435" tIns="25718" rIns="51435" bIns="25718">
              <a:spAutoFit/>
            </a:bodyPr>
            <a:lstStyle/>
            <a:p>
              <a:pPr algn="ctr"/>
              <a:r>
                <a:rPr lang="en-US" sz="1575" b="1" dirty="0">
                  <a:ln w="22225">
                    <a:solidFill>
                      <a:schemeClr val="accent2"/>
                    </a:solidFill>
                    <a:prstDash val="solid"/>
                  </a:ln>
                  <a:solidFill>
                    <a:schemeClr val="accent2">
                      <a:lumMod val="40000"/>
                      <a:lumOff val="60000"/>
                    </a:schemeClr>
                  </a:solidFill>
                  <a:latin typeface="Comic Sans MS" panose="030F0702030302020204" pitchFamily="66" charset="0"/>
                  <a:sym typeface="Wingdings" panose="05000000000000000000" pitchFamily="2" charset="2"/>
                </a:rPr>
                <a:t></a:t>
              </a:r>
              <a:endParaRPr lang="en-US" sz="1575"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sp>
          <p:nvSpPr>
            <p:cNvPr id="10" name="Rectangle 9"/>
            <p:cNvSpPr/>
            <p:nvPr/>
          </p:nvSpPr>
          <p:spPr>
            <a:xfrm rot="165045">
              <a:off x="8838288" y="4597146"/>
              <a:ext cx="466795" cy="523221"/>
            </a:xfrm>
            <a:prstGeom prst="rect">
              <a:avLst/>
            </a:prstGeom>
            <a:noFill/>
          </p:spPr>
          <p:txBody>
            <a:bodyPr wrap="none" lIns="51435" tIns="25718" rIns="51435" bIns="25718">
              <a:spAutoFit/>
            </a:bodyPr>
            <a:lstStyle/>
            <a:p>
              <a:pPr algn="ctr"/>
              <a:r>
                <a:rPr lang="en-US" sz="1575" b="1" dirty="0">
                  <a:ln w="22225">
                    <a:solidFill>
                      <a:schemeClr val="accent2"/>
                    </a:solidFill>
                    <a:prstDash val="solid"/>
                  </a:ln>
                  <a:solidFill>
                    <a:schemeClr val="accent2">
                      <a:lumMod val="40000"/>
                      <a:lumOff val="60000"/>
                    </a:schemeClr>
                  </a:solidFill>
                  <a:latin typeface="Comic Sans MS" panose="030F0702030302020204" pitchFamily="66" charset="0"/>
                  <a:sym typeface="Wingdings" panose="05000000000000000000" pitchFamily="2" charset="2"/>
                </a:rPr>
                <a:t></a:t>
              </a:r>
              <a:endParaRPr lang="en-US" sz="1575"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sp>
          <p:nvSpPr>
            <p:cNvPr id="11" name="Rectangle 10"/>
            <p:cNvSpPr/>
            <p:nvPr/>
          </p:nvSpPr>
          <p:spPr>
            <a:xfrm rot="165045">
              <a:off x="9444674" y="4612810"/>
              <a:ext cx="466795" cy="523221"/>
            </a:xfrm>
            <a:prstGeom prst="rect">
              <a:avLst/>
            </a:prstGeom>
            <a:noFill/>
          </p:spPr>
          <p:txBody>
            <a:bodyPr wrap="none" lIns="51435" tIns="25718" rIns="51435" bIns="25718">
              <a:spAutoFit/>
            </a:bodyPr>
            <a:lstStyle/>
            <a:p>
              <a:pPr algn="ctr"/>
              <a:r>
                <a:rPr lang="en-US" sz="1575" b="1" dirty="0">
                  <a:ln w="22225">
                    <a:solidFill>
                      <a:schemeClr val="accent2"/>
                    </a:solidFill>
                    <a:prstDash val="solid"/>
                  </a:ln>
                  <a:solidFill>
                    <a:schemeClr val="accent2">
                      <a:lumMod val="40000"/>
                      <a:lumOff val="60000"/>
                    </a:schemeClr>
                  </a:solidFill>
                  <a:latin typeface="Comic Sans MS" panose="030F0702030302020204" pitchFamily="66" charset="0"/>
                  <a:sym typeface="Wingdings" panose="05000000000000000000" pitchFamily="2" charset="2"/>
                </a:rPr>
                <a:t></a:t>
              </a:r>
              <a:endParaRPr lang="en-US" sz="1575"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sp>
          <p:nvSpPr>
            <p:cNvPr id="12" name="Rectangle 11"/>
            <p:cNvSpPr/>
            <p:nvPr/>
          </p:nvSpPr>
          <p:spPr>
            <a:xfrm rot="165045">
              <a:off x="8260285" y="5268369"/>
              <a:ext cx="466795" cy="523221"/>
            </a:xfrm>
            <a:prstGeom prst="rect">
              <a:avLst/>
            </a:prstGeom>
            <a:noFill/>
          </p:spPr>
          <p:txBody>
            <a:bodyPr wrap="none" lIns="51435" tIns="25718" rIns="51435" bIns="25718">
              <a:spAutoFit/>
            </a:bodyPr>
            <a:lstStyle/>
            <a:p>
              <a:pPr algn="ctr"/>
              <a:r>
                <a:rPr lang="en-US" sz="1575" b="1" dirty="0">
                  <a:ln w="22225">
                    <a:solidFill>
                      <a:schemeClr val="accent2"/>
                    </a:solidFill>
                    <a:prstDash val="solid"/>
                  </a:ln>
                  <a:solidFill>
                    <a:schemeClr val="accent2">
                      <a:lumMod val="40000"/>
                      <a:lumOff val="60000"/>
                    </a:schemeClr>
                  </a:solidFill>
                  <a:latin typeface="Comic Sans MS" panose="030F0702030302020204" pitchFamily="66" charset="0"/>
                  <a:sym typeface="Wingdings" panose="05000000000000000000" pitchFamily="2" charset="2"/>
                </a:rPr>
                <a:t></a:t>
              </a:r>
              <a:endParaRPr lang="en-US" sz="1575"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sp>
          <p:nvSpPr>
            <p:cNvPr id="13" name="Rectangle 12"/>
            <p:cNvSpPr/>
            <p:nvPr/>
          </p:nvSpPr>
          <p:spPr>
            <a:xfrm rot="165045">
              <a:off x="8592605" y="4980191"/>
              <a:ext cx="466795" cy="523221"/>
            </a:xfrm>
            <a:prstGeom prst="rect">
              <a:avLst/>
            </a:prstGeom>
            <a:noFill/>
          </p:spPr>
          <p:txBody>
            <a:bodyPr wrap="none" lIns="51435" tIns="25718" rIns="51435" bIns="25718">
              <a:spAutoFit/>
            </a:bodyPr>
            <a:lstStyle/>
            <a:p>
              <a:pPr algn="ctr"/>
              <a:r>
                <a:rPr lang="en-US" sz="1575" b="1" dirty="0">
                  <a:ln w="22225">
                    <a:solidFill>
                      <a:schemeClr val="accent2"/>
                    </a:solidFill>
                    <a:prstDash val="solid"/>
                  </a:ln>
                  <a:solidFill>
                    <a:schemeClr val="accent2">
                      <a:lumMod val="40000"/>
                      <a:lumOff val="60000"/>
                    </a:schemeClr>
                  </a:solidFill>
                  <a:latin typeface="Comic Sans MS" panose="030F0702030302020204" pitchFamily="66" charset="0"/>
                  <a:sym typeface="Wingdings" panose="05000000000000000000" pitchFamily="2" charset="2"/>
                </a:rPr>
                <a:t></a:t>
              </a:r>
              <a:endParaRPr lang="en-US" sz="1575" b="1" dirty="0">
                <a:ln w="22225">
                  <a:solidFill>
                    <a:schemeClr val="accent2"/>
                  </a:solidFill>
                  <a:prstDash val="solid"/>
                </a:ln>
                <a:solidFill>
                  <a:schemeClr val="accent2">
                    <a:lumMod val="40000"/>
                    <a:lumOff val="60000"/>
                  </a:schemeClr>
                </a:solidFill>
                <a:latin typeface="Comic Sans MS" panose="030F0702030302020204" pitchFamily="66" charset="0"/>
              </a:endParaRPr>
            </a:p>
          </p:txBody>
        </p:sp>
      </p:grpSp>
    </p:spTree>
    <p:extLst>
      <p:ext uri="{BB962C8B-B14F-4D97-AF65-F5344CB8AC3E}">
        <p14:creationId xmlns:p14="http://schemas.microsoft.com/office/powerpoint/2010/main" val="12096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Simple Example: UART</a:t>
            </a:r>
          </a:p>
        </p:txBody>
      </p:sp>
      <p:sp>
        <p:nvSpPr>
          <p:cNvPr id="4" name="Slide Number Placeholder 3"/>
          <p:cNvSpPr>
            <a:spLocks noGrp="1"/>
          </p:cNvSpPr>
          <p:nvPr>
            <p:ph type="sldNum" sz="quarter" idx="11"/>
          </p:nvPr>
        </p:nvSpPr>
        <p:spPr/>
        <p:txBody>
          <a:bodyPr/>
          <a:lstStyle/>
          <a:p>
            <a:pPr algn="l"/>
            <a:fld id="{E87DE7FA-0DC8-455B-9588-09F100404563}" type="slidenum">
              <a:rPr lang="en-US" smtClean="0"/>
              <a:pPr algn="l"/>
              <a:t>67</a:t>
            </a:fld>
            <a:endParaRPr lang="en-US" dirty="0"/>
          </a:p>
        </p:txBody>
      </p:sp>
      <p:sp>
        <p:nvSpPr>
          <p:cNvPr id="57" name="TextBox 56"/>
          <p:cNvSpPr txBox="1"/>
          <p:nvPr/>
        </p:nvSpPr>
        <p:spPr>
          <a:xfrm>
            <a:off x="118080" y="2217538"/>
            <a:ext cx="562975" cy="307777"/>
          </a:xfrm>
          <a:prstGeom prst="rect">
            <a:avLst/>
          </a:prstGeom>
          <a:noFill/>
        </p:spPr>
        <p:txBody>
          <a:bodyPr wrap="none" rtlCol="0">
            <a:spAutoFit/>
          </a:bodyPr>
          <a:lstStyle/>
          <a:p>
            <a:r>
              <a:rPr lang="en-US" sz="1400"/>
              <a:t>Data</a:t>
            </a:r>
          </a:p>
        </p:txBody>
      </p:sp>
      <p:sp>
        <p:nvSpPr>
          <p:cNvPr id="34" name="Rectangle 33"/>
          <p:cNvSpPr/>
          <p:nvPr/>
        </p:nvSpPr>
        <p:spPr bwMode="auto">
          <a:xfrm>
            <a:off x="685800" y="1105177"/>
            <a:ext cx="2514600" cy="14938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35" name="Rectangle 34"/>
          <p:cNvSpPr/>
          <p:nvPr/>
        </p:nvSpPr>
        <p:spPr bwMode="auto">
          <a:xfrm>
            <a:off x="1028700" y="2198948"/>
            <a:ext cx="628650" cy="29408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900"/>
              <a:t>UART</a:t>
            </a:r>
          </a:p>
        </p:txBody>
      </p:sp>
      <p:sp>
        <p:nvSpPr>
          <p:cNvPr id="36" name="Diamond 35"/>
          <p:cNvSpPr/>
          <p:nvPr/>
        </p:nvSpPr>
        <p:spPr bwMode="auto">
          <a:xfrm>
            <a:off x="971550" y="2312216"/>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39" name="Left-Right Arrow 38"/>
          <p:cNvSpPr/>
          <p:nvPr/>
        </p:nvSpPr>
        <p:spPr bwMode="auto">
          <a:xfrm>
            <a:off x="742950" y="2313248"/>
            <a:ext cx="221567" cy="1143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41" name="Rectangle 40"/>
          <p:cNvSpPr/>
          <p:nvPr/>
        </p:nvSpPr>
        <p:spPr bwMode="auto">
          <a:xfrm>
            <a:off x="2628900" y="2198946"/>
            <a:ext cx="507317" cy="29408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900"/>
              <a:t>MEM</a:t>
            </a:r>
          </a:p>
        </p:txBody>
      </p:sp>
      <p:sp>
        <p:nvSpPr>
          <p:cNvPr id="50" name="Diamond 49"/>
          <p:cNvSpPr/>
          <p:nvPr/>
        </p:nvSpPr>
        <p:spPr bwMode="auto">
          <a:xfrm>
            <a:off x="628650" y="2313248"/>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54" name="Diamond 53"/>
          <p:cNvSpPr/>
          <p:nvPr/>
        </p:nvSpPr>
        <p:spPr bwMode="auto">
          <a:xfrm>
            <a:off x="1485900" y="2141798"/>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56" name="Left-Right Arrow 55"/>
          <p:cNvSpPr/>
          <p:nvPr/>
        </p:nvSpPr>
        <p:spPr bwMode="auto">
          <a:xfrm>
            <a:off x="1078817" y="1399986"/>
            <a:ext cx="2057400" cy="11145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60" name="Diamond 59"/>
          <p:cNvSpPr/>
          <p:nvPr/>
        </p:nvSpPr>
        <p:spPr bwMode="auto">
          <a:xfrm>
            <a:off x="2855348" y="2141796"/>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63" name="Left-Right Arrow 62"/>
          <p:cNvSpPr/>
          <p:nvPr/>
        </p:nvSpPr>
        <p:spPr bwMode="auto">
          <a:xfrm rot="5400000">
            <a:off x="1214450" y="1758464"/>
            <a:ext cx="654360" cy="1114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65" name="Left-Right Arrow 64"/>
          <p:cNvSpPr/>
          <p:nvPr/>
        </p:nvSpPr>
        <p:spPr bwMode="auto">
          <a:xfrm rot="5400000">
            <a:off x="2583686" y="1758678"/>
            <a:ext cx="654782" cy="1114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24" name="TextBox 23"/>
          <p:cNvSpPr txBox="1"/>
          <p:nvPr/>
        </p:nvSpPr>
        <p:spPr>
          <a:xfrm>
            <a:off x="1679337" y="751263"/>
            <a:ext cx="1010213" cy="307777"/>
          </a:xfrm>
          <a:prstGeom prst="rect">
            <a:avLst/>
          </a:prstGeom>
          <a:noFill/>
        </p:spPr>
        <p:txBody>
          <a:bodyPr wrap="none" rtlCol="0">
            <a:spAutoFit/>
          </a:bodyPr>
          <a:lstStyle/>
          <a:p>
            <a:pPr algn="ctr"/>
            <a:r>
              <a:rPr lang="en-US" sz="1400"/>
              <a:t>Command</a:t>
            </a:r>
          </a:p>
        </p:txBody>
      </p:sp>
      <p:sp>
        <p:nvSpPr>
          <p:cNvPr id="25" name="Rectangle 24"/>
          <p:cNvSpPr/>
          <p:nvPr/>
        </p:nvSpPr>
        <p:spPr bwMode="auto">
          <a:xfrm>
            <a:off x="1892983" y="1741746"/>
            <a:ext cx="564467" cy="29408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t" anchorCtr="0" compatLnSpc="1">
            <a:prstTxWarp prst="textNoShape">
              <a:avLst/>
            </a:prstTxWarp>
          </a:bodyPr>
          <a:lstStyle/>
          <a:p>
            <a:pPr defTabSz="685800"/>
            <a:r>
              <a:rPr lang="en-US" sz="900"/>
              <a:t>DMAC</a:t>
            </a:r>
          </a:p>
        </p:txBody>
      </p:sp>
      <p:sp>
        <p:nvSpPr>
          <p:cNvPr id="26" name="Diamond 25"/>
          <p:cNvSpPr/>
          <p:nvPr/>
        </p:nvSpPr>
        <p:spPr bwMode="auto">
          <a:xfrm>
            <a:off x="2114550" y="1684596"/>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27" name="Left-Right Arrow 26"/>
          <p:cNvSpPr/>
          <p:nvPr/>
        </p:nvSpPr>
        <p:spPr bwMode="auto">
          <a:xfrm rot="5400000">
            <a:off x="2048256" y="1238672"/>
            <a:ext cx="246888" cy="1114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28" name="Left-Right Arrow 27"/>
          <p:cNvSpPr/>
          <p:nvPr/>
        </p:nvSpPr>
        <p:spPr bwMode="auto">
          <a:xfrm rot="5400000">
            <a:off x="2074329" y="1530075"/>
            <a:ext cx="197583" cy="111459"/>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29" name="Diamond 28"/>
          <p:cNvSpPr/>
          <p:nvPr/>
        </p:nvSpPr>
        <p:spPr bwMode="auto">
          <a:xfrm>
            <a:off x="2114550" y="1049039"/>
            <a:ext cx="114300" cy="114300"/>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endParaRPr lang="en-US" sz="1200"/>
          </a:p>
        </p:txBody>
      </p:sp>
      <p:sp>
        <p:nvSpPr>
          <p:cNvPr id="3" name="Rectangle 2"/>
          <p:cNvSpPr/>
          <p:nvPr/>
        </p:nvSpPr>
        <p:spPr>
          <a:xfrm>
            <a:off x="3690090" y="1098332"/>
            <a:ext cx="3143250" cy="1477328"/>
          </a:xfrm>
          <a:prstGeom prst="rect">
            <a:avLst/>
          </a:prstGeom>
          <a:solidFill>
            <a:schemeClr val="bg1"/>
          </a:solidFill>
          <a:ln>
            <a:solidFill>
              <a:schemeClr val="tx1"/>
            </a:solidFill>
          </a:ln>
        </p:spPr>
        <p:txBody>
          <a:bodyPr wrap="square">
            <a:spAutoFit/>
          </a:bodyPr>
          <a:lstStyle/>
          <a:p>
            <a:r>
              <a:rPr lang="en-US" sz="1000">
                <a:solidFill>
                  <a:srgbClr val="7F0055"/>
                </a:solidFill>
                <a:latin typeface="Consolas" panose="020B0609020204030204" pitchFamily="49" charset="0"/>
                <a:cs typeface="Consolas" panose="020B0609020204030204" pitchFamily="49" charset="0"/>
              </a:rPr>
              <a:t>stream</a:t>
            </a:r>
            <a:r>
              <a:rPr lang="en-US" sz="1000">
                <a:solidFill>
                  <a:srgbClr val="000000"/>
                </a:solidFill>
                <a:latin typeface="Consolas" panose="020B0609020204030204" pitchFamily="49" charset="0"/>
                <a:cs typeface="Consolas" panose="020B0609020204030204" pitchFamily="49" charset="0"/>
              </a:rPr>
              <a:t> data_stream_s {</a:t>
            </a:r>
          </a:p>
          <a:p>
            <a:r>
              <a:rPr lang="en-US" sz="1000">
                <a:solidFill>
                  <a:srgbClr val="7F0055"/>
                </a:solidFill>
                <a:latin typeface="Consolas" panose="020B0609020204030204" pitchFamily="49" charset="0"/>
                <a:cs typeface="Consolas" panose="020B0609020204030204" pitchFamily="49" charset="0"/>
              </a:rPr>
              <a:t>  rand</a:t>
            </a:r>
            <a:r>
              <a:rPr lang="en-US" sz="1000">
                <a:solidFill>
                  <a:srgbClr val="000000"/>
                </a:solidFill>
                <a:latin typeface="Consolas" panose="020B0609020204030204" pitchFamily="49" charset="0"/>
                <a:cs typeface="Consolas" panose="020B0609020204030204" pitchFamily="49" charset="0"/>
              </a:rPr>
              <a:t> </a:t>
            </a:r>
            <a:r>
              <a:rPr lang="en-US" sz="1000">
                <a:solidFill>
                  <a:srgbClr val="7F0055"/>
                </a:solidFill>
                <a:latin typeface="Consolas" panose="020B0609020204030204" pitchFamily="49" charset="0"/>
                <a:cs typeface="Consolas" panose="020B0609020204030204" pitchFamily="49" charset="0"/>
              </a:rPr>
              <a:t>int</a:t>
            </a:r>
            <a:r>
              <a:rPr lang="en-US" sz="1000">
                <a:solidFill>
                  <a:srgbClr val="000000"/>
                </a:solidFill>
                <a:latin typeface="Consolas" panose="020B0609020204030204" pitchFamily="49" charset="0"/>
                <a:cs typeface="Consolas" panose="020B0609020204030204" pitchFamily="49" charset="0"/>
              </a:rPr>
              <a:t> size;</a:t>
            </a:r>
          </a:p>
          <a:p>
            <a:r>
              <a:rPr lang="en-US" sz="1000">
                <a:solidFill>
                  <a:srgbClr val="7F0055"/>
                </a:solidFill>
                <a:latin typeface="Consolas"/>
              </a:rPr>
              <a:t>  rand</a:t>
            </a:r>
            <a:r>
              <a:rPr lang="en-US" sz="1000">
                <a:solidFill>
                  <a:srgbClr val="000000"/>
                </a:solidFill>
                <a:latin typeface="Consolas"/>
              </a:rPr>
              <a:t> dir_enum direction;</a:t>
            </a:r>
            <a:endParaRPr lang="en-US" sz="1000">
              <a:solidFill>
                <a:srgbClr val="7F0055"/>
              </a:solidFill>
              <a:latin typeface="Consolas"/>
            </a:endParaRPr>
          </a:p>
          <a:p>
            <a:r>
              <a:rPr lang="en-US" sz="1000">
                <a:solidFill>
                  <a:srgbClr val="7F0055"/>
                </a:solidFill>
                <a:latin typeface="Consolas" panose="020B0609020204030204" pitchFamily="49" charset="0"/>
                <a:cs typeface="Consolas" panose="020B0609020204030204" pitchFamily="49" charset="0"/>
              </a:rPr>
              <a:t>  rand</a:t>
            </a:r>
            <a:r>
              <a:rPr lang="en-US" sz="1000">
                <a:solidFill>
                  <a:srgbClr val="000000"/>
                </a:solidFill>
                <a:latin typeface="Consolas" panose="020B0609020204030204" pitchFamily="49" charset="0"/>
                <a:cs typeface="Consolas" panose="020B0609020204030204" pitchFamily="49" charset="0"/>
              </a:rPr>
              <a:t> </a:t>
            </a:r>
            <a:r>
              <a:rPr lang="en-US" sz="1000">
                <a:solidFill>
                  <a:srgbClr val="7F0055"/>
                </a:solidFill>
                <a:latin typeface="Consolas" panose="020B0609020204030204" pitchFamily="49" charset="0"/>
                <a:cs typeface="Consolas" panose="020B0609020204030204" pitchFamily="49" charset="0"/>
              </a:rPr>
              <a:t>bit</a:t>
            </a:r>
            <a:r>
              <a:rPr lang="en-US" sz="1000">
                <a:solidFill>
                  <a:srgbClr val="000000"/>
                </a:solidFill>
                <a:latin typeface="Consolas" panose="020B0609020204030204" pitchFamily="49" charset="0"/>
                <a:cs typeface="Consolas" panose="020B0609020204030204" pitchFamily="49" charset="0"/>
              </a:rPr>
              <a:t>[1:0] </a:t>
            </a:r>
            <a:r>
              <a:rPr lang="en-US" sz="1000">
                <a:solidFill>
                  <a:srgbClr val="7F0055"/>
                </a:solidFill>
                <a:latin typeface="Consolas" panose="020B0609020204030204" pitchFamily="49" charset="0"/>
                <a:cs typeface="Consolas" panose="020B0609020204030204" pitchFamily="49" charset="0"/>
              </a:rPr>
              <a:t>inside</a:t>
            </a:r>
            <a:r>
              <a:rPr lang="en-US" sz="1000">
                <a:solidFill>
                  <a:srgbClr val="000000"/>
                </a:solidFill>
                <a:latin typeface="Consolas" panose="020B0609020204030204" pitchFamily="49" charset="0"/>
                <a:cs typeface="Consolas" panose="020B0609020204030204" pitchFamily="49" charset="0"/>
              </a:rPr>
              <a:t> [1..3] stop_bits;</a:t>
            </a:r>
          </a:p>
          <a:p>
            <a:r>
              <a:rPr lang="en-US" sz="1000">
                <a:solidFill>
                  <a:srgbClr val="000000"/>
                </a:solidFill>
                <a:latin typeface="Consolas" panose="020B0609020204030204" pitchFamily="49" charset="0"/>
                <a:cs typeface="Consolas" panose="020B0609020204030204" pitchFamily="49" charset="0"/>
              </a:rPr>
              <a:t>}</a:t>
            </a:r>
          </a:p>
          <a:p>
            <a:endParaRPr lang="en-US" sz="1000">
              <a:solidFill>
                <a:srgbClr val="000000"/>
              </a:solidFill>
              <a:latin typeface="Consolas" panose="020B0609020204030204" pitchFamily="49" charset="0"/>
              <a:cs typeface="Consolas" panose="020B0609020204030204" pitchFamily="49" charset="0"/>
            </a:endParaRPr>
          </a:p>
          <a:p>
            <a:r>
              <a:rPr lang="en-US" sz="1000">
                <a:solidFill>
                  <a:srgbClr val="7F0055"/>
                </a:solidFill>
                <a:latin typeface="Consolas"/>
              </a:rPr>
              <a:t>buffer </a:t>
            </a:r>
            <a:r>
              <a:rPr lang="en-US" sz="1000">
                <a:solidFill>
                  <a:srgbClr val="000000"/>
                </a:solidFill>
                <a:latin typeface="Consolas"/>
              </a:rPr>
              <a:t>data_buff_b {</a:t>
            </a:r>
          </a:p>
          <a:p>
            <a:r>
              <a:rPr lang="en-US" sz="1000">
                <a:solidFill>
                  <a:srgbClr val="7F0055"/>
                </a:solidFill>
                <a:latin typeface="Consolas"/>
              </a:rPr>
              <a:t>  rand</a:t>
            </a:r>
            <a:r>
              <a:rPr lang="en-US" sz="1000">
                <a:solidFill>
                  <a:srgbClr val="000000"/>
                </a:solidFill>
                <a:latin typeface="Consolas"/>
              </a:rPr>
              <a:t> </a:t>
            </a:r>
            <a:r>
              <a:rPr lang="en-US" sz="1000">
                <a:solidFill>
                  <a:srgbClr val="7F0055"/>
                </a:solidFill>
                <a:latin typeface="Consolas"/>
              </a:rPr>
              <a:t>int</a:t>
            </a:r>
            <a:r>
              <a:rPr lang="en-US" sz="1000">
                <a:solidFill>
                  <a:srgbClr val="000000"/>
                </a:solidFill>
                <a:latin typeface="Consolas"/>
              </a:rPr>
              <a:t> size;</a:t>
            </a:r>
          </a:p>
          <a:p>
            <a:r>
              <a:rPr lang="en-US" sz="1000">
                <a:solidFill>
                  <a:srgbClr val="000000"/>
                </a:solidFill>
                <a:latin typeface="Consolas"/>
              </a:rPr>
              <a:t>}</a:t>
            </a:r>
            <a:endParaRPr lang="en-US" sz="1000">
              <a:latin typeface="Courier New" panose="02070309020205020404" pitchFamily="49" charset="0"/>
              <a:cs typeface="Courier New" panose="02070309020205020404" pitchFamily="49" charset="0"/>
            </a:endParaRPr>
          </a:p>
        </p:txBody>
      </p:sp>
      <p:sp>
        <p:nvSpPr>
          <p:cNvPr id="30" name="Rectangle 29"/>
          <p:cNvSpPr/>
          <p:nvPr/>
        </p:nvSpPr>
        <p:spPr>
          <a:xfrm>
            <a:off x="3677238" y="3159692"/>
            <a:ext cx="2018501" cy="707886"/>
          </a:xfrm>
          <a:prstGeom prst="rect">
            <a:avLst/>
          </a:prstGeom>
          <a:solidFill>
            <a:schemeClr val="bg1"/>
          </a:solidFill>
          <a:ln>
            <a:solidFill>
              <a:schemeClr val="tx1"/>
            </a:solidFill>
          </a:ln>
        </p:spPr>
        <p:txBody>
          <a:bodyPr wrap="none">
            <a:spAutoFit/>
          </a:bodyPr>
          <a:lstStyle/>
          <a:p>
            <a:r>
              <a:rPr lang="en-US" sz="1000" dirty="0">
                <a:solidFill>
                  <a:srgbClr val="7F0055"/>
                </a:solidFill>
                <a:latin typeface="Consolas"/>
              </a:rPr>
              <a:t>action</a:t>
            </a:r>
            <a:r>
              <a:rPr lang="en-US" sz="1000" dirty="0">
                <a:solidFill>
                  <a:srgbClr val="000000"/>
                </a:solidFill>
                <a:latin typeface="Consolas"/>
              </a:rPr>
              <a:t> u2m_xfer {</a:t>
            </a:r>
          </a:p>
          <a:p>
            <a:r>
              <a:rPr lang="en-US" sz="1000" dirty="0">
                <a:solidFill>
                  <a:srgbClr val="7F0055"/>
                </a:solidFill>
                <a:latin typeface="Consolas"/>
              </a:rPr>
              <a:t>  input</a:t>
            </a:r>
            <a:r>
              <a:rPr lang="en-US" sz="1000" dirty="0">
                <a:solidFill>
                  <a:srgbClr val="000000"/>
                </a:solidFill>
                <a:latin typeface="Consolas"/>
              </a:rPr>
              <a:t> </a:t>
            </a:r>
            <a:r>
              <a:rPr lang="en-US" sz="1000" dirty="0" err="1">
                <a:solidFill>
                  <a:srgbClr val="000000"/>
                </a:solidFill>
                <a:latin typeface="Consolas"/>
              </a:rPr>
              <a:t>data_stream_s</a:t>
            </a:r>
            <a:r>
              <a:rPr lang="en-US" sz="1000" dirty="0">
                <a:solidFill>
                  <a:srgbClr val="000000"/>
                </a:solidFill>
                <a:latin typeface="Consolas"/>
              </a:rPr>
              <a:t> </a:t>
            </a:r>
            <a:r>
              <a:rPr lang="en-US" sz="1000" dirty="0" err="1">
                <a:solidFill>
                  <a:srgbClr val="000000"/>
                </a:solidFill>
                <a:latin typeface="Consolas"/>
              </a:rPr>
              <a:t>src</a:t>
            </a:r>
            <a:r>
              <a:rPr lang="en-US" sz="1000" dirty="0">
                <a:solidFill>
                  <a:srgbClr val="000000"/>
                </a:solidFill>
                <a:latin typeface="Consolas"/>
              </a:rPr>
              <a:t>;</a:t>
            </a:r>
          </a:p>
          <a:p>
            <a:r>
              <a:rPr lang="en-US" sz="1000" dirty="0">
                <a:solidFill>
                  <a:srgbClr val="7F0055"/>
                </a:solidFill>
                <a:latin typeface="Consolas"/>
              </a:rPr>
              <a:t>  output</a:t>
            </a:r>
            <a:r>
              <a:rPr lang="en-US" sz="1000" dirty="0">
                <a:solidFill>
                  <a:srgbClr val="000000"/>
                </a:solidFill>
                <a:latin typeface="Consolas"/>
              </a:rPr>
              <a:t> </a:t>
            </a:r>
            <a:r>
              <a:rPr lang="en-US" sz="1000" dirty="0" err="1">
                <a:solidFill>
                  <a:srgbClr val="000000"/>
                </a:solidFill>
                <a:latin typeface="Consolas"/>
              </a:rPr>
              <a:t>data_buff_b</a:t>
            </a:r>
            <a:r>
              <a:rPr lang="en-US" sz="1000" dirty="0">
                <a:solidFill>
                  <a:srgbClr val="000000"/>
                </a:solidFill>
                <a:latin typeface="Consolas"/>
              </a:rPr>
              <a:t> </a:t>
            </a:r>
            <a:r>
              <a:rPr lang="en-US" sz="1000" dirty="0" err="1">
                <a:solidFill>
                  <a:srgbClr val="000000"/>
                </a:solidFill>
                <a:latin typeface="Consolas"/>
              </a:rPr>
              <a:t>dst</a:t>
            </a:r>
            <a:r>
              <a:rPr lang="en-US" sz="1000" dirty="0">
                <a:solidFill>
                  <a:srgbClr val="000000"/>
                </a:solidFill>
                <a:latin typeface="Consolas"/>
              </a:rPr>
              <a:t>;</a:t>
            </a:r>
          </a:p>
          <a:p>
            <a:r>
              <a:rPr lang="en-US" sz="1000" dirty="0">
                <a:solidFill>
                  <a:srgbClr val="000000"/>
                </a:solidFill>
                <a:latin typeface="Consolas"/>
              </a:rPr>
              <a:t>}</a:t>
            </a:r>
          </a:p>
        </p:txBody>
      </p:sp>
      <p:sp>
        <p:nvSpPr>
          <p:cNvPr id="31" name="Rectangle 30"/>
          <p:cNvSpPr/>
          <p:nvPr/>
        </p:nvSpPr>
        <p:spPr bwMode="auto">
          <a:xfrm>
            <a:off x="5990055" y="2686051"/>
            <a:ext cx="1485900" cy="479420"/>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a:r>
              <a:rPr lang="en-US" sz="1400"/>
              <a:t>DMA pkt stream</a:t>
            </a:r>
            <a:br>
              <a:rPr lang="en-US" sz="1400"/>
            </a:br>
            <a:r>
              <a:rPr lang="en-US" sz="1400"/>
              <a:t>into mem buffer</a:t>
            </a:r>
          </a:p>
        </p:txBody>
      </p:sp>
      <p:cxnSp>
        <p:nvCxnSpPr>
          <p:cNvPr id="32" name="Straight Arrow Connector 31"/>
          <p:cNvCxnSpPr>
            <a:stCxn id="31" idx="1"/>
          </p:cNvCxnSpPr>
          <p:nvPr/>
        </p:nvCxnSpPr>
        <p:spPr bwMode="auto">
          <a:xfrm flipH="1">
            <a:off x="5200650" y="2925760"/>
            <a:ext cx="789405" cy="355337"/>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40" name="Rectangle 39"/>
          <p:cNvSpPr/>
          <p:nvPr/>
        </p:nvSpPr>
        <p:spPr>
          <a:xfrm>
            <a:off x="1257300" y="3351140"/>
            <a:ext cx="2159566" cy="553998"/>
          </a:xfrm>
          <a:prstGeom prst="rect">
            <a:avLst/>
          </a:prstGeom>
          <a:solidFill>
            <a:schemeClr val="bg1"/>
          </a:solidFill>
          <a:ln>
            <a:solidFill>
              <a:schemeClr val="tx1"/>
            </a:solidFill>
          </a:ln>
        </p:spPr>
        <p:txBody>
          <a:bodyPr wrap="none">
            <a:spAutoFit/>
          </a:bodyPr>
          <a:lstStyle/>
          <a:p>
            <a:r>
              <a:rPr lang="en-US" sz="1000">
                <a:solidFill>
                  <a:srgbClr val="7F0055"/>
                </a:solidFill>
                <a:latin typeface="Consolas"/>
              </a:rPr>
              <a:t>action</a:t>
            </a:r>
            <a:r>
              <a:rPr lang="en-US" sz="1000">
                <a:solidFill>
                  <a:srgbClr val="000000"/>
                </a:solidFill>
                <a:latin typeface="Consolas"/>
              </a:rPr>
              <a:t> read_in_a {</a:t>
            </a:r>
          </a:p>
          <a:p>
            <a:r>
              <a:rPr lang="en-US" sz="1000">
                <a:solidFill>
                  <a:srgbClr val="7F0055"/>
                </a:solidFill>
                <a:latin typeface="Consolas"/>
              </a:rPr>
              <a:t>  output</a:t>
            </a:r>
            <a:r>
              <a:rPr lang="en-US" sz="1000">
                <a:solidFill>
                  <a:srgbClr val="000000"/>
                </a:solidFill>
                <a:latin typeface="Consolas"/>
              </a:rPr>
              <a:t> data_stream_s data;</a:t>
            </a:r>
          </a:p>
          <a:p>
            <a:r>
              <a:rPr lang="en-US" sz="1000">
                <a:solidFill>
                  <a:srgbClr val="000000"/>
                </a:solidFill>
                <a:latin typeface="Consolas"/>
              </a:rPr>
              <a:t>};</a:t>
            </a:r>
            <a:endParaRPr lang="en-US" sz="1000"/>
          </a:p>
        </p:txBody>
      </p:sp>
      <p:sp>
        <p:nvSpPr>
          <p:cNvPr id="42" name="Rectangle 41"/>
          <p:cNvSpPr/>
          <p:nvPr/>
        </p:nvSpPr>
        <p:spPr bwMode="auto">
          <a:xfrm>
            <a:off x="1428750" y="2727111"/>
            <a:ext cx="1344529" cy="439687"/>
          </a:xfrm>
          <a:prstGeom prst="rect">
            <a:avLst/>
          </a:prstGeom>
          <a:solidFill>
            <a:schemeClr val="bg2">
              <a:lumMod val="40000"/>
              <a:lumOff val="60000"/>
            </a:schemeClr>
          </a:solidFill>
          <a:ln w="19050" cap="flat" cmpd="sng" algn="ctr">
            <a:solidFill>
              <a:srgbClr val="C00000"/>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r>
              <a:rPr lang="en-US" sz="1400"/>
              <a:t>Generate pkt</a:t>
            </a:r>
            <a:br>
              <a:rPr lang="en-US" sz="1400"/>
            </a:br>
            <a:r>
              <a:rPr lang="en-US" sz="1400"/>
              <a:t>stream</a:t>
            </a:r>
          </a:p>
        </p:txBody>
      </p:sp>
      <p:cxnSp>
        <p:nvCxnSpPr>
          <p:cNvPr id="43" name="Straight Arrow Connector 42"/>
          <p:cNvCxnSpPr>
            <a:stCxn id="42" idx="2"/>
          </p:cNvCxnSpPr>
          <p:nvPr/>
        </p:nvCxnSpPr>
        <p:spPr bwMode="auto">
          <a:xfrm>
            <a:off x="2101015" y="3166797"/>
            <a:ext cx="121067" cy="184343"/>
          </a:xfrm>
          <a:prstGeom prst="straightConnector1">
            <a:avLst/>
          </a:prstGeom>
          <a:solidFill>
            <a:schemeClr val="accent1"/>
          </a:solidFill>
          <a:ln w="28575" cap="flat" cmpd="sng" algn="ctr">
            <a:solidFill>
              <a:srgbClr val="C00000"/>
            </a:solidFill>
            <a:prstDash val="solid"/>
            <a:round/>
            <a:headEnd type="none" w="med" len="med"/>
            <a:tailEnd type="triangle" w="med" len="med"/>
          </a:ln>
          <a:effectLst/>
        </p:spPr>
      </p:cxnSp>
      <p:sp>
        <p:nvSpPr>
          <p:cNvPr id="44" name="Rectangle 43"/>
          <p:cNvSpPr/>
          <p:nvPr/>
        </p:nvSpPr>
        <p:spPr>
          <a:xfrm>
            <a:off x="2438400" y="3870633"/>
            <a:ext cx="2900969" cy="1215717"/>
          </a:xfrm>
          <a:prstGeom prst="rect">
            <a:avLst/>
          </a:prstGeom>
          <a:solidFill>
            <a:schemeClr val="bg1"/>
          </a:solidFill>
          <a:ln>
            <a:solidFill>
              <a:schemeClr val="tx1"/>
            </a:solidFill>
          </a:ln>
        </p:spPr>
        <p:txBody>
          <a:bodyPr wrap="square">
            <a:spAutoFit/>
          </a:bodyPr>
          <a:lstStyle/>
          <a:p>
            <a:r>
              <a:rPr lang="en-US" sz="1000" dirty="0">
                <a:solidFill>
                  <a:srgbClr val="7F0055"/>
                </a:solidFill>
                <a:latin typeface="Consolas"/>
              </a:rPr>
              <a:t>action</a:t>
            </a:r>
            <a:r>
              <a:rPr lang="en-US" sz="1000" dirty="0">
                <a:solidFill>
                  <a:srgbClr val="000000"/>
                </a:solidFill>
                <a:latin typeface="Consolas"/>
              </a:rPr>
              <a:t> </a:t>
            </a:r>
            <a:r>
              <a:rPr lang="en-US" sz="1000" dirty="0" err="1">
                <a:solidFill>
                  <a:srgbClr val="000000"/>
                </a:solidFill>
                <a:latin typeface="Consolas"/>
              </a:rPr>
              <a:t>write_out_a</a:t>
            </a:r>
            <a:r>
              <a:rPr lang="en-US" sz="1000" dirty="0">
                <a:solidFill>
                  <a:srgbClr val="000000"/>
                </a:solidFill>
                <a:latin typeface="Consolas"/>
              </a:rPr>
              <a:t> {</a:t>
            </a:r>
          </a:p>
          <a:p>
            <a:r>
              <a:rPr lang="en-US" sz="1000" dirty="0">
                <a:solidFill>
                  <a:srgbClr val="7F0055"/>
                </a:solidFill>
                <a:latin typeface="Consolas"/>
              </a:rPr>
              <a:t>  input</a:t>
            </a:r>
            <a:r>
              <a:rPr lang="en-US" sz="1000" dirty="0">
                <a:solidFill>
                  <a:srgbClr val="000000"/>
                </a:solidFill>
                <a:latin typeface="Consolas"/>
              </a:rPr>
              <a:t> </a:t>
            </a:r>
            <a:r>
              <a:rPr lang="en-US" sz="1000" dirty="0" err="1">
                <a:solidFill>
                  <a:srgbClr val="000000"/>
                </a:solidFill>
                <a:latin typeface="Consolas"/>
              </a:rPr>
              <a:t>data_stream_s</a:t>
            </a:r>
            <a:r>
              <a:rPr lang="en-US" sz="1000" dirty="0">
                <a:solidFill>
                  <a:srgbClr val="000000"/>
                </a:solidFill>
                <a:latin typeface="Consolas"/>
              </a:rPr>
              <a:t> data;</a:t>
            </a:r>
          </a:p>
          <a:p>
            <a:pPr>
              <a:lnSpc>
                <a:spcPct val="110000"/>
              </a:lnSpc>
            </a:pPr>
            <a:r>
              <a:rPr lang="en-US" sz="1000" dirty="0">
                <a:latin typeface="Courier New" panose="02070309020205020404" pitchFamily="49" charset="0"/>
                <a:ea typeface="Times New Roman"/>
                <a:cs typeface="Courier New" panose="02070309020205020404" pitchFamily="49" charset="0"/>
              </a:rPr>
              <a:t>  </a:t>
            </a:r>
            <a:r>
              <a:rPr lang="en-US" sz="1000" dirty="0" err="1">
                <a:solidFill>
                  <a:srgbClr val="7F0055"/>
                </a:solidFill>
                <a:latin typeface="Consolas" panose="020B0609020204030204" pitchFamily="49" charset="0"/>
                <a:ea typeface="Times New Roman"/>
                <a:cs typeface="Consolas" panose="020B0609020204030204" pitchFamily="49" charset="0"/>
              </a:rPr>
              <a:t>coverspec</a:t>
            </a:r>
            <a:r>
              <a:rPr lang="en-US" sz="1000" dirty="0">
                <a:solidFill>
                  <a:srgbClr val="7F0055"/>
                </a:solidFill>
                <a:latin typeface="Consolas" panose="020B0609020204030204" pitchFamily="49" charset="0"/>
                <a:ea typeface="Times New Roman"/>
                <a:cs typeface="Consolas" panose="020B0609020204030204" pitchFamily="49" charset="0"/>
              </a:rPr>
              <a:t> </a:t>
            </a:r>
            <a:r>
              <a:rPr lang="en-US" sz="1000" dirty="0">
                <a:latin typeface="Consolas" panose="020B0609020204030204" pitchFamily="49" charset="0"/>
                <a:ea typeface="Times New Roman"/>
                <a:cs typeface="Consolas" panose="020B0609020204030204" pitchFamily="49" charset="0"/>
              </a:rPr>
              <a:t>{</a:t>
            </a:r>
          </a:p>
          <a:p>
            <a:pPr>
              <a:lnSpc>
                <a:spcPct val="110000"/>
              </a:lnSpc>
            </a:pPr>
            <a:r>
              <a:rPr lang="en-US" sz="1000" dirty="0">
                <a:latin typeface="Consolas" panose="020B0609020204030204" pitchFamily="49" charset="0"/>
                <a:ea typeface="Times New Roman"/>
                <a:cs typeface="Consolas" panose="020B0609020204030204" pitchFamily="49" charset="0"/>
              </a:rPr>
              <a:t>    </a:t>
            </a:r>
            <a:r>
              <a:rPr lang="en-US" sz="1000" dirty="0" err="1">
                <a:latin typeface="Consolas" panose="020B0609020204030204" pitchFamily="49" charset="0"/>
                <a:ea typeface="Times New Roman"/>
                <a:cs typeface="Consolas" panose="020B0609020204030204" pitchFamily="49" charset="0"/>
              </a:rPr>
              <a:t>size_cp</a:t>
            </a:r>
            <a:r>
              <a:rPr lang="en-US" sz="1000" dirty="0">
                <a:latin typeface="Consolas" panose="020B0609020204030204" pitchFamily="49" charset="0"/>
                <a:ea typeface="Times New Roman"/>
                <a:cs typeface="Consolas" panose="020B0609020204030204" pitchFamily="49" charset="0"/>
              </a:rPr>
              <a:t> : </a:t>
            </a:r>
            <a:r>
              <a:rPr lang="en-US" sz="1000" dirty="0" err="1">
                <a:solidFill>
                  <a:srgbClr val="7F0055"/>
                </a:solidFill>
                <a:latin typeface="Consolas" panose="020B0609020204030204" pitchFamily="49" charset="0"/>
                <a:ea typeface="Times New Roman"/>
                <a:cs typeface="Consolas" panose="020B0609020204030204" pitchFamily="49" charset="0"/>
              </a:rPr>
              <a:t>coverpoint</a:t>
            </a:r>
            <a:r>
              <a:rPr lang="en-US" sz="1000" dirty="0">
                <a:solidFill>
                  <a:srgbClr val="7F0055"/>
                </a:solidFill>
                <a:latin typeface="Consolas" panose="020B0609020204030204" pitchFamily="49" charset="0"/>
                <a:ea typeface="Times New Roman"/>
                <a:cs typeface="Consolas" panose="020B0609020204030204" pitchFamily="49" charset="0"/>
              </a:rPr>
              <a:t> </a:t>
            </a:r>
            <a:r>
              <a:rPr lang="en-US" sz="1000" dirty="0" err="1">
                <a:latin typeface="Consolas" panose="020B0609020204030204" pitchFamily="49" charset="0"/>
                <a:ea typeface="Times New Roman"/>
                <a:cs typeface="Consolas" panose="020B0609020204030204" pitchFamily="49" charset="0"/>
              </a:rPr>
              <a:t>data.size</a:t>
            </a:r>
            <a:r>
              <a:rPr lang="en-US" sz="1000" dirty="0">
                <a:latin typeface="Consolas" panose="020B0609020204030204" pitchFamily="49" charset="0"/>
                <a:ea typeface="Times New Roman"/>
                <a:cs typeface="Consolas" panose="020B0609020204030204" pitchFamily="49" charset="0"/>
              </a:rPr>
              <a:t> {</a:t>
            </a:r>
          </a:p>
          <a:p>
            <a:pPr>
              <a:lnSpc>
                <a:spcPct val="110000"/>
              </a:lnSpc>
            </a:pPr>
            <a:r>
              <a:rPr lang="en-US" sz="1000" dirty="0">
                <a:latin typeface="Consolas" panose="020B0609020204030204" pitchFamily="49" charset="0"/>
                <a:ea typeface="Times New Roman"/>
                <a:cs typeface="Consolas" panose="020B0609020204030204" pitchFamily="49" charset="0"/>
              </a:rPr>
              <a:t>      </a:t>
            </a:r>
            <a:r>
              <a:rPr lang="en-US" sz="1000" dirty="0">
                <a:solidFill>
                  <a:srgbClr val="7F0055"/>
                </a:solidFill>
                <a:latin typeface="Consolas" panose="020B0609020204030204" pitchFamily="49" charset="0"/>
                <a:ea typeface="Times New Roman"/>
                <a:cs typeface="Consolas" panose="020B0609020204030204" pitchFamily="49" charset="0"/>
              </a:rPr>
              <a:t>bins</a:t>
            </a:r>
            <a:r>
              <a:rPr lang="en-US" sz="1000" dirty="0">
                <a:latin typeface="Consolas" panose="020B0609020204030204" pitchFamily="49" charset="0"/>
                <a:ea typeface="Times New Roman"/>
                <a:cs typeface="Consolas" panose="020B0609020204030204" pitchFamily="49" charset="0"/>
              </a:rPr>
              <a:t> </a:t>
            </a:r>
            <a:r>
              <a:rPr lang="en-US" sz="1000" dirty="0" err="1">
                <a:latin typeface="Consolas" panose="020B0609020204030204" pitchFamily="49" charset="0"/>
                <a:ea typeface="Times New Roman"/>
                <a:cs typeface="Consolas" panose="020B0609020204030204" pitchFamily="49" charset="0"/>
              </a:rPr>
              <a:t>size_bins</a:t>
            </a:r>
            <a:r>
              <a:rPr lang="en-US" sz="1000" dirty="0">
                <a:latin typeface="Consolas" panose="020B0609020204030204" pitchFamily="49" charset="0"/>
                <a:ea typeface="Times New Roman"/>
                <a:cs typeface="Consolas" panose="020B0609020204030204" pitchFamily="49" charset="0"/>
              </a:rPr>
              <a:t> [1..20]:1;</a:t>
            </a:r>
          </a:p>
          <a:p>
            <a:pPr>
              <a:lnSpc>
                <a:spcPct val="110000"/>
              </a:lnSpc>
            </a:pPr>
            <a:r>
              <a:rPr lang="en-US" sz="1000" dirty="0">
                <a:latin typeface="Consolas" panose="020B0609020204030204" pitchFamily="49" charset="0"/>
                <a:ea typeface="Times New Roman"/>
                <a:cs typeface="Consolas" panose="020B0609020204030204" pitchFamily="49" charset="0"/>
              </a:rPr>
              <a:t>  }</a:t>
            </a:r>
            <a:endParaRPr lang="en-US" sz="1000" dirty="0">
              <a:solidFill>
                <a:srgbClr val="000000"/>
              </a:solidFill>
              <a:latin typeface="Consolas" panose="020B0609020204030204" pitchFamily="49" charset="0"/>
              <a:cs typeface="Consolas" panose="020B0609020204030204" pitchFamily="49" charset="0"/>
            </a:endParaRPr>
          </a:p>
          <a:p>
            <a:r>
              <a:rPr lang="en-US" sz="800" dirty="0">
                <a:solidFill>
                  <a:srgbClr val="000000"/>
                </a:solidFill>
                <a:latin typeface="Consolas"/>
              </a:rPr>
              <a:t>};</a:t>
            </a:r>
            <a:endParaRPr lang="en-US" sz="1000" dirty="0"/>
          </a:p>
        </p:txBody>
      </p:sp>
      <p:grpSp>
        <p:nvGrpSpPr>
          <p:cNvPr id="13" name="Group 12"/>
          <p:cNvGrpSpPr/>
          <p:nvPr/>
        </p:nvGrpSpPr>
        <p:grpSpPr>
          <a:xfrm>
            <a:off x="1455304" y="3369023"/>
            <a:ext cx="4217586" cy="347699"/>
            <a:chOff x="416405" y="4613035"/>
            <a:chExt cx="5623448" cy="463598"/>
          </a:xfrm>
        </p:grpSpPr>
        <p:sp>
          <p:nvSpPr>
            <p:cNvPr id="47" name="Rectangle 46"/>
            <p:cNvSpPr/>
            <p:nvPr/>
          </p:nvSpPr>
          <p:spPr bwMode="auto">
            <a:xfrm>
              <a:off x="416405" y="4857212"/>
              <a:ext cx="2575448" cy="219421"/>
            </a:xfrm>
            <a:prstGeom prst="rect">
              <a:avLst/>
            </a:prstGeom>
            <a:noFill/>
            <a:ln w="28575" cap="flat" cmpd="sng" algn="ctr">
              <a:solidFill>
                <a:srgbClr val="C00000"/>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endParaRPr lang="en-US" sz="1400"/>
            </a:p>
          </p:txBody>
        </p:sp>
        <p:sp>
          <p:nvSpPr>
            <p:cNvPr id="48" name="Rectangle 47"/>
            <p:cNvSpPr/>
            <p:nvPr/>
          </p:nvSpPr>
          <p:spPr bwMode="auto">
            <a:xfrm>
              <a:off x="3632847" y="4613035"/>
              <a:ext cx="2407006" cy="219421"/>
            </a:xfrm>
            <a:prstGeom prst="rect">
              <a:avLst/>
            </a:prstGeom>
            <a:noFill/>
            <a:ln w="28575" cap="flat" cmpd="sng" algn="ctr">
              <a:solidFill>
                <a:srgbClr val="C00000"/>
              </a:solid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algn="ctr" defTabSz="685800"/>
              <a:endParaRPr lang="en-US" sz="1400"/>
            </a:p>
          </p:txBody>
        </p:sp>
        <p:cxnSp>
          <p:nvCxnSpPr>
            <p:cNvPr id="49" name="Straight Arrow Connector 48"/>
            <p:cNvCxnSpPr>
              <a:stCxn id="47" idx="3"/>
            </p:cNvCxnSpPr>
            <p:nvPr/>
          </p:nvCxnSpPr>
          <p:spPr bwMode="auto">
            <a:xfrm flipV="1">
              <a:off x="2991853" y="4722745"/>
              <a:ext cx="640994" cy="244178"/>
            </a:xfrm>
            <a:prstGeom prst="curvedConnector3">
              <a:avLst>
                <a:gd name="adj1" fmla="val 50000"/>
              </a:avLst>
            </a:prstGeom>
            <a:solidFill>
              <a:schemeClr val="accent1"/>
            </a:solidFill>
            <a:ln w="28575" cap="flat" cmpd="sng" algn="ctr">
              <a:solidFill>
                <a:srgbClr val="C00000"/>
              </a:solidFill>
              <a:prstDash val="solid"/>
              <a:round/>
              <a:headEnd type="none" w="med" len="med"/>
              <a:tailEnd type="triangle" w="med" len="med"/>
            </a:ln>
            <a:effectLst/>
          </p:spPr>
        </p:cxnSp>
      </p:grpSp>
    </p:spTree>
    <p:extLst>
      <p:ext uri="{BB962C8B-B14F-4D97-AF65-F5344CB8AC3E}">
        <p14:creationId xmlns:p14="http://schemas.microsoft.com/office/powerpoint/2010/main" val="2010985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3" name="Text Placeholder 2"/>
          <p:cNvSpPr>
            <a:spLocks noGrp="1"/>
          </p:cNvSpPr>
          <p:nvPr>
            <p:ph type="body" idx="1"/>
          </p:nvPr>
        </p:nvSpPr>
        <p:spPr/>
        <p:txBody>
          <a:bodyPr/>
          <a:lstStyle/>
          <a:p>
            <a:r>
              <a:rPr lang="en-US" dirty="0" err="1"/>
              <a:t>Bishnupriya</a:t>
            </a:r>
            <a:r>
              <a:rPr lang="en-US" dirty="0"/>
              <a:t> Bhattacharya, Cadence</a:t>
            </a:r>
          </a:p>
        </p:txBody>
      </p:sp>
    </p:spTree>
    <p:extLst>
      <p:ext uri="{BB962C8B-B14F-4D97-AF65-F5344CB8AC3E}">
        <p14:creationId xmlns:p14="http://schemas.microsoft.com/office/powerpoint/2010/main" val="626771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Hope You Learned…</a:t>
            </a:r>
          </a:p>
        </p:txBody>
      </p:sp>
      <p:sp>
        <p:nvSpPr>
          <p:cNvPr id="8" name="Content Placeholder 7"/>
          <p:cNvSpPr>
            <a:spLocks noGrp="1"/>
          </p:cNvSpPr>
          <p:nvPr>
            <p:ph idx="1"/>
          </p:nvPr>
        </p:nvSpPr>
        <p:spPr/>
        <p:txBody>
          <a:bodyPr/>
          <a:lstStyle/>
          <a:p>
            <a:r>
              <a:rPr lang="en-US" dirty="0"/>
              <a:t>Portable stimulus is </a:t>
            </a:r>
            <a:r>
              <a:rPr lang="en-US" b="1" dirty="0"/>
              <a:t>a high-value solution for many real problems we have today</a:t>
            </a:r>
            <a:r>
              <a:rPr lang="en-US" dirty="0"/>
              <a:t> – even within a single platform</a:t>
            </a:r>
          </a:p>
          <a:p>
            <a:r>
              <a:rPr lang="en-US" dirty="0"/>
              <a:t>Portable stimulus can </a:t>
            </a:r>
            <a:r>
              <a:rPr lang="en-US" b="1" dirty="0"/>
              <a:t>stretch productivity and quality</a:t>
            </a:r>
            <a:r>
              <a:rPr lang="en-US" dirty="0"/>
              <a:t> across platforms, users, integrations, and configurations</a:t>
            </a:r>
          </a:p>
          <a:p>
            <a:r>
              <a:rPr lang="en-US" dirty="0"/>
              <a:t>Portable Stimulus Standard is a </a:t>
            </a:r>
            <a:r>
              <a:rPr lang="en-US" b="1" dirty="0"/>
              <a:t>serious and timely industry effort </a:t>
            </a:r>
            <a:r>
              <a:rPr lang="en-US" dirty="0"/>
              <a:t>under </a:t>
            </a:r>
            <a:r>
              <a:rPr lang="en-US" dirty="0" err="1"/>
              <a:t>Accellera</a:t>
            </a:r>
            <a:r>
              <a:rPr lang="en-US" dirty="0"/>
              <a:t> (over 15 companies involved)</a:t>
            </a:r>
          </a:p>
          <a:p>
            <a:r>
              <a:rPr lang="en-US" dirty="0"/>
              <a:t>How this standard offers </a:t>
            </a:r>
            <a:r>
              <a:rPr lang="en-US" b="1" dirty="0"/>
              <a:t>unique concepts and constructs </a:t>
            </a:r>
            <a:r>
              <a:rPr lang="en-US" dirty="0"/>
              <a:t>(components, actions, flow objects and resources) to </a:t>
            </a:r>
            <a:r>
              <a:rPr lang="en-US" b="1" dirty="0"/>
              <a:t>build powerful scenarios </a:t>
            </a:r>
            <a:r>
              <a:rPr lang="en-US" dirty="0"/>
              <a:t>that map with flexibility to target platforms.</a:t>
            </a:r>
          </a:p>
        </p:txBody>
      </p:sp>
      <p:sp>
        <p:nvSpPr>
          <p:cNvPr id="3" name="Slide Number Placeholder 2"/>
          <p:cNvSpPr>
            <a:spLocks noGrp="1"/>
          </p:cNvSpPr>
          <p:nvPr>
            <p:ph type="sldNum" sz="quarter" idx="11"/>
          </p:nvPr>
        </p:nvSpPr>
        <p:spPr/>
        <p:txBody>
          <a:bodyPr/>
          <a:lstStyle/>
          <a:p>
            <a:fld id="{E87DE7FA-0DC8-455B-9588-09F100404563}" type="slidenum">
              <a:rPr lang="en-US" smtClean="0"/>
              <a:pPr/>
              <a:t>69</a:t>
            </a:fld>
            <a:endParaRPr lang="en-US" dirty="0"/>
          </a:p>
        </p:txBody>
      </p:sp>
    </p:spTree>
    <p:extLst>
      <p:ext uri="{BB962C8B-B14F-4D97-AF65-F5344CB8AC3E}">
        <p14:creationId xmlns:p14="http://schemas.microsoft.com/office/powerpoint/2010/main" val="380691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47700"/>
            <a:ext cx="4401172" cy="4210050"/>
          </a:xfrm>
        </p:spPr>
        <p:txBody>
          <a:bodyPr>
            <a:normAutofit/>
          </a:bodyPr>
          <a:lstStyle/>
          <a:p>
            <a:r>
              <a:rPr lang="en-US" dirty="0"/>
              <a:t>Single specification of test intent is critical</a:t>
            </a:r>
          </a:p>
          <a:p>
            <a:r>
              <a:rPr lang="en-US" b="1" dirty="0"/>
              <a:t>Constrain and randomize </a:t>
            </a:r>
            <a:r>
              <a:rPr lang="en-US" dirty="0"/>
              <a:t>at the </a:t>
            </a:r>
            <a:r>
              <a:rPr lang="en-US" b="1" dirty="0"/>
              <a:t>Scenario Level </a:t>
            </a:r>
            <a:r>
              <a:rPr lang="en-US" dirty="0"/>
              <a:t>by capturing:</a:t>
            </a:r>
          </a:p>
          <a:p>
            <a:pPr lvl="1"/>
            <a:r>
              <a:rPr lang="en-US" dirty="0"/>
              <a:t>interactions </a:t>
            </a:r>
          </a:p>
          <a:p>
            <a:pPr lvl="1"/>
            <a:r>
              <a:rPr lang="en-US" dirty="0"/>
              <a:t>dependencies</a:t>
            </a:r>
          </a:p>
          <a:p>
            <a:pPr lvl="1"/>
            <a:r>
              <a:rPr lang="en-US" dirty="0"/>
              <a:t>resource contention</a:t>
            </a:r>
          </a:p>
          <a:p>
            <a:r>
              <a:rPr lang="en-US" dirty="0"/>
              <a:t>Abstraction lets tool </a:t>
            </a:r>
            <a:r>
              <a:rPr lang="en-US" b="1" dirty="0"/>
              <a:t>automate</a:t>
            </a:r>
            <a:r>
              <a:rPr lang="en-US" dirty="0"/>
              <a:t> generation</a:t>
            </a:r>
          </a:p>
          <a:p>
            <a:pPr lvl="1"/>
            <a:r>
              <a:rPr lang="en-US" dirty="0"/>
              <a:t>of </a:t>
            </a:r>
            <a:r>
              <a:rPr lang="en-US" b="1" dirty="0"/>
              <a:t>Correct-by-construction legal tests</a:t>
            </a:r>
            <a:endParaRPr lang="en-US" dirty="0"/>
          </a:p>
          <a:p>
            <a:pPr lvl="1"/>
            <a:r>
              <a:rPr lang="en-US" dirty="0"/>
              <a:t>for </a:t>
            </a:r>
            <a:r>
              <a:rPr lang="en-US" b="1" dirty="0"/>
              <a:t>Multiple targets</a:t>
            </a:r>
          </a:p>
          <a:p>
            <a:pPr lvl="1"/>
            <a:r>
              <a:rPr lang="en-US" dirty="0"/>
              <a:t>with </a:t>
            </a:r>
            <a:r>
              <a:rPr lang="en-US" b="1" dirty="0"/>
              <a:t>Target-specific customization</a:t>
            </a:r>
          </a:p>
        </p:txBody>
      </p:sp>
      <p:sp>
        <p:nvSpPr>
          <p:cNvPr id="4" name="Title 3"/>
          <p:cNvSpPr>
            <a:spLocks noGrp="1"/>
          </p:cNvSpPr>
          <p:nvPr>
            <p:ph type="title"/>
          </p:nvPr>
        </p:nvSpPr>
        <p:spPr>
          <a:xfrm>
            <a:off x="480196" y="15641"/>
            <a:ext cx="8229600" cy="857250"/>
          </a:xfrm>
        </p:spPr>
        <p:txBody>
          <a:bodyPr/>
          <a:lstStyle/>
          <a:p>
            <a:pPr rtl="0" eaLnBrk="1" fontAlgn="base" hangingPunct="1"/>
            <a:r>
              <a:rPr lang="en-US" sz="2800" b="1">
                <a:effectLst/>
              </a:rPr>
              <a:t>Reuse of Test Intent Across Platforms/Users</a:t>
            </a:r>
            <a:endParaRPr lang="en-US"/>
          </a:p>
        </p:txBody>
      </p:sp>
      <p:sp>
        <p:nvSpPr>
          <p:cNvPr id="55" name="Right Brace 54"/>
          <p:cNvSpPr/>
          <p:nvPr/>
        </p:nvSpPr>
        <p:spPr bwMode="auto">
          <a:xfrm rot="5400000">
            <a:off x="5509940" y="2772009"/>
            <a:ext cx="182880" cy="1903639"/>
          </a:xfrm>
          <a:prstGeom prst="rightBrace">
            <a:avLst>
              <a:gd name="adj1" fmla="val 8333"/>
              <a:gd name="adj2" fmla="val 7486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6" name="Right Brace 55"/>
          <p:cNvSpPr/>
          <p:nvPr/>
        </p:nvSpPr>
        <p:spPr bwMode="auto">
          <a:xfrm rot="5400000">
            <a:off x="7417506" y="2823143"/>
            <a:ext cx="176801" cy="1795293"/>
          </a:xfrm>
          <a:prstGeom prst="rightBrace">
            <a:avLst>
              <a:gd name="adj1" fmla="val 8333"/>
              <a:gd name="adj2" fmla="val 6530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7" name="Right Brace 56"/>
          <p:cNvSpPr/>
          <p:nvPr/>
        </p:nvSpPr>
        <p:spPr bwMode="auto">
          <a:xfrm rot="5400000">
            <a:off x="8647663" y="3441012"/>
            <a:ext cx="182882" cy="553470"/>
          </a:xfrm>
          <a:prstGeom prst="rightBrace">
            <a:avLst>
              <a:gd name="adj1" fmla="val 8333"/>
              <a:gd name="adj2" fmla="val 764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8" name="Oval 57"/>
          <p:cNvSpPr/>
          <p:nvPr/>
        </p:nvSpPr>
        <p:spPr bwMode="auto">
          <a:xfrm>
            <a:off x="4648200" y="1958261"/>
            <a:ext cx="2971800" cy="762000"/>
          </a:xfrm>
          <a:prstGeom prst="ellipse">
            <a:avLst/>
          </a:prstGeom>
          <a:solidFill>
            <a:srgbClr val="0099FF">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ヒラギノ角ゴ Pro W3" pitchFamily="1" charset="-128"/>
              </a:rPr>
              <a:t>UVM</a:t>
            </a:r>
          </a:p>
        </p:txBody>
      </p:sp>
      <p:sp>
        <p:nvSpPr>
          <p:cNvPr id="59" name="Oval 58"/>
          <p:cNvSpPr/>
          <p:nvPr/>
        </p:nvSpPr>
        <p:spPr bwMode="auto">
          <a:xfrm>
            <a:off x="6476999" y="1958261"/>
            <a:ext cx="2538839" cy="762000"/>
          </a:xfrm>
          <a:prstGeom prst="ellipse">
            <a:avLst/>
          </a:prstGeom>
          <a:solidFill>
            <a:schemeClr val="accent3">
              <a:lumMod val="40000"/>
              <a:lumOff val="60000"/>
              <a:alpha val="50196"/>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ヒラギノ角ゴ Pro W3" pitchFamily="1" charset="-128"/>
              </a:rPr>
              <a:t>C</a:t>
            </a:r>
          </a:p>
        </p:txBody>
      </p:sp>
      <p:sp>
        <p:nvSpPr>
          <p:cNvPr id="5" name="Cube 4"/>
          <p:cNvSpPr/>
          <p:nvPr/>
        </p:nvSpPr>
        <p:spPr bwMode="auto">
          <a:xfrm>
            <a:off x="5358239" y="742950"/>
            <a:ext cx="3104130" cy="762000"/>
          </a:xfrm>
          <a:prstGeom prst="cube">
            <a:avLst/>
          </a:prstGeom>
          <a:gradFill flip="none" rotWithShape="1">
            <a:gsLst>
              <a:gs pos="0">
                <a:schemeClr val="accent1">
                  <a:tint val="66000"/>
                  <a:satMod val="160000"/>
                </a:schemeClr>
              </a:gs>
              <a:gs pos="100000">
                <a:schemeClr val="accent3">
                  <a:lumMod val="20000"/>
                  <a:lumOff val="80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ヒラギノ角ゴ Pro W3" pitchFamily="1" charset="-128"/>
              </a:rPr>
              <a:t>Portable Stimulus</a:t>
            </a:r>
          </a:p>
        </p:txBody>
      </p:sp>
      <p:sp>
        <p:nvSpPr>
          <p:cNvPr id="6" name="Down Arrow 5"/>
          <p:cNvSpPr/>
          <p:nvPr/>
        </p:nvSpPr>
        <p:spPr bwMode="auto">
          <a:xfrm>
            <a:off x="5753100" y="1585039"/>
            <a:ext cx="762000" cy="300911"/>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42" name="Down Arrow 41"/>
          <p:cNvSpPr/>
          <p:nvPr/>
        </p:nvSpPr>
        <p:spPr bwMode="auto">
          <a:xfrm>
            <a:off x="7365418" y="1585039"/>
            <a:ext cx="762000" cy="300911"/>
          </a:xfrm>
          <a:prstGeom prst="down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grpSp>
        <p:nvGrpSpPr>
          <p:cNvPr id="43" name="Group 42"/>
          <p:cNvGrpSpPr/>
          <p:nvPr/>
        </p:nvGrpSpPr>
        <p:grpSpPr>
          <a:xfrm>
            <a:off x="4629448" y="2794025"/>
            <a:ext cx="951903" cy="774649"/>
            <a:chOff x="4973152" y="2406701"/>
            <a:chExt cx="951903" cy="774649"/>
          </a:xfrm>
        </p:grpSpPr>
        <p:sp>
          <p:nvSpPr>
            <p:cNvPr id="50" name="Rectangle 49"/>
            <p:cNvSpPr/>
            <p:nvPr/>
          </p:nvSpPr>
          <p:spPr>
            <a:xfrm>
              <a:off x="5032740"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IP BLOCK</a:t>
              </a:r>
            </a:p>
          </p:txBody>
        </p:sp>
        <p:sp>
          <p:nvSpPr>
            <p:cNvPr id="51" name="Rectangle 50"/>
            <p:cNvSpPr/>
            <p:nvPr/>
          </p:nvSpPr>
          <p:spPr>
            <a:xfrm>
              <a:off x="4973152"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52" name="Rectangle 51"/>
            <p:cNvSpPr/>
            <p:nvPr/>
          </p:nvSpPr>
          <p:spPr>
            <a:xfrm>
              <a:off x="5032740"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485" y="2706752"/>
              <a:ext cx="679903" cy="35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6153448" y="2791919"/>
            <a:ext cx="951903" cy="774649"/>
            <a:chOff x="5986154" y="2406701"/>
            <a:chExt cx="951903" cy="774649"/>
          </a:xfrm>
        </p:grpSpPr>
        <p:sp>
          <p:nvSpPr>
            <p:cNvPr id="60" name="Rectangle 59"/>
            <p:cNvSpPr/>
            <p:nvPr/>
          </p:nvSpPr>
          <p:spPr>
            <a:xfrm>
              <a:off x="6045743"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SUBSYSTEM</a:t>
              </a:r>
            </a:p>
          </p:txBody>
        </p:sp>
        <p:sp>
          <p:nvSpPr>
            <p:cNvPr id="61" name="Rectangle 60"/>
            <p:cNvSpPr/>
            <p:nvPr/>
          </p:nvSpPr>
          <p:spPr>
            <a:xfrm>
              <a:off x="5986154"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62" name="Rectangle 61"/>
            <p:cNvSpPr/>
            <p:nvPr/>
          </p:nvSpPr>
          <p:spPr>
            <a:xfrm>
              <a:off x="6045743"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6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3820" y="2704643"/>
              <a:ext cx="715061" cy="35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8058448" y="2791919"/>
            <a:ext cx="951903" cy="774649"/>
            <a:chOff x="6999364" y="2406701"/>
            <a:chExt cx="951903" cy="774649"/>
          </a:xfrm>
        </p:grpSpPr>
        <p:sp>
          <p:nvSpPr>
            <p:cNvPr id="65" name="Rectangle 64"/>
            <p:cNvSpPr/>
            <p:nvPr/>
          </p:nvSpPr>
          <p:spPr>
            <a:xfrm>
              <a:off x="7058952" y="2406701"/>
              <a:ext cx="834237" cy="297942"/>
            </a:xfrm>
            <a:prstGeom prst="rect">
              <a:avLst/>
            </a:prstGeom>
            <a:solidFill>
              <a:srgbClr val="009999">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rPr>
                <a:t>FULL SYSTEM</a:t>
              </a:r>
            </a:p>
          </p:txBody>
        </p:sp>
        <p:sp>
          <p:nvSpPr>
            <p:cNvPr id="66" name="Rectangle 65"/>
            <p:cNvSpPr/>
            <p:nvPr/>
          </p:nvSpPr>
          <p:spPr>
            <a:xfrm>
              <a:off x="6999364" y="2580896"/>
              <a:ext cx="951903" cy="600454"/>
            </a:xfrm>
            <a:prstGeom prst="rect">
              <a:avLst/>
            </a:prstGeom>
            <a:solidFill>
              <a:srgbClr val="428C8A"/>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algn="ctr" fontAlgn="auto">
                <a:spcBef>
                  <a:spcPts val="0"/>
                </a:spcBef>
                <a:spcAft>
                  <a:spcPts val="0"/>
                </a:spcAft>
              </a:pPr>
              <a:endParaRPr lang="en-US" sz="1200" kern="0">
                <a:solidFill>
                  <a:srgbClr val="FFFFFF"/>
                </a:solidFill>
                <a:latin typeface="Tahoma"/>
              </a:endParaRPr>
            </a:p>
          </p:txBody>
        </p:sp>
        <p:sp>
          <p:nvSpPr>
            <p:cNvPr id="67" name="Rectangle 66"/>
            <p:cNvSpPr/>
            <p:nvPr/>
          </p:nvSpPr>
          <p:spPr>
            <a:xfrm>
              <a:off x="7058952" y="2638686"/>
              <a:ext cx="832729" cy="483076"/>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68" name="Picture 8" descr="http://forums.arm.com/index.php?app=core&amp;module=attach&amp;section=attach&amp;attach_rel_module=blogentry&amp;attach_id=16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8540" y="2645054"/>
              <a:ext cx="742563" cy="4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Group 68"/>
          <p:cNvGrpSpPr/>
          <p:nvPr/>
        </p:nvGrpSpPr>
        <p:grpSpPr>
          <a:xfrm>
            <a:off x="6781800" y="3854776"/>
            <a:ext cx="940017" cy="765860"/>
            <a:chOff x="7892983" y="747014"/>
            <a:chExt cx="940017" cy="765860"/>
          </a:xfrm>
        </p:grpSpPr>
        <p:sp>
          <p:nvSpPr>
            <p:cNvPr id="70" name="Rectangle 69"/>
            <p:cNvSpPr/>
            <p:nvPr/>
          </p:nvSpPr>
          <p:spPr>
            <a:xfrm>
              <a:off x="7955575" y="747014"/>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EMULATION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71" name="Rectangle 70"/>
            <p:cNvSpPr/>
            <p:nvPr/>
          </p:nvSpPr>
          <p:spPr>
            <a:xfrm>
              <a:off x="7892983" y="926333"/>
              <a:ext cx="940017" cy="586541"/>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72" name="Rectangle 71"/>
            <p:cNvSpPr/>
            <p:nvPr/>
          </p:nvSpPr>
          <p:spPr>
            <a:xfrm>
              <a:off x="7952868" y="987788"/>
              <a:ext cx="82024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73" name="Picture 72" descr="Quattro-kel-smalller.gif"/>
            <p:cNvPicPr>
              <a:picLocks noChangeAspect="1"/>
            </p:cNvPicPr>
            <p:nvPr/>
          </p:nvPicPr>
          <p:blipFill>
            <a:blip r:embed="rId6" cstate="print"/>
            <a:stretch>
              <a:fillRect/>
            </a:stretch>
          </p:blipFill>
          <p:spPr>
            <a:xfrm>
              <a:off x="8014390" y="1025660"/>
              <a:ext cx="715061" cy="427627"/>
            </a:xfrm>
            <a:prstGeom prst="rect">
              <a:avLst/>
            </a:prstGeom>
            <a:noFill/>
            <a:ln w="25400" cap="flat" cmpd="sng" algn="ctr">
              <a:noFill/>
              <a:prstDash val="solid"/>
            </a:ln>
            <a:effectLst/>
          </p:spPr>
        </p:pic>
      </p:grpSp>
      <p:grpSp>
        <p:nvGrpSpPr>
          <p:cNvPr id="74" name="Group 73"/>
          <p:cNvGrpSpPr/>
          <p:nvPr/>
        </p:nvGrpSpPr>
        <p:grpSpPr>
          <a:xfrm>
            <a:off x="4648200" y="3850382"/>
            <a:ext cx="953000" cy="774649"/>
            <a:chOff x="7895421" y="-96012"/>
            <a:chExt cx="953000" cy="774649"/>
          </a:xfrm>
        </p:grpSpPr>
        <p:sp>
          <p:nvSpPr>
            <p:cNvPr id="75" name="Rectangle 74"/>
            <p:cNvSpPr/>
            <p:nvPr/>
          </p:nvSpPr>
          <p:spPr>
            <a:xfrm>
              <a:off x="7955575" y="-96012"/>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SIMULATION</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76" name="Rectangle 75"/>
            <p:cNvSpPr/>
            <p:nvPr/>
          </p:nvSpPr>
          <p:spPr>
            <a:xfrm>
              <a:off x="7895421" y="84863"/>
              <a:ext cx="953000" cy="593774"/>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77" name="Rectangle 76"/>
            <p:cNvSpPr/>
            <p:nvPr/>
          </p:nvSpPr>
          <p:spPr>
            <a:xfrm>
              <a:off x="7955557" y="155055"/>
              <a:ext cx="832729" cy="463994"/>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78" name="Picture 2"/>
            <p:cNvPicPr>
              <a:picLocks noChangeAspect="1" noChangeArrowheads="1"/>
            </p:cNvPicPr>
            <p:nvPr/>
          </p:nvPicPr>
          <p:blipFill>
            <a:blip r:embed="rId7"/>
            <a:srcRect/>
            <a:stretch>
              <a:fillRect/>
            </a:stretch>
          </p:blipFill>
          <p:spPr bwMode="auto">
            <a:xfrm>
              <a:off x="8014392" y="210719"/>
              <a:ext cx="715061" cy="348742"/>
            </a:xfrm>
            <a:prstGeom prst="rect">
              <a:avLst/>
            </a:prstGeom>
            <a:noFill/>
            <a:ln w="9525">
              <a:noFill/>
              <a:miter lim="800000"/>
              <a:headEnd/>
              <a:tailEnd/>
            </a:ln>
          </p:spPr>
        </p:pic>
      </p:grpSp>
      <p:grpSp>
        <p:nvGrpSpPr>
          <p:cNvPr id="79" name="Group 78"/>
          <p:cNvGrpSpPr/>
          <p:nvPr/>
        </p:nvGrpSpPr>
        <p:grpSpPr>
          <a:xfrm>
            <a:off x="8057351" y="3854776"/>
            <a:ext cx="953000" cy="765860"/>
            <a:chOff x="7895422" y="1572463"/>
            <a:chExt cx="953000" cy="765860"/>
          </a:xfrm>
        </p:grpSpPr>
        <p:sp>
          <p:nvSpPr>
            <p:cNvPr id="80" name="Rectangle 79"/>
            <p:cNvSpPr/>
            <p:nvPr/>
          </p:nvSpPr>
          <p:spPr>
            <a:xfrm>
              <a:off x="7955576" y="1572463"/>
              <a:ext cx="834319" cy="297942"/>
            </a:xfrm>
            <a:prstGeom prst="rect">
              <a:avLst/>
            </a:prstGeom>
            <a:solidFill>
              <a:srgbClr val="3398FF">
                <a:lumMod val="50000"/>
              </a:srgbClr>
            </a:solidFill>
            <a:ln w="9525" cap="flat" cmpd="sng" algn="ctr">
              <a:noFill/>
              <a:prstDash val="solid"/>
            </a:ln>
            <a:effectLst>
              <a:outerShdw blurRad="50800" dist="38100" dir="2700000" algn="tl" rotWithShape="0">
                <a:prstClr val="black">
                  <a:alpha val="40000"/>
                </a:prstClr>
              </a:outerShdw>
            </a:effectLst>
          </p:spPr>
          <p:txBody>
            <a:bodyPr wrap="none" tIns="18288"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Tahoma"/>
                </a:rPr>
                <a:t>FPGA PROTO</a:t>
              </a:r>
              <a:endParaRPr kumimoji="0" lang="en-US" sz="1050" b="0" i="0" u="none" strike="noStrike" kern="0" cap="none" spc="0" normalizeH="0" baseline="0" noProof="0" dirty="0">
                <a:ln>
                  <a:noFill/>
                </a:ln>
                <a:solidFill>
                  <a:srgbClr val="FFFFFF"/>
                </a:solidFill>
                <a:effectLst/>
                <a:uLnTx/>
                <a:uFillTx/>
                <a:latin typeface="Tahoma"/>
              </a:endParaRPr>
            </a:p>
          </p:txBody>
        </p:sp>
        <p:sp>
          <p:nvSpPr>
            <p:cNvPr id="81" name="Rectangle 80"/>
            <p:cNvSpPr/>
            <p:nvPr/>
          </p:nvSpPr>
          <p:spPr>
            <a:xfrm>
              <a:off x="7895422" y="1753338"/>
              <a:ext cx="953000" cy="584985"/>
            </a:xfrm>
            <a:prstGeom prst="rect">
              <a:avLst/>
            </a:prstGeom>
            <a:solidFill>
              <a:srgbClr val="3398FF">
                <a:lumMod val="75000"/>
              </a:srgbClr>
            </a:solidFill>
            <a:ln w="9525"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sp>
          <p:nvSpPr>
            <p:cNvPr id="82" name="Rectangle 81"/>
            <p:cNvSpPr/>
            <p:nvPr/>
          </p:nvSpPr>
          <p:spPr>
            <a:xfrm>
              <a:off x="7955557" y="1813237"/>
              <a:ext cx="832729" cy="465498"/>
            </a:xfrm>
            <a:prstGeom prst="rect">
              <a:avLst/>
            </a:prstGeom>
            <a:solidFill>
              <a:srgbClr val="FFFFFF"/>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Tahoma"/>
              </a:endParaRPr>
            </a:p>
          </p:txBody>
        </p:sp>
        <p:pic>
          <p:nvPicPr>
            <p:cNvPr id="83" name="Picture 2"/>
            <p:cNvPicPr>
              <a:picLocks noChangeAspect="1" noChangeArrowheads="1"/>
            </p:cNvPicPr>
            <p:nvPr/>
          </p:nvPicPr>
          <p:blipFill>
            <a:blip r:embed="rId8" cstate="print"/>
            <a:srcRect/>
            <a:stretch>
              <a:fillRect/>
            </a:stretch>
          </p:blipFill>
          <p:spPr bwMode="auto">
            <a:xfrm>
              <a:off x="8014391" y="1870405"/>
              <a:ext cx="714545" cy="348742"/>
            </a:xfrm>
            <a:prstGeom prst="rect">
              <a:avLst/>
            </a:prstGeom>
            <a:noFill/>
            <a:ln w="9525">
              <a:noFill/>
              <a:miter lim="800000"/>
              <a:headEnd/>
              <a:tailEnd/>
            </a:ln>
          </p:spPr>
        </p:pic>
      </p:grpSp>
    </p:spTree>
    <p:extLst>
      <p:ext uri="{BB962C8B-B14F-4D97-AF65-F5344CB8AC3E}">
        <p14:creationId xmlns:p14="http://schemas.microsoft.com/office/powerpoint/2010/main" val="7573513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Hope You Will…</a:t>
            </a:r>
          </a:p>
        </p:txBody>
      </p:sp>
      <p:sp>
        <p:nvSpPr>
          <p:cNvPr id="7" name="Content Placeholder 6"/>
          <p:cNvSpPr>
            <a:spLocks noGrp="1"/>
          </p:cNvSpPr>
          <p:nvPr>
            <p:ph idx="1"/>
          </p:nvPr>
        </p:nvSpPr>
        <p:spPr>
          <a:xfrm>
            <a:off x="457200" y="895350"/>
            <a:ext cx="8229600" cy="3810000"/>
          </a:xfrm>
        </p:spPr>
        <p:txBody>
          <a:bodyPr>
            <a:normAutofit fontScale="92500" lnSpcReduction="10000"/>
          </a:bodyPr>
          <a:lstStyle/>
          <a:p>
            <a:r>
              <a:rPr lang="en-US" dirty="0"/>
              <a:t>Participate in shaping this promising standard with your suggestions, use cases and requirements through:</a:t>
            </a:r>
          </a:p>
          <a:p>
            <a:pPr lvl="1"/>
            <a:r>
              <a:rPr lang="en-US" dirty="0"/>
              <a:t>your company’s </a:t>
            </a:r>
            <a:r>
              <a:rPr lang="en-US" dirty="0" err="1"/>
              <a:t>Accellera</a:t>
            </a:r>
            <a:r>
              <a:rPr lang="en-US" dirty="0"/>
              <a:t> representation</a:t>
            </a:r>
          </a:p>
          <a:p>
            <a:pPr lvl="1"/>
            <a:r>
              <a:rPr lang="en-US" dirty="0"/>
              <a:t>EDA vendor voicing your thoughts</a:t>
            </a:r>
          </a:p>
          <a:p>
            <a:pPr lvl="1"/>
            <a:r>
              <a:rPr lang="en-US" dirty="0"/>
              <a:t>reading the Early Adopter spec:</a:t>
            </a:r>
            <a:br>
              <a:rPr lang="en-US" dirty="0"/>
            </a:br>
            <a:r>
              <a:rPr lang="en-US" sz="1400" b="1" dirty="0">
                <a:latin typeface="Courier New" panose="02070309020205020404" pitchFamily="49" charset="0"/>
                <a:cs typeface="Courier New" panose="02070309020205020404" pitchFamily="49" charset="0"/>
              </a:rPr>
              <a:t>http://www.accellera.org/downloads/drafts-review</a:t>
            </a:r>
          </a:p>
          <a:p>
            <a:pPr lvl="1"/>
            <a:r>
              <a:rPr lang="en-US" dirty="0"/>
              <a:t>providing feedback on </a:t>
            </a:r>
            <a:r>
              <a:rPr lang="en-US" dirty="0" err="1"/>
              <a:t>Accellera</a:t>
            </a:r>
            <a:r>
              <a:rPr lang="en-US" dirty="0"/>
              <a:t> Portable Stimulus Forum:</a:t>
            </a:r>
            <a:br>
              <a:rPr lang="en-US" dirty="0"/>
            </a:br>
            <a:r>
              <a:rPr lang="en-US" sz="1400" b="1" dirty="0">
                <a:latin typeface="Courier New" panose="02070309020205020404" pitchFamily="49" charset="0"/>
                <a:cs typeface="Courier New" panose="02070309020205020404" pitchFamily="49" charset="0"/>
              </a:rPr>
              <a:t>http://forums.accellera.org/forum/40-portable-stimulus-discussion/</a:t>
            </a:r>
          </a:p>
          <a:p>
            <a:pPr lvl="1"/>
            <a:r>
              <a:rPr lang="en-US" dirty="0"/>
              <a:t>contacting any of the speakers or PSWG officers</a:t>
            </a:r>
          </a:p>
          <a:p>
            <a:r>
              <a:rPr lang="en-US" dirty="0"/>
              <a:t>Be an agent of change</a:t>
            </a:r>
          </a:p>
          <a:p>
            <a:pPr lvl="1"/>
            <a:r>
              <a:rPr lang="en-US" dirty="0"/>
              <a:t>Rethink verification and validation efficiency for your team and consumers</a:t>
            </a:r>
          </a:p>
          <a:p>
            <a:pPr lvl="1"/>
            <a:r>
              <a:rPr lang="en-US" dirty="0"/>
              <a:t>Cross the aisle and communicate with peers in other platforms to accomplish more reuse with portable stimulus</a:t>
            </a:r>
          </a:p>
          <a:p>
            <a:endParaRPr lang="en-US" dirty="0"/>
          </a:p>
        </p:txBody>
      </p:sp>
      <p:sp>
        <p:nvSpPr>
          <p:cNvPr id="3" name="Slide Number Placeholder 2"/>
          <p:cNvSpPr>
            <a:spLocks noGrp="1"/>
          </p:cNvSpPr>
          <p:nvPr>
            <p:ph type="sldNum" sz="quarter" idx="11"/>
          </p:nvPr>
        </p:nvSpPr>
        <p:spPr/>
        <p:txBody>
          <a:bodyPr/>
          <a:lstStyle/>
          <a:p>
            <a:pPr algn="l"/>
            <a:fld id="{E87DE7FA-0DC8-455B-9588-09F100404563}" type="slidenum">
              <a:rPr lang="en-US" smtClean="0"/>
              <a:pPr algn="l"/>
              <a:t>70</a:t>
            </a:fld>
            <a:endParaRPr lang="en-US" dirty="0"/>
          </a:p>
        </p:txBody>
      </p:sp>
    </p:spTree>
    <p:extLst>
      <p:ext uri="{BB962C8B-B14F-4D97-AF65-F5344CB8AC3E}">
        <p14:creationId xmlns:p14="http://schemas.microsoft.com/office/powerpoint/2010/main" val="2951686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Thank…</a:t>
            </a:r>
          </a:p>
        </p:txBody>
      </p:sp>
      <p:sp>
        <p:nvSpPr>
          <p:cNvPr id="5" name="Content Placeholder 4"/>
          <p:cNvSpPr>
            <a:spLocks noGrp="1"/>
          </p:cNvSpPr>
          <p:nvPr>
            <p:ph idx="1"/>
          </p:nvPr>
        </p:nvSpPr>
        <p:spPr/>
        <p:txBody>
          <a:bodyPr/>
          <a:lstStyle/>
          <a:p>
            <a:r>
              <a:rPr lang="en-US" dirty="0" err="1"/>
              <a:t>Accellera</a:t>
            </a:r>
            <a:r>
              <a:rPr lang="en-US" dirty="0"/>
              <a:t> and </a:t>
            </a:r>
            <a:r>
              <a:rPr lang="en-US" dirty="0" err="1" smtClean="0"/>
              <a:t>DvCon</a:t>
            </a:r>
            <a:r>
              <a:rPr lang="en-US" smtClean="0"/>
              <a:t> India </a:t>
            </a:r>
            <a:r>
              <a:rPr lang="en-US" dirty="0"/>
              <a:t>2017 for offering PSWG the opportunity and real estate to deliver this tutorial to the community</a:t>
            </a:r>
          </a:p>
          <a:p>
            <a:r>
              <a:rPr lang="en-US" dirty="0"/>
              <a:t>All speakers who spent several hours and weeks preparing and improving this tutorial</a:t>
            </a:r>
          </a:p>
          <a:p>
            <a:r>
              <a:rPr lang="en-US" dirty="0"/>
              <a:t>All PSWG members for their feedback to improve this tutorial’s message and content</a:t>
            </a:r>
          </a:p>
          <a:p>
            <a:endParaRPr lang="en-US" dirty="0"/>
          </a:p>
        </p:txBody>
      </p:sp>
      <p:sp>
        <p:nvSpPr>
          <p:cNvPr id="3" name="Slide Number Placeholder 2"/>
          <p:cNvSpPr>
            <a:spLocks noGrp="1"/>
          </p:cNvSpPr>
          <p:nvPr>
            <p:ph type="sldNum" sz="quarter" idx="11"/>
          </p:nvPr>
        </p:nvSpPr>
        <p:spPr/>
        <p:txBody>
          <a:bodyPr/>
          <a:lstStyle/>
          <a:p>
            <a:pPr algn="l"/>
            <a:fld id="{E87DE7FA-0DC8-455B-9588-09F100404563}" type="slidenum">
              <a:rPr lang="en-US" smtClean="0"/>
              <a:pPr algn="l"/>
              <a:t>71</a:t>
            </a:fld>
            <a:endParaRPr lang="en-US" dirty="0"/>
          </a:p>
        </p:txBody>
      </p:sp>
    </p:spTree>
    <p:extLst>
      <p:ext uri="{BB962C8B-B14F-4D97-AF65-F5344CB8AC3E}">
        <p14:creationId xmlns:p14="http://schemas.microsoft.com/office/powerpoint/2010/main" val="102212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Tool Operating in a UVM Environment</a:t>
            </a:r>
          </a:p>
        </p:txBody>
      </p:sp>
      <p:grpSp>
        <p:nvGrpSpPr>
          <p:cNvPr id="6" name="Group 5"/>
          <p:cNvGrpSpPr/>
          <p:nvPr/>
        </p:nvGrpSpPr>
        <p:grpSpPr>
          <a:xfrm>
            <a:off x="1295400" y="3105150"/>
            <a:ext cx="1793561" cy="1162304"/>
            <a:chOff x="1143000" y="3071074"/>
            <a:chExt cx="2286000" cy="1481425"/>
          </a:xfrm>
        </p:grpSpPr>
        <p:sp>
          <p:nvSpPr>
            <p:cNvPr id="12" name="Rectangle 11"/>
            <p:cNvSpPr/>
            <p:nvPr/>
          </p:nvSpPr>
          <p:spPr bwMode="auto">
            <a:xfrm>
              <a:off x="11430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ea typeface="ヒラギノ角ゴ Pro W3" pitchFamily="1" charset="-128"/>
              </a:endParaRPr>
            </a:p>
          </p:txBody>
        </p:sp>
        <p:sp>
          <p:nvSpPr>
            <p:cNvPr id="38" name="Rectangle 37"/>
            <p:cNvSpPr/>
            <p:nvPr/>
          </p:nvSpPr>
          <p:spPr bwMode="auto">
            <a:xfrm>
              <a:off x="2544304" y="3115202"/>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14" name="Rectangle 13"/>
            <p:cNvSpPr/>
            <p:nvPr/>
          </p:nvSpPr>
          <p:spPr bwMode="auto">
            <a:xfrm>
              <a:off x="1760556" y="3527215"/>
              <a:ext cx="1634248" cy="9682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5" name="Left-Right Arrow 14"/>
            <p:cNvSpPr/>
            <p:nvPr/>
          </p:nvSpPr>
          <p:spPr bwMode="auto">
            <a:xfrm>
              <a:off x="20236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7" name="Rectangle 16"/>
            <p:cNvSpPr/>
            <p:nvPr/>
          </p:nvSpPr>
          <p:spPr bwMode="auto">
            <a:xfrm>
              <a:off x="19841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18" name="Diamond 17"/>
            <p:cNvSpPr/>
            <p:nvPr/>
          </p:nvSpPr>
          <p:spPr bwMode="auto">
            <a:xfrm>
              <a:off x="19470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19" name="Left-Right Arrow 18"/>
            <p:cNvSpPr/>
            <p:nvPr/>
          </p:nvSpPr>
          <p:spPr bwMode="auto">
            <a:xfrm>
              <a:off x="17989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0" name="Rectangle 19"/>
            <p:cNvSpPr/>
            <p:nvPr/>
          </p:nvSpPr>
          <p:spPr bwMode="auto">
            <a:xfrm>
              <a:off x="30212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21" name="Diamond 20"/>
            <p:cNvSpPr/>
            <p:nvPr/>
          </p:nvSpPr>
          <p:spPr bwMode="auto">
            <a:xfrm>
              <a:off x="17248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2" name="Diamond 21"/>
            <p:cNvSpPr/>
            <p:nvPr/>
          </p:nvSpPr>
          <p:spPr bwMode="auto">
            <a:xfrm>
              <a:off x="22804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3" name="Diamond 22"/>
            <p:cNvSpPr/>
            <p:nvPr/>
          </p:nvSpPr>
          <p:spPr bwMode="auto">
            <a:xfrm>
              <a:off x="31680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4" name="Left-Right Arrow 23"/>
            <p:cNvSpPr/>
            <p:nvPr/>
          </p:nvSpPr>
          <p:spPr bwMode="auto">
            <a:xfrm rot="5400000">
              <a:off x="21045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5" name="Left-Right Arrow 24"/>
            <p:cNvSpPr/>
            <p:nvPr/>
          </p:nvSpPr>
          <p:spPr bwMode="auto">
            <a:xfrm rot="5400000">
              <a:off x="29919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6" name="Rectangle 25"/>
            <p:cNvSpPr/>
            <p:nvPr/>
          </p:nvSpPr>
          <p:spPr bwMode="auto">
            <a:xfrm>
              <a:off x="2544304" y="3936260"/>
              <a:ext cx="3658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DMAC</a:t>
              </a:r>
            </a:p>
          </p:txBody>
        </p:sp>
        <p:sp>
          <p:nvSpPr>
            <p:cNvPr id="27" name="Diamond 26"/>
            <p:cNvSpPr/>
            <p:nvPr/>
          </p:nvSpPr>
          <p:spPr bwMode="auto">
            <a:xfrm>
              <a:off x="26879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8" name="Left-Right Arrow 27"/>
            <p:cNvSpPr/>
            <p:nvPr/>
          </p:nvSpPr>
          <p:spPr bwMode="auto">
            <a:xfrm rot="5400000">
              <a:off x="26618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29" name="Left-Right Arrow 28"/>
            <p:cNvSpPr/>
            <p:nvPr/>
          </p:nvSpPr>
          <p:spPr bwMode="auto">
            <a:xfrm rot="5400000">
              <a:off x="26449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0" name="Diamond 29"/>
            <p:cNvSpPr/>
            <p:nvPr/>
          </p:nvSpPr>
          <p:spPr bwMode="auto">
            <a:xfrm>
              <a:off x="2687910" y="349140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2" name="Left-Right Arrow 31"/>
            <p:cNvSpPr/>
            <p:nvPr/>
          </p:nvSpPr>
          <p:spPr bwMode="auto">
            <a:xfrm>
              <a:off x="15812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3" name="Rectangle 32"/>
            <p:cNvSpPr/>
            <p:nvPr/>
          </p:nvSpPr>
          <p:spPr bwMode="auto">
            <a:xfrm>
              <a:off x="11706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34" name="Left-Right Arrow 33"/>
            <p:cNvSpPr/>
            <p:nvPr/>
          </p:nvSpPr>
          <p:spPr bwMode="auto">
            <a:xfrm rot="5400000">
              <a:off x="2644942" y="3373217"/>
              <a:ext cx="160018" cy="72241"/>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37" name="Rectangle 36"/>
            <p:cNvSpPr/>
            <p:nvPr/>
          </p:nvSpPr>
          <p:spPr bwMode="auto">
            <a:xfrm>
              <a:off x="2521225" y="3137533"/>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grpSp>
      <p:sp>
        <p:nvSpPr>
          <p:cNvPr id="61" name="Rounded Rectangle 60"/>
          <p:cNvSpPr/>
          <p:nvPr/>
        </p:nvSpPr>
        <p:spPr bwMode="auto">
          <a:xfrm>
            <a:off x="1639232" y="1352550"/>
            <a:ext cx="1103968" cy="333973"/>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1200" dirty="0"/>
              <a:t>PSS Model</a:t>
            </a:r>
          </a:p>
        </p:txBody>
      </p:sp>
      <p:sp>
        <p:nvSpPr>
          <p:cNvPr id="62" name="Down Arrow 61"/>
          <p:cNvSpPr/>
          <p:nvPr/>
        </p:nvSpPr>
        <p:spPr bwMode="auto">
          <a:xfrm>
            <a:off x="2114681" y="1720653"/>
            <a:ext cx="153072" cy="162928"/>
          </a:xfrm>
          <a:prstGeom prst="downArrow">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63" name="Rounded Rectangle 62"/>
          <p:cNvSpPr/>
          <p:nvPr/>
        </p:nvSpPr>
        <p:spPr bwMode="auto">
          <a:xfrm>
            <a:off x="1447801" y="1900009"/>
            <a:ext cx="1493100" cy="26903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1200" dirty="0"/>
              <a:t>PSS Tool</a:t>
            </a:r>
          </a:p>
        </p:txBody>
      </p:sp>
      <p:sp>
        <p:nvSpPr>
          <p:cNvPr id="64" name="Flowchart: Multidocument 63"/>
          <p:cNvSpPr/>
          <p:nvPr/>
        </p:nvSpPr>
        <p:spPr bwMode="auto">
          <a:xfrm>
            <a:off x="1787665" y="2419350"/>
            <a:ext cx="807102" cy="521041"/>
          </a:xfrm>
          <a:prstGeom prst="flowChartMultidocument">
            <a:avLst/>
          </a:prstGeom>
          <a:solidFill>
            <a:srgbClr val="FFC000"/>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1000" dirty="0"/>
              <a:t>UVM </a:t>
            </a:r>
          </a:p>
          <a:p>
            <a:pPr algn="ctr" defTabSz="514350"/>
            <a:r>
              <a:rPr lang="en-US" sz="1000" dirty="0"/>
              <a:t>Sequences</a:t>
            </a:r>
          </a:p>
        </p:txBody>
      </p:sp>
      <p:sp>
        <p:nvSpPr>
          <p:cNvPr id="65" name="Up-Down Arrow 64"/>
          <p:cNvSpPr/>
          <p:nvPr/>
        </p:nvSpPr>
        <p:spPr bwMode="auto">
          <a:xfrm>
            <a:off x="2114681" y="2169043"/>
            <a:ext cx="153072" cy="250091"/>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cxnSp>
        <p:nvCxnSpPr>
          <p:cNvPr id="10" name="Elbow Connector 9"/>
          <p:cNvCxnSpPr>
            <a:stCxn id="64" idx="3"/>
            <a:endCxn id="37" idx="3"/>
          </p:cNvCxnSpPr>
          <p:nvPr/>
        </p:nvCxnSpPr>
        <p:spPr>
          <a:xfrm>
            <a:off x="2594767" y="2679871"/>
            <a:ext cx="101648" cy="552196"/>
          </a:xfrm>
          <a:prstGeom prst="bentConnector3">
            <a:avLst>
              <a:gd name="adj1" fmla="val 32489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4" idx="1"/>
            <a:endCxn id="33" idx="1"/>
          </p:cNvCxnSpPr>
          <p:nvPr/>
        </p:nvCxnSpPr>
        <p:spPr>
          <a:xfrm rot="10800000" flipV="1">
            <a:off x="1317081" y="2679871"/>
            <a:ext cx="470584" cy="1423248"/>
          </a:xfrm>
          <a:prstGeom prst="bentConnector3">
            <a:avLst>
              <a:gd name="adj1" fmla="val 14857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588059" y="4322511"/>
            <a:ext cx="1513043" cy="307777"/>
          </a:xfrm>
          <a:prstGeom prst="rect">
            <a:avLst/>
          </a:prstGeom>
          <a:noFill/>
        </p:spPr>
        <p:txBody>
          <a:bodyPr wrap="none" rtlCol="0">
            <a:spAutoFit/>
          </a:bodyPr>
          <a:lstStyle/>
          <a:p>
            <a:r>
              <a:rPr lang="en-US" sz="1400" b="1" dirty="0"/>
              <a:t>UVM Testbench</a:t>
            </a:r>
          </a:p>
        </p:txBody>
      </p:sp>
      <p:sp>
        <p:nvSpPr>
          <p:cNvPr id="73" name="TextBox 72"/>
          <p:cNvSpPr txBox="1"/>
          <p:nvPr/>
        </p:nvSpPr>
        <p:spPr>
          <a:xfrm>
            <a:off x="4343400" y="1657350"/>
            <a:ext cx="4299020" cy="2585323"/>
          </a:xfrm>
          <a:prstGeom prst="rect">
            <a:avLst/>
          </a:prstGeom>
          <a:noFill/>
        </p:spPr>
        <p:txBody>
          <a:bodyPr wrap="square" rtlCol="0">
            <a:spAutoFit/>
          </a:bodyPr>
          <a:lstStyle/>
          <a:p>
            <a:r>
              <a:rPr lang="en-US" sz="1800" dirty="0"/>
              <a:t>PSS tool composes UVM sequences for existing UVM environment from abstract use case specification</a:t>
            </a:r>
          </a:p>
          <a:p>
            <a:endParaRPr lang="en-US" sz="1800" dirty="0"/>
          </a:p>
          <a:p>
            <a:r>
              <a:rPr lang="en-US" sz="1800" dirty="0"/>
              <a:t>Tool handles verification checks and coverage collation against original spec</a:t>
            </a:r>
          </a:p>
          <a:p>
            <a:endParaRPr lang="en-US" sz="1800" dirty="0"/>
          </a:p>
          <a:p>
            <a:r>
              <a:rPr lang="en-US" sz="1800" dirty="0"/>
              <a:t>Streamlines </a:t>
            </a:r>
            <a:r>
              <a:rPr lang="en-US" sz="1800" dirty="0" err="1"/>
              <a:t>testbench</a:t>
            </a:r>
            <a:r>
              <a:rPr lang="en-US" sz="1800" dirty="0"/>
              <a:t> authoring using an “executable specification”</a:t>
            </a:r>
          </a:p>
        </p:txBody>
      </p:sp>
      <p:pic>
        <p:nvPicPr>
          <p:cNvPr id="35" name="Picture 34">
            <a:extLst>
              <a:ext uri="{FF2B5EF4-FFF2-40B4-BE49-F238E27FC236}">
                <a16:creationId xmlns="" xmlns:a16="http://schemas.microsoft.com/office/drawing/2014/main" id="{E1C8A20D-D99C-413B-B330-A01FB17234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05320" y="3107597"/>
            <a:ext cx="343202" cy="213897"/>
          </a:xfrm>
          <a:prstGeom prst="rect">
            <a:avLst/>
          </a:prstGeom>
        </p:spPr>
      </p:pic>
    </p:spTree>
    <p:extLst>
      <p:ext uri="{BB962C8B-B14F-4D97-AF65-F5344CB8AC3E}">
        <p14:creationId xmlns:p14="http://schemas.microsoft.com/office/powerpoint/2010/main" val="292556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Tool Operating in a SoC Environment</a:t>
            </a:r>
          </a:p>
        </p:txBody>
      </p:sp>
      <p:grpSp>
        <p:nvGrpSpPr>
          <p:cNvPr id="5" name="Group 4"/>
          <p:cNvGrpSpPr/>
          <p:nvPr/>
        </p:nvGrpSpPr>
        <p:grpSpPr>
          <a:xfrm>
            <a:off x="1295400" y="3105150"/>
            <a:ext cx="1793560" cy="1162304"/>
            <a:chOff x="4648200" y="3071074"/>
            <a:chExt cx="2286000" cy="1481425"/>
          </a:xfrm>
        </p:grpSpPr>
        <p:sp>
          <p:nvSpPr>
            <p:cNvPr id="39" name="Rectangle 38"/>
            <p:cNvSpPr/>
            <p:nvPr/>
          </p:nvSpPr>
          <p:spPr bwMode="auto">
            <a:xfrm>
              <a:off x="4648200" y="3071074"/>
              <a:ext cx="2286000" cy="1481425"/>
            </a:xfrm>
            <a:prstGeom prst="rect">
              <a:avLst/>
            </a:prstGeom>
            <a:solidFill>
              <a:srgbClr val="C050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Arial" charset="0"/>
                  <a:ea typeface="ヒラギノ角ゴ Pro W3" pitchFamily="1" charset="-128"/>
                </a:rPr>
                <a:t>TB</a:t>
              </a:r>
            </a:p>
          </p:txBody>
        </p:sp>
        <p:sp>
          <p:nvSpPr>
            <p:cNvPr id="41" name="Rectangle 40"/>
            <p:cNvSpPr/>
            <p:nvPr/>
          </p:nvSpPr>
          <p:spPr bwMode="auto">
            <a:xfrm>
              <a:off x="5265756" y="3305811"/>
              <a:ext cx="1634248" cy="118960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0" name="Rectangle 39"/>
            <p:cNvSpPr/>
            <p:nvPr/>
          </p:nvSpPr>
          <p:spPr bwMode="auto">
            <a:xfrm>
              <a:off x="6049504" y="3351545"/>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AXI</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42" name="Left-Right Arrow 41"/>
            <p:cNvSpPr/>
            <p:nvPr/>
          </p:nvSpPr>
          <p:spPr bwMode="auto">
            <a:xfrm>
              <a:off x="5528891" y="3713564"/>
              <a:ext cx="1333479" cy="722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3" name="Rectangle 42"/>
            <p:cNvSpPr/>
            <p:nvPr/>
          </p:nvSpPr>
          <p:spPr bwMode="auto">
            <a:xfrm>
              <a:off x="5489329" y="4232589"/>
              <a:ext cx="407452" cy="1906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charset="0"/>
                </a:rPr>
                <a:t>UART</a:t>
              </a:r>
            </a:p>
          </p:txBody>
        </p:sp>
        <p:sp>
          <p:nvSpPr>
            <p:cNvPr id="44" name="Diamond 43"/>
            <p:cNvSpPr/>
            <p:nvPr/>
          </p:nvSpPr>
          <p:spPr bwMode="auto">
            <a:xfrm>
              <a:off x="5452288" y="4306003"/>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5" name="Left-Right Arrow 44"/>
            <p:cNvSpPr/>
            <p:nvPr/>
          </p:nvSpPr>
          <p:spPr bwMode="auto">
            <a:xfrm>
              <a:off x="5304124" y="4306672"/>
              <a:ext cx="143606" cy="7408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6" name="Rectangle 45"/>
            <p:cNvSpPr/>
            <p:nvPr/>
          </p:nvSpPr>
          <p:spPr bwMode="auto">
            <a:xfrm>
              <a:off x="6526480" y="4232588"/>
              <a:ext cx="328811" cy="23489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DDR</a:t>
              </a:r>
              <a:br>
                <a:rPr kumimoji="0" lang="en-US" sz="600" b="0" i="0" u="none" strike="noStrike" cap="none" normalizeH="0" baseline="0" dirty="0">
                  <a:ln>
                    <a:noFill/>
                  </a:ln>
                  <a:solidFill>
                    <a:schemeClr val="tx1"/>
                  </a:solidFill>
                  <a:effectLst/>
                  <a:latin typeface="Arial" charset="0"/>
                </a:rPr>
              </a:br>
              <a:r>
                <a:rPr kumimoji="0" lang="en-US" sz="600" b="0" i="0" u="none" strike="noStrike" cap="none" normalizeH="0" baseline="0" dirty="0">
                  <a:ln>
                    <a:noFill/>
                  </a:ln>
                  <a:solidFill>
                    <a:schemeClr val="tx1"/>
                  </a:solidFill>
                  <a:effectLst/>
                  <a:latin typeface="Arial" charset="0"/>
                </a:rPr>
                <a:t>MEM</a:t>
              </a:r>
            </a:p>
          </p:txBody>
        </p:sp>
        <p:sp>
          <p:nvSpPr>
            <p:cNvPr id="47" name="Diamond 46"/>
            <p:cNvSpPr/>
            <p:nvPr/>
          </p:nvSpPr>
          <p:spPr bwMode="auto">
            <a:xfrm>
              <a:off x="5230042" y="4306672"/>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8" name="Diamond 47"/>
            <p:cNvSpPr/>
            <p:nvPr/>
          </p:nvSpPr>
          <p:spPr bwMode="auto">
            <a:xfrm>
              <a:off x="5785658" y="419554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49" name="Diamond 48"/>
            <p:cNvSpPr/>
            <p:nvPr/>
          </p:nvSpPr>
          <p:spPr bwMode="auto">
            <a:xfrm>
              <a:off x="6673249" y="4195547"/>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0" name="Left-Right Arrow 49"/>
            <p:cNvSpPr/>
            <p:nvPr/>
          </p:nvSpPr>
          <p:spPr bwMode="auto">
            <a:xfrm rot="5400000">
              <a:off x="5609721" y="3947095"/>
              <a:ext cx="424116"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1" name="Left-Right Arrow 50"/>
            <p:cNvSpPr/>
            <p:nvPr/>
          </p:nvSpPr>
          <p:spPr bwMode="auto">
            <a:xfrm rot="5400000">
              <a:off x="6497174" y="3947234"/>
              <a:ext cx="424389"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2" name="Rectangle 51"/>
            <p:cNvSpPr/>
            <p:nvPr/>
          </p:nvSpPr>
          <p:spPr bwMode="auto">
            <a:xfrm>
              <a:off x="6049504" y="3936260"/>
              <a:ext cx="3658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Arial" charset="0"/>
                </a:rPr>
                <a:t>DMAC</a:t>
              </a:r>
            </a:p>
          </p:txBody>
        </p:sp>
        <p:sp>
          <p:nvSpPr>
            <p:cNvPr id="53" name="Diamond 52"/>
            <p:cNvSpPr/>
            <p:nvPr/>
          </p:nvSpPr>
          <p:spPr bwMode="auto">
            <a:xfrm>
              <a:off x="6193110" y="3899219"/>
              <a:ext cx="74082" cy="74082"/>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4" name="Left-Right Arrow 53"/>
            <p:cNvSpPr/>
            <p:nvPr/>
          </p:nvSpPr>
          <p:spPr bwMode="auto">
            <a:xfrm rot="5400000">
              <a:off x="6167041" y="3799068"/>
              <a:ext cx="128061"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5" name="Left-Right Arrow 54"/>
            <p:cNvSpPr/>
            <p:nvPr/>
          </p:nvSpPr>
          <p:spPr bwMode="auto">
            <a:xfrm rot="5400000">
              <a:off x="6150142" y="3610198"/>
              <a:ext cx="160018" cy="7224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7" name="Left-Right Arrow 56"/>
            <p:cNvSpPr/>
            <p:nvPr/>
          </p:nvSpPr>
          <p:spPr bwMode="auto">
            <a:xfrm>
              <a:off x="5086436" y="4306003"/>
              <a:ext cx="143606" cy="74082"/>
            </a:xfrm>
            <a:prstGeom prst="lef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p:txBody>
        </p:sp>
        <p:sp>
          <p:nvSpPr>
            <p:cNvPr id="58" name="Rectangle 57"/>
            <p:cNvSpPr/>
            <p:nvPr/>
          </p:nvSpPr>
          <p:spPr bwMode="auto">
            <a:xfrm>
              <a:off x="4675834" y="4247740"/>
              <a:ext cx="407452" cy="19060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dirty="0">
                  <a:ln>
                    <a:noFill/>
                  </a:ln>
                  <a:solidFill>
                    <a:schemeClr val="tx1"/>
                  </a:solidFill>
                  <a:effectLst/>
                </a:rPr>
                <a:t>UART</a:t>
              </a:r>
            </a:p>
            <a:p>
              <a:pPr marL="0" marR="0" indent="0" algn="ctr" defTabSz="914400" rtl="0" eaLnBrk="1" fontAlgn="base" latinLnBrk="0" hangingPunct="1">
                <a:lnSpc>
                  <a:spcPct val="100000"/>
                </a:lnSpc>
                <a:spcBef>
                  <a:spcPct val="0"/>
                </a:spcBef>
                <a:spcAft>
                  <a:spcPct val="0"/>
                </a:spcAft>
                <a:buClrTx/>
                <a:buSzTx/>
                <a:buFontTx/>
                <a:buNone/>
                <a:tabLst/>
              </a:pPr>
              <a:r>
                <a:rPr lang="en-US" sz="400" dirty="0"/>
                <a:t>VIP</a:t>
              </a:r>
              <a:endParaRPr kumimoji="0" lang="en-US" sz="400" i="0" u="none" strike="noStrike" cap="none" normalizeH="0" baseline="0" dirty="0">
                <a:ln>
                  <a:noFill/>
                </a:ln>
                <a:solidFill>
                  <a:schemeClr val="tx1"/>
                </a:solidFill>
                <a:effectLst/>
              </a:endParaRPr>
            </a:p>
          </p:txBody>
        </p:sp>
        <p:sp>
          <p:nvSpPr>
            <p:cNvPr id="60" name="Rectangle 59"/>
            <p:cNvSpPr/>
            <p:nvPr/>
          </p:nvSpPr>
          <p:spPr bwMode="auto">
            <a:xfrm>
              <a:off x="6026425" y="3373876"/>
              <a:ext cx="407452" cy="190608"/>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dirty="0">
                  <a:ln>
                    <a:noFill/>
                  </a:ln>
                  <a:solidFill>
                    <a:schemeClr val="tx1"/>
                  </a:solidFill>
                  <a:effectLst/>
                </a:rPr>
                <a:t>CPU</a:t>
              </a:r>
              <a:endParaRPr kumimoji="0" lang="en-US" sz="400" i="0" u="none" strike="noStrike" cap="none" normalizeH="0" baseline="0" dirty="0">
                <a:ln>
                  <a:noFill/>
                </a:ln>
                <a:solidFill>
                  <a:schemeClr val="tx1"/>
                </a:solidFill>
                <a:effectLst/>
              </a:endParaRPr>
            </a:p>
          </p:txBody>
        </p:sp>
      </p:grpSp>
      <p:sp>
        <p:nvSpPr>
          <p:cNvPr id="72" name="Flowchart: Multidocument 71"/>
          <p:cNvSpPr/>
          <p:nvPr/>
        </p:nvSpPr>
        <p:spPr bwMode="auto">
          <a:xfrm>
            <a:off x="1280050" y="2419350"/>
            <a:ext cx="807102" cy="521041"/>
          </a:xfrm>
          <a:prstGeom prst="flowChartMultidocument">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514350"/>
            <a:r>
              <a:rPr lang="en-US" sz="1000" dirty="0"/>
              <a:t>UVM </a:t>
            </a:r>
          </a:p>
          <a:p>
            <a:pPr algn="ctr" defTabSz="514350"/>
            <a:r>
              <a:rPr lang="en-US" sz="1000" dirty="0"/>
              <a:t>Sequences</a:t>
            </a:r>
          </a:p>
        </p:txBody>
      </p:sp>
      <p:sp>
        <p:nvSpPr>
          <p:cNvPr id="74" name="Flowchart: Multidocument 73"/>
          <p:cNvSpPr/>
          <p:nvPr/>
        </p:nvSpPr>
        <p:spPr bwMode="auto">
          <a:xfrm>
            <a:off x="2339580" y="2424123"/>
            <a:ext cx="768175" cy="478190"/>
          </a:xfrm>
          <a:prstGeom prst="flowChartMultidocumen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514350"/>
            <a:r>
              <a:rPr lang="en-US" sz="1000" dirty="0"/>
              <a:t>C-test</a:t>
            </a:r>
          </a:p>
        </p:txBody>
      </p:sp>
      <p:sp>
        <p:nvSpPr>
          <p:cNvPr id="77" name="Up-Down Arrow 76"/>
          <p:cNvSpPr/>
          <p:nvPr/>
        </p:nvSpPr>
        <p:spPr bwMode="auto">
          <a:xfrm rot="16200000">
            <a:off x="2055006" y="2483938"/>
            <a:ext cx="200165" cy="358559"/>
          </a:xfrm>
          <a:prstGeom prst="upDownArrow">
            <a:avLst/>
          </a:prstGeom>
          <a:solidFill>
            <a:srgbClr val="D99694"/>
          </a:solidFill>
          <a:ln w="9525" cap="flat" cmpd="sng" algn="ctr">
            <a:solidFill>
              <a:schemeClr val="tx1"/>
            </a:solidFill>
            <a:prstDash val="solid"/>
            <a:round/>
            <a:headEnd type="none" w="med" len="med"/>
            <a:tailEnd type="none" w="med" len="med"/>
          </a:ln>
          <a:effectLst/>
        </p:spPr>
        <p:txBody>
          <a:bodyPr vert="vert" wrap="none" lIns="50625" tIns="26325" rIns="50625" bIns="26325" numCol="1" rtlCol="0" anchor="ctr" anchorCtr="0" compatLnSpc="1">
            <a:prstTxWarp prst="textNoShape">
              <a:avLst/>
            </a:prstTxWarp>
          </a:bodyPr>
          <a:lstStyle/>
          <a:p>
            <a:pPr algn="ctr" defTabSz="514350"/>
            <a:r>
              <a:rPr lang="en-US" sz="800" dirty="0"/>
              <a:t>Sync</a:t>
            </a:r>
          </a:p>
        </p:txBody>
      </p:sp>
      <p:cxnSp>
        <p:nvCxnSpPr>
          <p:cNvPr id="31" name="Elbow Connector 30"/>
          <p:cNvCxnSpPr>
            <a:stCxn id="72" idx="1"/>
            <a:endCxn id="58" idx="1"/>
          </p:cNvCxnSpPr>
          <p:nvPr/>
        </p:nvCxnSpPr>
        <p:spPr>
          <a:xfrm rot="10800000" flipH="1" flipV="1">
            <a:off x="1280049" y="2679871"/>
            <a:ext cx="37031" cy="1423248"/>
          </a:xfrm>
          <a:prstGeom prst="bentConnector3">
            <a:avLst>
              <a:gd name="adj1" fmla="val -6173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74" idx="3"/>
            <a:endCxn id="60" idx="3"/>
          </p:cNvCxnSpPr>
          <p:nvPr/>
        </p:nvCxnSpPr>
        <p:spPr>
          <a:xfrm flipH="1">
            <a:off x="2696414" y="2663218"/>
            <a:ext cx="411341" cy="754280"/>
          </a:xfrm>
          <a:prstGeom prst="bentConnector3">
            <a:avLst>
              <a:gd name="adj1" fmla="val -5557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443911" y="4368655"/>
            <a:ext cx="1472967" cy="307777"/>
          </a:xfrm>
          <a:prstGeom prst="rect">
            <a:avLst/>
          </a:prstGeom>
          <a:noFill/>
        </p:spPr>
        <p:txBody>
          <a:bodyPr wrap="none" rtlCol="0">
            <a:spAutoFit/>
          </a:bodyPr>
          <a:lstStyle/>
          <a:p>
            <a:r>
              <a:rPr lang="en-US" sz="1400" b="1" dirty="0"/>
              <a:t>SoC Testbench</a:t>
            </a:r>
          </a:p>
        </p:txBody>
      </p:sp>
      <p:sp>
        <p:nvSpPr>
          <p:cNvPr id="73" name="TextBox 72"/>
          <p:cNvSpPr txBox="1"/>
          <p:nvPr/>
        </p:nvSpPr>
        <p:spPr>
          <a:xfrm>
            <a:off x="4343400" y="1666317"/>
            <a:ext cx="4299020" cy="2308324"/>
          </a:xfrm>
          <a:prstGeom prst="rect">
            <a:avLst/>
          </a:prstGeom>
          <a:noFill/>
        </p:spPr>
        <p:txBody>
          <a:bodyPr wrap="square" rtlCol="0">
            <a:spAutoFit/>
          </a:bodyPr>
          <a:lstStyle/>
          <a:p>
            <a:r>
              <a:rPr lang="en-US" sz="1800" dirty="0"/>
              <a:t>PSS tool generates synchronized</a:t>
            </a:r>
          </a:p>
          <a:p>
            <a:r>
              <a:rPr lang="en-US" sz="1800" dirty="0"/>
              <a:t>IO data and SW tests</a:t>
            </a:r>
          </a:p>
          <a:p>
            <a:endParaRPr lang="en-US" sz="1800" dirty="0"/>
          </a:p>
          <a:p>
            <a:r>
              <a:rPr lang="en-US" sz="1800" dirty="0"/>
              <a:t>Use cases may be reused from other process stages including simulation</a:t>
            </a:r>
          </a:p>
          <a:p>
            <a:endParaRPr lang="en-US" sz="1800" dirty="0"/>
          </a:p>
          <a:p>
            <a:r>
              <a:rPr lang="en-US" sz="1800" dirty="0"/>
              <a:t>A single scenario can drive complete test sets for emulation, reusing VIP</a:t>
            </a:r>
          </a:p>
        </p:txBody>
      </p:sp>
      <p:sp>
        <p:nvSpPr>
          <p:cNvPr id="38" name="Rounded Rectangle 37"/>
          <p:cNvSpPr/>
          <p:nvPr/>
        </p:nvSpPr>
        <p:spPr bwMode="auto">
          <a:xfrm>
            <a:off x="1639232" y="1352550"/>
            <a:ext cx="1103968" cy="333973"/>
          </a:xfrm>
          <a:prstGeom prst="roundRect">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1200" dirty="0"/>
              <a:t>PSS Model</a:t>
            </a:r>
          </a:p>
        </p:txBody>
      </p:sp>
      <p:sp>
        <p:nvSpPr>
          <p:cNvPr id="56" name="Down Arrow 55"/>
          <p:cNvSpPr/>
          <p:nvPr/>
        </p:nvSpPr>
        <p:spPr bwMode="auto">
          <a:xfrm>
            <a:off x="2114681" y="1720653"/>
            <a:ext cx="153072" cy="162928"/>
          </a:xfrm>
          <a:prstGeom prst="downArrow">
            <a:avLst/>
          </a:prstGeom>
          <a:solidFill>
            <a:schemeClr val="accent6"/>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59" name="Rounded Rectangle 58"/>
          <p:cNvSpPr/>
          <p:nvPr/>
        </p:nvSpPr>
        <p:spPr bwMode="auto">
          <a:xfrm>
            <a:off x="1447801" y="1900009"/>
            <a:ext cx="1493100" cy="26903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algn="ctr" defTabSz="514350"/>
            <a:r>
              <a:rPr lang="en-US" sz="1200" dirty="0"/>
              <a:t>PSS Tool</a:t>
            </a:r>
          </a:p>
        </p:txBody>
      </p:sp>
      <p:sp>
        <p:nvSpPr>
          <p:cNvPr id="61" name="Up-Down Arrow 60"/>
          <p:cNvSpPr/>
          <p:nvPr/>
        </p:nvSpPr>
        <p:spPr bwMode="auto">
          <a:xfrm>
            <a:off x="1600200" y="2169043"/>
            <a:ext cx="151704" cy="237559"/>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
        <p:nvSpPr>
          <p:cNvPr id="62" name="Up-Down Arrow 61"/>
          <p:cNvSpPr/>
          <p:nvPr/>
        </p:nvSpPr>
        <p:spPr bwMode="auto">
          <a:xfrm>
            <a:off x="2666328" y="2180741"/>
            <a:ext cx="151704" cy="237559"/>
          </a:xfrm>
          <a:prstGeom prst="up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50625" tIns="26325" rIns="50625" bIns="26325" numCol="1" rtlCol="0" anchor="ctr" anchorCtr="0" compatLnSpc="1">
            <a:prstTxWarp prst="textNoShape">
              <a:avLst/>
            </a:prstTxWarp>
          </a:bodyPr>
          <a:lstStyle/>
          <a:p>
            <a:pPr defTabSz="514350"/>
            <a:endParaRPr lang="en-US" sz="1050"/>
          </a:p>
        </p:txBody>
      </p:sp>
    </p:spTree>
    <p:extLst>
      <p:ext uri="{BB962C8B-B14F-4D97-AF65-F5344CB8AC3E}">
        <p14:creationId xmlns:p14="http://schemas.microsoft.com/office/powerpoint/2010/main" val="14054476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3|0.5|0|0.3|0|0.2|0.5"/>
</p:tagLst>
</file>

<file path=ppt/tags/tag3.xml><?xml version="1.0" encoding="utf-8"?>
<p:tagLst xmlns:a="http://schemas.openxmlformats.org/drawingml/2006/main" xmlns:r="http://schemas.openxmlformats.org/officeDocument/2006/relationships" xmlns:p="http://schemas.openxmlformats.org/presentationml/2006/main">
  <p:tag name="TIMING" val="|0.4|0"/>
</p:tagLst>
</file>

<file path=ppt/tags/tag4.xml><?xml version="1.0" encoding="utf-8"?>
<p:tagLst xmlns:a="http://schemas.openxmlformats.org/drawingml/2006/main" xmlns:r="http://schemas.openxmlformats.org/officeDocument/2006/relationships" xmlns:p="http://schemas.openxmlformats.org/presentationml/2006/main">
  <p:tag name="TIMING" val="|0.3|0.5|0|0.3|0|0.2|0.5"/>
</p:tagLst>
</file>

<file path=ppt/tags/tag5.xml><?xml version="1.0" encoding="utf-8"?>
<p:tagLst xmlns:a="http://schemas.openxmlformats.org/drawingml/2006/main" xmlns:r="http://schemas.openxmlformats.org/officeDocument/2006/relationships" xmlns:p="http://schemas.openxmlformats.org/presentationml/2006/main">
  <p:tag name="TIMING" val="|0.3|0.5|0|0.3|0|0.2|0.5"/>
</p:tagLst>
</file>

<file path=ppt/tags/tag6.xml><?xml version="1.0" encoding="utf-8"?>
<p:tagLst xmlns:a="http://schemas.openxmlformats.org/drawingml/2006/main" xmlns:r="http://schemas.openxmlformats.org/officeDocument/2006/relationships" xmlns:p="http://schemas.openxmlformats.org/presentationml/2006/main">
  <p:tag name="TIMING" val="|0.4|0"/>
</p:tagLst>
</file>

<file path=ppt/tags/tag7.xml><?xml version="1.0" encoding="utf-8"?>
<p:tagLst xmlns:a="http://schemas.openxmlformats.org/drawingml/2006/main" xmlns:r="http://schemas.openxmlformats.org/officeDocument/2006/relationships" xmlns:p="http://schemas.openxmlformats.org/presentationml/2006/main">
  <p:tag name="TIMING" val="|0.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C529A4D857314092F8987294A43FD3" ma:contentTypeVersion="0" ma:contentTypeDescription="Create a new document." ma:contentTypeScope="" ma:versionID="b3a40a446e339e50bd650e277a113f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855BF4-2A99-441B-9566-850307E4F0A5}">
  <ds:schemaRefs>
    <ds:schemaRef ds:uri="http://schemas.microsoft.com/sharepoint/v3/contenttype/forms"/>
  </ds:schemaRefs>
</ds:datastoreItem>
</file>

<file path=customXml/itemProps2.xml><?xml version="1.0" encoding="utf-8"?>
<ds:datastoreItem xmlns:ds="http://schemas.openxmlformats.org/officeDocument/2006/customXml" ds:itemID="{3171F2A1-2ACF-4A95-B48F-47B38B7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91CAD78-C6F6-407D-A9D5-329355F07703}">
  <ds:schemaRef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6475</Words>
  <Application>Microsoft Office PowerPoint</Application>
  <PresentationFormat>On-screen Show (16:9)</PresentationFormat>
  <Paragraphs>1910</Paragraphs>
  <Slides>71</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Calibri</vt:lpstr>
      <vt:lpstr>Comic Sans MS</vt:lpstr>
      <vt:lpstr>Consolas</vt:lpstr>
      <vt:lpstr>Courier New</vt:lpstr>
      <vt:lpstr>Tahoma</vt:lpstr>
      <vt:lpstr>Times New Roman</vt:lpstr>
      <vt:lpstr>Wingdings</vt:lpstr>
      <vt:lpstr>ヒラギノ角ゴ Pro W3</vt:lpstr>
      <vt:lpstr>Office Theme</vt:lpstr>
      <vt:lpstr>An Introduction to the Accellera Portable Stimulus Standard</vt:lpstr>
      <vt:lpstr>Today's Speakers</vt:lpstr>
      <vt:lpstr>Portable Stimulus The Next leap in Verification &amp; validation Productivity</vt:lpstr>
      <vt:lpstr>A Brief History of Verification</vt:lpstr>
      <vt:lpstr>SoC-level Verification</vt:lpstr>
      <vt:lpstr>Reuse of Test Intent Across Platforms/Users</vt:lpstr>
      <vt:lpstr>Reuse of Test Intent Across Platforms/Users</vt:lpstr>
      <vt:lpstr>PSS Tool Operating in a UVM Environment</vt:lpstr>
      <vt:lpstr>PSS Tool Operating in a SoC Environment</vt:lpstr>
      <vt:lpstr>What Portable Stimulus Is Not</vt:lpstr>
      <vt:lpstr>concepts &amp; constructs</vt:lpstr>
      <vt:lpstr>The Steps to Creating a Portable Stimulus Model</vt:lpstr>
      <vt:lpstr>The Steps to Creating a Portable Stimulus Model</vt:lpstr>
      <vt:lpstr>Defining the Data Structures</vt:lpstr>
      <vt:lpstr>Data Flow Objects</vt:lpstr>
      <vt:lpstr>Adding Data Constraints</vt:lpstr>
      <vt:lpstr>Constraints Narrow the Solution Space</vt:lpstr>
      <vt:lpstr>Assembling the Top-Level Model</vt:lpstr>
      <vt:lpstr>Assembling the Top-Level Model</vt:lpstr>
      <vt:lpstr>Activity</vt:lpstr>
      <vt:lpstr>Assembling the Top-Level Model</vt:lpstr>
      <vt:lpstr>Assembling the Top-Level Model</vt:lpstr>
      <vt:lpstr>Assembling the Top-Level Model</vt:lpstr>
      <vt:lpstr>Mapping to Implementation</vt:lpstr>
      <vt:lpstr>Summary</vt:lpstr>
      <vt:lpstr>building system-level scenarios</vt:lpstr>
      <vt:lpstr>A Sub-system Example</vt:lpstr>
      <vt:lpstr>A Simple SoC Example</vt:lpstr>
      <vt:lpstr>A Simple SoC Example</vt:lpstr>
      <vt:lpstr>What are System-Level Scenarios?</vt:lpstr>
      <vt:lpstr>Reuse IP Models Step #1: Modeling</vt:lpstr>
      <vt:lpstr>SW Operations Modeling Step #1: Modeling</vt:lpstr>
      <vt:lpstr>Specifying Multi-IP Data Flows Step #2: Scenario Creation</vt:lpstr>
      <vt:lpstr>Specifying Coordinated Flows  Step #2: Scenario Creation</vt:lpstr>
      <vt:lpstr>Layering System Power Concern</vt:lpstr>
      <vt:lpstr>Defining Power Logic Step #1: Modeling</vt:lpstr>
      <vt:lpstr>Introducing Power Dependencies</vt:lpstr>
      <vt:lpstr>Exercising Power Scenarios  Step #2: Scenario Creation</vt:lpstr>
      <vt:lpstr>Building system-level scenarios summary</vt:lpstr>
      <vt:lpstr>Portable Stimulus IN C++11 (and semantic Equivalence to DSL)</vt:lpstr>
      <vt:lpstr>The UART Component in DSL</vt:lpstr>
      <vt:lpstr>UART Component in C++</vt:lpstr>
      <vt:lpstr>DMAC Component in DSL</vt:lpstr>
      <vt:lpstr>The Steps to Creating a Portable Stimulus Model</vt:lpstr>
      <vt:lpstr>Data Structures in DSL</vt:lpstr>
      <vt:lpstr>Data Structures in C++</vt:lpstr>
      <vt:lpstr>Top-Level Model in DSL</vt:lpstr>
      <vt:lpstr>Top-Level Model in C++</vt:lpstr>
      <vt:lpstr>Generating Tests from Portable Stimulus</vt:lpstr>
      <vt:lpstr>Consider Two Deployment Models</vt:lpstr>
      <vt:lpstr>Exec Block Types</vt:lpstr>
      <vt:lpstr>Three Strategies for Implementing Exec Blocks</vt:lpstr>
      <vt:lpstr>Target Template</vt:lpstr>
      <vt:lpstr>Import Function</vt:lpstr>
      <vt:lpstr>Hardware/Software Interface Layer </vt:lpstr>
      <vt:lpstr>The Hardware/Software Interface Library</vt:lpstr>
      <vt:lpstr>What is HSI?</vt:lpstr>
      <vt:lpstr>What HSI Enables</vt:lpstr>
      <vt:lpstr>What HSI Enables</vt:lpstr>
      <vt:lpstr>HW/SW Interface Spec Elements</vt:lpstr>
      <vt:lpstr>Test Realization Using HSI</vt:lpstr>
      <vt:lpstr>Coverage in Portable Stimulus</vt:lpstr>
      <vt:lpstr>Portable Stimulus Coverage Opportunity &amp; Challenge</vt:lpstr>
      <vt:lpstr>Types of Coverage in Portable Stimulus</vt:lpstr>
      <vt:lpstr>Defining Scenario (Action Sequence) Coverage</vt:lpstr>
      <vt:lpstr>Monitoring Coverage</vt:lpstr>
      <vt:lpstr>Simple Example: UART</vt:lpstr>
      <vt:lpstr>conclusion</vt:lpstr>
      <vt:lpstr>We Hope You Learned…</vt:lpstr>
      <vt:lpstr>We Hope You Will…</vt:lpstr>
      <vt:lpstr>We Thank…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2011-11-23T07:37:04Z</dcterms:created>
  <dcterms:modified xsi:type="dcterms:W3CDTF">2017-09-13T14:00:28Z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ies>
</file>