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48"/>
  </p:notesMasterIdLst>
  <p:handoutMasterIdLst>
    <p:handoutMasterId r:id="rId49"/>
  </p:handoutMasterIdLst>
  <p:sldIdLst>
    <p:sldId id="527" r:id="rId5"/>
    <p:sldId id="529" r:id="rId6"/>
    <p:sldId id="508" r:id="rId7"/>
    <p:sldId id="531" r:id="rId8"/>
    <p:sldId id="532" r:id="rId9"/>
    <p:sldId id="537" r:id="rId10"/>
    <p:sldId id="538" r:id="rId11"/>
    <p:sldId id="539" r:id="rId12"/>
    <p:sldId id="571" r:id="rId13"/>
    <p:sldId id="572" r:id="rId14"/>
    <p:sldId id="540" r:id="rId15"/>
    <p:sldId id="541" r:id="rId16"/>
    <p:sldId id="542" r:id="rId17"/>
    <p:sldId id="543" r:id="rId18"/>
    <p:sldId id="544" r:id="rId19"/>
    <p:sldId id="545" r:id="rId20"/>
    <p:sldId id="506" r:id="rId21"/>
    <p:sldId id="510" r:id="rId22"/>
    <p:sldId id="546" r:id="rId23"/>
    <p:sldId id="547" r:id="rId24"/>
    <p:sldId id="548" r:id="rId25"/>
    <p:sldId id="549" r:id="rId26"/>
    <p:sldId id="551" r:id="rId27"/>
    <p:sldId id="552" r:id="rId28"/>
    <p:sldId id="553" r:id="rId29"/>
    <p:sldId id="555" r:id="rId30"/>
    <p:sldId id="556" r:id="rId31"/>
    <p:sldId id="557" r:id="rId32"/>
    <p:sldId id="558" r:id="rId33"/>
    <p:sldId id="559" r:id="rId34"/>
    <p:sldId id="518" r:id="rId35"/>
    <p:sldId id="561" r:id="rId36"/>
    <p:sldId id="560" r:id="rId37"/>
    <p:sldId id="562" r:id="rId38"/>
    <p:sldId id="563" r:id="rId39"/>
    <p:sldId id="564" r:id="rId40"/>
    <p:sldId id="565" r:id="rId41"/>
    <p:sldId id="566" r:id="rId42"/>
    <p:sldId id="567" r:id="rId43"/>
    <p:sldId id="570" r:id="rId44"/>
    <p:sldId id="568" r:id="rId45"/>
    <p:sldId id="569" r:id="rId46"/>
    <p:sldId id="505" r:id="rId47"/>
  </p:sldIdLst>
  <p:sldSz cx="9144000" cy="6858000" type="screen4x3"/>
  <p:notesSz cx="10048875" cy="6918325"/>
  <p:custDataLst>
    <p:tags r:id="rId5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47" autoAdjust="0"/>
    <p:restoredTop sz="85829" autoAdjust="0"/>
  </p:normalViewPr>
  <p:slideViewPr>
    <p:cSldViewPr>
      <p:cViewPr varScale="1">
        <p:scale>
          <a:sx n="72" d="100"/>
          <a:sy n="72" d="100"/>
        </p:scale>
        <p:origin x="10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tags" Target="tags/tag1.xml"/><Relationship Id="rId55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02.09.2017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9/2/2017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7696200" y="5867400"/>
            <a:ext cx="1447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948653"/>
            <a:ext cx="1336994" cy="828936"/>
          </a:xfrm>
          <a:prstGeom prst="rect">
            <a:avLst/>
          </a:prstGeom>
        </p:spPr>
      </p:pic>
      <p:pic>
        <p:nvPicPr>
          <p:cNvPr id="11" name="Picture 10" descr="accellera-logo-T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454" y="5973178"/>
            <a:ext cx="1463040" cy="8044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9/2/2017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9/2/2017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ccellera-logo-TM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6200" y="6228949"/>
            <a:ext cx="99785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776" y="6004667"/>
            <a:ext cx="1246648" cy="772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mp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real-world clock generator class for UVM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Rhitam Datta, Design Engineer</a:t>
            </a:r>
          </a:p>
          <a:p>
            <a:r>
              <a:rPr lang="en-US" dirty="0"/>
              <a:t>Ankit </a:t>
            </a:r>
            <a:r>
              <a:rPr lang="en-US" dirty="0" err="1"/>
              <a:t>Somani</a:t>
            </a:r>
            <a:r>
              <a:rPr lang="en-US" dirty="0"/>
              <a:t>, Design Lead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AC8745-7FDB-4E81-A46E-E4DCD6DF55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067" y="5410200"/>
            <a:ext cx="2897866" cy="69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957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Importance of clocking signal in design verification: </a:t>
            </a:r>
            <a:r>
              <a:rPr lang="en-US" dirty="0" err="1"/>
              <a:t>SerDes</a:t>
            </a:r>
            <a:r>
              <a:rPr lang="en-US" dirty="0"/>
              <a:t> Illustration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2C0797-1F7C-4A15-A182-D9E45838E939}"/>
              </a:ext>
            </a:extLst>
          </p:cNvPr>
          <p:cNvSpPr txBox="1"/>
          <p:nvPr/>
        </p:nvSpPr>
        <p:spPr>
          <a:xfrm>
            <a:off x="4155385" y="3284942"/>
            <a:ext cx="949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Channel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75AD59-8273-4AEA-8A4A-E4632C6CCCF9}"/>
              </a:ext>
            </a:extLst>
          </p:cNvPr>
          <p:cNvSpPr/>
          <p:nvPr/>
        </p:nvSpPr>
        <p:spPr>
          <a:xfrm>
            <a:off x="4098413" y="3282434"/>
            <a:ext cx="1095696" cy="3599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96A5DC94-0094-40FF-B9FC-2E19E638E275}"/>
              </a:ext>
            </a:extLst>
          </p:cNvPr>
          <p:cNvSpPr/>
          <p:nvPr/>
        </p:nvSpPr>
        <p:spPr>
          <a:xfrm>
            <a:off x="3640766" y="3379620"/>
            <a:ext cx="444023" cy="17997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57A596CD-C331-4DD4-A419-5C5901430B9D}"/>
              </a:ext>
            </a:extLst>
          </p:cNvPr>
          <p:cNvSpPr/>
          <p:nvPr/>
        </p:nvSpPr>
        <p:spPr>
          <a:xfrm>
            <a:off x="5207733" y="3379620"/>
            <a:ext cx="417443" cy="17997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BC5427A-320C-4E5D-929A-F8DC3FC56875}"/>
              </a:ext>
            </a:extLst>
          </p:cNvPr>
          <p:cNvCxnSpPr/>
          <p:nvPr/>
        </p:nvCxnSpPr>
        <p:spPr>
          <a:xfrm>
            <a:off x="3810000" y="2939387"/>
            <a:ext cx="0" cy="105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4CA050-3019-467E-A209-EC739A6EF6B9}"/>
              </a:ext>
            </a:extLst>
          </p:cNvPr>
          <p:cNvCxnSpPr/>
          <p:nvPr/>
        </p:nvCxnSpPr>
        <p:spPr>
          <a:xfrm>
            <a:off x="5410200" y="2939387"/>
            <a:ext cx="0" cy="105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7FD9470-5C0E-438B-9D42-8989D663E845}"/>
              </a:ext>
            </a:extLst>
          </p:cNvPr>
          <p:cNvSpPr txBox="1"/>
          <p:nvPr/>
        </p:nvSpPr>
        <p:spPr>
          <a:xfrm>
            <a:off x="3805673" y="365266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84EC0F-E98B-48B5-8E9E-DA1F6C0783E5}"/>
              </a:ext>
            </a:extLst>
          </p:cNvPr>
          <p:cNvSpPr txBox="1"/>
          <p:nvPr/>
        </p:nvSpPr>
        <p:spPr>
          <a:xfrm>
            <a:off x="5131422" y="365266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B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86EBBED-C7ED-4639-8506-C4E09B0ED66F}"/>
              </a:ext>
            </a:extLst>
          </p:cNvPr>
          <p:cNvGrpSpPr/>
          <p:nvPr/>
        </p:nvGrpSpPr>
        <p:grpSpPr>
          <a:xfrm>
            <a:off x="806406" y="3209262"/>
            <a:ext cx="2626416" cy="762001"/>
            <a:chOff x="806406" y="3209262"/>
            <a:chExt cx="2626416" cy="762001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6AA3F2A-3CA1-4AC0-AED2-E4EAD29939FB}"/>
                </a:ext>
              </a:extLst>
            </p:cNvPr>
            <p:cNvGrpSpPr/>
            <p:nvPr/>
          </p:nvGrpSpPr>
          <p:grpSpPr>
            <a:xfrm>
              <a:off x="806406" y="3209262"/>
              <a:ext cx="2626416" cy="272387"/>
              <a:chOff x="838200" y="2667000"/>
              <a:chExt cx="2626416" cy="272387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0C7C59F8-2BF0-4336-8C03-9F88ACEB9CA5}"/>
                  </a:ext>
                </a:extLst>
              </p:cNvPr>
              <p:cNvCxnSpPr/>
              <p:nvPr/>
            </p:nvCxnSpPr>
            <p:spPr>
              <a:xfrm>
                <a:off x="838200" y="2939387"/>
                <a:ext cx="1676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72D0264A-72D4-48E5-92C2-4568D340B414}"/>
                  </a:ext>
                </a:extLst>
              </p:cNvPr>
              <p:cNvGrpSpPr/>
              <p:nvPr/>
            </p:nvGrpSpPr>
            <p:grpSpPr>
              <a:xfrm>
                <a:off x="2514600" y="2667000"/>
                <a:ext cx="950016" cy="272387"/>
                <a:chOff x="617092" y="2609186"/>
                <a:chExt cx="916117" cy="459401"/>
              </a:xfrm>
            </p:grpSpPr>
            <p:grpSp>
              <p:nvGrpSpPr>
                <p:cNvPr id="29" name="Group 133">
                  <a:extLst>
                    <a:ext uri="{FF2B5EF4-FFF2-40B4-BE49-F238E27FC236}">
                      <a16:creationId xmlns:a16="http://schemas.microsoft.com/office/drawing/2014/main" id="{C8D651B5-F480-4DFE-AFB6-9204C747B07C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38" name="Straight Connector 12">
                    <a:extLst>
                      <a:ext uri="{FF2B5EF4-FFF2-40B4-BE49-F238E27FC236}">
                        <a16:creationId xmlns:a16="http://schemas.microsoft.com/office/drawing/2014/main" id="{C0E9DAAA-E730-44FB-8B10-6504D972281A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>
                    <a:extLst>
                      <a:ext uri="{FF2B5EF4-FFF2-40B4-BE49-F238E27FC236}">
                        <a16:creationId xmlns:a16="http://schemas.microsoft.com/office/drawing/2014/main" id="{4ECDB50E-22CD-4749-9876-B7C505E4DFF8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" name="Group 134">
                  <a:extLst>
                    <a:ext uri="{FF2B5EF4-FFF2-40B4-BE49-F238E27FC236}">
                      <a16:creationId xmlns:a16="http://schemas.microsoft.com/office/drawing/2014/main" id="{23AA8C04-558B-4A42-A2B5-0C1D941F0C4E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514EF985-F9D1-4B7D-B670-9A035FE2C0F3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28FFBF8E-6B6B-4A7C-87FA-68588B0F33F1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8A34FD2-06CE-40C5-9FEC-17E51A32D259}"/>
                </a:ext>
              </a:extLst>
            </p:cNvPr>
            <p:cNvCxnSpPr>
              <a:cxnSpLocks/>
            </p:cNvCxnSpPr>
            <p:nvPr/>
          </p:nvCxnSpPr>
          <p:spPr>
            <a:xfrm>
              <a:off x="2482806" y="3590262"/>
              <a:ext cx="474118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D587A66-E26B-4CFD-B86B-7DD5ED6E88A2}"/>
                </a:ext>
              </a:extLst>
            </p:cNvPr>
            <p:cNvSpPr txBox="1"/>
            <p:nvPr/>
          </p:nvSpPr>
          <p:spPr>
            <a:xfrm>
              <a:off x="2444706" y="360193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>
                  <a:latin typeface="+mn-lt"/>
                </a:rPr>
                <a:t>1 UI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5522026C-7CFA-4315-ABCB-2C4588146FCC}"/>
              </a:ext>
            </a:extLst>
          </p:cNvPr>
          <p:cNvSpPr txBox="1"/>
          <p:nvPr/>
        </p:nvSpPr>
        <p:spPr>
          <a:xfrm>
            <a:off x="2341733" y="4363932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Transmission of Lone 1 data stream over channel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832383A-C0ED-49B6-A543-186C3FA4B8D5}"/>
              </a:ext>
            </a:extLst>
          </p:cNvPr>
          <p:cNvGrpSpPr/>
          <p:nvPr/>
        </p:nvGrpSpPr>
        <p:grpSpPr>
          <a:xfrm>
            <a:off x="6245750" y="3358215"/>
            <a:ext cx="2592185" cy="195555"/>
            <a:chOff x="6248400" y="3359266"/>
            <a:chExt cx="2592185" cy="195555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73CBAC7-3A54-4331-BD27-0EEA7935B622}"/>
                </a:ext>
              </a:extLst>
            </p:cNvPr>
            <p:cNvCxnSpPr/>
            <p:nvPr/>
          </p:nvCxnSpPr>
          <p:spPr>
            <a:xfrm>
              <a:off x="6248400" y="3554821"/>
              <a:ext cx="1676400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37BE199-7625-4120-8E1A-E48A3E84B973}"/>
                </a:ext>
              </a:extLst>
            </p:cNvPr>
            <p:cNvSpPr/>
            <p:nvPr/>
          </p:nvSpPr>
          <p:spPr>
            <a:xfrm>
              <a:off x="7926185" y="3359266"/>
              <a:ext cx="914400" cy="190269"/>
            </a:xfrm>
            <a:custGeom>
              <a:avLst/>
              <a:gdLst>
                <a:gd name="connsiteX0" fmla="*/ 0 w 914400"/>
                <a:gd name="connsiteY0" fmla="*/ 190269 h 190269"/>
                <a:gd name="connsiteX1" fmla="*/ 145473 w 914400"/>
                <a:gd name="connsiteY1" fmla="*/ 73890 h 190269"/>
                <a:gd name="connsiteX2" fmla="*/ 320040 w 914400"/>
                <a:gd name="connsiteY2" fmla="*/ 15701 h 190269"/>
                <a:gd name="connsiteX3" fmla="*/ 465513 w 914400"/>
                <a:gd name="connsiteY3" fmla="*/ 3232 h 190269"/>
                <a:gd name="connsiteX4" fmla="*/ 552797 w 914400"/>
                <a:gd name="connsiteY4" fmla="*/ 65578 h 190269"/>
                <a:gd name="connsiteX5" fmla="*/ 660862 w 914400"/>
                <a:gd name="connsiteY5" fmla="*/ 107141 h 190269"/>
                <a:gd name="connsiteX6" fmla="*/ 856211 w 914400"/>
                <a:gd name="connsiteY6" fmla="*/ 169487 h 190269"/>
                <a:gd name="connsiteX7" fmla="*/ 914400 w 914400"/>
                <a:gd name="connsiteY7" fmla="*/ 186112 h 190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4400" h="190269">
                  <a:moveTo>
                    <a:pt x="0" y="190269"/>
                  </a:moveTo>
                  <a:cubicBezTo>
                    <a:pt x="46066" y="146627"/>
                    <a:pt x="92133" y="102985"/>
                    <a:pt x="145473" y="73890"/>
                  </a:cubicBezTo>
                  <a:cubicBezTo>
                    <a:pt x="198813" y="44795"/>
                    <a:pt x="266700" y="27477"/>
                    <a:pt x="320040" y="15701"/>
                  </a:cubicBezTo>
                  <a:cubicBezTo>
                    <a:pt x="373380" y="3925"/>
                    <a:pt x="426720" y="-5081"/>
                    <a:pt x="465513" y="3232"/>
                  </a:cubicBezTo>
                  <a:cubicBezTo>
                    <a:pt x="504306" y="11545"/>
                    <a:pt x="520239" y="48260"/>
                    <a:pt x="552797" y="65578"/>
                  </a:cubicBezTo>
                  <a:cubicBezTo>
                    <a:pt x="585355" y="82896"/>
                    <a:pt x="610293" y="89823"/>
                    <a:pt x="660862" y="107141"/>
                  </a:cubicBezTo>
                  <a:cubicBezTo>
                    <a:pt x="711431" y="124459"/>
                    <a:pt x="813955" y="156325"/>
                    <a:pt x="856211" y="169487"/>
                  </a:cubicBezTo>
                  <a:cubicBezTo>
                    <a:pt x="898467" y="182649"/>
                    <a:pt x="898467" y="181956"/>
                    <a:pt x="914400" y="186112"/>
                  </a:cubicBez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51" name="Speech Bubble: Rectangle with Corners Rounded 50">
            <a:extLst>
              <a:ext uri="{FF2B5EF4-FFF2-40B4-BE49-F238E27FC236}">
                <a16:creationId xmlns:a16="http://schemas.microsoft.com/office/drawing/2014/main" id="{01FB13A9-F33C-42E8-AB16-BFE2F6D08A18}"/>
              </a:ext>
            </a:extLst>
          </p:cNvPr>
          <p:cNvSpPr/>
          <p:nvPr/>
        </p:nvSpPr>
        <p:spPr>
          <a:xfrm>
            <a:off x="3734885" y="1659348"/>
            <a:ext cx="1828800" cy="978820"/>
          </a:xfrm>
          <a:prstGeom prst="wedgeRoundRectCallout">
            <a:avLst>
              <a:gd name="adj1" fmla="val -1027"/>
              <a:gd name="adj2" fmla="val 11053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9F3F59C-C2C4-440A-9BD1-35057503989E}"/>
              </a:ext>
            </a:extLst>
          </p:cNvPr>
          <p:cNvSpPr txBox="1"/>
          <p:nvPr/>
        </p:nvSpPr>
        <p:spPr>
          <a:xfrm>
            <a:off x="3734885" y="170345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latin typeface="+mn-lt"/>
              </a:rPr>
              <a:t>Exhibits low pass characteristics and includes noise </a:t>
            </a:r>
          </a:p>
        </p:txBody>
      </p:sp>
      <p:sp>
        <p:nvSpPr>
          <p:cNvPr id="53" name="Speech Bubble: Rectangle with Corners Rounded 52">
            <a:extLst>
              <a:ext uri="{FF2B5EF4-FFF2-40B4-BE49-F238E27FC236}">
                <a16:creationId xmlns:a16="http://schemas.microsoft.com/office/drawing/2014/main" id="{C557112D-05BD-482B-B193-CBCAAF7E793F}"/>
              </a:ext>
            </a:extLst>
          </p:cNvPr>
          <p:cNvSpPr/>
          <p:nvPr/>
        </p:nvSpPr>
        <p:spPr>
          <a:xfrm>
            <a:off x="6798718" y="2384189"/>
            <a:ext cx="1600200" cy="624441"/>
          </a:xfrm>
          <a:prstGeom prst="wedgeRoundRectCallout">
            <a:avLst>
              <a:gd name="adj1" fmla="val -1027"/>
              <a:gd name="adj2" fmla="val 11053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2E8E0A8-2656-40A5-97DD-49DE1C8DF022}"/>
              </a:ext>
            </a:extLst>
          </p:cNvPr>
          <p:cNvSpPr txBox="1"/>
          <p:nvPr/>
        </p:nvSpPr>
        <p:spPr>
          <a:xfrm>
            <a:off x="6773539" y="242385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latin typeface="+mn-lt"/>
              </a:rPr>
              <a:t>Analog waveform of data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599CCBB-01F6-4208-BA1A-DE9BA874789C}"/>
              </a:ext>
            </a:extLst>
          </p:cNvPr>
          <p:cNvGrpSpPr/>
          <p:nvPr/>
        </p:nvGrpSpPr>
        <p:grpSpPr>
          <a:xfrm>
            <a:off x="6248400" y="3282434"/>
            <a:ext cx="2626416" cy="272387"/>
            <a:chOff x="6248400" y="3282434"/>
            <a:chExt cx="2626416" cy="272387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3702B675-F00E-4FE3-8DE0-53D749D980DC}"/>
                </a:ext>
              </a:extLst>
            </p:cNvPr>
            <p:cNvCxnSpPr/>
            <p:nvPr/>
          </p:nvCxnSpPr>
          <p:spPr>
            <a:xfrm>
              <a:off x="6248400" y="3554821"/>
              <a:ext cx="16764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 133">
              <a:extLst>
                <a:ext uri="{FF2B5EF4-FFF2-40B4-BE49-F238E27FC236}">
                  <a16:creationId xmlns:a16="http://schemas.microsoft.com/office/drawing/2014/main" id="{8842D16A-4B2D-4939-A708-E8794BCA5973}"/>
                </a:ext>
              </a:extLst>
            </p:cNvPr>
            <p:cNvGrpSpPr/>
            <p:nvPr/>
          </p:nvGrpSpPr>
          <p:grpSpPr>
            <a:xfrm>
              <a:off x="7924800" y="3282434"/>
              <a:ext cx="474118" cy="272133"/>
              <a:chOff x="617092" y="2609186"/>
              <a:chExt cx="457200" cy="458972"/>
            </a:xfrm>
          </p:grpSpPr>
          <p:cxnSp>
            <p:nvCxnSpPr>
              <p:cNvPr id="81" name="Straight Connector 12">
                <a:extLst>
                  <a:ext uri="{FF2B5EF4-FFF2-40B4-BE49-F238E27FC236}">
                    <a16:creationId xmlns:a16="http://schemas.microsoft.com/office/drawing/2014/main" id="{91BFBC61-F8A1-46ED-B332-9E5ADB1A4575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2A79B4A9-8F9E-44C8-95CD-B9ED0A278E65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134">
              <a:extLst>
                <a:ext uri="{FF2B5EF4-FFF2-40B4-BE49-F238E27FC236}">
                  <a16:creationId xmlns:a16="http://schemas.microsoft.com/office/drawing/2014/main" id="{38DDE4E2-15AC-41A8-9BBC-B20B3DA5F64B}"/>
                </a:ext>
              </a:extLst>
            </p:cNvPr>
            <p:cNvGrpSpPr/>
            <p:nvPr/>
          </p:nvGrpSpPr>
          <p:grpSpPr>
            <a:xfrm flipV="1">
              <a:off x="8400698" y="3282688"/>
              <a:ext cx="474118" cy="272133"/>
              <a:chOff x="617092" y="2609186"/>
              <a:chExt cx="457200" cy="458972"/>
            </a:xfrm>
          </p:grpSpPr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1A6C802A-3941-4ABC-9F0B-AABD9DB16354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C115F3D-E93F-4492-80B1-CE97627DBA4D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3743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Importance of clocking signal in design verification: </a:t>
            </a:r>
            <a:r>
              <a:rPr lang="en-US" dirty="0" err="1"/>
              <a:t>SerDes</a:t>
            </a:r>
            <a:r>
              <a:rPr lang="en-US" dirty="0"/>
              <a:t> Illustration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2C0797-1F7C-4A15-A182-D9E45838E939}"/>
              </a:ext>
            </a:extLst>
          </p:cNvPr>
          <p:cNvSpPr txBox="1"/>
          <p:nvPr/>
        </p:nvSpPr>
        <p:spPr>
          <a:xfrm>
            <a:off x="4155385" y="3284942"/>
            <a:ext cx="949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Channel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75AD59-8273-4AEA-8A4A-E4632C6CCCF9}"/>
              </a:ext>
            </a:extLst>
          </p:cNvPr>
          <p:cNvSpPr/>
          <p:nvPr/>
        </p:nvSpPr>
        <p:spPr>
          <a:xfrm>
            <a:off x="4098413" y="3282434"/>
            <a:ext cx="1095696" cy="3599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96A5DC94-0094-40FF-B9FC-2E19E638E275}"/>
              </a:ext>
            </a:extLst>
          </p:cNvPr>
          <p:cNvSpPr/>
          <p:nvPr/>
        </p:nvSpPr>
        <p:spPr>
          <a:xfrm>
            <a:off x="3640766" y="3379620"/>
            <a:ext cx="444023" cy="17997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57A596CD-C331-4DD4-A419-5C5901430B9D}"/>
              </a:ext>
            </a:extLst>
          </p:cNvPr>
          <p:cNvSpPr/>
          <p:nvPr/>
        </p:nvSpPr>
        <p:spPr>
          <a:xfrm>
            <a:off x="5207733" y="3379620"/>
            <a:ext cx="417443" cy="17997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BC5427A-320C-4E5D-929A-F8DC3FC56875}"/>
              </a:ext>
            </a:extLst>
          </p:cNvPr>
          <p:cNvCxnSpPr/>
          <p:nvPr/>
        </p:nvCxnSpPr>
        <p:spPr>
          <a:xfrm>
            <a:off x="3810000" y="2939387"/>
            <a:ext cx="0" cy="105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4CA050-3019-467E-A209-EC739A6EF6B9}"/>
              </a:ext>
            </a:extLst>
          </p:cNvPr>
          <p:cNvCxnSpPr/>
          <p:nvPr/>
        </p:nvCxnSpPr>
        <p:spPr>
          <a:xfrm>
            <a:off x="5410200" y="2939387"/>
            <a:ext cx="0" cy="105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7FD9470-5C0E-438B-9D42-8989D663E845}"/>
              </a:ext>
            </a:extLst>
          </p:cNvPr>
          <p:cNvSpPr txBox="1"/>
          <p:nvPr/>
        </p:nvSpPr>
        <p:spPr>
          <a:xfrm>
            <a:off x="3805673" y="365266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84EC0F-E98B-48B5-8E9E-DA1F6C0783E5}"/>
              </a:ext>
            </a:extLst>
          </p:cNvPr>
          <p:cNvSpPr txBox="1"/>
          <p:nvPr/>
        </p:nvSpPr>
        <p:spPr>
          <a:xfrm>
            <a:off x="5131422" y="365266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B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ABCA686-4996-446A-9A9B-559026351427}"/>
              </a:ext>
            </a:extLst>
          </p:cNvPr>
          <p:cNvGrpSpPr/>
          <p:nvPr/>
        </p:nvGrpSpPr>
        <p:grpSpPr>
          <a:xfrm>
            <a:off x="806406" y="3209262"/>
            <a:ext cx="2626416" cy="762001"/>
            <a:chOff x="838200" y="2667000"/>
            <a:chExt cx="2626416" cy="762001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6AA3F2A-3CA1-4AC0-AED2-E4EAD29939FB}"/>
                </a:ext>
              </a:extLst>
            </p:cNvPr>
            <p:cNvGrpSpPr/>
            <p:nvPr/>
          </p:nvGrpSpPr>
          <p:grpSpPr>
            <a:xfrm>
              <a:off x="838200" y="2667000"/>
              <a:ext cx="2626416" cy="272387"/>
              <a:chOff x="838200" y="2667000"/>
              <a:chExt cx="2626416" cy="272387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0C7C59F8-2BF0-4336-8C03-9F88ACEB9CA5}"/>
                  </a:ext>
                </a:extLst>
              </p:cNvPr>
              <p:cNvCxnSpPr/>
              <p:nvPr/>
            </p:nvCxnSpPr>
            <p:spPr>
              <a:xfrm>
                <a:off x="838200" y="2939387"/>
                <a:ext cx="1676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72D0264A-72D4-48E5-92C2-4568D340B414}"/>
                  </a:ext>
                </a:extLst>
              </p:cNvPr>
              <p:cNvGrpSpPr/>
              <p:nvPr/>
            </p:nvGrpSpPr>
            <p:grpSpPr>
              <a:xfrm>
                <a:off x="2514600" y="2667000"/>
                <a:ext cx="950016" cy="272387"/>
                <a:chOff x="617092" y="2609186"/>
                <a:chExt cx="916117" cy="459401"/>
              </a:xfrm>
            </p:grpSpPr>
            <p:grpSp>
              <p:nvGrpSpPr>
                <p:cNvPr id="29" name="Group 133">
                  <a:extLst>
                    <a:ext uri="{FF2B5EF4-FFF2-40B4-BE49-F238E27FC236}">
                      <a16:creationId xmlns:a16="http://schemas.microsoft.com/office/drawing/2014/main" id="{C8D651B5-F480-4DFE-AFB6-9204C747B07C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38" name="Straight Connector 12">
                    <a:extLst>
                      <a:ext uri="{FF2B5EF4-FFF2-40B4-BE49-F238E27FC236}">
                        <a16:creationId xmlns:a16="http://schemas.microsoft.com/office/drawing/2014/main" id="{C0E9DAAA-E730-44FB-8B10-6504D972281A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>
                    <a:extLst>
                      <a:ext uri="{FF2B5EF4-FFF2-40B4-BE49-F238E27FC236}">
                        <a16:creationId xmlns:a16="http://schemas.microsoft.com/office/drawing/2014/main" id="{4ECDB50E-22CD-4749-9876-B7C505E4DFF8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" name="Group 134">
                  <a:extLst>
                    <a:ext uri="{FF2B5EF4-FFF2-40B4-BE49-F238E27FC236}">
                      <a16:creationId xmlns:a16="http://schemas.microsoft.com/office/drawing/2014/main" id="{23AA8C04-558B-4A42-A2B5-0C1D941F0C4E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514EF985-F9D1-4B7D-B670-9A035FE2C0F3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28FFBF8E-6B6B-4A7C-87FA-68588B0F33F1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8A34FD2-06CE-40C5-9FEC-17E51A32D259}"/>
                </a:ext>
              </a:extLst>
            </p:cNvPr>
            <p:cNvCxnSpPr>
              <a:cxnSpLocks/>
            </p:cNvCxnSpPr>
            <p:nvPr/>
          </p:nvCxnSpPr>
          <p:spPr>
            <a:xfrm>
              <a:off x="2514600" y="3048000"/>
              <a:ext cx="474118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D587A66-E26B-4CFD-B86B-7DD5ED6E88A2}"/>
                </a:ext>
              </a:extLst>
            </p:cNvPr>
            <p:cNvSpPr txBox="1"/>
            <p:nvPr/>
          </p:nvSpPr>
          <p:spPr>
            <a:xfrm>
              <a:off x="2476500" y="3059669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>
                  <a:latin typeface="+mn-lt"/>
                </a:rPr>
                <a:t>1 UI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5522026C-7CFA-4315-ABCB-2C4588146FCC}"/>
              </a:ext>
            </a:extLst>
          </p:cNvPr>
          <p:cNvSpPr txBox="1"/>
          <p:nvPr/>
        </p:nvSpPr>
        <p:spPr>
          <a:xfrm>
            <a:off x="2341733" y="4363932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Transmission of Lone 1 data stream over channel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B585F6C-CA4A-482E-97A2-2E3C1C35DC58}"/>
              </a:ext>
            </a:extLst>
          </p:cNvPr>
          <p:cNvGrpSpPr/>
          <p:nvPr/>
        </p:nvGrpSpPr>
        <p:grpSpPr>
          <a:xfrm>
            <a:off x="6037433" y="3209261"/>
            <a:ext cx="2626416" cy="751792"/>
            <a:chOff x="6172200" y="2665540"/>
            <a:chExt cx="2626416" cy="751792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6D8C324-2BBC-4496-B2B1-9FF150F6CA97}"/>
                </a:ext>
              </a:extLst>
            </p:cNvPr>
            <p:cNvCxnSpPr>
              <a:cxnSpLocks/>
            </p:cNvCxnSpPr>
            <p:nvPr/>
          </p:nvCxnSpPr>
          <p:spPr>
            <a:xfrm>
              <a:off x="6172200" y="2937927"/>
              <a:ext cx="2057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16D5DE23-6720-433E-8F59-8D422F5D2E0F}"/>
                </a:ext>
              </a:extLst>
            </p:cNvPr>
            <p:cNvGrpSpPr/>
            <p:nvPr/>
          </p:nvGrpSpPr>
          <p:grpSpPr>
            <a:xfrm>
              <a:off x="7983367" y="2665540"/>
              <a:ext cx="815249" cy="751792"/>
              <a:chOff x="7983367" y="2665540"/>
              <a:chExt cx="815249" cy="751792"/>
            </a:xfrm>
          </p:grpSpPr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949588C6-62AF-4E34-82E3-39B8D052A091}"/>
                  </a:ext>
                </a:extLst>
              </p:cNvPr>
              <p:cNvGrpSpPr/>
              <p:nvPr/>
            </p:nvGrpSpPr>
            <p:grpSpPr>
              <a:xfrm>
                <a:off x="8229600" y="2665540"/>
                <a:ext cx="569016" cy="272387"/>
                <a:chOff x="617092" y="2609186"/>
                <a:chExt cx="916117" cy="459401"/>
              </a:xfrm>
            </p:grpSpPr>
            <p:grpSp>
              <p:nvGrpSpPr>
                <p:cNvPr id="58" name="Group 133">
                  <a:extLst>
                    <a:ext uri="{FF2B5EF4-FFF2-40B4-BE49-F238E27FC236}">
                      <a16:creationId xmlns:a16="http://schemas.microsoft.com/office/drawing/2014/main" id="{BA8C95C9-BC1B-43FE-819D-2BC0A9E2E65F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62" name="Straight Connector 12">
                    <a:extLst>
                      <a:ext uri="{FF2B5EF4-FFF2-40B4-BE49-F238E27FC236}">
                        <a16:creationId xmlns:a16="http://schemas.microsoft.com/office/drawing/2014/main" id="{1686DD4E-BA1E-4D04-BC44-0766FA67EB01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>
                    <a:extLst>
                      <a:ext uri="{FF2B5EF4-FFF2-40B4-BE49-F238E27FC236}">
                        <a16:creationId xmlns:a16="http://schemas.microsoft.com/office/drawing/2014/main" id="{34D91CBA-64D9-43E7-85B3-CE718926BC22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9" name="Group 134">
                  <a:extLst>
                    <a:ext uri="{FF2B5EF4-FFF2-40B4-BE49-F238E27FC236}">
                      <a16:creationId xmlns:a16="http://schemas.microsoft.com/office/drawing/2014/main" id="{78C21470-198B-40A8-A5DD-DE5C2074C79E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D5EEA9D7-0E2F-4847-93B4-77A426F9FC8D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994ED034-87FF-4FFC-A8D9-032A737676AB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66" name="Straight Arrow Connector 65">
                <a:extLst>
                  <a:ext uri="{FF2B5EF4-FFF2-40B4-BE49-F238E27FC236}">
                    <a16:creationId xmlns:a16="http://schemas.microsoft.com/office/drawing/2014/main" id="{2BDF4ACC-8607-489D-B208-B136DB30C06A}"/>
                  </a:ext>
                </a:extLst>
              </p:cNvPr>
              <p:cNvCxnSpPr/>
              <p:nvPr/>
            </p:nvCxnSpPr>
            <p:spPr>
              <a:xfrm>
                <a:off x="8229600" y="3026032"/>
                <a:ext cx="283976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F8507686-AC07-44DA-984C-F4371A1F5895}"/>
                  </a:ext>
                </a:extLst>
              </p:cNvPr>
              <p:cNvSpPr txBox="1"/>
              <p:nvPr/>
            </p:nvSpPr>
            <p:spPr>
              <a:xfrm>
                <a:off x="7983367" y="3048000"/>
                <a:ext cx="7272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>
                    <a:latin typeface="+mn-lt"/>
                  </a:rPr>
                  <a:t>&lt;1 UI</a:t>
                </a:r>
              </a:p>
            </p:txBody>
          </p:sp>
        </p:grpSp>
      </p:grpSp>
      <p:sp>
        <p:nvSpPr>
          <p:cNvPr id="41" name="Speech Bubble: Rectangle with Corners Rounded 40">
            <a:extLst>
              <a:ext uri="{FF2B5EF4-FFF2-40B4-BE49-F238E27FC236}">
                <a16:creationId xmlns:a16="http://schemas.microsoft.com/office/drawing/2014/main" id="{FB7F3E00-75C6-48A8-9700-83B7B755F232}"/>
              </a:ext>
            </a:extLst>
          </p:cNvPr>
          <p:cNvSpPr/>
          <p:nvPr/>
        </p:nvSpPr>
        <p:spPr>
          <a:xfrm>
            <a:off x="3734885" y="1659348"/>
            <a:ext cx="1828800" cy="978820"/>
          </a:xfrm>
          <a:prstGeom prst="wedgeRoundRectCallout">
            <a:avLst>
              <a:gd name="adj1" fmla="val -1027"/>
              <a:gd name="adj2" fmla="val 11053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307F045-5964-4B3C-88B8-878C878CD7C2}"/>
              </a:ext>
            </a:extLst>
          </p:cNvPr>
          <p:cNvSpPr txBox="1"/>
          <p:nvPr/>
        </p:nvSpPr>
        <p:spPr>
          <a:xfrm>
            <a:off x="3734885" y="170345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latin typeface="+mn-lt"/>
              </a:rPr>
              <a:t>Exhibits low pass characteristics and includes noise </a:t>
            </a:r>
          </a:p>
        </p:txBody>
      </p:sp>
    </p:spTree>
    <p:extLst>
      <p:ext uri="{BB962C8B-B14F-4D97-AF65-F5344CB8AC3E}">
        <p14:creationId xmlns:p14="http://schemas.microsoft.com/office/powerpoint/2010/main" val="2177889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Importance of clocking signal in design verification: </a:t>
            </a:r>
            <a:r>
              <a:rPr lang="en-US" dirty="0" err="1"/>
              <a:t>SerDes</a:t>
            </a:r>
            <a:r>
              <a:rPr lang="en-US" dirty="0"/>
              <a:t> Illustration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9691A3D-0100-4F65-8A17-55718C3D4269}"/>
              </a:ext>
            </a:extLst>
          </p:cNvPr>
          <p:cNvSpPr/>
          <p:nvPr/>
        </p:nvSpPr>
        <p:spPr>
          <a:xfrm>
            <a:off x="3314700" y="2362200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2C3127-F364-47A7-B3F6-58934EBEB491}"/>
              </a:ext>
            </a:extLst>
          </p:cNvPr>
          <p:cNvSpPr txBox="1"/>
          <p:nvPr/>
        </p:nvSpPr>
        <p:spPr>
          <a:xfrm>
            <a:off x="3973996" y="3434834"/>
            <a:ext cx="135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solidFill>
                  <a:schemeClr val="bg1"/>
                </a:solidFill>
                <a:latin typeface="+mn-lt"/>
              </a:rPr>
              <a:t>DeSerializer</a:t>
            </a:r>
            <a:endParaRPr lang="en-IN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08CF7F3-7422-4D9B-A088-04684F40495D}"/>
              </a:ext>
            </a:extLst>
          </p:cNvPr>
          <p:cNvSpPr/>
          <p:nvPr/>
        </p:nvSpPr>
        <p:spPr>
          <a:xfrm>
            <a:off x="5829300" y="2727838"/>
            <a:ext cx="27051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75FDCD-30DB-4F0E-B4C1-8B9DA3827B05}"/>
              </a:ext>
            </a:extLst>
          </p:cNvPr>
          <p:cNvSpPr txBox="1"/>
          <p:nvPr/>
        </p:nvSpPr>
        <p:spPr>
          <a:xfrm>
            <a:off x="6140071" y="2350456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parallel_data</a:t>
            </a:r>
            <a:r>
              <a:rPr lang="en-IN" dirty="0">
                <a:latin typeface="+mn-lt"/>
              </a:rPr>
              <a:t>[7:0]</a:t>
            </a:r>
          </a:p>
        </p:txBody>
      </p:sp>
      <p:sp>
        <p:nvSpPr>
          <p:cNvPr id="147" name="Arrow: Right 146">
            <a:extLst>
              <a:ext uri="{FF2B5EF4-FFF2-40B4-BE49-F238E27FC236}">
                <a16:creationId xmlns:a16="http://schemas.microsoft.com/office/drawing/2014/main" id="{E7CBC63C-1BCA-4408-86EA-88ECE9927074}"/>
              </a:ext>
            </a:extLst>
          </p:cNvPr>
          <p:cNvSpPr/>
          <p:nvPr/>
        </p:nvSpPr>
        <p:spPr>
          <a:xfrm>
            <a:off x="5829300" y="3474476"/>
            <a:ext cx="27051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48" name="Arrow: Right 147">
            <a:extLst>
              <a:ext uri="{FF2B5EF4-FFF2-40B4-BE49-F238E27FC236}">
                <a16:creationId xmlns:a16="http://schemas.microsoft.com/office/drawing/2014/main" id="{4BCE73A0-E068-4A9F-A4F1-6E616AB9014B}"/>
              </a:ext>
            </a:extLst>
          </p:cNvPr>
          <p:cNvSpPr/>
          <p:nvPr/>
        </p:nvSpPr>
        <p:spPr>
          <a:xfrm>
            <a:off x="5829300" y="4257011"/>
            <a:ext cx="27051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F3468A2A-07CE-4BAE-B3FB-1B4663B718C1}"/>
              </a:ext>
            </a:extLst>
          </p:cNvPr>
          <p:cNvSpPr txBox="1"/>
          <p:nvPr/>
        </p:nvSpPr>
        <p:spPr>
          <a:xfrm>
            <a:off x="6348620" y="3089043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parallel_clk</a:t>
            </a:r>
            <a:endParaRPr lang="en-IN" dirty="0">
              <a:latin typeface="+mn-lt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9F877B3-EC6D-4E2B-A5A5-5503563BC8FA}"/>
              </a:ext>
            </a:extLst>
          </p:cNvPr>
          <p:cNvSpPr txBox="1"/>
          <p:nvPr/>
        </p:nvSpPr>
        <p:spPr>
          <a:xfrm>
            <a:off x="6477000" y="3895824"/>
            <a:ext cx="119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serial_clk</a:t>
            </a:r>
            <a:endParaRPr lang="en-IN" dirty="0">
              <a:latin typeface="+mn-lt"/>
            </a:endParaRPr>
          </a:p>
        </p:txBody>
      </p:sp>
      <p:sp>
        <p:nvSpPr>
          <p:cNvPr id="152" name="Arrow: Right 151">
            <a:extLst>
              <a:ext uri="{FF2B5EF4-FFF2-40B4-BE49-F238E27FC236}">
                <a16:creationId xmlns:a16="http://schemas.microsoft.com/office/drawing/2014/main" id="{47D4ACB9-5DD4-4AA7-8E33-48CB0D58F3D5}"/>
              </a:ext>
            </a:extLst>
          </p:cNvPr>
          <p:cNvSpPr/>
          <p:nvPr/>
        </p:nvSpPr>
        <p:spPr>
          <a:xfrm>
            <a:off x="609438" y="3436625"/>
            <a:ext cx="27051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8038AC7-0C7A-4B4A-9F53-A2ED8302CDAD}"/>
              </a:ext>
            </a:extLst>
          </p:cNvPr>
          <p:cNvSpPr txBox="1"/>
          <p:nvPr/>
        </p:nvSpPr>
        <p:spPr>
          <a:xfrm>
            <a:off x="1337318" y="3048937"/>
            <a:ext cx="124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serial_data</a:t>
            </a:r>
            <a:endParaRPr lang="en-IN" dirty="0">
              <a:latin typeface="+mn-lt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C503C7F-A118-4483-A218-A42AB7A18A05}"/>
              </a:ext>
            </a:extLst>
          </p:cNvPr>
          <p:cNvGrpSpPr/>
          <p:nvPr/>
        </p:nvGrpSpPr>
        <p:grpSpPr>
          <a:xfrm>
            <a:off x="570629" y="4065882"/>
            <a:ext cx="2626416" cy="762001"/>
            <a:chOff x="838200" y="2667000"/>
            <a:chExt cx="2626416" cy="762001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C07D87D-EBB9-4687-8E62-FA0484DA944E}"/>
                </a:ext>
              </a:extLst>
            </p:cNvPr>
            <p:cNvGrpSpPr/>
            <p:nvPr/>
          </p:nvGrpSpPr>
          <p:grpSpPr>
            <a:xfrm>
              <a:off x="838200" y="2667000"/>
              <a:ext cx="2626416" cy="272387"/>
              <a:chOff x="838200" y="2667000"/>
              <a:chExt cx="2626416" cy="27238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3B73E269-AB0A-4072-BC0F-E0C0899B54BB}"/>
                  </a:ext>
                </a:extLst>
              </p:cNvPr>
              <p:cNvCxnSpPr/>
              <p:nvPr/>
            </p:nvCxnSpPr>
            <p:spPr>
              <a:xfrm>
                <a:off x="838200" y="2939387"/>
                <a:ext cx="1676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42B4BE6C-6259-4C27-906E-43D5DED55DE8}"/>
                  </a:ext>
                </a:extLst>
              </p:cNvPr>
              <p:cNvGrpSpPr/>
              <p:nvPr/>
            </p:nvGrpSpPr>
            <p:grpSpPr>
              <a:xfrm>
                <a:off x="2514600" y="2667000"/>
                <a:ext cx="950016" cy="272387"/>
                <a:chOff x="617092" y="2609186"/>
                <a:chExt cx="916117" cy="459401"/>
              </a:xfrm>
            </p:grpSpPr>
            <p:grpSp>
              <p:nvGrpSpPr>
                <p:cNvPr id="21" name="Group 133">
                  <a:extLst>
                    <a:ext uri="{FF2B5EF4-FFF2-40B4-BE49-F238E27FC236}">
                      <a16:creationId xmlns:a16="http://schemas.microsoft.com/office/drawing/2014/main" id="{C164C847-D551-4534-AB61-6BB60E8ABCAE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25" name="Straight Connector 12">
                    <a:extLst>
                      <a:ext uri="{FF2B5EF4-FFF2-40B4-BE49-F238E27FC236}">
                        <a16:creationId xmlns:a16="http://schemas.microsoft.com/office/drawing/2014/main" id="{7233C23B-4775-4207-8344-701F6ECC27EF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B19F93D4-5DAD-4654-8A91-C527AC058DCD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oup 134">
                  <a:extLst>
                    <a:ext uri="{FF2B5EF4-FFF2-40B4-BE49-F238E27FC236}">
                      <a16:creationId xmlns:a16="http://schemas.microsoft.com/office/drawing/2014/main" id="{4232C63A-D3DB-4976-AD3D-0340A6C10B87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8FE8613F-3DCE-49BE-98B1-A00321EB5BAE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>
                    <a:extLst>
                      <a:ext uri="{FF2B5EF4-FFF2-40B4-BE49-F238E27FC236}">
                        <a16:creationId xmlns:a16="http://schemas.microsoft.com/office/drawing/2014/main" id="{32DAA2A4-D774-4A1E-9699-ED7998F7AD92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173149B-F2C9-4E8E-BF96-4A66D04BE238}"/>
                </a:ext>
              </a:extLst>
            </p:cNvPr>
            <p:cNvCxnSpPr>
              <a:cxnSpLocks/>
            </p:cNvCxnSpPr>
            <p:nvPr/>
          </p:nvCxnSpPr>
          <p:spPr>
            <a:xfrm>
              <a:off x="2514600" y="3048000"/>
              <a:ext cx="474118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71B0D59-625D-432E-B778-B3CD054DADB2}"/>
                </a:ext>
              </a:extLst>
            </p:cNvPr>
            <p:cNvSpPr txBox="1"/>
            <p:nvPr/>
          </p:nvSpPr>
          <p:spPr>
            <a:xfrm>
              <a:off x="2476500" y="3059669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>
                  <a:latin typeface="+mn-lt"/>
                </a:rPr>
                <a:t>1 UI</a:t>
              </a:r>
            </a:p>
          </p:txBody>
        </p:sp>
      </p:grp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24B24CAD-3B5E-472D-BD0C-849632922DE2}"/>
              </a:ext>
            </a:extLst>
          </p:cNvPr>
          <p:cNvSpPr/>
          <p:nvPr/>
        </p:nvSpPr>
        <p:spPr>
          <a:xfrm>
            <a:off x="1337318" y="5134918"/>
            <a:ext cx="3158481" cy="518558"/>
          </a:xfrm>
          <a:prstGeom prst="wedgeRectCallout">
            <a:avLst>
              <a:gd name="adj1" fmla="val -40735"/>
              <a:gd name="adj2" fmla="val -1906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7EEB4-263D-4B76-B551-C095647FA382}"/>
              </a:ext>
            </a:extLst>
          </p:cNvPr>
          <p:cNvSpPr txBox="1"/>
          <p:nvPr/>
        </p:nvSpPr>
        <p:spPr>
          <a:xfrm>
            <a:off x="1447800" y="5166114"/>
            <a:ext cx="2743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Stimulus : Ideal </a:t>
            </a:r>
            <a:r>
              <a:rPr lang="en-IN" dirty="0" err="1">
                <a:latin typeface="+mn-lt"/>
              </a:rPr>
              <a:t>datastream</a:t>
            </a:r>
            <a:endParaRPr lang="en-IN" dirty="0">
              <a:latin typeface="+mn-lt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0354ACD-216E-4D96-9C9E-A5B838108B82}"/>
              </a:ext>
            </a:extLst>
          </p:cNvPr>
          <p:cNvSpPr/>
          <p:nvPr/>
        </p:nvSpPr>
        <p:spPr>
          <a:xfrm>
            <a:off x="4606281" y="5108378"/>
            <a:ext cx="990600" cy="5334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E42004-3B20-4D30-A8C0-AC5438E826AB}"/>
              </a:ext>
            </a:extLst>
          </p:cNvPr>
          <p:cNvSpPr/>
          <p:nvPr/>
        </p:nvSpPr>
        <p:spPr>
          <a:xfrm>
            <a:off x="5872370" y="5007558"/>
            <a:ext cx="3043030" cy="686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400AFBB-15C2-4A97-900F-DD3C6859EB5D}"/>
              </a:ext>
            </a:extLst>
          </p:cNvPr>
          <p:cNvSpPr txBox="1"/>
          <p:nvPr/>
        </p:nvSpPr>
        <p:spPr>
          <a:xfrm>
            <a:off x="6248400" y="5140557"/>
            <a:ext cx="2512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Ideal scenario simulation</a:t>
            </a:r>
          </a:p>
        </p:txBody>
      </p:sp>
    </p:spTree>
    <p:extLst>
      <p:ext uri="{BB962C8B-B14F-4D97-AF65-F5344CB8AC3E}">
        <p14:creationId xmlns:p14="http://schemas.microsoft.com/office/powerpoint/2010/main" val="207666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47" grpId="0" animBg="1"/>
      <p:bldP spid="148" grpId="0" animBg="1"/>
      <p:bldP spid="150" grpId="0"/>
      <p:bldP spid="151" grpId="0"/>
      <p:bldP spid="152" grpId="0" animBg="1"/>
      <p:bldP spid="153" grpId="0"/>
      <p:bldP spid="3" grpId="0" animBg="1"/>
      <p:bldP spid="10" grpId="0"/>
      <p:bldP spid="11" grpId="0" animBg="1"/>
      <p:bldP spid="12" grpId="0" animBg="1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Importance of clocking signal in design verification: </a:t>
            </a:r>
            <a:r>
              <a:rPr lang="en-US" dirty="0" err="1"/>
              <a:t>SerDes</a:t>
            </a:r>
            <a:r>
              <a:rPr lang="en-US" dirty="0"/>
              <a:t> Illustration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9691A3D-0100-4F65-8A17-55718C3D4269}"/>
              </a:ext>
            </a:extLst>
          </p:cNvPr>
          <p:cNvSpPr/>
          <p:nvPr/>
        </p:nvSpPr>
        <p:spPr>
          <a:xfrm>
            <a:off x="3314700" y="2362200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2C3127-F364-47A7-B3F6-58934EBEB491}"/>
              </a:ext>
            </a:extLst>
          </p:cNvPr>
          <p:cNvSpPr txBox="1"/>
          <p:nvPr/>
        </p:nvSpPr>
        <p:spPr>
          <a:xfrm>
            <a:off x="3973996" y="3434834"/>
            <a:ext cx="135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solidFill>
                  <a:schemeClr val="bg1"/>
                </a:solidFill>
                <a:latin typeface="+mn-lt"/>
              </a:rPr>
              <a:t>DeSerializer</a:t>
            </a:r>
            <a:endParaRPr lang="en-IN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08CF7F3-7422-4D9B-A088-04684F40495D}"/>
              </a:ext>
            </a:extLst>
          </p:cNvPr>
          <p:cNvSpPr/>
          <p:nvPr/>
        </p:nvSpPr>
        <p:spPr>
          <a:xfrm>
            <a:off x="5829300" y="2727838"/>
            <a:ext cx="27051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75FDCD-30DB-4F0E-B4C1-8B9DA3827B05}"/>
              </a:ext>
            </a:extLst>
          </p:cNvPr>
          <p:cNvSpPr txBox="1"/>
          <p:nvPr/>
        </p:nvSpPr>
        <p:spPr>
          <a:xfrm>
            <a:off x="6140071" y="2350456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parallel_data</a:t>
            </a:r>
            <a:r>
              <a:rPr lang="en-IN" dirty="0">
                <a:latin typeface="+mn-lt"/>
              </a:rPr>
              <a:t>[7:0]</a:t>
            </a:r>
          </a:p>
        </p:txBody>
      </p:sp>
      <p:sp>
        <p:nvSpPr>
          <p:cNvPr id="147" name="Arrow: Right 146">
            <a:extLst>
              <a:ext uri="{FF2B5EF4-FFF2-40B4-BE49-F238E27FC236}">
                <a16:creationId xmlns:a16="http://schemas.microsoft.com/office/drawing/2014/main" id="{E7CBC63C-1BCA-4408-86EA-88ECE9927074}"/>
              </a:ext>
            </a:extLst>
          </p:cNvPr>
          <p:cNvSpPr/>
          <p:nvPr/>
        </p:nvSpPr>
        <p:spPr>
          <a:xfrm>
            <a:off x="5829300" y="3474476"/>
            <a:ext cx="27051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48" name="Arrow: Right 147">
            <a:extLst>
              <a:ext uri="{FF2B5EF4-FFF2-40B4-BE49-F238E27FC236}">
                <a16:creationId xmlns:a16="http://schemas.microsoft.com/office/drawing/2014/main" id="{4BCE73A0-E068-4A9F-A4F1-6E616AB9014B}"/>
              </a:ext>
            </a:extLst>
          </p:cNvPr>
          <p:cNvSpPr/>
          <p:nvPr/>
        </p:nvSpPr>
        <p:spPr>
          <a:xfrm>
            <a:off x="5829300" y="4257011"/>
            <a:ext cx="27051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F3468A2A-07CE-4BAE-B3FB-1B4663B718C1}"/>
              </a:ext>
            </a:extLst>
          </p:cNvPr>
          <p:cNvSpPr txBox="1"/>
          <p:nvPr/>
        </p:nvSpPr>
        <p:spPr>
          <a:xfrm>
            <a:off x="6348620" y="3089043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parallel_clk</a:t>
            </a:r>
            <a:endParaRPr lang="en-IN" dirty="0">
              <a:latin typeface="+mn-lt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9F877B3-EC6D-4E2B-A5A5-5503563BC8FA}"/>
              </a:ext>
            </a:extLst>
          </p:cNvPr>
          <p:cNvSpPr txBox="1"/>
          <p:nvPr/>
        </p:nvSpPr>
        <p:spPr>
          <a:xfrm>
            <a:off x="6477000" y="3895824"/>
            <a:ext cx="119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serial_clk</a:t>
            </a:r>
            <a:endParaRPr lang="en-IN" dirty="0">
              <a:latin typeface="+mn-lt"/>
            </a:endParaRPr>
          </a:p>
        </p:txBody>
      </p:sp>
      <p:sp>
        <p:nvSpPr>
          <p:cNvPr id="152" name="Arrow: Right 151">
            <a:extLst>
              <a:ext uri="{FF2B5EF4-FFF2-40B4-BE49-F238E27FC236}">
                <a16:creationId xmlns:a16="http://schemas.microsoft.com/office/drawing/2014/main" id="{47D4ACB9-5DD4-4AA7-8E33-48CB0D58F3D5}"/>
              </a:ext>
            </a:extLst>
          </p:cNvPr>
          <p:cNvSpPr/>
          <p:nvPr/>
        </p:nvSpPr>
        <p:spPr>
          <a:xfrm>
            <a:off x="609438" y="3436625"/>
            <a:ext cx="27051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8038AC7-0C7A-4B4A-9F53-A2ED8302CDAD}"/>
              </a:ext>
            </a:extLst>
          </p:cNvPr>
          <p:cNvSpPr txBox="1"/>
          <p:nvPr/>
        </p:nvSpPr>
        <p:spPr>
          <a:xfrm>
            <a:off x="1337318" y="3048937"/>
            <a:ext cx="124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serial_data</a:t>
            </a:r>
            <a:endParaRPr lang="en-IN" dirty="0">
              <a:latin typeface="+mn-lt"/>
            </a:endParaRP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24B24CAD-3B5E-472D-BD0C-849632922DE2}"/>
              </a:ext>
            </a:extLst>
          </p:cNvPr>
          <p:cNvSpPr/>
          <p:nvPr/>
        </p:nvSpPr>
        <p:spPr>
          <a:xfrm>
            <a:off x="1337318" y="5134918"/>
            <a:ext cx="3158481" cy="518558"/>
          </a:xfrm>
          <a:prstGeom prst="wedgeRectCallout">
            <a:avLst>
              <a:gd name="adj1" fmla="val -40735"/>
              <a:gd name="adj2" fmla="val -1906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7EEB4-263D-4B76-B551-C095647FA382}"/>
              </a:ext>
            </a:extLst>
          </p:cNvPr>
          <p:cNvSpPr txBox="1"/>
          <p:nvPr/>
        </p:nvSpPr>
        <p:spPr>
          <a:xfrm>
            <a:off x="1447800" y="5166114"/>
            <a:ext cx="2743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Stimulus : Real </a:t>
            </a:r>
            <a:r>
              <a:rPr lang="en-IN" dirty="0" err="1">
                <a:latin typeface="+mn-lt"/>
              </a:rPr>
              <a:t>datastream</a:t>
            </a:r>
            <a:endParaRPr lang="en-IN" dirty="0">
              <a:latin typeface="+mn-lt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0354ACD-216E-4D96-9C9E-A5B838108B82}"/>
              </a:ext>
            </a:extLst>
          </p:cNvPr>
          <p:cNvSpPr/>
          <p:nvPr/>
        </p:nvSpPr>
        <p:spPr>
          <a:xfrm>
            <a:off x="4606281" y="5108378"/>
            <a:ext cx="990600" cy="5334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E42004-3B20-4D30-A8C0-AC5438E826AB}"/>
              </a:ext>
            </a:extLst>
          </p:cNvPr>
          <p:cNvSpPr/>
          <p:nvPr/>
        </p:nvSpPr>
        <p:spPr>
          <a:xfrm>
            <a:off x="5872370" y="5007558"/>
            <a:ext cx="3043030" cy="686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400AFBB-15C2-4A97-900F-DD3C6859EB5D}"/>
              </a:ext>
            </a:extLst>
          </p:cNvPr>
          <p:cNvSpPr txBox="1"/>
          <p:nvPr/>
        </p:nvSpPr>
        <p:spPr>
          <a:xfrm>
            <a:off x="6248400" y="5140557"/>
            <a:ext cx="2512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Real scenario simulation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03A8D67-EAEC-4D20-A32A-10FDCED1852E}"/>
              </a:ext>
            </a:extLst>
          </p:cNvPr>
          <p:cNvGrpSpPr/>
          <p:nvPr/>
        </p:nvGrpSpPr>
        <p:grpSpPr>
          <a:xfrm>
            <a:off x="609438" y="4048808"/>
            <a:ext cx="2626416" cy="751792"/>
            <a:chOff x="6172200" y="2665540"/>
            <a:chExt cx="2626416" cy="751792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6E82B1D-1E72-43A8-911B-941D39943573}"/>
                </a:ext>
              </a:extLst>
            </p:cNvPr>
            <p:cNvCxnSpPr>
              <a:cxnSpLocks/>
            </p:cNvCxnSpPr>
            <p:nvPr/>
          </p:nvCxnSpPr>
          <p:spPr>
            <a:xfrm>
              <a:off x="6172200" y="2937927"/>
              <a:ext cx="2057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8C99D15A-C6CE-44F6-A87D-8D1F32DF38E1}"/>
                </a:ext>
              </a:extLst>
            </p:cNvPr>
            <p:cNvGrpSpPr/>
            <p:nvPr/>
          </p:nvGrpSpPr>
          <p:grpSpPr>
            <a:xfrm>
              <a:off x="8001162" y="2665540"/>
              <a:ext cx="797454" cy="751792"/>
              <a:chOff x="8001162" y="2665540"/>
              <a:chExt cx="797454" cy="751792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19A297E3-3012-4CEE-8B7E-9CF3F2A6DCD8}"/>
                  </a:ext>
                </a:extLst>
              </p:cNvPr>
              <p:cNvGrpSpPr/>
              <p:nvPr/>
            </p:nvGrpSpPr>
            <p:grpSpPr>
              <a:xfrm>
                <a:off x="8229600" y="2665540"/>
                <a:ext cx="569016" cy="272387"/>
                <a:chOff x="617092" y="2609186"/>
                <a:chExt cx="916117" cy="459401"/>
              </a:xfrm>
            </p:grpSpPr>
            <p:grpSp>
              <p:nvGrpSpPr>
                <p:cNvPr id="38" name="Group 133">
                  <a:extLst>
                    <a:ext uri="{FF2B5EF4-FFF2-40B4-BE49-F238E27FC236}">
                      <a16:creationId xmlns:a16="http://schemas.microsoft.com/office/drawing/2014/main" id="{804E6283-A084-40CD-A89A-C7A05B629AF8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42" name="Straight Connector 12">
                    <a:extLst>
                      <a:ext uri="{FF2B5EF4-FFF2-40B4-BE49-F238E27FC236}">
                        <a16:creationId xmlns:a16="http://schemas.microsoft.com/office/drawing/2014/main" id="{4C7C6B42-3FC1-453A-9B9E-47D71511BE20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>
                    <a:extLst>
                      <a:ext uri="{FF2B5EF4-FFF2-40B4-BE49-F238E27FC236}">
                        <a16:creationId xmlns:a16="http://schemas.microsoft.com/office/drawing/2014/main" id="{7B6EF378-6B7D-489C-8749-0197E834B6D3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Group 134">
                  <a:extLst>
                    <a:ext uri="{FF2B5EF4-FFF2-40B4-BE49-F238E27FC236}">
                      <a16:creationId xmlns:a16="http://schemas.microsoft.com/office/drawing/2014/main" id="{0E764154-F8DE-4930-A358-1C7D05099D14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351791C7-CAF8-4F8B-81EE-DCB94E5C5A36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8CF3F87E-2C5B-411D-A094-C4AB744E014B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70329808-F5FA-4EAC-BD06-B64403E7A023}"/>
                  </a:ext>
                </a:extLst>
              </p:cNvPr>
              <p:cNvCxnSpPr/>
              <p:nvPr/>
            </p:nvCxnSpPr>
            <p:spPr>
              <a:xfrm>
                <a:off x="8229600" y="3026032"/>
                <a:ext cx="283976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51B8BB9-3E41-4F5D-9A5B-51865DE6D7F2}"/>
                  </a:ext>
                </a:extLst>
              </p:cNvPr>
              <p:cNvSpPr txBox="1"/>
              <p:nvPr/>
            </p:nvSpPr>
            <p:spPr>
              <a:xfrm>
                <a:off x="8001162" y="3048000"/>
                <a:ext cx="7094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>
                    <a:latin typeface="+mn-lt"/>
                  </a:rPr>
                  <a:t>&lt;1 UI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6551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1" grpId="0" animBg="1"/>
      <p:bldP spid="12" grpId="0" animBg="1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Importance of clocking signal in design verification: </a:t>
            </a:r>
            <a:r>
              <a:rPr lang="en-US" dirty="0" err="1"/>
              <a:t>SerDes</a:t>
            </a:r>
            <a:r>
              <a:rPr lang="en-US" dirty="0"/>
              <a:t> Illustration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515E5F8-C18D-48E7-B802-9B9B053E4354}"/>
              </a:ext>
            </a:extLst>
          </p:cNvPr>
          <p:cNvGrpSpPr/>
          <p:nvPr/>
        </p:nvGrpSpPr>
        <p:grpSpPr>
          <a:xfrm>
            <a:off x="4079043" y="4185375"/>
            <a:ext cx="2625884" cy="715485"/>
            <a:chOff x="4079043" y="4185375"/>
            <a:chExt cx="2625884" cy="715485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70329808-F5FA-4EAC-BD06-B64403E7A023}"/>
                </a:ext>
              </a:extLst>
            </p:cNvPr>
            <p:cNvCxnSpPr/>
            <p:nvPr/>
          </p:nvCxnSpPr>
          <p:spPr>
            <a:xfrm>
              <a:off x="6136443" y="4533964"/>
              <a:ext cx="283976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B313996-4E97-4E5C-A947-40D2258D5F0C}"/>
                </a:ext>
              </a:extLst>
            </p:cNvPr>
            <p:cNvGrpSpPr/>
            <p:nvPr/>
          </p:nvGrpSpPr>
          <p:grpSpPr>
            <a:xfrm>
              <a:off x="4079043" y="4185375"/>
              <a:ext cx="2625884" cy="715485"/>
              <a:chOff x="2704210" y="3613811"/>
              <a:chExt cx="2625884" cy="715485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36E82B1D-1E72-43A8-911B-941D399435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04210" y="3886200"/>
                <a:ext cx="2057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19A297E3-3012-4CEE-8B7E-9CF3F2A6DCD8}"/>
                  </a:ext>
                </a:extLst>
              </p:cNvPr>
              <p:cNvGrpSpPr/>
              <p:nvPr/>
            </p:nvGrpSpPr>
            <p:grpSpPr>
              <a:xfrm>
                <a:off x="4761078" y="3613811"/>
                <a:ext cx="569016" cy="272387"/>
                <a:chOff x="617092" y="2609186"/>
                <a:chExt cx="916117" cy="459401"/>
              </a:xfrm>
            </p:grpSpPr>
            <p:grpSp>
              <p:nvGrpSpPr>
                <p:cNvPr id="38" name="Group 133">
                  <a:extLst>
                    <a:ext uri="{FF2B5EF4-FFF2-40B4-BE49-F238E27FC236}">
                      <a16:creationId xmlns:a16="http://schemas.microsoft.com/office/drawing/2014/main" id="{804E6283-A084-40CD-A89A-C7A05B629AF8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42" name="Straight Connector 12">
                    <a:extLst>
                      <a:ext uri="{FF2B5EF4-FFF2-40B4-BE49-F238E27FC236}">
                        <a16:creationId xmlns:a16="http://schemas.microsoft.com/office/drawing/2014/main" id="{4C7C6B42-3FC1-453A-9B9E-47D71511BE20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>
                    <a:extLst>
                      <a:ext uri="{FF2B5EF4-FFF2-40B4-BE49-F238E27FC236}">
                        <a16:creationId xmlns:a16="http://schemas.microsoft.com/office/drawing/2014/main" id="{7B6EF378-6B7D-489C-8749-0197E834B6D3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Group 134">
                  <a:extLst>
                    <a:ext uri="{FF2B5EF4-FFF2-40B4-BE49-F238E27FC236}">
                      <a16:creationId xmlns:a16="http://schemas.microsoft.com/office/drawing/2014/main" id="{0E764154-F8DE-4930-A358-1C7D05099D14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351791C7-CAF8-4F8B-81EE-DCB94E5C5A36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8CF3F87E-2C5B-411D-A094-C4AB744E014B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51B8BB9-3E41-4F5D-9A5B-51865DE6D7F2}"/>
                  </a:ext>
                </a:extLst>
              </p:cNvPr>
              <p:cNvSpPr txBox="1"/>
              <p:nvPr/>
            </p:nvSpPr>
            <p:spPr>
              <a:xfrm>
                <a:off x="4533900" y="3959964"/>
                <a:ext cx="6858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>
                    <a:latin typeface="+mn-lt"/>
                  </a:rPr>
                  <a:t>&lt;1UI</a:t>
                </a:r>
              </a:p>
            </p:txBody>
          </p:sp>
        </p:grp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FAAE431-F227-4AE9-9DBB-219EC539D8F5}"/>
              </a:ext>
            </a:extLst>
          </p:cNvPr>
          <p:cNvGrpSpPr/>
          <p:nvPr/>
        </p:nvGrpSpPr>
        <p:grpSpPr>
          <a:xfrm>
            <a:off x="4270433" y="2915452"/>
            <a:ext cx="2626416" cy="762001"/>
            <a:chOff x="838200" y="2667000"/>
            <a:chExt cx="2626416" cy="762001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C181E178-86E6-4B70-BE47-A4F845631A41}"/>
                </a:ext>
              </a:extLst>
            </p:cNvPr>
            <p:cNvGrpSpPr/>
            <p:nvPr/>
          </p:nvGrpSpPr>
          <p:grpSpPr>
            <a:xfrm>
              <a:off x="838200" y="2667000"/>
              <a:ext cx="2626416" cy="272387"/>
              <a:chOff x="838200" y="2667000"/>
              <a:chExt cx="2626416" cy="272387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979C11E4-0B78-4A67-A685-6E40469EB918}"/>
                  </a:ext>
                </a:extLst>
              </p:cNvPr>
              <p:cNvCxnSpPr/>
              <p:nvPr/>
            </p:nvCxnSpPr>
            <p:spPr>
              <a:xfrm>
                <a:off x="838200" y="2939387"/>
                <a:ext cx="1676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4E6E9D08-DF3C-48B9-A677-B147932BE64C}"/>
                  </a:ext>
                </a:extLst>
              </p:cNvPr>
              <p:cNvGrpSpPr/>
              <p:nvPr/>
            </p:nvGrpSpPr>
            <p:grpSpPr>
              <a:xfrm>
                <a:off x="2514600" y="2667000"/>
                <a:ext cx="950016" cy="272387"/>
                <a:chOff x="617092" y="2609186"/>
                <a:chExt cx="916117" cy="459401"/>
              </a:xfrm>
            </p:grpSpPr>
            <p:grpSp>
              <p:nvGrpSpPr>
                <p:cNvPr id="50" name="Group 133">
                  <a:extLst>
                    <a:ext uri="{FF2B5EF4-FFF2-40B4-BE49-F238E27FC236}">
                      <a16:creationId xmlns:a16="http://schemas.microsoft.com/office/drawing/2014/main" id="{2E71DEE3-CF1D-4F40-A620-AAFDFD546171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54" name="Straight Connector 12">
                    <a:extLst>
                      <a:ext uri="{FF2B5EF4-FFF2-40B4-BE49-F238E27FC236}">
                        <a16:creationId xmlns:a16="http://schemas.microsoft.com/office/drawing/2014/main" id="{9FFB88D5-78C2-44D3-AC9D-1133C1E0C8D9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>
                    <a:extLst>
                      <a:ext uri="{FF2B5EF4-FFF2-40B4-BE49-F238E27FC236}">
                        <a16:creationId xmlns:a16="http://schemas.microsoft.com/office/drawing/2014/main" id="{4369B4EA-DE46-457D-B892-260E8A63D2A1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1" name="Group 134">
                  <a:extLst>
                    <a:ext uri="{FF2B5EF4-FFF2-40B4-BE49-F238E27FC236}">
                      <a16:creationId xmlns:a16="http://schemas.microsoft.com/office/drawing/2014/main" id="{85B3B709-03A5-46CA-B2E5-B5ACA956C08D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52" name="Straight Connector 51">
                    <a:extLst>
                      <a:ext uri="{FF2B5EF4-FFF2-40B4-BE49-F238E27FC236}">
                        <a16:creationId xmlns:a16="http://schemas.microsoft.com/office/drawing/2014/main" id="{F6B449C3-7771-4BB8-BFE1-922434F49EC8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>
                    <a:extLst>
                      <a:ext uri="{FF2B5EF4-FFF2-40B4-BE49-F238E27FC236}">
                        <a16:creationId xmlns:a16="http://schemas.microsoft.com/office/drawing/2014/main" id="{0FB879DE-9522-4A61-A775-62E7956A5F1F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84CB0DF7-1830-436D-9A02-5997E349ECBF}"/>
                </a:ext>
              </a:extLst>
            </p:cNvPr>
            <p:cNvCxnSpPr>
              <a:cxnSpLocks/>
            </p:cNvCxnSpPr>
            <p:nvPr/>
          </p:nvCxnSpPr>
          <p:spPr>
            <a:xfrm>
              <a:off x="2514600" y="3048000"/>
              <a:ext cx="474118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CC24E54-73E7-461D-930E-B1606B9FAEDC}"/>
                </a:ext>
              </a:extLst>
            </p:cNvPr>
            <p:cNvSpPr txBox="1"/>
            <p:nvPr/>
          </p:nvSpPr>
          <p:spPr>
            <a:xfrm>
              <a:off x="2476500" y="3059669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>
                  <a:latin typeface="+mn-lt"/>
                </a:rPr>
                <a:t>1 UI</a:t>
              </a:r>
            </a:p>
          </p:txBody>
        </p: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B68CDE8-732B-4B98-85C6-3B63F939F90B}"/>
              </a:ext>
            </a:extLst>
          </p:cNvPr>
          <p:cNvCxnSpPr>
            <a:cxnSpLocks/>
          </p:cNvCxnSpPr>
          <p:nvPr/>
        </p:nvCxnSpPr>
        <p:spPr>
          <a:xfrm>
            <a:off x="5946833" y="2171764"/>
            <a:ext cx="0" cy="343046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585CA02-4C31-47CC-A536-AB8AD345CD7B}"/>
              </a:ext>
            </a:extLst>
          </p:cNvPr>
          <p:cNvCxnSpPr>
            <a:cxnSpLocks/>
          </p:cNvCxnSpPr>
          <p:nvPr/>
        </p:nvCxnSpPr>
        <p:spPr>
          <a:xfrm>
            <a:off x="6428496" y="2171764"/>
            <a:ext cx="0" cy="343046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4836FC-3468-4F97-9A59-323CBF72A937}"/>
              </a:ext>
            </a:extLst>
          </p:cNvPr>
          <p:cNvGrpSpPr/>
          <p:nvPr/>
        </p:nvGrpSpPr>
        <p:grpSpPr>
          <a:xfrm>
            <a:off x="4059407" y="2513060"/>
            <a:ext cx="2839101" cy="219829"/>
            <a:chOff x="2684574" y="1941496"/>
            <a:chExt cx="2839101" cy="21982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3703212-F01E-4933-A206-171B1F20DDB3}"/>
                </a:ext>
              </a:extLst>
            </p:cNvPr>
            <p:cNvGrpSpPr/>
            <p:nvPr/>
          </p:nvGrpSpPr>
          <p:grpSpPr>
            <a:xfrm>
              <a:off x="4106407" y="1944377"/>
              <a:ext cx="954441" cy="216948"/>
              <a:chOff x="3287748" y="4420321"/>
              <a:chExt cx="642478" cy="156497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0BFDF8C5-EC32-463A-A670-454C2AD0C0F4}"/>
                  </a:ext>
                </a:extLst>
              </p:cNvPr>
              <p:cNvGrpSpPr/>
              <p:nvPr/>
            </p:nvGrpSpPr>
            <p:grpSpPr>
              <a:xfrm flipH="1" flipV="1">
                <a:off x="3609495" y="4420786"/>
                <a:ext cx="320731" cy="156032"/>
                <a:chOff x="617092" y="2609186"/>
                <a:chExt cx="916117" cy="459401"/>
              </a:xfrm>
            </p:grpSpPr>
            <p:grpSp>
              <p:nvGrpSpPr>
                <p:cNvPr id="59" name="Group 133">
                  <a:extLst>
                    <a:ext uri="{FF2B5EF4-FFF2-40B4-BE49-F238E27FC236}">
                      <a16:creationId xmlns:a16="http://schemas.microsoft.com/office/drawing/2014/main" id="{2FEFCBE1-D0FC-4BA9-9AC2-E0307AFEF7E2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63" name="Straight Connector 12">
                    <a:extLst>
                      <a:ext uri="{FF2B5EF4-FFF2-40B4-BE49-F238E27FC236}">
                        <a16:creationId xmlns:a16="http://schemas.microsoft.com/office/drawing/2014/main" id="{DF079D67-C8F7-4E34-9B6D-297C38F64BC6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>
                    <a:extLst>
                      <a:ext uri="{FF2B5EF4-FFF2-40B4-BE49-F238E27FC236}">
                        <a16:creationId xmlns:a16="http://schemas.microsoft.com/office/drawing/2014/main" id="{6D15CC30-F14C-4EE7-AAD1-FAE48C2CF12C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0" name="Group 134">
                  <a:extLst>
                    <a:ext uri="{FF2B5EF4-FFF2-40B4-BE49-F238E27FC236}">
                      <a16:creationId xmlns:a16="http://schemas.microsoft.com/office/drawing/2014/main" id="{D4D7AED9-BBC3-4A2A-9C2C-29AB8ED8C9F3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D0F1344E-C558-45AB-8AC2-DE1B85B87458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>
                    <a:extLst>
                      <a:ext uri="{FF2B5EF4-FFF2-40B4-BE49-F238E27FC236}">
                        <a16:creationId xmlns:a16="http://schemas.microsoft.com/office/drawing/2014/main" id="{738719FE-4C83-40D1-B79D-60C535845993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D637B991-7875-4E41-B1C4-AE70859722DA}"/>
                  </a:ext>
                </a:extLst>
              </p:cNvPr>
              <p:cNvGrpSpPr/>
              <p:nvPr/>
            </p:nvGrpSpPr>
            <p:grpSpPr>
              <a:xfrm flipH="1" flipV="1">
                <a:off x="3287748" y="4420321"/>
                <a:ext cx="320731" cy="156032"/>
                <a:chOff x="617092" y="2609186"/>
                <a:chExt cx="916117" cy="459401"/>
              </a:xfrm>
            </p:grpSpPr>
            <p:grpSp>
              <p:nvGrpSpPr>
                <p:cNvPr id="66" name="Group 133">
                  <a:extLst>
                    <a:ext uri="{FF2B5EF4-FFF2-40B4-BE49-F238E27FC236}">
                      <a16:creationId xmlns:a16="http://schemas.microsoft.com/office/drawing/2014/main" id="{437A1697-37BB-4FAF-B8F0-D87D22CB3517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70" name="Straight Connector 12">
                    <a:extLst>
                      <a:ext uri="{FF2B5EF4-FFF2-40B4-BE49-F238E27FC236}">
                        <a16:creationId xmlns:a16="http://schemas.microsoft.com/office/drawing/2014/main" id="{F6D2DC90-5F7A-49BA-9754-4D0388D80EDD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>
                    <a:extLst>
                      <a:ext uri="{FF2B5EF4-FFF2-40B4-BE49-F238E27FC236}">
                        <a16:creationId xmlns:a16="http://schemas.microsoft.com/office/drawing/2014/main" id="{38E0D065-3A92-4AA2-9F66-B03E4FE71FA7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7" name="Group 134">
                  <a:extLst>
                    <a:ext uri="{FF2B5EF4-FFF2-40B4-BE49-F238E27FC236}">
                      <a16:creationId xmlns:a16="http://schemas.microsoft.com/office/drawing/2014/main" id="{361FA9CD-323C-44C0-9D79-8BC486726E7C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77E9008E-7D56-4691-AC0C-2D311422E58D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47824D33-4166-4C71-91BD-5C472B2F42AA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CC245EE4-D45A-4F92-B2F5-AC43E1B82039}"/>
                </a:ext>
              </a:extLst>
            </p:cNvPr>
            <p:cNvGrpSpPr/>
            <p:nvPr/>
          </p:nvGrpSpPr>
          <p:grpSpPr>
            <a:xfrm>
              <a:off x="3159717" y="1941496"/>
              <a:ext cx="954441" cy="216948"/>
              <a:chOff x="3287748" y="4420321"/>
              <a:chExt cx="642478" cy="156497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1E4AB6AC-013C-44A6-AAC7-5FE129729FE4}"/>
                  </a:ext>
                </a:extLst>
              </p:cNvPr>
              <p:cNvGrpSpPr/>
              <p:nvPr/>
            </p:nvGrpSpPr>
            <p:grpSpPr>
              <a:xfrm flipH="1" flipV="1">
                <a:off x="3609495" y="4420786"/>
                <a:ext cx="320731" cy="156032"/>
                <a:chOff x="617092" y="2609186"/>
                <a:chExt cx="916117" cy="459401"/>
              </a:xfrm>
            </p:grpSpPr>
            <p:grpSp>
              <p:nvGrpSpPr>
                <p:cNvPr id="81" name="Group 133">
                  <a:extLst>
                    <a:ext uri="{FF2B5EF4-FFF2-40B4-BE49-F238E27FC236}">
                      <a16:creationId xmlns:a16="http://schemas.microsoft.com/office/drawing/2014/main" id="{00CC332F-8521-4B88-AF11-3BECF3115E3B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85" name="Straight Connector 12">
                    <a:extLst>
                      <a:ext uri="{FF2B5EF4-FFF2-40B4-BE49-F238E27FC236}">
                        <a16:creationId xmlns:a16="http://schemas.microsoft.com/office/drawing/2014/main" id="{6AF602ED-48AB-423C-BA80-D951C4A2107D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>
                    <a:extLst>
                      <a:ext uri="{FF2B5EF4-FFF2-40B4-BE49-F238E27FC236}">
                        <a16:creationId xmlns:a16="http://schemas.microsoft.com/office/drawing/2014/main" id="{F2261E7F-6434-4610-9070-B108D29ADD1F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2" name="Group 134">
                  <a:extLst>
                    <a:ext uri="{FF2B5EF4-FFF2-40B4-BE49-F238E27FC236}">
                      <a16:creationId xmlns:a16="http://schemas.microsoft.com/office/drawing/2014/main" id="{5FEF6607-FA33-489B-8FFD-A555B177C3D5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83" name="Straight Connector 82">
                    <a:extLst>
                      <a:ext uri="{FF2B5EF4-FFF2-40B4-BE49-F238E27FC236}">
                        <a16:creationId xmlns:a16="http://schemas.microsoft.com/office/drawing/2014/main" id="{A5825332-77DE-44F6-8387-1798EBD11A63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>
                    <a:extLst>
                      <a:ext uri="{FF2B5EF4-FFF2-40B4-BE49-F238E27FC236}">
                        <a16:creationId xmlns:a16="http://schemas.microsoft.com/office/drawing/2014/main" id="{87645DE2-269F-4C3A-A822-3E75F8FC0DE5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7B95F137-4275-4AD1-ACCF-D3BF16DF4866}"/>
                  </a:ext>
                </a:extLst>
              </p:cNvPr>
              <p:cNvGrpSpPr/>
              <p:nvPr/>
            </p:nvGrpSpPr>
            <p:grpSpPr>
              <a:xfrm flipH="1" flipV="1">
                <a:off x="3287748" y="4420321"/>
                <a:ext cx="320731" cy="156032"/>
                <a:chOff x="617092" y="2609186"/>
                <a:chExt cx="916117" cy="459401"/>
              </a:xfrm>
            </p:grpSpPr>
            <p:grpSp>
              <p:nvGrpSpPr>
                <p:cNvPr id="75" name="Group 133">
                  <a:extLst>
                    <a:ext uri="{FF2B5EF4-FFF2-40B4-BE49-F238E27FC236}">
                      <a16:creationId xmlns:a16="http://schemas.microsoft.com/office/drawing/2014/main" id="{24B63366-2A3C-4A40-9E8D-AEDF259F0C1E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79" name="Straight Connector 12">
                    <a:extLst>
                      <a:ext uri="{FF2B5EF4-FFF2-40B4-BE49-F238E27FC236}">
                        <a16:creationId xmlns:a16="http://schemas.microsoft.com/office/drawing/2014/main" id="{178C3FD0-2518-4208-A0BA-03B08B6EDD4F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>
                    <a:extLst>
                      <a:ext uri="{FF2B5EF4-FFF2-40B4-BE49-F238E27FC236}">
                        <a16:creationId xmlns:a16="http://schemas.microsoft.com/office/drawing/2014/main" id="{E061589B-0415-4DAC-BE8B-27D607988630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6" name="Group 134">
                  <a:extLst>
                    <a:ext uri="{FF2B5EF4-FFF2-40B4-BE49-F238E27FC236}">
                      <a16:creationId xmlns:a16="http://schemas.microsoft.com/office/drawing/2014/main" id="{149E68C5-6988-4D22-9A6D-20480A086D7C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77" name="Straight Connector 76">
                    <a:extLst>
                      <a:ext uri="{FF2B5EF4-FFF2-40B4-BE49-F238E27FC236}">
                        <a16:creationId xmlns:a16="http://schemas.microsoft.com/office/drawing/2014/main" id="{580C376F-7160-4EE5-8A9F-B01E3FBB4F08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>
                    <a:extLst>
                      <a:ext uri="{FF2B5EF4-FFF2-40B4-BE49-F238E27FC236}">
                        <a16:creationId xmlns:a16="http://schemas.microsoft.com/office/drawing/2014/main" id="{5CDDE6A0-94A7-4B84-A319-D3F615B38614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FCC22E2A-E23B-4F4E-9623-1279640D7246}"/>
                </a:ext>
              </a:extLst>
            </p:cNvPr>
            <p:cNvGrpSpPr/>
            <p:nvPr/>
          </p:nvGrpSpPr>
          <p:grpSpPr>
            <a:xfrm flipH="1" flipV="1">
              <a:off x="2684574" y="1942141"/>
              <a:ext cx="476466" cy="216303"/>
              <a:chOff x="617092" y="2609186"/>
              <a:chExt cx="916117" cy="459401"/>
            </a:xfrm>
          </p:grpSpPr>
          <p:grpSp>
            <p:nvGrpSpPr>
              <p:cNvPr id="96" name="Group 133">
                <a:extLst>
                  <a:ext uri="{FF2B5EF4-FFF2-40B4-BE49-F238E27FC236}">
                    <a16:creationId xmlns:a16="http://schemas.microsoft.com/office/drawing/2014/main" id="{5C776580-E799-40AA-85FA-459A50A1BF5B}"/>
                  </a:ext>
                </a:extLst>
              </p:cNvPr>
              <p:cNvGrpSpPr/>
              <p:nvPr/>
            </p:nvGrpSpPr>
            <p:grpSpPr>
              <a:xfrm>
                <a:off x="617092" y="2609186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00" name="Straight Connector 12">
                  <a:extLst>
                    <a:ext uri="{FF2B5EF4-FFF2-40B4-BE49-F238E27FC236}">
                      <a16:creationId xmlns:a16="http://schemas.microsoft.com/office/drawing/2014/main" id="{4632CE91-89E5-4E3F-B606-B49CCA16FA63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0CD7A95C-D3EE-4235-9D15-BD28C0355079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7" name="Group 134">
                <a:extLst>
                  <a:ext uri="{FF2B5EF4-FFF2-40B4-BE49-F238E27FC236}">
                    <a16:creationId xmlns:a16="http://schemas.microsoft.com/office/drawing/2014/main" id="{66808C90-38EE-404C-95C3-53A6CEA7B054}"/>
                  </a:ext>
                </a:extLst>
              </p:cNvPr>
              <p:cNvGrpSpPr/>
              <p:nvPr/>
            </p:nvGrpSpPr>
            <p:grpSpPr>
              <a:xfrm flipV="1">
                <a:off x="1076009" y="2609615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83CC4CED-E86B-47C9-95CC-D14908B72273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125CD413-A99B-44D7-9874-0E8597B92824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1A34743C-D525-40BF-BB3A-6B5F705D0696}"/>
                </a:ext>
              </a:extLst>
            </p:cNvPr>
            <p:cNvGrpSpPr/>
            <p:nvPr/>
          </p:nvGrpSpPr>
          <p:grpSpPr>
            <a:xfrm flipH="1" flipV="1">
              <a:off x="5047209" y="1941496"/>
              <a:ext cx="476466" cy="216303"/>
              <a:chOff x="617092" y="2609186"/>
              <a:chExt cx="916117" cy="459401"/>
            </a:xfrm>
          </p:grpSpPr>
          <p:grpSp>
            <p:nvGrpSpPr>
              <p:cNvPr id="103" name="Group 133">
                <a:extLst>
                  <a:ext uri="{FF2B5EF4-FFF2-40B4-BE49-F238E27FC236}">
                    <a16:creationId xmlns:a16="http://schemas.microsoft.com/office/drawing/2014/main" id="{DF1449B7-89AB-4A01-AC77-BD8DCCA0BF86}"/>
                  </a:ext>
                </a:extLst>
              </p:cNvPr>
              <p:cNvGrpSpPr/>
              <p:nvPr/>
            </p:nvGrpSpPr>
            <p:grpSpPr>
              <a:xfrm>
                <a:off x="617092" y="2609186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07" name="Straight Connector 12">
                  <a:extLst>
                    <a:ext uri="{FF2B5EF4-FFF2-40B4-BE49-F238E27FC236}">
                      <a16:creationId xmlns:a16="http://schemas.microsoft.com/office/drawing/2014/main" id="{78F39914-EDD7-4BB4-B889-EEAB19152B5D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0EB45897-A34A-4C28-8857-8CA59B94DB0B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Group 134">
                <a:extLst>
                  <a:ext uri="{FF2B5EF4-FFF2-40B4-BE49-F238E27FC236}">
                    <a16:creationId xmlns:a16="http://schemas.microsoft.com/office/drawing/2014/main" id="{FF872E2D-91DD-445D-A4AC-AB33C31DE3C3}"/>
                  </a:ext>
                </a:extLst>
              </p:cNvPr>
              <p:cNvGrpSpPr/>
              <p:nvPr/>
            </p:nvGrpSpPr>
            <p:grpSpPr>
              <a:xfrm flipV="1">
                <a:off x="1076009" y="2609615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5E1B199D-5BED-4E8F-AE5C-3D1954352DE3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E802FFA8-B633-40CB-BFC0-9F6C089A5B59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6015F39-ACDA-4A98-9A6B-8AA52AC826D8}"/>
              </a:ext>
            </a:extLst>
          </p:cNvPr>
          <p:cNvGrpSpPr/>
          <p:nvPr/>
        </p:nvGrpSpPr>
        <p:grpSpPr>
          <a:xfrm>
            <a:off x="4057748" y="3849383"/>
            <a:ext cx="2839101" cy="219828"/>
            <a:chOff x="4057748" y="3849383"/>
            <a:chExt cx="2839101" cy="219828"/>
          </a:xfrm>
        </p:grpSpPr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9FAABE02-5DD3-4768-95A9-ACA8DA677072}"/>
                </a:ext>
              </a:extLst>
            </p:cNvPr>
            <p:cNvGrpSpPr/>
            <p:nvPr/>
          </p:nvGrpSpPr>
          <p:grpSpPr>
            <a:xfrm flipH="1" flipV="1">
              <a:off x="6135910" y="3852908"/>
              <a:ext cx="298111" cy="216303"/>
              <a:chOff x="617092" y="2609186"/>
              <a:chExt cx="916117" cy="459401"/>
            </a:xfrm>
          </p:grpSpPr>
          <p:grpSp>
            <p:nvGrpSpPr>
              <p:cNvPr id="154" name="Group 133">
                <a:extLst>
                  <a:ext uri="{FF2B5EF4-FFF2-40B4-BE49-F238E27FC236}">
                    <a16:creationId xmlns:a16="http://schemas.microsoft.com/office/drawing/2014/main" id="{32E96FCB-9281-4F5B-9D62-5B61C481E321}"/>
                  </a:ext>
                </a:extLst>
              </p:cNvPr>
              <p:cNvGrpSpPr/>
              <p:nvPr/>
            </p:nvGrpSpPr>
            <p:grpSpPr>
              <a:xfrm>
                <a:off x="617092" y="2609186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58" name="Straight Connector 12">
                  <a:extLst>
                    <a:ext uri="{FF2B5EF4-FFF2-40B4-BE49-F238E27FC236}">
                      <a16:creationId xmlns:a16="http://schemas.microsoft.com/office/drawing/2014/main" id="{0D5711E2-E0EB-4B64-91BE-D2ACABE353D4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C4F2A37C-9A58-4734-A5AA-B863553E1EC9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5" name="Group 134">
                <a:extLst>
                  <a:ext uri="{FF2B5EF4-FFF2-40B4-BE49-F238E27FC236}">
                    <a16:creationId xmlns:a16="http://schemas.microsoft.com/office/drawing/2014/main" id="{626900F1-E667-49DF-A9A9-AF2DA63254C4}"/>
                  </a:ext>
                </a:extLst>
              </p:cNvPr>
              <p:cNvGrpSpPr/>
              <p:nvPr/>
            </p:nvGrpSpPr>
            <p:grpSpPr>
              <a:xfrm flipV="1">
                <a:off x="1076009" y="2609615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F48DC79E-DBE0-4F87-855A-ADC9684CB35F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F544ACC3-297C-4BC7-95FC-7EB68730A58B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DBFCD6A-B05E-4C3A-B564-E5BEB1AB2042}"/>
                </a:ext>
              </a:extLst>
            </p:cNvPr>
            <p:cNvGrpSpPr/>
            <p:nvPr/>
          </p:nvGrpSpPr>
          <p:grpSpPr>
            <a:xfrm>
              <a:off x="4057748" y="3849383"/>
              <a:ext cx="2839101" cy="219183"/>
              <a:chOff x="4057748" y="3849383"/>
              <a:chExt cx="2839101" cy="219183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73F591A3-7FFE-43DC-91C8-228CB7B995A9}"/>
                  </a:ext>
                </a:extLst>
              </p:cNvPr>
              <p:cNvGrpSpPr/>
              <p:nvPr/>
            </p:nvGrpSpPr>
            <p:grpSpPr>
              <a:xfrm flipH="1" flipV="1">
                <a:off x="5479580" y="3852263"/>
                <a:ext cx="664371" cy="216303"/>
                <a:chOff x="617092" y="2609186"/>
                <a:chExt cx="916117" cy="459401"/>
              </a:xfrm>
            </p:grpSpPr>
            <p:grpSp>
              <p:nvGrpSpPr>
                <p:cNvPr id="142" name="Group 133">
                  <a:extLst>
                    <a:ext uri="{FF2B5EF4-FFF2-40B4-BE49-F238E27FC236}">
                      <a16:creationId xmlns:a16="http://schemas.microsoft.com/office/drawing/2014/main" id="{0E5115FE-08F4-4819-9DC7-06DBA554F846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146" name="Straight Connector 12">
                    <a:extLst>
                      <a:ext uri="{FF2B5EF4-FFF2-40B4-BE49-F238E27FC236}">
                        <a16:creationId xmlns:a16="http://schemas.microsoft.com/office/drawing/2014/main" id="{1C38D64F-D2D6-40C8-B1F5-CB56FFC224B8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>
                    <a:extLst>
                      <a:ext uri="{FF2B5EF4-FFF2-40B4-BE49-F238E27FC236}">
                        <a16:creationId xmlns:a16="http://schemas.microsoft.com/office/drawing/2014/main" id="{0A7859EA-C047-41C9-ADBA-881DE485266C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Group 134">
                  <a:extLst>
                    <a:ext uri="{FF2B5EF4-FFF2-40B4-BE49-F238E27FC236}">
                      <a16:creationId xmlns:a16="http://schemas.microsoft.com/office/drawing/2014/main" id="{DE5BE97C-B519-4B30-B283-01CE7F1348EE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144" name="Straight Connector 143">
                    <a:extLst>
                      <a:ext uri="{FF2B5EF4-FFF2-40B4-BE49-F238E27FC236}">
                        <a16:creationId xmlns:a16="http://schemas.microsoft.com/office/drawing/2014/main" id="{15A390C4-45E6-47EA-A1BA-A9A55C939AB9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>
                    <a:extLst>
                      <a:ext uri="{FF2B5EF4-FFF2-40B4-BE49-F238E27FC236}">
                        <a16:creationId xmlns:a16="http://schemas.microsoft.com/office/drawing/2014/main" id="{184AA9B3-1B6E-4B48-8E0F-603B11D68E2F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1340B1F0-7D7C-40E4-8902-E2DB5ECD96F7}"/>
                  </a:ext>
                </a:extLst>
              </p:cNvPr>
              <p:cNvGrpSpPr/>
              <p:nvPr/>
            </p:nvGrpSpPr>
            <p:grpSpPr>
              <a:xfrm>
                <a:off x="4532891" y="3849383"/>
                <a:ext cx="954441" cy="216948"/>
                <a:chOff x="3287748" y="4420321"/>
                <a:chExt cx="642478" cy="156497"/>
              </a:xfrm>
            </p:grpSpPr>
            <p:grpSp>
              <p:nvGrpSpPr>
                <p:cNvPr id="126" name="Group 125">
                  <a:extLst>
                    <a:ext uri="{FF2B5EF4-FFF2-40B4-BE49-F238E27FC236}">
                      <a16:creationId xmlns:a16="http://schemas.microsoft.com/office/drawing/2014/main" id="{3E8BC9B9-8A7C-49DB-80D4-4ADC7059F386}"/>
                    </a:ext>
                  </a:extLst>
                </p:cNvPr>
                <p:cNvGrpSpPr/>
                <p:nvPr/>
              </p:nvGrpSpPr>
              <p:grpSpPr>
                <a:xfrm flipH="1" flipV="1">
                  <a:off x="3609495" y="4420786"/>
                  <a:ext cx="320731" cy="156032"/>
                  <a:chOff x="617092" y="2609186"/>
                  <a:chExt cx="916117" cy="459401"/>
                </a:xfrm>
              </p:grpSpPr>
              <p:grpSp>
                <p:nvGrpSpPr>
                  <p:cNvPr id="134" name="Group 133">
                    <a:extLst>
                      <a:ext uri="{FF2B5EF4-FFF2-40B4-BE49-F238E27FC236}">
                        <a16:creationId xmlns:a16="http://schemas.microsoft.com/office/drawing/2014/main" id="{FC620EFB-3447-4422-9522-5CD997EC3D3C}"/>
                      </a:ext>
                    </a:extLst>
                  </p:cNvPr>
                  <p:cNvGrpSpPr/>
                  <p:nvPr/>
                </p:nvGrpSpPr>
                <p:grpSpPr>
                  <a:xfrm>
                    <a:off x="617092" y="2609186"/>
                    <a:ext cx="457200" cy="458972"/>
                    <a:chOff x="617092" y="2609186"/>
                    <a:chExt cx="457200" cy="458972"/>
                  </a:xfrm>
                </p:grpSpPr>
                <p:cxnSp>
                  <p:nvCxnSpPr>
                    <p:cNvPr id="138" name="Straight Connector 12">
                      <a:extLst>
                        <a:ext uri="{FF2B5EF4-FFF2-40B4-BE49-F238E27FC236}">
                          <a16:creationId xmlns:a16="http://schemas.microsoft.com/office/drawing/2014/main" id="{E0877314-F9C9-4DEF-934D-ADDDC5F678B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17669" y="2610958"/>
                      <a:ext cx="0" cy="45720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" name="Straight Connector 138">
                      <a:extLst>
                        <a:ext uri="{FF2B5EF4-FFF2-40B4-BE49-F238E27FC236}">
                          <a16:creationId xmlns:a16="http://schemas.microsoft.com/office/drawing/2014/main" id="{57C988BE-F68B-42FF-BB82-6D09BA1D2D96}"/>
                        </a:ext>
                      </a:extLst>
                    </p:cNvPr>
                    <p:cNvCxnSpPr/>
                    <p:nvPr/>
                  </p:nvCxnSpPr>
                  <p:spPr>
                    <a:xfrm rot="16200000">
                      <a:off x="845692" y="2380586"/>
                      <a:ext cx="0" cy="45720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5" name="Group 134">
                    <a:extLst>
                      <a:ext uri="{FF2B5EF4-FFF2-40B4-BE49-F238E27FC236}">
                        <a16:creationId xmlns:a16="http://schemas.microsoft.com/office/drawing/2014/main" id="{AF7482E3-FA75-412F-AE45-A34C2A5F8DF5}"/>
                      </a:ext>
                    </a:extLst>
                  </p:cNvPr>
                  <p:cNvGrpSpPr/>
                  <p:nvPr/>
                </p:nvGrpSpPr>
                <p:grpSpPr>
                  <a:xfrm flipV="1">
                    <a:off x="1076009" y="2609615"/>
                    <a:ext cx="457200" cy="458972"/>
                    <a:chOff x="617092" y="2609186"/>
                    <a:chExt cx="457200" cy="458972"/>
                  </a:xfrm>
                </p:grpSpPr>
                <p:cxnSp>
                  <p:nvCxnSpPr>
                    <p:cNvPr id="136" name="Straight Connector 135">
                      <a:extLst>
                        <a:ext uri="{FF2B5EF4-FFF2-40B4-BE49-F238E27FC236}">
                          <a16:creationId xmlns:a16="http://schemas.microsoft.com/office/drawing/2014/main" id="{876FD901-9440-4DBC-B4DD-850AED14DB5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17669" y="2610958"/>
                      <a:ext cx="0" cy="45720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Straight Connector 136">
                      <a:extLst>
                        <a:ext uri="{FF2B5EF4-FFF2-40B4-BE49-F238E27FC236}">
                          <a16:creationId xmlns:a16="http://schemas.microsoft.com/office/drawing/2014/main" id="{27683E1A-8E57-49ED-83A3-31B45CC49104}"/>
                        </a:ext>
                      </a:extLst>
                    </p:cNvPr>
                    <p:cNvCxnSpPr/>
                    <p:nvPr/>
                  </p:nvCxnSpPr>
                  <p:spPr>
                    <a:xfrm rot="16200000">
                      <a:off x="845692" y="2380586"/>
                      <a:ext cx="0" cy="45720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27" name="Group 126">
                  <a:extLst>
                    <a:ext uri="{FF2B5EF4-FFF2-40B4-BE49-F238E27FC236}">
                      <a16:creationId xmlns:a16="http://schemas.microsoft.com/office/drawing/2014/main" id="{D066EFCF-7998-456F-95AF-D7E397C1BB2C}"/>
                    </a:ext>
                  </a:extLst>
                </p:cNvPr>
                <p:cNvGrpSpPr/>
                <p:nvPr/>
              </p:nvGrpSpPr>
              <p:grpSpPr>
                <a:xfrm flipH="1" flipV="1">
                  <a:off x="3287748" y="4420321"/>
                  <a:ext cx="320731" cy="156032"/>
                  <a:chOff x="617092" y="2609186"/>
                  <a:chExt cx="916117" cy="459401"/>
                </a:xfrm>
              </p:grpSpPr>
              <p:grpSp>
                <p:nvGrpSpPr>
                  <p:cNvPr id="128" name="Group 133">
                    <a:extLst>
                      <a:ext uri="{FF2B5EF4-FFF2-40B4-BE49-F238E27FC236}">
                        <a16:creationId xmlns:a16="http://schemas.microsoft.com/office/drawing/2014/main" id="{9451EC81-F30F-40DA-98FC-7EB9BAD478BE}"/>
                      </a:ext>
                    </a:extLst>
                  </p:cNvPr>
                  <p:cNvGrpSpPr/>
                  <p:nvPr/>
                </p:nvGrpSpPr>
                <p:grpSpPr>
                  <a:xfrm>
                    <a:off x="617092" y="2609186"/>
                    <a:ext cx="457200" cy="458972"/>
                    <a:chOff x="617092" y="2609186"/>
                    <a:chExt cx="457200" cy="458972"/>
                  </a:xfrm>
                </p:grpSpPr>
                <p:cxnSp>
                  <p:nvCxnSpPr>
                    <p:cNvPr id="132" name="Straight Connector 12">
                      <a:extLst>
                        <a:ext uri="{FF2B5EF4-FFF2-40B4-BE49-F238E27FC236}">
                          <a16:creationId xmlns:a16="http://schemas.microsoft.com/office/drawing/2014/main" id="{363F544E-F5EE-4EC3-A3F6-0DA01ED347B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17669" y="2610958"/>
                      <a:ext cx="0" cy="45720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>
                      <a:extLst>
                        <a:ext uri="{FF2B5EF4-FFF2-40B4-BE49-F238E27FC236}">
                          <a16:creationId xmlns:a16="http://schemas.microsoft.com/office/drawing/2014/main" id="{822E90C0-F736-4E35-BEF9-1F1D34D241B0}"/>
                        </a:ext>
                      </a:extLst>
                    </p:cNvPr>
                    <p:cNvCxnSpPr/>
                    <p:nvPr/>
                  </p:nvCxnSpPr>
                  <p:spPr>
                    <a:xfrm rot="16200000">
                      <a:off x="845692" y="2380586"/>
                      <a:ext cx="0" cy="45720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9" name="Group 134">
                    <a:extLst>
                      <a:ext uri="{FF2B5EF4-FFF2-40B4-BE49-F238E27FC236}">
                        <a16:creationId xmlns:a16="http://schemas.microsoft.com/office/drawing/2014/main" id="{993FA923-EA32-4511-8D07-2A45973C22DD}"/>
                      </a:ext>
                    </a:extLst>
                  </p:cNvPr>
                  <p:cNvGrpSpPr/>
                  <p:nvPr/>
                </p:nvGrpSpPr>
                <p:grpSpPr>
                  <a:xfrm flipV="1">
                    <a:off x="1076009" y="2609615"/>
                    <a:ext cx="457200" cy="458972"/>
                    <a:chOff x="617092" y="2609186"/>
                    <a:chExt cx="457200" cy="458972"/>
                  </a:xfrm>
                </p:grpSpPr>
                <p:cxnSp>
                  <p:nvCxnSpPr>
                    <p:cNvPr id="130" name="Straight Connector 129">
                      <a:extLst>
                        <a:ext uri="{FF2B5EF4-FFF2-40B4-BE49-F238E27FC236}">
                          <a16:creationId xmlns:a16="http://schemas.microsoft.com/office/drawing/2014/main" id="{593865F6-A131-43A7-9BF0-D5D6800A88B8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17669" y="2610958"/>
                      <a:ext cx="0" cy="45720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Straight Connector 130">
                      <a:extLst>
                        <a:ext uri="{FF2B5EF4-FFF2-40B4-BE49-F238E27FC236}">
                          <a16:creationId xmlns:a16="http://schemas.microsoft.com/office/drawing/2014/main" id="{7FD90A1D-91A5-44CD-A57B-6DE940467566}"/>
                        </a:ext>
                      </a:extLst>
                    </p:cNvPr>
                    <p:cNvCxnSpPr/>
                    <p:nvPr/>
                  </p:nvCxnSpPr>
                  <p:spPr>
                    <a:xfrm rot="16200000">
                      <a:off x="845692" y="2380586"/>
                      <a:ext cx="0" cy="45720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E30C6E21-F714-4582-9BE8-5C9319E8FB38}"/>
                  </a:ext>
                </a:extLst>
              </p:cNvPr>
              <p:cNvGrpSpPr/>
              <p:nvPr/>
            </p:nvGrpSpPr>
            <p:grpSpPr>
              <a:xfrm flipH="1" flipV="1">
                <a:off x="4057748" y="3850028"/>
                <a:ext cx="476466" cy="216303"/>
                <a:chOff x="617092" y="2609186"/>
                <a:chExt cx="916117" cy="459401"/>
              </a:xfrm>
            </p:grpSpPr>
            <p:grpSp>
              <p:nvGrpSpPr>
                <p:cNvPr id="120" name="Group 133">
                  <a:extLst>
                    <a:ext uri="{FF2B5EF4-FFF2-40B4-BE49-F238E27FC236}">
                      <a16:creationId xmlns:a16="http://schemas.microsoft.com/office/drawing/2014/main" id="{01797F5A-6F14-4636-8303-CD9B251F4029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124" name="Straight Connector 12">
                    <a:extLst>
                      <a:ext uri="{FF2B5EF4-FFF2-40B4-BE49-F238E27FC236}">
                        <a16:creationId xmlns:a16="http://schemas.microsoft.com/office/drawing/2014/main" id="{B3FF2637-D73B-4C7C-A0DE-D08843F48144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>
                    <a:extLst>
                      <a:ext uri="{FF2B5EF4-FFF2-40B4-BE49-F238E27FC236}">
                        <a16:creationId xmlns:a16="http://schemas.microsoft.com/office/drawing/2014/main" id="{48ADD780-3C7B-4C09-89F7-EF2CB48407B3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1" name="Group 134">
                  <a:extLst>
                    <a:ext uri="{FF2B5EF4-FFF2-40B4-BE49-F238E27FC236}">
                      <a16:creationId xmlns:a16="http://schemas.microsoft.com/office/drawing/2014/main" id="{10AB017F-4BFD-4F39-A9E9-A05C9A540F96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122" name="Straight Connector 121">
                    <a:extLst>
                      <a:ext uri="{FF2B5EF4-FFF2-40B4-BE49-F238E27FC236}">
                        <a16:creationId xmlns:a16="http://schemas.microsoft.com/office/drawing/2014/main" id="{A7F844D9-68DC-4462-BCC1-DA963BB73AB5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>
                    <a:extLst>
                      <a:ext uri="{FF2B5EF4-FFF2-40B4-BE49-F238E27FC236}">
                        <a16:creationId xmlns:a16="http://schemas.microsoft.com/office/drawing/2014/main" id="{E34BD8AB-8FD4-40DF-ABCE-A3030BB0BBB1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75F1457F-BA7F-45F9-B927-37DC2DC4CC31}"/>
                  </a:ext>
                </a:extLst>
              </p:cNvPr>
              <p:cNvGrpSpPr/>
              <p:nvPr/>
            </p:nvGrpSpPr>
            <p:grpSpPr>
              <a:xfrm flipH="1" flipV="1">
                <a:off x="6420383" y="3849383"/>
                <a:ext cx="476466" cy="216303"/>
                <a:chOff x="617092" y="2609186"/>
                <a:chExt cx="916117" cy="459401"/>
              </a:xfrm>
            </p:grpSpPr>
            <p:grpSp>
              <p:nvGrpSpPr>
                <p:cNvPr id="114" name="Group 133">
                  <a:extLst>
                    <a:ext uri="{FF2B5EF4-FFF2-40B4-BE49-F238E27FC236}">
                      <a16:creationId xmlns:a16="http://schemas.microsoft.com/office/drawing/2014/main" id="{99A89B0A-0601-428D-8C81-1FEDAEA2333A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118" name="Straight Connector 12">
                    <a:extLst>
                      <a:ext uri="{FF2B5EF4-FFF2-40B4-BE49-F238E27FC236}">
                        <a16:creationId xmlns:a16="http://schemas.microsoft.com/office/drawing/2014/main" id="{A9C707F8-6A66-4CE2-9E80-1A32AC5A934E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>
                    <a:extLst>
                      <a:ext uri="{FF2B5EF4-FFF2-40B4-BE49-F238E27FC236}">
                        <a16:creationId xmlns:a16="http://schemas.microsoft.com/office/drawing/2014/main" id="{69448B7A-6283-415E-9B53-8C020322E62F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5" name="Group 134">
                  <a:extLst>
                    <a:ext uri="{FF2B5EF4-FFF2-40B4-BE49-F238E27FC236}">
                      <a16:creationId xmlns:a16="http://schemas.microsoft.com/office/drawing/2014/main" id="{F115A252-21B8-49C9-99CA-852F524CF258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116" name="Straight Connector 115">
                    <a:extLst>
                      <a:ext uri="{FF2B5EF4-FFF2-40B4-BE49-F238E27FC236}">
                        <a16:creationId xmlns:a16="http://schemas.microsoft.com/office/drawing/2014/main" id="{8C70BE0F-AE93-41DB-8ACF-BA7A3EB2AD85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>
                    <a:extLst>
                      <a:ext uri="{FF2B5EF4-FFF2-40B4-BE49-F238E27FC236}">
                        <a16:creationId xmlns:a16="http://schemas.microsoft.com/office/drawing/2014/main" id="{914BC125-1348-42A1-BDEA-F2FAD6DE5F7C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A96A1DD-D31D-491E-B0E0-E2FF09831CAE}"/>
              </a:ext>
            </a:extLst>
          </p:cNvPr>
          <p:cNvSpPr txBox="1"/>
          <p:nvPr/>
        </p:nvSpPr>
        <p:spPr>
          <a:xfrm>
            <a:off x="1833335" y="3002122"/>
            <a:ext cx="1561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Ideal Stimulus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93E8E4D-D1F8-4697-AF1E-3CCEA8D3454E}"/>
              </a:ext>
            </a:extLst>
          </p:cNvPr>
          <p:cNvSpPr txBox="1"/>
          <p:nvPr/>
        </p:nvSpPr>
        <p:spPr>
          <a:xfrm>
            <a:off x="1835097" y="2436229"/>
            <a:ext cx="1561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Ideal clock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97FDDB2B-DEDD-4E00-AD38-4D5593E1A741}"/>
              </a:ext>
            </a:extLst>
          </p:cNvPr>
          <p:cNvSpPr txBox="1"/>
          <p:nvPr/>
        </p:nvSpPr>
        <p:spPr>
          <a:xfrm>
            <a:off x="1828801" y="4243894"/>
            <a:ext cx="2212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Non- Ideal Stimulus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BFCCED9F-8E84-48B5-98D7-6393388F06DD}"/>
              </a:ext>
            </a:extLst>
          </p:cNvPr>
          <p:cNvSpPr txBox="1"/>
          <p:nvPr/>
        </p:nvSpPr>
        <p:spPr>
          <a:xfrm>
            <a:off x="1828800" y="3695520"/>
            <a:ext cx="194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Non- Ideal clock</a:t>
            </a:r>
          </a:p>
        </p:txBody>
      </p:sp>
    </p:spTree>
    <p:extLst>
      <p:ext uri="{BB962C8B-B14F-4D97-AF65-F5344CB8AC3E}">
        <p14:creationId xmlns:p14="http://schemas.microsoft.com/office/powerpoint/2010/main" val="226325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60" grpId="0"/>
      <p:bldP spid="161" grpId="0"/>
      <p:bldP spid="1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603E7E94-C282-4538-9E86-F508B4F59E32}"/>
              </a:ext>
            </a:extLst>
          </p:cNvPr>
          <p:cNvSpPr/>
          <p:nvPr/>
        </p:nvSpPr>
        <p:spPr>
          <a:xfrm>
            <a:off x="5946110" y="3518666"/>
            <a:ext cx="491730" cy="9540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Importance of clocking signal in design verification: </a:t>
            </a:r>
            <a:r>
              <a:rPr lang="en-US" dirty="0" err="1"/>
              <a:t>SerDes</a:t>
            </a:r>
            <a:r>
              <a:rPr lang="en-US" dirty="0"/>
              <a:t> Illustration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B68CDE8-732B-4B98-85C6-3B63F939F90B}"/>
              </a:ext>
            </a:extLst>
          </p:cNvPr>
          <p:cNvCxnSpPr>
            <a:cxnSpLocks/>
          </p:cNvCxnSpPr>
          <p:nvPr/>
        </p:nvCxnSpPr>
        <p:spPr>
          <a:xfrm>
            <a:off x="5946833" y="2171764"/>
            <a:ext cx="0" cy="343046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585CA02-4C31-47CC-A536-AB8AD345CD7B}"/>
              </a:ext>
            </a:extLst>
          </p:cNvPr>
          <p:cNvCxnSpPr>
            <a:cxnSpLocks/>
          </p:cNvCxnSpPr>
          <p:nvPr/>
        </p:nvCxnSpPr>
        <p:spPr>
          <a:xfrm>
            <a:off x="6428496" y="2171764"/>
            <a:ext cx="0" cy="343046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4836FC-3468-4F97-9A59-323CBF72A937}"/>
              </a:ext>
            </a:extLst>
          </p:cNvPr>
          <p:cNvGrpSpPr/>
          <p:nvPr/>
        </p:nvGrpSpPr>
        <p:grpSpPr>
          <a:xfrm>
            <a:off x="4059407" y="2513060"/>
            <a:ext cx="2839101" cy="219829"/>
            <a:chOff x="2684574" y="1941496"/>
            <a:chExt cx="2839101" cy="21982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3703212-F01E-4933-A206-171B1F20DDB3}"/>
                </a:ext>
              </a:extLst>
            </p:cNvPr>
            <p:cNvGrpSpPr/>
            <p:nvPr/>
          </p:nvGrpSpPr>
          <p:grpSpPr>
            <a:xfrm>
              <a:off x="4106407" y="1944377"/>
              <a:ext cx="954441" cy="216948"/>
              <a:chOff x="3287748" y="4420321"/>
              <a:chExt cx="642478" cy="156497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0BFDF8C5-EC32-463A-A670-454C2AD0C0F4}"/>
                  </a:ext>
                </a:extLst>
              </p:cNvPr>
              <p:cNvGrpSpPr/>
              <p:nvPr/>
            </p:nvGrpSpPr>
            <p:grpSpPr>
              <a:xfrm flipH="1" flipV="1">
                <a:off x="3609495" y="4420786"/>
                <a:ext cx="320731" cy="156032"/>
                <a:chOff x="617092" y="2609186"/>
                <a:chExt cx="916117" cy="459401"/>
              </a:xfrm>
            </p:grpSpPr>
            <p:grpSp>
              <p:nvGrpSpPr>
                <p:cNvPr id="59" name="Group 133">
                  <a:extLst>
                    <a:ext uri="{FF2B5EF4-FFF2-40B4-BE49-F238E27FC236}">
                      <a16:creationId xmlns:a16="http://schemas.microsoft.com/office/drawing/2014/main" id="{2FEFCBE1-D0FC-4BA9-9AC2-E0307AFEF7E2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63" name="Straight Connector 12">
                    <a:extLst>
                      <a:ext uri="{FF2B5EF4-FFF2-40B4-BE49-F238E27FC236}">
                        <a16:creationId xmlns:a16="http://schemas.microsoft.com/office/drawing/2014/main" id="{DF079D67-C8F7-4E34-9B6D-297C38F64BC6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>
                    <a:extLst>
                      <a:ext uri="{FF2B5EF4-FFF2-40B4-BE49-F238E27FC236}">
                        <a16:creationId xmlns:a16="http://schemas.microsoft.com/office/drawing/2014/main" id="{6D15CC30-F14C-4EE7-AAD1-FAE48C2CF12C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0" name="Group 134">
                  <a:extLst>
                    <a:ext uri="{FF2B5EF4-FFF2-40B4-BE49-F238E27FC236}">
                      <a16:creationId xmlns:a16="http://schemas.microsoft.com/office/drawing/2014/main" id="{D4D7AED9-BBC3-4A2A-9C2C-29AB8ED8C9F3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D0F1344E-C558-45AB-8AC2-DE1B85B87458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>
                    <a:extLst>
                      <a:ext uri="{FF2B5EF4-FFF2-40B4-BE49-F238E27FC236}">
                        <a16:creationId xmlns:a16="http://schemas.microsoft.com/office/drawing/2014/main" id="{738719FE-4C83-40D1-B79D-60C535845993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D637B991-7875-4E41-B1C4-AE70859722DA}"/>
                  </a:ext>
                </a:extLst>
              </p:cNvPr>
              <p:cNvGrpSpPr/>
              <p:nvPr/>
            </p:nvGrpSpPr>
            <p:grpSpPr>
              <a:xfrm flipH="1" flipV="1">
                <a:off x="3287748" y="4420321"/>
                <a:ext cx="320731" cy="156032"/>
                <a:chOff x="617092" y="2609186"/>
                <a:chExt cx="916117" cy="459401"/>
              </a:xfrm>
            </p:grpSpPr>
            <p:grpSp>
              <p:nvGrpSpPr>
                <p:cNvPr id="66" name="Group 133">
                  <a:extLst>
                    <a:ext uri="{FF2B5EF4-FFF2-40B4-BE49-F238E27FC236}">
                      <a16:creationId xmlns:a16="http://schemas.microsoft.com/office/drawing/2014/main" id="{437A1697-37BB-4FAF-B8F0-D87D22CB3517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70" name="Straight Connector 12">
                    <a:extLst>
                      <a:ext uri="{FF2B5EF4-FFF2-40B4-BE49-F238E27FC236}">
                        <a16:creationId xmlns:a16="http://schemas.microsoft.com/office/drawing/2014/main" id="{F6D2DC90-5F7A-49BA-9754-4D0388D80EDD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>
                    <a:extLst>
                      <a:ext uri="{FF2B5EF4-FFF2-40B4-BE49-F238E27FC236}">
                        <a16:creationId xmlns:a16="http://schemas.microsoft.com/office/drawing/2014/main" id="{38E0D065-3A92-4AA2-9F66-B03E4FE71FA7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7" name="Group 134">
                  <a:extLst>
                    <a:ext uri="{FF2B5EF4-FFF2-40B4-BE49-F238E27FC236}">
                      <a16:creationId xmlns:a16="http://schemas.microsoft.com/office/drawing/2014/main" id="{361FA9CD-323C-44C0-9D79-8BC486726E7C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77E9008E-7D56-4691-AC0C-2D311422E58D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47824D33-4166-4C71-91BD-5C472B2F42AA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CC245EE4-D45A-4F92-B2F5-AC43E1B82039}"/>
                </a:ext>
              </a:extLst>
            </p:cNvPr>
            <p:cNvGrpSpPr/>
            <p:nvPr/>
          </p:nvGrpSpPr>
          <p:grpSpPr>
            <a:xfrm>
              <a:off x="3159717" y="1941496"/>
              <a:ext cx="954441" cy="216948"/>
              <a:chOff x="3287748" y="4420321"/>
              <a:chExt cx="642478" cy="156497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1E4AB6AC-013C-44A6-AAC7-5FE129729FE4}"/>
                  </a:ext>
                </a:extLst>
              </p:cNvPr>
              <p:cNvGrpSpPr/>
              <p:nvPr/>
            </p:nvGrpSpPr>
            <p:grpSpPr>
              <a:xfrm flipH="1" flipV="1">
                <a:off x="3609495" y="4420786"/>
                <a:ext cx="320731" cy="156032"/>
                <a:chOff x="617092" y="2609186"/>
                <a:chExt cx="916117" cy="459401"/>
              </a:xfrm>
            </p:grpSpPr>
            <p:grpSp>
              <p:nvGrpSpPr>
                <p:cNvPr id="81" name="Group 133">
                  <a:extLst>
                    <a:ext uri="{FF2B5EF4-FFF2-40B4-BE49-F238E27FC236}">
                      <a16:creationId xmlns:a16="http://schemas.microsoft.com/office/drawing/2014/main" id="{00CC332F-8521-4B88-AF11-3BECF3115E3B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85" name="Straight Connector 12">
                    <a:extLst>
                      <a:ext uri="{FF2B5EF4-FFF2-40B4-BE49-F238E27FC236}">
                        <a16:creationId xmlns:a16="http://schemas.microsoft.com/office/drawing/2014/main" id="{6AF602ED-48AB-423C-BA80-D951C4A2107D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>
                    <a:extLst>
                      <a:ext uri="{FF2B5EF4-FFF2-40B4-BE49-F238E27FC236}">
                        <a16:creationId xmlns:a16="http://schemas.microsoft.com/office/drawing/2014/main" id="{F2261E7F-6434-4610-9070-B108D29ADD1F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2" name="Group 134">
                  <a:extLst>
                    <a:ext uri="{FF2B5EF4-FFF2-40B4-BE49-F238E27FC236}">
                      <a16:creationId xmlns:a16="http://schemas.microsoft.com/office/drawing/2014/main" id="{5FEF6607-FA33-489B-8FFD-A555B177C3D5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83" name="Straight Connector 82">
                    <a:extLst>
                      <a:ext uri="{FF2B5EF4-FFF2-40B4-BE49-F238E27FC236}">
                        <a16:creationId xmlns:a16="http://schemas.microsoft.com/office/drawing/2014/main" id="{A5825332-77DE-44F6-8387-1798EBD11A63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>
                    <a:extLst>
                      <a:ext uri="{FF2B5EF4-FFF2-40B4-BE49-F238E27FC236}">
                        <a16:creationId xmlns:a16="http://schemas.microsoft.com/office/drawing/2014/main" id="{87645DE2-269F-4C3A-A822-3E75F8FC0DE5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7B95F137-4275-4AD1-ACCF-D3BF16DF4866}"/>
                  </a:ext>
                </a:extLst>
              </p:cNvPr>
              <p:cNvGrpSpPr/>
              <p:nvPr/>
            </p:nvGrpSpPr>
            <p:grpSpPr>
              <a:xfrm flipH="1" flipV="1">
                <a:off x="3287748" y="4420321"/>
                <a:ext cx="320731" cy="156032"/>
                <a:chOff x="617092" y="2609186"/>
                <a:chExt cx="916117" cy="459401"/>
              </a:xfrm>
            </p:grpSpPr>
            <p:grpSp>
              <p:nvGrpSpPr>
                <p:cNvPr id="75" name="Group 133">
                  <a:extLst>
                    <a:ext uri="{FF2B5EF4-FFF2-40B4-BE49-F238E27FC236}">
                      <a16:creationId xmlns:a16="http://schemas.microsoft.com/office/drawing/2014/main" id="{24B63366-2A3C-4A40-9E8D-AEDF259F0C1E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79" name="Straight Connector 12">
                    <a:extLst>
                      <a:ext uri="{FF2B5EF4-FFF2-40B4-BE49-F238E27FC236}">
                        <a16:creationId xmlns:a16="http://schemas.microsoft.com/office/drawing/2014/main" id="{178C3FD0-2518-4208-A0BA-03B08B6EDD4F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>
                    <a:extLst>
                      <a:ext uri="{FF2B5EF4-FFF2-40B4-BE49-F238E27FC236}">
                        <a16:creationId xmlns:a16="http://schemas.microsoft.com/office/drawing/2014/main" id="{E061589B-0415-4DAC-BE8B-27D607988630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6" name="Group 134">
                  <a:extLst>
                    <a:ext uri="{FF2B5EF4-FFF2-40B4-BE49-F238E27FC236}">
                      <a16:creationId xmlns:a16="http://schemas.microsoft.com/office/drawing/2014/main" id="{149E68C5-6988-4D22-9A6D-20480A086D7C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77" name="Straight Connector 76">
                    <a:extLst>
                      <a:ext uri="{FF2B5EF4-FFF2-40B4-BE49-F238E27FC236}">
                        <a16:creationId xmlns:a16="http://schemas.microsoft.com/office/drawing/2014/main" id="{580C376F-7160-4EE5-8A9F-B01E3FBB4F08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>
                    <a:extLst>
                      <a:ext uri="{FF2B5EF4-FFF2-40B4-BE49-F238E27FC236}">
                        <a16:creationId xmlns:a16="http://schemas.microsoft.com/office/drawing/2014/main" id="{5CDDE6A0-94A7-4B84-A319-D3F615B38614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FCC22E2A-E23B-4F4E-9623-1279640D7246}"/>
                </a:ext>
              </a:extLst>
            </p:cNvPr>
            <p:cNvGrpSpPr/>
            <p:nvPr/>
          </p:nvGrpSpPr>
          <p:grpSpPr>
            <a:xfrm flipH="1" flipV="1">
              <a:off x="2684574" y="1942141"/>
              <a:ext cx="476466" cy="216303"/>
              <a:chOff x="617092" y="2609186"/>
              <a:chExt cx="916117" cy="459401"/>
            </a:xfrm>
          </p:grpSpPr>
          <p:grpSp>
            <p:nvGrpSpPr>
              <p:cNvPr id="96" name="Group 133">
                <a:extLst>
                  <a:ext uri="{FF2B5EF4-FFF2-40B4-BE49-F238E27FC236}">
                    <a16:creationId xmlns:a16="http://schemas.microsoft.com/office/drawing/2014/main" id="{5C776580-E799-40AA-85FA-459A50A1BF5B}"/>
                  </a:ext>
                </a:extLst>
              </p:cNvPr>
              <p:cNvGrpSpPr/>
              <p:nvPr/>
            </p:nvGrpSpPr>
            <p:grpSpPr>
              <a:xfrm>
                <a:off x="617092" y="2609186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00" name="Straight Connector 12">
                  <a:extLst>
                    <a:ext uri="{FF2B5EF4-FFF2-40B4-BE49-F238E27FC236}">
                      <a16:creationId xmlns:a16="http://schemas.microsoft.com/office/drawing/2014/main" id="{4632CE91-89E5-4E3F-B606-B49CCA16FA63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0CD7A95C-D3EE-4235-9D15-BD28C0355079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7" name="Group 134">
                <a:extLst>
                  <a:ext uri="{FF2B5EF4-FFF2-40B4-BE49-F238E27FC236}">
                    <a16:creationId xmlns:a16="http://schemas.microsoft.com/office/drawing/2014/main" id="{66808C90-38EE-404C-95C3-53A6CEA7B054}"/>
                  </a:ext>
                </a:extLst>
              </p:cNvPr>
              <p:cNvGrpSpPr/>
              <p:nvPr/>
            </p:nvGrpSpPr>
            <p:grpSpPr>
              <a:xfrm flipV="1">
                <a:off x="1076009" y="2609615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83CC4CED-E86B-47C9-95CC-D14908B72273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125CD413-A99B-44D7-9874-0E8597B92824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1A34743C-D525-40BF-BB3A-6B5F705D0696}"/>
                </a:ext>
              </a:extLst>
            </p:cNvPr>
            <p:cNvGrpSpPr/>
            <p:nvPr/>
          </p:nvGrpSpPr>
          <p:grpSpPr>
            <a:xfrm flipH="1" flipV="1">
              <a:off x="5047209" y="1941496"/>
              <a:ext cx="476466" cy="216303"/>
              <a:chOff x="617092" y="2609186"/>
              <a:chExt cx="916117" cy="459401"/>
            </a:xfrm>
          </p:grpSpPr>
          <p:grpSp>
            <p:nvGrpSpPr>
              <p:cNvPr id="103" name="Group 133">
                <a:extLst>
                  <a:ext uri="{FF2B5EF4-FFF2-40B4-BE49-F238E27FC236}">
                    <a16:creationId xmlns:a16="http://schemas.microsoft.com/office/drawing/2014/main" id="{DF1449B7-89AB-4A01-AC77-BD8DCCA0BF86}"/>
                  </a:ext>
                </a:extLst>
              </p:cNvPr>
              <p:cNvGrpSpPr/>
              <p:nvPr/>
            </p:nvGrpSpPr>
            <p:grpSpPr>
              <a:xfrm>
                <a:off x="617092" y="2609186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07" name="Straight Connector 12">
                  <a:extLst>
                    <a:ext uri="{FF2B5EF4-FFF2-40B4-BE49-F238E27FC236}">
                      <a16:creationId xmlns:a16="http://schemas.microsoft.com/office/drawing/2014/main" id="{78F39914-EDD7-4BB4-B889-EEAB19152B5D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0EB45897-A34A-4C28-8857-8CA59B94DB0B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Group 134">
                <a:extLst>
                  <a:ext uri="{FF2B5EF4-FFF2-40B4-BE49-F238E27FC236}">
                    <a16:creationId xmlns:a16="http://schemas.microsoft.com/office/drawing/2014/main" id="{FF872E2D-91DD-445D-A4AC-AB33C31DE3C3}"/>
                  </a:ext>
                </a:extLst>
              </p:cNvPr>
              <p:cNvGrpSpPr/>
              <p:nvPr/>
            </p:nvGrpSpPr>
            <p:grpSpPr>
              <a:xfrm flipV="1">
                <a:off x="1076009" y="2609615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5E1B199D-5BED-4E8F-AE5C-3D1954352DE3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E802FFA8-B633-40CB-BFC0-9F6C089A5B59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9FAABE02-5DD3-4768-95A9-ACA8DA677072}"/>
              </a:ext>
            </a:extLst>
          </p:cNvPr>
          <p:cNvGrpSpPr/>
          <p:nvPr/>
        </p:nvGrpSpPr>
        <p:grpSpPr>
          <a:xfrm flipH="1" flipV="1">
            <a:off x="5943651" y="3852907"/>
            <a:ext cx="490370" cy="216303"/>
            <a:chOff x="617092" y="2609186"/>
            <a:chExt cx="916117" cy="459401"/>
          </a:xfrm>
        </p:grpSpPr>
        <p:grpSp>
          <p:nvGrpSpPr>
            <p:cNvPr id="154" name="Group 133">
              <a:extLst>
                <a:ext uri="{FF2B5EF4-FFF2-40B4-BE49-F238E27FC236}">
                  <a16:creationId xmlns:a16="http://schemas.microsoft.com/office/drawing/2014/main" id="{32E96FCB-9281-4F5B-9D62-5B61C481E321}"/>
                </a:ext>
              </a:extLst>
            </p:cNvPr>
            <p:cNvGrpSpPr/>
            <p:nvPr/>
          </p:nvGrpSpPr>
          <p:grpSpPr>
            <a:xfrm>
              <a:off x="617092" y="2609186"/>
              <a:ext cx="457200" cy="458972"/>
              <a:chOff x="617092" y="2609186"/>
              <a:chExt cx="457200" cy="458972"/>
            </a:xfrm>
          </p:grpSpPr>
          <p:cxnSp>
            <p:nvCxnSpPr>
              <p:cNvPr id="158" name="Straight Connector 12">
                <a:extLst>
                  <a:ext uri="{FF2B5EF4-FFF2-40B4-BE49-F238E27FC236}">
                    <a16:creationId xmlns:a16="http://schemas.microsoft.com/office/drawing/2014/main" id="{0D5711E2-E0EB-4B64-91BE-D2ACABE353D4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C4F2A37C-9A58-4734-A5AA-B863553E1EC9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5" name="Group 134">
              <a:extLst>
                <a:ext uri="{FF2B5EF4-FFF2-40B4-BE49-F238E27FC236}">
                  <a16:creationId xmlns:a16="http://schemas.microsoft.com/office/drawing/2014/main" id="{626900F1-E667-49DF-A9A9-AF2DA63254C4}"/>
                </a:ext>
              </a:extLst>
            </p:cNvPr>
            <p:cNvGrpSpPr/>
            <p:nvPr/>
          </p:nvGrpSpPr>
          <p:grpSpPr>
            <a:xfrm flipV="1">
              <a:off x="1076009" y="2609615"/>
              <a:ext cx="457200" cy="458972"/>
              <a:chOff x="617092" y="2609186"/>
              <a:chExt cx="457200" cy="458972"/>
            </a:xfrm>
          </p:grpSpPr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F48DC79E-DBE0-4F87-855A-ADC9684CB35F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F544ACC3-297C-4BC7-95FC-7EB68730A58B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73F591A3-7FFE-43DC-91C8-228CB7B995A9}"/>
              </a:ext>
            </a:extLst>
          </p:cNvPr>
          <p:cNvGrpSpPr/>
          <p:nvPr/>
        </p:nvGrpSpPr>
        <p:grpSpPr>
          <a:xfrm flipH="1" flipV="1">
            <a:off x="5479579" y="3852262"/>
            <a:ext cx="475805" cy="216303"/>
            <a:chOff x="617092" y="2609186"/>
            <a:chExt cx="916117" cy="459401"/>
          </a:xfrm>
        </p:grpSpPr>
        <p:grpSp>
          <p:nvGrpSpPr>
            <p:cNvPr id="142" name="Group 133">
              <a:extLst>
                <a:ext uri="{FF2B5EF4-FFF2-40B4-BE49-F238E27FC236}">
                  <a16:creationId xmlns:a16="http://schemas.microsoft.com/office/drawing/2014/main" id="{0E5115FE-08F4-4819-9DC7-06DBA554F846}"/>
                </a:ext>
              </a:extLst>
            </p:cNvPr>
            <p:cNvGrpSpPr/>
            <p:nvPr/>
          </p:nvGrpSpPr>
          <p:grpSpPr>
            <a:xfrm>
              <a:off x="617092" y="2609186"/>
              <a:ext cx="457200" cy="458972"/>
              <a:chOff x="617092" y="2609186"/>
              <a:chExt cx="457200" cy="458972"/>
            </a:xfrm>
          </p:grpSpPr>
          <p:cxnSp>
            <p:nvCxnSpPr>
              <p:cNvPr id="146" name="Straight Connector 12">
                <a:extLst>
                  <a:ext uri="{FF2B5EF4-FFF2-40B4-BE49-F238E27FC236}">
                    <a16:creationId xmlns:a16="http://schemas.microsoft.com/office/drawing/2014/main" id="{1C38D64F-D2D6-40C8-B1F5-CB56FFC224B8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0A7859EA-C047-41C9-ADBA-881DE485266C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" name="Group 134">
              <a:extLst>
                <a:ext uri="{FF2B5EF4-FFF2-40B4-BE49-F238E27FC236}">
                  <a16:creationId xmlns:a16="http://schemas.microsoft.com/office/drawing/2014/main" id="{DE5BE97C-B519-4B30-B283-01CE7F1348EE}"/>
                </a:ext>
              </a:extLst>
            </p:cNvPr>
            <p:cNvGrpSpPr/>
            <p:nvPr/>
          </p:nvGrpSpPr>
          <p:grpSpPr>
            <a:xfrm flipV="1">
              <a:off x="1076009" y="2609615"/>
              <a:ext cx="457200" cy="458972"/>
              <a:chOff x="617092" y="2609186"/>
              <a:chExt cx="457200" cy="458972"/>
            </a:xfrm>
          </p:grpSpPr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15A390C4-45E6-47EA-A1BA-A9A55C939AB9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184AA9B3-1B6E-4B48-8E0F-603B11D68E2F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1340B1F0-7D7C-40E4-8902-E2DB5ECD96F7}"/>
              </a:ext>
            </a:extLst>
          </p:cNvPr>
          <p:cNvGrpSpPr/>
          <p:nvPr/>
        </p:nvGrpSpPr>
        <p:grpSpPr>
          <a:xfrm>
            <a:off x="4532891" y="3849383"/>
            <a:ext cx="954441" cy="216948"/>
            <a:chOff x="3287748" y="4420321"/>
            <a:chExt cx="642478" cy="156497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E8BC9B9-8A7C-49DB-80D4-4ADC7059F386}"/>
                </a:ext>
              </a:extLst>
            </p:cNvPr>
            <p:cNvGrpSpPr/>
            <p:nvPr/>
          </p:nvGrpSpPr>
          <p:grpSpPr>
            <a:xfrm flipH="1" flipV="1">
              <a:off x="3609495" y="4420786"/>
              <a:ext cx="320731" cy="156032"/>
              <a:chOff x="617092" y="2609186"/>
              <a:chExt cx="916117" cy="459401"/>
            </a:xfrm>
          </p:grpSpPr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FC620EFB-3447-4422-9522-5CD997EC3D3C}"/>
                  </a:ext>
                </a:extLst>
              </p:cNvPr>
              <p:cNvGrpSpPr/>
              <p:nvPr/>
            </p:nvGrpSpPr>
            <p:grpSpPr>
              <a:xfrm>
                <a:off x="617092" y="2609186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38" name="Straight Connector 12">
                  <a:extLst>
                    <a:ext uri="{FF2B5EF4-FFF2-40B4-BE49-F238E27FC236}">
                      <a16:creationId xmlns:a16="http://schemas.microsoft.com/office/drawing/2014/main" id="{E0877314-F9C9-4DEF-934D-ADDDC5F678B4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57C988BE-F68B-42FF-BB82-6D09BA1D2D96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AF7482E3-FA75-412F-AE45-A34C2A5F8DF5}"/>
                  </a:ext>
                </a:extLst>
              </p:cNvPr>
              <p:cNvGrpSpPr/>
              <p:nvPr/>
            </p:nvGrpSpPr>
            <p:grpSpPr>
              <a:xfrm flipV="1">
                <a:off x="1076009" y="2609615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876FD901-9440-4DBC-B4DD-850AED14DB51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27683E1A-8E57-49ED-83A3-31B45CC49104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D066EFCF-7998-456F-95AF-D7E397C1BB2C}"/>
                </a:ext>
              </a:extLst>
            </p:cNvPr>
            <p:cNvGrpSpPr/>
            <p:nvPr/>
          </p:nvGrpSpPr>
          <p:grpSpPr>
            <a:xfrm flipH="1" flipV="1">
              <a:off x="3287748" y="4420321"/>
              <a:ext cx="320731" cy="156032"/>
              <a:chOff x="617092" y="2609186"/>
              <a:chExt cx="916117" cy="459401"/>
            </a:xfrm>
          </p:grpSpPr>
          <p:grpSp>
            <p:nvGrpSpPr>
              <p:cNvPr id="128" name="Group 133">
                <a:extLst>
                  <a:ext uri="{FF2B5EF4-FFF2-40B4-BE49-F238E27FC236}">
                    <a16:creationId xmlns:a16="http://schemas.microsoft.com/office/drawing/2014/main" id="{9451EC81-F30F-40DA-98FC-7EB9BAD478BE}"/>
                  </a:ext>
                </a:extLst>
              </p:cNvPr>
              <p:cNvGrpSpPr/>
              <p:nvPr/>
            </p:nvGrpSpPr>
            <p:grpSpPr>
              <a:xfrm>
                <a:off x="617092" y="2609186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32" name="Straight Connector 12">
                  <a:extLst>
                    <a:ext uri="{FF2B5EF4-FFF2-40B4-BE49-F238E27FC236}">
                      <a16:creationId xmlns:a16="http://schemas.microsoft.com/office/drawing/2014/main" id="{363F544E-F5EE-4EC3-A3F6-0DA01ED347B9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822E90C0-F736-4E35-BEF9-1F1D34D241B0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34">
                <a:extLst>
                  <a:ext uri="{FF2B5EF4-FFF2-40B4-BE49-F238E27FC236}">
                    <a16:creationId xmlns:a16="http://schemas.microsoft.com/office/drawing/2014/main" id="{993FA923-EA32-4511-8D07-2A45973C22DD}"/>
                  </a:ext>
                </a:extLst>
              </p:cNvPr>
              <p:cNvGrpSpPr/>
              <p:nvPr/>
            </p:nvGrpSpPr>
            <p:grpSpPr>
              <a:xfrm flipV="1">
                <a:off x="1076009" y="2609615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593865F6-A131-43A7-9BF0-D5D6800A88B8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7FD90A1D-91A5-44CD-A57B-6DE940467566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30C6E21-F714-4582-9BE8-5C9319E8FB38}"/>
              </a:ext>
            </a:extLst>
          </p:cNvPr>
          <p:cNvGrpSpPr/>
          <p:nvPr/>
        </p:nvGrpSpPr>
        <p:grpSpPr>
          <a:xfrm flipH="1" flipV="1">
            <a:off x="4057748" y="3850028"/>
            <a:ext cx="476466" cy="216303"/>
            <a:chOff x="617092" y="2609186"/>
            <a:chExt cx="916117" cy="459401"/>
          </a:xfrm>
        </p:grpSpPr>
        <p:grpSp>
          <p:nvGrpSpPr>
            <p:cNvPr id="120" name="Group 133">
              <a:extLst>
                <a:ext uri="{FF2B5EF4-FFF2-40B4-BE49-F238E27FC236}">
                  <a16:creationId xmlns:a16="http://schemas.microsoft.com/office/drawing/2014/main" id="{01797F5A-6F14-4636-8303-CD9B251F4029}"/>
                </a:ext>
              </a:extLst>
            </p:cNvPr>
            <p:cNvGrpSpPr/>
            <p:nvPr/>
          </p:nvGrpSpPr>
          <p:grpSpPr>
            <a:xfrm>
              <a:off x="617092" y="2609186"/>
              <a:ext cx="457200" cy="458972"/>
              <a:chOff x="617092" y="2609186"/>
              <a:chExt cx="457200" cy="458972"/>
            </a:xfrm>
          </p:grpSpPr>
          <p:cxnSp>
            <p:nvCxnSpPr>
              <p:cNvPr id="124" name="Straight Connector 12">
                <a:extLst>
                  <a:ext uri="{FF2B5EF4-FFF2-40B4-BE49-F238E27FC236}">
                    <a16:creationId xmlns:a16="http://schemas.microsoft.com/office/drawing/2014/main" id="{B3FF2637-D73B-4C7C-A0DE-D08843F48144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48ADD780-3C7B-4C09-89F7-EF2CB48407B3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134">
              <a:extLst>
                <a:ext uri="{FF2B5EF4-FFF2-40B4-BE49-F238E27FC236}">
                  <a16:creationId xmlns:a16="http://schemas.microsoft.com/office/drawing/2014/main" id="{10AB017F-4BFD-4F39-A9E9-A05C9A540F96}"/>
                </a:ext>
              </a:extLst>
            </p:cNvPr>
            <p:cNvGrpSpPr/>
            <p:nvPr/>
          </p:nvGrpSpPr>
          <p:grpSpPr>
            <a:xfrm flipV="1">
              <a:off x="1076009" y="2609615"/>
              <a:ext cx="457200" cy="458972"/>
              <a:chOff x="617092" y="2609186"/>
              <a:chExt cx="457200" cy="458972"/>
            </a:xfrm>
          </p:grpSpPr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A7F844D9-68DC-4462-BCC1-DA963BB73AB5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E34BD8AB-8FD4-40DF-ABCE-A3030BB0BBB1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75F1457F-BA7F-45F9-B927-37DC2DC4CC31}"/>
              </a:ext>
            </a:extLst>
          </p:cNvPr>
          <p:cNvGrpSpPr/>
          <p:nvPr/>
        </p:nvGrpSpPr>
        <p:grpSpPr>
          <a:xfrm flipH="1" flipV="1">
            <a:off x="6420383" y="3849383"/>
            <a:ext cx="476466" cy="216303"/>
            <a:chOff x="617092" y="2609186"/>
            <a:chExt cx="916117" cy="459401"/>
          </a:xfrm>
        </p:grpSpPr>
        <p:grpSp>
          <p:nvGrpSpPr>
            <p:cNvPr id="114" name="Group 133">
              <a:extLst>
                <a:ext uri="{FF2B5EF4-FFF2-40B4-BE49-F238E27FC236}">
                  <a16:creationId xmlns:a16="http://schemas.microsoft.com/office/drawing/2014/main" id="{99A89B0A-0601-428D-8C81-1FEDAEA2333A}"/>
                </a:ext>
              </a:extLst>
            </p:cNvPr>
            <p:cNvGrpSpPr/>
            <p:nvPr/>
          </p:nvGrpSpPr>
          <p:grpSpPr>
            <a:xfrm>
              <a:off x="617092" y="2609186"/>
              <a:ext cx="457200" cy="458972"/>
              <a:chOff x="617092" y="2609186"/>
              <a:chExt cx="457200" cy="458972"/>
            </a:xfrm>
          </p:grpSpPr>
          <p:cxnSp>
            <p:nvCxnSpPr>
              <p:cNvPr id="118" name="Straight Connector 12">
                <a:extLst>
                  <a:ext uri="{FF2B5EF4-FFF2-40B4-BE49-F238E27FC236}">
                    <a16:creationId xmlns:a16="http://schemas.microsoft.com/office/drawing/2014/main" id="{A9C707F8-6A66-4CE2-9E80-1A32AC5A934E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9448B7A-6283-415E-9B53-8C020322E62F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oup 134">
              <a:extLst>
                <a:ext uri="{FF2B5EF4-FFF2-40B4-BE49-F238E27FC236}">
                  <a16:creationId xmlns:a16="http://schemas.microsoft.com/office/drawing/2014/main" id="{F115A252-21B8-49C9-99CA-852F524CF258}"/>
                </a:ext>
              </a:extLst>
            </p:cNvPr>
            <p:cNvGrpSpPr/>
            <p:nvPr/>
          </p:nvGrpSpPr>
          <p:grpSpPr>
            <a:xfrm flipV="1">
              <a:off x="1076009" y="2609615"/>
              <a:ext cx="457200" cy="458972"/>
              <a:chOff x="617092" y="2609186"/>
              <a:chExt cx="457200" cy="458972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8C70BE0F-AE93-41DB-8ACF-BA7A3EB2AD85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914BC125-1348-42A1-BDEA-F2FAD6DE5F7C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0" name="TextBox 159">
            <a:extLst>
              <a:ext uri="{FF2B5EF4-FFF2-40B4-BE49-F238E27FC236}">
                <a16:creationId xmlns:a16="http://schemas.microsoft.com/office/drawing/2014/main" id="{793E8E4D-D1F8-4697-AF1E-3CCEA8D3454E}"/>
              </a:ext>
            </a:extLst>
          </p:cNvPr>
          <p:cNvSpPr txBox="1"/>
          <p:nvPr/>
        </p:nvSpPr>
        <p:spPr>
          <a:xfrm>
            <a:off x="1835097" y="2436229"/>
            <a:ext cx="1561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Ideal clock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BFCCED9F-8E84-48B5-98D7-6393388F06DD}"/>
              </a:ext>
            </a:extLst>
          </p:cNvPr>
          <p:cNvSpPr txBox="1"/>
          <p:nvPr/>
        </p:nvSpPr>
        <p:spPr>
          <a:xfrm>
            <a:off x="1828800" y="3695520"/>
            <a:ext cx="194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Non- Ideal clock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C9A398B2-6E5C-4D76-88CC-02C36F85F8C3}"/>
              </a:ext>
            </a:extLst>
          </p:cNvPr>
          <p:cNvSpPr/>
          <p:nvPr/>
        </p:nvSpPr>
        <p:spPr>
          <a:xfrm rot="2445189">
            <a:off x="5124405" y="2164136"/>
            <a:ext cx="600153" cy="19056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Arrow: Right 146">
            <a:extLst>
              <a:ext uri="{FF2B5EF4-FFF2-40B4-BE49-F238E27FC236}">
                <a16:creationId xmlns:a16="http://schemas.microsoft.com/office/drawing/2014/main" id="{43AAF9D7-208E-47BE-817C-DD4F4CFF6DB7}"/>
              </a:ext>
            </a:extLst>
          </p:cNvPr>
          <p:cNvSpPr/>
          <p:nvPr/>
        </p:nvSpPr>
        <p:spPr>
          <a:xfrm rot="2445189">
            <a:off x="5663757" y="2171555"/>
            <a:ext cx="600153" cy="19056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762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1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Oval 108">
            <a:extLst>
              <a:ext uri="{FF2B5EF4-FFF2-40B4-BE49-F238E27FC236}">
                <a16:creationId xmlns:a16="http://schemas.microsoft.com/office/drawing/2014/main" id="{8819BC5C-6DFC-4F26-9D30-5E07B6AD9C39}"/>
              </a:ext>
            </a:extLst>
          </p:cNvPr>
          <p:cNvSpPr/>
          <p:nvPr/>
        </p:nvSpPr>
        <p:spPr>
          <a:xfrm>
            <a:off x="5946110" y="3518666"/>
            <a:ext cx="491730" cy="9540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Importance of clocking signal in design verification: </a:t>
            </a:r>
            <a:r>
              <a:rPr lang="en-US" dirty="0" err="1"/>
              <a:t>SerDes</a:t>
            </a:r>
            <a:r>
              <a:rPr lang="en-US" dirty="0"/>
              <a:t> Illustration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B68CDE8-732B-4B98-85C6-3B63F939F90B}"/>
              </a:ext>
            </a:extLst>
          </p:cNvPr>
          <p:cNvCxnSpPr>
            <a:cxnSpLocks/>
          </p:cNvCxnSpPr>
          <p:nvPr/>
        </p:nvCxnSpPr>
        <p:spPr>
          <a:xfrm>
            <a:off x="5946833" y="2171764"/>
            <a:ext cx="0" cy="343046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585CA02-4C31-47CC-A536-AB8AD345CD7B}"/>
              </a:ext>
            </a:extLst>
          </p:cNvPr>
          <p:cNvCxnSpPr>
            <a:cxnSpLocks/>
          </p:cNvCxnSpPr>
          <p:nvPr/>
        </p:nvCxnSpPr>
        <p:spPr>
          <a:xfrm>
            <a:off x="6428496" y="2171764"/>
            <a:ext cx="0" cy="343046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4836FC-3468-4F97-9A59-323CBF72A937}"/>
              </a:ext>
            </a:extLst>
          </p:cNvPr>
          <p:cNvGrpSpPr/>
          <p:nvPr/>
        </p:nvGrpSpPr>
        <p:grpSpPr>
          <a:xfrm>
            <a:off x="4059407" y="2513060"/>
            <a:ext cx="2839101" cy="219829"/>
            <a:chOff x="2684574" y="1941496"/>
            <a:chExt cx="2839101" cy="21982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3703212-F01E-4933-A206-171B1F20DDB3}"/>
                </a:ext>
              </a:extLst>
            </p:cNvPr>
            <p:cNvGrpSpPr/>
            <p:nvPr/>
          </p:nvGrpSpPr>
          <p:grpSpPr>
            <a:xfrm>
              <a:off x="4106407" y="1944377"/>
              <a:ext cx="954441" cy="216948"/>
              <a:chOff x="3287748" y="4420321"/>
              <a:chExt cx="642478" cy="156497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0BFDF8C5-EC32-463A-A670-454C2AD0C0F4}"/>
                  </a:ext>
                </a:extLst>
              </p:cNvPr>
              <p:cNvGrpSpPr/>
              <p:nvPr/>
            </p:nvGrpSpPr>
            <p:grpSpPr>
              <a:xfrm flipH="1" flipV="1">
                <a:off x="3609495" y="4420786"/>
                <a:ext cx="320731" cy="156032"/>
                <a:chOff x="617092" y="2609186"/>
                <a:chExt cx="916117" cy="459401"/>
              </a:xfrm>
            </p:grpSpPr>
            <p:grpSp>
              <p:nvGrpSpPr>
                <p:cNvPr id="59" name="Group 133">
                  <a:extLst>
                    <a:ext uri="{FF2B5EF4-FFF2-40B4-BE49-F238E27FC236}">
                      <a16:creationId xmlns:a16="http://schemas.microsoft.com/office/drawing/2014/main" id="{2FEFCBE1-D0FC-4BA9-9AC2-E0307AFEF7E2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63" name="Straight Connector 12">
                    <a:extLst>
                      <a:ext uri="{FF2B5EF4-FFF2-40B4-BE49-F238E27FC236}">
                        <a16:creationId xmlns:a16="http://schemas.microsoft.com/office/drawing/2014/main" id="{DF079D67-C8F7-4E34-9B6D-297C38F64BC6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>
                    <a:extLst>
                      <a:ext uri="{FF2B5EF4-FFF2-40B4-BE49-F238E27FC236}">
                        <a16:creationId xmlns:a16="http://schemas.microsoft.com/office/drawing/2014/main" id="{6D15CC30-F14C-4EE7-AAD1-FAE48C2CF12C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0" name="Group 134">
                  <a:extLst>
                    <a:ext uri="{FF2B5EF4-FFF2-40B4-BE49-F238E27FC236}">
                      <a16:creationId xmlns:a16="http://schemas.microsoft.com/office/drawing/2014/main" id="{D4D7AED9-BBC3-4A2A-9C2C-29AB8ED8C9F3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D0F1344E-C558-45AB-8AC2-DE1B85B87458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>
                    <a:extLst>
                      <a:ext uri="{FF2B5EF4-FFF2-40B4-BE49-F238E27FC236}">
                        <a16:creationId xmlns:a16="http://schemas.microsoft.com/office/drawing/2014/main" id="{738719FE-4C83-40D1-B79D-60C535845993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D637B991-7875-4E41-B1C4-AE70859722DA}"/>
                  </a:ext>
                </a:extLst>
              </p:cNvPr>
              <p:cNvGrpSpPr/>
              <p:nvPr/>
            </p:nvGrpSpPr>
            <p:grpSpPr>
              <a:xfrm flipH="1" flipV="1">
                <a:off x="3287748" y="4420321"/>
                <a:ext cx="320731" cy="156032"/>
                <a:chOff x="617092" y="2609186"/>
                <a:chExt cx="916117" cy="459401"/>
              </a:xfrm>
            </p:grpSpPr>
            <p:grpSp>
              <p:nvGrpSpPr>
                <p:cNvPr id="66" name="Group 133">
                  <a:extLst>
                    <a:ext uri="{FF2B5EF4-FFF2-40B4-BE49-F238E27FC236}">
                      <a16:creationId xmlns:a16="http://schemas.microsoft.com/office/drawing/2014/main" id="{437A1697-37BB-4FAF-B8F0-D87D22CB3517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70" name="Straight Connector 12">
                    <a:extLst>
                      <a:ext uri="{FF2B5EF4-FFF2-40B4-BE49-F238E27FC236}">
                        <a16:creationId xmlns:a16="http://schemas.microsoft.com/office/drawing/2014/main" id="{F6D2DC90-5F7A-49BA-9754-4D0388D80EDD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>
                    <a:extLst>
                      <a:ext uri="{FF2B5EF4-FFF2-40B4-BE49-F238E27FC236}">
                        <a16:creationId xmlns:a16="http://schemas.microsoft.com/office/drawing/2014/main" id="{38E0D065-3A92-4AA2-9F66-B03E4FE71FA7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7" name="Group 134">
                  <a:extLst>
                    <a:ext uri="{FF2B5EF4-FFF2-40B4-BE49-F238E27FC236}">
                      <a16:creationId xmlns:a16="http://schemas.microsoft.com/office/drawing/2014/main" id="{361FA9CD-323C-44C0-9D79-8BC486726E7C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77E9008E-7D56-4691-AC0C-2D311422E58D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47824D33-4166-4C71-91BD-5C472B2F42AA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CC245EE4-D45A-4F92-B2F5-AC43E1B82039}"/>
                </a:ext>
              </a:extLst>
            </p:cNvPr>
            <p:cNvGrpSpPr/>
            <p:nvPr/>
          </p:nvGrpSpPr>
          <p:grpSpPr>
            <a:xfrm>
              <a:off x="3159717" y="1941496"/>
              <a:ext cx="954441" cy="216948"/>
              <a:chOff x="3287748" y="4420321"/>
              <a:chExt cx="642478" cy="156497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1E4AB6AC-013C-44A6-AAC7-5FE129729FE4}"/>
                  </a:ext>
                </a:extLst>
              </p:cNvPr>
              <p:cNvGrpSpPr/>
              <p:nvPr/>
            </p:nvGrpSpPr>
            <p:grpSpPr>
              <a:xfrm flipH="1" flipV="1">
                <a:off x="3609495" y="4420786"/>
                <a:ext cx="320731" cy="156032"/>
                <a:chOff x="617092" y="2609186"/>
                <a:chExt cx="916117" cy="459401"/>
              </a:xfrm>
            </p:grpSpPr>
            <p:grpSp>
              <p:nvGrpSpPr>
                <p:cNvPr id="81" name="Group 133">
                  <a:extLst>
                    <a:ext uri="{FF2B5EF4-FFF2-40B4-BE49-F238E27FC236}">
                      <a16:creationId xmlns:a16="http://schemas.microsoft.com/office/drawing/2014/main" id="{00CC332F-8521-4B88-AF11-3BECF3115E3B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85" name="Straight Connector 12">
                    <a:extLst>
                      <a:ext uri="{FF2B5EF4-FFF2-40B4-BE49-F238E27FC236}">
                        <a16:creationId xmlns:a16="http://schemas.microsoft.com/office/drawing/2014/main" id="{6AF602ED-48AB-423C-BA80-D951C4A2107D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>
                    <a:extLst>
                      <a:ext uri="{FF2B5EF4-FFF2-40B4-BE49-F238E27FC236}">
                        <a16:creationId xmlns:a16="http://schemas.microsoft.com/office/drawing/2014/main" id="{F2261E7F-6434-4610-9070-B108D29ADD1F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2" name="Group 134">
                  <a:extLst>
                    <a:ext uri="{FF2B5EF4-FFF2-40B4-BE49-F238E27FC236}">
                      <a16:creationId xmlns:a16="http://schemas.microsoft.com/office/drawing/2014/main" id="{5FEF6607-FA33-489B-8FFD-A555B177C3D5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83" name="Straight Connector 82">
                    <a:extLst>
                      <a:ext uri="{FF2B5EF4-FFF2-40B4-BE49-F238E27FC236}">
                        <a16:creationId xmlns:a16="http://schemas.microsoft.com/office/drawing/2014/main" id="{A5825332-77DE-44F6-8387-1798EBD11A63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>
                    <a:extLst>
                      <a:ext uri="{FF2B5EF4-FFF2-40B4-BE49-F238E27FC236}">
                        <a16:creationId xmlns:a16="http://schemas.microsoft.com/office/drawing/2014/main" id="{87645DE2-269F-4C3A-A822-3E75F8FC0DE5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7B95F137-4275-4AD1-ACCF-D3BF16DF4866}"/>
                  </a:ext>
                </a:extLst>
              </p:cNvPr>
              <p:cNvGrpSpPr/>
              <p:nvPr/>
            </p:nvGrpSpPr>
            <p:grpSpPr>
              <a:xfrm flipH="1" flipV="1">
                <a:off x="3287748" y="4420321"/>
                <a:ext cx="320731" cy="156032"/>
                <a:chOff x="617092" y="2609186"/>
                <a:chExt cx="916117" cy="459401"/>
              </a:xfrm>
            </p:grpSpPr>
            <p:grpSp>
              <p:nvGrpSpPr>
                <p:cNvPr id="75" name="Group 133">
                  <a:extLst>
                    <a:ext uri="{FF2B5EF4-FFF2-40B4-BE49-F238E27FC236}">
                      <a16:creationId xmlns:a16="http://schemas.microsoft.com/office/drawing/2014/main" id="{24B63366-2A3C-4A40-9E8D-AEDF259F0C1E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79" name="Straight Connector 12">
                    <a:extLst>
                      <a:ext uri="{FF2B5EF4-FFF2-40B4-BE49-F238E27FC236}">
                        <a16:creationId xmlns:a16="http://schemas.microsoft.com/office/drawing/2014/main" id="{178C3FD0-2518-4208-A0BA-03B08B6EDD4F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>
                    <a:extLst>
                      <a:ext uri="{FF2B5EF4-FFF2-40B4-BE49-F238E27FC236}">
                        <a16:creationId xmlns:a16="http://schemas.microsoft.com/office/drawing/2014/main" id="{E061589B-0415-4DAC-BE8B-27D607988630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6" name="Group 134">
                  <a:extLst>
                    <a:ext uri="{FF2B5EF4-FFF2-40B4-BE49-F238E27FC236}">
                      <a16:creationId xmlns:a16="http://schemas.microsoft.com/office/drawing/2014/main" id="{149E68C5-6988-4D22-9A6D-20480A086D7C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77" name="Straight Connector 76">
                    <a:extLst>
                      <a:ext uri="{FF2B5EF4-FFF2-40B4-BE49-F238E27FC236}">
                        <a16:creationId xmlns:a16="http://schemas.microsoft.com/office/drawing/2014/main" id="{580C376F-7160-4EE5-8A9F-B01E3FBB4F08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>
                    <a:extLst>
                      <a:ext uri="{FF2B5EF4-FFF2-40B4-BE49-F238E27FC236}">
                        <a16:creationId xmlns:a16="http://schemas.microsoft.com/office/drawing/2014/main" id="{5CDDE6A0-94A7-4B84-A319-D3F615B38614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FCC22E2A-E23B-4F4E-9623-1279640D7246}"/>
                </a:ext>
              </a:extLst>
            </p:cNvPr>
            <p:cNvGrpSpPr/>
            <p:nvPr/>
          </p:nvGrpSpPr>
          <p:grpSpPr>
            <a:xfrm flipH="1" flipV="1">
              <a:off x="2684574" y="1942141"/>
              <a:ext cx="476466" cy="216303"/>
              <a:chOff x="617092" y="2609186"/>
              <a:chExt cx="916117" cy="459401"/>
            </a:xfrm>
          </p:grpSpPr>
          <p:grpSp>
            <p:nvGrpSpPr>
              <p:cNvPr id="96" name="Group 133">
                <a:extLst>
                  <a:ext uri="{FF2B5EF4-FFF2-40B4-BE49-F238E27FC236}">
                    <a16:creationId xmlns:a16="http://schemas.microsoft.com/office/drawing/2014/main" id="{5C776580-E799-40AA-85FA-459A50A1BF5B}"/>
                  </a:ext>
                </a:extLst>
              </p:cNvPr>
              <p:cNvGrpSpPr/>
              <p:nvPr/>
            </p:nvGrpSpPr>
            <p:grpSpPr>
              <a:xfrm>
                <a:off x="617092" y="2609186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00" name="Straight Connector 12">
                  <a:extLst>
                    <a:ext uri="{FF2B5EF4-FFF2-40B4-BE49-F238E27FC236}">
                      <a16:creationId xmlns:a16="http://schemas.microsoft.com/office/drawing/2014/main" id="{4632CE91-89E5-4E3F-B606-B49CCA16FA63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0CD7A95C-D3EE-4235-9D15-BD28C0355079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7" name="Group 134">
                <a:extLst>
                  <a:ext uri="{FF2B5EF4-FFF2-40B4-BE49-F238E27FC236}">
                    <a16:creationId xmlns:a16="http://schemas.microsoft.com/office/drawing/2014/main" id="{66808C90-38EE-404C-95C3-53A6CEA7B054}"/>
                  </a:ext>
                </a:extLst>
              </p:cNvPr>
              <p:cNvGrpSpPr/>
              <p:nvPr/>
            </p:nvGrpSpPr>
            <p:grpSpPr>
              <a:xfrm flipV="1">
                <a:off x="1076009" y="2609615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83CC4CED-E86B-47C9-95CC-D14908B72273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125CD413-A99B-44D7-9874-0E8597B92824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1A34743C-D525-40BF-BB3A-6B5F705D0696}"/>
                </a:ext>
              </a:extLst>
            </p:cNvPr>
            <p:cNvGrpSpPr/>
            <p:nvPr/>
          </p:nvGrpSpPr>
          <p:grpSpPr>
            <a:xfrm flipH="1" flipV="1">
              <a:off x="5047209" y="1941496"/>
              <a:ext cx="476466" cy="216303"/>
              <a:chOff x="617092" y="2609186"/>
              <a:chExt cx="916117" cy="459401"/>
            </a:xfrm>
          </p:grpSpPr>
          <p:grpSp>
            <p:nvGrpSpPr>
              <p:cNvPr id="103" name="Group 133">
                <a:extLst>
                  <a:ext uri="{FF2B5EF4-FFF2-40B4-BE49-F238E27FC236}">
                    <a16:creationId xmlns:a16="http://schemas.microsoft.com/office/drawing/2014/main" id="{DF1449B7-89AB-4A01-AC77-BD8DCCA0BF86}"/>
                  </a:ext>
                </a:extLst>
              </p:cNvPr>
              <p:cNvGrpSpPr/>
              <p:nvPr/>
            </p:nvGrpSpPr>
            <p:grpSpPr>
              <a:xfrm>
                <a:off x="617092" y="2609186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07" name="Straight Connector 12">
                  <a:extLst>
                    <a:ext uri="{FF2B5EF4-FFF2-40B4-BE49-F238E27FC236}">
                      <a16:creationId xmlns:a16="http://schemas.microsoft.com/office/drawing/2014/main" id="{78F39914-EDD7-4BB4-B889-EEAB19152B5D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0EB45897-A34A-4C28-8857-8CA59B94DB0B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Group 134">
                <a:extLst>
                  <a:ext uri="{FF2B5EF4-FFF2-40B4-BE49-F238E27FC236}">
                    <a16:creationId xmlns:a16="http://schemas.microsoft.com/office/drawing/2014/main" id="{FF872E2D-91DD-445D-A4AC-AB33C31DE3C3}"/>
                  </a:ext>
                </a:extLst>
              </p:cNvPr>
              <p:cNvGrpSpPr/>
              <p:nvPr/>
            </p:nvGrpSpPr>
            <p:grpSpPr>
              <a:xfrm flipV="1">
                <a:off x="1076009" y="2609615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5E1B199D-5BED-4E8F-AE5C-3D1954352DE3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E802FFA8-B633-40CB-BFC0-9F6C089A5B59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9FAABE02-5DD3-4768-95A9-ACA8DA677072}"/>
              </a:ext>
            </a:extLst>
          </p:cNvPr>
          <p:cNvGrpSpPr/>
          <p:nvPr/>
        </p:nvGrpSpPr>
        <p:grpSpPr>
          <a:xfrm flipH="1" flipV="1">
            <a:off x="6130735" y="3852906"/>
            <a:ext cx="303286" cy="216303"/>
            <a:chOff x="617092" y="2609186"/>
            <a:chExt cx="916117" cy="459401"/>
          </a:xfrm>
        </p:grpSpPr>
        <p:grpSp>
          <p:nvGrpSpPr>
            <p:cNvPr id="154" name="Group 133">
              <a:extLst>
                <a:ext uri="{FF2B5EF4-FFF2-40B4-BE49-F238E27FC236}">
                  <a16:creationId xmlns:a16="http://schemas.microsoft.com/office/drawing/2014/main" id="{32E96FCB-9281-4F5B-9D62-5B61C481E321}"/>
                </a:ext>
              </a:extLst>
            </p:cNvPr>
            <p:cNvGrpSpPr/>
            <p:nvPr/>
          </p:nvGrpSpPr>
          <p:grpSpPr>
            <a:xfrm>
              <a:off x="617092" y="2609186"/>
              <a:ext cx="457200" cy="458972"/>
              <a:chOff x="617092" y="2609186"/>
              <a:chExt cx="457200" cy="458972"/>
            </a:xfrm>
          </p:grpSpPr>
          <p:cxnSp>
            <p:nvCxnSpPr>
              <p:cNvPr id="158" name="Straight Connector 12">
                <a:extLst>
                  <a:ext uri="{FF2B5EF4-FFF2-40B4-BE49-F238E27FC236}">
                    <a16:creationId xmlns:a16="http://schemas.microsoft.com/office/drawing/2014/main" id="{0D5711E2-E0EB-4B64-91BE-D2ACABE353D4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C4F2A37C-9A58-4734-A5AA-B863553E1EC9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5" name="Group 134">
              <a:extLst>
                <a:ext uri="{FF2B5EF4-FFF2-40B4-BE49-F238E27FC236}">
                  <a16:creationId xmlns:a16="http://schemas.microsoft.com/office/drawing/2014/main" id="{626900F1-E667-49DF-A9A9-AF2DA63254C4}"/>
                </a:ext>
              </a:extLst>
            </p:cNvPr>
            <p:cNvGrpSpPr/>
            <p:nvPr/>
          </p:nvGrpSpPr>
          <p:grpSpPr>
            <a:xfrm flipV="1">
              <a:off x="1076009" y="2609615"/>
              <a:ext cx="457200" cy="458972"/>
              <a:chOff x="617092" y="2609186"/>
              <a:chExt cx="457200" cy="458972"/>
            </a:xfrm>
          </p:grpSpPr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F48DC79E-DBE0-4F87-855A-ADC9684CB35F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F544ACC3-297C-4BC7-95FC-7EB68730A58B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73F591A3-7FFE-43DC-91C8-228CB7B995A9}"/>
              </a:ext>
            </a:extLst>
          </p:cNvPr>
          <p:cNvGrpSpPr/>
          <p:nvPr/>
        </p:nvGrpSpPr>
        <p:grpSpPr>
          <a:xfrm flipH="1" flipV="1">
            <a:off x="5479578" y="3852261"/>
            <a:ext cx="650856" cy="216303"/>
            <a:chOff x="617092" y="2609186"/>
            <a:chExt cx="916117" cy="459401"/>
          </a:xfrm>
        </p:grpSpPr>
        <p:grpSp>
          <p:nvGrpSpPr>
            <p:cNvPr id="142" name="Group 133">
              <a:extLst>
                <a:ext uri="{FF2B5EF4-FFF2-40B4-BE49-F238E27FC236}">
                  <a16:creationId xmlns:a16="http://schemas.microsoft.com/office/drawing/2014/main" id="{0E5115FE-08F4-4819-9DC7-06DBA554F846}"/>
                </a:ext>
              </a:extLst>
            </p:cNvPr>
            <p:cNvGrpSpPr/>
            <p:nvPr/>
          </p:nvGrpSpPr>
          <p:grpSpPr>
            <a:xfrm>
              <a:off x="617092" y="2609186"/>
              <a:ext cx="457200" cy="458972"/>
              <a:chOff x="617092" y="2609186"/>
              <a:chExt cx="457200" cy="458972"/>
            </a:xfrm>
          </p:grpSpPr>
          <p:cxnSp>
            <p:nvCxnSpPr>
              <p:cNvPr id="146" name="Straight Connector 12">
                <a:extLst>
                  <a:ext uri="{FF2B5EF4-FFF2-40B4-BE49-F238E27FC236}">
                    <a16:creationId xmlns:a16="http://schemas.microsoft.com/office/drawing/2014/main" id="{1C38D64F-D2D6-40C8-B1F5-CB56FFC224B8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0A7859EA-C047-41C9-ADBA-881DE485266C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" name="Group 134">
              <a:extLst>
                <a:ext uri="{FF2B5EF4-FFF2-40B4-BE49-F238E27FC236}">
                  <a16:creationId xmlns:a16="http://schemas.microsoft.com/office/drawing/2014/main" id="{DE5BE97C-B519-4B30-B283-01CE7F1348EE}"/>
                </a:ext>
              </a:extLst>
            </p:cNvPr>
            <p:cNvGrpSpPr/>
            <p:nvPr/>
          </p:nvGrpSpPr>
          <p:grpSpPr>
            <a:xfrm flipV="1">
              <a:off x="1076009" y="2609615"/>
              <a:ext cx="457200" cy="458972"/>
              <a:chOff x="617092" y="2609186"/>
              <a:chExt cx="457200" cy="458972"/>
            </a:xfrm>
          </p:grpSpPr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15A390C4-45E6-47EA-A1BA-A9A55C939AB9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184AA9B3-1B6E-4B48-8E0F-603B11D68E2F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1340B1F0-7D7C-40E4-8902-E2DB5ECD96F7}"/>
              </a:ext>
            </a:extLst>
          </p:cNvPr>
          <p:cNvGrpSpPr/>
          <p:nvPr/>
        </p:nvGrpSpPr>
        <p:grpSpPr>
          <a:xfrm>
            <a:off x="4532891" y="3849383"/>
            <a:ext cx="954441" cy="216948"/>
            <a:chOff x="3287748" y="4420321"/>
            <a:chExt cx="642478" cy="156497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E8BC9B9-8A7C-49DB-80D4-4ADC7059F386}"/>
                </a:ext>
              </a:extLst>
            </p:cNvPr>
            <p:cNvGrpSpPr/>
            <p:nvPr/>
          </p:nvGrpSpPr>
          <p:grpSpPr>
            <a:xfrm flipH="1" flipV="1">
              <a:off x="3609495" y="4420786"/>
              <a:ext cx="320731" cy="156032"/>
              <a:chOff x="617092" y="2609186"/>
              <a:chExt cx="916117" cy="459401"/>
            </a:xfrm>
          </p:grpSpPr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FC620EFB-3447-4422-9522-5CD997EC3D3C}"/>
                  </a:ext>
                </a:extLst>
              </p:cNvPr>
              <p:cNvGrpSpPr/>
              <p:nvPr/>
            </p:nvGrpSpPr>
            <p:grpSpPr>
              <a:xfrm>
                <a:off x="617092" y="2609186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38" name="Straight Connector 12">
                  <a:extLst>
                    <a:ext uri="{FF2B5EF4-FFF2-40B4-BE49-F238E27FC236}">
                      <a16:creationId xmlns:a16="http://schemas.microsoft.com/office/drawing/2014/main" id="{E0877314-F9C9-4DEF-934D-ADDDC5F678B4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57C988BE-F68B-42FF-BB82-6D09BA1D2D96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AF7482E3-FA75-412F-AE45-A34C2A5F8DF5}"/>
                  </a:ext>
                </a:extLst>
              </p:cNvPr>
              <p:cNvGrpSpPr/>
              <p:nvPr/>
            </p:nvGrpSpPr>
            <p:grpSpPr>
              <a:xfrm flipV="1">
                <a:off x="1076009" y="2609615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876FD901-9440-4DBC-B4DD-850AED14DB51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27683E1A-8E57-49ED-83A3-31B45CC49104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D066EFCF-7998-456F-95AF-D7E397C1BB2C}"/>
                </a:ext>
              </a:extLst>
            </p:cNvPr>
            <p:cNvGrpSpPr/>
            <p:nvPr/>
          </p:nvGrpSpPr>
          <p:grpSpPr>
            <a:xfrm flipH="1" flipV="1">
              <a:off x="3287748" y="4420321"/>
              <a:ext cx="320731" cy="156032"/>
              <a:chOff x="617092" y="2609186"/>
              <a:chExt cx="916117" cy="459401"/>
            </a:xfrm>
          </p:grpSpPr>
          <p:grpSp>
            <p:nvGrpSpPr>
              <p:cNvPr id="128" name="Group 133">
                <a:extLst>
                  <a:ext uri="{FF2B5EF4-FFF2-40B4-BE49-F238E27FC236}">
                    <a16:creationId xmlns:a16="http://schemas.microsoft.com/office/drawing/2014/main" id="{9451EC81-F30F-40DA-98FC-7EB9BAD478BE}"/>
                  </a:ext>
                </a:extLst>
              </p:cNvPr>
              <p:cNvGrpSpPr/>
              <p:nvPr/>
            </p:nvGrpSpPr>
            <p:grpSpPr>
              <a:xfrm>
                <a:off x="617092" y="2609186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32" name="Straight Connector 12">
                  <a:extLst>
                    <a:ext uri="{FF2B5EF4-FFF2-40B4-BE49-F238E27FC236}">
                      <a16:creationId xmlns:a16="http://schemas.microsoft.com/office/drawing/2014/main" id="{363F544E-F5EE-4EC3-A3F6-0DA01ED347B9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822E90C0-F736-4E35-BEF9-1F1D34D241B0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34">
                <a:extLst>
                  <a:ext uri="{FF2B5EF4-FFF2-40B4-BE49-F238E27FC236}">
                    <a16:creationId xmlns:a16="http://schemas.microsoft.com/office/drawing/2014/main" id="{993FA923-EA32-4511-8D07-2A45973C22DD}"/>
                  </a:ext>
                </a:extLst>
              </p:cNvPr>
              <p:cNvGrpSpPr/>
              <p:nvPr/>
            </p:nvGrpSpPr>
            <p:grpSpPr>
              <a:xfrm flipV="1">
                <a:off x="1076009" y="2609615"/>
                <a:ext cx="457200" cy="458972"/>
                <a:chOff x="617092" y="2609186"/>
                <a:chExt cx="457200" cy="458972"/>
              </a:xfrm>
            </p:grpSpPr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593865F6-A131-43A7-9BF0-D5D6800A88B8}"/>
                    </a:ext>
                  </a:extLst>
                </p:cNvPr>
                <p:cNvCxnSpPr/>
                <p:nvPr/>
              </p:nvCxnSpPr>
              <p:spPr>
                <a:xfrm>
                  <a:off x="617669" y="2610958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7FD90A1D-91A5-44CD-A57B-6DE940467566}"/>
                    </a:ext>
                  </a:extLst>
                </p:cNvPr>
                <p:cNvCxnSpPr/>
                <p:nvPr/>
              </p:nvCxnSpPr>
              <p:spPr>
                <a:xfrm rot="16200000">
                  <a:off x="845692" y="2380586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30C6E21-F714-4582-9BE8-5C9319E8FB38}"/>
              </a:ext>
            </a:extLst>
          </p:cNvPr>
          <p:cNvGrpSpPr/>
          <p:nvPr/>
        </p:nvGrpSpPr>
        <p:grpSpPr>
          <a:xfrm flipH="1" flipV="1">
            <a:off x="4057748" y="3850028"/>
            <a:ext cx="476466" cy="216303"/>
            <a:chOff x="617092" y="2609186"/>
            <a:chExt cx="916117" cy="459401"/>
          </a:xfrm>
        </p:grpSpPr>
        <p:grpSp>
          <p:nvGrpSpPr>
            <p:cNvPr id="120" name="Group 133">
              <a:extLst>
                <a:ext uri="{FF2B5EF4-FFF2-40B4-BE49-F238E27FC236}">
                  <a16:creationId xmlns:a16="http://schemas.microsoft.com/office/drawing/2014/main" id="{01797F5A-6F14-4636-8303-CD9B251F4029}"/>
                </a:ext>
              </a:extLst>
            </p:cNvPr>
            <p:cNvGrpSpPr/>
            <p:nvPr/>
          </p:nvGrpSpPr>
          <p:grpSpPr>
            <a:xfrm>
              <a:off x="617092" y="2609186"/>
              <a:ext cx="457200" cy="458972"/>
              <a:chOff x="617092" y="2609186"/>
              <a:chExt cx="457200" cy="458972"/>
            </a:xfrm>
          </p:grpSpPr>
          <p:cxnSp>
            <p:nvCxnSpPr>
              <p:cNvPr id="124" name="Straight Connector 12">
                <a:extLst>
                  <a:ext uri="{FF2B5EF4-FFF2-40B4-BE49-F238E27FC236}">
                    <a16:creationId xmlns:a16="http://schemas.microsoft.com/office/drawing/2014/main" id="{B3FF2637-D73B-4C7C-A0DE-D08843F48144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48ADD780-3C7B-4C09-89F7-EF2CB48407B3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134">
              <a:extLst>
                <a:ext uri="{FF2B5EF4-FFF2-40B4-BE49-F238E27FC236}">
                  <a16:creationId xmlns:a16="http://schemas.microsoft.com/office/drawing/2014/main" id="{10AB017F-4BFD-4F39-A9E9-A05C9A540F96}"/>
                </a:ext>
              </a:extLst>
            </p:cNvPr>
            <p:cNvGrpSpPr/>
            <p:nvPr/>
          </p:nvGrpSpPr>
          <p:grpSpPr>
            <a:xfrm flipV="1">
              <a:off x="1076009" y="2609615"/>
              <a:ext cx="457200" cy="458972"/>
              <a:chOff x="617092" y="2609186"/>
              <a:chExt cx="457200" cy="458972"/>
            </a:xfrm>
          </p:grpSpPr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A7F844D9-68DC-4462-BCC1-DA963BB73AB5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E34BD8AB-8FD4-40DF-ABCE-A3030BB0BBB1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75F1457F-BA7F-45F9-B927-37DC2DC4CC31}"/>
              </a:ext>
            </a:extLst>
          </p:cNvPr>
          <p:cNvGrpSpPr/>
          <p:nvPr/>
        </p:nvGrpSpPr>
        <p:grpSpPr>
          <a:xfrm flipH="1" flipV="1">
            <a:off x="6420383" y="3849383"/>
            <a:ext cx="476466" cy="216303"/>
            <a:chOff x="617092" y="2609186"/>
            <a:chExt cx="916117" cy="459401"/>
          </a:xfrm>
        </p:grpSpPr>
        <p:grpSp>
          <p:nvGrpSpPr>
            <p:cNvPr id="114" name="Group 133">
              <a:extLst>
                <a:ext uri="{FF2B5EF4-FFF2-40B4-BE49-F238E27FC236}">
                  <a16:creationId xmlns:a16="http://schemas.microsoft.com/office/drawing/2014/main" id="{99A89B0A-0601-428D-8C81-1FEDAEA2333A}"/>
                </a:ext>
              </a:extLst>
            </p:cNvPr>
            <p:cNvGrpSpPr/>
            <p:nvPr/>
          </p:nvGrpSpPr>
          <p:grpSpPr>
            <a:xfrm>
              <a:off x="617092" y="2609186"/>
              <a:ext cx="457200" cy="458972"/>
              <a:chOff x="617092" y="2609186"/>
              <a:chExt cx="457200" cy="458972"/>
            </a:xfrm>
          </p:grpSpPr>
          <p:cxnSp>
            <p:nvCxnSpPr>
              <p:cNvPr id="118" name="Straight Connector 12">
                <a:extLst>
                  <a:ext uri="{FF2B5EF4-FFF2-40B4-BE49-F238E27FC236}">
                    <a16:creationId xmlns:a16="http://schemas.microsoft.com/office/drawing/2014/main" id="{A9C707F8-6A66-4CE2-9E80-1A32AC5A934E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9448B7A-6283-415E-9B53-8C020322E62F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oup 134">
              <a:extLst>
                <a:ext uri="{FF2B5EF4-FFF2-40B4-BE49-F238E27FC236}">
                  <a16:creationId xmlns:a16="http://schemas.microsoft.com/office/drawing/2014/main" id="{F115A252-21B8-49C9-99CA-852F524CF258}"/>
                </a:ext>
              </a:extLst>
            </p:cNvPr>
            <p:cNvGrpSpPr/>
            <p:nvPr/>
          </p:nvGrpSpPr>
          <p:grpSpPr>
            <a:xfrm flipV="1">
              <a:off x="1076009" y="2609615"/>
              <a:ext cx="457200" cy="458972"/>
              <a:chOff x="617092" y="2609186"/>
              <a:chExt cx="457200" cy="458972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8C70BE0F-AE93-41DB-8ACF-BA7A3EB2AD85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914BC125-1348-42A1-BDEA-F2FAD6DE5F7C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0" name="TextBox 159">
            <a:extLst>
              <a:ext uri="{FF2B5EF4-FFF2-40B4-BE49-F238E27FC236}">
                <a16:creationId xmlns:a16="http://schemas.microsoft.com/office/drawing/2014/main" id="{793E8E4D-D1F8-4697-AF1E-3CCEA8D3454E}"/>
              </a:ext>
            </a:extLst>
          </p:cNvPr>
          <p:cNvSpPr txBox="1"/>
          <p:nvPr/>
        </p:nvSpPr>
        <p:spPr>
          <a:xfrm>
            <a:off x="1835097" y="2436229"/>
            <a:ext cx="1561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Ideal clock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BFCCED9F-8E84-48B5-98D7-6393388F06DD}"/>
              </a:ext>
            </a:extLst>
          </p:cNvPr>
          <p:cNvSpPr txBox="1"/>
          <p:nvPr/>
        </p:nvSpPr>
        <p:spPr>
          <a:xfrm>
            <a:off x="1828800" y="3695520"/>
            <a:ext cx="194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Non- Ideal clock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C9A398B2-6E5C-4D76-88CC-02C36F85F8C3}"/>
              </a:ext>
            </a:extLst>
          </p:cNvPr>
          <p:cNvSpPr/>
          <p:nvPr/>
        </p:nvSpPr>
        <p:spPr>
          <a:xfrm rot="2445189">
            <a:off x="5124405" y="2164136"/>
            <a:ext cx="600153" cy="19056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Arrow: Right 146">
            <a:extLst>
              <a:ext uri="{FF2B5EF4-FFF2-40B4-BE49-F238E27FC236}">
                <a16:creationId xmlns:a16="http://schemas.microsoft.com/office/drawing/2014/main" id="{43AAF9D7-208E-47BE-817C-DD4F4CFF6DB7}"/>
              </a:ext>
            </a:extLst>
          </p:cNvPr>
          <p:cNvSpPr/>
          <p:nvPr/>
        </p:nvSpPr>
        <p:spPr>
          <a:xfrm rot="2445189">
            <a:off x="5663757" y="2171555"/>
            <a:ext cx="600153" cy="19056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6467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Irregularities in clock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Causes the deviation from the periodicity of a periodic signal, often in relation to a reference signal.</a:t>
            </a:r>
          </a:p>
          <a:p>
            <a:r>
              <a:rPr lang="en-US" dirty="0"/>
              <a:t>Sourced by crystal, electromagnetic interference , cross talk with other signals etc.</a:t>
            </a:r>
          </a:p>
          <a:p>
            <a:r>
              <a:rPr lang="en-US" dirty="0"/>
              <a:t>May effect the time period or the phase of the clock.</a:t>
            </a:r>
          </a:p>
          <a:p>
            <a:r>
              <a:rPr lang="en-US" dirty="0"/>
              <a:t>Can be classified in two categories,</a:t>
            </a:r>
          </a:p>
          <a:p>
            <a:pPr lvl="1"/>
            <a:r>
              <a:rPr lang="en-US" dirty="0"/>
              <a:t>Unintentional deviations are always present.</a:t>
            </a:r>
          </a:p>
          <a:p>
            <a:pPr lvl="1"/>
            <a:r>
              <a:rPr lang="en-US" dirty="0"/>
              <a:t>Intentional deviations are introduced to counter certain undesired phenomenon as EMI.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4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Irregularities in clock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852745"/>
            <a:ext cx="7162800" cy="106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deviation from the nominal clock frequency, expressed in terms of parts per million (PPM).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541D65-3746-4E08-A5FF-DBE7AEAD2F22}"/>
              </a:ext>
            </a:extLst>
          </p:cNvPr>
          <p:cNvSpPr txBox="1">
            <a:spLocks/>
          </p:cNvSpPr>
          <p:nvPr/>
        </p:nvSpPr>
        <p:spPr>
          <a:xfrm>
            <a:off x="462078" y="1327154"/>
            <a:ext cx="8229600" cy="577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Crystal PPM error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DED43F0B-0484-4936-B495-47467A9949DD}"/>
              </a:ext>
            </a:extLst>
          </p:cNvPr>
          <p:cNvSpPr/>
          <p:nvPr/>
        </p:nvSpPr>
        <p:spPr>
          <a:xfrm>
            <a:off x="381000" y="2744791"/>
            <a:ext cx="8572500" cy="1273177"/>
          </a:xfrm>
          <a:prstGeom prst="wedgeRoundRectCallout">
            <a:avLst>
              <a:gd name="adj1" fmla="val -34167"/>
              <a:gd name="adj2" fmla="val -12153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543CD82-B022-434E-B60F-A79B39C9EB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4317119"/>
                  </p:ext>
                </p:extLst>
              </p:nvPr>
            </p:nvGraphicFramePr>
            <p:xfrm>
              <a:off x="1447800" y="4554792"/>
              <a:ext cx="6400800" cy="9316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400800">
                      <a:extLst>
                        <a:ext uri="{9D8B030D-6E8A-4147-A177-3AD203B41FA5}">
                          <a16:colId xmlns:a16="http://schemas.microsoft.com/office/drawing/2014/main" val="10523853"/>
                        </a:ext>
                      </a:extLst>
                    </a:gridCol>
                  </a:tblGrid>
                  <a:tr h="931608">
                    <a:tc>
                      <a:txBody>
                        <a:bodyPr/>
                        <a:lstStyle/>
                        <a:p>
                          <a:pPr indent="182880" algn="ctr"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  <a:tabLst>
                              <a:tab pos="18288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N" sz="2400" i="1" spc="-5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sz="2400" spc="-5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IN" sz="2400" spc="-5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𝑜𝑏𝑠</m:t>
                                    </m:r>
                                  </m:sub>
                                </m:sSub>
                                <m:r>
                                  <a:rPr lang="en-IN" sz="2400" spc="-5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IN" sz="2400" i="1" spc="-5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sz="2400" spc="-5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IN" sz="2400" spc="-5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IN" sz="2400" spc="-5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(1±</m:t>
                                </m:r>
                                <m:f>
                                  <m:fPr>
                                    <m:ctrlPr>
                                      <a:rPr lang="en-IN" sz="2400" i="1" spc="-5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IN" sz="2400" spc="-5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𝑐𝑟𝑦𝑠𝑡𝑎𝑙</m:t>
                                    </m:r>
                                    <m:r>
                                      <a:rPr lang="en-IN" sz="2400" spc="-5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_</m:t>
                                    </m:r>
                                    <m:r>
                                      <a:rPr lang="en-IN" sz="2400" spc="-5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𝑝𝑝𝑚</m:t>
                                    </m:r>
                                    <m:r>
                                      <a:rPr lang="en-IN" sz="2400" spc="-5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_</m:t>
                                    </m:r>
                                    <m:r>
                                      <a:rPr lang="en-IN" sz="2400" spc="-5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𝑒𝑟𝑟𝑜𝑟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IN" sz="2400" i="1" spc="-5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IN" sz="2400" spc="-5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e>
                                      <m:sup>
                                        <m:r>
                                          <a:rPr lang="en-IN" sz="2400" spc="-5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IN" sz="2400" spc="-5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N" sz="1000" spc="-5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51938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543CD82-B022-434E-B60F-A79B39C9EB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4317119"/>
                  </p:ext>
                </p:extLst>
              </p:nvPr>
            </p:nvGraphicFramePr>
            <p:xfrm>
              <a:off x="1447800" y="4554792"/>
              <a:ext cx="6400800" cy="9316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400800">
                      <a:extLst>
                        <a:ext uri="{9D8B030D-6E8A-4147-A177-3AD203B41FA5}">
                          <a16:colId xmlns:a16="http://schemas.microsoft.com/office/drawing/2014/main" val="10523853"/>
                        </a:ext>
                      </a:extLst>
                    </a:gridCol>
                  </a:tblGrid>
                  <a:tr h="9316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95" t="-654" r="-381" b="-32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19388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98A7AF4C-8E38-417D-8E70-0F337D3FD4E5}"/>
              </a:ext>
            </a:extLst>
          </p:cNvPr>
          <p:cNvSpPr/>
          <p:nvPr/>
        </p:nvSpPr>
        <p:spPr>
          <a:xfrm>
            <a:off x="1447800" y="4572000"/>
            <a:ext cx="6400800" cy="9144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425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Irregularities in clock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852745"/>
            <a:ext cx="7162800" cy="106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Slow noise components, frequency less than 10 Hz, often are considered as Wander.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541D65-3746-4E08-A5FF-DBE7AEAD2F22}"/>
              </a:ext>
            </a:extLst>
          </p:cNvPr>
          <p:cNvSpPr txBox="1">
            <a:spLocks/>
          </p:cNvSpPr>
          <p:nvPr/>
        </p:nvSpPr>
        <p:spPr>
          <a:xfrm>
            <a:off x="462078" y="1327154"/>
            <a:ext cx="8229600" cy="577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Wander error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DED43F0B-0484-4936-B495-47467A9949DD}"/>
              </a:ext>
            </a:extLst>
          </p:cNvPr>
          <p:cNvSpPr/>
          <p:nvPr/>
        </p:nvSpPr>
        <p:spPr>
          <a:xfrm>
            <a:off x="381000" y="2744791"/>
            <a:ext cx="8572500" cy="1273177"/>
          </a:xfrm>
          <a:prstGeom prst="wedgeRoundRectCallout">
            <a:avLst>
              <a:gd name="adj1" fmla="val -34167"/>
              <a:gd name="adj2" fmla="val -12153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543CD82-B022-434E-B60F-A79B39C9E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936245"/>
              </p:ext>
            </p:extLst>
          </p:nvPr>
        </p:nvGraphicFramePr>
        <p:xfrm>
          <a:off x="1447800" y="4554792"/>
          <a:ext cx="6400800" cy="931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10523853"/>
                    </a:ext>
                  </a:extLst>
                </a:gridCol>
              </a:tblGrid>
              <a:tr h="931608">
                <a:tc>
                  <a:txBody>
                    <a:bodyPr/>
                    <a:lstStyle/>
                    <a:p>
                      <a:pPr indent="182880"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endParaRPr lang="en-IN" sz="1000" spc="-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193881"/>
                  </a:ext>
                </a:extLst>
              </a:tr>
            </a:tbl>
          </a:graphicData>
        </a:graphic>
      </p:graphicFrame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98A7AF4C-8E38-417D-8E70-0F337D3FD4E5}"/>
              </a:ext>
            </a:extLst>
          </p:cNvPr>
          <p:cNvSpPr/>
          <p:nvPr/>
        </p:nvSpPr>
        <p:spPr>
          <a:xfrm>
            <a:off x="1447800" y="4572000"/>
            <a:ext cx="6400800" cy="9144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70B7964-7EF6-4F92-B480-3DEA0F62A5AD}"/>
                  </a:ext>
                </a:extLst>
              </p:cNvPr>
              <p:cNvSpPr/>
              <p:nvPr/>
            </p:nvSpPr>
            <p:spPr>
              <a:xfrm>
                <a:off x="1676400" y="4665499"/>
                <a:ext cx="6019800" cy="710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𝑜𝑏𝑠</m:t>
                          </m:r>
                        </m:sub>
                      </m:sSub>
                      <m:r>
                        <a:rPr lang="en-IN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IN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IN" i="0">
                                  <a:latin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𝑤𝑎𝑛𝑑𝑒𝑟</m:t>
                              </m:r>
                              <m:r>
                                <m:rPr>
                                  <m:lit/>
                                </m:rPr>
                                <a:rPr lang="en-IN" i="0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𝑎𝑚𝑜𝑢𝑛𝑡</m:t>
                              </m:r>
                              <m:r>
                                <a:rPr lang="en-IN" i="0">
                                  <a:latin typeface="Cambria Math" panose="02040503050406030204" pitchFamily="18" charset="0"/>
                                </a:rPr>
                                <m:t>,  &amp; 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𝑐𝑙𝑜𝑐𝑘</m:t>
                              </m:r>
                              <m:r>
                                <m:rPr>
                                  <m:lit/>
                                </m:rPr>
                                <a:rPr lang="en-IN" i="0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𝑐𝑦𝑐𝑙𝑒</m:t>
                              </m:r>
                              <m:r>
                                <m:rPr>
                                  <m:lit/>
                                </m:rPr>
                                <a:rPr lang="en-IN" i="0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𝑛𝑜</m:t>
                              </m:r>
                              <m:r>
                                <a:rPr lang="en-IN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𝑚𝑛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IN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IN" i="0">
                                  <a:latin typeface="Cambria Math" panose="02040503050406030204" pitchFamily="18" charset="0"/>
                                </a:rPr>
                                <m:t>,  &amp; 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𝑒𝑙𝑠𝑒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70B7964-7EF6-4F92-B480-3DEA0F62A5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665499"/>
                <a:ext cx="6019800" cy="7101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536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  <p:bldP spid="11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533399"/>
          </a:xfrm>
        </p:spPr>
        <p:txBody>
          <a:bodyPr/>
          <a:lstStyle/>
          <a:p>
            <a:r>
              <a:rPr lang="en-US" dirty="0"/>
              <a:t>Introduction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089E51-F986-4100-A6F0-B45F20E1D74E}"/>
              </a:ext>
            </a:extLst>
          </p:cNvPr>
          <p:cNvSpPr txBox="1">
            <a:spLocks/>
          </p:cNvSpPr>
          <p:nvPr/>
        </p:nvSpPr>
        <p:spPr>
          <a:xfrm>
            <a:off x="457200" y="1993574"/>
            <a:ext cx="8229600" cy="7496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Importance of clocking signal in design verification: </a:t>
            </a:r>
            <a:r>
              <a:rPr lang="en-US" dirty="0" err="1"/>
              <a:t>SerDes</a:t>
            </a:r>
            <a:r>
              <a:rPr lang="en-US" dirty="0"/>
              <a:t> Illustration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55138AA-8E27-4E68-A128-502E68484E9B}"/>
              </a:ext>
            </a:extLst>
          </p:cNvPr>
          <p:cNvSpPr txBox="1">
            <a:spLocks/>
          </p:cNvSpPr>
          <p:nvPr/>
        </p:nvSpPr>
        <p:spPr>
          <a:xfrm>
            <a:off x="457200" y="2727769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Irregularities in clock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1B394B3-06AB-404C-941D-3B39D52B3509}"/>
              </a:ext>
            </a:extLst>
          </p:cNvPr>
          <p:cNvSpPr txBox="1">
            <a:spLocks/>
          </p:cNvSpPr>
          <p:nvPr/>
        </p:nvSpPr>
        <p:spPr>
          <a:xfrm>
            <a:off x="457200" y="3304239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Module based clock generator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5521975-911C-43DD-870D-2FEACE7EA5FD}"/>
              </a:ext>
            </a:extLst>
          </p:cNvPr>
          <p:cNvSpPr txBox="1">
            <a:spLocks/>
          </p:cNvSpPr>
          <p:nvPr/>
        </p:nvSpPr>
        <p:spPr>
          <a:xfrm>
            <a:off x="457200" y="3913132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Proposed class based clock generator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72D33A8-8331-4F20-94A4-4753A114D243}"/>
              </a:ext>
            </a:extLst>
          </p:cNvPr>
          <p:cNvSpPr txBox="1">
            <a:spLocks/>
          </p:cNvSpPr>
          <p:nvPr/>
        </p:nvSpPr>
        <p:spPr>
          <a:xfrm>
            <a:off x="457200" y="4449603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Generic architecture of class based clock generator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41DDED6-255C-49E6-9689-A2863F0E015B}"/>
              </a:ext>
            </a:extLst>
          </p:cNvPr>
          <p:cNvSpPr txBox="1">
            <a:spLocks/>
          </p:cNvSpPr>
          <p:nvPr/>
        </p:nvSpPr>
        <p:spPr>
          <a:xfrm>
            <a:off x="457200" y="4983002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Simulation results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763D064-C06C-4B40-A1DA-4FDB5208C90D}"/>
              </a:ext>
            </a:extLst>
          </p:cNvPr>
          <p:cNvSpPr txBox="1">
            <a:spLocks/>
          </p:cNvSpPr>
          <p:nvPr/>
        </p:nvSpPr>
        <p:spPr>
          <a:xfrm>
            <a:off x="438325" y="5516401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184491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Irregularities in clock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52745"/>
            <a:ext cx="8305800" cy="106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Consists of various components such as duty cycle distortion, data dependent jitter, periodic jitter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541D65-3746-4E08-A5FF-DBE7AEAD2F22}"/>
              </a:ext>
            </a:extLst>
          </p:cNvPr>
          <p:cNvSpPr txBox="1">
            <a:spLocks/>
          </p:cNvSpPr>
          <p:nvPr/>
        </p:nvSpPr>
        <p:spPr>
          <a:xfrm>
            <a:off x="462078" y="1327154"/>
            <a:ext cx="8229600" cy="577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High probability jitter (HPJ)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DED43F0B-0484-4936-B495-47467A9949DD}"/>
              </a:ext>
            </a:extLst>
          </p:cNvPr>
          <p:cNvSpPr/>
          <p:nvPr/>
        </p:nvSpPr>
        <p:spPr>
          <a:xfrm>
            <a:off x="381000" y="2744791"/>
            <a:ext cx="8572500" cy="1273177"/>
          </a:xfrm>
          <a:prstGeom prst="wedgeRoundRectCallout">
            <a:avLst>
              <a:gd name="adj1" fmla="val -34167"/>
              <a:gd name="adj2" fmla="val -12153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543CD82-B022-434E-B60F-A79B39C9EB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7800" y="4554792"/>
          <a:ext cx="6400800" cy="931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10523853"/>
                    </a:ext>
                  </a:extLst>
                </a:gridCol>
              </a:tblGrid>
              <a:tr h="931608">
                <a:tc>
                  <a:txBody>
                    <a:bodyPr/>
                    <a:lstStyle/>
                    <a:p>
                      <a:pPr indent="182880"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endParaRPr lang="en-IN" sz="1000" spc="-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193881"/>
                  </a:ext>
                </a:extLst>
              </a:tr>
            </a:tbl>
          </a:graphicData>
        </a:graphic>
      </p:graphicFrame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98A7AF4C-8E38-417D-8E70-0F337D3FD4E5}"/>
              </a:ext>
            </a:extLst>
          </p:cNvPr>
          <p:cNvSpPr/>
          <p:nvPr/>
        </p:nvSpPr>
        <p:spPr>
          <a:xfrm>
            <a:off x="1447800" y="4572000"/>
            <a:ext cx="6400800" cy="9144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0B7964-7EF6-4F92-B480-3DEA0F62A5AD}"/>
              </a:ext>
            </a:extLst>
          </p:cNvPr>
          <p:cNvSpPr/>
          <p:nvPr/>
        </p:nvSpPr>
        <p:spPr>
          <a:xfrm>
            <a:off x="1562100" y="4554792"/>
            <a:ext cx="6019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latin typeface="+mn-lt"/>
              </a:rPr>
              <a:t>Generated by passing PRBS data pattern through a low pass filter.</a:t>
            </a:r>
          </a:p>
        </p:txBody>
      </p:sp>
    </p:spTree>
    <p:extLst>
      <p:ext uri="{BB962C8B-B14F-4D97-AF65-F5344CB8AC3E}">
        <p14:creationId xmlns:p14="http://schemas.microsoft.com/office/powerpoint/2010/main" val="290147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  <p:bldP spid="11" grpId="0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Irregularities in clock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52745"/>
            <a:ext cx="8305800" cy="106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Comprised of a single fundamental frequency and prominent in the context of jitter tolerance test of RX.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541D65-3746-4E08-A5FF-DBE7AEAD2F22}"/>
              </a:ext>
            </a:extLst>
          </p:cNvPr>
          <p:cNvSpPr txBox="1">
            <a:spLocks/>
          </p:cNvSpPr>
          <p:nvPr/>
        </p:nvSpPr>
        <p:spPr>
          <a:xfrm>
            <a:off x="462078" y="1327154"/>
            <a:ext cx="8229600" cy="577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Tonal jitter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DED43F0B-0484-4936-B495-47467A9949DD}"/>
              </a:ext>
            </a:extLst>
          </p:cNvPr>
          <p:cNvSpPr/>
          <p:nvPr/>
        </p:nvSpPr>
        <p:spPr>
          <a:xfrm>
            <a:off x="457200" y="2744791"/>
            <a:ext cx="8496300" cy="1273177"/>
          </a:xfrm>
          <a:prstGeom prst="wedgeRoundRectCallout">
            <a:avLst>
              <a:gd name="adj1" fmla="val -34167"/>
              <a:gd name="adj2" fmla="val -12153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543CD82-B022-434E-B60F-A79B39C9E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152289"/>
              </p:ext>
            </p:extLst>
          </p:nvPr>
        </p:nvGraphicFramePr>
        <p:xfrm>
          <a:off x="838200" y="4789494"/>
          <a:ext cx="7467600" cy="555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val="10523853"/>
                    </a:ext>
                  </a:extLst>
                </a:gridCol>
              </a:tblGrid>
              <a:tr h="555627">
                <a:tc>
                  <a:txBody>
                    <a:bodyPr/>
                    <a:lstStyle/>
                    <a:p>
                      <a:pPr indent="182880"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endParaRPr lang="en-IN" sz="1000" spc="-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193881"/>
                  </a:ext>
                </a:extLst>
              </a:tr>
            </a:tbl>
          </a:graphicData>
        </a:graphic>
      </p:graphicFrame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98A7AF4C-8E38-417D-8E70-0F337D3FD4E5}"/>
              </a:ext>
            </a:extLst>
          </p:cNvPr>
          <p:cNvSpPr/>
          <p:nvPr/>
        </p:nvSpPr>
        <p:spPr>
          <a:xfrm>
            <a:off x="457200" y="4572000"/>
            <a:ext cx="8077200" cy="9144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FEE5C81-CEE2-4C99-8292-D63095D1ECC3}"/>
                  </a:ext>
                </a:extLst>
              </p:cNvPr>
              <p:cNvSpPr/>
              <p:nvPr/>
            </p:nvSpPr>
            <p:spPr>
              <a:xfrm>
                <a:off x="1004581" y="4785852"/>
                <a:ext cx="7363437" cy="4036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𝑡𝑜𝑛𝑎𝑙</m:t>
                              </m:r>
                            </m:sub>
                          </m:sSub>
                          <m:r>
                            <a:rPr lang="en-IN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𝑡𝑜𝑛𝑎𝑙</m:t>
                              </m:r>
                              <m:r>
                                <m:rPr>
                                  <m:lit/>
                                </m:rPr>
                                <a:rPr lang="en-IN" i="0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IN" i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endChr m:val=""/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sSub>
                                    <m:sSub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𝑡𝑜𝑛𝑎𝑙</m:t>
                                      </m:r>
                                    </m:sub>
                                  </m:s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sSub>
                                    <m:sSub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IN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IN" i="0">
                                      <a:latin typeface="Cambria Math" panose="02040503050406030204" pitchFamily="18" charset="0"/>
                                    </a:rPr>
                                    <m:t>)                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𝑤h𝑒𝑟𝑒</m:t>
                                  </m:r>
                                  <m:r>
                                    <a:rPr lang="en-IN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IN" i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</m:e>
                              </m:d>
                            </m:e>
                          </m:func>
                          <m:r>
                            <a:rPr lang="en-IN" i="0">
                              <a:latin typeface="Cambria Math" panose="02040503050406030204" pitchFamily="18" charset="0"/>
                            </a:rPr>
                            <m:t>{1,2,3,…</m:t>
                          </m:r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FEE5C81-CEE2-4C99-8292-D63095D1EC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581" y="4785852"/>
                <a:ext cx="7363437" cy="403637"/>
              </a:xfrm>
              <a:prstGeom prst="rect">
                <a:avLst/>
              </a:prstGeom>
              <a:blipFill>
                <a:blip r:embed="rId2"/>
                <a:stretch>
                  <a:fillRect t="-156061" r="-3725" b="-233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42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  <p:bldP spid="11" grpId="0" animBg="1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Irregularities in clock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6498"/>
            <a:ext cx="8610600" cy="1395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Caused by silicon imperfection, certain types of cross talk, thermal vibration etc., can be bounded or unbounded.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541D65-3746-4E08-A5FF-DBE7AEAD2F22}"/>
              </a:ext>
            </a:extLst>
          </p:cNvPr>
          <p:cNvSpPr txBox="1">
            <a:spLocks/>
          </p:cNvSpPr>
          <p:nvPr/>
        </p:nvSpPr>
        <p:spPr>
          <a:xfrm>
            <a:off x="462078" y="1327154"/>
            <a:ext cx="8229600" cy="577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Gaussian jitter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DED43F0B-0484-4936-B495-47467A9949DD}"/>
              </a:ext>
            </a:extLst>
          </p:cNvPr>
          <p:cNvSpPr/>
          <p:nvPr/>
        </p:nvSpPr>
        <p:spPr>
          <a:xfrm>
            <a:off x="457200" y="2744791"/>
            <a:ext cx="8496300" cy="1273177"/>
          </a:xfrm>
          <a:prstGeom prst="wedgeRoundRectCallout">
            <a:avLst>
              <a:gd name="adj1" fmla="val -34167"/>
              <a:gd name="adj2" fmla="val -12153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98A7AF4C-8E38-417D-8E70-0F337D3FD4E5}"/>
              </a:ext>
            </a:extLst>
          </p:cNvPr>
          <p:cNvSpPr/>
          <p:nvPr/>
        </p:nvSpPr>
        <p:spPr>
          <a:xfrm>
            <a:off x="457200" y="4383230"/>
            <a:ext cx="8077200" cy="133177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B87B2FB-9FBD-452C-8C6B-F399707A9964}"/>
                  </a:ext>
                </a:extLst>
              </p:cNvPr>
              <p:cNvSpPr/>
              <p:nvPr/>
            </p:nvSpPr>
            <p:spPr>
              <a:xfrm>
                <a:off x="2209800" y="4730273"/>
                <a:ext cx="5943600" cy="6148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𝑈𝑈𝐺𝐽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i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IN" i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p>
                                <m:r>
                                  <a:rPr lang="en-IN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IN" i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IN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sup>
                    </m:sSup>
                  </m:oMath>
                </a14:m>
                <a:r>
                  <a:rPr lang="en-IN" dirty="0"/>
                  <a:t>              </a:t>
                </a:r>
                <a:r>
                  <a:rPr lang="en-IN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where </a:t>
                </a:r>
                <a:r>
                  <a:rPr lang="el-GR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τ</a:t>
                </a:r>
                <a:r>
                  <a:rPr lang="en-IN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x-µ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B87B2FB-9FBD-452C-8C6B-F399707A99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730273"/>
                <a:ext cx="5943600" cy="614848"/>
              </a:xfrm>
              <a:prstGeom prst="rect">
                <a:avLst/>
              </a:prstGeom>
              <a:blipFill>
                <a:blip r:embed="rId2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216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  <p:bldP spid="11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Irregularities in clock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6498"/>
            <a:ext cx="8610600" cy="1395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Caused by silicon imperfection, certain types of cross talk, thermal vibration etc., can be bounded or unbounded.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541D65-3746-4E08-A5FF-DBE7AEAD2F22}"/>
              </a:ext>
            </a:extLst>
          </p:cNvPr>
          <p:cNvSpPr txBox="1">
            <a:spLocks/>
          </p:cNvSpPr>
          <p:nvPr/>
        </p:nvSpPr>
        <p:spPr>
          <a:xfrm>
            <a:off x="462078" y="1327154"/>
            <a:ext cx="8229600" cy="577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Gaussian jitter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DED43F0B-0484-4936-B495-47467A9949DD}"/>
              </a:ext>
            </a:extLst>
          </p:cNvPr>
          <p:cNvSpPr/>
          <p:nvPr/>
        </p:nvSpPr>
        <p:spPr>
          <a:xfrm>
            <a:off x="457200" y="2744791"/>
            <a:ext cx="8496300" cy="1273177"/>
          </a:xfrm>
          <a:prstGeom prst="wedgeRoundRectCallout">
            <a:avLst>
              <a:gd name="adj1" fmla="val -34167"/>
              <a:gd name="adj2" fmla="val -12153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98A7AF4C-8E38-417D-8E70-0F337D3FD4E5}"/>
              </a:ext>
            </a:extLst>
          </p:cNvPr>
          <p:cNvSpPr/>
          <p:nvPr/>
        </p:nvSpPr>
        <p:spPr>
          <a:xfrm>
            <a:off x="457200" y="4383230"/>
            <a:ext cx="8077200" cy="133177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D60C5FB-A916-4DD6-B503-F63783C549D9}"/>
                  </a:ext>
                </a:extLst>
              </p:cNvPr>
              <p:cNvSpPr/>
              <p:nvPr/>
            </p:nvSpPr>
            <p:spPr>
              <a:xfrm>
                <a:off x="2366050" y="4490116"/>
                <a:ext cx="4259499" cy="1117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𝐶𝐵𝐺𝐽</m:t>
                      </m:r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IN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IN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rad>
                                </m:den>
                              </m:f>
                              <m:sSup>
                                <m:sSup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IN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IN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IN" i="1"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  <m:sup>
                                          <m:r>
                                            <a:rPr lang="en-IN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IN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en-IN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IN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p>
                                          <m:r>
                                            <a:rPr lang="en-IN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sup>
                              </m:sSup>
                              <m:r>
                                <a:rPr lang="en-IN" i="0">
                                  <a:latin typeface="Cambria Math" panose="02040503050406030204" pitchFamily="18" charset="0"/>
                                </a:rPr>
                                <m:t>,  &amp;|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IN" i="0">
                                  <a:latin typeface="Cambria Math" panose="02040503050406030204" pitchFamily="18" charset="0"/>
                                </a:rPr>
                                <m:t>|&lt;</m:t>
                              </m:r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IN" i="0">
                                  <a:latin typeface="Cambria Math" panose="02040503050406030204" pitchFamily="18" charset="0"/>
                                </a:rPr>
                                <m:t>0,  &amp;|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IN" i="0">
                                  <a:latin typeface="Cambria Math" panose="02040503050406030204" pitchFamily="18" charset="0"/>
                                </a:rPr>
                                <m:t>|≥</m:t>
                              </m:r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D60C5FB-A916-4DD6-B503-F63783C549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050" y="4490116"/>
                <a:ext cx="4259499" cy="1117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80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Irregularities in clock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52745"/>
            <a:ext cx="8305800" cy="106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Spectrum is spread around the center frequency of clock, to counter effect of EMI.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541D65-3746-4E08-A5FF-DBE7AEAD2F22}"/>
              </a:ext>
            </a:extLst>
          </p:cNvPr>
          <p:cNvSpPr txBox="1">
            <a:spLocks/>
          </p:cNvSpPr>
          <p:nvPr/>
        </p:nvSpPr>
        <p:spPr>
          <a:xfrm>
            <a:off x="462078" y="1327154"/>
            <a:ext cx="8229600" cy="577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Spread spectrum clocking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DED43F0B-0484-4936-B495-47467A9949DD}"/>
              </a:ext>
            </a:extLst>
          </p:cNvPr>
          <p:cNvSpPr/>
          <p:nvPr/>
        </p:nvSpPr>
        <p:spPr>
          <a:xfrm>
            <a:off x="457200" y="2744791"/>
            <a:ext cx="8496300" cy="1273177"/>
          </a:xfrm>
          <a:prstGeom prst="wedgeRoundRectCallout">
            <a:avLst>
              <a:gd name="adj1" fmla="val -34167"/>
              <a:gd name="adj2" fmla="val -12153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543CD82-B022-434E-B60F-A79B39C9EB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200" y="4789494"/>
          <a:ext cx="7467600" cy="555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val="10523853"/>
                    </a:ext>
                  </a:extLst>
                </a:gridCol>
              </a:tblGrid>
              <a:tr h="555627">
                <a:tc>
                  <a:txBody>
                    <a:bodyPr/>
                    <a:lstStyle/>
                    <a:p>
                      <a:pPr indent="182880"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endParaRPr lang="en-IN" sz="1000" spc="-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193881"/>
                  </a:ext>
                </a:extLst>
              </a:tr>
            </a:tbl>
          </a:graphicData>
        </a:graphic>
      </p:graphicFrame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98A7AF4C-8E38-417D-8E70-0F337D3FD4E5}"/>
              </a:ext>
            </a:extLst>
          </p:cNvPr>
          <p:cNvSpPr/>
          <p:nvPr/>
        </p:nvSpPr>
        <p:spPr>
          <a:xfrm>
            <a:off x="457200" y="4572000"/>
            <a:ext cx="8077200" cy="9144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FEE5C81-CEE2-4C99-8292-D63095D1ECC3}"/>
                  </a:ext>
                </a:extLst>
              </p:cNvPr>
              <p:cNvSpPr/>
              <p:nvPr/>
            </p:nvSpPr>
            <p:spPr>
              <a:xfrm>
                <a:off x="1004581" y="4785852"/>
                <a:ext cx="7363437" cy="4036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𝑠𝑠𝑐</m:t>
                              </m:r>
                            </m:sub>
                          </m:sSub>
                          <m:r>
                            <a:rPr lang="en-IN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ssc</m:t>
                              </m:r>
                              <m:r>
                                <m:rPr>
                                  <m:lit/>
                                </m:rPr>
                                <a:rPr lang="en-IN" i="0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IN" i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endChr m:val=""/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sSub>
                                    <m:sSub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𝑠𝑠𝑐</m:t>
                                      </m:r>
                                    </m:sub>
                                  </m:s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sSub>
                                    <m:sSub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IN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IN" i="0">
                                      <a:latin typeface="Cambria Math" panose="02040503050406030204" pitchFamily="18" charset="0"/>
                                    </a:rPr>
                                    <m:t>)                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𝑤h𝑒𝑟𝑒</m:t>
                                  </m:r>
                                  <m:r>
                                    <a:rPr lang="en-IN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IN" i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</m:e>
                              </m:d>
                            </m:e>
                          </m:func>
                          <m:r>
                            <a:rPr lang="en-IN" i="0">
                              <a:latin typeface="Cambria Math" panose="02040503050406030204" pitchFamily="18" charset="0"/>
                            </a:rPr>
                            <m:t>{1,2,3,…</m:t>
                          </m:r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FEE5C81-CEE2-4C99-8292-D63095D1EC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581" y="4785852"/>
                <a:ext cx="7363437" cy="403637"/>
              </a:xfrm>
              <a:prstGeom prst="rect">
                <a:avLst/>
              </a:prstGeom>
              <a:blipFill>
                <a:blip r:embed="rId2"/>
                <a:stretch>
                  <a:fillRect t="-156061" b="-233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436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  <p:bldP spid="11" grpId="0" animBg="1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based clock generator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5067677-104A-46FF-9C50-A5127DD8178F}"/>
              </a:ext>
            </a:extLst>
          </p:cNvPr>
          <p:cNvSpPr/>
          <p:nvPr/>
        </p:nvSpPr>
        <p:spPr>
          <a:xfrm>
            <a:off x="990600" y="1937664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32B801-A9C4-4DBC-B4B7-11E6CD39846A}"/>
              </a:ext>
            </a:extLst>
          </p:cNvPr>
          <p:cNvSpPr txBox="1"/>
          <p:nvPr/>
        </p:nvSpPr>
        <p:spPr>
          <a:xfrm>
            <a:off x="1695450" y="2234499"/>
            <a:ext cx="110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DUT (Module)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629C7E3-DD89-49FA-95FA-CA3BB6D188E0}"/>
              </a:ext>
            </a:extLst>
          </p:cNvPr>
          <p:cNvSpPr/>
          <p:nvPr/>
        </p:nvSpPr>
        <p:spPr>
          <a:xfrm>
            <a:off x="5570989" y="1937664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BD9B41-1419-41DE-BCC8-CC122DC13F40}"/>
              </a:ext>
            </a:extLst>
          </p:cNvPr>
          <p:cNvSpPr txBox="1"/>
          <p:nvPr/>
        </p:nvSpPr>
        <p:spPr>
          <a:xfrm>
            <a:off x="6275839" y="3010298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Base Test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B29522-1615-44F5-B9F3-FFF7B235E2BB}"/>
              </a:ext>
            </a:extLst>
          </p:cNvPr>
          <p:cNvSpPr/>
          <p:nvPr/>
        </p:nvSpPr>
        <p:spPr>
          <a:xfrm>
            <a:off x="1638300" y="2271230"/>
            <a:ext cx="1219200" cy="609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459C84-D472-4CAA-8565-24614A258775}"/>
              </a:ext>
            </a:extLst>
          </p:cNvPr>
          <p:cNvSpPr txBox="1"/>
          <p:nvPr/>
        </p:nvSpPr>
        <p:spPr>
          <a:xfrm>
            <a:off x="1315641" y="3476459"/>
            <a:ext cx="1864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Clock Generator (Module)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D7062E-6EE8-4552-BBB0-6A28F539C160}"/>
              </a:ext>
            </a:extLst>
          </p:cNvPr>
          <p:cNvSpPr/>
          <p:nvPr/>
        </p:nvSpPr>
        <p:spPr>
          <a:xfrm>
            <a:off x="1219200" y="3415454"/>
            <a:ext cx="2057400" cy="7683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85EAA1-4D0A-419E-B35E-C4ECDCE41C85}"/>
              </a:ext>
            </a:extLst>
          </p:cNvPr>
          <p:cNvSpPr/>
          <p:nvPr/>
        </p:nvSpPr>
        <p:spPr>
          <a:xfrm>
            <a:off x="6218689" y="2863702"/>
            <a:ext cx="1219200" cy="609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6684DE-D63C-487F-B260-AD9F08FC75A1}"/>
              </a:ext>
            </a:extLst>
          </p:cNvPr>
          <p:cNvSpPr txBox="1"/>
          <p:nvPr/>
        </p:nvSpPr>
        <p:spPr>
          <a:xfrm>
            <a:off x="1382769" y="5084722"/>
            <a:ext cx="1730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Test Bench (Module)</a:t>
            </a:r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0AD6ADDA-093F-4343-8B43-FBCA6A6AFABF}"/>
              </a:ext>
            </a:extLst>
          </p:cNvPr>
          <p:cNvSpPr/>
          <p:nvPr/>
        </p:nvSpPr>
        <p:spPr>
          <a:xfrm>
            <a:off x="1315640" y="5069990"/>
            <a:ext cx="1960959" cy="644455"/>
          </a:xfrm>
          <a:prstGeom prst="wedgeRectCallout">
            <a:avLst>
              <a:gd name="adj1" fmla="val -1439"/>
              <a:gd name="adj2" fmla="val -1356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BDDC5B-711F-4EEC-8597-0939A6109992}"/>
              </a:ext>
            </a:extLst>
          </p:cNvPr>
          <p:cNvSpPr txBox="1"/>
          <p:nvPr/>
        </p:nvSpPr>
        <p:spPr>
          <a:xfrm>
            <a:off x="5963158" y="5192819"/>
            <a:ext cx="173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UVM Test case</a:t>
            </a:r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1524C076-D9EB-4919-BAFA-0255B831A16E}"/>
              </a:ext>
            </a:extLst>
          </p:cNvPr>
          <p:cNvSpPr/>
          <p:nvPr/>
        </p:nvSpPr>
        <p:spPr>
          <a:xfrm>
            <a:off x="5876471" y="5055258"/>
            <a:ext cx="1960959" cy="644455"/>
          </a:xfrm>
          <a:prstGeom prst="wedgeRectCallout">
            <a:avLst>
              <a:gd name="adj1" fmla="val 2839"/>
              <a:gd name="adj2" fmla="val -1356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Arrow: Left-Right 25">
            <a:extLst>
              <a:ext uri="{FF2B5EF4-FFF2-40B4-BE49-F238E27FC236}">
                <a16:creationId xmlns:a16="http://schemas.microsoft.com/office/drawing/2014/main" id="{4CE7D166-F68A-4BA1-9E09-4A3F9C024D94}"/>
              </a:ext>
            </a:extLst>
          </p:cNvPr>
          <p:cNvSpPr/>
          <p:nvPr/>
        </p:nvSpPr>
        <p:spPr>
          <a:xfrm>
            <a:off x="3501005" y="2928627"/>
            <a:ext cx="2065789" cy="609600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id="{C39DD7BA-B8BD-4510-835C-4EA396AC2CFB}"/>
              </a:ext>
            </a:extLst>
          </p:cNvPr>
          <p:cNvSpPr/>
          <p:nvPr/>
        </p:nvSpPr>
        <p:spPr>
          <a:xfrm>
            <a:off x="3684855" y="1626775"/>
            <a:ext cx="1702283" cy="644455"/>
          </a:xfrm>
          <a:prstGeom prst="wedgeRectCallout">
            <a:avLst>
              <a:gd name="adj1" fmla="val 1025"/>
              <a:gd name="adj2" fmla="val 12467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0C7A2DB-2394-4E0F-8C84-B9084F8EE3E7}"/>
              </a:ext>
            </a:extLst>
          </p:cNvPr>
          <p:cNvSpPr txBox="1"/>
          <p:nvPr/>
        </p:nvSpPr>
        <p:spPr>
          <a:xfrm>
            <a:off x="3656876" y="1764336"/>
            <a:ext cx="173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Interface</a:t>
            </a:r>
          </a:p>
        </p:txBody>
      </p:sp>
    </p:spTree>
    <p:extLst>
      <p:ext uri="{BB962C8B-B14F-4D97-AF65-F5344CB8AC3E}">
        <p14:creationId xmlns:p14="http://schemas.microsoft.com/office/powerpoint/2010/main" val="66081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based clock generator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5067677-104A-46FF-9C50-A5127DD8178F}"/>
              </a:ext>
            </a:extLst>
          </p:cNvPr>
          <p:cNvSpPr/>
          <p:nvPr/>
        </p:nvSpPr>
        <p:spPr>
          <a:xfrm>
            <a:off x="990600" y="1937664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32B801-A9C4-4DBC-B4B7-11E6CD39846A}"/>
              </a:ext>
            </a:extLst>
          </p:cNvPr>
          <p:cNvSpPr txBox="1"/>
          <p:nvPr/>
        </p:nvSpPr>
        <p:spPr>
          <a:xfrm>
            <a:off x="1695450" y="2234499"/>
            <a:ext cx="110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DUT (Module)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629C7E3-DD89-49FA-95FA-CA3BB6D188E0}"/>
              </a:ext>
            </a:extLst>
          </p:cNvPr>
          <p:cNvSpPr/>
          <p:nvPr/>
        </p:nvSpPr>
        <p:spPr>
          <a:xfrm>
            <a:off x="5570989" y="1937664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BD9B41-1419-41DE-BCC8-CC122DC13F40}"/>
              </a:ext>
            </a:extLst>
          </p:cNvPr>
          <p:cNvSpPr txBox="1"/>
          <p:nvPr/>
        </p:nvSpPr>
        <p:spPr>
          <a:xfrm>
            <a:off x="6275839" y="3010298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Base Test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B29522-1615-44F5-B9F3-FFF7B235E2BB}"/>
              </a:ext>
            </a:extLst>
          </p:cNvPr>
          <p:cNvSpPr/>
          <p:nvPr/>
        </p:nvSpPr>
        <p:spPr>
          <a:xfrm>
            <a:off x="1638300" y="2271230"/>
            <a:ext cx="1219200" cy="609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459C84-D472-4CAA-8565-24614A258775}"/>
              </a:ext>
            </a:extLst>
          </p:cNvPr>
          <p:cNvSpPr txBox="1"/>
          <p:nvPr/>
        </p:nvSpPr>
        <p:spPr>
          <a:xfrm>
            <a:off x="1315641" y="3476459"/>
            <a:ext cx="1864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Clock Generator (Module)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D7062E-6EE8-4552-BBB0-6A28F539C160}"/>
              </a:ext>
            </a:extLst>
          </p:cNvPr>
          <p:cNvSpPr/>
          <p:nvPr/>
        </p:nvSpPr>
        <p:spPr>
          <a:xfrm>
            <a:off x="1219200" y="3415454"/>
            <a:ext cx="2057400" cy="7683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85EAA1-4D0A-419E-B35E-C4ECDCE41C85}"/>
              </a:ext>
            </a:extLst>
          </p:cNvPr>
          <p:cNvSpPr/>
          <p:nvPr/>
        </p:nvSpPr>
        <p:spPr>
          <a:xfrm>
            <a:off x="6218689" y="2863702"/>
            <a:ext cx="1219200" cy="609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6684DE-D63C-487F-B260-AD9F08FC75A1}"/>
              </a:ext>
            </a:extLst>
          </p:cNvPr>
          <p:cNvSpPr txBox="1"/>
          <p:nvPr/>
        </p:nvSpPr>
        <p:spPr>
          <a:xfrm>
            <a:off x="1382769" y="5084722"/>
            <a:ext cx="1730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Test Bench (Module)</a:t>
            </a:r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0AD6ADDA-093F-4343-8B43-FBCA6A6AFABF}"/>
              </a:ext>
            </a:extLst>
          </p:cNvPr>
          <p:cNvSpPr/>
          <p:nvPr/>
        </p:nvSpPr>
        <p:spPr>
          <a:xfrm>
            <a:off x="1315640" y="5069990"/>
            <a:ext cx="1960959" cy="644455"/>
          </a:xfrm>
          <a:prstGeom prst="wedgeRectCallout">
            <a:avLst>
              <a:gd name="adj1" fmla="val -1439"/>
              <a:gd name="adj2" fmla="val -1356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BDDC5B-711F-4EEC-8597-0939A6109992}"/>
              </a:ext>
            </a:extLst>
          </p:cNvPr>
          <p:cNvSpPr txBox="1"/>
          <p:nvPr/>
        </p:nvSpPr>
        <p:spPr>
          <a:xfrm>
            <a:off x="5963158" y="5192819"/>
            <a:ext cx="173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UVM Test case</a:t>
            </a:r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1524C076-D9EB-4919-BAFA-0255B831A16E}"/>
              </a:ext>
            </a:extLst>
          </p:cNvPr>
          <p:cNvSpPr/>
          <p:nvPr/>
        </p:nvSpPr>
        <p:spPr>
          <a:xfrm>
            <a:off x="5876471" y="5055258"/>
            <a:ext cx="1960959" cy="644455"/>
          </a:xfrm>
          <a:prstGeom prst="wedgeRectCallout">
            <a:avLst>
              <a:gd name="adj1" fmla="val 2839"/>
              <a:gd name="adj2" fmla="val -1356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Arrow: Left-Right 25">
            <a:extLst>
              <a:ext uri="{FF2B5EF4-FFF2-40B4-BE49-F238E27FC236}">
                <a16:creationId xmlns:a16="http://schemas.microsoft.com/office/drawing/2014/main" id="{4CE7D166-F68A-4BA1-9E09-4A3F9C024D94}"/>
              </a:ext>
            </a:extLst>
          </p:cNvPr>
          <p:cNvSpPr/>
          <p:nvPr/>
        </p:nvSpPr>
        <p:spPr>
          <a:xfrm>
            <a:off x="3501005" y="2928627"/>
            <a:ext cx="2065789" cy="609600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id="{C39DD7BA-B8BD-4510-835C-4EA396AC2CFB}"/>
              </a:ext>
            </a:extLst>
          </p:cNvPr>
          <p:cNvSpPr/>
          <p:nvPr/>
        </p:nvSpPr>
        <p:spPr>
          <a:xfrm>
            <a:off x="3684855" y="1626775"/>
            <a:ext cx="1702283" cy="644455"/>
          </a:xfrm>
          <a:prstGeom prst="wedgeRectCallout">
            <a:avLst>
              <a:gd name="adj1" fmla="val 1025"/>
              <a:gd name="adj2" fmla="val 12467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0C7A2DB-2394-4E0F-8C84-B9084F8EE3E7}"/>
              </a:ext>
            </a:extLst>
          </p:cNvPr>
          <p:cNvSpPr txBox="1"/>
          <p:nvPr/>
        </p:nvSpPr>
        <p:spPr>
          <a:xfrm>
            <a:off x="3656876" y="1764336"/>
            <a:ext cx="173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Interface</a:t>
            </a:r>
          </a:p>
        </p:txBody>
      </p:sp>
      <p:sp>
        <p:nvSpPr>
          <p:cNvPr id="29" name="Speech Bubble: Rectangle 28">
            <a:extLst>
              <a:ext uri="{FF2B5EF4-FFF2-40B4-BE49-F238E27FC236}">
                <a16:creationId xmlns:a16="http://schemas.microsoft.com/office/drawing/2014/main" id="{100530CA-BC31-45F2-88B8-D353B3B56413}"/>
              </a:ext>
            </a:extLst>
          </p:cNvPr>
          <p:cNvSpPr/>
          <p:nvPr/>
        </p:nvSpPr>
        <p:spPr>
          <a:xfrm>
            <a:off x="3707917" y="4404319"/>
            <a:ext cx="1702283" cy="644455"/>
          </a:xfrm>
          <a:prstGeom prst="wedgeRectCallout">
            <a:avLst>
              <a:gd name="adj1" fmla="val -5874"/>
              <a:gd name="adj2" fmla="val -146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A4D772-EF7B-4451-822C-6E5DFFBB0805}"/>
              </a:ext>
            </a:extLst>
          </p:cNvPr>
          <p:cNvSpPr txBox="1"/>
          <p:nvPr/>
        </p:nvSpPr>
        <p:spPr>
          <a:xfrm>
            <a:off x="3679938" y="4452264"/>
            <a:ext cx="1730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Adding clock control signals</a:t>
            </a:r>
          </a:p>
        </p:txBody>
      </p:sp>
    </p:spTree>
    <p:extLst>
      <p:ext uri="{BB962C8B-B14F-4D97-AF65-F5344CB8AC3E}">
        <p14:creationId xmlns:p14="http://schemas.microsoft.com/office/powerpoint/2010/main" val="234327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based clock generator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5067677-104A-46FF-9C50-A5127DD8178F}"/>
              </a:ext>
            </a:extLst>
          </p:cNvPr>
          <p:cNvSpPr/>
          <p:nvPr/>
        </p:nvSpPr>
        <p:spPr>
          <a:xfrm>
            <a:off x="990600" y="1937664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32B801-A9C4-4DBC-B4B7-11E6CD39846A}"/>
              </a:ext>
            </a:extLst>
          </p:cNvPr>
          <p:cNvSpPr txBox="1"/>
          <p:nvPr/>
        </p:nvSpPr>
        <p:spPr>
          <a:xfrm>
            <a:off x="1695450" y="2234499"/>
            <a:ext cx="110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DUT (Module)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629C7E3-DD89-49FA-95FA-CA3BB6D188E0}"/>
              </a:ext>
            </a:extLst>
          </p:cNvPr>
          <p:cNvSpPr/>
          <p:nvPr/>
        </p:nvSpPr>
        <p:spPr>
          <a:xfrm>
            <a:off x="5570989" y="1937664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BD9B41-1419-41DE-BCC8-CC122DC13F40}"/>
              </a:ext>
            </a:extLst>
          </p:cNvPr>
          <p:cNvSpPr txBox="1"/>
          <p:nvPr/>
        </p:nvSpPr>
        <p:spPr>
          <a:xfrm>
            <a:off x="6275839" y="3010298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Base Test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B29522-1615-44F5-B9F3-FFF7B235E2BB}"/>
              </a:ext>
            </a:extLst>
          </p:cNvPr>
          <p:cNvSpPr/>
          <p:nvPr/>
        </p:nvSpPr>
        <p:spPr>
          <a:xfrm>
            <a:off x="1638300" y="2271230"/>
            <a:ext cx="1219200" cy="609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459C84-D472-4CAA-8565-24614A258775}"/>
              </a:ext>
            </a:extLst>
          </p:cNvPr>
          <p:cNvSpPr txBox="1"/>
          <p:nvPr/>
        </p:nvSpPr>
        <p:spPr>
          <a:xfrm>
            <a:off x="1315641" y="3476459"/>
            <a:ext cx="1864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Clock Generator (Module)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D7062E-6EE8-4552-BBB0-6A28F539C160}"/>
              </a:ext>
            </a:extLst>
          </p:cNvPr>
          <p:cNvSpPr/>
          <p:nvPr/>
        </p:nvSpPr>
        <p:spPr>
          <a:xfrm>
            <a:off x="1219200" y="3415454"/>
            <a:ext cx="2057400" cy="7683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85EAA1-4D0A-419E-B35E-C4ECDCE41C85}"/>
              </a:ext>
            </a:extLst>
          </p:cNvPr>
          <p:cNvSpPr/>
          <p:nvPr/>
        </p:nvSpPr>
        <p:spPr>
          <a:xfrm>
            <a:off x="6218689" y="2863702"/>
            <a:ext cx="1219200" cy="609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6684DE-D63C-487F-B260-AD9F08FC75A1}"/>
              </a:ext>
            </a:extLst>
          </p:cNvPr>
          <p:cNvSpPr txBox="1"/>
          <p:nvPr/>
        </p:nvSpPr>
        <p:spPr>
          <a:xfrm>
            <a:off x="1382769" y="5084722"/>
            <a:ext cx="1730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Test Bench (Module)</a:t>
            </a:r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0AD6ADDA-093F-4343-8B43-FBCA6A6AFABF}"/>
              </a:ext>
            </a:extLst>
          </p:cNvPr>
          <p:cNvSpPr/>
          <p:nvPr/>
        </p:nvSpPr>
        <p:spPr>
          <a:xfrm>
            <a:off x="1315640" y="5069990"/>
            <a:ext cx="1960959" cy="644455"/>
          </a:xfrm>
          <a:prstGeom prst="wedgeRectCallout">
            <a:avLst>
              <a:gd name="adj1" fmla="val -1439"/>
              <a:gd name="adj2" fmla="val -1356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BDDC5B-711F-4EEC-8597-0939A6109992}"/>
              </a:ext>
            </a:extLst>
          </p:cNvPr>
          <p:cNvSpPr txBox="1"/>
          <p:nvPr/>
        </p:nvSpPr>
        <p:spPr>
          <a:xfrm>
            <a:off x="5963158" y="5192819"/>
            <a:ext cx="173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UVM Test case</a:t>
            </a:r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1524C076-D9EB-4919-BAFA-0255B831A16E}"/>
              </a:ext>
            </a:extLst>
          </p:cNvPr>
          <p:cNvSpPr/>
          <p:nvPr/>
        </p:nvSpPr>
        <p:spPr>
          <a:xfrm>
            <a:off x="5876471" y="5055258"/>
            <a:ext cx="1960959" cy="644455"/>
          </a:xfrm>
          <a:prstGeom prst="wedgeRectCallout">
            <a:avLst>
              <a:gd name="adj1" fmla="val 2839"/>
              <a:gd name="adj2" fmla="val -1356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Arrow: Left-Right 25">
            <a:extLst>
              <a:ext uri="{FF2B5EF4-FFF2-40B4-BE49-F238E27FC236}">
                <a16:creationId xmlns:a16="http://schemas.microsoft.com/office/drawing/2014/main" id="{4CE7D166-F68A-4BA1-9E09-4A3F9C024D94}"/>
              </a:ext>
            </a:extLst>
          </p:cNvPr>
          <p:cNvSpPr/>
          <p:nvPr/>
        </p:nvSpPr>
        <p:spPr>
          <a:xfrm>
            <a:off x="3501005" y="2928627"/>
            <a:ext cx="2065789" cy="857966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id="{C39DD7BA-B8BD-4510-835C-4EA396AC2CFB}"/>
              </a:ext>
            </a:extLst>
          </p:cNvPr>
          <p:cNvSpPr/>
          <p:nvPr/>
        </p:nvSpPr>
        <p:spPr>
          <a:xfrm>
            <a:off x="3684855" y="1626775"/>
            <a:ext cx="1702283" cy="644455"/>
          </a:xfrm>
          <a:prstGeom prst="wedgeRectCallout">
            <a:avLst>
              <a:gd name="adj1" fmla="val 1025"/>
              <a:gd name="adj2" fmla="val 12467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0C7A2DB-2394-4E0F-8C84-B9084F8EE3E7}"/>
              </a:ext>
            </a:extLst>
          </p:cNvPr>
          <p:cNvSpPr txBox="1"/>
          <p:nvPr/>
        </p:nvSpPr>
        <p:spPr>
          <a:xfrm>
            <a:off x="3656876" y="1764336"/>
            <a:ext cx="173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Interface</a:t>
            </a:r>
          </a:p>
        </p:txBody>
      </p:sp>
      <p:sp>
        <p:nvSpPr>
          <p:cNvPr id="29" name="Speech Bubble: Rectangle 28">
            <a:extLst>
              <a:ext uri="{FF2B5EF4-FFF2-40B4-BE49-F238E27FC236}">
                <a16:creationId xmlns:a16="http://schemas.microsoft.com/office/drawing/2014/main" id="{100530CA-BC31-45F2-88B8-D353B3B56413}"/>
              </a:ext>
            </a:extLst>
          </p:cNvPr>
          <p:cNvSpPr/>
          <p:nvPr/>
        </p:nvSpPr>
        <p:spPr>
          <a:xfrm>
            <a:off x="3707917" y="4404319"/>
            <a:ext cx="1702283" cy="644455"/>
          </a:xfrm>
          <a:prstGeom prst="wedgeRectCallout">
            <a:avLst>
              <a:gd name="adj1" fmla="val -5874"/>
              <a:gd name="adj2" fmla="val -146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A4D772-EF7B-4451-822C-6E5DFFBB0805}"/>
              </a:ext>
            </a:extLst>
          </p:cNvPr>
          <p:cNvSpPr txBox="1"/>
          <p:nvPr/>
        </p:nvSpPr>
        <p:spPr>
          <a:xfrm>
            <a:off x="3679938" y="4452264"/>
            <a:ext cx="1730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Adding clock control signals</a:t>
            </a:r>
          </a:p>
        </p:txBody>
      </p:sp>
    </p:spTree>
    <p:extLst>
      <p:ext uri="{BB962C8B-B14F-4D97-AF65-F5344CB8AC3E}">
        <p14:creationId xmlns:p14="http://schemas.microsoft.com/office/powerpoint/2010/main" val="2595295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based clock generator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5067677-104A-46FF-9C50-A5127DD8178F}"/>
              </a:ext>
            </a:extLst>
          </p:cNvPr>
          <p:cNvSpPr/>
          <p:nvPr/>
        </p:nvSpPr>
        <p:spPr>
          <a:xfrm>
            <a:off x="990600" y="1937664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32B801-A9C4-4DBC-B4B7-11E6CD39846A}"/>
              </a:ext>
            </a:extLst>
          </p:cNvPr>
          <p:cNvSpPr txBox="1"/>
          <p:nvPr/>
        </p:nvSpPr>
        <p:spPr>
          <a:xfrm>
            <a:off x="1695450" y="2234499"/>
            <a:ext cx="110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DUT (Module)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629C7E3-DD89-49FA-95FA-CA3BB6D188E0}"/>
              </a:ext>
            </a:extLst>
          </p:cNvPr>
          <p:cNvSpPr/>
          <p:nvPr/>
        </p:nvSpPr>
        <p:spPr>
          <a:xfrm>
            <a:off x="5570989" y="1937664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BD9B41-1419-41DE-BCC8-CC122DC13F40}"/>
              </a:ext>
            </a:extLst>
          </p:cNvPr>
          <p:cNvSpPr txBox="1"/>
          <p:nvPr/>
        </p:nvSpPr>
        <p:spPr>
          <a:xfrm>
            <a:off x="6275839" y="3010298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Base Test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B29522-1615-44F5-B9F3-FFF7B235E2BB}"/>
              </a:ext>
            </a:extLst>
          </p:cNvPr>
          <p:cNvSpPr/>
          <p:nvPr/>
        </p:nvSpPr>
        <p:spPr>
          <a:xfrm>
            <a:off x="1638300" y="2271230"/>
            <a:ext cx="1219200" cy="609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459C84-D472-4CAA-8565-24614A258775}"/>
              </a:ext>
            </a:extLst>
          </p:cNvPr>
          <p:cNvSpPr txBox="1"/>
          <p:nvPr/>
        </p:nvSpPr>
        <p:spPr>
          <a:xfrm>
            <a:off x="1315641" y="3476459"/>
            <a:ext cx="1864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Clock Generator (Module)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D7062E-6EE8-4552-BBB0-6A28F539C160}"/>
              </a:ext>
            </a:extLst>
          </p:cNvPr>
          <p:cNvSpPr/>
          <p:nvPr/>
        </p:nvSpPr>
        <p:spPr>
          <a:xfrm>
            <a:off x="1219200" y="3415454"/>
            <a:ext cx="2057400" cy="7683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85EAA1-4D0A-419E-B35E-C4ECDCE41C85}"/>
              </a:ext>
            </a:extLst>
          </p:cNvPr>
          <p:cNvSpPr/>
          <p:nvPr/>
        </p:nvSpPr>
        <p:spPr>
          <a:xfrm>
            <a:off x="6218689" y="2863702"/>
            <a:ext cx="1219200" cy="609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6684DE-D63C-487F-B260-AD9F08FC75A1}"/>
              </a:ext>
            </a:extLst>
          </p:cNvPr>
          <p:cNvSpPr txBox="1"/>
          <p:nvPr/>
        </p:nvSpPr>
        <p:spPr>
          <a:xfrm>
            <a:off x="1382769" y="5084722"/>
            <a:ext cx="1730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Test Bench (Module)</a:t>
            </a:r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0AD6ADDA-093F-4343-8B43-FBCA6A6AFABF}"/>
              </a:ext>
            </a:extLst>
          </p:cNvPr>
          <p:cNvSpPr/>
          <p:nvPr/>
        </p:nvSpPr>
        <p:spPr>
          <a:xfrm>
            <a:off x="1315640" y="5069990"/>
            <a:ext cx="1960959" cy="644455"/>
          </a:xfrm>
          <a:prstGeom prst="wedgeRectCallout">
            <a:avLst>
              <a:gd name="adj1" fmla="val -1439"/>
              <a:gd name="adj2" fmla="val -1356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BDDC5B-711F-4EEC-8597-0939A6109992}"/>
              </a:ext>
            </a:extLst>
          </p:cNvPr>
          <p:cNvSpPr txBox="1"/>
          <p:nvPr/>
        </p:nvSpPr>
        <p:spPr>
          <a:xfrm>
            <a:off x="5963158" y="5192819"/>
            <a:ext cx="173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UVM Test case</a:t>
            </a:r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1524C076-D9EB-4919-BAFA-0255B831A16E}"/>
              </a:ext>
            </a:extLst>
          </p:cNvPr>
          <p:cNvSpPr/>
          <p:nvPr/>
        </p:nvSpPr>
        <p:spPr>
          <a:xfrm>
            <a:off x="5876471" y="5055258"/>
            <a:ext cx="1960959" cy="644455"/>
          </a:xfrm>
          <a:prstGeom prst="wedgeRectCallout">
            <a:avLst>
              <a:gd name="adj1" fmla="val 2839"/>
              <a:gd name="adj2" fmla="val -1356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Arrow: Left-Right 25">
            <a:extLst>
              <a:ext uri="{FF2B5EF4-FFF2-40B4-BE49-F238E27FC236}">
                <a16:creationId xmlns:a16="http://schemas.microsoft.com/office/drawing/2014/main" id="{4CE7D166-F68A-4BA1-9E09-4A3F9C024D94}"/>
              </a:ext>
            </a:extLst>
          </p:cNvPr>
          <p:cNvSpPr/>
          <p:nvPr/>
        </p:nvSpPr>
        <p:spPr>
          <a:xfrm>
            <a:off x="3501005" y="2653694"/>
            <a:ext cx="2065789" cy="1132899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id="{C39DD7BA-B8BD-4510-835C-4EA396AC2CFB}"/>
              </a:ext>
            </a:extLst>
          </p:cNvPr>
          <p:cNvSpPr/>
          <p:nvPr/>
        </p:nvSpPr>
        <p:spPr>
          <a:xfrm>
            <a:off x="3684855" y="1626775"/>
            <a:ext cx="1702283" cy="644455"/>
          </a:xfrm>
          <a:prstGeom prst="wedgeRectCallout">
            <a:avLst>
              <a:gd name="adj1" fmla="val 1025"/>
              <a:gd name="adj2" fmla="val 12467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0C7A2DB-2394-4E0F-8C84-B9084F8EE3E7}"/>
              </a:ext>
            </a:extLst>
          </p:cNvPr>
          <p:cNvSpPr txBox="1"/>
          <p:nvPr/>
        </p:nvSpPr>
        <p:spPr>
          <a:xfrm>
            <a:off x="3656876" y="1764336"/>
            <a:ext cx="173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Interface</a:t>
            </a:r>
          </a:p>
        </p:txBody>
      </p:sp>
      <p:sp>
        <p:nvSpPr>
          <p:cNvPr id="29" name="Speech Bubble: Rectangle 28">
            <a:extLst>
              <a:ext uri="{FF2B5EF4-FFF2-40B4-BE49-F238E27FC236}">
                <a16:creationId xmlns:a16="http://schemas.microsoft.com/office/drawing/2014/main" id="{100530CA-BC31-45F2-88B8-D353B3B56413}"/>
              </a:ext>
            </a:extLst>
          </p:cNvPr>
          <p:cNvSpPr/>
          <p:nvPr/>
        </p:nvSpPr>
        <p:spPr>
          <a:xfrm>
            <a:off x="3707917" y="4404319"/>
            <a:ext cx="1702283" cy="644455"/>
          </a:xfrm>
          <a:prstGeom prst="wedgeRectCallout">
            <a:avLst>
              <a:gd name="adj1" fmla="val -5874"/>
              <a:gd name="adj2" fmla="val -146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A4D772-EF7B-4451-822C-6E5DFFBB0805}"/>
              </a:ext>
            </a:extLst>
          </p:cNvPr>
          <p:cNvSpPr txBox="1"/>
          <p:nvPr/>
        </p:nvSpPr>
        <p:spPr>
          <a:xfrm>
            <a:off x="3679938" y="4452264"/>
            <a:ext cx="1730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Adding clock control signals</a:t>
            </a:r>
          </a:p>
        </p:txBody>
      </p:sp>
    </p:spTree>
    <p:extLst>
      <p:ext uri="{BB962C8B-B14F-4D97-AF65-F5344CB8AC3E}">
        <p14:creationId xmlns:p14="http://schemas.microsoft.com/office/powerpoint/2010/main" val="21364943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based clock generator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5067677-104A-46FF-9C50-A5127DD8178F}"/>
              </a:ext>
            </a:extLst>
          </p:cNvPr>
          <p:cNvSpPr/>
          <p:nvPr/>
        </p:nvSpPr>
        <p:spPr>
          <a:xfrm>
            <a:off x="990600" y="1937664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32B801-A9C4-4DBC-B4B7-11E6CD39846A}"/>
              </a:ext>
            </a:extLst>
          </p:cNvPr>
          <p:cNvSpPr txBox="1"/>
          <p:nvPr/>
        </p:nvSpPr>
        <p:spPr>
          <a:xfrm>
            <a:off x="1695450" y="2234499"/>
            <a:ext cx="110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DUT (Module)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629C7E3-DD89-49FA-95FA-CA3BB6D188E0}"/>
              </a:ext>
            </a:extLst>
          </p:cNvPr>
          <p:cNvSpPr/>
          <p:nvPr/>
        </p:nvSpPr>
        <p:spPr>
          <a:xfrm>
            <a:off x="5570989" y="1937664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BD9B41-1419-41DE-BCC8-CC122DC13F40}"/>
              </a:ext>
            </a:extLst>
          </p:cNvPr>
          <p:cNvSpPr txBox="1"/>
          <p:nvPr/>
        </p:nvSpPr>
        <p:spPr>
          <a:xfrm>
            <a:off x="6275839" y="3010298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Base Test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B29522-1615-44F5-B9F3-FFF7B235E2BB}"/>
              </a:ext>
            </a:extLst>
          </p:cNvPr>
          <p:cNvSpPr/>
          <p:nvPr/>
        </p:nvSpPr>
        <p:spPr>
          <a:xfrm>
            <a:off x="1638300" y="2271230"/>
            <a:ext cx="1219200" cy="609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459C84-D472-4CAA-8565-24614A258775}"/>
              </a:ext>
            </a:extLst>
          </p:cNvPr>
          <p:cNvSpPr txBox="1"/>
          <p:nvPr/>
        </p:nvSpPr>
        <p:spPr>
          <a:xfrm>
            <a:off x="1315641" y="3476459"/>
            <a:ext cx="1864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Clock Generator (Module)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D7062E-6EE8-4552-BBB0-6A28F539C160}"/>
              </a:ext>
            </a:extLst>
          </p:cNvPr>
          <p:cNvSpPr/>
          <p:nvPr/>
        </p:nvSpPr>
        <p:spPr>
          <a:xfrm>
            <a:off x="1219200" y="3415454"/>
            <a:ext cx="2057400" cy="7683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85EAA1-4D0A-419E-B35E-C4ECDCE41C85}"/>
              </a:ext>
            </a:extLst>
          </p:cNvPr>
          <p:cNvSpPr/>
          <p:nvPr/>
        </p:nvSpPr>
        <p:spPr>
          <a:xfrm>
            <a:off x="6218689" y="2863702"/>
            <a:ext cx="1219200" cy="609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6684DE-D63C-487F-B260-AD9F08FC75A1}"/>
              </a:ext>
            </a:extLst>
          </p:cNvPr>
          <p:cNvSpPr txBox="1"/>
          <p:nvPr/>
        </p:nvSpPr>
        <p:spPr>
          <a:xfrm>
            <a:off x="1382769" y="5084722"/>
            <a:ext cx="1730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Test Bench (Module)</a:t>
            </a:r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0AD6ADDA-093F-4343-8B43-FBCA6A6AFABF}"/>
              </a:ext>
            </a:extLst>
          </p:cNvPr>
          <p:cNvSpPr/>
          <p:nvPr/>
        </p:nvSpPr>
        <p:spPr>
          <a:xfrm>
            <a:off x="1315640" y="5069990"/>
            <a:ext cx="1960959" cy="644455"/>
          </a:xfrm>
          <a:prstGeom prst="wedgeRectCallout">
            <a:avLst>
              <a:gd name="adj1" fmla="val -1439"/>
              <a:gd name="adj2" fmla="val -1356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BDDC5B-711F-4EEC-8597-0939A6109992}"/>
              </a:ext>
            </a:extLst>
          </p:cNvPr>
          <p:cNvSpPr txBox="1"/>
          <p:nvPr/>
        </p:nvSpPr>
        <p:spPr>
          <a:xfrm>
            <a:off x="5963158" y="5192819"/>
            <a:ext cx="173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UVM Test case</a:t>
            </a:r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1524C076-D9EB-4919-BAFA-0255B831A16E}"/>
              </a:ext>
            </a:extLst>
          </p:cNvPr>
          <p:cNvSpPr/>
          <p:nvPr/>
        </p:nvSpPr>
        <p:spPr>
          <a:xfrm>
            <a:off x="5876471" y="5055258"/>
            <a:ext cx="1960959" cy="644455"/>
          </a:xfrm>
          <a:prstGeom prst="wedgeRectCallout">
            <a:avLst>
              <a:gd name="adj1" fmla="val 2839"/>
              <a:gd name="adj2" fmla="val -1356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Arrow: Left-Right 25">
            <a:extLst>
              <a:ext uri="{FF2B5EF4-FFF2-40B4-BE49-F238E27FC236}">
                <a16:creationId xmlns:a16="http://schemas.microsoft.com/office/drawing/2014/main" id="{4CE7D166-F68A-4BA1-9E09-4A3F9C024D94}"/>
              </a:ext>
            </a:extLst>
          </p:cNvPr>
          <p:cNvSpPr/>
          <p:nvPr/>
        </p:nvSpPr>
        <p:spPr>
          <a:xfrm>
            <a:off x="3501005" y="2653694"/>
            <a:ext cx="2065789" cy="1384060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id="{C39DD7BA-B8BD-4510-835C-4EA396AC2CFB}"/>
              </a:ext>
            </a:extLst>
          </p:cNvPr>
          <p:cNvSpPr/>
          <p:nvPr/>
        </p:nvSpPr>
        <p:spPr>
          <a:xfrm>
            <a:off x="3684855" y="1626775"/>
            <a:ext cx="1702283" cy="644455"/>
          </a:xfrm>
          <a:prstGeom prst="wedgeRectCallout">
            <a:avLst>
              <a:gd name="adj1" fmla="val 1025"/>
              <a:gd name="adj2" fmla="val 12467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0C7A2DB-2394-4E0F-8C84-B9084F8EE3E7}"/>
              </a:ext>
            </a:extLst>
          </p:cNvPr>
          <p:cNvSpPr txBox="1"/>
          <p:nvPr/>
        </p:nvSpPr>
        <p:spPr>
          <a:xfrm>
            <a:off x="3656876" y="1764336"/>
            <a:ext cx="173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Interface</a:t>
            </a:r>
          </a:p>
        </p:txBody>
      </p:sp>
      <p:sp>
        <p:nvSpPr>
          <p:cNvPr id="29" name="Speech Bubble: Rectangle 28">
            <a:extLst>
              <a:ext uri="{FF2B5EF4-FFF2-40B4-BE49-F238E27FC236}">
                <a16:creationId xmlns:a16="http://schemas.microsoft.com/office/drawing/2014/main" id="{100530CA-BC31-45F2-88B8-D353B3B56413}"/>
              </a:ext>
            </a:extLst>
          </p:cNvPr>
          <p:cNvSpPr/>
          <p:nvPr/>
        </p:nvSpPr>
        <p:spPr>
          <a:xfrm>
            <a:off x="3707917" y="4404319"/>
            <a:ext cx="1702283" cy="644455"/>
          </a:xfrm>
          <a:prstGeom prst="wedgeRectCallout">
            <a:avLst>
              <a:gd name="adj1" fmla="val -5874"/>
              <a:gd name="adj2" fmla="val -146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A4D772-EF7B-4451-822C-6E5DFFBB0805}"/>
              </a:ext>
            </a:extLst>
          </p:cNvPr>
          <p:cNvSpPr txBox="1"/>
          <p:nvPr/>
        </p:nvSpPr>
        <p:spPr>
          <a:xfrm>
            <a:off x="3679938" y="4452264"/>
            <a:ext cx="1730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Adding clock control signals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E5A52B9-3B83-4742-9577-A39CC325DF78}"/>
              </a:ext>
            </a:extLst>
          </p:cNvPr>
          <p:cNvSpPr txBox="1"/>
          <p:nvPr/>
        </p:nvSpPr>
        <p:spPr>
          <a:xfrm>
            <a:off x="3812629" y="5282239"/>
            <a:ext cx="1511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latin typeface="+mn-lt"/>
              </a:rPr>
              <a:t>Interface becoming bulkier!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FDE14D5-6376-440A-9360-D1B2A0A61419}"/>
              </a:ext>
            </a:extLst>
          </p:cNvPr>
          <p:cNvSpPr/>
          <p:nvPr/>
        </p:nvSpPr>
        <p:spPr>
          <a:xfrm>
            <a:off x="3742870" y="5242214"/>
            <a:ext cx="1667330" cy="9633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34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997509-5F84-4238-A579-016FFE58DC0C}"/>
              </a:ext>
            </a:extLst>
          </p:cNvPr>
          <p:cNvSpPr txBox="1">
            <a:spLocks/>
          </p:cNvSpPr>
          <p:nvPr/>
        </p:nvSpPr>
        <p:spPr>
          <a:xfrm>
            <a:off x="424070" y="1697357"/>
            <a:ext cx="8229600" cy="1417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A particular type of signal that toggles between a high state and low state, typically used to manage various operations in digital circuits.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DDB370-1740-4DE2-B07E-0362898A0D9E}"/>
              </a:ext>
            </a:extLst>
          </p:cNvPr>
          <p:cNvSpPr txBox="1">
            <a:spLocks/>
          </p:cNvSpPr>
          <p:nvPr/>
        </p:nvSpPr>
        <p:spPr>
          <a:xfrm>
            <a:off x="457200" y="3313907"/>
            <a:ext cx="8229600" cy="103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A typical example is a periodic square wave with 50% duty cycle.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136C99-2BC5-4E77-8334-F878664B14E0}"/>
              </a:ext>
            </a:extLst>
          </p:cNvPr>
          <p:cNvGrpSpPr/>
          <p:nvPr/>
        </p:nvGrpSpPr>
        <p:grpSpPr>
          <a:xfrm>
            <a:off x="834499" y="4731544"/>
            <a:ext cx="1683801" cy="819150"/>
            <a:chOff x="617092" y="2609186"/>
            <a:chExt cx="916117" cy="459401"/>
          </a:xfrm>
        </p:grpSpPr>
        <p:grpSp>
          <p:nvGrpSpPr>
            <p:cNvPr id="10" name="Group 133">
              <a:extLst>
                <a:ext uri="{FF2B5EF4-FFF2-40B4-BE49-F238E27FC236}">
                  <a16:creationId xmlns:a16="http://schemas.microsoft.com/office/drawing/2014/main" id="{7D281761-D78B-44C3-AB91-8CA87264A21B}"/>
                </a:ext>
              </a:extLst>
            </p:cNvPr>
            <p:cNvGrpSpPr/>
            <p:nvPr/>
          </p:nvGrpSpPr>
          <p:grpSpPr>
            <a:xfrm>
              <a:off x="617092" y="2609186"/>
              <a:ext cx="457200" cy="458972"/>
              <a:chOff x="617092" y="2609186"/>
              <a:chExt cx="457200" cy="458972"/>
            </a:xfrm>
          </p:grpSpPr>
          <p:cxnSp>
            <p:nvCxnSpPr>
              <p:cNvPr id="14" name="Straight Connector 12">
                <a:extLst>
                  <a:ext uri="{FF2B5EF4-FFF2-40B4-BE49-F238E27FC236}">
                    <a16:creationId xmlns:a16="http://schemas.microsoft.com/office/drawing/2014/main" id="{6105D490-0F43-44AA-9A87-C0E60E14F351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988F6547-F2EC-44B7-9B92-FE8FB74CD221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34">
              <a:extLst>
                <a:ext uri="{FF2B5EF4-FFF2-40B4-BE49-F238E27FC236}">
                  <a16:creationId xmlns:a16="http://schemas.microsoft.com/office/drawing/2014/main" id="{85CEE19E-AFAC-4524-9710-65F4A55BA6B4}"/>
                </a:ext>
              </a:extLst>
            </p:cNvPr>
            <p:cNvGrpSpPr/>
            <p:nvPr/>
          </p:nvGrpSpPr>
          <p:grpSpPr>
            <a:xfrm flipV="1">
              <a:off x="1076009" y="2609615"/>
              <a:ext cx="457200" cy="458972"/>
              <a:chOff x="617092" y="2609186"/>
              <a:chExt cx="457200" cy="458972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771224F6-A130-4CEC-A10E-B572A579AE11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B64C8732-6FBD-4DB4-91E2-C0D2B94808F1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29C0B8D-609D-4FB0-9FBF-8F013ED95C1F}"/>
              </a:ext>
            </a:extLst>
          </p:cNvPr>
          <p:cNvGrpSpPr/>
          <p:nvPr/>
        </p:nvGrpSpPr>
        <p:grpSpPr>
          <a:xfrm>
            <a:off x="2519101" y="4731544"/>
            <a:ext cx="1683801" cy="819150"/>
            <a:chOff x="617092" y="2609186"/>
            <a:chExt cx="916117" cy="459401"/>
          </a:xfrm>
        </p:grpSpPr>
        <p:grpSp>
          <p:nvGrpSpPr>
            <p:cNvPr id="17" name="Group 133">
              <a:extLst>
                <a:ext uri="{FF2B5EF4-FFF2-40B4-BE49-F238E27FC236}">
                  <a16:creationId xmlns:a16="http://schemas.microsoft.com/office/drawing/2014/main" id="{0D8925A7-0A1F-43B3-B829-2360E41B223D}"/>
                </a:ext>
              </a:extLst>
            </p:cNvPr>
            <p:cNvGrpSpPr/>
            <p:nvPr/>
          </p:nvGrpSpPr>
          <p:grpSpPr>
            <a:xfrm>
              <a:off x="617092" y="2609186"/>
              <a:ext cx="457200" cy="458972"/>
              <a:chOff x="617092" y="2609186"/>
              <a:chExt cx="457200" cy="458972"/>
            </a:xfrm>
          </p:grpSpPr>
          <p:cxnSp>
            <p:nvCxnSpPr>
              <p:cNvPr id="21" name="Straight Connector 12">
                <a:extLst>
                  <a:ext uri="{FF2B5EF4-FFF2-40B4-BE49-F238E27FC236}">
                    <a16:creationId xmlns:a16="http://schemas.microsoft.com/office/drawing/2014/main" id="{841D7EB9-1918-4F79-8914-3B7F66AC4A45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C3B239C2-1229-41CE-83B9-47F4F5634271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34">
              <a:extLst>
                <a:ext uri="{FF2B5EF4-FFF2-40B4-BE49-F238E27FC236}">
                  <a16:creationId xmlns:a16="http://schemas.microsoft.com/office/drawing/2014/main" id="{B220F5C9-697C-4918-B395-4317FCA97511}"/>
                </a:ext>
              </a:extLst>
            </p:cNvPr>
            <p:cNvGrpSpPr/>
            <p:nvPr/>
          </p:nvGrpSpPr>
          <p:grpSpPr>
            <a:xfrm flipV="1">
              <a:off x="1076009" y="2609615"/>
              <a:ext cx="457200" cy="458972"/>
              <a:chOff x="617092" y="2609186"/>
              <a:chExt cx="457200" cy="458972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BBC57DC8-B748-41FD-B037-E6F30809EADA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D0FA2FD2-D1A9-42F3-BA63-0B29AE026AA0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1EF267A-F823-4EB1-8CEA-1BBD742D7350}"/>
              </a:ext>
            </a:extLst>
          </p:cNvPr>
          <p:cNvGrpSpPr/>
          <p:nvPr/>
        </p:nvGrpSpPr>
        <p:grpSpPr>
          <a:xfrm>
            <a:off x="4199487" y="4734935"/>
            <a:ext cx="1683801" cy="819150"/>
            <a:chOff x="617092" y="2609186"/>
            <a:chExt cx="916117" cy="459401"/>
          </a:xfrm>
        </p:grpSpPr>
        <p:grpSp>
          <p:nvGrpSpPr>
            <p:cNvPr id="24" name="Group 133">
              <a:extLst>
                <a:ext uri="{FF2B5EF4-FFF2-40B4-BE49-F238E27FC236}">
                  <a16:creationId xmlns:a16="http://schemas.microsoft.com/office/drawing/2014/main" id="{C9AB95A2-4C19-4132-8994-BE83E876AD28}"/>
                </a:ext>
              </a:extLst>
            </p:cNvPr>
            <p:cNvGrpSpPr/>
            <p:nvPr/>
          </p:nvGrpSpPr>
          <p:grpSpPr>
            <a:xfrm>
              <a:off x="617092" y="2609186"/>
              <a:ext cx="457200" cy="458972"/>
              <a:chOff x="617092" y="2609186"/>
              <a:chExt cx="457200" cy="458972"/>
            </a:xfrm>
          </p:grpSpPr>
          <p:cxnSp>
            <p:nvCxnSpPr>
              <p:cNvPr id="28" name="Straight Connector 12">
                <a:extLst>
                  <a:ext uri="{FF2B5EF4-FFF2-40B4-BE49-F238E27FC236}">
                    <a16:creationId xmlns:a16="http://schemas.microsoft.com/office/drawing/2014/main" id="{9DAA7435-B7F9-4EB3-BE69-8FF633DC0F5D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EBB8F76-B289-4110-9E4E-1CA52F1E53E4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134">
              <a:extLst>
                <a:ext uri="{FF2B5EF4-FFF2-40B4-BE49-F238E27FC236}">
                  <a16:creationId xmlns:a16="http://schemas.microsoft.com/office/drawing/2014/main" id="{55A986E2-7208-48AE-9D95-9C5DEB735A91}"/>
                </a:ext>
              </a:extLst>
            </p:cNvPr>
            <p:cNvGrpSpPr/>
            <p:nvPr/>
          </p:nvGrpSpPr>
          <p:grpSpPr>
            <a:xfrm flipV="1">
              <a:off x="1076009" y="2609615"/>
              <a:ext cx="457200" cy="458972"/>
              <a:chOff x="617092" y="2609186"/>
              <a:chExt cx="457200" cy="458972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369C27EE-5CD3-4F37-BFED-9F40DAFC1521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5DF8510-4855-4244-AD38-7D5AEC8B0A3B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44B44F5-49A4-48FC-9FB6-EC4BE9DCB60C}"/>
              </a:ext>
            </a:extLst>
          </p:cNvPr>
          <p:cNvGrpSpPr/>
          <p:nvPr/>
        </p:nvGrpSpPr>
        <p:grpSpPr>
          <a:xfrm>
            <a:off x="5878295" y="4726493"/>
            <a:ext cx="1683801" cy="819150"/>
            <a:chOff x="617092" y="2609186"/>
            <a:chExt cx="916117" cy="459401"/>
          </a:xfrm>
        </p:grpSpPr>
        <p:grpSp>
          <p:nvGrpSpPr>
            <p:cNvPr id="31" name="Group 133">
              <a:extLst>
                <a:ext uri="{FF2B5EF4-FFF2-40B4-BE49-F238E27FC236}">
                  <a16:creationId xmlns:a16="http://schemas.microsoft.com/office/drawing/2014/main" id="{3E1DC988-29DA-43F5-992A-4E43C8690643}"/>
                </a:ext>
              </a:extLst>
            </p:cNvPr>
            <p:cNvGrpSpPr/>
            <p:nvPr/>
          </p:nvGrpSpPr>
          <p:grpSpPr>
            <a:xfrm>
              <a:off x="617092" y="2609186"/>
              <a:ext cx="457200" cy="458972"/>
              <a:chOff x="617092" y="2609186"/>
              <a:chExt cx="457200" cy="458972"/>
            </a:xfrm>
          </p:grpSpPr>
          <p:cxnSp>
            <p:nvCxnSpPr>
              <p:cNvPr id="35" name="Straight Connector 12">
                <a:extLst>
                  <a:ext uri="{FF2B5EF4-FFF2-40B4-BE49-F238E27FC236}">
                    <a16:creationId xmlns:a16="http://schemas.microsoft.com/office/drawing/2014/main" id="{ABC716AE-4F59-4154-814F-212DF9CCD9B9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E704461-BD92-4ACB-8A1F-E0C099007DF6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134">
              <a:extLst>
                <a:ext uri="{FF2B5EF4-FFF2-40B4-BE49-F238E27FC236}">
                  <a16:creationId xmlns:a16="http://schemas.microsoft.com/office/drawing/2014/main" id="{5D99677E-03E3-42CF-BDD7-E04259E1BE46}"/>
                </a:ext>
              </a:extLst>
            </p:cNvPr>
            <p:cNvGrpSpPr/>
            <p:nvPr/>
          </p:nvGrpSpPr>
          <p:grpSpPr>
            <a:xfrm flipV="1">
              <a:off x="1076009" y="2609615"/>
              <a:ext cx="457200" cy="458972"/>
              <a:chOff x="617092" y="2609186"/>
              <a:chExt cx="457200" cy="458972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FDF6FC0-4F15-44D9-A37A-A95294E23201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5AD53EA4-E745-415E-AC38-1E5F97EF4620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2494EFF-243C-49F9-B701-202D4488B7A4}"/>
              </a:ext>
            </a:extLst>
          </p:cNvPr>
          <p:cNvCxnSpPr/>
          <p:nvPr/>
        </p:nvCxnSpPr>
        <p:spPr>
          <a:xfrm>
            <a:off x="4197909" y="4572000"/>
            <a:ext cx="168038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6B6A4DA-E86F-46D5-8170-B3027D4E998B}"/>
                  </a:ext>
                </a:extLst>
              </p:cNvPr>
              <p:cNvSpPr txBox="1"/>
              <p:nvPr/>
            </p:nvSpPr>
            <p:spPr>
              <a:xfrm>
                <a:off x="4267200" y="4182518"/>
                <a:ext cx="20507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>
                    <a:latin typeface="+mn-lt"/>
                    <a:cs typeface="Calibri" panose="020F0502020204030204" pitchFamily="34" charset="0"/>
                  </a:rPr>
                  <a:t>Time period 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IN" dirty="0">
                  <a:latin typeface="+mn-lt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6B6A4DA-E86F-46D5-8170-B3027D4E9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182518"/>
                <a:ext cx="2050775" cy="369332"/>
              </a:xfrm>
              <a:prstGeom prst="rect">
                <a:avLst/>
              </a:prstGeom>
              <a:blipFill>
                <a:blip r:embed="rId2"/>
                <a:stretch>
                  <a:fillRect l="-2381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A4B5E31-9CB1-4003-B6A9-DB9F5A36EFCB}"/>
                  </a:ext>
                </a:extLst>
              </p:cNvPr>
              <p:cNvSpPr txBox="1"/>
              <p:nvPr/>
            </p:nvSpPr>
            <p:spPr>
              <a:xfrm>
                <a:off x="3886200" y="5723474"/>
                <a:ext cx="2050775" cy="491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>
                    <a:latin typeface="+mn-lt"/>
                  </a:rPr>
                  <a:t>Frequency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IN" i="1" dirty="0"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A4B5E31-9CB1-4003-B6A9-DB9F5A36E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723474"/>
                <a:ext cx="2050775" cy="491096"/>
              </a:xfrm>
              <a:prstGeom prst="rect">
                <a:avLst/>
              </a:prstGeom>
              <a:blipFill>
                <a:blip r:embed="rId3"/>
                <a:stretch>
                  <a:fillRect l="-2679" b="-875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15338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Class based clock generator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5067677-104A-46FF-9C50-A5127DD8178F}"/>
              </a:ext>
            </a:extLst>
          </p:cNvPr>
          <p:cNvSpPr/>
          <p:nvPr/>
        </p:nvSpPr>
        <p:spPr>
          <a:xfrm>
            <a:off x="990600" y="1937664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32B801-A9C4-4DBC-B4B7-11E6CD39846A}"/>
              </a:ext>
            </a:extLst>
          </p:cNvPr>
          <p:cNvSpPr txBox="1"/>
          <p:nvPr/>
        </p:nvSpPr>
        <p:spPr>
          <a:xfrm>
            <a:off x="1637430" y="2891896"/>
            <a:ext cx="110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DUT (Module)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629C7E3-DD89-49FA-95FA-CA3BB6D188E0}"/>
              </a:ext>
            </a:extLst>
          </p:cNvPr>
          <p:cNvSpPr/>
          <p:nvPr/>
        </p:nvSpPr>
        <p:spPr>
          <a:xfrm>
            <a:off x="5570989" y="1937664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BD9B41-1419-41DE-BCC8-CC122DC13F40}"/>
              </a:ext>
            </a:extLst>
          </p:cNvPr>
          <p:cNvSpPr txBox="1"/>
          <p:nvPr/>
        </p:nvSpPr>
        <p:spPr>
          <a:xfrm>
            <a:off x="6275838" y="2576030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Base Test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B29522-1615-44F5-B9F3-FFF7B235E2BB}"/>
              </a:ext>
            </a:extLst>
          </p:cNvPr>
          <p:cNvSpPr/>
          <p:nvPr/>
        </p:nvSpPr>
        <p:spPr>
          <a:xfrm>
            <a:off x="1580280" y="2928627"/>
            <a:ext cx="1219200" cy="609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85EAA1-4D0A-419E-B35E-C4ECDCE41C85}"/>
              </a:ext>
            </a:extLst>
          </p:cNvPr>
          <p:cNvSpPr/>
          <p:nvPr/>
        </p:nvSpPr>
        <p:spPr>
          <a:xfrm>
            <a:off x="5690565" y="2576030"/>
            <a:ext cx="2234236" cy="13863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6684DE-D63C-487F-B260-AD9F08FC75A1}"/>
              </a:ext>
            </a:extLst>
          </p:cNvPr>
          <p:cNvSpPr txBox="1"/>
          <p:nvPr/>
        </p:nvSpPr>
        <p:spPr>
          <a:xfrm>
            <a:off x="1382769" y="5084722"/>
            <a:ext cx="1730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Test Bench (Module)</a:t>
            </a:r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0AD6ADDA-093F-4343-8B43-FBCA6A6AFABF}"/>
              </a:ext>
            </a:extLst>
          </p:cNvPr>
          <p:cNvSpPr/>
          <p:nvPr/>
        </p:nvSpPr>
        <p:spPr>
          <a:xfrm>
            <a:off x="1315640" y="5069990"/>
            <a:ext cx="1960959" cy="644455"/>
          </a:xfrm>
          <a:prstGeom prst="wedgeRectCallout">
            <a:avLst>
              <a:gd name="adj1" fmla="val -1439"/>
              <a:gd name="adj2" fmla="val -1356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BDDC5B-711F-4EEC-8597-0939A6109992}"/>
              </a:ext>
            </a:extLst>
          </p:cNvPr>
          <p:cNvSpPr txBox="1"/>
          <p:nvPr/>
        </p:nvSpPr>
        <p:spPr>
          <a:xfrm>
            <a:off x="5963158" y="5192819"/>
            <a:ext cx="173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UVM Test case</a:t>
            </a:r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1524C076-D9EB-4919-BAFA-0255B831A16E}"/>
              </a:ext>
            </a:extLst>
          </p:cNvPr>
          <p:cNvSpPr/>
          <p:nvPr/>
        </p:nvSpPr>
        <p:spPr>
          <a:xfrm>
            <a:off x="5876471" y="5055258"/>
            <a:ext cx="1960959" cy="644455"/>
          </a:xfrm>
          <a:prstGeom prst="wedgeRectCallout">
            <a:avLst>
              <a:gd name="adj1" fmla="val 2839"/>
              <a:gd name="adj2" fmla="val -1356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Arrow: Left-Right 25">
            <a:extLst>
              <a:ext uri="{FF2B5EF4-FFF2-40B4-BE49-F238E27FC236}">
                <a16:creationId xmlns:a16="http://schemas.microsoft.com/office/drawing/2014/main" id="{4CE7D166-F68A-4BA1-9E09-4A3F9C024D94}"/>
              </a:ext>
            </a:extLst>
          </p:cNvPr>
          <p:cNvSpPr/>
          <p:nvPr/>
        </p:nvSpPr>
        <p:spPr>
          <a:xfrm>
            <a:off x="3501005" y="2928627"/>
            <a:ext cx="2065789" cy="609600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id="{C39DD7BA-B8BD-4510-835C-4EA396AC2CFB}"/>
              </a:ext>
            </a:extLst>
          </p:cNvPr>
          <p:cNvSpPr/>
          <p:nvPr/>
        </p:nvSpPr>
        <p:spPr>
          <a:xfrm>
            <a:off x="3684855" y="1626775"/>
            <a:ext cx="1702283" cy="644455"/>
          </a:xfrm>
          <a:prstGeom prst="wedgeRectCallout">
            <a:avLst>
              <a:gd name="adj1" fmla="val 1025"/>
              <a:gd name="adj2" fmla="val 12467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0C7A2DB-2394-4E0F-8C84-B9084F8EE3E7}"/>
              </a:ext>
            </a:extLst>
          </p:cNvPr>
          <p:cNvSpPr txBox="1"/>
          <p:nvPr/>
        </p:nvSpPr>
        <p:spPr>
          <a:xfrm>
            <a:off x="3656876" y="1764336"/>
            <a:ext cx="173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Interface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F2A6EA-6BCB-4C99-9B81-FC4401B0D1BC}"/>
              </a:ext>
            </a:extLst>
          </p:cNvPr>
          <p:cNvSpPr txBox="1"/>
          <p:nvPr/>
        </p:nvSpPr>
        <p:spPr>
          <a:xfrm>
            <a:off x="5896029" y="3124994"/>
            <a:ext cx="1864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+mn-lt"/>
              </a:rPr>
              <a:t>Clock Generator (Class)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E7001DB-9244-4D9E-9740-E2D98522726D}"/>
              </a:ext>
            </a:extLst>
          </p:cNvPr>
          <p:cNvSpPr/>
          <p:nvPr/>
        </p:nvSpPr>
        <p:spPr>
          <a:xfrm>
            <a:off x="5778983" y="3081215"/>
            <a:ext cx="2057400" cy="7683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Speech Bubble: Rectangle 30">
            <a:extLst>
              <a:ext uri="{FF2B5EF4-FFF2-40B4-BE49-F238E27FC236}">
                <a16:creationId xmlns:a16="http://schemas.microsoft.com/office/drawing/2014/main" id="{F5B8A010-B740-4430-9867-42F6E1AECA45}"/>
              </a:ext>
            </a:extLst>
          </p:cNvPr>
          <p:cNvSpPr/>
          <p:nvPr/>
        </p:nvSpPr>
        <p:spPr>
          <a:xfrm>
            <a:off x="3375524" y="4398596"/>
            <a:ext cx="2349616" cy="694276"/>
          </a:xfrm>
          <a:prstGeom prst="wedgeRectCallout">
            <a:avLst>
              <a:gd name="adj1" fmla="val -6945"/>
              <a:gd name="adj2" fmla="val -18836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BDEF56B-B516-449E-A534-C8102EE7E4D6}"/>
              </a:ext>
            </a:extLst>
          </p:cNvPr>
          <p:cNvSpPr txBox="1"/>
          <p:nvPr/>
        </p:nvSpPr>
        <p:spPr>
          <a:xfrm>
            <a:off x="3341880" y="4446540"/>
            <a:ext cx="2388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Interface size reduced!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5E03D03-DB16-403C-857A-D4DAFB5B4ECD}"/>
              </a:ext>
            </a:extLst>
          </p:cNvPr>
          <p:cNvSpPr txBox="1"/>
          <p:nvPr/>
        </p:nvSpPr>
        <p:spPr>
          <a:xfrm>
            <a:off x="3812629" y="5282239"/>
            <a:ext cx="1511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latin typeface="+mn-lt"/>
              </a:rPr>
              <a:t>Clock control signals not required!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F180557-7B22-4CE2-A2E1-27A9E28920E2}"/>
              </a:ext>
            </a:extLst>
          </p:cNvPr>
          <p:cNvSpPr/>
          <p:nvPr/>
        </p:nvSpPr>
        <p:spPr>
          <a:xfrm>
            <a:off x="3742870" y="5242214"/>
            <a:ext cx="1667330" cy="9633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742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  <p:bldP spid="17" grpId="0"/>
      <p:bldP spid="18" grpId="0" animBg="1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/>
      <p:bldP spid="29" grpId="0"/>
      <p:bldP spid="30" grpId="0" animBg="1"/>
      <p:bldP spid="31" grpId="0" animBg="1"/>
      <p:bldP spid="32" grpId="0"/>
      <p:bldP spid="33" grpId="0"/>
      <p:bldP spid="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/>
              <a:t>Generic architecture of class based clock generator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7D10161-5DFA-4C08-A3C4-0644FA92B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12475E1F-435D-425D-BCD1-0F4097E6D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52600"/>
            <a:ext cx="8229600" cy="411479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 sz="1600" dirty="0">
                <a:latin typeface="Times New Roman" panose="02020603050405020304" pitchFamily="18" charset="0"/>
              </a:rPr>
              <a:t>class </a:t>
            </a:r>
            <a:r>
              <a:rPr lang="en-IN" altLang="en-US" sz="1600" dirty="0" err="1">
                <a:latin typeface="Times New Roman" panose="02020603050405020304" pitchFamily="18" charset="0"/>
              </a:rPr>
              <a:t>clock_gen</a:t>
            </a:r>
            <a:r>
              <a:rPr lang="en-IN" altLang="en-US" sz="1600" dirty="0">
                <a:latin typeface="Times New Roman" panose="02020603050405020304" pitchFamily="18" charset="0"/>
              </a:rPr>
              <a:t> ();</a:t>
            </a:r>
          </a:p>
          <a:p>
            <a:r>
              <a:rPr lang="en-IN" altLang="en-US" sz="1600" dirty="0">
                <a:latin typeface="Times New Roman" panose="02020603050405020304" pitchFamily="18" charset="0"/>
              </a:rPr>
              <a:t>	// Contents of the class clock gen</a:t>
            </a:r>
          </a:p>
          <a:p>
            <a:r>
              <a:rPr lang="en-IN" altLang="en-US" sz="1600" dirty="0" err="1">
                <a:latin typeface="Times New Roman" panose="02020603050405020304" pitchFamily="18" charset="0"/>
              </a:rPr>
              <a:t>endclass</a:t>
            </a:r>
            <a:r>
              <a:rPr lang="en-IN" altLang="en-US" sz="1600" dirty="0">
                <a:latin typeface="Times New Roman" panose="02020603050405020304" pitchFamily="18" charset="0"/>
              </a:rPr>
              <a:t> : </a:t>
            </a:r>
            <a:r>
              <a:rPr lang="en-IN" altLang="en-US" sz="1600" dirty="0" err="1">
                <a:latin typeface="Times New Roman" panose="02020603050405020304" pitchFamily="18" charset="0"/>
              </a:rPr>
              <a:t>clock_gen</a:t>
            </a:r>
            <a:endParaRPr lang="en-IN" altLang="en-US" sz="1600" dirty="0">
              <a:latin typeface="Times New Roman" panose="02020603050405020304" pitchFamily="18" charset="0"/>
            </a:endParaRPr>
          </a:p>
          <a:p>
            <a:r>
              <a:rPr lang="en-IN" altLang="en-US" sz="1600" dirty="0">
                <a:latin typeface="Times New Roman" panose="02020603050405020304" pitchFamily="18" charset="0"/>
              </a:rPr>
              <a:t>class </a:t>
            </a:r>
            <a:r>
              <a:rPr lang="en-IN" altLang="en-US" sz="1600" dirty="0" err="1">
                <a:latin typeface="Times New Roman" panose="02020603050405020304" pitchFamily="18" charset="0"/>
              </a:rPr>
              <a:t>uvm_base_test</a:t>
            </a:r>
            <a:r>
              <a:rPr lang="en-IN" altLang="en-US" sz="1600" dirty="0">
                <a:latin typeface="Times New Roman" panose="02020603050405020304" pitchFamily="18" charset="0"/>
              </a:rPr>
              <a:t> extends </a:t>
            </a:r>
            <a:r>
              <a:rPr lang="en-IN" altLang="en-US" sz="1600" dirty="0" err="1">
                <a:latin typeface="Times New Roman" panose="02020603050405020304" pitchFamily="18" charset="0"/>
              </a:rPr>
              <a:t>uvm_test</a:t>
            </a:r>
            <a:r>
              <a:rPr lang="en-IN" altLang="en-US" sz="1600" dirty="0">
                <a:latin typeface="Times New Roman" panose="02020603050405020304" pitchFamily="18" charset="0"/>
              </a:rPr>
              <a:t> ;</a:t>
            </a:r>
          </a:p>
          <a:p>
            <a:r>
              <a:rPr lang="en-IN" altLang="en-US" sz="1600" dirty="0">
                <a:latin typeface="Times New Roman" panose="02020603050405020304" pitchFamily="18" charset="0"/>
              </a:rPr>
              <a:t>	/// Other declarations</a:t>
            </a:r>
          </a:p>
          <a:p>
            <a:r>
              <a:rPr lang="en-IN" altLang="en-US" sz="1600" dirty="0">
                <a:latin typeface="Times New Roman" panose="02020603050405020304" pitchFamily="18" charset="0"/>
              </a:rPr>
              <a:t>	</a:t>
            </a:r>
            <a:r>
              <a:rPr lang="en-IN" altLang="en-US" sz="1600" dirty="0" err="1">
                <a:latin typeface="Times New Roman" panose="02020603050405020304" pitchFamily="18" charset="0"/>
              </a:rPr>
              <a:t>clock_gen</a:t>
            </a:r>
            <a:r>
              <a:rPr lang="en-IN" altLang="en-US" sz="1600" dirty="0">
                <a:latin typeface="Times New Roman" panose="02020603050405020304" pitchFamily="18" charset="0"/>
              </a:rPr>
              <a:t> </a:t>
            </a:r>
            <a:r>
              <a:rPr lang="en-IN" altLang="en-US" sz="1600" dirty="0" err="1">
                <a:latin typeface="Times New Roman" panose="02020603050405020304" pitchFamily="18" charset="0"/>
              </a:rPr>
              <a:t>clk_gen_h</a:t>
            </a:r>
            <a:r>
              <a:rPr lang="en-IN" altLang="en-US" sz="1600" dirty="0">
                <a:latin typeface="Times New Roman" panose="02020603050405020304" pitchFamily="18" charset="0"/>
              </a:rPr>
              <a:t> ;</a:t>
            </a:r>
          </a:p>
          <a:p>
            <a:r>
              <a:rPr lang="en-IN" altLang="en-US" sz="1600" dirty="0">
                <a:latin typeface="Times New Roman" panose="02020603050405020304" pitchFamily="18" charset="0"/>
              </a:rPr>
              <a:t>	function void </a:t>
            </a:r>
            <a:r>
              <a:rPr lang="en-IN" altLang="en-US" sz="1600" dirty="0" err="1">
                <a:latin typeface="Times New Roman" panose="02020603050405020304" pitchFamily="18" charset="0"/>
              </a:rPr>
              <a:t>build_phase</a:t>
            </a:r>
            <a:r>
              <a:rPr lang="en-IN" altLang="en-US" sz="1600" dirty="0">
                <a:latin typeface="Times New Roman" panose="02020603050405020304" pitchFamily="18" charset="0"/>
              </a:rPr>
              <a:t> (</a:t>
            </a:r>
            <a:r>
              <a:rPr lang="en-IN" altLang="en-US" sz="1600" dirty="0" err="1">
                <a:latin typeface="Times New Roman" panose="02020603050405020304" pitchFamily="18" charset="0"/>
              </a:rPr>
              <a:t>uvm_phase</a:t>
            </a:r>
            <a:r>
              <a:rPr lang="en-IN" altLang="en-US" sz="1600" dirty="0">
                <a:latin typeface="Times New Roman" panose="02020603050405020304" pitchFamily="18" charset="0"/>
              </a:rPr>
              <a:t> phase) ;</a:t>
            </a:r>
          </a:p>
          <a:p>
            <a:r>
              <a:rPr lang="en-IN" altLang="en-US" sz="1600" dirty="0">
                <a:latin typeface="Times New Roman" panose="02020603050405020304" pitchFamily="18" charset="0"/>
              </a:rPr>
              <a:t>		// Other functionalities</a:t>
            </a:r>
          </a:p>
          <a:p>
            <a:r>
              <a:rPr lang="en-IN" altLang="en-US" sz="1600" dirty="0">
                <a:latin typeface="Times New Roman" panose="02020603050405020304" pitchFamily="18" charset="0"/>
              </a:rPr>
              <a:t>		</a:t>
            </a:r>
            <a:r>
              <a:rPr lang="en-IN" altLang="en-US" sz="1600" dirty="0" err="1">
                <a:latin typeface="Times New Roman" panose="02020603050405020304" pitchFamily="18" charset="0"/>
              </a:rPr>
              <a:t>clk_gen_h.build</a:t>
            </a:r>
            <a:r>
              <a:rPr lang="en-IN" altLang="en-US" sz="1600" dirty="0">
                <a:latin typeface="Times New Roman" panose="02020603050405020304" pitchFamily="18" charset="0"/>
              </a:rPr>
              <a:t> () ;</a:t>
            </a:r>
          </a:p>
          <a:p>
            <a:r>
              <a:rPr lang="en-IN" altLang="en-US" sz="1600" dirty="0">
                <a:latin typeface="Times New Roman" panose="02020603050405020304" pitchFamily="18" charset="0"/>
              </a:rPr>
              <a:t>	</a:t>
            </a:r>
            <a:r>
              <a:rPr lang="en-IN" altLang="en-US" sz="1600" dirty="0" err="1">
                <a:latin typeface="Times New Roman" panose="02020603050405020304" pitchFamily="18" charset="0"/>
              </a:rPr>
              <a:t>endfunction</a:t>
            </a:r>
            <a:r>
              <a:rPr lang="en-IN" altLang="en-US" sz="1600" dirty="0">
                <a:latin typeface="Times New Roman" panose="02020603050405020304" pitchFamily="18" charset="0"/>
              </a:rPr>
              <a:t> : </a:t>
            </a:r>
            <a:r>
              <a:rPr lang="en-IN" altLang="en-US" sz="1600" dirty="0" err="1">
                <a:latin typeface="Times New Roman" panose="02020603050405020304" pitchFamily="18" charset="0"/>
              </a:rPr>
              <a:t>build_phase</a:t>
            </a:r>
            <a:endParaRPr lang="en-IN" altLang="en-US" sz="1600" dirty="0">
              <a:latin typeface="Times New Roman" panose="02020603050405020304" pitchFamily="18" charset="0"/>
            </a:endParaRPr>
          </a:p>
          <a:p>
            <a:r>
              <a:rPr lang="en-IN" altLang="en-US" sz="1600" dirty="0">
                <a:latin typeface="Times New Roman" panose="02020603050405020304" pitchFamily="18" charset="0"/>
              </a:rPr>
              <a:t>	task </a:t>
            </a:r>
            <a:r>
              <a:rPr lang="en-IN" altLang="en-US" sz="1600" dirty="0" err="1">
                <a:latin typeface="Times New Roman" panose="02020603050405020304" pitchFamily="18" charset="0"/>
              </a:rPr>
              <a:t>run_phase</a:t>
            </a:r>
            <a:r>
              <a:rPr lang="en-IN" altLang="en-US" sz="1600" dirty="0">
                <a:latin typeface="Times New Roman" panose="02020603050405020304" pitchFamily="18" charset="0"/>
              </a:rPr>
              <a:t> (</a:t>
            </a:r>
            <a:r>
              <a:rPr lang="en-IN" altLang="en-US" sz="1600" dirty="0" err="1">
                <a:latin typeface="Times New Roman" panose="02020603050405020304" pitchFamily="18" charset="0"/>
              </a:rPr>
              <a:t>uvm_phase</a:t>
            </a:r>
            <a:r>
              <a:rPr lang="en-IN" altLang="en-US" sz="1600" dirty="0">
                <a:latin typeface="Times New Roman" panose="02020603050405020304" pitchFamily="18" charset="0"/>
              </a:rPr>
              <a:t> phase);</a:t>
            </a:r>
          </a:p>
          <a:p>
            <a:r>
              <a:rPr lang="en-IN" altLang="en-US" sz="1600" dirty="0">
                <a:latin typeface="Times New Roman" panose="02020603050405020304" pitchFamily="18" charset="0"/>
              </a:rPr>
              <a:t>		// Other tasks</a:t>
            </a:r>
          </a:p>
          <a:p>
            <a:r>
              <a:rPr lang="en-IN" altLang="en-US" sz="1600" dirty="0">
                <a:latin typeface="Times New Roman" panose="02020603050405020304" pitchFamily="18" charset="0"/>
              </a:rPr>
              <a:t>		</a:t>
            </a:r>
            <a:r>
              <a:rPr lang="en-IN" altLang="en-US" sz="1600" dirty="0" err="1">
                <a:latin typeface="Times New Roman" panose="02020603050405020304" pitchFamily="18" charset="0"/>
              </a:rPr>
              <a:t>clk_gen_h.configure</a:t>
            </a:r>
            <a:r>
              <a:rPr lang="en-IN" altLang="en-US" sz="1600" dirty="0">
                <a:latin typeface="Times New Roman" panose="02020603050405020304" pitchFamily="18" charset="0"/>
              </a:rPr>
              <a:t> () ;</a:t>
            </a:r>
          </a:p>
          <a:p>
            <a:r>
              <a:rPr lang="en-IN" altLang="en-US" sz="1600" dirty="0">
                <a:latin typeface="Times New Roman" panose="02020603050405020304" pitchFamily="18" charset="0"/>
              </a:rPr>
              <a:t>		</a:t>
            </a:r>
            <a:r>
              <a:rPr lang="en-IN" altLang="en-US" sz="1600" dirty="0" err="1">
                <a:latin typeface="Times New Roman" panose="02020603050405020304" pitchFamily="18" charset="0"/>
              </a:rPr>
              <a:t>clk_gen_h.run</a:t>
            </a:r>
            <a:r>
              <a:rPr lang="en-IN" altLang="en-US" sz="1600" dirty="0">
                <a:latin typeface="Times New Roman" panose="02020603050405020304" pitchFamily="18" charset="0"/>
              </a:rPr>
              <a:t> () ;</a:t>
            </a:r>
          </a:p>
          <a:p>
            <a:r>
              <a:rPr lang="en-IN" altLang="en-US" sz="1600" dirty="0">
                <a:latin typeface="Times New Roman" panose="02020603050405020304" pitchFamily="18" charset="0"/>
              </a:rPr>
              <a:t>	</a:t>
            </a:r>
            <a:r>
              <a:rPr lang="en-IN" altLang="en-US" sz="1600" dirty="0" err="1">
                <a:latin typeface="Times New Roman" panose="02020603050405020304" pitchFamily="18" charset="0"/>
              </a:rPr>
              <a:t>endtask</a:t>
            </a:r>
            <a:r>
              <a:rPr lang="en-IN" altLang="en-US" sz="1600" dirty="0">
                <a:latin typeface="Times New Roman" panose="02020603050405020304" pitchFamily="18" charset="0"/>
              </a:rPr>
              <a:t> : </a:t>
            </a:r>
            <a:r>
              <a:rPr lang="en-IN" altLang="en-US" sz="1600" dirty="0" err="1">
                <a:latin typeface="Times New Roman" panose="02020603050405020304" pitchFamily="18" charset="0"/>
              </a:rPr>
              <a:t>run_phase</a:t>
            </a:r>
            <a:r>
              <a:rPr lang="en-IN" altLang="en-US" sz="1600" dirty="0">
                <a:latin typeface="Times New Roman" panose="02020603050405020304" pitchFamily="18" charset="0"/>
              </a:rPr>
              <a:t> </a:t>
            </a:r>
          </a:p>
          <a:p>
            <a:r>
              <a:rPr lang="en-IN" altLang="en-US" sz="1600" dirty="0" err="1">
                <a:latin typeface="Times New Roman" panose="02020603050405020304" pitchFamily="18" charset="0"/>
              </a:rPr>
              <a:t>endclass</a:t>
            </a:r>
            <a:r>
              <a:rPr lang="en-IN" altLang="en-US" sz="1600" dirty="0">
                <a:latin typeface="Times New Roman" panose="02020603050405020304" pitchFamily="18" charset="0"/>
              </a:rPr>
              <a:t> : </a:t>
            </a:r>
            <a:r>
              <a:rPr lang="en-IN" altLang="en-US" sz="1600" dirty="0" err="1">
                <a:latin typeface="Times New Roman" panose="02020603050405020304" pitchFamily="18" charset="0"/>
              </a:rPr>
              <a:t>uvm_base_test</a:t>
            </a:r>
            <a:endParaRPr lang="en-IN" altLang="en-US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creen Clipping">
            <a:extLst>
              <a:ext uri="{FF2B5EF4-FFF2-40B4-BE49-F238E27FC236}">
                <a16:creationId xmlns:a16="http://schemas.microsoft.com/office/drawing/2014/main" id="{47881BC6-AC40-4FBF-9841-1138D4C816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903" y="2133600"/>
            <a:ext cx="4753638" cy="40772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/>
              <a:t>Simulation results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7D10161-5DFA-4C08-A3C4-0644FA92B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4F2E2EE-EF05-42D1-A1DB-3D355773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933"/>
            <a:ext cx="8229600" cy="783464"/>
          </a:xfrm>
        </p:spPr>
        <p:txBody>
          <a:bodyPr>
            <a:normAutofit/>
          </a:bodyPr>
          <a:lstStyle/>
          <a:p>
            <a:r>
              <a:rPr lang="en-US" dirty="0"/>
              <a:t>Crystal PPM error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6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/>
              <a:t>Simulation results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7D10161-5DFA-4C08-A3C4-0644FA92B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4F2E2EE-EF05-42D1-A1DB-3D355773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933"/>
            <a:ext cx="8229600" cy="783464"/>
          </a:xfrm>
        </p:spPr>
        <p:txBody>
          <a:bodyPr>
            <a:normAutofit/>
          </a:bodyPr>
          <a:lstStyle/>
          <a:p>
            <a:r>
              <a:rPr lang="en-US" dirty="0"/>
              <a:t>Crystal PPM error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1885056-78CF-4BBE-8CB5-554E222469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354" y="2133600"/>
            <a:ext cx="4778524" cy="4068952"/>
          </a:xfrm>
          <a:prstGeom prst="rect">
            <a:avLst/>
          </a:prstGeom>
        </p:spPr>
      </p:pic>
      <p:pic>
        <p:nvPicPr>
          <p:cNvPr id="8" name="Picture 7" descr="Screen Clipping">
            <a:extLst>
              <a:ext uri="{FF2B5EF4-FFF2-40B4-BE49-F238E27FC236}">
                <a16:creationId xmlns:a16="http://schemas.microsoft.com/office/drawing/2014/main" id="{19F765D3-E1B8-469C-9381-124E27EC80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202182"/>
            <a:ext cx="4829849" cy="4077269"/>
          </a:xfrm>
          <a:prstGeom prst="rect">
            <a:avLst/>
          </a:prstGeom>
        </p:spPr>
      </p:pic>
      <p:pic>
        <p:nvPicPr>
          <p:cNvPr id="12" name="Picture 11" descr="Screen Clipping">
            <a:extLst>
              <a:ext uri="{FF2B5EF4-FFF2-40B4-BE49-F238E27FC236}">
                <a16:creationId xmlns:a16="http://schemas.microsoft.com/office/drawing/2014/main" id="{A7AD3BA8-8C56-4BF4-ADAB-8FFEEFC0D0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801" y="2171131"/>
            <a:ext cx="4810796" cy="407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8887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/>
              <a:t>Simulation results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7D10161-5DFA-4C08-A3C4-0644FA92B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4F2E2EE-EF05-42D1-A1DB-3D355773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933"/>
            <a:ext cx="8229600" cy="783464"/>
          </a:xfrm>
        </p:spPr>
        <p:txBody>
          <a:bodyPr>
            <a:normAutofit/>
          </a:bodyPr>
          <a:lstStyle/>
          <a:p>
            <a:r>
              <a:rPr lang="en-US" dirty="0"/>
              <a:t>Crystal PPM error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1885056-78CF-4BBE-8CB5-554E222469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354" y="2133600"/>
            <a:ext cx="4778524" cy="406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4224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creen Clipping">
            <a:extLst>
              <a:ext uri="{FF2B5EF4-FFF2-40B4-BE49-F238E27FC236}">
                <a16:creationId xmlns:a16="http://schemas.microsoft.com/office/drawing/2014/main" id="{122F2CE8-F69B-423D-AE73-D54E26842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395" y="2185027"/>
            <a:ext cx="4791744" cy="41058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/>
              <a:t>Simulation results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7D10161-5DFA-4C08-A3C4-0644FA92B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4F2E2EE-EF05-42D1-A1DB-3D355773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933"/>
            <a:ext cx="8229600" cy="783464"/>
          </a:xfrm>
        </p:spPr>
        <p:txBody>
          <a:bodyPr>
            <a:normAutofit/>
          </a:bodyPr>
          <a:lstStyle/>
          <a:p>
            <a:r>
              <a:rPr lang="en-US" dirty="0"/>
              <a:t>Wander error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0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>
            <a:extLst>
              <a:ext uri="{FF2B5EF4-FFF2-40B4-BE49-F238E27FC236}">
                <a16:creationId xmlns:a16="http://schemas.microsoft.com/office/drawing/2014/main" id="{7141BE65-0481-4F2F-B69E-BF00B87A4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565" y="2170940"/>
            <a:ext cx="4801270" cy="41249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/>
              <a:t>Simulation results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7D10161-5DFA-4C08-A3C4-0644FA92B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4F2E2EE-EF05-42D1-A1DB-3D355773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933"/>
            <a:ext cx="8229600" cy="783464"/>
          </a:xfrm>
        </p:spPr>
        <p:txBody>
          <a:bodyPr>
            <a:normAutofit/>
          </a:bodyPr>
          <a:lstStyle/>
          <a:p>
            <a:r>
              <a:rPr lang="en-US" dirty="0"/>
              <a:t>Wander error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65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4A931DE0-4E6D-4C3B-8540-0D42AA7310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198310"/>
            <a:ext cx="4777200" cy="41447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/>
              <a:t>Simulation results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7D10161-5DFA-4C08-A3C4-0644FA92B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4F2E2EE-EF05-42D1-A1DB-3D355773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933"/>
            <a:ext cx="8229600" cy="783464"/>
          </a:xfrm>
        </p:spPr>
        <p:txBody>
          <a:bodyPr>
            <a:normAutofit/>
          </a:bodyPr>
          <a:lstStyle/>
          <a:p>
            <a:r>
              <a:rPr lang="en-US" dirty="0"/>
              <a:t>Wander error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084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/>
              <a:t>Simulation results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7D10161-5DFA-4C08-A3C4-0644FA92B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4F2E2EE-EF05-42D1-A1DB-3D355773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933"/>
            <a:ext cx="8229600" cy="783464"/>
          </a:xfrm>
        </p:spPr>
        <p:txBody>
          <a:bodyPr>
            <a:normAutofit/>
          </a:bodyPr>
          <a:lstStyle/>
          <a:p>
            <a:r>
              <a:rPr lang="en-US" dirty="0"/>
              <a:t>High probability jitter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 descr="Screen Clipping">
            <a:extLst>
              <a:ext uri="{FF2B5EF4-FFF2-40B4-BE49-F238E27FC236}">
                <a16:creationId xmlns:a16="http://schemas.microsoft.com/office/drawing/2014/main" id="{CCB2D8FC-248A-4EB5-A3A2-503D9623E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514600"/>
            <a:ext cx="8229600" cy="73598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046F145-3866-41A1-8F0E-A7808532A3E0}"/>
              </a:ext>
            </a:extLst>
          </p:cNvPr>
          <p:cNvSpPr txBox="1">
            <a:spLocks/>
          </p:cNvSpPr>
          <p:nvPr/>
        </p:nvSpPr>
        <p:spPr>
          <a:xfrm>
            <a:off x="457200" y="3555550"/>
            <a:ext cx="8229600" cy="78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Tonal jitter</a:t>
            </a:r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13" name="Picture 12" descr="Screen Clipping">
            <a:extLst>
              <a:ext uri="{FF2B5EF4-FFF2-40B4-BE49-F238E27FC236}">
                <a16:creationId xmlns:a16="http://schemas.microsoft.com/office/drawing/2014/main" id="{53CA6230-2046-457D-A250-7EA75D7992B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267199"/>
            <a:ext cx="8229600" cy="112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57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0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/>
              <a:t>Simulation results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7D10161-5DFA-4C08-A3C4-0644FA92B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4F2E2EE-EF05-42D1-A1DB-3D355773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933"/>
            <a:ext cx="8229600" cy="783464"/>
          </a:xfrm>
        </p:spPr>
        <p:txBody>
          <a:bodyPr>
            <a:normAutofit/>
          </a:bodyPr>
          <a:lstStyle/>
          <a:p>
            <a:r>
              <a:rPr lang="en-US" dirty="0"/>
              <a:t>Gaussian jitter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2" name="Picture 11" descr="Screen Clipping">
            <a:extLst>
              <a:ext uri="{FF2B5EF4-FFF2-40B4-BE49-F238E27FC236}">
                <a16:creationId xmlns:a16="http://schemas.microsoft.com/office/drawing/2014/main" id="{7E5D60C4-02C2-4712-8A8C-1CFFA90AF8A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88" y="2167870"/>
            <a:ext cx="7987623" cy="976668"/>
          </a:xfrm>
          <a:prstGeom prst="rect">
            <a:avLst/>
          </a:prstGeom>
        </p:spPr>
      </p:pic>
      <p:pic>
        <p:nvPicPr>
          <p:cNvPr id="14" name="Content Placeholder 3" descr="Plot 2">
            <a:extLst>
              <a:ext uri="{FF2B5EF4-FFF2-40B4-BE49-F238E27FC236}">
                <a16:creationId xmlns:a16="http://schemas.microsoft.com/office/drawing/2014/main" id="{7BC4235B-1331-43EB-961F-886671628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3368816"/>
            <a:ext cx="3505199" cy="294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15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533399"/>
          </a:xfrm>
        </p:spPr>
        <p:txBody>
          <a:bodyPr/>
          <a:lstStyle/>
          <a:p>
            <a:r>
              <a:rPr lang="en-US" dirty="0"/>
              <a:t>It can have duty cycle not equal to 50%.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E17DBE3-19A6-46A0-AB97-43B9FF0DE38B}"/>
              </a:ext>
            </a:extLst>
          </p:cNvPr>
          <p:cNvGrpSpPr/>
          <p:nvPr/>
        </p:nvGrpSpPr>
        <p:grpSpPr>
          <a:xfrm>
            <a:off x="1066800" y="2081047"/>
            <a:ext cx="5938804" cy="1459265"/>
            <a:chOff x="1564498" y="2428523"/>
            <a:chExt cx="5938804" cy="1459265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E7C06A3D-07D6-417D-A78F-59A38888D772}"/>
                </a:ext>
              </a:extLst>
            </p:cNvPr>
            <p:cNvGrpSpPr/>
            <p:nvPr/>
          </p:nvGrpSpPr>
          <p:grpSpPr>
            <a:xfrm>
              <a:off x="1564498" y="3024911"/>
              <a:ext cx="3159902" cy="862877"/>
              <a:chOff x="1259698" y="2491511"/>
              <a:chExt cx="3159902" cy="862877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45681442-AA28-4037-BD76-507042860783}"/>
                  </a:ext>
                </a:extLst>
              </p:cNvPr>
              <p:cNvGrpSpPr/>
              <p:nvPr/>
            </p:nvGrpSpPr>
            <p:grpSpPr>
              <a:xfrm>
                <a:off x="1981200" y="2491511"/>
                <a:ext cx="1295400" cy="854216"/>
                <a:chOff x="798058" y="3397974"/>
                <a:chExt cx="4859792" cy="515677"/>
              </a:xfrm>
            </p:grpSpPr>
            <p:cxnSp>
              <p:nvCxnSpPr>
                <p:cNvPr id="45" name="Elbow Connector 9">
                  <a:extLst>
                    <a:ext uri="{FF2B5EF4-FFF2-40B4-BE49-F238E27FC236}">
                      <a16:creationId xmlns:a16="http://schemas.microsoft.com/office/drawing/2014/main" id="{4DD92382-E1C8-4665-A2B9-F04D8F243DB8}"/>
                    </a:ext>
                  </a:extLst>
                </p:cNvPr>
                <p:cNvCxnSpPr>
                  <a:cxnSpLocks noChangeAspect="1"/>
                </p:cNvCxnSpPr>
                <p:nvPr/>
              </p:nvCxnSpPr>
              <p:spPr>
                <a:xfrm>
                  <a:off x="798058" y="3397974"/>
                  <a:ext cx="3623921" cy="515677"/>
                </a:xfrm>
                <a:prstGeom prst="bentConnector3">
                  <a:avLst>
                    <a:gd name="adj1" fmla="val 55126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D9E0D397-7D35-48AD-BECA-B96CAEF167F6}"/>
                    </a:ext>
                  </a:extLst>
                </p:cNvPr>
                <p:cNvCxnSpPr/>
                <p:nvPr/>
              </p:nvCxnSpPr>
              <p:spPr>
                <a:xfrm>
                  <a:off x="5657850" y="3476625"/>
                  <a:ext cx="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3C91E19C-0C9D-4F87-AC63-5712DE586D84}"/>
                  </a:ext>
                </a:extLst>
              </p:cNvPr>
              <p:cNvGrpSpPr/>
              <p:nvPr/>
            </p:nvGrpSpPr>
            <p:grpSpPr>
              <a:xfrm>
                <a:off x="1259698" y="2492211"/>
                <a:ext cx="3159902" cy="862177"/>
                <a:chOff x="1259698" y="2492211"/>
                <a:chExt cx="3159902" cy="862177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686D2A7B-2A1F-4251-8B52-71A5A5D39CE7}"/>
                    </a:ext>
                  </a:extLst>
                </p:cNvPr>
                <p:cNvGrpSpPr/>
                <p:nvPr/>
              </p:nvGrpSpPr>
              <p:grpSpPr>
                <a:xfrm flipH="1">
                  <a:off x="1259698" y="2492211"/>
                  <a:ext cx="1254901" cy="862177"/>
                  <a:chOff x="4980527" y="3381375"/>
                  <a:chExt cx="3623921" cy="515677"/>
                </a:xfrm>
              </p:grpSpPr>
              <p:cxnSp>
                <p:nvCxnSpPr>
                  <p:cNvPr id="42" name="Elbow Connector 12">
                    <a:extLst>
                      <a:ext uri="{FF2B5EF4-FFF2-40B4-BE49-F238E27FC236}">
                        <a16:creationId xmlns:a16="http://schemas.microsoft.com/office/drawing/2014/main" id="{1B0D79E0-6FE4-4644-A33F-B5F8C5EA0799}"/>
                      </a:ext>
                    </a:extLst>
                  </p:cNvPr>
                  <p:cNvCxnSpPr>
                    <a:cxnSpLocks noChangeAspect="1"/>
                  </p:cNvCxnSpPr>
                  <p:nvPr/>
                </p:nvCxnSpPr>
                <p:spPr>
                  <a:xfrm>
                    <a:off x="4980527" y="3381375"/>
                    <a:ext cx="3623921" cy="515677"/>
                  </a:xfrm>
                  <a:prstGeom prst="bentConnector3">
                    <a:avLst>
                      <a:gd name="adj1" fmla="val 55126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>
                    <a:extLst>
                      <a:ext uri="{FF2B5EF4-FFF2-40B4-BE49-F238E27FC236}">
                        <a16:creationId xmlns:a16="http://schemas.microsoft.com/office/drawing/2014/main" id="{7285452E-79C1-4072-84F4-7C8B6CD559D8}"/>
                      </a:ext>
                    </a:extLst>
                  </p:cNvPr>
                  <p:cNvCxnSpPr/>
                  <p:nvPr/>
                </p:nvCxnSpPr>
                <p:spPr>
                  <a:xfrm>
                    <a:off x="5657850" y="3476625"/>
                    <a:ext cx="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DD3CFCCC-449F-4F2B-8736-B89AA5CB9C52}"/>
                    </a:ext>
                  </a:extLst>
                </p:cNvPr>
                <p:cNvCxnSpPr/>
                <p:nvPr/>
              </p:nvCxnSpPr>
              <p:spPr>
                <a:xfrm>
                  <a:off x="2895600" y="3345727"/>
                  <a:ext cx="1524000" cy="866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88F22F6C-8DB5-439F-9F6C-D0EDB3E5BA06}"/>
                </a:ext>
              </a:extLst>
            </p:cNvPr>
            <p:cNvGrpSpPr/>
            <p:nvPr/>
          </p:nvGrpSpPr>
          <p:grpSpPr>
            <a:xfrm>
              <a:off x="4343400" y="3024911"/>
              <a:ext cx="3159902" cy="862877"/>
              <a:chOff x="1259698" y="2491511"/>
              <a:chExt cx="3159902" cy="862877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4B087F41-F005-4E41-85AB-90E3CB953AF1}"/>
                  </a:ext>
                </a:extLst>
              </p:cNvPr>
              <p:cNvGrpSpPr/>
              <p:nvPr/>
            </p:nvGrpSpPr>
            <p:grpSpPr>
              <a:xfrm>
                <a:off x="1981200" y="2491511"/>
                <a:ext cx="1295400" cy="854216"/>
                <a:chOff x="798058" y="3397974"/>
                <a:chExt cx="4859792" cy="515677"/>
              </a:xfrm>
            </p:grpSpPr>
            <p:cxnSp>
              <p:nvCxnSpPr>
                <p:cNvPr id="73" name="Elbow Connector 9">
                  <a:extLst>
                    <a:ext uri="{FF2B5EF4-FFF2-40B4-BE49-F238E27FC236}">
                      <a16:creationId xmlns:a16="http://schemas.microsoft.com/office/drawing/2014/main" id="{6ED43171-FB75-4D18-B896-C30D46CF3F9F}"/>
                    </a:ext>
                  </a:extLst>
                </p:cNvPr>
                <p:cNvCxnSpPr>
                  <a:cxnSpLocks noChangeAspect="1"/>
                </p:cNvCxnSpPr>
                <p:nvPr/>
              </p:nvCxnSpPr>
              <p:spPr>
                <a:xfrm>
                  <a:off x="798058" y="3397974"/>
                  <a:ext cx="3623921" cy="515677"/>
                </a:xfrm>
                <a:prstGeom prst="bentConnector3">
                  <a:avLst>
                    <a:gd name="adj1" fmla="val 55126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2E8ABFDB-94AA-4E8C-B6F0-BCC3E5EE10AC}"/>
                    </a:ext>
                  </a:extLst>
                </p:cNvPr>
                <p:cNvCxnSpPr/>
                <p:nvPr/>
              </p:nvCxnSpPr>
              <p:spPr>
                <a:xfrm>
                  <a:off x="5657850" y="3476625"/>
                  <a:ext cx="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F17D2A73-535A-4EF9-AC11-A4F51D5B8CA9}"/>
                  </a:ext>
                </a:extLst>
              </p:cNvPr>
              <p:cNvGrpSpPr/>
              <p:nvPr/>
            </p:nvGrpSpPr>
            <p:grpSpPr>
              <a:xfrm>
                <a:off x="1259698" y="2492211"/>
                <a:ext cx="3159902" cy="862177"/>
                <a:chOff x="1259698" y="2492211"/>
                <a:chExt cx="3159902" cy="862177"/>
              </a:xfrm>
            </p:grpSpPr>
            <p:grpSp>
              <p:nvGrpSpPr>
                <p:cNvPr id="69" name="Group 68">
                  <a:extLst>
                    <a:ext uri="{FF2B5EF4-FFF2-40B4-BE49-F238E27FC236}">
                      <a16:creationId xmlns:a16="http://schemas.microsoft.com/office/drawing/2014/main" id="{916DF19F-781B-4022-B2DD-049486946014}"/>
                    </a:ext>
                  </a:extLst>
                </p:cNvPr>
                <p:cNvGrpSpPr/>
                <p:nvPr/>
              </p:nvGrpSpPr>
              <p:grpSpPr>
                <a:xfrm flipH="1">
                  <a:off x="1259698" y="2492211"/>
                  <a:ext cx="1254901" cy="862177"/>
                  <a:chOff x="4980527" y="3381375"/>
                  <a:chExt cx="3623921" cy="515677"/>
                </a:xfrm>
              </p:grpSpPr>
              <p:cxnSp>
                <p:nvCxnSpPr>
                  <p:cNvPr id="71" name="Elbow Connector 12">
                    <a:extLst>
                      <a:ext uri="{FF2B5EF4-FFF2-40B4-BE49-F238E27FC236}">
                        <a16:creationId xmlns:a16="http://schemas.microsoft.com/office/drawing/2014/main" id="{B57A4023-6B7F-4999-9E1B-279192E70ACE}"/>
                      </a:ext>
                    </a:extLst>
                  </p:cNvPr>
                  <p:cNvCxnSpPr>
                    <a:cxnSpLocks noChangeAspect="1"/>
                  </p:cNvCxnSpPr>
                  <p:nvPr/>
                </p:nvCxnSpPr>
                <p:spPr>
                  <a:xfrm>
                    <a:off x="4980527" y="3381375"/>
                    <a:ext cx="3623921" cy="515677"/>
                  </a:xfrm>
                  <a:prstGeom prst="bentConnector3">
                    <a:avLst>
                      <a:gd name="adj1" fmla="val 55126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>
                    <a:extLst>
                      <a:ext uri="{FF2B5EF4-FFF2-40B4-BE49-F238E27FC236}">
                        <a16:creationId xmlns:a16="http://schemas.microsoft.com/office/drawing/2014/main" id="{CE95A1FB-967D-47EE-8BC6-A03BD79AA5BD}"/>
                      </a:ext>
                    </a:extLst>
                  </p:cNvPr>
                  <p:cNvCxnSpPr/>
                  <p:nvPr/>
                </p:nvCxnSpPr>
                <p:spPr>
                  <a:xfrm>
                    <a:off x="5657850" y="3476625"/>
                    <a:ext cx="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0251BC0D-D2EA-4534-86B7-C695CDD0BA13}"/>
                    </a:ext>
                  </a:extLst>
                </p:cNvPr>
                <p:cNvCxnSpPr/>
                <p:nvPr/>
              </p:nvCxnSpPr>
              <p:spPr>
                <a:xfrm>
                  <a:off x="2895600" y="3345727"/>
                  <a:ext cx="1524000" cy="866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24C6B11C-B274-4727-A1FF-ADF3561B0332}"/>
                </a:ext>
              </a:extLst>
            </p:cNvPr>
            <p:cNvCxnSpPr/>
            <p:nvPr/>
          </p:nvCxnSpPr>
          <p:spPr>
            <a:xfrm>
              <a:off x="2133600" y="2819400"/>
              <a:ext cx="685799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00D3FDF8-1450-47AC-94BD-54EB232B2C10}"/>
                </a:ext>
              </a:extLst>
            </p:cNvPr>
            <p:cNvCxnSpPr/>
            <p:nvPr/>
          </p:nvCxnSpPr>
          <p:spPr>
            <a:xfrm>
              <a:off x="2819399" y="3657600"/>
              <a:ext cx="2057401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F4314C9-7EBC-4A7C-93B0-9CCC27A47FF8}"/>
                </a:ext>
              </a:extLst>
            </p:cNvPr>
            <p:cNvSpPr txBox="1"/>
            <p:nvPr/>
          </p:nvSpPr>
          <p:spPr>
            <a:xfrm>
              <a:off x="1981200" y="2428523"/>
              <a:ext cx="1181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>
                  <a:latin typeface="+mn-lt"/>
                </a:rPr>
                <a:t>High time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9143333-46AE-4396-9241-B39C0E51D37D}"/>
                </a:ext>
              </a:extLst>
            </p:cNvPr>
            <p:cNvSpPr txBox="1"/>
            <p:nvPr/>
          </p:nvSpPr>
          <p:spPr>
            <a:xfrm>
              <a:off x="3295649" y="3267353"/>
              <a:ext cx="1181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>
                  <a:latin typeface="+mn-lt"/>
                </a:rPr>
                <a:t>Low time</a:t>
              </a:r>
            </a:p>
          </p:txBody>
        </p:sp>
      </p:grp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D7FEBE19-FB08-466D-A48F-A794441CDC35}"/>
              </a:ext>
            </a:extLst>
          </p:cNvPr>
          <p:cNvSpPr txBox="1">
            <a:spLocks/>
          </p:cNvSpPr>
          <p:nvPr/>
        </p:nvSpPr>
        <p:spPr>
          <a:xfrm>
            <a:off x="457200" y="3931787"/>
            <a:ext cx="8229600" cy="1031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/>
              <a:t>It can have different rise time and fall time.</a:t>
            </a:r>
            <a:endParaRPr lang="en-US" dirty="0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003464F-06DF-4890-87C2-6993237E6500}"/>
              </a:ext>
            </a:extLst>
          </p:cNvPr>
          <p:cNvGrpSpPr/>
          <p:nvPr/>
        </p:nvGrpSpPr>
        <p:grpSpPr>
          <a:xfrm>
            <a:off x="2271288" y="5027411"/>
            <a:ext cx="4191000" cy="632417"/>
            <a:chOff x="876300" y="2898952"/>
            <a:chExt cx="7620000" cy="914400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266A3B03-C996-47F8-8509-C16DFE3DF67D}"/>
                </a:ext>
              </a:extLst>
            </p:cNvPr>
            <p:cNvGrpSpPr/>
            <p:nvPr/>
          </p:nvGrpSpPr>
          <p:grpSpPr>
            <a:xfrm>
              <a:off x="876300" y="2898952"/>
              <a:ext cx="3810000" cy="914400"/>
              <a:chOff x="1905000" y="2819400"/>
              <a:chExt cx="3810000" cy="914400"/>
            </a:xfrm>
          </p:grpSpPr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7BDE1DD5-6303-48B6-A530-9BF33E71CA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05000" y="3733800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0E5E0F98-219C-43A4-9644-68B6FBD63456}"/>
                  </a:ext>
                </a:extLst>
              </p:cNvPr>
              <p:cNvCxnSpPr/>
              <p:nvPr/>
            </p:nvCxnSpPr>
            <p:spPr>
              <a:xfrm flipV="1">
                <a:off x="2286000" y="2819400"/>
                <a:ext cx="838200" cy="914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D9D928E1-AC2A-409C-8041-46692520BCC1}"/>
                  </a:ext>
                </a:extLst>
              </p:cNvPr>
              <p:cNvCxnSpPr/>
              <p:nvPr/>
            </p:nvCxnSpPr>
            <p:spPr>
              <a:xfrm>
                <a:off x="3124200" y="2819400"/>
                <a:ext cx="9144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2780B834-733F-4E2E-AAD7-2A6A29D8D411}"/>
                  </a:ext>
                </a:extLst>
              </p:cNvPr>
              <p:cNvCxnSpPr/>
              <p:nvPr/>
            </p:nvCxnSpPr>
            <p:spPr>
              <a:xfrm>
                <a:off x="4038600" y="2819400"/>
                <a:ext cx="381000" cy="914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0265B980-AF1B-471C-9718-3E722FAF847A}"/>
                  </a:ext>
                </a:extLst>
              </p:cNvPr>
              <p:cNvCxnSpPr/>
              <p:nvPr/>
            </p:nvCxnSpPr>
            <p:spPr>
              <a:xfrm>
                <a:off x="4419600" y="3733800"/>
                <a:ext cx="1295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03AC8FA5-3DB2-491F-96E0-5CDC7AB3BB78}"/>
                </a:ext>
              </a:extLst>
            </p:cNvPr>
            <p:cNvGrpSpPr/>
            <p:nvPr/>
          </p:nvGrpSpPr>
          <p:grpSpPr>
            <a:xfrm>
              <a:off x="4686300" y="2898952"/>
              <a:ext cx="3810000" cy="914400"/>
              <a:chOff x="1905000" y="2819400"/>
              <a:chExt cx="3810000" cy="914400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C95C5534-39EB-4ABD-9ADF-397B75824F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05000" y="3733800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EFF9FA0E-A684-453A-AB7F-3CAE7500E29B}"/>
                  </a:ext>
                </a:extLst>
              </p:cNvPr>
              <p:cNvCxnSpPr/>
              <p:nvPr/>
            </p:nvCxnSpPr>
            <p:spPr>
              <a:xfrm flipV="1">
                <a:off x="2286000" y="2819400"/>
                <a:ext cx="838200" cy="914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6B60FF90-7757-4784-AE9C-E487CEAB5DB4}"/>
                  </a:ext>
                </a:extLst>
              </p:cNvPr>
              <p:cNvCxnSpPr/>
              <p:nvPr/>
            </p:nvCxnSpPr>
            <p:spPr>
              <a:xfrm>
                <a:off x="3124200" y="2819400"/>
                <a:ext cx="9144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22738496-470C-40B3-A14F-6FCBC666564A}"/>
                  </a:ext>
                </a:extLst>
              </p:cNvPr>
              <p:cNvCxnSpPr/>
              <p:nvPr/>
            </p:nvCxnSpPr>
            <p:spPr>
              <a:xfrm>
                <a:off x="4038600" y="2819400"/>
                <a:ext cx="381000" cy="914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BBF666D0-AD84-4871-9C2D-E14E8A3E0164}"/>
                  </a:ext>
                </a:extLst>
              </p:cNvPr>
              <p:cNvCxnSpPr/>
              <p:nvPr/>
            </p:nvCxnSpPr>
            <p:spPr>
              <a:xfrm>
                <a:off x="4419600" y="3733800"/>
                <a:ext cx="1295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969950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/>
              <a:t>Simulation results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7D10161-5DFA-4C08-A3C4-0644FA92B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4F2E2EE-EF05-42D1-A1DB-3D355773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933"/>
            <a:ext cx="8229600" cy="783464"/>
          </a:xfrm>
        </p:spPr>
        <p:txBody>
          <a:bodyPr>
            <a:normAutofit/>
          </a:bodyPr>
          <a:lstStyle/>
          <a:p>
            <a:r>
              <a:rPr lang="en-US" dirty="0"/>
              <a:t>Spread spectrum clocking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 descr="Screen Clipping">
            <a:extLst>
              <a:ext uri="{FF2B5EF4-FFF2-40B4-BE49-F238E27FC236}">
                <a16:creationId xmlns:a16="http://schemas.microsoft.com/office/drawing/2014/main" id="{9FA34B7C-EBF4-4790-A823-99BCF3625B1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06808"/>
            <a:ext cx="8350097" cy="92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36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/>
              <a:t>Simulation results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BF9842-9EA2-445C-A8AB-5187CEFD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7D10161-5DFA-4C08-A3C4-0644FA92B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4F2E2EE-EF05-42D1-A1DB-3D355773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933"/>
            <a:ext cx="8229600" cy="783464"/>
          </a:xfrm>
        </p:spPr>
        <p:txBody>
          <a:bodyPr>
            <a:normAutofit/>
          </a:bodyPr>
          <a:lstStyle/>
          <a:p>
            <a:r>
              <a:rPr lang="en-US" dirty="0"/>
              <a:t>Frequency configurability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 descr="Screen Clipping">
            <a:extLst>
              <a:ext uri="{FF2B5EF4-FFF2-40B4-BE49-F238E27FC236}">
                <a16:creationId xmlns:a16="http://schemas.microsoft.com/office/drawing/2014/main" id="{97899C86-8399-43A7-A4E5-7D6A1FF3C96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0"/>
            <a:ext cx="8281803" cy="110528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3169D86-60C6-4342-BE12-8B5740A91832}"/>
              </a:ext>
            </a:extLst>
          </p:cNvPr>
          <p:cNvSpPr txBox="1">
            <a:spLocks/>
          </p:cNvSpPr>
          <p:nvPr/>
        </p:nvSpPr>
        <p:spPr>
          <a:xfrm>
            <a:off x="457200" y="3532948"/>
            <a:ext cx="8229600" cy="78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Duty cycle configurability</a:t>
            </a:r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15" name="Picture 14" descr="Screen Clipping">
            <a:extLst>
              <a:ext uri="{FF2B5EF4-FFF2-40B4-BE49-F238E27FC236}">
                <a16:creationId xmlns:a16="http://schemas.microsoft.com/office/drawing/2014/main" id="{E44FC2FC-4023-4411-8611-D13215AEE76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182168"/>
            <a:ext cx="8240979" cy="9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22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19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Clocking signals plays important role in verification.</a:t>
            </a:r>
          </a:p>
          <a:p>
            <a:r>
              <a:rPr lang="en-US" dirty="0"/>
              <a:t>In test bench clocks can be generated by module based clock generator or class based clock generator.</a:t>
            </a:r>
          </a:p>
          <a:p>
            <a:r>
              <a:rPr lang="en-US" dirty="0"/>
              <a:t>In the proposed method, class based clock generator is instantiated inside the base test of UVM.</a:t>
            </a:r>
          </a:p>
          <a:p>
            <a:r>
              <a:rPr lang="en-US" dirty="0"/>
              <a:t>This gives direct control over clock generator. </a:t>
            </a:r>
          </a:p>
          <a:p>
            <a:r>
              <a:rPr lang="en-US" dirty="0"/>
              <a:t>Interface becomes lighter as no clock control signals are required.</a:t>
            </a:r>
          </a:p>
          <a:p>
            <a:r>
              <a:rPr lang="en-US" dirty="0"/>
              <a:t>Class based clock generator is configurable and can inject non-idealities in clock signals.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4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90600" y="251460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/>
              <a:t>Questions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Importance of clocking signal in design verification: </a:t>
            </a:r>
            <a:r>
              <a:rPr lang="en-US" dirty="0" err="1"/>
              <a:t>SerDes</a:t>
            </a:r>
            <a:r>
              <a:rPr lang="en-US" dirty="0"/>
              <a:t> Illustration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9691A3D-0100-4F65-8A17-55718C3D4269}"/>
              </a:ext>
            </a:extLst>
          </p:cNvPr>
          <p:cNvSpPr/>
          <p:nvPr/>
        </p:nvSpPr>
        <p:spPr>
          <a:xfrm>
            <a:off x="3314700" y="2362200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2C3127-F364-47A7-B3F6-58934EBEB491}"/>
              </a:ext>
            </a:extLst>
          </p:cNvPr>
          <p:cNvSpPr txBox="1"/>
          <p:nvPr/>
        </p:nvSpPr>
        <p:spPr>
          <a:xfrm>
            <a:off x="4019550" y="3434834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solidFill>
                  <a:schemeClr val="bg1"/>
                </a:solidFill>
                <a:latin typeface="+mn-lt"/>
              </a:rPr>
              <a:t>Serializer</a:t>
            </a:r>
            <a:endParaRPr lang="en-IN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08CF7F3-7422-4D9B-A088-04684F40495D}"/>
              </a:ext>
            </a:extLst>
          </p:cNvPr>
          <p:cNvSpPr/>
          <p:nvPr/>
        </p:nvSpPr>
        <p:spPr>
          <a:xfrm>
            <a:off x="609600" y="2667000"/>
            <a:ext cx="27051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75FDCD-30DB-4F0E-B4C1-8B9DA3827B05}"/>
              </a:ext>
            </a:extLst>
          </p:cNvPr>
          <p:cNvSpPr txBox="1"/>
          <p:nvPr/>
        </p:nvSpPr>
        <p:spPr>
          <a:xfrm>
            <a:off x="1028700" y="2362200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parallel_data</a:t>
            </a:r>
            <a:r>
              <a:rPr lang="en-IN" dirty="0">
                <a:latin typeface="+mn-lt"/>
              </a:rPr>
              <a:t>[7:0]</a:t>
            </a:r>
          </a:p>
        </p:txBody>
      </p:sp>
      <p:sp>
        <p:nvSpPr>
          <p:cNvPr id="147" name="Arrow: Right 146">
            <a:extLst>
              <a:ext uri="{FF2B5EF4-FFF2-40B4-BE49-F238E27FC236}">
                <a16:creationId xmlns:a16="http://schemas.microsoft.com/office/drawing/2014/main" id="{E7CBC63C-1BCA-4408-86EA-88ECE9927074}"/>
              </a:ext>
            </a:extLst>
          </p:cNvPr>
          <p:cNvSpPr/>
          <p:nvPr/>
        </p:nvSpPr>
        <p:spPr>
          <a:xfrm>
            <a:off x="609600" y="3406775"/>
            <a:ext cx="27051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48" name="Arrow: Right 147">
            <a:extLst>
              <a:ext uri="{FF2B5EF4-FFF2-40B4-BE49-F238E27FC236}">
                <a16:creationId xmlns:a16="http://schemas.microsoft.com/office/drawing/2014/main" id="{4BCE73A0-E068-4A9F-A4F1-6E616AB9014B}"/>
              </a:ext>
            </a:extLst>
          </p:cNvPr>
          <p:cNvSpPr/>
          <p:nvPr/>
        </p:nvSpPr>
        <p:spPr>
          <a:xfrm>
            <a:off x="609600" y="4211082"/>
            <a:ext cx="27051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F3468A2A-07CE-4BAE-B3FB-1B4663B718C1}"/>
              </a:ext>
            </a:extLst>
          </p:cNvPr>
          <p:cNvSpPr txBox="1"/>
          <p:nvPr/>
        </p:nvSpPr>
        <p:spPr>
          <a:xfrm>
            <a:off x="1333500" y="3131658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parallel_clk</a:t>
            </a:r>
            <a:endParaRPr lang="en-IN" dirty="0">
              <a:latin typeface="+mn-lt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9F877B3-EC6D-4E2B-A5A5-5503563BC8FA}"/>
              </a:ext>
            </a:extLst>
          </p:cNvPr>
          <p:cNvSpPr txBox="1"/>
          <p:nvPr/>
        </p:nvSpPr>
        <p:spPr>
          <a:xfrm>
            <a:off x="1397758" y="3842584"/>
            <a:ext cx="119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serial_clk</a:t>
            </a:r>
            <a:endParaRPr lang="en-IN" dirty="0">
              <a:latin typeface="+mn-lt"/>
            </a:endParaRPr>
          </a:p>
        </p:txBody>
      </p:sp>
      <p:sp>
        <p:nvSpPr>
          <p:cNvPr id="152" name="Arrow: Right 151">
            <a:extLst>
              <a:ext uri="{FF2B5EF4-FFF2-40B4-BE49-F238E27FC236}">
                <a16:creationId xmlns:a16="http://schemas.microsoft.com/office/drawing/2014/main" id="{47D4ACB9-5DD4-4AA7-8E33-48CB0D58F3D5}"/>
              </a:ext>
            </a:extLst>
          </p:cNvPr>
          <p:cNvSpPr/>
          <p:nvPr/>
        </p:nvSpPr>
        <p:spPr>
          <a:xfrm>
            <a:off x="5829300" y="3466811"/>
            <a:ext cx="27051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8038AC7-0C7A-4B4A-9F53-A2ED8302CDAD}"/>
              </a:ext>
            </a:extLst>
          </p:cNvPr>
          <p:cNvSpPr txBox="1"/>
          <p:nvPr/>
        </p:nvSpPr>
        <p:spPr>
          <a:xfrm>
            <a:off x="6509129" y="3131658"/>
            <a:ext cx="124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serial_data</a:t>
            </a:r>
            <a:endParaRPr lang="en-IN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329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47" grpId="0" animBg="1"/>
      <p:bldP spid="148" grpId="0" animBg="1"/>
      <p:bldP spid="150" grpId="0"/>
      <p:bldP spid="151" grpId="0"/>
      <p:bldP spid="152" grpId="0" animBg="1"/>
      <p:bldP spid="1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Importance of clocking signal in design verification: </a:t>
            </a:r>
            <a:r>
              <a:rPr lang="en-US" dirty="0" err="1"/>
              <a:t>SerDes</a:t>
            </a:r>
            <a:r>
              <a:rPr lang="en-US" dirty="0"/>
              <a:t> Illustration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9691A3D-0100-4F65-8A17-55718C3D4269}"/>
              </a:ext>
            </a:extLst>
          </p:cNvPr>
          <p:cNvSpPr/>
          <p:nvPr/>
        </p:nvSpPr>
        <p:spPr>
          <a:xfrm>
            <a:off x="3314700" y="2362200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2C3127-F364-47A7-B3F6-58934EBEB491}"/>
              </a:ext>
            </a:extLst>
          </p:cNvPr>
          <p:cNvSpPr txBox="1"/>
          <p:nvPr/>
        </p:nvSpPr>
        <p:spPr>
          <a:xfrm>
            <a:off x="3973996" y="3434834"/>
            <a:ext cx="135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solidFill>
                  <a:schemeClr val="bg1"/>
                </a:solidFill>
                <a:latin typeface="+mn-lt"/>
              </a:rPr>
              <a:t>DeSerializer</a:t>
            </a:r>
            <a:endParaRPr lang="en-IN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08CF7F3-7422-4D9B-A088-04684F40495D}"/>
              </a:ext>
            </a:extLst>
          </p:cNvPr>
          <p:cNvSpPr/>
          <p:nvPr/>
        </p:nvSpPr>
        <p:spPr>
          <a:xfrm>
            <a:off x="5829300" y="2727838"/>
            <a:ext cx="27051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75FDCD-30DB-4F0E-B4C1-8B9DA3827B05}"/>
              </a:ext>
            </a:extLst>
          </p:cNvPr>
          <p:cNvSpPr txBox="1"/>
          <p:nvPr/>
        </p:nvSpPr>
        <p:spPr>
          <a:xfrm>
            <a:off x="6140071" y="2350456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parallel_data</a:t>
            </a:r>
            <a:r>
              <a:rPr lang="en-IN" dirty="0">
                <a:latin typeface="+mn-lt"/>
              </a:rPr>
              <a:t>[7:0]</a:t>
            </a:r>
          </a:p>
        </p:txBody>
      </p:sp>
      <p:sp>
        <p:nvSpPr>
          <p:cNvPr id="147" name="Arrow: Right 146">
            <a:extLst>
              <a:ext uri="{FF2B5EF4-FFF2-40B4-BE49-F238E27FC236}">
                <a16:creationId xmlns:a16="http://schemas.microsoft.com/office/drawing/2014/main" id="{E7CBC63C-1BCA-4408-86EA-88ECE9927074}"/>
              </a:ext>
            </a:extLst>
          </p:cNvPr>
          <p:cNvSpPr/>
          <p:nvPr/>
        </p:nvSpPr>
        <p:spPr>
          <a:xfrm>
            <a:off x="5829300" y="3474476"/>
            <a:ext cx="27051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48" name="Arrow: Right 147">
            <a:extLst>
              <a:ext uri="{FF2B5EF4-FFF2-40B4-BE49-F238E27FC236}">
                <a16:creationId xmlns:a16="http://schemas.microsoft.com/office/drawing/2014/main" id="{4BCE73A0-E068-4A9F-A4F1-6E616AB9014B}"/>
              </a:ext>
            </a:extLst>
          </p:cNvPr>
          <p:cNvSpPr/>
          <p:nvPr/>
        </p:nvSpPr>
        <p:spPr>
          <a:xfrm>
            <a:off x="5829300" y="4257011"/>
            <a:ext cx="27051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F3468A2A-07CE-4BAE-B3FB-1B4663B718C1}"/>
              </a:ext>
            </a:extLst>
          </p:cNvPr>
          <p:cNvSpPr txBox="1"/>
          <p:nvPr/>
        </p:nvSpPr>
        <p:spPr>
          <a:xfrm>
            <a:off x="6348620" y="3089043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parallel_clk</a:t>
            </a:r>
            <a:endParaRPr lang="en-IN" dirty="0">
              <a:latin typeface="+mn-lt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9F877B3-EC6D-4E2B-A5A5-5503563BC8FA}"/>
              </a:ext>
            </a:extLst>
          </p:cNvPr>
          <p:cNvSpPr txBox="1"/>
          <p:nvPr/>
        </p:nvSpPr>
        <p:spPr>
          <a:xfrm>
            <a:off x="6477000" y="3895824"/>
            <a:ext cx="119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serial_clk</a:t>
            </a:r>
            <a:endParaRPr lang="en-IN" dirty="0">
              <a:latin typeface="+mn-lt"/>
            </a:endParaRPr>
          </a:p>
        </p:txBody>
      </p:sp>
      <p:sp>
        <p:nvSpPr>
          <p:cNvPr id="152" name="Arrow: Right 151">
            <a:extLst>
              <a:ext uri="{FF2B5EF4-FFF2-40B4-BE49-F238E27FC236}">
                <a16:creationId xmlns:a16="http://schemas.microsoft.com/office/drawing/2014/main" id="{47D4ACB9-5DD4-4AA7-8E33-48CB0D58F3D5}"/>
              </a:ext>
            </a:extLst>
          </p:cNvPr>
          <p:cNvSpPr/>
          <p:nvPr/>
        </p:nvSpPr>
        <p:spPr>
          <a:xfrm>
            <a:off x="609438" y="3436625"/>
            <a:ext cx="27051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8038AC7-0C7A-4B4A-9F53-A2ED8302CDAD}"/>
              </a:ext>
            </a:extLst>
          </p:cNvPr>
          <p:cNvSpPr txBox="1"/>
          <p:nvPr/>
        </p:nvSpPr>
        <p:spPr>
          <a:xfrm>
            <a:off x="1337318" y="3048937"/>
            <a:ext cx="124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serial_data</a:t>
            </a:r>
            <a:endParaRPr lang="en-IN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049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47" grpId="0" animBg="1"/>
      <p:bldP spid="148" grpId="0" animBg="1"/>
      <p:bldP spid="150" grpId="0"/>
      <p:bldP spid="151" grpId="0"/>
      <p:bldP spid="152" grpId="0" animBg="1"/>
      <p:bldP spid="1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Importance of clocking signal in design verification: </a:t>
            </a:r>
            <a:r>
              <a:rPr lang="en-US" dirty="0" err="1"/>
              <a:t>SerDes</a:t>
            </a:r>
            <a:r>
              <a:rPr lang="en-US" dirty="0"/>
              <a:t> Illustration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CBEA3AD-E59F-4E6A-97AF-0A17D9A3657C}"/>
              </a:ext>
            </a:extLst>
          </p:cNvPr>
          <p:cNvSpPr/>
          <p:nvPr/>
        </p:nvSpPr>
        <p:spPr>
          <a:xfrm>
            <a:off x="959569" y="2971800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E7ADEE-A474-41A2-9904-479E03B82377}"/>
              </a:ext>
            </a:extLst>
          </p:cNvPr>
          <p:cNvSpPr txBox="1"/>
          <p:nvPr/>
        </p:nvSpPr>
        <p:spPr>
          <a:xfrm>
            <a:off x="1664419" y="4044434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solidFill>
                  <a:schemeClr val="bg1"/>
                </a:solidFill>
                <a:latin typeface="+mn-lt"/>
              </a:rPr>
              <a:t>Serializer</a:t>
            </a:r>
            <a:endParaRPr lang="en-IN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6440006-CB5C-41FB-BFEE-0D7CCC237303}"/>
              </a:ext>
            </a:extLst>
          </p:cNvPr>
          <p:cNvSpPr/>
          <p:nvPr/>
        </p:nvSpPr>
        <p:spPr>
          <a:xfrm>
            <a:off x="5491812" y="2971800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96D847-A3CA-4C2E-846E-1A20103AA633}"/>
              </a:ext>
            </a:extLst>
          </p:cNvPr>
          <p:cNvSpPr txBox="1"/>
          <p:nvPr/>
        </p:nvSpPr>
        <p:spPr>
          <a:xfrm>
            <a:off x="6151108" y="4044434"/>
            <a:ext cx="135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solidFill>
                  <a:schemeClr val="bg1"/>
                </a:solidFill>
                <a:latin typeface="+mn-lt"/>
              </a:rPr>
              <a:t>DeSerializer</a:t>
            </a:r>
            <a:endParaRPr lang="en-IN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9C9B9927-75CA-4BD3-B7FF-5055CB6D0A2A}"/>
              </a:ext>
            </a:extLst>
          </p:cNvPr>
          <p:cNvSpPr/>
          <p:nvPr/>
        </p:nvSpPr>
        <p:spPr>
          <a:xfrm>
            <a:off x="3492390" y="4044434"/>
            <a:ext cx="1981200" cy="3693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C16BFAD5-CCD8-4E01-AA40-415B02A1863F}"/>
              </a:ext>
            </a:extLst>
          </p:cNvPr>
          <p:cNvSpPr/>
          <p:nvPr/>
        </p:nvSpPr>
        <p:spPr>
          <a:xfrm>
            <a:off x="123276" y="3739634"/>
            <a:ext cx="8017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6C9BC3B5-17E6-4C6B-929E-68AA4F621EA2}"/>
              </a:ext>
            </a:extLst>
          </p:cNvPr>
          <p:cNvSpPr/>
          <p:nvPr/>
        </p:nvSpPr>
        <p:spPr>
          <a:xfrm>
            <a:off x="148701" y="4413766"/>
            <a:ext cx="8017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10959E-2CB9-4A17-9592-8936E923ED46}"/>
              </a:ext>
            </a:extLst>
          </p:cNvPr>
          <p:cNvSpPr txBox="1"/>
          <p:nvPr/>
        </p:nvSpPr>
        <p:spPr>
          <a:xfrm>
            <a:off x="-1772" y="337030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err="1">
                <a:latin typeface="+mn-lt"/>
              </a:rPr>
              <a:t>par</a:t>
            </a:r>
            <a:r>
              <a:rPr lang="en-IN" dirty="0" err="1">
                <a:latin typeface="+mn-lt"/>
              </a:rPr>
              <a:t>_data</a:t>
            </a:r>
            <a:endParaRPr lang="en-IN" dirty="0">
              <a:latin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11E843-1402-4BD2-BF0E-04A3720D9B07}"/>
              </a:ext>
            </a:extLst>
          </p:cNvPr>
          <p:cNvSpPr txBox="1"/>
          <p:nvPr/>
        </p:nvSpPr>
        <p:spPr>
          <a:xfrm>
            <a:off x="277332" y="4115318"/>
            <a:ext cx="493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clk</a:t>
            </a:r>
            <a:endParaRPr lang="en-IN" dirty="0">
              <a:latin typeface="+mn-lt"/>
            </a:endParaRP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4EF46736-EF36-4337-92A5-255C930F6BC4}"/>
              </a:ext>
            </a:extLst>
          </p:cNvPr>
          <p:cNvSpPr/>
          <p:nvPr/>
        </p:nvSpPr>
        <p:spPr>
          <a:xfrm>
            <a:off x="8006412" y="3749012"/>
            <a:ext cx="8017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E5355C9B-C1B2-4B2F-8B5E-CA36C5645BE0}"/>
              </a:ext>
            </a:extLst>
          </p:cNvPr>
          <p:cNvSpPr/>
          <p:nvPr/>
        </p:nvSpPr>
        <p:spPr>
          <a:xfrm>
            <a:off x="8019318" y="4404388"/>
            <a:ext cx="8017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EB72D85-4B20-40D3-9E7D-DB0A99361B00}"/>
              </a:ext>
            </a:extLst>
          </p:cNvPr>
          <p:cNvSpPr txBox="1"/>
          <p:nvPr/>
        </p:nvSpPr>
        <p:spPr>
          <a:xfrm>
            <a:off x="8006412" y="34149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err="1">
                <a:latin typeface="+mn-lt"/>
              </a:rPr>
              <a:t>par</a:t>
            </a:r>
            <a:r>
              <a:rPr lang="en-IN" dirty="0" err="1">
                <a:latin typeface="+mn-lt"/>
              </a:rPr>
              <a:t>_data</a:t>
            </a:r>
            <a:endParaRPr lang="en-IN" dirty="0">
              <a:latin typeface="+mn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CCD266C-0311-446A-A078-6ECE0AD69759}"/>
              </a:ext>
            </a:extLst>
          </p:cNvPr>
          <p:cNvSpPr txBox="1"/>
          <p:nvPr/>
        </p:nvSpPr>
        <p:spPr>
          <a:xfrm>
            <a:off x="8160468" y="4115318"/>
            <a:ext cx="493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clk</a:t>
            </a:r>
            <a:endParaRPr lang="en-IN" dirty="0"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2C0797-1F7C-4A15-A182-D9E45838E939}"/>
              </a:ext>
            </a:extLst>
          </p:cNvPr>
          <p:cNvSpPr txBox="1"/>
          <p:nvPr/>
        </p:nvSpPr>
        <p:spPr>
          <a:xfrm>
            <a:off x="3944621" y="3684480"/>
            <a:ext cx="949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Channel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3E1D9E89-CE68-45E0-868E-6ADA4198B20A}"/>
              </a:ext>
            </a:extLst>
          </p:cNvPr>
          <p:cNvSpPr/>
          <p:nvPr/>
        </p:nvSpPr>
        <p:spPr>
          <a:xfrm>
            <a:off x="3586812" y="1957885"/>
            <a:ext cx="1828800" cy="1570115"/>
          </a:xfrm>
          <a:prstGeom prst="wedgeRoundRectCallout">
            <a:avLst>
              <a:gd name="adj1" fmla="val -1740"/>
              <a:gd name="adj2" fmla="val 6447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B964B4-651C-4ABB-80AC-AED9806C91D1}"/>
              </a:ext>
            </a:extLst>
          </p:cNvPr>
          <p:cNvSpPr txBox="1"/>
          <p:nvPr/>
        </p:nvSpPr>
        <p:spPr>
          <a:xfrm>
            <a:off x="3695700" y="2204333"/>
            <a:ext cx="167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latin typeface="+mn-lt"/>
              </a:rPr>
              <a:t>Exhibits low pass characteristics and includes noise </a:t>
            </a:r>
          </a:p>
        </p:txBody>
      </p:sp>
    </p:spTree>
    <p:extLst>
      <p:ext uri="{BB962C8B-B14F-4D97-AF65-F5344CB8AC3E}">
        <p14:creationId xmlns:p14="http://schemas.microsoft.com/office/powerpoint/2010/main" val="117024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0" grpId="0" animBg="1"/>
      <p:bldP spid="11" grpId="0" animBg="1"/>
      <p:bldP spid="28" grpId="0" animBg="1"/>
      <p:bldP spid="12" grpId="0"/>
      <p:bldP spid="30" grpId="0"/>
      <p:bldP spid="31" grpId="0" animBg="1"/>
      <p:bldP spid="32" grpId="0" animBg="1"/>
      <p:bldP spid="33" grpId="0"/>
      <p:bldP spid="34" grpId="0"/>
      <p:bldP spid="13" grpId="0"/>
      <p:bldP spid="15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Importance of clocking signal in design verification: </a:t>
            </a:r>
            <a:r>
              <a:rPr lang="en-US" dirty="0" err="1"/>
              <a:t>SerDes</a:t>
            </a:r>
            <a:r>
              <a:rPr lang="en-US" dirty="0"/>
              <a:t> Illustration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CBEA3AD-E59F-4E6A-97AF-0A17D9A3657C}"/>
              </a:ext>
            </a:extLst>
          </p:cNvPr>
          <p:cNvSpPr/>
          <p:nvPr/>
        </p:nvSpPr>
        <p:spPr>
          <a:xfrm>
            <a:off x="1106557" y="2209800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E7ADEE-A474-41A2-9904-479E03B82377}"/>
              </a:ext>
            </a:extLst>
          </p:cNvPr>
          <p:cNvSpPr txBox="1"/>
          <p:nvPr/>
        </p:nvSpPr>
        <p:spPr>
          <a:xfrm>
            <a:off x="1811407" y="3282434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solidFill>
                  <a:schemeClr val="bg1"/>
                </a:solidFill>
                <a:latin typeface="+mn-lt"/>
              </a:rPr>
              <a:t>Serializer</a:t>
            </a:r>
            <a:endParaRPr lang="en-IN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6440006-CB5C-41FB-BFEE-0D7CCC237303}"/>
              </a:ext>
            </a:extLst>
          </p:cNvPr>
          <p:cNvSpPr/>
          <p:nvPr/>
        </p:nvSpPr>
        <p:spPr>
          <a:xfrm>
            <a:off x="5638800" y="2209800"/>
            <a:ext cx="2514600" cy="2514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96D847-A3CA-4C2E-846E-1A20103AA633}"/>
              </a:ext>
            </a:extLst>
          </p:cNvPr>
          <p:cNvSpPr txBox="1"/>
          <p:nvPr/>
        </p:nvSpPr>
        <p:spPr>
          <a:xfrm>
            <a:off x="6298096" y="3282434"/>
            <a:ext cx="135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solidFill>
                  <a:schemeClr val="bg1"/>
                </a:solidFill>
                <a:latin typeface="+mn-lt"/>
              </a:rPr>
              <a:t>DeSerializer</a:t>
            </a:r>
            <a:endParaRPr lang="en-IN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C16BFAD5-CCD8-4E01-AA40-415B02A1863F}"/>
              </a:ext>
            </a:extLst>
          </p:cNvPr>
          <p:cNvSpPr/>
          <p:nvPr/>
        </p:nvSpPr>
        <p:spPr>
          <a:xfrm>
            <a:off x="270264" y="2977634"/>
            <a:ext cx="8017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6C9BC3B5-17E6-4C6B-929E-68AA4F621EA2}"/>
              </a:ext>
            </a:extLst>
          </p:cNvPr>
          <p:cNvSpPr/>
          <p:nvPr/>
        </p:nvSpPr>
        <p:spPr>
          <a:xfrm>
            <a:off x="295689" y="3651766"/>
            <a:ext cx="8017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10959E-2CB9-4A17-9592-8936E923ED46}"/>
              </a:ext>
            </a:extLst>
          </p:cNvPr>
          <p:cNvSpPr txBox="1"/>
          <p:nvPr/>
        </p:nvSpPr>
        <p:spPr>
          <a:xfrm>
            <a:off x="145216" y="260830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err="1">
                <a:latin typeface="+mn-lt"/>
              </a:rPr>
              <a:t>par</a:t>
            </a:r>
            <a:r>
              <a:rPr lang="en-IN" dirty="0" err="1">
                <a:latin typeface="+mn-lt"/>
              </a:rPr>
              <a:t>_data</a:t>
            </a:r>
            <a:endParaRPr lang="en-IN" dirty="0">
              <a:latin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11E843-1402-4BD2-BF0E-04A3720D9B07}"/>
              </a:ext>
            </a:extLst>
          </p:cNvPr>
          <p:cNvSpPr txBox="1"/>
          <p:nvPr/>
        </p:nvSpPr>
        <p:spPr>
          <a:xfrm>
            <a:off x="424320" y="3353318"/>
            <a:ext cx="493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clk</a:t>
            </a:r>
            <a:endParaRPr lang="en-IN" dirty="0">
              <a:latin typeface="+mn-lt"/>
            </a:endParaRP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4EF46736-EF36-4337-92A5-255C930F6BC4}"/>
              </a:ext>
            </a:extLst>
          </p:cNvPr>
          <p:cNvSpPr/>
          <p:nvPr/>
        </p:nvSpPr>
        <p:spPr>
          <a:xfrm>
            <a:off x="8153400" y="2987012"/>
            <a:ext cx="8017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E5355C9B-C1B2-4B2F-8B5E-CA36C5645BE0}"/>
              </a:ext>
            </a:extLst>
          </p:cNvPr>
          <p:cNvSpPr/>
          <p:nvPr/>
        </p:nvSpPr>
        <p:spPr>
          <a:xfrm>
            <a:off x="8166306" y="3642388"/>
            <a:ext cx="8017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EB72D85-4B20-40D3-9E7D-DB0A99361B00}"/>
              </a:ext>
            </a:extLst>
          </p:cNvPr>
          <p:cNvSpPr txBox="1"/>
          <p:nvPr/>
        </p:nvSpPr>
        <p:spPr>
          <a:xfrm>
            <a:off x="8153400" y="26529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err="1">
                <a:latin typeface="+mn-lt"/>
              </a:rPr>
              <a:t>par</a:t>
            </a:r>
            <a:r>
              <a:rPr lang="en-IN" dirty="0" err="1">
                <a:latin typeface="+mn-lt"/>
              </a:rPr>
              <a:t>_data</a:t>
            </a:r>
            <a:endParaRPr lang="en-IN" dirty="0">
              <a:latin typeface="+mn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CCD266C-0311-446A-A078-6ECE0AD69759}"/>
              </a:ext>
            </a:extLst>
          </p:cNvPr>
          <p:cNvSpPr txBox="1"/>
          <p:nvPr/>
        </p:nvSpPr>
        <p:spPr>
          <a:xfrm>
            <a:off x="8307456" y="3353318"/>
            <a:ext cx="493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+mn-lt"/>
              </a:rPr>
              <a:t>clk</a:t>
            </a:r>
            <a:endParaRPr lang="en-IN" dirty="0"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2C0797-1F7C-4A15-A182-D9E45838E939}"/>
              </a:ext>
            </a:extLst>
          </p:cNvPr>
          <p:cNvSpPr txBox="1"/>
          <p:nvPr/>
        </p:nvSpPr>
        <p:spPr>
          <a:xfrm>
            <a:off x="4155385" y="3284942"/>
            <a:ext cx="949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Channel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75AD59-8273-4AEA-8A4A-E4632C6CCCF9}"/>
              </a:ext>
            </a:extLst>
          </p:cNvPr>
          <p:cNvSpPr/>
          <p:nvPr/>
        </p:nvSpPr>
        <p:spPr>
          <a:xfrm>
            <a:off x="4098413" y="3282434"/>
            <a:ext cx="1095696" cy="3599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96A5DC94-0094-40FF-B9FC-2E19E638E275}"/>
              </a:ext>
            </a:extLst>
          </p:cNvPr>
          <p:cNvSpPr/>
          <p:nvPr/>
        </p:nvSpPr>
        <p:spPr>
          <a:xfrm>
            <a:off x="3640766" y="3379620"/>
            <a:ext cx="444023" cy="17997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57A596CD-C331-4DD4-A419-5C5901430B9D}"/>
              </a:ext>
            </a:extLst>
          </p:cNvPr>
          <p:cNvSpPr/>
          <p:nvPr/>
        </p:nvSpPr>
        <p:spPr>
          <a:xfrm>
            <a:off x="5207733" y="3379620"/>
            <a:ext cx="417443" cy="17997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BC5427A-320C-4E5D-929A-F8DC3FC56875}"/>
              </a:ext>
            </a:extLst>
          </p:cNvPr>
          <p:cNvCxnSpPr/>
          <p:nvPr/>
        </p:nvCxnSpPr>
        <p:spPr>
          <a:xfrm>
            <a:off x="3810000" y="2939387"/>
            <a:ext cx="0" cy="105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4CA050-3019-467E-A209-EC739A6EF6B9}"/>
              </a:ext>
            </a:extLst>
          </p:cNvPr>
          <p:cNvCxnSpPr/>
          <p:nvPr/>
        </p:nvCxnSpPr>
        <p:spPr>
          <a:xfrm>
            <a:off x="5410200" y="2939387"/>
            <a:ext cx="0" cy="105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7FD9470-5C0E-438B-9D42-8989D663E845}"/>
              </a:ext>
            </a:extLst>
          </p:cNvPr>
          <p:cNvSpPr txBox="1"/>
          <p:nvPr/>
        </p:nvSpPr>
        <p:spPr>
          <a:xfrm>
            <a:off x="3805673" y="365266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84EC0F-E98B-48B5-8E9E-DA1F6C0783E5}"/>
              </a:ext>
            </a:extLst>
          </p:cNvPr>
          <p:cNvSpPr txBox="1"/>
          <p:nvPr/>
        </p:nvSpPr>
        <p:spPr>
          <a:xfrm>
            <a:off x="5131422" y="365266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039856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Importance of clocking signal in design verification: </a:t>
            </a:r>
            <a:r>
              <a:rPr lang="en-US" dirty="0" err="1"/>
              <a:t>SerDes</a:t>
            </a:r>
            <a:r>
              <a:rPr lang="en-US" dirty="0"/>
              <a:t> Illustration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2C0797-1F7C-4A15-A182-D9E45838E939}"/>
              </a:ext>
            </a:extLst>
          </p:cNvPr>
          <p:cNvSpPr txBox="1"/>
          <p:nvPr/>
        </p:nvSpPr>
        <p:spPr>
          <a:xfrm>
            <a:off x="4155385" y="3284942"/>
            <a:ext cx="949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Channel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75AD59-8273-4AEA-8A4A-E4632C6CCCF9}"/>
              </a:ext>
            </a:extLst>
          </p:cNvPr>
          <p:cNvSpPr/>
          <p:nvPr/>
        </p:nvSpPr>
        <p:spPr>
          <a:xfrm>
            <a:off x="4098413" y="3282434"/>
            <a:ext cx="1095696" cy="3599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96A5DC94-0094-40FF-B9FC-2E19E638E275}"/>
              </a:ext>
            </a:extLst>
          </p:cNvPr>
          <p:cNvSpPr/>
          <p:nvPr/>
        </p:nvSpPr>
        <p:spPr>
          <a:xfrm>
            <a:off x="3640766" y="3379620"/>
            <a:ext cx="444023" cy="17997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57A596CD-C331-4DD4-A419-5C5901430B9D}"/>
              </a:ext>
            </a:extLst>
          </p:cNvPr>
          <p:cNvSpPr/>
          <p:nvPr/>
        </p:nvSpPr>
        <p:spPr>
          <a:xfrm>
            <a:off x="5207733" y="3379620"/>
            <a:ext cx="417443" cy="17997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BC5427A-320C-4E5D-929A-F8DC3FC56875}"/>
              </a:ext>
            </a:extLst>
          </p:cNvPr>
          <p:cNvCxnSpPr/>
          <p:nvPr/>
        </p:nvCxnSpPr>
        <p:spPr>
          <a:xfrm>
            <a:off x="3810000" y="2939387"/>
            <a:ext cx="0" cy="105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4CA050-3019-467E-A209-EC739A6EF6B9}"/>
              </a:ext>
            </a:extLst>
          </p:cNvPr>
          <p:cNvCxnSpPr/>
          <p:nvPr/>
        </p:nvCxnSpPr>
        <p:spPr>
          <a:xfrm>
            <a:off x="5410200" y="2939387"/>
            <a:ext cx="0" cy="105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7FD9470-5C0E-438B-9D42-8989D663E845}"/>
              </a:ext>
            </a:extLst>
          </p:cNvPr>
          <p:cNvSpPr txBox="1"/>
          <p:nvPr/>
        </p:nvSpPr>
        <p:spPr>
          <a:xfrm>
            <a:off x="3805673" y="365266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84EC0F-E98B-48B5-8E9E-DA1F6C0783E5}"/>
              </a:ext>
            </a:extLst>
          </p:cNvPr>
          <p:cNvSpPr txBox="1"/>
          <p:nvPr/>
        </p:nvSpPr>
        <p:spPr>
          <a:xfrm>
            <a:off x="5131422" y="365266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B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86EBBED-C7ED-4639-8506-C4E09B0ED66F}"/>
              </a:ext>
            </a:extLst>
          </p:cNvPr>
          <p:cNvGrpSpPr/>
          <p:nvPr/>
        </p:nvGrpSpPr>
        <p:grpSpPr>
          <a:xfrm>
            <a:off x="806406" y="3209262"/>
            <a:ext cx="2626416" cy="762001"/>
            <a:chOff x="806406" y="3209262"/>
            <a:chExt cx="2626416" cy="762001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6AA3F2A-3CA1-4AC0-AED2-E4EAD29939FB}"/>
                </a:ext>
              </a:extLst>
            </p:cNvPr>
            <p:cNvGrpSpPr/>
            <p:nvPr/>
          </p:nvGrpSpPr>
          <p:grpSpPr>
            <a:xfrm>
              <a:off x="806406" y="3209262"/>
              <a:ext cx="2626416" cy="272387"/>
              <a:chOff x="838200" y="2667000"/>
              <a:chExt cx="2626416" cy="272387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0C7C59F8-2BF0-4336-8C03-9F88ACEB9CA5}"/>
                  </a:ext>
                </a:extLst>
              </p:cNvPr>
              <p:cNvCxnSpPr/>
              <p:nvPr/>
            </p:nvCxnSpPr>
            <p:spPr>
              <a:xfrm>
                <a:off x="838200" y="2939387"/>
                <a:ext cx="1676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72D0264A-72D4-48E5-92C2-4568D340B414}"/>
                  </a:ext>
                </a:extLst>
              </p:cNvPr>
              <p:cNvGrpSpPr/>
              <p:nvPr/>
            </p:nvGrpSpPr>
            <p:grpSpPr>
              <a:xfrm>
                <a:off x="2514600" y="2667000"/>
                <a:ext cx="950016" cy="272387"/>
                <a:chOff x="617092" y="2609186"/>
                <a:chExt cx="916117" cy="459401"/>
              </a:xfrm>
            </p:grpSpPr>
            <p:grpSp>
              <p:nvGrpSpPr>
                <p:cNvPr id="29" name="Group 133">
                  <a:extLst>
                    <a:ext uri="{FF2B5EF4-FFF2-40B4-BE49-F238E27FC236}">
                      <a16:creationId xmlns:a16="http://schemas.microsoft.com/office/drawing/2014/main" id="{C8D651B5-F480-4DFE-AFB6-9204C747B07C}"/>
                    </a:ext>
                  </a:extLst>
                </p:cNvPr>
                <p:cNvGrpSpPr/>
                <p:nvPr/>
              </p:nvGrpSpPr>
              <p:grpSpPr>
                <a:xfrm>
                  <a:off x="617092" y="2609186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38" name="Straight Connector 12">
                    <a:extLst>
                      <a:ext uri="{FF2B5EF4-FFF2-40B4-BE49-F238E27FC236}">
                        <a16:creationId xmlns:a16="http://schemas.microsoft.com/office/drawing/2014/main" id="{C0E9DAAA-E730-44FB-8B10-6504D972281A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>
                    <a:extLst>
                      <a:ext uri="{FF2B5EF4-FFF2-40B4-BE49-F238E27FC236}">
                        <a16:creationId xmlns:a16="http://schemas.microsoft.com/office/drawing/2014/main" id="{4ECDB50E-22CD-4749-9876-B7C505E4DFF8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" name="Group 134">
                  <a:extLst>
                    <a:ext uri="{FF2B5EF4-FFF2-40B4-BE49-F238E27FC236}">
                      <a16:creationId xmlns:a16="http://schemas.microsoft.com/office/drawing/2014/main" id="{23AA8C04-558B-4A42-A2B5-0C1D941F0C4E}"/>
                    </a:ext>
                  </a:extLst>
                </p:cNvPr>
                <p:cNvGrpSpPr/>
                <p:nvPr/>
              </p:nvGrpSpPr>
              <p:grpSpPr>
                <a:xfrm flipV="1">
                  <a:off x="1076009" y="2609615"/>
                  <a:ext cx="457200" cy="458972"/>
                  <a:chOff x="617092" y="2609186"/>
                  <a:chExt cx="457200" cy="458972"/>
                </a:xfrm>
              </p:grpSpPr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514EF985-F9D1-4B7D-B670-9A035FE2C0F3}"/>
                      </a:ext>
                    </a:extLst>
                  </p:cNvPr>
                  <p:cNvCxnSpPr/>
                  <p:nvPr/>
                </p:nvCxnSpPr>
                <p:spPr>
                  <a:xfrm>
                    <a:off x="617669" y="2610958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28FFBF8E-6B6B-4A7C-87FA-68588B0F33F1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845692" y="2380586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8A34FD2-06CE-40C5-9FEC-17E51A32D259}"/>
                </a:ext>
              </a:extLst>
            </p:cNvPr>
            <p:cNvCxnSpPr>
              <a:cxnSpLocks/>
            </p:cNvCxnSpPr>
            <p:nvPr/>
          </p:nvCxnSpPr>
          <p:spPr>
            <a:xfrm>
              <a:off x="2482806" y="3590262"/>
              <a:ext cx="474118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D587A66-E26B-4CFD-B86B-7DD5ED6E88A2}"/>
                </a:ext>
              </a:extLst>
            </p:cNvPr>
            <p:cNvSpPr txBox="1"/>
            <p:nvPr/>
          </p:nvSpPr>
          <p:spPr>
            <a:xfrm>
              <a:off x="2444706" y="360193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>
                  <a:latin typeface="+mn-lt"/>
                </a:rPr>
                <a:t>1 UI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5522026C-7CFA-4315-ABCB-2C4588146FCC}"/>
              </a:ext>
            </a:extLst>
          </p:cNvPr>
          <p:cNvSpPr txBox="1"/>
          <p:nvPr/>
        </p:nvSpPr>
        <p:spPr>
          <a:xfrm>
            <a:off x="2341733" y="4363932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Transmission of Lone 1 data stream over channel</a:t>
            </a:r>
          </a:p>
        </p:txBody>
      </p:sp>
      <p:sp>
        <p:nvSpPr>
          <p:cNvPr id="71" name="Speech Bubble: Rectangle with Corners Rounded 70">
            <a:extLst>
              <a:ext uri="{FF2B5EF4-FFF2-40B4-BE49-F238E27FC236}">
                <a16:creationId xmlns:a16="http://schemas.microsoft.com/office/drawing/2014/main" id="{AE435F9D-B19F-4E5D-9BE9-09DBF9295F18}"/>
              </a:ext>
            </a:extLst>
          </p:cNvPr>
          <p:cNvSpPr/>
          <p:nvPr/>
        </p:nvSpPr>
        <p:spPr>
          <a:xfrm>
            <a:off x="3734885" y="1659348"/>
            <a:ext cx="1828800" cy="978820"/>
          </a:xfrm>
          <a:prstGeom prst="wedgeRoundRectCallout">
            <a:avLst>
              <a:gd name="adj1" fmla="val -1027"/>
              <a:gd name="adj2" fmla="val 11053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1348F52-0B29-4306-8D56-CECB54E416B6}"/>
              </a:ext>
            </a:extLst>
          </p:cNvPr>
          <p:cNvSpPr txBox="1"/>
          <p:nvPr/>
        </p:nvSpPr>
        <p:spPr>
          <a:xfrm>
            <a:off x="3734885" y="170345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latin typeface="+mn-lt"/>
              </a:rPr>
              <a:t>Exhibits low pass characteristics and includes noise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0B9FE91-A24A-468A-A0F5-735A9B086FFA}"/>
              </a:ext>
            </a:extLst>
          </p:cNvPr>
          <p:cNvGrpSpPr/>
          <p:nvPr/>
        </p:nvGrpSpPr>
        <p:grpSpPr>
          <a:xfrm>
            <a:off x="6248400" y="3282434"/>
            <a:ext cx="2626416" cy="272387"/>
            <a:chOff x="6248400" y="3282434"/>
            <a:chExt cx="2626416" cy="27238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73CBAC7-3A54-4331-BD27-0EEA7935B622}"/>
                </a:ext>
              </a:extLst>
            </p:cNvPr>
            <p:cNvCxnSpPr/>
            <p:nvPr/>
          </p:nvCxnSpPr>
          <p:spPr>
            <a:xfrm>
              <a:off x="6248400" y="3554821"/>
              <a:ext cx="16764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133">
              <a:extLst>
                <a:ext uri="{FF2B5EF4-FFF2-40B4-BE49-F238E27FC236}">
                  <a16:creationId xmlns:a16="http://schemas.microsoft.com/office/drawing/2014/main" id="{0B8E59F8-C88C-4E6D-9EBE-F6C052D9453B}"/>
                </a:ext>
              </a:extLst>
            </p:cNvPr>
            <p:cNvGrpSpPr/>
            <p:nvPr/>
          </p:nvGrpSpPr>
          <p:grpSpPr>
            <a:xfrm>
              <a:off x="7924800" y="3282434"/>
              <a:ext cx="474118" cy="272133"/>
              <a:chOff x="617092" y="2609186"/>
              <a:chExt cx="457200" cy="458972"/>
            </a:xfrm>
          </p:grpSpPr>
          <p:cxnSp>
            <p:nvCxnSpPr>
              <p:cNvPr id="48" name="Straight Connector 12">
                <a:extLst>
                  <a:ext uri="{FF2B5EF4-FFF2-40B4-BE49-F238E27FC236}">
                    <a16:creationId xmlns:a16="http://schemas.microsoft.com/office/drawing/2014/main" id="{B3FA6C5F-9E93-437E-995F-A70BA01931D4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E6F6A37-15F2-44D7-AEE8-DBEC557C9670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134">
              <a:extLst>
                <a:ext uri="{FF2B5EF4-FFF2-40B4-BE49-F238E27FC236}">
                  <a16:creationId xmlns:a16="http://schemas.microsoft.com/office/drawing/2014/main" id="{CDA561CB-5DAC-4A7D-92B8-0CA6873FD465}"/>
                </a:ext>
              </a:extLst>
            </p:cNvPr>
            <p:cNvGrpSpPr/>
            <p:nvPr/>
          </p:nvGrpSpPr>
          <p:grpSpPr>
            <a:xfrm flipV="1">
              <a:off x="8400698" y="3282688"/>
              <a:ext cx="474118" cy="272133"/>
              <a:chOff x="617092" y="2609186"/>
              <a:chExt cx="457200" cy="458972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3DC8ED26-8B22-4BF1-AD37-A1C89344368E}"/>
                  </a:ext>
                </a:extLst>
              </p:cNvPr>
              <p:cNvCxnSpPr/>
              <p:nvPr/>
            </p:nvCxnSpPr>
            <p:spPr>
              <a:xfrm>
                <a:off x="617669" y="2610958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88E53EF-F830-41D4-BA06-127587734DDD}"/>
                  </a:ext>
                </a:extLst>
              </p:cNvPr>
              <p:cNvCxnSpPr/>
              <p:nvPr/>
            </p:nvCxnSpPr>
            <p:spPr>
              <a:xfrm rot="16200000">
                <a:off x="845692" y="2380586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185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1260</Words>
  <Application>Microsoft Office PowerPoint</Application>
  <PresentationFormat>On-screen Show (4:3)</PresentationFormat>
  <Paragraphs>324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MS Mincho</vt:lpstr>
      <vt:lpstr>Arial</vt:lpstr>
      <vt:lpstr>Calibri</vt:lpstr>
      <vt:lpstr>Cambria Math</vt:lpstr>
      <vt:lpstr>Times New Roman</vt:lpstr>
      <vt:lpstr>Office Theme</vt:lpstr>
      <vt:lpstr>A real-world clock generator class for UVM</vt:lpstr>
      <vt:lpstr>Topics</vt:lpstr>
      <vt:lpstr>Introduction</vt:lpstr>
      <vt:lpstr>Introduction</vt:lpstr>
      <vt:lpstr>Importance of clocking signal in design verification: SerDes Illustration</vt:lpstr>
      <vt:lpstr>Importance of clocking signal in design verification: SerDes Illustration</vt:lpstr>
      <vt:lpstr>Importance of clocking signal in design verification: SerDes Illustration</vt:lpstr>
      <vt:lpstr>Importance of clocking signal in design verification: SerDes Illustration</vt:lpstr>
      <vt:lpstr>Importance of clocking signal in design verification: SerDes Illustration</vt:lpstr>
      <vt:lpstr>Importance of clocking signal in design verification: SerDes Illustration</vt:lpstr>
      <vt:lpstr>Importance of clocking signal in design verification: SerDes Illustration</vt:lpstr>
      <vt:lpstr>Importance of clocking signal in design verification: SerDes Illustration</vt:lpstr>
      <vt:lpstr>Importance of clocking signal in design verification: SerDes Illustration</vt:lpstr>
      <vt:lpstr>Importance of clocking signal in design verification: SerDes Illustration</vt:lpstr>
      <vt:lpstr>Importance of clocking signal in design verification: SerDes Illustration</vt:lpstr>
      <vt:lpstr>Importance of clocking signal in design verification: SerDes Illustration</vt:lpstr>
      <vt:lpstr>Irregularities in clock</vt:lpstr>
      <vt:lpstr>Irregularities in clock</vt:lpstr>
      <vt:lpstr>Irregularities in clock</vt:lpstr>
      <vt:lpstr>Irregularities in clock</vt:lpstr>
      <vt:lpstr>Irregularities in clock</vt:lpstr>
      <vt:lpstr>Irregularities in clock</vt:lpstr>
      <vt:lpstr>Irregularities in clock</vt:lpstr>
      <vt:lpstr>Irregularities in clock</vt:lpstr>
      <vt:lpstr>Module based clock generator</vt:lpstr>
      <vt:lpstr>Module based clock generator</vt:lpstr>
      <vt:lpstr>Module based clock generator</vt:lpstr>
      <vt:lpstr>Module based clock generator</vt:lpstr>
      <vt:lpstr>Module based clock generator</vt:lpstr>
      <vt:lpstr>Proposed Class based clock generator</vt:lpstr>
      <vt:lpstr>Generic architecture of class based clock generator  </vt:lpstr>
      <vt:lpstr>Simulation results  </vt:lpstr>
      <vt:lpstr>Simulation results  </vt:lpstr>
      <vt:lpstr>Simulation results  </vt:lpstr>
      <vt:lpstr>Simulation results  </vt:lpstr>
      <vt:lpstr>Simulation results  </vt:lpstr>
      <vt:lpstr>Simulation results  </vt:lpstr>
      <vt:lpstr>Simulation results  </vt:lpstr>
      <vt:lpstr>Simulation results  </vt:lpstr>
      <vt:lpstr>Simulation results  </vt:lpstr>
      <vt:lpstr>Simulation results  </vt:lpstr>
      <vt:lpstr>Summary</vt:lpstr>
      <vt:lpstr>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2017-09-01T20:30:34Z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