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08" r:id="rId4"/>
  </p:sldMasterIdLst>
  <p:notesMasterIdLst>
    <p:notesMasterId r:id="rId40"/>
  </p:notesMasterIdLst>
  <p:handoutMasterIdLst>
    <p:handoutMasterId r:id="rId41"/>
  </p:handoutMasterIdLst>
  <p:sldIdLst>
    <p:sldId id="532" r:id="rId5"/>
    <p:sldId id="507" r:id="rId6"/>
    <p:sldId id="508" r:id="rId7"/>
    <p:sldId id="509" r:id="rId8"/>
    <p:sldId id="545" r:id="rId9"/>
    <p:sldId id="510" r:id="rId10"/>
    <p:sldId id="511" r:id="rId11"/>
    <p:sldId id="512" r:id="rId12"/>
    <p:sldId id="514" r:id="rId13"/>
    <p:sldId id="546" r:id="rId14"/>
    <p:sldId id="544" r:id="rId15"/>
    <p:sldId id="543" r:id="rId16"/>
    <p:sldId id="540" r:id="rId17"/>
    <p:sldId id="522" r:id="rId18"/>
    <p:sldId id="523" r:id="rId19"/>
    <p:sldId id="524" r:id="rId20"/>
    <p:sldId id="525" r:id="rId21"/>
    <p:sldId id="537" r:id="rId22"/>
    <p:sldId id="526" r:id="rId23"/>
    <p:sldId id="527" r:id="rId24"/>
    <p:sldId id="528" r:id="rId25"/>
    <p:sldId id="529" r:id="rId26"/>
    <p:sldId id="539" r:id="rId27"/>
    <p:sldId id="519" r:id="rId28"/>
    <p:sldId id="520" r:id="rId29"/>
    <p:sldId id="521" r:id="rId30"/>
    <p:sldId id="536" r:id="rId31"/>
    <p:sldId id="515" r:id="rId32"/>
    <p:sldId id="538" r:id="rId33"/>
    <p:sldId id="516" r:id="rId34"/>
    <p:sldId id="518" r:id="rId35"/>
    <p:sldId id="530" r:id="rId36"/>
    <p:sldId id="531" r:id="rId37"/>
    <p:sldId id="533" r:id="rId38"/>
    <p:sldId id="505" r:id="rId39"/>
  </p:sldIdLst>
  <p:sldSz cx="12192000" cy="6858000"/>
  <p:notesSz cx="10048875" cy="6918325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7" autoAdjust="0"/>
    <p:restoredTop sz="74956" autoAdjust="0"/>
  </p:normalViewPr>
  <p:slideViewPr>
    <p:cSldViewPr>
      <p:cViewPr varScale="1">
        <p:scale>
          <a:sx n="83" d="100"/>
          <a:sy n="83" d="100"/>
        </p:scale>
        <p:origin x="118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14.09.2017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System Verilog events are dedicated and are widely used data types to achieve the desired synchronized communication between the components. </a:t>
            </a:r>
          </a:p>
          <a:p>
            <a:endParaRPr lang="en-US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B3DEDC-AF5B-4967-8690-FD775ECA122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34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dirty="0"/>
              <a:t>1) A System Verilog event is a data type which has no storage. It can be triggered using the “</a:t>
            </a:r>
            <a:r>
              <a:rPr lang="en-US" altLang="en-US" b="1" dirty="0"/>
              <a:t>-&gt;</a:t>
            </a:r>
            <a:r>
              <a:rPr lang="en-US" altLang="en-US" dirty="0"/>
              <a:t>” operator, and an event triggering occurrence can be captured by using “</a:t>
            </a:r>
            <a:r>
              <a:rPr lang="en-US" altLang="en-US" b="1" dirty="0"/>
              <a:t>@</a:t>
            </a:r>
            <a:r>
              <a:rPr lang="en-US" altLang="en-US" dirty="0"/>
              <a:t>” operator or inbuilt .triggered method. </a:t>
            </a:r>
          </a:p>
          <a:p>
            <a:pPr algn="just"/>
            <a:r>
              <a:rPr lang="en-US" altLang="en-US" dirty="0"/>
              <a:t>2) uvm_event is a parameterized wrapper class created using System Verilog event</a:t>
            </a:r>
            <a:r>
              <a:rPr lang="en-US" altLang="en-US" b="1" dirty="0"/>
              <a:t> </a:t>
            </a:r>
            <a:r>
              <a:rPr lang="en-US" altLang="en-US" dirty="0"/>
              <a:t>construct. It provides some additional services such as setting call-backs, data delivery, and maintaining number of waiters, on-off state and timing information.</a:t>
            </a:r>
          </a:p>
          <a:p>
            <a:endParaRPr lang="en-US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DAB3E14-ACA1-49AF-AD90-93F28AAA317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2931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FontTx/>
              <a:buAutoNum type="arabicParenR"/>
              <a:defRPr/>
            </a:pPr>
            <a:r>
              <a:rPr lang="en-US" dirty="0"/>
              <a:t>This allows items to be shared amongst components throughout the verification environment.</a:t>
            </a:r>
          </a:p>
          <a:p>
            <a:pPr marL="228600" indent="-228600">
              <a:buFontTx/>
              <a:buAutoNum type="arabicParenR" startAt="3"/>
              <a:defRPr/>
            </a:pPr>
            <a:r>
              <a:rPr lang="en-US" dirty="0"/>
              <a:t>If no item exists by that key, a new item is created with that key and returned.</a:t>
            </a:r>
          </a:p>
          <a:p>
            <a:pPr marL="228600" indent="-228600">
              <a:buFontTx/>
              <a:buAutoNum type="arabicParenR" startAt="3"/>
              <a:defRPr/>
            </a:pPr>
            <a:r>
              <a:rPr lang="en-US" dirty="0"/>
              <a:t>Adds the given (</a:t>
            </a:r>
            <a:r>
              <a:rPr lang="en-US" i="1" dirty="0"/>
              <a:t>key</a:t>
            </a:r>
            <a:r>
              <a:rPr lang="en-US" dirty="0"/>
              <a:t>, </a:t>
            </a:r>
            <a:r>
              <a:rPr lang="en-US" i="1" dirty="0"/>
              <a:t>item</a:t>
            </a:r>
            <a:r>
              <a:rPr lang="en-US" dirty="0"/>
              <a:t>) pair to the pool.  If an item already exists at the given </a:t>
            </a:r>
            <a:r>
              <a:rPr lang="en-US" i="1" dirty="0"/>
              <a:t>key</a:t>
            </a:r>
            <a:r>
              <a:rPr lang="en-US" dirty="0"/>
              <a:t> it is overwritten with the new </a:t>
            </a:r>
            <a:r>
              <a:rPr lang="en-US" i="1" dirty="0"/>
              <a:t>item</a:t>
            </a:r>
            <a:r>
              <a:rPr lang="en-US" dirty="0"/>
              <a:t>.</a:t>
            </a:r>
          </a:p>
          <a:p>
            <a:pPr marL="228600" indent="-228600">
              <a:buFontTx/>
              <a:buAutoNum type="arabicParenR" startAt="3"/>
              <a:defRPr/>
            </a:pPr>
            <a:r>
              <a:rPr lang="en-US" b="1" dirty="0"/>
              <a:t>Other methods : </a:t>
            </a:r>
          </a:p>
          <a:p>
            <a:pPr>
              <a:defRPr/>
            </a:pPr>
            <a:r>
              <a:rPr lang="en-US" b="1" dirty="0"/>
              <a:t>      num - </a:t>
            </a:r>
            <a:r>
              <a:rPr lang="en-US" dirty="0"/>
              <a:t>Returns the number of uniquely keyed items stored in the pool.</a:t>
            </a:r>
          </a:p>
          <a:p>
            <a:pPr>
              <a:defRPr/>
            </a:pPr>
            <a:r>
              <a:rPr lang="en-US" dirty="0"/>
              <a:t>      </a:t>
            </a:r>
            <a:r>
              <a:rPr lang="en-US" b="1" dirty="0"/>
              <a:t>delete - </a:t>
            </a:r>
            <a:r>
              <a:rPr lang="en-US" dirty="0"/>
              <a:t>Removes the item with the given </a:t>
            </a:r>
            <a:r>
              <a:rPr lang="en-US" i="1" dirty="0"/>
              <a:t>key</a:t>
            </a:r>
            <a:r>
              <a:rPr lang="en-US" dirty="0"/>
              <a:t> from the pool.</a:t>
            </a:r>
          </a:p>
          <a:p>
            <a:pPr>
              <a:defRPr/>
            </a:pPr>
            <a:r>
              <a:rPr lang="en-US" dirty="0"/>
              <a:t>      </a:t>
            </a:r>
            <a:r>
              <a:rPr lang="en-US" b="1" dirty="0"/>
              <a:t>exists - </a:t>
            </a:r>
            <a:r>
              <a:rPr lang="en-US" dirty="0"/>
              <a:t>Returns 1 if a item with the given </a:t>
            </a:r>
            <a:r>
              <a:rPr lang="en-US" i="1" dirty="0"/>
              <a:t>key</a:t>
            </a:r>
            <a:r>
              <a:rPr lang="en-US" dirty="0"/>
              <a:t> exists in the pool, 0 otherwise.</a:t>
            </a:r>
          </a:p>
          <a:p>
            <a:pPr>
              <a:defRPr/>
            </a:pPr>
            <a:r>
              <a:rPr lang="en-US" dirty="0"/>
              <a:t>      </a:t>
            </a:r>
            <a:r>
              <a:rPr lang="en-US" b="1" dirty="0"/>
              <a:t>first - </a:t>
            </a:r>
            <a:r>
              <a:rPr lang="en-US" dirty="0"/>
              <a:t>Returns the key of the first item stored in the pool., If the pool is not empty, then </a:t>
            </a:r>
            <a:r>
              <a:rPr lang="en-US" i="1" dirty="0"/>
              <a:t>key</a:t>
            </a:r>
            <a:r>
              <a:rPr lang="en-US" dirty="0"/>
              <a:t> is key of the first item and 1 is returned.</a:t>
            </a:r>
          </a:p>
          <a:p>
            <a:pPr>
              <a:defRPr/>
            </a:pPr>
            <a:r>
              <a:rPr lang="en-US" b="1" dirty="0"/>
              <a:t>      last - </a:t>
            </a:r>
            <a:r>
              <a:rPr lang="en-US" dirty="0"/>
              <a:t>Returns the key of the last item stored in the pool., If the pool is empty, then 0 is returned and </a:t>
            </a:r>
            <a:r>
              <a:rPr lang="en-US" i="1" dirty="0"/>
              <a:t>key</a:t>
            </a:r>
            <a:r>
              <a:rPr lang="en-US" dirty="0"/>
              <a:t> is unchanged, If the pool is not empty, then </a:t>
            </a:r>
            <a:r>
              <a:rPr lang="en-US" i="1" dirty="0"/>
              <a:t>key</a:t>
            </a:r>
            <a:r>
              <a:rPr lang="en-US" dirty="0"/>
              <a:t> is set to the last key in the pool and 1 is returned.</a:t>
            </a:r>
          </a:p>
          <a:p>
            <a:pPr>
              <a:defRPr/>
            </a:pPr>
            <a:r>
              <a:rPr lang="en-US" b="1" dirty="0"/>
              <a:t>      next - </a:t>
            </a:r>
            <a:r>
              <a:rPr lang="en-US" dirty="0"/>
              <a:t>Returns the key of the next item in the pool., If the input </a:t>
            </a:r>
            <a:r>
              <a:rPr lang="en-US" i="1" dirty="0"/>
              <a:t>key</a:t>
            </a:r>
            <a:r>
              <a:rPr lang="en-US" dirty="0"/>
              <a:t> is the last key in the pool, then </a:t>
            </a:r>
            <a:r>
              <a:rPr lang="en-US" i="1" dirty="0"/>
              <a:t>key</a:t>
            </a:r>
            <a:r>
              <a:rPr lang="en-US" dirty="0"/>
              <a:t> is left unchanged and 0 is returned., If a next key is found, then </a:t>
            </a:r>
            <a:r>
              <a:rPr lang="en-US" i="1" dirty="0"/>
              <a:t>key</a:t>
            </a:r>
            <a:r>
              <a:rPr lang="en-US" dirty="0"/>
              <a:t> is updated with that key and 1 is returned.</a:t>
            </a:r>
          </a:p>
          <a:p>
            <a:pPr>
              <a:defRPr/>
            </a:pPr>
            <a:r>
              <a:rPr lang="en-US" dirty="0"/>
              <a:t>      </a:t>
            </a:r>
            <a:r>
              <a:rPr lang="en-US" b="1" dirty="0"/>
              <a:t>prev - </a:t>
            </a:r>
            <a:r>
              <a:rPr lang="en-US" dirty="0"/>
              <a:t>Returns the key of the previous item in the pool., If the input </a:t>
            </a:r>
            <a:r>
              <a:rPr lang="en-US" i="1" dirty="0"/>
              <a:t>key</a:t>
            </a:r>
            <a:r>
              <a:rPr lang="en-US" dirty="0"/>
              <a:t> is the first key in the pool, then </a:t>
            </a:r>
            <a:r>
              <a:rPr lang="en-US" i="1" dirty="0"/>
              <a:t>key</a:t>
            </a:r>
            <a:r>
              <a:rPr lang="en-US" dirty="0"/>
              <a:t> is left unchanged and 0 is returned., If a previous key is found, then </a:t>
            </a:r>
            <a:r>
              <a:rPr lang="en-US" i="1" dirty="0"/>
              <a:t>key</a:t>
            </a:r>
            <a:r>
              <a:rPr lang="en-US" dirty="0"/>
              <a:t> is updated with that key and 1 is returned.</a:t>
            </a:r>
            <a:endParaRPr lang="en-US" b="1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dirty="0"/>
          </a:p>
          <a:p>
            <a:pPr marL="228600" indent="-228600">
              <a:buFontTx/>
              <a:buAutoNum type="arabicParenR" startAt="3"/>
              <a:defRPr/>
            </a:pPr>
            <a:endParaRPr lang="en-US" dirty="0"/>
          </a:p>
          <a:p>
            <a:pPr marL="228600" indent="-228600">
              <a:buFontTx/>
              <a:buAutoNum type="arabicParenR" startAt="3"/>
              <a:defRPr/>
            </a:pPr>
            <a:endParaRPr lang="en-US" dirty="0"/>
          </a:p>
          <a:p>
            <a:pPr marL="228600" indent="-228600">
              <a:buFontTx/>
              <a:buAutoNum type="arabicParenR"/>
              <a:defRPr/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09A455-71D2-449A-927B-104451A7AA89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0280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19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Handling on-the-fly reset is one of the challenges in testbench design. The UVM methodology does not define how an on-the-fly reset must be handled. The reset is a major disruptive event which can occur at any point of time, it’s very important to ensure that the chip exists out of reset and resumes normal operation without any issue.</a:t>
            </a:r>
          </a:p>
          <a:p>
            <a:endParaRPr lang="en-US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FDE1E8-1F3B-4FB1-B905-FA1C260CD5A3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936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261600" y="5867400"/>
            <a:ext cx="1930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325" y="5948654"/>
            <a:ext cx="1341320" cy="8289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0261600" y="5867400"/>
            <a:ext cx="1930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325" y="5948654"/>
            <a:ext cx="1341320" cy="82893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18" y="6004667"/>
            <a:ext cx="1250682" cy="7729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18" y="6004667"/>
            <a:ext cx="1250682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360 Degree View of UVM Events 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Vikas Billa, Nagesh Kokonda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Microsemi India Pvt. Ltd, Hyderabad, India. 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vikas.billa@microsemi.com, nagesh.kokonda@microsemi.com </a:t>
            </a:r>
          </a:p>
        </p:txBody>
      </p:sp>
      <p:pic>
        <p:nvPicPr>
          <p:cNvPr id="1028" name="Picture 4" descr="Image result for microsem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943600"/>
            <a:ext cx="2943225" cy="76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6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uvm</a:t>
            </a:r>
            <a:r>
              <a:rPr lang="en-US" dirty="0" smtClean="0"/>
              <a:t> event and pool usage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blackWhite">
          <a:xfrm>
            <a:off x="1219200" y="1295400"/>
            <a:ext cx="1043940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class </a:t>
            </a:r>
            <a:r>
              <a:rPr lang="en-US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triggering </a:t>
            </a: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extends </a:t>
            </a:r>
            <a:r>
              <a:rPr lang="en-US" altLang="en-US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uvm_component</a:t>
            </a:r>
            <a:r>
              <a:rPr lang="en-US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uvm_event_pool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i="1" dirty="0" err="1">
                <a:latin typeface="Calibri" panose="020F0502020204030204" pitchFamily="34" charset="0"/>
                <a:cs typeface="Calibri" panose="020F0502020204030204" pitchFamily="34" charset="0"/>
              </a:rPr>
              <a:t>event_pool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//Declaration of pool</a:t>
            </a:r>
            <a:endParaRPr lang="en-US" altLang="en-US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uvm_event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an_event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	     //Declaration of event</a:t>
            </a:r>
            <a:endParaRPr lang="en-US" altLang="en-US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function buid_phase(uvm_phase phase); </a:t>
            </a:r>
            <a:endParaRPr lang="en-US" altLang="en-US" sz="18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event_pool</a:t>
            </a:r>
            <a:r>
              <a:rPr lang="en-US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= </a:t>
            </a:r>
            <a:r>
              <a:rPr lang="en-US" alt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uvm_event_pool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::</a:t>
            </a:r>
            <a:r>
              <a:rPr lang="en-US" alt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get_global_pool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();      //Global pool handle will be passed to </a:t>
            </a:r>
            <a:r>
              <a:rPr lang="en-US" alt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event_pool</a:t>
            </a: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an_event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= event_pool.get(“</a:t>
            </a:r>
            <a:r>
              <a:rPr lang="en-US" altLang="en-US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event_key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”)                     //new item is created with </a:t>
            </a:r>
            <a:r>
              <a:rPr lang="en-US" alt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event_key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returned                   </a:t>
            </a:r>
            <a:endParaRPr lang="en-US" altLang="en-US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endfunction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task run_phase(uvm_phase phase);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//code not shown here</a:t>
            </a: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an_event</a:t>
            </a:r>
            <a:r>
              <a:rPr lang="en-US" alt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.trigger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();    //Trigger event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//</a:t>
            </a: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code not shown here</a:t>
            </a:r>
            <a:endParaRPr lang="en-US" altLang="en-US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endtask</a:t>
            </a:r>
            <a:r>
              <a:rPr lang="en-US" alt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endclass</a:t>
            </a: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blackWhite">
          <a:xfrm>
            <a:off x="5867400" y="3352800"/>
            <a:ext cx="5410200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b="1"/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b="0" i="1" dirty="0">
                <a:latin typeface="Calibri" panose="020F0502020204030204" pitchFamily="34" charset="0"/>
                <a:cs typeface="Calibri" panose="020F0502020204030204" pitchFamily="34" charset="0"/>
              </a:rPr>
              <a:t>class </a:t>
            </a:r>
            <a:r>
              <a:rPr lang="en-US" altLang="en-US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waiting </a:t>
            </a:r>
            <a:r>
              <a:rPr lang="en-US" altLang="en-US" b="0" i="1" dirty="0">
                <a:latin typeface="Calibri" panose="020F0502020204030204" pitchFamily="34" charset="0"/>
                <a:cs typeface="Calibri" panose="020F0502020204030204" pitchFamily="34" charset="0"/>
              </a:rPr>
              <a:t>extends </a:t>
            </a:r>
            <a:r>
              <a:rPr lang="en-US" altLang="en-US" b="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uvm_test</a:t>
            </a:r>
            <a:r>
              <a:rPr lang="en-US" altLang="en-US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n-US" altLang="en-US" b="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uvm_event_pool </a:t>
            </a:r>
            <a:r>
              <a:rPr lang="en-US" altLang="en-US" b="0" i="1" dirty="0">
                <a:latin typeface="Calibri" panose="020F0502020204030204" pitchFamily="34" charset="0"/>
                <a:cs typeface="Calibri" panose="020F0502020204030204" pitchFamily="34" charset="0"/>
              </a:rPr>
              <a:t>event_pool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n-US" altLang="en-US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uvm_event</a:t>
            </a:r>
            <a:r>
              <a:rPr lang="en-US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an_event</a:t>
            </a:r>
            <a:r>
              <a:rPr lang="en-US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task </a:t>
            </a:r>
            <a:r>
              <a:rPr lang="en-US" altLang="en-US" b="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run_phase</a:t>
            </a:r>
            <a:r>
              <a:rPr lang="en-US" altLang="en-US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b="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uvm_phase</a:t>
            </a:r>
            <a:r>
              <a:rPr lang="en-US" altLang="en-US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phase); </a:t>
            </a:r>
          </a:p>
          <a:p>
            <a:pPr algn="l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//</a:t>
            </a:r>
            <a:r>
              <a:rPr lang="en-US" altLang="en-US" b="0" i="1" dirty="0">
                <a:latin typeface="Calibri" panose="020F0502020204030204" pitchFamily="34" charset="0"/>
                <a:cs typeface="Calibri" panose="020F0502020204030204" pitchFamily="34" charset="0"/>
              </a:rPr>
              <a:t>code not shown here</a:t>
            </a:r>
          </a:p>
          <a:p>
            <a:pPr algn="l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b="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an_event</a:t>
            </a:r>
            <a:r>
              <a:rPr lang="en-US" altLang="en-US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.wait_ptrigger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();  </a:t>
            </a:r>
            <a:r>
              <a:rPr lang="en-US" alt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//Waiting for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event</a:t>
            </a:r>
          </a:p>
          <a:p>
            <a:pPr algn="l">
              <a:spcBef>
                <a:spcPct val="0"/>
              </a:spcBef>
              <a:buClrTx/>
              <a:buSzTx/>
              <a:buNone/>
            </a:pPr>
            <a:r>
              <a:rPr lang="en-US" altLang="en-US" b="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b="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//</a:t>
            </a:r>
            <a:r>
              <a:rPr lang="en-US" altLang="en-US" b="0" i="1" dirty="0">
                <a:latin typeface="Calibri" panose="020F0502020204030204" pitchFamily="34" charset="0"/>
                <a:cs typeface="Calibri" panose="020F0502020204030204" pitchFamily="34" charset="0"/>
              </a:rPr>
              <a:t>code not shown here</a:t>
            </a:r>
          </a:p>
          <a:p>
            <a:pPr algn="l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b="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b="0" i="1" dirty="0" err="1">
                <a:latin typeface="Calibri" panose="020F0502020204030204" pitchFamily="34" charset="0"/>
                <a:cs typeface="Calibri" panose="020F0502020204030204" pitchFamily="34" charset="0"/>
              </a:rPr>
              <a:t>endtask</a:t>
            </a:r>
            <a:r>
              <a:rPr lang="en-US" altLang="en-US" b="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b="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endclass</a:t>
            </a:r>
            <a:endParaRPr lang="en-US" altLang="en-US" b="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CASE STUDY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POLARFIRE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PolarFire Overview</a:t>
            </a:r>
          </a:p>
          <a:p>
            <a:pPr lvl="1" algn="just"/>
            <a:r>
              <a:rPr lang="en-US" sz="2000" dirty="0"/>
              <a:t>Microsemi's lowest power, cost-optimized mid-range PolarFire FPGA</a:t>
            </a:r>
          </a:p>
          <a:p>
            <a:pPr lvl="1" algn="just"/>
            <a:r>
              <a:rPr lang="en-US" sz="2000" dirty="0"/>
              <a:t>Applications within wireline access networks and cellular infrastructure, defense and commercial aviation markets, as well as industrial automation and IoT markets</a:t>
            </a:r>
          </a:p>
          <a:p>
            <a:pPr lvl="1" algn="just"/>
            <a:r>
              <a:rPr lang="en-US" sz="2000" dirty="0"/>
              <a:t>An FPGA with an ARM Cortex M3 Processor and programmable analog, offering full customization, IP protection and ease-of-use</a:t>
            </a:r>
          </a:p>
          <a:p>
            <a:pPr lvl="1" algn="just"/>
            <a:endParaRPr lang="en-US" sz="1800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733800"/>
            <a:ext cx="4276684" cy="240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0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1148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INTERRUPT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MECHANISM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Interrupt Mechanism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11353800" cy="4876800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Interrupt is an event that is triggered by a Design or an IP block once certain conditions are fulfilled; the CPU has to service these events</a:t>
            </a:r>
          </a:p>
          <a:p>
            <a:pPr marL="0" indent="0">
              <a:buNone/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Actions that are to be taken care by CPU while servicing the interrupts are collectively called as -Interrupt Service Routines (ISR)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5F6769-B090-40CE-80C2-253F9BB6C109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2458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12123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Interrupt Mechanism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BCB864-08F7-4315-A2F2-F5995D7E90E7}" type="slidenum">
              <a:rPr lang="en-US" altLang="en-US" smtClean="0">
                <a:latin typeface="+mj-lt"/>
              </a:rPr>
              <a:pPr/>
              <a:t>15</a:t>
            </a:fld>
            <a:endParaRPr lang="en-US" altLang="en-US" dirty="0">
              <a:latin typeface="+mj-lt"/>
            </a:endParaRPr>
          </a:p>
        </p:txBody>
      </p:sp>
      <p:graphicFrame>
        <p:nvGraphicFramePr>
          <p:cNvPr id="178" name="Table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22925"/>
              </p:ext>
            </p:extLst>
          </p:nvPr>
        </p:nvGraphicFramePr>
        <p:xfrm>
          <a:off x="8162131" y="1598614"/>
          <a:ext cx="982663" cy="1204912"/>
        </p:xfrm>
        <a:graphic>
          <a:graphicData uri="http://schemas.openxmlformats.org/drawingml/2006/table">
            <a:tbl>
              <a:tblPr firstRow="1" bandRow="1"/>
              <a:tblGrid>
                <a:gridCol w="982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7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/>
                        <a:t> INT FIFO`</a:t>
                      </a:r>
                    </a:p>
                  </a:txBody>
                  <a:tcPr marL="91443" marR="91443" marT="45669" marB="4566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7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/>
                        <a:t>INT_OBJX</a:t>
                      </a:r>
                    </a:p>
                  </a:txBody>
                  <a:tcPr marL="91443" marR="91443" marT="45669" marB="4566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/>
                        <a:t>INT_OBJX+1</a:t>
                      </a:r>
                    </a:p>
                  </a:txBody>
                  <a:tcPr marL="91443" marR="91443" marT="45669" marB="4566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/>
                        <a:t>INT_OBJX+2</a:t>
                      </a:r>
                    </a:p>
                  </a:txBody>
                  <a:tcPr marL="91443" marR="91443" marT="45669" marB="4566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5618" name="Group 178"/>
          <p:cNvGrpSpPr>
            <a:grpSpLocks/>
          </p:cNvGrpSpPr>
          <p:nvPr/>
        </p:nvGrpSpPr>
        <p:grpSpPr bwMode="auto">
          <a:xfrm>
            <a:off x="3121819" y="1273176"/>
            <a:ext cx="6645275" cy="1803400"/>
            <a:chOff x="2438675" y="1183341"/>
            <a:chExt cx="6644365" cy="1803856"/>
          </a:xfrm>
        </p:grpSpPr>
        <p:sp>
          <p:nvSpPr>
            <p:cNvPr id="180" name="Rectangle 179"/>
            <p:cNvSpPr/>
            <p:nvPr/>
          </p:nvSpPr>
          <p:spPr>
            <a:xfrm>
              <a:off x="6119583" y="1210336"/>
              <a:ext cx="2963457" cy="1673648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prstClr val="white"/>
                </a:solidFill>
                <a:latin typeface="+mj-lt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781528" y="1388181"/>
              <a:ext cx="915862" cy="736786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Interrupt Monitor</a:t>
              </a:r>
            </a:p>
          </p:txBody>
        </p:sp>
        <p:sp>
          <p:nvSpPr>
            <p:cNvPr id="182" name="Right Arrow 181"/>
            <p:cNvSpPr/>
            <p:nvPr/>
          </p:nvSpPr>
          <p:spPr>
            <a:xfrm rot="16200000">
              <a:off x="3010006" y="2196490"/>
              <a:ext cx="460491" cy="342853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prstClr val="white"/>
                </a:solidFill>
                <a:latin typeface="+mj-lt"/>
                <a:cs typeface="+mn-cs"/>
              </a:endParaRPr>
            </a:p>
          </p:txBody>
        </p:sp>
        <p:sp>
          <p:nvSpPr>
            <p:cNvPr id="183" name="Left-Right Arrow 182"/>
            <p:cNvSpPr/>
            <p:nvPr/>
          </p:nvSpPr>
          <p:spPr>
            <a:xfrm>
              <a:off x="2438675" y="2367915"/>
              <a:ext cx="1603155" cy="619282"/>
            </a:xfrm>
            <a:prstGeom prst="left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Interrupt IF</a:t>
              </a: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771980" y="1375478"/>
              <a:ext cx="1065066" cy="74948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prstClr val="white"/>
                </a:solidFill>
                <a:latin typeface="+mj-lt"/>
                <a:cs typeface="+mn-cs"/>
              </a:endParaRPr>
            </a:p>
          </p:txBody>
        </p:sp>
        <p:cxnSp>
          <p:nvCxnSpPr>
            <p:cNvPr id="25687" name="Straight Arrow Connector 184"/>
            <p:cNvCxnSpPr>
              <a:cxnSpLocks noChangeShapeType="1"/>
              <a:stCxn id="181" idx="3"/>
            </p:cNvCxnSpPr>
            <p:nvPr/>
          </p:nvCxnSpPr>
          <p:spPr bwMode="auto">
            <a:xfrm>
              <a:off x="3697682" y="1756844"/>
              <a:ext cx="1065314" cy="0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6" name="Rectangle 185"/>
            <p:cNvSpPr/>
            <p:nvPr/>
          </p:nvSpPr>
          <p:spPr>
            <a:xfrm>
              <a:off x="4833884" y="1681942"/>
              <a:ext cx="933322" cy="349338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kern="0" dirty="0">
                  <a:solidFill>
                    <a:prstClr val="white"/>
                  </a:solidFill>
                  <a:latin typeface="+mj-lt"/>
                  <a:cs typeface="+mn-cs"/>
                </a:rPr>
                <a:t>INT_EV_POOL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4771980" y="1388181"/>
              <a:ext cx="995226" cy="2770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black"/>
                  </a:solidFill>
                  <a:latin typeface="+mj-lt"/>
                  <a:cs typeface="+mn-cs"/>
                </a:rPr>
                <a:t>UVM POOL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6087837" y="1183341"/>
              <a:ext cx="836498" cy="2770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black"/>
                  </a:solidFill>
                  <a:latin typeface="+mj-lt"/>
                  <a:cs typeface="+mn-cs"/>
                </a:rPr>
                <a:t>Sequence</a:t>
              </a:r>
            </a:p>
          </p:txBody>
        </p:sp>
        <p:cxnSp>
          <p:nvCxnSpPr>
            <p:cNvPr id="25691" name="Straight Arrow Connector 188"/>
            <p:cNvCxnSpPr>
              <a:cxnSpLocks noChangeShapeType="1"/>
            </p:cNvCxnSpPr>
            <p:nvPr/>
          </p:nvCxnSpPr>
          <p:spPr bwMode="auto">
            <a:xfrm>
              <a:off x="8491080" y="2182015"/>
              <a:ext cx="353104" cy="5414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0" name="Rectangle 189"/>
            <p:cNvSpPr/>
            <p:nvPr/>
          </p:nvSpPr>
          <p:spPr>
            <a:xfrm>
              <a:off x="8840185" y="1889958"/>
              <a:ext cx="204760" cy="584348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kern="0" dirty="0">
                  <a:solidFill>
                    <a:prstClr val="black"/>
                  </a:solidFill>
                  <a:latin typeface="+mj-lt"/>
                  <a:cs typeface="+mn-cs"/>
                </a:rPr>
                <a:t>ISR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8424317" y="1978880"/>
              <a:ext cx="539676" cy="2762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black"/>
                  </a:solidFill>
                  <a:latin typeface="+mj-lt"/>
                  <a:cs typeface="+mn-cs"/>
                </a:rPr>
                <a:t>GET</a:t>
              </a:r>
            </a:p>
          </p:txBody>
        </p:sp>
        <p:sp>
          <p:nvSpPr>
            <p:cNvPr id="192" name="Diamond 191"/>
            <p:cNvSpPr/>
            <p:nvPr/>
          </p:nvSpPr>
          <p:spPr>
            <a:xfrm>
              <a:off x="6125932" y="1427878"/>
              <a:ext cx="1163479" cy="862231"/>
            </a:xfrm>
            <a:prstGeom prst="diamond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Wait for event</a:t>
              </a:r>
            </a:p>
          </p:txBody>
        </p:sp>
        <p:cxnSp>
          <p:nvCxnSpPr>
            <p:cNvPr id="25695" name="Elbow Connector 192"/>
            <p:cNvCxnSpPr>
              <a:cxnSpLocks noChangeShapeType="1"/>
              <a:stCxn id="192" idx="2"/>
            </p:cNvCxnSpPr>
            <p:nvPr/>
          </p:nvCxnSpPr>
          <p:spPr bwMode="auto">
            <a:xfrm rot="5400000" flipH="1" flipV="1">
              <a:off x="6793329" y="1595846"/>
              <a:ext cx="608858" cy="780624"/>
            </a:xfrm>
            <a:prstGeom prst="bentConnector4">
              <a:avLst>
                <a:gd name="adj1" fmla="val -37546"/>
                <a:gd name="adj2" fmla="val 87231"/>
              </a:avLst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" name="TextBox 193"/>
            <p:cNvSpPr txBox="1"/>
            <p:nvPr/>
          </p:nvSpPr>
          <p:spPr>
            <a:xfrm>
              <a:off x="6765607" y="2251999"/>
              <a:ext cx="553961" cy="27788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black"/>
                  </a:solidFill>
                  <a:latin typeface="+mj-lt"/>
                  <a:cs typeface="+mn-cs"/>
                </a:rPr>
                <a:t>PUT</a:t>
              </a:r>
            </a:p>
          </p:txBody>
        </p:sp>
        <p:cxnSp>
          <p:nvCxnSpPr>
            <p:cNvPr id="25697" name="Straight Arrow Connector 194"/>
            <p:cNvCxnSpPr>
              <a:cxnSpLocks noChangeShapeType="1"/>
              <a:stCxn id="186" idx="3"/>
              <a:endCxn id="192" idx="1"/>
            </p:cNvCxnSpPr>
            <p:nvPr/>
          </p:nvCxnSpPr>
          <p:spPr bwMode="auto">
            <a:xfrm>
              <a:off x="5766679" y="1856801"/>
              <a:ext cx="359504" cy="2608"/>
            </a:xfrm>
            <a:prstGeom prst="straightConnector1">
              <a:avLst/>
            </a:prstGeom>
            <a:noFill/>
            <a:ln w="6350" algn="ctr">
              <a:solidFill>
                <a:srgbClr val="5B9BD5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417" name="Table 4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38942"/>
              </p:ext>
            </p:extLst>
          </p:nvPr>
        </p:nvGraphicFramePr>
        <p:xfrm>
          <a:off x="3753643" y="5329239"/>
          <a:ext cx="749300" cy="673100"/>
        </p:xfrm>
        <a:graphic>
          <a:graphicData uri="http://schemas.openxmlformats.org/drawingml/2006/table">
            <a:tbl>
              <a:tblPr firstRow="1" bandRow="1"/>
              <a:tblGrid>
                <a:gridCol w="74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2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/>
                        <a:t> INT FIFO</a:t>
                      </a:r>
                    </a:p>
                  </a:txBody>
                  <a:tcPr marL="91512" marR="91512" marT="45742" marB="4574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8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/>
                        <a:t>INT_OBJ1</a:t>
                      </a:r>
                    </a:p>
                  </a:txBody>
                  <a:tcPr marL="91512" marR="91512" marT="45742" marB="4574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8" name="Table 4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820738"/>
              </p:ext>
            </p:extLst>
          </p:nvPr>
        </p:nvGraphicFramePr>
        <p:xfrm>
          <a:off x="5803105" y="5329239"/>
          <a:ext cx="749300" cy="1073150"/>
        </p:xfrm>
        <a:graphic>
          <a:graphicData uri="http://schemas.openxmlformats.org/drawingml/2006/table">
            <a:tbl>
              <a:tblPr firstRow="1" bandRow="1"/>
              <a:tblGrid>
                <a:gridCol w="74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85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/>
                        <a:t> INT FIFO</a:t>
                      </a:r>
                    </a:p>
                  </a:txBody>
                  <a:tcPr marL="91512" marR="91512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1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/>
                        <a:t>INT_OBJ2</a:t>
                      </a:r>
                    </a:p>
                  </a:txBody>
                  <a:tcPr marL="91512" marR="91512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1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/>
                        <a:t>INT_OBJ3</a:t>
                      </a:r>
                    </a:p>
                  </a:txBody>
                  <a:tcPr marL="91512" marR="91512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1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/>
                        <a:t>INT_OBJ4</a:t>
                      </a:r>
                    </a:p>
                  </a:txBody>
                  <a:tcPr marL="91512" marR="91512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19" name="Table 4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23008"/>
              </p:ext>
            </p:extLst>
          </p:nvPr>
        </p:nvGraphicFramePr>
        <p:xfrm>
          <a:off x="7158830" y="5373689"/>
          <a:ext cx="749300" cy="330200"/>
        </p:xfrm>
        <a:graphic>
          <a:graphicData uri="http://schemas.openxmlformats.org/drawingml/2006/table">
            <a:tbl>
              <a:tblPr firstRow="1" bandRow="1"/>
              <a:tblGrid>
                <a:gridCol w="74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/>
                        <a:t> INT FIFO</a:t>
                      </a:r>
                    </a:p>
                  </a:txBody>
                  <a:tcPr marL="91512" marR="91512" marT="45844" marB="4584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0" name="Table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758203"/>
              </p:ext>
            </p:extLst>
          </p:nvPr>
        </p:nvGraphicFramePr>
        <p:xfrm>
          <a:off x="2702718" y="5329239"/>
          <a:ext cx="749300" cy="330200"/>
        </p:xfrm>
        <a:graphic>
          <a:graphicData uri="http://schemas.openxmlformats.org/drawingml/2006/table">
            <a:tbl>
              <a:tblPr firstRow="1" bandRow="1"/>
              <a:tblGrid>
                <a:gridCol w="74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/>
                        <a:t> INT FIFO</a:t>
                      </a:r>
                    </a:p>
                  </a:txBody>
                  <a:tcPr marL="91512" marR="91512" marT="45844" marB="4584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1" name="Table 4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92933"/>
              </p:ext>
            </p:extLst>
          </p:nvPr>
        </p:nvGraphicFramePr>
        <p:xfrm>
          <a:off x="8247856" y="5341939"/>
          <a:ext cx="747713" cy="658812"/>
        </p:xfrm>
        <a:graphic>
          <a:graphicData uri="http://schemas.openxmlformats.org/drawingml/2006/table">
            <a:tbl>
              <a:tblPr firstRow="1" bandRow="1"/>
              <a:tblGrid>
                <a:gridCol w="747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94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/>
                        <a:t> INT FIFO</a:t>
                      </a:r>
                    </a:p>
                  </a:txBody>
                  <a:tcPr marL="91318" marR="91318" marT="45733" marB="457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900" b="1" dirty="0"/>
                        <a:t>INT_OBJ5</a:t>
                      </a:r>
                    </a:p>
                  </a:txBody>
                  <a:tcPr marL="91318" marR="91318" marT="45733" marB="457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5659" name="Group 421"/>
          <p:cNvGrpSpPr>
            <a:grpSpLocks/>
          </p:cNvGrpSpPr>
          <p:nvPr/>
        </p:nvGrpSpPr>
        <p:grpSpPr bwMode="auto">
          <a:xfrm>
            <a:off x="1718468" y="2960690"/>
            <a:ext cx="8418512" cy="2402661"/>
            <a:chOff x="478302" y="2776189"/>
            <a:chExt cx="11057205" cy="2741400"/>
          </a:xfrm>
        </p:grpSpPr>
        <p:sp>
          <p:nvSpPr>
            <p:cNvPr id="423" name="TextBox 422"/>
            <p:cNvSpPr txBox="1"/>
            <p:nvPr/>
          </p:nvSpPr>
          <p:spPr>
            <a:xfrm>
              <a:off x="478302" y="2868565"/>
              <a:ext cx="2869077" cy="3160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kern="0" dirty="0">
                  <a:solidFill>
                    <a:prstClr val="black"/>
                  </a:solidFill>
                  <a:latin typeface="+mj-lt"/>
                  <a:cs typeface="+mn-cs"/>
                </a:rPr>
                <a:t>TIME LINE:</a:t>
              </a: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1927435" y="3770600"/>
              <a:ext cx="1716026" cy="1322259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SEQ1</a:t>
              </a:r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3643461" y="3770600"/>
              <a:ext cx="548377" cy="1322259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ISR</a:t>
              </a:r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4206434" y="3770600"/>
              <a:ext cx="1449133" cy="1322259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SEQ1   </a:t>
              </a: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5342805" y="3770600"/>
              <a:ext cx="1030032" cy="1322259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ISR</a:t>
              </a:r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8384944" y="3770600"/>
              <a:ext cx="886160" cy="1322259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SEQ2</a:t>
              </a:r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9271105" y="3770600"/>
              <a:ext cx="548378" cy="1322259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ISR</a:t>
              </a:r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9819483" y="3770600"/>
              <a:ext cx="1716024" cy="1322259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SEQ2</a:t>
              </a:r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7404954" y="3770600"/>
              <a:ext cx="731864" cy="1322259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SEQ1   </a:t>
              </a:r>
            </a:p>
          </p:txBody>
        </p:sp>
        <p:cxnSp>
          <p:nvCxnSpPr>
            <p:cNvPr id="25669" name="Straight Arrow Connector 431"/>
            <p:cNvCxnSpPr>
              <a:cxnSpLocks noChangeShapeType="1"/>
            </p:cNvCxnSpPr>
            <p:nvPr/>
          </p:nvCxnSpPr>
          <p:spPr bwMode="auto">
            <a:xfrm>
              <a:off x="3643532" y="3557839"/>
              <a:ext cx="0" cy="212293"/>
            </a:xfrm>
            <a:prstGeom prst="straightConnector1">
              <a:avLst/>
            </a:prstGeom>
            <a:noFill/>
            <a:ln w="57150" algn="ctr">
              <a:solidFill>
                <a:srgbClr val="5B9BD5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3" name="Rectangle 432"/>
            <p:cNvSpPr/>
            <p:nvPr/>
          </p:nvSpPr>
          <p:spPr>
            <a:xfrm>
              <a:off x="6351986" y="3766977"/>
              <a:ext cx="548378" cy="1322259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ISR</a:t>
              </a:r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6894108" y="3766977"/>
              <a:ext cx="548378" cy="1322259"/>
            </a:xfrm>
            <a:prstGeom prst="rect">
              <a:avLst/>
            </a:prstGeom>
            <a:solidFill>
              <a:srgbClr val="C0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+mj-lt"/>
                  <a:cs typeface="+mn-cs"/>
                </a:rPr>
                <a:t>ISR</a:t>
              </a:r>
            </a:p>
          </p:txBody>
        </p:sp>
        <p:sp>
          <p:nvSpPr>
            <p:cNvPr id="435" name="TextBox 434"/>
            <p:cNvSpPr txBox="1"/>
            <p:nvPr/>
          </p:nvSpPr>
          <p:spPr>
            <a:xfrm>
              <a:off x="3372400" y="3105848"/>
              <a:ext cx="819438" cy="3862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prstClr val="black"/>
                  </a:solidFill>
                  <a:latin typeface="+mj-lt"/>
                  <a:cs typeface="+mn-cs"/>
                </a:rPr>
                <a:t>  INT_EV INT_OBJ1</a:t>
              </a:r>
            </a:p>
          </p:txBody>
        </p:sp>
        <p:cxnSp>
          <p:nvCxnSpPr>
            <p:cNvPr id="25673" name="Straight Arrow Connector 435"/>
            <p:cNvCxnSpPr>
              <a:cxnSpLocks noChangeShapeType="1"/>
            </p:cNvCxnSpPr>
            <p:nvPr/>
          </p:nvCxnSpPr>
          <p:spPr bwMode="auto">
            <a:xfrm>
              <a:off x="5359860" y="3537396"/>
              <a:ext cx="0" cy="229667"/>
            </a:xfrm>
            <a:prstGeom prst="straightConnector1">
              <a:avLst/>
            </a:prstGeom>
            <a:noFill/>
            <a:ln w="57150" algn="ctr">
              <a:solidFill>
                <a:srgbClr val="5B9BD5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7" name="TextBox 436"/>
            <p:cNvSpPr txBox="1"/>
            <p:nvPr/>
          </p:nvSpPr>
          <p:spPr>
            <a:xfrm>
              <a:off x="4867405" y="3058754"/>
              <a:ext cx="1011267" cy="5267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>
                <a:defRPr sz="1100" b="1"/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+mj-lt"/>
                  <a:cs typeface="+mn-cs"/>
                </a:rPr>
                <a:t>  INT_EV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+mj-lt"/>
                  <a:cs typeface="+mn-cs"/>
                </a:rPr>
                <a:t> INT_OBJ2 &amp; 3</a:t>
              </a:r>
            </a:p>
          </p:txBody>
        </p:sp>
        <p:sp>
          <p:nvSpPr>
            <p:cNvPr id="438" name="TextBox 437"/>
            <p:cNvSpPr txBox="1"/>
            <p:nvPr/>
          </p:nvSpPr>
          <p:spPr>
            <a:xfrm>
              <a:off x="5732716" y="3104036"/>
              <a:ext cx="1013351" cy="3862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>
                <a:defRPr sz="1100" b="1"/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+mj-lt"/>
                  <a:cs typeface="+mn-cs"/>
                </a:rPr>
                <a:t>  INT_EV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+mj-lt"/>
                  <a:cs typeface="+mn-cs"/>
                </a:rPr>
                <a:t> INT_OBJ4</a:t>
              </a:r>
            </a:p>
          </p:txBody>
        </p:sp>
        <p:sp>
          <p:nvSpPr>
            <p:cNvPr id="439" name="TextBox 438"/>
            <p:cNvSpPr txBox="1"/>
            <p:nvPr/>
          </p:nvSpPr>
          <p:spPr>
            <a:xfrm>
              <a:off x="8849918" y="3104036"/>
              <a:ext cx="1011267" cy="386285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>
                <a:defRPr sz="1100" b="1"/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+mj-lt"/>
                  <a:cs typeface="+mn-cs"/>
                </a:rPr>
                <a:t>  INT_EV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+mj-lt"/>
                  <a:cs typeface="+mn-cs"/>
                </a:rPr>
                <a:t> INT_OBJ5</a:t>
              </a:r>
            </a:p>
          </p:txBody>
        </p:sp>
        <p:cxnSp>
          <p:nvCxnSpPr>
            <p:cNvPr id="25677" name="Straight Arrow Connector 439"/>
            <p:cNvCxnSpPr>
              <a:cxnSpLocks noChangeShapeType="1"/>
            </p:cNvCxnSpPr>
            <p:nvPr/>
          </p:nvCxnSpPr>
          <p:spPr bwMode="auto">
            <a:xfrm>
              <a:off x="6242214" y="3549151"/>
              <a:ext cx="0" cy="229667"/>
            </a:xfrm>
            <a:prstGeom prst="straightConnector1">
              <a:avLst/>
            </a:prstGeom>
            <a:noFill/>
            <a:ln w="57150" algn="ctr">
              <a:solidFill>
                <a:srgbClr val="5B9BD5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78" name="Straight Arrow Connector 440"/>
            <p:cNvCxnSpPr>
              <a:cxnSpLocks noChangeShapeType="1"/>
            </p:cNvCxnSpPr>
            <p:nvPr/>
          </p:nvCxnSpPr>
          <p:spPr bwMode="auto">
            <a:xfrm>
              <a:off x="9312813" y="3520485"/>
              <a:ext cx="0" cy="229667"/>
            </a:xfrm>
            <a:prstGeom prst="straightConnector1">
              <a:avLst/>
            </a:prstGeom>
            <a:noFill/>
            <a:ln w="57150" algn="ctr">
              <a:solidFill>
                <a:srgbClr val="5B9BD5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2" name="TextBox 441"/>
            <p:cNvSpPr txBox="1"/>
            <p:nvPr/>
          </p:nvSpPr>
          <p:spPr>
            <a:xfrm>
              <a:off x="478302" y="3098603"/>
              <a:ext cx="1701429" cy="5267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kern="0" dirty="0">
                  <a:solidFill>
                    <a:prstClr val="black"/>
                  </a:solidFill>
                  <a:latin typeface="+mj-lt"/>
                  <a:cs typeface="+mn-cs"/>
                </a:rPr>
                <a:t>Triggering of interrupts</a:t>
              </a:r>
            </a:p>
          </p:txBody>
        </p:sp>
        <p:sp>
          <p:nvSpPr>
            <p:cNvPr id="443" name="TextBox 442"/>
            <p:cNvSpPr txBox="1"/>
            <p:nvPr/>
          </p:nvSpPr>
          <p:spPr>
            <a:xfrm>
              <a:off x="478302" y="5201537"/>
              <a:ext cx="1334454" cy="3160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kern="0" dirty="0">
                  <a:solidFill>
                    <a:prstClr val="black"/>
                  </a:solidFill>
                  <a:latin typeface="+mj-lt"/>
                  <a:cs typeface="+mn-cs"/>
                </a:rPr>
                <a:t>FIFO Status</a:t>
              </a:r>
            </a:p>
          </p:txBody>
        </p:sp>
        <p:sp>
          <p:nvSpPr>
            <p:cNvPr id="444" name="TextBox 443"/>
            <p:cNvSpPr txBox="1"/>
            <p:nvPr/>
          </p:nvSpPr>
          <p:spPr>
            <a:xfrm>
              <a:off x="4804853" y="2776189"/>
              <a:ext cx="1547133" cy="3858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kern="0" dirty="0">
                  <a:solidFill>
                    <a:prstClr val="black"/>
                  </a:solidFill>
                  <a:latin typeface="+mj-lt"/>
                  <a:cs typeface="+mn-cs"/>
                </a:rPr>
                <a:t>(Two intr triggered at same instance)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18095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Interrupt Mechanism</a:t>
            </a:r>
            <a:r>
              <a:rPr lang="en-US" dirty="0"/>
              <a:t> - Monitor</a:t>
            </a:r>
            <a:r>
              <a:rPr dirty="0"/>
              <a:t> 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EB7A40A-0A7B-405E-BD06-9E20242A0B9A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blackWhite">
          <a:xfrm>
            <a:off x="1878013" y="1406526"/>
            <a:ext cx="7226300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class isr_monitor extends uvm_monitor;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trans_c trans;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uvm_event #(trans_c) isr_event;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function buid_phase(uvm_phase phase);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isr_event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cfg.event_pool.get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(“interrupt_event”)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endfunction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task run_phase(uvm_phase phase);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forever begin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//Capturing and triggering the event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@(posedge isr_if.int_n);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isr_event.trigger(trans);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end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endtask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endclass: isr_monitor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5181600"/>
            <a:ext cx="2819400" cy="685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2"/>
          <p:cNvSpPr txBox="1">
            <a:spLocks noChangeArrowheads="1"/>
          </p:cNvSpPr>
          <p:nvPr/>
        </p:nvSpPr>
        <p:spPr bwMode="blackWhite">
          <a:xfrm>
            <a:off x="7467600" y="5672139"/>
            <a:ext cx="2819400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</a:rPr>
              <a:t>event triggered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blackWhite">
          <a:xfrm>
            <a:off x="8097839" y="1289050"/>
            <a:ext cx="2211387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</a:rPr>
              <a:t>monitor</a:t>
            </a:r>
          </a:p>
        </p:txBody>
      </p:sp>
      <p:sp>
        <p:nvSpPr>
          <p:cNvPr id="26633" name="Text Box 5"/>
          <p:cNvSpPr txBox="1">
            <a:spLocks noChangeArrowheads="1"/>
          </p:cNvSpPr>
          <p:nvPr/>
        </p:nvSpPr>
        <p:spPr bwMode="blackWhite">
          <a:xfrm>
            <a:off x="6221413" y="3138488"/>
            <a:ext cx="4087812" cy="1200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b="1"/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class env_cfg extends uvm_object;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//event pool declaration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uvm_event_pool event_pool;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endclass: env_cfg</a:t>
            </a:r>
          </a:p>
        </p:txBody>
      </p:sp>
      <p:cxnSp>
        <p:nvCxnSpPr>
          <p:cNvPr id="22" name="Straight Arrow Connector 21"/>
          <p:cNvCxnSpPr>
            <a:endCxn id="26633" idx="1"/>
          </p:cNvCxnSpPr>
          <p:nvPr/>
        </p:nvCxnSpPr>
        <p:spPr>
          <a:xfrm>
            <a:off x="3657600" y="3048000"/>
            <a:ext cx="2563813" cy="69056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blackWhite">
          <a:xfrm>
            <a:off x="7467600" y="2362200"/>
            <a:ext cx="2819400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</a:rPr>
              <a:t>event declaration</a:t>
            </a:r>
          </a:p>
        </p:txBody>
      </p:sp>
      <p:cxnSp>
        <p:nvCxnSpPr>
          <p:cNvPr id="17" name="Straight Arrow Connector 16"/>
          <p:cNvCxnSpPr>
            <a:endCxn id="15" idx="1"/>
          </p:cNvCxnSpPr>
          <p:nvPr/>
        </p:nvCxnSpPr>
        <p:spPr>
          <a:xfrm>
            <a:off x="5105400" y="2133600"/>
            <a:ext cx="2362200" cy="41354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5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Interrupt Mechanism</a:t>
            </a:r>
            <a:r>
              <a:rPr lang="en-US" dirty="0"/>
              <a:t> - Sequence</a:t>
            </a:r>
            <a:r>
              <a:rPr dirty="0"/>
              <a:t> 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277E003-AE0B-4C94-B7A4-8D585A67ECC0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87826" y="3013075"/>
            <a:ext cx="166052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33901" y="3875089"/>
            <a:ext cx="1660525" cy="3270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5" name="Text Box 5"/>
          <p:cNvSpPr txBox="1">
            <a:spLocks noChangeArrowheads="1"/>
          </p:cNvSpPr>
          <p:nvPr/>
        </p:nvSpPr>
        <p:spPr bwMode="blackWhite">
          <a:xfrm>
            <a:off x="1749425" y="1417638"/>
            <a:ext cx="6788150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class isr_seq extends uvm_sequence;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trans_c trans;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uvm_event #(trans_c) isr_event;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task body();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// code not shown here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isr_event.wait_ptrigger_data(trans);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// Store the event in the queue.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m_sequencer.grab(this);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// isr scenario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m_sequencer.ungrab(this);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endtask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endclass: isr_seq 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blackWhite">
          <a:xfrm>
            <a:off x="3879851" y="4293275"/>
            <a:ext cx="6651625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class env_base_test extends uvm_test;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uvm_event_pool evt_pool;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function buid_phase(uvm_phase phase);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evt_pool=uvm_event_pool::get_global_pool();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cfg.event_pool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evt_pool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endfunction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endclass: env_base_test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blackWhite">
          <a:xfrm>
            <a:off x="7448551" y="1317625"/>
            <a:ext cx="1833563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sequence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blackWhite">
          <a:xfrm>
            <a:off x="9110664" y="4125913"/>
            <a:ext cx="1501775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Test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blackWhite">
          <a:xfrm>
            <a:off x="7477125" y="2097089"/>
            <a:ext cx="2478088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waiting for the event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blackWhite">
          <a:xfrm>
            <a:off x="7545389" y="3536950"/>
            <a:ext cx="2479675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grab the sequencer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562600" y="2328864"/>
            <a:ext cx="1885950" cy="5667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1"/>
          </p:cNvCxnSpPr>
          <p:nvPr/>
        </p:nvCxnSpPr>
        <p:spPr>
          <a:xfrm>
            <a:off x="4267200" y="3581400"/>
            <a:ext cx="3278189" cy="1397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14356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148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CALLBACKS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Callbacks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11049000" cy="4876800"/>
          </a:xfrm>
        </p:spPr>
        <p:txBody>
          <a:bodyPr/>
          <a:lstStyle/>
          <a:p>
            <a:r>
              <a:rPr lang="en-US" altLang="en-US" sz="2000" dirty="0"/>
              <a:t> The uvm_event_callback class is an abstract class that is used to create a callback object which is attached to uvm_event#(T) as shown in below code</a:t>
            </a:r>
          </a:p>
          <a:p>
            <a:endParaRPr lang="en-US" altLang="en-US" sz="2000" dirty="0"/>
          </a:p>
          <a:p>
            <a:r>
              <a:rPr lang="en-US" altLang="en-US" sz="2000" dirty="0"/>
              <a:t> The uvm_event_callback class has two empty virtual methods </a:t>
            </a:r>
          </a:p>
          <a:p>
            <a:endParaRPr lang="en-US" altLang="en-US" sz="2000" dirty="0"/>
          </a:p>
          <a:p>
            <a:r>
              <a:rPr lang="en-US" altLang="en-US" sz="2000" dirty="0"/>
              <a:t> The user has to create a callback class which extends from uvm_event_callback and has to override the virtual methods to implement the required functionality</a:t>
            </a:r>
          </a:p>
          <a:p>
            <a:endParaRPr lang="en-US" altLang="en-US" sz="2000" dirty="0"/>
          </a:p>
          <a:p>
            <a:r>
              <a:rPr lang="en-US" altLang="en-US" sz="2000" dirty="0"/>
              <a:t> The callbacks support is one of the main feature of any VIP </a:t>
            </a:r>
          </a:p>
          <a:p>
            <a:endParaRPr lang="en-US" altLang="en-US" sz="2000" dirty="0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685356F-D1D4-4526-9BA4-B8BDFC4853DF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blackWhite">
          <a:xfrm>
            <a:off x="1828800" y="4965696"/>
            <a:ext cx="827531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virtual class uvm_event_callback#(type T=uvm_object) extends uvm_object;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12792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9318625" cy="4876800"/>
          </a:xfrm>
        </p:spPr>
        <p:txBody>
          <a:bodyPr/>
          <a:lstStyle/>
          <a:p>
            <a:r>
              <a:rPr lang="en-US" altLang="en-US" sz="2000" dirty="0"/>
              <a:t>Introduction</a:t>
            </a:r>
          </a:p>
          <a:p>
            <a:r>
              <a:rPr lang="en-US" altLang="en-US" sz="2000" dirty="0"/>
              <a:t>System Verilog event</a:t>
            </a:r>
          </a:p>
          <a:p>
            <a:r>
              <a:rPr lang="en-US" altLang="en-US" sz="2000" dirty="0"/>
              <a:t>uvm_event and uvm_event_pool</a:t>
            </a:r>
          </a:p>
          <a:p>
            <a:r>
              <a:rPr lang="en-US" altLang="en-US" sz="2000" dirty="0"/>
              <a:t>A Case Study</a:t>
            </a:r>
          </a:p>
          <a:p>
            <a:pPr lvl="1"/>
            <a:r>
              <a:rPr lang="en-US" altLang="en-US" sz="2000" dirty="0"/>
              <a:t>Interrupt Mechanism</a:t>
            </a:r>
          </a:p>
          <a:p>
            <a:pPr lvl="1"/>
            <a:r>
              <a:rPr lang="en-US" altLang="en-US" sz="2000" dirty="0"/>
              <a:t>Callbacks</a:t>
            </a:r>
          </a:p>
          <a:p>
            <a:pPr lvl="1"/>
            <a:r>
              <a:rPr lang="en-US" altLang="en-US" sz="2000" dirty="0"/>
              <a:t>RAL</a:t>
            </a:r>
          </a:p>
          <a:p>
            <a:pPr lvl="1"/>
            <a:r>
              <a:rPr lang="en-US" altLang="en-US" sz="2000" dirty="0"/>
              <a:t>Reset Aware Testbench</a:t>
            </a:r>
          </a:p>
          <a:p>
            <a:r>
              <a:rPr lang="en-US" altLang="en-US" sz="2000" dirty="0"/>
              <a:t>Conclusion</a:t>
            </a:r>
          </a:p>
          <a:p>
            <a:r>
              <a:rPr lang="en-US" altLang="en-US" sz="2000" dirty="0"/>
              <a:t>References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952F1C-1D8E-4C0A-B216-43ADD6F53B93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8108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Callbacks</a:t>
            </a:r>
            <a:r>
              <a:rPr lang="en-US" dirty="0"/>
              <a:t> - Driver</a:t>
            </a:r>
            <a:endParaRPr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54092A2-1A2D-4C79-8986-38239C9D6311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blackWhite">
          <a:xfrm>
            <a:off x="1806576" y="1524000"/>
            <a:ext cx="7642225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class pkt_dvr extends uvm_driver;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uvm_event #(trans) ev1;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uvm_event #(trans) ev2;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// new constructor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virtual function void build_phase(uvm_phase phase);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ev1 = </a:t>
            </a:r>
            <a:r>
              <a:rPr lang="en-US" alt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cfg.event_pool.get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(“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ev1”);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ev2 = </a:t>
            </a:r>
            <a:r>
              <a:rPr lang="en-US" altLang="en-US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cfg.event_pool.get</a:t>
            </a:r>
            <a:r>
              <a:rPr lang="en-US" altLang="en-US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(“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ev2”);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endfunction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task run_phase ( uvm_phase phase);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seq_pkt pkt;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start(pkt)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-&gt;ev1.trigger(pkt);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process(pkt);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-&gt;ev2.trigger(pkt);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endtask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endclass:pkt_dvr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blackWhite">
          <a:xfrm>
            <a:off x="7672388" y="1338264"/>
            <a:ext cx="2819400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driver class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blackWhite">
          <a:xfrm>
            <a:off x="7712075" y="4978401"/>
            <a:ext cx="2819400" cy="6461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ev1 triggered after the start(pkt) method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24200" y="4419600"/>
            <a:ext cx="4548188" cy="84931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blackWhite">
          <a:xfrm>
            <a:off x="6858000" y="3124200"/>
            <a:ext cx="4087812" cy="1200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b="1"/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class env_cfg extends uvm_object;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//event pool declaration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uvm_event_pool event_pool;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endclass: env_cfg</a:t>
            </a:r>
          </a:p>
        </p:txBody>
      </p:sp>
    </p:spTree>
    <p:extLst>
      <p:ext uri="{BB962C8B-B14F-4D97-AF65-F5344CB8AC3E}">
        <p14:creationId xmlns:p14="http://schemas.microsoft.com/office/powerpoint/2010/main" val="1025698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Callbacks</a:t>
            </a:r>
            <a:r>
              <a:rPr lang="en-US" dirty="0"/>
              <a:t> – User Callback class</a:t>
            </a:r>
            <a:r>
              <a:rPr dirty="0"/>
              <a:t> 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537BF7-B358-4CBE-9045-3041F4DC95F1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blackWhite">
          <a:xfrm>
            <a:off x="1808163" y="1638301"/>
            <a:ext cx="8559800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class user_event_cb extends uvm_event_call_back #(trans);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// new constructor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virtual function bit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pre_trigger(uvm_event ev, trans pkt);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//change trans/data before triggering the event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endfunction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virtual function bit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post_trigger(uvm_event ev, trans pkt);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//change data/trans after triggering  the event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endfunction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endclass </a:t>
            </a:r>
            <a:endParaRPr lang="en-US" alt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blackWhite">
          <a:xfrm>
            <a:off x="7764463" y="1446054"/>
            <a:ext cx="28194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user callback</a:t>
            </a:r>
          </a:p>
        </p:txBody>
      </p:sp>
      <p:cxnSp>
        <p:nvCxnSpPr>
          <p:cNvPr id="10" name="Straight Arrow Connector 9"/>
          <p:cNvCxnSpPr>
            <a:endCxn id="11" idx="1"/>
          </p:cNvCxnSpPr>
          <p:nvPr/>
        </p:nvCxnSpPr>
        <p:spPr>
          <a:xfrm>
            <a:off x="5610225" y="3814763"/>
            <a:ext cx="2154238" cy="4111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2"/>
          <p:cNvSpPr txBox="1">
            <a:spLocks noChangeArrowheads="1"/>
          </p:cNvSpPr>
          <p:nvPr/>
        </p:nvSpPr>
        <p:spPr bwMode="blackWhite">
          <a:xfrm>
            <a:off x="7764463" y="4041775"/>
            <a:ext cx="2819400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post_trigger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blackWhite">
          <a:xfrm>
            <a:off x="7772400" y="3092450"/>
            <a:ext cx="28194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pre_trigger</a:t>
            </a:r>
          </a:p>
        </p:txBody>
      </p:sp>
      <p:cxnSp>
        <p:nvCxnSpPr>
          <p:cNvPr id="14" name="Straight Arrow Connector 13"/>
          <p:cNvCxnSpPr>
            <a:endCxn id="12" idx="1"/>
          </p:cNvCxnSpPr>
          <p:nvPr/>
        </p:nvCxnSpPr>
        <p:spPr>
          <a:xfrm>
            <a:off x="5675312" y="2746376"/>
            <a:ext cx="2097088" cy="5302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2867068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Callbacks</a:t>
            </a:r>
            <a:r>
              <a:rPr lang="en-US" dirty="0"/>
              <a:t> – Test</a:t>
            </a:r>
            <a:endParaRPr dirty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5CF5511-9E23-40AF-B327-67E6737A0C4F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blackWhite">
          <a:xfrm>
            <a:off x="1838325" y="1121688"/>
            <a:ext cx="8572500" cy="5355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class my_test extends uvm_test;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 uvm_event ev1;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 uvm_event_pool evt_pool;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 user_event_callback  my_event_cb;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+mj-lt"/>
              <a:cs typeface="Calibri Light" panose="020F03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function buid_phase(uvm_phase phase);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evt_pool=uvm_event_pool::get_global_pool();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cfg.event_pool=evt_pool;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ev1 = cfg.event_pool.get(“ev1”);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endfunction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+mj-lt"/>
              <a:cs typeface="Calibri Light" panose="020F03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virtual function void build_phase(uvm_phase phase);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  super.build_phase(phase);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 my_event_cb = user_event_cb:: type_id :: create ("my_event_cb");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en-US" altLang="en-US" sz="1800" b="1" i="1" dirty="0">
                <a:latin typeface="+mj-lt"/>
                <a:cs typeface="Calibri Light" panose="020F0302020204030204" pitchFamily="34" charset="0"/>
              </a:rPr>
              <a:t>ev1.add_callback(my_event_cb);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 // code not shown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en-US" altLang="en-US" sz="1800" b="1" i="1" dirty="0">
                <a:latin typeface="+mj-lt"/>
                <a:cs typeface="Calibri Light" panose="020F0302020204030204" pitchFamily="34" charset="0"/>
              </a:rPr>
              <a:t>ev2.delete_callback(my_event_cb);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 endfunction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latin typeface="+mj-lt"/>
                <a:cs typeface="Calibri Light" panose="020F0302020204030204" pitchFamily="34" charset="0"/>
              </a:rPr>
              <a:t>endclass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5486400" y="3048000"/>
            <a:ext cx="1203325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22"/>
          <p:cNvSpPr txBox="1">
            <a:spLocks noChangeArrowheads="1"/>
          </p:cNvSpPr>
          <p:nvPr/>
        </p:nvSpPr>
        <p:spPr bwMode="blackWhite">
          <a:xfrm>
            <a:off x="8001000" y="1230313"/>
            <a:ext cx="2819400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test</a:t>
            </a:r>
          </a:p>
        </p:txBody>
      </p:sp>
      <p:cxnSp>
        <p:nvCxnSpPr>
          <p:cNvPr id="10" name="Straight Arrow Connector 9"/>
          <p:cNvCxnSpPr>
            <a:endCxn id="12" idx="1"/>
          </p:cNvCxnSpPr>
          <p:nvPr/>
        </p:nvCxnSpPr>
        <p:spPr>
          <a:xfrm flipV="1">
            <a:off x="5029200" y="4448175"/>
            <a:ext cx="2895600" cy="7334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22"/>
          <p:cNvSpPr txBox="1">
            <a:spLocks noChangeArrowheads="1"/>
          </p:cNvSpPr>
          <p:nvPr/>
        </p:nvSpPr>
        <p:spPr bwMode="blackWhite">
          <a:xfrm>
            <a:off x="7924800" y="4264025"/>
            <a:ext cx="2819400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add callback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blackWhite">
          <a:xfrm>
            <a:off x="7924800" y="5291139"/>
            <a:ext cx="2819400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delete callback</a:t>
            </a:r>
          </a:p>
        </p:txBody>
      </p:sp>
      <p:cxnSp>
        <p:nvCxnSpPr>
          <p:cNvPr id="14" name="Straight Arrow Connector 13"/>
          <p:cNvCxnSpPr>
            <a:endCxn id="13" idx="1"/>
          </p:cNvCxnSpPr>
          <p:nvPr/>
        </p:nvCxnSpPr>
        <p:spPr>
          <a:xfrm flipV="1">
            <a:off x="5334000" y="5476083"/>
            <a:ext cx="2590800" cy="23891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blackWhite">
          <a:xfrm>
            <a:off x="6858000" y="2895600"/>
            <a:ext cx="4087812" cy="1200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b="1"/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class env_cfg extends uvm_object;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//event pool declaration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uvm_event_pool event_pool;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endclass: env_cfg</a:t>
            </a:r>
          </a:p>
        </p:txBody>
      </p:sp>
    </p:spTree>
    <p:extLst>
      <p:ext uri="{BB962C8B-B14F-4D97-AF65-F5344CB8AC3E}">
        <p14:creationId xmlns:p14="http://schemas.microsoft.com/office/powerpoint/2010/main" val="2246512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148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REGISTER ABSTRACTION LAYER (RAL)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RAL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668000" cy="48768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en-US" dirty="0"/>
          </a:p>
          <a:p>
            <a:pPr algn="just">
              <a:defRPr/>
            </a:pPr>
            <a:r>
              <a:rPr lang="en-US" altLang="en-US" sz="2000" dirty="0"/>
              <a:t>uvm_reg_cb provides some standard callback methods like </a:t>
            </a:r>
          </a:p>
          <a:p>
            <a:pPr lvl="1" algn="just">
              <a:defRPr/>
            </a:pPr>
            <a:r>
              <a:rPr lang="en-US" altLang="en-US" sz="1600" dirty="0"/>
              <a:t>pre_write</a:t>
            </a:r>
          </a:p>
          <a:p>
            <a:pPr lvl="1" algn="just">
              <a:defRPr/>
            </a:pPr>
            <a:r>
              <a:rPr lang="en-US" altLang="en-US" sz="1600" dirty="0"/>
              <a:t>pre_read</a:t>
            </a:r>
          </a:p>
          <a:p>
            <a:pPr lvl="1" algn="just">
              <a:defRPr/>
            </a:pPr>
            <a:r>
              <a:rPr lang="en-US" altLang="en-US" sz="1600" dirty="0"/>
              <a:t>post_write</a:t>
            </a:r>
          </a:p>
          <a:p>
            <a:pPr lvl="1" algn="just">
              <a:defRPr/>
            </a:pPr>
            <a:r>
              <a:rPr lang="en-US" altLang="en-US" sz="1600" dirty="0"/>
              <a:t>post_read</a:t>
            </a:r>
          </a:p>
          <a:p>
            <a:pPr lvl="1" algn="just">
              <a:defRPr/>
            </a:pPr>
            <a:r>
              <a:rPr lang="en-US" altLang="en-US" sz="1600" dirty="0"/>
              <a:t>post_predict</a:t>
            </a:r>
          </a:p>
          <a:p>
            <a:pPr algn="just">
              <a:buFont typeface="Arial" panose="020B0604020202020204" pitchFamily="34" charset="0"/>
              <a:buChar char="q"/>
              <a:defRPr/>
            </a:pPr>
            <a:endParaRPr lang="en-US" altLang="en-US" sz="2000" dirty="0"/>
          </a:p>
          <a:p>
            <a:pPr algn="just">
              <a:defRPr/>
            </a:pPr>
            <a:r>
              <a:rPr lang="en-US" altLang="en-US" sz="2000" dirty="0"/>
              <a:t>uvm_event can be used for communication from register callback class to other components like scoreboard, reference model, sequences etc.</a:t>
            </a:r>
          </a:p>
          <a:p>
            <a:pPr marL="0" indent="0" algn="just">
              <a:buNone/>
              <a:defRPr/>
            </a:pPr>
            <a:endParaRPr lang="en-US" altLang="en-US" sz="2000" dirty="0"/>
          </a:p>
          <a:p>
            <a:pPr algn="just">
              <a:defRPr/>
            </a:pPr>
            <a:r>
              <a:rPr lang="en-US" altLang="en-US" sz="2000" dirty="0"/>
              <a:t>Adopting the uvm_event for RAL to TB communication requires minimal testbench code changes and also the data delivery through uvm_event helps a great deal especially in score-boarding and reference modeling</a:t>
            </a:r>
          </a:p>
          <a:p>
            <a:pPr>
              <a:defRPr/>
            </a:pPr>
            <a:endParaRPr lang="en-US" altLang="en-US" sz="2400" dirty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ED0E725-874C-432D-B8B1-9B2E69531C0D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2514178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RAL </a:t>
            </a:r>
          </a:p>
        </p:txBody>
      </p:sp>
      <p:sp>
        <p:nvSpPr>
          <p:cNvPr id="22533" name="Text Box 5"/>
          <p:cNvSpPr>
            <a:spLocks noGrp="1" noChangeArrowheads="1"/>
          </p:cNvSpPr>
          <p:nvPr>
            <p:ph idx="1"/>
          </p:nvPr>
        </p:nvSpPr>
        <p:spPr bwMode="blackWhite">
          <a:xfrm>
            <a:off x="1725614" y="1412876"/>
            <a:ext cx="7724775" cy="4524375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class trans_capture_cb extends uvm_reg_cbs;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uvm_event#(uvm_reg_item) wr_event;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uvm_event#(uvm_reg_item) rd_event;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//new constructor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virtual function void post_write(uvm_reg_item rw);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wr_event = cfg.event_pool.get(“reg_write_event”);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wr_event.trigger(rw);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endfunction 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virtual function void post_read(uvm_reg_item rw);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rd_event = cfg.event_pool.get(“reg_read_event”);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rd_event.trigger(rw);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endfunction 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endclass : trans_capture_cb 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EDC542-470B-4A7A-AABA-9B415BF3B14D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blackWhite">
          <a:xfrm>
            <a:off x="8001000" y="1300244"/>
            <a:ext cx="24003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register callback class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blackWhite">
          <a:xfrm>
            <a:off x="7453313" y="3436938"/>
            <a:ext cx="3078162" cy="6461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triggering write event with packet as parameter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blackWhite">
          <a:xfrm>
            <a:off x="7453313" y="5291138"/>
            <a:ext cx="3078162" cy="6461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triggering read event with packet as parameter</a:t>
            </a:r>
          </a:p>
        </p:txBody>
      </p:sp>
      <p:cxnSp>
        <p:nvCxnSpPr>
          <p:cNvPr id="11" name="Straight Arrow Connector 10"/>
          <p:cNvCxnSpPr>
            <a:endCxn id="10" idx="1"/>
          </p:cNvCxnSpPr>
          <p:nvPr/>
        </p:nvCxnSpPr>
        <p:spPr>
          <a:xfrm>
            <a:off x="4572000" y="4724400"/>
            <a:ext cx="2881313" cy="8897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9" idx="1"/>
          </p:cNvCxnSpPr>
          <p:nvPr/>
        </p:nvCxnSpPr>
        <p:spPr>
          <a:xfrm>
            <a:off x="4572000" y="3352800"/>
            <a:ext cx="2881313" cy="4071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3366855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RAL </a:t>
            </a:r>
          </a:p>
        </p:txBody>
      </p:sp>
      <p:sp>
        <p:nvSpPr>
          <p:cNvPr id="23557" name="Text Box 5"/>
          <p:cNvSpPr>
            <a:spLocks noGrp="1" noChangeArrowheads="1"/>
          </p:cNvSpPr>
          <p:nvPr>
            <p:ph idx="1"/>
          </p:nvPr>
        </p:nvSpPr>
        <p:spPr bwMode="blackWhite">
          <a:xfrm>
            <a:off x="1716087" y="1295400"/>
            <a:ext cx="8382000" cy="5078413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class ref_model extends uvm_component;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uvm_event#(uvm_reg_item) wr_event;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uvm_reg_item reg_wr;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uvm_object reg_obj;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//new constructor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virtual function void build_phase(uvm_phase);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wr_event = cfg.event_pool.get(“reg_write_event”);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endfunction : build_phase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task run_phase()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forever begin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wr_event.wait_ptrigger_data(reg_obj);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  if(!$cast(reg_wr, reg_obj)) begin `uvm_fatal(…) end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     process_wr_pkt(reg_wr);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  end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end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endtask 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endclass  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6E6B48-9ECA-4A32-BAFA-94257408D656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blackWhite">
          <a:xfrm>
            <a:off x="8229600" y="4038600"/>
            <a:ext cx="3106737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capturing event from RAL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07087" y="4222750"/>
            <a:ext cx="2246313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"/>
          <p:cNvSpPr txBox="1">
            <a:spLocks noChangeArrowheads="1"/>
          </p:cNvSpPr>
          <p:nvPr/>
        </p:nvSpPr>
        <p:spPr bwMode="blackWhite">
          <a:xfrm>
            <a:off x="7543800" y="2286000"/>
            <a:ext cx="4267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b="1"/>
            </a:lvl1pPr>
          </a:lstStyle>
          <a:p>
            <a:pPr algn="l">
              <a:spcBef>
                <a:spcPct val="0"/>
              </a:spcBef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trans_capture_cb trans_cap_cb;</a:t>
            </a:r>
          </a:p>
          <a:p>
            <a:pPr algn="l">
              <a:spcBef>
                <a:spcPct val="0"/>
              </a:spcBef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trans_cap_cb = new(…);</a:t>
            </a:r>
          </a:p>
          <a:p>
            <a:pPr algn="l">
              <a:spcBef>
                <a:spcPct val="0"/>
              </a:spcBef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uvm_reg_cb::add(env.reg_model.reg*, trans_cap_cb);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blackWhite">
          <a:xfrm>
            <a:off x="8534400" y="1447800"/>
            <a:ext cx="310673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1728124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148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RESET AWARE TESTBENCH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Reset Aware Testbench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10363200" cy="4876800"/>
          </a:xfrm>
        </p:spPr>
        <p:txBody>
          <a:bodyPr/>
          <a:lstStyle/>
          <a:p>
            <a:pPr algn="just">
              <a:defRPr/>
            </a:pPr>
            <a:r>
              <a:rPr lang="en-US" sz="2000" dirty="0"/>
              <a:t>Handling on-the-fly reset is one of the challenges in the testbench design</a:t>
            </a:r>
          </a:p>
          <a:p>
            <a:pPr algn="just">
              <a:defRPr/>
            </a:pPr>
            <a:endParaRPr lang="en-US" sz="2000" dirty="0"/>
          </a:p>
          <a:p>
            <a:pPr algn="just">
              <a:defRPr/>
            </a:pPr>
            <a:r>
              <a:rPr lang="en-US" sz="2000" dirty="0"/>
              <a:t>The UVM methodology does not define how an on-the-fly reset must be handled</a:t>
            </a:r>
          </a:p>
          <a:p>
            <a:pPr algn="just">
              <a:defRPr/>
            </a:pPr>
            <a:endParaRPr lang="en-US" sz="2000" dirty="0"/>
          </a:p>
          <a:p>
            <a:pPr algn="just">
              <a:defRPr/>
            </a:pPr>
            <a:r>
              <a:rPr lang="en-US" sz="2000" dirty="0"/>
              <a:t>The reset is a major disruptive event which can occur at any point of time, it’s very important to ensure that the chip exists out of reset and resumes normal operation without any issue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1EF30F-CFAA-4F41-8B84-B63BF4595AFA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27233912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Reset Aware Testbench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1125200" cy="480059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500" dirty="0"/>
              <a:t>Here is how the 4 major components Driver, Monitor, Scoreboard and Sequences must behave on capturing the reset event:</a:t>
            </a:r>
          </a:p>
          <a:p>
            <a:pPr marL="0" indent="0">
              <a:buNone/>
            </a:pPr>
            <a:endParaRPr lang="en-US" sz="5500" b="1" dirty="0"/>
          </a:p>
          <a:p>
            <a:r>
              <a:rPr lang="en-US" sz="5500" b="1" dirty="0"/>
              <a:t>Driver:</a:t>
            </a:r>
            <a:r>
              <a:rPr lang="en-US" sz="5500" dirty="0"/>
              <a:t>   </a:t>
            </a:r>
          </a:p>
          <a:p>
            <a:pPr lvl="1"/>
            <a:r>
              <a:rPr lang="en-US" sz="5500" dirty="0"/>
              <a:t>Should not drive data under reset and wait until reset is removed.  </a:t>
            </a:r>
          </a:p>
          <a:p>
            <a:pPr>
              <a:buNone/>
            </a:pPr>
            <a:r>
              <a:rPr lang="en-US" sz="5500" b="1" dirty="0"/>
              <a:t> </a:t>
            </a:r>
            <a:endParaRPr lang="en-US" sz="5500" dirty="0"/>
          </a:p>
          <a:p>
            <a:r>
              <a:rPr lang="en-US" sz="5500" b="1" dirty="0"/>
              <a:t>Monitor</a:t>
            </a:r>
            <a:r>
              <a:rPr lang="en-US" sz="5500" dirty="0"/>
              <a:t>: </a:t>
            </a:r>
          </a:p>
          <a:p>
            <a:pPr lvl="1"/>
            <a:r>
              <a:rPr lang="en-US" sz="5500" dirty="0"/>
              <a:t>Should be monitoring the bus and trigger report error for conditions on bus which are not expected under reset. </a:t>
            </a:r>
          </a:p>
          <a:p>
            <a:pPr lvl="1"/>
            <a:r>
              <a:rPr lang="en-US" sz="5500" dirty="0"/>
              <a:t>Should treat the bus data as invalid if a reset is applied in between a transaction. </a:t>
            </a:r>
          </a:p>
          <a:p>
            <a:pPr>
              <a:buNone/>
            </a:pPr>
            <a:r>
              <a:rPr lang="en-US" sz="5500" dirty="0"/>
              <a:t> </a:t>
            </a:r>
          </a:p>
          <a:p>
            <a:r>
              <a:rPr lang="en-US" sz="5500" b="1" dirty="0"/>
              <a:t>Scoreboard</a:t>
            </a:r>
            <a:r>
              <a:rPr lang="en-US" sz="5500" dirty="0"/>
              <a:t>: </a:t>
            </a:r>
          </a:p>
          <a:p>
            <a:pPr lvl="1"/>
            <a:r>
              <a:rPr lang="en-US" sz="5500" dirty="0"/>
              <a:t>On application of the reset, all FIFO’s must be flushed. </a:t>
            </a:r>
          </a:p>
          <a:p>
            <a:pPr>
              <a:buNone/>
            </a:pPr>
            <a:endParaRPr lang="en-US" sz="5500" dirty="0"/>
          </a:p>
          <a:p>
            <a:r>
              <a:rPr lang="en-US" sz="5500" b="1" dirty="0"/>
              <a:t>Sequences</a:t>
            </a:r>
            <a:r>
              <a:rPr lang="en-US" sz="5500" dirty="0"/>
              <a:t>: </a:t>
            </a:r>
          </a:p>
          <a:p>
            <a:pPr lvl="1"/>
            <a:r>
              <a:rPr lang="en-US" sz="5500" dirty="0"/>
              <a:t>Immediately after reset, the configuration sequence should be driven before driving any other sequence.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10210800" cy="4876800"/>
          </a:xfrm>
        </p:spPr>
        <p:txBody>
          <a:bodyPr/>
          <a:lstStyle/>
          <a:p>
            <a:pPr algn="just">
              <a:defRPr/>
            </a:pPr>
            <a:r>
              <a:rPr lang="en-US" altLang="en-US" sz="2000" dirty="0"/>
              <a:t>In a verification environment, the test-bench components often communicate in a synchronized manner, to effectively implement the time accurate checks</a:t>
            </a:r>
          </a:p>
          <a:p>
            <a:pPr algn="just">
              <a:defRPr/>
            </a:pPr>
            <a:endParaRPr lang="en-US" altLang="en-US" sz="2000" dirty="0"/>
          </a:p>
          <a:p>
            <a:pPr algn="just">
              <a:defRPr/>
            </a:pPr>
            <a:r>
              <a:rPr lang="en-US" altLang="en-US" sz="2000" dirty="0"/>
              <a:t>System Verilog events are dedicated and are widely used data types to achieve the desired synchronized communication between the components</a:t>
            </a:r>
          </a:p>
          <a:p>
            <a:pPr algn="just">
              <a:defRPr/>
            </a:pPr>
            <a:endParaRPr lang="en-US" altLang="en-US" sz="2000" dirty="0"/>
          </a:p>
          <a:p>
            <a:pPr algn="just">
              <a:defRPr/>
            </a:pPr>
            <a:r>
              <a:rPr lang="en-US" altLang="en-US" sz="2000" dirty="0"/>
              <a:t>UVM library has a built-in dedicated class around System Verilog events which has broaden the application and usage of event based communication</a:t>
            </a:r>
          </a:p>
          <a:p>
            <a:pPr algn="just">
              <a:defRPr/>
            </a:pPr>
            <a:endParaRPr lang="en-US" altLang="en-US" sz="2000" i="1" dirty="0"/>
          </a:p>
          <a:p>
            <a:pPr algn="just">
              <a:defRPr/>
            </a:pPr>
            <a:r>
              <a:rPr lang="en-US" altLang="en-US" sz="2000" dirty="0"/>
              <a:t>This paper is a collective case study of projects, highlighting the usage and benefits of uvm_event</a:t>
            </a:r>
            <a:endParaRPr lang="en-US" altLang="en-US" sz="2000" i="1" dirty="0"/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en-US" dirty="0"/>
          </a:p>
          <a:p>
            <a:pPr marL="0" indent="0" algn="just">
              <a:buNone/>
              <a:defRPr/>
            </a:pPr>
            <a:endParaRPr lang="en-US" altLang="en-US" sz="2400" i="1" dirty="0"/>
          </a:p>
          <a:p>
            <a:pPr marL="0" indent="0" algn="just">
              <a:buNone/>
              <a:defRPr/>
            </a:pPr>
            <a:endParaRPr lang="en-US" altLang="en-US" sz="2400" i="1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CCDD30-4BD6-4329-8102-6A55C906F32C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242889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516" y="1252020"/>
            <a:ext cx="9137648" cy="5083447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sz="1200" dirty="0">
              <a:latin typeface="+mj-lt"/>
            </a:endParaRPr>
          </a:p>
          <a:p>
            <a:pPr algn="ctr">
              <a:defRPr/>
            </a:pPr>
            <a:endParaRPr lang="en-US" sz="1200" dirty="0">
              <a:latin typeface="+mj-lt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4919664" y="6492673"/>
            <a:ext cx="2336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004295-0969-4FEC-B30B-8E79E11A02C3}" type="slidenum">
              <a:rPr lang="en-US" altLang="en-US" smtClean="0">
                <a:latin typeface="+mj-lt"/>
              </a:rPr>
              <a:pPr/>
              <a:t>30</a:t>
            </a:fld>
            <a:endParaRPr lang="en-US" altLang="en-US" dirty="0">
              <a:latin typeface="+mj-lt"/>
            </a:endParaRPr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1524000" y="-138500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200" dirty="0">
              <a:latin typeface="+mj-lt"/>
            </a:endParaRPr>
          </a:p>
        </p:txBody>
      </p:sp>
      <p:cxnSp>
        <p:nvCxnSpPr>
          <p:cNvPr id="247" name="Straight Connector 246"/>
          <p:cNvCxnSpPr/>
          <p:nvPr/>
        </p:nvCxnSpPr>
        <p:spPr bwMode="auto">
          <a:xfrm>
            <a:off x="4488430" y="1966783"/>
            <a:ext cx="3282" cy="3905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 bwMode="auto">
          <a:xfrm>
            <a:off x="4713855" y="1996946"/>
            <a:ext cx="3282" cy="38771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 bwMode="auto">
          <a:xfrm>
            <a:off x="5526654" y="1954083"/>
            <a:ext cx="21335" cy="39714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 bwMode="auto">
          <a:xfrm>
            <a:off x="5044055" y="1965195"/>
            <a:ext cx="18053" cy="39466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 bwMode="auto">
          <a:xfrm>
            <a:off x="3318442" y="1990596"/>
            <a:ext cx="0" cy="38638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 bwMode="auto">
          <a:xfrm>
            <a:off x="3723254" y="1990596"/>
            <a:ext cx="0" cy="38638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 bwMode="auto">
          <a:xfrm>
            <a:off x="3918517" y="1990596"/>
            <a:ext cx="0" cy="38638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ectangle 253"/>
          <p:cNvSpPr/>
          <p:nvPr/>
        </p:nvSpPr>
        <p:spPr bwMode="auto">
          <a:xfrm>
            <a:off x="2302441" y="1990596"/>
            <a:ext cx="695827" cy="386388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latin typeface="+mj-lt"/>
            </a:endParaRPr>
          </a:p>
        </p:txBody>
      </p:sp>
      <p:sp>
        <p:nvSpPr>
          <p:cNvPr id="16399" name="TextBox 254"/>
          <p:cNvSpPr txBox="1">
            <a:spLocks noChangeArrowheads="1"/>
          </p:cNvSpPr>
          <p:nvPr/>
        </p:nvSpPr>
        <p:spPr bwMode="auto">
          <a:xfrm rot="-5400000">
            <a:off x="1100771" y="3668014"/>
            <a:ext cx="30762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solidFill>
                  <a:schemeClr val="bg1"/>
                </a:solidFill>
                <a:latin typeface="+mj-lt"/>
              </a:rPr>
              <a:t>Virtual Sequencer</a:t>
            </a:r>
          </a:p>
        </p:txBody>
      </p:sp>
      <p:sp>
        <p:nvSpPr>
          <p:cNvPr id="256" name="Rectangle 255"/>
          <p:cNvSpPr/>
          <p:nvPr/>
        </p:nvSpPr>
        <p:spPr bwMode="auto">
          <a:xfrm>
            <a:off x="3318441" y="3479669"/>
            <a:ext cx="1457298" cy="76119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latin typeface="+mj-lt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3723253" y="4773482"/>
            <a:ext cx="800857" cy="76119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latin typeface="+mj-lt"/>
            </a:endParaRPr>
          </a:p>
        </p:txBody>
      </p:sp>
      <p:cxnSp>
        <p:nvCxnSpPr>
          <p:cNvPr id="258" name="Straight Arrow Connector 257"/>
          <p:cNvCxnSpPr/>
          <p:nvPr/>
        </p:nvCxnSpPr>
        <p:spPr bwMode="auto">
          <a:xfrm>
            <a:off x="2937442" y="2373183"/>
            <a:ext cx="367607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/>
          <p:nvPr/>
        </p:nvCxnSpPr>
        <p:spPr bwMode="auto">
          <a:xfrm>
            <a:off x="2975543" y="3813045"/>
            <a:ext cx="351196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/>
          <p:nvPr/>
        </p:nvCxnSpPr>
        <p:spPr bwMode="auto">
          <a:xfrm>
            <a:off x="2962842" y="5138608"/>
            <a:ext cx="367607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5" name="TextBox 260"/>
          <p:cNvSpPr txBox="1">
            <a:spLocks noChangeArrowheads="1"/>
          </p:cNvSpPr>
          <p:nvPr/>
        </p:nvSpPr>
        <p:spPr bwMode="auto">
          <a:xfrm>
            <a:off x="3161280" y="5605334"/>
            <a:ext cx="397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latin typeface="+mj-lt"/>
              </a:rPr>
              <a:t>t1</a:t>
            </a:r>
          </a:p>
        </p:txBody>
      </p:sp>
      <p:sp>
        <p:nvSpPr>
          <p:cNvPr id="16406" name="TextBox 261"/>
          <p:cNvSpPr txBox="1">
            <a:spLocks noChangeArrowheads="1"/>
          </p:cNvSpPr>
          <p:nvPr/>
        </p:nvSpPr>
        <p:spPr bwMode="auto">
          <a:xfrm>
            <a:off x="3550216" y="5598984"/>
            <a:ext cx="3987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latin typeface="+mj-lt"/>
              </a:rPr>
              <a:t>t2</a:t>
            </a:r>
          </a:p>
        </p:txBody>
      </p:sp>
      <p:sp>
        <p:nvSpPr>
          <p:cNvPr id="16407" name="TextBox 262"/>
          <p:cNvSpPr txBox="1">
            <a:spLocks noChangeArrowheads="1"/>
          </p:cNvSpPr>
          <p:nvPr/>
        </p:nvSpPr>
        <p:spPr bwMode="auto">
          <a:xfrm>
            <a:off x="3767705" y="5602159"/>
            <a:ext cx="397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latin typeface="+mj-lt"/>
              </a:rPr>
              <a:t>t3</a:t>
            </a:r>
          </a:p>
        </p:txBody>
      </p:sp>
      <p:sp>
        <p:nvSpPr>
          <p:cNvPr id="16408" name="TextBox 263"/>
          <p:cNvSpPr txBox="1">
            <a:spLocks noChangeArrowheads="1"/>
          </p:cNvSpPr>
          <p:nvPr/>
        </p:nvSpPr>
        <p:spPr bwMode="auto">
          <a:xfrm>
            <a:off x="4021705" y="5605334"/>
            <a:ext cx="3987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latin typeface="+mj-lt"/>
              </a:rPr>
              <a:t>t4</a:t>
            </a:r>
          </a:p>
        </p:txBody>
      </p:sp>
      <p:sp>
        <p:nvSpPr>
          <p:cNvPr id="16409" name="TextBox 264"/>
          <p:cNvSpPr txBox="1">
            <a:spLocks noChangeArrowheads="1"/>
          </p:cNvSpPr>
          <p:nvPr/>
        </p:nvSpPr>
        <p:spPr bwMode="auto">
          <a:xfrm rot="-5400000">
            <a:off x="3399513" y="3617032"/>
            <a:ext cx="729752" cy="47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solidFill>
                  <a:schemeClr val="bg1"/>
                </a:solidFill>
                <a:latin typeface="+mj-lt"/>
              </a:rPr>
              <a:t>Agent1 Seq</a:t>
            </a:r>
          </a:p>
        </p:txBody>
      </p:sp>
      <p:sp>
        <p:nvSpPr>
          <p:cNvPr id="16410" name="TextBox 265"/>
          <p:cNvSpPr txBox="1">
            <a:spLocks noChangeArrowheads="1"/>
          </p:cNvSpPr>
          <p:nvPr/>
        </p:nvSpPr>
        <p:spPr bwMode="auto">
          <a:xfrm rot="-5400000">
            <a:off x="3579694" y="4874332"/>
            <a:ext cx="729752" cy="47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solidFill>
                  <a:schemeClr val="bg1"/>
                </a:solidFill>
                <a:latin typeface="+mj-lt"/>
              </a:rPr>
              <a:t>Agent2 Seq</a:t>
            </a:r>
          </a:p>
        </p:txBody>
      </p:sp>
      <p:sp>
        <p:nvSpPr>
          <p:cNvPr id="268" name="TextBox 267"/>
          <p:cNvSpPr txBox="1"/>
          <p:nvPr/>
        </p:nvSpPr>
        <p:spPr bwMode="auto">
          <a:xfrm rot="16200000">
            <a:off x="4914711" y="4920285"/>
            <a:ext cx="815801" cy="53171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 sz="1200" b="1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latin typeface="+mj-lt"/>
              </a:rPr>
              <a:t>AGent2 Config seq</a:t>
            </a:r>
          </a:p>
        </p:txBody>
      </p:sp>
      <p:sp>
        <p:nvSpPr>
          <p:cNvPr id="270" name="TextBox 269"/>
          <p:cNvSpPr txBox="1"/>
          <p:nvPr/>
        </p:nvSpPr>
        <p:spPr bwMode="auto">
          <a:xfrm rot="16200000">
            <a:off x="4896331" y="3625807"/>
            <a:ext cx="814145" cy="52187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 sz="1200" b="1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latin typeface="+mj-lt"/>
              </a:rPr>
              <a:t>AGent1 Config seq</a:t>
            </a:r>
          </a:p>
        </p:txBody>
      </p:sp>
      <p:cxnSp>
        <p:nvCxnSpPr>
          <p:cNvPr id="271" name="Straight Arrow Connector 270"/>
          <p:cNvCxnSpPr/>
          <p:nvPr/>
        </p:nvCxnSpPr>
        <p:spPr bwMode="auto">
          <a:xfrm>
            <a:off x="5564754" y="2304920"/>
            <a:ext cx="362683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 271"/>
          <p:cNvSpPr/>
          <p:nvPr/>
        </p:nvSpPr>
        <p:spPr bwMode="auto">
          <a:xfrm>
            <a:off x="5902891" y="2182683"/>
            <a:ext cx="1089691" cy="2746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Reset Driver</a:t>
            </a:r>
          </a:p>
        </p:txBody>
      </p:sp>
      <p:sp>
        <p:nvSpPr>
          <p:cNvPr id="273" name="Rectangle 272"/>
          <p:cNvSpPr/>
          <p:nvPr/>
        </p:nvSpPr>
        <p:spPr bwMode="auto">
          <a:xfrm>
            <a:off x="5920353" y="3551108"/>
            <a:ext cx="1089691" cy="3392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Agent1 Driver</a:t>
            </a:r>
          </a:p>
        </p:txBody>
      </p:sp>
      <p:cxnSp>
        <p:nvCxnSpPr>
          <p:cNvPr id="274" name="Straight Arrow Connector 273"/>
          <p:cNvCxnSpPr/>
          <p:nvPr/>
        </p:nvCxnSpPr>
        <p:spPr bwMode="auto">
          <a:xfrm>
            <a:off x="5571104" y="3722558"/>
            <a:ext cx="361042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Left Brace 274"/>
          <p:cNvSpPr/>
          <p:nvPr/>
        </p:nvSpPr>
        <p:spPr bwMode="auto">
          <a:xfrm rot="5400000">
            <a:off x="3951612" y="1735250"/>
            <a:ext cx="196921" cy="278988"/>
          </a:xfrm>
          <a:prstGeom prst="leftBrace">
            <a:avLst>
              <a:gd name="adj1" fmla="val 8333"/>
              <a:gd name="adj2" fmla="val 499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ln>
                <a:solidFill>
                  <a:srgbClr val="FF0000"/>
                </a:solidFill>
              </a:ln>
              <a:latin typeface="+mj-lt"/>
            </a:endParaRPr>
          </a:p>
        </p:txBody>
      </p:sp>
      <p:sp>
        <p:nvSpPr>
          <p:cNvPr id="16418" name="TextBox 275"/>
          <p:cNvSpPr txBox="1">
            <a:spLocks noChangeArrowheads="1"/>
          </p:cNvSpPr>
          <p:nvPr/>
        </p:nvSpPr>
        <p:spPr bwMode="auto">
          <a:xfrm>
            <a:off x="1840272" y="1508783"/>
            <a:ext cx="441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latin typeface="+mj-lt"/>
              </a:rPr>
              <a:t>Can be Global reset seq  or Agent 1 reset seq   or Agent 2 reset seq</a:t>
            </a:r>
          </a:p>
        </p:txBody>
      </p:sp>
      <p:sp>
        <p:nvSpPr>
          <p:cNvPr id="16419" name="TextBox 276"/>
          <p:cNvSpPr txBox="1">
            <a:spLocks noChangeArrowheads="1"/>
          </p:cNvSpPr>
          <p:nvPr/>
        </p:nvSpPr>
        <p:spPr bwMode="auto">
          <a:xfrm>
            <a:off x="4670991" y="5946646"/>
            <a:ext cx="39862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latin typeface="+mj-lt"/>
              </a:rPr>
              <a:t>Configuration sequences driven immediately after reset</a:t>
            </a:r>
          </a:p>
        </p:txBody>
      </p:sp>
      <p:sp>
        <p:nvSpPr>
          <p:cNvPr id="278" name="Right Brace 277"/>
          <p:cNvSpPr/>
          <p:nvPr/>
        </p:nvSpPr>
        <p:spPr bwMode="auto">
          <a:xfrm rot="5400000">
            <a:off x="5199151" y="5580413"/>
            <a:ext cx="208502" cy="52187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latin typeface="+mj-lt"/>
            </a:endParaRPr>
          </a:p>
        </p:txBody>
      </p:sp>
      <p:sp>
        <p:nvSpPr>
          <p:cNvPr id="279" name="Right Arrow 278"/>
          <p:cNvSpPr/>
          <p:nvPr/>
        </p:nvSpPr>
        <p:spPr bwMode="auto">
          <a:xfrm rot="5400000">
            <a:off x="4048898" y="5927389"/>
            <a:ext cx="268075" cy="10338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422" name="TextBox 279"/>
          <p:cNvSpPr txBox="1">
            <a:spLocks noChangeArrowheads="1"/>
          </p:cNvSpPr>
          <p:nvPr/>
        </p:nvSpPr>
        <p:spPr bwMode="auto">
          <a:xfrm>
            <a:off x="1460569" y="6139907"/>
            <a:ext cx="35480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latin typeface="+mj-lt"/>
              </a:rPr>
              <a:t>Agent must end its current seq on reset assertion</a:t>
            </a:r>
          </a:p>
        </p:txBody>
      </p:sp>
      <p:cxnSp>
        <p:nvCxnSpPr>
          <p:cNvPr id="281" name="Straight Connector 280"/>
          <p:cNvCxnSpPr/>
          <p:nvPr/>
        </p:nvCxnSpPr>
        <p:spPr bwMode="auto">
          <a:xfrm>
            <a:off x="4175692" y="1990595"/>
            <a:ext cx="4923" cy="39052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Rectangle 281"/>
          <p:cNvSpPr/>
          <p:nvPr/>
        </p:nvSpPr>
        <p:spPr bwMode="auto">
          <a:xfrm>
            <a:off x="3921691" y="2095371"/>
            <a:ext cx="287192" cy="759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latin typeface="+mj-lt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3934392" y="2223958"/>
            <a:ext cx="285551" cy="759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latin typeface="+mj-lt"/>
            </a:endParaRPr>
          </a:p>
        </p:txBody>
      </p:sp>
      <p:sp>
        <p:nvSpPr>
          <p:cNvPr id="284" name="TextBox 283"/>
          <p:cNvSpPr txBox="1"/>
          <p:nvPr/>
        </p:nvSpPr>
        <p:spPr bwMode="auto">
          <a:xfrm rot="16200000">
            <a:off x="3554365" y="2322995"/>
            <a:ext cx="1012718" cy="34791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 sz="1200" b="1"/>
            </a:lvl1pPr>
          </a:lstStyle>
          <a:p>
            <a:pPr>
              <a:defRPr/>
            </a:pPr>
            <a:r>
              <a:rPr lang="en-US" dirty="0">
                <a:latin typeface="+mj-lt"/>
              </a:rPr>
              <a:t>Reset Seqs</a:t>
            </a:r>
          </a:p>
        </p:txBody>
      </p:sp>
      <p:sp>
        <p:nvSpPr>
          <p:cNvPr id="16427" name="TextBox 284"/>
          <p:cNvSpPr txBox="1">
            <a:spLocks noChangeArrowheads="1"/>
          </p:cNvSpPr>
          <p:nvPr/>
        </p:nvSpPr>
        <p:spPr bwMode="auto">
          <a:xfrm>
            <a:off x="4336030" y="5611684"/>
            <a:ext cx="397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latin typeface="+mj-lt"/>
              </a:rPr>
              <a:t>t5</a:t>
            </a:r>
          </a:p>
        </p:txBody>
      </p:sp>
      <p:sp>
        <p:nvSpPr>
          <p:cNvPr id="16428" name="TextBox 285"/>
          <p:cNvSpPr txBox="1">
            <a:spLocks noChangeArrowheads="1"/>
          </p:cNvSpPr>
          <p:nvPr/>
        </p:nvSpPr>
        <p:spPr bwMode="auto">
          <a:xfrm>
            <a:off x="4574155" y="5600571"/>
            <a:ext cx="397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1" dirty="0">
                <a:latin typeface="+mj-lt"/>
              </a:rPr>
              <a:t>t6</a:t>
            </a:r>
          </a:p>
        </p:txBody>
      </p:sp>
      <p:sp>
        <p:nvSpPr>
          <p:cNvPr id="287" name="Rectangle 286"/>
          <p:cNvSpPr/>
          <p:nvPr/>
        </p:nvSpPr>
        <p:spPr bwMode="auto">
          <a:xfrm>
            <a:off x="5920353" y="4998907"/>
            <a:ext cx="1089691" cy="355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Agent2 Driver</a:t>
            </a:r>
          </a:p>
        </p:txBody>
      </p:sp>
      <p:cxnSp>
        <p:nvCxnSpPr>
          <p:cNvPr id="288" name="Straight Arrow Connector 287"/>
          <p:cNvCxnSpPr/>
          <p:nvPr/>
        </p:nvCxnSpPr>
        <p:spPr bwMode="auto">
          <a:xfrm>
            <a:off x="5574279" y="5202108"/>
            <a:ext cx="362683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Left-Right Arrow 288"/>
          <p:cNvSpPr/>
          <p:nvPr/>
        </p:nvSpPr>
        <p:spPr bwMode="auto">
          <a:xfrm>
            <a:off x="6974455" y="2117596"/>
            <a:ext cx="1506530" cy="355776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Reset IF</a:t>
            </a:r>
          </a:p>
        </p:txBody>
      </p:sp>
      <p:sp>
        <p:nvSpPr>
          <p:cNvPr id="290" name="Left-Right Arrow 289"/>
          <p:cNvSpPr/>
          <p:nvPr/>
        </p:nvSpPr>
        <p:spPr bwMode="auto">
          <a:xfrm>
            <a:off x="6974455" y="3559046"/>
            <a:ext cx="1506530" cy="354121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Agent 1</a:t>
            </a:r>
          </a:p>
        </p:txBody>
      </p:sp>
      <p:sp>
        <p:nvSpPr>
          <p:cNvPr id="291" name="Left-Right Arrow 290"/>
          <p:cNvSpPr/>
          <p:nvPr/>
        </p:nvSpPr>
        <p:spPr bwMode="auto">
          <a:xfrm>
            <a:off x="6974455" y="4998907"/>
            <a:ext cx="1506530" cy="355775"/>
          </a:xfrm>
          <a:prstGeom prst="left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Agent 2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6841105" y="1390520"/>
            <a:ext cx="1086409" cy="3607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Reset Monitor</a:t>
            </a:r>
          </a:p>
        </p:txBody>
      </p:sp>
      <p:sp>
        <p:nvSpPr>
          <p:cNvPr id="293" name="Down Arrow 292"/>
          <p:cNvSpPr/>
          <p:nvPr/>
        </p:nvSpPr>
        <p:spPr bwMode="auto">
          <a:xfrm flipV="1">
            <a:off x="7179243" y="1765169"/>
            <a:ext cx="382376" cy="46664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latin typeface="+mj-lt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6841104" y="2808159"/>
            <a:ext cx="1117590" cy="3855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Agent 1 Monitor</a:t>
            </a:r>
          </a:p>
        </p:txBody>
      </p:sp>
      <p:sp>
        <p:nvSpPr>
          <p:cNvPr id="295" name="Down Arrow 294"/>
          <p:cNvSpPr/>
          <p:nvPr/>
        </p:nvSpPr>
        <p:spPr bwMode="auto">
          <a:xfrm flipV="1">
            <a:off x="7169718" y="3193919"/>
            <a:ext cx="384017" cy="468299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200" b="1" dirty="0">
              <a:latin typeface="+mj-lt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6869680" y="4190871"/>
            <a:ext cx="1088050" cy="4401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Agent 2 Monitor</a:t>
            </a:r>
          </a:p>
        </p:txBody>
      </p:sp>
      <p:sp>
        <p:nvSpPr>
          <p:cNvPr id="297" name="Down Arrow 296"/>
          <p:cNvSpPr/>
          <p:nvPr/>
        </p:nvSpPr>
        <p:spPr bwMode="auto">
          <a:xfrm flipV="1">
            <a:off x="7198293" y="4630607"/>
            <a:ext cx="384017" cy="46664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>
              <a:latin typeface="+mj-lt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8431780" y="1954082"/>
            <a:ext cx="1303034" cy="389035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DUT</a:t>
            </a:r>
          </a:p>
        </p:txBody>
      </p:sp>
      <p:sp>
        <p:nvSpPr>
          <p:cNvPr id="299" name="Oval Callout 298"/>
          <p:cNvSpPr/>
          <p:nvPr/>
        </p:nvSpPr>
        <p:spPr bwMode="auto">
          <a:xfrm>
            <a:off x="8144443" y="988484"/>
            <a:ext cx="2722559" cy="787799"/>
          </a:xfrm>
          <a:prstGeom prst="wedgeEllipseCallout">
            <a:avLst>
              <a:gd name="adj1" fmla="val -57797"/>
              <a:gd name="adj2" fmla="val 1034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How to propagate the monitored reset to other components of testbench?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© Accellera Systems Initiative</a:t>
            </a:r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>
              <a:defRPr/>
            </a:pPr>
            <a:r>
              <a:rPr dirty="0"/>
              <a:t>Reset Aware Testbench</a:t>
            </a:r>
          </a:p>
        </p:txBody>
      </p:sp>
    </p:spTree>
    <p:extLst>
      <p:ext uri="{BB962C8B-B14F-4D97-AF65-F5344CB8AC3E}">
        <p14:creationId xmlns:p14="http://schemas.microsoft.com/office/powerpoint/2010/main" val="3273995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Reset Aware Testbench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blackWhite">
          <a:xfrm>
            <a:off x="1703389" y="1371600"/>
            <a:ext cx="8607425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virtual function void build_phase(uvm_phase);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global_reset_ev = cfg.event_pool.get(“global_reset”);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agentX_reset_ev = cfg.event_pool.get(“agentX_reset”); 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endfunction : build_phase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task run_phase()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forever begin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 fork 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agentX_reset_ev.wait_ptrigger();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 global_reset_ev.wait_ptrigger();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 join_any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  reset_procedure();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 end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...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endtask </a:t>
            </a:r>
            <a:endParaRPr lang="en-US" alt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blackWhite">
          <a:xfrm>
            <a:off x="8305800" y="1295399"/>
            <a:ext cx="3449637" cy="3714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In reset aware components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cxnSp>
        <p:nvCxnSpPr>
          <p:cNvPr id="10" name="Straight Arrow Connector 9"/>
          <p:cNvCxnSpPr>
            <a:endCxn id="11" idx="1"/>
          </p:cNvCxnSpPr>
          <p:nvPr/>
        </p:nvCxnSpPr>
        <p:spPr>
          <a:xfrm>
            <a:off x="5410200" y="4572000"/>
            <a:ext cx="2895599" cy="2537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2"/>
          <p:cNvSpPr txBox="1">
            <a:spLocks noChangeArrowheads="1"/>
          </p:cNvSpPr>
          <p:nvPr/>
        </p:nvSpPr>
        <p:spPr bwMode="blackWhite">
          <a:xfrm>
            <a:off x="8305799" y="4641056"/>
            <a:ext cx="344963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  <a:cs typeface="+mn-cs"/>
              </a:rPr>
              <a:t>Waiting for Reset</a:t>
            </a:r>
          </a:p>
        </p:txBody>
      </p:sp>
    </p:spTree>
    <p:extLst>
      <p:ext uri="{BB962C8B-B14F-4D97-AF65-F5344CB8AC3E}">
        <p14:creationId xmlns:p14="http://schemas.microsoft.com/office/powerpoint/2010/main" val="2209153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Conclusion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668000" cy="4876800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 The uvm_event and event pool provides synchronization between multiple threads or concurrent processes in the verification environment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 It is observed that by using uvm_event we can achieve better synchronization without making major changes to the exiting test-bench</a:t>
            </a:r>
          </a:p>
          <a:p>
            <a:pPr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000" dirty="0"/>
              <a:t> The uvm_event wrapper class around the traditional system Verilog event with added methods makes uvm_event to be applicable to a broader and complex application than just synchronization</a:t>
            </a:r>
          </a:p>
          <a:p>
            <a:pPr marL="0" indent="0">
              <a:buNone/>
              <a:defRPr/>
            </a:pPr>
            <a:endParaRPr lang="en-US" altLang="en-US" dirty="0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77EAFF-3DA6-4261-8E96-199F57B92DB4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1183099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References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107442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en-US" sz="2000" dirty="0"/>
              <a:t>[1] Verilab - Advanced UVM Register Modeling – “There’s More Than One Way to Skin A Reg” – Mark Litterick and Marcus Harnisch</a:t>
            </a:r>
          </a:p>
          <a:p>
            <a:pPr marL="0" indent="0" algn="just">
              <a:buNone/>
            </a:pPr>
            <a:r>
              <a:rPr lang="en-US" altLang="en-US" sz="2000" dirty="0"/>
              <a:t> </a:t>
            </a:r>
          </a:p>
          <a:p>
            <a:pPr marL="0" indent="0" algn="just">
              <a:buNone/>
            </a:pPr>
            <a:r>
              <a:rPr lang="en-US" altLang="en-US" sz="2000" dirty="0"/>
              <a:t>[2] DVCON INDIA 2014 - Global Broadcast with UVM Custom Phasing Jeremy Ridgeway, Dolly Mehta - Avago Tech</a:t>
            </a:r>
          </a:p>
          <a:p>
            <a:pPr marL="0" indent="0" algn="just">
              <a:buNone/>
            </a:pPr>
            <a:r>
              <a:rPr lang="en-US" altLang="en-US" sz="2000" dirty="0"/>
              <a:t> </a:t>
            </a:r>
          </a:p>
          <a:p>
            <a:pPr marL="0" indent="0" algn="just">
              <a:buNone/>
            </a:pPr>
            <a:r>
              <a:rPr lang="en-US" altLang="en-US" sz="2000" dirty="0"/>
              <a:t>[3] Accellera, “UVM User Guide, v1.1d”, www.uvmworld.org </a:t>
            </a:r>
          </a:p>
          <a:p>
            <a:pPr marL="0" indent="0" algn="just">
              <a:buNone/>
            </a:pPr>
            <a:r>
              <a:rPr lang="en-US" altLang="en-US" sz="2000" dirty="0"/>
              <a:t> </a:t>
            </a:r>
          </a:p>
          <a:p>
            <a:pPr marL="0" indent="0" algn="just">
              <a:buNone/>
            </a:pPr>
            <a:r>
              <a:rPr lang="en-US" altLang="en-US" sz="2000" dirty="0"/>
              <a:t>[4] Accellera, “UVM Reference Guide, v1.1d”, www.uvmworld.org </a:t>
            </a:r>
          </a:p>
          <a:p>
            <a:pPr marL="0" indent="0" algn="just">
              <a:buNone/>
            </a:pPr>
            <a:r>
              <a:rPr lang="en-US" altLang="en-US" sz="2000" dirty="0"/>
              <a:t> </a:t>
            </a:r>
          </a:p>
          <a:p>
            <a:pPr marL="0" indent="0" algn="just">
              <a:buNone/>
            </a:pPr>
            <a:r>
              <a:rPr lang="en-US" altLang="en-US" sz="2000" dirty="0"/>
              <a:t>[5] Dialog Semiconductor – “The UVM Register Layer Introduction and Experiences” - Steve Holloway 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E1455D-E05A-459F-97B5-FA20E4621C95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28807517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We profoundly thank colleagues and management team at Microsemi India Pvt. Ltd, Hyderabad for their valuable support</a:t>
            </a:r>
          </a:p>
          <a:p>
            <a:pPr lvl="1" algn="just"/>
            <a:endParaRPr lang="en-US" sz="1600" dirty="0"/>
          </a:p>
          <a:p>
            <a:pPr lvl="1" algn="just"/>
            <a:endParaRPr lang="en-US" sz="1600" dirty="0"/>
          </a:p>
          <a:p>
            <a:pPr lvl="1" algn="just"/>
            <a:endParaRPr lang="en-IN" sz="2000" dirty="0"/>
          </a:p>
          <a:p>
            <a:pPr marL="0" indent="0" algn="ctr">
              <a:buNone/>
            </a:pPr>
            <a:r>
              <a:rPr lang="en-IN" sz="2000" dirty="0"/>
              <a:t> Thanks to </a:t>
            </a:r>
            <a:r>
              <a:rPr lang="en-IN" sz="2000" b="1" dirty="0">
                <a:solidFill>
                  <a:schemeClr val="tx2">
                    <a:lumMod val="75000"/>
                  </a:schemeClr>
                </a:solidFill>
              </a:rPr>
              <a:t>DV</a:t>
            </a:r>
            <a:r>
              <a:rPr lang="en-IN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</a:t>
            </a:r>
            <a:r>
              <a:rPr lang="en-IN" sz="2000" dirty="0"/>
              <a:t> INDIA for giving us this opportunity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6" name="Picture 2" descr="Image result for microsem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4876800"/>
            <a:ext cx="2310915" cy="119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984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12039600" cy="1143000"/>
          </a:xfrm>
        </p:spPr>
        <p:txBody>
          <a:bodyPr/>
          <a:lstStyle/>
          <a:p>
            <a:pPr>
              <a:defRPr/>
            </a:pPr>
            <a:r>
              <a:rPr dirty="0"/>
              <a:t>System Verilog </a:t>
            </a:r>
            <a:r>
              <a:rPr lang="en-US" dirty="0"/>
              <a:t>E</a:t>
            </a:r>
            <a:r>
              <a:rPr dirty="0"/>
              <a:t>vents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0896600" cy="4876800"/>
          </a:xfrm>
        </p:spPr>
        <p:txBody>
          <a:bodyPr/>
          <a:lstStyle/>
          <a:p>
            <a:pPr marL="739775" lvl="1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A System Verilog event is a data type which has no storage. It can be triggered using the “</a:t>
            </a:r>
            <a:r>
              <a:rPr lang="en-US" altLang="en-US" sz="2000" b="1" dirty="0"/>
              <a:t>-&gt;</a:t>
            </a:r>
            <a:r>
              <a:rPr lang="en-US" altLang="en-US" sz="2000" dirty="0"/>
              <a:t>” operator, and an event triggering occurrence can be captured by using “</a:t>
            </a:r>
            <a:r>
              <a:rPr lang="en-US" altLang="en-US" sz="2000" b="1" dirty="0"/>
              <a:t>@</a:t>
            </a:r>
            <a:r>
              <a:rPr lang="en-US" altLang="en-US" sz="2000" dirty="0"/>
              <a:t>” operator or inbuilt .triggered method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dirty="0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FABB827-E654-4279-841F-E5CD9426C29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981200" y="2760020"/>
            <a:ext cx="2724150" cy="896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Declaration: </a:t>
            </a:r>
          </a:p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event sv_event;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4242745"/>
            <a:ext cx="2724150" cy="895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Triggering an event</a:t>
            </a:r>
          </a:p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-&gt;sv_event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08613" y="3517258"/>
            <a:ext cx="5072063" cy="984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  <a:cs typeface="+mn-cs"/>
              </a:rPr>
              <a:t>Waiting for an event:</a:t>
            </a:r>
          </a:p>
          <a:p>
            <a:pPr algn="ctr">
              <a:defRPr/>
            </a:pPr>
            <a:r>
              <a:rPr lang="en-US" sz="2000" dirty="0">
                <a:latin typeface="+mj-lt"/>
                <a:cs typeface="+mn-cs"/>
              </a:rPr>
              <a:t>@sv_event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</a:rPr>
              <a:t>prone to race conditions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08612" y="4874570"/>
            <a:ext cx="5062538" cy="973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Persistent Trigger:</a:t>
            </a:r>
          </a:p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wait(sv_event.triggered)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eliminate common race conditions</a:t>
            </a:r>
          </a:p>
        </p:txBody>
      </p:sp>
      <p:cxnSp>
        <p:nvCxnSpPr>
          <p:cNvPr id="12" name="Straight Arrow Connector 11"/>
          <p:cNvCxnSpPr>
            <a:stCxn id="9" idx="3"/>
            <a:endCxn id="10" idx="1"/>
          </p:cNvCxnSpPr>
          <p:nvPr/>
        </p:nvCxnSpPr>
        <p:spPr>
          <a:xfrm flipV="1">
            <a:off x="4705350" y="4009384"/>
            <a:ext cx="703262" cy="6810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4710112" y="4682483"/>
            <a:ext cx="698500" cy="67786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24044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UVM EVENT &amp; UVM EVENT POOL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uvm_event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0032"/>
            <a:ext cx="10972800" cy="487680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uvm_event is a parametrized wrapper class created using the Systemverilog event construct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Hierarchy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Signature</a:t>
            </a:r>
          </a:p>
          <a:p>
            <a:pPr marL="398462" lvl="1" indent="0">
              <a:buNone/>
              <a:defRPr/>
            </a:pPr>
            <a:r>
              <a:rPr lang="en-US" sz="2000" dirty="0"/>
              <a:t>	class </a:t>
            </a:r>
            <a:r>
              <a:rPr lang="en-US" sz="2000" b="1" i="1" dirty="0"/>
              <a:t>uvm_event</a:t>
            </a:r>
            <a:r>
              <a:rPr lang="en-US" sz="2000" b="1" dirty="0"/>
              <a:t> </a:t>
            </a:r>
            <a:r>
              <a:rPr lang="en-US" sz="2000" dirty="0"/>
              <a:t>#(type T=uvm_object) extends </a:t>
            </a:r>
            <a:r>
              <a:rPr lang="en-US" sz="2000" b="1" i="1" dirty="0"/>
              <a:t>uvm_object</a:t>
            </a:r>
            <a:r>
              <a:rPr lang="en-US" sz="2000" dirty="0"/>
              <a:t>;</a:t>
            </a:r>
          </a:p>
          <a:p>
            <a:pPr marL="398462" lvl="1" indent="0">
              <a:buNone/>
              <a:defRPr/>
            </a:pPr>
            <a:endParaRPr lang="en-US" sz="2000" dirty="0"/>
          </a:p>
          <a:p>
            <a:pPr marL="398462" lvl="1" indent="0">
              <a:buNone/>
              <a:defRPr/>
            </a:pPr>
            <a:endParaRPr lang="en-US" sz="2000" dirty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F9EF6E-0998-4D02-A010-15EFD866BE6B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0" y="2117137"/>
            <a:ext cx="2797175" cy="4492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uvm_void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0" y="3061700"/>
            <a:ext cx="2797175" cy="4492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uvm_object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0" y="3944350"/>
            <a:ext cx="2797175" cy="4492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uvm_event_base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4827000"/>
            <a:ext cx="2797175" cy="4492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uvm_event#(T)</a:t>
            </a:r>
          </a:p>
        </p:txBody>
      </p:sp>
      <p:cxnSp>
        <p:nvCxnSpPr>
          <p:cNvPr id="12" name="Straight Arrow Connector 11"/>
          <p:cNvCxnSpPr>
            <a:stCxn id="10" idx="0"/>
            <a:endCxn id="9" idx="2"/>
          </p:cNvCxnSpPr>
          <p:nvPr/>
        </p:nvCxnSpPr>
        <p:spPr bwMode="auto">
          <a:xfrm flipV="1">
            <a:off x="5970587" y="4393613"/>
            <a:ext cx="0" cy="4333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 flipV="1">
            <a:off x="5995987" y="3530013"/>
            <a:ext cx="0" cy="4333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flipV="1">
            <a:off x="5995987" y="2628313"/>
            <a:ext cx="0" cy="4333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13257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uvm_event</a:t>
            </a:r>
            <a:r>
              <a:rPr lang="en-IN" dirty="0"/>
              <a:t> Methods</a:t>
            </a:r>
            <a:endParaRPr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555464"/>
              </p:ext>
            </p:extLst>
          </p:nvPr>
        </p:nvGraphicFramePr>
        <p:xfrm>
          <a:off x="2174875" y="1417638"/>
          <a:ext cx="8007350" cy="431268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957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0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Frequently</a:t>
                      </a:r>
                      <a:r>
                        <a:rPr lang="en-US" sz="1800" baseline="0" dirty="0">
                          <a:effectLst/>
                          <a:latin typeface="+mn-lt"/>
                        </a:rPr>
                        <a:t> used 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Methods</a:t>
                      </a:r>
                      <a:endParaRPr lang="en-US" sz="1800" b="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Description</a:t>
                      </a:r>
                      <a:endParaRPr lang="en-US" sz="1800" b="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89"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trigger(T data = null)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Trigger an event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095"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wait_trigger()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Waiting for an event. A system Verilog equivalent of @ operator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699"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wait_ptrigger()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Waiting for a persistent trigger. A system Verilog equivalent of .triggered. Avoids any race condition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73"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get_trigger_data()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Gets data if any provided by the last call to trigger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80"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wait_trigger_data(output T data)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Call and returns get_trigger_data method value followed by wait_trigger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09"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wait_ptrigger_data(output T data)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kern="1200" dirty="0">
                          <a:latin typeface="+mn-lt"/>
                        </a:rPr>
                        <a:t>Call and returns get_trigger_data method value followed by wait_ptrigger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2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67409F-B237-4DC7-86A8-B07A8D94C2F3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38562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uvm_event_pool</a:t>
            </a:r>
          </a:p>
        </p:txBody>
      </p:sp>
      <p:sp>
        <p:nvSpPr>
          <p:cNvPr id="11270" name="Content Placeholder 2"/>
          <p:cNvSpPr>
            <a:spLocks noGrp="1"/>
          </p:cNvSpPr>
          <p:nvPr>
            <p:ph idx="1"/>
          </p:nvPr>
        </p:nvSpPr>
        <p:spPr>
          <a:xfrm>
            <a:off x="1295400" y="1414462"/>
            <a:ext cx="9829800" cy="4876800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uvm_event_pool is a singleton class built around an associative array of uvm_events indexed by </a:t>
            </a:r>
            <a:r>
              <a:rPr lang="en-US" altLang="en-US" sz="2000" dirty="0" smtClean="0"/>
              <a:t>string</a:t>
            </a:r>
          </a:p>
          <a:p>
            <a:r>
              <a:rPr lang="en-US" altLang="en-US" sz="2000" dirty="0" smtClean="0"/>
              <a:t>This allows items to be shared amongst components throughout the verification environment</a:t>
            </a:r>
            <a:endParaRPr lang="en-US" altLang="en-US" sz="2000" dirty="0"/>
          </a:p>
          <a:p>
            <a:r>
              <a:rPr lang="en-US" altLang="en-US" sz="2000" dirty="0"/>
              <a:t>Hierarchy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5B6B0B-E9DF-43EA-BFD7-C63534466F69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3505200" y="3276600"/>
            <a:ext cx="5278437" cy="2794000"/>
            <a:chOff x="-776291" y="2858518"/>
            <a:chExt cx="5386391" cy="3382964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 flipV="1">
              <a:off x="1855010" y="4723831"/>
              <a:ext cx="0" cy="3238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 bwMode="auto">
            <a:xfrm>
              <a:off x="-776291" y="2858518"/>
              <a:ext cx="5386391" cy="3968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uvm_void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-776291" y="3568130"/>
              <a:ext cx="5386391" cy="3968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uvm_object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-776291" y="4322194"/>
              <a:ext cx="5386391" cy="3968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uvm_pool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-776291" y="5033394"/>
              <a:ext cx="5386391" cy="4286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uvm_object_string_pool#(uvm_object) 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1872467" y="4018981"/>
              <a:ext cx="0" cy="30321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1872467" y="3295080"/>
              <a:ext cx="0" cy="2730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 bwMode="auto">
            <a:xfrm>
              <a:off x="-776291" y="5814445"/>
              <a:ext cx="5386391" cy="42703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uvm_event_pool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V="1">
              <a:off x="1872467" y="5495357"/>
              <a:ext cx="0" cy="3190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137192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uvm_event_pool</a:t>
            </a:r>
            <a:r>
              <a:rPr lang="en-IN" dirty="0"/>
              <a:t> Methods</a:t>
            </a:r>
            <a:endParaRPr dirty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DBC21A-4039-4C53-8818-66B5DF87AF20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927951"/>
              </p:ext>
            </p:extLst>
          </p:nvPr>
        </p:nvGraphicFramePr>
        <p:xfrm>
          <a:off x="2081214" y="1811339"/>
          <a:ext cx="7843837" cy="374967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13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0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8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Frequently</a:t>
                      </a:r>
                      <a:r>
                        <a:rPr lang="en-US" sz="1800" baseline="0" dirty="0">
                          <a:effectLst/>
                        </a:rPr>
                        <a:t> used </a:t>
                      </a:r>
                      <a:r>
                        <a:rPr lang="en-US" sz="1800" dirty="0">
                          <a:effectLst/>
                        </a:rPr>
                        <a:t>Methods</a:t>
                      </a:r>
                      <a:endParaRPr lang="en-US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Description</a:t>
                      </a:r>
                      <a:endParaRPr lang="en-US" sz="1800" b="0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3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/>
                        <a:t>get_global_pool</a:t>
                      </a:r>
                      <a:r>
                        <a:rPr lang="en-US" sz="1800" kern="1200" dirty="0" smtClean="0"/>
                        <a:t>()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Returns the singleton global pool for the item type, T.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/>
                        <a:t>get_global</a:t>
                      </a:r>
                      <a:r>
                        <a:rPr lang="en-US" sz="1800" kern="1200" dirty="0" smtClean="0"/>
                        <a:t>(key)</a:t>
                      </a:r>
                      <a:endParaRPr lang="en-US" sz="1800" kern="1200" dirty="0"/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Returns the specified item instance from the global item pool.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get(key)</a:t>
                      </a:r>
                      <a:endParaRPr lang="en-US" sz="1800" kern="1200" dirty="0"/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Returns the item with the given key.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7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add(</a:t>
                      </a:r>
                      <a:r>
                        <a:rPr lang="en-US" sz="1800" kern="1200" dirty="0" err="1" smtClean="0"/>
                        <a:t>key,item</a:t>
                      </a:r>
                      <a:r>
                        <a:rPr lang="en-US" sz="1800" kern="1200" dirty="0" smtClean="0"/>
                        <a:t>)</a:t>
                      </a:r>
                      <a:endParaRPr lang="en-US" sz="1800" kern="1200" dirty="0"/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Adds the given (key, item) pair to the pool.  If an item already exists at the given key it is overwritten with the new item.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97194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017 DVCon India _ Emulation_Sundar_reviw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91CAD78-C6F6-407D-A9D5-329355F0770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2017 DVCon India _ Emulation_Sundar_reviwed</Template>
  <TotalTime>0</TotalTime>
  <Words>2184</Words>
  <Application>Microsoft Office PowerPoint</Application>
  <PresentationFormat>Widescreen</PresentationFormat>
  <Paragraphs>542</Paragraphs>
  <Slides>35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Courier New</vt:lpstr>
      <vt:lpstr>Times New Roman</vt:lpstr>
      <vt:lpstr>Wingdings</vt:lpstr>
      <vt:lpstr>2017 DVCon India _ Emulation_Sundar_reviwed</vt:lpstr>
      <vt:lpstr>A 360 Degree View of UVM Events  </vt:lpstr>
      <vt:lpstr>Agenda</vt:lpstr>
      <vt:lpstr>Introduction</vt:lpstr>
      <vt:lpstr>System Verilog Events</vt:lpstr>
      <vt:lpstr>UVM EVENT &amp; UVM EVENT POOL</vt:lpstr>
      <vt:lpstr>uvm_event</vt:lpstr>
      <vt:lpstr>uvm_event Methods</vt:lpstr>
      <vt:lpstr>uvm_event_pool</vt:lpstr>
      <vt:lpstr>uvm_event_pool Methods</vt:lpstr>
      <vt:lpstr>uvm event and pool usage</vt:lpstr>
      <vt:lpstr>A CASE STUDY</vt:lpstr>
      <vt:lpstr>A Case Study</vt:lpstr>
      <vt:lpstr>PowerPoint Presentation</vt:lpstr>
      <vt:lpstr>Interrupt Mechanism</vt:lpstr>
      <vt:lpstr>Interrupt Mechanism</vt:lpstr>
      <vt:lpstr>Interrupt Mechanism - Monitor </vt:lpstr>
      <vt:lpstr>Interrupt Mechanism - Sequence </vt:lpstr>
      <vt:lpstr>PowerPoint Presentation</vt:lpstr>
      <vt:lpstr>Callbacks</vt:lpstr>
      <vt:lpstr>Callbacks - Driver</vt:lpstr>
      <vt:lpstr>Callbacks – User Callback class </vt:lpstr>
      <vt:lpstr>Callbacks – Test</vt:lpstr>
      <vt:lpstr>PowerPoint Presentation</vt:lpstr>
      <vt:lpstr>RAL</vt:lpstr>
      <vt:lpstr>RAL </vt:lpstr>
      <vt:lpstr>RAL </vt:lpstr>
      <vt:lpstr>PowerPoint Presentation</vt:lpstr>
      <vt:lpstr>Reset Aware Testbench</vt:lpstr>
      <vt:lpstr>Reset Aware Testbench</vt:lpstr>
      <vt:lpstr>Reset Aware Testbench</vt:lpstr>
      <vt:lpstr>Reset Aware Testbench</vt:lpstr>
      <vt:lpstr>Conclusion</vt:lpstr>
      <vt:lpstr>References</vt:lpstr>
      <vt:lpstr>Acknowledgement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2017-09-14T09:10:14Z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