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A_113F06D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79" r:id="rId6"/>
    <p:sldId id="272" r:id="rId7"/>
    <p:sldId id="273" r:id="rId8"/>
    <p:sldId id="274" r:id="rId9"/>
    <p:sldId id="275" r:id="rId10"/>
    <p:sldId id="276" r:id="rId11"/>
    <p:sldId id="277" r:id="rId12"/>
    <p:sldId id="2134096283" r:id="rId13"/>
    <p:sldId id="280" r:id="rId14"/>
    <p:sldId id="2134096284" r:id="rId15"/>
    <p:sldId id="257" r:id="rId16"/>
    <p:sldId id="303" r:id="rId17"/>
    <p:sldId id="259" r:id="rId18"/>
    <p:sldId id="284" r:id="rId19"/>
    <p:sldId id="281" r:id="rId20"/>
    <p:sldId id="282" r:id="rId21"/>
    <p:sldId id="283" r:id="rId22"/>
    <p:sldId id="285" r:id="rId23"/>
    <p:sldId id="286" r:id="rId24"/>
    <p:sldId id="287" r:id="rId25"/>
    <p:sldId id="271" r:id="rId26"/>
    <p:sldId id="304" r:id="rId27"/>
    <p:sldId id="289" r:id="rId28"/>
    <p:sldId id="290" r:id="rId29"/>
    <p:sldId id="266" r:id="rId30"/>
    <p:sldId id="292" r:id="rId31"/>
    <p:sldId id="267" r:id="rId32"/>
    <p:sldId id="291" r:id="rId33"/>
    <p:sldId id="295" r:id="rId34"/>
    <p:sldId id="268" r:id="rId35"/>
    <p:sldId id="297" r:id="rId36"/>
    <p:sldId id="269" r:id="rId37"/>
    <p:sldId id="298" r:id="rId38"/>
    <p:sldId id="270"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DCA06-5AD7-5B1C-E0BE-54966FEF8E0E}" name="Sergey Khaikin" initials="SK" userId="S::skhaikin@global.cadence.com::e14686db-a5ca-424b-a542-0dfc1c940a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2F4C0-67B4-41AC-BA5F-687724644C5B}" v="43" dt="2025-02-09T12:19:36.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353" autoAdjust="0"/>
  </p:normalViewPr>
  <p:slideViewPr>
    <p:cSldViewPr snapToGrid="0">
      <p:cViewPr varScale="1">
        <p:scale>
          <a:sx n="124" d="100"/>
          <a:sy n="124" d="100"/>
        </p:scale>
        <p:origin x="30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omments/modernComment_10A_113F06D5.xml><?xml version="1.0" encoding="utf-8"?>
<p188:cmLst xmlns:a="http://schemas.openxmlformats.org/drawingml/2006/main" xmlns:r="http://schemas.openxmlformats.org/officeDocument/2006/relationships" xmlns:p188="http://schemas.microsoft.com/office/powerpoint/2018/8/main">
  <p188:cm id="{EA934726-D951-4338-AF51-BDC69FB2F179}" authorId="{F74DCA06-5AD7-5B1C-E0BE-54966FEF8E0E}" created="2025-02-03T01:25:59.574">
    <ac:txMkLst xmlns:ac="http://schemas.microsoft.com/office/drawing/2013/main/command">
      <pc:docMk xmlns:pc="http://schemas.microsoft.com/office/powerpoint/2013/main/command"/>
      <pc:sldMk xmlns:pc="http://schemas.microsoft.com/office/powerpoint/2013/main/command" cId="289343189" sldId="266"/>
      <ac:spMk id="3" creationId="{82CF0A78-D658-1D99-179B-E2455D79AD07}"/>
      <ac:txMk cp="79" len="11">
        <ac:context len="147" hash="1170907557"/>
      </ac:txMk>
    </ac:txMkLst>
    <p188:pos x="4415973" y="1160562"/>
    <p188:txBody>
      <a:bodyPr/>
      <a:lstStyle/>
      <a:p>
        <a:r>
          <a:rPr lang="en-US"/>
          <a:t>we can't do e.g. parallel for exported actions, so we probably shouldn't say "scheduling".  Maybe, "ability to construct program flows to capture complex device programming logic"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65715-E591-46F2-80D6-3890F76F3A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291A25F-F96A-41E2-A126-485046EC64D6}">
      <dgm:prSet phldrT="[Text]" custT="1"/>
      <dgm:spPr>
        <a:xfrm>
          <a:off x="0" y="2645"/>
          <a:ext cx="2540881"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Arial"/>
            </a:rPr>
            <a:t>Vertical Reuse from IP to SoC</a:t>
          </a:r>
          <a:endParaRPr lang="en-US" sz="2400">
            <a:solidFill>
              <a:srgbClr val="FFFFFF"/>
            </a:solidFill>
            <a:latin typeface="Arial"/>
            <a:ea typeface="+mn-ea"/>
            <a:cs typeface="+mn-cs"/>
          </a:endParaRPr>
        </a:p>
      </dgm:t>
    </dgm:pt>
    <dgm:pt modelId="{D523E9C9-25A7-4DF8-8C38-302AACE6ABB9}" type="parTrans" cxnId="{F04B269C-3DFD-437F-ACAE-E6D6064E4A13}">
      <dgm:prSet/>
      <dgm:spPr/>
      <dgm:t>
        <a:bodyPr/>
        <a:lstStyle/>
        <a:p>
          <a:endParaRPr lang="en-US" sz="1600"/>
        </a:p>
      </dgm:t>
    </dgm:pt>
    <dgm:pt modelId="{3077D60A-7A77-4C18-B61C-7B98C6F8889C}" type="sibTrans" cxnId="{F04B269C-3DFD-437F-ACAE-E6D6064E4A13}">
      <dgm:prSet/>
      <dgm:spPr/>
      <dgm:t>
        <a:bodyPr/>
        <a:lstStyle/>
        <a:p>
          <a:endParaRPr lang="en-US" sz="1600"/>
        </a:p>
      </dgm:t>
    </dgm:pt>
    <dgm:pt modelId="{26F61C5C-78CB-48FB-A245-B7376EE87E72}">
      <dgm:prSet phldrT="[Text]" custT="1"/>
      <dgm:spPr>
        <a:xfrm rot="5400000">
          <a:off x="4100942" y="-1382790"/>
          <a:ext cx="139700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solidFill>
              <a:latin typeface="Arial"/>
              <a:ea typeface="+mn-ea"/>
              <a:cs typeface="Arial"/>
            </a:rPr>
            <a:t>Portable Test intent and Register programming sequences</a:t>
          </a:r>
          <a:endParaRPr lang="en-US" sz="1600" dirty="0">
            <a:solidFill>
              <a:srgbClr val="262626">
                <a:hueOff val="0"/>
                <a:satOff val="0"/>
                <a:lumOff val="0"/>
                <a:alphaOff val="0"/>
              </a:srgbClr>
            </a:solidFill>
            <a:latin typeface="Arial"/>
            <a:ea typeface="+mn-ea"/>
            <a:cs typeface="+mn-cs"/>
          </a:endParaRPr>
        </a:p>
      </dgm:t>
    </dgm:pt>
    <dgm:pt modelId="{D115DF06-EFF2-444D-A066-011B8FAB3D0E}" type="parTrans" cxnId="{AF75C66C-6976-47B3-893B-8E29EA7D7B52}">
      <dgm:prSet/>
      <dgm:spPr/>
      <dgm:t>
        <a:bodyPr/>
        <a:lstStyle/>
        <a:p>
          <a:endParaRPr lang="en-US" sz="1600"/>
        </a:p>
      </dgm:t>
    </dgm:pt>
    <dgm:pt modelId="{D0F608E0-0079-4BD2-A96F-4BA242E656FD}" type="sibTrans" cxnId="{AF75C66C-6976-47B3-893B-8E29EA7D7B52}">
      <dgm:prSet/>
      <dgm:spPr/>
      <dgm:t>
        <a:bodyPr/>
        <a:lstStyle/>
        <a:p>
          <a:endParaRPr lang="en-US" sz="1600"/>
        </a:p>
      </dgm:t>
    </dgm:pt>
    <dgm:pt modelId="{DB4B91CC-504A-4BBD-8385-404FE3DE1CE0}">
      <dgm:prSet phldrT="[Text]" custT="1"/>
      <dgm:spPr>
        <a:xfrm rot="5400000">
          <a:off x="4100942" y="-1382790"/>
          <a:ext cx="139700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solidFill>
              <a:latin typeface="Arial"/>
              <a:ea typeface="+mn-ea"/>
              <a:cs typeface="Arial"/>
            </a:rPr>
            <a:t>Generate Tests for UVM Testbench or CPU Cores</a:t>
          </a:r>
          <a:endParaRPr lang="en-US" sz="1600">
            <a:solidFill>
              <a:srgbClr val="262626">
                <a:hueOff val="0"/>
                <a:satOff val="0"/>
                <a:lumOff val="0"/>
                <a:alphaOff val="0"/>
              </a:srgbClr>
            </a:solidFill>
            <a:latin typeface="Arial"/>
            <a:ea typeface="+mn-ea"/>
            <a:cs typeface="+mn-cs"/>
          </a:endParaRPr>
        </a:p>
      </dgm:t>
    </dgm:pt>
    <dgm:pt modelId="{B4BC5DD3-AC46-497C-95AA-0FE90152F240}" type="parTrans" cxnId="{04A335ED-3ED9-40CE-A983-291D0262674A}">
      <dgm:prSet/>
      <dgm:spPr/>
      <dgm:t>
        <a:bodyPr/>
        <a:lstStyle/>
        <a:p>
          <a:endParaRPr lang="en-US" sz="1600"/>
        </a:p>
      </dgm:t>
    </dgm:pt>
    <dgm:pt modelId="{416A34BF-A7BD-4E5D-A23D-8644C458D06C}" type="sibTrans" cxnId="{04A335ED-3ED9-40CE-A983-291D0262674A}">
      <dgm:prSet/>
      <dgm:spPr/>
      <dgm:t>
        <a:bodyPr/>
        <a:lstStyle/>
        <a:p>
          <a:endParaRPr lang="en-US" sz="1600"/>
        </a:p>
      </dgm:t>
    </dgm:pt>
    <dgm:pt modelId="{8888D47E-82CD-4981-BA4E-4079DFFF03FA}">
      <dgm:prSet phldrT="[Text]" custT="1"/>
      <dgm:spPr>
        <a:xfrm>
          <a:off x="0" y="1836208"/>
          <a:ext cx="2540881"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Arial"/>
            </a:rPr>
            <a:t>Horizontal Reuse across engines</a:t>
          </a:r>
          <a:endParaRPr lang="en-US" sz="2400">
            <a:solidFill>
              <a:srgbClr val="FFFFFF"/>
            </a:solidFill>
            <a:latin typeface="Arial"/>
            <a:ea typeface="+mn-ea"/>
            <a:cs typeface="+mn-cs"/>
          </a:endParaRPr>
        </a:p>
      </dgm:t>
    </dgm:pt>
    <dgm:pt modelId="{FA99F075-D995-41F4-BAFF-043D6E7DA3D9}" type="parTrans" cxnId="{5B68A713-A62C-4ACD-825C-1C470A9DB861}">
      <dgm:prSet/>
      <dgm:spPr/>
      <dgm:t>
        <a:bodyPr/>
        <a:lstStyle/>
        <a:p>
          <a:endParaRPr lang="en-US" sz="1600"/>
        </a:p>
      </dgm:t>
    </dgm:pt>
    <dgm:pt modelId="{16BBECBB-9D37-415B-90B4-7B9664CD40ED}" type="sibTrans" cxnId="{5B68A713-A62C-4ACD-825C-1C470A9DB861}">
      <dgm:prSet/>
      <dgm:spPr/>
      <dgm:t>
        <a:bodyPr/>
        <a:lstStyle/>
        <a:p>
          <a:endParaRPr lang="en-US" sz="1600"/>
        </a:p>
      </dgm:t>
    </dgm:pt>
    <dgm:pt modelId="{087C6571-6CDD-449E-B385-CA89CDDB990C}">
      <dgm:prSet phldrT="[Text]" custT="1"/>
      <dgm:spPr>
        <a:xfrm rot="5400000">
          <a:off x="4100942" y="450772"/>
          <a:ext cx="139700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solidFill>
              <a:latin typeface="Arial"/>
              <a:ea typeface="+mn-ea"/>
              <a:cs typeface="Arial"/>
            </a:rPr>
            <a:t>Abstract test definition at PSS with flexible realization per target platform</a:t>
          </a:r>
          <a:endParaRPr lang="en-US" sz="1600">
            <a:solidFill>
              <a:srgbClr val="262626">
                <a:hueOff val="0"/>
                <a:satOff val="0"/>
                <a:lumOff val="0"/>
                <a:alphaOff val="0"/>
              </a:srgbClr>
            </a:solidFill>
            <a:latin typeface="Arial"/>
            <a:ea typeface="+mn-ea"/>
            <a:cs typeface="+mn-cs"/>
          </a:endParaRPr>
        </a:p>
      </dgm:t>
    </dgm:pt>
    <dgm:pt modelId="{2E389217-D497-44DA-A6B0-13BBE5BCFDD3}" type="parTrans" cxnId="{C67BB81D-A75C-4C51-A797-83BD2FE303FC}">
      <dgm:prSet/>
      <dgm:spPr/>
      <dgm:t>
        <a:bodyPr/>
        <a:lstStyle/>
        <a:p>
          <a:endParaRPr lang="en-US" sz="1600"/>
        </a:p>
      </dgm:t>
    </dgm:pt>
    <dgm:pt modelId="{9918531A-63CF-4254-BF71-B31540D663BC}" type="sibTrans" cxnId="{C67BB81D-A75C-4C51-A797-83BD2FE303FC}">
      <dgm:prSet/>
      <dgm:spPr/>
      <dgm:t>
        <a:bodyPr/>
        <a:lstStyle/>
        <a:p>
          <a:endParaRPr lang="en-US" sz="1600"/>
        </a:p>
      </dgm:t>
    </dgm:pt>
    <dgm:pt modelId="{4C4B3D12-F7DE-4426-A635-7ECE79D6A4BD}">
      <dgm:prSet phldrT="[Text]" custT="1"/>
      <dgm:spPr>
        <a:xfrm>
          <a:off x="0" y="3669771"/>
          <a:ext cx="2540881"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Arial"/>
            </a:rPr>
            <a:t>Project to Project reuse</a:t>
          </a:r>
          <a:endParaRPr lang="en-US" sz="2400">
            <a:solidFill>
              <a:srgbClr val="FFFFFF"/>
            </a:solidFill>
            <a:latin typeface="Arial"/>
            <a:ea typeface="+mn-ea"/>
            <a:cs typeface="+mn-cs"/>
          </a:endParaRPr>
        </a:p>
      </dgm:t>
    </dgm:pt>
    <dgm:pt modelId="{7915D5F4-ABD8-4D8C-BBEA-A85CA2DEA6DB}" type="parTrans" cxnId="{73BF87D6-EEBC-4718-ABEF-0A83774321DA}">
      <dgm:prSet/>
      <dgm:spPr/>
      <dgm:t>
        <a:bodyPr/>
        <a:lstStyle/>
        <a:p>
          <a:endParaRPr lang="en-US" sz="1600"/>
        </a:p>
      </dgm:t>
    </dgm:pt>
    <dgm:pt modelId="{84CCFDAF-EBF6-4A0D-9D07-612A43F56FA6}" type="sibTrans" cxnId="{73BF87D6-EEBC-4718-ABEF-0A83774321DA}">
      <dgm:prSet/>
      <dgm:spPr/>
      <dgm:t>
        <a:bodyPr/>
        <a:lstStyle/>
        <a:p>
          <a:endParaRPr lang="en-US" sz="1600"/>
        </a:p>
      </dgm:t>
    </dgm:pt>
    <dgm:pt modelId="{7AB5F055-B54A-420C-BCD3-525EB7F8C4D4}">
      <dgm:prSet phldrT="[Text]" custT="1"/>
      <dgm:spPr>
        <a:xfrm rot="5400000">
          <a:off x="4100942" y="2284334"/>
          <a:ext cx="139700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solidFill>
              <a:latin typeface="Arial"/>
              <a:ea typeface="+mn-ea"/>
              <a:cs typeface="Arial"/>
            </a:rPr>
            <a:t>Abstract tests and configuration enables smooth transition between projects</a:t>
          </a:r>
          <a:endParaRPr lang="en-US" sz="1600" dirty="0">
            <a:solidFill>
              <a:srgbClr val="262626">
                <a:hueOff val="0"/>
                <a:satOff val="0"/>
                <a:lumOff val="0"/>
                <a:alphaOff val="0"/>
              </a:srgbClr>
            </a:solidFill>
            <a:latin typeface="Arial"/>
            <a:ea typeface="+mn-ea"/>
            <a:cs typeface="+mn-cs"/>
          </a:endParaRPr>
        </a:p>
      </dgm:t>
    </dgm:pt>
    <dgm:pt modelId="{1294190A-A68B-4517-9045-373195E12A5B}" type="parTrans" cxnId="{591F154E-CB95-4CC0-9A4D-F3ABB0C8645B}">
      <dgm:prSet/>
      <dgm:spPr/>
      <dgm:t>
        <a:bodyPr/>
        <a:lstStyle/>
        <a:p>
          <a:endParaRPr lang="en-US" sz="1600"/>
        </a:p>
      </dgm:t>
    </dgm:pt>
    <dgm:pt modelId="{0EE61294-8BBC-4104-8772-6F1D8B19A034}" type="sibTrans" cxnId="{591F154E-CB95-4CC0-9A4D-F3ABB0C8645B}">
      <dgm:prSet/>
      <dgm:spPr/>
      <dgm:t>
        <a:bodyPr/>
        <a:lstStyle/>
        <a:p>
          <a:endParaRPr lang="en-US" sz="1600"/>
        </a:p>
      </dgm:t>
    </dgm:pt>
    <dgm:pt modelId="{821C789E-8218-4F68-86E6-0B63BFC6AF88}">
      <dgm:prSet phldrT="[Text]" custT="1"/>
      <dgm:spPr>
        <a:xfrm rot="5400000">
          <a:off x="4100942" y="450772"/>
          <a:ext cx="139700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400">
              <a:solidFill>
                <a:srgbClr val="262626"/>
              </a:solidFill>
              <a:latin typeface="Arial"/>
              <a:ea typeface="+mn-ea"/>
              <a:cs typeface="Arial"/>
            </a:rPr>
            <a:t>e.g. existing C driver routines or SV sequences</a:t>
          </a:r>
          <a:endParaRPr lang="en-US" sz="1400">
            <a:solidFill>
              <a:srgbClr val="262626">
                <a:hueOff val="0"/>
                <a:satOff val="0"/>
                <a:lumOff val="0"/>
                <a:alphaOff val="0"/>
              </a:srgbClr>
            </a:solidFill>
            <a:latin typeface="Arial"/>
            <a:ea typeface="+mn-ea"/>
            <a:cs typeface="+mn-cs"/>
          </a:endParaRPr>
        </a:p>
      </dgm:t>
    </dgm:pt>
    <dgm:pt modelId="{B8E556D6-16F6-4CB9-B815-E9B0BDBAE803}" type="parTrans" cxnId="{DB8E7EF5-1CC1-7C46-B1F7-8EFC6561E2EF}">
      <dgm:prSet/>
      <dgm:spPr/>
      <dgm:t>
        <a:bodyPr/>
        <a:lstStyle/>
        <a:p>
          <a:endParaRPr lang="en-US"/>
        </a:p>
      </dgm:t>
    </dgm:pt>
    <dgm:pt modelId="{B9327DC5-3D72-41B7-9D62-4EC977D42807}" type="sibTrans" cxnId="{DB8E7EF5-1CC1-7C46-B1F7-8EFC6561E2EF}">
      <dgm:prSet/>
      <dgm:spPr/>
      <dgm:t>
        <a:bodyPr/>
        <a:lstStyle/>
        <a:p>
          <a:endParaRPr lang="en-US"/>
        </a:p>
      </dgm:t>
    </dgm:pt>
    <dgm:pt modelId="{8AAC6C7A-7CA3-4024-847E-2EED7FA86237}">
      <dgm:prSet phldrT="[Text]" custT="1"/>
      <dgm:spPr>
        <a:xfrm rot="5400000">
          <a:off x="4100942" y="450772"/>
          <a:ext cx="139700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solidFill>
              <a:latin typeface="Arial"/>
              <a:ea typeface="+mn-ea"/>
              <a:cs typeface="Arial"/>
            </a:rPr>
            <a:t>Built-in tests binding to Simulation VIPs, accelerated VIPs</a:t>
          </a:r>
          <a:endParaRPr lang="en-US" sz="1600" dirty="0">
            <a:solidFill>
              <a:srgbClr val="262626">
                <a:hueOff val="0"/>
                <a:satOff val="0"/>
                <a:lumOff val="0"/>
                <a:alphaOff val="0"/>
              </a:srgbClr>
            </a:solidFill>
            <a:latin typeface="Arial"/>
            <a:ea typeface="+mn-ea"/>
            <a:cs typeface="+mn-cs"/>
          </a:endParaRPr>
        </a:p>
      </dgm:t>
    </dgm:pt>
    <dgm:pt modelId="{75B7CC6E-28DD-407A-BB01-CB515514485B}" type="parTrans" cxnId="{028EB27E-D9B6-2D4A-B4D4-5BD7D6DD9537}">
      <dgm:prSet/>
      <dgm:spPr/>
      <dgm:t>
        <a:bodyPr/>
        <a:lstStyle/>
        <a:p>
          <a:endParaRPr lang="en-US"/>
        </a:p>
      </dgm:t>
    </dgm:pt>
    <dgm:pt modelId="{C3ABD9D5-4B18-4520-AAA6-2553227B7690}" type="sibTrans" cxnId="{028EB27E-D9B6-2D4A-B4D4-5BD7D6DD9537}">
      <dgm:prSet/>
      <dgm:spPr/>
      <dgm:t>
        <a:bodyPr/>
        <a:lstStyle/>
        <a:p>
          <a:endParaRPr lang="en-US"/>
        </a:p>
      </dgm:t>
    </dgm:pt>
    <dgm:pt modelId="{EF74AE61-2EC5-4A46-9C58-4F764DA892A2}" type="pres">
      <dgm:prSet presAssocID="{37D65715-E591-46F2-80D6-3890F76F3AA9}" presName="Name0" presStyleCnt="0">
        <dgm:presLayoutVars>
          <dgm:dir/>
          <dgm:animLvl val="lvl"/>
          <dgm:resizeHandles val="exact"/>
        </dgm:presLayoutVars>
      </dgm:prSet>
      <dgm:spPr/>
    </dgm:pt>
    <dgm:pt modelId="{ECB386CE-02F1-4F53-B774-AB30EFAB5120}" type="pres">
      <dgm:prSet presAssocID="{D291A25F-F96A-41E2-A126-485046EC64D6}" presName="linNode" presStyleCnt="0"/>
      <dgm:spPr/>
    </dgm:pt>
    <dgm:pt modelId="{407F64D0-451E-406B-B972-DD62F3663780}" type="pres">
      <dgm:prSet presAssocID="{D291A25F-F96A-41E2-A126-485046EC64D6}" presName="parentText" presStyleLbl="node1" presStyleIdx="0" presStyleCnt="3">
        <dgm:presLayoutVars>
          <dgm:chMax val="1"/>
          <dgm:bulletEnabled val="1"/>
        </dgm:presLayoutVars>
      </dgm:prSet>
      <dgm:spPr/>
    </dgm:pt>
    <dgm:pt modelId="{920B79E6-7C02-41C8-AF0F-1269B78076C2}" type="pres">
      <dgm:prSet presAssocID="{D291A25F-F96A-41E2-A126-485046EC64D6}" presName="descendantText" presStyleLbl="alignAccFollowNode1" presStyleIdx="0" presStyleCnt="3">
        <dgm:presLayoutVars>
          <dgm:bulletEnabled val="1"/>
        </dgm:presLayoutVars>
      </dgm:prSet>
      <dgm:spPr/>
    </dgm:pt>
    <dgm:pt modelId="{A974A8D3-FFCA-450E-99CA-050DAD2F655D}" type="pres">
      <dgm:prSet presAssocID="{3077D60A-7A77-4C18-B61C-7B98C6F8889C}" presName="sp" presStyleCnt="0"/>
      <dgm:spPr/>
    </dgm:pt>
    <dgm:pt modelId="{5E938D28-14C5-4BD6-93D4-58C618FDC3AB}" type="pres">
      <dgm:prSet presAssocID="{8888D47E-82CD-4981-BA4E-4079DFFF03FA}" presName="linNode" presStyleCnt="0"/>
      <dgm:spPr/>
    </dgm:pt>
    <dgm:pt modelId="{3B0B4750-3D9F-4EBB-8447-5502F24D3150}" type="pres">
      <dgm:prSet presAssocID="{8888D47E-82CD-4981-BA4E-4079DFFF03FA}" presName="parentText" presStyleLbl="node1" presStyleIdx="1" presStyleCnt="3">
        <dgm:presLayoutVars>
          <dgm:chMax val="1"/>
          <dgm:bulletEnabled val="1"/>
        </dgm:presLayoutVars>
      </dgm:prSet>
      <dgm:spPr/>
    </dgm:pt>
    <dgm:pt modelId="{A79725A5-1E2F-4721-A7B4-12B6181DF672}" type="pres">
      <dgm:prSet presAssocID="{8888D47E-82CD-4981-BA4E-4079DFFF03FA}" presName="descendantText" presStyleLbl="alignAccFollowNode1" presStyleIdx="1" presStyleCnt="3">
        <dgm:presLayoutVars>
          <dgm:bulletEnabled val="1"/>
        </dgm:presLayoutVars>
      </dgm:prSet>
      <dgm:spPr/>
    </dgm:pt>
    <dgm:pt modelId="{11C100CB-99D9-402D-A86C-C1798BBED455}" type="pres">
      <dgm:prSet presAssocID="{16BBECBB-9D37-415B-90B4-7B9664CD40ED}" presName="sp" presStyleCnt="0"/>
      <dgm:spPr/>
    </dgm:pt>
    <dgm:pt modelId="{2B9C344B-8DA1-4EF2-8C21-E9996BBE4E4D}" type="pres">
      <dgm:prSet presAssocID="{4C4B3D12-F7DE-4426-A635-7ECE79D6A4BD}" presName="linNode" presStyleCnt="0"/>
      <dgm:spPr/>
    </dgm:pt>
    <dgm:pt modelId="{65CF4D9A-86D2-4A54-80A6-6F7B10726FF1}" type="pres">
      <dgm:prSet presAssocID="{4C4B3D12-F7DE-4426-A635-7ECE79D6A4BD}" presName="parentText" presStyleLbl="node1" presStyleIdx="2" presStyleCnt="3">
        <dgm:presLayoutVars>
          <dgm:chMax val="1"/>
          <dgm:bulletEnabled val="1"/>
        </dgm:presLayoutVars>
      </dgm:prSet>
      <dgm:spPr/>
    </dgm:pt>
    <dgm:pt modelId="{E6A0AAFE-8A06-4678-A90D-A6CB170A5418}" type="pres">
      <dgm:prSet presAssocID="{4C4B3D12-F7DE-4426-A635-7ECE79D6A4BD}" presName="descendantText" presStyleLbl="alignAccFollowNode1" presStyleIdx="2" presStyleCnt="3">
        <dgm:presLayoutVars>
          <dgm:bulletEnabled val="1"/>
        </dgm:presLayoutVars>
      </dgm:prSet>
      <dgm:spPr/>
    </dgm:pt>
  </dgm:ptLst>
  <dgm:cxnLst>
    <dgm:cxn modelId="{5B68A713-A62C-4ACD-825C-1C470A9DB861}" srcId="{37D65715-E591-46F2-80D6-3890F76F3AA9}" destId="{8888D47E-82CD-4981-BA4E-4079DFFF03FA}" srcOrd="1" destOrd="0" parTransId="{FA99F075-D995-41F4-BAFF-043D6E7DA3D9}" sibTransId="{16BBECBB-9D37-415B-90B4-7B9664CD40ED}"/>
    <dgm:cxn modelId="{268AC516-DD97-F346-87F1-023F88318B5C}" type="presOf" srcId="{8AAC6C7A-7CA3-4024-847E-2EED7FA86237}" destId="{A79725A5-1E2F-4721-A7B4-12B6181DF672}" srcOrd="0" destOrd="2" presId="urn:microsoft.com/office/officeart/2005/8/layout/vList5"/>
    <dgm:cxn modelId="{C67BB81D-A75C-4C51-A797-83BD2FE303FC}" srcId="{8888D47E-82CD-4981-BA4E-4079DFFF03FA}" destId="{087C6571-6CDD-449E-B385-CA89CDDB990C}" srcOrd="0" destOrd="0" parTransId="{2E389217-D497-44DA-A6B0-13BBE5BCFDD3}" sibTransId="{9918531A-63CF-4254-BF71-B31540D663BC}"/>
    <dgm:cxn modelId="{AF75C66C-6976-47B3-893B-8E29EA7D7B52}" srcId="{D291A25F-F96A-41E2-A126-485046EC64D6}" destId="{26F61C5C-78CB-48FB-A245-B7376EE87E72}" srcOrd="0" destOrd="0" parTransId="{D115DF06-EFF2-444D-A066-011B8FAB3D0E}" sibTransId="{D0F608E0-0079-4BD2-A96F-4BA242E656FD}"/>
    <dgm:cxn modelId="{591F154E-CB95-4CC0-9A4D-F3ABB0C8645B}" srcId="{4C4B3D12-F7DE-4426-A635-7ECE79D6A4BD}" destId="{7AB5F055-B54A-420C-BCD3-525EB7F8C4D4}" srcOrd="0" destOrd="0" parTransId="{1294190A-A68B-4517-9045-373195E12A5B}" sibTransId="{0EE61294-8BBC-4104-8772-6F1D8B19A034}"/>
    <dgm:cxn modelId="{028EB27E-D9B6-2D4A-B4D4-5BD7D6DD9537}" srcId="{8888D47E-82CD-4981-BA4E-4079DFFF03FA}" destId="{8AAC6C7A-7CA3-4024-847E-2EED7FA86237}" srcOrd="1" destOrd="0" parTransId="{75B7CC6E-28DD-407A-BB01-CB515514485B}" sibTransId="{C3ABD9D5-4B18-4520-AAA6-2553227B7690}"/>
    <dgm:cxn modelId="{19033584-596D-4215-B3B0-5151278F7D19}" type="presOf" srcId="{4C4B3D12-F7DE-4426-A635-7ECE79D6A4BD}" destId="{65CF4D9A-86D2-4A54-80A6-6F7B10726FF1}" srcOrd="0" destOrd="0" presId="urn:microsoft.com/office/officeart/2005/8/layout/vList5"/>
    <dgm:cxn modelId="{5B0E4097-8DD7-4A61-B0FB-2667F783F333}" type="presOf" srcId="{7AB5F055-B54A-420C-BCD3-525EB7F8C4D4}" destId="{E6A0AAFE-8A06-4678-A90D-A6CB170A5418}" srcOrd="0" destOrd="0" presId="urn:microsoft.com/office/officeart/2005/8/layout/vList5"/>
    <dgm:cxn modelId="{F04B269C-3DFD-437F-ACAE-E6D6064E4A13}" srcId="{37D65715-E591-46F2-80D6-3890F76F3AA9}" destId="{D291A25F-F96A-41E2-A126-485046EC64D6}" srcOrd="0" destOrd="0" parTransId="{D523E9C9-25A7-4DF8-8C38-302AACE6ABB9}" sibTransId="{3077D60A-7A77-4C18-B61C-7B98C6F8889C}"/>
    <dgm:cxn modelId="{A47BDFB3-8BFE-4119-8D4A-0134C0C73189}" type="presOf" srcId="{26F61C5C-78CB-48FB-A245-B7376EE87E72}" destId="{920B79E6-7C02-41C8-AF0F-1269B78076C2}" srcOrd="0" destOrd="0" presId="urn:microsoft.com/office/officeart/2005/8/layout/vList5"/>
    <dgm:cxn modelId="{7FCD4BBB-7311-428B-850B-C661AE427600}" type="presOf" srcId="{DB4B91CC-504A-4BBD-8385-404FE3DE1CE0}" destId="{920B79E6-7C02-41C8-AF0F-1269B78076C2}" srcOrd="0" destOrd="1" presId="urn:microsoft.com/office/officeart/2005/8/layout/vList5"/>
    <dgm:cxn modelId="{CDCFC9D2-F802-4C49-A0A3-C007656EDDA8}" type="presOf" srcId="{087C6571-6CDD-449E-B385-CA89CDDB990C}" destId="{A79725A5-1E2F-4721-A7B4-12B6181DF672}" srcOrd="0" destOrd="0" presId="urn:microsoft.com/office/officeart/2005/8/layout/vList5"/>
    <dgm:cxn modelId="{73BF87D6-EEBC-4718-ABEF-0A83774321DA}" srcId="{37D65715-E591-46F2-80D6-3890F76F3AA9}" destId="{4C4B3D12-F7DE-4426-A635-7ECE79D6A4BD}" srcOrd="2" destOrd="0" parTransId="{7915D5F4-ABD8-4D8C-BBEA-A85CA2DEA6DB}" sibTransId="{84CCFDAF-EBF6-4A0D-9D07-612A43F56FA6}"/>
    <dgm:cxn modelId="{957759D7-D4A8-48AC-B6A6-33CF051B5CE9}" type="presOf" srcId="{8888D47E-82CD-4981-BA4E-4079DFFF03FA}" destId="{3B0B4750-3D9F-4EBB-8447-5502F24D3150}" srcOrd="0" destOrd="0" presId="urn:microsoft.com/office/officeart/2005/8/layout/vList5"/>
    <dgm:cxn modelId="{AA6921E0-45AC-5E49-8CFA-A0C1330428AB}" type="presOf" srcId="{821C789E-8218-4F68-86E6-0B63BFC6AF88}" destId="{A79725A5-1E2F-4721-A7B4-12B6181DF672}" srcOrd="0" destOrd="1" presId="urn:microsoft.com/office/officeart/2005/8/layout/vList5"/>
    <dgm:cxn modelId="{04A335ED-3ED9-40CE-A983-291D0262674A}" srcId="{D291A25F-F96A-41E2-A126-485046EC64D6}" destId="{DB4B91CC-504A-4BBD-8385-404FE3DE1CE0}" srcOrd="1" destOrd="0" parTransId="{B4BC5DD3-AC46-497C-95AA-0FE90152F240}" sibTransId="{416A34BF-A7BD-4E5D-A23D-8644C458D06C}"/>
    <dgm:cxn modelId="{7A1C0BEE-80D6-4C95-9195-D67016A1E4AC}" type="presOf" srcId="{37D65715-E591-46F2-80D6-3890F76F3AA9}" destId="{EF74AE61-2EC5-4A46-9C58-4F764DA892A2}" srcOrd="0" destOrd="0" presId="urn:microsoft.com/office/officeart/2005/8/layout/vList5"/>
    <dgm:cxn modelId="{2638A0F3-6435-4FCA-939E-254C708E56FB}" type="presOf" srcId="{D291A25F-F96A-41E2-A126-485046EC64D6}" destId="{407F64D0-451E-406B-B972-DD62F3663780}" srcOrd="0" destOrd="0" presId="urn:microsoft.com/office/officeart/2005/8/layout/vList5"/>
    <dgm:cxn modelId="{DB8E7EF5-1CC1-7C46-B1F7-8EFC6561E2EF}" srcId="{087C6571-6CDD-449E-B385-CA89CDDB990C}" destId="{821C789E-8218-4F68-86E6-0B63BFC6AF88}" srcOrd="0" destOrd="0" parTransId="{B8E556D6-16F6-4CB9-B815-E9B0BDBAE803}" sibTransId="{B9327DC5-3D72-41B7-9D62-4EC977D42807}"/>
    <dgm:cxn modelId="{E09182A6-0EA5-4B1F-B2E5-992C6A7F3F95}" type="presParOf" srcId="{EF74AE61-2EC5-4A46-9C58-4F764DA892A2}" destId="{ECB386CE-02F1-4F53-B774-AB30EFAB5120}" srcOrd="0" destOrd="0" presId="urn:microsoft.com/office/officeart/2005/8/layout/vList5"/>
    <dgm:cxn modelId="{18418494-7C14-4223-9607-36BA633EA6E5}" type="presParOf" srcId="{ECB386CE-02F1-4F53-B774-AB30EFAB5120}" destId="{407F64D0-451E-406B-B972-DD62F3663780}" srcOrd="0" destOrd="0" presId="urn:microsoft.com/office/officeart/2005/8/layout/vList5"/>
    <dgm:cxn modelId="{83BCBF0E-3AB3-439D-B230-BD5FC9B44CBC}" type="presParOf" srcId="{ECB386CE-02F1-4F53-B774-AB30EFAB5120}" destId="{920B79E6-7C02-41C8-AF0F-1269B78076C2}" srcOrd="1" destOrd="0" presId="urn:microsoft.com/office/officeart/2005/8/layout/vList5"/>
    <dgm:cxn modelId="{89F65153-2111-4ED9-8FA0-B0845052EEFE}" type="presParOf" srcId="{EF74AE61-2EC5-4A46-9C58-4F764DA892A2}" destId="{A974A8D3-FFCA-450E-99CA-050DAD2F655D}" srcOrd="1" destOrd="0" presId="urn:microsoft.com/office/officeart/2005/8/layout/vList5"/>
    <dgm:cxn modelId="{A326AA03-FB8A-414D-BF89-37AE8A4A101B}" type="presParOf" srcId="{EF74AE61-2EC5-4A46-9C58-4F764DA892A2}" destId="{5E938D28-14C5-4BD6-93D4-58C618FDC3AB}" srcOrd="2" destOrd="0" presId="urn:microsoft.com/office/officeart/2005/8/layout/vList5"/>
    <dgm:cxn modelId="{E5CD9D37-F1C8-4567-B675-BE9374A9C58F}" type="presParOf" srcId="{5E938D28-14C5-4BD6-93D4-58C618FDC3AB}" destId="{3B0B4750-3D9F-4EBB-8447-5502F24D3150}" srcOrd="0" destOrd="0" presId="urn:microsoft.com/office/officeart/2005/8/layout/vList5"/>
    <dgm:cxn modelId="{A9F980C0-6A79-4D1C-8F34-9C48DDF78E57}" type="presParOf" srcId="{5E938D28-14C5-4BD6-93D4-58C618FDC3AB}" destId="{A79725A5-1E2F-4721-A7B4-12B6181DF672}" srcOrd="1" destOrd="0" presId="urn:microsoft.com/office/officeart/2005/8/layout/vList5"/>
    <dgm:cxn modelId="{4DF54F68-6645-4B2B-B3BA-C6516ADE0A6F}" type="presParOf" srcId="{EF74AE61-2EC5-4A46-9C58-4F764DA892A2}" destId="{11C100CB-99D9-402D-A86C-C1798BBED455}" srcOrd="3" destOrd="0" presId="urn:microsoft.com/office/officeart/2005/8/layout/vList5"/>
    <dgm:cxn modelId="{518CA466-8730-49B2-A0B4-3AACC701211F}" type="presParOf" srcId="{EF74AE61-2EC5-4A46-9C58-4F764DA892A2}" destId="{2B9C344B-8DA1-4EF2-8C21-E9996BBE4E4D}" srcOrd="4" destOrd="0" presId="urn:microsoft.com/office/officeart/2005/8/layout/vList5"/>
    <dgm:cxn modelId="{465452B2-6024-4775-A634-8BF022580EE0}" type="presParOf" srcId="{2B9C344B-8DA1-4EF2-8C21-E9996BBE4E4D}" destId="{65CF4D9A-86D2-4A54-80A6-6F7B10726FF1}" srcOrd="0" destOrd="0" presId="urn:microsoft.com/office/officeart/2005/8/layout/vList5"/>
    <dgm:cxn modelId="{B020EE11-BF17-468A-81BF-34472D7EB4EF}" type="presParOf" srcId="{2B9C344B-8DA1-4EF2-8C21-E9996BBE4E4D}" destId="{E6A0AAFE-8A06-4678-A90D-A6CB170A541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65715-E591-46F2-80D6-3890F76F3A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291A25F-F96A-41E2-A126-485046EC64D6}">
      <dgm:prSet custT="1"/>
      <dgm:spPr>
        <a:xfrm>
          <a:off x="0" y="2645"/>
          <a:ext cx="2270079"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mn-cs"/>
            </a:rPr>
            <a:t>Efficient Test Authoring</a:t>
          </a:r>
        </a:p>
      </dgm:t>
    </dgm:pt>
    <dgm:pt modelId="{D523E9C9-25A7-4DF8-8C38-302AACE6ABB9}" type="parTrans" cxnId="{F04B269C-3DFD-437F-ACAE-E6D6064E4A13}">
      <dgm:prSet/>
      <dgm:spPr/>
      <dgm:t>
        <a:bodyPr/>
        <a:lstStyle/>
        <a:p>
          <a:endParaRPr lang="en-US" sz="1600"/>
        </a:p>
      </dgm:t>
    </dgm:pt>
    <dgm:pt modelId="{3077D60A-7A77-4C18-B61C-7B98C6F8889C}" type="sibTrans" cxnId="{F04B269C-3DFD-437F-ACAE-E6D6064E4A13}">
      <dgm:prSet/>
      <dgm:spPr/>
      <dgm:t>
        <a:bodyPr/>
        <a:lstStyle/>
        <a:p>
          <a:endParaRPr lang="en-US" sz="1600"/>
        </a:p>
      </dgm:t>
    </dgm:pt>
    <dgm:pt modelId="{26F61C5C-78CB-48FB-A245-B7376EE87E72}">
      <dgm:prSet phldrT="[Text]" custT="1"/>
      <dgm:spPr>
        <a:xfrm rot="5400000">
          <a:off x="3589426" y="-1142077"/>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solidFill>
              <a:latin typeface="Arial"/>
              <a:ea typeface="+mn-ea"/>
              <a:cs typeface="+mn-cs"/>
            </a:rPr>
            <a:t>Use powerful PSS solvers to create tests that are hard to code manually</a:t>
          </a:r>
          <a:endParaRPr lang="en-US" sz="1600" dirty="0">
            <a:solidFill>
              <a:srgbClr val="262626">
                <a:hueOff val="0"/>
                <a:satOff val="0"/>
                <a:lumOff val="0"/>
                <a:alphaOff val="0"/>
              </a:srgbClr>
            </a:solidFill>
            <a:latin typeface="Arial"/>
            <a:ea typeface="+mn-ea"/>
            <a:cs typeface="+mn-cs"/>
          </a:endParaRPr>
        </a:p>
      </dgm:t>
    </dgm:pt>
    <dgm:pt modelId="{D115DF06-EFF2-444D-A066-011B8FAB3D0E}" type="parTrans" cxnId="{AF75C66C-6976-47B3-893B-8E29EA7D7B52}">
      <dgm:prSet/>
      <dgm:spPr/>
      <dgm:t>
        <a:bodyPr/>
        <a:lstStyle/>
        <a:p>
          <a:endParaRPr lang="en-US" sz="1600"/>
        </a:p>
      </dgm:t>
    </dgm:pt>
    <dgm:pt modelId="{D0F608E0-0079-4BD2-A96F-4BA242E656FD}" type="sibTrans" cxnId="{AF75C66C-6976-47B3-893B-8E29EA7D7B52}">
      <dgm:prSet/>
      <dgm:spPr/>
      <dgm:t>
        <a:bodyPr/>
        <a:lstStyle/>
        <a:p>
          <a:endParaRPr lang="en-US" sz="1600"/>
        </a:p>
      </dgm:t>
    </dgm:pt>
    <dgm:pt modelId="{8888D47E-82CD-4981-BA4E-4079DFFF03FA}">
      <dgm:prSet phldrT="[Text]" custT="1"/>
      <dgm:spPr>
        <a:xfrm>
          <a:off x="0" y="1836208"/>
          <a:ext cx="2270079"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mn-cs"/>
            </a:rPr>
            <a:t>Automated stimulus generation</a:t>
          </a:r>
        </a:p>
      </dgm:t>
    </dgm:pt>
    <dgm:pt modelId="{FA99F075-D995-41F4-BAFF-043D6E7DA3D9}" type="parTrans" cxnId="{5B68A713-A62C-4ACD-825C-1C470A9DB861}">
      <dgm:prSet/>
      <dgm:spPr/>
      <dgm:t>
        <a:bodyPr/>
        <a:lstStyle/>
        <a:p>
          <a:endParaRPr lang="en-US" sz="1600"/>
        </a:p>
      </dgm:t>
    </dgm:pt>
    <dgm:pt modelId="{16BBECBB-9D37-415B-90B4-7B9664CD40ED}" type="sibTrans" cxnId="{5B68A713-A62C-4ACD-825C-1C470A9DB861}">
      <dgm:prSet/>
      <dgm:spPr/>
      <dgm:t>
        <a:bodyPr/>
        <a:lstStyle/>
        <a:p>
          <a:endParaRPr lang="en-US" sz="1600"/>
        </a:p>
      </dgm:t>
    </dgm:pt>
    <dgm:pt modelId="{087C6571-6CDD-449E-B385-CA89CDDB990C}">
      <dgm:prSet phldrT="[Text]" custT="1"/>
      <dgm:spPr>
        <a:xfrm rot="5400000">
          <a:off x="3589426" y="691485"/>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solidFill>
              <a:latin typeface="Arial"/>
              <a:ea typeface="+mn-ea"/>
              <a:cs typeface="+mn-cs"/>
            </a:rPr>
            <a:t>Random control and data flow scenario scheduling</a:t>
          </a:r>
          <a:endParaRPr lang="en-US" sz="1600">
            <a:solidFill>
              <a:srgbClr val="262626">
                <a:hueOff val="0"/>
                <a:satOff val="0"/>
                <a:lumOff val="0"/>
                <a:alphaOff val="0"/>
              </a:srgbClr>
            </a:solidFill>
            <a:latin typeface="Arial"/>
            <a:ea typeface="+mn-ea"/>
            <a:cs typeface="+mn-cs"/>
          </a:endParaRPr>
        </a:p>
      </dgm:t>
    </dgm:pt>
    <dgm:pt modelId="{2E389217-D497-44DA-A6B0-13BBE5BCFDD3}" type="parTrans" cxnId="{C67BB81D-A75C-4C51-A797-83BD2FE303FC}">
      <dgm:prSet/>
      <dgm:spPr/>
      <dgm:t>
        <a:bodyPr/>
        <a:lstStyle/>
        <a:p>
          <a:endParaRPr lang="en-US" sz="1600"/>
        </a:p>
      </dgm:t>
    </dgm:pt>
    <dgm:pt modelId="{9918531A-63CF-4254-BF71-B31540D663BC}" type="sibTrans" cxnId="{C67BB81D-A75C-4C51-A797-83BD2FE303FC}">
      <dgm:prSet/>
      <dgm:spPr/>
      <dgm:t>
        <a:bodyPr/>
        <a:lstStyle/>
        <a:p>
          <a:endParaRPr lang="en-US" sz="1600"/>
        </a:p>
      </dgm:t>
    </dgm:pt>
    <dgm:pt modelId="{4C4B3D12-F7DE-4426-A635-7ECE79D6A4BD}">
      <dgm:prSet phldrT="[Text]" custT="1"/>
      <dgm:spPr>
        <a:xfrm>
          <a:off x="0" y="3669771"/>
          <a:ext cx="2270079"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mn-cs"/>
            </a:rPr>
            <a:t>Partially defined tests</a:t>
          </a:r>
        </a:p>
      </dgm:t>
    </dgm:pt>
    <dgm:pt modelId="{7915D5F4-ABD8-4D8C-BBEA-A85CA2DEA6DB}" type="parTrans" cxnId="{73BF87D6-EEBC-4718-ABEF-0A83774321DA}">
      <dgm:prSet/>
      <dgm:spPr/>
      <dgm:t>
        <a:bodyPr/>
        <a:lstStyle/>
        <a:p>
          <a:endParaRPr lang="en-US" sz="1600"/>
        </a:p>
      </dgm:t>
    </dgm:pt>
    <dgm:pt modelId="{84CCFDAF-EBF6-4A0D-9D07-612A43F56FA6}" type="sibTrans" cxnId="{73BF87D6-EEBC-4718-ABEF-0A83774321DA}">
      <dgm:prSet/>
      <dgm:spPr/>
      <dgm:t>
        <a:bodyPr/>
        <a:lstStyle/>
        <a:p>
          <a:endParaRPr lang="en-US" sz="1600"/>
        </a:p>
      </dgm:t>
    </dgm:pt>
    <dgm:pt modelId="{7AB5F055-B54A-420C-BCD3-525EB7F8C4D4}">
      <dgm:prSet phldrT="[Text]" custT="1"/>
      <dgm:spPr>
        <a:xfrm rot="5400000">
          <a:off x="3589426" y="2525048"/>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hueOff val="0"/>
                  <a:satOff val="0"/>
                  <a:lumOff val="0"/>
                  <a:alphaOff val="0"/>
                </a:srgbClr>
              </a:solidFill>
              <a:latin typeface="Arial"/>
              <a:ea typeface="+mn-ea"/>
              <a:cs typeface="+mn-cs"/>
            </a:rPr>
            <a:t>Enables the user to define the critical aspects of a scenario space </a:t>
          </a:r>
        </a:p>
      </dgm:t>
    </dgm:pt>
    <dgm:pt modelId="{1294190A-A68B-4517-9045-373195E12A5B}" type="parTrans" cxnId="{591F154E-CB95-4CC0-9A4D-F3ABB0C8645B}">
      <dgm:prSet/>
      <dgm:spPr/>
      <dgm:t>
        <a:bodyPr/>
        <a:lstStyle/>
        <a:p>
          <a:endParaRPr lang="en-US" sz="1600"/>
        </a:p>
      </dgm:t>
    </dgm:pt>
    <dgm:pt modelId="{0EE61294-8BBC-4104-8772-6F1D8B19A034}" type="sibTrans" cxnId="{591F154E-CB95-4CC0-9A4D-F3ABB0C8645B}">
      <dgm:prSet/>
      <dgm:spPr/>
      <dgm:t>
        <a:bodyPr/>
        <a:lstStyle/>
        <a:p>
          <a:endParaRPr lang="en-US" sz="1600"/>
        </a:p>
      </dgm:t>
    </dgm:pt>
    <dgm:pt modelId="{9DF5CDEF-08DC-4168-852B-BC75DF51A2C7}">
      <dgm:prSet custT="1"/>
      <dgm:spPr>
        <a:xfrm rot="5400000">
          <a:off x="3589426" y="-1142077"/>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solidFill>
              <a:latin typeface="Arial"/>
              <a:ea typeface="+mn-ea"/>
              <a:cs typeface="+mn-cs"/>
            </a:rPr>
            <a:t>Easily direct test generation to target legal scenario space</a:t>
          </a:r>
        </a:p>
      </dgm:t>
    </dgm:pt>
    <dgm:pt modelId="{95A8F135-ECD4-4386-8CBD-0074BF9E56E3}" type="parTrans" cxnId="{E85FE2FA-36B1-784F-B0F2-ABFE74C40626}">
      <dgm:prSet/>
      <dgm:spPr/>
      <dgm:t>
        <a:bodyPr/>
        <a:lstStyle/>
        <a:p>
          <a:endParaRPr lang="en-US"/>
        </a:p>
      </dgm:t>
    </dgm:pt>
    <dgm:pt modelId="{79C266C4-5CED-4E46-96BD-6C78F1C5FE19}" type="sibTrans" cxnId="{E85FE2FA-36B1-784F-B0F2-ABFE74C40626}">
      <dgm:prSet/>
      <dgm:spPr/>
      <dgm:t>
        <a:bodyPr/>
        <a:lstStyle/>
        <a:p>
          <a:endParaRPr lang="en-US"/>
        </a:p>
      </dgm:t>
    </dgm:pt>
    <dgm:pt modelId="{641FE159-0BDD-40AD-B7D4-24E71748576B}">
      <dgm:prSet phldrT="[Text]" custT="1"/>
      <dgm:spPr>
        <a:xfrm rot="5400000">
          <a:off x="3589426" y="691485"/>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hueOff val="0"/>
                  <a:satOff val="0"/>
                  <a:lumOff val="0"/>
                  <a:alphaOff val="0"/>
                </a:srgbClr>
              </a:solidFill>
              <a:latin typeface="Arial"/>
              <a:ea typeface="+mn-ea"/>
              <a:cs typeface="+mn-cs"/>
            </a:rPr>
            <a:t>Easy to cross scenarios and create corner cases that are hard to manually predict</a:t>
          </a:r>
        </a:p>
      </dgm:t>
    </dgm:pt>
    <dgm:pt modelId="{37238BB2-D75E-478A-8E55-F4D420314EA2}" type="parTrans" cxnId="{D022B82C-BF25-AE46-9E19-B9BB236F5569}">
      <dgm:prSet/>
      <dgm:spPr/>
      <dgm:t>
        <a:bodyPr/>
        <a:lstStyle/>
        <a:p>
          <a:endParaRPr lang="en-US"/>
        </a:p>
      </dgm:t>
    </dgm:pt>
    <dgm:pt modelId="{2E7FF259-FA63-4224-AC32-D774BF25452F}" type="sibTrans" cxnId="{D022B82C-BF25-AE46-9E19-B9BB236F5569}">
      <dgm:prSet/>
      <dgm:spPr/>
      <dgm:t>
        <a:bodyPr/>
        <a:lstStyle/>
        <a:p>
          <a:endParaRPr lang="en-US"/>
        </a:p>
      </dgm:t>
    </dgm:pt>
    <dgm:pt modelId="{BD71E247-DB5A-4C05-BBD1-422CDA1EFD3E}">
      <dgm:prSet phldrT="[Text]" custT="1"/>
      <dgm:spPr>
        <a:xfrm rot="5400000">
          <a:off x="3589426" y="2525048"/>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err="1">
              <a:solidFill>
                <a:srgbClr val="262626">
                  <a:hueOff val="0"/>
                  <a:satOff val="0"/>
                  <a:lumOff val="0"/>
                  <a:alphaOff val="0"/>
                </a:srgbClr>
              </a:solidFill>
              <a:latin typeface="Arial"/>
              <a:ea typeface="+mn-ea"/>
              <a:cs typeface="+mn-cs"/>
            </a:rPr>
            <a:t>Perspec</a:t>
          </a:r>
          <a:r>
            <a:rPr lang="en-US" sz="1600" dirty="0">
              <a:solidFill>
                <a:srgbClr val="262626">
                  <a:hueOff val="0"/>
                  <a:satOff val="0"/>
                  <a:lumOff val="0"/>
                  <a:alphaOff val="0"/>
                </a:srgbClr>
              </a:solidFill>
              <a:latin typeface="Arial"/>
              <a:ea typeface="+mn-ea"/>
              <a:cs typeface="+mn-cs"/>
            </a:rPr>
            <a:t>  automatically generates relevant tests based on </a:t>
          </a:r>
        </a:p>
      </dgm:t>
    </dgm:pt>
    <dgm:pt modelId="{F3FC32CE-D8B1-4338-BE92-07F7CD4F3301}" type="parTrans" cxnId="{3A3A9FB8-78FC-D34B-8F5B-54EA7505FA52}">
      <dgm:prSet/>
      <dgm:spPr/>
      <dgm:t>
        <a:bodyPr/>
        <a:lstStyle/>
        <a:p>
          <a:endParaRPr lang="en-US"/>
        </a:p>
      </dgm:t>
    </dgm:pt>
    <dgm:pt modelId="{2DF09517-7146-4604-8C02-CD126B0824DF}" type="sibTrans" cxnId="{3A3A9FB8-78FC-D34B-8F5B-54EA7505FA52}">
      <dgm:prSet/>
      <dgm:spPr/>
      <dgm:t>
        <a:bodyPr/>
        <a:lstStyle/>
        <a:p>
          <a:endParaRPr lang="en-US"/>
        </a:p>
      </dgm:t>
    </dgm:pt>
    <dgm:pt modelId="{EF74AE61-2EC5-4A46-9C58-4F764DA892A2}" type="pres">
      <dgm:prSet presAssocID="{37D65715-E591-46F2-80D6-3890F76F3AA9}" presName="Name0" presStyleCnt="0">
        <dgm:presLayoutVars>
          <dgm:dir/>
          <dgm:animLvl val="lvl"/>
          <dgm:resizeHandles val="exact"/>
        </dgm:presLayoutVars>
      </dgm:prSet>
      <dgm:spPr/>
    </dgm:pt>
    <dgm:pt modelId="{ECB386CE-02F1-4F53-B774-AB30EFAB5120}" type="pres">
      <dgm:prSet presAssocID="{D291A25F-F96A-41E2-A126-485046EC64D6}" presName="linNode" presStyleCnt="0"/>
      <dgm:spPr/>
    </dgm:pt>
    <dgm:pt modelId="{407F64D0-451E-406B-B972-DD62F3663780}" type="pres">
      <dgm:prSet presAssocID="{D291A25F-F96A-41E2-A126-485046EC64D6}" presName="parentText" presStyleLbl="node1" presStyleIdx="0" presStyleCnt="3" custLinFactNeighborY="-14202">
        <dgm:presLayoutVars>
          <dgm:chMax val="1"/>
          <dgm:bulletEnabled val="1"/>
        </dgm:presLayoutVars>
      </dgm:prSet>
      <dgm:spPr/>
    </dgm:pt>
    <dgm:pt modelId="{920B79E6-7C02-41C8-AF0F-1269B78076C2}" type="pres">
      <dgm:prSet presAssocID="{D291A25F-F96A-41E2-A126-485046EC64D6}" presName="descendantText" presStyleLbl="alignAccFollowNode1" presStyleIdx="0" presStyleCnt="3">
        <dgm:presLayoutVars>
          <dgm:bulletEnabled val="1"/>
        </dgm:presLayoutVars>
      </dgm:prSet>
      <dgm:spPr/>
    </dgm:pt>
    <dgm:pt modelId="{A974A8D3-FFCA-450E-99CA-050DAD2F655D}" type="pres">
      <dgm:prSet presAssocID="{3077D60A-7A77-4C18-B61C-7B98C6F8889C}" presName="sp" presStyleCnt="0"/>
      <dgm:spPr/>
    </dgm:pt>
    <dgm:pt modelId="{5E938D28-14C5-4BD6-93D4-58C618FDC3AB}" type="pres">
      <dgm:prSet presAssocID="{8888D47E-82CD-4981-BA4E-4079DFFF03FA}" presName="linNode" presStyleCnt="0"/>
      <dgm:spPr/>
    </dgm:pt>
    <dgm:pt modelId="{3B0B4750-3D9F-4EBB-8447-5502F24D3150}" type="pres">
      <dgm:prSet presAssocID="{8888D47E-82CD-4981-BA4E-4079DFFF03FA}" presName="parentText" presStyleLbl="node1" presStyleIdx="1" presStyleCnt="3">
        <dgm:presLayoutVars>
          <dgm:chMax val="1"/>
          <dgm:bulletEnabled val="1"/>
        </dgm:presLayoutVars>
      </dgm:prSet>
      <dgm:spPr/>
    </dgm:pt>
    <dgm:pt modelId="{A79725A5-1E2F-4721-A7B4-12B6181DF672}" type="pres">
      <dgm:prSet presAssocID="{8888D47E-82CD-4981-BA4E-4079DFFF03FA}" presName="descendantText" presStyleLbl="alignAccFollowNode1" presStyleIdx="1" presStyleCnt="3">
        <dgm:presLayoutVars>
          <dgm:bulletEnabled val="1"/>
        </dgm:presLayoutVars>
      </dgm:prSet>
      <dgm:spPr/>
    </dgm:pt>
    <dgm:pt modelId="{11C100CB-99D9-402D-A86C-C1798BBED455}" type="pres">
      <dgm:prSet presAssocID="{16BBECBB-9D37-415B-90B4-7B9664CD40ED}" presName="sp" presStyleCnt="0"/>
      <dgm:spPr/>
    </dgm:pt>
    <dgm:pt modelId="{2B9C344B-8DA1-4EF2-8C21-E9996BBE4E4D}" type="pres">
      <dgm:prSet presAssocID="{4C4B3D12-F7DE-4426-A635-7ECE79D6A4BD}" presName="linNode" presStyleCnt="0"/>
      <dgm:spPr/>
    </dgm:pt>
    <dgm:pt modelId="{65CF4D9A-86D2-4A54-80A6-6F7B10726FF1}" type="pres">
      <dgm:prSet presAssocID="{4C4B3D12-F7DE-4426-A635-7ECE79D6A4BD}" presName="parentText" presStyleLbl="node1" presStyleIdx="2" presStyleCnt="3">
        <dgm:presLayoutVars>
          <dgm:chMax val="1"/>
          <dgm:bulletEnabled val="1"/>
        </dgm:presLayoutVars>
      </dgm:prSet>
      <dgm:spPr/>
    </dgm:pt>
    <dgm:pt modelId="{E6A0AAFE-8A06-4678-A90D-A6CB170A5418}" type="pres">
      <dgm:prSet presAssocID="{4C4B3D12-F7DE-4426-A635-7ECE79D6A4BD}" presName="descendantText" presStyleLbl="alignAccFollowNode1" presStyleIdx="2" presStyleCnt="3">
        <dgm:presLayoutVars>
          <dgm:bulletEnabled val="1"/>
        </dgm:presLayoutVars>
      </dgm:prSet>
      <dgm:spPr/>
    </dgm:pt>
  </dgm:ptLst>
  <dgm:cxnLst>
    <dgm:cxn modelId="{5B68A713-A62C-4ACD-825C-1C470A9DB861}" srcId="{37D65715-E591-46F2-80D6-3890F76F3AA9}" destId="{8888D47E-82CD-4981-BA4E-4079DFFF03FA}" srcOrd="1" destOrd="0" parTransId="{FA99F075-D995-41F4-BAFF-043D6E7DA3D9}" sibTransId="{16BBECBB-9D37-415B-90B4-7B9664CD40ED}"/>
    <dgm:cxn modelId="{C67BB81D-A75C-4C51-A797-83BD2FE303FC}" srcId="{8888D47E-82CD-4981-BA4E-4079DFFF03FA}" destId="{087C6571-6CDD-449E-B385-CA89CDDB990C}" srcOrd="1" destOrd="0" parTransId="{2E389217-D497-44DA-A6B0-13BBE5BCFDD3}" sibTransId="{9918531A-63CF-4254-BF71-B31540D663BC}"/>
    <dgm:cxn modelId="{D022B82C-BF25-AE46-9E19-B9BB236F5569}" srcId="{8888D47E-82CD-4981-BA4E-4079DFFF03FA}" destId="{641FE159-0BDD-40AD-B7D4-24E71748576B}" srcOrd="0" destOrd="0" parTransId="{37238BB2-D75E-478A-8E55-F4D420314EA2}" sibTransId="{2E7FF259-FA63-4224-AC32-D774BF25452F}"/>
    <dgm:cxn modelId="{014AD261-0CC8-594D-95A3-159E97F898F4}" type="presOf" srcId="{BD71E247-DB5A-4C05-BBD1-422CDA1EFD3E}" destId="{E6A0AAFE-8A06-4678-A90D-A6CB170A5418}" srcOrd="0" destOrd="1" presId="urn:microsoft.com/office/officeart/2005/8/layout/vList5"/>
    <dgm:cxn modelId="{AF75C66C-6976-47B3-893B-8E29EA7D7B52}" srcId="{D291A25F-F96A-41E2-A126-485046EC64D6}" destId="{26F61C5C-78CB-48FB-A245-B7376EE87E72}" srcOrd="0" destOrd="0" parTransId="{D115DF06-EFF2-444D-A066-011B8FAB3D0E}" sibTransId="{D0F608E0-0079-4BD2-A96F-4BA242E656FD}"/>
    <dgm:cxn modelId="{591F154E-CB95-4CC0-9A4D-F3ABB0C8645B}" srcId="{4C4B3D12-F7DE-4426-A635-7ECE79D6A4BD}" destId="{7AB5F055-B54A-420C-BCD3-525EB7F8C4D4}" srcOrd="0" destOrd="0" parTransId="{1294190A-A68B-4517-9045-373195E12A5B}" sibTransId="{0EE61294-8BBC-4104-8772-6F1D8B19A034}"/>
    <dgm:cxn modelId="{74DBCF54-1127-AD45-A82F-9C63B5BF70B0}" type="presOf" srcId="{9DF5CDEF-08DC-4168-852B-BC75DF51A2C7}" destId="{920B79E6-7C02-41C8-AF0F-1269B78076C2}" srcOrd="0" destOrd="1" presId="urn:microsoft.com/office/officeart/2005/8/layout/vList5"/>
    <dgm:cxn modelId="{19033584-596D-4215-B3B0-5151278F7D19}" type="presOf" srcId="{4C4B3D12-F7DE-4426-A635-7ECE79D6A4BD}" destId="{65CF4D9A-86D2-4A54-80A6-6F7B10726FF1}" srcOrd="0" destOrd="0" presId="urn:microsoft.com/office/officeart/2005/8/layout/vList5"/>
    <dgm:cxn modelId="{5B0E4097-8DD7-4A61-B0FB-2667F783F333}" type="presOf" srcId="{7AB5F055-B54A-420C-BCD3-525EB7F8C4D4}" destId="{E6A0AAFE-8A06-4678-A90D-A6CB170A5418}" srcOrd="0" destOrd="0" presId="urn:microsoft.com/office/officeart/2005/8/layout/vList5"/>
    <dgm:cxn modelId="{F04B269C-3DFD-437F-ACAE-E6D6064E4A13}" srcId="{37D65715-E591-46F2-80D6-3890F76F3AA9}" destId="{D291A25F-F96A-41E2-A126-485046EC64D6}" srcOrd="0" destOrd="0" parTransId="{D523E9C9-25A7-4DF8-8C38-302AACE6ABB9}" sibTransId="{3077D60A-7A77-4C18-B61C-7B98C6F8889C}"/>
    <dgm:cxn modelId="{A47BDFB3-8BFE-4119-8D4A-0134C0C73189}" type="presOf" srcId="{26F61C5C-78CB-48FB-A245-B7376EE87E72}" destId="{920B79E6-7C02-41C8-AF0F-1269B78076C2}" srcOrd="0" destOrd="0" presId="urn:microsoft.com/office/officeart/2005/8/layout/vList5"/>
    <dgm:cxn modelId="{3A3A9FB8-78FC-D34B-8F5B-54EA7505FA52}" srcId="{4C4B3D12-F7DE-4426-A635-7ECE79D6A4BD}" destId="{BD71E247-DB5A-4C05-BBD1-422CDA1EFD3E}" srcOrd="1" destOrd="0" parTransId="{F3FC32CE-D8B1-4338-BE92-07F7CD4F3301}" sibTransId="{2DF09517-7146-4604-8C02-CD126B0824DF}"/>
    <dgm:cxn modelId="{CDCFC9D2-F802-4C49-A0A3-C007656EDDA8}" type="presOf" srcId="{087C6571-6CDD-449E-B385-CA89CDDB990C}" destId="{A79725A5-1E2F-4721-A7B4-12B6181DF672}" srcOrd="0" destOrd="1" presId="urn:microsoft.com/office/officeart/2005/8/layout/vList5"/>
    <dgm:cxn modelId="{73BF87D6-EEBC-4718-ABEF-0A83774321DA}" srcId="{37D65715-E591-46F2-80D6-3890F76F3AA9}" destId="{4C4B3D12-F7DE-4426-A635-7ECE79D6A4BD}" srcOrd="2" destOrd="0" parTransId="{7915D5F4-ABD8-4D8C-BBEA-A85CA2DEA6DB}" sibTransId="{84CCFDAF-EBF6-4A0D-9D07-612A43F56FA6}"/>
    <dgm:cxn modelId="{957759D7-D4A8-48AC-B6A6-33CF051B5CE9}" type="presOf" srcId="{8888D47E-82CD-4981-BA4E-4079DFFF03FA}" destId="{3B0B4750-3D9F-4EBB-8447-5502F24D3150}" srcOrd="0" destOrd="0" presId="urn:microsoft.com/office/officeart/2005/8/layout/vList5"/>
    <dgm:cxn modelId="{7A1C0BEE-80D6-4C95-9195-D67016A1E4AC}" type="presOf" srcId="{37D65715-E591-46F2-80D6-3890F76F3AA9}" destId="{EF74AE61-2EC5-4A46-9C58-4F764DA892A2}" srcOrd="0" destOrd="0" presId="urn:microsoft.com/office/officeart/2005/8/layout/vList5"/>
    <dgm:cxn modelId="{2638A0F3-6435-4FCA-939E-254C708E56FB}" type="presOf" srcId="{D291A25F-F96A-41E2-A126-485046EC64D6}" destId="{407F64D0-451E-406B-B972-DD62F3663780}" srcOrd="0" destOrd="0" presId="urn:microsoft.com/office/officeart/2005/8/layout/vList5"/>
    <dgm:cxn modelId="{04D67EF8-F040-0842-A2F1-DA55C6C81360}" type="presOf" srcId="{641FE159-0BDD-40AD-B7D4-24E71748576B}" destId="{A79725A5-1E2F-4721-A7B4-12B6181DF672}" srcOrd="0" destOrd="0" presId="urn:microsoft.com/office/officeart/2005/8/layout/vList5"/>
    <dgm:cxn modelId="{E85FE2FA-36B1-784F-B0F2-ABFE74C40626}" srcId="{D291A25F-F96A-41E2-A126-485046EC64D6}" destId="{9DF5CDEF-08DC-4168-852B-BC75DF51A2C7}" srcOrd="1" destOrd="0" parTransId="{95A8F135-ECD4-4386-8CBD-0074BF9E56E3}" sibTransId="{79C266C4-5CED-4E46-96BD-6C78F1C5FE19}"/>
    <dgm:cxn modelId="{E09182A6-0EA5-4B1F-B2E5-992C6A7F3F95}" type="presParOf" srcId="{EF74AE61-2EC5-4A46-9C58-4F764DA892A2}" destId="{ECB386CE-02F1-4F53-B774-AB30EFAB5120}" srcOrd="0" destOrd="0" presId="urn:microsoft.com/office/officeart/2005/8/layout/vList5"/>
    <dgm:cxn modelId="{18418494-7C14-4223-9607-36BA633EA6E5}" type="presParOf" srcId="{ECB386CE-02F1-4F53-B774-AB30EFAB5120}" destId="{407F64D0-451E-406B-B972-DD62F3663780}" srcOrd="0" destOrd="0" presId="urn:microsoft.com/office/officeart/2005/8/layout/vList5"/>
    <dgm:cxn modelId="{83BCBF0E-3AB3-439D-B230-BD5FC9B44CBC}" type="presParOf" srcId="{ECB386CE-02F1-4F53-B774-AB30EFAB5120}" destId="{920B79E6-7C02-41C8-AF0F-1269B78076C2}" srcOrd="1" destOrd="0" presId="urn:microsoft.com/office/officeart/2005/8/layout/vList5"/>
    <dgm:cxn modelId="{89F65153-2111-4ED9-8FA0-B0845052EEFE}" type="presParOf" srcId="{EF74AE61-2EC5-4A46-9C58-4F764DA892A2}" destId="{A974A8D3-FFCA-450E-99CA-050DAD2F655D}" srcOrd="1" destOrd="0" presId="urn:microsoft.com/office/officeart/2005/8/layout/vList5"/>
    <dgm:cxn modelId="{A326AA03-FB8A-414D-BF89-37AE8A4A101B}" type="presParOf" srcId="{EF74AE61-2EC5-4A46-9C58-4F764DA892A2}" destId="{5E938D28-14C5-4BD6-93D4-58C618FDC3AB}" srcOrd="2" destOrd="0" presId="urn:microsoft.com/office/officeart/2005/8/layout/vList5"/>
    <dgm:cxn modelId="{E5CD9D37-F1C8-4567-B675-BE9374A9C58F}" type="presParOf" srcId="{5E938D28-14C5-4BD6-93D4-58C618FDC3AB}" destId="{3B0B4750-3D9F-4EBB-8447-5502F24D3150}" srcOrd="0" destOrd="0" presId="urn:microsoft.com/office/officeart/2005/8/layout/vList5"/>
    <dgm:cxn modelId="{A9F980C0-6A79-4D1C-8F34-9C48DDF78E57}" type="presParOf" srcId="{5E938D28-14C5-4BD6-93D4-58C618FDC3AB}" destId="{A79725A5-1E2F-4721-A7B4-12B6181DF672}" srcOrd="1" destOrd="0" presId="urn:microsoft.com/office/officeart/2005/8/layout/vList5"/>
    <dgm:cxn modelId="{4DF54F68-6645-4B2B-B3BA-C6516ADE0A6F}" type="presParOf" srcId="{EF74AE61-2EC5-4A46-9C58-4F764DA892A2}" destId="{11C100CB-99D9-402D-A86C-C1798BBED455}" srcOrd="3" destOrd="0" presId="urn:microsoft.com/office/officeart/2005/8/layout/vList5"/>
    <dgm:cxn modelId="{518CA466-8730-49B2-A0B4-3AACC701211F}" type="presParOf" srcId="{EF74AE61-2EC5-4A46-9C58-4F764DA892A2}" destId="{2B9C344B-8DA1-4EF2-8C21-E9996BBE4E4D}" srcOrd="4" destOrd="0" presId="urn:microsoft.com/office/officeart/2005/8/layout/vList5"/>
    <dgm:cxn modelId="{465452B2-6024-4775-A634-8BF022580EE0}" type="presParOf" srcId="{2B9C344B-8DA1-4EF2-8C21-E9996BBE4E4D}" destId="{65CF4D9A-86D2-4A54-80A6-6F7B10726FF1}" srcOrd="0" destOrd="0" presId="urn:microsoft.com/office/officeart/2005/8/layout/vList5"/>
    <dgm:cxn modelId="{B020EE11-BF17-468A-81BF-34472D7EB4EF}" type="presParOf" srcId="{2B9C344B-8DA1-4EF2-8C21-E9996BBE4E4D}" destId="{E6A0AAFE-8A06-4678-A90D-A6CB170A5418}"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65715-E591-46F2-80D6-3890F76F3A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291A25F-F96A-41E2-A126-485046EC64D6}">
      <dgm:prSet phldrT="[Text]" custT="1"/>
      <dgm:spPr>
        <a:xfrm>
          <a:off x="0" y="2645"/>
          <a:ext cx="2270079"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dirty="0">
              <a:solidFill>
                <a:srgbClr val="FFFFFF"/>
              </a:solidFill>
              <a:latin typeface="Arial"/>
              <a:ea typeface="+mn-ea"/>
              <a:cs typeface="+mn-cs"/>
            </a:rPr>
            <a:t>Upfront analysis of legal scenario space</a:t>
          </a:r>
        </a:p>
      </dgm:t>
    </dgm:pt>
    <dgm:pt modelId="{D523E9C9-25A7-4DF8-8C38-302AACE6ABB9}" type="parTrans" cxnId="{F04B269C-3DFD-437F-ACAE-E6D6064E4A13}">
      <dgm:prSet/>
      <dgm:spPr/>
      <dgm:t>
        <a:bodyPr/>
        <a:lstStyle/>
        <a:p>
          <a:endParaRPr lang="en-US" sz="1600"/>
        </a:p>
      </dgm:t>
    </dgm:pt>
    <dgm:pt modelId="{3077D60A-7A77-4C18-B61C-7B98C6F8889C}" type="sibTrans" cxnId="{F04B269C-3DFD-437F-ACAE-E6D6064E4A13}">
      <dgm:prSet/>
      <dgm:spPr/>
      <dgm:t>
        <a:bodyPr/>
        <a:lstStyle/>
        <a:p>
          <a:endParaRPr lang="en-US" sz="1600"/>
        </a:p>
      </dgm:t>
    </dgm:pt>
    <dgm:pt modelId="{26F61C5C-78CB-48FB-A245-B7376EE87E72}">
      <dgm:prSet phldrT="[Text]" custT="1"/>
      <dgm:spPr>
        <a:xfrm rot="5400000">
          <a:off x="3589426" y="-1142077"/>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solidFill>
              <a:latin typeface="Arial"/>
              <a:ea typeface="+mn-ea"/>
              <a:cs typeface="+mn-cs"/>
            </a:rPr>
            <a:t>Directs solving to reach all interesting cover points</a:t>
          </a:r>
          <a:endParaRPr lang="en-US" sz="1600">
            <a:solidFill>
              <a:srgbClr val="262626">
                <a:hueOff val="0"/>
                <a:satOff val="0"/>
                <a:lumOff val="0"/>
                <a:alphaOff val="0"/>
              </a:srgbClr>
            </a:solidFill>
            <a:latin typeface="Arial"/>
            <a:ea typeface="+mn-ea"/>
            <a:cs typeface="+mn-cs"/>
          </a:endParaRPr>
        </a:p>
      </dgm:t>
    </dgm:pt>
    <dgm:pt modelId="{D115DF06-EFF2-444D-A066-011B8FAB3D0E}" type="parTrans" cxnId="{AF75C66C-6976-47B3-893B-8E29EA7D7B52}">
      <dgm:prSet/>
      <dgm:spPr/>
      <dgm:t>
        <a:bodyPr/>
        <a:lstStyle/>
        <a:p>
          <a:endParaRPr lang="en-US" sz="1600"/>
        </a:p>
      </dgm:t>
    </dgm:pt>
    <dgm:pt modelId="{D0F608E0-0079-4BD2-A96F-4BA242E656FD}" type="sibTrans" cxnId="{AF75C66C-6976-47B3-893B-8E29EA7D7B52}">
      <dgm:prSet/>
      <dgm:spPr/>
      <dgm:t>
        <a:bodyPr/>
        <a:lstStyle/>
        <a:p>
          <a:endParaRPr lang="en-US" sz="1600"/>
        </a:p>
      </dgm:t>
    </dgm:pt>
    <dgm:pt modelId="{8888D47E-82CD-4981-BA4E-4079DFFF03FA}">
      <dgm:prSet phldrT="[Text]" custT="1"/>
      <dgm:spPr>
        <a:xfrm>
          <a:off x="0" y="1836208"/>
          <a:ext cx="2270079"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dirty="0">
              <a:solidFill>
                <a:srgbClr val="FFFFFF"/>
              </a:solidFill>
              <a:latin typeface="Arial"/>
              <a:ea typeface="+mn-ea"/>
              <a:cs typeface="+mn-cs"/>
            </a:rPr>
            <a:t>Efficient regression planning</a:t>
          </a:r>
        </a:p>
      </dgm:t>
    </dgm:pt>
    <dgm:pt modelId="{FA99F075-D995-41F4-BAFF-043D6E7DA3D9}" type="parTrans" cxnId="{5B68A713-A62C-4ACD-825C-1C470A9DB861}">
      <dgm:prSet/>
      <dgm:spPr/>
      <dgm:t>
        <a:bodyPr/>
        <a:lstStyle/>
        <a:p>
          <a:endParaRPr lang="en-US" sz="1600"/>
        </a:p>
      </dgm:t>
    </dgm:pt>
    <dgm:pt modelId="{16BBECBB-9D37-415B-90B4-7B9664CD40ED}" type="sibTrans" cxnId="{5B68A713-A62C-4ACD-825C-1C470A9DB861}">
      <dgm:prSet/>
      <dgm:spPr/>
      <dgm:t>
        <a:bodyPr/>
        <a:lstStyle/>
        <a:p>
          <a:endParaRPr lang="en-US" sz="1600"/>
        </a:p>
      </dgm:t>
    </dgm:pt>
    <dgm:pt modelId="{087C6571-6CDD-449E-B385-CA89CDDB990C}">
      <dgm:prSet phldrT="[Text]" custT="1"/>
      <dgm:spPr>
        <a:xfrm rot="5400000">
          <a:off x="3589426" y="691485"/>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solidFill>
              <a:latin typeface="Arial"/>
              <a:ea typeface="+mn-ea"/>
              <a:cs typeface="+mn-cs"/>
            </a:rPr>
            <a:t>Generate and run tests that contribute to coverage</a:t>
          </a:r>
          <a:endParaRPr lang="en-US" sz="1600" dirty="0">
            <a:solidFill>
              <a:srgbClr val="262626">
                <a:hueOff val="0"/>
                <a:satOff val="0"/>
                <a:lumOff val="0"/>
                <a:alphaOff val="0"/>
              </a:srgbClr>
            </a:solidFill>
            <a:latin typeface="Arial"/>
            <a:ea typeface="+mn-ea"/>
            <a:cs typeface="+mn-cs"/>
          </a:endParaRPr>
        </a:p>
      </dgm:t>
    </dgm:pt>
    <dgm:pt modelId="{2E389217-D497-44DA-A6B0-13BBE5BCFDD3}" type="parTrans" cxnId="{C67BB81D-A75C-4C51-A797-83BD2FE303FC}">
      <dgm:prSet/>
      <dgm:spPr/>
      <dgm:t>
        <a:bodyPr/>
        <a:lstStyle/>
        <a:p>
          <a:endParaRPr lang="en-US" sz="1600"/>
        </a:p>
      </dgm:t>
    </dgm:pt>
    <dgm:pt modelId="{9918531A-63CF-4254-BF71-B31540D663BC}" type="sibTrans" cxnId="{C67BB81D-A75C-4C51-A797-83BD2FE303FC}">
      <dgm:prSet/>
      <dgm:spPr/>
      <dgm:t>
        <a:bodyPr/>
        <a:lstStyle/>
        <a:p>
          <a:endParaRPr lang="en-US" sz="1600"/>
        </a:p>
      </dgm:t>
    </dgm:pt>
    <dgm:pt modelId="{4C4B3D12-F7DE-4426-A635-7ECE79D6A4BD}">
      <dgm:prSet phldrT="[Text]" custT="1"/>
      <dgm:spPr>
        <a:xfrm>
          <a:off x="0" y="3669771"/>
          <a:ext cx="2270079"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mn-cs"/>
            </a:rPr>
            <a:t>Unified coverage analysis</a:t>
          </a:r>
        </a:p>
      </dgm:t>
    </dgm:pt>
    <dgm:pt modelId="{7915D5F4-ABD8-4D8C-BBEA-A85CA2DEA6DB}" type="parTrans" cxnId="{73BF87D6-EEBC-4718-ABEF-0A83774321DA}">
      <dgm:prSet/>
      <dgm:spPr/>
      <dgm:t>
        <a:bodyPr/>
        <a:lstStyle/>
        <a:p>
          <a:endParaRPr lang="en-US" sz="1600"/>
        </a:p>
      </dgm:t>
    </dgm:pt>
    <dgm:pt modelId="{84CCFDAF-EBF6-4A0D-9D07-612A43F56FA6}" type="sibTrans" cxnId="{73BF87D6-EEBC-4718-ABEF-0A83774321DA}">
      <dgm:prSet/>
      <dgm:spPr/>
      <dgm:t>
        <a:bodyPr/>
        <a:lstStyle/>
        <a:p>
          <a:endParaRPr lang="en-US" sz="1600"/>
        </a:p>
      </dgm:t>
    </dgm:pt>
    <dgm:pt modelId="{7AB5F055-B54A-420C-BCD3-525EB7F8C4D4}">
      <dgm:prSet phldrT="[Text]" custT="1"/>
      <dgm:spPr>
        <a:xfrm rot="5400000">
          <a:off x="3589426" y="2525048"/>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hueOff val="0"/>
                  <a:satOff val="0"/>
                  <a:lumOff val="0"/>
                  <a:alphaOff val="0"/>
                </a:srgbClr>
              </a:solidFill>
              <a:latin typeface="Arial"/>
              <a:ea typeface="+mn-ea"/>
              <a:cs typeface="+mn-cs"/>
            </a:rPr>
            <a:t>Collect and analyze coverage from all execution platforms</a:t>
          </a:r>
        </a:p>
      </dgm:t>
    </dgm:pt>
    <dgm:pt modelId="{1294190A-A68B-4517-9045-373195E12A5B}" type="parTrans" cxnId="{591F154E-CB95-4CC0-9A4D-F3ABB0C8645B}">
      <dgm:prSet/>
      <dgm:spPr/>
      <dgm:t>
        <a:bodyPr/>
        <a:lstStyle/>
        <a:p>
          <a:endParaRPr lang="en-US" sz="1600"/>
        </a:p>
      </dgm:t>
    </dgm:pt>
    <dgm:pt modelId="{0EE61294-8BBC-4104-8772-6F1D8B19A034}" type="sibTrans" cxnId="{591F154E-CB95-4CC0-9A4D-F3ABB0C8645B}">
      <dgm:prSet/>
      <dgm:spPr/>
      <dgm:t>
        <a:bodyPr/>
        <a:lstStyle/>
        <a:p>
          <a:endParaRPr lang="en-US" sz="1600"/>
        </a:p>
      </dgm:t>
    </dgm:pt>
    <dgm:pt modelId="{0E9FE587-8231-417A-9C80-5058F4CF2309}">
      <dgm:prSet custT="1"/>
      <dgm:spPr>
        <a:xfrm rot="5400000">
          <a:off x="3589426" y="-1142077"/>
          <a:ext cx="1397000" cy="4035696"/>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solidFill>
              <a:latin typeface="Arial"/>
              <a:ea typeface="+mn-ea"/>
              <a:cs typeface="+mn-cs"/>
            </a:rPr>
            <a:t>Coverage can be analyzed and reasoned before test execution</a:t>
          </a:r>
        </a:p>
      </dgm:t>
    </dgm:pt>
    <dgm:pt modelId="{C69EB434-5EB9-4533-909A-E5D988FD28A7}" type="parTrans" cxnId="{3EDB2C42-DBE9-403F-85CE-7486CD18A36B}">
      <dgm:prSet/>
      <dgm:spPr/>
      <dgm:t>
        <a:bodyPr/>
        <a:lstStyle/>
        <a:p>
          <a:endParaRPr lang="en-US"/>
        </a:p>
      </dgm:t>
    </dgm:pt>
    <dgm:pt modelId="{C21E291A-6885-417D-8720-DEFC9DF31608}" type="sibTrans" cxnId="{3EDB2C42-DBE9-403F-85CE-7486CD18A36B}">
      <dgm:prSet/>
      <dgm:spPr/>
      <dgm:t>
        <a:bodyPr/>
        <a:lstStyle/>
        <a:p>
          <a:endParaRPr lang="en-US"/>
        </a:p>
      </dgm:t>
    </dgm:pt>
    <dgm:pt modelId="{EF74AE61-2EC5-4A46-9C58-4F764DA892A2}" type="pres">
      <dgm:prSet presAssocID="{37D65715-E591-46F2-80D6-3890F76F3AA9}" presName="Name0" presStyleCnt="0">
        <dgm:presLayoutVars>
          <dgm:dir/>
          <dgm:animLvl val="lvl"/>
          <dgm:resizeHandles val="exact"/>
        </dgm:presLayoutVars>
      </dgm:prSet>
      <dgm:spPr/>
    </dgm:pt>
    <dgm:pt modelId="{ECB386CE-02F1-4F53-B774-AB30EFAB5120}" type="pres">
      <dgm:prSet presAssocID="{D291A25F-F96A-41E2-A126-485046EC64D6}" presName="linNode" presStyleCnt="0"/>
      <dgm:spPr/>
    </dgm:pt>
    <dgm:pt modelId="{407F64D0-451E-406B-B972-DD62F3663780}" type="pres">
      <dgm:prSet presAssocID="{D291A25F-F96A-41E2-A126-485046EC64D6}" presName="parentText" presStyleLbl="node1" presStyleIdx="0" presStyleCnt="3">
        <dgm:presLayoutVars>
          <dgm:chMax val="1"/>
          <dgm:bulletEnabled val="1"/>
        </dgm:presLayoutVars>
      </dgm:prSet>
      <dgm:spPr/>
    </dgm:pt>
    <dgm:pt modelId="{920B79E6-7C02-41C8-AF0F-1269B78076C2}" type="pres">
      <dgm:prSet presAssocID="{D291A25F-F96A-41E2-A126-485046EC64D6}" presName="descendantText" presStyleLbl="alignAccFollowNode1" presStyleIdx="0" presStyleCnt="3">
        <dgm:presLayoutVars>
          <dgm:bulletEnabled val="1"/>
        </dgm:presLayoutVars>
      </dgm:prSet>
      <dgm:spPr/>
    </dgm:pt>
    <dgm:pt modelId="{A974A8D3-FFCA-450E-99CA-050DAD2F655D}" type="pres">
      <dgm:prSet presAssocID="{3077D60A-7A77-4C18-B61C-7B98C6F8889C}" presName="sp" presStyleCnt="0"/>
      <dgm:spPr/>
    </dgm:pt>
    <dgm:pt modelId="{5E938D28-14C5-4BD6-93D4-58C618FDC3AB}" type="pres">
      <dgm:prSet presAssocID="{8888D47E-82CD-4981-BA4E-4079DFFF03FA}" presName="linNode" presStyleCnt="0"/>
      <dgm:spPr/>
    </dgm:pt>
    <dgm:pt modelId="{3B0B4750-3D9F-4EBB-8447-5502F24D3150}" type="pres">
      <dgm:prSet presAssocID="{8888D47E-82CD-4981-BA4E-4079DFFF03FA}" presName="parentText" presStyleLbl="node1" presStyleIdx="1" presStyleCnt="3">
        <dgm:presLayoutVars>
          <dgm:chMax val="1"/>
          <dgm:bulletEnabled val="1"/>
        </dgm:presLayoutVars>
      </dgm:prSet>
      <dgm:spPr/>
    </dgm:pt>
    <dgm:pt modelId="{A79725A5-1E2F-4721-A7B4-12B6181DF672}" type="pres">
      <dgm:prSet presAssocID="{8888D47E-82CD-4981-BA4E-4079DFFF03FA}" presName="descendantText" presStyleLbl="alignAccFollowNode1" presStyleIdx="1" presStyleCnt="3">
        <dgm:presLayoutVars>
          <dgm:bulletEnabled val="1"/>
        </dgm:presLayoutVars>
      </dgm:prSet>
      <dgm:spPr/>
    </dgm:pt>
    <dgm:pt modelId="{11C100CB-99D9-402D-A86C-C1798BBED455}" type="pres">
      <dgm:prSet presAssocID="{16BBECBB-9D37-415B-90B4-7B9664CD40ED}" presName="sp" presStyleCnt="0"/>
      <dgm:spPr/>
    </dgm:pt>
    <dgm:pt modelId="{2B9C344B-8DA1-4EF2-8C21-E9996BBE4E4D}" type="pres">
      <dgm:prSet presAssocID="{4C4B3D12-F7DE-4426-A635-7ECE79D6A4BD}" presName="linNode" presStyleCnt="0"/>
      <dgm:spPr/>
    </dgm:pt>
    <dgm:pt modelId="{65CF4D9A-86D2-4A54-80A6-6F7B10726FF1}" type="pres">
      <dgm:prSet presAssocID="{4C4B3D12-F7DE-4426-A635-7ECE79D6A4BD}" presName="parentText" presStyleLbl="node1" presStyleIdx="2" presStyleCnt="3">
        <dgm:presLayoutVars>
          <dgm:chMax val="1"/>
          <dgm:bulletEnabled val="1"/>
        </dgm:presLayoutVars>
      </dgm:prSet>
      <dgm:spPr/>
    </dgm:pt>
    <dgm:pt modelId="{E6A0AAFE-8A06-4678-A90D-A6CB170A5418}" type="pres">
      <dgm:prSet presAssocID="{4C4B3D12-F7DE-4426-A635-7ECE79D6A4BD}" presName="descendantText" presStyleLbl="alignAccFollowNode1" presStyleIdx="2" presStyleCnt="3">
        <dgm:presLayoutVars>
          <dgm:bulletEnabled val="1"/>
        </dgm:presLayoutVars>
      </dgm:prSet>
      <dgm:spPr/>
    </dgm:pt>
  </dgm:ptLst>
  <dgm:cxnLst>
    <dgm:cxn modelId="{929D1905-4C43-4ED9-A422-225BA607DF71}" type="presOf" srcId="{0E9FE587-8231-417A-9C80-5058F4CF2309}" destId="{920B79E6-7C02-41C8-AF0F-1269B78076C2}" srcOrd="0" destOrd="1" presId="urn:microsoft.com/office/officeart/2005/8/layout/vList5"/>
    <dgm:cxn modelId="{5B68A713-A62C-4ACD-825C-1C470A9DB861}" srcId="{37D65715-E591-46F2-80D6-3890F76F3AA9}" destId="{8888D47E-82CD-4981-BA4E-4079DFFF03FA}" srcOrd="1" destOrd="0" parTransId="{FA99F075-D995-41F4-BAFF-043D6E7DA3D9}" sibTransId="{16BBECBB-9D37-415B-90B4-7B9664CD40ED}"/>
    <dgm:cxn modelId="{C67BB81D-A75C-4C51-A797-83BD2FE303FC}" srcId="{8888D47E-82CD-4981-BA4E-4079DFFF03FA}" destId="{087C6571-6CDD-449E-B385-CA89CDDB990C}" srcOrd="0" destOrd="0" parTransId="{2E389217-D497-44DA-A6B0-13BBE5BCFDD3}" sibTransId="{9918531A-63CF-4254-BF71-B31540D663BC}"/>
    <dgm:cxn modelId="{3EDB2C42-DBE9-403F-85CE-7486CD18A36B}" srcId="{D291A25F-F96A-41E2-A126-485046EC64D6}" destId="{0E9FE587-8231-417A-9C80-5058F4CF2309}" srcOrd="1" destOrd="0" parTransId="{C69EB434-5EB9-4533-909A-E5D988FD28A7}" sibTransId="{C21E291A-6885-417D-8720-DEFC9DF31608}"/>
    <dgm:cxn modelId="{AF75C66C-6976-47B3-893B-8E29EA7D7B52}" srcId="{D291A25F-F96A-41E2-A126-485046EC64D6}" destId="{26F61C5C-78CB-48FB-A245-B7376EE87E72}" srcOrd="0" destOrd="0" parTransId="{D115DF06-EFF2-444D-A066-011B8FAB3D0E}" sibTransId="{D0F608E0-0079-4BD2-A96F-4BA242E656FD}"/>
    <dgm:cxn modelId="{591F154E-CB95-4CC0-9A4D-F3ABB0C8645B}" srcId="{4C4B3D12-F7DE-4426-A635-7ECE79D6A4BD}" destId="{7AB5F055-B54A-420C-BCD3-525EB7F8C4D4}" srcOrd="0" destOrd="0" parTransId="{1294190A-A68B-4517-9045-373195E12A5B}" sibTransId="{0EE61294-8BBC-4104-8772-6F1D8B19A034}"/>
    <dgm:cxn modelId="{19033584-596D-4215-B3B0-5151278F7D19}" type="presOf" srcId="{4C4B3D12-F7DE-4426-A635-7ECE79D6A4BD}" destId="{65CF4D9A-86D2-4A54-80A6-6F7B10726FF1}" srcOrd="0" destOrd="0" presId="urn:microsoft.com/office/officeart/2005/8/layout/vList5"/>
    <dgm:cxn modelId="{5B0E4097-8DD7-4A61-B0FB-2667F783F333}" type="presOf" srcId="{7AB5F055-B54A-420C-BCD3-525EB7F8C4D4}" destId="{E6A0AAFE-8A06-4678-A90D-A6CB170A5418}" srcOrd="0" destOrd="0" presId="urn:microsoft.com/office/officeart/2005/8/layout/vList5"/>
    <dgm:cxn modelId="{F04B269C-3DFD-437F-ACAE-E6D6064E4A13}" srcId="{37D65715-E591-46F2-80D6-3890F76F3AA9}" destId="{D291A25F-F96A-41E2-A126-485046EC64D6}" srcOrd="0" destOrd="0" parTransId="{D523E9C9-25A7-4DF8-8C38-302AACE6ABB9}" sibTransId="{3077D60A-7A77-4C18-B61C-7B98C6F8889C}"/>
    <dgm:cxn modelId="{A47BDFB3-8BFE-4119-8D4A-0134C0C73189}" type="presOf" srcId="{26F61C5C-78CB-48FB-A245-B7376EE87E72}" destId="{920B79E6-7C02-41C8-AF0F-1269B78076C2}" srcOrd="0" destOrd="0" presId="urn:microsoft.com/office/officeart/2005/8/layout/vList5"/>
    <dgm:cxn modelId="{CDCFC9D2-F802-4C49-A0A3-C007656EDDA8}" type="presOf" srcId="{087C6571-6CDD-449E-B385-CA89CDDB990C}" destId="{A79725A5-1E2F-4721-A7B4-12B6181DF672}" srcOrd="0" destOrd="0" presId="urn:microsoft.com/office/officeart/2005/8/layout/vList5"/>
    <dgm:cxn modelId="{73BF87D6-EEBC-4718-ABEF-0A83774321DA}" srcId="{37D65715-E591-46F2-80D6-3890F76F3AA9}" destId="{4C4B3D12-F7DE-4426-A635-7ECE79D6A4BD}" srcOrd="2" destOrd="0" parTransId="{7915D5F4-ABD8-4D8C-BBEA-A85CA2DEA6DB}" sibTransId="{84CCFDAF-EBF6-4A0D-9D07-612A43F56FA6}"/>
    <dgm:cxn modelId="{957759D7-D4A8-48AC-B6A6-33CF051B5CE9}" type="presOf" srcId="{8888D47E-82CD-4981-BA4E-4079DFFF03FA}" destId="{3B0B4750-3D9F-4EBB-8447-5502F24D3150}" srcOrd="0" destOrd="0" presId="urn:microsoft.com/office/officeart/2005/8/layout/vList5"/>
    <dgm:cxn modelId="{7A1C0BEE-80D6-4C95-9195-D67016A1E4AC}" type="presOf" srcId="{37D65715-E591-46F2-80D6-3890F76F3AA9}" destId="{EF74AE61-2EC5-4A46-9C58-4F764DA892A2}" srcOrd="0" destOrd="0" presId="urn:microsoft.com/office/officeart/2005/8/layout/vList5"/>
    <dgm:cxn modelId="{2638A0F3-6435-4FCA-939E-254C708E56FB}" type="presOf" srcId="{D291A25F-F96A-41E2-A126-485046EC64D6}" destId="{407F64D0-451E-406B-B972-DD62F3663780}" srcOrd="0" destOrd="0" presId="urn:microsoft.com/office/officeart/2005/8/layout/vList5"/>
    <dgm:cxn modelId="{E09182A6-0EA5-4B1F-B2E5-992C6A7F3F95}" type="presParOf" srcId="{EF74AE61-2EC5-4A46-9C58-4F764DA892A2}" destId="{ECB386CE-02F1-4F53-B774-AB30EFAB5120}" srcOrd="0" destOrd="0" presId="urn:microsoft.com/office/officeart/2005/8/layout/vList5"/>
    <dgm:cxn modelId="{18418494-7C14-4223-9607-36BA633EA6E5}" type="presParOf" srcId="{ECB386CE-02F1-4F53-B774-AB30EFAB5120}" destId="{407F64D0-451E-406B-B972-DD62F3663780}" srcOrd="0" destOrd="0" presId="urn:microsoft.com/office/officeart/2005/8/layout/vList5"/>
    <dgm:cxn modelId="{83BCBF0E-3AB3-439D-B230-BD5FC9B44CBC}" type="presParOf" srcId="{ECB386CE-02F1-4F53-B774-AB30EFAB5120}" destId="{920B79E6-7C02-41C8-AF0F-1269B78076C2}" srcOrd="1" destOrd="0" presId="urn:microsoft.com/office/officeart/2005/8/layout/vList5"/>
    <dgm:cxn modelId="{89F65153-2111-4ED9-8FA0-B0845052EEFE}" type="presParOf" srcId="{EF74AE61-2EC5-4A46-9C58-4F764DA892A2}" destId="{A974A8D3-FFCA-450E-99CA-050DAD2F655D}" srcOrd="1" destOrd="0" presId="urn:microsoft.com/office/officeart/2005/8/layout/vList5"/>
    <dgm:cxn modelId="{A326AA03-FB8A-414D-BF89-37AE8A4A101B}" type="presParOf" srcId="{EF74AE61-2EC5-4A46-9C58-4F764DA892A2}" destId="{5E938D28-14C5-4BD6-93D4-58C618FDC3AB}" srcOrd="2" destOrd="0" presId="urn:microsoft.com/office/officeart/2005/8/layout/vList5"/>
    <dgm:cxn modelId="{E5CD9D37-F1C8-4567-B675-BE9374A9C58F}" type="presParOf" srcId="{5E938D28-14C5-4BD6-93D4-58C618FDC3AB}" destId="{3B0B4750-3D9F-4EBB-8447-5502F24D3150}" srcOrd="0" destOrd="0" presId="urn:microsoft.com/office/officeart/2005/8/layout/vList5"/>
    <dgm:cxn modelId="{A9F980C0-6A79-4D1C-8F34-9C48DDF78E57}" type="presParOf" srcId="{5E938D28-14C5-4BD6-93D4-58C618FDC3AB}" destId="{A79725A5-1E2F-4721-A7B4-12B6181DF672}" srcOrd="1" destOrd="0" presId="urn:microsoft.com/office/officeart/2005/8/layout/vList5"/>
    <dgm:cxn modelId="{4DF54F68-6645-4B2B-B3BA-C6516ADE0A6F}" type="presParOf" srcId="{EF74AE61-2EC5-4A46-9C58-4F764DA892A2}" destId="{11C100CB-99D9-402D-A86C-C1798BBED455}" srcOrd="3" destOrd="0" presId="urn:microsoft.com/office/officeart/2005/8/layout/vList5"/>
    <dgm:cxn modelId="{518CA466-8730-49B2-A0B4-3AACC701211F}" type="presParOf" srcId="{EF74AE61-2EC5-4A46-9C58-4F764DA892A2}" destId="{2B9C344B-8DA1-4EF2-8C21-E9996BBE4E4D}" srcOrd="4" destOrd="0" presId="urn:microsoft.com/office/officeart/2005/8/layout/vList5"/>
    <dgm:cxn modelId="{465452B2-6024-4775-A634-8BF022580EE0}" type="presParOf" srcId="{2B9C344B-8DA1-4EF2-8C21-E9996BBE4E4D}" destId="{65CF4D9A-86D2-4A54-80A6-6F7B10726FF1}" srcOrd="0" destOrd="0" presId="urn:microsoft.com/office/officeart/2005/8/layout/vList5"/>
    <dgm:cxn modelId="{B020EE11-BF17-468A-81BF-34472D7EB4EF}" type="presParOf" srcId="{2B9C344B-8DA1-4EF2-8C21-E9996BBE4E4D}" destId="{E6A0AAFE-8A06-4678-A90D-A6CB170A541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D65715-E591-46F2-80D6-3890F76F3A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291A25F-F96A-41E2-A126-485046EC64D6}">
      <dgm:prSet custT="1"/>
      <dgm:spPr>
        <a:xfrm>
          <a:off x="0" y="2645"/>
          <a:ext cx="2348937"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mn-cs"/>
            </a:rPr>
            <a:t>Tests Libraries for common SoC domains </a:t>
          </a:r>
        </a:p>
      </dgm:t>
    </dgm:pt>
    <dgm:pt modelId="{D523E9C9-25A7-4DF8-8C38-302AACE6ABB9}" type="parTrans" cxnId="{F04B269C-3DFD-437F-ACAE-E6D6064E4A13}">
      <dgm:prSet/>
      <dgm:spPr/>
      <dgm:t>
        <a:bodyPr/>
        <a:lstStyle/>
        <a:p>
          <a:endParaRPr lang="en-US" sz="1600"/>
        </a:p>
      </dgm:t>
    </dgm:pt>
    <dgm:pt modelId="{3077D60A-7A77-4C18-B61C-7B98C6F8889C}" type="sibTrans" cxnId="{F04B269C-3DFD-437F-ACAE-E6D6064E4A13}">
      <dgm:prSet/>
      <dgm:spPr/>
      <dgm:t>
        <a:bodyPr/>
        <a:lstStyle/>
        <a:p>
          <a:endParaRPr lang="en-US" sz="1600"/>
        </a:p>
      </dgm:t>
    </dgm:pt>
    <dgm:pt modelId="{26F61C5C-78CB-48FB-A245-B7376EE87E72}">
      <dgm:prSet phldrT="[Text]" custT="1"/>
      <dgm:spPr>
        <a:xfrm rot="5400000">
          <a:off x="3738381" y="-1212173"/>
          <a:ext cx="1397000" cy="4175888"/>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hueOff val="0"/>
                  <a:satOff val="0"/>
                  <a:lumOff val="0"/>
                  <a:alphaOff val="0"/>
                </a:srgbClr>
              </a:solidFill>
              <a:latin typeface="Arial"/>
              <a:ea typeface="+mn-ea"/>
              <a:cs typeface="+mn-cs"/>
            </a:rPr>
            <a:t>Highly configurable, out of the box solution for verifying cross concerning SoC verification problems</a:t>
          </a:r>
        </a:p>
      </dgm:t>
    </dgm:pt>
    <dgm:pt modelId="{D115DF06-EFF2-444D-A066-011B8FAB3D0E}" type="parTrans" cxnId="{AF75C66C-6976-47B3-893B-8E29EA7D7B52}">
      <dgm:prSet/>
      <dgm:spPr/>
      <dgm:t>
        <a:bodyPr/>
        <a:lstStyle/>
        <a:p>
          <a:endParaRPr lang="en-US" sz="1600"/>
        </a:p>
      </dgm:t>
    </dgm:pt>
    <dgm:pt modelId="{D0F608E0-0079-4BD2-A96F-4BA242E656FD}" type="sibTrans" cxnId="{AF75C66C-6976-47B3-893B-8E29EA7D7B52}">
      <dgm:prSet/>
      <dgm:spPr/>
      <dgm:t>
        <a:bodyPr/>
        <a:lstStyle/>
        <a:p>
          <a:endParaRPr lang="en-US" sz="1600"/>
        </a:p>
      </dgm:t>
    </dgm:pt>
    <dgm:pt modelId="{4C4B3D12-F7DE-4426-A635-7ECE79D6A4BD}">
      <dgm:prSet phldrT="[Text]" custT="1"/>
      <dgm:spPr>
        <a:xfrm>
          <a:off x="0" y="3669771"/>
          <a:ext cx="2348937"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mn-cs"/>
            </a:rPr>
            <a:t>Multiple Architecture support</a:t>
          </a:r>
        </a:p>
      </dgm:t>
    </dgm:pt>
    <dgm:pt modelId="{7915D5F4-ABD8-4D8C-BBEA-A85CA2DEA6DB}" type="parTrans" cxnId="{73BF87D6-EEBC-4718-ABEF-0A83774321DA}">
      <dgm:prSet/>
      <dgm:spPr/>
      <dgm:t>
        <a:bodyPr/>
        <a:lstStyle/>
        <a:p>
          <a:endParaRPr lang="en-US" sz="1600"/>
        </a:p>
      </dgm:t>
    </dgm:pt>
    <dgm:pt modelId="{84CCFDAF-EBF6-4A0D-9D07-612A43F56FA6}" type="sibTrans" cxnId="{73BF87D6-EEBC-4718-ABEF-0A83774321DA}">
      <dgm:prSet/>
      <dgm:spPr/>
      <dgm:t>
        <a:bodyPr/>
        <a:lstStyle/>
        <a:p>
          <a:endParaRPr lang="en-US" sz="1600"/>
        </a:p>
      </dgm:t>
    </dgm:pt>
    <dgm:pt modelId="{7AB5F055-B54A-420C-BCD3-525EB7F8C4D4}">
      <dgm:prSet phldrT="[Text]" custT="1"/>
      <dgm:spPr>
        <a:xfrm rot="5400000">
          <a:off x="3738381" y="2454951"/>
          <a:ext cx="1397000" cy="4175888"/>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hueOff val="0"/>
                  <a:satOff val="0"/>
                  <a:lumOff val="0"/>
                  <a:alphaOff val="0"/>
                </a:srgbClr>
              </a:solidFill>
              <a:latin typeface="Arial"/>
              <a:ea typeface="+mn-ea"/>
              <a:cs typeface="+mn-cs"/>
            </a:rPr>
            <a:t>Tests  scenarios are decoupled from the target design architecture </a:t>
          </a:r>
        </a:p>
      </dgm:t>
    </dgm:pt>
    <dgm:pt modelId="{1294190A-A68B-4517-9045-373195E12A5B}" type="parTrans" cxnId="{591F154E-CB95-4CC0-9A4D-F3ABB0C8645B}">
      <dgm:prSet/>
      <dgm:spPr/>
      <dgm:t>
        <a:bodyPr/>
        <a:lstStyle/>
        <a:p>
          <a:endParaRPr lang="en-US" sz="1600"/>
        </a:p>
      </dgm:t>
    </dgm:pt>
    <dgm:pt modelId="{0EE61294-8BBC-4104-8772-6F1D8B19A034}" type="sibTrans" cxnId="{591F154E-CB95-4CC0-9A4D-F3ABB0C8645B}">
      <dgm:prSet/>
      <dgm:spPr/>
      <dgm:t>
        <a:bodyPr/>
        <a:lstStyle/>
        <a:p>
          <a:endParaRPr lang="en-US" sz="1600"/>
        </a:p>
      </dgm:t>
    </dgm:pt>
    <dgm:pt modelId="{8888D47E-82CD-4981-BA4E-4079DFFF03FA}">
      <dgm:prSet phldrT="[Text]" custT="1"/>
      <dgm:spPr>
        <a:xfrm>
          <a:off x="0" y="1836208"/>
          <a:ext cx="2348937" cy="17462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2400">
              <a:solidFill>
                <a:srgbClr val="FFFFFF"/>
              </a:solidFill>
              <a:latin typeface="Arial"/>
              <a:ea typeface="+mn-ea"/>
              <a:cs typeface="+mn-cs"/>
            </a:rPr>
            <a:t>Pre-integrated with VIP and AVIP</a:t>
          </a:r>
        </a:p>
      </dgm:t>
    </dgm:pt>
    <dgm:pt modelId="{16BBECBB-9D37-415B-90B4-7B9664CD40ED}" type="sibTrans" cxnId="{5B68A713-A62C-4ACD-825C-1C470A9DB861}">
      <dgm:prSet/>
      <dgm:spPr/>
      <dgm:t>
        <a:bodyPr/>
        <a:lstStyle/>
        <a:p>
          <a:endParaRPr lang="en-US" sz="1600"/>
        </a:p>
      </dgm:t>
    </dgm:pt>
    <dgm:pt modelId="{FA99F075-D995-41F4-BAFF-043D6E7DA3D9}" type="parTrans" cxnId="{5B68A713-A62C-4ACD-825C-1C470A9DB861}">
      <dgm:prSet/>
      <dgm:spPr/>
      <dgm:t>
        <a:bodyPr/>
        <a:lstStyle/>
        <a:p>
          <a:endParaRPr lang="en-US" sz="1600"/>
        </a:p>
      </dgm:t>
    </dgm:pt>
    <dgm:pt modelId="{641FE159-0BDD-40AD-B7D4-24E71748576B}">
      <dgm:prSet phldrT="[Text]" custT="1"/>
      <dgm:spPr>
        <a:xfrm rot="5400000">
          <a:off x="3738381" y="621389"/>
          <a:ext cx="1397000" cy="4175888"/>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hueOff val="0"/>
                  <a:satOff val="0"/>
                  <a:lumOff val="0"/>
                  <a:alphaOff val="0"/>
                </a:srgbClr>
              </a:solidFill>
              <a:latin typeface="Arial"/>
              <a:ea typeface="+mn-ea"/>
              <a:cs typeface="+mn-cs"/>
            </a:rPr>
            <a:t>Run seamlessly on </a:t>
          </a:r>
          <a:r>
            <a:rPr lang="en-US" sz="1600" b="1" dirty="0">
              <a:solidFill>
                <a:srgbClr val="262626">
                  <a:hueOff val="0"/>
                  <a:satOff val="0"/>
                  <a:lumOff val="0"/>
                  <a:alphaOff val="0"/>
                </a:srgbClr>
              </a:solidFill>
              <a:latin typeface="Arial"/>
              <a:ea typeface="+mn-ea"/>
              <a:cs typeface="+mn-cs"/>
            </a:rPr>
            <a:t>CPU</a:t>
          </a:r>
          <a:r>
            <a:rPr lang="en-US" sz="1600" dirty="0">
              <a:solidFill>
                <a:srgbClr val="262626">
                  <a:hueOff val="0"/>
                  <a:satOff val="0"/>
                  <a:lumOff val="0"/>
                  <a:alphaOff val="0"/>
                </a:srgbClr>
              </a:solidFill>
              <a:latin typeface="Arial"/>
              <a:ea typeface="+mn-ea"/>
              <a:cs typeface="+mn-cs"/>
            </a:rPr>
            <a:t> cores or through VIP/</a:t>
          </a:r>
          <a:r>
            <a:rPr lang="en-US" sz="1600" b="1" dirty="0">
              <a:solidFill>
                <a:srgbClr val="262626">
                  <a:hueOff val="0"/>
                  <a:satOff val="0"/>
                  <a:lumOff val="0"/>
                  <a:alphaOff val="0"/>
                </a:srgbClr>
              </a:solidFill>
              <a:latin typeface="Arial"/>
              <a:ea typeface="+mn-ea"/>
              <a:cs typeface="+mn-cs"/>
            </a:rPr>
            <a:t>AVIP</a:t>
          </a:r>
        </a:p>
      </dgm:t>
    </dgm:pt>
    <dgm:pt modelId="{37238BB2-D75E-478A-8E55-F4D420314EA2}" type="parTrans" cxnId="{170B09A6-9909-4C84-91A0-A23DBC4339B2}">
      <dgm:prSet/>
      <dgm:spPr/>
      <dgm:t>
        <a:bodyPr/>
        <a:lstStyle/>
        <a:p>
          <a:endParaRPr lang="en-US"/>
        </a:p>
      </dgm:t>
    </dgm:pt>
    <dgm:pt modelId="{2E7FF259-FA63-4224-AC32-D774BF25452F}" type="sibTrans" cxnId="{170B09A6-9909-4C84-91A0-A23DBC4339B2}">
      <dgm:prSet/>
      <dgm:spPr/>
      <dgm:t>
        <a:bodyPr/>
        <a:lstStyle/>
        <a:p>
          <a:endParaRPr lang="en-US"/>
        </a:p>
      </dgm:t>
    </dgm:pt>
    <dgm:pt modelId="{EA7882E7-B857-43D2-89F0-97AE6D744BD7}">
      <dgm:prSet phldrT="[Text]" custT="1"/>
      <dgm:spPr>
        <a:xfrm rot="5400000">
          <a:off x="3738381" y="-1212173"/>
          <a:ext cx="1397000" cy="4175888"/>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hueOff val="0"/>
                  <a:satOff val="0"/>
                  <a:lumOff val="0"/>
                  <a:alphaOff val="0"/>
                </a:srgbClr>
              </a:solidFill>
              <a:latin typeface="Arial"/>
              <a:ea typeface="+mn-ea"/>
              <a:cs typeface="+mn-cs"/>
            </a:rPr>
            <a:t>Delivered with test suite, verification plan and user extensible scenarios</a:t>
          </a:r>
        </a:p>
      </dgm:t>
    </dgm:pt>
    <dgm:pt modelId="{2F3867F4-4EB6-46D9-86A6-BFF1C15D6636}" type="parTrans" cxnId="{B3C8311C-0E60-4989-ADFC-ACDA332304F9}">
      <dgm:prSet/>
      <dgm:spPr/>
      <dgm:t>
        <a:bodyPr/>
        <a:lstStyle/>
        <a:p>
          <a:endParaRPr lang="en-US"/>
        </a:p>
      </dgm:t>
    </dgm:pt>
    <dgm:pt modelId="{AC7CA4A4-D77F-4A8B-93B2-13C7DF6B4250}" type="sibTrans" cxnId="{B3C8311C-0E60-4989-ADFC-ACDA332304F9}">
      <dgm:prSet/>
      <dgm:spPr/>
      <dgm:t>
        <a:bodyPr/>
        <a:lstStyle/>
        <a:p>
          <a:endParaRPr lang="en-US"/>
        </a:p>
      </dgm:t>
    </dgm:pt>
    <dgm:pt modelId="{46E62FA4-C8B6-46CF-9482-84B642772D73}">
      <dgm:prSet phldrT="[Text]" custT="1"/>
      <dgm:spPr>
        <a:xfrm rot="5400000">
          <a:off x="3738381" y="621389"/>
          <a:ext cx="1397000" cy="4175888"/>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dirty="0">
              <a:solidFill>
                <a:srgbClr val="262626">
                  <a:hueOff val="0"/>
                  <a:satOff val="0"/>
                  <a:lumOff val="0"/>
                  <a:alphaOff val="0"/>
                </a:srgbClr>
              </a:solidFill>
              <a:latin typeface="Arial"/>
              <a:ea typeface="+mn-ea"/>
              <a:cs typeface="+mn-cs"/>
            </a:rPr>
            <a:t>Can be targeted to execute on virtual platforms, simulation, emulation, FPGA or post-silicon environments</a:t>
          </a:r>
        </a:p>
      </dgm:t>
    </dgm:pt>
    <dgm:pt modelId="{578BCE7F-47BC-4FE1-A667-9DB28E25F0F6}" type="parTrans" cxnId="{DC92026A-D6D9-4C7B-A3AB-DE3EF3C8CAD5}">
      <dgm:prSet/>
      <dgm:spPr/>
      <dgm:t>
        <a:bodyPr/>
        <a:lstStyle/>
        <a:p>
          <a:endParaRPr lang="en-US"/>
        </a:p>
      </dgm:t>
    </dgm:pt>
    <dgm:pt modelId="{93126D5E-D8FE-450B-AEC3-D00EDF782E19}" type="sibTrans" cxnId="{DC92026A-D6D9-4C7B-A3AB-DE3EF3C8CAD5}">
      <dgm:prSet/>
      <dgm:spPr/>
      <dgm:t>
        <a:bodyPr/>
        <a:lstStyle/>
        <a:p>
          <a:endParaRPr lang="en-US"/>
        </a:p>
      </dgm:t>
    </dgm:pt>
    <dgm:pt modelId="{5FFF1B6C-D10C-4EC7-A0D3-CAAA88F1C9AC}">
      <dgm:prSet phldrT="[Text]" custT="1"/>
      <dgm:spPr>
        <a:xfrm rot="5400000">
          <a:off x="3738381" y="2454951"/>
          <a:ext cx="1397000" cy="4175888"/>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gm:spPr>
      <dgm:t>
        <a:bodyPr/>
        <a:lstStyle/>
        <a:p>
          <a:pPr>
            <a:buChar char="•"/>
          </a:pPr>
          <a:r>
            <a:rPr lang="en-US" sz="1600">
              <a:solidFill>
                <a:srgbClr val="262626">
                  <a:hueOff val="0"/>
                  <a:satOff val="0"/>
                  <a:lumOff val="0"/>
                  <a:alphaOff val="0"/>
                </a:srgbClr>
              </a:solidFill>
              <a:latin typeface="Arial"/>
              <a:ea typeface="+mn-ea"/>
              <a:cs typeface="+mn-cs"/>
            </a:rPr>
            <a:t>Can be targeted for ARM, RISC-V and x86 based designs </a:t>
          </a:r>
        </a:p>
      </dgm:t>
    </dgm:pt>
    <dgm:pt modelId="{1C116DEE-891A-405C-BF06-298463A4A475}" type="parTrans" cxnId="{5F80C6DB-B685-4132-81AA-E58B8DC948E2}">
      <dgm:prSet/>
      <dgm:spPr/>
      <dgm:t>
        <a:bodyPr/>
        <a:lstStyle/>
        <a:p>
          <a:endParaRPr lang="en-US"/>
        </a:p>
      </dgm:t>
    </dgm:pt>
    <dgm:pt modelId="{B14AEE86-5EDB-48A8-9C1D-6E9EAE3120F1}" type="sibTrans" cxnId="{5F80C6DB-B685-4132-81AA-E58B8DC948E2}">
      <dgm:prSet/>
      <dgm:spPr/>
      <dgm:t>
        <a:bodyPr/>
        <a:lstStyle/>
        <a:p>
          <a:endParaRPr lang="en-US"/>
        </a:p>
      </dgm:t>
    </dgm:pt>
    <dgm:pt modelId="{EF74AE61-2EC5-4A46-9C58-4F764DA892A2}" type="pres">
      <dgm:prSet presAssocID="{37D65715-E591-46F2-80D6-3890F76F3AA9}" presName="Name0" presStyleCnt="0">
        <dgm:presLayoutVars>
          <dgm:dir/>
          <dgm:animLvl val="lvl"/>
          <dgm:resizeHandles val="exact"/>
        </dgm:presLayoutVars>
      </dgm:prSet>
      <dgm:spPr/>
    </dgm:pt>
    <dgm:pt modelId="{ECB386CE-02F1-4F53-B774-AB30EFAB5120}" type="pres">
      <dgm:prSet presAssocID="{D291A25F-F96A-41E2-A126-485046EC64D6}" presName="linNode" presStyleCnt="0"/>
      <dgm:spPr/>
    </dgm:pt>
    <dgm:pt modelId="{407F64D0-451E-406B-B972-DD62F3663780}" type="pres">
      <dgm:prSet presAssocID="{D291A25F-F96A-41E2-A126-485046EC64D6}" presName="parentText" presStyleLbl="node1" presStyleIdx="0" presStyleCnt="3">
        <dgm:presLayoutVars>
          <dgm:chMax val="1"/>
          <dgm:bulletEnabled val="1"/>
        </dgm:presLayoutVars>
      </dgm:prSet>
      <dgm:spPr/>
    </dgm:pt>
    <dgm:pt modelId="{920B79E6-7C02-41C8-AF0F-1269B78076C2}" type="pres">
      <dgm:prSet presAssocID="{D291A25F-F96A-41E2-A126-485046EC64D6}" presName="descendantText" presStyleLbl="alignAccFollowNode1" presStyleIdx="0" presStyleCnt="3">
        <dgm:presLayoutVars>
          <dgm:bulletEnabled val="1"/>
        </dgm:presLayoutVars>
      </dgm:prSet>
      <dgm:spPr/>
    </dgm:pt>
    <dgm:pt modelId="{A974A8D3-FFCA-450E-99CA-050DAD2F655D}" type="pres">
      <dgm:prSet presAssocID="{3077D60A-7A77-4C18-B61C-7B98C6F8889C}" presName="sp" presStyleCnt="0"/>
      <dgm:spPr/>
    </dgm:pt>
    <dgm:pt modelId="{5E938D28-14C5-4BD6-93D4-58C618FDC3AB}" type="pres">
      <dgm:prSet presAssocID="{8888D47E-82CD-4981-BA4E-4079DFFF03FA}" presName="linNode" presStyleCnt="0"/>
      <dgm:spPr/>
    </dgm:pt>
    <dgm:pt modelId="{3B0B4750-3D9F-4EBB-8447-5502F24D3150}" type="pres">
      <dgm:prSet presAssocID="{8888D47E-82CD-4981-BA4E-4079DFFF03FA}" presName="parentText" presStyleLbl="node1" presStyleIdx="1" presStyleCnt="3">
        <dgm:presLayoutVars>
          <dgm:chMax val="1"/>
          <dgm:bulletEnabled val="1"/>
        </dgm:presLayoutVars>
      </dgm:prSet>
      <dgm:spPr/>
    </dgm:pt>
    <dgm:pt modelId="{A79725A5-1E2F-4721-A7B4-12B6181DF672}" type="pres">
      <dgm:prSet presAssocID="{8888D47E-82CD-4981-BA4E-4079DFFF03FA}" presName="descendantText" presStyleLbl="alignAccFollowNode1" presStyleIdx="1" presStyleCnt="3">
        <dgm:presLayoutVars>
          <dgm:bulletEnabled val="1"/>
        </dgm:presLayoutVars>
      </dgm:prSet>
      <dgm:spPr/>
    </dgm:pt>
    <dgm:pt modelId="{11C100CB-99D9-402D-A86C-C1798BBED455}" type="pres">
      <dgm:prSet presAssocID="{16BBECBB-9D37-415B-90B4-7B9664CD40ED}" presName="sp" presStyleCnt="0"/>
      <dgm:spPr/>
    </dgm:pt>
    <dgm:pt modelId="{2B9C344B-8DA1-4EF2-8C21-E9996BBE4E4D}" type="pres">
      <dgm:prSet presAssocID="{4C4B3D12-F7DE-4426-A635-7ECE79D6A4BD}" presName="linNode" presStyleCnt="0"/>
      <dgm:spPr/>
    </dgm:pt>
    <dgm:pt modelId="{65CF4D9A-86D2-4A54-80A6-6F7B10726FF1}" type="pres">
      <dgm:prSet presAssocID="{4C4B3D12-F7DE-4426-A635-7ECE79D6A4BD}" presName="parentText" presStyleLbl="node1" presStyleIdx="2" presStyleCnt="3">
        <dgm:presLayoutVars>
          <dgm:chMax val="1"/>
          <dgm:bulletEnabled val="1"/>
        </dgm:presLayoutVars>
      </dgm:prSet>
      <dgm:spPr/>
    </dgm:pt>
    <dgm:pt modelId="{E6A0AAFE-8A06-4678-A90D-A6CB170A5418}" type="pres">
      <dgm:prSet presAssocID="{4C4B3D12-F7DE-4426-A635-7ECE79D6A4BD}" presName="descendantText" presStyleLbl="alignAccFollowNode1" presStyleIdx="2" presStyleCnt="3">
        <dgm:presLayoutVars>
          <dgm:bulletEnabled val="1"/>
        </dgm:presLayoutVars>
      </dgm:prSet>
      <dgm:spPr/>
    </dgm:pt>
  </dgm:ptLst>
  <dgm:cxnLst>
    <dgm:cxn modelId="{5B68A713-A62C-4ACD-825C-1C470A9DB861}" srcId="{37D65715-E591-46F2-80D6-3890F76F3AA9}" destId="{8888D47E-82CD-4981-BA4E-4079DFFF03FA}" srcOrd="1" destOrd="0" parTransId="{FA99F075-D995-41F4-BAFF-043D6E7DA3D9}" sibTransId="{16BBECBB-9D37-415B-90B4-7B9664CD40ED}"/>
    <dgm:cxn modelId="{B3C8311C-0E60-4989-ADFC-ACDA332304F9}" srcId="{D291A25F-F96A-41E2-A126-485046EC64D6}" destId="{EA7882E7-B857-43D2-89F0-97AE6D744BD7}" srcOrd="1" destOrd="0" parTransId="{2F3867F4-4EB6-46D9-86A6-BFF1C15D6636}" sibTransId="{AC7CA4A4-D77F-4A8B-93B2-13C7DF6B4250}"/>
    <dgm:cxn modelId="{DC92026A-D6D9-4C7B-A3AB-DE3EF3C8CAD5}" srcId="{8888D47E-82CD-4981-BA4E-4079DFFF03FA}" destId="{46E62FA4-C8B6-46CF-9482-84B642772D73}" srcOrd="1" destOrd="0" parTransId="{578BCE7F-47BC-4FE1-A667-9DB28E25F0F6}" sibTransId="{93126D5E-D8FE-450B-AEC3-D00EDF782E19}"/>
    <dgm:cxn modelId="{E4D3666B-66C4-418B-8B83-FACE1F9FE2A2}" type="presOf" srcId="{EA7882E7-B857-43D2-89F0-97AE6D744BD7}" destId="{920B79E6-7C02-41C8-AF0F-1269B78076C2}" srcOrd="0" destOrd="1" presId="urn:microsoft.com/office/officeart/2005/8/layout/vList5"/>
    <dgm:cxn modelId="{AF75C66C-6976-47B3-893B-8E29EA7D7B52}" srcId="{D291A25F-F96A-41E2-A126-485046EC64D6}" destId="{26F61C5C-78CB-48FB-A245-B7376EE87E72}" srcOrd="0" destOrd="0" parTransId="{D115DF06-EFF2-444D-A066-011B8FAB3D0E}" sibTransId="{D0F608E0-0079-4BD2-A96F-4BA242E656FD}"/>
    <dgm:cxn modelId="{591F154E-CB95-4CC0-9A4D-F3ABB0C8645B}" srcId="{4C4B3D12-F7DE-4426-A635-7ECE79D6A4BD}" destId="{7AB5F055-B54A-420C-BCD3-525EB7F8C4D4}" srcOrd="0" destOrd="0" parTransId="{1294190A-A68B-4517-9045-373195E12A5B}" sibTransId="{0EE61294-8BBC-4104-8772-6F1D8B19A034}"/>
    <dgm:cxn modelId="{19033584-596D-4215-B3B0-5151278F7D19}" type="presOf" srcId="{4C4B3D12-F7DE-4426-A635-7ECE79D6A4BD}" destId="{65CF4D9A-86D2-4A54-80A6-6F7B10726FF1}" srcOrd="0" destOrd="0" presId="urn:microsoft.com/office/officeart/2005/8/layout/vList5"/>
    <dgm:cxn modelId="{5B0E4097-8DD7-4A61-B0FB-2667F783F333}" type="presOf" srcId="{7AB5F055-B54A-420C-BCD3-525EB7F8C4D4}" destId="{E6A0AAFE-8A06-4678-A90D-A6CB170A5418}" srcOrd="0" destOrd="0" presId="urn:microsoft.com/office/officeart/2005/8/layout/vList5"/>
    <dgm:cxn modelId="{F04B269C-3DFD-437F-ACAE-E6D6064E4A13}" srcId="{37D65715-E591-46F2-80D6-3890F76F3AA9}" destId="{D291A25F-F96A-41E2-A126-485046EC64D6}" srcOrd="0" destOrd="0" parTransId="{D523E9C9-25A7-4DF8-8C38-302AACE6ABB9}" sibTransId="{3077D60A-7A77-4C18-B61C-7B98C6F8889C}"/>
    <dgm:cxn modelId="{170B09A6-9909-4C84-91A0-A23DBC4339B2}" srcId="{8888D47E-82CD-4981-BA4E-4079DFFF03FA}" destId="{641FE159-0BDD-40AD-B7D4-24E71748576B}" srcOrd="0" destOrd="0" parTransId="{37238BB2-D75E-478A-8E55-F4D420314EA2}" sibTransId="{2E7FF259-FA63-4224-AC32-D774BF25452F}"/>
    <dgm:cxn modelId="{A47BDFB3-8BFE-4119-8D4A-0134C0C73189}" type="presOf" srcId="{26F61C5C-78CB-48FB-A245-B7376EE87E72}" destId="{920B79E6-7C02-41C8-AF0F-1269B78076C2}" srcOrd="0" destOrd="0" presId="urn:microsoft.com/office/officeart/2005/8/layout/vList5"/>
    <dgm:cxn modelId="{4D7E61BC-05EA-40F1-A508-BB4845984144}" type="presOf" srcId="{5FFF1B6C-D10C-4EC7-A0D3-CAAA88F1C9AC}" destId="{E6A0AAFE-8A06-4678-A90D-A6CB170A5418}" srcOrd="0" destOrd="1" presId="urn:microsoft.com/office/officeart/2005/8/layout/vList5"/>
    <dgm:cxn modelId="{C54C7ED3-41A9-416A-A365-23D73E89D27E}" type="presOf" srcId="{46E62FA4-C8B6-46CF-9482-84B642772D73}" destId="{A79725A5-1E2F-4721-A7B4-12B6181DF672}" srcOrd="0" destOrd="1" presId="urn:microsoft.com/office/officeart/2005/8/layout/vList5"/>
    <dgm:cxn modelId="{73BF87D6-EEBC-4718-ABEF-0A83774321DA}" srcId="{37D65715-E591-46F2-80D6-3890F76F3AA9}" destId="{4C4B3D12-F7DE-4426-A635-7ECE79D6A4BD}" srcOrd="2" destOrd="0" parTransId="{7915D5F4-ABD8-4D8C-BBEA-A85CA2DEA6DB}" sibTransId="{84CCFDAF-EBF6-4A0D-9D07-612A43F56FA6}"/>
    <dgm:cxn modelId="{957759D7-D4A8-48AC-B6A6-33CF051B5CE9}" type="presOf" srcId="{8888D47E-82CD-4981-BA4E-4079DFFF03FA}" destId="{3B0B4750-3D9F-4EBB-8447-5502F24D3150}" srcOrd="0" destOrd="0" presId="urn:microsoft.com/office/officeart/2005/8/layout/vList5"/>
    <dgm:cxn modelId="{5F80C6DB-B685-4132-81AA-E58B8DC948E2}" srcId="{4C4B3D12-F7DE-4426-A635-7ECE79D6A4BD}" destId="{5FFF1B6C-D10C-4EC7-A0D3-CAAA88F1C9AC}" srcOrd="1" destOrd="0" parTransId="{1C116DEE-891A-405C-BF06-298463A4A475}" sibTransId="{B14AEE86-5EDB-48A8-9C1D-6E9EAE3120F1}"/>
    <dgm:cxn modelId="{7A1C0BEE-80D6-4C95-9195-D67016A1E4AC}" type="presOf" srcId="{37D65715-E591-46F2-80D6-3890F76F3AA9}" destId="{EF74AE61-2EC5-4A46-9C58-4F764DA892A2}" srcOrd="0" destOrd="0" presId="urn:microsoft.com/office/officeart/2005/8/layout/vList5"/>
    <dgm:cxn modelId="{AA50FFF2-B5AD-4674-B88D-137685AB863E}" type="presOf" srcId="{641FE159-0BDD-40AD-B7D4-24E71748576B}" destId="{A79725A5-1E2F-4721-A7B4-12B6181DF672}" srcOrd="0" destOrd="0" presId="urn:microsoft.com/office/officeart/2005/8/layout/vList5"/>
    <dgm:cxn modelId="{2638A0F3-6435-4FCA-939E-254C708E56FB}" type="presOf" srcId="{D291A25F-F96A-41E2-A126-485046EC64D6}" destId="{407F64D0-451E-406B-B972-DD62F3663780}" srcOrd="0" destOrd="0" presId="urn:microsoft.com/office/officeart/2005/8/layout/vList5"/>
    <dgm:cxn modelId="{E09182A6-0EA5-4B1F-B2E5-992C6A7F3F95}" type="presParOf" srcId="{EF74AE61-2EC5-4A46-9C58-4F764DA892A2}" destId="{ECB386CE-02F1-4F53-B774-AB30EFAB5120}" srcOrd="0" destOrd="0" presId="urn:microsoft.com/office/officeart/2005/8/layout/vList5"/>
    <dgm:cxn modelId="{18418494-7C14-4223-9607-36BA633EA6E5}" type="presParOf" srcId="{ECB386CE-02F1-4F53-B774-AB30EFAB5120}" destId="{407F64D0-451E-406B-B972-DD62F3663780}" srcOrd="0" destOrd="0" presId="urn:microsoft.com/office/officeart/2005/8/layout/vList5"/>
    <dgm:cxn modelId="{83BCBF0E-3AB3-439D-B230-BD5FC9B44CBC}" type="presParOf" srcId="{ECB386CE-02F1-4F53-B774-AB30EFAB5120}" destId="{920B79E6-7C02-41C8-AF0F-1269B78076C2}" srcOrd="1" destOrd="0" presId="urn:microsoft.com/office/officeart/2005/8/layout/vList5"/>
    <dgm:cxn modelId="{89F65153-2111-4ED9-8FA0-B0845052EEFE}" type="presParOf" srcId="{EF74AE61-2EC5-4A46-9C58-4F764DA892A2}" destId="{A974A8D3-FFCA-450E-99CA-050DAD2F655D}" srcOrd="1" destOrd="0" presId="urn:microsoft.com/office/officeart/2005/8/layout/vList5"/>
    <dgm:cxn modelId="{A326AA03-FB8A-414D-BF89-37AE8A4A101B}" type="presParOf" srcId="{EF74AE61-2EC5-4A46-9C58-4F764DA892A2}" destId="{5E938D28-14C5-4BD6-93D4-58C618FDC3AB}" srcOrd="2" destOrd="0" presId="urn:microsoft.com/office/officeart/2005/8/layout/vList5"/>
    <dgm:cxn modelId="{E5CD9D37-F1C8-4567-B675-BE9374A9C58F}" type="presParOf" srcId="{5E938D28-14C5-4BD6-93D4-58C618FDC3AB}" destId="{3B0B4750-3D9F-4EBB-8447-5502F24D3150}" srcOrd="0" destOrd="0" presId="urn:microsoft.com/office/officeart/2005/8/layout/vList5"/>
    <dgm:cxn modelId="{A9F980C0-6A79-4D1C-8F34-9C48DDF78E57}" type="presParOf" srcId="{5E938D28-14C5-4BD6-93D4-58C618FDC3AB}" destId="{A79725A5-1E2F-4721-A7B4-12B6181DF672}" srcOrd="1" destOrd="0" presId="urn:microsoft.com/office/officeart/2005/8/layout/vList5"/>
    <dgm:cxn modelId="{4DF54F68-6645-4B2B-B3BA-C6516ADE0A6F}" type="presParOf" srcId="{EF74AE61-2EC5-4A46-9C58-4F764DA892A2}" destId="{11C100CB-99D9-402D-A86C-C1798BBED455}" srcOrd="3" destOrd="0" presId="urn:microsoft.com/office/officeart/2005/8/layout/vList5"/>
    <dgm:cxn modelId="{518CA466-8730-49B2-A0B4-3AACC701211F}" type="presParOf" srcId="{EF74AE61-2EC5-4A46-9C58-4F764DA892A2}" destId="{2B9C344B-8DA1-4EF2-8C21-E9996BBE4E4D}" srcOrd="4" destOrd="0" presId="urn:microsoft.com/office/officeart/2005/8/layout/vList5"/>
    <dgm:cxn modelId="{465452B2-6024-4775-A634-8BF022580EE0}" type="presParOf" srcId="{2B9C344B-8DA1-4EF2-8C21-E9996BBE4E4D}" destId="{65CF4D9A-86D2-4A54-80A6-6F7B10726FF1}" srcOrd="0" destOrd="0" presId="urn:microsoft.com/office/officeart/2005/8/layout/vList5"/>
    <dgm:cxn modelId="{B020EE11-BF17-468A-81BF-34472D7EB4EF}" type="presParOf" srcId="{2B9C344B-8DA1-4EF2-8C21-E9996BBE4E4D}" destId="{E6A0AAFE-8A06-4678-A90D-A6CB170A5418}"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78C4A6-8C1F-4B2A-A2C6-7CAB7D8D0F17}"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38995C63-DE39-4FB7-B64D-9F16FAD3ADAD}">
      <dgm:prSet/>
      <dgm:spPr/>
      <dgm:t>
        <a:bodyPr/>
        <a:lstStyle/>
        <a:p>
          <a:r>
            <a:rPr lang="en-US" dirty="0"/>
            <a:t>IP level </a:t>
          </a:r>
          <a:r>
            <a:rPr lang="en-US" dirty="0" err="1"/>
            <a:t>verif</a:t>
          </a:r>
          <a:endParaRPr lang="en-US" dirty="0"/>
        </a:p>
      </dgm:t>
    </dgm:pt>
    <dgm:pt modelId="{0E7A0D20-FB9A-4A18-BCAC-3971CA0A4D47}" type="parTrans" cxnId="{3BC758AF-6668-4461-A93D-7904468D8BF5}">
      <dgm:prSet/>
      <dgm:spPr/>
      <dgm:t>
        <a:bodyPr/>
        <a:lstStyle/>
        <a:p>
          <a:endParaRPr lang="en-US"/>
        </a:p>
      </dgm:t>
    </dgm:pt>
    <dgm:pt modelId="{B619F9B7-C909-4301-BFA4-7A74739A7819}" type="sibTrans" cxnId="{3BC758AF-6668-4461-A93D-7904468D8BF5}">
      <dgm:prSet/>
      <dgm:spPr/>
      <dgm:t>
        <a:bodyPr/>
        <a:lstStyle/>
        <a:p>
          <a:endParaRPr lang="en-US"/>
        </a:p>
      </dgm:t>
    </dgm:pt>
    <dgm:pt modelId="{7BC1621A-6D9C-45E7-B00F-973E2E600B59}">
      <dgm:prSet/>
      <dgm:spPr/>
      <dgm:t>
        <a:bodyPr/>
        <a:lstStyle/>
        <a:p>
          <a:r>
            <a:rPr lang="en-US" dirty="0"/>
            <a:t>Conversion to SV/UVM sequences</a:t>
          </a:r>
        </a:p>
      </dgm:t>
    </dgm:pt>
    <dgm:pt modelId="{89BD9F7D-A5CE-49FA-8022-859EE15AE898}" type="parTrans" cxnId="{B0B5F589-9A90-48C2-A592-9A5DC36A083B}">
      <dgm:prSet/>
      <dgm:spPr/>
      <dgm:t>
        <a:bodyPr/>
        <a:lstStyle/>
        <a:p>
          <a:endParaRPr lang="en-US"/>
        </a:p>
      </dgm:t>
    </dgm:pt>
    <dgm:pt modelId="{13E085C8-3D50-4917-AEE1-6B1EE0BE8522}" type="sibTrans" cxnId="{B0B5F589-9A90-48C2-A592-9A5DC36A083B}">
      <dgm:prSet/>
      <dgm:spPr/>
      <dgm:t>
        <a:bodyPr/>
        <a:lstStyle/>
        <a:p>
          <a:endParaRPr lang="en-US"/>
        </a:p>
      </dgm:t>
    </dgm:pt>
    <dgm:pt modelId="{287BA9C9-DD2F-4691-B109-A8B9A77FEFF3}">
      <dgm:prSet/>
      <dgm:spPr/>
      <dgm:t>
        <a:bodyPr/>
        <a:lstStyle/>
        <a:p>
          <a:r>
            <a:rPr lang="en-US" dirty="0" err="1"/>
            <a:t>SubSystem</a:t>
          </a:r>
          <a:r>
            <a:rPr lang="en-US" dirty="0"/>
            <a:t> level </a:t>
          </a:r>
          <a:r>
            <a:rPr lang="en-US" dirty="0" err="1"/>
            <a:t>verif</a:t>
          </a:r>
          <a:endParaRPr lang="en-US" dirty="0"/>
        </a:p>
      </dgm:t>
    </dgm:pt>
    <dgm:pt modelId="{64883228-D81F-43CE-BFC7-B4AB921B7887}" type="parTrans" cxnId="{357AA00F-B5CB-433C-A00B-5DC92ADE43DB}">
      <dgm:prSet/>
      <dgm:spPr/>
      <dgm:t>
        <a:bodyPr/>
        <a:lstStyle/>
        <a:p>
          <a:endParaRPr lang="en-US"/>
        </a:p>
      </dgm:t>
    </dgm:pt>
    <dgm:pt modelId="{FDFB27F3-F351-47D0-97B3-0834BD923774}" type="sibTrans" cxnId="{357AA00F-B5CB-433C-A00B-5DC92ADE43DB}">
      <dgm:prSet/>
      <dgm:spPr/>
      <dgm:t>
        <a:bodyPr/>
        <a:lstStyle/>
        <a:p>
          <a:endParaRPr lang="en-US"/>
        </a:p>
      </dgm:t>
    </dgm:pt>
    <dgm:pt modelId="{81B11654-2D65-4862-BBA7-742310998711}">
      <dgm:prSet/>
      <dgm:spPr/>
      <dgm:t>
        <a:bodyPr/>
        <a:lstStyle/>
        <a:p>
          <a:r>
            <a:rPr lang="en-US" dirty="0"/>
            <a:t>UVM/C driver conversion</a:t>
          </a:r>
        </a:p>
      </dgm:t>
    </dgm:pt>
    <dgm:pt modelId="{7B5F290A-DE0C-4D14-8F24-6B929A238EC3}" type="parTrans" cxnId="{8880DB0D-2FF6-41C2-8DDB-55DE81D0B07B}">
      <dgm:prSet/>
      <dgm:spPr/>
      <dgm:t>
        <a:bodyPr/>
        <a:lstStyle/>
        <a:p>
          <a:endParaRPr lang="en-US"/>
        </a:p>
      </dgm:t>
    </dgm:pt>
    <dgm:pt modelId="{D0CBEE0C-3BFB-438E-A9A6-3BFC594CDDB7}" type="sibTrans" cxnId="{8880DB0D-2FF6-41C2-8DDB-55DE81D0B07B}">
      <dgm:prSet/>
      <dgm:spPr/>
      <dgm:t>
        <a:bodyPr/>
        <a:lstStyle/>
        <a:p>
          <a:endParaRPr lang="en-US"/>
        </a:p>
      </dgm:t>
    </dgm:pt>
    <dgm:pt modelId="{013069BB-F931-4C2F-958D-0A7275D69BEE}">
      <dgm:prSet/>
      <dgm:spPr/>
      <dgm:t>
        <a:bodyPr/>
        <a:lstStyle/>
        <a:p>
          <a:r>
            <a:rPr lang="en-US" dirty="0"/>
            <a:t>Instance mapping for registers</a:t>
          </a:r>
        </a:p>
      </dgm:t>
    </dgm:pt>
    <dgm:pt modelId="{28AD7BB8-467E-44B9-9449-8A0E5E3D5677}" type="parTrans" cxnId="{2053200C-6C02-4D60-8127-029E7654F854}">
      <dgm:prSet/>
      <dgm:spPr/>
      <dgm:t>
        <a:bodyPr/>
        <a:lstStyle/>
        <a:p>
          <a:endParaRPr lang="en-US"/>
        </a:p>
      </dgm:t>
    </dgm:pt>
    <dgm:pt modelId="{575E75E4-FADC-4B99-B962-215A4A74F258}" type="sibTrans" cxnId="{2053200C-6C02-4D60-8127-029E7654F854}">
      <dgm:prSet/>
      <dgm:spPr/>
      <dgm:t>
        <a:bodyPr/>
        <a:lstStyle/>
        <a:p>
          <a:endParaRPr lang="en-US"/>
        </a:p>
      </dgm:t>
    </dgm:pt>
    <dgm:pt modelId="{FFB6D81F-9212-4F82-8275-E2DDE846207F}">
      <dgm:prSet/>
      <dgm:spPr/>
      <dgm:t>
        <a:bodyPr/>
        <a:lstStyle/>
        <a:p>
          <a:r>
            <a:rPr lang="en-US" dirty="0"/>
            <a:t>SoC level </a:t>
          </a:r>
          <a:r>
            <a:rPr lang="en-US" dirty="0" err="1"/>
            <a:t>verif</a:t>
          </a:r>
          <a:endParaRPr lang="en-US" dirty="0"/>
        </a:p>
      </dgm:t>
    </dgm:pt>
    <dgm:pt modelId="{C595373E-F958-47EF-A5E2-60DA7FCE16B9}" type="parTrans" cxnId="{829FE534-23E3-437F-BC15-9B97A2A78390}">
      <dgm:prSet/>
      <dgm:spPr/>
      <dgm:t>
        <a:bodyPr/>
        <a:lstStyle/>
        <a:p>
          <a:endParaRPr lang="en-US"/>
        </a:p>
      </dgm:t>
    </dgm:pt>
    <dgm:pt modelId="{485FE3AD-659B-48DE-BB24-032A88A992EB}" type="sibTrans" cxnId="{829FE534-23E3-437F-BC15-9B97A2A78390}">
      <dgm:prSet/>
      <dgm:spPr/>
      <dgm:t>
        <a:bodyPr/>
        <a:lstStyle/>
        <a:p>
          <a:endParaRPr lang="en-US"/>
        </a:p>
      </dgm:t>
    </dgm:pt>
    <dgm:pt modelId="{19DB6836-94AC-4491-94CF-B05F34D0C9FA}">
      <dgm:prSet/>
      <dgm:spPr/>
      <dgm:t>
        <a:bodyPr/>
        <a:lstStyle/>
        <a:p>
          <a:r>
            <a:rPr lang="en-US" dirty="0"/>
            <a:t>C driver conversion</a:t>
          </a:r>
        </a:p>
      </dgm:t>
    </dgm:pt>
    <dgm:pt modelId="{967E876D-81E8-4379-A70C-2297A148AA32}" type="parTrans" cxnId="{64BC2D2E-5140-4869-B802-D912DE46EC0C}">
      <dgm:prSet/>
      <dgm:spPr/>
      <dgm:t>
        <a:bodyPr/>
        <a:lstStyle/>
        <a:p>
          <a:endParaRPr lang="en-US"/>
        </a:p>
      </dgm:t>
    </dgm:pt>
    <dgm:pt modelId="{6CF4D240-9BF9-43EB-B428-1FC16D104B17}" type="sibTrans" cxnId="{64BC2D2E-5140-4869-B802-D912DE46EC0C}">
      <dgm:prSet/>
      <dgm:spPr/>
      <dgm:t>
        <a:bodyPr/>
        <a:lstStyle/>
        <a:p>
          <a:endParaRPr lang="en-US"/>
        </a:p>
      </dgm:t>
    </dgm:pt>
    <dgm:pt modelId="{F7047115-F239-4BFC-A82B-4EBA0C8684EF}">
      <dgm:prSet/>
      <dgm:spPr/>
      <dgm:t>
        <a:bodyPr/>
        <a:lstStyle/>
        <a:p>
          <a:r>
            <a:rPr lang="en-US" dirty="0"/>
            <a:t>Re mapping of register instances</a:t>
          </a:r>
        </a:p>
      </dgm:t>
    </dgm:pt>
    <dgm:pt modelId="{D2535DB7-462E-4B5E-AF81-85EDB8B8692E}" type="parTrans" cxnId="{70CAA9F5-C416-49AB-A23E-E64827D9895D}">
      <dgm:prSet/>
      <dgm:spPr/>
      <dgm:t>
        <a:bodyPr/>
        <a:lstStyle/>
        <a:p>
          <a:endParaRPr lang="en-US"/>
        </a:p>
      </dgm:t>
    </dgm:pt>
    <dgm:pt modelId="{AAAB4269-EB34-4F45-B78B-CAD3FF0F008C}" type="sibTrans" cxnId="{70CAA9F5-C416-49AB-A23E-E64827D9895D}">
      <dgm:prSet/>
      <dgm:spPr/>
      <dgm:t>
        <a:bodyPr/>
        <a:lstStyle/>
        <a:p>
          <a:endParaRPr lang="en-US"/>
        </a:p>
      </dgm:t>
    </dgm:pt>
    <dgm:pt modelId="{69BFD055-907C-48AC-9B0E-1EE4970AC982}">
      <dgm:prSet/>
      <dgm:spPr/>
      <dgm:t>
        <a:bodyPr/>
        <a:lstStyle/>
        <a:p>
          <a:r>
            <a:rPr lang="en-US" dirty="0"/>
            <a:t>SoC bare metal Si validation</a:t>
          </a:r>
        </a:p>
      </dgm:t>
    </dgm:pt>
    <dgm:pt modelId="{07C68747-029B-4758-BC53-7FE66AE7BE68}" type="parTrans" cxnId="{010B272D-74E8-45DF-8419-B49A582A01BF}">
      <dgm:prSet/>
      <dgm:spPr/>
      <dgm:t>
        <a:bodyPr/>
        <a:lstStyle/>
        <a:p>
          <a:endParaRPr lang="en-US"/>
        </a:p>
      </dgm:t>
    </dgm:pt>
    <dgm:pt modelId="{DCFC782C-8F43-4D63-84FA-00E79E994994}" type="sibTrans" cxnId="{010B272D-74E8-45DF-8419-B49A582A01BF}">
      <dgm:prSet/>
      <dgm:spPr/>
      <dgm:t>
        <a:bodyPr/>
        <a:lstStyle/>
        <a:p>
          <a:endParaRPr lang="en-US"/>
        </a:p>
      </dgm:t>
    </dgm:pt>
    <dgm:pt modelId="{78CCBB5A-D28A-4033-ADAE-7E8C777D388B}">
      <dgm:prSet/>
      <dgm:spPr/>
      <dgm:t>
        <a:bodyPr/>
        <a:lstStyle/>
        <a:p>
          <a:r>
            <a:rPr lang="en-US" dirty="0"/>
            <a:t>C driver functions</a:t>
          </a:r>
        </a:p>
      </dgm:t>
    </dgm:pt>
    <dgm:pt modelId="{F0FD4BEE-B96D-4A42-8BEC-CE8C32FBA77A}" type="parTrans" cxnId="{A10AABC5-70B7-4F55-9316-8C1F0409FD3F}">
      <dgm:prSet/>
      <dgm:spPr/>
      <dgm:t>
        <a:bodyPr/>
        <a:lstStyle/>
        <a:p>
          <a:endParaRPr lang="en-US"/>
        </a:p>
      </dgm:t>
    </dgm:pt>
    <dgm:pt modelId="{86CA6611-47CC-414A-92E5-9A341FF326B7}" type="sibTrans" cxnId="{A10AABC5-70B7-4F55-9316-8C1F0409FD3F}">
      <dgm:prSet/>
      <dgm:spPr/>
      <dgm:t>
        <a:bodyPr/>
        <a:lstStyle/>
        <a:p>
          <a:endParaRPr lang="en-US"/>
        </a:p>
      </dgm:t>
    </dgm:pt>
    <dgm:pt modelId="{F38E4FB4-E481-46AE-AE8E-67420D36E1B8}">
      <dgm:prSet/>
      <dgm:spPr/>
      <dgm:t>
        <a:bodyPr/>
        <a:lstStyle/>
        <a:p>
          <a:r>
            <a:rPr lang="en-US" dirty="0"/>
            <a:t>Firmware </a:t>
          </a:r>
          <a:r>
            <a:rPr lang="en-US" dirty="0" err="1"/>
            <a:t>bringUp</a:t>
          </a:r>
          <a:endParaRPr lang="en-US" dirty="0"/>
        </a:p>
      </dgm:t>
    </dgm:pt>
    <dgm:pt modelId="{16A2DFBF-F13F-43FA-8B1B-443E30FB56CC}" type="parTrans" cxnId="{F0909886-DC7F-4F1D-9865-3F8A50BA3E8F}">
      <dgm:prSet/>
      <dgm:spPr/>
      <dgm:t>
        <a:bodyPr/>
        <a:lstStyle/>
        <a:p>
          <a:endParaRPr lang="en-US"/>
        </a:p>
      </dgm:t>
    </dgm:pt>
    <dgm:pt modelId="{BAD79D48-D95B-4448-A1C9-5573B078488E}" type="sibTrans" cxnId="{F0909886-DC7F-4F1D-9865-3F8A50BA3E8F}">
      <dgm:prSet/>
      <dgm:spPr/>
      <dgm:t>
        <a:bodyPr/>
        <a:lstStyle/>
        <a:p>
          <a:endParaRPr lang="en-US"/>
        </a:p>
      </dgm:t>
    </dgm:pt>
    <dgm:pt modelId="{02D0A449-CB7D-4D09-AEDF-4E845997AA1C}">
      <dgm:prSet/>
      <dgm:spPr/>
      <dgm:t>
        <a:bodyPr/>
        <a:lstStyle/>
        <a:p>
          <a:r>
            <a:rPr lang="en-US" dirty="0"/>
            <a:t>Software quality driver code</a:t>
          </a:r>
        </a:p>
      </dgm:t>
    </dgm:pt>
    <dgm:pt modelId="{90CA45C3-6E86-4E79-9591-857DE3591DCE}" type="parTrans" cxnId="{D7ECFD6F-3C11-4108-8F87-46A5C1BD239B}">
      <dgm:prSet/>
      <dgm:spPr/>
      <dgm:t>
        <a:bodyPr/>
        <a:lstStyle/>
        <a:p>
          <a:endParaRPr lang="en-US"/>
        </a:p>
      </dgm:t>
    </dgm:pt>
    <dgm:pt modelId="{3B89AB24-7662-40D2-9F7E-DB2F23902122}" type="sibTrans" cxnId="{D7ECFD6F-3C11-4108-8F87-46A5C1BD239B}">
      <dgm:prSet/>
      <dgm:spPr/>
      <dgm:t>
        <a:bodyPr/>
        <a:lstStyle/>
        <a:p>
          <a:endParaRPr lang="en-US"/>
        </a:p>
      </dgm:t>
    </dgm:pt>
    <dgm:pt modelId="{2347FDA9-0F49-45B6-8900-2C985B87E494}" type="pres">
      <dgm:prSet presAssocID="{A878C4A6-8C1F-4B2A-A2C6-7CAB7D8D0F17}" presName="linearFlow" presStyleCnt="0">
        <dgm:presLayoutVars>
          <dgm:dir/>
          <dgm:animLvl val="lvl"/>
          <dgm:resizeHandles val="exact"/>
        </dgm:presLayoutVars>
      </dgm:prSet>
      <dgm:spPr/>
    </dgm:pt>
    <dgm:pt modelId="{0862DD4B-E532-42A8-A3CF-1CE4D5FF4F90}" type="pres">
      <dgm:prSet presAssocID="{38995C63-DE39-4FB7-B64D-9F16FAD3ADAD}" presName="composite" presStyleCnt="0"/>
      <dgm:spPr/>
    </dgm:pt>
    <dgm:pt modelId="{33340571-80AF-4664-8424-139E32494E23}" type="pres">
      <dgm:prSet presAssocID="{38995C63-DE39-4FB7-B64D-9F16FAD3ADAD}" presName="parTx" presStyleLbl="node1" presStyleIdx="0" presStyleCnt="5">
        <dgm:presLayoutVars>
          <dgm:chMax val="0"/>
          <dgm:chPref val="0"/>
          <dgm:bulletEnabled val="1"/>
        </dgm:presLayoutVars>
      </dgm:prSet>
      <dgm:spPr/>
    </dgm:pt>
    <dgm:pt modelId="{1E796377-EA6D-4CB3-AE67-ED22BAC868B7}" type="pres">
      <dgm:prSet presAssocID="{38995C63-DE39-4FB7-B64D-9F16FAD3ADAD}" presName="parSh" presStyleLbl="node1" presStyleIdx="0" presStyleCnt="5"/>
      <dgm:spPr/>
    </dgm:pt>
    <dgm:pt modelId="{238A24C2-E7FC-4D08-8A08-98AC91E515A1}" type="pres">
      <dgm:prSet presAssocID="{38995C63-DE39-4FB7-B64D-9F16FAD3ADAD}" presName="desTx" presStyleLbl="fgAcc1" presStyleIdx="0" presStyleCnt="5">
        <dgm:presLayoutVars>
          <dgm:bulletEnabled val="1"/>
        </dgm:presLayoutVars>
      </dgm:prSet>
      <dgm:spPr/>
    </dgm:pt>
    <dgm:pt modelId="{5E9B0762-648F-482E-B3F0-201A5A641D3C}" type="pres">
      <dgm:prSet presAssocID="{B619F9B7-C909-4301-BFA4-7A74739A7819}" presName="sibTrans" presStyleLbl="sibTrans2D1" presStyleIdx="0" presStyleCnt="4"/>
      <dgm:spPr/>
    </dgm:pt>
    <dgm:pt modelId="{1D92A0C9-FED4-4AFA-9AC0-8B96928B740C}" type="pres">
      <dgm:prSet presAssocID="{B619F9B7-C909-4301-BFA4-7A74739A7819}" presName="connTx" presStyleLbl="sibTrans2D1" presStyleIdx="0" presStyleCnt="4"/>
      <dgm:spPr/>
    </dgm:pt>
    <dgm:pt modelId="{74764F80-EE9F-455F-884C-8B38FEE0EB79}" type="pres">
      <dgm:prSet presAssocID="{287BA9C9-DD2F-4691-B109-A8B9A77FEFF3}" presName="composite" presStyleCnt="0"/>
      <dgm:spPr/>
    </dgm:pt>
    <dgm:pt modelId="{A2EEE51A-E78B-4352-AF20-AA45BE650BAD}" type="pres">
      <dgm:prSet presAssocID="{287BA9C9-DD2F-4691-B109-A8B9A77FEFF3}" presName="parTx" presStyleLbl="node1" presStyleIdx="0" presStyleCnt="5">
        <dgm:presLayoutVars>
          <dgm:chMax val="0"/>
          <dgm:chPref val="0"/>
          <dgm:bulletEnabled val="1"/>
        </dgm:presLayoutVars>
      </dgm:prSet>
      <dgm:spPr/>
    </dgm:pt>
    <dgm:pt modelId="{8A06FE77-3F73-48D5-932C-9E32B5129F07}" type="pres">
      <dgm:prSet presAssocID="{287BA9C9-DD2F-4691-B109-A8B9A77FEFF3}" presName="parSh" presStyleLbl="node1" presStyleIdx="1" presStyleCnt="5"/>
      <dgm:spPr/>
    </dgm:pt>
    <dgm:pt modelId="{1BE7815E-3DE1-4043-BB63-91B6383DF0C9}" type="pres">
      <dgm:prSet presAssocID="{287BA9C9-DD2F-4691-B109-A8B9A77FEFF3}" presName="desTx" presStyleLbl="fgAcc1" presStyleIdx="1" presStyleCnt="5">
        <dgm:presLayoutVars>
          <dgm:bulletEnabled val="1"/>
        </dgm:presLayoutVars>
      </dgm:prSet>
      <dgm:spPr/>
    </dgm:pt>
    <dgm:pt modelId="{73DBE5D1-065C-485E-B720-FD95059DD6B5}" type="pres">
      <dgm:prSet presAssocID="{FDFB27F3-F351-47D0-97B3-0834BD923774}" presName="sibTrans" presStyleLbl="sibTrans2D1" presStyleIdx="1" presStyleCnt="4"/>
      <dgm:spPr/>
    </dgm:pt>
    <dgm:pt modelId="{5A4438F3-11AF-440F-A209-825824BA7AD9}" type="pres">
      <dgm:prSet presAssocID="{FDFB27F3-F351-47D0-97B3-0834BD923774}" presName="connTx" presStyleLbl="sibTrans2D1" presStyleIdx="1" presStyleCnt="4"/>
      <dgm:spPr/>
    </dgm:pt>
    <dgm:pt modelId="{055DC7DD-CB01-412F-A843-E67227CDD039}" type="pres">
      <dgm:prSet presAssocID="{FFB6D81F-9212-4F82-8275-E2DDE846207F}" presName="composite" presStyleCnt="0"/>
      <dgm:spPr/>
    </dgm:pt>
    <dgm:pt modelId="{ECCA204A-A2D5-41E1-B870-143E09FC50FE}" type="pres">
      <dgm:prSet presAssocID="{FFB6D81F-9212-4F82-8275-E2DDE846207F}" presName="parTx" presStyleLbl="node1" presStyleIdx="1" presStyleCnt="5">
        <dgm:presLayoutVars>
          <dgm:chMax val="0"/>
          <dgm:chPref val="0"/>
          <dgm:bulletEnabled val="1"/>
        </dgm:presLayoutVars>
      </dgm:prSet>
      <dgm:spPr/>
    </dgm:pt>
    <dgm:pt modelId="{345BEE49-F2FE-4EED-AEFB-D9D06A8DBBB5}" type="pres">
      <dgm:prSet presAssocID="{FFB6D81F-9212-4F82-8275-E2DDE846207F}" presName="parSh" presStyleLbl="node1" presStyleIdx="2" presStyleCnt="5"/>
      <dgm:spPr/>
    </dgm:pt>
    <dgm:pt modelId="{131441DE-0EAC-491D-828B-424329FF58D2}" type="pres">
      <dgm:prSet presAssocID="{FFB6D81F-9212-4F82-8275-E2DDE846207F}" presName="desTx" presStyleLbl="fgAcc1" presStyleIdx="2" presStyleCnt="5">
        <dgm:presLayoutVars>
          <dgm:bulletEnabled val="1"/>
        </dgm:presLayoutVars>
      </dgm:prSet>
      <dgm:spPr/>
    </dgm:pt>
    <dgm:pt modelId="{84962B55-7C3E-4AB3-8091-80FC9712D3A5}" type="pres">
      <dgm:prSet presAssocID="{485FE3AD-659B-48DE-BB24-032A88A992EB}" presName="sibTrans" presStyleLbl="sibTrans2D1" presStyleIdx="2" presStyleCnt="4"/>
      <dgm:spPr/>
    </dgm:pt>
    <dgm:pt modelId="{2132ED95-5DE3-482F-90F5-518159C4E501}" type="pres">
      <dgm:prSet presAssocID="{485FE3AD-659B-48DE-BB24-032A88A992EB}" presName="connTx" presStyleLbl="sibTrans2D1" presStyleIdx="2" presStyleCnt="4"/>
      <dgm:spPr/>
    </dgm:pt>
    <dgm:pt modelId="{4DF177FF-E985-40D9-921D-C348B7894B1F}" type="pres">
      <dgm:prSet presAssocID="{69BFD055-907C-48AC-9B0E-1EE4970AC982}" presName="composite" presStyleCnt="0"/>
      <dgm:spPr/>
    </dgm:pt>
    <dgm:pt modelId="{93A6DC0C-29C0-4947-B4EA-575343ADBCC2}" type="pres">
      <dgm:prSet presAssocID="{69BFD055-907C-48AC-9B0E-1EE4970AC982}" presName="parTx" presStyleLbl="node1" presStyleIdx="2" presStyleCnt="5">
        <dgm:presLayoutVars>
          <dgm:chMax val="0"/>
          <dgm:chPref val="0"/>
          <dgm:bulletEnabled val="1"/>
        </dgm:presLayoutVars>
      </dgm:prSet>
      <dgm:spPr/>
    </dgm:pt>
    <dgm:pt modelId="{38DD58F7-114E-4099-AF9C-CC4E5682038A}" type="pres">
      <dgm:prSet presAssocID="{69BFD055-907C-48AC-9B0E-1EE4970AC982}" presName="parSh" presStyleLbl="node1" presStyleIdx="3" presStyleCnt="5"/>
      <dgm:spPr/>
    </dgm:pt>
    <dgm:pt modelId="{91C16DAE-00E8-418F-8C63-0C9D361867EC}" type="pres">
      <dgm:prSet presAssocID="{69BFD055-907C-48AC-9B0E-1EE4970AC982}" presName="desTx" presStyleLbl="fgAcc1" presStyleIdx="3" presStyleCnt="5">
        <dgm:presLayoutVars>
          <dgm:bulletEnabled val="1"/>
        </dgm:presLayoutVars>
      </dgm:prSet>
      <dgm:spPr/>
    </dgm:pt>
    <dgm:pt modelId="{D9DF513F-CEAF-433E-9FFD-8C9D8030F875}" type="pres">
      <dgm:prSet presAssocID="{DCFC782C-8F43-4D63-84FA-00E79E994994}" presName="sibTrans" presStyleLbl="sibTrans2D1" presStyleIdx="3" presStyleCnt="4"/>
      <dgm:spPr/>
    </dgm:pt>
    <dgm:pt modelId="{E66C993A-51D9-4D02-BCEA-8912D914826A}" type="pres">
      <dgm:prSet presAssocID="{DCFC782C-8F43-4D63-84FA-00E79E994994}" presName="connTx" presStyleLbl="sibTrans2D1" presStyleIdx="3" presStyleCnt="4"/>
      <dgm:spPr/>
    </dgm:pt>
    <dgm:pt modelId="{599E214B-3CB3-4907-B20E-08EDA17F234B}" type="pres">
      <dgm:prSet presAssocID="{F38E4FB4-E481-46AE-AE8E-67420D36E1B8}" presName="composite" presStyleCnt="0"/>
      <dgm:spPr/>
    </dgm:pt>
    <dgm:pt modelId="{95A188F6-CA83-4277-AF42-E62DE977069F}" type="pres">
      <dgm:prSet presAssocID="{F38E4FB4-E481-46AE-AE8E-67420D36E1B8}" presName="parTx" presStyleLbl="node1" presStyleIdx="3" presStyleCnt="5">
        <dgm:presLayoutVars>
          <dgm:chMax val="0"/>
          <dgm:chPref val="0"/>
          <dgm:bulletEnabled val="1"/>
        </dgm:presLayoutVars>
      </dgm:prSet>
      <dgm:spPr/>
    </dgm:pt>
    <dgm:pt modelId="{C5B66C1D-2861-4ED5-B1BE-7781F8036220}" type="pres">
      <dgm:prSet presAssocID="{F38E4FB4-E481-46AE-AE8E-67420D36E1B8}" presName="parSh" presStyleLbl="node1" presStyleIdx="4" presStyleCnt="5"/>
      <dgm:spPr/>
    </dgm:pt>
    <dgm:pt modelId="{EE12146B-0538-4A20-ADAF-493AA337E6DA}" type="pres">
      <dgm:prSet presAssocID="{F38E4FB4-E481-46AE-AE8E-67420D36E1B8}" presName="desTx" presStyleLbl="fgAcc1" presStyleIdx="4" presStyleCnt="5">
        <dgm:presLayoutVars>
          <dgm:bulletEnabled val="1"/>
        </dgm:presLayoutVars>
      </dgm:prSet>
      <dgm:spPr/>
    </dgm:pt>
  </dgm:ptLst>
  <dgm:cxnLst>
    <dgm:cxn modelId="{053F1001-B5E2-4024-9A79-520258D276CE}" type="presOf" srcId="{7BC1621A-6D9C-45E7-B00F-973E2E600B59}" destId="{238A24C2-E7FC-4D08-8A08-98AC91E515A1}" srcOrd="0" destOrd="0" presId="urn:microsoft.com/office/officeart/2005/8/layout/process3"/>
    <dgm:cxn modelId="{2AE83302-0E4B-43E2-AF2F-FECCEF4F84A5}" type="presOf" srcId="{B619F9B7-C909-4301-BFA4-7A74739A7819}" destId="{5E9B0762-648F-482E-B3F0-201A5A641D3C}" srcOrd="0" destOrd="0" presId="urn:microsoft.com/office/officeart/2005/8/layout/process3"/>
    <dgm:cxn modelId="{55146203-3898-4B45-963F-4A260EBA0045}" type="presOf" srcId="{B619F9B7-C909-4301-BFA4-7A74739A7819}" destId="{1D92A0C9-FED4-4AFA-9AC0-8B96928B740C}" srcOrd="1" destOrd="0" presId="urn:microsoft.com/office/officeart/2005/8/layout/process3"/>
    <dgm:cxn modelId="{2053200C-6C02-4D60-8127-029E7654F854}" srcId="{287BA9C9-DD2F-4691-B109-A8B9A77FEFF3}" destId="{013069BB-F931-4C2F-958D-0A7275D69BEE}" srcOrd="1" destOrd="0" parTransId="{28AD7BB8-467E-44B9-9449-8A0E5E3D5677}" sibTransId="{575E75E4-FADC-4B99-B962-215A4A74F258}"/>
    <dgm:cxn modelId="{DC8F280C-0A0B-4461-B10B-C4B797D479DC}" type="presOf" srcId="{69BFD055-907C-48AC-9B0E-1EE4970AC982}" destId="{93A6DC0C-29C0-4947-B4EA-575343ADBCC2}" srcOrd="0" destOrd="0" presId="urn:microsoft.com/office/officeart/2005/8/layout/process3"/>
    <dgm:cxn modelId="{8880DB0D-2FF6-41C2-8DDB-55DE81D0B07B}" srcId="{287BA9C9-DD2F-4691-B109-A8B9A77FEFF3}" destId="{81B11654-2D65-4862-BBA7-742310998711}" srcOrd="0" destOrd="0" parTransId="{7B5F290A-DE0C-4D14-8F24-6B929A238EC3}" sibTransId="{D0CBEE0C-3BFB-438E-A9A6-3BFC594CDDB7}"/>
    <dgm:cxn modelId="{357AA00F-B5CB-433C-A00B-5DC92ADE43DB}" srcId="{A878C4A6-8C1F-4B2A-A2C6-7CAB7D8D0F17}" destId="{287BA9C9-DD2F-4691-B109-A8B9A77FEFF3}" srcOrd="1" destOrd="0" parTransId="{64883228-D81F-43CE-BFC7-B4AB921B7887}" sibTransId="{FDFB27F3-F351-47D0-97B3-0834BD923774}"/>
    <dgm:cxn modelId="{D6C60A23-6546-4A77-8F16-51816FB6245B}" type="presOf" srcId="{69BFD055-907C-48AC-9B0E-1EE4970AC982}" destId="{38DD58F7-114E-4099-AF9C-CC4E5682038A}" srcOrd="1" destOrd="0" presId="urn:microsoft.com/office/officeart/2005/8/layout/process3"/>
    <dgm:cxn modelId="{010B272D-74E8-45DF-8419-B49A582A01BF}" srcId="{A878C4A6-8C1F-4B2A-A2C6-7CAB7D8D0F17}" destId="{69BFD055-907C-48AC-9B0E-1EE4970AC982}" srcOrd="3" destOrd="0" parTransId="{07C68747-029B-4758-BC53-7FE66AE7BE68}" sibTransId="{DCFC782C-8F43-4D63-84FA-00E79E994994}"/>
    <dgm:cxn modelId="{D563722D-18FC-4B6A-8920-222EF8DE6427}" type="presOf" srcId="{02D0A449-CB7D-4D09-AEDF-4E845997AA1C}" destId="{EE12146B-0538-4A20-ADAF-493AA337E6DA}" srcOrd="0" destOrd="0" presId="urn:microsoft.com/office/officeart/2005/8/layout/process3"/>
    <dgm:cxn modelId="{64BC2D2E-5140-4869-B802-D912DE46EC0C}" srcId="{FFB6D81F-9212-4F82-8275-E2DDE846207F}" destId="{19DB6836-94AC-4491-94CF-B05F34D0C9FA}" srcOrd="0" destOrd="0" parTransId="{967E876D-81E8-4379-A70C-2297A148AA32}" sibTransId="{6CF4D240-9BF9-43EB-B428-1FC16D104B17}"/>
    <dgm:cxn modelId="{829FE534-23E3-437F-BC15-9B97A2A78390}" srcId="{A878C4A6-8C1F-4B2A-A2C6-7CAB7D8D0F17}" destId="{FFB6D81F-9212-4F82-8275-E2DDE846207F}" srcOrd="2" destOrd="0" parTransId="{C595373E-F958-47EF-A5E2-60DA7FCE16B9}" sibTransId="{485FE3AD-659B-48DE-BB24-032A88A992EB}"/>
    <dgm:cxn modelId="{62A00836-085A-43E1-9F6D-3239C5B53881}" type="presOf" srcId="{FFB6D81F-9212-4F82-8275-E2DDE846207F}" destId="{ECCA204A-A2D5-41E1-B870-143E09FC50FE}" srcOrd="0" destOrd="0" presId="urn:microsoft.com/office/officeart/2005/8/layout/process3"/>
    <dgm:cxn modelId="{5BFA403E-4D4D-4ED7-B38C-A6DD5F4727C6}" type="presOf" srcId="{F38E4FB4-E481-46AE-AE8E-67420D36E1B8}" destId="{C5B66C1D-2861-4ED5-B1BE-7781F8036220}" srcOrd="1" destOrd="0" presId="urn:microsoft.com/office/officeart/2005/8/layout/process3"/>
    <dgm:cxn modelId="{6F24B05D-2439-4EEC-AF2A-8C583D0D62C2}" type="presOf" srcId="{DCFC782C-8F43-4D63-84FA-00E79E994994}" destId="{D9DF513F-CEAF-433E-9FFD-8C9D8030F875}" srcOrd="0" destOrd="0" presId="urn:microsoft.com/office/officeart/2005/8/layout/process3"/>
    <dgm:cxn modelId="{43F5B35F-FCFA-47AA-944D-A7E830638B61}" type="presOf" srcId="{287BA9C9-DD2F-4691-B109-A8B9A77FEFF3}" destId="{A2EEE51A-E78B-4352-AF20-AA45BE650BAD}" srcOrd="0" destOrd="0" presId="urn:microsoft.com/office/officeart/2005/8/layout/process3"/>
    <dgm:cxn modelId="{84319763-21AC-4ED2-B910-8284EDCD1BD1}" type="presOf" srcId="{287BA9C9-DD2F-4691-B109-A8B9A77FEFF3}" destId="{8A06FE77-3F73-48D5-932C-9E32B5129F07}" srcOrd="1" destOrd="0" presId="urn:microsoft.com/office/officeart/2005/8/layout/process3"/>
    <dgm:cxn modelId="{F89D766B-1257-4110-8739-D2D711F63237}" type="presOf" srcId="{F7047115-F239-4BFC-A82B-4EBA0C8684EF}" destId="{131441DE-0EAC-491D-828B-424329FF58D2}" srcOrd="0" destOrd="1" presId="urn:microsoft.com/office/officeart/2005/8/layout/process3"/>
    <dgm:cxn modelId="{345A346F-2F41-44B7-9E66-14652B812493}" type="presOf" srcId="{FDFB27F3-F351-47D0-97B3-0834BD923774}" destId="{73DBE5D1-065C-485E-B720-FD95059DD6B5}" srcOrd="0" destOrd="0" presId="urn:microsoft.com/office/officeart/2005/8/layout/process3"/>
    <dgm:cxn modelId="{D7ECFD6F-3C11-4108-8F87-46A5C1BD239B}" srcId="{F38E4FB4-E481-46AE-AE8E-67420D36E1B8}" destId="{02D0A449-CB7D-4D09-AEDF-4E845997AA1C}" srcOrd="0" destOrd="0" parTransId="{90CA45C3-6E86-4E79-9591-857DE3591DCE}" sibTransId="{3B89AB24-7662-40D2-9F7E-DB2F23902122}"/>
    <dgm:cxn modelId="{B7258971-81A1-4712-99B6-6A2E3E0ED3AF}" type="presOf" srcId="{78CCBB5A-D28A-4033-ADAE-7E8C777D388B}" destId="{91C16DAE-00E8-418F-8C63-0C9D361867EC}" srcOrd="0" destOrd="0" presId="urn:microsoft.com/office/officeart/2005/8/layout/process3"/>
    <dgm:cxn modelId="{E638DE52-EB3F-4B87-94CA-138F4498A14A}" type="presOf" srcId="{485FE3AD-659B-48DE-BB24-032A88A992EB}" destId="{84962B55-7C3E-4AB3-8091-80FC9712D3A5}" srcOrd="0" destOrd="0" presId="urn:microsoft.com/office/officeart/2005/8/layout/process3"/>
    <dgm:cxn modelId="{A939AD73-50AC-43E1-96CA-CA5BF1BAA667}" type="presOf" srcId="{485FE3AD-659B-48DE-BB24-032A88A992EB}" destId="{2132ED95-5DE3-482F-90F5-518159C4E501}" srcOrd="1" destOrd="0" presId="urn:microsoft.com/office/officeart/2005/8/layout/process3"/>
    <dgm:cxn modelId="{1B6FDD75-754A-4C16-9692-30AF7175DC82}" type="presOf" srcId="{FFB6D81F-9212-4F82-8275-E2DDE846207F}" destId="{345BEE49-F2FE-4EED-AEFB-D9D06A8DBBB5}" srcOrd="1" destOrd="0" presId="urn:microsoft.com/office/officeart/2005/8/layout/process3"/>
    <dgm:cxn modelId="{9B0CF583-7518-455B-90ED-761F1CA2D12D}" type="presOf" srcId="{38995C63-DE39-4FB7-B64D-9F16FAD3ADAD}" destId="{33340571-80AF-4664-8424-139E32494E23}" srcOrd="0" destOrd="0" presId="urn:microsoft.com/office/officeart/2005/8/layout/process3"/>
    <dgm:cxn modelId="{F0909886-DC7F-4F1D-9865-3F8A50BA3E8F}" srcId="{A878C4A6-8C1F-4B2A-A2C6-7CAB7D8D0F17}" destId="{F38E4FB4-E481-46AE-AE8E-67420D36E1B8}" srcOrd="4" destOrd="0" parTransId="{16A2DFBF-F13F-43FA-8B1B-443E30FB56CC}" sibTransId="{BAD79D48-D95B-4448-A1C9-5573B078488E}"/>
    <dgm:cxn modelId="{B0B5F589-9A90-48C2-A592-9A5DC36A083B}" srcId="{38995C63-DE39-4FB7-B64D-9F16FAD3ADAD}" destId="{7BC1621A-6D9C-45E7-B00F-973E2E600B59}" srcOrd="0" destOrd="0" parTransId="{89BD9F7D-A5CE-49FA-8022-859EE15AE898}" sibTransId="{13E085C8-3D50-4917-AEE1-6B1EE0BE8522}"/>
    <dgm:cxn modelId="{3D85AC91-2821-4917-ADB2-B8EB78F46732}" type="presOf" srcId="{F38E4FB4-E481-46AE-AE8E-67420D36E1B8}" destId="{95A188F6-CA83-4277-AF42-E62DE977069F}" srcOrd="0" destOrd="0" presId="urn:microsoft.com/office/officeart/2005/8/layout/process3"/>
    <dgm:cxn modelId="{7A5A2592-F772-47E6-9A02-9A83C2459396}" type="presOf" srcId="{DCFC782C-8F43-4D63-84FA-00E79E994994}" destId="{E66C993A-51D9-4D02-BCEA-8912D914826A}" srcOrd="1" destOrd="0" presId="urn:microsoft.com/office/officeart/2005/8/layout/process3"/>
    <dgm:cxn modelId="{3BC758AF-6668-4461-A93D-7904468D8BF5}" srcId="{A878C4A6-8C1F-4B2A-A2C6-7CAB7D8D0F17}" destId="{38995C63-DE39-4FB7-B64D-9F16FAD3ADAD}" srcOrd="0" destOrd="0" parTransId="{0E7A0D20-FB9A-4A18-BCAC-3971CA0A4D47}" sibTransId="{B619F9B7-C909-4301-BFA4-7A74739A7819}"/>
    <dgm:cxn modelId="{A10AABC5-70B7-4F55-9316-8C1F0409FD3F}" srcId="{69BFD055-907C-48AC-9B0E-1EE4970AC982}" destId="{78CCBB5A-D28A-4033-ADAE-7E8C777D388B}" srcOrd="0" destOrd="0" parTransId="{F0FD4BEE-B96D-4A42-8BEC-CE8C32FBA77A}" sibTransId="{86CA6611-47CC-414A-92E5-9A341FF326B7}"/>
    <dgm:cxn modelId="{1F4D50D7-6B68-46F3-A405-3CE1BCC3B6CE}" type="presOf" srcId="{A878C4A6-8C1F-4B2A-A2C6-7CAB7D8D0F17}" destId="{2347FDA9-0F49-45B6-8900-2C985B87E494}" srcOrd="0" destOrd="0" presId="urn:microsoft.com/office/officeart/2005/8/layout/process3"/>
    <dgm:cxn modelId="{E69427E4-6AB2-4D83-8A91-7CDDEBCD8099}" type="presOf" srcId="{013069BB-F931-4C2F-958D-0A7275D69BEE}" destId="{1BE7815E-3DE1-4043-BB63-91B6383DF0C9}" srcOrd="0" destOrd="1" presId="urn:microsoft.com/office/officeart/2005/8/layout/process3"/>
    <dgm:cxn modelId="{70CAA9F5-C416-49AB-A23E-E64827D9895D}" srcId="{FFB6D81F-9212-4F82-8275-E2DDE846207F}" destId="{F7047115-F239-4BFC-A82B-4EBA0C8684EF}" srcOrd="1" destOrd="0" parTransId="{D2535DB7-462E-4B5E-AF81-85EDB8B8692E}" sibTransId="{AAAB4269-EB34-4F45-B78B-CAD3FF0F008C}"/>
    <dgm:cxn modelId="{4E96C0F5-B670-4739-9310-33631026F7B8}" type="presOf" srcId="{81B11654-2D65-4862-BBA7-742310998711}" destId="{1BE7815E-3DE1-4043-BB63-91B6383DF0C9}" srcOrd="0" destOrd="0" presId="urn:microsoft.com/office/officeart/2005/8/layout/process3"/>
    <dgm:cxn modelId="{6117ECF5-EB92-43F2-8082-564387CC4CDF}" type="presOf" srcId="{38995C63-DE39-4FB7-B64D-9F16FAD3ADAD}" destId="{1E796377-EA6D-4CB3-AE67-ED22BAC868B7}" srcOrd="1" destOrd="0" presId="urn:microsoft.com/office/officeart/2005/8/layout/process3"/>
    <dgm:cxn modelId="{FA8078F9-48CA-4398-AFEF-2647CBF5D585}" type="presOf" srcId="{FDFB27F3-F351-47D0-97B3-0834BD923774}" destId="{5A4438F3-11AF-440F-A209-825824BA7AD9}" srcOrd="1" destOrd="0" presId="urn:microsoft.com/office/officeart/2005/8/layout/process3"/>
    <dgm:cxn modelId="{D9DB83FF-E420-4ECD-B586-4EA66698C8A3}" type="presOf" srcId="{19DB6836-94AC-4491-94CF-B05F34D0C9FA}" destId="{131441DE-0EAC-491D-828B-424329FF58D2}" srcOrd="0" destOrd="0" presId="urn:microsoft.com/office/officeart/2005/8/layout/process3"/>
    <dgm:cxn modelId="{E48BB5FA-A880-4DD6-92D1-1BD54CCEB4D4}" type="presParOf" srcId="{2347FDA9-0F49-45B6-8900-2C985B87E494}" destId="{0862DD4B-E532-42A8-A3CF-1CE4D5FF4F90}" srcOrd="0" destOrd="0" presId="urn:microsoft.com/office/officeart/2005/8/layout/process3"/>
    <dgm:cxn modelId="{FD1A31D0-4C73-4031-96A2-8B3A9451D5C3}" type="presParOf" srcId="{0862DD4B-E532-42A8-A3CF-1CE4D5FF4F90}" destId="{33340571-80AF-4664-8424-139E32494E23}" srcOrd="0" destOrd="0" presId="urn:microsoft.com/office/officeart/2005/8/layout/process3"/>
    <dgm:cxn modelId="{9681195A-0215-41ED-AFB7-37D8AB2B2FA0}" type="presParOf" srcId="{0862DD4B-E532-42A8-A3CF-1CE4D5FF4F90}" destId="{1E796377-EA6D-4CB3-AE67-ED22BAC868B7}" srcOrd="1" destOrd="0" presId="urn:microsoft.com/office/officeart/2005/8/layout/process3"/>
    <dgm:cxn modelId="{59FAD1DB-B26E-4AA1-AC22-2EB4EC41D854}" type="presParOf" srcId="{0862DD4B-E532-42A8-A3CF-1CE4D5FF4F90}" destId="{238A24C2-E7FC-4D08-8A08-98AC91E515A1}" srcOrd="2" destOrd="0" presId="urn:microsoft.com/office/officeart/2005/8/layout/process3"/>
    <dgm:cxn modelId="{86B88F81-3F0B-4CC9-9E36-AE07E9A67F7B}" type="presParOf" srcId="{2347FDA9-0F49-45B6-8900-2C985B87E494}" destId="{5E9B0762-648F-482E-B3F0-201A5A641D3C}" srcOrd="1" destOrd="0" presId="urn:microsoft.com/office/officeart/2005/8/layout/process3"/>
    <dgm:cxn modelId="{0D5E91EB-91A8-4C59-8508-175B02C06B7C}" type="presParOf" srcId="{5E9B0762-648F-482E-B3F0-201A5A641D3C}" destId="{1D92A0C9-FED4-4AFA-9AC0-8B96928B740C}" srcOrd="0" destOrd="0" presId="urn:microsoft.com/office/officeart/2005/8/layout/process3"/>
    <dgm:cxn modelId="{44EA90A4-7BE1-4A19-B52E-427870F7EA75}" type="presParOf" srcId="{2347FDA9-0F49-45B6-8900-2C985B87E494}" destId="{74764F80-EE9F-455F-884C-8B38FEE0EB79}" srcOrd="2" destOrd="0" presId="urn:microsoft.com/office/officeart/2005/8/layout/process3"/>
    <dgm:cxn modelId="{12300963-48BF-4D75-9240-2708BE3CC925}" type="presParOf" srcId="{74764F80-EE9F-455F-884C-8B38FEE0EB79}" destId="{A2EEE51A-E78B-4352-AF20-AA45BE650BAD}" srcOrd="0" destOrd="0" presId="urn:microsoft.com/office/officeart/2005/8/layout/process3"/>
    <dgm:cxn modelId="{6AAE8030-1B75-4559-BEA4-57274C240E67}" type="presParOf" srcId="{74764F80-EE9F-455F-884C-8B38FEE0EB79}" destId="{8A06FE77-3F73-48D5-932C-9E32B5129F07}" srcOrd="1" destOrd="0" presId="urn:microsoft.com/office/officeart/2005/8/layout/process3"/>
    <dgm:cxn modelId="{70C5CFC8-FA6B-490D-8B1D-04B27CC9E539}" type="presParOf" srcId="{74764F80-EE9F-455F-884C-8B38FEE0EB79}" destId="{1BE7815E-3DE1-4043-BB63-91B6383DF0C9}" srcOrd="2" destOrd="0" presId="urn:microsoft.com/office/officeart/2005/8/layout/process3"/>
    <dgm:cxn modelId="{7115D722-ABB4-417C-B832-2F5A4FF93670}" type="presParOf" srcId="{2347FDA9-0F49-45B6-8900-2C985B87E494}" destId="{73DBE5D1-065C-485E-B720-FD95059DD6B5}" srcOrd="3" destOrd="0" presId="urn:microsoft.com/office/officeart/2005/8/layout/process3"/>
    <dgm:cxn modelId="{77361264-C76C-41F4-9001-C3ED9BCAE538}" type="presParOf" srcId="{73DBE5D1-065C-485E-B720-FD95059DD6B5}" destId="{5A4438F3-11AF-440F-A209-825824BA7AD9}" srcOrd="0" destOrd="0" presId="urn:microsoft.com/office/officeart/2005/8/layout/process3"/>
    <dgm:cxn modelId="{6799EAED-DC50-46F4-80D9-A82D9C155681}" type="presParOf" srcId="{2347FDA9-0F49-45B6-8900-2C985B87E494}" destId="{055DC7DD-CB01-412F-A843-E67227CDD039}" srcOrd="4" destOrd="0" presId="urn:microsoft.com/office/officeart/2005/8/layout/process3"/>
    <dgm:cxn modelId="{7BB0B18F-A557-42FD-A696-2F04C403B717}" type="presParOf" srcId="{055DC7DD-CB01-412F-A843-E67227CDD039}" destId="{ECCA204A-A2D5-41E1-B870-143E09FC50FE}" srcOrd="0" destOrd="0" presId="urn:microsoft.com/office/officeart/2005/8/layout/process3"/>
    <dgm:cxn modelId="{204B6E5C-3936-4C29-BF24-C142AF4D823C}" type="presParOf" srcId="{055DC7DD-CB01-412F-A843-E67227CDD039}" destId="{345BEE49-F2FE-4EED-AEFB-D9D06A8DBBB5}" srcOrd="1" destOrd="0" presId="urn:microsoft.com/office/officeart/2005/8/layout/process3"/>
    <dgm:cxn modelId="{074DCF24-8C9B-4A84-B27D-B1A11B827C93}" type="presParOf" srcId="{055DC7DD-CB01-412F-A843-E67227CDD039}" destId="{131441DE-0EAC-491D-828B-424329FF58D2}" srcOrd="2" destOrd="0" presId="urn:microsoft.com/office/officeart/2005/8/layout/process3"/>
    <dgm:cxn modelId="{405D41C1-3711-4046-A25E-EF268C10C586}" type="presParOf" srcId="{2347FDA9-0F49-45B6-8900-2C985B87E494}" destId="{84962B55-7C3E-4AB3-8091-80FC9712D3A5}" srcOrd="5" destOrd="0" presId="urn:microsoft.com/office/officeart/2005/8/layout/process3"/>
    <dgm:cxn modelId="{7BE8CA49-4418-4E08-863B-A4E37733FBB5}" type="presParOf" srcId="{84962B55-7C3E-4AB3-8091-80FC9712D3A5}" destId="{2132ED95-5DE3-482F-90F5-518159C4E501}" srcOrd="0" destOrd="0" presId="urn:microsoft.com/office/officeart/2005/8/layout/process3"/>
    <dgm:cxn modelId="{A3CC2B7B-7F02-4575-941B-4A42E0F72F23}" type="presParOf" srcId="{2347FDA9-0F49-45B6-8900-2C985B87E494}" destId="{4DF177FF-E985-40D9-921D-C348B7894B1F}" srcOrd="6" destOrd="0" presId="urn:microsoft.com/office/officeart/2005/8/layout/process3"/>
    <dgm:cxn modelId="{3641F49B-04D6-4642-B10E-9CCF1350B08A}" type="presParOf" srcId="{4DF177FF-E985-40D9-921D-C348B7894B1F}" destId="{93A6DC0C-29C0-4947-B4EA-575343ADBCC2}" srcOrd="0" destOrd="0" presId="urn:microsoft.com/office/officeart/2005/8/layout/process3"/>
    <dgm:cxn modelId="{3FC9792A-B374-4F3C-8CA5-FC8D21634D27}" type="presParOf" srcId="{4DF177FF-E985-40D9-921D-C348B7894B1F}" destId="{38DD58F7-114E-4099-AF9C-CC4E5682038A}" srcOrd="1" destOrd="0" presId="urn:microsoft.com/office/officeart/2005/8/layout/process3"/>
    <dgm:cxn modelId="{FE2AD2CC-AB93-4D96-87A5-97ECC6BD0BC8}" type="presParOf" srcId="{4DF177FF-E985-40D9-921D-C348B7894B1F}" destId="{91C16DAE-00E8-418F-8C63-0C9D361867EC}" srcOrd="2" destOrd="0" presId="urn:microsoft.com/office/officeart/2005/8/layout/process3"/>
    <dgm:cxn modelId="{ED7F5609-E98D-4ECD-9A0A-AAC2E20631D8}" type="presParOf" srcId="{2347FDA9-0F49-45B6-8900-2C985B87E494}" destId="{D9DF513F-CEAF-433E-9FFD-8C9D8030F875}" srcOrd="7" destOrd="0" presId="urn:microsoft.com/office/officeart/2005/8/layout/process3"/>
    <dgm:cxn modelId="{168121C3-FD4F-4FCD-9AEB-4FA0909953B8}" type="presParOf" srcId="{D9DF513F-CEAF-433E-9FFD-8C9D8030F875}" destId="{E66C993A-51D9-4D02-BCEA-8912D914826A}" srcOrd="0" destOrd="0" presId="urn:microsoft.com/office/officeart/2005/8/layout/process3"/>
    <dgm:cxn modelId="{CA4FCD42-959D-4451-B16A-5048D9DE8492}" type="presParOf" srcId="{2347FDA9-0F49-45B6-8900-2C985B87E494}" destId="{599E214B-3CB3-4907-B20E-08EDA17F234B}" srcOrd="8" destOrd="0" presId="urn:microsoft.com/office/officeart/2005/8/layout/process3"/>
    <dgm:cxn modelId="{6330CAC0-3F73-43C6-A40E-F2DF66E20B4D}" type="presParOf" srcId="{599E214B-3CB3-4907-B20E-08EDA17F234B}" destId="{95A188F6-CA83-4277-AF42-E62DE977069F}" srcOrd="0" destOrd="0" presId="urn:microsoft.com/office/officeart/2005/8/layout/process3"/>
    <dgm:cxn modelId="{20E1C8A5-1852-4216-96A8-0468DF49466E}" type="presParOf" srcId="{599E214B-3CB3-4907-B20E-08EDA17F234B}" destId="{C5B66C1D-2861-4ED5-B1BE-7781F8036220}" srcOrd="1" destOrd="0" presId="urn:microsoft.com/office/officeart/2005/8/layout/process3"/>
    <dgm:cxn modelId="{E2CE0773-6D54-40C0-9A9C-8889529A9190}" type="presParOf" srcId="{599E214B-3CB3-4907-B20E-08EDA17F234B}" destId="{EE12146B-0538-4A20-ADAF-493AA337E6D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B79E6-7C02-41C8-AF0F-1269B78076C2}">
      <dsp:nvSpPr>
        <dsp:cNvPr id="0" name=""/>
        <dsp:cNvSpPr/>
      </dsp:nvSpPr>
      <dsp:spPr>
        <a:xfrm rot="5400000">
          <a:off x="4179022" y="-1480685"/>
          <a:ext cx="124084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solidFill>
              <a:latin typeface="Arial"/>
              <a:ea typeface="+mn-ea"/>
              <a:cs typeface="Arial"/>
            </a:rPr>
            <a:t>Portable Test intent and Register programming sequences</a:t>
          </a:r>
          <a:endParaRPr lang="en-US" sz="1600" kern="1200" dirty="0">
            <a:solidFill>
              <a:srgbClr val="26262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Char char="•"/>
          </a:pPr>
          <a:r>
            <a:rPr lang="en-US" sz="1600" kern="1200">
              <a:solidFill>
                <a:srgbClr val="262626"/>
              </a:solidFill>
              <a:latin typeface="Arial"/>
              <a:ea typeface="+mn-ea"/>
              <a:cs typeface="Arial"/>
            </a:rPr>
            <a:t>Generate Tests for UVM Testbench or CPU Cores</a:t>
          </a:r>
          <a:endParaRPr lang="en-US" sz="1600" kern="1200">
            <a:solidFill>
              <a:srgbClr val="262626">
                <a:hueOff val="0"/>
                <a:satOff val="0"/>
                <a:lumOff val="0"/>
                <a:alphaOff val="0"/>
              </a:srgbClr>
            </a:solidFill>
            <a:latin typeface="Arial"/>
            <a:ea typeface="+mn-ea"/>
            <a:cs typeface="+mn-cs"/>
          </a:endParaRPr>
        </a:p>
      </dsp:txBody>
      <dsp:txXfrm rot="-5400000">
        <a:off x="2540882" y="218028"/>
        <a:ext cx="4456549" cy="1119694"/>
      </dsp:txXfrm>
    </dsp:sp>
    <dsp:sp modelId="{407F64D0-451E-406B-B972-DD62F3663780}">
      <dsp:nvSpPr>
        <dsp:cNvPr id="0" name=""/>
        <dsp:cNvSpPr/>
      </dsp:nvSpPr>
      <dsp:spPr>
        <a:xfrm>
          <a:off x="0" y="2350"/>
          <a:ext cx="2540881" cy="15510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Arial"/>
            </a:rPr>
            <a:t>Vertical Reuse from IP to SoC</a:t>
          </a:r>
          <a:endParaRPr lang="en-US" sz="2400" kern="1200">
            <a:solidFill>
              <a:srgbClr val="FFFFFF"/>
            </a:solidFill>
            <a:latin typeface="Arial"/>
            <a:ea typeface="+mn-ea"/>
            <a:cs typeface="+mn-cs"/>
          </a:endParaRPr>
        </a:p>
      </dsp:txBody>
      <dsp:txXfrm>
        <a:off x="75716" y="78066"/>
        <a:ext cx="2389449" cy="1399618"/>
      </dsp:txXfrm>
    </dsp:sp>
    <dsp:sp modelId="{A79725A5-1E2F-4721-A7B4-12B6181DF672}">
      <dsp:nvSpPr>
        <dsp:cNvPr id="0" name=""/>
        <dsp:cNvSpPr/>
      </dsp:nvSpPr>
      <dsp:spPr>
        <a:xfrm rot="5400000">
          <a:off x="4179022" y="147917"/>
          <a:ext cx="124084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262626"/>
              </a:solidFill>
              <a:latin typeface="Arial"/>
              <a:ea typeface="+mn-ea"/>
              <a:cs typeface="Arial"/>
            </a:rPr>
            <a:t>Abstract test definition at PSS with flexible realization per target platform</a:t>
          </a:r>
          <a:endParaRPr lang="en-US" sz="1600" kern="1200">
            <a:solidFill>
              <a:srgbClr val="262626">
                <a:hueOff val="0"/>
                <a:satOff val="0"/>
                <a:lumOff val="0"/>
                <a:alphaOff val="0"/>
              </a:srgbClr>
            </a:solidFill>
            <a:latin typeface="Arial"/>
            <a:ea typeface="+mn-ea"/>
            <a:cs typeface="+mn-cs"/>
          </a:endParaRPr>
        </a:p>
        <a:p>
          <a:pPr marL="228600" lvl="2" indent="-114300" algn="l" defTabSz="622300">
            <a:lnSpc>
              <a:spcPct val="90000"/>
            </a:lnSpc>
            <a:spcBef>
              <a:spcPct val="0"/>
            </a:spcBef>
            <a:spcAft>
              <a:spcPct val="15000"/>
            </a:spcAft>
            <a:buChar char="•"/>
          </a:pPr>
          <a:r>
            <a:rPr lang="en-US" sz="1400" kern="1200">
              <a:solidFill>
                <a:srgbClr val="262626"/>
              </a:solidFill>
              <a:latin typeface="Arial"/>
              <a:ea typeface="+mn-ea"/>
              <a:cs typeface="Arial"/>
            </a:rPr>
            <a:t>e.g. existing C driver routines or SV sequences</a:t>
          </a:r>
          <a:endParaRPr lang="en-US" sz="1400" kern="1200">
            <a:solidFill>
              <a:srgbClr val="26262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262626"/>
              </a:solidFill>
              <a:latin typeface="Arial"/>
              <a:ea typeface="+mn-ea"/>
              <a:cs typeface="Arial"/>
            </a:rPr>
            <a:t>Built-in tests binding to Simulation VIPs, accelerated VIPs</a:t>
          </a:r>
          <a:endParaRPr lang="en-US" sz="1600" kern="1200" dirty="0">
            <a:solidFill>
              <a:srgbClr val="262626">
                <a:hueOff val="0"/>
                <a:satOff val="0"/>
                <a:lumOff val="0"/>
                <a:alphaOff val="0"/>
              </a:srgbClr>
            </a:solidFill>
            <a:latin typeface="Arial"/>
            <a:ea typeface="+mn-ea"/>
            <a:cs typeface="+mn-cs"/>
          </a:endParaRPr>
        </a:p>
      </dsp:txBody>
      <dsp:txXfrm rot="-5400000">
        <a:off x="2540882" y="1846631"/>
        <a:ext cx="4456549" cy="1119694"/>
      </dsp:txXfrm>
    </dsp:sp>
    <dsp:sp modelId="{3B0B4750-3D9F-4EBB-8447-5502F24D3150}">
      <dsp:nvSpPr>
        <dsp:cNvPr id="0" name=""/>
        <dsp:cNvSpPr/>
      </dsp:nvSpPr>
      <dsp:spPr>
        <a:xfrm>
          <a:off x="0" y="1630953"/>
          <a:ext cx="2540881" cy="15510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Arial"/>
            </a:rPr>
            <a:t>Horizontal Reuse across engines</a:t>
          </a:r>
          <a:endParaRPr lang="en-US" sz="2400" kern="1200">
            <a:solidFill>
              <a:srgbClr val="FFFFFF"/>
            </a:solidFill>
            <a:latin typeface="Arial"/>
            <a:ea typeface="+mn-ea"/>
            <a:cs typeface="+mn-cs"/>
          </a:endParaRPr>
        </a:p>
      </dsp:txBody>
      <dsp:txXfrm>
        <a:off x="75716" y="1706669"/>
        <a:ext cx="2389449" cy="1399618"/>
      </dsp:txXfrm>
    </dsp:sp>
    <dsp:sp modelId="{E6A0AAFE-8A06-4678-A90D-A6CB170A5418}">
      <dsp:nvSpPr>
        <dsp:cNvPr id="0" name=""/>
        <dsp:cNvSpPr/>
      </dsp:nvSpPr>
      <dsp:spPr>
        <a:xfrm rot="5400000">
          <a:off x="4179022" y="1776520"/>
          <a:ext cx="1240840" cy="4517122"/>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solidFill>
              <a:latin typeface="Arial"/>
              <a:ea typeface="+mn-ea"/>
              <a:cs typeface="Arial"/>
            </a:rPr>
            <a:t>Abstract tests and configuration enables smooth transition between projects</a:t>
          </a:r>
          <a:endParaRPr lang="en-US" sz="1600" kern="1200" dirty="0">
            <a:solidFill>
              <a:srgbClr val="262626">
                <a:hueOff val="0"/>
                <a:satOff val="0"/>
                <a:lumOff val="0"/>
                <a:alphaOff val="0"/>
              </a:srgbClr>
            </a:solidFill>
            <a:latin typeface="Arial"/>
            <a:ea typeface="+mn-ea"/>
            <a:cs typeface="+mn-cs"/>
          </a:endParaRPr>
        </a:p>
      </dsp:txBody>
      <dsp:txXfrm rot="-5400000">
        <a:off x="2540882" y="3475234"/>
        <a:ext cx="4456549" cy="1119694"/>
      </dsp:txXfrm>
    </dsp:sp>
    <dsp:sp modelId="{65CF4D9A-86D2-4A54-80A6-6F7B10726FF1}">
      <dsp:nvSpPr>
        <dsp:cNvPr id="0" name=""/>
        <dsp:cNvSpPr/>
      </dsp:nvSpPr>
      <dsp:spPr>
        <a:xfrm>
          <a:off x="0" y="3259556"/>
          <a:ext cx="2540881" cy="1551050"/>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Arial"/>
            </a:rPr>
            <a:t>Project to Project reuse</a:t>
          </a:r>
          <a:endParaRPr lang="en-US" sz="2400" kern="1200">
            <a:solidFill>
              <a:srgbClr val="FFFFFF"/>
            </a:solidFill>
            <a:latin typeface="Arial"/>
            <a:ea typeface="+mn-ea"/>
            <a:cs typeface="+mn-cs"/>
          </a:endParaRPr>
        </a:p>
      </dsp:txBody>
      <dsp:txXfrm>
        <a:off x="75716" y="3335272"/>
        <a:ext cx="2389449" cy="1399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B79E6-7C02-41C8-AF0F-1269B78076C2}">
      <dsp:nvSpPr>
        <dsp:cNvPr id="0" name=""/>
        <dsp:cNvSpPr/>
      </dsp:nvSpPr>
      <dsp:spPr>
        <a:xfrm rot="5400000">
          <a:off x="3506178" y="-1159987"/>
          <a:ext cx="1251223" cy="3888743"/>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solidFill>
              <a:latin typeface="Arial"/>
              <a:ea typeface="+mn-ea"/>
              <a:cs typeface="+mn-cs"/>
            </a:rPr>
            <a:t>Use powerful PSS solvers to create tests that are hard to code manually</a:t>
          </a:r>
          <a:endParaRPr lang="en-US" sz="1600" kern="1200" dirty="0">
            <a:solidFill>
              <a:srgbClr val="26262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262626"/>
              </a:solidFill>
              <a:latin typeface="Arial"/>
              <a:ea typeface="+mn-ea"/>
              <a:cs typeface="+mn-cs"/>
            </a:rPr>
            <a:t>Easily direct test generation to target legal scenario space</a:t>
          </a:r>
        </a:p>
      </dsp:txBody>
      <dsp:txXfrm rot="-5400000">
        <a:off x="2187418" y="219853"/>
        <a:ext cx="3827663" cy="1129063"/>
      </dsp:txXfrm>
    </dsp:sp>
    <dsp:sp modelId="{407F64D0-451E-406B-B972-DD62F3663780}">
      <dsp:nvSpPr>
        <dsp:cNvPr id="0" name=""/>
        <dsp:cNvSpPr/>
      </dsp:nvSpPr>
      <dsp:spPr>
        <a:xfrm>
          <a:off x="0" y="0"/>
          <a:ext cx="2187418" cy="1564029"/>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mn-cs"/>
            </a:rPr>
            <a:t>Efficient Test Authoring</a:t>
          </a:r>
        </a:p>
      </dsp:txBody>
      <dsp:txXfrm>
        <a:off x="76350" y="76350"/>
        <a:ext cx="2034718" cy="1411329"/>
      </dsp:txXfrm>
    </dsp:sp>
    <dsp:sp modelId="{A79725A5-1E2F-4721-A7B4-12B6181DF672}">
      <dsp:nvSpPr>
        <dsp:cNvPr id="0" name=""/>
        <dsp:cNvSpPr/>
      </dsp:nvSpPr>
      <dsp:spPr>
        <a:xfrm rot="5400000">
          <a:off x="3506178" y="482243"/>
          <a:ext cx="1251223" cy="3888743"/>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262626">
                  <a:hueOff val="0"/>
                  <a:satOff val="0"/>
                  <a:lumOff val="0"/>
                  <a:alphaOff val="0"/>
                </a:srgbClr>
              </a:solidFill>
              <a:latin typeface="Arial"/>
              <a:ea typeface="+mn-ea"/>
              <a:cs typeface="+mn-cs"/>
            </a:rPr>
            <a:t>Easy to cross scenarios and create corner cases that are hard to manually predict</a:t>
          </a:r>
        </a:p>
        <a:p>
          <a:pPr marL="171450" lvl="1" indent="-171450" algn="l" defTabSz="711200">
            <a:lnSpc>
              <a:spcPct val="90000"/>
            </a:lnSpc>
            <a:spcBef>
              <a:spcPct val="0"/>
            </a:spcBef>
            <a:spcAft>
              <a:spcPct val="15000"/>
            </a:spcAft>
            <a:buChar char="•"/>
          </a:pPr>
          <a:r>
            <a:rPr lang="en-US" sz="1600" kern="1200">
              <a:solidFill>
                <a:srgbClr val="262626"/>
              </a:solidFill>
              <a:latin typeface="Arial"/>
              <a:ea typeface="+mn-ea"/>
              <a:cs typeface="+mn-cs"/>
            </a:rPr>
            <a:t>Random control and data flow scenario scheduling</a:t>
          </a:r>
          <a:endParaRPr lang="en-US" sz="1600" kern="1200">
            <a:solidFill>
              <a:srgbClr val="262626">
                <a:hueOff val="0"/>
                <a:satOff val="0"/>
                <a:lumOff val="0"/>
                <a:alphaOff val="0"/>
              </a:srgbClr>
            </a:solidFill>
            <a:latin typeface="Arial"/>
            <a:ea typeface="+mn-ea"/>
            <a:cs typeface="+mn-cs"/>
          </a:endParaRPr>
        </a:p>
      </dsp:txBody>
      <dsp:txXfrm rot="-5400000">
        <a:off x="2187418" y="1862083"/>
        <a:ext cx="3827663" cy="1129063"/>
      </dsp:txXfrm>
    </dsp:sp>
    <dsp:sp modelId="{3B0B4750-3D9F-4EBB-8447-5502F24D3150}">
      <dsp:nvSpPr>
        <dsp:cNvPr id="0" name=""/>
        <dsp:cNvSpPr/>
      </dsp:nvSpPr>
      <dsp:spPr>
        <a:xfrm>
          <a:off x="0" y="1644600"/>
          <a:ext cx="2187418" cy="1564029"/>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mn-cs"/>
            </a:rPr>
            <a:t>Automated stimulus generation</a:t>
          </a:r>
        </a:p>
      </dsp:txBody>
      <dsp:txXfrm>
        <a:off x="76350" y="1720950"/>
        <a:ext cx="2034718" cy="1411329"/>
      </dsp:txXfrm>
    </dsp:sp>
    <dsp:sp modelId="{E6A0AAFE-8A06-4678-A90D-A6CB170A5418}">
      <dsp:nvSpPr>
        <dsp:cNvPr id="0" name=""/>
        <dsp:cNvSpPr/>
      </dsp:nvSpPr>
      <dsp:spPr>
        <a:xfrm rot="5400000">
          <a:off x="3506178" y="2124474"/>
          <a:ext cx="1251223" cy="3888743"/>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262626">
                  <a:hueOff val="0"/>
                  <a:satOff val="0"/>
                  <a:lumOff val="0"/>
                  <a:alphaOff val="0"/>
                </a:srgbClr>
              </a:solidFill>
              <a:latin typeface="Arial"/>
              <a:ea typeface="+mn-ea"/>
              <a:cs typeface="+mn-cs"/>
            </a:rPr>
            <a:t>Enables the user to define the critical aspects of a scenario space </a:t>
          </a:r>
        </a:p>
        <a:p>
          <a:pPr marL="171450" lvl="1" indent="-171450" algn="l" defTabSz="711200">
            <a:lnSpc>
              <a:spcPct val="90000"/>
            </a:lnSpc>
            <a:spcBef>
              <a:spcPct val="0"/>
            </a:spcBef>
            <a:spcAft>
              <a:spcPct val="15000"/>
            </a:spcAft>
            <a:buChar char="•"/>
          </a:pPr>
          <a:r>
            <a:rPr lang="en-US" sz="1600" kern="1200" dirty="0" err="1">
              <a:solidFill>
                <a:srgbClr val="262626">
                  <a:hueOff val="0"/>
                  <a:satOff val="0"/>
                  <a:lumOff val="0"/>
                  <a:alphaOff val="0"/>
                </a:srgbClr>
              </a:solidFill>
              <a:latin typeface="Arial"/>
              <a:ea typeface="+mn-ea"/>
              <a:cs typeface="+mn-cs"/>
            </a:rPr>
            <a:t>Perspec</a:t>
          </a:r>
          <a:r>
            <a:rPr lang="en-US" sz="1600" kern="1200" dirty="0">
              <a:solidFill>
                <a:srgbClr val="262626">
                  <a:hueOff val="0"/>
                  <a:satOff val="0"/>
                  <a:lumOff val="0"/>
                  <a:alphaOff val="0"/>
                </a:srgbClr>
              </a:solidFill>
              <a:latin typeface="Arial"/>
              <a:ea typeface="+mn-ea"/>
              <a:cs typeface="+mn-cs"/>
            </a:rPr>
            <a:t>  automatically generates relevant tests based on </a:t>
          </a:r>
        </a:p>
      </dsp:txBody>
      <dsp:txXfrm rot="-5400000">
        <a:off x="2187418" y="3504314"/>
        <a:ext cx="3827663" cy="1129063"/>
      </dsp:txXfrm>
    </dsp:sp>
    <dsp:sp modelId="{65CF4D9A-86D2-4A54-80A6-6F7B10726FF1}">
      <dsp:nvSpPr>
        <dsp:cNvPr id="0" name=""/>
        <dsp:cNvSpPr/>
      </dsp:nvSpPr>
      <dsp:spPr>
        <a:xfrm>
          <a:off x="0" y="3286831"/>
          <a:ext cx="2187418" cy="1564029"/>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mn-cs"/>
            </a:rPr>
            <a:t>Partially defined tests</a:t>
          </a:r>
        </a:p>
      </dsp:txBody>
      <dsp:txXfrm>
        <a:off x="76350" y="3363181"/>
        <a:ext cx="2034718" cy="1411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B79E6-7C02-41C8-AF0F-1269B78076C2}">
      <dsp:nvSpPr>
        <dsp:cNvPr id="0" name=""/>
        <dsp:cNvSpPr/>
      </dsp:nvSpPr>
      <dsp:spPr>
        <a:xfrm rot="5400000">
          <a:off x="3642936" y="-1219354"/>
          <a:ext cx="1263966" cy="4023454"/>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rgbClr val="262626"/>
              </a:solidFill>
              <a:latin typeface="Arial"/>
              <a:ea typeface="+mn-ea"/>
              <a:cs typeface="+mn-cs"/>
            </a:rPr>
            <a:t>Directs solving to reach all interesting cover points</a:t>
          </a:r>
          <a:endParaRPr lang="en-US" sz="1600" kern="1200">
            <a:solidFill>
              <a:srgbClr val="26262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Char char="•"/>
          </a:pPr>
          <a:r>
            <a:rPr lang="en-US" sz="1600" kern="1200">
              <a:solidFill>
                <a:srgbClr val="262626"/>
              </a:solidFill>
              <a:latin typeface="Arial"/>
              <a:ea typeface="+mn-ea"/>
              <a:cs typeface="+mn-cs"/>
            </a:rPr>
            <a:t>Coverage can be analyzed and reasoned before test execution</a:t>
          </a:r>
        </a:p>
      </dsp:txBody>
      <dsp:txXfrm rot="-5400000">
        <a:off x="2263192" y="222092"/>
        <a:ext cx="3961752" cy="1140562"/>
      </dsp:txXfrm>
    </dsp:sp>
    <dsp:sp modelId="{407F64D0-451E-406B-B972-DD62F3663780}">
      <dsp:nvSpPr>
        <dsp:cNvPr id="0" name=""/>
        <dsp:cNvSpPr/>
      </dsp:nvSpPr>
      <dsp:spPr>
        <a:xfrm>
          <a:off x="0" y="2393"/>
          <a:ext cx="2263192" cy="1579958"/>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Upfront analysis of legal scenario space</a:t>
          </a:r>
        </a:p>
      </dsp:txBody>
      <dsp:txXfrm>
        <a:off x="77127" y="79520"/>
        <a:ext cx="2108938" cy="1425704"/>
      </dsp:txXfrm>
    </dsp:sp>
    <dsp:sp modelId="{A79725A5-1E2F-4721-A7B4-12B6181DF672}">
      <dsp:nvSpPr>
        <dsp:cNvPr id="0" name=""/>
        <dsp:cNvSpPr/>
      </dsp:nvSpPr>
      <dsp:spPr>
        <a:xfrm rot="5400000">
          <a:off x="3642936" y="439601"/>
          <a:ext cx="1263966" cy="4023454"/>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solidFill>
              <a:latin typeface="Arial"/>
              <a:ea typeface="+mn-ea"/>
              <a:cs typeface="+mn-cs"/>
            </a:rPr>
            <a:t>Generate and run tests that contribute to coverage</a:t>
          </a:r>
          <a:endParaRPr lang="en-US" sz="1600" kern="1200" dirty="0">
            <a:solidFill>
              <a:srgbClr val="262626">
                <a:hueOff val="0"/>
                <a:satOff val="0"/>
                <a:lumOff val="0"/>
                <a:alphaOff val="0"/>
              </a:srgbClr>
            </a:solidFill>
            <a:latin typeface="Arial"/>
            <a:ea typeface="+mn-ea"/>
            <a:cs typeface="+mn-cs"/>
          </a:endParaRPr>
        </a:p>
      </dsp:txBody>
      <dsp:txXfrm rot="-5400000">
        <a:off x="2263192" y="1881047"/>
        <a:ext cx="3961752" cy="1140562"/>
      </dsp:txXfrm>
    </dsp:sp>
    <dsp:sp modelId="{3B0B4750-3D9F-4EBB-8447-5502F24D3150}">
      <dsp:nvSpPr>
        <dsp:cNvPr id="0" name=""/>
        <dsp:cNvSpPr/>
      </dsp:nvSpPr>
      <dsp:spPr>
        <a:xfrm>
          <a:off x="0" y="1661349"/>
          <a:ext cx="2263192" cy="1579958"/>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Efficient regression planning</a:t>
          </a:r>
        </a:p>
      </dsp:txBody>
      <dsp:txXfrm>
        <a:off x="77127" y="1738476"/>
        <a:ext cx="2108938" cy="1425704"/>
      </dsp:txXfrm>
    </dsp:sp>
    <dsp:sp modelId="{E6A0AAFE-8A06-4678-A90D-A6CB170A5418}">
      <dsp:nvSpPr>
        <dsp:cNvPr id="0" name=""/>
        <dsp:cNvSpPr/>
      </dsp:nvSpPr>
      <dsp:spPr>
        <a:xfrm rot="5400000">
          <a:off x="3642936" y="2098558"/>
          <a:ext cx="1263966" cy="4023454"/>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hueOff val="0"/>
                  <a:satOff val="0"/>
                  <a:lumOff val="0"/>
                  <a:alphaOff val="0"/>
                </a:srgbClr>
              </a:solidFill>
              <a:latin typeface="Arial"/>
              <a:ea typeface="+mn-ea"/>
              <a:cs typeface="+mn-cs"/>
            </a:rPr>
            <a:t>Collect and analyze coverage from all execution platforms</a:t>
          </a:r>
        </a:p>
      </dsp:txBody>
      <dsp:txXfrm rot="-5400000">
        <a:off x="2263192" y="3540004"/>
        <a:ext cx="3961752" cy="1140562"/>
      </dsp:txXfrm>
    </dsp:sp>
    <dsp:sp modelId="{65CF4D9A-86D2-4A54-80A6-6F7B10726FF1}">
      <dsp:nvSpPr>
        <dsp:cNvPr id="0" name=""/>
        <dsp:cNvSpPr/>
      </dsp:nvSpPr>
      <dsp:spPr>
        <a:xfrm>
          <a:off x="0" y="3320305"/>
          <a:ext cx="2263192" cy="1579958"/>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mn-cs"/>
            </a:rPr>
            <a:t>Unified coverage analysis</a:t>
          </a:r>
        </a:p>
      </dsp:txBody>
      <dsp:txXfrm>
        <a:off x="77127" y="3397432"/>
        <a:ext cx="2108938" cy="1425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B79E6-7C02-41C8-AF0F-1269B78076C2}">
      <dsp:nvSpPr>
        <dsp:cNvPr id="0" name=""/>
        <dsp:cNvSpPr/>
      </dsp:nvSpPr>
      <dsp:spPr>
        <a:xfrm rot="5400000">
          <a:off x="3662255" y="-1222597"/>
          <a:ext cx="1278900" cy="4048663"/>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hueOff val="0"/>
                  <a:satOff val="0"/>
                  <a:lumOff val="0"/>
                  <a:alphaOff val="0"/>
                </a:srgbClr>
              </a:solidFill>
              <a:latin typeface="Arial"/>
              <a:ea typeface="+mn-ea"/>
              <a:cs typeface="+mn-cs"/>
            </a:rPr>
            <a:t>Highly configurable, out of the box solution for verifying cross concerning SoC verification problems</a:t>
          </a:r>
        </a:p>
        <a:p>
          <a:pPr marL="171450" lvl="1" indent="-171450" algn="l" defTabSz="711200">
            <a:lnSpc>
              <a:spcPct val="90000"/>
            </a:lnSpc>
            <a:spcBef>
              <a:spcPct val="0"/>
            </a:spcBef>
            <a:spcAft>
              <a:spcPct val="15000"/>
            </a:spcAft>
            <a:buChar char="•"/>
          </a:pPr>
          <a:r>
            <a:rPr lang="en-US" sz="1600" kern="1200">
              <a:solidFill>
                <a:srgbClr val="262626">
                  <a:hueOff val="0"/>
                  <a:satOff val="0"/>
                  <a:lumOff val="0"/>
                  <a:alphaOff val="0"/>
                </a:srgbClr>
              </a:solidFill>
              <a:latin typeface="Arial"/>
              <a:ea typeface="+mn-ea"/>
              <a:cs typeface="+mn-cs"/>
            </a:rPr>
            <a:t>Delivered with test suite, verification plan and user extensible scenarios</a:t>
          </a:r>
        </a:p>
      </dsp:txBody>
      <dsp:txXfrm rot="-5400000">
        <a:off x="2277374" y="224715"/>
        <a:ext cx="3986232" cy="1154038"/>
      </dsp:txXfrm>
    </dsp:sp>
    <dsp:sp modelId="{407F64D0-451E-406B-B972-DD62F3663780}">
      <dsp:nvSpPr>
        <dsp:cNvPr id="0" name=""/>
        <dsp:cNvSpPr/>
      </dsp:nvSpPr>
      <dsp:spPr>
        <a:xfrm>
          <a:off x="0" y="2422"/>
          <a:ext cx="2277373" cy="1598625"/>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mn-cs"/>
            </a:rPr>
            <a:t>Tests Libraries for common SoC domains </a:t>
          </a:r>
        </a:p>
      </dsp:txBody>
      <dsp:txXfrm>
        <a:off x="78038" y="80460"/>
        <a:ext cx="2121297" cy="1442549"/>
      </dsp:txXfrm>
    </dsp:sp>
    <dsp:sp modelId="{A79725A5-1E2F-4721-A7B4-12B6181DF672}">
      <dsp:nvSpPr>
        <dsp:cNvPr id="0" name=""/>
        <dsp:cNvSpPr/>
      </dsp:nvSpPr>
      <dsp:spPr>
        <a:xfrm rot="5400000">
          <a:off x="3662255" y="455959"/>
          <a:ext cx="1278900" cy="4048663"/>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hueOff val="0"/>
                  <a:satOff val="0"/>
                  <a:lumOff val="0"/>
                  <a:alphaOff val="0"/>
                </a:srgbClr>
              </a:solidFill>
              <a:latin typeface="Arial"/>
              <a:ea typeface="+mn-ea"/>
              <a:cs typeface="+mn-cs"/>
            </a:rPr>
            <a:t>Run seamlessly on </a:t>
          </a:r>
          <a:r>
            <a:rPr lang="en-US" sz="1600" b="1" kern="1200" dirty="0">
              <a:solidFill>
                <a:srgbClr val="262626">
                  <a:hueOff val="0"/>
                  <a:satOff val="0"/>
                  <a:lumOff val="0"/>
                  <a:alphaOff val="0"/>
                </a:srgbClr>
              </a:solidFill>
              <a:latin typeface="Arial"/>
              <a:ea typeface="+mn-ea"/>
              <a:cs typeface="+mn-cs"/>
            </a:rPr>
            <a:t>CPU</a:t>
          </a:r>
          <a:r>
            <a:rPr lang="en-US" sz="1600" kern="1200" dirty="0">
              <a:solidFill>
                <a:srgbClr val="262626">
                  <a:hueOff val="0"/>
                  <a:satOff val="0"/>
                  <a:lumOff val="0"/>
                  <a:alphaOff val="0"/>
                </a:srgbClr>
              </a:solidFill>
              <a:latin typeface="Arial"/>
              <a:ea typeface="+mn-ea"/>
              <a:cs typeface="+mn-cs"/>
            </a:rPr>
            <a:t> cores or through VIP/</a:t>
          </a:r>
          <a:r>
            <a:rPr lang="en-US" sz="1600" b="1" kern="1200" dirty="0">
              <a:solidFill>
                <a:srgbClr val="262626">
                  <a:hueOff val="0"/>
                  <a:satOff val="0"/>
                  <a:lumOff val="0"/>
                  <a:alphaOff val="0"/>
                </a:srgbClr>
              </a:solidFill>
              <a:latin typeface="Arial"/>
              <a:ea typeface="+mn-ea"/>
              <a:cs typeface="+mn-cs"/>
            </a:rPr>
            <a:t>AVIP</a:t>
          </a:r>
        </a:p>
        <a:p>
          <a:pPr marL="171450" lvl="1" indent="-171450" algn="l" defTabSz="711200">
            <a:lnSpc>
              <a:spcPct val="90000"/>
            </a:lnSpc>
            <a:spcBef>
              <a:spcPct val="0"/>
            </a:spcBef>
            <a:spcAft>
              <a:spcPct val="15000"/>
            </a:spcAft>
            <a:buChar char="•"/>
          </a:pPr>
          <a:r>
            <a:rPr lang="en-US" sz="1600" kern="1200" dirty="0">
              <a:solidFill>
                <a:srgbClr val="262626">
                  <a:hueOff val="0"/>
                  <a:satOff val="0"/>
                  <a:lumOff val="0"/>
                  <a:alphaOff val="0"/>
                </a:srgbClr>
              </a:solidFill>
              <a:latin typeface="Arial"/>
              <a:ea typeface="+mn-ea"/>
              <a:cs typeface="+mn-cs"/>
            </a:rPr>
            <a:t>Can be targeted to execute on virtual platforms, simulation, emulation, FPGA or post-silicon environments</a:t>
          </a:r>
        </a:p>
      </dsp:txBody>
      <dsp:txXfrm rot="-5400000">
        <a:off x="2277374" y="1903272"/>
        <a:ext cx="3986232" cy="1154038"/>
      </dsp:txXfrm>
    </dsp:sp>
    <dsp:sp modelId="{3B0B4750-3D9F-4EBB-8447-5502F24D3150}">
      <dsp:nvSpPr>
        <dsp:cNvPr id="0" name=""/>
        <dsp:cNvSpPr/>
      </dsp:nvSpPr>
      <dsp:spPr>
        <a:xfrm>
          <a:off x="0" y="1680978"/>
          <a:ext cx="2277373" cy="1598625"/>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mn-cs"/>
            </a:rPr>
            <a:t>Pre-integrated with VIP and AVIP</a:t>
          </a:r>
        </a:p>
      </dsp:txBody>
      <dsp:txXfrm>
        <a:off x="78038" y="1759016"/>
        <a:ext cx="2121297" cy="1442549"/>
      </dsp:txXfrm>
    </dsp:sp>
    <dsp:sp modelId="{E6A0AAFE-8A06-4678-A90D-A6CB170A5418}">
      <dsp:nvSpPr>
        <dsp:cNvPr id="0" name=""/>
        <dsp:cNvSpPr/>
      </dsp:nvSpPr>
      <dsp:spPr>
        <a:xfrm rot="5400000">
          <a:off x="3662255" y="2134515"/>
          <a:ext cx="1278900" cy="4048663"/>
        </a:xfrm>
        <a:prstGeom prst="round2SameRect">
          <a:avLst/>
        </a:prstGeom>
        <a:solidFill>
          <a:srgbClr val="00778B">
            <a:alpha val="90000"/>
            <a:tint val="40000"/>
            <a:hueOff val="0"/>
            <a:satOff val="0"/>
            <a:lumOff val="0"/>
            <a:alphaOff val="0"/>
          </a:srgbClr>
        </a:solidFill>
        <a:ln w="12700" cap="flat" cmpd="sng" algn="ctr">
          <a:solidFill>
            <a:srgbClr val="00778B">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262626">
                  <a:hueOff val="0"/>
                  <a:satOff val="0"/>
                  <a:lumOff val="0"/>
                  <a:alphaOff val="0"/>
                </a:srgbClr>
              </a:solidFill>
              <a:latin typeface="Arial"/>
              <a:ea typeface="+mn-ea"/>
              <a:cs typeface="+mn-cs"/>
            </a:rPr>
            <a:t>Tests  scenarios are decoupled from the target design architecture </a:t>
          </a:r>
        </a:p>
        <a:p>
          <a:pPr marL="171450" lvl="1" indent="-171450" algn="l" defTabSz="711200">
            <a:lnSpc>
              <a:spcPct val="90000"/>
            </a:lnSpc>
            <a:spcBef>
              <a:spcPct val="0"/>
            </a:spcBef>
            <a:spcAft>
              <a:spcPct val="15000"/>
            </a:spcAft>
            <a:buChar char="•"/>
          </a:pPr>
          <a:r>
            <a:rPr lang="en-US" sz="1600" kern="1200">
              <a:solidFill>
                <a:srgbClr val="262626">
                  <a:hueOff val="0"/>
                  <a:satOff val="0"/>
                  <a:lumOff val="0"/>
                  <a:alphaOff val="0"/>
                </a:srgbClr>
              </a:solidFill>
              <a:latin typeface="Arial"/>
              <a:ea typeface="+mn-ea"/>
              <a:cs typeface="+mn-cs"/>
            </a:rPr>
            <a:t>Can be targeted for ARM, RISC-V and x86 based designs </a:t>
          </a:r>
        </a:p>
      </dsp:txBody>
      <dsp:txXfrm rot="-5400000">
        <a:off x="2277374" y="3581828"/>
        <a:ext cx="3986232" cy="1154038"/>
      </dsp:txXfrm>
    </dsp:sp>
    <dsp:sp modelId="{65CF4D9A-86D2-4A54-80A6-6F7B10726FF1}">
      <dsp:nvSpPr>
        <dsp:cNvPr id="0" name=""/>
        <dsp:cNvSpPr/>
      </dsp:nvSpPr>
      <dsp:spPr>
        <a:xfrm>
          <a:off x="0" y="3359534"/>
          <a:ext cx="2277373" cy="1598625"/>
        </a:xfrm>
        <a:prstGeom prst="roundRect">
          <a:avLst/>
        </a:prstGeom>
        <a:solidFill>
          <a:srgbClr val="00778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FF"/>
              </a:solidFill>
              <a:latin typeface="Arial"/>
              <a:ea typeface="+mn-ea"/>
              <a:cs typeface="+mn-cs"/>
            </a:rPr>
            <a:t>Multiple Architecture support</a:t>
          </a:r>
        </a:p>
      </dsp:txBody>
      <dsp:txXfrm>
        <a:off x="78038" y="3437572"/>
        <a:ext cx="2121297" cy="1442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96377-EA6D-4CB3-AE67-ED22BAC868B7}">
      <dsp:nvSpPr>
        <dsp:cNvPr id="0" name=""/>
        <dsp:cNvSpPr/>
      </dsp:nvSpPr>
      <dsp:spPr>
        <a:xfrm>
          <a:off x="4891" y="405850"/>
          <a:ext cx="1103766" cy="6447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IP level </a:t>
          </a:r>
          <a:r>
            <a:rPr lang="en-US" sz="1100" kern="1200" dirty="0" err="1"/>
            <a:t>verif</a:t>
          </a:r>
          <a:endParaRPr lang="en-US" sz="1100" kern="1200" dirty="0"/>
        </a:p>
      </dsp:txBody>
      <dsp:txXfrm>
        <a:off x="4891" y="405850"/>
        <a:ext cx="1103766" cy="429815"/>
      </dsp:txXfrm>
    </dsp:sp>
    <dsp:sp modelId="{238A24C2-E7FC-4D08-8A08-98AC91E515A1}">
      <dsp:nvSpPr>
        <dsp:cNvPr id="0" name=""/>
        <dsp:cNvSpPr/>
      </dsp:nvSpPr>
      <dsp:spPr>
        <a:xfrm>
          <a:off x="230964" y="835665"/>
          <a:ext cx="1103766" cy="1009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Conversion to SV/UVM sequences</a:t>
          </a:r>
        </a:p>
      </dsp:txBody>
      <dsp:txXfrm>
        <a:off x="260540" y="865241"/>
        <a:ext cx="1044614" cy="950647"/>
      </dsp:txXfrm>
    </dsp:sp>
    <dsp:sp modelId="{5E9B0762-648F-482E-B3F0-201A5A641D3C}">
      <dsp:nvSpPr>
        <dsp:cNvPr id="0" name=""/>
        <dsp:cNvSpPr/>
      </dsp:nvSpPr>
      <dsp:spPr>
        <a:xfrm>
          <a:off x="1275985" y="483354"/>
          <a:ext cx="354733" cy="27480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75985" y="538315"/>
        <a:ext cx="272291" cy="164884"/>
      </dsp:txXfrm>
    </dsp:sp>
    <dsp:sp modelId="{8A06FE77-3F73-48D5-932C-9E32B5129F07}">
      <dsp:nvSpPr>
        <dsp:cNvPr id="0" name=""/>
        <dsp:cNvSpPr/>
      </dsp:nvSpPr>
      <dsp:spPr>
        <a:xfrm>
          <a:off x="1777967" y="405850"/>
          <a:ext cx="1103766" cy="644723"/>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err="1"/>
            <a:t>SubSystem</a:t>
          </a:r>
          <a:r>
            <a:rPr lang="en-US" sz="1100" kern="1200" dirty="0"/>
            <a:t> level </a:t>
          </a:r>
          <a:r>
            <a:rPr lang="en-US" sz="1100" kern="1200" dirty="0" err="1"/>
            <a:t>verif</a:t>
          </a:r>
          <a:endParaRPr lang="en-US" sz="1100" kern="1200" dirty="0"/>
        </a:p>
      </dsp:txBody>
      <dsp:txXfrm>
        <a:off x="1777967" y="405850"/>
        <a:ext cx="1103766" cy="429815"/>
      </dsp:txXfrm>
    </dsp:sp>
    <dsp:sp modelId="{1BE7815E-3DE1-4043-BB63-91B6383DF0C9}">
      <dsp:nvSpPr>
        <dsp:cNvPr id="0" name=""/>
        <dsp:cNvSpPr/>
      </dsp:nvSpPr>
      <dsp:spPr>
        <a:xfrm>
          <a:off x="2004039" y="835665"/>
          <a:ext cx="1103766" cy="1009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UVM/C driver conversion</a:t>
          </a:r>
        </a:p>
        <a:p>
          <a:pPr marL="57150" lvl="1" indent="-57150" algn="l" defTabSz="488950">
            <a:lnSpc>
              <a:spcPct val="90000"/>
            </a:lnSpc>
            <a:spcBef>
              <a:spcPct val="0"/>
            </a:spcBef>
            <a:spcAft>
              <a:spcPct val="15000"/>
            </a:spcAft>
            <a:buChar char="•"/>
          </a:pPr>
          <a:r>
            <a:rPr lang="en-US" sz="1100" kern="1200" dirty="0"/>
            <a:t>Instance mapping for registers</a:t>
          </a:r>
        </a:p>
      </dsp:txBody>
      <dsp:txXfrm>
        <a:off x="2033615" y="865241"/>
        <a:ext cx="1044614" cy="950647"/>
      </dsp:txXfrm>
    </dsp:sp>
    <dsp:sp modelId="{73DBE5D1-065C-485E-B720-FD95059DD6B5}">
      <dsp:nvSpPr>
        <dsp:cNvPr id="0" name=""/>
        <dsp:cNvSpPr/>
      </dsp:nvSpPr>
      <dsp:spPr>
        <a:xfrm>
          <a:off x="3049061" y="483354"/>
          <a:ext cx="354733" cy="274806"/>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49061" y="538315"/>
        <a:ext cx="272291" cy="164884"/>
      </dsp:txXfrm>
    </dsp:sp>
    <dsp:sp modelId="{345BEE49-F2FE-4EED-AEFB-D9D06A8DBBB5}">
      <dsp:nvSpPr>
        <dsp:cNvPr id="0" name=""/>
        <dsp:cNvSpPr/>
      </dsp:nvSpPr>
      <dsp:spPr>
        <a:xfrm>
          <a:off x="3551042" y="405850"/>
          <a:ext cx="1103766" cy="644723"/>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SoC level </a:t>
          </a:r>
          <a:r>
            <a:rPr lang="en-US" sz="1100" kern="1200" dirty="0" err="1"/>
            <a:t>verif</a:t>
          </a:r>
          <a:endParaRPr lang="en-US" sz="1100" kern="1200" dirty="0"/>
        </a:p>
      </dsp:txBody>
      <dsp:txXfrm>
        <a:off x="3551042" y="405850"/>
        <a:ext cx="1103766" cy="429815"/>
      </dsp:txXfrm>
    </dsp:sp>
    <dsp:sp modelId="{131441DE-0EAC-491D-828B-424329FF58D2}">
      <dsp:nvSpPr>
        <dsp:cNvPr id="0" name=""/>
        <dsp:cNvSpPr/>
      </dsp:nvSpPr>
      <dsp:spPr>
        <a:xfrm>
          <a:off x="3777114" y="835665"/>
          <a:ext cx="1103766" cy="1009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 driver conversion</a:t>
          </a:r>
        </a:p>
        <a:p>
          <a:pPr marL="57150" lvl="1" indent="-57150" algn="l" defTabSz="488950">
            <a:lnSpc>
              <a:spcPct val="90000"/>
            </a:lnSpc>
            <a:spcBef>
              <a:spcPct val="0"/>
            </a:spcBef>
            <a:spcAft>
              <a:spcPct val="15000"/>
            </a:spcAft>
            <a:buChar char="•"/>
          </a:pPr>
          <a:r>
            <a:rPr lang="en-US" sz="1100" kern="1200" dirty="0"/>
            <a:t>Re mapping of register instances</a:t>
          </a:r>
        </a:p>
      </dsp:txBody>
      <dsp:txXfrm>
        <a:off x="3806690" y="865241"/>
        <a:ext cx="1044614" cy="950647"/>
      </dsp:txXfrm>
    </dsp:sp>
    <dsp:sp modelId="{84962B55-7C3E-4AB3-8091-80FC9712D3A5}">
      <dsp:nvSpPr>
        <dsp:cNvPr id="0" name=""/>
        <dsp:cNvSpPr/>
      </dsp:nvSpPr>
      <dsp:spPr>
        <a:xfrm>
          <a:off x="4822136" y="483354"/>
          <a:ext cx="354733" cy="274806"/>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22136" y="538315"/>
        <a:ext cx="272291" cy="164884"/>
      </dsp:txXfrm>
    </dsp:sp>
    <dsp:sp modelId="{38DD58F7-114E-4099-AF9C-CC4E5682038A}">
      <dsp:nvSpPr>
        <dsp:cNvPr id="0" name=""/>
        <dsp:cNvSpPr/>
      </dsp:nvSpPr>
      <dsp:spPr>
        <a:xfrm>
          <a:off x="5324117" y="405850"/>
          <a:ext cx="1103766" cy="644723"/>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SoC bare metal Si validation</a:t>
          </a:r>
        </a:p>
      </dsp:txBody>
      <dsp:txXfrm>
        <a:off x="5324117" y="405850"/>
        <a:ext cx="1103766" cy="429815"/>
      </dsp:txXfrm>
    </dsp:sp>
    <dsp:sp modelId="{91C16DAE-00E8-418F-8C63-0C9D361867EC}">
      <dsp:nvSpPr>
        <dsp:cNvPr id="0" name=""/>
        <dsp:cNvSpPr/>
      </dsp:nvSpPr>
      <dsp:spPr>
        <a:xfrm>
          <a:off x="5550190" y="835665"/>
          <a:ext cx="1103766" cy="1009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C driver functions</a:t>
          </a:r>
        </a:p>
      </dsp:txBody>
      <dsp:txXfrm>
        <a:off x="5579766" y="865241"/>
        <a:ext cx="1044614" cy="950647"/>
      </dsp:txXfrm>
    </dsp:sp>
    <dsp:sp modelId="{D9DF513F-CEAF-433E-9FFD-8C9D8030F875}">
      <dsp:nvSpPr>
        <dsp:cNvPr id="0" name=""/>
        <dsp:cNvSpPr/>
      </dsp:nvSpPr>
      <dsp:spPr>
        <a:xfrm>
          <a:off x="6595211" y="483354"/>
          <a:ext cx="354733" cy="274806"/>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595211" y="538315"/>
        <a:ext cx="272291" cy="164884"/>
      </dsp:txXfrm>
    </dsp:sp>
    <dsp:sp modelId="{C5B66C1D-2861-4ED5-B1BE-7781F8036220}">
      <dsp:nvSpPr>
        <dsp:cNvPr id="0" name=""/>
        <dsp:cNvSpPr/>
      </dsp:nvSpPr>
      <dsp:spPr>
        <a:xfrm>
          <a:off x="7097192" y="405850"/>
          <a:ext cx="1103766" cy="644723"/>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Firmware </a:t>
          </a:r>
          <a:r>
            <a:rPr lang="en-US" sz="1100" kern="1200" dirty="0" err="1"/>
            <a:t>bringUp</a:t>
          </a:r>
          <a:endParaRPr lang="en-US" sz="1100" kern="1200" dirty="0"/>
        </a:p>
      </dsp:txBody>
      <dsp:txXfrm>
        <a:off x="7097192" y="405850"/>
        <a:ext cx="1103766" cy="429815"/>
      </dsp:txXfrm>
    </dsp:sp>
    <dsp:sp modelId="{EE12146B-0538-4A20-ADAF-493AA337E6DA}">
      <dsp:nvSpPr>
        <dsp:cNvPr id="0" name=""/>
        <dsp:cNvSpPr/>
      </dsp:nvSpPr>
      <dsp:spPr>
        <a:xfrm>
          <a:off x="7323265" y="835665"/>
          <a:ext cx="1103766" cy="1009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Software quality driver code</a:t>
          </a:r>
        </a:p>
      </dsp:txBody>
      <dsp:txXfrm>
        <a:off x="7352841" y="865241"/>
        <a:ext cx="1044614" cy="95064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20E65-C5AB-4117-8388-2B5909030CAE}"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D883C-641E-4761-B0D8-A089AD438E6B}" type="slidenum">
              <a:rPr lang="en-US" smtClean="0"/>
              <a:t>‹#›</a:t>
            </a:fld>
            <a:endParaRPr lang="en-US"/>
          </a:p>
        </p:txBody>
      </p:sp>
    </p:spTree>
    <p:extLst>
      <p:ext uri="{BB962C8B-B14F-4D97-AF65-F5344CB8AC3E}">
        <p14:creationId xmlns:p14="http://schemas.microsoft.com/office/powerpoint/2010/main" val="176788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PSS ? In short, it is an industry standard, developed by Accellera Working group. You can download the LRM from Accellera website.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answer “what is PSS” in more detail, let’s parse through a couple of sentences from it’s abstract. It contains a few keywords that highlight some key concepts and considerations.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concept is “declarative environment”.  Unlike procedural computer languages, where programmer must code step-by-step instructions to accomplish a goal, declarative environments are primarily about describing the goal itself, along with modeling rules that capture legal paths for reaching this goal.  Because of this difference, PSS reflects a different mindset which lends itself to certain usage methodology.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declarative environment is designed to capture abstract behavioral description. PSS defines the required set of abstractions. Any time we talk about “abstractions”, we need to ask what these abstractions represent, especially what detail they abstract away. For the most part, PSS defines abstractions that gloss over test implementation detail. In PSS, it is all about system use-case. It is a behavioral modeling language that spans scenario spaces.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Having said that, PSS is not about modeling just any behavior in life. It is specifically about *verification* intent, meaning that PSS is domain-specific. In other words, PSS focuses on the essential domain-specific semantic layer and links with other languages to achieve other related purposes.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abstract also mentions multiple execution platforms, hinting at the fact that Portable Test and Stimulus Standard is, indeed portable.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PSS is an industry standard, supported by key EDA vendors and used by a wide variety of semiconductor companies within constantly widening scope of applications, which we will cover during the talk. </a:t>
            </a:r>
          </a:p>
          <a:p>
            <a:endParaRPr lang="en-US" dirty="0"/>
          </a:p>
          <a:p>
            <a:endParaRPr lang="en-US" dirty="0"/>
          </a:p>
        </p:txBody>
      </p:sp>
      <p:sp>
        <p:nvSpPr>
          <p:cNvPr id="4" name="Slide Number Placeholder 3"/>
          <p:cNvSpPr>
            <a:spLocks noGrp="1"/>
          </p:cNvSpPr>
          <p:nvPr>
            <p:ph type="sldNum" sz="quarter" idx="5"/>
          </p:nvPr>
        </p:nvSpPr>
        <p:spPr/>
        <p:txBody>
          <a:bodyPr/>
          <a:lstStyle/>
          <a:p>
            <a:fld id="{943D883C-641E-4761-B0D8-A089AD438E6B}" type="slidenum">
              <a:rPr lang="en-US" smtClean="0"/>
              <a:t>3</a:t>
            </a:fld>
            <a:endParaRPr lang="en-US"/>
          </a:p>
        </p:txBody>
      </p:sp>
    </p:spTree>
    <p:extLst>
      <p:ext uri="{BB962C8B-B14F-4D97-AF65-F5344CB8AC3E}">
        <p14:creationId xmlns:p14="http://schemas.microsoft.com/office/powerpoint/2010/main" val="314785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use case: coalesce IP and Subsystem flows into full chip tests</a:t>
            </a:r>
          </a:p>
          <a:p>
            <a:r>
              <a:rPr lang="en-US" dirty="0"/>
              <a:t>Use action inference to partially specify the tests, focusing on the goal</a:t>
            </a:r>
          </a:p>
          <a:p>
            <a:endParaRPr lang="en-US" dirty="0"/>
          </a:p>
        </p:txBody>
      </p:sp>
      <p:sp>
        <p:nvSpPr>
          <p:cNvPr id="4" name="Slide Number Placeholder 3"/>
          <p:cNvSpPr>
            <a:spLocks noGrp="1"/>
          </p:cNvSpPr>
          <p:nvPr>
            <p:ph type="sldNum" sz="quarter" idx="5"/>
          </p:nvPr>
        </p:nvSpPr>
        <p:spPr/>
        <p:txBody>
          <a:bodyPr/>
          <a:lstStyle/>
          <a:p>
            <a:fld id="{943D883C-641E-4761-B0D8-A089AD438E6B}" type="slidenum">
              <a:rPr lang="en-US" smtClean="0"/>
              <a:t>6</a:t>
            </a:fld>
            <a:endParaRPr lang="en-US"/>
          </a:p>
        </p:txBody>
      </p:sp>
    </p:spTree>
    <p:extLst>
      <p:ext uri="{BB962C8B-B14F-4D97-AF65-F5344CB8AC3E}">
        <p14:creationId xmlns:p14="http://schemas.microsoft.com/office/powerpoint/2010/main" val="38656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D883C-641E-4761-B0D8-A089AD438E6B}" type="slidenum">
              <a:rPr lang="en-US" smtClean="0"/>
              <a:t>8</a:t>
            </a:fld>
            <a:endParaRPr lang="en-US"/>
          </a:p>
        </p:txBody>
      </p:sp>
    </p:spTree>
    <p:extLst>
      <p:ext uri="{BB962C8B-B14F-4D97-AF65-F5344CB8AC3E}">
        <p14:creationId xmlns:p14="http://schemas.microsoft.com/office/powerpoint/2010/main" val="29476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D883C-641E-4761-B0D8-A089AD438E6B}" type="slidenum">
              <a:rPr lang="en-US" smtClean="0"/>
              <a:t>10</a:t>
            </a:fld>
            <a:endParaRPr lang="en-US"/>
          </a:p>
        </p:txBody>
      </p:sp>
    </p:spTree>
    <p:extLst>
      <p:ext uri="{BB962C8B-B14F-4D97-AF65-F5344CB8AC3E}">
        <p14:creationId xmlns:p14="http://schemas.microsoft.com/office/powerpoint/2010/main" val="14682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interpretation example : talk about “ wait for 5 clock cycles” as an example where this might be vague</a:t>
            </a:r>
          </a:p>
          <a:p>
            <a:r>
              <a:rPr lang="en-US" dirty="0"/>
              <a:t>Does not talk about which clock</a:t>
            </a:r>
          </a:p>
          <a:p>
            <a:r>
              <a:rPr lang="en-US" dirty="0"/>
              <a:t>For higher integration levels this may have to be converted to time rather than cycles to insert delay</a:t>
            </a:r>
          </a:p>
          <a:p>
            <a:endParaRPr lang="en-US" dirty="0"/>
          </a:p>
          <a:p>
            <a:r>
              <a:rPr lang="en-US" dirty="0"/>
              <a:t>Info regarding specific versions or parameters of an IP</a:t>
            </a:r>
          </a:p>
          <a:p>
            <a:endParaRPr lang="en-US" dirty="0"/>
          </a:p>
          <a:p>
            <a:r>
              <a:rPr lang="en-US" dirty="0"/>
              <a:t>Verification of a prog seq </a:t>
            </a:r>
            <a:r>
              <a:rPr lang="en-US" dirty="0">
                <a:sym typeface="Wingdings" panose="05000000000000000000" pitchFamily="2" charset="2"/>
              </a:rPr>
              <a:t> validation of scenarios that require such sequences</a:t>
            </a:r>
            <a:endParaRPr lang="en-US" dirty="0"/>
          </a:p>
        </p:txBody>
      </p:sp>
      <p:sp>
        <p:nvSpPr>
          <p:cNvPr id="4" name="Slide Number Placeholder 3"/>
          <p:cNvSpPr>
            <a:spLocks noGrp="1"/>
          </p:cNvSpPr>
          <p:nvPr>
            <p:ph type="sldNum" sz="quarter" idx="5"/>
          </p:nvPr>
        </p:nvSpPr>
        <p:spPr/>
        <p:txBody>
          <a:bodyPr/>
          <a:lstStyle/>
          <a:p>
            <a:fld id="{943D883C-641E-4761-B0D8-A089AD438E6B}" type="slidenum">
              <a:rPr lang="en-US" smtClean="0"/>
              <a:t>12</a:t>
            </a:fld>
            <a:endParaRPr lang="en-US"/>
          </a:p>
        </p:txBody>
      </p:sp>
    </p:spTree>
    <p:extLst>
      <p:ext uri="{BB962C8B-B14F-4D97-AF65-F5344CB8AC3E}">
        <p14:creationId xmlns:p14="http://schemas.microsoft.com/office/powerpoint/2010/main" val="217481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9C9E6-9C27-FF01-AF4A-AEE0C089A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0599B-6BB1-963A-247F-45EEC8816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A6354-F3D7-452C-9711-FA08DDFC7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E1E5D5-8974-5DC8-DED0-7D305F27379F}"/>
              </a:ext>
            </a:extLst>
          </p:cNvPr>
          <p:cNvSpPr>
            <a:spLocks noGrp="1"/>
          </p:cNvSpPr>
          <p:nvPr>
            <p:ph type="sldNum" sz="quarter" idx="5"/>
          </p:nvPr>
        </p:nvSpPr>
        <p:spPr/>
        <p:txBody>
          <a:bodyPr/>
          <a:lstStyle/>
          <a:p>
            <a:fld id="{943D883C-641E-4761-B0D8-A089AD438E6B}" type="slidenum">
              <a:rPr lang="en-US" smtClean="0"/>
              <a:t>13</a:t>
            </a:fld>
            <a:endParaRPr lang="en-US"/>
          </a:p>
        </p:txBody>
      </p:sp>
    </p:spTree>
    <p:extLst>
      <p:ext uri="{BB962C8B-B14F-4D97-AF65-F5344CB8AC3E}">
        <p14:creationId xmlns:p14="http://schemas.microsoft.com/office/powerpoint/2010/main" val="2005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concept of HSI (H/W – S/W Interface) and typical work-flow of </a:t>
            </a:r>
          </a:p>
        </p:txBody>
      </p:sp>
      <p:sp>
        <p:nvSpPr>
          <p:cNvPr id="4" name="Slide Number Placeholder 3"/>
          <p:cNvSpPr>
            <a:spLocks noGrp="1"/>
          </p:cNvSpPr>
          <p:nvPr>
            <p:ph type="sldNum" sz="quarter" idx="5"/>
          </p:nvPr>
        </p:nvSpPr>
        <p:spPr/>
        <p:txBody>
          <a:bodyPr/>
          <a:lstStyle/>
          <a:p>
            <a:fld id="{943D883C-641E-4761-B0D8-A089AD438E6B}" type="slidenum">
              <a:rPr lang="en-US" smtClean="0"/>
              <a:t>15</a:t>
            </a:fld>
            <a:endParaRPr lang="en-US"/>
          </a:p>
        </p:txBody>
      </p:sp>
    </p:spTree>
    <p:extLst>
      <p:ext uri="{BB962C8B-B14F-4D97-AF65-F5344CB8AC3E}">
        <p14:creationId xmlns:p14="http://schemas.microsoft.com/office/powerpoint/2010/main" val="344838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Advantages: portable, formal, standardized, randomizable, target PI available to invoke generic platform functions e.g. </a:t>
            </a:r>
            <a:r>
              <a:rPr lang="en-US" dirty="0" err="1"/>
              <a:t>insert_delay</a:t>
            </a:r>
            <a:r>
              <a:rPr lang="en-US" dirty="0"/>
              <a:t>()</a:t>
            </a:r>
          </a:p>
        </p:txBody>
      </p:sp>
      <p:sp>
        <p:nvSpPr>
          <p:cNvPr id="4" name="Slide Number Placeholder 3"/>
          <p:cNvSpPr>
            <a:spLocks noGrp="1"/>
          </p:cNvSpPr>
          <p:nvPr>
            <p:ph type="sldNum" sz="quarter" idx="5"/>
          </p:nvPr>
        </p:nvSpPr>
        <p:spPr/>
        <p:txBody>
          <a:bodyPr/>
          <a:lstStyle/>
          <a:p>
            <a:fld id="{943D883C-641E-4761-B0D8-A089AD438E6B}" type="slidenum">
              <a:rPr lang="en-US" smtClean="0"/>
              <a:t>24</a:t>
            </a:fld>
            <a:endParaRPr lang="en-US"/>
          </a:p>
        </p:txBody>
      </p:sp>
    </p:spTree>
    <p:extLst>
      <p:ext uri="{BB962C8B-B14F-4D97-AF65-F5344CB8AC3E}">
        <p14:creationId xmlns:p14="http://schemas.microsoft.com/office/powerpoint/2010/main" val="2491008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blue and yellow rectangle with a yellow border&#10;&#10;Description automatically generated">
            <a:extLst>
              <a:ext uri="{FF2B5EF4-FFF2-40B4-BE49-F238E27FC236}">
                <a16:creationId xmlns:a16="http://schemas.microsoft.com/office/drawing/2014/main" id="{CB9CBCE6-E249-9861-89FA-30EC91B8E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A2774B-D866-4A27-916C-C9683583EF27}"/>
              </a:ext>
            </a:extLst>
          </p:cNvPr>
          <p:cNvSpPr>
            <a:spLocks noGrp="1"/>
          </p:cNvSpPr>
          <p:nvPr>
            <p:ph type="ctrTitle"/>
          </p:nvPr>
        </p:nvSpPr>
        <p:spPr>
          <a:xfrm>
            <a:off x="1524000" y="2256219"/>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0A99B91-008A-49DD-8794-62DFD4BCF0F5}"/>
              </a:ext>
            </a:extLst>
          </p:cNvPr>
          <p:cNvSpPr>
            <a:spLocks noGrp="1"/>
          </p:cNvSpPr>
          <p:nvPr>
            <p:ph type="subTitle" idx="1"/>
          </p:nvPr>
        </p:nvSpPr>
        <p:spPr>
          <a:xfrm>
            <a:off x="1524000" y="4735894"/>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picture containing text, clipart&#10;&#10;Description automatically generated">
            <a:extLst>
              <a:ext uri="{FF2B5EF4-FFF2-40B4-BE49-F238E27FC236}">
                <a16:creationId xmlns:a16="http://schemas.microsoft.com/office/drawing/2014/main" id="{ECBF5C5C-DF86-4906-83E0-5936740EBA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0343" y="5765899"/>
            <a:ext cx="1139905" cy="637709"/>
          </a:xfrm>
          <a:prstGeom prst="rect">
            <a:avLst/>
          </a:prstGeom>
        </p:spPr>
      </p:pic>
      <p:pic>
        <p:nvPicPr>
          <p:cNvPr id="9" name="Picture 8" descr="A black and yellow sign with white text&#10;&#10;Description automatically generated">
            <a:extLst>
              <a:ext uri="{FF2B5EF4-FFF2-40B4-BE49-F238E27FC236}">
                <a16:creationId xmlns:a16="http://schemas.microsoft.com/office/drawing/2014/main" id="{AA7EFE6D-8A15-CB1B-7557-2516CC025E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6212" y="668695"/>
            <a:ext cx="3919576" cy="2716892"/>
          </a:xfrm>
          <a:prstGeom prst="rect">
            <a:avLst/>
          </a:prstGeom>
        </p:spPr>
      </p:pic>
    </p:spTree>
    <p:extLst>
      <p:ext uri="{BB962C8B-B14F-4D97-AF65-F5344CB8AC3E}">
        <p14:creationId xmlns:p14="http://schemas.microsoft.com/office/powerpoint/2010/main" val="32911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E9C2-F2E7-4DE4-AE61-24C0D4E3CE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382B70-D5BC-4E09-B48A-6770AC9F5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41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349B1-7935-4DCD-9A12-9DE5F7E9C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2DA99-E0C5-4CEF-A837-8BC75A9D7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17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Tighter Content L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30" y="1188720"/>
            <a:ext cx="11255827" cy="5146766"/>
          </a:xfrm>
          <a:prstGeom prst="rect">
            <a:avLst/>
          </a:prstGeom>
        </p:spPr>
        <p:txBody>
          <a:bodyPr vert="horz" lIns="0" tIns="45720" rIns="91440" bIns="45720" rtlCol="0">
            <a:noAutofit/>
          </a:bodyPr>
          <a:lstStyle>
            <a:lvl1pPr>
              <a:spcBef>
                <a:spcPts val="1600"/>
              </a:spcBef>
              <a:spcAft>
                <a:spcPts val="300"/>
              </a:spcAft>
              <a:defRPr lang="en-US" dirty="0"/>
            </a:lvl1pPr>
            <a:lvl2pPr>
              <a:spcBef>
                <a:spcPts val="0"/>
              </a:spcBef>
              <a:defRPr lang="en-US" dirty="0"/>
            </a:lvl2pPr>
            <a:lvl3pPr>
              <a:spcBef>
                <a:spcPts val="400"/>
              </a:spcBef>
              <a:defRPr lang="en-US" dirty="0"/>
            </a:lvl3pPr>
            <a:lvl4pPr>
              <a:defRPr lang="en-US" dirty="0"/>
            </a:lvl4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15ACACC4-4AF0-4A8A-B447-116F2CD731D9}"/>
              </a:ext>
            </a:extLst>
          </p:cNvPr>
          <p:cNvSpPr>
            <a:spLocks noGrp="1"/>
          </p:cNvSpPr>
          <p:nvPr>
            <p:ph type="title"/>
          </p:nvPr>
        </p:nvSpPr>
        <p:spPr>
          <a:xfrm>
            <a:off x="446313" y="365125"/>
            <a:ext cx="11612880" cy="565150"/>
          </a:xfrm>
        </p:spPr>
        <p:txBody>
          <a:bodyPr/>
          <a:lstStyle/>
          <a:p>
            <a:r>
              <a:rPr lang="en-US"/>
              <a:t>Click to edit Master title style</a:t>
            </a:r>
          </a:p>
        </p:txBody>
      </p:sp>
    </p:spTree>
    <p:extLst>
      <p:ext uri="{BB962C8B-B14F-4D97-AF65-F5344CB8AC3E}">
        <p14:creationId xmlns:p14="http://schemas.microsoft.com/office/powerpoint/2010/main" val="313294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EF33-BD1A-4B1C-9E73-64BD301C9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C42AA-B2DC-490A-BCE7-F9FCAA384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03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blue and yellow rectangle with a yellow border&#10;&#10;Description automatically generated">
            <a:extLst>
              <a:ext uri="{FF2B5EF4-FFF2-40B4-BE49-F238E27FC236}">
                <a16:creationId xmlns:a16="http://schemas.microsoft.com/office/drawing/2014/main" id="{838D85DA-2C1C-7BD9-FA4A-D8C4725CE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87C49C-7933-4393-901B-503549FE7AF3}"/>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E2925F3-3EA8-4255-B151-68B28F8D9B20}"/>
              </a:ext>
            </a:extLst>
          </p:cNvPr>
          <p:cNvSpPr>
            <a:spLocks noGrp="1"/>
          </p:cNvSpPr>
          <p:nvPr>
            <p:ph type="body" idx="1"/>
          </p:nvPr>
        </p:nvSpPr>
        <p:spPr>
          <a:xfrm>
            <a:off x="831850" y="4589463"/>
            <a:ext cx="10515600" cy="1500187"/>
          </a:xfrm>
        </p:spPr>
        <p:txBody>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A picture containing text, clipart&#10;&#10;Description automatically generated">
            <a:extLst>
              <a:ext uri="{FF2B5EF4-FFF2-40B4-BE49-F238E27FC236}">
                <a16:creationId xmlns:a16="http://schemas.microsoft.com/office/drawing/2014/main" id="{B711538C-F00A-4E7F-B07D-CA04B95719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4367" y="5846021"/>
            <a:ext cx="1139905" cy="637709"/>
          </a:xfrm>
          <a:prstGeom prst="rect">
            <a:avLst/>
          </a:prstGeom>
        </p:spPr>
      </p:pic>
      <p:pic>
        <p:nvPicPr>
          <p:cNvPr id="6" name="Picture 5" descr="A black and yellow sign with white text&#10;&#10;Description automatically generated">
            <a:extLst>
              <a:ext uri="{FF2B5EF4-FFF2-40B4-BE49-F238E27FC236}">
                <a16:creationId xmlns:a16="http://schemas.microsoft.com/office/drawing/2014/main" id="{686AF9FC-F8B7-57B3-C753-890E6DB4E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550" y="1537803"/>
            <a:ext cx="2429006" cy="1683689"/>
          </a:xfrm>
          <a:prstGeom prst="rect">
            <a:avLst/>
          </a:prstGeom>
        </p:spPr>
      </p:pic>
    </p:spTree>
    <p:extLst>
      <p:ext uri="{BB962C8B-B14F-4D97-AF65-F5344CB8AC3E}">
        <p14:creationId xmlns:p14="http://schemas.microsoft.com/office/powerpoint/2010/main" val="2352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504-A3D6-40D3-801F-1F1B0369A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74251-B260-4AA3-89A7-C2AAF6454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CC5724-6C95-43BB-86F2-C4DB0421D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0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BC43-56EE-49F9-81F6-68AF27F33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34154-D304-4A36-8C0F-CE37FC38F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D6FC9-3E76-43FD-8A53-62FDED932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86964-5C69-495F-89E4-A84614FFC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EA5DD-7FDF-4DA0-BE67-612A0C3D2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96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A blue and yellow rectangle with a yellow border&#10;&#10;Description automatically generated">
            <a:extLst>
              <a:ext uri="{FF2B5EF4-FFF2-40B4-BE49-F238E27FC236}">
                <a16:creationId xmlns:a16="http://schemas.microsoft.com/office/drawing/2014/main" id="{FCF3C9B8-FD7A-CEA4-2D78-244D6671D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211E4E-992F-462D-84FD-74492645670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7" name="Picture 6" descr="A picture containing text, clipart&#10;&#10;Description automatically generated">
            <a:extLst>
              <a:ext uri="{FF2B5EF4-FFF2-40B4-BE49-F238E27FC236}">
                <a16:creationId xmlns:a16="http://schemas.microsoft.com/office/drawing/2014/main" id="{CD376EB0-8C47-409B-B015-F118A863C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4247" y="5780285"/>
            <a:ext cx="1139905" cy="637709"/>
          </a:xfrm>
          <a:prstGeom prst="rect">
            <a:avLst/>
          </a:prstGeom>
        </p:spPr>
      </p:pic>
    </p:spTree>
    <p:extLst>
      <p:ext uri="{BB962C8B-B14F-4D97-AF65-F5344CB8AC3E}">
        <p14:creationId xmlns:p14="http://schemas.microsoft.com/office/powerpoint/2010/main" val="22296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6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A503-B092-4E55-A341-2080B1952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E4018-2050-4501-9EF5-187E31BE2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1BB1B-4DC6-4E5D-B124-A76712A00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998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E226-148C-4FF8-A4B4-89EBA96F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90C3B-3129-4331-887D-5DD6D8C58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5A1A8-9307-4221-B842-0C92B508E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980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and yellow triangle pattern&#10;&#10;Description automatically generated">
            <a:extLst>
              <a:ext uri="{FF2B5EF4-FFF2-40B4-BE49-F238E27FC236}">
                <a16:creationId xmlns:a16="http://schemas.microsoft.com/office/drawing/2014/main" id="{D775B9EB-1EE2-3BB1-EF8E-75606E68AD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2C425F-F25D-4BA7-A9B8-4BC37CFD3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77EB06-2BE0-495F-8624-2707A47B8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 clipart&#10;&#10;Description automatically generated">
            <a:extLst>
              <a:ext uri="{FF2B5EF4-FFF2-40B4-BE49-F238E27FC236}">
                <a16:creationId xmlns:a16="http://schemas.microsoft.com/office/drawing/2014/main" id="{075D967B-0316-4E0C-B5E6-DC51B8DFC63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57824" y="6090913"/>
            <a:ext cx="1078993" cy="603632"/>
          </a:xfrm>
          <a:prstGeom prst="rect">
            <a:avLst/>
          </a:prstGeom>
        </p:spPr>
      </p:pic>
    </p:spTree>
    <p:extLst>
      <p:ext uri="{BB962C8B-B14F-4D97-AF65-F5344CB8AC3E}">
        <p14:creationId xmlns:p14="http://schemas.microsoft.com/office/powerpoint/2010/main" val="348997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tiff"/></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wmf"/><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8.sv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microsoft.com/office/2018/10/relationships/comments" Target="../comments/modernComment_10A_113F06D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1.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diagramDrawing" Target="../diagrams/drawing2.xml"/><Relationship Id="rId5" Type="http://schemas.openxmlformats.org/officeDocument/2006/relationships/image" Target="../media/image9.png"/><Relationship Id="rId10" Type="http://schemas.openxmlformats.org/officeDocument/2006/relationships/diagramColors" Target="../diagrams/colors2.xml"/><Relationship Id="rId4" Type="http://schemas.openxmlformats.org/officeDocument/2006/relationships/image" Target="../media/image22.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emf"/><Relationship Id="rId7" Type="http://schemas.openxmlformats.org/officeDocument/2006/relationships/diagramQuickStyle" Target="../diagrams/quickStyle3.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0.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diagramLayout" Target="../diagrams/layout4.xml"/><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7.png"/><Relationship Id="rId5" Type="http://schemas.openxmlformats.org/officeDocument/2006/relationships/hyperlink" Target="https://en.wikipedia.org/wiki/File:Light_green_check.svg" TargetMode="External"/><Relationship Id="rId15" Type="http://schemas.openxmlformats.org/officeDocument/2006/relationships/image" Target="../media/image31.png"/><Relationship Id="rId10" Type="http://schemas.microsoft.com/office/2007/relationships/diagramDrawing" Target="../diagrams/drawing4.xml"/><Relationship Id="rId4" Type="http://schemas.openxmlformats.org/officeDocument/2006/relationships/image" Target="../media/image26.png"/><Relationship Id="rId9" Type="http://schemas.openxmlformats.org/officeDocument/2006/relationships/diagramColors" Target="../diagrams/colors4.xml"/><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C65A-7D1C-46E6-88FA-4BE71586993B}"/>
              </a:ext>
            </a:extLst>
          </p:cNvPr>
          <p:cNvSpPr>
            <a:spLocks noGrp="1"/>
          </p:cNvSpPr>
          <p:nvPr>
            <p:ph type="ctrTitle"/>
          </p:nvPr>
        </p:nvSpPr>
        <p:spPr>
          <a:xfrm>
            <a:off x="156397" y="2881461"/>
            <a:ext cx="11969261" cy="2387600"/>
          </a:xfrm>
        </p:spPr>
        <p:txBody>
          <a:bodyPr>
            <a:normAutofit/>
          </a:bodyPr>
          <a:lstStyle/>
          <a:p>
            <a:r>
              <a:rPr lang="en-US" sz="4400" dirty="0"/>
              <a:t>PSS Case Studies in Real-Life Projects:</a:t>
            </a:r>
            <a:br>
              <a:rPr lang="en-US" sz="4400" dirty="0"/>
            </a:br>
            <a:r>
              <a:rPr lang="en-US" sz="4400" dirty="0"/>
              <a:t>H/W Sequence Programming Guides with PSS</a:t>
            </a:r>
            <a:br>
              <a:rPr lang="en-US" sz="4400" dirty="0"/>
            </a:br>
            <a:r>
              <a:rPr lang="en-US" sz="4400" dirty="0" err="1"/>
              <a:t>PSS</a:t>
            </a:r>
            <a:r>
              <a:rPr lang="en-US" sz="4400" dirty="0"/>
              <a:t> Functional Tests for ATE / HVM</a:t>
            </a:r>
          </a:p>
        </p:txBody>
      </p:sp>
      <p:sp>
        <p:nvSpPr>
          <p:cNvPr id="4" name="Subtitle 6">
            <a:extLst>
              <a:ext uri="{FF2B5EF4-FFF2-40B4-BE49-F238E27FC236}">
                <a16:creationId xmlns:a16="http://schemas.microsoft.com/office/drawing/2014/main" id="{6EC292F7-A3EA-4989-AA8A-441228AC7726}"/>
              </a:ext>
            </a:extLst>
          </p:cNvPr>
          <p:cNvSpPr>
            <a:spLocks noGrp="1"/>
          </p:cNvSpPr>
          <p:nvPr>
            <p:ph type="subTitle" idx="1"/>
          </p:nvPr>
        </p:nvSpPr>
        <p:spPr>
          <a:xfrm>
            <a:off x="1828800" y="5174672"/>
            <a:ext cx="8534400" cy="1387271"/>
          </a:xfrm>
        </p:spPr>
        <p:txBody>
          <a:bodyPr>
            <a:normAutofit/>
          </a:bodyPr>
          <a:lstStyle/>
          <a:p>
            <a:r>
              <a:rPr lang="en-US" sz="3200" dirty="0"/>
              <a:t>M. </a:t>
            </a:r>
            <a:r>
              <a:rPr lang="en-US" sz="3200" dirty="0" err="1"/>
              <a:t>Rubin</a:t>
            </a:r>
            <a:r>
              <a:rPr lang="en-US" sz="3200" baseline="30000" dirty="0" err="1"/>
              <a:t>c</a:t>
            </a:r>
            <a:r>
              <a:rPr lang="en-US" sz="3200" dirty="0"/>
              <a:t>, S. </a:t>
            </a:r>
            <a:r>
              <a:rPr lang="en-US" sz="3200" dirty="0" err="1"/>
              <a:t>Khaikin</a:t>
            </a:r>
            <a:r>
              <a:rPr lang="en-US" sz="3200" baseline="30000" dirty="0" err="1"/>
              <a:t>c</a:t>
            </a:r>
            <a:r>
              <a:rPr lang="en-US" sz="3200" dirty="0"/>
              <a:t>, S. </a:t>
            </a:r>
            <a:r>
              <a:rPr lang="en-US" sz="3200" dirty="0" err="1"/>
              <a:t>Kumar</a:t>
            </a:r>
            <a:r>
              <a:rPr lang="en-US" sz="3200" baseline="30000" dirty="0" err="1"/>
              <a:t>q</a:t>
            </a:r>
            <a:r>
              <a:rPr lang="en-US" sz="3200" dirty="0"/>
              <a:t>, K. </a:t>
            </a:r>
            <a:r>
              <a:rPr lang="en-US" sz="3200" dirty="0" err="1"/>
              <a:t>Hilliges</a:t>
            </a:r>
            <a:r>
              <a:rPr lang="en-US" sz="3200" baseline="30000" dirty="0" err="1"/>
              <a:t>a</a:t>
            </a:r>
            <a:endParaRPr lang="en-US" sz="3200" dirty="0"/>
          </a:p>
        </p:txBody>
      </p:sp>
      <p:sp>
        <p:nvSpPr>
          <p:cNvPr id="5" name="Rectangle 4">
            <a:extLst>
              <a:ext uri="{FF2B5EF4-FFF2-40B4-BE49-F238E27FC236}">
                <a16:creationId xmlns:a16="http://schemas.microsoft.com/office/drawing/2014/main" id="{08AF4511-8A9D-48EB-A806-0413CA7A1BB5}"/>
              </a:ext>
            </a:extLst>
          </p:cNvPr>
          <p:cNvSpPr/>
          <p:nvPr/>
        </p:nvSpPr>
        <p:spPr>
          <a:xfrm>
            <a:off x="3668404" y="5725391"/>
            <a:ext cx="4855192" cy="1136102"/>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solidFill>
                  <a:schemeClr val="bg1"/>
                </a:solidFill>
              </a:rPr>
              <a:t>a</a:t>
            </a:r>
            <a:r>
              <a:rPr lang="en-US" dirty="0">
                <a:solidFill>
                  <a:schemeClr val="bg1"/>
                </a:solidFill>
              </a:rPr>
              <a:t> Advantest, </a:t>
            </a:r>
            <a:r>
              <a:rPr lang="en-US" baseline="30000" dirty="0">
                <a:solidFill>
                  <a:schemeClr val="bg1"/>
                </a:solidFill>
              </a:rPr>
              <a:t>c</a:t>
            </a:r>
            <a:r>
              <a:rPr lang="en-US" dirty="0">
                <a:solidFill>
                  <a:schemeClr val="bg1"/>
                </a:solidFill>
              </a:rPr>
              <a:t> Cadence, </a:t>
            </a:r>
            <a:r>
              <a:rPr lang="en-US" baseline="30000" dirty="0">
                <a:solidFill>
                  <a:schemeClr val="bg1"/>
                </a:solidFill>
              </a:rPr>
              <a:t>q</a:t>
            </a:r>
            <a:r>
              <a:rPr lang="en-US" dirty="0">
                <a:solidFill>
                  <a:schemeClr val="bg1"/>
                </a:solidFill>
              </a:rPr>
              <a:t> Qualcomm</a:t>
            </a:r>
          </a:p>
        </p:txBody>
      </p:sp>
    </p:spTree>
    <p:extLst>
      <p:ext uri="{BB962C8B-B14F-4D97-AF65-F5344CB8AC3E}">
        <p14:creationId xmlns:p14="http://schemas.microsoft.com/office/powerpoint/2010/main" val="65087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a:extLst>
              <a:ext uri="{FF2B5EF4-FFF2-40B4-BE49-F238E27FC236}">
                <a16:creationId xmlns:a16="http://schemas.microsoft.com/office/drawing/2014/main" id="{F75BCFE0-3751-4325-9AE5-850B0189C7B9}"/>
              </a:ext>
            </a:extLst>
          </p:cNvPr>
          <p:cNvSpPr txBox="1">
            <a:spLocks/>
          </p:cNvSpPr>
          <p:nvPr/>
        </p:nvSpPr>
        <p:spPr>
          <a:xfrm>
            <a:off x="274320" y="274320"/>
            <a:ext cx="11612880" cy="914400"/>
          </a:xfrm>
          <a:prstGeom prst="rect">
            <a:avLst/>
          </a:prstGeom>
        </p:spPr>
        <p:txBody>
          <a:bodyPr vert="horz" lIns="4572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sz="300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262626"/>
                </a:solidFill>
                <a:effectLst/>
                <a:uLnTx/>
                <a:uFillTx/>
                <a:latin typeface="Arial" panose="020B0604020202020204" pitchFamily="34" charset="0"/>
                <a:ea typeface="+mj-ea"/>
                <a:cs typeface="+mj-cs"/>
              </a:rPr>
              <a:t>Industry’s adoption of PSS and </a:t>
            </a:r>
            <a:r>
              <a:rPr kumimoji="0" lang="en-US" sz="3000" b="0" i="0" u="none" strike="noStrike" kern="1200" cap="none" spc="0" normalizeH="0" baseline="0" noProof="0" dirty="0" err="1">
                <a:ln>
                  <a:noFill/>
                </a:ln>
                <a:solidFill>
                  <a:srgbClr val="262626"/>
                </a:solidFill>
                <a:effectLst/>
                <a:uLnTx/>
                <a:uFillTx/>
                <a:latin typeface="Arial" panose="020B0604020202020204" pitchFamily="34" charset="0"/>
                <a:ea typeface="+mj-ea"/>
                <a:cs typeface="+mj-cs"/>
              </a:rPr>
              <a:t>Perspec</a:t>
            </a:r>
            <a:r>
              <a:rPr kumimoji="0" lang="en-US" sz="3000" b="0" i="0" u="none" strike="noStrike" kern="1200" cap="none" spc="0" normalizeH="0" baseline="0" noProof="0" dirty="0">
                <a:ln>
                  <a:noFill/>
                </a:ln>
                <a:solidFill>
                  <a:srgbClr val="262626"/>
                </a:solidFill>
                <a:effectLst/>
                <a:uLnTx/>
                <a:uFillTx/>
                <a:latin typeface="Arial" panose="020B0604020202020204" pitchFamily="34" charset="0"/>
                <a:ea typeface="+mj-ea"/>
                <a:cs typeface="+mj-cs"/>
              </a:rPr>
              <a:t> </a:t>
            </a:r>
            <a:endParaRPr kumimoji="0" lang="en-US" sz="3000" b="1" i="0" u="none" strike="noStrike" kern="1200" cap="none" spc="0" normalizeH="0" baseline="0" noProof="0" dirty="0">
              <a:ln>
                <a:noFill/>
              </a:ln>
              <a:solidFill>
                <a:srgbClr val="262626"/>
              </a:solidFill>
              <a:effectLst/>
              <a:uLnTx/>
              <a:uFillTx/>
              <a:latin typeface="Arial" panose="020B0604020202020204" pitchFamily="34" charset="0"/>
              <a:ea typeface="+mj-ea"/>
              <a:cs typeface="+mj-cs"/>
            </a:endParaRPr>
          </a:p>
        </p:txBody>
      </p:sp>
      <p:sp>
        <p:nvSpPr>
          <p:cNvPr id="81" name="Rectangle 80">
            <a:extLst>
              <a:ext uri="{FF2B5EF4-FFF2-40B4-BE49-F238E27FC236}">
                <a16:creationId xmlns:a16="http://schemas.microsoft.com/office/drawing/2014/main" id="{DCF57781-16B3-4850-ABF0-7ED25B47186C}"/>
              </a:ext>
            </a:extLst>
          </p:cNvPr>
          <p:cNvSpPr/>
          <p:nvPr/>
        </p:nvSpPr>
        <p:spPr>
          <a:xfrm>
            <a:off x="200844" y="922546"/>
            <a:ext cx="7032293" cy="4216539"/>
          </a:xfrm>
          <a:prstGeom prst="rect">
            <a:avLst/>
          </a:prstGeom>
        </p:spPr>
        <p:txBody>
          <a:bodyPr wrap="square">
            <a:spAutoFit/>
          </a:bodyPr>
          <a:lstStyle/>
          <a:p>
            <a:pPr marL="342900" indent="-342900">
              <a:buFont typeface="Arial" panose="020B0604020202020204" pitchFamily="34" charset="0"/>
              <a:buChar char="•"/>
              <a:defRPr/>
            </a:pPr>
            <a:r>
              <a:rPr lang="en-US" sz="2400" dirty="0">
                <a:solidFill>
                  <a:srgbClr val="262626"/>
                </a:solidFill>
                <a:latin typeface="Arial"/>
              </a:rPr>
              <a:t>Industry moves to mass adoption</a:t>
            </a:r>
          </a:p>
          <a:p>
            <a:pPr marL="800100" lvl="1" indent="-342900">
              <a:buFont typeface="Arial" panose="020B0604020202020204" pitchFamily="34" charset="0"/>
              <a:buChar char="•"/>
              <a:defRPr/>
            </a:pPr>
            <a:r>
              <a:rPr lang="en-US" sz="2000" dirty="0">
                <a:solidFill>
                  <a:srgbClr val="262626"/>
                </a:solidFill>
                <a:latin typeface="Arial"/>
              </a:rPr>
              <a:t>Multiple real-life industry reports</a:t>
            </a:r>
          </a:p>
          <a:p>
            <a:pPr marL="342900" indent="-342900">
              <a:buFont typeface="Arial" panose="020B0604020202020204" pitchFamily="34" charset="0"/>
              <a:buChar char="•"/>
              <a:defRPr/>
            </a:pPr>
            <a:r>
              <a:rPr lang="en-US" sz="2400" dirty="0">
                <a:solidFill>
                  <a:srgbClr val="262626"/>
                </a:solidFill>
                <a:latin typeface="Arial"/>
              </a:rPr>
              <a:t>Gradual growth of PSS echo-system</a:t>
            </a:r>
          </a:p>
          <a:p>
            <a:pPr marL="800100" lvl="1" indent="-342900">
              <a:buFont typeface="Arial" panose="020B0604020202020204" pitchFamily="34" charset="0"/>
              <a:buChar char="•"/>
              <a:defRPr/>
            </a:pPr>
            <a:r>
              <a:rPr lang="en-US" sz="2000" dirty="0">
                <a:solidFill>
                  <a:srgbClr val="262626"/>
                </a:solidFill>
                <a:latin typeface="Arial"/>
              </a:rPr>
              <a:t>vendor support, 3</a:t>
            </a:r>
            <a:r>
              <a:rPr lang="en-US" sz="2000" baseline="30000" dirty="0">
                <a:solidFill>
                  <a:srgbClr val="262626"/>
                </a:solidFill>
                <a:latin typeface="Arial"/>
              </a:rPr>
              <a:t>rd</a:t>
            </a:r>
            <a:r>
              <a:rPr lang="en-US" sz="2000" dirty="0">
                <a:solidFill>
                  <a:srgbClr val="262626"/>
                </a:solidFill>
                <a:latin typeface="Arial"/>
              </a:rPr>
              <a:t> party training, public material</a:t>
            </a:r>
          </a:p>
          <a:p>
            <a:pPr marL="342900" indent="-342900">
              <a:buFont typeface="Arial" panose="020B0604020202020204" pitchFamily="34" charset="0"/>
              <a:buChar char="•"/>
              <a:defRPr/>
            </a:pPr>
            <a:r>
              <a:rPr lang="en-US" sz="2400" dirty="0">
                <a:solidFill>
                  <a:srgbClr val="262626"/>
                </a:solidFill>
                <a:latin typeface="Arial"/>
              </a:rPr>
              <a:t>Penetration across wide range of existing applications</a:t>
            </a:r>
          </a:p>
          <a:p>
            <a:pPr marL="342900" indent="-342900">
              <a:buFont typeface="Arial" panose="020B0604020202020204" pitchFamily="34" charset="0"/>
              <a:buChar char="•"/>
              <a:defRPr/>
            </a:pPr>
            <a:r>
              <a:rPr lang="en-US" sz="2400" dirty="0">
                <a:solidFill>
                  <a:srgbClr val="262626"/>
                </a:solidFill>
                <a:latin typeface="Arial"/>
              </a:rPr>
              <a:t>New applications and trends emerge:</a:t>
            </a:r>
          </a:p>
          <a:p>
            <a:pPr marL="800100" lvl="1" indent="-342900">
              <a:buFont typeface="Arial" panose="020B0604020202020204" pitchFamily="34" charset="0"/>
              <a:buChar char="•"/>
            </a:pPr>
            <a:r>
              <a:rPr lang="en-US" sz="2000" dirty="0">
                <a:solidFill>
                  <a:srgbClr val="262626"/>
                </a:solidFill>
                <a:latin typeface="Arial"/>
              </a:rPr>
              <a:t>PSS for Device Programming Sequences and executable H/W Programmer’s Guides</a:t>
            </a:r>
          </a:p>
          <a:p>
            <a:pPr marL="800100" lvl="1" indent="-342900">
              <a:buFont typeface="Arial" panose="020B0604020202020204" pitchFamily="34" charset="0"/>
              <a:buChar char="•"/>
            </a:pPr>
            <a:r>
              <a:rPr lang="en-US" sz="2000" dirty="0">
                <a:solidFill>
                  <a:srgbClr val="262626"/>
                </a:solidFill>
                <a:latin typeface="Arial"/>
              </a:rPr>
              <a:t>Unified PSS environment for Post-Si testing on ATE</a:t>
            </a:r>
          </a:p>
          <a:p>
            <a:pPr marL="457200" indent="-457200">
              <a:buFont typeface="Arial" panose="020B0604020202020204" pitchFamily="34" charset="0"/>
              <a:buChar char="•"/>
              <a:defRPr/>
            </a:pPr>
            <a:endParaRPr lang="en-US" sz="2400" dirty="0">
              <a:solidFill>
                <a:srgbClr val="262626"/>
              </a:solidFill>
              <a:latin typeface="Arial"/>
            </a:endParaRPr>
          </a:p>
          <a:p>
            <a:pPr marL="457200" indent="-457200">
              <a:buFont typeface="Arial" panose="020B0604020202020204" pitchFamily="34" charset="0"/>
              <a:buChar char="•"/>
              <a:defRPr/>
            </a:pPr>
            <a:endParaRPr lang="en-US" sz="2400" dirty="0">
              <a:solidFill>
                <a:srgbClr val="262626"/>
              </a:solidFill>
              <a:latin typeface="Arial"/>
            </a:endParaRPr>
          </a:p>
        </p:txBody>
      </p:sp>
      <p:sp>
        <p:nvSpPr>
          <p:cNvPr id="2" name="Oval 1">
            <a:extLst>
              <a:ext uri="{FF2B5EF4-FFF2-40B4-BE49-F238E27FC236}">
                <a16:creationId xmlns:a16="http://schemas.microsoft.com/office/drawing/2014/main" id="{4EE97612-8F56-BFB9-612C-6FD156E83A7D}"/>
              </a:ext>
            </a:extLst>
          </p:cNvPr>
          <p:cNvSpPr/>
          <p:nvPr/>
        </p:nvSpPr>
        <p:spPr>
          <a:xfrm>
            <a:off x="6878358" y="298053"/>
            <a:ext cx="5066192" cy="5007167"/>
          </a:xfrm>
          <a:prstGeom prst="ellipse">
            <a:avLst/>
          </a:prstGeom>
          <a:noFill/>
          <a:ln w="38100" cap="flat" cmpd="sng" algn="ctr">
            <a:solidFill>
              <a:srgbClr val="00A3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62626"/>
              </a:solidFill>
              <a:effectLst/>
              <a:uLnTx/>
              <a:uFillTx/>
              <a:latin typeface="Arial"/>
              <a:ea typeface="+mn-ea"/>
              <a:cs typeface="+mn-cs"/>
            </a:endParaRPr>
          </a:p>
        </p:txBody>
      </p:sp>
      <p:pic>
        <p:nvPicPr>
          <p:cNvPr id="3" name="Picture 18" descr="File:MediaTek logo.svg - Wikimedia Commons">
            <a:extLst>
              <a:ext uri="{FF2B5EF4-FFF2-40B4-BE49-F238E27FC236}">
                <a16:creationId xmlns:a16="http://schemas.microsoft.com/office/drawing/2014/main" id="{C13614E8-94E7-A4F6-3997-16E7A0401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487" y="3008229"/>
            <a:ext cx="1727227" cy="5350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logo, company name&#10;&#10;Description automatically generated">
            <a:extLst>
              <a:ext uri="{FF2B5EF4-FFF2-40B4-BE49-F238E27FC236}">
                <a16:creationId xmlns:a16="http://schemas.microsoft.com/office/drawing/2014/main" id="{16121E59-DE70-4C02-9732-CCA4ADE2742D}"/>
              </a:ext>
            </a:extLst>
          </p:cNvPr>
          <p:cNvPicPr>
            <a:picLocks noChangeAspect="1"/>
          </p:cNvPicPr>
          <p:nvPr/>
        </p:nvPicPr>
        <p:blipFill>
          <a:blip r:embed="rId4"/>
          <a:stretch>
            <a:fillRect/>
          </a:stretch>
        </p:blipFill>
        <p:spPr>
          <a:xfrm>
            <a:off x="10159830" y="2202440"/>
            <a:ext cx="1312048" cy="490869"/>
          </a:xfrm>
          <a:prstGeom prst="rect">
            <a:avLst/>
          </a:prstGeom>
        </p:spPr>
      </p:pic>
      <p:sp>
        <p:nvSpPr>
          <p:cNvPr id="5" name="Rectangle 4">
            <a:extLst>
              <a:ext uri="{FF2B5EF4-FFF2-40B4-BE49-F238E27FC236}">
                <a16:creationId xmlns:a16="http://schemas.microsoft.com/office/drawing/2014/main" id="{8987C5FF-805F-5AC6-C3CF-F9CBD5D78B0A}"/>
              </a:ext>
            </a:extLst>
          </p:cNvPr>
          <p:cNvSpPr/>
          <p:nvPr/>
        </p:nvSpPr>
        <p:spPr>
          <a:xfrm>
            <a:off x="7211568" y="5340298"/>
            <a:ext cx="4425780" cy="3607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*Companies with public PSS related papers  </a:t>
            </a:r>
          </a:p>
        </p:txBody>
      </p:sp>
      <p:pic>
        <p:nvPicPr>
          <p:cNvPr id="6" name="Picture 5">
            <a:extLst>
              <a:ext uri="{FF2B5EF4-FFF2-40B4-BE49-F238E27FC236}">
                <a16:creationId xmlns:a16="http://schemas.microsoft.com/office/drawing/2014/main" id="{B6E4C6CC-3C0E-E217-E0CC-CBF24B5D78E9}"/>
              </a:ext>
            </a:extLst>
          </p:cNvPr>
          <p:cNvPicPr>
            <a:picLocks noChangeAspect="1"/>
          </p:cNvPicPr>
          <p:nvPr/>
        </p:nvPicPr>
        <p:blipFill rotWithShape="1">
          <a:blip r:embed="rId5"/>
          <a:srcRect t="28302" b="29895"/>
          <a:stretch/>
        </p:blipFill>
        <p:spPr>
          <a:xfrm>
            <a:off x="9657420" y="3398430"/>
            <a:ext cx="1756939" cy="734442"/>
          </a:xfrm>
          <a:prstGeom prst="rect">
            <a:avLst/>
          </a:prstGeom>
        </p:spPr>
      </p:pic>
      <p:pic>
        <p:nvPicPr>
          <p:cNvPr id="7" name="Picture 4">
            <a:extLst>
              <a:ext uri="{FF2B5EF4-FFF2-40B4-BE49-F238E27FC236}">
                <a16:creationId xmlns:a16="http://schemas.microsoft.com/office/drawing/2014/main" id="{5B9471B4-38ED-561D-26C1-938927F4F6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0297" y="1232362"/>
            <a:ext cx="1376786" cy="907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ownload Qualcomm Inc. Logo in SVG Vector or PNG File Format ...">
            <a:extLst>
              <a:ext uri="{FF2B5EF4-FFF2-40B4-BE49-F238E27FC236}">
                <a16:creationId xmlns:a16="http://schemas.microsoft.com/office/drawing/2014/main" id="{BED1CB65-39CC-0232-78A1-9BBB164667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923" b="38108"/>
          <a:stretch/>
        </p:blipFill>
        <p:spPr bwMode="auto">
          <a:xfrm>
            <a:off x="6878357" y="1951876"/>
            <a:ext cx="3405316" cy="5668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MD Logo, symbol, meaning, history, PNG, brand">
            <a:extLst>
              <a:ext uri="{FF2B5EF4-FFF2-40B4-BE49-F238E27FC236}">
                <a16:creationId xmlns:a16="http://schemas.microsoft.com/office/drawing/2014/main" id="{8B525A75-7C12-C7E8-964C-446373CC2AA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5755" b="24414"/>
          <a:stretch/>
        </p:blipFill>
        <p:spPr bwMode="auto">
          <a:xfrm>
            <a:off x="7707833" y="874262"/>
            <a:ext cx="2307177" cy="646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nfineon Technologies | Electronic Design">
            <a:extLst>
              <a:ext uri="{FF2B5EF4-FFF2-40B4-BE49-F238E27FC236}">
                <a16:creationId xmlns:a16="http://schemas.microsoft.com/office/drawing/2014/main" id="{9D141550-3ED2-DBE3-1097-908D0D8E07A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937" t="27594" r="30140" b="31013"/>
          <a:stretch/>
        </p:blipFill>
        <p:spPr bwMode="auto">
          <a:xfrm>
            <a:off x="9424458" y="4107167"/>
            <a:ext cx="1332409" cy="743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STMicroelectronics: Our technology starts with you">
            <a:extLst>
              <a:ext uri="{FF2B5EF4-FFF2-40B4-BE49-F238E27FC236}">
                <a16:creationId xmlns:a16="http://schemas.microsoft.com/office/drawing/2014/main" id="{511BE79E-68BC-4DA0-2697-D4776C0989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1254" y="3952433"/>
            <a:ext cx="1130643" cy="8442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D096B2C-3889-A112-C97B-DC571082F772}"/>
              </a:ext>
            </a:extLst>
          </p:cNvPr>
          <p:cNvPicPr>
            <a:picLocks noChangeAspect="1"/>
          </p:cNvPicPr>
          <p:nvPr/>
        </p:nvPicPr>
        <p:blipFill rotWithShape="1">
          <a:blip r:embed="rId11"/>
          <a:srcRect t="37575" b="36389"/>
          <a:stretch/>
        </p:blipFill>
        <p:spPr>
          <a:xfrm>
            <a:off x="9111185" y="2693309"/>
            <a:ext cx="2292708" cy="596935"/>
          </a:xfrm>
          <a:prstGeom prst="rect">
            <a:avLst/>
          </a:prstGeom>
        </p:spPr>
      </p:pic>
    </p:spTree>
    <p:extLst>
      <p:ext uri="{BB962C8B-B14F-4D97-AF65-F5344CB8AC3E}">
        <p14:creationId xmlns:p14="http://schemas.microsoft.com/office/powerpoint/2010/main" val="272582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6CFF22-0167-A1D1-4707-D6B1250C361E}"/>
              </a:ext>
            </a:extLst>
          </p:cNvPr>
          <p:cNvSpPr txBox="1"/>
          <p:nvPr/>
        </p:nvSpPr>
        <p:spPr>
          <a:xfrm>
            <a:off x="939113" y="2366319"/>
            <a:ext cx="9891584" cy="707886"/>
          </a:xfrm>
          <a:prstGeom prst="rect">
            <a:avLst/>
          </a:prstGeom>
          <a:noFill/>
        </p:spPr>
        <p:txBody>
          <a:bodyPr wrap="square" rtlCol="0">
            <a:spAutoFit/>
          </a:bodyPr>
          <a:lstStyle/>
          <a:p>
            <a:pPr algn="ctr"/>
            <a:r>
              <a:rPr lang="en-US" sz="4000" dirty="0"/>
              <a:t>Emerging trends and new applications</a:t>
            </a:r>
          </a:p>
        </p:txBody>
      </p:sp>
    </p:spTree>
    <p:extLst>
      <p:ext uri="{BB962C8B-B14F-4D97-AF65-F5344CB8AC3E}">
        <p14:creationId xmlns:p14="http://schemas.microsoft.com/office/powerpoint/2010/main" val="124873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5FE224-0112-E3EB-F71B-D9738FC13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292806"/>
            <a:ext cx="4743304" cy="2723008"/>
          </a:xfrm>
          <a:prstGeom prst="rect">
            <a:avLst/>
          </a:prstGeom>
        </p:spPr>
      </p:pic>
      <p:sp>
        <p:nvSpPr>
          <p:cNvPr id="2" name="Title 1">
            <a:extLst>
              <a:ext uri="{FF2B5EF4-FFF2-40B4-BE49-F238E27FC236}">
                <a16:creationId xmlns:a16="http://schemas.microsoft.com/office/drawing/2014/main" id="{C1F6E63D-DADD-4584-AD32-3AB50A4B37DD}"/>
              </a:ext>
            </a:extLst>
          </p:cNvPr>
          <p:cNvSpPr>
            <a:spLocks noGrp="1"/>
          </p:cNvSpPr>
          <p:nvPr>
            <p:ph type="title"/>
          </p:nvPr>
        </p:nvSpPr>
        <p:spPr>
          <a:xfrm>
            <a:off x="112173" y="93745"/>
            <a:ext cx="10786499" cy="784351"/>
          </a:xfrm>
        </p:spPr>
        <p:txBody>
          <a:bodyPr>
            <a:normAutofit fontScale="90000"/>
          </a:bodyPr>
          <a:lstStyle/>
          <a:p>
            <a:r>
              <a:rPr lang="en-US" sz="3600" dirty="0">
                <a:solidFill>
                  <a:srgbClr val="262626"/>
                </a:solidFill>
                <a:latin typeface="Arial"/>
              </a:rPr>
              <a:t>PSS for Device Programming Sequences and executable </a:t>
            </a:r>
            <a:r>
              <a:rPr lang="en-US" sz="3600" dirty="0">
                <a:solidFill>
                  <a:srgbClr val="FF0000"/>
                </a:solidFill>
                <a:latin typeface="Arial"/>
              </a:rPr>
              <a:t>H</a:t>
            </a:r>
            <a:r>
              <a:rPr lang="en-US" sz="3600" dirty="0">
                <a:solidFill>
                  <a:srgbClr val="262626"/>
                </a:solidFill>
                <a:latin typeface="Arial"/>
              </a:rPr>
              <a:t>/W </a:t>
            </a:r>
            <a:r>
              <a:rPr lang="en-US" sz="3600" dirty="0">
                <a:solidFill>
                  <a:srgbClr val="FF0000"/>
                </a:solidFill>
                <a:latin typeface="Arial"/>
              </a:rPr>
              <a:t>P</a:t>
            </a:r>
            <a:r>
              <a:rPr lang="en-US" sz="3600" dirty="0">
                <a:solidFill>
                  <a:srgbClr val="262626"/>
                </a:solidFill>
                <a:latin typeface="Arial"/>
              </a:rPr>
              <a:t>rogrammer’s </a:t>
            </a:r>
            <a:r>
              <a:rPr lang="en-US" sz="3600" dirty="0">
                <a:solidFill>
                  <a:srgbClr val="FF0000"/>
                </a:solidFill>
                <a:latin typeface="Arial"/>
              </a:rPr>
              <a:t>G</a:t>
            </a:r>
            <a:r>
              <a:rPr lang="en-US" sz="3600" dirty="0">
                <a:solidFill>
                  <a:srgbClr val="262626"/>
                </a:solidFill>
                <a:latin typeface="Arial"/>
              </a:rPr>
              <a:t>uides: Scope and Motivation </a:t>
            </a:r>
          </a:p>
        </p:txBody>
      </p:sp>
      <p:sp>
        <p:nvSpPr>
          <p:cNvPr id="3" name="Content Placeholder 2">
            <a:extLst>
              <a:ext uri="{FF2B5EF4-FFF2-40B4-BE49-F238E27FC236}">
                <a16:creationId xmlns:a16="http://schemas.microsoft.com/office/drawing/2014/main" id="{FA86E458-DAD5-45AE-8A01-0FF262651764}"/>
              </a:ext>
            </a:extLst>
          </p:cNvPr>
          <p:cNvSpPr>
            <a:spLocks noGrp="1"/>
          </p:cNvSpPr>
          <p:nvPr>
            <p:ph idx="1"/>
          </p:nvPr>
        </p:nvSpPr>
        <p:spPr>
          <a:xfrm>
            <a:off x="7895742" y="1069393"/>
            <a:ext cx="3782535" cy="3290809"/>
          </a:xfrm>
        </p:spPr>
        <p:txBody>
          <a:bodyPr>
            <a:normAutofit fontScale="92500" lnSpcReduction="10000"/>
          </a:bodyPr>
          <a:lstStyle/>
          <a:p>
            <a:pPr marL="0" indent="0" algn="ctr">
              <a:buNone/>
            </a:pPr>
            <a:r>
              <a:rPr lang="en-US" sz="2200" dirty="0"/>
              <a:t>Why NOT Natural Language ?</a:t>
            </a:r>
          </a:p>
          <a:p>
            <a:r>
              <a:rPr lang="en-US" sz="1700" dirty="0"/>
              <a:t>Lacks precision</a:t>
            </a:r>
          </a:p>
          <a:p>
            <a:r>
              <a:rPr lang="en-US" sz="1700" dirty="0"/>
              <a:t>Ambiguous	</a:t>
            </a:r>
          </a:p>
          <a:p>
            <a:r>
              <a:rPr lang="en-US" sz="1700" dirty="0"/>
              <a:t>Informal – difficult to automate</a:t>
            </a:r>
          </a:p>
          <a:p>
            <a:r>
              <a:rPr lang="en-US" sz="1700" dirty="0"/>
              <a:t>No Single source of truth</a:t>
            </a:r>
          </a:p>
          <a:p>
            <a:pPr lvl="1"/>
            <a:r>
              <a:rPr lang="en-US" sz="1700" dirty="0"/>
              <a:t>No traceability</a:t>
            </a:r>
          </a:p>
          <a:p>
            <a:pPr lvl="1"/>
            <a:r>
              <a:rPr lang="en-US" sz="1700" dirty="0"/>
              <a:t>No back propagation</a:t>
            </a:r>
          </a:p>
          <a:p>
            <a:r>
              <a:rPr lang="en-US" sz="1700" dirty="0"/>
              <a:t>HPGs must be executable AND portable</a:t>
            </a:r>
          </a:p>
          <a:p>
            <a:pPr lvl="1"/>
            <a:r>
              <a:rPr lang="en-US" sz="1700" dirty="0"/>
              <a:t>IP </a:t>
            </a:r>
            <a:r>
              <a:rPr lang="en-US" sz="1700" dirty="0">
                <a:sym typeface="Wingdings" panose="05000000000000000000" pitchFamily="2" charset="2"/>
              </a:rPr>
              <a:t> SV/UVM/UVM_REG</a:t>
            </a:r>
            <a:endParaRPr lang="en-US" sz="1700" dirty="0"/>
          </a:p>
          <a:p>
            <a:pPr lvl="1"/>
            <a:r>
              <a:rPr lang="en-US" sz="1700" dirty="0"/>
              <a:t>SS </a:t>
            </a:r>
            <a:r>
              <a:rPr lang="en-US" sz="1700" dirty="0">
                <a:sym typeface="Wingdings" panose="05000000000000000000" pitchFamily="2" charset="2"/>
              </a:rPr>
              <a:t> UVM/C</a:t>
            </a:r>
          </a:p>
          <a:p>
            <a:pPr lvl="1"/>
            <a:r>
              <a:rPr lang="en-US" sz="1700" dirty="0">
                <a:sym typeface="Wingdings" panose="05000000000000000000" pitchFamily="2" charset="2"/>
              </a:rPr>
              <a:t>SoC  C</a:t>
            </a:r>
            <a:endParaRPr lang="en-US" sz="1700" dirty="0"/>
          </a:p>
          <a:p>
            <a:endParaRPr lang="en-US" sz="2000" dirty="0"/>
          </a:p>
        </p:txBody>
      </p:sp>
      <p:graphicFrame>
        <p:nvGraphicFramePr>
          <p:cNvPr id="4" name="Diagram 3">
            <a:extLst>
              <a:ext uri="{FF2B5EF4-FFF2-40B4-BE49-F238E27FC236}">
                <a16:creationId xmlns:a16="http://schemas.microsoft.com/office/drawing/2014/main" id="{5244E73F-47E8-4340-92D6-34D9B18BE9A2}"/>
              </a:ext>
            </a:extLst>
          </p:cNvPr>
          <p:cNvGraphicFramePr/>
          <p:nvPr>
            <p:extLst>
              <p:ext uri="{D42A27DB-BD31-4B8C-83A1-F6EECF244321}">
                <p14:modId xmlns:p14="http://schemas.microsoft.com/office/powerpoint/2010/main" val="2265178446"/>
              </p:ext>
            </p:extLst>
          </p:nvPr>
        </p:nvGraphicFramePr>
        <p:xfrm>
          <a:off x="1146638" y="3939281"/>
          <a:ext cx="8431924" cy="2251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lowchart: Multidocument 4">
            <a:extLst>
              <a:ext uri="{FF2B5EF4-FFF2-40B4-BE49-F238E27FC236}">
                <a16:creationId xmlns:a16="http://schemas.microsoft.com/office/drawing/2014/main" id="{9A9928C0-27B5-C461-92A7-472186BD6B4C}"/>
              </a:ext>
            </a:extLst>
          </p:cNvPr>
          <p:cNvSpPr/>
          <p:nvPr/>
        </p:nvSpPr>
        <p:spPr>
          <a:xfrm>
            <a:off x="4707320" y="1537241"/>
            <a:ext cx="2698838" cy="1850683"/>
          </a:xfrm>
          <a:prstGeom prst="flowChartMultidocumen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Natural Language Documents</a:t>
            </a:r>
          </a:p>
        </p:txBody>
      </p:sp>
      <p:grpSp>
        <p:nvGrpSpPr>
          <p:cNvPr id="12" name="Group 11">
            <a:extLst>
              <a:ext uri="{FF2B5EF4-FFF2-40B4-BE49-F238E27FC236}">
                <a16:creationId xmlns:a16="http://schemas.microsoft.com/office/drawing/2014/main" id="{7B843B80-DB48-57E5-BEA7-4BCDFBAD23A8}"/>
              </a:ext>
            </a:extLst>
          </p:cNvPr>
          <p:cNvGrpSpPr/>
          <p:nvPr/>
        </p:nvGrpSpPr>
        <p:grpSpPr>
          <a:xfrm>
            <a:off x="1711872" y="3317838"/>
            <a:ext cx="7138626" cy="1086507"/>
            <a:chOff x="1711872" y="3317838"/>
            <a:chExt cx="7138626" cy="1086507"/>
          </a:xfrm>
        </p:grpSpPr>
        <p:cxnSp>
          <p:nvCxnSpPr>
            <p:cNvPr id="7" name="Straight Arrow Connector 6">
              <a:extLst>
                <a:ext uri="{FF2B5EF4-FFF2-40B4-BE49-F238E27FC236}">
                  <a16:creationId xmlns:a16="http://schemas.microsoft.com/office/drawing/2014/main" id="{2F87EE2D-07E0-4515-E217-A94D735B24F7}"/>
                </a:ext>
              </a:extLst>
            </p:cNvPr>
            <p:cNvCxnSpPr>
              <a:cxnSpLocks/>
              <a:stCxn id="5" idx="2"/>
            </p:cNvCxnSpPr>
            <p:nvPr/>
          </p:nvCxnSpPr>
          <p:spPr>
            <a:xfrm flipH="1">
              <a:off x="1711872" y="3317838"/>
              <a:ext cx="4157198" cy="1042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BB618B-C87D-5604-8F0A-3930937A00DE}"/>
                </a:ext>
              </a:extLst>
            </p:cNvPr>
            <p:cNvCxnSpPr>
              <a:cxnSpLocks/>
              <a:stCxn id="5" idx="2"/>
            </p:cNvCxnSpPr>
            <p:nvPr/>
          </p:nvCxnSpPr>
          <p:spPr>
            <a:xfrm flipH="1">
              <a:off x="3565897" y="3317838"/>
              <a:ext cx="2303173" cy="1042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83FC9D-71B4-4DF0-1FC5-85FE6E7B0983}"/>
                </a:ext>
              </a:extLst>
            </p:cNvPr>
            <p:cNvCxnSpPr>
              <a:cxnSpLocks/>
              <a:stCxn id="5" idx="2"/>
            </p:cNvCxnSpPr>
            <p:nvPr/>
          </p:nvCxnSpPr>
          <p:spPr>
            <a:xfrm flipH="1">
              <a:off x="5337941" y="3317838"/>
              <a:ext cx="531129" cy="1086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0C4DFB8-2162-5D64-6EA0-8A52AF753CC4}"/>
                </a:ext>
              </a:extLst>
            </p:cNvPr>
            <p:cNvCxnSpPr>
              <a:cxnSpLocks/>
              <a:stCxn id="5" idx="2"/>
            </p:cNvCxnSpPr>
            <p:nvPr/>
          </p:nvCxnSpPr>
          <p:spPr>
            <a:xfrm>
              <a:off x="5869070" y="3317838"/>
              <a:ext cx="1264038" cy="1086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B55FC19-7C34-FA65-F765-C29165E8619B}"/>
                </a:ext>
              </a:extLst>
            </p:cNvPr>
            <p:cNvCxnSpPr>
              <a:cxnSpLocks/>
              <a:stCxn id="5" idx="2"/>
            </p:cNvCxnSpPr>
            <p:nvPr/>
          </p:nvCxnSpPr>
          <p:spPr>
            <a:xfrm>
              <a:off x="5869070" y="3317838"/>
              <a:ext cx="2981428" cy="1042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59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C0C8F-ED51-95DA-5A3D-2D625AA47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0D840-07B7-8577-8EDA-B0834CF19DBD}"/>
              </a:ext>
            </a:extLst>
          </p:cNvPr>
          <p:cNvSpPr>
            <a:spLocks noGrp="1"/>
          </p:cNvSpPr>
          <p:nvPr>
            <p:ph type="title"/>
          </p:nvPr>
        </p:nvSpPr>
        <p:spPr>
          <a:xfrm>
            <a:off x="118919" y="239868"/>
            <a:ext cx="10612264" cy="570704"/>
          </a:xfrm>
        </p:spPr>
        <p:txBody>
          <a:bodyPr>
            <a:normAutofit fontScale="90000"/>
          </a:bodyPr>
          <a:lstStyle/>
          <a:p>
            <a:r>
              <a:rPr lang="en-US" sz="4400" dirty="0">
                <a:effectLst/>
                <a:latin typeface="Segoe UI" panose="020B0502040204020203" pitchFamily="34" charset="0"/>
              </a:rPr>
              <a:t>Deploying Portable, Executable HPGs, at Scale:</a:t>
            </a:r>
            <a:br>
              <a:rPr lang="en-US" sz="4400" dirty="0">
                <a:effectLst/>
                <a:latin typeface="Segoe UI" panose="020B0502040204020203" pitchFamily="34" charset="0"/>
              </a:rPr>
            </a:br>
            <a:endParaRPr lang="en-US" sz="2200" dirty="0"/>
          </a:p>
        </p:txBody>
      </p:sp>
      <p:sp>
        <p:nvSpPr>
          <p:cNvPr id="43" name="Flowchart: Multidocument 42">
            <a:extLst>
              <a:ext uri="{FF2B5EF4-FFF2-40B4-BE49-F238E27FC236}">
                <a16:creationId xmlns:a16="http://schemas.microsoft.com/office/drawing/2014/main" id="{51212144-5E50-9271-D052-A1D8854573D4}"/>
              </a:ext>
            </a:extLst>
          </p:cNvPr>
          <p:cNvSpPr/>
          <p:nvPr/>
        </p:nvSpPr>
        <p:spPr>
          <a:xfrm>
            <a:off x="4733044" y="2112990"/>
            <a:ext cx="755409" cy="589333"/>
          </a:xfrm>
          <a:prstGeom prst="flowChartMultidocumen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PSS REG MODEL</a:t>
            </a:r>
          </a:p>
        </p:txBody>
      </p:sp>
      <p:grpSp>
        <p:nvGrpSpPr>
          <p:cNvPr id="53" name="Group 52">
            <a:extLst>
              <a:ext uri="{FF2B5EF4-FFF2-40B4-BE49-F238E27FC236}">
                <a16:creationId xmlns:a16="http://schemas.microsoft.com/office/drawing/2014/main" id="{36AF149F-99E5-6EF0-4D79-1564257892DB}"/>
              </a:ext>
            </a:extLst>
          </p:cNvPr>
          <p:cNvGrpSpPr/>
          <p:nvPr/>
        </p:nvGrpSpPr>
        <p:grpSpPr>
          <a:xfrm>
            <a:off x="6856901" y="2431732"/>
            <a:ext cx="2627012" cy="1314118"/>
            <a:chOff x="6276452" y="3526277"/>
            <a:chExt cx="2348130" cy="1319552"/>
          </a:xfrm>
          <a:effectLst>
            <a:outerShdw blurRad="50800" dist="38100" dir="2700000" algn="tl" rotWithShape="0">
              <a:prstClr val="black">
                <a:alpha val="40000"/>
              </a:prstClr>
            </a:outerShdw>
          </a:effectLst>
        </p:grpSpPr>
        <p:sp>
          <p:nvSpPr>
            <p:cNvPr id="41" name="Flowchart: Multidocument 40">
              <a:extLst>
                <a:ext uri="{FF2B5EF4-FFF2-40B4-BE49-F238E27FC236}">
                  <a16:creationId xmlns:a16="http://schemas.microsoft.com/office/drawing/2014/main" id="{8AB39B46-0425-81AD-CDA9-FE507093A137}"/>
                </a:ext>
              </a:extLst>
            </p:cNvPr>
            <p:cNvSpPr/>
            <p:nvPr/>
          </p:nvSpPr>
          <p:spPr>
            <a:xfrm>
              <a:off x="6406370" y="3885443"/>
              <a:ext cx="689304" cy="535965"/>
            </a:xfrm>
            <a:prstGeom prst="flowChartMultidocumen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DPI-C Seq output</a:t>
              </a:r>
            </a:p>
          </p:txBody>
        </p:sp>
        <p:cxnSp>
          <p:nvCxnSpPr>
            <p:cNvPr id="26" name="Connector: Elbow 25">
              <a:extLst>
                <a:ext uri="{FF2B5EF4-FFF2-40B4-BE49-F238E27FC236}">
                  <a16:creationId xmlns:a16="http://schemas.microsoft.com/office/drawing/2014/main" id="{05D38FD0-C932-B3CC-8AD6-08826A43C966}"/>
                </a:ext>
              </a:extLst>
            </p:cNvPr>
            <p:cNvCxnSpPr>
              <a:cxnSpLocks/>
              <a:stCxn id="41" idx="3"/>
              <a:endCxn id="29" idx="2"/>
            </p:cNvCxnSpPr>
            <p:nvPr/>
          </p:nvCxnSpPr>
          <p:spPr>
            <a:xfrm>
              <a:off x="7095674" y="4153426"/>
              <a:ext cx="431795" cy="6814"/>
            </a:xfrm>
            <a:prstGeom prst="bentConnector3">
              <a:avLst>
                <a:gd name="adj1" fmla="val 50000"/>
              </a:avLst>
            </a:prstGeom>
            <a:ln w="76200" cap="rnd">
              <a:solidFill>
                <a:schemeClr val="accent6">
                  <a:lumMod val="60000"/>
                  <a:lumOff val="40000"/>
                </a:schemeClr>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29" name="Flowchart: Magnetic Disk 28">
              <a:extLst>
                <a:ext uri="{FF2B5EF4-FFF2-40B4-BE49-F238E27FC236}">
                  <a16:creationId xmlns:a16="http://schemas.microsoft.com/office/drawing/2014/main" id="{3C68F86F-41DA-0859-D17F-FCE9726FC2FB}"/>
                </a:ext>
              </a:extLst>
            </p:cNvPr>
            <p:cNvSpPr/>
            <p:nvPr/>
          </p:nvSpPr>
          <p:spPr>
            <a:xfrm>
              <a:off x="7527469" y="3660906"/>
              <a:ext cx="993281" cy="998668"/>
            </a:xfrm>
            <a:prstGeom prst="flowChartMagneticDisk">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a:solidFill>
                    <a:schemeClr val="bg1"/>
                  </a:solidFill>
                  <a:latin typeface="Microsoft Sans Serif"/>
                  <a:cs typeface="Microsoft Sans Serif" panose="020B0604020202020204" pitchFamily="34" charset="0"/>
                </a:rPr>
                <a:t>UVM Agent based verification</a:t>
              </a:r>
            </a:p>
          </p:txBody>
        </p:sp>
        <p:sp>
          <p:nvSpPr>
            <p:cNvPr id="32" name="Rectangle: Rounded Corners 31">
              <a:extLst>
                <a:ext uri="{FF2B5EF4-FFF2-40B4-BE49-F238E27FC236}">
                  <a16:creationId xmlns:a16="http://schemas.microsoft.com/office/drawing/2014/main" id="{03091F41-CC63-D9F8-8383-13AB7DAB9006}"/>
                </a:ext>
              </a:extLst>
            </p:cNvPr>
            <p:cNvSpPr/>
            <p:nvPr/>
          </p:nvSpPr>
          <p:spPr>
            <a:xfrm>
              <a:off x="6276452" y="3526277"/>
              <a:ext cx="2348130" cy="1319552"/>
            </a:xfrm>
            <a:prstGeom prst="round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err="1">
                <a:solidFill>
                  <a:schemeClr val="bg1"/>
                </a:solidFill>
                <a:latin typeface="Microsoft Sans Serif"/>
                <a:cs typeface="Microsoft Sans Serif" panose="020B0604020202020204" pitchFamily="34" charset="0"/>
              </a:endParaRPr>
            </a:p>
          </p:txBody>
        </p:sp>
        <p:sp>
          <p:nvSpPr>
            <p:cNvPr id="36" name="TextBox 35">
              <a:extLst>
                <a:ext uri="{FF2B5EF4-FFF2-40B4-BE49-F238E27FC236}">
                  <a16:creationId xmlns:a16="http://schemas.microsoft.com/office/drawing/2014/main" id="{CE4DA974-CD9E-48D1-4ABE-DD13C03F6607}"/>
                </a:ext>
              </a:extLst>
            </p:cNvPr>
            <p:cNvSpPr txBox="1"/>
            <p:nvPr/>
          </p:nvSpPr>
          <p:spPr>
            <a:xfrm>
              <a:off x="6995819" y="4635045"/>
              <a:ext cx="766034" cy="175781"/>
            </a:xfrm>
            <a:prstGeom prst="rect">
              <a:avLst/>
            </a:prstGeom>
          </p:spPr>
          <p:txBody>
            <a:bodyPr wrap="square" lIns="0" tIns="0" rIns="0" bIns="0" rtlCol="0">
              <a:spAutoFit/>
            </a:bodyPr>
            <a:lstStyle/>
            <a:p>
              <a:pPr algn="l">
                <a:lnSpc>
                  <a:spcPct val="96000"/>
                </a:lnSpc>
              </a:pPr>
              <a:r>
                <a:rPr lang="en-US" sz="1100">
                  <a:solidFill>
                    <a:schemeClr val="tx2"/>
                  </a:solidFill>
                  <a:latin typeface="Microsoft Sans Serif"/>
                  <a:cs typeface="Microsoft Sans Serif" panose="020B0604020202020204" pitchFamily="34" charset="0"/>
                </a:rPr>
                <a:t>UVM ENV</a:t>
              </a:r>
            </a:p>
          </p:txBody>
        </p:sp>
      </p:grpSp>
      <p:grpSp>
        <p:nvGrpSpPr>
          <p:cNvPr id="52" name="Group 51">
            <a:extLst>
              <a:ext uri="{FF2B5EF4-FFF2-40B4-BE49-F238E27FC236}">
                <a16:creationId xmlns:a16="http://schemas.microsoft.com/office/drawing/2014/main" id="{CE8EED83-E10C-12C4-DF58-ED3B399B5E6E}"/>
              </a:ext>
            </a:extLst>
          </p:cNvPr>
          <p:cNvGrpSpPr/>
          <p:nvPr/>
        </p:nvGrpSpPr>
        <p:grpSpPr>
          <a:xfrm flipH="1">
            <a:off x="6856901" y="856579"/>
            <a:ext cx="2627013" cy="1319551"/>
            <a:chOff x="3488995" y="3557820"/>
            <a:chExt cx="2627013" cy="1319551"/>
          </a:xfrm>
          <a:effectLst>
            <a:outerShdw blurRad="50800" dist="38100" dir="2700000" algn="tl" rotWithShape="0">
              <a:prstClr val="black">
                <a:alpha val="40000"/>
              </a:prstClr>
            </a:outerShdw>
          </a:effectLst>
        </p:grpSpPr>
        <p:sp>
          <p:nvSpPr>
            <p:cNvPr id="40" name="Flowchart: Multidocument 39">
              <a:extLst>
                <a:ext uri="{FF2B5EF4-FFF2-40B4-BE49-F238E27FC236}">
                  <a16:creationId xmlns:a16="http://schemas.microsoft.com/office/drawing/2014/main" id="{B236DDEC-DF99-0C11-1AE6-819DCC228074}"/>
                </a:ext>
              </a:extLst>
            </p:cNvPr>
            <p:cNvSpPr/>
            <p:nvPr/>
          </p:nvSpPr>
          <p:spPr>
            <a:xfrm>
              <a:off x="5206422" y="4006115"/>
              <a:ext cx="689304" cy="535965"/>
            </a:xfrm>
            <a:prstGeom prst="flowChartMultidocumen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C Seq output</a:t>
              </a:r>
            </a:p>
          </p:txBody>
        </p:sp>
        <p:grpSp>
          <p:nvGrpSpPr>
            <p:cNvPr id="51" name="Group 50">
              <a:extLst>
                <a:ext uri="{FF2B5EF4-FFF2-40B4-BE49-F238E27FC236}">
                  <a16:creationId xmlns:a16="http://schemas.microsoft.com/office/drawing/2014/main" id="{C039DA3A-AE8A-CA33-5664-E380E6A517B7}"/>
                </a:ext>
              </a:extLst>
            </p:cNvPr>
            <p:cNvGrpSpPr/>
            <p:nvPr/>
          </p:nvGrpSpPr>
          <p:grpSpPr>
            <a:xfrm>
              <a:off x="3488995" y="3557820"/>
              <a:ext cx="2627013" cy="1319551"/>
              <a:chOff x="3488995" y="3557820"/>
              <a:chExt cx="2627013" cy="1319551"/>
            </a:xfrm>
          </p:grpSpPr>
          <p:sp>
            <p:nvSpPr>
              <p:cNvPr id="25" name="Rectangle: Rounded Corners 24">
                <a:extLst>
                  <a:ext uri="{FF2B5EF4-FFF2-40B4-BE49-F238E27FC236}">
                    <a16:creationId xmlns:a16="http://schemas.microsoft.com/office/drawing/2014/main" id="{102F4DF7-6CF2-CA3C-211B-19E4A8C78F1A}"/>
                  </a:ext>
                </a:extLst>
              </p:cNvPr>
              <p:cNvSpPr/>
              <p:nvPr/>
            </p:nvSpPr>
            <p:spPr>
              <a:xfrm>
                <a:off x="3488995" y="3557820"/>
                <a:ext cx="2627013" cy="1319551"/>
              </a:xfrm>
              <a:prstGeom prst="round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dirty="0">
                  <a:solidFill>
                    <a:schemeClr val="bg1"/>
                  </a:solidFill>
                  <a:latin typeface="Microsoft Sans Serif"/>
                  <a:cs typeface="Microsoft Sans Serif" panose="020B0604020202020204" pitchFamily="34" charset="0"/>
                </a:endParaRPr>
              </a:p>
            </p:txBody>
          </p:sp>
          <p:cxnSp>
            <p:nvCxnSpPr>
              <p:cNvPr id="27" name="Connector: Elbow 26">
                <a:extLst>
                  <a:ext uri="{FF2B5EF4-FFF2-40B4-BE49-F238E27FC236}">
                    <a16:creationId xmlns:a16="http://schemas.microsoft.com/office/drawing/2014/main" id="{47E989D5-9221-4BE5-A3B5-EF1B25A043DC}"/>
                  </a:ext>
                </a:extLst>
              </p:cNvPr>
              <p:cNvCxnSpPr>
                <a:cxnSpLocks/>
                <a:stCxn id="40" idx="1"/>
              </p:cNvCxnSpPr>
              <p:nvPr/>
            </p:nvCxnSpPr>
            <p:spPr>
              <a:xfrm flipH="1" flipV="1">
                <a:off x="4628101" y="4272448"/>
                <a:ext cx="578321" cy="1650"/>
              </a:xfrm>
              <a:prstGeom prst="bentConnector3">
                <a:avLst>
                  <a:gd name="adj1" fmla="val 50000"/>
                </a:avLst>
              </a:prstGeom>
              <a:ln w="76200" cap="rnd">
                <a:solidFill>
                  <a:schemeClr val="accent6">
                    <a:lumMod val="60000"/>
                    <a:lumOff val="40000"/>
                  </a:schemeClr>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28" name="Flowchart: Magnetic Disk 27">
                <a:extLst>
                  <a:ext uri="{FF2B5EF4-FFF2-40B4-BE49-F238E27FC236}">
                    <a16:creationId xmlns:a16="http://schemas.microsoft.com/office/drawing/2014/main" id="{6A7D357B-8D79-CF34-79A5-0ED5F52BF258}"/>
                  </a:ext>
                </a:extLst>
              </p:cNvPr>
              <p:cNvSpPr/>
              <p:nvPr/>
            </p:nvSpPr>
            <p:spPr>
              <a:xfrm>
                <a:off x="3685789" y="3696825"/>
                <a:ext cx="993281" cy="998668"/>
              </a:xfrm>
              <a:prstGeom prst="flowChartMagneticDisk">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NATIVE Mode Verification</a:t>
                </a:r>
              </a:p>
              <a:p>
                <a:pPr algn="ctr">
                  <a:lnSpc>
                    <a:spcPct val="96000"/>
                  </a:lnSpc>
                </a:pPr>
                <a:r>
                  <a:rPr lang="en-US" sz="900" dirty="0">
                    <a:solidFill>
                      <a:schemeClr val="bg1"/>
                    </a:solidFill>
                    <a:latin typeface="Microsoft Sans Serif"/>
                    <a:cs typeface="Microsoft Sans Serif" panose="020B0604020202020204" pitchFamily="34" charset="0"/>
                  </a:rPr>
                  <a:t>(using CPU)</a:t>
                </a:r>
              </a:p>
            </p:txBody>
          </p:sp>
          <p:sp>
            <p:nvSpPr>
              <p:cNvPr id="37" name="TextBox 36">
                <a:extLst>
                  <a:ext uri="{FF2B5EF4-FFF2-40B4-BE49-F238E27FC236}">
                    <a16:creationId xmlns:a16="http://schemas.microsoft.com/office/drawing/2014/main" id="{B09F8BB0-F1FA-4E69-14D4-0367952F3F0D}"/>
                  </a:ext>
                </a:extLst>
              </p:cNvPr>
              <p:cNvSpPr txBox="1"/>
              <p:nvPr/>
            </p:nvSpPr>
            <p:spPr>
              <a:xfrm>
                <a:off x="4705122" y="4659574"/>
                <a:ext cx="766034" cy="175781"/>
              </a:xfrm>
              <a:prstGeom prst="rect">
                <a:avLst/>
              </a:prstGeom>
            </p:spPr>
            <p:txBody>
              <a:bodyPr wrap="square" lIns="0" tIns="0" rIns="0" bIns="0" rtlCol="0">
                <a:spAutoFit/>
              </a:bodyPr>
              <a:lstStyle/>
              <a:p>
                <a:pPr algn="l">
                  <a:lnSpc>
                    <a:spcPct val="96000"/>
                  </a:lnSpc>
                </a:pPr>
                <a:r>
                  <a:rPr lang="en-US" sz="1100">
                    <a:solidFill>
                      <a:schemeClr val="tx2"/>
                    </a:solidFill>
                    <a:latin typeface="Microsoft Sans Serif"/>
                    <a:cs typeface="Microsoft Sans Serif" panose="020B0604020202020204" pitchFamily="34" charset="0"/>
                  </a:rPr>
                  <a:t>C ENV</a:t>
                </a:r>
              </a:p>
            </p:txBody>
          </p:sp>
        </p:grpSp>
      </p:grpSp>
      <p:sp>
        <p:nvSpPr>
          <p:cNvPr id="48" name="Flowchart: Magnetic Disk 47">
            <a:extLst>
              <a:ext uri="{FF2B5EF4-FFF2-40B4-BE49-F238E27FC236}">
                <a16:creationId xmlns:a16="http://schemas.microsoft.com/office/drawing/2014/main" id="{75B6A8EE-4995-DB61-DEA6-2E71F7CBCF89}"/>
              </a:ext>
            </a:extLst>
          </p:cNvPr>
          <p:cNvSpPr/>
          <p:nvPr/>
        </p:nvSpPr>
        <p:spPr>
          <a:xfrm>
            <a:off x="3910999" y="1122699"/>
            <a:ext cx="993281" cy="636317"/>
          </a:xfrm>
          <a:prstGeom prst="flowChartMagneticDisk">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PSS REG PKG Generator</a:t>
            </a:r>
          </a:p>
        </p:txBody>
      </p:sp>
      <p:sp>
        <p:nvSpPr>
          <p:cNvPr id="49" name="Flowchart: Magnetic Disk 48">
            <a:extLst>
              <a:ext uri="{FF2B5EF4-FFF2-40B4-BE49-F238E27FC236}">
                <a16:creationId xmlns:a16="http://schemas.microsoft.com/office/drawing/2014/main" id="{86B9C658-1E1C-6889-E4BA-248FAF6902BF}"/>
              </a:ext>
            </a:extLst>
          </p:cNvPr>
          <p:cNvSpPr/>
          <p:nvPr/>
        </p:nvSpPr>
        <p:spPr>
          <a:xfrm>
            <a:off x="3884874" y="3009710"/>
            <a:ext cx="993281" cy="991542"/>
          </a:xfrm>
          <a:prstGeom prst="flowChartMagneticDisk">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PSS TOOL</a:t>
            </a:r>
          </a:p>
          <a:p>
            <a:pPr algn="ctr">
              <a:lnSpc>
                <a:spcPct val="96000"/>
              </a:lnSpc>
            </a:pPr>
            <a:r>
              <a:rPr lang="en-US" sz="900" dirty="0">
                <a:solidFill>
                  <a:schemeClr val="bg1"/>
                </a:solidFill>
                <a:latin typeface="Microsoft Sans Serif"/>
                <a:cs typeface="Microsoft Sans Serif" panose="020B0604020202020204" pitchFamily="34" charset="0"/>
              </a:rPr>
              <a:t>(</a:t>
            </a:r>
            <a:r>
              <a:rPr lang="en-US" sz="900" dirty="0" err="1">
                <a:solidFill>
                  <a:schemeClr val="bg1"/>
                </a:solidFill>
                <a:latin typeface="Microsoft Sans Serif"/>
                <a:cs typeface="Microsoft Sans Serif" panose="020B0604020202020204" pitchFamily="34" charset="0"/>
              </a:rPr>
              <a:t>Perspec</a:t>
            </a:r>
            <a:r>
              <a:rPr lang="en-US" sz="900" dirty="0">
                <a:solidFill>
                  <a:schemeClr val="bg1"/>
                </a:solidFill>
                <a:latin typeface="Microsoft Sans Serif"/>
                <a:cs typeface="Microsoft Sans Serif" panose="020B0604020202020204" pitchFamily="34" charset="0"/>
              </a:rPr>
              <a:t>)</a:t>
            </a:r>
          </a:p>
        </p:txBody>
      </p:sp>
      <p:grpSp>
        <p:nvGrpSpPr>
          <p:cNvPr id="54" name="Group 53">
            <a:extLst>
              <a:ext uri="{FF2B5EF4-FFF2-40B4-BE49-F238E27FC236}">
                <a16:creationId xmlns:a16="http://schemas.microsoft.com/office/drawing/2014/main" id="{724C1023-E153-942F-77FC-2FB93C7A08F4}"/>
              </a:ext>
            </a:extLst>
          </p:cNvPr>
          <p:cNvGrpSpPr/>
          <p:nvPr/>
        </p:nvGrpSpPr>
        <p:grpSpPr>
          <a:xfrm>
            <a:off x="6880824" y="4083451"/>
            <a:ext cx="2603089" cy="1431259"/>
            <a:chOff x="8771163" y="3473059"/>
            <a:chExt cx="2348130" cy="1419843"/>
          </a:xfrm>
          <a:effectLst>
            <a:outerShdw blurRad="50800" dist="38100" dir="2700000" algn="tl" rotWithShape="0">
              <a:prstClr val="black">
                <a:alpha val="40000"/>
              </a:prstClr>
            </a:outerShdw>
          </a:effectLst>
        </p:grpSpPr>
        <p:sp>
          <p:nvSpPr>
            <p:cNvPr id="13" name="Flowchart: Multidocument 12">
              <a:extLst>
                <a:ext uri="{FF2B5EF4-FFF2-40B4-BE49-F238E27FC236}">
                  <a16:creationId xmlns:a16="http://schemas.microsoft.com/office/drawing/2014/main" id="{64AF18C8-E41D-2BCA-1F78-AAD2E2C6E309}"/>
                </a:ext>
              </a:extLst>
            </p:cNvPr>
            <p:cNvSpPr/>
            <p:nvPr/>
          </p:nvSpPr>
          <p:spPr>
            <a:xfrm>
              <a:off x="8860266" y="3892166"/>
              <a:ext cx="689304" cy="535966"/>
            </a:xfrm>
            <a:prstGeom prst="flowChartMultidocumen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HW Seq Doc</a:t>
              </a:r>
            </a:p>
          </p:txBody>
        </p:sp>
        <p:cxnSp>
          <p:nvCxnSpPr>
            <p:cNvPr id="14" name="Connector: Elbow 13">
              <a:extLst>
                <a:ext uri="{FF2B5EF4-FFF2-40B4-BE49-F238E27FC236}">
                  <a16:creationId xmlns:a16="http://schemas.microsoft.com/office/drawing/2014/main" id="{3F35B7D1-5E0B-7B35-9DDD-342E55999F17}"/>
                </a:ext>
              </a:extLst>
            </p:cNvPr>
            <p:cNvCxnSpPr>
              <a:cxnSpLocks/>
              <a:stCxn id="13" idx="3"/>
              <a:endCxn id="15" idx="2"/>
            </p:cNvCxnSpPr>
            <p:nvPr/>
          </p:nvCxnSpPr>
          <p:spPr>
            <a:xfrm>
              <a:off x="9549570" y="4160149"/>
              <a:ext cx="478517" cy="91"/>
            </a:xfrm>
            <a:prstGeom prst="bentConnector3">
              <a:avLst>
                <a:gd name="adj1" fmla="val 50000"/>
              </a:avLst>
            </a:prstGeom>
            <a:ln w="76200" cap="rnd">
              <a:solidFill>
                <a:schemeClr val="accent6">
                  <a:lumMod val="60000"/>
                  <a:lumOff val="40000"/>
                </a:schemeClr>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15" name="Flowchart: Magnetic Disk 14">
              <a:extLst>
                <a:ext uri="{FF2B5EF4-FFF2-40B4-BE49-F238E27FC236}">
                  <a16:creationId xmlns:a16="http://schemas.microsoft.com/office/drawing/2014/main" id="{E105C2ED-43F1-88F6-2D5C-2DF0B27DBB24}"/>
                </a:ext>
              </a:extLst>
            </p:cNvPr>
            <p:cNvSpPr/>
            <p:nvPr/>
          </p:nvSpPr>
          <p:spPr>
            <a:xfrm>
              <a:off x="10028087" y="3660906"/>
              <a:ext cx="993280" cy="998668"/>
            </a:xfrm>
            <a:prstGeom prst="flowChartMagneticDisk">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a:solidFill>
                    <a:schemeClr val="bg1"/>
                  </a:solidFill>
                  <a:latin typeface="Microsoft Sans Serif"/>
                  <a:cs typeface="Microsoft Sans Serif" panose="020B0604020202020204" pitchFamily="34" charset="0"/>
                </a:rPr>
                <a:t>HPG Doc</a:t>
              </a:r>
            </a:p>
          </p:txBody>
        </p:sp>
        <p:sp>
          <p:nvSpPr>
            <p:cNvPr id="16" name="Rectangle: Rounded Corners 15">
              <a:extLst>
                <a:ext uri="{FF2B5EF4-FFF2-40B4-BE49-F238E27FC236}">
                  <a16:creationId xmlns:a16="http://schemas.microsoft.com/office/drawing/2014/main" id="{8613210B-932A-81D3-F8B9-4B3CE4CCEDFF}"/>
                </a:ext>
              </a:extLst>
            </p:cNvPr>
            <p:cNvSpPr/>
            <p:nvPr/>
          </p:nvSpPr>
          <p:spPr>
            <a:xfrm>
              <a:off x="8771163" y="3473059"/>
              <a:ext cx="2348130" cy="1419843"/>
            </a:xfrm>
            <a:prstGeom prst="round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err="1">
                <a:solidFill>
                  <a:schemeClr val="bg1"/>
                </a:solidFill>
                <a:latin typeface="Microsoft Sans Serif"/>
                <a:cs typeface="Microsoft Sans Serif" panose="020B0604020202020204" pitchFamily="34" charset="0"/>
              </a:endParaRPr>
            </a:p>
          </p:txBody>
        </p:sp>
        <p:sp>
          <p:nvSpPr>
            <p:cNvPr id="17" name="TextBox 16">
              <a:extLst>
                <a:ext uri="{FF2B5EF4-FFF2-40B4-BE49-F238E27FC236}">
                  <a16:creationId xmlns:a16="http://schemas.microsoft.com/office/drawing/2014/main" id="{DC6E4C58-51D8-8580-C409-5549F68B0036}"/>
                </a:ext>
              </a:extLst>
            </p:cNvPr>
            <p:cNvSpPr txBox="1"/>
            <p:nvPr/>
          </p:nvSpPr>
          <p:spPr>
            <a:xfrm>
              <a:off x="9269190" y="4635045"/>
              <a:ext cx="993280" cy="175781"/>
            </a:xfrm>
            <a:prstGeom prst="rect">
              <a:avLst/>
            </a:prstGeom>
          </p:spPr>
          <p:txBody>
            <a:bodyPr wrap="square" lIns="0" tIns="0" rIns="0" bIns="0" rtlCol="0">
              <a:spAutoFit/>
            </a:bodyPr>
            <a:lstStyle/>
            <a:p>
              <a:pPr algn="l">
                <a:lnSpc>
                  <a:spcPct val="96000"/>
                </a:lnSpc>
              </a:pPr>
              <a:r>
                <a:rPr lang="en-US" sz="1100" dirty="0">
                  <a:solidFill>
                    <a:schemeClr val="tx2"/>
                  </a:solidFill>
                  <a:latin typeface="Microsoft Sans Serif"/>
                  <a:cs typeface="Microsoft Sans Serif" panose="020B0604020202020204" pitchFamily="34" charset="0"/>
                </a:rPr>
                <a:t>FW reference</a:t>
              </a:r>
            </a:p>
          </p:txBody>
        </p:sp>
      </p:grpSp>
      <p:grpSp>
        <p:nvGrpSpPr>
          <p:cNvPr id="57" name="Group 56">
            <a:extLst>
              <a:ext uri="{FF2B5EF4-FFF2-40B4-BE49-F238E27FC236}">
                <a16:creationId xmlns:a16="http://schemas.microsoft.com/office/drawing/2014/main" id="{EC6C5792-0C4A-B7AD-5174-267649D2BA56}"/>
              </a:ext>
            </a:extLst>
          </p:cNvPr>
          <p:cNvGrpSpPr/>
          <p:nvPr/>
        </p:nvGrpSpPr>
        <p:grpSpPr>
          <a:xfrm>
            <a:off x="214048" y="1569175"/>
            <a:ext cx="3076611" cy="1367385"/>
            <a:chOff x="1628511" y="1481081"/>
            <a:chExt cx="3076611" cy="1367385"/>
          </a:xfrm>
        </p:grpSpPr>
        <p:sp>
          <p:nvSpPr>
            <p:cNvPr id="5" name="Rectangle: Rounded Corners 4">
              <a:extLst>
                <a:ext uri="{FF2B5EF4-FFF2-40B4-BE49-F238E27FC236}">
                  <a16:creationId xmlns:a16="http://schemas.microsoft.com/office/drawing/2014/main" id="{CB133E8F-D99C-C2F6-5672-DE6EB8AAB762}"/>
                </a:ext>
              </a:extLst>
            </p:cNvPr>
            <p:cNvSpPr/>
            <p:nvPr/>
          </p:nvSpPr>
          <p:spPr>
            <a:xfrm>
              <a:off x="3447809" y="1481081"/>
              <a:ext cx="1257313" cy="136738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2" name="Flowchart: Multidocument 41">
              <a:extLst>
                <a:ext uri="{FF2B5EF4-FFF2-40B4-BE49-F238E27FC236}">
                  <a16:creationId xmlns:a16="http://schemas.microsoft.com/office/drawing/2014/main" id="{A9026AF1-C063-EE31-86B5-6FF550EF9232}"/>
                </a:ext>
              </a:extLst>
            </p:cNvPr>
            <p:cNvSpPr/>
            <p:nvPr/>
          </p:nvSpPr>
          <p:spPr>
            <a:xfrm>
              <a:off x="3861238" y="1525108"/>
              <a:ext cx="611974" cy="510729"/>
            </a:xfrm>
            <a:prstGeom prst="flowChartMultidocumen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REG DESC</a:t>
              </a:r>
            </a:p>
          </p:txBody>
        </p:sp>
        <p:sp>
          <p:nvSpPr>
            <p:cNvPr id="9" name="Flowchart: Document 8">
              <a:extLst>
                <a:ext uri="{FF2B5EF4-FFF2-40B4-BE49-F238E27FC236}">
                  <a16:creationId xmlns:a16="http://schemas.microsoft.com/office/drawing/2014/main" id="{05856845-A5C7-CAB5-73F2-9C4FB9FEE97F}"/>
                </a:ext>
              </a:extLst>
            </p:cNvPr>
            <p:cNvSpPr/>
            <p:nvPr/>
          </p:nvSpPr>
          <p:spPr>
            <a:xfrm>
              <a:off x="3780478" y="2371938"/>
              <a:ext cx="694429" cy="431548"/>
            </a:xfrm>
            <a:prstGeom prst="flowChartDocumen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a:solidFill>
                    <a:schemeClr val="bg1"/>
                  </a:solidFill>
                  <a:latin typeface="Microsoft Sans Serif"/>
                  <a:cs typeface="Microsoft Sans Serif" panose="020B0604020202020204" pitchFamily="34" charset="0"/>
                </a:rPr>
                <a:t>PSS HW SEQ</a:t>
              </a:r>
            </a:p>
          </p:txBody>
        </p:sp>
        <p:pic>
          <p:nvPicPr>
            <p:cNvPr id="11" name="Graphic 10" descr="Construction worker male with solid fill">
              <a:extLst>
                <a:ext uri="{FF2B5EF4-FFF2-40B4-BE49-F238E27FC236}">
                  <a16:creationId xmlns:a16="http://schemas.microsoft.com/office/drawing/2014/main" id="{D4555D59-6C9E-EC98-4FE7-35DDD95EAB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4202" y="1931340"/>
              <a:ext cx="517088" cy="485609"/>
            </a:xfrm>
            <a:prstGeom prst="rect">
              <a:avLst/>
            </a:prstGeom>
          </p:spPr>
        </p:pic>
        <p:pic>
          <p:nvPicPr>
            <p:cNvPr id="18" name="Graphic 17" descr="Group outline">
              <a:extLst>
                <a:ext uri="{FF2B5EF4-FFF2-40B4-BE49-F238E27FC236}">
                  <a16:creationId xmlns:a16="http://schemas.microsoft.com/office/drawing/2014/main" id="{8BD0054E-6994-DEAD-4665-2A4E6702AF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8511" y="1903709"/>
              <a:ext cx="474074" cy="529580"/>
            </a:xfrm>
            <a:prstGeom prst="rect">
              <a:avLst/>
            </a:prstGeom>
          </p:spPr>
        </p:pic>
        <p:sp>
          <p:nvSpPr>
            <p:cNvPr id="19" name="TextBox 18">
              <a:extLst>
                <a:ext uri="{FF2B5EF4-FFF2-40B4-BE49-F238E27FC236}">
                  <a16:creationId xmlns:a16="http://schemas.microsoft.com/office/drawing/2014/main" id="{E30EA4E6-1EAC-807C-2D7D-194D05E6C32F}"/>
                </a:ext>
              </a:extLst>
            </p:cNvPr>
            <p:cNvSpPr txBox="1"/>
            <p:nvPr/>
          </p:nvSpPr>
          <p:spPr>
            <a:xfrm>
              <a:off x="2129339" y="2115938"/>
              <a:ext cx="606512" cy="111414"/>
            </a:xfrm>
            <a:prstGeom prst="rect">
              <a:avLst/>
            </a:prstGeom>
          </p:spPr>
          <p:txBody>
            <a:bodyPr wrap="square" lIns="0" tIns="0" rIns="0" bIns="0" rtlCol="0">
              <a:spAutoFit/>
            </a:bodyPr>
            <a:lstStyle/>
            <a:p>
              <a:pPr algn="l">
                <a:lnSpc>
                  <a:spcPct val="96000"/>
                </a:lnSpc>
              </a:pPr>
              <a:r>
                <a:rPr lang="en-US" sz="700">
                  <a:solidFill>
                    <a:schemeClr val="tx2"/>
                  </a:solidFill>
                  <a:latin typeface="Microsoft Sans Serif"/>
                  <a:cs typeface="Microsoft Sans Serif" panose="020B0604020202020204" pitchFamily="34" charset="0"/>
                </a:rPr>
                <a:t>Designers</a:t>
              </a:r>
            </a:p>
          </p:txBody>
        </p:sp>
        <p:cxnSp>
          <p:nvCxnSpPr>
            <p:cNvPr id="7" name="Straight Arrow Connector 6">
              <a:extLst>
                <a:ext uri="{FF2B5EF4-FFF2-40B4-BE49-F238E27FC236}">
                  <a16:creationId xmlns:a16="http://schemas.microsoft.com/office/drawing/2014/main" id="{F918558E-B62A-FE07-70C9-25C565B50AFA}"/>
                </a:ext>
              </a:extLst>
            </p:cNvPr>
            <p:cNvCxnSpPr>
              <a:cxnSpLocks/>
              <a:stCxn id="11" idx="3"/>
              <a:endCxn id="5" idx="1"/>
            </p:cNvCxnSpPr>
            <p:nvPr/>
          </p:nvCxnSpPr>
          <p:spPr>
            <a:xfrm flipV="1">
              <a:off x="3021290" y="2164774"/>
              <a:ext cx="426519" cy="9370"/>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grpSp>
      <p:sp>
        <p:nvSpPr>
          <p:cNvPr id="34" name="Flowchart: Multidocument 33">
            <a:extLst>
              <a:ext uri="{FF2B5EF4-FFF2-40B4-BE49-F238E27FC236}">
                <a16:creationId xmlns:a16="http://schemas.microsoft.com/office/drawing/2014/main" id="{486BE135-9209-F8E1-948F-A9CFE3F555C5}"/>
              </a:ext>
            </a:extLst>
          </p:cNvPr>
          <p:cNvSpPr/>
          <p:nvPr/>
        </p:nvSpPr>
        <p:spPr>
          <a:xfrm>
            <a:off x="2365273" y="3414313"/>
            <a:ext cx="698023" cy="735650"/>
          </a:xfrm>
          <a:prstGeom prst="flowChartMultidocumen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000" dirty="0">
                <a:solidFill>
                  <a:schemeClr val="bg1"/>
                </a:solidFill>
                <a:latin typeface="Microsoft Sans Serif"/>
                <a:cs typeface="Microsoft Sans Serif" panose="020B0604020202020204" pitchFamily="34" charset="0"/>
              </a:rPr>
              <a:t>PSS Models</a:t>
            </a:r>
          </a:p>
        </p:txBody>
      </p:sp>
      <p:grpSp>
        <p:nvGrpSpPr>
          <p:cNvPr id="90" name="Group 89">
            <a:extLst>
              <a:ext uri="{FF2B5EF4-FFF2-40B4-BE49-F238E27FC236}">
                <a16:creationId xmlns:a16="http://schemas.microsoft.com/office/drawing/2014/main" id="{776E8831-7E74-6C4C-A8F7-29BF63C7D797}"/>
              </a:ext>
            </a:extLst>
          </p:cNvPr>
          <p:cNvGrpSpPr/>
          <p:nvPr/>
        </p:nvGrpSpPr>
        <p:grpSpPr>
          <a:xfrm>
            <a:off x="3622504" y="4083450"/>
            <a:ext cx="2285485" cy="1431260"/>
            <a:chOff x="3526970" y="4351313"/>
            <a:chExt cx="2285485" cy="1431260"/>
          </a:xfrm>
          <a:effectLst>
            <a:outerShdw blurRad="50800" dist="38100" dir="2700000" algn="tl" rotWithShape="0">
              <a:prstClr val="black">
                <a:alpha val="40000"/>
              </a:prstClr>
            </a:outerShdw>
          </a:effectLst>
        </p:grpSpPr>
        <p:sp>
          <p:nvSpPr>
            <p:cNvPr id="30" name="Flowchart: Magnetic Disk 29">
              <a:extLst>
                <a:ext uri="{FF2B5EF4-FFF2-40B4-BE49-F238E27FC236}">
                  <a16:creationId xmlns:a16="http://schemas.microsoft.com/office/drawing/2014/main" id="{F6369C71-73EA-2CFB-BBFA-E02D2545ABD3}"/>
                </a:ext>
              </a:extLst>
            </p:cNvPr>
            <p:cNvSpPr/>
            <p:nvPr/>
          </p:nvSpPr>
          <p:spPr>
            <a:xfrm>
              <a:off x="4749261" y="4562597"/>
              <a:ext cx="993281" cy="998668"/>
            </a:xfrm>
            <a:prstGeom prst="flowChartMagneticDisk">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Hybrid ENV based verification</a:t>
              </a:r>
            </a:p>
          </p:txBody>
        </p:sp>
        <p:sp>
          <p:nvSpPr>
            <p:cNvPr id="33" name="Rectangle: Rounded Corners 32">
              <a:extLst>
                <a:ext uri="{FF2B5EF4-FFF2-40B4-BE49-F238E27FC236}">
                  <a16:creationId xmlns:a16="http://schemas.microsoft.com/office/drawing/2014/main" id="{2754E6D3-24E0-ED94-0F9D-4BF0B0803A5A}"/>
                </a:ext>
              </a:extLst>
            </p:cNvPr>
            <p:cNvSpPr/>
            <p:nvPr/>
          </p:nvSpPr>
          <p:spPr>
            <a:xfrm>
              <a:off x="3526970" y="4351313"/>
              <a:ext cx="2285485" cy="1431260"/>
            </a:xfrm>
            <a:prstGeom prst="round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err="1">
                <a:solidFill>
                  <a:schemeClr val="bg1"/>
                </a:solidFill>
                <a:latin typeface="Microsoft Sans Serif"/>
                <a:cs typeface="Microsoft Sans Serif" panose="020B0604020202020204" pitchFamily="34" charset="0"/>
              </a:endParaRPr>
            </a:p>
          </p:txBody>
        </p:sp>
        <p:sp>
          <p:nvSpPr>
            <p:cNvPr id="35" name="TextBox 34">
              <a:extLst>
                <a:ext uri="{FF2B5EF4-FFF2-40B4-BE49-F238E27FC236}">
                  <a16:creationId xmlns:a16="http://schemas.microsoft.com/office/drawing/2014/main" id="{AF287E35-4811-46E3-3119-E472B2CF633F}"/>
                </a:ext>
              </a:extLst>
            </p:cNvPr>
            <p:cNvSpPr txBox="1"/>
            <p:nvPr/>
          </p:nvSpPr>
          <p:spPr>
            <a:xfrm>
              <a:off x="4096911" y="5534073"/>
              <a:ext cx="766034" cy="175781"/>
            </a:xfrm>
            <a:prstGeom prst="rect">
              <a:avLst/>
            </a:prstGeom>
          </p:spPr>
          <p:txBody>
            <a:bodyPr wrap="square" lIns="0" tIns="0" rIns="0" bIns="0" rtlCol="0">
              <a:spAutoFit/>
            </a:bodyPr>
            <a:lstStyle/>
            <a:p>
              <a:pPr algn="l">
                <a:lnSpc>
                  <a:spcPct val="96000"/>
                </a:lnSpc>
              </a:pPr>
              <a:r>
                <a:rPr lang="en-US" sz="1100">
                  <a:solidFill>
                    <a:schemeClr val="tx2"/>
                  </a:solidFill>
                  <a:latin typeface="Microsoft Sans Serif"/>
                  <a:cs typeface="Microsoft Sans Serif" panose="020B0604020202020204" pitchFamily="34" charset="0"/>
                </a:rPr>
                <a:t>PSS ENV</a:t>
              </a:r>
            </a:p>
          </p:txBody>
        </p:sp>
        <p:sp>
          <p:nvSpPr>
            <p:cNvPr id="4" name="Flowchart: Multidocument 3">
              <a:extLst>
                <a:ext uri="{FF2B5EF4-FFF2-40B4-BE49-F238E27FC236}">
                  <a16:creationId xmlns:a16="http://schemas.microsoft.com/office/drawing/2014/main" id="{1950520B-37C2-7861-1AD4-E381DEDA14D7}"/>
                </a:ext>
              </a:extLst>
            </p:cNvPr>
            <p:cNvSpPr/>
            <p:nvPr/>
          </p:nvSpPr>
          <p:spPr>
            <a:xfrm>
              <a:off x="3716568" y="4829066"/>
              <a:ext cx="689304" cy="535965"/>
            </a:xfrm>
            <a:prstGeom prst="flowChartMultidocumen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900" dirty="0">
                  <a:solidFill>
                    <a:schemeClr val="bg1"/>
                  </a:solidFill>
                  <a:latin typeface="Microsoft Sans Serif"/>
                  <a:cs typeface="Microsoft Sans Serif" panose="020B0604020202020204" pitchFamily="34" charset="0"/>
                </a:rPr>
                <a:t>C Test output</a:t>
              </a:r>
            </a:p>
          </p:txBody>
        </p:sp>
      </p:grpSp>
      <p:cxnSp>
        <p:nvCxnSpPr>
          <p:cNvPr id="24" name="Connector: Elbow 23">
            <a:extLst>
              <a:ext uri="{FF2B5EF4-FFF2-40B4-BE49-F238E27FC236}">
                <a16:creationId xmlns:a16="http://schemas.microsoft.com/office/drawing/2014/main" id="{BEE59AF3-4419-BBAF-067A-E720FD99CCDB}"/>
              </a:ext>
            </a:extLst>
          </p:cNvPr>
          <p:cNvCxnSpPr>
            <a:stCxn id="42" idx="3"/>
            <a:endCxn id="48" idx="2"/>
          </p:cNvCxnSpPr>
          <p:nvPr/>
        </p:nvCxnSpPr>
        <p:spPr>
          <a:xfrm flipV="1">
            <a:off x="3058749" y="1440858"/>
            <a:ext cx="852250" cy="427709"/>
          </a:xfrm>
          <a:prstGeom prst="bentConnector3">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C2C39CB3-2CC0-49C5-68FA-88771A9D5A7F}"/>
              </a:ext>
            </a:extLst>
          </p:cNvPr>
          <p:cNvCxnSpPr>
            <a:cxnSpLocks/>
            <a:stCxn id="9" idx="3"/>
          </p:cNvCxnSpPr>
          <p:nvPr/>
        </p:nvCxnSpPr>
        <p:spPr>
          <a:xfrm>
            <a:off x="3060444" y="2675806"/>
            <a:ext cx="857790" cy="563201"/>
          </a:xfrm>
          <a:prstGeom prst="bentConnector3">
            <a:avLst>
              <a:gd name="adj1" fmla="val 50000"/>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140A25F3-D356-EB42-7147-113604CB8017}"/>
              </a:ext>
            </a:extLst>
          </p:cNvPr>
          <p:cNvCxnSpPr>
            <a:stCxn id="49" idx="4"/>
            <a:endCxn id="40" idx="3"/>
          </p:cNvCxnSpPr>
          <p:nvPr/>
        </p:nvCxnSpPr>
        <p:spPr>
          <a:xfrm flipV="1">
            <a:off x="4878155" y="1572857"/>
            <a:ext cx="2199028" cy="1932624"/>
          </a:xfrm>
          <a:prstGeom prst="bentConnector3">
            <a:avLst>
              <a:gd name="adj1" fmla="val 62579"/>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BE8016A-E963-90D0-4FE6-BA91E18DB2F2}"/>
              </a:ext>
            </a:extLst>
          </p:cNvPr>
          <p:cNvCxnSpPr>
            <a:cxnSpLocks/>
            <a:stCxn id="49" idx="4"/>
            <a:endCxn id="41" idx="1"/>
          </p:cNvCxnSpPr>
          <p:nvPr/>
        </p:nvCxnSpPr>
        <p:spPr>
          <a:xfrm flipV="1">
            <a:off x="4878155" y="3056298"/>
            <a:ext cx="2124094" cy="449183"/>
          </a:xfrm>
          <a:prstGeom prst="bentConnector3">
            <a:avLst>
              <a:gd name="adj1" fmla="val 65194"/>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B805B093-C8AD-184D-14CB-2ED703FEE468}"/>
              </a:ext>
            </a:extLst>
          </p:cNvPr>
          <p:cNvCxnSpPr>
            <a:cxnSpLocks/>
            <a:stCxn id="49" idx="4"/>
            <a:endCxn id="13" idx="1"/>
          </p:cNvCxnSpPr>
          <p:nvPr/>
        </p:nvCxnSpPr>
        <p:spPr>
          <a:xfrm>
            <a:off x="4878155" y="3505481"/>
            <a:ext cx="2101447" cy="1270585"/>
          </a:xfrm>
          <a:prstGeom prst="bentConnector3">
            <a:avLst>
              <a:gd name="adj1" fmla="val 65357"/>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88" name="Graphic 87" descr="Group outline">
            <a:extLst>
              <a:ext uri="{FF2B5EF4-FFF2-40B4-BE49-F238E27FC236}">
                <a16:creationId xmlns:a16="http://schemas.microsoft.com/office/drawing/2014/main" id="{2185CE1C-C57E-3D94-32DB-BEDB685D54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7611" y="3449390"/>
            <a:ext cx="474074" cy="529580"/>
          </a:xfrm>
          <a:prstGeom prst="rect">
            <a:avLst/>
          </a:prstGeom>
        </p:spPr>
      </p:pic>
      <p:sp>
        <p:nvSpPr>
          <p:cNvPr id="89" name="TextBox 88">
            <a:extLst>
              <a:ext uri="{FF2B5EF4-FFF2-40B4-BE49-F238E27FC236}">
                <a16:creationId xmlns:a16="http://schemas.microsoft.com/office/drawing/2014/main" id="{77C4E981-46B9-9134-E515-32269BEF3643}"/>
              </a:ext>
            </a:extLst>
          </p:cNvPr>
          <p:cNvSpPr txBox="1"/>
          <p:nvPr/>
        </p:nvSpPr>
        <p:spPr>
          <a:xfrm>
            <a:off x="637068" y="3933619"/>
            <a:ext cx="1808973" cy="132985"/>
          </a:xfrm>
          <a:prstGeom prst="rect">
            <a:avLst/>
          </a:prstGeom>
        </p:spPr>
        <p:txBody>
          <a:bodyPr wrap="square" lIns="0" tIns="0" rIns="0" bIns="0" rtlCol="0">
            <a:spAutoFit/>
          </a:bodyPr>
          <a:lstStyle/>
          <a:p>
            <a:pPr algn="l">
              <a:lnSpc>
                <a:spcPct val="96000"/>
              </a:lnSpc>
            </a:pPr>
            <a:r>
              <a:rPr lang="en-US" sz="900" dirty="0">
                <a:solidFill>
                  <a:schemeClr val="tx2"/>
                </a:solidFill>
                <a:latin typeface="Microsoft Sans Serif"/>
                <a:cs typeface="Microsoft Sans Serif" panose="020B0604020202020204" pitchFamily="34" charset="0"/>
              </a:rPr>
              <a:t>DV Engineers</a:t>
            </a:r>
          </a:p>
        </p:txBody>
      </p:sp>
      <p:cxnSp>
        <p:nvCxnSpPr>
          <p:cNvPr id="91" name="Connector: Elbow 90">
            <a:extLst>
              <a:ext uri="{FF2B5EF4-FFF2-40B4-BE49-F238E27FC236}">
                <a16:creationId xmlns:a16="http://schemas.microsoft.com/office/drawing/2014/main" id="{9DA72E8B-5902-C1FE-50C0-146023BCC3DB}"/>
              </a:ext>
            </a:extLst>
          </p:cNvPr>
          <p:cNvCxnSpPr>
            <a:cxnSpLocks/>
            <a:stCxn id="49" idx="3"/>
            <a:endCxn id="4" idx="0"/>
          </p:cNvCxnSpPr>
          <p:nvPr/>
        </p:nvCxnSpPr>
        <p:spPr>
          <a:xfrm rot="5400000">
            <a:off x="4012871" y="4192558"/>
            <a:ext cx="559951" cy="177339"/>
          </a:xfrm>
          <a:prstGeom prst="bentConnector3">
            <a:avLst>
              <a:gd name="adj1" fmla="val 50000"/>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8021C1B8-547B-BF56-4E14-7C4BFDD4CEF6}"/>
              </a:ext>
            </a:extLst>
          </p:cNvPr>
          <p:cNvCxnSpPr>
            <a:cxnSpLocks/>
            <a:stCxn id="34" idx="3"/>
          </p:cNvCxnSpPr>
          <p:nvPr/>
        </p:nvCxnSpPr>
        <p:spPr>
          <a:xfrm flipV="1">
            <a:off x="3063296" y="3647301"/>
            <a:ext cx="798931" cy="134837"/>
          </a:xfrm>
          <a:prstGeom prst="bentConnector3">
            <a:avLst>
              <a:gd name="adj1" fmla="val 50000"/>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CE68A084-746C-C26B-3A76-B67A0835AAD7}"/>
              </a:ext>
            </a:extLst>
          </p:cNvPr>
          <p:cNvCxnSpPr>
            <a:cxnSpLocks/>
            <a:stCxn id="4" idx="3"/>
            <a:endCxn id="30" idx="2"/>
          </p:cNvCxnSpPr>
          <p:nvPr/>
        </p:nvCxnSpPr>
        <p:spPr>
          <a:xfrm flipV="1">
            <a:off x="4501406" y="4794068"/>
            <a:ext cx="343389" cy="35118"/>
          </a:xfrm>
          <a:prstGeom prst="bentConnector3">
            <a:avLst>
              <a:gd name="adj1" fmla="val 50000"/>
            </a:avLst>
          </a:prstGeom>
          <a:ln w="76200" cap="rnd">
            <a:solidFill>
              <a:schemeClr val="accent6">
                <a:lumMod val="60000"/>
                <a:lumOff val="40000"/>
              </a:schemeClr>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A05D615-E8AD-50BB-CE62-2D08740892A0}"/>
              </a:ext>
            </a:extLst>
          </p:cNvPr>
          <p:cNvSpPr txBox="1"/>
          <p:nvPr/>
        </p:nvSpPr>
        <p:spPr>
          <a:xfrm>
            <a:off x="214048" y="810572"/>
            <a:ext cx="3169599" cy="938719"/>
          </a:xfrm>
          <a:prstGeom prst="rect">
            <a:avLst/>
          </a:prstGeom>
          <a:noFill/>
        </p:spPr>
        <p:txBody>
          <a:bodyPr wrap="square" rtlCol="0">
            <a:spAutoFit/>
          </a:bodyPr>
          <a:lstStyle/>
          <a:p>
            <a:r>
              <a:rPr lang="en-US" sz="1100" dirty="0"/>
              <a:t>Register structural description converted to PSS Reg model</a:t>
            </a:r>
          </a:p>
          <a:p>
            <a:r>
              <a:rPr lang="en-US" sz="1100" dirty="0"/>
              <a:t>Designers Author sequences in PSS instead of natural language</a:t>
            </a:r>
          </a:p>
          <a:p>
            <a:endParaRPr lang="en-US" sz="1100" dirty="0"/>
          </a:p>
        </p:txBody>
      </p:sp>
      <p:cxnSp>
        <p:nvCxnSpPr>
          <p:cNvPr id="106" name="Connector: Elbow 105">
            <a:extLst>
              <a:ext uri="{FF2B5EF4-FFF2-40B4-BE49-F238E27FC236}">
                <a16:creationId xmlns:a16="http://schemas.microsoft.com/office/drawing/2014/main" id="{CCF3E5E2-CD10-F879-D6F6-EC8815CC1E5A}"/>
              </a:ext>
            </a:extLst>
          </p:cNvPr>
          <p:cNvCxnSpPr>
            <a:cxnSpLocks/>
            <a:stCxn id="48" idx="3"/>
            <a:endCxn id="43" idx="0"/>
          </p:cNvCxnSpPr>
          <p:nvPr/>
        </p:nvCxnSpPr>
        <p:spPr>
          <a:xfrm rot="16200000" flipH="1">
            <a:off x="4608192" y="1558464"/>
            <a:ext cx="353974" cy="755078"/>
          </a:xfrm>
          <a:prstGeom prst="bentConnector3">
            <a:avLst>
              <a:gd name="adj1" fmla="val 50000"/>
            </a:avLst>
          </a:prstGeom>
          <a:ln w="57150">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262D6A4B-3472-31A6-06DC-A4D6797BB043}"/>
              </a:ext>
            </a:extLst>
          </p:cNvPr>
          <p:cNvCxnSpPr>
            <a:cxnSpLocks/>
            <a:stCxn id="43" idx="2"/>
            <a:endCxn id="49" idx="1"/>
          </p:cNvCxnSpPr>
          <p:nvPr/>
        </p:nvCxnSpPr>
        <p:spPr>
          <a:xfrm rot="5400000">
            <a:off x="4555016" y="2506505"/>
            <a:ext cx="329705" cy="676705"/>
          </a:xfrm>
          <a:prstGeom prst="bentConnector3">
            <a:avLst>
              <a:gd name="adj1" fmla="val 50000"/>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2F3FDAD4-4BAA-C9B1-4F4D-A65995FDCD2E}"/>
              </a:ext>
            </a:extLst>
          </p:cNvPr>
          <p:cNvSpPr txBox="1"/>
          <p:nvPr/>
        </p:nvSpPr>
        <p:spPr>
          <a:xfrm>
            <a:off x="235286" y="4376762"/>
            <a:ext cx="3169599" cy="1107996"/>
          </a:xfrm>
          <a:prstGeom prst="rect">
            <a:avLst/>
          </a:prstGeom>
          <a:noFill/>
        </p:spPr>
        <p:txBody>
          <a:bodyPr wrap="square" rtlCol="0">
            <a:spAutoFit/>
          </a:bodyPr>
          <a:lstStyle/>
          <a:p>
            <a:r>
              <a:rPr lang="en-US" sz="1100" dirty="0"/>
              <a:t>DV ENVs that are built using PSS can integrate the PSS HW sequences as realization layer of their model </a:t>
            </a:r>
          </a:p>
          <a:p>
            <a:r>
              <a:rPr lang="en-US" sz="1100" dirty="0"/>
              <a:t>Scenario models couple with initialization actions built using the HW Seq as building blocks</a:t>
            </a:r>
          </a:p>
          <a:p>
            <a:endParaRPr lang="en-US" sz="1100" dirty="0"/>
          </a:p>
        </p:txBody>
      </p:sp>
      <p:sp>
        <p:nvSpPr>
          <p:cNvPr id="139" name="TextBox 138">
            <a:extLst>
              <a:ext uri="{FF2B5EF4-FFF2-40B4-BE49-F238E27FC236}">
                <a16:creationId xmlns:a16="http://schemas.microsoft.com/office/drawing/2014/main" id="{34F7EA57-2C9B-6F4C-D00B-22BC360A2588}"/>
              </a:ext>
            </a:extLst>
          </p:cNvPr>
          <p:cNvSpPr txBox="1"/>
          <p:nvPr/>
        </p:nvSpPr>
        <p:spPr>
          <a:xfrm>
            <a:off x="9561464" y="1025558"/>
            <a:ext cx="2416488" cy="938719"/>
          </a:xfrm>
          <a:prstGeom prst="rect">
            <a:avLst/>
          </a:prstGeom>
          <a:noFill/>
        </p:spPr>
        <p:txBody>
          <a:bodyPr wrap="square" rtlCol="0">
            <a:spAutoFit/>
          </a:bodyPr>
          <a:lstStyle/>
          <a:p>
            <a:r>
              <a:rPr lang="en-US" sz="1100" dirty="0"/>
              <a:t>ENV where a processor in RTL drives stimulus. Scenario is a proc executable that is run in a Simulation, Emulation, prototyping or Silicon ENV</a:t>
            </a:r>
          </a:p>
          <a:p>
            <a:endParaRPr lang="en-US" sz="1100" dirty="0"/>
          </a:p>
        </p:txBody>
      </p:sp>
      <p:sp>
        <p:nvSpPr>
          <p:cNvPr id="140" name="TextBox 139">
            <a:extLst>
              <a:ext uri="{FF2B5EF4-FFF2-40B4-BE49-F238E27FC236}">
                <a16:creationId xmlns:a16="http://schemas.microsoft.com/office/drawing/2014/main" id="{3C7DF84F-013E-4A2D-19FA-D5D4EF587D9A}"/>
              </a:ext>
            </a:extLst>
          </p:cNvPr>
          <p:cNvSpPr txBox="1"/>
          <p:nvPr/>
        </p:nvSpPr>
        <p:spPr>
          <a:xfrm>
            <a:off x="9552565" y="2566762"/>
            <a:ext cx="2416488" cy="938719"/>
          </a:xfrm>
          <a:prstGeom prst="rect">
            <a:avLst/>
          </a:prstGeom>
          <a:noFill/>
        </p:spPr>
        <p:txBody>
          <a:bodyPr wrap="square" rtlCol="0">
            <a:spAutoFit/>
          </a:bodyPr>
          <a:lstStyle/>
          <a:p>
            <a:r>
              <a:rPr lang="en-US" sz="1100" dirty="0"/>
              <a:t>ENV where the scenario and initialization sequences are driven using a TB component such as an UVM Agent</a:t>
            </a:r>
          </a:p>
          <a:p>
            <a:endParaRPr lang="en-US" sz="1100" dirty="0"/>
          </a:p>
        </p:txBody>
      </p:sp>
      <p:sp>
        <p:nvSpPr>
          <p:cNvPr id="141" name="TextBox 140">
            <a:extLst>
              <a:ext uri="{FF2B5EF4-FFF2-40B4-BE49-F238E27FC236}">
                <a16:creationId xmlns:a16="http://schemas.microsoft.com/office/drawing/2014/main" id="{51666B9C-A171-05B5-4022-09EB8B70F60C}"/>
              </a:ext>
            </a:extLst>
          </p:cNvPr>
          <p:cNvSpPr txBox="1"/>
          <p:nvPr/>
        </p:nvSpPr>
        <p:spPr>
          <a:xfrm>
            <a:off x="9570291" y="4238979"/>
            <a:ext cx="2416488" cy="769441"/>
          </a:xfrm>
          <a:prstGeom prst="rect">
            <a:avLst/>
          </a:prstGeom>
          <a:noFill/>
        </p:spPr>
        <p:txBody>
          <a:bodyPr wrap="square" rtlCol="0">
            <a:spAutoFit/>
          </a:bodyPr>
          <a:lstStyle/>
          <a:p>
            <a:r>
              <a:rPr lang="en-US" sz="1100" dirty="0"/>
              <a:t>FW reference generated where tool generated output cannot be currently used directly as Production code</a:t>
            </a:r>
          </a:p>
          <a:p>
            <a:endParaRPr lang="en-US" sz="1100" dirty="0"/>
          </a:p>
        </p:txBody>
      </p:sp>
      <p:sp>
        <p:nvSpPr>
          <p:cNvPr id="142" name="TextBox 141">
            <a:extLst>
              <a:ext uri="{FF2B5EF4-FFF2-40B4-BE49-F238E27FC236}">
                <a16:creationId xmlns:a16="http://schemas.microsoft.com/office/drawing/2014/main" id="{9B213210-F49E-6C94-68A0-220780D17150}"/>
              </a:ext>
            </a:extLst>
          </p:cNvPr>
          <p:cNvSpPr txBox="1"/>
          <p:nvPr/>
        </p:nvSpPr>
        <p:spPr>
          <a:xfrm>
            <a:off x="5217289" y="3009635"/>
            <a:ext cx="999249" cy="523220"/>
          </a:xfrm>
          <a:prstGeom prst="rect">
            <a:avLst/>
          </a:prstGeom>
          <a:noFill/>
        </p:spPr>
        <p:txBody>
          <a:bodyPr wrap="square" rtlCol="0">
            <a:spAutoFit/>
          </a:bodyPr>
          <a:lstStyle/>
          <a:p>
            <a:r>
              <a:rPr lang="en-US" sz="1400" b="1" dirty="0"/>
              <a:t>EXPORT MODE</a:t>
            </a:r>
          </a:p>
        </p:txBody>
      </p:sp>
      <p:sp>
        <p:nvSpPr>
          <p:cNvPr id="143" name="TextBox 142">
            <a:extLst>
              <a:ext uri="{FF2B5EF4-FFF2-40B4-BE49-F238E27FC236}">
                <a16:creationId xmlns:a16="http://schemas.microsoft.com/office/drawing/2014/main" id="{0958654C-21F2-93B6-D167-969F2E98F843}"/>
              </a:ext>
            </a:extLst>
          </p:cNvPr>
          <p:cNvSpPr txBox="1"/>
          <p:nvPr/>
        </p:nvSpPr>
        <p:spPr>
          <a:xfrm>
            <a:off x="4348598" y="4036957"/>
            <a:ext cx="1586463" cy="307777"/>
          </a:xfrm>
          <a:prstGeom prst="rect">
            <a:avLst/>
          </a:prstGeom>
          <a:noFill/>
        </p:spPr>
        <p:txBody>
          <a:bodyPr wrap="square" rtlCol="0">
            <a:spAutoFit/>
          </a:bodyPr>
          <a:lstStyle/>
          <a:p>
            <a:r>
              <a:rPr lang="en-US" sz="1400" b="1" dirty="0"/>
              <a:t>SOLVE-GEN MODE</a:t>
            </a:r>
          </a:p>
        </p:txBody>
      </p:sp>
    </p:spTree>
    <p:extLst>
      <p:ext uri="{BB962C8B-B14F-4D97-AF65-F5344CB8AC3E}">
        <p14:creationId xmlns:p14="http://schemas.microsoft.com/office/powerpoint/2010/main" val="261194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additive="base">
                                        <p:cTn id="13" dur="500" fill="hold"/>
                                        <p:tgtEl>
                                          <p:spTgt spid="105"/>
                                        </p:tgtEl>
                                        <p:attrNameLst>
                                          <p:attrName>ppt_x</p:attrName>
                                        </p:attrNameLst>
                                      </p:cBhvr>
                                      <p:tavLst>
                                        <p:tav tm="0">
                                          <p:val>
                                            <p:strVal val="#ppt_x"/>
                                          </p:val>
                                        </p:tav>
                                        <p:tav tm="100000">
                                          <p:val>
                                            <p:strVal val="#ppt_x"/>
                                          </p:val>
                                        </p:tav>
                                      </p:tavLst>
                                    </p:anim>
                                    <p:anim calcmode="lin" valueType="num">
                                      <p:cBhvr additive="base">
                                        <p:cTn id="1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fill="hold"/>
                                        <p:tgtEl>
                                          <p:spTgt spid="106"/>
                                        </p:tgtEl>
                                        <p:attrNameLst>
                                          <p:attrName>ppt_x</p:attrName>
                                        </p:attrNameLst>
                                      </p:cBhvr>
                                      <p:tavLst>
                                        <p:tav tm="0">
                                          <p:val>
                                            <p:strVal val="#ppt_x"/>
                                          </p:val>
                                        </p:tav>
                                        <p:tav tm="100000">
                                          <p:val>
                                            <p:strVal val="#ppt_x"/>
                                          </p:val>
                                        </p:tav>
                                      </p:tavLst>
                                    </p:anim>
                                    <p:anim calcmode="lin" valueType="num">
                                      <p:cBhvr additive="base">
                                        <p:cTn id="28" dur="500" fill="hold"/>
                                        <p:tgtEl>
                                          <p:spTgt spid="10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additive="base">
                                        <p:cTn id="37" dur="500" fill="hold"/>
                                        <p:tgtEl>
                                          <p:spTgt spid="109"/>
                                        </p:tgtEl>
                                        <p:attrNameLst>
                                          <p:attrName>ppt_x</p:attrName>
                                        </p:attrNameLst>
                                      </p:cBhvr>
                                      <p:tavLst>
                                        <p:tav tm="0">
                                          <p:val>
                                            <p:strVal val="#ppt_x"/>
                                          </p:val>
                                        </p:tav>
                                        <p:tav tm="100000">
                                          <p:val>
                                            <p:strVal val="#ppt_x"/>
                                          </p:val>
                                        </p:tav>
                                      </p:tavLst>
                                    </p:anim>
                                    <p:anim calcmode="lin" valueType="num">
                                      <p:cBhvr additive="base">
                                        <p:cTn id="38" dur="500" fill="hold"/>
                                        <p:tgtEl>
                                          <p:spTgt spid="10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additive="base">
                                        <p:cTn id="51" dur="500" fill="hold"/>
                                        <p:tgtEl>
                                          <p:spTgt spid="91"/>
                                        </p:tgtEl>
                                        <p:attrNameLst>
                                          <p:attrName>ppt_x</p:attrName>
                                        </p:attrNameLst>
                                      </p:cBhvr>
                                      <p:tavLst>
                                        <p:tav tm="0">
                                          <p:val>
                                            <p:strVal val="#ppt_x"/>
                                          </p:val>
                                        </p:tav>
                                        <p:tav tm="100000">
                                          <p:val>
                                            <p:strVal val="#ppt_x"/>
                                          </p:val>
                                        </p:tav>
                                      </p:tavLst>
                                    </p:anim>
                                    <p:anim calcmode="lin" valueType="num">
                                      <p:cBhvr additive="base">
                                        <p:cTn id="5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8"/>
                                        </p:tgtEl>
                                        <p:attrNameLst>
                                          <p:attrName>style.visibility</p:attrName>
                                        </p:attrNameLst>
                                      </p:cBhvr>
                                      <p:to>
                                        <p:strVal val="visible"/>
                                      </p:to>
                                    </p:set>
                                    <p:anim calcmode="lin" valueType="num">
                                      <p:cBhvr additive="base">
                                        <p:cTn id="57" dur="500" fill="hold"/>
                                        <p:tgtEl>
                                          <p:spTgt spid="138"/>
                                        </p:tgtEl>
                                        <p:attrNameLst>
                                          <p:attrName>ppt_x</p:attrName>
                                        </p:attrNameLst>
                                      </p:cBhvr>
                                      <p:tavLst>
                                        <p:tav tm="0">
                                          <p:val>
                                            <p:strVal val="#ppt_x"/>
                                          </p:val>
                                        </p:tav>
                                        <p:tav tm="100000">
                                          <p:val>
                                            <p:strVal val="#ppt_x"/>
                                          </p:val>
                                        </p:tav>
                                      </p:tavLst>
                                    </p:anim>
                                    <p:anim calcmode="lin" valueType="num">
                                      <p:cBhvr additive="base">
                                        <p:cTn id="5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500" fill="hold"/>
                                        <p:tgtEl>
                                          <p:spTgt spid="94"/>
                                        </p:tgtEl>
                                        <p:attrNameLst>
                                          <p:attrName>ppt_x</p:attrName>
                                        </p:attrNameLst>
                                      </p:cBhvr>
                                      <p:tavLst>
                                        <p:tav tm="0">
                                          <p:val>
                                            <p:strVal val="#ppt_x"/>
                                          </p:val>
                                        </p:tav>
                                        <p:tav tm="100000">
                                          <p:val>
                                            <p:strVal val="#ppt_x"/>
                                          </p:val>
                                        </p:tav>
                                      </p:tavLst>
                                    </p:anim>
                                    <p:anim calcmode="lin" valueType="num">
                                      <p:cBhvr additive="base">
                                        <p:cTn id="68" dur="500" fill="hold"/>
                                        <p:tgtEl>
                                          <p:spTgt spid="9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3"/>
                                        </p:tgtEl>
                                        <p:attrNameLst>
                                          <p:attrName>style.visibility</p:attrName>
                                        </p:attrNameLst>
                                      </p:cBhvr>
                                      <p:to>
                                        <p:strVal val="visible"/>
                                      </p:to>
                                    </p:set>
                                    <p:anim calcmode="lin" valueType="num">
                                      <p:cBhvr additive="base">
                                        <p:cTn id="71" dur="500" fill="hold"/>
                                        <p:tgtEl>
                                          <p:spTgt spid="143"/>
                                        </p:tgtEl>
                                        <p:attrNameLst>
                                          <p:attrName>ppt_x</p:attrName>
                                        </p:attrNameLst>
                                      </p:cBhvr>
                                      <p:tavLst>
                                        <p:tav tm="0">
                                          <p:val>
                                            <p:strVal val="#ppt_x"/>
                                          </p:val>
                                        </p:tav>
                                        <p:tav tm="100000">
                                          <p:val>
                                            <p:strVal val="#ppt_x"/>
                                          </p:val>
                                        </p:tav>
                                      </p:tavLst>
                                    </p:anim>
                                    <p:anim calcmode="lin" valueType="num">
                                      <p:cBhvr additive="base">
                                        <p:cTn id="72" dur="500" fill="hold"/>
                                        <p:tgtEl>
                                          <p:spTgt spid="14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2"/>
                                        </p:tgtEl>
                                        <p:attrNameLst>
                                          <p:attrName>style.visibility</p:attrName>
                                        </p:attrNameLst>
                                      </p:cBhvr>
                                      <p:to>
                                        <p:strVal val="visible"/>
                                      </p:to>
                                    </p:set>
                                    <p:anim calcmode="lin" valueType="num">
                                      <p:cBhvr additive="base">
                                        <p:cTn id="81" dur="500" fill="hold"/>
                                        <p:tgtEl>
                                          <p:spTgt spid="142"/>
                                        </p:tgtEl>
                                        <p:attrNameLst>
                                          <p:attrName>ppt_x</p:attrName>
                                        </p:attrNameLst>
                                      </p:cBhvr>
                                      <p:tavLst>
                                        <p:tav tm="0">
                                          <p:val>
                                            <p:strVal val="#ppt_x"/>
                                          </p:val>
                                        </p:tav>
                                        <p:tav tm="100000">
                                          <p:val>
                                            <p:strVal val="#ppt_x"/>
                                          </p:val>
                                        </p:tav>
                                      </p:tavLst>
                                    </p:anim>
                                    <p:anim calcmode="lin" valueType="num">
                                      <p:cBhvr additive="base">
                                        <p:cTn id="82"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500" fill="hold"/>
                                        <p:tgtEl>
                                          <p:spTgt spid="52"/>
                                        </p:tgtEl>
                                        <p:attrNameLst>
                                          <p:attrName>ppt_x</p:attrName>
                                        </p:attrNameLst>
                                      </p:cBhvr>
                                      <p:tavLst>
                                        <p:tav tm="0">
                                          <p:val>
                                            <p:strVal val="#ppt_x"/>
                                          </p:val>
                                        </p:tav>
                                        <p:tav tm="100000">
                                          <p:val>
                                            <p:strVal val="#ppt_x"/>
                                          </p:val>
                                        </p:tav>
                                      </p:tavLst>
                                    </p:anim>
                                    <p:anim calcmode="lin" valueType="num">
                                      <p:cBhvr additive="base">
                                        <p:cTn id="88" dur="500" fill="hold"/>
                                        <p:tgtEl>
                                          <p:spTgt spid="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fill="hold"/>
                                        <p:tgtEl>
                                          <p:spTgt spid="73"/>
                                        </p:tgtEl>
                                        <p:attrNameLst>
                                          <p:attrName>ppt_x</p:attrName>
                                        </p:attrNameLst>
                                      </p:cBhvr>
                                      <p:tavLst>
                                        <p:tav tm="0">
                                          <p:val>
                                            <p:strVal val="#ppt_x"/>
                                          </p:val>
                                        </p:tav>
                                        <p:tav tm="100000">
                                          <p:val>
                                            <p:strVal val="#ppt_x"/>
                                          </p:val>
                                        </p:tav>
                                      </p:tavLst>
                                    </p:anim>
                                    <p:anim calcmode="lin" valueType="num">
                                      <p:cBhvr additive="base">
                                        <p:cTn id="9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additive="base">
                                        <p:cTn id="97" dur="500" fill="hold"/>
                                        <p:tgtEl>
                                          <p:spTgt spid="53"/>
                                        </p:tgtEl>
                                        <p:attrNameLst>
                                          <p:attrName>ppt_x</p:attrName>
                                        </p:attrNameLst>
                                      </p:cBhvr>
                                      <p:tavLst>
                                        <p:tav tm="0">
                                          <p:val>
                                            <p:strVal val="#ppt_x"/>
                                          </p:val>
                                        </p:tav>
                                        <p:tav tm="100000">
                                          <p:val>
                                            <p:strVal val="#ppt_x"/>
                                          </p:val>
                                        </p:tav>
                                      </p:tavLst>
                                    </p:anim>
                                    <p:anim calcmode="lin" valueType="num">
                                      <p:cBhvr additive="base">
                                        <p:cTn id="98" dur="500" fill="hold"/>
                                        <p:tgtEl>
                                          <p:spTgt spid="5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4"/>
                                        </p:tgtEl>
                                        <p:attrNameLst>
                                          <p:attrName>style.visibility</p:attrName>
                                        </p:attrNameLst>
                                      </p:cBhvr>
                                      <p:to>
                                        <p:strVal val="visible"/>
                                      </p:to>
                                    </p:set>
                                    <p:anim calcmode="lin" valueType="num">
                                      <p:cBhvr additive="base">
                                        <p:cTn id="101" dur="500" fill="hold"/>
                                        <p:tgtEl>
                                          <p:spTgt spid="74"/>
                                        </p:tgtEl>
                                        <p:attrNameLst>
                                          <p:attrName>ppt_x</p:attrName>
                                        </p:attrNameLst>
                                      </p:cBhvr>
                                      <p:tavLst>
                                        <p:tav tm="0">
                                          <p:val>
                                            <p:strVal val="#ppt_x"/>
                                          </p:val>
                                        </p:tav>
                                        <p:tav tm="100000">
                                          <p:val>
                                            <p:strVal val="#ppt_x"/>
                                          </p:val>
                                        </p:tav>
                                      </p:tavLst>
                                    </p:anim>
                                    <p:anim calcmode="lin" valueType="num">
                                      <p:cBhvr additive="base">
                                        <p:cTn id="10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ppt_x"/>
                                          </p:val>
                                        </p:tav>
                                        <p:tav tm="100000">
                                          <p:val>
                                            <p:strVal val="#ppt_x"/>
                                          </p:val>
                                        </p:tav>
                                      </p:tavLst>
                                    </p:anim>
                                    <p:anim calcmode="lin" valueType="num">
                                      <p:cBhvr additive="base">
                                        <p:cTn id="11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animBg="1"/>
      <p:bldP spid="49" grpId="0" animBg="1"/>
      <p:bldP spid="34" grpId="0" animBg="1"/>
      <p:bldP spid="105" grpId="0"/>
      <p:bldP spid="138" grpId="0"/>
      <p:bldP spid="142" grpId="0"/>
      <p:bldP spid="1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9C264090-6F00-4DA2-B9B5-74A93A626D6C}"/>
              </a:ext>
            </a:extLst>
          </p:cNvPr>
          <p:cNvSpPr txBox="1">
            <a:spLocks/>
          </p:cNvSpPr>
          <p:nvPr/>
        </p:nvSpPr>
        <p:spPr>
          <a:xfrm>
            <a:off x="217815" y="188984"/>
            <a:ext cx="5189453" cy="595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Shifting Left with PSS             </a:t>
            </a:r>
            <a:endParaRPr lang="en-US" sz="2400" dirty="0">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81F2D0F2-60FA-47E9-8FD1-D80D6B8F15FE}"/>
              </a:ext>
            </a:extLst>
          </p:cNvPr>
          <p:cNvSpPr txBox="1">
            <a:spLocks/>
          </p:cNvSpPr>
          <p:nvPr/>
        </p:nvSpPr>
        <p:spPr bwMode="gray">
          <a:xfrm>
            <a:off x="336140" y="811288"/>
            <a:ext cx="5365776" cy="139847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1" fontAlgn="base" hangingPunct="1">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chemeClr val="tx1"/>
                </a:solidFill>
                <a:latin typeface="+mn-lt"/>
              </a:defRPr>
            </a:lvl2pPr>
            <a:lvl3pPr marL="561975" indent="-179388" algn="l" rtl="0" eaLnBrk="1" fontAlgn="base" hangingPunct="1">
              <a:spcBef>
                <a:spcPct val="30000"/>
              </a:spcBef>
              <a:spcAft>
                <a:spcPct val="0"/>
              </a:spcAft>
              <a:buClr>
                <a:schemeClr val="accent1"/>
              </a:buClr>
              <a:buChar char="-"/>
              <a:defRPr sz="1600">
                <a:solidFill>
                  <a:schemeClr val="tx1"/>
                </a:solidFill>
                <a:latin typeface="+mn-lt"/>
              </a:defRPr>
            </a:lvl3pPr>
            <a:lvl4pPr marL="768350" indent="-204788" algn="l" rtl="0" eaLnBrk="1" fontAlgn="base" hangingPunct="1">
              <a:spcBef>
                <a:spcPct val="30000"/>
              </a:spcBef>
              <a:spcAft>
                <a:spcPct val="0"/>
              </a:spcAft>
              <a:buClr>
                <a:schemeClr val="accent1"/>
              </a:buClr>
              <a:buChar char="-"/>
              <a:defRPr sz="1600">
                <a:solidFill>
                  <a:schemeClr val="tx1"/>
                </a:solidFill>
                <a:latin typeface="+mn-lt"/>
              </a:defRPr>
            </a:lvl4pPr>
            <a:lvl5pPr marL="1050925" indent="-168275" algn="l" rtl="0" eaLnBrk="1" fontAlgn="base" hangingPunct="1">
              <a:spcBef>
                <a:spcPct val="40000"/>
              </a:spcBef>
              <a:spcAft>
                <a:spcPct val="0"/>
              </a:spcAft>
              <a:buClr>
                <a:schemeClr val="accent1"/>
              </a:buClr>
              <a:buFont typeface="Symbol" pitchFamily="18"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ct val="100000"/>
              </a:lnSpc>
              <a:spcBef>
                <a:spcPct val="60000"/>
              </a:spcBef>
              <a:spcAft>
                <a:spcPct val="0"/>
              </a:spcAft>
              <a:buClr>
                <a:srgbClr val="0061B2"/>
              </a:buClr>
              <a:buSzTx/>
              <a:buFont typeface="Wingdings" pitchFamily="2" charset="2"/>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Typical PSS environment:</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Hierarchy of abstract models – SoC, </a:t>
            </a:r>
            <a:r>
              <a:rPr kumimoji="0" lang="en-US" sz="1800" b="0" i="0" u="none" strike="noStrike" kern="0" cap="none" spc="0" normalizeH="0" baseline="0" noProof="0" dirty="0" err="1">
                <a:ln>
                  <a:noFill/>
                </a:ln>
                <a:solidFill>
                  <a:srgbClr val="000000"/>
                </a:solidFill>
                <a:effectLst/>
                <a:uLnTx/>
                <a:uFillTx/>
                <a:latin typeface="Arial"/>
              </a:rPr>
              <a:t>SubSys</a:t>
            </a:r>
            <a:r>
              <a:rPr kumimoji="0" lang="en-US" sz="1800" b="0" i="0" u="none" strike="noStrike" kern="0" cap="none" spc="0" normalizeH="0" baseline="0" noProof="0" dirty="0">
                <a:ln>
                  <a:noFill/>
                </a:ln>
                <a:solidFill>
                  <a:srgbClr val="000000"/>
                </a:solidFill>
                <a:effectLst/>
                <a:uLnTx/>
                <a:uFillTx/>
                <a:latin typeface="Arial"/>
              </a:rPr>
              <a:t>, IP</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Residing on top of Test Realization Layer</a:t>
            </a:r>
          </a:p>
        </p:txBody>
      </p:sp>
      <p:pic>
        <p:nvPicPr>
          <p:cNvPr id="8" name="Picture 7">
            <a:extLst>
              <a:ext uri="{FF2B5EF4-FFF2-40B4-BE49-F238E27FC236}">
                <a16:creationId xmlns:a16="http://schemas.microsoft.com/office/drawing/2014/main" id="{384FA306-B236-4645-9A3C-56BF43EE19ED}"/>
              </a:ext>
            </a:extLst>
          </p:cNvPr>
          <p:cNvPicPr>
            <a:picLocks noChangeAspect="1"/>
          </p:cNvPicPr>
          <p:nvPr/>
        </p:nvPicPr>
        <p:blipFill>
          <a:blip r:embed="rId2"/>
          <a:stretch>
            <a:fillRect/>
          </a:stretch>
        </p:blipFill>
        <p:spPr>
          <a:xfrm>
            <a:off x="98629" y="2293486"/>
            <a:ext cx="4912584" cy="3489935"/>
          </a:xfrm>
          <a:prstGeom prst="rect">
            <a:avLst/>
          </a:prstGeom>
        </p:spPr>
      </p:pic>
      <p:grpSp>
        <p:nvGrpSpPr>
          <p:cNvPr id="9" name="Group 8">
            <a:extLst>
              <a:ext uri="{FF2B5EF4-FFF2-40B4-BE49-F238E27FC236}">
                <a16:creationId xmlns:a16="http://schemas.microsoft.com/office/drawing/2014/main" id="{216FFD2C-90BF-4A3E-8071-A4D202AF1A78}"/>
              </a:ext>
            </a:extLst>
          </p:cNvPr>
          <p:cNvGrpSpPr/>
          <p:nvPr/>
        </p:nvGrpSpPr>
        <p:grpSpPr>
          <a:xfrm>
            <a:off x="4191442" y="872782"/>
            <a:ext cx="7873047" cy="2097333"/>
            <a:chOff x="4191442" y="872782"/>
            <a:chExt cx="7873047" cy="2097333"/>
          </a:xfrm>
        </p:grpSpPr>
        <p:sp>
          <p:nvSpPr>
            <p:cNvPr id="10" name="Flowchart: Alternate Process 9">
              <a:extLst>
                <a:ext uri="{FF2B5EF4-FFF2-40B4-BE49-F238E27FC236}">
                  <a16:creationId xmlns:a16="http://schemas.microsoft.com/office/drawing/2014/main" id="{C920538E-0279-4E3D-944B-55B9E0F8ADEC}"/>
                </a:ext>
              </a:extLst>
            </p:cNvPr>
            <p:cNvSpPr/>
            <p:nvPr/>
          </p:nvSpPr>
          <p:spPr bwMode="auto">
            <a:xfrm>
              <a:off x="5701916" y="872782"/>
              <a:ext cx="6362573" cy="2097333"/>
            </a:xfrm>
            <a:prstGeom prst="flowChartAlternateProcess">
              <a:avLst/>
            </a:prstGeom>
            <a:solidFill>
              <a:srgbClr val="92D050">
                <a:alpha val="58000"/>
              </a:srgbClr>
            </a:solidFill>
            <a:ln w="3175">
              <a:solidFill>
                <a:srgbClr val="000000"/>
              </a:solidFill>
              <a:miter lim="800000"/>
              <a:headEnd/>
              <a:tailEnd/>
            </a:ln>
          </p:spPr>
          <p:txBody>
            <a:bodyPr wrap="none" anchor="t"/>
            <a:lstStyle/>
            <a:p>
              <a:pPr lvl="0" algn="ctr">
                <a:defRPr/>
              </a:pPr>
              <a:r>
                <a:rPr lang="en-US" sz="1600" b="1" kern="0" dirty="0">
                  <a:solidFill>
                    <a:srgbClr val="000000"/>
                  </a:solidFill>
                  <a:ea typeface="ＭＳ Ｐゴシック" pitchFamily="34" charset="-128"/>
                  <a:cs typeface="Aharoni" panose="02010803020104030203" pitchFamily="2" charset="-79"/>
                </a:rPr>
                <a:t>Scenario Modeling Layer: Abstract Description of Behaviors</a:t>
              </a:r>
            </a:p>
            <a:p>
              <a:pPr marL="171450" indent="-171450" algn="just">
                <a:buFont typeface="Arial" panose="020B0604020202020204" pitchFamily="34" charset="0"/>
                <a:buChar char="•"/>
                <a:defRPr/>
              </a:pPr>
              <a:r>
                <a:rPr lang="en-US" sz="1600" kern="0" dirty="0">
                  <a:solidFill>
                    <a:srgbClr val="000000"/>
                  </a:solidFill>
                  <a:ea typeface="ＭＳ Ｐゴシック" pitchFamily="34" charset="-128"/>
                  <a:cs typeface="Aharoni" panose="02010803020104030203" pitchFamily="2" charset="-79"/>
                </a:rPr>
                <a:t>Captures Use-Case Scenarios and Leaf (atomic) Behaviors</a:t>
              </a:r>
            </a:p>
            <a:p>
              <a:pPr marL="171450" indent="-171450" algn="just">
                <a:buFont typeface="Arial" panose="020B0604020202020204" pitchFamily="34" charset="0"/>
                <a:buChar char="•"/>
                <a:defRPr/>
              </a:pPr>
              <a:r>
                <a:rPr lang="en-US" sz="1600" kern="0" dirty="0">
                  <a:solidFill>
                    <a:srgbClr val="000000"/>
                  </a:solidFill>
                  <a:ea typeface="ＭＳ Ｐゴシック" pitchFamily="34" charset="-128"/>
                  <a:cs typeface="Aharoni" panose="02010803020104030203" pitchFamily="2" charset="-79"/>
                </a:rPr>
                <a:t>Declarative Language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haroni" panose="02010803020104030203" pitchFamily="2" charset="-79"/>
                <a:ea typeface="ＭＳ Ｐゴシック" pitchFamily="34" charset="-128"/>
                <a:cs typeface="Aharoni" panose="02010803020104030203" pitchFamily="2" charset="-79"/>
              </a:endParaRPr>
            </a:p>
          </p:txBody>
        </p:sp>
        <p:sp>
          <p:nvSpPr>
            <p:cNvPr id="11" name="Rectangle 10">
              <a:extLst>
                <a:ext uri="{FF2B5EF4-FFF2-40B4-BE49-F238E27FC236}">
                  <a16:creationId xmlns:a16="http://schemas.microsoft.com/office/drawing/2014/main" id="{DBE5DF76-EE85-44CF-B63C-4BCCDF939E54}"/>
                </a:ext>
              </a:extLst>
            </p:cNvPr>
            <p:cNvSpPr/>
            <p:nvPr/>
          </p:nvSpPr>
          <p:spPr bwMode="auto">
            <a:xfrm>
              <a:off x="10713378" y="1933609"/>
              <a:ext cx="65090" cy="102617"/>
            </a:xfrm>
            <a:prstGeom prst="rect">
              <a:avLst/>
            </a:prstGeom>
            <a:solidFill>
              <a:srgbClr val="FFFFFF">
                <a:lumMod val="75000"/>
              </a:srgbClr>
            </a:solidFill>
            <a:ln w="317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endParaRPr>
            </a:p>
          </p:txBody>
        </p:sp>
        <p:sp>
          <p:nvSpPr>
            <p:cNvPr id="12" name="Rectangle 11">
              <a:extLst>
                <a:ext uri="{FF2B5EF4-FFF2-40B4-BE49-F238E27FC236}">
                  <a16:creationId xmlns:a16="http://schemas.microsoft.com/office/drawing/2014/main" id="{FF25BE5D-7CBA-40AC-B443-EBA9D3AE445A}"/>
                </a:ext>
              </a:extLst>
            </p:cNvPr>
            <p:cNvSpPr/>
            <p:nvPr/>
          </p:nvSpPr>
          <p:spPr bwMode="auto">
            <a:xfrm>
              <a:off x="10944343" y="1933609"/>
              <a:ext cx="65090" cy="102617"/>
            </a:xfrm>
            <a:prstGeom prst="rect">
              <a:avLst/>
            </a:prstGeom>
            <a:solidFill>
              <a:srgbClr val="FFFFFF">
                <a:lumMod val="75000"/>
              </a:srgbClr>
            </a:solidFill>
            <a:ln w="317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endParaRPr>
            </a:p>
          </p:txBody>
        </p:sp>
        <p:sp>
          <p:nvSpPr>
            <p:cNvPr id="13" name="Rectangle 12">
              <a:extLst>
                <a:ext uri="{FF2B5EF4-FFF2-40B4-BE49-F238E27FC236}">
                  <a16:creationId xmlns:a16="http://schemas.microsoft.com/office/drawing/2014/main" id="{638FB04A-3809-4C80-9AC1-53D7FEAA7BBC}"/>
                </a:ext>
              </a:extLst>
            </p:cNvPr>
            <p:cNvSpPr/>
            <p:nvPr/>
          </p:nvSpPr>
          <p:spPr bwMode="auto">
            <a:xfrm>
              <a:off x="10812588" y="1933609"/>
              <a:ext cx="65090" cy="102617"/>
            </a:xfrm>
            <a:prstGeom prst="rect">
              <a:avLst/>
            </a:prstGeom>
            <a:solidFill>
              <a:srgbClr val="FFFFFF">
                <a:lumMod val="75000"/>
              </a:srgbClr>
            </a:solidFill>
            <a:ln w="317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endParaRPr>
            </a:p>
          </p:txBody>
        </p:sp>
        <p:sp>
          <p:nvSpPr>
            <p:cNvPr id="14" name="Flowchart: Document 13">
              <a:extLst>
                <a:ext uri="{FF2B5EF4-FFF2-40B4-BE49-F238E27FC236}">
                  <a16:creationId xmlns:a16="http://schemas.microsoft.com/office/drawing/2014/main" id="{7D6E8323-54EC-452E-A895-DC310FCADC6F}"/>
                </a:ext>
              </a:extLst>
            </p:cNvPr>
            <p:cNvSpPr/>
            <p:nvPr/>
          </p:nvSpPr>
          <p:spPr bwMode="auto">
            <a:xfrm>
              <a:off x="8177239" y="1709297"/>
              <a:ext cx="1167142" cy="899511"/>
            </a:xfrm>
            <a:prstGeom prst="flowChartDocument">
              <a:avLst/>
            </a:prstGeom>
            <a:solidFill>
              <a:srgbClr val="FFFFFF">
                <a:lumMod val="75000"/>
              </a:srgbClr>
            </a:solidFill>
            <a:ln w="3175" algn="ctr">
              <a:solidFill>
                <a:srgbClr val="000000"/>
              </a:solidFill>
              <a:miter lim="800000"/>
              <a:headEnd/>
              <a:tailEnd/>
            </a:ln>
            <a:effectLst>
              <a:outerShdw blurRad="50800" dist="38100" dir="2700000" algn="tl" rotWithShape="0">
                <a:prstClr val="black">
                  <a:alpha val="40000"/>
                </a:prstClr>
              </a:outerShdw>
            </a:effectLst>
          </p:spPr>
          <p:txBody>
            <a:bodyPr wrap="none"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61B2"/>
                  </a:solidFill>
                  <a:effectLst/>
                  <a:uLnTx/>
                  <a:uFillTx/>
                  <a:latin typeface="Consolas" panose="020B0609020204030204" pitchFamily="49" charset="0"/>
                </a:rPr>
                <a:t>component</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err="1">
                  <a:ln>
                    <a:noFill/>
                  </a:ln>
                  <a:solidFill>
                    <a:srgbClr val="000000"/>
                  </a:solidFill>
                  <a:effectLst/>
                  <a:uLnTx/>
                  <a:uFillTx/>
                  <a:latin typeface="Consolas" panose="020B0609020204030204" pitchFamily="49" charset="0"/>
                </a:rPr>
                <a:t>IP_uart</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a:ln>
                    <a:noFill/>
                  </a:ln>
                  <a:solidFill>
                    <a:srgbClr val="0061B2"/>
                  </a:solidFill>
                  <a:effectLst/>
                  <a:uLnTx/>
                  <a:uFillTx/>
                  <a:latin typeface="Consolas" panose="020B0609020204030204" pitchFamily="49" charset="0"/>
                </a:rPr>
                <a:t>action</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err="1">
                  <a:ln>
                    <a:noFill/>
                  </a:ln>
                  <a:solidFill>
                    <a:srgbClr val="000000"/>
                  </a:solidFill>
                  <a:effectLst/>
                  <a:uLnTx/>
                  <a:uFillTx/>
                  <a:latin typeface="Consolas" panose="020B0609020204030204" pitchFamily="49" charset="0"/>
                </a:rPr>
                <a:t>init</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a:ln>
                    <a:noFill/>
                  </a:ln>
                  <a:solidFill>
                    <a:srgbClr val="0061B2"/>
                  </a:solidFill>
                  <a:effectLst/>
                  <a:uLnTx/>
                  <a:uFillTx/>
                  <a:latin typeface="Consolas" panose="020B0609020204030204" pitchFamily="49" charset="0"/>
                </a:rPr>
                <a:t>action</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config{}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a:ln>
                    <a:noFill/>
                  </a:ln>
                  <a:solidFill>
                    <a:srgbClr val="0061B2"/>
                  </a:solidFill>
                  <a:effectLst/>
                  <a:uLnTx/>
                  <a:uFillTx/>
                  <a:latin typeface="Consolas" panose="020B0609020204030204" pitchFamily="49" charset="0"/>
                </a:rPr>
                <a:t>action</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err="1">
                  <a:ln>
                    <a:noFill/>
                  </a:ln>
                  <a:solidFill>
                    <a:srgbClr val="000000"/>
                  </a:solidFill>
                  <a:effectLst/>
                  <a:uLnTx/>
                  <a:uFillTx/>
                  <a:latin typeface="Consolas" panose="020B0609020204030204" pitchFamily="49" charset="0"/>
                </a:rPr>
                <a:t>tx</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a:ln>
                    <a:noFill/>
                  </a:ln>
                  <a:solidFill>
                    <a:srgbClr val="0061B2"/>
                  </a:solidFill>
                  <a:effectLst/>
                  <a:uLnTx/>
                  <a:uFillTx/>
                  <a:latin typeface="Consolas" panose="020B0609020204030204" pitchFamily="49" charset="0"/>
                </a:rPr>
                <a:t>action</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err="1">
                  <a:ln>
                    <a:noFill/>
                  </a:ln>
                  <a:solidFill>
                    <a:srgbClr val="000000"/>
                  </a:solidFill>
                  <a:effectLst/>
                  <a:uLnTx/>
                  <a:uFillTx/>
                  <a:latin typeface="Consolas" panose="020B0609020204030204" pitchFamily="49" charset="0"/>
                </a:rPr>
                <a:t>rx</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a:t>
              </a:r>
            </a:p>
          </p:txBody>
        </p:sp>
        <p:sp>
          <p:nvSpPr>
            <p:cNvPr id="15" name="Flowchart: Document 14">
              <a:extLst>
                <a:ext uri="{FF2B5EF4-FFF2-40B4-BE49-F238E27FC236}">
                  <a16:creationId xmlns:a16="http://schemas.microsoft.com/office/drawing/2014/main" id="{2DC17833-603C-4D14-857E-0D445816CC3F}"/>
                </a:ext>
              </a:extLst>
            </p:cNvPr>
            <p:cNvSpPr/>
            <p:nvPr/>
          </p:nvSpPr>
          <p:spPr bwMode="auto">
            <a:xfrm>
              <a:off x="9453336" y="1716367"/>
              <a:ext cx="1167142" cy="885370"/>
            </a:xfrm>
            <a:prstGeom prst="flowChartDocument">
              <a:avLst/>
            </a:prstGeom>
            <a:solidFill>
              <a:srgbClr val="FFFFFF">
                <a:lumMod val="75000"/>
              </a:srgbClr>
            </a:solidFill>
            <a:ln w="3175" algn="ctr">
              <a:solidFill>
                <a:srgbClr val="000000"/>
              </a:solidFill>
              <a:miter lim="800000"/>
              <a:headEnd/>
              <a:tailEnd/>
            </a:ln>
            <a:effectLst>
              <a:outerShdw blurRad="50800" dist="38100" dir="2700000" algn="tl" rotWithShape="0">
                <a:prstClr val="black">
                  <a:alpha val="40000"/>
                </a:prstClr>
              </a:outerShdw>
            </a:effectLst>
          </p:spPr>
          <p:txBody>
            <a:bodyPr wrap="none"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61B2"/>
                  </a:solidFill>
                  <a:effectLst/>
                  <a:uLnTx/>
                  <a:uFillTx/>
                  <a:latin typeface="Consolas" panose="020B0609020204030204" pitchFamily="49" charset="0"/>
                </a:rPr>
                <a:t>component</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err="1">
                  <a:ln>
                    <a:noFill/>
                  </a:ln>
                  <a:solidFill>
                    <a:srgbClr val="000000"/>
                  </a:solidFill>
                  <a:effectLst/>
                  <a:uLnTx/>
                  <a:uFillTx/>
                  <a:latin typeface="Consolas" panose="020B0609020204030204" pitchFamily="49" charset="0"/>
                </a:rPr>
                <a:t>IP_dma</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a:ln>
                    <a:noFill/>
                  </a:ln>
                  <a:solidFill>
                    <a:srgbClr val="0061B2"/>
                  </a:solidFill>
                  <a:effectLst/>
                  <a:uLnTx/>
                  <a:uFillTx/>
                  <a:latin typeface="Consolas" panose="020B0609020204030204" pitchFamily="49" charset="0"/>
                </a:rPr>
                <a:t>resource</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r>
                <a:rPr kumimoji="0" lang="en-US" sz="800" b="0" i="0" u="none" strike="noStrike" kern="0" cap="none" spc="0" normalizeH="0" baseline="0" noProof="0" err="1">
                  <a:ln>
                    <a:noFill/>
                  </a:ln>
                  <a:solidFill>
                    <a:srgbClr val="000000"/>
                  </a:solidFill>
                  <a:effectLst/>
                  <a:uLnTx/>
                  <a:uFillTx/>
                  <a:latin typeface="Consolas" panose="020B0609020204030204" pitchFamily="49" charset="0"/>
                </a:rPr>
                <a:t>chnl</a:t>
              </a:r>
              <a:r>
                <a:rPr kumimoji="0" lang="en-US" sz="800" b="0" i="0" u="none" strike="noStrike" kern="0" cap="none" spc="0" normalizeH="0" baseline="0" noProof="0">
                  <a:ln>
                    <a:noFill/>
                  </a:ln>
                  <a:solidFill>
                    <a:srgbClr val="000000"/>
                  </a:solidFill>
                  <a:effectLst/>
                  <a:uLnTx/>
                  <a:uFillTx/>
                  <a:latin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  …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Consolas" panose="020B0609020204030204" pitchFamily="49" charset="0"/>
                </a:rPr>
                <a:t>}</a:t>
              </a:r>
            </a:p>
          </p:txBody>
        </p:sp>
        <p:sp>
          <p:nvSpPr>
            <p:cNvPr id="16" name="Flowchart: Document 15">
              <a:extLst>
                <a:ext uri="{FF2B5EF4-FFF2-40B4-BE49-F238E27FC236}">
                  <a16:creationId xmlns:a16="http://schemas.microsoft.com/office/drawing/2014/main" id="{811CD679-4193-4000-B5C4-42EDA67ABFA8}"/>
                </a:ext>
              </a:extLst>
            </p:cNvPr>
            <p:cNvSpPr/>
            <p:nvPr/>
          </p:nvSpPr>
          <p:spPr bwMode="auto">
            <a:xfrm>
              <a:off x="11076098" y="1716367"/>
              <a:ext cx="423644" cy="899511"/>
            </a:xfrm>
            <a:prstGeom prst="flowChartDocument">
              <a:avLst/>
            </a:prstGeom>
            <a:solidFill>
              <a:srgbClr val="FFFFFF">
                <a:lumMod val="75000"/>
              </a:srgbClr>
            </a:solidFill>
            <a:ln w="3175" algn="ctr">
              <a:solidFill>
                <a:srgbClr val="000000"/>
              </a:solidFill>
              <a:miter lim="800000"/>
              <a:headEnd/>
              <a:tailEnd/>
            </a:ln>
            <a:effectLst>
              <a:outerShdw blurRad="50800" dist="38100" dir="2700000" algn="tl" rotWithShape="0">
                <a:prstClr val="black">
                  <a:alpha val="40000"/>
                </a:prstClr>
              </a:outerShdw>
            </a:effectLst>
          </p:spPr>
          <p:txBody>
            <a:bodyPr wrap="none"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Consolas" panose="020B0609020204030204" pitchFamily="49" charset="0"/>
              </a:endParaRPr>
            </a:p>
          </p:txBody>
        </p:sp>
        <p:grpSp>
          <p:nvGrpSpPr>
            <p:cNvPr id="17" name="Group 16">
              <a:extLst>
                <a:ext uri="{FF2B5EF4-FFF2-40B4-BE49-F238E27FC236}">
                  <a16:creationId xmlns:a16="http://schemas.microsoft.com/office/drawing/2014/main" id="{08DC284D-53BC-498F-A6E4-3BA0A656AECA}"/>
                </a:ext>
              </a:extLst>
            </p:cNvPr>
            <p:cNvGrpSpPr/>
            <p:nvPr/>
          </p:nvGrpSpPr>
          <p:grpSpPr>
            <a:xfrm>
              <a:off x="6293975" y="2346123"/>
              <a:ext cx="1371600" cy="457200"/>
              <a:chOff x="9396172" y="4550579"/>
              <a:chExt cx="1371600" cy="457200"/>
            </a:xfrm>
          </p:grpSpPr>
          <p:pic>
            <p:nvPicPr>
              <p:cNvPr id="22" name="Picture 21">
                <a:extLst>
                  <a:ext uri="{FF2B5EF4-FFF2-40B4-BE49-F238E27FC236}">
                    <a16:creationId xmlns:a16="http://schemas.microsoft.com/office/drawing/2014/main" id="{A1F54BE9-0345-41A6-B98F-7F05DC09C581}"/>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9396172" y="4550579"/>
                <a:ext cx="365760" cy="457200"/>
              </a:xfrm>
              <a:prstGeom prst="rect">
                <a:avLst/>
              </a:prstGeom>
            </p:spPr>
          </p:pic>
          <p:sp>
            <p:nvSpPr>
              <p:cNvPr id="23" name="Rectangle 22">
                <a:extLst>
                  <a:ext uri="{FF2B5EF4-FFF2-40B4-BE49-F238E27FC236}">
                    <a16:creationId xmlns:a16="http://schemas.microsoft.com/office/drawing/2014/main" id="{00B7CC8B-9DCE-4994-8E11-0B5A9CAC8425}"/>
                  </a:ext>
                </a:extLst>
              </p:cNvPr>
              <p:cNvSpPr/>
              <p:nvPr/>
            </p:nvSpPr>
            <p:spPr>
              <a:xfrm>
                <a:off x="9761932" y="4550579"/>
                <a:ext cx="1005840" cy="457200"/>
              </a:xfrm>
              <a:prstGeom prst="rect">
                <a:avLst/>
              </a:prstGeom>
            </p:spPr>
            <p:txBody>
              <a:bodyPr wrap="none" anchor="ctr" anchorCtr="0">
                <a:noAutofit/>
              </a:bodyPr>
              <a:lstStyle/>
              <a:p>
                <a:pPr algn="ctr">
                  <a:defRPr/>
                </a:pPr>
                <a:r>
                  <a:rPr lang="en-US" sz="1200" kern="0"/>
                  <a:t>Verification</a:t>
                </a:r>
                <a:br>
                  <a:rPr lang="en-US" sz="1200" kern="0"/>
                </a:br>
                <a:r>
                  <a:rPr lang="en-US" sz="1200" kern="0"/>
                  <a:t>Engineer</a:t>
                </a:r>
              </a:p>
            </p:txBody>
          </p:sp>
        </p:grpSp>
        <p:grpSp>
          <p:nvGrpSpPr>
            <p:cNvPr id="18" name="Group 17">
              <a:extLst>
                <a:ext uri="{FF2B5EF4-FFF2-40B4-BE49-F238E27FC236}">
                  <a16:creationId xmlns:a16="http://schemas.microsoft.com/office/drawing/2014/main" id="{39068C2C-C0D8-4F58-B893-59625E74451C}"/>
                </a:ext>
              </a:extLst>
            </p:cNvPr>
            <p:cNvGrpSpPr/>
            <p:nvPr/>
          </p:nvGrpSpPr>
          <p:grpSpPr>
            <a:xfrm>
              <a:off x="6580233" y="1888923"/>
              <a:ext cx="1148347" cy="457200"/>
              <a:chOff x="4001212" y="2218859"/>
              <a:chExt cx="1148347" cy="457200"/>
            </a:xfrm>
          </p:grpSpPr>
          <p:pic>
            <p:nvPicPr>
              <p:cNvPr id="20" name="Picture 19">
                <a:extLst>
                  <a:ext uri="{FF2B5EF4-FFF2-40B4-BE49-F238E27FC236}">
                    <a16:creationId xmlns:a16="http://schemas.microsoft.com/office/drawing/2014/main" id="{DBDC5478-3184-4B4F-9FC6-C6648EDDD76A}"/>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4001212" y="2218859"/>
                <a:ext cx="365760" cy="457200"/>
              </a:xfrm>
              <a:prstGeom prst="rect">
                <a:avLst/>
              </a:prstGeom>
            </p:spPr>
          </p:pic>
          <p:sp>
            <p:nvSpPr>
              <p:cNvPr id="21" name="Rectangle 20">
                <a:extLst>
                  <a:ext uri="{FF2B5EF4-FFF2-40B4-BE49-F238E27FC236}">
                    <a16:creationId xmlns:a16="http://schemas.microsoft.com/office/drawing/2014/main" id="{3C5CC317-05DC-4C95-85EA-515D0A2C06F0}"/>
                  </a:ext>
                </a:extLst>
              </p:cNvPr>
              <p:cNvSpPr/>
              <p:nvPr/>
            </p:nvSpPr>
            <p:spPr>
              <a:xfrm>
                <a:off x="4366972" y="2310299"/>
                <a:ext cx="782587" cy="276999"/>
              </a:xfrm>
              <a:prstGeom prst="rect">
                <a:avLst/>
              </a:prstGeom>
            </p:spPr>
            <p:txBody>
              <a:bodyPr wrap="none" anchor="ctr" anchorCtr="0">
                <a:spAutoFit/>
              </a:bodyPr>
              <a:lstStyle/>
              <a:p>
                <a:pPr>
                  <a:defRPr/>
                </a:pPr>
                <a:r>
                  <a:rPr lang="en-US" sz="1200" kern="0"/>
                  <a:t>Architect</a:t>
                </a:r>
              </a:p>
            </p:txBody>
          </p:sp>
        </p:grpSp>
        <p:cxnSp>
          <p:nvCxnSpPr>
            <p:cNvPr id="19" name="Connector: Elbow 18">
              <a:extLst>
                <a:ext uri="{FF2B5EF4-FFF2-40B4-BE49-F238E27FC236}">
                  <a16:creationId xmlns:a16="http://schemas.microsoft.com/office/drawing/2014/main" id="{9F1ACF1E-E8F6-4199-B57B-A1BB0AB4EA84}"/>
                </a:ext>
              </a:extLst>
            </p:cNvPr>
            <p:cNvCxnSpPr>
              <a:cxnSpLocks/>
              <a:endCxn id="10" idx="1"/>
            </p:cNvCxnSpPr>
            <p:nvPr/>
          </p:nvCxnSpPr>
          <p:spPr>
            <a:xfrm flipV="1">
              <a:off x="4191442" y="1921449"/>
              <a:ext cx="1510474" cy="8375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B0E3343-2576-4AD1-BE68-CBFA60063D66}"/>
              </a:ext>
            </a:extLst>
          </p:cNvPr>
          <p:cNvGrpSpPr/>
          <p:nvPr/>
        </p:nvGrpSpPr>
        <p:grpSpPr>
          <a:xfrm>
            <a:off x="3019028" y="3062159"/>
            <a:ext cx="9045461" cy="2642450"/>
            <a:chOff x="3019028" y="3062159"/>
            <a:chExt cx="9045461" cy="2642450"/>
          </a:xfrm>
        </p:grpSpPr>
        <p:sp>
          <p:nvSpPr>
            <p:cNvPr id="25" name="Flowchart: Alternate Process 24">
              <a:extLst>
                <a:ext uri="{FF2B5EF4-FFF2-40B4-BE49-F238E27FC236}">
                  <a16:creationId xmlns:a16="http://schemas.microsoft.com/office/drawing/2014/main" id="{5CE069BB-E6DB-40FE-ADD6-56E5BD97D8D5}"/>
                </a:ext>
              </a:extLst>
            </p:cNvPr>
            <p:cNvSpPr/>
            <p:nvPr/>
          </p:nvSpPr>
          <p:spPr bwMode="auto">
            <a:xfrm>
              <a:off x="5701917" y="3062159"/>
              <a:ext cx="6362572" cy="2642450"/>
            </a:xfrm>
            <a:prstGeom prst="flowChartAlternateProcess">
              <a:avLst/>
            </a:prstGeom>
            <a:solidFill>
              <a:srgbClr val="2A79D0">
                <a:lumMod val="75000"/>
                <a:alpha val="68000"/>
              </a:srgbClr>
            </a:solidFill>
            <a:ln w="3175">
              <a:solidFill>
                <a:srgbClr val="000000"/>
              </a:solidFill>
              <a:miter lim="800000"/>
              <a:headEnd/>
              <a:tailEnd/>
            </a:ln>
          </p:spPr>
          <p:txBody>
            <a:bodyPr wrap="none" anchor="t"/>
            <a:lstStyle/>
            <a:p>
              <a:pPr marL="0" marR="0" lvl="0" indent="0" algn="ctr" fontAlgn="auto">
                <a:lnSpc>
                  <a:spcPct val="100000"/>
                </a:lnSpc>
                <a:spcBef>
                  <a:spcPts val="0"/>
                </a:spcBef>
                <a:spcAft>
                  <a:spcPts val="0"/>
                </a:spcAft>
                <a:buClrTx/>
                <a:buSzTx/>
                <a:buFontTx/>
                <a:buNone/>
                <a:tabLst/>
                <a:defRPr/>
              </a:pPr>
              <a:r>
                <a:rPr lang="en-US" sz="1600" b="1" kern="0" dirty="0">
                  <a:solidFill>
                    <a:srgbClr val="000000"/>
                  </a:solidFill>
                  <a:ea typeface="ＭＳ Ｐゴシック" pitchFamily="34" charset="-128"/>
                  <a:cs typeface="Aharoni" panose="02010803020104030203" pitchFamily="2" charset="-79"/>
                </a:rPr>
                <a:t>Test Realization Layer: Implementation of Leaf-Level Behaviors</a:t>
              </a:r>
            </a:p>
            <a:p>
              <a:pPr marL="171450" indent="-171450">
                <a:buFont typeface="Arial" panose="020B0604020202020204" pitchFamily="34" charset="0"/>
                <a:buChar char="•"/>
                <a:defRPr/>
              </a:pPr>
              <a:r>
                <a:rPr lang="en-US" sz="1600" kern="0" dirty="0">
                  <a:solidFill>
                    <a:srgbClr val="000000"/>
                  </a:solidFill>
                  <a:ea typeface="ＭＳ Ｐゴシック" pitchFamily="34" charset="-128"/>
                  <a:cs typeface="Aharoni" panose="02010803020104030203" pitchFamily="2" charset="-79"/>
                </a:rPr>
                <a:t>Captures Device Programming Logic </a:t>
              </a:r>
            </a:p>
            <a:p>
              <a:pPr marL="171450" indent="-171450">
                <a:buFont typeface="Arial" panose="020B0604020202020204" pitchFamily="34" charset="0"/>
                <a:buChar char="•"/>
                <a:defRPr/>
              </a:pPr>
              <a:r>
                <a:rPr lang="en-US" sz="1600" kern="0" dirty="0">
                  <a:solidFill>
                    <a:srgbClr val="000000"/>
                  </a:solidFill>
                  <a:ea typeface="ＭＳ Ｐゴシック" pitchFamily="34" charset="-128"/>
                  <a:cs typeface="Aharoni" panose="02010803020104030203" pitchFamily="2" charset="-79"/>
                </a:rPr>
                <a:t>Procedural Language</a:t>
              </a:r>
            </a:p>
            <a:p>
              <a:pPr marL="171450" indent="-171450">
                <a:buFont typeface="Arial" panose="020B0604020202020204" pitchFamily="34" charset="0"/>
                <a:buChar char="•"/>
                <a:defRPr/>
              </a:pPr>
              <a:r>
                <a:rPr lang="en-US" sz="1600" kern="0" dirty="0">
                  <a:solidFill>
                    <a:srgbClr val="000000"/>
                  </a:solidFill>
                  <a:ea typeface="ＭＳ Ｐゴシック" pitchFamily="34" charset="-128"/>
                  <a:cs typeface="Aharoni" panose="02010803020104030203" pitchFamily="2" charset="-79"/>
                </a:rPr>
                <a:t>Core Library for modeling Programmer’s view of H/W</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haroni" panose="02010803020104030203" pitchFamily="2" charset="-79"/>
                <a:cs typeface="Aharoni" panose="02010803020104030203" pitchFamily="2" charset="-79"/>
              </a:endParaRPr>
            </a:p>
          </p:txBody>
        </p:sp>
        <p:sp>
          <p:nvSpPr>
            <p:cNvPr id="26" name="Rectangle 25">
              <a:extLst>
                <a:ext uri="{FF2B5EF4-FFF2-40B4-BE49-F238E27FC236}">
                  <a16:creationId xmlns:a16="http://schemas.microsoft.com/office/drawing/2014/main" id="{69C6D4A8-F74E-47EB-A43F-256EEF653E05}"/>
                </a:ext>
              </a:extLst>
            </p:cNvPr>
            <p:cNvSpPr/>
            <p:nvPr/>
          </p:nvSpPr>
          <p:spPr bwMode="auto">
            <a:xfrm>
              <a:off x="7779163" y="4328107"/>
              <a:ext cx="3989616" cy="1272183"/>
            </a:xfrm>
            <a:prstGeom prst="rect">
              <a:avLst/>
            </a:prstGeom>
            <a:solidFill>
              <a:srgbClr val="2A79D0">
                <a:lumMod val="75000"/>
                <a:alpha val="68000"/>
              </a:srgbClr>
            </a:solidFill>
            <a:ln w="3175">
              <a:noFill/>
              <a:miter lim="800000"/>
              <a:headEnd/>
              <a:tailEnd/>
            </a:ln>
            <a:effectLst>
              <a:outerShdw blurRad="50800" dist="38100" dir="2700000" algn="tl" rotWithShape="0">
                <a:prstClr val="black">
                  <a:alpha val="0"/>
                </a:prstClr>
              </a:outerShdw>
            </a:effectLst>
          </p:spPr>
          <p:txBody>
            <a:bodyPr wrap="none" anchor="ctr"/>
            <a:lstStyle/>
            <a:p>
              <a:pPr marR="0" lvl="0" algn="ctr" defTabSz="914400" eaLnBrk="1" fontAlgn="auto" latinLnBrk="0" hangingPunct="1">
                <a:lnSpc>
                  <a:spcPct val="100000"/>
                </a:lnSpc>
                <a:spcBef>
                  <a:spcPts val="0"/>
                </a:spcBef>
                <a:spcAft>
                  <a:spcPts val="0"/>
                </a:spcAft>
                <a:buClrTx/>
                <a:buSzTx/>
                <a:tabLst/>
                <a:defRPr/>
              </a:pPr>
              <a:r>
                <a:rPr lang="en-US" sz="1600" kern="0" dirty="0">
                  <a:solidFill>
                    <a:srgbClr val="000000"/>
                  </a:solidFill>
                  <a:latin typeface="+mj-lt"/>
                  <a:cs typeface="Aharoni" panose="02010803020104030203" pitchFamily="2" charset="-79"/>
                </a:rPr>
                <a:t>Programmer’s view of a generic H/W device: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srgbClr val="000000"/>
                  </a:solidFill>
                  <a:latin typeface="+mj-lt"/>
                  <a:cs typeface="Aharoni" panose="02010803020104030203" pitchFamily="2" charset="-79"/>
                </a:rPr>
                <a:t>System Memory and Address Spaces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srgbClr val="000000"/>
                  </a:solidFill>
                  <a:latin typeface="+mj-lt"/>
                  <a:cs typeface="Aharoni" panose="02010803020104030203" pitchFamily="2" charset="-79"/>
                </a:rPr>
                <a:t>Data layout and access operations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srgbClr val="000000"/>
                  </a:solidFill>
                  <a:latin typeface="+mj-lt"/>
                  <a:cs typeface="Aharoni" panose="02010803020104030203" pitchFamily="2" charset="-79"/>
                </a:rPr>
                <a:t>MMIO regions and register files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srgbClr val="000000"/>
                  </a:solidFill>
                  <a:latin typeface="+mj-lt"/>
                  <a:cs typeface="Aharoni" panose="02010803020104030203" pitchFamily="2" charset="-79"/>
                </a:rPr>
                <a:t>Target APIs - firmware and driver libraries</a:t>
              </a:r>
            </a:p>
          </p:txBody>
        </p:sp>
        <p:grpSp>
          <p:nvGrpSpPr>
            <p:cNvPr id="27" name="Group 26">
              <a:extLst>
                <a:ext uri="{FF2B5EF4-FFF2-40B4-BE49-F238E27FC236}">
                  <a16:creationId xmlns:a16="http://schemas.microsoft.com/office/drawing/2014/main" id="{03884552-8DDE-4458-9D1E-05ECAC55A13A}"/>
                </a:ext>
              </a:extLst>
            </p:cNvPr>
            <p:cNvGrpSpPr/>
            <p:nvPr/>
          </p:nvGrpSpPr>
          <p:grpSpPr>
            <a:xfrm>
              <a:off x="6060471" y="4923297"/>
              <a:ext cx="1056464" cy="498101"/>
              <a:chOff x="4754880" y="4267933"/>
              <a:chExt cx="1056464" cy="498101"/>
            </a:xfrm>
          </p:grpSpPr>
          <p:sp>
            <p:nvSpPr>
              <p:cNvPr id="33" name="Rectangle 32">
                <a:extLst>
                  <a:ext uri="{FF2B5EF4-FFF2-40B4-BE49-F238E27FC236}">
                    <a16:creationId xmlns:a16="http://schemas.microsoft.com/office/drawing/2014/main" id="{31C170D4-B4FA-4207-9EFA-EE182AA072A1}"/>
                  </a:ext>
                </a:extLst>
              </p:cNvPr>
              <p:cNvSpPr/>
              <p:nvPr/>
            </p:nvSpPr>
            <p:spPr>
              <a:xfrm>
                <a:off x="4988384" y="4308834"/>
                <a:ext cx="822960" cy="457200"/>
              </a:xfrm>
              <a:prstGeom prst="rect">
                <a:avLst/>
              </a:prstGeom>
            </p:spPr>
            <p:txBody>
              <a:bodyPr wrap="none" anchor="ctr" anchorCtr="0">
                <a:noAutofit/>
              </a:bodyPr>
              <a:lstStyle/>
              <a:p>
                <a:pPr algn="ctr">
                  <a:defRPr/>
                </a:pPr>
                <a:r>
                  <a:rPr lang="en-US" sz="1050" kern="0" dirty="0"/>
                  <a:t>HW</a:t>
                </a:r>
                <a:br>
                  <a:rPr lang="en-US" sz="1050" kern="0" dirty="0"/>
                </a:br>
                <a:r>
                  <a:rPr lang="en-US" sz="1200" kern="0" dirty="0"/>
                  <a:t>Designer</a:t>
                </a:r>
              </a:p>
            </p:txBody>
          </p:sp>
          <p:pic>
            <p:nvPicPr>
              <p:cNvPr id="34" name="Picture 33">
                <a:extLst>
                  <a:ext uri="{FF2B5EF4-FFF2-40B4-BE49-F238E27FC236}">
                    <a16:creationId xmlns:a16="http://schemas.microsoft.com/office/drawing/2014/main" id="{C2F985A4-6C41-4FA6-BFB6-8DA707D5CDA7}"/>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4754880" y="4267933"/>
                <a:ext cx="365760" cy="457200"/>
              </a:xfrm>
              <a:prstGeom prst="rect">
                <a:avLst/>
              </a:prstGeom>
            </p:spPr>
          </p:pic>
        </p:grpSp>
        <p:grpSp>
          <p:nvGrpSpPr>
            <p:cNvPr id="28" name="Group 27">
              <a:extLst>
                <a:ext uri="{FF2B5EF4-FFF2-40B4-BE49-F238E27FC236}">
                  <a16:creationId xmlns:a16="http://schemas.microsoft.com/office/drawing/2014/main" id="{0230B1A2-98B6-41DD-B499-9D9A1B28EDB9}"/>
                </a:ext>
              </a:extLst>
            </p:cNvPr>
            <p:cNvGrpSpPr/>
            <p:nvPr/>
          </p:nvGrpSpPr>
          <p:grpSpPr>
            <a:xfrm>
              <a:off x="6328061" y="4378978"/>
              <a:ext cx="1183988" cy="461605"/>
              <a:chOff x="9043454" y="2261177"/>
              <a:chExt cx="1183988" cy="461605"/>
            </a:xfrm>
          </p:grpSpPr>
          <p:sp>
            <p:nvSpPr>
              <p:cNvPr id="31" name="Rectangle 30">
                <a:extLst>
                  <a:ext uri="{FF2B5EF4-FFF2-40B4-BE49-F238E27FC236}">
                    <a16:creationId xmlns:a16="http://schemas.microsoft.com/office/drawing/2014/main" id="{9DA913A3-1DC5-4583-B653-FE1BB9A5EBE5}"/>
                  </a:ext>
                </a:extLst>
              </p:cNvPr>
              <p:cNvSpPr/>
              <p:nvPr/>
            </p:nvSpPr>
            <p:spPr>
              <a:xfrm>
                <a:off x="9313042" y="2265582"/>
                <a:ext cx="914400" cy="457200"/>
              </a:xfrm>
              <a:prstGeom prst="rect">
                <a:avLst/>
              </a:prstGeom>
            </p:spPr>
            <p:txBody>
              <a:bodyPr wrap="none" anchor="ctr" anchorCtr="0">
                <a:noAutofit/>
              </a:bodyPr>
              <a:lstStyle/>
              <a:p>
                <a:pPr algn="ctr">
                  <a:defRPr/>
                </a:pPr>
                <a:r>
                  <a:rPr lang="en-US" sz="1200" kern="0" dirty="0"/>
                  <a:t>FW</a:t>
                </a:r>
              </a:p>
              <a:p>
                <a:pPr algn="ctr">
                  <a:defRPr/>
                </a:pPr>
                <a:r>
                  <a:rPr lang="en-US" sz="1200" kern="0" dirty="0"/>
                  <a:t>Developer</a:t>
                </a:r>
              </a:p>
            </p:txBody>
          </p:sp>
          <p:pic>
            <p:nvPicPr>
              <p:cNvPr id="32" name="Picture 31">
                <a:extLst>
                  <a:ext uri="{FF2B5EF4-FFF2-40B4-BE49-F238E27FC236}">
                    <a16:creationId xmlns:a16="http://schemas.microsoft.com/office/drawing/2014/main" id="{C155DE84-4296-472F-9145-4EB05BA80407}"/>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9043454" y="2261177"/>
                <a:ext cx="365760" cy="457200"/>
              </a:xfrm>
              <a:prstGeom prst="rect">
                <a:avLst/>
              </a:prstGeom>
            </p:spPr>
          </p:pic>
        </p:grpSp>
        <p:cxnSp>
          <p:nvCxnSpPr>
            <p:cNvPr id="29" name="Connector: Elbow 28">
              <a:extLst>
                <a:ext uri="{FF2B5EF4-FFF2-40B4-BE49-F238E27FC236}">
                  <a16:creationId xmlns:a16="http://schemas.microsoft.com/office/drawing/2014/main" id="{AD6A5109-040F-4C37-A2EF-7F9309CB57D1}"/>
                </a:ext>
              </a:extLst>
            </p:cNvPr>
            <p:cNvCxnSpPr>
              <a:cxnSpLocks/>
              <a:endCxn id="25" idx="1"/>
            </p:cNvCxnSpPr>
            <p:nvPr/>
          </p:nvCxnSpPr>
          <p:spPr>
            <a:xfrm>
              <a:off x="5057299" y="3939451"/>
              <a:ext cx="644618" cy="4439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4C7F283-8EAB-4940-9FD1-BCE8FF5F72C7}"/>
                </a:ext>
              </a:extLst>
            </p:cNvPr>
            <p:cNvCxnSpPr>
              <a:cxnSpLocks/>
              <a:endCxn id="25" idx="1"/>
            </p:cNvCxnSpPr>
            <p:nvPr/>
          </p:nvCxnSpPr>
          <p:spPr>
            <a:xfrm flipV="1">
              <a:off x="3019028" y="4383384"/>
              <a:ext cx="2682889" cy="448389"/>
            </a:xfrm>
            <a:prstGeom prst="bentConnector3">
              <a:avLst>
                <a:gd name="adj1" fmla="val 87956"/>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5" name="Picture 34">
            <a:extLst>
              <a:ext uri="{FF2B5EF4-FFF2-40B4-BE49-F238E27FC236}">
                <a16:creationId xmlns:a16="http://schemas.microsoft.com/office/drawing/2014/main" id="{376CED6B-976A-4A67-9196-A77411056F03}"/>
              </a:ext>
            </a:extLst>
          </p:cNvPr>
          <p:cNvPicPr>
            <a:picLocks noChangeAspect="1"/>
          </p:cNvPicPr>
          <p:nvPr/>
        </p:nvPicPr>
        <p:blipFill>
          <a:blip r:embed="rId4"/>
          <a:stretch>
            <a:fillRect/>
          </a:stretch>
        </p:blipFill>
        <p:spPr>
          <a:xfrm>
            <a:off x="10976888" y="3526556"/>
            <a:ext cx="914096" cy="438767"/>
          </a:xfrm>
          <a:prstGeom prst="rect">
            <a:avLst/>
          </a:prstGeom>
        </p:spPr>
      </p:pic>
      <p:pic>
        <p:nvPicPr>
          <p:cNvPr id="36" name="Picture 35">
            <a:extLst>
              <a:ext uri="{FF2B5EF4-FFF2-40B4-BE49-F238E27FC236}">
                <a16:creationId xmlns:a16="http://schemas.microsoft.com/office/drawing/2014/main" id="{80F5E2E4-80C7-400A-BC70-1B190CA55422}"/>
              </a:ext>
            </a:extLst>
          </p:cNvPr>
          <p:cNvPicPr>
            <a:picLocks noChangeAspect="1"/>
          </p:cNvPicPr>
          <p:nvPr/>
        </p:nvPicPr>
        <p:blipFill>
          <a:blip r:embed="rId4"/>
          <a:stretch>
            <a:fillRect/>
          </a:stretch>
        </p:blipFill>
        <p:spPr>
          <a:xfrm>
            <a:off x="11076098" y="1257710"/>
            <a:ext cx="914096" cy="438767"/>
          </a:xfrm>
          <a:prstGeom prst="rect">
            <a:avLst/>
          </a:prstGeom>
        </p:spPr>
      </p:pic>
      <p:sp>
        <p:nvSpPr>
          <p:cNvPr id="47" name="Title 2">
            <a:extLst>
              <a:ext uri="{FF2B5EF4-FFF2-40B4-BE49-F238E27FC236}">
                <a16:creationId xmlns:a16="http://schemas.microsoft.com/office/drawing/2014/main" id="{427768BF-F899-4A4A-B04F-2E6DCFB07647}"/>
              </a:ext>
            </a:extLst>
          </p:cNvPr>
          <p:cNvSpPr txBox="1">
            <a:spLocks/>
          </p:cNvSpPr>
          <p:nvPr/>
        </p:nvSpPr>
        <p:spPr>
          <a:xfrm>
            <a:off x="6379466" y="225488"/>
            <a:ext cx="4629967" cy="59566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Arial" panose="020B0604020202020204" pitchFamily="34" charset="0"/>
                <a:cs typeface="Arial" panose="020B0604020202020204" pitchFamily="34" charset="0"/>
              </a:rPr>
              <a:t>Layered Architecture of PSS Separates </a:t>
            </a:r>
          </a:p>
          <a:p>
            <a:pPr algn="ctr"/>
            <a:r>
              <a:rPr lang="en-US" sz="2000" dirty="0">
                <a:latin typeface="Arial" panose="020B0604020202020204" pitchFamily="34" charset="0"/>
                <a:cs typeface="Arial" panose="020B0604020202020204" pitchFamily="34" charset="0"/>
              </a:rPr>
              <a:t>Test Intent from Implementation</a:t>
            </a:r>
          </a:p>
        </p:txBody>
      </p:sp>
    </p:spTree>
    <p:extLst>
      <p:ext uri="{BB962C8B-B14F-4D97-AF65-F5344CB8AC3E}">
        <p14:creationId xmlns:p14="http://schemas.microsoft.com/office/powerpoint/2010/main" val="18548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B4FF0CB-1DBA-4B46-A977-0044A4F5F949}"/>
              </a:ext>
            </a:extLst>
          </p:cNvPr>
          <p:cNvPicPr>
            <a:picLocks noChangeAspect="1"/>
          </p:cNvPicPr>
          <p:nvPr/>
        </p:nvPicPr>
        <p:blipFill>
          <a:blip r:embed="rId3"/>
          <a:stretch>
            <a:fillRect/>
          </a:stretch>
        </p:blipFill>
        <p:spPr>
          <a:xfrm>
            <a:off x="143014" y="741560"/>
            <a:ext cx="2846383" cy="3594785"/>
          </a:xfrm>
          <a:prstGeom prst="rect">
            <a:avLst/>
          </a:prstGeom>
          <a:effectLst>
            <a:outerShdw blurRad="50800" dist="38100" dir="2700000" algn="tl" rotWithShape="0">
              <a:prstClr val="black">
                <a:alpha val="40000"/>
              </a:prstClr>
            </a:outerShdw>
          </a:effectLst>
        </p:spPr>
      </p:pic>
      <p:sp>
        <p:nvSpPr>
          <p:cNvPr id="26" name="Title 2">
            <a:extLst>
              <a:ext uri="{FF2B5EF4-FFF2-40B4-BE49-F238E27FC236}">
                <a16:creationId xmlns:a16="http://schemas.microsoft.com/office/drawing/2014/main" id="{1A9708D1-FD5E-4124-8047-55D98700095B}"/>
              </a:ext>
            </a:extLst>
          </p:cNvPr>
          <p:cNvSpPr txBox="1">
            <a:spLocks/>
          </p:cNvSpPr>
          <p:nvPr/>
        </p:nvSpPr>
        <p:spPr>
          <a:xfrm>
            <a:off x="71919" y="91441"/>
            <a:ext cx="8776196" cy="73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HSI example: APB Programmable UART IP</a:t>
            </a:r>
          </a:p>
        </p:txBody>
      </p:sp>
      <p:pic>
        <p:nvPicPr>
          <p:cNvPr id="27" name="Picture 3" descr="C:\Users\sharonr\AppData\Local\Microsoft\Windows\Temporary Internet Files\Content.IE5\33FU97A6\MC900023485[1].wmf">
            <a:extLst>
              <a:ext uri="{FF2B5EF4-FFF2-40B4-BE49-F238E27FC236}">
                <a16:creationId xmlns:a16="http://schemas.microsoft.com/office/drawing/2014/main" id="{372F953A-E6FD-4A84-ADE3-9466C835FCDE}"/>
              </a:ext>
            </a:extLst>
          </p:cNvPr>
          <p:cNvPicPr>
            <a:picLocks noChangeAspect="1" noChangeArrowheads="1"/>
          </p:cNvPicPr>
          <p:nvPr/>
        </p:nvPicPr>
        <p:blipFill>
          <a:blip r:embed="rId4" cstate="print"/>
          <a:srcRect/>
          <a:stretch>
            <a:fillRect/>
          </a:stretch>
        </p:blipFill>
        <p:spPr bwMode="auto">
          <a:xfrm>
            <a:off x="5396117" y="2029865"/>
            <a:ext cx="1241572" cy="1182954"/>
          </a:xfrm>
          <a:prstGeom prst="rect">
            <a:avLst/>
          </a:prstGeom>
          <a:noFill/>
        </p:spPr>
      </p:pic>
      <p:sp>
        <p:nvSpPr>
          <p:cNvPr id="28" name="Line Callout 1 33">
            <a:extLst>
              <a:ext uri="{FF2B5EF4-FFF2-40B4-BE49-F238E27FC236}">
                <a16:creationId xmlns:a16="http://schemas.microsoft.com/office/drawing/2014/main" id="{00CBACCB-9FFE-4408-B999-FFDB2A1E68AC}"/>
              </a:ext>
            </a:extLst>
          </p:cNvPr>
          <p:cNvSpPr/>
          <p:nvPr/>
        </p:nvSpPr>
        <p:spPr bwMode="auto">
          <a:xfrm>
            <a:off x="5316240" y="949798"/>
            <a:ext cx="3331493" cy="380114"/>
          </a:xfrm>
          <a:prstGeom prst="borderCallout1">
            <a:avLst>
              <a:gd name="adj1" fmla="val 47111"/>
              <a:gd name="adj2" fmla="val 99685"/>
              <a:gd name="adj3" fmla="val 60287"/>
              <a:gd name="adj4" fmla="val 108998"/>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1200" b="1" kern="0">
                <a:solidFill>
                  <a:srgbClr val="000000"/>
                </a:solidFill>
                <a:latin typeface="Arial" panose="020B0604020202020204"/>
              </a:rPr>
              <a:t>Review</a:t>
            </a:r>
            <a:r>
              <a:rPr lang="en-US" sz="1200" kern="0">
                <a:solidFill>
                  <a:srgbClr val="000000"/>
                </a:solidFill>
                <a:latin typeface="Arial" panose="020B0604020202020204"/>
              </a:rPr>
              <a:t> </a:t>
            </a:r>
            <a:r>
              <a:rPr lang="en-US" sz="1200" b="1" kern="0">
                <a:solidFill>
                  <a:srgbClr val="E31837"/>
                </a:solidFill>
                <a:latin typeface="Arial" panose="020B0604020202020204"/>
              </a:rPr>
              <a:t>H</a:t>
            </a:r>
            <a:r>
              <a:rPr lang="en-US" sz="1200" kern="0">
                <a:solidFill>
                  <a:srgbClr val="000000"/>
                </a:solidFill>
                <a:latin typeface="Arial" panose="020B0604020202020204"/>
              </a:rPr>
              <a:t>/W </a:t>
            </a:r>
            <a:r>
              <a:rPr lang="en-US" sz="1200" b="1" kern="0">
                <a:solidFill>
                  <a:srgbClr val="C00000"/>
                </a:solidFill>
                <a:latin typeface="Arial" panose="020B0604020202020204"/>
              </a:rPr>
              <a:t>P</a:t>
            </a:r>
            <a:r>
              <a:rPr lang="en-US" sz="1200" kern="0">
                <a:solidFill>
                  <a:srgbClr val="000000"/>
                </a:solidFill>
                <a:latin typeface="Arial" panose="020B0604020202020204"/>
              </a:rPr>
              <a:t>rogramming </a:t>
            </a:r>
            <a:r>
              <a:rPr lang="en-US" sz="1200" b="1" kern="0">
                <a:solidFill>
                  <a:srgbClr val="C00000"/>
                </a:solidFill>
                <a:latin typeface="Arial" panose="020B0604020202020204"/>
              </a:rPr>
              <a:t>G</a:t>
            </a:r>
            <a:r>
              <a:rPr lang="en-US" sz="1200" kern="0">
                <a:solidFill>
                  <a:srgbClr val="000000"/>
                </a:solidFill>
                <a:latin typeface="Arial" panose="020B0604020202020204"/>
              </a:rPr>
              <a:t>uide Documents</a:t>
            </a:r>
          </a:p>
        </p:txBody>
      </p:sp>
      <p:sp>
        <p:nvSpPr>
          <p:cNvPr id="29" name="Line Callout 1 33">
            <a:extLst>
              <a:ext uri="{FF2B5EF4-FFF2-40B4-BE49-F238E27FC236}">
                <a16:creationId xmlns:a16="http://schemas.microsoft.com/office/drawing/2014/main" id="{2CA9EB51-C5D9-46D8-85CB-A306CCE7F20A}"/>
              </a:ext>
            </a:extLst>
          </p:cNvPr>
          <p:cNvSpPr/>
          <p:nvPr/>
        </p:nvSpPr>
        <p:spPr bwMode="auto">
          <a:xfrm>
            <a:off x="2737086" y="854208"/>
            <a:ext cx="2260032" cy="696798"/>
          </a:xfrm>
          <a:prstGeom prst="borderCallout1">
            <a:avLst>
              <a:gd name="adj1" fmla="val 46614"/>
              <a:gd name="adj2" fmla="val 277"/>
              <a:gd name="adj3" fmla="val 163984"/>
              <a:gd name="adj4" fmla="val -61631"/>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1200" b="1" kern="0">
                <a:solidFill>
                  <a:srgbClr val="000000"/>
                </a:solidFill>
                <a:latin typeface="Arial" panose="020B0604020202020204"/>
              </a:rPr>
              <a:t>Program</a:t>
            </a:r>
            <a:r>
              <a:rPr lang="en-US" sz="1200" kern="0">
                <a:solidFill>
                  <a:srgbClr val="000000"/>
                </a:solidFill>
                <a:latin typeface="Arial" panose="020B0604020202020204"/>
              </a:rPr>
              <a:t> UART registers to </a:t>
            </a:r>
            <a:r>
              <a:rPr lang="en-US" sz="1200" b="1" kern="0">
                <a:solidFill>
                  <a:srgbClr val="000000"/>
                </a:solidFill>
                <a:latin typeface="Arial" panose="020B0604020202020204"/>
              </a:rPr>
              <a:t>activate</a:t>
            </a:r>
            <a:r>
              <a:rPr lang="en-US" sz="1200" kern="0">
                <a:solidFill>
                  <a:srgbClr val="000000"/>
                </a:solidFill>
                <a:latin typeface="Arial" panose="020B0604020202020204"/>
              </a:rPr>
              <a:t> the device via </a:t>
            </a:r>
            <a:r>
              <a:rPr lang="en-US" sz="1200" b="1" kern="0">
                <a:solidFill>
                  <a:srgbClr val="E31837"/>
                </a:solidFill>
                <a:latin typeface="Arial" panose="020B0604020202020204"/>
              </a:rPr>
              <a:t>H</a:t>
            </a:r>
            <a:r>
              <a:rPr lang="en-US" sz="1200" b="1" kern="0">
                <a:solidFill>
                  <a:srgbClr val="000000"/>
                </a:solidFill>
                <a:latin typeface="Arial" panose="020B0604020202020204"/>
              </a:rPr>
              <a:t>W/</a:t>
            </a:r>
            <a:r>
              <a:rPr lang="en-US" sz="1200" b="1" kern="0">
                <a:solidFill>
                  <a:srgbClr val="E31837"/>
                </a:solidFill>
                <a:latin typeface="Arial" panose="020B0604020202020204"/>
              </a:rPr>
              <a:t>S</a:t>
            </a:r>
            <a:r>
              <a:rPr lang="en-US" sz="1200" b="1" kern="0">
                <a:solidFill>
                  <a:srgbClr val="000000"/>
                </a:solidFill>
                <a:latin typeface="Arial" panose="020B0604020202020204"/>
              </a:rPr>
              <a:t>W </a:t>
            </a:r>
            <a:r>
              <a:rPr lang="en-US" sz="1200" b="1" kern="0">
                <a:solidFill>
                  <a:srgbClr val="E31837"/>
                </a:solidFill>
                <a:latin typeface="Arial" panose="020B0604020202020204"/>
              </a:rPr>
              <a:t>I</a:t>
            </a:r>
            <a:r>
              <a:rPr lang="en-US" sz="1200" b="1" kern="0">
                <a:solidFill>
                  <a:srgbClr val="000000"/>
                </a:solidFill>
                <a:latin typeface="Arial" panose="020B0604020202020204"/>
              </a:rPr>
              <a:t>nterface </a:t>
            </a:r>
          </a:p>
        </p:txBody>
      </p:sp>
      <p:sp>
        <p:nvSpPr>
          <p:cNvPr id="30" name="Line Callout 1 33">
            <a:extLst>
              <a:ext uri="{FF2B5EF4-FFF2-40B4-BE49-F238E27FC236}">
                <a16:creationId xmlns:a16="http://schemas.microsoft.com/office/drawing/2014/main" id="{BAEBD059-6DB1-4D6A-B170-00194A9607E3}"/>
              </a:ext>
            </a:extLst>
          </p:cNvPr>
          <p:cNvSpPr/>
          <p:nvPr/>
        </p:nvSpPr>
        <p:spPr bwMode="auto">
          <a:xfrm>
            <a:off x="3216925" y="3402764"/>
            <a:ext cx="3331493" cy="860396"/>
          </a:xfrm>
          <a:prstGeom prst="borderCallout1">
            <a:avLst>
              <a:gd name="adj1" fmla="val 51017"/>
              <a:gd name="adj2" fmla="val 100990"/>
              <a:gd name="adj3" fmla="val 9287"/>
              <a:gd name="adj4" fmla="val 116891"/>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1400" b="1" kern="0">
                <a:solidFill>
                  <a:srgbClr val="000000"/>
                </a:solidFill>
                <a:latin typeface="Arial" panose="020B0604020202020204"/>
              </a:rPr>
              <a:t>Exercise</a:t>
            </a:r>
            <a:r>
              <a:rPr lang="en-US" sz="1400" kern="0">
                <a:solidFill>
                  <a:srgbClr val="000000"/>
                </a:solidFill>
                <a:latin typeface="Arial" panose="020B0604020202020204"/>
              </a:rPr>
              <a:t> four basic UART </a:t>
            </a:r>
            <a:r>
              <a:rPr lang="en-US" sz="1400" b="1" kern="0">
                <a:solidFill>
                  <a:srgbClr val="000000"/>
                </a:solidFill>
                <a:latin typeface="Arial" panose="020B0604020202020204"/>
              </a:rPr>
              <a:t>behaviors</a:t>
            </a:r>
            <a:r>
              <a:rPr lang="en-US" sz="1400" kern="0">
                <a:solidFill>
                  <a:srgbClr val="000000"/>
                </a:solidFill>
                <a:latin typeface="Arial" panose="020B0604020202020204"/>
              </a:rPr>
              <a:t>:</a:t>
            </a:r>
          </a:p>
          <a:p>
            <a:pPr marL="285750" indent="-285750">
              <a:buFont typeface="Arial" panose="020B0604020202020204" pitchFamily="34" charset="0"/>
              <a:buChar char="•"/>
              <a:defRPr/>
            </a:pPr>
            <a:r>
              <a:rPr lang="en-US" sz="1400" kern="0">
                <a:solidFill>
                  <a:srgbClr val="000000"/>
                </a:solidFill>
                <a:latin typeface="Arial" panose="020B0604020202020204"/>
              </a:rPr>
              <a:t> </a:t>
            </a:r>
            <a:r>
              <a:rPr lang="en-US" sz="1400" kern="0">
                <a:solidFill>
                  <a:srgbClr val="000000"/>
                </a:solidFill>
                <a:latin typeface="Consolas" panose="020B0609020204030204" pitchFamily="49" charset="0"/>
              </a:rPr>
              <a:t>initialization</a:t>
            </a:r>
          </a:p>
          <a:p>
            <a:pPr marL="285750" indent="-285750">
              <a:buFont typeface="Arial" panose="020B0604020202020204" pitchFamily="34" charset="0"/>
              <a:buChar char="•"/>
              <a:defRPr/>
            </a:pPr>
            <a:r>
              <a:rPr lang="en-US" sz="1400" kern="0">
                <a:solidFill>
                  <a:srgbClr val="000000"/>
                </a:solidFill>
                <a:latin typeface="Arial" panose="020B0604020202020204"/>
              </a:rPr>
              <a:t> </a:t>
            </a:r>
            <a:r>
              <a:rPr lang="en-US" sz="1400" kern="0">
                <a:solidFill>
                  <a:srgbClr val="000000"/>
                </a:solidFill>
                <a:latin typeface="Consolas" panose="020B0609020204030204" pitchFamily="49" charset="0"/>
              </a:rPr>
              <a:t>configuration</a:t>
            </a:r>
          </a:p>
          <a:p>
            <a:pPr marL="285750" indent="-285750">
              <a:buFont typeface="Arial" panose="020B0604020202020204" pitchFamily="34" charset="0"/>
              <a:buChar char="•"/>
              <a:defRPr/>
            </a:pPr>
            <a:r>
              <a:rPr lang="en-US" sz="1400" kern="0">
                <a:solidFill>
                  <a:srgbClr val="000000"/>
                </a:solidFill>
                <a:latin typeface="Arial" panose="020B0604020202020204"/>
              </a:rPr>
              <a:t> </a:t>
            </a:r>
            <a:r>
              <a:rPr lang="en-US" sz="1400" kern="0">
                <a:solidFill>
                  <a:srgbClr val="000000"/>
                </a:solidFill>
                <a:latin typeface="Consolas" panose="020B0609020204030204" pitchFamily="49" charset="0"/>
              </a:rPr>
              <a:t>data transmission – TX,RX</a:t>
            </a:r>
            <a:endParaRPr lang="en-US" sz="1400" kern="0">
              <a:solidFill>
                <a:srgbClr val="000000"/>
              </a:solidFill>
              <a:latin typeface="Arial" panose="020B0604020202020204"/>
            </a:endParaRPr>
          </a:p>
        </p:txBody>
      </p:sp>
      <p:sp>
        <p:nvSpPr>
          <p:cNvPr id="31" name="TextBox 30">
            <a:extLst>
              <a:ext uri="{FF2B5EF4-FFF2-40B4-BE49-F238E27FC236}">
                <a16:creationId xmlns:a16="http://schemas.microsoft.com/office/drawing/2014/main" id="{7C6DAF50-67A4-43A9-898F-44436359FE95}"/>
              </a:ext>
            </a:extLst>
          </p:cNvPr>
          <p:cNvSpPr txBox="1"/>
          <p:nvPr/>
        </p:nvSpPr>
        <p:spPr>
          <a:xfrm>
            <a:off x="3463235" y="1720459"/>
            <a:ext cx="2260032" cy="738664"/>
          </a:xfrm>
          <a:prstGeom prst="rect">
            <a:avLst/>
          </a:prstGeom>
          <a:noFill/>
        </p:spPr>
        <p:txBody>
          <a:bodyPr wrap="square" rtlCol="0">
            <a:spAutoFit/>
          </a:bodyPr>
          <a:lstStyle/>
          <a:p>
            <a:pPr>
              <a:defRPr/>
            </a:pPr>
            <a:r>
              <a:rPr lang="en-US" sz="1400" kern="0" dirty="0">
                <a:solidFill>
                  <a:srgbClr val="004074"/>
                </a:solidFill>
                <a:latin typeface="Arial" panose="020B0604020202020204"/>
              </a:rPr>
              <a:t>Typical Use-Cases:</a:t>
            </a:r>
          </a:p>
          <a:p>
            <a:pPr marL="285750" indent="-285750">
              <a:buFont typeface="Arial" panose="020B0604020202020204" pitchFamily="34" charset="0"/>
              <a:buChar char="•"/>
              <a:defRPr/>
            </a:pPr>
            <a:r>
              <a:rPr lang="en-US" sz="1400" kern="0" dirty="0">
                <a:solidFill>
                  <a:srgbClr val="004074"/>
                </a:solidFill>
                <a:latin typeface="Arial" panose="020B0604020202020204"/>
              </a:rPr>
              <a:t>IP HW/SW Verification</a:t>
            </a:r>
          </a:p>
          <a:p>
            <a:pPr marL="285750" indent="-285750">
              <a:buFont typeface="Arial" panose="020B0604020202020204" pitchFamily="34" charset="0"/>
              <a:buChar char="•"/>
              <a:defRPr/>
            </a:pPr>
            <a:r>
              <a:rPr lang="en-US" sz="1400" kern="0" dirty="0">
                <a:solidFill>
                  <a:srgbClr val="004074"/>
                </a:solidFill>
                <a:latin typeface="Arial" panose="020B0604020202020204"/>
              </a:rPr>
              <a:t>Driver Development</a:t>
            </a:r>
          </a:p>
        </p:txBody>
      </p:sp>
      <p:sp>
        <p:nvSpPr>
          <p:cNvPr id="32" name="Rectangle: Rounded Corners 31">
            <a:extLst>
              <a:ext uri="{FF2B5EF4-FFF2-40B4-BE49-F238E27FC236}">
                <a16:creationId xmlns:a16="http://schemas.microsoft.com/office/drawing/2014/main" id="{85551203-16DF-4BD1-99EE-6061F9AA8878}"/>
              </a:ext>
            </a:extLst>
          </p:cNvPr>
          <p:cNvSpPr/>
          <p:nvPr/>
        </p:nvSpPr>
        <p:spPr>
          <a:xfrm>
            <a:off x="780836" y="1866351"/>
            <a:ext cx="1715784" cy="342593"/>
          </a:xfrm>
          <a:prstGeom prst="roundRect">
            <a:avLst/>
          </a:prstGeom>
          <a:solidFill>
            <a:srgbClr val="00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E31837"/>
                </a:solidFill>
                <a:effectLst/>
                <a:uLnTx/>
                <a:uFillTx/>
                <a:latin typeface="Arial" panose="020B0604020202020204"/>
                <a:ea typeface="+mn-ea"/>
                <a:cs typeface="+mn-cs"/>
              </a:rPr>
              <a:t>HSI</a:t>
            </a:r>
          </a:p>
        </p:txBody>
      </p:sp>
      <p:pic>
        <p:nvPicPr>
          <p:cNvPr id="33" name="Picture 32">
            <a:extLst>
              <a:ext uri="{FF2B5EF4-FFF2-40B4-BE49-F238E27FC236}">
                <a16:creationId xmlns:a16="http://schemas.microsoft.com/office/drawing/2014/main" id="{A2D774E8-AD57-4641-B957-384EE47F2C3B}"/>
              </a:ext>
            </a:extLst>
          </p:cNvPr>
          <p:cNvPicPr>
            <a:picLocks noChangeAspect="1"/>
          </p:cNvPicPr>
          <p:nvPr/>
        </p:nvPicPr>
        <p:blipFill>
          <a:blip r:embed="rId5"/>
          <a:stretch>
            <a:fillRect/>
          </a:stretch>
        </p:blipFill>
        <p:spPr>
          <a:xfrm>
            <a:off x="7021997" y="1443019"/>
            <a:ext cx="1407902" cy="3087999"/>
          </a:xfrm>
          <a:prstGeom prst="rect">
            <a:avLst/>
          </a:prstGeom>
        </p:spPr>
      </p:pic>
      <p:grpSp>
        <p:nvGrpSpPr>
          <p:cNvPr id="34" name="Group 33">
            <a:extLst>
              <a:ext uri="{FF2B5EF4-FFF2-40B4-BE49-F238E27FC236}">
                <a16:creationId xmlns:a16="http://schemas.microsoft.com/office/drawing/2014/main" id="{807E1C19-9E10-4093-AF61-18214EA4BB29}"/>
              </a:ext>
            </a:extLst>
          </p:cNvPr>
          <p:cNvGrpSpPr/>
          <p:nvPr/>
        </p:nvGrpSpPr>
        <p:grpSpPr>
          <a:xfrm>
            <a:off x="8848115" y="151123"/>
            <a:ext cx="3309854" cy="4948647"/>
            <a:chOff x="8848115" y="151123"/>
            <a:chExt cx="3309854" cy="4948647"/>
          </a:xfrm>
        </p:grpSpPr>
        <p:grpSp>
          <p:nvGrpSpPr>
            <p:cNvPr id="35" name="Group 34">
              <a:extLst>
                <a:ext uri="{FF2B5EF4-FFF2-40B4-BE49-F238E27FC236}">
                  <a16:creationId xmlns:a16="http://schemas.microsoft.com/office/drawing/2014/main" id="{85CAE03D-7E51-4D73-8831-6CB140B0922C}"/>
                </a:ext>
              </a:extLst>
            </p:cNvPr>
            <p:cNvGrpSpPr/>
            <p:nvPr/>
          </p:nvGrpSpPr>
          <p:grpSpPr>
            <a:xfrm>
              <a:off x="8848115" y="151123"/>
              <a:ext cx="3309854" cy="4948647"/>
              <a:chOff x="8848115" y="151123"/>
              <a:chExt cx="3309854" cy="4948647"/>
            </a:xfrm>
          </p:grpSpPr>
          <p:pic>
            <p:nvPicPr>
              <p:cNvPr id="37" name="Picture 36">
                <a:extLst>
                  <a:ext uri="{FF2B5EF4-FFF2-40B4-BE49-F238E27FC236}">
                    <a16:creationId xmlns:a16="http://schemas.microsoft.com/office/drawing/2014/main" id="{7F442AE8-C1E0-4638-BF48-62B1AFBA6D34}"/>
                  </a:ext>
                </a:extLst>
              </p:cNvPr>
              <p:cNvPicPr>
                <a:picLocks noChangeAspect="1"/>
              </p:cNvPicPr>
              <p:nvPr/>
            </p:nvPicPr>
            <p:blipFill>
              <a:blip r:embed="rId6"/>
              <a:stretch>
                <a:fillRect/>
              </a:stretch>
            </p:blipFill>
            <p:spPr>
              <a:xfrm>
                <a:off x="9141274" y="2062270"/>
                <a:ext cx="2540559" cy="2130406"/>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A80BFBD5-3C5F-41EF-84ED-6DD75FD40D62}"/>
                  </a:ext>
                </a:extLst>
              </p:cNvPr>
              <p:cNvPicPr>
                <a:picLocks noChangeAspect="1"/>
              </p:cNvPicPr>
              <p:nvPr/>
            </p:nvPicPr>
            <p:blipFill>
              <a:blip r:embed="rId6"/>
              <a:stretch>
                <a:fillRect/>
              </a:stretch>
            </p:blipFill>
            <p:spPr>
              <a:xfrm>
                <a:off x="9048453" y="1992043"/>
                <a:ext cx="2540559" cy="2130406"/>
              </a:xfrm>
              <a:prstGeom prst="rect">
                <a:avLst/>
              </a:prstGeom>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28C9AD53-FA30-4485-985C-7DFFFCE76A82}"/>
                  </a:ext>
                </a:extLst>
              </p:cNvPr>
              <p:cNvPicPr>
                <a:picLocks noChangeAspect="1"/>
              </p:cNvPicPr>
              <p:nvPr/>
            </p:nvPicPr>
            <p:blipFill>
              <a:blip r:embed="rId6"/>
              <a:stretch>
                <a:fillRect/>
              </a:stretch>
            </p:blipFill>
            <p:spPr>
              <a:xfrm>
                <a:off x="8940936" y="1921816"/>
                <a:ext cx="2540559" cy="2130406"/>
              </a:xfrm>
              <a:prstGeom prst="rect">
                <a:avLst/>
              </a:prstGeom>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C88364BE-DC60-41C5-9E9E-8EA30FE1E18D}"/>
                  </a:ext>
                </a:extLst>
              </p:cNvPr>
              <p:cNvPicPr>
                <a:picLocks noChangeAspect="1"/>
              </p:cNvPicPr>
              <p:nvPr/>
            </p:nvPicPr>
            <p:blipFill>
              <a:blip r:embed="rId7"/>
              <a:stretch>
                <a:fillRect/>
              </a:stretch>
            </p:blipFill>
            <p:spPr>
              <a:xfrm>
                <a:off x="8985162" y="151123"/>
                <a:ext cx="3172807" cy="3681839"/>
              </a:xfrm>
              <a:prstGeom prst="rect">
                <a:avLst/>
              </a:prstGeom>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13FE0041-32C1-4D62-83A5-B4458B4D8461}"/>
                  </a:ext>
                </a:extLst>
              </p:cNvPr>
              <p:cNvPicPr>
                <a:picLocks noChangeAspect="1"/>
              </p:cNvPicPr>
              <p:nvPr/>
            </p:nvPicPr>
            <p:blipFill>
              <a:blip r:embed="rId6"/>
              <a:stretch>
                <a:fillRect/>
              </a:stretch>
            </p:blipFill>
            <p:spPr>
              <a:xfrm>
                <a:off x="8848115" y="1866351"/>
                <a:ext cx="2540559" cy="2130406"/>
              </a:xfrm>
              <a:prstGeom prst="rect">
                <a:avLst/>
              </a:prstGeom>
              <a:effectLst>
                <a:outerShdw blurRad="50800" dist="38100" dir="2700000" algn="tl" rotWithShape="0">
                  <a:prstClr val="black">
                    <a:alpha val="40000"/>
                  </a:prstClr>
                </a:outerShdw>
              </a:effectLst>
            </p:spPr>
          </p:pic>
          <p:pic>
            <p:nvPicPr>
              <p:cNvPr id="42" name="Picture 41">
                <a:extLst>
                  <a:ext uri="{FF2B5EF4-FFF2-40B4-BE49-F238E27FC236}">
                    <a16:creationId xmlns:a16="http://schemas.microsoft.com/office/drawing/2014/main" id="{13850E4C-6E12-4B44-B1E3-57FA67E45FDA}"/>
                  </a:ext>
                </a:extLst>
              </p:cNvPr>
              <p:cNvPicPr>
                <a:picLocks noChangeAspect="1"/>
              </p:cNvPicPr>
              <p:nvPr/>
            </p:nvPicPr>
            <p:blipFill>
              <a:blip r:embed="rId8"/>
              <a:stretch>
                <a:fillRect/>
              </a:stretch>
            </p:blipFill>
            <p:spPr>
              <a:xfrm>
                <a:off x="9740562" y="2969365"/>
                <a:ext cx="2185879" cy="2130405"/>
              </a:xfrm>
              <a:prstGeom prst="rect">
                <a:avLst/>
              </a:prstGeom>
              <a:effectLst>
                <a:outerShdw blurRad="50800" dist="38100" dir="2700000" algn="tl" rotWithShape="0">
                  <a:prstClr val="black">
                    <a:alpha val="40000"/>
                  </a:prstClr>
                </a:outerShdw>
              </a:effectLst>
            </p:spPr>
          </p:pic>
        </p:grpSp>
        <p:pic>
          <p:nvPicPr>
            <p:cNvPr id="36" name="Picture 35">
              <a:extLst>
                <a:ext uri="{FF2B5EF4-FFF2-40B4-BE49-F238E27FC236}">
                  <a16:creationId xmlns:a16="http://schemas.microsoft.com/office/drawing/2014/main" id="{A7FCADF0-BAA6-4AF1-BFCB-4CC71C93A73C}"/>
                </a:ext>
              </a:extLst>
            </p:cNvPr>
            <p:cNvPicPr>
              <a:picLocks noChangeAspect="1"/>
            </p:cNvPicPr>
            <p:nvPr/>
          </p:nvPicPr>
          <p:blipFill>
            <a:blip r:embed="rId9"/>
            <a:stretch>
              <a:fillRect/>
            </a:stretch>
          </p:blipFill>
          <p:spPr>
            <a:xfrm>
              <a:off x="10870124" y="180766"/>
              <a:ext cx="1222741" cy="402156"/>
            </a:xfrm>
            <a:prstGeom prst="rect">
              <a:avLst/>
            </a:prstGeom>
          </p:spPr>
        </p:pic>
      </p:grpSp>
      <p:pic>
        <p:nvPicPr>
          <p:cNvPr id="43" name="Picture 42">
            <a:extLst>
              <a:ext uri="{FF2B5EF4-FFF2-40B4-BE49-F238E27FC236}">
                <a16:creationId xmlns:a16="http://schemas.microsoft.com/office/drawing/2014/main" id="{764B416F-9B09-4F0E-B722-33C971465A80}"/>
              </a:ext>
            </a:extLst>
          </p:cNvPr>
          <p:cNvPicPr>
            <a:picLocks noChangeAspect="1"/>
          </p:cNvPicPr>
          <p:nvPr/>
        </p:nvPicPr>
        <p:blipFill>
          <a:blip r:embed="rId10"/>
          <a:stretch>
            <a:fillRect/>
          </a:stretch>
        </p:blipFill>
        <p:spPr>
          <a:xfrm>
            <a:off x="108725" y="4572566"/>
            <a:ext cx="12003300" cy="1970516"/>
          </a:xfrm>
          <a:prstGeom prst="rect">
            <a:avLst/>
          </a:prstGeom>
          <a:effectLst>
            <a:outerShdw blurRad="50800" dist="38100" dir="2700000" algn="tl" rotWithShape="0">
              <a:prstClr val="black">
                <a:alpha val="40000"/>
              </a:prstClr>
            </a:outerShdw>
          </a:effectLst>
        </p:spPr>
      </p:pic>
      <p:sp>
        <p:nvSpPr>
          <p:cNvPr id="44" name="Rectangle: Rounded Corners 43">
            <a:extLst>
              <a:ext uri="{FF2B5EF4-FFF2-40B4-BE49-F238E27FC236}">
                <a16:creationId xmlns:a16="http://schemas.microsoft.com/office/drawing/2014/main" id="{022E0845-CBBE-45FB-9D34-762CE81AE44C}"/>
              </a:ext>
            </a:extLst>
          </p:cNvPr>
          <p:cNvSpPr/>
          <p:nvPr/>
        </p:nvSpPr>
        <p:spPr>
          <a:xfrm>
            <a:off x="79975" y="4448710"/>
            <a:ext cx="1715784" cy="2239767"/>
          </a:xfrm>
          <a:prstGeom prst="roundRect">
            <a:avLst/>
          </a:prstGeom>
          <a:solidFill>
            <a:srgbClr val="999999">
              <a:alpha val="28000"/>
            </a:srgbClr>
          </a:solidFill>
          <a:ln>
            <a:noFill/>
          </a:ln>
          <a:effectLst>
            <a:outerShdw blurRad="50800" dist="50800" dir="5400000" algn="ctr" rotWithShape="0">
              <a:srgbClr val="000000">
                <a:alpha val="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E31837"/>
                </a:solidFill>
                <a:effectLst/>
                <a:uLnTx/>
                <a:uFillTx/>
                <a:latin typeface="Arial" panose="020B0604020202020204"/>
                <a:ea typeface="+mn-ea"/>
                <a:cs typeface="+mn-cs"/>
              </a:rPr>
              <a:t>HSI</a:t>
            </a:r>
          </a:p>
        </p:txBody>
      </p:sp>
      <p:sp>
        <p:nvSpPr>
          <p:cNvPr id="45" name="Arrow: Notched Right 44">
            <a:extLst>
              <a:ext uri="{FF2B5EF4-FFF2-40B4-BE49-F238E27FC236}">
                <a16:creationId xmlns:a16="http://schemas.microsoft.com/office/drawing/2014/main" id="{07E4A310-7A12-422B-94D3-6AE782887D6A}"/>
              </a:ext>
            </a:extLst>
          </p:cNvPr>
          <p:cNvSpPr/>
          <p:nvPr/>
        </p:nvSpPr>
        <p:spPr>
          <a:xfrm rot="5400000" flipV="1">
            <a:off x="263393" y="3353226"/>
            <a:ext cx="2383447" cy="222178"/>
          </a:xfrm>
          <a:prstGeom prst="notchedRightArrow">
            <a:avLst/>
          </a:prstGeom>
          <a:solidFill>
            <a:srgbClr val="999999"/>
          </a:solidFill>
          <a:ln w="12700" cap="flat" cmpd="sng" algn="ctr">
            <a:solidFill>
              <a:srgbClr val="99999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88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251B5E1E-29FD-416E-901A-10A3C307BB7F}"/>
              </a:ext>
            </a:extLst>
          </p:cNvPr>
          <p:cNvSpPr txBox="1">
            <a:spLocks/>
          </p:cNvSpPr>
          <p:nvPr/>
        </p:nvSpPr>
        <p:spPr>
          <a:xfrm>
            <a:off x="263873" y="154980"/>
            <a:ext cx="11035497" cy="565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The Anatomy of PSS Layered Architecture: Zoom-in into a PSS Action</a:t>
            </a:r>
          </a:p>
        </p:txBody>
      </p:sp>
      <p:grpSp>
        <p:nvGrpSpPr>
          <p:cNvPr id="28" name="Group 27">
            <a:extLst>
              <a:ext uri="{FF2B5EF4-FFF2-40B4-BE49-F238E27FC236}">
                <a16:creationId xmlns:a16="http://schemas.microsoft.com/office/drawing/2014/main" id="{0EB94291-921E-48DB-B35E-574B15EBD90F}"/>
              </a:ext>
            </a:extLst>
          </p:cNvPr>
          <p:cNvGrpSpPr/>
          <p:nvPr/>
        </p:nvGrpSpPr>
        <p:grpSpPr>
          <a:xfrm>
            <a:off x="152712" y="700275"/>
            <a:ext cx="11886577" cy="2571030"/>
            <a:chOff x="152712" y="700275"/>
            <a:chExt cx="11886577" cy="2571030"/>
          </a:xfrm>
        </p:grpSpPr>
        <p:sp>
          <p:nvSpPr>
            <p:cNvPr id="29" name="Line Callout 1 33">
              <a:extLst>
                <a:ext uri="{FF2B5EF4-FFF2-40B4-BE49-F238E27FC236}">
                  <a16:creationId xmlns:a16="http://schemas.microsoft.com/office/drawing/2014/main" id="{B778E357-83E5-4B1A-A62C-3DF95D8D8FC9}"/>
                </a:ext>
              </a:extLst>
            </p:cNvPr>
            <p:cNvSpPr/>
            <p:nvPr/>
          </p:nvSpPr>
          <p:spPr bwMode="auto">
            <a:xfrm>
              <a:off x="152712" y="1711072"/>
              <a:ext cx="2032069" cy="994028"/>
            </a:xfrm>
            <a:prstGeom prst="borderCallout1">
              <a:avLst>
                <a:gd name="adj1" fmla="val 47111"/>
                <a:gd name="adj2" fmla="val 99685"/>
                <a:gd name="adj3" fmla="val 31114"/>
                <a:gd name="adj4" fmla="val 121984"/>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1200">
                  <a:solidFill>
                    <a:srgbClr val="000000"/>
                  </a:solidFill>
                  <a:latin typeface="Arial" panose="020B0604020202020204"/>
                </a:rPr>
                <a:t>Atomic actions capture high-level characteristics of a behavior using inputs, outputs, attributes and constraints</a:t>
              </a:r>
            </a:p>
          </p:txBody>
        </p:sp>
        <p:sp>
          <p:nvSpPr>
            <p:cNvPr id="30" name="Flowchart: Alternate Process 29">
              <a:extLst>
                <a:ext uri="{FF2B5EF4-FFF2-40B4-BE49-F238E27FC236}">
                  <a16:creationId xmlns:a16="http://schemas.microsoft.com/office/drawing/2014/main" id="{DC290A06-E3D7-4FFB-BD91-44B6B6471294}"/>
                </a:ext>
              </a:extLst>
            </p:cNvPr>
            <p:cNvSpPr/>
            <p:nvPr/>
          </p:nvSpPr>
          <p:spPr bwMode="auto">
            <a:xfrm>
              <a:off x="2494914" y="700275"/>
              <a:ext cx="5109536" cy="2145562"/>
            </a:xfrm>
            <a:prstGeom prst="flowChartAlternateProcess">
              <a:avLst/>
            </a:prstGeom>
            <a:solidFill>
              <a:srgbClr val="92D050">
                <a:alpha val="30000"/>
              </a:srgbClr>
            </a:solidFill>
            <a:ln w="3175">
              <a:solidFill>
                <a:srgbClr val="000000"/>
              </a:solidFill>
              <a:miter lim="800000"/>
              <a:headEnd/>
              <a:tailEnd/>
            </a:ln>
          </p:spPr>
          <p:txBody>
            <a:bodyPr wrap="none" anchor="t"/>
            <a:lstStyle/>
            <a:p>
              <a:pPr fontAlgn="base">
                <a:spcBef>
                  <a:spcPct val="0"/>
                </a:spcBef>
                <a:spcAft>
                  <a:spcPct val="0"/>
                </a:spcAft>
                <a:defRPr/>
              </a:pPr>
              <a:r>
                <a:rPr lang="en-US" sz="1400" b="1" kern="0" dirty="0">
                  <a:solidFill>
                    <a:srgbClr val="FF0000"/>
                  </a:solidFill>
                  <a:latin typeface="Consolas" panose="020B0609020204030204" pitchFamily="49" charset="0"/>
                  <a:cs typeface="Courier New" panose="02070309020205020404" pitchFamily="49" charset="0"/>
                </a:rPr>
                <a:t>action</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tx_uart_data</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uart_base</a:t>
              </a:r>
              <a:r>
                <a:rPr lang="en-US" sz="1400" kern="0" dirty="0">
                  <a:solidFill>
                    <a:srgbClr val="000000"/>
                  </a:solidFill>
                  <a:latin typeface="Consolas" panose="020B0609020204030204" pitchFamily="49" charset="0"/>
                  <a:cs typeface="Courier New" panose="02070309020205020404" pitchFamily="49" charset="0"/>
                </a:rPr>
                <a:t> {</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  </a:t>
              </a:r>
              <a:r>
                <a:rPr lang="en-US" sz="1400" b="1" kern="0" dirty="0">
                  <a:solidFill>
                    <a:srgbClr val="FF0000"/>
                  </a:solidFill>
                  <a:latin typeface="Consolas" panose="020B0609020204030204" pitchFamily="49" charset="0"/>
                  <a:cs typeface="Courier New" panose="02070309020205020404" pitchFamily="49" charset="0"/>
                </a:rPr>
                <a:t>output</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uart_tx_stream</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to_ch</a:t>
              </a:r>
              <a:r>
                <a:rPr lang="en-US" sz="1400" kern="0" dirty="0">
                  <a:solidFill>
                    <a:srgbClr val="000000"/>
                  </a:solidFill>
                  <a:latin typeface="Consolas" panose="020B0609020204030204" pitchFamily="49" charset="0"/>
                  <a:cs typeface="Courier New" panose="02070309020205020404" pitchFamily="49" charset="0"/>
                </a:rPr>
                <a:t> ;</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  </a:t>
              </a:r>
              <a:r>
                <a:rPr lang="en-US" sz="1400" b="1" kern="0" dirty="0">
                  <a:solidFill>
                    <a:srgbClr val="FF0000"/>
                  </a:solidFill>
                  <a:latin typeface="Consolas" panose="020B0609020204030204" pitchFamily="49" charset="0"/>
                  <a:cs typeface="Courier New" panose="02070309020205020404" pitchFamily="49" charset="0"/>
                </a:rPr>
                <a:t>input</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config_state</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config_done</a:t>
              </a:r>
              <a:r>
                <a:rPr lang="en-US" sz="1400" kern="0" dirty="0">
                  <a:solidFill>
                    <a:srgbClr val="000000"/>
                  </a:solidFill>
                  <a:latin typeface="Consolas" panose="020B0609020204030204" pitchFamily="49" charset="0"/>
                  <a:cs typeface="Courier New" panose="02070309020205020404" pitchFamily="49" charset="0"/>
                </a:rPr>
                <a:t>;</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  </a:t>
              </a:r>
              <a:r>
                <a:rPr lang="en-US" sz="1400" b="1" kern="0" dirty="0">
                  <a:solidFill>
                    <a:srgbClr val="FF0000"/>
                  </a:solidFill>
                  <a:latin typeface="Consolas" panose="020B0609020204030204" pitchFamily="49" charset="0"/>
                  <a:cs typeface="Courier New" panose="02070309020205020404" pitchFamily="49" charset="0"/>
                </a:rPr>
                <a:t>constraint</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config_done.done</a:t>
              </a:r>
              <a:r>
                <a:rPr lang="en-US" sz="1400" kern="0" dirty="0">
                  <a:solidFill>
                    <a:srgbClr val="000000"/>
                  </a:solidFill>
                  <a:latin typeface="Consolas" panose="020B0609020204030204" pitchFamily="49" charset="0"/>
                  <a:cs typeface="Courier New" panose="02070309020205020404" pitchFamily="49" charset="0"/>
                </a:rPr>
                <a:t> == true;</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  </a:t>
              </a:r>
              <a:r>
                <a:rPr lang="en-US" sz="1400" kern="0" dirty="0">
                  <a:solidFill>
                    <a:srgbClr val="002060"/>
                  </a:solidFill>
                  <a:latin typeface="Consolas" panose="020B0609020204030204" pitchFamily="49" charset="0"/>
                  <a:cs typeface="Courier New" panose="02070309020205020404" pitchFamily="49" charset="0"/>
                </a:rPr>
                <a:t>// Only one </a:t>
              </a:r>
              <a:r>
                <a:rPr lang="en-US" sz="1400" kern="0" dirty="0" err="1">
                  <a:solidFill>
                    <a:srgbClr val="002060"/>
                  </a:solidFill>
                  <a:latin typeface="Consolas" panose="020B0609020204030204" pitchFamily="49" charset="0"/>
                  <a:cs typeface="Courier New" panose="02070309020205020404" pitchFamily="49" charset="0"/>
                </a:rPr>
                <a:t>tx</a:t>
              </a:r>
              <a:r>
                <a:rPr lang="en-US" sz="1400" kern="0" dirty="0">
                  <a:solidFill>
                    <a:srgbClr val="002060"/>
                  </a:solidFill>
                  <a:latin typeface="Consolas" panose="020B0609020204030204" pitchFamily="49" charset="0"/>
                  <a:cs typeface="Courier New" panose="02070309020205020404" pitchFamily="49" charset="0"/>
                </a:rPr>
                <a:t> at a time</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  </a:t>
              </a:r>
              <a:r>
                <a:rPr lang="en-US" sz="1400" b="1" kern="0" dirty="0">
                  <a:solidFill>
                    <a:srgbClr val="FF0000"/>
                  </a:solidFill>
                  <a:latin typeface="Consolas" panose="020B0609020204030204" pitchFamily="49" charset="0"/>
                  <a:cs typeface="Courier New" panose="02070309020205020404" pitchFamily="49" charset="0"/>
                </a:rPr>
                <a:t>lock</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uart_tx_status_r</a:t>
              </a:r>
              <a:r>
                <a:rPr lang="en-US" sz="1400" kern="0" dirty="0">
                  <a:solidFill>
                    <a:srgbClr val="000000"/>
                  </a:solidFill>
                  <a:latin typeface="Consolas" panose="020B0609020204030204" pitchFamily="49" charset="0"/>
                  <a:cs typeface="Courier New" panose="02070309020205020404" pitchFamily="49" charset="0"/>
                </a:rPr>
                <a:t> busy ;</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  </a:t>
              </a:r>
              <a:r>
                <a:rPr lang="en-US" sz="1400" b="1" kern="0" dirty="0">
                  <a:solidFill>
                    <a:srgbClr val="FF0000"/>
                  </a:solidFill>
                  <a:latin typeface="Consolas" panose="020B0609020204030204" pitchFamily="49" charset="0"/>
                  <a:cs typeface="Courier New" panose="02070309020205020404" pitchFamily="49" charset="0"/>
                </a:rPr>
                <a:t>rand</a:t>
              </a:r>
              <a:r>
                <a:rPr lang="en-US" sz="1400" kern="0" dirty="0">
                  <a:solidFill>
                    <a:srgbClr val="000000"/>
                  </a:solidFill>
                  <a:latin typeface="Consolas" panose="020B0609020204030204" pitchFamily="49" charset="0"/>
                  <a:cs typeface="Courier New" panose="02070309020205020404" pitchFamily="49" charset="0"/>
                </a:rPr>
                <a:t> </a:t>
              </a:r>
              <a:r>
                <a:rPr lang="en-US" sz="1400" b="1" kern="0" dirty="0">
                  <a:solidFill>
                    <a:srgbClr val="FF0000"/>
                  </a:solidFill>
                  <a:latin typeface="Consolas" panose="020B0609020204030204" pitchFamily="49" charset="0"/>
                  <a:cs typeface="Courier New" panose="02070309020205020404" pitchFamily="49" charset="0"/>
                </a:rPr>
                <a:t>bit</a:t>
              </a:r>
              <a:r>
                <a:rPr lang="en-US" sz="1400" kern="0" dirty="0">
                  <a:solidFill>
                    <a:srgbClr val="000000"/>
                  </a:solidFill>
                  <a:latin typeface="Consolas" panose="020B0609020204030204" pitchFamily="49" charset="0"/>
                  <a:cs typeface="Courier New" panose="02070309020205020404" pitchFamily="49" charset="0"/>
                </a:rPr>
                <a:t>[8] data;</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  </a:t>
              </a:r>
              <a:r>
                <a:rPr lang="en-US" sz="1400" b="1" kern="0" dirty="0">
                  <a:solidFill>
                    <a:srgbClr val="FF0000"/>
                  </a:solidFill>
                  <a:latin typeface="Consolas" panose="020B0609020204030204" pitchFamily="49" charset="0"/>
                  <a:cs typeface="Courier New" panose="02070309020205020404" pitchFamily="49" charset="0"/>
                </a:rPr>
                <a:t>constraint</a:t>
              </a:r>
              <a:r>
                <a:rPr lang="en-US" sz="1400" kern="0" dirty="0">
                  <a:solidFill>
                    <a:srgbClr val="000000"/>
                  </a:solidFill>
                  <a:latin typeface="Consolas" panose="020B0609020204030204" pitchFamily="49" charset="0"/>
                  <a:cs typeface="Courier New" panose="02070309020205020404" pitchFamily="49" charset="0"/>
                </a:rPr>
                <a:t> </a:t>
              </a:r>
              <a:r>
                <a:rPr lang="en-US" sz="1400" kern="0" dirty="0" err="1">
                  <a:solidFill>
                    <a:srgbClr val="000000"/>
                  </a:solidFill>
                  <a:latin typeface="Consolas" panose="020B0609020204030204" pitchFamily="49" charset="0"/>
                  <a:cs typeface="Courier New" panose="02070309020205020404" pitchFamily="49" charset="0"/>
                </a:rPr>
                <a:t>to_ch.data</a:t>
              </a:r>
              <a:r>
                <a:rPr lang="en-US" sz="1400" kern="0" dirty="0">
                  <a:solidFill>
                    <a:srgbClr val="000000"/>
                  </a:solidFill>
                  <a:latin typeface="Consolas" panose="020B0609020204030204" pitchFamily="49" charset="0"/>
                  <a:cs typeface="Courier New" panose="02070309020205020404" pitchFamily="49" charset="0"/>
                </a:rPr>
                <a:t> == data;</a:t>
              </a:r>
            </a:p>
            <a:p>
              <a:pPr fontAlgn="base">
                <a:spcBef>
                  <a:spcPct val="0"/>
                </a:spcBef>
                <a:spcAft>
                  <a:spcPct val="0"/>
                </a:spcAft>
                <a:defRPr/>
              </a:pPr>
              <a:r>
                <a:rPr lang="en-US" sz="1400" kern="0" dirty="0">
                  <a:solidFill>
                    <a:srgbClr val="000000"/>
                  </a:solidFill>
                  <a:latin typeface="Consolas" panose="020B0609020204030204" pitchFamily="49" charset="0"/>
                  <a:cs typeface="Courier New" panose="02070309020205020404" pitchFamily="49" charset="0"/>
                </a:rPr>
                <a:t>}</a:t>
              </a:r>
            </a:p>
            <a:p>
              <a:pPr algn="ctr">
                <a:defRPr/>
              </a:pPr>
              <a:endParaRPr lang="en-US" sz="1200" kern="0" dirty="0">
                <a:solidFill>
                  <a:srgbClr val="000000"/>
                </a:solidFill>
                <a:latin typeface="Aharoni" panose="02010803020104030203" pitchFamily="2" charset="-79"/>
                <a:ea typeface="ＭＳ Ｐゴシック" pitchFamily="34" charset="-128"/>
                <a:cs typeface="Aharoni" panose="02010803020104030203" pitchFamily="2" charset="-79"/>
              </a:endParaRPr>
            </a:p>
          </p:txBody>
        </p:sp>
        <p:pic>
          <p:nvPicPr>
            <p:cNvPr id="31" name="Picture 30">
              <a:extLst>
                <a:ext uri="{FF2B5EF4-FFF2-40B4-BE49-F238E27FC236}">
                  <a16:creationId xmlns:a16="http://schemas.microsoft.com/office/drawing/2014/main" id="{EF05D886-67F7-4ABC-A1D9-36AB21986113}"/>
                </a:ext>
              </a:extLst>
            </p:cNvPr>
            <p:cNvPicPr>
              <a:picLocks noChangeAspect="1"/>
            </p:cNvPicPr>
            <p:nvPr/>
          </p:nvPicPr>
          <p:blipFill>
            <a:blip r:embed="rId2"/>
            <a:stretch>
              <a:fillRect/>
            </a:stretch>
          </p:blipFill>
          <p:spPr>
            <a:xfrm>
              <a:off x="8326076" y="720160"/>
              <a:ext cx="3713213" cy="2551145"/>
            </a:xfrm>
            <a:prstGeom prst="rect">
              <a:avLst/>
            </a:prstGeom>
          </p:spPr>
        </p:pic>
        <p:sp>
          <p:nvSpPr>
            <p:cNvPr id="32" name="Line Callout 1 33">
              <a:extLst>
                <a:ext uri="{FF2B5EF4-FFF2-40B4-BE49-F238E27FC236}">
                  <a16:creationId xmlns:a16="http://schemas.microsoft.com/office/drawing/2014/main" id="{7468CF82-0D7A-474B-B7B0-F1F1E197B361}"/>
                </a:ext>
              </a:extLst>
            </p:cNvPr>
            <p:cNvSpPr/>
            <p:nvPr/>
          </p:nvSpPr>
          <p:spPr bwMode="auto">
            <a:xfrm>
              <a:off x="152713" y="720160"/>
              <a:ext cx="2032069" cy="851465"/>
            </a:xfrm>
            <a:prstGeom prst="borderCallout1">
              <a:avLst>
                <a:gd name="adj1" fmla="val 47111"/>
                <a:gd name="adj2" fmla="val 99685"/>
                <a:gd name="adj3" fmla="val 31114"/>
                <a:gd name="adj4" fmla="val 121984"/>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1200">
                  <a:solidFill>
                    <a:srgbClr val="000000"/>
                  </a:solidFill>
                  <a:latin typeface="Arial" panose="020B0604020202020204"/>
                </a:rPr>
                <a:t>Atomic actions correspond  directly to operations of the underlying system under test and test environment</a:t>
              </a:r>
            </a:p>
          </p:txBody>
        </p:sp>
        <p:sp>
          <p:nvSpPr>
            <p:cNvPr id="33" name="TextBox 32">
              <a:extLst>
                <a:ext uri="{FF2B5EF4-FFF2-40B4-BE49-F238E27FC236}">
                  <a16:creationId xmlns:a16="http://schemas.microsoft.com/office/drawing/2014/main" id="{9FA05E96-F202-4A5E-94DD-3F3CCD671E75}"/>
                </a:ext>
              </a:extLst>
            </p:cNvPr>
            <p:cNvSpPr txBox="1"/>
            <p:nvPr/>
          </p:nvSpPr>
          <p:spPr>
            <a:xfrm>
              <a:off x="5802452" y="709016"/>
              <a:ext cx="1696298" cy="246221"/>
            </a:xfrm>
            <a:prstGeom prst="rect">
              <a:avLst/>
            </a:prstGeom>
            <a:noFill/>
          </p:spPr>
          <p:txBody>
            <a:bodyPr wrap="none" rtlCol="0">
              <a:spAutoFit/>
            </a:bodyPr>
            <a:lstStyle/>
            <a:p>
              <a:pPr>
                <a:defRPr/>
              </a:pPr>
              <a:r>
                <a:rPr lang="en-US" sz="1000" b="1">
                  <a:solidFill>
                    <a:srgbClr val="000000"/>
                  </a:solidFill>
                  <a:latin typeface="Arial" panose="020B0604020202020204"/>
                </a:rPr>
                <a:t>Scenario Modeling Layer</a:t>
              </a:r>
            </a:p>
          </p:txBody>
        </p:sp>
      </p:grpSp>
      <p:grpSp>
        <p:nvGrpSpPr>
          <p:cNvPr id="34" name="Group 33">
            <a:extLst>
              <a:ext uri="{FF2B5EF4-FFF2-40B4-BE49-F238E27FC236}">
                <a16:creationId xmlns:a16="http://schemas.microsoft.com/office/drawing/2014/main" id="{2DCB5541-AFD5-4CDA-92FF-F9D689E6D699}"/>
              </a:ext>
            </a:extLst>
          </p:cNvPr>
          <p:cNvGrpSpPr/>
          <p:nvPr/>
        </p:nvGrpSpPr>
        <p:grpSpPr>
          <a:xfrm>
            <a:off x="107909" y="2844547"/>
            <a:ext cx="11977207" cy="3072921"/>
            <a:chOff x="74626" y="3047077"/>
            <a:chExt cx="11977207" cy="3072921"/>
          </a:xfrm>
        </p:grpSpPr>
        <p:sp>
          <p:nvSpPr>
            <p:cNvPr id="35" name="Flowchart: Alternate Process 34">
              <a:extLst>
                <a:ext uri="{FF2B5EF4-FFF2-40B4-BE49-F238E27FC236}">
                  <a16:creationId xmlns:a16="http://schemas.microsoft.com/office/drawing/2014/main" id="{926904DB-5C2B-4F63-85D8-F12CC9E9A452}"/>
                </a:ext>
              </a:extLst>
            </p:cNvPr>
            <p:cNvSpPr/>
            <p:nvPr/>
          </p:nvSpPr>
          <p:spPr bwMode="auto">
            <a:xfrm>
              <a:off x="2410940" y="3080914"/>
              <a:ext cx="5193510" cy="3031138"/>
            </a:xfrm>
            <a:prstGeom prst="flowChartAlternateProcess">
              <a:avLst/>
            </a:prstGeom>
            <a:solidFill>
              <a:srgbClr val="2A79D0">
                <a:lumMod val="75000"/>
                <a:alpha val="28000"/>
              </a:srgbClr>
            </a:solidFill>
            <a:ln w="3175">
              <a:solidFill>
                <a:srgbClr val="000000"/>
              </a:solidFill>
              <a:miter lim="800000"/>
              <a:headEnd/>
              <a:tailEnd/>
            </a:ln>
          </p:spPr>
          <p:txBody>
            <a:bodyPr wrap="none"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nsolas" panose="020B0609020204030204" pitchFamily="49" charset="0"/>
                  <a:cs typeface="Courier New" pitchFamily="49" charset="0"/>
                </a:rPr>
                <a:t>extend</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a:ln>
                    <a:noFill/>
                  </a:ln>
                  <a:solidFill>
                    <a:srgbClr val="FF0000"/>
                  </a:solidFill>
                  <a:effectLst/>
                  <a:uLnTx/>
                  <a:uFillTx/>
                  <a:latin typeface="Consolas" panose="020B0609020204030204" pitchFamily="49" charset="0"/>
                  <a:cs typeface="Courier New" pitchFamily="49" charset="0"/>
                </a:rPr>
                <a:t>action</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tx_uart_data</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a:ln>
                    <a:noFill/>
                  </a:ln>
                  <a:solidFill>
                    <a:srgbClr val="FF0000"/>
                  </a:solidFill>
                  <a:effectLst/>
                  <a:uLnTx/>
                  <a:uFillTx/>
                  <a:latin typeface="Consolas" panose="020B0609020204030204" pitchFamily="49" charset="0"/>
                  <a:cs typeface="Courier New" pitchFamily="49" charset="0"/>
                </a:rPr>
                <a:t>exec</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a:ln>
                    <a:noFill/>
                  </a:ln>
                  <a:solidFill>
                    <a:srgbClr val="FF0000"/>
                  </a:solidFill>
                  <a:effectLst/>
                  <a:uLnTx/>
                  <a:uFillTx/>
                  <a:latin typeface="Consolas" panose="020B0609020204030204" pitchFamily="49" charset="0"/>
                  <a:cs typeface="Courier New" pitchFamily="49" charset="0"/>
                </a:rPr>
                <a:t>body</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a:ln>
                    <a:noFill/>
                  </a:ln>
                  <a:solidFill>
                    <a:srgbClr val="002060"/>
                  </a:solidFill>
                  <a:effectLst/>
                  <a:uLnTx/>
                  <a:uFillTx/>
                  <a:latin typeface="Consolas" panose="020B0609020204030204" pitchFamily="49" charset="0"/>
                  <a:cs typeface="Courier New" pitchFamily="49" charset="0"/>
                </a:rPr>
                <a:t>// UART transmit FIFO register - local copy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uart_ctrl_ua_tfifo_reg_s</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tfifo</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a:ln>
                    <a:noFill/>
                  </a:ln>
                  <a:solidFill>
                    <a:srgbClr val="002060"/>
                  </a:solidFill>
                  <a:effectLst/>
                  <a:uLnTx/>
                  <a:uFillTx/>
                  <a:latin typeface="Consolas" panose="020B0609020204030204" pitchFamily="49" charset="0"/>
                  <a:cs typeface="Courier New" pitchFamily="49" charset="0"/>
                </a:rPr>
                <a:t>// Populate local copy with the transmit data</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tfifo.data</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[7:0] = data;</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a:ln>
                    <a:noFill/>
                  </a:ln>
                  <a:solidFill>
                    <a:srgbClr val="002060"/>
                  </a:solidFill>
                  <a:effectLst/>
                  <a:uLnTx/>
                  <a:uFillTx/>
                  <a:latin typeface="Consolas" panose="020B0609020204030204" pitchFamily="49" charset="0"/>
                  <a:cs typeface="Courier New" pitchFamily="49" charset="0"/>
                </a:rPr>
                <a:t>// Write local register copy into H/W</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err="1">
                  <a:ln>
                    <a:noFill/>
                  </a:ln>
                  <a:solidFill>
                    <a:srgbClr val="FF0000"/>
                  </a:solidFill>
                  <a:effectLst/>
                  <a:uLnTx/>
                  <a:uFillTx/>
                  <a:latin typeface="Consolas" panose="020B0609020204030204" pitchFamily="49" charset="0"/>
                  <a:cs typeface="Courier New" pitchFamily="49" charset="0"/>
                </a:rPr>
                <a:t>comp</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.regs.ua_tfifo.</a:t>
              </a:r>
              <a:r>
                <a:rPr kumimoji="0" lang="en-US" sz="1400" b="1" i="0" u="none" strike="noStrike" kern="0" cap="none" spc="0" normalizeH="0" baseline="0" noProof="0" dirty="0" err="1">
                  <a:ln>
                    <a:noFill/>
                  </a:ln>
                  <a:solidFill>
                    <a:srgbClr val="FF0000"/>
                  </a:solidFill>
                  <a:effectLst/>
                  <a:uLnTx/>
                  <a:uFillTx/>
                  <a:latin typeface="Consolas" panose="020B0609020204030204" pitchFamily="49" charset="0"/>
                  <a:cs typeface="Courier New" pitchFamily="49" charset="0"/>
                </a:rPr>
                <a:t>write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tfifo</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0" i="0" u="none" strike="noStrike" kern="0" cap="none" spc="0" normalizeH="0" baseline="0" noProof="0" dirty="0">
                  <a:ln>
                    <a:noFill/>
                  </a:ln>
                  <a:solidFill>
                    <a:srgbClr val="002060"/>
                  </a:solidFill>
                  <a:effectLst/>
                  <a:uLnTx/>
                  <a:uFillTx/>
                  <a:latin typeface="Consolas" panose="020B0609020204030204" pitchFamily="49" charset="0"/>
                  <a:cs typeface="Courier New" pitchFamily="49" charset="0"/>
                </a:rPr>
                <a:t>// Wait for TX completion – polling a register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a:ln>
                    <a:noFill/>
                  </a:ln>
                  <a:solidFill>
                    <a:srgbClr val="FF0000"/>
                  </a:solidFill>
                  <a:effectLst/>
                  <a:uLnTx/>
                  <a:uFillTx/>
                  <a:latin typeface="Consolas" panose="020B0609020204030204" pitchFamily="49" charset="0"/>
                  <a:cs typeface="Courier New" pitchFamily="49" charset="0"/>
                </a:rPr>
                <a:t>while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err="1">
                  <a:ln>
                    <a:noFill/>
                  </a:ln>
                  <a:solidFill>
                    <a:srgbClr val="FF0000"/>
                  </a:solidFill>
                  <a:effectLst/>
                  <a:uLnTx/>
                  <a:uFillTx/>
                  <a:latin typeface="Consolas" panose="020B0609020204030204" pitchFamily="49" charset="0"/>
                  <a:cs typeface="Courier New" pitchFamily="49" charset="0"/>
                </a:rPr>
                <a:t>comp</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.regs.ua_csr.</a:t>
              </a:r>
              <a:r>
                <a:rPr kumimoji="0" lang="en-US" sz="1400" b="1" i="0" u="none" strike="noStrike" kern="0" cap="none" spc="0" normalizeH="0" baseline="0" noProof="0" dirty="0" err="1">
                  <a:ln>
                    <a:noFill/>
                  </a:ln>
                  <a:solidFill>
                    <a:srgbClr val="FF0000"/>
                  </a:solidFill>
                  <a:effectLst/>
                  <a:uLnTx/>
                  <a:uFillTx/>
                  <a:latin typeface="Consolas" panose="020B0609020204030204" pitchFamily="49" charset="0"/>
                  <a:cs typeface="Courier New" pitchFamily="49" charset="0"/>
                </a:rPr>
                <a:t>read</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a:t>
              </a:r>
              <a:r>
                <a:rPr kumimoji="0" lang="en-US" sz="1400" b="0" i="0" u="none" strike="noStrike" kern="0" cap="none" spc="0" normalizeH="0" baseline="0" noProof="0" dirty="0" err="1">
                  <a:ln>
                    <a:noFill/>
                  </a:ln>
                  <a:solidFill>
                    <a:srgbClr val="000000"/>
                  </a:solidFill>
                  <a:effectLst/>
                  <a:uLnTx/>
                  <a:uFillTx/>
                  <a:latin typeface="Consolas" panose="020B0609020204030204" pitchFamily="49" charset="0"/>
                  <a:cs typeface="Courier New" pitchFamily="49" charset="0"/>
                </a:rPr>
                <a:t>tempty</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 0)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a:ln>
                    <a:noFill/>
                  </a:ln>
                  <a:solidFill>
                    <a:srgbClr val="FF0000"/>
                  </a:solidFill>
                  <a:effectLst/>
                  <a:uLnTx/>
                  <a:uFillTx/>
                  <a:latin typeface="Consolas" panose="020B0609020204030204" pitchFamily="49" charset="0"/>
                  <a:cs typeface="Courier New" pitchFamily="49" charset="0"/>
                </a:rPr>
                <a:t>message</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(NONE, "Checking Transmit done");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r>
                <a:rPr kumimoji="0" lang="en-US" sz="1400" b="1" i="0" u="none" strike="noStrike" kern="0" cap="none" spc="0" normalizeH="0" baseline="0" noProof="0" dirty="0">
                  <a:ln>
                    <a:noFill/>
                  </a:ln>
                  <a:solidFill>
                    <a:srgbClr val="FF0000"/>
                  </a:solidFill>
                  <a:effectLst/>
                  <a:uLnTx/>
                  <a:uFillTx/>
                  <a:latin typeface="Consolas" panose="020B0609020204030204" pitchFamily="49" charset="0"/>
                  <a:cs typeface="Courier New" pitchFamily="49" charset="0"/>
                </a:rPr>
                <a:t>yield</a:t>
              </a: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onsolas" panose="020B0609020204030204" pitchFamily="49" charset="0"/>
                  <a:cs typeface="Courier New" pitchFamily="49"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onsolas" panose="020B0609020204030204" pitchFamily="49" charset="0"/>
                <a:ea typeface="ＭＳ Ｐゴシック" pitchFamily="34" charset="-128"/>
                <a:cs typeface="Aharoni" panose="02010803020104030203" pitchFamily="2" charset="-79"/>
              </a:endParaRPr>
            </a:p>
          </p:txBody>
        </p:sp>
        <p:pic>
          <p:nvPicPr>
            <p:cNvPr id="36" name="Picture 35">
              <a:extLst>
                <a:ext uri="{FF2B5EF4-FFF2-40B4-BE49-F238E27FC236}">
                  <a16:creationId xmlns:a16="http://schemas.microsoft.com/office/drawing/2014/main" id="{A9895D19-92CC-438D-B63D-047EB37D31CC}"/>
                </a:ext>
              </a:extLst>
            </p:cNvPr>
            <p:cNvPicPr>
              <a:picLocks noChangeAspect="1"/>
            </p:cNvPicPr>
            <p:nvPr/>
          </p:nvPicPr>
          <p:blipFill>
            <a:blip r:embed="rId3"/>
            <a:stretch>
              <a:fillRect/>
            </a:stretch>
          </p:blipFill>
          <p:spPr>
            <a:xfrm>
              <a:off x="7726019" y="3429000"/>
              <a:ext cx="1519701" cy="1980352"/>
            </a:xfrm>
            <a:prstGeom prst="rect">
              <a:avLst/>
            </a:prstGeom>
          </p:spPr>
        </p:pic>
        <p:pic>
          <p:nvPicPr>
            <p:cNvPr id="37" name="Picture 36">
              <a:extLst>
                <a:ext uri="{FF2B5EF4-FFF2-40B4-BE49-F238E27FC236}">
                  <a16:creationId xmlns:a16="http://schemas.microsoft.com/office/drawing/2014/main" id="{A8170F6E-76FC-4A46-A9E7-4A20FE77FEA7}"/>
                </a:ext>
              </a:extLst>
            </p:cNvPr>
            <p:cNvPicPr>
              <a:picLocks noChangeAspect="1"/>
            </p:cNvPicPr>
            <p:nvPr/>
          </p:nvPicPr>
          <p:blipFill>
            <a:blip r:embed="rId4"/>
            <a:stretch>
              <a:fillRect/>
            </a:stretch>
          </p:blipFill>
          <p:spPr>
            <a:xfrm>
              <a:off x="9245720" y="3429000"/>
              <a:ext cx="2793569" cy="1980352"/>
            </a:xfrm>
            <a:prstGeom prst="rect">
              <a:avLst/>
            </a:prstGeom>
          </p:spPr>
        </p:pic>
        <p:sp>
          <p:nvSpPr>
            <p:cNvPr id="38" name="Line Callout 1 33">
              <a:extLst>
                <a:ext uri="{FF2B5EF4-FFF2-40B4-BE49-F238E27FC236}">
                  <a16:creationId xmlns:a16="http://schemas.microsoft.com/office/drawing/2014/main" id="{6F8B3E8C-1FCF-4B3D-8856-C02C65A70A5C}"/>
                </a:ext>
              </a:extLst>
            </p:cNvPr>
            <p:cNvSpPr/>
            <p:nvPr/>
          </p:nvSpPr>
          <p:spPr bwMode="auto">
            <a:xfrm>
              <a:off x="74626" y="4440146"/>
              <a:ext cx="2032070" cy="1097791"/>
            </a:xfrm>
            <a:prstGeom prst="borderCallout1">
              <a:avLst>
                <a:gd name="adj1" fmla="val 47111"/>
                <a:gd name="adj2" fmla="val 99685"/>
                <a:gd name="adj3" fmla="val 29419"/>
                <a:gd name="adj4" fmla="val 129722"/>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Realization layer: </a:t>
              </a:r>
              <a:b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b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Implementation of runtime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behavior of leaf-level actions is specified with procedural constructs inside exec blocks</a:t>
              </a:r>
            </a:p>
          </p:txBody>
        </p:sp>
        <p:pic>
          <p:nvPicPr>
            <p:cNvPr id="39" name="Picture 38">
              <a:extLst>
                <a:ext uri="{FF2B5EF4-FFF2-40B4-BE49-F238E27FC236}">
                  <a16:creationId xmlns:a16="http://schemas.microsoft.com/office/drawing/2014/main" id="{1BAC1B0F-1392-41AA-815D-6A7D74EFB48C}"/>
                </a:ext>
              </a:extLst>
            </p:cNvPr>
            <p:cNvPicPr>
              <a:picLocks noChangeAspect="1"/>
            </p:cNvPicPr>
            <p:nvPr/>
          </p:nvPicPr>
          <p:blipFill>
            <a:blip r:embed="rId5"/>
            <a:stretch>
              <a:fillRect/>
            </a:stretch>
          </p:blipFill>
          <p:spPr>
            <a:xfrm>
              <a:off x="7767820" y="5481606"/>
              <a:ext cx="4284013" cy="304818"/>
            </a:xfrm>
            <a:prstGeom prst="rect">
              <a:avLst/>
            </a:prstGeom>
          </p:spPr>
        </p:pic>
        <p:pic>
          <p:nvPicPr>
            <p:cNvPr id="40" name="Picture 39">
              <a:extLst>
                <a:ext uri="{FF2B5EF4-FFF2-40B4-BE49-F238E27FC236}">
                  <a16:creationId xmlns:a16="http://schemas.microsoft.com/office/drawing/2014/main" id="{1F54B67C-32F3-401B-923C-39C0F24D3182}"/>
                </a:ext>
              </a:extLst>
            </p:cNvPr>
            <p:cNvPicPr>
              <a:picLocks noChangeAspect="1"/>
            </p:cNvPicPr>
            <p:nvPr/>
          </p:nvPicPr>
          <p:blipFill>
            <a:blip r:embed="rId6"/>
            <a:stretch>
              <a:fillRect/>
            </a:stretch>
          </p:blipFill>
          <p:spPr>
            <a:xfrm>
              <a:off x="7755276" y="5794370"/>
              <a:ext cx="4284013" cy="317682"/>
            </a:xfrm>
            <a:prstGeom prst="rect">
              <a:avLst/>
            </a:prstGeom>
          </p:spPr>
        </p:pic>
        <p:sp>
          <p:nvSpPr>
            <p:cNvPr id="42" name="TextBox 41">
              <a:extLst>
                <a:ext uri="{FF2B5EF4-FFF2-40B4-BE49-F238E27FC236}">
                  <a16:creationId xmlns:a16="http://schemas.microsoft.com/office/drawing/2014/main" id="{FA6BDB55-EC25-4856-8FF0-42A94EBCFE49}"/>
                </a:ext>
              </a:extLst>
            </p:cNvPr>
            <p:cNvSpPr txBox="1"/>
            <p:nvPr/>
          </p:nvSpPr>
          <p:spPr>
            <a:xfrm>
              <a:off x="5802452" y="3047077"/>
              <a:ext cx="153279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Arial" panose="020B0604020202020204"/>
                </a:rPr>
                <a:t>Test Realization Layer</a:t>
              </a:r>
            </a:p>
          </p:txBody>
        </p:sp>
        <p:sp>
          <p:nvSpPr>
            <p:cNvPr id="43" name="Rectangle: Rounded Corners 42">
              <a:extLst>
                <a:ext uri="{FF2B5EF4-FFF2-40B4-BE49-F238E27FC236}">
                  <a16:creationId xmlns:a16="http://schemas.microsoft.com/office/drawing/2014/main" id="{4650DC21-EE1A-45D3-8E3B-0976EE2E58CA}"/>
                </a:ext>
              </a:extLst>
            </p:cNvPr>
            <p:cNvSpPr/>
            <p:nvPr/>
          </p:nvSpPr>
          <p:spPr>
            <a:xfrm>
              <a:off x="7742732" y="5481606"/>
              <a:ext cx="654648" cy="304818"/>
            </a:xfrm>
            <a:prstGeom prst="roundRect">
              <a:avLst/>
            </a:prstGeom>
            <a:solidFill>
              <a:srgbClr val="E31837">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4" name="Rectangle: Rounded Corners 43">
              <a:extLst>
                <a:ext uri="{FF2B5EF4-FFF2-40B4-BE49-F238E27FC236}">
                  <a16:creationId xmlns:a16="http://schemas.microsoft.com/office/drawing/2014/main" id="{C1B3E419-18DE-488B-B355-2FE0891E65A3}"/>
                </a:ext>
              </a:extLst>
            </p:cNvPr>
            <p:cNvSpPr/>
            <p:nvPr/>
          </p:nvSpPr>
          <p:spPr>
            <a:xfrm>
              <a:off x="9660532" y="4594988"/>
              <a:ext cx="876040" cy="237071"/>
            </a:xfrm>
            <a:prstGeom prst="roundRect">
              <a:avLst/>
            </a:prstGeom>
            <a:solidFill>
              <a:srgbClr val="E31837">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 name="Rectangle: Rounded Corners 44">
              <a:extLst>
                <a:ext uri="{FF2B5EF4-FFF2-40B4-BE49-F238E27FC236}">
                  <a16:creationId xmlns:a16="http://schemas.microsoft.com/office/drawing/2014/main" id="{66184EC0-3B7E-4AED-8D0F-E51D42445232}"/>
                </a:ext>
              </a:extLst>
            </p:cNvPr>
            <p:cNvSpPr/>
            <p:nvPr/>
          </p:nvSpPr>
          <p:spPr>
            <a:xfrm>
              <a:off x="7755276" y="5815180"/>
              <a:ext cx="654648" cy="304818"/>
            </a:xfrm>
            <a:prstGeom prst="roundRect">
              <a:avLst/>
            </a:prstGeom>
            <a:solidFill>
              <a:srgbClr val="FFC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 name="Rectangle: Rounded Corners 45">
              <a:extLst>
                <a:ext uri="{FF2B5EF4-FFF2-40B4-BE49-F238E27FC236}">
                  <a16:creationId xmlns:a16="http://schemas.microsoft.com/office/drawing/2014/main" id="{E5723D1B-45AD-44DF-9768-0546F6C5B1F5}"/>
                </a:ext>
              </a:extLst>
            </p:cNvPr>
            <p:cNvSpPr/>
            <p:nvPr/>
          </p:nvSpPr>
          <p:spPr>
            <a:xfrm>
              <a:off x="10981581" y="4561114"/>
              <a:ext cx="654648" cy="304818"/>
            </a:xfrm>
            <a:prstGeom prst="roundRect">
              <a:avLst/>
            </a:prstGeom>
            <a:solidFill>
              <a:srgbClr val="FFC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Rectangle: Rounded Corners 46">
              <a:extLst>
                <a:ext uri="{FF2B5EF4-FFF2-40B4-BE49-F238E27FC236}">
                  <a16:creationId xmlns:a16="http://schemas.microsoft.com/office/drawing/2014/main" id="{BA6C00D2-C750-4856-A1EA-EB42D7352366}"/>
                </a:ext>
              </a:extLst>
            </p:cNvPr>
            <p:cNvSpPr/>
            <p:nvPr/>
          </p:nvSpPr>
          <p:spPr>
            <a:xfrm>
              <a:off x="3019428" y="4742821"/>
              <a:ext cx="3205018" cy="246221"/>
            </a:xfrm>
            <a:prstGeom prst="roundRect">
              <a:avLst/>
            </a:prstGeom>
            <a:solidFill>
              <a:srgbClr val="E31837">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8" name="Rectangle: Rounded Corners 47">
              <a:extLst>
                <a:ext uri="{FF2B5EF4-FFF2-40B4-BE49-F238E27FC236}">
                  <a16:creationId xmlns:a16="http://schemas.microsoft.com/office/drawing/2014/main" id="{83B78F4D-E200-430F-9E24-2E04D5C21268}"/>
                </a:ext>
              </a:extLst>
            </p:cNvPr>
            <p:cNvSpPr/>
            <p:nvPr/>
          </p:nvSpPr>
          <p:spPr>
            <a:xfrm>
              <a:off x="3654539" y="5205301"/>
              <a:ext cx="2298506" cy="246221"/>
            </a:xfrm>
            <a:prstGeom prst="roundRect">
              <a:avLst/>
            </a:prstGeom>
            <a:solidFill>
              <a:srgbClr val="FFC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49" name="Line Callout 1 33">
            <a:extLst>
              <a:ext uri="{FF2B5EF4-FFF2-40B4-BE49-F238E27FC236}">
                <a16:creationId xmlns:a16="http://schemas.microsoft.com/office/drawing/2014/main" id="{9C00FF45-DC14-464A-82BA-644FD17D6581}"/>
              </a:ext>
            </a:extLst>
          </p:cNvPr>
          <p:cNvSpPr/>
          <p:nvPr/>
        </p:nvSpPr>
        <p:spPr bwMode="auto">
          <a:xfrm>
            <a:off x="119428" y="3084699"/>
            <a:ext cx="2032070" cy="1097791"/>
          </a:xfrm>
          <a:prstGeom prst="borderCallout1">
            <a:avLst>
              <a:gd name="adj1" fmla="val 47111"/>
              <a:gd name="adj2" fmla="val 99685"/>
              <a:gd name="adj3" fmla="val 34467"/>
              <a:gd name="adj4" fmla="val 123813"/>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1200" dirty="0">
                <a:solidFill>
                  <a:srgbClr val="000000"/>
                </a:solidFill>
                <a:latin typeface="Arial" panose="020B0604020202020204"/>
              </a:rPr>
              <a:t>PSS is Aspect Oriented</a:t>
            </a:r>
          </a:p>
          <a:p>
            <a:pPr>
              <a:defRPr/>
            </a:pPr>
            <a:r>
              <a:rPr lang="en-US" sz="1200" dirty="0">
                <a:solidFill>
                  <a:srgbClr val="000000"/>
                </a:solidFill>
                <a:latin typeface="Arial" panose="020B0604020202020204"/>
              </a:rPr>
              <a:t>Keyword </a:t>
            </a:r>
            <a:r>
              <a:rPr lang="en-US" sz="1200" b="1" dirty="0">
                <a:solidFill>
                  <a:srgbClr val="000000"/>
                </a:solidFill>
                <a:latin typeface="Courier New" panose="02070309020205020404" pitchFamily="49" charset="0"/>
                <a:cs typeface="Courier New" panose="02070309020205020404" pitchFamily="49" charset="0"/>
              </a:rPr>
              <a:t>extend</a:t>
            </a:r>
            <a:r>
              <a:rPr lang="en-US" sz="1200" dirty="0">
                <a:solidFill>
                  <a:srgbClr val="000000"/>
                </a:solidFill>
                <a:latin typeface="Arial" panose="020B0604020202020204"/>
              </a:rPr>
              <a:t> allows adding functionality to existing actions, without creating a new action type</a:t>
            </a:r>
          </a:p>
        </p:txBody>
      </p:sp>
    </p:spTree>
    <p:extLst>
      <p:ext uri="{BB962C8B-B14F-4D97-AF65-F5344CB8AC3E}">
        <p14:creationId xmlns:p14="http://schemas.microsoft.com/office/powerpoint/2010/main" val="282336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2">
            <a:extLst>
              <a:ext uri="{FF2B5EF4-FFF2-40B4-BE49-F238E27FC236}">
                <a16:creationId xmlns:a16="http://schemas.microsoft.com/office/drawing/2014/main" id="{1ED8193E-0C45-42FE-BF33-A848623BF601}"/>
              </a:ext>
            </a:extLst>
          </p:cNvPr>
          <p:cNvSpPr txBox="1">
            <a:spLocks/>
          </p:cNvSpPr>
          <p:nvPr/>
        </p:nvSpPr>
        <p:spPr>
          <a:xfrm>
            <a:off x="274320" y="91441"/>
            <a:ext cx="9991470" cy="538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PSS Test Realization Layer: Key Ingredients</a:t>
            </a:r>
          </a:p>
        </p:txBody>
      </p:sp>
      <p:sp>
        <p:nvSpPr>
          <p:cNvPr id="61" name="Rectangle: Rounded Corners 60">
            <a:extLst>
              <a:ext uri="{FF2B5EF4-FFF2-40B4-BE49-F238E27FC236}">
                <a16:creationId xmlns:a16="http://schemas.microsoft.com/office/drawing/2014/main" id="{09CA61CB-F8C9-464B-AC31-279F7F356947}"/>
              </a:ext>
            </a:extLst>
          </p:cNvPr>
          <p:cNvSpPr/>
          <p:nvPr/>
        </p:nvSpPr>
        <p:spPr>
          <a:xfrm>
            <a:off x="2971800" y="4928289"/>
            <a:ext cx="9089792" cy="1838271"/>
          </a:xfrm>
          <a:prstGeom prst="roundRect">
            <a:avLst/>
          </a:prstGeom>
          <a:gradFill rotWithShape="1">
            <a:gsLst>
              <a:gs pos="0">
                <a:srgbClr val="31A7DF">
                  <a:lumMod val="110000"/>
                  <a:satMod val="105000"/>
                  <a:tint val="67000"/>
                </a:srgbClr>
              </a:gs>
              <a:gs pos="50000">
                <a:srgbClr val="31A7DF">
                  <a:lumMod val="105000"/>
                  <a:satMod val="103000"/>
                  <a:tint val="73000"/>
                </a:srgbClr>
              </a:gs>
              <a:gs pos="100000">
                <a:srgbClr val="31A7DF">
                  <a:lumMod val="105000"/>
                  <a:satMod val="109000"/>
                  <a:tint val="81000"/>
                </a:srgbClr>
              </a:gs>
            </a:gsLst>
            <a:lin ang="5400000" scaled="0"/>
          </a:gradFill>
          <a:ln w="6350" cap="flat" cmpd="sng" algn="ctr">
            <a:solidFill>
              <a:srgbClr val="31A7DF"/>
            </a:solidFill>
            <a:prstDash val="solid"/>
            <a:miter lim="800000"/>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onsolas" panose="020B0609020204030204" pitchFamily="49" charset="0"/>
                <a:ea typeface="+mn-ea"/>
                <a:cs typeface="+mn-cs"/>
              </a:rPr>
              <a:t>Basic PSS Language Features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2" name="Rectangle: Rounded Corners 61">
            <a:extLst>
              <a:ext uri="{FF2B5EF4-FFF2-40B4-BE49-F238E27FC236}">
                <a16:creationId xmlns:a16="http://schemas.microsoft.com/office/drawing/2014/main" id="{49D29754-F9FC-4DC7-8474-0C23F0FEB2F2}"/>
              </a:ext>
            </a:extLst>
          </p:cNvPr>
          <p:cNvSpPr/>
          <p:nvPr/>
        </p:nvSpPr>
        <p:spPr>
          <a:xfrm>
            <a:off x="3129389" y="5343526"/>
            <a:ext cx="2821372" cy="914145"/>
          </a:xfrm>
          <a:prstGeom prst="roundRect">
            <a:avLst/>
          </a:prstGeom>
          <a:solidFill>
            <a:srgbClr val="31A7DF">
              <a:alpha val="64000"/>
            </a:srgbClr>
          </a:solidFill>
          <a:ln>
            <a:solidFill>
              <a:srgbClr val="000000"/>
            </a:solidFill>
          </a:ln>
          <a:effectLst>
            <a:outerShdw blurRad="50800" dist="38100" dir="2700000" algn="tl" rotWithShape="0">
              <a:prstClr val="black">
                <a:alpha val="40000"/>
              </a:prstClr>
            </a:outerShdw>
          </a:effectLst>
        </p:spPr>
        <p:txBody>
          <a:bodyPr t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Plain Data Types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3" name="Rectangle 62">
            <a:extLst>
              <a:ext uri="{FF2B5EF4-FFF2-40B4-BE49-F238E27FC236}">
                <a16:creationId xmlns:a16="http://schemas.microsoft.com/office/drawing/2014/main" id="{BC9F10B9-0107-4F59-9318-79F965359BBA}"/>
              </a:ext>
            </a:extLst>
          </p:cNvPr>
          <p:cNvSpPr/>
          <p:nvPr/>
        </p:nvSpPr>
        <p:spPr>
          <a:xfrm>
            <a:off x="3230912" y="5754840"/>
            <a:ext cx="1130888" cy="220901"/>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Scalars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4" name="Rectangle: Rounded Corners 63">
            <a:extLst>
              <a:ext uri="{FF2B5EF4-FFF2-40B4-BE49-F238E27FC236}">
                <a16:creationId xmlns:a16="http://schemas.microsoft.com/office/drawing/2014/main" id="{82750527-4C83-4361-983F-77902157CACC}"/>
              </a:ext>
            </a:extLst>
          </p:cNvPr>
          <p:cNvSpPr/>
          <p:nvPr/>
        </p:nvSpPr>
        <p:spPr>
          <a:xfrm>
            <a:off x="6008567" y="5336473"/>
            <a:ext cx="5964358" cy="1302755"/>
          </a:xfrm>
          <a:prstGeom prst="roundRect">
            <a:avLst/>
          </a:prstGeom>
          <a:solidFill>
            <a:srgbClr val="31A7DF">
              <a:alpha val="64000"/>
            </a:srgbClr>
          </a:solidFill>
          <a:ln>
            <a:solidFill>
              <a:srgbClr val="000000"/>
            </a:solidFill>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Domain-Specific PSS Types</a:t>
            </a:r>
          </a:p>
        </p:txBody>
      </p:sp>
      <p:sp>
        <p:nvSpPr>
          <p:cNvPr id="65" name="Rectangle: Rounded Corners 64">
            <a:extLst>
              <a:ext uri="{FF2B5EF4-FFF2-40B4-BE49-F238E27FC236}">
                <a16:creationId xmlns:a16="http://schemas.microsoft.com/office/drawing/2014/main" id="{F3E51A6A-7968-4B04-A370-FE7492AC422D}"/>
              </a:ext>
            </a:extLst>
          </p:cNvPr>
          <p:cNvSpPr/>
          <p:nvPr/>
        </p:nvSpPr>
        <p:spPr>
          <a:xfrm>
            <a:off x="8879729" y="5657238"/>
            <a:ext cx="3007472" cy="856318"/>
          </a:xfrm>
          <a:prstGeom prst="roundRect">
            <a:avLst/>
          </a:prstGeom>
          <a:gradFill rotWithShape="1">
            <a:gsLst>
              <a:gs pos="0">
                <a:srgbClr val="8FA836">
                  <a:lumMod val="110000"/>
                  <a:satMod val="105000"/>
                  <a:tint val="67000"/>
                </a:srgbClr>
              </a:gs>
              <a:gs pos="50000">
                <a:srgbClr val="8FA836">
                  <a:lumMod val="105000"/>
                  <a:satMod val="103000"/>
                  <a:tint val="73000"/>
                </a:srgbClr>
              </a:gs>
              <a:gs pos="100000">
                <a:srgbClr val="8FA836">
                  <a:lumMod val="105000"/>
                  <a:satMod val="109000"/>
                  <a:tint val="81000"/>
                </a:srgbClr>
              </a:gs>
            </a:gsLst>
            <a:lin ang="5400000" scaled="0"/>
          </a:gradFill>
          <a:ln w="6350" cap="flat" cmpd="sng" algn="ctr">
            <a:solidFill>
              <a:srgbClr val="8FA836"/>
            </a:solidFill>
            <a:prstDash val="solid"/>
            <a:miter lim="800000"/>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Behavioral Entities</a:t>
            </a:r>
          </a:p>
        </p:txBody>
      </p:sp>
      <p:sp>
        <p:nvSpPr>
          <p:cNvPr id="66" name="Rectangle 65">
            <a:extLst>
              <a:ext uri="{FF2B5EF4-FFF2-40B4-BE49-F238E27FC236}">
                <a16:creationId xmlns:a16="http://schemas.microsoft.com/office/drawing/2014/main" id="{F7507C3A-BDCD-4BD4-9FD7-D832DADA16C6}"/>
              </a:ext>
            </a:extLst>
          </p:cNvPr>
          <p:cNvSpPr/>
          <p:nvPr/>
        </p:nvSpPr>
        <p:spPr>
          <a:xfrm>
            <a:off x="10496709" y="6018097"/>
            <a:ext cx="1329375" cy="318740"/>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Atomic Actions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7" name="Rectangle: Rounded Corners 66">
            <a:extLst>
              <a:ext uri="{FF2B5EF4-FFF2-40B4-BE49-F238E27FC236}">
                <a16:creationId xmlns:a16="http://schemas.microsoft.com/office/drawing/2014/main" id="{1BCAB3DD-0716-4049-99DB-D6276E5CE07A}"/>
              </a:ext>
            </a:extLst>
          </p:cNvPr>
          <p:cNvSpPr/>
          <p:nvPr/>
        </p:nvSpPr>
        <p:spPr>
          <a:xfrm>
            <a:off x="6058983" y="5650242"/>
            <a:ext cx="2762939" cy="625797"/>
          </a:xfrm>
          <a:prstGeom prst="roundRect">
            <a:avLst/>
          </a:prstGeom>
          <a:gradFill rotWithShape="1">
            <a:gsLst>
              <a:gs pos="0">
                <a:srgbClr val="09698D">
                  <a:lumMod val="110000"/>
                  <a:satMod val="105000"/>
                  <a:tint val="67000"/>
                </a:srgbClr>
              </a:gs>
              <a:gs pos="50000">
                <a:srgbClr val="09698D">
                  <a:lumMod val="105000"/>
                  <a:satMod val="103000"/>
                  <a:tint val="73000"/>
                </a:srgbClr>
              </a:gs>
              <a:gs pos="100000">
                <a:srgbClr val="09698D">
                  <a:lumMod val="105000"/>
                  <a:satMod val="109000"/>
                  <a:tint val="81000"/>
                </a:srgbClr>
              </a:gs>
            </a:gsLst>
            <a:lin ang="5400000" scaled="0"/>
          </a:gradFill>
          <a:ln w="6350" cap="flat" cmpd="sng" algn="ctr">
            <a:solidFill>
              <a:srgbClr val="09698D"/>
            </a:solidFill>
            <a:prstDash val="solid"/>
            <a:miter lim="800000"/>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Structural Entities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8" name="Rectangle 67">
            <a:extLst>
              <a:ext uri="{FF2B5EF4-FFF2-40B4-BE49-F238E27FC236}">
                <a16:creationId xmlns:a16="http://schemas.microsoft.com/office/drawing/2014/main" id="{DA1453CA-3DA8-43BA-AA47-424390AAD29D}"/>
              </a:ext>
            </a:extLst>
          </p:cNvPr>
          <p:cNvSpPr/>
          <p:nvPr/>
        </p:nvSpPr>
        <p:spPr>
          <a:xfrm>
            <a:off x="6108350" y="5935652"/>
            <a:ext cx="1101745" cy="264361"/>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Components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E892C137-4569-44F6-96B5-376CD660BC20}"/>
              </a:ext>
            </a:extLst>
          </p:cNvPr>
          <p:cNvSpPr/>
          <p:nvPr/>
        </p:nvSpPr>
        <p:spPr>
          <a:xfrm>
            <a:off x="7259590" y="5942864"/>
            <a:ext cx="1529151" cy="257149"/>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Pure Components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A41F20B2-4938-47FC-9BD0-05FB5263C3C9}"/>
              </a:ext>
            </a:extLst>
          </p:cNvPr>
          <p:cNvSpPr/>
          <p:nvPr/>
        </p:nvSpPr>
        <p:spPr>
          <a:xfrm>
            <a:off x="3089108" y="6403479"/>
            <a:ext cx="2836914" cy="269472"/>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Templates: Generic  Parameterized Types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71" name="Rectangle 70">
            <a:extLst>
              <a:ext uri="{FF2B5EF4-FFF2-40B4-BE49-F238E27FC236}">
                <a16:creationId xmlns:a16="http://schemas.microsoft.com/office/drawing/2014/main" id="{45B61A6F-A592-4FEC-95C7-797AD8D78A5F}"/>
              </a:ext>
            </a:extLst>
          </p:cNvPr>
          <p:cNvSpPr/>
          <p:nvPr/>
        </p:nvSpPr>
        <p:spPr>
          <a:xfrm>
            <a:off x="8933119" y="6018096"/>
            <a:ext cx="1510200" cy="318741"/>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Compound Actions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72" name="Line Callout 1 33">
            <a:extLst>
              <a:ext uri="{FF2B5EF4-FFF2-40B4-BE49-F238E27FC236}">
                <a16:creationId xmlns:a16="http://schemas.microsoft.com/office/drawing/2014/main" id="{D742DAB7-E386-4667-A5C0-469F6B275F83}"/>
              </a:ext>
            </a:extLst>
          </p:cNvPr>
          <p:cNvSpPr/>
          <p:nvPr/>
        </p:nvSpPr>
        <p:spPr bwMode="auto">
          <a:xfrm>
            <a:off x="67560" y="5144655"/>
            <a:ext cx="2729181" cy="540152"/>
          </a:xfrm>
          <a:prstGeom prst="borderCallout1">
            <a:avLst>
              <a:gd name="adj1" fmla="val 48950"/>
              <a:gd name="adj2" fmla="val 100129"/>
              <a:gd name="adj3" fmla="val 65583"/>
              <a:gd name="adj4" fmla="val 107498"/>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200" dirty="0">
                <a:solidFill>
                  <a:srgbClr val="000000"/>
                </a:solidFill>
                <a:latin typeface="Arial" panose="020B0604020202020204"/>
              </a:rPr>
              <a:t>Essential elements of PSS language, used by upper layers</a:t>
            </a:r>
          </a:p>
        </p:txBody>
      </p:sp>
      <p:sp>
        <p:nvSpPr>
          <p:cNvPr id="73" name="Rectangle 72">
            <a:extLst>
              <a:ext uri="{FF2B5EF4-FFF2-40B4-BE49-F238E27FC236}">
                <a16:creationId xmlns:a16="http://schemas.microsoft.com/office/drawing/2014/main" id="{1953FCD2-59AF-4594-B13A-A854BBC07D8A}"/>
              </a:ext>
            </a:extLst>
          </p:cNvPr>
          <p:cNvSpPr/>
          <p:nvPr/>
        </p:nvSpPr>
        <p:spPr>
          <a:xfrm>
            <a:off x="6659222" y="6346119"/>
            <a:ext cx="1295096" cy="197987"/>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References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nvGrpSpPr>
          <p:cNvPr id="75" name="Group 74">
            <a:extLst>
              <a:ext uri="{FF2B5EF4-FFF2-40B4-BE49-F238E27FC236}">
                <a16:creationId xmlns:a16="http://schemas.microsoft.com/office/drawing/2014/main" id="{EEEDA7C2-D62B-4C88-BEC0-D398D0A7081C}"/>
              </a:ext>
            </a:extLst>
          </p:cNvPr>
          <p:cNvGrpSpPr/>
          <p:nvPr/>
        </p:nvGrpSpPr>
        <p:grpSpPr>
          <a:xfrm>
            <a:off x="67561" y="627618"/>
            <a:ext cx="12009078" cy="1965252"/>
            <a:chOff x="52515" y="692434"/>
            <a:chExt cx="12009078" cy="1965252"/>
          </a:xfrm>
        </p:grpSpPr>
        <p:sp>
          <p:nvSpPr>
            <p:cNvPr id="76" name="Rectangle: Rounded Corners 75">
              <a:extLst>
                <a:ext uri="{FF2B5EF4-FFF2-40B4-BE49-F238E27FC236}">
                  <a16:creationId xmlns:a16="http://schemas.microsoft.com/office/drawing/2014/main" id="{E300FD9B-E8B1-4F97-A776-D8776ECF5C67}"/>
                </a:ext>
              </a:extLst>
            </p:cNvPr>
            <p:cNvSpPr/>
            <p:nvPr/>
          </p:nvSpPr>
          <p:spPr>
            <a:xfrm>
              <a:off x="2971801" y="692434"/>
              <a:ext cx="9089792" cy="1771649"/>
            </a:xfrm>
            <a:prstGeom prst="roundRect">
              <a:avLst/>
            </a:prstGeom>
            <a:solidFill>
              <a:srgbClr val="2A79D0">
                <a:lumMod val="75000"/>
                <a:alpha val="68000"/>
              </a:srgbClr>
            </a:solidFill>
            <a:ln w="3175">
              <a:noFill/>
              <a:miter lim="800000"/>
              <a:headEnd/>
              <a:tailEnd/>
            </a:ln>
            <a:effectLst>
              <a:outerShdw blurRad="50800" dist="38100" dir="2700000" algn="tl" rotWithShape="0">
                <a:prstClr val="black">
                  <a:alpha val="0"/>
                </a:prstClr>
              </a:outerShdw>
            </a:effectLst>
          </p:spPr>
          <p:txBody>
            <a:bodyPr wrap="none" tIns="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onsolas" panose="020B0609020204030204" pitchFamily="49" charset="0"/>
                </a:rPr>
                <a:t>Portable Device Programming Code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panose="020B0604020202020204"/>
                <a:cs typeface="Aharoni" panose="02010803020104030203" pitchFamily="2" charset="-79"/>
              </a:endParaRPr>
            </a:p>
          </p:txBody>
        </p:sp>
        <p:sp>
          <p:nvSpPr>
            <p:cNvPr id="77" name="Rectangle 76">
              <a:extLst>
                <a:ext uri="{FF2B5EF4-FFF2-40B4-BE49-F238E27FC236}">
                  <a16:creationId xmlns:a16="http://schemas.microsoft.com/office/drawing/2014/main" id="{4AF44D00-993F-4B29-98B2-394CBA1314BD}"/>
                </a:ext>
              </a:extLst>
            </p:cNvPr>
            <p:cNvSpPr/>
            <p:nvPr/>
          </p:nvSpPr>
          <p:spPr>
            <a:xfrm>
              <a:off x="3225961" y="1066719"/>
              <a:ext cx="8691771" cy="206331"/>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Exec Blocks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78" name="Rectangle: Rounded Corners 77">
              <a:extLst>
                <a:ext uri="{FF2B5EF4-FFF2-40B4-BE49-F238E27FC236}">
                  <a16:creationId xmlns:a16="http://schemas.microsoft.com/office/drawing/2014/main" id="{C8AFA86F-F7A4-4B4B-A9A7-26A2BFCED9EA}"/>
                </a:ext>
              </a:extLst>
            </p:cNvPr>
            <p:cNvSpPr/>
            <p:nvPr/>
          </p:nvSpPr>
          <p:spPr>
            <a:xfrm>
              <a:off x="3170810" y="1337413"/>
              <a:ext cx="8691771" cy="1044426"/>
            </a:xfrm>
            <a:prstGeom prst="roundRect">
              <a:avLst/>
            </a:prstGeom>
            <a:solidFill>
              <a:srgbClr val="31A7DF">
                <a:alpha val="64000"/>
              </a:srgbClr>
            </a:solidFill>
            <a:ln>
              <a:solidFill>
                <a:srgbClr val="000000"/>
              </a:solidFill>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Procedural Constructs </a:t>
              </a:r>
            </a:p>
          </p:txBody>
        </p:sp>
        <p:sp>
          <p:nvSpPr>
            <p:cNvPr id="79" name="Rectangle 78">
              <a:extLst>
                <a:ext uri="{FF2B5EF4-FFF2-40B4-BE49-F238E27FC236}">
                  <a16:creationId xmlns:a16="http://schemas.microsoft.com/office/drawing/2014/main" id="{602752A2-38A1-4AAE-8F82-121867D921EE}"/>
                </a:ext>
              </a:extLst>
            </p:cNvPr>
            <p:cNvSpPr/>
            <p:nvPr/>
          </p:nvSpPr>
          <p:spPr>
            <a:xfrm>
              <a:off x="5720562" y="1775282"/>
              <a:ext cx="1523854" cy="301683"/>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Scoped Blocks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B0F42665-E980-45FD-ADBA-14C1470BC161}"/>
                </a:ext>
              </a:extLst>
            </p:cNvPr>
            <p:cNvSpPr/>
            <p:nvPr/>
          </p:nvSpPr>
          <p:spPr>
            <a:xfrm>
              <a:off x="7343179" y="1632247"/>
              <a:ext cx="1935154" cy="253578"/>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Native PSS Functions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6CEA5BFF-3FC2-4119-8A83-3612D10162B8}"/>
                </a:ext>
              </a:extLst>
            </p:cNvPr>
            <p:cNvSpPr/>
            <p:nvPr/>
          </p:nvSpPr>
          <p:spPr>
            <a:xfrm>
              <a:off x="9478741" y="1966163"/>
              <a:ext cx="2080448" cy="268904"/>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Operators and expressions</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3D5DE615-47D9-4A16-800C-463C6CB6296F}"/>
                </a:ext>
              </a:extLst>
            </p:cNvPr>
            <p:cNvSpPr/>
            <p:nvPr/>
          </p:nvSpPr>
          <p:spPr>
            <a:xfrm>
              <a:off x="7343179" y="1981530"/>
              <a:ext cx="1935154" cy="253578"/>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Variables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F75B5981-9D22-421F-AE99-BB9D90AEA6FB}"/>
                </a:ext>
              </a:extLst>
            </p:cNvPr>
            <p:cNvSpPr/>
            <p:nvPr/>
          </p:nvSpPr>
          <p:spPr>
            <a:xfrm>
              <a:off x="9468437" y="1616921"/>
              <a:ext cx="2090751" cy="268904"/>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Assignments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4" name="Line Callout 1 33">
              <a:extLst>
                <a:ext uri="{FF2B5EF4-FFF2-40B4-BE49-F238E27FC236}">
                  <a16:creationId xmlns:a16="http://schemas.microsoft.com/office/drawing/2014/main" id="{536436FA-CEBB-41D9-AF12-50A5C693C676}"/>
                </a:ext>
              </a:extLst>
            </p:cNvPr>
            <p:cNvSpPr/>
            <p:nvPr/>
          </p:nvSpPr>
          <p:spPr bwMode="auto">
            <a:xfrm>
              <a:off x="52515" y="1375984"/>
              <a:ext cx="2729181" cy="1281702"/>
            </a:xfrm>
            <a:prstGeom prst="borderCallout1">
              <a:avLst>
                <a:gd name="adj1" fmla="val 48950"/>
                <a:gd name="adj2" fmla="val 100129"/>
                <a:gd name="adj3" fmla="val 43836"/>
                <a:gd name="adj4" fmla="val 106789"/>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Exec blocks </a:t>
              </a:r>
              <a:r>
                <a:rPr kumimoji="0" lang="en-US" sz="1200" b="0" i="0" u="none" strike="noStrike" kern="0" cap="none" spc="0" normalizeH="0" baseline="0" noProof="0">
                  <a:ln>
                    <a:noFill/>
                  </a:ln>
                  <a:solidFill>
                    <a:srgbClr val="000000"/>
                  </a:solidFill>
                  <a:effectLst/>
                  <a:uLnTx/>
                  <a:uFillTx/>
                  <a:latin typeface="Arial" panose="020B0604020202020204"/>
                  <a:ea typeface="+mn-ea"/>
                  <a:cs typeface="+mn-cs"/>
                </a:rPr>
                <a:t>utilize </a:t>
              </a: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procedural constructs</a:t>
              </a:r>
              <a:r>
                <a:rPr kumimoji="0" lang="en-US" sz="1200" b="0" i="0" u="none" strike="noStrike" kern="0" cap="none" spc="0" normalizeH="0" baseline="0" noProof="0">
                  <a:ln>
                    <a:noFill/>
                  </a:ln>
                  <a:solidFill>
                    <a:srgbClr val="000000"/>
                  </a:solidFill>
                  <a:effectLst/>
                  <a:uLnTx/>
                  <a:uFillTx/>
                  <a:latin typeface="Arial" panose="020B0604020202020204"/>
                  <a:ea typeface="+mn-ea"/>
                  <a:cs typeface="+mn-cs"/>
                </a:rPr>
                <a:t> to </a:t>
              </a:r>
              <a:r>
                <a:rPr kumimoji="0" lang="en-US" sz="1200" b="0" i="1" u="none" strike="noStrike" kern="0" cap="none" spc="0" normalizeH="0" baseline="0" noProof="0">
                  <a:ln>
                    <a:noFill/>
                  </a:ln>
                  <a:solidFill>
                    <a:srgbClr val="000000"/>
                  </a:solidFill>
                  <a:effectLst/>
                  <a:uLnTx/>
                  <a:uFillTx/>
                  <a:latin typeface="Arial" panose="020B0604020202020204"/>
                  <a:ea typeface="+mn-ea"/>
                  <a:cs typeface="+mn-cs"/>
                </a:rPr>
                <a:t>interact</a:t>
              </a:r>
              <a:r>
                <a:rPr kumimoji="0" lang="en-US" sz="1200" b="0" i="0" u="none" strike="noStrike" kern="0" cap="none" spc="0" normalizeH="0" baseline="0" noProof="0">
                  <a:ln>
                    <a:noFill/>
                  </a:ln>
                  <a:solidFill>
                    <a:srgbClr val="000000"/>
                  </a:solidFill>
                  <a:effectLst/>
                  <a:uLnTx/>
                  <a:uFillTx/>
                  <a:latin typeface="Arial" panose="020B0604020202020204"/>
                  <a:ea typeface="+mn-ea"/>
                  <a:cs typeface="+mn-cs"/>
                </a:rPr>
                <a:t> with </a:t>
              </a: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Programmer’s view </a:t>
              </a:r>
              <a:r>
                <a:rPr kumimoji="0" lang="en-US" sz="1200" b="0" i="0" u="none" strike="noStrike" kern="0" cap="none" spc="0" normalizeH="0" baseline="0" noProof="0">
                  <a:ln>
                    <a:noFill/>
                  </a:ln>
                  <a:solidFill>
                    <a:srgbClr val="000000"/>
                  </a:solidFill>
                  <a:effectLst/>
                  <a:uLnTx/>
                  <a:uFillTx/>
                  <a:latin typeface="Arial" panose="020B0604020202020204"/>
                  <a:ea typeface="+mn-ea"/>
                  <a:cs typeface="+mn-cs"/>
                </a:rPr>
                <a:t>of a device via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register</a:t>
              </a:r>
              <a:r>
                <a:rPr kumimoji="0" lang="en-US" sz="1200" b="0" i="0" u="none" strike="noStrike" kern="0" cap="none" spc="0" normalizeH="0" baseline="0" noProof="0">
                  <a:ln>
                    <a:noFill/>
                  </a:ln>
                  <a:solidFill>
                    <a:srgbClr val="000000"/>
                  </a:solidFill>
                  <a:effectLst/>
                  <a:uLnTx/>
                  <a:uFillTx/>
                  <a:latin typeface="Arial" panose="020B0604020202020204"/>
                  <a:ea typeface="+mn-ea"/>
                  <a:cs typeface="+mn-cs"/>
                </a:rPr>
                <a:t> </a:t>
              </a: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access functions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memory access functions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imported target functions</a:t>
              </a:r>
            </a:p>
          </p:txBody>
        </p:sp>
        <p:sp>
          <p:nvSpPr>
            <p:cNvPr id="85" name="Rectangle: Rounded Corners 84">
              <a:extLst>
                <a:ext uri="{FF2B5EF4-FFF2-40B4-BE49-F238E27FC236}">
                  <a16:creationId xmlns:a16="http://schemas.microsoft.com/office/drawing/2014/main" id="{9EABE58C-DB89-4B13-8371-FF0BBA302D2C}"/>
                </a:ext>
              </a:extLst>
            </p:cNvPr>
            <p:cNvSpPr/>
            <p:nvPr/>
          </p:nvSpPr>
          <p:spPr>
            <a:xfrm>
              <a:off x="3264941" y="1375984"/>
              <a:ext cx="2380427" cy="931774"/>
            </a:xfrm>
            <a:prstGeom prst="roundRect">
              <a:avLst/>
            </a:prstGeom>
            <a:gradFill rotWithShape="1">
              <a:gsLst>
                <a:gs pos="0">
                  <a:srgbClr val="09698D">
                    <a:lumMod val="110000"/>
                    <a:satMod val="105000"/>
                    <a:tint val="67000"/>
                  </a:srgbClr>
                </a:gs>
                <a:gs pos="50000">
                  <a:srgbClr val="09698D">
                    <a:lumMod val="105000"/>
                    <a:satMod val="103000"/>
                    <a:tint val="73000"/>
                  </a:srgbClr>
                </a:gs>
                <a:gs pos="100000">
                  <a:srgbClr val="09698D">
                    <a:lumMod val="105000"/>
                    <a:satMod val="109000"/>
                    <a:tint val="81000"/>
                  </a:srgbClr>
                </a:gs>
              </a:gsLst>
              <a:lin ang="5400000" scaled="0"/>
            </a:gradFill>
            <a:ln w="6350" cap="flat" cmpd="sng" algn="ctr">
              <a:solidFill>
                <a:srgbClr val="09698D"/>
              </a:solidFill>
              <a:prstDash val="solid"/>
              <a:miter lim="800000"/>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panose="020B0604020202020204"/>
                  <a:ea typeface="+mn-ea"/>
                  <a:cs typeface="+mn-cs"/>
                </a:rPr>
                <a:t>Control Flow Constructs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3412B3EF-B396-4A8C-9752-571599E6B977}"/>
                </a:ext>
              </a:extLst>
            </p:cNvPr>
            <p:cNvSpPr/>
            <p:nvPr/>
          </p:nvSpPr>
          <p:spPr>
            <a:xfrm>
              <a:off x="3391552" y="1667800"/>
              <a:ext cx="2116548" cy="268904"/>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Conditional Constructs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95E4489B-23CA-48D6-8300-C025BC74AD3B}"/>
                </a:ext>
              </a:extLst>
            </p:cNvPr>
            <p:cNvSpPr/>
            <p:nvPr/>
          </p:nvSpPr>
          <p:spPr>
            <a:xfrm>
              <a:off x="3392023" y="1980216"/>
              <a:ext cx="2116548" cy="268355"/>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Iterative Constructs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sp>
        <p:nvSpPr>
          <p:cNvPr id="88" name="Rectangle: Rounded Corners 87">
            <a:extLst>
              <a:ext uri="{FF2B5EF4-FFF2-40B4-BE49-F238E27FC236}">
                <a16:creationId xmlns:a16="http://schemas.microsoft.com/office/drawing/2014/main" id="{229645FE-DACC-4BFB-A8E1-9F329D3CC210}"/>
              </a:ext>
            </a:extLst>
          </p:cNvPr>
          <p:cNvSpPr/>
          <p:nvPr/>
        </p:nvSpPr>
        <p:spPr>
          <a:xfrm>
            <a:off x="4528405" y="5405865"/>
            <a:ext cx="1385395" cy="818377"/>
          </a:xfrm>
          <a:prstGeom prst="roundRect">
            <a:avLst/>
          </a:prstGeom>
          <a:gradFill rotWithShape="1">
            <a:gsLst>
              <a:gs pos="0">
                <a:srgbClr val="09698D">
                  <a:lumMod val="110000"/>
                  <a:satMod val="105000"/>
                  <a:tint val="67000"/>
                </a:srgbClr>
              </a:gs>
              <a:gs pos="50000">
                <a:srgbClr val="09698D">
                  <a:lumMod val="105000"/>
                  <a:satMod val="103000"/>
                  <a:tint val="73000"/>
                </a:srgbClr>
              </a:gs>
              <a:gs pos="100000">
                <a:srgbClr val="09698D">
                  <a:lumMod val="105000"/>
                  <a:satMod val="109000"/>
                  <a:tint val="81000"/>
                </a:srgbClr>
              </a:gs>
            </a:gsLst>
            <a:lin ang="5400000" scaled="0"/>
          </a:gradFill>
          <a:ln w="6350" cap="flat" cmpd="sng" algn="ctr">
            <a:solidFill>
              <a:srgbClr val="09698D"/>
            </a:solidFill>
            <a:prstDash val="solid"/>
            <a:miter lim="800000"/>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Aggregates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71BB78B0-9133-4F86-A3D1-968E369B0435}"/>
              </a:ext>
            </a:extLst>
          </p:cNvPr>
          <p:cNvSpPr/>
          <p:nvPr/>
        </p:nvSpPr>
        <p:spPr>
          <a:xfrm>
            <a:off x="4604126" y="5973947"/>
            <a:ext cx="1193855" cy="191619"/>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Collections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95140C28-78C3-4D76-89EA-E7E413E4415C}"/>
              </a:ext>
            </a:extLst>
          </p:cNvPr>
          <p:cNvSpPr/>
          <p:nvPr/>
        </p:nvSpPr>
        <p:spPr>
          <a:xfrm>
            <a:off x="4604126" y="5691251"/>
            <a:ext cx="1193855" cy="234470"/>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Structs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nvGrpSpPr>
          <p:cNvPr id="91" name="Group 90">
            <a:extLst>
              <a:ext uri="{FF2B5EF4-FFF2-40B4-BE49-F238E27FC236}">
                <a16:creationId xmlns:a16="http://schemas.microsoft.com/office/drawing/2014/main" id="{4FAF6949-71CF-4363-98F4-CD677CC26960}"/>
              </a:ext>
            </a:extLst>
          </p:cNvPr>
          <p:cNvGrpSpPr/>
          <p:nvPr/>
        </p:nvGrpSpPr>
        <p:grpSpPr>
          <a:xfrm>
            <a:off x="91461" y="2479790"/>
            <a:ext cx="12009077" cy="2359212"/>
            <a:chOff x="91461" y="2479790"/>
            <a:chExt cx="12009077" cy="2359212"/>
          </a:xfrm>
        </p:grpSpPr>
        <p:grpSp>
          <p:nvGrpSpPr>
            <p:cNvPr id="92" name="Group 91">
              <a:extLst>
                <a:ext uri="{FF2B5EF4-FFF2-40B4-BE49-F238E27FC236}">
                  <a16:creationId xmlns:a16="http://schemas.microsoft.com/office/drawing/2014/main" id="{5A46BD73-4D0E-4F72-8B1A-09BB31AD6F65}"/>
                </a:ext>
              </a:extLst>
            </p:cNvPr>
            <p:cNvGrpSpPr/>
            <p:nvPr/>
          </p:nvGrpSpPr>
          <p:grpSpPr>
            <a:xfrm>
              <a:off x="91461" y="2479790"/>
              <a:ext cx="12009077" cy="2359212"/>
              <a:chOff x="91461" y="2489926"/>
              <a:chExt cx="12009077" cy="2359212"/>
            </a:xfrm>
          </p:grpSpPr>
          <p:grpSp>
            <p:nvGrpSpPr>
              <p:cNvPr id="94" name="Group 93">
                <a:extLst>
                  <a:ext uri="{FF2B5EF4-FFF2-40B4-BE49-F238E27FC236}">
                    <a16:creationId xmlns:a16="http://schemas.microsoft.com/office/drawing/2014/main" id="{273BCB22-994C-4EFE-A757-54424BF5B0F7}"/>
                  </a:ext>
                </a:extLst>
              </p:cNvPr>
              <p:cNvGrpSpPr/>
              <p:nvPr/>
            </p:nvGrpSpPr>
            <p:grpSpPr>
              <a:xfrm>
                <a:off x="91461" y="2489926"/>
                <a:ext cx="12009077" cy="2359212"/>
                <a:chOff x="52514" y="2497524"/>
                <a:chExt cx="12009077" cy="2359212"/>
              </a:xfrm>
            </p:grpSpPr>
            <p:grpSp>
              <p:nvGrpSpPr>
                <p:cNvPr id="105" name="Group 104">
                  <a:extLst>
                    <a:ext uri="{FF2B5EF4-FFF2-40B4-BE49-F238E27FC236}">
                      <a16:creationId xmlns:a16="http://schemas.microsoft.com/office/drawing/2014/main" id="{0BC004C7-2F93-45B4-A3EC-C27F12848415}"/>
                    </a:ext>
                  </a:extLst>
                </p:cNvPr>
                <p:cNvGrpSpPr/>
                <p:nvPr/>
              </p:nvGrpSpPr>
              <p:grpSpPr>
                <a:xfrm>
                  <a:off x="52514" y="2497524"/>
                  <a:ext cx="12009077" cy="2359212"/>
                  <a:chOff x="52514" y="2488279"/>
                  <a:chExt cx="12009077" cy="2359212"/>
                </a:xfrm>
              </p:grpSpPr>
              <p:grpSp>
                <p:nvGrpSpPr>
                  <p:cNvPr id="109" name="Group 108">
                    <a:extLst>
                      <a:ext uri="{FF2B5EF4-FFF2-40B4-BE49-F238E27FC236}">
                        <a16:creationId xmlns:a16="http://schemas.microsoft.com/office/drawing/2014/main" id="{A1B57183-9176-4006-BAEB-68E4D129DE14}"/>
                      </a:ext>
                    </a:extLst>
                  </p:cNvPr>
                  <p:cNvGrpSpPr/>
                  <p:nvPr/>
                </p:nvGrpSpPr>
                <p:grpSpPr>
                  <a:xfrm>
                    <a:off x="52514" y="2488279"/>
                    <a:ext cx="12009077" cy="2359212"/>
                    <a:chOff x="67562" y="2512958"/>
                    <a:chExt cx="12009077" cy="2359212"/>
                  </a:xfrm>
                </p:grpSpPr>
                <p:sp>
                  <p:nvSpPr>
                    <p:cNvPr id="111" name="Rectangle: Rounded Corners 110">
                      <a:extLst>
                        <a:ext uri="{FF2B5EF4-FFF2-40B4-BE49-F238E27FC236}">
                          <a16:creationId xmlns:a16="http://schemas.microsoft.com/office/drawing/2014/main" id="{A38F5119-B8FE-4420-8951-424CD920BD4B}"/>
                        </a:ext>
                      </a:extLst>
                    </p:cNvPr>
                    <p:cNvSpPr/>
                    <p:nvPr/>
                  </p:nvSpPr>
                  <p:spPr>
                    <a:xfrm>
                      <a:off x="2986847" y="2512958"/>
                      <a:ext cx="9089792" cy="2359212"/>
                    </a:xfrm>
                    <a:prstGeom prst="roundRect">
                      <a:avLst/>
                    </a:prstGeom>
                    <a:gradFill rotWithShape="1">
                      <a:gsLst>
                        <a:gs pos="0">
                          <a:srgbClr val="09698D">
                            <a:lumMod val="110000"/>
                            <a:satMod val="105000"/>
                            <a:tint val="67000"/>
                          </a:srgbClr>
                        </a:gs>
                        <a:gs pos="50000">
                          <a:srgbClr val="09698D">
                            <a:lumMod val="105000"/>
                            <a:satMod val="103000"/>
                            <a:tint val="73000"/>
                          </a:srgbClr>
                        </a:gs>
                        <a:gs pos="100000">
                          <a:srgbClr val="09698D">
                            <a:lumMod val="105000"/>
                            <a:satMod val="109000"/>
                            <a:tint val="81000"/>
                          </a:srgbClr>
                        </a:gs>
                      </a:gsLst>
                      <a:lin ang="5400000" scaled="0"/>
                    </a:gradFill>
                    <a:ln w="6350" cap="flat" cmpd="sng" algn="ctr">
                      <a:solidFill>
                        <a:srgbClr val="09698D"/>
                      </a:solidFill>
                      <a:prstDash val="solid"/>
                      <a:miter lim="800000"/>
                    </a:ln>
                    <a:effectLst/>
                  </p:spPr>
                  <p:txBody>
                    <a:bodyPr t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onsolas" panose="020B0609020204030204" pitchFamily="49" charset="0"/>
                          <a:ea typeface="+mn-ea"/>
                          <a:cs typeface="+mn-cs"/>
                        </a:rPr>
                        <a:t>Programmer’s view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onsolas" panose="020B0609020204030204" pitchFamily="49" charset="0"/>
                          <a:ea typeface="+mn-ea"/>
                          <a:cs typeface="+mn-cs"/>
                        </a:rPr>
                        <a:t>of H/W device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2" name="Rectangle: Rounded Corners 111">
                      <a:extLst>
                        <a:ext uri="{FF2B5EF4-FFF2-40B4-BE49-F238E27FC236}">
                          <a16:creationId xmlns:a16="http://schemas.microsoft.com/office/drawing/2014/main" id="{886ABF42-17EE-4775-82C4-0CEEAB2DEAED}"/>
                        </a:ext>
                      </a:extLst>
                    </p:cNvPr>
                    <p:cNvSpPr/>
                    <p:nvPr/>
                  </p:nvSpPr>
                  <p:spPr>
                    <a:xfrm>
                      <a:off x="5499646" y="2580511"/>
                      <a:ext cx="6326439" cy="2189975"/>
                    </a:xfrm>
                    <a:prstGeom prst="roundRect">
                      <a:avLst/>
                    </a:prstGeom>
                    <a:solidFill>
                      <a:srgbClr val="31A7DF">
                        <a:alpha val="64000"/>
                      </a:srgbClr>
                    </a:solidFill>
                    <a:ln>
                      <a:solidFill>
                        <a:srgbClr val="000000"/>
                      </a:solidFill>
                    </a:ln>
                    <a:effectLst>
                      <a:outerShdw blurRad="50800" dist="38100" dir="2700000" algn="tl" rotWithShape="0">
                        <a:prstClr val="black">
                          <a:alpha val="40000"/>
                        </a:prstClr>
                      </a:outerShdw>
                    </a:effectLst>
                  </p:spPr>
                  <p:txBody>
                    <a:bodyPr t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PSS Core Library </a:t>
                      </a: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13" name="Line Callout 1 33">
                      <a:extLst>
                        <a:ext uri="{FF2B5EF4-FFF2-40B4-BE49-F238E27FC236}">
                          <a16:creationId xmlns:a16="http://schemas.microsoft.com/office/drawing/2014/main" id="{16DBF883-AAF0-4B61-819B-F4F7E92E2818}"/>
                        </a:ext>
                      </a:extLst>
                    </p:cNvPr>
                    <p:cNvSpPr/>
                    <p:nvPr/>
                  </p:nvSpPr>
                  <p:spPr bwMode="auto">
                    <a:xfrm>
                      <a:off x="67562" y="2932832"/>
                      <a:ext cx="2729181" cy="762151"/>
                    </a:xfrm>
                    <a:prstGeom prst="borderCallout1">
                      <a:avLst>
                        <a:gd name="adj1" fmla="val 48950"/>
                        <a:gd name="adj2" fmla="val 100129"/>
                        <a:gd name="adj3" fmla="val 58846"/>
                        <a:gd name="adj4" fmla="val 109595"/>
                      </a:avLst>
                    </a:prstGeom>
                    <a:solidFill>
                      <a:srgbClr val="0061B2">
                        <a:lumMod val="20000"/>
                        <a:lumOff val="80000"/>
                      </a:srgbClr>
                    </a:solidFill>
                    <a:ln w="25400" cap="flat" cmpd="sng" algn="ctr">
                      <a:solidFill>
                        <a:srgbClr val="004074">
                          <a:lumMod val="75000"/>
                        </a:srgbClr>
                      </a:solidFill>
                      <a:prstDash val="solid"/>
                    </a:ln>
                    <a:effectLst/>
                  </p:spPr>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PSS Core Library </a:t>
                      </a: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and </a:t>
                      </a: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Foreign Procedural Interface</a:t>
                      </a: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 enable modeling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Device</a:t>
                      </a: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rPr>
                        <a:t> </a:t>
                      </a: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Programmer’s view</a:t>
                      </a:r>
                    </a:p>
                  </p:txBody>
                </p:sp>
                <p:sp>
                  <p:nvSpPr>
                    <p:cNvPr id="114" name="Rectangle: Rounded Corners 113">
                      <a:extLst>
                        <a:ext uri="{FF2B5EF4-FFF2-40B4-BE49-F238E27FC236}">
                          <a16:creationId xmlns:a16="http://schemas.microsoft.com/office/drawing/2014/main" id="{DFA362D9-3A36-412D-A6D3-3256C184213F}"/>
                        </a:ext>
                      </a:extLst>
                    </p:cNvPr>
                    <p:cNvSpPr/>
                    <p:nvPr/>
                  </p:nvSpPr>
                  <p:spPr>
                    <a:xfrm>
                      <a:off x="3070770" y="3433317"/>
                      <a:ext cx="2344953" cy="891150"/>
                    </a:xfrm>
                    <a:prstGeom prst="roundRect">
                      <a:avLst/>
                    </a:prstGeom>
                    <a:solidFill>
                      <a:srgbClr val="31A7DF">
                        <a:alpha val="64000"/>
                      </a:srgbClr>
                    </a:solidFill>
                    <a:ln>
                      <a:solidFill>
                        <a:srgbClr val="000000"/>
                      </a:solidFill>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rPr>
                        <a:t>Foreign Procedural Interface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pic>
                  <p:nvPicPr>
                    <p:cNvPr id="115" name="Picture 114">
                      <a:extLst>
                        <a:ext uri="{FF2B5EF4-FFF2-40B4-BE49-F238E27FC236}">
                          <a16:creationId xmlns:a16="http://schemas.microsoft.com/office/drawing/2014/main" id="{3979511D-ED38-4435-B4A7-D43DA30274BD}"/>
                        </a:ext>
                      </a:extLst>
                    </p:cNvPr>
                    <p:cNvPicPr>
                      <a:picLocks noChangeAspect="1"/>
                    </p:cNvPicPr>
                    <p:nvPr/>
                  </p:nvPicPr>
                  <p:blipFill>
                    <a:blip r:embed="rId2">
                      <a:alphaModFix/>
                    </a:blip>
                    <a:stretch>
                      <a:fillRect/>
                    </a:stretch>
                  </p:blipFill>
                  <p:spPr>
                    <a:xfrm>
                      <a:off x="82609" y="3707423"/>
                      <a:ext cx="2729182" cy="840961"/>
                    </a:xfrm>
                    <a:prstGeom prst="rect">
                      <a:avLst/>
                    </a:prstGeom>
                    <a:effectLst/>
                  </p:spPr>
                </p:pic>
              </p:grpSp>
              <p:sp>
                <p:nvSpPr>
                  <p:cNvPr id="110" name="Rectangle 109">
                    <a:extLst>
                      <a:ext uri="{FF2B5EF4-FFF2-40B4-BE49-F238E27FC236}">
                        <a16:creationId xmlns:a16="http://schemas.microsoft.com/office/drawing/2014/main" id="{F28BA57A-B35D-4A83-83FE-33B472925679}"/>
                      </a:ext>
                    </a:extLst>
                  </p:cNvPr>
                  <p:cNvSpPr/>
                  <p:nvPr/>
                </p:nvSpPr>
                <p:spPr>
                  <a:xfrm>
                    <a:off x="5714818" y="3008034"/>
                    <a:ext cx="1662895" cy="1502683"/>
                  </a:xfrm>
                  <a:prstGeom prst="rect">
                    <a:avLst/>
                  </a:prstGeom>
                  <a:gradFill rotWithShape="1">
                    <a:gsLst>
                      <a:gs pos="0">
                        <a:srgbClr val="09698D">
                          <a:lumMod val="110000"/>
                          <a:satMod val="105000"/>
                          <a:tint val="67000"/>
                        </a:srgbClr>
                      </a:gs>
                      <a:gs pos="50000">
                        <a:srgbClr val="09698D">
                          <a:lumMod val="105000"/>
                          <a:satMod val="103000"/>
                          <a:tint val="73000"/>
                        </a:srgbClr>
                      </a:gs>
                      <a:gs pos="100000">
                        <a:srgbClr val="09698D">
                          <a:lumMod val="105000"/>
                          <a:satMod val="109000"/>
                          <a:tint val="81000"/>
                        </a:srgbClr>
                      </a:gs>
                    </a:gsLst>
                    <a:lin ang="5400000" scaled="0"/>
                  </a:gradFill>
                  <a:ln w="6350" cap="flat" cmpd="sng" algn="ctr">
                    <a:solidFill>
                      <a:srgbClr val="09698D"/>
                    </a:solidFill>
                    <a:prstDash val="solid"/>
                    <a:miter lim="800000"/>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Execution Context Model</a:t>
                    </a:r>
                  </a:p>
                </p:txBody>
              </p:sp>
            </p:grpSp>
            <p:sp>
              <p:nvSpPr>
                <p:cNvPr id="106" name="Rectangle 105">
                  <a:extLst>
                    <a:ext uri="{FF2B5EF4-FFF2-40B4-BE49-F238E27FC236}">
                      <a16:creationId xmlns:a16="http://schemas.microsoft.com/office/drawing/2014/main" id="{17F90E5F-04CB-431E-B07F-DD538B4DED3C}"/>
                    </a:ext>
                  </a:extLst>
                </p:cNvPr>
                <p:cNvSpPr/>
                <p:nvPr/>
              </p:nvSpPr>
              <p:spPr>
                <a:xfrm>
                  <a:off x="5781642" y="3462268"/>
                  <a:ext cx="1530616" cy="296771"/>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Executor Claims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07" name="Rectangle 106">
                  <a:extLst>
                    <a:ext uri="{FF2B5EF4-FFF2-40B4-BE49-F238E27FC236}">
                      <a16:creationId xmlns:a16="http://schemas.microsoft.com/office/drawing/2014/main" id="{5E93DA1E-63AC-4FB9-96E4-45C09B280E7D}"/>
                    </a:ext>
                  </a:extLst>
                </p:cNvPr>
                <p:cNvSpPr/>
                <p:nvPr/>
              </p:nvSpPr>
              <p:spPr>
                <a:xfrm>
                  <a:off x="5781642" y="3841513"/>
                  <a:ext cx="1530616" cy="257149"/>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Executors</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5E4D80DB-10AD-4674-AEEE-02F973FDCB22}"/>
                    </a:ext>
                  </a:extLst>
                </p:cNvPr>
                <p:cNvSpPr/>
                <p:nvPr/>
              </p:nvSpPr>
              <p:spPr>
                <a:xfrm>
                  <a:off x="5781642" y="4173727"/>
                  <a:ext cx="1530616" cy="257149"/>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Executor Groups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sp>
            <p:nvSpPr>
              <p:cNvPr id="95" name="Rectangle 94">
                <a:extLst>
                  <a:ext uri="{FF2B5EF4-FFF2-40B4-BE49-F238E27FC236}">
                    <a16:creationId xmlns:a16="http://schemas.microsoft.com/office/drawing/2014/main" id="{5C5DB2B8-3EA2-4365-B84F-CD56BB4D814B}"/>
                  </a:ext>
                </a:extLst>
              </p:cNvPr>
              <p:cNvSpPr/>
              <p:nvPr/>
            </p:nvSpPr>
            <p:spPr>
              <a:xfrm>
                <a:off x="7590785" y="2700841"/>
                <a:ext cx="2177577" cy="1953197"/>
              </a:xfrm>
              <a:prstGeom prst="rect">
                <a:avLst/>
              </a:prstGeom>
              <a:gradFill rotWithShape="1">
                <a:gsLst>
                  <a:gs pos="0">
                    <a:srgbClr val="09698D">
                      <a:lumMod val="110000"/>
                      <a:satMod val="105000"/>
                      <a:tint val="67000"/>
                    </a:srgbClr>
                  </a:gs>
                  <a:gs pos="50000">
                    <a:srgbClr val="09698D">
                      <a:lumMod val="105000"/>
                      <a:satMod val="103000"/>
                      <a:tint val="73000"/>
                    </a:srgbClr>
                  </a:gs>
                  <a:gs pos="100000">
                    <a:srgbClr val="09698D">
                      <a:lumMod val="105000"/>
                      <a:satMod val="109000"/>
                      <a:tint val="81000"/>
                    </a:srgbClr>
                  </a:gs>
                </a:gsLst>
                <a:lin ang="5400000" scaled="0"/>
              </a:gradFill>
              <a:ln w="6350" cap="flat" cmpd="sng" algn="ctr">
                <a:solidFill>
                  <a:srgbClr val="09698D"/>
                </a:solidFill>
                <a:prstDash val="solid"/>
                <a:miter lim="800000"/>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Memory Model</a:t>
                </a:r>
              </a:p>
            </p:txBody>
          </p:sp>
          <p:sp>
            <p:nvSpPr>
              <p:cNvPr id="96" name="Rectangle 95">
                <a:extLst>
                  <a:ext uri="{FF2B5EF4-FFF2-40B4-BE49-F238E27FC236}">
                    <a16:creationId xmlns:a16="http://schemas.microsoft.com/office/drawing/2014/main" id="{761A0C8D-DA98-40A0-BDCE-C90948B7836C}"/>
                  </a:ext>
                </a:extLst>
              </p:cNvPr>
              <p:cNvSpPr/>
              <p:nvPr/>
            </p:nvSpPr>
            <p:spPr>
              <a:xfrm>
                <a:off x="9791525" y="2700840"/>
                <a:ext cx="1848035" cy="1953197"/>
              </a:xfrm>
              <a:prstGeom prst="rect">
                <a:avLst/>
              </a:prstGeom>
              <a:gradFill rotWithShape="1">
                <a:gsLst>
                  <a:gs pos="0">
                    <a:srgbClr val="09698D">
                      <a:lumMod val="110000"/>
                      <a:satMod val="105000"/>
                      <a:tint val="67000"/>
                    </a:srgbClr>
                  </a:gs>
                  <a:gs pos="50000">
                    <a:srgbClr val="09698D">
                      <a:lumMod val="105000"/>
                      <a:satMod val="103000"/>
                      <a:tint val="73000"/>
                    </a:srgbClr>
                  </a:gs>
                  <a:gs pos="100000">
                    <a:srgbClr val="09698D">
                      <a:lumMod val="105000"/>
                      <a:satMod val="109000"/>
                      <a:tint val="81000"/>
                    </a:srgbClr>
                  </a:gs>
                </a:gsLst>
                <a:lin ang="5400000" scaled="0"/>
              </a:gradFill>
              <a:ln w="6350" cap="flat" cmpd="sng" algn="ctr">
                <a:solidFill>
                  <a:srgbClr val="09698D"/>
                </a:solidFill>
                <a:prstDash val="solid"/>
                <a:miter lim="800000"/>
              </a:ln>
              <a:effectLst>
                <a:outerShdw blurRad="50800" dist="38100" dir="2700000" algn="tl" rotWithShape="0">
                  <a:prstClr val="black">
                    <a:alpha val="40000"/>
                  </a:prstClr>
                </a:outerShdw>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mn-cs"/>
                  </a:rPr>
                  <a:t>Register Model</a:t>
                </a:r>
              </a:p>
            </p:txBody>
          </p:sp>
          <p:sp>
            <p:nvSpPr>
              <p:cNvPr id="97" name="Rectangle 96">
                <a:extLst>
                  <a:ext uri="{FF2B5EF4-FFF2-40B4-BE49-F238E27FC236}">
                    <a16:creationId xmlns:a16="http://schemas.microsoft.com/office/drawing/2014/main" id="{3FF55825-0D95-4EB8-BC3C-BEF7398FD621}"/>
                  </a:ext>
                </a:extLst>
              </p:cNvPr>
              <p:cNvSpPr/>
              <p:nvPr/>
            </p:nvSpPr>
            <p:spPr>
              <a:xfrm>
                <a:off x="7640064" y="4274591"/>
                <a:ext cx="3898387" cy="257854"/>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Address Spaces</a:t>
                </a:r>
              </a:p>
            </p:txBody>
          </p:sp>
          <p:sp>
            <p:nvSpPr>
              <p:cNvPr id="98" name="Rectangle 97">
                <a:extLst>
                  <a:ext uri="{FF2B5EF4-FFF2-40B4-BE49-F238E27FC236}">
                    <a16:creationId xmlns:a16="http://schemas.microsoft.com/office/drawing/2014/main" id="{2618C026-D6E4-43D1-974D-131F043F914E}"/>
                  </a:ext>
                </a:extLst>
              </p:cNvPr>
              <p:cNvSpPr/>
              <p:nvPr/>
            </p:nvSpPr>
            <p:spPr>
              <a:xfrm>
                <a:off x="7640064" y="3614431"/>
                <a:ext cx="2052255" cy="269218"/>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Address Claims </a:t>
                </a:r>
              </a:p>
            </p:txBody>
          </p:sp>
          <p:sp>
            <p:nvSpPr>
              <p:cNvPr id="99" name="Rectangle 98">
                <a:extLst>
                  <a:ext uri="{FF2B5EF4-FFF2-40B4-BE49-F238E27FC236}">
                    <a16:creationId xmlns:a16="http://schemas.microsoft.com/office/drawing/2014/main" id="{D01C8A14-4E85-4630-8CE7-483C5D4A601D}"/>
                  </a:ext>
                </a:extLst>
              </p:cNvPr>
              <p:cNvSpPr/>
              <p:nvPr/>
            </p:nvSpPr>
            <p:spPr>
              <a:xfrm>
                <a:off x="7634901" y="3282100"/>
                <a:ext cx="2057418" cy="259427"/>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Address Handles </a:t>
                </a:r>
              </a:p>
            </p:txBody>
          </p:sp>
          <p:sp>
            <p:nvSpPr>
              <p:cNvPr id="100" name="Rectangle 99">
                <a:extLst>
                  <a:ext uri="{FF2B5EF4-FFF2-40B4-BE49-F238E27FC236}">
                    <a16:creationId xmlns:a16="http://schemas.microsoft.com/office/drawing/2014/main" id="{2EBC34FA-FB1D-4285-8C59-B250540164B2}"/>
                  </a:ext>
                </a:extLst>
              </p:cNvPr>
              <p:cNvSpPr/>
              <p:nvPr/>
            </p:nvSpPr>
            <p:spPr>
              <a:xfrm>
                <a:off x="7628774" y="2909800"/>
                <a:ext cx="2063545" cy="307833"/>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Memory Access Functions </a:t>
                </a:r>
              </a:p>
            </p:txBody>
          </p:sp>
          <p:sp>
            <p:nvSpPr>
              <p:cNvPr id="101" name="Rectangle 100">
                <a:extLst>
                  <a:ext uri="{FF2B5EF4-FFF2-40B4-BE49-F238E27FC236}">
                    <a16:creationId xmlns:a16="http://schemas.microsoft.com/office/drawing/2014/main" id="{AD22D78E-5502-4E0C-B35D-10B98D0FA588}"/>
                  </a:ext>
                </a:extLst>
              </p:cNvPr>
              <p:cNvSpPr/>
              <p:nvPr/>
            </p:nvSpPr>
            <p:spPr>
              <a:xfrm>
                <a:off x="9836348" y="3605993"/>
                <a:ext cx="1706059" cy="269218"/>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Register Groups </a:t>
                </a:r>
              </a:p>
            </p:txBody>
          </p:sp>
          <p:sp>
            <p:nvSpPr>
              <p:cNvPr id="102" name="Rectangle 101">
                <a:extLst>
                  <a:ext uri="{FF2B5EF4-FFF2-40B4-BE49-F238E27FC236}">
                    <a16:creationId xmlns:a16="http://schemas.microsoft.com/office/drawing/2014/main" id="{22001405-589B-4BF4-B638-86474A27B0BB}"/>
                  </a:ext>
                </a:extLst>
              </p:cNvPr>
              <p:cNvSpPr/>
              <p:nvPr/>
            </p:nvSpPr>
            <p:spPr>
              <a:xfrm>
                <a:off x="9836348" y="3284501"/>
                <a:ext cx="1702103" cy="261665"/>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Registers </a:t>
                </a:r>
              </a:p>
            </p:txBody>
          </p:sp>
          <p:sp>
            <p:nvSpPr>
              <p:cNvPr id="103" name="Rectangle 102">
                <a:extLst>
                  <a:ext uri="{FF2B5EF4-FFF2-40B4-BE49-F238E27FC236}">
                    <a16:creationId xmlns:a16="http://schemas.microsoft.com/office/drawing/2014/main" id="{FB50A55F-8C1B-4515-94D9-38DBA2DDEAEE}"/>
                  </a:ext>
                </a:extLst>
              </p:cNvPr>
              <p:cNvSpPr/>
              <p:nvPr/>
            </p:nvSpPr>
            <p:spPr>
              <a:xfrm>
                <a:off x="7640064" y="3957297"/>
                <a:ext cx="3898387" cy="273730"/>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Address Regions </a:t>
                </a:r>
              </a:p>
            </p:txBody>
          </p:sp>
          <p:sp>
            <p:nvSpPr>
              <p:cNvPr id="104" name="Rectangle 103">
                <a:extLst>
                  <a:ext uri="{FF2B5EF4-FFF2-40B4-BE49-F238E27FC236}">
                    <a16:creationId xmlns:a16="http://schemas.microsoft.com/office/drawing/2014/main" id="{7034C294-68F3-49FD-B270-77CBCE35E89D}"/>
                  </a:ext>
                </a:extLst>
              </p:cNvPr>
              <p:cNvSpPr/>
              <p:nvPr/>
            </p:nvSpPr>
            <p:spPr>
              <a:xfrm>
                <a:off x="9834689" y="2910024"/>
                <a:ext cx="1703762" cy="307833"/>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Register Access Functions </a:t>
                </a:r>
              </a:p>
            </p:txBody>
          </p:sp>
        </p:grpSp>
        <p:sp>
          <p:nvSpPr>
            <p:cNvPr id="93" name="Rectangle 92">
              <a:extLst>
                <a:ext uri="{FF2B5EF4-FFF2-40B4-BE49-F238E27FC236}">
                  <a16:creationId xmlns:a16="http://schemas.microsoft.com/office/drawing/2014/main" id="{219F3A66-D47F-47E6-B6EB-68B0DFE2AAED}"/>
                </a:ext>
              </a:extLst>
            </p:cNvPr>
            <p:cNvSpPr/>
            <p:nvPr/>
          </p:nvSpPr>
          <p:spPr>
            <a:xfrm>
              <a:off x="3183351" y="3892515"/>
              <a:ext cx="2165138" cy="276999"/>
            </a:xfrm>
            <a:prstGeom prst="rect">
              <a:avLst/>
            </a:prstGeom>
            <a:gradFill rotWithShape="1">
              <a:gsLst>
                <a:gs pos="0">
                  <a:srgbClr val="6A6A6A">
                    <a:satMod val="103000"/>
                    <a:lumMod val="102000"/>
                    <a:tint val="94000"/>
                  </a:srgbClr>
                </a:gs>
                <a:gs pos="50000">
                  <a:srgbClr val="6A6A6A">
                    <a:satMod val="110000"/>
                    <a:lumMod val="100000"/>
                    <a:shade val="100000"/>
                  </a:srgbClr>
                </a:gs>
                <a:gs pos="100000">
                  <a:srgbClr val="6A6A6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Imported Target Functions </a:t>
              </a:r>
              <a:endParaRPr kumimoji="0" lang="en-US" sz="10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6647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8F5786-834C-4636-AA99-47BB848AAA4C}"/>
              </a:ext>
            </a:extLst>
          </p:cNvPr>
          <p:cNvSpPr txBox="1">
            <a:spLocks/>
          </p:cNvSpPr>
          <p:nvPr/>
        </p:nvSpPr>
        <p:spPr bwMode="gray">
          <a:xfrm>
            <a:off x="419101" y="317501"/>
            <a:ext cx="11366500"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lnSpc>
                <a:spcPct val="95000"/>
              </a:lnSpc>
              <a:spcBef>
                <a:spcPct val="0"/>
              </a:spcBef>
              <a:spcAft>
                <a:spcPct val="0"/>
              </a:spcAft>
              <a:defRPr sz="3600" b="1">
                <a:solidFill>
                  <a:schemeClr val="tx1"/>
                </a:solidFill>
                <a:latin typeface="+mj-lt"/>
                <a:ea typeface="+mj-ea"/>
                <a:cs typeface="+mj-cs"/>
              </a:defRPr>
            </a:lvl1pPr>
            <a:lvl2pPr algn="l" rtl="0" eaLnBrk="1" fontAlgn="base" hangingPunct="1">
              <a:lnSpc>
                <a:spcPct val="95000"/>
              </a:lnSpc>
              <a:spcBef>
                <a:spcPct val="0"/>
              </a:spcBef>
              <a:spcAft>
                <a:spcPct val="0"/>
              </a:spcAft>
              <a:defRPr sz="2400" b="1">
                <a:solidFill>
                  <a:schemeClr val="tx1"/>
                </a:solidFill>
                <a:latin typeface="Arial" charset="0"/>
              </a:defRPr>
            </a:lvl2pPr>
            <a:lvl3pPr algn="l" rtl="0" eaLnBrk="1" fontAlgn="base" hangingPunct="1">
              <a:lnSpc>
                <a:spcPct val="95000"/>
              </a:lnSpc>
              <a:spcBef>
                <a:spcPct val="0"/>
              </a:spcBef>
              <a:spcAft>
                <a:spcPct val="0"/>
              </a:spcAft>
              <a:defRPr sz="2400" b="1">
                <a:solidFill>
                  <a:schemeClr val="tx1"/>
                </a:solidFill>
                <a:latin typeface="Arial" charset="0"/>
              </a:defRPr>
            </a:lvl3pPr>
            <a:lvl4pPr algn="l" rtl="0" eaLnBrk="1" fontAlgn="base" hangingPunct="1">
              <a:lnSpc>
                <a:spcPct val="95000"/>
              </a:lnSpc>
              <a:spcBef>
                <a:spcPct val="0"/>
              </a:spcBef>
              <a:spcAft>
                <a:spcPct val="0"/>
              </a:spcAft>
              <a:defRPr sz="2400" b="1">
                <a:solidFill>
                  <a:schemeClr val="tx1"/>
                </a:solidFill>
                <a:latin typeface="Arial" charset="0"/>
              </a:defRPr>
            </a:lvl4pPr>
            <a:lvl5pPr algn="l" rtl="0" eaLnBrk="1" fontAlgn="base" hangingPunct="1">
              <a:lnSpc>
                <a:spcPct val="95000"/>
              </a:lnSpc>
              <a:spcBef>
                <a:spcPct val="0"/>
              </a:spcBef>
              <a:spcAft>
                <a:spcPct val="0"/>
              </a:spcAft>
              <a:defRPr sz="2400" b="1">
                <a:solidFill>
                  <a:schemeClr val="tx1"/>
                </a:solidFill>
                <a:latin typeface="Arial"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a:ea typeface="+mj-ea"/>
                <a:cs typeface="+mj-cs"/>
              </a:rPr>
              <a:t>Simplifying Register Programming with a RAL</a:t>
            </a:r>
          </a:p>
        </p:txBody>
      </p:sp>
      <p:sp>
        <p:nvSpPr>
          <p:cNvPr id="9" name="Content Placeholder 2">
            <a:extLst>
              <a:ext uri="{FF2B5EF4-FFF2-40B4-BE49-F238E27FC236}">
                <a16:creationId xmlns:a16="http://schemas.microsoft.com/office/drawing/2014/main" id="{3D20F5A0-E052-4508-85D9-2236419745C8}"/>
              </a:ext>
            </a:extLst>
          </p:cNvPr>
          <p:cNvSpPr txBox="1">
            <a:spLocks/>
          </p:cNvSpPr>
          <p:nvPr/>
        </p:nvSpPr>
        <p:spPr bwMode="gray">
          <a:xfrm>
            <a:off x="419101" y="1002323"/>
            <a:ext cx="11366500" cy="500319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1" fontAlgn="base" hangingPunct="1">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chemeClr val="tx1"/>
                </a:solidFill>
                <a:latin typeface="+mn-lt"/>
              </a:defRPr>
            </a:lvl2pPr>
            <a:lvl3pPr marL="561975" indent="-179388" algn="l" rtl="0" eaLnBrk="1" fontAlgn="base" hangingPunct="1">
              <a:spcBef>
                <a:spcPct val="30000"/>
              </a:spcBef>
              <a:spcAft>
                <a:spcPct val="0"/>
              </a:spcAft>
              <a:buClr>
                <a:schemeClr val="accent1"/>
              </a:buClr>
              <a:buChar char="-"/>
              <a:defRPr sz="1600">
                <a:solidFill>
                  <a:schemeClr val="tx1"/>
                </a:solidFill>
                <a:latin typeface="+mn-lt"/>
              </a:defRPr>
            </a:lvl3pPr>
            <a:lvl4pPr marL="768350" indent="-204788" algn="l" rtl="0" eaLnBrk="1" fontAlgn="base" hangingPunct="1">
              <a:spcBef>
                <a:spcPct val="30000"/>
              </a:spcBef>
              <a:spcAft>
                <a:spcPct val="0"/>
              </a:spcAft>
              <a:buClr>
                <a:schemeClr val="accent1"/>
              </a:buClr>
              <a:buChar char="-"/>
              <a:defRPr sz="1600">
                <a:solidFill>
                  <a:schemeClr val="tx1"/>
                </a:solidFill>
                <a:latin typeface="+mn-lt"/>
              </a:defRPr>
            </a:lvl4pPr>
            <a:lvl5pPr marL="1050925" indent="-168275" algn="l" rtl="0" eaLnBrk="1" fontAlgn="base" hangingPunct="1">
              <a:spcBef>
                <a:spcPct val="40000"/>
              </a:spcBef>
              <a:spcAft>
                <a:spcPct val="0"/>
              </a:spcAft>
              <a:buClr>
                <a:schemeClr val="accent1"/>
              </a:buClr>
              <a:buFont typeface="Symbol" pitchFamily="18"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a:lstStyle>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Register Access Layers exist to simplify reading/writing registers and avoid mistakes</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Define mnemonics for registers and fields, so we don’t have to remember addresses and bit positions</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Most methodologies have one or more RAL</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C/C++ -- structs, unions, macros</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UVM – UVM register model</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PSS – PSS register-access layer</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Most device-specific RALs are generated from a higher-level description</a:t>
            </a:r>
          </a:p>
        </p:txBody>
      </p:sp>
      <p:sp>
        <p:nvSpPr>
          <p:cNvPr id="10" name="TextBox 9">
            <a:extLst>
              <a:ext uri="{FF2B5EF4-FFF2-40B4-BE49-F238E27FC236}">
                <a16:creationId xmlns:a16="http://schemas.microsoft.com/office/drawing/2014/main" id="{CEE762C6-2288-4820-BDB1-9A322244DB79}"/>
              </a:ext>
            </a:extLst>
          </p:cNvPr>
          <p:cNvSpPr txBox="1"/>
          <p:nvPr/>
        </p:nvSpPr>
        <p:spPr>
          <a:xfrm>
            <a:off x="324257" y="1822217"/>
            <a:ext cx="5630562" cy="1323439"/>
          </a:xfrm>
          <a:prstGeom prst="rect">
            <a:avLst/>
          </a:prstGeom>
          <a:solidFill>
            <a:srgbClr val="FFFFFF">
              <a:lumMod val="95000"/>
            </a:srgbClr>
          </a:solidFill>
          <a:ln>
            <a:solidFill>
              <a:srgbClr val="FFFFFF">
                <a:lumMod val="65000"/>
              </a:srgbClr>
            </a:solid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void</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init_uart</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*regs,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bits,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stop,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pen,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pev</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regs[3] = ((bits-5) | stop &lt;&lt; 2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pen &lt;&lt; 3 |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pev</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&lt;&lt; 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2B8155A8-CE23-4DFB-98DB-6B81C8D996F4}"/>
              </a:ext>
            </a:extLst>
          </p:cNvPr>
          <p:cNvSpPr txBox="1"/>
          <p:nvPr/>
        </p:nvSpPr>
        <p:spPr>
          <a:xfrm>
            <a:off x="6155039" y="1833218"/>
            <a:ext cx="5630562" cy="2308324"/>
          </a:xfrm>
          <a:prstGeom prst="rect">
            <a:avLst/>
          </a:prstGeom>
          <a:solidFill>
            <a:srgbClr val="FFFFFF">
              <a:lumMod val="95000"/>
            </a:srgbClr>
          </a:solidFill>
          <a:ln>
            <a:solidFill>
              <a:srgbClr val="FFFFFF">
                <a:lumMod val="65000"/>
              </a:srgbClr>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600">
                <a:latin typeface="Consolas" panose="020B0609020204030204" pitchFamily="49" charset="0"/>
                <a:cs typeface="Courier New" panose="02070309020205020404" pitchFamily="49"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void</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init_uart</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uart_regs</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*regs,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bits,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stop,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pen,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char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pev</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uart_lcr_reg</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val</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val.bits</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 (bits-5);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val.stop</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 stop;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val.parity_en</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 pen;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val.parity_even</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pev</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regs-&gt;</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lcr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val</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p>
        </p:txBody>
      </p:sp>
    </p:spTree>
    <p:extLst>
      <p:ext uri="{BB962C8B-B14F-4D97-AF65-F5344CB8AC3E}">
        <p14:creationId xmlns:p14="http://schemas.microsoft.com/office/powerpoint/2010/main" val="224175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CB37A8-D37A-41A4-9AD1-4C0DFD1F729F}"/>
              </a:ext>
            </a:extLst>
          </p:cNvPr>
          <p:cNvSpPr txBox="1">
            <a:spLocks/>
          </p:cNvSpPr>
          <p:nvPr/>
        </p:nvSpPr>
        <p:spPr bwMode="gray">
          <a:xfrm>
            <a:off x="419101" y="317501"/>
            <a:ext cx="11366500"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lnSpc>
                <a:spcPct val="95000"/>
              </a:lnSpc>
              <a:spcBef>
                <a:spcPct val="0"/>
              </a:spcBef>
              <a:spcAft>
                <a:spcPct val="0"/>
              </a:spcAft>
              <a:defRPr sz="3600" b="1">
                <a:solidFill>
                  <a:schemeClr val="tx1"/>
                </a:solidFill>
                <a:latin typeface="+mj-lt"/>
                <a:ea typeface="+mj-ea"/>
                <a:cs typeface="+mj-cs"/>
              </a:defRPr>
            </a:lvl1pPr>
            <a:lvl2pPr algn="l" rtl="0" eaLnBrk="1" fontAlgn="base" hangingPunct="1">
              <a:lnSpc>
                <a:spcPct val="95000"/>
              </a:lnSpc>
              <a:spcBef>
                <a:spcPct val="0"/>
              </a:spcBef>
              <a:spcAft>
                <a:spcPct val="0"/>
              </a:spcAft>
              <a:defRPr sz="2400" b="1">
                <a:solidFill>
                  <a:schemeClr val="tx1"/>
                </a:solidFill>
                <a:latin typeface="Arial" charset="0"/>
              </a:defRPr>
            </a:lvl2pPr>
            <a:lvl3pPr algn="l" rtl="0" eaLnBrk="1" fontAlgn="base" hangingPunct="1">
              <a:lnSpc>
                <a:spcPct val="95000"/>
              </a:lnSpc>
              <a:spcBef>
                <a:spcPct val="0"/>
              </a:spcBef>
              <a:spcAft>
                <a:spcPct val="0"/>
              </a:spcAft>
              <a:defRPr sz="2400" b="1">
                <a:solidFill>
                  <a:schemeClr val="tx1"/>
                </a:solidFill>
                <a:latin typeface="Arial" charset="0"/>
              </a:defRPr>
            </a:lvl3pPr>
            <a:lvl4pPr algn="l" rtl="0" eaLnBrk="1" fontAlgn="base" hangingPunct="1">
              <a:lnSpc>
                <a:spcPct val="95000"/>
              </a:lnSpc>
              <a:spcBef>
                <a:spcPct val="0"/>
              </a:spcBef>
              <a:spcAft>
                <a:spcPct val="0"/>
              </a:spcAft>
              <a:defRPr sz="2400" b="1">
                <a:solidFill>
                  <a:schemeClr val="tx1"/>
                </a:solidFill>
                <a:latin typeface="Arial" charset="0"/>
              </a:defRPr>
            </a:lvl4pPr>
            <a:lvl5pPr algn="l" rtl="0" eaLnBrk="1" fontAlgn="base" hangingPunct="1">
              <a:lnSpc>
                <a:spcPct val="95000"/>
              </a:lnSpc>
              <a:spcBef>
                <a:spcPct val="0"/>
              </a:spcBef>
              <a:spcAft>
                <a:spcPct val="0"/>
              </a:spcAft>
              <a:defRPr sz="2400" b="1">
                <a:solidFill>
                  <a:schemeClr val="tx1"/>
                </a:solidFill>
                <a:latin typeface="Arial"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600" b="1" i="0" u="none" strike="noStrike" kern="0" cap="none" spc="0" normalizeH="0" baseline="0" noProof="0">
                <a:ln>
                  <a:noFill/>
                </a:ln>
                <a:solidFill>
                  <a:srgbClr val="000000"/>
                </a:solidFill>
                <a:effectLst/>
                <a:uLnTx/>
                <a:uFillTx/>
                <a:latin typeface="Arial"/>
                <a:ea typeface="+mj-ea"/>
                <a:cs typeface="+mj-cs"/>
              </a:rPr>
              <a:t>PSS RAL Overview</a:t>
            </a:r>
            <a:endParaRPr kumimoji="0" lang="en-US" sz="3600" b="1" i="0" u="none" strike="noStrike" kern="0" cap="none" spc="0" normalizeH="0" baseline="0" noProof="0" dirty="0">
              <a:ln>
                <a:noFill/>
              </a:ln>
              <a:solidFill>
                <a:srgbClr val="000000"/>
              </a:solidFill>
              <a:effectLst/>
              <a:uLnTx/>
              <a:uFillTx/>
              <a:latin typeface="Arial"/>
              <a:ea typeface="+mj-ea"/>
              <a:cs typeface="+mj-cs"/>
            </a:endParaRPr>
          </a:p>
        </p:txBody>
      </p:sp>
      <p:sp>
        <p:nvSpPr>
          <p:cNvPr id="10" name="Content Placeholder 2">
            <a:extLst>
              <a:ext uri="{FF2B5EF4-FFF2-40B4-BE49-F238E27FC236}">
                <a16:creationId xmlns:a16="http://schemas.microsoft.com/office/drawing/2014/main" id="{F5285881-2ACB-4673-AEFD-549D725D77C7}"/>
              </a:ext>
            </a:extLst>
          </p:cNvPr>
          <p:cNvSpPr txBox="1">
            <a:spLocks/>
          </p:cNvSpPr>
          <p:nvPr/>
        </p:nvSpPr>
        <p:spPr bwMode="gray">
          <a:xfrm>
            <a:off x="419101" y="1614489"/>
            <a:ext cx="11366500"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1" fontAlgn="base" hangingPunct="1">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chemeClr val="tx1"/>
                </a:solidFill>
                <a:latin typeface="+mn-lt"/>
              </a:defRPr>
            </a:lvl2pPr>
            <a:lvl3pPr marL="561975" indent="-179388" algn="l" rtl="0" eaLnBrk="1" fontAlgn="base" hangingPunct="1">
              <a:spcBef>
                <a:spcPct val="30000"/>
              </a:spcBef>
              <a:spcAft>
                <a:spcPct val="0"/>
              </a:spcAft>
              <a:buClr>
                <a:schemeClr val="accent1"/>
              </a:buClr>
              <a:buChar char="-"/>
              <a:defRPr sz="1600">
                <a:solidFill>
                  <a:schemeClr val="tx1"/>
                </a:solidFill>
                <a:latin typeface="+mn-lt"/>
              </a:defRPr>
            </a:lvl3pPr>
            <a:lvl4pPr marL="768350" indent="-204788" algn="l" rtl="0" eaLnBrk="1" fontAlgn="base" hangingPunct="1">
              <a:spcBef>
                <a:spcPct val="30000"/>
              </a:spcBef>
              <a:spcAft>
                <a:spcPct val="0"/>
              </a:spcAft>
              <a:buClr>
                <a:schemeClr val="accent1"/>
              </a:buClr>
              <a:buChar char="-"/>
              <a:defRPr sz="1600">
                <a:solidFill>
                  <a:schemeClr val="tx1"/>
                </a:solidFill>
                <a:latin typeface="+mn-lt"/>
              </a:defRPr>
            </a:lvl4pPr>
            <a:lvl5pPr marL="1050925" indent="-168275" algn="l" rtl="0" eaLnBrk="1" fontAlgn="base" hangingPunct="1">
              <a:spcBef>
                <a:spcPct val="40000"/>
              </a:spcBef>
              <a:spcAft>
                <a:spcPct val="0"/>
              </a:spcAft>
              <a:buClr>
                <a:schemeClr val="accent1"/>
              </a:buClr>
              <a:buFont typeface="Symbol" pitchFamily="18"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a:lstStyle>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PSS defines data types for capturing a RAL in the </a:t>
            </a:r>
            <a:r>
              <a:rPr kumimoji="0" lang="en-US" sz="2000" b="1" i="1" u="none" strike="noStrike" kern="0" cap="none" spc="0" normalizeH="0" baseline="0" noProof="0" dirty="0">
                <a:ln>
                  <a:noFill/>
                </a:ln>
                <a:solidFill>
                  <a:srgbClr val="000000"/>
                </a:solidFill>
                <a:effectLst/>
                <a:uLnTx/>
                <a:uFillTx/>
                <a:latin typeface="Arial"/>
                <a:ea typeface="+mn-ea"/>
                <a:cs typeface="+mn-cs"/>
              </a:rPr>
              <a:t>Core Library</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The PSS RAL targets the requirements of bare-metal software tests</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Light-weight, intended to enable tools to scale to huge register maps</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lang="en-US" kern="0" dirty="0">
                <a:solidFill>
                  <a:srgbClr val="000000"/>
                </a:solidFill>
                <a:latin typeface="Arial"/>
              </a:rPr>
              <a:t>Portable across execution platforms and integration levels [IP, </a:t>
            </a:r>
            <a:r>
              <a:rPr lang="en-US" kern="0" dirty="0" err="1">
                <a:solidFill>
                  <a:srgbClr val="000000"/>
                </a:solidFill>
                <a:latin typeface="Arial"/>
              </a:rPr>
              <a:t>SubSys</a:t>
            </a:r>
            <a:r>
              <a:rPr lang="en-US" kern="0" dirty="0">
                <a:solidFill>
                  <a:srgbClr val="000000"/>
                </a:solidFill>
                <a:latin typeface="Arial"/>
              </a:rPr>
              <a:t>, SoC]</a:t>
            </a:r>
            <a:endParaRPr kumimoji="0" lang="en-US" sz="1800" b="0" i="0" u="none" strike="noStrike" kern="0" cap="none" spc="0" normalizeH="0" baseline="0" noProof="0" dirty="0">
              <a:ln>
                <a:noFill/>
              </a:ln>
              <a:solidFill>
                <a:srgbClr val="000000"/>
              </a:solidFill>
              <a:effectLst/>
              <a:uLnTx/>
              <a:uFillTx/>
              <a:latin typeface="Arial"/>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The RAL for an IP is easily reused in a larger system context</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Self-contained and addressed relative to its parent</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Provides access methods that simplify programming-sequence creation</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Read/write by integer value</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Read/write by bitfield view</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Read/modify/write operation to update fields with compact code</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B2C9C87C-0FDD-4F93-A5A0-B53012E6E928}"/>
              </a:ext>
            </a:extLst>
          </p:cNvPr>
          <p:cNvPicPr>
            <a:picLocks noChangeAspect="1"/>
          </p:cNvPicPr>
          <p:nvPr/>
        </p:nvPicPr>
        <p:blipFill>
          <a:blip r:embed="rId2"/>
          <a:stretch>
            <a:fillRect/>
          </a:stretch>
        </p:blipFill>
        <p:spPr>
          <a:xfrm>
            <a:off x="9889907" y="874817"/>
            <a:ext cx="1560573" cy="749075"/>
          </a:xfrm>
          <a:prstGeom prst="rect">
            <a:avLst/>
          </a:prstGeom>
        </p:spPr>
      </p:pic>
      <p:pic>
        <p:nvPicPr>
          <p:cNvPr id="12" name="Picture 11">
            <a:extLst>
              <a:ext uri="{FF2B5EF4-FFF2-40B4-BE49-F238E27FC236}">
                <a16:creationId xmlns:a16="http://schemas.microsoft.com/office/drawing/2014/main" id="{5A0251D2-5EDD-4CC6-A353-C0472EC629D0}"/>
              </a:ext>
            </a:extLst>
          </p:cNvPr>
          <p:cNvPicPr>
            <a:picLocks noChangeAspect="1"/>
          </p:cNvPicPr>
          <p:nvPr/>
        </p:nvPicPr>
        <p:blipFill>
          <a:blip r:embed="rId3"/>
          <a:stretch>
            <a:fillRect/>
          </a:stretch>
        </p:blipFill>
        <p:spPr>
          <a:xfrm>
            <a:off x="9605639" y="1740384"/>
            <a:ext cx="2129110" cy="3717754"/>
          </a:xfrm>
          <a:prstGeom prst="rect">
            <a:avLst/>
          </a:prstGeom>
        </p:spPr>
      </p:pic>
      <p:sp>
        <p:nvSpPr>
          <p:cNvPr id="13" name="Rectangle: Rounded Corners 12">
            <a:extLst>
              <a:ext uri="{FF2B5EF4-FFF2-40B4-BE49-F238E27FC236}">
                <a16:creationId xmlns:a16="http://schemas.microsoft.com/office/drawing/2014/main" id="{EF069FDB-8771-4E29-983F-1CD7BFADF645}"/>
              </a:ext>
            </a:extLst>
          </p:cNvPr>
          <p:cNvSpPr/>
          <p:nvPr/>
        </p:nvSpPr>
        <p:spPr bwMode="auto">
          <a:xfrm>
            <a:off x="9605639" y="4729241"/>
            <a:ext cx="2246050" cy="816745"/>
          </a:xfrm>
          <a:prstGeom prst="roundRect">
            <a:avLst/>
          </a:prstGeom>
          <a:no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en-US" sz="2000">
              <a:solidFill>
                <a:srgbClr val="000000"/>
              </a:solidFill>
              <a:latin typeface="Arial" charset="0"/>
            </a:endParaRPr>
          </a:p>
        </p:txBody>
      </p:sp>
    </p:spTree>
    <p:extLst>
      <p:ext uri="{BB962C8B-B14F-4D97-AF65-F5344CB8AC3E}">
        <p14:creationId xmlns:p14="http://schemas.microsoft.com/office/powerpoint/2010/main" val="232900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4D10D-10F7-4B99-B9CC-D25B541BEE37}"/>
              </a:ext>
            </a:extLst>
          </p:cNvPr>
          <p:cNvSpPr>
            <a:spLocks noGrp="1"/>
          </p:cNvSpPr>
          <p:nvPr>
            <p:ph type="title"/>
          </p:nvPr>
        </p:nvSpPr>
        <p:spPr>
          <a:xfrm>
            <a:off x="510746" y="192130"/>
            <a:ext cx="10515600" cy="938513"/>
          </a:xfrm>
        </p:spPr>
        <p:txBody>
          <a:bodyPr/>
          <a:lstStyle/>
          <a:p>
            <a:r>
              <a:rPr lang="en-US" dirty="0"/>
              <a:t>Agenda</a:t>
            </a:r>
          </a:p>
        </p:txBody>
      </p:sp>
      <p:sp>
        <p:nvSpPr>
          <p:cNvPr id="3" name="Content Placeholder 2">
            <a:extLst>
              <a:ext uri="{FF2B5EF4-FFF2-40B4-BE49-F238E27FC236}">
                <a16:creationId xmlns:a16="http://schemas.microsoft.com/office/drawing/2014/main" id="{087AAE69-7306-40E3-B47E-173C5F7D3EE2}"/>
              </a:ext>
            </a:extLst>
          </p:cNvPr>
          <p:cNvSpPr>
            <a:spLocks noGrp="1"/>
          </p:cNvSpPr>
          <p:nvPr>
            <p:ph idx="1"/>
          </p:nvPr>
        </p:nvSpPr>
        <p:spPr>
          <a:xfrm>
            <a:off x="672507" y="1303638"/>
            <a:ext cx="10515600" cy="4351338"/>
          </a:xfrm>
        </p:spPr>
        <p:txBody>
          <a:bodyPr>
            <a:normAutofit lnSpcReduction="10000"/>
          </a:bodyPr>
          <a:lstStyle/>
          <a:p>
            <a:r>
              <a:rPr lang="en-US" dirty="0"/>
              <a:t>What is PSS</a:t>
            </a:r>
          </a:p>
          <a:p>
            <a:r>
              <a:rPr lang="en-US" dirty="0"/>
              <a:t>Existing Industry Trends and usage</a:t>
            </a:r>
          </a:p>
          <a:p>
            <a:r>
              <a:rPr lang="en-US" dirty="0"/>
              <a:t>Emerging trends and new applications: </a:t>
            </a:r>
          </a:p>
          <a:p>
            <a:pPr lvl="1"/>
            <a:r>
              <a:rPr lang="en-US" dirty="0"/>
              <a:t>H/W Programming Guides  </a:t>
            </a:r>
          </a:p>
          <a:p>
            <a:pPr lvl="1"/>
            <a:r>
              <a:rPr lang="en-US" dirty="0"/>
              <a:t>Unified environment for Post-Si / ATE</a:t>
            </a:r>
          </a:p>
          <a:p>
            <a:r>
              <a:rPr lang="en-US" dirty="0"/>
              <a:t>Introduction to PSS realization layer and Core Library</a:t>
            </a:r>
          </a:p>
          <a:p>
            <a:r>
              <a:rPr lang="en-US" dirty="0"/>
              <a:t>Executable H/W Programming Guides with PSS – deeper dive [</a:t>
            </a:r>
            <a:r>
              <a:rPr lang="en-US" b="1" dirty="0"/>
              <a:t>Santosh Kumar - Qualcomm</a:t>
            </a:r>
            <a:r>
              <a:rPr lang="en-US" dirty="0"/>
              <a:t>]</a:t>
            </a:r>
          </a:p>
          <a:p>
            <a:r>
              <a:rPr lang="en-US" dirty="0"/>
              <a:t>Unified PSS environment for Post-Si / ATE – introduction </a:t>
            </a:r>
          </a:p>
          <a:p>
            <a:pPr marL="0" indent="0">
              <a:buNone/>
            </a:pPr>
            <a:r>
              <a:rPr lang="en-US" dirty="0"/>
              <a:t>   [</a:t>
            </a:r>
            <a:r>
              <a:rPr lang="en-US" b="1" dirty="0"/>
              <a:t>Klaus Hilliges - Advantest</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339848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DC200D-3EFA-450A-9B70-CFB25620D01B}"/>
              </a:ext>
            </a:extLst>
          </p:cNvPr>
          <p:cNvSpPr txBox="1">
            <a:spLocks/>
          </p:cNvSpPr>
          <p:nvPr/>
        </p:nvSpPr>
        <p:spPr bwMode="gray">
          <a:xfrm>
            <a:off x="419101" y="317501"/>
            <a:ext cx="11366500"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lnSpc>
                <a:spcPct val="95000"/>
              </a:lnSpc>
              <a:spcBef>
                <a:spcPct val="0"/>
              </a:spcBef>
              <a:spcAft>
                <a:spcPct val="0"/>
              </a:spcAft>
              <a:defRPr sz="3600" b="1">
                <a:solidFill>
                  <a:schemeClr val="tx1"/>
                </a:solidFill>
                <a:latin typeface="+mj-lt"/>
                <a:ea typeface="+mj-ea"/>
                <a:cs typeface="+mj-cs"/>
              </a:defRPr>
            </a:lvl1pPr>
            <a:lvl2pPr algn="l" rtl="0" eaLnBrk="1" fontAlgn="base" hangingPunct="1">
              <a:lnSpc>
                <a:spcPct val="95000"/>
              </a:lnSpc>
              <a:spcBef>
                <a:spcPct val="0"/>
              </a:spcBef>
              <a:spcAft>
                <a:spcPct val="0"/>
              </a:spcAft>
              <a:defRPr sz="2400" b="1">
                <a:solidFill>
                  <a:schemeClr val="tx1"/>
                </a:solidFill>
                <a:latin typeface="Arial" charset="0"/>
              </a:defRPr>
            </a:lvl2pPr>
            <a:lvl3pPr algn="l" rtl="0" eaLnBrk="1" fontAlgn="base" hangingPunct="1">
              <a:lnSpc>
                <a:spcPct val="95000"/>
              </a:lnSpc>
              <a:spcBef>
                <a:spcPct val="0"/>
              </a:spcBef>
              <a:spcAft>
                <a:spcPct val="0"/>
              </a:spcAft>
              <a:defRPr sz="2400" b="1">
                <a:solidFill>
                  <a:schemeClr val="tx1"/>
                </a:solidFill>
                <a:latin typeface="Arial" charset="0"/>
              </a:defRPr>
            </a:lvl3pPr>
            <a:lvl4pPr algn="l" rtl="0" eaLnBrk="1" fontAlgn="base" hangingPunct="1">
              <a:lnSpc>
                <a:spcPct val="95000"/>
              </a:lnSpc>
              <a:spcBef>
                <a:spcPct val="0"/>
              </a:spcBef>
              <a:spcAft>
                <a:spcPct val="0"/>
              </a:spcAft>
              <a:defRPr sz="2400" b="1">
                <a:solidFill>
                  <a:schemeClr val="tx1"/>
                </a:solidFill>
                <a:latin typeface="Arial" charset="0"/>
              </a:defRPr>
            </a:lvl4pPr>
            <a:lvl5pPr algn="l" rtl="0" eaLnBrk="1" fontAlgn="base" hangingPunct="1">
              <a:lnSpc>
                <a:spcPct val="95000"/>
              </a:lnSpc>
              <a:spcBef>
                <a:spcPct val="0"/>
              </a:spcBef>
              <a:spcAft>
                <a:spcPct val="0"/>
              </a:spcAft>
              <a:defRPr sz="2400" b="1">
                <a:solidFill>
                  <a:schemeClr val="tx1"/>
                </a:solidFill>
                <a:latin typeface="Arial"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600" b="1" i="0" u="none" strike="noStrike" kern="0" cap="none" spc="0" normalizeH="0" baseline="0" noProof="0">
                <a:ln>
                  <a:noFill/>
                </a:ln>
                <a:solidFill>
                  <a:srgbClr val="000000"/>
                </a:solidFill>
                <a:effectLst/>
                <a:uLnTx/>
                <a:uFillTx/>
                <a:latin typeface="Arial"/>
                <a:ea typeface="+mj-ea"/>
                <a:cs typeface="+mj-cs"/>
              </a:rPr>
              <a:t>Defining PSS Register Layout</a:t>
            </a:r>
            <a:endParaRPr kumimoji="0" lang="en-US" sz="3600" b="1" i="0" u="none" strike="noStrike" kern="0" cap="none" spc="0" normalizeH="0" baseline="0" noProof="0" dirty="0">
              <a:ln>
                <a:noFill/>
              </a:ln>
              <a:solidFill>
                <a:srgbClr val="000000"/>
              </a:solidFill>
              <a:effectLst/>
              <a:uLnTx/>
              <a:uFillTx/>
              <a:latin typeface="Arial"/>
              <a:ea typeface="+mj-ea"/>
              <a:cs typeface="+mj-cs"/>
            </a:endParaRPr>
          </a:p>
        </p:txBody>
      </p:sp>
      <p:sp>
        <p:nvSpPr>
          <p:cNvPr id="5" name="Content Placeholder 2">
            <a:extLst>
              <a:ext uri="{FF2B5EF4-FFF2-40B4-BE49-F238E27FC236}">
                <a16:creationId xmlns:a16="http://schemas.microsoft.com/office/drawing/2014/main" id="{8CD3D788-12E3-4D4D-BBA7-35B7C81F54CD}"/>
              </a:ext>
            </a:extLst>
          </p:cNvPr>
          <p:cNvSpPr txBox="1">
            <a:spLocks/>
          </p:cNvSpPr>
          <p:nvPr/>
        </p:nvSpPr>
        <p:spPr bwMode="gray">
          <a:xfrm>
            <a:off x="419101" y="1091953"/>
            <a:ext cx="11366500" cy="491356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1" fontAlgn="base" hangingPunct="1">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chemeClr val="tx1"/>
                </a:solidFill>
                <a:latin typeface="+mn-lt"/>
              </a:defRPr>
            </a:lvl2pPr>
            <a:lvl3pPr marL="561975" indent="-179388" algn="l" rtl="0" eaLnBrk="1" fontAlgn="base" hangingPunct="1">
              <a:spcBef>
                <a:spcPct val="30000"/>
              </a:spcBef>
              <a:spcAft>
                <a:spcPct val="0"/>
              </a:spcAft>
              <a:buClr>
                <a:schemeClr val="accent1"/>
              </a:buClr>
              <a:buChar char="-"/>
              <a:defRPr sz="1600">
                <a:solidFill>
                  <a:schemeClr val="tx1"/>
                </a:solidFill>
                <a:latin typeface="+mn-lt"/>
              </a:defRPr>
            </a:lvl3pPr>
            <a:lvl4pPr marL="768350" indent="-204788" algn="l" rtl="0" eaLnBrk="1" fontAlgn="base" hangingPunct="1">
              <a:spcBef>
                <a:spcPct val="30000"/>
              </a:spcBef>
              <a:spcAft>
                <a:spcPct val="0"/>
              </a:spcAft>
              <a:buClr>
                <a:schemeClr val="accent1"/>
              </a:buClr>
              <a:buChar char="-"/>
              <a:defRPr sz="1600">
                <a:solidFill>
                  <a:schemeClr val="tx1"/>
                </a:solidFill>
                <a:latin typeface="+mn-lt"/>
              </a:defRPr>
            </a:lvl4pPr>
            <a:lvl5pPr marL="1050925" indent="-168275" algn="l" rtl="0" eaLnBrk="1" fontAlgn="base" hangingPunct="1">
              <a:spcBef>
                <a:spcPct val="40000"/>
              </a:spcBef>
              <a:spcAft>
                <a:spcPct val="0"/>
              </a:spcAft>
              <a:buClr>
                <a:schemeClr val="accent1"/>
              </a:buClr>
              <a:buFont typeface="Symbol" pitchFamily="18"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a:lstStyle>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a:ln>
                  <a:noFill/>
                </a:ln>
                <a:solidFill>
                  <a:srgbClr val="000000"/>
                </a:solidFill>
                <a:effectLst/>
                <a:uLnTx/>
                <a:uFillTx/>
                <a:latin typeface="Arial"/>
                <a:ea typeface="+mn-ea"/>
                <a:cs typeface="+mn-cs"/>
              </a:rPr>
              <a:t>PSS </a:t>
            </a:r>
            <a:r>
              <a:rPr kumimoji="0" lang="en-US" sz="2000" b="1" i="1" u="none" strike="noStrike" kern="0" cap="none" spc="0" normalizeH="0" baseline="0" noProof="0">
                <a:ln>
                  <a:noFill/>
                </a:ln>
                <a:solidFill>
                  <a:srgbClr val="000000"/>
                </a:solidFill>
                <a:effectLst/>
                <a:uLnTx/>
                <a:uFillTx/>
                <a:latin typeface="Arial"/>
                <a:ea typeface="+mn-ea"/>
                <a:cs typeface="+mn-cs"/>
              </a:rPr>
              <a:t>packed struct</a:t>
            </a:r>
            <a:r>
              <a:rPr kumimoji="0" lang="en-US" sz="2000" b="1" i="0" u="none" strike="noStrike" kern="0" cap="none" spc="0" normalizeH="0" baseline="0" noProof="0">
                <a:ln>
                  <a:noFill/>
                </a:ln>
                <a:solidFill>
                  <a:srgbClr val="000000"/>
                </a:solidFill>
                <a:effectLst/>
                <a:uLnTx/>
                <a:uFillTx/>
                <a:latin typeface="Arial"/>
                <a:ea typeface="+mn-ea"/>
                <a:cs typeface="+mn-cs"/>
              </a:rPr>
              <a:t> specifies register field layout</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a:ln>
                  <a:noFill/>
                </a:ln>
                <a:solidFill>
                  <a:srgbClr val="000000"/>
                </a:solidFill>
                <a:effectLst/>
                <a:uLnTx/>
                <a:uFillTx/>
                <a:latin typeface="Arial"/>
              </a:rPr>
              <a:t>Specify width of each field</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a:ln>
                  <a:noFill/>
                </a:ln>
                <a:solidFill>
                  <a:srgbClr val="000000"/>
                </a:solidFill>
                <a:effectLst/>
                <a:uLnTx/>
                <a:uFillTx/>
                <a:latin typeface="Arial"/>
              </a:rPr>
              <a:t>Position specifies the offset within the register</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a:ln>
                  <a:noFill/>
                </a:ln>
                <a:solidFill>
                  <a:srgbClr val="000000"/>
                </a:solidFill>
                <a:effectLst/>
                <a:uLnTx/>
                <a:uFillTx/>
                <a:latin typeface="Arial"/>
                <a:ea typeface="+mn-ea"/>
                <a:cs typeface="+mn-cs"/>
              </a:rPr>
              <a:t>PSS </a:t>
            </a:r>
            <a:r>
              <a:rPr kumimoji="0" lang="en-US" sz="2000" b="1" i="1" u="none" strike="noStrike" kern="0" cap="none" spc="0" normalizeH="0" baseline="0" noProof="0">
                <a:ln>
                  <a:noFill/>
                </a:ln>
                <a:solidFill>
                  <a:srgbClr val="000000"/>
                </a:solidFill>
                <a:effectLst/>
                <a:uLnTx/>
                <a:uFillTx/>
                <a:latin typeface="Arial"/>
                <a:ea typeface="+mn-ea"/>
                <a:cs typeface="+mn-cs"/>
              </a:rPr>
              <a:t>register group</a:t>
            </a:r>
            <a:r>
              <a:rPr kumimoji="0" lang="en-US" sz="2000" b="1" i="0" u="none" strike="noStrike" kern="0" cap="none" spc="0" normalizeH="0" baseline="0" noProof="0">
                <a:ln>
                  <a:noFill/>
                </a:ln>
                <a:solidFill>
                  <a:srgbClr val="000000"/>
                </a:solidFill>
                <a:effectLst/>
                <a:uLnTx/>
                <a:uFillTx/>
                <a:latin typeface="Arial"/>
                <a:ea typeface="+mn-ea"/>
                <a:cs typeface="+mn-cs"/>
              </a:rPr>
              <a:t> collects registers</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a:ln>
                  <a:noFill/>
                </a:ln>
                <a:solidFill>
                  <a:srgbClr val="000000"/>
                </a:solidFill>
                <a:effectLst/>
                <a:uLnTx/>
                <a:uFillTx/>
                <a:latin typeface="Arial"/>
              </a:rPr>
              <a:t>Contains </a:t>
            </a:r>
            <a:r>
              <a:rPr kumimoji="0" lang="en-US" sz="1800" b="0" i="1" u="none" strike="noStrike" kern="0" cap="none" spc="0" normalizeH="0" baseline="0" noProof="0">
                <a:ln>
                  <a:noFill/>
                </a:ln>
                <a:solidFill>
                  <a:srgbClr val="000000"/>
                </a:solidFill>
                <a:effectLst/>
                <a:uLnTx/>
                <a:uFillTx/>
                <a:latin typeface="Arial"/>
              </a:rPr>
              <a:t>reg </a:t>
            </a:r>
            <a:r>
              <a:rPr kumimoji="0" lang="en-US" sz="1800" b="0" i="0" u="none" strike="noStrike" kern="0" cap="none" spc="0" normalizeH="0" baseline="0" noProof="0">
                <a:ln>
                  <a:noFill/>
                </a:ln>
                <a:solidFill>
                  <a:srgbClr val="000000"/>
                </a:solidFill>
                <a:effectLst/>
                <a:uLnTx/>
                <a:uFillTx/>
                <a:latin typeface="Arial"/>
              </a:rPr>
              <a:t>fields defined in terms of packed structs</a:t>
            </a:r>
          </a:p>
          <a:p>
            <a:pPr marL="381000" marR="0" lvl="1" indent="-188913" algn="l" defTabSz="914400" rtl="0" eaLnBrk="1" fontAlgn="base" latinLnBrk="0" hangingPunct="1">
              <a:lnSpc>
                <a:spcPct val="100000"/>
              </a:lnSpc>
              <a:spcBef>
                <a:spcPct val="30000"/>
              </a:spcBef>
              <a:spcAft>
                <a:spcPct val="0"/>
              </a:spcAft>
              <a:buClr>
                <a:srgbClr val="0061B2"/>
              </a:buClr>
              <a:buSzTx/>
              <a:buFontTx/>
              <a:buChar char="-"/>
              <a:tabLst/>
              <a:defRPr/>
            </a:pPr>
            <a:r>
              <a:rPr kumimoji="0" lang="en-US" sz="1800" b="0" i="0" u="none" strike="noStrike" kern="0" cap="none" spc="0" normalizeH="0" baseline="0" noProof="0">
                <a:ln>
                  <a:noFill/>
                </a:ln>
                <a:solidFill>
                  <a:srgbClr val="000000"/>
                </a:solidFill>
                <a:effectLst/>
                <a:uLnTx/>
                <a:uFillTx/>
                <a:latin typeface="Arial"/>
              </a:rPr>
              <a:t>Implements a function to map fields to relative offsets</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a:ln>
                  <a:noFill/>
                </a:ln>
                <a:solidFill>
                  <a:srgbClr val="000000"/>
                </a:solidFill>
                <a:effectLst/>
                <a:uLnTx/>
                <a:uFillTx/>
                <a:latin typeface="Arial"/>
                <a:ea typeface="+mn-ea"/>
                <a:cs typeface="+mn-cs"/>
              </a:rPr>
              <a:t>PSS RAL types are defined in the PSS Core Library</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6DF6C05C-FAC3-4E71-B183-FEC29ABA7F1E}"/>
              </a:ext>
            </a:extLst>
          </p:cNvPr>
          <p:cNvSpPr txBox="1"/>
          <p:nvPr/>
        </p:nvSpPr>
        <p:spPr>
          <a:xfrm>
            <a:off x="6870360" y="1142645"/>
            <a:ext cx="5091625" cy="2554545"/>
          </a:xfrm>
          <a:prstGeom prst="rect">
            <a:avLst/>
          </a:prstGeom>
          <a:solidFill>
            <a:srgbClr val="FFFFFF">
              <a:lumMod val="95000"/>
            </a:srgbClr>
          </a:solidFill>
          <a:ln>
            <a:solidFill>
              <a:srgbClr val="FFFFFF">
                <a:lumMod val="65000"/>
              </a:srgbClr>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600">
                <a:solidFill>
                  <a:schemeClr val="accent6">
                    <a:lumMod val="75000"/>
                  </a:schemeClr>
                </a:solidFill>
                <a:latin typeface="Consolas" panose="020B0609020204030204" pitchFamily="49" charset="0"/>
                <a:cs typeface="Courier New" panose="02070309020205020404" pitchFamily="49"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struct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uart_ctrl_ua_mr_reg_s : </a:t>
            </a:r>
            <a:r>
              <a:rPr kumimoji="0" lang="pt-BR" sz="1600" b="0" i="0" u="none" strike="noStrike" kern="0" cap="none" spc="0" normalizeH="0" baseline="0" noProof="0" dirty="0">
                <a:ln>
                  <a:noFill/>
                </a:ln>
                <a:solidFill>
                  <a:srgbClr val="FEA501">
                    <a:lumMod val="50000"/>
                  </a:srgbClr>
                </a:solidFill>
                <a:effectLst/>
                <a:uLnTx/>
                <a:uFillTx/>
                <a:latin typeface="Consolas" panose="020B0609020204030204" pitchFamily="49" charset="0"/>
                <a:cs typeface="Courier New" panose="02070309020205020404" pitchFamily="49" charset="0"/>
              </a:rPr>
              <a:t>packed_s</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&lt;&gt; {</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[1] cclk;</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[2] chrl;</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[3] par;</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[2] nbstop;</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[2] chmode;</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[1] clks;</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[1] irmode;</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[20] reserved;</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p>
        </p:txBody>
      </p:sp>
      <p:sp>
        <p:nvSpPr>
          <p:cNvPr id="7" name="TextBox 6">
            <a:extLst>
              <a:ext uri="{FF2B5EF4-FFF2-40B4-BE49-F238E27FC236}">
                <a16:creationId xmlns:a16="http://schemas.microsoft.com/office/drawing/2014/main" id="{1F0365CE-3E0F-40CD-ACB5-8A0DC68A1C77}"/>
              </a:ext>
            </a:extLst>
          </p:cNvPr>
          <p:cNvSpPr txBox="1"/>
          <p:nvPr/>
        </p:nvSpPr>
        <p:spPr>
          <a:xfrm>
            <a:off x="2337379" y="4053587"/>
            <a:ext cx="7529943" cy="2308324"/>
          </a:xfrm>
          <a:prstGeom prst="rect">
            <a:avLst/>
          </a:prstGeom>
          <a:solidFill>
            <a:srgbClr val="FFFFFF">
              <a:lumMod val="95000"/>
            </a:srgbClr>
          </a:solidFill>
          <a:ln>
            <a:solidFill>
              <a:srgbClr val="FFFFFF">
                <a:lumMod val="65000"/>
              </a:srgbClr>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600">
                <a:solidFill>
                  <a:schemeClr val="accent6">
                    <a:lumMod val="75000"/>
                  </a:schemeClr>
                </a:solidFill>
                <a:latin typeface="Consolas" panose="020B0609020204030204" pitchFamily="49" charset="0"/>
                <a:cs typeface="Courier New" panose="02070309020205020404" pitchFamily="49"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pure</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component</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uart_ctrl_regs : </a:t>
            </a:r>
            <a:r>
              <a:rPr kumimoji="0" lang="pt-BR" sz="1600" b="0" i="0" u="none" strike="noStrike" kern="0" cap="none" spc="0" normalizeH="0" baseline="0" noProof="0" dirty="0">
                <a:ln>
                  <a:noFill/>
                </a:ln>
                <a:solidFill>
                  <a:srgbClr val="FEA501">
                    <a:lumMod val="50000"/>
                  </a:srgbClr>
                </a:solidFill>
                <a:effectLst/>
                <a:uLnTx/>
                <a:uFillTx/>
                <a:latin typeface="Consolas" panose="020B0609020204030204" pitchFamily="49" charset="0"/>
                <a:cs typeface="Courier New" panose="02070309020205020404" pitchFamily="49" charset="0"/>
              </a:rPr>
              <a:t>reg_group_c </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FEA501">
                    <a:lumMod val="50000"/>
                  </a:srgbClr>
                </a:solidFill>
                <a:effectLst/>
                <a:uLnTx/>
                <a:uFillTx/>
                <a:latin typeface="Consolas" panose="020B0609020204030204" pitchFamily="49" charset="0"/>
                <a:cs typeface="Courier New" panose="02070309020205020404" pitchFamily="49" charset="0"/>
              </a:rPr>
              <a:t>reg_c</a:t>
            </a: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&lt;uart_ctrl_ua_cr_reg_s,READWRITE,32&gt; ua_cr;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err="1">
                <a:ln>
                  <a:noFill/>
                </a:ln>
                <a:solidFill>
                  <a:srgbClr val="FEA501">
                    <a:lumMod val="50000"/>
                  </a:srgbClr>
                </a:solidFill>
                <a:effectLst/>
                <a:uLnTx/>
                <a:uFillTx/>
                <a:latin typeface="Consolas" panose="020B0609020204030204" pitchFamily="49" charset="0"/>
                <a:cs typeface="Courier New" panose="02070309020205020404" pitchFamily="49" charset="0"/>
              </a:rPr>
              <a:t>reg_c</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&lt;uart_ctrl_ua_mr_reg_s,READWRITE,32&gt;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ua_mr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endPar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endPar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pure</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function</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bit[64] </a:t>
            </a:r>
            <a:r>
              <a:rPr kumimoji="0" lang="en-US" sz="1600" b="0" i="0" u="none" strike="noStrike" kern="0" cap="none" spc="0" normalizeH="0" baseline="0" noProof="0" dirty="0" err="1">
                <a:ln>
                  <a:noFill/>
                </a:ln>
                <a:solidFill>
                  <a:srgbClr val="FEA501">
                    <a:lumMod val="50000"/>
                  </a:srgbClr>
                </a:solidFill>
                <a:effectLst/>
                <a:uLnTx/>
                <a:uFillTx/>
                <a:latin typeface="Consolas" panose="020B0609020204030204" pitchFamily="49" charset="0"/>
                <a:cs typeface="Courier New" panose="02070309020205020404" pitchFamily="49" charset="0"/>
              </a:rPr>
              <a:t>get_offset_of_instance</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(string name)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if</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(name ==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ua_cr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return</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0x0;</a:t>
            </a:r>
            <a:endPar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if</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(name == "</a:t>
            </a:r>
            <a:r>
              <a:rPr kumimoji="0" lang="en-US" sz="1600" b="0" i="0" u="none" strike="noStrike" kern="0" cap="none" spc="0" normalizeH="0" baseline="0" noProof="0" dirty="0" err="1">
                <a:ln>
                  <a:noFill/>
                </a:ln>
                <a:solidFill>
                  <a:srgbClr val="000000"/>
                </a:solidFill>
                <a:effectLst/>
                <a:uLnTx/>
                <a:uFillTx/>
                <a:latin typeface="Consolas" panose="020B0609020204030204" pitchFamily="49" charset="0"/>
                <a:cs typeface="Courier New" panose="02070309020205020404" pitchFamily="49" charset="0"/>
              </a:rPr>
              <a:t>ua_mr</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r>
              <a:rPr kumimoji="0" lang="en-US" sz="16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return</a:t>
            </a: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0x4;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   }</a:t>
            </a:r>
            <a:endPar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endParaRPr kumimoji="0" lang="en-US" sz="16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551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660B42-8562-4449-ACAE-CBF0FB1E204D}"/>
              </a:ext>
            </a:extLst>
          </p:cNvPr>
          <p:cNvSpPr txBox="1">
            <a:spLocks/>
          </p:cNvSpPr>
          <p:nvPr/>
        </p:nvSpPr>
        <p:spPr bwMode="gray">
          <a:xfrm>
            <a:off x="419101" y="317501"/>
            <a:ext cx="11366500"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lnSpc>
                <a:spcPct val="95000"/>
              </a:lnSpc>
              <a:spcBef>
                <a:spcPct val="0"/>
              </a:spcBef>
              <a:spcAft>
                <a:spcPct val="0"/>
              </a:spcAft>
              <a:defRPr sz="3600" b="1">
                <a:solidFill>
                  <a:schemeClr val="tx1"/>
                </a:solidFill>
                <a:latin typeface="+mj-lt"/>
                <a:ea typeface="+mj-ea"/>
                <a:cs typeface="+mj-cs"/>
              </a:defRPr>
            </a:lvl1pPr>
            <a:lvl2pPr algn="l" rtl="0" eaLnBrk="1" fontAlgn="base" hangingPunct="1">
              <a:lnSpc>
                <a:spcPct val="95000"/>
              </a:lnSpc>
              <a:spcBef>
                <a:spcPct val="0"/>
              </a:spcBef>
              <a:spcAft>
                <a:spcPct val="0"/>
              </a:spcAft>
              <a:defRPr sz="2400" b="1">
                <a:solidFill>
                  <a:schemeClr val="tx1"/>
                </a:solidFill>
                <a:latin typeface="Arial" charset="0"/>
              </a:defRPr>
            </a:lvl2pPr>
            <a:lvl3pPr algn="l" rtl="0" eaLnBrk="1" fontAlgn="base" hangingPunct="1">
              <a:lnSpc>
                <a:spcPct val="95000"/>
              </a:lnSpc>
              <a:spcBef>
                <a:spcPct val="0"/>
              </a:spcBef>
              <a:spcAft>
                <a:spcPct val="0"/>
              </a:spcAft>
              <a:defRPr sz="2400" b="1">
                <a:solidFill>
                  <a:schemeClr val="tx1"/>
                </a:solidFill>
                <a:latin typeface="Arial" charset="0"/>
              </a:defRPr>
            </a:lvl3pPr>
            <a:lvl4pPr algn="l" rtl="0" eaLnBrk="1" fontAlgn="base" hangingPunct="1">
              <a:lnSpc>
                <a:spcPct val="95000"/>
              </a:lnSpc>
              <a:spcBef>
                <a:spcPct val="0"/>
              </a:spcBef>
              <a:spcAft>
                <a:spcPct val="0"/>
              </a:spcAft>
              <a:defRPr sz="2400" b="1">
                <a:solidFill>
                  <a:schemeClr val="tx1"/>
                </a:solidFill>
                <a:latin typeface="Arial" charset="0"/>
              </a:defRPr>
            </a:lvl4pPr>
            <a:lvl5pPr algn="l" rtl="0" eaLnBrk="1" fontAlgn="base" hangingPunct="1">
              <a:lnSpc>
                <a:spcPct val="95000"/>
              </a:lnSpc>
              <a:spcBef>
                <a:spcPct val="0"/>
              </a:spcBef>
              <a:spcAft>
                <a:spcPct val="0"/>
              </a:spcAft>
              <a:defRPr sz="2400" b="1">
                <a:solidFill>
                  <a:schemeClr val="tx1"/>
                </a:solidFill>
                <a:latin typeface="Arial"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600" b="1" i="0" u="none" strike="noStrike" kern="0" cap="none" spc="0" normalizeH="0" baseline="0" noProof="0">
                <a:ln>
                  <a:noFill/>
                </a:ln>
                <a:solidFill>
                  <a:srgbClr val="000000"/>
                </a:solidFill>
                <a:effectLst/>
                <a:uLnTx/>
                <a:uFillTx/>
                <a:latin typeface="Arial"/>
                <a:ea typeface="+mj-ea"/>
                <a:cs typeface="+mj-cs"/>
              </a:rPr>
              <a:t>Reading/Writing Registers with the PSS RAL</a:t>
            </a:r>
            <a:endParaRPr kumimoji="0" lang="en-US" sz="3600" b="1" i="0" u="none" strike="noStrike" kern="0" cap="none" spc="0" normalizeH="0" baseline="0" noProof="0" dirty="0">
              <a:ln>
                <a:noFill/>
              </a:ln>
              <a:solidFill>
                <a:srgbClr val="000000"/>
              </a:solidFill>
              <a:effectLst/>
              <a:uLnTx/>
              <a:uFillTx/>
              <a:latin typeface="Arial"/>
              <a:ea typeface="+mj-ea"/>
              <a:cs typeface="+mj-cs"/>
            </a:endParaRPr>
          </a:p>
        </p:txBody>
      </p:sp>
      <p:sp>
        <p:nvSpPr>
          <p:cNvPr id="5" name="Content Placeholder 2">
            <a:extLst>
              <a:ext uri="{FF2B5EF4-FFF2-40B4-BE49-F238E27FC236}">
                <a16:creationId xmlns:a16="http://schemas.microsoft.com/office/drawing/2014/main" id="{F59D5A8B-1FFC-4213-A759-70EE43AE11ED}"/>
              </a:ext>
            </a:extLst>
          </p:cNvPr>
          <p:cNvSpPr txBox="1">
            <a:spLocks/>
          </p:cNvSpPr>
          <p:nvPr/>
        </p:nvSpPr>
        <p:spPr bwMode="gray">
          <a:xfrm>
            <a:off x="419101" y="1091953"/>
            <a:ext cx="11366500" cy="491356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1" fontAlgn="base" hangingPunct="1">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chemeClr val="tx1"/>
                </a:solidFill>
                <a:latin typeface="+mn-lt"/>
              </a:defRPr>
            </a:lvl2pPr>
            <a:lvl3pPr marL="561975" indent="-179388" algn="l" rtl="0" eaLnBrk="1" fontAlgn="base" hangingPunct="1">
              <a:spcBef>
                <a:spcPct val="30000"/>
              </a:spcBef>
              <a:spcAft>
                <a:spcPct val="0"/>
              </a:spcAft>
              <a:buClr>
                <a:schemeClr val="accent1"/>
              </a:buClr>
              <a:buChar char="-"/>
              <a:defRPr sz="1600">
                <a:solidFill>
                  <a:schemeClr val="tx1"/>
                </a:solidFill>
                <a:latin typeface="+mn-lt"/>
              </a:defRPr>
            </a:lvl3pPr>
            <a:lvl4pPr marL="768350" indent="-204788" algn="l" rtl="0" eaLnBrk="1" fontAlgn="base" hangingPunct="1">
              <a:spcBef>
                <a:spcPct val="30000"/>
              </a:spcBef>
              <a:spcAft>
                <a:spcPct val="0"/>
              </a:spcAft>
              <a:buClr>
                <a:schemeClr val="accent1"/>
              </a:buClr>
              <a:buChar char="-"/>
              <a:defRPr sz="1600">
                <a:solidFill>
                  <a:schemeClr val="tx1"/>
                </a:solidFill>
                <a:latin typeface="+mn-lt"/>
              </a:defRPr>
            </a:lvl4pPr>
            <a:lvl5pPr marL="1050925" indent="-168275" algn="l" rtl="0" eaLnBrk="1" fontAlgn="base" hangingPunct="1">
              <a:spcBef>
                <a:spcPct val="40000"/>
              </a:spcBef>
              <a:spcAft>
                <a:spcPct val="0"/>
              </a:spcAft>
              <a:buClr>
                <a:schemeClr val="accent1"/>
              </a:buClr>
              <a:buFont typeface="Symbol" pitchFamily="18"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a:lstStyle>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a:ln>
                  <a:noFill/>
                </a:ln>
                <a:solidFill>
                  <a:srgbClr val="000000"/>
                </a:solidFill>
                <a:effectLst/>
                <a:uLnTx/>
                <a:uFillTx/>
                <a:latin typeface="Arial"/>
                <a:ea typeface="+mn-ea"/>
                <a:cs typeface="+mn-cs"/>
              </a:rPr>
              <a:t>PSS registers provide several read/write APIs</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endParaRPr kumimoji="0" lang="en-US" sz="2000" b="1" i="0" u="none" strike="noStrike" kern="0" cap="none" spc="0" normalizeH="0" baseline="0" noProof="0">
              <a:ln>
                <a:noFill/>
              </a:ln>
              <a:solidFill>
                <a:srgbClr val="000000"/>
              </a:solidFill>
              <a:effectLst/>
              <a:uLnTx/>
              <a:uFillTx/>
              <a:latin typeface="Arial"/>
              <a:ea typeface="+mn-ea"/>
              <a:cs typeface="+mn-cs"/>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endParaRPr kumimoji="0" lang="en-US" sz="2000" b="1" i="0" u="none" strike="noStrike" kern="0" cap="none" spc="0" normalizeH="0" baseline="0" noProof="0">
              <a:ln>
                <a:noFill/>
              </a:ln>
              <a:solidFill>
                <a:srgbClr val="000000"/>
              </a:solidFill>
              <a:effectLst/>
              <a:uLnTx/>
              <a:uFillTx/>
              <a:latin typeface="Arial"/>
              <a:ea typeface="+mn-ea"/>
              <a:cs typeface="+mn-cs"/>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endParaRPr kumimoji="0" lang="en-US" sz="2000" b="1" i="0" u="none" strike="noStrike" kern="0" cap="none" spc="0" normalizeH="0" baseline="0" noProof="0">
              <a:ln>
                <a:noFill/>
              </a:ln>
              <a:solidFill>
                <a:srgbClr val="000000"/>
              </a:solidFill>
              <a:effectLst/>
              <a:uLnTx/>
              <a:uFillTx/>
              <a:latin typeface="Arial"/>
              <a:ea typeface="+mn-ea"/>
              <a:cs typeface="+mn-cs"/>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endParaRPr kumimoji="0" lang="en-US" sz="2000" b="1" i="0" u="none" strike="noStrike" kern="0" cap="none" spc="0" normalizeH="0" baseline="0" noProof="0">
              <a:ln>
                <a:noFill/>
              </a:ln>
              <a:solidFill>
                <a:srgbClr val="000000"/>
              </a:solidFill>
              <a:effectLst/>
              <a:uLnTx/>
              <a:uFillTx/>
              <a:latin typeface="Arial"/>
              <a:ea typeface="+mn-ea"/>
              <a:cs typeface="+mn-cs"/>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endParaRPr kumimoji="0" lang="en-US" sz="2000" b="1" i="0" u="none" strike="noStrike" kern="0" cap="none" spc="0" normalizeH="0" baseline="0" noProof="0">
              <a:ln>
                <a:noFill/>
              </a:ln>
              <a:solidFill>
                <a:srgbClr val="000000"/>
              </a:solidFill>
              <a:effectLst/>
              <a:uLnTx/>
              <a:uFillTx/>
              <a:latin typeface="Arial"/>
              <a:ea typeface="+mn-ea"/>
              <a:cs typeface="+mn-cs"/>
            </a:endParaRP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a:ln>
                  <a:noFill/>
                </a:ln>
                <a:solidFill>
                  <a:srgbClr val="000000"/>
                </a:solidFill>
                <a:effectLst/>
                <a:uLnTx/>
                <a:uFillTx/>
                <a:latin typeface="Arial"/>
                <a:ea typeface="+mn-ea"/>
                <a:cs typeface="+mn-cs"/>
              </a:rPr>
              <a:t>Single-call read-write-modify simplifies programming sequences</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998B5377-D636-434C-A341-049608A6001D}"/>
              </a:ext>
            </a:extLst>
          </p:cNvPr>
          <p:cNvSpPr txBox="1"/>
          <p:nvPr/>
        </p:nvSpPr>
        <p:spPr>
          <a:xfrm>
            <a:off x="6622743" y="1039961"/>
            <a:ext cx="5025928" cy="2923877"/>
          </a:xfrm>
          <a:prstGeom prst="rect">
            <a:avLst/>
          </a:prstGeom>
          <a:solidFill>
            <a:srgbClr val="FFFFFF">
              <a:lumMod val="95000"/>
            </a:srgbClr>
          </a:solidFill>
          <a:ln>
            <a:solidFill>
              <a:srgbClr val="FFFFFF">
                <a:lumMod val="65000"/>
              </a:srgbClr>
            </a:solid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rand</a:t>
            </a:r>
            <a:r>
              <a:rPr kumimoji="0" lang="pt-BR" sz="1400" b="0" i="0" u="none" strike="noStrike" kern="0" cap="none" spc="0" normalizeH="0" baseline="0" noProof="0" dirty="0">
                <a:ln>
                  <a:noFill/>
                </a:ln>
                <a:solidFill>
                  <a:srgbClr val="C00000"/>
                </a:solidFill>
                <a:effectLst/>
                <a:uLnTx/>
                <a:uFillTx/>
                <a:latin typeface="Consolas" panose="020B0609020204030204" pitchFamily="49" charset="0"/>
                <a:cs typeface="Courier New" panose="02070309020205020404" pitchFamily="49" charset="0"/>
              </a:rPr>
              <a:t> </a:t>
            </a:r>
            <a:r>
              <a:rPr kumimoji="0" lang="pt-BR"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pt-BR" sz="14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[2]</a:t>
            </a:r>
            <a:r>
              <a:rPr kumimoji="0" lang="pt-BR" sz="1400" b="0" i="0" u="none" strike="noStrike" kern="0" cap="none" spc="0" normalizeH="0" baseline="0" noProof="0" dirty="0">
                <a:ln>
                  <a:noFill/>
                </a:ln>
                <a:solidFill>
                  <a:srgbClr val="C00000"/>
                </a:solidFill>
                <a:effectLst/>
                <a:uLnTx/>
                <a:uFillTx/>
                <a:latin typeface="Consolas" panose="020B0609020204030204" pitchFamily="49" charset="0"/>
                <a:cs typeface="Courier New" panose="02070309020205020404" pitchFamily="49" charset="0"/>
              </a:rPr>
              <a:t> </a:t>
            </a: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stop_bits;</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constraint</a:t>
            </a: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stop_bits == 2;</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dirty="0">
              <a:ln>
                <a:noFill/>
              </a:ln>
              <a:solidFill>
                <a:srgbClr val="C00000"/>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exec</a:t>
            </a:r>
            <a:r>
              <a:rPr kumimoji="0" lang="pt-BR" sz="1400" b="0" i="0" u="none" strike="noStrike" kern="0" cap="none" spc="0" normalizeH="0" baseline="0" noProof="0" dirty="0">
                <a:ln>
                  <a:noFill/>
                </a:ln>
                <a:solidFill>
                  <a:srgbClr val="C00000"/>
                </a:solidFill>
                <a:effectLst/>
                <a:uLnTx/>
                <a:uFillTx/>
                <a:latin typeface="Consolas" panose="020B0609020204030204" pitchFamily="49" charset="0"/>
                <a:cs typeface="Courier New" panose="02070309020205020404" pitchFamily="49" charset="0"/>
              </a:rPr>
              <a:t> </a:t>
            </a:r>
            <a:r>
              <a:rPr kumimoji="0" lang="pt-BR"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body</a:t>
            </a:r>
            <a:r>
              <a:rPr kumimoji="0" lang="pt-BR" sz="1400" b="0" i="0" u="none" strike="noStrike" kern="0" cap="none" spc="0" normalizeH="0" baseline="0" noProof="0" dirty="0">
                <a:ln>
                  <a:noFill/>
                </a:ln>
                <a:solidFill>
                  <a:srgbClr val="C00000"/>
                </a:solidFill>
                <a:effectLst/>
                <a:uLnTx/>
                <a:uFillTx/>
                <a:latin typeface="Consolas" panose="020B0609020204030204" pitchFamily="49" charset="0"/>
                <a:cs typeface="Courier New" panose="02070309020205020404" pitchFamily="49" charset="0"/>
              </a:rPr>
              <a:t> </a:t>
            </a:r>
            <a:r>
              <a:rPr kumimoji="0" lang="pt-BR" sz="1400" b="0" i="0" u="none" strike="noStrike" kern="0" cap="none" spc="0" normalizeH="0" baseline="0" noProof="0" dirty="0">
                <a:ln>
                  <a:noFill/>
                </a:ln>
                <a:solidFill>
                  <a:srgbClr val="000000"/>
                </a:solidFill>
                <a:effectLst/>
                <a:uLnTx/>
                <a:uFillTx/>
                <a:latin typeface="Consolas" panose="020B0609020204030204" pitchFamily="49" charset="0"/>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C00000"/>
                </a:solidFill>
                <a:effectLst/>
                <a:uLnTx/>
                <a:uFillTx/>
                <a:latin typeface="Consolas" panose="020B0609020204030204" pitchFamily="49" charset="0"/>
                <a:cs typeface="Courier New" panose="02070309020205020404" pitchFamily="49" charset="0"/>
              </a:rPr>
              <a:t>    </a:t>
            </a: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ua_mr_reg_s mr_reg_temp;</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mr_reg_temp.par = 1;</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mr_reg_temp.nbstop = stop_bits;</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mr_reg_temp.chmode = 0;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56DBC">
                    <a:lumMod val="50000"/>
                  </a:srgbClr>
                </a:solidFill>
                <a:effectLst/>
                <a:uLnTx/>
                <a:uFillTx/>
                <a:latin typeface="Consolas" panose="020B0609020204030204" pitchFamily="49" charset="0"/>
                <a:cs typeface="Courier New" panose="02070309020205020404" pitchFamily="49" charset="0"/>
              </a:rPr>
              <a:t>    </a:t>
            </a:r>
            <a:r>
              <a:rPr kumimoji="0" lang="pt-BR" sz="1600" b="0" i="0" u="none" strike="noStrike" kern="0" cap="none" spc="0" normalizeH="0" baseline="0" noProof="0" dirty="0">
                <a:ln>
                  <a:noFill/>
                </a:ln>
                <a:solidFill>
                  <a:srgbClr val="256DBC">
                    <a:lumMod val="50000"/>
                  </a:srgbClr>
                </a:solidFill>
                <a:effectLst/>
                <a:uLnTx/>
                <a:uFillTx/>
                <a:latin typeface="Consolas" panose="020B0609020204030204" pitchFamily="49" charset="0"/>
                <a:cs typeface="Courier New" panose="02070309020205020404" pitchFamily="49" charset="0"/>
              </a:rPr>
              <a:t>// Write Mode Register</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comp.regs.ua_mr_reg.</a:t>
            </a:r>
            <a:r>
              <a:rPr kumimoji="0" lang="pt-BR" sz="1400" b="1" i="0" u="none" strike="noStrike" kern="0" cap="none" spc="0" normalizeH="0" baseline="0" noProof="0" dirty="0">
                <a:ln>
                  <a:noFill/>
                </a:ln>
                <a:solidFill>
                  <a:srgbClr val="FF0000"/>
                </a:solidFill>
                <a:effectLst/>
                <a:uLnTx/>
                <a:uFillTx/>
                <a:latin typeface="Consolas" panose="020B0609020204030204" pitchFamily="49" charset="0"/>
                <a:cs typeface="Courier New" panose="02070309020205020404" pitchFamily="49" charset="0"/>
              </a:rPr>
              <a:t>write</a:t>
            </a: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(mr_reg_temp);</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a:t>
            </a:r>
            <a:endPar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endParaRPr>
          </a:p>
        </p:txBody>
      </p:sp>
      <p:graphicFrame>
        <p:nvGraphicFramePr>
          <p:cNvPr id="7" name="Table 6">
            <a:extLst>
              <a:ext uri="{FF2B5EF4-FFF2-40B4-BE49-F238E27FC236}">
                <a16:creationId xmlns:a16="http://schemas.microsoft.com/office/drawing/2014/main" id="{A2E34E19-59F4-45F6-AA04-CAD8029C5079}"/>
              </a:ext>
            </a:extLst>
          </p:cNvPr>
          <p:cNvGraphicFramePr>
            <a:graphicFrameLocks noGrp="1"/>
          </p:cNvGraphicFramePr>
          <p:nvPr/>
        </p:nvGraphicFramePr>
        <p:xfrm>
          <a:off x="419101" y="1574800"/>
          <a:ext cx="5412509" cy="1854200"/>
        </p:xfrm>
        <a:graphic>
          <a:graphicData uri="http://schemas.openxmlformats.org/drawingml/2006/table">
            <a:tbl>
              <a:tblPr firstRow="1" bandRow="1"/>
              <a:tblGrid>
                <a:gridCol w="3068445">
                  <a:extLst>
                    <a:ext uri="{9D8B030D-6E8A-4147-A177-3AD203B41FA5}">
                      <a16:colId xmlns:a16="http://schemas.microsoft.com/office/drawing/2014/main" val="4221837121"/>
                    </a:ext>
                  </a:extLst>
                </a:gridCol>
                <a:gridCol w="2344064">
                  <a:extLst>
                    <a:ext uri="{9D8B030D-6E8A-4147-A177-3AD203B41FA5}">
                      <a16:colId xmlns:a16="http://schemas.microsoft.com/office/drawing/2014/main" val="1964971069"/>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t>Register Access Function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78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t>Purpose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78B"/>
                    </a:solidFill>
                  </a:tcPr>
                </a:tc>
                <a:extLst>
                  <a:ext uri="{0D108BD9-81ED-4DB2-BD59-A6C34878D82A}">
                    <a16:rowId xmlns:a16="http://schemas.microsoft.com/office/drawing/2014/main" val="327760674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void write(</a:t>
                      </a:r>
                      <a:r>
                        <a:rPr lang="en-US" sz="1400" dirty="0" err="1"/>
                        <a:t>packed_s</a:t>
                      </a:r>
                      <a:r>
                        <a:rPr lang="en-US" sz="1400" dirty="0"/>
                        <a:t> </a:t>
                      </a:r>
                      <a:r>
                        <a:rPr lang="en-US" sz="1400" dirty="0" err="1"/>
                        <a:t>reg_struct</a:t>
                      </a:r>
                      <a:r>
                        <a:rPr lang="en-US" sz="1400" dirty="0"/>
                        <a: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Write register struct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extLst>
                  <a:ext uri="{0D108BD9-81ED-4DB2-BD59-A6C34878D82A}">
                    <a16:rowId xmlns:a16="http://schemas.microsoft.com/office/drawing/2014/main" val="56500879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err="1"/>
                        <a:t>packed_s</a:t>
                      </a:r>
                      <a:r>
                        <a:rPr lang="en-US" sz="1400" dirty="0"/>
                        <a:t> read()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Read register struct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extLst>
                  <a:ext uri="{0D108BD9-81ED-4DB2-BD59-A6C34878D82A}">
                    <a16:rowId xmlns:a16="http://schemas.microsoft.com/office/drawing/2014/main" val="142676021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void </a:t>
                      </a:r>
                      <a:r>
                        <a:rPr lang="en-US" sz="1400" dirty="0" err="1"/>
                        <a:t>write_val</a:t>
                      </a:r>
                      <a:r>
                        <a:rPr lang="en-US" sz="1400" dirty="0"/>
                        <a:t>(bit[SZ] </a:t>
                      </a:r>
                      <a:r>
                        <a:rPr lang="en-US" sz="1400" dirty="0" err="1"/>
                        <a:t>reg_value</a:t>
                      </a:r>
                      <a:r>
                        <a:rPr lang="en-US" sz="1400" dirty="0"/>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Write register value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extLst>
                  <a:ext uri="{0D108BD9-81ED-4DB2-BD59-A6C34878D82A}">
                    <a16:rowId xmlns:a16="http://schemas.microsoft.com/office/drawing/2014/main" val="42388657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bit[SZ] </a:t>
                      </a:r>
                      <a:r>
                        <a:rPr lang="en-US" sz="1400" dirty="0" err="1"/>
                        <a:t>read_val</a:t>
                      </a:r>
                      <a:r>
                        <a:rPr lang="en-US" sz="1400" dirty="0"/>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Read register value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extLst>
                  <a:ext uri="{0D108BD9-81ED-4DB2-BD59-A6C34878D82A}">
                    <a16:rowId xmlns:a16="http://schemas.microsoft.com/office/drawing/2014/main" val="1870699538"/>
                  </a:ext>
                </a:extLst>
              </a:tr>
            </a:tbl>
          </a:graphicData>
        </a:graphic>
      </p:graphicFrame>
      <p:graphicFrame>
        <p:nvGraphicFramePr>
          <p:cNvPr id="8" name="Table 7">
            <a:extLst>
              <a:ext uri="{FF2B5EF4-FFF2-40B4-BE49-F238E27FC236}">
                <a16:creationId xmlns:a16="http://schemas.microsoft.com/office/drawing/2014/main" id="{119EA81D-04E1-4F28-B430-3D590ACC3503}"/>
              </a:ext>
            </a:extLst>
          </p:cNvPr>
          <p:cNvGraphicFramePr>
            <a:graphicFrameLocks noGrp="1"/>
          </p:cNvGraphicFramePr>
          <p:nvPr/>
        </p:nvGraphicFramePr>
        <p:xfrm>
          <a:off x="525757" y="4627605"/>
          <a:ext cx="6816076" cy="2000582"/>
        </p:xfrm>
        <a:graphic>
          <a:graphicData uri="http://schemas.openxmlformats.org/drawingml/2006/table">
            <a:tbl>
              <a:tblPr firstRow="1" bandRow="1"/>
              <a:tblGrid>
                <a:gridCol w="4259307">
                  <a:extLst>
                    <a:ext uri="{9D8B030D-6E8A-4147-A177-3AD203B41FA5}">
                      <a16:colId xmlns:a16="http://schemas.microsoft.com/office/drawing/2014/main" val="4221837121"/>
                    </a:ext>
                  </a:extLst>
                </a:gridCol>
                <a:gridCol w="2556769">
                  <a:extLst>
                    <a:ext uri="{9D8B030D-6E8A-4147-A177-3AD203B41FA5}">
                      <a16:colId xmlns:a16="http://schemas.microsoft.com/office/drawing/2014/main" val="1964971069"/>
                    </a:ext>
                  </a:extLst>
                </a:gridCol>
              </a:tblGrid>
              <a:tr h="36990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t>Register Access Function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78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t>Purpose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78B"/>
                    </a:solidFill>
                  </a:tcPr>
                </a:tc>
                <a:extLst>
                  <a:ext uri="{0D108BD9-81ED-4DB2-BD59-A6C34878D82A}">
                    <a16:rowId xmlns:a16="http://schemas.microsoft.com/office/drawing/2014/main" val="327760674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void </a:t>
                      </a:r>
                      <a:r>
                        <a:rPr lang="en-US" sz="1400" dirty="0" err="1"/>
                        <a:t>write_masked</a:t>
                      </a:r>
                      <a:r>
                        <a:rPr lang="en-US" sz="1400" dirty="0"/>
                        <a:t>(R mask, R </a:t>
                      </a:r>
                      <a:r>
                        <a:rPr lang="en-US" sz="1400" dirty="0" err="1"/>
                        <a:t>val</a:t>
                      </a:r>
                      <a:r>
                        <a:rPr lang="en-US" sz="1400" dirty="0"/>
                        <a: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Masked write of a struct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extLst>
                  <a:ext uri="{0D108BD9-81ED-4DB2-BD59-A6C34878D82A}">
                    <a16:rowId xmlns:a16="http://schemas.microsoft.com/office/drawing/2014/main" val="56500879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void </a:t>
                      </a:r>
                      <a:r>
                        <a:rPr lang="en-US" sz="1400" dirty="0" err="1"/>
                        <a:t>write_val_masked</a:t>
                      </a:r>
                      <a:r>
                        <a:rPr lang="en-US" sz="1400" dirty="0"/>
                        <a:t>(bit[SZ] mask, bis[SZ] </a:t>
                      </a:r>
                      <a:r>
                        <a:rPr lang="en-US" sz="1400" dirty="0" err="1"/>
                        <a:t>val</a:t>
                      </a:r>
                      <a:r>
                        <a:rPr lang="en-US" sz="1400" dirty="0"/>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Masked write of a integer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extLst>
                  <a:ext uri="{0D108BD9-81ED-4DB2-BD59-A6C34878D82A}">
                    <a16:rowId xmlns:a16="http://schemas.microsoft.com/office/drawing/2014/main" val="142676021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void </a:t>
                      </a:r>
                      <a:r>
                        <a:rPr lang="en-US" sz="1400" dirty="0" err="1"/>
                        <a:t>write_field</a:t>
                      </a:r>
                      <a:r>
                        <a:rPr lang="en-US" sz="1400" dirty="0"/>
                        <a:t>(bit[string name, bit[SZ] </a:t>
                      </a:r>
                      <a:r>
                        <a:rPr lang="en-US" sz="1400" dirty="0" err="1"/>
                        <a:t>val</a:t>
                      </a:r>
                      <a:r>
                        <a:rPr lang="en-US" sz="1400" dirty="0"/>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Write a named field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40000"/>
                      </a:srgbClr>
                    </a:solidFill>
                  </a:tcPr>
                </a:tc>
                <a:extLst>
                  <a:ext uri="{0D108BD9-81ED-4DB2-BD59-A6C34878D82A}">
                    <a16:rowId xmlns:a16="http://schemas.microsoft.com/office/drawing/2014/main" val="42388657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void </a:t>
                      </a:r>
                      <a:r>
                        <a:rPr lang="en-US" sz="1400" dirty="0" err="1"/>
                        <a:t>write_fields</a:t>
                      </a:r>
                      <a:r>
                        <a:rPr lang="en-US" sz="1400" dirty="0"/>
                        <a:t>(list&lt;string&gt; names, </a:t>
                      </a:r>
                    </a:p>
                    <a:p>
                      <a:r>
                        <a:rPr lang="en-US" sz="1400" dirty="0"/>
                        <a:t>                           list&lt;bit[SZ]&gt; </a:t>
                      </a:r>
                      <a:r>
                        <a:rPr lang="en-US" sz="1400" dirty="0" err="1"/>
                        <a:t>vals</a:t>
                      </a:r>
                      <a:r>
                        <a:rPr lang="en-US" sz="1400" dirty="0"/>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Write a set of named fields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78B">
                        <a:tint val="20000"/>
                      </a:srgbClr>
                    </a:solidFill>
                  </a:tcPr>
                </a:tc>
                <a:extLst>
                  <a:ext uri="{0D108BD9-81ED-4DB2-BD59-A6C34878D82A}">
                    <a16:rowId xmlns:a16="http://schemas.microsoft.com/office/drawing/2014/main" val="1870699538"/>
                  </a:ext>
                </a:extLst>
              </a:tr>
            </a:tbl>
          </a:graphicData>
        </a:graphic>
      </p:graphicFrame>
      <p:sp>
        <p:nvSpPr>
          <p:cNvPr id="9" name="TextBox 8">
            <a:extLst>
              <a:ext uri="{FF2B5EF4-FFF2-40B4-BE49-F238E27FC236}">
                <a16:creationId xmlns:a16="http://schemas.microsoft.com/office/drawing/2014/main" id="{FC99348A-5294-4954-B29F-9C05795159F5}"/>
              </a:ext>
            </a:extLst>
          </p:cNvPr>
          <p:cNvSpPr txBox="1"/>
          <p:nvPr/>
        </p:nvSpPr>
        <p:spPr>
          <a:xfrm>
            <a:off x="7744324" y="4457068"/>
            <a:ext cx="4337112" cy="1600438"/>
          </a:xfrm>
          <a:prstGeom prst="rect">
            <a:avLst/>
          </a:prstGeom>
          <a:solidFill>
            <a:srgbClr val="FFFFFF">
              <a:lumMod val="95000"/>
            </a:srgbClr>
          </a:solidFill>
          <a:ln>
            <a:solidFill>
              <a:srgbClr val="FFFFFF">
                <a:lumMod val="65000"/>
              </a:srgbClr>
            </a:solid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rand</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a:t>
            </a:r>
            <a:r>
              <a:rPr kumimoji="0" lang="en-US"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[4] mode;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rand</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a:t>
            </a:r>
            <a:r>
              <a:rPr kumimoji="0" lang="en-US"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bit</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[16] </a:t>
            </a:r>
            <a:r>
              <a:rPr kumimoji="0" lang="en-US" sz="1400" b="0" i="0" u="none" strike="noStrike" kern="0" cap="none" spc="0" normalizeH="0" baseline="0" noProof="0" dirty="0" err="1">
                <a:ln>
                  <a:noFill/>
                </a:ln>
                <a:solidFill>
                  <a:srgbClr val="262626"/>
                </a:solidFill>
                <a:effectLst/>
                <a:uLnTx/>
                <a:uFillTx/>
                <a:latin typeface="Consolas" panose="020B0609020204030204" pitchFamily="49" charset="0"/>
                <a:cs typeface="Courier New" panose="02070309020205020404" pitchFamily="49" charset="0"/>
              </a:rPr>
              <a:t>coeff</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exec</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a:t>
            </a:r>
            <a:r>
              <a:rPr kumimoji="0" lang="en-US" sz="1400" b="0" i="0" u="none" strike="noStrike" kern="0" cap="none" spc="0" normalizeH="0" baseline="0" noProof="0" dirty="0">
                <a:ln>
                  <a:noFill/>
                </a:ln>
                <a:solidFill>
                  <a:srgbClr val="256DBC">
                    <a:lumMod val="75000"/>
                  </a:srgbClr>
                </a:solidFill>
                <a:effectLst/>
                <a:uLnTx/>
                <a:uFillTx/>
                <a:latin typeface="Consolas" panose="020B0609020204030204" pitchFamily="49" charset="0"/>
                <a:cs typeface="Courier New" panose="02070309020205020404" pitchFamily="49" charset="0"/>
              </a:rPr>
              <a:t>body</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a:t>
            </a:r>
            <a:r>
              <a:rPr kumimoji="0" lang="en-US" sz="1400" b="0" i="0" u="none" strike="noStrike" kern="0" cap="none" spc="0" normalizeH="0" baseline="0" noProof="0" dirty="0" err="1">
                <a:ln>
                  <a:noFill/>
                </a:ln>
                <a:solidFill>
                  <a:srgbClr val="262626"/>
                </a:solidFill>
                <a:effectLst/>
                <a:uLnTx/>
                <a:uFillTx/>
                <a:latin typeface="Consolas" panose="020B0609020204030204" pitchFamily="49" charset="0"/>
                <a:cs typeface="Courier New" panose="02070309020205020404" pitchFamily="49" charset="0"/>
              </a:rPr>
              <a:t>comp.regs.cr.</a:t>
            </a:r>
            <a:r>
              <a:rPr kumimoji="0" lang="en-US" sz="1400" b="1" i="0" u="none" strike="noStrike" kern="0" cap="none" spc="0" normalizeH="0" baseline="0" noProof="0" dirty="0" err="1">
                <a:ln>
                  <a:noFill/>
                </a:ln>
                <a:solidFill>
                  <a:srgbClr val="FF0000"/>
                </a:solidFill>
                <a:effectLst/>
                <a:uLnTx/>
                <a:uFillTx/>
                <a:latin typeface="Consolas" panose="020B0609020204030204" pitchFamily="49" charset="0"/>
                <a:cs typeface="Courier New" panose="02070309020205020404" pitchFamily="49" charset="0"/>
              </a:rPr>
              <a:t>write_fields</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{"mode", "</a:t>
            </a:r>
            <a:r>
              <a:rPr kumimoji="0" lang="en-US" sz="1400" b="0" i="0" u="none" strike="noStrike" kern="0" cap="none" spc="0" normalizeH="0" baseline="0" noProof="0" dirty="0" err="1">
                <a:ln>
                  <a:noFill/>
                </a:ln>
                <a:solidFill>
                  <a:srgbClr val="262626"/>
                </a:solidFill>
                <a:effectLst/>
                <a:uLnTx/>
                <a:uFillTx/>
                <a:latin typeface="Consolas" panose="020B0609020204030204" pitchFamily="49" charset="0"/>
                <a:cs typeface="Courier New" panose="02070309020205020404" pitchFamily="49" charset="0"/>
              </a:rPr>
              <a:t>coeff</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a:t>
            </a:r>
            <a:r>
              <a:rPr kumimoji="0" lang="fr-FR" sz="1400" b="0" i="0" u="none" strike="noStrike" kern="0" cap="none" spc="0" normalizeH="0" baseline="0" noProof="0" dirty="0">
                <a:ln>
                  <a:noFill/>
                </a:ln>
                <a:solidFill>
                  <a:srgbClr val="256DBC">
                    <a:lumMod val="50000"/>
                  </a:srgbClr>
                </a:solidFill>
                <a:effectLst/>
                <a:uLnTx/>
                <a:uFillTx/>
                <a:latin typeface="Consolas" panose="020B0609020204030204" pitchFamily="49" charset="0"/>
                <a:cs typeface="Courier New" panose="02070309020205020404" pitchFamily="49" charset="0"/>
              </a:rPr>
              <a:t>// </a:t>
            </a:r>
            <a:r>
              <a:rPr kumimoji="0" lang="fr-FR" sz="1400" b="0" i="0" u="none" strike="noStrike" kern="0" cap="none" spc="0" normalizeH="0" baseline="0" noProof="0" dirty="0" err="1">
                <a:ln>
                  <a:noFill/>
                </a:ln>
                <a:solidFill>
                  <a:srgbClr val="256DBC">
                    <a:lumMod val="50000"/>
                  </a:srgbClr>
                </a:solidFill>
                <a:effectLst/>
                <a:uLnTx/>
                <a:uFillTx/>
                <a:latin typeface="Consolas" panose="020B0609020204030204" pitchFamily="49" charset="0"/>
                <a:cs typeface="Courier New" panose="02070309020205020404" pitchFamily="49" charset="0"/>
              </a:rPr>
              <a:t>field</a:t>
            </a:r>
            <a:r>
              <a:rPr kumimoji="0" lang="fr-FR" sz="1400" b="0" i="0" u="none" strike="noStrike" kern="0" cap="none" spc="0" normalizeH="0" baseline="0" noProof="0" dirty="0">
                <a:ln>
                  <a:noFill/>
                </a:ln>
                <a:solidFill>
                  <a:srgbClr val="256DBC">
                    <a:lumMod val="50000"/>
                  </a:srgbClr>
                </a:solidFill>
                <a:effectLst/>
                <a:uLnTx/>
                <a:uFillTx/>
                <a:latin typeface="Consolas" panose="020B0609020204030204" pitchFamily="49" charset="0"/>
                <a:cs typeface="Courier New" panose="02070309020205020404" pitchFamily="49" charset="0"/>
              </a:rPr>
              <a:t> </a:t>
            </a:r>
            <a:r>
              <a:rPr kumimoji="0" lang="fr-FR" sz="1400" b="0" i="0" u="none" strike="noStrike" kern="0" cap="none" spc="0" normalizeH="0" baseline="0" noProof="0" dirty="0" err="1">
                <a:ln>
                  <a:noFill/>
                </a:ln>
                <a:solidFill>
                  <a:srgbClr val="256DBC">
                    <a:lumMod val="50000"/>
                  </a:srgbClr>
                </a:solidFill>
                <a:effectLst/>
                <a:uLnTx/>
                <a:uFillTx/>
                <a:latin typeface="Consolas" panose="020B0609020204030204" pitchFamily="49" charset="0"/>
                <a:cs typeface="Courier New" panose="02070309020205020404" pitchFamily="49" charset="0"/>
              </a:rPr>
              <a:t>names</a:t>
            </a:r>
            <a:endParaRPr kumimoji="0" lang="en-US" sz="1400" b="0" i="0" u="none" strike="noStrike" kern="0" cap="none" spc="0" normalizeH="0" baseline="0" noProof="0" dirty="0">
              <a:ln>
                <a:noFill/>
              </a:ln>
              <a:solidFill>
                <a:srgbClr val="256DBC">
                  <a:lumMod val="50000"/>
                </a:srgbClr>
              </a:solidFill>
              <a:effectLst/>
              <a:uLnTx/>
              <a:uFillTx/>
              <a:latin typeface="Consolas" panose="020B0609020204030204" pitchFamily="49" charset="0"/>
              <a:cs typeface="Courier New" panose="020703090202050204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{mode, </a:t>
            </a:r>
            <a:r>
              <a:rPr kumimoji="0" lang="en-US" sz="1400" b="0" i="0" u="none" strike="noStrike" kern="0" cap="none" spc="0" normalizeH="0" baseline="0" noProof="0" dirty="0" err="1">
                <a:ln>
                  <a:noFill/>
                </a:ln>
                <a:solidFill>
                  <a:srgbClr val="262626"/>
                </a:solidFill>
                <a:effectLst/>
                <a:uLnTx/>
                <a:uFillTx/>
                <a:latin typeface="Consolas" panose="020B0609020204030204" pitchFamily="49" charset="0"/>
                <a:cs typeface="Courier New" panose="02070309020205020404" pitchFamily="49" charset="0"/>
              </a:rPr>
              <a:t>coeff</a:t>
            </a: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    </a:t>
            </a:r>
            <a:r>
              <a:rPr kumimoji="0" lang="en-US" sz="1400" b="0" i="0" u="none" strike="noStrike" kern="0" cap="none" spc="0" normalizeH="0" baseline="0" noProof="0" dirty="0">
                <a:ln>
                  <a:noFill/>
                </a:ln>
                <a:solidFill>
                  <a:srgbClr val="256DBC">
                    <a:lumMod val="50000"/>
                  </a:srgbClr>
                </a:solidFill>
                <a:effectLst/>
                <a:uLnTx/>
                <a:uFillTx/>
                <a:latin typeface="Consolas" panose="020B0609020204030204" pitchFamily="49" charset="0"/>
                <a:cs typeface="Courier New" panose="02070309020205020404" pitchFamily="49" charset="0"/>
              </a:rPr>
              <a:t>// values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62626"/>
                </a:solidFill>
                <a:effectLst/>
                <a:uLnTx/>
                <a:uFillTx/>
                <a:latin typeface="Consolas" panose="020B0609020204030204" pitchFamily="49" charset="0"/>
                <a:cs typeface="Courier New" panose="02070309020205020404" pitchFamily="49" charset="0"/>
              </a:rPr>
              <a:t>}</a:t>
            </a:r>
          </a:p>
        </p:txBody>
      </p:sp>
    </p:spTree>
    <p:extLst>
      <p:ext uri="{BB962C8B-B14F-4D97-AF65-F5344CB8AC3E}">
        <p14:creationId xmlns:p14="http://schemas.microsoft.com/office/powerpoint/2010/main" val="27284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5A54F-21D3-56AC-8895-C378EDA1FF6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A2C1B50-BA82-4298-A40A-99E7DB842675}"/>
              </a:ext>
            </a:extLst>
          </p:cNvPr>
          <p:cNvSpPr txBox="1">
            <a:spLocks/>
          </p:cNvSpPr>
          <p:nvPr/>
        </p:nvSpPr>
        <p:spPr bwMode="gray">
          <a:xfrm>
            <a:off x="393701" y="202712"/>
            <a:ext cx="11366500"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lnSpc>
                <a:spcPct val="95000"/>
              </a:lnSpc>
              <a:spcBef>
                <a:spcPct val="0"/>
              </a:spcBef>
              <a:spcAft>
                <a:spcPct val="0"/>
              </a:spcAft>
              <a:defRPr sz="3600" b="1">
                <a:solidFill>
                  <a:schemeClr val="tx1"/>
                </a:solidFill>
                <a:latin typeface="+mj-lt"/>
                <a:ea typeface="+mj-ea"/>
                <a:cs typeface="+mj-cs"/>
              </a:defRPr>
            </a:lvl1pPr>
            <a:lvl2pPr algn="l" rtl="0" eaLnBrk="1" fontAlgn="base" hangingPunct="1">
              <a:lnSpc>
                <a:spcPct val="95000"/>
              </a:lnSpc>
              <a:spcBef>
                <a:spcPct val="0"/>
              </a:spcBef>
              <a:spcAft>
                <a:spcPct val="0"/>
              </a:spcAft>
              <a:defRPr sz="2400" b="1">
                <a:solidFill>
                  <a:schemeClr val="tx1"/>
                </a:solidFill>
                <a:latin typeface="Arial" charset="0"/>
              </a:defRPr>
            </a:lvl2pPr>
            <a:lvl3pPr algn="l" rtl="0" eaLnBrk="1" fontAlgn="base" hangingPunct="1">
              <a:lnSpc>
                <a:spcPct val="95000"/>
              </a:lnSpc>
              <a:spcBef>
                <a:spcPct val="0"/>
              </a:spcBef>
              <a:spcAft>
                <a:spcPct val="0"/>
              </a:spcAft>
              <a:defRPr sz="2400" b="1">
                <a:solidFill>
                  <a:schemeClr val="tx1"/>
                </a:solidFill>
                <a:latin typeface="Arial" charset="0"/>
              </a:defRPr>
            </a:lvl3pPr>
            <a:lvl4pPr algn="l" rtl="0" eaLnBrk="1" fontAlgn="base" hangingPunct="1">
              <a:lnSpc>
                <a:spcPct val="95000"/>
              </a:lnSpc>
              <a:spcBef>
                <a:spcPct val="0"/>
              </a:spcBef>
              <a:spcAft>
                <a:spcPct val="0"/>
              </a:spcAft>
              <a:defRPr sz="2400" b="1">
                <a:solidFill>
                  <a:schemeClr val="tx1"/>
                </a:solidFill>
                <a:latin typeface="Arial" charset="0"/>
              </a:defRPr>
            </a:lvl4pPr>
            <a:lvl5pPr algn="l" rtl="0" eaLnBrk="1" fontAlgn="base" hangingPunct="1">
              <a:lnSpc>
                <a:spcPct val="95000"/>
              </a:lnSpc>
              <a:spcBef>
                <a:spcPct val="0"/>
              </a:spcBef>
              <a:spcAft>
                <a:spcPct val="0"/>
              </a:spcAft>
              <a:defRPr sz="2400" b="1">
                <a:solidFill>
                  <a:schemeClr val="tx1"/>
                </a:solidFill>
                <a:latin typeface="Arial"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600" b="1" i="0" u="none" strike="noStrike" kern="0" cap="none" spc="0" normalizeH="0" baseline="0" noProof="0">
                <a:ln>
                  <a:noFill/>
                </a:ln>
                <a:solidFill>
                  <a:srgbClr val="000000"/>
                </a:solidFill>
                <a:effectLst/>
                <a:uLnTx/>
                <a:uFillTx/>
                <a:latin typeface="Arial"/>
                <a:ea typeface="+mj-ea"/>
                <a:cs typeface="+mj-cs"/>
              </a:rPr>
              <a:t>How is a PSS RAL Created?</a:t>
            </a:r>
            <a:endParaRPr kumimoji="0" lang="en-US" sz="3600" b="1" i="0" u="none" strike="noStrike" kern="0" cap="none" spc="0" normalizeH="0" baseline="0" noProof="0" dirty="0">
              <a:ln>
                <a:noFill/>
              </a:ln>
              <a:solidFill>
                <a:srgbClr val="000000"/>
              </a:solidFill>
              <a:effectLst/>
              <a:uLnTx/>
              <a:uFillTx/>
              <a:latin typeface="Arial"/>
              <a:ea typeface="+mj-ea"/>
              <a:cs typeface="+mj-cs"/>
            </a:endParaRPr>
          </a:p>
        </p:txBody>
      </p:sp>
      <p:sp>
        <p:nvSpPr>
          <p:cNvPr id="7" name="Content Placeholder 2">
            <a:extLst>
              <a:ext uri="{FF2B5EF4-FFF2-40B4-BE49-F238E27FC236}">
                <a16:creationId xmlns:a16="http://schemas.microsoft.com/office/drawing/2014/main" id="{4CFE10A4-F5C5-4EA1-9220-9BEAA1FF3357}"/>
              </a:ext>
            </a:extLst>
          </p:cNvPr>
          <p:cNvSpPr txBox="1">
            <a:spLocks/>
          </p:cNvSpPr>
          <p:nvPr/>
        </p:nvSpPr>
        <p:spPr bwMode="gray">
          <a:xfrm>
            <a:off x="529825" y="967781"/>
            <a:ext cx="11366500" cy="4922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1" fontAlgn="base" hangingPunct="1">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chemeClr val="tx1"/>
                </a:solidFill>
                <a:latin typeface="+mn-lt"/>
              </a:defRPr>
            </a:lvl2pPr>
            <a:lvl3pPr marL="561975" indent="-179388" algn="l" rtl="0" eaLnBrk="1" fontAlgn="base" hangingPunct="1">
              <a:spcBef>
                <a:spcPct val="30000"/>
              </a:spcBef>
              <a:spcAft>
                <a:spcPct val="0"/>
              </a:spcAft>
              <a:buClr>
                <a:schemeClr val="accent1"/>
              </a:buClr>
              <a:buChar char="-"/>
              <a:defRPr sz="1600">
                <a:solidFill>
                  <a:schemeClr val="tx1"/>
                </a:solidFill>
                <a:latin typeface="+mn-lt"/>
              </a:defRPr>
            </a:lvl3pPr>
            <a:lvl4pPr marL="768350" indent="-204788" algn="l" rtl="0" eaLnBrk="1" fontAlgn="base" hangingPunct="1">
              <a:spcBef>
                <a:spcPct val="30000"/>
              </a:spcBef>
              <a:spcAft>
                <a:spcPct val="0"/>
              </a:spcAft>
              <a:buClr>
                <a:schemeClr val="accent1"/>
              </a:buClr>
              <a:buChar char="-"/>
              <a:defRPr sz="1600">
                <a:solidFill>
                  <a:schemeClr val="tx1"/>
                </a:solidFill>
                <a:latin typeface="+mn-lt"/>
              </a:defRPr>
            </a:lvl4pPr>
            <a:lvl5pPr marL="1050925" indent="-168275" algn="l" rtl="0" eaLnBrk="1" fontAlgn="base" hangingPunct="1">
              <a:spcBef>
                <a:spcPct val="40000"/>
              </a:spcBef>
              <a:spcAft>
                <a:spcPct val="0"/>
              </a:spcAft>
              <a:buClr>
                <a:schemeClr val="accent1"/>
              </a:buClr>
              <a:buFont typeface="Symbol" pitchFamily="18"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a:lstStyle>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a:ln>
                  <a:noFill/>
                </a:ln>
                <a:solidFill>
                  <a:srgbClr val="000000"/>
                </a:solidFill>
                <a:effectLst/>
                <a:uLnTx/>
                <a:uFillTx/>
                <a:latin typeface="Arial"/>
                <a:ea typeface="+mn-ea"/>
                <a:cs typeface="+mn-cs"/>
              </a:rPr>
              <a:t>We could hand-type, of course… </a:t>
            </a:r>
          </a:p>
          <a:p>
            <a:pPr marL="190500" marR="0" lvl="0" indent="-190500" algn="l" defTabSz="914400" rtl="0" eaLnBrk="1" fontAlgn="base" latinLnBrk="0" hangingPunct="1">
              <a:lnSpc>
                <a:spcPct val="100000"/>
              </a:lnSpc>
              <a:spcBef>
                <a:spcPct val="60000"/>
              </a:spcBef>
              <a:spcAft>
                <a:spcPct val="0"/>
              </a:spcAft>
              <a:buClr>
                <a:srgbClr val="0061B2"/>
              </a:buClr>
              <a:buSzTx/>
              <a:buFont typeface="Wingdings" pitchFamily="2" charset="2"/>
              <a:buChar char="§"/>
              <a:tabLst/>
              <a:defRPr/>
            </a:pPr>
            <a:r>
              <a:rPr kumimoji="0" lang="en-US" sz="2000" b="1" i="0" u="none" strike="noStrike" kern="0" cap="none" spc="0" normalizeH="0" baseline="0" noProof="0">
                <a:ln>
                  <a:noFill/>
                </a:ln>
                <a:solidFill>
                  <a:srgbClr val="000000"/>
                </a:solidFill>
                <a:effectLst/>
                <a:uLnTx/>
                <a:uFillTx/>
                <a:latin typeface="Arial"/>
                <a:ea typeface="+mn-ea"/>
                <a:cs typeface="+mn-cs"/>
              </a:rPr>
              <a:t>But, many tools exist to help</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
        <p:nvSpPr>
          <p:cNvPr id="8" name="Flowchart: Document 7">
            <a:extLst>
              <a:ext uri="{FF2B5EF4-FFF2-40B4-BE49-F238E27FC236}">
                <a16:creationId xmlns:a16="http://schemas.microsoft.com/office/drawing/2014/main" id="{A152B087-7E05-493B-BA53-81E68D4D4B38}"/>
              </a:ext>
            </a:extLst>
          </p:cNvPr>
          <p:cNvSpPr/>
          <p:nvPr/>
        </p:nvSpPr>
        <p:spPr bwMode="auto">
          <a:xfrm>
            <a:off x="1022164" y="2099522"/>
            <a:ext cx="1544715" cy="1200705"/>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IP-XACT</a:t>
            </a:r>
          </a:p>
        </p:txBody>
      </p:sp>
      <p:sp>
        <p:nvSpPr>
          <p:cNvPr id="9" name="Flowchart: Document 8">
            <a:extLst>
              <a:ext uri="{FF2B5EF4-FFF2-40B4-BE49-F238E27FC236}">
                <a16:creationId xmlns:a16="http://schemas.microsoft.com/office/drawing/2014/main" id="{1D570A6F-2A52-4C42-8A36-8C78F1E020CD}"/>
              </a:ext>
            </a:extLst>
          </p:cNvPr>
          <p:cNvSpPr/>
          <p:nvPr/>
        </p:nvSpPr>
        <p:spPr bwMode="auto">
          <a:xfrm>
            <a:off x="1022164" y="3549540"/>
            <a:ext cx="1544715" cy="1200705"/>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FFFFF"/>
                </a:solidFill>
                <a:effectLst/>
                <a:uLnTx/>
                <a:uFillTx/>
                <a:latin typeface="Arial" charset="0"/>
              </a:rPr>
              <a:t>SystemRDL</a:t>
            </a:r>
            <a:endParaRPr kumimoji="0" lang="en-US" sz="2000" b="0" i="0" u="none" strike="noStrike" kern="0" cap="none" spc="0" normalizeH="0" baseline="0" noProof="0" dirty="0">
              <a:ln>
                <a:noFill/>
              </a:ln>
              <a:solidFill>
                <a:srgbClr val="FFFFFF"/>
              </a:solidFill>
              <a:effectLst/>
              <a:uLnTx/>
              <a:uFillTx/>
              <a:latin typeface="Arial" charset="0"/>
            </a:endParaRPr>
          </a:p>
        </p:txBody>
      </p:sp>
      <p:sp>
        <p:nvSpPr>
          <p:cNvPr id="10" name="Flowchart: Document 9">
            <a:extLst>
              <a:ext uri="{FF2B5EF4-FFF2-40B4-BE49-F238E27FC236}">
                <a16:creationId xmlns:a16="http://schemas.microsoft.com/office/drawing/2014/main" id="{02FB4D5A-D042-4830-8966-8410769D91AB}"/>
              </a:ext>
            </a:extLst>
          </p:cNvPr>
          <p:cNvSpPr/>
          <p:nvPr/>
        </p:nvSpPr>
        <p:spPr bwMode="auto">
          <a:xfrm>
            <a:off x="1022164" y="5059781"/>
            <a:ext cx="1544715" cy="1200705"/>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Custom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(CSV, XML)</a:t>
            </a:r>
          </a:p>
        </p:txBody>
      </p:sp>
      <p:sp>
        <p:nvSpPr>
          <p:cNvPr id="11" name="Flowchart: Magnetic Disk 10">
            <a:extLst>
              <a:ext uri="{FF2B5EF4-FFF2-40B4-BE49-F238E27FC236}">
                <a16:creationId xmlns:a16="http://schemas.microsoft.com/office/drawing/2014/main" id="{498AC98D-A4AD-4298-A6E6-19D7592497C4}"/>
              </a:ext>
            </a:extLst>
          </p:cNvPr>
          <p:cNvSpPr/>
          <p:nvPr/>
        </p:nvSpPr>
        <p:spPr bwMode="auto">
          <a:xfrm>
            <a:off x="5079260" y="2846652"/>
            <a:ext cx="1846556" cy="1917577"/>
          </a:xfrm>
          <a:prstGeom prst="flowChartMagneticDisk">
            <a:avLst/>
          </a:prstGeom>
          <a:solidFill>
            <a:srgbClr val="256DBC">
              <a:lumMod val="50000"/>
            </a:srgbClr>
          </a:solidFill>
          <a:ln w="9525" cap="flat" cmpd="sng" algn="ctr">
            <a:solidFill>
              <a:srgbClr val="FFFFFF">
                <a:lumMod val="65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Register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Automation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Tool</a:t>
            </a:r>
          </a:p>
        </p:txBody>
      </p:sp>
      <p:sp>
        <p:nvSpPr>
          <p:cNvPr id="12" name="Flowchart: Document 11">
            <a:extLst>
              <a:ext uri="{FF2B5EF4-FFF2-40B4-BE49-F238E27FC236}">
                <a16:creationId xmlns:a16="http://schemas.microsoft.com/office/drawing/2014/main" id="{2AD84B87-946F-4C2C-A66E-D1F95A0AEC56}"/>
              </a:ext>
            </a:extLst>
          </p:cNvPr>
          <p:cNvSpPr/>
          <p:nvPr/>
        </p:nvSpPr>
        <p:spPr bwMode="auto">
          <a:xfrm>
            <a:off x="10066660" y="1056832"/>
            <a:ext cx="1544715" cy="913587"/>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RTL</a:t>
            </a:r>
          </a:p>
        </p:txBody>
      </p:sp>
      <p:sp>
        <p:nvSpPr>
          <p:cNvPr id="13" name="Flowchart: Document 12">
            <a:extLst>
              <a:ext uri="{FF2B5EF4-FFF2-40B4-BE49-F238E27FC236}">
                <a16:creationId xmlns:a16="http://schemas.microsoft.com/office/drawing/2014/main" id="{5F7F3B4F-1A46-45DB-933F-CD19AE4CE89E}"/>
              </a:ext>
            </a:extLst>
          </p:cNvPr>
          <p:cNvSpPr/>
          <p:nvPr/>
        </p:nvSpPr>
        <p:spPr bwMode="auto">
          <a:xfrm>
            <a:off x="8257587" y="3178236"/>
            <a:ext cx="1544715" cy="913587"/>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PSS</a:t>
            </a:r>
          </a:p>
        </p:txBody>
      </p:sp>
      <p:sp>
        <p:nvSpPr>
          <p:cNvPr id="14" name="Flowchart: Document 13">
            <a:extLst>
              <a:ext uri="{FF2B5EF4-FFF2-40B4-BE49-F238E27FC236}">
                <a16:creationId xmlns:a16="http://schemas.microsoft.com/office/drawing/2014/main" id="{A8A7874C-5DF3-44C9-B602-7EEAF15D9DA9}"/>
              </a:ext>
            </a:extLst>
          </p:cNvPr>
          <p:cNvSpPr/>
          <p:nvPr/>
        </p:nvSpPr>
        <p:spPr bwMode="auto">
          <a:xfrm>
            <a:off x="9128586" y="2140396"/>
            <a:ext cx="1544715" cy="913587"/>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UVM</a:t>
            </a:r>
          </a:p>
        </p:txBody>
      </p:sp>
      <p:sp>
        <p:nvSpPr>
          <p:cNvPr id="15" name="Flowchart: Document 14">
            <a:extLst>
              <a:ext uri="{FF2B5EF4-FFF2-40B4-BE49-F238E27FC236}">
                <a16:creationId xmlns:a16="http://schemas.microsoft.com/office/drawing/2014/main" id="{06987C40-7A57-4CD1-8E6F-4674D2736167}"/>
              </a:ext>
            </a:extLst>
          </p:cNvPr>
          <p:cNvSpPr/>
          <p:nvPr/>
        </p:nvSpPr>
        <p:spPr bwMode="auto">
          <a:xfrm>
            <a:off x="9128585" y="4184172"/>
            <a:ext cx="1544715" cy="913587"/>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Docs</a:t>
            </a:r>
          </a:p>
        </p:txBody>
      </p:sp>
      <p:sp>
        <p:nvSpPr>
          <p:cNvPr id="16" name="Flowchart: Document 15">
            <a:extLst>
              <a:ext uri="{FF2B5EF4-FFF2-40B4-BE49-F238E27FC236}">
                <a16:creationId xmlns:a16="http://schemas.microsoft.com/office/drawing/2014/main" id="{1EBCFAF0-65D5-4827-8570-3555AF0F53A9}"/>
              </a:ext>
            </a:extLst>
          </p:cNvPr>
          <p:cNvSpPr/>
          <p:nvPr/>
        </p:nvSpPr>
        <p:spPr bwMode="auto">
          <a:xfrm>
            <a:off x="10066660" y="5142640"/>
            <a:ext cx="1544715" cy="913587"/>
          </a:xfrm>
          <a:prstGeom prst="flowChartDocument">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FFFFF"/>
                </a:solidFill>
                <a:effectLst/>
                <a:uLnTx/>
                <a:uFillTx/>
                <a:latin typeface="Arial" charset="0"/>
              </a:rPr>
              <a:t>Etc</a:t>
            </a:r>
            <a:r>
              <a:rPr kumimoji="0" lang="en-US" sz="2000" b="0" i="0" u="none" strike="noStrike" kern="0" cap="none" spc="0" normalizeH="0" baseline="0" noProof="0" dirty="0">
                <a:ln>
                  <a:noFill/>
                </a:ln>
                <a:solidFill>
                  <a:srgbClr val="FFFFFF"/>
                </a:solidFill>
                <a:effectLst/>
                <a:uLnTx/>
                <a:uFillTx/>
                <a:latin typeface="Arial" charset="0"/>
              </a:rPr>
              <a:t>…</a:t>
            </a:r>
          </a:p>
        </p:txBody>
      </p:sp>
      <p:cxnSp>
        <p:nvCxnSpPr>
          <p:cNvPr id="17" name="Straight Connector 16">
            <a:extLst>
              <a:ext uri="{FF2B5EF4-FFF2-40B4-BE49-F238E27FC236}">
                <a16:creationId xmlns:a16="http://schemas.microsoft.com/office/drawing/2014/main" id="{BD6AE5EA-1D5C-486D-AE4D-B9AC55E5B3D8}"/>
              </a:ext>
            </a:extLst>
          </p:cNvPr>
          <p:cNvCxnSpPr>
            <a:cxnSpLocks/>
          </p:cNvCxnSpPr>
          <p:nvPr/>
        </p:nvCxnSpPr>
        <p:spPr bwMode="auto">
          <a:xfrm>
            <a:off x="2566879" y="2113506"/>
            <a:ext cx="2512381" cy="1200705"/>
          </a:xfrm>
          <a:prstGeom prst="line">
            <a:avLst/>
          </a:prstGeom>
          <a:solidFill>
            <a:srgbClr val="0061B2"/>
          </a:solidFill>
          <a:ln w="9525" cap="flat" cmpd="sng" algn="ctr">
            <a:solidFill>
              <a:srgbClr val="00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AC1E8A9-A096-40D2-80CB-1AE19A57F5B7}"/>
              </a:ext>
            </a:extLst>
          </p:cNvPr>
          <p:cNvCxnSpPr>
            <a:cxnSpLocks/>
          </p:cNvCxnSpPr>
          <p:nvPr/>
        </p:nvCxnSpPr>
        <p:spPr bwMode="auto">
          <a:xfrm flipV="1">
            <a:off x="2566879" y="4431461"/>
            <a:ext cx="2512381" cy="1561793"/>
          </a:xfrm>
          <a:prstGeom prst="line">
            <a:avLst/>
          </a:prstGeom>
          <a:solidFill>
            <a:srgbClr val="0061B2"/>
          </a:solidFill>
          <a:ln w="9525" cap="flat" cmpd="sng" algn="ctr">
            <a:solidFill>
              <a:srgbClr val="00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4310D2AB-C8B1-4F68-8F1F-9C88604369C9}"/>
              </a:ext>
            </a:extLst>
          </p:cNvPr>
          <p:cNvCxnSpPr/>
          <p:nvPr/>
        </p:nvCxnSpPr>
        <p:spPr bwMode="auto">
          <a:xfrm flipV="1">
            <a:off x="6925816" y="1056832"/>
            <a:ext cx="3140844" cy="2257379"/>
          </a:xfrm>
          <a:prstGeom prst="line">
            <a:avLst/>
          </a:prstGeom>
          <a:solidFill>
            <a:srgbClr val="0061B2"/>
          </a:solidFill>
          <a:ln w="9525" cap="flat" cmpd="sng" algn="ctr">
            <a:solidFill>
              <a:srgbClr val="00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B0EF555-09CA-4252-9742-8867EDF6AF87}"/>
              </a:ext>
            </a:extLst>
          </p:cNvPr>
          <p:cNvCxnSpPr/>
          <p:nvPr/>
        </p:nvCxnSpPr>
        <p:spPr bwMode="auto">
          <a:xfrm>
            <a:off x="6925816" y="4345868"/>
            <a:ext cx="3140844" cy="1647386"/>
          </a:xfrm>
          <a:prstGeom prst="line">
            <a:avLst/>
          </a:prstGeom>
          <a:solidFill>
            <a:srgbClr val="0061B2"/>
          </a:solidFill>
          <a:ln w="9525" cap="flat" cmpd="sng" algn="ctr">
            <a:solidFill>
              <a:srgbClr val="000000"/>
            </a:solidFill>
            <a:prstDash val="solid"/>
            <a:round/>
            <a:headEnd type="none" w="med" len="med"/>
            <a:tailEnd type="none" w="med" len="med"/>
          </a:ln>
          <a:effectLst/>
        </p:spPr>
      </p:cxnSp>
      <p:sp>
        <p:nvSpPr>
          <p:cNvPr id="21" name="Arrow: Right 20">
            <a:extLst>
              <a:ext uri="{FF2B5EF4-FFF2-40B4-BE49-F238E27FC236}">
                <a16:creationId xmlns:a16="http://schemas.microsoft.com/office/drawing/2014/main" id="{F8758F83-8D37-49C2-A37A-2355A73EA8A8}"/>
              </a:ext>
            </a:extLst>
          </p:cNvPr>
          <p:cNvSpPr/>
          <p:nvPr/>
        </p:nvSpPr>
        <p:spPr bwMode="auto">
          <a:xfrm>
            <a:off x="3961280" y="5322087"/>
            <a:ext cx="4231341" cy="406828"/>
          </a:xfrm>
          <a:prstGeom prst="rightArrow">
            <a:avLst/>
          </a:prstGeom>
          <a:solidFill>
            <a:srgbClr val="256DBC">
              <a:lumMod val="50000"/>
            </a:srgbClr>
          </a:solidFill>
          <a:ln w="9525"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7153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AC68-C5B4-4223-A5D0-31591D6E4EEB}"/>
              </a:ext>
            </a:extLst>
          </p:cNvPr>
          <p:cNvSpPr>
            <a:spLocks noGrp="1"/>
          </p:cNvSpPr>
          <p:nvPr>
            <p:ph type="title"/>
          </p:nvPr>
        </p:nvSpPr>
        <p:spPr>
          <a:xfrm>
            <a:off x="741484" y="1727933"/>
            <a:ext cx="10515600" cy="1325563"/>
          </a:xfrm>
        </p:spPr>
        <p:txBody>
          <a:bodyPr>
            <a:normAutofit fontScale="90000"/>
          </a:bodyPr>
          <a:lstStyle/>
          <a:p>
            <a:pPr marL="0" marR="0">
              <a:lnSpc>
                <a:spcPct val="107000"/>
              </a:lnSpc>
              <a:spcBef>
                <a:spcPts val="0"/>
              </a:spcBef>
              <a:spcAft>
                <a:spcPts val="80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Executable Hardware Programming Guides using PSS Register Library – Deep Dive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69315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5A81-4912-84F8-C159-D12BD2053BBB}"/>
              </a:ext>
            </a:extLst>
          </p:cNvPr>
          <p:cNvSpPr>
            <a:spLocks noGrp="1"/>
          </p:cNvSpPr>
          <p:nvPr>
            <p:ph type="title"/>
          </p:nvPr>
        </p:nvSpPr>
        <p:spPr>
          <a:xfrm>
            <a:off x="54653" y="-124814"/>
            <a:ext cx="6743438" cy="786705"/>
          </a:xfrm>
        </p:spPr>
        <p:txBody>
          <a:bodyPr vert="horz" lIns="91440" tIns="45720" rIns="91440" bIns="45720" rtlCol="0" anchor="b">
            <a:normAutofit/>
          </a:bodyPr>
          <a:lstStyle/>
          <a:p>
            <a:pPr algn="ctr"/>
            <a:r>
              <a:rPr lang="en-US" sz="3600"/>
              <a:t>Natural Language vs PSS sequence</a:t>
            </a:r>
          </a:p>
        </p:txBody>
      </p:sp>
      <p:pic>
        <p:nvPicPr>
          <p:cNvPr id="5" name="Graphic 4">
            <a:extLst>
              <a:ext uri="{FF2B5EF4-FFF2-40B4-BE49-F238E27FC236}">
                <a16:creationId xmlns:a16="http://schemas.microsoft.com/office/drawing/2014/main" id="{12424F72-E89A-69AA-1798-50621B1538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3760" y="661891"/>
            <a:ext cx="4989355" cy="4707855"/>
          </a:xfrm>
          <a:prstGeom prst="rect">
            <a:avLst/>
          </a:prstGeom>
        </p:spPr>
      </p:pic>
      <p:pic>
        <p:nvPicPr>
          <p:cNvPr id="4" name="Picture 3">
            <a:extLst>
              <a:ext uri="{FF2B5EF4-FFF2-40B4-BE49-F238E27FC236}">
                <a16:creationId xmlns:a16="http://schemas.microsoft.com/office/drawing/2014/main" id="{129B336F-F146-13E1-3330-60EB93733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80" y="1113765"/>
            <a:ext cx="5845867" cy="3355960"/>
          </a:xfrm>
          <a:prstGeom prst="rect">
            <a:avLst/>
          </a:prstGeom>
        </p:spPr>
      </p:pic>
      <p:grpSp>
        <p:nvGrpSpPr>
          <p:cNvPr id="7" name="Group 6">
            <a:extLst>
              <a:ext uri="{FF2B5EF4-FFF2-40B4-BE49-F238E27FC236}">
                <a16:creationId xmlns:a16="http://schemas.microsoft.com/office/drawing/2014/main" id="{B0F380AC-9202-53E9-8D39-90E7C2AC75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B9334AC3-F97B-AAEB-193C-D6FEF2851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F0F8F8-6D3A-38F2-F9D7-AA175316B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15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A870-1100-B67B-22AC-476CB76D0C25}"/>
              </a:ext>
            </a:extLst>
          </p:cNvPr>
          <p:cNvSpPr>
            <a:spLocks noGrp="1"/>
          </p:cNvSpPr>
          <p:nvPr>
            <p:ph type="title"/>
          </p:nvPr>
        </p:nvSpPr>
        <p:spPr>
          <a:xfrm>
            <a:off x="136686" y="234790"/>
            <a:ext cx="10515600" cy="542969"/>
          </a:xfrm>
        </p:spPr>
        <p:txBody>
          <a:bodyPr>
            <a:normAutofit fontScale="90000"/>
          </a:bodyPr>
          <a:lstStyle/>
          <a:p>
            <a:r>
              <a:rPr lang="en-US" dirty="0"/>
              <a:t>Key PSS Sequence Highlights</a:t>
            </a:r>
          </a:p>
        </p:txBody>
      </p:sp>
      <p:sp>
        <p:nvSpPr>
          <p:cNvPr id="3" name="Content Placeholder 2">
            <a:extLst>
              <a:ext uri="{FF2B5EF4-FFF2-40B4-BE49-F238E27FC236}">
                <a16:creationId xmlns:a16="http://schemas.microsoft.com/office/drawing/2014/main" id="{8D23045C-32B0-2F40-009E-FEE982635FA9}"/>
              </a:ext>
            </a:extLst>
          </p:cNvPr>
          <p:cNvSpPr>
            <a:spLocks noGrp="1"/>
          </p:cNvSpPr>
          <p:nvPr>
            <p:ph idx="1"/>
          </p:nvPr>
        </p:nvSpPr>
        <p:spPr>
          <a:xfrm>
            <a:off x="478746" y="1126233"/>
            <a:ext cx="4963509" cy="1024781"/>
          </a:xfrm>
        </p:spPr>
        <p:txBody>
          <a:bodyPr>
            <a:noAutofit/>
          </a:bodyPr>
          <a:lstStyle/>
          <a:p>
            <a:pPr>
              <a:lnSpc>
                <a:spcPct val="100000"/>
              </a:lnSpc>
            </a:pPr>
            <a:r>
              <a:rPr lang="en-US" sz="1600" dirty="0"/>
              <a:t>Imported target functions Allow standardized prototype</a:t>
            </a:r>
          </a:p>
          <a:p>
            <a:pPr lvl="1">
              <a:lnSpc>
                <a:spcPct val="100000"/>
              </a:lnSpc>
            </a:pPr>
            <a:r>
              <a:rPr lang="en-US" sz="1600" dirty="0"/>
              <a:t>Type mapping from PSS to target language</a:t>
            </a:r>
          </a:p>
          <a:p>
            <a:pPr lvl="1">
              <a:lnSpc>
                <a:spcPct val="100000"/>
              </a:lnSpc>
            </a:pPr>
            <a:r>
              <a:rPr lang="en-US" sz="1600" dirty="0"/>
              <a:t>Commonly used functions could be standardized in a package</a:t>
            </a:r>
          </a:p>
        </p:txBody>
      </p:sp>
      <p:pic>
        <p:nvPicPr>
          <p:cNvPr id="5" name="Picture 4">
            <a:extLst>
              <a:ext uri="{FF2B5EF4-FFF2-40B4-BE49-F238E27FC236}">
                <a16:creationId xmlns:a16="http://schemas.microsoft.com/office/drawing/2014/main" id="{14C90554-DE2D-463F-EF07-998E807493F3}"/>
              </a:ext>
            </a:extLst>
          </p:cNvPr>
          <p:cNvPicPr>
            <a:picLocks noChangeAspect="1"/>
          </p:cNvPicPr>
          <p:nvPr/>
        </p:nvPicPr>
        <p:blipFill>
          <a:blip r:embed="rId2"/>
          <a:stretch>
            <a:fillRect/>
          </a:stretch>
        </p:blipFill>
        <p:spPr>
          <a:xfrm>
            <a:off x="6056524" y="660840"/>
            <a:ext cx="4595762" cy="1118777"/>
          </a:xfrm>
          <a:prstGeom prst="rect">
            <a:avLst/>
          </a:prstGeom>
        </p:spPr>
      </p:pic>
      <p:sp>
        <p:nvSpPr>
          <p:cNvPr id="6" name="Content Placeholder 2">
            <a:extLst>
              <a:ext uri="{FF2B5EF4-FFF2-40B4-BE49-F238E27FC236}">
                <a16:creationId xmlns:a16="http://schemas.microsoft.com/office/drawing/2014/main" id="{2A07477B-3302-A71C-EFFA-E2EB7B45497B}"/>
              </a:ext>
            </a:extLst>
          </p:cNvPr>
          <p:cNvSpPr txBox="1">
            <a:spLocks/>
          </p:cNvSpPr>
          <p:nvPr/>
        </p:nvSpPr>
        <p:spPr>
          <a:xfrm>
            <a:off x="478746" y="2674993"/>
            <a:ext cx="4150008" cy="98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Control flow</a:t>
            </a:r>
          </a:p>
          <a:p>
            <a:pPr lvl="1"/>
            <a:r>
              <a:rPr lang="en-US" sz="1600" dirty="0"/>
              <a:t>Gen/solve time control</a:t>
            </a:r>
          </a:p>
          <a:p>
            <a:pPr lvl="1"/>
            <a:r>
              <a:rPr lang="en-US" sz="1600" dirty="0"/>
              <a:t>Run time control</a:t>
            </a:r>
          </a:p>
        </p:txBody>
      </p:sp>
      <p:pic>
        <p:nvPicPr>
          <p:cNvPr id="8" name="Picture 7">
            <a:extLst>
              <a:ext uri="{FF2B5EF4-FFF2-40B4-BE49-F238E27FC236}">
                <a16:creationId xmlns:a16="http://schemas.microsoft.com/office/drawing/2014/main" id="{5C61312F-94EE-1279-71F3-C0187E09F25C}"/>
              </a:ext>
            </a:extLst>
          </p:cNvPr>
          <p:cNvPicPr>
            <a:picLocks noChangeAspect="1"/>
          </p:cNvPicPr>
          <p:nvPr/>
        </p:nvPicPr>
        <p:blipFill>
          <a:blip r:embed="rId3"/>
          <a:stretch>
            <a:fillRect/>
          </a:stretch>
        </p:blipFill>
        <p:spPr>
          <a:xfrm>
            <a:off x="5764874" y="2301003"/>
            <a:ext cx="5038762" cy="609604"/>
          </a:xfrm>
          <a:prstGeom prst="rect">
            <a:avLst/>
          </a:prstGeom>
        </p:spPr>
      </p:pic>
      <p:pic>
        <p:nvPicPr>
          <p:cNvPr id="10" name="Picture 9">
            <a:extLst>
              <a:ext uri="{FF2B5EF4-FFF2-40B4-BE49-F238E27FC236}">
                <a16:creationId xmlns:a16="http://schemas.microsoft.com/office/drawing/2014/main" id="{723B8641-4EF9-FE2F-71F9-D3B6F4BE986F}"/>
              </a:ext>
            </a:extLst>
          </p:cNvPr>
          <p:cNvPicPr>
            <a:picLocks noChangeAspect="1"/>
          </p:cNvPicPr>
          <p:nvPr/>
        </p:nvPicPr>
        <p:blipFill>
          <a:blip r:embed="rId4"/>
          <a:stretch>
            <a:fillRect/>
          </a:stretch>
        </p:blipFill>
        <p:spPr>
          <a:xfrm>
            <a:off x="5764874" y="3039378"/>
            <a:ext cx="5038762" cy="616252"/>
          </a:xfrm>
          <a:prstGeom prst="rect">
            <a:avLst/>
          </a:prstGeom>
        </p:spPr>
      </p:pic>
      <p:sp>
        <p:nvSpPr>
          <p:cNvPr id="11" name="Content Placeholder 2">
            <a:extLst>
              <a:ext uri="{FF2B5EF4-FFF2-40B4-BE49-F238E27FC236}">
                <a16:creationId xmlns:a16="http://schemas.microsoft.com/office/drawing/2014/main" id="{2E2D4966-CFC5-3D85-2EF7-F6400F67D7F3}"/>
              </a:ext>
            </a:extLst>
          </p:cNvPr>
          <p:cNvSpPr txBox="1">
            <a:spLocks/>
          </p:cNvSpPr>
          <p:nvPr/>
        </p:nvSpPr>
        <p:spPr>
          <a:xfrm>
            <a:off x="478746" y="3955345"/>
            <a:ext cx="4150008" cy="980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Product configuration</a:t>
            </a:r>
          </a:p>
          <a:p>
            <a:pPr lvl="1"/>
            <a:r>
              <a:rPr lang="en-US" sz="1600" dirty="0"/>
              <a:t>Extensions allow appropriate definitions of the package to be loaded</a:t>
            </a:r>
          </a:p>
        </p:txBody>
      </p:sp>
      <p:pic>
        <p:nvPicPr>
          <p:cNvPr id="13" name="Picture 12">
            <a:extLst>
              <a:ext uri="{FF2B5EF4-FFF2-40B4-BE49-F238E27FC236}">
                <a16:creationId xmlns:a16="http://schemas.microsoft.com/office/drawing/2014/main" id="{AD7C7E71-00E9-2316-55FD-84FFEA695DCB}"/>
              </a:ext>
            </a:extLst>
          </p:cNvPr>
          <p:cNvPicPr>
            <a:picLocks noChangeAspect="1"/>
          </p:cNvPicPr>
          <p:nvPr/>
        </p:nvPicPr>
        <p:blipFill>
          <a:blip r:embed="rId5"/>
          <a:stretch>
            <a:fillRect/>
          </a:stretch>
        </p:blipFill>
        <p:spPr>
          <a:xfrm>
            <a:off x="5115547" y="4081680"/>
            <a:ext cx="2933721" cy="857256"/>
          </a:xfrm>
          <a:prstGeom prst="rect">
            <a:avLst/>
          </a:prstGeom>
        </p:spPr>
      </p:pic>
      <p:pic>
        <p:nvPicPr>
          <p:cNvPr id="15" name="Picture 14">
            <a:extLst>
              <a:ext uri="{FF2B5EF4-FFF2-40B4-BE49-F238E27FC236}">
                <a16:creationId xmlns:a16="http://schemas.microsoft.com/office/drawing/2014/main" id="{EDC66DA3-234C-C78E-66FF-630E87600BBA}"/>
              </a:ext>
            </a:extLst>
          </p:cNvPr>
          <p:cNvPicPr>
            <a:picLocks noChangeAspect="1"/>
          </p:cNvPicPr>
          <p:nvPr/>
        </p:nvPicPr>
        <p:blipFill>
          <a:blip r:embed="rId6"/>
          <a:stretch>
            <a:fillRect/>
          </a:stretch>
        </p:blipFill>
        <p:spPr>
          <a:xfrm>
            <a:off x="8149300" y="4078727"/>
            <a:ext cx="3204500" cy="857255"/>
          </a:xfrm>
          <a:prstGeom prst="rect">
            <a:avLst/>
          </a:prstGeom>
        </p:spPr>
      </p:pic>
    </p:spTree>
    <p:extLst>
      <p:ext uri="{BB962C8B-B14F-4D97-AF65-F5344CB8AC3E}">
        <p14:creationId xmlns:p14="http://schemas.microsoft.com/office/powerpoint/2010/main" val="166506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CDD2-1FA1-9A83-F414-A88A6DFA56C2}"/>
              </a:ext>
            </a:extLst>
          </p:cNvPr>
          <p:cNvSpPr>
            <a:spLocks noGrp="1"/>
          </p:cNvSpPr>
          <p:nvPr>
            <p:ph type="title"/>
          </p:nvPr>
        </p:nvSpPr>
        <p:spPr>
          <a:xfrm>
            <a:off x="216927" y="-808"/>
            <a:ext cx="10515600" cy="1325563"/>
          </a:xfrm>
        </p:spPr>
        <p:txBody>
          <a:bodyPr/>
          <a:lstStyle/>
          <a:p>
            <a:r>
              <a:rPr lang="en-US" dirty="0"/>
              <a:t>Compound sequences</a:t>
            </a:r>
          </a:p>
        </p:txBody>
      </p:sp>
      <p:sp>
        <p:nvSpPr>
          <p:cNvPr id="3" name="Content Placeholder 2">
            <a:extLst>
              <a:ext uri="{FF2B5EF4-FFF2-40B4-BE49-F238E27FC236}">
                <a16:creationId xmlns:a16="http://schemas.microsoft.com/office/drawing/2014/main" id="{82CF0A78-D658-1D99-179B-E2455D79AD07}"/>
              </a:ext>
            </a:extLst>
          </p:cNvPr>
          <p:cNvSpPr>
            <a:spLocks noGrp="1"/>
          </p:cNvSpPr>
          <p:nvPr>
            <p:ph idx="1"/>
          </p:nvPr>
        </p:nvSpPr>
        <p:spPr>
          <a:xfrm>
            <a:off x="5435950" y="1213928"/>
            <a:ext cx="5678214" cy="3938260"/>
          </a:xfrm>
        </p:spPr>
        <p:txBody>
          <a:bodyPr/>
          <a:lstStyle/>
          <a:p>
            <a:r>
              <a:rPr lang="en-US" dirty="0" err="1"/>
              <a:t>Bringup_clk_ctl</a:t>
            </a:r>
            <a:r>
              <a:rPr lang="en-US" dirty="0"/>
              <a:t> is constructed using building block actions</a:t>
            </a:r>
          </a:p>
          <a:p>
            <a:pPr lvl="1"/>
            <a:r>
              <a:rPr lang="en-US" dirty="0"/>
              <a:t>Ability to express sequencing order</a:t>
            </a:r>
          </a:p>
          <a:p>
            <a:pPr lvl="1"/>
            <a:r>
              <a:rPr lang="en-US" dirty="0"/>
              <a:t>Control configurable values of underlying actions </a:t>
            </a:r>
          </a:p>
        </p:txBody>
      </p:sp>
      <p:pic>
        <p:nvPicPr>
          <p:cNvPr id="5" name="Picture 4">
            <a:extLst>
              <a:ext uri="{FF2B5EF4-FFF2-40B4-BE49-F238E27FC236}">
                <a16:creationId xmlns:a16="http://schemas.microsoft.com/office/drawing/2014/main" id="{DFE93759-403C-5972-938C-F2613A952CCC}"/>
              </a:ext>
            </a:extLst>
          </p:cNvPr>
          <p:cNvPicPr>
            <a:picLocks noChangeAspect="1"/>
          </p:cNvPicPr>
          <p:nvPr/>
        </p:nvPicPr>
        <p:blipFill>
          <a:blip r:embed="rId3"/>
          <a:stretch>
            <a:fillRect/>
          </a:stretch>
        </p:blipFill>
        <p:spPr>
          <a:xfrm>
            <a:off x="109722" y="1413041"/>
            <a:ext cx="4945022" cy="2887791"/>
          </a:xfrm>
          <a:prstGeom prst="rect">
            <a:avLst/>
          </a:prstGeom>
        </p:spPr>
      </p:pic>
    </p:spTree>
    <p:extLst>
      <p:ext uri="{BB962C8B-B14F-4D97-AF65-F5344CB8AC3E}">
        <p14:creationId xmlns:p14="http://schemas.microsoft.com/office/powerpoint/2010/main" val="289343189"/>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5F59-290E-C75F-4851-D3871BF71B99}"/>
              </a:ext>
            </a:extLst>
          </p:cNvPr>
          <p:cNvSpPr>
            <a:spLocks noGrp="1"/>
          </p:cNvSpPr>
          <p:nvPr>
            <p:ph type="title"/>
          </p:nvPr>
        </p:nvSpPr>
        <p:spPr>
          <a:xfrm>
            <a:off x="308479" y="0"/>
            <a:ext cx="10515600" cy="1325563"/>
          </a:xfrm>
        </p:spPr>
        <p:txBody>
          <a:bodyPr/>
          <a:lstStyle/>
          <a:p>
            <a:r>
              <a:rPr lang="en-US" dirty="0"/>
              <a:t>Native PSS Scenario integration</a:t>
            </a:r>
          </a:p>
        </p:txBody>
      </p:sp>
      <p:pic>
        <p:nvPicPr>
          <p:cNvPr id="7" name="Picture 6">
            <a:extLst>
              <a:ext uri="{FF2B5EF4-FFF2-40B4-BE49-F238E27FC236}">
                <a16:creationId xmlns:a16="http://schemas.microsoft.com/office/drawing/2014/main" id="{853DE5E8-18E8-D483-0BC5-081898A4DE45}"/>
              </a:ext>
            </a:extLst>
          </p:cNvPr>
          <p:cNvPicPr>
            <a:picLocks noChangeAspect="1"/>
          </p:cNvPicPr>
          <p:nvPr/>
        </p:nvPicPr>
        <p:blipFill>
          <a:blip r:embed="rId2"/>
          <a:stretch>
            <a:fillRect/>
          </a:stretch>
        </p:blipFill>
        <p:spPr>
          <a:xfrm>
            <a:off x="308479" y="962436"/>
            <a:ext cx="6407954" cy="4700538"/>
          </a:xfrm>
          <a:prstGeom prst="rect">
            <a:avLst/>
          </a:prstGeom>
        </p:spPr>
      </p:pic>
      <p:sp>
        <p:nvSpPr>
          <p:cNvPr id="8" name="TextBox 7">
            <a:extLst>
              <a:ext uri="{FF2B5EF4-FFF2-40B4-BE49-F238E27FC236}">
                <a16:creationId xmlns:a16="http://schemas.microsoft.com/office/drawing/2014/main" id="{AB903732-E874-A1A5-11FA-9A1FE0816B0F}"/>
              </a:ext>
            </a:extLst>
          </p:cNvPr>
          <p:cNvSpPr txBox="1"/>
          <p:nvPr/>
        </p:nvSpPr>
        <p:spPr>
          <a:xfrm>
            <a:off x="6993583" y="1065749"/>
            <a:ext cx="4313446" cy="4524315"/>
          </a:xfrm>
          <a:prstGeom prst="rect">
            <a:avLst/>
          </a:prstGeom>
          <a:noFill/>
        </p:spPr>
        <p:txBody>
          <a:bodyPr wrap="square" rtlCol="0">
            <a:spAutoFit/>
          </a:bodyPr>
          <a:lstStyle/>
          <a:p>
            <a:pPr marL="285750" indent="-285750">
              <a:buFont typeface="Arial" panose="020B0604020202020204" pitchFamily="34" charset="0"/>
              <a:buChar char="•"/>
            </a:pPr>
            <a:r>
              <a:rPr lang="en-US" dirty="0" err="1"/>
              <a:t>Pll_module_c</a:t>
            </a:r>
            <a:r>
              <a:rPr lang="en-US" dirty="0"/>
              <a:t> is the component containing the programming sequence definition</a:t>
            </a:r>
          </a:p>
          <a:p>
            <a:pPr marL="742950" lvl="1" indent="-285750">
              <a:buFont typeface="Arial" panose="020B0604020202020204" pitchFamily="34" charset="0"/>
              <a:buChar char="•"/>
            </a:pPr>
            <a:r>
              <a:rPr lang="en-US" dirty="0"/>
              <a:t>represented by the action </a:t>
            </a:r>
            <a:r>
              <a:rPr lang="en-US" dirty="0" err="1"/>
              <a:t>program_pll</a:t>
            </a:r>
            <a:endParaRPr lang="en-US" dirty="0"/>
          </a:p>
          <a:p>
            <a:pPr marL="742950" lvl="1" indent="-285750">
              <a:buFont typeface="Arial" panose="020B0604020202020204" pitchFamily="34" charset="0"/>
              <a:buChar char="•"/>
            </a:pPr>
            <a:r>
              <a:rPr lang="en-US" dirty="0"/>
              <a:t>Implemented using </a:t>
            </a:r>
            <a:r>
              <a:rPr lang="en-US" dirty="0" err="1"/>
              <a:t>pss_reg</a:t>
            </a:r>
            <a:r>
              <a:rPr lang="en-US" dirty="0"/>
              <a:t> as seen earlier</a:t>
            </a:r>
          </a:p>
          <a:p>
            <a:pPr marL="285750" indent="-285750">
              <a:buFont typeface="Arial" panose="020B0604020202020204" pitchFamily="34" charset="0"/>
              <a:buChar char="•"/>
            </a:pPr>
            <a:r>
              <a:rPr lang="en-US" dirty="0" err="1"/>
              <a:t>Processor_core_c</a:t>
            </a:r>
            <a:r>
              <a:rPr lang="en-US" dirty="0"/>
              <a:t> is a component that represents a proc IP in the system</a:t>
            </a:r>
          </a:p>
          <a:p>
            <a:pPr marL="742950" lvl="1" indent="-285750">
              <a:buFont typeface="Arial" panose="020B0604020202020204" pitchFamily="34" charset="0"/>
              <a:buChar char="•"/>
            </a:pPr>
            <a:r>
              <a:rPr lang="en-US" dirty="0"/>
              <a:t>Contains actions to perform </a:t>
            </a:r>
            <a:r>
              <a:rPr lang="en-US" dirty="0" err="1"/>
              <a:t>data_traffic</a:t>
            </a:r>
            <a:endParaRPr lang="en-US" dirty="0"/>
          </a:p>
          <a:p>
            <a:pPr marL="285750" indent="-285750">
              <a:buFont typeface="Arial" panose="020B0604020202020204" pitchFamily="34" charset="0"/>
              <a:buChar char="•"/>
            </a:pPr>
            <a:r>
              <a:rPr lang="en-US" dirty="0" err="1"/>
              <a:t>Data_path_x_freq_switch</a:t>
            </a:r>
            <a:endParaRPr lang="en-US" dirty="0"/>
          </a:p>
          <a:p>
            <a:pPr marL="742950" lvl="1" indent="-285750">
              <a:buFont typeface="Arial" panose="020B0604020202020204" pitchFamily="34" charset="0"/>
              <a:buChar char="•"/>
            </a:pPr>
            <a:r>
              <a:rPr lang="en-US" dirty="0"/>
              <a:t>Represents the scenario action</a:t>
            </a:r>
          </a:p>
          <a:p>
            <a:pPr marL="742950" lvl="1" indent="-285750">
              <a:buFont typeface="Arial" panose="020B0604020202020204" pitchFamily="34" charset="0"/>
              <a:buChar char="•"/>
            </a:pPr>
            <a:r>
              <a:rPr lang="en-US" dirty="0"/>
              <a:t>This is the action that is solved and code generated that is run on a target platform</a:t>
            </a:r>
          </a:p>
        </p:txBody>
      </p:sp>
    </p:spTree>
    <p:extLst>
      <p:ext uri="{BB962C8B-B14F-4D97-AF65-F5344CB8AC3E}">
        <p14:creationId xmlns:p14="http://schemas.microsoft.com/office/powerpoint/2010/main" val="371144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726B-883B-C165-C704-365ECFFFCC42}"/>
              </a:ext>
            </a:extLst>
          </p:cNvPr>
          <p:cNvSpPr>
            <a:spLocks noGrp="1"/>
          </p:cNvSpPr>
          <p:nvPr>
            <p:ph type="title"/>
          </p:nvPr>
        </p:nvSpPr>
        <p:spPr>
          <a:xfrm>
            <a:off x="397817" y="3538"/>
            <a:ext cx="10515600" cy="1325563"/>
          </a:xfrm>
        </p:spPr>
        <p:txBody>
          <a:bodyPr/>
          <a:lstStyle/>
          <a:p>
            <a:r>
              <a:rPr lang="en-US" dirty="0"/>
              <a:t>PSS export </a:t>
            </a:r>
          </a:p>
        </p:txBody>
      </p:sp>
      <p:pic>
        <p:nvPicPr>
          <p:cNvPr id="5" name="Content Placeholder 4">
            <a:extLst>
              <a:ext uri="{FF2B5EF4-FFF2-40B4-BE49-F238E27FC236}">
                <a16:creationId xmlns:a16="http://schemas.microsoft.com/office/drawing/2014/main" id="{C4693348-9D3A-85B8-7792-0186CFD5346F}"/>
              </a:ext>
            </a:extLst>
          </p:cNvPr>
          <p:cNvPicPr>
            <a:picLocks noGrp="1" noChangeAspect="1"/>
          </p:cNvPicPr>
          <p:nvPr>
            <p:ph idx="1"/>
          </p:nvPr>
        </p:nvPicPr>
        <p:blipFill>
          <a:blip r:embed="rId2"/>
          <a:stretch>
            <a:fillRect/>
          </a:stretch>
        </p:blipFill>
        <p:spPr>
          <a:xfrm>
            <a:off x="1324917" y="1706079"/>
            <a:ext cx="6879457" cy="766086"/>
          </a:xfrm>
        </p:spPr>
      </p:pic>
      <p:sp>
        <p:nvSpPr>
          <p:cNvPr id="6" name="TextBox 5">
            <a:extLst>
              <a:ext uri="{FF2B5EF4-FFF2-40B4-BE49-F238E27FC236}">
                <a16:creationId xmlns:a16="http://schemas.microsoft.com/office/drawing/2014/main" id="{2E8CB7C7-9260-F823-EEB3-B7DEF2E9A36C}"/>
              </a:ext>
            </a:extLst>
          </p:cNvPr>
          <p:cNvSpPr txBox="1"/>
          <p:nvPr/>
        </p:nvSpPr>
        <p:spPr>
          <a:xfrm>
            <a:off x="3909848" y="2721510"/>
            <a:ext cx="6950142"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Export is the ability PSS provides to convert an action into an API</a:t>
            </a:r>
          </a:p>
          <a:p>
            <a:pPr marL="742950" lvl="1" indent="-285750">
              <a:buFont typeface="Arial" panose="020B0604020202020204" pitchFamily="34" charset="0"/>
              <a:buChar char="•"/>
            </a:pPr>
            <a:r>
              <a:rPr lang="en-US" dirty="0"/>
              <a:t>Enables use of the PSS described sequences in non-PSS environments</a:t>
            </a:r>
          </a:p>
          <a:p>
            <a:pPr marL="285750" indent="-285750">
              <a:buFont typeface="Arial" panose="020B0604020202020204" pitchFamily="34" charset="0"/>
              <a:buChar char="•"/>
            </a:pPr>
            <a:r>
              <a:rPr lang="en-US" dirty="0"/>
              <a:t>The export statement specifies the rules for the export </a:t>
            </a:r>
          </a:p>
          <a:p>
            <a:pPr marL="742950" lvl="1" indent="-285750">
              <a:buFont typeface="Arial" panose="020B0604020202020204" pitchFamily="34" charset="0"/>
              <a:buChar char="•"/>
            </a:pPr>
            <a:r>
              <a:rPr lang="en-US" dirty="0"/>
              <a:t>Function prototype</a:t>
            </a:r>
          </a:p>
          <a:p>
            <a:pPr marL="285750" indent="-285750">
              <a:buFont typeface="Arial" panose="020B0604020202020204" pitchFamily="34" charset="0"/>
              <a:buChar char="•"/>
            </a:pPr>
            <a:r>
              <a:rPr lang="en-US" dirty="0"/>
              <a:t>Argument list</a:t>
            </a:r>
          </a:p>
          <a:p>
            <a:pPr marL="742950" lvl="1" indent="-285750">
              <a:buFont typeface="Arial" panose="020B0604020202020204" pitchFamily="34" charset="0"/>
              <a:buChar char="•"/>
            </a:pPr>
            <a:r>
              <a:rPr lang="en-US" dirty="0"/>
              <a:t>subset of the action attributes</a:t>
            </a:r>
          </a:p>
          <a:p>
            <a:pPr marL="742950" lvl="1" indent="-285750">
              <a:buFont typeface="Arial" panose="020B0604020202020204" pitchFamily="34" charset="0"/>
              <a:buChar char="•"/>
            </a:pPr>
            <a:r>
              <a:rPr lang="en-US" dirty="0"/>
              <a:t>argument attributes are unsolved during export</a:t>
            </a:r>
          </a:p>
          <a:p>
            <a:pPr marL="742950" lvl="1" indent="-285750">
              <a:buFont typeface="Arial" panose="020B0604020202020204" pitchFamily="34" charset="0"/>
              <a:buChar char="•"/>
            </a:pPr>
            <a:r>
              <a:rPr lang="en-US" dirty="0"/>
              <a:t>non argument attributes are solved as per constraints</a:t>
            </a:r>
          </a:p>
          <a:p>
            <a:pPr marL="285750" indent="-285750">
              <a:buFont typeface="Arial" panose="020B0604020202020204" pitchFamily="34" charset="0"/>
              <a:buChar char="•"/>
            </a:pPr>
            <a:r>
              <a:rPr lang="en-US" dirty="0"/>
              <a:t>Action to be exported</a:t>
            </a:r>
          </a:p>
          <a:p>
            <a:pPr marL="742950" lvl="1" indent="-285750">
              <a:buFont typeface="Arial" panose="020B0604020202020204" pitchFamily="34" charset="0"/>
              <a:buChar char="•"/>
            </a:pPr>
            <a:r>
              <a:rPr lang="en-US" dirty="0"/>
              <a:t>Action could be atomic or compound</a:t>
            </a:r>
          </a:p>
        </p:txBody>
      </p:sp>
      <p:sp>
        <p:nvSpPr>
          <p:cNvPr id="7" name="TextBox 6">
            <a:extLst>
              <a:ext uri="{FF2B5EF4-FFF2-40B4-BE49-F238E27FC236}">
                <a16:creationId xmlns:a16="http://schemas.microsoft.com/office/drawing/2014/main" id="{EAD05486-D4EE-A581-5E38-D292DFDA8647}"/>
              </a:ext>
            </a:extLst>
          </p:cNvPr>
          <p:cNvSpPr txBox="1"/>
          <p:nvPr/>
        </p:nvSpPr>
        <p:spPr>
          <a:xfrm>
            <a:off x="1802088" y="2721510"/>
            <a:ext cx="1149831"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Function prototype</a:t>
            </a:r>
          </a:p>
        </p:txBody>
      </p:sp>
      <p:cxnSp>
        <p:nvCxnSpPr>
          <p:cNvPr id="9" name="Straight Arrow Connector 8">
            <a:extLst>
              <a:ext uri="{FF2B5EF4-FFF2-40B4-BE49-F238E27FC236}">
                <a16:creationId xmlns:a16="http://schemas.microsoft.com/office/drawing/2014/main" id="{5AEEBBAC-0317-06E0-F8EA-C49AD800006E}"/>
              </a:ext>
            </a:extLst>
          </p:cNvPr>
          <p:cNvCxnSpPr>
            <a:cxnSpLocks/>
          </p:cNvCxnSpPr>
          <p:nvPr/>
        </p:nvCxnSpPr>
        <p:spPr>
          <a:xfrm flipV="1">
            <a:off x="2408971" y="2352215"/>
            <a:ext cx="1368447" cy="3729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6D42D3A-9131-8C96-52C5-1CADB0F81507}"/>
              </a:ext>
            </a:extLst>
          </p:cNvPr>
          <p:cNvSpPr txBox="1"/>
          <p:nvPr/>
        </p:nvSpPr>
        <p:spPr>
          <a:xfrm>
            <a:off x="5655617" y="806708"/>
            <a:ext cx="2136228"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Argument list and argument type</a:t>
            </a:r>
          </a:p>
        </p:txBody>
      </p:sp>
      <p:cxnSp>
        <p:nvCxnSpPr>
          <p:cNvPr id="11" name="Straight Arrow Connector 10">
            <a:extLst>
              <a:ext uri="{FF2B5EF4-FFF2-40B4-BE49-F238E27FC236}">
                <a16:creationId xmlns:a16="http://schemas.microsoft.com/office/drawing/2014/main" id="{36622445-33E7-5DCC-0C60-61CDFC33A375}"/>
              </a:ext>
            </a:extLst>
          </p:cNvPr>
          <p:cNvCxnSpPr>
            <a:cxnSpLocks/>
            <a:stCxn id="10" idx="2"/>
          </p:cNvCxnSpPr>
          <p:nvPr/>
        </p:nvCxnSpPr>
        <p:spPr>
          <a:xfrm flipH="1">
            <a:off x="4836861" y="1453039"/>
            <a:ext cx="1886870" cy="41990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DAB14B-EAE3-773B-4D80-EB65731C9368}"/>
              </a:ext>
            </a:extLst>
          </p:cNvPr>
          <p:cNvSpPr txBox="1"/>
          <p:nvPr/>
        </p:nvSpPr>
        <p:spPr>
          <a:xfrm>
            <a:off x="2731378" y="1168556"/>
            <a:ext cx="180331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Action name</a:t>
            </a:r>
          </a:p>
        </p:txBody>
      </p:sp>
      <p:cxnSp>
        <p:nvCxnSpPr>
          <p:cNvPr id="17" name="Straight Arrow Connector 16">
            <a:extLst>
              <a:ext uri="{FF2B5EF4-FFF2-40B4-BE49-F238E27FC236}">
                <a16:creationId xmlns:a16="http://schemas.microsoft.com/office/drawing/2014/main" id="{6140B883-367B-A9D2-B646-48CF44F36881}"/>
              </a:ext>
            </a:extLst>
          </p:cNvPr>
          <p:cNvCxnSpPr>
            <a:cxnSpLocks/>
          </p:cNvCxnSpPr>
          <p:nvPr/>
        </p:nvCxnSpPr>
        <p:spPr>
          <a:xfrm>
            <a:off x="3356218" y="1555333"/>
            <a:ext cx="553630" cy="3176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30A61DC-A970-C4F9-30D5-CF34CFCE0F03}"/>
              </a:ext>
            </a:extLst>
          </p:cNvPr>
          <p:cNvSpPr txBox="1"/>
          <p:nvPr/>
        </p:nvSpPr>
        <p:spPr>
          <a:xfrm>
            <a:off x="376928" y="1144435"/>
            <a:ext cx="180331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Export statement</a:t>
            </a:r>
          </a:p>
        </p:txBody>
      </p:sp>
      <p:cxnSp>
        <p:nvCxnSpPr>
          <p:cNvPr id="22" name="Straight Arrow Connector 21">
            <a:extLst>
              <a:ext uri="{FF2B5EF4-FFF2-40B4-BE49-F238E27FC236}">
                <a16:creationId xmlns:a16="http://schemas.microsoft.com/office/drawing/2014/main" id="{F547E944-EDB4-E9BF-B997-4A5D1760D04B}"/>
              </a:ext>
            </a:extLst>
          </p:cNvPr>
          <p:cNvCxnSpPr>
            <a:cxnSpLocks/>
            <a:stCxn id="21" idx="2"/>
          </p:cNvCxnSpPr>
          <p:nvPr/>
        </p:nvCxnSpPr>
        <p:spPr>
          <a:xfrm>
            <a:off x="1278583" y="1513767"/>
            <a:ext cx="523505" cy="3707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86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8700-B35A-9DC2-37ED-F1B32B194009}"/>
              </a:ext>
            </a:extLst>
          </p:cNvPr>
          <p:cNvSpPr>
            <a:spLocks noGrp="1"/>
          </p:cNvSpPr>
          <p:nvPr>
            <p:ph type="title"/>
          </p:nvPr>
        </p:nvSpPr>
        <p:spPr>
          <a:xfrm>
            <a:off x="333703" y="99010"/>
            <a:ext cx="10248112" cy="561887"/>
          </a:xfrm>
        </p:spPr>
        <p:txBody>
          <a:bodyPr>
            <a:normAutofit fontScale="90000"/>
          </a:bodyPr>
          <a:lstStyle/>
          <a:p>
            <a:r>
              <a:rPr lang="en-US" dirty="0"/>
              <a:t>Executor customization</a:t>
            </a:r>
          </a:p>
        </p:txBody>
      </p:sp>
      <p:sp>
        <p:nvSpPr>
          <p:cNvPr id="5" name="TextBox 4">
            <a:extLst>
              <a:ext uri="{FF2B5EF4-FFF2-40B4-BE49-F238E27FC236}">
                <a16:creationId xmlns:a16="http://schemas.microsoft.com/office/drawing/2014/main" id="{EC13F107-4EDF-7872-4B4A-5F559C229B71}"/>
              </a:ext>
            </a:extLst>
          </p:cNvPr>
          <p:cNvSpPr txBox="1"/>
          <p:nvPr/>
        </p:nvSpPr>
        <p:spPr>
          <a:xfrm>
            <a:off x="245943" y="660897"/>
            <a:ext cx="1121874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Functions called in exec body could be customized as per the executor chosen for the action</a:t>
            </a:r>
          </a:p>
          <a:p>
            <a:pPr marL="742950" lvl="1" indent="-285750">
              <a:buFont typeface="Arial" panose="020B0604020202020204" pitchFamily="34" charset="0"/>
              <a:buChar char="•"/>
            </a:pPr>
            <a:r>
              <a:rPr lang="en-US" dirty="0"/>
              <a:t>This could be pre defined primitives such as write32, read32 </a:t>
            </a:r>
            <a:r>
              <a:rPr lang="en-US" dirty="0" err="1"/>
              <a:t>etc</a:t>
            </a:r>
            <a:endParaRPr lang="en-US" dirty="0"/>
          </a:p>
          <a:p>
            <a:pPr marL="742950" lvl="1" indent="-285750">
              <a:buFont typeface="Arial" panose="020B0604020202020204" pitchFamily="34" charset="0"/>
              <a:buChar char="•"/>
            </a:pPr>
            <a:r>
              <a:rPr lang="en-US" dirty="0"/>
              <a:t>Could also be user defined executor functions provided by extending </a:t>
            </a:r>
            <a:r>
              <a:rPr lang="en-US" dirty="0" err="1"/>
              <a:t>executor_c</a:t>
            </a:r>
            <a:r>
              <a:rPr lang="en-US" dirty="0"/>
              <a:t> component</a:t>
            </a:r>
          </a:p>
          <a:p>
            <a:pPr marL="742950" lvl="1" indent="-285750">
              <a:buFont typeface="Arial" panose="020B0604020202020204" pitchFamily="34" charset="0"/>
              <a:buChar char="•"/>
            </a:pPr>
            <a:r>
              <a:rPr lang="en-US" dirty="0"/>
              <a:t>Read32 and write32 as explained earlier are automatically mapped to the provided executor function in the generated code </a:t>
            </a:r>
          </a:p>
        </p:txBody>
      </p:sp>
      <p:pic>
        <p:nvPicPr>
          <p:cNvPr id="7" name="Picture 6">
            <a:extLst>
              <a:ext uri="{FF2B5EF4-FFF2-40B4-BE49-F238E27FC236}">
                <a16:creationId xmlns:a16="http://schemas.microsoft.com/office/drawing/2014/main" id="{B1971B7B-32C4-C75E-9DD1-EFB231FCDD50}"/>
              </a:ext>
            </a:extLst>
          </p:cNvPr>
          <p:cNvPicPr>
            <a:picLocks noChangeAspect="1"/>
          </p:cNvPicPr>
          <p:nvPr/>
        </p:nvPicPr>
        <p:blipFill>
          <a:blip r:embed="rId2"/>
          <a:stretch>
            <a:fillRect/>
          </a:stretch>
        </p:blipFill>
        <p:spPr>
          <a:xfrm>
            <a:off x="1377054" y="2239284"/>
            <a:ext cx="4313435" cy="1043003"/>
          </a:xfrm>
          <a:prstGeom prst="rect">
            <a:avLst/>
          </a:prstGeom>
        </p:spPr>
      </p:pic>
      <p:pic>
        <p:nvPicPr>
          <p:cNvPr id="9" name="Picture 8">
            <a:extLst>
              <a:ext uri="{FF2B5EF4-FFF2-40B4-BE49-F238E27FC236}">
                <a16:creationId xmlns:a16="http://schemas.microsoft.com/office/drawing/2014/main" id="{62283512-7FB7-3B0E-0F9A-D842EFE712B4}"/>
              </a:ext>
            </a:extLst>
          </p:cNvPr>
          <p:cNvPicPr>
            <a:picLocks noChangeAspect="1"/>
          </p:cNvPicPr>
          <p:nvPr/>
        </p:nvPicPr>
        <p:blipFill>
          <a:blip r:embed="rId3"/>
          <a:stretch>
            <a:fillRect/>
          </a:stretch>
        </p:blipFill>
        <p:spPr>
          <a:xfrm>
            <a:off x="5914531" y="2239284"/>
            <a:ext cx="4667284" cy="2257442"/>
          </a:xfrm>
          <a:prstGeom prst="rect">
            <a:avLst/>
          </a:prstGeom>
        </p:spPr>
      </p:pic>
      <p:sp>
        <p:nvSpPr>
          <p:cNvPr id="10" name="TextBox 9">
            <a:extLst>
              <a:ext uri="{FF2B5EF4-FFF2-40B4-BE49-F238E27FC236}">
                <a16:creationId xmlns:a16="http://schemas.microsoft.com/office/drawing/2014/main" id="{A1AD3D7D-5C1F-C54E-B222-3A2922BC0FDB}"/>
              </a:ext>
            </a:extLst>
          </p:cNvPr>
          <p:cNvSpPr txBox="1"/>
          <p:nvPr/>
        </p:nvSpPr>
        <p:spPr>
          <a:xfrm>
            <a:off x="515006" y="5372944"/>
            <a:ext cx="11161987" cy="369332"/>
          </a:xfrm>
          <a:prstGeom prst="rect">
            <a:avLst/>
          </a:prstGeom>
          <a:noFill/>
        </p:spPr>
        <p:txBody>
          <a:bodyPr wrap="square" rtlCol="0">
            <a:spAutoFit/>
          </a:bodyPr>
          <a:lstStyle/>
          <a:p>
            <a:r>
              <a:rPr lang="en-US" dirty="0"/>
              <a:t>Executor customization is the key concept we will use to utilize the PSS described sequences in a non PSS ENV</a:t>
            </a:r>
          </a:p>
        </p:txBody>
      </p:sp>
      <p:pic>
        <p:nvPicPr>
          <p:cNvPr id="12" name="Picture 11">
            <a:extLst>
              <a:ext uri="{FF2B5EF4-FFF2-40B4-BE49-F238E27FC236}">
                <a16:creationId xmlns:a16="http://schemas.microsoft.com/office/drawing/2014/main" id="{90328825-14C2-E48D-0A73-88898532C562}"/>
              </a:ext>
            </a:extLst>
          </p:cNvPr>
          <p:cNvPicPr>
            <a:picLocks noChangeAspect="1"/>
          </p:cNvPicPr>
          <p:nvPr/>
        </p:nvPicPr>
        <p:blipFill>
          <a:blip r:embed="rId4"/>
          <a:stretch>
            <a:fillRect/>
          </a:stretch>
        </p:blipFill>
        <p:spPr>
          <a:xfrm>
            <a:off x="1789468" y="3385016"/>
            <a:ext cx="3604630" cy="1886868"/>
          </a:xfrm>
          <a:prstGeom prst="rect">
            <a:avLst/>
          </a:prstGeom>
        </p:spPr>
      </p:pic>
      <p:pic>
        <p:nvPicPr>
          <p:cNvPr id="14" name="Picture 13">
            <a:extLst>
              <a:ext uri="{FF2B5EF4-FFF2-40B4-BE49-F238E27FC236}">
                <a16:creationId xmlns:a16="http://schemas.microsoft.com/office/drawing/2014/main" id="{BC41A8F8-1A69-7371-BD52-C69D3BEBF794}"/>
              </a:ext>
            </a:extLst>
          </p:cNvPr>
          <p:cNvPicPr>
            <a:picLocks noChangeAspect="1"/>
          </p:cNvPicPr>
          <p:nvPr/>
        </p:nvPicPr>
        <p:blipFill>
          <a:blip r:embed="rId5"/>
          <a:stretch>
            <a:fillRect/>
          </a:stretch>
        </p:blipFill>
        <p:spPr>
          <a:xfrm>
            <a:off x="6015430" y="4846377"/>
            <a:ext cx="4278057" cy="425507"/>
          </a:xfrm>
          <a:prstGeom prst="rect">
            <a:avLst/>
          </a:prstGeom>
        </p:spPr>
      </p:pic>
    </p:spTree>
    <p:extLst>
      <p:ext uri="{BB962C8B-B14F-4D97-AF65-F5344CB8AC3E}">
        <p14:creationId xmlns:p14="http://schemas.microsoft.com/office/powerpoint/2010/main" val="39707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3ADAA94-AEE1-4E18-8EED-64C9EB213A04}"/>
              </a:ext>
            </a:extLst>
          </p:cNvPr>
          <p:cNvSpPr txBox="1">
            <a:spLocks/>
          </p:cNvSpPr>
          <p:nvPr/>
        </p:nvSpPr>
        <p:spPr>
          <a:xfrm>
            <a:off x="446314" y="365126"/>
            <a:ext cx="8978158" cy="584898"/>
          </a:xfrm>
          <a:prstGeom prst="rect">
            <a:avLst/>
          </a:prstGeom>
        </p:spPr>
        <p:txBody>
          <a:bodyPr vert="horz" lIns="4572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sz="300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262626"/>
                </a:solidFill>
                <a:effectLst/>
                <a:uLnTx/>
                <a:uFillTx/>
                <a:latin typeface="Arial"/>
                <a:ea typeface="+mj-ea"/>
                <a:cs typeface="Arial"/>
              </a:rPr>
              <a:t>What is PSS – Portable Test and Stimulus Standard </a:t>
            </a:r>
            <a:endParaRPr kumimoji="0" lang="en-US" sz="3000" b="0" i="0" u="none" strike="noStrike" kern="1200" cap="none" spc="0" normalizeH="0" baseline="0" noProof="0" dirty="0">
              <a:ln>
                <a:noFill/>
              </a:ln>
              <a:solidFill>
                <a:srgbClr val="262626"/>
              </a:solidFill>
              <a:effectLst/>
              <a:uLnTx/>
              <a:uFillTx/>
              <a:latin typeface="Arial" panose="020B0604020202020204" pitchFamily="34" charset="0"/>
              <a:ea typeface="+mj-ea"/>
              <a:cs typeface="+mj-cs"/>
            </a:endParaRPr>
          </a:p>
        </p:txBody>
      </p:sp>
      <p:pic>
        <p:nvPicPr>
          <p:cNvPr id="34" name="Picture 33" descr="A close-up of a document&#10;&#10;Description automatically generated">
            <a:extLst>
              <a:ext uri="{FF2B5EF4-FFF2-40B4-BE49-F238E27FC236}">
                <a16:creationId xmlns:a16="http://schemas.microsoft.com/office/drawing/2014/main" id="{07EC817A-7BC0-48A7-A911-B6C7F3C15D8E}"/>
              </a:ext>
            </a:extLst>
          </p:cNvPr>
          <p:cNvPicPr>
            <a:picLocks noChangeAspect="1"/>
          </p:cNvPicPr>
          <p:nvPr/>
        </p:nvPicPr>
        <p:blipFill>
          <a:blip r:embed="rId3"/>
          <a:stretch>
            <a:fillRect/>
          </a:stretch>
        </p:blipFill>
        <p:spPr>
          <a:xfrm>
            <a:off x="200526" y="935542"/>
            <a:ext cx="3682764" cy="4592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5" name="Rectangle 34">
            <a:extLst>
              <a:ext uri="{FF2B5EF4-FFF2-40B4-BE49-F238E27FC236}">
                <a16:creationId xmlns:a16="http://schemas.microsoft.com/office/drawing/2014/main" id="{118B934B-0EBF-4C0B-B594-AC0EAB97AFAC}"/>
              </a:ext>
            </a:extLst>
          </p:cNvPr>
          <p:cNvSpPr/>
          <p:nvPr/>
        </p:nvSpPr>
        <p:spPr>
          <a:xfrm>
            <a:off x="8260492" y="4849934"/>
            <a:ext cx="4036819" cy="738664"/>
          </a:xfrm>
          <a:prstGeom prst="rect">
            <a:avLst/>
          </a:prstGeom>
        </p:spPr>
        <p:txBody>
          <a:bodyPr wrap="square">
            <a:spAutoFit/>
          </a:bodyPr>
          <a:lstStyle/>
          <a:p>
            <a:r>
              <a:rPr lang="en-US" sz="1400" dirty="0">
                <a:solidFill>
                  <a:srgbClr val="0070C0"/>
                </a:solidFill>
                <a:ea typeface="Calibri" panose="020F0502020204030204" pitchFamily="34" charset="0"/>
                <a:hlinkClick r:id="" action="ppaction://noaction"/>
              </a:rPr>
              <a:t>https://www.accellera.org/images/</a:t>
            </a:r>
          </a:p>
          <a:p>
            <a:r>
              <a:rPr lang="en-US" sz="1400" dirty="0">
                <a:solidFill>
                  <a:srgbClr val="0070C0"/>
                </a:solidFill>
                <a:ea typeface="Calibri" panose="020F0502020204030204" pitchFamily="34" charset="0"/>
                <a:hlinkClick r:id="" action="ppaction://noaction"/>
              </a:rPr>
              <a:t>downloads/standards/pss/</a:t>
            </a:r>
            <a:endParaRPr lang="en-US" sz="1400" dirty="0">
              <a:solidFill>
                <a:srgbClr val="0070C0"/>
              </a:solidFill>
              <a:ea typeface="Calibri" panose="020F0502020204030204" pitchFamily="34" charset="0"/>
            </a:endParaRPr>
          </a:p>
          <a:p>
            <a:r>
              <a:rPr lang="en-US" sz="1400" dirty="0">
                <a:solidFill>
                  <a:srgbClr val="0070C0"/>
                </a:solidFill>
                <a:ea typeface="Calibri" panose="020F0502020204030204" pitchFamily="34" charset="0"/>
              </a:rPr>
              <a:t>Portable_Test_Stimulus_Standard_v3.0.pdf</a:t>
            </a:r>
          </a:p>
        </p:txBody>
      </p:sp>
      <p:pic>
        <p:nvPicPr>
          <p:cNvPr id="36" name="Picture 35">
            <a:extLst>
              <a:ext uri="{FF2B5EF4-FFF2-40B4-BE49-F238E27FC236}">
                <a16:creationId xmlns:a16="http://schemas.microsoft.com/office/drawing/2014/main" id="{CD4AF344-0123-4F35-92D3-BA69AB7D45BC}"/>
              </a:ext>
            </a:extLst>
          </p:cNvPr>
          <p:cNvPicPr>
            <a:picLocks noChangeAspect="1"/>
          </p:cNvPicPr>
          <p:nvPr/>
        </p:nvPicPr>
        <p:blipFill>
          <a:blip r:embed="rId4"/>
          <a:stretch>
            <a:fillRect/>
          </a:stretch>
        </p:blipFill>
        <p:spPr>
          <a:xfrm>
            <a:off x="316188" y="4299449"/>
            <a:ext cx="3451440" cy="759623"/>
          </a:xfrm>
          <a:prstGeom prst="rect">
            <a:avLst/>
          </a:prstGeom>
        </p:spPr>
      </p:pic>
      <p:sp>
        <p:nvSpPr>
          <p:cNvPr id="37" name="TextBox 36">
            <a:extLst>
              <a:ext uri="{FF2B5EF4-FFF2-40B4-BE49-F238E27FC236}">
                <a16:creationId xmlns:a16="http://schemas.microsoft.com/office/drawing/2014/main" id="{669B22C0-B87F-4025-B550-97B0FBF27210}"/>
              </a:ext>
            </a:extLst>
          </p:cNvPr>
          <p:cNvSpPr txBox="1"/>
          <p:nvPr/>
        </p:nvSpPr>
        <p:spPr>
          <a:xfrm>
            <a:off x="3981575" y="998906"/>
            <a:ext cx="5004291" cy="1754326"/>
          </a:xfrm>
          <a:prstGeom prst="rect">
            <a:avLst/>
          </a:prstGeom>
          <a:noFill/>
        </p:spPr>
        <p:txBody>
          <a:bodyPr wrap="square" rtlCol="0">
            <a:spAutoFit/>
          </a:bodyPr>
          <a:lstStyle/>
          <a:p>
            <a:r>
              <a:rPr lang="en-US" b="1" dirty="0">
                <a:solidFill>
                  <a:srgbClr val="262626"/>
                </a:solidFill>
                <a:latin typeface="Times New Roman" panose="02020603050405020304" pitchFamily="18" charset="0"/>
                <a:cs typeface="Times New Roman" panose="02020603050405020304" pitchFamily="18" charset="0"/>
              </a:rPr>
              <a:t>Abstract: </a:t>
            </a:r>
          </a:p>
          <a:p>
            <a:r>
              <a:rPr lang="en-US" dirty="0">
                <a:solidFill>
                  <a:srgbClr val="262626"/>
                </a:solidFill>
                <a:latin typeface="Times New Roman" panose="02020603050405020304" pitchFamily="18" charset="0"/>
                <a:cs typeface="Times New Roman" panose="02020603050405020304" pitchFamily="18" charset="0"/>
              </a:rPr>
              <a:t>…This standard provides a </a:t>
            </a:r>
            <a:r>
              <a:rPr lang="en-US" dirty="0">
                <a:solidFill>
                  <a:srgbClr val="262626"/>
                </a:solidFill>
                <a:highlight>
                  <a:srgbClr val="FFFF00"/>
                </a:highlight>
                <a:latin typeface="Times New Roman" panose="02020603050405020304" pitchFamily="18" charset="0"/>
                <a:cs typeface="Times New Roman" panose="02020603050405020304" pitchFamily="18" charset="0"/>
              </a:rPr>
              <a:t>declarative environment </a:t>
            </a:r>
          </a:p>
          <a:p>
            <a:r>
              <a:rPr lang="en-US" dirty="0">
                <a:solidFill>
                  <a:srgbClr val="262626"/>
                </a:solidFill>
                <a:latin typeface="Times New Roman" panose="02020603050405020304" pitchFamily="18" charset="0"/>
                <a:cs typeface="Times New Roman" panose="02020603050405020304" pitchFamily="18" charset="0"/>
              </a:rPr>
              <a:t>designed for </a:t>
            </a:r>
            <a:r>
              <a:rPr lang="en-US" dirty="0">
                <a:solidFill>
                  <a:srgbClr val="262626"/>
                </a:solidFill>
                <a:highlight>
                  <a:srgbClr val="FFFF00"/>
                </a:highlight>
                <a:latin typeface="Times New Roman" panose="02020603050405020304" pitchFamily="18" charset="0"/>
                <a:cs typeface="Times New Roman" panose="02020603050405020304" pitchFamily="18" charset="0"/>
              </a:rPr>
              <a:t>abstract behavioral description</a:t>
            </a:r>
          </a:p>
          <a:p>
            <a:r>
              <a:rPr lang="en-US" dirty="0">
                <a:solidFill>
                  <a:srgbClr val="262626"/>
                </a:solidFill>
                <a:latin typeface="Times New Roman" panose="02020603050405020304" pitchFamily="18" charset="0"/>
                <a:cs typeface="Times New Roman" panose="02020603050405020304" pitchFamily="18" charset="0"/>
              </a:rPr>
              <a:t>using actions, their inputs, outputs, and resource</a:t>
            </a:r>
          </a:p>
          <a:p>
            <a:r>
              <a:rPr lang="en-US" dirty="0">
                <a:solidFill>
                  <a:srgbClr val="262626"/>
                </a:solidFill>
                <a:latin typeface="Times New Roman" panose="02020603050405020304" pitchFamily="18" charset="0"/>
                <a:cs typeface="Times New Roman" panose="02020603050405020304" pitchFamily="18" charset="0"/>
              </a:rPr>
              <a:t>dependencies, and their composition into </a:t>
            </a:r>
            <a:r>
              <a:rPr lang="en-US" dirty="0">
                <a:solidFill>
                  <a:srgbClr val="262626"/>
                </a:solidFill>
                <a:highlight>
                  <a:srgbClr val="FFFF00"/>
                </a:highlight>
                <a:latin typeface="Times New Roman" panose="02020603050405020304" pitchFamily="18" charset="0"/>
                <a:cs typeface="Times New Roman" panose="02020603050405020304" pitchFamily="18" charset="0"/>
              </a:rPr>
              <a:t>use cases</a:t>
            </a:r>
          </a:p>
          <a:p>
            <a:r>
              <a:rPr lang="en-US" dirty="0">
                <a:solidFill>
                  <a:srgbClr val="262626"/>
                </a:solidFill>
                <a:latin typeface="Times New Roman" panose="02020603050405020304" pitchFamily="18" charset="0"/>
                <a:cs typeface="Times New Roman" panose="02020603050405020304" pitchFamily="18" charset="0"/>
              </a:rPr>
              <a:t>including data and control flows. </a:t>
            </a:r>
            <a:endParaRPr lang="en-US" dirty="0">
              <a:solidFill>
                <a:srgbClr val="2CCCD3"/>
              </a:solidFill>
              <a:latin typeface="Times New Roman" panose="02020603050405020304" pitchFamily="18" charset="0"/>
              <a:cs typeface="Times New Roman" panose="02020603050405020304" pitchFamily="18" charset="0"/>
            </a:endParaRPr>
          </a:p>
        </p:txBody>
      </p:sp>
      <p:grpSp>
        <p:nvGrpSpPr>
          <p:cNvPr id="38" name="Group 37">
            <a:extLst>
              <a:ext uri="{FF2B5EF4-FFF2-40B4-BE49-F238E27FC236}">
                <a16:creationId xmlns:a16="http://schemas.microsoft.com/office/drawing/2014/main" id="{7B2BA73B-3AF9-45A5-8E05-0AE4E8EDDD17}"/>
              </a:ext>
            </a:extLst>
          </p:cNvPr>
          <p:cNvGrpSpPr/>
          <p:nvPr/>
        </p:nvGrpSpPr>
        <p:grpSpPr>
          <a:xfrm>
            <a:off x="8903990" y="719191"/>
            <a:ext cx="2544740" cy="1002598"/>
            <a:chOff x="8903990" y="719191"/>
            <a:chExt cx="2544740" cy="1002598"/>
          </a:xfrm>
        </p:grpSpPr>
        <p:sp>
          <p:nvSpPr>
            <p:cNvPr id="39" name="TextBox 38">
              <a:extLst>
                <a:ext uri="{FF2B5EF4-FFF2-40B4-BE49-F238E27FC236}">
                  <a16:creationId xmlns:a16="http://schemas.microsoft.com/office/drawing/2014/main" id="{E8503A30-880F-45C9-BA95-06A0FB6A1D18}"/>
                </a:ext>
              </a:extLst>
            </p:cNvPr>
            <p:cNvSpPr txBox="1"/>
            <p:nvPr/>
          </p:nvSpPr>
          <p:spPr>
            <a:xfrm>
              <a:off x="9924428" y="719191"/>
              <a:ext cx="127499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262626"/>
                  </a:solidFill>
                  <a:effectLst/>
                  <a:uLnTx/>
                  <a:uFillTx/>
                  <a:latin typeface="Times New Roman" panose="02020603050405020304" pitchFamily="18" charset="0"/>
                  <a:cs typeface="Times New Roman" panose="02020603050405020304" pitchFamily="18" charset="0"/>
                </a:rPr>
                <a:t>PSS is :</a:t>
              </a:r>
            </a:p>
          </p:txBody>
        </p:sp>
        <p:grpSp>
          <p:nvGrpSpPr>
            <p:cNvPr id="40" name="Group 39">
              <a:extLst>
                <a:ext uri="{FF2B5EF4-FFF2-40B4-BE49-F238E27FC236}">
                  <a16:creationId xmlns:a16="http://schemas.microsoft.com/office/drawing/2014/main" id="{BFD0A97F-118D-45C9-9DAA-C9BAD9D7CC9C}"/>
                </a:ext>
              </a:extLst>
            </p:cNvPr>
            <p:cNvGrpSpPr/>
            <p:nvPr/>
          </p:nvGrpSpPr>
          <p:grpSpPr>
            <a:xfrm>
              <a:off x="8903990" y="1142949"/>
              <a:ext cx="2544740" cy="578840"/>
              <a:chOff x="9485827" y="1098195"/>
              <a:chExt cx="2544740" cy="578840"/>
            </a:xfrm>
          </p:grpSpPr>
          <p:sp>
            <p:nvSpPr>
              <p:cNvPr id="41" name="Rectangle 40">
                <a:extLst>
                  <a:ext uri="{FF2B5EF4-FFF2-40B4-BE49-F238E27FC236}">
                    <a16:creationId xmlns:a16="http://schemas.microsoft.com/office/drawing/2014/main" id="{2327EA4D-9C2A-4F9B-8D9F-565C2C0C088E}"/>
                  </a:ext>
                </a:extLst>
              </p:cNvPr>
              <p:cNvSpPr/>
              <p:nvPr/>
            </p:nvSpPr>
            <p:spPr>
              <a:xfrm>
                <a:off x="9989359" y="1098195"/>
                <a:ext cx="2041208" cy="578840"/>
              </a:xfrm>
              <a:prstGeom prst="rect">
                <a:avLst/>
              </a:prstGeom>
              <a:solidFill>
                <a:srgbClr val="999999">
                  <a:lumMod val="40000"/>
                  <a:lumOff val="60000"/>
                </a:srgbClr>
              </a:solidFill>
              <a:ln w="9525" cap="flat" cmpd="sng" algn="ctr">
                <a:solidFill>
                  <a:srgbClr val="3C3C3C">
                    <a:lumMod val="75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rPr>
                  <a:t>Modeling Mindset + Methodology</a:t>
                </a:r>
              </a:p>
            </p:txBody>
          </p:sp>
          <p:cxnSp>
            <p:nvCxnSpPr>
              <p:cNvPr id="42" name="Straight Arrow Connector 41">
                <a:extLst>
                  <a:ext uri="{FF2B5EF4-FFF2-40B4-BE49-F238E27FC236}">
                    <a16:creationId xmlns:a16="http://schemas.microsoft.com/office/drawing/2014/main" id="{9774DB04-B1E1-442B-9450-D498E9E8DFED}"/>
                  </a:ext>
                </a:extLst>
              </p:cNvPr>
              <p:cNvCxnSpPr>
                <a:cxnSpLocks/>
                <a:stCxn id="41" idx="1"/>
              </p:cNvCxnSpPr>
              <p:nvPr/>
            </p:nvCxnSpPr>
            <p:spPr>
              <a:xfrm flipH="1">
                <a:off x="9485827" y="1387615"/>
                <a:ext cx="503532" cy="44262"/>
              </a:xfrm>
              <a:prstGeom prst="straightConnector1">
                <a:avLst/>
              </a:prstGeom>
              <a:noFill/>
              <a:ln w="38100" cap="flat" cmpd="sng" algn="ctr">
                <a:solidFill>
                  <a:srgbClr val="FFFFFF">
                    <a:lumMod val="50000"/>
                  </a:srgbClr>
                </a:solidFill>
                <a:prstDash val="solid"/>
                <a:miter lim="800000"/>
                <a:tailEnd type="triangle"/>
              </a:ln>
              <a:effectLst/>
            </p:spPr>
          </p:cxnSp>
        </p:grpSp>
      </p:grpSp>
      <p:grpSp>
        <p:nvGrpSpPr>
          <p:cNvPr id="43" name="Group 42">
            <a:extLst>
              <a:ext uri="{FF2B5EF4-FFF2-40B4-BE49-F238E27FC236}">
                <a16:creationId xmlns:a16="http://schemas.microsoft.com/office/drawing/2014/main" id="{CE30C583-2577-4270-832F-97EFFFAE0BD7}"/>
              </a:ext>
            </a:extLst>
          </p:cNvPr>
          <p:cNvGrpSpPr/>
          <p:nvPr/>
        </p:nvGrpSpPr>
        <p:grpSpPr>
          <a:xfrm>
            <a:off x="8190688" y="1753157"/>
            <a:ext cx="3258042" cy="419787"/>
            <a:chOff x="8772525" y="1708403"/>
            <a:chExt cx="3258042" cy="419787"/>
          </a:xfrm>
        </p:grpSpPr>
        <p:sp>
          <p:nvSpPr>
            <p:cNvPr id="44" name="Rectangle 43">
              <a:extLst>
                <a:ext uri="{FF2B5EF4-FFF2-40B4-BE49-F238E27FC236}">
                  <a16:creationId xmlns:a16="http://schemas.microsoft.com/office/drawing/2014/main" id="{2CF8528B-5810-4693-8C06-3C084A9184CC}"/>
                </a:ext>
              </a:extLst>
            </p:cNvPr>
            <p:cNvSpPr/>
            <p:nvPr/>
          </p:nvSpPr>
          <p:spPr>
            <a:xfrm>
              <a:off x="9989358" y="1781364"/>
              <a:ext cx="2041209" cy="346826"/>
            </a:xfrm>
            <a:prstGeom prst="rect">
              <a:avLst/>
            </a:prstGeom>
            <a:solidFill>
              <a:srgbClr val="999999">
                <a:lumMod val="40000"/>
                <a:lumOff val="60000"/>
              </a:srgbClr>
            </a:solidFill>
            <a:ln w="9525" cap="flat" cmpd="sng" algn="ctr">
              <a:solidFill>
                <a:srgbClr val="3C3C3C">
                  <a:lumMod val="75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rPr>
                <a:t>Set of Abstractions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p:txBody>
        </p:sp>
        <p:cxnSp>
          <p:nvCxnSpPr>
            <p:cNvPr id="45" name="Straight Arrow Connector 44">
              <a:extLst>
                <a:ext uri="{FF2B5EF4-FFF2-40B4-BE49-F238E27FC236}">
                  <a16:creationId xmlns:a16="http://schemas.microsoft.com/office/drawing/2014/main" id="{BD01FCF3-642B-446D-B000-855EA635C246}"/>
                </a:ext>
              </a:extLst>
            </p:cNvPr>
            <p:cNvCxnSpPr>
              <a:cxnSpLocks/>
              <a:stCxn id="44" idx="1"/>
            </p:cNvCxnSpPr>
            <p:nvPr/>
          </p:nvCxnSpPr>
          <p:spPr>
            <a:xfrm flipH="1" flipV="1">
              <a:off x="8772525" y="1708403"/>
              <a:ext cx="1216833" cy="246374"/>
            </a:xfrm>
            <a:prstGeom prst="straightConnector1">
              <a:avLst/>
            </a:prstGeom>
            <a:noFill/>
            <a:ln w="38100" cap="flat" cmpd="sng" algn="ctr">
              <a:solidFill>
                <a:srgbClr val="FFFFFF">
                  <a:lumMod val="50000"/>
                </a:srgbClr>
              </a:solidFill>
              <a:prstDash val="solid"/>
              <a:miter lim="800000"/>
              <a:tailEnd type="triangle"/>
            </a:ln>
            <a:effectLst/>
          </p:spPr>
        </p:cxnSp>
      </p:grpSp>
      <p:grpSp>
        <p:nvGrpSpPr>
          <p:cNvPr id="46" name="Group 45">
            <a:extLst>
              <a:ext uri="{FF2B5EF4-FFF2-40B4-BE49-F238E27FC236}">
                <a16:creationId xmlns:a16="http://schemas.microsoft.com/office/drawing/2014/main" id="{A4A8C47C-0A70-4E85-A2CE-B0FA05F50B9E}"/>
              </a:ext>
            </a:extLst>
          </p:cNvPr>
          <p:cNvGrpSpPr/>
          <p:nvPr/>
        </p:nvGrpSpPr>
        <p:grpSpPr>
          <a:xfrm>
            <a:off x="8799104" y="2277410"/>
            <a:ext cx="2649626" cy="822575"/>
            <a:chOff x="9380941" y="2232656"/>
            <a:chExt cx="2649626" cy="822575"/>
          </a:xfrm>
        </p:grpSpPr>
        <p:sp>
          <p:nvSpPr>
            <p:cNvPr id="47" name="Rectangle 46">
              <a:extLst>
                <a:ext uri="{FF2B5EF4-FFF2-40B4-BE49-F238E27FC236}">
                  <a16:creationId xmlns:a16="http://schemas.microsoft.com/office/drawing/2014/main" id="{9C58CF0B-1D5F-4D63-8D11-4D3D608897BB}"/>
                </a:ext>
              </a:extLst>
            </p:cNvPr>
            <p:cNvSpPr/>
            <p:nvPr/>
          </p:nvSpPr>
          <p:spPr>
            <a:xfrm>
              <a:off x="9989358" y="2232656"/>
              <a:ext cx="2041209" cy="822575"/>
            </a:xfrm>
            <a:prstGeom prst="rect">
              <a:avLst/>
            </a:prstGeom>
            <a:solidFill>
              <a:srgbClr val="999999">
                <a:lumMod val="40000"/>
                <a:lumOff val="60000"/>
              </a:srgbClr>
            </a:solidFill>
            <a:ln w="9525" cap="flat" cmpd="sng" algn="ctr">
              <a:solidFill>
                <a:srgbClr val="3C3C3C">
                  <a:lumMod val="75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rPr>
                <a:t>Language for Modeling Scenario Spaces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p:txBody>
        </p:sp>
        <p:cxnSp>
          <p:nvCxnSpPr>
            <p:cNvPr id="48" name="Straight Arrow Connector 47">
              <a:extLst>
                <a:ext uri="{FF2B5EF4-FFF2-40B4-BE49-F238E27FC236}">
                  <a16:creationId xmlns:a16="http://schemas.microsoft.com/office/drawing/2014/main" id="{F2E8CCFC-6489-48EB-B766-7291360EDE40}"/>
                </a:ext>
              </a:extLst>
            </p:cNvPr>
            <p:cNvCxnSpPr>
              <a:cxnSpLocks/>
              <a:stCxn id="47" idx="1"/>
            </p:cNvCxnSpPr>
            <p:nvPr/>
          </p:nvCxnSpPr>
          <p:spPr>
            <a:xfrm flipH="1" flipV="1">
              <a:off x="9380941" y="2276361"/>
              <a:ext cx="608417" cy="367583"/>
            </a:xfrm>
            <a:prstGeom prst="straightConnector1">
              <a:avLst/>
            </a:prstGeom>
            <a:noFill/>
            <a:ln w="38100" cap="flat" cmpd="sng" algn="ctr">
              <a:solidFill>
                <a:srgbClr val="FFFFFF">
                  <a:lumMod val="50000"/>
                </a:srgbClr>
              </a:solidFill>
              <a:prstDash val="solid"/>
              <a:miter lim="800000"/>
              <a:tailEnd type="triangle"/>
            </a:ln>
            <a:effectLst/>
          </p:spPr>
        </p:cxnSp>
      </p:grpSp>
      <p:sp>
        <p:nvSpPr>
          <p:cNvPr id="49" name="TextBox 48">
            <a:extLst>
              <a:ext uri="{FF2B5EF4-FFF2-40B4-BE49-F238E27FC236}">
                <a16:creationId xmlns:a16="http://schemas.microsoft.com/office/drawing/2014/main" id="{D8B4E5B5-7DB8-4919-8822-AD82EE3FF915}"/>
              </a:ext>
            </a:extLst>
          </p:cNvPr>
          <p:cNvSpPr txBox="1"/>
          <p:nvPr/>
        </p:nvSpPr>
        <p:spPr>
          <a:xfrm>
            <a:off x="3959010" y="2693848"/>
            <a:ext cx="4377388" cy="1200329"/>
          </a:xfrm>
          <a:prstGeom prst="rect">
            <a:avLst/>
          </a:prstGeom>
          <a:noFill/>
        </p:spPr>
        <p:txBody>
          <a:bodyPr wrap="square" rtlCol="0">
            <a:spAutoFit/>
          </a:bodyPr>
          <a:lstStyle/>
          <a:p>
            <a:r>
              <a:rPr lang="en-US" dirty="0">
                <a:solidFill>
                  <a:srgbClr val="262626"/>
                </a:solidFill>
                <a:latin typeface="Times New Roman" panose="02020603050405020304" pitchFamily="18" charset="0"/>
                <a:cs typeface="Times New Roman" panose="02020603050405020304" pitchFamily="18" charset="0"/>
              </a:rPr>
              <a:t>These use cases capture </a:t>
            </a:r>
            <a:r>
              <a:rPr lang="en-US" dirty="0">
                <a:solidFill>
                  <a:srgbClr val="262626"/>
                </a:solidFill>
                <a:highlight>
                  <a:srgbClr val="FFFF00"/>
                </a:highlight>
                <a:latin typeface="Times New Roman" panose="02020603050405020304" pitchFamily="18" charset="0"/>
                <a:cs typeface="Times New Roman" panose="02020603050405020304" pitchFamily="18" charset="0"/>
              </a:rPr>
              <a:t>verification intent </a:t>
            </a:r>
          </a:p>
          <a:p>
            <a:r>
              <a:rPr lang="en-US" dirty="0">
                <a:solidFill>
                  <a:srgbClr val="262626"/>
                </a:solidFill>
                <a:latin typeface="Times New Roman" panose="02020603050405020304" pitchFamily="18" charset="0"/>
                <a:cs typeface="Times New Roman" panose="02020603050405020304" pitchFamily="18" charset="0"/>
              </a:rPr>
              <a:t>that can be analyzed to produce a wide range </a:t>
            </a:r>
          </a:p>
          <a:p>
            <a:r>
              <a:rPr lang="en-US" dirty="0">
                <a:solidFill>
                  <a:srgbClr val="262626"/>
                </a:solidFill>
                <a:latin typeface="Times New Roman" panose="02020603050405020304" pitchFamily="18" charset="0"/>
                <a:cs typeface="Times New Roman" panose="02020603050405020304" pitchFamily="18" charset="0"/>
              </a:rPr>
              <a:t>of possible legal scenarios for </a:t>
            </a:r>
          </a:p>
          <a:p>
            <a:r>
              <a:rPr lang="en-US" dirty="0">
                <a:solidFill>
                  <a:srgbClr val="262626"/>
                </a:solidFill>
                <a:highlight>
                  <a:srgbClr val="FFFF00"/>
                </a:highlight>
                <a:latin typeface="Times New Roman" panose="02020603050405020304" pitchFamily="18" charset="0"/>
                <a:cs typeface="Times New Roman" panose="02020603050405020304" pitchFamily="18" charset="0"/>
              </a:rPr>
              <a:t>multiple execution platforms </a:t>
            </a:r>
            <a:r>
              <a:rPr lang="en-US" dirty="0">
                <a:solidFill>
                  <a:srgbClr val="262626"/>
                </a:solidFill>
                <a:latin typeface="Times New Roman" panose="02020603050405020304" pitchFamily="18" charset="0"/>
                <a:cs typeface="Times New Roman" panose="02020603050405020304" pitchFamily="18" charset="0"/>
              </a:rPr>
              <a:t>…</a:t>
            </a:r>
            <a:endParaRPr lang="en-US" dirty="0">
              <a:solidFill>
                <a:srgbClr val="2CCCD3"/>
              </a:solidFill>
              <a:latin typeface="Times New Roman" panose="02020603050405020304" pitchFamily="18" charset="0"/>
              <a:cs typeface="Times New Roman" panose="02020603050405020304" pitchFamily="18" charset="0"/>
            </a:endParaRPr>
          </a:p>
        </p:txBody>
      </p:sp>
      <p:grpSp>
        <p:nvGrpSpPr>
          <p:cNvPr id="50" name="Group 49">
            <a:extLst>
              <a:ext uri="{FF2B5EF4-FFF2-40B4-BE49-F238E27FC236}">
                <a16:creationId xmlns:a16="http://schemas.microsoft.com/office/drawing/2014/main" id="{EFE51393-4C4C-42F8-AFF7-9394AAB394E0}"/>
              </a:ext>
            </a:extLst>
          </p:cNvPr>
          <p:cNvGrpSpPr/>
          <p:nvPr/>
        </p:nvGrpSpPr>
        <p:grpSpPr>
          <a:xfrm>
            <a:off x="8041552" y="2822675"/>
            <a:ext cx="3407178" cy="693579"/>
            <a:chOff x="8623388" y="2841240"/>
            <a:chExt cx="3407178" cy="693579"/>
          </a:xfrm>
        </p:grpSpPr>
        <p:sp>
          <p:nvSpPr>
            <p:cNvPr id="51" name="Rectangle 50">
              <a:extLst>
                <a:ext uri="{FF2B5EF4-FFF2-40B4-BE49-F238E27FC236}">
                  <a16:creationId xmlns:a16="http://schemas.microsoft.com/office/drawing/2014/main" id="{647DDB91-BC9E-4DCE-9B9B-D9DD68D473A0}"/>
                </a:ext>
              </a:extLst>
            </p:cNvPr>
            <p:cNvSpPr/>
            <p:nvPr/>
          </p:nvSpPr>
          <p:spPr>
            <a:xfrm>
              <a:off x="9989357" y="3187993"/>
              <a:ext cx="2041209" cy="346826"/>
            </a:xfrm>
            <a:prstGeom prst="rect">
              <a:avLst/>
            </a:prstGeom>
            <a:solidFill>
              <a:srgbClr val="999999">
                <a:lumMod val="40000"/>
                <a:lumOff val="60000"/>
              </a:srgbClr>
            </a:solidFill>
            <a:ln w="9525" cap="flat" cmpd="sng" algn="ctr">
              <a:solidFill>
                <a:srgbClr val="3C3C3C">
                  <a:lumMod val="75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rPr>
                <a:t>Domain-Specific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p:txBody>
        </p:sp>
        <p:cxnSp>
          <p:nvCxnSpPr>
            <p:cNvPr id="52" name="Straight Arrow Connector 51">
              <a:extLst>
                <a:ext uri="{FF2B5EF4-FFF2-40B4-BE49-F238E27FC236}">
                  <a16:creationId xmlns:a16="http://schemas.microsoft.com/office/drawing/2014/main" id="{4CEA8CBF-E749-470A-ADB7-30E7078F926D}"/>
                </a:ext>
              </a:extLst>
            </p:cNvPr>
            <p:cNvCxnSpPr>
              <a:cxnSpLocks/>
              <a:stCxn id="51" idx="1"/>
            </p:cNvCxnSpPr>
            <p:nvPr/>
          </p:nvCxnSpPr>
          <p:spPr>
            <a:xfrm flipH="1" flipV="1">
              <a:off x="8623388" y="2841240"/>
              <a:ext cx="1365969" cy="520166"/>
            </a:xfrm>
            <a:prstGeom prst="straightConnector1">
              <a:avLst/>
            </a:prstGeom>
            <a:noFill/>
            <a:ln w="38100" cap="flat" cmpd="sng" algn="ctr">
              <a:solidFill>
                <a:srgbClr val="FFFFFF">
                  <a:lumMod val="50000"/>
                </a:srgbClr>
              </a:solidFill>
              <a:prstDash val="solid"/>
              <a:miter lim="800000"/>
              <a:tailEnd type="triangle"/>
            </a:ln>
            <a:effectLst/>
          </p:spPr>
        </p:cxnSp>
      </p:grpSp>
      <p:pic>
        <p:nvPicPr>
          <p:cNvPr id="57" name="Picture 56">
            <a:extLst>
              <a:ext uri="{FF2B5EF4-FFF2-40B4-BE49-F238E27FC236}">
                <a16:creationId xmlns:a16="http://schemas.microsoft.com/office/drawing/2014/main" id="{99BBF9F9-9D22-4879-8E28-3DA0A64444CC}"/>
              </a:ext>
            </a:extLst>
          </p:cNvPr>
          <p:cNvPicPr>
            <a:picLocks noChangeAspect="1"/>
          </p:cNvPicPr>
          <p:nvPr/>
        </p:nvPicPr>
        <p:blipFill>
          <a:blip r:embed="rId5"/>
          <a:stretch>
            <a:fillRect/>
          </a:stretch>
        </p:blipFill>
        <p:spPr>
          <a:xfrm>
            <a:off x="4097555" y="3918144"/>
            <a:ext cx="3620967" cy="1867222"/>
          </a:xfrm>
          <a:prstGeom prst="rect">
            <a:avLst/>
          </a:prstGeom>
          <a:ln>
            <a:solidFill>
              <a:srgbClr val="262626"/>
            </a:solidFill>
          </a:ln>
          <a:effectLst>
            <a:outerShdw blurRad="50800" dist="38100" dir="2700000" algn="tl" rotWithShape="0">
              <a:prstClr val="black">
                <a:alpha val="40000"/>
              </a:prstClr>
            </a:outerShdw>
          </a:effectLst>
        </p:spPr>
      </p:pic>
      <p:grpSp>
        <p:nvGrpSpPr>
          <p:cNvPr id="59" name="Group 58">
            <a:extLst>
              <a:ext uri="{FF2B5EF4-FFF2-40B4-BE49-F238E27FC236}">
                <a16:creationId xmlns:a16="http://schemas.microsoft.com/office/drawing/2014/main" id="{E8CDD7B1-15AF-4D06-90C2-7D11CBBE8D63}"/>
              </a:ext>
            </a:extLst>
          </p:cNvPr>
          <p:cNvGrpSpPr/>
          <p:nvPr/>
        </p:nvGrpSpPr>
        <p:grpSpPr>
          <a:xfrm>
            <a:off x="9071669" y="4039330"/>
            <a:ext cx="2377060" cy="346826"/>
            <a:chOff x="9675845" y="4838022"/>
            <a:chExt cx="2377060" cy="346826"/>
          </a:xfrm>
        </p:grpSpPr>
        <p:sp>
          <p:nvSpPr>
            <p:cNvPr id="60" name="Rectangle 59">
              <a:extLst>
                <a:ext uri="{FF2B5EF4-FFF2-40B4-BE49-F238E27FC236}">
                  <a16:creationId xmlns:a16="http://schemas.microsoft.com/office/drawing/2014/main" id="{E42A5180-B16C-455D-A3A7-E09DDCEAE727}"/>
                </a:ext>
              </a:extLst>
            </p:cNvPr>
            <p:cNvSpPr/>
            <p:nvPr/>
          </p:nvSpPr>
          <p:spPr>
            <a:xfrm>
              <a:off x="10005772" y="4838022"/>
              <a:ext cx="2047133" cy="346826"/>
            </a:xfrm>
            <a:prstGeom prst="rect">
              <a:avLst/>
            </a:prstGeom>
            <a:solidFill>
              <a:srgbClr val="999999">
                <a:lumMod val="40000"/>
                <a:lumOff val="60000"/>
              </a:srgbClr>
            </a:solidFill>
            <a:ln w="9525" cap="flat" cmpd="sng" algn="ctr">
              <a:solidFill>
                <a:srgbClr val="3C3C3C">
                  <a:lumMod val="75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rPr>
                <a:t>Industry Standard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p:txBody>
        </p:sp>
        <p:cxnSp>
          <p:nvCxnSpPr>
            <p:cNvPr id="61" name="Straight Arrow Connector 60">
              <a:extLst>
                <a:ext uri="{FF2B5EF4-FFF2-40B4-BE49-F238E27FC236}">
                  <a16:creationId xmlns:a16="http://schemas.microsoft.com/office/drawing/2014/main" id="{D60B10B2-4F6B-4325-888D-0C602DB39EAA}"/>
                </a:ext>
              </a:extLst>
            </p:cNvPr>
            <p:cNvCxnSpPr>
              <a:cxnSpLocks/>
              <a:stCxn id="60" idx="1"/>
            </p:cNvCxnSpPr>
            <p:nvPr/>
          </p:nvCxnSpPr>
          <p:spPr>
            <a:xfrm flipH="1">
              <a:off x="9675845" y="5011435"/>
              <a:ext cx="329927" cy="173413"/>
            </a:xfrm>
            <a:prstGeom prst="straightConnector1">
              <a:avLst/>
            </a:prstGeom>
            <a:noFill/>
            <a:ln w="38100" cap="flat" cmpd="sng" algn="ctr">
              <a:solidFill>
                <a:srgbClr val="FFFFFF">
                  <a:lumMod val="50000"/>
                </a:srgbClr>
              </a:solidFill>
              <a:prstDash val="solid"/>
              <a:miter lim="800000"/>
              <a:tailEnd type="triangle"/>
            </a:ln>
            <a:effectLst/>
          </p:spPr>
        </p:cxnSp>
      </p:grpSp>
      <p:pic>
        <p:nvPicPr>
          <p:cNvPr id="3" name="Picture 2">
            <a:extLst>
              <a:ext uri="{FF2B5EF4-FFF2-40B4-BE49-F238E27FC236}">
                <a16:creationId xmlns:a16="http://schemas.microsoft.com/office/drawing/2014/main" id="{504D593C-29DC-BED4-E30D-4DB924218C5B}"/>
              </a:ext>
            </a:extLst>
          </p:cNvPr>
          <p:cNvPicPr>
            <a:picLocks noChangeAspect="1"/>
          </p:cNvPicPr>
          <p:nvPr/>
        </p:nvPicPr>
        <p:blipFill>
          <a:blip r:embed="rId6"/>
          <a:stretch>
            <a:fillRect/>
          </a:stretch>
        </p:blipFill>
        <p:spPr>
          <a:xfrm>
            <a:off x="5781946" y="6357048"/>
            <a:ext cx="1403547" cy="409545"/>
          </a:xfrm>
          <a:prstGeom prst="rect">
            <a:avLst/>
          </a:prstGeom>
        </p:spPr>
      </p:pic>
      <p:grpSp>
        <p:nvGrpSpPr>
          <p:cNvPr id="53" name="Group 52">
            <a:extLst>
              <a:ext uri="{FF2B5EF4-FFF2-40B4-BE49-F238E27FC236}">
                <a16:creationId xmlns:a16="http://schemas.microsoft.com/office/drawing/2014/main" id="{5B47CA9A-D03A-4330-A61C-E7652BC58EB3}"/>
              </a:ext>
            </a:extLst>
          </p:cNvPr>
          <p:cNvGrpSpPr/>
          <p:nvPr/>
        </p:nvGrpSpPr>
        <p:grpSpPr>
          <a:xfrm>
            <a:off x="6969211" y="3609828"/>
            <a:ext cx="4485442" cy="346826"/>
            <a:chOff x="7526893" y="3757859"/>
            <a:chExt cx="4508272" cy="346826"/>
          </a:xfrm>
        </p:grpSpPr>
        <p:sp>
          <p:nvSpPr>
            <p:cNvPr id="54" name="Rectangle 53">
              <a:extLst>
                <a:ext uri="{FF2B5EF4-FFF2-40B4-BE49-F238E27FC236}">
                  <a16:creationId xmlns:a16="http://schemas.microsoft.com/office/drawing/2014/main" id="{616579E3-FA6E-44AC-86F7-9E445EE653D2}"/>
                </a:ext>
              </a:extLst>
            </p:cNvPr>
            <p:cNvSpPr/>
            <p:nvPr/>
          </p:nvSpPr>
          <p:spPr>
            <a:xfrm>
              <a:off x="9988033" y="3757859"/>
              <a:ext cx="2047132" cy="346826"/>
            </a:xfrm>
            <a:prstGeom prst="rect">
              <a:avLst/>
            </a:prstGeom>
            <a:solidFill>
              <a:srgbClr val="999999">
                <a:lumMod val="40000"/>
                <a:lumOff val="60000"/>
              </a:srgbClr>
            </a:solidFill>
            <a:ln w="9525" cap="flat" cmpd="sng" algn="ctr">
              <a:solidFill>
                <a:srgbClr val="3C3C3C">
                  <a:lumMod val="75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rPr>
                <a:t>Portable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p:txBody>
        </p:sp>
        <p:cxnSp>
          <p:nvCxnSpPr>
            <p:cNvPr id="55" name="Straight Arrow Connector 54">
              <a:extLst>
                <a:ext uri="{FF2B5EF4-FFF2-40B4-BE49-F238E27FC236}">
                  <a16:creationId xmlns:a16="http://schemas.microsoft.com/office/drawing/2014/main" id="{7D4A9E08-4E97-43C2-B799-110B6E15040D}"/>
                </a:ext>
              </a:extLst>
            </p:cNvPr>
            <p:cNvCxnSpPr>
              <a:cxnSpLocks/>
              <a:stCxn id="54" idx="1"/>
            </p:cNvCxnSpPr>
            <p:nvPr/>
          </p:nvCxnSpPr>
          <p:spPr>
            <a:xfrm flipH="1" flipV="1">
              <a:off x="7526893" y="3906030"/>
              <a:ext cx="2461140" cy="25242"/>
            </a:xfrm>
            <a:prstGeom prst="straightConnector1">
              <a:avLst/>
            </a:prstGeom>
            <a:noFill/>
            <a:ln w="38100" cap="flat" cmpd="sng" algn="ctr">
              <a:solidFill>
                <a:srgbClr val="FFFFFF">
                  <a:lumMod val="50000"/>
                </a:srgbClr>
              </a:solidFill>
              <a:prstDash val="solid"/>
              <a:miter lim="800000"/>
              <a:tailEnd type="triangle"/>
            </a:ln>
            <a:effectLst/>
          </p:spPr>
        </p:cxnSp>
      </p:grpSp>
    </p:spTree>
    <p:extLst>
      <p:ext uri="{BB962C8B-B14F-4D97-AF65-F5344CB8AC3E}">
        <p14:creationId xmlns:p14="http://schemas.microsoft.com/office/powerpoint/2010/main" val="9778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5694-628C-8436-75D7-8A3BC5A36E17}"/>
              </a:ext>
            </a:extLst>
          </p:cNvPr>
          <p:cNvSpPr>
            <a:spLocks noGrp="1"/>
          </p:cNvSpPr>
          <p:nvPr>
            <p:ph type="title"/>
          </p:nvPr>
        </p:nvSpPr>
        <p:spPr>
          <a:xfrm>
            <a:off x="428296" y="175940"/>
            <a:ext cx="9964332" cy="574500"/>
          </a:xfrm>
        </p:spPr>
        <p:txBody>
          <a:bodyPr>
            <a:normAutofit fontScale="90000"/>
          </a:bodyPr>
          <a:lstStyle/>
          <a:p>
            <a:r>
              <a:rPr lang="en-US" dirty="0"/>
              <a:t>Embedded ENV integration workflow</a:t>
            </a:r>
          </a:p>
        </p:txBody>
      </p:sp>
      <p:pic>
        <p:nvPicPr>
          <p:cNvPr id="5" name="Content Placeholder 4">
            <a:extLst>
              <a:ext uri="{FF2B5EF4-FFF2-40B4-BE49-F238E27FC236}">
                <a16:creationId xmlns:a16="http://schemas.microsoft.com/office/drawing/2014/main" id="{7BE81B16-AC56-AC1B-6725-84485718E21D}"/>
              </a:ext>
            </a:extLst>
          </p:cNvPr>
          <p:cNvPicPr>
            <a:picLocks noGrp="1" noChangeAspect="1"/>
          </p:cNvPicPr>
          <p:nvPr>
            <p:ph idx="1"/>
          </p:nvPr>
        </p:nvPicPr>
        <p:blipFill>
          <a:blip r:embed="rId2"/>
          <a:stretch>
            <a:fillRect/>
          </a:stretch>
        </p:blipFill>
        <p:spPr>
          <a:xfrm>
            <a:off x="1737293" y="1119772"/>
            <a:ext cx="3942499" cy="2015233"/>
          </a:xfrm>
        </p:spPr>
      </p:pic>
      <p:pic>
        <p:nvPicPr>
          <p:cNvPr id="7" name="Picture 6">
            <a:extLst>
              <a:ext uri="{FF2B5EF4-FFF2-40B4-BE49-F238E27FC236}">
                <a16:creationId xmlns:a16="http://schemas.microsoft.com/office/drawing/2014/main" id="{02660B19-F795-5420-8CE3-74901257B6F6}"/>
              </a:ext>
            </a:extLst>
          </p:cNvPr>
          <p:cNvPicPr>
            <a:picLocks noChangeAspect="1"/>
          </p:cNvPicPr>
          <p:nvPr/>
        </p:nvPicPr>
        <p:blipFill>
          <a:blip r:embed="rId3"/>
          <a:stretch>
            <a:fillRect/>
          </a:stretch>
        </p:blipFill>
        <p:spPr>
          <a:xfrm>
            <a:off x="6217009" y="1119772"/>
            <a:ext cx="3562376" cy="1762138"/>
          </a:xfrm>
          <a:prstGeom prst="rect">
            <a:avLst/>
          </a:prstGeom>
        </p:spPr>
      </p:pic>
      <p:sp>
        <p:nvSpPr>
          <p:cNvPr id="8" name="TextBox 7">
            <a:extLst>
              <a:ext uri="{FF2B5EF4-FFF2-40B4-BE49-F238E27FC236}">
                <a16:creationId xmlns:a16="http://schemas.microsoft.com/office/drawing/2014/main" id="{15D1EF10-C2DF-4321-814E-47A7B98DD379}"/>
              </a:ext>
            </a:extLst>
          </p:cNvPr>
          <p:cNvSpPr txBox="1"/>
          <p:nvPr/>
        </p:nvSpPr>
        <p:spPr>
          <a:xfrm>
            <a:off x="1864360" y="750440"/>
            <a:ext cx="3405352" cy="369332"/>
          </a:xfrm>
          <a:prstGeom prst="rect">
            <a:avLst/>
          </a:prstGeom>
          <a:noFill/>
        </p:spPr>
        <p:txBody>
          <a:bodyPr wrap="square" rtlCol="0">
            <a:spAutoFit/>
          </a:bodyPr>
          <a:lstStyle/>
          <a:p>
            <a:r>
              <a:rPr lang="en-US" dirty="0" err="1"/>
              <a:t>Emb</a:t>
            </a:r>
            <a:r>
              <a:rPr lang="en-US" dirty="0"/>
              <a:t> </a:t>
            </a:r>
            <a:r>
              <a:rPr lang="en-US" dirty="0" err="1"/>
              <a:t>xtor</a:t>
            </a:r>
            <a:r>
              <a:rPr lang="en-US" dirty="0"/>
              <a:t> addition in </a:t>
            </a:r>
            <a:r>
              <a:rPr lang="en-US" dirty="0" err="1"/>
              <a:t>pss</a:t>
            </a:r>
            <a:r>
              <a:rPr lang="en-US" dirty="0"/>
              <a:t> model</a:t>
            </a:r>
          </a:p>
        </p:txBody>
      </p:sp>
      <p:sp>
        <p:nvSpPr>
          <p:cNvPr id="9" name="TextBox 8">
            <a:extLst>
              <a:ext uri="{FF2B5EF4-FFF2-40B4-BE49-F238E27FC236}">
                <a16:creationId xmlns:a16="http://schemas.microsoft.com/office/drawing/2014/main" id="{3ACF29AB-56F6-8DD7-BA54-A026F49DC74C}"/>
              </a:ext>
            </a:extLst>
          </p:cNvPr>
          <p:cNvSpPr txBox="1"/>
          <p:nvPr/>
        </p:nvSpPr>
        <p:spPr>
          <a:xfrm>
            <a:off x="6217009" y="750440"/>
            <a:ext cx="3405352" cy="369332"/>
          </a:xfrm>
          <a:prstGeom prst="rect">
            <a:avLst/>
          </a:prstGeom>
          <a:noFill/>
        </p:spPr>
        <p:txBody>
          <a:bodyPr wrap="square" rtlCol="0">
            <a:spAutoFit/>
          </a:bodyPr>
          <a:lstStyle/>
          <a:p>
            <a:r>
              <a:rPr lang="en-US" dirty="0"/>
              <a:t>External Function C file</a:t>
            </a:r>
          </a:p>
        </p:txBody>
      </p:sp>
      <p:pic>
        <p:nvPicPr>
          <p:cNvPr id="11" name="Picture 10">
            <a:extLst>
              <a:ext uri="{FF2B5EF4-FFF2-40B4-BE49-F238E27FC236}">
                <a16:creationId xmlns:a16="http://schemas.microsoft.com/office/drawing/2014/main" id="{4578F8C8-77A9-255A-1220-A0BF596CFFFD}"/>
              </a:ext>
            </a:extLst>
          </p:cNvPr>
          <p:cNvPicPr>
            <a:picLocks noChangeAspect="1"/>
          </p:cNvPicPr>
          <p:nvPr/>
        </p:nvPicPr>
        <p:blipFill>
          <a:blip r:embed="rId4"/>
          <a:stretch>
            <a:fillRect/>
          </a:stretch>
        </p:blipFill>
        <p:spPr>
          <a:xfrm>
            <a:off x="1737293" y="3297447"/>
            <a:ext cx="3324249" cy="323852"/>
          </a:xfrm>
          <a:prstGeom prst="rect">
            <a:avLst/>
          </a:prstGeom>
        </p:spPr>
      </p:pic>
      <p:sp>
        <p:nvSpPr>
          <p:cNvPr id="3" name="TextBox 2">
            <a:extLst>
              <a:ext uri="{FF2B5EF4-FFF2-40B4-BE49-F238E27FC236}">
                <a16:creationId xmlns:a16="http://schemas.microsoft.com/office/drawing/2014/main" id="{2F3FDB68-971B-E97E-C169-16E406924456}"/>
              </a:ext>
            </a:extLst>
          </p:cNvPr>
          <p:cNvSpPr txBox="1"/>
          <p:nvPr/>
        </p:nvSpPr>
        <p:spPr>
          <a:xfrm>
            <a:off x="593725" y="3981450"/>
            <a:ext cx="1100455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Embedded executor component is added to the PSS model</a:t>
            </a:r>
          </a:p>
          <a:p>
            <a:pPr marL="285750" indent="-285750">
              <a:buFont typeface="Arial" panose="020B0604020202020204" pitchFamily="34" charset="0"/>
              <a:buChar char="•"/>
            </a:pPr>
            <a:r>
              <a:rPr lang="en-US" dirty="0"/>
              <a:t>Templatized using the same standard trait struct (since inheriting from </a:t>
            </a:r>
            <a:r>
              <a:rPr lang="en-US" dirty="0" err="1"/>
              <a:t>base_xtor_c</a:t>
            </a:r>
            <a:r>
              <a:rPr lang="en-US" dirty="0"/>
              <a:t>)</a:t>
            </a:r>
          </a:p>
          <a:p>
            <a:pPr marL="285750" indent="-285750">
              <a:buFont typeface="Arial" panose="020B0604020202020204" pitchFamily="34" charset="0"/>
              <a:buChar char="•"/>
            </a:pPr>
            <a:r>
              <a:rPr lang="en-US" dirty="0"/>
              <a:t>Export of the action is done by setting </a:t>
            </a:r>
            <a:r>
              <a:rPr lang="en-US" dirty="0" err="1">
                <a:latin typeface="Courier New" panose="02070309020205020404" pitchFamily="49" charset="0"/>
                <a:cs typeface="Courier New" panose="02070309020205020404" pitchFamily="49" charset="0"/>
              </a:rPr>
              <a:t>xtor.trait.xtor_name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emb_cpu</a:t>
            </a:r>
            <a:endParaRPr lang="en-US" dirty="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dirty="0">
                <a:cs typeface="Courier New" panose="02070309020205020404" pitchFamily="49" charset="0"/>
              </a:rPr>
              <a:t>This will set the read and write APIs for the registers to the functions provided for this </a:t>
            </a:r>
            <a:r>
              <a:rPr lang="en-US" dirty="0" err="1">
                <a:cs typeface="Courier New" panose="02070309020205020404" pitchFamily="49" charset="0"/>
              </a:rPr>
              <a:t>xtor</a:t>
            </a:r>
            <a:r>
              <a:rPr lang="en-US" dirty="0">
                <a:cs typeface="Courier New" panose="02070309020205020404" pitchFamily="49" charset="0"/>
              </a:rPr>
              <a:t> type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emb_xtor_write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emb_xtor_read</a:t>
            </a:r>
            <a:r>
              <a:rPr lang="en-US" dirty="0">
                <a:latin typeface="Courier New" panose="02070309020205020404" pitchFamily="49" charset="0"/>
                <a:cs typeface="Courier New" panose="02070309020205020404" pitchFamily="49" charset="0"/>
              </a:rPr>
              <a:t>) </a:t>
            </a:r>
          </a:p>
        </p:txBody>
      </p:sp>
      <p:pic>
        <p:nvPicPr>
          <p:cNvPr id="4" name="Picture 3">
            <a:extLst>
              <a:ext uri="{FF2B5EF4-FFF2-40B4-BE49-F238E27FC236}">
                <a16:creationId xmlns:a16="http://schemas.microsoft.com/office/drawing/2014/main" id="{5FC74276-2B2F-E404-8B8E-5733FA0726DA}"/>
              </a:ext>
            </a:extLst>
          </p:cNvPr>
          <p:cNvPicPr>
            <a:picLocks noChangeAspect="1"/>
          </p:cNvPicPr>
          <p:nvPr/>
        </p:nvPicPr>
        <p:blipFill>
          <a:blip r:embed="rId5"/>
          <a:stretch>
            <a:fillRect/>
          </a:stretch>
        </p:blipFill>
        <p:spPr>
          <a:xfrm>
            <a:off x="5780656" y="3246619"/>
            <a:ext cx="4278057" cy="425507"/>
          </a:xfrm>
          <a:prstGeom prst="rect">
            <a:avLst/>
          </a:prstGeom>
        </p:spPr>
      </p:pic>
    </p:spTree>
    <p:extLst>
      <p:ext uri="{BB962C8B-B14F-4D97-AF65-F5344CB8AC3E}">
        <p14:creationId xmlns:p14="http://schemas.microsoft.com/office/powerpoint/2010/main" val="488018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C226-5E96-C0B2-00BA-8DACB0EE09A6}"/>
              </a:ext>
            </a:extLst>
          </p:cNvPr>
          <p:cNvSpPr>
            <a:spLocks noGrp="1"/>
          </p:cNvSpPr>
          <p:nvPr>
            <p:ph type="title"/>
          </p:nvPr>
        </p:nvSpPr>
        <p:spPr>
          <a:xfrm>
            <a:off x="510277" y="157021"/>
            <a:ext cx="9806677" cy="637562"/>
          </a:xfrm>
        </p:spPr>
        <p:txBody>
          <a:bodyPr>
            <a:normAutofit fontScale="90000"/>
          </a:bodyPr>
          <a:lstStyle/>
          <a:p>
            <a:r>
              <a:rPr lang="en-US" dirty="0"/>
              <a:t>Embedded ENV integration workflow</a:t>
            </a:r>
          </a:p>
        </p:txBody>
      </p:sp>
      <p:sp>
        <p:nvSpPr>
          <p:cNvPr id="3" name="Content Placeholder 2">
            <a:extLst>
              <a:ext uri="{FF2B5EF4-FFF2-40B4-BE49-F238E27FC236}">
                <a16:creationId xmlns:a16="http://schemas.microsoft.com/office/drawing/2014/main" id="{95FCA126-C252-49E9-C630-5CE7FEC92135}"/>
              </a:ext>
            </a:extLst>
          </p:cNvPr>
          <p:cNvSpPr>
            <a:spLocks noGrp="1"/>
          </p:cNvSpPr>
          <p:nvPr>
            <p:ph idx="1"/>
          </p:nvPr>
        </p:nvSpPr>
        <p:spPr>
          <a:xfrm>
            <a:off x="6155099" y="3742408"/>
            <a:ext cx="6005213" cy="1326834"/>
          </a:xfrm>
        </p:spPr>
        <p:txBody>
          <a:bodyPr>
            <a:noAutofit/>
          </a:bodyPr>
          <a:lstStyle/>
          <a:p>
            <a:r>
              <a:rPr lang="en-US" sz="1200" dirty="0" err="1"/>
              <a:t>PLL_config.c</a:t>
            </a:r>
            <a:r>
              <a:rPr lang="en-US" sz="1200" dirty="0"/>
              <a:t> is the file containing the exported action</a:t>
            </a:r>
          </a:p>
          <a:p>
            <a:r>
              <a:rPr lang="en-US" sz="1200" dirty="0"/>
              <a:t>Generated by PSS tool (</a:t>
            </a:r>
            <a:r>
              <a:rPr lang="en-US" sz="1200" dirty="0" err="1"/>
              <a:t>eg</a:t>
            </a:r>
            <a:r>
              <a:rPr lang="en-US" sz="1200" dirty="0"/>
              <a:t> </a:t>
            </a:r>
            <a:r>
              <a:rPr lang="en-US" sz="1200" dirty="0" err="1"/>
              <a:t>Perspec</a:t>
            </a:r>
            <a:r>
              <a:rPr lang="en-US" sz="1200" dirty="0"/>
              <a:t>)</a:t>
            </a:r>
          </a:p>
          <a:p>
            <a:r>
              <a:rPr lang="en-US" sz="1200" dirty="0"/>
              <a:t>Provides control on API name, file name, output </a:t>
            </a:r>
            <a:r>
              <a:rPr lang="en-US" sz="1200" dirty="0" err="1"/>
              <a:t>dir</a:t>
            </a:r>
            <a:r>
              <a:rPr lang="en-US" sz="1200" dirty="0"/>
              <a:t> control </a:t>
            </a:r>
            <a:r>
              <a:rPr lang="en-US" sz="1200" dirty="0" err="1"/>
              <a:t>etc</a:t>
            </a:r>
            <a:r>
              <a:rPr lang="en-US" sz="1200" dirty="0"/>
              <a:t> for smoother integration</a:t>
            </a:r>
          </a:p>
          <a:p>
            <a:r>
              <a:rPr lang="en-US" sz="1200" dirty="0"/>
              <a:t>Existing Test Code is used as is</a:t>
            </a:r>
          </a:p>
          <a:p>
            <a:r>
              <a:rPr lang="en-US" sz="1200" dirty="0"/>
              <a:t>No change to existing setup</a:t>
            </a:r>
          </a:p>
          <a:p>
            <a:r>
              <a:rPr lang="en-US" sz="1200" dirty="0"/>
              <a:t>Only required drivers are updated with generated Code</a:t>
            </a:r>
          </a:p>
          <a:p>
            <a:r>
              <a:rPr lang="en-US" sz="1200" dirty="0"/>
              <a:t>Allows for staged transition</a:t>
            </a:r>
          </a:p>
        </p:txBody>
      </p:sp>
      <p:grpSp>
        <p:nvGrpSpPr>
          <p:cNvPr id="4" name="Group 3">
            <a:extLst>
              <a:ext uri="{FF2B5EF4-FFF2-40B4-BE49-F238E27FC236}">
                <a16:creationId xmlns:a16="http://schemas.microsoft.com/office/drawing/2014/main" id="{BF0309F2-5490-62F2-EE5B-77529A2A387B}"/>
              </a:ext>
            </a:extLst>
          </p:cNvPr>
          <p:cNvGrpSpPr/>
          <p:nvPr/>
        </p:nvGrpSpPr>
        <p:grpSpPr>
          <a:xfrm>
            <a:off x="197424" y="1329280"/>
            <a:ext cx="5521205" cy="4358096"/>
            <a:chOff x="197424" y="888359"/>
            <a:chExt cx="6089687" cy="4799017"/>
          </a:xfrm>
        </p:grpSpPr>
        <p:sp>
          <p:nvSpPr>
            <p:cNvPr id="29" name="Cylinder 28">
              <a:extLst>
                <a:ext uri="{FF2B5EF4-FFF2-40B4-BE49-F238E27FC236}">
                  <a16:creationId xmlns:a16="http://schemas.microsoft.com/office/drawing/2014/main" id="{C234A908-CEA1-653C-361A-136E3BCC1408}"/>
                </a:ext>
              </a:extLst>
            </p:cNvPr>
            <p:cNvSpPr/>
            <p:nvPr/>
          </p:nvSpPr>
          <p:spPr>
            <a:xfrm>
              <a:off x="3553375" y="2773650"/>
              <a:ext cx="1829847" cy="39729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Compile and Link</a:t>
              </a:r>
            </a:p>
          </p:txBody>
        </p:sp>
        <p:sp>
          <p:nvSpPr>
            <p:cNvPr id="6" name="Rectangle: Rounded Corners 5">
              <a:extLst>
                <a:ext uri="{FF2B5EF4-FFF2-40B4-BE49-F238E27FC236}">
                  <a16:creationId xmlns:a16="http://schemas.microsoft.com/office/drawing/2014/main" id="{BB04ED60-9001-9466-3CBB-EECB9E8C9F28}"/>
                </a:ext>
              </a:extLst>
            </p:cNvPr>
            <p:cNvSpPr/>
            <p:nvPr/>
          </p:nvSpPr>
          <p:spPr>
            <a:xfrm>
              <a:off x="4949708" y="3471307"/>
              <a:ext cx="1160342" cy="7315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Test image</a:t>
              </a:r>
            </a:p>
          </p:txBody>
        </p:sp>
        <p:sp>
          <p:nvSpPr>
            <p:cNvPr id="7" name="Flowchart: Multidocument 6">
              <a:extLst>
                <a:ext uri="{FF2B5EF4-FFF2-40B4-BE49-F238E27FC236}">
                  <a16:creationId xmlns:a16="http://schemas.microsoft.com/office/drawing/2014/main" id="{7AC95630-B71C-48A4-6B07-9AE497AA7CE8}"/>
                </a:ext>
              </a:extLst>
            </p:cNvPr>
            <p:cNvSpPr/>
            <p:nvPr/>
          </p:nvSpPr>
          <p:spPr>
            <a:xfrm>
              <a:off x="3553375" y="1015272"/>
              <a:ext cx="1036322" cy="731521"/>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Power </a:t>
              </a:r>
              <a:r>
                <a:rPr lang="en-US" sz="1100" dirty="0" err="1"/>
                <a:t>Driver_lib</a:t>
              </a:r>
              <a:endParaRPr lang="en-US" sz="1100" dirty="0"/>
            </a:p>
          </p:txBody>
        </p:sp>
        <p:sp>
          <p:nvSpPr>
            <p:cNvPr id="8" name="Flowchart: Multidocument 7">
              <a:extLst>
                <a:ext uri="{FF2B5EF4-FFF2-40B4-BE49-F238E27FC236}">
                  <a16:creationId xmlns:a16="http://schemas.microsoft.com/office/drawing/2014/main" id="{9C839A09-A2B4-70BD-151D-5AD1CC0C4A1C}"/>
                </a:ext>
              </a:extLst>
            </p:cNvPr>
            <p:cNvSpPr/>
            <p:nvPr/>
          </p:nvSpPr>
          <p:spPr>
            <a:xfrm>
              <a:off x="4957554" y="971128"/>
              <a:ext cx="1329557" cy="977462"/>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Test content lib</a:t>
              </a:r>
            </a:p>
          </p:txBody>
        </p:sp>
        <p:sp>
          <p:nvSpPr>
            <p:cNvPr id="9" name="Flowchart: Multidocument 8">
              <a:extLst>
                <a:ext uri="{FF2B5EF4-FFF2-40B4-BE49-F238E27FC236}">
                  <a16:creationId xmlns:a16="http://schemas.microsoft.com/office/drawing/2014/main" id="{2DC31CF5-23D6-A93C-62DF-AEA385C596A5}"/>
                </a:ext>
              </a:extLst>
            </p:cNvPr>
            <p:cNvSpPr/>
            <p:nvPr/>
          </p:nvSpPr>
          <p:spPr>
            <a:xfrm>
              <a:off x="2279521" y="1948590"/>
              <a:ext cx="1036322" cy="731521"/>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err="1"/>
                <a:t>periph</a:t>
              </a:r>
              <a:r>
                <a:rPr lang="en-US" sz="1100" dirty="0"/>
                <a:t> </a:t>
              </a:r>
              <a:r>
                <a:rPr lang="en-US" sz="1100" dirty="0" err="1"/>
                <a:t>Driver_lib</a:t>
              </a:r>
              <a:endParaRPr lang="en-US" sz="1100" dirty="0"/>
            </a:p>
          </p:txBody>
        </p:sp>
        <p:sp>
          <p:nvSpPr>
            <p:cNvPr id="10" name="Flowchart: Multidocument 9">
              <a:extLst>
                <a:ext uri="{FF2B5EF4-FFF2-40B4-BE49-F238E27FC236}">
                  <a16:creationId xmlns:a16="http://schemas.microsoft.com/office/drawing/2014/main" id="{9E45AF19-9099-1E95-DD3F-9B9A0AA8AA60}"/>
                </a:ext>
              </a:extLst>
            </p:cNvPr>
            <p:cNvSpPr/>
            <p:nvPr/>
          </p:nvSpPr>
          <p:spPr>
            <a:xfrm>
              <a:off x="2279521" y="1046804"/>
              <a:ext cx="1036322" cy="731521"/>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err="1"/>
                <a:t>Clk</a:t>
              </a:r>
              <a:r>
                <a:rPr lang="en-US" sz="1100" dirty="0"/>
                <a:t> </a:t>
              </a:r>
              <a:r>
                <a:rPr lang="en-US" sz="1100" dirty="0" err="1"/>
                <a:t>Driver_lib</a:t>
              </a:r>
              <a:endParaRPr lang="en-US" sz="1100" dirty="0"/>
            </a:p>
          </p:txBody>
        </p:sp>
        <p:sp>
          <p:nvSpPr>
            <p:cNvPr id="11" name="Flowchart: Document 10">
              <a:extLst>
                <a:ext uri="{FF2B5EF4-FFF2-40B4-BE49-F238E27FC236}">
                  <a16:creationId xmlns:a16="http://schemas.microsoft.com/office/drawing/2014/main" id="{28A22F7B-BBEA-8C6A-AE6C-473CC3EADBF5}"/>
                </a:ext>
              </a:extLst>
            </p:cNvPr>
            <p:cNvSpPr/>
            <p:nvPr/>
          </p:nvSpPr>
          <p:spPr>
            <a:xfrm>
              <a:off x="197424" y="888359"/>
              <a:ext cx="1261241" cy="1040525"/>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t>Pll_config.c</a:t>
              </a:r>
              <a:endParaRPr lang="en-US" sz="1050" dirty="0"/>
            </a:p>
            <a:p>
              <a:pPr algn="ctr"/>
              <a:r>
                <a:rPr lang="en-US" sz="1050" dirty="0" err="1"/>
                <a:t>Program_pll</a:t>
              </a:r>
              <a:r>
                <a:rPr lang="en-US" sz="1050" dirty="0"/>
                <a:t>(</a:t>
              </a:r>
              <a:r>
                <a:rPr lang="en-US" sz="1050" dirty="0" err="1"/>
                <a:t>lval</a:t>
              </a:r>
              <a:r>
                <a:rPr lang="en-US" sz="1050" dirty="0"/>
                <a:t>)</a:t>
              </a:r>
            </a:p>
          </p:txBody>
        </p:sp>
        <p:cxnSp>
          <p:nvCxnSpPr>
            <p:cNvPr id="13" name="Straight Arrow Connector 12">
              <a:extLst>
                <a:ext uri="{FF2B5EF4-FFF2-40B4-BE49-F238E27FC236}">
                  <a16:creationId xmlns:a16="http://schemas.microsoft.com/office/drawing/2014/main" id="{731875D9-C0DE-7029-B5E2-75AD9B24BFB2}"/>
                </a:ext>
              </a:extLst>
            </p:cNvPr>
            <p:cNvCxnSpPr>
              <a:cxnSpLocks/>
              <a:stCxn id="11" idx="3"/>
              <a:endCxn id="10" idx="1"/>
            </p:cNvCxnSpPr>
            <p:nvPr/>
          </p:nvCxnSpPr>
          <p:spPr>
            <a:xfrm>
              <a:off x="1458665" y="1408622"/>
              <a:ext cx="820856" cy="39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0FBB9E8-A4F4-1B87-B8FF-F26140FF1C18}"/>
                </a:ext>
              </a:extLst>
            </p:cNvPr>
            <p:cNvCxnSpPr>
              <a:cxnSpLocks/>
              <a:stCxn id="10" idx="3"/>
              <a:endCxn id="29" idx="0"/>
            </p:cNvCxnSpPr>
            <p:nvPr/>
          </p:nvCxnSpPr>
          <p:spPr>
            <a:xfrm>
              <a:off x="3315843" y="1412565"/>
              <a:ext cx="1152456" cy="14604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014440-65F9-5D5E-A6A0-137BA6BC9E24}"/>
                </a:ext>
              </a:extLst>
            </p:cNvPr>
            <p:cNvCxnSpPr>
              <a:cxnSpLocks/>
              <a:endCxn id="29" idx="0"/>
            </p:cNvCxnSpPr>
            <p:nvPr/>
          </p:nvCxnSpPr>
          <p:spPr>
            <a:xfrm>
              <a:off x="3354732" y="2237625"/>
              <a:ext cx="1113567" cy="6353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C335B2-22FF-4FF3-CEC3-79EA6482692F}"/>
                </a:ext>
              </a:extLst>
            </p:cNvPr>
            <p:cNvCxnSpPr>
              <a:cxnSpLocks/>
              <a:stCxn id="7" idx="2"/>
              <a:endCxn id="29" idx="0"/>
            </p:cNvCxnSpPr>
            <p:nvPr/>
          </p:nvCxnSpPr>
          <p:spPr>
            <a:xfrm>
              <a:off x="3999473" y="1719090"/>
              <a:ext cx="468826" cy="11538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3881D2-FE1C-D702-CF02-8F1A46970173}"/>
                </a:ext>
              </a:extLst>
            </p:cNvPr>
            <p:cNvCxnSpPr>
              <a:cxnSpLocks/>
              <a:stCxn id="8" idx="2"/>
              <a:endCxn id="29" idx="0"/>
            </p:cNvCxnSpPr>
            <p:nvPr/>
          </p:nvCxnSpPr>
          <p:spPr>
            <a:xfrm flipH="1">
              <a:off x="4468299" y="1911573"/>
              <a:ext cx="1061580" cy="961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117FE8C-31C5-1877-F70B-726827CF2160}"/>
                </a:ext>
              </a:extLst>
            </p:cNvPr>
            <p:cNvSpPr/>
            <p:nvPr/>
          </p:nvSpPr>
          <p:spPr>
            <a:xfrm>
              <a:off x="568436" y="4326032"/>
              <a:ext cx="5718675" cy="1361344"/>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Rectangle: Rounded Corners 34">
              <a:extLst>
                <a:ext uri="{FF2B5EF4-FFF2-40B4-BE49-F238E27FC236}">
                  <a16:creationId xmlns:a16="http://schemas.microsoft.com/office/drawing/2014/main" id="{6232F4EB-DCA2-EE10-DA7B-D2E7A7974FA6}"/>
                </a:ext>
              </a:extLst>
            </p:cNvPr>
            <p:cNvSpPr/>
            <p:nvPr/>
          </p:nvSpPr>
          <p:spPr>
            <a:xfrm>
              <a:off x="4730530" y="4502373"/>
              <a:ext cx="1160341" cy="422749"/>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Memory</a:t>
              </a:r>
            </a:p>
          </p:txBody>
        </p:sp>
        <p:sp>
          <p:nvSpPr>
            <p:cNvPr id="36" name="Rectangle: Rounded Corners 35">
              <a:extLst>
                <a:ext uri="{FF2B5EF4-FFF2-40B4-BE49-F238E27FC236}">
                  <a16:creationId xmlns:a16="http://schemas.microsoft.com/office/drawing/2014/main" id="{16D8430C-525B-A5EF-B4E2-3044F7CC3540}"/>
                </a:ext>
              </a:extLst>
            </p:cNvPr>
            <p:cNvSpPr/>
            <p:nvPr/>
          </p:nvSpPr>
          <p:spPr>
            <a:xfrm>
              <a:off x="2911195" y="4845763"/>
              <a:ext cx="1160341" cy="792484"/>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CPU</a:t>
              </a:r>
            </a:p>
          </p:txBody>
        </p:sp>
        <p:sp>
          <p:nvSpPr>
            <p:cNvPr id="37" name="Rectangle: Rounded Corners 36">
              <a:extLst>
                <a:ext uri="{FF2B5EF4-FFF2-40B4-BE49-F238E27FC236}">
                  <a16:creationId xmlns:a16="http://schemas.microsoft.com/office/drawing/2014/main" id="{B4202745-46B6-D3FD-F032-F327711AF8FB}"/>
                </a:ext>
              </a:extLst>
            </p:cNvPr>
            <p:cNvSpPr/>
            <p:nvPr/>
          </p:nvSpPr>
          <p:spPr>
            <a:xfrm>
              <a:off x="1121270" y="4518780"/>
              <a:ext cx="1277013" cy="346023"/>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Clk</a:t>
              </a:r>
              <a:r>
                <a:rPr lang="en-US" sz="1400" dirty="0"/>
                <a:t> </a:t>
              </a:r>
              <a:r>
                <a:rPr lang="en-US" sz="1400" dirty="0" err="1"/>
                <a:t>Ctl</a:t>
              </a:r>
              <a:endParaRPr lang="en-US" sz="1400" dirty="0"/>
            </a:p>
          </p:txBody>
        </p:sp>
        <p:sp>
          <p:nvSpPr>
            <p:cNvPr id="38" name="Rectangle: Rounded Corners 37">
              <a:extLst>
                <a:ext uri="{FF2B5EF4-FFF2-40B4-BE49-F238E27FC236}">
                  <a16:creationId xmlns:a16="http://schemas.microsoft.com/office/drawing/2014/main" id="{1B6C482E-EFB0-7EC2-59CE-4DC964C0EF20}"/>
                </a:ext>
              </a:extLst>
            </p:cNvPr>
            <p:cNvSpPr/>
            <p:nvPr/>
          </p:nvSpPr>
          <p:spPr>
            <a:xfrm>
              <a:off x="1121270" y="5025622"/>
              <a:ext cx="1277013" cy="346023"/>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Power </a:t>
              </a:r>
              <a:r>
                <a:rPr lang="en-US" sz="1400" dirty="0" err="1"/>
                <a:t>Ctl</a:t>
              </a:r>
              <a:endParaRPr lang="en-US" sz="1400" dirty="0"/>
            </a:p>
          </p:txBody>
        </p:sp>
        <p:cxnSp>
          <p:nvCxnSpPr>
            <p:cNvPr id="40" name="Connector: Elbow 39">
              <a:extLst>
                <a:ext uri="{FF2B5EF4-FFF2-40B4-BE49-F238E27FC236}">
                  <a16:creationId xmlns:a16="http://schemas.microsoft.com/office/drawing/2014/main" id="{789B4126-D63E-0616-442D-008CB24BEB62}"/>
                </a:ext>
              </a:extLst>
            </p:cNvPr>
            <p:cNvCxnSpPr>
              <a:stCxn id="36" idx="3"/>
              <a:endCxn id="35" idx="2"/>
            </p:cNvCxnSpPr>
            <p:nvPr/>
          </p:nvCxnSpPr>
          <p:spPr>
            <a:xfrm flipV="1">
              <a:off x="4071536" y="4925122"/>
              <a:ext cx="1239165" cy="316883"/>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FC85C64F-AC92-FE04-14E9-C89566BAF4A9}"/>
                </a:ext>
              </a:extLst>
            </p:cNvPr>
            <p:cNvCxnSpPr>
              <a:cxnSpLocks/>
              <a:stCxn id="6" idx="0"/>
              <a:endCxn id="29" idx="3"/>
            </p:cNvCxnSpPr>
            <p:nvPr/>
          </p:nvCxnSpPr>
          <p:spPr>
            <a:xfrm rot="16200000" flipV="1">
              <a:off x="4848907" y="2790335"/>
              <a:ext cx="300364" cy="1061580"/>
            </a:xfrm>
            <a:prstGeom prst="bentConnector3">
              <a:avLst>
                <a:gd name="adj1" fmla="val 50000"/>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E1DA4732-F4FC-4029-4F60-35F581D3C54A}"/>
                </a:ext>
              </a:extLst>
            </p:cNvPr>
            <p:cNvCxnSpPr>
              <a:cxnSpLocks/>
              <a:stCxn id="35" idx="3"/>
              <a:endCxn id="6" idx="2"/>
            </p:cNvCxnSpPr>
            <p:nvPr/>
          </p:nvCxnSpPr>
          <p:spPr>
            <a:xfrm flipH="1" flipV="1">
              <a:off x="5529879" y="4202828"/>
              <a:ext cx="360992" cy="510920"/>
            </a:xfrm>
            <a:prstGeom prst="bentConnector4">
              <a:avLst>
                <a:gd name="adj1" fmla="val -63326"/>
                <a:gd name="adj2" fmla="val 70686"/>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EAF33B6-9850-873D-DDEF-1FC7727DD9F2}"/>
              </a:ext>
            </a:extLst>
          </p:cNvPr>
          <p:cNvGrpSpPr/>
          <p:nvPr/>
        </p:nvGrpSpPr>
        <p:grpSpPr>
          <a:xfrm>
            <a:off x="7793424" y="162096"/>
            <a:ext cx="3952009" cy="3453615"/>
            <a:chOff x="6548542" y="1164003"/>
            <a:chExt cx="4529077" cy="4412053"/>
          </a:xfrm>
        </p:grpSpPr>
        <p:sp>
          <p:nvSpPr>
            <p:cNvPr id="12" name="TextBox 11">
              <a:extLst>
                <a:ext uri="{FF2B5EF4-FFF2-40B4-BE49-F238E27FC236}">
                  <a16:creationId xmlns:a16="http://schemas.microsoft.com/office/drawing/2014/main" id="{6D231AC9-EB53-C928-E8B5-EACE2F1409E7}"/>
                </a:ext>
              </a:extLst>
            </p:cNvPr>
            <p:cNvSpPr txBox="1"/>
            <p:nvPr/>
          </p:nvSpPr>
          <p:spPr>
            <a:xfrm>
              <a:off x="7024926" y="1164003"/>
              <a:ext cx="3228352" cy="295465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main(){</a:t>
              </a:r>
            </a:p>
            <a:p>
              <a:pPr lvl="1"/>
              <a:r>
                <a:rPr lang="en-US" sz="1200" dirty="0">
                  <a:latin typeface="Courier New" panose="02070309020205020404" pitchFamily="49" charset="0"/>
                  <a:cs typeface="Courier New" panose="02070309020205020404" pitchFamily="49" charset="0"/>
                </a:rPr>
                <a:t>Initialize(</a:t>
              </a:r>
              <a:r>
                <a:rPr lang="en-US" sz="1200" dirty="0" err="1">
                  <a:latin typeface="Courier New" panose="02070309020205020404" pitchFamily="49" charset="0"/>
                  <a:cs typeface="Courier New" panose="02070309020205020404" pitchFamily="49" charset="0"/>
                </a:rPr>
                <a:t>initCfg</a:t>
              </a:r>
              <a:r>
                <a:rPr lang="en-US" sz="1200" dirty="0">
                  <a:latin typeface="Courier New" panose="02070309020205020404" pitchFamily="49" charset="0"/>
                  <a:cs typeface="Courier New" panose="02070309020205020404" pitchFamily="49" charset="0"/>
                </a:rPr>
                <a:t>);</a:t>
              </a:r>
            </a:p>
            <a:p>
              <a:pPr lvl="1"/>
              <a:r>
                <a:rPr lang="en-US" sz="1200" dirty="0">
                  <a:latin typeface="Courier New" panose="02070309020205020404" pitchFamily="49" charset="0"/>
                  <a:cs typeface="Courier New" panose="02070309020205020404" pitchFamily="49" charset="0"/>
                </a:rPr>
                <a:t>test();</a:t>
              </a:r>
            </a:p>
            <a:p>
              <a:pPr lvl="1"/>
              <a:r>
                <a:rPr lang="en-US" sz="1200" dirty="0" err="1">
                  <a:latin typeface="Courier New" panose="02070309020205020404" pitchFamily="49" charset="0"/>
                  <a:cs typeface="Courier New" panose="02070309020205020404" pitchFamily="49" charset="0"/>
                </a:rPr>
                <a:t>post_test_check</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Initialize(</a:t>
              </a:r>
              <a:r>
                <a:rPr lang="en-US" sz="1200" dirty="0" err="1">
                  <a:latin typeface="Courier New" panose="02070309020205020404" pitchFamily="49" charset="0"/>
                  <a:cs typeface="Courier New" panose="02070309020205020404" pitchFamily="49" charset="0"/>
                </a:rPr>
                <a:t>initCfg</a:t>
              </a:r>
              <a:r>
                <a:rPr lang="en-US" sz="1200" dirty="0">
                  <a:latin typeface="Courier New" panose="02070309020205020404" pitchFamily="49" charset="0"/>
                  <a:cs typeface="Courier New" panose="02070309020205020404" pitchFamily="49" charset="0"/>
                </a:rPr>
                <a:t>){</a:t>
              </a:r>
            </a:p>
            <a:p>
              <a:pPr lvl="1"/>
              <a:r>
                <a:rPr lang="en-US" sz="1200" dirty="0" err="1">
                  <a:latin typeface="Courier New" panose="02070309020205020404" pitchFamily="49" charset="0"/>
                  <a:cs typeface="Courier New" panose="02070309020205020404" pitchFamily="49" charset="0"/>
                </a:rPr>
                <a:t>power_config</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pwrCfg</a:t>
              </a:r>
              <a:r>
                <a:rPr lang="en-US" sz="1200" dirty="0">
                  <a:latin typeface="Courier New" panose="02070309020205020404" pitchFamily="49" charset="0"/>
                  <a:cs typeface="Courier New" panose="02070309020205020404" pitchFamily="49" charset="0"/>
                </a:rPr>
                <a:t>);</a:t>
              </a:r>
            </a:p>
            <a:p>
              <a:pPr lvl="1"/>
              <a:r>
                <a:rPr lang="en-US" sz="1200" dirty="0" err="1">
                  <a:latin typeface="Courier New" panose="02070309020205020404" pitchFamily="49" charset="0"/>
                  <a:cs typeface="Courier New" panose="02070309020205020404" pitchFamily="49" charset="0"/>
                </a:rPr>
                <a:t>Clock_config</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clkCfg</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Clock_confing</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clkCfg</a:t>
              </a:r>
              <a:r>
                <a:rPr lang="en-US" sz="1200" dirty="0">
                  <a:latin typeface="Courier New" panose="02070309020205020404" pitchFamily="49" charset="0"/>
                  <a:cs typeface="Courier New" panose="02070309020205020404" pitchFamily="49" charset="0"/>
                </a:rPr>
                <a:t>){</a:t>
              </a:r>
            </a:p>
            <a:p>
              <a:pPr lvl="1"/>
              <a:r>
                <a:rPr lang="en-US" sz="1200" dirty="0" err="1">
                  <a:latin typeface="Courier New" panose="02070309020205020404" pitchFamily="49" charset="0"/>
                  <a:cs typeface="Courier New" panose="02070309020205020404" pitchFamily="49" charset="0"/>
                </a:rPr>
                <a:t>program_pll</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clkCfg.lval</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p:txBody>
        </p:sp>
        <p:sp>
          <p:nvSpPr>
            <p:cNvPr id="14" name="TextBox 13">
              <a:extLst>
                <a:ext uri="{FF2B5EF4-FFF2-40B4-BE49-F238E27FC236}">
                  <a16:creationId xmlns:a16="http://schemas.microsoft.com/office/drawing/2014/main" id="{F46F6732-ADD5-DFFE-B0CF-9DEC2D3E4AFD}"/>
                </a:ext>
              </a:extLst>
            </p:cNvPr>
            <p:cNvSpPr txBox="1"/>
            <p:nvPr/>
          </p:nvSpPr>
          <p:spPr>
            <a:xfrm>
              <a:off x="6548542" y="4621950"/>
              <a:ext cx="2155081" cy="954106"/>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Program_pll</a:t>
              </a:r>
              <a:r>
                <a:rPr lang="en-US" sz="1400" dirty="0">
                  <a:latin typeface="Courier New" panose="02070309020205020404" pitchFamily="49" charset="0"/>
                  <a:cs typeface="Courier New" panose="02070309020205020404" pitchFamily="49" charset="0"/>
                </a:rPr>
                <a:t>(int </a:t>
              </a:r>
              <a:r>
                <a:rPr lang="en-US" sz="1400" dirty="0" err="1">
                  <a:latin typeface="Courier New" panose="02070309020205020404" pitchFamily="49" charset="0"/>
                  <a:cs typeface="Courier New" panose="02070309020205020404" pitchFamily="49" charset="0"/>
                </a:rPr>
                <a:t>lval</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//hand written</a:t>
              </a:r>
            </a:p>
            <a:p>
              <a:r>
                <a:rPr lang="en-US" sz="1400" dirty="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E9E25E94-100F-B399-5B19-E92B83937830}"/>
                </a:ext>
              </a:extLst>
            </p:cNvPr>
            <p:cNvSpPr txBox="1"/>
            <p:nvPr/>
          </p:nvSpPr>
          <p:spPr>
            <a:xfrm>
              <a:off x="8922538" y="4588989"/>
              <a:ext cx="2155081" cy="954106"/>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Program_pll</a:t>
              </a:r>
              <a:r>
                <a:rPr lang="en-US" sz="1400" dirty="0">
                  <a:latin typeface="Courier New" panose="02070309020205020404" pitchFamily="49" charset="0"/>
                  <a:cs typeface="Courier New" panose="02070309020205020404" pitchFamily="49" charset="0"/>
                </a:rPr>
                <a:t>(int </a:t>
              </a:r>
              <a:r>
                <a:rPr lang="en-US" sz="1400" dirty="0" err="1">
                  <a:latin typeface="Courier New" panose="02070309020205020404" pitchFamily="49" charset="0"/>
                  <a:cs typeface="Courier New" panose="02070309020205020404" pitchFamily="49" charset="0"/>
                </a:rPr>
                <a:t>lval</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pss_export</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p:txBody>
        </p:sp>
      </p:grpSp>
    </p:spTree>
    <p:extLst>
      <p:ext uri="{BB962C8B-B14F-4D97-AF65-F5344CB8AC3E}">
        <p14:creationId xmlns:p14="http://schemas.microsoft.com/office/powerpoint/2010/main" val="3186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C292-218E-C031-63BA-84CE343AE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428E0-6FD5-E7F7-5CDD-233470049A13}"/>
              </a:ext>
            </a:extLst>
          </p:cNvPr>
          <p:cNvSpPr>
            <a:spLocks noGrp="1"/>
          </p:cNvSpPr>
          <p:nvPr>
            <p:ph type="title"/>
          </p:nvPr>
        </p:nvSpPr>
        <p:spPr>
          <a:xfrm>
            <a:off x="256620" y="189569"/>
            <a:ext cx="10140906" cy="629644"/>
          </a:xfrm>
        </p:spPr>
        <p:txBody>
          <a:bodyPr>
            <a:normAutofit fontScale="90000"/>
          </a:bodyPr>
          <a:lstStyle/>
          <a:p>
            <a:r>
              <a:rPr lang="en-US" dirty="0"/>
              <a:t>Test Bench example</a:t>
            </a:r>
          </a:p>
        </p:txBody>
      </p:sp>
      <p:sp>
        <p:nvSpPr>
          <p:cNvPr id="4" name="Rectangle 3">
            <a:extLst>
              <a:ext uri="{FF2B5EF4-FFF2-40B4-BE49-F238E27FC236}">
                <a16:creationId xmlns:a16="http://schemas.microsoft.com/office/drawing/2014/main" id="{A812DC32-76E3-9075-1348-2B1BDA4F1719}"/>
              </a:ext>
            </a:extLst>
          </p:cNvPr>
          <p:cNvSpPr/>
          <p:nvPr/>
        </p:nvSpPr>
        <p:spPr>
          <a:xfrm>
            <a:off x="781645" y="889175"/>
            <a:ext cx="10424485" cy="47939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600">
              <a:solidFill>
                <a:schemeClr val="bg1"/>
              </a:solidFill>
              <a:latin typeface="Microsoft Sans Serif"/>
              <a:cs typeface="Microsoft Sans Serif" panose="020B0604020202020204" pitchFamily="34" charset="0"/>
            </a:endParaRPr>
          </a:p>
        </p:txBody>
      </p:sp>
      <p:sp>
        <p:nvSpPr>
          <p:cNvPr id="5" name="TextBox 4">
            <a:extLst>
              <a:ext uri="{FF2B5EF4-FFF2-40B4-BE49-F238E27FC236}">
                <a16:creationId xmlns:a16="http://schemas.microsoft.com/office/drawing/2014/main" id="{6517DCA8-CAE8-30BE-2203-BC9E7AF76DF3}"/>
              </a:ext>
            </a:extLst>
          </p:cNvPr>
          <p:cNvSpPr txBox="1"/>
          <p:nvPr/>
        </p:nvSpPr>
        <p:spPr>
          <a:xfrm>
            <a:off x="822483" y="630663"/>
            <a:ext cx="772743" cy="236347"/>
          </a:xfrm>
          <a:prstGeom prst="rect">
            <a:avLst/>
          </a:prstGeom>
        </p:spPr>
        <p:txBody>
          <a:bodyPr wrap="square" lIns="0" tIns="0" rIns="0" bIns="0" rtlCol="0">
            <a:spAutoFit/>
          </a:bodyPr>
          <a:lstStyle/>
          <a:p>
            <a:pPr algn="ctr">
              <a:lnSpc>
                <a:spcPct val="96000"/>
              </a:lnSpc>
            </a:pPr>
            <a:r>
              <a:rPr lang="en-US" sz="1600">
                <a:solidFill>
                  <a:srgbClr val="000000"/>
                </a:solidFill>
                <a:latin typeface="Aptos" panose="020B0004020202020204" pitchFamily="34" charset="0"/>
                <a:cs typeface="Microsoft Sans Serif" panose="020B0604020202020204" pitchFamily="34" charset="0"/>
              </a:rPr>
              <a:t>TB TOP</a:t>
            </a:r>
          </a:p>
        </p:txBody>
      </p:sp>
      <p:sp>
        <p:nvSpPr>
          <p:cNvPr id="6" name="Rectangle 5">
            <a:extLst>
              <a:ext uri="{FF2B5EF4-FFF2-40B4-BE49-F238E27FC236}">
                <a16:creationId xmlns:a16="http://schemas.microsoft.com/office/drawing/2014/main" id="{79A9D893-1D89-3FCF-2AEF-A949D2599A90}"/>
              </a:ext>
            </a:extLst>
          </p:cNvPr>
          <p:cNvSpPr/>
          <p:nvPr/>
        </p:nvSpPr>
        <p:spPr>
          <a:xfrm>
            <a:off x="1071865" y="1365535"/>
            <a:ext cx="5997540" cy="3938939"/>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600" err="1">
              <a:solidFill>
                <a:schemeClr val="bg1"/>
              </a:solidFill>
              <a:latin typeface="Microsoft Sans Serif"/>
              <a:cs typeface="Microsoft Sans Serif" panose="020B0604020202020204" pitchFamily="34" charset="0"/>
            </a:endParaRPr>
          </a:p>
        </p:txBody>
      </p:sp>
      <p:sp>
        <p:nvSpPr>
          <p:cNvPr id="7" name="TextBox 6">
            <a:extLst>
              <a:ext uri="{FF2B5EF4-FFF2-40B4-BE49-F238E27FC236}">
                <a16:creationId xmlns:a16="http://schemas.microsoft.com/office/drawing/2014/main" id="{1A5108FD-531C-8016-94F2-386626FDEC4E}"/>
              </a:ext>
            </a:extLst>
          </p:cNvPr>
          <p:cNvSpPr txBox="1"/>
          <p:nvPr/>
        </p:nvSpPr>
        <p:spPr>
          <a:xfrm>
            <a:off x="1049783" y="1170072"/>
            <a:ext cx="772743" cy="236347"/>
          </a:xfrm>
          <a:prstGeom prst="rect">
            <a:avLst/>
          </a:prstGeom>
        </p:spPr>
        <p:txBody>
          <a:bodyPr wrap="square" lIns="0" tIns="0" rIns="0" bIns="0" rtlCol="0">
            <a:spAutoFit/>
          </a:bodyPr>
          <a:lstStyle/>
          <a:p>
            <a:pPr algn="ctr">
              <a:lnSpc>
                <a:spcPct val="96000"/>
              </a:lnSpc>
            </a:pPr>
            <a:r>
              <a:rPr lang="en-US" sz="1600">
                <a:solidFill>
                  <a:srgbClr val="000000"/>
                </a:solidFill>
                <a:latin typeface="Aptos" panose="020B0004020202020204" pitchFamily="34" charset="0"/>
                <a:cs typeface="Microsoft Sans Serif" panose="020B0604020202020204" pitchFamily="34" charset="0"/>
              </a:rPr>
              <a:t>TEST</a:t>
            </a:r>
          </a:p>
        </p:txBody>
      </p:sp>
      <p:sp>
        <p:nvSpPr>
          <p:cNvPr id="8" name="Rectangle 7">
            <a:extLst>
              <a:ext uri="{FF2B5EF4-FFF2-40B4-BE49-F238E27FC236}">
                <a16:creationId xmlns:a16="http://schemas.microsoft.com/office/drawing/2014/main" id="{E85E165C-1134-C16C-7E07-CC95267E2ADE}"/>
              </a:ext>
            </a:extLst>
          </p:cNvPr>
          <p:cNvSpPr/>
          <p:nvPr/>
        </p:nvSpPr>
        <p:spPr>
          <a:xfrm>
            <a:off x="9901828" y="1365535"/>
            <a:ext cx="1215233" cy="39389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600" err="1">
              <a:solidFill>
                <a:schemeClr val="bg1"/>
              </a:solidFill>
              <a:latin typeface="Microsoft Sans Serif"/>
              <a:cs typeface="Microsoft Sans Serif" panose="020B0604020202020204" pitchFamily="34" charset="0"/>
            </a:endParaRPr>
          </a:p>
        </p:txBody>
      </p:sp>
      <p:sp>
        <p:nvSpPr>
          <p:cNvPr id="9" name="TextBox 8">
            <a:extLst>
              <a:ext uri="{FF2B5EF4-FFF2-40B4-BE49-F238E27FC236}">
                <a16:creationId xmlns:a16="http://schemas.microsoft.com/office/drawing/2014/main" id="{19D4832B-383F-4D4B-8898-4AD61F7440D2}"/>
              </a:ext>
            </a:extLst>
          </p:cNvPr>
          <p:cNvSpPr txBox="1"/>
          <p:nvPr/>
        </p:nvSpPr>
        <p:spPr>
          <a:xfrm>
            <a:off x="10097088" y="2915673"/>
            <a:ext cx="772743" cy="472694"/>
          </a:xfrm>
          <a:prstGeom prst="rect">
            <a:avLst/>
          </a:prstGeom>
        </p:spPr>
        <p:txBody>
          <a:bodyPr wrap="square" lIns="0" tIns="0" rIns="0" bIns="0" rtlCol="0">
            <a:spAutoFit/>
          </a:bodyPr>
          <a:lstStyle/>
          <a:p>
            <a:pPr algn="ctr">
              <a:lnSpc>
                <a:spcPct val="96000"/>
              </a:lnSpc>
            </a:pPr>
            <a:endParaRPr lang="en-US" sz="1600" b="1" dirty="0">
              <a:solidFill>
                <a:srgbClr val="000000"/>
              </a:solidFill>
              <a:latin typeface="Aptos" panose="020B0004020202020204" pitchFamily="34" charset="0"/>
              <a:cs typeface="Microsoft Sans Serif" panose="020B0604020202020204" pitchFamily="34" charset="0"/>
            </a:endParaRPr>
          </a:p>
          <a:p>
            <a:pPr algn="ctr">
              <a:lnSpc>
                <a:spcPct val="96000"/>
              </a:lnSpc>
            </a:pPr>
            <a:r>
              <a:rPr lang="en-US" sz="1600" b="1" dirty="0">
                <a:solidFill>
                  <a:srgbClr val="000000"/>
                </a:solidFill>
                <a:latin typeface="Aptos" panose="020B0004020202020204" pitchFamily="34" charset="0"/>
                <a:cs typeface="Microsoft Sans Serif" panose="020B0604020202020204" pitchFamily="34" charset="0"/>
              </a:rPr>
              <a:t>DUT</a:t>
            </a:r>
          </a:p>
        </p:txBody>
      </p:sp>
      <p:sp>
        <p:nvSpPr>
          <p:cNvPr id="10" name="Rectangle 9">
            <a:extLst>
              <a:ext uri="{FF2B5EF4-FFF2-40B4-BE49-F238E27FC236}">
                <a16:creationId xmlns:a16="http://schemas.microsoft.com/office/drawing/2014/main" id="{F9197502-620B-7988-35C8-934641C238C0}"/>
              </a:ext>
            </a:extLst>
          </p:cNvPr>
          <p:cNvSpPr/>
          <p:nvPr/>
        </p:nvSpPr>
        <p:spPr>
          <a:xfrm>
            <a:off x="1348956" y="2058112"/>
            <a:ext cx="5226296" cy="29979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600" err="1">
              <a:solidFill>
                <a:schemeClr val="bg1"/>
              </a:solidFill>
              <a:latin typeface="Microsoft Sans Serif"/>
              <a:cs typeface="Microsoft Sans Serif" panose="020B0604020202020204" pitchFamily="34" charset="0"/>
            </a:endParaRPr>
          </a:p>
        </p:txBody>
      </p:sp>
      <p:sp>
        <p:nvSpPr>
          <p:cNvPr id="11" name="TextBox 10">
            <a:extLst>
              <a:ext uri="{FF2B5EF4-FFF2-40B4-BE49-F238E27FC236}">
                <a16:creationId xmlns:a16="http://schemas.microsoft.com/office/drawing/2014/main" id="{55501B92-9097-5E7B-4BE6-5059CCB102C7}"/>
              </a:ext>
            </a:extLst>
          </p:cNvPr>
          <p:cNvSpPr txBox="1"/>
          <p:nvPr/>
        </p:nvSpPr>
        <p:spPr>
          <a:xfrm>
            <a:off x="1380392" y="2148104"/>
            <a:ext cx="686472" cy="236347"/>
          </a:xfrm>
          <a:prstGeom prst="rect">
            <a:avLst/>
          </a:prstGeom>
        </p:spPr>
        <p:txBody>
          <a:bodyPr wrap="square" lIns="0" tIns="0" rIns="0" bIns="0" rtlCol="0">
            <a:spAutoFit/>
          </a:bodyPr>
          <a:lstStyle/>
          <a:p>
            <a:pPr algn="ctr">
              <a:lnSpc>
                <a:spcPct val="96000"/>
              </a:lnSpc>
            </a:pPr>
            <a:r>
              <a:rPr lang="en-US" sz="1600" dirty="0">
                <a:solidFill>
                  <a:srgbClr val="000000"/>
                </a:solidFill>
                <a:latin typeface="Aptos" panose="020B0004020202020204" pitchFamily="34" charset="0"/>
                <a:cs typeface="Microsoft Sans Serif" panose="020B0604020202020204" pitchFamily="34" charset="0"/>
              </a:rPr>
              <a:t>ENV</a:t>
            </a:r>
          </a:p>
        </p:txBody>
      </p:sp>
      <p:sp>
        <p:nvSpPr>
          <p:cNvPr id="12" name="Rectangle 11">
            <a:extLst>
              <a:ext uri="{FF2B5EF4-FFF2-40B4-BE49-F238E27FC236}">
                <a16:creationId xmlns:a16="http://schemas.microsoft.com/office/drawing/2014/main" id="{125FDA92-4F74-65A5-73AC-BCD1BDF19AE4}"/>
              </a:ext>
            </a:extLst>
          </p:cNvPr>
          <p:cNvSpPr/>
          <p:nvPr/>
        </p:nvSpPr>
        <p:spPr>
          <a:xfrm>
            <a:off x="2066864" y="2474442"/>
            <a:ext cx="1396955" cy="7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600">
                <a:solidFill>
                  <a:schemeClr val="bg1"/>
                </a:solidFill>
                <a:latin typeface="Microsoft Sans Serif"/>
                <a:cs typeface="Microsoft Sans Serif" panose="020B0604020202020204" pitchFamily="34" charset="0"/>
              </a:rPr>
              <a:t>Virtual</a:t>
            </a:r>
          </a:p>
          <a:p>
            <a:pPr algn="ctr">
              <a:lnSpc>
                <a:spcPct val="96000"/>
              </a:lnSpc>
            </a:pPr>
            <a:r>
              <a:rPr lang="en-US" sz="1600">
                <a:solidFill>
                  <a:schemeClr val="bg1"/>
                </a:solidFill>
                <a:latin typeface="Microsoft Sans Serif"/>
                <a:cs typeface="Microsoft Sans Serif" panose="020B0604020202020204" pitchFamily="34" charset="0"/>
              </a:rPr>
              <a:t>Sequencer</a:t>
            </a:r>
          </a:p>
        </p:txBody>
      </p:sp>
      <p:sp>
        <p:nvSpPr>
          <p:cNvPr id="13" name="Rectangle 12">
            <a:extLst>
              <a:ext uri="{FF2B5EF4-FFF2-40B4-BE49-F238E27FC236}">
                <a16:creationId xmlns:a16="http://schemas.microsoft.com/office/drawing/2014/main" id="{EB760909-0D6F-FD85-2EDE-4FB401C53DC7}"/>
              </a:ext>
            </a:extLst>
          </p:cNvPr>
          <p:cNvSpPr/>
          <p:nvPr/>
        </p:nvSpPr>
        <p:spPr>
          <a:xfrm>
            <a:off x="4078301" y="2907680"/>
            <a:ext cx="2410432" cy="17796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600" err="1">
              <a:solidFill>
                <a:schemeClr val="bg1"/>
              </a:solidFill>
              <a:latin typeface="Microsoft Sans Serif"/>
              <a:cs typeface="Microsoft Sans Serif" panose="020B0604020202020204" pitchFamily="34" charset="0"/>
            </a:endParaRPr>
          </a:p>
        </p:txBody>
      </p:sp>
      <p:sp>
        <p:nvSpPr>
          <p:cNvPr id="14" name="Arrow: Left-Right 13">
            <a:extLst>
              <a:ext uri="{FF2B5EF4-FFF2-40B4-BE49-F238E27FC236}">
                <a16:creationId xmlns:a16="http://schemas.microsoft.com/office/drawing/2014/main" id="{11EFF825-7DCD-0312-006E-54D7C0726263}"/>
              </a:ext>
            </a:extLst>
          </p:cNvPr>
          <p:cNvSpPr/>
          <p:nvPr/>
        </p:nvSpPr>
        <p:spPr>
          <a:xfrm>
            <a:off x="6646232" y="3617874"/>
            <a:ext cx="3095150" cy="689098"/>
          </a:xfrm>
          <a:prstGeom prst="lef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600">
                <a:solidFill>
                  <a:schemeClr val="bg1"/>
                </a:solidFill>
                <a:latin typeface="Microsoft Sans Serif"/>
                <a:cs typeface="Microsoft Sans Serif" panose="020B0604020202020204" pitchFamily="34" charset="0"/>
              </a:rPr>
              <a:t>AHB Config </a:t>
            </a:r>
            <a:r>
              <a:rPr lang="en-US" sz="1600" err="1">
                <a:solidFill>
                  <a:schemeClr val="bg1"/>
                </a:solidFill>
                <a:latin typeface="Microsoft Sans Serif"/>
                <a:cs typeface="Microsoft Sans Serif" panose="020B0604020202020204" pitchFamily="34" charset="0"/>
              </a:rPr>
              <a:t>Intf</a:t>
            </a:r>
            <a:endParaRPr lang="en-US" sz="1600">
              <a:solidFill>
                <a:schemeClr val="bg1"/>
              </a:solidFill>
              <a:latin typeface="Microsoft Sans Serif"/>
              <a:cs typeface="Microsoft Sans Serif" panose="020B0604020202020204" pitchFamily="34" charset="0"/>
            </a:endParaRPr>
          </a:p>
        </p:txBody>
      </p:sp>
      <p:sp>
        <p:nvSpPr>
          <p:cNvPr id="16" name="TextBox 15">
            <a:extLst>
              <a:ext uri="{FF2B5EF4-FFF2-40B4-BE49-F238E27FC236}">
                <a16:creationId xmlns:a16="http://schemas.microsoft.com/office/drawing/2014/main" id="{89FECA0C-746C-B25D-94F8-D7535B983A37}"/>
              </a:ext>
            </a:extLst>
          </p:cNvPr>
          <p:cNvSpPr txBox="1"/>
          <p:nvPr/>
        </p:nvSpPr>
        <p:spPr>
          <a:xfrm>
            <a:off x="4097561" y="2900451"/>
            <a:ext cx="1087908" cy="236347"/>
          </a:xfrm>
          <a:prstGeom prst="rect">
            <a:avLst/>
          </a:prstGeom>
        </p:spPr>
        <p:txBody>
          <a:bodyPr wrap="square" lIns="0" tIns="0" rIns="0" bIns="0" rtlCol="0">
            <a:spAutoFit/>
          </a:bodyPr>
          <a:lstStyle/>
          <a:p>
            <a:pPr algn="ctr">
              <a:lnSpc>
                <a:spcPct val="96000"/>
              </a:lnSpc>
            </a:pPr>
            <a:r>
              <a:rPr lang="en-US" sz="1600">
                <a:solidFill>
                  <a:srgbClr val="000000"/>
                </a:solidFill>
                <a:latin typeface="Aptos" panose="020B0004020202020204" pitchFamily="34" charset="0"/>
                <a:cs typeface="Microsoft Sans Serif" panose="020B0604020202020204" pitchFamily="34" charset="0"/>
              </a:rPr>
              <a:t>AHB Agent</a:t>
            </a:r>
          </a:p>
        </p:txBody>
      </p:sp>
      <p:sp>
        <p:nvSpPr>
          <p:cNvPr id="17" name="Rectangle 16">
            <a:extLst>
              <a:ext uri="{FF2B5EF4-FFF2-40B4-BE49-F238E27FC236}">
                <a16:creationId xmlns:a16="http://schemas.microsoft.com/office/drawing/2014/main" id="{FC58EFA7-2B48-F2A3-B3FA-2EFE62CA893A}"/>
              </a:ext>
            </a:extLst>
          </p:cNvPr>
          <p:cNvSpPr/>
          <p:nvPr/>
        </p:nvSpPr>
        <p:spPr>
          <a:xfrm>
            <a:off x="4211717" y="3251821"/>
            <a:ext cx="1298654" cy="400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600">
                <a:solidFill>
                  <a:schemeClr val="bg1"/>
                </a:solidFill>
                <a:latin typeface="Microsoft Sans Serif"/>
                <a:cs typeface="Microsoft Sans Serif" panose="020B0604020202020204" pitchFamily="34" charset="0"/>
              </a:rPr>
              <a:t>Sequencer</a:t>
            </a:r>
          </a:p>
        </p:txBody>
      </p:sp>
      <p:sp>
        <p:nvSpPr>
          <p:cNvPr id="18" name="Rectangle 17">
            <a:extLst>
              <a:ext uri="{FF2B5EF4-FFF2-40B4-BE49-F238E27FC236}">
                <a16:creationId xmlns:a16="http://schemas.microsoft.com/office/drawing/2014/main" id="{597EA19A-EF9D-2634-EEB9-8482F3A9BC3B}"/>
              </a:ext>
            </a:extLst>
          </p:cNvPr>
          <p:cNvSpPr/>
          <p:nvPr/>
        </p:nvSpPr>
        <p:spPr>
          <a:xfrm>
            <a:off x="5389235" y="3781078"/>
            <a:ext cx="1068434" cy="400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600">
                <a:solidFill>
                  <a:schemeClr val="bg1"/>
                </a:solidFill>
                <a:latin typeface="Microsoft Sans Serif"/>
                <a:cs typeface="Microsoft Sans Serif" panose="020B0604020202020204" pitchFamily="34" charset="0"/>
              </a:rPr>
              <a:t>Driver</a:t>
            </a:r>
          </a:p>
        </p:txBody>
      </p:sp>
      <p:sp>
        <p:nvSpPr>
          <p:cNvPr id="19" name="Rectangle 18">
            <a:extLst>
              <a:ext uri="{FF2B5EF4-FFF2-40B4-BE49-F238E27FC236}">
                <a16:creationId xmlns:a16="http://schemas.microsoft.com/office/drawing/2014/main" id="{D33E2478-0367-DAE5-3F96-735CEE4CF4CD}"/>
              </a:ext>
            </a:extLst>
          </p:cNvPr>
          <p:cNvSpPr/>
          <p:nvPr/>
        </p:nvSpPr>
        <p:spPr>
          <a:xfrm>
            <a:off x="4190606" y="4181545"/>
            <a:ext cx="1068434" cy="400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600">
                <a:solidFill>
                  <a:schemeClr val="bg1"/>
                </a:solidFill>
                <a:latin typeface="Microsoft Sans Serif"/>
                <a:cs typeface="Microsoft Sans Serif" panose="020B0604020202020204" pitchFamily="34" charset="0"/>
              </a:rPr>
              <a:t>Monitor</a:t>
            </a:r>
          </a:p>
        </p:txBody>
      </p:sp>
      <p:sp>
        <p:nvSpPr>
          <p:cNvPr id="20" name="Flowchart: Alternate Process 19">
            <a:extLst>
              <a:ext uri="{FF2B5EF4-FFF2-40B4-BE49-F238E27FC236}">
                <a16:creationId xmlns:a16="http://schemas.microsoft.com/office/drawing/2014/main" id="{9983F7C5-0C18-DC15-22FC-A5B090EB5692}"/>
              </a:ext>
            </a:extLst>
          </p:cNvPr>
          <p:cNvSpPr/>
          <p:nvPr/>
        </p:nvSpPr>
        <p:spPr>
          <a:xfrm>
            <a:off x="2511457" y="1649429"/>
            <a:ext cx="1219047" cy="823939"/>
          </a:xfrm>
          <a:prstGeom prst="flowChartAlternateProcess">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sz="1400">
                <a:solidFill>
                  <a:schemeClr val="tx2"/>
                </a:solidFill>
                <a:latin typeface="Microsoft Sans Serif"/>
                <a:cs typeface="Microsoft Sans Serif" panose="020B0604020202020204" pitchFamily="34" charset="0"/>
              </a:rPr>
              <a:t>Test Sequence</a:t>
            </a:r>
          </a:p>
        </p:txBody>
      </p:sp>
      <p:sp>
        <p:nvSpPr>
          <p:cNvPr id="21" name="Flowchart: Alternate Process 20">
            <a:extLst>
              <a:ext uri="{FF2B5EF4-FFF2-40B4-BE49-F238E27FC236}">
                <a16:creationId xmlns:a16="http://schemas.microsoft.com/office/drawing/2014/main" id="{9850AC93-AA24-C66A-91D1-E1F80A8DE62C}"/>
              </a:ext>
            </a:extLst>
          </p:cNvPr>
          <p:cNvSpPr/>
          <p:nvPr/>
        </p:nvSpPr>
        <p:spPr>
          <a:xfrm>
            <a:off x="5479025" y="2847068"/>
            <a:ext cx="1219047" cy="493203"/>
          </a:xfrm>
          <a:prstGeom prst="flowChartAlternateProcess">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sz="1400">
                <a:solidFill>
                  <a:schemeClr val="tx2"/>
                </a:solidFill>
                <a:latin typeface="Microsoft Sans Serif"/>
                <a:cs typeface="Microsoft Sans Serif" panose="020B0604020202020204" pitchFamily="34" charset="0"/>
              </a:rPr>
              <a:t>AHB Read/Write</a:t>
            </a:r>
          </a:p>
        </p:txBody>
      </p:sp>
      <p:sp>
        <p:nvSpPr>
          <p:cNvPr id="22" name="Flowchart: Alternate Process 21">
            <a:extLst>
              <a:ext uri="{FF2B5EF4-FFF2-40B4-BE49-F238E27FC236}">
                <a16:creationId xmlns:a16="http://schemas.microsoft.com/office/drawing/2014/main" id="{3130DF6F-FFC1-97B6-B094-6BB2FB7C30D3}"/>
              </a:ext>
            </a:extLst>
          </p:cNvPr>
          <p:cNvSpPr/>
          <p:nvPr/>
        </p:nvSpPr>
        <p:spPr>
          <a:xfrm>
            <a:off x="4795256" y="1649429"/>
            <a:ext cx="1219047" cy="823939"/>
          </a:xfrm>
          <a:prstGeom prst="flowChartAlternateProcess">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sz="1400">
                <a:solidFill>
                  <a:schemeClr val="tx2"/>
                </a:solidFill>
                <a:latin typeface="Microsoft Sans Serif"/>
                <a:cs typeface="Microsoft Sans Serif" panose="020B0604020202020204" pitchFamily="34" charset="0"/>
              </a:rPr>
              <a:t>Config Sequence</a:t>
            </a:r>
          </a:p>
        </p:txBody>
      </p:sp>
      <p:cxnSp>
        <p:nvCxnSpPr>
          <p:cNvPr id="23" name="Straight Arrow Connector 22">
            <a:extLst>
              <a:ext uri="{FF2B5EF4-FFF2-40B4-BE49-F238E27FC236}">
                <a16:creationId xmlns:a16="http://schemas.microsoft.com/office/drawing/2014/main" id="{BBAAB3E7-B9E6-07A3-1E77-C7461F708007}"/>
              </a:ext>
            </a:extLst>
          </p:cNvPr>
          <p:cNvCxnSpPr>
            <a:cxnSpLocks/>
            <a:endCxn id="22" idx="1"/>
          </p:cNvCxnSpPr>
          <p:nvPr/>
        </p:nvCxnSpPr>
        <p:spPr>
          <a:xfrm>
            <a:off x="3752586" y="2058112"/>
            <a:ext cx="1042670" cy="3287"/>
          </a:xfrm>
          <a:prstGeom prst="straightConnector1">
            <a:avLst/>
          </a:prstGeom>
          <a:ln w="381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D10291DF-FC61-9537-65EB-1C676249B584}"/>
              </a:ext>
            </a:extLst>
          </p:cNvPr>
          <p:cNvSpPr/>
          <p:nvPr/>
        </p:nvSpPr>
        <p:spPr>
          <a:xfrm>
            <a:off x="6685476" y="1041189"/>
            <a:ext cx="1559999" cy="453230"/>
          </a:xfrm>
          <a:prstGeom prst="flowChartAlternateProcess">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sz="1400" dirty="0">
                <a:solidFill>
                  <a:schemeClr val="tx2"/>
                </a:solidFill>
                <a:latin typeface="Microsoft Sans Serif"/>
                <a:cs typeface="Microsoft Sans Serif" panose="020B0604020202020204" pitchFamily="34" charset="0"/>
              </a:rPr>
              <a:t>UVM Reg model</a:t>
            </a:r>
          </a:p>
        </p:txBody>
      </p:sp>
      <p:sp>
        <p:nvSpPr>
          <p:cNvPr id="25" name="Flowchart: Alternate Process 24">
            <a:extLst>
              <a:ext uri="{FF2B5EF4-FFF2-40B4-BE49-F238E27FC236}">
                <a16:creationId xmlns:a16="http://schemas.microsoft.com/office/drawing/2014/main" id="{4BD9112A-54CC-0636-3988-10B9EAC4E65C}"/>
              </a:ext>
            </a:extLst>
          </p:cNvPr>
          <p:cNvSpPr/>
          <p:nvPr/>
        </p:nvSpPr>
        <p:spPr>
          <a:xfrm>
            <a:off x="6685476" y="1694874"/>
            <a:ext cx="1559999" cy="453230"/>
          </a:xfrm>
          <a:prstGeom prst="flowChartAlternateProcess">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sz="1400" dirty="0">
                <a:solidFill>
                  <a:schemeClr val="tx2"/>
                </a:solidFill>
                <a:latin typeface="Microsoft Sans Serif"/>
                <a:cs typeface="Microsoft Sans Serif" panose="020B0604020202020204" pitchFamily="34" charset="0"/>
              </a:rPr>
              <a:t>UVM Reg </a:t>
            </a:r>
            <a:r>
              <a:rPr lang="en-US" sz="1400" dirty="0" err="1">
                <a:solidFill>
                  <a:schemeClr val="tx2"/>
                </a:solidFill>
                <a:latin typeface="Microsoft Sans Serif"/>
                <a:cs typeface="Microsoft Sans Serif" panose="020B0604020202020204" pitchFamily="34" charset="0"/>
              </a:rPr>
              <a:t>wr</a:t>
            </a:r>
            <a:r>
              <a:rPr lang="en-US" sz="1400" dirty="0">
                <a:solidFill>
                  <a:schemeClr val="tx2"/>
                </a:solidFill>
                <a:latin typeface="Microsoft Sans Serif"/>
                <a:cs typeface="Microsoft Sans Serif" panose="020B0604020202020204" pitchFamily="34" charset="0"/>
              </a:rPr>
              <a:t>/</a:t>
            </a:r>
            <a:r>
              <a:rPr lang="en-US" sz="1400" dirty="0" err="1">
                <a:solidFill>
                  <a:schemeClr val="tx2"/>
                </a:solidFill>
                <a:latin typeface="Microsoft Sans Serif"/>
                <a:cs typeface="Microsoft Sans Serif" panose="020B0604020202020204" pitchFamily="34" charset="0"/>
              </a:rPr>
              <a:t>rd</a:t>
            </a:r>
            <a:r>
              <a:rPr lang="en-US" sz="1400" dirty="0">
                <a:solidFill>
                  <a:schemeClr val="tx2"/>
                </a:solidFill>
                <a:latin typeface="Microsoft Sans Serif"/>
                <a:cs typeface="Microsoft Sans Serif" panose="020B0604020202020204" pitchFamily="34" charset="0"/>
              </a:rPr>
              <a:t> API</a:t>
            </a:r>
          </a:p>
        </p:txBody>
      </p:sp>
      <p:sp>
        <p:nvSpPr>
          <p:cNvPr id="26" name="Flowchart: Alternate Process 25">
            <a:extLst>
              <a:ext uri="{FF2B5EF4-FFF2-40B4-BE49-F238E27FC236}">
                <a16:creationId xmlns:a16="http://schemas.microsoft.com/office/drawing/2014/main" id="{983DAA0D-29EA-B41A-3D3F-A0D69AEB2A56}"/>
              </a:ext>
            </a:extLst>
          </p:cNvPr>
          <p:cNvSpPr/>
          <p:nvPr/>
        </p:nvSpPr>
        <p:spPr>
          <a:xfrm>
            <a:off x="6685476" y="2353560"/>
            <a:ext cx="1559999" cy="453230"/>
          </a:xfrm>
          <a:prstGeom prst="flowChartAlternateProcess">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sz="1400" dirty="0">
                <a:solidFill>
                  <a:schemeClr val="tx2"/>
                </a:solidFill>
                <a:latin typeface="Microsoft Sans Serif"/>
                <a:cs typeface="Microsoft Sans Serif" panose="020B0604020202020204" pitchFamily="34" charset="0"/>
              </a:rPr>
              <a:t>RAL layer</a:t>
            </a:r>
          </a:p>
        </p:txBody>
      </p:sp>
      <p:cxnSp>
        <p:nvCxnSpPr>
          <p:cNvPr id="31" name="Connector: Elbow 30">
            <a:extLst>
              <a:ext uri="{FF2B5EF4-FFF2-40B4-BE49-F238E27FC236}">
                <a16:creationId xmlns:a16="http://schemas.microsoft.com/office/drawing/2014/main" id="{2CC301D3-042E-FEC3-7D2E-9B966B2DA290}"/>
              </a:ext>
            </a:extLst>
          </p:cNvPr>
          <p:cNvCxnSpPr>
            <a:cxnSpLocks/>
            <a:stCxn id="26" idx="1"/>
            <a:endCxn id="21" idx="0"/>
          </p:cNvCxnSpPr>
          <p:nvPr/>
        </p:nvCxnSpPr>
        <p:spPr>
          <a:xfrm rot="10800000" flipV="1">
            <a:off x="6088550" y="2580174"/>
            <a:ext cx="596927" cy="2668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EDFC98DD-A017-5BC9-836A-A3A00EBEA458}"/>
              </a:ext>
            </a:extLst>
          </p:cNvPr>
          <p:cNvCxnSpPr>
            <a:cxnSpLocks/>
            <a:stCxn id="22" idx="3"/>
            <a:endCxn id="25" idx="1"/>
          </p:cNvCxnSpPr>
          <p:nvPr/>
        </p:nvCxnSpPr>
        <p:spPr>
          <a:xfrm flipV="1">
            <a:off x="6014303" y="1921489"/>
            <a:ext cx="671173" cy="13991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1993032-453B-1194-41A4-AE9FAB59A894}"/>
              </a:ext>
            </a:extLst>
          </p:cNvPr>
          <p:cNvCxnSpPr>
            <a:cxnSpLocks/>
            <a:stCxn id="3" idx="2"/>
            <a:endCxn id="25" idx="0"/>
          </p:cNvCxnSpPr>
          <p:nvPr/>
        </p:nvCxnSpPr>
        <p:spPr>
          <a:xfrm>
            <a:off x="7465476" y="1494419"/>
            <a:ext cx="0" cy="200455"/>
          </a:xfrm>
          <a:prstGeom prst="straightConnector1">
            <a:avLst/>
          </a:prstGeom>
          <a:ln w="381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39811C9-A6F5-DFC4-BE60-DD5840486707}"/>
              </a:ext>
            </a:extLst>
          </p:cNvPr>
          <p:cNvCxnSpPr>
            <a:cxnSpLocks/>
            <a:stCxn id="25" idx="2"/>
            <a:endCxn id="26" idx="0"/>
          </p:cNvCxnSpPr>
          <p:nvPr/>
        </p:nvCxnSpPr>
        <p:spPr>
          <a:xfrm>
            <a:off x="7465476" y="2148104"/>
            <a:ext cx="0" cy="205456"/>
          </a:xfrm>
          <a:prstGeom prst="straightConnector1">
            <a:avLst/>
          </a:prstGeom>
          <a:ln w="381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060E25D8-A4B1-D1D7-55BB-4161FCB1FFD5}"/>
              </a:ext>
            </a:extLst>
          </p:cNvPr>
          <p:cNvCxnSpPr>
            <a:cxnSpLocks/>
            <a:stCxn id="22" idx="2"/>
            <a:endCxn id="21" idx="0"/>
          </p:cNvCxnSpPr>
          <p:nvPr/>
        </p:nvCxnSpPr>
        <p:spPr>
          <a:xfrm rot="16200000" flipH="1">
            <a:off x="5559814" y="2318333"/>
            <a:ext cx="373700" cy="68376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3"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BE8D-6B14-C86C-4BA5-2675A5C403E7}"/>
              </a:ext>
            </a:extLst>
          </p:cNvPr>
          <p:cNvSpPr>
            <a:spLocks noGrp="1"/>
          </p:cNvSpPr>
          <p:nvPr>
            <p:ph type="title"/>
          </p:nvPr>
        </p:nvSpPr>
        <p:spPr>
          <a:xfrm>
            <a:off x="203200" y="180976"/>
            <a:ext cx="10096500" cy="500062"/>
          </a:xfrm>
        </p:spPr>
        <p:txBody>
          <a:bodyPr>
            <a:normAutofit fontScale="90000"/>
          </a:bodyPr>
          <a:lstStyle/>
          <a:p>
            <a:r>
              <a:rPr lang="en-US" dirty="0"/>
              <a:t>SV/UVM ENV integration example</a:t>
            </a:r>
          </a:p>
        </p:txBody>
      </p:sp>
      <p:sp>
        <p:nvSpPr>
          <p:cNvPr id="3" name="Content Placeholder 2">
            <a:extLst>
              <a:ext uri="{FF2B5EF4-FFF2-40B4-BE49-F238E27FC236}">
                <a16:creationId xmlns:a16="http://schemas.microsoft.com/office/drawing/2014/main" id="{BA4ABCCC-5D39-D57E-1628-E2F028AA43C5}"/>
              </a:ext>
            </a:extLst>
          </p:cNvPr>
          <p:cNvSpPr>
            <a:spLocks noGrp="1"/>
          </p:cNvSpPr>
          <p:nvPr>
            <p:ph idx="1"/>
          </p:nvPr>
        </p:nvSpPr>
        <p:spPr>
          <a:xfrm>
            <a:off x="390566" y="4013606"/>
            <a:ext cx="11344234" cy="1796644"/>
          </a:xfrm>
        </p:spPr>
        <p:txBody>
          <a:bodyPr>
            <a:noAutofit/>
          </a:bodyPr>
          <a:lstStyle/>
          <a:p>
            <a:r>
              <a:rPr lang="en-US" sz="1600" dirty="0" err="1"/>
              <a:t>Sv_xtor_c</a:t>
            </a:r>
            <a:r>
              <a:rPr lang="en-US" sz="1600" dirty="0"/>
              <a:t> also templatized using the </a:t>
            </a:r>
            <a:r>
              <a:rPr lang="en-US" sz="1600" dirty="0" err="1"/>
              <a:t>xtor_trait_s</a:t>
            </a:r>
            <a:r>
              <a:rPr lang="en-US" sz="1600" dirty="0"/>
              <a:t> </a:t>
            </a:r>
          </a:p>
          <a:p>
            <a:r>
              <a:rPr lang="en-US" sz="1600" dirty="0"/>
              <a:t>Actions exported for use in SV/UVM env should have the </a:t>
            </a:r>
            <a:r>
              <a:rPr lang="en-US" sz="1600" dirty="0" err="1"/>
              <a:t>xtor.trait.xtor_name</a:t>
            </a:r>
            <a:r>
              <a:rPr lang="en-US" sz="1600" dirty="0"/>
              <a:t> set to </a:t>
            </a:r>
            <a:r>
              <a:rPr lang="en-US" sz="1600" dirty="0" err="1"/>
              <a:t>sv_cpu</a:t>
            </a:r>
            <a:endParaRPr lang="en-US" sz="1600" dirty="0"/>
          </a:p>
          <a:p>
            <a:r>
              <a:rPr lang="en-US" sz="1600" dirty="0"/>
              <a:t> </a:t>
            </a:r>
            <a:r>
              <a:rPr lang="en-US" sz="1600" dirty="0" err="1"/>
              <a:t>sv_task_write_addr</a:t>
            </a:r>
            <a:r>
              <a:rPr lang="en-US" sz="1600" dirty="0"/>
              <a:t> is DPI-C function defined that also takes in </a:t>
            </a:r>
            <a:r>
              <a:rPr lang="en-US" sz="1600" dirty="0" err="1"/>
              <a:t>xtor_name</a:t>
            </a:r>
            <a:r>
              <a:rPr lang="en-US" sz="1600" dirty="0"/>
              <a:t> as argument</a:t>
            </a:r>
          </a:p>
          <a:p>
            <a:r>
              <a:rPr lang="en-US" sz="1600" dirty="0" err="1"/>
              <a:t>Ahb_write_task</a:t>
            </a:r>
            <a:r>
              <a:rPr lang="en-US" sz="1600" dirty="0"/>
              <a:t> uses the </a:t>
            </a:r>
            <a:r>
              <a:rPr lang="en-US" sz="1600" dirty="0" err="1"/>
              <a:t>xtor</a:t>
            </a:r>
            <a:r>
              <a:rPr lang="en-US" sz="1600" dirty="0"/>
              <a:t> name to retrieve the sequencer handle </a:t>
            </a:r>
          </a:p>
          <a:p>
            <a:pPr lvl="1"/>
            <a:r>
              <a:rPr lang="en-US" sz="1600" dirty="0"/>
              <a:t>This is important for cases where the TB has multiple UVM agents bound to different DUT interfaces</a:t>
            </a:r>
          </a:p>
        </p:txBody>
      </p:sp>
      <p:pic>
        <p:nvPicPr>
          <p:cNvPr id="5" name="Picture 4">
            <a:extLst>
              <a:ext uri="{FF2B5EF4-FFF2-40B4-BE49-F238E27FC236}">
                <a16:creationId xmlns:a16="http://schemas.microsoft.com/office/drawing/2014/main" id="{102E4D4C-153D-3A43-F34B-4B6DB3F1A512}"/>
              </a:ext>
            </a:extLst>
          </p:cNvPr>
          <p:cNvPicPr>
            <a:picLocks noChangeAspect="1"/>
          </p:cNvPicPr>
          <p:nvPr/>
        </p:nvPicPr>
        <p:blipFill>
          <a:blip r:embed="rId2"/>
          <a:stretch>
            <a:fillRect/>
          </a:stretch>
        </p:blipFill>
        <p:spPr>
          <a:xfrm>
            <a:off x="539730" y="877077"/>
            <a:ext cx="5372139" cy="2266967"/>
          </a:xfrm>
          <a:prstGeom prst="rect">
            <a:avLst/>
          </a:prstGeom>
        </p:spPr>
      </p:pic>
      <p:pic>
        <p:nvPicPr>
          <p:cNvPr id="7" name="Picture 6">
            <a:extLst>
              <a:ext uri="{FF2B5EF4-FFF2-40B4-BE49-F238E27FC236}">
                <a16:creationId xmlns:a16="http://schemas.microsoft.com/office/drawing/2014/main" id="{C5140AB1-64EF-6028-B913-A6BDB7D011D2}"/>
              </a:ext>
            </a:extLst>
          </p:cNvPr>
          <p:cNvPicPr>
            <a:picLocks noChangeAspect="1"/>
          </p:cNvPicPr>
          <p:nvPr/>
        </p:nvPicPr>
        <p:blipFill>
          <a:blip r:embed="rId3"/>
          <a:stretch>
            <a:fillRect/>
          </a:stretch>
        </p:blipFill>
        <p:spPr>
          <a:xfrm>
            <a:off x="6096000" y="919942"/>
            <a:ext cx="5562641" cy="1171584"/>
          </a:xfrm>
          <a:prstGeom prst="rect">
            <a:avLst/>
          </a:prstGeom>
        </p:spPr>
      </p:pic>
      <p:pic>
        <p:nvPicPr>
          <p:cNvPr id="9" name="Picture 8">
            <a:extLst>
              <a:ext uri="{FF2B5EF4-FFF2-40B4-BE49-F238E27FC236}">
                <a16:creationId xmlns:a16="http://schemas.microsoft.com/office/drawing/2014/main" id="{696E12C2-7898-B4AC-1CF4-E1CF4AE0A3FB}"/>
              </a:ext>
            </a:extLst>
          </p:cNvPr>
          <p:cNvPicPr>
            <a:picLocks noChangeAspect="1"/>
          </p:cNvPicPr>
          <p:nvPr/>
        </p:nvPicPr>
        <p:blipFill>
          <a:blip r:embed="rId4"/>
          <a:stretch>
            <a:fillRect/>
          </a:stretch>
        </p:blipFill>
        <p:spPr>
          <a:xfrm>
            <a:off x="6248401" y="2216154"/>
            <a:ext cx="5257838" cy="1590687"/>
          </a:xfrm>
          <a:prstGeom prst="rect">
            <a:avLst/>
          </a:prstGeom>
        </p:spPr>
      </p:pic>
    </p:spTree>
    <p:extLst>
      <p:ext uri="{BB962C8B-B14F-4D97-AF65-F5344CB8AC3E}">
        <p14:creationId xmlns:p14="http://schemas.microsoft.com/office/powerpoint/2010/main" val="59903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12AF-25BB-DDEE-8150-0298BB9AB2D8}"/>
              </a:ext>
            </a:extLst>
          </p:cNvPr>
          <p:cNvSpPr>
            <a:spLocks noGrp="1"/>
          </p:cNvSpPr>
          <p:nvPr>
            <p:ph type="title"/>
          </p:nvPr>
        </p:nvSpPr>
        <p:spPr>
          <a:xfrm>
            <a:off x="336550" y="169862"/>
            <a:ext cx="10452100" cy="511175"/>
          </a:xfrm>
        </p:spPr>
        <p:txBody>
          <a:bodyPr>
            <a:normAutofit fontScale="90000"/>
          </a:bodyPr>
          <a:lstStyle/>
          <a:p>
            <a:r>
              <a:rPr lang="en-US" dirty="0"/>
              <a:t>SV/UVM ENV integration example</a:t>
            </a:r>
          </a:p>
        </p:txBody>
      </p:sp>
      <p:sp>
        <p:nvSpPr>
          <p:cNvPr id="3" name="Content Placeholder 2">
            <a:extLst>
              <a:ext uri="{FF2B5EF4-FFF2-40B4-BE49-F238E27FC236}">
                <a16:creationId xmlns:a16="http://schemas.microsoft.com/office/drawing/2014/main" id="{830EFBCE-2882-6154-C40D-091953AC22DE}"/>
              </a:ext>
            </a:extLst>
          </p:cNvPr>
          <p:cNvSpPr>
            <a:spLocks noGrp="1"/>
          </p:cNvSpPr>
          <p:nvPr>
            <p:ph idx="1"/>
          </p:nvPr>
        </p:nvSpPr>
        <p:spPr>
          <a:xfrm>
            <a:off x="385760" y="1181101"/>
            <a:ext cx="4668840" cy="3905250"/>
          </a:xfrm>
        </p:spPr>
        <p:txBody>
          <a:bodyPr>
            <a:normAutofit/>
          </a:bodyPr>
          <a:lstStyle/>
          <a:p>
            <a:r>
              <a:rPr lang="en-US" sz="1600" dirty="0" err="1"/>
              <a:t>Program_pll</a:t>
            </a:r>
            <a:r>
              <a:rPr lang="en-US" sz="1600" dirty="0"/>
              <a:t> is the exported API </a:t>
            </a:r>
          </a:p>
          <a:p>
            <a:r>
              <a:rPr lang="en-US" sz="1600" dirty="0"/>
              <a:t>Generated by the PSS tool</a:t>
            </a:r>
          </a:p>
          <a:p>
            <a:r>
              <a:rPr lang="en-US" sz="1600" dirty="0"/>
              <a:t>PSS tool generated DPI-C compliant code </a:t>
            </a:r>
          </a:p>
          <a:p>
            <a:r>
              <a:rPr lang="en-US" sz="1600" dirty="0" err="1"/>
              <a:t>Task_program_pll</a:t>
            </a:r>
            <a:r>
              <a:rPr lang="en-US" sz="1600" dirty="0"/>
              <a:t> in the </a:t>
            </a:r>
            <a:r>
              <a:rPr lang="en-US" sz="1600" dirty="0" err="1"/>
              <a:t>init_task</a:t>
            </a:r>
            <a:r>
              <a:rPr lang="en-US" sz="1600" dirty="0"/>
              <a:t> is a DPI-C import</a:t>
            </a:r>
          </a:p>
          <a:p>
            <a:r>
              <a:rPr lang="en-US" sz="1600" dirty="0" err="1"/>
              <a:t>Program_pll</a:t>
            </a:r>
            <a:r>
              <a:rPr lang="en-US" sz="1600" dirty="0"/>
              <a:t> is compiled and linked with as a shared object with the simulator</a:t>
            </a:r>
          </a:p>
          <a:p>
            <a:r>
              <a:rPr lang="en-US" sz="1600" dirty="0" err="1"/>
              <a:t>my_test</a:t>
            </a:r>
            <a:r>
              <a:rPr lang="en-US" sz="1600" dirty="0"/>
              <a:t> represents an existing </a:t>
            </a:r>
            <a:r>
              <a:rPr lang="en-US" sz="1600" dirty="0" err="1"/>
              <a:t>uvm_test</a:t>
            </a:r>
            <a:r>
              <a:rPr lang="en-US" sz="1600" dirty="0"/>
              <a:t> in a TB</a:t>
            </a:r>
          </a:p>
          <a:p>
            <a:r>
              <a:rPr lang="en-US" sz="1600" dirty="0"/>
              <a:t>The virtual sequence called by the test calls different SV tasks in a particular order</a:t>
            </a:r>
          </a:p>
          <a:p>
            <a:r>
              <a:rPr lang="en-US" sz="1600" dirty="0"/>
              <a:t> Any task/sub-task that represents a device programming sequence can be substituted by the one generated by the PSS tool </a:t>
            </a:r>
          </a:p>
        </p:txBody>
      </p:sp>
      <p:sp>
        <p:nvSpPr>
          <p:cNvPr id="4" name="Flowchart: Document 3">
            <a:extLst>
              <a:ext uri="{FF2B5EF4-FFF2-40B4-BE49-F238E27FC236}">
                <a16:creationId xmlns:a16="http://schemas.microsoft.com/office/drawing/2014/main" id="{B11585C9-2A6B-7547-692F-DD9B15DF3EA9}"/>
              </a:ext>
            </a:extLst>
          </p:cNvPr>
          <p:cNvSpPr/>
          <p:nvPr/>
        </p:nvSpPr>
        <p:spPr>
          <a:xfrm>
            <a:off x="5311774" y="1696730"/>
            <a:ext cx="1587500" cy="615950"/>
          </a:xfrm>
          <a:prstGeom prst="flowChartDocumen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latin typeface="Courier New" panose="02070309020205020404" pitchFamily="49" charset="0"/>
                <a:cs typeface="Courier New" panose="02070309020205020404" pitchFamily="49" charset="0"/>
              </a:rPr>
              <a:t>Program_pll</a:t>
            </a:r>
            <a:r>
              <a:rPr lang="en-US" sz="1400" dirty="0">
                <a:latin typeface="Courier New" panose="02070309020205020404" pitchFamily="49" charset="0"/>
                <a:cs typeface="Courier New" panose="02070309020205020404" pitchFamily="49" charset="0"/>
              </a:rPr>
              <a:t>()</a:t>
            </a:r>
          </a:p>
        </p:txBody>
      </p:sp>
      <p:grpSp>
        <p:nvGrpSpPr>
          <p:cNvPr id="7" name="Group 6">
            <a:extLst>
              <a:ext uri="{FF2B5EF4-FFF2-40B4-BE49-F238E27FC236}">
                <a16:creationId xmlns:a16="http://schemas.microsoft.com/office/drawing/2014/main" id="{CB87DCA5-B3A4-E5EC-08F5-4010D3CC2E6E}"/>
              </a:ext>
            </a:extLst>
          </p:cNvPr>
          <p:cNvGrpSpPr/>
          <p:nvPr/>
        </p:nvGrpSpPr>
        <p:grpSpPr>
          <a:xfrm>
            <a:off x="7613650" y="977900"/>
            <a:ext cx="3175000" cy="3608614"/>
            <a:chOff x="7029450" y="838200"/>
            <a:chExt cx="3175000" cy="44069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2700000" algn="tl" rotWithShape="0">
              <a:prstClr val="black">
                <a:alpha val="40000"/>
              </a:prstClr>
            </a:outerShdw>
          </a:effectLst>
        </p:grpSpPr>
        <p:sp>
          <p:nvSpPr>
            <p:cNvPr id="5" name="Rectangle: Rounded Corners 4">
              <a:extLst>
                <a:ext uri="{FF2B5EF4-FFF2-40B4-BE49-F238E27FC236}">
                  <a16:creationId xmlns:a16="http://schemas.microsoft.com/office/drawing/2014/main" id="{55928BFE-9F2D-FEAA-DD2A-A72BFD14FD84}"/>
                </a:ext>
              </a:extLst>
            </p:cNvPr>
            <p:cNvSpPr/>
            <p:nvPr/>
          </p:nvSpPr>
          <p:spPr>
            <a:xfrm>
              <a:off x="7029450" y="838200"/>
              <a:ext cx="3175000" cy="44069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9052225-1E92-98A6-DA8B-04C6AB2927BF}"/>
                </a:ext>
              </a:extLst>
            </p:cNvPr>
            <p:cNvSpPr txBox="1"/>
            <p:nvPr/>
          </p:nvSpPr>
          <p:spPr>
            <a:xfrm>
              <a:off x="7308850" y="932755"/>
              <a:ext cx="901700" cy="375862"/>
            </a:xfrm>
            <a:prstGeom prst="rect">
              <a:avLst/>
            </a:prstGeom>
            <a:grpFill/>
          </p:spPr>
          <p:txBody>
            <a:bodyPr wrap="square" rtlCol="0">
              <a:spAutoFit/>
            </a:bodyPr>
            <a:lstStyle/>
            <a:p>
              <a:r>
                <a:rPr lang="en-US" sz="1400" dirty="0" err="1">
                  <a:solidFill>
                    <a:schemeClr val="bg1"/>
                  </a:solidFill>
                </a:rPr>
                <a:t>My_test</a:t>
              </a:r>
              <a:endParaRPr lang="en-US" sz="1400" dirty="0">
                <a:solidFill>
                  <a:schemeClr val="bg1"/>
                </a:solidFill>
              </a:endParaRPr>
            </a:p>
          </p:txBody>
        </p:sp>
      </p:grpSp>
      <p:grpSp>
        <p:nvGrpSpPr>
          <p:cNvPr id="8" name="Group 7">
            <a:extLst>
              <a:ext uri="{FF2B5EF4-FFF2-40B4-BE49-F238E27FC236}">
                <a16:creationId xmlns:a16="http://schemas.microsoft.com/office/drawing/2014/main" id="{A95F903A-A4C5-C306-7777-94C45E5EA93B}"/>
              </a:ext>
            </a:extLst>
          </p:cNvPr>
          <p:cNvGrpSpPr/>
          <p:nvPr/>
        </p:nvGrpSpPr>
        <p:grpSpPr>
          <a:xfrm>
            <a:off x="7835900" y="1474787"/>
            <a:ext cx="2730500" cy="2908527"/>
            <a:chOff x="7029450" y="838200"/>
            <a:chExt cx="3175000" cy="4406900"/>
          </a:xfr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effectLst>
            <a:outerShdw blurRad="50800"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F8B13BF5-35B1-44D1-1054-D9828B60FF97}"/>
                </a:ext>
              </a:extLst>
            </p:cNvPr>
            <p:cNvSpPr/>
            <p:nvPr/>
          </p:nvSpPr>
          <p:spPr>
            <a:xfrm>
              <a:off x="7029450" y="838200"/>
              <a:ext cx="3175000" cy="44069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2AC0A9B-9EFC-77FA-F65E-4DB0DF3AEAF2}"/>
                </a:ext>
              </a:extLst>
            </p:cNvPr>
            <p:cNvSpPr txBox="1"/>
            <p:nvPr/>
          </p:nvSpPr>
          <p:spPr>
            <a:xfrm>
              <a:off x="7308849" y="932755"/>
              <a:ext cx="2157227" cy="466333"/>
            </a:xfrm>
            <a:prstGeom prst="rect">
              <a:avLst/>
            </a:prstGeom>
            <a:grpFill/>
          </p:spPr>
          <p:txBody>
            <a:bodyPr wrap="square" rtlCol="0">
              <a:spAutoFit/>
            </a:bodyPr>
            <a:lstStyle/>
            <a:p>
              <a:r>
                <a:rPr lang="en-US" sz="1400" dirty="0">
                  <a:solidFill>
                    <a:schemeClr val="bg1"/>
                  </a:solidFill>
                </a:rPr>
                <a:t>Virtual seq</a:t>
              </a:r>
            </a:p>
          </p:txBody>
        </p:sp>
      </p:grpSp>
      <p:grpSp>
        <p:nvGrpSpPr>
          <p:cNvPr id="11" name="Group 10">
            <a:extLst>
              <a:ext uri="{FF2B5EF4-FFF2-40B4-BE49-F238E27FC236}">
                <a16:creationId xmlns:a16="http://schemas.microsoft.com/office/drawing/2014/main" id="{ADAF8B08-AC87-B636-D414-14BA8CCA4391}"/>
              </a:ext>
            </a:extLst>
          </p:cNvPr>
          <p:cNvGrpSpPr/>
          <p:nvPr/>
        </p:nvGrpSpPr>
        <p:grpSpPr>
          <a:xfrm>
            <a:off x="8121652" y="1927651"/>
            <a:ext cx="2387598" cy="967949"/>
            <a:chOff x="7029450" y="838200"/>
            <a:chExt cx="3175000" cy="4406900"/>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effectLst>
            <a:outerShdw blurRad="50800" dist="38100" dir="2700000" algn="tl" rotWithShape="0">
              <a:prstClr val="black">
                <a:alpha val="40000"/>
              </a:prstClr>
            </a:outerShdw>
          </a:effectLst>
        </p:grpSpPr>
        <p:sp>
          <p:nvSpPr>
            <p:cNvPr id="12" name="Rectangle: Rounded Corners 11">
              <a:extLst>
                <a:ext uri="{FF2B5EF4-FFF2-40B4-BE49-F238E27FC236}">
                  <a16:creationId xmlns:a16="http://schemas.microsoft.com/office/drawing/2014/main" id="{1CAD6FD9-324D-EE37-3B8A-BF059902064E}"/>
                </a:ext>
              </a:extLst>
            </p:cNvPr>
            <p:cNvSpPr/>
            <p:nvPr/>
          </p:nvSpPr>
          <p:spPr>
            <a:xfrm>
              <a:off x="7029450" y="838200"/>
              <a:ext cx="3175000" cy="44069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D423F51-60A2-52F8-21E4-85F7A6D5D17B}"/>
                </a:ext>
              </a:extLst>
            </p:cNvPr>
            <p:cNvSpPr txBox="1"/>
            <p:nvPr/>
          </p:nvSpPr>
          <p:spPr>
            <a:xfrm>
              <a:off x="7308851" y="932744"/>
              <a:ext cx="1569868" cy="1401254"/>
            </a:xfrm>
            <a:prstGeom prst="rect">
              <a:avLst/>
            </a:prstGeom>
            <a:grpFill/>
          </p:spPr>
          <p:txBody>
            <a:bodyPr wrap="square" rtlCol="0">
              <a:spAutoFit/>
            </a:bodyPr>
            <a:lstStyle/>
            <a:p>
              <a:r>
                <a:rPr lang="en-US" sz="1400" dirty="0" err="1">
                  <a:solidFill>
                    <a:schemeClr val="bg1"/>
                  </a:solidFill>
                </a:rPr>
                <a:t>Init_task</a:t>
              </a:r>
              <a:endParaRPr lang="en-US" sz="1400" dirty="0">
                <a:solidFill>
                  <a:schemeClr val="bg1"/>
                </a:solidFill>
              </a:endParaRPr>
            </a:p>
          </p:txBody>
        </p:sp>
      </p:grpSp>
      <p:grpSp>
        <p:nvGrpSpPr>
          <p:cNvPr id="14" name="Group 13">
            <a:extLst>
              <a:ext uri="{FF2B5EF4-FFF2-40B4-BE49-F238E27FC236}">
                <a16:creationId xmlns:a16="http://schemas.microsoft.com/office/drawing/2014/main" id="{173EAB70-EED4-D770-79F6-BB6BC01D430C}"/>
              </a:ext>
            </a:extLst>
          </p:cNvPr>
          <p:cNvGrpSpPr/>
          <p:nvPr/>
        </p:nvGrpSpPr>
        <p:grpSpPr>
          <a:xfrm>
            <a:off x="8343900" y="2312680"/>
            <a:ext cx="2057400" cy="468352"/>
            <a:chOff x="7029450" y="838200"/>
            <a:chExt cx="3175000" cy="4406900"/>
          </a:xfr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effectLst>
            <a:outerShdw blurRad="50800" dist="38100" dir="2700000" algn="tl" rotWithShape="0">
              <a:prstClr val="black">
                <a:alpha val="40000"/>
              </a:prstClr>
            </a:outerShdw>
          </a:effectLst>
        </p:grpSpPr>
        <p:sp>
          <p:nvSpPr>
            <p:cNvPr id="15" name="Rectangle: Rounded Corners 14">
              <a:extLst>
                <a:ext uri="{FF2B5EF4-FFF2-40B4-BE49-F238E27FC236}">
                  <a16:creationId xmlns:a16="http://schemas.microsoft.com/office/drawing/2014/main" id="{889D727E-151A-6FFA-2DFB-A18F215AE7C6}"/>
                </a:ext>
              </a:extLst>
            </p:cNvPr>
            <p:cNvSpPr/>
            <p:nvPr/>
          </p:nvSpPr>
          <p:spPr>
            <a:xfrm>
              <a:off x="7029450" y="838200"/>
              <a:ext cx="3175000" cy="44069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TextBox 15">
              <a:extLst>
                <a:ext uri="{FF2B5EF4-FFF2-40B4-BE49-F238E27FC236}">
                  <a16:creationId xmlns:a16="http://schemas.microsoft.com/office/drawing/2014/main" id="{ACA66BE2-FFCA-C375-EB81-41A0C0FF66E2}"/>
                </a:ext>
              </a:extLst>
            </p:cNvPr>
            <p:cNvSpPr txBox="1"/>
            <p:nvPr/>
          </p:nvSpPr>
          <p:spPr>
            <a:xfrm>
              <a:off x="7308848" y="932755"/>
              <a:ext cx="2170446" cy="2606388"/>
            </a:xfrm>
            <a:prstGeom prst="rect">
              <a:avLst/>
            </a:prstGeom>
            <a:grpFill/>
          </p:spPr>
          <p:txBody>
            <a:bodyPr wrap="square" rtlCol="0">
              <a:spAutoFit/>
            </a:bodyPr>
            <a:lstStyle/>
            <a:p>
              <a:r>
                <a:rPr lang="en-US" sz="1200" dirty="0" err="1">
                  <a:solidFill>
                    <a:schemeClr val="bg1"/>
                  </a:solidFill>
                </a:rPr>
                <a:t>Task_Program_pll</a:t>
              </a:r>
              <a:endParaRPr lang="en-US" sz="1200" dirty="0">
                <a:solidFill>
                  <a:schemeClr val="bg1"/>
                </a:solidFill>
              </a:endParaRPr>
            </a:p>
          </p:txBody>
        </p:sp>
      </p:grpSp>
      <p:grpSp>
        <p:nvGrpSpPr>
          <p:cNvPr id="17" name="Group 16">
            <a:extLst>
              <a:ext uri="{FF2B5EF4-FFF2-40B4-BE49-F238E27FC236}">
                <a16:creationId xmlns:a16="http://schemas.microsoft.com/office/drawing/2014/main" id="{3EEF9E31-0C0F-7A56-398D-D4328939F40A}"/>
              </a:ext>
            </a:extLst>
          </p:cNvPr>
          <p:cNvGrpSpPr/>
          <p:nvPr/>
        </p:nvGrpSpPr>
        <p:grpSpPr>
          <a:xfrm>
            <a:off x="8080378" y="3100146"/>
            <a:ext cx="2387598" cy="967949"/>
            <a:chOff x="7029450" y="838200"/>
            <a:chExt cx="3175000" cy="4406900"/>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effectLst>
            <a:outerShdw blurRad="50800" dist="38100" dir="2700000" algn="tl" rotWithShape="0">
              <a:prstClr val="black">
                <a:alpha val="40000"/>
              </a:prstClr>
            </a:outerShdw>
          </a:effectLst>
        </p:grpSpPr>
        <p:sp>
          <p:nvSpPr>
            <p:cNvPr id="18" name="Rectangle: Rounded Corners 17">
              <a:extLst>
                <a:ext uri="{FF2B5EF4-FFF2-40B4-BE49-F238E27FC236}">
                  <a16:creationId xmlns:a16="http://schemas.microsoft.com/office/drawing/2014/main" id="{A760704A-4A30-0FCC-811C-36E7CD2CB9D2}"/>
                </a:ext>
              </a:extLst>
            </p:cNvPr>
            <p:cNvSpPr/>
            <p:nvPr/>
          </p:nvSpPr>
          <p:spPr>
            <a:xfrm>
              <a:off x="7029450" y="838200"/>
              <a:ext cx="3175000" cy="44069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F736C3-8CB3-05D2-05C1-5EF9A623475E}"/>
                </a:ext>
              </a:extLst>
            </p:cNvPr>
            <p:cNvSpPr txBox="1"/>
            <p:nvPr/>
          </p:nvSpPr>
          <p:spPr>
            <a:xfrm>
              <a:off x="7308851" y="932744"/>
              <a:ext cx="1569868" cy="1401254"/>
            </a:xfrm>
            <a:prstGeom prst="rect">
              <a:avLst/>
            </a:prstGeom>
            <a:grpFill/>
          </p:spPr>
          <p:txBody>
            <a:bodyPr wrap="square" rtlCol="0">
              <a:spAutoFit/>
            </a:bodyPr>
            <a:lstStyle/>
            <a:p>
              <a:r>
                <a:rPr lang="en-US" sz="1400" dirty="0" err="1">
                  <a:solidFill>
                    <a:schemeClr val="bg1"/>
                  </a:solidFill>
                </a:rPr>
                <a:t>scenario_task</a:t>
              </a:r>
              <a:endParaRPr lang="en-US" sz="1400" dirty="0">
                <a:solidFill>
                  <a:schemeClr val="bg1"/>
                </a:solidFill>
              </a:endParaRPr>
            </a:p>
          </p:txBody>
        </p:sp>
      </p:grpSp>
      <p:cxnSp>
        <p:nvCxnSpPr>
          <p:cNvPr id="21" name="Connector: Elbow 20">
            <a:extLst>
              <a:ext uri="{FF2B5EF4-FFF2-40B4-BE49-F238E27FC236}">
                <a16:creationId xmlns:a16="http://schemas.microsoft.com/office/drawing/2014/main" id="{079D1048-D8D6-DC02-CE65-195AD9827FB4}"/>
              </a:ext>
            </a:extLst>
          </p:cNvPr>
          <p:cNvCxnSpPr>
            <a:stCxn id="4" idx="3"/>
            <a:endCxn id="15" idx="1"/>
          </p:cNvCxnSpPr>
          <p:nvPr/>
        </p:nvCxnSpPr>
        <p:spPr>
          <a:xfrm>
            <a:off x="6899274" y="2004705"/>
            <a:ext cx="1444626" cy="542151"/>
          </a:xfrm>
          <a:prstGeom prst="bentConnector3">
            <a:avLst>
              <a:gd name="adj1" fmla="val 37692"/>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15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7DB9-FC7C-7C46-8D7A-AF3E935E4D76}"/>
              </a:ext>
            </a:extLst>
          </p:cNvPr>
          <p:cNvSpPr>
            <a:spLocks noGrp="1"/>
          </p:cNvSpPr>
          <p:nvPr>
            <p:ph type="title"/>
          </p:nvPr>
        </p:nvSpPr>
        <p:spPr>
          <a:xfrm>
            <a:off x="404112" y="134893"/>
            <a:ext cx="10287000" cy="593725"/>
          </a:xfrm>
        </p:spPr>
        <p:txBody>
          <a:bodyPr>
            <a:normAutofit fontScale="90000"/>
          </a:bodyPr>
          <a:lstStyle/>
          <a:p>
            <a:r>
              <a:rPr lang="en-US" dirty="0"/>
              <a:t>UVM reg integration</a:t>
            </a:r>
          </a:p>
        </p:txBody>
      </p:sp>
      <p:sp>
        <p:nvSpPr>
          <p:cNvPr id="3" name="Content Placeholder 2">
            <a:extLst>
              <a:ext uri="{FF2B5EF4-FFF2-40B4-BE49-F238E27FC236}">
                <a16:creationId xmlns:a16="http://schemas.microsoft.com/office/drawing/2014/main" id="{F3D40900-C97B-90A3-987B-757B08FB0A62}"/>
              </a:ext>
            </a:extLst>
          </p:cNvPr>
          <p:cNvSpPr>
            <a:spLocks noGrp="1"/>
          </p:cNvSpPr>
          <p:nvPr>
            <p:ph idx="1"/>
          </p:nvPr>
        </p:nvSpPr>
        <p:spPr>
          <a:xfrm>
            <a:off x="404112" y="3829878"/>
            <a:ext cx="10771257" cy="1742661"/>
          </a:xfrm>
        </p:spPr>
        <p:txBody>
          <a:bodyPr>
            <a:normAutofit fontScale="55000" lnSpcReduction="20000"/>
          </a:bodyPr>
          <a:lstStyle/>
          <a:p>
            <a:r>
              <a:rPr lang="en-US" dirty="0"/>
              <a:t> </a:t>
            </a:r>
            <a:r>
              <a:rPr lang="en-US" dirty="0" err="1"/>
              <a:t>uvm_reg</a:t>
            </a:r>
            <a:r>
              <a:rPr lang="en-US" dirty="0"/>
              <a:t> based integration is very similar to the regular </a:t>
            </a:r>
            <a:r>
              <a:rPr lang="en-US" dirty="0" err="1"/>
              <a:t>sv_uvm</a:t>
            </a:r>
            <a:r>
              <a:rPr lang="en-US" dirty="0"/>
              <a:t> approach</a:t>
            </a:r>
          </a:p>
          <a:p>
            <a:r>
              <a:rPr lang="en-US" dirty="0"/>
              <a:t>Main difference is in the implementation of the task</a:t>
            </a:r>
          </a:p>
          <a:p>
            <a:r>
              <a:rPr lang="en-US" dirty="0"/>
              <a:t>PSS export provides only address and data</a:t>
            </a:r>
          </a:p>
          <a:p>
            <a:r>
              <a:rPr lang="en-US" dirty="0"/>
              <a:t>The task retrieves the corresponding register handle using the </a:t>
            </a:r>
            <a:r>
              <a:rPr lang="en-US" dirty="0" err="1"/>
              <a:t>get_reg_by_offset</a:t>
            </a:r>
            <a:r>
              <a:rPr lang="en-US" dirty="0"/>
              <a:t> method</a:t>
            </a:r>
          </a:p>
          <a:p>
            <a:r>
              <a:rPr lang="en-US" dirty="0"/>
              <a:t>This allows use of any existing RAL layer in the test bench </a:t>
            </a:r>
          </a:p>
          <a:p>
            <a:r>
              <a:rPr lang="en-US" dirty="0"/>
              <a:t>Also allows use of any existing </a:t>
            </a:r>
            <a:r>
              <a:rPr lang="en-US" dirty="0" err="1"/>
              <a:t>uvm_reg</a:t>
            </a:r>
            <a:r>
              <a:rPr lang="en-US" dirty="0"/>
              <a:t> based coverage models</a:t>
            </a:r>
          </a:p>
        </p:txBody>
      </p:sp>
      <p:pic>
        <p:nvPicPr>
          <p:cNvPr id="7" name="Picture 6">
            <a:extLst>
              <a:ext uri="{FF2B5EF4-FFF2-40B4-BE49-F238E27FC236}">
                <a16:creationId xmlns:a16="http://schemas.microsoft.com/office/drawing/2014/main" id="{1AAE00A9-1246-D8B5-5264-F67796BEA7BA}"/>
              </a:ext>
            </a:extLst>
          </p:cNvPr>
          <p:cNvPicPr>
            <a:picLocks noChangeAspect="1"/>
          </p:cNvPicPr>
          <p:nvPr/>
        </p:nvPicPr>
        <p:blipFill>
          <a:blip r:embed="rId2"/>
          <a:stretch>
            <a:fillRect/>
          </a:stretch>
        </p:blipFill>
        <p:spPr>
          <a:xfrm>
            <a:off x="546100" y="815821"/>
            <a:ext cx="4622800" cy="2363394"/>
          </a:xfrm>
          <a:prstGeom prst="rect">
            <a:avLst/>
          </a:prstGeom>
        </p:spPr>
      </p:pic>
      <p:pic>
        <p:nvPicPr>
          <p:cNvPr id="9" name="Picture 8">
            <a:extLst>
              <a:ext uri="{FF2B5EF4-FFF2-40B4-BE49-F238E27FC236}">
                <a16:creationId xmlns:a16="http://schemas.microsoft.com/office/drawing/2014/main" id="{72DFE63F-E391-3449-3EFF-3E1BA7618439}"/>
              </a:ext>
            </a:extLst>
          </p:cNvPr>
          <p:cNvPicPr>
            <a:picLocks noChangeAspect="1"/>
          </p:cNvPicPr>
          <p:nvPr/>
        </p:nvPicPr>
        <p:blipFill>
          <a:blip r:embed="rId3"/>
          <a:stretch>
            <a:fillRect/>
          </a:stretch>
        </p:blipFill>
        <p:spPr>
          <a:xfrm>
            <a:off x="5753021" y="815821"/>
            <a:ext cx="4622800" cy="1399457"/>
          </a:xfrm>
          <a:prstGeom prst="rect">
            <a:avLst/>
          </a:prstGeom>
        </p:spPr>
      </p:pic>
      <p:pic>
        <p:nvPicPr>
          <p:cNvPr id="11" name="Picture 10">
            <a:extLst>
              <a:ext uri="{FF2B5EF4-FFF2-40B4-BE49-F238E27FC236}">
                <a16:creationId xmlns:a16="http://schemas.microsoft.com/office/drawing/2014/main" id="{6F7F43D9-5F7A-94D9-7EA6-20F34B5AF379}"/>
              </a:ext>
            </a:extLst>
          </p:cNvPr>
          <p:cNvPicPr>
            <a:picLocks noChangeAspect="1"/>
          </p:cNvPicPr>
          <p:nvPr/>
        </p:nvPicPr>
        <p:blipFill>
          <a:blip r:embed="rId4"/>
          <a:stretch>
            <a:fillRect/>
          </a:stretch>
        </p:blipFill>
        <p:spPr>
          <a:xfrm>
            <a:off x="5753021" y="2429696"/>
            <a:ext cx="4467258" cy="1323985"/>
          </a:xfrm>
          <a:prstGeom prst="rect">
            <a:avLst/>
          </a:prstGeom>
        </p:spPr>
      </p:pic>
    </p:spTree>
    <p:extLst>
      <p:ext uri="{BB962C8B-B14F-4D97-AF65-F5344CB8AC3E}">
        <p14:creationId xmlns:p14="http://schemas.microsoft.com/office/powerpoint/2010/main" val="3346318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F2E1-DCF7-2E6E-3FCF-328C7534AABC}"/>
              </a:ext>
            </a:extLst>
          </p:cNvPr>
          <p:cNvSpPr>
            <a:spLocks noGrp="1"/>
          </p:cNvSpPr>
          <p:nvPr>
            <p:ph type="title"/>
          </p:nvPr>
        </p:nvSpPr>
        <p:spPr>
          <a:xfrm>
            <a:off x="838200" y="365125"/>
            <a:ext cx="10386391" cy="721553"/>
          </a:xfrm>
        </p:spPr>
        <p:txBody>
          <a:bodyPr/>
          <a:lstStyle/>
          <a:p>
            <a:r>
              <a:rPr lang="en-US" dirty="0"/>
              <a:t>Summary</a:t>
            </a:r>
          </a:p>
        </p:txBody>
      </p:sp>
      <p:sp>
        <p:nvSpPr>
          <p:cNvPr id="3" name="Content Placeholder 2">
            <a:extLst>
              <a:ext uri="{FF2B5EF4-FFF2-40B4-BE49-F238E27FC236}">
                <a16:creationId xmlns:a16="http://schemas.microsoft.com/office/drawing/2014/main" id="{36F72DBD-6CE6-B251-F810-DE64082D826C}"/>
              </a:ext>
            </a:extLst>
          </p:cNvPr>
          <p:cNvSpPr>
            <a:spLocks noGrp="1"/>
          </p:cNvSpPr>
          <p:nvPr>
            <p:ph idx="1"/>
          </p:nvPr>
        </p:nvSpPr>
        <p:spPr>
          <a:xfrm>
            <a:off x="708991" y="1176269"/>
            <a:ext cx="10515600" cy="4351338"/>
          </a:xfrm>
        </p:spPr>
        <p:txBody>
          <a:bodyPr/>
          <a:lstStyle/>
          <a:p>
            <a:r>
              <a:rPr lang="en-US" dirty="0"/>
              <a:t>PSS provides a rich set of constructs to</a:t>
            </a:r>
          </a:p>
          <a:p>
            <a:pPr lvl="1"/>
            <a:r>
              <a:rPr lang="en-US" dirty="0"/>
              <a:t>Describe a register model</a:t>
            </a:r>
          </a:p>
          <a:p>
            <a:pPr lvl="1"/>
            <a:r>
              <a:rPr lang="en-US" dirty="0"/>
              <a:t>Describe complex device programming sequences</a:t>
            </a:r>
          </a:p>
          <a:p>
            <a:pPr lvl="1"/>
            <a:r>
              <a:rPr lang="en-US" dirty="0"/>
              <a:t>Standardize and Import target platform functions (delay, message </a:t>
            </a:r>
            <a:r>
              <a:rPr lang="en-US" dirty="0" err="1"/>
              <a:t>etc</a:t>
            </a:r>
            <a:r>
              <a:rPr lang="en-US" dirty="0"/>
              <a:t>)</a:t>
            </a:r>
          </a:p>
          <a:p>
            <a:r>
              <a:rPr lang="en-US" dirty="0"/>
              <a:t>Export construct</a:t>
            </a:r>
          </a:p>
          <a:p>
            <a:pPr lvl="1"/>
            <a:r>
              <a:rPr lang="en-US" dirty="0"/>
              <a:t>Allows converting PSS actions into an API</a:t>
            </a:r>
          </a:p>
          <a:p>
            <a:pPr lvl="1"/>
            <a:r>
              <a:rPr lang="en-US" dirty="0"/>
              <a:t>Executor customization further tunes generated code for specific platforms</a:t>
            </a:r>
          </a:p>
          <a:p>
            <a:r>
              <a:rPr lang="en-US" dirty="0"/>
              <a:t>Platform integration in multiple environments</a:t>
            </a:r>
          </a:p>
          <a:p>
            <a:pPr lvl="1"/>
            <a:r>
              <a:rPr lang="en-US" dirty="0"/>
              <a:t>We could see integration into existing tests and test benches</a:t>
            </a:r>
          </a:p>
          <a:p>
            <a:pPr lvl="1"/>
            <a:r>
              <a:rPr lang="en-US" dirty="0"/>
              <a:t>Embedded, SV/UVM and UVM reg based environments</a:t>
            </a:r>
          </a:p>
          <a:p>
            <a:endParaRPr lang="en-US" dirty="0"/>
          </a:p>
        </p:txBody>
      </p:sp>
    </p:spTree>
    <p:extLst>
      <p:ext uri="{BB962C8B-B14F-4D97-AF65-F5344CB8AC3E}">
        <p14:creationId xmlns:p14="http://schemas.microsoft.com/office/powerpoint/2010/main" val="245480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a:extLst>
              <a:ext uri="{FF2B5EF4-FFF2-40B4-BE49-F238E27FC236}">
                <a16:creationId xmlns:a16="http://schemas.microsoft.com/office/drawing/2014/main" id="{115B0087-0A7C-4A01-9BA0-574235F55444}"/>
              </a:ext>
            </a:extLst>
          </p:cNvPr>
          <p:cNvSpPr txBox="1">
            <a:spLocks/>
          </p:cNvSpPr>
          <p:nvPr/>
        </p:nvSpPr>
        <p:spPr>
          <a:xfrm>
            <a:off x="165072" y="135030"/>
            <a:ext cx="6988595" cy="547387"/>
          </a:xfrm>
          <a:prstGeom prst="rect">
            <a:avLst/>
          </a:prstGeom>
        </p:spPr>
        <p:txBody>
          <a:bodyPr vert="horz" lIns="4572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sz="300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262626"/>
                </a:solidFill>
                <a:effectLst/>
                <a:uLnTx/>
                <a:uFillTx/>
                <a:latin typeface="Arial" panose="020B0604020202020204" pitchFamily="34" charset="0"/>
                <a:ea typeface="+mj-ea"/>
                <a:cs typeface="+mj-cs"/>
              </a:rPr>
              <a:t>Usage of PSS – Current Industry Trends</a:t>
            </a:r>
          </a:p>
        </p:txBody>
      </p:sp>
      <p:sp>
        <p:nvSpPr>
          <p:cNvPr id="54" name="Oval 53">
            <a:extLst>
              <a:ext uri="{FF2B5EF4-FFF2-40B4-BE49-F238E27FC236}">
                <a16:creationId xmlns:a16="http://schemas.microsoft.com/office/drawing/2014/main" id="{B3A1CEBE-CC23-406F-9842-452707063271}"/>
              </a:ext>
            </a:extLst>
          </p:cNvPr>
          <p:cNvSpPr/>
          <p:nvPr/>
        </p:nvSpPr>
        <p:spPr>
          <a:xfrm>
            <a:off x="6878358" y="298053"/>
            <a:ext cx="5066192" cy="5007167"/>
          </a:xfrm>
          <a:prstGeom prst="ellipse">
            <a:avLst/>
          </a:prstGeom>
          <a:noFill/>
          <a:ln w="38100" cap="flat" cmpd="sng" algn="ctr">
            <a:solidFill>
              <a:srgbClr val="00A3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62626"/>
              </a:solidFill>
              <a:effectLst/>
              <a:uLnTx/>
              <a:uFillTx/>
              <a:latin typeface="Arial"/>
              <a:ea typeface="+mn-ea"/>
              <a:cs typeface="+mn-cs"/>
            </a:endParaRPr>
          </a:p>
        </p:txBody>
      </p:sp>
      <p:sp>
        <p:nvSpPr>
          <p:cNvPr id="3" name="Block Arc 2">
            <a:extLst>
              <a:ext uri="{FF2B5EF4-FFF2-40B4-BE49-F238E27FC236}">
                <a16:creationId xmlns:a16="http://schemas.microsoft.com/office/drawing/2014/main" id="{25FC4272-2F5E-4207-856D-80FBD0483A49}"/>
              </a:ext>
            </a:extLst>
          </p:cNvPr>
          <p:cNvSpPr/>
          <p:nvPr/>
        </p:nvSpPr>
        <p:spPr>
          <a:xfrm>
            <a:off x="-4973821" y="-486259"/>
            <a:ext cx="6186621" cy="7293488"/>
          </a:xfrm>
          <a:prstGeom prst="blockArc">
            <a:avLst>
              <a:gd name="adj1" fmla="val 18900000"/>
              <a:gd name="adj2" fmla="val 2700000"/>
              <a:gd name="adj3" fmla="val 296"/>
            </a:avLst>
          </a:prstGeom>
          <a:noFill/>
          <a:ln w="12700" cap="flat" cmpd="sng" algn="ctr">
            <a:solidFill>
              <a:srgbClr val="00778B">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4" name="Freeform: Shape 3">
            <a:extLst>
              <a:ext uri="{FF2B5EF4-FFF2-40B4-BE49-F238E27FC236}">
                <a16:creationId xmlns:a16="http://schemas.microsoft.com/office/drawing/2014/main" id="{2297C4D2-8069-456A-83E6-E872452D351D}"/>
              </a:ext>
            </a:extLst>
          </p:cNvPr>
          <p:cNvSpPr/>
          <p:nvPr/>
        </p:nvSpPr>
        <p:spPr>
          <a:xfrm>
            <a:off x="713305" y="989146"/>
            <a:ext cx="5414200" cy="470379"/>
          </a:xfrm>
          <a:custGeom>
            <a:avLst/>
            <a:gdLst>
              <a:gd name="connsiteX0" fmla="*/ 0 w 5414200"/>
              <a:gd name="connsiteY0" fmla="*/ 0 h 470379"/>
              <a:gd name="connsiteX1" fmla="*/ 5414200 w 5414200"/>
              <a:gd name="connsiteY1" fmla="*/ 0 h 470379"/>
              <a:gd name="connsiteX2" fmla="*/ 5414200 w 5414200"/>
              <a:gd name="connsiteY2" fmla="*/ 470379 h 470379"/>
              <a:gd name="connsiteX3" fmla="*/ 0 w 5414200"/>
              <a:gd name="connsiteY3" fmla="*/ 470379 h 470379"/>
              <a:gd name="connsiteX4" fmla="*/ 0 w 5414200"/>
              <a:gd name="connsiteY4" fmla="*/ 0 h 47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200" h="470379">
                <a:moveTo>
                  <a:pt x="0" y="0"/>
                </a:moveTo>
                <a:lnTo>
                  <a:pt x="5414200" y="0"/>
                </a:lnTo>
                <a:lnTo>
                  <a:pt x="5414200" y="470379"/>
                </a:lnTo>
                <a:lnTo>
                  <a:pt x="0" y="470379"/>
                </a:lnTo>
                <a:lnTo>
                  <a:pt x="0" y="0"/>
                </a:lnTo>
                <a:close/>
              </a:path>
            </a:pathLst>
          </a:custGeom>
          <a:gradFill rotWithShape="0">
            <a:gsLst>
              <a:gs pos="0">
                <a:srgbClr val="00778B">
                  <a:hueOff val="0"/>
                  <a:satOff val="0"/>
                  <a:lumOff val="0"/>
                  <a:alphaOff val="0"/>
                  <a:satMod val="103000"/>
                  <a:lumMod val="102000"/>
                  <a:tint val="94000"/>
                </a:srgbClr>
              </a:gs>
              <a:gs pos="50000">
                <a:srgbClr val="00778B">
                  <a:hueOff val="0"/>
                  <a:satOff val="0"/>
                  <a:lumOff val="0"/>
                  <a:alphaOff val="0"/>
                  <a:satMod val="110000"/>
                  <a:lumMod val="100000"/>
                  <a:shade val="100000"/>
                </a:srgbClr>
              </a:gs>
              <a:gs pos="100000">
                <a:srgbClr val="00778B">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FFFFFF"/>
                </a:solidFill>
                <a:latin typeface="Arial"/>
                <a:ea typeface="+mn-ea"/>
                <a:cs typeface="+mn-cs"/>
              </a:rPr>
              <a:t>Portability and Reuse</a:t>
            </a:r>
          </a:p>
        </p:txBody>
      </p:sp>
      <p:sp>
        <p:nvSpPr>
          <p:cNvPr id="5" name="Oval 4">
            <a:extLst>
              <a:ext uri="{FF2B5EF4-FFF2-40B4-BE49-F238E27FC236}">
                <a16:creationId xmlns:a16="http://schemas.microsoft.com/office/drawing/2014/main" id="{F35A8B62-9E09-4BC6-83E3-330720CC7206}"/>
              </a:ext>
            </a:extLst>
          </p:cNvPr>
          <p:cNvSpPr/>
          <p:nvPr/>
        </p:nvSpPr>
        <p:spPr>
          <a:xfrm>
            <a:off x="302566" y="839678"/>
            <a:ext cx="821478" cy="769315"/>
          </a:xfrm>
          <a:prstGeom prst="ellipse">
            <a:avLst/>
          </a:prstGeom>
          <a:solidFill>
            <a:srgbClr val="FFFFFF">
              <a:hueOff val="0"/>
              <a:satOff val="0"/>
              <a:lumOff val="0"/>
              <a:alphaOff val="0"/>
            </a:srgbClr>
          </a:solidFill>
          <a:ln w="6350" cap="flat" cmpd="sng" algn="ctr">
            <a:solidFill>
              <a:srgbClr val="00778B">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0800" h="19050" prst="relaxedInset"/>
            <a:contourClr>
              <a:srgbClr val="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8A38E20B-AD56-4CF9-8D8F-444F5EFFC71A}"/>
              </a:ext>
            </a:extLst>
          </p:cNvPr>
          <p:cNvSpPr/>
          <p:nvPr/>
        </p:nvSpPr>
        <p:spPr>
          <a:xfrm>
            <a:off x="1191232" y="1941019"/>
            <a:ext cx="4936273" cy="448555"/>
          </a:xfrm>
          <a:custGeom>
            <a:avLst/>
            <a:gdLst>
              <a:gd name="connsiteX0" fmla="*/ 0 w 4936273"/>
              <a:gd name="connsiteY0" fmla="*/ 0 h 448555"/>
              <a:gd name="connsiteX1" fmla="*/ 4936273 w 4936273"/>
              <a:gd name="connsiteY1" fmla="*/ 0 h 448555"/>
              <a:gd name="connsiteX2" fmla="*/ 4936273 w 4936273"/>
              <a:gd name="connsiteY2" fmla="*/ 448555 h 448555"/>
              <a:gd name="connsiteX3" fmla="*/ 0 w 4936273"/>
              <a:gd name="connsiteY3" fmla="*/ 448555 h 448555"/>
              <a:gd name="connsiteX4" fmla="*/ 0 w 4936273"/>
              <a:gd name="connsiteY4" fmla="*/ 0 h 44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273" h="448555">
                <a:moveTo>
                  <a:pt x="0" y="0"/>
                </a:moveTo>
                <a:lnTo>
                  <a:pt x="4936273" y="0"/>
                </a:lnTo>
                <a:lnTo>
                  <a:pt x="4936273" y="448555"/>
                </a:lnTo>
                <a:lnTo>
                  <a:pt x="0" y="448555"/>
                </a:lnTo>
                <a:lnTo>
                  <a:pt x="0" y="0"/>
                </a:lnTo>
                <a:close/>
              </a:path>
            </a:pathLst>
          </a:custGeom>
          <a:gradFill rotWithShape="0">
            <a:gsLst>
              <a:gs pos="0">
                <a:srgbClr val="00778B">
                  <a:hueOff val="0"/>
                  <a:satOff val="0"/>
                  <a:lumOff val="0"/>
                  <a:alphaOff val="0"/>
                  <a:satMod val="103000"/>
                  <a:lumMod val="102000"/>
                  <a:tint val="94000"/>
                </a:srgbClr>
              </a:gs>
              <a:gs pos="50000">
                <a:srgbClr val="00778B">
                  <a:hueOff val="0"/>
                  <a:satOff val="0"/>
                  <a:lumOff val="0"/>
                  <a:alphaOff val="0"/>
                  <a:satMod val="110000"/>
                  <a:lumMod val="100000"/>
                  <a:shade val="100000"/>
                </a:srgbClr>
              </a:gs>
              <a:gs pos="100000">
                <a:srgbClr val="00778B">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FFFFFF"/>
                </a:solidFill>
                <a:latin typeface="Arial"/>
                <a:ea typeface="+mn-ea"/>
                <a:cs typeface="+mn-cs"/>
              </a:rPr>
              <a:t>Test Automation</a:t>
            </a:r>
          </a:p>
        </p:txBody>
      </p:sp>
      <p:sp>
        <p:nvSpPr>
          <p:cNvPr id="8" name="Freeform: Shape 7">
            <a:extLst>
              <a:ext uri="{FF2B5EF4-FFF2-40B4-BE49-F238E27FC236}">
                <a16:creationId xmlns:a16="http://schemas.microsoft.com/office/drawing/2014/main" id="{95D8FE91-DE8D-42DC-95D0-C5B6ACA3E35C}"/>
              </a:ext>
            </a:extLst>
          </p:cNvPr>
          <p:cNvSpPr/>
          <p:nvPr/>
        </p:nvSpPr>
        <p:spPr>
          <a:xfrm>
            <a:off x="1191232" y="3013655"/>
            <a:ext cx="4936273" cy="391553"/>
          </a:xfrm>
          <a:custGeom>
            <a:avLst/>
            <a:gdLst>
              <a:gd name="connsiteX0" fmla="*/ 0 w 4936273"/>
              <a:gd name="connsiteY0" fmla="*/ 0 h 391553"/>
              <a:gd name="connsiteX1" fmla="*/ 4936273 w 4936273"/>
              <a:gd name="connsiteY1" fmla="*/ 0 h 391553"/>
              <a:gd name="connsiteX2" fmla="*/ 4936273 w 4936273"/>
              <a:gd name="connsiteY2" fmla="*/ 391553 h 391553"/>
              <a:gd name="connsiteX3" fmla="*/ 0 w 4936273"/>
              <a:gd name="connsiteY3" fmla="*/ 391553 h 391553"/>
              <a:gd name="connsiteX4" fmla="*/ 0 w 4936273"/>
              <a:gd name="connsiteY4" fmla="*/ 0 h 391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273" h="391553">
                <a:moveTo>
                  <a:pt x="0" y="0"/>
                </a:moveTo>
                <a:lnTo>
                  <a:pt x="4936273" y="0"/>
                </a:lnTo>
                <a:lnTo>
                  <a:pt x="4936273" y="391553"/>
                </a:lnTo>
                <a:lnTo>
                  <a:pt x="0" y="391553"/>
                </a:lnTo>
                <a:lnTo>
                  <a:pt x="0" y="0"/>
                </a:lnTo>
                <a:close/>
              </a:path>
            </a:pathLst>
          </a:custGeom>
          <a:gradFill rotWithShape="0">
            <a:gsLst>
              <a:gs pos="0">
                <a:srgbClr val="00778B">
                  <a:hueOff val="0"/>
                  <a:satOff val="0"/>
                  <a:lumOff val="0"/>
                  <a:alphaOff val="0"/>
                  <a:satMod val="103000"/>
                  <a:lumMod val="102000"/>
                  <a:tint val="94000"/>
                </a:srgbClr>
              </a:gs>
              <a:gs pos="50000">
                <a:srgbClr val="00778B">
                  <a:hueOff val="0"/>
                  <a:satOff val="0"/>
                  <a:lumOff val="0"/>
                  <a:alphaOff val="0"/>
                  <a:satMod val="110000"/>
                  <a:lumMod val="100000"/>
                  <a:shade val="100000"/>
                </a:srgbClr>
              </a:gs>
              <a:gs pos="100000">
                <a:srgbClr val="00778B">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FFFFFF"/>
                </a:solidFill>
                <a:latin typeface="Arial"/>
                <a:ea typeface="+mn-ea"/>
                <a:cs typeface="+mn-cs"/>
              </a:rPr>
              <a:t>Coverage maximization</a:t>
            </a:r>
          </a:p>
        </p:txBody>
      </p:sp>
      <p:sp>
        <p:nvSpPr>
          <p:cNvPr id="10" name="Freeform: Shape 9">
            <a:extLst>
              <a:ext uri="{FF2B5EF4-FFF2-40B4-BE49-F238E27FC236}">
                <a16:creationId xmlns:a16="http://schemas.microsoft.com/office/drawing/2014/main" id="{3A1F846C-CCFD-48F0-81B6-231BD68E08BC}"/>
              </a:ext>
            </a:extLst>
          </p:cNvPr>
          <p:cNvSpPr/>
          <p:nvPr/>
        </p:nvSpPr>
        <p:spPr>
          <a:xfrm>
            <a:off x="1269308" y="3947594"/>
            <a:ext cx="4858198" cy="440069"/>
          </a:xfrm>
          <a:custGeom>
            <a:avLst/>
            <a:gdLst>
              <a:gd name="connsiteX0" fmla="*/ 0 w 5414200"/>
              <a:gd name="connsiteY0" fmla="*/ 0 h 440069"/>
              <a:gd name="connsiteX1" fmla="*/ 5414200 w 5414200"/>
              <a:gd name="connsiteY1" fmla="*/ 0 h 440069"/>
              <a:gd name="connsiteX2" fmla="*/ 5414200 w 5414200"/>
              <a:gd name="connsiteY2" fmla="*/ 440069 h 440069"/>
              <a:gd name="connsiteX3" fmla="*/ 0 w 5414200"/>
              <a:gd name="connsiteY3" fmla="*/ 440069 h 440069"/>
              <a:gd name="connsiteX4" fmla="*/ 0 w 5414200"/>
              <a:gd name="connsiteY4" fmla="*/ 0 h 44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200" h="440069">
                <a:moveTo>
                  <a:pt x="0" y="0"/>
                </a:moveTo>
                <a:lnTo>
                  <a:pt x="5414200" y="0"/>
                </a:lnTo>
                <a:lnTo>
                  <a:pt x="5414200" y="440069"/>
                </a:lnTo>
                <a:lnTo>
                  <a:pt x="0" y="440069"/>
                </a:lnTo>
                <a:lnTo>
                  <a:pt x="0" y="0"/>
                </a:lnTo>
                <a:close/>
              </a:path>
            </a:pathLst>
          </a:custGeom>
          <a:gradFill rotWithShape="0">
            <a:gsLst>
              <a:gs pos="0">
                <a:srgbClr val="00778B">
                  <a:hueOff val="0"/>
                  <a:satOff val="0"/>
                  <a:lumOff val="0"/>
                  <a:alphaOff val="0"/>
                  <a:satMod val="103000"/>
                  <a:lumMod val="102000"/>
                  <a:tint val="94000"/>
                </a:srgbClr>
              </a:gs>
              <a:gs pos="50000">
                <a:srgbClr val="00778B">
                  <a:hueOff val="0"/>
                  <a:satOff val="0"/>
                  <a:lumOff val="0"/>
                  <a:alphaOff val="0"/>
                  <a:satMod val="110000"/>
                  <a:lumMod val="100000"/>
                  <a:shade val="100000"/>
                </a:srgbClr>
              </a:gs>
              <a:gs pos="100000">
                <a:srgbClr val="00778B">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FFFFFF"/>
                </a:solidFill>
                <a:latin typeface="Arial"/>
                <a:ea typeface="+mn-ea"/>
                <a:cs typeface="+mn-cs"/>
              </a:rPr>
              <a:t>Ready-To-use content</a:t>
            </a:r>
          </a:p>
        </p:txBody>
      </p:sp>
      <p:sp>
        <p:nvSpPr>
          <p:cNvPr id="15" name="Oval 14">
            <a:extLst>
              <a:ext uri="{FF2B5EF4-FFF2-40B4-BE49-F238E27FC236}">
                <a16:creationId xmlns:a16="http://schemas.microsoft.com/office/drawing/2014/main" id="{78D0840A-E39B-4F11-8104-5AA8E03EB038}"/>
              </a:ext>
            </a:extLst>
          </p:cNvPr>
          <p:cNvSpPr/>
          <p:nvPr/>
        </p:nvSpPr>
        <p:spPr>
          <a:xfrm>
            <a:off x="656778" y="1762846"/>
            <a:ext cx="821478" cy="769315"/>
          </a:xfrm>
          <a:prstGeom prst="ellipse">
            <a:avLst/>
          </a:prstGeom>
          <a:solidFill>
            <a:srgbClr val="FFFFFF">
              <a:hueOff val="0"/>
              <a:satOff val="0"/>
              <a:lumOff val="0"/>
              <a:alphaOff val="0"/>
            </a:srgbClr>
          </a:solidFill>
          <a:ln w="6350" cap="flat" cmpd="sng" algn="ctr">
            <a:solidFill>
              <a:srgbClr val="00778B">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0800" h="19050" prst="relaxedInset"/>
            <a:contourClr>
              <a:srgbClr val="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id="{64B3625F-6895-4953-846A-95ECDB93F098}"/>
              </a:ext>
            </a:extLst>
          </p:cNvPr>
          <p:cNvSpPr/>
          <p:nvPr/>
        </p:nvSpPr>
        <p:spPr>
          <a:xfrm>
            <a:off x="780493" y="2775828"/>
            <a:ext cx="821478" cy="769315"/>
          </a:xfrm>
          <a:prstGeom prst="ellipse">
            <a:avLst/>
          </a:prstGeom>
          <a:solidFill>
            <a:srgbClr val="FFFFFF">
              <a:hueOff val="0"/>
              <a:satOff val="0"/>
              <a:lumOff val="0"/>
              <a:alphaOff val="0"/>
            </a:srgbClr>
          </a:solidFill>
          <a:ln w="6350" cap="flat" cmpd="sng" algn="ctr">
            <a:solidFill>
              <a:srgbClr val="00778B">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0800" h="19050" prst="relaxedInset"/>
            <a:contourClr>
              <a:srgbClr val="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FA959DBE-F917-4DC0-B4E6-4FF58CDC971C}"/>
              </a:ext>
            </a:extLst>
          </p:cNvPr>
          <p:cNvSpPr/>
          <p:nvPr/>
        </p:nvSpPr>
        <p:spPr>
          <a:xfrm>
            <a:off x="875949" y="4865151"/>
            <a:ext cx="5251556" cy="440069"/>
          </a:xfrm>
          <a:custGeom>
            <a:avLst/>
            <a:gdLst>
              <a:gd name="connsiteX0" fmla="*/ 0 w 5414200"/>
              <a:gd name="connsiteY0" fmla="*/ 0 h 440069"/>
              <a:gd name="connsiteX1" fmla="*/ 5414200 w 5414200"/>
              <a:gd name="connsiteY1" fmla="*/ 0 h 440069"/>
              <a:gd name="connsiteX2" fmla="*/ 5414200 w 5414200"/>
              <a:gd name="connsiteY2" fmla="*/ 440069 h 440069"/>
              <a:gd name="connsiteX3" fmla="*/ 0 w 5414200"/>
              <a:gd name="connsiteY3" fmla="*/ 440069 h 440069"/>
              <a:gd name="connsiteX4" fmla="*/ 0 w 5414200"/>
              <a:gd name="connsiteY4" fmla="*/ 0 h 44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200" h="440069">
                <a:moveTo>
                  <a:pt x="0" y="0"/>
                </a:moveTo>
                <a:lnTo>
                  <a:pt x="5414200" y="0"/>
                </a:lnTo>
                <a:lnTo>
                  <a:pt x="5414200" y="440069"/>
                </a:lnTo>
                <a:lnTo>
                  <a:pt x="0" y="440069"/>
                </a:lnTo>
                <a:lnTo>
                  <a:pt x="0" y="0"/>
                </a:lnTo>
                <a:close/>
              </a:path>
            </a:pathLst>
          </a:custGeom>
          <a:gradFill rotWithShape="0">
            <a:gsLst>
              <a:gs pos="0">
                <a:srgbClr val="00778B">
                  <a:hueOff val="0"/>
                  <a:satOff val="0"/>
                  <a:lumOff val="0"/>
                  <a:alphaOff val="0"/>
                  <a:satMod val="103000"/>
                  <a:lumMod val="102000"/>
                  <a:tint val="94000"/>
                </a:srgbClr>
              </a:gs>
              <a:gs pos="50000">
                <a:srgbClr val="00778B">
                  <a:hueOff val="0"/>
                  <a:satOff val="0"/>
                  <a:lumOff val="0"/>
                  <a:alphaOff val="0"/>
                  <a:satMod val="110000"/>
                  <a:lumMod val="100000"/>
                  <a:shade val="100000"/>
                </a:srgbClr>
              </a:gs>
              <a:gs pos="100000">
                <a:srgbClr val="00778B">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dirty="0">
                <a:solidFill>
                  <a:srgbClr val="FFFFFF"/>
                </a:solidFill>
                <a:latin typeface="Arial"/>
              </a:rPr>
              <a:t>Shift-Left</a:t>
            </a:r>
            <a:endParaRPr lang="en-US" sz="2100" kern="1200" dirty="0">
              <a:solidFill>
                <a:srgbClr val="FFFFFF"/>
              </a:solidFill>
              <a:latin typeface="Arial"/>
              <a:ea typeface="+mn-ea"/>
              <a:cs typeface="+mn-cs"/>
            </a:endParaRPr>
          </a:p>
        </p:txBody>
      </p:sp>
      <p:sp>
        <p:nvSpPr>
          <p:cNvPr id="19" name="Oval 18">
            <a:extLst>
              <a:ext uri="{FF2B5EF4-FFF2-40B4-BE49-F238E27FC236}">
                <a16:creationId xmlns:a16="http://schemas.microsoft.com/office/drawing/2014/main" id="{18BD5E12-96E1-463A-938D-987BBD655F14}"/>
              </a:ext>
            </a:extLst>
          </p:cNvPr>
          <p:cNvSpPr/>
          <p:nvPr/>
        </p:nvSpPr>
        <p:spPr>
          <a:xfrm>
            <a:off x="302566" y="4700527"/>
            <a:ext cx="716909" cy="769315"/>
          </a:xfrm>
          <a:prstGeom prst="ellipse">
            <a:avLst/>
          </a:prstGeom>
          <a:solidFill>
            <a:srgbClr val="FFFFFF">
              <a:hueOff val="0"/>
              <a:satOff val="0"/>
              <a:lumOff val="0"/>
              <a:alphaOff val="0"/>
            </a:srgbClr>
          </a:solidFill>
          <a:ln w="6350" cap="flat" cmpd="sng" algn="ctr">
            <a:solidFill>
              <a:srgbClr val="00778B">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0800" h="19050" prst="relaxedInset"/>
            <a:contourClr>
              <a:srgbClr val="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20" name="Oval 19">
            <a:extLst>
              <a:ext uri="{FF2B5EF4-FFF2-40B4-BE49-F238E27FC236}">
                <a16:creationId xmlns:a16="http://schemas.microsoft.com/office/drawing/2014/main" id="{95F66179-D460-4D18-8E3B-E5B7FC6EB132}"/>
              </a:ext>
            </a:extLst>
          </p:cNvPr>
          <p:cNvSpPr/>
          <p:nvPr/>
        </p:nvSpPr>
        <p:spPr>
          <a:xfrm>
            <a:off x="656778" y="3799076"/>
            <a:ext cx="821478" cy="769315"/>
          </a:xfrm>
          <a:prstGeom prst="ellipse">
            <a:avLst/>
          </a:prstGeom>
          <a:solidFill>
            <a:srgbClr val="FFFFFF">
              <a:hueOff val="0"/>
              <a:satOff val="0"/>
              <a:lumOff val="0"/>
              <a:alphaOff val="0"/>
            </a:srgbClr>
          </a:solidFill>
          <a:ln w="6350" cap="flat" cmpd="sng" algn="ctr">
            <a:solidFill>
              <a:srgbClr val="00778B">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0800" h="19050" prst="relaxedInset"/>
            <a:contourClr>
              <a:srgbClr val="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pic>
        <p:nvPicPr>
          <p:cNvPr id="2" name="Picture 18" descr="File:MediaTek logo.svg - Wikimedia Commons">
            <a:extLst>
              <a:ext uri="{FF2B5EF4-FFF2-40B4-BE49-F238E27FC236}">
                <a16:creationId xmlns:a16="http://schemas.microsoft.com/office/drawing/2014/main" id="{B3680A79-1B52-341F-6503-2EB8318AC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487" y="3008229"/>
            <a:ext cx="1727227" cy="5350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 logo, company name&#10;&#10;Description automatically generated">
            <a:extLst>
              <a:ext uri="{FF2B5EF4-FFF2-40B4-BE49-F238E27FC236}">
                <a16:creationId xmlns:a16="http://schemas.microsoft.com/office/drawing/2014/main" id="{23AB7BB9-62B9-7C1E-CC87-7116CDA7F839}"/>
              </a:ext>
            </a:extLst>
          </p:cNvPr>
          <p:cNvPicPr>
            <a:picLocks noChangeAspect="1"/>
          </p:cNvPicPr>
          <p:nvPr/>
        </p:nvPicPr>
        <p:blipFill>
          <a:blip r:embed="rId3"/>
          <a:stretch>
            <a:fillRect/>
          </a:stretch>
        </p:blipFill>
        <p:spPr>
          <a:xfrm>
            <a:off x="10159830" y="2202440"/>
            <a:ext cx="1312048" cy="490869"/>
          </a:xfrm>
          <a:prstGeom prst="rect">
            <a:avLst/>
          </a:prstGeom>
        </p:spPr>
      </p:pic>
      <p:sp>
        <p:nvSpPr>
          <p:cNvPr id="11" name="Rectangle 10">
            <a:extLst>
              <a:ext uri="{FF2B5EF4-FFF2-40B4-BE49-F238E27FC236}">
                <a16:creationId xmlns:a16="http://schemas.microsoft.com/office/drawing/2014/main" id="{262ECD2C-B8E3-5A2F-F3EB-DBA11F70EAB8}"/>
              </a:ext>
            </a:extLst>
          </p:cNvPr>
          <p:cNvSpPr/>
          <p:nvPr/>
        </p:nvSpPr>
        <p:spPr>
          <a:xfrm>
            <a:off x="7211568" y="5340298"/>
            <a:ext cx="4425780" cy="3607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*Companies with public PSS related papers  </a:t>
            </a:r>
          </a:p>
        </p:txBody>
      </p:sp>
      <p:pic>
        <p:nvPicPr>
          <p:cNvPr id="13" name="Picture 12">
            <a:extLst>
              <a:ext uri="{FF2B5EF4-FFF2-40B4-BE49-F238E27FC236}">
                <a16:creationId xmlns:a16="http://schemas.microsoft.com/office/drawing/2014/main" id="{F6A95D99-1606-85EA-B57B-D709068E508E}"/>
              </a:ext>
            </a:extLst>
          </p:cNvPr>
          <p:cNvPicPr>
            <a:picLocks noChangeAspect="1"/>
          </p:cNvPicPr>
          <p:nvPr/>
        </p:nvPicPr>
        <p:blipFill rotWithShape="1">
          <a:blip r:embed="rId4"/>
          <a:srcRect t="28302" b="29895"/>
          <a:stretch/>
        </p:blipFill>
        <p:spPr>
          <a:xfrm>
            <a:off x="9657420" y="3398430"/>
            <a:ext cx="1756939" cy="734442"/>
          </a:xfrm>
          <a:prstGeom prst="rect">
            <a:avLst/>
          </a:prstGeom>
        </p:spPr>
      </p:pic>
      <p:pic>
        <p:nvPicPr>
          <p:cNvPr id="1028" name="Picture 4">
            <a:extLst>
              <a:ext uri="{FF2B5EF4-FFF2-40B4-BE49-F238E27FC236}">
                <a16:creationId xmlns:a16="http://schemas.microsoft.com/office/drawing/2014/main" id="{8E4C6AB7-4973-193E-E825-BD4766C2C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5010" y="1189114"/>
            <a:ext cx="1376786" cy="9078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 Qualcomm Inc. Logo in SVG Vector or PNG File Format ...">
            <a:extLst>
              <a:ext uri="{FF2B5EF4-FFF2-40B4-BE49-F238E27FC236}">
                <a16:creationId xmlns:a16="http://schemas.microsoft.com/office/drawing/2014/main" id="{466AD986-8C43-5085-A764-644E9F9E188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923" b="38108"/>
          <a:stretch/>
        </p:blipFill>
        <p:spPr bwMode="auto">
          <a:xfrm>
            <a:off x="6878357" y="1951876"/>
            <a:ext cx="3405316" cy="5668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D Logo, symbol, meaning, history, PNG, brand">
            <a:extLst>
              <a:ext uri="{FF2B5EF4-FFF2-40B4-BE49-F238E27FC236}">
                <a16:creationId xmlns:a16="http://schemas.microsoft.com/office/drawing/2014/main" id="{51726FB5-AD4C-B5CB-45BB-6C5FCB61F16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755" b="24414"/>
          <a:stretch/>
        </p:blipFill>
        <p:spPr bwMode="auto">
          <a:xfrm>
            <a:off x="7707833" y="874262"/>
            <a:ext cx="2307177" cy="6466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fineon Technologies | Electronic Design">
            <a:extLst>
              <a:ext uri="{FF2B5EF4-FFF2-40B4-BE49-F238E27FC236}">
                <a16:creationId xmlns:a16="http://schemas.microsoft.com/office/drawing/2014/main" id="{92A9E3BA-003F-E1DA-04DD-B37E15F28F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937" t="27594" r="30140" b="31013"/>
          <a:stretch/>
        </p:blipFill>
        <p:spPr bwMode="auto">
          <a:xfrm>
            <a:off x="9424458" y="4107167"/>
            <a:ext cx="1332409" cy="7438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Microelectronics: Our technology starts with you">
            <a:extLst>
              <a:ext uri="{FF2B5EF4-FFF2-40B4-BE49-F238E27FC236}">
                <a16:creationId xmlns:a16="http://schemas.microsoft.com/office/drawing/2014/main" id="{87EB62CF-813D-B527-94FB-DC08E21EE5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1254" y="3952433"/>
            <a:ext cx="1130643" cy="8442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B10EE7E-5BF6-E24E-28DC-1597B7992CBC}"/>
              </a:ext>
            </a:extLst>
          </p:cNvPr>
          <p:cNvPicPr>
            <a:picLocks noChangeAspect="1"/>
          </p:cNvPicPr>
          <p:nvPr/>
        </p:nvPicPr>
        <p:blipFill rotWithShape="1">
          <a:blip r:embed="rId10"/>
          <a:srcRect t="37575" b="36389"/>
          <a:stretch/>
        </p:blipFill>
        <p:spPr>
          <a:xfrm>
            <a:off x="9111185" y="2693309"/>
            <a:ext cx="2292708" cy="596935"/>
          </a:xfrm>
          <a:prstGeom prst="rect">
            <a:avLst/>
          </a:prstGeom>
        </p:spPr>
      </p:pic>
    </p:spTree>
    <p:extLst>
      <p:ext uri="{BB962C8B-B14F-4D97-AF65-F5344CB8AC3E}">
        <p14:creationId xmlns:p14="http://schemas.microsoft.com/office/powerpoint/2010/main" val="345429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80B98B9-9B90-4339-A87D-3C1D2ED68859}"/>
              </a:ext>
            </a:extLst>
          </p:cNvPr>
          <p:cNvSpPr txBox="1">
            <a:spLocks/>
          </p:cNvSpPr>
          <p:nvPr/>
        </p:nvSpPr>
        <p:spPr>
          <a:xfrm>
            <a:off x="274320" y="274320"/>
            <a:ext cx="11612880" cy="914400"/>
          </a:xfrm>
          <a:prstGeom prst="rect">
            <a:avLst/>
          </a:prstGeom>
        </p:spPr>
        <p:txBody>
          <a:bodyPr vert="horz" lIns="45720" tIns="45720" rIns="91440" bIns="45720" rtlCol="0" anchor="t">
            <a:normAutofit/>
          </a:bodyPr>
          <a:lstStyle>
            <a:lvl1pPr marL="0" indent="0" algn="l" defTabSz="914400" rtl="0" eaLnBrk="1" latinLnBrk="0" hangingPunct="1">
              <a:lnSpc>
                <a:spcPct val="90000"/>
              </a:lnSpc>
              <a:spcBef>
                <a:spcPct val="0"/>
              </a:spcBef>
              <a:buFont typeface="Arial" panose="020B0604020202020204" pitchFamily="34" charset="0"/>
              <a:buNone/>
              <a:defRPr sz="300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000" b="0" i="0" u="none" strike="noStrike" kern="1200" cap="none" spc="0" normalizeH="0" baseline="0" noProof="0">
                <a:ln>
                  <a:noFill/>
                </a:ln>
                <a:solidFill>
                  <a:srgbClr val="262626"/>
                </a:solidFill>
                <a:effectLst/>
                <a:uLnTx/>
                <a:uFillTx/>
                <a:latin typeface="Arial" panose="020B0604020202020204" pitchFamily="34" charset="0"/>
                <a:ea typeface="+mj-ea"/>
                <a:cs typeface="+mj-cs"/>
              </a:rPr>
              <a:t>Portability and Reuse</a:t>
            </a:r>
          </a:p>
        </p:txBody>
      </p:sp>
      <p:pic>
        <p:nvPicPr>
          <p:cNvPr id="11" name="Picture 10" descr="Diagram&#10;&#10;Description automatically generated">
            <a:extLst>
              <a:ext uri="{FF2B5EF4-FFF2-40B4-BE49-F238E27FC236}">
                <a16:creationId xmlns:a16="http://schemas.microsoft.com/office/drawing/2014/main" id="{5786F4D8-E209-4DBC-865C-CF216A9F7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962" y="3133999"/>
            <a:ext cx="3818238" cy="2586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BE8CF445-D7EB-41E3-A3C1-1A546DDD6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7005" y="5257679"/>
            <a:ext cx="562026" cy="369332"/>
          </a:xfrm>
          <a:prstGeom prst="rect">
            <a:avLst/>
          </a:prstGeom>
          <a:solidFill>
            <a:srgbClr val="FFFFFF">
              <a:lumMod val="95000"/>
            </a:srgbClr>
          </a:solidFill>
        </p:spPr>
      </p:pic>
      <p:pic>
        <p:nvPicPr>
          <p:cNvPr id="13" name="Picture 12">
            <a:extLst>
              <a:ext uri="{FF2B5EF4-FFF2-40B4-BE49-F238E27FC236}">
                <a16:creationId xmlns:a16="http://schemas.microsoft.com/office/drawing/2014/main" id="{C82FD62D-53CC-4845-9474-61226D531005}"/>
              </a:ext>
            </a:extLst>
          </p:cNvPr>
          <p:cNvPicPr>
            <a:picLocks noChangeAspect="1"/>
          </p:cNvPicPr>
          <p:nvPr/>
        </p:nvPicPr>
        <p:blipFill>
          <a:blip r:embed="rId4"/>
          <a:stretch>
            <a:fillRect/>
          </a:stretch>
        </p:blipFill>
        <p:spPr>
          <a:xfrm>
            <a:off x="8515316" y="498764"/>
            <a:ext cx="2795051" cy="2471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CB9F6664-90A5-4552-8803-EC1DFFD2CD4F}"/>
              </a:ext>
            </a:extLst>
          </p:cNvPr>
          <p:cNvSpPr txBox="1"/>
          <p:nvPr/>
        </p:nvSpPr>
        <p:spPr>
          <a:xfrm>
            <a:off x="7661140" y="78265"/>
            <a:ext cx="4137891" cy="338554"/>
          </a:xfrm>
          <a:prstGeom prst="rect">
            <a:avLst/>
          </a:prstGeom>
          <a:noFill/>
        </p:spPr>
        <p:txBody>
          <a:bodyPr wrap="square" rtlCol="0">
            <a:spAutoFit/>
          </a:bodyPr>
          <a:lstStyle/>
          <a:p>
            <a:r>
              <a:rPr lang="en-US" sz="1600">
                <a:solidFill>
                  <a:srgbClr val="262626"/>
                </a:solidFill>
                <a:latin typeface="Arial"/>
              </a:rPr>
              <a:t>Source: Intel paper at DVCON Americas</a:t>
            </a:r>
          </a:p>
        </p:txBody>
      </p:sp>
      <p:graphicFrame>
        <p:nvGraphicFramePr>
          <p:cNvPr id="15" name="Diagram 14">
            <a:extLst>
              <a:ext uri="{FF2B5EF4-FFF2-40B4-BE49-F238E27FC236}">
                <a16:creationId xmlns:a16="http://schemas.microsoft.com/office/drawing/2014/main" id="{E716B2AA-3839-4205-9EAD-29F70DDBEEDF}"/>
              </a:ext>
            </a:extLst>
          </p:cNvPr>
          <p:cNvGraphicFramePr/>
          <p:nvPr>
            <p:extLst>
              <p:ext uri="{D42A27DB-BD31-4B8C-83A1-F6EECF244321}">
                <p14:modId xmlns:p14="http://schemas.microsoft.com/office/powerpoint/2010/main" val="3462914994"/>
              </p:ext>
            </p:extLst>
          </p:nvPr>
        </p:nvGraphicFramePr>
        <p:xfrm>
          <a:off x="126319" y="877329"/>
          <a:ext cx="7058004" cy="4812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775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DF1FB6AD-087A-4BB6-9361-568EF55E62F7}"/>
              </a:ext>
            </a:extLst>
          </p:cNvPr>
          <p:cNvSpPr txBox="1">
            <a:spLocks/>
          </p:cNvSpPr>
          <p:nvPr/>
        </p:nvSpPr>
        <p:spPr>
          <a:xfrm>
            <a:off x="198540" y="202504"/>
            <a:ext cx="11612880" cy="914400"/>
          </a:xfrm>
          <a:prstGeom prst="rect">
            <a:avLst/>
          </a:prstGeom>
        </p:spPr>
        <p:txBody>
          <a:bodyPr vert="horz" lIns="45720" tIns="45720" rIns="91440" bIns="45720" rtlCol="0" anchor="t">
            <a:normAutofit/>
          </a:bodyPr>
          <a:lstStyle>
            <a:lvl1pPr marL="0" indent="0" algn="l" defTabSz="914400" rtl="0" eaLnBrk="1" latinLnBrk="0" hangingPunct="1">
              <a:lnSpc>
                <a:spcPct val="90000"/>
              </a:lnSpc>
              <a:spcBef>
                <a:spcPct val="0"/>
              </a:spcBef>
              <a:buFont typeface="Arial" panose="020B0604020202020204" pitchFamily="34" charset="0"/>
              <a:buNone/>
              <a:defRPr sz="300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262626"/>
                </a:solidFill>
                <a:effectLst/>
                <a:uLnTx/>
                <a:uFillTx/>
                <a:latin typeface="Arial" panose="020B0604020202020204" pitchFamily="34" charset="0"/>
                <a:ea typeface="+mj-ea"/>
                <a:cs typeface="+mj-cs"/>
              </a:rPr>
              <a:t>Test Automation</a:t>
            </a:r>
          </a:p>
        </p:txBody>
      </p:sp>
      <p:pic>
        <p:nvPicPr>
          <p:cNvPr id="12" name="Content Placeholder 4">
            <a:extLst>
              <a:ext uri="{FF2B5EF4-FFF2-40B4-BE49-F238E27FC236}">
                <a16:creationId xmlns:a16="http://schemas.microsoft.com/office/drawing/2014/main" id="{422A9098-0ED1-4547-A4E8-C321427887C6}"/>
              </a:ext>
            </a:extLst>
          </p:cNvPr>
          <p:cNvPicPr>
            <a:picLocks noChangeAspect="1"/>
          </p:cNvPicPr>
          <p:nvPr/>
        </p:nvPicPr>
        <p:blipFill>
          <a:blip r:embed="rId3"/>
          <a:stretch>
            <a:fillRect/>
          </a:stretch>
        </p:blipFill>
        <p:spPr>
          <a:xfrm>
            <a:off x="6504567" y="2890119"/>
            <a:ext cx="5519785" cy="2682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Diagram&#10;&#10;Description automatically generated with medium confidence">
            <a:extLst>
              <a:ext uri="{FF2B5EF4-FFF2-40B4-BE49-F238E27FC236}">
                <a16:creationId xmlns:a16="http://schemas.microsoft.com/office/drawing/2014/main" id="{D4C4EE7D-5053-4396-84DF-C46FB49486DC}"/>
              </a:ext>
            </a:extLst>
          </p:cNvPr>
          <p:cNvPicPr>
            <a:picLocks noChangeAspect="1"/>
          </p:cNvPicPr>
          <p:nvPr/>
        </p:nvPicPr>
        <p:blipFill>
          <a:blip r:embed="rId4"/>
          <a:stretch>
            <a:fillRect/>
          </a:stretch>
        </p:blipFill>
        <p:spPr>
          <a:xfrm>
            <a:off x="6569999" y="398956"/>
            <a:ext cx="5423461" cy="1719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8" descr="File:MediaTek logo.svg - Wikimedia Commons">
            <a:extLst>
              <a:ext uri="{FF2B5EF4-FFF2-40B4-BE49-F238E27FC236}">
                <a16:creationId xmlns:a16="http://schemas.microsoft.com/office/drawing/2014/main" id="{D27AB6A1-4227-48C7-B01B-A999CD6883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6233" y="2175714"/>
            <a:ext cx="1727227" cy="5350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76655E8-FC03-4555-BCBB-00203656A5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99896" y="5389869"/>
            <a:ext cx="693564" cy="455771"/>
          </a:xfrm>
          <a:prstGeom prst="rect">
            <a:avLst/>
          </a:prstGeom>
          <a:solidFill>
            <a:srgbClr val="FFFFFF">
              <a:lumMod val="95000"/>
            </a:srgbClr>
          </a:solidFill>
        </p:spPr>
      </p:pic>
      <p:graphicFrame>
        <p:nvGraphicFramePr>
          <p:cNvPr id="16" name="Diagram 15">
            <a:extLst>
              <a:ext uri="{FF2B5EF4-FFF2-40B4-BE49-F238E27FC236}">
                <a16:creationId xmlns:a16="http://schemas.microsoft.com/office/drawing/2014/main" id="{436BC893-0D99-4B78-9ABC-E08ACD237507}"/>
              </a:ext>
            </a:extLst>
          </p:cNvPr>
          <p:cNvGraphicFramePr/>
          <p:nvPr>
            <p:extLst>
              <p:ext uri="{D42A27DB-BD31-4B8C-83A1-F6EECF244321}">
                <p14:modId xmlns:p14="http://schemas.microsoft.com/office/powerpoint/2010/main" val="1355248930"/>
              </p:ext>
            </p:extLst>
          </p:nvPr>
        </p:nvGraphicFramePr>
        <p:xfrm>
          <a:off x="102217" y="719666"/>
          <a:ext cx="6076162" cy="4853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TextBox 16">
            <a:extLst>
              <a:ext uri="{FF2B5EF4-FFF2-40B4-BE49-F238E27FC236}">
                <a16:creationId xmlns:a16="http://schemas.microsoft.com/office/drawing/2014/main" id="{04275A3F-8D95-4F07-B62C-E212271909EE}"/>
              </a:ext>
            </a:extLst>
          </p:cNvPr>
          <p:cNvSpPr txBox="1"/>
          <p:nvPr/>
        </p:nvSpPr>
        <p:spPr>
          <a:xfrm>
            <a:off x="6817920" y="2175714"/>
            <a:ext cx="4137891" cy="338554"/>
          </a:xfrm>
          <a:prstGeom prst="rect">
            <a:avLst/>
          </a:prstGeom>
          <a:noFill/>
        </p:spPr>
        <p:txBody>
          <a:bodyPr wrap="square" rtlCol="0">
            <a:spAutoFit/>
          </a:bodyPr>
          <a:lstStyle/>
          <a:p>
            <a:r>
              <a:rPr lang="en-US" sz="1600">
                <a:solidFill>
                  <a:srgbClr val="262626"/>
                </a:solidFill>
                <a:latin typeface="Arial"/>
              </a:rPr>
              <a:t>Source: MediaTek paper at </a:t>
            </a:r>
            <a:r>
              <a:rPr lang="en-US" sz="1600" err="1">
                <a:solidFill>
                  <a:srgbClr val="262626"/>
                </a:solidFill>
                <a:latin typeface="Arial"/>
              </a:rPr>
              <a:t>CDNLive</a:t>
            </a:r>
            <a:endParaRPr lang="en-US" sz="1600">
              <a:solidFill>
                <a:srgbClr val="262626"/>
              </a:solidFill>
              <a:latin typeface="Arial"/>
            </a:endParaRPr>
          </a:p>
        </p:txBody>
      </p:sp>
    </p:spTree>
    <p:extLst>
      <p:ext uri="{BB962C8B-B14F-4D97-AF65-F5344CB8AC3E}">
        <p14:creationId xmlns:p14="http://schemas.microsoft.com/office/powerpoint/2010/main" val="340204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90B9700-ED65-4F24-896A-BC5BA0C525A0}"/>
              </a:ext>
            </a:extLst>
          </p:cNvPr>
          <p:cNvSpPr txBox="1">
            <a:spLocks/>
          </p:cNvSpPr>
          <p:nvPr/>
        </p:nvSpPr>
        <p:spPr>
          <a:xfrm>
            <a:off x="274320" y="274320"/>
            <a:ext cx="11612880" cy="914400"/>
          </a:xfrm>
          <a:prstGeom prst="rect">
            <a:avLst/>
          </a:prstGeom>
        </p:spPr>
        <p:txBody>
          <a:bodyPr vert="horz" lIns="45720" tIns="45720" rIns="91440" bIns="45720" rtlCol="0" anchor="t">
            <a:normAutofit/>
          </a:bodyPr>
          <a:lstStyle>
            <a:lvl1pPr marL="0" indent="0" algn="l" defTabSz="914400" rtl="0" eaLnBrk="1" latinLnBrk="0" hangingPunct="1">
              <a:lnSpc>
                <a:spcPct val="90000"/>
              </a:lnSpc>
              <a:spcBef>
                <a:spcPct val="0"/>
              </a:spcBef>
              <a:buFont typeface="Arial" panose="020B0604020202020204" pitchFamily="34" charset="0"/>
              <a:buNone/>
              <a:defRPr sz="300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000" b="0" i="0" u="none" strike="noStrike" kern="1200" cap="none" spc="0" normalizeH="0" baseline="0" noProof="0">
                <a:ln>
                  <a:noFill/>
                </a:ln>
                <a:solidFill>
                  <a:srgbClr val="262626"/>
                </a:solidFill>
                <a:effectLst/>
                <a:uLnTx/>
                <a:uFillTx/>
                <a:latin typeface="Arial" panose="020B0604020202020204" pitchFamily="34" charset="0"/>
                <a:ea typeface="+mj-ea"/>
                <a:cs typeface="+mj-cs"/>
              </a:rPr>
              <a:t>Coverage Maximization</a:t>
            </a:r>
          </a:p>
        </p:txBody>
      </p:sp>
      <p:pic>
        <p:nvPicPr>
          <p:cNvPr id="12" name="Picture 11" descr="Text&#10;&#10;Description automatically generated">
            <a:extLst>
              <a:ext uri="{FF2B5EF4-FFF2-40B4-BE49-F238E27FC236}">
                <a16:creationId xmlns:a16="http://schemas.microsoft.com/office/drawing/2014/main" id="{55F58476-65AC-4305-96C1-BEC06F1C98F2}"/>
              </a:ext>
            </a:extLst>
          </p:cNvPr>
          <p:cNvPicPr>
            <a:picLocks noChangeAspect="1"/>
          </p:cNvPicPr>
          <p:nvPr/>
        </p:nvPicPr>
        <p:blipFill>
          <a:blip r:embed="rId2"/>
          <a:stretch>
            <a:fillRect/>
          </a:stretch>
        </p:blipFill>
        <p:spPr>
          <a:xfrm>
            <a:off x="6672810" y="451043"/>
            <a:ext cx="5362010" cy="1043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7D8DCC80-6D62-42D2-A513-A651E9684494}"/>
              </a:ext>
            </a:extLst>
          </p:cNvPr>
          <p:cNvPicPr>
            <a:picLocks noChangeAspect="1"/>
          </p:cNvPicPr>
          <p:nvPr/>
        </p:nvPicPr>
        <p:blipFill>
          <a:blip r:embed="rId3"/>
          <a:stretch>
            <a:fillRect/>
          </a:stretch>
        </p:blipFill>
        <p:spPr>
          <a:xfrm>
            <a:off x="7099452" y="2105163"/>
            <a:ext cx="4787748" cy="359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ext, logo, company name&#10;&#10;Description automatically generated">
            <a:extLst>
              <a:ext uri="{FF2B5EF4-FFF2-40B4-BE49-F238E27FC236}">
                <a16:creationId xmlns:a16="http://schemas.microsoft.com/office/drawing/2014/main" id="{DDDD10BC-E38E-41B5-BE33-47459721B4E6}"/>
              </a:ext>
            </a:extLst>
          </p:cNvPr>
          <p:cNvPicPr>
            <a:picLocks noChangeAspect="1"/>
          </p:cNvPicPr>
          <p:nvPr/>
        </p:nvPicPr>
        <p:blipFill>
          <a:blip r:embed="rId4"/>
          <a:stretch>
            <a:fillRect/>
          </a:stretch>
        </p:blipFill>
        <p:spPr>
          <a:xfrm>
            <a:off x="10923119" y="1671379"/>
            <a:ext cx="1025616" cy="383708"/>
          </a:xfrm>
          <a:prstGeom prst="rect">
            <a:avLst/>
          </a:prstGeom>
        </p:spPr>
      </p:pic>
      <p:graphicFrame>
        <p:nvGraphicFramePr>
          <p:cNvPr id="15" name="Diagram 14">
            <a:extLst>
              <a:ext uri="{FF2B5EF4-FFF2-40B4-BE49-F238E27FC236}">
                <a16:creationId xmlns:a16="http://schemas.microsoft.com/office/drawing/2014/main" id="{6045E1D4-4AED-4462-8D1C-ECBAE9126A49}"/>
              </a:ext>
            </a:extLst>
          </p:cNvPr>
          <p:cNvGraphicFramePr/>
          <p:nvPr>
            <p:extLst>
              <p:ext uri="{D42A27DB-BD31-4B8C-83A1-F6EECF244321}">
                <p14:modId xmlns:p14="http://schemas.microsoft.com/office/powerpoint/2010/main" val="2785957510"/>
              </p:ext>
            </p:extLst>
          </p:nvPr>
        </p:nvGraphicFramePr>
        <p:xfrm>
          <a:off x="157180" y="719667"/>
          <a:ext cx="6286647" cy="4902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0B716456-4D3F-4844-8FCD-72F807052B58}"/>
              </a:ext>
            </a:extLst>
          </p:cNvPr>
          <p:cNvSpPr txBox="1"/>
          <p:nvPr/>
        </p:nvSpPr>
        <p:spPr>
          <a:xfrm>
            <a:off x="7025561" y="6126829"/>
            <a:ext cx="4137891" cy="338554"/>
          </a:xfrm>
          <a:prstGeom prst="rect">
            <a:avLst/>
          </a:prstGeom>
          <a:noFill/>
        </p:spPr>
        <p:txBody>
          <a:bodyPr wrap="square" rtlCol="0">
            <a:spAutoFit/>
          </a:bodyPr>
          <a:lstStyle/>
          <a:p>
            <a:r>
              <a:rPr lang="en-US" sz="1600">
                <a:solidFill>
                  <a:srgbClr val="262626"/>
                </a:solidFill>
                <a:latin typeface="Arial"/>
              </a:rPr>
              <a:t>Source: MediaTek paper at </a:t>
            </a:r>
            <a:r>
              <a:rPr lang="en-US" sz="1600" err="1">
                <a:solidFill>
                  <a:srgbClr val="262626"/>
                </a:solidFill>
                <a:latin typeface="Arial"/>
              </a:rPr>
              <a:t>CDNLive</a:t>
            </a:r>
            <a:endParaRPr lang="en-US" sz="1600">
              <a:solidFill>
                <a:srgbClr val="262626"/>
              </a:solidFill>
              <a:latin typeface="Arial"/>
            </a:endParaRPr>
          </a:p>
        </p:txBody>
      </p:sp>
      <p:sp>
        <p:nvSpPr>
          <p:cNvPr id="17" name="TextBox 16">
            <a:extLst>
              <a:ext uri="{FF2B5EF4-FFF2-40B4-BE49-F238E27FC236}">
                <a16:creationId xmlns:a16="http://schemas.microsoft.com/office/drawing/2014/main" id="{AF84B0C6-BDD9-4B75-B22B-F2DF151E469E}"/>
              </a:ext>
            </a:extLst>
          </p:cNvPr>
          <p:cNvSpPr txBox="1"/>
          <p:nvPr/>
        </p:nvSpPr>
        <p:spPr>
          <a:xfrm>
            <a:off x="6642330" y="1671379"/>
            <a:ext cx="4137891" cy="338554"/>
          </a:xfrm>
          <a:prstGeom prst="rect">
            <a:avLst/>
          </a:prstGeom>
          <a:noFill/>
        </p:spPr>
        <p:txBody>
          <a:bodyPr wrap="square" rtlCol="0">
            <a:spAutoFit/>
          </a:bodyPr>
          <a:lstStyle/>
          <a:p>
            <a:r>
              <a:rPr lang="en-US" sz="1600" dirty="0">
                <a:solidFill>
                  <a:srgbClr val="262626"/>
                </a:solidFill>
                <a:latin typeface="Arial"/>
              </a:rPr>
              <a:t>Source: TI paper at DVCON Europe</a:t>
            </a:r>
          </a:p>
        </p:txBody>
      </p:sp>
    </p:spTree>
    <p:extLst>
      <p:ext uri="{BB962C8B-B14F-4D97-AF65-F5344CB8AC3E}">
        <p14:creationId xmlns:p14="http://schemas.microsoft.com/office/powerpoint/2010/main" val="255149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2">
            <a:extLst>
              <a:ext uri="{FF2B5EF4-FFF2-40B4-BE49-F238E27FC236}">
                <a16:creationId xmlns:a16="http://schemas.microsoft.com/office/drawing/2014/main" id="{8CC26EB5-A0AF-4835-BD6E-3596854ED25C}"/>
              </a:ext>
            </a:extLst>
          </p:cNvPr>
          <p:cNvSpPr txBox="1">
            <a:spLocks/>
          </p:cNvSpPr>
          <p:nvPr/>
        </p:nvSpPr>
        <p:spPr>
          <a:xfrm>
            <a:off x="274320" y="274320"/>
            <a:ext cx="11612880" cy="914400"/>
          </a:xfrm>
          <a:prstGeom prst="rect">
            <a:avLst/>
          </a:prstGeom>
        </p:spPr>
        <p:txBody>
          <a:bodyPr vert="horz" lIns="4572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sz="300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000" b="0" i="0" u="none" strike="noStrike" kern="1200" cap="none" spc="0" normalizeH="0" baseline="0" noProof="0">
                <a:ln>
                  <a:noFill/>
                </a:ln>
                <a:solidFill>
                  <a:srgbClr val="262626"/>
                </a:solidFill>
                <a:effectLst/>
                <a:uLnTx/>
                <a:uFillTx/>
                <a:latin typeface="Arial" panose="020B0604020202020204" pitchFamily="34" charset="0"/>
                <a:ea typeface="+mj-ea"/>
                <a:cs typeface="+mj-cs"/>
              </a:rPr>
              <a:t>Ready-To-use content</a:t>
            </a:r>
          </a:p>
        </p:txBody>
      </p:sp>
      <p:pic>
        <p:nvPicPr>
          <p:cNvPr id="43" name="Picture 42">
            <a:extLst>
              <a:ext uri="{FF2B5EF4-FFF2-40B4-BE49-F238E27FC236}">
                <a16:creationId xmlns:a16="http://schemas.microsoft.com/office/drawing/2014/main" id="{CFFF87E4-6792-4C7D-909D-94F5BD511A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75818" y="260091"/>
            <a:ext cx="5041862" cy="3168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6" name="Picture 75">
            <a:extLst>
              <a:ext uri="{FF2B5EF4-FFF2-40B4-BE49-F238E27FC236}">
                <a16:creationId xmlns:a16="http://schemas.microsoft.com/office/drawing/2014/main" id="{8AB67E60-379E-4EF6-A409-8E838C2ACED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61011" y="2618792"/>
            <a:ext cx="342739" cy="342739"/>
          </a:xfrm>
          <a:prstGeom prst="rect">
            <a:avLst/>
          </a:prstGeom>
        </p:spPr>
      </p:pic>
      <p:pic>
        <p:nvPicPr>
          <p:cNvPr id="77" name="Picture 76">
            <a:extLst>
              <a:ext uri="{FF2B5EF4-FFF2-40B4-BE49-F238E27FC236}">
                <a16:creationId xmlns:a16="http://schemas.microsoft.com/office/drawing/2014/main" id="{34505563-B146-4EA3-84B8-B33BADB3ED6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255942" y="2618793"/>
            <a:ext cx="342739" cy="342739"/>
          </a:xfrm>
          <a:prstGeom prst="rect">
            <a:avLst/>
          </a:prstGeom>
        </p:spPr>
      </p:pic>
      <p:pic>
        <p:nvPicPr>
          <p:cNvPr id="78" name="Picture 77">
            <a:extLst>
              <a:ext uri="{FF2B5EF4-FFF2-40B4-BE49-F238E27FC236}">
                <a16:creationId xmlns:a16="http://schemas.microsoft.com/office/drawing/2014/main" id="{A509A876-8E34-445A-B931-8C2CCD5E5488}"/>
              </a:ext>
            </a:extLst>
          </p:cNvPr>
          <p:cNvPicPr>
            <a:picLocks noChangeAspect="1"/>
          </p:cNvPicPr>
          <p:nvPr/>
        </p:nvPicPr>
        <p:blipFill>
          <a:blip r:embed="rId4">
            <a:duotone>
              <a:srgbClr val="FFB81C">
                <a:shade val="45000"/>
                <a:satMod val="135000"/>
              </a:srgbClr>
              <a:prstClr val="white"/>
            </a:duotone>
            <a:extLst>
              <a:ext uri="{837473B0-CC2E-450A-ABE3-18F120FF3D39}">
                <a1611:picAttrSrcUrl xmlns:a1611="http://schemas.microsoft.com/office/drawing/2016/11/main" r:id="rId5"/>
              </a:ext>
            </a:extLst>
          </a:blip>
          <a:stretch>
            <a:fillRect/>
          </a:stretch>
        </p:blipFill>
        <p:spPr>
          <a:xfrm>
            <a:off x="9407071" y="2618792"/>
            <a:ext cx="342739" cy="342739"/>
          </a:xfrm>
          <a:prstGeom prst="rect">
            <a:avLst/>
          </a:prstGeom>
        </p:spPr>
      </p:pic>
      <p:graphicFrame>
        <p:nvGraphicFramePr>
          <p:cNvPr id="79" name="Diagram 78">
            <a:extLst>
              <a:ext uri="{FF2B5EF4-FFF2-40B4-BE49-F238E27FC236}">
                <a16:creationId xmlns:a16="http://schemas.microsoft.com/office/drawing/2014/main" id="{44CC6419-8370-476B-99FF-AA120A696D1C}"/>
              </a:ext>
            </a:extLst>
          </p:cNvPr>
          <p:cNvGraphicFramePr/>
          <p:nvPr>
            <p:extLst>
              <p:ext uri="{D42A27DB-BD31-4B8C-83A1-F6EECF244321}">
                <p14:modId xmlns:p14="http://schemas.microsoft.com/office/powerpoint/2010/main" val="1646235419"/>
              </p:ext>
            </p:extLst>
          </p:nvPr>
        </p:nvGraphicFramePr>
        <p:xfrm>
          <a:off x="159411" y="744877"/>
          <a:ext cx="6326037" cy="49605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 name="Group 1">
            <a:extLst>
              <a:ext uri="{FF2B5EF4-FFF2-40B4-BE49-F238E27FC236}">
                <a16:creationId xmlns:a16="http://schemas.microsoft.com/office/drawing/2014/main" id="{431F45D4-908A-1C26-9D30-DE58828D322D}"/>
              </a:ext>
            </a:extLst>
          </p:cNvPr>
          <p:cNvGrpSpPr/>
          <p:nvPr/>
        </p:nvGrpSpPr>
        <p:grpSpPr>
          <a:xfrm>
            <a:off x="6875818" y="4001453"/>
            <a:ext cx="5173362" cy="965964"/>
            <a:chOff x="2492827" y="4986380"/>
            <a:chExt cx="7094504" cy="1323906"/>
          </a:xfrm>
        </p:grpSpPr>
        <p:sp>
          <p:nvSpPr>
            <p:cNvPr id="3" name="Rectangle 2">
              <a:extLst>
                <a:ext uri="{FF2B5EF4-FFF2-40B4-BE49-F238E27FC236}">
                  <a16:creationId xmlns:a16="http://schemas.microsoft.com/office/drawing/2014/main" id="{7F9EC338-CC58-2F4E-25F1-114DC0334CFB}"/>
                </a:ext>
              </a:extLst>
            </p:cNvPr>
            <p:cNvSpPr/>
            <p:nvPr/>
          </p:nvSpPr>
          <p:spPr>
            <a:xfrm flipV="1">
              <a:off x="2492827" y="5011969"/>
              <a:ext cx="1664343" cy="1284927"/>
            </a:xfrm>
            <a:prstGeom prst="rect">
              <a:avLst/>
            </a:prstGeom>
            <a:gradFill flip="none" rotWithShape="1">
              <a:gsLst>
                <a:gs pos="61000">
                  <a:srgbClr val="147BD1"/>
                </a:gs>
                <a:gs pos="16000">
                  <a:srgbClr val="147BD1">
                    <a:lumMod val="50000"/>
                  </a:srgbClr>
                </a:gs>
                <a:gs pos="100000">
                  <a:srgbClr val="00778B">
                    <a:lumMod val="60000"/>
                    <a:lumOff val="40000"/>
                  </a:srgbClr>
                </a:gs>
              </a:gsLst>
              <a:lin ang="16200000" scaled="1"/>
              <a:tileRect/>
            </a:gradFill>
            <a:ln w="19050" cap="flat" cmpd="sng" algn="ctr">
              <a:gradFill>
                <a:gsLst>
                  <a:gs pos="0">
                    <a:srgbClr val="147BD1">
                      <a:lumMod val="60000"/>
                      <a:lumOff val="40000"/>
                      <a:alpha val="0"/>
                    </a:srgbClr>
                  </a:gs>
                  <a:gs pos="100000">
                    <a:srgbClr val="147BD1">
                      <a:lumMod val="60000"/>
                      <a:lumOff val="40000"/>
                    </a:srgbClr>
                  </a:gs>
                </a:gsLst>
                <a:lin ang="5400000" scaled="1"/>
              </a:gradFill>
              <a:prstDash val="solid"/>
              <a:miter lim="800000"/>
            </a:ln>
            <a:effectLst/>
          </p:spPr>
          <p:txBody>
            <a:bodyPr rot="0" spcFirstLastPara="0" vertOverflow="overflow" horzOverflow="overflow" vert="horz" wrap="square" lIns="0" tIns="91416" rIns="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endParaRPr>
            </a:p>
          </p:txBody>
        </p:sp>
        <p:sp>
          <p:nvSpPr>
            <p:cNvPr id="4" name="Rectangle 3">
              <a:extLst>
                <a:ext uri="{FF2B5EF4-FFF2-40B4-BE49-F238E27FC236}">
                  <a16:creationId xmlns:a16="http://schemas.microsoft.com/office/drawing/2014/main" id="{FEF7F751-819B-3572-1AEA-578A961770A7}"/>
                </a:ext>
              </a:extLst>
            </p:cNvPr>
            <p:cNvSpPr/>
            <p:nvPr/>
          </p:nvSpPr>
          <p:spPr>
            <a:xfrm flipV="1">
              <a:off x="4305777" y="5016844"/>
              <a:ext cx="1664343" cy="1287265"/>
            </a:xfrm>
            <a:prstGeom prst="rect">
              <a:avLst/>
            </a:prstGeom>
            <a:gradFill flip="none" rotWithShape="1">
              <a:gsLst>
                <a:gs pos="61000">
                  <a:srgbClr val="147BD1"/>
                </a:gs>
                <a:gs pos="16000">
                  <a:srgbClr val="147BD1">
                    <a:lumMod val="50000"/>
                  </a:srgbClr>
                </a:gs>
                <a:gs pos="100000">
                  <a:srgbClr val="00778B">
                    <a:lumMod val="60000"/>
                    <a:lumOff val="40000"/>
                  </a:srgbClr>
                </a:gs>
              </a:gsLst>
              <a:lin ang="16200000" scaled="1"/>
              <a:tileRect/>
            </a:gradFill>
            <a:ln w="19050" cap="flat" cmpd="sng" algn="ctr">
              <a:gradFill>
                <a:gsLst>
                  <a:gs pos="0">
                    <a:srgbClr val="147BD1">
                      <a:lumMod val="60000"/>
                      <a:lumOff val="40000"/>
                      <a:alpha val="0"/>
                    </a:srgbClr>
                  </a:gs>
                  <a:gs pos="100000">
                    <a:srgbClr val="147BD1">
                      <a:lumMod val="60000"/>
                      <a:lumOff val="40000"/>
                    </a:srgbClr>
                  </a:gs>
                </a:gsLst>
                <a:lin ang="5400000" scaled="1"/>
              </a:gradFill>
              <a:prstDash val="solid"/>
              <a:miter lim="800000"/>
            </a:ln>
            <a:effectLst/>
          </p:spPr>
          <p:txBody>
            <a:bodyPr rot="0" spcFirstLastPara="0" vertOverflow="overflow" horzOverflow="overflow" vert="horz" wrap="square" lIns="0" tIns="91416" rIns="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endParaRPr>
            </a:p>
          </p:txBody>
        </p:sp>
        <p:sp>
          <p:nvSpPr>
            <p:cNvPr id="5" name="Rectangle 4">
              <a:extLst>
                <a:ext uri="{FF2B5EF4-FFF2-40B4-BE49-F238E27FC236}">
                  <a16:creationId xmlns:a16="http://schemas.microsoft.com/office/drawing/2014/main" id="{35CDDA4B-1C60-AD36-EFD0-EB2CB1794FE5}"/>
                </a:ext>
              </a:extLst>
            </p:cNvPr>
            <p:cNvSpPr/>
            <p:nvPr/>
          </p:nvSpPr>
          <p:spPr>
            <a:xfrm flipV="1">
              <a:off x="6118729" y="5016843"/>
              <a:ext cx="1664343" cy="1287265"/>
            </a:xfrm>
            <a:prstGeom prst="rect">
              <a:avLst/>
            </a:prstGeom>
            <a:gradFill flip="none" rotWithShape="1">
              <a:gsLst>
                <a:gs pos="61000">
                  <a:srgbClr val="147BD1"/>
                </a:gs>
                <a:gs pos="16000">
                  <a:srgbClr val="147BD1">
                    <a:lumMod val="50000"/>
                  </a:srgbClr>
                </a:gs>
                <a:gs pos="100000">
                  <a:srgbClr val="00778B">
                    <a:lumMod val="60000"/>
                    <a:lumOff val="40000"/>
                  </a:srgbClr>
                </a:gs>
              </a:gsLst>
              <a:lin ang="16200000" scaled="1"/>
              <a:tileRect/>
            </a:gradFill>
            <a:ln w="19050" cap="flat" cmpd="sng" algn="ctr">
              <a:gradFill>
                <a:gsLst>
                  <a:gs pos="0">
                    <a:srgbClr val="147BD1">
                      <a:lumMod val="60000"/>
                      <a:lumOff val="40000"/>
                      <a:alpha val="0"/>
                    </a:srgbClr>
                  </a:gs>
                  <a:gs pos="100000">
                    <a:srgbClr val="147BD1">
                      <a:lumMod val="60000"/>
                      <a:lumOff val="40000"/>
                    </a:srgbClr>
                  </a:gs>
                </a:gsLst>
                <a:lin ang="5400000" scaled="1"/>
              </a:gradFill>
              <a:prstDash val="solid"/>
              <a:miter lim="800000"/>
            </a:ln>
            <a:effectLst/>
          </p:spPr>
          <p:txBody>
            <a:bodyPr rot="0" spcFirstLastPara="0" vertOverflow="overflow" horzOverflow="overflow" vert="horz" wrap="square" lIns="0" tIns="91416" rIns="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endParaRPr>
            </a:p>
          </p:txBody>
        </p:sp>
        <p:sp>
          <p:nvSpPr>
            <p:cNvPr id="6" name="TextBox 5">
              <a:extLst>
                <a:ext uri="{FF2B5EF4-FFF2-40B4-BE49-F238E27FC236}">
                  <a16:creationId xmlns:a16="http://schemas.microsoft.com/office/drawing/2014/main" id="{89CFD41E-EE2C-2AAA-335B-B81FA7F2E65E}"/>
                </a:ext>
              </a:extLst>
            </p:cNvPr>
            <p:cNvSpPr txBox="1"/>
            <p:nvPr/>
          </p:nvSpPr>
          <p:spPr>
            <a:xfrm>
              <a:off x="2856862" y="5018909"/>
              <a:ext cx="973343"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outerShdw blurRad="50800" dist="38100" dir="5400000" algn="t" rotWithShape="0">
                      <a:prstClr val="black">
                        <a:alpha val="40000"/>
                      </a:prstClr>
                    </a:outerShdw>
                  </a:effectLst>
                  <a:uLnTx/>
                  <a:uFillTx/>
                </a:rPr>
                <a:t>Xcelium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778B">
                      <a:lumMod val="60000"/>
                      <a:lumOff val="40000"/>
                    </a:srgbClr>
                  </a:solidFill>
                  <a:effectLst>
                    <a:outerShdw blurRad="50800" dist="38100" dir="5400000" algn="t" rotWithShape="0">
                      <a:prstClr val="black">
                        <a:alpha val="40000"/>
                      </a:prstClr>
                    </a:outerShdw>
                  </a:effectLst>
                  <a:uLnTx/>
                  <a:uFillTx/>
                </a:rPr>
                <a:t>Simulation</a:t>
              </a:r>
            </a:p>
          </p:txBody>
        </p:sp>
        <p:sp>
          <p:nvSpPr>
            <p:cNvPr id="7" name="TextBox 6">
              <a:extLst>
                <a:ext uri="{FF2B5EF4-FFF2-40B4-BE49-F238E27FC236}">
                  <a16:creationId xmlns:a16="http://schemas.microsoft.com/office/drawing/2014/main" id="{7FB2E4F6-8912-F0F4-8670-DA5875E79D70}"/>
                </a:ext>
              </a:extLst>
            </p:cNvPr>
            <p:cNvSpPr txBox="1"/>
            <p:nvPr/>
          </p:nvSpPr>
          <p:spPr>
            <a:xfrm>
              <a:off x="4494791" y="5009984"/>
              <a:ext cx="1330813"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outerShdw blurRad="50800" dist="38100" dir="5400000" algn="t" rotWithShape="0">
                      <a:prstClr val="black">
                        <a:alpha val="40000"/>
                      </a:prstClr>
                    </a:outerShdw>
                  </a:effectLst>
                  <a:uLnTx/>
                  <a:uFillTx/>
                  <a:cs typeface="Arial" panose="020B0604020202020204" pitchFamily="34" charset="0"/>
                </a:rPr>
                <a:t>Helium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778B">
                      <a:lumMod val="60000"/>
                      <a:lumOff val="40000"/>
                    </a:srgbClr>
                  </a:solidFill>
                  <a:effectLst>
                    <a:outerShdw blurRad="50800" dist="38100" dir="5400000" algn="t" rotWithShape="0">
                      <a:prstClr val="black">
                        <a:alpha val="40000"/>
                      </a:prstClr>
                    </a:outerShdw>
                  </a:effectLst>
                  <a:uLnTx/>
                  <a:uFillTx/>
                </a:rPr>
                <a:t>Virtual Platform</a:t>
              </a:r>
              <a:endParaRPr kumimoji="0" lang="en-US" sz="1400" b="1" i="0" u="none" strike="noStrike" kern="0" cap="none" spc="0" normalizeH="0" baseline="0" noProof="0" dirty="0">
                <a:ln>
                  <a:noFill/>
                </a:ln>
                <a:solidFill>
                  <a:srgbClr val="00778B">
                    <a:lumMod val="60000"/>
                    <a:lumOff val="40000"/>
                  </a:srgbClr>
                </a:solidFill>
                <a:effectLst>
                  <a:outerShdw blurRad="50800" dist="38100" dir="5400000" algn="t" rotWithShape="0">
                    <a:prstClr val="black">
                      <a:alpha val="40000"/>
                    </a:prstClr>
                  </a:outerShdw>
                </a:effectLst>
                <a:uLnTx/>
                <a:uFillTx/>
              </a:endParaRPr>
            </a:p>
          </p:txBody>
        </p:sp>
        <p:sp>
          <p:nvSpPr>
            <p:cNvPr id="8" name="Rectangle 7">
              <a:extLst>
                <a:ext uri="{FF2B5EF4-FFF2-40B4-BE49-F238E27FC236}">
                  <a16:creationId xmlns:a16="http://schemas.microsoft.com/office/drawing/2014/main" id="{3D15FF5C-A239-65F6-25EB-E64B0672E8B3}"/>
                </a:ext>
              </a:extLst>
            </p:cNvPr>
            <p:cNvSpPr/>
            <p:nvPr/>
          </p:nvSpPr>
          <p:spPr>
            <a:xfrm flipV="1">
              <a:off x="7922988" y="5015618"/>
              <a:ext cx="1664343" cy="1288284"/>
            </a:xfrm>
            <a:prstGeom prst="rect">
              <a:avLst/>
            </a:prstGeom>
            <a:gradFill flip="none" rotWithShape="1">
              <a:gsLst>
                <a:gs pos="61000">
                  <a:srgbClr val="147BD1"/>
                </a:gs>
                <a:gs pos="16000">
                  <a:srgbClr val="147BD1">
                    <a:lumMod val="50000"/>
                  </a:srgbClr>
                </a:gs>
                <a:gs pos="100000">
                  <a:srgbClr val="00778B">
                    <a:lumMod val="60000"/>
                    <a:lumOff val="40000"/>
                  </a:srgbClr>
                </a:gs>
              </a:gsLst>
              <a:lin ang="16200000" scaled="1"/>
              <a:tileRect/>
            </a:gradFill>
            <a:ln w="19050" cap="flat" cmpd="sng" algn="ctr">
              <a:gradFill>
                <a:gsLst>
                  <a:gs pos="0">
                    <a:srgbClr val="147BD1">
                      <a:lumMod val="60000"/>
                      <a:lumOff val="40000"/>
                      <a:alpha val="0"/>
                    </a:srgbClr>
                  </a:gs>
                  <a:gs pos="100000">
                    <a:srgbClr val="147BD1">
                      <a:lumMod val="60000"/>
                      <a:lumOff val="40000"/>
                    </a:srgbClr>
                  </a:gs>
                </a:gsLst>
                <a:lin ang="5400000" scaled="1"/>
              </a:gradFill>
              <a:prstDash val="solid"/>
              <a:miter lim="800000"/>
            </a:ln>
            <a:effectLst/>
          </p:spPr>
          <p:txBody>
            <a:bodyPr rot="0" spcFirstLastPara="0" vertOverflow="overflow" horzOverflow="overflow" vert="horz" wrap="square" lIns="0" tIns="91416" rIns="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endParaRPr>
            </a:p>
          </p:txBody>
        </p:sp>
        <p:sp>
          <p:nvSpPr>
            <p:cNvPr id="9" name="TextBox 8">
              <a:extLst>
                <a:ext uri="{FF2B5EF4-FFF2-40B4-BE49-F238E27FC236}">
                  <a16:creationId xmlns:a16="http://schemas.microsoft.com/office/drawing/2014/main" id="{1A29117F-2BE6-A10D-D369-A5E3E9952C5C}"/>
                </a:ext>
              </a:extLst>
            </p:cNvPr>
            <p:cNvSpPr txBox="1"/>
            <p:nvPr/>
          </p:nvSpPr>
          <p:spPr>
            <a:xfrm>
              <a:off x="8248551" y="4986380"/>
              <a:ext cx="1050288"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outerShdw blurRad="50800" dist="38100" dir="5400000" algn="t" rotWithShape="0">
                      <a:prstClr val="black">
                        <a:alpha val="40000"/>
                      </a:prstClr>
                    </a:outerShdw>
                  </a:effectLst>
                  <a:uLnTx/>
                  <a:uFillTx/>
                </a:rPr>
                <a:t>Protium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778B">
                      <a:lumMod val="60000"/>
                      <a:lumOff val="40000"/>
                    </a:srgbClr>
                  </a:solidFill>
                  <a:effectLst>
                    <a:outerShdw blurRad="50800" dist="38100" dir="5400000" algn="t" rotWithShape="0">
                      <a:prstClr val="black">
                        <a:alpha val="40000"/>
                      </a:prstClr>
                    </a:outerShdw>
                  </a:effectLst>
                  <a:uLnTx/>
                  <a:uFillTx/>
                </a:rPr>
                <a:t>Prototyping</a:t>
              </a:r>
              <a:endParaRPr kumimoji="0" lang="en-US" sz="1400" b="1" i="0" u="none" strike="noStrike" kern="0" cap="none" spc="0" normalizeH="0" baseline="0" noProof="0" dirty="0">
                <a:ln>
                  <a:noFill/>
                </a:ln>
                <a:solidFill>
                  <a:srgbClr val="00778B">
                    <a:lumMod val="60000"/>
                    <a:lumOff val="40000"/>
                  </a:srgbClr>
                </a:solidFill>
                <a:effectLst>
                  <a:outerShdw blurRad="50800" dist="38100" dir="5400000" algn="t" rotWithShape="0">
                    <a:prstClr val="black">
                      <a:alpha val="40000"/>
                    </a:prstClr>
                  </a:outerShdw>
                </a:effectLst>
                <a:uLnTx/>
                <a:uFillTx/>
              </a:endParaRPr>
            </a:p>
          </p:txBody>
        </p:sp>
        <p:sp>
          <p:nvSpPr>
            <p:cNvPr id="10" name="TextBox 9">
              <a:extLst>
                <a:ext uri="{FF2B5EF4-FFF2-40B4-BE49-F238E27FC236}">
                  <a16:creationId xmlns:a16="http://schemas.microsoft.com/office/drawing/2014/main" id="{A0D24285-2B22-31DF-94B4-2B9A4A3B41C8}"/>
                </a:ext>
              </a:extLst>
            </p:cNvPr>
            <p:cNvSpPr txBox="1"/>
            <p:nvPr/>
          </p:nvSpPr>
          <p:spPr>
            <a:xfrm>
              <a:off x="6453909" y="4994595"/>
              <a:ext cx="1031051"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outerShdw blurRad="50800" dist="38100" dir="5400000" algn="t" rotWithShape="0">
                      <a:prstClr val="black">
                        <a:alpha val="40000"/>
                      </a:prstClr>
                    </a:outerShdw>
                  </a:effectLst>
                  <a:uLnTx/>
                  <a:uFillTx/>
                </a:rPr>
                <a:t>Palladium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778B">
                      <a:lumMod val="60000"/>
                      <a:lumOff val="40000"/>
                    </a:srgbClr>
                  </a:solidFill>
                  <a:effectLst>
                    <a:outerShdw blurRad="50800" dist="38100" dir="5400000" algn="t" rotWithShape="0">
                      <a:prstClr val="black">
                        <a:alpha val="40000"/>
                      </a:prstClr>
                    </a:outerShdw>
                  </a:effectLst>
                  <a:uLnTx/>
                  <a:uFillTx/>
                </a:rPr>
                <a:t>Emulation</a:t>
              </a:r>
              <a:endParaRPr kumimoji="0" lang="en-US" sz="1400" b="1" i="0" u="none" strike="noStrike" kern="0" cap="none" spc="0" normalizeH="0" baseline="0" noProof="0" dirty="0">
                <a:ln>
                  <a:noFill/>
                </a:ln>
                <a:solidFill>
                  <a:srgbClr val="00778B">
                    <a:lumMod val="60000"/>
                    <a:lumOff val="40000"/>
                  </a:srgbClr>
                </a:solidFill>
                <a:effectLst>
                  <a:outerShdw blurRad="50800" dist="38100" dir="5400000" algn="t" rotWithShape="0">
                    <a:prstClr val="black">
                      <a:alpha val="40000"/>
                    </a:prstClr>
                  </a:outerShdw>
                </a:effectLst>
                <a:uLnTx/>
                <a:uFillTx/>
              </a:endParaRPr>
            </a:p>
          </p:txBody>
        </p:sp>
        <p:grpSp>
          <p:nvGrpSpPr>
            <p:cNvPr id="11" name="Group 10">
              <a:extLst>
                <a:ext uri="{FF2B5EF4-FFF2-40B4-BE49-F238E27FC236}">
                  <a16:creationId xmlns:a16="http://schemas.microsoft.com/office/drawing/2014/main" id="{F35176DC-FDDB-6547-69A3-B54C3E8DEC85}"/>
                </a:ext>
              </a:extLst>
            </p:cNvPr>
            <p:cNvGrpSpPr/>
            <p:nvPr/>
          </p:nvGrpSpPr>
          <p:grpSpPr>
            <a:xfrm>
              <a:off x="3081751" y="5572136"/>
              <a:ext cx="523566" cy="738150"/>
              <a:chOff x="3026663" y="3069902"/>
              <a:chExt cx="1202183" cy="1422382"/>
            </a:xfrm>
            <a:effectLst>
              <a:outerShdw blurRad="50800" dist="38100" dir="5400000" algn="t" rotWithShape="0">
                <a:prstClr val="black">
                  <a:alpha val="40000"/>
                </a:prstClr>
              </a:outerShdw>
            </a:effectLst>
          </p:grpSpPr>
          <p:grpSp>
            <p:nvGrpSpPr>
              <p:cNvPr id="26" name="Group 25">
                <a:extLst>
                  <a:ext uri="{FF2B5EF4-FFF2-40B4-BE49-F238E27FC236}">
                    <a16:creationId xmlns:a16="http://schemas.microsoft.com/office/drawing/2014/main" id="{D5585051-A6E6-C488-D83A-CA234E7D04A1}"/>
                  </a:ext>
                </a:extLst>
              </p:cNvPr>
              <p:cNvGrpSpPr/>
              <p:nvPr/>
            </p:nvGrpSpPr>
            <p:grpSpPr>
              <a:xfrm>
                <a:off x="3026663" y="3318620"/>
                <a:ext cx="1202183" cy="1173664"/>
                <a:chOff x="3026663" y="3318620"/>
                <a:chExt cx="1202183" cy="1173664"/>
              </a:xfrm>
            </p:grpSpPr>
            <p:pic>
              <p:nvPicPr>
                <p:cNvPr id="28" name="Picture 2" descr="Image result for intel server">
                  <a:extLst>
                    <a:ext uri="{FF2B5EF4-FFF2-40B4-BE49-F238E27FC236}">
                      <a16:creationId xmlns:a16="http://schemas.microsoft.com/office/drawing/2014/main" id="{290AD6DB-B345-5E7E-9FE8-0D3CB274A75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816056"/>
                  <a:ext cx="1202183" cy="6762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intel server">
                  <a:extLst>
                    <a:ext uri="{FF2B5EF4-FFF2-40B4-BE49-F238E27FC236}">
                      <a16:creationId xmlns:a16="http://schemas.microsoft.com/office/drawing/2014/main" id="{55FCAAE1-BC0F-914F-7924-729714D7899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567338"/>
                  <a:ext cx="1202183" cy="67622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intel server">
                  <a:extLst>
                    <a:ext uri="{FF2B5EF4-FFF2-40B4-BE49-F238E27FC236}">
                      <a16:creationId xmlns:a16="http://schemas.microsoft.com/office/drawing/2014/main" id="{4B86A7E6-C1C8-D16A-458F-8839917C9EC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318620"/>
                  <a:ext cx="1202183" cy="67622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Image result for intel server">
                <a:extLst>
                  <a:ext uri="{FF2B5EF4-FFF2-40B4-BE49-F238E27FC236}">
                    <a16:creationId xmlns:a16="http://schemas.microsoft.com/office/drawing/2014/main" id="{F98C6B25-3FB4-9A74-ACC6-467342EC645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069902"/>
                <a:ext cx="1202183" cy="6762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8D6EE67-EADB-FE7E-5EBA-9EAA0A4F8EF0}"/>
                </a:ext>
              </a:extLst>
            </p:cNvPr>
            <p:cNvGrpSpPr/>
            <p:nvPr/>
          </p:nvGrpSpPr>
          <p:grpSpPr>
            <a:xfrm>
              <a:off x="4894701" y="5572136"/>
              <a:ext cx="523566" cy="738150"/>
              <a:chOff x="3026663" y="3069902"/>
              <a:chExt cx="1202183" cy="1422382"/>
            </a:xfrm>
            <a:effectLst>
              <a:outerShdw blurRad="50800" dist="38100" dir="5400000" algn="t" rotWithShape="0">
                <a:prstClr val="black">
                  <a:alpha val="40000"/>
                </a:prstClr>
              </a:outerShdw>
            </a:effectLst>
          </p:grpSpPr>
          <p:grpSp>
            <p:nvGrpSpPr>
              <p:cNvPr id="21" name="Group 20">
                <a:extLst>
                  <a:ext uri="{FF2B5EF4-FFF2-40B4-BE49-F238E27FC236}">
                    <a16:creationId xmlns:a16="http://schemas.microsoft.com/office/drawing/2014/main" id="{1C495A1D-6FAE-E24B-4DE7-78070BCF23C6}"/>
                  </a:ext>
                </a:extLst>
              </p:cNvPr>
              <p:cNvGrpSpPr/>
              <p:nvPr/>
            </p:nvGrpSpPr>
            <p:grpSpPr>
              <a:xfrm>
                <a:off x="3026663" y="3318620"/>
                <a:ext cx="1202183" cy="1173664"/>
                <a:chOff x="3026663" y="3318620"/>
                <a:chExt cx="1202183" cy="1173664"/>
              </a:xfrm>
            </p:grpSpPr>
            <p:pic>
              <p:nvPicPr>
                <p:cNvPr id="23" name="Picture 2" descr="Image result for intel server">
                  <a:extLst>
                    <a:ext uri="{FF2B5EF4-FFF2-40B4-BE49-F238E27FC236}">
                      <a16:creationId xmlns:a16="http://schemas.microsoft.com/office/drawing/2014/main" id="{BBAE11B4-6961-3E7F-45BB-C8DB5C22EA3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816056"/>
                  <a:ext cx="1202183" cy="6762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intel server">
                  <a:extLst>
                    <a:ext uri="{FF2B5EF4-FFF2-40B4-BE49-F238E27FC236}">
                      <a16:creationId xmlns:a16="http://schemas.microsoft.com/office/drawing/2014/main" id="{29E659D8-5038-5A27-5D57-7D7D15D1175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567338"/>
                  <a:ext cx="1202183" cy="6762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intel server">
                  <a:extLst>
                    <a:ext uri="{FF2B5EF4-FFF2-40B4-BE49-F238E27FC236}">
                      <a16:creationId xmlns:a16="http://schemas.microsoft.com/office/drawing/2014/main" id="{FC807B34-9E85-4C34-418E-81F97B70C77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318620"/>
                  <a:ext cx="1202183" cy="67622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Image result for intel server">
                <a:extLst>
                  <a:ext uri="{FF2B5EF4-FFF2-40B4-BE49-F238E27FC236}">
                    <a16:creationId xmlns:a16="http://schemas.microsoft.com/office/drawing/2014/main" id="{BDDD3182-B3DF-D988-83DF-960979066CA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6663" y="3069902"/>
                <a:ext cx="1202183" cy="6762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203B07DE-AA2E-E7B7-5204-4F238B111CA5}"/>
                </a:ext>
              </a:extLst>
            </p:cNvPr>
            <p:cNvGrpSpPr/>
            <p:nvPr/>
          </p:nvGrpSpPr>
          <p:grpSpPr>
            <a:xfrm>
              <a:off x="6711391" y="5622875"/>
              <a:ext cx="516090" cy="627078"/>
              <a:chOff x="4219460" y="3216423"/>
              <a:chExt cx="9100032" cy="10058400"/>
            </a:xfrm>
            <a:effectLst>
              <a:outerShdw blurRad="50800" dist="38100" dir="5400000" algn="t" rotWithShape="0">
                <a:prstClr val="black">
                  <a:alpha val="40000"/>
                </a:prstClr>
              </a:outerShdw>
            </a:effectLst>
          </p:grpSpPr>
          <p:pic>
            <p:nvPicPr>
              <p:cNvPr id="18" name="Picture 17" descr="A black and silver computer tower&#10;&#10;Description automatically generated">
                <a:extLst>
                  <a:ext uri="{FF2B5EF4-FFF2-40B4-BE49-F238E27FC236}">
                    <a16:creationId xmlns:a16="http://schemas.microsoft.com/office/drawing/2014/main" id="{5A14EDC6-B91E-4160-D743-3D7E64F052D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219460" y="3716225"/>
                <a:ext cx="3450376" cy="8280904"/>
              </a:xfrm>
              <a:prstGeom prst="rect">
                <a:avLst/>
              </a:prstGeom>
            </p:spPr>
          </p:pic>
          <p:pic>
            <p:nvPicPr>
              <p:cNvPr id="19" name="Picture 18" descr="A black and silver computer tower&#10;&#10;Description automatically generated">
                <a:extLst>
                  <a:ext uri="{FF2B5EF4-FFF2-40B4-BE49-F238E27FC236}">
                    <a16:creationId xmlns:a16="http://schemas.microsoft.com/office/drawing/2014/main" id="{E0DD3EF2-8839-2E17-CC4B-66F1DF82E6F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50626" y="3481330"/>
                <a:ext cx="3800820" cy="9121967"/>
              </a:xfrm>
              <a:prstGeom prst="rect">
                <a:avLst/>
              </a:prstGeom>
            </p:spPr>
          </p:pic>
          <p:pic>
            <p:nvPicPr>
              <p:cNvPr id="20" name="Picture 19" descr="A black and silver computer tower&#10;&#10;Description automatically generated">
                <a:extLst>
                  <a:ext uri="{FF2B5EF4-FFF2-40B4-BE49-F238E27FC236}">
                    <a16:creationId xmlns:a16="http://schemas.microsoft.com/office/drawing/2014/main" id="{BBE7F21D-8883-0462-E694-A25E4A8F765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28492" y="3216423"/>
                <a:ext cx="4191000" cy="10058400"/>
              </a:xfrm>
              <a:prstGeom prst="rect">
                <a:avLst/>
              </a:prstGeom>
            </p:spPr>
          </p:pic>
        </p:grpSp>
        <p:grpSp>
          <p:nvGrpSpPr>
            <p:cNvPr id="14" name="Group 13">
              <a:extLst>
                <a:ext uri="{FF2B5EF4-FFF2-40B4-BE49-F238E27FC236}">
                  <a16:creationId xmlns:a16="http://schemas.microsoft.com/office/drawing/2014/main" id="{873473D7-2395-C120-BBFD-92D870E31C36}"/>
                </a:ext>
              </a:extLst>
            </p:cNvPr>
            <p:cNvGrpSpPr/>
            <p:nvPr/>
          </p:nvGrpSpPr>
          <p:grpSpPr>
            <a:xfrm>
              <a:off x="8498101" y="5645691"/>
              <a:ext cx="551189" cy="616826"/>
              <a:chOff x="9864777" y="374569"/>
              <a:chExt cx="611622" cy="684455"/>
            </a:xfrm>
            <a:effectLst>
              <a:outerShdw blurRad="50800" dist="38100" dir="5400000" algn="t" rotWithShape="0">
                <a:prstClr val="black">
                  <a:alpha val="40000"/>
                </a:prstClr>
              </a:outerShdw>
            </a:effectLst>
          </p:grpSpPr>
          <p:pic>
            <p:nvPicPr>
              <p:cNvPr id="15" name="Picture 14" descr="A blue and black server cabinet&#10;&#10;Description automatically generated">
                <a:extLst>
                  <a:ext uri="{FF2B5EF4-FFF2-40B4-BE49-F238E27FC236}">
                    <a16:creationId xmlns:a16="http://schemas.microsoft.com/office/drawing/2014/main" id="{46BB260A-8774-17F6-924D-7A0AEC64094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254502" y="409040"/>
                <a:ext cx="221897" cy="558229"/>
              </a:xfrm>
              <a:prstGeom prst="rect">
                <a:avLst/>
              </a:prstGeom>
            </p:spPr>
          </p:pic>
          <p:pic>
            <p:nvPicPr>
              <p:cNvPr id="16" name="Picture 15" descr="A blue and black server cabinet&#10;&#10;Description automatically generated">
                <a:extLst>
                  <a:ext uri="{FF2B5EF4-FFF2-40B4-BE49-F238E27FC236}">
                    <a16:creationId xmlns:a16="http://schemas.microsoft.com/office/drawing/2014/main" id="{B8D18C50-5A7C-C636-96C1-290927C5416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069738" y="393585"/>
                <a:ext cx="245443" cy="617464"/>
              </a:xfrm>
              <a:prstGeom prst="rect">
                <a:avLst/>
              </a:prstGeom>
            </p:spPr>
          </p:pic>
          <p:pic>
            <p:nvPicPr>
              <p:cNvPr id="17" name="Picture 16" descr="A blue and black server cabinet&#10;&#10;Description automatically generated">
                <a:extLst>
                  <a:ext uri="{FF2B5EF4-FFF2-40B4-BE49-F238E27FC236}">
                    <a16:creationId xmlns:a16="http://schemas.microsoft.com/office/drawing/2014/main" id="{F0DE33C3-A6E4-DE85-E51B-9F42CDDC4BE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864777" y="374569"/>
                <a:ext cx="272072" cy="684455"/>
              </a:xfrm>
              <a:prstGeom prst="rect">
                <a:avLst/>
              </a:prstGeom>
            </p:spPr>
          </p:pic>
        </p:grpSp>
      </p:grpSp>
      <p:sp>
        <p:nvSpPr>
          <p:cNvPr id="31" name="Arrow: Down 30">
            <a:extLst>
              <a:ext uri="{FF2B5EF4-FFF2-40B4-BE49-F238E27FC236}">
                <a16:creationId xmlns:a16="http://schemas.microsoft.com/office/drawing/2014/main" id="{EC80A68B-B183-276C-BFE7-7270A7327FC9}"/>
              </a:ext>
            </a:extLst>
          </p:cNvPr>
          <p:cNvSpPr/>
          <p:nvPr/>
        </p:nvSpPr>
        <p:spPr>
          <a:xfrm>
            <a:off x="7754115" y="3559855"/>
            <a:ext cx="3285268" cy="313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24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AFCF9-942D-4C4A-B764-DA3BFA11FFA8}"/>
              </a:ext>
            </a:extLst>
          </p:cNvPr>
          <p:cNvSpPr>
            <a:spLocks noGrp="1"/>
          </p:cNvSpPr>
          <p:nvPr>
            <p:ph type="title"/>
          </p:nvPr>
        </p:nvSpPr>
        <p:spPr/>
        <p:txBody>
          <a:bodyPr>
            <a:normAutofit fontScale="90000"/>
          </a:bodyPr>
          <a:lstStyle/>
          <a:p>
            <a:r>
              <a:rPr lang="en-US" dirty="0"/>
              <a:t>PSS/Perspec</a:t>
            </a:r>
            <a:r>
              <a:rPr lang="en-US" dirty="0">
                <a:latin typeface="Calibri Light" panose="020F0302020204030204" pitchFamily="34" charset="0"/>
                <a:ea typeface="Calibri Light" panose="020F0302020204030204" pitchFamily="34" charset="0"/>
                <a:cs typeface="Calibri Light" panose="020F0302020204030204" pitchFamily="34" charset="0"/>
              </a:rPr>
              <a:t>™</a:t>
            </a:r>
            <a:r>
              <a:rPr lang="en-US" dirty="0"/>
              <a:t> Sweet Spot</a:t>
            </a:r>
          </a:p>
        </p:txBody>
      </p:sp>
      <p:sp>
        <p:nvSpPr>
          <p:cNvPr id="12" name="Flowchart: Connector 11">
            <a:extLst>
              <a:ext uri="{FF2B5EF4-FFF2-40B4-BE49-F238E27FC236}">
                <a16:creationId xmlns:a16="http://schemas.microsoft.com/office/drawing/2014/main" id="{3698678A-C10E-43D8-A9C9-E9F629DEFBA6}"/>
              </a:ext>
            </a:extLst>
          </p:cNvPr>
          <p:cNvSpPr/>
          <p:nvPr/>
        </p:nvSpPr>
        <p:spPr>
          <a:xfrm>
            <a:off x="2804161" y="1123616"/>
            <a:ext cx="3169920" cy="307086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Complex SOC, </a:t>
            </a:r>
            <a:r>
              <a:rPr lang="en-US" sz="2400" b="1" dirty="0">
                <a:solidFill>
                  <a:schemeClr val="tx1"/>
                </a:solidFill>
              </a:rPr>
              <a:t>Embedded</a:t>
            </a:r>
            <a:r>
              <a:rPr lang="en-US" sz="2400" dirty="0">
                <a:solidFill>
                  <a:schemeClr val="tx1"/>
                </a:solidFill>
              </a:rPr>
              <a:t> tests</a:t>
            </a:r>
          </a:p>
        </p:txBody>
      </p:sp>
      <p:sp>
        <p:nvSpPr>
          <p:cNvPr id="14" name="Flowchart: Connector 13">
            <a:extLst>
              <a:ext uri="{FF2B5EF4-FFF2-40B4-BE49-F238E27FC236}">
                <a16:creationId xmlns:a16="http://schemas.microsoft.com/office/drawing/2014/main" id="{AE43884A-2DAF-420A-B2DD-A09310DFBA54}"/>
              </a:ext>
            </a:extLst>
          </p:cNvPr>
          <p:cNvSpPr/>
          <p:nvPr/>
        </p:nvSpPr>
        <p:spPr>
          <a:xfrm>
            <a:off x="4389121" y="2878393"/>
            <a:ext cx="3169920" cy="3070860"/>
          </a:xfrm>
          <a:prstGeom prst="flowChartConnector">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Emulation</a:t>
            </a:r>
            <a:r>
              <a:rPr lang="en-US" sz="2000" dirty="0">
                <a:solidFill>
                  <a:schemeClr val="tx1"/>
                </a:solidFill>
              </a:rPr>
              <a:t>/fast platforms</a:t>
            </a:r>
          </a:p>
        </p:txBody>
      </p:sp>
      <p:sp>
        <p:nvSpPr>
          <p:cNvPr id="13" name="Flowchart: Connector 12">
            <a:extLst>
              <a:ext uri="{FF2B5EF4-FFF2-40B4-BE49-F238E27FC236}">
                <a16:creationId xmlns:a16="http://schemas.microsoft.com/office/drawing/2014/main" id="{AFAB894C-587E-4521-9A8D-C1BADD09BC51}"/>
              </a:ext>
            </a:extLst>
          </p:cNvPr>
          <p:cNvSpPr/>
          <p:nvPr/>
        </p:nvSpPr>
        <p:spPr>
          <a:xfrm>
            <a:off x="5529945" y="1123616"/>
            <a:ext cx="3100251" cy="3070860"/>
          </a:xfrm>
          <a:prstGeom prst="flowChartConnector">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solidFill>
                  <a:schemeClr val="tx1"/>
                </a:solidFill>
              </a:rPr>
              <a:t>Out-of-the-box </a:t>
            </a:r>
            <a:r>
              <a:rPr lang="en-US" sz="2000" b="1" dirty="0">
                <a:solidFill>
                  <a:schemeClr val="tx1"/>
                </a:solidFill>
              </a:rPr>
              <a:t>content</a:t>
            </a:r>
            <a:r>
              <a:rPr lang="en-US" sz="2000" dirty="0">
                <a:solidFill>
                  <a:schemeClr val="tx1"/>
                </a:solidFill>
              </a:rPr>
              <a:t> for CPU-sub systems </a:t>
            </a:r>
          </a:p>
          <a:p>
            <a:pPr algn="ctr"/>
            <a:r>
              <a:rPr lang="en-US" dirty="0">
                <a:solidFill>
                  <a:schemeClr val="tx1"/>
                </a:solidFill>
              </a:rPr>
              <a:t>(</a:t>
            </a:r>
            <a:r>
              <a:rPr lang="en-US" b="1" dirty="0">
                <a:solidFill>
                  <a:schemeClr val="tx1"/>
                </a:solidFill>
              </a:rPr>
              <a:t>ARM</a:t>
            </a:r>
            <a:r>
              <a:rPr lang="en-US" dirty="0">
                <a:solidFill>
                  <a:schemeClr val="tx1"/>
                </a:solidFill>
              </a:rPr>
              <a:t>, </a:t>
            </a:r>
            <a:r>
              <a:rPr lang="en-US" b="1" dirty="0">
                <a:solidFill>
                  <a:schemeClr val="tx1"/>
                </a:solidFill>
              </a:rPr>
              <a:t>RISC-V, x86)</a:t>
            </a:r>
            <a:r>
              <a:rPr lang="en-US" dirty="0">
                <a:solidFill>
                  <a:schemeClr val="tx1"/>
                </a:solidFill>
              </a:rPr>
              <a:t> </a:t>
            </a:r>
          </a:p>
        </p:txBody>
      </p:sp>
      <p:sp>
        <p:nvSpPr>
          <p:cNvPr id="17" name="Flowchart: Connector 16">
            <a:extLst>
              <a:ext uri="{FF2B5EF4-FFF2-40B4-BE49-F238E27FC236}">
                <a16:creationId xmlns:a16="http://schemas.microsoft.com/office/drawing/2014/main" id="{B887909D-B9D6-4D6E-BC5E-67CEFC97D70D}"/>
              </a:ext>
            </a:extLst>
          </p:cNvPr>
          <p:cNvSpPr/>
          <p:nvPr/>
        </p:nvSpPr>
        <p:spPr>
          <a:xfrm>
            <a:off x="5216435" y="2586199"/>
            <a:ext cx="757646" cy="818605"/>
          </a:xfrm>
          <a:prstGeom prst="flowChartConnector">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17">
            <a:extLst>
              <a:ext uri="{FF2B5EF4-FFF2-40B4-BE49-F238E27FC236}">
                <a16:creationId xmlns:a16="http://schemas.microsoft.com/office/drawing/2014/main" id="{38F56AFC-E945-4B1C-857B-965DE0F5A021}"/>
              </a:ext>
            </a:extLst>
          </p:cNvPr>
          <p:cNvSpPr/>
          <p:nvPr/>
        </p:nvSpPr>
        <p:spPr>
          <a:xfrm>
            <a:off x="905691" y="963593"/>
            <a:ext cx="1680755" cy="1036320"/>
          </a:xfrm>
          <a:prstGeom prst="wedgeRectCallout">
            <a:avLst>
              <a:gd name="adj1" fmla="val 79462"/>
              <a:gd name="adj2" fmla="val 104816"/>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Pain of creating effective tests</a:t>
            </a:r>
          </a:p>
        </p:txBody>
      </p:sp>
      <p:sp>
        <p:nvSpPr>
          <p:cNvPr id="19" name="Speech Bubble: Rectangle 18">
            <a:extLst>
              <a:ext uri="{FF2B5EF4-FFF2-40B4-BE49-F238E27FC236}">
                <a16:creationId xmlns:a16="http://schemas.microsoft.com/office/drawing/2014/main" id="{1BA8D726-324C-4EF1-A2F7-347239711A25}"/>
              </a:ext>
            </a:extLst>
          </p:cNvPr>
          <p:cNvSpPr/>
          <p:nvPr/>
        </p:nvSpPr>
        <p:spPr>
          <a:xfrm>
            <a:off x="2038773" y="4312039"/>
            <a:ext cx="1884439" cy="1036320"/>
          </a:xfrm>
          <a:prstGeom prst="wedgeRectCallout">
            <a:avLst>
              <a:gd name="adj1" fmla="val 84643"/>
              <a:gd name="adj2" fmla="val -3888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Pain of less/lack of infrastructure for test/debug</a:t>
            </a:r>
          </a:p>
        </p:txBody>
      </p:sp>
      <p:sp>
        <p:nvSpPr>
          <p:cNvPr id="20" name="Speech Bubble: Rectangle 19">
            <a:extLst>
              <a:ext uri="{FF2B5EF4-FFF2-40B4-BE49-F238E27FC236}">
                <a16:creationId xmlns:a16="http://schemas.microsoft.com/office/drawing/2014/main" id="{C9005772-36D1-491F-B870-161A1C9DEAC1}"/>
              </a:ext>
            </a:extLst>
          </p:cNvPr>
          <p:cNvSpPr/>
          <p:nvPr/>
        </p:nvSpPr>
        <p:spPr>
          <a:xfrm>
            <a:off x="8813074" y="754588"/>
            <a:ext cx="2403566" cy="1036320"/>
          </a:xfrm>
          <a:prstGeom prst="wedgeRectCallout">
            <a:avLst>
              <a:gd name="adj1" fmla="val -73438"/>
              <a:gd name="adj2" fmla="val 5859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Fast value demonstration/saves time/expertise</a:t>
            </a:r>
          </a:p>
        </p:txBody>
      </p:sp>
    </p:spTree>
    <p:extLst>
      <p:ext uri="{BB962C8B-B14F-4D97-AF65-F5344CB8AC3E}">
        <p14:creationId xmlns:p14="http://schemas.microsoft.com/office/powerpoint/2010/main" val="15638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57902FC0D7F0438C8C94180FEE9C18" ma:contentTypeVersion="20" ma:contentTypeDescription="Create a new document." ma:contentTypeScope="" ma:versionID="b1ba5f5bf23927a16b364907513dc1b9">
  <xsd:schema xmlns:xsd="http://www.w3.org/2001/XMLSchema" xmlns:xs="http://www.w3.org/2001/XMLSchema" xmlns:p="http://schemas.microsoft.com/office/2006/metadata/properties" xmlns:ns1="http://schemas.microsoft.com/sharepoint/v3" xmlns:ns3="45ffa7be-950c-4c7c-b3f8-a5f19ad5c104" xmlns:ns4="8d6defd6-75a1-4bf1-9d5f-bbccd345b0e5" targetNamespace="http://schemas.microsoft.com/office/2006/metadata/properties" ma:root="true" ma:fieldsID="3a8611da2808dc6b1a10b10d057827e0" ns1:_="" ns3:_="" ns4:_="">
    <xsd:import namespace="http://schemas.microsoft.com/sharepoint/v3"/>
    <xsd:import namespace="45ffa7be-950c-4c7c-b3f8-a5f19ad5c104"/>
    <xsd:import namespace="8d6defd6-75a1-4bf1-9d5f-bbccd345b0e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ffa7be-950c-4c7c-b3f8-a5f19ad5c10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6defd6-75a1-4bf1-9d5f-bbccd345b0e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45ffa7be-950c-4c7c-b3f8-a5f19ad5c104" xsi:nil="true"/>
  </documentManagement>
</p:properties>
</file>

<file path=customXml/itemProps1.xml><?xml version="1.0" encoding="utf-8"?>
<ds:datastoreItem xmlns:ds="http://schemas.openxmlformats.org/officeDocument/2006/customXml" ds:itemID="{893AF205-A64F-4152-8C39-6A6176025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ffa7be-950c-4c7c-b3f8-a5f19ad5c104"/>
    <ds:schemaRef ds:uri="8d6defd6-75a1-4bf1-9d5f-bbccd345b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7C3D80-78CD-41F1-8CE5-1A9845E5E8CA}">
  <ds:schemaRefs>
    <ds:schemaRef ds:uri="http://schemas.microsoft.com/sharepoint/v3/contenttype/forms"/>
  </ds:schemaRefs>
</ds:datastoreItem>
</file>

<file path=customXml/itemProps3.xml><?xml version="1.0" encoding="utf-8"?>
<ds:datastoreItem xmlns:ds="http://schemas.openxmlformats.org/officeDocument/2006/customXml" ds:itemID="{ED56F01F-3C95-404E-9965-2D80CE81C6AE}">
  <ds:schemaRefs>
    <ds:schemaRef ds:uri="http://schemas.microsoft.com/sharepoint/v3"/>
    <ds:schemaRef ds:uri="45ffa7be-950c-4c7c-b3f8-a5f19ad5c104"/>
    <ds:schemaRef ds:uri="http://purl.org/dc/terms/"/>
    <ds:schemaRef ds:uri="8d6defd6-75a1-4bf1-9d5f-bbccd345b0e5"/>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otalTime>2476</TotalTime>
  <Words>3986</Words>
  <Application>Microsoft Office PowerPoint</Application>
  <PresentationFormat>Widescreen</PresentationFormat>
  <Paragraphs>608</Paragraphs>
  <Slides>36</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Aharoni</vt:lpstr>
      <vt:lpstr>Aptos</vt:lpstr>
      <vt:lpstr>Arial</vt:lpstr>
      <vt:lpstr>Calibri</vt:lpstr>
      <vt:lpstr>Calibri Light</vt:lpstr>
      <vt:lpstr>Consolas</vt:lpstr>
      <vt:lpstr>Courier New</vt:lpstr>
      <vt:lpstr>Microsoft Sans Serif</vt:lpstr>
      <vt:lpstr>Segoe UI</vt:lpstr>
      <vt:lpstr>Times New Roman</vt:lpstr>
      <vt:lpstr>Wingdings</vt:lpstr>
      <vt:lpstr>Office Theme</vt:lpstr>
      <vt:lpstr>PSS Case Studies in Real-Life Projects: H/W Sequence Programming Guides with PSS PSS Functional Tests for ATE / HVM</vt:lpstr>
      <vt:lpstr>Agenda</vt:lpstr>
      <vt:lpstr>PowerPoint Presentation</vt:lpstr>
      <vt:lpstr>PowerPoint Presentation</vt:lpstr>
      <vt:lpstr>PowerPoint Presentation</vt:lpstr>
      <vt:lpstr>PowerPoint Presentation</vt:lpstr>
      <vt:lpstr>PowerPoint Presentation</vt:lpstr>
      <vt:lpstr>PowerPoint Presentation</vt:lpstr>
      <vt:lpstr>PSS/Perspec™ Sweet Spot</vt:lpstr>
      <vt:lpstr>PowerPoint Presentation</vt:lpstr>
      <vt:lpstr>PowerPoint Presentation</vt:lpstr>
      <vt:lpstr>PSS for Device Programming Sequences and executable H/W Programmer’s Guides: Scope and Motivation </vt:lpstr>
      <vt:lpstr>Deploying Portable, Executable HPGs, at Scale: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Executable Hardware Programming Guides using PSS Register Library – Deep Dive </vt:lpstr>
      <vt:lpstr>Natural Language vs PSS sequence</vt:lpstr>
      <vt:lpstr>Key PSS Sequence Highlights</vt:lpstr>
      <vt:lpstr>Compound sequences</vt:lpstr>
      <vt:lpstr>Native PSS Scenario integration</vt:lpstr>
      <vt:lpstr>PSS export </vt:lpstr>
      <vt:lpstr>Executor customization</vt:lpstr>
      <vt:lpstr>Embedded ENV integration workflow</vt:lpstr>
      <vt:lpstr>Embedded ENV integration workflow</vt:lpstr>
      <vt:lpstr>Test Bench example</vt:lpstr>
      <vt:lpstr>SV/UVM ENV integration example</vt:lpstr>
      <vt:lpstr>SV/UVM ENV integration example</vt:lpstr>
      <vt:lpstr>UVM reg integration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Moshik Rubin</cp:lastModifiedBy>
  <cp:revision>13</cp:revision>
  <dcterms:created xsi:type="dcterms:W3CDTF">2021-01-27T14:15:57Z</dcterms:created>
  <dcterms:modified xsi:type="dcterms:W3CDTF">2025-02-09T17:08:00Z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0x0101007357902FC0D7F0438C8C94180FEE9C18</vt:lpwstr>
  </property>
</Properties>
</file>