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96" r:id="rId4"/>
  </p:sldMasterIdLst>
  <p:notesMasterIdLst>
    <p:notesMasterId r:id="rId22"/>
  </p:notesMasterIdLst>
  <p:handoutMasterIdLst>
    <p:handoutMasterId r:id="rId23"/>
  </p:handoutMasterIdLst>
  <p:sldIdLst>
    <p:sldId id="501" r:id="rId5"/>
    <p:sldId id="502" r:id="rId6"/>
    <p:sldId id="515" r:id="rId7"/>
    <p:sldId id="524" r:id="rId8"/>
    <p:sldId id="514" r:id="rId9"/>
    <p:sldId id="522" r:id="rId10"/>
    <p:sldId id="516" r:id="rId11"/>
    <p:sldId id="517" r:id="rId12"/>
    <p:sldId id="518" r:id="rId13"/>
    <p:sldId id="519" r:id="rId14"/>
    <p:sldId id="526" r:id="rId15"/>
    <p:sldId id="521" r:id="rId16"/>
    <p:sldId id="527" r:id="rId17"/>
    <p:sldId id="523" r:id="rId18"/>
    <p:sldId id="512" r:id="rId19"/>
    <p:sldId id="511" r:id="rId20"/>
    <p:sldId id="510" r:id="rId21"/>
  </p:sldIdLst>
  <p:sldSz cx="12192000" cy="6858000"/>
  <p:notesSz cx="10048875" cy="6918325"/>
  <p:custDataLst>
    <p:tags r:id="rId2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5D8A"/>
    <a:srgbClr val="FFFFCC"/>
    <a:srgbClr val="FF9900"/>
    <a:srgbClr val="99FF33"/>
    <a:srgbClr val="CC99FF"/>
    <a:srgbClr val="66CCFF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047" autoAdjust="0"/>
    <p:restoredTop sz="85829" autoAdjust="0"/>
  </p:normalViewPr>
  <p:slideViewPr>
    <p:cSldViewPr>
      <p:cViewPr varScale="1">
        <p:scale>
          <a:sx n="67" d="100"/>
          <a:sy n="67" d="100"/>
        </p:scale>
        <p:origin x="372" y="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92038" y="0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r">
              <a:defRPr sz="1200"/>
            </a:lvl1pPr>
          </a:lstStyle>
          <a:p>
            <a:fld id="{9175845F-7813-4162-8E43-89DCBF023BA5}" type="datetimeFigureOut">
              <a:rPr lang="de-DE" smtClean="0"/>
              <a:pPr/>
              <a:t>31.08.2023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571208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92038" y="6571208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r">
              <a:defRPr sz="1200"/>
            </a:lvl1pPr>
          </a:lstStyle>
          <a:p>
            <a:fld id="{568AD7C4-ADB3-4393-A709-E94E9DB0B97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07454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92038" y="0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A20AF34-6582-494F-851E-89D0463C3413}" type="datetimeFigureOut">
              <a:rPr lang="en-US"/>
              <a:pPr>
                <a:defRPr/>
              </a:pPr>
              <a:t>8/31/2023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19388" y="519113"/>
            <a:ext cx="4610100" cy="2593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66" tIns="46383" rIns="92766" bIns="46383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4888" y="3286205"/>
            <a:ext cx="8039100" cy="3113247"/>
          </a:xfrm>
          <a:prstGeom prst="rect">
            <a:avLst/>
          </a:prstGeom>
        </p:spPr>
        <p:txBody>
          <a:bodyPr vert="horz" lIns="92766" tIns="46383" rIns="92766" bIns="46383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571208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92038" y="6571208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1248D3D-B91D-4C0E-B577-B2CAAE2DB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614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096000"/>
            <a:ext cx="16256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D410-BB1B-47BE-81F8-FA61DEEC5942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B820FFD-5868-4678-ACC2-C353669912D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43" y="6095476"/>
            <a:ext cx="1176058" cy="68211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A8AA75-262C-4581-B680-B40EED1AE53C}" type="datetime1">
              <a:rPr lang="en-US" smtClean="0"/>
              <a:pPr>
                <a:defRPr/>
              </a:pPr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1D75C-4BF4-4FD2-BDFD-6A8F3FBC2A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1"/>
            <a:ext cx="10972800" cy="44958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D410-BB1B-47BE-81F8-FA61DEEC5942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35200" y="6356351"/>
            <a:ext cx="2946400" cy="365125"/>
          </a:xfrm>
        </p:spPr>
        <p:txBody>
          <a:bodyPr/>
          <a:lstStyle/>
          <a:p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BC9A6E-F594-49C2-B860-46C046B55A0A}" type="datetime1">
              <a:rPr lang="en-US" smtClean="0"/>
              <a:pPr>
                <a:defRPr/>
              </a:pPr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ED2C31-2823-4D5C-9492-C333022367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73DBD0-EF53-4770-BD75-2D2F0D6ECE2F}" type="datetime1">
              <a:rPr lang="en-US" smtClean="0"/>
              <a:pPr>
                <a:defRPr/>
              </a:pPr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77852F-9151-4853-BCAD-1A8F018BE5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AFC4C6-4205-4748-A8A0-C1F8D089C381}" type="datetime1">
              <a:rPr lang="en-US" smtClean="0"/>
              <a:pPr>
                <a:defRPr/>
              </a:pPr>
              <a:t>8/31/2023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C8F293-4BBC-458E-B2BD-F4405770B8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1D31CF-E045-4E65-98EA-1CC49C1609F0}" type="datetime1">
              <a:rPr lang="en-US" smtClean="0"/>
              <a:pPr>
                <a:defRPr/>
              </a:pPr>
              <a:t>8/31/2023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11CC12-8E9A-49BF-AC1E-0475F8BB5E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B1C8EF-5791-4944-A3D7-8A1B488512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E4636B-F294-483D-938B-D9EE100D15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30D12D-C12F-4881-A45D-FFFF9E5E27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69" y="6228949"/>
            <a:ext cx="945931" cy="54864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12192000" cy="38100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26400" y="6356351"/>
            <a:ext cx="142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6D410-BB1B-47BE-81F8-FA61DEEC5942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35200" y="6356351"/>
            <a:ext cx="2946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6800" y="6356351"/>
            <a:ext cx="233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D1F96AF-911C-4C94-9AB3-40AB3DC17CA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114" y="6073503"/>
            <a:ext cx="1175435" cy="70408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4" r:id="rId7"/>
    <p:sldLayoutId id="2147483905" r:id="rId8"/>
    <p:sldLayoutId id="2147483906" r:id="rId9"/>
    <p:sldLayoutId id="2147483907" r:id="rId10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14400" y="2133600"/>
            <a:ext cx="10363200" cy="1470025"/>
          </a:xfrm>
        </p:spPr>
        <p:txBody>
          <a:bodyPr>
            <a:normAutofit fontScale="90000"/>
          </a:bodyPr>
          <a:lstStyle/>
          <a:p>
            <a:r>
              <a:rPr lang="en-US" sz="4900" dirty="0">
                <a:effectLst/>
                <a:ea typeface="Times New Roman" panose="02020603050405020304" pitchFamily="18" charset="0"/>
              </a:rPr>
              <a:t>Techniques to identify reset metastability issues due to soft resets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ea typeface="Times New Roman" panose="02020603050405020304" pitchFamily="18" charset="0"/>
              </a:rPr>
              <a:t>Reetika – Siemens EDA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ea typeface="Times New Roman" panose="02020603050405020304" pitchFamily="18" charset="0"/>
              </a:rPr>
              <a:t>Sulabh Kumar Khare – Siemens EDA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2" name="Picture 2" descr="Siemens Software">
            <a:extLst>
              <a:ext uri="{FF2B5EF4-FFF2-40B4-BE49-F238E27FC236}">
                <a16:creationId xmlns:a16="http://schemas.microsoft.com/office/drawing/2014/main" id="{46DB2F44-41A6-A988-32A8-2D11F4080A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5146598"/>
            <a:ext cx="2423142" cy="1274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Proposed Methodology For RDC Verification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31409"/>
            <a:ext cx="10972800" cy="4495800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2600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0" marR="0" indent="228600">
              <a:spcBef>
                <a:spcPts val="0"/>
              </a:spcBef>
              <a:spcAft>
                <a:spcPts val="600"/>
              </a:spcAft>
            </a:pPr>
            <a:endParaRPr lang="en-US" sz="26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marL="0" marR="0" indent="228600">
              <a:spcBef>
                <a:spcPts val="0"/>
              </a:spcBef>
              <a:spcAft>
                <a:spcPts val="600"/>
              </a:spcAft>
            </a:pPr>
            <a:endParaRPr lang="en-US" sz="26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marL="0" marR="0" indent="228600">
              <a:spcBef>
                <a:spcPts val="0"/>
              </a:spcBef>
              <a:spcAft>
                <a:spcPts val="600"/>
              </a:spcAft>
            </a:pPr>
            <a:endParaRPr lang="en-US" sz="2600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0" marR="0" indent="228600">
              <a:spcBef>
                <a:spcPts val="0"/>
              </a:spcBef>
              <a:spcAft>
                <a:spcPts val="600"/>
              </a:spcAft>
            </a:pPr>
            <a:endParaRPr lang="en-US" sz="26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marL="0" marR="0" indent="228600">
              <a:spcBef>
                <a:spcPts val="0"/>
              </a:spcBef>
              <a:spcAft>
                <a:spcPts val="600"/>
              </a:spcAft>
            </a:pPr>
            <a:endParaRPr lang="en-US" sz="26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marL="0" marR="0" indent="228600">
              <a:spcBef>
                <a:spcPts val="0"/>
              </a:spcBef>
              <a:spcAft>
                <a:spcPts val="600"/>
              </a:spcAft>
            </a:pPr>
            <a:endParaRPr lang="en-US" sz="26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marL="0" marR="0" indent="228600">
              <a:spcBef>
                <a:spcPts val="0"/>
              </a:spcBef>
              <a:spcAft>
                <a:spcPts val="600"/>
              </a:spcAft>
            </a:pPr>
            <a:endParaRPr lang="en-US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© Accellera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8B820FFD-5868-4678-ACC2-C353669912D5}" type="slidenum">
              <a:rPr lang="en-US" smtClean="0"/>
              <a:pPr>
                <a:spcAft>
                  <a:spcPts val="600"/>
                </a:spcAft>
              </a:pPr>
              <a:t>10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6F607E3-A172-EBCE-F4C3-CAB0FFA77A36}"/>
              </a:ext>
            </a:extLst>
          </p:cNvPr>
          <p:cNvSpPr txBox="1"/>
          <p:nvPr/>
        </p:nvSpPr>
        <p:spPr>
          <a:xfrm>
            <a:off x="5640512" y="2974368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5005A47-C198-C886-F434-942B6B7E4BFA}"/>
              </a:ext>
            </a:extLst>
          </p:cNvPr>
          <p:cNvSpPr txBox="1">
            <a:spLocks/>
          </p:cNvSpPr>
          <p:nvPr/>
        </p:nvSpPr>
        <p:spPr>
          <a:xfrm>
            <a:off x="721323" y="1583809"/>
            <a:ext cx="109728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</a:pPr>
            <a:endParaRPr lang="en-US" sz="260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0" indent="228600" fontAlgn="auto">
              <a:spcBef>
                <a:spcPts val="0"/>
              </a:spcBef>
              <a:spcAft>
                <a:spcPts val="600"/>
              </a:spcAft>
            </a:pPr>
            <a:endParaRPr lang="en-US" sz="260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0" indent="228600" fontAlgn="auto">
              <a:spcBef>
                <a:spcPts val="0"/>
              </a:spcBef>
              <a:spcAft>
                <a:spcPts val="600"/>
              </a:spcAft>
            </a:pPr>
            <a:endParaRPr lang="en-US" sz="260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0" indent="228600" fontAlgn="auto">
              <a:spcBef>
                <a:spcPts val="0"/>
              </a:spcBef>
              <a:spcAft>
                <a:spcPts val="600"/>
              </a:spcAft>
            </a:pPr>
            <a:endParaRPr lang="en-US" sz="260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0" indent="228600" fontAlgn="auto">
              <a:spcBef>
                <a:spcPts val="0"/>
              </a:spcBef>
              <a:spcAft>
                <a:spcPts val="600"/>
              </a:spcAft>
            </a:pPr>
            <a:endParaRPr lang="en-US" sz="260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0" indent="228600" fontAlgn="auto">
              <a:spcBef>
                <a:spcPts val="0"/>
              </a:spcBef>
              <a:spcAft>
                <a:spcPts val="600"/>
              </a:spcAft>
            </a:pPr>
            <a:endParaRPr lang="en-US" sz="260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0" indent="228600" fontAlgn="auto">
              <a:spcBef>
                <a:spcPts val="0"/>
              </a:spcBef>
              <a:spcAft>
                <a:spcPts val="600"/>
              </a:spcAft>
            </a:pPr>
            <a:endParaRPr lang="en-US" sz="260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0" indent="228600" fontAlgn="auto">
              <a:spcBef>
                <a:spcPts val="0"/>
              </a:spcBef>
              <a:spcAft>
                <a:spcPts val="600"/>
              </a:spcAft>
            </a:pPr>
            <a:endParaRPr lang="en-US" sz="1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6624BDD9-A2A0-C8E5-7F81-EF3B2C3906DB}"/>
              </a:ext>
            </a:extLst>
          </p:cNvPr>
          <p:cNvSpPr/>
          <p:nvPr/>
        </p:nvSpPr>
        <p:spPr>
          <a:xfrm>
            <a:off x="706978" y="2831882"/>
            <a:ext cx="1735834" cy="999827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/>
          </a:p>
          <a:p>
            <a:pPr algn="ctr"/>
            <a:r>
              <a:rPr lang="en-US" sz="2000" dirty="0"/>
              <a:t>Specify Clocks </a:t>
            </a:r>
          </a:p>
          <a:p>
            <a:pPr algn="ctr"/>
            <a:r>
              <a:rPr lang="en-US" sz="2000" dirty="0"/>
              <a:t>and Resets</a:t>
            </a:r>
          </a:p>
          <a:p>
            <a:pPr algn="ctr"/>
            <a:endParaRPr lang="en-US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5E691C69-76B9-3CD4-B850-F424C04F2EBF}"/>
              </a:ext>
            </a:extLst>
          </p:cNvPr>
          <p:cNvSpPr/>
          <p:nvPr/>
        </p:nvSpPr>
        <p:spPr>
          <a:xfrm>
            <a:off x="9516915" y="2067028"/>
            <a:ext cx="1968107" cy="124294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Review and fix the critical Reset Domain Crossings</a:t>
            </a:r>
          </a:p>
        </p:txBody>
      </p:sp>
      <p:sp>
        <p:nvSpPr>
          <p:cNvPr id="14" name="Flowchart: Terminator 13">
            <a:extLst>
              <a:ext uri="{FF2B5EF4-FFF2-40B4-BE49-F238E27FC236}">
                <a16:creationId xmlns:a16="http://schemas.microsoft.com/office/drawing/2014/main" id="{46ED8BEC-8034-7338-92A0-1841EBF5D825}"/>
              </a:ext>
            </a:extLst>
          </p:cNvPr>
          <p:cNvSpPr/>
          <p:nvPr/>
        </p:nvSpPr>
        <p:spPr>
          <a:xfrm>
            <a:off x="2865490" y="2888941"/>
            <a:ext cx="1735834" cy="999827"/>
          </a:xfrm>
          <a:prstGeom prst="flowChartTerminator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Clock  and Reset Detection</a:t>
            </a:r>
          </a:p>
        </p:txBody>
      </p:sp>
      <p:sp>
        <p:nvSpPr>
          <p:cNvPr id="17" name="Flowchart: Terminator 16">
            <a:extLst>
              <a:ext uri="{FF2B5EF4-FFF2-40B4-BE49-F238E27FC236}">
                <a16:creationId xmlns:a16="http://schemas.microsoft.com/office/drawing/2014/main" id="{39C450FC-50EF-0202-A7AE-ACF1BE2A3D58}"/>
              </a:ext>
            </a:extLst>
          </p:cNvPr>
          <p:cNvSpPr/>
          <p:nvPr/>
        </p:nvSpPr>
        <p:spPr>
          <a:xfrm>
            <a:off x="5028431" y="2217201"/>
            <a:ext cx="1676383" cy="999827"/>
          </a:xfrm>
          <a:prstGeom prst="flowChartTerminator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Soft Reset Detection</a:t>
            </a:r>
          </a:p>
        </p:txBody>
      </p:sp>
      <p:sp>
        <p:nvSpPr>
          <p:cNvPr id="18" name="Flowchart: Terminator 17">
            <a:extLst>
              <a:ext uri="{FF2B5EF4-FFF2-40B4-BE49-F238E27FC236}">
                <a16:creationId xmlns:a16="http://schemas.microsoft.com/office/drawing/2014/main" id="{354C5C18-5604-F061-7EE2-1783AC97E96E}"/>
              </a:ext>
            </a:extLst>
          </p:cNvPr>
          <p:cNvSpPr/>
          <p:nvPr/>
        </p:nvSpPr>
        <p:spPr>
          <a:xfrm>
            <a:off x="4994249" y="3944413"/>
            <a:ext cx="1796133" cy="979283"/>
          </a:xfrm>
          <a:prstGeom prst="flowChartTerminator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Reset Tree Analysis</a:t>
            </a:r>
          </a:p>
        </p:txBody>
      </p:sp>
      <p:sp>
        <p:nvSpPr>
          <p:cNvPr id="19" name="Flowchart: Terminator 18">
            <a:extLst>
              <a:ext uri="{FF2B5EF4-FFF2-40B4-BE49-F238E27FC236}">
                <a16:creationId xmlns:a16="http://schemas.microsoft.com/office/drawing/2014/main" id="{85839BBB-F1C5-AEAF-7B89-B9A1B2D2CAB2}"/>
              </a:ext>
            </a:extLst>
          </p:cNvPr>
          <p:cNvSpPr/>
          <p:nvPr/>
        </p:nvSpPr>
        <p:spPr>
          <a:xfrm>
            <a:off x="7119028" y="2107053"/>
            <a:ext cx="1931806" cy="1162899"/>
          </a:xfrm>
          <a:prstGeom prst="flowChartTerminator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Reset Domain Crossing Analysis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265019A-D7FF-F33E-44C5-5F98086987F5}"/>
              </a:ext>
            </a:extLst>
          </p:cNvPr>
          <p:cNvCxnSpPr>
            <a:cxnSpLocks/>
          </p:cNvCxnSpPr>
          <p:nvPr/>
        </p:nvCxnSpPr>
        <p:spPr>
          <a:xfrm>
            <a:off x="2442812" y="3352800"/>
            <a:ext cx="452788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70" name="Straight Arrow Connector 7169">
            <a:extLst>
              <a:ext uri="{FF2B5EF4-FFF2-40B4-BE49-F238E27FC236}">
                <a16:creationId xmlns:a16="http://schemas.microsoft.com/office/drawing/2014/main" id="{5B17E43C-B163-3714-1528-4BE6F7B0C724}"/>
              </a:ext>
            </a:extLst>
          </p:cNvPr>
          <p:cNvCxnSpPr>
            <a:cxnSpLocks/>
          </p:cNvCxnSpPr>
          <p:nvPr/>
        </p:nvCxnSpPr>
        <p:spPr>
          <a:xfrm>
            <a:off x="4587863" y="3376619"/>
            <a:ext cx="479710" cy="73962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84" name="Straight Arrow Connector 7183">
            <a:extLst>
              <a:ext uri="{FF2B5EF4-FFF2-40B4-BE49-F238E27FC236}">
                <a16:creationId xmlns:a16="http://schemas.microsoft.com/office/drawing/2014/main" id="{72760428-8B99-E188-6688-C251C3C24DEE}"/>
              </a:ext>
            </a:extLst>
          </p:cNvPr>
          <p:cNvCxnSpPr>
            <a:cxnSpLocks/>
            <a:stCxn id="19" idx="3"/>
            <a:endCxn id="12" idx="1"/>
          </p:cNvCxnSpPr>
          <p:nvPr/>
        </p:nvCxnSpPr>
        <p:spPr>
          <a:xfrm flipV="1">
            <a:off x="9050834" y="2688502"/>
            <a:ext cx="466081" cy="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91" name="Straight Arrow Connector 7190">
            <a:extLst>
              <a:ext uri="{FF2B5EF4-FFF2-40B4-BE49-F238E27FC236}">
                <a16:creationId xmlns:a16="http://schemas.microsoft.com/office/drawing/2014/main" id="{C42A0EA7-06DA-C036-8D26-3270BDBC21C0}"/>
              </a:ext>
            </a:extLst>
          </p:cNvPr>
          <p:cNvCxnSpPr>
            <a:cxnSpLocks/>
          </p:cNvCxnSpPr>
          <p:nvPr/>
        </p:nvCxnSpPr>
        <p:spPr>
          <a:xfrm flipV="1">
            <a:off x="6663633" y="2714769"/>
            <a:ext cx="452376" cy="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99" name="Rectangle: Rounded Corners 7198">
            <a:extLst>
              <a:ext uri="{FF2B5EF4-FFF2-40B4-BE49-F238E27FC236}">
                <a16:creationId xmlns:a16="http://schemas.microsoft.com/office/drawing/2014/main" id="{8BEA816C-9266-95FC-CAB2-09DEEA72406D}"/>
              </a:ext>
            </a:extLst>
          </p:cNvPr>
          <p:cNvSpPr/>
          <p:nvPr/>
        </p:nvSpPr>
        <p:spPr>
          <a:xfrm>
            <a:off x="7309116" y="3944412"/>
            <a:ext cx="1569275" cy="97928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Fix issues in reset tree</a:t>
            </a:r>
          </a:p>
        </p:txBody>
      </p:sp>
      <p:cxnSp>
        <p:nvCxnSpPr>
          <p:cNvPr id="7204" name="Straight Arrow Connector 7203">
            <a:extLst>
              <a:ext uri="{FF2B5EF4-FFF2-40B4-BE49-F238E27FC236}">
                <a16:creationId xmlns:a16="http://schemas.microsoft.com/office/drawing/2014/main" id="{EDF2244F-7C05-4053-C0FE-C860CAB7642C}"/>
              </a:ext>
            </a:extLst>
          </p:cNvPr>
          <p:cNvCxnSpPr>
            <a:cxnSpLocks/>
          </p:cNvCxnSpPr>
          <p:nvPr/>
        </p:nvCxnSpPr>
        <p:spPr>
          <a:xfrm flipV="1">
            <a:off x="4602803" y="2714706"/>
            <a:ext cx="427107" cy="67174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12" name="Straight Arrow Connector 7211">
            <a:extLst>
              <a:ext uri="{FF2B5EF4-FFF2-40B4-BE49-F238E27FC236}">
                <a16:creationId xmlns:a16="http://schemas.microsoft.com/office/drawing/2014/main" id="{DAF444ED-C1B2-720A-4953-7273038E1602}"/>
              </a:ext>
            </a:extLst>
          </p:cNvPr>
          <p:cNvCxnSpPr>
            <a:cxnSpLocks/>
          </p:cNvCxnSpPr>
          <p:nvPr/>
        </p:nvCxnSpPr>
        <p:spPr>
          <a:xfrm flipV="1">
            <a:off x="6790382" y="4434053"/>
            <a:ext cx="518734" cy="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15" name="Straight Arrow Connector 7214">
            <a:extLst>
              <a:ext uri="{FF2B5EF4-FFF2-40B4-BE49-F238E27FC236}">
                <a16:creationId xmlns:a16="http://schemas.microsoft.com/office/drawing/2014/main" id="{E990C2E4-51A4-0D67-2D9D-82A3810F5053}"/>
              </a:ext>
            </a:extLst>
          </p:cNvPr>
          <p:cNvCxnSpPr>
            <a:cxnSpLocks/>
            <a:stCxn id="7199" idx="0"/>
            <a:endCxn id="19" idx="2"/>
          </p:cNvCxnSpPr>
          <p:nvPr/>
        </p:nvCxnSpPr>
        <p:spPr>
          <a:xfrm flipH="1" flipV="1">
            <a:off x="8084931" y="3269952"/>
            <a:ext cx="8823" cy="67446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6466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 animBg="1"/>
      <p:bldP spid="17" grpId="0" animBg="1"/>
      <p:bldP spid="18" grpId="0" animBg="1"/>
      <p:bldP spid="19" grpId="0" animBg="1"/>
      <p:bldP spid="719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Tackle Soft Reset Specific Metastability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31409"/>
            <a:ext cx="10972800" cy="4495800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2600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0" marR="0" indent="228600">
              <a:spcBef>
                <a:spcPts val="0"/>
              </a:spcBef>
              <a:spcAft>
                <a:spcPts val="600"/>
              </a:spcAft>
            </a:pPr>
            <a:endParaRPr lang="en-US" sz="26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marL="0" marR="0" indent="228600">
              <a:spcBef>
                <a:spcPts val="0"/>
              </a:spcBef>
              <a:spcAft>
                <a:spcPts val="600"/>
              </a:spcAft>
            </a:pPr>
            <a:endParaRPr lang="en-US" sz="26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marL="0" marR="0" indent="228600">
              <a:spcBef>
                <a:spcPts val="0"/>
              </a:spcBef>
              <a:spcAft>
                <a:spcPts val="600"/>
              </a:spcAft>
            </a:pPr>
            <a:endParaRPr lang="en-US" sz="2600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0" marR="0" indent="228600">
              <a:spcBef>
                <a:spcPts val="0"/>
              </a:spcBef>
              <a:spcAft>
                <a:spcPts val="600"/>
              </a:spcAft>
            </a:pPr>
            <a:endParaRPr lang="en-US" sz="26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marL="0" marR="0" indent="228600">
              <a:spcBef>
                <a:spcPts val="0"/>
              </a:spcBef>
              <a:spcAft>
                <a:spcPts val="600"/>
              </a:spcAft>
            </a:pPr>
            <a:endParaRPr lang="en-US" sz="26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marL="0" marR="0" indent="228600">
              <a:spcBef>
                <a:spcPts val="0"/>
              </a:spcBef>
              <a:spcAft>
                <a:spcPts val="600"/>
              </a:spcAft>
            </a:pPr>
            <a:endParaRPr lang="en-US" sz="26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marL="0" marR="0" indent="228600">
              <a:spcBef>
                <a:spcPts val="0"/>
              </a:spcBef>
              <a:spcAft>
                <a:spcPts val="600"/>
              </a:spcAft>
            </a:pPr>
            <a:endParaRPr lang="en-US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© Accellera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8B820FFD-5868-4678-ACC2-C353669912D5}" type="slidenum">
              <a:rPr lang="en-US" smtClean="0"/>
              <a:pPr>
                <a:spcAft>
                  <a:spcPts val="600"/>
                </a:spcAft>
              </a:pPr>
              <a:t>11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6F607E3-A172-EBCE-F4C3-CAB0FFA77A36}"/>
              </a:ext>
            </a:extLst>
          </p:cNvPr>
          <p:cNvSpPr txBox="1"/>
          <p:nvPr/>
        </p:nvSpPr>
        <p:spPr>
          <a:xfrm>
            <a:off x="5640512" y="2974368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5005A47-C198-C886-F434-942B6B7E4BFA}"/>
              </a:ext>
            </a:extLst>
          </p:cNvPr>
          <p:cNvSpPr txBox="1">
            <a:spLocks/>
          </p:cNvSpPr>
          <p:nvPr/>
        </p:nvSpPr>
        <p:spPr>
          <a:xfrm>
            <a:off x="762000" y="1583809"/>
            <a:ext cx="109728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</a:pPr>
            <a:endParaRPr lang="en-US" sz="260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0" indent="228600" fontAlgn="auto">
              <a:spcBef>
                <a:spcPts val="0"/>
              </a:spcBef>
              <a:spcAft>
                <a:spcPts val="600"/>
              </a:spcAft>
            </a:pPr>
            <a:endParaRPr lang="en-US" sz="260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0" indent="228600" fontAlgn="auto">
              <a:spcBef>
                <a:spcPts val="0"/>
              </a:spcBef>
              <a:spcAft>
                <a:spcPts val="600"/>
              </a:spcAft>
            </a:pPr>
            <a:endParaRPr lang="en-US" sz="260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0" indent="228600" fontAlgn="auto">
              <a:spcBef>
                <a:spcPts val="0"/>
              </a:spcBef>
              <a:spcAft>
                <a:spcPts val="600"/>
              </a:spcAft>
            </a:pPr>
            <a:endParaRPr lang="en-US" sz="260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0" indent="228600" fontAlgn="auto">
              <a:spcBef>
                <a:spcPts val="0"/>
              </a:spcBef>
              <a:spcAft>
                <a:spcPts val="600"/>
              </a:spcAft>
            </a:pPr>
            <a:endParaRPr lang="en-US" sz="260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0" indent="228600" fontAlgn="auto">
              <a:spcBef>
                <a:spcPts val="0"/>
              </a:spcBef>
              <a:spcAft>
                <a:spcPts val="600"/>
              </a:spcAft>
            </a:pPr>
            <a:endParaRPr lang="en-US" sz="260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0" indent="228600" fontAlgn="auto">
              <a:spcBef>
                <a:spcPts val="0"/>
              </a:spcBef>
              <a:spcAft>
                <a:spcPts val="600"/>
              </a:spcAft>
            </a:pPr>
            <a:endParaRPr lang="en-US" sz="260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0" indent="228600" fontAlgn="auto">
              <a:spcBef>
                <a:spcPts val="0"/>
              </a:spcBef>
              <a:spcAft>
                <a:spcPts val="600"/>
              </a:spcAft>
            </a:pPr>
            <a:endParaRPr lang="en-US" sz="1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Flowchart: Terminator 13">
            <a:extLst>
              <a:ext uri="{FF2B5EF4-FFF2-40B4-BE49-F238E27FC236}">
                <a16:creationId xmlns:a16="http://schemas.microsoft.com/office/drawing/2014/main" id="{46ED8BEC-8034-7338-92A0-1841EBF5D825}"/>
              </a:ext>
            </a:extLst>
          </p:cNvPr>
          <p:cNvSpPr/>
          <p:nvPr/>
        </p:nvSpPr>
        <p:spPr>
          <a:xfrm>
            <a:off x="704225" y="3204414"/>
            <a:ext cx="1883505" cy="999827"/>
          </a:xfrm>
          <a:prstGeom prst="flowChartTerminator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Detect the Soft Resets</a:t>
            </a:r>
          </a:p>
        </p:txBody>
      </p:sp>
      <p:sp>
        <p:nvSpPr>
          <p:cNvPr id="15" name="Flowchart: Terminator 14">
            <a:extLst>
              <a:ext uri="{FF2B5EF4-FFF2-40B4-BE49-F238E27FC236}">
                <a16:creationId xmlns:a16="http://schemas.microsoft.com/office/drawing/2014/main" id="{6161EEA9-D1CA-05B7-FF80-5F0B3AB59869}"/>
              </a:ext>
            </a:extLst>
          </p:cNvPr>
          <p:cNvSpPr/>
          <p:nvPr/>
        </p:nvSpPr>
        <p:spPr>
          <a:xfrm>
            <a:off x="3017193" y="2974368"/>
            <a:ext cx="2524847" cy="1459921"/>
          </a:xfrm>
          <a:prstGeom prst="flowChartTerminator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Create data path crossings from one soft reset domain to another</a:t>
            </a:r>
          </a:p>
        </p:txBody>
      </p:sp>
      <p:sp>
        <p:nvSpPr>
          <p:cNvPr id="17" name="Flowchart: Terminator 16">
            <a:extLst>
              <a:ext uri="{FF2B5EF4-FFF2-40B4-BE49-F238E27FC236}">
                <a16:creationId xmlns:a16="http://schemas.microsoft.com/office/drawing/2014/main" id="{39C450FC-50EF-0202-A7AE-ACF1BE2A3D58}"/>
              </a:ext>
            </a:extLst>
          </p:cNvPr>
          <p:cNvSpPr/>
          <p:nvPr/>
        </p:nvSpPr>
        <p:spPr>
          <a:xfrm>
            <a:off x="5994913" y="2382360"/>
            <a:ext cx="2421252" cy="1335468"/>
          </a:xfrm>
          <a:prstGeom prst="flowChartTerminator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Unsafe RDC’s</a:t>
            </a:r>
          </a:p>
          <a:p>
            <a:pPr algn="ctr"/>
            <a:r>
              <a:rPr lang="en-US" sz="2000" dirty="0"/>
              <a:t>(soft reset is used in different clock domain)</a:t>
            </a:r>
          </a:p>
        </p:txBody>
      </p:sp>
      <p:sp>
        <p:nvSpPr>
          <p:cNvPr id="18" name="Flowchart: Terminator 17">
            <a:extLst>
              <a:ext uri="{FF2B5EF4-FFF2-40B4-BE49-F238E27FC236}">
                <a16:creationId xmlns:a16="http://schemas.microsoft.com/office/drawing/2014/main" id="{354C5C18-5604-F061-7EE2-1783AC97E96E}"/>
              </a:ext>
            </a:extLst>
          </p:cNvPr>
          <p:cNvSpPr/>
          <p:nvPr/>
        </p:nvSpPr>
        <p:spPr>
          <a:xfrm>
            <a:off x="8859513" y="2300986"/>
            <a:ext cx="2520278" cy="1440801"/>
          </a:xfrm>
          <a:prstGeom prst="flowChartTerminator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Apply Reset Ordering, Isolation or Synchronization strategies</a:t>
            </a:r>
          </a:p>
        </p:txBody>
      </p:sp>
      <p:sp>
        <p:nvSpPr>
          <p:cNvPr id="19" name="Flowchart: Terminator 18">
            <a:extLst>
              <a:ext uri="{FF2B5EF4-FFF2-40B4-BE49-F238E27FC236}">
                <a16:creationId xmlns:a16="http://schemas.microsoft.com/office/drawing/2014/main" id="{85839BBB-F1C5-AEAF-7B89-B9A1B2D2CAB2}"/>
              </a:ext>
            </a:extLst>
          </p:cNvPr>
          <p:cNvSpPr/>
          <p:nvPr/>
        </p:nvSpPr>
        <p:spPr>
          <a:xfrm>
            <a:off x="6010345" y="3958971"/>
            <a:ext cx="2266968" cy="1489002"/>
          </a:xfrm>
          <a:prstGeom prst="flowChartTerminator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Safe RDC’s </a:t>
            </a:r>
          </a:p>
          <a:p>
            <a:pPr algn="ctr"/>
            <a:r>
              <a:rPr lang="en-US" sz="2000" dirty="0"/>
              <a:t>(soft reset is used in same clock domain)</a:t>
            </a:r>
          </a:p>
        </p:txBody>
      </p:sp>
      <p:cxnSp>
        <p:nvCxnSpPr>
          <p:cNvPr id="7178" name="Straight Arrow Connector 7177">
            <a:extLst>
              <a:ext uri="{FF2B5EF4-FFF2-40B4-BE49-F238E27FC236}">
                <a16:creationId xmlns:a16="http://schemas.microsoft.com/office/drawing/2014/main" id="{AB234667-216C-4C9B-F422-B4B4F2519D5D}"/>
              </a:ext>
            </a:extLst>
          </p:cNvPr>
          <p:cNvCxnSpPr>
            <a:cxnSpLocks/>
            <a:stCxn id="15" idx="3"/>
          </p:cNvCxnSpPr>
          <p:nvPr/>
        </p:nvCxnSpPr>
        <p:spPr>
          <a:xfrm>
            <a:off x="5542040" y="3704329"/>
            <a:ext cx="523153" cy="63250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82" name="Straight Arrow Connector 7181">
            <a:extLst>
              <a:ext uri="{FF2B5EF4-FFF2-40B4-BE49-F238E27FC236}">
                <a16:creationId xmlns:a16="http://schemas.microsoft.com/office/drawing/2014/main" id="{E72182B6-DEB0-FA36-831E-1C0EE4C13CA2}"/>
              </a:ext>
            </a:extLst>
          </p:cNvPr>
          <p:cNvCxnSpPr>
            <a:cxnSpLocks/>
            <a:stCxn id="15" idx="3"/>
          </p:cNvCxnSpPr>
          <p:nvPr/>
        </p:nvCxnSpPr>
        <p:spPr>
          <a:xfrm flipV="1">
            <a:off x="5542040" y="3204414"/>
            <a:ext cx="474912" cy="49991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93" name="Flowchart: Terminator 7192">
            <a:extLst>
              <a:ext uri="{FF2B5EF4-FFF2-40B4-BE49-F238E27FC236}">
                <a16:creationId xmlns:a16="http://schemas.microsoft.com/office/drawing/2014/main" id="{A5174964-B57A-66C2-620E-60D9A9D67AB6}"/>
              </a:ext>
            </a:extLst>
          </p:cNvPr>
          <p:cNvSpPr/>
          <p:nvPr/>
        </p:nvSpPr>
        <p:spPr>
          <a:xfrm>
            <a:off x="8745618" y="4032419"/>
            <a:ext cx="2520278" cy="1440801"/>
          </a:xfrm>
          <a:prstGeom prst="flowChartTerminator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Static Timing Analysis (STA)</a:t>
            </a:r>
          </a:p>
        </p:txBody>
      </p:sp>
      <p:cxnSp>
        <p:nvCxnSpPr>
          <p:cNvPr id="7204" name="Straight Arrow Connector 7203">
            <a:extLst>
              <a:ext uri="{FF2B5EF4-FFF2-40B4-BE49-F238E27FC236}">
                <a16:creationId xmlns:a16="http://schemas.microsoft.com/office/drawing/2014/main" id="{18E2389D-6EEB-CBCA-BB6F-2242F6002321}"/>
              </a:ext>
            </a:extLst>
          </p:cNvPr>
          <p:cNvCxnSpPr>
            <a:cxnSpLocks/>
          </p:cNvCxnSpPr>
          <p:nvPr/>
        </p:nvCxnSpPr>
        <p:spPr>
          <a:xfrm>
            <a:off x="8280170" y="4752820"/>
            <a:ext cx="465448" cy="63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07" name="Straight Arrow Connector 7206">
            <a:extLst>
              <a:ext uri="{FF2B5EF4-FFF2-40B4-BE49-F238E27FC236}">
                <a16:creationId xmlns:a16="http://schemas.microsoft.com/office/drawing/2014/main" id="{A974BCA9-7D20-1941-F557-F7721DFEE689}"/>
              </a:ext>
            </a:extLst>
          </p:cNvPr>
          <p:cNvCxnSpPr>
            <a:cxnSpLocks/>
          </p:cNvCxnSpPr>
          <p:nvPr/>
        </p:nvCxnSpPr>
        <p:spPr>
          <a:xfrm>
            <a:off x="2569738" y="3711174"/>
            <a:ext cx="465448" cy="63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12" name="Straight Arrow Connector 7211">
            <a:extLst>
              <a:ext uri="{FF2B5EF4-FFF2-40B4-BE49-F238E27FC236}">
                <a16:creationId xmlns:a16="http://schemas.microsoft.com/office/drawing/2014/main" id="{03E55578-088B-1056-B3D8-6DB6703DE9B7}"/>
              </a:ext>
            </a:extLst>
          </p:cNvPr>
          <p:cNvCxnSpPr>
            <a:cxnSpLocks/>
          </p:cNvCxnSpPr>
          <p:nvPr/>
        </p:nvCxnSpPr>
        <p:spPr>
          <a:xfrm>
            <a:off x="8403590" y="3050094"/>
            <a:ext cx="465448" cy="63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6228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7" grpId="0" animBg="1"/>
      <p:bldP spid="18" grpId="0" animBg="1"/>
      <p:bldP spid="19" grpId="0" animBg="1"/>
      <p:bldP spid="719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31409"/>
            <a:ext cx="10972800" cy="4495800"/>
          </a:xfrm>
        </p:spPr>
        <p:txBody>
          <a:bodyPr>
            <a:normAutofit/>
          </a:bodyPr>
          <a:lstStyle/>
          <a:p>
            <a:pPr marL="0" marR="0" indent="228600">
              <a:spcBef>
                <a:spcPts val="0"/>
              </a:spcBef>
              <a:spcAft>
                <a:spcPts val="600"/>
              </a:spcAft>
            </a:pPr>
            <a:r>
              <a:rPr lang="en-US" sz="2600" dirty="0">
                <a:solidFill>
                  <a:srgbClr val="000000"/>
                </a:solidFill>
              </a:rPr>
              <a:t>D</a:t>
            </a:r>
            <a:r>
              <a:rPr lang="en-US" sz="2600" b="0" i="0" u="none" strike="noStrike" baseline="0" dirty="0">
                <a:solidFill>
                  <a:srgbClr val="000000"/>
                </a:solidFill>
              </a:rPr>
              <a:t>esign with 374546 register bits, 8 latch bits and 45 RAMs </a:t>
            </a:r>
          </a:p>
          <a:p>
            <a:pPr>
              <a:spcBef>
                <a:spcPts val="400"/>
              </a:spcBef>
            </a:pPr>
            <a:r>
              <a:rPr lang="en-US" sz="2600" dirty="0">
                <a:solidFill>
                  <a:srgbClr val="000000"/>
                </a:solidFill>
              </a:rPr>
              <a:t>I</a:t>
            </a:r>
            <a:r>
              <a:rPr lang="en-US" sz="2600" b="0" i="0" u="none" strike="noStrike" baseline="0" dirty="0">
                <a:solidFill>
                  <a:srgbClr val="000000"/>
                </a:solidFill>
              </a:rPr>
              <a:t>dentified around 131 reset domains in the design</a:t>
            </a:r>
            <a:endParaRPr lang="en-US" sz="26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lvl="1">
              <a:spcBef>
                <a:spcPts val="400"/>
              </a:spcBef>
            </a:pPr>
            <a:r>
              <a:rPr lang="en-US" sz="2200" b="0" i="0" u="none" strike="noStrike" baseline="0" dirty="0">
                <a:solidFill>
                  <a:srgbClr val="000000"/>
                </a:solidFill>
              </a:rPr>
              <a:t>19 asynchronous domains defined by the user </a:t>
            </a:r>
          </a:p>
          <a:p>
            <a:pPr lvl="1">
              <a:spcBef>
                <a:spcPts val="400"/>
              </a:spcBef>
            </a:pPr>
            <a:r>
              <a:rPr lang="en-US" sz="2200" b="0" i="0" u="none" strike="noStrike" baseline="0" dirty="0">
                <a:solidFill>
                  <a:srgbClr val="000000"/>
                </a:solidFill>
              </a:rPr>
              <a:t>81 asynchronous reset domains</a:t>
            </a:r>
            <a:r>
              <a:rPr lang="en-US" sz="2200" dirty="0">
                <a:solidFill>
                  <a:srgbClr val="000000"/>
                </a:solidFill>
              </a:rPr>
              <a:t> inferred by the tool</a:t>
            </a:r>
            <a:endParaRPr lang="en-US" sz="2200" b="0" i="0" u="none" strike="noStrike" baseline="0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600" dirty="0">
                <a:effectLst/>
                <a:ea typeface="Times New Roman" panose="02020603050405020304" pitchFamily="18" charset="0"/>
              </a:rPr>
              <a:t>Without soft reset analysis - reported around 40000 RDCs</a:t>
            </a:r>
          </a:p>
          <a:p>
            <a:pPr marL="0" marR="0" indent="228600">
              <a:spcBef>
                <a:spcPts val="0"/>
              </a:spcBef>
              <a:spcAft>
                <a:spcPts val="600"/>
              </a:spcAft>
            </a:pPr>
            <a:endParaRPr lang="en-US" sz="2600" dirty="0">
              <a:effectLst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2600" dirty="0"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2600" dirty="0">
              <a:effectLst/>
              <a:ea typeface="Times New Roman" panose="02020603050405020304" pitchFamily="18" charset="0"/>
            </a:endParaRPr>
          </a:p>
          <a:p>
            <a:pPr marL="0" marR="0" indent="228600">
              <a:spcBef>
                <a:spcPts val="0"/>
              </a:spcBef>
              <a:spcAft>
                <a:spcPts val="600"/>
              </a:spcAft>
            </a:pPr>
            <a:endParaRPr lang="en-US" sz="2600" dirty="0">
              <a:effectLst/>
              <a:ea typeface="Times New Roman" panose="02020603050405020304" pitchFamily="18" charset="0"/>
            </a:endParaRPr>
          </a:p>
          <a:p>
            <a:pPr marL="0" marR="0" indent="228600">
              <a:spcBef>
                <a:spcPts val="0"/>
              </a:spcBef>
              <a:spcAft>
                <a:spcPts val="600"/>
              </a:spcAft>
            </a:pPr>
            <a:endParaRPr lang="en-US" sz="26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marL="0" marR="0" indent="228600">
              <a:spcBef>
                <a:spcPts val="0"/>
              </a:spcBef>
              <a:spcAft>
                <a:spcPts val="600"/>
              </a:spcAft>
            </a:pPr>
            <a:endParaRPr lang="en-US" sz="2600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0" marR="0" indent="228600">
              <a:spcBef>
                <a:spcPts val="0"/>
              </a:spcBef>
              <a:spcAft>
                <a:spcPts val="600"/>
              </a:spcAft>
            </a:pPr>
            <a:endParaRPr lang="en-US" sz="26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marL="0" marR="0" indent="228600">
              <a:spcBef>
                <a:spcPts val="0"/>
              </a:spcBef>
              <a:spcAft>
                <a:spcPts val="600"/>
              </a:spcAft>
            </a:pPr>
            <a:endParaRPr lang="en-US" sz="26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marL="0" marR="0" indent="228600">
              <a:spcBef>
                <a:spcPts val="0"/>
              </a:spcBef>
              <a:spcAft>
                <a:spcPts val="600"/>
              </a:spcAft>
            </a:pPr>
            <a:endParaRPr lang="en-US" sz="2600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0" marR="0" indent="228600">
              <a:spcBef>
                <a:spcPts val="0"/>
              </a:spcBef>
              <a:spcAft>
                <a:spcPts val="600"/>
              </a:spcAft>
            </a:pPr>
            <a:endParaRPr lang="en-US" sz="26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marL="0" marR="0" indent="228600">
              <a:spcBef>
                <a:spcPts val="0"/>
              </a:spcBef>
              <a:spcAft>
                <a:spcPts val="600"/>
              </a:spcAft>
            </a:pPr>
            <a:endParaRPr lang="en-US" sz="26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marL="0" marR="0" indent="228600">
              <a:spcBef>
                <a:spcPts val="0"/>
              </a:spcBef>
              <a:spcAft>
                <a:spcPts val="600"/>
              </a:spcAft>
            </a:pPr>
            <a:endParaRPr lang="en-US" sz="26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marL="0" marR="0" indent="228600">
              <a:spcBef>
                <a:spcPts val="0"/>
              </a:spcBef>
              <a:spcAft>
                <a:spcPts val="600"/>
              </a:spcAft>
            </a:pPr>
            <a:endParaRPr lang="en-US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© Accellera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8B820FFD-5868-4678-ACC2-C353669912D5}" type="slidenum">
              <a:rPr lang="en-US" smtClean="0"/>
              <a:pPr>
                <a:spcAft>
                  <a:spcPts val="600"/>
                </a:spcAft>
              </a:pPr>
              <a:t>12</a:t>
            </a:fld>
            <a:endParaRPr lang="en-US"/>
          </a:p>
        </p:txBody>
      </p:sp>
      <p:pic>
        <p:nvPicPr>
          <p:cNvPr id="10" name="Picture 9" descr="A close-up of a screen&#10;&#10;Description automatically generated">
            <a:extLst>
              <a:ext uri="{FF2B5EF4-FFF2-40B4-BE49-F238E27FC236}">
                <a16:creationId xmlns:a16="http://schemas.microsoft.com/office/drawing/2014/main" id="{7C04EB9D-C8B9-B176-45E3-956C7E86E9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3716894"/>
            <a:ext cx="8982011" cy="1616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6921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10972800" cy="4631809"/>
          </a:xfrm>
        </p:spPr>
        <p:txBody>
          <a:bodyPr>
            <a:normAutofit/>
          </a:bodyPr>
          <a:lstStyle/>
          <a:p>
            <a:pPr marL="0" marR="0" indent="228600">
              <a:spcBef>
                <a:spcPts val="0"/>
              </a:spcBef>
              <a:spcAft>
                <a:spcPts val="600"/>
              </a:spcAft>
            </a:pPr>
            <a:r>
              <a:rPr lang="en-US" sz="2600" dirty="0">
                <a:ea typeface="Times New Roman" panose="02020603050405020304" pitchFamily="18" charset="0"/>
              </a:rPr>
              <a:t>With soft reset analysis </a:t>
            </a:r>
          </a:p>
          <a:p>
            <a:pPr marL="400050" lvl="1" indent="228600">
              <a:spcBef>
                <a:spcPts val="0"/>
              </a:spcBef>
              <a:spcAft>
                <a:spcPts val="600"/>
              </a:spcAft>
            </a:pPr>
            <a:r>
              <a:rPr lang="en-US" sz="2200" dirty="0">
                <a:solidFill>
                  <a:srgbClr val="000000"/>
                </a:solidFill>
              </a:rPr>
              <a:t>Identified </a:t>
            </a:r>
            <a:r>
              <a:rPr lang="en-US" sz="2200" b="0" i="0" u="none" strike="noStrike" baseline="0" dirty="0">
                <a:solidFill>
                  <a:srgbClr val="000000"/>
                </a:solidFill>
              </a:rPr>
              <a:t> 34 soft resets</a:t>
            </a:r>
            <a:endParaRPr lang="en-US" sz="2200" dirty="0">
              <a:effectLst/>
              <a:ea typeface="Times New Roman" panose="02020603050405020304" pitchFamily="18" charset="0"/>
            </a:endParaRPr>
          </a:p>
          <a:p>
            <a:pPr marL="400050" lvl="1" indent="228600">
              <a:spcBef>
                <a:spcPts val="0"/>
              </a:spcBef>
            </a:pPr>
            <a:r>
              <a:rPr lang="en-US" sz="2200" dirty="0">
                <a:ea typeface="Times New Roman" panose="02020603050405020304" pitchFamily="18" charset="0"/>
              </a:rPr>
              <a:t>R</a:t>
            </a:r>
            <a:r>
              <a:rPr lang="en-US" sz="2200" dirty="0">
                <a:effectLst/>
                <a:ea typeface="Times New Roman" panose="02020603050405020304" pitchFamily="18" charset="0"/>
              </a:rPr>
              <a:t>esulted in additional violations for RDC paths with transmitter soft sources in different clock domains </a:t>
            </a:r>
          </a:p>
          <a:p>
            <a:pPr marL="800100" lvl="2" indent="228600">
              <a:spcBef>
                <a:spcPts val="0"/>
              </a:spcBef>
              <a:spcAft>
                <a:spcPts val="600"/>
              </a:spcAft>
            </a:pPr>
            <a:r>
              <a:rPr lang="en-US" sz="1800" dirty="0">
                <a:ea typeface="Times New Roman" panose="02020603050405020304" pitchFamily="18" charset="0"/>
              </a:rPr>
              <a:t>These paths 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are critical and were missed in the initial run</a:t>
            </a:r>
          </a:p>
          <a:p>
            <a:pPr marL="400050" lvl="1" indent="228600">
              <a:spcBef>
                <a:spcPts val="0"/>
              </a:spcBef>
            </a:pPr>
            <a:r>
              <a:rPr lang="en-US" sz="2200" dirty="0">
                <a:effectLst/>
                <a:ea typeface="Times New Roman" panose="02020603050405020304" pitchFamily="18" charset="0"/>
              </a:rPr>
              <a:t>Some RDC </a:t>
            </a:r>
            <a:r>
              <a:rPr lang="en-US" sz="2200" i="1" dirty="0">
                <a:effectLst/>
                <a:ea typeface="Times New Roman" panose="02020603050405020304" pitchFamily="18" charset="0"/>
              </a:rPr>
              <a:t>violations</a:t>
            </a:r>
            <a:r>
              <a:rPr lang="en-US" sz="2200" dirty="0">
                <a:effectLst/>
                <a:ea typeface="Times New Roman" panose="02020603050405020304" pitchFamily="18" charset="0"/>
              </a:rPr>
              <a:t> were converted to </a:t>
            </a:r>
            <a:r>
              <a:rPr lang="en-US" sz="2200" i="1" dirty="0">
                <a:effectLst/>
                <a:ea typeface="Times New Roman" panose="02020603050405020304" pitchFamily="18" charset="0"/>
              </a:rPr>
              <a:t>cautions</a:t>
            </a:r>
            <a:r>
              <a:rPr lang="en-US" sz="2200" dirty="0">
                <a:effectLst/>
                <a:ea typeface="Times New Roman" panose="02020603050405020304" pitchFamily="18" charset="0"/>
              </a:rPr>
              <a:t> (RDC paths with a transmitter soft reset in the same clock domain) </a:t>
            </a:r>
            <a:endParaRPr lang="en-US" sz="2200" dirty="0">
              <a:ea typeface="Times New Roman" panose="02020603050405020304" pitchFamily="18" charset="0"/>
            </a:endParaRPr>
          </a:p>
          <a:p>
            <a:pPr marL="800100" lvl="2" indent="228600">
              <a:spcBef>
                <a:spcPts val="0"/>
              </a:spcBef>
              <a:spcAft>
                <a:spcPts val="600"/>
              </a:spcAft>
            </a:pPr>
            <a:r>
              <a:rPr lang="en-US" sz="1800" dirty="0">
                <a:effectLst/>
                <a:ea typeface="Times New Roman" panose="02020603050405020304" pitchFamily="18" charset="0"/>
              </a:rPr>
              <a:t>These paths would be safe from 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metastability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if they meet the static timing analysis</a:t>
            </a:r>
            <a:endParaRPr lang="en-US" sz="1800" dirty="0">
              <a:effectLst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26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marL="0" marR="0" indent="228600">
              <a:spcBef>
                <a:spcPts val="0"/>
              </a:spcBef>
              <a:spcAft>
                <a:spcPts val="600"/>
              </a:spcAft>
            </a:pPr>
            <a:endParaRPr lang="en-US" sz="2600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0" marR="0" indent="228600">
              <a:spcBef>
                <a:spcPts val="0"/>
              </a:spcBef>
              <a:spcAft>
                <a:spcPts val="600"/>
              </a:spcAft>
            </a:pPr>
            <a:endParaRPr lang="en-US" sz="26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marL="0" marR="0" indent="228600">
              <a:spcBef>
                <a:spcPts val="0"/>
              </a:spcBef>
              <a:spcAft>
                <a:spcPts val="600"/>
              </a:spcAft>
            </a:pPr>
            <a:endParaRPr lang="en-US" sz="26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marL="0" marR="0" indent="228600">
              <a:spcBef>
                <a:spcPts val="0"/>
              </a:spcBef>
              <a:spcAft>
                <a:spcPts val="600"/>
              </a:spcAft>
            </a:pPr>
            <a:endParaRPr lang="en-US" sz="2600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0" marR="0" indent="228600">
              <a:spcBef>
                <a:spcPts val="0"/>
              </a:spcBef>
              <a:spcAft>
                <a:spcPts val="600"/>
              </a:spcAft>
            </a:pPr>
            <a:endParaRPr lang="en-US" sz="26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marL="0" marR="0" indent="228600">
              <a:spcBef>
                <a:spcPts val="0"/>
              </a:spcBef>
              <a:spcAft>
                <a:spcPts val="600"/>
              </a:spcAft>
            </a:pPr>
            <a:endParaRPr lang="en-US" sz="26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marL="0" marR="0" indent="228600">
              <a:spcBef>
                <a:spcPts val="0"/>
              </a:spcBef>
              <a:spcAft>
                <a:spcPts val="600"/>
              </a:spcAft>
            </a:pPr>
            <a:endParaRPr lang="en-US" sz="26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marL="0" marR="0" indent="228600">
              <a:spcBef>
                <a:spcPts val="0"/>
              </a:spcBef>
              <a:spcAft>
                <a:spcPts val="600"/>
              </a:spcAft>
            </a:pPr>
            <a:endParaRPr lang="en-US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© Accellera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8B820FFD-5868-4678-ACC2-C353669912D5}" type="slidenum">
              <a:rPr lang="en-US" smtClean="0"/>
              <a:pPr>
                <a:spcAft>
                  <a:spcPts val="600"/>
                </a:spcAft>
              </a:pPr>
              <a:t>13</a:t>
            </a:fld>
            <a:endParaRPr lang="en-US"/>
          </a:p>
        </p:txBody>
      </p:sp>
      <p:pic>
        <p:nvPicPr>
          <p:cNvPr id="13" name="Picture 12" descr="A close-up of a table&#10;&#10;Description automatically generated">
            <a:extLst>
              <a:ext uri="{FF2B5EF4-FFF2-40B4-BE49-F238E27FC236}">
                <a16:creationId xmlns:a16="http://schemas.microsoft.com/office/drawing/2014/main" id="{6C1CB811-FE66-EAAB-68EE-10D2412AB2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4191000"/>
            <a:ext cx="7366000" cy="1795788"/>
          </a:xfrm>
          <a:prstGeom prst="rect">
            <a:avLst/>
          </a:prstGeom>
        </p:spPr>
      </p:pic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979226EB-BEA5-2288-512E-21DA1AB575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9821967"/>
              </p:ext>
            </p:extLst>
          </p:nvPr>
        </p:nvGraphicFramePr>
        <p:xfrm>
          <a:off x="9677400" y="10102122"/>
          <a:ext cx="10414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1400">
                  <a:extLst>
                    <a:ext uri="{9D8B030D-6E8A-4147-A177-3AD203B41FA5}">
                      <a16:colId xmlns:a16="http://schemas.microsoft.com/office/drawing/2014/main" val="1700925936"/>
                    </a:ext>
                  </a:extLst>
                </a:gridCol>
              </a:tblGrid>
              <a:tr h="193706">
                <a:tc>
                  <a:txBody>
                    <a:bodyPr/>
                    <a:lstStyle/>
                    <a:p>
                      <a:r>
                        <a:rPr lang="en-US" dirty="0"/>
                        <a:t>Number of crossing without soft reset analysis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2919015"/>
                  </a:ext>
                </a:extLst>
              </a:tr>
              <a:tr h="32397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5613682"/>
                  </a:ext>
                </a:extLst>
              </a:tr>
              <a:tr h="32397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3637136"/>
                  </a:ext>
                </a:extLst>
              </a:tr>
              <a:tr h="32397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3713"/>
                  </a:ext>
                </a:extLst>
              </a:tr>
              <a:tr h="32397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57196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7535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31409"/>
            <a:ext cx="10972800" cy="4495800"/>
          </a:xfrm>
        </p:spPr>
        <p:txBody>
          <a:bodyPr>
            <a:normAutofit/>
          </a:bodyPr>
          <a:lstStyle/>
          <a:p>
            <a:pPr marL="0" marR="0" indent="228600">
              <a:spcBef>
                <a:spcPts val="0"/>
              </a:spcBef>
              <a:spcAft>
                <a:spcPts val="600"/>
              </a:spcAft>
            </a:pPr>
            <a:r>
              <a:rPr lang="en-US" sz="2600" dirty="0">
                <a:solidFill>
                  <a:srgbClr val="000000"/>
                </a:solidFill>
                <a:ea typeface="Times New Roman" panose="02020603050405020304" pitchFamily="18" charset="0"/>
              </a:rPr>
              <a:t>N</a:t>
            </a:r>
            <a:r>
              <a:rPr lang="en-US" sz="26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eed</a:t>
            </a:r>
            <a:r>
              <a:rPr lang="en-US" sz="2600" spc="-4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for</a:t>
            </a:r>
            <a:r>
              <a:rPr lang="en-US" sz="2600" spc="-5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intelligent reset domain crossing analysis -</a:t>
            </a:r>
            <a:r>
              <a:rPr lang="en-US" sz="26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rgbClr val="000000"/>
                </a:solidFill>
                <a:ea typeface="Times New Roman" panose="02020603050405020304" pitchFamily="18" charset="0"/>
              </a:rPr>
              <a:t>I</a:t>
            </a:r>
            <a:r>
              <a:rPr lang="en-US" sz="26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mproves quality of the RDC verification process</a:t>
            </a:r>
          </a:p>
          <a:p>
            <a:pPr marL="0" marR="0" indent="228600">
              <a:spcBef>
                <a:spcPts val="0"/>
              </a:spcBef>
              <a:spcAft>
                <a:spcPts val="600"/>
              </a:spcAft>
            </a:pPr>
            <a:r>
              <a:rPr lang="en-US" sz="2600" dirty="0">
                <a:solidFill>
                  <a:srgbClr val="000000"/>
                </a:solidFill>
                <a:ea typeface="Times New Roman" panose="02020603050405020304" pitchFamily="18" charset="0"/>
              </a:rPr>
              <a:t>Although the reset domains on transmitter and receiver end are same, soft resets used in different clock domain can result in critical metastability</a:t>
            </a:r>
          </a:p>
          <a:p>
            <a:pPr marL="0" marR="0" indent="228600">
              <a:spcBef>
                <a:spcPts val="0"/>
              </a:spcBef>
              <a:spcAft>
                <a:spcPts val="600"/>
              </a:spcAft>
            </a:pPr>
            <a:r>
              <a:rPr lang="en-US" sz="2600" dirty="0">
                <a:solidFill>
                  <a:srgbClr val="000000"/>
                </a:solidFill>
                <a:ea typeface="Times New Roman" panose="02020603050405020304" pitchFamily="18" charset="0"/>
              </a:rPr>
              <a:t>Soft resets used in same clock domain need static timing analysis</a:t>
            </a:r>
          </a:p>
          <a:p>
            <a:pPr marL="0" marR="0" indent="228600">
              <a:spcBef>
                <a:spcPts val="0"/>
              </a:spcBef>
              <a:spcAft>
                <a:spcPts val="600"/>
              </a:spcAft>
            </a:pPr>
            <a:r>
              <a:rPr lang="en-US" sz="26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Validation on real SoCs confirms that the issues due to soft resets are practical and must be taken care of as part of a static RDC methodology to prevent silicon re-spins</a:t>
            </a:r>
            <a:endParaRPr lang="en-US" sz="2600" dirty="0">
              <a:effectLst/>
              <a:ea typeface="Times New Roman" panose="02020603050405020304" pitchFamily="18" charset="0"/>
            </a:endParaRPr>
          </a:p>
          <a:p>
            <a:pPr marL="0" marR="0" indent="228600">
              <a:spcBef>
                <a:spcPts val="0"/>
              </a:spcBef>
              <a:spcAft>
                <a:spcPts val="600"/>
              </a:spcAft>
            </a:pPr>
            <a:endParaRPr lang="en-US" sz="26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marL="0" marR="0" indent="228600">
              <a:spcBef>
                <a:spcPts val="0"/>
              </a:spcBef>
              <a:spcAft>
                <a:spcPts val="600"/>
              </a:spcAft>
            </a:pPr>
            <a:endParaRPr lang="en-US" sz="2600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0" marR="0" indent="228600">
              <a:spcBef>
                <a:spcPts val="0"/>
              </a:spcBef>
              <a:spcAft>
                <a:spcPts val="600"/>
              </a:spcAft>
            </a:pPr>
            <a:endParaRPr lang="en-US" sz="26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marL="0" marR="0" indent="228600">
              <a:spcBef>
                <a:spcPts val="0"/>
              </a:spcBef>
              <a:spcAft>
                <a:spcPts val="600"/>
              </a:spcAft>
            </a:pPr>
            <a:endParaRPr lang="en-US" sz="26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marL="0" marR="0" indent="228600">
              <a:spcBef>
                <a:spcPts val="0"/>
              </a:spcBef>
              <a:spcAft>
                <a:spcPts val="600"/>
              </a:spcAft>
            </a:pPr>
            <a:endParaRPr lang="en-US" sz="2600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0" marR="0" indent="228600">
              <a:spcBef>
                <a:spcPts val="0"/>
              </a:spcBef>
              <a:spcAft>
                <a:spcPts val="600"/>
              </a:spcAft>
            </a:pPr>
            <a:endParaRPr lang="en-US" sz="26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marL="0" marR="0" indent="228600">
              <a:spcBef>
                <a:spcPts val="0"/>
              </a:spcBef>
              <a:spcAft>
                <a:spcPts val="600"/>
              </a:spcAft>
            </a:pPr>
            <a:endParaRPr lang="en-US" sz="26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marL="0" marR="0" indent="228600">
              <a:spcBef>
                <a:spcPts val="0"/>
              </a:spcBef>
              <a:spcAft>
                <a:spcPts val="600"/>
              </a:spcAft>
            </a:pPr>
            <a:endParaRPr lang="en-US" sz="26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marL="0" marR="0" indent="228600">
              <a:spcBef>
                <a:spcPts val="0"/>
              </a:spcBef>
              <a:spcAft>
                <a:spcPts val="600"/>
              </a:spcAft>
            </a:pPr>
            <a:endParaRPr lang="en-US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© Accellera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8B820FFD-5868-4678-ACC2-C353669912D5}" type="slidenum">
              <a:rPr lang="en-US" smtClean="0"/>
              <a:pPr>
                <a:spcAft>
                  <a:spcPts val="600"/>
                </a:spcAft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6309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400"/>
              </a:spcBef>
              <a:buNone/>
            </a:pPr>
            <a:r>
              <a:rPr lang="en-US" sz="2600" dirty="0"/>
              <a:t>[1] Akanksha Gupta, Ashish Hari, Anwesha Choudhary, “Systematic Methodology to Solve Reset Challenges in Automotive SoCs”, DVCON Europe 2019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2600" dirty="0"/>
              <a:t>[2] Yossi Mirsky, “Comprehensive and Automated Static Tool Based Strategies for the Detection and Resolution of Reset Domain Crossings”, DVCON 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2600" dirty="0"/>
              <a:t>[3] Chris Kwok, Priya Viswanathan, Ping Yeung, “Addressing the Challenges of Reset Verification in SoC Designs”, </a:t>
            </a:r>
            <a:r>
              <a:rPr lang="en-US" sz="2600" dirty="0" err="1"/>
              <a:t>DVCon</a:t>
            </a:r>
            <a:r>
              <a:rPr lang="en-US" sz="2600" dirty="0"/>
              <a:t> US, 2015 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2600" dirty="0"/>
              <a:t>[4] </a:t>
            </a:r>
            <a:r>
              <a:rPr lang="en-US" sz="2600" dirty="0">
                <a:effectLst/>
                <a:ea typeface="Times New Roman" panose="02020603050405020304" pitchFamily="18" charset="0"/>
              </a:rPr>
              <a:t>Questa® RDC User Guide, version 20.3d, 2021 </a:t>
            </a:r>
          </a:p>
          <a:p>
            <a:pPr marL="0" indent="0">
              <a:spcBef>
                <a:spcPts val="400"/>
              </a:spcBef>
              <a:buNone/>
            </a:pPr>
            <a:endParaRPr lang="en-US" sz="2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8390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1170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 and 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796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400"/>
              </a:spcBef>
            </a:pPr>
            <a:r>
              <a:rPr lang="en-US" sz="2600" dirty="0"/>
              <a:t>Reset Domain Crossing (RDC)</a:t>
            </a:r>
          </a:p>
          <a:p>
            <a:pPr>
              <a:spcBef>
                <a:spcPts val="400"/>
              </a:spcBef>
            </a:pPr>
            <a:r>
              <a:rPr lang="en-US" sz="2600" dirty="0"/>
              <a:t>Soft Resets</a:t>
            </a:r>
          </a:p>
          <a:p>
            <a:pPr>
              <a:spcBef>
                <a:spcPts val="400"/>
              </a:spcBef>
            </a:pPr>
            <a:r>
              <a:rPr lang="en-US" sz="2600" dirty="0"/>
              <a:t>Safe and Unsafe RDC paths</a:t>
            </a:r>
          </a:p>
          <a:p>
            <a:pPr>
              <a:spcBef>
                <a:spcPts val="400"/>
              </a:spcBef>
            </a:pPr>
            <a:r>
              <a:rPr lang="en-US" sz="2600" dirty="0"/>
              <a:t>Design Scenarios</a:t>
            </a:r>
          </a:p>
          <a:p>
            <a:pPr>
              <a:spcBef>
                <a:spcPts val="400"/>
              </a:spcBef>
            </a:pPr>
            <a:r>
              <a:rPr lang="en-US" sz="2600" dirty="0"/>
              <a:t>Proposed Methodology</a:t>
            </a:r>
          </a:p>
          <a:p>
            <a:pPr>
              <a:spcBef>
                <a:spcPts val="400"/>
              </a:spcBef>
            </a:pPr>
            <a:r>
              <a:rPr lang="en-US" sz="2600" dirty="0"/>
              <a:t>Results</a:t>
            </a:r>
          </a:p>
          <a:p>
            <a:pPr>
              <a:spcBef>
                <a:spcPts val="400"/>
              </a:spcBef>
            </a:pPr>
            <a:r>
              <a:rPr lang="en-US" sz="2600" dirty="0"/>
              <a:t>Conclusion</a:t>
            </a:r>
          </a:p>
          <a:p>
            <a:pPr>
              <a:spcBef>
                <a:spcPts val="400"/>
              </a:spcBef>
            </a:pPr>
            <a:r>
              <a:rPr lang="en-US" sz="2600" dirty="0"/>
              <a:t>References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Reset Domain Crossing (RDC)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1"/>
            <a:ext cx="10972800" cy="4495800"/>
          </a:xfrm>
        </p:spPr>
        <p:txBody>
          <a:bodyPr>
            <a:noAutofit/>
          </a:bodyPr>
          <a:lstStyle/>
          <a:p>
            <a:pPr>
              <a:spcBef>
                <a:spcPts val="400"/>
              </a:spcBef>
            </a:pPr>
            <a:r>
              <a:rPr lang="en-US" sz="2600" dirty="0"/>
              <a:t>Complex designs and SoCs - split the chip into multiple reset domains</a:t>
            </a:r>
          </a:p>
          <a:p>
            <a:pPr>
              <a:spcBef>
                <a:spcPts val="400"/>
              </a:spcBef>
            </a:pPr>
            <a:r>
              <a:rPr lang="en-US" sz="2600" dirty="0"/>
              <a:t>D</a:t>
            </a:r>
            <a:r>
              <a:rPr lang="en-US" sz="2600" dirty="0">
                <a:latin typeface="+mn-lt"/>
              </a:rPr>
              <a:t>ata transfer between reset domains are termed as RDC’s</a:t>
            </a:r>
          </a:p>
          <a:p>
            <a:pPr>
              <a:spcBef>
                <a:spcPts val="400"/>
              </a:spcBef>
              <a:defRPr/>
            </a:pPr>
            <a:r>
              <a:rPr lang="en-US" sz="2600" dirty="0"/>
              <a:t>A</a:t>
            </a:r>
            <a:r>
              <a:rPr lang="en-US" sz="2600" dirty="0">
                <a:latin typeface="+mn-lt"/>
              </a:rPr>
              <a:t>synchronous reset assertion at transmitting flop domain causes data change at the receiving flop domain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600" dirty="0">
                <a:latin typeface="+mn-lt"/>
              </a:rPr>
              <a:t>This asynchronous event may occur in the setup and hold time of receiving flop clock domain which may induce meta-stability in receiving flop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600" dirty="0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6F607E3-A172-EBCE-F4C3-CAB0FFA77A36}"/>
              </a:ext>
            </a:extLst>
          </p:cNvPr>
          <p:cNvSpPr txBox="1"/>
          <p:nvPr/>
        </p:nvSpPr>
        <p:spPr>
          <a:xfrm>
            <a:off x="5640512" y="2974368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C1C22B1-66DA-F730-AB29-AEF332E2F5EA}"/>
              </a:ext>
            </a:extLst>
          </p:cNvPr>
          <p:cNvSpPr txBox="1"/>
          <p:nvPr/>
        </p:nvSpPr>
        <p:spPr>
          <a:xfrm>
            <a:off x="8836025" y="6234500"/>
            <a:ext cx="2438400" cy="2655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A5584EE-5529-3508-818C-786311B361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6389" y="4068182"/>
            <a:ext cx="7348245" cy="1894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994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RDC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1"/>
            <a:ext cx="10972800" cy="4495800"/>
          </a:xfrm>
        </p:spPr>
        <p:txBody>
          <a:bodyPr>
            <a:noAutofit/>
          </a:bodyPr>
          <a:lstStyle/>
          <a:p>
            <a:r>
              <a:rPr lang="en-US" sz="2600" dirty="0"/>
              <a:t>Strategies to avoid meta-stability in Reset Domain Crossings</a:t>
            </a:r>
          </a:p>
          <a:p>
            <a:pPr lvl="1"/>
            <a:r>
              <a:rPr lang="en-US" sz="2200" dirty="0"/>
              <a:t>Synchronizers</a:t>
            </a:r>
          </a:p>
          <a:p>
            <a:pPr lvl="1"/>
            <a:r>
              <a:rPr lang="en-US" sz="2200" dirty="0"/>
              <a:t>Isolation Techniques</a:t>
            </a:r>
          </a:p>
          <a:p>
            <a:pPr lvl="2"/>
            <a:r>
              <a:rPr lang="en-US" sz="2200" dirty="0"/>
              <a:t>Data Qualifiers/ Data Isolation</a:t>
            </a:r>
          </a:p>
          <a:p>
            <a:pPr lvl="2"/>
            <a:r>
              <a:rPr lang="en-US" sz="2200" dirty="0"/>
              <a:t>Clock Gating Isolation</a:t>
            </a:r>
          </a:p>
          <a:p>
            <a:pPr lvl="1"/>
            <a:r>
              <a:rPr lang="en-US" sz="2200" dirty="0"/>
              <a:t>Reset Ordering</a:t>
            </a:r>
            <a:endParaRPr lang="en-US" sz="2200" dirty="0">
              <a:latin typeface="+mn-lt"/>
            </a:endParaRPr>
          </a:p>
          <a:p>
            <a:pPr>
              <a:spcBef>
                <a:spcPts val="400"/>
              </a:spcBef>
              <a:defRPr/>
            </a:pPr>
            <a:r>
              <a:rPr lang="en-US" sz="2600" dirty="0">
                <a:solidFill>
                  <a:srgbClr val="000000"/>
                </a:solidFill>
                <a:ea typeface="Times New Roman" panose="02020603050405020304" pitchFamily="18" charset="0"/>
              </a:rPr>
              <a:t>But there may occur another problem </a:t>
            </a:r>
            <a:r>
              <a:rPr lang="en-US" sz="2600" dirty="0">
                <a:effectLst/>
              </a:rPr>
              <a:t>which is not captured traditionally</a:t>
            </a:r>
          </a:p>
          <a:p>
            <a:pPr lvl="1"/>
            <a:r>
              <a:rPr lang="en-US" sz="2200" dirty="0"/>
              <a:t>It d</a:t>
            </a:r>
            <a:r>
              <a:rPr lang="en-US" sz="2200" dirty="0">
                <a:effectLst/>
              </a:rPr>
              <a:t>oes not represent two different asynchronous reset domains</a:t>
            </a:r>
          </a:p>
          <a:p>
            <a:pPr lvl="1"/>
            <a:r>
              <a:rPr lang="en-US" sz="2200" dirty="0"/>
              <a:t>Happens d</a:t>
            </a:r>
            <a:r>
              <a:rPr lang="en-US" sz="2200" dirty="0">
                <a:effectLst/>
              </a:rPr>
              <a:t>ue to transmitter reset's clock causing an asynchronous event</a:t>
            </a:r>
          </a:p>
          <a:p>
            <a:pPr lvl="1"/>
            <a:r>
              <a:rPr lang="en-US" sz="2200" dirty="0"/>
              <a:t>Known as issue due to soft reset</a:t>
            </a:r>
            <a:endParaRPr lang="en-US" sz="2200" dirty="0">
              <a:effectLst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C1C22B1-66DA-F730-AB29-AEF332E2F5EA}"/>
              </a:ext>
            </a:extLst>
          </p:cNvPr>
          <p:cNvSpPr txBox="1"/>
          <p:nvPr/>
        </p:nvSpPr>
        <p:spPr>
          <a:xfrm>
            <a:off x="8836025" y="6234500"/>
            <a:ext cx="2438400" cy="2655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518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 Reset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228600" algn="just">
              <a:spcBef>
                <a:spcPts val="0"/>
              </a:spcBef>
              <a:spcAft>
                <a:spcPts val="0"/>
              </a:spcAft>
            </a:pPr>
            <a:r>
              <a:rPr lang="en-US" sz="2600" dirty="0">
                <a:solidFill>
                  <a:srgbClr val="000000"/>
                </a:solidFill>
                <a:ea typeface="Times New Roman" panose="02020603050405020304" pitchFamily="18" charset="0"/>
              </a:rPr>
              <a:t>I</a:t>
            </a:r>
            <a:r>
              <a:rPr lang="en-US" sz="26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nternally generated reset</a:t>
            </a:r>
          </a:p>
          <a:p>
            <a:pPr marL="0" marR="0" indent="228600" algn="just">
              <a:spcBef>
                <a:spcPts val="0"/>
              </a:spcBef>
              <a:spcAft>
                <a:spcPts val="0"/>
              </a:spcAft>
            </a:pPr>
            <a:r>
              <a:rPr lang="en-US" sz="2600" dirty="0">
                <a:solidFill>
                  <a:srgbClr val="000000"/>
                </a:solidFill>
                <a:ea typeface="Times New Roman" panose="02020603050405020304" pitchFamily="18" charset="0"/>
              </a:rPr>
              <a:t>A</a:t>
            </a:r>
            <a:r>
              <a:rPr lang="en-US" sz="26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llows to reset a specific portion of the design without affecting the entire system</a:t>
            </a:r>
          </a:p>
          <a:p>
            <a:pPr marL="0" marR="0" indent="228600" algn="just">
              <a:spcBef>
                <a:spcPts val="0"/>
              </a:spcBef>
              <a:spcAft>
                <a:spcPts val="0"/>
              </a:spcAft>
            </a:pPr>
            <a:r>
              <a:rPr lang="en-US" sz="26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Common technique to test a specific area of the design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290F607-6A56-208D-BEA6-E8D000049C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006" y="3237224"/>
            <a:ext cx="4657401" cy="2402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6F607E3-A172-EBCE-F4C3-CAB0FFA77A36}"/>
              </a:ext>
            </a:extLst>
          </p:cNvPr>
          <p:cNvSpPr txBox="1"/>
          <p:nvPr/>
        </p:nvSpPr>
        <p:spPr>
          <a:xfrm>
            <a:off x="5640512" y="2974368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C1C22B1-66DA-F730-AB29-AEF332E2F5EA}"/>
              </a:ext>
            </a:extLst>
          </p:cNvPr>
          <p:cNvSpPr txBox="1"/>
          <p:nvPr/>
        </p:nvSpPr>
        <p:spPr>
          <a:xfrm>
            <a:off x="4648200" y="1676400"/>
            <a:ext cx="2438400" cy="2655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27283B8-5D15-ED4C-B2B7-A528C922D5DC}"/>
              </a:ext>
            </a:extLst>
          </p:cNvPr>
          <p:cNvSpPr txBox="1"/>
          <p:nvPr/>
        </p:nvSpPr>
        <p:spPr>
          <a:xfrm>
            <a:off x="6166100" y="3235948"/>
            <a:ext cx="4495800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abic Typesetting" panose="020F0502020204030204" pitchFamily="66" charset="-78"/>
              </a:rPr>
              <a:t>always @(posedge clk1 or </a:t>
            </a:r>
            <a:r>
              <a:rPr lang="en-US" sz="1800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abic Typesetting" panose="020F0502020204030204" pitchFamily="66" charset="-78"/>
              </a:rPr>
              <a:t>negedge</a:t>
            </a:r>
            <a:r>
              <a:rPr lang="en-US" sz="1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abic Typesetting" panose="020F0502020204030204" pitchFamily="66" charset="-78"/>
              </a:rPr>
              <a:t> rst1) 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Arial Narrow" panose="020B0606020202030204" pitchFamily="34" charset="0"/>
                <a:ea typeface="Times New Roman" panose="02020603050405020304" pitchFamily="18" charset="0"/>
                <a:cs typeface="Arabic Typesetting" panose="020F0502020204030204" pitchFamily="66" charset="-78"/>
              </a:rPr>
              <a:t>           </a:t>
            </a:r>
            <a:r>
              <a:rPr lang="en-US" sz="1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abic Typesetting" panose="020F0502020204030204" pitchFamily="66" charset="-78"/>
              </a:rPr>
              <a:t>if (!rst1) 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Arial Narrow" panose="020B0606020202030204" pitchFamily="34" charset="0"/>
                <a:ea typeface="Times New Roman" panose="02020603050405020304" pitchFamily="18" charset="0"/>
                <a:cs typeface="Arabic Typesetting" panose="020F0502020204030204" pitchFamily="66" charset="-78"/>
              </a:rPr>
              <a:t>               </a:t>
            </a:r>
            <a:r>
              <a:rPr lang="en-US" sz="1800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abic Typesetting" panose="020F0502020204030204" pitchFamily="66" charset="-78"/>
              </a:rPr>
              <a:t>SoftReg</a:t>
            </a:r>
            <a:r>
              <a:rPr lang="en-US" sz="1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abic Typesetting" panose="020F0502020204030204" pitchFamily="66" charset="-78"/>
              </a:rPr>
              <a:t> &lt;= 1'b0; 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Arial Narrow" panose="020B0606020202030204" pitchFamily="34" charset="0"/>
                <a:ea typeface="Times New Roman" panose="02020603050405020304" pitchFamily="18" charset="0"/>
                <a:cs typeface="Arabic Typesetting" panose="020F0502020204030204" pitchFamily="66" charset="-78"/>
              </a:rPr>
              <a:t>           </a:t>
            </a:r>
            <a:r>
              <a:rPr lang="en-US" sz="1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abic Typesetting" panose="020F0502020204030204" pitchFamily="66" charset="-78"/>
              </a:rPr>
              <a:t>else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Arial Narrow" panose="020B0606020202030204" pitchFamily="34" charset="0"/>
                <a:ea typeface="Times New Roman" panose="02020603050405020304" pitchFamily="18" charset="0"/>
                <a:cs typeface="Arabic Typesetting" panose="020F0502020204030204" pitchFamily="66" charset="-78"/>
              </a:rPr>
              <a:t>               </a:t>
            </a:r>
            <a:r>
              <a:rPr lang="en-US" sz="1800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abic Typesetting" panose="020F0502020204030204" pitchFamily="66" charset="-78"/>
              </a:rPr>
              <a:t>SoftReg</a:t>
            </a:r>
            <a:r>
              <a:rPr lang="en-US" sz="1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abic Typesetting" panose="020F0502020204030204" pitchFamily="66" charset="-78"/>
              </a:rPr>
              <a:t> &lt;= data1; 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abic Typesetting" panose="020F0502020204030204" pitchFamily="66" charset="-78"/>
              </a:rPr>
              <a:t>always @(posedge clk2 or </a:t>
            </a:r>
            <a:r>
              <a:rPr lang="en-US" sz="1800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abic Typesetting" panose="020F0502020204030204" pitchFamily="66" charset="-78"/>
              </a:rPr>
              <a:t>negedge</a:t>
            </a:r>
            <a:r>
              <a:rPr lang="en-US" sz="1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abic Typesetting" panose="020F0502020204030204" pitchFamily="66" charset="-78"/>
              </a:rPr>
              <a:t> </a:t>
            </a:r>
            <a:r>
              <a:rPr lang="en-US" sz="1800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abic Typesetting" panose="020F0502020204030204" pitchFamily="66" charset="-78"/>
              </a:rPr>
              <a:t>SoftReg</a:t>
            </a:r>
            <a:r>
              <a:rPr lang="en-US" sz="1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abic Typesetting" panose="020F0502020204030204" pitchFamily="66" charset="-78"/>
              </a:rPr>
              <a:t>) 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abic Typesetting" panose="020F0502020204030204" pitchFamily="66" charset="-78"/>
              </a:rPr>
              <a:t>                if (!</a:t>
            </a:r>
            <a:r>
              <a:rPr lang="en-US" sz="1800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abic Typesetting" panose="020F0502020204030204" pitchFamily="66" charset="-78"/>
              </a:rPr>
              <a:t>SoftReg</a:t>
            </a:r>
            <a:r>
              <a:rPr lang="en-US" sz="1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abic Typesetting" panose="020F0502020204030204" pitchFamily="66" charset="-78"/>
              </a:rPr>
              <a:t>) 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abic Typesetting" panose="020F0502020204030204" pitchFamily="66" charset="-78"/>
              </a:rPr>
              <a:t>                    Reg &lt;= 1'b0; 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abic Typesetting" panose="020F0502020204030204" pitchFamily="66" charset="-78"/>
              </a:rPr>
              <a:t>                else </a:t>
            </a:r>
          </a:p>
          <a:p>
            <a:pPr marL="0" indent="0">
              <a:buNone/>
            </a:pPr>
            <a:r>
              <a:rPr lang="en-US" sz="1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abic Typesetting" panose="020F0502020204030204" pitchFamily="66" charset="-78"/>
              </a:rPr>
              <a:t>                     Reg &lt;= data2;</a:t>
            </a:r>
            <a:endParaRPr lang="en-US" sz="1800" dirty="0">
              <a:latin typeface="Arial Narrow" panose="020B0606020202030204" pitchFamily="34" charset="0"/>
              <a:cs typeface="Arabic Typesetting" panose="020F0502020204030204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46754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Safe and Unsafe RDC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1"/>
            <a:ext cx="10972800" cy="4495800"/>
          </a:xfrm>
        </p:spPr>
        <p:txBody>
          <a:bodyPr>
            <a:noAutofit/>
          </a:bodyPr>
          <a:lstStyle/>
          <a:p>
            <a:pPr>
              <a:spcBef>
                <a:spcPts val="400"/>
              </a:spcBef>
            </a:pPr>
            <a:r>
              <a:rPr lang="en-US" sz="26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RDC path with </a:t>
            </a:r>
            <a:r>
              <a:rPr lang="en-US" sz="260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different asynchronous reset </a:t>
            </a:r>
            <a:r>
              <a:rPr lang="en-US" sz="26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domains on the transmitter and receiver does not conclude that the path is unsafe</a:t>
            </a:r>
          </a:p>
          <a:p>
            <a:pPr lvl="1">
              <a:spcBef>
                <a:spcPts val="400"/>
              </a:spcBef>
            </a:pPr>
            <a:r>
              <a:rPr lang="en-US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RDC path through the transmitter to the receiver register in which metastability can propagate is termed an unsafe path</a:t>
            </a:r>
          </a:p>
          <a:p>
            <a:pPr>
              <a:spcBef>
                <a:spcPts val="400"/>
              </a:spcBef>
            </a:pPr>
            <a:r>
              <a:rPr lang="en-US" sz="26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RDC  path having same asynchronous reset domains on the transmitter and receiver does not necessarily imply that it is a safe path</a:t>
            </a:r>
          </a:p>
          <a:p>
            <a:pPr lvl="1">
              <a:spcBef>
                <a:spcPts val="400"/>
              </a:spcBef>
            </a:pPr>
            <a:r>
              <a:rPr lang="en-US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RDC path through the transmitter to the receiver register in which no metastability can propagate is deemed to be safe path</a:t>
            </a:r>
          </a:p>
          <a:p>
            <a:pPr>
              <a:spcBef>
                <a:spcPts val="400"/>
              </a:spcBef>
            </a:pPr>
            <a:r>
              <a:rPr lang="en-US" sz="2600" dirty="0">
                <a:effectLst/>
                <a:ea typeface="Times New Roman" panose="02020603050405020304" pitchFamily="18" charset="0"/>
              </a:rPr>
              <a:t>Different soft resets in a design can induce metastability and cause unpredictable reset operations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6F607E3-A172-EBCE-F4C3-CAB0FFA77A36}"/>
              </a:ext>
            </a:extLst>
          </p:cNvPr>
          <p:cNvSpPr txBox="1"/>
          <p:nvPr/>
        </p:nvSpPr>
        <p:spPr>
          <a:xfrm>
            <a:off x="5640512" y="2974368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C1C22B1-66DA-F730-AB29-AEF332E2F5EA}"/>
              </a:ext>
            </a:extLst>
          </p:cNvPr>
          <p:cNvSpPr txBox="1"/>
          <p:nvPr/>
        </p:nvSpPr>
        <p:spPr>
          <a:xfrm>
            <a:off x="8836025" y="6234500"/>
            <a:ext cx="2438400" cy="2655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914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Design scenario-1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marR="0" indent="228600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Transmitter and receiver are driven by the same asynchronous reset domains</a:t>
            </a:r>
          </a:p>
          <a:p>
            <a:pPr marL="0" marR="0" indent="228600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T</a:t>
            </a:r>
            <a:r>
              <a:rPr lang="en-US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ransmitter register is driven by a soft reset from a different clock domain</a:t>
            </a:r>
          </a:p>
          <a:p>
            <a:pPr marL="0" marR="0" indent="228600">
              <a:spcBef>
                <a:spcPts val="0"/>
              </a:spcBef>
              <a:spcAft>
                <a:spcPts val="600"/>
              </a:spcAft>
            </a:pPr>
            <a:endParaRPr lang="en-US" sz="2600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0" marR="0" indent="228600">
              <a:spcBef>
                <a:spcPts val="0"/>
              </a:spcBef>
              <a:spcAft>
                <a:spcPts val="600"/>
              </a:spcAft>
            </a:pPr>
            <a:endParaRPr lang="en-US" sz="26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marL="0" marR="0" indent="228600">
              <a:spcBef>
                <a:spcPts val="0"/>
              </a:spcBef>
              <a:spcAft>
                <a:spcPts val="600"/>
              </a:spcAft>
            </a:pPr>
            <a:endParaRPr lang="en-US" sz="26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marL="0" marR="0" indent="228600">
              <a:spcBef>
                <a:spcPts val="0"/>
              </a:spcBef>
              <a:spcAft>
                <a:spcPts val="600"/>
              </a:spcAft>
            </a:pPr>
            <a:endParaRPr lang="en-US" sz="2600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0" marR="0" indent="228600">
              <a:spcBef>
                <a:spcPts val="0"/>
              </a:spcBef>
              <a:spcAft>
                <a:spcPts val="600"/>
              </a:spcAft>
            </a:pPr>
            <a:endParaRPr lang="en-US" sz="26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marL="0" marR="0" indent="228600">
              <a:spcBef>
                <a:spcPts val="0"/>
              </a:spcBef>
              <a:spcAft>
                <a:spcPts val="600"/>
              </a:spcAft>
            </a:pPr>
            <a:endParaRPr lang="en-US" sz="26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26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marL="0" marR="0" indent="228600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C</a:t>
            </a:r>
            <a:r>
              <a:rPr lang="en-US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hange at the input of the soft reset to the transmitter reset can cause an asynchronous assertion at the transmitter, which could cause metastability</a:t>
            </a:r>
          </a:p>
          <a:p>
            <a:pPr marL="0" marR="0" indent="228600">
              <a:spcBef>
                <a:spcPts val="0"/>
              </a:spcBef>
              <a:spcAft>
                <a:spcPts val="600"/>
              </a:spcAft>
            </a:pPr>
            <a:endParaRPr lang="en-US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© Accellera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8B820FFD-5868-4678-ACC2-C353669912D5}" type="slidenum">
              <a:rPr lang="en-US" smtClean="0"/>
              <a:pPr>
                <a:spcAft>
                  <a:spcPts val="600"/>
                </a:spcAft>
              </a:pPr>
              <a:t>7</a:t>
            </a:fld>
            <a:endParaRPr lang="en-US"/>
          </a:p>
        </p:txBody>
      </p:sp>
      <p:pic>
        <p:nvPicPr>
          <p:cNvPr id="5122" name="Picture 2" descr="A diagram of a computer&#10;&#10;Description automatically generated">
            <a:extLst>
              <a:ext uri="{FF2B5EF4-FFF2-40B4-BE49-F238E27FC236}">
                <a16:creationId xmlns:a16="http://schemas.microsoft.com/office/drawing/2014/main" id="{B54461E5-2128-F406-8979-979A68692C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34847" y="2293605"/>
            <a:ext cx="4561153" cy="237353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F8ECDD6-4E74-5D09-4E45-07AD1166260F}"/>
              </a:ext>
            </a:extLst>
          </p:cNvPr>
          <p:cNvSpPr txBox="1"/>
          <p:nvPr/>
        </p:nvSpPr>
        <p:spPr>
          <a:xfrm>
            <a:off x="6681339" y="2536448"/>
            <a:ext cx="3975814" cy="1785104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effectLst/>
                <a:latin typeface="+mn-lt"/>
                <a:ea typeface="Times New Roman" panose="02020603050405020304" pitchFamily="18" charset="0"/>
              </a:rPr>
              <a:t>data of </a:t>
            </a:r>
            <a:r>
              <a:rPr lang="en-US" sz="2200" dirty="0" err="1">
                <a:solidFill>
                  <a:schemeClr val="bg1"/>
                </a:solidFill>
                <a:effectLst/>
                <a:latin typeface="+mn-lt"/>
                <a:ea typeface="Times New Roman" panose="02020603050405020304" pitchFamily="18" charset="0"/>
              </a:rPr>
              <a:t>TxRstReg</a:t>
            </a:r>
            <a:r>
              <a:rPr lang="en-US" sz="2200" dirty="0">
                <a:solidFill>
                  <a:schemeClr val="bg1"/>
                </a:solidFill>
                <a:effectLst/>
                <a:latin typeface="+mn-lt"/>
                <a:ea typeface="Times New Roman" panose="02020603050405020304" pitchFamily="18" charset="0"/>
              </a:rPr>
              <a:t> can change in </a:t>
            </a:r>
            <a:r>
              <a:rPr lang="en-US" sz="2200" dirty="0" err="1">
                <a:solidFill>
                  <a:schemeClr val="bg1"/>
                </a:solidFill>
                <a:effectLst/>
                <a:latin typeface="+mn-lt"/>
                <a:ea typeface="Times New Roman" panose="02020603050405020304" pitchFamily="18" charset="0"/>
              </a:rPr>
              <a:t>clk</a:t>
            </a:r>
            <a:r>
              <a:rPr lang="en-US" sz="2200" dirty="0">
                <a:solidFill>
                  <a:schemeClr val="bg1"/>
                </a:solidFill>
                <a:effectLst/>
                <a:latin typeface="+mn-lt"/>
                <a:ea typeface="Times New Roman" panose="02020603050405020304" pitchFamily="18" charset="0"/>
              </a:rPr>
              <a:t> clock domain, which can lead to asynchronous assertion of Tx flop in the </a:t>
            </a:r>
            <a:r>
              <a:rPr lang="en-US" sz="2200" dirty="0" err="1">
                <a:solidFill>
                  <a:schemeClr val="bg1"/>
                </a:solidFill>
                <a:effectLst/>
                <a:latin typeface="+mn-lt"/>
                <a:ea typeface="Times New Roman" panose="02020603050405020304" pitchFamily="18" charset="0"/>
              </a:rPr>
              <a:t>rx_clk</a:t>
            </a:r>
            <a:r>
              <a:rPr lang="en-US" sz="2200" dirty="0">
                <a:solidFill>
                  <a:schemeClr val="bg1"/>
                </a:solidFill>
                <a:effectLst/>
                <a:latin typeface="+mn-lt"/>
                <a:ea typeface="Times New Roman" panose="02020603050405020304" pitchFamily="18" charset="0"/>
              </a:rPr>
              <a:t> clock domain – </a:t>
            </a:r>
            <a:r>
              <a:rPr lang="en-US" sz="2200" b="1" dirty="0">
                <a:solidFill>
                  <a:schemeClr val="bg1"/>
                </a:solidFill>
                <a:effectLst/>
                <a:latin typeface="+mn-lt"/>
                <a:ea typeface="Times New Roman" panose="02020603050405020304" pitchFamily="18" charset="0"/>
              </a:rPr>
              <a:t>UNSAFE PATH </a:t>
            </a:r>
            <a:endParaRPr lang="en-US" sz="22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8488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Design scenario-2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marR="0" indent="228600">
              <a:spcBef>
                <a:spcPts val="0"/>
              </a:spcBef>
              <a:spcAft>
                <a:spcPts val="600"/>
              </a:spcAft>
            </a:pPr>
            <a:r>
              <a:rPr lang="en-US" sz="3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Transmitter and receiver are driven by the same asynchronous reset domains</a:t>
            </a:r>
          </a:p>
          <a:p>
            <a:pPr marL="0" marR="0" indent="228600">
              <a:spcBef>
                <a:spcPts val="0"/>
              </a:spcBef>
              <a:spcAft>
                <a:spcPts val="600"/>
              </a:spcAft>
            </a:pPr>
            <a:r>
              <a:rPr lang="en-US" sz="3400" dirty="0">
                <a:solidFill>
                  <a:srgbClr val="000000"/>
                </a:solidFill>
                <a:ea typeface="Times New Roman" panose="02020603050405020304" pitchFamily="18" charset="0"/>
              </a:rPr>
              <a:t>T</a:t>
            </a:r>
            <a:r>
              <a:rPr lang="en-US" sz="3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ransmitter register is driven by a soft reset from a </a:t>
            </a:r>
            <a:r>
              <a:rPr lang="en-US" sz="3400" dirty="0">
                <a:solidFill>
                  <a:srgbClr val="000000"/>
                </a:solidFill>
                <a:ea typeface="Times New Roman" panose="02020603050405020304" pitchFamily="18" charset="0"/>
              </a:rPr>
              <a:t>same</a:t>
            </a:r>
            <a:r>
              <a:rPr lang="en-US" sz="3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clock domain</a:t>
            </a:r>
          </a:p>
          <a:p>
            <a:pPr marL="0" marR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34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marL="0" marR="0" indent="228600">
              <a:spcBef>
                <a:spcPts val="0"/>
              </a:spcBef>
              <a:spcAft>
                <a:spcPts val="600"/>
              </a:spcAft>
            </a:pPr>
            <a:endParaRPr lang="en-US" sz="3400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0" marR="0" indent="228600">
              <a:spcBef>
                <a:spcPts val="0"/>
              </a:spcBef>
              <a:spcAft>
                <a:spcPts val="600"/>
              </a:spcAft>
            </a:pPr>
            <a:endParaRPr lang="en-US" sz="34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marL="0" marR="0" indent="228600">
              <a:spcBef>
                <a:spcPts val="0"/>
              </a:spcBef>
              <a:spcAft>
                <a:spcPts val="600"/>
              </a:spcAft>
            </a:pPr>
            <a:endParaRPr lang="en-US" sz="34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marL="0" marR="0" indent="228600">
              <a:spcBef>
                <a:spcPts val="0"/>
              </a:spcBef>
              <a:spcAft>
                <a:spcPts val="600"/>
              </a:spcAft>
            </a:pPr>
            <a:endParaRPr lang="en-US" sz="3400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34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marL="0" marR="0" indent="228600">
              <a:spcBef>
                <a:spcPts val="0"/>
              </a:spcBef>
              <a:spcAft>
                <a:spcPts val="600"/>
              </a:spcAft>
            </a:pPr>
            <a:r>
              <a:rPr lang="en-US" sz="3400" dirty="0">
                <a:solidFill>
                  <a:srgbClr val="000000"/>
                </a:solidFill>
                <a:ea typeface="Times New Roman" panose="02020603050405020304" pitchFamily="18" charset="0"/>
              </a:rPr>
              <a:t>P</a:t>
            </a:r>
            <a:r>
              <a:rPr lang="en-US" sz="3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ath from reset of dff1 flop to the output of dff1 flop is not timed </a:t>
            </a:r>
          </a:p>
          <a:p>
            <a:pPr marL="0" marR="0" indent="228600">
              <a:spcBef>
                <a:spcPts val="0"/>
              </a:spcBef>
              <a:spcAft>
                <a:spcPts val="600"/>
              </a:spcAft>
            </a:pPr>
            <a:r>
              <a:rPr lang="en-US" sz="3400" dirty="0">
                <a:solidFill>
                  <a:srgbClr val="000000"/>
                </a:solidFill>
                <a:ea typeface="Times New Roman" panose="02020603050405020304" pitchFamily="18" charset="0"/>
              </a:rPr>
              <a:t>S</a:t>
            </a:r>
            <a:r>
              <a:rPr lang="en-US" sz="3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oft reset sync1 can cause a setup/hold violation for the dff2 flop and result in potential metastability</a:t>
            </a:r>
            <a:endParaRPr lang="en-US" sz="3400" dirty="0">
              <a:effectLst/>
              <a:ea typeface="Times New Roman" panose="02020603050405020304" pitchFamily="18" charset="0"/>
            </a:endParaRPr>
          </a:p>
          <a:p>
            <a:pPr marL="0" marR="0" indent="228600">
              <a:spcBef>
                <a:spcPts val="0"/>
              </a:spcBef>
              <a:spcAft>
                <a:spcPts val="600"/>
              </a:spcAft>
            </a:pPr>
            <a:endParaRPr lang="en-US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© Accellera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8B820FFD-5868-4678-ACC2-C353669912D5}" type="slidenum">
              <a:rPr lang="en-US" smtClean="0"/>
              <a:pPr>
                <a:spcAft>
                  <a:spcPts val="600"/>
                </a:spcAft>
              </a:pPr>
              <a:t>8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6F607E3-A172-EBCE-F4C3-CAB0FFA77A36}"/>
              </a:ext>
            </a:extLst>
          </p:cNvPr>
          <p:cNvSpPr txBox="1"/>
          <p:nvPr/>
        </p:nvSpPr>
        <p:spPr>
          <a:xfrm>
            <a:off x="5640512" y="2974368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C1C22B1-66DA-F730-AB29-AEF332E2F5EA}"/>
              </a:ext>
            </a:extLst>
          </p:cNvPr>
          <p:cNvSpPr txBox="1"/>
          <p:nvPr/>
        </p:nvSpPr>
        <p:spPr>
          <a:xfrm>
            <a:off x="4572000" y="1646702"/>
            <a:ext cx="2514600" cy="2655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ED29C99-E886-74A4-D6A7-5EDC255CBD9C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3133" y="2334803"/>
            <a:ext cx="4722688" cy="2188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EC401A1-91F2-01D4-294A-199B8F373B28}"/>
              </a:ext>
            </a:extLst>
          </p:cNvPr>
          <p:cNvSpPr txBox="1"/>
          <p:nvPr/>
        </p:nvSpPr>
        <p:spPr>
          <a:xfrm>
            <a:off x="7213600" y="2780772"/>
            <a:ext cx="2971800" cy="1107996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chemeClr val="bg1"/>
                </a:solidFill>
                <a:effectLst/>
                <a:latin typeface="+mn-lt"/>
                <a:ea typeface="Times New Roman" panose="02020603050405020304" pitchFamily="18" charset="0"/>
              </a:rPr>
              <a:t>SAFE PATH – </a:t>
            </a:r>
            <a:r>
              <a:rPr lang="en-US" sz="2200" dirty="0">
                <a:solidFill>
                  <a:schemeClr val="bg1"/>
                </a:solidFill>
                <a:effectLst/>
                <a:latin typeface="+mn-lt"/>
                <a:ea typeface="Times New Roman" panose="02020603050405020304" pitchFamily="18" charset="0"/>
              </a:rPr>
              <a:t>Need to confirm static timing analysis</a:t>
            </a:r>
            <a:endParaRPr lang="en-US" sz="22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05632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Design scenario-3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marR="0" indent="228600">
              <a:spcBef>
                <a:spcPts val="0"/>
              </a:spcBef>
              <a:spcAft>
                <a:spcPts val="600"/>
              </a:spcAft>
            </a:pPr>
            <a:r>
              <a:rPr lang="en-US" sz="37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Transmitter and receiver </a:t>
            </a:r>
            <a:r>
              <a:rPr lang="en-US" sz="3700" dirty="0">
                <a:solidFill>
                  <a:srgbClr val="000000"/>
                </a:solidFill>
                <a:ea typeface="Times New Roman" panose="02020603050405020304" pitchFamily="18" charset="0"/>
              </a:rPr>
              <a:t>- </a:t>
            </a:r>
            <a:r>
              <a:rPr lang="en-US" sz="37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driven by the different asynchronous reset domains</a:t>
            </a:r>
          </a:p>
          <a:p>
            <a:pPr marL="0" marR="0" indent="228600">
              <a:spcBef>
                <a:spcPts val="0"/>
              </a:spcBef>
              <a:spcAft>
                <a:spcPts val="600"/>
              </a:spcAft>
            </a:pPr>
            <a:r>
              <a:rPr lang="en-US" sz="3700" dirty="0">
                <a:solidFill>
                  <a:srgbClr val="000000"/>
                </a:solidFill>
                <a:ea typeface="Times New Roman" panose="02020603050405020304" pitchFamily="18" charset="0"/>
              </a:rPr>
              <a:t>T</a:t>
            </a:r>
            <a:r>
              <a:rPr lang="en-US" sz="37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ransmitter register is driven by a soft reset from a </a:t>
            </a:r>
            <a:r>
              <a:rPr lang="en-US" sz="3700" dirty="0">
                <a:solidFill>
                  <a:srgbClr val="000000"/>
                </a:solidFill>
                <a:ea typeface="Times New Roman" panose="02020603050405020304" pitchFamily="18" charset="0"/>
              </a:rPr>
              <a:t>same</a:t>
            </a:r>
            <a:r>
              <a:rPr lang="en-US" sz="37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clock domain</a:t>
            </a:r>
          </a:p>
          <a:p>
            <a:pPr marL="0" marR="0" indent="228600">
              <a:spcBef>
                <a:spcPts val="0"/>
              </a:spcBef>
              <a:spcAft>
                <a:spcPts val="600"/>
              </a:spcAft>
            </a:pPr>
            <a:endParaRPr lang="en-US" sz="2600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0" marR="0" indent="228600">
              <a:spcBef>
                <a:spcPts val="0"/>
              </a:spcBef>
              <a:spcAft>
                <a:spcPts val="600"/>
              </a:spcAft>
            </a:pPr>
            <a:endParaRPr lang="en-US" sz="26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marL="0" marR="0" indent="228600">
              <a:spcBef>
                <a:spcPts val="0"/>
              </a:spcBef>
              <a:spcAft>
                <a:spcPts val="600"/>
              </a:spcAft>
            </a:pPr>
            <a:endParaRPr lang="en-US" sz="26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marL="0" marR="0" indent="228600">
              <a:spcBef>
                <a:spcPts val="0"/>
              </a:spcBef>
              <a:spcAft>
                <a:spcPts val="600"/>
              </a:spcAft>
            </a:pPr>
            <a:endParaRPr lang="en-US" sz="2600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0" marR="0" indent="228600">
              <a:spcBef>
                <a:spcPts val="0"/>
              </a:spcBef>
              <a:spcAft>
                <a:spcPts val="600"/>
              </a:spcAft>
            </a:pPr>
            <a:endParaRPr lang="en-US" sz="26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26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marL="0" marR="0" indent="228600">
              <a:spcBef>
                <a:spcPts val="0"/>
              </a:spcBef>
              <a:spcAft>
                <a:spcPts val="600"/>
              </a:spcAft>
            </a:pPr>
            <a:endParaRPr lang="en-US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0" marR="0" indent="228600">
              <a:spcBef>
                <a:spcPts val="0"/>
              </a:spcBef>
              <a:spcAft>
                <a:spcPts val="600"/>
              </a:spcAft>
            </a:pPr>
            <a:r>
              <a:rPr lang="en-US" sz="3700" dirty="0">
                <a:solidFill>
                  <a:srgbClr val="000000"/>
                </a:solidFill>
                <a:ea typeface="Times New Roman" panose="02020603050405020304" pitchFamily="18" charset="0"/>
              </a:rPr>
              <a:t>C</a:t>
            </a:r>
            <a:r>
              <a:rPr lang="en-US" sz="37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hange at the input to the destination register when the transmitter reset is asserted is synchronous to the clock – no potential metastability</a:t>
            </a:r>
          </a:p>
          <a:p>
            <a:pPr marL="400050" lvl="1" indent="228600">
              <a:spcBef>
                <a:spcPts val="0"/>
              </a:spcBef>
              <a:spcAft>
                <a:spcPts val="600"/>
              </a:spcAft>
            </a:pPr>
            <a:r>
              <a:rPr lang="en-US" sz="31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Need to confirm that static timing analysis times the path from the soft reset through the transmitter flop to the receiver flop</a:t>
            </a:r>
          </a:p>
          <a:p>
            <a:pPr marL="0" marR="0" indent="228600">
              <a:spcBef>
                <a:spcPts val="0"/>
              </a:spcBef>
              <a:spcAft>
                <a:spcPts val="600"/>
              </a:spcAft>
            </a:pPr>
            <a:endParaRPr lang="en-US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© Accellera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8B820FFD-5868-4678-ACC2-C353669912D5}" type="slidenum">
              <a:rPr lang="en-US" smtClean="0"/>
              <a:pPr>
                <a:spcAft>
                  <a:spcPts val="600"/>
                </a:spcAft>
              </a:pPr>
              <a:t>9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6F607E3-A172-EBCE-F4C3-CAB0FFA77A36}"/>
              </a:ext>
            </a:extLst>
          </p:cNvPr>
          <p:cNvSpPr txBox="1"/>
          <p:nvPr/>
        </p:nvSpPr>
        <p:spPr>
          <a:xfrm>
            <a:off x="5640512" y="2974368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117BE7CD-9067-6534-028F-E151B3D453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2210" y="2221230"/>
            <a:ext cx="3818990" cy="1911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5759825-0CA7-3A4B-263B-31ADE64B3F1E}"/>
              </a:ext>
            </a:extLst>
          </p:cNvPr>
          <p:cNvSpPr txBox="1"/>
          <p:nvPr/>
        </p:nvSpPr>
        <p:spPr>
          <a:xfrm>
            <a:off x="6629400" y="2622808"/>
            <a:ext cx="2971800" cy="1107996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chemeClr val="bg1"/>
                </a:solidFill>
                <a:effectLst/>
                <a:latin typeface="+mn-lt"/>
                <a:ea typeface="Times New Roman" panose="02020603050405020304" pitchFamily="18" charset="0"/>
              </a:rPr>
              <a:t>SAFE PATH – </a:t>
            </a:r>
            <a:r>
              <a:rPr lang="en-US" sz="2200" dirty="0">
                <a:solidFill>
                  <a:schemeClr val="bg1"/>
                </a:solidFill>
                <a:effectLst/>
                <a:latin typeface="+mn-lt"/>
                <a:ea typeface="Times New Roman" panose="02020603050405020304" pitchFamily="18" charset="0"/>
              </a:rPr>
              <a:t>Need to confirm static timing analysis</a:t>
            </a:r>
            <a:endParaRPr lang="en-US" sz="22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1186643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C529A4D857314092F8987294A43FD3" ma:contentTypeVersion="0" ma:contentTypeDescription="Create a new document." ma:contentTypeScope="" ma:versionID="b3a40a446e339e50bd650e277a113f3f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91CAD78-C6F6-407D-A9D5-329355F07703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metadata/properties"/>
    <ds:schemaRef ds:uri="http://www.w3.org/XML/1998/namespace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171F2A1-2ACF-4A95-B48F-47B38B7131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1A855BF4-2A99-441B-9566-850307E4F0A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1056</Words>
  <Application>Microsoft Office PowerPoint</Application>
  <PresentationFormat>Widescreen</PresentationFormat>
  <Paragraphs>213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Arial Narrow</vt:lpstr>
      <vt:lpstr>Calibri</vt:lpstr>
      <vt:lpstr>Times New Roman</vt:lpstr>
      <vt:lpstr>Office Theme</vt:lpstr>
      <vt:lpstr>Techniques to identify reset metastability issues due to soft resets</vt:lpstr>
      <vt:lpstr>Contents</vt:lpstr>
      <vt:lpstr>Reset Domain Crossing (RDC)</vt:lpstr>
      <vt:lpstr>Handling RDC Issues</vt:lpstr>
      <vt:lpstr>Soft Reset</vt:lpstr>
      <vt:lpstr>Safe and Unsafe RDC</vt:lpstr>
      <vt:lpstr>Design scenario-1</vt:lpstr>
      <vt:lpstr>Design scenario-2</vt:lpstr>
      <vt:lpstr>Design scenario-3</vt:lpstr>
      <vt:lpstr>Proposed Methodology For RDC Verification</vt:lpstr>
      <vt:lpstr>Tackle Soft Reset Specific Metastability</vt:lpstr>
      <vt:lpstr>Results</vt:lpstr>
      <vt:lpstr>Results</vt:lpstr>
      <vt:lpstr>Conclusion</vt:lpstr>
      <vt:lpstr>References</vt:lpstr>
      <vt:lpstr>Thank You!</vt:lpstr>
      <vt:lpstr>Q and 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2011-11-23T07:37:04Z</dcterms:created>
  <dcterms:modified xsi:type="dcterms:W3CDTF">2023-08-31T08:37:22Z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0x0101004AC529A4D857314092F8987294A43FD3</vt:lpwstr>
  </property>
  <property fmtid="{D5CDD505-2E9C-101B-9397-08002B2CF9AE}" pid="3" name="MSIP_Label_6f75f480-7803-4ee9-bb54-84d0635fdbe7_Enabled">
    <vt:lpwstr>true</vt:lpwstr>
  </property>
  <property fmtid="{D5CDD505-2E9C-101B-9397-08002B2CF9AE}" pid="4" name="MSIP_Label_6f75f480-7803-4ee9-bb54-84d0635fdbe7_SetDate">
    <vt:lpwstr>2023-07-28T16:28:44Z</vt:lpwstr>
  </property>
  <property fmtid="{D5CDD505-2E9C-101B-9397-08002B2CF9AE}" pid="5" name="MSIP_Label_6f75f480-7803-4ee9-bb54-84d0635fdbe7_Method">
    <vt:lpwstr>Privileged</vt:lpwstr>
  </property>
  <property fmtid="{D5CDD505-2E9C-101B-9397-08002B2CF9AE}" pid="6" name="MSIP_Label_6f75f480-7803-4ee9-bb54-84d0635fdbe7_Name">
    <vt:lpwstr>unrestricted</vt:lpwstr>
  </property>
  <property fmtid="{D5CDD505-2E9C-101B-9397-08002B2CF9AE}" pid="7" name="MSIP_Label_6f75f480-7803-4ee9-bb54-84d0635fdbe7_SiteId">
    <vt:lpwstr>38ae3bcd-9579-4fd4-adda-b42e1495d55a</vt:lpwstr>
  </property>
  <property fmtid="{D5CDD505-2E9C-101B-9397-08002B2CF9AE}" pid="8" name="MSIP_Label_6f75f480-7803-4ee9-bb54-84d0635fdbe7_ActionId">
    <vt:lpwstr>38c0abd5-c799-45e9-985a-ca31d84c522b</vt:lpwstr>
  </property>
  <property fmtid="{D5CDD505-2E9C-101B-9397-08002B2CF9AE}" pid="9" name="MSIP_Label_6f75f480-7803-4ee9-bb54-84d0635fdbe7_ContentBits">
    <vt:lpwstr>0</vt:lpwstr>
  </property>
  <property fmtid="{D5CDD505-2E9C-101B-9397-08002B2CF9AE}" pid="10" name="Document_Confidentiality">
    <vt:lpwstr>Unrestricted</vt:lpwstr>
  </property>
</Properties>
</file>