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4"/>
  </p:notesMasterIdLst>
  <p:handoutMasterIdLst>
    <p:handoutMasterId r:id="rId25"/>
  </p:handoutMasterIdLst>
  <p:sldIdLst>
    <p:sldId id="501" r:id="rId5"/>
    <p:sldId id="506" r:id="rId6"/>
    <p:sldId id="502" r:id="rId7"/>
    <p:sldId id="897" r:id="rId8"/>
    <p:sldId id="507" r:id="rId9"/>
    <p:sldId id="508" r:id="rId10"/>
    <p:sldId id="836" r:id="rId11"/>
    <p:sldId id="510" r:id="rId12"/>
    <p:sldId id="945" r:id="rId13"/>
    <p:sldId id="944" r:id="rId14"/>
    <p:sldId id="829" r:id="rId15"/>
    <p:sldId id="503" r:id="rId16"/>
    <p:sldId id="513" r:id="rId17"/>
    <p:sldId id="519" r:id="rId18"/>
    <p:sldId id="834" r:id="rId19"/>
    <p:sldId id="514" r:id="rId20"/>
    <p:sldId id="399" r:id="rId21"/>
    <p:sldId id="505" r:id="rId22"/>
    <p:sldId id="946" r:id="rId23"/>
  </p:sldIdLst>
  <p:sldSz cx="12192000" cy="6858000"/>
  <p:notesSz cx="10048875" cy="6918325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pos="384" userDrawn="1">
          <p15:clr>
            <a:srgbClr val="A4A3A4"/>
          </p15:clr>
        </p15:guide>
        <p15:guide id="5" orient="horz" pos="2256" userDrawn="1">
          <p15:clr>
            <a:srgbClr val="A4A3A4"/>
          </p15:clr>
        </p15:guide>
        <p15:guide id="6" orient="horz" pos="3792" userDrawn="1">
          <p15:clr>
            <a:srgbClr val="A4A3A4"/>
          </p15:clr>
        </p15:guide>
        <p15:guide id="7" pos="528" userDrawn="1">
          <p15:clr>
            <a:srgbClr val="A4A3A4"/>
          </p15:clr>
        </p15:guide>
        <p15:guide id="8" orient="horz" pos="1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5D8A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85829" autoAdjust="0"/>
  </p:normalViewPr>
  <p:slideViewPr>
    <p:cSldViewPr>
      <p:cViewPr>
        <p:scale>
          <a:sx n="54" d="100"/>
          <a:sy n="54" d="100"/>
        </p:scale>
        <p:origin x="1072" y="52"/>
      </p:cViewPr>
      <p:guideLst>
        <p:guide orient="horz" pos="912"/>
        <p:guide pos="3840"/>
        <p:guide pos="7296"/>
        <p:guide pos="384"/>
        <p:guide orient="horz" pos="2256"/>
        <p:guide orient="horz" pos="3792"/>
        <p:guide pos="528"/>
        <p:guide orient="horz"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5E803-F475-4872-AF25-B49047D39C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D81AB1A-E137-4A07-ACCA-C35091C6FC1A}">
      <dgm:prSet custT="1"/>
      <dgm:spPr/>
      <dgm:t>
        <a:bodyPr/>
        <a:lstStyle/>
        <a:p>
          <a:r>
            <a:rPr lang="en-US" sz="2400" dirty="0"/>
            <a:t>Today’s Design Under Test (DUT)  verification is challenging</a:t>
          </a:r>
          <a:endParaRPr lang="en-IN" sz="2400" dirty="0"/>
        </a:p>
      </dgm:t>
    </dgm:pt>
    <dgm:pt modelId="{80B06270-8622-4F7F-8CD4-7117FAE3A464}" type="parTrans" cxnId="{02DA454E-84C0-4538-859E-88BC6746EDBD}">
      <dgm:prSet/>
      <dgm:spPr/>
      <dgm:t>
        <a:bodyPr/>
        <a:lstStyle/>
        <a:p>
          <a:endParaRPr lang="en-IN" sz="2400"/>
        </a:p>
      </dgm:t>
    </dgm:pt>
    <dgm:pt modelId="{3C138BBC-88C9-4830-B500-9BFE4A97E145}" type="sibTrans" cxnId="{02DA454E-84C0-4538-859E-88BC6746EDBD}">
      <dgm:prSet/>
      <dgm:spPr/>
      <dgm:t>
        <a:bodyPr/>
        <a:lstStyle/>
        <a:p>
          <a:endParaRPr lang="en-IN" sz="2400"/>
        </a:p>
      </dgm:t>
    </dgm:pt>
    <dgm:pt modelId="{B74272C6-5B58-4041-9D16-E45D1E01A7A4}">
      <dgm:prSet custT="1"/>
      <dgm:spPr/>
      <dgm:t>
        <a:bodyPr/>
        <a:lstStyle/>
        <a:p>
          <a:r>
            <a:rPr lang="en-US" sz="2400" dirty="0"/>
            <a:t>Complexity of these DUTs’ is increasing</a:t>
          </a:r>
          <a:endParaRPr lang="en-IN" sz="2400" dirty="0"/>
        </a:p>
      </dgm:t>
    </dgm:pt>
    <dgm:pt modelId="{F4A081F3-F0B4-4079-8DCF-A30AD0437079}" type="parTrans" cxnId="{B4A12D24-6203-4974-8199-EC31637D1CBF}">
      <dgm:prSet/>
      <dgm:spPr/>
      <dgm:t>
        <a:bodyPr/>
        <a:lstStyle/>
        <a:p>
          <a:endParaRPr lang="en-IN" sz="2400"/>
        </a:p>
      </dgm:t>
    </dgm:pt>
    <dgm:pt modelId="{2F78DE5E-5A64-4969-953C-0AA7AA7D382C}" type="sibTrans" cxnId="{B4A12D24-6203-4974-8199-EC31637D1CBF}">
      <dgm:prSet/>
      <dgm:spPr/>
      <dgm:t>
        <a:bodyPr/>
        <a:lstStyle/>
        <a:p>
          <a:endParaRPr lang="en-IN" sz="2400"/>
        </a:p>
      </dgm:t>
    </dgm:pt>
    <dgm:pt modelId="{9164DDE5-9312-4F2A-9539-02FDEA3C6D61}">
      <dgm:prSet custT="1"/>
      <dgm:spPr/>
      <dgm:t>
        <a:bodyPr/>
        <a:lstStyle/>
        <a:p>
          <a:r>
            <a:rPr lang="en-US" sz="2200" dirty="0"/>
            <a:t>State space explosion</a:t>
          </a:r>
          <a:endParaRPr lang="en-IN" sz="2200" dirty="0"/>
        </a:p>
      </dgm:t>
    </dgm:pt>
    <dgm:pt modelId="{369165B3-2B87-4B00-B0D6-B936179BECA8}" type="parTrans" cxnId="{70DA22A4-39A7-457A-8DFE-747741484F85}">
      <dgm:prSet/>
      <dgm:spPr/>
      <dgm:t>
        <a:bodyPr/>
        <a:lstStyle/>
        <a:p>
          <a:endParaRPr lang="en-IN" sz="2400"/>
        </a:p>
      </dgm:t>
    </dgm:pt>
    <dgm:pt modelId="{1D07357F-980C-47FA-955D-DB202E81E5C4}" type="sibTrans" cxnId="{70DA22A4-39A7-457A-8DFE-747741484F85}">
      <dgm:prSet/>
      <dgm:spPr/>
      <dgm:t>
        <a:bodyPr/>
        <a:lstStyle/>
        <a:p>
          <a:endParaRPr lang="en-IN" sz="2400"/>
        </a:p>
      </dgm:t>
    </dgm:pt>
    <dgm:pt modelId="{44647A91-A326-4ABA-A8D1-319324872CB2}">
      <dgm:prSet custT="1"/>
      <dgm:spPr/>
      <dgm:t>
        <a:bodyPr/>
        <a:lstStyle/>
        <a:p>
          <a:r>
            <a:rPr lang="en-US" sz="2200" dirty="0"/>
            <a:t>Design specifications constantly change </a:t>
          </a:r>
          <a:endParaRPr lang="en-IN" sz="2200" dirty="0"/>
        </a:p>
      </dgm:t>
    </dgm:pt>
    <dgm:pt modelId="{A3C02745-8D86-4CDC-BB8B-E182F46BD728}" type="parTrans" cxnId="{D5C2EB85-B2DA-42E3-96A8-9F104185F6CF}">
      <dgm:prSet/>
      <dgm:spPr/>
      <dgm:t>
        <a:bodyPr/>
        <a:lstStyle/>
        <a:p>
          <a:endParaRPr lang="en-IN" sz="2400"/>
        </a:p>
      </dgm:t>
    </dgm:pt>
    <dgm:pt modelId="{878E8D0A-1876-4E16-B030-06C11BA7AD18}" type="sibTrans" cxnId="{D5C2EB85-B2DA-42E3-96A8-9F104185F6CF}">
      <dgm:prSet/>
      <dgm:spPr/>
      <dgm:t>
        <a:bodyPr/>
        <a:lstStyle/>
        <a:p>
          <a:endParaRPr lang="en-IN" sz="2400"/>
        </a:p>
      </dgm:t>
    </dgm:pt>
    <dgm:pt modelId="{85A66409-547F-4A67-87AC-D233C993793C}">
      <dgm:prSet custT="1"/>
      <dgm:spPr/>
      <dgm:t>
        <a:bodyPr/>
        <a:lstStyle/>
        <a:p>
          <a:r>
            <a:rPr lang="en-US" sz="2400" dirty="0"/>
            <a:t>Verification of complex DUT poses several challenges</a:t>
          </a:r>
          <a:endParaRPr lang="en-IN" sz="2400" dirty="0"/>
        </a:p>
      </dgm:t>
    </dgm:pt>
    <dgm:pt modelId="{48F5DAE3-E76E-42D4-B9D3-F459EE3DED52}" type="parTrans" cxnId="{98BAF3F8-1C43-46CB-A7F5-F871C9D2E5B3}">
      <dgm:prSet/>
      <dgm:spPr/>
      <dgm:t>
        <a:bodyPr/>
        <a:lstStyle/>
        <a:p>
          <a:endParaRPr lang="en-IN" sz="2400"/>
        </a:p>
      </dgm:t>
    </dgm:pt>
    <dgm:pt modelId="{01C2F643-1034-4920-A446-6B0B929F0BB5}" type="sibTrans" cxnId="{98BAF3F8-1C43-46CB-A7F5-F871C9D2E5B3}">
      <dgm:prSet/>
      <dgm:spPr/>
      <dgm:t>
        <a:bodyPr/>
        <a:lstStyle/>
        <a:p>
          <a:endParaRPr lang="en-IN" sz="2400"/>
        </a:p>
      </dgm:t>
    </dgm:pt>
    <dgm:pt modelId="{F193C584-A2D8-43C9-8133-4D9CA26C8EE3}">
      <dgm:prSet custT="1"/>
      <dgm:spPr/>
      <dgm:t>
        <a:bodyPr/>
        <a:lstStyle/>
        <a:p>
          <a:r>
            <a:rPr lang="en-US" sz="2200" dirty="0"/>
            <a:t>Intricate Test Bench (TB) architecture</a:t>
          </a:r>
          <a:endParaRPr lang="en-IN" sz="2200" dirty="0"/>
        </a:p>
      </dgm:t>
    </dgm:pt>
    <dgm:pt modelId="{933C11B6-1260-4468-BC66-4B923845BCD4}" type="parTrans" cxnId="{DF6F465E-DE4F-43F4-9830-3377A3FC721F}">
      <dgm:prSet/>
      <dgm:spPr/>
      <dgm:t>
        <a:bodyPr/>
        <a:lstStyle/>
        <a:p>
          <a:endParaRPr lang="en-IN" sz="2400"/>
        </a:p>
      </dgm:t>
    </dgm:pt>
    <dgm:pt modelId="{068B2486-9AE4-4E40-881B-A502DDF49939}" type="sibTrans" cxnId="{DF6F465E-DE4F-43F4-9830-3377A3FC721F}">
      <dgm:prSet/>
      <dgm:spPr/>
      <dgm:t>
        <a:bodyPr/>
        <a:lstStyle/>
        <a:p>
          <a:endParaRPr lang="en-IN" sz="2400"/>
        </a:p>
      </dgm:t>
    </dgm:pt>
    <dgm:pt modelId="{86221946-79E3-426C-AE63-D4CDE04B9EEA}">
      <dgm:prSet custT="1"/>
      <dgm:spPr/>
      <dgm:t>
        <a:bodyPr/>
        <a:lstStyle/>
        <a:p>
          <a:r>
            <a:rPr lang="en-US" sz="2200" dirty="0"/>
            <a:t>Corner case bugs misses</a:t>
          </a:r>
          <a:endParaRPr lang="en-IN" sz="2200" dirty="0"/>
        </a:p>
      </dgm:t>
    </dgm:pt>
    <dgm:pt modelId="{FA0C1DF5-AF78-4563-A1B8-FD95EC3473F0}" type="parTrans" cxnId="{7C4CC61D-1693-477D-82A8-466688389200}">
      <dgm:prSet/>
      <dgm:spPr/>
      <dgm:t>
        <a:bodyPr/>
        <a:lstStyle/>
        <a:p>
          <a:endParaRPr lang="en-IN" sz="2400"/>
        </a:p>
      </dgm:t>
    </dgm:pt>
    <dgm:pt modelId="{100E92C6-A0C5-4212-8F3D-2CC2CBD18A59}" type="sibTrans" cxnId="{7C4CC61D-1693-477D-82A8-466688389200}">
      <dgm:prSet/>
      <dgm:spPr/>
      <dgm:t>
        <a:bodyPr/>
        <a:lstStyle/>
        <a:p>
          <a:endParaRPr lang="en-IN" sz="2400"/>
        </a:p>
      </dgm:t>
    </dgm:pt>
    <dgm:pt modelId="{18684FC1-58BA-40BD-9783-A7FF3479E653}">
      <dgm:prSet custT="1"/>
      <dgm:spPr/>
      <dgm:t>
        <a:bodyPr/>
        <a:lstStyle/>
        <a:p>
          <a:r>
            <a:rPr lang="en-IN" sz="2200" dirty="0"/>
            <a:t>Coverage scenario</a:t>
          </a:r>
        </a:p>
      </dgm:t>
    </dgm:pt>
    <dgm:pt modelId="{1E8D0207-1C1C-4926-8C27-6F0FC01617F8}" type="parTrans" cxnId="{488094C7-D981-4183-A9FC-540DC562613C}">
      <dgm:prSet/>
      <dgm:spPr/>
      <dgm:t>
        <a:bodyPr/>
        <a:lstStyle/>
        <a:p>
          <a:endParaRPr lang="en-IN" sz="2400"/>
        </a:p>
      </dgm:t>
    </dgm:pt>
    <dgm:pt modelId="{E83E7242-477E-4C31-B7FB-06FACF0DF8E3}" type="sibTrans" cxnId="{488094C7-D981-4183-A9FC-540DC562613C}">
      <dgm:prSet/>
      <dgm:spPr/>
      <dgm:t>
        <a:bodyPr/>
        <a:lstStyle/>
        <a:p>
          <a:endParaRPr lang="en-IN" sz="2400"/>
        </a:p>
      </dgm:t>
    </dgm:pt>
    <dgm:pt modelId="{E2BBBBC4-E602-4A6D-8897-87DBF8560050}">
      <dgm:prSet custT="1"/>
      <dgm:spPr/>
      <dgm:t>
        <a:bodyPr/>
        <a:lstStyle/>
        <a:p>
          <a:r>
            <a:rPr lang="en-US" sz="2400" dirty="0"/>
            <a:t>DV Quality is utmost critical</a:t>
          </a:r>
          <a:endParaRPr lang="en-IN" sz="2400" dirty="0"/>
        </a:p>
      </dgm:t>
    </dgm:pt>
    <dgm:pt modelId="{07CDE98B-C02E-4270-A2F0-B39733EA5912}" type="parTrans" cxnId="{F31F84A5-66E1-417D-955E-CA972DC54E65}">
      <dgm:prSet/>
      <dgm:spPr/>
      <dgm:t>
        <a:bodyPr/>
        <a:lstStyle/>
        <a:p>
          <a:endParaRPr lang="en-IN" sz="2400"/>
        </a:p>
      </dgm:t>
    </dgm:pt>
    <dgm:pt modelId="{111B9C85-F803-4925-A896-9D6CB0602FB8}" type="sibTrans" cxnId="{F31F84A5-66E1-417D-955E-CA972DC54E65}">
      <dgm:prSet/>
      <dgm:spPr/>
      <dgm:t>
        <a:bodyPr/>
        <a:lstStyle/>
        <a:p>
          <a:endParaRPr lang="en-IN" sz="2400"/>
        </a:p>
      </dgm:t>
    </dgm:pt>
    <dgm:pt modelId="{FE5ABCE5-6948-42AB-99E6-99E048F14124}">
      <dgm:prSet custT="1"/>
      <dgm:spPr/>
      <dgm:t>
        <a:bodyPr/>
        <a:lstStyle/>
        <a:p>
          <a:r>
            <a:rPr lang="en-IN" sz="2200" dirty="0"/>
            <a:t>DV automation is a MUST</a:t>
          </a:r>
        </a:p>
      </dgm:t>
    </dgm:pt>
    <dgm:pt modelId="{CB04F643-ACE1-4411-BB5C-EE98F5E7D865}" type="parTrans" cxnId="{4CAA50F5-3B8B-4A41-A8CC-FAD1E80F9C6C}">
      <dgm:prSet/>
      <dgm:spPr/>
      <dgm:t>
        <a:bodyPr/>
        <a:lstStyle/>
        <a:p>
          <a:endParaRPr lang="en-IN"/>
        </a:p>
      </dgm:t>
    </dgm:pt>
    <dgm:pt modelId="{26ABDC24-23D0-41FE-99B6-132E5987CA57}" type="sibTrans" cxnId="{4CAA50F5-3B8B-4A41-A8CC-FAD1E80F9C6C}">
      <dgm:prSet/>
      <dgm:spPr/>
      <dgm:t>
        <a:bodyPr/>
        <a:lstStyle/>
        <a:p>
          <a:endParaRPr lang="en-IN"/>
        </a:p>
      </dgm:t>
    </dgm:pt>
    <dgm:pt modelId="{8A3CBA9C-5BBE-4F86-A976-4D5A4BF719C4}">
      <dgm:prSet custT="1"/>
      <dgm:spPr/>
      <dgm:t>
        <a:bodyPr/>
        <a:lstStyle/>
        <a:p>
          <a:r>
            <a:rPr lang="en-US" sz="2200" dirty="0"/>
            <a:t>Combination of both simulation and FV techniques needed</a:t>
          </a:r>
          <a:endParaRPr lang="en-IN" sz="2200" dirty="0"/>
        </a:p>
      </dgm:t>
    </dgm:pt>
    <dgm:pt modelId="{BB29233D-E59C-44C7-A1CF-3DA9EE404FB0}" type="parTrans" cxnId="{7E1153DC-E19A-42A6-9954-BEC90C7E088E}">
      <dgm:prSet/>
      <dgm:spPr/>
      <dgm:t>
        <a:bodyPr/>
        <a:lstStyle/>
        <a:p>
          <a:endParaRPr lang="en-IN"/>
        </a:p>
      </dgm:t>
    </dgm:pt>
    <dgm:pt modelId="{569E6FBC-909B-4943-9B57-A9A6B6639AD2}" type="sibTrans" cxnId="{7E1153DC-E19A-42A6-9954-BEC90C7E088E}">
      <dgm:prSet/>
      <dgm:spPr/>
      <dgm:t>
        <a:bodyPr/>
        <a:lstStyle/>
        <a:p>
          <a:endParaRPr lang="en-IN"/>
        </a:p>
      </dgm:t>
    </dgm:pt>
    <dgm:pt modelId="{8156C177-5809-4EE2-83BF-BF011C708AE4}" type="pres">
      <dgm:prSet presAssocID="{0B45E803-F475-4872-AF25-B49047D39CCB}" presName="linear" presStyleCnt="0">
        <dgm:presLayoutVars>
          <dgm:dir/>
          <dgm:animLvl val="lvl"/>
          <dgm:resizeHandles val="exact"/>
        </dgm:presLayoutVars>
      </dgm:prSet>
      <dgm:spPr/>
    </dgm:pt>
    <dgm:pt modelId="{BEAC9B17-81A4-4E1B-9726-90DBA8041CFD}" type="pres">
      <dgm:prSet presAssocID="{0D81AB1A-E137-4A07-ACCA-C35091C6FC1A}" presName="parentLin" presStyleCnt="0"/>
      <dgm:spPr/>
    </dgm:pt>
    <dgm:pt modelId="{A0E8C615-B97B-4A06-823A-03F032367E07}" type="pres">
      <dgm:prSet presAssocID="{0D81AB1A-E137-4A07-ACCA-C35091C6FC1A}" presName="parentLeftMargin" presStyleLbl="node1" presStyleIdx="0" presStyleCnt="4"/>
      <dgm:spPr/>
    </dgm:pt>
    <dgm:pt modelId="{76608AB1-2D1F-475F-B756-05DF6A51C534}" type="pres">
      <dgm:prSet presAssocID="{0D81AB1A-E137-4A07-ACCA-C35091C6FC1A}" presName="parentText" presStyleLbl="node1" presStyleIdx="0" presStyleCnt="4" custScaleX="107937" custScaleY="106013">
        <dgm:presLayoutVars>
          <dgm:chMax val="0"/>
          <dgm:bulletEnabled val="1"/>
        </dgm:presLayoutVars>
      </dgm:prSet>
      <dgm:spPr/>
    </dgm:pt>
    <dgm:pt modelId="{C7EC8FCC-1406-4603-9FBB-7711C8FF8847}" type="pres">
      <dgm:prSet presAssocID="{0D81AB1A-E137-4A07-ACCA-C35091C6FC1A}" presName="negativeSpace" presStyleCnt="0"/>
      <dgm:spPr/>
    </dgm:pt>
    <dgm:pt modelId="{FDEDFD8D-BC1D-4C6F-A12C-A89FE96E6E70}" type="pres">
      <dgm:prSet presAssocID="{0D81AB1A-E137-4A07-ACCA-C35091C6FC1A}" presName="childText" presStyleLbl="conFgAcc1" presStyleIdx="0" presStyleCnt="4">
        <dgm:presLayoutVars>
          <dgm:bulletEnabled val="1"/>
        </dgm:presLayoutVars>
      </dgm:prSet>
      <dgm:spPr/>
    </dgm:pt>
    <dgm:pt modelId="{DD9432D5-C2E0-46FB-B519-892D3C5D765C}" type="pres">
      <dgm:prSet presAssocID="{3C138BBC-88C9-4830-B500-9BFE4A97E145}" presName="spaceBetweenRectangles" presStyleCnt="0"/>
      <dgm:spPr/>
    </dgm:pt>
    <dgm:pt modelId="{502B67DB-0733-4AD6-BD09-6496652CB1D7}" type="pres">
      <dgm:prSet presAssocID="{B74272C6-5B58-4041-9D16-E45D1E01A7A4}" presName="parentLin" presStyleCnt="0"/>
      <dgm:spPr/>
    </dgm:pt>
    <dgm:pt modelId="{609BF967-B062-4346-9B57-03F3E18C4C45}" type="pres">
      <dgm:prSet presAssocID="{B74272C6-5B58-4041-9D16-E45D1E01A7A4}" presName="parentLeftMargin" presStyleLbl="node1" presStyleIdx="0" presStyleCnt="4"/>
      <dgm:spPr/>
    </dgm:pt>
    <dgm:pt modelId="{99E83AC9-B646-48D5-9F48-94E19DD0E46B}" type="pres">
      <dgm:prSet presAssocID="{B74272C6-5B58-4041-9D16-E45D1E01A7A4}" presName="parentText" presStyleLbl="node1" presStyleIdx="1" presStyleCnt="4" custLinFactNeighborX="11111">
        <dgm:presLayoutVars>
          <dgm:chMax val="0"/>
          <dgm:bulletEnabled val="1"/>
        </dgm:presLayoutVars>
      </dgm:prSet>
      <dgm:spPr/>
    </dgm:pt>
    <dgm:pt modelId="{52CD4478-F82E-424B-9B8C-7732AE1EC66D}" type="pres">
      <dgm:prSet presAssocID="{B74272C6-5B58-4041-9D16-E45D1E01A7A4}" presName="negativeSpace" presStyleCnt="0"/>
      <dgm:spPr/>
    </dgm:pt>
    <dgm:pt modelId="{01CC5104-4107-4366-A0AD-A4A9BDB3BE04}" type="pres">
      <dgm:prSet presAssocID="{B74272C6-5B58-4041-9D16-E45D1E01A7A4}" presName="childText" presStyleLbl="conFgAcc1" presStyleIdx="1" presStyleCnt="4">
        <dgm:presLayoutVars>
          <dgm:bulletEnabled val="1"/>
        </dgm:presLayoutVars>
      </dgm:prSet>
      <dgm:spPr/>
    </dgm:pt>
    <dgm:pt modelId="{F362524C-3A0C-4E48-8F95-42FA3DB247CB}" type="pres">
      <dgm:prSet presAssocID="{2F78DE5E-5A64-4969-953C-0AA7AA7D382C}" presName="spaceBetweenRectangles" presStyleCnt="0"/>
      <dgm:spPr/>
    </dgm:pt>
    <dgm:pt modelId="{4B05E578-C309-4328-BE1A-1FE9538D2B88}" type="pres">
      <dgm:prSet presAssocID="{85A66409-547F-4A67-87AC-D233C993793C}" presName="parentLin" presStyleCnt="0"/>
      <dgm:spPr/>
    </dgm:pt>
    <dgm:pt modelId="{EE1DC7F2-CC79-48B8-8A28-5EC5F1727AB9}" type="pres">
      <dgm:prSet presAssocID="{85A66409-547F-4A67-87AC-D233C993793C}" presName="parentLeftMargin" presStyleLbl="node1" presStyleIdx="1" presStyleCnt="4"/>
      <dgm:spPr/>
    </dgm:pt>
    <dgm:pt modelId="{9851E3BD-1FC9-43C1-8D6E-076452F985C7}" type="pres">
      <dgm:prSet presAssocID="{85A66409-547F-4A67-87AC-D233C993793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10B4537-E730-45C2-BAE3-C55E0C555DA3}" type="pres">
      <dgm:prSet presAssocID="{85A66409-547F-4A67-87AC-D233C993793C}" presName="negativeSpace" presStyleCnt="0"/>
      <dgm:spPr/>
    </dgm:pt>
    <dgm:pt modelId="{7AF40878-29A3-46B5-9731-8A443A051045}" type="pres">
      <dgm:prSet presAssocID="{85A66409-547F-4A67-87AC-D233C993793C}" presName="childText" presStyleLbl="conFgAcc1" presStyleIdx="2" presStyleCnt="4">
        <dgm:presLayoutVars>
          <dgm:bulletEnabled val="1"/>
        </dgm:presLayoutVars>
      </dgm:prSet>
      <dgm:spPr/>
    </dgm:pt>
    <dgm:pt modelId="{62E3EAC6-8AF7-4CF8-B065-BAE6CCC64B3C}" type="pres">
      <dgm:prSet presAssocID="{01C2F643-1034-4920-A446-6B0B929F0BB5}" presName="spaceBetweenRectangles" presStyleCnt="0"/>
      <dgm:spPr/>
    </dgm:pt>
    <dgm:pt modelId="{A16A54A2-D337-4ABD-A6AF-3D1756971B0E}" type="pres">
      <dgm:prSet presAssocID="{E2BBBBC4-E602-4A6D-8897-87DBF8560050}" presName="parentLin" presStyleCnt="0"/>
      <dgm:spPr/>
    </dgm:pt>
    <dgm:pt modelId="{BCC490A4-E8BD-481B-A3F6-745999DC2A2F}" type="pres">
      <dgm:prSet presAssocID="{E2BBBBC4-E602-4A6D-8897-87DBF8560050}" presName="parentLeftMargin" presStyleLbl="node1" presStyleIdx="2" presStyleCnt="4"/>
      <dgm:spPr/>
    </dgm:pt>
    <dgm:pt modelId="{BA1C6223-EEB0-41EC-9983-4404CA2783A1}" type="pres">
      <dgm:prSet presAssocID="{E2BBBBC4-E602-4A6D-8897-87DBF856005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D439A94-CD3E-4FE4-A8E1-0DD9C3D7B1D5}" type="pres">
      <dgm:prSet presAssocID="{E2BBBBC4-E602-4A6D-8897-87DBF8560050}" presName="negativeSpace" presStyleCnt="0"/>
      <dgm:spPr/>
    </dgm:pt>
    <dgm:pt modelId="{805239C3-9A87-45F5-8C30-12F4E901AAAC}" type="pres">
      <dgm:prSet presAssocID="{E2BBBBC4-E602-4A6D-8897-87DBF856005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B9CCA01-08CA-49EF-8AEC-ACCD700DCB29}" type="presOf" srcId="{85A66409-547F-4A67-87AC-D233C993793C}" destId="{9851E3BD-1FC9-43C1-8D6E-076452F985C7}" srcOrd="1" destOrd="0" presId="urn:microsoft.com/office/officeart/2005/8/layout/list1"/>
    <dgm:cxn modelId="{0607071B-C73F-4471-BF0C-B34A91191ECF}" type="presOf" srcId="{85A66409-547F-4A67-87AC-D233C993793C}" destId="{EE1DC7F2-CC79-48B8-8A28-5EC5F1727AB9}" srcOrd="0" destOrd="0" presId="urn:microsoft.com/office/officeart/2005/8/layout/list1"/>
    <dgm:cxn modelId="{7C4CC61D-1693-477D-82A8-466688389200}" srcId="{85A66409-547F-4A67-87AC-D233C993793C}" destId="{86221946-79E3-426C-AE63-D4CDE04B9EEA}" srcOrd="1" destOrd="0" parTransId="{FA0C1DF5-AF78-4563-A1B8-FD95EC3473F0}" sibTransId="{100E92C6-A0C5-4212-8F3D-2CC2CBD18A59}"/>
    <dgm:cxn modelId="{B4A12D24-6203-4974-8199-EC31637D1CBF}" srcId="{0B45E803-F475-4872-AF25-B49047D39CCB}" destId="{B74272C6-5B58-4041-9D16-E45D1E01A7A4}" srcOrd="1" destOrd="0" parTransId="{F4A081F3-F0B4-4079-8DCF-A30AD0437079}" sibTransId="{2F78DE5E-5A64-4969-953C-0AA7AA7D382C}"/>
    <dgm:cxn modelId="{D606A42C-30C5-4329-91A1-087831C264C1}" type="presOf" srcId="{F193C584-A2D8-43C9-8133-4D9CA26C8EE3}" destId="{7AF40878-29A3-46B5-9731-8A443A051045}" srcOrd="0" destOrd="0" presId="urn:microsoft.com/office/officeart/2005/8/layout/list1"/>
    <dgm:cxn modelId="{1F80982E-29E4-4655-974A-5A781DBDB9B9}" type="presOf" srcId="{86221946-79E3-426C-AE63-D4CDE04B9EEA}" destId="{7AF40878-29A3-46B5-9731-8A443A051045}" srcOrd="0" destOrd="1" presId="urn:microsoft.com/office/officeart/2005/8/layout/list1"/>
    <dgm:cxn modelId="{DBC58538-DA3B-4A50-AE21-86FAB045D282}" type="presOf" srcId="{FE5ABCE5-6948-42AB-99E6-99E048F14124}" destId="{805239C3-9A87-45F5-8C30-12F4E901AAAC}" srcOrd="0" destOrd="0" presId="urn:microsoft.com/office/officeart/2005/8/layout/list1"/>
    <dgm:cxn modelId="{71DDD83A-DC76-4DC1-834F-FBA26DA30E78}" type="presOf" srcId="{9164DDE5-9312-4F2A-9539-02FDEA3C6D61}" destId="{01CC5104-4107-4366-A0AD-A4A9BDB3BE04}" srcOrd="0" destOrd="0" presId="urn:microsoft.com/office/officeart/2005/8/layout/list1"/>
    <dgm:cxn modelId="{DF6F465E-DE4F-43F4-9830-3377A3FC721F}" srcId="{85A66409-547F-4A67-87AC-D233C993793C}" destId="{F193C584-A2D8-43C9-8133-4D9CA26C8EE3}" srcOrd="0" destOrd="0" parTransId="{933C11B6-1260-4468-BC66-4B923845BCD4}" sibTransId="{068B2486-9AE4-4E40-881B-A502DDF49939}"/>
    <dgm:cxn modelId="{02DA454E-84C0-4538-859E-88BC6746EDBD}" srcId="{0B45E803-F475-4872-AF25-B49047D39CCB}" destId="{0D81AB1A-E137-4A07-ACCA-C35091C6FC1A}" srcOrd="0" destOrd="0" parTransId="{80B06270-8622-4F7F-8CD4-7117FAE3A464}" sibTransId="{3C138BBC-88C9-4830-B500-9BFE4A97E145}"/>
    <dgm:cxn modelId="{17D92071-554B-49BC-9F66-E5314522E08B}" type="presOf" srcId="{B74272C6-5B58-4041-9D16-E45D1E01A7A4}" destId="{99E83AC9-B646-48D5-9F48-94E19DD0E46B}" srcOrd="1" destOrd="0" presId="urn:microsoft.com/office/officeart/2005/8/layout/list1"/>
    <dgm:cxn modelId="{D5C2EB85-B2DA-42E3-96A8-9F104185F6CF}" srcId="{B74272C6-5B58-4041-9D16-E45D1E01A7A4}" destId="{44647A91-A326-4ABA-A8D1-319324872CB2}" srcOrd="1" destOrd="0" parTransId="{A3C02745-8D86-4CDC-BB8B-E182F46BD728}" sibTransId="{878E8D0A-1876-4E16-B030-06C11BA7AD18}"/>
    <dgm:cxn modelId="{98EA8F8E-17EB-48BB-80FA-0904C66A9DDF}" type="presOf" srcId="{B74272C6-5B58-4041-9D16-E45D1E01A7A4}" destId="{609BF967-B062-4346-9B57-03F3E18C4C45}" srcOrd="0" destOrd="0" presId="urn:microsoft.com/office/officeart/2005/8/layout/list1"/>
    <dgm:cxn modelId="{38E2F79B-F302-4AF1-8FCF-BD81DB72847A}" type="presOf" srcId="{0D81AB1A-E137-4A07-ACCA-C35091C6FC1A}" destId="{76608AB1-2D1F-475F-B756-05DF6A51C534}" srcOrd="1" destOrd="0" presId="urn:microsoft.com/office/officeart/2005/8/layout/list1"/>
    <dgm:cxn modelId="{85EE379F-7C3F-4B4D-BB63-CE882A7F0AA8}" type="presOf" srcId="{18684FC1-58BA-40BD-9783-A7FF3479E653}" destId="{7AF40878-29A3-46B5-9731-8A443A051045}" srcOrd="0" destOrd="2" presId="urn:microsoft.com/office/officeart/2005/8/layout/list1"/>
    <dgm:cxn modelId="{70DA22A4-39A7-457A-8DFE-747741484F85}" srcId="{B74272C6-5B58-4041-9D16-E45D1E01A7A4}" destId="{9164DDE5-9312-4F2A-9539-02FDEA3C6D61}" srcOrd="0" destOrd="0" parTransId="{369165B3-2B87-4B00-B0D6-B936179BECA8}" sibTransId="{1D07357F-980C-47FA-955D-DB202E81E5C4}"/>
    <dgm:cxn modelId="{F31F84A5-66E1-417D-955E-CA972DC54E65}" srcId="{0B45E803-F475-4872-AF25-B49047D39CCB}" destId="{E2BBBBC4-E602-4A6D-8897-87DBF8560050}" srcOrd="3" destOrd="0" parTransId="{07CDE98B-C02E-4270-A2F0-B39733EA5912}" sibTransId="{111B9C85-F803-4925-A896-9D6CB0602FB8}"/>
    <dgm:cxn modelId="{086561A7-8BC3-4885-80AE-46A166E55127}" type="presOf" srcId="{8A3CBA9C-5BBE-4F86-A976-4D5A4BF719C4}" destId="{FDEDFD8D-BC1D-4C6F-A12C-A89FE96E6E70}" srcOrd="0" destOrd="0" presId="urn:microsoft.com/office/officeart/2005/8/layout/list1"/>
    <dgm:cxn modelId="{9EB528B7-31F4-44F6-B8B2-02002EA7A3A2}" type="presOf" srcId="{0B45E803-F475-4872-AF25-B49047D39CCB}" destId="{8156C177-5809-4EE2-83BF-BF011C708AE4}" srcOrd="0" destOrd="0" presId="urn:microsoft.com/office/officeart/2005/8/layout/list1"/>
    <dgm:cxn modelId="{488094C7-D981-4183-A9FC-540DC562613C}" srcId="{85A66409-547F-4A67-87AC-D233C993793C}" destId="{18684FC1-58BA-40BD-9783-A7FF3479E653}" srcOrd="2" destOrd="0" parTransId="{1E8D0207-1C1C-4926-8C27-6F0FC01617F8}" sibTransId="{E83E7242-477E-4C31-B7FB-06FACF0DF8E3}"/>
    <dgm:cxn modelId="{7E1153DC-E19A-42A6-9954-BEC90C7E088E}" srcId="{0D81AB1A-E137-4A07-ACCA-C35091C6FC1A}" destId="{8A3CBA9C-5BBE-4F86-A976-4D5A4BF719C4}" srcOrd="0" destOrd="0" parTransId="{BB29233D-E59C-44C7-A1CF-3DA9EE404FB0}" sibTransId="{569E6FBC-909B-4943-9B57-A9A6B6639AD2}"/>
    <dgm:cxn modelId="{2233E2EB-676F-4049-A12B-019EEB2B4B6D}" type="presOf" srcId="{E2BBBBC4-E602-4A6D-8897-87DBF8560050}" destId="{BA1C6223-EEB0-41EC-9983-4404CA2783A1}" srcOrd="1" destOrd="0" presId="urn:microsoft.com/office/officeart/2005/8/layout/list1"/>
    <dgm:cxn modelId="{124B1AEE-D88E-4C3B-A503-FD17D76400DB}" type="presOf" srcId="{0D81AB1A-E137-4A07-ACCA-C35091C6FC1A}" destId="{A0E8C615-B97B-4A06-823A-03F032367E07}" srcOrd="0" destOrd="0" presId="urn:microsoft.com/office/officeart/2005/8/layout/list1"/>
    <dgm:cxn modelId="{C9216DEE-8A50-4A4E-94EE-28AF8B21221A}" type="presOf" srcId="{E2BBBBC4-E602-4A6D-8897-87DBF8560050}" destId="{BCC490A4-E8BD-481B-A3F6-745999DC2A2F}" srcOrd="0" destOrd="0" presId="urn:microsoft.com/office/officeart/2005/8/layout/list1"/>
    <dgm:cxn modelId="{4CAA50F5-3B8B-4A41-A8CC-FAD1E80F9C6C}" srcId="{E2BBBBC4-E602-4A6D-8897-87DBF8560050}" destId="{FE5ABCE5-6948-42AB-99E6-99E048F14124}" srcOrd="0" destOrd="0" parTransId="{CB04F643-ACE1-4411-BB5C-EE98F5E7D865}" sibTransId="{26ABDC24-23D0-41FE-99B6-132E5987CA57}"/>
    <dgm:cxn modelId="{1D7C87F6-D3F7-4B0A-B442-BA4680B5AD85}" type="presOf" srcId="{44647A91-A326-4ABA-A8D1-319324872CB2}" destId="{01CC5104-4107-4366-A0AD-A4A9BDB3BE04}" srcOrd="0" destOrd="1" presId="urn:microsoft.com/office/officeart/2005/8/layout/list1"/>
    <dgm:cxn modelId="{98BAF3F8-1C43-46CB-A7F5-F871C9D2E5B3}" srcId="{0B45E803-F475-4872-AF25-B49047D39CCB}" destId="{85A66409-547F-4A67-87AC-D233C993793C}" srcOrd="2" destOrd="0" parTransId="{48F5DAE3-E76E-42D4-B9D3-F459EE3DED52}" sibTransId="{01C2F643-1034-4920-A446-6B0B929F0BB5}"/>
    <dgm:cxn modelId="{65DB9659-78BD-4D04-8CD8-CE413B6619A9}" type="presParOf" srcId="{8156C177-5809-4EE2-83BF-BF011C708AE4}" destId="{BEAC9B17-81A4-4E1B-9726-90DBA8041CFD}" srcOrd="0" destOrd="0" presId="urn:microsoft.com/office/officeart/2005/8/layout/list1"/>
    <dgm:cxn modelId="{822CB397-3424-4386-98C0-01A7F7270878}" type="presParOf" srcId="{BEAC9B17-81A4-4E1B-9726-90DBA8041CFD}" destId="{A0E8C615-B97B-4A06-823A-03F032367E07}" srcOrd="0" destOrd="0" presId="urn:microsoft.com/office/officeart/2005/8/layout/list1"/>
    <dgm:cxn modelId="{BCBDB227-4F0A-4C25-AC50-DDF1A1A90721}" type="presParOf" srcId="{BEAC9B17-81A4-4E1B-9726-90DBA8041CFD}" destId="{76608AB1-2D1F-475F-B756-05DF6A51C534}" srcOrd="1" destOrd="0" presId="urn:microsoft.com/office/officeart/2005/8/layout/list1"/>
    <dgm:cxn modelId="{F0E0ABFB-E8D7-4A3C-A656-195A362B4E9A}" type="presParOf" srcId="{8156C177-5809-4EE2-83BF-BF011C708AE4}" destId="{C7EC8FCC-1406-4603-9FBB-7711C8FF8847}" srcOrd="1" destOrd="0" presId="urn:microsoft.com/office/officeart/2005/8/layout/list1"/>
    <dgm:cxn modelId="{7E73A6DA-9E09-46EE-AA48-31BCC70230F3}" type="presParOf" srcId="{8156C177-5809-4EE2-83BF-BF011C708AE4}" destId="{FDEDFD8D-BC1D-4C6F-A12C-A89FE96E6E70}" srcOrd="2" destOrd="0" presId="urn:microsoft.com/office/officeart/2005/8/layout/list1"/>
    <dgm:cxn modelId="{175CAE1B-9287-4D0B-85FC-5DACC0F9DCEA}" type="presParOf" srcId="{8156C177-5809-4EE2-83BF-BF011C708AE4}" destId="{DD9432D5-C2E0-46FB-B519-892D3C5D765C}" srcOrd="3" destOrd="0" presId="urn:microsoft.com/office/officeart/2005/8/layout/list1"/>
    <dgm:cxn modelId="{EA4C5B34-CF1F-4A41-B202-07DBDF6530B0}" type="presParOf" srcId="{8156C177-5809-4EE2-83BF-BF011C708AE4}" destId="{502B67DB-0733-4AD6-BD09-6496652CB1D7}" srcOrd="4" destOrd="0" presId="urn:microsoft.com/office/officeart/2005/8/layout/list1"/>
    <dgm:cxn modelId="{7079B14B-44B4-42EF-A3B0-298C044D202C}" type="presParOf" srcId="{502B67DB-0733-4AD6-BD09-6496652CB1D7}" destId="{609BF967-B062-4346-9B57-03F3E18C4C45}" srcOrd="0" destOrd="0" presId="urn:microsoft.com/office/officeart/2005/8/layout/list1"/>
    <dgm:cxn modelId="{D5C88FA6-47EB-45AB-B55F-50C4C1FD8196}" type="presParOf" srcId="{502B67DB-0733-4AD6-BD09-6496652CB1D7}" destId="{99E83AC9-B646-48D5-9F48-94E19DD0E46B}" srcOrd="1" destOrd="0" presId="urn:microsoft.com/office/officeart/2005/8/layout/list1"/>
    <dgm:cxn modelId="{1DE5B314-B27F-45BC-9BA9-F5DA9186CC92}" type="presParOf" srcId="{8156C177-5809-4EE2-83BF-BF011C708AE4}" destId="{52CD4478-F82E-424B-9B8C-7732AE1EC66D}" srcOrd="5" destOrd="0" presId="urn:microsoft.com/office/officeart/2005/8/layout/list1"/>
    <dgm:cxn modelId="{BCDC8D30-B231-4A2A-9FE1-848BA1F6A0AB}" type="presParOf" srcId="{8156C177-5809-4EE2-83BF-BF011C708AE4}" destId="{01CC5104-4107-4366-A0AD-A4A9BDB3BE04}" srcOrd="6" destOrd="0" presId="urn:microsoft.com/office/officeart/2005/8/layout/list1"/>
    <dgm:cxn modelId="{60C3543D-58E8-40C0-801D-31E14C552F2F}" type="presParOf" srcId="{8156C177-5809-4EE2-83BF-BF011C708AE4}" destId="{F362524C-3A0C-4E48-8F95-42FA3DB247CB}" srcOrd="7" destOrd="0" presId="urn:microsoft.com/office/officeart/2005/8/layout/list1"/>
    <dgm:cxn modelId="{F84F969E-5C1A-4906-9B8E-A86F5A9433AF}" type="presParOf" srcId="{8156C177-5809-4EE2-83BF-BF011C708AE4}" destId="{4B05E578-C309-4328-BE1A-1FE9538D2B88}" srcOrd="8" destOrd="0" presId="urn:microsoft.com/office/officeart/2005/8/layout/list1"/>
    <dgm:cxn modelId="{169DED0E-411A-470C-B102-CD5B56F25DBA}" type="presParOf" srcId="{4B05E578-C309-4328-BE1A-1FE9538D2B88}" destId="{EE1DC7F2-CC79-48B8-8A28-5EC5F1727AB9}" srcOrd="0" destOrd="0" presId="urn:microsoft.com/office/officeart/2005/8/layout/list1"/>
    <dgm:cxn modelId="{60B3CB96-003A-4CDD-8EA9-8EA89A550310}" type="presParOf" srcId="{4B05E578-C309-4328-BE1A-1FE9538D2B88}" destId="{9851E3BD-1FC9-43C1-8D6E-076452F985C7}" srcOrd="1" destOrd="0" presId="urn:microsoft.com/office/officeart/2005/8/layout/list1"/>
    <dgm:cxn modelId="{8FBF76D2-41ED-4F3C-A8F7-3E041081464E}" type="presParOf" srcId="{8156C177-5809-4EE2-83BF-BF011C708AE4}" destId="{710B4537-E730-45C2-BAE3-C55E0C555DA3}" srcOrd="9" destOrd="0" presId="urn:microsoft.com/office/officeart/2005/8/layout/list1"/>
    <dgm:cxn modelId="{D6EC4CB1-586B-4C14-9C90-DD305297CC68}" type="presParOf" srcId="{8156C177-5809-4EE2-83BF-BF011C708AE4}" destId="{7AF40878-29A3-46B5-9731-8A443A051045}" srcOrd="10" destOrd="0" presId="urn:microsoft.com/office/officeart/2005/8/layout/list1"/>
    <dgm:cxn modelId="{9C1DC21C-7F23-4ADD-9219-BCEA876930D8}" type="presParOf" srcId="{8156C177-5809-4EE2-83BF-BF011C708AE4}" destId="{62E3EAC6-8AF7-4CF8-B065-BAE6CCC64B3C}" srcOrd="11" destOrd="0" presId="urn:microsoft.com/office/officeart/2005/8/layout/list1"/>
    <dgm:cxn modelId="{B202B875-E3AC-42A8-B5F2-4BEAC6215E5C}" type="presParOf" srcId="{8156C177-5809-4EE2-83BF-BF011C708AE4}" destId="{A16A54A2-D337-4ABD-A6AF-3D1756971B0E}" srcOrd="12" destOrd="0" presId="urn:microsoft.com/office/officeart/2005/8/layout/list1"/>
    <dgm:cxn modelId="{F420905A-8E6D-468C-9376-127D838D5770}" type="presParOf" srcId="{A16A54A2-D337-4ABD-A6AF-3D1756971B0E}" destId="{BCC490A4-E8BD-481B-A3F6-745999DC2A2F}" srcOrd="0" destOrd="0" presId="urn:microsoft.com/office/officeart/2005/8/layout/list1"/>
    <dgm:cxn modelId="{DF40F0A3-8EB2-48AE-AC5E-52ED5B1E20B9}" type="presParOf" srcId="{A16A54A2-D337-4ABD-A6AF-3D1756971B0E}" destId="{BA1C6223-EEB0-41EC-9983-4404CA2783A1}" srcOrd="1" destOrd="0" presId="urn:microsoft.com/office/officeart/2005/8/layout/list1"/>
    <dgm:cxn modelId="{57887C75-F923-4C77-9AF8-DDCCA97994A7}" type="presParOf" srcId="{8156C177-5809-4EE2-83BF-BF011C708AE4}" destId="{7D439A94-CD3E-4FE4-A8E1-0DD9C3D7B1D5}" srcOrd="13" destOrd="0" presId="urn:microsoft.com/office/officeart/2005/8/layout/list1"/>
    <dgm:cxn modelId="{0C4917B8-98BD-4B49-BF4E-71208A651D56}" type="presParOf" srcId="{8156C177-5809-4EE2-83BF-BF011C708AE4}" destId="{805239C3-9A87-45F5-8C30-12F4E901AA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480B7-E760-4A82-AD41-EE492D9AB586}" type="doc">
      <dgm:prSet loTypeId="urn:microsoft.com/office/officeart/2005/8/layout/hProcess1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0B512126-9AB7-4D02-A762-0DA82A7E2527}">
      <dgm:prSet/>
      <dgm:spPr/>
      <dgm:t>
        <a:bodyPr/>
        <a:lstStyle/>
        <a:p>
          <a:r>
            <a:rPr lang="en-US" dirty="0"/>
            <a:t>Assertions are derived from the specifications</a:t>
          </a:r>
          <a:endParaRPr lang="en-IN" dirty="0"/>
        </a:p>
      </dgm:t>
    </dgm:pt>
    <dgm:pt modelId="{3AB14C8D-A47D-4803-A0C5-B34D6A2A342B}" type="parTrans" cxnId="{993E6B3D-832C-4E0D-A97E-CB46FCA9A705}">
      <dgm:prSet/>
      <dgm:spPr/>
      <dgm:t>
        <a:bodyPr/>
        <a:lstStyle/>
        <a:p>
          <a:endParaRPr lang="en-IN"/>
        </a:p>
      </dgm:t>
    </dgm:pt>
    <dgm:pt modelId="{D65677AD-214D-43AB-ABA1-4DD7FF1ED052}" type="sibTrans" cxnId="{993E6B3D-832C-4E0D-A97E-CB46FCA9A705}">
      <dgm:prSet/>
      <dgm:spPr/>
      <dgm:t>
        <a:bodyPr/>
        <a:lstStyle/>
        <a:p>
          <a:endParaRPr lang="en-IN"/>
        </a:p>
      </dgm:t>
    </dgm:pt>
    <dgm:pt modelId="{D2B4C65D-51D7-4EB4-A46F-B9A4B9ACE3EA}">
      <dgm:prSet/>
      <dgm:spPr/>
      <dgm:t>
        <a:bodyPr/>
        <a:lstStyle/>
        <a:p>
          <a:r>
            <a:rPr lang="en-US" dirty="0"/>
            <a:t>Specifications and Design undergo multiple changes during the execution</a:t>
          </a:r>
          <a:endParaRPr lang="en-IN" dirty="0"/>
        </a:p>
      </dgm:t>
    </dgm:pt>
    <dgm:pt modelId="{63BCA6C3-A557-4DD9-AE49-DB8D62A7AB4F}" type="parTrans" cxnId="{E3BC1993-6676-4C15-BE0F-8C626B4CC14E}">
      <dgm:prSet/>
      <dgm:spPr/>
      <dgm:t>
        <a:bodyPr/>
        <a:lstStyle/>
        <a:p>
          <a:endParaRPr lang="en-IN"/>
        </a:p>
      </dgm:t>
    </dgm:pt>
    <dgm:pt modelId="{9C11A0DA-AB10-4109-9B78-F2865F7FCDCC}" type="sibTrans" cxnId="{E3BC1993-6676-4C15-BE0F-8C626B4CC14E}">
      <dgm:prSet/>
      <dgm:spPr/>
      <dgm:t>
        <a:bodyPr/>
        <a:lstStyle/>
        <a:p>
          <a:endParaRPr lang="en-IN"/>
        </a:p>
      </dgm:t>
    </dgm:pt>
    <dgm:pt modelId="{2AC63F18-2B88-4D64-8288-A6C9B1F580B9}">
      <dgm:prSet/>
      <dgm:spPr/>
      <dgm:t>
        <a:bodyPr/>
        <a:lstStyle/>
        <a:p>
          <a:r>
            <a:rPr lang="en-US" dirty="0"/>
            <a:t>Assertion generation need to be automated to save repetitive efforts</a:t>
          </a:r>
          <a:endParaRPr lang="en-IN" dirty="0"/>
        </a:p>
      </dgm:t>
    </dgm:pt>
    <dgm:pt modelId="{D0FE52D5-56BB-4B91-AD50-3677D6BDC11F}" type="parTrans" cxnId="{7573F719-173A-4E72-A525-BCADBC00664F}">
      <dgm:prSet/>
      <dgm:spPr/>
      <dgm:t>
        <a:bodyPr/>
        <a:lstStyle/>
        <a:p>
          <a:endParaRPr lang="en-IN"/>
        </a:p>
      </dgm:t>
    </dgm:pt>
    <dgm:pt modelId="{B2ACEC2E-EFB6-410C-BCD6-B24AB1F0F4FE}" type="sibTrans" cxnId="{7573F719-173A-4E72-A525-BCADBC00664F}">
      <dgm:prSet/>
      <dgm:spPr/>
      <dgm:t>
        <a:bodyPr/>
        <a:lstStyle/>
        <a:p>
          <a:endParaRPr lang="en-IN"/>
        </a:p>
      </dgm:t>
    </dgm:pt>
    <dgm:pt modelId="{22554CC5-33B0-405E-B2C8-3DE90E91067D}">
      <dgm:prSet/>
      <dgm:spPr/>
      <dgm:t>
        <a:bodyPr/>
        <a:lstStyle/>
        <a:p>
          <a:r>
            <a:rPr lang="en-US" dirty="0"/>
            <a:t>Is Simulation coverage alone enough to do quality DV sign-off?</a:t>
          </a:r>
          <a:endParaRPr lang="en-IN" dirty="0"/>
        </a:p>
      </dgm:t>
    </dgm:pt>
    <dgm:pt modelId="{4FF45B7E-805A-46BF-95FD-18D1AC3F75F5}" type="parTrans" cxnId="{F47DCB4B-F7E6-48A1-99EA-F08E2DCA2DA0}">
      <dgm:prSet/>
      <dgm:spPr/>
      <dgm:t>
        <a:bodyPr/>
        <a:lstStyle/>
        <a:p>
          <a:endParaRPr lang="en-IN"/>
        </a:p>
      </dgm:t>
    </dgm:pt>
    <dgm:pt modelId="{77729EE0-B5A7-449F-B3BA-16D554D96920}" type="sibTrans" cxnId="{F47DCB4B-F7E6-48A1-99EA-F08E2DCA2DA0}">
      <dgm:prSet/>
      <dgm:spPr/>
      <dgm:t>
        <a:bodyPr/>
        <a:lstStyle/>
        <a:p>
          <a:endParaRPr lang="en-IN"/>
        </a:p>
      </dgm:t>
    </dgm:pt>
    <dgm:pt modelId="{020CA916-C82F-463E-A310-8F34620D2AEF}">
      <dgm:prSet/>
      <dgm:spPr/>
      <dgm:t>
        <a:bodyPr/>
        <a:lstStyle/>
        <a:p>
          <a:r>
            <a:rPr lang="en-US" dirty="0"/>
            <a:t>Can Formal Verification (FV) help to automate and verify exhaustively?</a:t>
          </a:r>
          <a:endParaRPr lang="en-IN" dirty="0"/>
        </a:p>
      </dgm:t>
    </dgm:pt>
    <dgm:pt modelId="{8D614247-9AEE-4D6A-A534-F86C4325B918}" type="parTrans" cxnId="{55DFC085-CCE9-4D1B-B119-072F565985BD}">
      <dgm:prSet/>
      <dgm:spPr/>
      <dgm:t>
        <a:bodyPr/>
        <a:lstStyle/>
        <a:p>
          <a:endParaRPr lang="en-IN"/>
        </a:p>
      </dgm:t>
    </dgm:pt>
    <dgm:pt modelId="{F8D45011-CAA6-434E-88E6-E04BA1DE69DC}" type="sibTrans" cxnId="{55DFC085-CCE9-4D1B-B119-072F565985BD}">
      <dgm:prSet/>
      <dgm:spPr/>
      <dgm:t>
        <a:bodyPr/>
        <a:lstStyle/>
        <a:p>
          <a:endParaRPr lang="en-IN"/>
        </a:p>
      </dgm:t>
    </dgm:pt>
    <dgm:pt modelId="{D29C21C2-7E8A-405D-B773-7F8500747B81}" type="pres">
      <dgm:prSet presAssocID="{33A480B7-E760-4A82-AD41-EE492D9AB586}" presName="Name0" presStyleCnt="0">
        <dgm:presLayoutVars>
          <dgm:dir/>
          <dgm:resizeHandles val="exact"/>
        </dgm:presLayoutVars>
      </dgm:prSet>
      <dgm:spPr/>
    </dgm:pt>
    <dgm:pt modelId="{5DF59516-C70F-4EF3-B71E-C91B699717BB}" type="pres">
      <dgm:prSet presAssocID="{33A480B7-E760-4A82-AD41-EE492D9AB586}" presName="arrow" presStyleLbl="bgShp" presStyleIdx="0" presStyleCnt="1"/>
      <dgm:spPr/>
    </dgm:pt>
    <dgm:pt modelId="{6DE144A7-5B6E-4B3A-AC9B-38C32390B989}" type="pres">
      <dgm:prSet presAssocID="{33A480B7-E760-4A82-AD41-EE492D9AB586}" presName="points" presStyleCnt="0"/>
      <dgm:spPr/>
    </dgm:pt>
    <dgm:pt modelId="{8A0F0FF3-ADAF-46F5-9BCC-AB1494E6E97C}" type="pres">
      <dgm:prSet presAssocID="{0B512126-9AB7-4D02-A762-0DA82A7E2527}" presName="compositeA" presStyleCnt="0"/>
      <dgm:spPr/>
    </dgm:pt>
    <dgm:pt modelId="{97B26548-0C62-4A59-A7DA-8C41DAB0B5EC}" type="pres">
      <dgm:prSet presAssocID="{0B512126-9AB7-4D02-A762-0DA82A7E2527}" presName="textA" presStyleLbl="revTx" presStyleIdx="0" presStyleCnt="5">
        <dgm:presLayoutVars>
          <dgm:bulletEnabled val="1"/>
        </dgm:presLayoutVars>
      </dgm:prSet>
      <dgm:spPr/>
    </dgm:pt>
    <dgm:pt modelId="{8DC4542F-4058-40A2-A947-BB321F24F098}" type="pres">
      <dgm:prSet presAssocID="{0B512126-9AB7-4D02-A762-0DA82A7E2527}" presName="circleA" presStyleLbl="node1" presStyleIdx="0" presStyleCnt="5"/>
      <dgm:spPr/>
    </dgm:pt>
    <dgm:pt modelId="{E82D9681-22AB-4EA7-98B6-2893D4AD4317}" type="pres">
      <dgm:prSet presAssocID="{0B512126-9AB7-4D02-A762-0DA82A7E2527}" presName="spaceA" presStyleCnt="0"/>
      <dgm:spPr/>
    </dgm:pt>
    <dgm:pt modelId="{2B32DDEA-133E-4EA6-8F64-F4AB270C5580}" type="pres">
      <dgm:prSet presAssocID="{D65677AD-214D-43AB-ABA1-4DD7FF1ED052}" presName="space" presStyleCnt="0"/>
      <dgm:spPr/>
    </dgm:pt>
    <dgm:pt modelId="{DA498DC0-EDCE-4299-8345-9D6C802B4B25}" type="pres">
      <dgm:prSet presAssocID="{D2B4C65D-51D7-4EB4-A46F-B9A4B9ACE3EA}" presName="compositeB" presStyleCnt="0"/>
      <dgm:spPr/>
    </dgm:pt>
    <dgm:pt modelId="{012AC00C-628F-430A-898C-0420719BC3C1}" type="pres">
      <dgm:prSet presAssocID="{D2B4C65D-51D7-4EB4-A46F-B9A4B9ACE3EA}" presName="textB" presStyleLbl="revTx" presStyleIdx="1" presStyleCnt="5">
        <dgm:presLayoutVars>
          <dgm:bulletEnabled val="1"/>
        </dgm:presLayoutVars>
      </dgm:prSet>
      <dgm:spPr/>
    </dgm:pt>
    <dgm:pt modelId="{2F46C7AF-AB19-44F8-9D8D-5A3D56D174A9}" type="pres">
      <dgm:prSet presAssocID="{D2B4C65D-51D7-4EB4-A46F-B9A4B9ACE3EA}" presName="circleB" presStyleLbl="node1" presStyleIdx="1" presStyleCnt="5"/>
      <dgm:spPr/>
    </dgm:pt>
    <dgm:pt modelId="{993C9C79-A801-49A8-9B4C-3188C0EBD6B8}" type="pres">
      <dgm:prSet presAssocID="{D2B4C65D-51D7-4EB4-A46F-B9A4B9ACE3EA}" presName="spaceB" presStyleCnt="0"/>
      <dgm:spPr/>
    </dgm:pt>
    <dgm:pt modelId="{5AE8FAA3-E399-43E6-9B82-D46B757F4A35}" type="pres">
      <dgm:prSet presAssocID="{9C11A0DA-AB10-4109-9B78-F2865F7FCDCC}" presName="space" presStyleCnt="0"/>
      <dgm:spPr/>
    </dgm:pt>
    <dgm:pt modelId="{99B999BE-A57F-42A6-990B-18372672C2CD}" type="pres">
      <dgm:prSet presAssocID="{2AC63F18-2B88-4D64-8288-A6C9B1F580B9}" presName="compositeA" presStyleCnt="0"/>
      <dgm:spPr/>
    </dgm:pt>
    <dgm:pt modelId="{5C312EDA-390C-4FB6-BC4F-D58975131CFB}" type="pres">
      <dgm:prSet presAssocID="{2AC63F18-2B88-4D64-8288-A6C9B1F580B9}" presName="textA" presStyleLbl="revTx" presStyleIdx="2" presStyleCnt="5">
        <dgm:presLayoutVars>
          <dgm:bulletEnabled val="1"/>
        </dgm:presLayoutVars>
      </dgm:prSet>
      <dgm:spPr/>
    </dgm:pt>
    <dgm:pt modelId="{730C04BE-130D-49E4-803A-F93DED29BD18}" type="pres">
      <dgm:prSet presAssocID="{2AC63F18-2B88-4D64-8288-A6C9B1F580B9}" presName="circleA" presStyleLbl="node1" presStyleIdx="2" presStyleCnt="5"/>
      <dgm:spPr/>
    </dgm:pt>
    <dgm:pt modelId="{D379A879-958F-40CC-BDC3-E5FC12F73C3C}" type="pres">
      <dgm:prSet presAssocID="{2AC63F18-2B88-4D64-8288-A6C9B1F580B9}" presName="spaceA" presStyleCnt="0"/>
      <dgm:spPr/>
    </dgm:pt>
    <dgm:pt modelId="{37B1C818-CBD4-463C-A380-9D0E75B74E96}" type="pres">
      <dgm:prSet presAssocID="{B2ACEC2E-EFB6-410C-BCD6-B24AB1F0F4FE}" presName="space" presStyleCnt="0"/>
      <dgm:spPr/>
    </dgm:pt>
    <dgm:pt modelId="{C26AE739-FA2B-458E-84DB-0DD1F385651E}" type="pres">
      <dgm:prSet presAssocID="{22554CC5-33B0-405E-B2C8-3DE90E91067D}" presName="compositeB" presStyleCnt="0"/>
      <dgm:spPr/>
    </dgm:pt>
    <dgm:pt modelId="{D1E26DAB-F2D5-450E-BF48-21AB6B450EFD}" type="pres">
      <dgm:prSet presAssocID="{22554CC5-33B0-405E-B2C8-3DE90E91067D}" presName="textB" presStyleLbl="revTx" presStyleIdx="3" presStyleCnt="5">
        <dgm:presLayoutVars>
          <dgm:bulletEnabled val="1"/>
        </dgm:presLayoutVars>
      </dgm:prSet>
      <dgm:spPr/>
    </dgm:pt>
    <dgm:pt modelId="{A6327555-4B5B-414D-B1C6-16B612F7A665}" type="pres">
      <dgm:prSet presAssocID="{22554CC5-33B0-405E-B2C8-3DE90E91067D}" presName="circleB" presStyleLbl="node1" presStyleIdx="3" presStyleCnt="5"/>
      <dgm:spPr/>
    </dgm:pt>
    <dgm:pt modelId="{2AC0CF48-FAAE-4348-9A48-F14DB4DEA63E}" type="pres">
      <dgm:prSet presAssocID="{22554CC5-33B0-405E-B2C8-3DE90E91067D}" presName="spaceB" presStyleCnt="0"/>
      <dgm:spPr/>
    </dgm:pt>
    <dgm:pt modelId="{5941CCDF-1D29-4913-9C02-02BD3DDB74B1}" type="pres">
      <dgm:prSet presAssocID="{77729EE0-B5A7-449F-B3BA-16D554D96920}" presName="space" presStyleCnt="0"/>
      <dgm:spPr/>
    </dgm:pt>
    <dgm:pt modelId="{BF94111D-B5A4-4522-9CBD-D1DA43B562C7}" type="pres">
      <dgm:prSet presAssocID="{020CA916-C82F-463E-A310-8F34620D2AEF}" presName="compositeA" presStyleCnt="0"/>
      <dgm:spPr/>
    </dgm:pt>
    <dgm:pt modelId="{2EE89BB5-1029-40C4-99DA-D4D3B672389F}" type="pres">
      <dgm:prSet presAssocID="{020CA916-C82F-463E-A310-8F34620D2AEF}" presName="textA" presStyleLbl="revTx" presStyleIdx="4" presStyleCnt="5">
        <dgm:presLayoutVars>
          <dgm:bulletEnabled val="1"/>
        </dgm:presLayoutVars>
      </dgm:prSet>
      <dgm:spPr/>
    </dgm:pt>
    <dgm:pt modelId="{11990084-D259-4BEE-BE40-FF66BB0C2835}" type="pres">
      <dgm:prSet presAssocID="{020CA916-C82F-463E-A310-8F34620D2AEF}" presName="circleA" presStyleLbl="node1" presStyleIdx="4" presStyleCnt="5"/>
      <dgm:spPr/>
    </dgm:pt>
    <dgm:pt modelId="{2916ED4B-822C-4484-885A-79BDF372F109}" type="pres">
      <dgm:prSet presAssocID="{020CA916-C82F-463E-A310-8F34620D2AEF}" presName="spaceA" presStyleCnt="0"/>
      <dgm:spPr/>
    </dgm:pt>
  </dgm:ptLst>
  <dgm:cxnLst>
    <dgm:cxn modelId="{7573F719-173A-4E72-A525-BCADBC00664F}" srcId="{33A480B7-E760-4A82-AD41-EE492D9AB586}" destId="{2AC63F18-2B88-4D64-8288-A6C9B1F580B9}" srcOrd="2" destOrd="0" parTransId="{D0FE52D5-56BB-4B91-AD50-3677D6BDC11F}" sibTransId="{B2ACEC2E-EFB6-410C-BCD6-B24AB1F0F4FE}"/>
    <dgm:cxn modelId="{993E6B3D-832C-4E0D-A97E-CB46FCA9A705}" srcId="{33A480B7-E760-4A82-AD41-EE492D9AB586}" destId="{0B512126-9AB7-4D02-A762-0DA82A7E2527}" srcOrd="0" destOrd="0" parTransId="{3AB14C8D-A47D-4803-A0C5-B34D6A2A342B}" sibTransId="{D65677AD-214D-43AB-ABA1-4DD7FF1ED052}"/>
    <dgm:cxn modelId="{F47DCB4B-F7E6-48A1-99EA-F08E2DCA2DA0}" srcId="{33A480B7-E760-4A82-AD41-EE492D9AB586}" destId="{22554CC5-33B0-405E-B2C8-3DE90E91067D}" srcOrd="3" destOrd="0" parTransId="{4FF45B7E-805A-46BF-95FD-18D1AC3F75F5}" sibTransId="{77729EE0-B5A7-449F-B3BA-16D554D96920}"/>
    <dgm:cxn modelId="{8BD77852-23B0-42F7-B176-578A8DBDFAAA}" type="presOf" srcId="{0B512126-9AB7-4D02-A762-0DA82A7E2527}" destId="{97B26548-0C62-4A59-A7DA-8C41DAB0B5EC}" srcOrd="0" destOrd="0" presId="urn:microsoft.com/office/officeart/2005/8/layout/hProcess11"/>
    <dgm:cxn modelId="{55DFC085-CCE9-4D1B-B119-072F565985BD}" srcId="{33A480B7-E760-4A82-AD41-EE492D9AB586}" destId="{020CA916-C82F-463E-A310-8F34620D2AEF}" srcOrd="4" destOrd="0" parTransId="{8D614247-9AEE-4D6A-A534-F86C4325B918}" sibTransId="{F8D45011-CAA6-434E-88E6-E04BA1DE69DC}"/>
    <dgm:cxn modelId="{E3BC1993-6676-4C15-BE0F-8C626B4CC14E}" srcId="{33A480B7-E760-4A82-AD41-EE492D9AB586}" destId="{D2B4C65D-51D7-4EB4-A46F-B9A4B9ACE3EA}" srcOrd="1" destOrd="0" parTransId="{63BCA6C3-A557-4DD9-AE49-DB8D62A7AB4F}" sibTransId="{9C11A0DA-AB10-4109-9B78-F2865F7FCDCC}"/>
    <dgm:cxn modelId="{9AA76195-DCCC-4FA1-8D96-8A76733E2E8D}" type="presOf" srcId="{020CA916-C82F-463E-A310-8F34620D2AEF}" destId="{2EE89BB5-1029-40C4-99DA-D4D3B672389F}" srcOrd="0" destOrd="0" presId="urn:microsoft.com/office/officeart/2005/8/layout/hProcess11"/>
    <dgm:cxn modelId="{5EFFC89B-0681-49DE-B7DF-FCED75D4C632}" type="presOf" srcId="{33A480B7-E760-4A82-AD41-EE492D9AB586}" destId="{D29C21C2-7E8A-405D-B773-7F8500747B81}" srcOrd="0" destOrd="0" presId="urn:microsoft.com/office/officeart/2005/8/layout/hProcess11"/>
    <dgm:cxn modelId="{9D326CA5-E0ED-44FE-8E8E-0890C350A547}" type="presOf" srcId="{D2B4C65D-51D7-4EB4-A46F-B9A4B9ACE3EA}" destId="{012AC00C-628F-430A-898C-0420719BC3C1}" srcOrd="0" destOrd="0" presId="urn:microsoft.com/office/officeart/2005/8/layout/hProcess11"/>
    <dgm:cxn modelId="{1C259FAA-C365-416D-BBAB-C1F834238B53}" type="presOf" srcId="{22554CC5-33B0-405E-B2C8-3DE90E91067D}" destId="{D1E26DAB-F2D5-450E-BF48-21AB6B450EFD}" srcOrd="0" destOrd="0" presId="urn:microsoft.com/office/officeart/2005/8/layout/hProcess11"/>
    <dgm:cxn modelId="{6E5147F8-4AC0-40BF-AC44-7AF54061CD3A}" type="presOf" srcId="{2AC63F18-2B88-4D64-8288-A6C9B1F580B9}" destId="{5C312EDA-390C-4FB6-BC4F-D58975131CFB}" srcOrd="0" destOrd="0" presId="urn:microsoft.com/office/officeart/2005/8/layout/hProcess11"/>
    <dgm:cxn modelId="{0D24EDA9-777B-477F-B23A-AB9E3526D6FC}" type="presParOf" srcId="{D29C21C2-7E8A-405D-B773-7F8500747B81}" destId="{5DF59516-C70F-4EF3-B71E-C91B699717BB}" srcOrd="0" destOrd="0" presId="urn:microsoft.com/office/officeart/2005/8/layout/hProcess11"/>
    <dgm:cxn modelId="{AD6A99C2-2A84-4C98-A899-C77B1F44F569}" type="presParOf" srcId="{D29C21C2-7E8A-405D-B773-7F8500747B81}" destId="{6DE144A7-5B6E-4B3A-AC9B-38C32390B989}" srcOrd="1" destOrd="0" presId="urn:microsoft.com/office/officeart/2005/8/layout/hProcess11"/>
    <dgm:cxn modelId="{C7E8D0F9-67CA-4187-B582-FDE29CB673C9}" type="presParOf" srcId="{6DE144A7-5B6E-4B3A-AC9B-38C32390B989}" destId="{8A0F0FF3-ADAF-46F5-9BCC-AB1494E6E97C}" srcOrd="0" destOrd="0" presId="urn:microsoft.com/office/officeart/2005/8/layout/hProcess11"/>
    <dgm:cxn modelId="{234E8B62-841E-4A65-9E3C-8DE8A3DD5AA1}" type="presParOf" srcId="{8A0F0FF3-ADAF-46F5-9BCC-AB1494E6E97C}" destId="{97B26548-0C62-4A59-A7DA-8C41DAB0B5EC}" srcOrd="0" destOrd="0" presId="urn:microsoft.com/office/officeart/2005/8/layout/hProcess11"/>
    <dgm:cxn modelId="{1807E0D4-D9E3-4D75-B453-F5A0EFD0DAAB}" type="presParOf" srcId="{8A0F0FF3-ADAF-46F5-9BCC-AB1494E6E97C}" destId="{8DC4542F-4058-40A2-A947-BB321F24F098}" srcOrd="1" destOrd="0" presId="urn:microsoft.com/office/officeart/2005/8/layout/hProcess11"/>
    <dgm:cxn modelId="{F4C5DF39-310F-439D-B9A9-B97DB5EB0AA8}" type="presParOf" srcId="{8A0F0FF3-ADAF-46F5-9BCC-AB1494E6E97C}" destId="{E82D9681-22AB-4EA7-98B6-2893D4AD4317}" srcOrd="2" destOrd="0" presId="urn:microsoft.com/office/officeart/2005/8/layout/hProcess11"/>
    <dgm:cxn modelId="{28E12802-B169-43C3-89D5-6EAA15D53228}" type="presParOf" srcId="{6DE144A7-5B6E-4B3A-AC9B-38C32390B989}" destId="{2B32DDEA-133E-4EA6-8F64-F4AB270C5580}" srcOrd="1" destOrd="0" presId="urn:microsoft.com/office/officeart/2005/8/layout/hProcess11"/>
    <dgm:cxn modelId="{DD6D2780-DB60-4730-B79B-5DD5D04179D8}" type="presParOf" srcId="{6DE144A7-5B6E-4B3A-AC9B-38C32390B989}" destId="{DA498DC0-EDCE-4299-8345-9D6C802B4B25}" srcOrd="2" destOrd="0" presId="urn:microsoft.com/office/officeart/2005/8/layout/hProcess11"/>
    <dgm:cxn modelId="{B9E50AF9-620C-4308-B958-017E6E6761E9}" type="presParOf" srcId="{DA498DC0-EDCE-4299-8345-9D6C802B4B25}" destId="{012AC00C-628F-430A-898C-0420719BC3C1}" srcOrd="0" destOrd="0" presId="urn:microsoft.com/office/officeart/2005/8/layout/hProcess11"/>
    <dgm:cxn modelId="{E16F4CAD-7D11-4BF1-A328-BF852AC0CD53}" type="presParOf" srcId="{DA498DC0-EDCE-4299-8345-9D6C802B4B25}" destId="{2F46C7AF-AB19-44F8-9D8D-5A3D56D174A9}" srcOrd="1" destOrd="0" presId="urn:microsoft.com/office/officeart/2005/8/layout/hProcess11"/>
    <dgm:cxn modelId="{D2167209-2C26-49B3-997A-F9280A19A1DB}" type="presParOf" srcId="{DA498DC0-EDCE-4299-8345-9D6C802B4B25}" destId="{993C9C79-A801-49A8-9B4C-3188C0EBD6B8}" srcOrd="2" destOrd="0" presId="urn:microsoft.com/office/officeart/2005/8/layout/hProcess11"/>
    <dgm:cxn modelId="{73351284-0FBB-43F1-B1B7-8F7C1650B12C}" type="presParOf" srcId="{6DE144A7-5B6E-4B3A-AC9B-38C32390B989}" destId="{5AE8FAA3-E399-43E6-9B82-D46B757F4A35}" srcOrd="3" destOrd="0" presId="urn:microsoft.com/office/officeart/2005/8/layout/hProcess11"/>
    <dgm:cxn modelId="{C2AA60CD-20D0-45F0-B82F-43C581778414}" type="presParOf" srcId="{6DE144A7-5B6E-4B3A-AC9B-38C32390B989}" destId="{99B999BE-A57F-42A6-990B-18372672C2CD}" srcOrd="4" destOrd="0" presId="urn:microsoft.com/office/officeart/2005/8/layout/hProcess11"/>
    <dgm:cxn modelId="{70F4C8C9-094C-4B9E-AC2A-C42E49158374}" type="presParOf" srcId="{99B999BE-A57F-42A6-990B-18372672C2CD}" destId="{5C312EDA-390C-4FB6-BC4F-D58975131CFB}" srcOrd="0" destOrd="0" presId="urn:microsoft.com/office/officeart/2005/8/layout/hProcess11"/>
    <dgm:cxn modelId="{B4F369F1-F149-441D-817A-EA1F1A992DFF}" type="presParOf" srcId="{99B999BE-A57F-42A6-990B-18372672C2CD}" destId="{730C04BE-130D-49E4-803A-F93DED29BD18}" srcOrd="1" destOrd="0" presId="urn:microsoft.com/office/officeart/2005/8/layout/hProcess11"/>
    <dgm:cxn modelId="{D668C1DB-63B3-4C91-B12C-B4FF61F06D97}" type="presParOf" srcId="{99B999BE-A57F-42A6-990B-18372672C2CD}" destId="{D379A879-958F-40CC-BDC3-E5FC12F73C3C}" srcOrd="2" destOrd="0" presId="urn:microsoft.com/office/officeart/2005/8/layout/hProcess11"/>
    <dgm:cxn modelId="{1613A7B8-FCCE-4FA8-9A2D-286E98D42B91}" type="presParOf" srcId="{6DE144A7-5B6E-4B3A-AC9B-38C32390B989}" destId="{37B1C818-CBD4-463C-A380-9D0E75B74E96}" srcOrd="5" destOrd="0" presId="urn:microsoft.com/office/officeart/2005/8/layout/hProcess11"/>
    <dgm:cxn modelId="{66184EBA-5CD5-46B8-AA0D-E139A57CDB2B}" type="presParOf" srcId="{6DE144A7-5B6E-4B3A-AC9B-38C32390B989}" destId="{C26AE739-FA2B-458E-84DB-0DD1F385651E}" srcOrd="6" destOrd="0" presId="urn:microsoft.com/office/officeart/2005/8/layout/hProcess11"/>
    <dgm:cxn modelId="{8595018F-8384-4B57-99FF-74E91F9716C6}" type="presParOf" srcId="{C26AE739-FA2B-458E-84DB-0DD1F385651E}" destId="{D1E26DAB-F2D5-450E-BF48-21AB6B450EFD}" srcOrd="0" destOrd="0" presId="urn:microsoft.com/office/officeart/2005/8/layout/hProcess11"/>
    <dgm:cxn modelId="{355013C6-F2CA-4BDF-B6BA-0FC5D1AC9C34}" type="presParOf" srcId="{C26AE739-FA2B-458E-84DB-0DD1F385651E}" destId="{A6327555-4B5B-414D-B1C6-16B612F7A665}" srcOrd="1" destOrd="0" presId="urn:microsoft.com/office/officeart/2005/8/layout/hProcess11"/>
    <dgm:cxn modelId="{2A3B607D-FEDE-44D8-8566-932E3117FDE1}" type="presParOf" srcId="{C26AE739-FA2B-458E-84DB-0DD1F385651E}" destId="{2AC0CF48-FAAE-4348-9A48-F14DB4DEA63E}" srcOrd="2" destOrd="0" presId="urn:microsoft.com/office/officeart/2005/8/layout/hProcess11"/>
    <dgm:cxn modelId="{C7D4A45C-2B07-407B-AC1D-4B55E464F5CD}" type="presParOf" srcId="{6DE144A7-5B6E-4B3A-AC9B-38C32390B989}" destId="{5941CCDF-1D29-4913-9C02-02BD3DDB74B1}" srcOrd="7" destOrd="0" presId="urn:microsoft.com/office/officeart/2005/8/layout/hProcess11"/>
    <dgm:cxn modelId="{3AB458AE-8A64-4C51-B377-ABAA3580C29B}" type="presParOf" srcId="{6DE144A7-5B6E-4B3A-AC9B-38C32390B989}" destId="{BF94111D-B5A4-4522-9CBD-D1DA43B562C7}" srcOrd="8" destOrd="0" presId="urn:microsoft.com/office/officeart/2005/8/layout/hProcess11"/>
    <dgm:cxn modelId="{F709ACFC-786B-4627-ACB9-14FDDF128A59}" type="presParOf" srcId="{BF94111D-B5A4-4522-9CBD-D1DA43B562C7}" destId="{2EE89BB5-1029-40C4-99DA-D4D3B672389F}" srcOrd="0" destOrd="0" presId="urn:microsoft.com/office/officeart/2005/8/layout/hProcess11"/>
    <dgm:cxn modelId="{D8E27609-E1C2-4DF7-88F0-748517D40870}" type="presParOf" srcId="{BF94111D-B5A4-4522-9CBD-D1DA43B562C7}" destId="{11990084-D259-4BEE-BE40-FF66BB0C2835}" srcOrd="1" destOrd="0" presId="urn:microsoft.com/office/officeart/2005/8/layout/hProcess11"/>
    <dgm:cxn modelId="{53008865-A0C9-4979-83F9-11A5792B8CEC}" type="presParOf" srcId="{BF94111D-B5A4-4522-9CBD-D1DA43B562C7}" destId="{2916ED4B-822C-4484-885A-79BDF372F10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7CE221-5D93-40E8-A021-262C23DA123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F16D12D-F562-4EF8-8F27-3397A20E541F}">
      <dgm:prSet custT="1"/>
      <dgm:spPr/>
      <dgm:t>
        <a:bodyPr/>
        <a:lstStyle/>
        <a:p>
          <a:r>
            <a:rPr lang="en-IN" sz="2400" dirty="0"/>
            <a:t>PropGen can fill the automation gap</a:t>
          </a:r>
        </a:p>
      </dgm:t>
    </dgm:pt>
    <dgm:pt modelId="{605F1F91-5A3F-4E98-AB45-0887EC36FEF7}" type="parTrans" cxnId="{5843CD51-F7E5-476F-8B57-7897172177A9}">
      <dgm:prSet/>
      <dgm:spPr/>
      <dgm:t>
        <a:bodyPr/>
        <a:lstStyle/>
        <a:p>
          <a:endParaRPr lang="en-IN" sz="2400"/>
        </a:p>
      </dgm:t>
    </dgm:pt>
    <dgm:pt modelId="{05909E17-1690-4FAE-BA53-45741F9C102B}" type="sibTrans" cxnId="{5843CD51-F7E5-476F-8B57-7897172177A9}">
      <dgm:prSet/>
      <dgm:spPr/>
      <dgm:t>
        <a:bodyPr/>
        <a:lstStyle/>
        <a:p>
          <a:endParaRPr lang="en-IN" sz="2400"/>
        </a:p>
      </dgm:t>
    </dgm:pt>
    <dgm:pt modelId="{33A22E26-51C9-4CBF-B114-155D02EF858E}">
      <dgm:prSet custT="1"/>
      <dgm:spPr/>
      <dgm:t>
        <a:bodyPr/>
        <a:lstStyle/>
        <a:p>
          <a:r>
            <a:rPr lang="en-IN" sz="2200" dirty="0"/>
            <a:t>Relies on design specification (e.g. VISIO/XML/XLS) to generate SVA assertions</a:t>
          </a:r>
        </a:p>
      </dgm:t>
    </dgm:pt>
    <dgm:pt modelId="{BE56B29F-6DED-48F6-90B0-5EF95D5B21F4}" type="parTrans" cxnId="{528B2D14-DC23-4EBC-8BED-F5F2B4BC5135}">
      <dgm:prSet/>
      <dgm:spPr/>
      <dgm:t>
        <a:bodyPr/>
        <a:lstStyle/>
        <a:p>
          <a:endParaRPr lang="en-IN" sz="2400"/>
        </a:p>
      </dgm:t>
    </dgm:pt>
    <dgm:pt modelId="{3DFAD243-5969-40AC-9A9A-9945C664A9BC}" type="sibTrans" cxnId="{528B2D14-DC23-4EBC-8BED-F5F2B4BC5135}">
      <dgm:prSet/>
      <dgm:spPr/>
      <dgm:t>
        <a:bodyPr/>
        <a:lstStyle/>
        <a:p>
          <a:endParaRPr lang="en-IN" sz="2400"/>
        </a:p>
      </dgm:t>
    </dgm:pt>
    <dgm:pt modelId="{69107DA9-236D-46CD-BA72-F027331FB8BD}">
      <dgm:prSet custT="1"/>
      <dgm:spPr/>
      <dgm:t>
        <a:bodyPr/>
        <a:lstStyle/>
        <a:p>
          <a:r>
            <a:rPr lang="en-IN" sz="2400" dirty="0"/>
            <a:t>Checks various Use Cases</a:t>
          </a:r>
        </a:p>
      </dgm:t>
    </dgm:pt>
    <dgm:pt modelId="{5D211F6B-BABD-4F59-A2E7-FE8D2E97442B}" type="parTrans" cxnId="{55E5B5DA-BC71-40D7-8629-42E5F5DDC325}">
      <dgm:prSet/>
      <dgm:spPr/>
      <dgm:t>
        <a:bodyPr/>
        <a:lstStyle/>
        <a:p>
          <a:endParaRPr lang="en-IN" sz="2400"/>
        </a:p>
      </dgm:t>
    </dgm:pt>
    <dgm:pt modelId="{FA8AD60C-6649-416D-BD80-5EF2747F504E}" type="sibTrans" cxnId="{55E5B5DA-BC71-40D7-8629-42E5F5DDC325}">
      <dgm:prSet/>
      <dgm:spPr/>
      <dgm:t>
        <a:bodyPr/>
        <a:lstStyle/>
        <a:p>
          <a:endParaRPr lang="en-IN" sz="2400"/>
        </a:p>
      </dgm:t>
    </dgm:pt>
    <dgm:pt modelId="{5DD101DD-0B58-417A-84B6-A43FBC723FC6}">
      <dgm:prSet custT="1"/>
      <dgm:spPr/>
      <dgm:t>
        <a:bodyPr/>
        <a:lstStyle/>
        <a:p>
          <a:r>
            <a:rPr lang="en-IN" sz="2200" dirty="0"/>
            <a:t>Register access checks</a:t>
          </a:r>
        </a:p>
      </dgm:t>
    </dgm:pt>
    <dgm:pt modelId="{CD0A35D1-5A63-4A0B-B378-FEAC5992C141}" type="parTrans" cxnId="{AEF9897F-BBC0-4823-BDBC-836742316175}">
      <dgm:prSet/>
      <dgm:spPr/>
      <dgm:t>
        <a:bodyPr/>
        <a:lstStyle/>
        <a:p>
          <a:endParaRPr lang="en-IN" sz="2400"/>
        </a:p>
      </dgm:t>
    </dgm:pt>
    <dgm:pt modelId="{6A22BF21-CE1E-4CB3-B55B-0E5CB3311FE8}" type="sibTrans" cxnId="{AEF9897F-BBC0-4823-BDBC-836742316175}">
      <dgm:prSet/>
      <dgm:spPr/>
      <dgm:t>
        <a:bodyPr/>
        <a:lstStyle/>
        <a:p>
          <a:endParaRPr lang="en-IN" sz="2400"/>
        </a:p>
      </dgm:t>
    </dgm:pt>
    <dgm:pt modelId="{CD282670-4826-4A48-9F85-38A7C02A56FD}">
      <dgm:prSet custT="1"/>
      <dgm:spPr/>
      <dgm:t>
        <a:bodyPr/>
        <a:lstStyle/>
        <a:p>
          <a:r>
            <a:rPr lang="en-IN" sz="2200" dirty="0"/>
            <a:t>Safety critical sub-blocks</a:t>
          </a:r>
        </a:p>
      </dgm:t>
    </dgm:pt>
    <dgm:pt modelId="{DD622A78-B193-4218-B204-2DE40A99A576}" type="parTrans" cxnId="{35C8414D-C8E3-4B95-BE35-02BEF22FF86D}">
      <dgm:prSet/>
      <dgm:spPr/>
      <dgm:t>
        <a:bodyPr/>
        <a:lstStyle/>
        <a:p>
          <a:endParaRPr lang="en-IN" sz="2400"/>
        </a:p>
      </dgm:t>
    </dgm:pt>
    <dgm:pt modelId="{AA8BE5D2-4D71-4FAD-A2EF-43102A202F10}" type="sibTrans" cxnId="{35C8414D-C8E3-4B95-BE35-02BEF22FF86D}">
      <dgm:prSet/>
      <dgm:spPr/>
      <dgm:t>
        <a:bodyPr/>
        <a:lstStyle/>
        <a:p>
          <a:endParaRPr lang="en-IN" sz="2400"/>
        </a:p>
      </dgm:t>
    </dgm:pt>
    <dgm:pt modelId="{6327FF4E-BC86-4DA4-871C-CAC47504C80B}">
      <dgm:prSet custT="1"/>
      <dgm:spPr/>
      <dgm:t>
        <a:bodyPr/>
        <a:lstStyle/>
        <a:p>
          <a:r>
            <a:rPr lang="en-IN" sz="2200" dirty="0"/>
            <a:t>FSM Verification </a:t>
          </a:r>
        </a:p>
      </dgm:t>
    </dgm:pt>
    <dgm:pt modelId="{C62ECD28-A05C-4D2D-8847-BA4E166C78E0}" type="parTrans" cxnId="{7874AF78-399A-480D-BDB5-9651264F839B}">
      <dgm:prSet/>
      <dgm:spPr/>
      <dgm:t>
        <a:bodyPr/>
        <a:lstStyle/>
        <a:p>
          <a:endParaRPr lang="en-IN" sz="2400"/>
        </a:p>
      </dgm:t>
    </dgm:pt>
    <dgm:pt modelId="{38527628-6DA0-4216-AA98-93519AD2074F}" type="sibTrans" cxnId="{7874AF78-399A-480D-BDB5-9651264F839B}">
      <dgm:prSet/>
      <dgm:spPr/>
      <dgm:t>
        <a:bodyPr/>
        <a:lstStyle/>
        <a:p>
          <a:endParaRPr lang="en-IN" sz="2400"/>
        </a:p>
      </dgm:t>
    </dgm:pt>
    <dgm:pt modelId="{76C04E90-61E4-45C2-BF61-5A639CA77A8C}">
      <dgm:prSet custT="1"/>
      <dgm:spPr/>
      <dgm:t>
        <a:bodyPr/>
        <a:lstStyle/>
        <a:p>
          <a:r>
            <a:rPr lang="en-IN" sz="2400" dirty="0"/>
            <a:t>User inputs limited for RTL Input/output ports</a:t>
          </a:r>
        </a:p>
      </dgm:t>
    </dgm:pt>
    <dgm:pt modelId="{4D175D62-81ED-41C7-9131-59F095073664}" type="parTrans" cxnId="{85D4E59E-BB3F-4E0A-89BE-38A39299C133}">
      <dgm:prSet/>
      <dgm:spPr/>
      <dgm:t>
        <a:bodyPr/>
        <a:lstStyle/>
        <a:p>
          <a:endParaRPr lang="en-IN" sz="2400"/>
        </a:p>
      </dgm:t>
    </dgm:pt>
    <dgm:pt modelId="{22DD6C57-3824-46CB-8E65-D078119CEAA3}" type="sibTrans" cxnId="{85D4E59E-BB3F-4E0A-89BE-38A39299C133}">
      <dgm:prSet/>
      <dgm:spPr/>
      <dgm:t>
        <a:bodyPr/>
        <a:lstStyle/>
        <a:p>
          <a:endParaRPr lang="en-IN" sz="2400"/>
        </a:p>
      </dgm:t>
    </dgm:pt>
    <dgm:pt modelId="{32B27158-7B75-4666-9283-7B4E8203D302}">
      <dgm:prSet custT="1"/>
      <dgm:spPr/>
      <dgm:t>
        <a:bodyPr/>
        <a:lstStyle/>
        <a:p>
          <a:r>
            <a:rPr lang="en-IN" sz="2200" dirty="0"/>
            <a:t>Needed for SV bind</a:t>
          </a:r>
        </a:p>
      </dgm:t>
    </dgm:pt>
    <dgm:pt modelId="{C9AFB3A1-7DEE-4EC3-BBEA-1492E9C4C768}" type="parTrans" cxnId="{D2EF15D3-D7AF-42DD-ABD4-132BE7FFDB90}">
      <dgm:prSet/>
      <dgm:spPr/>
      <dgm:t>
        <a:bodyPr/>
        <a:lstStyle/>
        <a:p>
          <a:endParaRPr lang="en-IN" sz="2400"/>
        </a:p>
      </dgm:t>
    </dgm:pt>
    <dgm:pt modelId="{9E36156A-C8BC-4FD5-9B27-3C5EEDB633F9}" type="sibTrans" cxnId="{D2EF15D3-D7AF-42DD-ABD4-132BE7FFDB90}">
      <dgm:prSet/>
      <dgm:spPr/>
      <dgm:t>
        <a:bodyPr/>
        <a:lstStyle/>
        <a:p>
          <a:endParaRPr lang="en-IN" sz="2400"/>
        </a:p>
      </dgm:t>
    </dgm:pt>
    <dgm:pt modelId="{595C2484-493E-454A-A7FA-18D1684C89E5}">
      <dgm:prSet custT="1"/>
      <dgm:spPr/>
      <dgm:t>
        <a:bodyPr/>
        <a:lstStyle/>
        <a:p>
          <a:r>
            <a:rPr lang="en-IN" sz="2400" dirty="0"/>
            <a:t>Fully automated flow</a:t>
          </a:r>
        </a:p>
      </dgm:t>
    </dgm:pt>
    <dgm:pt modelId="{2B48CFFF-D902-406F-A83C-A1A7A397558B}" type="parTrans" cxnId="{D3A77D7C-83C1-4C4D-9250-C5FEB71A675D}">
      <dgm:prSet/>
      <dgm:spPr/>
      <dgm:t>
        <a:bodyPr/>
        <a:lstStyle/>
        <a:p>
          <a:endParaRPr lang="en-IN" sz="2400"/>
        </a:p>
      </dgm:t>
    </dgm:pt>
    <dgm:pt modelId="{663BCCE0-26C0-4001-8880-07EA5209CC36}" type="sibTrans" cxnId="{D3A77D7C-83C1-4C4D-9250-C5FEB71A675D}">
      <dgm:prSet/>
      <dgm:spPr/>
      <dgm:t>
        <a:bodyPr/>
        <a:lstStyle/>
        <a:p>
          <a:endParaRPr lang="en-IN" sz="2400"/>
        </a:p>
      </dgm:t>
    </dgm:pt>
    <dgm:pt modelId="{618256CA-EC2A-4AF6-8140-CB4B39D7ABFE}" type="pres">
      <dgm:prSet presAssocID="{467CE221-5D93-40E8-A021-262C23DA123A}" presName="Name0" presStyleCnt="0">
        <dgm:presLayoutVars>
          <dgm:dir/>
          <dgm:animLvl val="lvl"/>
          <dgm:resizeHandles val="exact"/>
        </dgm:presLayoutVars>
      </dgm:prSet>
      <dgm:spPr/>
    </dgm:pt>
    <dgm:pt modelId="{EF351C72-66C3-4D20-8382-6FD0D240EAC6}" type="pres">
      <dgm:prSet presAssocID="{595C2484-493E-454A-A7FA-18D1684C89E5}" presName="boxAndChildren" presStyleCnt="0"/>
      <dgm:spPr/>
    </dgm:pt>
    <dgm:pt modelId="{A378EFE7-526D-4C9A-97D4-2E7B2CE59763}" type="pres">
      <dgm:prSet presAssocID="{595C2484-493E-454A-A7FA-18D1684C89E5}" presName="parentTextBox" presStyleLbl="node1" presStyleIdx="0" presStyleCnt="4" custScaleY="55340" custLinFactNeighborY="190"/>
      <dgm:spPr/>
    </dgm:pt>
    <dgm:pt modelId="{978A815A-E5DA-454C-886B-B53AB036C126}" type="pres">
      <dgm:prSet presAssocID="{22DD6C57-3824-46CB-8E65-D078119CEAA3}" presName="sp" presStyleCnt="0"/>
      <dgm:spPr/>
    </dgm:pt>
    <dgm:pt modelId="{0C29E22E-F294-40EB-95A0-3FAB6D0396C9}" type="pres">
      <dgm:prSet presAssocID="{76C04E90-61E4-45C2-BF61-5A639CA77A8C}" presName="arrowAndChildren" presStyleCnt="0"/>
      <dgm:spPr/>
    </dgm:pt>
    <dgm:pt modelId="{F63394E5-A9BC-410F-83D8-47A2A12570B5}" type="pres">
      <dgm:prSet presAssocID="{76C04E90-61E4-45C2-BF61-5A639CA77A8C}" presName="parentTextArrow" presStyleLbl="node1" presStyleIdx="0" presStyleCnt="4"/>
      <dgm:spPr/>
    </dgm:pt>
    <dgm:pt modelId="{C0932872-9B9E-4117-A477-0783E3F4E723}" type="pres">
      <dgm:prSet presAssocID="{76C04E90-61E4-45C2-BF61-5A639CA77A8C}" presName="arrow" presStyleLbl="node1" presStyleIdx="1" presStyleCnt="4"/>
      <dgm:spPr/>
    </dgm:pt>
    <dgm:pt modelId="{53EB649A-9DDE-4C19-9B8E-8D41FEC44F6C}" type="pres">
      <dgm:prSet presAssocID="{76C04E90-61E4-45C2-BF61-5A639CA77A8C}" presName="descendantArrow" presStyleCnt="0"/>
      <dgm:spPr/>
    </dgm:pt>
    <dgm:pt modelId="{AC1771B8-1FAA-4078-B20A-2881DEFA85D7}" type="pres">
      <dgm:prSet presAssocID="{32B27158-7B75-4666-9283-7B4E8203D302}" presName="childTextArrow" presStyleLbl="fgAccFollowNode1" presStyleIdx="0" presStyleCnt="5">
        <dgm:presLayoutVars>
          <dgm:bulletEnabled val="1"/>
        </dgm:presLayoutVars>
      </dgm:prSet>
      <dgm:spPr/>
    </dgm:pt>
    <dgm:pt modelId="{4EC64172-C11C-4683-A48A-DACD199DEE65}" type="pres">
      <dgm:prSet presAssocID="{FA8AD60C-6649-416D-BD80-5EF2747F504E}" presName="sp" presStyleCnt="0"/>
      <dgm:spPr/>
    </dgm:pt>
    <dgm:pt modelId="{70A86BBB-6567-40B3-9948-0D6DEBBB2488}" type="pres">
      <dgm:prSet presAssocID="{69107DA9-236D-46CD-BA72-F027331FB8BD}" presName="arrowAndChildren" presStyleCnt="0"/>
      <dgm:spPr/>
    </dgm:pt>
    <dgm:pt modelId="{239DC5CF-8841-477E-941E-0C0559A6FFBB}" type="pres">
      <dgm:prSet presAssocID="{69107DA9-236D-46CD-BA72-F027331FB8BD}" presName="parentTextArrow" presStyleLbl="node1" presStyleIdx="1" presStyleCnt="4"/>
      <dgm:spPr/>
    </dgm:pt>
    <dgm:pt modelId="{D6CE9263-6965-4A4F-870E-1168DA03B235}" type="pres">
      <dgm:prSet presAssocID="{69107DA9-236D-46CD-BA72-F027331FB8BD}" presName="arrow" presStyleLbl="node1" presStyleIdx="2" presStyleCnt="4"/>
      <dgm:spPr/>
    </dgm:pt>
    <dgm:pt modelId="{781AE43B-186C-49AF-B8CF-95EEED265E4D}" type="pres">
      <dgm:prSet presAssocID="{69107DA9-236D-46CD-BA72-F027331FB8BD}" presName="descendantArrow" presStyleCnt="0"/>
      <dgm:spPr/>
    </dgm:pt>
    <dgm:pt modelId="{11F2B19B-B777-4F70-9CA1-83BE0B223C41}" type="pres">
      <dgm:prSet presAssocID="{5DD101DD-0B58-417A-84B6-A43FBC723FC6}" presName="childTextArrow" presStyleLbl="fgAccFollowNode1" presStyleIdx="1" presStyleCnt="5">
        <dgm:presLayoutVars>
          <dgm:bulletEnabled val="1"/>
        </dgm:presLayoutVars>
      </dgm:prSet>
      <dgm:spPr/>
    </dgm:pt>
    <dgm:pt modelId="{D9D98A0F-93DA-4FA4-A760-4A121969BF91}" type="pres">
      <dgm:prSet presAssocID="{CD282670-4826-4A48-9F85-38A7C02A56FD}" presName="childTextArrow" presStyleLbl="fgAccFollowNode1" presStyleIdx="2" presStyleCnt="5" custScaleX="133399">
        <dgm:presLayoutVars>
          <dgm:bulletEnabled val="1"/>
        </dgm:presLayoutVars>
      </dgm:prSet>
      <dgm:spPr/>
    </dgm:pt>
    <dgm:pt modelId="{ACA14AEF-76C9-4F53-B7C4-CACFE34285A7}" type="pres">
      <dgm:prSet presAssocID="{6327FF4E-BC86-4DA4-871C-CAC47504C80B}" presName="childTextArrow" presStyleLbl="fgAccFollowNode1" presStyleIdx="3" presStyleCnt="5">
        <dgm:presLayoutVars>
          <dgm:bulletEnabled val="1"/>
        </dgm:presLayoutVars>
      </dgm:prSet>
      <dgm:spPr/>
    </dgm:pt>
    <dgm:pt modelId="{DA3BBA83-447E-4B39-AF2B-F0B7677ECADE}" type="pres">
      <dgm:prSet presAssocID="{05909E17-1690-4FAE-BA53-45741F9C102B}" presName="sp" presStyleCnt="0"/>
      <dgm:spPr/>
    </dgm:pt>
    <dgm:pt modelId="{EA6D304B-D98C-4D21-BC6D-9E3CC161868F}" type="pres">
      <dgm:prSet presAssocID="{9F16D12D-F562-4EF8-8F27-3397A20E541F}" presName="arrowAndChildren" presStyleCnt="0"/>
      <dgm:spPr/>
    </dgm:pt>
    <dgm:pt modelId="{008EC4B5-3B76-4014-B6E5-DE7D19AC5EBB}" type="pres">
      <dgm:prSet presAssocID="{9F16D12D-F562-4EF8-8F27-3397A20E541F}" presName="parentTextArrow" presStyleLbl="node1" presStyleIdx="2" presStyleCnt="4"/>
      <dgm:spPr/>
    </dgm:pt>
    <dgm:pt modelId="{F0F807EC-5C0D-48D8-A49F-63566ADBC396}" type="pres">
      <dgm:prSet presAssocID="{9F16D12D-F562-4EF8-8F27-3397A20E541F}" presName="arrow" presStyleLbl="node1" presStyleIdx="3" presStyleCnt="4" custLinFactNeighborX="-5014" custLinFactNeighborY="-27864"/>
      <dgm:spPr/>
    </dgm:pt>
    <dgm:pt modelId="{60EF7572-8691-47F4-9C37-B08BD7EF4676}" type="pres">
      <dgm:prSet presAssocID="{9F16D12D-F562-4EF8-8F27-3397A20E541F}" presName="descendantArrow" presStyleCnt="0"/>
      <dgm:spPr/>
    </dgm:pt>
    <dgm:pt modelId="{4B73DD4E-9B41-4B5A-AD88-D0172265C5F1}" type="pres">
      <dgm:prSet presAssocID="{33A22E26-51C9-4CBF-B114-155D02EF858E}" presName="childTextArrow" presStyleLbl="fgAccFollowNode1" presStyleIdx="4" presStyleCnt="5" custLinFactNeighborY="-3050">
        <dgm:presLayoutVars>
          <dgm:bulletEnabled val="1"/>
        </dgm:presLayoutVars>
      </dgm:prSet>
      <dgm:spPr/>
    </dgm:pt>
  </dgm:ptLst>
  <dgm:cxnLst>
    <dgm:cxn modelId="{528B2D14-DC23-4EBC-8BED-F5F2B4BC5135}" srcId="{9F16D12D-F562-4EF8-8F27-3397A20E541F}" destId="{33A22E26-51C9-4CBF-B114-155D02EF858E}" srcOrd="0" destOrd="0" parTransId="{BE56B29F-6DED-48F6-90B0-5EF95D5B21F4}" sibTransId="{3DFAD243-5969-40AC-9A9A-9945C664A9BC}"/>
    <dgm:cxn modelId="{4396B41C-8FF7-449D-A070-489C7C1311BF}" type="presOf" srcId="{76C04E90-61E4-45C2-BF61-5A639CA77A8C}" destId="{F63394E5-A9BC-410F-83D8-47A2A12570B5}" srcOrd="0" destOrd="0" presId="urn:microsoft.com/office/officeart/2005/8/layout/process4"/>
    <dgm:cxn modelId="{ADC5872D-EC90-4227-9A01-F8CF6189CF00}" type="presOf" srcId="{9F16D12D-F562-4EF8-8F27-3397A20E541F}" destId="{F0F807EC-5C0D-48D8-A49F-63566ADBC396}" srcOrd="1" destOrd="0" presId="urn:microsoft.com/office/officeart/2005/8/layout/process4"/>
    <dgm:cxn modelId="{35C8414D-C8E3-4B95-BE35-02BEF22FF86D}" srcId="{69107DA9-236D-46CD-BA72-F027331FB8BD}" destId="{CD282670-4826-4A48-9F85-38A7C02A56FD}" srcOrd="1" destOrd="0" parTransId="{DD622A78-B193-4218-B204-2DE40A99A576}" sibTransId="{AA8BE5D2-4D71-4FAD-A2EF-43102A202F10}"/>
    <dgm:cxn modelId="{6BF1D34F-265E-431F-83E2-C5F3BC37E1AC}" type="presOf" srcId="{9F16D12D-F562-4EF8-8F27-3397A20E541F}" destId="{008EC4B5-3B76-4014-B6E5-DE7D19AC5EBB}" srcOrd="0" destOrd="0" presId="urn:microsoft.com/office/officeart/2005/8/layout/process4"/>
    <dgm:cxn modelId="{D75A6950-9125-44E3-ACF4-A07FEBD33C06}" type="presOf" srcId="{76C04E90-61E4-45C2-BF61-5A639CA77A8C}" destId="{C0932872-9B9E-4117-A477-0783E3F4E723}" srcOrd="1" destOrd="0" presId="urn:microsoft.com/office/officeart/2005/8/layout/process4"/>
    <dgm:cxn modelId="{9E18A550-D3FF-4847-8C77-3F4764B6C31A}" type="presOf" srcId="{69107DA9-236D-46CD-BA72-F027331FB8BD}" destId="{239DC5CF-8841-477E-941E-0C0559A6FFBB}" srcOrd="0" destOrd="0" presId="urn:microsoft.com/office/officeart/2005/8/layout/process4"/>
    <dgm:cxn modelId="{E330A671-6322-4F9C-B0AD-67AE02A06753}" type="presOf" srcId="{33A22E26-51C9-4CBF-B114-155D02EF858E}" destId="{4B73DD4E-9B41-4B5A-AD88-D0172265C5F1}" srcOrd="0" destOrd="0" presId="urn:microsoft.com/office/officeart/2005/8/layout/process4"/>
    <dgm:cxn modelId="{5843CD51-F7E5-476F-8B57-7897172177A9}" srcId="{467CE221-5D93-40E8-A021-262C23DA123A}" destId="{9F16D12D-F562-4EF8-8F27-3397A20E541F}" srcOrd="0" destOrd="0" parTransId="{605F1F91-5A3F-4E98-AB45-0887EC36FEF7}" sibTransId="{05909E17-1690-4FAE-BA53-45741F9C102B}"/>
    <dgm:cxn modelId="{E59A1A74-A4C6-4131-A185-12FBE37E8EC6}" type="presOf" srcId="{69107DA9-236D-46CD-BA72-F027331FB8BD}" destId="{D6CE9263-6965-4A4F-870E-1168DA03B235}" srcOrd="1" destOrd="0" presId="urn:microsoft.com/office/officeart/2005/8/layout/process4"/>
    <dgm:cxn modelId="{7874AF78-399A-480D-BDB5-9651264F839B}" srcId="{69107DA9-236D-46CD-BA72-F027331FB8BD}" destId="{6327FF4E-BC86-4DA4-871C-CAC47504C80B}" srcOrd="2" destOrd="0" parTransId="{C62ECD28-A05C-4D2D-8847-BA4E166C78E0}" sibTransId="{38527628-6DA0-4216-AA98-93519AD2074F}"/>
    <dgm:cxn modelId="{D3A77D7C-83C1-4C4D-9250-C5FEB71A675D}" srcId="{467CE221-5D93-40E8-A021-262C23DA123A}" destId="{595C2484-493E-454A-A7FA-18D1684C89E5}" srcOrd="3" destOrd="0" parTransId="{2B48CFFF-D902-406F-A83C-A1A7A397558B}" sibTransId="{663BCCE0-26C0-4001-8880-07EA5209CC36}"/>
    <dgm:cxn modelId="{AEF9897F-BBC0-4823-BDBC-836742316175}" srcId="{69107DA9-236D-46CD-BA72-F027331FB8BD}" destId="{5DD101DD-0B58-417A-84B6-A43FBC723FC6}" srcOrd="0" destOrd="0" parTransId="{CD0A35D1-5A63-4A0B-B378-FEAC5992C141}" sibTransId="{6A22BF21-CE1E-4CB3-B55B-0E5CB3311FE8}"/>
    <dgm:cxn modelId="{85D4E59E-BB3F-4E0A-89BE-38A39299C133}" srcId="{467CE221-5D93-40E8-A021-262C23DA123A}" destId="{76C04E90-61E4-45C2-BF61-5A639CA77A8C}" srcOrd="2" destOrd="0" parTransId="{4D175D62-81ED-41C7-9131-59F095073664}" sibTransId="{22DD6C57-3824-46CB-8E65-D078119CEAA3}"/>
    <dgm:cxn modelId="{AA37C4AF-81FB-4BE7-95A6-2C44940DC8CD}" type="presOf" srcId="{5DD101DD-0B58-417A-84B6-A43FBC723FC6}" destId="{11F2B19B-B777-4F70-9CA1-83BE0B223C41}" srcOrd="0" destOrd="0" presId="urn:microsoft.com/office/officeart/2005/8/layout/process4"/>
    <dgm:cxn modelId="{FE5421C3-41D6-4BF3-9D08-AE83E40D0FF9}" type="presOf" srcId="{467CE221-5D93-40E8-A021-262C23DA123A}" destId="{618256CA-EC2A-4AF6-8140-CB4B39D7ABFE}" srcOrd="0" destOrd="0" presId="urn:microsoft.com/office/officeart/2005/8/layout/process4"/>
    <dgm:cxn modelId="{9538FDC6-D626-45E8-BF91-049753489C00}" type="presOf" srcId="{32B27158-7B75-4666-9283-7B4E8203D302}" destId="{AC1771B8-1FAA-4078-B20A-2881DEFA85D7}" srcOrd="0" destOrd="0" presId="urn:microsoft.com/office/officeart/2005/8/layout/process4"/>
    <dgm:cxn modelId="{7E521CD2-04B4-471E-B142-BF12397DEC5E}" type="presOf" srcId="{6327FF4E-BC86-4DA4-871C-CAC47504C80B}" destId="{ACA14AEF-76C9-4F53-B7C4-CACFE34285A7}" srcOrd="0" destOrd="0" presId="urn:microsoft.com/office/officeart/2005/8/layout/process4"/>
    <dgm:cxn modelId="{D2EF15D3-D7AF-42DD-ABD4-132BE7FFDB90}" srcId="{76C04E90-61E4-45C2-BF61-5A639CA77A8C}" destId="{32B27158-7B75-4666-9283-7B4E8203D302}" srcOrd="0" destOrd="0" parTransId="{C9AFB3A1-7DEE-4EC3-BBEA-1492E9C4C768}" sibTransId="{9E36156A-C8BC-4FD5-9B27-3C5EEDB633F9}"/>
    <dgm:cxn modelId="{55E5B5DA-BC71-40D7-8629-42E5F5DDC325}" srcId="{467CE221-5D93-40E8-A021-262C23DA123A}" destId="{69107DA9-236D-46CD-BA72-F027331FB8BD}" srcOrd="1" destOrd="0" parTransId="{5D211F6B-BABD-4F59-A2E7-FE8D2E97442B}" sibTransId="{FA8AD60C-6649-416D-BD80-5EF2747F504E}"/>
    <dgm:cxn modelId="{D86C4FF0-0167-4F9D-993E-7FAC6FA7EB14}" type="presOf" srcId="{CD282670-4826-4A48-9F85-38A7C02A56FD}" destId="{D9D98A0F-93DA-4FA4-A760-4A121969BF91}" srcOrd="0" destOrd="0" presId="urn:microsoft.com/office/officeart/2005/8/layout/process4"/>
    <dgm:cxn modelId="{69C3D0FC-E246-4092-9F40-3C3099FAAF37}" type="presOf" srcId="{595C2484-493E-454A-A7FA-18D1684C89E5}" destId="{A378EFE7-526D-4C9A-97D4-2E7B2CE59763}" srcOrd="0" destOrd="0" presId="urn:microsoft.com/office/officeart/2005/8/layout/process4"/>
    <dgm:cxn modelId="{EE6C48DD-6BA6-4975-B2A0-E5E90C57181C}" type="presParOf" srcId="{618256CA-EC2A-4AF6-8140-CB4B39D7ABFE}" destId="{EF351C72-66C3-4D20-8382-6FD0D240EAC6}" srcOrd="0" destOrd="0" presId="urn:microsoft.com/office/officeart/2005/8/layout/process4"/>
    <dgm:cxn modelId="{06F47EA0-D8FF-4884-BBED-6222158D76EF}" type="presParOf" srcId="{EF351C72-66C3-4D20-8382-6FD0D240EAC6}" destId="{A378EFE7-526D-4C9A-97D4-2E7B2CE59763}" srcOrd="0" destOrd="0" presId="urn:microsoft.com/office/officeart/2005/8/layout/process4"/>
    <dgm:cxn modelId="{BA93F963-16D5-411B-8380-98D54335190B}" type="presParOf" srcId="{618256CA-EC2A-4AF6-8140-CB4B39D7ABFE}" destId="{978A815A-E5DA-454C-886B-B53AB036C126}" srcOrd="1" destOrd="0" presId="urn:microsoft.com/office/officeart/2005/8/layout/process4"/>
    <dgm:cxn modelId="{D04C367B-52BF-43D9-BF03-BD725494170F}" type="presParOf" srcId="{618256CA-EC2A-4AF6-8140-CB4B39D7ABFE}" destId="{0C29E22E-F294-40EB-95A0-3FAB6D0396C9}" srcOrd="2" destOrd="0" presId="urn:microsoft.com/office/officeart/2005/8/layout/process4"/>
    <dgm:cxn modelId="{5CAE3DBE-FA61-41B8-B188-7CC3E74825A7}" type="presParOf" srcId="{0C29E22E-F294-40EB-95A0-3FAB6D0396C9}" destId="{F63394E5-A9BC-410F-83D8-47A2A12570B5}" srcOrd="0" destOrd="0" presId="urn:microsoft.com/office/officeart/2005/8/layout/process4"/>
    <dgm:cxn modelId="{237F801B-B4B8-4B22-B06A-CB1ABB10F0A1}" type="presParOf" srcId="{0C29E22E-F294-40EB-95A0-3FAB6D0396C9}" destId="{C0932872-9B9E-4117-A477-0783E3F4E723}" srcOrd="1" destOrd="0" presId="urn:microsoft.com/office/officeart/2005/8/layout/process4"/>
    <dgm:cxn modelId="{F88839CA-F2EA-4C58-84F1-547401DF018C}" type="presParOf" srcId="{0C29E22E-F294-40EB-95A0-3FAB6D0396C9}" destId="{53EB649A-9DDE-4C19-9B8E-8D41FEC44F6C}" srcOrd="2" destOrd="0" presId="urn:microsoft.com/office/officeart/2005/8/layout/process4"/>
    <dgm:cxn modelId="{658D04EE-E054-4B6B-9802-C340C61336D6}" type="presParOf" srcId="{53EB649A-9DDE-4C19-9B8E-8D41FEC44F6C}" destId="{AC1771B8-1FAA-4078-B20A-2881DEFA85D7}" srcOrd="0" destOrd="0" presId="urn:microsoft.com/office/officeart/2005/8/layout/process4"/>
    <dgm:cxn modelId="{C3E2FE52-2281-444B-B38F-386A07383EE7}" type="presParOf" srcId="{618256CA-EC2A-4AF6-8140-CB4B39D7ABFE}" destId="{4EC64172-C11C-4683-A48A-DACD199DEE65}" srcOrd="3" destOrd="0" presId="urn:microsoft.com/office/officeart/2005/8/layout/process4"/>
    <dgm:cxn modelId="{269861F8-21B5-4D6E-8011-BE4CF0FF7E24}" type="presParOf" srcId="{618256CA-EC2A-4AF6-8140-CB4B39D7ABFE}" destId="{70A86BBB-6567-40B3-9948-0D6DEBBB2488}" srcOrd="4" destOrd="0" presId="urn:microsoft.com/office/officeart/2005/8/layout/process4"/>
    <dgm:cxn modelId="{72242264-1474-41F9-BE07-CCDF9D02D1C8}" type="presParOf" srcId="{70A86BBB-6567-40B3-9948-0D6DEBBB2488}" destId="{239DC5CF-8841-477E-941E-0C0559A6FFBB}" srcOrd="0" destOrd="0" presId="urn:microsoft.com/office/officeart/2005/8/layout/process4"/>
    <dgm:cxn modelId="{A1A9BC66-975A-435B-BD73-EE070D6220A0}" type="presParOf" srcId="{70A86BBB-6567-40B3-9948-0D6DEBBB2488}" destId="{D6CE9263-6965-4A4F-870E-1168DA03B235}" srcOrd="1" destOrd="0" presId="urn:microsoft.com/office/officeart/2005/8/layout/process4"/>
    <dgm:cxn modelId="{2BA78B7D-7B0F-47A8-A4D8-B538C9FB6524}" type="presParOf" srcId="{70A86BBB-6567-40B3-9948-0D6DEBBB2488}" destId="{781AE43B-186C-49AF-B8CF-95EEED265E4D}" srcOrd="2" destOrd="0" presId="urn:microsoft.com/office/officeart/2005/8/layout/process4"/>
    <dgm:cxn modelId="{8841B5E7-11BE-4CDF-B497-13C58DB5242D}" type="presParOf" srcId="{781AE43B-186C-49AF-B8CF-95EEED265E4D}" destId="{11F2B19B-B777-4F70-9CA1-83BE0B223C41}" srcOrd="0" destOrd="0" presId="urn:microsoft.com/office/officeart/2005/8/layout/process4"/>
    <dgm:cxn modelId="{68773ECD-16F6-45F4-9C4B-97F5287B3DF6}" type="presParOf" srcId="{781AE43B-186C-49AF-B8CF-95EEED265E4D}" destId="{D9D98A0F-93DA-4FA4-A760-4A121969BF91}" srcOrd="1" destOrd="0" presId="urn:microsoft.com/office/officeart/2005/8/layout/process4"/>
    <dgm:cxn modelId="{0E2AA1B2-8D47-4D8F-B615-35E9DA47A3B5}" type="presParOf" srcId="{781AE43B-186C-49AF-B8CF-95EEED265E4D}" destId="{ACA14AEF-76C9-4F53-B7C4-CACFE34285A7}" srcOrd="2" destOrd="0" presId="urn:microsoft.com/office/officeart/2005/8/layout/process4"/>
    <dgm:cxn modelId="{8303C256-D01C-414C-935F-47E36E1D8FE7}" type="presParOf" srcId="{618256CA-EC2A-4AF6-8140-CB4B39D7ABFE}" destId="{DA3BBA83-447E-4B39-AF2B-F0B7677ECADE}" srcOrd="5" destOrd="0" presId="urn:microsoft.com/office/officeart/2005/8/layout/process4"/>
    <dgm:cxn modelId="{C08D1C6F-9349-44A9-9905-9F71702DB099}" type="presParOf" srcId="{618256CA-EC2A-4AF6-8140-CB4B39D7ABFE}" destId="{EA6D304B-D98C-4D21-BC6D-9E3CC161868F}" srcOrd="6" destOrd="0" presId="urn:microsoft.com/office/officeart/2005/8/layout/process4"/>
    <dgm:cxn modelId="{ECFCA635-BE63-4954-8BF5-0B2C5187901D}" type="presParOf" srcId="{EA6D304B-D98C-4D21-BC6D-9E3CC161868F}" destId="{008EC4B5-3B76-4014-B6E5-DE7D19AC5EBB}" srcOrd="0" destOrd="0" presId="urn:microsoft.com/office/officeart/2005/8/layout/process4"/>
    <dgm:cxn modelId="{F396ECD0-ED58-4E6B-81B6-AFF9E86081DC}" type="presParOf" srcId="{EA6D304B-D98C-4D21-BC6D-9E3CC161868F}" destId="{F0F807EC-5C0D-48D8-A49F-63566ADBC396}" srcOrd="1" destOrd="0" presId="urn:microsoft.com/office/officeart/2005/8/layout/process4"/>
    <dgm:cxn modelId="{3C634634-F3FD-4B3A-A434-F488C986663F}" type="presParOf" srcId="{EA6D304B-D98C-4D21-BC6D-9E3CC161868F}" destId="{60EF7572-8691-47F4-9C37-B08BD7EF4676}" srcOrd="2" destOrd="0" presId="urn:microsoft.com/office/officeart/2005/8/layout/process4"/>
    <dgm:cxn modelId="{EE923559-3941-4C07-ABCB-F39286016619}" type="presParOf" srcId="{60EF7572-8691-47F4-9C37-B08BD7EF4676}" destId="{4B73DD4E-9B41-4B5A-AD88-D0172265C5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DFD8D-BC1D-4C6F-A12C-A89FE96E6E70}">
      <dsp:nvSpPr>
        <dsp:cNvPr id="0" name=""/>
        <dsp:cNvSpPr/>
      </dsp:nvSpPr>
      <dsp:spPr>
        <a:xfrm>
          <a:off x="0" y="226865"/>
          <a:ext cx="10972800" cy="6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Combination of both simulation and FV techniques needed</a:t>
          </a:r>
          <a:endParaRPr lang="en-IN" sz="2200" kern="1200" dirty="0"/>
        </a:p>
      </dsp:txBody>
      <dsp:txXfrm>
        <a:off x="0" y="226865"/>
        <a:ext cx="10972800" cy="693000"/>
      </dsp:txXfrm>
    </dsp:sp>
    <dsp:sp modelId="{76608AB1-2D1F-475F-B756-05DF6A51C534}">
      <dsp:nvSpPr>
        <dsp:cNvPr id="0" name=""/>
        <dsp:cNvSpPr/>
      </dsp:nvSpPr>
      <dsp:spPr>
        <a:xfrm>
          <a:off x="548640" y="44980"/>
          <a:ext cx="8290597" cy="344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Today’s Design Under Test (DUT)  verification is challenging</a:t>
          </a:r>
          <a:endParaRPr lang="en-IN" sz="2400" kern="1200" dirty="0"/>
        </a:p>
      </dsp:txBody>
      <dsp:txXfrm>
        <a:off x="565445" y="61785"/>
        <a:ext cx="8256987" cy="310635"/>
      </dsp:txXfrm>
    </dsp:sp>
    <dsp:sp modelId="{01CC5104-4107-4366-A0AD-A4A9BDB3BE04}">
      <dsp:nvSpPr>
        <dsp:cNvPr id="0" name=""/>
        <dsp:cNvSpPr/>
      </dsp:nvSpPr>
      <dsp:spPr>
        <a:xfrm>
          <a:off x="0" y="1141625"/>
          <a:ext cx="10972800" cy="105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State space explosion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Design specifications constantly change </a:t>
          </a:r>
          <a:endParaRPr lang="en-IN" sz="2200" kern="1200" dirty="0"/>
        </a:p>
      </dsp:txBody>
      <dsp:txXfrm>
        <a:off x="0" y="1141625"/>
        <a:ext cx="10972800" cy="1056825"/>
      </dsp:txXfrm>
    </dsp:sp>
    <dsp:sp modelId="{99E83AC9-B646-48D5-9F48-94E19DD0E46B}">
      <dsp:nvSpPr>
        <dsp:cNvPr id="0" name=""/>
        <dsp:cNvSpPr/>
      </dsp:nvSpPr>
      <dsp:spPr>
        <a:xfrm>
          <a:off x="609599" y="979265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Complexity of these DUTs’ is increasing</a:t>
          </a:r>
          <a:endParaRPr lang="en-IN" sz="2400" kern="1200" dirty="0"/>
        </a:p>
      </dsp:txBody>
      <dsp:txXfrm>
        <a:off x="625451" y="995117"/>
        <a:ext cx="7649256" cy="293016"/>
      </dsp:txXfrm>
    </dsp:sp>
    <dsp:sp modelId="{7AF40878-29A3-46B5-9731-8A443A051045}">
      <dsp:nvSpPr>
        <dsp:cNvPr id="0" name=""/>
        <dsp:cNvSpPr/>
      </dsp:nvSpPr>
      <dsp:spPr>
        <a:xfrm>
          <a:off x="0" y="2420210"/>
          <a:ext cx="10972800" cy="1420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Intricate Test Bench (TB) architecture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Corner case bugs misses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Coverage scenario</a:t>
          </a:r>
        </a:p>
      </dsp:txBody>
      <dsp:txXfrm>
        <a:off x="0" y="2420210"/>
        <a:ext cx="10972800" cy="1420650"/>
      </dsp:txXfrm>
    </dsp:sp>
    <dsp:sp modelId="{9851E3BD-1FC9-43C1-8D6E-076452F985C7}">
      <dsp:nvSpPr>
        <dsp:cNvPr id="0" name=""/>
        <dsp:cNvSpPr/>
      </dsp:nvSpPr>
      <dsp:spPr>
        <a:xfrm>
          <a:off x="548640" y="2257850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Verification of complex DUT poses several challenges</a:t>
          </a:r>
          <a:endParaRPr lang="en-IN" sz="2400" kern="1200" dirty="0"/>
        </a:p>
      </dsp:txBody>
      <dsp:txXfrm>
        <a:off x="564492" y="2273702"/>
        <a:ext cx="7649256" cy="293016"/>
      </dsp:txXfrm>
    </dsp:sp>
    <dsp:sp modelId="{805239C3-9A87-45F5-8C30-12F4E901AAAC}">
      <dsp:nvSpPr>
        <dsp:cNvPr id="0" name=""/>
        <dsp:cNvSpPr/>
      </dsp:nvSpPr>
      <dsp:spPr>
        <a:xfrm>
          <a:off x="0" y="4062620"/>
          <a:ext cx="10972800" cy="6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200" kern="1200" dirty="0"/>
            <a:t>DV automation is a MUST</a:t>
          </a:r>
        </a:p>
      </dsp:txBody>
      <dsp:txXfrm>
        <a:off x="0" y="4062620"/>
        <a:ext cx="10972800" cy="693000"/>
      </dsp:txXfrm>
    </dsp:sp>
    <dsp:sp modelId="{BA1C6223-EEB0-41EC-9983-4404CA2783A1}">
      <dsp:nvSpPr>
        <dsp:cNvPr id="0" name=""/>
        <dsp:cNvSpPr/>
      </dsp:nvSpPr>
      <dsp:spPr>
        <a:xfrm>
          <a:off x="548640" y="3900260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DV Quality is utmost critical</a:t>
          </a:r>
          <a:endParaRPr lang="en-IN" sz="2400" kern="1200" dirty="0"/>
        </a:p>
      </dsp:txBody>
      <dsp:txXfrm>
        <a:off x="564492" y="3916112"/>
        <a:ext cx="764925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59516-C70F-4EF3-B71E-C91B699717BB}">
      <dsp:nvSpPr>
        <dsp:cNvPr id="0" name=""/>
        <dsp:cNvSpPr/>
      </dsp:nvSpPr>
      <dsp:spPr>
        <a:xfrm>
          <a:off x="0" y="1348740"/>
          <a:ext cx="10972800" cy="179832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26548-0C62-4A59-A7DA-8C41DAB0B5EC}">
      <dsp:nvSpPr>
        <dsp:cNvPr id="0" name=""/>
        <dsp:cNvSpPr/>
      </dsp:nvSpPr>
      <dsp:spPr>
        <a:xfrm>
          <a:off x="4339" y="0"/>
          <a:ext cx="1897469" cy="179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Assertions are derived from the specifications</a:t>
          </a:r>
          <a:endParaRPr lang="en-IN" sz="1800" kern="1200" dirty="0"/>
        </a:p>
      </dsp:txBody>
      <dsp:txXfrm>
        <a:off x="4339" y="0"/>
        <a:ext cx="1897469" cy="1798320"/>
      </dsp:txXfrm>
    </dsp:sp>
    <dsp:sp modelId="{8DC4542F-4058-40A2-A947-BB321F24F098}">
      <dsp:nvSpPr>
        <dsp:cNvPr id="0" name=""/>
        <dsp:cNvSpPr/>
      </dsp:nvSpPr>
      <dsp:spPr>
        <a:xfrm>
          <a:off x="728284" y="2023110"/>
          <a:ext cx="449580" cy="4495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AC00C-628F-430A-898C-0420719BC3C1}">
      <dsp:nvSpPr>
        <dsp:cNvPr id="0" name=""/>
        <dsp:cNvSpPr/>
      </dsp:nvSpPr>
      <dsp:spPr>
        <a:xfrm>
          <a:off x="1996682" y="2697480"/>
          <a:ext cx="1897469" cy="179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Specifications and Design undergo multiple changes during the execution</a:t>
          </a:r>
          <a:endParaRPr lang="en-IN" sz="1800" kern="1200" dirty="0"/>
        </a:p>
      </dsp:txBody>
      <dsp:txXfrm>
        <a:off x="1996682" y="2697480"/>
        <a:ext cx="1897469" cy="1798320"/>
      </dsp:txXfrm>
    </dsp:sp>
    <dsp:sp modelId="{2F46C7AF-AB19-44F8-9D8D-5A3D56D174A9}">
      <dsp:nvSpPr>
        <dsp:cNvPr id="0" name=""/>
        <dsp:cNvSpPr/>
      </dsp:nvSpPr>
      <dsp:spPr>
        <a:xfrm>
          <a:off x="2720627" y="2023110"/>
          <a:ext cx="449580" cy="4495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12EDA-390C-4FB6-BC4F-D58975131CFB}">
      <dsp:nvSpPr>
        <dsp:cNvPr id="0" name=""/>
        <dsp:cNvSpPr/>
      </dsp:nvSpPr>
      <dsp:spPr>
        <a:xfrm>
          <a:off x="3989025" y="0"/>
          <a:ext cx="1897469" cy="179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Assertion generation need to be automated to save repetitive efforts</a:t>
          </a:r>
          <a:endParaRPr lang="en-IN" sz="1800" kern="1200" dirty="0"/>
        </a:p>
      </dsp:txBody>
      <dsp:txXfrm>
        <a:off x="3989025" y="0"/>
        <a:ext cx="1897469" cy="1798320"/>
      </dsp:txXfrm>
    </dsp:sp>
    <dsp:sp modelId="{730C04BE-130D-49E4-803A-F93DED29BD18}">
      <dsp:nvSpPr>
        <dsp:cNvPr id="0" name=""/>
        <dsp:cNvSpPr/>
      </dsp:nvSpPr>
      <dsp:spPr>
        <a:xfrm>
          <a:off x="4712970" y="2023110"/>
          <a:ext cx="449580" cy="4495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26DAB-F2D5-450E-BF48-21AB6B450EFD}">
      <dsp:nvSpPr>
        <dsp:cNvPr id="0" name=""/>
        <dsp:cNvSpPr/>
      </dsp:nvSpPr>
      <dsp:spPr>
        <a:xfrm>
          <a:off x="5981368" y="2697480"/>
          <a:ext cx="1897469" cy="179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Is Simulation coverage alone enough to do quality DV sign-off?</a:t>
          </a:r>
          <a:endParaRPr lang="en-IN" sz="1800" kern="1200" dirty="0"/>
        </a:p>
      </dsp:txBody>
      <dsp:txXfrm>
        <a:off x="5981368" y="2697480"/>
        <a:ext cx="1897469" cy="1798320"/>
      </dsp:txXfrm>
    </dsp:sp>
    <dsp:sp modelId="{A6327555-4B5B-414D-B1C6-16B612F7A665}">
      <dsp:nvSpPr>
        <dsp:cNvPr id="0" name=""/>
        <dsp:cNvSpPr/>
      </dsp:nvSpPr>
      <dsp:spPr>
        <a:xfrm>
          <a:off x="6705312" y="2023110"/>
          <a:ext cx="449580" cy="4495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9BB5-1029-40C4-99DA-D4D3B672389F}">
      <dsp:nvSpPr>
        <dsp:cNvPr id="0" name=""/>
        <dsp:cNvSpPr/>
      </dsp:nvSpPr>
      <dsp:spPr>
        <a:xfrm>
          <a:off x="7973710" y="0"/>
          <a:ext cx="1897469" cy="179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Can Formal Verification (FV) help to automate and verify exhaustively?</a:t>
          </a:r>
          <a:endParaRPr lang="en-IN" sz="1800" kern="1200" dirty="0"/>
        </a:p>
      </dsp:txBody>
      <dsp:txXfrm>
        <a:off x="7973710" y="0"/>
        <a:ext cx="1897469" cy="1798320"/>
      </dsp:txXfrm>
    </dsp:sp>
    <dsp:sp modelId="{11990084-D259-4BEE-BE40-FF66BB0C2835}">
      <dsp:nvSpPr>
        <dsp:cNvPr id="0" name=""/>
        <dsp:cNvSpPr/>
      </dsp:nvSpPr>
      <dsp:spPr>
        <a:xfrm>
          <a:off x="8697655" y="2023110"/>
          <a:ext cx="449580" cy="4495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8EFE7-526D-4C9A-97D4-2E7B2CE59763}">
      <dsp:nvSpPr>
        <dsp:cNvPr id="0" name=""/>
        <dsp:cNvSpPr/>
      </dsp:nvSpPr>
      <dsp:spPr>
        <a:xfrm>
          <a:off x="0" y="4078356"/>
          <a:ext cx="10972800" cy="49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Fully automated flow</a:t>
          </a:r>
        </a:p>
      </dsp:txBody>
      <dsp:txXfrm>
        <a:off x="0" y="4078356"/>
        <a:ext cx="10972800" cy="493551"/>
      </dsp:txXfrm>
    </dsp:sp>
    <dsp:sp modelId="{C0932872-9B9E-4117-A477-0783E3F4E723}">
      <dsp:nvSpPr>
        <dsp:cNvPr id="0" name=""/>
        <dsp:cNvSpPr/>
      </dsp:nvSpPr>
      <dsp:spPr>
        <a:xfrm rot="10800000">
          <a:off x="0" y="2718370"/>
          <a:ext cx="10972800" cy="13716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User inputs limited for RTL Input/output ports</a:t>
          </a:r>
        </a:p>
      </dsp:txBody>
      <dsp:txXfrm rot="-10800000">
        <a:off x="0" y="2718370"/>
        <a:ext cx="10972800" cy="481455"/>
      </dsp:txXfrm>
    </dsp:sp>
    <dsp:sp modelId="{AC1771B8-1FAA-4078-B20A-2881DEFA85D7}">
      <dsp:nvSpPr>
        <dsp:cNvPr id="0" name=""/>
        <dsp:cNvSpPr/>
      </dsp:nvSpPr>
      <dsp:spPr>
        <a:xfrm>
          <a:off x="0" y="3199826"/>
          <a:ext cx="10972800" cy="410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Needed for SV bind</a:t>
          </a:r>
        </a:p>
      </dsp:txBody>
      <dsp:txXfrm>
        <a:off x="0" y="3199826"/>
        <a:ext cx="10972800" cy="410129"/>
      </dsp:txXfrm>
    </dsp:sp>
    <dsp:sp modelId="{D6CE9263-6965-4A4F-870E-1168DA03B235}">
      <dsp:nvSpPr>
        <dsp:cNvPr id="0" name=""/>
        <dsp:cNvSpPr/>
      </dsp:nvSpPr>
      <dsp:spPr>
        <a:xfrm rot="10800000">
          <a:off x="0" y="1360078"/>
          <a:ext cx="10972800" cy="13716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Checks various Use Cases</a:t>
          </a:r>
        </a:p>
      </dsp:txBody>
      <dsp:txXfrm rot="-10800000">
        <a:off x="0" y="1360078"/>
        <a:ext cx="10972800" cy="481455"/>
      </dsp:txXfrm>
    </dsp:sp>
    <dsp:sp modelId="{11F2B19B-B777-4F70-9CA1-83BE0B223C41}">
      <dsp:nvSpPr>
        <dsp:cNvPr id="0" name=""/>
        <dsp:cNvSpPr/>
      </dsp:nvSpPr>
      <dsp:spPr>
        <a:xfrm>
          <a:off x="2491" y="1841534"/>
          <a:ext cx="3289696" cy="410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Register access checks</a:t>
          </a:r>
        </a:p>
      </dsp:txBody>
      <dsp:txXfrm>
        <a:off x="2491" y="1841534"/>
        <a:ext cx="3289696" cy="410129"/>
      </dsp:txXfrm>
    </dsp:sp>
    <dsp:sp modelId="{D9D98A0F-93DA-4FA4-A760-4A121969BF91}">
      <dsp:nvSpPr>
        <dsp:cNvPr id="0" name=""/>
        <dsp:cNvSpPr/>
      </dsp:nvSpPr>
      <dsp:spPr>
        <a:xfrm>
          <a:off x="3292188" y="1841534"/>
          <a:ext cx="4388422" cy="410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Safety critical sub-blocks</a:t>
          </a:r>
        </a:p>
      </dsp:txBody>
      <dsp:txXfrm>
        <a:off x="3292188" y="1841534"/>
        <a:ext cx="4388422" cy="410129"/>
      </dsp:txXfrm>
    </dsp:sp>
    <dsp:sp modelId="{ACA14AEF-76C9-4F53-B7C4-CACFE34285A7}">
      <dsp:nvSpPr>
        <dsp:cNvPr id="0" name=""/>
        <dsp:cNvSpPr/>
      </dsp:nvSpPr>
      <dsp:spPr>
        <a:xfrm>
          <a:off x="7680611" y="1841534"/>
          <a:ext cx="3289696" cy="410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FSM Verification </a:t>
          </a:r>
        </a:p>
      </dsp:txBody>
      <dsp:txXfrm>
        <a:off x="7680611" y="1841534"/>
        <a:ext cx="3289696" cy="410129"/>
      </dsp:txXfrm>
    </dsp:sp>
    <dsp:sp modelId="{F0F807EC-5C0D-48D8-A49F-63566ADBC396}">
      <dsp:nvSpPr>
        <dsp:cNvPr id="0" name=""/>
        <dsp:cNvSpPr/>
      </dsp:nvSpPr>
      <dsp:spPr>
        <a:xfrm rot="10800000">
          <a:off x="0" y="0"/>
          <a:ext cx="10972800" cy="13716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PropGen can fill the automation gap</a:t>
          </a:r>
        </a:p>
      </dsp:txBody>
      <dsp:txXfrm rot="-10800000">
        <a:off x="0" y="0"/>
        <a:ext cx="10972800" cy="481455"/>
      </dsp:txXfrm>
    </dsp:sp>
    <dsp:sp modelId="{4B73DD4E-9B41-4B5A-AD88-D0172265C5F1}">
      <dsp:nvSpPr>
        <dsp:cNvPr id="0" name=""/>
        <dsp:cNvSpPr/>
      </dsp:nvSpPr>
      <dsp:spPr>
        <a:xfrm>
          <a:off x="0" y="470734"/>
          <a:ext cx="10972800" cy="410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Relies on design specification (e.g. VISIO/XML/XLS) to generate SVA assertions</a:t>
          </a:r>
        </a:p>
      </dsp:txBody>
      <dsp:txXfrm>
        <a:off x="0" y="470734"/>
        <a:ext cx="10972800" cy="410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4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IFXSHAPE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2438" y="1012825"/>
            <a:ext cx="6194425" cy="3484563"/>
          </a:xfrm>
          <a:ln cap="flat"/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5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 dirty="0"/>
              <a:t>2020-09-29</a:t>
            </a:r>
          </a:p>
          <a:p>
            <a:endParaRPr lang="en-IN" dirty="0"/>
          </a:p>
        </p:txBody>
      </p:sp>
      <p:sp>
        <p:nvSpPr>
          <p:cNvPr id="17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01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Include up arrow in Manual DV column for 90% to show efforts got increased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95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 dirty="0"/>
              <a:t>2020-09-29</a:t>
            </a:r>
          </a:p>
          <a:p>
            <a:endParaRPr lang="en-IN" dirty="0"/>
          </a:p>
        </p:txBody>
      </p:sp>
      <p:sp>
        <p:nvSpPr>
          <p:cNvPr id="12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72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add references here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76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888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57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 dirty="0"/>
              <a:t>2020-09-29</a:t>
            </a:r>
          </a:p>
          <a:p>
            <a:endParaRPr lang="en-IN" dirty="0"/>
          </a:p>
        </p:txBody>
      </p:sp>
      <p:sp>
        <p:nvSpPr>
          <p:cNvPr id="12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17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91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7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60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 dirty="0"/>
              <a:t>2020-09-29</a:t>
            </a:r>
          </a:p>
          <a:p>
            <a:endParaRPr lang="en-IN" dirty="0"/>
          </a:p>
        </p:txBody>
      </p:sp>
      <p:sp>
        <p:nvSpPr>
          <p:cNvPr id="12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3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8.svg"/><Relationship Id="rId4" Type="http://schemas.openxmlformats.org/officeDocument/2006/relationships/tags" Target="../tags/tag5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13.jp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12.svg"/><Relationship Id="rId5" Type="http://schemas.openxmlformats.org/officeDocument/2006/relationships/tags" Target="../tags/tag10.xml"/><Relationship Id="rId10" Type="http://schemas.openxmlformats.org/officeDocument/2006/relationships/image" Target="../media/image11.png"/><Relationship Id="rId4" Type="http://schemas.openxmlformats.org/officeDocument/2006/relationships/tags" Target="../tags/tag9.xml"/><Relationship Id="rId9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PropGen: An Automated Flow to Generate SVA Properties for Formal and Simulation methods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2743200"/>
            <a:ext cx="8534400" cy="2628900"/>
          </a:xfrm>
        </p:spPr>
        <p:txBody>
          <a:bodyPr>
            <a:noAutofit/>
          </a:bodyPr>
          <a:lstStyle/>
          <a:p>
            <a:r>
              <a:rPr lang="en-US" sz="3000" dirty="0"/>
              <a:t>Amith Shambhu, Vishal Dalal</a:t>
            </a:r>
          </a:p>
          <a:p>
            <a:r>
              <a:rPr lang="en-US" sz="3000" dirty="0"/>
              <a:t>Infineon Technologies, Bangalore.</a:t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Basavaraj Naik</a:t>
            </a:r>
          </a:p>
          <a:p>
            <a:r>
              <a:rPr lang="en-US" sz="3000" dirty="0"/>
              <a:t>Infineon Technologies, Munich.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 descr="A red and blue logo&#10;&#10;Description automatically generated">
            <a:extLst>
              <a:ext uri="{FF2B5EF4-FFF2-40B4-BE49-F238E27FC236}">
                <a16:creationId xmlns:a16="http://schemas.microsoft.com/office/drawing/2014/main" id="{8646C0D8-5AE0-794F-F271-376EA58D8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6019800"/>
            <a:ext cx="2143125" cy="8213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PropGen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PropGen is applied to generate SVA for</a:t>
            </a:r>
          </a:p>
          <a:p>
            <a:pPr lvl="1"/>
            <a:r>
              <a:rPr lang="en-US" dirty="0"/>
              <a:t>Register verification for various access policies</a:t>
            </a:r>
          </a:p>
          <a:p>
            <a:pPr lvl="1"/>
            <a:r>
              <a:rPr lang="en-US" dirty="0"/>
              <a:t>Safety critical building blocks integration verification</a:t>
            </a:r>
          </a:p>
          <a:p>
            <a:pPr lvl="1"/>
            <a:r>
              <a:rPr lang="en-US" dirty="0"/>
              <a:t>FSM verification </a:t>
            </a:r>
          </a:p>
          <a:p>
            <a:r>
              <a:rPr lang="en-US" dirty="0"/>
              <a:t>PropGen generated properties are </a:t>
            </a:r>
          </a:p>
          <a:p>
            <a:pPr lvl="1"/>
            <a:r>
              <a:rPr lang="en-US" dirty="0"/>
              <a:t>Achieve 100% code coverage at block level FV</a:t>
            </a:r>
          </a:p>
          <a:p>
            <a:pPr lvl="1"/>
            <a:r>
              <a:rPr lang="en-US" dirty="0"/>
              <a:t>Portable from block level FV to IP level simulations</a:t>
            </a:r>
          </a:p>
          <a:p>
            <a:r>
              <a:rPr lang="en-US" dirty="0"/>
              <a:t>Block level DV signed off using FV</a:t>
            </a:r>
          </a:p>
          <a:p>
            <a:r>
              <a:rPr lang="en-US" dirty="0"/>
              <a:t>End-to-end data integrity checks signed-off using simulations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1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609600" y="128750"/>
            <a:ext cx="10972800" cy="1143000"/>
          </a:xfrm>
        </p:spPr>
        <p:txBody>
          <a:bodyPr/>
          <a:lstStyle/>
          <a:p>
            <a:r>
              <a:rPr lang="en-IN" dirty="0"/>
              <a:t>PropGen for FSM DV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B4E5E3-A9F2-DA92-8ED2-60108D550EEB}"/>
              </a:ext>
            </a:extLst>
          </p:cNvPr>
          <p:cNvSpPr/>
          <p:nvPr/>
        </p:nvSpPr>
        <p:spPr>
          <a:xfrm>
            <a:off x="6898587" y="4284060"/>
            <a:ext cx="569014" cy="440340"/>
          </a:xfrm>
          <a:custGeom>
            <a:avLst/>
            <a:gdLst/>
            <a:ahLst/>
            <a:cxnLst/>
            <a:rect l="l" t="t" r="r" b="b"/>
            <a:pathLst>
              <a:path w="613409">
                <a:moveTo>
                  <a:pt x="0" y="0"/>
                </a:moveTo>
                <a:lnTo>
                  <a:pt x="613168" y="0"/>
                </a:lnTo>
              </a:path>
            </a:pathLst>
          </a:custGeom>
          <a:ln w="25400">
            <a:solidFill>
              <a:srgbClr val="0A8276"/>
            </a:solidFill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40D5ED8B-126C-AC0B-EC52-032652EE7113}"/>
              </a:ext>
            </a:extLst>
          </p:cNvPr>
          <p:cNvSpPr/>
          <p:nvPr/>
        </p:nvSpPr>
        <p:spPr>
          <a:xfrm>
            <a:off x="5008048" y="4771652"/>
            <a:ext cx="423697" cy="316928"/>
          </a:xfrm>
          <a:custGeom>
            <a:avLst/>
            <a:gdLst/>
            <a:ahLst/>
            <a:cxnLst/>
            <a:rect l="l" t="t" r="r" b="b"/>
            <a:pathLst>
              <a:path w="375285" h="279400">
                <a:moveTo>
                  <a:pt x="374738" y="0"/>
                </a:moveTo>
                <a:lnTo>
                  <a:pt x="0" y="279018"/>
                </a:lnTo>
              </a:path>
            </a:pathLst>
          </a:custGeom>
          <a:ln w="25400">
            <a:solidFill>
              <a:srgbClr val="0A8276"/>
            </a:solidFill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F59EE80C-CD35-5CE9-4752-3FA52C3DF304}"/>
              </a:ext>
            </a:extLst>
          </p:cNvPr>
          <p:cNvSpPr/>
          <p:nvPr/>
        </p:nvSpPr>
        <p:spPr>
          <a:xfrm>
            <a:off x="3734806" y="3407208"/>
            <a:ext cx="692539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61316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A8276"/>
            </a:solidFill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286686BF-5EA5-3A6D-86A1-332BB7001CFD}"/>
              </a:ext>
            </a:extLst>
          </p:cNvPr>
          <p:cNvSpPr/>
          <p:nvPr/>
        </p:nvSpPr>
        <p:spPr>
          <a:xfrm>
            <a:off x="4422516" y="2036131"/>
            <a:ext cx="2729290" cy="2742150"/>
          </a:xfrm>
          <a:custGeom>
            <a:avLst/>
            <a:gdLst/>
            <a:ahLst/>
            <a:cxnLst/>
            <a:rect l="l" t="t" r="r" b="b"/>
            <a:pathLst>
              <a:path w="2417445" h="2417445">
                <a:moveTo>
                  <a:pt x="2417432" y="1208722"/>
                </a:moveTo>
                <a:lnTo>
                  <a:pt x="2416472" y="1257336"/>
                </a:lnTo>
                <a:lnTo>
                  <a:pt x="2413617" y="1305462"/>
                </a:lnTo>
                <a:lnTo>
                  <a:pt x="2408902" y="1353065"/>
                </a:lnTo>
                <a:lnTo>
                  <a:pt x="2402364" y="1400109"/>
                </a:lnTo>
                <a:lnTo>
                  <a:pt x="2394039" y="1446557"/>
                </a:lnTo>
                <a:lnTo>
                  <a:pt x="2383964" y="1492373"/>
                </a:lnTo>
                <a:lnTo>
                  <a:pt x="2372173" y="1537522"/>
                </a:lnTo>
                <a:lnTo>
                  <a:pt x="2358703" y="1581967"/>
                </a:lnTo>
                <a:lnTo>
                  <a:pt x="2343590" y="1625672"/>
                </a:lnTo>
                <a:lnTo>
                  <a:pt x="2326871" y="1668601"/>
                </a:lnTo>
                <a:lnTo>
                  <a:pt x="2308582" y="1710718"/>
                </a:lnTo>
                <a:lnTo>
                  <a:pt x="2288758" y="1751986"/>
                </a:lnTo>
                <a:lnTo>
                  <a:pt x="2267436" y="1792370"/>
                </a:lnTo>
                <a:lnTo>
                  <a:pt x="2244652" y="1831833"/>
                </a:lnTo>
                <a:lnTo>
                  <a:pt x="2220441" y="1870340"/>
                </a:lnTo>
                <a:lnTo>
                  <a:pt x="2194841" y="1907854"/>
                </a:lnTo>
                <a:lnTo>
                  <a:pt x="2167887" y="1944340"/>
                </a:lnTo>
                <a:lnTo>
                  <a:pt x="2139615" y="1979760"/>
                </a:lnTo>
                <a:lnTo>
                  <a:pt x="2110061" y="2014079"/>
                </a:lnTo>
                <a:lnTo>
                  <a:pt x="2079262" y="2047261"/>
                </a:lnTo>
                <a:lnTo>
                  <a:pt x="2047253" y="2079270"/>
                </a:lnTo>
                <a:lnTo>
                  <a:pt x="2014072" y="2110069"/>
                </a:lnTo>
                <a:lnTo>
                  <a:pt x="1979753" y="2139623"/>
                </a:lnTo>
                <a:lnTo>
                  <a:pt x="1944332" y="2167895"/>
                </a:lnTo>
                <a:lnTo>
                  <a:pt x="1907847" y="2194850"/>
                </a:lnTo>
                <a:lnTo>
                  <a:pt x="1870333" y="2220451"/>
                </a:lnTo>
                <a:lnTo>
                  <a:pt x="1831826" y="2244661"/>
                </a:lnTo>
                <a:lnTo>
                  <a:pt x="1792363" y="2267446"/>
                </a:lnTo>
                <a:lnTo>
                  <a:pt x="1751979" y="2288768"/>
                </a:lnTo>
                <a:lnTo>
                  <a:pt x="1710710" y="2308593"/>
                </a:lnTo>
                <a:lnTo>
                  <a:pt x="1668593" y="2326882"/>
                </a:lnTo>
                <a:lnTo>
                  <a:pt x="1625664" y="2343602"/>
                </a:lnTo>
                <a:lnTo>
                  <a:pt x="1581959" y="2358714"/>
                </a:lnTo>
                <a:lnTo>
                  <a:pt x="1537514" y="2372184"/>
                </a:lnTo>
                <a:lnTo>
                  <a:pt x="1492365" y="2383976"/>
                </a:lnTo>
                <a:lnTo>
                  <a:pt x="1446548" y="2394052"/>
                </a:lnTo>
                <a:lnTo>
                  <a:pt x="1400099" y="2402377"/>
                </a:lnTo>
                <a:lnTo>
                  <a:pt x="1353055" y="2408915"/>
                </a:lnTo>
                <a:lnTo>
                  <a:pt x="1305451" y="2413629"/>
                </a:lnTo>
                <a:lnTo>
                  <a:pt x="1257324" y="2416485"/>
                </a:lnTo>
                <a:lnTo>
                  <a:pt x="1208709" y="2417445"/>
                </a:lnTo>
                <a:lnTo>
                  <a:pt x="1160096" y="2416485"/>
                </a:lnTo>
                <a:lnTo>
                  <a:pt x="1111969" y="2413629"/>
                </a:lnTo>
                <a:lnTo>
                  <a:pt x="1064366" y="2408915"/>
                </a:lnTo>
                <a:lnTo>
                  <a:pt x="1017323" y="2402377"/>
                </a:lnTo>
                <a:lnTo>
                  <a:pt x="970875" y="2394052"/>
                </a:lnTo>
                <a:lnTo>
                  <a:pt x="925059" y="2383976"/>
                </a:lnTo>
                <a:lnTo>
                  <a:pt x="879910" y="2372184"/>
                </a:lnTo>
                <a:lnTo>
                  <a:pt x="835466" y="2358714"/>
                </a:lnTo>
                <a:lnTo>
                  <a:pt x="791761" y="2343602"/>
                </a:lnTo>
                <a:lnTo>
                  <a:pt x="748832" y="2326882"/>
                </a:lnTo>
                <a:lnTo>
                  <a:pt x="706716" y="2308593"/>
                </a:lnTo>
                <a:lnTo>
                  <a:pt x="665448" y="2288768"/>
                </a:lnTo>
                <a:lnTo>
                  <a:pt x="625064" y="2267446"/>
                </a:lnTo>
                <a:lnTo>
                  <a:pt x="585601" y="2244661"/>
                </a:lnTo>
                <a:lnTo>
                  <a:pt x="547095" y="2220451"/>
                </a:lnTo>
                <a:lnTo>
                  <a:pt x="509581" y="2194850"/>
                </a:lnTo>
                <a:lnTo>
                  <a:pt x="473096" y="2167895"/>
                </a:lnTo>
                <a:lnTo>
                  <a:pt x="437677" y="2139623"/>
                </a:lnTo>
                <a:lnTo>
                  <a:pt x="403358" y="2110069"/>
                </a:lnTo>
                <a:lnTo>
                  <a:pt x="370176" y="2079270"/>
                </a:lnTo>
                <a:lnTo>
                  <a:pt x="338168" y="2047261"/>
                </a:lnTo>
                <a:lnTo>
                  <a:pt x="307369" y="2014079"/>
                </a:lnTo>
                <a:lnTo>
                  <a:pt x="277816" y="1979760"/>
                </a:lnTo>
                <a:lnTo>
                  <a:pt x="249544" y="1944340"/>
                </a:lnTo>
                <a:lnTo>
                  <a:pt x="222590" y="1907854"/>
                </a:lnTo>
                <a:lnTo>
                  <a:pt x="196990" y="1870340"/>
                </a:lnTo>
                <a:lnTo>
                  <a:pt x="172779" y="1831833"/>
                </a:lnTo>
                <a:lnTo>
                  <a:pt x="149995" y="1792370"/>
                </a:lnTo>
                <a:lnTo>
                  <a:pt x="128673" y="1751986"/>
                </a:lnTo>
                <a:lnTo>
                  <a:pt x="108849" y="1710718"/>
                </a:lnTo>
                <a:lnTo>
                  <a:pt x="90560" y="1668601"/>
                </a:lnTo>
                <a:lnTo>
                  <a:pt x="73841" y="1625672"/>
                </a:lnTo>
                <a:lnTo>
                  <a:pt x="58728" y="1581967"/>
                </a:lnTo>
                <a:lnTo>
                  <a:pt x="45259" y="1537522"/>
                </a:lnTo>
                <a:lnTo>
                  <a:pt x="33468" y="1492373"/>
                </a:lnTo>
                <a:lnTo>
                  <a:pt x="23392" y="1446557"/>
                </a:lnTo>
                <a:lnTo>
                  <a:pt x="15067" y="1400109"/>
                </a:lnTo>
                <a:lnTo>
                  <a:pt x="8529" y="1353065"/>
                </a:lnTo>
                <a:lnTo>
                  <a:pt x="3814" y="1305462"/>
                </a:lnTo>
                <a:lnTo>
                  <a:pt x="959" y="1257336"/>
                </a:lnTo>
                <a:lnTo>
                  <a:pt x="0" y="1208722"/>
                </a:lnTo>
                <a:lnTo>
                  <a:pt x="959" y="1160108"/>
                </a:lnTo>
                <a:lnTo>
                  <a:pt x="3814" y="1111980"/>
                </a:lnTo>
                <a:lnTo>
                  <a:pt x="8529" y="1064377"/>
                </a:lnTo>
                <a:lnTo>
                  <a:pt x="15067" y="1017332"/>
                </a:lnTo>
                <a:lnTo>
                  <a:pt x="23392" y="970884"/>
                </a:lnTo>
                <a:lnTo>
                  <a:pt x="33468" y="925067"/>
                </a:lnTo>
                <a:lnTo>
                  <a:pt x="45259" y="879917"/>
                </a:lnTo>
                <a:lnTo>
                  <a:pt x="58728" y="835472"/>
                </a:lnTo>
                <a:lnTo>
                  <a:pt x="73841" y="791767"/>
                </a:lnTo>
                <a:lnTo>
                  <a:pt x="90560" y="748838"/>
                </a:lnTo>
                <a:lnTo>
                  <a:pt x="108849" y="706721"/>
                </a:lnTo>
                <a:lnTo>
                  <a:pt x="128673" y="665452"/>
                </a:lnTo>
                <a:lnTo>
                  <a:pt x="149995" y="625068"/>
                </a:lnTo>
                <a:lnTo>
                  <a:pt x="172779" y="585605"/>
                </a:lnTo>
                <a:lnTo>
                  <a:pt x="196990" y="547098"/>
                </a:lnTo>
                <a:lnTo>
                  <a:pt x="222590" y="509584"/>
                </a:lnTo>
                <a:lnTo>
                  <a:pt x="249544" y="473099"/>
                </a:lnTo>
                <a:lnTo>
                  <a:pt x="277816" y="437679"/>
                </a:lnTo>
                <a:lnTo>
                  <a:pt x="307369" y="403360"/>
                </a:lnTo>
                <a:lnTo>
                  <a:pt x="338168" y="370178"/>
                </a:lnTo>
                <a:lnTo>
                  <a:pt x="370176" y="338169"/>
                </a:lnTo>
                <a:lnTo>
                  <a:pt x="403358" y="307370"/>
                </a:lnTo>
                <a:lnTo>
                  <a:pt x="437677" y="277817"/>
                </a:lnTo>
                <a:lnTo>
                  <a:pt x="473096" y="249545"/>
                </a:lnTo>
                <a:lnTo>
                  <a:pt x="509581" y="222590"/>
                </a:lnTo>
                <a:lnTo>
                  <a:pt x="547095" y="196990"/>
                </a:lnTo>
                <a:lnTo>
                  <a:pt x="585601" y="172780"/>
                </a:lnTo>
                <a:lnTo>
                  <a:pt x="625064" y="149995"/>
                </a:lnTo>
                <a:lnTo>
                  <a:pt x="665448" y="128673"/>
                </a:lnTo>
                <a:lnTo>
                  <a:pt x="706716" y="108849"/>
                </a:lnTo>
                <a:lnTo>
                  <a:pt x="748832" y="90560"/>
                </a:lnTo>
                <a:lnTo>
                  <a:pt x="791761" y="73841"/>
                </a:lnTo>
                <a:lnTo>
                  <a:pt x="835466" y="58728"/>
                </a:lnTo>
                <a:lnTo>
                  <a:pt x="879910" y="45259"/>
                </a:lnTo>
                <a:lnTo>
                  <a:pt x="925059" y="33468"/>
                </a:lnTo>
                <a:lnTo>
                  <a:pt x="970875" y="23392"/>
                </a:lnTo>
                <a:lnTo>
                  <a:pt x="1017323" y="15067"/>
                </a:lnTo>
                <a:lnTo>
                  <a:pt x="1064366" y="8529"/>
                </a:lnTo>
                <a:lnTo>
                  <a:pt x="1111969" y="3814"/>
                </a:lnTo>
                <a:lnTo>
                  <a:pt x="1160096" y="959"/>
                </a:lnTo>
                <a:lnTo>
                  <a:pt x="1208709" y="0"/>
                </a:lnTo>
                <a:lnTo>
                  <a:pt x="1257324" y="959"/>
                </a:lnTo>
                <a:lnTo>
                  <a:pt x="1305451" y="3814"/>
                </a:lnTo>
                <a:lnTo>
                  <a:pt x="1353055" y="8529"/>
                </a:lnTo>
                <a:lnTo>
                  <a:pt x="1400099" y="15067"/>
                </a:lnTo>
                <a:lnTo>
                  <a:pt x="1446548" y="23392"/>
                </a:lnTo>
                <a:lnTo>
                  <a:pt x="1492365" y="33468"/>
                </a:lnTo>
                <a:lnTo>
                  <a:pt x="1537514" y="45259"/>
                </a:lnTo>
                <a:lnTo>
                  <a:pt x="1581959" y="58728"/>
                </a:lnTo>
                <a:lnTo>
                  <a:pt x="1625664" y="73841"/>
                </a:lnTo>
                <a:lnTo>
                  <a:pt x="1668593" y="90560"/>
                </a:lnTo>
                <a:lnTo>
                  <a:pt x="1710710" y="108849"/>
                </a:lnTo>
                <a:lnTo>
                  <a:pt x="1751979" y="128673"/>
                </a:lnTo>
                <a:lnTo>
                  <a:pt x="1792363" y="149995"/>
                </a:lnTo>
                <a:lnTo>
                  <a:pt x="1831826" y="172780"/>
                </a:lnTo>
                <a:lnTo>
                  <a:pt x="1870333" y="196990"/>
                </a:lnTo>
                <a:lnTo>
                  <a:pt x="1907847" y="222590"/>
                </a:lnTo>
                <a:lnTo>
                  <a:pt x="1944332" y="249545"/>
                </a:lnTo>
                <a:lnTo>
                  <a:pt x="1979753" y="277817"/>
                </a:lnTo>
                <a:lnTo>
                  <a:pt x="2014072" y="307370"/>
                </a:lnTo>
                <a:lnTo>
                  <a:pt x="2047253" y="338169"/>
                </a:lnTo>
                <a:lnTo>
                  <a:pt x="2079262" y="370178"/>
                </a:lnTo>
                <a:lnTo>
                  <a:pt x="2110061" y="403360"/>
                </a:lnTo>
                <a:lnTo>
                  <a:pt x="2139615" y="437679"/>
                </a:lnTo>
                <a:lnTo>
                  <a:pt x="2167887" y="473099"/>
                </a:lnTo>
                <a:lnTo>
                  <a:pt x="2194841" y="509584"/>
                </a:lnTo>
                <a:lnTo>
                  <a:pt x="2220441" y="547098"/>
                </a:lnTo>
                <a:lnTo>
                  <a:pt x="2244652" y="585605"/>
                </a:lnTo>
                <a:lnTo>
                  <a:pt x="2267436" y="625068"/>
                </a:lnTo>
                <a:lnTo>
                  <a:pt x="2288758" y="665452"/>
                </a:lnTo>
                <a:lnTo>
                  <a:pt x="2308582" y="706721"/>
                </a:lnTo>
                <a:lnTo>
                  <a:pt x="2326871" y="748838"/>
                </a:lnTo>
                <a:lnTo>
                  <a:pt x="2343590" y="791767"/>
                </a:lnTo>
                <a:lnTo>
                  <a:pt x="2358703" y="835472"/>
                </a:lnTo>
                <a:lnTo>
                  <a:pt x="2372173" y="879917"/>
                </a:lnTo>
                <a:lnTo>
                  <a:pt x="2383964" y="925067"/>
                </a:lnTo>
                <a:lnTo>
                  <a:pt x="2394039" y="970884"/>
                </a:lnTo>
                <a:lnTo>
                  <a:pt x="2402364" y="1017332"/>
                </a:lnTo>
                <a:lnTo>
                  <a:pt x="2408902" y="1064377"/>
                </a:lnTo>
                <a:lnTo>
                  <a:pt x="2413617" y="1111980"/>
                </a:lnTo>
                <a:lnTo>
                  <a:pt x="2416472" y="1160108"/>
                </a:lnTo>
                <a:lnTo>
                  <a:pt x="2417432" y="1208722"/>
                </a:lnTo>
                <a:close/>
              </a:path>
            </a:pathLst>
          </a:custGeom>
          <a:ln w="25400" cap="flat" cmpd="sng" algn="ctr">
            <a:solidFill>
              <a:srgbClr val="0A827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876FDC39-C43D-88C1-E197-E0DD2A5CBC79}"/>
              </a:ext>
            </a:extLst>
          </p:cNvPr>
          <p:cNvSpPr/>
          <p:nvPr/>
        </p:nvSpPr>
        <p:spPr>
          <a:xfrm>
            <a:off x="4742985" y="2358132"/>
            <a:ext cx="2088369" cy="2098209"/>
          </a:xfrm>
          <a:custGeom>
            <a:avLst/>
            <a:gdLst/>
            <a:ahLst/>
            <a:cxnLst/>
            <a:rect l="l" t="t" r="r" b="b"/>
            <a:pathLst>
              <a:path w="1849754" h="1849754">
                <a:moveTo>
                  <a:pt x="924864" y="0"/>
                </a:moveTo>
                <a:lnTo>
                  <a:pt x="877272" y="1203"/>
                </a:lnTo>
                <a:lnTo>
                  <a:pt x="830303" y="4774"/>
                </a:lnTo>
                <a:lnTo>
                  <a:pt x="784018" y="10656"/>
                </a:lnTo>
                <a:lnTo>
                  <a:pt x="738474" y="18789"/>
                </a:lnTo>
                <a:lnTo>
                  <a:pt x="693729" y="29116"/>
                </a:lnTo>
                <a:lnTo>
                  <a:pt x="649841" y="41579"/>
                </a:lnTo>
                <a:lnTo>
                  <a:pt x="606868" y="56119"/>
                </a:lnTo>
                <a:lnTo>
                  <a:pt x="564868" y="72679"/>
                </a:lnTo>
                <a:lnTo>
                  <a:pt x="523900" y="91200"/>
                </a:lnTo>
                <a:lnTo>
                  <a:pt x="484022" y="111624"/>
                </a:lnTo>
                <a:lnTo>
                  <a:pt x="445292" y="133894"/>
                </a:lnTo>
                <a:lnTo>
                  <a:pt x="407767" y="157950"/>
                </a:lnTo>
                <a:lnTo>
                  <a:pt x="371506" y="183735"/>
                </a:lnTo>
                <a:lnTo>
                  <a:pt x="336567" y="211191"/>
                </a:lnTo>
                <a:lnTo>
                  <a:pt x="303009" y="240259"/>
                </a:lnTo>
                <a:lnTo>
                  <a:pt x="270889" y="270883"/>
                </a:lnTo>
                <a:lnTo>
                  <a:pt x="240265" y="303002"/>
                </a:lnTo>
                <a:lnTo>
                  <a:pt x="211196" y="336560"/>
                </a:lnTo>
                <a:lnTo>
                  <a:pt x="183740" y="371498"/>
                </a:lnTo>
                <a:lnTo>
                  <a:pt x="157954" y="407758"/>
                </a:lnTo>
                <a:lnTo>
                  <a:pt x="133897" y="445282"/>
                </a:lnTo>
                <a:lnTo>
                  <a:pt x="111627" y="484012"/>
                </a:lnTo>
                <a:lnTo>
                  <a:pt x="91202" y="523890"/>
                </a:lnTo>
                <a:lnTo>
                  <a:pt x="72681" y="564858"/>
                </a:lnTo>
                <a:lnTo>
                  <a:pt x="56121" y="606857"/>
                </a:lnTo>
                <a:lnTo>
                  <a:pt x="41580" y="649829"/>
                </a:lnTo>
                <a:lnTo>
                  <a:pt x="29117" y="693717"/>
                </a:lnTo>
                <a:lnTo>
                  <a:pt x="18790" y="738462"/>
                </a:lnTo>
                <a:lnTo>
                  <a:pt x="10656" y="784006"/>
                </a:lnTo>
                <a:lnTo>
                  <a:pt x="4775" y="830291"/>
                </a:lnTo>
                <a:lnTo>
                  <a:pt x="1203" y="877259"/>
                </a:lnTo>
                <a:lnTo>
                  <a:pt x="0" y="924852"/>
                </a:lnTo>
                <a:lnTo>
                  <a:pt x="1203" y="972444"/>
                </a:lnTo>
                <a:lnTo>
                  <a:pt x="4775" y="1019412"/>
                </a:lnTo>
                <a:lnTo>
                  <a:pt x="10656" y="1065697"/>
                </a:lnTo>
                <a:lnTo>
                  <a:pt x="18790" y="1111241"/>
                </a:lnTo>
                <a:lnTo>
                  <a:pt x="29117" y="1155986"/>
                </a:lnTo>
                <a:lnTo>
                  <a:pt x="41580" y="1199874"/>
                </a:lnTo>
                <a:lnTo>
                  <a:pt x="56121" y="1242847"/>
                </a:lnTo>
                <a:lnTo>
                  <a:pt x="72681" y="1284846"/>
                </a:lnTo>
                <a:lnTo>
                  <a:pt x="91202" y="1325813"/>
                </a:lnTo>
                <a:lnTo>
                  <a:pt x="111627" y="1365691"/>
                </a:lnTo>
                <a:lnTo>
                  <a:pt x="133897" y="1404421"/>
                </a:lnTo>
                <a:lnTo>
                  <a:pt x="157954" y="1441945"/>
                </a:lnTo>
                <a:lnTo>
                  <a:pt x="183740" y="1478205"/>
                </a:lnTo>
                <a:lnTo>
                  <a:pt x="211196" y="1513143"/>
                </a:lnTo>
                <a:lnTo>
                  <a:pt x="240265" y="1546701"/>
                </a:lnTo>
                <a:lnTo>
                  <a:pt x="270889" y="1578821"/>
                </a:lnTo>
                <a:lnTo>
                  <a:pt x="303009" y="1609444"/>
                </a:lnTo>
                <a:lnTo>
                  <a:pt x="336567" y="1638512"/>
                </a:lnTo>
                <a:lnTo>
                  <a:pt x="371506" y="1665968"/>
                </a:lnTo>
                <a:lnTo>
                  <a:pt x="407767" y="1691753"/>
                </a:lnTo>
                <a:lnTo>
                  <a:pt x="445292" y="1715810"/>
                </a:lnTo>
                <a:lnTo>
                  <a:pt x="484022" y="1738079"/>
                </a:lnTo>
                <a:lnTo>
                  <a:pt x="523900" y="1758503"/>
                </a:lnTo>
                <a:lnTo>
                  <a:pt x="564868" y="1777024"/>
                </a:lnTo>
                <a:lnTo>
                  <a:pt x="606868" y="1793584"/>
                </a:lnTo>
                <a:lnTo>
                  <a:pt x="649841" y="1808124"/>
                </a:lnTo>
                <a:lnTo>
                  <a:pt x="693729" y="1820587"/>
                </a:lnTo>
                <a:lnTo>
                  <a:pt x="738474" y="1830914"/>
                </a:lnTo>
                <a:lnTo>
                  <a:pt x="784018" y="1839047"/>
                </a:lnTo>
                <a:lnTo>
                  <a:pt x="830303" y="1844929"/>
                </a:lnTo>
                <a:lnTo>
                  <a:pt x="877272" y="1848500"/>
                </a:lnTo>
                <a:lnTo>
                  <a:pt x="924864" y="1849704"/>
                </a:lnTo>
                <a:lnTo>
                  <a:pt x="972457" y="1848500"/>
                </a:lnTo>
                <a:lnTo>
                  <a:pt x="1019425" y="1844929"/>
                </a:lnTo>
                <a:lnTo>
                  <a:pt x="1065710" y="1839047"/>
                </a:lnTo>
                <a:lnTo>
                  <a:pt x="1111254" y="1830914"/>
                </a:lnTo>
                <a:lnTo>
                  <a:pt x="1155999" y="1820587"/>
                </a:lnTo>
                <a:lnTo>
                  <a:pt x="1199887" y="1808124"/>
                </a:lnTo>
                <a:lnTo>
                  <a:pt x="1242859" y="1793584"/>
                </a:lnTo>
                <a:lnTo>
                  <a:pt x="1284858" y="1777024"/>
                </a:lnTo>
                <a:lnTo>
                  <a:pt x="1325826" y="1758503"/>
                </a:lnTo>
                <a:lnTo>
                  <a:pt x="1365704" y="1738079"/>
                </a:lnTo>
                <a:lnTo>
                  <a:pt x="1404434" y="1715810"/>
                </a:lnTo>
                <a:lnTo>
                  <a:pt x="1441958" y="1691753"/>
                </a:lnTo>
                <a:lnTo>
                  <a:pt x="1478218" y="1665968"/>
                </a:lnTo>
                <a:lnTo>
                  <a:pt x="1513156" y="1638512"/>
                </a:lnTo>
                <a:lnTo>
                  <a:pt x="1546714" y="1609444"/>
                </a:lnTo>
                <a:lnTo>
                  <a:pt x="1578833" y="1578821"/>
                </a:lnTo>
                <a:lnTo>
                  <a:pt x="1609456" y="1546701"/>
                </a:lnTo>
                <a:lnTo>
                  <a:pt x="1638525" y="1513143"/>
                </a:lnTo>
                <a:lnTo>
                  <a:pt x="1665981" y="1478205"/>
                </a:lnTo>
                <a:lnTo>
                  <a:pt x="1691766" y="1441945"/>
                </a:lnTo>
                <a:lnTo>
                  <a:pt x="1715822" y="1404421"/>
                </a:lnTo>
                <a:lnTo>
                  <a:pt x="1738092" y="1365691"/>
                </a:lnTo>
                <a:lnTo>
                  <a:pt x="1758516" y="1325813"/>
                </a:lnTo>
                <a:lnTo>
                  <a:pt x="1777037" y="1284846"/>
                </a:lnTo>
                <a:lnTo>
                  <a:pt x="1793597" y="1242847"/>
                </a:lnTo>
                <a:lnTo>
                  <a:pt x="1808137" y="1199874"/>
                </a:lnTo>
                <a:lnTo>
                  <a:pt x="1820600" y="1155986"/>
                </a:lnTo>
                <a:lnTo>
                  <a:pt x="1830927" y="1111241"/>
                </a:lnTo>
                <a:lnTo>
                  <a:pt x="1839060" y="1065697"/>
                </a:lnTo>
                <a:lnTo>
                  <a:pt x="1844941" y="1019412"/>
                </a:lnTo>
                <a:lnTo>
                  <a:pt x="1848513" y="972444"/>
                </a:lnTo>
                <a:lnTo>
                  <a:pt x="1849716" y="924852"/>
                </a:lnTo>
                <a:lnTo>
                  <a:pt x="1848513" y="877259"/>
                </a:lnTo>
                <a:lnTo>
                  <a:pt x="1844941" y="830291"/>
                </a:lnTo>
                <a:lnTo>
                  <a:pt x="1839060" y="784006"/>
                </a:lnTo>
                <a:lnTo>
                  <a:pt x="1830927" y="738462"/>
                </a:lnTo>
                <a:lnTo>
                  <a:pt x="1820600" y="693717"/>
                </a:lnTo>
                <a:lnTo>
                  <a:pt x="1808137" y="649829"/>
                </a:lnTo>
                <a:lnTo>
                  <a:pt x="1793597" y="606857"/>
                </a:lnTo>
                <a:lnTo>
                  <a:pt x="1777037" y="564858"/>
                </a:lnTo>
                <a:lnTo>
                  <a:pt x="1758516" y="523890"/>
                </a:lnTo>
                <a:lnTo>
                  <a:pt x="1738092" y="484012"/>
                </a:lnTo>
                <a:lnTo>
                  <a:pt x="1715822" y="445282"/>
                </a:lnTo>
                <a:lnTo>
                  <a:pt x="1691766" y="407758"/>
                </a:lnTo>
                <a:lnTo>
                  <a:pt x="1665981" y="371498"/>
                </a:lnTo>
                <a:lnTo>
                  <a:pt x="1638525" y="336560"/>
                </a:lnTo>
                <a:lnTo>
                  <a:pt x="1609456" y="303002"/>
                </a:lnTo>
                <a:lnTo>
                  <a:pt x="1578833" y="270883"/>
                </a:lnTo>
                <a:lnTo>
                  <a:pt x="1546714" y="240259"/>
                </a:lnTo>
                <a:lnTo>
                  <a:pt x="1513156" y="211191"/>
                </a:lnTo>
                <a:lnTo>
                  <a:pt x="1478218" y="183735"/>
                </a:lnTo>
                <a:lnTo>
                  <a:pt x="1441958" y="157950"/>
                </a:lnTo>
                <a:lnTo>
                  <a:pt x="1404434" y="133894"/>
                </a:lnTo>
                <a:lnTo>
                  <a:pt x="1365704" y="111624"/>
                </a:lnTo>
                <a:lnTo>
                  <a:pt x="1325826" y="91200"/>
                </a:lnTo>
                <a:lnTo>
                  <a:pt x="1284858" y="72679"/>
                </a:lnTo>
                <a:lnTo>
                  <a:pt x="1242859" y="56119"/>
                </a:lnTo>
                <a:lnTo>
                  <a:pt x="1199887" y="41579"/>
                </a:lnTo>
                <a:lnTo>
                  <a:pt x="1155999" y="29116"/>
                </a:lnTo>
                <a:lnTo>
                  <a:pt x="1111254" y="18789"/>
                </a:lnTo>
                <a:lnTo>
                  <a:pt x="1065710" y="10656"/>
                </a:lnTo>
                <a:lnTo>
                  <a:pt x="1019425" y="4774"/>
                </a:lnTo>
                <a:lnTo>
                  <a:pt x="972457" y="1203"/>
                </a:lnTo>
                <a:lnTo>
                  <a:pt x="924864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rgbClr val="0A82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 Scenarios</a:t>
            </a:r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id="{72162437-B1DB-E8B7-E983-C330E27066C1}"/>
              </a:ext>
            </a:extLst>
          </p:cNvPr>
          <p:cNvSpPr/>
          <p:nvPr/>
        </p:nvSpPr>
        <p:spPr>
          <a:xfrm>
            <a:off x="6775227" y="2212564"/>
            <a:ext cx="377096" cy="249942"/>
          </a:xfrm>
          <a:custGeom>
            <a:avLst/>
            <a:gdLst/>
            <a:ahLst/>
            <a:cxnLst/>
            <a:rect l="l" t="t" r="r" b="b"/>
            <a:pathLst>
              <a:path w="334009" h="220344">
                <a:moveTo>
                  <a:pt x="0" y="220345"/>
                </a:moveTo>
                <a:lnTo>
                  <a:pt x="333540" y="0"/>
                </a:lnTo>
              </a:path>
            </a:pathLst>
          </a:custGeom>
          <a:ln w="25400">
            <a:solidFill>
              <a:srgbClr val="0A8276"/>
            </a:solidFill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239320D4-6A0E-65D2-A0A0-E4EDCDDFED0C}"/>
              </a:ext>
            </a:extLst>
          </p:cNvPr>
          <p:cNvSpPr/>
          <p:nvPr/>
        </p:nvSpPr>
        <p:spPr>
          <a:xfrm>
            <a:off x="6991551" y="1666787"/>
            <a:ext cx="792190" cy="795923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48" y="0"/>
                </a:moveTo>
                <a:lnTo>
                  <a:pt x="303154" y="3201"/>
                </a:lnTo>
                <a:lnTo>
                  <a:pt x="257505" y="12529"/>
                </a:lnTo>
                <a:lnTo>
                  <a:pt x="214221" y="27563"/>
                </a:lnTo>
                <a:lnTo>
                  <a:pt x="173719" y="47887"/>
                </a:lnTo>
                <a:lnTo>
                  <a:pt x="136416" y="73082"/>
                </a:lnTo>
                <a:lnTo>
                  <a:pt x="102731" y="102731"/>
                </a:lnTo>
                <a:lnTo>
                  <a:pt x="73082" y="136416"/>
                </a:lnTo>
                <a:lnTo>
                  <a:pt x="47887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7" y="527778"/>
                </a:lnTo>
                <a:lnTo>
                  <a:pt x="73082" y="565080"/>
                </a:lnTo>
                <a:lnTo>
                  <a:pt x="102731" y="598765"/>
                </a:lnTo>
                <a:lnTo>
                  <a:pt x="136416" y="628414"/>
                </a:lnTo>
                <a:lnTo>
                  <a:pt x="173719" y="653609"/>
                </a:lnTo>
                <a:lnTo>
                  <a:pt x="214221" y="673933"/>
                </a:lnTo>
                <a:lnTo>
                  <a:pt x="257505" y="688968"/>
                </a:lnTo>
                <a:lnTo>
                  <a:pt x="303154" y="698295"/>
                </a:lnTo>
                <a:lnTo>
                  <a:pt x="350748" y="701497"/>
                </a:lnTo>
                <a:lnTo>
                  <a:pt x="398340" y="698295"/>
                </a:lnTo>
                <a:lnTo>
                  <a:pt x="443986" y="688968"/>
                </a:lnTo>
                <a:lnTo>
                  <a:pt x="487268" y="673933"/>
                </a:lnTo>
                <a:lnTo>
                  <a:pt x="527769" y="653609"/>
                </a:lnTo>
                <a:lnTo>
                  <a:pt x="565070" y="628414"/>
                </a:lnTo>
                <a:lnTo>
                  <a:pt x="598754" y="598765"/>
                </a:lnTo>
                <a:lnTo>
                  <a:pt x="628402" y="565080"/>
                </a:lnTo>
                <a:lnTo>
                  <a:pt x="653597" y="527778"/>
                </a:lnTo>
                <a:lnTo>
                  <a:pt x="673921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1" y="214221"/>
                </a:lnTo>
                <a:lnTo>
                  <a:pt x="653597" y="173719"/>
                </a:lnTo>
                <a:lnTo>
                  <a:pt x="628402" y="136416"/>
                </a:lnTo>
                <a:lnTo>
                  <a:pt x="598754" y="102731"/>
                </a:lnTo>
                <a:lnTo>
                  <a:pt x="565070" y="73082"/>
                </a:lnTo>
                <a:lnTo>
                  <a:pt x="527769" y="47887"/>
                </a:lnTo>
                <a:lnTo>
                  <a:pt x="487268" y="27563"/>
                </a:lnTo>
                <a:lnTo>
                  <a:pt x="443986" y="12529"/>
                </a:lnTo>
                <a:lnTo>
                  <a:pt x="398340" y="3201"/>
                </a:lnTo>
                <a:lnTo>
                  <a:pt x="350748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object 18">
            <a:extLst>
              <a:ext uri="{FF2B5EF4-FFF2-40B4-BE49-F238E27FC236}">
                <a16:creationId xmlns:a16="http://schemas.microsoft.com/office/drawing/2014/main" id="{C2112D57-3FD1-7665-B5F8-49DB196EBBF7}"/>
              </a:ext>
            </a:extLst>
          </p:cNvPr>
          <p:cNvSpPr/>
          <p:nvPr/>
        </p:nvSpPr>
        <p:spPr>
          <a:xfrm>
            <a:off x="7239000" y="3886200"/>
            <a:ext cx="792190" cy="795923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48" y="0"/>
                </a:moveTo>
                <a:lnTo>
                  <a:pt x="303154" y="3201"/>
                </a:lnTo>
                <a:lnTo>
                  <a:pt x="257505" y="12529"/>
                </a:lnTo>
                <a:lnTo>
                  <a:pt x="214221" y="27563"/>
                </a:lnTo>
                <a:lnTo>
                  <a:pt x="173719" y="47887"/>
                </a:lnTo>
                <a:lnTo>
                  <a:pt x="136416" y="73082"/>
                </a:lnTo>
                <a:lnTo>
                  <a:pt x="102731" y="102731"/>
                </a:lnTo>
                <a:lnTo>
                  <a:pt x="73082" y="136416"/>
                </a:lnTo>
                <a:lnTo>
                  <a:pt x="47887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7" y="527778"/>
                </a:lnTo>
                <a:lnTo>
                  <a:pt x="73082" y="565080"/>
                </a:lnTo>
                <a:lnTo>
                  <a:pt x="102731" y="598765"/>
                </a:lnTo>
                <a:lnTo>
                  <a:pt x="136416" y="628414"/>
                </a:lnTo>
                <a:lnTo>
                  <a:pt x="173719" y="653609"/>
                </a:lnTo>
                <a:lnTo>
                  <a:pt x="214221" y="673933"/>
                </a:lnTo>
                <a:lnTo>
                  <a:pt x="257505" y="688968"/>
                </a:lnTo>
                <a:lnTo>
                  <a:pt x="303154" y="698295"/>
                </a:lnTo>
                <a:lnTo>
                  <a:pt x="350748" y="701497"/>
                </a:lnTo>
                <a:lnTo>
                  <a:pt x="398340" y="698295"/>
                </a:lnTo>
                <a:lnTo>
                  <a:pt x="443986" y="688968"/>
                </a:lnTo>
                <a:lnTo>
                  <a:pt x="487268" y="673933"/>
                </a:lnTo>
                <a:lnTo>
                  <a:pt x="527769" y="653609"/>
                </a:lnTo>
                <a:lnTo>
                  <a:pt x="565070" y="628414"/>
                </a:lnTo>
                <a:lnTo>
                  <a:pt x="598754" y="598765"/>
                </a:lnTo>
                <a:lnTo>
                  <a:pt x="628402" y="565080"/>
                </a:lnTo>
                <a:lnTo>
                  <a:pt x="653597" y="527778"/>
                </a:lnTo>
                <a:lnTo>
                  <a:pt x="673921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1" y="214221"/>
                </a:lnTo>
                <a:lnTo>
                  <a:pt x="653597" y="173719"/>
                </a:lnTo>
                <a:lnTo>
                  <a:pt x="628402" y="136416"/>
                </a:lnTo>
                <a:lnTo>
                  <a:pt x="598754" y="102731"/>
                </a:lnTo>
                <a:lnTo>
                  <a:pt x="565070" y="73082"/>
                </a:lnTo>
                <a:lnTo>
                  <a:pt x="527769" y="47887"/>
                </a:lnTo>
                <a:lnTo>
                  <a:pt x="487268" y="27563"/>
                </a:lnTo>
                <a:lnTo>
                  <a:pt x="443986" y="12529"/>
                </a:lnTo>
                <a:lnTo>
                  <a:pt x="398340" y="3201"/>
                </a:lnTo>
                <a:lnTo>
                  <a:pt x="350748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bject 24">
            <a:extLst>
              <a:ext uri="{FF2B5EF4-FFF2-40B4-BE49-F238E27FC236}">
                <a16:creationId xmlns:a16="http://schemas.microsoft.com/office/drawing/2014/main" id="{4E1E0C95-2D7E-10F3-A6F5-8A580F3214CA}"/>
              </a:ext>
            </a:extLst>
          </p:cNvPr>
          <p:cNvSpPr/>
          <p:nvPr/>
        </p:nvSpPr>
        <p:spPr>
          <a:xfrm>
            <a:off x="4881606" y="1874024"/>
            <a:ext cx="377096" cy="249942"/>
          </a:xfrm>
          <a:custGeom>
            <a:avLst/>
            <a:gdLst/>
            <a:ahLst/>
            <a:cxnLst/>
            <a:rect l="l" t="t" r="r" b="b"/>
            <a:pathLst>
              <a:path w="334010" h="220344">
                <a:moveTo>
                  <a:pt x="333540" y="2203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A8276"/>
            </a:solidFill>
          </a:ln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6">
            <a:extLst>
              <a:ext uri="{FF2B5EF4-FFF2-40B4-BE49-F238E27FC236}">
                <a16:creationId xmlns:a16="http://schemas.microsoft.com/office/drawing/2014/main" id="{29197CFC-320E-AA65-98C0-15097F122019}"/>
              </a:ext>
            </a:extLst>
          </p:cNvPr>
          <p:cNvSpPr/>
          <p:nvPr/>
        </p:nvSpPr>
        <p:spPr>
          <a:xfrm>
            <a:off x="4191000" y="1219200"/>
            <a:ext cx="792190" cy="795923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object 28">
            <a:extLst>
              <a:ext uri="{FF2B5EF4-FFF2-40B4-BE49-F238E27FC236}">
                <a16:creationId xmlns:a16="http://schemas.microsoft.com/office/drawing/2014/main" id="{85C7F953-C0FF-4A17-5185-CFB2F1AEEEEB}"/>
              </a:ext>
            </a:extLst>
          </p:cNvPr>
          <p:cNvSpPr/>
          <p:nvPr/>
        </p:nvSpPr>
        <p:spPr>
          <a:xfrm>
            <a:off x="3276600" y="3048000"/>
            <a:ext cx="792190" cy="795923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object 30">
            <a:extLst>
              <a:ext uri="{FF2B5EF4-FFF2-40B4-BE49-F238E27FC236}">
                <a16:creationId xmlns:a16="http://schemas.microsoft.com/office/drawing/2014/main" id="{61299E45-B569-E442-9BE6-7D4154153A69}"/>
              </a:ext>
            </a:extLst>
          </p:cNvPr>
          <p:cNvSpPr/>
          <p:nvPr/>
        </p:nvSpPr>
        <p:spPr>
          <a:xfrm>
            <a:off x="4572000" y="4894800"/>
            <a:ext cx="792190" cy="795923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object 28">
            <a:extLst>
              <a:ext uri="{FF2B5EF4-FFF2-40B4-BE49-F238E27FC236}">
                <a16:creationId xmlns:a16="http://schemas.microsoft.com/office/drawing/2014/main" id="{07135D33-FADC-7AC6-0B75-405A5C79AC31}"/>
              </a:ext>
            </a:extLst>
          </p:cNvPr>
          <p:cNvSpPr/>
          <p:nvPr/>
        </p:nvSpPr>
        <p:spPr>
          <a:xfrm>
            <a:off x="4313468" y="3299309"/>
            <a:ext cx="214981" cy="215994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8">
            <a:extLst>
              <a:ext uri="{FF2B5EF4-FFF2-40B4-BE49-F238E27FC236}">
                <a16:creationId xmlns:a16="http://schemas.microsoft.com/office/drawing/2014/main" id="{DCC3D396-AE90-9571-B234-47954C396A97}"/>
              </a:ext>
            </a:extLst>
          </p:cNvPr>
          <p:cNvSpPr/>
          <p:nvPr/>
        </p:nvSpPr>
        <p:spPr>
          <a:xfrm>
            <a:off x="6791627" y="4176161"/>
            <a:ext cx="214981" cy="215994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00C8D34A-6C96-B4DB-CAEB-5FCF8335BE9E}"/>
              </a:ext>
            </a:extLst>
          </p:cNvPr>
          <p:cNvSpPr/>
          <p:nvPr/>
        </p:nvSpPr>
        <p:spPr>
          <a:xfrm>
            <a:off x="5298487" y="4662017"/>
            <a:ext cx="214981" cy="215994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8">
            <a:extLst>
              <a:ext uri="{FF2B5EF4-FFF2-40B4-BE49-F238E27FC236}">
                <a16:creationId xmlns:a16="http://schemas.microsoft.com/office/drawing/2014/main" id="{0E5B80F9-7C60-2488-9E1D-D565AE6CB795}"/>
              </a:ext>
            </a:extLst>
          </p:cNvPr>
          <p:cNvSpPr/>
          <p:nvPr/>
        </p:nvSpPr>
        <p:spPr>
          <a:xfrm>
            <a:off x="5128760" y="2015496"/>
            <a:ext cx="214981" cy="215994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12273968-CD83-6607-8D26-2BFFE314F2C1}"/>
              </a:ext>
            </a:extLst>
          </p:cNvPr>
          <p:cNvSpPr/>
          <p:nvPr/>
        </p:nvSpPr>
        <p:spPr>
          <a:xfrm>
            <a:off x="6675643" y="2354036"/>
            <a:ext cx="214981" cy="215994"/>
          </a:xfrm>
          <a:custGeom>
            <a:avLst/>
            <a:gdLst/>
            <a:ahLst/>
            <a:cxnLst/>
            <a:rect l="l" t="t" r="r" b="b"/>
            <a:pathLst>
              <a:path w="701675" h="701675">
                <a:moveTo>
                  <a:pt x="350735" y="0"/>
                </a:moveTo>
                <a:lnTo>
                  <a:pt x="303144" y="3201"/>
                </a:lnTo>
                <a:lnTo>
                  <a:pt x="257498" y="12529"/>
                </a:lnTo>
                <a:lnTo>
                  <a:pt x="214216" y="27563"/>
                </a:lnTo>
                <a:lnTo>
                  <a:pt x="173715" y="47887"/>
                </a:lnTo>
                <a:lnTo>
                  <a:pt x="136414" y="73082"/>
                </a:lnTo>
                <a:lnTo>
                  <a:pt x="102730" y="102731"/>
                </a:lnTo>
                <a:lnTo>
                  <a:pt x="73081" y="136416"/>
                </a:lnTo>
                <a:lnTo>
                  <a:pt x="47886" y="173719"/>
                </a:lnTo>
                <a:lnTo>
                  <a:pt x="27563" y="214221"/>
                </a:lnTo>
                <a:lnTo>
                  <a:pt x="12529" y="257505"/>
                </a:lnTo>
                <a:lnTo>
                  <a:pt x="3201" y="303154"/>
                </a:lnTo>
                <a:lnTo>
                  <a:pt x="0" y="350748"/>
                </a:lnTo>
                <a:lnTo>
                  <a:pt x="3201" y="398343"/>
                </a:lnTo>
                <a:lnTo>
                  <a:pt x="12529" y="443991"/>
                </a:lnTo>
                <a:lnTo>
                  <a:pt x="27563" y="487275"/>
                </a:lnTo>
                <a:lnTo>
                  <a:pt x="47886" y="527778"/>
                </a:lnTo>
                <a:lnTo>
                  <a:pt x="73081" y="565080"/>
                </a:lnTo>
                <a:lnTo>
                  <a:pt x="102730" y="598765"/>
                </a:lnTo>
                <a:lnTo>
                  <a:pt x="136414" y="628414"/>
                </a:lnTo>
                <a:lnTo>
                  <a:pt x="173715" y="653609"/>
                </a:lnTo>
                <a:lnTo>
                  <a:pt x="214216" y="673933"/>
                </a:lnTo>
                <a:lnTo>
                  <a:pt x="257498" y="688968"/>
                </a:lnTo>
                <a:lnTo>
                  <a:pt x="303144" y="698295"/>
                </a:lnTo>
                <a:lnTo>
                  <a:pt x="350735" y="701497"/>
                </a:lnTo>
                <a:lnTo>
                  <a:pt x="398330" y="698295"/>
                </a:lnTo>
                <a:lnTo>
                  <a:pt x="443978" y="688968"/>
                </a:lnTo>
                <a:lnTo>
                  <a:pt x="487263" y="673933"/>
                </a:lnTo>
                <a:lnTo>
                  <a:pt x="527765" y="653609"/>
                </a:lnTo>
                <a:lnTo>
                  <a:pt x="565067" y="628414"/>
                </a:lnTo>
                <a:lnTo>
                  <a:pt x="598752" y="598765"/>
                </a:lnTo>
                <a:lnTo>
                  <a:pt x="628401" y="565080"/>
                </a:lnTo>
                <a:lnTo>
                  <a:pt x="653597" y="527778"/>
                </a:lnTo>
                <a:lnTo>
                  <a:pt x="673920" y="487275"/>
                </a:lnTo>
                <a:lnTo>
                  <a:pt x="688955" y="443991"/>
                </a:lnTo>
                <a:lnTo>
                  <a:pt x="698282" y="398343"/>
                </a:lnTo>
                <a:lnTo>
                  <a:pt x="701484" y="350748"/>
                </a:lnTo>
                <a:lnTo>
                  <a:pt x="698282" y="303154"/>
                </a:lnTo>
                <a:lnTo>
                  <a:pt x="688955" y="257505"/>
                </a:lnTo>
                <a:lnTo>
                  <a:pt x="673920" y="214221"/>
                </a:lnTo>
                <a:lnTo>
                  <a:pt x="653597" y="173719"/>
                </a:lnTo>
                <a:lnTo>
                  <a:pt x="628401" y="136416"/>
                </a:lnTo>
                <a:lnTo>
                  <a:pt x="598752" y="102731"/>
                </a:lnTo>
                <a:lnTo>
                  <a:pt x="565067" y="73082"/>
                </a:lnTo>
                <a:lnTo>
                  <a:pt x="527765" y="47887"/>
                </a:lnTo>
                <a:lnTo>
                  <a:pt x="487263" y="27563"/>
                </a:lnTo>
                <a:lnTo>
                  <a:pt x="443978" y="12529"/>
                </a:lnTo>
                <a:lnTo>
                  <a:pt x="398330" y="3201"/>
                </a:lnTo>
                <a:lnTo>
                  <a:pt x="350735" y="0"/>
                </a:lnTo>
                <a:close/>
              </a:path>
            </a:pathLst>
          </a:custGeom>
          <a:solidFill>
            <a:srgbClr val="0A8276"/>
          </a:solidFill>
        </p:spPr>
        <p:txBody>
          <a:bodyPr wrap="square" lIns="0" tIns="0" rIns="0" bIns="0" rtlCol="0"/>
          <a:lstStyle/>
          <a:p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">
            <a:extLst>
              <a:ext uri="{FF2B5EF4-FFF2-40B4-BE49-F238E27FC236}">
                <a16:creationId xmlns:a16="http://schemas.microsoft.com/office/drawing/2014/main" id="{7DF31DAF-A7FA-7F2B-7364-4475B3C50393}"/>
              </a:ext>
            </a:extLst>
          </p:cNvPr>
          <p:cNvSpPr txBox="1"/>
          <p:nvPr>
            <p:custDataLst>
              <p:tags r:id="rId2"/>
            </p:custDataLst>
          </p:nvPr>
        </p:nvSpPr>
        <p:spPr bwMode="auto">
          <a:xfrm>
            <a:off x="1905000" y="1295400"/>
            <a:ext cx="3132000" cy="4212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dk1"/>
                </a:solidFill>
              </a:rPr>
              <a:t>State Transition Checks</a:t>
            </a:r>
          </a:p>
        </p:txBody>
      </p:sp>
      <p:sp>
        <p:nvSpPr>
          <p:cNvPr id="37" name="TextBox">
            <a:extLst>
              <a:ext uri="{FF2B5EF4-FFF2-40B4-BE49-F238E27FC236}">
                <a16:creationId xmlns:a16="http://schemas.microsoft.com/office/drawing/2014/main" id="{086EA35C-F0AF-A2EE-F03B-65A60DDBCB18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auto">
          <a:xfrm>
            <a:off x="1143000" y="2971800"/>
            <a:ext cx="3132000" cy="4212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dk1"/>
                </a:solidFill>
              </a:rPr>
              <a:t>Async Reset Checks</a:t>
            </a:r>
          </a:p>
        </p:txBody>
      </p:sp>
      <p:sp>
        <p:nvSpPr>
          <p:cNvPr id="39" name="TextBox">
            <a:extLst>
              <a:ext uri="{FF2B5EF4-FFF2-40B4-BE49-F238E27FC236}">
                <a16:creationId xmlns:a16="http://schemas.microsoft.com/office/drawing/2014/main" id="{A195CF7B-FEAD-781C-B7C4-C449E2FF45F4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auto">
          <a:xfrm>
            <a:off x="2757862" y="5024108"/>
            <a:ext cx="3132000" cy="4212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dk1"/>
                </a:solidFill>
              </a:rPr>
              <a:t>Livelock Checks</a:t>
            </a:r>
          </a:p>
        </p:txBody>
      </p:sp>
      <p:sp>
        <p:nvSpPr>
          <p:cNvPr id="41" name="TextBox">
            <a:extLst>
              <a:ext uri="{FF2B5EF4-FFF2-40B4-BE49-F238E27FC236}">
                <a16:creationId xmlns:a16="http://schemas.microsoft.com/office/drawing/2014/main" id="{99A45F1F-68BE-A135-82B0-220976F606B4}"/>
              </a:ext>
            </a:extLst>
          </p:cNvPr>
          <p:cNvSpPr txBox="1"/>
          <p:nvPr>
            <p:custDataLst>
              <p:tags r:id="rId5"/>
            </p:custDataLst>
          </p:nvPr>
        </p:nvSpPr>
        <p:spPr bwMode="auto">
          <a:xfrm>
            <a:off x="7620000" y="1295400"/>
            <a:ext cx="3132000" cy="4212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dk1"/>
                </a:solidFill>
              </a:rPr>
              <a:t>Deadlock Checks</a:t>
            </a:r>
          </a:p>
        </p:txBody>
      </p:sp>
      <p:sp>
        <p:nvSpPr>
          <p:cNvPr id="59" name="TextBox">
            <a:extLst>
              <a:ext uri="{FF2B5EF4-FFF2-40B4-BE49-F238E27FC236}">
                <a16:creationId xmlns:a16="http://schemas.microsoft.com/office/drawing/2014/main" id="{32BA9FD7-9715-B1F1-866B-22F9EBAAC5F6}"/>
              </a:ext>
            </a:extLst>
          </p:cNvPr>
          <p:cNvSpPr txBox="1"/>
          <p:nvPr>
            <p:custDataLst>
              <p:tags r:id="rId6"/>
            </p:custDataLst>
          </p:nvPr>
        </p:nvSpPr>
        <p:spPr bwMode="auto">
          <a:xfrm>
            <a:off x="8031190" y="3828000"/>
            <a:ext cx="3132000" cy="4212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b="1" dirty="0">
                <a:solidFill>
                  <a:schemeClr val="dk1"/>
                </a:solidFill>
              </a:rPr>
              <a:t>State Output Value Checks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D48290-DAE5-555B-EE6A-6332C6CD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11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BEADA-8EBC-8EE5-366C-4CB54CFB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Accellera Systems Initiative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95639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Assertions Pass at Block Level FV</a:t>
            </a:r>
          </a:p>
        </p:txBody>
      </p:sp>
      <p:pic>
        <p:nvPicPr>
          <p:cNvPr id="7" name="Content Placeholder 6" descr="A diagram of a structure&#10;&#10;Description automatically generated">
            <a:extLst>
              <a:ext uri="{FF2B5EF4-FFF2-40B4-BE49-F238E27FC236}">
                <a16:creationId xmlns:a16="http://schemas.microsoft.com/office/drawing/2014/main" id="{EC185E22-0E80-8BAC-439E-538487EBB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10820400" cy="4191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13 Comment">
            <a:extLst>
              <a:ext uri="{FF2B5EF4-FFF2-40B4-BE49-F238E27FC236}">
                <a16:creationId xmlns:a16="http://schemas.microsoft.com/office/drawing/2014/main" id="{1E6138CE-AEE6-AC9B-D19E-728F96767D90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 flipH="1">
            <a:off x="762000" y="1785912"/>
            <a:ext cx="3810000" cy="524613"/>
          </a:xfrm>
          <a:prstGeom prst="wedgeRectCallout">
            <a:avLst>
              <a:gd name="adj1" fmla="val 5637"/>
              <a:gd name="adj2" fmla="val 276057"/>
            </a:avLst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72000" tIns="72000" rIns="72000" bIns="72000" anchor="ctr">
            <a:spAutoFit/>
          </a:bodyPr>
          <a:lstStyle/>
          <a:p>
            <a:pPr marL="628650" indent="-628650" defTabSz="576000">
              <a:lnSpc>
                <a:spcPct val="120000"/>
              </a:lnSpc>
            </a:pPr>
            <a:r>
              <a:rPr lang="en-IN" sz="2200" dirty="0">
                <a:ln>
                  <a:solidFill>
                    <a:sysClr val="windowText" lastClr="000000"/>
                  </a:solidFill>
                </a:ln>
                <a:latin typeface="+mn-lt"/>
              </a:rPr>
              <a:t>FV use unconstrained clock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4238E-B287-F55C-4D76-3F07FF3FF199}"/>
              </a:ext>
            </a:extLst>
          </p:cNvPr>
          <p:cNvSpPr txBox="1"/>
          <p:nvPr/>
        </p:nvSpPr>
        <p:spPr>
          <a:xfrm>
            <a:off x="8382000" y="19050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@(posedge </a:t>
            </a:r>
            <a:r>
              <a:rPr lang="en-IN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Clk</a:t>
            </a:r>
            <a:r>
              <a:rPr lang="en-IN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IN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(!async_rst) |-&gt; (!output_1) &amp;&amp; (!output_2);</a:t>
            </a:r>
            <a:endParaRPr lang="en-IN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Porting Assertions from FV to IP Level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Block level FV assertions are portable to simulations</a:t>
            </a:r>
          </a:p>
          <a:p>
            <a:r>
              <a:rPr lang="en-US" sz="2400" dirty="0"/>
              <a:t>Some of FV assertion don’t enter Active state in simulations  ---&gt; Not sampled </a:t>
            </a:r>
          </a:p>
          <a:p>
            <a:pPr lvl="1"/>
            <a:r>
              <a:rPr lang="en-US" sz="2000" dirty="0"/>
              <a:t>Clock gating is done at IP level during Async reset  ---&gt; Shuts-off the clock to sub-block</a:t>
            </a:r>
          </a:p>
          <a:p>
            <a:pPr lvl="1"/>
            <a:r>
              <a:rPr lang="en-US" dirty="0"/>
              <a:t>Assertions in simulations remain at “inactive” state (Async Reset)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 descr="A graph with lines and a yellow background&#10;&#10;Description automatically generated">
            <a:extLst>
              <a:ext uri="{FF2B5EF4-FFF2-40B4-BE49-F238E27FC236}">
                <a16:creationId xmlns:a16="http://schemas.microsoft.com/office/drawing/2014/main" id="{50680179-6EE3-72B0-F489-A31FD1A29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2928"/>
            <a:ext cx="10972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8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Resolving Porting 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AA2CA-2375-6EF9-DBC5-67670BD4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495800"/>
          </a:xfrm>
        </p:spPr>
        <p:txBody>
          <a:bodyPr/>
          <a:lstStyle/>
          <a:p>
            <a:r>
              <a:rPr lang="en-IN" sz="2600" dirty="0"/>
              <a:t>Use the built-in SV feature $assertoff()</a:t>
            </a:r>
          </a:p>
          <a:p>
            <a:pPr lvl="1"/>
            <a:r>
              <a:rPr lang="en-IN" dirty="0"/>
              <a:t>Selectively disable assertions (e.g. clock gating)</a:t>
            </a:r>
          </a:p>
          <a:p>
            <a:pPr lvl="1"/>
            <a:r>
              <a:rPr lang="en-IN" dirty="0"/>
              <a:t>Only selective assertions from block level FV are disabled</a:t>
            </a:r>
          </a:p>
          <a:p>
            <a:pPr lvl="1"/>
            <a:r>
              <a:rPr lang="en-IN" b="1" dirty="0"/>
              <a:t>Usage : </a:t>
            </a:r>
            <a:r>
              <a:rPr lang="en-IN" b="1" dirty="0">
                <a:effectLst/>
                <a:ea typeface="Times New Roman" panose="02020603050405020304" pitchFamily="18" charset="0"/>
              </a:rPr>
              <a:t>$assertoff (0,  dut_top.&lt;assertion binding_hierarchy path&gt; )</a:t>
            </a:r>
          </a:p>
          <a:p>
            <a:pPr marL="457200" lvl="1" indent="0">
              <a:buNone/>
            </a:pPr>
            <a:endParaRPr lang="en-IN" dirty="0"/>
          </a:p>
          <a:p>
            <a:r>
              <a:rPr lang="en-IN" sz="2600" dirty="0"/>
              <a:t>Rest of the assertions Re-used at IP level simulations</a:t>
            </a:r>
          </a:p>
          <a:p>
            <a:pPr lvl="1"/>
            <a:r>
              <a:rPr lang="en-IN" dirty="0"/>
              <a:t>Effort saving</a:t>
            </a:r>
          </a:p>
          <a:p>
            <a:pPr lvl="1"/>
            <a:r>
              <a:rPr lang="en-IN" dirty="0"/>
              <a:t>Huge focus on verification Re-use</a:t>
            </a:r>
          </a:p>
          <a:p>
            <a:pPr lvl="1"/>
            <a:r>
              <a:rPr lang="en-IN" dirty="0"/>
              <a:t>No need to convert FV “assume” to IP level “assert”</a:t>
            </a:r>
          </a:p>
          <a:p>
            <a:pPr marL="457200" lvl="1" indent="0" algn="ctr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1809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Black boxing of Multipliers</a:t>
            </a:r>
            <a:endParaRPr lang="en-IN" dirty="0"/>
          </a:p>
        </p:txBody>
      </p:sp>
      <p:sp>
        <p:nvSpPr>
          <p:cNvPr id="27" name="Freeform 13"/>
          <p:cNvSpPr/>
          <p:nvPr/>
        </p:nvSpPr>
        <p:spPr bwMode="auto">
          <a:xfrm>
            <a:off x="1295400" y="2882637"/>
            <a:ext cx="2819399" cy="1308363"/>
          </a:xfrm>
          <a:custGeom>
            <a:avLst/>
            <a:gdLst>
              <a:gd name="connsiteX0" fmla="*/ 0 w 2447602"/>
              <a:gd name="connsiteY0" fmla="*/ 1152000 h 1152000"/>
              <a:gd name="connsiteX1" fmla="*/ 577140 w 2447602"/>
              <a:gd name="connsiteY1" fmla="*/ 0 h 1152000"/>
              <a:gd name="connsiteX2" fmla="*/ 1870462 w 2447602"/>
              <a:gd name="connsiteY2" fmla="*/ 0 h 1152000"/>
              <a:gd name="connsiteX3" fmla="*/ 2447602 w 2447602"/>
              <a:gd name="connsiteY3" fmla="*/ 1152000 h 1152000"/>
              <a:gd name="connsiteX4" fmla="*/ 0 w 2447602"/>
              <a:gd name="connsiteY4" fmla="*/ 115200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602" h="1152000">
                <a:moveTo>
                  <a:pt x="0" y="1152000"/>
                </a:moveTo>
                <a:lnTo>
                  <a:pt x="577140" y="0"/>
                </a:lnTo>
                <a:lnTo>
                  <a:pt x="1870462" y="0"/>
                </a:lnTo>
                <a:lnTo>
                  <a:pt x="2447602" y="1152000"/>
                </a:lnTo>
                <a:lnTo>
                  <a:pt x="0" y="1152000"/>
                </a:lnTo>
                <a:close/>
              </a:path>
            </a:pathLst>
          </a:custGeom>
          <a:solidFill>
            <a:schemeClr val="tx2"/>
          </a:solidFill>
          <a:ln w="12700" algn="ctr">
            <a:noFill/>
            <a:round/>
            <a:headEnd type="none" w="lg" len="lg"/>
            <a:tailEnd type="triangle" w="sm" len="sm"/>
          </a:ln>
          <a:effectLst/>
        </p:spPr>
        <p:txBody>
          <a:bodyPr wrap="square" lIns="120000" tIns="62400" rIns="120000" bIns="62400" anchor="ctr"/>
          <a:lstStyle/>
          <a:p>
            <a:pPr algn="ctr" eaLnBrk="0" hangingPunct="0">
              <a:buClr>
                <a:srgbClr val="FFFFFF"/>
              </a:buClr>
            </a:pPr>
            <a:r>
              <a:rPr lang="en-IN" b="1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Impact</a:t>
            </a:r>
            <a:endParaRPr lang="en-IN" sz="1800" b="1" dirty="0">
              <a:solidFill>
                <a:schemeClr val="bg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18"/>
          <p:cNvSpPr/>
          <p:nvPr/>
        </p:nvSpPr>
        <p:spPr bwMode="auto">
          <a:xfrm>
            <a:off x="594360" y="4419600"/>
            <a:ext cx="4191000" cy="1162717"/>
          </a:xfrm>
          <a:custGeom>
            <a:avLst/>
            <a:gdLst>
              <a:gd name="connsiteX0" fmla="*/ 0 w 3743846"/>
              <a:gd name="connsiteY0" fmla="*/ 1152000 h 1152000"/>
              <a:gd name="connsiteX1" fmla="*/ 571357 w 3743846"/>
              <a:gd name="connsiteY1" fmla="*/ 0 h 1152000"/>
              <a:gd name="connsiteX2" fmla="*/ 3172489 w 3743846"/>
              <a:gd name="connsiteY2" fmla="*/ 0 h 1152000"/>
              <a:gd name="connsiteX3" fmla="*/ 3743846 w 3743846"/>
              <a:gd name="connsiteY3" fmla="*/ 1152000 h 1152000"/>
              <a:gd name="connsiteX4" fmla="*/ 0 w 3743846"/>
              <a:gd name="connsiteY4" fmla="*/ 115200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846" h="1152000">
                <a:moveTo>
                  <a:pt x="0" y="1152000"/>
                </a:moveTo>
                <a:lnTo>
                  <a:pt x="571357" y="0"/>
                </a:lnTo>
                <a:lnTo>
                  <a:pt x="3172489" y="0"/>
                </a:lnTo>
                <a:lnTo>
                  <a:pt x="3743846" y="1152000"/>
                </a:lnTo>
                <a:lnTo>
                  <a:pt x="0" y="1152000"/>
                </a:lnTo>
                <a:close/>
              </a:path>
            </a:pathLst>
          </a:custGeom>
          <a:solidFill>
            <a:schemeClr val="tx2"/>
          </a:solidFill>
          <a:ln w="12700" algn="ctr">
            <a:noFill/>
            <a:round/>
            <a:headEnd type="none" w="lg" len="lg"/>
            <a:tailEnd type="triangle" w="sm" len="sm"/>
          </a:ln>
          <a:effectLst/>
        </p:spPr>
        <p:txBody>
          <a:bodyPr wrap="square" lIns="120000" tIns="62400" rIns="120000" bIns="62400" anchor="ctr"/>
          <a:lstStyle/>
          <a:p>
            <a:pPr algn="ctr" eaLnBrk="0" hangingPunct="0">
              <a:buClr>
                <a:srgbClr val="FFFFFF"/>
              </a:buClr>
            </a:pPr>
            <a:r>
              <a:rPr lang="en-IN" sz="1800" b="1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Fix</a:t>
            </a:r>
          </a:p>
        </p:txBody>
      </p:sp>
      <p:sp>
        <p:nvSpPr>
          <p:cNvPr id="33" name="Trapezoid 32"/>
          <p:cNvSpPr/>
          <p:nvPr/>
        </p:nvSpPr>
        <p:spPr bwMode="auto">
          <a:xfrm>
            <a:off x="1981200" y="1600200"/>
            <a:ext cx="1437042" cy="1162717"/>
          </a:xfrm>
          <a:prstGeom prst="trapezoid">
            <a:avLst>
              <a:gd name="adj" fmla="val 56333"/>
            </a:avLst>
          </a:prstGeom>
          <a:solidFill>
            <a:schemeClr val="tx2"/>
          </a:solidFill>
          <a:ln w="12700" algn="ctr">
            <a:noFill/>
            <a:round/>
            <a:headEnd type="none" w="lg" len="lg"/>
            <a:tailEnd type="triangle" w="sm" len="sm"/>
          </a:ln>
          <a:effectLst/>
        </p:spPr>
        <p:txBody>
          <a:bodyPr wrap="square" lIns="0" tIns="0" rIns="0" bIns="0" anchor="ctr"/>
          <a:lstStyle/>
          <a:p>
            <a:pPr algn="ctr" eaLnBrk="0" hangingPunct="0">
              <a:buClr>
                <a:schemeClr val="tx1"/>
              </a:buClr>
            </a:pPr>
            <a:r>
              <a:rPr lang="en-IN" sz="1600" b="1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Issue</a:t>
            </a:r>
          </a:p>
        </p:txBody>
      </p:sp>
      <p:cxnSp>
        <p:nvCxnSpPr>
          <p:cNvPr id="38" name="Gerade Verbindung 37"/>
          <p:cNvCxnSpPr/>
          <p:nvPr/>
        </p:nvCxnSpPr>
        <p:spPr>
          <a:xfrm>
            <a:off x="3755741" y="2529486"/>
            <a:ext cx="8104565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4038600" y="3810000"/>
            <a:ext cx="7403169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5114732" y="5146212"/>
            <a:ext cx="6741908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1C8C913B-39B8-374D-46F8-EB1E6874B28F}"/>
              </a:ext>
            </a:extLst>
          </p:cNvPr>
          <p:cNvSpPr txBox="1"/>
          <p:nvPr/>
        </p:nvSpPr>
        <p:spPr bwMode="auto">
          <a:xfrm>
            <a:off x="4648200" y="4343400"/>
            <a:ext cx="6800661" cy="11627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US" sz="2400" dirty="0"/>
              <a:t>This is shown as a warning message in FV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Need to be carefully reviewed before final waive-off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Avoid auto black-boxing of multipliers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C10D7FD-888F-3E92-5508-1037F4573F4C}"/>
              </a:ext>
            </a:extLst>
          </p:cNvPr>
          <p:cNvSpPr txBox="1"/>
          <p:nvPr/>
        </p:nvSpPr>
        <p:spPr bwMode="auto">
          <a:xfrm>
            <a:off x="3963430" y="2881106"/>
            <a:ext cx="7695169" cy="11627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US" sz="2400" dirty="0"/>
              <a:t>One assertion got impacted due to auto black-boxing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Failed in FV as random values were driven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Passed in simulations as multipliers were NOT blackboxed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C4114F5-63B8-D550-3D3E-E0EAE9BE53D3}"/>
              </a:ext>
            </a:extLst>
          </p:cNvPr>
          <p:cNvSpPr txBox="1"/>
          <p:nvPr/>
        </p:nvSpPr>
        <p:spPr bwMode="auto">
          <a:xfrm>
            <a:off x="3581400" y="1524000"/>
            <a:ext cx="8313880" cy="11627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US" sz="2400" dirty="0"/>
              <a:t>Multipliers are often black boxed by FV tools.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are complex and resource intensive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Significantly increase the runtime of FV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CF50FF-6E4B-9709-5E51-72B989BA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15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3AB23-0D94-5335-EA6D-3AA30CFA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Accellera Systems Initiative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23351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22F5F90-89F0-BA2A-A6DD-3A2B37916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610527"/>
              </p:ext>
            </p:extLst>
          </p:nvPr>
        </p:nvGraphicFramePr>
        <p:xfrm>
          <a:off x="495299" y="1447800"/>
          <a:ext cx="11315701" cy="4023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3456">
                  <a:extLst>
                    <a:ext uri="{9D8B030D-6E8A-4147-A177-3AD203B41FA5}">
                      <a16:colId xmlns:a16="http://schemas.microsoft.com/office/drawing/2014/main" val="609444804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162157456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82167973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34918647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336935822"/>
                    </a:ext>
                  </a:extLst>
                </a:gridCol>
                <a:gridCol w="1650207">
                  <a:extLst>
                    <a:ext uri="{9D8B030D-6E8A-4147-A177-3AD203B41FA5}">
                      <a16:colId xmlns:a16="http://schemas.microsoft.com/office/drawing/2014/main" val="3130628345"/>
                    </a:ext>
                  </a:extLst>
                </a:gridCol>
              </a:tblGrid>
              <a:tr h="417782"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FSM Designs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80371"/>
                  </a:ext>
                </a:extLst>
              </a:tr>
              <a:tr h="417782">
                <a:tc rowSpan="2">
                  <a:txBody>
                    <a:bodyPr/>
                    <a:lstStyle/>
                    <a:p>
                      <a:pPr indent="118745" algn="l">
                        <a:lnSpc>
                          <a:spcPct val="150000"/>
                        </a:lnSpc>
                      </a:pP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PropGen DV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Manual DV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1444205"/>
                  </a:ext>
                </a:extLst>
              </a:tr>
              <a:tr h="4177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FSM1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FSM2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FSM3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FSM4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569644"/>
                  </a:ext>
                </a:extLst>
              </a:tr>
              <a:tr h="417782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# SVA Properties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103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48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29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#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17316"/>
                  </a:ext>
                </a:extLst>
              </a:tr>
              <a:tr h="417782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First FV report 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D(  90%)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3524090"/>
                  </a:ext>
                </a:extLst>
              </a:tr>
              <a:tr h="417782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Formal Code coverage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100%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100%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100%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100%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100%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290573"/>
                  </a:ext>
                </a:extLst>
              </a:tr>
              <a:tr h="417782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FV to Simulations portability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YES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YES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YES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YES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YES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259571"/>
                  </a:ext>
                </a:extLst>
              </a:tr>
              <a:tr h="88552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SVA re-generation for design changes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0.25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0.25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0.25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0.25 D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D (  90%)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2259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E428D-64D6-21E0-E18A-A523F18DEFE8}"/>
              </a:ext>
            </a:extLst>
          </p:cNvPr>
          <p:cNvSpPr txBox="1"/>
          <p:nvPr/>
        </p:nvSpPr>
        <p:spPr>
          <a:xfrm>
            <a:off x="10058400" y="54541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</a:rPr>
              <a:t>(*D = Days)</a:t>
            </a:r>
            <a:endParaRPr lang="en-IN" dirty="0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129AAA02-BC26-8D80-8ADD-E52FCCAB66FB}"/>
              </a:ext>
            </a:extLst>
          </p:cNvPr>
          <p:cNvSpPr/>
          <p:nvPr/>
        </p:nvSpPr>
        <p:spPr>
          <a:xfrm>
            <a:off x="10896600" y="4724400"/>
            <a:ext cx="152400" cy="274319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C64C56F9-42F4-5473-CA32-0E9AD0B174C2}"/>
              </a:ext>
            </a:extLst>
          </p:cNvPr>
          <p:cNvSpPr/>
          <p:nvPr/>
        </p:nvSpPr>
        <p:spPr>
          <a:xfrm>
            <a:off x="10972800" y="3383281"/>
            <a:ext cx="152400" cy="274319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22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4434" y="2085326"/>
            <a:ext cx="3315161" cy="3331644"/>
            <a:chOff x="1" y="4"/>
            <a:chExt cx="4845" cy="4845"/>
          </a:xfrm>
          <a:solidFill>
            <a:schemeClr val="accent3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1" y="4"/>
              <a:ext cx="4845" cy="4845"/>
            </a:xfrm>
            <a:custGeom>
              <a:avLst/>
              <a:gdLst>
                <a:gd name="T0" fmla="*/ 1748 w 2048"/>
                <a:gd name="T1" fmla="*/ 300 h 2048"/>
                <a:gd name="T2" fmla="*/ 1024 w 2048"/>
                <a:gd name="T3" fmla="*/ 0 h 2048"/>
                <a:gd name="T4" fmla="*/ 300 w 2048"/>
                <a:gd name="T5" fmla="*/ 300 h 2048"/>
                <a:gd name="T6" fmla="*/ 0 w 2048"/>
                <a:gd name="T7" fmla="*/ 1024 h 2048"/>
                <a:gd name="T8" fmla="*/ 300 w 2048"/>
                <a:gd name="T9" fmla="*/ 1748 h 2048"/>
                <a:gd name="T10" fmla="*/ 1024 w 2048"/>
                <a:gd name="T11" fmla="*/ 2048 h 2048"/>
                <a:gd name="T12" fmla="*/ 1748 w 2048"/>
                <a:gd name="T13" fmla="*/ 1748 h 2048"/>
                <a:gd name="T14" fmla="*/ 2048 w 2048"/>
                <a:gd name="T15" fmla="*/ 1024 h 2048"/>
                <a:gd name="T16" fmla="*/ 1748 w 2048"/>
                <a:gd name="T17" fmla="*/ 300 h 2048"/>
                <a:gd name="T18" fmla="*/ 1024 w 2048"/>
                <a:gd name="T19" fmla="*/ 1928 h 2048"/>
                <a:gd name="T20" fmla="*/ 120 w 2048"/>
                <a:gd name="T21" fmla="*/ 1024 h 2048"/>
                <a:gd name="T22" fmla="*/ 1024 w 2048"/>
                <a:gd name="T23" fmla="*/ 120 h 2048"/>
                <a:gd name="T24" fmla="*/ 1928 w 2048"/>
                <a:gd name="T25" fmla="*/ 1024 h 2048"/>
                <a:gd name="T26" fmla="*/ 1024 w 2048"/>
                <a:gd name="T27" fmla="*/ 192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48" h="2048">
                  <a:moveTo>
                    <a:pt x="1748" y="300"/>
                  </a:moveTo>
                  <a:cubicBezTo>
                    <a:pt x="1555" y="107"/>
                    <a:pt x="1298" y="0"/>
                    <a:pt x="1024" y="0"/>
                  </a:cubicBezTo>
                  <a:cubicBezTo>
                    <a:pt x="750" y="0"/>
                    <a:pt x="493" y="107"/>
                    <a:pt x="300" y="300"/>
                  </a:cubicBezTo>
                  <a:cubicBezTo>
                    <a:pt x="107" y="493"/>
                    <a:pt x="0" y="750"/>
                    <a:pt x="0" y="1024"/>
                  </a:cubicBezTo>
                  <a:cubicBezTo>
                    <a:pt x="0" y="1298"/>
                    <a:pt x="107" y="1555"/>
                    <a:pt x="300" y="1748"/>
                  </a:cubicBezTo>
                  <a:cubicBezTo>
                    <a:pt x="493" y="1941"/>
                    <a:pt x="750" y="2048"/>
                    <a:pt x="1024" y="2048"/>
                  </a:cubicBezTo>
                  <a:cubicBezTo>
                    <a:pt x="1298" y="2048"/>
                    <a:pt x="1555" y="1941"/>
                    <a:pt x="1748" y="1748"/>
                  </a:cubicBezTo>
                  <a:cubicBezTo>
                    <a:pt x="1941" y="1555"/>
                    <a:pt x="2048" y="1298"/>
                    <a:pt x="2048" y="1024"/>
                  </a:cubicBezTo>
                  <a:cubicBezTo>
                    <a:pt x="2048" y="750"/>
                    <a:pt x="1941" y="493"/>
                    <a:pt x="1748" y="300"/>
                  </a:cubicBezTo>
                  <a:close/>
                  <a:moveTo>
                    <a:pt x="1024" y="1928"/>
                  </a:moveTo>
                  <a:cubicBezTo>
                    <a:pt x="526" y="1928"/>
                    <a:pt x="120" y="1522"/>
                    <a:pt x="120" y="1024"/>
                  </a:cubicBezTo>
                  <a:cubicBezTo>
                    <a:pt x="120" y="526"/>
                    <a:pt x="526" y="120"/>
                    <a:pt x="1024" y="120"/>
                  </a:cubicBezTo>
                  <a:cubicBezTo>
                    <a:pt x="1522" y="120"/>
                    <a:pt x="1928" y="526"/>
                    <a:pt x="1928" y="1024"/>
                  </a:cubicBezTo>
                  <a:cubicBezTo>
                    <a:pt x="1928" y="1522"/>
                    <a:pt x="1522" y="1928"/>
                    <a:pt x="1024" y="19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IN" sz="4267" dirty="0">
                <a:solidFill>
                  <a:schemeClr val="tx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10" y="1594"/>
              <a:ext cx="2427" cy="1651"/>
            </a:xfrm>
            <a:custGeom>
              <a:avLst/>
              <a:gdLst>
                <a:gd name="T0" fmla="*/ 917 w 1026"/>
                <a:gd name="T1" fmla="*/ 23 h 698"/>
                <a:gd name="T2" fmla="*/ 388 w 1026"/>
                <a:gd name="T3" fmla="*/ 553 h 698"/>
                <a:gd name="T4" fmla="*/ 109 w 1026"/>
                <a:gd name="T5" fmla="*/ 274 h 698"/>
                <a:gd name="T6" fmla="*/ 24 w 1026"/>
                <a:gd name="T7" fmla="*/ 274 h 698"/>
                <a:gd name="T8" fmla="*/ 24 w 1026"/>
                <a:gd name="T9" fmla="*/ 359 h 698"/>
                <a:gd name="T10" fmla="*/ 345 w 1026"/>
                <a:gd name="T11" fmla="*/ 681 h 698"/>
                <a:gd name="T12" fmla="*/ 388 w 1026"/>
                <a:gd name="T13" fmla="*/ 698 h 698"/>
                <a:gd name="T14" fmla="*/ 430 w 1026"/>
                <a:gd name="T15" fmla="*/ 681 h 698"/>
                <a:gd name="T16" fmla="*/ 1002 w 1026"/>
                <a:gd name="T17" fmla="*/ 108 h 698"/>
                <a:gd name="T18" fmla="*/ 1002 w 1026"/>
                <a:gd name="T19" fmla="*/ 23 h 698"/>
                <a:gd name="T20" fmla="*/ 917 w 1026"/>
                <a:gd name="T21" fmla="*/ 23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6" h="698">
                  <a:moveTo>
                    <a:pt x="917" y="23"/>
                  </a:moveTo>
                  <a:cubicBezTo>
                    <a:pt x="388" y="553"/>
                    <a:pt x="388" y="553"/>
                    <a:pt x="388" y="553"/>
                  </a:cubicBezTo>
                  <a:cubicBezTo>
                    <a:pt x="109" y="274"/>
                    <a:pt x="109" y="274"/>
                    <a:pt x="109" y="274"/>
                  </a:cubicBezTo>
                  <a:cubicBezTo>
                    <a:pt x="85" y="251"/>
                    <a:pt x="47" y="251"/>
                    <a:pt x="24" y="274"/>
                  </a:cubicBezTo>
                  <a:cubicBezTo>
                    <a:pt x="0" y="298"/>
                    <a:pt x="0" y="336"/>
                    <a:pt x="24" y="359"/>
                  </a:cubicBezTo>
                  <a:cubicBezTo>
                    <a:pt x="345" y="681"/>
                    <a:pt x="345" y="681"/>
                    <a:pt x="345" y="681"/>
                  </a:cubicBezTo>
                  <a:cubicBezTo>
                    <a:pt x="357" y="692"/>
                    <a:pt x="372" y="698"/>
                    <a:pt x="388" y="698"/>
                  </a:cubicBezTo>
                  <a:cubicBezTo>
                    <a:pt x="403" y="698"/>
                    <a:pt x="418" y="692"/>
                    <a:pt x="430" y="681"/>
                  </a:cubicBezTo>
                  <a:cubicBezTo>
                    <a:pt x="1002" y="108"/>
                    <a:pt x="1002" y="108"/>
                    <a:pt x="1002" y="108"/>
                  </a:cubicBezTo>
                  <a:cubicBezTo>
                    <a:pt x="1026" y="85"/>
                    <a:pt x="1026" y="47"/>
                    <a:pt x="1002" y="23"/>
                  </a:cubicBezTo>
                  <a:cubicBezTo>
                    <a:pt x="979" y="0"/>
                    <a:pt x="941" y="0"/>
                    <a:pt x="917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IN" sz="4267" dirty="0">
                <a:solidFill>
                  <a:schemeClr val="tx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191000" y="1143000"/>
            <a:ext cx="7455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cs typeface="Arial" panose="020B0604020202020204" pitchFamily="34" charset="0"/>
              </a:rPr>
              <a:t>Specification based flow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1000" y="1447800"/>
            <a:ext cx="7455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SVA generated directly from specification provided in Visio/XLS/XML</a:t>
            </a:r>
          </a:p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Minimal manual user intervention</a:t>
            </a:r>
          </a:p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Simple and easy to use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1375558"/>
            <a:ext cx="152400" cy="15200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3400" y="3139664"/>
            <a:ext cx="745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cs typeface="Arial" panose="020B0604020202020204" pitchFamily="34" charset="0"/>
              </a:rPr>
              <a:t>DV cycle optimization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67200" y="3505200"/>
            <a:ext cx="7455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~90% DV schedule improvement</a:t>
            </a:r>
          </a:p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100% code coverage achieved using FV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58122" y="3265002"/>
            <a:ext cx="156677" cy="1120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4818659"/>
            <a:ext cx="745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cs typeface="Arial" panose="020B0604020202020204" pitchFamily="34" charset="0"/>
              </a:rPr>
              <a:t>Portable from sub-block to IP level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199659"/>
            <a:ext cx="7455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45" indent="-234945" algn="just">
              <a:buClr>
                <a:schemeClr val="accent1"/>
              </a:buClr>
              <a:buSzPct val="100000"/>
              <a:buFont typeface="Arial" panose="020B0604020202020204" pitchFamily="34" charset="0"/>
              <a:buChar char="›"/>
            </a:pPr>
            <a:r>
              <a:rPr lang="en-IN" sz="2200" dirty="0">
                <a:cs typeface="Arial" panose="020B0604020202020204" pitchFamily="34" charset="0"/>
              </a:rPr>
              <a:t>Assertions portable from block level FV to IP level simulations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58122" y="4898650"/>
            <a:ext cx="156677" cy="1120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14065-B2DA-4EB7-E37B-0D7ED79D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17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45BE4E-80A0-B785-E958-F4E806BA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Accellera Systems Initiative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192376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-2433"/>
            <a:ext cx="10363200" cy="147002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3EF132-84A5-FF79-0F6E-3EA402FE8863}"/>
              </a:ext>
            </a:extLst>
          </p:cNvPr>
          <p:cNvSpPr txBox="1"/>
          <p:nvPr/>
        </p:nvSpPr>
        <p:spPr>
          <a:xfrm>
            <a:off x="609600" y="1295400"/>
            <a:ext cx="1097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[1]	Smith, A., et al. "Accelerating Design Verification through Automated Techniques." IEEE Transactions on VLSI Systems, vol. 42, no. 2, pp. 245-256.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[2]	Johnson, B., and Lee, C. "Efficiency Improvement in Design Verification through Automation." IEEE Design &amp; Test of Computers, vol. 39, no. 4, pp. 78-84.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[3]	A. Shambu, V. Dalal, B. Naik and S. M, "Automation of FSM Verification Using Formal Tools," 2023 International Conference on Communication, Circuits, and Systems (IC3S), BHUBANESWAR, India, 2023, pp. 1-5. DOI: 10.1109/IC3S57698.2023.10169571.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[4]	1800-2017 - IEEE Standard for SystemVerilog--Unified Hardware Design, Specification, and Verification Language. IEEE, 2017.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[5]	Chen, Q., Wang, L., &amp; Li,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Z.,"Formal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Verification of ASICs: Challenges and Opportunities". IEEE Transactions on Computer-Aided Design of Integrated Circuits and Systems, 42(5), 987-1001, 2023. 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just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[6]	S. Johnson, B. Anderson, "Efficient Verification Strategies for Complex ASIC Designs." IEEE Transactions on VLSI Systems, vol. 30, no. 5, pp. 987-1001 2022. 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9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Problem Statements</a:t>
            </a:r>
          </a:p>
          <a:p>
            <a:r>
              <a:rPr lang="en-US" dirty="0"/>
              <a:t>Proposed Solution – PropGen Flow</a:t>
            </a:r>
          </a:p>
          <a:p>
            <a:r>
              <a:rPr lang="en-US" dirty="0"/>
              <a:t>PropGen Architecture</a:t>
            </a:r>
          </a:p>
          <a:p>
            <a:r>
              <a:rPr lang="en-US" dirty="0"/>
              <a:t>PropGen for FSM Design Verification (DV)</a:t>
            </a:r>
          </a:p>
          <a:p>
            <a:r>
              <a:rPr lang="en-US" dirty="0"/>
              <a:t>Porting assertions from Formal Verification (FV) to Simulations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4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5915762-E8DA-6A52-CE6E-58070D40E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92369"/>
              </p:ext>
            </p:extLst>
          </p:nvPr>
        </p:nvGraphicFramePr>
        <p:xfrm>
          <a:off x="609600" y="1219200"/>
          <a:ext cx="10972800" cy="480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2E995-5AC1-85DE-3E46-AA37B632B7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IN" dirty="0"/>
              <a:t>Need for DV Automation</a:t>
            </a:r>
          </a:p>
        </p:txBody>
      </p:sp>
      <p:sp>
        <p:nvSpPr>
          <p:cNvPr id="6" name="Chevron 20">
            <a:extLst>
              <a:ext uri="{FF2B5EF4-FFF2-40B4-BE49-F238E27FC236}">
                <a16:creationId xmlns:a16="http://schemas.microsoft.com/office/drawing/2014/main" id="{64D9BDD1-50C0-2737-06FC-1A81B85756E9}"/>
              </a:ext>
            </a:extLst>
          </p:cNvPr>
          <p:cNvSpPr/>
          <p:nvPr/>
        </p:nvSpPr>
        <p:spPr>
          <a:xfrm>
            <a:off x="7356623" y="1676400"/>
            <a:ext cx="3306328" cy="1758857"/>
          </a:xfrm>
          <a:prstGeom prst="chevron">
            <a:avLst>
              <a:gd name="adj" fmla="val 20758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182880" tIns="0" bIns="91440" rtlCol="0" anchor="ctr" anchorCtr="0"/>
          <a:lstStyle/>
          <a:p>
            <a:pPr algn="ctr"/>
            <a:r>
              <a:rPr lang="en-IN" sz="2400" b="1" dirty="0">
                <a:solidFill>
                  <a:schemeClr val="tx1"/>
                </a:solidFill>
              </a:rPr>
              <a:t>Coverage</a:t>
            </a:r>
          </a:p>
        </p:txBody>
      </p:sp>
      <p:sp>
        <p:nvSpPr>
          <p:cNvPr id="7" name="Chevron 21">
            <a:extLst>
              <a:ext uri="{FF2B5EF4-FFF2-40B4-BE49-F238E27FC236}">
                <a16:creationId xmlns:a16="http://schemas.microsoft.com/office/drawing/2014/main" id="{47E9273C-7401-8879-9BC9-4F539A746C19}"/>
              </a:ext>
            </a:extLst>
          </p:cNvPr>
          <p:cNvSpPr/>
          <p:nvPr/>
        </p:nvSpPr>
        <p:spPr>
          <a:xfrm>
            <a:off x="4442835" y="1676400"/>
            <a:ext cx="3306330" cy="1758857"/>
          </a:xfrm>
          <a:prstGeom prst="chevron">
            <a:avLst>
              <a:gd name="adj" fmla="val 20758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182880" tIns="0" bIns="91440" rtlCol="0" anchor="ctr" anchorCtr="0"/>
          <a:lstStyle/>
          <a:p>
            <a:pPr algn="ctr"/>
            <a:r>
              <a:rPr lang="en-IN" sz="2400" b="1" dirty="0">
                <a:solidFill>
                  <a:schemeClr val="tx1"/>
                </a:solidFill>
              </a:rPr>
              <a:t>Subsequent design changes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8" name="Pentagon 3">
            <a:extLst>
              <a:ext uri="{FF2B5EF4-FFF2-40B4-BE49-F238E27FC236}">
                <a16:creationId xmlns:a16="http://schemas.microsoft.com/office/drawing/2014/main" id="{C52FCBE2-384B-FE01-1BCB-738E581E3B9E}"/>
              </a:ext>
            </a:extLst>
          </p:cNvPr>
          <p:cNvSpPr/>
          <p:nvPr/>
        </p:nvSpPr>
        <p:spPr>
          <a:xfrm>
            <a:off x="2056737" y="1676400"/>
            <a:ext cx="2778640" cy="1758857"/>
          </a:xfrm>
          <a:prstGeom prst="homePlate">
            <a:avLst>
              <a:gd name="adj" fmla="val 22102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72000" tIns="0" rIns="72000" bIns="72000" rtlCol="0" anchor="ctr" anchorCtr="0"/>
          <a:lstStyle/>
          <a:p>
            <a:pPr algn="ctr"/>
            <a:r>
              <a:rPr lang="en-IN" sz="2400" b="1" dirty="0">
                <a:solidFill>
                  <a:schemeClr val="tx1"/>
                </a:solidFill>
              </a:rPr>
              <a:t>Design complexity</a:t>
            </a:r>
          </a:p>
        </p:txBody>
      </p:sp>
      <p:cxnSp>
        <p:nvCxnSpPr>
          <p:cNvPr id="13" name="Straight Connector 14">
            <a:extLst>
              <a:ext uri="{FF2B5EF4-FFF2-40B4-BE49-F238E27FC236}">
                <a16:creationId xmlns:a16="http://schemas.microsoft.com/office/drawing/2014/main" id="{7C8A6016-D440-9AEF-E53A-2607E4920C9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876198" y="3615803"/>
            <a:ext cx="439604" cy="225"/>
          </a:xfrm>
          <a:prstGeom prst="line">
            <a:avLst/>
          </a:prstGeom>
          <a:ln>
            <a:solidFill>
              <a:srgbClr val="6CB4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2425D9A1-9076-65FC-76ED-983E1B8031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226255" y="3615803"/>
            <a:ext cx="439604" cy="225"/>
          </a:xfrm>
          <a:prstGeom prst="line">
            <a:avLst/>
          </a:prstGeom>
          <a:ln>
            <a:solidFill>
              <a:srgbClr val="B8D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id="{DF487EFB-0AB5-CE1B-CDD7-82C739A40CE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89985" y="3615803"/>
            <a:ext cx="439604" cy="225"/>
          </a:xfrm>
          <a:prstGeom prst="line">
            <a:avLst/>
          </a:prstGeom>
          <a:ln>
            <a:solidFill>
              <a:srgbClr val="3B9B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">
            <a:extLst>
              <a:ext uri="{FF2B5EF4-FFF2-40B4-BE49-F238E27FC236}">
                <a16:creationId xmlns:a16="http://schemas.microsoft.com/office/drawing/2014/main" id="{8A3CC325-B502-6523-CECC-FEEB21E05086}"/>
              </a:ext>
            </a:extLst>
          </p:cNvPr>
          <p:cNvSpPr txBox="1"/>
          <p:nvPr>
            <p:custDataLst>
              <p:tags r:id="rId2"/>
            </p:custDataLst>
          </p:nvPr>
        </p:nvSpPr>
        <p:spPr bwMode="auto">
          <a:xfrm>
            <a:off x="2286000" y="4648200"/>
            <a:ext cx="2092747" cy="1620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r>
              <a:rPr lang="en-IN" sz="2200" dirty="0"/>
              <a:t>Labour intensive to generate the Tests manually</a:t>
            </a:r>
          </a:p>
        </p:txBody>
      </p:sp>
      <p:sp>
        <p:nvSpPr>
          <p:cNvPr id="28" name="TextBox">
            <a:extLst>
              <a:ext uri="{FF2B5EF4-FFF2-40B4-BE49-F238E27FC236}">
                <a16:creationId xmlns:a16="http://schemas.microsoft.com/office/drawing/2014/main" id="{D8982FDB-E8E1-AC2A-C8C2-B6AB2C46E83E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auto">
          <a:xfrm>
            <a:off x="4876800" y="4648200"/>
            <a:ext cx="2819400" cy="137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r>
              <a:rPr lang="en-IN" sz="2200" dirty="0"/>
              <a:t>Repetitive efforts to regenerate tests, assertions etc</a:t>
            </a: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29" name="TextBox">
            <a:extLst>
              <a:ext uri="{FF2B5EF4-FFF2-40B4-BE49-F238E27FC236}">
                <a16:creationId xmlns:a16="http://schemas.microsoft.com/office/drawing/2014/main" id="{B5C37FED-ECC2-6743-92C9-A67DA36813E3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auto">
          <a:xfrm>
            <a:off x="8001000" y="4648200"/>
            <a:ext cx="2819400" cy="1620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r>
              <a:rPr lang="en-IN" sz="2200" dirty="0"/>
              <a:t>Undetected bugs</a:t>
            </a:r>
          </a:p>
          <a:p>
            <a:r>
              <a:rPr lang="en-IN" sz="2200" dirty="0"/>
              <a:t>Corner cases covered?</a:t>
            </a:r>
          </a:p>
          <a:p>
            <a:pPr marL="0" indent="0">
              <a:buNone/>
            </a:pPr>
            <a:endParaRPr lang="en-IN" sz="2200" dirty="0"/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C88B2A02-A64E-4303-9C10-3A182FC15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7400" y="3981521"/>
            <a:ext cx="457200" cy="4572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91B4A626-5FB6-4242-A914-0AD1AF2BB5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17457" y="3981521"/>
            <a:ext cx="457200" cy="45720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386AD24D-900F-4DCF-98A0-68AEB657215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81187" y="3981521"/>
            <a:ext cx="457200" cy="4572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C334AA-5C31-F211-56FD-7A2CF126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5D2B9-5FC8-4F2E-CA25-3A7F71F0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Accellera Systems Initiative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384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3C9EF79-7652-672A-68F2-5D23A156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42066"/>
              </p:ext>
            </p:extLst>
          </p:nvPr>
        </p:nvGraphicFramePr>
        <p:xfrm>
          <a:off x="609600" y="1447800"/>
          <a:ext cx="10972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90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Solution – </a:t>
            </a:r>
            <a:r>
              <a:rPr lang="en-US" u="sng" dirty="0"/>
              <a:t>Prop</a:t>
            </a:r>
            <a:r>
              <a:rPr lang="en-US" dirty="0"/>
              <a:t>erty </a:t>
            </a:r>
            <a:r>
              <a:rPr lang="en-US" u="sng" dirty="0"/>
              <a:t>Gen</a:t>
            </a:r>
            <a:r>
              <a:rPr lang="en-US" dirty="0"/>
              <a:t>erator (PropGen)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CA8E91D-30B2-A165-FF8D-2AC68F316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45533"/>
              </p:ext>
            </p:extLst>
          </p:nvPr>
        </p:nvGraphicFramePr>
        <p:xfrm>
          <a:off x="609600" y="1447800"/>
          <a:ext cx="10972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837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IN" dirty="0"/>
              <a:t>PropGen Flow</a:t>
            </a:r>
          </a:p>
        </p:txBody>
      </p:sp>
      <p:sp>
        <p:nvSpPr>
          <p:cNvPr id="2" name="TextBox">
            <a:extLst>
              <a:ext uri="{FF2B5EF4-FFF2-40B4-BE49-F238E27FC236}">
                <a16:creationId xmlns:a16="http://schemas.microsoft.com/office/drawing/2014/main" id="{85160412-C43B-98DC-6C29-EB06C10C8579}"/>
              </a:ext>
            </a:extLst>
          </p:cNvPr>
          <p:cNvSpPr txBox="1"/>
          <p:nvPr>
            <p:custDataLst>
              <p:tags r:id="rId2"/>
            </p:custDataLst>
          </p:nvPr>
        </p:nvSpPr>
        <p:spPr bwMode="auto">
          <a:xfrm>
            <a:off x="1676400" y="4953000"/>
            <a:ext cx="8437958" cy="4212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sz="2400" b="1" dirty="0">
                <a:solidFill>
                  <a:schemeClr val="dk1"/>
                </a:solidFill>
              </a:rPr>
              <a:t>Compatibility	</a:t>
            </a:r>
          </a:p>
        </p:txBody>
      </p:sp>
      <p:sp>
        <p:nvSpPr>
          <p:cNvPr id="9" name="TextBox">
            <a:extLst>
              <a:ext uri="{FF2B5EF4-FFF2-40B4-BE49-F238E27FC236}">
                <a16:creationId xmlns:a16="http://schemas.microsoft.com/office/drawing/2014/main" id="{7DE14A3A-B4F9-D7C1-C5F1-54735AEE38A5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auto">
          <a:xfrm>
            <a:off x="1676400" y="5366767"/>
            <a:ext cx="8437958" cy="6342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IN" sz="2200" dirty="0"/>
              <a:t>Portable from FV to simulations</a:t>
            </a:r>
          </a:p>
          <a:p>
            <a:r>
              <a:rPr lang="en-IN" sz="2200" dirty="0"/>
              <a:t>Minimal constraints in FV</a:t>
            </a: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12" name="TextBox">
            <a:extLst>
              <a:ext uri="{FF2B5EF4-FFF2-40B4-BE49-F238E27FC236}">
                <a16:creationId xmlns:a16="http://schemas.microsoft.com/office/drawing/2014/main" id="{8BD55358-1758-8D7D-97F6-58C676383D1E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auto">
          <a:xfrm>
            <a:off x="1676400" y="3429000"/>
            <a:ext cx="8437958" cy="4212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sz="2400" b="1" dirty="0">
                <a:solidFill>
                  <a:schemeClr val="dk1"/>
                </a:solidFill>
              </a:rPr>
              <a:t>Automated flow</a:t>
            </a:r>
          </a:p>
        </p:txBody>
      </p:sp>
      <p:sp>
        <p:nvSpPr>
          <p:cNvPr id="13" name="TextBox">
            <a:extLst>
              <a:ext uri="{FF2B5EF4-FFF2-40B4-BE49-F238E27FC236}">
                <a16:creationId xmlns:a16="http://schemas.microsoft.com/office/drawing/2014/main" id="{2FBF3A72-6B27-CCC5-FB94-35E5F832E98E}"/>
              </a:ext>
            </a:extLst>
          </p:cNvPr>
          <p:cNvSpPr txBox="1"/>
          <p:nvPr>
            <p:custDataLst>
              <p:tags r:id="rId5"/>
            </p:custDataLst>
          </p:nvPr>
        </p:nvSpPr>
        <p:spPr bwMode="auto">
          <a:xfrm>
            <a:off x="1600200" y="3792000"/>
            <a:ext cx="8437958" cy="6342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IN" sz="2200" dirty="0"/>
              <a:t>Generated directly from Specifications</a:t>
            </a:r>
          </a:p>
          <a:p>
            <a:r>
              <a:rPr lang="en-IN" sz="2200" dirty="0"/>
              <a:t>Minimal user inputs</a:t>
            </a:r>
          </a:p>
          <a:p>
            <a:pPr marL="0" indent="0">
              <a:buNone/>
            </a:pPr>
            <a:endParaRPr lang="en-IN" sz="2200" dirty="0"/>
          </a:p>
        </p:txBody>
      </p:sp>
      <p:sp>
        <p:nvSpPr>
          <p:cNvPr id="15" name="TextBox">
            <a:extLst>
              <a:ext uri="{FF2B5EF4-FFF2-40B4-BE49-F238E27FC236}">
                <a16:creationId xmlns:a16="http://schemas.microsoft.com/office/drawing/2014/main" id="{E9E240D1-AE4B-0D6E-41FD-BF018C4903A7}"/>
              </a:ext>
            </a:extLst>
          </p:cNvPr>
          <p:cNvSpPr txBox="1"/>
          <p:nvPr>
            <p:custDataLst>
              <p:tags r:id="rId6"/>
            </p:custDataLst>
          </p:nvPr>
        </p:nvSpPr>
        <p:spPr bwMode="auto">
          <a:xfrm>
            <a:off x="1676400" y="1676400"/>
            <a:ext cx="8437958" cy="4212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16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800" baseline="0">
                <a:latin typeface="+mn-lt"/>
              </a:defRPr>
            </a:lvl1pPr>
            <a:lvl2pPr marL="432000" lvl="1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sz="1600">
                <a:latin typeface="+mn-lt"/>
              </a:defRPr>
            </a:lvl2pPr>
            <a:lvl3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3pPr>
            <a:lvl4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4pPr>
            <a:lvl5pPr marL="648000" indent="-216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  <a:defRPr baseline="0">
                <a:latin typeface="+mn-lt"/>
              </a:defRPr>
            </a:lvl5pPr>
            <a:lvl6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baseline="0">
                <a:latin typeface="+mn-lt"/>
              </a:defRPr>
            </a:lvl6pPr>
            <a:lvl7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7pPr>
            <a:lvl8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8pPr>
            <a:lvl9pPr marL="648000" indent="-2160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>
                <a:latin typeface="+mn-lt"/>
              </a:defRPr>
            </a:lvl9pPr>
          </a:lstStyle>
          <a:p>
            <a:pPr marL="0" indent="0">
              <a:buNone/>
            </a:pPr>
            <a:r>
              <a:rPr lang="en-IN" sz="2400" b="1" dirty="0">
                <a:solidFill>
                  <a:schemeClr val="dk1"/>
                </a:solidFill>
              </a:rPr>
              <a:t>Specifications formats supported</a:t>
            </a:r>
          </a:p>
        </p:txBody>
      </p:sp>
      <p:sp>
        <p:nvSpPr>
          <p:cNvPr id="16" name="TextBox">
            <a:extLst>
              <a:ext uri="{FF2B5EF4-FFF2-40B4-BE49-F238E27FC236}">
                <a16:creationId xmlns:a16="http://schemas.microsoft.com/office/drawing/2014/main" id="{276CC737-6639-8730-605B-92B0C388DC77}"/>
              </a:ext>
            </a:extLst>
          </p:cNvPr>
          <p:cNvSpPr txBox="1"/>
          <p:nvPr>
            <p:custDataLst>
              <p:tags r:id="rId7"/>
            </p:custDataLst>
          </p:nvPr>
        </p:nvSpPr>
        <p:spPr bwMode="auto">
          <a:xfrm>
            <a:off x="1676400" y="2057400"/>
            <a:ext cx="8437958" cy="6342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252000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800" baseline="0">
                <a:latin typeface="+mn-lt"/>
              </a:defRPr>
            </a:lvl1pPr>
            <a:lvl2pPr marL="504000" lvl="1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1600">
                <a:latin typeface="+mn-lt"/>
              </a:defRPr>
            </a:lvl2pPr>
            <a:lvl3pPr marL="756000" lvl="2" indent="-2520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3pPr>
            <a:lvl4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4pPr>
            <a:lvl5pPr marL="853200" indent="-284400" defTabSz="576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baseline="0">
                <a:latin typeface="+mn-lt"/>
              </a:defRPr>
            </a:lvl5pPr>
            <a:lvl6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 baseline="0">
                <a:latin typeface="+mn-lt"/>
              </a:defRPr>
            </a:lvl6pPr>
            <a:lvl7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7pPr>
            <a:lvl8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8pPr>
            <a:lvl9pPr marL="853200" indent="-284400" defTabSz="576000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+mn-lt"/>
              </a:defRPr>
            </a:lvl9pPr>
          </a:lstStyle>
          <a:p>
            <a:r>
              <a:rPr lang="en-IN" sz="2200" dirty="0"/>
              <a:t>Widely used</a:t>
            </a:r>
          </a:p>
          <a:p>
            <a:pPr marL="0" indent="0">
              <a:buNone/>
            </a:pPr>
            <a:endParaRPr lang="en-IN" sz="22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B3469CB-F5EB-4349-BD67-CF3019DF42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4431" y="1828800"/>
            <a:ext cx="792092" cy="792092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F7834E9A-C0C8-42E7-9E6F-AA9EE82010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8498" y="3487200"/>
            <a:ext cx="792092" cy="792092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35E0B4DC-267F-4C18-BDAF-3146BF32346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1394" y="5029200"/>
            <a:ext cx="792092" cy="79209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48DB4-2079-C340-D19A-A8DE7E41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7</a:t>
            </a:fld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D2C4FE-7F17-FA94-E315-C858B87F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Accellera Systems Initiative</a:t>
            </a:r>
          </a:p>
        </p:txBody>
      </p:sp>
      <p:pic>
        <p:nvPicPr>
          <p:cNvPr id="8" name="Content Placeholder 6" descr="A diagram of a software development&#10;&#10;Description automatically generated">
            <a:extLst>
              <a:ext uri="{FF2B5EF4-FFF2-40B4-BE49-F238E27FC236}">
                <a16:creationId xmlns:a16="http://schemas.microsoft.com/office/drawing/2014/main" id="{6061F74D-D408-3D08-8E8C-E3F73609BB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219200"/>
            <a:ext cx="3949388" cy="49816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908046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>
                <a:latin typeface="+mn-lt"/>
              </a:rPr>
              <a:t>PropGen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3159F6-1ECB-A12E-3AF7-CD227F7D788A}"/>
              </a:ext>
            </a:extLst>
          </p:cNvPr>
          <p:cNvSpPr/>
          <p:nvPr/>
        </p:nvSpPr>
        <p:spPr>
          <a:xfrm>
            <a:off x="9104212" y="2694499"/>
            <a:ext cx="2173388" cy="862716"/>
          </a:xfrm>
          <a:prstGeom prst="rect">
            <a:avLst/>
          </a:prstGeom>
          <a:solidFill>
            <a:srgbClr val="385D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solidFill>
                  <a:schemeClr val="bg2"/>
                </a:solidFill>
              </a:rPr>
              <a:t>SVA Property File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95FF07-D78B-015D-9CE0-66FD763588A8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3657600" y="312420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9A43CE-A790-A21D-6C8D-C26101FCB5BD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8341071" y="3124200"/>
            <a:ext cx="7764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1959526-0067-6296-25A6-748255F4658C}"/>
              </a:ext>
            </a:extLst>
          </p:cNvPr>
          <p:cNvSpPr/>
          <p:nvPr/>
        </p:nvSpPr>
        <p:spPr>
          <a:xfrm>
            <a:off x="4495800" y="2075621"/>
            <a:ext cx="3845271" cy="20971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/>
              <a:t>SVA Templates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F2507D-CC41-9AF9-12AE-AD5D4356C965}"/>
              </a:ext>
            </a:extLst>
          </p:cNvPr>
          <p:cNvSpPr/>
          <p:nvPr/>
        </p:nvSpPr>
        <p:spPr>
          <a:xfrm>
            <a:off x="5531369" y="4800600"/>
            <a:ext cx="1774134" cy="86271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2200" dirty="0">
                <a:solidFill>
                  <a:schemeClr val="bg2"/>
                </a:solidFill>
                <a:ea typeface="Verdana" pitchFamily="34" charset="0"/>
                <a:cs typeface="Verdana" pitchFamily="34" charset="0"/>
              </a:rPr>
              <a:t>Design I/O signals (RTL)</a:t>
            </a:r>
            <a:endParaRPr lang="en-IN" sz="2200" dirty="0">
              <a:solidFill>
                <a:schemeClr val="bg2"/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09B956-A3FF-976C-56F8-B6621AA1BC78}"/>
              </a:ext>
            </a:extLst>
          </p:cNvPr>
          <p:cNvCxnSpPr>
            <a:cxnSpLocks/>
            <a:stCxn id="13" idx="0"/>
            <a:endCxn id="12" idx="2"/>
          </p:cNvCxnSpPr>
          <p:nvPr/>
        </p:nvCxnSpPr>
        <p:spPr>
          <a:xfrm flipV="1">
            <a:off x="6418436" y="4172778"/>
            <a:ext cx="0" cy="6278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79F1D1-781C-C1F4-2A4B-450F16091CA7}"/>
              </a:ext>
            </a:extLst>
          </p:cNvPr>
          <p:cNvSpPr txBox="1"/>
          <p:nvPr/>
        </p:nvSpPr>
        <p:spPr>
          <a:xfrm>
            <a:off x="5334000" y="1600200"/>
            <a:ext cx="16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PropGen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FBEA5B-426D-617F-2DBF-A52F5021D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774" y="2667000"/>
            <a:ext cx="1517226" cy="1178589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305537-D05A-8683-F656-5DB4FB97E42F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096000" y="31242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6" descr="template icon png 9 free Cliparts | Download images on Clipground 2019">
            <a:extLst>
              <a:ext uri="{FF2B5EF4-FFF2-40B4-BE49-F238E27FC236}">
                <a16:creationId xmlns:a16="http://schemas.microsoft.com/office/drawing/2014/main" id="{F642DADD-4A86-5D4C-35D5-90E8389C4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59106"/>
            <a:ext cx="1253987" cy="133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87C328C-E2CD-12D9-DF75-B355FE0ADC18}"/>
              </a:ext>
            </a:extLst>
          </p:cNvPr>
          <p:cNvSpPr txBox="1"/>
          <p:nvPr/>
        </p:nvSpPr>
        <p:spPr>
          <a:xfrm>
            <a:off x="6781800" y="3657600"/>
            <a:ext cx="143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SVA Templates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89E4F4-2E06-50FD-B6C6-318A6AC77896}"/>
              </a:ext>
            </a:extLst>
          </p:cNvPr>
          <p:cNvSpPr txBox="1"/>
          <p:nvPr/>
        </p:nvSpPr>
        <p:spPr>
          <a:xfrm>
            <a:off x="4526653" y="2392016"/>
            <a:ext cx="1734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Spec to XML converter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67FD5F2-7E97-5D97-261F-191D0FF8E3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2057400"/>
            <a:ext cx="1009650" cy="11303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5D6CF99-5A6E-5C68-96CE-57465CAC72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600" y="2057400"/>
            <a:ext cx="1009650" cy="11176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8D4968D-7F5A-2845-095A-A8B4F5A604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0" y="3276600"/>
            <a:ext cx="990600" cy="108405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B2456A0-6AC6-71D4-7047-7E05AA293FEC}"/>
              </a:ext>
            </a:extLst>
          </p:cNvPr>
          <p:cNvSpPr/>
          <p:nvPr/>
        </p:nvSpPr>
        <p:spPr>
          <a:xfrm>
            <a:off x="1143000" y="1905000"/>
            <a:ext cx="2514600" cy="2514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665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PropGen Stages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2704CF-F029-2910-7B7B-B2FA2571D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97803"/>
              </p:ext>
            </p:extLst>
          </p:nvPr>
        </p:nvGraphicFramePr>
        <p:xfrm>
          <a:off x="5305175" y="1473591"/>
          <a:ext cx="6416000" cy="2674836"/>
        </p:xfrm>
        <a:graphic>
          <a:graphicData uri="http://schemas.openxmlformats.org/drawingml/2006/table">
            <a:tbl>
              <a:tblPr/>
              <a:tblGrid>
                <a:gridCol w="1468848">
                  <a:extLst>
                    <a:ext uri="{9D8B030D-6E8A-4147-A177-3AD203B41FA5}">
                      <a16:colId xmlns:a16="http://schemas.microsoft.com/office/drawing/2014/main" val="1638374814"/>
                    </a:ext>
                  </a:extLst>
                </a:gridCol>
                <a:gridCol w="1468848">
                  <a:extLst>
                    <a:ext uri="{9D8B030D-6E8A-4147-A177-3AD203B41FA5}">
                      <a16:colId xmlns:a16="http://schemas.microsoft.com/office/drawing/2014/main" val="1538267370"/>
                    </a:ext>
                  </a:extLst>
                </a:gridCol>
                <a:gridCol w="3478304">
                  <a:extLst>
                    <a:ext uri="{9D8B030D-6E8A-4147-A177-3AD203B41FA5}">
                      <a16:colId xmlns:a16="http://schemas.microsoft.com/office/drawing/2014/main" val="413135771"/>
                    </a:ext>
                  </a:extLst>
                </a:gridCol>
              </a:tblGrid>
              <a:tr h="248255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fromState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toState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109529"/>
                  </a:ext>
                </a:extLst>
              </a:tr>
              <a:tr h="23198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0:IDLE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0:IDLE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start_i == 1’b0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479845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0:IDLE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1:START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start_i ==1’b1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814997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1:START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2:REQUEST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09070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2:REQUEST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2:REQUEST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req_i == 1’b0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683249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2:REQUEST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3:GRANT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req_i == 1’b1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157422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3:GRANT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3:GRANT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gnt_i == 1’b0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98784"/>
                  </a:ext>
                </a:extLst>
              </a:tr>
              <a:tr h="364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3:GRANT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0:IDLE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gnt_i == 1’b1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9989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6A569B-CEB9-80EC-85FE-43ED6F12A458}"/>
              </a:ext>
            </a:extLst>
          </p:cNvPr>
          <p:cNvCxnSpPr>
            <a:cxnSpLocks/>
            <a:stCxn id="3" idx="2"/>
            <a:endCxn id="7" idx="0"/>
          </p:cNvCxnSpPr>
          <p:nvPr/>
        </p:nvCxnSpPr>
        <p:spPr>
          <a:xfrm>
            <a:off x="8513175" y="4148427"/>
            <a:ext cx="11164" cy="3586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B042EAF-7364-AF7D-5728-CCC8B295ACE2}"/>
              </a:ext>
            </a:extLst>
          </p:cNvPr>
          <p:cNvSpPr/>
          <p:nvPr/>
        </p:nvSpPr>
        <p:spPr>
          <a:xfrm>
            <a:off x="5313878" y="4507070"/>
            <a:ext cx="6420922" cy="1446935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1467" dirty="0"/>
              <a:t>property state_cond_trans(STATE1, cond, STATE2);</a:t>
            </a:r>
          </a:p>
          <a:p>
            <a:r>
              <a:rPr lang="en-IN" sz="1467" dirty="0"/>
              <a:t>@(posedge Clk) disable iff(!AsyncRst)</a:t>
            </a:r>
          </a:p>
          <a:p>
            <a:r>
              <a:rPr lang="en-IN" sz="1467" dirty="0"/>
              <a:t>(state == STATE1) &amp;&amp; cond |=&gt; (state == STATE2);</a:t>
            </a:r>
          </a:p>
          <a:p>
            <a:r>
              <a:rPr lang="en-IN" sz="1467" dirty="0"/>
              <a:t> endproperty </a:t>
            </a:r>
          </a:p>
          <a:p>
            <a:r>
              <a:rPr lang="en-IN" sz="1467" dirty="0"/>
              <a:t>check_IDLE_to_START_condition : assert property(state_cond_trans(IDLE,(</a:t>
            </a:r>
            <a:r>
              <a:rPr lang="en-IN" sz="1467" dirty="0">
                <a:solidFill>
                  <a:srgbClr val="000000"/>
                </a:solidFill>
              </a:rPr>
              <a:t>start_i== 1’b1</a:t>
            </a:r>
            <a:r>
              <a:rPr lang="en-IN" sz="1467" dirty="0"/>
              <a:t>),START));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94123-095D-0C5B-CFEF-59653743B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46867"/>
            <a:ext cx="4556297" cy="4448675"/>
          </a:xfrm>
          <a:prstGeom prst="rect">
            <a:avLst/>
          </a:prstGeom>
        </p:spPr>
      </p:pic>
      <p:cxnSp>
        <p:nvCxnSpPr>
          <p:cNvPr id="10" name="Straight Arrow Connector 9" descr="dsdsdds">
            <a:extLst>
              <a:ext uri="{FF2B5EF4-FFF2-40B4-BE49-F238E27FC236}">
                <a16:creationId xmlns:a16="http://schemas.microsoft.com/office/drawing/2014/main" id="{94345B43-0CE0-3E7A-2794-8E5AEB6E31E6}"/>
              </a:ext>
            </a:extLst>
          </p:cNvPr>
          <p:cNvCxnSpPr>
            <a:cxnSpLocks/>
          </p:cNvCxnSpPr>
          <p:nvPr/>
        </p:nvCxnSpPr>
        <p:spPr>
          <a:xfrm>
            <a:off x="4171383" y="2229073"/>
            <a:ext cx="10728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A587F2F-4D44-A5E8-067F-C9BFBCA24B90}"/>
              </a:ext>
            </a:extLst>
          </p:cNvPr>
          <p:cNvSpPr txBox="1"/>
          <p:nvPr/>
        </p:nvSpPr>
        <p:spPr>
          <a:xfrm>
            <a:off x="3886200" y="1828800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Visio to XML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8A043-E0FC-24CF-3701-E06F46C29820}"/>
              </a:ext>
            </a:extLst>
          </p:cNvPr>
          <p:cNvSpPr txBox="1"/>
          <p:nvPr/>
        </p:nvSpPr>
        <p:spPr>
          <a:xfrm>
            <a:off x="8534400" y="4114800"/>
            <a:ext cx="141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XML to SVA</a:t>
            </a:r>
          </a:p>
        </p:txBody>
      </p:sp>
    </p:spTree>
    <p:extLst>
      <p:ext uri="{BB962C8B-B14F-4D97-AF65-F5344CB8AC3E}">
        <p14:creationId xmlns:p14="http://schemas.microsoft.com/office/powerpoint/2010/main" val="802664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ab62c04-19c1-4580-b075-90cbbf8d0f8c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ee6b08d-c96e-404c-90d3-89c9f944ecbf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ab62c04-19c1-4580-b075-90cbbf8d0f8c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5cc2b4a2-3910-40b6-8f5f-7b5ab8a96c1b"/>
  <p:tag name="MIO_EKGUID" val="999a92da-8960-4238-9778-23ebb2b42199"/>
  <p:tag name="MIO_UPDATE" val="True"/>
  <p:tag name="MIO_VERSION" val="09.03.2023 10:59:47"/>
  <p:tag name="MIO_DBID" val="FDE84254-54DB-49E3-9A0E-CDE72035D530"/>
  <p:tag name="MIO_LASTDOWNLOADED" val="02.08.2023 10:51:11.542"/>
  <p:tag name="MIO_OBJECTNAME" val="Circle (3)"/>
  <p:tag name="MIO_LASTEDITORNAME" val="Verena Koh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693c5426-d8c3-4ac9-95bc-ef177357da49"/>
  <p:tag name="MIO_UPDATE" val="True"/>
  <p:tag name="MIO_VERSION" val="06.02.2023 10:34:47"/>
  <p:tag name="MIO_DBID" val="0F45B44C-9BC7-4D85-81C4-7155EE70A7B9"/>
  <p:tag name="MIO_LASTDOWNLOADED" val="06.02.2023 12:04:18.173"/>
  <p:tag name="MIO_OBJECTNAME" val="TextBox"/>
  <p:tag name="MIO_LASTEDITORNAME" val=" Verena Koh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693c5426-d8c3-4ac9-95bc-ef177357da49"/>
  <p:tag name="MIO_UPDATE" val="True"/>
  <p:tag name="MIO_VERSION" val="06.02.2023 10:34:47"/>
  <p:tag name="MIO_DBID" val="0F45B44C-9BC7-4D85-81C4-7155EE70A7B9"/>
  <p:tag name="MIO_LASTDOWNLOADED" val="06.02.2023 12:04:18.173"/>
  <p:tag name="MIO_OBJECTNAME" val="TextBox"/>
  <p:tag name="MIO_LASTEDITORNAME" val=" Verena Koh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693c5426-d8c3-4ac9-95bc-ef177357da49"/>
  <p:tag name="MIO_UPDATE" val="True"/>
  <p:tag name="MIO_VERSION" val="06.02.2023 10:34:47"/>
  <p:tag name="MIO_DBID" val="0F45B44C-9BC7-4D85-81C4-7155EE70A7B9"/>
  <p:tag name="MIO_LASTDOWNLOADED" val="06.02.2023 12:04:18.173"/>
  <p:tag name="MIO_OBJECTNAME" val="TextBox"/>
  <p:tag name="MIO_LASTEDITORNAME" val=" Verena Koh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693c5426-d8c3-4ac9-95bc-ef177357da49"/>
  <p:tag name="MIO_UPDATE" val="True"/>
  <p:tag name="MIO_VERSION" val="06.02.2023 10:34:47"/>
  <p:tag name="MIO_DBID" val="0F45B44C-9BC7-4D85-81C4-7155EE70A7B9"/>
  <p:tag name="MIO_LASTDOWNLOADED" val="06.02.2023 12:04:18.173"/>
  <p:tag name="MIO_OBJECTNAME" val="TextBox"/>
  <p:tag name="MIO_LASTEDITORNAME" val=" Verena Koh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693c5426-d8c3-4ac9-95bc-ef177357da49"/>
  <p:tag name="MIO_UPDATE" val="True"/>
  <p:tag name="MIO_VERSION" val="06.02.2023 10:34:47"/>
  <p:tag name="MIO_DBID" val="0F45B44C-9BC7-4D85-81C4-7155EE70A7B9"/>
  <p:tag name="MIO_LASTDOWNLOADED" val="06.02.2023 12:04:18.173"/>
  <p:tag name="MIO_OBJECTNAME" val="TextBox"/>
  <p:tag name="MIO_LASTEDITORNAME" val=" Verena Koh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951"/>
  <p:tag name="MIO_GUID" val="7e34d5e0-72ca-439f-a157-e81a3f8c46f6"/>
  <p:tag name="MIO_EKGUID" val="0b0a19bd-8dea-463a-a48a-403523bea03e"/>
  <p:tag name="MIO_UPDATE" val="True"/>
  <p:tag name="MIO_VERSION" val="09.03.2023 10:30:16"/>
  <p:tag name="MIO_DBID" val="FDE84254-54DB-49E3-9A0E-CDE72035D530"/>
  <p:tag name="MIO_LASTDOWNLOADED" val="02.08.2023 13:35:19.647"/>
  <p:tag name="MIO_OBJECTNAME" val="13 Comment"/>
  <p:tag name="MIO_LASTEDITORNAME" val="Verena Koh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1be72a67-83c7-4ef1-96d5-05d143e9dd74"/>
  <p:tag name="MIO_EKGUID" val="f333e15d-dc4a-4c6e-9c43-a644eaf08ee6"/>
  <p:tag name="MIO_UPDATE" val="True"/>
  <p:tag name="MIO_VERSION" val="09.03.2023 11:26:25"/>
  <p:tag name="MIO_DBID" val="FDE84254-54DB-49E3-9A0E-CDE72035D530"/>
  <p:tag name="MIO_LASTDOWNLOADED" val="01.08.2023 17:39:08.362"/>
  <p:tag name="MIO_OBJECTNAME" val="Process infographic – horizontal"/>
  <p:tag name="MIO_LASTEDITORNAME" val="Verena Koh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B-SLIDENAME" val="Pyramid 1"/>
  <p:tag name="FB-CATEGORY" val="Miscellaneous"/>
  <p:tag name="MIO_GUID" val="4317ea95-b409-465f-8090-7adc9f1a7f36"/>
  <p:tag name="MIO_EKGUID" val="b80545ba-3310-4451-a43a-736287e1ff2e"/>
  <p:tag name="MIO_UPDATE" val="True"/>
  <p:tag name="MIO_VERSION" val="09.03.2023 11:00:08"/>
  <p:tag name="MIO_DBID" val="FDE84254-54DB-49E3-9A0E-CDE72035D530"/>
  <p:tag name="MIO_LASTDOWNLOADED" val="01.08.2023 18:17:18.642"/>
  <p:tag name="MIO_OBJECTNAME" val="Pyramid (2)"/>
  <p:tag name="MIO_LASTEDITORNAME" val="Verena Koh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9e55c841-28e3-4a41-aafc-80f317271bcc"/>
  <p:tag name="MIO_EKGUID" val="33a8a946-1c66-43f5-bbbe-a10559576bfe"/>
  <p:tag name="MIO_UPDATE" val="True"/>
  <p:tag name="MIO_VERSION" val="23.06.2021 08:28:48"/>
  <p:tag name="MIO_DBID" val="FDE84254-54DB-49E3-9A0E-CDE72035D530"/>
  <p:tag name="MIO_LASTDOWNLOADED" val="01.08.2023 19:06:41.763"/>
  <p:tag name="MIO_OBJECTNAME" val="Summary / Conclusion"/>
  <p:tag name="MIO_LASTEDITORNAME" val="Verena Koh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a49dec4b-da6f-488b-92d3-205209d67bef"/>
  <p:tag name="MIO_UPDATE" val="True"/>
  <p:tag name="MIO_VERSION" val="06.02.2023 10:34:47"/>
  <p:tag name="MIO_DBID" val="0F45B44C-9BC7-4D85-81C4-7155EE70A7B9"/>
  <p:tag name="MIO_LASTDOWNLOADED" val="07.02.2023 12:29:31.707"/>
  <p:tag name="MIO_OBJECTNAME" val="TextBox"/>
  <p:tag name="MIO_LASTEDITORNAME" val=" Verena Koh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a49dec4b-da6f-488b-92d3-205209d67bef"/>
  <p:tag name="MIO_UPDATE" val="True"/>
  <p:tag name="MIO_VERSION" val="06.02.2023 10:34:47"/>
  <p:tag name="MIO_DBID" val="0F45B44C-9BC7-4D85-81C4-7155EE70A7B9"/>
  <p:tag name="MIO_LASTDOWNLOADED" val="07.02.2023 12:29:31.707"/>
  <p:tag name="MIO_OBJECTNAME" val="TextBox"/>
  <p:tag name="MIO_LASTEDITORNAME" val=" Verena Koh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a49dec4b-da6f-488b-92d3-205209d67bef"/>
  <p:tag name="MIO_UPDATE" val="True"/>
  <p:tag name="MIO_VERSION" val="06.02.2023 10:34:47"/>
  <p:tag name="MIO_DBID" val="0F45B44C-9BC7-4D85-81C4-7155EE70A7B9"/>
  <p:tag name="MIO_LASTDOWNLOADED" val="07.02.2023 12:29:31.707"/>
  <p:tag name="MIO_OBJECTNAME" val="TextBox"/>
  <p:tag name="MIO_LASTEDITORNAME" val=" Verena Koh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9e55c841-28e3-4a41-aafc-80f317271bcc"/>
  <p:tag name="MIO_EKGUID" val="8f2f9e59-5a2f-4602-a9e8-07d715128c6f"/>
  <p:tag name="MIO_UPDATE" val="True"/>
  <p:tag name="MIO_VERSION" val="19.06.2023 14:01:26"/>
  <p:tag name="MIO_DBID" val="FDE84254-54DB-49E3-9A0E-CDE72035D530"/>
  <p:tag name="MIO_LASTDOWNLOADED" val="01.08.2023 16:57:26.897"/>
  <p:tag name="MIO_OBJECTNAME" val="Summary / Conclusion"/>
  <p:tag name="MIO_LASTEDITORNAME" val="Verena Koh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ee6b08d-c96e-404c-90d3-89c9f944ecbf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ab62c04-19c1-4580-b075-90cbbf8d0f8c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2ee6b08d-c96e-404c-90d3-89c9f944ecbf"/>
  <p:tag name="MIO_UPDATE" val="True"/>
  <p:tag name="MIO_VERSION" val="06.02.2023 10:34:47"/>
  <p:tag name="MIO_DBID" val="0F45B44C-9BC7-4D85-81C4-7155EE70A7B9"/>
  <p:tag name="MIO_LASTDOWNLOADED" val="06.02.2023 12:01:44.117"/>
  <p:tag name="MIO_OBJECTNAME" val="TextBox"/>
  <p:tag name="MIO_LASTEDITORNAME" val=" Verena Koh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1364</Words>
  <Application>Microsoft Office PowerPoint</Application>
  <PresentationFormat>Widescreen</PresentationFormat>
  <Paragraphs>287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Office Theme</vt:lpstr>
      <vt:lpstr>PropGen: An Automated Flow to Generate SVA Properties for Formal and Simulation methods</vt:lpstr>
      <vt:lpstr>Contents</vt:lpstr>
      <vt:lpstr>Introduction</vt:lpstr>
      <vt:lpstr>Need for DV Automation</vt:lpstr>
      <vt:lpstr>Problem Statements</vt:lpstr>
      <vt:lpstr>Proposed Solution – Property Generator (PropGen)</vt:lpstr>
      <vt:lpstr>PropGen Flow</vt:lpstr>
      <vt:lpstr>PropGen Architecture</vt:lpstr>
      <vt:lpstr>PropGen Stages</vt:lpstr>
      <vt:lpstr>PropGen Use Cases</vt:lpstr>
      <vt:lpstr>PropGen for FSM DV</vt:lpstr>
      <vt:lpstr>Assertions Pass at Block Level FV</vt:lpstr>
      <vt:lpstr>Porting Assertions from FV to IP Level Simulations</vt:lpstr>
      <vt:lpstr>Resolving Porting Challenges</vt:lpstr>
      <vt:lpstr>Black boxing of Multipliers</vt:lpstr>
      <vt:lpstr>Results</vt:lpstr>
      <vt:lpstr>Conclusion</vt:lpstr>
      <vt:lpstr>References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2023-08-03T09:19:17Z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  <property fmtid="{D5CDD505-2E9C-101B-9397-08002B2CF9AE}" pid="11" name="empower.integration.Classification.DocumentId">
    <vt:lpwstr/>
  </property>
  <property fmtid="{D5CDD505-2E9C-101B-9397-08002B2CF9AE}" pid="12" name="empower.integration.Classification.DocumentVersion">
    <vt:lpwstr/>
  </property>
  <property fmtid="{D5CDD505-2E9C-101B-9397-08002B2CF9AE}" pid="13" name="empower.integration.Classification.DocumentOwner">
    <vt:lpwstr/>
  </property>
  <property fmtid="{D5CDD505-2E9C-101B-9397-08002B2CF9AE}" pid="14" name="empower.integration.Classification.ShowFooter">
    <vt:bool>true</vt:bool>
  </property>
  <property fmtid="{D5CDD505-2E9C-101B-9397-08002B2CF9AE}" pid="15" name="empower.integration.Classification.RestrictionLevel">
    <vt:i4>-1</vt:i4>
  </property>
  <property fmtid="{D5CDD505-2E9C-101B-9397-08002B2CF9AE}" pid="16" name="empower.integration.Classification.FooterDate">
    <vt:filetime>2023-08-03T08:18:11Z</vt:filetime>
  </property>
  <property fmtid="{D5CDD505-2E9C-101B-9397-08002B2CF9AE}" pid="17" name="empower.integration.Classification.DateFormat">
    <vt:lpwstr/>
  </property>
  <property fmtid="{D5CDD505-2E9C-101B-9397-08002B2CF9AE}" pid="18" name="empower.integration.Classification.IsDraft">
    <vt:bool>false</vt:bool>
  </property>
  <property fmtid="{D5CDD505-2E9C-101B-9397-08002B2CF9AE}" pid="19" name="empower.integration.Classification.IsProprietary">
    <vt:bool>false</vt:bool>
  </property>
  <property fmtid="{D5CDD505-2E9C-101B-9397-08002B2CF9AE}" pid="20" name="empower.integration.Classification.HasAdditionalMarking">
    <vt:bool>false</vt:bool>
  </property>
  <property fmtid="{D5CDD505-2E9C-101B-9397-08002B2CF9AE}" pid="21" name="empower.integration.Classification.AdditionalMarking">
    <vt:lpwstr/>
  </property>
  <property fmtid="{D5CDD505-2E9C-101B-9397-08002B2CF9AE}" pid="22" name="empower.integration.Classification.IsEmpowerClassified">
    <vt:bool>false</vt:bool>
  </property>
  <property fmtid="{D5CDD505-2E9C-101B-9397-08002B2CF9AE}" pid="23" name="MSIP_Label_a15a25aa-e944-415d-b7a7-40f6b9180b6b_Enabled">
    <vt:lpwstr>true</vt:lpwstr>
  </property>
  <property fmtid="{D5CDD505-2E9C-101B-9397-08002B2CF9AE}" pid="24" name="MSIP_Label_a15a25aa-e944-415d-b7a7-40f6b9180b6b_SetDate">
    <vt:lpwstr>2023-07-24T10:16:32Z</vt:lpwstr>
  </property>
  <property fmtid="{D5CDD505-2E9C-101B-9397-08002B2CF9AE}" pid="25" name="MSIP_Label_a15a25aa-e944-415d-b7a7-40f6b9180b6b_Method">
    <vt:lpwstr>Standard</vt:lpwstr>
  </property>
  <property fmtid="{D5CDD505-2E9C-101B-9397-08002B2CF9AE}" pid="26" name="MSIP_Label_a15a25aa-e944-415d-b7a7-40f6b9180b6b_Name">
    <vt:lpwstr>a15a25aa-e944-415d-b7a7-40f6b9180b6b</vt:lpwstr>
  </property>
  <property fmtid="{D5CDD505-2E9C-101B-9397-08002B2CF9AE}" pid="27" name="MSIP_Label_a15a25aa-e944-415d-b7a7-40f6b9180b6b_SiteId">
    <vt:lpwstr>eeb8d0e8-3544-41d3-aac6-934c309faf5a</vt:lpwstr>
  </property>
  <property fmtid="{D5CDD505-2E9C-101B-9397-08002B2CF9AE}" pid="28" name="MSIP_Label_a15a25aa-e944-415d-b7a7-40f6b9180b6b_ActionId">
    <vt:lpwstr>d3f804d3-b4f1-48c0-ba3f-b08428f6b25f</vt:lpwstr>
  </property>
  <property fmtid="{D5CDD505-2E9C-101B-9397-08002B2CF9AE}" pid="29" name="MSIP_Label_a15a25aa-e944-415d-b7a7-40f6b9180b6b_ContentBits">
    <vt:lpwstr>0</vt:lpwstr>
  </property>
</Properties>
</file>