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omments/modernComment_205_42ADE6BA.xml" ContentType="application/vnd.ms-powerpoint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40" r:id="rId4"/>
  </p:sldMasterIdLst>
  <p:notesMasterIdLst>
    <p:notesMasterId r:id="rId16"/>
  </p:notesMasterIdLst>
  <p:handoutMasterIdLst>
    <p:handoutMasterId r:id="rId17"/>
  </p:handoutMasterIdLst>
  <p:sldIdLst>
    <p:sldId id="501" r:id="rId5"/>
    <p:sldId id="507" r:id="rId6"/>
    <p:sldId id="509" r:id="rId7"/>
    <p:sldId id="517" r:id="rId8"/>
    <p:sldId id="521" r:id="rId9"/>
    <p:sldId id="514" r:id="rId10"/>
    <p:sldId id="510" r:id="rId11"/>
    <p:sldId id="512" r:id="rId12"/>
    <p:sldId id="522" r:id="rId13"/>
    <p:sldId id="511" r:id="rId14"/>
    <p:sldId id="505" r:id="rId15"/>
  </p:sldIdLst>
  <p:sldSz cx="12192000" cy="6858000"/>
  <p:notesSz cx="10048875" cy="6918325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BE3515-F10B-4749-B3F8-093851005B57}" v="708" dt="2023-08-03T18:24:02.357"/>
    <p1510:client id="{C3C0411F-78B6-1145-BEA0-C5666C74750B}" v="1605" dt="2023-08-03T17:42:39.042"/>
    <p1510:client id="{E73C3B9E-D695-00AA-747C-0534FEA1AC31}" v="6" dt="2023-08-08T08:43:20.3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85842" autoAdjust="0"/>
  </p:normalViewPr>
  <p:slideViewPr>
    <p:cSldViewPr>
      <p:cViewPr varScale="1">
        <p:scale>
          <a:sx n="103" d="100"/>
          <a:sy n="103" d="100"/>
        </p:scale>
        <p:origin x="79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omments/modernComment_205_42ADE6B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D80BA10-4F86-8342-8A11-EC661209EE35}" authorId="{00000000-0000-0000-0000-000000000000}" created="2023-08-01T08:41:44.481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502"/>
      <ac:picMk id="5122" creationId="{9FB3644B-D903-A1DF-4B2E-72EE5B88090C}"/>
    </ac:deMkLst>
    <p188:txBody>
      <a:bodyPr/>
      <a:lstStyle/>
      <a:p>
        <a:r>
          <a:rPr lang="en-US"/>
          <a:t>Remove check name.
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3BDB15-AA09-EB44-9578-78720CBED63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53B75687-E1C0-D845-AE23-B8288B82F39A}">
      <dgm:prSet custT="1"/>
      <dgm:spPr/>
      <dgm:t>
        <a:bodyPr/>
        <a:lstStyle/>
        <a:p>
          <a:r>
            <a:rPr lang="en-IN" sz="1400" b="0" i="0" dirty="0"/>
            <a:t>Design Analysis: Meridian accepts different inputs, performs parsing, and conducts verification on these inputs. ​</a:t>
          </a:r>
          <a:endParaRPr lang="en-IN" sz="1400" dirty="0"/>
        </a:p>
      </dgm:t>
    </dgm:pt>
    <dgm:pt modelId="{3B951DA1-B4EC-5748-B32D-BD24B4ECBEB6}" type="parTrans" cxnId="{C0AAE683-EF7A-F94E-ABB0-9E2A9382F9E9}">
      <dgm:prSet/>
      <dgm:spPr/>
      <dgm:t>
        <a:bodyPr/>
        <a:lstStyle/>
        <a:p>
          <a:endParaRPr lang="en-GB"/>
        </a:p>
      </dgm:t>
    </dgm:pt>
    <dgm:pt modelId="{C5623138-1335-5F4F-BE93-186AE0388A47}" type="sibTrans" cxnId="{C0AAE683-EF7A-F94E-ABB0-9E2A9382F9E9}">
      <dgm:prSet/>
      <dgm:spPr/>
      <dgm:t>
        <a:bodyPr/>
        <a:lstStyle/>
        <a:p>
          <a:endParaRPr lang="en-GB"/>
        </a:p>
      </dgm:t>
    </dgm:pt>
    <dgm:pt modelId="{EFA11B10-7412-1047-A237-BBF6BC9E25F1}">
      <dgm:prSet custT="1"/>
      <dgm:spPr/>
      <dgm:t>
        <a:bodyPr/>
        <a:lstStyle/>
        <a:p>
          <a:r>
            <a:rPr lang="en-IN" sz="1400" b="0" i="0" dirty="0"/>
            <a:t>Setup Analysis:  The tool examines user specifications (definitions of clocks, resets, constants, inputs, outputs)</a:t>
          </a:r>
          <a:endParaRPr lang="en-IN" sz="1400" dirty="0"/>
        </a:p>
      </dgm:t>
    </dgm:pt>
    <dgm:pt modelId="{01310969-061D-AC4F-BC53-AB15F8BFEE88}" type="parTrans" cxnId="{17FC1D50-1522-4B4F-8FC8-4B5D55133A6A}">
      <dgm:prSet/>
      <dgm:spPr/>
      <dgm:t>
        <a:bodyPr/>
        <a:lstStyle/>
        <a:p>
          <a:endParaRPr lang="en-GB"/>
        </a:p>
      </dgm:t>
    </dgm:pt>
    <dgm:pt modelId="{9A6F5B86-BC39-0646-8B3E-17BB1A5D6B3F}" type="sibTrans" cxnId="{17FC1D50-1522-4B4F-8FC8-4B5D55133A6A}">
      <dgm:prSet/>
      <dgm:spPr/>
      <dgm:t>
        <a:bodyPr/>
        <a:lstStyle/>
        <a:p>
          <a:endParaRPr lang="en-GB"/>
        </a:p>
      </dgm:t>
    </dgm:pt>
    <dgm:pt modelId="{4802D354-5489-F449-8F35-A92472C894AE}">
      <dgm:prSet custT="1"/>
      <dgm:spPr/>
      <dgm:t>
        <a:bodyPr/>
        <a:lstStyle/>
        <a:p>
          <a:r>
            <a:rPr lang="en-IN" sz="1400" b="0" i="0" dirty="0"/>
            <a:t>CDC Structural Analysis: The tool scans the design, identifying structures that do not conform to safe CDC requirements.</a:t>
          </a:r>
          <a:endParaRPr lang="en-IN" sz="1400" dirty="0"/>
        </a:p>
      </dgm:t>
    </dgm:pt>
    <dgm:pt modelId="{9FD8B648-F101-444B-AD78-A287372B52C1}" type="parTrans" cxnId="{4D4A5324-F3F0-4F44-ACCB-5D68E0F02341}">
      <dgm:prSet/>
      <dgm:spPr/>
      <dgm:t>
        <a:bodyPr/>
        <a:lstStyle/>
        <a:p>
          <a:endParaRPr lang="en-GB"/>
        </a:p>
      </dgm:t>
    </dgm:pt>
    <dgm:pt modelId="{8C9B3BA1-C9EA-8C47-BAEE-224DF09715DB}" type="sibTrans" cxnId="{4D4A5324-F3F0-4F44-ACCB-5D68E0F02341}">
      <dgm:prSet/>
      <dgm:spPr/>
      <dgm:t>
        <a:bodyPr/>
        <a:lstStyle/>
        <a:p>
          <a:endParaRPr lang="en-GB"/>
        </a:p>
      </dgm:t>
    </dgm:pt>
    <dgm:pt modelId="{BE773018-37E6-7840-9F31-18A69A212C9C}" type="pres">
      <dgm:prSet presAssocID="{863BDB15-AA09-EB44-9578-78720CBED635}" presName="CompostProcess" presStyleCnt="0">
        <dgm:presLayoutVars>
          <dgm:dir/>
          <dgm:resizeHandles val="exact"/>
        </dgm:presLayoutVars>
      </dgm:prSet>
      <dgm:spPr/>
    </dgm:pt>
    <dgm:pt modelId="{3E1A64AB-8ECB-864B-AD39-BEB4F474A972}" type="pres">
      <dgm:prSet presAssocID="{863BDB15-AA09-EB44-9578-78720CBED635}" presName="arrow" presStyleLbl="bgShp" presStyleIdx="0" presStyleCnt="1" custLinFactNeighborX="27" custLinFactNeighborY="4056"/>
      <dgm:spPr/>
    </dgm:pt>
    <dgm:pt modelId="{05E5B471-F121-A44A-838D-C6772BE3DD26}" type="pres">
      <dgm:prSet presAssocID="{863BDB15-AA09-EB44-9578-78720CBED635}" presName="linearProcess" presStyleCnt="0"/>
      <dgm:spPr/>
    </dgm:pt>
    <dgm:pt modelId="{C410BDA6-F795-F54A-AE3C-D1A65D903795}" type="pres">
      <dgm:prSet presAssocID="{53B75687-E1C0-D845-AE23-B8288B82F39A}" presName="textNode" presStyleLbl="node1" presStyleIdx="0" presStyleCnt="3">
        <dgm:presLayoutVars>
          <dgm:bulletEnabled val="1"/>
        </dgm:presLayoutVars>
      </dgm:prSet>
      <dgm:spPr/>
    </dgm:pt>
    <dgm:pt modelId="{D5C694EC-5100-FA49-A7FC-40AE3FDF56D5}" type="pres">
      <dgm:prSet presAssocID="{C5623138-1335-5F4F-BE93-186AE0388A47}" presName="sibTrans" presStyleCnt="0"/>
      <dgm:spPr/>
    </dgm:pt>
    <dgm:pt modelId="{78CDE694-EAA3-3A42-9C9D-7CBE6E931CBC}" type="pres">
      <dgm:prSet presAssocID="{EFA11B10-7412-1047-A237-BBF6BC9E25F1}" presName="textNode" presStyleLbl="node1" presStyleIdx="1" presStyleCnt="3">
        <dgm:presLayoutVars>
          <dgm:bulletEnabled val="1"/>
        </dgm:presLayoutVars>
      </dgm:prSet>
      <dgm:spPr/>
    </dgm:pt>
    <dgm:pt modelId="{1B583540-4D8E-8649-BA46-21F29F0E8CFD}" type="pres">
      <dgm:prSet presAssocID="{9A6F5B86-BC39-0646-8B3E-17BB1A5D6B3F}" presName="sibTrans" presStyleCnt="0"/>
      <dgm:spPr/>
    </dgm:pt>
    <dgm:pt modelId="{B054C1A3-BEAE-0341-ABB2-A3EF9F0E4B15}" type="pres">
      <dgm:prSet presAssocID="{4802D354-5489-F449-8F35-A92472C894AE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4D4A5324-F3F0-4F44-ACCB-5D68E0F02341}" srcId="{863BDB15-AA09-EB44-9578-78720CBED635}" destId="{4802D354-5489-F449-8F35-A92472C894AE}" srcOrd="2" destOrd="0" parTransId="{9FD8B648-F101-444B-AD78-A287372B52C1}" sibTransId="{8C9B3BA1-C9EA-8C47-BAEE-224DF09715DB}"/>
    <dgm:cxn modelId="{CB636E67-4F5C-C24A-9315-ACA6D7CDE12F}" type="presOf" srcId="{4802D354-5489-F449-8F35-A92472C894AE}" destId="{B054C1A3-BEAE-0341-ABB2-A3EF9F0E4B15}" srcOrd="0" destOrd="0" presId="urn:microsoft.com/office/officeart/2005/8/layout/hProcess9"/>
    <dgm:cxn modelId="{A9B8424B-4CBB-DA4C-9D19-0CDBD9D8A098}" type="presOf" srcId="{EFA11B10-7412-1047-A237-BBF6BC9E25F1}" destId="{78CDE694-EAA3-3A42-9C9D-7CBE6E931CBC}" srcOrd="0" destOrd="0" presId="urn:microsoft.com/office/officeart/2005/8/layout/hProcess9"/>
    <dgm:cxn modelId="{17FC1D50-1522-4B4F-8FC8-4B5D55133A6A}" srcId="{863BDB15-AA09-EB44-9578-78720CBED635}" destId="{EFA11B10-7412-1047-A237-BBF6BC9E25F1}" srcOrd="1" destOrd="0" parTransId="{01310969-061D-AC4F-BC53-AB15F8BFEE88}" sibTransId="{9A6F5B86-BC39-0646-8B3E-17BB1A5D6B3F}"/>
    <dgm:cxn modelId="{B263A657-F06C-564F-8628-1C47BE722170}" type="presOf" srcId="{863BDB15-AA09-EB44-9578-78720CBED635}" destId="{BE773018-37E6-7840-9F31-18A69A212C9C}" srcOrd="0" destOrd="0" presId="urn:microsoft.com/office/officeart/2005/8/layout/hProcess9"/>
    <dgm:cxn modelId="{C0AAE683-EF7A-F94E-ABB0-9E2A9382F9E9}" srcId="{863BDB15-AA09-EB44-9578-78720CBED635}" destId="{53B75687-E1C0-D845-AE23-B8288B82F39A}" srcOrd="0" destOrd="0" parTransId="{3B951DA1-B4EC-5748-B32D-BD24B4ECBEB6}" sibTransId="{C5623138-1335-5F4F-BE93-186AE0388A47}"/>
    <dgm:cxn modelId="{6D9CABF4-BF3D-B24D-BA3A-CC8107097EC2}" type="presOf" srcId="{53B75687-E1C0-D845-AE23-B8288B82F39A}" destId="{C410BDA6-F795-F54A-AE3C-D1A65D903795}" srcOrd="0" destOrd="0" presId="urn:microsoft.com/office/officeart/2005/8/layout/hProcess9"/>
    <dgm:cxn modelId="{9D3D8746-215F-6C4F-945F-A7BCACC65D9F}" type="presParOf" srcId="{BE773018-37E6-7840-9F31-18A69A212C9C}" destId="{3E1A64AB-8ECB-864B-AD39-BEB4F474A972}" srcOrd="0" destOrd="0" presId="urn:microsoft.com/office/officeart/2005/8/layout/hProcess9"/>
    <dgm:cxn modelId="{17581B8C-EA74-F448-A750-A55121CF416B}" type="presParOf" srcId="{BE773018-37E6-7840-9F31-18A69A212C9C}" destId="{05E5B471-F121-A44A-838D-C6772BE3DD26}" srcOrd="1" destOrd="0" presId="urn:microsoft.com/office/officeart/2005/8/layout/hProcess9"/>
    <dgm:cxn modelId="{80F82BA7-C12C-B44A-AC66-5929094BC5CE}" type="presParOf" srcId="{05E5B471-F121-A44A-838D-C6772BE3DD26}" destId="{C410BDA6-F795-F54A-AE3C-D1A65D903795}" srcOrd="0" destOrd="0" presId="urn:microsoft.com/office/officeart/2005/8/layout/hProcess9"/>
    <dgm:cxn modelId="{8DFFE920-A0C2-9941-B8EF-D27F8F52CA05}" type="presParOf" srcId="{05E5B471-F121-A44A-838D-C6772BE3DD26}" destId="{D5C694EC-5100-FA49-A7FC-40AE3FDF56D5}" srcOrd="1" destOrd="0" presId="urn:microsoft.com/office/officeart/2005/8/layout/hProcess9"/>
    <dgm:cxn modelId="{174240B2-48C1-1846-BF18-5C4F9FDED087}" type="presParOf" srcId="{05E5B471-F121-A44A-838D-C6772BE3DD26}" destId="{78CDE694-EAA3-3A42-9C9D-7CBE6E931CBC}" srcOrd="2" destOrd="0" presId="urn:microsoft.com/office/officeart/2005/8/layout/hProcess9"/>
    <dgm:cxn modelId="{F854334C-3238-584E-AC37-311FF98AA97C}" type="presParOf" srcId="{05E5B471-F121-A44A-838D-C6772BE3DD26}" destId="{1B583540-4D8E-8649-BA46-21F29F0E8CFD}" srcOrd="3" destOrd="0" presId="urn:microsoft.com/office/officeart/2005/8/layout/hProcess9"/>
    <dgm:cxn modelId="{F12EF587-5397-C54F-ADC2-4EE83C41AA85}" type="presParOf" srcId="{05E5B471-F121-A44A-838D-C6772BE3DD26}" destId="{B054C1A3-BEAE-0341-ABB2-A3EF9F0E4B1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87797E-0394-0848-9D1B-353AC43FA2BA}" type="doc">
      <dgm:prSet loTypeId="urn:microsoft.com/office/officeart/2009/3/layout/Descending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C9F5FF6-22FB-B445-9DD4-D0F1CDAF5661}">
      <dgm:prSet phldrT="[Text]" custT="1"/>
      <dgm:spPr/>
      <dgm:t>
        <a:bodyPr/>
        <a:lstStyle/>
        <a:p>
          <a:r>
            <a:rPr lang="en-GB" sz="1600" dirty="0"/>
            <a:t>Initially large quantum</a:t>
          </a:r>
        </a:p>
      </dgm:t>
    </dgm:pt>
    <dgm:pt modelId="{5AA58E92-9DCD-FD45-A872-E6826789DB0D}" type="parTrans" cxnId="{21AA5650-212C-3A4D-9136-A51710B32D0C}">
      <dgm:prSet/>
      <dgm:spPr/>
      <dgm:t>
        <a:bodyPr/>
        <a:lstStyle/>
        <a:p>
          <a:endParaRPr lang="en-GB"/>
        </a:p>
      </dgm:t>
    </dgm:pt>
    <dgm:pt modelId="{71BD971A-770B-1644-A46E-3163CAD1815B}" type="sibTrans" cxnId="{21AA5650-212C-3A4D-9136-A51710B32D0C}">
      <dgm:prSet/>
      <dgm:spPr/>
      <dgm:t>
        <a:bodyPr/>
        <a:lstStyle/>
        <a:p>
          <a:endParaRPr lang="en-GB"/>
        </a:p>
      </dgm:t>
    </dgm:pt>
    <dgm:pt modelId="{A7D3BBDC-A55B-6C47-9823-23E19FDB2F5A}">
      <dgm:prSet phldrT="[Text]" custT="1"/>
      <dgm:spPr/>
      <dgm:t>
        <a:bodyPr/>
        <a:lstStyle/>
        <a:p>
          <a:r>
            <a:rPr lang="en-GB" sz="1200" dirty="0"/>
            <a:t>200k CDC crossing violating</a:t>
          </a:r>
        </a:p>
      </dgm:t>
    </dgm:pt>
    <dgm:pt modelId="{811320B5-899C-704C-B7E9-44F08D1D4A17}" type="parTrans" cxnId="{780D9AE6-2AE6-3C48-A240-B2FB203367D4}">
      <dgm:prSet/>
      <dgm:spPr/>
      <dgm:t>
        <a:bodyPr/>
        <a:lstStyle/>
        <a:p>
          <a:endParaRPr lang="en-GB"/>
        </a:p>
      </dgm:t>
    </dgm:pt>
    <dgm:pt modelId="{AF62CD95-78CD-DA4C-8E55-CFD7A9C10644}" type="sibTrans" cxnId="{780D9AE6-2AE6-3C48-A240-B2FB203367D4}">
      <dgm:prSet/>
      <dgm:spPr/>
      <dgm:t>
        <a:bodyPr/>
        <a:lstStyle/>
        <a:p>
          <a:endParaRPr lang="en-GB"/>
        </a:p>
      </dgm:t>
    </dgm:pt>
    <dgm:pt modelId="{82E7DC41-53E3-8242-9351-19E87011209D}">
      <dgm:prSet phldrT="[Text]" custT="1"/>
      <dgm:spPr/>
      <dgm:t>
        <a:bodyPr/>
        <a:lstStyle/>
        <a:p>
          <a:r>
            <a:rPr lang="en-GB" sz="1600" dirty="0"/>
            <a:t>Enabled RCA checks</a:t>
          </a:r>
        </a:p>
      </dgm:t>
    </dgm:pt>
    <dgm:pt modelId="{0078D732-C551-344F-9720-59C74F93FE32}" type="parTrans" cxnId="{B26C73A5-0C7F-7640-AB8F-51837C273C0A}">
      <dgm:prSet/>
      <dgm:spPr/>
      <dgm:t>
        <a:bodyPr/>
        <a:lstStyle/>
        <a:p>
          <a:endParaRPr lang="en-GB"/>
        </a:p>
      </dgm:t>
    </dgm:pt>
    <dgm:pt modelId="{783E9196-5FBF-2B4D-B6A3-F623765A399B}" type="sibTrans" cxnId="{B26C73A5-0C7F-7640-AB8F-51837C273C0A}">
      <dgm:prSet/>
      <dgm:spPr/>
      <dgm:t>
        <a:bodyPr/>
        <a:lstStyle/>
        <a:p>
          <a:endParaRPr lang="en-GB"/>
        </a:p>
      </dgm:t>
    </dgm:pt>
    <dgm:pt modelId="{A10FA176-8294-5F4F-BECE-66EF915AC2BE}">
      <dgm:prSet phldrT="[Text]" custT="1"/>
      <dgm:spPr/>
      <dgm:t>
        <a:bodyPr/>
        <a:lstStyle/>
        <a:p>
          <a:r>
            <a:rPr lang="en-GB" sz="1200" dirty="0"/>
            <a:t>Fixed RC STABLE check</a:t>
          </a:r>
        </a:p>
      </dgm:t>
    </dgm:pt>
    <dgm:pt modelId="{EA297B27-7F5F-7B40-A6E2-ACAC7515633C}" type="parTrans" cxnId="{E29035F0-29DE-6B41-9807-28D8615D768B}">
      <dgm:prSet/>
      <dgm:spPr/>
      <dgm:t>
        <a:bodyPr/>
        <a:lstStyle/>
        <a:p>
          <a:endParaRPr lang="en-GB"/>
        </a:p>
      </dgm:t>
    </dgm:pt>
    <dgm:pt modelId="{7BCD6423-04E3-1B42-B797-2D1B4ABD585F}" type="sibTrans" cxnId="{E29035F0-29DE-6B41-9807-28D8615D768B}">
      <dgm:prSet/>
      <dgm:spPr/>
      <dgm:t>
        <a:bodyPr/>
        <a:lstStyle/>
        <a:p>
          <a:endParaRPr lang="en-GB"/>
        </a:p>
      </dgm:t>
    </dgm:pt>
    <dgm:pt modelId="{7DA64AB8-F760-DB4D-BA9E-0041310B6AF2}">
      <dgm:prSet phldrT="[Text]" custT="1"/>
      <dgm:spPr/>
      <dgm:t>
        <a:bodyPr/>
        <a:lstStyle/>
        <a:p>
          <a:r>
            <a:rPr lang="en-GB" sz="1800" dirty="0"/>
            <a:t>Added potential constraint fix</a:t>
          </a:r>
        </a:p>
      </dgm:t>
    </dgm:pt>
    <dgm:pt modelId="{570B5242-50F5-384E-A112-98D1709C0261}" type="parTrans" cxnId="{6AF73A12-4488-4A4B-A909-93B6DC5C9B6E}">
      <dgm:prSet/>
      <dgm:spPr/>
      <dgm:t>
        <a:bodyPr/>
        <a:lstStyle/>
        <a:p>
          <a:endParaRPr lang="en-GB"/>
        </a:p>
      </dgm:t>
    </dgm:pt>
    <dgm:pt modelId="{64703BCE-C128-7849-BA2F-22A93F8CDDAE}" type="sibTrans" cxnId="{6AF73A12-4488-4A4B-A909-93B6DC5C9B6E}">
      <dgm:prSet/>
      <dgm:spPr/>
      <dgm:t>
        <a:bodyPr/>
        <a:lstStyle/>
        <a:p>
          <a:endParaRPr lang="en-GB"/>
        </a:p>
      </dgm:t>
    </dgm:pt>
    <dgm:pt modelId="{17FD551B-E063-3A43-AFE7-BC292CAFF48A}">
      <dgm:prSet phldrT="[Text]" custT="1"/>
      <dgm:spPr/>
      <dgm:t>
        <a:bodyPr/>
        <a:lstStyle/>
        <a:p>
          <a:r>
            <a:rPr lang="en-GB" sz="1400" dirty="0"/>
            <a:t>76k CDC Crossing violating</a:t>
          </a:r>
        </a:p>
      </dgm:t>
    </dgm:pt>
    <dgm:pt modelId="{E1BA8AA3-2C34-6B4E-A4DB-3314DE135C2D}" type="parTrans" cxnId="{6BE902BA-D1FE-2049-B875-C0E0670F8983}">
      <dgm:prSet/>
      <dgm:spPr/>
      <dgm:t>
        <a:bodyPr/>
        <a:lstStyle/>
        <a:p>
          <a:endParaRPr lang="en-GB"/>
        </a:p>
      </dgm:t>
    </dgm:pt>
    <dgm:pt modelId="{2F3C2B40-B4F3-D242-B923-30094035244C}" type="sibTrans" cxnId="{6BE902BA-D1FE-2049-B875-C0E0670F8983}">
      <dgm:prSet/>
      <dgm:spPr/>
      <dgm:t>
        <a:bodyPr/>
        <a:lstStyle/>
        <a:p>
          <a:endParaRPr lang="en-GB"/>
        </a:p>
      </dgm:t>
    </dgm:pt>
    <dgm:pt modelId="{1BBB71C7-3C79-484C-8C44-1E2ADF945598}">
      <dgm:prSet phldrT="[Text]" custT="1"/>
      <dgm:spPr/>
      <dgm:t>
        <a:bodyPr/>
        <a:lstStyle/>
        <a:p>
          <a:r>
            <a:rPr lang="en-GB" sz="1200" dirty="0"/>
            <a:t>Constrained Flagged Signal: &lt;Signal1&gt;</a:t>
          </a:r>
        </a:p>
      </dgm:t>
    </dgm:pt>
    <dgm:pt modelId="{6E5ECF3E-F722-D148-AD43-7BA24AE4BDAE}" type="sibTrans" cxnId="{899E59B7-086B-E646-99A6-0CD019905186}">
      <dgm:prSet/>
      <dgm:spPr/>
      <dgm:t>
        <a:bodyPr/>
        <a:lstStyle/>
        <a:p>
          <a:endParaRPr lang="en-GB"/>
        </a:p>
      </dgm:t>
    </dgm:pt>
    <dgm:pt modelId="{6B854681-8069-014A-8A65-22E82F9557E3}" type="parTrans" cxnId="{899E59B7-086B-E646-99A6-0CD019905186}">
      <dgm:prSet/>
      <dgm:spPr/>
      <dgm:t>
        <a:bodyPr/>
        <a:lstStyle/>
        <a:p>
          <a:endParaRPr lang="en-GB"/>
        </a:p>
      </dgm:t>
    </dgm:pt>
    <dgm:pt modelId="{FEB5B3BC-43BB-7B44-9E6D-21BF43DE5344}" type="pres">
      <dgm:prSet presAssocID="{E287797E-0394-0848-9D1B-353AC43FA2BA}" presName="Name0" presStyleCnt="0">
        <dgm:presLayoutVars>
          <dgm:chMax val="7"/>
          <dgm:chPref val="5"/>
        </dgm:presLayoutVars>
      </dgm:prSet>
      <dgm:spPr/>
    </dgm:pt>
    <dgm:pt modelId="{9539DB58-7AF0-EB4B-A228-AFD3FC0E7CF6}" type="pres">
      <dgm:prSet presAssocID="{E287797E-0394-0848-9D1B-353AC43FA2BA}" presName="arrowNode" presStyleLbl="node1" presStyleIdx="0" presStyleCnt="1"/>
      <dgm:spPr/>
    </dgm:pt>
    <dgm:pt modelId="{E2EBF2D8-AF8D-6D4C-8E79-03F58A8532A2}" type="pres">
      <dgm:prSet presAssocID="{CC9F5FF6-22FB-B445-9DD4-D0F1CDAF5661}" presName="txNode1" presStyleLbl="revTx" presStyleIdx="0" presStyleCnt="3" custScaleY="78692" custLinFactNeighborX="18554" custLinFactNeighborY="19004">
        <dgm:presLayoutVars>
          <dgm:bulletEnabled val="1"/>
        </dgm:presLayoutVars>
      </dgm:prSet>
      <dgm:spPr/>
    </dgm:pt>
    <dgm:pt modelId="{CD138817-709E-784A-AA28-BDCB71881014}" type="pres">
      <dgm:prSet presAssocID="{82E7DC41-53E3-8242-9351-19E87011209D}" presName="txNode2" presStyleLbl="revTx" presStyleIdx="1" presStyleCnt="3" custScaleX="119442" custLinFactNeighborX="4300" custLinFactNeighborY="-16816">
        <dgm:presLayoutVars>
          <dgm:bulletEnabled val="1"/>
        </dgm:presLayoutVars>
      </dgm:prSet>
      <dgm:spPr/>
    </dgm:pt>
    <dgm:pt modelId="{026B44AF-75E4-2944-B5D8-B9F455E6E0FF}" type="pres">
      <dgm:prSet presAssocID="{783E9196-5FBF-2B4D-B6A3-F623765A399B}" presName="dotNode2" presStyleCnt="0"/>
      <dgm:spPr/>
    </dgm:pt>
    <dgm:pt modelId="{F7772026-9EC5-5947-B448-92413C28194A}" type="pres">
      <dgm:prSet presAssocID="{783E9196-5FBF-2B4D-B6A3-F623765A399B}" presName="dotRepeatNode" presStyleLbl="fgShp" presStyleIdx="0" presStyleCnt="1"/>
      <dgm:spPr/>
    </dgm:pt>
    <dgm:pt modelId="{2838D137-65BE-7947-924F-3A6723A20614}" type="pres">
      <dgm:prSet presAssocID="{7DA64AB8-F760-DB4D-BA9E-0041310B6AF2}" presName="txNode3" presStyleLbl="revTx" presStyleIdx="2" presStyleCnt="3" custScaleX="139416">
        <dgm:presLayoutVars>
          <dgm:bulletEnabled val="1"/>
        </dgm:presLayoutVars>
      </dgm:prSet>
      <dgm:spPr/>
    </dgm:pt>
  </dgm:ptLst>
  <dgm:cxnLst>
    <dgm:cxn modelId="{CF55DE0E-E622-E244-B23C-A84E1D508636}" type="presOf" srcId="{A10FA176-8294-5F4F-BECE-66EF915AC2BE}" destId="{CD138817-709E-784A-AA28-BDCB71881014}" srcOrd="0" destOrd="1" presId="urn:microsoft.com/office/officeart/2009/3/layout/DescendingProcess"/>
    <dgm:cxn modelId="{6AF73A12-4488-4A4B-A909-93B6DC5C9B6E}" srcId="{E287797E-0394-0848-9D1B-353AC43FA2BA}" destId="{7DA64AB8-F760-DB4D-BA9E-0041310B6AF2}" srcOrd="2" destOrd="0" parTransId="{570B5242-50F5-384E-A112-98D1709C0261}" sibTransId="{64703BCE-C128-7849-BA2F-22A93F8CDDAE}"/>
    <dgm:cxn modelId="{6675CC2F-4468-044A-A43C-46BF7557500E}" type="presOf" srcId="{CC9F5FF6-22FB-B445-9DD4-D0F1CDAF5661}" destId="{E2EBF2D8-AF8D-6D4C-8E79-03F58A8532A2}" srcOrd="0" destOrd="0" presId="urn:microsoft.com/office/officeart/2009/3/layout/DescendingProcess"/>
    <dgm:cxn modelId="{6B3B2831-5CB3-6A4D-A2E2-1513ED078FE6}" type="presOf" srcId="{82E7DC41-53E3-8242-9351-19E87011209D}" destId="{CD138817-709E-784A-AA28-BDCB71881014}" srcOrd="0" destOrd="0" presId="urn:microsoft.com/office/officeart/2009/3/layout/DescendingProcess"/>
    <dgm:cxn modelId="{CA52E344-F479-0D4B-BD96-A5DA6CF81F18}" type="presOf" srcId="{1BBB71C7-3C79-484C-8C44-1E2ADF945598}" destId="{CD138817-709E-784A-AA28-BDCB71881014}" srcOrd="0" destOrd="2" presId="urn:microsoft.com/office/officeart/2009/3/layout/DescendingProcess"/>
    <dgm:cxn modelId="{21AA5650-212C-3A4D-9136-A51710B32D0C}" srcId="{E287797E-0394-0848-9D1B-353AC43FA2BA}" destId="{CC9F5FF6-22FB-B445-9DD4-D0F1CDAF5661}" srcOrd="0" destOrd="0" parTransId="{5AA58E92-9DCD-FD45-A872-E6826789DB0D}" sibTransId="{71BD971A-770B-1644-A46E-3163CAD1815B}"/>
    <dgm:cxn modelId="{98692154-612F-C74F-B3FA-E953BD0306BA}" type="presOf" srcId="{783E9196-5FBF-2B4D-B6A3-F623765A399B}" destId="{F7772026-9EC5-5947-B448-92413C28194A}" srcOrd="0" destOrd="0" presId="urn:microsoft.com/office/officeart/2009/3/layout/DescendingProcess"/>
    <dgm:cxn modelId="{7EA4E875-14A3-7F48-96B2-EE98D311D19B}" type="presOf" srcId="{A7D3BBDC-A55B-6C47-9823-23E19FDB2F5A}" destId="{E2EBF2D8-AF8D-6D4C-8E79-03F58A8532A2}" srcOrd="0" destOrd="1" presId="urn:microsoft.com/office/officeart/2009/3/layout/DescendingProcess"/>
    <dgm:cxn modelId="{779CB490-08CA-C743-86F9-62B63CF6F0EB}" type="presOf" srcId="{17FD551B-E063-3A43-AFE7-BC292CAFF48A}" destId="{2838D137-65BE-7947-924F-3A6723A20614}" srcOrd="0" destOrd="1" presId="urn:microsoft.com/office/officeart/2009/3/layout/DescendingProcess"/>
    <dgm:cxn modelId="{E41E50A5-F876-044C-953A-9897F0C174EC}" type="presOf" srcId="{E287797E-0394-0848-9D1B-353AC43FA2BA}" destId="{FEB5B3BC-43BB-7B44-9E6D-21BF43DE5344}" srcOrd="0" destOrd="0" presId="urn:microsoft.com/office/officeart/2009/3/layout/DescendingProcess"/>
    <dgm:cxn modelId="{B26C73A5-0C7F-7640-AB8F-51837C273C0A}" srcId="{E287797E-0394-0848-9D1B-353AC43FA2BA}" destId="{82E7DC41-53E3-8242-9351-19E87011209D}" srcOrd="1" destOrd="0" parTransId="{0078D732-C551-344F-9720-59C74F93FE32}" sibTransId="{783E9196-5FBF-2B4D-B6A3-F623765A399B}"/>
    <dgm:cxn modelId="{8DDE07B3-3162-7344-BD0C-25A262342686}" type="presOf" srcId="{7DA64AB8-F760-DB4D-BA9E-0041310B6AF2}" destId="{2838D137-65BE-7947-924F-3A6723A20614}" srcOrd="0" destOrd="0" presId="urn:microsoft.com/office/officeart/2009/3/layout/DescendingProcess"/>
    <dgm:cxn modelId="{899E59B7-086B-E646-99A6-0CD019905186}" srcId="{82E7DC41-53E3-8242-9351-19E87011209D}" destId="{1BBB71C7-3C79-484C-8C44-1E2ADF945598}" srcOrd="1" destOrd="0" parTransId="{6B854681-8069-014A-8A65-22E82F9557E3}" sibTransId="{6E5ECF3E-F722-D148-AD43-7BA24AE4BDAE}"/>
    <dgm:cxn modelId="{6BE902BA-D1FE-2049-B875-C0E0670F8983}" srcId="{7DA64AB8-F760-DB4D-BA9E-0041310B6AF2}" destId="{17FD551B-E063-3A43-AFE7-BC292CAFF48A}" srcOrd="0" destOrd="0" parTransId="{E1BA8AA3-2C34-6B4E-A4DB-3314DE135C2D}" sibTransId="{2F3C2B40-B4F3-D242-B923-30094035244C}"/>
    <dgm:cxn modelId="{780D9AE6-2AE6-3C48-A240-B2FB203367D4}" srcId="{CC9F5FF6-22FB-B445-9DD4-D0F1CDAF5661}" destId="{A7D3BBDC-A55B-6C47-9823-23E19FDB2F5A}" srcOrd="0" destOrd="0" parTransId="{811320B5-899C-704C-B7E9-44F08D1D4A17}" sibTransId="{AF62CD95-78CD-DA4C-8E55-CFD7A9C10644}"/>
    <dgm:cxn modelId="{E29035F0-29DE-6B41-9807-28D8615D768B}" srcId="{82E7DC41-53E3-8242-9351-19E87011209D}" destId="{A10FA176-8294-5F4F-BECE-66EF915AC2BE}" srcOrd="0" destOrd="0" parTransId="{EA297B27-7F5F-7B40-A6E2-ACAC7515633C}" sibTransId="{7BCD6423-04E3-1B42-B797-2D1B4ABD585F}"/>
    <dgm:cxn modelId="{05B0C515-AB3D-7D4A-90DB-3A7EB3285D8F}" type="presParOf" srcId="{FEB5B3BC-43BB-7B44-9E6D-21BF43DE5344}" destId="{9539DB58-7AF0-EB4B-A228-AFD3FC0E7CF6}" srcOrd="0" destOrd="0" presId="urn:microsoft.com/office/officeart/2009/3/layout/DescendingProcess"/>
    <dgm:cxn modelId="{E82DB293-59D1-334A-9D45-3F83F59B2A8B}" type="presParOf" srcId="{FEB5B3BC-43BB-7B44-9E6D-21BF43DE5344}" destId="{E2EBF2D8-AF8D-6D4C-8E79-03F58A8532A2}" srcOrd="1" destOrd="0" presId="urn:microsoft.com/office/officeart/2009/3/layout/DescendingProcess"/>
    <dgm:cxn modelId="{2695783B-0A92-3041-8BBE-0765BAF9B887}" type="presParOf" srcId="{FEB5B3BC-43BB-7B44-9E6D-21BF43DE5344}" destId="{CD138817-709E-784A-AA28-BDCB71881014}" srcOrd="2" destOrd="0" presId="urn:microsoft.com/office/officeart/2009/3/layout/DescendingProcess"/>
    <dgm:cxn modelId="{1828A709-8854-D542-B9F1-EAAD2E7CFE34}" type="presParOf" srcId="{FEB5B3BC-43BB-7B44-9E6D-21BF43DE5344}" destId="{026B44AF-75E4-2944-B5D8-B9F455E6E0FF}" srcOrd="3" destOrd="0" presId="urn:microsoft.com/office/officeart/2009/3/layout/DescendingProcess"/>
    <dgm:cxn modelId="{AEBC404E-7909-5849-92FA-76F690EB0795}" type="presParOf" srcId="{026B44AF-75E4-2944-B5D8-B9F455E6E0FF}" destId="{F7772026-9EC5-5947-B448-92413C28194A}" srcOrd="0" destOrd="0" presId="urn:microsoft.com/office/officeart/2009/3/layout/DescendingProcess"/>
    <dgm:cxn modelId="{14EB9A7B-C267-314B-A1FC-8D09B81AFFBD}" type="presParOf" srcId="{FEB5B3BC-43BB-7B44-9E6D-21BF43DE5344}" destId="{2838D137-65BE-7947-924F-3A6723A20614}" srcOrd="4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1A64AB-8ECB-864B-AD39-BEB4F474A972}">
      <dsp:nvSpPr>
        <dsp:cNvPr id="0" name=""/>
        <dsp:cNvSpPr/>
      </dsp:nvSpPr>
      <dsp:spPr>
        <a:xfrm>
          <a:off x="808280" y="0"/>
          <a:ext cx="9132570" cy="22347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10BDA6-F795-F54A-AE3C-D1A65D903795}">
      <dsp:nvSpPr>
        <dsp:cNvPr id="0" name=""/>
        <dsp:cNvSpPr/>
      </dsp:nvSpPr>
      <dsp:spPr>
        <a:xfrm>
          <a:off x="0" y="670435"/>
          <a:ext cx="3223260" cy="8939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b="0" i="0" kern="1200" dirty="0"/>
            <a:t>Design Analysis: Meridian accepts different inputs, performs parsing, and conducts verification on these inputs. ​</a:t>
          </a:r>
          <a:endParaRPr lang="en-IN" sz="1400" kern="1200" dirty="0"/>
        </a:p>
      </dsp:txBody>
      <dsp:txXfrm>
        <a:off x="43637" y="714072"/>
        <a:ext cx="3135986" cy="806639"/>
      </dsp:txXfrm>
    </dsp:sp>
    <dsp:sp modelId="{78CDE694-EAA3-3A42-9C9D-7CBE6E931CBC}">
      <dsp:nvSpPr>
        <dsp:cNvPr id="0" name=""/>
        <dsp:cNvSpPr/>
      </dsp:nvSpPr>
      <dsp:spPr>
        <a:xfrm>
          <a:off x="3760469" y="670435"/>
          <a:ext cx="3223260" cy="8939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b="0" i="0" kern="1200" dirty="0"/>
            <a:t>Setup Analysis:  The tool examines user specifications (definitions of clocks, resets, constants, inputs, outputs)</a:t>
          </a:r>
          <a:endParaRPr lang="en-IN" sz="1400" kern="1200" dirty="0"/>
        </a:p>
      </dsp:txBody>
      <dsp:txXfrm>
        <a:off x="3804106" y="714072"/>
        <a:ext cx="3135986" cy="806639"/>
      </dsp:txXfrm>
    </dsp:sp>
    <dsp:sp modelId="{B054C1A3-BEAE-0341-ABB2-A3EF9F0E4B15}">
      <dsp:nvSpPr>
        <dsp:cNvPr id="0" name=""/>
        <dsp:cNvSpPr/>
      </dsp:nvSpPr>
      <dsp:spPr>
        <a:xfrm>
          <a:off x="7520940" y="670435"/>
          <a:ext cx="3223260" cy="8939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400" b="0" i="0" kern="1200" dirty="0"/>
            <a:t>CDC Structural Analysis: The tool scans the design, identifying structures that do not conform to safe CDC requirements.</a:t>
          </a:r>
          <a:endParaRPr lang="en-IN" sz="1400" kern="1200" dirty="0"/>
        </a:p>
      </dsp:txBody>
      <dsp:txXfrm>
        <a:off x="7564577" y="714072"/>
        <a:ext cx="3135986" cy="8066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39DB58-7AF0-EB4B-A228-AFD3FC0E7CF6}">
      <dsp:nvSpPr>
        <dsp:cNvPr id="0" name=""/>
        <dsp:cNvSpPr/>
      </dsp:nvSpPr>
      <dsp:spPr>
        <a:xfrm rot="4396374">
          <a:off x="102958" y="959265"/>
          <a:ext cx="4161443" cy="2902087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72026-9EC5-5947-B448-92413C28194A}">
      <dsp:nvSpPr>
        <dsp:cNvPr id="0" name=""/>
        <dsp:cNvSpPr/>
      </dsp:nvSpPr>
      <dsp:spPr>
        <a:xfrm>
          <a:off x="2307184" y="1871845"/>
          <a:ext cx="105089" cy="10508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EBF2D8-AF8D-6D4C-8E79-03F58A8532A2}">
      <dsp:nvSpPr>
        <dsp:cNvPr id="0" name=""/>
        <dsp:cNvSpPr/>
      </dsp:nvSpPr>
      <dsp:spPr>
        <a:xfrm>
          <a:off x="188015" y="228751"/>
          <a:ext cx="1961991" cy="606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Initially large quantum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200k CDC crossing violating</a:t>
          </a:r>
        </a:p>
      </dsp:txBody>
      <dsp:txXfrm>
        <a:off x="188015" y="228751"/>
        <a:ext cx="1961991" cy="606950"/>
      </dsp:txXfrm>
    </dsp:sp>
    <dsp:sp modelId="{CD138817-709E-784A-AA28-BDCB71881014}">
      <dsp:nvSpPr>
        <dsp:cNvPr id="0" name=""/>
        <dsp:cNvSpPr/>
      </dsp:nvSpPr>
      <dsp:spPr>
        <a:xfrm>
          <a:off x="2667006" y="1409039"/>
          <a:ext cx="2786795" cy="771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Enabled RCA checks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Fixed RC STABLE check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Constrained Flagged Signal: &lt;Signal1&gt;</a:t>
          </a:r>
        </a:p>
      </dsp:txBody>
      <dsp:txXfrm>
        <a:off x="2667006" y="1409039"/>
        <a:ext cx="2786795" cy="771298"/>
      </dsp:txXfrm>
    </dsp:sp>
    <dsp:sp modelId="{2838D137-65BE-7947-924F-3A6723A20614}">
      <dsp:nvSpPr>
        <dsp:cNvPr id="0" name=""/>
        <dsp:cNvSpPr/>
      </dsp:nvSpPr>
      <dsp:spPr>
        <a:xfrm>
          <a:off x="1952801" y="4049319"/>
          <a:ext cx="3696392" cy="771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Added potential constraint fix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76k CDC Crossing violating</a:t>
          </a:r>
        </a:p>
      </dsp:txBody>
      <dsp:txXfrm>
        <a:off x="1952801" y="4049319"/>
        <a:ext cx="3696392" cy="771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08.08.2023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8/8/2023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9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19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1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F6A43-5AF8-41C8-865C-77D7549963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8D61C6-CC2E-4F40-6F6E-EE59C9233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1C76F-878B-A73D-5492-5F00DAC0C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A623E-FFE3-376E-621C-6424DD29A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3D976-FA53-5754-77BB-CECF5813D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F0BCEE-2EEC-3146-7943-82736713637A}"/>
              </a:ext>
            </a:extLst>
          </p:cNvPr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9170FC-38CE-6800-2438-83D2C9AE89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70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F0892-A80F-F499-A172-59388C02A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9269E-CB7B-BA64-97AF-E15421CDE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7F44D-3D5C-DF58-887D-2F264DBA6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15920-1A12-AEB3-2C56-C57C4A9F8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87F99-88CD-A948-D746-F683CF024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3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AD1141-45EC-5F46-28FA-B7DC5BFDAD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F9BD6A-E32D-5C89-5EEE-79E49541B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851FB-3E91-C90D-AEA9-1B2C2EC78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C2FB5-0787-D66B-EB62-98BF2FEBD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35237-E4D8-AE0F-C35B-52950F9A0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1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FBEB7-DA41-9B87-3D53-EE5DC5585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28CA1-8E0E-5E77-EB44-F4FFE6FCD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CB355-BF6E-10CC-8DD1-C2D4782C3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D9394-D3FB-25D8-D10E-E1BBB5BC3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90D73-66C5-1264-6BFF-6B41A6B3F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3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B724C-CE69-1E43-078E-89154E929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1FB56-2126-5F95-983D-A61847BED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F26AA-4D63-635C-D1C7-D43C0EA5F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461BD-AC62-C811-EC9F-161B41F88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E4A93-0BC9-8F1C-6DE6-64091F8B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2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A262-3FF5-760F-2641-2063AA1A6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5DE65-E1F8-8C11-54FF-875BA82EA4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04C269-E28F-577E-89BC-57B43AB6E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078F2-6D71-3A95-3DD6-3837DBEC1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64D92-B838-0ECD-1E99-CBFDA2DB8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A23021-D12B-B056-1375-3E98F547A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93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85DFA-61B7-569D-4D1F-61F54CA9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BA4D1-AFF3-617E-AB85-986882CE2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7F7082-DD26-23D7-60EC-F7AA27449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EFAC02-BB05-6077-93FF-940BD4C009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DBD4BF-84D6-8F97-BCE2-73B599A76B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7A97CE-ADD9-1F98-742E-FAA51167C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8/8/2023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CF0355-EEAF-DC02-5EBF-0AA4B5752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6C238D-D24E-535A-3D4F-238EEFE8C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E4DA1-9915-DF29-406A-DF4338A32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5A59A7-6675-3B9F-2EA9-5850082E8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8/8/2023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DF2A9-DE08-7E5F-6748-FBA346439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7F9607-46F1-2FE9-2199-C3989BFDE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4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28E275-9A5F-274E-6818-5B45AAF99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AC6A4B-2553-5482-4EB4-EFFBD2015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F0541-C982-F58C-D27C-F304B71A0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997961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7C6FA-EA4E-E6FF-D4A0-AB2E6F0F5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A0F0C-77AB-0470-51C5-446A7CA22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1E317D-7443-01B2-AA2A-84E9AF8DA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6008F-3BB5-939D-6260-E5DB4A1D3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04C06-B154-0E25-4CED-93E80903D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5CCFC-5D0E-3A50-1FF5-8E2F05654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3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0C7C7-93B3-1190-2A84-74704BB66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A32AEF-A900-D10B-0B83-D796FB1D2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260545-4457-E795-C201-573E33C666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A1B14-CEA0-CAC7-D2AC-71DF4C53F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B0CEFE-0A03-5BDB-B545-F3BBE53A1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06378-A382-820A-4323-DDA7D44E9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7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35D807-A70C-7E26-603E-978FFF1CA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49E6B-3D50-A266-406B-9ED5665BC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35C3C-81F4-4E16-5CF7-08FE3300E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2D63C-E9F8-D0FD-1EE1-F5912CE100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FA9E4-792D-78CC-FCBF-B8594C132B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E2E7D3-8FBA-A6B9-3FFD-BEF3126A2F7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8C717CC-61A8-228E-9268-B31B01A7D6CB}"/>
              </a:ext>
            </a:extLst>
          </p:cNvPr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774513C-688F-578A-375D-977EA9455AE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14" y="6073503"/>
            <a:ext cx="1175435" cy="70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07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205_42ADE6BA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Statistical Analysis of Clock Domain Crossing 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Rajat Singla (</a:t>
            </a:r>
            <a:r>
              <a:rPr lang="en-US" dirty="0" err="1"/>
              <a:t>rsingla@nvidia.com</a:t>
            </a:r>
            <a:r>
              <a:rPr lang="en-US" dirty="0"/>
              <a:t>), </a:t>
            </a:r>
            <a:r>
              <a:rPr lang="en-US" dirty="0" err="1"/>
              <a:t>Tanneru</a:t>
            </a:r>
            <a:r>
              <a:rPr lang="en-US" dirty="0"/>
              <a:t> Sai Pavan (</a:t>
            </a:r>
            <a:r>
              <a:rPr lang="en-US" dirty="0" err="1"/>
              <a:t>tsaipavan@nvidia.com</a:t>
            </a:r>
            <a:r>
              <a:rPr lang="en-US" dirty="0"/>
              <a:t>), Naveen </a:t>
            </a:r>
            <a:r>
              <a:rPr lang="en-US" dirty="0" err="1"/>
              <a:t>Dugar</a:t>
            </a:r>
            <a:r>
              <a:rPr lang="en-US" dirty="0"/>
              <a:t> (</a:t>
            </a:r>
            <a:r>
              <a:rPr lang="en-US" dirty="0" err="1"/>
              <a:t>naveen@realintent.com</a:t>
            </a:r>
            <a:r>
              <a:rPr lang="en-US" dirty="0"/>
              <a:t>), Varun Sharma (</a:t>
            </a:r>
            <a:r>
              <a:rPr lang="en-US" dirty="0" err="1"/>
              <a:t>vsharma@realintent.com</a:t>
            </a:r>
            <a:r>
              <a:rPr lang="en-US" dirty="0"/>
              <a:t>)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180303-6D78-F63D-DF91-2D154F830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49875"/>
            <a:ext cx="2557866" cy="8705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507DA5-2D68-72EB-994B-9A4FCBD9F1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877" y="5257800"/>
            <a:ext cx="27051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26925"/>
            <a:ext cx="10972800" cy="15313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cs typeface="Calibri"/>
              </a:rPr>
              <a:t>Root-cause groups checks are a group of statistical checks that help in constraining the design. </a:t>
            </a:r>
          </a:p>
          <a:p>
            <a:r>
              <a:rPr lang="en-US" sz="1800" dirty="0"/>
              <a:t>RCA checks prove to be more effective with designs that have high structural violation count. </a:t>
            </a:r>
            <a:endParaRPr lang="en-IN" sz="1800" dirty="0">
              <a:cs typeface="Calibri"/>
            </a:endParaRPr>
          </a:p>
          <a:p>
            <a:r>
              <a:rPr lang="en-US" sz="1800" dirty="0">
                <a:latin typeface="Calibri"/>
                <a:cs typeface="Calibri"/>
              </a:rPr>
              <a:t>RCA checks help reducing the noise in CDC results. Redundant/false violations are eliminated mostly, and the verification engineers are left with real CDC violations. </a:t>
            </a:r>
            <a:endParaRPr lang="en-US" sz="1800" dirty="0">
              <a:cs typeface="Calibri"/>
            </a:endParaRPr>
          </a:p>
          <a:p>
            <a:pPr marL="0" indent="0">
              <a:buNone/>
            </a:pPr>
            <a:endParaRPr lang="en-IN" sz="1800" dirty="0">
              <a:effectLst/>
              <a:latin typeface="Abadi"/>
            </a:endParaRPr>
          </a:p>
          <a:p>
            <a:pPr lvl="1"/>
            <a:endParaRPr lang="en-IN" dirty="0">
              <a:effectLst/>
              <a:latin typeface="Calibri"/>
              <a:cs typeface="Calibri"/>
            </a:endParaRPr>
          </a:p>
          <a:p>
            <a:endParaRPr lang="en-US" dirty="0">
              <a:effectLst/>
              <a:cs typeface="Calibri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F85D24C-738D-0F6E-7C65-FA07CD7289A9}"/>
              </a:ext>
            </a:extLst>
          </p:cNvPr>
          <p:cNvSpPr txBox="1">
            <a:spLocks/>
          </p:cNvSpPr>
          <p:nvPr/>
        </p:nvSpPr>
        <p:spPr>
          <a:xfrm>
            <a:off x="609600" y="3754678"/>
            <a:ext cx="10972800" cy="21889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IN" sz="1800" dirty="0">
                <a:ea typeface="+mn-lt"/>
                <a:cs typeface="+mn-lt"/>
              </a:rPr>
              <a:t>Incorporate RCA in the flow and have a reasonable and actionable way of providing the set of suggestions from RCA to the designers.</a:t>
            </a:r>
            <a:endParaRPr lang="en-US" sz="1800" dirty="0">
              <a:ea typeface="+mn-lt"/>
              <a:cs typeface="+mn-lt"/>
            </a:endParaRPr>
          </a:p>
          <a:p>
            <a:pPr fontAlgn="auto">
              <a:spcAft>
                <a:spcPts val="0"/>
              </a:spcAft>
            </a:pPr>
            <a:r>
              <a:rPr lang="en-US" sz="1800" dirty="0">
                <a:ea typeface="+mn-lt"/>
                <a:cs typeface="+mn-lt"/>
              </a:rPr>
              <a:t>Implement and adopt incremental CDC to achieve substantial reduction in turnaround time for reviewing and resolving CDC violations.</a:t>
            </a:r>
          </a:p>
          <a:p>
            <a:pPr fontAlgn="auto">
              <a:spcAft>
                <a:spcPts val="0"/>
              </a:spcAft>
            </a:pPr>
            <a:r>
              <a:rPr lang="en-IN" sz="1800" dirty="0">
                <a:latin typeface="Calibri"/>
                <a:ea typeface="+mn-lt"/>
                <a:cs typeface="+mn-lt"/>
              </a:rPr>
              <a:t>Enhance the accuracy of RCA reporting by incorporating insights from the evaluation process.</a:t>
            </a:r>
          </a:p>
          <a:p>
            <a:pPr fontAlgn="auto">
              <a:spcAft>
                <a:spcPts val="0"/>
              </a:spcAft>
            </a:pPr>
            <a:r>
              <a:rPr lang="en-IN" sz="1800" dirty="0">
                <a:latin typeface="Calibri"/>
                <a:ea typeface="+mn-lt"/>
                <a:cs typeface="+mn-lt"/>
              </a:rPr>
              <a:t>Utilize the knowledge gained to develop new and improved RCA checks.</a:t>
            </a:r>
            <a:endParaRPr lang="en-IN" sz="1800" dirty="0">
              <a:latin typeface="Calibri"/>
              <a:cs typeface="Calibri"/>
            </a:endParaRPr>
          </a:p>
          <a:p>
            <a:pPr lvl="1" fontAlgn="auto">
              <a:spcAft>
                <a:spcPts val="0"/>
              </a:spcAft>
            </a:pPr>
            <a:endParaRPr lang="en-IN" sz="1800" dirty="0">
              <a:cs typeface="Calibri"/>
            </a:endParaRPr>
          </a:p>
          <a:p>
            <a:pPr fontAlgn="auto">
              <a:spcAft>
                <a:spcPts val="0"/>
              </a:spcAft>
            </a:pPr>
            <a:endParaRPr lang="en-US" sz="1800" dirty="0">
              <a:cs typeface="Calibri"/>
            </a:endParaRPr>
          </a:p>
          <a:p>
            <a:pPr fontAlgn="auto">
              <a:spcAft>
                <a:spcPts val="0"/>
              </a:spcAft>
            </a:pPr>
            <a:endParaRPr lang="en-US" sz="1800" dirty="0">
              <a:cs typeface="Calibri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07C7625-EDEE-A465-5933-CCB98B07945B}"/>
              </a:ext>
            </a:extLst>
          </p:cNvPr>
          <p:cNvSpPr txBox="1">
            <a:spLocks/>
          </p:cNvSpPr>
          <p:nvPr/>
        </p:nvSpPr>
        <p:spPr>
          <a:xfrm>
            <a:off x="842356" y="3010511"/>
            <a:ext cx="10983238" cy="662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0"/>
              </a:spcAft>
            </a:pPr>
            <a:r>
              <a:rPr lang="en-US" dirty="0"/>
              <a:t>Future steps</a:t>
            </a:r>
          </a:p>
        </p:txBody>
      </p:sp>
    </p:spTree>
    <p:extLst>
      <p:ext uri="{BB962C8B-B14F-4D97-AF65-F5344CB8AC3E}">
        <p14:creationId xmlns:p14="http://schemas.microsoft.com/office/powerpoint/2010/main" val="4258421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Traditional CDC Verification Methodology</a:t>
            </a:r>
          </a:p>
          <a:p>
            <a:r>
              <a:rPr lang="en-US" dirty="0"/>
              <a:t>Problem Statement</a:t>
            </a:r>
          </a:p>
          <a:p>
            <a:r>
              <a:rPr lang="en-US" dirty="0"/>
              <a:t>Proposed RCA Methodology</a:t>
            </a:r>
          </a:p>
          <a:p>
            <a:r>
              <a:rPr lang="en-US" dirty="0"/>
              <a:t>RCA’s Integration in the Current Flow</a:t>
            </a:r>
          </a:p>
          <a:p>
            <a:r>
              <a:rPr lang="en-US" dirty="0"/>
              <a:t>Impact</a:t>
            </a:r>
          </a:p>
          <a:p>
            <a:r>
              <a:rPr lang="en-US" dirty="0"/>
              <a:t>Observations</a:t>
            </a:r>
          </a:p>
          <a:p>
            <a:r>
              <a:rPr lang="en-US" dirty="0"/>
              <a:t>Conclusion</a:t>
            </a:r>
          </a:p>
          <a:p>
            <a:r>
              <a:rPr lang="en-IN" dirty="0"/>
              <a:t>Future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62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RTL-CDC Methodology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ED8523A-02BE-FE65-A210-99D60ECF92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076216"/>
              </p:ext>
            </p:extLst>
          </p:nvPr>
        </p:nvGraphicFramePr>
        <p:xfrm>
          <a:off x="571222" y="4153775"/>
          <a:ext cx="10744200" cy="2234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" name="image4.png">
            <a:extLst>
              <a:ext uri="{FF2B5EF4-FFF2-40B4-BE49-F238E27FC236}">
                <a16:creationId xmlns:a16="http://schemas.microsoft.com/office/drawing/2014/main" id="{0824BDB3-3008-D3FB-D647-2FE2E51ACB7A}"/>
              </a:ext>
            </a:extLst>
          </p:cNvPr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1447800" y="1600200"/>
            <a:ext cx="9840913" cy="2895599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06493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>
            <a:normAutofit fontScale="25000" lnSpcReduction="20000"/>
          </a:bodyPr>
          <a:lstStyle/>
          <a:p>
            <a:endParaRPr lang="en-IN" sz="3300" dirty="0"/>
          </a:p>
          <a:p>
            <a:pPr marL="0" indent="0">
              <a:buNone/>
            </a:pPr>
            <a:r>
              <a:rPr lang="en-IN" sz="9600" dirty="0"/>
              <a:t>RTL-CDC analysis encounters the following challenges:</a:t>
            </a:r>
          </a:p>
          <a:p>
            <a:pPr marL="0" indent="0">
              <a:buNone/>
            </a:pPr>
            <a:endParaRPr lang="en-IN" sz="3300" dirty="0"/>
          </a:p>
          <a:p>
            <a:r>
              <a:rPr lang="en-IN" sz="8800" dirty="0"/>
              <a:t>SoC Design Complexity: Multi-million instance, thousands of clock domains, 2000+ IP’s</a:t>
            </a:r>
          </a:p>
          <a:p>
            <a:pPr lvl="1"/>
            <a:r>
              <a:rPr lang="en-IN" sz="8800" b="0" i="0" u="none" strike="noStrike" dirty="0">
                <a:solidFill>
                  <a:srgbClr val="000000"/>
                </a:solidFill>
                <a:effectLst/>
              </a:rPr>
              <a:t>Designers spend a lot of time initially for improving CDC setup </a:t>
            </a:r>
            <a:r>
              <a:rPr lang="en-US" sz="8800" b="0" i="0" dirty="0">
                <a:solidFill>
                  <a:srgbClr val="000000"/>
                </a:solidFill>
                <a:effectLst/>
              </a:rPr>
              <a:t>​</a:t>
            </a:r>
            <a:endParaRPr lang="en-IN" sz="8800" dirty="0"/>
          </a:p>
          <a:p>
            <a:pPr lvl="1"/>
            <a:endParaRPr lang="en-IN" sz="8800" dirty="0"/>
          </a:p>
          <a:p>
            <a:r>
              <a:rPr lang="en-IN" sz="8800" dirty="0"/>
              <a:t>Low SNR in Existing Static EDA tools.</a:t>
            </a:r>
          </a:p>
          <a:p>
            <a:pPr lvl="1"/>
            <a:r>
              <a:rPr lang="en-IN" sz="8800" dirty="0"/>
              <a:t>Ever-increasing number of  CDC static checks require more tool and domain expertise.</a:t>
            </a:r>
          </a:p>
          <a:p>
            <a:pPr lvl="1"/>
            <a:endParaRPr lang="en-IN" sz="8800" dirty="0"/>
          </a:p>
          <a:p>
            <a:r>
              <a:rPr lang="en-IN" sz="8800" dirty="0"/>
              <a:t>Impact of Incomplete Constraints</a:t>
            </a:r>
          </a:p>
          <a:p>
            <a:pPr lvl="1"/>
            <a:r>
              <a:rPr lang="en-IN" sz="8800" dirty="0"/>
              <a:t>Difficult to filter out the actual violations from the noise</a:t>
            </a:r>
          </a:p>
          <a:p>
            <a:pPr lvl="1"/>
            <a:r>
              <a:rPr lang="en-IN" sz="8800" dirty="0"/>
              <a:t>Wrong constraints can potentially mask real violations</a:t>
            </a:r>
          </a:p>
          <a:p>
            <a:pPr lvl="1"/>
            <a:endParaRPr lang="en-IN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9305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Proposed RCA Methodology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4193C7F-43B3-4891-5859-6B9D4CEBF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35731"/>
            <a:ext cx="10972800" cy="14090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dirty="0">
                <a:cs typeface="Calibri"/>
              </a:rPr>
              <a:t>*Simplified Version; multiple checks available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0765531-421F-E370-9D6A-1FA95E8446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4782068"/>
              </p:ext>
            </p:extLst>
          </p:nvPr>
        </p:nvGraphicFramePr>
        <p:xfrm>
          <a:off x="6248400" y="1535732"/>
          <a:ext cx="5473181" cy="4820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1093AD8-1386-50D2-DD82-F8B96829C4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8781" y="2192066"/>
            <a:ext cx="5653341" cy="276093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F7CED5A-0788-4056-FF6E-EC47CBDA4315}"/>
                  </a:ext>
                </a:extLst>
              </p:cNvPr>
              <p:cNvSpPr txBox="1"/>
              <p:nvPr/>
            </p:nvSpPr>
            <p:spPr>
              <a:xfrm>
                <a:off x="817418" y="5197359"/>
                <a:ext cx="6497782" cy="553998"/>
              </a:xfrm>
              <a:custGeom>
                <a:avLst/>
                <a:gdLst>
                  <a:gd name="connsiteX0" fmla="*/ 0 w 6497782"/>
                  <a:gd name="connsiteY0" fmla="*/ 0 h 553998"/>
                  <a:gd name="connsiteX1" fmla="*/ 6497782 w 6497782"/>
                  <a:gd name="connsiteY1" fmla="*/ 0 h 553998"/>
                  <a:gd name="connsiteX2" fmla="*/ 6497782 w 6497782"/>
                  <a:gd name="connsiteY2" fmla="*/ 553998 h 553998"/>
                  <a:gd name="connsiteX3" fmla="*/ 0 w 6497782"/>
                  <a:gd name="connsiteY3" fmla="*/ 553998 h 553998"/>
                  <a:gd name="connsiteX4" fmla="*/ 0 w 6497782"/>
                  <a:gd name="connsiteY4" fmla="*/ 0 h 553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7782" h="553998" fill="none" extrusionOk="0">
                    <a:moveTo>
                      <a:pt x="0" y="0"/>
                    </a:moveTo>
                    <a:cubicBezTo>
                      <a:pt x="2369809" y="-49533"/>
                      <a:pt x="5417112" y="-14809"/>
                      <a:pt x="6497782" y="0"/>
                    </a:cubicBezTo>
                    <a:cubicBezTo>
                      <a:pt x="6537183" y="161162"/>
                      <a:pt x="6520419" y="471553"/>
                      <a:pt x="6497782" y="553998"/>
                    </a:cubicBezTo>
                    <a:cubicBezTo>
                      <a:pt x="4506477" y="505767"/>
                      <a:pt x="2872664" y="638453"/>
                      <a:pt x="0" y="553998"/>
                    </a:cubicBezTo>
                    <a:cubicBezTo>
                      <a:pt x="38224" y="425128"/>
                      <a:pt x="10580" y="128561"/>
                      <a:pt x="0" y="0"/>
                    </a:cubicBezTo>
                    <a:close/>
                  </a:path>
                  <a:path w="6497782" h="553998" stroke="0" extrusionOk="0">
                    <a:moveTo>
                      <a:pt x="0" y="0"/>
                    </a:moveTo>
                    <a:cubicBezTo>
                      <a:pt x="658713" y="118645"/>
                      <a:pt x="5821440" y="116012"/>
                      <a:pt x="6497782" y="0"/>
                    </a:cubicBezTo>
                    <a:cubicBezTo>
                      <a:pt x="6524838" y="192100"/>
                      <a:pt x="6512342" y="347253"/>
                      <a:pt x="6497782" y="553998"/>
                    </a:cubicBezTo>
                    <a:cubicBezTo>
                      <a:pt x="4893888" y="688598"/>
                      <a:pt x="2731093" y="396802"/>
                      <a:pt x="0" y="553998"/>
                    </a:cubicBezTo>
                    <a:cubicBezTo>
                      <a:pt x="-30048" y="341693"/>
                      <a:pt x="-893" y="255065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  <a:extLst>
                  <a:ext uri="{C807C97D-BFC1-408E-A445-0C87EB9F89A2}">
                    <ask:lineSketchStyleProps xmlns:ask="http://schemas.microsoft.com/office/drawing/2018/sketchyshapes" sd="1219033472">
                      <a:prstGeom prst="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/>
                  <a:t>Function(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No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IN"/>
                      <m:t> </m:t>
                    </m:r>
                    <m:r>
                      <m:rPr>
                        <m:nor/>
                      </m:rPr>
                      <a:rPr lang="en-IN"/>
                      <m:t>of</m:t>
                    </m:r>
                    <m:r>
                      <m:rPr>
                        <m:nor/>
                      </m:rPr>
                      <a:rPr lang="en-IN"/>
                      <m:t> </m:t>
                    </m:r>
                    <m:r>
                      <m:rPr>
                        <m:nor/>
                      </m:rPr>
                      <a:rPr lang="en-IN"/>
                      <m:t>violations</m:t>
                    </m:r>
                    <m:r>
                      <m:rPr>
                        <m:nor/>
                      </m:rPr>
                      <a:rPr lang="en-IN"/>
                      <m:t> </m:t>
                    </m:r>
                    <m:r>
                      <m:rPr>
                        <m:nor/>
                      </m:rPr>
                      <a:rPr lang="en-IN"/>
                      <m:t>in</m:t>
                    </m:r>
                    <m:r>
                      <m:rPr>
                        <m:nor/>
                      </m:rPr>
                      <a:rPr lang="en-IN"/>
                      <m:t> </m:t>
                    </m:r>
                    <m:r>
                      <m:rPr>
                        <m:nor/>
                      </m:rPr>
                      <a:rPr lang="en-IN"/>
                      <m:t>which</m:t>
                    </m:r>
                    <m:r>
                      <m:rPr>
                        <m:nor/>
                      </m:rPr>
                      <a:rPr lang="en-IN"/>
                      <m:t> </m:t>
                    </m:r>
                    <m:r>
                      <m:rPr>
                        <m:nor/>
                      </m:rPr>
                      <a:rPr lang="en-IN"/>
                      <m:t>this</m:t>
                    </m:r>
                    <m:r>
                      <m:rPr>
                        <m:nor/>
                      </m:rPr>
                      <a:rPr lang="en-IN"/>
                      <m:t> </m:t>
                    </m:r>
                    <m:r>
                      <m:rPr>
                        <m:nor/>
                      </m:rPr>
                      <a:rPr lang="en-IN"/>
                      <m:t>Tx</m:t>
                    </m:r>
                    <m:r>
                      <m:rPr>
                        <m:nor/>
                      </m:rPr>
                      <a:rPr lang="en-IN"/>
                      <m:t> </m:t>
                    </m:r>
                    <m:r>
                      <m:rPr>
                        <m:nor/>
                      </m:rPr>
                      <a:rPr lang="en-IN"/>
                      <m:t>appears</m:t>
                    </m:r>
                    <m:r>
                      <m:rPr>
                        <m:nor/>
                      </m:rPr>
                      <a:rPr lang="en-US" b="0" i="0" smtClean="0"/>
                      <m:t>,</m:t>
                    </m:r>
                  </m:oMath>
                </a14:m>
                <a:endParaRPr lang="en-US" b="0" i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IN"/>
                        <m:t>Total</m:t>
                      </m:r>
                      <m:r>
                        <m:rPr>
                          <m:nor/>
                        </m:rPr>
                        <a:rPr lang="en-IN"/>
                        <m:t> </m:t>
                      </m:r>
                      <m:r>
                        <m:rPr>
                          <m:nor/>
                        </m:rPr>
                        <a:rPr lang="en-US"/>
                        <m:t>No</m:t>
                      </m:r>
                      <m:r>
                        <m:rPr>
                          <m:nor/>
                        </m:rPr>
                        <a:rPr lang="en-US"/>
                        <m:t>.</m:t>
                      </m:r>
                      <m:r>
                        <m:rPr>
                          <m:nor/>
                        </m:rPr>
                        <a:rPr lang="en-IN"/>
                        <m:t> </m:t>
                      </m:r>
                      <m:r>
                        <m:rPr>
                          <m:nor/>
                        </m:rPr>
                        <a:rPr lang="en-IN"/>
                        <m:t>of</m:t>
                      </m:r>
                      <m:r>
                        <m:rPr>
                          <m:nor/>
                        </m:rPr>
                        <a:rPr lang="en-US"/>
                        <m:t> </m:t>
                      </m:r>
                      <m:r>
                        <m:rPr>
                          <m:nor/>
                        </m:rPr>
                        <a:rPr lang="en-US"/>
                        <m:t>tool</m:t>
                      </m:r>
                      <m:r>
                        <m:rPr>
                          <m:nor/>
                        </m:rPr>
                        <a:rPr lang="en-US"/>
                        <m:t> </m:t>
                      </m:r>
                      <m:r>
                        <m:rPr>
                          <m:nor/>
                        </m:rPr>
                        <a:rPr lang="en-US"/>
                        <m:t>reported</m:t>
                      </m:r>
                      <m:r>
                        <m:rPr>
                          <m:nor/>
                        </m:rPr>
                        <a:rPr lang="en-US"/>
                        <m:t> </m:t>
                      </m:r>
                      <m:r>
                        <m:rPr>
                          <m:nor/>
                        </m:rPr>
                        <a:rPr lang="en-US"/>
                        <m:t>CDC</m:t>
                      </m:r>
                      <m:r>
                        <m:rPr>
                          <m:nor/>
                        </m:rPr>
                        <a:rPr lang="en-US"/>
                        <m:t> </m:t>
                      </m:r>
                      <m:r>
                        <m:rPr>
                          <m:nor/>
                        </m:rPr>
                        <a:rPr lang="en-US"/>
                        <m:t>crossing</m:t>
                      </m:r>
                      <m:r>
                        <m:rPr>
                          <m:nor/>
                        </m:rPr>
                        <a:rPr lang="en-US" b="0" i="0" smtClean="0"/>
                        <m:t>) </m:t>
                      </m:r>
                      <m:r>
                        <a:rPr lang="en-I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m:rPr>
                          <m:nor/>
                        </m:rPr>
                        <a:rPr lang="en-IN"/>
                        <m:t> </m:t>
                      </m:r>
                      <m:r>
                        <m:rPr>
                          <m:nor/>
                        </m:rPr>
                        <a:rPr lang="en-US" b="0" i="0" smtClean="0"/>
                        <m:t>Threshold</m:t>
                      </m:r>
                    </m:oMath>
                  </m:oMathPara>
                </a14:m>
                <a:endParaRPr lang="en-IN" dirty="0">
                  <a:effectLst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F7CED5A-0788-4056-FF6E-EC47CBDA43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418" y="5197359"/>
                <a:ext cx="6497782" cy="553998"/>
              </a:xfrm>
              <a:prstGeom prst="rect">
                <a:avLst/>
              </a:prstGeom>
              <a:blipFill>
                <a:blip r:embed="rId8"/>
                <a:stretch>
                  <a:fillRect l="-2158" t="-14444" b="-15556"/>
                </a:stretch>
              </a:blipFill>
              <a:ln>
                <a:noFill/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0 w 6497782"/>
                          <a:gd name="connsiteY0" fmla="*/ 0 h 553998"/>
                          <a:gd name="connsiteX1" fmla="*/ 6497782 w 6497782"/>
                          <a:gd name="connsiteY1" fmla="*/ 0 h 553998"/>
                          <a:gd name="connsiteX2" fmla="*/ 6497782 w 6497782"/>
                          <a:gd name="connsiteY2" fmla="*/ 553998 h 553998"/>
                          <a:gd name="connsiteX3" fmla="*/ 0 w 6497782"/>
                          <a:gd name="connsiteY3" fmla="*/ 553998 h 553998"/>
                          <a:gd name="connsiteX4" fmla="*/ 0 w 6497782"/>
                          <a:gd name="connsiteY4" fmla="*/ 0 h 55399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6497782" h="553998" fill="none" extrusionOk="0">
                            <a:moveTo>
                              <a:pt x="0" y="0"/>
                            </a:moveTo>
                            <a:cubicBezTo>
                              <a:pt x="2369809" y="-49533"/>
                              <a:pt x="5417112" y="-14809"/>
                              <a:pt x="6497782" y="0"/>
                            </a:cubicBezTo>
                            <a:cubicBezTo>
                              <a:pt x="6537183" y="161162"/>
                              <a:pt x="6520419" y="471553"/>
                              <a:pt x="6497782" y="553998"/>
                            </a:cubicBezTo>
                            <a:cubicBezTo>
                              <a:pt x="4506477" y="505767"/>
                              <a:pt x="2872664" y="638453"/>
                              <a:pt x="0" y="553998"/>
                            </a:cubicBezTo>
                            <a:cubicBezTo>
                              <a:pt x="38224" y="425128"/>
                              <a:pt x="10580" y="128561"/>
                              <a:pt x="0" y="0"/>
                            </a:cubicBezTo>
                            <a:close/>
                          </a:path>
                          <a:path w="6497782" h="553998" stroke="0" extrusionOk="0">
                            <a:moveTo>
                              <a:pt x="0" y="0"/>
                            </a:moveTo>
                            <a:cubicBezTo>
                              <a:pt x="658713" y="118645"/>
                              <a:pt x="5821440" y="116012"/>
                              <a:pt x="6497782" y="0"/>
                            </a:cubicBezTo>
                            <a:cubicBezTo>
                              <a:pt x="6524838" y="192100"/>
                              <a:pt x="6512342" y="347253"/>
                              <a:pt x="6497782" y="553998"/>
                            </a:cubicBezTo>
                            <a:cubicBezTo>
                              <a:pt x="4893888" y="688598"/>
                              <a:pt x="2731093" y="396802"/>
                              <a:pt x="0" y="553998"/>
                            </a:cubicBezTo>
                            <a:cubicBezTo>
                              <a:pt x="-30048" y="341693"/>
                              <a:pt x="-893" y="255065"/>
                              <a:pt x="0" y="0"/>
                            </a:cubicBezTo>
                            <a:close/>
                          </a:path>
                        </a:pathLst>
                      </a:cu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4389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0274"/>
          </a:xfrm>
        </p:spPr>
        <p:txBody>
          <a:bodyPr/>
          <a:lstStyle/>
          <a:p>
            <a:r>
              <a:rPr lang="en-US" dirty="0"/>
              <a:t>IMPACT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4FA837-664D-31ED-17BD-D6C0330A3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10972800" cy="46799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buNone/>
            </a:pPr>
            <a:r>
              <a:rPr lang="en-IN" dirty="0">
                <a:effectLst/>
              </a:rPr>
              <a:t>Inclusion of RCA checks offers several benefits:</a:t>
            </a:r>
            <a:endParaRPr lang="en-IN" b="0" i="0" u="none" strike="noStrike" dirty="0">
              <a:solidFill>
                <a:srgbClr val="000000"/>
              </a:solidFill>
              <a:effectLst/>
              <a:cs typeface="NVIDIA Sans Medium"/>
            </a:endParaRPr>
          </a:p>
          <a:p>
            <a:pPr fontAlgn="base"/>
            <a:endParaRPr lang="en-IN" sz="800" b="0" i="0" u="none" strike="noStrike" dirty="0">
              <a:solidFill>
                <a:srgbClr val="000000"/>
              </a:solidFill>
              <a:effectLst/>
              <a:cs typeface="NVIDIA Sans Medium"/>
            </a:endParaRPr>
          </a:p>
          <a:p>
            <a:pPr fontAlgn="base"/>
            <a:r>
              <a:rPr lang="en-IN" sz="2200" b="0" i="0" u="none" strike="noStrike" dirty="0">
                <a:solidFill>
                  <a:srgbClr val="000000"/>
                </a:solidFill>
                <a:effectLst/>
                <a:cs typeface="NVIDIA Sans Medium"/>
              </a:rPr>
              <a:t>Significantly optimizes CDC verification process </a:t>
            </a:r>
            <a:r>
              <a:rPr lang="en-IN" sz="2200" dirty="0">
                <a:solidFill>
                  <a:srgbClr val="000000"/>
                </a:solidFill>
                <a:cs typeface="NVIDIA Sans Medium"/>
              </a:rPr>
              <a:t>for </a:t>
            </a:r>
            <a:r>
              <a:rPr lang="en-IN" sz="2200" b="0" i="0" u="none" strike="noStrike" dirty="0">
                <a:solidFill>
                  <a:srgbClr val="000000"/>
                </a:solidFill>
                <a:effectLst/>
                <a:cs typeface="NVIDIA Sans Medium"/>
              </a:rPr>
              <a:t>TAT, license cost, and engineering effort</a:t>
            </a:r>
          </a:p>
          <a:p>
            <a:pPr fontAlgn="base"/>
            <a:endParaRPr lang="en-IN" sz="800" b="0" i="0" u="none" strike="noStrike" dirty="0">
              <a:solidFill>
                <a:srgbClr val="000000"/>
              </a:solidFill>
              <a:effectLst/>
              <a:cs typeface="NVIDIA Sans Medium"/>
            </a:endParaRPr>
          </a:p>
          <a:p>
            <a:pPr fontAlgn="base"/>
            <a:r>
              <a:rPr lang="en-IN" sz="2200" b="0" i="0" u="none" strike="noStrike" dirty="0">
                <a:solidFill>
                  <a:srgbClr val="000000"/>
                </a:solidFill>
                <a:effectLst/>
                <a:cs typeface="NVIDIA Sans Medium"/>
              </a:rPr>
              <a:t>Expedites the CD</a:t>
            </a:r>
            <a:r>
              <a:rPr lang="en-IN" sz="2200" dirty="0">
                <a:solidFill>
                  <a:srgbClr val="000000"/>
                </a:solidFill>
                <a:cs typeface="NVIDIA Sans Medium"/>
              </a:rPr>
              <a:t>C setup time during analysis of new designs</a:t>
            </a:r>
          </a:p>
          <a:p>
            <a:pPr fontAlgn="base"/>
            <a:endParaRPr lang="en-IN" sz="800" b="0" i="0" dirty="0">
              <a:solidFill>
                <a:srgbClr val="FFFFFF"/>
              </a:solidFill>
              <a:effectLst/>
              <a:cs typeface="NVIDIA Sans Medium"/>
            </a:endParaRPr>
          </a:p>
          <a:p>
            <a:pPr fontAlgn="base"/>
            <a:r>
              <a:rPr lang="en-IN" sz="2200" b="0" i="0" u="none" strike="noStrike" dirty="0">
                <a:solidFill>
                  <a:srgbClr val="000000"/>
                </a:solidFill>
                <a:effectLst/>
                <a:cs typeface="NVIDIA Sans Medium"/>
              </a:rPr>
              <a:t>Identifies and highlights design-updates like new clocks or resets, and their relationship with pre-existing setup</a:t>
            </a:r>
          </a:p>
          <a:p>
            <a:pPr fontAlgn="base"/>
            <a:endParaRPr lang="en-IN" sz="800" b="0" i="0" u="none" strike="noStrike" dirty="0">
              <a:solidFill>
                <a:srgbClr val="000000"/>
              </a:solidFill>
              <a:effectLst/>
              <a:cs typeface="NVIDIA Sans Medium"/>
            </a:endParaRPr>
          </a:p>
          <a:p>
            <a:pPr fontAlgn="base"/>
            <a:r>
              <a:rPr lang="en-IN" sz="2200" dirty="0">
                <a:solidFill>
                  <a:srgbClr val="000000"/>
                </a:solidFill>
                <a:cs typeface="NVIDIA Sans Medium"/>
              </a:rPr>
              <a:t>Helps validate constraint setup to prioritize real CDC violations over possible false issues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72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757"/>
          </a:xfrm>
        </p:spPr>
        <p:txBody>
          <a:bodyPr/>
          <a:lstStyle/>
          <a:p>
            <a:r>
              <a:rPr lang="en-US" dirty="0"/>
              <a:t>IMPACT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A4E59D3-3D66-8F91-7C51-5587D4C49A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508450"/>
              </p:ext>
            </p:extLst>
          </p:nvPr>
        </p:nvGraphicFramePr>
        <p:xfrm>
          <a:off x="1143000" y="1589451"/>
          <a:ext cx="9753600" cy="4195387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325027845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625993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749382239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3028244600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136879135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62857181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57022193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423161013"/>
                    </a:ext>
                  </a:extLst>
                </a:gridCol>
              </a:tblGrid>
              <a:tr h="581660"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n-IN" sz="1400" dirty="0">
                          <a:effectLst/>
                        </a:rPr>
                        <a:t>Design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n-IN" sz="1400" dirty="0">
                          <a:effectLst/>
                        </a:rPr>
                        <a:t>CLK Groups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n-IN" sz="1400" dirty="0">
                          <a:effectLst/>
                        </a:rPr>
                        <a:t>Design Size:</a:t>
                      </a:r>
                    </a:p>
                    <a:p>
                      <a:pPr marL="6350" marR="31115" indent="-5715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n-IN" sz="1400" dirty="0" err="1">
                          <a:effectLst/>
                        </a:rPr>
                        <a:t>eq</a:t>
                      </a:r>
                      <a:r>
                        <a:rPr lang="en-IN" sz="1400" dirty="0">
                          <a:effectLst/>
                        </a:rPr>
                        <a:t> NAND2 gates</a:t>
                      </a:r>
                    </a:p>
                    <a:p>
                      <a:pPr marL="6350" marR="31115" indent="-5715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n-IN" sz="1400" dirty="0">
                          <a:effectLst/>
                        </a:rPr>
                        <a:t>in Mil Instances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n-IN" sz="1400" dirty="0">
                          <a:effectLst/>
                        </a:rPr>
                        <a:t>Conventional CDC Violation Count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n-IN" sz="1400" dirty="0">
                          <a:effectLst/>
                        </a:rPr>
                        <a:t>RC1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n-IN" sz="1400" dirty="0">
                          <a:effectLst/>
                        </a:rPr>
                        <a:t>RC2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n-IN" sz="1400" dirty="0">
                          <a:effectLst/>
                        </a:rPr>
                        <a:t>RC3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03000"/>
                        </a:lnSpc>
                        <a:spcAft>
                          <a:spcPts val="25"/>
                        </a:spcAft>
                      </a:pPr>
                      <a:r>
                        <a:rPr lang="en-IN" sz="1400" dirty="0">
                          <a:effectLst/>
                        </a:rPr>
                        <a:t>Percentage Reduction in CDC Errors*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75520262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dirty="0">
                          <a:effectLst/>
                        </a:rPr>
                        <a:t>Design-1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81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3.51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56586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00" marR="12700" marT="12700" marB="63500" anchor="b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13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6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11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86%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024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>
                          <a:effectLst/>
                        </a:rPr>
                        <a:t>Design-2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25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0.30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13036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00" marR="12700" marT="12700" marB="63500" anchor="b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0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1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74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77%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041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>
                          <a:effectLst/>
                        </a:rPr>
                        <a:t>Design-3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20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3.40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5987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00" marR="12700" marT="12700" marB="63500" anchor="b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0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0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32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76%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4376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>
                          <a:effectLst/>
                        </a:rPr>
                        <a:t>Design-4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730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20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42850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00" marR="12700" marT="12700" marB="63500" anchor="b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0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81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162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57%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817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>
                          <a:effectLst/>
                        </a:rPr>
                        <a:t>Design-5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57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12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12814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00" marR="12700" marT="12700" marB="63500" anchor="b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0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0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113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56%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820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>
                          <a:effectLst/>
                        </a:rPr>
                        <a:t>Design-6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5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0.02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1130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00" marR="12700" marT="12700" marB="63500" anchor="b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0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0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3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45%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662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>
                          <a:effectLst/>
                        </a:rPr>
                        <a:t>Design-7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27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9.59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15836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00" marR="12700" marT="12700" marB="63500" anchor="b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22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1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42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40%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930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>
                          <a:effectLst/>
                        </a:rPr>
                        <a:t>Design-8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17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5.71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1165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00" marR="12700" marT="12700" marB="63500" anchor="b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0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0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6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38%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9590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>
                          <a:effectLst/>
                        </a:rPr>
                        <a:t>Design-9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78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11.40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9475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00" marR="12700" marT="12700" marB="63500" anchor="b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0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0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15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37%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677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>
                          <a:effectLst/>
                        </a:rPr>
                        <a:t>Design-10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22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0.35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2380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00" marR="12700" marT="12700" marB="63500" anchor="b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0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0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5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31%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091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>
                          <a:effectLst/>
                        </a:rPr>
                        <a:t>Design-11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72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5.29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10006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2700" marR="12700" marT="12700" marB="63500" anchor="b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1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0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>
                          <a:effectLst/>
                        </a:rPr>
                        <a:t>5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" marR="31115" indent="-5715"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1010"/>
                        </a:spcAft>
                      </a:pPr>
                      <a:r>
                        <a:rPr lang="en-IN" sz="1400" b="1" dirty="0">
                          <a:effectLst/>
                        </a:rPr>
                        <a:t>29%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02011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3E5871-1674-D62D-0A84-9549FF170333}"/>
              </a:ext>
            </a:extLst>
          </p:cNvPr>
          <p:cNvSpPr txBox="1"/>
          <p:nvPr/>
        </p:nvSpPr>
        <p:spPr>
          <a:xfrm>
            <a:off x="990600" y="5743649"/>
            <a:ext cx="96774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05105" marR="54610" indent="-6350" algn="l"/>
            <a:r>
              <a:rPr lang="en-IN" sz="1400" b="1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*Results shown are without use of waivers </a:t>
            </a:r>
          </a:p>
          <a:p>
            <a:pPr marL="205105" marR="54610" indent="-6350" algn="l"/>
            <a:r>
              <a:rPr lang="en-IN" sz="1400" b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*Reduced if suggested recommendations by RCs are applied on the design</a:t>
            </a:r>
          </a:p>
          <a:p>
            <a:pPr marL="205105" marR="54610" indent="-6350" algn="l"/>
            <a:r>
              <a:rPr lang="en-IN" sz="1400" b="1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*</a:t>
            </a:r>
            <a:r>
              <a:rPr lang="en-IN" sz="1400" b="1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Suggestions have been reviewed initially before applying,  but are not signed-off by the design team yet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891205-E24F-F4FC-5F7D-27E357C7E7D9}"/>
              </a:ext>
            </a:extLst>
          </p:cNvPr>
          <p:cNvSpPr txBox="1"/>
          <p:nvPr/>
        </p:nvSpPr>
        <p:spPr>
          <a:xfrm>
            <a:off x="1143000" y="1144697"/>
            <a:ext cx="8229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dirty="0">
                <a:effectLst/>
                <a:ea typeface="Times New Roman" panose="02020603050405020304" pitchFamily="18" charset="0"/>
              </a:rPr>
              <a:t>CDC Violation Reduction with the Proposed RCA Flow</a:t>
            </a:r>
            <a:r>
              <a:rPr lang="en-IN" sz="2400" dirty="0">
                <a:effectLst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7437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3212"/>
            <a:ext cx="10515600" cy="854075"/>
          </a:xfrm>
        </p:spPr>
        <p:txBody>
          <a:bodyPr/>
          <a:lstStyle/>
          <a:p>
            <a:r>
              <a:rPr lang="en-US" dirty="0"/>
              <a:t>IMPACT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679910-F174-4CA9-D7BB-4DB7C48C36E8}"/>
              </a:ext>
            </a:extLst>
          </p:cNvPr>
          <p:cNvSpPr txBox="1"/>
          <p:nvPr/>
        </p:nvSpPr>
        <p:spPr>
          <a:xfrm>
            <a:off x="849086" y="5367035"/>
            <a:ext cx="96774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05105" marR="54610" indent="-6350" algn="l"/>
            <a:r>
              <a:rPr lang="en-IN" sz="1400" dirty="0">
                <a:ea typeface="Times New Roman" panose="02020603050405020304" pitchFamily="18" charset="0"/>
              </a:rPr>
              <a:t>*Results shown are without use of waivers </a:t>
            </a:r>
          </a:p>
          <a:p>
            <a:pPr marL="205105" marR="54610" indent="-6350" algn="l"/>
            <a:r>
              <a:rPr lang="en-IN" sz="1400" dirty="0">
                <a:effectLst/>
                <a:ea typeface="Times New Roman" panose="02020603050405020304" pitchFamily="18" charset="0"/>
              </a:rPr>
              <a:t>*Reduced if suggested recommendations by RCs are applied on the design</a:t>
            </a:r>
          </a:p>
          <a:p>
            <a:pPr marL="205105" marR="54610" indent="-6350" algn="l"/>
            <a:r>
              <a:rPr lang="en-IN" sz="1400" dirty="0">
                <a:ea typeface="Times New Roman" panose="02020603050405020304" pitchFamily="18" charset="0"/>
              </a:rPr>
              <a:t>*</a:t>
            </a:r>
            <a:r>
              <a:rPr lang="en-IN" sz="1400" dirty="0">
                <a:effectLst/>
                <a:ea typeface="Times New Roman" panose="02020603050405020304" pitchFamily="18" charset="0"/>
              </a:rPr>
              <a:t>Suggestions have been reviewed initially before applying,  but are not signed-off by the design team yet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7AB77A87-3A86-3377-57BB-0F839FCCF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261" y="1224078"/>
            <a:ext cx="9595292" cy="407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07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515600" cy="1006475"/>
          </a:xfrm>
        </p:spPr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4FA837-664D-31ED-17BD-D6C0330A3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86690"/>
            <a:ext cx="10972800" cy="4495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US" sz="2400" dirty="0"/>
              <a:t>We uncovered that the outputs of shallow latches within a particular structure could be constrained as stable signals. Since this structure was highly repeatable and present in multiple IPs, applying project-level constraints allowed us to effectively reduce the violation count.</a:t>
            </a:r>
          </a:p>
          <a:p>
            <a:pPr fontAlgn="base"/>
            <a:r>
              <a:rPr lang="en-US" sz="2400" dirty="0"/>
              <a:t>Many of RCA violations were related to DFT logic, which needed refinement.</a:t>
            </a:r>
          </a:p>
          <a:p>
            <a:pPr fontAlgn="base"/>
            <a:r>
              <a:rPr lang="en-US" sz="2400" dirty="0"/>
              <a:t>Identified an asynchronous behavior due to the absence of a clock constraint on a specific mode reset. RCA made this debug easier.</a:t>
            </a:r>
          </a:p>
          <a:p>
            <a:pPr fontAlgn="base"/>
            <a:r>
              <a:rPr lang="en-US" sz="2400" dirty="0"/>
              <a:t>Encountered receiving flops or ports with high fan-in that were deemed irrelevant and were consider don't care for CDC analysis.</a:t>
            </a:r>
          </a:p>
          <a:p>
            <a:pPr fontAlgn="base"/>
            <a:endParaRPr lang="en-US" sz="3200" dirty="0"/>
          </a:p>
          <a:p>
            <a:pPr fontAlgn="base"/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094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1CAD78-C6F6-407D-A9D5-329355F07703}">
  <ds:schemaRefs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835</Words>
  <Application>Microsoft Office PowerPoint</Application>
  <PresentationFormat>Widescreen</PresentationFormat>
  <Paragraphs>199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Statistical Analysis of Clock Domain Crossing </vt:lpstr>
      <vt:lpstr>Agenda</vt:lpstr>
      <vt:lpstr>Traditional RTL-CDC Methodology</vt:lpstr>
      <vt:lpstr>PROBLEM STATEMENT</vt:lpstr>
      <vt:lpstr>Proposed RCA Methodology</vt:lpstr>
      <vt:lpstr>IMPACT</vt:lpstr>
      <vt:lpstr>IMPACT</vt:lpstr>
      <vt:lpstr>IMPACT</vt:lpstr>
      <vt:lpstr>OBSERVATIONS</vt:lpstr>
      <vt:lpstr>Conclusion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Analysis of Clock Domain Crossing  </dc:title>
  <dc:creator/>
  <cp:lastModifiedBy/>
  <cp:revision>8</cp:revision>
  <dcterms:created xsi:type="dcterms:W3CDTF">2011-11-23T07:37:04Z</dcterms:created>
  <dcterms:modified xsi:type="dcterms:W3CDTF">2023-08-08T08:48:53Z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  <property fmtid="{D5CDD505-2E9C-101B-9397-08002B2CF9AE}" pid="3" name="MSIP_Label_6f75f480-7803-4ee9-bb54-84d0635fdbe7_Enabled">
    <vt:lpwstr>true</vt:lpwstr>
  </property>
  <property fmtid="{D5CDD505-2E9C-101B-9397-08002B2CF9AE}" pid="4" name="MSIP_Label_6f75f480-7803-4ee9-bb54-84d0635fdbe7_SetDate">
    <vt:lpwstr>2022-12-15T10:58:23Z</vt:lpwstr>
  </property>
  <property fmtid="{D5CDD505-2E9C-101B-9397-08002B2CF9AE}" pid="5" name="MSIP_Label_6f75f480-7803-4ee9-bb54-84d0635fdbe7_Method">
    <vt:lpwstr>Privileged</vt:lpwstr>
  </property>
  <property fmtid="{D5CDD505-2E9C-101B-9397-08002B2CF9AE}" pid="6" name="MSIP_Label_6f75f480-7803-4ee9-bb54-84d0635fdbe7_Name">
    <vt:lpwstr>unrestricted</vt:lpwstr>
  </property>
  <property fmtid="{D5CDD505-2E9C-101B-9397-08002B2CF9AE}" pid="7" name="MSIP_Label_6f75f480-7803-4ee9-bb54-84d0635fdbe7_SiteId">
    <vt:lpwstr>38ae3bcd-9579-4fd4-adda-b42e1495d55a</vt:lpwstr>
  </property>
  <property fmtid="{D5CDD505-2E9C-101B-9397-08002B2CF9AE}" pid="8" name="MSIP_Label_6f75f480-7803-4ee9-bb54-84d0635fdbe7_ActionId">
    <vt:lpwstr>38c0abd5-c799-45e9-985a-ca31d84c522b</vt:lpwstr>
  </property>
  <property fmtid="{D5CDD505-2E9C-101B-9397-08002B2CF9AE}" pid="9" name="MSIP_Label_6f75f480-7803-4ee9-bb54-84d0635fdbe7_ContentBits">
    <vt:lpwstr>0</vt:lpwstr>
  </property>
  <property fmtid="{D5CDD505-2E9C-101B-9397-08002B2CF9AE}" pid="10" name="Document_Confidentiality">
    <vt:lpwstr>Unrestricted</vt:lpwstr>
  </property>
</Properties>
</file>