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22"/>
  </p:notesMasterIdLst>
  <p:handoutMasterIdLst>
    <p:handoutMasterId r:id="rId23"/>
  </p:handoutMasterIdLst>
  <p:sldIdLst>
    <p:sldId id="501" r:id="rId5"/>
    <p:sldId id="518" r:id="rId6"/>
    <p:sldId id="519" r:id="rId7"/>
    <p:sldId id="521" r:id="rId8"/>
    <p:sldId id="525" r:id="rId9"/>
    <p:sldId id="520" r:id="rId10"/>
    <p:sldId id="523" r:id="rId11"/>
    <p:sldId id="526" r:id="rId12"/>
    <p:sldId id="508" r:id="rId13"/>
    <p:sldId id="509" r:id="rId14"/>
    <p:sldId id="510" r:id="rId15"/>
    <p:sldId id="512" r:id="rId16"/>
    <p:sldId id="513" r:id="rId17"/>
    <p:sldId id="527" r:id="rId18"/>
    <p:sldId id="515" r:id="rId19"/>
    <p:sldId id="524" r:id="rId20"/>
    <p:sldId id="517" r:id="rId21"/>
  </p:sldIdLst>
  <p:sldSz cx="12192000" cy="6858000"/>
  <p:notesSz cx="10048875" cy="691832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F"/>
    <a:srgbClr val="90EE90"/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7" autoAdjust="0"/>
    <p:restoredTop sz="85829" autoAdjust="0"/>
  </p:normalViewPr>
  <p:slideViewPr>
    <p:cSldViewPr>
      <p:cViewPr>
        <p:scale>
          <a:sx n="85" d="100"/>
          <a:sy n="85" d="100"/>
        </p:scale>
        <p:origin x="269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68-4C18-A491-6209E33042C0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68-4C18-A491-6209E33042C0}"/>
              </c:ext>
            </c:extLst>
          </c:dPt>
          <c:dLbls>
            <c:dLbl>
              <c:idx val="0"/>
              <c:layout>
                <c:manualLayout>
                  <c:x val="-0.21219647590808041"/>
                  <c:y val="-0.136253013237626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68-4C18-A491-6209E33042C0}"/>
                </c:ext>
              </c:extLst>
            </c:dLbl>
            <c:dLbl>
              <c:idx val="1"/>
              <c:layout>
                <c:manualLayout>
                  <c:x val="0.19865123232896112"/>
                  <c:y val="9.55379089974119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8-4C18-A491-6209E33042C0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Security Issues</c:v>
                </c:pt>
                <c:pt idx="1">
                  <c:v>Functional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8-4C18-A491-6209E33042C0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E881A-5C25-42E7-9993-765E4358FC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D6943A-D883-40DF-92D2-BF9B68A7E834}">
      <dgm:prSet custT="1"/>
      <dgm:spPr/>
      <dgm:t>
        <a:bodyPr/>
        <a:lstStyle/>
        <a:p>
          <a:r>
            <a:rPr lang="en-US" sz="1200" dirty="0"/>
            <a:t>Identification and role attributes for initiators and responders play a vital role in hardware systems.</a:t>
          </a:r>
        </a:p>
      </dgm:t>
    </dgm:pt>
    <dgm:pt modelId="{5458F4CE-7AA9-434C-A394-1305363F337A}" type="parTrans" cxnId="{999454FF-CA6F-4524-9058-DB7A712317A5}">
      <dgm:prSet/>
      <dgm:spPr/>
      <dgm:t>
        <a:bodyPr/>
        <a:lstStyle/>
        <a:p>
          <a:endParaRPr lang="en-US"/>
        </a:p>
      </dgm:t>
    </dgm:pt>
    <dgm:pt modelId="{64DDE2F0-C92C-426A-A039-E2DB70D553A4}" type="sibTrans" cxnId="{999454FF-CA6F-4524-9058-DB7A712317A5}">
      <dgm:prSet/>
      <dgm:spPr/>
      <dgm:t>
        <a:bodyPr/>
        <a:lstStyle/>
        <a:p>
          <a:endParaRPr lang="en-US"/>
        </a:p>
      </dgm:t>
    </dgm:pt>
    <dgm:pt modelId="{B194608F-E39B-4F7A-8ECC-AF29AC3DFA58}">
      <dgm:prSet custT="1"/>
      <dgm:spPr/>
      <dgm:t>
        <a:bodyPr/>
        <a:lstStyle/>
        <a:p>
          <a:r>
            <a:rPr lang="en-US" sz="1200" dirty="0"/>
            <a:t>They uniquely identify entities, define their roles, and enable secure access, authentication, authorization, and accountability</a:t>
          </a:r>
        </a:p>
      </dgm:t>
    </dgm:pt>
    <dgm:pt modelId="{D152F7DC-1C2F-4BEA-9B8F-53EEEE5243DD}" type="parTrans" cxnId="{54DF62AE-6C5E-4FB4-9178-D9437CFD0C7E}">
      <dgm:prSet/>
      <dgm:spPr/>
      <dgm:t>
        <a:bodyPr/>
        <a:lstStyle/>
        <a:p>
          <a:endParaRPr lang="en-US"/>
        </a:p>
      </dgm:t>
    </dgm:pt>
    <dgm:pt modelId="{81D4B942-F8F3-4EC7-AF28-69CFCC471F95}" type="sibTrans" cxnId="{54DF62AE-6C5E-4FB4-9178-D9437CFD0C7E}">
      <dgm:prSet/>
      <dgm:spPr/>
      <dgm:t>
        <a:bodyPr/>
        <a:lstStyle/>
        <a:p>
          <a:endParaRPr lang="en-US"/>
        </a:p>
      </dgm:t>
    </dgm:pt>
    <dgm:pt modelId="{1F2E6B74-A0E5-4B46-9576-0A4D25E7D86A}">
      <dgm:prSet custT="1"/>
      <dgm:spPr/>
      <dgm:t>
        <a:bodyPr/>
        <a:lstStyle/>
        <a:p>
          <a:r>
            <a:rPr lang="en-US" sz="1200" dirty="0"/>
            <a:t>By incorporating these attributes, hardware systems ensure authorized interactions, prevent unauthorized access, and maintain confidentiality</a:t>
          </a:r>
        </a:p>
      </dgm:t>
    </dgm:pt>
    <dgm:pt modelId="{444B5B96-D314-416B-869C-C34A06FA9D80}" type="parTrans" cxnId="{4E010084-BCFC-4A8B-9553-29B856655D0E}">
      <dgm:prSet/>
      <dgm:spPr/>
      <dgm:t>
        <a:bodyPr/>
        <a:lstStyle/>
        <a:p>
          <a:endParaRPr lang="en-US"/>
        </a:p>
      </dgm:t>
    </dgm:pt>
    <dgm:pt modelId="{697399BC-BABB-4FD2-979C-9B8E52215382}" type="sibTrans" cxnId="{4E010084-BCFC-4A8B-9553-29B856655D0E}">
      <dgm:prSet/>
      <dgm:spPr/>
      <dgm:t>
        <a:bodyPr/>
        <a:lstStyle/>
        <a:p>
          <a:endParaRPr lang="en-US"/>
        </a:p>
      </dgm:t>
    </dgm:pt>
    <dgm:pt modelId="{6F6BA971-2251-40A4-B23E-75365CDBBA12}" type="pres">
      <dgm:prSet presAssocID="{5F0E881A-5C25-42E7-9993-765E4358FCEE}" presName="root" presStyleCnt="0">
        <dgm:presLayoutVars>
          <dgm:dir/>
          <dgm:resizeHandles val="exact"/>
        </dgm:presLayoutVars>
      </dgm:prSet>
      <dgm:spPr/>
    </dgm:pt>
    <dgm:pt modelId="{1EB889A9-9F5A-4521-95D4-A0CE40BA8D44}" type="pres">
      <dgm:prSet presAssocID="{CBD6943A-D883-40DF-92D2-BF9B68A7E834}" presName="compNode" presStyleCnt="0"/>
      <dgm:spPr/>
    </dgm:pt>
    <dgm:pt modelId="{2EC4AC57-FAAD-4BAA-851C-C7924D1D5CAA}" type="pres">
      <dgm:prSet presAssocID="{CBD6943A-D883-40DF-92D2-BF9B68A7E834}" presName="bgRect" presStyleLbl="bgShp" presStyleIdx="0" presStyleCnt="3"/>
      <dgm:spPr/>
    </dgm:pt>
    <dgm:pt modelId="{5FB3E0C6-8C49-4587-87AC-955B825C45EA}" type="pres">
      <dgm:prSet presAssocID="{CBD6943A-D883-40DF-92D2-BF9B68A7E8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EC521B79-02EB-4473-9A28-AF3AED55BD5A}" type="pres">
      <dgm:prSet presAssocID="{CBD6943A-D883-40DF-92D2-BF9B68A7E834}" presName="spaceRect" presStyleCnt="0"/>
      <dgm:spPr/>
    </dgm:pt>
    <dgm:pt modelId="{915D73FF-8786-42C0-B43C-DF47937D19B4}" type="pres">
      <dgm:prSet presAssocID="{CBD6943A-D883-40DF-92D2-BF9B68A7E834}" presName="parTx" presStyleLbl="revTx" presStyleIdx="0" presStyleCnt="3">
        <dgm:presLayoutVars>
          <dgm:chMax val="0"/>
          <dgm:chPref val="0"/>
        </dgm:presLayoutVars>
      </dgm:prSet>
      <dgm:spPr/>
    </dgm:pt>
    <dgm:pt modelId="{6A32C4CE-C5DF-4ACA-AB85-1C5D7C38C2F2}" type="pres">
      <dgm:prSet presAssocID="{64DDE2F0-C92C-426A-A039-E2DB70D553A4}" presName="sibTrans" presStyleCnt="0"/>
      <dgm:spPr/>
    </dgm:pt>
    <dgm:pt modelId="{4E6972A1-6E9E-4B11-9E23-73C1853E534A}" type="pres">
      <dgm:prSet presAssocID="{B194608F-E39B-4F7A-8ECC-AF29AC3DFA58}" presName="compNode" presStyleCnt="0"/>
      <dgm:spPr/>
    </dgm:pt>
    <dgm:pt modelId="{358090F9-AD1F-4C96-8528-A0539D55A10A}" type="pres">
      <dgm:prSet presAssocID="{B194608F-E39B-4F7A-8ECC-AF29AC3DFA58}" presName="bgRect" presStyleLbl="bgShp" presStyleIdx="1" presStyleCnt="3"/>
      <dgm:spPr/>
    </dgm:pt>
    <dgm:pt modelId="{448E328D-A070-4FB5-90D9-9D257136BF1D}" type="pres">
      <dgm:prSet presAssocID="{B194608F-E39B-4F7A-8ECC-AF29AC3DFA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A85CB0A0-E1AC-4C07-938C-E978C9B9A3ED}" type="pres">
      <dgm:prSet presAssocID="{B194608F-E39B-4F7A-8ECC-AF29AC3DFA58}" presName="spaceRect" presStyleCnt="0"/>
      <dgm:spPr/>
    </dgm:pt>
    <dgm:pt modelId="{49863B54-4CDC-4565-BB65-39E330451D92}" type="pres">
      <dgm:prSet presAssocID="{B194608F-E39B-4F7A-8ECC-AF29AC3DFA58}" presName="parTx" presStyleLbl="revTx" presStyleIdx="1" presStyleCnt="3">
        <dgm:presLayoutVars>
          <dgm:chMax val="0"/>
          <dgm:chPref val="0"/>
        </dgm:presLayoutVars>
      </dgm:prSet>
      <dgm:spPr/>
    </dgm:pt>
    <dgm:pt modelId="{9D1A6574-DAA4-40E5-BD76-71DF0212DB5A}" type="pres">
      <dgm:prSet presAssocID="{81D4B942-F8F3-4EC7-AF28-69CFCC471F95}" presName="sibTrans" presStyleCnt="0"/>
      <dgm:spPr/>
    </dgm:pt>
    <dgm:pt modelId="{B54121A0-9027-4968-8035-9780661758B5}" type="pres">
      <dgm:prSet presAssocID="{1F2E6B74-A0E5-4B46-9576-0A4D25E7D86A}" presName="compNode" presStyleCnt="0"/>
      <dgm:spPr/>
    </dgm:pt>
    <dgm:pt modelId="{F6308356-DC9A-4FAC-8C28-D73133C6B903}" type="pres">
      <dgm:prSet presAssocID="{1F2E6B74-A0E5-4B46-9576-0A4D25E7D86A}" presName="bgRect" presStyleLbl="bgShp" presStyleIdx="2" presStyleCnt="3"/>
      <dgm:spPr/>
    </dgm:pt>
    <dgm:pt modelId="{C46BECF3-E9F0-4667-BB43-F23F660F130F}" type="pres">
      <dgm:prSet presAssocID="{1F2E6B74-A0E5-4B46-9576-0A4D25E7D8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2DC6CB8-E6F1-47F6-B80F-78FF508404A3}" type="pres">
      <dgm:prSet presAssocID="{1F2E6B74-A0E5-4B46-9576-0A4D25E7D86A}" presName="spaceRect" presStyleCnt="0"/>
      <dgm:spPr/>
    </dgm:pt>
    <dgm:pt modelId="{E535D6FF-43C5-4D2E-A012-1719CD3F2CDD}" type="pres">
      <dgm:prSet presAssocID="{1F2E6B74-A0E5-4B46-9576-0A4D25E7D8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5C96828-F5EC-42B5-8B23-AD5A9C2D0E0B}" type="presOf" srcId="{1F2E6B74-A0E5-4B46-9576-0A4D25E7D86A}" destId="{E535D6FF-43C5-4D2E-A012-1719CD3F2CDD}" srcOrd="0" destOrd="0" presId="urn:microsoft.com/office/officeart/2018/2/layout/IconVerticalSolidList"/>
    <dgm:cxn modelId="{4E010084-BCFC-4A8B-9553-29B856655D0E}" srcId="{5F0E881A-5C25-42E7-9993-765E4358FCEE}" destId="{1F2E6B74-A0E5-4B46-9576-0A4D25E7D86A}" srcOrd="2" destOrd="0" parTransId="{444B5B96-D314-416B-869C-C34A06FA9D80}" sibTransId="{697399BC-BABB-4FD2-979C-9B8E52215382}"/>
    <dgm:cxn modelId="{54DF62AE-6C5E-4FB4-9178-D9437CFD0C7E}" srcId="{5F0E881A-5C25-42E7-9993-765E4358FCEE}" destId="{B194608F-E39B-4F7A-8ECC-AF29AC3DFA58}" srcOrd="1" destOrd="0" parTransId="{D152F7DC-1C2F-4BEA-9B8F-53EEEE5243DD}" sibTransId="{81D4B942-F8F3-4EC7-AF28-69CFCC471F95}"/>
    <dgm:cxn modelId="{DD5ABCDD-40E9-44F6-AE43-723097FA271C}" type="presOf" srcId="{B194608F-E39B-4F7A-8ECC-AF29AC3DFA58}" destId="{49863B54-4CDC-4565-BB65-39E330451D92}" srcOrd="0" destOrd="0" presId="urn:microsoft.com/office/officeart/2018/2/layout/IconVerticalSolidList"/>
    <dgm:cxn modelId="{BFBEA4EE-C6C3-4B5E-B46E-2C3680576AF4}" type="presOf" srcId="{CBD6943A-D883-40DF-92D2-BF9B68A7E834}" destId="{915D73FF-8786-42C0-B43C-DF47937D19B4}" srcOrd="0" destOrd="0" presId="urn:microsoft.com/office/officeart/2018/2/layout/IconVerticalSolidList"/>
    <dgm:cxn modelId="{8E9162F8-2BD4-4561-8EE6-F6404CEEABA0}" type="presOf" srcId="{5F0E881A-5C25-42E7-9993-765E4358FCEE}" destId="{6F6BA971-2251-40A4-B23E-75365CDBBA12}" srcOrd="0" destOrd="0" presId="urn:microsoft.com/office/officeart/2018/2/layout/IconVerticalSolidList"/>
    <dgm:cxn modelId="{999454FF-CA6F-4524-9058-DB7A712317A5}" srcId="{5F0E881A-5C25-42E7-9993-765E4358FCEE}" destId="{CBD6943A-D883-40DF-92D2-BF9B68A7E834}" srcOrd="0" destOrd="0" parTransId="{5458F4CE-7AA9-434C-A394-1305363F337A}" sibTransId="{64DDE2F0-C92C-426A-A039-E2DB70D553A4}"/>
    <dgm:cxn modelId="{75A0141C-B36F-4E2B-8974-C536BC194A77}" type="presParOf" srcId="{6F6BA971-2251-40A4-B23E-75365CDBBA12}" destId="{1EB889A9-9F5A-4521-95D4-A0CE40BA8D44}" srcOrd="0" destOrd="0" presId="urn:microsoft.com/office/officeart/2018/2/layout/IconVerticalSolidList"/>
    <dgm:cxn modelId="{30EE6413-8512-48EE-A737-5AD1F9EF2EA9}" type="presParOf" srcId="{1EB889A9-9F5A-4521-95D4-A0CE40BA8D44}" destId="{2EC4AC57-FAAD-4BAA-851C-C7924D1D5CAA}" srcOrd="0" destOrd="0" presId="urn:microsoft.com/office/officeart/2018/2/layout/IconVerticalSolidList"/>
    <dgm:cxn modelId="{F2E7167A-A118-48C3-A012-3330FB360124}" type="presParOf" srcId="{1EB889A9-9F5A-4521-95D4-A0CE40BA8D44}" destId="{5FB3E0C6-8C49-4587-87AC-955B825C45EA}" srcOrd="1" destOrd="0" presId="urn:microsoft.com/office/officeart/2018/2/layout/IconVerticalSolidList"/>
    <dgm:cxn modelId="{96BC8A1D-F8A1-485C-8B87-ACFF9773DC8F}" type="presParOf" srcId="{1EB889A9-9F5A-4521-95D4-A0CE40BA8D44}" destId="{EC521B79-02EB-4473-9A28-AF3AED55BD5A}" srcOrd="2" destOrd="0" presId="urn:microsoft.com/office/officeart/2018/2/layout/IconVerticalSolidList"/>
    <dgm:cxn modelId="{85A6B753-48B3-41AD-BA53-545D9CA6E859}" type="presParOf" srcId="{1EB889A9-9F5A-4521-95D4-A0CE40BA8D44}" destId="{915D73FF-8786-42C0-B43C-DF47937D19B4}" srcOrd="3" destOrd="0" presId="urn:microsoft.com/office/officeart/2018/2/layout/IconVerticalSolidList"/>
    <dgm:cxn modelId="{98A7B2E8-C137-4F03-A4C9-4801581E4F42}" type="presParOf" srcId="{6F6BA971-2251-40A4-B23E-75365CDBBA12}" destId="{6A32C4CE-C5DF-4ACA-AB85-1C5D7C38C2F2}" srcOrd="1" destOrd="0" presId="urn:microsoft.com/office/officeart/2018/2/layout/IconVerticalSolidList"/>
    <dgm:cxn modelId="{D89EE39F-A35D-41FE-BAC6-D2E5A2D94FDA}" type="presParOf" srcId="{6F6BA971-2251-40A4-B23E-75365CDBBA12}" destId="{4E6972A1-6E9E-4B11-9E23-73C1853E534A}" srcOrd="2" destOrd="0" presId="urn:microsoft.com/office/officeart/2018/2/layout/IconVerticalSolidList"/>
    <dgm:cxn modelId="{2FEE954A-BCD3-4B01-96F7-EB9469EDA3D3}" type="presParOf" srcId="{4E6972A1-6E9E-4B11-9E23-73C1853E534A}" destId="{358090F9-AD1F-4C96-8528-A0539D55A10A}" srcOrd="0" destOrd="0" presId="urn:microsoft.com/office/officeart/2018/2/layout/IconVerticalSolidList"/>
    <dgm:cxn modelId="{B2D18D96-45C2-495C-9BD6-8C4FDA989AFD}" type="presParOf" srcId="{4E6972A1-6E9E-4B11-9E23-73C1853E534A}" destId="{448E328D-A070-4FB5-90D9-9D257136BF1D}" srcOrd="1" destOrd="0" presId="urn:microsoft.com/office/officeart/2018/2/layout/IconVerticalSolidList"/>
    <dgm:cxn modelId="{2E72B627-89CC-4522-9C83-45D0D97B89A5}" type="presParOf" srcId="{4E6972A1-6E9E-4B11-9E23-73C1853E534A}" destId="{A85CB0A0-E1AC-4C07-938C-E978C9B9A3ED}" srcOrd="2" destOrd="0" presId="urn:microsoft.com/office/officeart/2018/2/layout/IconVerticalSolidList"/>
    <dgm:cxn modelId="{9C52A01A-528B-4B61-9DB6-7D7F087C27C9}" type="presParOf" srcId="{4E6972A1-6E9E-4B11-9E23-73C1853E534A}" destId="{49863B54-4CDC-4565-BB65-39E330451D92}" srcOrd="3" destOrd="0" presId="urn:microsoft.com/office/officeart/2018/2/layout/IconVerticalSolidList"/>
    <dgm:cxn modelId="{E2E41400-39E9-44F1-A290-82AF721DAF39}" type="presParOf" srcId="{6F6BA971-2251-40A4-B23E-75365CDBBA12}" destId="{9D1A6574-DAA4-40E5-BD76-71DF0212DB5A}" srcOrd="3" destOrd="0" presId="urn:microsoft.com/office/officeart/2018/2/layout/IconVerticalSolidList"/>
    <dgm:cxn modelId="{DB7E0D38-49E5-4693-AA74-13F17A5E1132}" type="presParOf" srcId="{6F6BA971-2251-40A4-B23E-75365CDBBA12}" destId="{B54121A0-9027-4968-8035-9780661758B5}" srcOrd="4" destOrd="0" presId="urn:microsoft.com/office/officeart/2018/2/layout/IconVerticalSolidList"/>
    <dgm:cxn modelId="{02B2E301-DCCD-4628-B30B-D9CB716657C9}" type="presParOf" srcId="{B54121A0-9027-4968-8035-9780661758B5}" destId="{F6308356-DC9A-4FAC-8C28-D73133C6B903}" srcOrd="0" destOrd="0" presId="urn:microsoft.com/office/officeart/2018/2/layout/IconVerticalSolidList"/>
    <dgm:cxn modelId="{58685C02-F81F-44CC-A9A4-168DD45EBF32}" type="presParOf" srcId="{B54121A0-9027-4968-8035-9780661758B5}" destId="{C46BECF3-E9F0-4667-BB43-F23F660F130F}" srcOrd="1" destOrd="0" presId="urn:microsoft.com/office/officeart/2018/2/layout/IconVerticalSolidList"/>
    <dgm:cxn modelId="{D194AC67-C94B-435F-BA1B-6FF023406482}" type="presParOf" srcId="{B54121A0-9027-4968-8035-9780661758B5}" destId="{72DC6CB8-E6F1-47F6-B80F-78FF508404A3}" srcOrd="2" destOrd="0" presId="urn:microsoft.com/office/officeart/2018/2/layout/IconVerticalSolidList"/>
    <dgm:cxn modelId="{8F920543-5BAF-4049-8497-4A0272991732}" type="presParOf" srcId="{B54121A0-9027-4968-8035-9780661758B5}" destId="{E535D6FF-43C5-4D2E-A012-1719CD3F2C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0AA2C-8D17-4F5C-BEF0-5C252FBA20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307422-A76F-4223-AA3C-7D05D1B830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Integrity is a critical aspect of security, ensuring data and systems' accuracy, consistency, and trustworthiness</a:t>
          </a:r>
        </a:p>
      </dgm:t>
    </dgm:pt>
    <dgm:pt modelId="{AF261918-5ABA-45B8-9885-FFC4EAD74E87}" type="parTrans" cxnId="{14C93DE6-688E-40B2-9F43-97847FA5DF57}">
      <dgm:prSet/>
      <dgm:spPr/>
      <dgm:t>
        <a:bodyPr/>
        <a:lstStyle/>
        <a:p>
          <a:endParaRPr lang="en-US"/>
        </a:p>
      </dgm:t>
    </dgm:pt>
    <dgm:pt modelId="{37A15D58-A055-4D27-9EE1-255BA42491DA}" type="sibTrans" cxnId="{14C93DE6-688E-40B2-9F43-97847FA5DF57}">
      <dgm:prSet/>
      <dgm:spPr/>
      <dgm:t>
        <a:bodyPr/>
        <a:lstStyle/>
        <a:p>
          <a:endParaRPr lang="en-US"/>
        </a:p>
      </dgm:t>
    </dgm:pt>
    <dgm:pt modelId="{C5ADC8EE-3D86-4780-88CB-94340FEBE4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Breaching integrity involves unauthorized changes to the completion response of a legal transaction, leading to severe consequences for system reliability and data integrity</a:t>
          </a:r>
        </a:p>
      </dgm:t>
    </dgm:pt>
    <dgm:pt modelId="{80DFF8A1-6E2B-4B18-801F-E7BE5E9002CC}" type="parTrans" cxnId="{34A3C2A0-E878-4749-B83B-A42C65FF342B}">
      <dgm:prSet/>
      <dgm:spPr/>
      <dgm:t>
        <a:bodyPr/>
        <a:lstStyle/>
        <a:p>
          <a:endParaRPr lang="en-US"/>
        </a:p>
      </dgm:t>
    </dgm:pt>
    <dgm:pt modelId="{E655D724-0810-46E0-88AE-04737AF3BFE5}" type="sibTrans" cxnId="{34A3C2A0-E878-4749-B83B-A42C65FF342B}">
      <dgm:prSet/>
      <dgm:spPr/>
      <dgm:t>
        <a:bodyPr/>
        <a:lstStyle/>
        <a:p>
          <a:endParaRPr lang="en-US"/>
        </a:p>
      </dgm:t>
    </dgm:pt>
    <dgm:pt modelId="{09111962-6448-4353-9CDF-15567EB972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Manipulating the completion response can compromise the service provided, falsely indicating success or failure, leading to incorrect actions, compromised data processing, and potential security breaches</a:t>
          </a:r>
        </a:p>
      </dgm:t>
    </dgm:pt>
    <dgm:pt modelId="{82D2F563-F63E-49DB-9257-D014F49E941A}" type="parTrans" cxnId="{BBD602EF-7227-45FB-AD1C-4A8C555694A4}">
      <dgm:prSet/>
      <dgm:spPr/>
      <dgm:t>
        <a:bodyPr/>
        <a:lstStyle/>
        <a:p>
          <a:endParaRPr lang="en-US"/>
        </a:p>
      </dgm:t>
    </dgm:pt>
    <dgm:pt modelId="{BFD1A05C-C97D-4352-A369-544D4DAF5264}" type="sibTrans" cxnId="{BBD602EF-7227-45FB-AD1C-4A8C555694A4}">
      <dgm:prSet/>
      <dgm:spPr/>
      <dgm:t>
        <a:bodyPr/>
        <a:lstStyle/>
        <a:p>
          <a:endParaRPr lang="en-US"/>
        </a:p>
      </dgm:t>
    </dgm:pt>
    <dgm:pt modelId="{239917FE-1CFE-444B-9C75-C29AF88F9B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consequences of such manipulation can range from financial losses, operational disruptions, compromised data integrity, to potential security breaches, depending on the context and system involved</a:t>
          </a:r>
        </a:p>
      </dgm:t>
    </dgm:pt>
    <dgm:pt modelId="{87B6A503-64BA-41F4-B808-F06A69FA7997}" type="parTrans" cxnId="{EE4B59C1-E1B4-4B48-BE69-8C460854CBF9}">
      <dgm:prSet/>
      <dgm:spPr/>
      <dgm:t>
        <a:bodyPr/>
        <a:lstStyle/>
        <a:p>
          <a:endParaRPr lang="en-US"/>
        </a:p>
      </dgm:t>
    </dgm:pt>
    <dgm:pt modelId="{DD17803B-3BF2-4494-BE05-78537ECDF636}" type="sibTrans" cxnId="{EE4B59C1-E1B4-4B48-BE69-8C460854CBF9}">
      <dgm:prSet/>
      <dgm:spPr/>
      <dgm:t>
        <a:bodyPr/>
        <a:lstStyle/>
        <a:p>
          <a:endParaRPr lang="en-US"/>
        </a:p>
      </dgm:t>
    </dgm:pt>
    <dgm:pt modelId="{53036FA4-D8C1-4DB7-A3CB-DCFC3EF82011}" type="pres">
      <dgm:prSet presAssocID="{6820AA2C-8D17-4F5C-BEF0-5C252FBA20F7}" presName="root" presStyleCnt="0">
        <dgm:presLayoutVars>
          <dgm:dir/>
          <dgm:resizeHandles val="exact"/>
        </dgm:presLayoutVars>
      </dgm:prSet>
      <dgm:spPr/>
    </dgm:pt>
    <dgm:pt modelId="{B6930D97-33DC-41B7-98F4-4347650BF57F}" type="pres">
      <dgm:prSet presAssocID="{E0307422-A76F-4223-AA3C-7D05D1B83002}" presName="compNode" presStyleCnt="0"/>
      <dgm:spPr/>
    </dgm:pt>
    <dgm:pt modelId="{68DA5AED-7C0C-4D2D-A674-2AE5186F7504}" type="pres">
      <dgm:prSet presAssocID="{E0307422-A76F-4223-AA3C-7D05D1B83002}" presName="bgRect" presStyleLbl="bgShp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8F402AFF-CBB1-4ACE-B0D3-55822582F505}" type="pres">
      <dgm:prSet presAssocID="{E0307422-A76F-4223-AA3C-7D05D1B830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8FD7E20-5353-45DF-9E45-84C5399B8391}" type="pres">
      <dgm:prSet presAssocID="{E0307422-A76F-4223-AA3C-7D05D1B83002}" presName="spaceRect" presStyleCnt="0"/>
      <dgm:spPr/>
    </dgm:pt>
    <dgm:pt modelId="{C2E4CCDB-38FE-4CA5-A3E3-49A05BB78FF0}" type="pres">
      <dgm:prSet presAssocID="{E0307422-A76F-4223-AA3C-7D05D1B83002}" presName="parTx" presStyleLbl="revTx" presStyleIdx="0" presStyleCnt="4">
        <dgm:presLayoutVars>
          <dgm:chMax val="0"/>
          <dgm:chPref val="0"/>
        </dgm:presLayoutVars>
      </dgm:prSet>
      <dgm:spPr/>
    </dgm:pt>
    <dgm:pt modelId="{FABE7F2D-426F-479B-9AD3-C08C7BC99B64}" type="pres">
      <dgm:prSet presAssocID="{37A15D58-A055-4D27-9EE1-255BA42491DA}" presName="sibTrans" presStyleCnt="0"/>
      <dgm:spPr/>
    </dgm:pt>
    <dgm:pt modelId="{6C79C14E-84D3-413F-981D-D2E185749CBC}" type="pres">
      <dgm:prSet presAssocID="{C5ADC8EE-3D86-4780-88CB-94340FEBE435}" presName="compNode" presStyleCnt="0"/>
      <dgm:spPr/>
    </dgm:pt>
    <dgm:pt modelId="{58E98A7A-093A-40AA-9770-AD56DC55F4B3}" type="pres">
      <dgm:prSet presAssocID="{C5ADC8EE-3D86-4780-88CB-94340FEBE435}" presName="bgRect" presStyleLbl="bgShp" presStyleIdx="1" presStyleCnt="4"/>
      <dgm:spPr>
        <a:solidFill>
          <a:schemeClr val="accent1">
            <a:lumMod val="20000"/>
            <a:lumOff val="80000"/>
          </a:schemeClr>
        </a:solidFill>
      </dgm:spPr>
    </dgm:pt>
    <dgm:pt modelId="{965D293A-7CFC-4031-A728-C97E4A22B5E8}" type="pres">
      <dgm:prSet presAssocID="{C5ADC8EE-3D86-4780-88CB-94340FEBE4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8114C86-BB47-4814-95F6-4F9DEC6A0941}" type="pres">
      <dgm:prSet presAssocID="{C5ADC8EE-3D86-4780-88CB-94340FEBE435}" presName="spaceRect" presStyleCnt="0"/>
      <dgm:spPr/>
    </dgm:pt>
    <dgm:pt modelId="{4BB59AD4-64B1-422A-92BF-C5150355D64C}" type="pres">
      <dgm:prSet presAssocID="{C5ADC8EE-3D86-4780-88CB-94340FEBE435}" presName="parTx" presStyleLbl="revTx" presStyleIdx="1" presStyleCnt="4">
        <dgm:presLayoutVars>
          <dgm:chMax val="0"/>
          <dgm:chPref val="0"/>
        </dgm:presLayoutVars>
      </dgm:prSet>
      <dgm:spPr/>
    </dgm:pt>
    <dgm:pt modelId="{5AE575CF-3507-4478-AA1F-323CAE9AD64C}" type="pres">
      <dgm:prSet presAssocID="{E655D724-0810-46E0-88AE-04737AF3BFE5}" presName="sibTrans" presStyleCnt="0"/>
      <dgm:spPr/>
    </dgm:pt>
    <dgm:pt modelId="{9206A89B-D29C-4D4F-AE5F-C612734E67EF}" type="pres">
      <dgm:prSet presAssocID="{09111962-6448-4353-9CDF-15567EB972B7}" presName="compNode" presStyleCnt="0"/>
      <dgm:spPr/>
    </dgm:pt>
    <dgm:pt modelId="{6732B6EB-70A9-401A-A685-D5978C910932}" type="pres">
      <dgm:prSet presAssocID="{09111962-6448-4353-9CDF-15567EB972B7}" presName="bgRect" presStyleLbl="bgShp" presStyleIdx="2" presStyleCnt="4"/>
      <dgm:spPr>
        <a:solidFill>
          <a:schemeClr val="accent1">
            <a:lumMod val="20000"/>
            <a:lumOff val="80000"/>
          </a:schemeClr>
        </a:solidFill>
      </dgm:spPr>
    </dgm:pt>
    <dgm:pt modelId="{5F6AD8CE-F410-4C5E-BDAA-2E9CA28BD60B}" type="pres">
      <dgm:prSet presAssocID="{09111962-6448-4353-9CDF-15567EB972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C59F271-C9E2-48A9-9F44-4009CF079F1C}" type="pres">
      <dgm:prSet presAssocID="{09111962-6448-4353-9CDF-15567EB972B7}" presName="spaceRect" presStyleCnt="0"/>
      <dgm:spPr/>
    </dgm:pt>
    <dgm:pt modelId="{710563C5-7530-4003-8628-AFA5B1F585C5}" type="pres">
      <dgm:prSet presAssocID="{09111962-6448-4353-9CDF-15567EB972B7}" presName="parTx" presStyleLbl="revTx" presStyleIdx="2" presStyleCnt="4">
        <dgm:presLayoutVars>
          <dgm:chMax val="0"/>
          <dgm:chPref val="0"/>
        </dgm:presLayoutVars>
      </dgm:prSet>
      <dgm:spPr/>
    </dgm:pt>
    <dgm:pt modelId="{F30D730E-2117-4633-95A8-272D33FA1A8E}" type="pres">
      <dgm:prSet presAssocID="{BFD1A05C-C97D-4352-A369-544D4DAF5264}" presName="sibTrans" presStyleCnt="0"/>
      <dgm:spPr/>
    </dgm:pt>
    <dgm:pt modelId="{936C7868-E0DB-4C35-B9A7-EE7E32C22F4E}" type="pres">
      <dgm:prSet presAssocID="{239917FE-1CFE-444B-9C75-C29AF88F9BAE}" presName="compNode" presStyleCnt="0"/>
      <dgm:spPr/>
    </dgm:pt>
    <dgm:pt modelId="{8F14CB14-4430-4EBA-86E7-35D756F68F04}" type="pres">
      <dgm:prSet presAssocID="{239917FE-1CFE-444B-9C75-C29AF88F9BAE}" presName="bgRect" presStyleLbl="bgShp" presStyleIdx="3" presStyleCnt="4"/>
      <dgm:spPr>
        <a:solidFill>
          <a:schemeClr val="accent1">
            <a:lumMod val="20000"/>
            <a:lumOff val="80000"/>
          </a:schemeClr>
        </a:solidFill>
      </dgm:spPr>
    </dgm:pt>
    <dgm:pt modelId="{88F935D9-9370-4086-889C-8B92F31685BB}" type="pres">
      <dgm:prSet presAssocID="{239917FE-1CFE-444B-9C75-C29AF88F9B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0EE5C779-F625-4EAA-B75D-126219728148}" type="pres">
      <dgm:prSet presAssocID="{239917FE-1CFE-444B-9C75-C29AF88F9BAE}" presName="spaceRect" presStyleCnt="0"/>
      <dgm:spPr/>
    </dgm:pt>
    <dgm:pt modelId="{63C1F4E5-B3D8-4977-8DAA-939514B6DC50}" type="pres">
      <dgm:prSet presAssocID="{239917FE-1CFE-444B-9C75-C29AF88F9BA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F7B41C-8BCB-4600-89F4-5210101998F4}" type="presOf" srcId="{C5ADC8EE-3D86-4780-88CB-94340FEBE435}" destId="{4BB59AD4-64B1-422A-92BF-C5150355D64C}" srcOrd="0" destOrd="0" presId="urn:microsoft.com/office/officeart/2018/2/layout/IconVerticalSolidList"/>
    <dgm:cxn modelId="{7CDB7D84-36AE-4B6E-809F-3BD4D2D7EB71}" type="presOf" srcId="{239917FE-1CFE-444B-9C75-C29AF88F9BAE}" destId="{63C1F4E5-B3D8-4977-8DAA-939514B6DC50}" srcOrd="0" destOrd="0" presId="urn:microsoft.com/office/officeart/2018/2/layout/IconVerticalSolidList"/>
    <dgm:cxn modelId="{E7623392-64BD-4858-B863-1F4EA84100A0}" type="presOf" srcId="{E0307422-A76F-4223-AA3C-7D05D1B83002}" destId="{C2E4CCDB-38FE-4CA5-A3E3-49A05BB78FF0}" srcOrd="0" destOrd="0" presId="urn:microsoft.com/office/officeart/2018/2/layout/IconVerticalSolidList"/>
    <dgm:cxn modelId="{FBB86497-CD3E-46B8-B5CB-2DCCC2D91B65}" type="presOf" srcId="{09111962-6448-4353-9CDF-15567EB972B7}" destId="{710563C5-7530-4003-8628-AFA5B1F585C5}" srcOrd="0" destOrd="0" presId="urn:microsoft.com/office/officeart/2018/2/layout/IconVerticalSolidList"/>
    <dgm:cxn modelId="{34A3C2A0-E878-4749-B83B-A42C65FF342B}" srcId="{6820AA2C-8D17-4F5C-BEF0-5C252FBA20F7}" destId="{C5ADC8EE-3D86-4780-88CB-94340FEBE435}" srcOrd="1" destOrd="0" parTransId="{80DFF8A1-6E2B-4B18-801F-E7BE5E9002CC}" sibTransId="{E655D724-0810-46E0-88AE-04737AF3BFE5}"/>
    <dgm:cxn modelId="{EE4B59C1-E1B4-4B48-BE69-8C460854CBF9}" srcId="{6820AA2C-8D17-4F5C-BEF0-5C252FBA20F7}" destId="{239917FE-1CFE-444B-9C75-C29AF88F9BAE}" srcOrd="3" destOrd="0" parTransId="{87B6A503-64BA-41F4-B808-F06A69FA7997}" sibTransId="{DD17803B-3BF2-4494-BE05-78537ECDF636}"/>
    <dgm:cxn modelId="{14C93DE6-688E-40B2-9F43-97847FA5DF57}" srcId="{6820AA2C-8D17-4F5C-BEF0-5C252FBA20F7}" destId="{E0307422-A76F-4223-AA3C-7D05D1B83002}" srcOrd="0" destOrd="0" parTransId="{AF261918-5ABA-45B8-9885-FFC4EAD74E87}" sibTransId="{37A15D58-A055-4D27-9EE1-255BA42491DA}"/>
    <dgm:cxn modelId="{90F57FE8-9C33-45DC-923A-0FB50A8D8E28}" type="presOf" srcId="{6820AA2C-8D17-4F5C-BEF0-5C252FBA20F7}" destId="{53036FA4-D8C1-4DB7-A3CB-DCFC3EF82011}" srcOrd="0" destOrd="0" presId="urn:microsoft.com/office/officeart/2018/2/layout/IconVerticalSolidList"/>
    <dgm:cxn modelId="{BBD602EF-7227-45FB-AD1C-4A8C555694A4}" srcId="{6820AA2C-8D17-4F5C-BEF0-5C252FBA20F7}" destId="{09111962-6448-4353-9CDF-15567EB972B7}" srcOrd="2" destOrd="0" parTransId="{82D2F563-F63E-49DB-9257-D014F49E941A}" sibTransId="{BFD1A05C-C97D-4352-A369-544D4DAF5264}"/>
    <dgm:cxn modelId="{E0E51BCD-936C-4CA3-AE7E-06EFF32B60B7}" type="presParOf" srcId="{53036FA4-D8C1-4DB7-A3CB-DCFC3EF82011}" destId="{B6930D97-33DC-41B7-98F4-4347650BF57F}" srcOrd="0" destOrd="0" presId="urn:microsoft.com/office/officeart/2018/2/layout/IconVerticalSolidList"/>
    <dgm:cxn modelId="{82039475-B498-4E27-A481-E5E184DA2216}" type="presParOf" srcId="{B6930D97-33DC-41B7-98F4-4347650BF57F}" destId="{68DA5AED-7C0C-4D2D-A674-2AE5186F7504}" srcOrd="0" destOrd="0" presId="urn:microsoft.com/office/officeart/2018/2/layout/IconVerticalSolidList"/>
    <dgm:cxn modelId="{AF24FAE5-C939-4425-B1DC-AE977482C575}" type="presParOf" srcId="{B6930D97-33DC-41B7-98F4-4347650BF57F}" destId="{8F402AFF-CBB1-4ACE-B0D3-55822582F505}" srcOrd="1" destOrd="0" presId="urn:microsoft.com/office/officeart/2018/2/layout/IconVerticalSolidList"/>
    <dgm:cxn modelId="{EA55E4F4-BF43-4682-AA44-00344F01E5CD}" type="presParOf" srcId="{B6930D97-33DC-41B7-98F4-4347650BF57F}" destId="{E8FD7E20-5353-45DF-9E45-84C5399B8391}" srcOrd="2" destOrd="0" presId="urn:microsoft.com/office/officeart/2018/2/layout/IconVerticalSolidList"/>
    <dgm:cxn modelId="{9963889A-514A-45C8-9684-52F883127461}" type="presParOf" srcId="{B6930D97-33DC-41B7-98F4-4347650BF57F}" destId="{C2E4CCDB-38FE-4CA5-A3E3-49A05BB78FF0}" srcOrd="3" destOrd="0" presId="urn:microsoft.com/office/officeart/2018/2/layout/IconVerticalSolidList"/>
    <dgm:cxn modelId="{18E55D20-AC58-44AF-AAB0-1BEE3BA10402}" type="presParOf" srcId="{53036FA4-D8C1-4DB7-A3CB-DCFC3EF82011}" destId="{FABE7F2D-426F-479B-9AD3-C08C7BC99B64}" srcOrd="1" destOrd="0" presId="urn:microsoft.com/office/officeart/2018/2/layout/IconVerticalSolidList"/>
    <dgm:cxn modelId="{F11114AD-9AF1-407E-9F19-7506EBB4ED9A}" type="presParOf" srcId="{53036FA4-D8C1-4DB7-A3CB-DCFC3EF82011}" destId="{6C79C14E-84D3-413F-981D-D2E185749CBC}" srcOrd="2" destOrd="0" presId="urn:microsoft.com/office/officeart/2018/2/layout/IconVerticalSolidList"/>
    <dgm:cxn modelId="{CE9FEF46-7CD3-4FEB-9522-750EAC238AA4}" type="presParOf" srcId="{6C79C14E-84D3-413F-981D-D2E185749CBC}" destId="{58E98A7A-093A-40AA-9770-AD56DC55F4B3}" srcOrd="0" destOrd="0" presId="urn:microsoft.com/office/officeart/2018/2/layout/IconVerticalSolidList"/>
    <dgm:cxn modelId="{5C6B1192-0D3F-4E16-88D0-D788EE7A5282}" type="presParOf" srcId="{6C79C14E-84D3-413F-981D-D2E185749CBC}" destId="{965D293A-7CFC-4031-A728-C97E4A22B5E8}" srcOrd="1" destOrd="0" presId="urn:microsoft.com/office/officeart/2018/2/layout/IconVerticalSolidList"/>
    <dgm:cxn modelId="{D139394E-20E0-491D-BEDB-9F26BAA0E1BC}" type="presParOf" srcId="{6C79C14E-84D3-413F-981D-D2E185749CBC}" destId="{18114C86-BB47-4814-95F6-4F9DEC6A0941}" srcOrd="2" destOrd="0" presId="urn:microsoft.com/office/officeart/2018/2/layout/IconVerticalSolidList"/>
    <dgm:cxn modelId="{D570AA55-1894-4186-958D-9E168A85105D}" type="presParOf" srcId="{6C79C14E-84D3-413F-981D-D2E185749CBC}" destId="{4BB59AD4-64B1-422A-92BF-C5150355D64C}" srcOrd="3" destOrd="0" presId="urn:microsoft.com/office/officeart/2018/2/layout/IconVerticalSolidList"/>
    <dgm:cxn modelId="{E8AA4E85-C2AF-4876-B58D-7B3AE28019B2}" type="presParOf" srcId="{53036FA4-D8C1-4DB7-A3CB-DCFC3EF82011}" destId="{5AE575CF-3507-4478-AA1F-323CAE9AD64C}" srcOrd="3" destOrd="0" presId="urn:microsoft.com/office/officeart/2018/2/layout/IconVerticalSolidList"/>
    <dgm:cxn modelId="{17F86072-0378-41FC-9D51-3CDF36CF2CB8}" type="presParOf" srcId="{53036FA4-D8C1-4DB7-A3CB-DCFC3EF82011}" destId="{9206A89B-D29C-4D4F-AE5F-C612734E67EF}" srcOrd="4" destOrd="0" presId="urn:microsoft.com/office/officeart/2018/2/layout/IconVerticalSolidList"/>
    <dgm:cxn modelId="{B1A14D7A-BB22-4F8F-AC38-B3D63183F04D}" type="presParOf" srcId="{9206A89B-D29C-4D4F-AE5F-C612734E67EF}" destId="{6732B6EB-70A9-401A-A685-D5978C910932}" srcOrd="0" destOrd="0" presId="urn:microsoft.com/office/officeart/2018/2/layout/IconVerticalSolidList"/>
    <dgm:cxn modelId="{10978270-6C4D-4461-BAE2-4CD42EA43405}" type="presParOf" srcId="{9206A89B-D29C-4D4F-AE5F-C612734E67EF}" destId="{5F6AD8CE-F410-4C5E-BDAA-2E9CA28BD60B}" srcOrd="1" destOrd="0" presId="urn:microsoft.com/office/officeart/2018/2/layout/IconVerticalSolidList"/>
    <dgm:cxn modelId="{D1BA9619-C022-4DA5-A312-FFAC7CDC4A7E}" type="presParOf" srcId="{9206A89B-D29C-4D4F-AE5F-C612734E67EF}" destId="{CC59F271-C9E2-48A9-9F44-4009CF079F1C}" srcOrd="2" destOrd="0" presId="urn:microsoft.com/office/officeart/2018/2/layout/IconVerticalSolidList"/>
    <dgm:cxn modelId="{A570DD3B-24AA-4AB8-A0C9-C25DAECFA9DC}" type="presParOf" srcId="{9206A89B-D29C-4D4F-AE5F-C612734E67EF}" destId="{710563C5-7530-4003-8628-AFA5B1F585C5}" srcOrd="3" destOrd="0" presId="urn:microsoft.com/office/officeart/2018/2/layout/IconVerticalSolidList"/>
    <dgm:cxn modelId="{51DC9C76-FDD1-42AE-A820-072D7911FB7D}" type="presParOf" srcId="{53036FA4-D8C1-4DB7-A3CB-DCFC3EF82011}" destId="{F30D730E-2117-4633-95A8-272D33FA1A8E}" srcOrd="5" destOrd="0" presId="urn:microsoft.com/office/officeart/2018/2/layout/IconVerticalSolidList"/>
    <dgm:cxn modelId="{9D6F7B50-7FA6-4078-A223-D8273A26A0F8}" type="presParOf" srcId="{53036FA4-D8C1-4DB7-A3CB-DCFC3EF82011}" destId="{936C7868-E0DB-4C35-B9A7-EE7E32C22F4E}" srcOrd="6" destOrd="0" presId="urn:microsoft.com/office/officeart/2018/2/layout/IconVerticalSolidList"/>
    <dgm:cxn modelId="{DEB086E1-4EDA-4C63-9818-6EF080D0F657}" type="presParOf" srcId="{936C7868-E0DB-4C35-B9A7-EE7E32C22F4E}" destId="{8F14CB14-4430-4EBA-86E7-35D756F68F04}" srcOrd="0" destOrd="0" presId="urn:microsoft.com/office/officeart/2018/2/layout/IconVerticalSolidList"/>
    <dgm:cxn modelId="{D5616DDD-6B75-42B4-9DEA-D8540C1D2131}" type="presParOf" srcId="{936C7868-E0DB-4C35-B9A7-EE7E32C22F4E}" destId="{88F935D9-9370-4086-889C-8B92F31685BB}" srcOrd="1" destOrd="0" presId="urn:microsoft.com/office/officeart/2018/2/layout/IconVerticalSolidList"/>
    <dgm:cxn modelId="{AE323909-6A28-471A-A8A3-D9D12BB0616C}" type="presParOf" srcId="{936C7868-E0DB-4C35-B9A7-EE7E32C22F4E}" destId="{0EE5C779-F625-4EAA-B75D-126219728148}" srcOrd="2" destOrd="0" presId="urn:microsoft.com/office/officeart/2018/2/layout/IconVerticalSolidList"/>
    <dgm:cxn modelId="{FCC4A521-3D06-4F32-BA3C-85040B8F5BF1}" type="presParOf" srcId="{936C7868-E0DB-4C35-B9A7-EE7E32C22F4E}" destId="{63C1F4E5-B3D8-4977-8DAA-939514B6DC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4AC57-FAAD-4BAA-851C-C7924D1D5CAA}">
      <dsp:nvSpPr>
        <dsp:cNvPr id="0" name=""/>
        <dsp:cNvSpPr/>
      </dsp:nvSpPr>
      <dsp:spPr>
        <a:xfrm>
          <a:off x="0" y="186"/>
          <a:ext cx="5363157" cy="4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3E0C6-8C49-4587-87AC-955B825C45EA}">
      <dsp:nvSpPr>
        <dsp:cNvPr id="0" name=""/>
        <dsp:cNvSpPr/>
      </dsp:nvSpPr>
      <dsp:spPr>
        <a:xfrm>
          <a:off x="132181" y="98503"/>
          <a:ext cx="240329" cy="240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D73FF-8786-42C0-B43C-DF47937D19B4}">
      <dsp:nvSpPr>
        <dsp:cNvPr id="0" name=""/>
        <dsp:cNvSpPr/>
      </dsp:nvSpPr>
      <dsp:spPr>
        <a:xfrm>
          <a:off x="504691" y="186"/>
          <a:ext cx="4858465" cy="4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45" tIns="46245" rIns="46245" bIns="4624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Identification and role attributes for initiators and responders play a vital role in hardware systems.</a:t>
          </a:r>
        </a:p>
      </dsp:txBody>
      <dsp:txXfrm>
        <a:off x="504691" y="186"/>
        <a:ext cx="4858465" cy="436962"/>
      </dsp:txXfrm>
    </dsp:sp>
    <dsp:sp modelId="{358090F9-AD1F-4C96-8528-A0539D55A10A}">
      <dsp:nvSpPr>
        <dsp:cNvPr id="0" name=""/>
        <dsp:cNvSpPr/>
      </dsp:nvSpPr>
      <dsp:spPr>
        <a:xfrm>
          <a:off x="0" y="546389"/>
          <a:ext cx="5363157" cy="4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E328D-A070-4FB5-90D9-9D257136BF1D}">
      <dsp:nvSpPr>
        <dsp:cNvPr id="0" name=""/>
        <dsp:cNvSpPr/>
      </dsp:nvSpPr>
      <dsp:spPr>
        <a:xfrm>
          <a:off x="132181" y="644706"/>
          <a:ext cx="240329" cy="240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63B54-4CDC-4565-BB65-39E330451D92}">
      <dsp:nvSpPr>
        <dsp:cNvPr id="0" name=""/>
        <dsp:cNvSpPr/>
      </dsp:nvSpPr>
      <dsp:spPr>
        <a:xfrm>
          <a:off x="504691" y="546389"/>
          <a:ext cx="4858465" cy="4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45" tIns="46245" rIns="46245" bIns="4624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They uniquely identify entities, define their roles, and enable secure access, authentication, authorization, and accountability</a:t>
          </a:r>
        </a:p>
      </dsp:txBody>
      <dsp:txXfrm>
        <a:off x="504691" y="546389"/>
        <a:ext cx="4858465" cy="436962"/>
      </dsp:txXfrm>
    </dsp:sp>
    <dsp:sp modelId="{F6308356-DC9A-4FAC-8C28-D73133C6B903}">
      <dsp:nvSpPr>
        <dsp:cNvPr id="0" name=""/>
        <dsp:cNvSpPr/>
      </dsp:nvSpPr>
      <dsp:spPr>
        <a:xfrm>
          <a:off x="0" y="1092592"/>
          <a:ext cx="5363157" cy="4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ECF3-E9F0-4667-BB43-F23F660F130F}">
      <dsp:nvSpPr>
        <dsp:cNvPr id="0" name=""/>
        <dsp:cNvSpPr/>
      </dsp:nvSpPr>
      <dsp:spPr>
        <a:xfrm>
          <a:off x="132181" y="1190909"/>
          <a:ext cx="240329" cy="240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5D6FF-43C5-4D2E-A012-1719CD3F2CDD}">
      <dsp:nvSpPr>
        <dsp:cNvPr id="0" name=""/>
        <dsp:cNvSpPr/>
      </dsp:nvSpPr>
      <dsp:spPr>
        <a:xfrm>
          <a:off x="504691" y="1092592"/>
          <a:ext cx="4858465" cy="43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45" tIns="46245" rIns="46245" bIns="4624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By incorporating these attributes, hardware systems ensure authorized interactions, prevent unauthorized access, and maintain confidentiality</a:t>
          </a:r>
        </a:p>
      </dsp:txBody>
      <dsp:txXfrm>
        <a:off x="504691" y="1092592"/>
        <a:ext cx="4858465" cy="436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A5AED-7C0C-4D2D-A674-2AE5186F7504}">
      <dsp:nvSpPr>
        <dsp:cNvPr id="0" name=""/>
        <dsp:cNvSpPr/>
      </dsp:nvSpPr>
      <dsp:spPr>
        <a:xfrm>
          <a:off x="0" y="1865"/>
          <a:ext cx="10972800" cy="9456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02AFF-CBB1-4ACE-B0D3-55822582F505}">
      <dsp:nvSpPr>
        <dsp:cNvPr id="0" name=""/>
        <dsp:cNvSpPr/>
      </dsp:nvSpPr>
      <dsp:spPr>
        <a:xfrm>
          <a:off x="286073" y="214648"/>
          <a:ext cx="520134" cy="5201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4CCDB-38FE-4CA5-A3E3-49A05BB78FF0}">
      <dsp:nvSpPr>
        <dsp:cNvPr id="0" name=""/>
        <dsp:cNvSpPr/>
      </dsp:nvSpPr>
      <dsp:spPr>
        <a:xfrm>
          <a:off x="1092281" y="1865"/>
          <a:ext cx="9880518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Integrity is a critical aspect of security, ensuring data and systems' accuracy, consistency, and trustworthiness</a:t>
          </a:r>
        </a:p>
      </dsp:txBody>
      <dsp:txXfrm>
        <a:off x="1092281" y="1865"/>
        <a:ext cx="9880518" cy="945698"/>
      </dsp:txXfrm>
    </dsp:sp>
    <dsp:sp modelId="{58E98A7A-093A-40AA-9770-AD56DC55F4B3}">
      <dsp:nvSpPr>
        <dsp:cNvPr id="0" name=""/>
        <dsp:cNvSpPr/>
      </dsp:nvSpPr>
      <dsp:spPr>
        <a:xfrm>
          <a:off x="0" y="1183989"/>
          <a:ext cx="10972800" cy="9456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D293A-7CFC-4031-A728-C97E4A22B5E8}">
      <dsp:nvSpPr>
        <dsp:cNvPr id="0" name=""/>
        <dsp:cNvSpPr/>
      </dsp:nvSpPr>
      <dsp:spPr>
        <a:xfrm>
          <a:off x="286073" y="1396771"/>
          <a:ext cx="520134" cy="5201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9AD4-64B1-422A-92BF-C5150355D64C}">
      <dsp:nvSpPr>
        <dsp:cNvPr id="0" name=""/>
        <dsp:cNvSpPr/>
      </dsp:nvSpPr>
      <dsp:spPr>
        <a:xfrm>
          <a:off x="1092281" y="1183989"/>
          <a:ext cx="9880518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Breaching integrity involves unauthorized changes to the completion response of a legal transaction, leading to severe consequences for system reliability and data integrity</a:t>
          </a:r>
        </a:p>
      </dsp:txBody>
      <dsp:txXfrm>
        <a:off x="1092281" y="1183989"/>
        <a:ext cx="9880518" cy="945698"/>
      </dsp:txXfrm>
    </dsp:sp>
    <dsp:sp modelId="{6732B6EB-70A9-401A-A685-D5978C910932}">
      <dsp:nvSpPr>
        <dsp:cNvPr id="0" name=""/>
        <dsp:cNvSpPr/>
      </dsp:nvSpPr>
      <dsp:spPr>
        <a:xfrm>
          <a:off x="0" y="2366112"/>
          <a:ext cx="10972800" cy="9456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AD8CE-F410-4C5E-BDAA-2E9CA28BD60B}">
      <dsp:nvSpPr>
        <dsp:cNvPr id="0" name=""/>
        <dsp:cNvSpPr/>
      </dsp:nvSpPr>
      <dsp:spPr>
        <a:xfrm>
          <a:off x="286073" y="2578894"/>
          <a:ext cx="520134" cy="5201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563C5-7530-4003-8628-AFA5B1F585C5}">
      <dsp:nvSpPr>
        <dsp:cNvPr id="0" name=""/>
        <dsp:cNvSpPr/>
      </dsp:nvSpPr>
      <dsp:spPr>
        <a:xfrm>
          <a:off x="1092281" y="2366112"/>
          <a:ext cx="9880518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Manipulating the completion response can compromise the service provided, falsely indicating success or failure, leading to incorrect actions, compromised data processing, and potential security breaches</a:t>
          </a:r>
        </a:p>
      </dsp:txBody>
      <dsp:txXfrm>
        <a:off x="1092281" y="2366112"/>
        <a:ext cx="9880518" cy="945698"/>
      </dsp:txXfrm>
    </dsp:sp>
    <dsp:sp modelId="{8F14CB14-4430-4EBA-86E7-35D756F68F04}">
      <dsp:nvSpPr>
        <dsp:cNvPr id="0" name=""/>
        <dsp:cNvSpPr/>
      </dsp:nvSpPr>
      <dsp:spPr>
        <a:xfrm>
          <a:off x="0" y="3548235"/>
          <a:ext cx="10972800" cy="9456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935D9-9370-4086-889C-8B92F31685BB}">
      <dsp:nvSpPr>
        <dsp:cNvPr id="0" name=""/>
        <dsp:cNvSpPr/>
      </dsp:nvSpPr>
      <dsp:spPr>
        <a:xfrm>
          <a:off x="286073" y="3761017"/>
          <a:ext cx="520134" cy="5201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1F4E5-B3D8-4977-8DAA-939514B6DC50}">
      <dsp:nvSpPr>
        <dsp:cNvPr id="0" name=""/>
        <dsp:cNvSpPr/>
      </dsp:nvSpPr>
      <dsp:spPr>
        <a:xfrm>
          <a:off x="1092281" y="3548235"/>
          <a:ext cx="9880518" cy="9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86" tIns="100086" rIns="100086" bIns="10008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consequences of such manipulation can range from financial losses, operational disruptions, compromised data integrity, to potential security breaches, depending on the context and system involved</a:t>
          </a:r>
        </a:p>
      </dsp:txBody>
      <dsp:txXfrm>
        <a:off x="1092281" y="3548235"/>
        <a:ext cx="9880518" cy="945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25.07.2023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F96AF-911C-4C94-9AB3-40AB3DC17C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svg"/><Relationship Id="rId7" Type="http://schemas.openxmlformats.org/officeDocument/2006/relationships/image" Target="../media/image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 Verification + CIA Triad: Winning</a:t>
            </a:r>
            <a:br>
              <a:rPr lang="en-US" dirty="0"/>
            </a:br>
            <a:r>
              <a:rPr lang="en-US" dirty="0"/>
              <a:t>Formula for Hardware Security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Vedprakash Mishra, Anshul Jain</a:t>
            </a:r>
          </a:p>
          <a:p>
            <a:r>
              <a:rPr lang="en-US" dirty="0"/>
              <a:t>Intel Corporation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Intel Logo and symbol, meaning, history, PNG, brand">
            <a:extLst>
              <a:ext uri="{FF2B5EF4-FFF2-40B4-BE49-F238E27FC236}">
                <a16:creationId xmlns:a16="http://schemas.microsoft.com/office/drawing/2014/main" id="{041FCF8E-9EDB-0074-4578-7D5C0FD9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5093395"/>
            <a:ext cx="2336800" cy="12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3E3C-ADCA-0A74-C3B0-E5BC6B46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Integrity: FV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1A0D5-29FA-706E-3519-F5F7ECA3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1D683-39D9-BE32-DFA9-A3128F63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EE3668-8446-00C0-7FF8-EB28B69A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9094"/>
            <a:ext cx="109728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To ensure the integrity of a system, it is essential to deploy both functional correctness properties and data correctness measure</a:t>
            </a:r>
          </a:p>
          <a:p>
            <a:pPr algn="just"/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DB25BF-5859-CFB4-9363-A02B799CBA79}"/>
              </a:ext>
            </a:extLst>
          </p:cNvPr>
          <p:cNvSpPr txBox="1"/>
          <p:nvPr/>
        </p:nvSpPr>
        <p:spPr>
          <a:xfrm>
            <a:off x="1066800" y="245512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+mn-lt"/>
              </a:rPr>
              <a:t>Functionality correctness checker</a:t>
            </a:r>
            <a:r>
              <a:rPr lang="en-US" sz="1600" dirty="0">
                <a:latin typeface="+mn-lt"/>
              </a:rPr>
              <a:t>:</a:t>
            </a:r>
          </a:p>
          <a:p>
            <a:pPr algn="just"/>
            <a:r>
              <a:rPr lang="en-US" sz="1600" dirty="0">
                <a:latin typeface="+mn-lt"/>
              </a:rPr>
              <a:t>If the transaction is legal as per decoded attributes and read/write of config register is allowed/read, then only a successful completion should be sent, otherwise unsuccessful completion</a:t>
            </a:r>
          </a:p>
        </p:txBody>
      </p:sp>
      <p:pic>
        <p:nvPicPr>
          <p:cNvPr id="11" name="Graphic 10" descr="Badge 1 outline">
            <a:extLst>
              <a:ext uri="{FF2B5EF4-FFF2-40B4-BE49-F238E27FC236}">
                <a16:creationId xmlns:a16="http://schemas.microsoft.com/office/drawing/2014/main" id="{37C62363-8274-C5C5-B5A4-4DA7CCEB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2590800"/>
            <a:ext cx="457200" cy="457200"/>
          </a:xfrm>
          <a:prstGeom prst="rect">
            <a:avLst/>
          </a:prstGeom>
        </p:spPr>
      </p:pic>
      <p:pic>
        <p:nvPicPr>
          <p:cNvPr id="12" name="Graphic 11" descr="Badge outline">
            <a:extLst>
              <a:ext uri="{FF2B5EF4-FFF2-40B4-BE49-F238E27FC236}">
                <a16:creationId xmlns:a16="http://schemas.microsoft.com/office/drawing/2014/main" id="{8CA36D94-61F2-2F07-2AB0-092B32885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7376" y="2580986"/>
            <a:ext cx="457200" cy="45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67542D-1B38-08CE-44EA-1FE02D3FEAFE}"/>
              </a:ext>
            </a:extLst>
          </p:cNvPr>
          <p:cNvSpPr txBox="1"/>
          <p:nvPr/>
        </p:nvSpPr>
        <p:spPr>
          <a:xfrm>
            <a:off x="6532389" y="2468567"/>
            <a:ext cx="5042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+mn-lt"/>
              </a:rPr>
              <a:t>Data correctness checker</a:t>
            </a:r>
            <a:r>
              <a:rPr lang="en-US" sz="1600" dirty="0">
                <a:latin typeface="+mn-lt"/>
              </a:rPr>
              <a:t>:</a:t>
            </a:r>
          </a:p>
          <a:p>
            <a:pPr algn="just"/>
            <a:r>
              <a:rPr lang="en-US" sz="1600" dirty="0">
                <a:latin typeface="+mn-lt"/>
              </a:rPr>
              <a:t>If config register was read, then completion data sent should match the read data</a:t>
            </a:r>
          </a:p>
          <a:p>
            <a:pPr algn="just"/>
            <a:endParaRPr lang="en-US" sz="1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9E932-F6C4-9DE6-E08F-121D12819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267200"/>
            <a:ext cx="7296789" cy="16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5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410">
            <a:extLst>
              <a:ext uri="{FF2B5EF4-FFF2-40B4-BE49-F238E27FC236}">
                <a16:creationId xmlns:a16="http://schemas.microsoft.com/office/drawing/2014/main" id="{FEC86D74-10CA-B09C-FDB6-9154A6C021D0}"/>
              </a:ext>
            </a:extLst>
          </p:cNvPr>
          <p:cNvSpPr/>
          <p:nvPr/>
        </p:nvSpPr>
        <p:spPr>
          <a:xfrm>
            <a:off x="1219200" y="4583677"/>
            <a:ext cx="10363200" cy="1050446"/>
          </a:xfrm>
          <a:prstGeom prst="roundRect">
            <a:avLst>
              <a:gd name="adj" fmla="val 8744"/>
            </a:avLst>
          </a:prstGeom>
          <a:solidFill>
            <a:srgbClr val="FFFFFF"/>
          </a:solidFill>
          <a:ln>
            <a:noFill/>
          </a:ln>
          <a:effectLst>
            <a:outerShdw blurRad="316160" dist="38100" dir="2700000" algn="tl" rotWithShape="0">
              <a:prstClr val="black">
                <a:alpha val="1342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bIns="137160" numCol="2" spcCol="91440" rtlCol="0" anchor="ctr"/>
          <a:lstStyle/>
          <a:p>
            <a:pPr marL="228600" marR="0" lvl="0" indent="-22860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1B1E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6410">
            <a:extLst>
              <a:ext uri="{FF2B5EF4-FFF2-40B4-BE49-F238E27FC236}">
                <a16:creationId xmlns:a16="http://schemas.microsoft.com/office/drawing/2014/main" id="{FA77CB72-B4D7-62E0-49FD-158D7494FFBD}"/>
              </a:ext>
            </a:extLst>
          </p:cNvPr>
          <p:cNvSpPr/>
          <p:nvPr/>
        </p:nvSpPr>
        <p:spPr>
          <a:xfrm>
            <a:off x="1219200" y="3445217"/>
            <a:ext cx="10363200" cy="1050446"/>
          </a:xfrm>
          <a:prstGeom prst="roundRect">
            <a:avLst>
              <a:gd name="adj" fmla="val 8744"/>
            </a:avLst>
          </a:prstGeom>
          <a:solidFill>
            <a:srgbClr val="FFFFFF"/>
          </a:solidFill>
          <a:ln>
            <a:noFill/>
          </a:ln>
          <a:effectLst>
            <a:outerShdw blurRad="316160" dist="38100" dir="2700000" algn="tl" rotWithShape="0">
              <a:prstClr val="black">
                <a:alpha val="1342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bIns="137160" numCol="2" spcCol="91440" rtlCol="0" anchor="ctr"/>
          <a:lstStyle/>
          <a:p>
            <a:pPr marL="228600" marR="0" lvl="0" indent="-22860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1B1E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 6410">
            <a:extLst>
              <a:ext uri="{FF2B5EF4-FFF2-40B4-BE49-F238E27FC236}">
                <a16:creationId xmlns:a16="http://schemas.microsoft.com/office/drawing/2014/main" id="{0B5CC01D-E381-950E-8D7B-7A63BE065A4D}"/>
              </a:ext>
            </a:extLst>
          </p:cNvPr>
          <p:cNvSpPr/>
          <p:nvPr/>
        </p:nvSpPr>
        <p:spPr>
          <a:xfrm>
            <a:off x="1219200" y="2306757"/>
            <a:ext cx="10363200" cy="1050446"/>
          </a:xfrm>
          <a:prstGeom prst="roundRect">
            <a:avLst>
              <a:gd name="adj" fmla="val 8744"/>
            </a:avLst>
          </a:prstGeom>
          <a:solidFill>
            <a:srgbClr val="FFFFFF"/>
          </a:solidFill>
          <a:ln>
            <a:noFill/>
          </a:ln>
          <a:effectLst>
            <a:outerShdw blurRad="316160" dist="38100" dir="2700000" algn="tl" rotWithShape="0">
              <a:prstClr val="black">
                <a:alpha val="1342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274320" bIns="137160" numCol="2" spcCol="91440" rtlCol="0" anchor="ctr"/>
          <a:lstStyle/>
          <a:p>
            <a:pPr marL="228600" marR="0" lvl="0" indent="-22860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700" b="0" i="1" u="none" strike="noStrike" kern="1200" cap="none" spc="0" normalizeH="0" baseline="0" noProof="0" dirty="0">
              <a:ln>
                <a:noFill/>
              </a:ln>
              <a:solidFill>
                <a:srgbClr val="1B1E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7D4BA-F8A4-534A-A224-9F0D5CBD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Availability: Hang free system (No DoS)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2B686-65E9-D7A5-B8BD-B0FBF407C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Pipeline hang or stuck stages can impact security availability, potentially leading to a denial of service (DoS) attack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D8F79-3A0A-3FC3-38EE-FADE29ED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38525-6041-05B3-644E-C216BE28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E8560-A727-18D3-E2C1-AA7B9A811F4E}"/>
              </a:ext>
            </a:extLst>
          </p:cNvPr>
          <p:cNvSpPr txBox="1"/>
          <p:nvPr/>
        </p:nvSpPr>
        <p:spPr>
          <a:xfrm>
            <a:off x="1676400" y="2438400"/>
            <a:ext cx="967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+mn-lt"/>
            </a:endParaRPr>
          </a:p>
          <a:p>
            <a:r>
              <a:rPr lang="en-US" sz="1600" dirty="0">
                <a:latin typeface="+mn-lt"/>
              </a:rPr>
              <a:t>IP was able to detect that the transaction is corrupt. Should IP discard that transaction or raise an error? </a:t>
            </a:r>
          </a:p>
          <a:p>
            <a:r>
              <a:rPr lang="en-US" sz="1600" b="1" dirty="0">
                <a:latin typeface="+mn-lt"/>
              </a:rPr>
              <a:t>(E.g., Number of flits sent by intruder is incorrect, FSM is stuck waiting for correct number of flits)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endParaRPr lang="en-US" sz="400" dirty="0">
              <a:latin typeface="+mn-lt"/>
            </a:endParaRPr>
          </a:p>
          <a:p>
            <a:r>
              <a:rPr lang="en-US" sz="1600" dirty="0">
                <a:latin typeface="+mn-lt"/>
              </a:rPr>
              <a:t>Corrupted transaction was a non-posted transaction; shouldn’t an unsuccessful completion is required ? </a:t>
            </a:r>
          </a:p>
          <a:p>
            <a:r>
              <a:rPr lang="en-US" sz="1600" b="1" dirty="0">
                <a:latin typeface="+mn-lt"/>
              </a:rPr>
              <a:t>(Non-posted transaction requires completion response, otherwise entire architecture will hang)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r>
              <a:rPr lang="en-US" sz="1600" dirty="0">
                <a:latin typeface="+mn-lt"/>
              </a:rPr>
              <a:t>Let’s say IP sent an unsuccessful completion, but instead of sending one completion response sent two. </a:t>
            </a:r>
          </a:p>
          <a:p>
            <a:r>
              <a:rPr lang="en-US" sz="1600" b="1" dirty="0">
                <a:latin typeface="+mn-lt"/>
              </a:rPr>
              <a:t>(One request-one response)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03D1015-1ED1-BEF5-D749-4650E671A4A7}"/>
              </a:ext>
            </a:extLst>
          </p:cNvPr>
          <p:cNvSpPr>
            <a:spLocks noChangeAspect="1"/>
          </p:cNvSpPr>
          <p:nvPr/>
        </p:nvSpPr>
        <p:spPr>
          <a:xfrm>
            <a:off x="876515" y="2547932"/>
            <a:ext cx="640080" cy="640080"/>
          </a:xfrm>
          <a:prstGeom prst="ellipse">
            <a:avLst/>
          </a:prstGeom>
          <a:gradFill flip="none" rotWithShape="1">
            <a:gsLst>
              <a:gs pos="48000">
                <a:srgbClr val="01B0EF"/>
              </a:gs>
              <a:gs pos="0">
                <a:srgbClr val="1BC99A"/>
              </a:gs>
              <a:gs pos="100000">
                <a:srgbClr val="0C5195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A387EF-78F8-7C4A-F018-860FB67101ED}"/>
              </a:ext>
            </a:extLst>
          </p:cNvPr>
          <p:cNvGrpSpPr/>
          <p:nvPr/>
        </p:nvGrpSpPr>
        <p:grpSpPr>
          <a:xfrm>
            <a:off x="702642" y="2374561"/>
            <a:ext cx="978240" cy="978239"/>
            <a:chOff x="6448718" y="4823925"/>
            <a:chExt cx="978240" cy="97823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4FFC75-3CF3-DA62-9C32-B04D482DF72A}"/>
                </a:ext>
              </a:extLst>
            </p:cNvPr>
            <p:cNvSpPr/>
            <p:nvPr/>
          </p:nvSpPr>
          <p:spPr>
            <a:xfrm rot="20527623">
              <a:off x="6448718" y="4823925"/>
              <a:ext cx="978240" cy="978239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rgbClr val="06FBBA">
                      <a:alpha val="5000"/>
                    </a:srgbClr>
                  </a:gs>
                  <a:gs pos="50000">
                    <a:srgbClr val="01B0EF">
                      <a:alpha val="15000"/>
                    </a:srgbClr>
                  </a:gs>
                  <a:gs pos="100000">
                    <a:srgbClr val="0C5195">
                      <a:alpha val="2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lIns="0" rIns="18288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C380DF-764E-E232-E37D-30C3976645CD}"/>
                </a:ext>
              </a:extLst>
            </p:cNvPr>
            <p:cNvSpPr/>
            <p:nvPr/>
          </p:nvSpPr>
          <p:spPr>
            <a:xfrm rot="20527623">
              <a:off x="6522294" y="4897502"/>
              <a:ext cx="831087" cy="831086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rgbClr val="06FBBA">
                      <a:alpha val="25000"/>
                    </a:srgbClr>
                  </a:gs>
                  <a:gs pos="50000">
                    <a:srgbClr val="01B0EF">
                      <a:alpha val="35000"/>
                    </a:srgbClr>
                  </a:gs>
                  <a:gs pos="100000">
                    <a:srgbClr val="0C5195">
                      <a:alpha val="5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lIns="0" rIns="18288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5">
            <a:extLst>
              <a:ext uri="{FF2B5EF4-FFF2-40B4-BE49-F238E27FC236}">
                <a16:creationId xmlns:a16="http://schemas.microsoft.com/office/drawing/2014/main" id="{C2AAD7E8-0953-8D20-B53D-B25E237D2845}"/>
              </a:ext>
            </a:extLst>
          </p:cNvPr>
          <p:cNvSpPr>
            <a:spLocks noChangeAspect="1"/>
          </p:cNvSpPr>
          <p:nvPr/>
        </p:nvSpPr>
        <p:spPr>
          <a:xfrm>
            <a:off x="896970" y="3665041"/>
            <a:ext cx="640080" cy="640080"/>
          </a:xfrm>
          <a:prstGeom prst="ellipse">
            <a:avLst/>
          </a:prstGeom>
          <a:gradFill flip="none" rotWithShape="1">
            <a:gsLst>
              <a:gs pos="48000">
                <a:srgbClr val="01B0EF"/>
              </a:gs>
              <a:gs pos="0">
                <a:srgbClr val="1BC99A"/>
              </a:gs>
              <a:gs pos="100000">
                <a:srgbClr val="0C5195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9097B3-6BE8-D885-AEA6-A2073F1A3F2C}"/>
              </a:ext>
            </a:extLst>
          </p:cNvPr>
          <p:cNvGrpSpPr/>
          <p:nvPr/>
        </p:nvGrpSpPr>
        <p:grpSpPr>
          <a:xfrm>
            <a:off x="723097" y="3491670"/>
            <a:ext cx="978240" cy="978239"/>
            <a:chOff x="6448718" y="4823925"/>
            <a:chExt cx="978240" cy="97823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1AE8E2-77F1-73FB-56AE-4FCFA10EFDD2}"/>
                </a:ext>
              </a:extLst>
            </p:cNvPr>
            <p:cNvSpPr/>
            <p:nvPr/>
          </p:nvSpPr>
          <p:spPr>
            <a:xfrm rot="20527623">
              <a:off x="6448718" y="4823925"/>
              <a:ext cx="978240" cy="978239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rgbClr val="06FBBA">
                      <a:alpha val="5000"/>
                    </a:srgbClr>
                  </a:gs>
                  <a:gs pos="50000">
                    <a:srgbClr val="01B0EF">
                      <a:alpha val="15000"/>
                    </a:srgbClr>
                  </a:gs>
                  <a:gs pos="100000">
                    <a:srgbClr val="0C5195">
                      <a:alpha val="2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lIns="0" rIns="18288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5ACF0A-A5AD-2205-DD47-09D0EAD54679}"/>
                </a:ext>
              </a:extLst>
            </p:cNvPr>
            <p:cNvSpPr/>
            <p:nvPr/>
          </p:nvSpPr>
          <p:spPr>
            <a:xfrm rot="20527623">
              <a:off x="6522294" y="4897502"/>
              <a:ext cx="831087" cy="831086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rgbClr val="06FBBA">
                      <a:alpha val="25000"/>
                    </a:srgbClr>
                  </a:gs>
                  <a:gs pos="50000">
                    <a:srgbClr val="01B0EF">
                      <a:alpha val="35000"/>
                    </a:srgbClr>
                  </a:gs>
                  <a:gs pos="100000">
                    <a:srgbClr val="0C5195">
                      <a:alpha val="5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lIns="0" rIns="18288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Rectangle 5">
            <a:extLst>
              <a:ext uri="{FF2B5EF4-FFF2-40B4-BE49-F238E27FC236}">
                <a16:creationId xmlns:a16="http://schemas.microsoft.com/office/drawing/2014/main" id="{EAEAF6BC-200B-9173-511A-3A077CF17869}"/>
              </a:ext>
            </a:extLst>
          </p:cNvPr>
          <p:cNvSpPr>
            <a:spLocks noChangeAspect="1"/>
          </p:cNvSpPr>
          <p:nvPr/>
        </p:nvSpPr>
        <p:spPr>
          <a:xfrm>
            <a:off x="872033" y="4769790"/>
            <a:ext cx="640080" cy="640080"/>
          </a:xfrm>
          <a:prstGeom prst="ellipse">
            <a:avLst/>
          </a:prstGeom>
          <a:gradFill flip="none" rotWithShape="1">
            <a:gsLst>
              <a:gs pos="48000">
                <a:srgbClr val="01B0EF"/>
              </a:gs>
              <a:gs pos="0">
                <a:srgbClr val="1BC99A"/>
              </a:gs>
              <a:gs pos="100000">
                <a:srgbClr val="0C5195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45720" tIns="0" rIns="4572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9DC909-4954-E062-693A-8FA6DFECEF0B}"/>
              </a:ext>
            </a:extLst>
          </p:cNvPr>
          <p:cNvGrpSpPr/>
          <p:nvPr/>
        </p:nvGrpSpPr>
        <p:grpSpPr>
          <a:xfrm>
            <a:off x="698160" y="4596419"/>
            <a:ext cx="978240" cy="978239"/>
            <a:chOff x="6448718" y="4823925"/>
            <a:chExt cx="978240" cy="97823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C8A0DB-90AB-439D-E1CE-857176DB0294}"/>
                </a:ext>
              </a:extLst>
            </p:cNvPr>
            <p:cNvSpPr/>
            <p:nvPr/>
          </p:nvSpPr>
          <p:spPr>
            <a:xfrm rot="20527623">
              <a:off x="6448718" y="4823925"/>
              <a:ext cx="978240" cy="978239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rgbClr val="06FBBA">
                      <a:alpha val="5000"/>
                    </a:srgbClr>
                  </a:gs>
                  <a:gs pos="50000">
                    <a:srgbClr val="01B0EF">
                      <a:alpha val="15000"/>
                    </a:srgbClr>
                  </a:gs>
                  <a:gs pos="100000">
                    <a:srgbClr val="0C5195">
                      <a:alpha val="2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lIns="0" rIns="18288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16B1B8-7F53-9ABB-3414-BF85AF0D4901}"/>
                </a:ext>
              </a:extLst>
            </p:cNvPr>
            <p:cNvSpPr/>
            <p:nvPr/>
          </p:nvSpPr>
          <p:spPr>
            <a:xfrm rot="20527623">
              <a:off x="6522294" y="4897502"/>
              <a:ext cx="831087" cy="831086"/>
            </a:xfrm>
            <a:prstGeom prst="ellipse">
              <a:avLst/>
            </a:prstGeom>
            <a:noFill/>
            <a:ln w="6350" cap="flat" cmpd="sng" algn="ctr">
              <a:gradFill>
                <a:gsLst>
                  <a:gs pos="0">
                    <a:srgbClr val="06FBBA">
                      <a:alpha val="25000"/>
                    </a:srgbClr>
                  </a:gs>
                  <a:gs pos="50000">
                    <a:srgbClr val="01B0EF">
                      <a:alpha val="35000"/>
                    </a:srgbClr>
                  </a:gs>
                  <a:gs pos="100000">
                    <a:srgbClr val="0C5195">
                      <a:alpha val="5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lIns="0" rIns="182880" rtlCol="0" anchor="ctr"/>
            <a:lstStyle/>
            <a:p>
              <a:pPr marL="0" marR="0" lvl="0" indent="0" algn="ctr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F5F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30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046F-B857-5639-92D8-7F4A602B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Availability: FV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5F24F-8CB5-FA40-1ABA-51E2588F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DCB34-0F9F-9ADB-ACA2-ACBCA7E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21756-D737-CE0F-06B8-4A6D904A447C}"/>
              </a:ext>
            </a:extLst>
          </p:cNvPr>
          <p:cNvSpPr txBox="1"/>
          <p:nvPr/>
        </p:nvSpPr>
        <p:spPr>
          <a:xfrm>
            <a:off x="1066800" y="2390369"/>
            <a:ext cx="388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b="1" dirty="0">
                <a:latin typeface="+mn-lt"/>
              </a:rPr>
              <a:t>Safety and Correctness </a:t>
            </a:r>
            <a:r>
              <a:rPr lang="en-US" sz="1600" dirty="0">
                <a:latin typeface="+mn-lt"/>
              </a:rPr>
              <a:t>: If an illegal transaction is received then unsuccessful completion corresponding to this transaction should be sent out within finite number of cycles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b="1" dirty="0">
                <a:latin typeface="+mn-lt"/>
              </a:rPr>
              <a:t>Spuriousness</a:t>
            </a:r>
            <a:r>
              <a:rPr lang="en-US" sz="1600" dirty="0">
                <a:latin typeface="+mn-lt"/>
              </a:rPr>
              <a:t>: Number of completion responses sent should never be more than number of non-posted request received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C1896C-CBB7-D1E9-6A81-E232C2B8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11085"/>
            <a:ext cx="5870317" cy="1534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287DC-DA23-1A2F-51E3-7DBC3BECD64E}"/>
              </a:ext>
            </a:extLst>
          </p:cNvPr>
          <p:cNvSpPr txBox="1"/>
          <p:nvPr/>
        </p:nvSpPr>
        <p:spPr>
          <a:xfrm>
            <a:off x="548412" y="1372533"/>
            <a:ext cx="1059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FV can also be used to detect potential pipeline hangs and ensure the correctness of the </a:t>
            </a:r>
          </a:p>
          <a:p>
            <a:pPr algn="just"/>
            <a:r>
              <a:rPr lang="en-US" sz="2000" dirty="0"/>
              <a:t>pipeline design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5112CEA2-69F9-368D-5664-54D4DF622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483" y="2743200"/>
            <a:ext cx="457200" cy="457200"/>
          </a:xfrm>
          <a:prstGeom prst="rect">
            <a:avLst/>
          </a:prstGeom>
        </p:spPr>
      </p:pic>
      <p:pic>
        <p:nvPicPr>
          <p:cNvPr id="11" name="Graphic 10" descr="Badge outline">
            <a:extLst>
              <a:ext uri="{FF2B5EF4-FFF2-40B4-BE49-F238E27FC236}">
                <a16:creationId xmlns:a16="http://schemas.microsoft.com/office/drawing/2014/main" id="{2D7DB0CA-171B-C740-6027-2118FCB9D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483" y="4419600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079607-4DE7-9760-A76E-D34F54CD1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325" y="4180223"/>
            <a:ext cx="5901439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C8B1-983E-9716-42E6-ABC0CB2E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Design Details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4D0B36-C7F0-AFBB-3601-8BA8578E16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230270"/>
            <a:ext cx="7527612" cy="121009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C7AFB-50FD-F833-1078-27255FAD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F085E-BB9D-4410-09F4-CD63C168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6F091-24A8-82FC-211D-F5D2E93DDEBA}"/>
              </a:ext>
            </a:extLst>
          </p:cNvPr>
          <p:cNvSpPr txBox="1"/>
          <p:nvPr/>
        </p:nvSpPr>
        <p:spPr>
          <a:xfrm>
            <a:off x="596900" y="1227346"/>
            <a:ext cx="10680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IP is responsible for integrating different subsystem IPs in a System-on-Chip (SOC) and providing a unified modular interface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It manages interactions with subsystem IPs for power and reset management purposes, directing transactions to the corresponding power manager or reset handler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IP also routes transactions related to config registers and static registers to the appropriate modules for configuration and control of settings within the subsystem IPs</a:t>
            </a:r>
          </a:p>
        </p:txBody>
      </p:sp>
    </p:spTree>
    <p:extLst>
      <p:ext uri="{BB962C8B-B14F-4D97-AF65-F5344CB8AC3E}">
        <p14:creationId xmlns:p14="http://schemas.microsoft.com/office/powerpoint/2010/main" val="242271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A0A89B-7953-FD65-467C-BEA55190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Bug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3F02-F04C-D37D-15B2-55D44C04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5FB6-BAB1-F843-F7AE-DB3B520C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29FE2-83E0-A6F6-ECBE-EB7238EA6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6" y="2057400"/>
            <a:ext cx="4996544" cy="3466305"/>
          </a:xfrm>
          <a:prstGeom prst="rect">
            <a:avLst/>
          </a:prstGeom>
          <a:noFill/>
        </p:spPr>
      </p:pic>
      <p:sp>
        <p:nvSpPr>
          <p:cNvPr id="2" name="Line">
            <a:extLst>
              <a:ext uri="{FF2B5EF4-FFF2-40B4-BE49-F238E27FC236}">
                <a16:creationId xmlns:a16="http://schemas.microsoft.com/office/drawing/2014/main" id="{D5597538-6212-8FC4-6883-74EFCD07AA55}"/>
              </a:ext>
            </a:extLst>
          </p:cNvPr>
          <p:cNvSpPr/>
          <p:nvPr/>
        </p:nvSpPr>
        <p:spPr>
          <a:xfrm>
            <a:off x="732498" y="1796378"/>
            <a:ext cx="1216300" cy="1028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6" extrusionOk="0">
                <a:moveTo>
                  <a:pt x="0" y="0"/>
                </a:moveTo>
                <a:lnTo>
                  <a:pt x="0" y="12415"/>
                </a:lnTo>
                <a:cubicBezTo>
                  <a:pt x="0" y="13809"/>
                  <a:pt x="648" y="15139"/>
                  <a:pt x="1674" y="15836"/>
                </a:cubicBezTo>
                <a:lnTo>
                  <a:pt x="9126" y="20903"/>
                </a:lnTo>
                <a:cubicBezTo>
                  <a:pt x="10152" y="21600"/>
                  <a:pt x="11448" y="21600"/>
                  <a:pt x="12474" y="20903"/>
                </a:cubicBezTo>
                <a:lnTo>
                  <a:pt x="19926" y="15836"/>
                </a:lnTo>
                <a:cubicBezTo>
                  <a:pt x="20952" y="15139"/>
                  <a:pt x="21600" y="13809"/>
                  <a:pt x="21600" y="12415"/>
                </a:cubicBezTo>
                <a:lnTo>
                  <a:pt x="21600" y="0"/>
                </a:ln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2E03C50C-CCFD-8A51-7109-6E91D040E2E4}"/>
              </a:ext>
            </a:extLst>
          </p:cNvPr>
          <p:cNvSpPr/>
          <p:nvPr/>
        </p:nvSpPr>
        <p:spPr>
          <a:xfrm>
            <a:off x="732498" y="3225532"/>
            <a:ext cx="1216300" cy="1351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6" extrusionOk="0">
                <a:moveTo>
                  <a:pt x="21600" y="14508"/>
                </a:moveTo>
                <a:lnTo>
                  <a:pt x="21600" y="6828"/>
                </a:lnTo>
                <a:cubicBezTo>
                  <a:pt x="21600" y="5772"/>
                  <a:pt x="20952" y="4764"/>
                  <a:pt x="19926" y="4236"/>
                </a:cubicBezTo>
                <a:lnTo>
                  <a:pt x="12474" y="396"/>
                </a:lnTo>
                <a:cubicBezTo>
                  <a:pt x="11448" y="-132"/>
                  <a:pt x="10152" y="-132"/>
                  <a:pt x="9126" y="396"/>
                </a:cubicBezTo>
                <a:lnTo>
                  <a:pt x="1674" y="4236"/>
                </a:lnTo>
                <a:cubicBezTo>
                  <a:pt x="648" y="4764"/>
                  <a:pt x="0" y="5772"/>
                  <a:pt x="0" y="6828"/>
                </a:cubicBezTo>
                <a:lnTo>
                  <a:pt x="0" y="14508"/>
                </a:lnTo>
                <a:cubicBezTo>
                  <a:pt x="0" y="15564"/>
                  <a:pt x="648" y="16572"/>
                  <a:pt x="1674" y="17100"/>
                </a:cubicBezTo>
                <a:lnTo>
                  <a:pt x="9126" y="20940"/>
                </a:lnTo>
                <a:cubicBezTo>
                  <a:pt x="10152" y="21468"/>
                  <a:pt x="11448" y="21468"/>
                  <a:pt x="12474" y="20940"/>
                </a:cubicBezTo>
                <a:lnTo>
                  <a:pt x="19926" y="17100"/>
                </a:lnTo>
                <a:cubicBezTo>
                  <a:pt x="20952" y="16572"/>
                  <a:pt x="21600" y="15564"/>
                  <a:pt x="21600" y="14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C0B1B1D2-C9C4-D543-DB66-A85AE664308D}"/>
              </a:ext>
            </a:extLst>
          </p:cNvPr>
          <p:cNvSpPr/>
          <p:nvPr/>
        </p:nvSpPr>
        <p:spPr>
          <a:xfrm>
            <a:off x="732498" y="4989167"/>
            <a:ext cx="1216300" cy="1028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6" extrusionOk="0">
                <a:moveTo>
                  <a:pt x="21600" y="21426"/>
                </a:moveTo>
                <a:lnTo>
                  <a:pt x="21600" y="9011"/>
                </a:lnTo>
                <a:cubicBezTo>
                  <a:pt x="21600" y="7617"/>
                  <a:pt x="20952" y="6287"/>
                  <a:pt x="19926" y="5590"/>
                </a:cubicBezTo>
                <a:lnTo>
                  <a:pt x="12474" y="523"/>
                </a:lnTo>
                <a:cubicBezTo>
                  <a:pt x="11448" y="-174"/>
                  <a:pt x="10152" y="-174"/>
                  <a:pt x="9126" y="523"/>
                </a:cubicBezTo>
                <a:lnTo>
                  <a:pt x="1674" y="5590"/>
                </a:lnTo>
                <a:cubicBezTo>
                  <a:pt x="648" y="6287"/>
                  <a:pt x="0" y="7617"/>
                  <a:pt x="0" y="9011"/>
                </a:cubicBezTo>
                <a:lnTo>
                  <a:pt x="0" y="21426"/>
                </a:ln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52A8B87-8BE1-CDA7-E144-4B8B49BA6CF4}"/>
              </a:ext>
            </a:extLst>
          </p:cNvPr>
          <p:cNvSpPr/>
          <p:nvPr/>
        </p:nvSpPr>
        <p:spPr>
          <a:xfrm>
            <a:off x="487717" y="1705157"/>
            <a:ext cx="1705863" cy="4390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30" y="19207"/>
                </a:moveTo>
                <a:lnTo>
                  <a:pt x="20830" y="18010"/>
                </a:lnTo>
                <a:cubicBezTo>
                  <a:pt x="20830" y="17397"/>
                  <a:pt x="19983" y="16813"/>
                  <a:pt x="18597" y="16514"/>
                </a:cubicBezTo>
                <a:lnTo>
                  <a:pt x="3581" y="13148"/>
                </a:lnTo>
                <a:cubicBezTo>
                  <a:pt x="2580" y="12924"/>
                  <a:pt x="1925" y="12490"/>
                  <a:pt x="1925" y="12042"/>
                </a:cubicBezTo>
                <a:lnTo>
                  <a:pt x="1925" y="11264"/>
                </a:lnTo>
                <a:cubicBezTo>
                  <a:pt x="2387" y="11174"/>
                  <a:pt x="2695" y="10994"/>
                  <a:pt x="2695" y="10800"/>
                </a:cubicBezTo>
                <a:cubicBezTo>
                  <a:pt x="2695" y="10606"/>
                  <a:pt x="2387" y="10411"/>
                  <a:pt x="1925" y="10336"/>
                </a:cubicBezTo>
                <a:lnTo>
                  <a:pt x="1925" y="9558"/>
                </a:lnTo>
                <a:cubicBezTo>
                  <a:pt x="1925" y="9110"/>
                  <a:pt x="2541" y="8676"/>
                  <a:pt x="3581" y="8452"/>
                </a:cubicBezTo>
                <a:lnTo>
                  <a:pt x="18597" y="5086"/>
                </a:lnTo>
                <a:cubicBezTo>
                  <a:pt x="19983" y="4772"/>
                  <a:pt x="20830" y="4203"/>
                  <a:pt x="20830" y="3590"/>
                </a:cubicBezTo>
                <a:lnTo>
                  <a:pt x="20830" y="2393"/>
                </a:lnTo>
                <a:cubicBezTo>
                  <a:pt x="21292" y="2304"/>
                  <a:pt x="21600" y="2124"/>
                  <a:pt x="21600" y="1930"/>
                </a:cubicBezTo>
                <a:cubicBezTo>
                  <a:pt x="21600" y="1735"/>
                  <a:pt x="21292" y="1541"/>
                  <a:pt x="20830" y="1466"/>
                </a:cubicBezTo>
                <a:lnTo>
                  <a:pt x="20830" y="224"/>
                </a:lnTo>
                <a:cubicBezTo>
                  <a:pt x="20830" y="105"/>
                  <a:pt x="20560" y="0"/>
                  <a:pt x="20252" y="0"/>
                </a:cubicBezTo>
                <a:cubicBezTo>
                  <a:pt x="19944" y="0"/>
                  <a:pt x="19675" y="105"/>
                  <a:pt x="19675" y="224"/>
                </a:cubicBezTo>
                <a:lnTo>
                  <a:pt x="19675" y="1466"/>
                </a:lnTo>
                <a:cubicBezTo>
                  <a:pt x="19213" y="1556"/>
                  <a:pt x="18905" y="1735"/>
                  <a:pt x="18905" y="1930"/>
                </a:cubicBezTo>
                <a:cubicBezTo>
                  <a:pt x="18905" y="2124"/>
                  <a:pt x="19213" y="2319"/>
                  <a:pt x="19675" y="2393"/>
                </a:cubicBezTo>
                <a:lnTo>
                  <a:pt x="19675" y="3590"/>
                </a:lnTo>
                <a:cubicBezTo>
                  <a:pt x="19675" y="4039"/>
                  <a:pt x="19059" y="4473"/>
                  <a:pt x="18019" y="4697"/>
                </a:cubicBezTo>
                <a:lnTo>
                  <a:pt x="3003" y="8063"/>
                </a:lnTo>
                <a:cubicBezTo>
                  <a:pt x="1617" y="8377"/>
                  <a:pt x="770" y="8945"/>
                  <a:pt x="770" y="9558"/>
                </a:cubicBezTo>
                <a:lnTo>
                  <a:pt x="770" y="10336"/>
                </a:lnTo>
                <a:cubicBezTo>
                  <a:pt x="308" y="10426"/>
                  <a:pt x="0" y="10606"/>
                  <a:pt x="0" y="10800"/>
                </a:cubicBezTo>
                <a:cubicBezTo>
                  <a:pt x="0" y="10994"/>
                  <a:pt x="308" y="11189"/>
                  <a:pt x="770" y="11264"/>
                </a:cubicBezTo>
                <a:lnTo>
                  <a:pt x="770" y="12042"/>
                </a:lnTo>
                <a:cubicBezTo>
                  <a:pt x="770" y="12655"/>
                  <a:pt x="1617" y="13238"/>
                  <a:pt x="3003" y="13537"/>
                </a:cubicBezTo>
                <a:lnTo>
                  <a:pt x="18019" y="16903"/>
                </a:lnTo>
                <a:cubicBezTo>
                  <a:pt x="19020" y="17127"/>
                  <a:pt x="19675" y="17561"/>
                  <a:pt x="19675" y="18010"/>
                </a:cubicBezTo>
                <a:lnTo>
                  <a:pt x="19675" y="19207"/>
                </a:lnTo>
                <a:cubicBezTo>
                  <a:pt x="19213" y="19296"/>
                  <a:pt x="18905" y="19476"/>
                  <a:pt x="18905" y="19670"/>
                </a:cubicBezTo>
                <a:cubicBezTo>
                  <a:pt x="18905" y="19865"/>
                  <a:pt x="19213" y="20059"/>
                  <a:pt x="19675" y="20134"/>
                </a:cubicBezTo>
                <a:lnTo>
                  <a:pt x="19675" y="21376"/>
                </a:lnTo>
                <a:cubicBezTo>
                  <a:pt x="19675" y="21495"/>
                  <a:pt x="19944" y="21600"/>
                  <a:pt x="20252" y="21600"/>
                </a:cubicBezTo>
                <a:cubicBezTo>
                  <a:pt x="20560" y="21600"/>
                  <a:pt x="20830" y="21495"/>
                  <a:pt x="20830" y="21376"/>
                </a:cubicBezTo>
                <a:lnTo>
                  <a:pt x="20830" y="20134"/>
                </a:lnTo>
                <a:cubicBezTo>
                  <a:pt x="21292" y="20044"/>
                  <a:pt x="21600" y="19865"/>
                  <a:pt x="21600" y="19670"/>
                </a:cubicBezTo>
                <a:cubicBezTo>
                  <a:pt x="21600" y="19476"/>
                  <a:pt x="21253" y="19281"/>
                  <a:pt x="20830" y="19207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3067157C-E2BC-3346-DD4D-18D7AF9616E1}"/>
              </a:ext>
            </a:extLst>
          </p:cNvPr>
          <p:cNvSpPr/>
          <p:nvPr/>
        </p:nvSpPr>
        <p:spPr>
          <a:xfrm>
            <a:off x="487717" y="1705157"/>
            <a:ext cx="1705863" cy="4390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0591"/>
                  <a:pt x="21292" y="10411"/>
                  <a:pt x="20830" y="10336"/>
                </a:cubicBezTo>
                <a:lnTo>
                  <a:pt x="20830" y="9558"/>
                </a:lnTo>
                <a:cubicBezTo>
                  <a:pt x="20830" y="8945"/>
                  <a:pt x="19983" y="8362"/>
                  <a:pt x="18597" y="8063"/>
                </a:cubicBezTo>
                <a:lnTo>
                  <a:pt x="3581" y="4697"/>
                </a:lnTo>
                <a:cubicBezTo>
                  <a:pt x="2580" y="4473"/>
                  <a:pt x="1925" y="4039"/>
                  <a:pt x="1925" y="3590"/>
                </a:cubicBezTo>
                <a:lnTo>
                  <a:pt x="1925" y="2393"/>
                </a:lnTo>
                <a:cubicBezTo>
                  <a:pt x="2387" y="2304"/>
                  <a:pt x="2695" y="2124"/>
                  <a:pt x="2695" y="1930"/>
                </a:cubicBezTo>
                <a:cubicBezTo>
                  <a:pt x="2695" y="1735"/>
                  <a:pt x="2387" y="1541"/>
                  <a:pt x="1925" y="1466"/>
                </a:cubicBezTo>
                <a:lnTo>
                  <a:pt x="1925" y="224"/>
                </a:lnTo>
                <a:cubicBezTo>
                  <a:pt x="1925" y="105"/>
                  <a:pt x="1656" y="0"/>
                  <a:pt x="1348" y="0"/>
                </a:cubicBezTo>
                <a:cubicBezTo>
                  <a:pt x="1040" y="0"/>
                  <a:pt x="770" y="105"/>
                  <a:pt x="770" y="224"/>
                </a:cubicBezTo>
                <a:lnTo>
                  <a:pt x="770" y="1466"/>
                </a:lnTo>
                <a:cubicBezTo>
                  <a:pt x="308" y="1556"/>
                  <a:pt x="0" y="1735"/>
                  <a:pt x="0" y="1930"/>
                </a:cubicBezTo>
                <a:cubicBezTo>
                  <a:pt x="0" y="2124"/>
                  <a:pt x="308" y="2319"/>
                  <a:pt x="770" y="2393"/>
                </a:cubicBezTo>
                <a:lnTo>
                  <a:pt x="770" y="3590"/>
                </a:lnTo>
                <a:cubicBezTo>
                  <a:pt x="770" y="4203"/>
                  <a:pt x="1617" y="4787"/>
                  <a:pt x="3003" y="5086"/>
                </a:cubicBezTo>
                <a:lnTo>
                  <a:pt x="18019" y="8452"/>
                </a:lnTo>
                <a:cubicBezTo>
                  <a:pt x="19020" y="8676"/>
                  <a:pt x="19675" y="9110"/>
                  <a:pt x="19675" y="9558"/>
                </a:cubicBezTo>
                <a:lnTo>
                  <a:pt x="19675" y="10336"/>
                </a:lnTo>
                <a:cubicBezTo>
                  <a:pt x="19213" y="10426"/>
                  <a:pt x="18905" y="10606"/>
                  <a:pt x="18905" y="10800"/>
                </a:cubicBezTo>
                <a:cubicBezTo>
                  <a:pt x="18905" y="10994"/>
                  <a:pt x="19213" y="11189"/>
                  <a:pt x="19675" y="11264"/>
                </a:cubicBezTo>
                <a:lnTo>
                  <a:pt x="19675" y="12042"/>
                </a:lnTo>
                <a:cubicBezTo>
                  <a:pt x="19675" y="12490"/>
                  <a:pt x="19059" y="12924"/>
                  <a:pt x="18019" y="13148"/>
                </a:cubicBezTo>
                <a:lnTo>
                  <a:pt x="3003" y="16514"/>
                </a:lnTo>
                <a:cubicBezTo>
                  <a:pt x="1617" y="16828"/>
                  <a:pt x="770" y="17397"/>
                  <a:pt x="770" y="18010"/>
                </a:cubicBezTo>
                <a:lnTo>
                  <a:pt x="770" y="19207"/>
                </a:lnTo>
                <a:cubicBezTo>
                  <a:pt x="308" y="19296"/>
                  <a:pt x="0" y="19476"/>
                  <a:pt x="0" y="19670"/>
                </a:cubicBezTo>
                <a:cubicBezTo>
                  <a:pt x="0" y="19865"/>
                  <a:pt x="308" y="20059"/>
                  <a:pt x="770" y="20134"/>
                </a:cubicBezTo>
                <a:lnTo>
                  <a:pt x="770" y="21376"/>
                </a:lnTo>
                <a:cubicBezTo>
                  <a:pt x="770" y="21495"/>
                  <a:pt x="1040" y="21600"/>
                  <a:pt x="1348" y="21600"/>
                </a:cubicBezTo>
                <a:cubicBezTo>
                  <a:pt x="1656" y="21600"/>
                  <a:pt x="1925" y="21495"/>
                  <a:pt x="1925" y="21376"/>
                </a:cubicBezTo>
                <a:lnTo>
                  <a:pt x="1925" y="20134"/>
                </a:lnTo>
                <a:cubicBezTo>
                  <a:pt x="2387" y="20044"/>
                  <a:pt x="2695" y="19865"/>
                  <a:pt x="2695" y="19670"/>
                </a:cubicBezTo>
                <a:cubicBezTo>
                  <a:pt x="2695" y="19476"/>
                  <a:pt x="2387" y="19281"/>
                  <a:pt x="1925" y="19207"/>
                </a:cubicBezTo>
                <a:lnTo>
                  <a:pt x="1925" y="18010"/>
                </a:lnTo>
                <a:cubicBezTo>
                  <a:pt x="1925" y="17561"/>
                  <a:pt x="2541" y="17127"/>
                  <a:pt x="3581" y="16903"/>
                </a:cubicBezTo>
                <a:lnTo>
                  <a:pt x="18597" y="13537"/>
                </a:lnTo>
                <a:cubicBezTo>
                  <a:pt x="19983" y="13223"/>
                  <a:pt x="20830" y="12655"/>
                  <a:pt x="20830" y="12042"/>
                </a:cubicBezTo>
                <a:lnTo>
                  <a:pt x="20830" y="11264"/>
                </a:lnTo>
                <a:cubicBezTo>
                  <a:pt x="21292" y="11189"/>
                  <a:pt x="21600" y="11009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227CD38-6ECC-0068-C1C2-B47DD89D4C3A}"/>
              </a:ext>
            </a:extLst>
          </p:cNvPr>
          <p:cNvSpPr txBox="1"/>
          <p:nvPr/>
        </p:nvSpPr>
        <p:spPr>
          <a:xfrm>
            <a:off x="1039925" y="2246865"/>
            <a:ext cx="60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0CBBA13-ACA5-D560-7F28-BF5AD37EF6F7}"/>
              </a:ext>
            </a:extLst>
          </p:cNvPr>
          <p:cNvSpPr txBox="1"/>
          <p:nvPr/>
        </p:nvSpPr>
        <p:spPr>
          <a:xfrm>
            <a:off x="1039925" y="3225642"/>
            <a:ext cx="60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B493FAF-C6B3-BA34-54D6-D339119CCEE0}"/>
              </a:ext>
            </a:extLst>
          </p:cNvPr>
          <p:cNvSpPr txBox="1"/>
          <p:nvPr/>
        </p:nvSpPr>
        <p:spPr>
          <a:xfrm>
            <a:off x="1039925" y="4989168"/>
            <a:ext cx="60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B9E3C08B-DA58-3DF4-0037-5B780E1E05BE}"/>
              </a:ext>
            </a:extLst>
          </p:cNvPr>
          <p:cNvSpPr txBox="1"/>
          <p:nvPr/>
        </p:nvSpPr>
        <p:spPr>
          <a:xfrm>
            <a:off x="762000" y="1769382"/>
            <a:ext cx="10868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Correct Decoding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62E0BF7B-7E64-D0AF-CE58-372C3C06DE85}"/>
              </a:ext>
            </a:extLst>
          </p:cNvPr>
          <p:cNvSpPr txBox="1"/>
          <p:nvPr/>
        </p:nvSpPr>
        <p:spPr>
          <a:xfrm>
            <a:off x="855930" y="3743863"/>
            <a:ext cx="96943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Zero</a:t>
            </a:r>
          </a:p>
          <a:p>
            <a:pPr algn="ctr"/>
            <a:r>
              <a:rPr lang="en-US" sz="1600" b="1" dirty="0"/>
              <a:t>Credits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CE8F074F-1C06-2B0D-E7A8-9EF3DAE8477D}"/>
              </a:ext>
            </a:extLst>
          </p:cNvPr>
          <p:cNvSpPr txBox="1"/>
          <p:nvPr/>
        </p:nvSpPr>
        <p:spPr>
          <a:xfrm>
            <a:off x="794213" y="5414956"/>
            <a:ext cx="10928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Incorrect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952873-9B2D-7908-7596-FFBDB101C79F}"/>
              </a:ext>
            </a:extLst>
          </p:cNvPr>
          <p:cNvSpPr txBox="1"/>
          <p:nvPr/>
        </p:nvSpPr>
        <p:spPr>
          <a:xfrm>
            <a:off x="2287421" y="1980096"/>
            <a:ext cx="4204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Non-posted request received first, had successful access of CSR. Corrupted post was correctly decoded, and an error was flagged</a:t>
            </a:r>
          </a:p>
          <a:p>
            <a:pPr algn="just"/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CB6AF-593A-032B-30CB-7DEC8031038F}"/>
              </a:ext>
            </a:extLst>
          </p:cNvPr>
          <p:cNvSpPr txBox="1"/>
          <p:nvPr/>
        </p:nvSpPr>
        <p:spPr>
          <a:xfrm>
            <a:off x="2256225" y="3410078"/>
            <a:ext cx="4204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Completion response corresponding to the non-posted request was not asserted due to the unavailability of credits</a:t>
            </a:r>
          </a:p>
          <a:p>
            <a:pPr algn="just"/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73412-8F47-EF43-93E1-8F5C914F4874}"/>
              </a:ext>
            </a:extLst>
          </p:cNvPr>
          <p:cNvSpPr txBox="1"/>
          <p:nvPr/>
        </p:nvSpPr>
        <p:spPr>
          <a:xfrm>
            <a:off x="2273224" y="5047778"/>
            <a:ext cx="429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Successful field got de-asserted because of the posted error when credits became available and incorrect completion response got reported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A3CB19-3CA8-36B5-E0F3-28C34C92F872}"/>
              </a:ext>
            </a:extLst>
          </p:cNvPr>
          <p:cNvSpPr txBox="1"/>
          <p:nvPr/>
        </p:nvSpPr>
        <p:spPr>
          <a:xfrm>
            <a:off x="6766697" y="1535668"/>
            <a:ext cx="473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CF"/>
                </a:highlight>
                <a:latin typeface="+mn-lt"/>
              </a:rPr>
              <a:t>Manipulation-of-service bug caught through FPV</a:t>
            </a:r>
          </a:p>
        </p:txBody>
      </p:sp>
    </p:spTree>
    <p:extLst>
      <p:ext uri="{BB962C8B-B14F-4D97-AF65-F5344CB8AC3E}">
        <p14:creationId xmlns:p14="http://schemas.microsoft.com/office/powerpoint/2010/main" val="832670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B3DF-75A9-80F3-71DD-3A29C102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AB7762-5CC9-FC2C-BFE5-423C3A01F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599" y="1557423"/>
            <a:ext cx="5136933" cy="13381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B3EDB-3B8D-5EAB-EC1F-CF33C780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BFA-2439-685B-24B0-1706F546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64DDB7-45C2-9366-A89F-725E1E73A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590483"/>
              </p:ext>
            </p:extLst>
          </p:nvPr>
        </p:nvGraphicFramePr>
        <p:xfrm>
          <a:off x="6333564" y="2840804"/>
          <a:ext cx="5136934" cy="229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F266799-66B3-61BA-92D3-4473934B2A76}"/>
              </a:ext>
            </a:extLst>
          </p:cNvPr>
          <p:cNvSpPr txBox="1"/>
          <p:nvPr/>
        </p:nvSpPr>
        <p:spPr>
          <a:xfrm>
            <a:off x="578068" y="1658395"/>
            <a:ext cx="551793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 fontAlgn="ctr">
              <a:spcBef>
                <a:spcPts val="600"/>
              </a:spcBef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Unsecure Access to CRs</a:t>
            </a:r>
            <a:r>
              <a:rPr lang="en-US" sz="1700" dirty="0">
                <a:latin typeface="+mn-lt"/>
              </a:rPr>
              <a:t>: Transaction Agent (TA) claims transactions without security attributes, allows the attackers to modify/access Control/Status Registers (CSRs) (</a:t>
            </a:r>
            <a:r>
              <a:rPr lang="en-US" sz="1700" b="1" dirty="0">
                <a:latin typeface="+mn-lt"/>
              </a:rPr>
              <a:t>2 vulnerabilities</a:t>
            </a:r>
            <a:r>
              <a:rPr lang="en-US" sz="1700" dirty="0">
                <a:latin typeface="+mn-lt"/>
              </a:rPr>
              <a:t>)</a:t>
            </a:r>
          </a:p>
          <a:p>
            <a:pPr marL="228600" indent="-228600" algn="just" fontAlgn="ctr">
              <a:spcBef>
                <a:spcPts val="600"/>
              </a:spcBef>
              <a:buFont typeface="+mj-lt"/>
              <a:buAutoNum type="arabicPeriod"/>
            </a:pPr>
            <a:endParaRPr lang="en-US" sz="600" dirty="0">
              <a:latin typeface="+mn-lt"/>
            </a:endParaRPr>
          </a:p>
          <a:p>
            <a:pPr marL="228600" indent="-228600" algn="just" fontAlgn="ctr">
              <a:spcBef>
                <a:spcPts val="600"/>
              </a:spcBef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Denial of Service/ Hang</a:t>
            </a:r>
            <a:r>
              <a:rPr lang="en-US" sz="1700" dirty="0">
                <a:latin typeface="+mn-lt"/>
              </a:rPr>
              <a:t>: TA fails to check header containing security attributes for malformed transaction, exposes TA to attackers for create hangs (</a:t>
            </a:r>
            <a:r>
              <a:rPr lang="en-US" sz="1700" b="1" dirty="0">
                <a:latin typeface="+mn-lt"/>
              </a:rPr>
              <a:t>3 vulnerabilities</a:t>
            </a:r>
            <a:r>
              <a:rPr lang="en-US" sz="1700" dirty="0">
                <a:latin typeface="+mn-lt"/>
              </a:rPr>
              <a:t>)</a:t>
            </a:r>
          </a:p>
          <a:p>
            <a:pPr marL="228600" indent="-228600" algn="just" fontAlgn="ctr">
              <a:spcBef>
                <a:spcPts val="600"/>
              </a:spcBef>
              <a:buFont typeface="+mj-lt"/>
              <a:buAutoNum type="arabicPeriod"/>
            </a:pPr>
            <a:endParaRPr lang="en-US" sz="600" dirty="0">
              <a:latin typeface="+mn-lt"/>
            </a:endParaRPr>
          </a:p>
          <a:p>
            <a:pPr marL="228600" indent="-228600" algn="just" fontAlgn="ctr">
              <a:spcBef>
                <a:spcPts val="600"/>
              </a:spcBef>
              <a:buFont typeface="+mj-lt"/>
              <a:buAutoNum type="arabicPeriod"/>
            </a:pPr>
            <a:r>
              <a:rPr lang="en-US" sz="1700" b="1" dirty="0">
                <a:latin typeface="+mn-lt"/>
              </a:rPr>
              <a:t>Manipulation of Service</a:t>
            </a:r>
            <a:r>
              <a:rPr lang="en-US" sz="1700" dirty="0">
                <a:latin typeface="+mn-lt"/>
              </a:rPr>
              <a:t>: TA unable to ignore malformed transactions appropriately, allows attackers to corrupt successful responses by injecting malformed transactions (</a:t>
            </a:r>
            <a:r>
              <a:rPr lang="en-US" sz="1700" b="1" dirty="0">
                <a:latin typeface="+mn-lt"/>
              </a:rPr>
              <a:t>1 vulnerability</a:t>
            </a:r>
            <a:r>
              <a:rPr lang="en-US" sz="1700" dirty="0">
                <a:latin typeface="+mn-lt"/>
              </a:rPr>
              <a:t>)</a:t>
            </a:r>
          </a:p>
        </p:txBody>
      </p:sp>
      <p:pic>
        <p:nvPicPr>
          <p:cNvPr id="10" name="Graphic 9" descr="Lightbulb with solid fill">
            <a:extLst>
              <a:ext uri="{FF2B5EF4-FFF2-40B4-BE49-F238E27FC236}">
                <a16:creationId xmlns:a16="http://schemas.microsoft.com/office/drawing/2014/main" id="{0E87A9A1-9AE2-EB33-8CA4-7CE8FB892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174" y="5421977"/>
            <a:ext cx="687852" cy="6878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9196AF-16F2-5FA0-92FE-E29F6417E158}"/>
              </a:ext>
            </a:extLst>
          </p:cNvPr>
          <p:cNvSpPr/>
          <p:nvPr/>
        </p:nvSpPr>
        <p:spPr>
          <a:xfrm>
            <a:off x="1295399" y="5516806"/>
            <a:ext cx="10166133" cy="5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Issues related to Integrity and availability are hard to catch by formal apps like Security Path Verification (SPV). FPV has selective advantage over here because of its exhaustiveness</a:t>
            </a:r>
          </a:p>
        </p:txBody>
      </p:sp>
    </p:spTree>
    <p:extLst>
      <p:ext uri="{BB962C8B-B14F-4D97-AF65-F5344CB8AC3E}">
        <p14:creationId xmlns:p14="http://schemas.microsoft.com/office/powerpoint/2010/main" val="306809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9264-8AAD-4C80-70E4-8DC3C611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A48ED-BA56-07E4-E7C7-831D6E60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49CC9-4A09-8A0B-088E-38628F1A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04F05D-4A70-3807-D9E4-4395CC5BEA65}"/>
              </a:ext>
            </a:extLst>
          </p:cNvPr>
          <p:cNvGrpSpPr/>
          <p:nvPr/>
        </p:nvGrpSpPr>
        <p:grpSpPr>
          <a:xfrm>
            <a:off x="5676313" y="1417638"/>
            <a:ext cx="800688" cy="4572000"/>
            <a:chOff x="6527799" y="13817599"/>
            <a:chExt cx="1437675" cy="8209283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34EA0250-FDFC-1E8F-4BF2-F0BCAC2E0094}"/>
                </a:ext>
              </a:extLst>
            </p:cNvPr>
            <p:cNvSpPr/>
            <p:nvPr/>
          </p:nvSpPr>
          <p:spPr>
            <a:xfrm>
              <a:off x="6527799" y="13817599"/>
              <a:ext cx="1437675" cy="77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1" y="21600"/>
                  </a:moveTo>
                  <a:lnTo>
                    <a:pt x="0" y="21600"/>
                  </a:lnTo>
                  <a:lnTo>
                    <a:pt x="0" y="4021"/>
                  </a:lnTo>
                  <a:cubicBezTo>
                    <a:pt x="0" y="1815"/>
                    <a:pt x="976" y="0"/>
                    <a:pt x="2162" y="0"/>
                  </a:cubicBezTo>
                  <a:lnTo>
                    <a:pt x="19438" y="0"/>
                  </a:lnTo>
                  <a:cubicBezTo>
                    <a:pt x="20624" y="0"/>
                    <a:pt x="21600" y="1815"/>
                    <a:pt x="21600" y="402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7DD7E895-FD53-626C-1672-33FFF5BC23F7}"/>
                </a:ext>
              </a:extLst>
            </p:cNvPr>
            <p:cNvSpPr/>
            <p:nvPr/>
          </p:nvSpPr>
          <p:spPr>
            <a:xfrm>
              <a:off x="6527799" y="20751800"/>
              <a:ext cx="1437675" cy="96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02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7098" y="21600"/>
                  </a:lnTo>
                  <a:cubicBezTo>
                    <a:pt x="8227" y="20800"/>
                    <a:pt x="9470" y="20371"/>
                    <a:pt x="10810" y="20371"/>
                  </a:cubicBezTo>
                  <a:cubicBezTo>
                    <a:pt x="12149" y="20371"/>
                    <a:pt x="13373" y="20800"/>
                    <a:pt x="14502" y="21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459F857D-DFF2-567C-866E-B81B489D38A4}"/>
                </a:ext>
              </a:extLst>
            </p:cNvPr>
            <p:cNvSpPr/>
            <p:nvPr/>
          </p:nvSpPr>
          <p:spPr>
            <a:xfrm>
              <a:off x="7000255" y="21653500"/>
              <a:ext cx="492761" cy="37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60" extrusionOk="0">
                  <a:moveTo>
                    <a:pt x="21600" y="2949"/>
                  </a:moveTo>
                  <a:cubicBezTo>
                    <a:pt x="18315" y="1029"/>
                    <a:pt x="14697" y="0"/>
                    <a:pt x="10800" y="0"/>
                  </a:cubicBezTo>
                  <a:cubicBezTo>
                    <a:pt x="6903" y="0"/>
                    <a:pt x="3285" y="1097"/>
                    <a:pt x="0" y="2949"/>
                  </a:cubicBezTo>
                  <a:lnTo>
                    <a:pt x="5122" y="15840"/>
                  </a:lnTo>
                  <a:cubicBezTo>
                    <a:pt x="7404" y="21600"/>
                    <a:pt x="14085" y="21600"/>
                    <a:pt x="16423" y="15840"/>
                  </a:cubicBezTo>
                  <a:lnTo>
                    <a:pt x="21600" y="294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8136F9B0-BE4A-D40B-4BBA-8A757913B087}"/>
                </a:ext>
              </a:extLst>
            </p:cNvPr>
            <p:cNvSpPr/>
            <p:nvPr/>
          </p:nvSpPr>
          <p:spPr>
            <a:xfrm>
              <a:off x="6527799" y="19240499"/>
              <a:ext cx="1437675" cy="139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5" y="0"/>
                  </a:moveTo>
                  <a:cubicBezTo>
                    <a:pt x="18520" y="157"/>
                    <a:pt x="18635" y="314"/>
                    <a:pt x="18788" y="432"/>
                  </a:cubicBezTo>
                  <a:cubicBezTo>
                    <a:pt x="19610" y="1119"/>
                    <a:pt x="20127" y="2140"/>
                    <a:pt x="20127" y="3279"/>
                  </a:cubicBezTo>
                  <a:cubicBezTo>
                    <a:pt x="20127" y="5439"/>
                    <a:pt x="18252" y="7167"/>
                    <a:pt x="15975" y="7069"/>
                  </a:cubicBezTo>
                  <a:cubicBezTo>
                    <a:pt x="13909" y="6971"/>
                    <a:pt x="12264" y="5302"/>
                    <a:pt x="12244" y="3319"/>
                  </a:cubicBezTo>
                  <a:cubicBezTo>
                    <a:pt x="12244" y="2180"/>
                    <a:pt x="12761" y="1139"/>
                    <a:pt x="13584" y="452"/>
                  </a:cubicBezTo>
                  <a:cubicBezTo>
                    <a:pt x="13737" y="334"/>
                    <a:pt x="13871" y="177"/>
                    <a:pt x="13966" y="20"/>
                  </a:cubicBezTo>
                  <a:lnTo>
                    <a:pt x="0" y="2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F7373FB6-7592-4405-4C08-BABFDC2DAC8C}"/>
                </a:ext>
              </a:extLst>
            </p:cNvPr>
            <p:cNvSpPr/>
            <p:nvPr/>
          </p:nvSpPr>
          <p:spPr>
            <a:xfrm>
              <a:off x="6527799" y="17729200"/>
              <a:ext cx="1437675" cy="189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extrusionOk="0">
                  <a:moveTo>
                    <a:pt x="18709" y="15864"/>
                  </a:moveTo>
                  <a:lnTo>
                    <a:pt x="21600" y="15864"/>
                  </a:lnTo>
                  <a:lnTo>
                    <a:pt x="21600" y="0"/>
                  </a:lnTo>
                  <a:lnTo>
                    <a:pt x="7545" y="0"/>
                  </a:lnTo>
                  <a:cubicBezTo>
                    <a:pt x="7660" y="116"/>
                    <a:pt x="7774" y="217"/>
                    <a:pt x="7928" y="303"/>
                  </a:cubicBezTo>
                  <a:cubicBezTo>
                    <a:pt x="8751" y="809"/>
                    <a:pt x="9268" y="1560"/>
                    <a:pt x="9268" y="2398"/>
                  </a:cubicBezTo>
                  <a:cubicBezTo>
                    <a:pt x="9268" y="3988"/>
                    <a:pt x="7391" y="5259"/>
                    <a:pt x="5113" y="5187"/>
                  </a:cubicBezTo>
                  <a:cubicBezTo>
                    <a:pt x="3045" y="5115"/>
                    <a:pt x="1398" y="3887"/>
                    <a:pt x="1379" y="2427"/>
                  </a:cubicBezTo>
                  <a:cubicBezTo>
                    <a:pt x="1379" y="1589"/>
                    <a:pt x="1896" y="824"/>
                    <a:pt x="2719" y="318"/>
                  </a:cubicBezTo>
                  <a:cubicBezTo>
                    <a:pt x="2872" y="231"/>
                    <a:pt x="2987" y="116"/>
                    <a:pt x="3102" y="14"/>
                  </a:cubicBezTo>
                  <a:lnTo>
                    <a:pt x="0" y="14"/>
                  </a:lnTo>
                  <a:lnTo>
                    <a:pt x="0" y="15864"/>
                  </a:lnTo>
                  <a:lnTo>
                    <a:pt x="13653" y="15864"/>
                  </a:lnTo>
                  <a:cubicBezTo>
                    <a:pt x="14304" y="15864"/>
                    <a:pt x="14860" y="16254"/>
                    <a:pt x="14879" y="16745"/>
                  </a:cubicBezTo>
                  <a:cubicBezTo>
                    <a:pt x="14879" y="16745"/>
                    <a:pt x="14879" y="16745"/>
                    <a:pt x="14879" y="16760"/>
                  </a:cubicBezTo>
                  <a:lnTo>
                    <a:pt x="14879" y="16919"/>
                  </a:lnTo>
                  <a:cubicBezTo>
                    <a:pt x="14879" y="17280"/>
                    <a:pt x="14668" y="17598"/>
                    <a:pt x="14304" y="17843"/>
                  </a:cubicBezTo>
                  <a:cubicBezTo>
                    <a:pt x="13711" y="18248"/>
                    <a:pt x="13328" y="18855"/>
                    <a:pt x="13366" y="19505"/>
                  </a:cubicBezTo>
                  <a:cubicBezTo>
                    <a:pt x="13423" y="20589"/>
                    <a:pt x="14611" y="21499"/>
                    <a:pt x="16047" y="21542"/>
                  </a:cubicBezTo>
                  <a:cubicBezTo>
                    <a:pt x="17655" y="21600"/>
                    <a:pt x="18996" y="20632"/>
                    <a:pt x="18996" y="19418"/>
                  </a:cubicBezTo>
                  <a:cubicBezTo>
                    <a:pt x="18996" y="18783"/>
                    <a:pt x="18632" y="18219"/>
                    <a:pt x="18038" y="17829"/>
                  </a:cubicBezTo>
                  <a:cubicBezTo>
                    <a:pt x="17694" y="17598"/>
                    <a:pt x="17483" y="17251"/>
                    <a:pt x="17483" y="16904"/>
                  </a:cubicBezTo>
                  <a:lnTo>
                    <a:pt x="17483" y="16760"/>
                  </a:lnTo>
                  <a:cubicBezTo>
                    <a:pt x="17483" y="16760"/>
                    <a:pt x="17483" y="16760"/>
                    <a:pt x="17483" y="16745"/>
                  </a:cubicBezTo>
                  <a:cubicBezTo>
                    <a:pt x="17483" y="16254"/>
                    <a:pt x="18057" y="15864"/>
                    <a:pt x="18709" y="1586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D72F3883-D7FC-978E-DA96-043891EA69F8}"/>
                </a:ext>
              </a:extLst>
            </p:cNvPr>
            <p:cNvSpPr/>
            <p:nvPr/>
          </p:nvSpPr>
          <p:spPr>
            <a:xfrm>
              <a:off x="6527799" y="16217899"/>
              <a:ext cx="1437675" cy="189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extrusionOk="0">
                  <a:moveTo>
                    <a:pt x="7844" y="15864"/>
                  </a:moveTo>
                  <a:lnTo>
                    <a:pt x="21600" y="15864"/>
                  </a:lnTo>
                  <a:lnTo>
                    <a:pt x="21600" y="0"/>
                  </a:lnTo>
                  <a:lnTo>
                    <a:pt x="18462" y="0"/>
                  </a:lnTo>
                  <a:cubicBezTo>
                    <a:pt x="18558" y="87"/>
                    <a:pt x="18673" y="173"/>
                    <a:pt x="18788" y="260"/>
                  </a:cubicBezTo>
                  <a:cubicBezTo>
                    <a:pt x="19610" y="766"/>
                    <a:pt x="20127" y="1517"/>
                    <a:pt x="20127" y="2355"/>
                  </a:cubicBezTo>
                  <a:cubicBezTo>
                    <a:pt x="20127" y="3944"/>
                    <a:pt x="18252" y="5216"/>
                    <a:pt x="15975" y="5144"/>
                  </a:cubicBezTo>
                  <a:cubicBezTo>
                    <a:pt x="13909" y="5071"/>
                    <a:pt x="12264" y="3843"/>
                    <a:pt x="12244" y="2384"/>
                  </a:cubicBezTo>
                  <a:cubicBezTo>
                    <a:pt x="12244" y="1546"/>
                    <a:pt x="12761" y="780"/>
                    <a:pt x="13584" y="275"/>
                  </a:cubicBezTo>
                  <a:cubicBezTo>
                    <a:pt x="13698" y="202"/>
                    <a:pt x="13813" y="116"/>
                    <a:pt x="13909" y="14"/>
                  </a:cubicBezTo>
                  <a:lnTo>
                    <a:pt x="0" y="14"/>
                  </a:lnTo>
                  <a:lnTo>
                    <a:pt x="0" y="15879"/>
                  </a:lnTo>
                  <a:lnTo>
                    <a:pt x="2812" y="15879"/>
                  </a:lnTo>
                  <a:cubicBezTo>
                    <a:pt x="3463" y="15879"/>
                    <a:pt x="4018" y="16269"/>
                    <a:pt x="4018" y="16745"/>
                  </a:cubicBezTo>
                  <a:cubicBezTo>
                    <a:pt x="4018" y="16745"/>
                    <a:pt x="4018" y="16745"/>
                    <a:pt x="4018" y="16760"/>
                  </a:cubicBezTo>
                  <a:lnTo>
                    <a:pt x="4018" y="16919"/>
                  </a:lnTo>
                  <a:cubicBezTo>
                    <a:pt x="4018" y="17280"/>
                    <a:pt x="3807" y="17598"/>
                    <a:pt x="3444" y="17843"/>
                  </a:cubicBezTo>
                  <a:cubicBezTo>
                    <a:pt x="2851" y="18248"/>
                    <a:pt x="2468" y="18855"/>
                    <a:pt x="2506" y="19505"/>
                  </a:cubicBezTo>
                  <a:cubicBezTo>
                    <a:pt x="2564" y="20589"/>
                    <a:pt x="3750" y="21499"/>
                    <a:pt x="5185" y="21542"/>
                  </a:cubicBezTo>
                  <a:cubicBezTo>
                    <a:pt x="6792" y="21600"/>
                    <a:pt x="8131" y="20632"/>
                    <a:pt x="8131" y="19418"/>
                  </a:cubicBezTo>
                  <a:cubicBezTo>
                    <a:pt x="8131" y="18783"/>
                    <a:pt x="7768" y="18219"/>
                    <a:pt x="7174" y="17829"/>
                  </a:cubicBezTo>
                  <a:cubicBezTo>
                    <a:pt x="6830" y="17598"/>
                    <a:pt x="6620" y="17251"/>
                    <a:pt x="6620" y="16904"/>
                  </a:cubicBezTo>
                  <a:lnTo>
                    <a:pt x="6620" y="16760"/>
                  </a:lnTo>
                  <a:cubicBezTo>
                    <a:pt x="6620" y="16760"/>
                    <a:pt x="6620" y="16760"/>
                    <a:pt x="6620" y="16745"/>
                  </a:cubicBezTo>
                  <a:cubicBezTo>
                    <a:pt x="6658" y="16254"/>
                    <a:pt x="7213" y="15864"/>
                    <a:pt x="7844" y="158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7943ED6B-4CE8-E5DE-1B5B-1B5FE6553B9A}"/>
                </a:ext>
              </a:extLst>
            </p:cNvPr>
            <p:cNvSpPr/>
            <p:nvPr/>
          </p:nvSpPr>
          <p:spPr>
            <a:xfrm>
              <a:off x="6527799" y="14719301"/>
              <a:ext cx="1437675" cy="188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extrusionOk="0">
                  <a:moveTo>
                    <a:pt x="18613" y="15895"/>
                  </a:moveTo>
                  <a:lnTo>
                    <a:pt x="21600" y="1589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5895"/>
                  </a:lnTo>
                  <a:lnTo>
                    <a:pt x="13749" y="15895"/>
                  </a:lnTo>
                  <a:cubicBezTo>
                    <a:pt x="14362" y="15895"/>
                    <a:pt x="14879" y="16258"/>
                    <a:pt x="14879" y="16723"/>
                  </a:cubicBezTo>
                  <a:cubicBezTo>
                    <a:pt x="14879" y="16723"/>
                    <a:pt x="14879" y="16723"/>
                    <a:pt x="14879" y="16737"/>
                  </a:cubicBezTo>
                  <a:lnTo>
                    <a:pt x="14879" y="16897"/>
                  </a:lnTo>
                  <a:cubicBezTo>
                    <a:pt x="14879" y="17260"/>
                    <a:pt x="14668" y="17579"/>
                    <a:pt x="14304" y="17826"/>
                  </a:cubicBezTo>
                  <a:cubicBezTo>
                    <a:pt x="13711" y="18232"/>
                    <a:pt x="13328" y="18842"/>
                    <a:pt x="13366" y="19495"/>
                  </a:cubicBezTo>
                  <a:cubicBezTo>
                    <a:pt x="13423" y="20584"/>
                    <a:pt x="14611" y="21498"/>
                    <a:pt x="16047" y="21542"/>
                  </a:cubicBezTo>
                  <a:cubicBezTo>
                    <a:pt x="17655" y="21600"/>
                    <a:pt x="18996" y="20627"/>
                    <a:pt x="18996" y="19408"/>
                  </a:cubicBezTo>
                  <a:cubicBezTo>
                    <a:pt x="18996" y="18769"/>
                    <a:pt x="18632" y="18203"/>
                    <a:pt x="18038" y="17811"/>
                  </a:cubicBezTo>
                  <a:cubicBezTo>
                    <a:pt x="17694" y="17579"/>
                    <a:pt x="17483" y="17231"/>
                    <a:pt x="17483" y="16882"/>
                  </a:cubicBezTo>
                  <a:lnTo>
                    <a:pt x="17483" y="16737"/>
                  </a:lnTo>
                  <a:cubicBezTo>
                    <a:pt x="17483" y="16737"/>
                    <a:pt x="17483" y="16737"/>
                    <a:pt x="17483" y="16723"/>
                  </a:cubicBezTo>
                  <a:cubicBezTo>
                    <a:pt x="17483" y="16258"/>
                    <a:pt x="18019" y="15895"/>
                    <a:pt x="18613" y="1589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</p:grpSp>
      <p:sp>
        <p:nvSpPr>
          <p:cNvPr id="31" name="Rectangle 30" descr="Lock">
            <a:extLst>
              <a:ext uri="{FF2B5EF4-FFF2-40B4-BE49-F238E27FC236}">
                <a16:creationId xmlns:a16="http://schemas.microsoft.com/office/drawing/2014/main" id="{B800E864-93AC-B8BB-E09C-7B8E37A93CF1}"/>
              </a:ext>
            </a:extLst>
          </p:cNvPr>
          <p:cNvSpPr/>
          <p:nvPr/>
        </p:nvSpPr>
        <p:spPr>
          <a:xfrm>
            <a:off x="5984824" y="2058892"/>
            <a:ext cx="520134" cy="52013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ectangle 31" descr="Disconnected">
            <a:extLst>
              <a:ext uri="{FF2B5EF4-FFF2-40B4-BE49-F238E27FC236}">
                <a16:creationId xmlns:a16="http://schemas.microsoft.com/office/drawing/2014/main" id="{A1A9726A-CC7F-610D-8CCD-CA8BC198A77C}"/>
              </a:ext>
            </a:extLst>
          </p:cNvPr>
          <p:cNvSpPr/>
          <p:nvPr/>
        </p:nvSpPr>
        <p:spPr>
          <a:xfrm>
            <a:off x="5652010" y="2919216"/>
            <a:ext cx="520134" cy="52013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 32" descr="Employee Badge">
            <a:extLst>
              <a:ext uri="{FF2B5EF4-FFF2-40B4-BE49-F238E27FC236}">
                <a16:creationId xmlns:a16="http://schemas.microsoft.com/office/drawing/2014/main" id="{073E8FB2-C184-36B6-82F8-922741F14529}"/>
              </a:ext>
            </a:extLst>
          </p:cNvPr>
          <p:cNvSpPr/>
          <p:nvPr/>
        </p:nvSpPr>
        <p:spPr>
          <a:xfrm>
            <a:off x="5912077" y="3774499"/>
            <a:ext cx="520134" cy="52013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 33" descr="Security Camera">
            <a:extLst>
              <a:ext uri="{FF2B5EF4-FFF2-40B4-BE49-F238E27FC236}">
                <a16:creationId xmlns:a16="http://schemas.microsoft.com/office/drawing/2014/main" id="{FBAC2182-EFA4-9010-CC1C-64962C58DA1D}"/>
              </a:ext>
            </a:extLst>
          </p:cNvPr>
          <p:cNvSpPr/>
          <p:nvPr/>
        </p:nvSpPr>
        <p:spPr>
          <a:xfrm>
            <a:off x="5720634" y="4621324"/>
            <a:ext cx="520134" cy="520134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F5CE0D-7D57-43A9-BCD8-13E9348E144C}"/>
              </a:ext>
            </a:extLst>
          </p:cNvPr>
          <p:cNvSpPr txBox="1"/>
          <p:nvPr/>
        </p:nvSpPr>
        <p:spPr>
          <a:xfrm>
            <a:off x="647113" y="1902510"/>
            <a:ext cx="4876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dirty="0">
                <a:latin typeface="+mn-lt"/>
              </a:rPr>
              <a:t>FPV allows checking confidentiality, integrity, and availability simultaneously, unlike traditional security approaches that may focus solely on confidentiality.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B2691-FDCB-C170-09F0-331123ABC8EA}"/>
              </a:ext>
            </a:extLst>
          </p:cNvPr>
          <p:cNvSpPr txBox="1"/>
          <p:nvPr/>
        </p:nvSpPr>
        <p:spPr>
          <a:xfrm>
            <a:off x="6629401" y="2705483"/>
            <a:ext cx="4876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Exploiting the same functional properties with loosened constraints can verify security leaks, making formal setup reusability possible with minimal effort.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363EEB-3EEA-8BDC-DA12-16E8BA976E45}"/>
              </a:ext>
            </a:extLst>
          </p:cNvPr>
          <p:cNvSpPr txBox="1"/>
          <p:nvPr/>
        </p:nvSpPr>
        <p:spPr>
          <a:xfrm>
            <a:off x="647112" y="3644594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For security-critical IPs, formal verification should be employed to check both functional, performance, and security aspects.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7B6CB7-61C7-6019-A99D-00DC1CBC7E3C}"/>
              </a:ext>
            </a:extLst>
          </p:cNvPr>
          <p:cNvSpPr txBox="1"/>
          <p:nvPr/>
        </p:nvSpPr>
        <p:spPr>
          <a:xfrm>
            <a:off x="6629399" y="4512059"/>
            <a:ext cx="4876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Formal verification is an effective method for detecting and mitigating security risks in hardware designs, ensuring security, and vulnerability-free hardware while achieving shift-left.</a:t>
            </a:r>
          </a:p>
        </p:txBody>
      </p:sp>
    </p:spTree>
    <p:extLst>
      <p:ext uri="{BB962C8B-B14F-4D97-AF65-F5344CB8AC3E}">
        <p14:creationId xmlns:p14="http://schemas.microsoft.com/office/powerpoint/2010/main" val="146298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1A30F9-C3A6-1B97-EEF2-4C69FA11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9400"/>
            <a:ext cx="109728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F63DC-72F7-4DF7-D234-CB2A1F75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BB62F-74E7-DC8C-79F1-A5B2995B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3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6123-BA58-F22C-84AE-7F4BB158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D21DA-3F61-22CB-1252-F0785D3D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27C1-7ED7-A53F-CEB9-35125E11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4ECD886-958B-2F5A-4088-5BECBA2D3D42}"/>
              </a:ext>
            </a:extLst>
          </p:cNvPr>
          <p:cNvSpPr/>
          <p:nvPr/>
        </p:nvSpPr>
        <p:spPr>
          <a:xfrm rot="8100000">
            <a:off x="1521016" y="2553365"/>
            <a:ext cx="2383235" cy="2383235"/>
          </a:xfrm>
          <a:prstGeom prst="halfFram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DECF-0362-A972-8181-14C1830B7AC3}"/>
              </a:ext>
            </a:extLst>
          </p:cNvPr>
          <p:cNvSpPr/>
          <p:nvPr/>
        </p:nvSpPr>
        <p:spPr>
          <a:xfrm>
            <a:off x="838478" y="2954225"/>
            <a:ext cx="1874157" cy="158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Big Fuzz ?</a:t>
            </a:r>
          </a:p>
          <a:p>
            <a:pPr algn="ctr">
              <a:lnSpc>
                <a:spcPts val="1600"/>
              </a:lnSpc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</a:t>
            </a:r>
          </a:p>
          <a:p>
            <a:pPr algn="ctr">
              <a:lnSpc>
                <a:spcPts val="1600"/>
              </a:lnSpc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Genuine Concern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4A714-BCCA-12CB-7F23-D77AFD6B9B70}"/>
              </a:ext>
            </a:extLst>
          </p:cNvPr>
          <p:cNvSpPr/>
          <p:nvPr/>
        </p:nvSpPr>
        <p:spPr>
          <a:xfrm>
            <a:off x="838478" y="2057400"/>
            <a:ext cx="1874157" cy="9718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H/W 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A81E0-2F31-87C5-7CE5-66B4D1549F8C}"/>
              </a:ext>
            </a:extLst>
          </p:cNvPr>
          <p:cNvSpPr/>
          <p:nvPr/>
        </p:nvSpPr>
        <p:spPr>
          <a:xfrm>
            <a:off x="838478" y="4460765"/>
            <a:ext cx="1874157" cy="9718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Role of FV</a:t>
            </a: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D769728F-488D-2591-48F3-A58A2A5747FE}"/>
              </a:ext>
            </a:extLst>
          </p:cNvPr>
          <p:cNvSpPr/>
          <p:nvPr/>
        </p:nvSpPr>
        <p:spPr>
          <a:xfrm rot="8100000">
            <a:off x="4263938" y="2553365"/>
            <a:ext cx="2383235" cy="2383235"/>
          </a:xfrm>
          <a:prstGeom prst="halfFram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EA2BE6-7715-1FED-5D0F-4895625F2CEF}"/>
              </a:ext>
            </a:extLst>
          </p:cNvPr>
          <p:cNvSpPr/>
          <p:nvPr/>
        </p:nvSpPr>
        <p:spPr>
          <a:xfrm>
            <a:off x="3581400" y="2954225"/>
            <a:ext cx="1874157" cy="158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Confidentiality</a:t>
            </a:r>
          </a:p>
          <a:p>
            <a:pPr algn="ctr">
              <a:lnSpc>
                <a:spcPts val="1600"/>
              </a:lnSpc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Integrity</a:t>
            </a:r>
          </a:p>
          <a:p>
            <a:pPr algn="ctr">
              <a:lnSpc>
                <a:spcPts val="1600"/>
              </a:lnSpc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Availability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FEAF5-C67C-35A6-5655-3F89D3A2846E}"/>
              </a:ext>
            </a:extLst>
          </p:cNvPr>
          <p:cNvSpPr/>
          <p:nvPr/>
        </p:nvSpPr>
        <p:spPr>
          <a:xfrm>
            <a:off x="3581400" y="2057400"/>
            <a:ext cx="1874157" cy="9718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CIA Triad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B3B2E6-086A-C20D-66D9-4137D1F23FB7}"/>
              </a:ext>
            </a:extLst>
          </p:cNvPr>
          <p:cNvSpPr/>
          <p:nvPr/>
        </p:nvSpPr>
        <p:spPr>
          <a:xfrm>
            <a:off x="3581400" y="4460765"/>
            <a:ext cx="1874157" cy="9718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FV Approach</a:t>
            </a: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8F648800-C400-8828-D01A-F0A4A7A0ED3A}"/>
              </a:ext>
            </a:extLst>
          </p:cNvPr>
          <p:cNvSpPr/>
          <p:nvPr/>
        </p:nvSpPr>
        <p:spPr>
          <a:xfrm rot="8100000">
            <a:off x="7006860" y="2553365"/>
            <a:ext cx="2383235" cy="2383235"/>
          </a:xfrm>
          <a:prstGeom prst="halfFrame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521E3-167A-2865-2DC2-2B2A552C77A0}"/>
              </a:ext>
            </a:extLst>
          </p:cNvPr>
          <p:cNvSpPr/>
          <p:nvPr/>
        </p:nvSpPr>
        <p:spPr>
          <a:xfrm>
            <a:off x="6324322" y="2954225"/>
            <a:ext cx="1874157" cy="158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Design Details</a:t>
            </a:r>
          </a:p>
          <a:p>
            <a:pPr algn="ctr">
              <a:lnSpc>
                <a:spcPts val="1600"/>
              </a:lnSpc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Security Bugs</a:t>
            </a:r>
          </a:p>
          <a:p>
            <a:pPr algn="ctr">
              <a:lnSpc>
                <a:spcPts val="1600"/>
              </a:lnSpc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54407D-4806-BBCD-B789-F3866672593B}"/>
              </a:ext>
            </a:extLst>
          </p:cNvPr>
          <p:cNvSpPr/>
          <p:nvPr/>
        </p:nvSpPr>
        <p:spPr>
          <a:xfrm>
            <a:off x="6324322" y="2057400"/>
            <a:ext cx="1874157" cy="9718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Case Study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7D63BA-257A-FDE5-754C-C7160004B667}"/>
              </a:ext>
            </a:extLst>
          </p:cNvPr>
          <p:cNvSpPr/>
          <p:nvPr/>
        </p:nvSpPr>
        <p:spPr>
          <a:xfrm>
            <a:off x="6324322" y="4460765"/>
            <a:ext cx="1874157" cy="9718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Results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57C7CD-E175-C489-035C-CA0CECE7C8E8}"/>
              </a:ext>
            </a:extLst>
          </p:cNvPr>
          <p:cNvSpPr/>
          <p:nvPr/>
        </p:nvSpPr>
        <p:spPr>
          <a:xfrm>
            <a:off x="9054880" y="3029203"/>
            <a:ext cx="2280255" cy="1429178"/>
          </a:xfrm>
          <a:prstGeom prst="rect">
            <a:avLst/>
          </a:prstGeom>
          <a:solidFill>
            <a:srgbClr val="002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FV for </a:t>
            </a:r>
            <a:r>
              <a:rPr lang="en-US" sz="2000" b="1">
                <a:solidFill>
                  <a:schemeClr val="bg1"/>
                </a:solidFill>
                <a:latin typeface="+mj-lt"/>
              </a:rPr>
              <a:t>Security</a:t>
            </a:r>
          </a:p>
          <a:p>
            <a:pPr algn="ctr">
              <a:lnSpc>
                <a:spcPts val="2000"/>
              </a:lnSpc>
            </a:pP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ts val="2000"/>
              </a:lnSpc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Conclusions</a:t>
            </a:r>
          </a:p>
        </p:txBody>
      </p:sp>
      <p:sp>
        <p:nvSpPr>
          <p:cNvPr id="19" name="Triangle 131">
            <a:extLst>
              <a:ext uri="{FF2B5EF4-FFF2-40B4-BE49-F238E27FC236}">
                <a16:creationId xmlns:a16="http://schemas.microsoft.com/office/drawing/2014/main" id="{A0BF0483-98F6-5A8C-C779-69CB916D208E}"/>
              </a:ext>
            </a:extLst>
          </p:cNvPr>
          <p:cNvSpPr/>
          <p:nvPr/>
        </p:nvSpPr>
        <p:spPr>
          <a:xfrm rot="5400000">
            <a:off x="2536535" y="3602212"/>
            <a:ext cx="527795" cy="30539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25400" dist="38100" sx="107000" sy="107000" algn="l" rotWithShape="0">
              <a:srgbClr val="0070C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20" name="Triangle 132">
            <a:extLst>
              <a:ext uri="{FF2B5EF4-FFF2-40B4-BE49-F238E27FC236}">
                <a16:creationId xmlns:a16="http://schemas.microsoft.com/office/drawing/2014/main" id="{9A33319B-ECF6-5283-37A8-6564BFAE8BB0}"/>
              </a:ext>
            </a:extLst>
          </p:cNvPr>
          <p:cNvSpPr/>
          <p:nvPr/>
        </p:nvSpPr>
        <p:spPr>
          <a:xfrm rot="5400000">
            <a:off x="5290134" y="3602214"/>
            <a:ext cx="527795" cy="30539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25400" dist="38100" sx="107000" sy="107000" algn="l" rotWithShape="0">
              <a:srgbClr val="0070C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21" name="Triangle 133">
            <a:extLst>
              <a:ext uri="{FF2B5EF4-FFF2-40B4-BE49-F238E27FC236}">
                <a16:creationId xmlns:a16="http://schemas.microsoft.com/office/drawing/2014/main" id="{7DF46E15-30AC-B941-5922-C50CAFE81196}"/>
              </a:ext>
            </a:extLst>
          </p:cNvPr>
          <p:cNvSpPr/>
          <p:nvPr/>
        </p:nvSpPr>
        <p:spPr>
          <a:xfrm rot="5400000">
            <a:off x="8031544" y="3602214"/>
            <a:ext cx="527795" cy="30539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25400" dist="38100" sx="107000" sy="107000" algn="l" rotWithShape="0">
              <a:srgbClr val="0070C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104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2B48-26C6-F6D2-C04C-AB1F6F23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0" y="274638"/>
            <a:ext cx="4368799" cy="1143000"/>
          </a:xfrm>
        </p:spPr>
        <p:txBody>
          <a:bodyPr/>
          <a:lstStyle/>
          <a:p>
            <a:r>
              <a:rPr lang="en-US" dirty="0"/>
              <a:t>Hardware Security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C223C-A6A2-28BB-D5FE-9EEFFAD7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86696"/>
            <a:ext cx="2946400" cy="365125"/>
          </a:xfrm>
        </p:spPr>
        <p:txBody>
          <a:bodyPr/>
          <a:lstStyle/>
          <a:p>
            <a:pPr>
              <a:defRPr/>
            </a:pPr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6DD2-7ECB-9B4D-566B-007F9A26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86696"/>
            <a:ext cx="2336800" cy="365125"/>
          </a:xfrm>
        </p:spPr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F95A837-845A-F4BF-7D41-FE65ACD82A1E}"/>
              </a:ext>
            </a:extLst>
          </p:cNvPr>
          <p:cNvSpPr/>
          <p:nvPr/>
        </p:nvSpPr>
        <p:spPr>
          <a:xfrm>
            <a:off x="2164891" y="1570737"/>
            <a:ext cx="3797372" cy="3797372"/>
          </a:xfrm>
          <a:prstGeom prst="ellipse">
            <a:avLst/>
          </a:prstGeom>
          <a:solidFill>
            <a:srgbClr val="004075">
              <a:alpha val="1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DD22B6-E373-1185-8CD4-AAFE3C13FCA9}"/>
              </a:ext>
            </a:extLst>
          </p:cNvPr>
          <p:cNvSpPr/>
          <p:nvPr/>
        </p:nvSpPr>
        <p:spPr>
          <a:xfrm>
            <a:off x="2559916" y="1965762"/>
            <a:ext cx="3007322" cy="3007322"/>
          </a:xfrm>
          <a:prstGeom prst="ellipse">
            <a:avLst/>
          </a:prstGeom>
          <a:solidFill>
            <a:srgbClr val="004075">
              <a:alpha val="1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7E99871-A11B-714A-6790-937913304733}"/>
              </a:ext>
            </a:extLst>
          </p:cNvPr>
          <p:cNvGrpSpPr/>
          <p:nvPr/>
        </p:nvGrpSpPr>
        <p:grpSpPr>
          <a:xfrm>
            <a:off x="2534403" y="330472"/>
            <a:ext cx="3024015" cy="1464225"/>
            <a:chOff x="2552491" y="122055"/>
            <a:chExt cx="3024015" cy="16939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F4D117D-B746-DDCF-A0C5-1B1D8F1F9DA0}"/>
                </a:ext>
              </a:extLst>
            </p:cNvPr>
            <p:cNvSpPr/>
            <p:nvPr/>
          </p:nvSpPr>
          <p:spPr>
            <a:xfrm>
              <a:off x="2552491" y="122055"/>
              <a:ext cx="3024015" cy="169394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0F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5BB34FB-169F-FE5E-58FA-A0EE2A0E0DA2}"/>
                </a:ext>
              </a:extLst>
            </p:cNvPr>
            <p:cNvSpPr txBox="1"/>
            <p:nvPr/>
          </p:nvSpPr>
          <p:spPr>
            <a:xfrm>
              <a:off x="2604161" y="363187"/>
              <a:ext cx="2943358" cy="111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+mj-lt"/>
                </a:rPr>
                <a:t>In SOCs, several agents compute cores, accelerators and IO devices interact to process workloads</a:t>
              </a:r>
            </a:p>
            <a:p>
              <a:pPr marL="171450" indent="-17145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+mj-lt"/>
                </a:rPr>
                <a:t>All agents may not be equally trustworthy 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09ABDF-A263-223F-6035-29ACF551B7F8}"/>
              </a:ext>
            </a:extLst>
          </p:cNvPr>
          <p:cNvSpPr/>
          <p:nvPr/>
        </p:nvSpPr>
        <p:spPr>
          <a:xfrm>
            <a:off x="2829253" y="2235099"/>
            <a:ext cx="2468649" cy="246864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+mj-lt"/>
              </a:rPr>
              <a:t>What does Security mean for Hardware?</a:t>
            </a:r>
            <a:endParaRPr lang="en-US" sz="1600" dirty="0">
              <a:latin typeface="+mj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29E56E-8F5A-3E47-0E01-FE0CBBA7AC7F}"/>
              </a:ext>
            </a:extLst>
          </p:cNvPr>
          <p:cNvGrpSpPr/>
          <p:nvPr/>
        </p:nvGrpSpPr>
        <p:grpSpPr>
          <a:xfrm>
            <a:off x="2550648" y="4976353"/>
            <a:ext cx="3024015" cy="1360086"/>
            <a:chOff x="2550648" y="4996265"/>
            <a:chExt cx="3024015" cy="18617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5E3EA0C-0B18-8107-C311-6A3EDF4011AE}"/>
                </a:ext>
              </a:extLst>
            </p:cNvPr>
            <p:cNvGrpSpPr/>
            <p:nvPr/>
          </p:nvGrpSpPr>
          <p:grpSpPr>
            <a:xfrm rot="10800000">
              <a:off x="2550648" y="4996265"/>
              <a:ext cx="3024015" cy="1861735"/>
              <a:chOff x="4620531" y="1323975"/>
              <a:chExt cx="2941412" cy="181088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D3E6E6A-C64E-34D7-B78E-D1AE3C33D962}"/>
                  </a:ext>
                </a:extLst>
              </p:cNvPr>
              <p:cNvSpPr/>
              <p:nvPr/>
            </p:nvSpPr>
            <p:spPr>
              <a:xfrm>
                <a:off x="4620531" y="1323975"/>
                <a:ext cx="2941412" cy="164766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0F0F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682BB6D0-F6AA-B6AE-E832-81B18FA191AB}"/>
                  </a:ext>
                </a:extLst>
              </p:cNvPr>
              <p:cNvSpPr/>
              <p:nvPr/>
            </p:nvSpPr>
            <p:spPr>
              <a:xfrm rot="10800000">
                <a:off x="5876923" y="2956261"/>
                <a:ext cx="428626" cy="178594"/>
              </a:xfrm>
              <a:prstGeom prst="triangle">
                <a:avLst/>
              </a:prstGeom>
              <a:gradFill>
                <a:gsLst>
                  <a:gs pos="0">
                    <a:srgbClr val="F0F0F0">
                      <a:alpha val="0"/>
                    </a:srgbClr>
                  </a:gs>
                  <a:gs pos="100000">
                    <a:srgbClr val="F0F0F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E49719-528D-DEF8-43E1-DD013FC401A4}"/>
                </a:ext>
              </a:extLst>
            </p:cNvPr>
            <p:cNvSpPr txBox="1"/>
            <p:nvPr/>
          </p:nvSpPr>
          <p:spPr>
            <a:xfrm>
              <a:off x="2604161" y="5312722"/>
              <a:ext cx="2943358" cy="144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  <a:spcAft>
                  <a:spcPts val="600"/>
                </a:spcAft>
              </a:pPr>
              <a:r>
                <a:rPr lang="en-US" sz="1200" b="1" dirty="0">
                  <a:latin typeface="+mj-lt"/>
                </a:rPr>
                <a:t>Goal of Hardware Security? </a:t>
              </a:r>
            </a:p>
            <a:p>
              <a:pPr marL="228600" indent="-228600">
                <a:lnSpc>
                  <a:spcPts val="1600"/>
                </a:lnSpc>
                <a:spcAft>
                  <a:spcPts val="600"/>
                </a:spcAft>
                <a:buAutoNum type="arabicPeriod"/>
              </a:pPr>
              <a:r>
                <a:rPr lang="en-US" sz="1200" b="1" dirty="0">
                  <a:latin typeface="+mj-lt"/>
                </a:rPr>
                <a:t>Protect sensitive assets from hackers</a:t>
              </a:r>
            </a:p>
            <a:p>
              <a:pPr marL="228600" indent="-228600">
                <a:lnSpc>
                  <a:spcPts val="1600"/>
                </a:lnSpc>
                <a:spcAft>
                  <a:spcPts val="600"/>
                </a:spcAft>
                <a:buAutoNum type="arabicPeriod"/>
              </a:pPr>
              <a:r>
                <a:rPr lang="en-US" sz="1200" b="1" dirty="0">
                  <a:latin typeface="+mj-lt"/>
                </a:rPr>
                <a:t>Prevent security attacks from causing performance and functional breakdown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59197-AE0C-2B0C-6AA2-78F38BDF00A7}"/>
              </a:ext>
            </a:extLst>
          </p:cNvPr>
          <p:cNvGrpSpPr/>
          <p:nvPr/>
        </p:nvGrpSpPr>
        <p:grpSpPr>
          <a:xfrm>
            <a:off x="5572207" y="1924778"/>
            <a:ext cx="1970367" cy="3024016"/>
            <a:chOff x="5572207" y="1944693"/>
            <a:chExt cx="1970367" cy="302401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CA8E82B-183A-114A-6AF9-5FE55195653A}"/>
                </a:ext>
              </a:extLst>
            </p:cNvPr>
            <p:cNvGrpSpPr/>
            <p:nvPr/>
          </p:nvGrpSpPr>
          <p:grpSpPr>
            <a:xfrm rot="5400000">
              <a:off x="4991067" y="2525833"/>
              <a:ext cx="3024016" cy="1861735"/>
              <a:chOff x="4620531" y="1323975"/>
              <a:chExt cx="2941412" cy="181088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CC4C0E8-0B1C-8754-772E-A35663C647CC}"/>
                  </a:ext>
                </a:extLst>
              </p:cNvPr>
              <p:cNvSpPr/>
              <p:nvPr/>
            </p:nvSpPr>
            <p:spPr>
              <a:xfrm>
                <a:off x="4620531" y="1323975"/>
                <a:ext cx="2941412" cy="164766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0F0F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B2083BA9-EFE9-E3B7-5460-2875521D293B}"/>
                  </a:ext>
                </a:extLst>
              </p:cNvPr>
              <p:cNvSpPr/>
              <p:nvPr/>
            </p:nvSpPr>
            <p:spPr>
              <a:xfrm rot="10800000">
                <a:off x="5876923" y="2956261"/>
                <a:ext cx="428626" cy="178594"/>
              </a:xfrm>
              <a:prstGeom prst="triangle">
                <a:avLst/>
              </a:prstGeom>
              <a:gradFill>
                <a:gsLst>
                  <a:gs pos="0">
                    <a:srgbClr val="F0F0F0">
                      <a:alpha val="0"/>
                    </a:srgbClr>
                  </a:gs>
                  <a:gs pos="100000">
                    <a:srgbClr val="F0F0F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4915F9-78F2-1FC8-7825-CD91C7F1DAFB}"/>
                </a:ext>
              </a:extLst>
            </p:cNvPr>
            <p:cNvSpPr txBox="1"/>
            <p:nvPr/>
          </p:nvSpPr>
          <p:spPr>
            <a:xfrm>
              <a:off x="5907399" y="2494309"/>
              <a:ext cx="1635175" cy="221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+mj-lt"/>
                </a:rPr>
                <a:t>Hardware security attacks exploit vulnerabilities and steal assets</a:t>
              </a:r>
            </a:p>
            <a:p>
              <a:pPr marL="171450" indent="-17145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+mj-lt"/>
                </a:rPr>
                <a:t>Assets such as control and status registers (CSRs), encryption/decryption keys, regions in memory, etc.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4FCEDB9-F927-B62D-6B93-B9D202F56243}"/>
              </a:ext>
            </a:extLst>
          </p:cNvPr>
          <p:cNvGrpSpPr/>
          <p:nvPr/>
        </p:nvGrpSpPr>
        <p:grpSpPr>
          <a:xfrm>
            <a:off x="693211" y="1990055"/>
            <a:ext cx="1861735" cy="3024016"/>
            <a:chOff x="693211" y="2009970"/>
            <a:chExt cx="1861735" cy="302401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D17796F-4A83-805C-3E15-8F20C8A0ED58}"/>
                </a:ext>
              </a:extLst>
            </p:cNvPr>
            <p:cNvGrpSpPr/>
            <p:nvPr/>
          </p:nvGrpSpPr>
          <p:grpSpPr>
            <a:xfrm rot="16200000">
              <a:off x="112071" y="2591110"/>
              <a:ext cx="3024016" cy="1861735"/>
              <a:chOff x="4620531" y="1323975"/>
              <a:chExt cx="2941412" cy="181088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B180191-4F5F-8315-801E-81ABC21BAE3D}"/>
                  </a:ext>
                </a:extLst>
              </p:cNvPr>
              <p:cNvSpPr/>
              <p:nvPr/>
            </p:nvSpPr>
            <p:spPr>
              <a:xfrm>
                <a:off x="4620531" y="1323975"/>
                <a:ext cx="2941412" cy="1647669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F0F0F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A33901D7-3AA3-13CD-D388-D75D6BEA703E}"/>
                  </a:ext>
                </a:extLst>
              </p:cNvPr>
              <p:cNvSpPr/>
              <p:nvPr/>
            </p:nvSpPr>
            <p:spPr>
              <a:xfrm rot="10800000">
                <a:off x="5876923" y="2956261"/>
                <a:ext cx="428626" cy="178594"/>
              </a:xfrm>
              <a:prstGeom prst="triangle">
                <a:avLst/>
              </a:prstGeom>
              <a:gradFill>
                <a:gsLst>
                  <a:gs pos="0">
                    <a:srgbClr val="F0F0F0">
                      <a:alpha val="0"/>
                    </a:srgbClr>
                  </a:gs>
                  <a:gs pos="100000">
                    <a:srgbClr val="F0F0F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B5215B-CA2C-52BF-853A-B0505234BBDB}"/>
                </a:ext>
              </a:extLst>
            </p:cNvPr>
            <p:cNvSpPr txBox="1"/>
            <p:nvPr/>
          </p:nvSpPr>
          <p:spPr>
            <a:xfrm>
              <a:off x="746439" y="2494309"/>
              <a:ext cx="1580285" cy="221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+mj-lt"/>
                </a:rPr>
                <a:t>Critical aspect of overall cybersecurity</a:t>
              </a:r>
            </a:p>
            <a:p>
              <a:pPr marL="171450" indent="-171450">
                <a:lnSpc>
                  <a:spcPts val="1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+mj-lt"/>
                </a:rPr>
                <a:t>Even the most robust software protections can be compromised if the underlying hardware is vulnerable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DF93E88-6DC8-3A04-63D7-6AC3A4FBC212}"/>
              </a:ext>
            </a:extLst>
          </p:cNvPr>
          <p:cNvGrpSpPr/>
          <p:nvPr/>
        </p:nvGrpSpPr>
        <p:grpSpPr>
          <a:xfrm>
            <a:off x="2552491" y="1778883"/>
            <a:ext cx="3024015" cy="288656"/>
            <a:chOff x="4620531" y="2956261"/>
            <a:chExt cx="2941412" cy="280772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BB973A11-D229-05CC-B41F-49F972E96730}"/>
                </a:ext>
              </a:extLst>
            </p:cNvPr>
            <p:cNvSpPr/>
            <p:nvPr/>
          </p:nvSpPr>
          <p:spPr>
            <a:xfrm rot="10800000">
              <a:off x="5876923" y="2956261"/>
              <a:ext cx="428626" cy="178594"/>
            </a:xfrm>
            <a:prstGeom prst="triangle">
              <a:avLst/>
            </a:prstGeom>
            <a:gradFill>
              <a:gsLst>
                <a:gs pos="0">
                  <a:srgbClr val="F0F0F0">
                    <a:alpha val="0"/>
                  </a:srgbClr>
                </a:gs>
                <a:gs pos="100000">
                  <a:srgbClr val="F0F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2FA9968-831A-E1EC-4ADA-6F2526D45D95}"/>
                </a:ext>
              </a:extLst>
            </p:cNvPr>
            <p:cNvGrpSpPr/>
            <p:nvPr/>
          </p:nvGrpSpPr>
          <p:grpSpPr>
            <a:xfrm>
              <a:off x="4620531" y="2971644"/>
              <a:ext cx="2941412" cy="265389"/>
              <a:chOff x="4620531" y="2812130"/>
              <a:chExt cx="2941412" cy="265389"/>
            </a:xfrm>
          </p:grpSpPr>
          <p:sp>
            <p:nvSpPr>
              <p:cNvPr id="78" name="Graphic 32">
                <a:extLst>
                  <a:ext uri="{FF2B5EF4-FFF2-40B4-BE49-F238E27FC236}">
                    <a16:creationId xmlns:a16="http://schemas.microsoft.com/office/drawing/2014/main" id="{C0A03C6C-C4C3-D95F-1EE6-25E9991E7A97}"/>
                  </a:ext>
                </a:extLst>
              </p:cNvPr>
              <p:cNvSpPr/>
              <p:nvPr/>
            </p:nvSpPr>
            <p:spPr>
              <a:xfrm>
                <a:off x="5826919" y="2813199"/>
                <a:ext cx="528638" cy="264320"/>
              </a:xfrm>
              <a:custGeom>
                <a:avLst/>
                <a:gdLst>
                  <a:gd name="connsiteX0" fmla="*/ 1143000 w 1143000"/>
                  <a:gd name="connsiteY0" fmla="*/ 0 h 571500"/>
                  <a:gd name="connsiteX1" fmla="*/ 571500 w 1143000"/>
                  <a:gd name="connsiteY1" fmla="*/ 571500 h 571500"/>
                  <a:gd name="connsiteX2" fmla="*/ 0 w 1143000"/>
                  <a:gd name="connsiteY2" fmla="*/ 0 h 571500"/>
                  <a:gd name="connsiteX3" fmla="*/ 257175 w 1143000"/>
                  <a:gd name="connsiteY3" fmla="*/ 0 h 571500"/>
                  <a:gd name="connsiteX4" fmla="*/ 571500 w 1143000"/>
                  <a:gd name="connsiteY4" fmla="*/ 314325 h 571500"/>
                  <a:gd name="connsiteX5" fmla="*/ 885825 w 1143000"/>
                  <a:gd name="connsiteY5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0" h="571500">
                    <a:moveTo>
                      <a:pt x="1143000" y="0"/>
                    </a:moveTo>
                    <a:lnTo>
                      <a:pt x="571500" y="571500"/>
                    </a:lnTo>
                    <a:lnTo>
                      <a:pt x="0" y="0"/>
                    </a:lnTo>
                    <a:lnTo>
                      <a:pt x="257175" y="0"/>
                    </a:lnTo>
                    <a:lnTo>
                      <a:pt x="571500" y="314325"/>
                    </a:lnTo>
                    <a:lnTo>
                      <a:pt x="885825" y="0"/>
                    </a:lnTo>
                    <a:close/>
                  </a:path>
                </a:pathLst>
              </a:custGeom>
              <a:solidFill>
                <a:srgbClr val="0040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C148927-522D-6D66-4CA9-D47CDBE40B8B}"/>
                  </a:ext>
                </a:extLst>
              </p:cNvPr>
              <p:cNvSpPr/>
              <p:nvPr/>
            </p:nvSpPr>
            <p:spPr>
              <a:xfrm>
                <a:off x="4620531" y="2812130"/>
                <a:ext cx="2941412" cy="147828"/>
              </a:xfrm>
              <a:custGeom>
                <a:avLst/>
                <a:gdLst>
                  <a:gd name="connsiteX0" fmla="*/ 0 w 7391400"/>
                  <a:gd name="connsiteY0" fmla="*/ 0 h 371475"/>
                  <a:gd name="connsiteX1" fmla="*/ 3324225 w 7391400"/>
                  <a:gd name="connsiteY1" fmla="*/ 0 h 371475"/>
                  <a:gd name="connsiteX2" fmla="*/ 3695700 w 7391400"/>
                  <a:gd name="connsiteY2" fmla="*/ 371475 h 371475"/>
                  <a:gd name="connsiteX3" fmla="*/ 4067175 w 7391400"/>
                  <a:gd name="connsiteY3" fmla="*/ 0 h 371475"/>
                  <a:gd name="connsiteX4" fmla="*/ 7391400 w 7391400"/>
                  <a:gd name="connsiteY4" fmla="*/ 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1400" h="371475">
                    <a:moveTo>
                      <a:pt x="0" y="0"/>
                    </a:moveTo>
                    <a:lnTo>
                      <a:pt x="3324225" y="0"/>
                    </a:lnTo>
                    <a:lnTo>
                      <a:pt x="3695700" y="371475"/>
                    </a:lnTo>
                    <a:lnTo>
                      <a:pt x="4067175" y="0"/>
                    </a:lnTo>
                    <a:lnTo>
                      <a:pt x="7391400" y="0"/>
                    </a:lnTo>
                  </a:path>
                </a:pathLst>
              </a:custGeom>
              <a:noFill/>
              <a:ln w="19050" cap="flat">
                <a:solidFill>
                  <a:srgbClr val="EBA8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B46DE92-B958-501F-1F21-B8B14C1EA7D3}"/>
              </a:ext>
            </a:extLst>
          </p:cNvPr>
          <p:cNvGrpSpPr/>
          <p:nvPr/>
        </p:nvGrpSpPr>
        <p:grpSpPr>
          <a:xfrm rot="16200000">
            <a:off x="1011563" y="3365643"/>
            <a:ext cx="3024016" cy="272838"/>
            <a:chOff x="4620531" y="2812130"/>
            <a:chExt cx="2941412" cy="265385"/>
          </a:xfrm>
        </p:grpSpPr>
        <p:sp>
          <p:nvSpPr>
            <p:cNvPr id="81" name="Graphic 32">
              <a:extLst>
                <a:ext uri="{FF2B5EF4-FFF2-40B4-BE49-F238E27FC236}">
                  <a16:creationId xmlns:a16="http://schemas.microsoft.com/office/drawing/2014/main" id="{D6EB5AC5-B956-BAAD-23B2-25136D17B83D}"/>
                </a:ext>
              </a:extLst>
            </p:cNvPr>
            <p:cNvSpPr/>
            <p:nvPr/>
          </p:nvSpPr>
          <p:spPr>
            <a:xfrm>
              <a:off x="5826919" y="2813195"/>
              <a:ext cx="528638" cy="264320"/>
            </a:xfrm>
            <a:custGeom>
              <a:avLst/>
              <a:gdLst>
                <a:gd name="connsiteX0" fmla="*/ 1143000 w 1143000"/>
                <a:gd name="connsiteY0" fmla="*/ 0 h 571500"/>
                <a:gd name="connsiteX1" fmla="*/ 571500 w 1143000"/>
                <a:gd name="connsiteY1" fmla="*/ 571500 h 571500"/>
                <a:gd name="connsiteX2" fmla="*/ 0 w 1143000"/>
                <a:gd name="connsiteY2" fmla="*/ 0 h 571500"/>
                <a:gd name="connsiteX3" fmla="*/ 257175 w 1143000"/>
                <a:gd name="connsiteY3" fmla="*/ 0 h 571500"/>
                <a:gd name="connsiteX4" fmla="*/ 571500 w 1143000"/>
                <a:gd name="connsiteY4" fmla="*/ 314325 h 571500"/>
                <a:gd name="connsiteX5" fmla="*/ 885825 w 1143000"/>
                <a:gd name="connsiteY5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571500">
                  <a:moveTo>
                    <a:pt x="1143000" y="0"/>
                  </a:moveTo>
                  <a:lnTo>
                    <a:pt x="571500" y="571500"/>
                  </a:lnTo>
                  <a:lnTo>
                    <a:pt x="0" y="0"/>
                  </a:lnTo>
                  <a:lnTo>
                    <a:pt x="257175" y="0"/>
                  </a:lnTo>
                  <a:lnTo>
                    <a:pt x="571500" y="314325"/>
                  </a:lnTo>
                  <a:lnTo>
                    <a:pt x="885825" y="0"/>
                  </a:lnTo>
                  <a:close/>
                </a:path>
              </a:pathLst>
            </a:custGeom>
            <a:solidFill>
              <a:srgbClr val="0040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C8552A3-F27B-37FC-5B50-C585D40B973D}"/>
                </a:ext>
              </a:extLst>
            </p:cNvPr>
            <p:cNvSpPr/>
            <p:nvPr/>
          </p:nvSpPr>
          <p:spPr>
            <a:xfrm>
              <a:off x="4620531" y="2812130"/>
              <a:ext cx="2941412" cy="147828"/>
            </a:xfrm>
            <a:custGeom>
              <a:avLst/>
              <a:gdLst>
                <a:gd name="connsiteX0" fmla="*/ 0 w 7391400"/>
                <a:gd name="connsiteY0" fmla="*/ 0 h 371475"/>
                <a:gd name="connsiteX1" fmla="*/ 3324225 w 7391400"/>
                <a:gd name="connsiteY1" fmla="*/ 0 h 371475"/>
                <a:gd name="connsiteX2" fmla="*/ 3695700 w 7391400"/>
                <a:gd name="connsiteY2" fmla="*/ 371475 h 371475"/>
                <a:gd name="connsiteX3" fmla="*/ 4067175 w 7391400"/>
                <a:gd name="connsiteY3" fmla="*/ 0 h 371475"/>
                <a:gd name="connsiteX4" fmla="*/ 7391400 w 73914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1400" h="371475">
                  <a:moveTo>
                    <a:pt x="0" y="0"/>
                  </a:moveTo>
                  <a:lnTo>
                    <a:pt x="3324225" y="0"/>
                  </a:lnTo>
                  <a:lnTo>
                    <a:pt x="3695700" y="371475"/>
                  </a:lnTo>
                  <a:lnTo>
                    <a:pt x="4067175" y="0"/>
                  </a:lnTo>
                  <a:lnTo>
                    <a:pt x="7391400" y="0"/>
                  </a:lnTo>
                </a:path>
              </a:pathLst>
            </a:custGeom>
            <a:noFill/>
            <a:ln w="19050" cap="flat">
              <a:solidFill>
                <a:srgbClr val="EBA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D49B09-A7B3-C1DD-B2B1-7D3FC1AA3EFE}"/>
              </a:ext>
            </a:extLst>
          </p:cNvPr>
          <p:cNvGrpSpPr/>
          <p:nvPr/>
        </p:nvGrpSpPr>
        <p:grpSpPr>
          <a:xfrm rot="10800000">
            <a:off x="2550648" y="4871307"/>
            <a:ext cx="3024015" cy="272838"/>
            <a:chOff x="4620531" y="2812130"/>
            <a:chExt cx="2941412" cy="265385"/>
          </a:xfrm>
        </p:grpSpPr>
        <p:sp>
          <p:nvSpPr>
            <p:cNvPr id="84" name="Graphic 32">
              <a:extLst>
                <a:ext uri="{FF2B5EF4-FFF2-40B4-BE49-F238E27FC236}">
                  <a16:creationId xmlns:a16="http://schemas.microsoft.com/office/drawing/2014/main" id="{BDA77CB0-0BAE-1991-55B1-F0C274B1BA21}"/>
                </a:ext>
              </a:extLst>
            </p:cNvPr>
            <p:cNvSpPr/>
            <p:nvPr/>
          </p:nvSpPr>
          <p:spPr>
            <a:xfrm>
              <a:off x="5826919" y="2813195"/>
              <a:ext cx="528638" cy="264320"/>
            </a:xfrm>
            <a:custGeom>
              <a:avLst/>
              <a:gdLst>
                <a:gd name="connsiteX0" fmla="*/ 1143000 w 1143000"/>
                <a:gd name="connsiteY0" fmla="*/ 0 h 571500"/>
                <a:gd name="connsiteX1" fmla="*/ 571500 w 1143000"/>
                <a:gd name="connsiteY1" fmla="*/ 571500 h 571500"/>
                <a:gd name="connsiteX2" fmla="*/ 0 w 1143000"/>
                <a:gd name="connsiteY2" fmla="*/ 0 h 571500"/>
                <a:gd name="connsiteX3" fmla="*/ 257175 w 1143000"/>
                <a:gd name="connsiteY3" fmla="*/ 0 h 571500"/>
                <a:gd name="connsiteX4" fmla="*/ 571500 w 1143000"/>
                <a:gd name="connsiteY4" fmla="*/ 314325 h 571500"/>
                <a:gd name="connsiteX5" fmla="*/ 885825 w 1143000"/>
                <a:gd name="connsiteY5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571500">
                  <a:moveTo>
                    <a:pt x="1143000" y="0"/>
                  </a:moveTo>
                  <a:lnTo>
                    <a:pt x="571500" y="571500"/>
                  </a:lnTo>
                  <a:lnTo>
                    <a:pt x="0" y="0"/>
                  </a:lnTo>
                  <a:lnTo>
                    <a:pt x="257175" y="0"/>
                  </a:lnTo>
                  <a:lnTo>
                    <a:pt x="571500" y="314325"/>
                  </a:lnTo>
                  <a:lnTo>
                    <a:pt x="885825" y="0"/>
                  </a:lnTo>
                  <a:close/>
                </a:path>
              </a:pathLst>
            </a:custGeom>
            <a:solidFill>
              <a:srgbClr val="0040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A5C3E03-C1D7-96DA-E3B0-C21CCFA02C64}"/>
                </a:ext>
              </a:extLst>
            </p:cNvPr>
            <p:cNvSpPr/>
            <p:nvPr/>
          </p:nvSpPr>
          <p:spPr>
            <a:xfrm>
              <a:off x="4620531" y="2812130"/>
              <a:ext cx="2941412" cy="147828"/>
            </a:xfrm>
            <a:custGeom>
              <a:avLst/>
              <a:gdLst>
                <a:gd name="connsiteX0" fmla="*/ 0 w 7391400"/>
                <a:gd name="connsiteY0" fmla="*/ 0 h 371475"/>
                <a:gd name="connsiteX1" fmla="*/ 3324225 w 7391400"/>
                <a:gd name="connsiteY1" fmla="*/ 0 h 371475"/>
                <a:gd name="connsiteX2" fmla="*/ 3695700 w 7391400"/>
                <a:gd name="connsiteY2" fmla="*/ 371475 h 371475"/>
                <a:gd name="connsiteX3" fmla="*/ 4067175 w 7391400"/>
                <a:gd name="connsiteY3" fmla="*/ 0 h 371475"/>
                <a:gd name="connsiteX4" fmla="*/ 7391400 w 73914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1400" h="371475">
                  <a:moveTo>
                    <a:pt x="0" y="0"/>
                  </a:moveTo>
                  <a:lnTo>
                    <a:pt x="3324225" y="0"/>
                  </a:lnTo>
                  <a:lnTo>
                    <a:pt x="3695700" y="371475"/>
                  </a:lnTo>
                  <a:lnTo>
                    <a:pt x="4067175" y="0"/>
                  </a:lnTo>
                  <a:lnTo>
                    <a:pt x="7391400" y="0"/>
                  </a:lnTo>
                </a:path>
              </a:pathLst>
            </a:custGeom>
            <a:noFill/>
            <a:ln w="19050" cap="flat">
              <a:solidFill>
                <a:srgbClr val="EBA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E1A6C22-1975-F4E6-F551-8C5CFD711F2F}"/>
              </a:ext>
            </a:extLst>
          </p:cNvPr>
          <p:cNvGrpSpPr/>
          <p:nvPr/>
        </p:nvGrpSpPr>
        <p:grpSpPr>
          <a:xfrm rot="5400000">
            <a:off x="4091576" y="3300367"/>
            <a:ext cx="3024016" cy="272838"/>
            <a:chOff x="4620531" y="2812130"/>
            <a:chExt cx="2941412" cy="265385"/>
          </a:xfrm>
        </p:grpSpPr>
        <p:sp>
          <p:nvSpPr>
            <p:cNvPr id="87" name="Graphic 32">
              <a:extLst>
                <a:ext uri="{FF2B5EF4-FFF2-40B4-BE49-F238E27FC236}">
                  <a16:creationId xmlns:a16="http://schemas.microsoft.com/office/drawing/2014/main" id="{8DE85436-9BAD-B121-C06F-1418910470C1}"/>
                </a:ext>
              </a:extLst>
            </p:cNvPr>
            <p:cNvSpPr/>
            <p:nvPr/>
          </p:nvSpPr>
          <p:spPr>
            <a:xfrm>
              <a:off x="5826919" y="2813195"/>
              <a:ext cx="528638" cy="264320"/>
            </a:xfrm>
            <a:custGeom>
              <a:avLst/>
              <a:gdLst>
                <a:gd name="connsiteX0" fmla="*/ 1143000 w 1143000"/>
                <a:gd name="connsiteY0" fmla="*/ 0 h 571500"/>
                <a:gd name="connsiteX1" fmla="*/ 571500 w 1143000"/>
                <a:gd name="connsiteY1" fmla="*/ 571500 h 571500"/>
                <a:gd name="connsiteX2" fmla="*/ 0 w 1143000"/>
                <a:gd name="connsiteY2" fmla="*/ 0 h 571500"/>
                <a:gd name="connsiteX3" fmla="*/ 257175 w 1143000"/>
                <a:gd name="connsiteY3" fmla="*/ 0 h 571500"/>
                <a:gd name="connsiteX4" fmla="*/ 571500 w 1143000"/>
                <a:gd name="connsiteY4" fmla="*/ 314325 h 571500"/>
                <a:gd name="connsiteX5" fmla="*/ 885825 w 1143000"/>
                <a:gd name="connsiteY5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571500">
                  <a:moveTo>
                    <a:pt x="1143000" y="0"/>
                  </a:moveTo>
                  <a:lnTo>
                    <a:pt x="571500" y="571500"/>
                  </a:lnTo>
                  <a:lnTo>
                    <a:pt x="0" y="0"/>
                  </a:lnTo>
                  <a:lnTo>
                    <a:pt x="257175" y="0"/>
                  </a:lnTo>
                  <a:lnTo>
                    <a:pt x="571500" y="314325"/>
                  </a:lnTo>
                  <a:lnTo>
                    <a:pt x="885825" y="0"/>
                  </a:lnTo>
                  <a:close/>
                </a:path>
              </a:pathLst>
            </a:custGeom>
            <a:solidFill>
              <a:srgbClr val="0040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4C2D230-7DE1-1478-0E6B-448DA2373291}"/>
                </a:ext>
              </a:extLst>
            </p:cNvPr>
            <p:cNvSpPr/>
            <p:nvPr/>
          </p:nvSpPr>
          <p:spPr>
            <a:xfrm>
              <a:off x="4620531" y="2812130"/>
              <a:ext cx="2941412" cy="147828"/>
            </a:xfrm>
            <a:custGeom>
              <a:avLst/>
              <a:gdLst>
                <a:gd name="connsiteX0" fmla="*/ 0 w 7391400"/>
                <a:gd name="connsiteY0" fmla="*/ 0 h 371475"/>
                <a:gd name="connsiteX1" fmla="*/ 3324225 w 7391400"/>
                <a:gd name="connsiteY1" fmla="*/ 0 h 371475"/>
                <a:gd name="connsiteX2" fmla="*/ 3695700 w 7391400"/>
                <a:gd name="connsiteY2" fmla="*/ 371475 h 371475"/>
                <a:gd name="connsiteX3" fmla="*/ 4067175 w 7391400"/>
                <a:gd name="connsiteY3" fmla="*/ 0 h 371475"/>
                <a:gd name="connsiteX4" fmla="*/ 7391400 w 73914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1400" h="371475">
                  <a:moveTo>
                    <a:pt x="0" y="0"/>
                  </a:moveTo>
                  <a:lnTo>
                    <a:pt x="3324225" y="0"/>
                  </a:lnTo>
                  <a:lnTo>
                    <a:pt x="3695700" y="371475"/>
                  </a:lnTo>
                  <a:lnTo>
                    <a:pt x="4067175" y="0"/>
                  </a:lnTo>
                  <a:lnTo>
                    <a:pt x="7391400" y="0"/>
                  </a:lnTo>
                </a:path>
              </a:pathLst>
            </a:custGeom>
            <a:noFill/>
            <a:ln w="19050" cap="flat">
              <a:solidFill>
                <a:srgbClr val="EBA8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+mj-lt"/>
              </a:endParaRPr>
            </a:p>
          </p:txBody>
        </p:sp>
      </p:grpSp>
      <p:pic>
        <p:nvPicPr>
          <p:cNvPr id="89" name="Picture 88" descr="A picture containing text&#10;&#10;Description automatically generated">
            <a:extLst>
              <a:ext uri="{FF2B5EF4-FFF2-40B4-BE49-F238E27FC236}">
                <a16:creationId xmlns:a16="http://schemas.microsoft.com/office/drawing/2014/main" id="{2C1A8692-E68C-7B73-68FF-136CB898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42" y="2087325"/>
            <a:ext cx="3598557" cy="26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B716-284D-29FA-5BBC-30609948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Role of FV in Hardware </a:t>
            </a:r>
            <a:r>
              <a:rPr lang="en-US" dirty="0"/>
              <a:t>S</a:t>
            </a:r>
            <a:r>
              <a:rPr lang="en-US" sz="4400" dirty="0"/>
              <a:t>ecurity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9B2CB-232D-99B3-021E-AC01493F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F2878-A0DB-26DB-756E-F900E9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B1176C-F236-DCE4-6250-6BADD4A67BD8}"/>
              </a:ext>
            </a:extLst>
          </p:cNvPr>
          <p:cNvSpPr txBox="1">
            <a:spLocks/>
          </p:cNvSpPr>
          <p:nvPr/>
        </p:nvSpPr>
        <p:spPr>
          <a:xfrm>
            <a:off x="457200" y="1447801"/>
            <a:ext cx="64770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000" dirty="0"/>
          </a:p>
        </p:txBody>
      </p:sp>
      <p:sp>
        <p:nvSpPr>
          <p:cNvPr id="56" name="Flowchart: Delay 55">
            <a:extLst>
              <a:ext uri="{FF2B5EF4-FFF2-40B4-BE49-F238E27FC236}">
                <a16:creationId xmlns:a16="http://schemas.microsoft.com/office/drawing/2014/main" id="{E1358B3E-D4C2-08DE-4B2D-B0B650BEF3B5}"/>
              </a:ext>
            </a:extLst>
          </p:cNvPr>
          <p:cNvSpPr/>
          <p:nvPr/>
        </p:nvSpPr>
        <p:spPr>
          <a:xfrm>
            <a:off x="1907288" y="2902122"/>
            <a:ext cx="663388" cy="457200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Delay 56">
            <a:extLst>
              <a:ext uri="{FF2B5EF4-FFF2-40B4-BE49-F238E27FC236}">
                <a16:creationId xmlns:a16="http://schemas.microsoft.com/office/drawing/2014/main" id="{837FDAC9-5D3F-8FA7-C55D-216A42197643}"/>
              </a:ext>
            </a:extLst>
          </p:cNvPr>
          <p:cNvSpPr/>
          <p:nvPr/>
        </p:nvSpPr>
        <p:spPr>
          <a:xfrm rot="10800000">
            <a:off x="1243900" y="2902122"/>
            <a:ext cx="663388" cy="457200"/>
          </a:xfrm>
          <a:prstGeom prst="flowChartDelay">
            <a:avLst/>
          </a:prstGeom>
          <a:solidFill>
            <a:srgbClr val="90E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BC50B1-C3E8-6EA6-096C-98742B11F2E0}"/>
              </a:ext>
            </a:extLst>
          </p:cNvPr>
          <p:cNvSpPr txBox="1"/>
          <p:nvPr/>
        </p:nvSpPr>
        <p:spPr>
          <a:xfrm>
            <a:off x="1407792" y="2902122"/>
            <a:ext cx="116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Valid   Invalid</a:t>
            </a:r>
          </a:p>
          <a:p>
            <a:r>
              <a:rPr lang="en-US" sz="1200" dirty="0"/>
              <a:t>Input   Input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8F8FBF9-53AC-59D9-5334-AE5EA2CD8E0A}"/>
              </a:ext>
            </a:extLst>
          </p:cNvPr>
          <p:cNvCxnSpPr>
            <a:cxnSpLocks/>
            <a:stCxn id="57" idx="3"/>
          </p:cNvCxnSpPr>
          <p:nvPr/>
        </p:nvCxnSpPr>
        <p:spPr>
          <a:xfrm flipH="1" flipV="1">
            <a:off x="862900" y="3130721"/>
            <a:ext cx="381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CB09A9C-B51A-7534-9160-EF775D88CC0D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2570676" y="3130721"/>
            <a:ext cx="349624" cy="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845362-76CE-DF6A-1411-69238E9F6EB5}"/>
              </a:ext>
            </a:extLst>
          </p:cNvPr>
          <p:cNvCxnSpPr>
            <a:cxnSpLocks/>
          </p:cNvCxnSpPr>
          <p:nvPr/>
        </p:nvCxnSpPr>
        <p:spPr>
          <a:xfrm flipH="1">
            <a:off x="1407792" y="3359322"/>
            <a:ext cx="167802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896B6F0-54BB-C119-1B4C-B55B60AC913E}"/>
              </a:ext>
            </a:extLst>
          </p:cNvPr>
          <p:cNvCxnSpPr/>
          <p:nvPr/>
        </p:nvCxnSpPr>
        <p:spPr>
          <a:xfrm flipH="1" flipV="1">
            <a:off x="1241945" y="2597322"/>
            <a:ext cx="265436" cy="30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B26E44A-FF05-F7F2-4B0C-C245E08BBE92}"/>
              </a:ext>
            </a:extLst>
          </p:cNvPr>
          <p:cNvCxnSpPr/>
          <p:nvPr/>
        </p:nvCxnSpPr>
        <p:spPr>
          <a:xfrm flipV="1">
            <a:off x="2238982" y="2597322"/>
            <a:ext cx="224118" cy="30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0E6EA57-4FFD-580B-FD54-9BF7D152E508}"/>
              </a:ext>
            </a:extLst>
          </p:cNvPr>
          <p:cNvCxnSpPr>
            <a:cxnSpLocks/>
          </p:cNvCxnSpPr>
          <p:nvPr/>
        </p:nvCxnSpPr>
        <p:spPr>
          <a:xfrm>
            <a:off x="2238982" y="3359322"/>
            <a:ext cx="224118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641984D-0BB9-92AC-02B7-1034E6440593}"/>
              </a:ext>
            </a:extLst>
          </p:cNvPr>
          <p:cNvSpPr txBox="1"/>
          <p:nvPr/>
        </p:nvSpPr>
        <p:spPr>
          <a:xfrm>
            <a:off x="947206" y="2146643"/>
            <a:ext cx="226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possible system states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C3928C-C71B-4D69-6B90-C4C2692E29B5}"/>
              </a:ext>
            </a:extLst>
          </p:cNvPr>
          <p:cNvSpPr/>
          <p:nvPr/>
        </p:nvSpPr>
        <p:spPr>
          <a:xfrm>
            <a:off x="715650" y="1752600"/>
            <a:ext cx="2590800" cy="25146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Delay 21">
            <a:extLst>
              <a:ext uri="{FF2B5EF4-FFF2-40B4-BE49-F238E27FC236}">
                <a16:creationId xmlns:a16="http://schemas.microsoft.com/office/drawing/2014/main" id="{9FB17D99-5CA8-49DE-2D7F-6510589FA28B}"/>
              </a:ext>
            </a:extLst>
          </p:cNvPr>
          <p:cNvSpPr/>
          <p:nvPr/>
        </p:nvSpPr>
        <p:spPr>
          <a:xfrm>
            <a:off x="2059688" y="3054522"/>
            <a:ext cx="663388" cy="457200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BFF13F7C-E696-7A88-C9A5-EBDBC3B60DD5}"/>
              </a:ext>
            </a:extLst>
          </p:cNvPr>
          <p:cNvSpPr/>
          <p:nvPr/>
        </p:nvSpPr>
        <p:spPr>
          <a:xfrm rot="10800000">
            <a:off x="1396300" y="3054522"/>
            <a:ext cx="663388" cy="457200"/>
          </a:xfrm>
          <a:prstGeom prst="flowChartDelay">
            <a:avLst/>
          </a:prstGeom>
          <a:solidFill>
            <a:srgbClr val="90E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2BF705-908B-40C7-45CB-6401EBA130AF}"/>
              </a:ext>
            </a:extLst>
          </p:cNvPr>
          <p:cNvSpPr txBox="1"/>
          <p:nvPr/>
        </p:nvSpPr>
        <p:spPr>
          <a:xfrm>
            <a:off x="1560192" y="3054522"/>
            <a:ext cx="116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Valid   Invalid</a:t>
            </a:r>
          </a:p>
          <a:p>
            <a:r>
              <a:rPr lang="en-US" sz="1200" dirty="0"/>
              <a:t>Input   Input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A2C957-B6C1-9624-00E8-202EDC466BD9}"/>
              </a:ext>
            </a:extLst>
          </p:cNvPr>
          <p:cNvCxnSpPr>
            <a:cxnSpLocks/>
            <a:stCxn id="23" idx="3"/>
          </p:cNvCxnSpPr>
          <p:nvPr/>
        </p:nvCxnSpPr>
        <p:spPr>
          <a:xfrm flipH="1" flipV="1">
            <a:off x="1015300" y="3283121"/>
            <a:ext cx="381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5E99AD-A06B-85E7-0477-35BC1D86A875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2723076" y="3283121"/>
            <a:ext cx="349624" cy="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F2928F-B3FA-2D6E-A5B7-292568A2F1B2}"/>
              </a:ext>
            </a:extLst>
          </p:cNvPr>
          <p:cNvCxnSpPr>
            <a:cxnSpLocks/>
          </p:cNvCxnSpPr>
          <p:nvPr/>
        </p:nvCxnSpPr>
        <p:spPr>
          <a:xfrm flipH="1">
            <a:off x="1560192" y="3511722"/>
            <a:ext cx="167802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96C5CD-CA73-3FBD-F2BC-FFCF60A3F8F1}"/>
              </a:ext>
            </a:extLst>
          </p:cNvPr>
          <p:cNvCxnSpPr/>
          <p:nvPr/>
        </p:nvCxnSpPr>
        <p:spPr>
          <a:xfrm flipH="1" flipV="1">
            <a:off x="1394345" y="2749722"/>
            <a:ext cx="265436" cy="30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406C80-E5DD-E6EC-1996-7E3B825E4027}"/>
              </a:ext>
            </a:extLst>
          </p:cNvPr>
          <p:cNvCxnSpPr/>
          <p:nvPr/>
        </p:nvCxnSpPr>
        <p:spPr>
          <a:xfrm flipV="1">
            <a:off x="2391382" y="2749722"/>
            <a:ext cx="224118" cy="30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894F8B-387A-1BC0-DE0E-90EA32CFFD01}"/>
              </a:ext>
            </a:extLst>
          </p:cNvPr>
          <p:cNvCxnSpPr>
            <a:cxnSpLocks/>
          </p:cNvCxnSpPr>
          <p:nvPr/>
        </p:nvCxnSpPr>
        <p:spPr>
          <a:xfrm>
            <a:off x="2391382" y="3511722"/>
            <a:ext cx="224118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480E57-51E0-1EC3-71F9-8B90BBE2BD2E}"/>
              </a:ext>
            </a:extLst>
          </p:cNvPr>
          <p:cNvSpPr txBox="1"/>
          <p:nvPr/>
        </p:nvSpPr>
        <p:spPr>
          <a:xfrm>
            <a:off x="1099606" y="2299043"/>
            <a:ext cx="226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possible system states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572F01-7C44-8525-1421-EC9FA6890267}"/>
              </a:ext>
            </a:extLst>
          </p:cNvPr>
          <p:cNvCxnSpPr>
            <a:cxnSpLocks/>
          </p:cNvCxnSpPr>
          <p:nvPr/>
        </p:nvCxnSpPr>
        <p:spPr>
          <a:xfrm>
            <a:off x="3306450" y="2340919"/>
            <a:ext cx="1552372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E0773B-8AEF-E55C-1A64-85358E055A78}"/>
              </a:ext>
            </a:extLst>
          </p:cNvPr>
          <p:cNvCxnSpPr>
            <a:cxnSpLocks/>
          </p:cNvCxnSpPr>
          <p:nvPr/>
        </p:nvCxnSpPr>
        <p:spPr>
          <a:xfrm>
            <a:off x="3474401" y="3039461"/>
            <a:ext cx="1412793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542C7E-7879-7BBB-050E-CA2EA4548703}"/>
              </a:ext>
            </a:extLst>
          </p:cNvPr>
          <p:cNvCxnSpPr>
            <a:cxnSpLocks/>
          </p:cNvCxnSpPr>
          <p:nvPr/>
        </p:nvCxnSpPr>
        <p:spPr>
          <a:xfrm>
            <a:off x="3210794" y="3733800"/>
            <a:ext cx="1676400" cy="0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CC06F4F-466C-602A-1550-C62B6057C4FC}"/>
              </a:ext>
            </a:extLst>
          </p:cNvPr>
          <p:cNvSpPr txBox="1"/>
          <p:nvPr/>
        </p:nvSpPr>
        <p:spPr>
          <a:xfrm>
            <a:off x="4954478" y="2052822"/>
            <a:ext cx="6463504" cy="5232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rigorous mathematical technique for proving design correctness through exhaustive exploration of all input combinations and system states</a:t>
            </a:r>
            <a:endParaRPr lang="en-US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1BFD57-2C14-72E5-F28E-A1D753DCD2D5}"/>
              </a:ext>
            </a:extLst>
          </p:cNvPr>
          <p:cNvSpPr txBox="1"/>
          <p:nvPr/>
        </p:nvSpPr>
        <p:spPr>
          <a:xfrm>
            <a:off x="4966496" y="2777851"/>
            <a:ext cx="6463504" cy="5232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Powerful technique for exposing security flaws/vulnerabilities of designs “well in-time (pre-silicon)”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703323-92BB-E57C-7CA5-3B9C0A01C864}"/>
              </a:ext>
            </a:extLst>
          </p:cNvPr>
          <p:cNvSpPr txBox="1"/>
          <p:nvPr/>
        </p:nvSpPr>
        <p:spPr>
          <a:xfrm>
            <a:off x="4954478" y="3496465"/>
            <a:ext cx="6463504" cy="52322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Verifies that a design works as per specification and satisfies a set of security properties, such as confidentiality, integrity, and availability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236945E-123D-1FD0-4219-92D75DB1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06" y="4467833"/>
            <a:ext cx="2267909" cy="192040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A2469B9-5A8B-A2C9-6B1C-86CF811F1DF6}"/>
              </a:ext>
            </a:extLst>
          </p:cNvPr>
          <p:cNvSpPr txBox="1"/>
          <p:nvPr/>
        </p:nvSpPr>
        <p:spPr>
          <a:xfrm>
            <a:off x="2597618" y="4571999"/>
            <a:ext cx="80299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your IP handles secure information of the SOC chassis, then this talk will</a:t>
            </a:r>
          </a:p>
          <a:p>
            <a:endParaRPr lang="en-US" sz="1600" dirty="0"/>
          </a:p>
          <a:p>
            <a:r>
              <a:rPr lang="en-US" sz="1400" dirty="0"/>
              <a:t>             Help in Security Verification Planning through Formal Verification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1400" dirty="0"/>
              <a:t>                       Create awareness about potential attack scenarios and their implications</a:t>
            </a:r>
          </a:p>
          <a:p>
            <a:endParaRPr lang="en-US" sz="1000" dirty="0"/>
          </a:p>
          <a:p>
            <a:r>
              <a:rPr lang="en-US" sz="1400" dirty="0"/>
              <a:t>                                  Prepare to take risk mitigation steps and achieve shift-left</a:t>
            </a:r>
          </a:p>
        </p:txBody>
      </p:sp>
    </p:spTree>
    <p:extLst>
      <p:ext uri="{BB962C8B-B14F-4D97-AF65-F5344CB8AC3E}">
        <p14:creationId xmlns:p14="http://schemas.microsoft.com/office/powerpoint/2010/main" val="275016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 descr="Line arrow: Horizontal U-turn with solid fill">
            <a:extLst>
              <a:ext uri="{FF2B5EF4-FFF2-40B4-BE49-F238E27FC236}">
                <a16:creationId xmlns:a16="http://schemas.microsoft.com/office/drawing/2014/main" id="{3ECA6C9B-232E-5822-2F79-2FB9BF770B69}"/>
              </a:ext>
            </a:extLst>
          </p:cNvPr>
          <p:cNvSpPr/>
          <p:nvPr/>
        </p:nvSpPr>
        <p:spPr>
          <a:xfrm rot="10800000" flipV="1">
            <a:off x="1162046" y="3352800"/>
            <a:ext cx="3486151" cy="1066800"/>
          </a:xfrm>
          <a:custGeom>
            <a:avLst/>
            <a:gdLst>
              <a:gd name="connsiteX0" fmla="*/ 4243939 w 5257799"/>
              <a:gd name="connsiteY0" fmla="*/ 0 h 2012654"/>
              <a:gd name="connsiteX1" fmla="*/ 2940386 w 5257799"/>
              <a:gd name="connsiteY1" fmla="*/ 0 h 2012654"/>
              <a:gd name="connsiteX2" fmla="*/ 2940387 w 5257799"/>
              <a:gd name="connsiteY2" fmla="*/ 2 h 2012654"/>
              <a:gd name="connsiteX3" fmla="*/ 2929985 w 5257799"/>
              <a:gd name="connsiteY3" fmla="*/ 206009 h 2012654"/>
              <a:gd name="connsiteX4" fmla="*/ 2913283 w 5257799"/>
              <a:gd name="connsiteY4" fmla="*/ 317788 h 2012654"/>
              <a:gd name="connsiteX5" fmla="*/ 4238603 w 5257799"/>
              <a:gd name="connsiteY5" fmla="*/ 317788 h 2012654"/>
              <a:gd name="connsiteX6" fmla="*/ 4932297 w 5257799"/>
              <a:gd name="connsiteY6" fmla="*/ 1006326 h 2012654"/>
              <a:gd name="connsiteX7" fmla="*/ 4238603 w 5257799"/>
              <a:gd name="connsiteY7" fmla="*/ 1694866 h 2012654"/>
              <a:gd name="connsiteX8" fmla="*/ 3218121 w 5257799"/>
              <a:gd name="connsiteY8" fmla="*/ 1694866 h 2012654"/>
              <a:gd name="connsiteX9" fmla="*/ 2013585 w 5257799"/>
              <a:gd name="connsiteY9" fmla="*/ 1694866 h 2012654"/>
              <a:gd name="connsiteX10" fmla="*/ 0 w 5257799"/>
              <a:gd name="connsiteY10" fmla="*/ 1694866 h 2012654"/>
              <a:gd name="connsiteX11" fmla="*/ 0 w 5257799"/>
              <a:gd name="connsiteY11" fmla="*/ 2012654 h 2012654"/>
              <a:gd name="connsiteX12" fmla="*/ 1563747 w 5257799"/>
              <a:gd name="connsiteY12" fmla="*/ 2012654 h 2012654"/>
              <a:gd name="connsiteX13" fmla="*/ 3218121 w 5257799"/>
              <a:gd name="connsiteY13" fmla="*/ 2012654 h 2012654"/>
              <a:gd name="connsiteX14" fmla="*/ 4243939 w 5257799"/>
              <a:gd name="connsiteY14" fmla="*/ 2012654 h 2012654"/>
              <a:gd name="connsiteX15" fmla="*/ 5257799 w 5257799"/>
              <a:gd name="connsiteY15" fmla="*/ 1006326 h 2012654"/>
              <a:gd name="connsiteX16" fmla="*/ 4243939 w 5257799"/>
              <a:gd name="connsiteY16" fmla="*/ 0 h 20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7799" h="2012654">
                <a:moveTo>
                  <a:pt x="4243939" y="0"/>
                </a:moveTo>
                <a:lnTo>
                  <a:pt x="2940386" y="0"/>
                </a:lnTo>
                <a:lnTo>
                  <a:pt x="2940387" y="2"/>
                </a:lnTo>
                <a:lnTo>
                  <a:pt x="2929985" y="206009"/>
                </a:lnTo>
                <a:lnTo>
                  <a:pt x="2913283" y="317788"/>
                </a:lnTo>
                <a:lnTo>
                  <a:pt x="4238603" y="317788"/>
                </a:lnTo>
                <a:cubicBezTo>
                  <a:pt x="4622802" y="317788"/>
                  <a:pt x="4932297" y="624982"/>
                  <a:pt x="4932297" y="1006326"/>
                </a:cubicBezTo>
                <a:cubicBezTo>
                  <a:pt x="4932297" y="1387672"/>
                  <a:pt x="4622802" y="1694866"/>
                  <a:pt x="4238603" y="1694866"/>
                </a:cubicBezTo>
                <a:lnTo>
                  <a:pt x="3218121" y="1694866"/>
                </a:lnTo>
                <a:lnTo>
                  <a:pt x="2013585" y="1694866"/>
                </a:lnTo>
                <a:lnTo>
                  <a:pt x="0" y="1694866"/>
                </a:lnTo>
                <a:lnTo>
                  <a:pt x="0" y="2012654"/>
                </a:lnTo>
                <a:lnTo>
                  <a:pt x="1563747" y="2012654"/>
                </a:lnTo>
                <a:lnTo>
                  <a:pt x="3218121" y="2012654"/>
                </a:lnTo>
                <a:lnTo>
                  <a:pt x="4243939" y="2012654"/>
                </a:lnTo>
                <a:cubicBezTo>
                  <a:pt x="4804231" y="2012654"/>
                  <a:pt x="5257799" y="1562455"/>
                  <a:pt x="5257799" y="1006326"/>
                </a:cubicBezTo>
                <a:cubicBezTo>
                  <a:pt x="5257799" y="450198"/>
                  <a:pt x="4804231" y="0"/>
                  <a:pt x="4243939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5" name="Freeform: Shape 24" descr="Line arrow: Horizontal U-turn with solid fill">
            <a:extLst>
              <a:ext uri="{FF2B5EF4-FFF2-40B4-BE49-F238E27FC236}">
                <a16:creationId xmlns:a16="http://schemas.microsoft.com/office/drawing/2014/main" id="{B73D5E48-665F-613A-2E35-F464DD659B17}"/>
              </a:ext>
            </a:extLst>
          </p:cNvPr>
          <p:cNvSpPr/>
          <p:nvPr/>
        </p:nvSpPr>
        <p:spPr>
          <a:xfrm flipV="1">
            <a:off x="7486651" y="2625035"/>
            <a:ext cx="3486149" cy="1066800"/>
          </a:xfrm>
          <a:custGeom>
            <a:avLst/>
            <a:gdLst>
              <a:gd name="connsiteX0" fmla="*/ 0 w 5257799"/>
              <a:gd name="connsiteY0" fmla="*/ 2012654 h 2012654"/>
              <a:gd name="connsiteX1" fmla="*/ 1563747 w 5257799"/>
              <a:gd name="connsiteY1" fmla="*/ 2012654 h 2012654"/>
              <a:gd name="connsiteX2" fmla="*/ 3218121 w 5257799"/>
              <a:gd name="connsiteY2" fmla="*/ 2012654 h 2012654"/>
              <a:gd name="connsiteX3" fmla="*/ 4243939 w 5257799"/>
              <a:gd name="connsiteY3" fmla="*/ 2012654 h 2012654"/>
              <a:gd name="connsiteX4" fmla="*/ 5257799 w 5257799"/>
              <a:gd name="connsiteY4" fmla="*/ 1006326 h 2012654"/>
              <a:gd name="connsiteX5" fmla="*/ 4243939 w 5257799"/>
              <a:gd name="connsiteY5" fmla="*/ 0 h 2012654"/>
              <a:gd name="connsiteX6" fmla="*/ 2940386 w 5257799"/>
              <a:gd name="connsiteY6" fmla="*/ 0 h 2012654"/>
              <a:gd name="connsiteX7" fmla="*/ 2940387 w 5257799"/>
              <a:gd name="connsiteY7" fmla="*/ 2 h 2012654"/>
              <a:gd name="connsiteX8" fmla="*/ 2929985 w 5257799"/>
              <a:gd name="connsiteY8" fmla="*/ 206009 h 2012654"/>
              <a:gd name="connsiteX9" fmla="*/ 2913283 w 5257799"/>
              <a:gd name="connsiteY9" fmla="*/ 317788 h 2012654"/>
              <a:gd name="connsiteX10" fmla="*/ 4238603 w 5257799"/>
              <a:gd name="connsiteY10" fmla="*/ 317788 h 2012654"/>
              <a:gd name="connsiteX11" fmla="*/ 4932297 w 5257799"/>
              <a:gd name="connsiteY11" fmla="*/ 1006326 h 2012654"/>
              <a:gd name="connsiteX12" fmla="*/ 4238603 w 5257799"/>
              <a:gd name="connsiteY12" fmla="*/ 1694866 h 2012654"/>
              <a:gd name="connsiteX13" fmla="*/ 3218121 w 5257799"/>
              <a:gd name="connsiteY13" fmla="*/ 1694866 h 2012654"/>
              <a:gd name="connsiteX14" fmla="*/ 2013585 w 5257799"/>
              <a:gd name="connsiteY14" fmla="*/ 1694866 h 2012654"/>
              <a:gd name="connsiteX15" fmla="*/ 0 w 5257799"/>
              <a:gd name="connsiteY15" fmla="*/ 1694866 h 20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57799" h="2012654">
                <a:moveTo>
                  <a:pt x="0" y="2012654"/>
                </a:moveTo>
                <a:lnTo>
                  <a:pt x="1563747" y="2012654"/>
                </a:lnTo>
                <a:lnTo>
                  <a:pt x="3218121" y="2012654"/>
                </a:lnTo>
                <a:lnTo>
                  <a:pt x="4243939" y="2012654"/>
                </a:lnTo>
                <a:cubicBezTo>
                  <a:pt x="4804231" y="2012654"/>
                  <a:pt x="5257799" y="1562455"/>
                  <a:pt x="5257799" y="1006326"/>
                </a:cubicBezTo>
                <a:cubicBezTo>
                  <a:pt x="5257799" y="450198"/>
                  <a:pt x="4804231" y="0"/>
                  <a:pt x="4243939" y="0"/>
                </a:cubicBezTo>
                <a:lnTo>
                  <a:pt x="2940386" y="0"/>
                </a:lnTo>
                <a:lnTo>
                  <a:pt x="2940387" y="2"/>
                </a:lnTo>
                <a:lnTo>
                  <a:pt x="2929985" y="206009"/>
                </a:lnTo>
                <a:lnTo>
                  <a:pt x="2913283" y="317788"/>
                </a:lnTo>
                <a:lnTo>
                  <a:pt x="4238603" y="317788"/>
                </a:lnTo>
                <a:cubicBezTo>
                  <a:pt x="4622802" y="317788"/>
                  <a:pt x="4932297" y="624982"/>
                  <a:pt x="4932297" y="1006326"/>
                </a:cubicBezTo>
                <a:cubicBezTo>
                  <a:pt x="4932297" y="1387672"/>
                  <a:pt x="4622802" y="1694866"/>
                  <a:pt x="4238603" y="1694866"/>
                </a:cubicBezTo>
                <a:lnTo>
                  <a:pt x="3218121" y="1694866"/>
                </a:lnTo>
                <a:lnTo>
                  <a:pt x="2013585" y="1694866"/>
                </a:lnTo>
                <a:lnTo>
                  <a:pt x="0" y="1694866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AC193-094D-8A5A-3991-0BF50CDC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Role of FV in Hardware </a:t>
            </a:r>
            <a:r>
              <a:rPr lang="en-US" dirty="0"/>
              <a:t>S</a:t>
            </a:r>
            <a:r>
              <a:rPr lang="en-US" sz="4400" dirty="0"/>
              <a:t>ecurity (Contd.)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85D49-70D8-6628-9A49-DC9A22BE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8BDEA-92DF-3AC5-3C32-59D24D40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71B9FA-9F74-713E-203E-802827E8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" b="5039"/>
          <a:stretch/>
        </p:blipFill>
        <p:spPr>
          <a:xfrm>
            <a:off x="3619500" y="2438400"/>
            <a:ext cx="4953000" cy="220567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C7C8D9B-FA68-5263-3203-CBC57DF0DC8D}"/>
              </a:ext>
            </a:extLst>
          </p:cNvPr>
          <p:cNvSpPr txBox="1"/>
          <p:nvPr/>
        </p:nvSpPr>
        <p:spPr>
          <a:xfrm>
            <a:off x="1505172" y="3611048"/>
            <a:ext cx="182499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accent3">
                    <a:lumMod val="50000"/>
                  </a:schemeClr>
                </a:solidFill>
                <a:latin typeface="+mn-lt"/>
              </a:rPr>
              <a:t>RELAX CONSTRAINT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5835EA-0583-584A-F1D2-23C54D81880D}"/>
              </a:ext>
            </a:extLst>
          </p:cNvPr>
          <p:cNvSpPr txBox="1"/>
          <p:nvPr/>
        </p:nvSpPr>
        <p:spPr>
          <a:xfrm>
            <a:off x="8991600" y="2831812"/>
            <a:ext cx="182499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cap="all" noProof="1">
                <a:solidFill>
                  <a:schemeClr val="accent1">
                    <a:lumMod val="50000"/>
                  </a:schemeClr>
                </a:solidFill>
                <a:latin typeface="+mn-lt"/>
              </a:rPr>
              <a:t>ENHANCE MODELLING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690889-FD6B-B259-88D4-7849544F655C}"/>
              </a:ext>
            </a:extLst>
          </p:cNvPr>
          <p:cNvSpPr txBox="1"/>
          <p:nvPr/>
        </p:nvSpPr>
        <p:spPr>
          <a:xfrm>
            <a:off x="1098455" y="2227174"/>
            <a:ext cx="263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+mn-lt"/>
              </a:rPr>
              <a:t>Crucial for exploring a wide range of input scenarios (compliant and non-compliant) to detect potential security weaknesses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0B0EA5-A88F-D54C-94CC-213DB9C612B9}"/>
              </a:ext>
            </a:extLst>
          </p:cNvPr>
          <p:cNvSpPr txBox="1"/>
          <p:nvPr/>
        </p:nvSpPr>
        <p:spPr>
          <a:xfrm>
            <a:off x="8210556" y="4205987"/>
            <a:ext cx="276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+mn-lt"/>
              </a:rPr>
              <a:t>Upgrade abstractions, reference models, incorporate threat modeling, define security properties and assertions for effective security verification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AADF52-87BE-0D10-623C-42B55213EF35}"/>
              </a:ext>
            </a:extLst>
          </p:cNvPr>
          <p:cNvSpPr txBox="1"/>
          <p:nvPr/>
        </p:nvSpPr>
        <p:spPr>
          <a:xfrm>
            <a:off x="3046096" y="5447904"/>
            <a:ext cx="685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Benefits</a:t>
            </a:r>
            <a:r>
              <a:rPr lang="en-US" sz="1400" dirty="0"/>
              <a:t>: Enhances design resilience against unknown vulnerability attacks, aids in early vulnerability detection, and provides a more robust security verification process</a:t>
            </a:r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455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3174-0AD7-F274-9FED-D2D96C15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CIA Triad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A66ED-D5FF-0E8E-4F34-A7AC4A37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A11D6-0352-04EA-E6C7-29B45CC68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" name="Rounded Rectangle">
            <a:extLst>
              <a:ext uri="{FF2B5EF4-FFF2-40B4-BE49-F238E27FC236}">
                <a16:creationId xmlns:a16="http://schemas.microsoft.com/office/drawing/2014/main" id="{5A59AAB4-1B70-A503-F751-FE2D37C340C1}"/>
              </a:ext>
            </a:extLst>
          </p:cNvPr>
          <p:cNvSpPr/>
          <p:nvPr/>
        </p:nvSpPr>
        <p:spPr>
          <a:xfrm>
            <a:off x="6193790" y="1710497"/>
            <a:ext cx="5388610" cy="1039650"/>
          </a:xfrm>
          <a:prstGeom prst="roundRect">
            <a:avLst>
              <a:gd name="adj" fmla="val 17454"/>
            </a:avLst>
          </a:prstGeom>
          <a:gradFill>
            <a:gsLst>
              <a:gs pos="9000">
                <a:schemeClr val="accent1">
                  <a:lumMod val="40000"/>
                  <a:lumOff val="60000"/>
                </a:schemeClr>
              </a:gs>
              <a:gs pos="23000">
                <a:schemeClr val="bg1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C1E3F3"/>
              </a:solidFill>
              <a:latin typeface="+mj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Lorem Ipsum is simply dummy text of the printing and typesetting industry. Lorem Ipsum has been the industry's standard dummy text ever since the">
            <a:extLst>
              <a:ext uri="{FF2B5EF4-FFF2-40B4-BE49-F238E27FC236}">
                <a16:creationId xmlns:a16="http://schemas.microsoft.com/office/drawing/2014/main" id="{E4DC786F-186C-9509-176A-501C181CC90A}"/>
              </a:ext>
            </a:extLst>
          </p:cNvPr>
          <p:cNvSpPr txBox="1"/>
          <p:nvPr/>
        </p:nvSpPr>
        <p:spPr>
          <a:xfrm>
            <a:off x="6553201" y="1893724"/>
            <a:ext cx="4659630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 anchorCtr="0">
            <a:spAutoFit/>
          </a:bodyPr>
          <a:lstStyle>
            <a:lvl1pPr algn="l">
              <a:defRPr sz="2500" b="0">
                <a:solidFill>
                  <a:srgbClr val="9FA09E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defTabSz="41275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Confidentiality ensures the data is only accessible to authorized parties</a:t>
            </a:r>
            <a:endParaRPr sz="20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ounded Rectangle">
            <a:extLst>
              <a:ext uri="{FF2B5EF4-FFF2-40B4-BE49-F238E27FC236}">
                <a16:creationId xmlns:a16="http://schemas.microsoft.com/office/drawing/2014/main" id="{A904A2C7-D6E0-B907-547F-3D6DE0A06D57}"/>
              </a:ext>
            </a:extLst>
          </p:cNvPr>
          <p:cNvSpPr/>
          <p:nvPr/>
        </p:nvSpPr>
        <p:spPr>
          <a:xfrm>
            <a:off x="6193790" y="4335521"/>
            <a:ext cx="5388610" cy="1039650"/>
          </a:xfrm>
          <a:prstGeom prst="roundRect">
            <a:avLst>
              <a:gd name="adj" fmla="val 17454"/>
            </a:avLst>
          </a:prstGeom>
          <a:gradFill>
            <a:gsLst>
              <a:gs pos="9000">
                <a:schemeClr val="accent4">
                  <a:lumMod val="40000"/>
                  <a:lumOff val="60000"/>
                </a:schemeClr>
              </a:gs>
              <a:gs pos="23000">
                <a:schemeClr val="bg1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C1E3F3"/>
              </a:solidFill>
              <a:latin typeface="+mj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Lorem Ipsum is simply dummy text of the printing and typesetting industry. Lorem Ipsum has been the industry's standard dummy text ever since the">
            <a:extLst>
              <a:ext uri="{FF2B5EF4-FFF2-40B4-BE49-F238E27FC236}">
                <a16:creationId xmlns:a16="http://schemas.microsoft.com/office/drawing/2014/main" id="{D7F13EDF-9E98-8DA6-FE15-9B20039DD3E8}"/>
              </a:ext>
            </a:extLst>
          </p:cNvPr>
          <p:cNvSpPr txBox="1"/>
          <p:nvPr/>
        </p:nvSpPr>
        <p:spPr>
          <a:xfrm>
            <a:off x="6553201" y="4741885"/>
            <a:ext cx="4659629" cy="220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 anchorCtr="0">
            <a:spAutoFit/>
          </a:bodyPr>
          <a:lstStyle>
            <a:defPPr>
              <a:defRPr lang="en-US"/>
            </a:defPPr>
            <a:lvl1pPr defTabSz="412750" hangingPunct="0">
              <a:defRPr sz="2000" b="0">
                <a:latin typeface="+mj-lt"/>
                <a:ea typeface="Barlow Medium"/>
                <a:cs typeface="Barlow Medium"/>
              </a:defRPr>
            </a:lvl1pPr>
          </a:lstStyle>
          <a:p>
            <a:r>
              <a:rPr lang="en-US" dirty="0"/>
              <a:t>Availability ensures the system is operational and accessible when needed</a:t>
            </a:r>
          </a:p>
        </p:txBody>
      </p:sp>
      <p:sp>
        <p:nvSpPr>
          <p:cNvPr id="28" name="Rounded Rectangle">
            <a:extLst>
              <a:ext uri="{FF2B5EF4-FFF2-40B4-BE49-F238E27FC236}">
                <a16:creationId xmlns:a16="http://schemas.microsoft.com/office/drawing/2014/main" id="{0F29C648-4020-5FB8-FB6E-853C3D9872B4}"/>
              </a:ext>
            </a:extLst>
          </p:cNvPr>
          <p:cNvSpPr/>
          <p:nvPr/>
        </p:nvSpPr>
        <p:spPr>
          <a:xfrm>
            <a:off x="6193790" y="3025260"/>
            <a:ext cx="5388610" cy="1039650"/>
          </a:xfrm>
          <a:prstGeom prst="roundRect">
            <a:avLst>
              <a:gd name="adj" fmla="val 17454"/>
            </a:avLst>
          </a:prstGeom>
          <a:gradFill>
            <a:gsLst>
              <a:gs pos="9000">
                <a:schemeClr val="accent3">
                  <a:lumMod val="60000"/>
                  <a:lumOff val="40000"/>
                </a:schemeClr>
              </a:gs>
              <a:gs pos="23000">
                <a:schemeClr val="bg1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C1E3F3"/>
              </a:solidFill>
              <a:latin typeface="+mj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Lorem Ipsum is simply dummy text of the printing and typesetting industry. Lorem Ipsum has been the industry's standard dummy text ever since the">
            <a:extLst>
              <a:ext uri="{FF2B5EF4-FFF2-40B4-BE49-F238E27FC236}">
                <a16:creationId xmlns:a16="http://schemas.microsoft.com/office/drawing/2014/main" id="{C22BA926-8B85-73FB-7C2F-F5FCE8FAF331}"/>
              </a:ext>
            </a:extLst>
          </p:cNvPr>
          <p:cNvSpPr txBox="1"/>
          <p:nvPr/>
        </p:nvSpPr>
        <p:spPr>
          <a:xfrm>
            <a:off x="6553201" y="3211659"/>
            <a:ext cx="4659629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 anchorCtr="0">
            <a:spAutoFit/>
          </a:bodyPr>
          <a:lstStyle>
            <a:defPPr>
              <a:defRPr lang="en-US"/>
            </a:defPPr>
            <a:lvl1pPr defTabSz="412750" hangingPunct="0">
              <a:defRPr sz="2000" b="0">
                <a:latin typeface="+mj-lt"/>
                <a:ea typeface="Barlow Medium"/>
                <a:cs typeface="Barlow Medium"/>
              </a:defRPr>
            </a:lvl1pPr>
          </a:lstStyle>
          <a:p>
            <a:r>
              <a:rPr lang="en-US" dirty="0"/>
              <a:t>Integrity ensures that data is not tampered with or modified during transportation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3E6900-C6E9-2954-6F36-94F0DEEE5209}"/>
              </a:ext>
            </a:extLst>
          </p:cNvPr>
          <p:cNvSpPr/>
          <p:nvPr/>
        </p:nvSpPr>
        <p:spPr>
          <a:xfrm>
            <a:off x="1913065" y="1396207"/>
            <a:ext cx="2286000" cy="2286000"/>
          </a:xfrm>
          <a:prstGeom prst="ellipse">
            <a:avLst/>
          </a:prstGeom>
          <a:gradFill>
            <a:gsLst>
              <a:gs pos="100000">
                <a:schemeClr val="accent1">
                  <a:alpha val="65000"/>
                </a:schemeClr>
              </a:gs>
              <a:gs pos="0">
                <a:schemeClr val="accent1">
                  <a:alpha val="25000"/>
                </a:schemeClr>
              </a:gs>
            </a:gsLst>
            <a:lin ang="16200000" scaled="0"/>
          </a:gradFill>
          <a:ln w="25400" cap="flat">
            <a:noFill/>
            <a:prstDash val="solid"/>
            <a:round/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52D15E-244B-D1C6-37E9-12B4D4AB429C}"/>
              </a:ext>
            </a:extLst>
          </p:cNvPr>
          <p:cNvSpPr/>
          <p:nvPr/>
        </p:nvSpPr>
        <p:spPr>
          <a:xfrm>
            <a:off x="690404" y="3508687"/>
            <a:ext cx="2286000" cy="2286000"/>
          </a:xfrm>
          <a:prstGeom prst="ellipse">
            <a:avLst/>
          </a:prstGeom>
          <a:gradFill>
            <a:gsLst>
              <a:gs pos="100000">
                <a:schemeClr val="accent3">
                  <a:alpha val="75000"/>
                </a:schemeClr>
              </a:gs>
              <a:gs pos="0">
                <a:schemeClr val="accent3">
                  <a:alpha val="25000"/>
                </a:schemeClr>
              </a:gs>
            </a:gsLst>
            <a:lin ang="8100000" scaled="0"/>
          </a:gradFill>
          <a:ln w="25400" cap="flat">
            <a:noFill/>
            <a:prstDash val="solid"/>
            <a:round/>
          </a:ln>
        </p:spPr>
        <p:txBody>
          <a:bodyPr wrap="square" rtlCol="0" anchor="ctr" anchorCtr="0">
            <a:no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55AB021-9FB1-B6B8-6E6C-30E4AFD6AA96}"/>
              </a:ext>
            </a:extLst>
          </p:cNvPr>
          <p:cNvSpPr/>
          <p:nvPr/>
        </p:nvSpPr>
        <p:spPr>
          <a:xfrm>
            <a:off x="3135726" y="3508687"/>
            <a:ext cx="2286000" cy="2286000"/>
          </a:xfrm>
          <a:prstGeom prst="ellipse">
            <a:avLst/>
          </a:prstGeom>
          <a:gradFill>
            <a:gsLst>
              <a:gs pos="100000">
                <a:schemeClr val="accent4">
                  <a:alpha val="75000"/>
                </a:schemeClr>
              </a:gs>
              <a:gs pos="0">
                <a:schemeClr val="accent4">
                  <a:alpha val="25000"/>
                </a:schemeClr>
              </a:gs>
            </a:gsLst>
            <a:lin ang="2700000" scaled="0"/>
          </a:gradFill>
          <a:ln w="25400" cap="flat">
            <a:noFill/>
            <a:prstDash val="solid"/>
            <a:round/>
          </a:ln>
        </p:spPr>
        <p:txBody>
          <a:bodyPr wrap="square" rtlCol="0" anchor="ctr" anchorCtr="0">
            <a:no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34" name="Step #01">
            <a:extLst>
              <a:ext uri="{FF2B5EF4-FFF2-40B4-BE49-F238E27FC236}">
                <a16:creationId xmlns:a16="http://schemas.microsoft.com/office/drawing/2014/main" id="{4D1109F8-263A-A759-0BA5-87B89C775BE3}"/>
              </a:ext>
            </a:extLst>
          </p:cNvPr>
          <p:cNvSpPr txBox="1"/>
          <p:nvPr/>
        </p:nvSpPr>
        <p:spPr>
          <a:xfrm>
            <a:off x="2065465" y="2329519"/>
            <a:ext cx="1981200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 anchorCtr="0">
            <a:spAutoFit/>
          </a:bodyPr>
          <a:lstStyle/>
          <a:p>
            <a:pPr algn="ctr" defTabSz="412750" hangingPunct="0">
              <a:defRPr sz="2500" b="0">
                <a:solidFill>
                  <a:srgbClr val="F7F6F6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en-US" sz="2400" b="1" u="sng" kern="0" dirty="0">
                <a:solidFill>
                  <a:schemeClr val="tx2">
                    <a:lumMod val="75000"/>
                  </a:schemeClr>
                </a:solidFill>
                <a:latin typeface="+mj-lt"/>
                <a:cs typeface="Barlow Medium"/>
                <a:sym typeface="Barlow Medium"/>
              </a:rPr>
              <a:t>C</a:t>
            </a: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+mj-lt"/>
                <a:cs typeface="Barlow Medium"/>
                <a:sym typeface="Barlow Medium"/>
              </a:rPr>
              <a:t>onfidentiality</a:t>
            </a:r>
            <a:endParaRPr sz="2400" b="1" kern="0" dirty="0">
              <a:solidFill>
                <a:schemeClr val="tx2">
                  <a:lumMod val="75000"/>
                </a:schemeClr>
              </a:solidFill>
              <a:latin typeface="+mj-lt"/>
              <a:ea typeface="Barlow Bold"/>
              <a:cs typeface="Barlow Bold"/>
              <a:sym typeface="Barlow Bold"/>
            </a:endParaRPr>
          </a:p>
        </p:txBody>
      </p:sp>
      <p:sp>
        <p:nvSpPr>
          <p:cNvPr id="35" name="Step #01">
            <a:extLst>
              <a:ext uri="{FF2B5EF4-FFF2-40B4-BE49-F238E27FC236}">
                <a16:creationId xmlns:a16="http://schemas.microsoft.com/office/drawing/2014/main" id="{C7DF0C7A-6ED2-D56D-22D7-7B8156969778}"/>
              </a:ext>
            </a:extLst>
          </p:cNvPr>
          <p:cNvSpPr txBox="1"/>
          <p:nvPr/>
        </p:nvSpPr>
        <p:spPr>
          <a:xfrm>
            <a:off x="3288126" y="4449364"/>
            <a:ext cx="1981200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 anchorCtr="0">
            <a:spAutoFit/>
          </a:bodyPr>
          <a:lstStyle/>
          <a:p>
            <a:pPr algn="ctr" defTabSz="412750" hangingPunct="0">
              <a:defRPr sz="2500" b="0">
                <a:solidFill>
                  <a:srgbClr val="F7F6F6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en-US" sz="2400" b="1" u="sng" kern="0" dirty="0">
                <a:solidFill>
                  <a:schemeClr val="accent4">
                    <a:lumMod val="50000"/>
                  </a:schemeClr>
                </a:solidFill>
                <a:latin typeface="+mj-lt"/>
                <a:cs typeface="Barlow Medium"/>
                <a:sym typeface="Barlow Medium"/>
              </a:rPr>
              <a:t>A</a:t>
            </a:r>
            <a:r>
              <a:rPr lang="en-US" sz="2400" b="1" kern="0" dirty="0">
                <a:solidFill>
                  <a:schemeClr val="accent4">
                    <a:lumMod val="50000"/>
                  </a:schemeClr>
                </a:solidFill>
                <a:latin typeface="+mj-lt"/>
                <a:cs typeface="Barlow Medium"/>
                <a:sym typeface="Barlow Medium"/>
              </a:rPr>
              <a:t>vailability</a:t>
            </a:r>
            <a:endParaRPr sz="2400" b="1" kern="0" dirty="0">
              <a:solidFill>
                <a:schemeClr val="accent4">
                  <a:lumMod val="50000"/>
                </a:schemeClr>
              </a:solidFill>
              <a:latin typeface="+mj-lt"/>
              <a:ea typeface="Barlow Bold"/>
              <a:cs typeface="Barlow Bold"/>
              <a:sym typeface="Barlow Bold"/>
            </a:endParaRPr>
          </a:p>
        </p:txBody>
      </p:sp>
      <p:sp>
        <p:nvSpPr>
          <p:cNvPr id="36" name="Step #01">
            <a:extLst>
              <a:ext uri="{FF2B5EF4-FFF2-40B4-BE49-F238E27FC236}">
                <a16:creationId xmlns:a16="http://schemas.microsoft.com/office/drawing/2014/main" id="{EF64E190-6295-6075-6148-FA719CC10589}"/>
              </a:ext>
            </a:extLst>
          </p:cNvPr>
          <p:cNvSpPr txBox="1"/>
          <p:nvPr/>
        </p:nvSpPr>
        <p:spPr>
          <a:xfrm>
            <a:off x="842804" y="4449364"/>
            <a:ext cx="1981200" cy="42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 anchorCtr="0">
            <a:spAutoFit/>
          </a:bodyPr>
          <a:lstStyle/>
          <a:p>
            <a:pPr algn="ctr" defTabSz="412750" hangingPunct="0">
              <a:defRPr sz="2500" b="0">
                <a:solidFill>
                  <a:srgbClr val="F7F6F6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lang="en-US" sz="2400" b="1" u="sng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Barlow Medium"/>
                <a:sym typeface="Barlow Medium"/>
              </a:rPr>
              <a:t>I</a:t>
            </a:r>
            <a:r>
              <a:rPr lang="en-US" sz="2400" b="1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Barlow Medium"/>
                <a:sym typeface="Barlow Medium"/>
              </a:rPr>
              <a:t>ntegrity</a:t>
            </a:r>
            <a:endParaRPr sz="2400" b="1" kern="0" dirty="0">
              <a:solidFill>
                <a:schemeClr val="accent3">
                  <a:lumMod val="50000"/>
                </a:schemeClr>
              </a:solidFill>
              <a:latin typeface="+mj-lt"/>
              <a:ea typeface="Barlow Bold"/>
              <a:cs typeface="Barlow Bold"/>
              <a:sym typeface="Barlow Bold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84687FD-FE8F-0A25-6D89-6A269ED64B5E}"/>
              </a:ext>
            </a:extLst>
          </p:cNvPr>
          <p:cNvSpPr/>
          <p:nvPr/>
        </p:nvSpPr>
        <p:spPr>
          <a:xfrm>
            <a:off x="2415985" y="3211659"/>
            <a:ext cx="1280160" cy="1097280"/>
          </a:xfrm>
          <a:prstGeom prst="triangl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 descr="Lock with solid fill">
            <a:extLst>
              <a:ext uri="{FF2B5EF4-FFF2-40B4-BE49-F238E27FC236}">
                <a16:creationId xmlns:a16="http://schemas.microsoft.com/office/drawing/2014/main" id="{B9459A41-4BAB-093B-2616-30AA3A7C4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7309" y="3766206"/>
            <a:ext cx="377513" cy="377513"/>
          </a:xfrm>
          <a:prstGeom prst="rect">
            <a:avLst/>
          </a:prstGeom>
        </p:spPr>
      </p:pic>
      <p:sp>
        <p:nvSpPr>
          <p:cNvPr id="43" name="Lorem Ipsum is simply dummy text of the printing and typesetting industry. Lorem Ipsum has been the industry's standard dummy text ever since the">
            <a:extLst>
              <a:ext uri="{FF2B5EF4-FFF2-40B4-BE49-F238E27FC236}">
                <a16:creationId xmlns:a16="http://schemas.microsoft.com/office/drawing/2014/main" id="{48A5C5C8-7E23-7F61-BECE-6E54CACCF01D}"/>
              </a:ext>
            </a:extLst>
          </p:cNvPr>
          <p:cNvSpPr txBox="1"/>
          <p:nvPr/>
        </p:nvSpPr>
        <p:spPr>
          <a:xfrm>
            <a:off x="3657600" y="650216"/>
            <a:ext cx="7929562" cy="38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 anchorCtr="0">
            <a:spAutoFit/>
          </a:bodyPr>
          <a:lstStyle>
            <a:defPPr>
              <a:defRPr lang="en-US"/>
            </a:defPPr>
            <a:lvl1pPr defTabSz="412750" hangingPunct="0">
              <a:defRPr sz="2000" b="0">
                <a:latin typeface="+mj-lt"/>
                <a:ea typeface="Barlow Medium"/>
                <a:cs typeface="Barlow Medium"/>
              </a:defRPr>
            </a:lvl1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b="1" dirty="0">
                <a:highlight>
                  <a:srgbClr val="FFFFCF"/>
                </a:highlight>
              </a:rPr>
              <a:t>Verifying the design satisfies CIA, we ensure the hardware is secure</a:t>
            </a:r>
          </a:p>
        </p:txBody>
      </p:sp>
    </p:spTree>
    <p:extLst>
      <p:ext uri="{BB962C8B-B14F-4D97-AF65-F5344CB8AC3E}">
        <p14:creationId xmlns:p14="http://schemas.microsoft.com/office/powerpoint/2010/main" val="227739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2786-B487-20A6-377F-45200ECD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Confidentiality: Secure Access of Assets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F9ED9-CEF3-340F-3441-6475EE86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BE1BD-91CB-1A8C-17A3-9C98C3A9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9C2EC-955B-7E6D-B699-28323B24CE16}"/>
              </a:ext>
            </a:extLst>
          </p:cNvPr>
          <p:cNvSpPr/>
          <p:nvPr/>
        </p:nvSpPr>
        <p:spPr>
          <a:xfrm>
            <a:off x="5986725" y="1974176"/>
            <a:ext cx="3442314" cy="230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Memory Fabric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D2ADE-74FF-9816-C170-30EFD0DD1009}"/>
              </a:ext>
            </a:extLst>
          </p:cNvPr>
          <p:cNvSpPr/>
          <p:nvPr/>
        </p:nvSpPr>
        <p:spPr>
          <a:xfrm>
            <a:off x="5986724" y="2453440"/>
            <a:ext cx="3442313" cy="230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IO Fabric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D41D3-850D-171C-F564-DDFA15DE73C0}"/>
              </a:ext>
            </a:extLst>
          </p:cNvPr>
          <p:cNvSpPr/>
          <p:nvPr/>
        </p:nvSpPr>
        <p:spPr>
          <a:xfrm>
            <a:off x="6028154" y="1413652"/>
            <a:ext cx="754602" cy="230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Processor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F26F0-A4CC-B89F-62BA-4FBC60263DBD}"/>
              </a:ext>
            </a:extLst>
          </p:cNvPr>
          <p:cNvSpPr/>
          <p:nvPr/>
        </p:nvSpPr>
        <p:spPr>
          <a:xfrm>
            <a:off x="6824186" y="1413650"/>
            <a:ext cx="730924" cy="230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211DC-EE2D-3D15-33F2-DE8EEE17F6D5}"/>
              </a:ext>
            </a:extLst>
          </p:cNvPr>
          <p:cNvSpPr/>
          <p:nvPr/>
        </p:nvSpPr>
        <p:spPr>
          <a:xfrm>
            <a:off x="5986724" y="1373452"/>
            <a:ext cx="1612035" cy="31121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8CA944-0A52-26E4-E845-57B51F1C9E5D}"/>
              </a:ext>
            </a:extLst>
          </p:cNvPr>
          <p:cNvSpPr/>
          <p:nvPr/>
        </p:nvSpPr>
        <p:spPr>
          <a:xfrm>
            <a:off x="7849555" y="1411800"/>
            <a:ext cx="787895" cy="2308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Accelerator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A251E9-6F41-A9F9-143F-A9AFE72AFE65}"/>
              </a:ext>
            </a:extLst>
          </p:cNvPr>
          <p:cNvSpPr/>
          <p:nvPr/>
        </p:nvSpPr>
        <p:spPr>
          <a:xfrm>
            <a:off x="8672222" y="1411798"/>
            <a:ext cx="730924" cy="230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0958B4-26CA-542B-B1AF-D3FA427ECC6C}"/>
              </a:ext>
            </a:extLst>
          </p:cNvPr>
          <p:cNvSpPr/>
          <p:nvPr/>
        </p:nvSpPr>
        <p:spPr>
          <a:xfrm>
            <a:off x="7817004" y="1371600"/>
            <a:ext cx="1612035" cy="31121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C771C-A90C-93A0-716C-8A51A80CC266}"/>
              </a:ext>
            </a:extLst>
          </p:cNvPr>
          <p:cNvSpPr/>
          <p:nvPr/>
        </p:nvSpPr>
        <p:spPr>
          <a:xfrm>
            <a:off x="6028152" y="3028891"/>
            <a:ext cx="754602" cy="230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EFE629-6095-AFC0-E63B-818A94FEE497}"/>
              </a:ext>
            </a:extLst>
          </p:cNvPr>
          <p:cNvSpPr/>
          <p:nvPr/>
        </p:nvSpPr>
        <p:spPr>
          <a:xfrm>
            <a:off x="6824184" y="3028889"/>
            <a:ext cx="730924" cy="230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B70A6F-EEFA-9734-938E-3077A62EB015}"/>
              </a:ext>
            </a:extLst>
          </p:cNvPr>
          <p:cNvSpPr/>
          <p:nvPr/>
        </p:nvSpPr>
        <p:spPr>
          <a:xfrm>
            <a:off x="5986722" y="2988691"/>
            <a:ext cx="1612035" cy="31121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A8AD23-9FB6-6885-D62B-60E101AD5AE2}"/>
              </a:ext>
            </a:extLst>
          </p:cNvPr>
          <p:cNvSpPr/>
          <p:nvPr/>
        </p:nvSpPr>
        <p:spPr>
          <a:xfrm>
            <a:off x="7858432" y="3027039"/>
            <a:ext cx="754602" cy="230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EE5E2B-82B9-6BF6-EE33-1973ED53BB56}"/>
              </a:ext>
            </a:extLst>
          </p:cNvPr>
          <p:cNvSpPr/>
          <p:nvPr/>
        </p:nvSpPr>
        <p:spPr>
          <a:xfrm>
            <a:off x="8654464" y="3027037"/>
            <a:ext cx="730924" cy="230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4EBFEC-4D41-E82C-E21E-5FDB1A51DDA3}"/>
              </a:ext>
            </a:extLst>
          </p:cNvPr>
          <p:cNvSpPr/>
          <p:nvPr/>
        </p:nvSpPr>
        <p:spPr>
          <a:xfrm>
            <a:off x="7817002" y="2986839"/>
            <a:ext cx="1612035" cy="31121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CEAFFC-89FD-994D-570F-3B23F50CEC78}"/>
              </a:ext>
            </a:extLst>
          </p:cNvPr>
          <p:cNvSpPr/>
          <p:nvPr/>
        </p:nvSpPr>
        <p:spPr>
          <a:xfrm>
            <a:off x="10100223" y="1977626"/>
            <a:ext cx="588689" cy="22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DA67DD-6043-71FC-BB35-98648E2D3A39}"/>
              </a:ext>
            </a:extLst>
          </p:cNvPr>
          <p:cNvSpPr/>
          <p:nvPr/>
        </p:nvSpPr>
        <p:spPr>
          <a:xfrm>
            <a:off x="10100222" y="2428286"/>
            <a:ext cx="588689" cy="22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5C5E27-7910-808D-E24B-EE39B7B43557}"/>
              </a:ext>
            </a:extLst>
          </p:cNvPr>
          <p:cNvSpPr/>
          <p:nvPr/>
        </p:nvSpPr>
        <p:spPr>
          <a:xfrm>
            <a:off x="10688911" y="1977625"/>
            <a:ext cx="588689" cy="22737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secret</a:t>
            </a:r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C941E9A4-BE05-D207-EE50-1611571A193F}"/>
              </a:ext>
            </a:extLst>
          </p:cNvPr>
          <p:cNvSpPr/>
          <p:nvPr/>
        </p:nvSpPr>
        <p:spPr>
          <a:xfrm>
            <a:off x="8618952" y="1699214"/>
            <a:ext cx="71023" cy="2642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77423277-217D-1FED-B5DB-5CAB67AD41CA}"/>
              </a:ext>
            </a:extLst>
          </p:cNvPr>
          <p:cNvSpPr/>
          <p:nvPr/>
        </p:nvSpPr>
        <p:spPr>
          <a:xfrm>
            <a:off x="6766105" y="1700934"/>
            <a:ext cx="71023" cy="2642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87444645-8FB4-CF36-6BA6-6A2F7BB382B4}"/>
              </a:ext>
            </a:extLst>
          </p:cNvPr>
          <p:cNvSpPr/>
          <p:nvPr/>
        </p:nvSpPr>
        <p:spPr>
          <a:xfrm>
            <a:off x="8618952" y="2700295"/>
            <a:ext cx="71023" cy="2642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2F15D3AB-67EF-A529-6D18-69FBAEF2793C}"/>
              </a:ext>
            </a:extLst>
          </p:cNvPr>
          <p:cNvSpPr/>
          <p:nvPr/>
        </p:nvSpPr>
        <p:spPr>
          <a:xfrm>
            <a:off x="6766105" y="2702015"/>
            <a:ext cx="71023" cy="2642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E80B6CA4-5CF6-03A3-9E4A-01F11AA91920}"/>
              </a:ext>
            </a:extLst>
          </p:cNvPr>
          <p:cNvSpPr/>
          <p:nvPr/>
        </p:nvSpPr>
        <p:spPr>
          <a:xfrm>
            <a:off x="9429037" y="2080710"/>
            <a:ext cx="644555" cy="647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AB8B71C5-5EE8-4DA8-8C77-1E19C0A5CC26}"/>
              </a:ext>
            </a:extLst>
          </p:cNvPr>
          <p:cNvSpPr/>
          <p:nvPr/>
        </p:nvSpPr>
        <p:spPr>
          <a:xfrm>
            <a:off x="9429037" y="2534460"/>
            <a:ext cx="644555" cy="647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D1E14C8E-7E4B-2158-F25F-6154F2D4ECCD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6824185" y="1529058"/>
            <a:ext cx="3864725" cy="562251"/>
          </a:xfrm>
          <a:prstGeom prst="curvedConnector3">
            <a:avLst>
              <a:gd name="adj1" fmla="val -5915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6A284D6C-F984-33C4-5504-BDB927189C15}"/>
              </a:ext>
            </a:extLst>
          </p:cNvPr>
          <p:cNvSpPr/>
          <p:nvPr/>
        </p:nvSpPr>
        <p:spPr>
          <a:xfrm>
            <a:off x="10573502" y="1843115"/>
            <a:ext cx="142039" cy="20911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B9A88B-6C8A-CDFE-3325-5FC2A0CE89B0}"/>
              </a:ext>
            </a:extLst>
          </p:cNvPr>
          <p:cNvSpPr txBox="1"/>
          <p:nvPr/>
        </p:nvSpPr>
        <p:spPr>
          <a:xfrm>
            <a:off x="1037283" y="5410200"/>
            <a:ext cx="10315827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+mn-lt"/>
              </a:rPr>
              <a:t>What happens if the initiator attributes are modified in the transit?</a:t>
            </a:r>
          </a:p>
          <a:p>
            <a:pPr algn="just"/>
            <a:r>
              <a:rPr lang="en-US" sz="1600" dirty="0">
                <a:latin typeface="+mn-lt"/>
              </a:rPr>
              <a:t>A fake or spoofed attribute may end up granting an untrusted initiator access to an asset while it should have been denied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DEF00B-0C01-6AFE-6BCC-DA65FF96741D}"/>
              </a:ext>
            </a:extLst>
          </p:cNvPr>
          <p:cNvSpPr/>
          <p:nvPr/>
        </p:nvSpPr>
        <p:spPr>
          <a:xfrm>
            <a:off x="2575185" y="3071424"/>
            <a:ext cx="1540348" cy="948936"/>
          </a:xfrm>
          <a:custGeom>
            <a:avLst/>
            <a:gdLst>
              <a:gd name="connsiteX0" fmla="*/ 1547384 w 2093364"/>
              <a:gd name="connsiteY0" fmla="*/ 0 h 1265248"/>
              <a:gd name="connsiteX1" fmla="*/ 2093364 w 2093364"/>
              <a:gd name="connsiteY1" fmla="*/ 315222 h 1265248"/>
              <a:gd name="connsiteX2" fmla="*/ 2053797 w 2093364"/>
              <a:gd name="connsiteY2" fmla="*/ 383440 h 1265248"/>
              <a:gd name="connsiteX3" fmla="*/ 519452 w 2093364"/>
              <a:gd name="connsiteY3" fmla="*/ 1265248 h 1265248"/>
              <a:gd name="connsiteX4" fmla="*/ 66308 w 2093364"/>
              <a:gd name="connsiteY4" fmla="*/ 1003626 h 1265248"/>
              <a:gd name="connsiteX5" fmla="*/ 0 w 2093364"/>
              <a:gd name="connsiteY5" fmla="*/ 889302 h 1265248"/>
              <a:gd name="connsiteX0" fmla="*/ 1547384 w 2093364"/>
              <a:gd name="connsiteY0" fmla="*/ 0 h 1265248"/>
              <a:gd name="connsiteX1" fmla="*/ 2093364 w 2093364"/>
              <a:gd name="connsiteY1" fmla="*/ 315222 h 1265248"/>
              <a:gd name="connsiteX2" fmla="*/ 2053797 w 2093364"/>
              <a:gd name="connsiteY2" fmla="*/ 383440 h 1265248"/>
              <a:gd name="connsiteX3" fmla="*/ 519452 w 2093364"/>
              <a:gd name="connsiteY3" fmla="*/ 1265248 h 1265248"/>
              <a:gd name="connsiteX4" fmla="*/ 0 w 2093364"/>
              <a:gd name="connsiteY4" fmla="*/ 889302 h 1265248"/>
              <a:gd name="connsiteX5" fmla="*/ 1547384 w 2093364"/>
              <a:gd name="connsiteY5" fmla="*/ 0 h 1265248"/>
              <a:gd name="connsiteX0" fmla="*/ 1547384 w 2053797"/>
              <a:gd name="connsiteY0" fmla="*/ 0 h 1265248"/>
              <a:gd name="connsiteX1" fmla="*/ 2053797 w 2053797"/>
              <a:gd name="connsiteY1" fmla="*/ 383440 h 1265248"/>
              <a:gd name="connsiteX2" fmla="*/ 519452 w 2053797"/>
              <a:gd name="connsiteY2" fmla="*/ 1265248 h 1265248"/>
              <a:gd name="connsiteX3" fmla="*/ 0 w 2053797"/>
              <a:gd name="connsiteY3" fmla="*/ 889302 h 1265248"/>
              <a:gd name="connsiteX4" fmla="*/ 1547384 w 2053797"/>
              <a:gd name="connsiteY4" fmla="*/ 0 h 12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3797" h="1265248">
                <a:moveTo>
                  <a:pt x="1547384" y="0"/>
                </a:moveTo>
                <a:lnTo>
                  <a:pt x="2053797" y="383440"/>
                </a:lnTo>
                <a:lnTo>
                  <a:pt x="519452" y="1265248"/>
                </a:lnTo>
                <a:lnTo>
                  <a:pt x="0" y="889302"/>
                </a:lnTo>
                <a:lnTo>
                  <a:pt x="1547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E67F6D7-88DE-1AF9-CF80-6A743DBFBEC4}"/>
              </a:ext>
            </a:extLst>
          </p:cNvPr>
          <p:cNvSpPr/>
          <p:nvPr/>
        </p:nvSpPr>
        <p:spPr>
          <a:xfrm>
            <a:off x="2135086" y="2284897"/>
            <a:ext cx="2420546" cy="994680"/>
          </a:xfrm>
          <a:custGeom>
            <a:avLst/>
            <a:gdLst>
              <a:gd name="connsiteX0" fmla="*/ 2686221 w 3274310"/>
              <a:gd name="connsiteY0" fmla="*/ 0 h 1326240"/>
              <a:gd name="connsiteX1" fmla="*/ 3274310 w 3274310"/>
              <a:gd name="connsiteY1" fmla="*/ 339533 h 1326240"/>
              <a:gd name="connsiteX2" fmla="*/ 3227395 w 3274310"/>
              <a:gd name="connsiteY2" fmla="*/ 420421 h 1326240"/>
              <a:gd name="connsiteX3" fmla="*/ 600520 w 3274310"/>
              <a:gd name="connsiteY3" fmla="*/ 1326240 h 1326240"/>
              <a:gd name="connsiteX4" fmla="*/ 46432 w 3274310"/>
              <a:gd name="connsiteY4" fmla="*/ 1006337 h 1326240"/>
              <a:gd name="connsiteX5" fmla="*/ 0 w 3274310"/>
              <a:gd name="connsiteY5" fmla="*/ 926282 h 1326240"/>
              <a:gd name="connsiteX0" fmla="*/ 2686221 w 3274310"/>
              <a:gd name="connsiteY0" fmla="*/ 0 h 1326240"/>
              <a:gd name="connsiteX1" fmla="*/ 3274310 w 3274310"/>
              <a:gd name="connsiteY1" fmla="*/ 339533 h 1326240"/>
              <a:gd name="connsiteX2" fmla="*/ 3227395 w 3274310"/>
              <a:gd name="connsiteY2" fmla="*/ 420421 h 1326240"/>
              <a:gd name="connsiteX3" fmla="*/ 600520 w 3274310"/>
              <a:gd name="connsiteY3" fmla="*/ 1326240 h 1326240"/>
              <a:gd name="connsiteX4" fmla="*/ 0 w 3274310"/>
              <a:gd name="connsiteY4" fmla="*/ 926282 h 1326240"/>
              <a:gd name="connsiteX5" fmla="*/ 2686221 w 3274310"/>
              <a:gd name="connsiteY5" fmla="*/ 0 h 1326240"/>
              <a:gd name="connsiteX0" fmla="*/ 2686221 w 3227395"/>
              <a:gd name="connsiteY0" fmla="*/ 0 h 1326240"/>
              <a:gd name="connsiteX1" fmla="*/ 3227395 w 3227395"/>
              <a:gd name="connsiteY1" fmla="*/ 420421 h 1326240"/>
              <a:gd name="connsiteX2" fmla="*/ 600520 w 3227395"/>
              <a:gd name="connsiteY2" fmla="*/ 1326240 h 1326240"/>
              <a:gd name="connsiteX3" fmla="*/ 0 w 3227395"/>
              <a:gd name="connsiteY3" fmla="*/ 926282 h 1326240"/>
              <a:gd name="connsiteX4" fmla="*/ 2686221 w 3227395"/>
              <a:gd name="connsiteY4" fmla="*/ 0 h 132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7395" h="1326240">
                <a:moveTo>
                  <a:pt x="2686221" y="0"/>
                </a:moveTo>
                <a:lnTo>
                  <a:pt x="3227395" y="420421"/>
                </a:lnTo>
                <a:lnTo>
                  <a:pt x="600520" y="1326240"/>
                </a:lnTo>
                <a:lnTo>
                  <a:pt x="0" y="926282"/>
                </a:lnTo>
                <a:lnTo>
                  <a:pt x="268622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9A8063-E2F7-A520-3773-970709D9BAF8}"/>
              </a:ext>
            </a:extLst>
          </p:cNvPr>
          <p:cNvSpPr/>
          <p:nvPr/>
        </p:nvSpPr>
        <p:spPr>
          <a:xfrm>
            <a:off x="1694988" y="1517445"/>
            <a:ext cx="3300744" cy="1015770"/>
          </a:xfrm>
          <a:custGeom>
            <a:avLst/>
            <a:gdLst>
              <a:gd name="connsiteX0" fmla="*/ 3807595 w 4439824"/>
              <a:gd name="connsiteY0" fmla="*/ 0 h 1354360"/>
              <a:gd name="connsiteX1" fmla="*/ 4439824 w 4439824"/>
              <a:gd name="connsiteY1" fmla="*/ 365018 h 1354360"/>
              <a:gd name="connsiteX2" fmla="*/ 4400992 w 4439824"/>
              <a:gd name="connsiteY2" fmla="*/ 431970 h 1354360"/>
              <a:gd name="connsiteX3" fmla="*/ 656085 w 4439824"/>
              <a:gd name="connsiteY3" fmla="*/ 1354360 h 1354360"/>
              <a:gd name="connsiteX4" fmla="*/ 32909 w 4439824"/>
              <a:gd name="connsiteY4" fmla="*/ 994570 h 1354360"/>
              <a:gd name="connsiteX5" fmla="*/ 0 w 4439824"/>
              <a:gd name="connsiteY5" fmla="*/ 937830 h 1354360"/>
              <a:gd name="connsiteX0" fmla="*/ 3807595 w 4400992"/>
              <a:gd name="connsiteY0" fmla="*/ 0 h 1354360"/>
              <a:gd name="connsiteX1" fmla="*/ 4400992 w 4400992"/>
              <a:gd name="connsiteY1" fmla="*/ 431970 h 1354360"/>
              <a:gd name="connsiteX2" fmla="*/ 656085 w 4400992"/>
              <a:gd name="connsiteY2" fmla="*/ 1354360 h 1354360"/>
              <a:gd name="connsiteX3" fmla="*/ 32909 w 4400992"/>
              <a:gd name="connsiteY3" fmla="*/ 994570 h 1354360"/>
              <a:gd name="connsiteX4" fmla="*/ 0 w 4400992"/>
              <a:gd name="connsiteY4" fmla="*/ 937830 h 1354360"/>
              <a:gd name="connsiteX5" fmla="*/ 3807595 w 4400992"/>
              <a:gd name="connsiteY5" fmla="*/ 0 h 1354360"/>
              <a:gd name="connsiteX0" fmla="*/ 3807595 w 4400992"/>
              <a:gd name="connsiteY0" fmla="*/ 0 h 1354360"/>
              <a:gd name="connsiteX1" fmla="*/ 4400992 w 4400992"/>
              <a:gd name="connsiteY1" fmla="*/ 431970 h 1354360"/>
              <a:gd name="connsiteX2" fmla="*/ 656085 w 4400992"/>
              <a:gd name="connsiteY2" fmla="*/ 1354360 h 1354360"/>
              <a:gd name="connsiteX3" fmla="*/ 0 w 4400992"/>
              <a:gd name="connsiteY3" fmla="*/ 937830 h 1354360"/>
              <a:gd name="connsiteX4" fmla="*/ 3807595 w 4400992"/>
              <a:gd name="connsiteY4" fmla="*/ 0 h 135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0992" h="1354360">
                <a:moveTo>
                  <a:pt x="3807595" y="0"/>
                </a:moveTo>
                <a:lnTo>
                  <a:pt x="4400992" y="431970"/>
                </a:lnTo>
                <a:lnTo>
                  <a:pt x="656085" y="1354360"/>
                </a:lnTo>
                <a:lnTo>
                  <a:pt x="0" y="937830"/>
                </a:lnTo>
                <a:lnTo>
                  <a:pt x="380759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714DD35-FC9C-3634-40C1-3AC8B712684C}"/>
              </a:ext>
            </a:extLst>
          </p:cNvPr>
          <p:cNvSpPr/>
          <p:nvPr/>
        </p:nvSpPr>
        <p:spPr>
          <a:xfrm rot="10800000">
            <a:off x="2795235" y="4117796"/>
            <a:ext cx="880199" cy="758792"/>
          </a:xfrm>
          <a:custGeom>
            <a:avLst/>
            <a:gdLst>
              <a:gd name="connsiteX0" fmla="*/ 1173599 w 1173599"/>
              <a:gd name="connsiteY0" fmla="*/ 1011723 h 1011723"/>
              <a:gd name="connsiteX1" fmla="*/ 0 w 1173599"/>
              <a:gd name="connsiteY1" fmla="*/ 1011723 h 1011723"/>
              <a:gd name="connsiteX2" fmla="*/ 586799 w 1173599"/>
              <a:gd name="connsiteY2" fmla="*/ 0 h 1011723"/>
              <a:gd name="connsiteX3" fmla="*/ 1046774 w 1173599"/>
              <a:gd name="connsiteY3" fmla="*/ 793060 h 1011723"/>
              <a:gd name="connsiteX4" fmla="*/ 880198 w 1173599"/>
              <a:gd name="connsiteY4" fmla="*/ 505861 h 1011723"/>
              <a:gd name="connsiteX5" fmla="*/ 586799 w 1173599"/>
              <a:gd name="connsiteY5" fmla="*/ 1011722 h 1011723"/>
              <a:gd name="connsiteX6" fmla="*/ 1173598 w 1173599"/>
              <a:gd name="connsiteY6" fmla="*/ 1011722 h 10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599" h="1011723">
                <a:moveTo>
                  <a:pt x="1173599" y="1011723"/>
                </a:moveTo>
                <a:lnTo>
                  <a:pt x="0" y="1011723"/>
                </a:lnTo>
                <a:lnTo>
                  <a:pt x="586799" y="0"/>
                </a:lnTo>
                <a:lnTo>
                  <a:pt x="1046774" y="793060"/>
                </a:lnTo>
                <a:lnTo>
                  <a:pt x="880198" y="505861"/>
                </a:lnTo>
                <a:lnTo>
                  <a:pt x="586799" y="1011722"/>
                </a:lnTo>
                <a:lnTo>
                  <a:pt x="1173598" y="10117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845EA05-0DF8-B1A0-9CF0-C2BBF6669912}"/>
              </a:ext>
            </a:extLst>
          </p:cNvPr>
          <p:cNvSpPr/>
          <p:nvPr/>
        </p:nvSpPr>
        <p:spPr>
          <a:xfrm rot="21253569">
            <a:off x="1836974" y="1633610"/>
            <a:ext cx="3149335" cy="388031"/>
          </a:xfrm>
          <a:custGeom>
            <a:avLst/>
            <a:gdLst>
              <a:gd name="connsiteX0" fmla="*/ 3652183 w 4199113"/>
              <a:gd name="connsiteY0" fmla="*/ 0 h 517375"/>
              <a:gd name="connsiteX1" fmla="*/ 4199113 w 4199113"/>
              <a:gd name="connsiteY1" fmla="*/ 489476 h 517375"/>
              <a:gd name="connsiteX2" fmla="*/ 4002170 w 4199113"/>
              <a:gd name="connsiteY2" fmla="*/ 517375 h 517375"/>
              <a:gd name="connsiteX3" fmla="*/ 0 w 4199113"/>
              <a:gd name="connsiteY3" fmla="*/ 517375 h 517375"/>
              <a:gd name="connsiteX0" fmla="*/ 3652183 w 4199113"/>
              <a:gd name="connsiteY0" fmla="*/ 0 h 517375"/>
              <a:gd name="connsiteX1" fmla="*/ 4199113 w 4199113"/>
              <a:gd name="connsiteY1" fmla="*/ 489476 h 517375"/>
              <a:gd name="connsiteX2" fmla="*/ 0 w 4199113"/>
              <a:gd name="connsiteY2" fmla="*/ 517375 h 517375"/>
              <a:gd name="connsiteX3" fmla="*/ 3652183 w 4199113"/>
              <a:gd name="connsiteY3" fmla="*/ 0 h 5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113" h="517375">
                <a:moveTo>
                  <a:pt x="3652183" y="0"/>
                </a:moveTo>
                <a:lnTo>
                  <a:pt x="4199113" y="489476"/>
                </a:lnTo>
                <a:lnTo>
                  <a:pt x="0" y="517375"/>
                </a:lnTo>
                <a:lnTo>
                  <a:pt x="3652183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447B92E-F83B-49C4-4FB1-2D34ADEA3594}"/>
              </a:ext>
            </a:extLst>
          </p:cNvPr>
          <p:cNvSpPr/>
          <p:nvPr/>
        </p:nvSpPr>
        <p:spPr>
          <a:xfrm rot="21253569">
            <a:off x="2582584" y="2345163"/>
            <a:ext cx="1961178" cy="374229"/>
          </a:xfrm>
          <a:custGeom>
            <a:avLst/>
            <a:gdLst>
              <a:gd name="connsiteX0" fmla="*/ 2118771 w 2614904"/>
              <a:gd name="connsiteY0" fmla="*/ 0 h 498972"/>
              <a:gd name="connsiteX1" fmla="*/ 2614904 w 2614904"/>
              <a:gd name="connsiteY1" fmla="*/ 472731 h 498972"/>
              <a:gd name="connsiteX2" fmla="*/ 2503479 w 2614904"/>
              <a:gd name="connsiteY2" fmla="*/ 498972 h 498972"/>
              <a:gd name="connsiteX3" fmla="*/ 0 w 2614904"/>
              <a:gd name="connsiteY3" fmla="*/ 498972 h 498972"/>
              <a:gd name="connsiteX0" fmla="*/ 2118771 w 2614904"/>
              <a:gd name="connsiteY0" fmla="*/ 0 h 498972"/>
              <a:gd name="connsiteX1" fmla="*/ 2614904 w 2614904"/>
              <a:gd name="connsiteY1" fmla="*/ 472731 h 498972"/>
              <a:gd name="connsiteX2" fmla="*/ 0 w 2614904"/>
              <a:gd name="connsiteY2" fmla="*/ 498972 h 498972"/>
              <a:gd name="connsiteX3" fmla="*/ 2118771 w 2614904"/>
              <a:gd name="connsiteY3" fmla="*/ 0 h 4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904" h="498972">
                <a:moveTo>
                  <a:pt x="2118771" y="0"/>
                </a:moveTo>
                <a:lnTo>
                  <a:pt x="2614904" y="472731"/>
                </a:lnTo>
                <a:lnTo>
                  <a:pt x="0" y="498972"/>
                </a:lnTo>
                <a:lnTo>
                  <a:pt x="2118771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3CFEAE0-D1DE-1771-F45B-A3D4D4813F30}"/>
              </a:ext>
            </a:extLst>
          </p:cNvPr>
          <p:cNvSpPr/>
          <p:nvPr/>
        </p:nvSpPr>
        <p:spPr>
          <a:xfrm rot="21253569">
            <a:off x="2974267" y="3092227"/>
            <a:ext cx="1129065" cy="349169"/>
          </a:xfrm>
          <a:custGeom>
            <a:avLst/>
            <a:gdLst>
              <a:gd name="connsiteX0" fmla="*/ 1040152 w 1505420"/>
              <a:gd name="connsiteY0" fmla="*/ 0 h 465559"/>
              <a:gd name="connsiteX1" fmla="*/ 1505420 w 1505420"/>
              <a:gd name="connsiteY1" fmla="*/ 432441 h 465559"/>
              <a:gd name="connsiteX2" fmla="*/ 1431428 w 1505420"/>
              <a:gd name="connsiteY2" fmla="*/ 465559 h 465559"/>
              <a:gd name="connsiteX3" fmla="*/ 0 w 1505420"/>
              <a:gd name="connsiteY3" fmla="*/ 465559 h 465559"/>
              <a:gd name="connsiteX0" fmla="*/ 1040152 w 1505420"/>
              <a:gd name="connsiteY0" fmla="*/ 0 h 465559"/>
              <a:gd name="connsiteX1" fmla="*/ 1505420 w 1505420"/>
              <a:gd name="connsiteY1" fmla="*/ 432441 h 465559"/>
              <a:gd name="connsiteX2" fmla="*/ 0 w 1505420"/>
              <a:gd name="connsiteY2" fmla="*/ 465559 h 465559"/>
              <a:gd name="connsiteX3" fmla="*/ 1040152 w 1505420"/>
              <a:gd name="connsiteY3" fmla="*/ 0 h 46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420" h="465559">
                <a:moveTo>
                  <a:pt x="1040152" y="0"/>
                </a:moveTo>
                <a:lnTo>
                  <a:pt x="1505420" y="432441"/>
                </a:lnTo>
                <a:lnTo>
                  <a:pt x="0" y="465559"/>
                </a:lnTo>
                <a:lnTo>
                  <a:pt x="1040152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606AF08-F29B-F3C8-D398-1560BE6E64B5}"/>
              </a:ext>
            </a:extLst>
          </p:cNvPr>
          <p:cNvSpPr/>
          <p:nvPr/>
        </p:nvSpPr>
        <p:spPr>
          <a:xfrm rot="21253569">
            <a:off x="2799446" y="4073421"/>
            <a:ext cx="875734" cy="127869"/>
          </a:xfrm>
          <a:custGeom>
            <a:avLst/>
            <a:gdLst>
              <a:gd name="connsiteX0" fmla="*/ 0 w 1167645"/>
              <a:gd name="connsiteY0" fmla="*/ 0 h 170492"/>
              <a:gd name="connsiteX1" fmla="*/ 1167645 w 1167645"/>
              <a:gd name="connsiteY1" fmla="*/ 118067 h 170492"/>
              <a:gd name="connsiteX2" fmla="*/ 1129713 w 1167645"/>
              <a:gd name="connsiteY2" fmla="*/ 170492 h 170492"/>
              <a:gd name="connsiteX3" fmla="*/ 503179 w 1167645"/>
              <a:gd name="connsiteY3" fmla="*/ 170492 h 170492"/>
              <a:gd name="connsiteX4" fmla="*/ 583823 w 1167645"/>
              <a:gd name="connsiteY4" fmla="*/ 59035 h 170492"/>
              <a:gd name="connsiteX5" fmla="*/ 1 w 1167645"/>
              <a:gd name="connsiteY5" fmla="*/ 1 h 170492"/>
              <a:gd name="connsiteX0" fmla="*/ 0 w 1167645"/>
              <a:gd name="connsiteY0" fmla="*/ 0 h 170492"/>
              <a:gd name="connsiteX1" fmla="*/ 1167645 w 1167645"/>
              <a:gd name="connsiteY1" fmla="*/ 118067 h 170492"/>
              <a:gd name="connsiteX2" fmla="*/ 503179 w 1167645"/>
              <a:gd name="connsiteY2" fmla="*/ 170492 h 170492"/>
              <a:gd name="connsiteX3" fmla="*/ 583823 w 1167645"/>
              <a:gd name="connsiteY3" fmla="*/ 59035 h 170492"/>
              <a:gd name="connsiteX4" fmla="*/ 1 w 1167645"/>
              <a:gd name="connsiteY4" fmla="*/ 1 h 170492"/>
              <a:gd name="connsiteX5" fmla="*/ 0 w 1167645"/>
              <a:gd name="connsiteY5" fmla="*/ 0 h 17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645" h="170492">
                <a:moveTo>
                  <a:pt x="0" y="0"/>
                </a:moveTo>
                <a:lnTo>
                  <a:pt x="1167645" y="118067"/>
                </a:lnTo>
                <a:lnTo>
                  <a:pt x="503179" y="170492"/>
                </a:lnTo>
                <a:lnTo>
                  <a:pt x="583823" y="59035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DCE8E7D-357A-1C62-C05D-21C70D62F1EB}"/>
              </a:ext>
            </a:extLst>
          </p:cNvPr>
          <p:cNvSpPr/>
          <p:nvPr/>
        </p:nvSpPr>
        <p:spPr>
          <a:xfrm>
            <a:off x="2438400" y="3738398"/>
            <a:ext cx="1540346" cy="379396"/>
          </a:xfrm>
          <a:custGeom>
            <a:avLst/>
            <a:gdLst>
              <a:gd name="connsiteX0" fmla="*/ 0 w 1760397"/>
              <a:gd name="connsiteY0" fmla="*/ 0 h 505861"/>
              <a:gd name="connsiteX1" fmla="*/ 1760397 w 1760397"/>
              <a:gd name="connsiteY1" fmla="*/ 0 h 505861"/>
              <a:gd name="connsiteX2" fmla="*/ 1466998 w 1760397"/>
              <a:gd name="connsiteY2" fmla="*/ 505861 h 505861"/>
              <a:gd name="connsiteX3" fmla="*/ 293399 w 1760397"/>
              <a:gd name="connsiteY3" fmla="*/ 505861 h 50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397" h="505861">
                <a:moveTo>
                  <a:pt x="0" y="0"/>
                </a:moveTo>
                <a:lnTo>
                  <a:pt x="1760397" y="0"/>
                </a:lnTo>
                <a:lnTo>
                  <a:pt x="1466998" y="505861"/>
                </a:lnTo>
                <a:lnTo>
                  <a:pt x="293399" y="5058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882078-FD56-A405-55EF-3026ABB0D59E}"/>
              </a:ext>
            </a:extLst>
          </p:cNvPr>
          <p:cNvSpPr txBox="1"/>
          <p:nvPr/>
        </p:nvSpPr>
        <p:spPr>
          <a:xfrm>
            <a:off x="2196296" y="3721035"/>
            <a:ext cx="201369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Critical headers</a:t>
            </a:r>
          </a:p>
          <a:p>
            <a:pPr algn="ctr"/>
            <a:r>
              <a:rPr lang="en-US" sz="1000" b="1" dirty="0"/>
              <a:t>/bits corrupted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496F155-A27C-40FA-1044-30AA80D45BD3}"/>
              </a:ext>
            </a:extLst>
          </p:cNvPr>
          <p:cNvSpPr/>
          <p:nvPr/>
        </p:nvSpPr>
        <p:spPr>
          <a:xfrm>
            <a:off x="2135088" y="2979607"/>
            <a:ext cx="2200496" cy="379396"/>
          </a:xfrm>
          <a:custGeom>
            <a:avLst/>
            <a:gdLst>
              <a:gd name="connsiteX0" fmla="*/ 0 w 2933995"/>
              <a:gd name="connsiteY0" fmla="*/ 0 h 505861"/>
              <a:gd name="connsiteX1" fmla="*/ 2933995 w 2933995"/>
              <a:gd name="connsiteY1" fmla="*/ 0 h 505861"/>
              <a:gd name="connsiteX2" fmla="*/ 2640596 w 2933995"/>
              <a:gd name="connsiteY2" fmla="*/ 505861 h 505861"/>
              <a:gd name="connsiteX3" fmla="*/ 293399 w 2933995"/>
              <a:gd name="connsiteY3" fmla="*/ 505861 h 50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995" h="505861">
                <a:moveTo>
                  <a:pt x="0" y="0"/>
                </a:moveTo>
                <a:lnTo>
                  <a:pt x="2933995" y="0"/>
                </a:lnTo>
                <a:lnTo>
                  <a:pt x="2640596" y="505861"/>
                </a:lnTo>
                <a:lnTo>
                  <a:pt x="293399" y="5058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8C1148-612A-B74F-CBF0-DC31107AAACC}"/>
              </a:ext>
            </a:extLst>
          </p:cNvPr>
          <p:cNvSpPr txBox="1"/>
          <p:nvPr/>
        </p:nvSpPr>
        <p:spPr>
          <a:xfrm>
            <a:off x="2426462" y="2938472"/>
            <a:ext cx="1617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Un-synced</a:t>
            </a:r>
          </a:p>
          <a:p>
            <a:pPr algn="ctr"/>
            <a:r>
              <a:rPr lang="en-US" sz="1200" b="1" dirty="0"/>
              <a:t>micro-architectures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0E8B08F-0A2F-81B8-341D-0FA6FD1B16F5}"/>
              </a:ext>
            </a:extLst>
          </p:cNvPr>
          <p:cNvSpPr/>
          <p:nvPr/>
        </p:nvSpPr>
        <p:spPr>
          <a:xfrm>
            <a:off x="1694988" y="2220817"/>
            <a:ext cx="3080695" cy="379396"/>
          </a:xfrm>
          <a:custGeom>
            <a:avLst/>
            <a:gdLst>
              <a:gd name="connsiteX0" fmla="*/ 0 w 4107593"/>
              <a:gd name="connsiteY0" fmla="*/ 0 h 505861"/>
              <a:gd name="connsiteX1" fmla="*/ 4107593 w 4107593"/>
              <a:gd name="connsiteY1" fmla="*/ 0 h 505861"/>
              <a:gd name="connsiteX2" fmla="*/ 3814194 w 4107593"/>
              <a:gd name="connsiteY2" fmla="*/ 505861 h 505861"/>
              <a:gd name="connsiteX3" fmla="*/ 293400 w 4107593"/>
              <a:gd name="connsiteY3" fmla="*/ 505861 h 50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93" h="505861">
                <a:moveTo>
                  <a:pt x="0" y="0"/>
                </a:moveTo>
                <a:lnTo>
                  <a:pt x="4107593" y="0"/>
                </a:lnTo>
                <a:lnTo>
                  <a:pt x="3814194" y="505861"/>
                </a:lnTo>
                <a:lnTo>
                  <a:pt x="293400" y="5058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4DA2D2-A793-119A-A087-01F36066E4EB}"/>
              </a:ext>
            </a:extLst>
          </p:cNvPr>
          <p:cNvSpPr txBox="1"/>
          <p:nvPr/>
        </p:nvSpPr>
        <p:spPr>
          <a:xfrm>
            <a:off x="2209256" y="2256625"/>
            <a:ext cx="205216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/>
              <a:t>Critical input exposed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583194A-D528-8663-FFA4-0475516A47E4}"/>
              </a:ext>
            </a:extLst>
          </p:cNvPr>
          <p:cNvSpPr/>
          <p:nvPr/>
        </p:nvSpPr>
        <p:spPr>
          <a:xfrm>
            <a:off x="1254890" y="1462026"/>
            <a:ext cx="3960892" cy="379395"/>
          </a:xfrm>
          <a:custGeom>
            <a:avLst/>
            <a:gdLst>
              <a:gd name="connsiteX0" fmla="*/ 0 w 5281189"/>
              <a:gd name="connsiteY0" fmla="*/ 0 h 505860"/>
              <a:gd name="connsiteX1" fmla="*/ 5281189 w 5281189"/>
              <a:gd name="connsiteY1" fmla="*/ 0 h 505860"/>
              <a:gd name="connsiteX2" fmla="*/ 4987790 w 5281189"/>
              <a:gd name="connsiteY2" fmla="*/ 505860 h 505860"/>
              <a:gd name="connsiteX3" fmla="*/ 293399 w 5281189"/>
              <a:gd name="connsiteY3" fmla="*/ 505860 h 5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1189" h="505860">
                <a:moveTo>
                  <a:pt x="0" y="0"/>
                </a:moveTo>
                <a:lnTo>
                  <a:pt x="5281189" y="0"/>
                </a:lnTo>
                <a:lnTo>
                  <a:pt x="4987790" y="505860"/>
                </a:lnTo>
                <a:lnTo>
                  <a:pt x="293399" y="5058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E20B0C-381B-2D47-9E4C-95A0378A78D7}"/>
              </a:ext>
            </a:extLst>
          </p:cNvPr>
          <p:cNvSpPr txBox="1"/>
          <p:nvPr/>
        </p:nvSpPr>
        <p:spPr>
          <a:xfrm>
            <a:off x="1460660" y="1482446"/>
            <a:ext cx="354937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/>
              <a:t>Insecure source or destination IDs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3772EEC-166D-4C3A-8A1E-E80BC66D6E1B}"/>
              </a:ext>
            </a:extLst>
          </p:cNvPr>
          <p:cNvSpPr/>
          <p:nvPr/>
        </p:nvSpPr>
        <p:spPr>
          <a:xfrm>
            <a:off x="1931566" y="4808840"/>
            <a:ext cx="2607535" cy="6208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Unsecure Access</a:t>
            </a:r>
          </a:p>
        </p:txBody>
      </p: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A3A425AA-5E18-E737-AC3E-204001AAF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1255"/>
              </p:ext>
            </p:extLst>
          </p:nvPr>
        </p:nvGraphicFramePr>
        <p:xfrm>
          <a:off x="5990643" y="3600633"/>
          <a:ext cx="5363157" cy="152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9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DDACB6AA-8400-C581-F593-E7B2F8556CB1}"/>
              </a:ext>
            </a:extLst>
          </p:cNvPr>
          <p:cNvSpPr/>
          <p:nvPr/>
        </p:nvSpPr>
        <p:spPr>
          <a:xfrm>
            <a:off x="3886200" y="1993056"/>
            <a:ext cx="2971800" cy="2761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8" y="17243"/>
                </a:moveTo>
                <a:lnTo>
                  <a:pt x="18056" y="17243"/>
                </a:lnTo>
                <a:lnTo>
                  <a:pt x="16062" y="15888"/>
                </a:lnTo>
                <a:lnTo>
                  <a:pt x="18536" y="15888"/>
                </a:lnTo>
                <a:cubicBezTo>
                  <a:pt x="18720" y="15888"/>
                  <a:pt x="18868" y="15782"/>
                  <a:pt x="18868" y="15649"/>
                </a:cubicBezTo>
                <a:cubicBezTo>
                  <a:pt x="18868" y="15516"/>
                  <a:pt x="18720" y="15410"/>
                  <a:pt x="18536" y="15410"/>
                </a:cubicBezTo>
                <a:lnTo>
                  <a:pt x="11705" y="15410"/>
                </a:lnTo>
                <a:lnTo>
                  <a:pt x="11705" y="0"/>
                </a:lnTo>
                <a:lnTo>
                  <a:pt x="9526" y="0"/>
                </a:lnTo>
                <a:lnTo>
                  <a:pt x="9526" y="15410"/>
                </a:lnTo>
                <a:lnTo>
                  <a:pt x="2326" y="15410"/>
                </a:lnTo>
                <a:cubicBezTo>
                  <a:pt x="2142" y="15410"/>
                  <a:pt x="1994" y="15516"/>
                  <a:pt x="1994" y="15649"/>
                </a:cubicBezTo>
                <a:cubicBezTo>
                  <a:pt x="1994" y="15782"/>
                  <a:pt x="2142" y="15888"/>
                  <a:pt x="2326" y="15888"/>
                </a:cubicBezTo>
                <a:lnTo>
                  <a:pt x="5391" y="15888"/>
                </a:lnTo>
                <a:lnTo>
                  <a:pt x="3397" y="17243"/>
                </a:lnTo>
                <a:lnTo>
                  <a:pt x="185" y="17243"/>
                </a:lnTo>
                <a:cubicBezTo>
                  <a:pt x="74" y="17243"/>
                  <a:pt x="0" y="17296"/>
                  <a:pt x="0" y="17376"/>
                </a:cubicBezTo>
                <a:cubicBezTo>
                  <a:pt x="0" y="17455"/>
                  <a:pt x="74" y="17508"/>
                  <a:pt x="185" y="17508"/>
                </a:cubicBezTo>
                <a:lnTo>
                  <a:pt x="3286" y="17508"/>
                </a:lnTo>
                <a:lnTo>
                  <a:pt x="3286" y="19661"/>
                </a:lnTo>
                <a:cubicBezTo>
                  <a:pt x="3286" y="19740"/>
                  <a:pt x="3360" y="19793"/>
                  <a:pt x="3471" y="19793"/>
                </a:cubicBezTo>
                <a:cubicBezTo>
                  <a:pt x="3582" y="19793"/>
                  <a:pt x="3655" y="19740"/>
                  <a:pt x="3655" y="19661"/>
                </a:cubicBezTo>
                <a:lnTo>
                  <a:pt x="3655" y="17455"/>
                </a:lnTo>
                <a:lnTo>
                  <a:pt x="5908" y="15914"/>
                </a:lnTo>
                <a:lnTo>
                  <a:pt x="7053" y="15914"/>
                </a:lnTo>
                <a:lnTo>
                  <a:pt x="7053" y="19634"/>
                </a:lnTo>
                <a:lnTo>
                  <a:pt x="4616" y="21387"/>
                </a:lnTo>
                <a:cubicBezTo>
                  <a:pt x="4542" y="21441"/>
                  <a:pt x="4542" y="21520"/>
                  <a:pt x="4616" y="21573"/>
                </a:cubicBezTo>
                <a:cubicBezTo>
                  <a:pt x="4652" y="21600"/>
                  <a:pt x="4689" y="21600"/>
                  <a:pt x="4763" y="21600"/>
                </a:cubicBezTo>
                <a:cubicBezTo>
                  <a:pt x="4837" y="21600"/>
                  <a:pt x="4874" y="21600"/>
                  <a:pt x="4911" y="21573"/>
                </a:cubicBezTo>
                <a:lnTo>
                  <a:pt x="7274" y="19873"/>
                </a:lnTo>
                <a:lnTo>
                  <a:pt x="9526" y="21494"/>
                </a:lnTo>
                <a:cubicBezTo>
                  <a:pt x="9563" y="21520"/>
                  <a:pt x="9600" y="21520"/>
                  <a:pt x="9674" y="21520"/>
                </a:cubicBezTo>
                <a:cubicBezTo>
                  <a:pt x="9748" y="21520"/>
                  <a:pt x="9785" y="21520"/>
                  <a:pt x="9822" y="21494"/>
                </a:cubicBezTo>
                <a:cubicBezTo>
                  <a:pt x="9895" y="21441"/>
                  <a:pt x="9895" y="21361"/>
                  <a:pt x="9822" y="21308"/>
                </a:cubicBezTo>
                <a:lnTo>
                  <a:pt x="7495" y="19634"/>
                </a:lnTo>
                <a:lnTo>
                  <a:pt x="7495" y="15914"/>
                </a:lnTo>
                <a:lnTo>
                  <a:pt x="10228" y="15914"/>
                </a:lnTo>
                <a:lnTo>
                  <a:pt x="8049" y="17482"/>
                </a:lnTo>
                <a:cubicBezTo>
                  <a:pt x="7975" y="17535"/>
                  <a:pt x="7975" y="17615"/>
                  <a:pt x="8049" y="17668"/>
                </a:cubicBezTo>
                <a:cubicBezTo>
                  <a:pt x="8086" y="17694"/>
                  <a:pt x="8123" y="17694"/>
                  <a:pt x="8197" y="17694"/>
                </a:cubicBezTo>
                <a:cubicBezTo>
                  <a:pt x="8271" y="17694"/>
                  <a:pt x="8308" y="17694"/>
                  <a:pt x="8345" y="17668"/>
                </a:cubicBezTo>
                <a:lnTo>
                  <a:pt x="10708" y="15968"/>
                </a:lnTo>
                <a:lnTo>
                  <a:pt x="12960" y="17588"/>
                </a:lnTo>
                <a:cubicBezTo>
                  <a:pt x="12997" y="17615"/>
                  <a:pt x="13034" y="17615"/>
                  <a:pt x="13108" y="17615"/>
                </a:cubicBezTo>
                <a:cubicBezTo>
                  <a:pt x="13182" y="17615"/>
                  <a:pt x="13219" y="17615"/>
                  <a:pt x="13255" y="17588"/>
                </a:cubicBezTo>
                <a:cubicBezTo>
                  <a:pt x="13329" y="17535"/>
                  <a:pt x="13329" y="17455"/>
                  <a:pt x="13255" y="17402"/>
                </a:cubicBezTo>
                <a:lnTo>
                  <a:pt x="11188" y="15914"/>
                </a:lnTo>
                <a:lnTo>
                  <a:pt x="14105" y="15914"/>
                </a:lnTo>
                <a:lnTo>
                  <a:pt x="14105" y="19634"/>
                </a:lnTo>
                <a:lnTo>
                  <a:pt x="11778" y="21308"/>
                </a:lnTo>
                <a:cubicBezTo>
                  <a:pt x="11705" y="21361"/>
                  <a:pt x="11705" y="21441"/>
                  <a:pt x="11778" y="21494"/>
                </a:cubicBezTo>
                <a:cubicBezTo>
                  <a:pt x="11815" y="21520"/>
                  <a:pt x="11852" y="21520"/>
                  <a:pt x="11926" y="21520"/>
                </a:cubicBezTo>
                <a:cubicBezTo>
                  <a:pt x="12000" y="21520"/>
                  <a:pt x="12037" y="21520"/>
                  <a:pt x="12074" y="21494"/>
                </a:cubicBezTo>
                <a:lnTo>
                  <a:pt x="14326" y="19873"/>
                </a:lnTo>
                <a:lnTo>
                  <a:pt x="16689" y="21573"/>
                </a:lnTo>
                <a:cubicBezTo>
                  <a:pt x="16726" y="21600"/>
                  <a:pt x="16763" y="21600"/>
                  <a:pt x="16837" y="21600"/>
                </a:cubicBezTo>
                <a:cubicBezTo>
                  <a:pt x="16911" y="21600"/>
                  <a:pt x="16948" y="21600"/>
                  <a:pt x="16985" y="21573"/>
                </a:cubicBezTo>
                <a:cubicBezTo>
                  <a:pt x="17058" y="21520"/>
                  <a:pt x="17058" y="21441"/>
                  <a:pt x="16985" y="21387"/>
                </a:cubicBezTo>
                <a:lnTo>
                  <a:pt x="14547" y="19634"/>
                </a:lnTo>
                <a:lnTo>
                  <a:pt x="14547" y="15914"/>
                </a:lnTo>
                <a:lnTo>
                  <a:pt x="15692" y="15914"/>
                </a:lnTo>
                <a:lnTo>
                  <a:pt x="17945" y="17455"/>
                </a:lnTo>
                <a:lnTo>
                  <a:pt x="17945" y="19661"/>
                </a:lnTo>
                <a:cubicBezTo>
                  <a:pt x="17945" y="19740"/>
                  <a:pt x="18018" y="19793"/>
                  <a:pt x="18129" y="19793"/>
                </a:cubicBezTo>
                <a:cubicBezTo>
                  <a:pt x="18240" y="19793"/>
                  <a:pt x="18314" y="19740"/>
                  <a:pt x="18314" y="19661"/>
                </a:cubicBezTo>
                <a:lnTo>
                  <a:pt x="18314" y="17508"/>
                </a:lnTo>
                <a:lnTo>
                  <a:pt x="21415" y="17508"/>
                </a:lnTo>
                <a:cubicBezTo>
                  <a:pt x="21526" y="17508"/>
                  <a:pt x="21600" y="17455"/>
                  <a:pt x="21600" y="17376"/>
                </a:cubicBezTo>
                <a:cubicBezTo>
                  <a:pt x="21600" y="17296"/>
                  <a:pt x="21379" y="17243"/>
                  <a:pt x="21268" y="1724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234B-9887-4A1E-8F48-1F72FBCD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Confidentiality: FV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B7829-863E-2E0A-CC43-1B70D856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2A92C-77DC-A7E5-4693-5F74D8A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7F143-9D26-7FF0-9477-FE5E26375076}"/>
              </a:ext>
            </a:extLst>
          </p:cNvPr>
          <p:cNvSpPr txBox="1"/>
          <p:nvPr/>
        </p:nvSpPr>
        <p:spPr>
          <a:xfrm>
            <a:off x="824752" y="5794081"/>
            <a:ext cx="1054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Similarly, properties like “if a particular transaction is filtered (based on the attributes) then it cannot be seen on the output interface” should also be written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57ECAD-037D-3799-1A63-BBA492FD9E39}"/>
              </a:ext>
            </a:extLst>
          </p:cNvPr>
          <p:cNvGrpSpPr/>
          <p:nvPr/>
        </p:nvGrpSpPr>
        <p:grpSpPr>
          <a:xfrm rot="20322915">
            <a:off x="3427676" y="1176283"/>
            <a:ext cx="2052701" cy="1517005"/>
            <a:chOff x="3913915" y="1328546"/>
            <a:chExt cx="2525539" cy="1866446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EC024EF9-A6B0-AE78-8C51-4E44C110A530}"/>
                </a:ext>
              </a:extLst>
            </p:cNvPr>
            <p:cNvSpPr/>
            <p:nvPr/>
          </p:nvSpPr>
          <p:spPr>
            <a:xfrm>
              <a:off x="3913915" y="1328546"/>
              <a:ext cx="2525539" cy="186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19892" extrusionOk="0">
                  <a:moveTo>
                    <a:pt x="9926" y="849"/>
                  </a:moveTo>
                  <a:cubicBezTo>
                    <a:pt x="12893" y="2675"/>
                    <a:pt x="14426" y="6862"/>
                    <a:pt x="13926" y="10914"/>
                  </a:cubicBezTo>
                  <a:cubicBezTo>
                    <a:pt x="13826" y="11760"/>
                    <a:pt x="14126" y="12607"/>
                    <a:pt x="14693" y="12963"/>
                  </a:cubicBezTo>
                  <a:lnTo>
                    <a:pt x="14760" y="13007"/>
                  </a:lnTo>
                  <a:cubicBezTo>
                    <a:pt x="15193" y="13275"/>
                    <a:pt x="15693" y="13275"/>
                    <a:pt x="16126" y="12963"/>
                  </a:cubicBezTo>
                  <a:cubicBezTo>
                    <a:pt x="16893" y="12428"/>
                    <a:pt x="17826" y="12384"/>
                    <a:pt x="18660" y="12963"/>
                  </a:cubicBezTo>
                  <a:cubicBezTo>
                    <a:pt x="19926" y="13854"/>
                    <a:pt x="20493" y="15947"/>
                    <a:pt x="19926" y="17684"/>
                  </a:cubicBezTo>
                  <a:cubicBezTo>
                    <a:pt x="19293" y="19599"/>
                    <a:pt x="17593" y="20445"/>
                    <a:pt x="16193" y="19510"/>
                  </a:cubicBezTo>
                  <a:cubicBezTo>
                    <a:pt x="15360" y="18975"/>
                    <a:pt x="14826" y="17906"/>
                    <a:pt x="14693" y="16793"/>
                  </a:cubicBezTo>
                  <a:cubicBezTo>
                    <a:pt x="14626" y="16170"/>
                    <a:pt x="14326" y="15680"/>
                    <a:pt x="13893" y="15412"/>
                  </a:cubicBezTo>
                  <a:lnTo>
                    <a:pt x="13860" y="15368"/>
                  </a:lnTo>
                  <a:cubicBezTo>
                    <a:pt x="13293" y="14967"/>
                    <a:pt x="12593" y="15190"/>
                    <a:pt x="12160" y="15813"/>
                  </a:cubicBezTo>
                  <a:cubicBezTo>
                    <a:pt x="10093" y="18753"/>
                    <a:pt x="6760" y="19688"/>
                    <a:pt x="3926" y="17817"/>
                  </a:cubicBezTo>
                  <a:cubicBezTo>
                    <a:pt x="293" y="15412"/>
                    <a:pt x="-1107" y="9400"/>
                    <a:pt x="960" y="4679"/>
                  </a:cubicBezTo>
                  <a:cubicBezTo>
                    <a:pt x="2760" y="493"/>
                    <a:pt x="6693" y="-1155"/>
                    <a:pt x="9926" y="849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1EEB257E-B930-41A3-671E-D23C147D8B47}"/>
                </a:ext>
              </a:extLst>
            </p:cNvPr>
            <p:cNvSpPr/>
            <p:nvPr/>
          </p:nvSpPr>
          <p:spPr>
            <a:xfrm>
              <a:off x="5894845" y="2651359"/>
              <a:ext cx="401162" cy="401159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1B4752-5B0A-5865-B1BD-62A8DD6022AD}"/>
              </a:ext>
            </a:extLst>
          </p:cNvPr>
          <p:cNvGrpSpPr/>
          <p:nvPr/>
        </p:nvGrpSpPr>
        <p:grpSpPr>
          <a:xfrm rot="619736">
            <a:off x="5200052" y="1843295"/>
            <a:ext cx="2052701" cy="1517005"/>
            <a:chOff x="5752545" y="2289648"/>
            <a:chExt cx="2525539" cy="1866446"/>
          </a:xfrm>
        </p:grpSpPr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368673E6-9071-CA60-72CD-A8BDCAFE43BF}"/>
                </a:ext>
              </a:extLst>
            </p:cNvPr>
            <p:cNvSpPr/>
            <p:nvPr/>
          </p:nvSpPr>
          <p:spPr>
            <a:xfrm>
              <a:off x="5752545" y="2289648"/>
              <a:ext cx="2525539" cy="186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19892" extrusionOk="0">
                  <a:moveTo>
                    <a:pt x="10220" y="849"/>
                  </a:moveTo>
                  <a:cubicBezTo>
                    <a:pt x="7253" y="2675"/>
                    <a:pt x="5720" y="6862"/>
                    <a:pt x="6220" y="10914"/>
                  </a:cubicBezTo>
                  <a:cubicBezTo>
                    <a:pt x="6320" y="11760"/>
                    <a:pt x="6020" y="12607"/>
                    <a:pt x="5453" y="12963"/>
                  </a:cubicBezTo>
                  <a:lnTo>
                    <a:pt x="5386" y="13007"/>
                  </a:lnTo>
                  <a:cubicBezTo>
                    <a:pt x="4953" y="13275"/>
                    <a:pt x="4453" y="13275"/>
                    <a:pt x="4020" y="12963"/>
                  </a:cubicBezTo>
                  <a:cubicBezTo>
                    <a:pt x="3253" y="12428"/>
                    <a:pt x="2320" y="12384"/>
                    <a:pt x="1486" y="12963"/>
                  </a:cubicBezTo>
                  <a:cubicBezTo>
                    <a:pt x="220" y="13854"/>
                    <a:pt x="-347" y="15947"/>
                    <a:pt x="220" y="17684"/>
                  </a:cubicBezTo>
                  <a:cubicBezTo>
                    <a:pt x="853" y="19599"/>
                    <a:pt x="2553" y="20445"/>
                    <a:pt x="3953" y="19510"/>
                  </a:cubicBezTo>
                  <a:cubicBezTo>
                    <a:pt x="4786" y="18975"/>
                    <a:pt x="5320" y="17906"/>
                    <a:pt x="5453" y="16793"/>
                  </a:cubicBezTo>
                  <a:cubicBezTo>
                    <a:pt x="5520" y="16170"/>
                    <a:pt x="5820" y="15680"/>
                    <a:pt x="6253" y="15412"/>
                  </a:cubicBezTo>
                  <a:lnTo>
                    <a:pt x="6286" y="15368"/>
                  </a:lnTo>
                  <a:cubicBezTo>
                    <a:pt x="6853" y="14967"/>
                    <a:pt x="7553" y="15190"/>
                    <a:pt x="7986" y="15813"/>
                  </a:cubicBezTo>
                  <a:cubicBezTo>
                    <a:pt x="10053" y="18753"/>
                    <a:pt x="13386" y="19688"/>
                    <a:pt x="16220" y="17817"/>
                  </a:cubicBezTo>
                  <a:cubicBezTo>
                    <a:pt x="19853" y="15412"/>
                    <a:pt x="21253" y="9400"/>
                    <a:pt x="19186" y="4679"/>
                  </a:cubicBezTo>
                  <a:cubicBezTo>
                    <a:pt x="17420" y="493"/>
                    <a:pt x="13486" y="-1155"/>
                    <a:pt x="10220" y="849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/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B4E7D944-22E3-8196-D79C-817465F6228A}"/>
                </a:ext>
              </a:extLst>
            </p:cNvPr>
            <p:cNvSpPr/>
            <p:nvPr/>
          </p:nvSpPr>
          <p:spPr>
            <a:xfrm>
              <a:off x="5895991" y="3611490"/>
              <a:ext cx="401162" cy="401159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dirty="0"/>
            </a:p>
          </p:txBody>
        </p:sp>
      </p:grpSp>
      <p:pic>
        <p:nvPicPr>
          <p:cNvPr id="17" name="Graphic 23" descr="Gears">
            <a:extLst>
              <a:ext uri="{FF2B5EF4-FFF2-40B4-BE49-F238E27FC236}">
                <a16:creationId xmlns:a16="http://schemas.microsoft.com/office/drawing/2014/main" id="{DFFC430F-1F92-D11B-2323-AD8493ECF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19736">
            <a:off x="6076378" y="2094277"/>
            <a:ext cx="916107" cy="916107"/>
          </a:xfrm>
          <a:prstGeom prst="rect">
            <a:avLst/>
          </a:prstGeom>
        </p:spPr>
      </p:pic>
      <p:pic>
        <p:nvPicPr>
          <p:cNvPr id="18" name="Graphic 25" descr="Lights On">
            <a:extLst>
              <a:ext uri="{FF2B5EF4-FFF2-40B4-BE49-F238E27FC236}">
                <a16:creationId xmlns:a16="http://schemas.microsoft.com/office/drawing/2014/main" id="{77494B3C-52DF-E1A5-9FBE-38882BE1D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6871" y="1581097"/>
            <a:ext cx="916107" cy="916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4AC3D-336A-1665-91AF-C88CC26D6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7357621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35E5B2-5B44-1320-5314-1745B4BBD768}"/>
              </a:ext>
            </a:extLst>
          </p:cNvPr>
          <p:cNvSpPr txBox="1"/>
          <p:nvPr/>
        </p:nvSpPr>
        <p:spPr>
          <a:xfrm rot="16200000">
            <a:off x="5021670" y="34086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FPV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3DB5E-DFE3-F410-ACAD-C068DEE7EF79}"/>
              </a:ext>
            </a:extLst>
          </p:cNvPr>
          <p:cNvSpPr txBox="1"/>
          <p:nvPr/>
        </p:nvSpPr>
        <p:spPr>
          <a:xfrm>
            <a:off x="949203" y="2769028"/>
            <a:ext cx="3860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Enables the verification of properties related to attribute constraints, which play a crucial role in preserving confidentiality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DA2A4-0AB6-83EA-644C-018ED026CB83}"/>
              </a:ext>
            </a:extLst>
          </p:cNvPr>
          <p:cNvSpPr txBox="1"/>
          <p:nvPr/>
        </p:nvSpPr>
        <p:spPr>
          <a:xfrm>
            <a:off x="7398392" y="16764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Ensures that transactions having incorrect attributes (E.g., </a:t>
            </a:r>
            <a:r>
              <a:rPr lang="en-US" sz="1400" dirty="0" err="1">
                <a:latin typeface="+mn-lt"/>
              </a:rPr>
              <a:t>Src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err="1">
                <a:latin typeface="+mn-lt"/>
              </a:rPr>
              <a:t>Dest</a:t>
            </a:r>
            <a:r>
              <a:rPr lang="en-US" sz="1400" dirty="0">
                <a:latin typeface="+mn-lt"/>
              </a:rPr>
              <a:t> IDs) i.e., not belonging to allowed hardware allowed Port IDs should not be propagated.</a:t>
            </a:r>
          </a:p>
        </p:txBody>
      </p:sp>
    </p:spTree>
    <p:extLst>
      <p:ext uri="{BB962C8B-B14F-4D97-AF65-F5344CB8AC3E}">
        <p14:creationId xmlns:p14="http://schemas.microsoft.com/office/powerpoint/2010/main" val="169520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D243-06D4-115A-47AB-99B3C3D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Integrity: Accurate and Consistent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0FC2B-0FF1-9154-87B7-6E66F889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Accellera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B533A-98AA-8C5E-2B77-D33EAA13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1"/>
            <a:ext cx="2336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B820FFD-5868-4678-ACC2-C353669912D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179B9EA-21AA-F28B-D2CE-0A39F21D6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970296"/>
              </p:ext>
            </p:extLst>
          </p:nvPr>
        </p:nvGraphicFramePr>
        <p:xfrm>
          <a:off x="609600" y="1447801"/>
          <a:ext cx="10972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185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CAD78-C6F6-407D-A9D5-329355F07703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1456</Words>
  <Application>Microsoft Office PowerPoint</Application>
  <PresentationFormat>Widescreen</PresentationFormat>
  <Paragraphs>209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Formal Verification + CIA Triad: Winning Formula for Hardware Security</vt:lpstr>
      <vt:lpstr>Contents</vt:lpstr>
      <vt:lpstr>Hardware Security</vt:lpstr>
      <vt:lpstr>Role of FV in Hardware Security</vt:lpstr>
      <vt:lpstr>Role of FV in Hardware Security (Contd.)</vt:lpstr>
      <vt:lpstr>CIA Triad</vt:lpstr>
      <vt:lpstr>Confidentiality: Secure Access of Assets</vt:lpstr>
      <vt:lpstr>Confidentiality: FV Approach</vt:lpstr>
      <vt:lpstr>Integrity: Accurate and Consistent Service</vt:lpstr>
      <vt:lpstr>Integrity: FV Approach</vt:lpstr>
      <vt:lpstr>Availability: Hang free system (No DoS)</vt:lpstr>
      <vt:lpstr>Availability: FV Approach</vt:lpstr>
      <vt:lpstr>Case Study : Design Details</vt:lpstr>
      <vt:lpstr>Case Study: Bug Example</vt:lpstr>
      <vt:lpstr>Case Study: Results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2023-07-28T11:04:07Z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