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4"/>
  </p:sldMasterIdLst>
  <p:notesMasterIdLst>
    <p:notesMasterId r:id="rId14"/>
  </p:notesMasterIdLst>
  <p:handoutMasterIdLst>
    <p:handoutMasterId r:id="rId15"/>
  </p:handoutMasterIdLst>
  <p:sldIdLst>
    <p:sldId id="501" r:id="rId5"/>
    <p:sldId id="502" r:id="rId6"/>
    <p:sldId id="509" r:id="rId7"/>
    <p:sldId id="503" r:id="rId8"/>
    <p:sldId id="504" r:id="rId9"/>
    <p:sldId id="506" r:id="rId10"/>
    <p:sldId id="507" r:id="rId11"/>
    <p:sldId id="510" r:id="rId12"/>
    <p:sldId id="505" r:id="rId13"/>
  </p:sldIdLst>
  <p:sldSz cx="12192000" cy="6858000"/>
  <p:notesSz cx="10048875" cy="6918325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FFFFCC"/>
    <a:srgbClr val="FF9900"/>
    <a:srgbClr val="99FF33"/>
    <a:srgbClr val="CC99FF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F91EBF-AE52-4C8C-915B-AA64980EFDDF}" v="3" dt="2023-07-31T05:54:11.0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47" autoAdjust="0"/>
    <p:restoredTop sz="85829" autoAdjust="0"/>
  </p:normalViewPr>
  <p:slideViewPr>
    <p:cSldViewPr>
      <p:cViewPr varScale="1">
        <p:scale>
          <a:sx n="113" d="100"/>
          <a:sy n="113" d="100"/>
        </p:scale>
        <p:origin x="108" y="4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EFCB7B-843B-4599-9323-A00C538CAC90}" type="doc">
      <dgm:prSet loTypeId="urn:microsoft.com/office/officeart/2005/8/layout/radial5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AE21E95-CFD6-4314-8321-EA2B49AE9739}">
      <dgm:prSet phldrT="[Text]" custT="1"/>
      <dgm:spPr>
        <a:xfrm>
          <a:off x="2270248" y="1394451"/>
          <a:ext cx="1674429" cy="1529121"/>
        </a:xfrm>
        <a:prstGeom prst="ellipse">
          <a:avLst/>
        </a:prstGeom>
        <a:solidFill>
          <a:srgbClr val="A5A5A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ClrTx/>
            <a:buSzTx/>
            <a:buFontTx/>
            <a:buNone/>
          </a:pPr>
          <a:r>
            <a:rPr kumimoji="0" lang="en-US" sz="1400" b="0" i="0" u="none" strike="noStrike" cap="none" spc="0" normalizeH="0" baseline="0" noProof="0" dirty="0">
              <a:ln>
                <a:noFill/>
              </a:ln>
              <a:solidFill>
                <a:srgbClr val="13171F"/>
              </a:solidFill>
              <a:effectLst/>
              <a:uLnTx/>
              <a:uFillTx/>
              <a:latin typeface="Qualcomm Office Regular" panose="020B0503030202060203"/>
              <a:ea typeface="+mn-ea"/>
              <a:cs typeface="+mn-cs"/>
            </a:rPr>
            <a:t>Methods to Quickly Converge on Fault Campaign</a:t>
          </a:r>
          <a:endParaRPr lang="en-US" sz="14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50DFEBA9-3EC8-452A-99C0-71633C859B4B}" type="parTrans" cxnId="{08266844-6C1E-4874-B6ED-C805164DA473}">
      <dgm:prSet/>
      <dgm:spPr/>
      <dgm:t>
        <a:bodyPr/>
        <a:lstStyle/>
        <a:p>
          <a:endParaRPr lang="en-US"/>
        </a:p>
      </dgm:t>
    </dgm:pt>
    <dgm:pt modelId="{6A66A697-455B-4247-BFFB-FA49FBB7647E}" type="sibTrans" cxnId="{08266844-6C1E-4874-B6ED-C805164DA473}">
      <dgm:prSet/>
      <dgm:spPr/>
      <dgm:t>
        <a:bodyPr/>
        <a:lstStyle/>
        <a:p>
          <a:endParaRPr lang="en-US"/>
        </a:p>
      </dgm:t>
    </dgm:pt>
    <dgm:pt modelId="{EEADBA11-81FD-4D10-8AF6-735CD1EF8F5A}">
      <dgm:prSet phldrT="[Text]" custT="1"/>
      <dgm:spPr>
        <a:xfrm>
          <a:off x="2539986" y="2317"/>
          <a:ext cx="1134952" cy="1134952"/>
        </a:xfrm>
        <a:prstGeom prst="ellipse">
          <a:avLst/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ClrTx/>
            <a:buSzTx/>
            <a:buFontTx/>
            <a:buNone/>
          </a:pPr>
          <a:r>
            <a:rPr kumimoji="0" lang="en-US" sz="1200" b="0" i="0" u="none" strike="noStrike" cap="none" spc="0" normalizeH="0" baseline="0" noProof="0" dirty="0">
              <a:ln>
                <a:noFill/>
              </a:ln>
              <a:solidFill>
                <a:srgbClr val="13171F"/>
              </a:solidFill>
              <a:effectLst/>
              <a:uLnTx/>
              <a:uFillTx/>
              <a:latin typeface="Qualcomm Office Regular" panose="020B0503030202060203"/>
              <a:ea typeface="+mn-ea"/>
              <a:cs typeface="+mn-cs"/>
            </a:rPr>
            <a:t>Code Coverage Grading</a:t>
          </a:r>
          <a:endParaRPr lang="en-US" sz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F56CF025-DEAE-492C-BC1E-715BAFF51CB7}" type="parTrans" cxnId="{588B542C-9A3E-4196-8147-5F4C44E93C9D}">
      <dgm:prSet/>
      <dgm:spPr>
        <a:xfrm rot="16200000">
          <a:off x="3039309" y="1076776"/>
          <a:ext cx="136306" cy="385883"/>
        </a:xfrm>
        <a:prstGeom prst="rightArrow">
          <a:avLst>
            <a:gd name="adj1" fmla="val 60000"/>
            <a:gd name="adj2" fmla="val 5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>
            <a:buNone/>
          </a:pPr>
          <a:endParaRPr lang="en-US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C8184B6E-1462-40FC-891B-E4A45B08715C}" type="sibTrans" cxnId="{588B542C-9A3E-4196-8147-5F4C44E93C9D}">
      <dgm:prSet/>
      <dgm:spPr/>
      <dgm:t>
        <a:bodyPr/>
        <a:lstStyle/>
        <a:p>
          <a:endParaRPr lang="en-US"/>
        </a:p>
      </dgm:t>
    </dgm:pt>
    <dgm:pt modelId="{53B81680-2069-4CA0-84CF-535A65118D8E}">
      <dgm:prSet phldrT="[Text]" custT="1"/>
      <dgm:spPr>
        <a:xfrm>
          <a:off x="4051423" y="1100440"/>
          <a:ext cx="1134952" cy="1134952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spcAft>
              <a:spcPts val="0"/>
            </a:spcAft>
            <a:buClrTx/>
            <a:buSzTx/>
            <a:buFontTx/>
            <a:buNone/>
          </a:pPr>
          <a:r>
            <a:rPr kumimoji="0" lang="en-US" sz="1200" b="0" i="0" u="none" strike="noStrike" cap="none" spc="0" normalizeH="0" baseline="0" noProof="0" dirty="0">
              <a:ln>
                <a:noFill/>
              </a:ln>
              <a:solidFill>
                <a:srgbClr val="13171F"/>
              </a:solidFill>
              <a:effectLst/>
              <a:uLnTx/>
              <a:uFillTx/>
              <a:latin typeface="Qualcomm Office Regular" panose="020B0503030202060203"/>
              <a:ea typeface="+mn-ea"/>
              <a:cs typeface="+mn-cs"/>
            </a:rPr>
            <a:t>Broad set </a:t>
          </a:r>
        </a:p>
        <a:p>
          <a:pPr>
            <a:spcAft>
              <a:spcPts val="0"/>
            </a:spcAft>
            <a:buClrTx/>
            <a:buSzTx/>
            <a:buFontTx/>
            <a:buNone/>
          </a:pPr>
          <a:r>
            <a:rPr kumimoji="0" lang="en-US" sz="1200" b="0" i="0" u="none" strike="noStrike" cap="none" spc="0" normalizeH="0" baseline="0" noProof="0" dirty="0">
              <a:ln>
                <a:noFill/>
              </a:ln>
              <a:solidFill>
                <a:srgbClr val="13171F"/>
              </a:solidFill>
              <a:effectLst/>
              <a:uLnTx/>
              <a:uFillTx/>
              <a:latin typeface="Qualcomm Office Regular" panose="020B0503030202060203"/>
              <a:ea typeface="+mn-ea"/>
              <a:cs typeface="+mn-cs"/>
            </a:rPr>
            <a:t>of Detection Points</a:t>
          </a:r>
          <a:endParaRPr lang="en-US" sz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54591F2E-3F28-43F0-83EA-95694D718B28}" type="parTrans" cxnId="{9209E2D9-B717-44A8-8B14-180418E697EC}">
      <dgm:prSet/>
      <dgm:spPr>
        <a:xfrm rot="20520000">
          <a:off x="3933994" y="1680949"/>
          <a:ext cx="101958" cy="3858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gm:spPr>
      <dgm:t>
        <a:bodyPr/>
        <a:lstStyle/>
        <a:p>
          <a:pPr>
            <a:buNone/>
          </a:pPr>
          <a:endParaRPr lang="en-US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1CD5F329-6375-4956-A791-739FDEFF6ADE}" type="sibTrans" cxnId="{9209E2D9-B717-44A8-8B14-180418E697EC}">
      <dgm:prSet/>
      <dgm:spPr/>
      <dgm:t>
        <a:bodyPr/>
        <a:lstStyle/>
        <a:p>
          <a:endParaRPr lang="en-US"/>
        </a:p>
      </dgm:t>
    </dgm:pt>
    <dgm:pt modelId="{1C61F0DB-F006-4364-9759-77F4C89E77AA}">
      <dgm:prSet phldrT="[Text]"/>
      <dgm:spPr/>
      <dgm:t>
        <a:bodyPr/>
        <a:lstStyle/>
        <a:p>
          <a:endParaRPr lang="en-US" dirty="0"/>
        </a:p>
      </dgm:t>
    </dgm:pt>
    <dgm:pt modelId="{FCAFBCBB-F7BA-4AEA-BD61-926A8FD23754}" type="parTrans" cxnId="{FD83D4AE-C0DD-4704-9107-A3CD59166D1E}">
      <dgm:prSet/>
      <dgm:spPr/>
      <dgm:t>
        <a:bodyPr/>
        <a:lstStyle/>
        <a:p>
          <a:endParaRPr lang="en-US"/>
        </a:p>
      </dgm:t>
    </dgm:pt>
    <dgm:pt modelId="{10C22D3A-DE8B-44AC-B5CA-C063CDF33154}" type="sibTrans" cxnId="{FD83D4AE-C0DD-4704-9107-A3CD59166D1E}">
      <dgm:prSet/>
      <dgm:spPr/>
      <dgm:t>
        <a:bodyPr/>
        <a:lstStyle/>
        <a:p>
          <a:endParaRPr lang="en-US"/>
        </a:p>
      </dgm:t>
    </dgm:pt>
    <dgm:pt modelId="{6A338B72-940F-4F23-A659-2D7FDD644916}">
      <dgm:prSet phldrT="[Text]" custT="1"/>
      <dgm:spPr>
        <a:xfrm>
          <a:off x="3431329" y="2877240"/>
          <a:ext cx="1220505" cy="1134952"/>
        </a:xfrm>
        <a:prstGeom prst="ellipse">
          <a:avLst/>
        </a:prstGeom>
        <a:solidFill>
          <a:srgbClr val="FFC000">
            <a:hueOff val="6125556"/>
            <a:satOff val="-25486"/>
            <a:lumOff val="6005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sz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Formal based Fault Pruning</a:t>
          </a:r>
          <a:endParaRPr lang="en-US" sz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7279B651-70B9-4EBA-B253-9AE4EE68DEEB}" type="parTrans" cxnId="{F0A7522C-F31E-45D9-AFE9-E3CA8CED62F9}">
      <dgm:prSet/>
      <dgm:spPr>
        <a:xfrm rot="3240000">
          <a:off x="3574759" y="2689679"/>
          <a:ext cx="116874" cy="385883"/>
        </a:xfrm>
        <a:prstGeom prst="rightArrow">
          <a:avLst>
            <a:gd name="adj1" fmla="val 60000"/>
            <a:gd name="adj2" fmla="val 50000"/>
          </a:avLst>
        </a:prstGeom>
        <a:solidFill>
          <a:srgbClr val="FFC000">
            <a:hueOff val="6125556"/>
            <a:satOff val="-25486"/>
            <a:lumOff val="6005"/>
            <a:alphaOff val="0"/>
          </a:srgbClr>
        </a:solidFill>
        <a:ln>
          <a:noFill/>
        </a:ln>
        <a:effectLst/>
      </dgm:spPr>
      <dgm:t>
        <a:bodyPr/>
        <a:lstStyle/>
        <a:p>
          <a:pPr>
            <a:buNone/>
          </a:pPr>
          <a:endParaRPr lang="en-US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DCFE79AE-7A19-4D4A-B247-9F8B1B081856}" type="sibTrans" cxnId="{F0A7522C-F31E-45D9-AFE9-E3CA8CED62F9}">
      <dgm:prSet/>
      <dgm:spPr/>
      <dgm:t>
        <a:bodyPr/>
        <a:lstStyle/>
        <a:p>
          <a:endParaRPr lang="en-US"/>
        </a:p>
      </dgm:t>
    </dgm:pt>
    <dgm:pt modelId="{DE98A492-9346-4643-90B9-009AE0CBCD9A}">
      <dgm:prSet custT="1"/>
      <dgm:spPr>
        <a:xfrm>
          <a:off x="1605867" y="2877240"/>
          <a:ext cx="1134952" cy="1134952"/>
        </a:xfrm>
        <a:prstGeom prst="ellipse">
          <a:avLst/>
        </a:prstGeom>
        <a:solidFill>
          <a:srgbClr val="FFC000">
            <a:hueOff val="8575779"/>
            <a:satOff val="-35680"/>
            <a:lumOff val="8407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kumimoji="0" lang="en-US" sz="1100" b="0" i="0" u="none" strike="noStrike" cap="none" spc="0" normalizeH="0" baseline="0" noProof="0" dirty="0">
              <a:ln>
                <a:noFill/>
              </a:ln>
              <a:solidFill>
                <a:srgbClr val="13171F"/>
              </a:solidFill>
              <a:effectLst/>
              <a:uLnTx/>
              <a:uFillTx/>
              <a:latin typeface="Qualcomm Office Regular" panose="020B0503030202060203"/>
              <a:ea typeface="+mn-ea"/>
              <a:cs typeface="+mn-cs"/>
            </a:rPr>
            <a:t>Hyper Faults Convergence</a:t>
          </a:r>
        </a:p>
      </dgm:t>
    </dgm:pt>
    <dgm:pt modelId="{41A64E39-1A99-4BFD-A932-57F2EB96E5C5}" type="parTrans" cxnId="{2C496DB0-70DE-431B-A493-EA6CF9E5F73D}">
      <dgm:prSet/>
      <dgm:spPr>
        <a:xfrm rot="7560000">
          <a:off x="2515731" y="2695072"/>
          <a:ext cx="124159" cy="385883"/>
        </a:xfrm>
        <a:prstGeom prst="rightArrow">
          <a:avLst>
            <a:gd name="adj1" fmla="val 60000"/>
            <a:gd name="adj2" fmla="val 50000"/>
          </a:avLst>
        </a:prstGeom>
        <a:solidFill>
          <a:srgbClr val="FFC000">
            <a:hueOff val="8575779"/>
            <a:satOff val="-35680"/>
            <a:lumOff val="8407"/>
            <a:alphaOff val="0"/>
          </a:srgbClr>
        </a:solidFill>
        <a:ln>
          <a:noFill/>
        </a:ln>
        <a:effectLst/>
      </dgm:spPr>
      <dgm:t>
        <a:bodyPr/>
        <a:lstStyle/>
        <a:p>
          <a:pPr>
            <a:buNone/>
          </a:pPr>
          <a:endParaRPr lang="en-US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A34BA177-F3E8-40E3-B261-3D2592F84150}" type="sibTrans" cxnId="{2C496DB0-70DE-431B-A493-EA6CF9E5F73D}">
      <dgm:prSet/>
      <dgm:spPr/>
      <dgm:t>
        <a:bodyPr/>
        <a:lstStyle/>
        <a:p>
          <a:endParaRPr lang="en-US"/>
        </a:p>
      </dgm:t>
    </dgm:pt>
    <dgm:pt modelId="{500DDD45-BB70-4FAE-9B7F-85C92CA50C4E}">
      <dgm:prSet custT="1"/>
      <dgm:spPr>
        <a:xfrm>
          <a:off x="1028550" y="1100440"/>
          <a:ext cx="1134952" cy="1134952"/>
        </a:xfrm>
        <a:prstGeom prst="ellipse">
          <a:avLst/>
        </a:prstGeom>
        <a:solidFill>
          <a:srgbClr val="FFC000">
            <a:hueOff val="9800891"/>
            <a:satOff val="-40777"/>
            <a:lumOff val="9608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kumimoji="0" lang="en-US" sz="1200" b="0" i="0" u="none" strike="noStrike" cap="none" spc="0" normalizeH="0" baseline="0" noProof="0" dirty="0">
              <a:ln>
                <a:noFill/>
              </a:ln>
              <a:solidFill>
                <a:srgbClr val="13171F"/>
              </a:solidFill>
              <a:effectLst/>
              <a:uLnTx/>
              <a:uFillTx/>
              <a:latin typeface="Qualcomm Office Regular" panose="020B0503030202060203"/>
              <a:ea typeface="+mn-ea"/>
              <a:cs typeface="+mn-cs"/>
            </a:rPr>
            <a:t>Parallel simulation Flow</a:t>
          </a:r>
          <a:endParaRPr lang="en-US" sz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62F544C8-3864-4B13-9585-E4CAF7B7CFCD}" type="parTrans" cxnId="{A8485D09-C540-44FF-8A06-EC24B5951F6F}">
      <dgm:prSet/>
      <dgm:spPr>
        <a:xfrm rot="11880000">
          <a:off x="2178972" y="1680949"/>
          <a:ext cx="101958" cy="385883"/>
        </a:xfrm>
        <a:prstGeom prst="rightArrow">
          <a:avLst>
            <a:gd name="adj1" fmla="val 60000"/>
            <a:gd name="adj2" fmla="val 50000"/>
          </a:avLst>
        </a:prstGeom>
        <a:solidFill>
          <a:srgbClr val="FFC000">
            <a:hueOff val="9800891"/>
            <a:satOff val="-40777"/>
            <a:lumOff val="9608"/>
            <a:alphaOff val="0"/>
          </a:srgbClr>
        </a:solidFill>
        <a:ln>
          <a:noFill/>
        </a:ln>
        <a:effectLst/>
      </dgm:spPr>
      <dgm:t>
        <a:bodyPr/>
        <a:lstStyle/>
        <a:p>
          <a:pPr>
            <a:buNone/>
          </a:pPr>
          <a:endParaRPr lang="en-US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EEA525E1-8805-4C2C-B6D0-44A5CCF73F06}" type="sibTrans" cxnId="{A8485D09-C540-44FF-8A06-EC24B5951F6F}">
      <dgm:prSet/>
      <dgm:spPr/>
      <dgm:t>
        <a:bodyPr/>
        <a:lstStyle/>
        <a:p>
          <a:endParaRPr lang="en-US"/>
        </a:p>
      </dgm:t>
    </dgm:pt>
    <dgm:pt modelId="{586243DC-D2ED-43FB-B443-4099234C22F5}" type="pres">
      <dgm:prSet presAssocID="{48EFCB7B-843B-4599-9323-A00C538CAC9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5DB2452-7B72-4F7F-8BB7-845009292C20}" type="pres">
      <dgm:prSet presAssocID="{8AE21E95-CFD6-4314-8321-EA2B49AE9739}" presName="centerShape" presStyleLbl="node0" presStyleIdx="0" presStyleCnt="1" custScaleX="147533" custScaleY="134730"/>
      <dgm:spPr/>
    </dgm:pt>
    <dgm:pt modelId="{27F1AB6D-55CC-4D07-B644-29A668F06BB7}" type="pres">
      <dgm:prSet presAssocID="{F56CF025-DEAE-492C-BC1E-715BAFF51CB7}" presName="parTrans" presStyleLbl="sibTrans2D1" presStyleIdx="0" presStyleCnt="5" custScaleY="161051"/>
      <dgm:spPr/>
    </dgm:pt>
    <dgm:pt modelId="{224A5E0B-3ED2-4355-B6D8-7CCD5FCA5E17}" type="pres">
      <dgm:prSet presAssocID="{F56CF025-DEAE-492C-BC1E-715BAFF51CB7}" presName="connectorText" presStyleLbl="sibTrans2D1" presStyleIdx="0" presStyleCnt="5"/>
      <dgm:spPr/>
    </dgm:pt>
    <dgm:pt modelId="{FC7956C2-E17D-4CD2-B2D8-99721C8B9CE3}" type="pres">
      <dgm:prSet presAssocID="{EEADBA11-81FD-4D10-8AF6-735CD1EF8F5A}" presName="node" presStyleLbl="node1" presStyleIdx="0" presStyleCnt="5">
        <dgm:presLayoutVars>
          <dgm:bulletEnabled val="1"/>
        </dgm:presLayoutVars>
      </dgm:prSet>
      <dgm:spPr/>
    </dgm:pt>
    <dgm:pt modelId="{6CA46827-A6FC-4C9F-AC8A-39215316A9E7}" type="pres">
      <dgm:prSet presAssocID="{54591F2E-3F28-43F0-83EA-95694D718B28}" presName="parTrans" presStyleLbl="sibTrans2D1" presStyleIdx="1" presStyleCnt="5" custScaleX="180934"/>
      <dgm:spPr/>
    </dgm:pt>
    <dgm:pt modelId="{24F921B7-701F-41AC-9216-9B475A4C5DC7}" type="pres">
      <dgm:prSet presAssocID="{54591F2E-3F28-43F0-83EA-95694D718B28}" presName="connectorText" presStyleLbl="sibTrans2D1" presStyleIdx="1" presStyleCnt="5"/>
      <dgm:spPr/>
    </dgm:pt>
    <dgm:pt modelId="{FF84F224-CDE3-4F7F-A3DE-8B4938D8CBA5}" type="pres">
      <dgm:prSet presAssocID="{53B81680-2069-4CA0-84CF-535A65118D8E}" presName="node" presStyleLbl="node1" presStyleIdx="1" presStyleCnt="5">
        <dgm:presLayoutVars>
          <dgm:bulletEnabled val="1"/>
        </dgm:presLayoutVars>
      </dgm:prSet>
      <dgm:spPr/>
    </dgm:pt>
    <dgm:pt modelId="{63C3F02C-F895-495C-818F-70751224C5FE}" type="pres">
      <dgm:prSet presAssocID="{7279B651-70B9-4EBA-B253-9AE4EE68DEEB}" presName="parTrans" presStyleLbl="sibTrans2D1" presStyleIdx="2" presStyleCnt="5" custScaleX="147873"/>
      <dgm:spPr/>
    </dgm:pt>
    <dgm:pt modelId="{16281B03-02FF-4A69-88A1-55D8D753FB80}" type="pres">
      <dgm:prSet presAssocID="{7279B651-70B9-4EBA-B253-9AE4EE68DEEB}" presName="connectorText" presStyleLbl="sibTrans2D1" presStyleIdx="2" presStyleCnt="5"/>
      <dgm:spPr/>
    </dgm:pt>
    <dgm:pt modelId="{22DCB8C4-12C9-472A-92B4-5517C49BC036}" type="pres">
      <dgm:prSet presAssocID="{6A338B72-940F-4F23-A659-2D7FDD644916}" presName="node" presStyleLbl="node1" presStyleIdx="2" presStyleCnt="5" custScaleX="107538">
        <dgm:presLayoutVars>
          <dgm:bulletEnabled val="1"/>
        </dgm:presLayoutVars>
      </dgm:prSet>
      <dgm:spPr/>
    </dgm:pt>
    <dgm:pt modelId="{75339CE4-6AAB-4D62-8965-8E413B12BFCF}" type="pres">
      <dgm:prSet presAssocID="{41A64E39-1A99-4BFD-A932-57F2EB96E5C5}" presName="parTrans" presStyleLbl="sibTrans2D1" presStyleIdx="3" presStyleCnt="5" custScaleX="145302"/>
      <dgm:spPr/>
    </dgm:pt>
    <dgm:pt modelId="{D5BC9F6A-A82A-4D75-8509-17ABEF15678A}" type="pres">
      <dgm:prSet presAssocID="{41A64E39-1A99-4BFD-A932-57F2EB96E5C5}" presName="connectorText" presStyleLbl="sibTrans2D1" presStyleIdx="3" presStyleCnt="5"/>
      <dgm:spPr/>
    </dgm:pt>
    <dgm:pt modelId="{B25BC06A-6569-44E0-A99A-10EB388862C0}" type="pres">
      <dgm:prSet presAssocID="{DE98A492-9346-4643-90B9-009AE0CBCD9A}" presName="node" presStyleLbl="node1" presStyleIdx="3" presStyleCnt="5">
        <dgm:presLayoutVars>
          <dgm:bulletEnabled val="1"/>
        </dgm:presLayoutVars>
      </dgm:prSet>
      <dgm:spPr/>
    </dgm:pt>
    <dgm:pt modelId="{BDEB769E-04A9-48F8-A2FB-D1852C6660CA}" type="pres">
      <dgm:prSet presAssocID="{62F544C8-3864-4B13-9585-E4CAF7B7CFCD}" presName="parTrans" presStyleLbl="sibTrans2D1" presStyleIdx="4" presStyleCnt="5" custScaleX="141504"/>
      <dgm:spPr/>
    </dgm:pt>
    <dgm:pt modelId="{6E11BAEF-2ED8-484B-AB42-3D6AA3C3F478}" type="pres">
      <dgm:prSet presAssocID="{62F544C8-3864-4B13-9585-E4CAF7B7CFCD}" presName="connectorText" presStyleLbl="sibTrans2D1" presStyleIdx="4" presStyleCnt="5"/>
      <dgm:spPr/>
    </dgm:pt>
    <dgm:pt modelId="{5EAF3DD6-7733-4E69-95B8-95A010700DAA}" type="pres">
      <dgm:prSet presAssocID="{500DDD45-BB70-4FAE-9B7F-85C92CA50C4E}" presName="node" presStyleLbl="node1" presStyleIdx="4" presStyleCnt="5">
        <dgm:presLayoutVars>
          <dgm:bulletEnabled val="1"/>
        </dgm:presLayoutVars>
      </dgm:prSet>
      <dgm:spPr/>
    </dgm:pt>
  </dgm:ptLst>
  <dgm:cxnLst>
    <dgm:cxn modelId="{094A0A00-1EC9-41C9-AC2B-93F22D16C420}" type="presOf" srcId="{6A338B72-940F-4F23-A659-2D7FDD644916}" destId="{22DCB8C4-12C9-472A-92B4-5517C49BC036}" srcOrd="0" destOrd="0" presId="urn:microsoft.com/office/officeart/2005/8/layout/radial5"/>
    <dgm:cxn modelId="{A8485D09-C540-44FF-8A06-EC24B5951F6F}" srcId="{8AE21E95-CFD6-4314-8321-EA2B49AE9739}" destId="{500DDD45-BB70-4FAE-9B7F-85C92CA50C4E}" srcOrd="4" destOrd="0" parTransId="{62F544C8-3864-4B13-9585-E4CAF7B7CFCD}" sibTransId="{EEA525E1-8805-4C2C-B6D0-44A5CCF73F06}"/>
    <dgm:cxn modelId="{F0A7522C-F31E-45D9-AFE9-E3CA8CED62F9}" srcId="{8AE21E95-CFD6-4314-8321-EA2B49AE9739}" destId="{6A338B72-940F-4F23-A659-2D7FDD644916}" srcOrd="2" destOrd="0" parTransId="{7279B651-70B9-4EBA-B253-9AE4EE68DEEB}" sibTransId="{DCFE79AE-7A19-4D4A-B247-9F8B1B081856}"/>
    <dgm:cxn modelId="{588B542C-9A3E-4196-8147-5F4C44E93C9D}" srcId="{8AE21E95-CFD6-4314-8321-EA2B49AE9739}" destId="{EEADBA11-81FD-4D10-8AF6-735CD1EF8F5A}" srcOrd="0" destOrd="0" parTransId="{F56CF025-DEAE-492C-BC1E-715BAFF51CB7}" sibTransId="{C8184B6E-1462-40FC-891B-E4A45B08715C}"/>
    <dgm:cxn modelId="{CDC39434-D0D4-48A4-A123-DB4D6E58151A}" type="presOf" srcId="{DE98A492-9346-4643-90B9-009AE0CBCD9A}" destId="{B25BC06A-6569-44E0-A99A-10EB388862C0}" srcOrd="0" destOrd="0" presId="urn:microsoft.com/office/officeart/2005/8/layout/radial5"/>
    <dgm:cxn modelId="{4D3F873B-AA04-43DC-9700-C6DA6A4AFEB9}" type="presOf" srcId="{F56CF025-DEAE-492C-BC1E-715BAFF51CB7}" destId="{224A5E0B-3ED2-4355-B6D8-7CCD5FCA5E17}" srcOrd="1" destOrd="0" presId="urn:microsoft.com/office/officeart/2005/8/layout/radial5"/>
    <dgm:cxn modelId="{08266844-6C1E-4874-B6ED-C805164DA473}" srcId="{48EFCB7B-843B-4599-9323-A00C538CAC90}" destId="{8AE21E95-CFD6-4314-8321-EA2B49AE9739}" srcOrd="0" destOrd="0" parTransId="{50DFEBA9-3EC8-452A-99C0-71633C859B4B}" sibTransId="{6A66A697-455B-4247-BFFB-FA49FBB7647E}"/>
    <dgm:cxn modelId="{52189E55-45B6-4038-8729-29FA77086ACC}" type="presOf" srcId="{41A64E39-1A99-4BFD-A932-57F2EB96E5C5}" destId="{D5BC9F6A-A82A-4D75-8509-17ABEF15678A}" srcOrd="1" destOrd="0" presId="urn:microsoft.com/office/officeart/2005/8/layout/radial5"/>
    <dgm:cxn modelId="{31F4EE7D-926E-43AB-92E8-0430AE2EE336}" type="presOf" srcId="{F56CF025-DEAE-492C-BC1E-715BAFF51CB7}" destId="{27F1AB6D-55CC-4D07-B644-29A668F06BB7}" srcOrd="0" destOrd="0" presId="urn:microsoft.com/office/officeart/2005/8/layout/radial5"/>
    <dgm:cxn modelId="{93E79D81-0000-4F82-841C-EE2AC170FDC5}" type="presOf" srcId="{7279B651-70B9-4EBA-B253-9AE4EE68DEEB}" destId="{63C3F02C-F895-495C-818F-70751224C5FE}" srcOrd="0" destOrd="0" presId="urn:microsoft.com/office/officeart/2005/8/layout/radial5"/>
    <dgm:cxn modelId="{4FA84B90-499C-49D4-8D78-4129241177E5}" type="presOf" srcId="{62F544C8-3864-4B13-9585-E4CAF7B7CFCD}" destId="{BDEB769E-04A9-48F8-A2FB-D1852C6660CA}" srcOrd="0" destOrd="0" presId="urn:microsoft.com/office/officeart/2005/8/layout/radial5"/>
    <dgm:cxn modelId="{6D4F9693-CCEC-47F8-978B-23E3F9111217}" type="presOf" srcId="{41A64E39-1A99-4BFD-A932-57F2EB96E5C5}" destId="{75339CE4-6AAB-4D62-8965-8E413B12BFCF}" srcOrd="0" destOrd="0" presId="urn:microsoft.com/office/officeart/2005/8/layout/radial5"/>
    <dgm:cxn modelId="{BCAB54AA-F7DA-47A8-9DDA-8351880BBC06}" type="presOf" srcId="{53B81680-2069-4CA0-84CF-535A65118D8E}" destId="{FF84F224-CDE3-4F7F-A3DE-8B4938D8CBA5}" srcOrd="0" destOrd="0" presId="urn:microsoft.com/office/officeart/2005/8/layout/radial5"/>
    <dgm:cxn modelId="{A9F4B4AD-E542-4221-9E18-4018E5440DEB}" type="presOf" srcId="{48EFCB7B-843B-4599-9323-A00C538CAC90}" destId="{586243DC-D2ED-43FB-B443-4099234C22F5}" srcOrd="0" destOrd="0" presId="urn:microsoft.com/office/officeart/2005/8/layout/radial5"/>
    <dgm:cxn modelId="{FD83D4AE-C0DD-4704-9107-A3CD59166D1E}" srcId="{48EFCB7B-843B-4599-9323-A00C538CAC90}" destId="{1C61F0DB-F006-4364-9759-77F4C89E77AA}" srcOrd="1" destOrd="0" parTransId="{FCAFBCBB-F7BA-4AEA-BD61-926A8FD23754}" sibTransId="{10C22D3A-DE8B-44AC-B5CA-C063CDF33154}"/>
    <dgm:cxn modelId="{2C496DB0-70DE-431B-A493-EA6CF9E5F73D}" srcId="{8AE21E95-CFD6-4314-8321-EA2B49AE9739}" destId="{DE98A492-9346-4643-90B9-009AE0CBCD9A}" srcOrd="3" destOrd="0" parTransId="{41A64E39-1A99-4BFD-A932-57F2EB96E5C5}" sibTransId="{A34BA177-F3E8-40E3-B261-3D2592F84150}"/>
    <dgm:cxn modelId="{C16C2EB7-938E-4F3F-8BBF-7E900A6E4F4E}" type="presOf" srcId="{EEADBA11-81FD-4D10-8AF6-735CD1EF8F5A}" destId="{FC7956C2-E17D-4CD2-B2D8-99721C8B9CE3}" srcOrd="0" destOrd="0" presId="urn:microsoft.com/office/officeart/2005/8/layout/radial5"/>
    <dgm:cxn modelId="{F96881BA-EAEB-4F87-AE7C-4DB17C6488B3}" type="presOf" srcId="{62F544C8-3864-4B13-9585-E4CAF7B7CFCD}" destId="{6E11BAEF-2ED8-484B-AB42-3D6AA3C3F478}" srcOrd="1" destOrd="0" presId="urn:microsoft.com/office/officeart/2005/8/layout/radial5"/>
    <dgm:cxn modelId="{F35CF9CA-153E-420A-ACDF-B018F7AAE567}" type="presOf" srcId="{8AE21E95-CFD6-4314-8321-EA2B49AE9739}" destId="{B5DB2452-7B72-4F7F-8BB7-845009292C20}" srcOrd="0" destOrd="0" presId="urn:microsoft.com/office/officeart/2005/8/layout/radial5"/>
    <dgm:cxn modelId="{B7CA09CB-D5E1-49B5-900E-BB5409CFD226}" type="presOf" srcId="{54591F2E-3F28-43F0-83EA-95694D718B28}" destId="{6CA46827-A6FC-4C9F-AC8A-39215316A9E7}" srcOrd="0" destOrd="0" presId="urn:microsoft.com/office/officeart/2005/8/layout/radial5"/>
    <dgm:cxn modelId="{7BA868D4-E81D-4CF7-AB4D-841B1C1ED623}" type="presOf" srcId="{54591F2E-3F28-43F0-83EA-95694D718B28}" destId="{24F921B7-701F-41AC-9216-9B475A4C5DC7}" srcOrd="1" destOrd="0" presId="urn:microsoft.com/office/officeart/2005/8/layout/radial5"/>
    <dgm:cxn modelId="{9209E2D9-B717-44A8-8B14-180418E697EC}" srcId="{8AE21E95-CFD6-4314-8321-EA2B49AE9739}" destId="{53B81680-2069-4CA0-84CF-535A65118D8E}" srcOrd="1" destOrd="0" parTransId="{54591F2E-3F28-43F0-83EA-95694D718B28}" sibTransId="{1CD5F329-6375-4956-A791-739FDEFF6ADE}"/>
    <dgm:cxn modelId="{CE77FADC-8C55-407A-8953-8912C71AD270}" type="presOf" srcId="{500DDD45-BB70-4FAE-9B7F-85C92CA50C4E}" destId="{5EAF3DD6-7733-4E69-95B8-95A010700DAA}" srcOrd="0" destOrd="0" presId="urn:microsoft.com/office/officeart/2005/8/layout/radial5"/>
    <dgm:cxn modelId="{D7310CEE-5182-42B8-B409-37853D42528F}" type="presOf" srcId="{7279B651-70B9-4EBA-B253-9AE4EE68DEEB}" destId="{16281B03-02FF-4A69-88A1-55D8D753FB80}" srcOrd="1" destOrd="0" presId="urn:microsoft.com/office/officeart/2005/8/layout/radial5"/>
    <dgm:cxn modelId="{A4F41087-B0B7-41B7-8F29-0FA21F67217C}" type="presParOf" srcId="{586243DC-D2ED-43FB-B443-4099234C22F5}" destId="{B5DB2452-7B72-4F7F-8BB7-845009292C20}" srcOrd="0" destOrd="0" presId="urn:microsoft.com/office/officeart/2005/8/layout/radial5"/>
    <dgm:cxn modelId="{43010A82-BDB5-4DCA-A8F0-856B33A6566C}" type="presParOf" srcId="{586243DC-D2ED-43FB-B443-4099234C22F5}" destId="{27F1AB6D-55CC-4D07-B644-29A668F06BB7}" srcOrd="1" destOrd="0" presId="urn:microsoft.com/office/officeart/2005/8/layout/radial5"/>
    <dgm:cxn modelId="{17823391-15C0-4C92-A65D-3874F4BFAE59}" type="presParOf" srcId="{27F1AB6D-55CC-4D07-B644-29A668F06BB7}" destId="{224A5E0B-3ED2-4355-B6D8-7CCD5FCA5E17}" srcOrd="0" destOrd="0" presId="urn:microsoft.com/office/officeart/2005/8/layout/radial5"/>
    <dgm:cxn modelId="{7EEF1C98-859D-4F34-8B43-F4F5FA50962F}" type="presParOf" srcId="{586243DC-D2ED-43FB-B443-4099234C22F5}" destId="{FC7956C2-E17D-4CD2-B2D8-99721C8B9CE3}" srcOrd="2" destOrd="0" presId="urn:microsoft.com/office/officeart/2005/8/layout/radial5"/>
    <dgm:cxn modelId="{BD3A8CDA-032B-40BF-94E9-09CBCC2B7A70}" type="presParOf" srcId="{586243DC-D2ED-43FB-B443-4099234C22F5}" destId="{6CA46827-A6FC-4C9F-AC8A-39215316A9E7}" srcOrd="3" destOrd="0" presId="urn:microsoft.com/office/officeart/2005/8/layout/radial5"/>
    <dgm:cxn modelId="{FCEFAED4-E4F8-4107-8344-3275108CEF50}" type="presParOf" srcId="{6CA46827-A6FC-4C9F-AC8A-39215316A9E7}" destId="{24F921B7-701F-41AC-9216-9B475A4C5DC7}" srcOrd="0" destOrd="0" presId="urn:microsoft.com/office/officeart/2005/8/layout/radial5"/>
    <dgm:cxn modelId="{50697B26-44F0-4E2B-8B0D-C8C338F7C1FF}" type="presParOf" srcId="{586243DC-D2ED-43FB-B443-4099234C22F5}" destId="{FF84F224-CDE3-4F7F-A3DE-8B4938D8CBA5}" srcOrd="4" destOrd="0" presId="urn:microsoft.com/office/officeart/2005/8/layout/radial5"/>
    <dgm:cxn modelId="{95810384-5E99-4903-B568-E42EF6590B64}" type="presParOf" srcId="{586243DC-D2ED-43FB-B443-4099234C22F5}" destId="{63C3F02C-F895-495C-818F-70751224C5FE}" srcOrd="5" destOrd="0" presId="urn:microsoft.com/office/officeart/2005/8/layout/radial5"/>
    <dgm:cxn modelId="{2B0F7032-F6F9-4F0D-9C5D-3DB8A3578BEB}" type="presParOf" srcId="{63C3F02C-F895-495C-818F-70751224C5FE}" destId="{16281B03-02FF-4A69-88A1-55D8D753FB80}" srcOrd="0" destOrd="0" presId="urn:microsoft.com/office/officeart/2005/8/layout/radial5"/>
    <dgm:cxn modelId="{0D47F0E8-28CB-426E-AC64-0C83AEA3EACE}" type="presParOf" srcId="{586243DC-D2ED-43FB-B443-4099234C22F5}" destId="{22DCB8C4-12C9-472A-92B4-5517C49BC036}" srcOrd="6" destOrd="0" presId="urn:microsoft.com/office/officeart/2005/8/layout/radial5"/>
    <dgm:cxn modelId="{4D8B39AB-7192-40B7-8235-86453E05EFEA}" type="presParOf" srcId="{586243DC-D2ED-43FB-B443-4099234C22F5}" destId="{75339CE4-6AAB-4D62-8965-8E413B12BFCF}" srcOrd="7" destOrd="0" presId="urn:microsoft.com/office/officeart/2005/8/layout/radial5"/>
    <dgm:cxn modelId="{983578D8-E79C-404C-B39E-B05887755F48}" type="presParOf" srcId="{75339CE4-6AAB-4D62-8965-8E413B12BFCF}" destId="{D5BC9F6A-A82A-4D75-8509-17ABEF15678A}" srcOrd="0" destOrd="0" presId="urn:microsoft.com/office/officeart/2005/8/layout/radial5"/>
    <dgm:cxn modelId="{E0E7FCD0-0491-4490-BA3E-12F40DD47B96}" type="presParOf" srcId="{586243DC-D2ED-43FB-B443-4099234C22F5}" destId="{B25BC06A-6569-44E0-A99A-10EB388862C0}" srcOrd="8" destOrd="0" presId="urn:microsoft.com/office/officeart/2005/8/layout/radial5"/>
    <dgm:cxn modelId="{D45003DE-297A-42B0-B275-940BAE5F7EC1}" type="presParOf" srcId="{586243DC-D2ED-43FB-B443-4099234C22F5}" destId="{BDEB769E-04A9-48F8-A2FB-D1852C6660CA}" srcOrd="9" destOrd="0" presId="urn:microsoft.com/office/officeart/2005/8/layout/radial5"/>
    <dgm:cxn modelId="{67272DFF-7CD8-4E9A-8E4A-8F8F107C0662}" type="presParOf" srcId="{BDEB769E-04A9-48F8-A2FB-D1852C6660CA}" destId="{6E11BAEF-2ED8-484B-AB42-3D6AA3C3F478}" srcOrd="0" destOrd="0" presId="urn:microsoft.com/office/officeart/2005/8/layout/radial5"/>
    <dgm:cxn modelId="{FACD687F-1838-4600-AE8A-8F4141AAC799}" type="presParOf" srcId="{586243DC-D2ED-43FB-B443-4099234C22F5}" destId="{5EAF3DD6-7733-4E69-95B8-95A010700DAA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DB2452-7B72-4F7F-8BB7-845009292C20}">
      <dsp:nvSpPr>
        <dsp:cNvPr id="0" name=""/>
        <dsp:cNvSpPr/>
      </dsp:nvSpPr>
      <dsp:spPr>
        <a:xfrm>
          <a:off x="2273120" y="1438318"/>
          <a:ext cx="1729143" cy="1579087"/>
        </a:xfrm>
        <a:prstGeom prst="ellipse">
          <a:avLst/>
        </a:prstGeom>
        <a:solidFill>
          <a:srgbClr val="A5A5A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13171F"/>
              </a:solidFill>
              <a:effectLst/>
              <a:uLnTx/>
              <a:uFillTx/>
              <a:latin typeface="Qualcomm Office Regular" panose="020B0503030202060203"/>
              <a:ea typeface="+mn-ea"/>
              <a:cs typeface="+mn-cs"/>
            </a:rPr>
            <a:t>Methods to Quickly Converge on Fault Campaign</a:t>
          </a:r>
          <a:endParaRPr lang="en-US" sz="14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2526347" y="1669570"/>
        <a:ext cx="1222689" cy="1116583"/>
      </dsp:txXfrm>
    </dsp:sp>
    <dsp:sp modelId="{27F1AB6D-55CC-4D07-B644-29A668F06BB7}">
      <dsp:nvSpPr>
        <dsp:cNvPr id="0" name=""/>
        <dsp:cNvSpPr/>
      </dsp:nvSpPr>
      <dsp:spPr>
        <a:xfrm rot="16200000">
          <a:off x="3067791" y="989499"/>
          <a:ext cx="139801" cy="641777"/>
        </a:xfrm>
        <a:prstGeom prst="rightArrow">
          <a:avLst>
            <a:gd name="adj1" fmla="val 60000"/>
            <a:gd name="adj2" fmla="val 50000"/>
          </a:avLst>
        </a:prstGeom>
        <a:solidFill>
          <a:srgbClr val="FFC000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3088761" y="1138824"/>
        <a:ext cx="97861" cy="385067"/>
      </dsp:txXfrm>
    </dsp:sp>
    <dsp:sp modelId="{FC7956C2-E17D-4CD2-B2D8-99721C8B9CE3}">
      <dsp:nvSpPr>
        <dsp:cNvPr id="0" name=""/>
        <dsp:cNvSpPr/>
      </dsp:nvSpPr>
      <dsp:spPr>
        <a:xfrm>
          <a:off x="2551673" y="2504"/>
          <a:ext cx="1172038" cy="1172038"/>
        </a:xfrm>
        <a:prstGeom prst="ellipse">
          <a:avLst/>
        </a:prstGeom>
        <a:solidFill>
          <a:srgbClr val="FFC000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3171F"/>
              </a:solidFill>
              <a:effectLst/>
              <a:uLnTx/>
              <a:uFillTx/>
              <a:latin typeface="Qualcomm Office Regular" panose="020B0503030202060203"/>
              <a:ea typeface="+mn-ea"/>
              <a:cs typeface="+mn-cs"/>
            </a:rPr>
            <a:t>Code Coverage Grading</a:t>
          </a:r>
          <a:endParaRPr lang="en-US" sz="12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2723314" y="174145"/>
        <a:ext cx="828756" cy="828756"/>
      </dsp:txXfrm>
    </dsp:sp>
    <dsp:sp modelId="{6CA46827-A6FC-4C9F-AC8A-39215316A9E7}">
      <dsp:nvSpPr>
        <dsp:cNvPr id="0" name=""/>
        <dsp:cNvSpPr/>
      </dsp:nvSpPr>
      <dsp:spPr>
        <a:xfrm rot="20520000">
          <a:off x="3948657" y="1734449"/>
          <a:ext cx="188769" cy="3984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3950043" y="1822898"/>
        <a:ext cx="132138" cy="239095"/>
      </dsp:txXfrm>
    </dsp:sp>
    <dsp:sp modelId="{FF84F224-CDE3-4F7F-A3DE-8B4938D8CBA5}">
      <dsp:nvSpPr>
        <dsp:cNvPr id="0" name=""/>
        <dsp:cNvSpPr/>
      </dsp:nvSpPr>
      <dsp:spPr>
        <a:xfrm>
          <a:off x="4110776" y="1135259"/>
          <a:ext cx="1172038" cy="1172038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</a:pPr>
          <a:r>
            <a: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3171F"/>
              </a:solidFill>
              <a:effectLst/>
              <a:uLnTx/>
              <a:uFillTx/>
              <a:latin typeface="Qualcomm Office Regular" panose="020B0503030202060203"/>
              <a:ea typeface="+mn-ea"/>
              <a:cs typeface="+mn-cs"/>
            </a:rPr>
            <a:t>Broad set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</a:pPr>
          <a:r>
            <a: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3171F"/>
              </a:solidFill>
              <a:effectLst/>
              <a:uLnTx/>
              <a:uFillTx/>
              <a:latin typeface="Qualcomm Office Regular" panose="020B0503030202060203"/>
              <a:ea typeface="+mn-ea"/>
              <a:cs typeface="+mn-cs"/>
            </a:rPr>
            <a:t>of Detection Points</a:t>
          </a:r>
          <a:endParaRPr lang="en-US" sz="12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4282417" y="1306900"/>
        <a:ext cx="828756" cy="828756"/>
      </dsp:txXfrm>
    </dsp:sp>
    <dsp:sp modelId="{63C3F02C-F895-495C-818F-70751224C5FE}">
      <dsp:nvSpPr>
        <dsp:cNvPr id="0" name=""/>
        <dsp:cNvSpPr/>
      </dsp:nvSpPr>
      <dsp:spPr>
        <a:xfrm rot="3240000">
          <a:off x="3591561" y="2775160"/>
          <a:ext cx="177054" cy="398493"/>
        </a:xfrm>
        <a:prstGeom prst="rightArrow">
          <a:avLst>
            <a:gd name="adj1" fmla="val 60000"/>
            <a:gd name="adj2" fmla="val 50000"/>
          </a:avLst>
        </a:prstGeom>
        <a:solidFill>
          <a:srgbClr val="FFC000">
            <a:hueOff val="6125556"/>
            <a:satOff val="-25486"/>
            <a:lumOff val="6005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3602509" y="2833373"/>
        <a:ext cx="123938" cy="239095"/>
      </dsp:txXfrm>
    </dsp:sp>
    <dsp:sp modelId="{22DCB8C4-12C9-472A-92B4-5517C49BC036}">
      <dsp:nvSpPr>
        <dsp:cNvPr id="0" name=""/>
        <dsp:cNvSpPr/>
      </dsp:nvSpPr>
      <dsp:spPr>
        <a:xfrm>
          <a:off x="3471078" y="2968095"/>
          <a:ext cx="1260386" cy="1172038"/>
        </a:xfrm>
        <a:prstGeom prst="ellipse">
          <a:avLst/>
        </a:prstGeom>
        <a:solidFill>
          <a:srgbClr val="FFC000">
            <a:hueOff val="6125556"/>
            <a:satOff val="-25486"/>
            <a:lumOff val="6005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Formal based Fault Pruning</a:t>
          </a:r>
          <a:endParaRPr lang="en-US" sz="12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3655657" y="3139736"/>
        <a:ext cx="891228" cy="828756"/>
      </dsp:txXfrm>
    </dsp:sp>
    <dsp:sp modelId="{75339CE4-6AAB-4D62-8965-8E413B12BFCF}">
      <dsp:nvSpPr>
        <dsp:cNvPr id="0" name=""/>
        <dsp:cNvSpPr/>
      </dsp:nvSpPr>
      <dsp:spPr>
        <a:xfrm rot="7560000">
          <a:off x="2498796" y="2780729"/>
          <a:ext cx="184906" cy="398493"/>
        </a:xfrm>
        <a:prstGeom prst="rightArrow">
          <a:avLst>
            <a:gd name="adj1" fmla="val 60000"/>
            <a:gd name="adj2" fmla="val 50000"/>
          </a:avLst>
        </a:prstGeom>
        <a:solidFill>
          <a:srgbClr val="FFC000">
            <a:hueOff val="8575779"/>
            <a:satOff val="-35680"/>
            <a:lumOff val="8407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10800000">
        <a:off x="2542835" y="2837989"/>
        <a:ext cx="129434" cy="239095"/>
      </dsp:txXfrm>
    </dsp:sp>
    <dsp:sp modelId="{B25BC06A-6569-44E0-A99A-10EB388862C0}">
      <dsp:nvSpPr>
        <dsp:cNvPr id="0" name=""/>
        <dsp:cNvSpPr/>
      </dsp:nvSpPr>
      <dsp:spPr>
        <a:xfrm>
          <a:off x="1588094" y="2968095"/>
          <a:ext cx="1172038" cy="1172038"/>
        </a:xfrm>
        <a:prstGeom prst="ellipse">
          <a:avLst/>
        </a:prstGeom>
        <a:solidFill>
          <a:srgbClr val="FFC000">
            <a:hueOff val="8575779"/>
            <a:satOff val="-35680"/>
            <a:lumOff val="8407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13171F"/>
              </a:solidFill>
              <a:effectLst/>
              <a:uLnTx/>
              <a:uFillTx/>
              <a:latin typeface="Qualcomm Office Regular" panose="020B0503030202060203"/>
              <a:ea typeface="+mn-ea"/>
              <a:cs typeface="+mn-cs"/>
            </a:rPr>
            <a:t>Hyper Faults Convergence</a:t>
          </a:r>
        </a:p>
      </dsp:txBody>
      <dsp:txXfrm>
        <a:off x="1759735" y="3139736"/>
        <a:ext cx="828756" cy="828756"/>
      </dsp:txXfrm>
    </dsp:sp>
    <dsp:sp modelId="{BDEB769E-04A9-48F8-A2FB-D1852C6660CA}">
      <dsp:nvSpPr>
        <dsp:cNvPr id="0" name=""/>
        <dsp:cNvSpPr/>
      </dsp:nvSpPr>
      <dsp:spPr>
        <a:xfrm rot="11880000">
          <a:off x="2158526" y="1734449"/>
          <a:ext cx="147631" cy="398493"/>
        </a:xfrm>
        <a:prstGeom prst="rightArrow">
          <a:avLst>
            <a:gd name="adj1" fmla="val 60000"/>
            <a:gd name="adj2" fmla="val 50000"/>
          </a:avLst>
        </a:prstGeom>
        <a:solidFill>
          <a:srgbClr val="FFC000">
            <a:hueOff val="9800891"/>
            <a:satOff val="-40777"/>
            <a:lumOff val="9608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10800000">
        <a:off x="2201731" y="1820991"/>
        <a:ext cx="103342" cy="239095"/>
      </dsp:txXfrm>
    </dsp:sp>
    <dsp:sp modelId="{5EAF3DD6-7733-4E69-95B8-95A010700DAA}">
      <dsp:nvSpPr>
        <dsp:cNvPr id="0" name=""/>
        <dsp:cNvSpPr/>
      </dsp:nvSpPr>
      <dsp:spPr>
        <a:xfrm>
          <a:off x="992569" y="1135259"/>
          <a:ext cx="1172038" cy="1172038"/>
        </a:xfrm>
        <a:prstGeom prst="ellipse">
          <a:avLst/>
        </a:prstGeom>
        <a:solidFill>
          <a:srgbClr val="FFC000">
            <a:hueOff val="9800891"/>
            <a:satOff val="-40777"/>
            <a:lumOff val="9608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3171F"/>
              </a:solidFill>
              <a:effectLst/>
              <a:uLnTx/>
              <a:uFillTx/>
              <a:latin typeface="Qualcomm Office Regular" panose="020B0503030202060203"/>
              <a:ea typeface="+mn-ea"/>
              <a:cs typeface="+mn-cs"/>
            </a:rPr>
            <a:t>Parallel simulation Flow</a:t>
          </a:r>
          <a:endParaRPr lang="en-US" sz="12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1164210" y="1306900"/>
        <a:ext cx="828756" cy="8287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03.08.2023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8/3/2023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9388" y="519113"/>
            <a:ext cx="4610100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0"/>
            <a:ext cx="1625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43" y="6095476"/>
            <a:ext cx="1176058" cy="6821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8/3/2023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8/3/2023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69" y="6228949"/>
            <a:ext cx="945931" cy="54864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12192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26400" y="6356351"/>
            <a:ext cx="142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200" y="6356351"/>
            <a:ext cx="294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6800" y="6356351"/>
            <a:ext cx="233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D1F96AF-911C-4C94-9AB3-40AB3DC17CA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114" y="6073503"/>
            <a:ext cx="1175435" cy="7040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4" r:id="rId7"/>
    <p:sldLayoutId id="2147483905" r:id="rId8"/>
    <p:sldLayoutId id="2147483906" r:id="rId9"/>
    <p:sldLayoutId id="2147483907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9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90599" y="1967442"/>
            <a:ext cx="10363200" cy="1470025"/>
          </a:xfrm>
        </p:spPr>
        <p:txBody>
          <a:bodyPr>
            <a:normAutofit fontScale="90000"/>
          </a:bodyPr>
          <a:lstStyle/>
          <a:p>
            <a:r>
              <a:rPr lang="en-IN" dirty="0"/>
              <a:t>ASIL B/D Fault Campaign Strategy for Computer Vision core using Soft Test Library (STL)</a:t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0" y="3548064"/>
            <a:ext cx="8534400" cy="1752600"/>
          </a:xfrm>
        </p:spPr>
        <p:txBody>
          <a:bodyPr/>
          <a:lstStyle/>
          <a:p>
            <a:r>
              <a:rPr lang="en-US" dirty="0"/>
              <a:t>Shiva Pokala, Engineer, Staff</a:t>
            </a:r>
          </a:p>
          <a:p>
            <a:r>
              <a:rPr lang="en-US" dirty="0"/>
              <a:t>Vasista A, Engineer, Staff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7619603-01F8-B53C-34D1-8ED00F4E4F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600" y="304800"/>
            <a:ext cx="2329543" cy="99144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B509337-7EDF-5915-D33A-8E8E5240F337}"/>
              </a:ext>
            </a:extLst>
          </p:cNvPr>
          <p:cNvSpPr txBox="1"/>
          <p:nvPr/>
        </p:nvSpPr>
        <p:spPr>
          <a:xfrm>
            <a:off x="3048000" y="4715889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QUALCOMM India Private Limited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09EB9651-254E-AD28-410E-947CFA89565F}"/>
              </a:ext>
            </a:extLst>
          </p:cNvPr>
          <p:cNvSpPr/>
          <p:nvPr/>
        </p:nvSpPr>
        <p:spPr>
          <a:xfrm>
            <a:off x="5715000" y="1143000"/>
            <a:ext cx="6324600" cy="3810000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89208"/>
            <a:ext cx="10972800" cy="1143000"/>
          </a:xfrm>
        </p:spPr>
        <p:txBody>
          <a:bodyPr/>
          <a:lstStyle/>
          <a:p>
            <a:r>
              <a:rPr lang="en-US" dirty="0"/>
              <a:t>Functional Safety – ISO26262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D3BFCDE-61BD-6199-F94D-E6CFE56DE7AF}"/>
              </a:ext>
            </a:extLst>
          </p:cNvPr>
          <p:cNvSpPr txBox="1">
            <a:spLocks/>
          </p:cNvSpPr>
          <p:nvPr/>
        </p:nvSpPr>
        <p:spPr>
          <a:xfrm>
            <a:off x="224192" y="888205"/>
            <a:ext cx="5588295" cy="600222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8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0" algn="l" defTabSz="914400" rtl="0" eaLnBrk="1" latinLnBrk="0" hangingPunct="1">
              <a:lnSpc>
                <a:spcPct val="100000"/>
              </a:lnSpc>
              <a:spcBef>
                <a:spcPts val="336"/>
              </a:spcBef>
              <a:buClr>
                <a:schemeClr val="tx1"/>
              </a:buClr>
              <a:buFont typeface="Arial" panose="020B0604020202020204" pitchFamily="34" charset="0"/>
              <a:buChar char=" "/>
              <a:defRPr sz="1600" b="1" kern="1200" spc="0" baseline="0">
                <a:solidFill>
                  <a:srgbClr val="0000CC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defRPr>
            </a:lvl4pPr>
            <a:lvl5pPr marL="461963" indent="0" algn="l" defTabSz="914400" rtl="0" eaLnBrk="1" latinLnBrk="0" hangingPunct="1">
              <a:lnSpc>
                <a:spcPct val="100000"/>
              </a:lnSpc>
              <a:spcBef>
                <a:spcPts val="336"/>
              </a:spcBef>
              <a:buClr>
                <a:schemeClr val="tx1"/>
              </a:buClr>
              <a:buFont typeface="Arial" panose="020B0604020202020204" pitchFamily="34" charset="0"/>
              <a:buChar char=" "/>
              <a:defRPr sz="1600" b="1" kern="1200" spc="0" baseline="0">
                <a:solidFill>
                  <a:srgbClr val="0000CC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defRPr>
            </a:lvl5pPr>
            <a:lvl6pPr marL="461963" indent="0" algn="l" defTabSz="914400" rtl="0" eaLnBrk="1" latinLnBrk="0" hangingPunct="1">
              <a:lnSpc>
                <a:spcPct val="100000"/>
              </a:lnSpc>
              <a:spcBef>
                <a:spcPts val="336"/>
              </a:spcBef>
              <a:buClr>
                <a:schemeClr val="tx1"/>
              </a:buClr>
              <a:buFont typeface="Arial" panose="020B0604020202020204" pitchFamily="34" charset="0"/>
              <a:buChar char=" "/>
              <a:defRPr sz="1600" b="1" kern="1200" spc="0" baseline="0">
                <a:solidFill>
                  <a:srgbClr val="0000CC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defRPr>
            </a:lvl6pPr>
            <a:lvl7pPr marL="461963" indent="0" algn="l" defTabSz="914400" rtl="0" eaLnBrk="1" latinLnBrk="0" hangingPunct="1">
              <a:lnSpc>
                <a:spcPct val="100000"/>
              </a:lnSpc>
              <a:spcBef>
                <a:spcPts val="336"/>
              </a:spcBef>
              <a:buClr>
                <a:schemeClr val="tx1"/>
              </a:buClr>
              <a:buFont typeface="Arial" panose="020B0604020202020204" pitchFamily="34" charset="0"/>
              <a:buChar char=" "/>
              <a:defRPr sz="1600" b="1" kern="1200" spc="0" baseline="0">
                <a:solidFill>
                  <a:srgbClr val="0000CC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defRPr>
            </a:lvl7pPr>
            <a:lvl8pPr marL="461963" indent="0" algn="l" defTabSz="914400" rtl="0" eaLnBrk="1" latinLnBrk="0" hangingPunct="1">
              <a:lnSpc>
                <a:spcPct val="100000"/>
              </a:lnSpc>
              <a:spcBef>
                <a:spcPts val="336"/>
              </a:spcBef>
              <a:buClr>
                <a:schemeClr val="tx1"/>
              </a:buClr>
              <a:buFont typeface="Arial" panose="020B0604020202020204" pitchFamily="34" charset="0"/>
              <a:buChar char=" "/>
              <a:defRPr sz="1600" b="1" kern="1200" spc="0" baseline="0">
                <a:solidFill>
                  <a:srgbClr val="0000CC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defRPr>
            </a:lvl8pPr>
            <a:lvl9pPr marL="461963" indent="0" algn="l" defTabSz="914400" rtl="0" eaLnBrk="1" latinLnBrk="0" hangingPunct="1">
              <a:lnSpc>
                <a:spcPct val="100000"/>
              </a:lnSpc>
              <a:spcBef>
                <a:spcPts val="336"/>
              </a:spcBef>
              <a:buClr>
                <a:schemeClr val="tx1"/>
              </a:buClr>
              <a:buFont typeface="Arial" panose="020B0604020202020204" pitchFamily="34" charset="0"/>
              <a:buChar char=" "/>
              <a:defRPr sz="1600" b="1" kern="1200" spc="0" baseline="0">
                <a:solidFill>
                  <a:srgbClr val="0000CC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defRPr>
            </a:lvl9pPr>
          </a:lstStyle>
          <a:p>
            <a:pPr marL="285750" indent="-285750"/>
            <a:r>
              <a:rPr lang="en-US" sz="2600" dirty="0">
                <a:latin typeface="+mj-lt"/>
                <a:ea typeface="+mj-ea"/>
                <a:cs typeface="+mj-cs"/>
              </a:rPr>
              <a:t>Goal of ISO26262 is to ensure safety throughout the lifecycle of automotive system</a:t>
            </a:r>
          </a:p>
          <a:p>
            <a:pPr marL="285750" indent="-285750">
              <a:lnSpc>
                <a:spcPct val="96000"/>
              </a:lnSpc>
            </a:pPr>
            <a:r>
              <a:rPr lang="en-US" sz="2600" dirty="0">
                <a:latin typeface="+mj-lt"/>
                <a:ea typeface="+mj-ea"/>
                <a:cs typeface="+mj-cs"/>
              </a:rPr>
              <a:t>Automotive Safety Integrity Level (ASIL) is Key component of ISO26262</a:t>
            </a:r>
          </a:p>
          <a:p>
            <a:pPr marL="578358" lvl="1" indent="-285750">
              <a:lnSpc>
                <a:spcPct val="96000"/>
              </a:lnSpc>
            </a:pPr>
            <a:r>
              <a:rPr lang="en-US" sz="2200" dirty="0">
                <a:cs typeface="Microsoft Sans Serif" panose="020B0604020202020204" pitchFamily="34" charset="0"/>
              </a:rPr>
              <a:t>ASIL varies from A (Lower) to D (Highest)</a:t>
            </a:r>
          </a:p>
          <a:p>
            <a:pPr>
              <a:lnSpc>
                <a:spcPct val="96000"/>
              </a:lnSpc>
            </a:pPr>
            <a:r>
              <a:rPr lang="en-US" sz="2600" dirty="0">
                <a:latin typeface="+mj-lt"/>
                <a:ea typeface="+mj-ea"/>
                <a:cs typeface="+mj-cs"/>
              </a:rPr>
              <a:t>Faults Classification</a:t>
            </a:r>
          </a:p>
          <a:p>
            <a:pPr lvl="1">
              <a:lnSpc>
                <a:spcPct val="96000"/>
              </a:lnSpc>
            </a:pPr>
            <a:endParaRPr lang="en-US" sz="1600" dirty="0"/>
          </a:p>
          <a:p>
            <a:pPr>
              <a:lnSpc>
                <a:spcPct val="96000"/>
              </a:lnSpc>
            </a:pPr>
            <a:endParaRPr lang="en-US" dirty="0"/>
          </a:p>
          <a:p>
            <a:pPr>
              <a:lnSpc>
                <a:spcPct val="96000"/>
              </a:lnSpc>
            </a:pPr>
            <a:endParaRPr lang="en-US" dirty="0"/>
          </a:p>
          <a:p>
            <a:pPr>
              <a:lnSpc>
                <a:spcPct val="96000"/>
              </a:lnSpc>
            </a:pPr>
            <a:r>
              <a:rPr lang="en-US" sz="2600" dirty="0">
                <a:latin typeface="+mj-lt"/>
                <a:ea typeface="+mj-ea"/>
                <a:cs typeface="+mj-cs"/>
              </a:rPr>
              <a:t>Fault diagnostic coverage metric requirement for automotive chipsets</a:t>
            </a:r>
          </a:p>
          <a:p>
            <a:pPr marL="0" indent="0">
              <a:lnSpc>
                <a:spcPct val="96000"/>
              </a:lnSpc>
              <a:buNone/>
            </a:pPr>
            <a:endParaRPr lang="en-US" sz="1600" dirty="0"/>
          </a:p>
          <a:p>
            <a:pPr marL="0" indent="0">
              <a:lnSpc>
                <a:spcPct val="96000"/>
              </a:lnSpc>
              <a:buNone/>
            </a:pPr>
            <a:endParaRPr lang="en-US" sz="1600" dirty="0"/>
          </a:p>
          <a:p>
            <a:pPr>
              <a:lnSpc>
                <a:spcPct val="96000"/>
              </a:lnSpc>
            </a:pPr>
            <a:endParaRPr lang="en-US" sz="2000" dirty="0">
              <a:solidFill>
                <a:schemeClr val="tx2"/>
              </a:solidFill>
              <a:cs typeface="Microsoft Sans Serif" panose="020B0604020202020204" pitchFamily="34" charset="0"/>
            </a:endParaRPr>
          </a:p>
          <a:p>
            <a:pPr marL="285750" indent="-285750">
              <a:buClrTx/>
              <a:buFont typeface="Courier New" panose="02070309020205020404" pitchFamily="49" charset="0"/>
              <a:buChar char="o"/>
            </a:pPr>
            <a:endParaRPr lang="en-US" sz="1600" dirty="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7FFFB52-B728-5414-C71E-A2060A6984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155105"/>
              </p:ext>
            </p:extLst>
          </p:nvPr>
        </p:nvGraphicFramePr>
        <p:xfrm>
          <a:off x="586902" y="3863297"/>
          <a:ext cx="4823298" cy="1321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940848" imgH="1634580" progId="Word.Document.12">
                  <p:embed/>
                </p:oleObj>
              </mc:Choice>
              <mc:Fallback>
                <p:oleObj name="Document" r:id="rId2" imgW="5940848" imgH="1634580" progId="Word.Document.12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B7FFFB52-B728-5414-C71E-A2060A6984B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86902" y="3863297"/>
                        <a:ext cx="4823298" cy="13215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20">
            <a:extLst>
              <a:ext uri="{FF2B5EF4-FFF2-40B4-BE49-F238E27FC236}">
                <a16:creationId xmlns:a16="http://schemas.microsoft.com/office/drawing/2014/main" id="{EA57E006-5227-0407-FE66-D3A58422D0A4}"/>
              </a:ext>
            </a:extLst>
          </p:cNvPr>
          <p:cNvGrpSpPr/>
          <p:nvPr/>
        </p:nvGrpSpPr>
        <p:grpSpPr>
          <a:xfrm>
            <a:off x="6096000" y="1910773"/>
            <a:ext cx="5679298" cy="3423939"/>
            <a:chOff x="0" y="0"/>
            <a:chExt cx="4945083" cy="2604106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316D710E-405D-2486-81E1-A90E5F7C636D}"/>
                </a:ext>
              </a:extLst>
            </p:cNvPr>
            <p:cNvGrpSpPr/>
            <p:nvPr/>
          </p:nvGrpSpPr>
          <p:grpSpPr>
            <a:xfrm>
              <a:off x="0" y="0"/>
              <a:ext cx="4945083" cy="1949450"/>
              <a:chOff x="0" y="124690"/>
              <a:chExt cx="4945083" cy="1949450"/>
            </a:xfrm>
          </p:grpSpPr>
          <p:pic>
            <p:nvPicPr>
              <p:cNvPr id="24" name="Picture 23">
                <a:extLst>
                  <a:ext uri="{FF2B5EF4-FFF2-40B4-BE49-F238E27FC236}">
                    <a16:creationId xmlns:a16="http://schemas.microsoft.com/office/drawing/2014/main" id="{7BB4D0FD-8162-E266-A485-7FBB439A974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5800" y="124690"/>
                <a:ext cx="4024630" cy="1770380"/>
              </a:xfrm>
              <a:prstGeom prst="rect">
                <a:avLst/>
              </a:prstGeom>
            </p:spPr>
          </p:pic>
          <p:sp>
            <p:nvSpPr>
              <p:cNvPr id="25" name="Rectangle 5">
                <a:extLst>
                  <a:ext uri="{FF2B5EF4-FFF2-40B4-BE49-F238E27FC236}">
                    <a16:creationId xmlns:a16="http://schemas.microsoft.com/office/drawing/2014/main" id="{77848B92-4EB9-E562-0196-8F14AFC2FED3}"/>
                  </a:ext>
                </a:extLst>
              </p:cNvPr>
              <p:cNvSpPr/>
              <p:nvPr/>
            </p:nvSpPr>
            <p:spPr>
              <a:xfrm>
                <a:off x="3613276" y="196809"/>
                <a:ext cx="1331807" cy="697509"/>
              </a:xfrm>
              <a:prstGeom prst="downArrowCallout">
                <a:avLst>
                  <a:gd name="adj1" fmla="val 14519"/>
                  <a:gd name="adj2" fmla="val 16350"/>
                  <a:gd name="adj3" fmla="val 25000"/>
                  <a:gd name="adj4" fmla="val 64977"/>
                </a:avLst>
              </a:prstGeom>
              <a:gradFill>
                <a:gsLst>
                  <a:gs pos="0">
                    <a:srgbClr val="E9434E">
                      <a:alpha val="30000"/>
                    </a:srgbClr>
                  </a:gs>
                  <a:gs pos="100000">
                    <a:srgbClr val="D08BA0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</a:gradFill>
              <a:ln w="9525">
                <a:solidFill>
                  <a:srgbClr val="CC0000"/>
                </a:solidFill>
              </a:ln>
              <a:effectLst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prstClr val="black">
                          <a:alpha val="40000"/>
                        </a:prstClr>
                      </a:outerShdw>
                    </a:effectLst>
                    <a:uLnTx/>
                    <a:uFillTx/>
                    <a:latin typeface="Arial" panose="020B0604020202020204"/>
                    <a:ea typeface="Calibri" panose="020F0502020204030204" pitchFamily="34" charset="0"/>
                    <a:cs typeface="Shruti" panose="020B0502040204020203" pitchFamily="34" charset="0"/>
                  </a:rPr>
                  <a:t>Motion Detection &amp;</a:t>
                </a:r>
                <a:endPara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Calibri" panose="020F0502020204030204" pitchFamily="34" charset="0"/>
                  <a:cs typeface="Shruti" panose="020B0502040204020203" pitchFamily="34" charset="0"/>
                </a:endParaRPr>
              </a:p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prstClr val="black">
                          <a:alpha val="40000"/>
                        </a:prstClr>
                      </a:outerShdw>
                    </a:effectLst>
                    <a:uLnTx/>
                    <a:uFillTx/>
                    <a:latin typeface="Arial" panose="020B0604020202020204"/>
                    <a:ea typeface="Calibri" panose="020F0502020204030204" pitchFamily="34" charset="0"/>
                    <a:cs typeface="Shruti" panose="020B0502040204020203" pitchFamily="34" charset="0"/>
                  </a:rPr>
                  <a:t>Direction Prediction</a:t>
                </a:r>
                <a:endPara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Calibri" panose="020F0502020204030204" pitchFamily="34" charset="0"/>
                  <a:cs typeface="Shruti" panose="020B0502040204020203" pitchFamily="34" charset="0"/>
                </a:endParaRPr>
              </a:p>
            </p:txBody>
          </p:sp>
          <p:sp>
            <p:nvSpPr>
              <p:cNvPr id="26" name="Arrow: Right 25">
                <a:extLst>
                  <a:ext uri="{FF2B5EF4-FFF2-40B4-BE49-F238E27FC236}">
                    <a16:creationId xmlns:a16="http://schemas.microsoft.com/office/drawing/2014/main" id="{FD33968D-14FC-E575-ADFA-4EE3E2040F75}"/>
                  </a:ext>
                </a:extLst>
              </p:cNvPr>
              <p:cNvSpPr/>
              <p:nvPr/>
            </p:nvSpPr>
            <p:spPr>
              <a:xfrm>
                <a:off x="2131668" y="672392"/>
                <a:ext cx="459131" cy="222866"/>
              </a:xfrm>
              <a:prstGeom prst="rightArrow">
                <a:avLst/>
              </a:prstGeom>
              <a:gradFill flip="none" rotWithShape="1">
                <a:gsLst>
                  <a:gs pos="0">
                    <a:srgbClr val="E9434E">
                      <a:alpha val="30000"/>
                    </a:srgbClr>
                  </a:gs>
                  <a:gs pos="100000">
                    <a:srgbClr val="D08BA0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>
                <a:solidFill>
                  <a:srgbClr val="CC0000"/>
                </a:solidFill>
              </a:ln>
              <a:effectLst/>
            </p:spPr>
            <p:txBody>
              <a:bodyPr rtlCol="0" anchor="ctr"/>
              <a:lstStyle/>
              <a:p>
                <a:pPr marL="0" marR="0" lvl="0" indent="0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EEE807F-FC41-771B-790B-67D90D6BF567}"/>
                  </a:ext>
                </a:extLst>
              </p:cNvPr>
              <p:cNvSpPr/>
              <p:nvPr/>
            </p:nvSpPr>
            <p:spPr>
              <a:xfrm>
                <a:off x="2449005" y="1634265"/>
                <a:ext cx="1342159" cy="439875"/>
              </a:xfrm>
              <a:prstGeom prst="rect">
                <a:avLst/>
              </a:prstGeom>
              <a:gradFill>
                <a:gsLst>
                  <a:gs pos="0">
                    <a:srgbClr val="E9434E">
                      <a:alpha val="30000"/>
                    </a:srgbClr>
                  </a:gs>
                  <a:gs pos="100000">
                    <a:srgbClr val="D08BA0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</a:gradFill>
              <a:ln w="9525">
                <a:solidFill>
                  <a:srgbClr val="CC0000"/>
                </a:solidFill>
              </a:ln>
              <a:effectLst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prstClr val="black">
                          <a:alpha val="40000"/>
                        </a:prstClr>
                      </a:outerShdw>
                    </a:effectLst>
                    <a:uLnTx/>
                    <a:uFillTx/>
                    <a:latin typeface="Arial" panose="020B0604020202020204"/>
                    <a:ea typeface="Calibri" panose="020F0502020204030204" pitchFamily="34" charset="0"/>
                    <a:cs typeface="Shruti" panose="020B0502040204020203" pitchFamily="34" charset="0"/>
                  </a:rPr>
                  <a:t>Object Detection and Classification</a:t>
                </a:r>
                <a:endPara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Calibri" panose="020F0502020204030204" pitchFamily="34" charset="0"/>
                  <a:cs typeface="Shruti" panose="020B0502040204020203" pitchFamily="34" charset="0"/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27176596-6E96-0045-7B0F-FD6BD9C5C06F}"/>
                  </a:ext>
                </a:extLst>
              </p:cNvPr>
              <p:cNvSpPr/>
              <p:nvPr/>
            </p:nvSpPr>
            <p:spPr>
              <a:xfrm>
                <a:off x="0" y="249381"/>
                <a:ext cx="1260764" cy="459509"/>
              </a:xfrm>
              <a:prstGeom prst="rect">
                <a:avLst/>
              </a:prstGeom>
              <a:gradFill>
                <a:gsLst>
                  <a:gs pos="0">
                    <a:srgbClr val="E9434E">
                      <a:alpha val="30000"/>
                    </a:srgbClr>
                  </a:gs>
                  <a:gs pos="100000">
                    <a:srgbClr val="D08BA0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</a:gradFill>
              <a:ln w="9525">
                <a:solidFill>
                  <a:srgbClr val="CC0000"/>
                </a:solidFill>
              </a:ln>
              <a:effectLst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19050" dir="2700000" algn="tl">
                        <a:prstClr val="black">
                          <a:alpha val="40000"/>
                        </a:prstClr>
                      </a:outerShdw>
                    </a:effectLst>
                    <a:uLnTx/>
                    <a:uFillTx/>
                    <a:latin typeface="Arial" panose="020B0604020202020204"/>
                    <a:ea typeface="Calibri" panose="020F0502020204030204" pitchFamily="34" charset="0"/>
                    <a:cs typeface="Shruti" panose="020B0502040204020203" pitchFamily="34" charset="0"/>
                  </a:rPr>
                  <a:t>Geometric Correction and feature detection</a:t>
                </a:r>
                <a:endPara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/>
                  <a:ea typeface="Calibri" panose="020F0502020204030204" pitchFamily="34" charset="0"/>
                  <a:cs typeface="Shruti" panose="020B0502040204020203" pitchFamily="34" charset="0"/>
                </a:endParaRPr>
              </a:p>
            </p:txBody>
          </p:sp>
        </p:grpSp>
        <p:sp>
          <p:nvSpPr>
            <p:cNvPr id="23" name="Text Box 2">
              <a:extLst>
                <a:ext uri="{FF2B5EF4-FFF2-40B4-BE49-F238E27FC236}">
                  <a16:creationId xmlns:a16="http://schemas.microsoft.com/office/drawing/2014/main" id="{72652805-11E9-6F71-7338-B95B4D62DF43}"/>
                </a:ext>
              </a:extLst>
            </p:cNvPr>
            <p:cNvSpPr txBox="1"/>
            <p:nvPr/>
          </p:nvSpPr>
          <p:spPr>
            <a:xfrm>
              <a:off x="68958" y="2400906"/>
              <a:ext cx="4710430" cy="203200"/>
            </a:xfrm>
            <a:prstGeom prst="rect">
              <a:avLst/>
            </a:prstGeom>
            <a:solidFill>
              <a:prstClr val="white"/>
            </a:solidFill>
            <a:ln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b="1" dirty="0">
                  <a:solidFill>
                    <a:srgbClr val="000000"/>
                  </a:solidFill>
                  <a:latin typeface="Microsoft Sans Serif"/>
                  <a:cs typeface="Microsoft Sans Serif" panose="020B0604020202020204" pitchFamily="34" charset="0"/>
                </a:rPr>
                <a:t>Figure 1 : ADAS Processing Block Diagram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92" y="-39944"/>
            <a:ext cx="10972800" cy="1143000"/>
          </a:xfrm>
        </p:spPr>
        <p:txBody>
          <a:bodyPr/>
          <a:lstStyle/>
          <a:p>
            <a:pPr algn="l"/>
            <a:r>
              <a:rPr lang="en-US" dirty="0"/>
              <a:t>Problem Statement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ADD8AEC-7272-4C72-CD8F-75C4D9CA1B4A}"/>
              </a:ext>
            </a:extLst>
          </p:cNvPr>
          <p:cNvSpPr txBox="1">
            <a:spLocks/>
          </p:cNvSpPr>
          <p:nvPr/>
        </p:nvSpPr>
        <p:spPr>
          <a:xfrm>
            <a:off x="50784" y="1008179"/>
            <a:ext cx="5628283" cy="600222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8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0" algn="l" defTabSz="914400" rtl="0" eaLnBrk="1" latinLnBrk="0" hangingPunct="1">
              <a:lnSpc>
                <a:spcPct val="100000"/>
              </a:lnSpc>
              <a:spcBef>
                <a:spcPts val="336"/>
              </a:spcBef>
              <a:buClr>
                <a:schemeClr val="tx1"/>
              </a:buClr>
              <a:buFont typeface="Arial" panose="020B0604020202020204" pitchFamily="34" charset="0"/>
              <a:buChar char=" "/>
              <a:defRPr sz="1600" b="1" kern="1200" spc="0" baseline="0">
                <a:solidFill>
                  <a:srgbClr val="0000CC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defRPr>
            </a:lvl4pPr>
            <a:lvl5pPr marL="461963" indent="0" algn="l" defTabSz="914400" rtl="0" eaLnBrk="1" latinLnBrk="0" hangingPunct="1">
              <a:lnSpc>
                <a:spcPct val="100000"/>
              </a:lnSpc>
              <a:spcBef>
                <a:spcPts val="336"/>
              </a:spcBef>
              <a:buClr>
                <a:schemeClr val="tx1"/>
              </a:buClr>
              <a:buFont typeface="Arial" panose="020B0604020202020204" pitchFamily="34" charset="0"/>
              <a:buChar char=" "/>
              <a:defRPr sz="1600" b="1" kern="1200" spc="0" baseline="0">
                <a:solidFill>
                  <a:srgbClr val="0000CC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defRPr>
            </a:lvl5pPr>
            <a:lvl6pPr marL="461963" indent="0" algn="l" defTabSz="914400" rtl="0" eaLnBrk="1" latinLnBrk="0" hangingPunct="1">
              <a:lnSpc>
                <a:spcPct val="100000"/>
              </a:lnSpc>
              <a:spcBef>
                <a:spcPts val="336"/>
              </a:spcBef>
              <a:buClr>
                <a:schemeClr val="tx1"/>
              </a:buClr>
              <a:buFont typeface="Arial" panose="020B0604020202020204" pitchFamily="34" charset="0"/>
              <a:buChar char=" "/>
              <a:defRPr sz="1600" b="1" kern="1200" spc="0" baseline="0">
                <a:solidFill>
                  <a:srgbClr val="0000CC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defRPr>
            </a:lvl6pPr>
            <a:lvl7pPr marL="461963" indent="0" algn="l" defTabSz="914400" rtl="0" eaLnBrk="1" latinLnBrk="0" hangingPunct="1">
              <a:lnSpc>
                <a:spcPct val="100000"/>
              </a:lnSpc>
              <a:spcBef>
                <a:spcPts val="336"/>
              </a:spcBef>
              <a:buClr>
                <a:schemeClr val="tx1"/>
              </a:buClr>
              <a:buFont typeface="Arial" panose="020B0604020202020204" pitchFamily="34" charset="0"/>
              <a:buChar char=" "/>
              <a:defRPr sz="1600" b="1" kern="1200" spc="0" baseline="0">
                <a:solidFill>
                  <a:srgbClr val="0000CC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defRPr>
            </a:lvl7pPr>
            <a:lvl8pPr marL="461963" indent="0" algn="l" defTabSz="914400" rtl="0" eaLnBrk="1" latinLnBrk="0" hangingPunct="1">
              <a:lnSpc>
                <a:spcPct val="100000"/>
              </a:lnSpc>
              <a:spcBef>
                <a:spcPts val="336"/>
              </a:spcBef>
              <a:buClr>
                <a:schemeClr val="tx1"/>
              </a:buClr>
              <a:buFont typeface="Arial" panose="020B0604020202020204" pitchFamily="34" charset="0"/>
              <a:buChar char=" "/>
              <a:defRPr sz="1600" b="1" kern="1200" spc="0" baseline="0">
                <a:solidFill>
                  <a:srgbClr val="0000CC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defRPr>
            </a:lvl8pPr>
            <a:lvl9pPr marL="461963" indent="0" algn="l" defTabSz="914400" rtl="0" eaLnBrk="1" latinLnBrk="0" hangingPunct="1">
              <a:lnSpc>
                <a:spcPct val="100000"/>
              </a:lnSpc>
              <a:spcBef>
                <a:spcPts val="336"/>
              </a:spcBef>
              <a:buClr>
                <a:schemeClr val="tx1"/>
              </a:buClr>
              <a:buFont typeface="Arial" panose="020B0604020202020204" pitchFamily="34" charset="0"/>
              <a:buChar char=" "/>
              <a:defRPr sz="1600" b="1" kern="1200" spc="0" baseline="0">
                <a:solidFill>
                  <a:srgbClr val="0000CC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defRPr>
            </a:lvl9pPr>
          </a:lstStyle>
          <a:p>
            <a:pPr marL="285750" indent="-285750"/>
            <a:r>
              <a:rPr lang="en-US" dirty="0">
                <a:latin typeface="+mj-lt"/>
                <a:ea typeface="+mj-ea"/>
                <a:cs typeface="+mj-cs"/>
              </a:rPr>
              <a:t>BIST is the standard safety mechanism implemented to detect faults which can potentially lead to catastrophic errors in the design</a:t>
            </a:r>
          </a:p>
          <a:p>
            <a:pPr marL="285750" indent="-285750">
              <a:lnSpc>
                <a:spcPct val="96000"/>
              </a:lnSpc>
            </a:pPr>
            <a:r>
              <a:rPr lang="en-US" dirty="0">
                <a:latin typeface="+mj-lt"/>
                <a:ea typeface="+mj-ea"/>
                <a:cs typeface="+mj-cs"/>
              </a:rPr>
              <a:t>Hardware BIST is used during Power ON and Power Off Mode</a:t>
            </a:r>
          </a:p>
          <a:p>
            <a:pPr marL="285750" indent="-285750">
              <a:lnSpc>
                <a:spcPct val="96000"/>
              </a:lnSpc>
            </a:pPr>
            <a:r>
              <a:rPr lang="en-US" dirty="0">
                <a:latin typeface="+mj-lt"/>
                <a:ea typeface="+mj-ea"/>
                <a:cs typeface="+mj-cs"/>
              </a:rPr>
              <a:t>Hardware BIST does not provide any periodic Testability solution in Mission Mode. It can be achieved with STL running periodically. </a:t>
            </a:r>
          </a:p>
          <a:p>
            <a:pPr marL="285750" indent="-285750">
              <a:lnSpc>
                <a:spcPct val="96000"/>
              </a:lnSpc>
            </a:pPr>
            <a:r>
              <a:rPr lang="en-US" dirty="0">
                <a:latin typeface="+mj-lt"/>
                <a:ea typeface="+mj-ea"/>
                <a:cs typeface="+mj-cs"/>
              </a:rPr>
              <a:t>No methodology and process in place for the implementation, Software periodic testing</a:t>
            </a:r>
          </a:p>
          <a:p>
            <a:pPr marL="285750" indent="-285750">
              <a:lnSpc>
                <a:spcPct val="96000"/>
              </a:lnSpc>
            </a:pPr>
            <a:endParaRPr lang="en-US" sz="2000" dirty="0">
              <a:solidFill>
                <a:schemeClr val="tx2"/>
              </a:solidFill>
              <a:cs typeface="Microsoft Sans Serif" panose="020B0604020202020204" pitchFamily="34" charset="0"/>
            </a:endParaRPr>
          </a:p>
          <a:p>
            <a:pPr marL="0" indent="0">
              <a:lnSpc>
                <a:spcPct val="96000"/>
              </a:lnSpc>
              <a:buFont typeface="Arial" panose="020B0604020202020204" pitchFamily="34" charset="0"/>
              <a:buNone/>
            </a:pPr>
            <a:endParaRPr lang="en-US" sz="2000" dirty="0">
              <a:solidFill>
                <a:schemeClr val="tx2"/>
              </a:solidFill>
              <a:cs typeface="Microsoft Sans Serif" panose="020B0604020202020204" pitchFamily="34" charset="0"/>
            </a:endParaRPr>
          </a:p>
          <a:p>
            <a:pPr marL="285750" indent="-285750">
              <a:buClrTx/>
              <a:buFont typeface="Courier New" panose="02070309020205020404" pitchFamily="49" charset="0"/>
              <a:buChar char="o"/>
            </a:pPr>
            <a:endParaRPr lang="en-US" sz="16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BFB0BDE-F9D6-2CCB-BEC6-D7E379F80196}"/>
              </a:ext>
            </a:extLst>
          </p:cNvPr>
          <p:cNvCxnSpPr>
            <a:cxnSpLocks/>
          </p:cNvCxnSpPr>
          <p:nvPr/>
        </p:nvCxnSpPr>
        <p:spPr>
          <a:xfrm>
            <a:off x="5638800" y="1066800"/>
            <a:ext cx="0" cy="4876800"/>
          </a:xfrm>
          <a:prstGeom prst="line">
            <a:avLst/>
          </a:prstGeom>
          <a:ln w="28575" cap="rnd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41969931-384F-11FB-7ED9-72970A5F9F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475" y="1103056"/>
            <a:ext cx="6028173" cy="3392744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05789CF-FB4A-B124-E793-B72C55A1A91A}"/>
              </a:ext>
            </a:extLst>
          </p:cNvPr>
          <p:cNvSpPr txBox="1"/>
          <p:nvPr/>
        </p:nvSpPr>
        <p:spPr>
          <a:xfrm>
            <a:off x="8001000" y="4572000"/>
            <a:ext cx="4862797" cy="16248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457200" fontAlgn="auto">
              <a:lnSpc>
                <a:spcPct val="9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000000"/>
                </a:solidFill>
                <a:latin typeface="Microsoft Sans Serif"/>
                <a:cs typeface="Microsoft Sans Serif" panose="020B0604020202020204" pitchFamily="34" charset="0"/>
              </a:rPr>
              <a:t>Fig 2 : BIST Methodology</a:t>
            </a:r>
          </a:p>
        </p:txBody>
      </p:sp>
    </p:spTree>
    <p:extLst>
      <p:ext uri="{BB962C8B-B14F-4D97-AF65-F5344CB8AC3E}">
        <p14:creationId xmlns:p14="http://schemas.microsoft.com/office/powerpoint/2010/main" val="980339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62" y="-75523"/>
            <a:ext cx="10972800" cy="1143000"/>
          </a:xfrm>
        </p:spPr>
        <p:txBody>
          <a:bodyPr/>
          <a:lstStyle/>
          <a:p>
            <a:pPr algn="l"/>
            <a:r>
              <a:rPr lang="en-US" dirty="0"/>
              <a:t>Proposed Solution : STL Flow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0EAE8BB-D238-26DF-F6FB-BF6CD0F945BB}"/>
              </a:ext>
            </a:extLst>
          </p:cNvPr>
          <p:cNvSpPr/>
          <p:nvPr/>
        </p:nvSpPr>
        <p:spPr>
          <a:xfrm>
            <a:off x="5458579" y="4070755"/>
            <a:ext cx="5931664" cy="1813209"/>
          </a:xfrm>
          <a:prstGeom prst="rect">
            <a:avLst/>
          </a:prstGeom>
          <a:pattFill prst="pct10">
            <a:fgClr>
              <a:srgbClr val="FFFFFF">
                <a:lumMod val="85000"/>
              </a:srgbClr>
            </a:fgClr>
            <a:bgClr>
              <a:srgbClr val="FFFFFF">
                <a:lumMod val="95000"/>
              </a:srgbClr>
            </a:bgClr>
          </a:patt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BE1E9C-DBD6-9D3E-2C06-4178D52447D4}"/>
              </a:ext>
            </a:extLst>
          </p:cNvPr>
          <p:cNvSpPr/>
          <p:nvPr/>
        </p:nvSpPr>
        <p:spPr>
          <a:xfrm>
            <a:off x="457201" y="4048759"/>
            <a:ext cx="4724400" cy="1971041"/>
          </a:xfrm>
          <a:prstGeom prst="rect">
            <a:avLst/>
          </a:prstGeom>
          <a:pattFill prst="pct10">
            <a:fgClr>
              <a:srgbClr val="FFFFFF">
                <a:lumMod val="85000"/>
              </a:srgbClr>
            </a:fgClr>
            <a:bgClr>
              <a:srgbClr val="FFFFFF">
                <a:lumMod val="95000"/>
              </a:srgbClr>
            </a:bgClr>
          </a:patt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BA6AD1D-1161-1CD6-470C-DE9F8C3161E3}"/>
              </a:ext>
            </a:extLst>
          </p:cNvPr>
          <p:cNvSpPr txBox="1"/>
          <p:nvPr/>
        </p:nvSpPr>
        <p:spPr>
          <a:xfrm>
            <a:off x="457201" y="4029545"/>
            <a:ext cx="438092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prstClr val="black"/>
                </a:solidFill>
                <a:latin typeface="Arial" panose="020B0604020202020204"/>
                <a:cs typeface="+mn-cs"/>
              </a:rPr>
              <a:t>Visual analytics core </a:t>
            </a:r>
            <a:r>
              <a:rPr lang="en-US" b="1" dirty="0">
                <a:solidFill>
                  <a:prstClr val="black"/>
                </a:solidFill>
                <a:latin typeface="Arial" panose="020B0604020202020204"/>
                <a:cs typeface="+mn-cs"/>
              </a:rPr>
              <a:t>:</a:t>
            </a:r>
          </a:p>
          <a:p>
            <a:pPr marL="505206" lvl="1" indent="-285750" defTabSz="4572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prstClr val="black"/>
                </a:solidFill>
                <a:latin typeface="Arial" panose="020B0604020202020204"/>
                <a:cs typeface="+mn-cs"/>
              </a:rPr>
              <a:t>FuSa critical core</a:t>
            </a:r>
          </a:p>
          <a:p>
            <a:pPr marL="505206" lvl="1" indent="-285750" defTabSz="4572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prstClr val="black"/>
                </a:solidFill>
                <a:latin typeface="Arial" panose="020B0604020202020204"/>
                <a:cs typeface="+mn-cs"/>
              </a:rPr>
              <a:t>Generates accurate motion vector for the object detection </a:t>
            </a:r>
          </a:p>
          <a:p>
            <a:pPr marL="505206" lvl="1" indent="-285750" defTabSz="4572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prstClr val="black"/>
                </a:solidFill>
                <a:latin typeface="Arial" panose="020B0604020202020204"/>
                <a:cs typeface="+mn-cs"/>
              </a:rPr>
              <a:t>In-Vehicle infotainment (IVI) and Advanced Driver Assistance System (ADAS).</a:t>
            </a:r>
          </a:p>
          <a:p>
            <a:pPr marL="285750" indent="-285750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solidFill>
                <a:prstClr val="black"/>
              </a:solidFill>
              <a:latin typeface="Arial" panose="020B0604020202020204"/>
              <a:cs typeface="+mn-cs"/>
            </a:endParaRPr>
          </a:p>
          <a:p>
            <a:pPr marL="505206" lvl="1" indent="-285750" defTabSz="4572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1600" dirty="0">
              <a:solidFill>
                <a:prstClr val="black"/>
              </a:solidFill>
              <a:latin typeface="Arial" panose="020B0604020202020204"/>
              <a:cs typeface="+mn-cs"/>
            </a:endParaRPr>
          </a:p>
          <a:p>
            <a:pPr marL="505206" lvl="1" indent="-285750" defTabSz="4572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000" dirty="0">
              <a:solidFill>
                <a:prstClr val="black"/>
              </a:solidFill>
              <a:latin typeface="Arial" panose="020B0604020202020204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B900F8C-A90A-BE46-0DA1-F20F52F4742B}"/>
              </a:ext>
            </a:extLst>
          </p:cNvPr>
          <p:cNvSpPr txBox="1"/>
          <p:nvPr/>
        </p:nvSpPr>
        <p:spPr>
          <a:xfrm>
            <a:off x="4572000" y="3699661"/>
            <a:ext cx="4862797" cy="17729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457200" fontAlgn="auto">
              <a:lnSpc>
                <a:spcPct val="9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latin typeface="Microsoft Sans Serif"/>
                <a:cs typeface="Microsoft Sans Serif" panose="020B0604020202020204" pitchFamily="34" charset="0"/>
              </a:rPr>
              <a:t>Fig 3 : STL Flow Of Operation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C0E2F4F-40B7-1186-5BD1-F687DB145A98}"/>
              </a:ext>
            </a:extLst>
          </p:cNvPr>
          <p:cNvSpPr txBox="1"/>
          <p:nvPr/>
        </p:nvSpPr>
        <p:spPr>
          <a:xfrm>
            <a:off x="5441646" y="4070755"/>
            <a:ext cx="6096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prstClr val="black"/>
                </a:solidFill>
                <a:latin typeface="Arial" panose="020B0604020202020204"/>
                <a:cs typeface="+mn-cs"/>
              </a:rPr>
              <a:t>Software Test libraries (STL)</a:t>
            </a:r>
            <a:r>
              <a:rPr lang="en-US" dirty="0">
                <a:solidFill>
                  <a:prstClr val="black"/>
                </a:solidFill>
                <a:latin typeface="Arial" panose="020B0604020202020204"/>
                <a:cs typeface="+mn-cs"/>
              </a:rPr>
              <a:t> :</a:t>
            </a:r>
          </a:p>
          <a:p>
            <a:pPr marL="505206" lvl="1" indent="-285750" defTabSz="4572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prstClr val="black"/>
                </a:solidFill>
                <a:latin typeface="Arial" panose="020B0604020202020204"/>
                <a:cs typeface="+mn-cs"/>
              </a:rPr>
              <a:t>Detect incorrect data computation </a:t>
            </a:r>
          </a:p>
          <a:p>
            <a:pPr marL="505206" lvl="1" indent="-285750" defTabSz="4572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prstClr val="black"/>
                </a:solidFill>
                <a:latin typeface="Arial" panose="020B0604020202020204"/>
                <a:cs typeface="+mn-cs"/>
              </a:rPr>
              <a:t>Fault detection mechanisms that run periodically to identify the failure </a:t>
            </a:r>
          </a:p>
          <a:p>
            <a:pPr marL="505206" lvl="1" indent="-285750" defTabSz="4572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prstClr val="black"/>
                </a:solidFill>
                <a:latin typeface="Arial" panose="020B0604020202020204"/>
                <a:cs typeface="+mn-cs"/>
              </a:rPr>
              <a:t>Informs the Safety manager to take appropriate action 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E7FDDC22-B872-AEDC-F296-16DE09392B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838200"/>
            <a:ext cx="9412013" cy="289600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152400"/>
            <a:ext cx="10972800" cy="1143000"/>
          </a:xfrm>
        </p:spPr>
        <p:txBody>
          <a:bodyPr>
            <a:normAutofit fontScale="90000"/>
          </a:bodyPr>
          <a:lstStyle/>
          <a:p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13171F"/>
                </a:solidFill>
                <a:effectLst/>
                <a:uLnTx/>
                <a:uFillTx/>
                <a:latin typeface="Microsoft Sans Serif"/>
                <a:ea typeface="+mj-ea"/>
                <a:cs typeface="+mj-cs"/>
              </a:rPr>
              <a:t>Proposed Solution : STL Fault Campaign Flow</a:t>
            </a: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13171F"/>
                </a:solidFill>
                <a:effectLst/>
                <a:uLnTx/>
                <a:uFillTx/>
                <a:latin typeface="Microsoft Sans Serif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Subtitle 3">
            <a:extLst>
              <a:ext uri="{FF2B5EF4-FFF2-40B4-BE49-F238E27FC236}">
                <a16:creationId xmlns:a16="http://schemas.microsoft.com/office/drawing/2014/main" id="{06B47DD8-0C43-8ED1-A924-48EE23693F6D}"/>
              </a:ext>
            </a:extLst>
          </p:cNvPr>
          <p:cNvSpPr txBox="1">
            <a:spLocks/>
          </p:cNvSpPr>
          <p:nvPr/>
        </p:nvSpPr>
        <p:spPr>
          <a:xfrm>
            <a:off x="89377" y="762000"/>
            <a:ext cx="11188223" cy="274320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96000"/>
              </a:lnSpc>
              <a:spcBef>
                <a:spcPts val="900"/>
              </a:spcBef>
              <a:buClr>
                <a:schemeClr val="accent1"/>
              </a:buClr>
              <a:buFont typeface="Arial" panose="020B0604020202020204" pitchFamily="34" charset="0"/>
              <a:buNone/>
              <a:defRPr lang="en-US" sz="1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7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7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Microsoft Sans Serif" panose="020B0604020202020204" pitchFamily="34" charset="0"/>
              <a:buNone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7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6000"/>
              </a:lnSpc>
              <a:spcBef>
                <a:spcPts val="1800"/>
              </a:spcBef>
              <a:buClr>
                <a:srgbClr val="595959"/>
              </a:buClr>
              <a:buFont typeface="Microsoft Sans Serif" panose="020B0604020202020204" pitchFamily="34" charset="0"/>
              <a:buNone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6000"/>
              </a:lnSpc>
              <a:spcBef>
                <a:spcPts val="0"/>
              </a:spcBef>
              <a:buFont typeface="Microsoft Sans Serif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7000"/>
              </a:lnSpc>
              <a:spcBef>
                <a:spcPts val="1200"/>
              </a:spcBef>
              <a:buFont typeface="Microsoft Sans Serif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7000"/>
              </a:lnSpc>
              <a:spcBef>
                <a:spcPts val="1800"/>
              </a:spcBef>
              <a:buSzPct val="100000"/>
              <a:buFont typeface="Microsoft Sans Serif" panose="020B0604020202020204" pitchFamily="34" charset="0"/>
              <a:buNone/>
              <a:defRPr lang="en-US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7000"/>
              </a:lnSpc>
              <a:spcBef>
                <a:spcPts val="1800"/>
              </a:spcBef>
              <a:buFont typeface="Microsoft Sans Serif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6000"/>
              </a:lnSpc>
              <a:spcBef>
                <a:spcPts val="900"/>
              </a:spcBef>
              <a:spcAft>
                <a:spcPts val="0"/>
              </a:spcAft>
              <a:buClr>
                <a:srgbClr val="2853DC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BA0FF">
                    <a:lumMod val="75000"/>
                  </a:srgbClr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rPr>
              <a:t>Fault Campaign methodology flow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7770231-5AF5-8927-A880-37EC5DFEFF96}"/>
              </a:ext>
            </a:extLst>
          </p:cNvPr>
          <p:cNvSpPr/>
          <p:nvPr/>
        </p:nvSpPr>
        <p:spPr>
          <a:xfrm>
            <a:off x="5371230" y="788317"/>
            <a:ext cx="6224347" cy="5307683"/>
          </a:xfrm>
          <a:prstGeom prst="roundRect">
            <a:avLst/>
          </a:prstGeom>
          <a:noFill/>
          <a:ln w="10795" cap="flat" cmpd="sng" algn="ctr">
            <a:solidFill>
              <a:srgbClr val="13171F"/>
            </a:solidFill>
            <a:prstDash val="dash"/>
          </a:ln>
          <a:effectLst/>
        </p:spPr>
        <p:txBody>
          <a:bodyPr rtlCol="0" anchor="ctr"/>
          <a:lstStyle/>
          <a:p>
            <a:pPr algn="ctr" fontAlgn="auto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 err="1">
              <a:solidFill>
                <a:srgbClr val="F7F8FA"/>
              </a:solidFill>
              <a:latin typeface="Microsoft Sans Serif"/>
              <a:cs typeface="Microsoft Sans Serif" panose="020B0604020202020204" pitchFamily="34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F2AC964-6510-D535-D86F-EA57F87562DF}"/>
              </a:ext>
            </a:extLst>
          </p:cNvPr>
          <p:cNvSpPr txBox="1">
            <a:spLocks/>
          </p:cNvSpPr>
          <p:nvPr/>
        </p:nvSpPr>
        <p:spPr>
          <a:xfrm>
            <a:off x="267998" y="1165459"/>
            <a:ext cx="5037916" cy="468172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37160" indent="-192024" algn="l" defTabSz="914400" rtl="0" eaLnBrk="1" latinLnBrk="0" hangingPunct="1">
              <a:lnSpc>
                <a:spcPct val="107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616" indent="-164592" algn="l" defTabSz="914400" rtl="0" eaLnBrk="1" latinLnBrk="0" hangingPunct="1">
              <a:lnSpc>
                <a:spcPct val="107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1208" indent="-164592" algn="l" defTabSz="914400" rtl="0" eaLnBrk="1" latinLnBrk="0" hangingPunct="1">
              <a:lnSpc>
                <a:spcPct val="107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Microsoft Sans Serif" panose="020B0604020202020204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-164592" algn="l" defTabSz="914400" rtl="0" eaLnBrk="1" latinLnBrk="0" hangingPunct="1">
              <a:lnSpc>
                <a:spcPct val="107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6000"/>
              </a:lnSpc>
              <a:spcBef>
                <a:spcPts val="1800"/>
              </a:spcBef>
              <a:buClr>
                <a:srgbClr val="595959"/>
              </a:buClr>
              <a:buFont typeface="Microsoft Sans Serif" panose="020B0604020202020204" pitchFamily="34" charset="0"/>
              <a:buChar char="​"/>
              <a:tabLst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6000"/>
              </a:lnSpc>
              <a:spcBef>
                <a:spcPts val="0"/>
              </a:spcBef>
              <a:buFont typeface="Microsoft Sans Serif" panose="020B0604020202020204" pitchFamily="34" charset="0"/>
              <a:buChar char="​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07000"/>
              </a:lnSpc>
              <a:spcBef>
                <a:spcPts val="1200"/>
              </a:spcBef>
              <a:buFont typeface="Microsoft Sans Serif" panose="020B0604020202020204" pitchFamily="34" charset="0"/>
              <a:buChar char="​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87000"/>
              </a:lnSpc>
              <a:spcBef>
                <a:spcPts val="1800"/>
              </a:spcBef>
              <a:buSzPct val="100000"/>
              <a:buFont typeface="Microsoft Sans Serif" panose="020B0604020202020204" pitchFamily="34" charset="0"/>
              <a:buChar char="​"/>
              <a:defRPr lang="en-US" sz="55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87000"/>
              </a:lnSpc>
              <a:spcBef>
                <a:spcPts val="1800"/>
              </a:spcBef>
              <a:buFont typeface="Microsoft Sans Serif" panose="020B0604020202020204" pitchFamily="34" charset="0"/>
              <a:buChar char="​"/>
              <a:defRPr sz="6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Tx/>
              <a:defRPr/>
            </a:pPr>
            <a:r>
              <a:rPr lang="en-US" sz="1800" b="1" dirty="0">
                <a:solidFill>
                  <a:srgbClr val="7BA0FF">
                    <a:lumMod val="75000"/>
                  </a:srgbClr>
                </a:solidFill>
                <a:latin typeface="Microsoft Sans Serif"/>
              </a:rPr>
              <a:t>FMEA / FMEDA </a:t>
            </a:r>
            <a:r>
              <a:rPr lang="en-US" sz="1800" dirty="0">
                <a:solidFill>
                  <a:srgbClr val="13171F"/>
                </a:solidFill>
                <a:latin typeface="Microsoft Sans Serif"/>
              </a:rPr>
              <a:t>: </a:t>
            </a:r>
          </a:p>
          <a:p>
            <a:pPr lvl="1" fontAlgn="auto">
              <a:lnSpc>
                <a:spcPct val="100000"/>
              </a:lnSpc>
              <a:spcAft>
                <a:spcPts val="0"/>
              </a:spcAft>
              <a:buClrTx/>
              <a:defRPr/>
            </a:pPr>
            <a:r>
              <a:rPr lang="en-US" sz="1800" dirty="0">
                <a:solidFill>
                  <a:srgbClr val="13171F"/>
                </a:solidFill>
                <a:latin typeface="Microsoft Sans Serif"/>
              </a:rPr>
              <a:t>Provides the info about failure modes(FM), associated design hierarchies  and associated safety mechanisms.</a:t>
            </a:r>
            <a:endParaRPr lang="en-US" sz="1800" b="1" dirty="0">
              <a:solidFill>
                <a:srgbClr val="7BA0FF">
                  <a:lumMod val="75000"/>
                </a:srgbClr>
              </a:solidFill>
              <a:latin typeface="Microsoft Sans Serif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Tx/>
              <a:defRPr/>
            </a:pPr>
            <a:r>
              <a:rPr lang="en-US" sz="1800" b="1" dirty="0">
                <a:solidFill>
                  <a:srgbClr val="7BA0FF">
                    <a:lumMod val="75000"/>
                  </a:srgbClr>
                </a:solidFill>
                <a:latin typeface="Microsoft Sans Serif"/>
              </a:rPr>
              <a:t> FSM </a:t>
            </a:r>
            <a:r>
              <a:rPr lang="en-US" sz="1800" dirty="0">
                <a:solidFill>
                  <a:srgbClr val="13171F"/>
                </a:solidFill>
                <a:latin typeface="Microsoft Sans Serif"/>
              </a:rPr>
              <a:t>:  </a:t>
            </a:r>
          </a:p>
          <a:p>
            <a:pPr lvl="1" fontAlgn="auto">
              <a:lnSpc>
                <a:spcPct val="100000"/>
              </a:lnSpc>
              <a:spcAft>
                <a:spcPts val="0"/>
              </a:spcAft>
              <a:buClrTx/>
              <a:defRPr/>
            </a:pPr>
            <a:r>
              <a:rPr lang="en-US" sz="1800" dirty="0">
                <a:solidFill>
                  <a:srgbClr val="13171F"/>
                </a:solidFill>
                <a:latin typeface="Microsoft Sans Serif"/>
              </a:rPr>
              <a:t>To generate SFF (Standard Fault Format) containing the info about faults and safety mechanisms targeted per failure mode.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Tx/>
              <a:defRPr/>
            </a:pPr>
            <a:r>
              <a:rPr lang="en-US" sz="1800" b="1" dirty="0">
                <a:solidFill>
                  <a:srgbClr val="7BA0FF">
                    <a:lumMod val="75000"/>
                  </a:srgbClr>
                </a:solidFill>
                <a:latin typeface="Microsoft Sans Serif"/>
              </a:rPr>
              <a:t>Fault Pruning</a:t>
            </a:r>
            <a:r>
              <a:rPr lang="en-US" sz="1800" dirty="0">
                <a:solidFill>
                  <a:srgbClr val="13171F"/>
                </a:solidFill>
                <a:latin typeface="Microsoft Sans Serif"/>
              </a:rPr>
              <a:t>: </a:t>
            </a:r>
          </a:p>
          <a:p>
            <a:pPr lvl="1" fontAlgn="auto">
              <a:lnSpc>
                <a:spcPct val="100000"/>
              </a:lnSpc>
              <a:spcAft>
                <a:spcPts val="0"/>
              </a:spcAft>
              <a:buClrTx/>
              <a:defRPr/>
            </a:pPr>
            <a:r>
              <a:rPr lang="en-US" sz="1800" dirty="0">
                <a:solidFill>
                  <a:srgbClr val="13171F"/>
                </a:solidFill>
                <a:latin typeface="Microsoft Sans Serif"/>
              </a:rPr>
              <a:t>Fault reduction using Structural analysis with Formal FuSa tool.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Tx/>
              <a:defRPr/>
            </a:pPr>
            <a:r>
              <a:rPr lang="en-US" sz="1800" b="1" dirty="0">
                <a:solidFill>
                  <a:srgbClr val="7BA0FF">
                    <a:lumMod val="75000"/>
                  </a:srgbClr>
                </a:solidFill>
                <a:latin typeface="Microsoft Sans Serif"/>
              </a:rPr>
              <a:t>Z0IX Fault Simulation (FSIM): </a:t>
            </a:r>
          </a:p>
          <a:p>
            <a:pPr lvl="1" fontAlgn="auto">
              <a:lnSpc>
                <a:spcPct val="100000"/>
              </a:lnSpc>
              <a:spcAft>
                <a:spcPts val="0"/>
              </a:spcAft>
              <a:buClrTx/>
              <a:defRPr/>
            </a:pPr>
            <a:r>
              <a:rPr lang="en-US" sz="1800" dirty="0">
                <a:solidFill>
                  <a:srgbClr val="13171F"/>
                </a:solidFill>
                <a:latin typeface="Microsoft Sans Serif"/>
              </a:rPr>
              <a:t>Faults specified in SFF are injected in the design and fault simulations are triggered. </a:t>
            </a:r>
          </a:p>
          <a:p>
            <a:pPr lvl="1" fontAlgn="auto">
              <a:lnSpc>
                <a:spcPct val="100000"/>
              </a:lnSpc>
              <a:spcAft>
                <a:spcPts val="0"/>
              </a:spcAft>
              <a:buClrTx/>
              <a:defRPr/>
            </a:pPr>
            <a:r>
              <a:rPr lang="en-US" sz="1800" dirty="0">
                <a:solidFill>
                  <a:srgbClr val="13171F"/>
                </a:solidFill>
                <a:latin typeface="Microsoft Sans Serif"/>
              </a:rPr>
              <a:t>Reports Diagnostic coverage for each failure mode.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1D8787E-1D6E-BD5A-208A-BFA6D1651D67}"/>
              </a:ext>
            </a:extLst>
          </p:cNvPr>
          <p:cNvSpPr/>
          <p:nvPr/>
        </p:nvSpPr>
        <p:spPr>
          <a:xfrm>
            <a:off x="5508584" y="2143910"/>
            <a:ext cx="2067930" cy="541175"/>
          </a:xfrm>
          <a:prstGeom prst="roundRect">
            <a:avLst/>
          </a:prstGeom>
          <a:solidFill>
            <a:srgbClr val="2853DC">
              <a:lumMod val="20000"/>
              <a:lumOff val="80000"/>
            </a:srgbClr>
          </a:solidFill>
          <a:ln w="10795" cap="flat" cmpd="sng" algn="ctr">
            <a:solidFill>
              <a:srgbClr val="13171F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rgbClr val="F7F8FA"/>
              </a:solidFill>
              <a:latin typeface="Microsoft Sans Serif"/>
              <a:cs typeface="+mn-cs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5C9B093-6731-2D2C-5E6D-CA1A543462D4}"/>
              </a:ext>
            </a:extLst>
          </p:cNvPr>
          <p:cNvSpPr/>
          <p:nvPr/>
        </p:nvSpPr>
        <p:spPr>
          <a:xfrm>
            <a:off x="5549307" y="3465854"/>
            <a:ext cx="1955121" cy="503014"/>
          </a:xfrm>
          <a:prstGeom prst="roundRect">
            <a:avLst/>
          </a:prstGeom>
          <a:solidFill>
            <a:srgbClr val="2853DC">
              <a:lumMod val="20000"/>
              <a:lumOff val="80000"/>
            </a:srgbClr>
          </a:solidFill>
          <a:ln w="10795" cap="flat" cmpd="sng" algn="ctr">
            <a:solidFill>
              <a:srgbClr val="13171F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rgbClr val="F7F8FA"/>
              </a:solidFill>
              <a:latin typeface="Microsoft Sans Serif"/>
              <a:cs typeface="+mn-cs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28439C9-2421-2492-4D14-3A6F9CAAD508}"/>
              </a:ext>
            </a:extLst>
          </p:cNvPr>
          <p:cNvSpPr/>
          <p:nvPr/>
        </p:nvSpPr>
        <p:spPr>
          <a:xfrm>
            <a:off x="8597900" y="1916755"/>
            <a:ext cx="1680184" cy="541175"/>
          </a:xfrm>
          <a:prstGeom prst="roundRect">
            <a:avLst/>
          </a:prstGeom>
          <a:solidFill>
            <a:srgbClr val="2853DC">
              <a:lumMod val="20000"/>
              <a:lumOff val="80000"/>
            </a:srgbClr>
          </a:solidFill>
          <a:ln w="10795" cap="flat" cmpd="sng" algn="ctr">
            <a:solidFill>
              <a:srgbClr val="13171F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rgbClr val="F7F8FA"/>
              </a:solidFill>
              <a:latin typeface="Microsoft Sans Serif"/>
              <a:cs typeface="+mn-cs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5B3628B4-989C-7F3B-9557-F5CD571A134A}"/>
              </a:ext>
            </a:extLst>
          </p:cNvPr>
          <p:cNvSpPr/>
          <p:nvPr/>
        </p:nvSpPr>
        <p:spPr>
          <a:xfrm>
            <a:off x="8597900" y="2828655"/>
            <a:ext cx="1680184" cy="541175"/>
          </a:xfrm>
          <a:prstGeom prst="roundRect">
            <a:avLst/>
          </a:prstGeom>
          <a:solidFill>
            <a:srgbClr val="2853DC">
              <a:lumMod val="20000"/>
              <a:lumOff val="80000"/>
            </a:srgbClr>
          </a:solidFill>
          <a:ln w="10795" cap="flat" cmpd="sng" algn="ctr">
            <a:solidFill>
              <a:srgbClr val="13171F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rgbClr val="F7F8FA"/>
              </a:solidFill>
              <a:latin typeface="Microsoft Sans Serif"/>
              <a:cs typeface="+mn-cs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A4C4781-10A9-773F-1BF8-925A068111D5}"/>
              </a:ext>
            </a:extLst>
          </p:cNvPr>
          <p:cNvSpPr/>
          <p:nvPr/>
        </p:nvSpPr>
        <p:spPr>
          <a:xfrm>
            <a:off x="8618845" y="3936799"/>
            <a:ext cx="1658797" cy="541175"/>
          </a:xfrm>
          <a:prstGeom prst="roundRect">
            <a:avLst/>
          </a:prstGeom>
          <a:solidFill>
            <a:srgbClr val="2853DC">
              <a:lumMod val="20000"/>
              <a:lumOff val="80000"/>
            </a:srgbClr>
          </a:solidFill>
          <a:ln w="10795" cap="flat" cmpd="sng" algn="ctr">
            <a:solidFill>
              <a:srgbClr val="13171F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rgbClr val="F7F8FA"/>
              </a:solidFill>
              <a:latin typeface="Microsoft Sans Serif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5D84B8-D4BF-4145-335B-BA60BED6C201}"/>
              </a:ext>
            </a:extLst>
          </p:cNvPr>
          <p:cNvSpPr txBox="1"/>
          <p:nvPr/>
        </p:nvSpPr>
        <p:spPr>
          <a:xfrm>
            <a:off x="5986284" y="1343171"/>
            <a:ext cx="16496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13171F"/>
                </a:solidFill>
                <a:latin typeface="Microsoft Sans Serif"/>
                <a:cs typeface="+mn-cs"/>
              </a:rPr>
              <a:t>FMEA / FMEDA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B1E3584-298B-76CB-B9FE-F97B3A5BC65E}"/>
              </a:ext>
            </a:extLst>
          </p:cNvPr>
          <p:cNvSpPr txBox="1"/>
          <p:nvPr/>
        </p:nvSpPr>
        <p:spPr>
          <a:xfrm>
            <a:off x="5483012" y="2188174"/>
            <a:ext cx="218834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13171F"/>
                </a:solidFill>
                <a:latin typeface="Microsoft Sans Serif"/>
                <a:cs typeface="+mn-cs"/>
              </a:rPr>
              <a:t>Identify FMs associated with SW based safety mechanisms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532F430-7A8F-981F-051C-6673DBE40BBB}"/>
              </a:ext>
            </a:extLst>
          </p:cNvPr>
          <p:cNvSpPr txBox="1"/>
          <p:nvPr/>
        </p:nvSpPr>
        <p:spPr>
          <a:xfrm>
            <a:off x="5559574" y="3508008"/>
            <a:ext cx="206793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13171F"/>
                </a:solidFill>
                <a:latin typeface="Microsoft Sans Serif"/>
                <a:cs typeface="+mn-cs"/>
              </a:rPr>
              <a:t>Generate SFF and associated PSM’s OBS and DET points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9BA50B8-9CDB-F4DC-10E6-B1CC9BED7B9C}"/>
              </a:ext>
            </a:extLst>
          </p:cNvPr>
          <p:cNvSpPr txBox="1"/>
          <p:nvPr/>
        </p:nvSpPr>
        <p:spPr>
          <a:xfrm>
            <a:off x="8640026" y="1991204"/>
            <a:ext cx="161297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13171F"/>
                </a:solidFill>
                <a:latin typeface="Microsoft Sans Serif"/>
                <a:cs typeface="+mn-cs"/>
              </a:rPr>
              <a:t>VCS Simulation for </a:t>
            </a:r>
            <a:r>
              <a:rPr lang="en-US" sz="1100" dirty="0" err="1">
                <a:solidFill>
                  <a:srgbClr val="13171F"/>
                </a:solidFill>
                <a:latin typeface="Microsoft Sans Serif"/>
                <a:cs typeface="+mn-cs"/>
              </a:rPr>
              <a:t>eVCD</a:t>
            </a:r>
            <a:r>
              <a:rPr lang="en-US" sz="1100" dirty="0">
                <a:solidFill>
                  <a:srgbClr val="13171F"/>
                </a:solidFill>
                <a:latin typeface="Microsoft Sans Serif"/>
                <a:cs typeface="+mn-cs"/>
              </a:rPr>
              <a:t> generation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7A5838-2755-C957-5242-5FACC91927FC}"/>
              </a:ext>
            </a:extLst>
          </p:cNvPr>
          <p:cNvSpPr txBox="1"/>
          <p:nvPr/>
        </p:nvSpPr>
        <p:spPr>
          <a:xfrm>
            <a:off x="8280578" y="2943660"/>
            <a:ext cx="210786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13171F"/>
                </a:solidFill>
                <a:latin typeface="Microsoft Sans Serif"/>
                <a:cs typeface="+mn-cs"/>
              </a:rPr>
              <a:t>    </a:t>
            </a:r>
            <a:r>
              <a:rPr lang="en-US" sz="1100" dirty="0">
                <a:solidFill>
                  <a:srgbClr val="13171F"/>
                </a:solidFill>
                <a:latin typeface="Microsoft Sans Serif"/>
                <a:cs typeface="+mn-cs"/>
              </a:rPr>
              <a:t>Z01X Logic Simulation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13171F"/>
                </a:solidFill>
                <a:latin typeface="Microsoft Sans Serif"/>
                <a:cs typeface="+mn-cs"/>
              </a:rPr>
              <a:t>  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05781E9-B061-285F-E6B0-FB53333E68E2}"/>
              </a:ext>
            </a:extLst>
          </p:cNvPr>
          <p:cNvSpPr txBox="1"/>
          <p:nvPr/>
        </p:nvSpPr>
        <p:spPr>
          <a:xfrm>
            <a:off x="8411226" y="4104349"/>
            <a:ext cx="210786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13171F"/>
                </a:solidFill>
                <a:latin typeface="Microsoft Sans Serif"/>
                <a:cs typeface="+mn-cs"/>
              </a:rPr>
              <a:t>Z01X Fault Simulation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BB67584-8607-6405-EF0C-7B11844A7E8E}"/>
              </a:ext>
            </a:extLst>
          </p:cNvPr>
          <p:cNvCxnSpPr>
            <a:cxnSpLocks/>
          </p:cNvCxnSpPr>
          <p:nvPr/>
        </p:nvCxnSpPr>
        <p:spPr>
          <a:xfrm>
            <a:off x="6567732" y="1558241"/>
            <a:ext cx="0" cy="566662"/>
          </a:xfrm>
          <a:prstGeom prst="straightConnector1">
            <a:avLst/>
          </a:prstGeom>
          <a:noFill/>
          <a:ln w="12700" cap="flat" cmpd="sng" algn="ctr">
            <a:solidFill>
              <a:srgbClr val="13171F"/>
            </a:solidFill>
            <a:prstDash val="solid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D92FFF8-1AF6-4539-6C9C-3C1BB577E7F2}"/>
              </a:ext>
            </a:extLst>
          </p:cNvPr>
          <p:cNvCxnSpPr>
            <a:cxnSpLocks/>
          </p:cNvCxnSpPr>
          <p:nvPr/>
        </p:nvCxnSpPr>
        <p:spPr>
          <a:xfrm flipH="1">
            <a:off x="6458481" y="2702322"/>
            <a:ext cx="7915" cy="784871"/>
          </a:xfrm>
          <a:prstGeom prst="straightConnector1">
            <a:avLst/>
          </a:prstGeom>
          <a:noFill/>
          <a:ln w="12700" cap="flat" cmpd="sng" algn="ctr">
            <a:solidFill>
              <a:srgbClr val="13171F"/>
            </a:solidFill>
            <a:prstDash val="solid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262411C-D4F5-53CC-D4BF-37ADBC9B4CDD}"/>
              </a:ext>
            </a:extLst>
          </p:cNvPr>
          <p:cNvCxnSpPr>
            <a:cxnSpLocks/>
          </p:cNvCxnSpPr>
          <p:nvPr/>
        </p:nvCxnSpPr>
        <p:spPr>
          <a:xfrm flipH="1">
            <a:off x="9447656" y="2482298"/>
            <a:ext cx="2" cy="345197"/>
          </a:xfrm>
          <a:prstGeom prst="straightConnector1">
            <a:avLst/>
          </a:prstGeom>
          <a:noFill/>
          <a:ln w="12700" cap="flat" cmpd="sng" algn="ctr">
            <a:solidFill>
              <a:srgbClr val="13171F"/>
            </a:solidFill>
            <a:prstDash val="soli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BF25905-50C2-CF2B-07E3-C59976F939C6}"/>
              </a:ext>
            </a:extLst>
          </p:cNvPr>
          <p:cNvCxnSpPr>
            <a:cxnSpLocks/>
          </p:cNvCxnSpPr>
          <p:nvPr/>
        </p:nvCxnSpPr>
        <p:spPr>
          <a:xfrm>
            <a:off x="9461132" y="3358226"/>
            <a:ext cx="0" cy="580669"/>
          </a:xfrm>
          <a:prstGeom prst="straightConnector1">
            <a:avLst/>
          </a:prstGeom>
          <a:noFill/>
          <a:ln w="12700" cap="flat" cmpd="sng" algn="ctr">
            <a:solidFill>
              <a:srgbClr val="13171F"/>
            </a:solidFill>
            <a:prstDash val="soli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F111A51-62C3-9235-459C-96840AE28F48}"/>
              </a:ext>
            </a:extLst>
          </p:cNvPr>
          <p:cNvCxnSpPr>
            <a:cxnSpLocks/>
          </p:cNvCxnSpPr>
          <p:nvPr/>
        </p:nvCxnSpPr>
        <p:spPr>
          <a:xfrm flipH="1">
            <a:off x="10268752" y="3111564"/>
            <a:ext cx="11871" cy="0"/>
          </a:xfrm>
          <a:prstGeom prst="straightConnector1">
            <a:avLst/>
          </a:prstGeom>
          <a:noFill/>
          <a:ln w="12700" cap="flat" cmpd="sng" algn="ctr">
            <a:solidFill>
              <a:srgbClr val="13171F"/>
            </a:solidFill>
            <a:prstDash val="solid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0D14BE7D-2D11-2161-F1AB-6058BAD4C45D}"/>
              </a:ext>
            </a:extLst>
          </p:cNvPr>
          <p:cNvSpPr txBox="1"/>
          <p:nvPr/>
        </p:nvSpPr>
        <p:spPr>
          <a:xfrm>
            <a:off x="8640026" y="4924314"/>
            <a:ext cx="20401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13171F"/>
                </a:solidFill>
                <a:highlight>
                  <a:srgbClr val="00FF00"/>
                </a:highlight>
                <a:latin typeface="Microsoft Sans Serif"/>
                <a:cs typeface="+mn-cs"/>
              </a:rPr>
              <a:t>Target DC Achieved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3F24EE3-3970-E5B0-681B-612010573448}"/>
              </a:ext>
            </a:extLst>
          </p:cNvPr>
          <p:cNvSpPr txBox="1"/>
          <p:nvPr/>
        </p:nvSpPr>
        <p:spPr>
          <a:xfrm>
            <a:off x="7368928" y="6188271"/>
            <a:ext cx="4776298" cy="17729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fontAlgn="auto">
              <a:lnSpc>
                <a:spcPct val="9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0E283C"/>
                </a:solidFill>
                <a:latin typeface="Microsoft Sans Serif"/>
                <a:cs typeface="Microsoft Sans Serif" panose="020B0604020202020204" pitchFamily="34" charset="0"/>
              </a:rPr>
              <a:t>Fig 4 : Fault campaign methodology flow</a:t>
            </a:r>
          </a:p>
        </p:txBody>
      </p: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35900DFC-FD9F-AD53-949B-45D9FC7BDB8C}"/>
              </a:ext>
            </a:extLst>
          </p:cNvPr>
          <p:cNvCxnSpPr>
            <a:cxnSpLocks/>
            <a:stCxn id="33" idx="3"/>
          </p:cNvCxnSpPr>
          <p:nvPr/>
        </p:nvCxnSpPr>
        <p:spPr>
          <a:xfrm flipV="1">
            <a:off x="7601351" y="4233271"/>
            <a:ext cx="1017494" cy="578384"/>
          </a:xfrm>
          <a:prstGeom prst="bentConnector3">
            <a:avLst>
              <a:gd name="adj1" fmla="val 50000"/>
            </a:avLst>
          </a:prstGeom>
          <a:noFill/>
          <a:ln w="12700" cap="rnd" cmpd="sng" algn="ctr">
            <a:solidFill>
              <a:srgbClr val="13171F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D21D437-40A2-2AEC-BD50-2CD389FFAA2F}"/>
              </a:ext>
            </a:extLst>
          </p:cNvPr>
          <p:cNvCxnSpPr>
            <a:cxnSpLocks/>
          </p:cNvCxnSpPr>
          <p:nvPr/>
        </p:nvCxnSpPr>
        <p:spPr>
          <a:xfrm>
            <a:off x="10314435" y="5311120"/>
            <a:ext cx="0" cy="0"/>
          </a:xfrm>
          <a:prstGeom prst="line">
            <a:avLst/>
          </a:prstGeom>
          <a:noFill/>
          <a:ln w="12700" cap="rnd" cmpd="sng" algn="ctr">
            <a:solidFill>
              <a:srgbClr val="ACBACF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926B84CF-E158-FC63-3BFB-8B65D08CAB07}"/>
              </a:ext>
            </a:extLst>
          </p:cNvPr>
          <p:cNvSpPr/>
          <p:nvPr/>
        </p:nvSpPr>
        <p:spPr>
          <a:xfrm>
            <a:off x="5646230" y="4560148"/>
            <a:ext cx="1955121" cy="503014"/>
          </a:xfrm>
          <a:prstGeom prst="roundRect">
            <a:avLst/>
          </a:prstGeom>
          <a:solidFill>
            <a:srgbClr val="2853DC">
              <a:lumMod val="20000"/>
              <a:lumOff val="80000"/>
            </a:srgbClr>
          </a:solidFill>
          <a:ln w="10795" cap="flat" cmpd="sng" algn="ctr">
            <a:solidFill>
              <a:srgbClr val="13171F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rgbClr val="F7F8FA"/>
              </a:solidFill>
              <a:latin typeface="Microsoft Sans Serif"/>
              <a:cs typeface="+mn-cs"/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6E7475B4-9146-9154-BFC2-30A05EF41F80}"/>
              </a:ext>
            </a:extLst>
          </p:cNvPr>
          <p:cNvCxnSpPr>
            <a:cxnSpLocks/>
          </p:cNvCxnSpPr>
          <p:nvPr/>
        </p:nvCxnSpPr>
        <p:spPr>
          <a:xfrm>
            <a:off x="6465873" y="3987283"/>
            <a:ext cx="0" cy="572865"/>
          </a:xfrm>
          <a:prstGeom prst="straightConnector1">
            <a:avLst/>
          </a:prstGeom>
          <a:noFill/>
          <a:ln w="12700" cap="flat" cmpd="sng" algn="ctr">
            <a:solidFill>
              <a:srgbClr val="13171F"/>
            </a:solidFill>
            <a:prstDash val="solid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C36EE12-FB1D-7BEE-A0E2-610C8C26E8CB}"/>
              </a:ext>
            </a:extLst>
          </p:cNvPr>
          <p:cNvSpPr txBox="1"/>
          <p:nvPr/>
        </p:nvSpPr>
        <p:spPr>
          <a:xfrm>
            <a:off x="5667787" y="4583842"/>
            <a:ext cx="206793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100">
                <a:solidFill>
                  <a:srgbClr val="13171F"/>
                </a:solidFill>
                <a:latin typeface="Microsoft Sans Serif"/>
                <a:cs typeface="+mn-cs"/>
              </a:rPr>
              <a:t>Formal </a:t>
            </a:r>
            <a:r>
              <a:rPr lang="en-US" sz="1100" dirty="0">
                <a:solidFill>
                  <a:srgbClr val="13171F"/>
                </a:solidFill>
                <a:latin typeface="Microsoft Sans Serif"/>
                <a:cs typeface="+mn-cs"/>
              </a:rPr>
              <a:t>FuSa : Structural  analysis for fault pruning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BF0EF873-594B-B102-2C74-624C7BC8D7D0}"/>
              </a:ext>
            </a:extLst>
          </p:cNvPr>
          <p:cNvSpPr/>
          <p:nvPr/>
        </p:nvSpPr>
        <p:spPr>
          <a:xfrm>
            <a:off x="10301826" y="2988201"/>
            <a:ext cx="163980" cy="335445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B4B4F45-8038-5CB7-F1CD-4C28DC00DBE4}"/>
              </a:ext>
            </a:extLst>
          </p:cNvPr>
          <p:cNvCxnSpPr>
            <a:cxnSpLocks/>
          </p:cNvCxnSpPr>
          <p:nvPr/>
        </p:nvCxnSpPr>
        <p:spPr>
          <a:xfrm flipH="1">
            <a:off x="9491415" y="4472538"/>
            <a:ext cx="2" cy="345197"/>
          </a:xfrm>
          <a:prstGeom prst="straightConnector1">
            <a:avLst/>
          </a:prstGeom>
          <a:noFill/>
          <a:ln w="12700" cap="flat" cmpd="sng" algn="ctr">
            <a:solidFill>
              <a:srgbClr val="13171F"/>
            </a:solidFill>
            <a:prstDash val="solid"/>
            <a:tailEnd type="triangle"/>
          </a:ln>
          <a:effectLst/>
        </p:spPr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8425DBE9-913A-7902-69C0-B15F3188B5A4}"/>
              </a:ext>
            </a:extLst>
          </p:cNvPr>
          <p:cNvCxnSpPr>
            <a:cxnSpLocks/>
            <a:endCxn id="14" idx="3"/>
          </p:cNvCxnSpPr>
          <p:nvPr/>
        </p:nvCxnSpPr>
        <p:spPr>
          <a:xfrm rot="5400000" flipH="1" flipV="1">
            <a:off x="9254897" y="3210086"/>
            <a:ext cx="2045930" cy="444"/>
          </a:xfrm>
          <a:prstGeom prst="bentConnector4">
            <a:avLst>
              <a:gd name="adj1" fmla="val 2783"/>
              <a:gd name="adj2" fmla="val 106774550"/>
            </a:avLst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075FEE40-28D6-23DC-915E-E639E08BF272}"/>
              </a:ext>
            </a:extLst>
          </p:cNvPr>
          <p:cNvSpPr txBox="1"/>
          <p:nvPr/>
        </p:nvSpPr>
        <p:spPr>
          <a:xfrm>
            <a:off x="10820304" y="2988201"/>
            <a:ext cx="63789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solidFill>
                  <a:prstClr val="black"/>
                </a:solidFill>
                <a:latin typeface="Arial" panose="020B0604020202020204"/>
                <a:cs typeface="+mn-cs"/>
              </a:rPr>
              <a:t>Update Test Stimulus to meet Target STL DC requirements</a:t>
            </a:r>
            <a:endParaRPr lang="en-US" sz="1200" dirty="0">
              <a:solidFill>
                <a:prstClr val="black"/>
              </a:solidFill>
              <a:latin typeface="Arial" panose="020B0604020202020204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3763A2F-7BDA-6258-E921-B306F69A9216}"/>
              </a:ext>
            </a:extLst>
          </p:cNvPr>
          <p:cNvSpPr/>
          <p:nvPr/>
        </p:nvSpPr>
        <p:spPr>
          <a:xfrm>
            <a:off x="5688014" y="990600"/>
            <a:ext cx="5938299" cy="4953000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10972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Qualcomm Office Regular" panose="020B0503030202060203"/>
              </a:rPr>
              <a:t>STL faster convergence on Fault Campaigning </a:t>
            </a:r>
            <a:br>
              <a:rPr lang="en-US" dirty="0">
                <a:latin typeface="Qualcomm Office Regular" panose="020B0503030202060203"/>
              </a:rPr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622EE05-8A09-5DE8-83C9-EA1A4D412D41}"/>
              </a:ext>
            </a:extLst>
          </p:cNvPr>
          <p:cNvSpPr txBox="1">
            <a:spLocks/>
          </p:cNvSpPr>
          <p:nvPr/>
        </p:nvSpPr>
        <p:spPr>
          <a:xfrm>
            <a:off x="289060" y="1331280"/>
            <a:ext cx="2881979" cy="51249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37160" indent="-192024" algn="l" defTabSz="914400" rtl="0" eaLnBrk="1" latinLnBrk="0" hangingPunct="1">
              <a:lnSpc>
                <a:spcPct val="107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616" indent="-164592" algn="l" defTabSz="914400" rtl="0" eaLnBrk="1" latinLnBrk="0" hangingPunct="1">
              <a:lnSpc>
                <a:spcPct val="107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1208" indent="-164592" algn="l" defTabSz="914400" rtl="0" eaLnBrk="1" latinLnBrk="0" hangingPunct="1">
              <a:lnSpc>
                <a:spcPct val="107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Microsoft Sans Serif" panose="020B0604020202020204" pitchFamily="34" charset="0"/>
              <a:buChar char="•"/>
              <a:defRPr lang="en-US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-164592" algn="l" defTabSz="914400" rtl="0" eaLnBrk="1" latinLnBrk="0" hangingPunct="1">
              <a:lnSpc>
                <a:spcPct val="107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Arial" pitchFamily="34" charset="0"/>
              </a:defRPr>
            </a:lvl4pPr>
            <a:lvl5pPr marL="1200150" indent="-260604" algn="l" defTabSz="914400" rtl="0" eaLnBrk="1" latinLnBrk="0" hangingPunct="1">
              <a:lnSpc>
                <a:spcPct val="96000"/>
              </a:lnSpc>
              <a:spcBef>
                <a:spcPts val="1800"/>
              </a:spcBef>
              <a:buClr>
                <a:srgbClr val="595959"/>
              </a:buClr>
              <a:buFont typeface="Qualcomm Regular" pitchFamily="34" charset="0"/>
              <a:buChar char="−"/>
              <a:tabLst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8775" indent="0" algn="l" defTabSz="914400" rtl="0" eaLnBrk="1" latinLnBrk="0" hangingPunct="1">
              <a:lnSpc>
                <a:spcPct val="96000"/>
              </a:lnSpc>
              <a:spcBef>
                <a:spcPts val="0"/>
              </a:spcBef>
              <a:buFont typeface="Microsoft Sans Serif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07000"/>
              </a:lnSpc>
              <a:spcBef>
                <a:spcPts val="1200"/>
              </a:spcBef>
              <a:buFont typeface="Microsoft Sans Serif" panose="020B0604020202020204" pitchFamily="34" charset="0"/>
              <a:buChar char="​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87000"/>
              </a:lnSpc>
              <a:spcBef>
                <a:spcPts val="1800"/>
              </a:spcBef>
              <a:buSzPct val="100000"/>
              <a:buFont typeface="Microsoft Sans Serif" panose="020B0604020202020204" pitchFamily="34" charset="0"/>
              <a:buChar char="​"/>
              <a:defRPr lang="en-US" sz="55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87000"/>
              </a:lnSpc>
              <a:spcBef>
                <a:spcPts val="1800"/>
              </a:spcBef>
              <a:buFont typeface="Microsoft Sans Serif" panose="020B0604020202020204" pitchFamily="34" charset="0"/>
              <a:buChar char="​"/>
              <a:defRPr sz="6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Clr>
                <a:srgbClr val="00A5A8"/>
              </a:buClr>
            </a:pPr>
            <a:endParaRPr lang="en-US">
              <a:solidFill>
                <a:prstClr val="black"/>
              </a:solidFill>
              <a:latin typeface="Qualcomm Office Regular" panose="020B0503030202060203"/>
            </a:endParaRPr>
          </a:p>
          <a:p>
            <a:pPr algn="just" fontAlgn="auto">
              <a:spcAft>
                <a:spcPts val="0"/>
              </a:spcAft>
              <a:buClr>
                <a:srgbClr val="00A5A8"/>
              </a:buClr>
            </a:pPr>
            <a:endParaRPr lang="en-US">
              <a:solidFill>
                <a:prstClr val="black"/>
              </a:solidFill>
              <a:latin typeface="Qualcomm Office Regular" panose="020B0503030202060203"/>
            </a:endParaRPr>
          </a:p>
          <a:p>
            <a:pPr algn="just" fontAlgn="auto">
              <a:spcAft>
                <a:spcPts val="0"/>
              </a:spcAft>
              <a:buClr>
                <a:srgbClr val="00A5A8"/>
              </a:buClr>
            </a:pPr>
            <a:endParaRPr lang="en-US">
              <a:solidFill>
                <a:prstClr val="black"/>
              </a:solidFill>
              <a:latin typeface="Qualcomm Office Regular" panose="020B0503030202060203"/>
            </a:endParaRPr>
          </a:p>
          <a:p>
            <a:pPr algn="just" fontAlgn="auto">
              <a:spcAft>
                <a:spcPts val="0"/>
              </a:spcAft>
              <a:buClr>
                <a:srgbClr val="00A5A8"/>
              </a:buClr>
            </a:pPr>
            <a:endParaRPr lang="en-US">
              <a:solidFill>
                <a:prstClr val="black"/>
              </a:solidFill>
              <a:latin typeface="Qualcomm Office Regular" panose="020B0503030202060203"/>
            </a:endParaRPr>
          </a:p>
          <a:p>
            <a:pPr marL="0" indent="0" algn="just" fontAlgn="auto">
              <a:spcAft>
                <a:spcPts val="0"/>
              </a:spcAft>
              <a:buClr>
                <a:srgbClr val="00A5A8"/>
              </a:buClr>
              <a:buFont typeface="Arial" panose="020B0604020202020204" pitchFamily="34" charset="0"/>
              <a:buNone/>
            </a:pPr>
            <a:endParaRPr lang="en-US">
              <a:solidFill>
                <a:prstClr val="black"/>
              </a:solidFill>
              <a:latin typeface="Qualcomm Office Regular" panose="020B0503030202060203"/>
            </a:endParaRPr>
          </a:p>
          <a:p>
            <a:pPr algn="just" fontAlgn="auto">
              <a:spcAft>
                <a:spcPts val="0"/>
              </a:spcAft>
              <a:buClr>
                <a:srgbClr val="00A5A8"/>
              </a:buClr>
            </a:pPr>
            <a:endParaRPr lang="en-US" dirty="0">
              <a:solidFill>
                <a:prstClr val="black"/>
              </a:solidFill>
              <a:latin typeface="Qualcomm Office Regular" panose="020B0503030202060203"/>
            </a:endParaRP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3AAAA323-2524-EDD5-A32C-838388E46E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2292264"/>
              </p:ext>
            </p:extLst>
          </p:nvPr>
        </p:nvGraphicFramePr>
        <p:xfrm>
          <a:off x="5688013" y="1208539"/>
          <a:ext cx="6275385" cy="4142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4FEFF18-F7F4-C106-1009-43B1691C5088}"/>
              </a:ext>
            </a:extLst>
          </p:cNvPr>
          <p:cNvCxnSpPr>
            <a:cxnSpLocks/>
          </p:cNvCxnSpPr>
          <p:nvPr/>
        </p:nvCxnSpPr>
        <p:spPr>
          <a:xfrm>
            <a:off x="5124307" y="921418"/>
            <a:ext cx="0" cy="5706986"/>
          </a:xfrm>
          <a:prstGeom prst="line">
            <a:avLst/>
          </a:prstGeom>
          <a:noFill/>
          <a:ln w="19050" cap="rnd" cmpd="sng" algn="ctr">
            <a:solidFill>
              <a:srgbClr val="13171F"/>
            </a:solidFill>
            <a:prstDash val="lgDashDotDot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A449FD2-1FEE-EA85-B810-90D93915DBA9}"/>
              </a:ext>
            </a:extLst>
          </p:cNvPr>
          <p:cNvSpPr txBox="1"/>
          <p:nvPr/>
        </p:nvSpPr>
        <p:spPr>
          <a:xfrm>
            <a:off x="7364871" y="6054516"/>
            <a:ext cx="4862797" cy="16248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fontAlgn="auto">
              <a:lnSpc>
                <a:spcPct val="9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0E283C"/>
                </a:solidFill>
                <a:latin typeface="Microsoft Sans Serif"/>
                <a:cs typeface="Microsoft Sans Serif" panose="020B0604020202020204" pitchFamily="34" charset="0"/>
              </a:rPr>
              <a:t>Fig 6 : Faster Fault Campaigning Convergence Techniques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48E255-DFE8-4963-5FF4-64C533B26843}"/>
              </a:ext>
            </a:extLst>
          </p:cNvPr>
          <p:cNvSpPr txBox="1"/>
          <p:nvPr/>
        </p:nvSpPr>
        <p:spPr>
          <a:xfrm>
            <a:off x="1518806" y="4579237"/>
            <a:ext cx="4862797" cy="16248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fontAlgn="auto">
              <a:lnSpc>
                <a:spcPct val="96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0E283C"/>
                </a:solidFill>
                <a:latin typeface="Microsoft Sans Serif"/>
                <a:cs typeface="Microsoft Sans Serif" panose="020B0604020202020204" pitchFamily="34" charset="0"/>
              </a:rPr>
              <a:t>Fig 5 : Fault Campaigning Challenges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AF3E4E6-B9ED-033B-4D0E-5A4A97644469}"/>
              </a:ext>
            </a:extLst>
          </p:cNvPr>
          <p:cNvSpPr/>
          <p:nvPr/>
        </p:nvSpPr>
        <p:spPr>
          <a:xfrm>
            <a:off x="5887730" y="1722783"/>
            <a:ext cx="5595279" cy="3836504"/>
          </a:xfrm>
          <a:custGeom>
            <a:avLst/>
            <a:gdLst>
              <a:gd name="connsiteX0" fmla="*/ 3587574 w 5595279"/>
              <a:gd name="connsiteY0" fmla="*/ 0 h 3836504"/>
              <a:gd name="connsiteX1" fmla="*/ 3812861 w 5595279"/>
              <a:gd name="connsiteY1" fmla="*/ 53008 h 3836504"/>
              <a:gd name="connsiteX2" fmla="*/ 4243557 w 5595279"/>
              <a:gd name="connsiteY2" fmla="*/ 119269 h 3836504"/>
              <a:gd name="connsiteX3" fmla="*/ 4316444 w 5595279"/>
              <a:gd name="connsiteY3" fmla="*/ 139147 h 3836504"/>
              <a:gd name="connsiteX4" fmla="*/ 4501974 w 5595279"/>
              <a:gd name="connsiteY4" fmla="*/ 218660 h 3836504"/>
              <a:gd name="connsiteX5" fmla="*/ 4661000 w 5595279"/>
              <a:gd name="connsiteY5" fmla="*/ 298174 h 3836504"/>
              <a:gd name="connsiteX6" fmla="*/ 5065192 w 5595279"/>
              <a:gd name="connsiteY6" fmla="*/ 589721 h 3836504"/>
              <a:gd name="connsiteX7" fmla="*/ 5118200 w 5595279"/>
              <a:gd name="connsiteY7" fmla="*/ 642730 h 3836504"/>
              <a:gd name="connsiteX8" fmla="*/ 5204340 w 5595279"/>
              <a:gd name="connsiteY8" fmla="*/ 768626 h 3836504"/>
              <a:gd name="connsiteX9" fmla="*/ 5423000 w 5595279"/>
              <a:gd name="connsiteY9" fmla="*/ 1212574 h 3836504"/>
              <a:gd name="connsiteX10" fmla="*/ 5469383 w 5595279"/>
              <a:gd name="connsiteY10" fmla="*/ 1345095 h 3836504"/>
              <a:gd name="connsiteX11" fmla="*/ 5509140 w 5595279"/>
              <a:gd name="connsiteY11" fmla="*/ 1524000 h 3836504"/>
              <a:gd name="connsiteX12" fmla="*/ 5588653 w 5595279"/>
              <a:gd name="connsiteY12" fmla="*/ 1828800 h 3836504"/>
              <a:gd name="connsiteX13" fmla="*/ 5595279 w 5595279"/>
              <a:gd name="connsiteY13" fmla="*/ 1987826 h 3836504"/>
              <a:gd name="connsiteX14" fmla="*/ 5575400 w 5595279"/>
              <a:gd name="connsiteY14" fmla="*/ 2458278 h 3836504"/>
              <a:gd name="connsiteX15" fmla="*/ 5548896 w 5595279"/>
              <a:gd name="connsiteY15" fmla="*/ 2796208 h 3836504"/>
              <a:gd name="connsiteX16" fmla="*/ 5529018 w 5595279"/>
              <a:gd name="connsiteY16" fmla="*/ 2941982 h 3836504"/>
              <a:gd name="connsiteX17" fmla="*/ 5482635 w 5595279"/>
              <a:gd name="connsiteY17" fmla="*/ 3107634 h 3836504"/>
              <a:gd name="connsiteX18" fmla="*/ 5442879 w 5595279"/>
              <a:gd name="connsiteY18" fmla="*/ 3220278 h 3836504"/>
              <a:gd name="connsiteX19" fmla="*/ 5369992 w 5595279"/>
              <a:gd name="connsiteY19" fmla="*/ 3332921 h 3836504"/>
              <a:gd name="connsiteX20" fmla="*/ 5290479 w 5595279"/>
              <a:gd name="connsiteY20" fmla="*/ 3425687 h 3836504"/>
              <a:gd name="connsiteX21" fmla="*/ 5191087 w 5595279"/>
              <a:gd name="connsiteY21" fmla="*/ 3498574 h 3836504"/>
              <a:gd name="connsiteX22" fmla="*/ 5018809 w 5595279"/>
              <a:gd name="connsiteY22" fmla="*/ 3578087 h 3836504"/>
              <a:gd name="connsiteX23" fmla="*/ 4892913 w 5595279"/>
              <a:gd name="connsiteY23" fmla="*/ 3604591 h 3836504"/>
              <a:gd name="connsiteX24" fmla="*/ 4588113 w 5595279"/>
              <a:gd name="connsiteY24" fmla="*/ 3670852 h 3836504"/>
              <a:gd name="connsiteX25" fmla="*/ 4316444 w 5595279"/>
              <a:gd name="connsiteY25" fmla="*/ 3723860 h 3836504"/>
              <a:gd name="connsiteX26" fmla="*/ 4177296 w 5595279"/>
              <a:gd name="connsiteY26" fmla="*/ 3737113 h 3836504"/>
              <a:gd name="connsiteX27" fmla="*/ 3971887 w 5595279"/>
              <a:gd name="connsiteY27" fmla="*/ 3763617 h 3836504"/>
              <a:gd name="connsiteX28" fmla="*/ 3799609 w 5595279"/>
              <a:gd name="connsiteY28" fmla="*/ 3783495 h 3836504"/>
              <a:gd name="connsiteX29" fmla="*/ 3580948 w 5595279"/>
              <a:gd name="connsiteY29" fmla="*/ 3816626 h 3836504"/>
              <a:gd name="connsiteX30" fmla="*/ 3249644 w 5595279"/>
              <a:gd name="connsiteY30" fmla="*/ 3836504 h 3836504"/>
              <a:gd name="connsiteX31" fmla="*/ 2540653 w 5595279"/>
              <a:gd name="connsiteY31" fmla="*/ 3816626 h 3836504"/>
              <a:gd name="connsiteX32" fmla="*/ 2355122 w 5595279"/>
              <a:gd name="connsiteY32" fmla="*/ 3803374 h 3836504"/>
              <a:gd name="connsiteX33" fmla="*/ 2176218 w 5595279"/>
              <a:gd name="connsiteY33" fmla="*/ 3796747 h 3836504"/>
              <a:gd name="connsiteX34" fmla="*/ 1937679 w 5595279"/>
              <a:gd name="connsiteY34" fmla="*/ 3790121 h 3836504"/>
              <a:gd name="connsiteX35" fmla="*/ 1738896 w 5595279"/>
              <a:gd name="connsiteY35" fmla="*/ 3783495 h 3836504"/>
              <a:gd name="connsiteX36" fmla="*/ 1506983 w 5595279"/>
              <a:gd name="connsiteY36" fmla="*/ 3756991 h 3836504"/>
              <a:gd name="connsiteX37" fmla="*/ 1248566 w 5595279"/>
              <a:gd name="connsiteY37" fmla="*/ 3650974 h 3836504"/>
              <a:gd name="connsiteX38" fmla="*/ 1096166 w 5595279"/>
              <a:gd name="connsiteY38" fmla="*/ 3485321 h 3836504"/>
              <a:gd name="connsiteX39" fmla="*/ 546200 w 5595279"/>
              <a:gd name="connsiteY39" fmla="*/ 2696817 h 3836504"/>
              <a:gd name="connsiteX40" fmla="*/ 360670 w 5595279"/>
              <a:gd name="connsiteY40" fmla="*/ 2365513 h 3836504"/>
              <a:gd name="connsiteX41" fmla="*/ 188392 w 5595279"/>
              <a:gd name="connsiteY41" fmla="*/ 1948069 h 3836504"/>
              <a:gd name="connsiteX42" fmla="*/ 69122 w 5595279"/>
              <a:gd name="connsiteY42" fmla="*/ 1616765 h 3836504"/>
              <a:gd name="connsiteX43" fmla="*/ 9487 w 5595279"/>
              <a:gd name="connsiteY43" fmla="*/ 1298713 h 3836504"/>
              <a:gd name="connsiteX44" fmla="*/ 2861 w 5595279"/>
              <a:gd name="connsiteY44" fmla="*/ 1133060 h 3836504"/>
              <a:gd name="connsiteX45" fmla="*/ 161887 w 5595279"/>
              <a:gd name="connsiteY45" fmla="*/ 887895 h 3836504"/>
              <a:gd name="connsiteX46" fmla="*/ 367296 w 5595279"/>
              <a:gd name="connsiteY46" fmla="*/ 742121 h 3836504"/>
              <a:gd name="connsiteX47" fmla="*/ 638966 w 5595279"/>
              <a:gd name="connsiteY47" fmla="*/ 622852 h 3836504"/>
              <a:gd name="connsiteX48" fmla="*/ 1076287 w 5595279"/>
              <a:gd name="connsiteY48" fmla="*/ 510208 h 3836504"/>
              <a:gd name="connsiteX49" fmla="*/ 1241940 w 5595279"/>
              <a:gd name="connsiteY49" fmla="*/ 483704 h 3836504"/>
              <a:gd name="connsiteX50" fmla="*/ 1434096 w 5595279"/>
              <a:gd name="connsiteY50" fmla="*/ 417443 h 3836504"/>
              <a:gd name="connsiteX51" fmla="*/ 1699140 w 5595279"/>
              <a:gd name="connsiteY51" fmla="*/ 318052 h 3836504"/>
              <a:gd name="connsiteX52" fmla="*/ 1772027 w 5595279"/>
              <a:gd name="connsiteY52" fmla="*/ 291547 h 3836504"/>
              <a:gd name="connsiteX53" fmla="*/ 1818409 w 5595279"/>
              <a:gd name="connsiteY53" fmla="*/ 278295 h 3836504"/>
              <a:gd name="connsiteX54" fmla="*/ 2030444 w 5595279"/>
              <a:gd name="connsiteY54" fmla="*/ 165652 h 3836504"/>
              <a:gd name="connsiteX55" fmla="*/ 2090079 w 5595279"/>
              <a:gd name="connsiteY55" fmla="*/ 112643 h 3836504"/>
              <a:gd name="connsiteX56" fmla="*/ 2136461 w 5595279"/>
              <a:gd name="connsiteY56" fmla="*/ 79513 h 3836504"/>
              <a:gd name="connsiteX57" fmla="*/ 2149713 w 5595279"/>
              <a:gd name="connsiteY57" fmla="*/ 66260 h 3836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5595279" h="3836504">
                <a:moveTo>
                  <a:pt x="3587574" y="0"/>
                </a:moveTo>
                <a:cubicBezTo>
                  <a:pt x="3662670" y="17669"/>
                  <a:pt x="3736824" y="39973"/>
                  <a:pt x="3812861" y="53008"/>
                </a:cubicBezTo>
                <a:cubicBezTo>
                  <a:pt x="4110660" y="104060"/>
                  <a:pt x="3967030" y="82399"/>
                  <a:pt x="4243557" y="119269"/>
                </a:cubicBezTo>
                <a:cubicBezTo>
                  <a:pt x="4267853" y="125895"/>
                  <a:pt x="4292553" y="131183"/>
                  <a:pt x="4316444" y="139147"/>
                </a:cubicBezTo>
                <a:cubicBezTo>
                  <a:pt x="4356185" y="152394"/>
                  <a:pt x="4483344" y="209788"/>
                  <a:pt x="4501974" y="218660"/>
                </a:cubicBezTo>
                <a:cubicBezTo>
                  <a:pt x="4555483" y="244140"/>
                  <a:pt x="4609290" y="269217"/>
                  <a:pt x="4661000" y="298174"/>
                </a:cubicBezTo>
                <a:cubicBezTo>
                  <a:pt x="4797192" y="374441"/>
                  <a:pt x="4957395" y="481922"/>
                  <a:pt x="5065192" y="589721"/>
                </a:cubicBezTo>
                <a:cubicBezTo>
                  <a:pt x="5082861" y="607391"/>
                  <a:pt x="5102859" y="623005"/>
                  <a:pt x="5118200" y="642730"/>
                </a:cubicBezTo>
                <a:cubicBezTo>
                  <a:pt x="5149418" y="682867"/>
                  <a:pt x="5178589" y="724780"/>
                  <a:pt x="5204340" y="768626"/>
                </a:cubicBezTo>
                <a:cubicBezTo>
                  <a:pt x="5337753" y="995788"/>
                  <a:pt x="5348522" y="1012413"/>
                  <a:pt x="5423000" y="1212574"/>
                </a:cubicBezTo>
                <a:cubicBezTo>
                  <a:pt x="5439321" y="1256437"/>
                  <a:pt x="5456906" y="1299987"/>
                  <a:pt x="5469383" y="1345095"/>
                </a:cubicBezTo>
                <a:cubicBezTo>
                  <a:pt x="5485669" y="1403974"/>
                  <a:pt x="5494324" y="1464734"/>
                  <a:pt x="5509140" y="1524000"/>
                </a:cubicBezTo>
                <a:cubicBezTo>
                  <a:pt x="5643936" y="2063185"/>
                  <a:pt x="5525493" y="1555113"/>
                  <a:pt x="5588653" y="1828800"/>
                </a:cubicBezTo>
                <a:cubicBezTo>
                  <a:pt x="5590862" y="1881809"/>
                  <a:pt x="5595279" y="1934771"/>
                  <a:pt x="5595279" y="1987826"/>
                </a:cubicBezTo>
                <a:cubicBezTo>
                  <a:pt x="5595279" y="2140410"/>
                  <a:pt x="5582869" y="2306409"/>
                  <a:pt x="5575400" y="2458278"/>
                </a:cubicBezTo>
                <a:cubicBezTo>
                  <a:pt x="5565084" y="2668023"/>
                  <a:pt x="5575981" y="2575013"/>
                  <a:pt x="5548896" y="2796208"/>
                </a:cubicBezTo>
                <a:cubicBezTo>
                  <a:pt x="5542936" y="2844885"/>
                  <a:pt x="5539224" y="2894015"/>
                  <a:pt x="5529018" y="2941982"/>
                </a:cubicBezTo>
                <a:cubicBezTo>
                  <a:pt x="5517085" y="2998068"/>
                  <a:pt x="5499590" y="3052857"/>
                  <a:pt x="5482635" y="3107634"/>
                </a:cubicBezTo>
                <a:cubicBezTo>
                  <a:pt x="5470862" y="3145672"/>
                  <a:pt x="5460686" y="3184664"/>
                  <a:pt x="5442879" y="3220278"/>
                </a:cubicBezTo>
                <a:cubicBezTo>
                  <a:pt x="5422879" y="3260279"/>
                  <a:pt x="5396640" y="3297004"/>
                  <a:pt x="5369992" y="3332921"/>
                </a:cubicBezTo>
                <a:cubicBezTo>
                  <a:pt x="5345725" y="3365628"/>
                  <a:pt x="5320363" y="3398017"/>
                  <a:pt x="5290479" y="3425687"/>
                </a:cubicBezTo>
                <a:cubicBezTo>
                  <a:pt x="5260333" y="3453600"/>
                  <a:pt x="5225646" y="3476357"/>
                  <a:pt x="5191087" y="3498574"/>
                </a:cubicBezTo>
                <a:cubicBezTo>
                  <a:pt x="5145877" y="3527637"/>
                  <a:pt x="5071222" y="3563346"/>
                  <a:pt x="5018809" y="3578087"/>
                </a:cubicBezTo>
                <a:cubicBezTo>
                  <a:pt x="4977526" y="3589698"/>
                  <a:pt x="4934632" y="3594658"/>
                  <a:pt x="4892913" y="3604591"/>
                </a:cubicBezTo>
                <a:cubicBezTo>
                  <a:pt x="4427346" y="3715439"/>
                  <a:pt x="5050810" y="3578312"/>
                  <a:pt x="4588113" y="3670852"/>
                </a:cubicBezTo>
                <a:cubicBezTo>
                  <a:pt x="4422917" y="3703891"/>
                  <a:pt x="4472798" y="3704315"/>
                  <a:pt x="4316444" y="3723860"/>
                </a:cubicBezTo>
                <a:cubicBezTo>
                  <a:pt x="4270211" y="3729639"/>
                  <a:pt x="4223581" y="3731772"/>
                  <a:pt x="4177296" y="3737113"/>
                </a:cubicBezTo>
                <a:cubicBezTo>
                  <a:pt x="4108714" y="3745026"/>
                  <a:pt x="4040410" y="3755202"/>
                  <a:pt x="3971887" y="3763617"/>
                </a:cubicBezTo>
                <a:cubicBezTo>
                  <a:pt x="3914511" y="3770663"/>
                  <a:pt x="3856892" y="3775728"/>
                  <a:pt x="3799609" y="3783495"/>
                </a:cubicBezTo>
                <a:cubicBezTo>
                  <a:pt x="3726559" y="3793400"/>
                  <a:pt x="3654098" y="3807482"/>
                  <a:pt x="3580948" y="3816626"/>
                </a:cubicBezTo>
                <a:cubicBezTo>
                  <a:pt x="3460725" y="3831654"/>
                  <a:pt x="3372272" y="3831962"/>
                  <a:pt x="3249644" y="3836504"/>
                </a:cubicBezTo>
                <a:lnTo>
                  <a:pt x="2540653" y="3816626"/>
                </a:lnTo>
                <a:cubicBezTo>
                  <a:pt x="2478694" y="3814331"/>
                  <a:pt x="2417031" y="3806751"/>
                  <a:pt x="2355122" y="3803374"/>
                </a:cubicBezTo>
                <a:cubicBezTo>
                  <a:pt x="2295535" y="3800124"/>
                  <a:pt x="2235864" y="3798641"/>
                  <a:pt x="2176218" y="3796747"/>
                </a:cubicBezTo>
                <a:lnTo>
                  <a:pt x="1937679" y="3790121"/>
                </a:lnTo>
                <a:lnTo>
                  <a:pt x="1738896" y="3783495"/>
                </a:lnTo>
                <a:cubicBezTo>
                  <a:pt x="1661592" y="3774660"/>
                  <a:pt x="1583490" y="3771159"/>
                  <a:pt x="1506983" y="3756991"/>
                </a:cubicBezTo>
                <a:cubicBezTo>
                  <a:pt x="1405762" y="3738246"/>
                  <a:pt x="1339906" y="3696644"/>
                  <a:pt x="1248566" y="3650974"/>
                </a:cubicBezTo>
                <a:cubicBezTo>
                  <a:pt x="1197766" y="3595756"/>
                  <a:pt x="1142191" y="3544578"/>
                  <a:pt x="1096166" y="3485321"/>
                </a:cubicBezTo>
                <a:cubicBezTo>
                  <a:pt x="900167" y="3232972"/>
                  <a:pt x="709651" y="2972262"/>
                  <a:pt x="546200" y="2696817"/>
                </a:cubicBezTo>
                <a:cubicBezTo>
                  <a:pt x="481608" y="2587967"/>
                  <a:pt x="415244" y="2479715"/>
                  <a:pt x="360670" y="2365513"/>
                </a:cubicBezTo>
                <a:cubicBezTo>
                  <a:pt x="295765" y="2229692"/>
                  <a:pt x="243012" y="2088342"/>
                  <a:pt x="188392" y="1948069"/>
                </a:cubicBezTo>
                <a:cubicBezTo>
                  <a:pt x="145804" y="1838695"/>
                  <a:pt x="100298" y="1729922"/>
                  <a:pt x="69122" y="1616765"/>
                </a:cubicBezTo>
                <a:cubicBezTo>
                  <a:pt x="40471" y="1512775"/>
                  <a:pt x="29365" y="1404730"/>
                  <a:pt x="9487" y="1298713"/>
                </a:cubicBezTo>
                <a:cubicBezTo>
                  <a:pt x="7278" y="1243495"/>
                  <a:pt x="-5633" y="1187665"/>
                  <a:pt x="2861" y="1133060"/>
                </a:cubicBezTo>
                <a:cubicBezTo>
                  <a:pt x="19070" y="1028858"/>
                  <a:pt x="83900" y="952608"/>
                  <a:pt x="161887" y="887895"/>
                </a:cubicBezTo>
                <a:cubicBezTo>
                  <a:pt x="226499" y="834281"/>
                  <a:pt x="293902" y="782895"/>
                  <a:pt x="367296" y="742121"/>
                </a:cubicBezTo>
                <a:cubicBezTo>
                  <a:pt x="453750" y="694091"/>
                  <a:pt x="546124" y="656933"/>
                  <a:pt x="638966" y="622852"/>
                </a:cubicBezTo>
                <a:cubicBezTo>
                  <a:pt x="761809" y="577758"/>
                  <a:pt x="942636" y="535425"/>
                  <a:pt x="1076287" y="510208"/>
                </a:cubicBezTo>
                <a:cubicBezTo>
                  <a:pt x="1131237" y="499840"/>
                  <a:pt x="1186722" y="492539"/>
                  <a:pt x="1241940" y="483704"/>
                </a:cubicBezTo>
                <a:cubicBezTo>
                  <a:pt x="1305992" y="461617"/>
                  <a:pt x="1371189" y="442606"/>
                  <a:pt x="1434096" y="417443"/>
                </a:cubicBezTo>
                <a:cubicBezTo>
                  <a:pt x="1513089" y="385846"/>
                  <a:pt x="1634655" y="336476"/>
                  <a:pt x="1699140" y="318052"/>
                </a:cubicBezTo>
                <a:cubicBezTo>
                  <a:pt x="1871488" y="268810"/>
                  <a:pt x="1659591" y="332434"/>
                  <a:pt x="1772027" y="291547"/>
                </a:cubicBezTo>
                <a:cubicBezTo>
                  <a:pt x="1787138" y="286052"/>
                  <a:pt x="1803567" y="284479"/>
                  <a:pt x="1818409" y="278295"/>
                </a:cubicBezTo>
                <a:cubicBezTo>
                  <a:pt x="1860473" y="260769"/>
                  <a:pt x="1993731" y="198286"/>
                  <a:pt x="2030444" y="165652"/>
                </a:cubicBezTo>
                <a:cubicBezTo>
                  <a:pt x="2050322" y="147982"/>
                  <a:pt x="2069437" y="129414"/>
                  <a:pt x="2090079" y="112643"/>
                </a:cubicBezTo>
                <a:cubicBezTo>
                  <a:pt x="2104825" y="100662"/>
                  <a:pt x="2121464" y="91178"/>
                  <a:pt x="2136461" y="79513"/>
                </a:cubicBezTo>
                <a:cubicBezTo>
                  <a:pt x="2141392" y="75677"/>
                  <a:pt x="2149713" y="66260"/>
                  <a:pt x="2149713" y="66260"/>
                </a:cubicBezTo>
              </a:path>
            </a:pathLst>
          </a:cu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335D02F6-C023-6D38-893C-6ED23ADAC79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3040" y="1428014"/>
            <a:ext cx="4358227" cy="3107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549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591"/>
            <a:ext cx="10972800" cy="1143000"/>
          </a:xfrm>
        </p:spPr>
        <p:txBody>
          <a:bodyPr/>
          <a:lstStyle/>
          <a:p>
            <a:pPr algn="l"/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81100"/>
            <a:ext cx="10972800" cy="4495800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/>
              <a:t>STL is first time enabled in Visual analytics core, achieved required ASIL STL safety requirements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/>
              <a:t>Fault pruning using structural analysis resulted fault reduction.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800" dirty="0"/>
              <a:t>Overall DC for Visual analytics core achieved with optimal test vectors identified from simulation grading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330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10972800" cy="1143000"/>
          </a:xfrm>
        </p:spPr>
        <p:txBody>
          <a:bodyPr/>
          <a:lstStyle/>
          <a:p>
            <a:pPr algn="l"/>
            <a:r>
              <a:rPr lang="en-US" dirty="0"/>
              <a:t>Conclusion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4B9DAE8-ED8F-E2B7-595F-9FF6CBCA3AD1}"/>
              </a:ext>
            </a:extLst>
          </p:cNvPr>
          <p:cNvSpPr txBox="1">
            <a:spLocks/>
          </p:cNvSpPr>
          <p:nvPr/>
        </p:nvSpPr>
        <p:spPr>
          <a:xfrm>
            <a:off x="359497" y="956495"/>
            <a:ext cx="11527703" cy="460610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37160" indent="-192024" algn="l" defTabSz="914400" rtl="0" eaLnBrk="1" latinLnBrk="0" hangingPunct="1">
              <a:lnSpc>
                <a:spcPct val="107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616" indent="-164592" algn="l" defTabSz="914400" rtl="0" eaLnBrk="1" latinLnBrk="0" hangingPunct="1">
              <a:lnSpc>
                <a:spcPct val="107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1208" indent="-164592" algn="l" defTabSz="914400" rtl="0" eaLnBrk="1" latinLnBrk="0" hangingPunct="1">
              <a:lnSpc>
                <a:spcPct val="107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Microsoft Sans Serif" panose="020B0604020202020204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-164592" algn="l" defTabSz="914400" rtl="0" eaLnBrk="1" latinLnBrk="0" hangingPunct="1">
              <a:lnSpc>
                <a:spcPct val="107000"/>
              </a:lnSpc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6000"/>
              </a:lnSpc>
              <a:spcBef>
                <a:spcPts val="1800"/>
              </a:spcBef>
              <a:buClr>
                <a:srgbClr val="595959"/>
              </a:buClr>
              <a:buFont typeface="Microsoft Sans Serif" panose="020B0604020202020204" pitchFamily="34" charset="0"/>
              <a:buChar char="​"/>
              <a:tabLst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6000"/>
              </a:lnSpc>
              <a:spcBef>
                <a:spcPts val="0"/>
              </a:spcBef>
              <a:buFont typeface="Microsoft Sans Serif" panose="020B0604020202020204" pitchFamily="34" charset="0"/>
              <a:buChar char="​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07000"/>
              </a:lnSpc>
              <a:spcBef>
                <a:spcPts val="1200"/>
              </a:spcBef>
              <a:buFont typeface="Microsoft Sans Serif" panose="020B0604020202020204" pitchFamily="34" charset="0"/>
              <a:buChar char="​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87000"/>
              </a:lnSpc>
              <a:spcBef>
                <a:spcPts val="1800"/>
              </a:spcBef>
              <a:buSzPct val="100000"/>
              <a:buFont typeface="Microsoft Sans Serif" panose="020B0604020202020204" pitchFamily="34" charset="0"/>
              <a:buChar char="​"/>
              <a:defRPr lang="en-US" sz="55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87000"/>
              </a:lnSpc>
              <a:spcBef>
                <a:spcPts val="1800"/>
              </a:spcBef>
              <a:buFont typeface="Microsoft Sans Serif" panose="020B0604020202020204" pitchFamily="34" charset="0"/>
              <a:buChar char="​"/>
              <a:defRPr sz="6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00000"/>
              </a:lnSpc>
              <a:spcBef>
                <a:spcPts val="0"/>
              </a:spcBef>
              <a:buClrTx/>
            </a:pPr>
            <a:r>
              <a:rPr lang="en-US" sz="2600" dirty="0"/>
              <a:t>Z01X based STL fault campaign is the solution proven to meet targeted ASIL fault coverage target defined by FMEDA process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ClrTx/>
            </a:pPr>
            <a:r>
              <a:rPr lang="en-US" sz="2600" dirty="0"/>
              <a:t>Z01X is successfully deployed in Visual analytics Core DV environment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ClrTx/>
            </a:pPr>
            <a:r>
              <a:rPr lang="en-US" sz="2600" dirty="0"/>
              <a:t>Formal FuSa setup successfully enabled for structural analysis-based fault reduction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ClrTx/>
            </a:pPr>
            <a:r>
              <a:rPr lang="en-US" sz="2600" dirty="0"/>
              <a:t>Based on simulator coverage grading, the testcases are identified for STL fault campaign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ClrTx/>
            </a:pPr>
            <a:r>
              <a:rPr lang="en-US" sz="2600" dirty="0"/>
              <a:t>Target Diagnostic Coverage is achieved and STL time budget is met, identified testcases are enabled in SW STL application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Tx/>
              <a:buNone/>
            </a:pPr>
            <a:endParaRPr lang="en-US" sz="2600" dirty="0"/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US" dirty="0"/>
              <a:t>Future Scope : </a:t>
            </a:r>
          </a:p>
          <a:p>
            <a:pPr marL="450342" lvl="2" indent="-285750">
              <a:buClrTx/>
              <a:buSzPct val="75000"/>
              <a:buFont typeface="Courier New" panose="02070309020205020404" pitchFamily="49" charset="0"/>
              <a:buChar char="o"/>
            </a:pPr>
            <a:r>
              <a:rPr lang="en-US" sz="2400" dirty="0"/>
              <a:t>Controllability and Observability analysis for fault pruning using FORMAL FuSa</a:t>
            </a:r>
          </a:p>
          <a:p>
            <a:pPr marL="219456" lvl="1" indent="0">
              <a:buClrTx/>
              <a:buNone/>
            </a:pPr>
            <a:endParaRPr lang="en-US" sz="1800" dirty="0"/>
          </a:p>
          <a:p>
            <a:pPr marL="285750" indent="-285750">
              <a:buClrTx/>
              <a:buFont typeface="Courier New" panose="02070309020205020404" pitchFamily="49" charset="0"/>
              <a:buChar char="o"/>
            </a:pPr>
            <a:endParaRPr lang="en-US" sz="1800" dirty="0"/>
          </a:p>
          <a:p>
            <a:pPr marL="0" indent="0">
              <a:buClrTx/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59213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69952E4-7579-0552-7519-4E36582795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77" y="1371600"/>
            <a:ext cx="7033846" cy="4114800"/>
          </a:xfrm>
          <a:prstGeom prst="rect">
            <a:avLst/>
          </a:prstGeom>
          <a:noFill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76800" y="6356351"/>
            <a:ext cx="2336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B820FFD-5868-4678-ACC2-C353669912D5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91CAD78-C6F6-407D-A9D5-329355F0770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628</Words>
  <Application>Microsoft Office PowerPoint</Application>
  <PresentationFormat>Widescreen</PresentationFormat>
  <Paragraphs>106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Microsoft Sans Serif</vt:lpstr>
      <vt:lpstr>Qualcomm Office Regular</vt:lpstr>
      <vt:lpstr>Office Theme</vt:lpstr>
      <vt:lpstr>Document</vt:lpstr>
      <vt:lpstr>ASIL B/D Fault Campaign Strategy for Computer Vision core using Soft Test Library (STL) </vt:lpstr>
      <vt:lpstr>Functional Safety – ISO26262</vt:lpstr>
      <vt:lpstr>Problem Statement</vt:lpstr>
      <vt:lpstr>Proposed Solution : STL Flow</vt:lpstr>
      <vt:lpstr>Proposed Solution : STL Fault Campaign Flow </vt:lpstr>
      <vt:lpstr>STL faster convergence on Fault Campaigning  </vt:lpstr>
      <vt:lpstr>Results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2011-11-23T07:37:04Z</dcterms:created>
  <dcterms:modified xsi:type="dcterms:W3CDTF">2023-08-03T13:24:43Z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  <property fmtid="{D5CDD505-2E9C-101B-9397-08002B2CF9AE}" pid="3" name="MSIP_Label_6f75f480-7803-4ee9-bb54-84d0635fdbe7_Enabled">
    <vt:lpwstr>true</vt:lpwstr>
  </property>
  <property fmtid="{D5CDD505-2E9C-101B-9397-08002B2CF9AE}" pid="4" name="MSIP_Label_6f75f480-7803-4ee9-bb54-84d0635fdbe7_SetDate">
    <vt:lpwstr>2022-12-15T10:58:23Z</vt:lpwstr>
  </property>
  <property fmtid="{D5CDD505-2E9C-101B-9397-08002B2CF9AE}" pid="5" name="MSIP_Label_6f75f480-7803-4ee9-bb54-84d0635fdbe7_Method">
    <vt:lpwstr>Privileged</vt:lpwstr>
  </property>
  <property fmtid="{D5CDD505-2E9C-101B-9397-08002B2CF9AE}" pid="6" name="MSIP_Label_6f75f480-7803-4ee9-bb54-84d0635fdbe7_Name">
    <vt:lpwstr>unrestricted</vt:lpwstr>
  </property>
  <property fmtid="{D5CDD505-2E9C-101B-9397-08002B2CF9AE}" pid="7" name="MSIP_Label_6f75f480-7803-4ee9-bb54-84d0635fdbe7_SiteId">
    <vt:lpwstr>38ae3bcd-9579-4fd4-adda-b42e1495d55a</vt:lpwstr>
  </property>
  <property fmtid="{D5CDD505-2E9C-101B-9397-08002B2CF9AE}" pid="8" name="MSIP_Label_6f75f480-7803-4ee9-bb54-84d0635fdbe7_ActionId">
    <vt:lpwstr>38c0abd5-c799-45e9-985a-ca31d84c522b</vt:lpwstr>
  </property>
  <property fmtid="{D5CDD505-2E9C-101B-9397-08002B2CF9AE}" pid="9" name="MSIP_Label_6f75f480-7803-4ee9-bb54-84d0635fdbe7_ContentBits">
    <vt:lpwstr>0</vt:lpwstr>
  </property>
  <property fmtid="{D5CDD505-2E9C-101B-9397-08002B2CF9AE}" pid="10" name="Document_Confidentiality">
    <vt:lpwstr>Unrestricted</vt:lpwstr>
  </property>
</Properties>
</file>